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95040-1FE6-4186-A396-AD106609BEB6}" type="datetimeFigureOut">
              <a:rPr lang="en-US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3DDBF-C71A-4944-8BE0-8AC92F30E8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0F3CC-99BA-4BAE-A16B-2CB3CFB6E31E}" type="datetimeFigureOut">
              <a:rPr lang="en-US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AF6D2-E65C-4151-85F7-0D13677B7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E7FB6-FE53-4631-BBC0-654E0403262A}" type="datetimeFigureOut">
              <a:rPr lang="en-US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1D7D3-1AB9-4198-BBA4-8AB9EE4D9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C22AC-9F0E-43DE-A867-36E7FFCC7B88}" type="datetimeFigureOut">
              <a:rPr lang="en-US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BE774-B79B-48F3-9173-6304D3646E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AC1C9-1455-46DE-9E7C-778BFF0EA566}" type="datetimeFigureOut">
              <a:rPr lang="en-US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9FED0-A68D-4B24-AEEF-61DCD40630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AFCE7-0058-419E-9946-1CA027BB23CC}" type="datetimeFigureOut">
              <a:rPr lang="en-US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C6EB1-673B-4F9F-ADEB-DFC9701661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60419-1AC6-4D44-B13A-0DE761D55C75}" type="datetimeFigureOut">
              <a:rPr lang="en-US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C64B4-EAAD-40E6-9E3F-9076AC4CC4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8CDBA-FAB5-4E9E-889C-52934EC3001A}" type="datetimeFigureOut">
              <a:rPr lang="en-US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512C0-3211-4BF1-A1BB-BEA002561F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C6453-2D04-4460-8754-483747BAF418}" type="datetimeFigureOut">
              <a:rPr lang="en-US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286FD-5D19-424B-B01C-FD3C000D51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F666E-BA4A-4733-A76A-D04D05124BD4}" type="datetimeFigureOut">
              <a:rPr lang="en-US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5D56A-ECBC-4F4A-A2DB-60017E6759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0CE49-8CCD-437C-9C51-C584B36DC00D}" type="datetimeFigureOut">
              <a:rPr lang="en-US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1E085-36EA-4D86-919B-AF6B68A317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BF04AC-DDE5-4040-892D-0983CF0E6305}" type="datetimeFigureOut">
              <a:rPr lang="en-US"/>
              <a:pPr>
                <a:defRPr/>
              </a:pPr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2454A2-FA74-4C66-BC30-03DD0F4769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685800" y="838200"/>
            <a:ext cx="25336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cs typeface="Arial" charset="0"/>
            </a:endParaRPr>
          </a:p>
          <a:p>
            <a:endParaRPr lang="en-US">
              <a:cs typeface="Arial" charset="0"/>
            </a:endParaRPr>
          </a:p>
          <a:p>
            <a:r>
              <a:rPr lang="en-US">
                <a:cs typeface="Arial" charset="0"/>
              </a:rPr>
              <a:t>1.   the function rs_2Dv</a:t>
            </a:r>
          </a:p>
          <a:p>
            <a:endParaRPr lang="en-US">
              <a:cs typeface="Arial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85800" y="2438400"/>
            <a:ext cx="4572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200">
                <a:latin typeface="Calibri" pitchFamily="34" charset="0"/>
              </a:rPr>
              <a:t>&gt;&gt; x=0;</a:t>
            </a:r>
          </a:p>
          <a:p>
            <a:r>
              <a:rPr lang="pl-PL" sz="1200">
                <a:latin typeface="Calibri" pitchFamily="34" charset="0"/>
              </a:rPr>
              <a:t>&gt;&gt; z=linspace(5,200,500);</a:t>
            </a:r>
          </a:p>
          <a:p>
            <a:r>
              <a:rPr lang="pl-PL" sz="1200">
                <a:latin typeface="Calibri" pitchFamily="34" charset="0"/>
              </a:rPr>
              <a:t>&gt;&gt; f=5;</a:t>
            </a:r>
          </a:p>
          <a:p>
            <a:r>
              <a:rPr lang="pl-PL" sz="1200">
                <a:latin typeface="Calibri" pitchFamily="34" charset="0"/>
              </a:rPr>
              <a:t>&gt;&gt; c=1500;</a:t>
            </a:r>
          </a:p>
          <a:p>
            <a:r>
              <a:rPr lang="pl-PL" sz="1200">
                <a:latin typeface="Calibri" pitchFamily="34" charset="0"/>
              </a:rPr>
              <a:t>&gt;&gt; b=6.35/2;</a:t>
            </a:r>
          </a:p>
          <a:p>
            <a:r>
              <a:rPr lang="pl-PL" sz="1200">
                <a:latin typeface="Calibri" pitchFamily="34" charset="0"/>
              </a:rPr>
              <a:t>&gt;&gt; p=rs_2Dv(b,f,c,0,x,z);</a:t>
            </a:r>
          </a:p>
          <a:p>
            <a:r>
              <a:rPr lang="pl-PL" sz="1200">
                <a:latin typeface="Calibri" pitchFamily="34" charset="0"/>
              </a:rPr>
              <a:t>&gt;&gt; plot(z, abs(p))</a:t>
            </a:r>
            <a:endParaRPr lang="en-US" sz="1200">
              <a:latin typeface="Calibri" pitchFamily="34" charset="0"/>
            </a:endParaRP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838200" y="2017713"/>
            <a:ext cx="7866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cs typeface="Arial" charset="0"/>
              </a:rPr>
              <a:t>on-axis pressure calculation </a:t>
            </a:r>
            <a:r>
              <a:rPr lang="en-US" dirty="0" smtClean="0">
                <a:cs typeface="Arial" charset="0"/>
              </a:rPr>
              <a:t>for a single large element, similar </a:t>
            </a:r>
            <a:r>
              <a:rPr lang="en-US" dirty="0">
                <a:cs typeface="Arial" charset="0"/>
              </a:rPr>
              <a:t>to </a:t>
            </a:r>
            <a:r>
              <a:rPr lang="en-US" dirty="0" smtClean="0">
                <a:cs typeface="Arial" charset="0"/>
              </a:rPr>
              <a:t>Fig. </a:t>
            </a:r>
            <a:r>
              <a:rPr lang="en-US" dirty="0">
                <a:cs typeface="Arial" charset="0"/>
              </a:rPr>
              <a:t>2.5 (d)</a:t>
            </a:r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6213" y="394335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914400" y="304800"/>
            <a:ext cx="74387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Examples of the use of the </a:t>
            </a:r>
            <a:r>
              <a:rPr lang="en-US" b="1" dirty="0" smtClean="0"/>
              <a:t>primary MATLAB functions and scripts</a:t>
            </a:r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81000" y="2590800"/>
            <a:ext cx="45720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% script mls_array_modeling</a:t>
            </a:r>
          </a:p>
          <a:p>
            <a:r>
              <a:rPr lang="en-US" sz="1200"/>
              <a:t>clear</a:t>
            </a:r>
          </a:p>
          <a:p>
            <a:endParaRPr lang="en-US" sz="1200"/>
          </a:p>
          <a:p>
            <a:r>
              <a:rPr lang="en-US" sz="1200"/>
              <a:t>% give input parameters</a:t>
            </a:r>
          </a:p>
          <a:p>
            <a:r>
              <a:rPr lang="en-US" sz="1200"/>
              <a:t>f= 5;      % frequency (MHz)</a:t>
            </a:r>
          </a:p>
          <a:p>
            <a:r>
              <a:rPr lang="en-US" sz="1200"/>
              <a:t>c=1480;    % wavespeed (m/sec)</a:t>
            </a:r>
          </a:p>
          <a:p>
            <a:r>
              <a:rPr lang="en-US" sz="1200"/>
              <a:t>M =32;     % number of elements</a:t>
            </a:r>
          </a:p>
          <a:p>
            <a:r>
              <a:rPr lang="en-US" sz="1200"/>
              <a:t>dl =0.5; % element length, d, divided by wave length</a:t>
            </a:r>
          </a:p>
          <a:p>
            <a:r>
              <a:rPr lang="en-US" sz="1200"/>
              <a:t>gd =0.1;   % gap betweeen elements, g, divided by d</a:t>
            </a:r>
          </a:p>
          <a:p>
            <a:r>
              <a:rPr lang="en-US" sz="1200"/>
              <a:t>Phi =20.;  % steering angle, degrees</a:t>
            </a:r>
          </a:p>
          <a:p>
            <a:r>
              <a:rPr lang="en-US" sz="1200"/>
              <a:t>F = inf;     % focal length (mm) F=inf for no focusing</a:t>
            </a:r>
          </a:p>
          <a:p>
            <a:r>
              <a:rPr lang="en-US" sz="1200"/>
              <a:t>type ='rect';  % type of amplitude weighting function</a:t>
            </a:r>
          </a:p>
          <a:p>
            <a:endParaRPr lang="en-US" sz="1200"/>
          </a:p>
          <a:p>
            <a:r>
              <a:rPr lang="en-US" sz="1200"/>
              <a:t>%calculate size of array, A, element length, d, gap size, g, </a:t>
            </a:r>
          </a:p>
          <a:p>
            <a:r>
              <a:rPr lang="en-US" sz="1200"/>
              <a:t>% and location of element centroids, e.</a:t>
            </a:r>
          </a:p>
          <a:p>
            <a:r>
              <a:rPr lang="en-US" sz="1200"/>
              <a:t>[A, d, g, e] = elements(f, c, dl, gd, M);</a:t>
            </a:r>
          </a:p>
          <a:p>
            <a:r>
              <a:rPr lang="en-US" sz="1200"/>
              <a:t>b=d/2;</a:t>
            </a:r>
          </a:p>
          <a:p>
            <a:r>
              <a:rPr lang="en-US" sz="1200"/>
              <a:t>s=d+g;</a:t>
            </a:r>
          </a:p>
          <a:p>
            <a:endParaRPr lang="en-US" sz="1200"/>
          </a:p>
          <a:p>
            <a:endParaRPr lang="en-US" sz="1200"/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822325" y="417513"/>
            <a:ext cx="3486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9. the script mls_array_modeling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685800" y="914400"/>
            <a:ext cx="80147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smtClean="0"/>
              <a:t>Calculation of the wave </a:t>
            </a:r>
            <a:r>
              <a:rPr lang="en-US" dirty="0"/>
              <a:t>field of a 32 element array radiating into water at 5 MHz, </a:t>
            </a:r>
            <a:r>
              <a:rPr lang="en-US" dirty="0" smtClean="0"/>
              <a:t>with steering </a:t>
            </a:r>
            <a:r>
              <a:rPr lang="en-US" dirty="0"/>
              <a:t>to 20 degrees, no focusing, similar to Fig. 4.15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365125" y="6132513"/>
            <a:ext cx="146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… continued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441325" y="2093913"/>
            <a:ext cx="1352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script used: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57200" y="228600"/>
            <a:ext cx="4572000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% generate 2-D area for field calculations</a:t>
            </a:r>
          </a:p>
          <a:p>
            <a:r>
              <a:rPr lang="en-US" sz="1200"/>
              <a:t>z= linspace(1, 100*dl, 500);</a:t>
            </a:r>
          </a:p>
          <a:p>
            <a:r>
              <a:rPr lang="en-US" sz="1200"/>
              <a:t>x=linspace(-50*dl,50*dl,500);</a:t>
            </a:r>
          </a:p>
          <a:p>
            <a:r>
              <a:rPr lang="en-US" sz="1200"/>
              <a:t>[xx,zz]=meshgrid(x,z);</a:t>
            </a:r>
          </a:p>
          <a:p>
            <a:endParaRPr lang="en-US" sz="1200"/>
          </a:p>
          <a:p>
            <a:r>
              <a:rPr lang="en-US" sz="1200"/>
              <a:t>% generate time delays, put in exponential </a:t>
            </a:r>
          </a:p>
          <a:p>
            <a:r>
              <a:rPr lang="en-US" sz="1200"/>
              <a:t>% and calculate amplitude weights</a:t>
            </a:r>
          </a:p>
          <a:p>
            <a:r>
              <a:rPr lang="en-US" sz="1200"/>
              <a:t>td =delay_laws2D(M,s,Phi,F,c);</a:t>
            </a:r>
          </a:p>
          <a:p>
            <a:r>
              <a:rPr lang="en-US" sz="1200"/>
              <a:t>delay = exp(1i.*2.*pi.*f.*td);</a:t>
            </a:r>
          </a:p>
          <a:p>
            <a:r>
              <a:rPr lang="en-US" sz="1200"/>
              <a:t>Ct=discrete_windows(M,type);</a:t>
            </a:r>
          </a:p>
          <a:p>
            <a:endParaRPr lang="en-US" sz="1200"/>
          </a:p>
          <a:p>
            <a:r>
              <a:rPr lang="en-US" sz="1200"/>
              <a:t>% generate normalized pressure wave field</a:t>
            </a:r>
          </a:p>
          <a:p>
            <a:r>
              <a:rPr lang="en-US" sz="1200"/>
              <a:t>p = 0;</a:t>
            </a:r>
          </a:p>
          <a:p>
            <a:r>
              <a:rPr lang="en-US" sz="1200"/>
              <a:t>for mm = 1:M</a:t>
            </a:r>
          </a:p>
          <a:p>
            <a:r>
              <a:rPr lang="en-US" sz="1200"/>
              <a:t>p=p + Ct(mm).*delay(mm).*ls_2Dv(b, f, c, e(mm), xx, zz);</a:t>
            </a:r>
          </a:p>
          <a:p>
            <a:r>
              <a:rPr lang="en-US" sz="1200"/>
              <a:t>end</a:t>
            </a:r>
          </a:p>
          <a:p>
            <a:endParaRPr lang="en-US" sz="1200"/>
          </a:p>
          <a:p>
            <a:r>
              <a:rPr lang="en-US" sz="1200"/>
              <a:t>% generate wave field image</a:t>
            </a:r>
          </a:p>
          <a:p>
            <a:r>
              <a:rPr lang="en-US" sz="1200"/>
              <a:t>imagesc(x, z, abs(p))</a:t>
            </a:r>
          </a:p>
          <a:p>
            <a:r>
              <a:rPr lang="en-US" sz="1200"/>
              <a:t>xlabel( ' x , mm')</a:t>
            </a:r>
          </a:p>
          <a:p>
            <a:r>
              <a:rPr lang="en-US" sz="1200"/>
              <a:t>ylabel( ' z , mm')</a:t>
            </a: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724275"/>
            <a:ext cx="418465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533400" y="5026025"/>
            <a:ext cx="17700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&gt;&gt; mls_array_modeling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4349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10. the script mls_array-modeling_Gauss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990600" y="762000"/>
            <a:ext cx="66992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this is the same script as in the previous example but with the</a:t>
            </a:r>
          </a:p>
          <a:p>
            <a:r>
              <a:rPr lang="en-US"/>
              <a:t>multiple line source model ls_2Dv replaced with the non-paraxial</a:t>
            </a:r>
          </a:p>
          <a:p>
            <a:r>
              <a:rPr lang="en-US"/>
              <a:t>multi-Gaussian beam model NPGauss_2D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609600" y="1676400"/>
            <a:ext cx="4572000" cy="465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% script mls_array_modeling_Gauss</a:t>
            </a:r>
          </a:p>
          <a:p>
            <a:r>
              <a:rPr lang="en-US" sz="1200"/>
              <a:t>clear</a:t>
            </a:r>
          </a:p>
          <a:p>
            <a:endParaRPr lang="en-US" sz="1200"/>
          </a:p>
          <a:p>
            <a:r>
              <a:rPr lang="en-US" sz="1200"/>
              <a:t>% give input parameters</a:t>
            </a:r>
          </a:p>
          <a:p>
            <a:r>
              <a:rPr lang="en-US" sz="1200"/>
              <a:t>f= 5;      % frequency (MHz)</a:t>
            </a:r>
          </a:p>
          <a:p>
            <a:r>
              <a:rPr lang="en-US" sz="1200"/>
              <a:t>c=1480;    % wavespeed (m/sec)</a:t>
            </a:r>
          </a:p>
          <a:p>
            <a:r>
              <a:rPr lang="en-US" sz="1200"/>
              <a:t>M =32;     % number of elements</a:t>
            </a:r>
          </a:p>
          <a:p>
            <a:r>
              <a:rPr lang="en-US" sz="1200"/>
              <a:t>dl =0.5; % element length, d, divided by wave length</a:t>
            </a:r>
          </a:p>
          <a:p>
            <a:r>
              <a:rPr lang="en-US" sz="1200"/>
              <a:t>gd =0.1;   % gap betweeen elements, g, divided by d</a:t>
            </a:r>
          </a:p>
          <a:p>
            <a:r>
              <a:rPr lang="en-US" sz="1200"/>
              <a:t>Phi =20.;  % steering angle, degrees</a:t>
            </a:r>
          </a:p>
          <a:p>
            <a:r>
              <a:rPr lang="en-US" sz="1200"/>
              <a:t>F = inf;     % focal length (mm) F=inf for no focusing</a:t>
            </a:r>
          </a:p>
          <a:p>
            <a:r>
              <a:rPr lang="en-US" sz="1200"/>
              <a:t>type ='rect';  % type of amplitude weighting function</a:t>
            </a:r>
          </a:p>
          <a:p>
            <a:endParaRPr lang="en-US" sz="1200"/>
          </a:p>
          <a:p>
            <a:r>
              <a:rPr lang="en-US" sz="1200"/>
              <a:t>%calculate size of array, A, element length, d, gap size, g, </a:t>
            </a:r>
          </a:p>
          <a:p>
            <a:r>
              <a:rPr lang="en-US" sz="1200"/>
              <a:t>% and location of element centroids, e.</a:t>
            </a:r>
          </a:p>
          <a:p>
            <a:r>
              <a:rPr lang="en-US" sz="1200"/>
              <a:t>[A, d, g, e] = elements(f, c, dl, gd, M);</a:t>
            </a:r>
          </a:p>
          <a:p>
            <a:r>
              <a:rPr lang="en-US" sz="1200"/>
              <a:t>b=d/2;</a:t>
            </a:r>
          </a:p>
          <a:p>
            <a:r>
              <a:rPr lang="en-US" sz="1200"/>
              <a:t>s=d+g;</a:t>
            </a:r>
          </a:p>
          <a:p>
            <a:endParaRPr lang="en-US" sz="1200"/>
          </a:p>
          <a:p>
            <a:endParaRPr lang="en-US" sz="1200"/>
          </a:p>
          <a:p>
            <a:r>
              <a:rPr lang="en-US" sz="1200"/>
              <a:t>% generate 2-D area for field calculations</a:t>
            </a:r>
          </a:p>
          <a:p>
            <a:r>
              <a:rPr lang="en-US" sz="1200"/>
              <a:t>z= linspace(1, 100*dl, 500);</a:t>
            </a:r>
          </a:p>
          <a:p>
            <a:r>
              <a:rPr lang="en-US" sz="1200"/>
              <a:t>x=linspace(-50*dl,50*dl,500);</a:t>
            </a:r>
          </a:p>
          <a:p>
            <a:r>
              <a:rPr lang="en-US" sz="1200"/>
              <a:t>[xx,zz]=meshgrid(x,z);</a:t>
            </a:r>
          </a:p>
          <a:p>
            <a:endParaRPr lang="en-US" sz="1200"/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609600" y="6248400"/>
            <a:ext cx="1365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.. continued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609600" y="381000"/>
            <a:ext cx="45720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% generate time delays, put in exponential </a:t>
            </a:r>
          </a:p>
          <a:p>
            <a:r>
              <a:rPr lang="en-US" sz="1200"/>
              <a:t>% and calculate amplitude weights</a:t>
            </a:r>
          </a:p>
          <a:p>
            <a:r>
              <a:rPr lang="en-US" sz="1200"/>
              <a:t>td =delay_laws2D(M,s,Phi,F,c);</a:t>
            </a:r>
          </a:p>
          <a:p>
            <a:r>
              <a:rPr lang="en-US" sz="1200"/>
              <a:t>delay = exp(1i.*2.*pi.*f.*td);</a:t>
            </a:r>
          </a:p>
          <a:p>
            <a:r>
              <a:rPr lang="en-US" sz="1200"/>
              <a:t>Ct=discrete_windows(M,type);</a:t>
            </a:r>
          </a:p>
          <a:p>
            <a:endParaRPr lang="en-US" sz="1200"/>
          </a:p>
          <a:p>
            <a:r>
              <a:rPr lang="en-US" sz="1200"/>
              <a:t>% generate normalized pressure wave field</a:t>
            </a:r>
          </a:p>
          <a:p>
            <a:r>
              <a:rPr lang="en-US" sz="1200"/>
              <a:t>p = 0;</a:t>
            </a:r>
          </a:p>
          <a:p>
            <a:r>
              <a:rPr lang="en-US" sz="1200"/>
              <a:t>for mm = 1:M</a:t>
            </a:r>
          </a:p>
          <a:p>
            <a:r>
              <a:rPr lang="en-US" sz="1200"/>
              <a:t>p=p + Ct(mm).*delay(mm).*NPGauss_2D(b, f, c, e(mm), xx, zz);</a:t>
            </a:r>
          </a:p>
          <a:p>
            <a:r>
              <a:rPr lang="en-US" sz="1200"/>
              <a:t>end</a:t>
            </a:r>
          </a:p>
          <a:p>
            <a:endParaRPr lang="en-US" sz="1200"/>
          </a:p>
          <a:p>
            <a:r>
              <a:rPr lang="en-US" sz="1200"/>
              <a:t>% generate wave field image</a:t>
            </a:r>
          </a:p>
          <a:p>
            <a:r>
              <a:rPr lang="en-US" sz="1200"/>
              <a:t>imagesc(x, z, abs(p))</a:t>
            </a:r>
          </a:p>
          <a:p>
            <a:r>
              <a:rPr lang="en-US" sz="1200"/>
              <a:t>xlabel( ' x , mm')</a:t>
            </a:r>
          </a:p>
          <a:p>
            <a:r>
              <a:rPr lang="en-US" sz="1200"/>
              <a:t>ylabel( ' z , mm')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733800"/>
            <a:ext cx="38036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609600" y="4492625"/>
            <a:ext cx="2293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&gt;&gt; mls_array_modeling_Gauss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457200" y="152400"/>
            <a:ext cx="367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11. the script mls_array_model_int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304800" y="533400"/>
            <a:ext cx="8534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/>
              <a:t>calculation of the wave field of a 32 element array that is steered and focused across a water-"steel" </a:t>
            </a:r>
            <a:r>
              <a:rPr lang="en-US" dirty="0" smtClean="0"/>
              <a:t>interface (fluid-fluid model) , </a:t>
            </a:r>
            <a:r>
              <a:rPr lang="en-US" dirty="0"/>
              <a:t>similar to the case considered in Fig. 4.22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457200" y="1752600"/>
            <a:ext cx="6858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/>
              <a:t>% script </a:t>
            </a:r>
            <a:r>
              <a:rPr lang="en-US" sz="1200" dirty="0" err="1"/>
              <a:t>mls_array_model_int</a:t>
            </a:r>
            <a:endParaRPr lang="en-US" sz="1200" dirty="0"/>
          </a:p>
          <a:p>
            <a:r>
              <a:rPr lang="en-US" sz="1200" dirty="0"/>
              <a:t>% This script solves for the normalized pressure wave field of </a:t>
            </a:r>
          </a:p>
          <a:p>
            <a:r>
              <a:rPr lang="en-US" sz="1200" dirty="0"/>
              <a:t>% an array of 1-D elements radiating waves through a fluid/fluid </a:t>
            </a:r>
          </a:p>
          <a:p>
            <a:r>
              <a:rPr lang="en-US" sz="1200" dirty="0"/>
              <a:t>% interface using the MATLAB function ls_2D_int. Both time delay </a:t>
            </a:r>
          </a:p>
          <a:p>
            <a:r>
              <a:rPr lang="en-US" sz="1200" dirty="0"/>
              <a:t>% and </a:t>
            </a:r>
            <a:r>
              <a:rPr lang="en-US" sz="1200" dirty="0" err="1"/>
              <a:t>apodization</a:t>
            </a:r>
            <a:r>
              <a:rPr lang="en-US" sz="1200" dirty="0"/>
              <a:t> laws can be specified for the array to steer </a:t>
            </a:r>
          </a:p>
          <a:p>
            <a:r>
              <a:rPr lang="en-US" sz="1200" dirty="0"/>
              <a:t>% it and focus it in the second medium.</a:t>
            </a:r>
          </a:p>
          <a:p>
            <a:endParaRPr lang="en-US" sz="1200" dirty="0"/>
          </a:p>
          <a:p>
            <a:r>
              <a:rPr lang="en-US" sz="1200" dirty="0"/>
              <a:t>clear</a:t>
            </a:r>
          </a:p>
          <a:p>
            <a:endParaRPr lang="en-US" sz="1200" dirty="0"/>
          </a:p>
          <a:p>
            <a:r>
              <a:rPr lang="en-US" sz="1200" dirty="0"/>
              <a:t>% ------------give input parameters ------------------</a:t>
            </a:r>
          </a:p>
          <a:p>
            <a:r>
              <a:rPr lang="en-US" sz="1200" dirty="0"/>
              <a:t>f = 5;      % frequency (MHz)</a:t>
            </a:r>
          </a:p>
          <a:p>
            <a:r>
              <a:rPr lang="en-US" sz="1200" dirty="0"/>
              <a:t>d1 = 1.0;   % density gm/cm^3   of first medium</a:t>
            </a:r>
          </a:p>
          <a:p>
            <a:r>
              <a:rPr lang="en-US" sz="1200" dirty="0"/>
              <a:t>c1= 1480;   % </a:t>
            </a:r>
            <a:r>
              <a:rPr lang="en-US" sz="1200" dirty="0" err="1"/>
              <a:t>wavespeed</a:t>
            </a:r>
            <a:r>
              <a:rPr lang="en-US" sz="1200" dirty="0"/>
              <a:t> (m/sec) of first medium</a:t>
            </a:r>
          </a:p>
          <a:p>
            <a:r>
              <a:rPr lang="en-US" sz="1200" dirty="0"/>
              <a:t>d2 = 7.9;   % density gm/cm^3   of second medium</a:t>
            </a:r>
          </a:p>
          <a:p>
            <a:r>
              <a:rPr lang="en-US" sz="1200" dirty="0"/>
              <a:t>c2 = 5900;  % </a:t>
            </a:r>
            <a:r>
              <a:rPr lang="en-US" sz="1200" dirty="0" err="1"/>
              <a:t>wavespeed</a:t>
            </a:r>
            <a:r>
              <a:rPr lang="en-US" sz="1200" dirty="0"/>
              <a:t> (m/sec) of second medium</a:t>
            </a:r>
          </a:p>
          <a:p>
            <a:r>
              <a:rPr lang="en-US" sz="1200" dirty="0"/>
              <a:t>M =32;      % number of elements</a:t>
            </a:r>
          </a:p>
          <a:p>
            <a:r>
              <a:rPr lang="en-US" sz="1200" dirty="0"/>
              <a:t>d = 0.25;    % element  length (mm)</a:t>
            </a:r>
          </a:p>
          <a:p>
            <a:r>
              <a:rPr lang="en-US" sz="1200" dirty="0"/>
              <a:t>g = 0.05;     % gap length (mm)</a:t>
            </a:r>
          </a:p>
          <a:p>
            <a:r>
              <a:rPr lang="en-US" sz="1200" dirty="0" err="1"/>
              <a:t>angt</a:t>
            </a:r>
            <a:r>
              <a:rPr lang="en-US" sz="1200" dirty="0"/>
              <a:t> = 0;     % angle of array</a:t>
            </a:r>
          </a:p>
          <a:p>
            <a:r>
              <a:rPr lang="en-US" sz="1200" dirty="0"/>
              <a:t>ang20 = 30.0;    % steering angle, degrees in second medium</a:t>
            </a:r>
          </a:p>
          <a:p>
            <a:r>
              <a:rPr lang="en-US" sz="1200" dirty="0"/>
              <a:t>DF = 8;      % focal depth (mm) DF = </a:t>
            </a:r>
            <a:r>
              <a:rPr lang="en-US" sz="1200" dirty="0" err="1"/>
              <a:t>inf</a:t>
            </a:r>
            <a:r>
              <a:rPr lang="en-US" sz="1200" dirty="0"/>
              <a:t> for no focusing</a:t>
            </a:r>
          </a:p>
          <a:p>
            <a:r>
              <a:rPr lang="en-US" sz="1200" dirty="0"/>
              <a:t>DT0 = 25.4 ;   % distance of array from interface (mm). It must be &gt;0</a:t>
            </a:r>
          </a:p>
          <a:p>
            <a:r>
              <a:rPr lang="en-US" sz="1200" dirty="0"/>
              <a:t>type ='</a:t>
            </a:r>
            <a:r>
              <a:rPr lang="en-US" sz="1200" dirty="0" err="1"/>
              <a:t>rect</a:t>
            </a:r>
            <a:r>
              <a:rPr lang="en-US" sz="1200" dirty="0"/>
              <a:t>';  % type of amplitude weighting function</a:t>
            </a:r>
          </a:p>
          <a:p>
            <a:endParaRPr lang="en-US" sz="1200" dirty="0"/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914400" y="6324600"/>
            <a:ext cx="1365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.. continued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81200" y="137160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script used: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81000" y="1143000"/>
            <a:ext cx="7543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/>
              <a:t>% generate 2-D area in second medium for field calculations or replace</a:t>
            </a:r>
          </a:p>
          <a:p>
            <a:r>
              <a:rPr lang="en-US" sz="1200" dirty="0"/>
              <a:t>% with other specifications for x and z, where z is measured from the</a:t>
            </a:r>
          </a:p>
          <a:p>
            <a:r>
              <a:rPr lang="en-US" sz="1200" dirty="0"/>
              <a:t>% interface into the second medium and must be &gt;0.</a:t>
            </a:r>
          </a:p>
          <a:p>
            <a:r>
              <a:rPr lang="en-US" sz="1200" dirty="0"/>
              <a:t>x = </a:t>
            </a:r>
            <a:r>
              <a:rPr lang="en-US" sz="1200" dirty="0" err="1"/>
              <a:t>linspace</a:t>
            </a:r>
            <a:r>
              <a:rPr lang="en-US" sz="1200" dirty="0"/>
              <a:t>(-5, 15, 200);</a:t>
            </a:r>
          </a:p>
          <a:p>
            <a:r>
              <a:rPr lang="en-US" sz="1200" dirty="0"/>
              <a:t>z = </a:t>
            </a:r>
            <a:r>
              <a:rPr lang="en-US" sz="1200" dirty="0" err="1"/>
              <a:t>linspace</a:t>
            </a:r>
            <a:r>
              <a:rPr lang="en-US" sz="1200" dirty="0"/>
              <a:t>(1,20,200);</a:t>
            </a:r>
          </a:p>
          <a:p>
            <a:r>
              <a:rPr lang="en-US" sz="1200" dirty="0"/>
              <a:t>[</a:t>
            </a:r>
            <a:r>
              <a:rPr lang="en-US" sz="1200" dirty="0" err="1"/>
              <a:t>xx,zz</a:t>
            </a:r>
            <a:r>
              <a:rPr lang="en-US" sz="1200" dirty="0"/>
              <a:t>]=</a:t>
            </a:r>
            <a:r>
              <a:rPr lang="en-US" sz="1200" dirty="0" err="1"/>
              <a:t>meshgrid</a:t>
            </a:r>
            <a:r>
              <a:rPr lang="en-US" sz="1200" dirty="0"/>
              <a:t>(</a:t>
            </a:r>
            <a:r>
              <a:rPr lang="en-US" sz="1200" dirty="0" err="1"/>
              <a:t>x,z</a:t>
            </a:r>
            <a:r>
              <a:rPr lang="en-US" sz="1200" dirty="0"/>
              <a:t>);</a:t>
            </a:r>
          </a:p>
          <a:p>
            <a:endParaRPr lang="en-US" sz="1200" dirty="0"/>
          </a:p>
          <a:p>
            <a:r>
              <a:rPr lang="en-US" sz="1200" dirty="0"/>
              <a:t>% ------------- end of input parameters --------------------</a:t>
            </a:r>
          </a:p>
          <a:p>
            <a:endParaRPr lang="en-US" sz="1200" dirty="0"/>
          </a:p>
          <a:p>
            <a:r>
              <a:rPr lang="en-US" sz="1200" dirty="0"/>
              <a:t>b = d/2;     % element half length</a:t>
            </a:r>
          </a:p>
          <a:p>
            <a:r>
              <a:rPr lang="en-US" sz="1200" dirty="0"/>
              <a:t>s = d + g;   % pitch of the array</a:t>
            </a:r>
          </a:p>
          <a:p>
            <a:r>
              <a:rPr lang="en-US" sz="1200" dirty="0"/>
              <a:t>mat = [ d1 c1 d2 c2]; % material properties</a:t>
            </a:r>
          </a:p>
          <a:p>
            <a:endParaRPr lang="en-US" sz="1200" dirty="0"/>
          </a:p>
          <a:p>
            <a:r>
              <a:rPr lang="en-US" sz="1200" dirty="0"/>
              <a:t>% calculate distances to element centers</a:t>
            </a:r>
          </a:p>
          <a:p>
            <a:r>
              <a:rPr lang="en-US" sz="1200" dirty="0"/>
              <a:t>for mm = 1:M</a:t>
            </a:r>
          </a:p>
          <a:p>
            <a:r>
              <a:rPr lang="en-US" sz="1200" dirty="0"/>
              <a:t>    e(mm) = s*((2*mm-1)/2 -M/2);</a:t>
            </a:r>
          </a:p>
          <a:p>
            <a:r>
              <a:rPr lang="en-US" sz="1200" dirty="0"/>
              <a:t>end</a:t>
            </a:r>
          </a:p>
          <a:p>
            <a:endParaRPr lang="en-US" sz="1200" dirty="0"/>
          </a:p>
          <a:p>
            <a:r>
              <a:rPr lang="en-US" sz="1200" dirty="0"/>
              <a:t>% generate time delays, put in exponential </a:t>
            </a:r>
          </a:p>
          <a:p>
            <a:r>
              <a:rPr lang="en-US" sz="1200" dirty="0"/>
              <a:t>% and calculate amplitude weights</a:t>
            </a:r>
          </a:p>
          <a:p>
            <a:r>
              <a:rPr lang="en-US" sz="1200" dirty="0"/>
              <a:t>td =delay_laws2D_int(</a:t>
            </a:r>
            <a:r>
              <a:rPr lang="en-US" sz="1200" dirty="0" err="1"/>
              <a:t>M,s,angt</a:t>
            </a:r>
            <a:r>
              <a:rPr lang="en-US" sz="1200" dirty="0"/>
              <a:t>, ang20, DT0, DF, c1, c2, 'n');</a:t>
            </a:r>
          </a:p>
          <a:p>
            <a:r>
              <a:rPr lang="en-US" sz="1200" dirty="0"/>
              <a:t>delay = exp(1i.*2.*pi.*f.*td);</a:t>
            </a:r>
          </a:p>
          <a:p>
            <a:r>
              <a:rPr lang="en-US" sz="1200" dirty="0"/>
              <a:t>Ct=</a:t>
            </a:r>
            <a:r>
              <a:rPr lang="en-US" sz="1200" dirty="0" err="1"/>
              <a:t>discrete_windows</a:t>
            </a:r>
            <a:r>
              <a:rPr lang="en-US" sz="1200" dirty="0"/>
              <a:t>(</a:t>
            </a:r>
            <a:r>
              <a:rPr lang="en-US" sz="1200" dirty="0" err="1"/>
              <a:t>M,type</a:t>
            </a:r>
            <a:r>
              <a:rPr lang="en-US" sz="1200" dirty="0"/>
              <a:t>);</a:t>
            </a:r>
          </a:p>
          <a:p>
            <a:endParaRPr lang="en-US" sz="1200" dirty="0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65125" y="6056313"/>
            <a:ext cx="146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… continued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381000" y="457200"/>
            <a:ext cx="7010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/>
              <a:t>% generate normalized pressure wave field</a:t>
            </a:r>
          </a:p>
          <a:p>
            <a:r>
              <a:rPr lang="en-US" sz="1200" dirty="0"/>
              <a:t>p = 0;</a:t>
            </a:r>
          </a:p>
          <a:p>
            <a:r>
              <a:rPr lang="en-US" sz="1200" dirty="0"/>
              <a:t>for mm = 1:M</a:t>
            </a:r>
          </a:p>
          <a:p>
            <a:r>
              <a:rPr lang="en-US" sz="1200" dirty="0"/>
              <a:t>p=p + Ct(mm).*delay(mm).*ls_2Dint(b, f, mat, e(mm), angt,DT0,xx, </a:t>
            </a:r>
            <a:r>
              <a:rPr lang="en-US" sz="1200" dirty="0" err="1"/>
              <a:t>zz</a:t>
            </a:r>
            <a:r>
              <a:rPr lang="en-US" sz="1200" dirty="0"/>
              <a:t>, 1);</a:t>
            </a:r>
          </a:p>
          <a:p>
            <a:r>
              <a:rPr lang="en-US" sz="1200" dirty="0"/>
              <a:t>end</a:t>
            </a:r>
          </a:p>
          <a:p>
            <a:endParaRPr lang="en-US" sz="1200" dirty="0"/>
          </a:p>
          <a:p>
            <a:r>
              <a:rPr lang="en-US" sz="1200" dirty="0"/>
              <a:t>% ------------ outputs -----------------</a:t>
            </a:r>
          </a:p>
          <a:p>
            <a:r>
              <a:rPr lang="en-US" sz="1200" dirty="0"/>
              <a:t>% generate wave field image from </a:t>
            </a:r>
            <a:r>
              <a:rPr lang="en-US" sz="1200" dirty="0" err="1"/>
              <a:t>x,z</a:t>
            </a:r>
            <a:r>
              <a:rPr lang="en-US" sz="1200" dirty="0"/>
              <a:t> specifications. This must be changed</a:t>
            </a:r>
          </a:p>
          <a:p>
            <a:r>
              <a:rPr lang="en-US" sz="1200" dirty="0"/>
              <a:t>% if (</a:t>
            </a:r>
            <a:r>
              <a:rPr lang="en-US" sz="1200" dirty="0" err="1"/>
              <a:t>x,z</a:t>
            </a:r>
            <a:r>
              <a:rPr lang="en-US" sz="1200" dirty="0"/>
              <a:t>) input </a:t>
            </a:r>
            <a:r>
              <a:rPr lang="en-US" sz="1200" dirty="0" err="1"/>
              <a:t>secifications</a:t>
            </a:r>
            <a:r>
              <a:rPr lang="en-US" sz="1200" dirty="0"/>
              <a:t> are changed.</a:t>
            </a:r>
          </a:p>
          <a:p>
            <a:r>
              <a:rPr lang="en-US" sz="1200" dirty="0" err="1"/>
              <a:t>imagesc</a:t>
            </a:r>
            <a:r>
              <a:rPr lang="en-US" sz="1200" dirty="0"/>
              <a:t>(x, z, abs(p))</a:t>
            </a:r>
          </a:p>
          <a:p>
            <a:r>
              <a:rPr lang="en-US" sz="1200" dirty="0" err="1"/>
              <a:t>xlabel</a:t>
            </a:r>
            <a:r>
              <a:rPr lang="en-US" sz="1200" dirty="0"/>
              <a:t>( ' x , mm')</a:t>
            </a:r>
          </a:p>
          <a:p>
            <a:r>
              <a:rPr lang="en-US" sz="1200" dirty="0" err="1"/>
              <a:t>ylabel</a:t>
            </a:r>
            <a:r>
              <a:rPr lang="en-US" sz="1200" dirty="0"/>
              <a:t>( ' z , mm')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685800" y="4492625"/>
            <a:ext cx="1812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&gt;&gt; mls_array_model_int</a:t>
            </a: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3048000"/>
            <a:ext cx="4103688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3809" y="228600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12. the function delay_laws2d_int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3808" y="838200"/>
            <a:ext cx="4591591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calculation of delay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laws for 2-D steering and focusing across a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plane interface, similar to Fig 5.6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4800" y="19812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&gt;&gt; M=16;</a:t>
            </a:r>
          </a:p>
          <a:p>
            <a:r>
              <a:rPr lang="en-US" sz="1200" dirty="0"/>
              <a:t>&gt;&gt; s=0.5;</a:t>
            </a:r>
          </a:p>
          <a:p>
            <a:r>
              <a:rPr lang="en-US" sz="1200" dirty="0"/>
              <a:t>&gt;&gt; </a:t>
            </a:r>
            <a:r>
              <a:rPr lang="en-US" sz="1200" dirty="0" err="1"/>
              <a:t>angt</a:t>
            </a:r>
            <a:r>
              <a:rPr lang="en-US" sz="1200" dirty="0"/>
              <a:t> =5;</a:t>
            </a:r>
          </a:p>
          <a:p>
            <a:r>
              <a:rPr lang="en-US" sz="1200" dirty="0"/>
              <a:t>&gt;&gt; ang20=60;</a:t>
            </a:r>
          </a:p>
          <a:p>
            <a:r>
              <a:rPr lang="en-US" sz="1200" dirty="0"/>
              <a:t>&gt;&gt; </a:t>
            </a:r>
            <a:r>
              <a:rPr lang="en-US" sz="1200" dirty="0" smtClean="0"/>
              <a:t>Dt0 </a:t>
            </a:r>
            <a:r>
              <a:rPr lang="en-US" sz="1200" dirty="0"/>
              <a:t>= 10;</a:t>
            </a:r>
          </a:p>
          <a:p>
            <a:r>
              <a:rPr lang="en-US" sz="1200" dirty="0"/>
              <a:t>&gt;&gt; </a:t>
            </a:r>
            <a:r>
              <a:rPr lang="en-US" sz="1200" dirty="0" err="1"/>
              <a:t>Df</a:t>
            </a:r>
            <a:r>
              <a:rPr lang="en-US" sz="1200" dirty="0"/>
              <a:t> =10;</a:t>
            </a:r>
          </a:p>
          <a:p>
            <a:r>
              <a:rPr lang="en-US" sz="1200" dirty="0"/>
              <a:t>&gt;&gt; c1=1480;</a:t>
            </a:r>
          </a:p>
          <a:p>
            <a:r>
              <a:rPr lang="en-US" sz="1200" dirty="0"/>
              <a:t>&gt;&gt; c2=5900;</a:t>
            </a:r>
          </a:p>
          <a:p>
            <a:r>
              <a:rPr lang="en-US" sz="1200" dirty="0"/>
              <a:t>&gt;&gt; </a:t>
            </a:r>
            <a:r>
              <a:rPr lang="en-US" sz="1200" dirty="0" smtClean="0"/>
              <a:t>td=delay_laws2D_int(M,s,angt,ang20,Dt0, </a:t>
            </a:r>
            <a:r>
              <a:rPr lang="en-US" sz="1200" dirty="0" err="1"/>
              <a:t>Df</a:t>
            </a:r>
            <a:r>
              <a:rPr lang="en-US" sz="1200" dirty="0"/>
              <a:t>, c1, c2, 'y</a:t>
            </a:r>
            <a:r>
              <a:rPr lang="en-US" sz="1200" dirty="0" smtClean="0"/>
              <a:t>');</a:t>
            </a:r>
          </a:p>
          <a:p>
            <a:r>
              <a:rPr lang="en-US" sz="1200" dirty="0" smtClean="0"/>
              <a:t>&gt;&gt; stem(td)</a:t>
            </a:r>
            <a:endParaRPr 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685800"/>
            <a:ext cx="37846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07000" y="3811621"/>
            <a:ext cx="3683000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817862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457200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13. the function ps_3Dv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0668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calculation of the on-axis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pressure for a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single large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element, similar to Fig. 6.5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2413338"/>
            <a:ext cx="2971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200" dirty="0"/>
              <a:t>&gt;&gt; lx =6;</a:t>
            </a:r>
          </a:p>
          <a:p>
            <a:r>
              <a:rPr lang="pl-PL" sz="1200" dirty="0"/>
              <a:t>&gt;&gt; ly =12;</a:t>
            </a:r>
          </a:p>
          <a:p>
            <a:r>
              <a:rPr lang="pl-PL" sz="1200" dirty="0"/>
              <a:t>&gt;&gt; f=5;</a:t>
            </a:r>
          </a:p>
          <a:p>
            <a:r>
              <a:rPr lang="pl-PL" sz="1200" dirty="0"/>
              <a:t>&gt;&gt; c=1480;</a:t>
            </a:r>
          </a:p>
          <a:p>
            <a:r>
              <a:rPr lang="pl-PL" sz="1200" dirty="0"/>
              <a:t>&gt;&gt; z=linspace(5,100,400);</a:t>
            </a:r>
          </a:p>
          <a:p>
            <a:r>
              <a:rPr lang="pl-PL" sz="1200" dirty="0"/>
              <a:t>&gt;&gt; p =ps_3Dv(lx,ly,f,c,0,0,0,0,z);</a:t>
            </a:r>
          </a:p>
          <a:p>
            <a:r>
              <a:rPr lang="pl-PL" sz="1200" dirty="0"/>
              <a:t>&gt;&gt; plot(z, abs(p))</a:t>
            </a:r>
            <a:endParaRPr lang="en-US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286000"/>
            <a:ext cx="3733800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710695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7185" y="533400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14. the function ps_3Dint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6870" y="1066800"/>
            <a:ext cx="77213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calculation of the magnitude of the velocity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image for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single large element radiating across a plane fluid-steel interface,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similar to Fig. 6.14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(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note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 calculation time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approximately  7-8 minutes  because of the large number of element segments (approx 800) and large number of image points (10,000)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2971800"/>
            <a:ext cx="45720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&gt;&gt; lx =6;</a:t>
            </a:r>
          </a:p>
          <a:p>
            <a:r>
              <a:rPr lang="en-US" sz="1200" dirty="0"/>
              <a:t>&gt;&gt; </a:t>
            </a:r>
            <a:r>
              <a:rPr lang="en-US" sz="1200" dirty="0" err="1"/>
              <a:t>ly</a:t>
            </a:r>
            <a:r>
              <a:rPr lang="en-US" sz="1200" dirty="0"/>
              <a:t>=12;</a:t>
            </a:r>
          </a:p>
          <a:p>
            <a:r>
              <a:rPr lang="en-US" sz="1200" dirty="0"/>
              <a:t>&gt;&gt; f=5;</a:t>
            </a:r>
          </a:p>
          <a:p>
            <a:r>
              <a:rPr lang="en-US" sz="1200" dirty="0"/>
              <a:t>&gt;&gt; mat =[1 1480 7.9 5900 3200 'p'];</a:t>
            </a:r>
          </a:p>
          <a:p>
            <a:r>
              <a:rPr lang="en-US" sz="1200" dirty="0"/>
              <a:t>&gt;&gt; </a:t>
            </a:r>
            <a:r>
              <a:rPr lang="en-US" sz="1200" dirty="0" err="1"/>
              <a:t>angt</a:t>
            </a:r>
            <a:r>
              <a:rPr lang="en-US" sz="1200" dirty="0"/>
              <a:t> =</a:t>
            </a:r>
            <a:r>
              <a:rPr lang="en-US" sz="1200" dirty="0" smtClean="0"/>
              <a:t>10.217;</a:t>
            </a:r>
          </a:p>
          <a:p>
            <a:r>
              <a:rPr lang="en-US" sz="1200" dirty="0" smtClean="0"/>
              <a:t>&gt;&gt; Dt0 </a:t>
            </a:r>
            <a:r>
              <a:rPr lang="en-US" sz="1200" dirty="0"/>
              <a:t>=50.8;</a:t>
            </a:r>
          </a:p>
          <a:p>
            <a:r>
              <a:rPr lang="en-US" sz="1200" dirty="0" smtClean="0"/>
              <a:t>&gt;&gt; </a:t>
            </a:r>
            <a:r>
              <a:rPr lang="en-US" sz="1200" dirty="0"/>
              <a:t>x=</a:t>
            </a:r>
            <a:r>
              <a:rPr lang="en-US" sz="1200" dirty="0" err="1"/>
              <a:t>linspace</a:t>
            </a:r>
            <a:r>
              <a:rPr lang="en-US" sz="1200" dirty="0"/>
              <a:t>(0, 30, 100);</a:t>
            </a:r>
          </a:p>
          <a:p>
            <a:r>
              <a:rPr lang="en-US" sz="1200" dirty="0" smtClean="0"/>
              <a:t> &gt;&gt; </a:t>
            </a:r>
            <a:r>
              <a:rPr lang="en-US" sz="1200" dirty="0"/>
              <a:t>z=</a:t>
            </a:r>
            <a:r>
              <a:rPr lang="en-US" sz="1200" dirty="0" err="1"/>
              <a:t>linspace</a:t>
            </a:r>
            <a:r>
              <a:rPr lang="en-US" sz="1200" dirty="0"/>
              <a:t>(1, 20, 100);</a:t>
            </a:r>
          </a:p>
          <a:p>
            <a:r>
              <a:rPr lang="en-US" sz="1200" dirty="0"/>
              <a:t>&gt;&gt; y=0;</a:t>
            </a:r>
          </a:p>
          <a:p>
            <a:r>
              <a:rPr lang="en-US" sz="1200" dirty="0"/>
              <a:t>&gt;&gt; [</a:t>
            </a:r>
            <a:r>
              <a:rPr lang="en-US" sz="1200" dirty="0" err="1"/>
              <a:t>xx,zz</a:t>
            </a:r>
            <a:r>
              <a:rPr lang="en-US" sz="1200" dirty="0"/>
              <a:t>] =</a:t>
            </a:r>
            <a:r>
              <a:rPr lang="en-US" sz="1200" dirty="0" err="1"/>
              <a:t>meshgrid</a:t>
            </a:r>
            <a:r>
              <a:rPr lang="en-US" sz="1200" dirty="0"/>
              <a:t>(</a:t>
            </a:r>
            <a:r>
              <a:rPr lang="en-US" sz="1200" dirty="0" err="1"/>
              <a:t>x,z</a:t>
            </a:r>
            <a:r>
              <a:rPr lang="en-US" sz="1200" dirty="0"/>
              <a:t>);</a:t>
            </a:r>
          </a:p>
          <a:p>
            <a:r>
              <a:rPr lang="en-US" sz="1200" dirty="0"/>
              <a:t>&gt;&gt; [</a:t>
            </a:r>
            <a:r>
              <a:rPr lang="en-US" sz="1200" dirty="0" err="1"/>
              <a:t>vx</a:t>
            </a:r>
            <a:r>
              <a:rPr lang="en-US" sz="1200" dirty="0"/>
              <a:t>, </a:t>
            </a:r>
            <a:r>
              <a:rPr lang="en-US" sz="1200" dirty="0" err="1"/>
              <a:t>vy</a:t>
            </a:r>
            <a:r>
              <a:rPr lang="en-US" sz="1200" dirty="0"/>
              <a:t>, </a:t>
            </a:r>
            <a:r>
              <a:rPr lang="en-US" sz="1200" dirty="0" err="1"/>
              <a:t>vz</a:t>
            </a:r>
            <a:r>
              <a:rPr lang="en-US" sz="1200" dirty="0"/>
              <a:t>] = ps_3Dint(lx,ly,f,mat,0,0,angt, Dt0,xx,y,zz);</a:t>
            </a:r>
          </a:p>
          <a:p>
            <a:r>
              <a:rPr lang="en-US" sz="1200" dirty="0"/>
              <a:t>&gt;&gt; v=</a:t>
            </a:r>
            <a:r>
              <a:rPr lang="en-US" sz="1200" dirty="0" err="1"/>
              <a:t>sqrt</a:t>
            </a:r>
            <a:r>
              <a:rPr lang="en-US" sz="1200" dirty="0"/>
              <a:t>( (abs(</a:t>
            </a:r>
            <a:r>
              <a:rPr lang="en-US" sz="1200" dirty="0" err="1"/>
              <a:t>vx</a:t>
            </a:r>
            <a:r>
              <a:rPr lang="en-US" sz="1200" dirty="0"/>
              <a:t>)).^2 + (abs(</a:t>
            </a:r>
            <a:r>
              <a:rPr lang="en-US" sz="1200" dirty="0" err="1"/>
              <a:t>vy</a:t>
            </a:r>
            <a:r>
              <a:rPr lang="en-US" sz="1200" dirty="0"/>
              <a:t>)).^2 + (abs(</a:t>
            </a:r>
            <a:r>
              <a:rPr lang="en-US" sz="1200" dirty="0" err="1"/>
              <a:t>vz</a:t>
            </a:r>
            <a:r>
              <a:rPr lang="en-US" sz="1200" dirty="0"/>
              <a:t>)).^2);</a:t>
            </a:r>
          </a:p>
          <a:p>
            <a:r>
              <a:rPr lang="en-US" sz="1200" dirty="0"/>
              <a:t>&gt;&gt; </a:t>
            </a:r>
            <a:r>
              <a:rPr lang="en-US" sz="1200" dirty="0" err="1"/>
              <a:t>imagesc</a:t>
            </a:r>
            <a:r>
              <a:rPr lang="en-US" sz="1200" dirty="0"/>
              <a:t>(</a:t>
            </a:r>
            <a:r>
              <a:rPr lang="en-US" sz="1200" dirty="0" err="1"/>
              <a:t>x,z,v</a:t>
            </a:r>
            <a:r>
              <a:rPr lang="en-US" sz="1200" dirty="0"/>
              <a:t>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743200"/>
            <a:ext cx="3581400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78283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762000" y="1219200"/>
            <a:ext cx="457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&gt;&gt; x=linspace(-10, 10, 200); </a:t>
            </a:r>
          </a:p>
          <a:p>
            <a:r>
              <a:rPr lang="en-US" sz="1200">
                <a:latin typeface="Calibri" pitchFamily="34" charset="0"/>
              </a:rPr>
              <a:t> &gt;&gt; z=linspace(1, 20, 200);</a:t>
            </a:r>
          </a:p>
          <a:p>
            <a:r>
              <a:rPr lang="en-US" sz="1200">
                <a:latin typeface="Calibri" pitchFamily="34" charset="0"/>
              </a:rPr>
              <a:t>&gt;&gt; [xx, zz] = meshgrid(x,z);</a:t>
            </a:r>
          </a:p>
          <a:p>
            <a:r>
              <a:rPr lang="en-US" sz="1200">
                <a:latin typeface="Calibri" pitchFamily="34" charset="0"/>
              </a:rPr>
              <a:t>&gt;&gt; f=5;</a:t>
            </a:r>
          </a:p>
          <a:p>
            <a:r>
              <a:rPr lang="en-US" sz="1200">
                <a:latin typeface="Calibri" pitchFamily="34" charset="0"/>
              </a:rPr>
              <a:t>&gt;&gt; c= 1500;</a:t>
            </a:r>
          </a:p>
          <a:p>
            <a:r>
              <a:rPr lang="en-US" sz="1200">
                <a:latin typeface="Calibri" pitchFamily="34" charset="0"/>
              </a:rPr>
              <a:t>&gt;&gt; b =1;</a:t>
            </a:r>
          </a:p>
          <a:p>
            <a:r>
              <a:rPr lang="en-US" sz="1200">
                <a:latin typeface="Calibri" pitchFamily="34" charset="0"/>
              </a:rPr>
              <a:t>&gt;&gt; p=rs_2Dv(b,f,c,0,xx,zz);</a:t>
            </a:r>
          </a:p>
          <a:p>
            <a:r>
              <a:rPr lang="en-US" sz="1200">
                <a:latin typeface="Calibri" pitchFamily="34" charset="0"/>
              </a:rPr>
              <a:t>&gt;&gt; imagesc(x, z,abs(p))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27660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990600" y="838200"/>
            <a:ext cx="4186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image calculation similar to Fig. 2.4 (c)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40587"/>
            <a:ext cx="3724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15. the script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mps_array_modeling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6858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calculation of the wave field of a steered (not focused) 11x11 array radiating into water, similar to Fig. 7.11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9353" y="1332131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% script </a:t>
            </a:r>
            <a:r>
              <a:rPr lang="en-US" sz="1200" dirty="0" err="1"/>
              <a:t>mps_array_modeling</a:t>
            </a:r>
            <a:endParaRPr lang="en-US" sz="1200" dirty="0"/>
          </a:p>
          <a:p>
            <a:r>
              <a:rPr lang="en-US" sz="1200" dirty="0"/>
              <a:t>% This script solves for the normalized pressure wave field of a 2-D </a:t>
            </a:r>
          </a:p>
          <a:p>
            <a:r>
              <a:rPr lang="en-US" sz="1200" dirty="0"/>
              <a:t>% array of rectangular elements radiating waves in a fluid using the</a:t>
            </a:r>
          </a:p>
          <a:p>
            <a:r>
              <a:rPr lang="en-US" sz="1200" dirty="0"/>
              <a:t>% MATLAB function ps_3Dv. Both time delay and </a:t>
            </a:r>
            <a:r>
              <a:rPr lang="en-US" sz="1200" dirty="0" err="1"/>
              <a:t>apodization</a:t>
            </a:r>
            <a:r>
              <a:rPr lang="en-US" sz="1200" dirty="0"/>
              <a:t> laws can </a:t>
            </a:r>
          </a:p>
          <a:p>
            <a:r>
              <a:rPr lang="en-US" sz="1200" dirty="0"/>
              <a:t>% be specified for the array to steer it and focus it.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clear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%  ------------- give input parameters -------------------------</a:t>
            </a:r>
          </a:p>
          <a:p>
            <a:r>
              <a:rPr lang="en-US" sz="1200" dirty="0"/>
              <a:t>lx = 0.15;   % element length in x-direction (mm)</a:t>
            </a:r>
          </a:p>
          <a:p>
            <a:r>
              <a:rPr lang="en-US" sz="1200" dirty="0" err="1"/>
              <a:t>ly</a:t>
            </a:r>
            <a:r>
              <a:rPr lang="en-US" sz="1200" dirty="0"/>
              <a:t> = 0.15;   % element length in y-direction (mm)</a:t>
            </a:r>
          </a:p>
          <a:p>
            <a:r>
              <a:rPr lang="en-US" sz="1200" dirty="0" err="1"/>
              <a:t>gx</a:t>
            </a:r>
            <a:r>
              <a:rPr lang="en-US" sz="1200" dirty="0"/>
              <a:t>=0.05;   % gap length in x-direction (mm)</a:t>
            </a:r>
          </a:p>
          <a:p>
            <a:r>
              <a:rPr lang="en-US" sz="1200" dirty="0" err="1"/>
              <a:t>gy</a:t>
            </a:r>
            <a:r>
              <a:rPr lang="en-US" sz="1200" dirty="0"/>
              <a:t> = 0.05; % gap length in y-direction (mm)</a:t>
            </a:r>
          </a:p>
          <a:p>
            <a:r>
              <a:rPr lang="en-US" sz="1200" dirty="0"/>
              <a:t>f= 5;       % frequency (MHz)</a:t>
            </a:r>
          </a:p>
          <a:p>
            <a:r>
              <a:rPr lang="en-US" sz="1200" dirty="0"/>
              <a:t>c = 1480;   % wave speed (m/sec)</a:t>
            </a:r>
          </a:p>
          <a:p>
            <a:r>
              <a:rPr lang="en-US" sz="1200" dirty="0"/>
              <a:t>L1 =11;      % number of elements in x-direction</a:t>
            </a:r>
          </a:p>
          <a:p>
            <a:r>
              <a:rPr lang="en-US" sz="1200" dirty="0"/>
              <a:t>L2 =11;      % number of elements in y-direction</a:t>
            </a:r>
          </a:p>
          <a:p>
            <a:r>
              <a:rPr lang="en-US" sz="1200" dirty="0"/>
              <a:t>theta =20;   % steering angle in theta direction (</a:t>
            </a:r>
            <a:r>
              <a:rPr lang="en-US" sz="1200" dirty="0" err="1"/>
              <a:t>deg</a:t>
            </a:r>
            <a:r>
              <a:rPr lang="en-US" sz="1200" dirty="0"/>
              <a:t>)</a:t>
            </a:r>
          </a:p>
          <a:p>
            <a:r>
              <a:rPr lang="en-US" sz="1200" dirty="0"/>
              <a:t>phi =0;     %steering angle in phi direction (</a:t>
            </a:r>
            <a:r>
              <a:rPr lang="en-US" sz="1200" dirty="0" err="1"/>
              <a:t>deg</a:t>
            </a:r>
            <a:r>
              <a:rPr lang="en-US" sz="1200" dirty="0"/>
              <a:t>)</a:t>
            </a:r>
          </a:p>
          <a:p>
            <a:r>
              <a:rPr lang="en-US" sz="1200" dirty="0" err="1"/>
              <a:t>Fl</a:t>
            </a:r>
            <a:r>
              <a:rPr lang="en-US" sz="1200" dirty="0"/>
              <a:t> = </a:t>
            </a:r>
            <a:r>
              <a:rPr lang="en-US" sz="1200" dirty="0" err="1"/>
              <a:t>inf</a:t>
            </a:r>
            <a:r>
              <a:rPr lang="en-US" sz="1200" dirty="0"/>
              <a:t>;  % focal distance (mm)</a:t>
            </a:r>
          </a:p>
          <a:p>
            <a:r>
              <a:rPr lang="en-US" sz="1200" dirty="0"/>
              <a:t>%weighting choices are '</a:t>
            </a:r>
            <a:r>
              <a:rPr lang="en-US" sz="1200" dirty="0" err="1"/>
              <a:t>rect</a:t>
            </a:r>
            <a:r>
              <a:rPr lang="en-US" sz="1200" dirty="0"/>
              <a:t>','cos', 'Han', 'Ham', '</a:t>
            </a:r>
            <a:r>
              <a:rPr lang="en-US" sz="1200" dirty="0" err="1"/>
              <a:t>Blk</a:t>
            </a:r>
            <a:r>
              <a:rPr lang="en-US" sz="1200" dirty="0"/>
              <a:t>', 'tri' </a:t>
            </a:r>
          </a:p>
          <a:p>
            <a:r>
              <a:rPr lang="en-US" sz="1200" dirty="0" err="1"/>
              <a:t>ampx_type</a:t>
            </a:r>
            <a:r>
              <a:rPr lang="en-US" sz="1200" dirty="0"/>
              <a:t> ='</a:t>
            </a:r>
            <a:r>
              <a:rPr lang="en-US" sz="1200" dirty="0" err="1"/>
              <a:t>rect</a:t>
            </a:r>
            <a:r>
              <a:rPr lang="en-US" sz="1200" dirty="0"/>
              <a:t>';   % weighting </a:t>
            </a:r>
            <a:r>
              <a:rPr lang="en-US" sz="1200" dirty="0" err="1"/>
              <a:t>coeffcients</a:t>
            </a:r>
            <a:r>
              <a:rPr lang="en-US" sz="1200" dirty="0"/>
              <a:t> in x-direction</a:t>
            </a:r>
          </a:p>
          <a:p>
            <a:r>
              <a:rPr lang="en-US" sz="1200" dirty="0" err="1"/>
              <a:t>ampy_type</a:t>
            </a:r>
            <a:r>
              <a:rPr lang="en-US" sz="1200" dirty="0"/>
              <a:t> ='</a:t>
            </a:r>
            <a:r>
              <a:rPr lang="en-US" sz="1200" dirty="0" err="1"/>
              <a:t>rect</a:t>
            </a:r>
            <a:r>
              <a:rPr lang="en-US" sz="1200" dirty="0"/>
              <a:t>';   % weighting coefficients in y-direction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810638" y="632460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… continued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10024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1493" y="2287833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/>
              <a:t>% </a:t>
            </a:r>
            <a:r>
              <a:rPr lang="en-US" sz="1200" dirty="0"/>
              <a:t>calculate array pitches</a:t>
            </a:r>
          </a:p>
          <a:p>
            <a:r>
              <a:rPr lang="en-US" sz="1200" dirty="0" err="1"/>
              <a:t>sx</a:t>
            </a:r>
            <a:r>
              <a:rPr lang="en-US" sz="1200" dirty="0"/>
              <a:t> = </a:t>
            </a:r>
            <a:r>
              <a:rPr lang="en-US" sz="1200" dirty="0" err="1"/>
              <a:t>lx+gx</a:t>
            </a:r>
            <a:r>
              <a:rPr lang="en-US" sz="1200" dirty="0"/>
              <a:t>;</a:t>
            </a:r>
          </a:p>
          <a:p>
            <a:r>
              <a:rPr lang="en-US" sz="1200" dirty="0" err="1"/>
              <a:t>sy</a:t>
            </a:r>
            <a:r>
              <a:rPr lang="en-US" sz="1200" dirty="0"/>
              <a:t> = </a:t>
            </a:r>
            <a:r>
              <a:rPr lang="en-US" sz="1200" dirty="0" err="1"/>
              <a:t>ly+gy</a:t>
            </a:r>
            <a:r>
              <a:rPr lang="en-US" sz="1200" dirty="0"/>
              <a:t>;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% compute centroid locations for the elements</a:t>
            </a:r>
          </a:p>
          <a:p>
            <a:r>
              <a:rPr lang="en-US" sz="1200" dirty="0" err="1"/>
              <a:t>Nx</a:t>
            </a:r>
            <a:r>
              <a:rPr lang="en-US" sz="1200" dirty="0"/>
              <a:t> = 1:L1;</a:t>
            </a:r>
          </a:p>
          <a:p>
            <a:r>
              <a:rPr lang="en-US" sz="1200" dirty="0" err="1"/>
              <a:t>Ny</a:t>
            </a:r>
            <a:r>
              <a:rPr lang="en-US" sz="1200" dirty="0"/>
              <a:t> = 1:L2;</a:t>
            </a:r>
          </a:p>
          <a:p>
            <a:r>
              <a:rPr lang="en-US" sz="1200" dirty="0"/>
              <a:t>ex =(2*</a:t>
            </a:r>
            <a:r>
              <a:rPr lang="en-US" sz="1200" dirty="0" err="1"/>
              <a:t>Nx</a:t>
            </a:r>
            <a:r>
              <a:rPr lang="en-US" sz="1200" dirty="0"/>
              <a:t> -1-L1)*(</a:t>
            </a:r>
            <a:r>
              <a:rPr lang="en-US" sz="1200" dirty="0" err="1"/>
              <a:t>sx</a:t>
            </a:r>
            <a:r>
              <a:rPr lang="en-US" sz="1200" dirty="0"/>
              <a:t>/2);</a:t>
            </a:r>
          </a:p>
          <a:p>
            <a:r>
              <a:rPr lang="en-US" sz="1200" dirty="0" err="1"/>
              <a:t>ey</a:t>
            </a:r>
            <a:r>
              <a:rPr lang="en-US" sz="1200" dirty="0"/>
              <a:t> =(2*</a:t>
            </a:r>
            <a:r>
              <a:rPr lang="en-US" sz="1200" dirty="0" err="1"/>
              <a:t>Ny</a:t>
            </a:r>
            <a:r>
              <a:rPr lang="en-US" sz="1200" dirty="0"/>
              <a:t> -1 -L2)*(</a:t>
            </a:r>
            <a:r>
              <a:rPr lang="en-US" sz="1200" dirty="0" err="1"/>
              <a:t>sy</a:t>
            </a:r>
            <a:r>
              <a:rPr lang="en-US" sz="1200" dirty="0"/>
              <a:t>/2);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% generate time delays, put in exponential </a:t>
            </a:r>
          </a:p>
          <a:p>
            <a:r>
              <a:rPr lang="en-US" sz="1200" dirty="0"/>
              <a:t>% and calculate amplitude weights</a:t>
            </a:r>
          </a:p>
          <a:p>
            <a:r>
              <a:rPr lang="en-US" sz="1200" dirty="0"/>
              <a:t>td =delay_laws3D(L1,L2,sx,sy,theta,phi,Fl,c);</a:t>
            </a:r>
          </a:p>
          <a:p>
            <a:r>
              <a:rPr lang="en-US" sz="1200" dirty="0"/>
              <a:t>delay = </a:t>
            </a:r>
            <a:r>
              <a:rPr lang="en-US" sz="1200" dirty="0" err="1"/>
              <a:t>exp</a:t>
            </a:r>
            <a:r>
              <a:rPr lang="en-US" sz="1200" dirty="0"/>
              <a:t>(1i.*2.*pi.*f.*td);</a:t>
            </a:r>
          </a:p>
          <a:p>
            <a:r>
              <a:rPr lang="en-US" sz="1200" dirty="0" err="1"/>
              <a:t>Cx</a:t>
            </a:r>
            <a:r>
              <a:rPr lang="en-US" sz="1200" dirty="0"/>
              <a:t> = </a:t>
            </a:r>
            <a:r>
              <a:rPr lang="en-US" sz="1200" dirty="0" err="1"/>
              <a:t>discrete_windows</a:t>
            </a:r>
            <a:r>
              <a:rPr lang="en-US" sz="1200" dirty="0"/>
              <a:t>(L1,ampx_type);</a:t>
            </a:r>
          </a:p>
          <a:p>
            <a:r>
              <a:rPr lang="en-US" sz="1200" dirty="0"/>
              <a:t>Cy = </a:t>
            </a:r>
            <a:r>
              <a:rPr lang="en-US" sz="1200" dirty="0" err="1"/>
              <a:t>discrete_windows</a:t>
            </a:r>
            <a:r>
              <a:rPr lang="en-US" sz="1200" dirty="0"/>
              <a:t>(L2,ampy_type);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604736" y="840033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% field points (</a:t>
            </a:r>
            <a:r>
              <a:rPr lang="en-US" sz="1200" dirty="0" err="1"/>
              <a:t>x,y,z</a:t>
            </a:r>
            <a:r>
              <a:rPr lang="en-US" sz="1200" dirty="0"/>
              <a:t>)to evaluate</a:t>
            </a:r>
          </a:p>
          <a:p>
            <a:r>
              <a:rPr lang="en-US" sz="1200" dirty="0" err="1"/>
              <a:t>xs</a:t>
            </a:r>
            <a:r>
              <a:rPr lang="en-US" sz="1200" dirty="0"/>
              <a:t>= </a:t>
            </a:r>
            <a:r>
              <a:rPr lang="en-US" sz="1200" dirty="0" err="1"/>
              <a:t>linspace</a:t>
            </a:r>
            <a:r>
              <a:rPr lang="en-US" sz="1200" dirty="0"/>
              <a:t>(-15,15, 300);</a:t>
            </a:r>
          </a:p>
          <a:p>
            <a:r>
              <a:rPr lang="en-US" sz="1200" dirty="0" err="1"/>
              <a:t>zs</a:t>
            </a:r>
            <a:r>
              <a:rPr lang="en-US" sz="1200" dirty="0"/>
              <a:t>= </a:t>
            </a:r>
            <a:r>
              <a:rPr lang="en-US" sz="1200" dirty="0" err="1"/>
              <a:t>linspace</a:t>
            </a:r>
            <a:r>
              <a:rPr lang="en-US" sz="1200" dirty="0"/>
              <a:t>(1, 20, 200);</a:t>
            </a:r>
          </a:p>
          <a:p>
            <a:r>
              <a:rPr lang="en-US" sz="1200" dirty="0"/>
              <a:t>y=0;</a:t>
            </a:r>
          </a:p>
          <a:p>
            <a:r>
              <a:rPr lang="en-US" sz="1200" dirty="0"/>
              <a:t>[</a:t>
            </a:r>
            <a:r>
              <a:rPr lang="en-US" sz="1200" dirty="0" err="1"/>
              <a:t>x,z</a:t>
            </a:r>
            <a:r>
              <a:rPr lang="en-US" sz="1200" dirty="0"/>
              <a:t>]=</a:t>
            </a:r>
            <a:r>
              <a:rPr lang="en-US" sz="1200" dirty="0" err="1"/>
              <a:t>meshgrid</a:t>
            </a:r>
            <a:r>
              <a:rPr lang="en-US" sz="1200" dirty="0"/>
              <a:t>(</a:t>
            </a:r>
            <a:r>
              <a:rPr lang="en-US" sz="1200" dirty="0" err="1"/>
              <a:t>xs,zs</a:t>
            </a:r>
            <a:r>
              <a:rPr lang="en-US" sz="1200" dirty="0"/>
              <a:t>);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% ---------------- end input parameters ----------------------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5704153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… continued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10419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457200"/>
            <a:ext cx="45720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% calculate normalized pressure</a:t>
            </a:r>
          </a:p>
          <a:p>
            <a:r>
              <a:rPr lang="en-US" sz="1200" dirty="0"/>
              <a:t>p=0;</a:t>
            </a:r>
          </a:p>
          <a:p>
            <a:r>
              <a:rPr lang="en-US" sz="1200" dirty="0"/>
              <a:t>for </a:t>
            </a:r>
            <a:r>
              <a:rPr lang="en-US" sz="1200" dirty="0" err="1"/>
              <a:t>nn</a:t>
            </a:r>
            <a:r>
              <a:rPr lang="en-US" sz="1200" dirty="0"/>
              <a:t>=1:L1</a:t>
            </a:r>
          </a:p>
          <a:p>
            <a:r>
              <a:rPr lang="en-US" sz="1200" dirty="0"/>
              <a:t>    for </a:t>
            </a:r>
            <a:r>
              <a:rPr lang="en-US" sz="1200" dirty="0" err="1"/>
              <a:t>ll</a:t>
            </a:r>
            <a:r>
              <a:rPr lang="en-US" sz="1200" dirty="0"/>
              <a:t>=1:L2</a:t>
            </a:r>
          </a:p>
          <a:p>
            <a:r>
              <a:rPr lang="en-US" sz="1200" dirty="0"/>
              <a:t>        p = p + </a:t>
            </a:r>
            <a:r>
              <a:rPr lang="en-US" sz="1200" dirty="0" err="1"/>
              <a:t>Cx</a:t>
            </a:r>
            <a:r>
              <a:rPr lang="en-US" sz="1200" dirty="0"/>
              <a:t>(</a:t>
            </a:r>
            <a:r>
              <a:rPr lang="en-US" sz="1200" dirty="0" err="1"/>
              <a:t>nn</a:t>
            </a:r>
            <a:r>
              <a:rPr lang="en-US" sz="1200" dirty="0"/>
              <a:t>)*Cy(</a:t>
            </a:r>
            <a:r>
              <a:rPr lang="en-US" sz="1200" dirty="0" err="1"/>
              <a:t>ll</a:t>
            </a:r>
            <a:r>
              <a:rPr lang="en-US" sz="1200" dirty="0"/>
              <a:t>)*delay(</a:t>
            </a:r>
            <a:r>
              <a:rPr lang="en-US" sz="1200" dirty="0" err="1"/>
              <a:t>nn,ll</a:t>
            </a:r>
            <a:r>
              <a:rPr lang="en-US" sz="1200" dirty="0"/>
              <a:t>)...</a:t>
            </a:r>
          </a:p>
          <a:p>
            <a:r>
              <a:rPr lang="en-US" sz="1200" dirty="0"/>
              <a:t>            *ps_3Dv(</a:t>
            </a:r>
            <a:r>
              <a:rPr lang="en-US" sz="1200" dirty="0" err="1"/>
              <a:t>lx,ly,f,c,ex</a:t>
            </a:r>
            <a:r>
              <a:rPr lang="en-US" sz="1200" dirty="0"/>
              <a:t>(</a:t>
            </a:r>
            <a:r>
              <a:rPr lang="en-US" sz="1200" dirty="0" err="1"/>
              <a:t>nn</a:t>
            </a:r>
            <a:r>
              <a:rPr lang="en-US" sz="1200" dirty="0"/>
              <a:t>),</a:t>
            </a:r>
            <a:r>
              <a:rPr lang="en-US" sz="1200" dirty="0" err="1"/>
              <a:t>ey</a:t>
            </a:r>
            <a:r>
              <a:rPr lang="en-US" sz="1200" dirty="0"/>
              <a:t>(</a:t>
            </a:r>
            <a:r>
              <a:rPr lang="en-US" sz="1200" dirty="0" err="1"/>
              <a:t>ll</a:t>
            </a:r>
            <a:r>
              <a:rPr lang="en-US" sz="1200" dirty="0"/>
              <a:t>),</a:t>
            </a:r>
            <a:r>
              <a:rPr lang="en-US" sz="1200" dirty="0" err="1"/>
              <a:t>x,y,z</a:t>
            </a:r>
            <a:r>
              <a:rPr lang="en-US" sz="1200" dirty="0"/>
              <a:t>);</a:t>
            </a:r>
          </a:p>
          <a:p>
            <a:r>
              <a:rPr lang="en-US" sz="1200" dirty="0"/>
              <a:t>    end</a:t>
            </a:r>
          </a:p>
          <a:p>
            <a:r>
              <a:rPr lang="en-US" sz="1200" dirty="0"/>
              <a:t>end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% ---------------- outputs --------------------------</a:t>
            </a:r>
          </a:p>
          <a:p>
            <a:r>
              <a:rPr lang="en-US" sz="1200" dirty="0"/>
              <a:t>%plot results based on specification of (</a:t>
            </a:r>
            <a:r>
              <a:rPr lang="en-US" sz="1200" dirty="0" err="1"/>
              <a:t>x,y,z</a:t>
            </a:r>
            <a:r>
              <a:rPr lang="en-US" sz="1200" dirty="0"/>
              <a:t>) points</a:t>
            </a:r>
          </a:p>
          <a:p>
            <a:r>
              <a:rPr lang="en-US" sz="1200" dirty="0" err="1"/>
              <a:t>imagesc</a:t>
            </a:r>
            <a:r>
              <a:rPr lang="en-US" sz="1200" dirty="0"/>
              <a:t>(</a:t>
            </a:r>
            <a:r>
              <a:rPr lang="en-US" sz="1200" dirty="0" err="1"/>
              <a:t>xs,zs,abs</a:t>
            </a:r>
            <a:r>
              <a:rPr lang="en-US" sz="1200" dirty="0"/>
              <a:t>(p))       </a:t>
            </a:r>
          </a:p>
          <a:p>
            <a:r>
              <a:rPr lang="en-US" sz="1200" dirty="0"/>
              <a:t>      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61831"/>
            <a:ext cx="4495800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33400" y="3651958"/>
            <a:ext cx="18373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&gt;&gt; </a:t>
            </a:r>
            <a:r>
              <a:rPr lang="en-US" sz="1200" dirty="0" err="1"/>
              <a:t>mps_array_modeling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20337504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08002"/>
            <a:ext cx="378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16. the script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mps_array_model_int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609600"/>
            <a:ext cx="8610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calculation of the  P-wave field of a 11x11 array radiating through a plane fluid-solid interface, where the array is oriented to produce a 45 degree p-wave with no steering . Here steering only is specified to steer the transmitted wave in the steel to 20 degrees. Similar to Fig. 7.16 (c) . Note that a single point source beam model is used here for each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element, resulting in  a calculation time of about a minute.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6085" y="2176443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% script </a:t>
            </a:r>
            <a:r>
              <a:rPr lang="en-US" sz="1200" dirty="0" err="1"/>
              <a:t>mps_array_model_int</a:t>
            </a:r>
            <a:endParaRPr lang="en-US" sz="1200" dirty="0"/>
          </a:p>
          <a:p>
            <a:r>
              <a:rPr lang="en-US" sz="1200" dirty="0"/>
              <a:t>% This script solves for the normalized velocity wave field of </a:t>
            </a:r>
          </a:p>
          <a:p>
            <a:r>
              <a:rPr lang="en-US" sz="1200" dirty="0"/>
              <a:t>% an array of 1-D elements radiating waves through a fluid/solid</a:t>
            </a:r>
          </a:p>
          <a:p>
            <a:r>
              <a:rPr lang="en-US" sz="1200" dirty="0"/>
              <a:t>% interface using the MATLAB function ps_3Dint. Both time delay </a:t>
            </a:r>
          </a:p>
          <a:p>
            <a:r>
              <a:rPr lang="en-US" sz="1200" dirty="0"/>
              <a:t>% and </a:t>
            </a:r>
            <a:r>
              <a:rPr lang="en-US" sz="1200" dirty="0" err="1"/>
              <a:t>apodization</a:t>
            </a:r>
            <a:r>
              <a:rPr lang="en-US" sz="1200" dirty="0"/>
              <a:t> laws can be specified for the array to steer </a:t>
            </a:r>
          </a:p>
          <a:p>
            <a:r>
              <a:rPr lang="en-US" sz="1200" dirty="0"/>
              <a:t>% it and focus it in the solid.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clear</a:t>
            </a:r>
          </a:p>
          <a:p>
            <a:r>
              <a:rPr lang="en-US" sz="1200" dirty="0"/>
              <a:t>% ------------------input parameters ----------------</a:t>
            </a:r>
          </a:p>
          <a:p>
            <a:r>
              <a:rPr lang="en-US" sz="1200" dirty="0"/>
              <a:t>tic          % time the calculations</a:t>
            </a:r>
          </a:p>
          <a:p>
            <a:r>
              <a:rPr lang="en-US" sz="1200" dirty="0"/>
              <a:t>lx = 0.15;   % element length in x-direction (mm)</a:t>
            </a:r>
          </a:p>
          <a:p>
            <a:r>
              <a:rPr lang="en-US" sz="1200" dirty="0" err="1"/>
              <a:t>ly</a:t>
            </a:r>
            <a:r>
              <a:rPr lang="en-US" sz="1200" dirty="0"/>
              <a:t> = 0.15;   % element length in y-direction (mm)</a:t>
            </a:r>
          </a:p>
          <a:p>
            <a:r>
              <a:rPr lang="en-US" sz="1200" dirty="0" err="1"/>
              <a:t>gx</a:t>
            </a:r>
            <a:r>
              <a:rPr lang="en-US" sz="1200" dirty="0"/>
              <a:t>=0.05;     % gap length in x-direction (mm)</a:t>
            </a:r>
          </a:p>
          <a:p>
            <a:r>
              <a:rPr lang="en-US" sz="1200" dirty="0" err="1"/>
              <a:t>gy</a:t>
            </a:r>
            <a:r>
              <a:rPr lang="en-US" sz="1200" dirty="0"/>
              <a:t> = 0.05;   % gap length in y-direction (mm)</a:t>
            </a:r>
          </a:p>
          <a:p>
            <a:r>
              <a:rPr lang="en-US" sz="1200" dirty="0"/>
              <a:t>f= 5;        % frequency (MHz)</a:t>
            </a:r>
          </a:p>
          <a:p>
            <a:r>
              <a:rPr lang="en-US" sz="1200" dirty="0"/>
              <a:t>d1=1.0;      % density, medium one (arbitrary units)</a:t>
            </a:r>
          </a:p>
          <a:p>
            <a:r>
              <a:rPr lang="en-US" sz="1200" dirty="0"/>
              <a:t>cp1 = 1480;  % compressional wave speed, medium one (m/sec)</a:t>
            </a:r>
          </a:p>
          <a:p>
            <a:r>
              <a:rPr lang="en-US" sz="1200" dirty="0"/>
              <a:t>d2=7.9;      % density, medium two  (same arbitrary units)</a:t>
            </a:r>
          </a:p>
          <a:p>
            <a:r>
              <a:rPr lang="en-US" sz="1200" dirty="0"/>
              <a:t>cp2 =5900;   % compressional wave speed, medium two (m/sec)</a:t>
            </a:r>
          </a:p>
          <a:p>
            <a:r>
              <a:rPr lang="en-US" sz="1200" dirty="0"/>
              <a:t>cs2=3200;    % shear wave speed, medium two (m/sec)</a:t>
            </a:r>
          </a:p>
          <a:p>
            <a:r>
              <a:rPr lang="en-US" sz="1200" dirty="0"/>
              <a:t>type='p';    % wave type, medium two</a:t>
            </a:r>
          </a:p>
          <a:p>
            <a:r>
              <a:rPr lang="en-US" sz="1200" dirty="0"/>
              <a:t>mat=[d1,cp1,d2,cp2,cs2,type];   % form material vector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48200" y="6444734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… continued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84419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381000"/>
            <a:ext cx="4572000" cy="54476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L1 =11;        % number of elements in x-direction</a:t>
            </a:r>
          </a:p>
          <a:p>
            <a:r>
              <a:rPr lang="en-US" sz="1200" dirty="0"/>
              <a:t>L2 =11;        % number of elements in y-direction</a:t>
            </a:r>
          </a:p>
          <a:p>
            <a:r>
              <a:rPr lang="en-US" sz="1200" dirty="0" err="1"/>
              <a:t>angt</a:t>
            </a:r>
            <a:r>
              <a:rPr lang="en-US" sz="1200" dirty="0"/>
              <a:t> =10.217;  % angle of the array (</a:t>
            </a:r>
            <a:r>
              <a:rPr lang="en-US" sz="1200" dirty="0" err="1"/>
              <a:t>deg</a:t>
            </a:r>
            <a:r>
              <a:rPr lang="en-US" sz="1200" dirty="0"/>
              <a:t>)</a:t>
            </a:r>
          </a:p>
          <a:p>
            <a:r>
              <a:rPr lang="en-US" sz="1200" dirty="0"/>
              <a:t>Dt0=50.8;      % height of array center from interface (mm)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theta2 =20;   % steering angle in theta direction (</a:t>
            </a:r>
            <a:r>
              <a:rPr lang="en-US" sz="1200" dirty="0" err="1"/>
              <a:t>deg</a:t>
            </a:r>
            <a:r>
              <a:rPr lang="en-US" sz="1200" dirty="0"/>
              <a:t>)</a:t>
            </a:r>
          </a:p>
          <a:p>
            <a:r>
              <a:rPr lang="en-US" sz="1200" dirty="0"/>
              <a:t>phi =0;      %steering angle in phi direction (</a:t>
            </a:r>
            <a:r>
              <a:rPr lang="en-US" sz="1200" dirty="0" err="1"/>
              <a:t>deg</a:t>
            </a:r>
            <a:r>
              <a:rPr lang="en-US" sz="1200" dirty="0"/>
              <a:t>)</a:t>
            </a:r>
          </a:p>
          <a:p>
            <a:r>
              <a:rPr lang="en-US" sz="1200" dirty="0"/>
              <a:t>DF = </a:t>
            </a:r>
            <a:r>
              <a:rPr lang="en-US" sz="1200" dirty="0" err="1"/>
              <a:t>inf</a:t>
            </a:r>
            <a:r>
              <a:rPr lang="en-US" sz="1200" dirty="0"/>
              <a:t>;    % focal distance (mm)</a:t>
            </a:r>
          </a:p>
          <a:p>
            <a:r>
              <a:rPr lang="en-US" sz="1200" dirty="0"/>
              <a:t>%weighting choices are '</a:t>
            </a:r>
            <a:r>
              <a:rPr lang="en-US" sz="1200" dirty="0" err="1"/>
              <a:t>rect</a:t>
            </a:r>
            <a:r>
              <a:rPr lang="en-US" sz="1200" dirty="0"/>
              <a:t>','cos', 'Han', 'Ham', '</a:t>
            </a:r>
            <a:r>
              <a:rPr lang="en-US" sz="1200" dirty="0" err="1"/>
              <a:t>Blk</a:t>
            </a:r>
            <a:r>
              <a:rPr lang="en-US" sz="1200" dirty="0"/>
              <a:t>', 'tri' </a:t>
            </a:r>
          </a:p>
          <a:p>
            <a:r>
              <a:rPr lang="en-US" sz="1200" dirty="0" err="1"/>
              <a:t>ampx_type</a:t>
            </a:r>
            <a:r>
              <a:rPr lang="en-US" sz="1200" dirty="0"/>
              <a:t> ='</a:t>
            </a:r>
            <a:r>
              <a:rPr lang="en-US" sz="1200" dirty="0" err="1"/>
              <a:t>rect</a:t>
            </a:r>
            <a:r>
              <a:rPr lang="en-US" sz="1200" dirty="0"/>
              <a:t>';   % weighting </a:t>
            </a:r>
            <a:r>
              <a:rPr lang="en-US" sz="1200" dirty="0" err="1"/>
              <a:t>coeffcients</a:t>
            </a:r>
            <a:r>
              <a:rPr lang="en-US" sz="1200" dirty="0"/>
              <a:t> in x-direction</a:t>
            </a:r>
          </a:p>
          <a:p>
            <a:r>
              <a:rPr lang="en-US" sz="1200" dirty="0" err="1"/>
              <a:t>ampy_type</a:t>
            </a:r>
            <a:r>
              <a:rPr lang="en-US" sz="1200" dirty="0"/>
              <a:t> ='</a:t>
            </a:r>
            <a:r>
              <a:rPr lang="en-US" sz="1200" dirty="0" err="1"/>
              <a:t>rect</a:t>
            </a:r>
            <a:r>
              <a:rPr lang="en-US" sz="1200" dirty="0"/>
              <a:t>';   % weighting coefficients in y-direction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% field points to evaluate</a:t>
            </a:r>
          </a:p>
          <a:p>
            <a:r>
              <a:rPr lang="en-US" sz="1200" dirty="0" err="1"/>
              <a:t>xs</a:t>
            </a:r>
            <a:r>
              <a:rPr lang="en-US" sz="1200" dirty="0"/>
              <a:t>= </a:t>
            </a:r>
            <a:r>
              <a:rPr lang="en-US" sz="1200" dirty="0" err="1"/>
              <a:t>linspace</a:t>
            </a:r>
            <a:r>
              <a:rPr lang="en-US" sz="1200" dirty="0"/>
              <a:t>(-5,20, 100);</a:t>
            </a:r>
          </a:p>
          <a:p>
            <a:r>
              <a:rPr lang="en-US" sz="1200" dirty="0" err="1"/>
              <a:t>zs</a:t>
            </a:r>
            <a:r>
              <a:rPr lang="en-US" sz="1200" dirty="0"/>
              <a:t>= </a:t>
            </a:r>
            <a:r>
              <a:rPr lang="en-US" sz="1200" dirty="0" err="1"/>
              <a:t>linspace</a:t>
            </a:r>
            <a:r>
              <a:rPr lang="en-US" sz="1200" dirty="0"/>
              <a:t>(1, 20, 100);</a:t>
            </a:r>
          </a:p>
          <a:p>
            <a:r>
              <a:rPr lang="en-US" sz="1200" dirty="0"/>
              <a:t>y=0;</a:t>
            </a:r>
          </a:p>
          <a:p>
            <a:r>
              <a:rPr lang="en-US" sz="1200" dirty="0"/>
              <a:t>[</a:t>
            </a:r>
            <a:r>
              <a:rPr lang="en-US" sz="1200" dirty="0" err="1"/>
              <a:t>x,z</a:t>
            </a:r>
            <a:r>
              <a:rPr lang="en-US" sz="1200" dirty="0"/>
              <a:t>]=</a:t>
            </a:r>
            <a:r>
              <a:rPr lang="en-US" sz="1200" dirty="0" err="1"/>
              <a:t>meshgrid</a:t>
            </a:r>
            <a:r>
              <a:rPr lang="en-US" sz="1200" dirty="0"/>
              <a:t>(</a:t>
            </a:r>
            <a:r>
              <a:rPr lang="en-US" sz="1200" dirty="0" err="1"/>
              <a:t>xs,zs</a:t>
            </a:r>
            <a:r>
              <a:rPr lang="en-US" sz="1200" dirty="0"/>
              <a:t>);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% ------------- end input parameters -----------------------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c1=cp1;</a:t>
            </a:r>
          </a:p>
          <a:p>
            <a:r>
              <a:rPr lang="en-US" sz="1200" dirty="0"/>
              <a:t>if </a:t>
            </a:r>
            <a:r>
              <a:rPr lang="en-US" sz="1200" dirty="0" err="1"/>
              <a:t>strcmp</a:t>
            </a:r>
            <a:r>
              <a:rPr lang="en-US" sz="1200" dirty="0"/>
              <a:t>(</a:t>
            </a:r>
            <a:r>
              <a:rPr lang="en-US" sz="1200" dirty="0" err="1"/>
              <a:t>type,'p</a:t>
            </a:r>
            <a:r>
              <a:rPr lang="en-US" sz="1200" dirty="0"/>
              <a:t>')</a:t>
            </a:r>
          </a:p>
          <a:p>
            <a:r>
              <a:rPr lang="en-US" sz="1200" dirty="0"/>
              <a:t>    c2=cp2;</a:t>
            </a:r>
          </a:p>
          <a:p>
            <a:r>
              <a:rPr lang="en-US" sz="1200" dirty="0" err="1"/>
              <a:t>elseif</a:t>
            </a:r>
            <a:r>
              <a:rPr lang="en-US" sz="1200" dirty="0"/>
              <a:t> </a:t>
            </a:r>
            <a:r>
              <a:rPr lang="en-US" sz="1200" dirty="0" err="1"/>
              <a:t>strcmp</a:t>
            </a:r>
            <a:r>
              <a:rPr lang="en-US" sz="1200" dirty="0"/>
              <a:t>(type, 's')</a:t>
            </a:r>
          </a:p>
          <a:p>
            <a:r>
              <a:rPr lang="en-US" sz="1200" dirty="0"/>
              <a:t>    c2=cs2;</a:t>
            </a:r>
          </a:p>
          <a:p>
            <a:r>
              <a:rPr lang="en-US" sz="1200" dirty="0"/>
              <a:t>else</a:t>
            </a:r>
          </a:p>
          <a:p>
            <a:r>
              <a:rPr lang="en-US" sz="1200" dirty="0"/>
              <a:t>    error('type incorrect')</a:t>
            </a:r>
          </a:p>
          <a:p>
            <a:r>
              <a:rPr lang="en-US" sz="1200" dirty="0"/>
              <a:t>end</a:t>
            </a:r>
          </a:p>
          <a:p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601980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… continued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22608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% calculate array pitches</a:t>
            </a:r>
          </a:p>
          <a:p>
            <a:r>
              <a:rPr lang="en-US" sz="1200" dirty="0" err="1"/>
              <a:t>sx</a:t>
            </a:r>
            <a:r>
              <a:rPr lang="en-US" sz="1200" dirty="0"/>
              <a:t> = </a:t>
            </a:r>
            <a:r>
              <a:rPr lang="en-US" sz="1200" dirty="0" err="1"/>
              <a:t>lx+gx</a:t>
            </a:r>
            <a:r>
              <a:rPr lang="en-US" sz="1200" dirty="0"/>
              <a:t>;</a:t>
            </a:r>
          </a:p>
          <a:p>
            <a:r>
              <a:rPr lang="en-US" sz="1200" dirty="0" err="1"/>
              <a:t>sy</a:t>
            </a:r>
            <a:r>
              <a:rPr lang="en-US" sz="1200" dirty="0"/>
              <a:t> = </a:t>
            </a:r>
            <a:r>
              <a:rPr lang="en-US" sz="1200" dirty="0" err="1"/>
              <a:t>ly+gy</a:t>
            </a:r>
            <a:r>
              <a:rPr lang="en-US" sz="1200" dirty="0"/>
              <a:t>;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% compute centroid locations for the elements</a:t>
            </a:r>
          </a:p>
          <a:p>
            <a:r>
              <a:rPr lang="en-US" sz="1200" dirty="0" err="1"/>
              <a:t>Nx</a:t>
            </a:r>
            <a:r>
              <a:rPr lang="en-US" sz="1200" dirty="0"/>
              <a:t> = 1:L1;</a:t>
            </a:r>
          </a:p>
          <a:p>
            <a:r>
              <a:rPr lang="en-US" sz="1200" dirty="0" err="1"/>
              <a:t>Ny</a:t>
            </a:r>
            <a:r>
              <a:rPr lang="en-US" sz="1200" dirty="0"/>
              <a:t> = 1:L2;</a:t>
            </a:r>
          </a:p>
          <a:p>
            <a:r>
              <a:rPr lang="en-US" sz="1200" dirty="0"/>
              <a:t>ex =(2*</a:t>
            </a:r>
            <a:r>
              <a:rPr lang="en-US" sz="1200" dirty="0" err="1"/>
              <a:t>Nx</a:t>
            </a:r>
            <a:r>
              <a:rPr lang="en-US" sz="1200" dirty="0"/>
              <a:t> -1-L1)*(</a:t>
            </a:r>
            <a:r>
              <a:rPr lang="en-US" sz="1200" dirty="0" err="1"/>
              <a:t>sx</a:t>
            </a:r>
            <a:r>
              <a:rPr lang="en-US" sz="1200" dirty="0"/>
              <a:t>/2);</a:t>
            </a:r>
          </a:p>
          <a:p>
            <a:r>
              <a:rPr lang="en-US" sz="1200" dirty="0" err="1"/>
              <a:t>ey</a:t>
            </a:r>
            <a:r>
              <a:rPr lang="en-US" sz="1200" dirty="0"/>
              <a:t> =(2*</a:t>
            </a:r>
            <a:r>
              <a:rPr lang="en-US" sz="1200" dirty="0" err="1"/>
              <a:t>Ny</a:t>
            </a:r>
            <a:r>
              <a:rPr lang="en-US" sz="1200" dirty="0"/>
              <a:t> -1 -L2)*(</a:t>
            </a:r>
            <a:r>
              <a:rPr lang="en-US" sz="1200" dirty="0" err="1"/>
              <a:t>sy</a:t>
            </a:r>
            <a:r>
              <a:rPr lang="en-US" sz="1200" dirty="0"/>
              <a:t>/2);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% generate time delays, put in exponential </a:t>
            </a:r>
          </a:p>
          <a:p>
            <a:r>
              <a:rPr lang="en-US" sz="1200" dirty="0"/>
              <a:t>% and calculate amplitude weights</a:t>
            </a:r>
          </a:p>
          <a:p>
            <a:r>
              <a:rPr lang="en-US" sz="1200" dirty="0"/>
              <a:t>td =delay_laws3Dint(L1,L2,sx,sy,angt,phi,theta2,Dt0,DF,c1,c2,'n');</a:t>
            </a:r>
          </a:p>
          <a:p>
            <a:r>
              <a:rPr lang="en-US" sz="1200" dirty="0"/>
              <a:t>delay = </a:t>
            </a:r>
            <a:r>
              <a:rPr lang="en-US" sz="1200" dirty="0" err="1"/>
              <a:t>exp</a:t>
            </a:r>
            <a:r>
              <a:rPr lang="en-US" sz="1200" dirty="0"/>
              <a:t>(1i.*2.*pi.*f.*td);</a:t>
            </a:r>
          </a:p>
          <a:p>
            <a:r>
              <a:rPr lang="en-US" sz="1200" dirty="0" err="1"/>
              <a:t>Cx</a:t>
            </a:r>
            <a:r>
              <a:rPr lang="en-US" sz="1200" dirty="0"/>
              <a:t> = </a:t>
            </a:r>
            <a:r>
              <a:rPr lang="en-US" sz="1200" dirty="0" err="1"/>
              <a:t>discrete_windows</a:t>
            </a:r>
            <a:r>
              <a:rPr lang="en-US" sz="1200" dirty="0"/>
              <a:t>(L1,ampx_type);</a:t>
            </a:r>
          </a:p>
          <a:p>
            <a:r>
              <a:rPr lang="en-US" sz="1200" dirty="0"/>
              <a:t>Cy = </a:t>
            </a:r>
            <a:r>
              <a:rPr lang="en-US" sz="1200" dirty="0" err="1"/>
              <a:t>discrete_windows</a:t>
            </a:r>
            <a:r>
              <a:rPr lang="en-US" sz="1200" dirty="0"/>
              <a:t>(L2,ampy_type);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 </a:t>
            </a:r>
          </a:p>
          <a:p>
            <a:r>
              <a:rPr lang="en-US" sz="1200" dirty="0"/>
              <a:t>% calculate normalized velocities</a:t>
            </a:r>
          </a:p>
          <a:p>
            <a:r>
              <a:rPr lang="en-US" sz="1200" dirty="0" err="1"/>
              <a:t>vx</a:t>
            </a:r>
            <a:r>
              <a:rPr lang="en-US" sz="1200" dirty="0"/>
              <a:t>=0;</a:t>
            </a:r>
          </a:p>
          <a:p>
            <a:r>
              <a:rPr lang="en-US" sz="1200" dirty="0" err="1"/>
              <a:t>vy</a:t>
            </a:r>
            <a:r>
              <a:rPr lang="en-US" sz="1200" dirty="0"/>
              <a:t>=0;</a:t>
            </a:r>
          </a:p>
          <a:p>
            <a:r>
              <a:rPr lang="en-US" sz="1200" dirty="0" err="1"/>
              <a:t>vz</a:t>
            </a:r>
            <a:r>
              <a:rPr lang="en-US" sz="1200" dirty="0"/>
              <a:t>=0;</a:t>
            </a:r>
          </a:p>
          <a:p>
            <a:r>
              <a:rPr lang="en-US" sz="1200" dirty="0"/>
              <a:t>for </a:t>
            </a:r>
            <a:r>
              <a:rPr lang="en-US" sz="1200" dirty="0" err="1"/>
              <a:t>nn</a:t>
            </a:r>
            <a:r>
              <a:rPr lang="en-US" sz="1200" dirty="0"/>
              <a:t>=1:L1</a:t>
            </a:r>
          </a:p>
          <a:p>
            <a:r>
              <a:rPr lang="en-US" sz="1200" dirty="0"/>
              <a:t>    for </a:t>
            </a:r>
            <a:r>
              <a:rPr lang="en-US" sz="1200" dirty="0" err="1"/>
              <a:t>ll</a:t>
            </a:r>
            <a:r>
              <a:rPr lang="en-US" sz="1200" dirty="0"/>
              <a:t>=1:L2</a:t>
            </a:r>
          </a:p>
          <a:p>
            <a:r>
              <a:rPr lang="en-US" sz="1200" dirty="0"/>
              <a:t>        [</a:t>
            </a:r>
            <a:r>
              <a:rPr lang="en-US" sz="1200" dirty="0" err="1"/>
              <a:t>vxe,vye,vze</a:t>
            </a:r>
            <a:r>
              <a:rPr lang="en-US" sz="1200" dirty="0"/>
              <a:t>]= ps_3Dint(</a:t>
            </a:r>
            <a:r>
              <a:rPr lang="en-US" sz="1200" dirty="0" err="1"/>
              <a:t>lx,ly,f,mat,ex</a:t>
            </a:r>
            <a:r>
              <a:rPr lang="en-US" sz="1200" dirty="0"/>
              <a:t>(</a:t>
            </a:r>
            <a:r>
              <a:rPr lang="en-US" sz="1200" dirty="0" err="1"/>
              <a:t>nn</a:t>
            </a:r>
            <a:r>
              <a:rPr lang="en-US" sz="1200" dirty="0"/>
              <a:t>),</a:t>
            </a:r>
            <a:r>
              <a:rPr lang="en-US" sz="1200" dirty="0" err="1"/>
              <a:t>ey</a:t>
            </a:r>
            <a:r>
              <a:rPr lang="en-US" sz="1200" dirty="0"/>
              <a:t>(</a:t>
            </a:r>
            <a:r>
              <a:rPr lang="en-US" sz="1200" dirty="0" err="1"/>
              <a:t>ll</a:t>
            </a:r>
            <a:r>
              <a:rPr lang="en-US" sz="1200" dirty="0"/>
              <a:t>),angt,Dt0,x,y,z,1,1);</a:t>
            </a:r>
          </a:p>
          <a:p>
            <a:r>
              <a:rPr lang="en-US" sz="1200" dirty="0"/>
              <a:t>        </a:t>
            </a:r>
            <a:r>
              <a:rPr lang="en-US" sz="1200" dirty="0" err="1"/>
              <a:t>vx</a:t>
            </a:r>
            <a:r>
              <a:rPr lang="en-US" sz="1200" dirty="0"/>
              <a:t> = </a:t>
            </a:r>
            <a:r>
              <a:rPr lang="en-US" sz="1200" dirty="0" err="1"/>
              <a:t>vx</a:t>
            </a:r>
            <a:r>
              <a:rPr lang="en-US" sz="1200" dirty="0"/>
              <a:t> + </a:t>
            </a:r>
            <a:r>
              <a:rPr lang="en-US" sz="1200" dirty="0" err="1"/>
              <a:t>Cx</a:t>
            </a:r>
            <a:r>
              <a:rPr lang="en-US" sz="1200" dirty="0"/>
              <a:t>(</a:t>
            </a:r>
            <a:r>
              <a:rPr lang="en-US" sz="1200" dirty="0" err="1"/>
              <a:t>nn</a:t>
            </a:r>
            <a:r>
              <a:rPr lang="en-US" sz="1200" dirty="0"/>
              <a:t>)*Cy(</a:t>
            </a:r>
            <a:r>
              <a:rPr lang="en-US" sz="1200" dirty="0" err="1"/>
              <a:t>ll</a:t>
            </a:r>
            <a:r>
              <a:rPr lang="en-US" sz="1200" dirty="0"/>
              <a:t>)*delay(</a:t>
            </a:r>
            <a:r>
              <a:rPr lang="en-US" sz="1200" dirty="0" err="1"/>
              <a:t>nn,ll</a:t>
            </a:r>
            <a:r>
              <a:rPr lang="en-US" sz="1200" dirty="0"/>
              <a:t>)*</a:t>
            </a:r>
            <a:r>
              <a:rPr lang="en-US" sz="1200" dirty="0" err="1"/>
              <a:t>vxe</a:t>
            </a:r>
            <a:r>
              <a:rPr lang="en-US" sz="1200" dirty="0"/>
              <a:t>;</a:t>
            </a:r>
          </a:p>
          <a:p>
            <a:r>
              <a:rPr lang="en-US" sz="1200" dirty="0"/>
              <a:t>        </a:t>
            </a:r>
            <a:r>
              <a:rPr lang="en-US" sz="1200" dirty="0" err="1"/>
              <a:t>vy</a:t>
            </a:r>
            <a:r>
              <a:rPr lang="en-US" sz="1200" dirty="0"/>
              <a:t> = </a:t>
            </a:r>
            <a:r>
              <a:rPr lang="en-US" sz="1200" dirty="0" err="1"/>
              <a:t>vy</a:t>
            </a:r>
            <a:r>
              <a:rPr lang="en-US" sz="1200" dirty="0"/>
              <a:t> + </a:t>
            </a:r>
            <a:r>
              <a:rPr lang="en-US" sz="1200" dirty="0" err="1"/>
              <a:t>Cx</a:t>
            </a:r>
            <a:r>
              <a:rPr lang="en-US" sz="1200" dirty="0"/>
              <a:t>(</a:t>
            </a:r>
            <a:r>
              <a:rPr lang="en-US" sz="1200" dirty="0" err="1"/>
              <a:t>nn</a:t>
            </a:r>
            <a:r>
              <a:rPr lang="en-US" sz="1200" dirty="0"/>
              <a:t>)*Cy(</a:t>
            </a:r>
            <a:r>
              <a:rPr lang="en-US" sz="1200" dirty="0" err="1"/>
              <a:t>ll</a:t>
            </a:r>
            <a:r>
              <a:rPr lang="en-US" sz="1200" dirty="0"/>
              <a:t>)*delay(</a:t>
            </a:r>
            <a:r>
              <a:rPr lang="en-US" sz="1200" dirty="0" err="1"/>
              <a:t>nn,ll</a:t>
            </a:r>
            <a:r>
              <a:rPr lang="en-US" sz="1200" dirty="0"/>
              <a:t>)*</a:t>
            </a:r>
            <a:r>
              <a:rPr lang="en-US" sz="1200" dirty="0" err="1"/>
              <a:t>vye</a:t>
            </a:r>
            <a:r>
              <a:rPr lang="en-US" sz="1200" dirty="0"/>
              <a:t>;</a:t>
            </a:r>
          </a:p>
          <a:p>
            <a:r>
              <a:rPr lang="en-US" sz="1200" dirty="0"/>
              <a:t>        </a:t>
            </a:r>
            <a:r>
              <a:rPr lang="en-US" sz="1200" dirty="0" err="1"/>
              <a:t>vz</a:t>
            </a:r>
            <a:r>
              <a:rPr lang="en-US" sz="1200" dirty="0"/>
              <a:t> = </a:t>
            </a:r>
            <a:r>
              <a:rPr lang="en-US" sz="1200" dirty="0" err="1"/>
              <a:t>vz</a:t>
            </a:r>
            <a:r>
              <a:rPr lang="en-US" sz="1200" dirty="0"/>
              <a:t> + </a:t>
            </a:r>
            <a:r>
              <a:rPr lang="en-US" sz="1200" dirty="0" err="1"/>
              <a:t>Cx</a:t>
            </a:r>
            <a:r>
              <a:rPr lang="en-US" sz="1200" dirty="0"/>
              <a:t>(</a:t>
            </a:r>
            <a:r>
              <a:rPr lang="en-US" sz="1200" dirty="0" err="1"/>
              <a:t>nn</a:t>
            </a:r>
            <a:r>
              <a:rPr lang="en-US" sz="1200" dirty="0"/>
              <a:t>)*Cy(</a:t>
            </a:r>
            <a:r>
              <a:rPr lang="en-US" sz="1200" dirty="0" err="1"/>
              <a:t>ll</a:t>
            </a:r>
            <a:r>
              <a:rPr lang="en-US" sz="1200" dirty="0"/>
              <a:t>)*delay(</a:t>
            </a:r>
            <a:r>
              <a:rPr lang="en-US" sz="1200" dirty="0" err="1"/>
              <a:t>nn,ll</a:t>
            </a:r>
            <a:r>
              <a:rPr lang="en-US" sz="1200" dirty="0"/>
              <a:t>)*</a:t>
            </a:r>
            <a:r>
              <a:rPr lang="en-US" sz="1200" dirty="0" err="1"/>
              <a:t>vze</a:t>
            </a:r>
            <a:r>
              <a:rPr lang="en-US" sz="1200" dirty="0"/>
              <a:t>;</a:t>
            </a:r>
          </a:p>
          <a:p>
            <a:r>
              <a:rPr lang="en-US" sz="1200" dirty="0"/>
              <a:t>    end</a:t>
            </a:r>
          </a:p>
          <a:p>
            <a:r>
              <a:rPr lang="en-US" sz="1200" dirty="0"/>
              <a:t>end</a:t>
            </a:r>
          </a:p>
          <a:p>
            <a:r>
              <a:rPr lang="en-US" sz="1200" dirty="0"/>
              <a:t>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6800" y="6414909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… continued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92638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5334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% ------------------ outputs --------------------------</a:t>
            </a:r>
          </a:p>
          <a:p>
            <a:r>
              <a:rPr lang="en-US" sz="1200" dirty="0"/>
              <a:t>%plot results</a:t>
            </a:r>
          </a:p>
          <a:p>
            <a:r>
              <a:rPr lang="en-US" sz="1200" dirty="0" err="1"/>
              <a:t>vmag</a:t>
            </a:r>
            <a:r>
              <a:rPr lang="en-US" sz="1200" dirty="0"/>
              <a:t>=</a:t>
            </a:r>
            <a:r>
              <a:rPr lang="en-US" sz="1200" dirty="0" err="1"/>
              <a:t>sqrt</a:t>
            </a:r>
            <a:r>
              <a:rPr lang="en-US" sz="1200" dirty="0"/>
              <a:t>(abs(</a:t>
            </a:r>
            <a:r>
              <a:rPr lang="en-US" sz="1200" dirty="0" err="1"/>
              <a:t>vx</a:t>
            </a:r>
            <a:r>
              <a:rPr lang="en-US" sz="1200" dirty="0"/>
              <a:t>).^2 +abs(</a:t>
            </a:r>
            <a:r>
              <a:rPr lang="en-US" sz="1200" dirty="0" err="1"/>
              <a:t>vy</a:t>
            </a:r>
            <a:r>
              <a:rPr lang="en-US" sz="1200" dirty="0"/>
              <a:t>).^2 +abs(</a:t>
            </a:r>
            <a:r>
              <a:rPr lang="en-US" sz="1200" dirty="0" err="1"/>
              <a:t>vz</a:t>
            </a:r>
            <a:r>
              <a:rPr lang="en-US" sz="1200" dirty="0"/>
              <a:t>).^2);</a:t>
            </a:r>
          </a:p>
          <a:p>
            <a:r>
              <a:rPr lang="en-US" sz="1200" dirty="0" err="1"/>
              <a:t>imagesc</a:t>
            </a:r>
            <a:r>
              <a:rPr lang="en-US" sz="1200" dirty="0"/>
              <a:t>(</a:t>
            </a:r>
            <a:r>
              <a:rPr lang="en-US" sz="1200" dirty="0" err="1"/>
              <a:t>xs,zs,vmag</a:t>
            </a:r>
            <a:r>
              <a:rPr lang="en-US" sz="1200" dirty="0"/>
              <a:t>)       </a:t>
            </a:r>
          </a:p>
          <a:p>
            <a:r>
              <a:rPr lang="en-US" sz="1200" dirty="0"/>
              <a:t>  </a:t>
            </a:r>
            <a:r>
              <a:rPr lang="en-US" sz="1200" dirty="0" err="1"/>
              <a:t>toc</a:t>
            </a:r>
            <a:r>
              <a:rPr lang="en-US" sz="1200" dirty="0"/>
              <a:t>    % end of time calculations 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819400"/>
            <a:ext cx="43180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800" y="32004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&gt;&gt; </a:t>
            </a:r>
            <a:r>
              <a:rPr lang="en-US" sz="1200" dirty="0" err="1"/>
              <a:t>mps_array_model_int</a:t>
            </a:r>
            <a:endParaRPr lang="en-US" sz="1200" dirty="0"/>
          </a:p>
          <a:p>
            <a:r>
              <a:rPr lang="en-US" sz="1200" dirty="0"/>
              <a:t>Elapsed time is 67.519139 seconds.</a:t>
            </a:r>
          </a:p>
        </p:txBody>
      </p:sp>
    </p:spTree>
    <p:extLst>
      <p:ext uri="{BB962C8B-B14F-4D97-AF65-F5344CB8AC3E}">
        <p14:creationId xmlns:p14="http://schemas.microsoft.com/office/powerpoint/2010/main" xmlns="" val="14660060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7620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17. the function delay_laws3D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67902" y="2057400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&gt;&gt; M=8;</a:t>
            </a:r>
          </a:p>
          <a:p>
            <a:r>
              <a:rPr lang="en-US" sz="1200" dirty="0"/>
              <a:t>&gt;&gt; N=16;</a:t>
            </a:r>
          </a:p>
          <a:p>
            <a:r>
              <a:rPr lang="en-US" sz="1200" dirty="0"/>
              <a:t>&gt;&gt; </a:t>
            </a:r>
            <a:r>
              <a:rPr lang="en-US" sz="1200" dirty="0" err="1"/>
              <a:t>sx</a:t>
            </a:r>
            <a:r>
              <a:rPr lang="en-US" sz="1200" dirty="0"/>
              <a:t>=0.5;</a:t>
            </a:r>
          </a:p>
          <a:p>
            <a:r>
              <a:rPr lang="en-US" sz="1200" dirty="0"/>
              <a:t>&gt;&gt; </a:t>
            </a:r>
            <a:r>
              <a:rPr lang="en-US" sz="1200" dirty="0" err="1"/>
              <a:t>sy</a:t>
            </a:r>
            <a:r>
              <a:rPr lang="en-US" sz="1200" dirty="0"/>
              <a:t>=0.5;</a:t>
            </a:r>
          </a:p>
          <a:p>
            <a:r>
              <a:rPr lang="en-US" sz="1200" dirty="0"/>
              <a:t>&gt;&gt; theta= 0;</a:t>
            </a:r>
          </a:p>
          <a:p>
            <a:r>
              <a:rPr lang="en-US" sz="1200" dirty="0" smtClean="0"/>
              <a:t>&gt;&gt; </a:t>
            </a:r>
            <a:r>
              <a:rPr lang="en-US" sz="1200" dirty="0"/>
              <a:t>phi =0;</a:t>
            </a:r>
          </a:p>
          <a:p>
            <a:r>
              <a:rPr lang="en-US" sz="1200" dirty="0"/>
              <a:t>&gt;&gt; </a:t>
            </a:r>
            <a:r>
              <a:rPr lang="en-US" sz="1200" dirty="0" err="1"/>
              <a:t>Fl</a:t>
            </a:r>
            <a:r>
              <a:rPr lang="en-US" sz="1200" dirty="0"/>
              <a:t>= 10;</a:t>
            </a:r>
          </a:p>
          <a:p>
            <a:r>
              <a:rPr lang="en-US" sz="1200" dirty="0"/>
              <a:t>&gt;&gt; c=1480;</a:t>
            </a:r>
          </a:p>
          <a:p>
            <a:r>
              <a:rPr lang="en-US" sz="1200" dirty="0"/>
              <a:t>&gt;&gt; td = delay_laws3D(</a:t>
            </a:r>
            <a:r>
              <a:rPr lang="en-US" sz="1200" dirty="0" err="1"/>
              <a:t>M,N,sx,sy,theta,phi,Fl,c</a:t>
            </a:r>
            <a:r>
              <a:rPr lang="en-US" sz="1200" dirty="0"/>
              <a:t>);</a:t>
            </a:r>
          </a:p>
          <a:p>
            <a:r>
              <a:rPr lang="en-US" sz="1200" dirty="0"/>
              <a:t>&gt;&gt; stem3(td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&gt;&gt; view (-82,16)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352800"/>
            <a:ext cx="3915965" cy="2936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1295400"/>
            <a:ext cx="5691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calculation of the time delays for an 8x16 array for focusing only, similar to Fig. 8.5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85758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16468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18. the function delay_laws3Dint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2913" y="705678"/>
            <a:ext cx="8181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calculation of the time delays for a 4x4 array radiating through a water-steel interface to steer the beam at a 45 degree angle, similar to Fig. 8.10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429000"/>
            <a:ext cx="38608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" y="1524000"/>
            <a:ext cx="6640749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&gt;&gt; </a:t>
            </a:r>
            <a:r>
              <a:rPr lang="en-US" sz="1200" dirty="0" err="1" smtClean="0"/>
              <a:t>Mx</a:t>
            </a:r>
            <a:r>
              <a:rPr lang="en-US" sz="1200" dirty="0" smtClean="0"/>
              <a:t> </a:t>
            </a:r>
            <a:r>
              <a:rPr lang="en-US" sz="1200" dirty="0"/>
              <a:t>=4;</a:t>
            </a:r>
          </a:p>
          <a:p>
            <a:r>
              <a:rPr lang="en-US" sz="1200" dirty="0"/>
              <a:t>&gt;&gt; My=4;</a:t>
            </a:r>
          </a:p>
          <a:p>
            <a:r>
              <a:rPr lang="en-US" sz="1200" dirty="0"/>
              <a:t>&gt;&gt; </a:t>
            </a:r>
            <a:r>
              <a:rPr lang="en-US" sz="1200" dirty="0" err="1"/>
              <a:t>sx</a:t>
            </a:r>
            <a:r>
              <a:rPr lang="en-US" sz="1200" dirty="0"/>
              <a:t>=0.5;</a:t>
            </a:r>
          </a:p>
          <a:p>
            <a:r>
              <a:rPr lang="en-US" sz="1200" dirty="0"/>
              <a:t>&gt;&gt; </a:t>
            </a:r>
            <a:r>
              <a:rPr lang="en-US" sz="1200" dirty="0" err="1"/>
              <a:t>sy</a:t>
            </a:r>
            <a:r>
              <a:rPr lang="en-US" sz="1200" dirty="0"/>
              <a:t>=0.5;</a:t>
            </a:r>
          </a:p>
          <a:p>
            <a:r>
              <a:rPr lang="en-US" sz="1200" dirty="0"/>
              <a:t>&gt;&gt; </a:t>
            </a:r>
            <a:r>
              <a:rPr lang="en-US" sz="1200" dirty="0" err="1"/>
              <a:t>angt</a:t>
            </a:r>
            <a:r>
              <a:rPr lang="en-US" sz="1200" dirty="0"/>
              <a:t> =20;</a:t>
            </a:r>
          </a:p>
          <a:p>
            <a:r>
              <a:rPr lang="en-US" sz="1200" dirty="0"/>
              <a:t>&gt;&gt; </a:t>
            </a:r>
            <a:r>
              <a:rPr lang="en-US" sz="1200" dirty="0" smtClean="0"/>
              <a:t>phi=0</a:t>
            </a:r>
            <a:r>
              <a:rPr lang="en-US" sz="1200" dirty="0"/>
              <a:t>;</a:t>
            </a:r>
          </a:p>
          <a:p>
            <a:r>
              <a:rPr lang="en-US" sz="1200" dirty="0"/>
              <a:t>&gt;&gt; </a:t>
            </a:r>
            <a:r>
              <a:rPr lang="en-US" sz="1200" dirty="0" smtClean="0"/>
              <a:t>theta20 </a:t>
            </a:r>
            <a:r>
              <a:rPr lang="en-US" sz="1200" dirty="0"/>
              <a:t>= 45;</a:t>
            </a:r>
          </a:p>
          <a:p>
            <a:r>
              <a:rPr lang="en-US" sz="1200" dirty="0"/>
              <a:t>&gt;&gt; Dt0 =10;</a:t>
            </a:r>
          </a:p>
          <a:p>
            <a:r>
              <a:rPr lang="en-US" sz="1200" dirty="0"/>
              <a:t>&gt;&gt; </a:t>
            </a:r>
            <a:r>
              <a:rPr lang="en-US" sz="1200" dirty="0" err="1"/>
              <a:t>Df</a:t>
            </a:r>
            <a:r>
              <a:rPr lang="en-US" sz="1200" dirty="0"/>
              <a:t> =10</a:t>
            </a:r>
            <a:r>
              <a:rPr lang="en-US" sz="1200" dirty="0" smtClean="0"/>
              <a:t>;</a:t>
            </a:r>
          </a:p>
          <a:p>
            <a:r>
              <a:rPr lang="en-US" sz="1200" dirty="0" smtClean="0"/>
              <a:t>&gt;&gt; c1=1480;</a:t>
            </a:r>
          </a:p>
          <a:p>
            <a:r>
              <a:rPr lang="en-US" sz="1200" dirty="0" smtClean="0"/>
              <a:t>&gt;&gt; c2=5900;</a:t>
            </a:r>
            <a:endParaRPr lang="en-US" sz="1200" dirty="0"/>
          </a:p>
          <a:p>
            <a:r>
              <a:rPr lang="en-US" sz="1200" dirty="0"/>
              <a:t>&gt;&gt; td = delay_laws3Dint( </a:t>
            </a:r>
            <a:r>
              <a:rPr lang="en-US" sz="1200" dirty="0" err="1"/>
              <a:t>Mx,My,sx</a:t>
            </a:r>
            <a:r>
              <a:rPr lang="en-US" sz="1200" dirty="0"/>
              <a:t>, </a:t>
            </a:r>
            <a:r>
              <a:rPr lang="en-US" sz="1200" dirty="0" err="1"/>
              <a:t>sy</a:t>
            </a:r>
            <a:r>
              <a:rPr lang="en-US" sz="1200" dirty="0"/>
              <a:t>, </a:t>
            </a:r>
            <a:r>
              <a:rPr lang="en-US" sz="1200" dirty="0" err="1"/>
              <a:t>angt</a:t>
            </a:r>
            <a:r>
              <a:rPr lang="en-US" sz="1200" dirty="0"/>
              <a:t>, </a:t>
            </a:r>
            <a:r>
              <a:rPr lang="en-US" sz="1200" dirty="0" smtClean="0"/>
              <a:t>phi,theta20,Dt0,Df</a:t>
            </a:r>
            <a:r>
              <a:rPr lang="en-US" sz="1200" dirty="0"/>
              <a:t>, </a:t>
            </a:r>
            <a:r>
              <a:rPr lang="en-US" sz="1200" dirty="0" smtClean="0"/>
              <a:t>c1, c2, </a:t>
            </a:r>
            <a:r>
              <a:rPr lang="en-US" sz="1200" dirty="0"/>
              <a:t>'y');</a:t>
            </a:r>
          </a:p>
          <a:p>
            <a:r>
              <a:rPr lang="en-US" sz="1200" dirty="0"/>
              <a:t>&gt;&gt; </a:t>
            </a:r>
            <a:r>
              <a:rPr lang="en-US" sz="1200" dirty="0" smtClean="0"/>
              <a:t>view(25,20)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313349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4"/>
          <p:cNvSpPr txBox="1">
            <a:spLocks noChangeArrowheads="1"/>
          </p:cNvSpPr>
          <p:nvPr/>
        </p:nvSpPr>
        <p:spPr bwMode="auto">
          <a:xfrm>
            <a:off x="838200" y="304800"/>
            <a:ext cx="2381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2. the function ls_2Dv</a:t>
            </a:r>
          </a:p>
        </p:txBody>
      </p:sp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1066800" y="1828800"/>
            <a:ext cx="45720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&gt;&gt; b=3;</a:t>
            </a:r>
          </a:p>
          <a:p>
            <a:r>
              <a:rPr lang="en-US" sz="1200">
                <a:latin typeface="Calibri" pitchFamily="34" charset="0"/>
              </a:rPr>
              <a:t>&gt;&gt; f=5;</a:t>
            </a:r>
          </a:p>
          <a:p>
            <a:r>
              <a:rPr lang="en-US" sz="1200">
                <a:latin typeface="Calibri" pitchFamily="34" charset="0"/>
              </a:rPr>
              <a:t>&gt;&gt; c=1500;</a:t>
            </a:r>
          </a:p>
          <a:p>
            <a:r>
              <a:rPr lang="en-US" sz="1200">
                <a:latin typeface="Calibri" pitchFamily="34" charset="0"/>
              </a:rPr>
              <a:t>&gt;&gt; x = 0;</a:t>
            </a:r>
          </a:p>
          <a:p>
            <a:r>
              <a:rPr lang="en-US" sz="1200">
                <a:latin typeface="Calibri" pitchFamily="34" charset="0"/>
              </a:rPr>
              <a:t>&gt;&gt; z=linspace(5,80,200);</a:t>
            </a:r>
          </a:p>
          <a:p>
            <a:r>
              <a:rPr lang="en-US" sz="1200">
                <a:latin typeface="Calibri" pitchFamily="34" charset="0"/>
              </a:rPr>
              <a:t>&gt;&gt; p =ls_2Dv(b,f,c,0,x,z);</a:t>
            </a:r>
          </a:p>
          <a:p>
            <a:r>
              <a:rPr lang="en-US" sz="1200">
                <a:latin typeface="Calibri" pitchFamily="34" charset="0"/>
              </a:rPr>
              <a:t>&gt;&gt; plot(z, abs(p))</a:t>
            </a:r>
          </a:p>
        </p:txBody>
      </p:sp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685800" y="914400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on-axis pressure calculation </a:t>
            </a:r>
            <a:r>
              <a:rPr lang="en-US" dirty="0" smtClean="0"/>
              <a:t>for a single, large element similar </a:t>
            </a:r>
            <a:r>
              <a:rPr lang="en-US" dirty="0"/>
              <a:t>to Fig 2.10 (b) using </a:t>
            </a:r>
            <a:r>
              <a:rPr lang="en-US" dirty="0" smtClean="0"/>
              <a:t>a default </a:t>
            </a:r>
            <a:r>
              <a:rPr lang="en-US" dirty="0"/>
              <a:t>segment size </a:t>
            </a:r>
            <a:r>
              <a:rPr lang="en-US" dirty="0" smtClean="0"/>
              <a:t>= </a:t>
            </a:r>
            <a:r>
              <a:rPr lang="en-US" dirty="0"/>
              <a:t>1/10 wave length</a:t>
            </a:r>
          </a:p>
        </p:txBody>
      </p:sp>
      <p:pic>
        <p:nvPicPr>
          <p:cNvPr id="15364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8288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4267200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11"/>
          <p:cNvSpPr txBox="1">
            <a:spLocks noChangeArrowheads="1"/>
          </p:cNvSpPr>
          <p:nvPr/>
        </p:nvSpPr>
        <p:spPr bwMode="auto">
          <a:xfrm>
            <a:off x="228600" y="3886200"/>
            <a:ext cx="558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using 20 segments (segment size = one wave length)</a:t>
            </a:r>
          </a:p>
        </p:txBody>
      </p:sp>
      <p:sp>
        <p:nvSpPr>
          <p:cNvPr id="15367" name="Rectangle 12"/>
          <p:cNvSpPr>
            <a:spLocks noChangeArrowheads="1"/>
          </p:cNvSpPr>
          <p:nvPr/>
        </p:nvSpPr>
        <p:spPr bwMode="auto">
          <a:xfrm>
            <a:off x="685800" y="47244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200">
                <a:latin typeface="Calibri" pitchFamily="34" charset="0"/>
              </a:rPr>
              <a:t>&gt;&gt; p =ls_2Dv(b,f,c,0,x,z, 20);</a:t>
            </a:r>
          </a:p>
          <a:p>
            <a:r>
              <a:rPr lang="pl-PL" sz="1200">
                <a:latin typeface="Calibri" pitchFamily="34" charset="0"/>
              </a:rPr>
              <a:t>&gt;&gt; plot(z, abs(p))</a:t>
            </a:r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4"/>
          <p:cNvSpPr txBox="1">
            <a:spLocks noChangeArrowheads="1"/>
          </p:cNvSpPr>
          <p:nvPr/>
        </p:nvSpPr>
        <p:spPr bwMode="auto">
          <a:xfrm>
            <a:off x="1066800" y="457200"/>
            <a:ext cx="250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3. the function ls_2Dint</a:t>
            </a:r>
          </a:p>
        </p:txBody>
      </p:sp>
      <p:sp>
        <p:nvSpPr>
          <p:cNvPr id="16386" name="Text Box 5"/>
          <p:cNvSpPr txBox="1">
            <a:spLocks noChangeArrowheads="1"/>
          </p:cNvSpPr>
          <p:nvPr/>
        </p:nvSpPr>
        <p:spPr bwMode="auto">
          <a:xfrm>
            <a:off x="685800" y="914400"/>
            <a:ext cx="680220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pressure across a water-"steel" </a:t>
            </a:r>
            <a:r>
              <a:rPr lang="en-US" dirty="0" smtClean="0"/>
              <a:t>interface (fluid-fluid model) for a single element oriented to produce a 45 degree  transmitted wave in the “steel”, </a:t>
            </a:r>
            <a:r>
              <a:rPr lang="en-US" dirty="0"/>
              <a:t>similar to Fig. 2.17, </a:t>
            </a:r>
          </a:p>
        </p:txBody>
      </p:sp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609600" y="2057400"/>
            <a:ext cx="4572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&gt;&gt; b=3;</a:t>
            </a:r>
          </a:p>
          <a:p>
            <a:r>
              <a:rPr lang="en-US" sz="1200">
                <a:latin typeface="Calibri" pitchFamily="34" charset="0"/>
              </a:rPr>
              <a:t>&gt;&gt; f=5;</a:t>
            </a:r>
          </a:p>
          <a:p>
            <a:r>
              <a:rPr lang="en-US" sz="1200">
                <a:latin typeface="Calibri" pitchFamily="34" charset="0"/>
              </a:rPr>
              <a:t>&gt;&gt; mat=[1 1480 7.9 5900];</a:t>
            </a:r>
          </a:p>
          <a:p>
            <a:r>
              <a:rPr lang="en-US" sz="1200">
                <a:latin typeface="Calibri" pitchFamily="34" charset="0"/>
              </a:rPr>
              <a:t>&gt;&gt; angt = 10.217;</a:t>
            </a:r>
          </a:p>
          <a:p>
            <a:r>
              <a:rPr lang="en-US" sz="1200">
                <a:latin typeface="Calibri" pitchFamily="34" charset="0"/>
              </a:rPr>
              <a:t>&gt;&gt; Dt0= 50.8;</a:t>
            </a:r>
          </a:p>
          <a:p>
            <a:r>
              <a:rPr lang="en-US" sz="1200">
                <a:latin typeface="Calibri" pitchFamily="34" charset="0"/>
              </a:rPr>
              <a:t>&gt;&gt; x=linspace(0,25, 200);</a:t>
            </a:r>
          </a:p>
          <a:p>
            <a:r>
              <a:rPr lang="en-US" sz="1200">
                <a:latin typeface="Calibri" pitchFamily="34" charset="0"/>
              </a:rPr>
              <a:t>&gt;&gt; z=linspace(1,25, 200);</a:t>
            </a:r>
          </a:p>
          <a:p>
            <a:r>
              <a:rPr lang="en-US" sz="1200">
                <a:latin typeface="Calibri" pitchFamily="34" charset="0"/>
              </a:rPr>
              <a:t>&gt;&gt; [xx, zz] = meshgrid(x,z);</a:t>
            </a:r>
          </a:p>
          <a:p>
            <a:r>
              <a:rPr lang="en-US" sz="1200">
                <a:latin typeface="Calibri" pitchFamily="34" charset="0"/>
              </a:rPr>
              <a:t>&gt;&gt; p = ls_2Dint(b, f, mat, 0, angt, Dt0, xx, zz);</a:t>
            </a:r>
          </a:p>
          <a:p>
            <a:r>
              <a:rPr lang="en-US" sz="1200">
                <a:latin typeface="Calibri" pitchFamily="34" charset="0"/>
              </a:rPr>
              <a:t>&gt;&gt; imagesc(x,z,abs(p))</a:t>
            </a:r>
          </a:p>
        </p:txBody>
      </p:sp>
      <p:pic>
        <p:nvPicPr>
          <p:cNvPr id="16388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667000"/>
            <a:ext cx="38862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1127125" y="493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7410" name="Text Box 5"/>
          <p:cNvSpPr txBox="1">
            <a:spLocks noChangeArrowheads="1"/>
          </p:cNvSpPr>
          <p:nvPr/>
        </p:nvSpPr>
        <p:spPr bwMode="auto">
          <a:xfrm>
            <a:off x="762000" y="304800"/>
            <a:ext cx="2863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4. the function Fresnel_2D</a:t>
            </a:r>
          </a:p>
        </p:txBody>
      </p:sp>
      <p:sp>
        <p:nvSpPr>
          <p:cNvPr id="17411" name="Text Box 6"/>
          <p:cNvSpPr txBox="1">
            <a:spLocks noChangeArrowheads="1"/>
          </p:cNvSpPr>
          <p:nvPr/>
        </p:nvSpPr>
        <p:spPr bwMode="auto">
          <a:xfrm>
            <a:off x="381000" y="990600"/>
            <a:ext cx="826380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calculation of the cross-axis wave field </a:t>
            </a:r>
            <a:r>
              <a:rPr lang="en-US" dirty="0" smtClean="0"/>
              <a:t>for a single large element with </a:t>
            </a:r>
            <a:r>
              <a:rPr lang="en-US" dirty="0"/>
              <a:t>a Fresnel</a:t>
            </a:r>
          </a:p>
          <a:p>
            <a:r>
              <a:rPr lang="en-US" dirty="0"/>
              <a:t>integral model , similar to Fig. 3.2 (b)</a:t>
            </a:r>
          </a:p>
        </p:txBody>
      </p:sp>
      <p:sp>
        <p:nvSpPr>
          <p:cNvPr id="17412" name="Rectangle 7"/>
          <p:cNvSpPr>
            <a:spLocks noChangeArrowheads="1"/>
          </p:cNvSpPr>
          <p:nvPr/>
        </p:nvSpPr>
        <p:spPr bwMode="auto">
          <a:xfrm>
            <a:off x="685800" y="2286000"/>
            <a:ext cx="2590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&gt;&gt; b=6;</a:t>
            </a:r>
          </a:p>
          <a:p>
            <a:r>
              <a:rPr lang="en-US" sz="1200">
                <a:latin typeface="Calibri" pitchFamily="34" charset="0"/>
              </a:rPr>
              <a:t>&gt;&gt; f=5;</a:t>
            </a:r>
          </a:p>
          <a:p>
            <a:r>
              <a:rPr lang="en-US" sz="1200">
                <a:latin typeface="Calibri" pitchFamily="34" charset="0"/>
              </a:rPr>
              <a:t>&gt;&gt; c=1500;</a:t>
            </a:r>
          </a:p>
          <a:p>
            <a:r>
              <a:rPr lang="en-US" sz="1200">
                <a:latin typeface="Calibri" pitchFamily="34" charset="0"/>
              </a:rPr>
              <a:t>&gt;&gt; z=60;</a:t>
            </a:r>
          </a:p>
          <a:p>
            <a:r>
              <a:rPr lang="en-US" sz="1200">
                <a:latin typeface="Calibri" pitchFamily="34" charset="0"/>
              </a:rPr>
              <a:t>&gt;&gt; x=linspace(-10,10,200);</a:t>
            </a:r>
          </a:p>
          <a:p>
            <a:r>
              <a:rPr lang="en-US" sz="1200">
                <a:latin typeface="Calibri" pitchFamily="34" charset="0"/>
              </a:rPr>
              <a:t>&gt;&gt; p=Fresnel_2D(b,f,c,x,z);</a:t>
            </a:r>
          </a:p>
          <a:p>
            <a:r>
              <a:rPr lang="en-US" sz="1200">
                <a:latin typeface="Calibri" pitchFamily="34" charset="0"/>
              </a:rPr>
              <a:t>&gt;&gt; plot(x, abs(p))</a:t>
            </a:r>
          </a:p>
        </p:txBody>
      </p:sp>
      <p:pic>
        <p:nvPicPr>
          <p:cNvPr id="1741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57400"/>
            <a:ext cx="38862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4"/>
          <p:cNvSpPr txBox="1">
            <a:spLocks noChangeArrowheads="1"/>
          </p:cNvSpPr>
          <p:nvPr/>
        </p:nvSpPr>
        <p:spPr bwMode="auto">
          <a:xfrm>
            <a:off x="685800" y="381000"/>
            <a:ext cx="319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5. the function on_axis_foc2D</a:t>
            </a:r>
          </a:p>
        </p:txBody>
      </p:sp>
      <p:sp>
        <p:nvSpPr>
          <p:cNvPr id="18434" name="Text Box 5"/>
          <p:cNvSpPr txBox="1">
            <a:spLocks noChangeArrowheads="1"/>
          </p:cNvSpPr>
          <p:nvPr/>
        </p:nvSpPr>
        <p:spPr bwMode="auto">
          <a:xfrm>
            <a:off x="685800" y="1295400"/>
            <a:ext cx="7026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calculation of the on-axis pressure of a focused </a:t>
            </a:r>
            <a:r>
              <a:rPr lang="en-US" dirty="0" smtClean="0"/>
              <a:t>single large element</a:t>
            </a:r>
            <a:r>
              <a:rPr lang="en-US" dirty="0"/>
              <a:t>, similar to Fig. 3.7</a:t>
            </a: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609600" y="2590800"/>
            <a:ext cx="45720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&gt;&gt; b=6;</a:t>
            </a:r>
          </a:p>
          <a:p>
            <a:r>
              <a:rPr lang="en-US" sz="1200">
                <a:latin typeface="Calibri" pitchFamily="34" charset="0"/>
              </a:rPr>
              <a:t>&gt;&gt; R=100;</a:t>
            </a:r>
          </a:p>
          <a:p>
            <a:r>
              <a:rPr lang="en-US" sz="1200">
                <a:latin typeface="Calibri" pitchFamily="34" charset="0"/>
              </a:rPr>
              <a:t>&gt;&gt; f = 5;</a:t>
            </a:r>
          </a:p>
          <a:p>
            <a:r>
              <a:rPr lang="en-US" sz="1200">
                <a:latin typeface="Calibri" pitchFamily="34" charset="0"/>
              </a:rPr>
              <a:t>&gt;&gt; c=1480;</a:t>
            </a:r>
          </a:p>
          <a:p>
            <a:r>
              <a:rPr lang="en-US" sz="1200">
                <a:latin typeface="Calibri" pitchFamily="34" charset="0"/>
              </a:rPr>
              <a:t>&gt;&gt; z=linspace(20,400, 500);</a:t>
            </a:r>
          </a:p>
          <a:p>
            <a:r>
              <a:rPr lang="en-US" sz="1200">
                <a:latin typeface="Calibri" pitchFamily="34" charset="0"/>
              </a:rPr>
              <a:t>&gt;&gt; p=on_axis_foc2D(b,R,f,c,z);</a:t>
            </a:r>
          </a:p>
          <a:p>
            <a:r>
              <a:rPr lang="en-US" sz="1200">
                <a:latin typeface="Calibri" pitchFamily="34" charset="0"/>
              </a:rPr>
              <a:t>&gt;&gt; plot(z, abs(p))</a:t>
            </a:r>
          </a:p>
        </p:txBody>
      </p:sp>
      <p:pic>
        <p:nvPicPr>
          <p:cNvPr id="1843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514600"/>
            <a:ext cx="38862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4"/>
          <p:cNvSpPr txBox="1">
            <a:spLocks noChangeArrowheads="1"/>
          </p:cNvSpPr>
          <p:nvPr/>
        </p:nvSpPr>
        <p:spPr bwMode="auto">
          <a:xfrm>
            <a:off x="914400" y="457200"/>
            <a:ext cx="2762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6. the function Gauss_2D</a:t>
            </a:r>
          </a:p>
        </p:txBody>
      </p:sp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457200" y="3276600"/>
            <a:ext cx="4572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&gt;&gt; b=6;</a:t>
            </a:r>
          </a:p>
          <a:p>
            <a:r>
              <a:rPr lang="en-US" sz="1200">
                <a:latin typeface="Calibri" pitchFamily="34" charset="0"/>
              </a:rPr>
              <a:t>&gt;&gt; f=5;</a:t>
            </a:r>
          </a:p>
          <a:p>
            <a:r>
              <a:rPr lang="en-US" sz="1200">
                <a:latin typeface="Calibri" pitchFamily="34" charset="0"/>
              </a:rPr>
              <a:t>&gt;&gt; c=1500;</a:t>
            </a:r>
          </a:p>
          <a:p>
            <a:r>
              <a:rPr lang="en-US" sz="1200">
                <a:latin typeface="Calibri" pitchFamily="34" charset="0"/>
              </a:rPr>
              <a:t>&gt;&gt; z=60;</a:t>
            </a:r>
          </a:p>
          <a:p>
            <a:r>
              <a:rPr lang="en-US" sz="1200">
                <a:latin typeface="Calibri" pitchFamily="34" charset="0"/>
              </a:rPr>
              <a:t>&gt;&gt; x=linspace(-10,10,200);</a:t>
            </a:r>
          </a:p>
          <a:p>
            <a:r>
              <a:rPr lang="en-US" sz="1200">
                <a:latin typeface="Calibri" pitchFamily="34" charset="0"/>
              </a:rPr>
              <a:t>&gt;&gt; p=Fresnel_2D(b,f,c,x,z);</a:t>
            </a:r>
          </a:p>
          <a:p>
            <a:r>
              <a:rPr lang="en-US" sz="1200">
                <a:latin typeface="Calibri" pitchFamily="34" charset="0"/>
              </a:rPr>
              <a:t>&gt;&gt; plot(x,abs(p))</a:t>
            </a:r>
          </a:p>
          <a:p>
            <a:r>
              <a:rPr lang="en-US" sz="1200">
                <a:latin typeface="Calibri" pitchFamily="34" charset="0"/>
              </a:rPr>
              <a:t>&gt;&gt; hold on</a:t>
            </a:r>
          </a:p>
          <a:p>
            <a:r>
              <a:rPr lang="en-US" sz="1200">
                <a:latin typeface="Calibri" pitchFamily="34" charset="0"/>
              </a:rPr>
              <a:t>&gt;&gt; x=linspace(-10,10, 40);</a:t>
            </a:r>
          </a:p>
          <a:p>
            <a:r>
              <a:rPr lang="en-US" sz="1200">
                <a:latin typeface="Calibri" pitchFamily="34" charset="0"/>
              </a:rPr>
              <a:t>&gt;&gt; p2=Gauss_2D(b,f,c,x,z);</a:t>
            </a:r>
          </a:p>
          <a:p>
            <a:r>
              <a:rPr lang="en-US" sz="1200">
                <a:latin typeface="Calibri" pitchFamily="34" charset="0"/>
              </a:rPr>
              <a:t>&gt;&gt; plot(x, abs(p2), 'o')</a:t>
            </a:r>
          </a:p>
          <a:p>
            <a:r>
              <a:rPr lang="en-US" sz="1200">
                <a:latin typeface="Calibri" pitchFamily="34" charset="0"/>
              </a:rPr>
              <a:t>&gt;&gt; hold off</a:t>
            </a:r>
          </a:p>
        </p:txBody>
      </p:sp>
      <p:pic>
        <p:nvPicPr>
          <p:cNvPr id="19459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51460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7"/>
          <p:cNvSpPr txBox="1">
            <a:spLocks noChangeArrowheads="1"/>
          </p:cNvSpPr>
          <p:nvPr/>
        </p:nvSpPr>
        <p:spPr bwMode="auto">
          <a:xfrm>
            <a:off x="228600" y="1295400"/>
            <a:ext cx="86068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calculation of the cross-axis wave field </a:t>
            </a:r>
            <a:r>
              <a:rPr lang="en-US" dirty="0" smtClean="0"/>
              <a:t> of a single large element using </a:t>
            </a:r>
            <a:r>
              <a:rPr lang="en-US" dirty="0"/>
              <a:t>both the Fresnel </a:t>
            </a:r>
            <a:r>
              <a:rPr lang="en-US" dirty="0" smtClean="0"/>
              <a:t>integral model </a:t>
            </a:r>
            <a:r>
              <a:rPr lang="en-US" dirty="0"/>
              <a:t>and a multi-Gaussian beam model, similar to Fig 3.14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85800" y="228600"/>
            <a:ext cx="316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7.  the function delay_laws2D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457200" y="1371600"/>
            <a:ext cx="2971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&gt;&gt; M=16;</a:t>
            </a:r>
          </a:p>
          <a:p>
            <a:r>
              <a:rPr lang="en-US" sz="1200"/>
              <a:t>&gt;&gt; s=0.5;</a:t>
            </a:r>
          </a:p>
          <a:p>
            <a:r>
              <a:rPr lang="en-US" sz="1200"/>
              <a:t>&gt;&gt; Phi =30;</a:t>
            </a:r>
          </a:p>
          <a:p>
            <a:r>
              <a:rPr lang="en-US" sz="1200"/>
              <a:t>&gt;&gt; F=inf;</a:t>
            </a:r>
          </a:p>
          <a:p>
            <a:r>
              <a:rPr lang="en-US" sz="1200"/>
              <a:t>&gt;&gt; c=1480;</a:t>
            </a:r>
          </a:p>
          <a:p>
            <a:r>
              <a:rPr lang="en-US" sz="1200"/>
              <a:t>&gt;&gt; td=delay_laws2D(M,s,Phi,F,c);</a:t>
            </a:r>
          </a:p>
          <a:p>
            <a:r>
              <a:rPr lang="en-US" sz="1200"/>
              <a:t>&gt;&gt; stem(td)</a:t>
            </a:r>
          </a:p>
        </p:txBody>
      </p:sp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143000"/>
            <a:ext cx="319405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609600" y="762000"/>
            <a:ext cx="6419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calculation of a steering only delay law, similar to Fig. 4.10 (a)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533400" y="3048000"/>
            <a:ext cx="357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calculation of a focusing only law,</a:t>
            </a:r>
          </a:p>
          <a:p>
            <a:r>
              <a:rPr lang="en-US"/>
              <a:t>similar to Fig. 4.10 (b)</a:t>
            </a:r>
          </a:p>
        </p:txBody>
      </p:sp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886200"/>
            <a:ext cx="3200400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762000" y="4038600"/>
            <a:ext cx="45720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&gt;&gt; M=16;</a:t>
            </a:r>
          </a:p>
          <a:p>
            <a:r>
              <a:rPr lang="en-US" sz="1200"/>
              <a:t>&gt;&gt; s=0.5;</a:t>
            </a:r>
          </a:p>
          <a:p>
            <a:r>
              <a:rPr lang="en-US" sz="1200"/>
              <a:t>&gt;&gt; Phi =0;</a:t>
            </a:r>
          </a:p>
          <a:p>
            <a:r>
              <a:rPr lang="en-US" sz="1200"/>
              <a:t>&gt;&gt; F=15;</a:t>
            </a:r>
          </a:p>
          <a:p>
            <a:r>
              <a:rPr lang="en-US" sz="1200"/>
              <a:t>&gt;&gt; c=1480;</a:t>
            </a:r>
          </a:p>
          <a:p>
            <a:r>
              <a:rPr lang="en-US" sz="1200"/>
              <a:t>&gt;&gt; td=delay_laws2D(M, s, Phi, F, c);</a:t>
            </a:r>
          </a:p>
          <a:p>
            <a:r>
              <a:rPr lang="en-US" sz="1200"/>
              <a:t>&gt;&gt; stem(td)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898525" y="417513"/>
            <a:ext cx="3486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8. the function discrete_windows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974725" y="1103313"/>
            <a:ext cx="5807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/>
              <a:t>calculation of the </a:t>
            </a:r>
            <a:r>
              <a:rPr lang="en-US" dirty="0" err="1" smtClean="0"/>
              <a:t>apodization</a:t>
            </a:r>
            <a:r>
              <a:rPr lang="en-US" dirty="0" smtClean="0"/>
              <a:t> </a:t>
            </a:r>
            <a:r>
              <a:rPr lang="en-US" dirty="0"/>
              <a:t>values for a Blackman window, similar to Fig. 4.12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914400" y="2286000"/>
            <a:ext cx="457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&gt;&gt; M=16;</a:t>
            </a:r>
          </a:p>
          <a:p>
            <a:r>
              <a:rPr lang="en-US" sz="1200"/>
              <a:t>&gt;&gt; type = 'Blk';</a:t>
            </a:r>
          </a:p>
          <a:p>
            <a:r>
              <a:rPr lang="en-US" sz="1200"/>
              <a:t>&gt;&gt; amp=discrete_windows(M,type);</a:t>
            </a:r>
          </a:p>
          <a:p>
            <a:r>
              <a:rPr lang="en-US" sz="1200"/>
              <a:t>&gt;&gt; stem(amp)</a:t>
            </a:r>
          </a:p>
        </p:txBody>
      </p:sp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676400"/>
            <a:ext cx="387985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Whit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 White 2</Template>
  <TotalTime>1605</TotalTime>
  <Words>3228</Words>
  <Application>Microsoft Office PowerPoint</Application>
  <PresentationFormat>On-screen Show (4:3)</PresentationFormat>
  <Paragraphs>482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Blank White 2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>CNDE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Schmerr, Lester W</dc:creator>
  <cp:lastModifiedBy>lschmerr</cp:lastModifiedBy>
  <cp:revision>33</cp:revision>
  <dcterms:created xsi:type="dcterms:W3CDTF">2014-02-05T20:38:29Z</dcterms:created>
  <dcterms:modified xsi:type="dcterms:W3CDTF">2014-02-22T19:58:46Z</dcterms:modified>
</cp:coreProperties>
</file>