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2"/>
  </p:notesMasterIdLst>
  <p:sldIdLst>
    <p:sldId id="281" r:id="rId2"/>
    <p:sldId id="332" r:id="rId3"/>
    <p:sldId id="256" r:id="rId4"/>
    <p:sldId id="333" r:id="rId5"/>
    <p:sldId id="286" r:id="rId6"/>
    <p:sldId id="257" r:id="rId7"/>
    <p:sldId id="258" r:id="rId8"/>
    <p:sldId id="287" r:id="rId9"/>
    <p:sldId id="260" r:id="rId10"/>
    <p:sldId id="261" r:id="rId11"/>
    <p:sldId id="288" r:id="rId12"/>
    <p:sldId id="262" r:id="rId13"/>
    <p:sldId id="283" r:id="rId14"/>
    <p:sldId id="263" r:id="rId15"/>
    <p:sldId id="284" r:id="rId16"/>
    <p:sldId id="339" r:id="rId17"/>
    <p:sldId id="259" r:id="rId18"/>
    <p:sldId id="334" r:id="rId19"/>
    <p:sldId id="272" r:id="rId20"/>
    <p:sldId id="273" r:id="rId21"/>
    <p:sldId id="306" r:id="rId22"/>
    <p:sldId id="274" r:id="rId23"/>
    <p:sldId id="307" r:id="rId24"/>
    <p:sldId id="275" r:id="rId25"/>
    <p:sldId id="276" r:id="rId26"/>
    <p:sldId id="279" r:id="rId27"/>
    <p:sldId id="338" r:id="rId28"/>
    <p:sldId id="292" r:id="rId29"/>
    <p:sldId id="300" r:id="rId30"/>
    <p:sldId id="295" r:id="rId31"/>
    <p:sldId id="296" r:id="rId32"/>
    <p:sldId id="297" r:id="rId33"/>
    <p:sldId id="298" r:id="rId34"/>
    <p:sldId id="299" r:id="rId35"/>
    <p:sldId id="301" r:id="rId36"/>
    <p:sldId id="302" r:id="rId37"/>
    <p:sldId id="303" r:id="rId38"/>
    <p:sldId id="304" r:id="rId39"/>
    <p:sldId id="337" r:id="rId40"/>
    <p:sldId id="289" r:id="rId41"/>
    <p:sldId id="290" r:id="rId42"/>
    <p:sldId id="291" r:id="rId43"/>
    <p:sldId id="305" r:id="rId44"/>
    <p:sldId id="293" r:id="rId45"/>
    <p:sldId id="294" r:id="rId46"/>
    <p:sldId id="308" r:id="rId47"/>
    <p:sldId id="313" r:id="rId48"/>
    <p:sldId id="314" r:id="rId49"/>
    <p:sldId id="309" r:id="rId50"/>
    <p:sldId id="310" r:id="rId51"/>
    <p:sldId id="311" r:id="rId52"/>
    <p:sldId id="312" r:id="rId53"/>
    <p:sldId id="315" r:id="rId54"/>
    <p:sldId id="316" r:id="rId55"/>
    <p:sldId id="317" r:id="rId56"/>
    <p:sldId id="318" r:id="rId57"/>
    <p:sldId id="319" r:id="rId58"/>
    <p:sldId id="320" r:id="rId59"/>
    <p:sldId id="323" r:id="rId60"/>
    <p:sldId id="321" r:id="rId61"/>
    <p:sldId id="322" r:id="rId62"/>
    <p:sldId id="324" r:id="rId63"/>
    <p:sldId id="325" r:id="rId64"/>
    <p:sldId id="326" r:id="rId65"/>
    <p:sldId id="327" r:id="rId66"/>
    <p:sldId id="328" r:id="rId67"/>
    <p:sldId id="331" r:id="rId68"/>
    <p:sldId id="329" r:id="rId69"/>
    <p:sldId id="335" r:id="rId70"/>
    <p:sldId id="336" r:id="rId71"/>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66FF"/>
    <a:srgbClr val="3399FF"/>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231" autoAdjust="0"/>
  </p:normalViewPr>
  <p:slideViewPr>
    <p:cSldViewPr>
      <p:cViewPr varScale="1">
        <p:scale>
          <a:sx n="108" d="100"/>
          <a:sy n="108" d="100"/>
        </p:scale>
        <p:origin x="126" y="4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39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4" Type="http://schemas.openxmlformats.org/officeDocument/2006/relationships/image" Target="../media/image26.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4" Type="http://schemas.openxmlformats.org/officeDocument/2006/relationships/image" Target="../media/image35.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image" Target="../media/image52.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 Id="rId4" Type="http://schemas.openxmlformats.org/officeDocument/2006/relationships/image" Target="../media/image63.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5.wmf"/><Relationship Id="rId1" Type="http://schemas.openxmlformats.org/officeDocument/2006/relationships/image" Target="../media/image64.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image" Target="../media/image70.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image" Target="../media/image74.wmf"/><Relationship Id="rId1" Type="http://schemas.openxmlformats.org/officeDocument/2006/relationships/image" Target="../media/image73.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78.wmf"/><Relationship Id="rId2" Type="http://schemas.openxmlformats.org/officeDocument/2006/relationships/image" Target="../media/image77.wmf"/><Relationship Id="rId1" Type="http://schemas.openxmlformats.org/officeDocument/2006/relationships/image" Target="../media/image76.wmf"/><Relationship Id="rId5" Type="http://schemas.openxmlformats.org/officeDocument/2006/relationships/image" Target="../media/image80.wmf"/><Relationship Id="rId4" Type="http://schemas.openxmlformats.org/officeDocument/2006/relationships/image" Target="../media/image79.wmf"/></Relationships>
</file>

<file path=ppt/drawings/_rels/vmlDrawing27.vml.rels><?xml version="1.0" encoding="UTF-8" standalone="yes"?>
<Relationships xmlns="http://schemas.openxmlformats.org/package/2006/relationships"><Relationship Id="rId2" Type="http://schemas.openxmlformats.org/officeDocument/2006/relationships/image" Target="../media/image82.wmf"/><Relationship Id="rId1" Type="http://schemas.openxmlformats.org/officeDocument/2006/relationships/image" Target="../media/image81.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77.wmf"/><Relationship Id="rId1" Type="http://schemas.openxmlformats.org/officeDocument/2006/relationships/image" Target="../media/image83.w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86.wmf"/><Relationship Id="rId1" Type="http://schemas.openxmlformats.org/officeDocument/2006/relationships/image" Target="../media/image8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89.wmf"/><Relationship Id="rId2" Type="http://schemas.openxmlformats.org/officeDocument/2006/relationships/image" Target="../media/image88.wmf"/><Relationship Id="rId1" Type="http://schemas.openxmlformats.org/officeDocument/2006/relationships/image" Target="../media/image8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5" Type="http://schemas.openxmlformats.org/officeDocument/2006/relationships/image" Target="../media/image13.wmf"/><Relationship Id="rId4"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4" Type="http://schemas.openxmlformats.org/officeDocument/2006/relationships/image" Target="../media/image2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36B393AC-CC00-497F-9E91-FFC44DFDDF0F}" type="datetimeFigureOut">
              <a:rPr lang="en-US" smtClean="0"/>
              <a:t>10/27/2021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2168B71A-251A-4879-A5CB-F74F78291A8A}" type="slidenum">
              <a:rPr lang="en-US" smtClean="0"/>
              <a:t>‹#›</a:t>
            </a:fld>
            <a:endParaRPr lang="en-US"/>
          </a:p>
        </p:txBody>
      </p:sp>
    </p:spTree>
    <p:extLst>
      <p:ext uri="{BB962C8B-B14F-4D97-AF65-F5344CB8AC3E}">
        <p14:creationId xmlns:p14="http://schemas.microsoft.com/office/powerpoint/2010/main" val="441157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Having examined the waves generated by transducers we now need to consider the scattered waves generated when an incident wave strikes a flaw.</a:t>
            </a:r>
          </a:p>
        </p:txBody>
      </p:sp>
      <p:sp>
        <p:nvSpPr>
          <p:cNvPr id="4" name="Slide Number Placeholder 3"/>
          <p:cNvSpPr>
            <a:spLocks noGrp="1"/>
          </p:cNvSpPr>
          <p:nvPr>
            <p:ph type="sldNum" sz="quarter" idx="5"/>
          </p:nvPr>
        </p:nvSpPr>
        <p:spPr/>
        <p:txBody>
          <a:bodyPr/>
          <a:lstStyle/>
          <a:p>
            <a:fld id="{2168B71A-251A-4879-A5CB-F74F78291A8A}" type="slidenum">
              <a:rPr lang="en-US" smtClean="0"/>
              <a:t>1</a:t>
            </a:fld>
            <a:endParaRPr lang="en-US"/>
          </a:p>
        </p:txBody>
      </p:sp>
    </p:spTree>
    <p:extLst>
      <p:ext uri="{BB962C8B-B14F-4D97-AF65-F5344CB8AC3E}">
        <p14:creationId xmlns:p14="http://schemas.microsoft.com/office/powerpoint/2010/main" val="27731758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consider the Kirchhoff approximation. This is an approximation suitable for high frequencies where the fields on the portion of the surface where the waves directly strike the flaw (called the “lit” surface) are obtained by calculating the interaction of the incident wave (taken to be a plane wave) with a planar surface whose unit normal coincides with the normal to the surface. This plane wave interaction problem can be solved exactly so we obtain the surface fields over the entire lit surface. Over the remaining of the surface the fields are assumed to be identically zero. </a:t>
            </a:r>
          </a:p>
        </p:txBody>
      </p:sp>
      <p:sp>
        <p:nvSpPr>
          <p:cNvPr id="4" name="Slide Number Placeholder 3"/>
          <p:cNvSpPr>
            <a:spLocks noGrp="1"/>
          </p:cNvSpPr>
          <p:nvPr>
            <p:ph type="sldNum" sz="quarter" idx="5"/>
          </p:nvPr>
        </p:nvSpPr>
        <p:spPr/>
        <p:txBody>
          <a:bodyPr/>
          <a:lstStyle/>
          <a:p>
            <a:fld id="{2168B71A-251A-4879-A5CB-F74F78291A8A}" type="slidenum">
              <a:rPr lang="en-US" smtClean="0"/>
              <a:t>10</a:t>
            </a:fld>
            <a:endParaRPr lang="en-US"/>
          </a:p>
        </p:txBody>
      </p:sp>
    </p:spTree>
    <p:extLst>
      <p:ext uri="{BB962C8B-B14F-4D97-AF65-F5344CB8AC3E}">
        <p14:creationId xmlns:p14="http://schemas.microsoft.com/office/powerpoint/2010/main" val="69969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in general the scattered response in an elastic solid is quite different from that of a flaw in a fluid, it has been shown that for a stress-free flaw (crack or void) the pulse-echo response for the scattering amplitude is the same for both the fluid and elastic problems yielding an explicit integral over the lit surface that can be evaluated. This allows us to use the simple fluid model even in the elastic wave case.</a:t>
            </a:r>
          </a:p>
        </p:txBody>
      </p:sp>
      <p:sp>
        <p:nvSpPr>
          <p:cNvPr id="4" name="Slide Number Placeholder 3"/>
          <p:cNvSpPr>
            <a:spLocks noGrp="1"/>
          </p:cNvSpPr>
          <p:nvPr>
            <p:ph type="sldNum" sz="quarter" idx="5"/>
          </p:nvPr>
        </p:nvSpPr>
        <p:spPr/>
        <p:txBody>
          <a:bodyPr/>
          <a:lstStyle/>
          <a:p>
            <a:fld id="{2168B71A-251A-4879-A5CB-F74F78291A8A}" type="slidenum">
              <a:rPr lang="en-US" smtClean="0"/>
              <a:t>11</a:t>
            </a:fld>
            <a:endParaRPr lang="en-US"/>
          </a:p>
        </p:txBody>
      </p:sp>
    </p:spTree>
    <p:extLst>
      <p:ext uri="{BB962C8B-B14F-4D97-AF65-F5344CB8AC3E}">
        <p14:creationId xmlns:p14="http://schemas.microsoft.com/office/powerpoint/2010/main" val="3668461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Performing the scattering amplitude integral exactly for a spherical void, we can plot the magnitude of the pulse-echo scattering amplitude response as a function of the frequency.</a:t>
            </a:r>
          </a:p>
        </p:txBody>
      </p:sp>
      <p:sp>
        <p:nvSpPr>
          <p:cNvPr id="4" name="Slide Number Placeholder 3"/>
          <p:cNvSpPr>
            <a:spLocks noGrp="1"/>
          </p:cNvSpPr>
          <p:nvPr>
            <p:ph type="sldNum" sz="quarter" idx="5"/>
          </p:nvPr>
        </p:nvSpPr>
        <p:spPr/>
        <p:txBody>
          <a:bodyPr/>
          <a:lstStyle/>
          <a:p>
            <a:fld id="{2168B71A-251A-4879-A5CB-F74F78291A8A}" type="slidenum">
              <a:rPr lang="en-US" smtClean="0"/>
              <a:t>12</a:t>
            </a:fld>
            <a:endParaRPr lang="en-US"/>
          </a:p>
        </p:txBody>
      </p:sp>
    </p:spTree>
    <p:extLst>
      <p:ext uri="{BB962C8B-B14F-4D97-AF65-F5344CB8AC3E}">
        <p14:creationId xmlns:p14="http://schemas.microsoft.com/office/powerpoint/2010/main" val="4173196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also calculate the P-P pulse echo scattering amplitude of the spherical void in an elastic solid numerically (i.e. without approximation)  and compare it with the Kirchhoff approximation. We see the two responses have many similarities in terms of their general amplitudes but the oscillations in the responses are different. This difference arises from the fact that the oscillations in the Kirchhoff approximation come from the interference of a large reflection from a point on the surface where the wave first strikes the void (called the </a:t>
            </a:r>
            <a:r>
              <a:rPr lang="en-US" b="1" dirty="0"/>
              <a:t>leading edge response</a:t>
            </a:r>
            <a:r>
              <a:rPr lang="en-US" dirty="0"/>
              <a:t>) with the reflections from the remainder of the lit surface.  In contrast, the exact separation of variables solution oscillations come from an interference of the leading edge response with a so-called </a:t>
            </a:r>
            <a:r>
              <a:rPr lang="en-US" b="1" dirty="0"/>
              <a:t>creeping wave </a:t>
            </a:r>
            <a:r>
              <a:rPr lang="en-US" dirty="0"/>
              <a:t>that travels around the flaw and returns in a direction opposite to the incident wave direction in the pulse-echo setup. The leading edge response is contained in both the separation of variables and Kirchhoff approximation solutions but the creeping wave is not predicted by the Kirchhoff approximation.</a:t>
            </a:r>
          </a:p>
        </p:txBody>
      </p:sp>
      <p:sp>
        <p:nvSpPr>
          <p:cNvPr id="4" name="Slide Number Placeholder 3"/>
          <p:cNvSpPr>
            <a:spLocks noGrp="1"/>
          </p:cNvSpPr>
          <p:nvPr>
            <p:ph type="sldNum" sz="quarter" idx="5"/>
          </p:nvPr>
        </p:nvSpPr>
        <p:spPr/>
        <p:txBody>
          <a:bodyPr/>
          <a:lstStyle/>
          <a:p>
            <a:fld id="{2168B71A-251A-4879-A5CB-F74F78291A8A}" type="slidenum">
              <a:rPr lang="en-US" smtClean="0"/>
              <a:t>13</a:t>
            </a:fld>
            <a:endParaRPr lang="en-US"/>
          </a:p>
        </p:txBody>
      </p:sp>
    </p:spTree>
    <p:extLst>
      <p:ext uri="{BB962C8B-B14F-4D97-AF65-F5344CB8AC3E}">
        <p14:creationId xmlns:p14="http://schemas.microsoft.com/office/powerpoint/2010/main" val="40601082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invert the Kirchhoff approximation solution into the time domain with an inverse Fourier transform, we see a delta function leading edge response followed by a box-like function over the lit surface (i.e. the front half of the sphere). </a:t>
            </a:r>
          </a:p>
        </p:txBody>
      </p:sp>
      <p:sp>
        <p:nvSpPr>
          <p:cNvPr id="4" name="Slide Number Placeholder 3"/>
          <p:cNvSpPr>
            <a:spLocks noGrp="1"/>
          </p:cNvSpPr>
          <p:nvPr>
            <p:ph type="sldNum" sz="quarter" idx="5"/>
          </p:nvPr>
        </p:nvSpPr>
        <p:spPr/>
        <p:txBody>
          <a:bodyPr/>
          <a:lstStyle/>
          <a:p>
            <a:fld id="{2168B71A-251A-4879-A5CB-F74F78291A8A}" type="slidenum">
              <a:rPr lang="en-US" smtClean="0"/>
              <a:t>14</a:t>
            </a:fld>
            <a:endParaRPr lang="en-US"/>
          </a:p>
        </p:txBody>
      </p:sp>
    </p:spTree>
    <p:extLst>
      <p:ext uri="{BB962C8B-B14F-4D97-AF65-F5344CB8AC3E}">
        <p14:creationId xmlns:p14="http://schemas.microsoft.com/office/powerpoint/2010/main" val="7401261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contrast, we see here the separation of variables solution (plotted in blue) where the leading edge delta function has been removed since it is identical with the delta function obtained from the Kirchhoff approximation. By removing the delta function the remaining waves frequency content is small at high frequencies so we easily perform an inverse FFT to obtain the time-domain waveforms. In addition to the response over the lit surface (which is not a constant) we see a later arriving wave which is the creeping wave. The Kirchhoff approximation is shown as the dotted line response, which includes (symbolically) the delta function .</a:t>
            </a:r>
          </a:p>
        </p:txBody>
      </p:sp>
      <p:sp>
        <p:nvSpPr>
          <p:cNvPr id="4" name="Slide Number Placeholder 3"/>
          <p:cNvSpPr>
            <a:spLocks noGrp="1"/>
          </p:cNvSpPr>
          <p:nvPr>
            <p:ph type="sldNum" sz="quarter" idx="5"/>
          </p:nvPr>
        </p:nvSpPr>
        <p:spPr/>
        <p:txBody>
          <a:bodyPr/>
          <a:lstStyle/>
          <a:p>
            <a:fld id="{2168B71A-251A-4879-A5CB-F74F78291A8A}" type="slidenum">
              <a:rPr lang="en-US" smtClean="0"/>
              <a:t>15</a:t>
            </a:fld>
            <a:endParaRPr lang="en-US"/>
          </a:p>
        </p:txBody>
      </p:sp>
    </p:spTree>
    <p:extLst>
      <p:ext uri="{BB962C8B-B14F-4D97-AF65-F5344CB8AC3E}">
        <p14:creationId xmlns:p14="http://schemas.microsoft.com/office/powerpoint/2010/main" val="3431873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Comparisons of the Kirchhoff approximation with the separation of variables solution show that the  Kirchhoff approximation, while it is formally a high frequency approximation (ka &gt;&gt;1) ,where k is the wave number and a is the flaw radius, actually models the amplitude of the pulse-echo signal quite well down to  ka =1 provided the bandwidth is </a:t>
            </a:r>
            <a:r>
              <a:rPr lang="en-US"/>
              <a:t>sufficiently large </a:t>
            </a:r>
            <a:endParaRPr lang="en-US" dirty="0"/>
          </a:p>
        </p:txBody>
      </p:sp>
      <p:sp>
        <p:nvSpPr>
          <p:cNvPr id="4" name="Slide Number Placeholder 3"/>
          <p:cNvSpPr>
            <a:spLocks noGrp="1"/>
          </p:cNvSpPr>
          <p:nvPr>
            <p:ph type="sldNum" sz="quarter" idx="5"/>
          </p:nvPr>
        </p:nvSpPr>
        <p:spPr/>
        <p:txBody>
          <a:bodyPr/>
          <a:lstStyle/>
          <a:p>
            <a:fld id="{2168B71A-251A-4879-A5CB-F74F78291A8A}" type="slidenum">
              <a:rPr lang="en-US" smtClean="0"/>
              <a:t>16</a:t>
            </a:fld>
            <a:endParaRPr lang="en-US"/>
          </a:p>
        </p:txBody>
      </p:sp>
    </p:spTree>
    <p:extLst>
      <p:ext uri="{BB962C8B-B14F-4D97-AF65-F5344CB8AC3E}">
        <p14:creationId xmlns:p14="http://schemas.microsoft.com/office/powerpoint/2010/main" val="20126512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b="1" dirty="0"/>
              <a:t>leading edge response </a:t>
            </a:r>
            <a:r>
              <a:rPr lang="en-US" dirty="0"/>
              <a:t>is a key part of the Kirchhoff approximation response and in fact at high frequencies is part of the exact response of flaws that is often the dominant response. Shown is the leading edge pitch-catch, same mode response of a general complex-shaped convex flaw (void or inclusion). The leading edge response amplitude depends on the plane wave reflection coefficient and the Gaussian curvature of the flaw at a point on the surface called the </a:t>
            </a:r>
            <a:r>
              <a:rPr lang="en-US" b="1" dirty="0"/>
              <a:t>specular point </a:t>
            </a:r>
            <a:r>
              <a:rPr lang="en-US" dirty="0"/>
              <a:t>where the unit normal to the surface and the incident and scattered wave directions are related through Snell’s law.  For cases where there are multiple specular points then all such points contribute to the response.</a:t>
            </a:r>
          </a:p>
        </p:txBody>
      </p:sp>
      <p:sp>
        <p:nvSpPr>
          <p:cNvPr id="4" name="Slide Number Placeholder 3"/>
          <p:cNvSpPr>
            <a:spLocks noGrp="1"/>
          </p:cNvSpPr>
          <p:nvPr>
            <p:ph type="sldNum" sz="quarter" idx="5"/>
          </p:nvPr>
        </p:nvSpPr>
        <p:spPr/>
        <p:txBody>
          <a:bodyPr/>
          <a:lstStyle/>
          <a:p>
            <a:fld id="{2168B71A-251A-4879-A5CB-F74F78291A8A}" type="slidenum">
              <a:rPr lang="en-US" smtClean="0"/>
              <a:t>17</a:t>
            </a:fld>
            <a:endParaRPr lang="en-US"/>
          </a:p>
        </p:txBody>
      </p:sp>
    </p:spTree>
    <p:extLst>
      <p:ext uri="{BB962C8B-B14F-4D97-AF65-F5344CB8AC3E}">
        <p14:creationId xmlns:p14="http://schemas.microsoft.com/office/powerpoint/2010/main" val="29299496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transform the leading edge response into the time domain, we see a delta function.</a:t>
            </a:r>
          </a:p>
        </p:txBody>
      </p:sp>
      <p:sp>
        <p:nvSpPr>
          <p:cNvPr id="4" name="Slide Number Placeholder 3"/>
          <p:cNvSpPr>
            <a:spLocks noGrp="1"/>
          </p:cNvSpPr>
          <p:nvPr>
            <p:ph type="sldNum" sz="quarter" idx="5"/>
          </p:nvPr>
        </p:nvSpPr>
        <p:spPr/>
        <p:txBody>
          <a:bodyPr/>
          <a:lstStyle/>
          <a:p>
            <a:fld id="{2168B71A-251A-4879-A5CB-F74F78291A8A}" type="slidenum">
              <a:rPr lang="en-US" smtClean="0"/>
              <a:t>18</a:t>
            </a:fld>
            <a:endParaRPr lang="en-US"/>
          </a:p>
        </p:txBody>
      </p:sp>
    </p:spTree>
    <p:extLst>
      <p:ext uri="{BB962C8B-B14F-4D97-AF65-F5344CB8AC3E}">
        <p14:creationId xmlns:p14="http://schemas.microsoft.com/office/powerpoint/2010/main" val="20462195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also obtain some solutions for cracks in the Kirchhoff approximation. Here is the pitch-catch response of a flat elliptical crack (fluid model) which involves a </a:t>
            </a:r>
            <a:r>
              <a:rPr lang="en-US" b="1" dirty="0"/>
              <a:t>Bessel function, J</a:t>
            </a:r>
            <a:r>
              <a:rPr lang="en-US" b="1" baseline="-25000" dirty="0"/>
              <a:t>1.</a:t>
            </a:r>
            <a:endParaRPr lang="en-US" dirty="0"/>
          </a:p>
        </p:txBody>
      </p:sp>
      <p:sp>
        <p:nvSpPr>
          <p:cNvPr id="4" name="Slide Number Placeholder 3"/>
          <p:cNvSpPr>
            <a:spLocks noGrp="1"/>
          </p:cNvSpPr>
          <p:nvPr>
            <p:ph type="sldNum" sz="quarter" idx="5"/>
          </p:nvPr>
        </p:nvSpPr>
        <p:spPr/>
        <p:txBody>
          <a:bodyPr/>
          <a:lstStyle/>
          <a:p>
            <a:fld id="{2168B71A-251A-4879-A5CB-F74F78291A8A}" type="slidenum">
              <a:rPr lang="en-US" smtClean="0"/>
              <a:t>19</a:t>
            </a:fld>
            <a:endParaRPr lang="en-US"/>
          </a:p>
        </p:txBody>
      </p:sp>
    </p:spTree>
    <p:extLst>
      <p:ext uri="{BB962C8B-B14F-4D97-AF65-F5344CB8AC3E}">
        <p14:creationId xmlns:p14="http://schemas.microsoft.com/office/powerpoint/2010/main" val="688863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see that the waves scattered from a flaw can be described in terms of a far field scattering amplitude and examine three different methods for modeling those scattered waves. We will examine scattering for some of the simple shapes commonly used as reference “flaws”.</a:t>
            </a:r>
          </a:p>
        </p:txBody>
      </p:sp>
      <p:sp>
        <p:nvSpPr>
          <p:cNvPr id="4" name="Slide Number Placeholder 3"/>
          <p:cNvSpPr>
            <a:spLocks noGrp="1"/>
          </p:cNvSpPr>
          <p:nvPr>
            <p:ph type="sldNum" sz="quarter" idx="5"/>
          </p:nvPr>
        </p:nvSpPr>
        <p:spPr/>
        <p:txBody>
          <a:bodyPr/>
          <a:lstStyle/>
          <a:p>
            <a:fld id="{2168B71A-251A-4879-A5CB-F74F78291A8A}" type="slidenum">
              <a:rPr lang="en-US" smtClean="0"/>
              <a:t>2</a:t>
            </a:fld>
            <a:endParaRPr lang="en-US"/>
          </a:p>
        </p:txBody>
      </p:sp>
    </p:spTree>
    <p:extLst>
      <p:ext uri="{BB962C8B-B14F-4D97-AF65-F5344CB8AC3E}">
        <p14:creationId xmlns:p14="http://schemas.microsoft.com/office/powerpoint/2010/main" val="38619264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plot the pitch-catch response in the frequency domain we see a series of decreasing peaks and nulls in the response. These oscillations, we will see, arise because of the existence of so-called flash-points in the time domain response.</a:t>
            </a:r>
          </a:p>
        </p:txBody>
      </p:sp>
      <p:sp>
        <p:nvSpPr>
          <p:cNvPr id="4" name="Slide Number Placeholder 3"/>
          <p:cNvSpPr>
            <a:spLocks noGrp="1"/>
          </p:cNvSpPr>
          <p:nvPr>
            <p:ph type="sldNum" sz="quarter" idx="5"/>
          </p:nvPr>
        </p:nvSpPr>
        <p:spPr/>
        <p:txBody>
          <a:bodyPr/>
          <a:lstStyle/>
          <a:p>
            <a:fld id="{2168B71A-251A-4879-A5CB-F74F78291A8A}" type="slidenum">
              <a:rPr lang="en-US" smtClean="0"/>
              <a:t>20</a:t>
            </a:fld>
            <a:endParaRPr lang="en-US"/>
          </a:p>
        </p:txBody>
      </p:sp>
    </p:spTree>
    <p:extLst>
      <p:ext uri="{BB962C8B-B14F-4D97-AF65-F5344CB8AC3E}">
        <p14:creationId xmlns:p14="http://schemas.microsoft.com/office/powerpoint/2010/main" val="190519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more exact numerical approach to solving scattering problems called MOOT (for the </a:t>
            </a:r>
            <a:r>
              <a:rPr lang="en-US" b="1" dirty="0"/>
              <a:t>Method Of Optimal Truncation</a:t>
            </a:r>
            <a:r>
              <a:rPr lang="en-US" dirty="0"/>
              <a:t>) that can be compared with the Kirchhoff approximation result. The MOOT results show the overall behavior of the  Kirchhoff approximation result but contain additional oscillations that are due to the interference of other waves that are present besides the flash points.</a:t>
            </a:r>
          </a:p>
        </p:txBody>
      </p:sp>
      <p:sp>
        <p:nvSpPr>
          <p:cNvPr id="4" name="Slide Number Placeholder 3"/>
          <p:cNvSpPr>
            <a:spLocks noGrp="1"/>
          </p:cNvSpPr>
          <p:nvPr>
            <p:ph type="sldNum" sz="quarter" idx="5"/>
          </p:nvPr>
        </p:nvSpPr>
        <p:spPr/>
        <p:txBody>
          <a:bodyPr/>
          <a:lstStyle/>
          <a:p>
            <a:fld id="{2168B71A-251A-4879-A5CB-F74F78291A8A}" type="slidenum">
              <a:rPr lang="en-US" smtClean="0"/>
              <a:t>21</a:t>
            </a:fld>
            <a:endParaRPr lang="en-US"/>
          </a:p>
        </p:txBody>
      </p:sp>
    </p:spTree>
    <p:extLst>
      <p:ext uri="{BB962C8B-B14F-4D97-AF65-F5344CB8AC3E}">
        <p14:creationId xmlns:p14="http://schemas.microsoft.com/office/powerpoint/2010/main" val="38857389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certain cases such as normal incidence (for pulse-echo) the Kirchhoff response is quite different, becoming a linearly increasing function of frequency. We will see this arises because the time-domain response becomes a doublet (derivative of a delta function) in the time domain in this case.</a:t>
            </a:r>
          </a:p>
        </p:txBody>
      </p:sp>
      <p:sp>
        <p:nvSpPr>
          <p:cNvPr id="4" name="Slide Number Placeholder 3"/>
          <p:cNvSpPr>
            <a:spLocks noGrp="1"/>
          </p:cNvSpPr>
          <p:nvPr>
            <p:ph type="sldNum" sz="quarter" idx="5"/>
          </p:nvPr>
        </p:nvSpPr>
        <p:spPr/>
        <p:txBody>
          <a:bodyPr/>
          <a:lstStyle/>
          <a:p>
            <a:fld id="{2168B71A-251A-4879-A5CB-F74F78291A8A}" type="slidenum">
              <a:rPr lang="en-US" smtClean="0"/>
              <a:t>22</a:t>
            </a:fld>
            <a:endParaRPr lang="en-US"/>
          </a:p>
        </p:txBody>
      </p:sp>
    </p:spTree>
    <p:extLst>
      <p:ext uri="{BB962C8B-B14F-4D97-AF65-F5344CB8AC3E}">
        <p14:creationId xmlns:p14="http://schemas.microsoft.com/office/powerpoint/2010/main" val="41407901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MOOT solution also shows a general linearly increasing behavior but with some small oscillations that decay at higher frequencies. However, a more careful numerical solution revealed that the oscillations actually continue at these higher frequencies. This MOOT solution did not keep a sufficient number of terms in this solution.</a:t>
            </a:r>
          </a:p>
        </p:txBody>
      </p:sp>
      <p:sp>
        <p:nvSpPr>
          <p:cNvPr id="4" name="Slide Number Placeholder 3"/>
          <p:cNvSpPr>
            <a:spLocks noGrp="1"/>
          </p:cNvSpPr>
          <p:nvPr>
            <p:ph type="sldNum" sz="quarter" idx="5"/>
          </p:nvPr>
        </p:nvSpPr>
        <p:spPr/>
        <p:txBody>
          <a:bodyPr/>
          <a:lstStyle/>
          <a:p>
            <a:fld id="{2168B71A-251A-4879-A5CB-F74F78291A8A}" type="slidenum">
              <a:rPr lang="en-US" smtClean="0"/>
              <a:t>23</a:t>
            </a:fld>
            <a:endParaRPr lang="en-US"/>
          </a:p>
        </p:txBody>
      </p:sp>
    </p:spTree>
    <p:extLst>
      <p:ext uri="{BB962C8B-B14F-4D97-AF65-F5344CB8AC3E}">
        <p14:creationId xmlns:p14="http://schemas.microsoft.com/office/powerpoint/2010/main" val="39927254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invert the crack Kirchhoff response into the time domain we find an antisymmetric pair of pulses called </a:t>
            </a:r>
            <a:r>
              <a:rPr lang="en-US" b="1" dirty="0"/>
              <a:t>flash points</a:t>
            </a:r>
            <a:r>
              <a:rPr lang="en-US" dirty="0"/>
              <a:t>, that arise in pulse-echo, for example, when the incident wave first touched the flaw edge and last touches the edge. </a:t>
            </a:r>
          </a:p>
        </p:txBody>
      </p:sp>
      <p:sp>
        <p:nvSpPr>
          <p:cNvPr id="4" name="Slide Number Placeholder 3"/>
          <p:cNvSpPr>
            <a:spLocks noGrp="1"/>
          </p:cNvSpPr>
          <p:nvPr>
            <p:ph type="sldNum" sz="quarter" idx="5"/>
          </p:nvPr>
        </p:nvSpPr>
        <p:spPr/>
        <p:txBody>
          <a:bodyPr/>
          <a:lstStyle/>
          <a:p>
            <a:fld id="{2168B71A-251A-4879-A5CB-F74F78291A8A}" type="slidenum">
              <a:rPr lang="en-US" smtClean="0"/>
              <a:t>24</a:t>
            </a:fld>
            <a:endParaRPr lang="en-US"/>
          </a:p>
        </p:txBody>
      </p:sp>
    </p:spTree>
    <p:extLst>
      <p:ext uri="{BB962C8B-B14F-4D97-AF65-F5344CB8AC3E}">
        <p14:creationId xmlns:p14="http://schemas.microsoft.com/office/powerpoint/2010/main" val="25929037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pulse-echo response at normal incidence, we obtain instead a doublet response (derivative of a delta function) in the time domain that has the linearly increasing frequency response we saw previously.</a:t>
            </a:r>
          </a:p>
        </p:txBody>
      </p:sp>
      <p:sp>
        <p:nvSpPr>
          <p:cNvPr id="4" name="Slide Number Placeholder 3"/>
          <p:cNvSpPr>
            <a:spLocks noGrp="1"/>
          </p:cNvSpPr>
          <p:nvPr>
            <p:ph type="sldNum" sz="quarter" idx="5"/>
          </p:nvPr>
        </p:nvSpPr>
        <p:spPr/>
        <p:txBody>
          <a:bodyPr/>
          <a:lstStyle/>
          <a:p>
            <a:fld id="{2168B71A-251A-4879-A5CB-F74F78291A8A}" type="slidenum">
              <a:rPr lang="en-US" smtClean="0"/>
              <a:t>25</a:t>
            </a:fld>
            <a:endParaRPr lang="en-US"/>
          </a:p>
        </p:txBody>
      </p:sp>
    </p:spTree>
    <p:extLst>
      <p:ext uri="{BB962C8B-B14F-4D97-AF65-F5344CB8AC3E}">
        <p14:creationId xmlns:p14="http://schemas.microsoft.com/office/powerpoint/2010/main" val="2352355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 given frequency the crack behaves as a very specular reflector, i.e. its response is large in pulse-echo, only when the incident wave direction is normal to the face of the crack. However, real crack responses come from a range of frequencies so that we will show through some numerical studies that this behavior at a single frequency is misleading and the Kirchhoff approximation can often be used at a wide range of angles.</a:t>
            </a:r>
          </a:p>
        </p:txBody>
      </p:sp>
      <p:sp>
        <p:nvSpPr>
          <p:cNvPr id="4" name="Slide Number Placeholder 3"/>
          <p:cNvSpPr>
            <a:spLocks noGrp="1"/>
          </p:cNvSpPr>
          <p:nvPr>
            <p:ph type="sldNum" sz="quarter" idx="5"/>
          </p:nvPr>
        </p:nvSpPr>
        <p:spPr/>
        <p:txBody>
          <a:bodyPr/>
          <a:lstStyle/>
          <a:p>
            <a:fld id="{2168B71A-251A-4879-A5CB-F74F78291A8A}" type="slidenum">
              <a:rPr lang="en-US" smtClean="0"/>
              <a:t>26</a:t>
            </a:fld>
            <a:endParaRPr lang="en-US"/>
          </a:p>
        </p:txBody>
      </p:sp>
    </p:spTree>
    <p:extLst>
      <p:ext uri="{BB962C8B-B14F-4D97-AF65-F5344CB8AC3E}">
        <p14:creationId xmlns:p14="http://schemas.microsoft.com/office/powerpoint/2010/main" val="35070129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example, numerical studies have shown that the peak-to-peak amplitude of the crack response is in good agreement with more exact solution to frequencies as low as ka = 1.5 provided the bandwidth is sufficient.</a:t>
            </a:r>
          </a:p>
        </p:txBody>
      </p:sp>
      <p:sp>
        <p:nvSpPr>
          <p:cNvPr id="4" name="Slide Number Placeholder 3"/>
          <p:cNvSpPr>
            <a:spLocks noGrp="1"/>
          </p:cNvSpPr>
          <p:nvPr>
            <p:ph type="sldNum" sz="quarter" idx="5"/>
          </p:nvPr>
        </p:nvSpPr>
        <p:spPr/>
        <p:txBody>
          <a:bodyPr/>
          <a:lstStyle/>
          <a:p>
            <a:fld id="{2168B71A-251A-4879-A5CB-F74F78291A8A}" type="slidenum">
              <a:rPr lang="en-US" smtClean="0"/>
              <a:t>27</a:t>
            </a:fld>
            <a:endParaRPr lang="en-US"/>
          </a:p>
        </p:txBody>
      </p:sp>
    </p:spTree>
    <p:extLst>
      <p:ext uri="{BB962C8B-B14F-4D97-AF65-F5344CB8AC3E}">
        <p14:creationId xmlns:p14="http://schemas.microsoft.com/office/powerpoint/2010/main" val="14791781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compare the Kirchhoff and MOOT ( considered here to be the “exact” solution) results over a wide band of frequencies and invert these frequency domain results into the time domain so we can examine the scattered waveforms. The MOOT results are left unaltered from zero to 15 MHz, then are smoothly tapered to zero at 25 MHz with the filter shown. This filter generates a wide band response with little ringing in the time domain that can be compared with the Kirchhoff results.</a:t>
            </a:r>
          </a:p>
        </p:txBody>
      </p:sp>
      <p:sp>
        <p:nvSpPr>
          <p:cNvPr id="4" name="Slide Number Placeholder 3"/>
          <p:cNvSpPr>
            <a:spLocks noGrp="1"/>
          </p:cNvSpPr>
          <p:nvPr>
            <p:ph type="sldNum" sz="quarter" idx="5"/>
          </p:nvPr>
        </p:nvSpPr>
        <p:spPr/>
        <p:txBody>
          <a:bodyPr/>
          <a:lstStyle/>
          <a:p>
            <a:fld id="{2168B71A-251A-4879-A5CB-F74F78291A8A}" type="slidenum">
              <a:rPr lang="en-US" smtClean="0"/>
              <a:t>28</a:t>
            </a:fld>
            <a:endParaRPr lang="en-US"/>
          </a:p>
        </p:txBody>
      </p:sp>
    </p:spTree>
    <p:extLst>
      <p:ext uri="{BB962C8B-B14F-4D97-AF65-F5344CB8AC3E}">
        <p14:creationId xmlns:p14="http://schemas.microsoft.com/office/powerpoint/2010/main" val="39555464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the Kirchhoff (blue) and MOOT pulse-echo results of a circular crack for angles of 0, 5, 10, and 15 degrees from the normal, respectively (all plotted on the same axis). Generally, we only see a bandlimited doublet response, which is predicted to have the same form for both theories, although the MOOT also contains some small later arriving waves.</a:t>
            </a:r>
          </a:p>
        </p:txBody>
      </p:sp>
      <p:sp>
        <p:nvSpPr>
          <p:cNvPr id="4" name="Slide Number Placeholder 3"/>
          <p:cNvSpPr>
            <a:spLocks noGrp="1"/>
          </p:cNvSpPr>
          <p:nvPr>
            <p:ph type="sldNum" sz="quarter" idx="5"/>
          </p:nvPr>
        </p:nvSpPr>
        <p:spPr/>
        <p:txBody>
          <a:bodyPr/>
          <a:lstStyle/>
          <a:p>
            <a:fld id="{2168B71A-251A-4879-A5CB-F74F78291A8A}" type="slidenum">
              <a:rPr lang="en-US" smtClean="0"/>
              <a:t>29</a:t>
            </a:fld>
            <a:endParaRPr lang="en-US"/>
          </a:p>
        </p:txBody>
      </p:sp>
    </p:spTree>
    <p:extLst>
      <p:ext uri="{BB962C8B-B14F-4D97-AF65-F5344CB8AC3E}">
        <p14:creationId xmlns:p14="http://schemas.microsoft.com/office/powerpoint/2010/main" val="914409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most NDE inspections the flaw being examined will be located at many wavelengths from the receiving transducer. In that case the flaw acts like a point source having a complicated radiation pattern, i.e. it radiates a spherical wave with an amplitude coefficient that is called the far field scattering amplitude. Shown is the case for a scatterer in a fluid where the incident wave is a plane wave and A is the </a:t>
            </a:r>
            <a:r>
              <a:rPr lang="en-US" b="1" dirty="0"/>
              <a:t>plane wave far field scattering amplitude</a:t>
            </a:r>
            <a:r>
              <a:rPr lang="en-US" dirty="0"/>
              <a:t>. A is a function of both the incident and scattering directions of the waves  as well as the frequency but we will typically show the unit vectors </a:t>
            </a:r>
            <a:r>
              <a:rPr lang="en-US" b="1" dirty="0" err="1"/>
              <a:t>e</a:t>
            </a:r>
            <a:r>
              <a:rPr lang="en-US" baseline="-25000" dirty="0" err="1"/>
              <a:t>i</a:t>
            </a:r>
            <a:r>
              <a:rPr lang="en-US" dirty="0"/>
              <a:t> and </a:t>
            </a:r>
            <a:r>
              <a:rPr lang="en-US" b="1" dirty="0"/>
              <a:t>e</a:t>
            </a:r>
            <a:r>
              <a:rPr lang="en-US" baseline="-25000" dirty="0"/>
              <a:t>s</a:t>
            </a:r>
            <a:r>
              <a:rPr lang="en-US" dirty="0"/>
              <a:t> that define the incident and scattered directions in the arguments of A but not the frequency. Note that A has the dimensions of a length.</a:t>
            </a:r>
          </a:p>
        </p:txBody>
      </p:sp>
      <p:sp>
        <p:nvSpPr>
          <p:cNvPr id="4" name="Slide Number Placeholder 3"/>
          <p:cNvSpPr>
            <a:spLocks noGrp="1"/>
          </p:cNvSpPr>
          <p:nvPr>
            <p:ph type="sldNum" sz="quarter" idx="5"/>
          </p:nvPr>
        </p:nvSpPr>
        <p:spPr/>
        <p:txBody>
          <a:bodyPr/>
          <a:lstStyle/>
          <a:p>
            <a:fld id="{2168B71A-251A-4879-A5CB-F74F78291A8A}" type="slidenum">
              <a:rPr lang="en-US" smtClean="0"/>
              <a:t>3</a:t>
            </a:fld>
            <a:endParaRPr lang="en-US"/>
          </a:p>
        </p:txBody>
      </p:sp>
    </p:spTree>
    <p:extLst>
      <p:ext uri="{BB962C8B-B14F-4D97-AF65-F5344CB8AC3E}">
        <p14:creationId xmlns:p14="http://schemas.microsoft.com/office/powerpoint/2010/main" val="38888012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comparison is for angles of 20, 25 30 and 35 degrees from the crack normal, where we see the flash points forming in the response but where now MOOT also predicts some larger later arriving waves.</a:t>
            </a:r>
          </a:p>
        </p:txBody>
      </p:sp>
      <p:sp>
        <p:nvSpPr>
          <p:cNvPr id="4" name="Slide Number Placeholder 3"/>
          <p:cNvSpPr>
            <a:spLocks noGrp="1"/>
          </p:cNvSpPr>
          <p:nvPr>
            <p:ph type="sldNum" sz="quarter" idx="5"/>
          </p:nvPr>
        </p:nvSpPr>
        <p:spPr/>
        <p:txBody>
          <a:bodyPr/>
          <a:lstStyle/>
          <a:p>
            <a:fld id="{2168B71A-251A-4879-A5CB-F74F78291A8A}" type="slidenum">
              <a:rPr lang="en-US" smtClean="0"/>
              <a:t>30</a:t>
            </a:fld>
            <a:endParaRPr lang="en-US"/>
          </a:p>
        </p:txBody>
      </p:sp>
    </p:spTree>
    <p:extLst>
      <p:ext uri="{BB962C8B-B14F-4D97-AF65-F5344CB8AC3E}">
        <p14:creationId xmlns:p14="http://schemas.microsoft.com/office/powerpoint/2010/main" val="33729802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continues the study for angles of 40, 45, 50, and 55 degrees from the normal. It is seen the flash points remain the dominant part of the response and that the two theories agree well for those flashpoints (although the second flashpoint is becoming somewhat smaller in the MOOT response from that of the completely </a:t>
            </a:r>
            <a:r>
              <a:rPr lang="en-US" dirty="0" err="1"/>
              <a:t>antisymmetrical</a:t>
            </a:r>
            <a:r>
              <a:rPr lang="en-US" dirty="0"/>
              <a:t> Kirchhoff result) , but that by 55 degrees the later arriving waves have became as large as the first flashpoint.</a:t>
            </a:r>
          </a:p>
        </p:txBody>
      </p:sp>
      <p:sp>
        <p:nvSpPr>
          <p:cNvPr id="4" name="Slide Number Placeholder 3"/>
          <p:cNvSpPr>
            <a:spLocks noGrp="1"/>
          </p:cNvSpPr>
          <p:nvPr>
            <p:ph type="sldNum" sz="quarter" idx="5"/>
          </p:nvPr>
        </p:nvSpPr>
        <p:spPr/>
        <p:txBody>
          <a:bodyPr/>
          <a:lstStyle/>
          <a:p>
            <a:fld id="{2168B71A-251A-4879-A5CB-F74F78291A8A}" type="slidenum">
              <a:rPr lang="en-US" smtClean="0"/>
              <a:t>31</a:t>
            </a:fld>
            <a:endParaRPr lang="en-US"/>
          </a:p>
        </p:txBody>
      </p:sp>
    </p:spTree>
    <p:extLst>
      <p:ext uri="{BB962C8B-B14F-4D97-AF65-F5344CB8AC3E}">
        <p14:creationId xmlns:p14="http://schemas.microsoft.com/office/powerpoint/2010/main" val="42550849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60, 65 and 75 degrees the first flashpoint responses of the two theories still agree quite well but the second flashpoint of the MOOT result is now much smaller than the first flashpoint and the later arriving waves are now larger than the flashpoint responses.</a:t>
            </a:r>
          </a:p>
        </p:txBody>
      </p:sp>
      <p:sp>
        <p:nvSpPr>
          <p:cNvPr id="4" name="Slide Number Placeholder 3"/>
          <p:cNvSpPr>
            <a:spLocks noGrp="1"/>
          </p:cNvSpPr>
          <p:nvPr>
            <p:ph type="sldNum" sz="quarter" idx="5"/>
          </p:nvPr>
        </p:nvSpPr>
        <p:spPr/>
        <p:txBody>
          <a:bodyPr/>
          <a:lstStyle/>
          <a:p>
            <a:fld id="{2168B71A-251A-4879-A5CB-F74F78291A8A}" type="slidenum">
              <a:rPr lang="en-US" smtClean="0"/>
              <a:t>32</a:t>
            </a:fld>
            <a:endParaRPr lang="en-US"/>
          </a:p>
        </p:txBody>
      </p:sp>
    </p:spTree>
    <p:extLst>
      <p:ext uri="{BB962C8B-B14F-4D97-AF65-F5344CB8AC3E}">
        <p14:creationId xmlns:p14="http://schemas.microsoft.com/office/powerpoint/2010/main" val="23920651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extreme angles of 75, 80, and 85 degrees the general behavior seen on the previous slide continues. If we compare the amplitudes here with the normal incidence case we see the amplitudes here are much smaller, so the crack is indeed rather specular in nature but the Kirchhoff approximation remains valid over a wide range of angles and is not limited in validity to near normal incidence.</a:t>
            </a:r>
          </a:p>
        </p:txBody>
      </p:sp>
      <p:sp>
        <p:nvSpPr>
          <p:cNvPr id="4" name="Slide Number Placeholder 3"/>
          <p:cNvSpPr>
            <a:spLocks noGrp="1"/>
          </p:cNvSpPr>
          <p:nvPr>
            <p:ph type="sldNum" sz="quarter" idx="5"/>
          </p:nvPr>
        </p:nvSpPr>
        <p:spPr/>
        <p:txBody>
          <a:bodyPr/>
          <a:lstStyle/>
          <a:p>
            <a:fld id="{2168B71A-251A-4879-A5CB-F74F78291A8A}" type="slidenum">
              <a:rPr lang="en-US" smtClean="0"/>
              <a:t>33</a:t>
            </a:fld>
            <a:endParaRPr lang="en-US"/>
          </a:p>
        </p:txBody>
      </p:sp>
    </p:spTree>
    <p:extLst>
      <p:ext uri="{BB962C8B-B14F-4D97-AF65-F5344CB8AC3E}">
        <p14:creationId xmlns:p14="http://schemas.microsoft.com/office/powerpoint/2010/main" val="31096593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that the peak-to-peak amplitudes of the Kirchhoff and MOOT solutions agree, for these 0-25 MHz bandwidth responses out to about 60 degrees.</a:t>
            </a:r>
          </a:p>
        </p:txBody>
      </p:sp>
      <p:sp>
        <p:nvSpPr>
          <p:cNvPr id="4" name="Slide Number Placeholder 3"/>
          <p:cNvSpPr>
            <a:spLocks noGrp="1"/>
          </p:cNvSpPr>
          <p:nvPr>
            <p:ph type="sldNum" sz="quarter" idx="5"/>
          </p:nvPr>
        </p:nvSpPr>
        <p:spPr/>
        <p:txBody>
          <a:bodyPr/>
          <a:lstStyle/>
          <a:p>
            <a:fld id="{2168B71A-251A-4879-A5CB-F74F78291A8A}" type="slidenum">
              <a:rPr lang="en-US" smtClean="0"/>
              <a:t>34</a:t>
            </a:fld>
            <a:endParaRPr lang="en-US"/>
          </a:p>
        </p:txBody>
      </p:sp>
    </p:spTree>
    <p:extLst>
      <p:ext uri="{BB962C8B-B14F-4D97-AF65-F5344CB8AC3E}">
        <p14:creationId xmlns:p14="http://schemas.microsoft.com/office/powerpoint/2010/main" val="13858638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contrast, we now band limit the frequency domain responses to a very narrow bandwidth, as shown. </a:t>
            </a:r>
          </a:p>
        </p:txBody>
      </p:sp>
      <p:sp>
        <p:nvSpPr>
          <p:cNvPr id="4" name="Slide Number Placeholder 3"/>
          <p:cNvSpPr>
            <a:spLocks noGrp="1"/>
          </p:cNvSpPr>
          <p:nvPr>
            <p:ph type="sldNum" sz="quarter" idx="5"/>
          </p:nvPr>
        </p:nvSpPr>
        <p:spPr/>
        <p:txBody>
          <a:bodyPr/>
          <a:lstStyle/>
          <a:p>
            <a:fld id="{2168B71A-251A-4879-A5CB-F74F78291A8A}" type="slidenum">
              <a:rPr lang="en-US" smtClean="0"/>
              <a:t>35</a:t>
            </a:fld>
            <a:endParaRPr lang="en-US"/>
          </a:p>
        </p:txBody>
      </p:sp>
    </p:spTree>
    <p:extLst>
      <p:ext uri="{BB962C8B-B14F-4D97-AF65-F5344CB8AC3E}">
        <p14:creationId xmlns:p14="http://schemas.microsoft.com/office/powerpoint/2010/main" val="6394202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narrow bandwidth case the range of angles of agreement is substantially smaller.</a:t>
            </a:r>
          </a:p>
        </p:txBody>
      </p:sp>
      <p:sp>
        <p:nvSpPr>
          <p:cNvPr id="4" name="Slide Number Placeholder 3"/>
          <p:cNvSpPr>
            <a:spLocks noGrp="1"/>
          </p:cNvSpPr>
          <p:nvPr>
            <p:ph type="sldNum" sz="quarter" idx="5"/>
          </p:nvPr>
        </p:nvSpPr>
        <p:spPr/>
        <p:txBody>
          <a:bodyPr/>
          <a:lstStyle/>
          <a:p>
            <a:fld id="{2168B71A-251A-4879-A5CB-F74F78291A8A}" type="slidenum">
              <a:rPr lang="en-US" smtClean="0"/>
              <a:t>36</a:t>
            </a:fld>
            <a:endParaRPr lang="en-US"/>
          </a:p>
        </p:txBody>
      </p:sp>
    </p:spTree>
    <p:extLst>
      <p:ext uri="{BB962C8B-B14F-4D97-AF65-F5344CB8AC3E}">
        <p14:creationId xmlns:p14="http://schemas.microsoft.com/office/powerpoint/2010/main" val="3518778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expand the bandwidth a bit.</a:t>
            </a:r>
          </a:p>
        </p:txBody>
      </p:sp>
      <p:sp>
        <p:nvSpPr>
          <p:cNvPr id="4" name="Slide Number Placeholder 3"/>
          <p:cNvSpPr>
            <a:spLocks noGrp="1"/>
          </p:cNvSpPr>
          <p:nvPr>
            <p:ph type="sldNum" sz="quarter" idx="5"/>
          </p:nvPr>
        </p:nvSpPr>
        <p:spPr/>
        <p:txBody>
          <a:bodyPr/>
          <a:lstStyle/>
          <a:p>
            <a:fld id="{2168B71A-251A-4879-A5CB-F74F78291A8A}" type="slidenum">
              <a:rPr lang="en-US" smtClean="0"/>
              <a:t>37</a:t>
            </a:fld>
            <a:endParaRPr lang="en-US"/>
          </a:p>
        </p:txBody>
      </p:sp>
    </p:spTree>
    <p:extLst>
      <p:ext uri="{BB962C8B-B14F-4D97-AF65-F5344CB8AC3E}">
        <p14:creationId xmlns:p14="http://schemas.microsoft.com/office/powerpoint/2010/main" val="1012116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the range of angles with good agreement is now substantially larger.</a:t>
            </a:r>
          </a:p>
        </p:txBody>
      </p:sp>
      <p:sp>
        <p:nvSpPr>
          <p:cNvPr id="4" name="Slide Number Placeholder 3"/>
          <p:cNvSpPr>
            <a:spLocks noGrp="1"/>
          </p:cNvSpPr>
          <p:nvPr>
            <p:ph type="sldNum" sz="quarter" idx="5"/>
          </p:nvPr>
        </p:nvSpPr>
        <p:spPr/>
        <p:txBody>
          <a:bodyPr/>
          <a:lstStyle/>
          <a:p>
            <a:fld id="{2168B71A-251A-4879-A5CB-F74F78291A8A}" type="slidenum">
              <a:rPr lang="en-US" smtClean="0"/>
              <a:t>38</a:t>
            </a:fld>
            <a:endParaRPr lang="en-US"/>
          </a:p>
        </p:txBody>
      </p:sp>
    </p:spTree>
    <p:extLst>
      <p:ext uri="{BB962C8B-B14F-4D97-AF65-F5344CB8AC3E}">
        <p14:creationId xmlns:p14="http://schemas.microsoft.com/office/powerpoint/2010/main" val="36616449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curve summarizes the effects of bandwidth on the maximum angle at which the Kirchhoff and MOOT results are in good agreement. We see that bandwidth indeed plays a key role in where the Kirchhoff approximation is valid. This is important since in practice the flash point signals are often used in NDE inspections for important tasks such as sizing a crack.</a:t>
            </a:r>
          </a:p>
        </p:txBody>
      </p:sp>
      <p:sp>
        <p:nvSpPr>
          <p:cNvPr id="4" name="Slide Number Placeholder 3"/>
          <p:cNvSpPr>
            <a:spLocks noGrp="1"/>
          </p:cNvSpPr>
          <p:nvPr>
            <p:ph type="sldNum" sz="quarter" idx="5"/>
          </p:nvPr>
        </p:nvSpPr>
        <p:spPr/>
        <p:txBody>
          <a:bodyPr/>
          <a:lstStyle/>
          <a:p>
            <a:fld id="{2168B71A-251A-4879-A5CB-F74F78291A8A}" type="slidenum">
              <a:rPr lang="en-US" smtClean="0"/>
              <a:t>39</a:t>
            </a:fld>
            <a:endParaRPr lang="en-US"/>
          </a:p>
        </p:txBody>
      </p:sp>
    </p:spTree>
    <p:extLst>
      <p:ext uri="{BB962C8B-B14F-4D97-AF65-F5344CB8AC3E}">
        <p14:creationId xmlns:p14="http://schemas.microsoft.com/office/powerpoint/2010/main" val="628225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fluid case just described we can actually write down an integral expression for the plane wave far field scattering amplitude in terms of the normalized pressure and its normal derivative (the normal derivative of the pressure is just proportional to the normal velocity, as shown), where the integral is taken over the surface of the flaw. The unit vector </a:t>
            </a:r>
            <a:r>
              <a:rPr lang="en-US" b="1" dirty="0"/>
              <a:t>e</a:t>
            </a:r>
            <a:r>
              <a:rPr lang="en-US" baseline="-25000" dirty="0"/>
              <a:t>s</a:t>
            </a:r>
            <a:r>
              <a:rPr lang="en-US" dirty="0"/>
              <a:t> here is a unit vector in the scattering direction being examined. </a:t>
            </a:r>
          </a:p>
        </p:txBody>
      </p:sp>
      <p:sp>
        <p:nvSpPr>
          <p:cNvPr id="4" name="Slide Number Placeholder 3"/>
          <p:cNvSpPr>
            <a:spLocks noGrp="1"/>
          </p:cNvSpPr>
          <p:nvPr>
            <p:ph type="sldNum" sz="quarter" idx="5"/>
          </p:nvPr>
        </p:nvSpPr>
        <p:spPr/>
        <p:txBody>
          <a:bodyPr/>
          <a:lstStyle/>
          <a:p>
            <a:fld id="{2168B71A-251A-4879-A5CB-F74F78291A8A}" type="slidenum">
              <a:rPr lang="en-US" smtClean="0"/>
              <a:t>4</a:t>
            </a:fld>
            <a:endParaRPr lang="en-US"/>
          </a:p>
        </p:txBody>
      </p:sp>
    </p:spTree>
    <p:extLst>
      <p:ext uri="{BB962C8B-B14F-4D97-AF65-F5344CB8AC3E}">
        <p14:creationId xmlns:p14="http://schemas.microsoft.com/office/powerpoint/2010/main" val="33841964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spherical voids and circular or elliptical flat cracks, we can get an explicit result for the pulse-echo scattering amplitude of a side-drilled hole (for either incident/scattered P-waves or S-waves). This type of scatterer is often used in calibration studies. We see the response is in terms of a Bessel function, J</a:t>
            </a:r>
            <a:r>
              <a:rPr lang="en-US" baseline="-25000" dirty="0"/>
              <a:t>1</a:t>
            </a:r>
            <a:r>
              <a:rPr lang="en-US" dirty="0"/>
              <a:t> , and a Struve function, S</a:t>
            </a:r>
            <a:r>
              <a:rPr lang="en-US" baseline="-25000" dirty="0"/>
              <a:t>1</a:t>
            </a:r>
            <a:r>
              <a:rPr lang="en-US" dirty="0"/>
              <a:t> .</a:t>
            </a:r>
          </a:p>
        </p:txBody>
      </p:sp>
      <p:sp>
        <p:nvSpPr>
          <p:cNvPr id="4" name="Slide Number Placeholder 3"/>
          <p:cNvSpPr>
            <a:spLocks noGrp="1"/>
          </p:cNvSpPr>
          <p:nvPr>
            <p:ph type="sldNum" sz="quarter" idx="5"/>
          </p:nvPr>
        </p:nvSpPr>
        <p:spPr/>
        <p:txBody>
          <a:bodyPr/>
          <a:lstStyle/>
          <a:p>
            <a:fld id="{2168B71A-251A-4879-A5CB-F74F78291A8A}" type="slidenum">
              <a:rPr lang="en-US" smtClean="0"/>
              <a:t>40</a:t>
            </a:fld>
            <a:endParaRPr lang="en-US"/>
          </a:p>
        </p:txBody>
      </p:sp>
    </p:spTree>
    <p:extLst>
      <p:ext uri="{BB962C8B-B14F-4D97-AF65-F5344CB8AC3E}">
        <p14:creationId xmlns:p14="http://schemas.microsoft.com/office/powerpoint/2010/main" val="21238951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compare the Kirchhoff response (solid line) with an “exact” separation of variables solution (dashed line) for P-waves we see good agreement but as in other cases there are more oscillations in the exact result, likely coming from the interference of waves that are not included in the Kirchhoff approximation.</a:t>
            </a:r>
          </a:p>
        </p:txBody>
      </p:sp>
      <p:sp>
        <p:nvSpPr>
          <p:cNvPr id="4" name="Slide Number Placeholder 3"/>
          <p:cNvSpPr>
            <a:spLocks noGrp="1"/>
          </p:cNvSpPr>
          <p:nvPr>
            <p:ph type="sldNum" sz="quarter" idx="5"/>
          </p:nvPr>
        </p:nvSpPr>
        <p:spPr/>
        <p:txBody>
          <a:bodyPr/>
          <a:lstStyle/>
          <a:p>
            <a:fld id="{2168B71A-251A-4879-A5CB-F74F78291A8A}" type="slidenum">
              <a:rPr lang="en-US" smtClean="0"/>
              <a:t>41</a:t>
            </a:fld>
            <a:endParaRPr lang="en-US"/>
          </a:p>
        </p:txBody>
      </p:sp>
    </p:spTree>
    <p:extLst>
      <p:ext uri="{BB962C8B-B14F-4D97-AF65-F5344CB8AC3E}">
        <p14:creationId xmlns:p14="http://schemas.microsoft.com/office/powerpoint/2010/main" val="7445121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contrast, for S-waves incident on the side-drilled hole there are more severe oscillations in the separation of variables solution.</a:t>
            </a:r>
          </a:p>
        </p:txBody>
      </p:sp>
      <p:sp>
        <p:nvSpPr>
          <p:cNvPr id="4" name="Slide Number Placeholder 3"/>
          <p:cNvSpPr>
            <a:spLocks noGrp="1"/>
          </p:cNvSpPr>
          <p:nvPr>
            <p:ph type="sldNum" sz="quarter" idx="5"/>
          </p:nvPr>
        </p:nvSpPr>
        <p:spPr/>
        <p:txBody>
          <a:bodyPr/>
          <a:lstStyle/>
          <a:p>
            <a:fld id="{2168B71A-251A-4879-A5CB-F74F78291A8A}" type="slidenum">
              <a:rPr lang="en-US" smtClean="0"/>
              <a:t>42</a:t>
            </a:fld>
            <a:endParaRPr lang="en-US"/>
          </a:p>
        </p:txBody>
      </p:sp>
    </p:spTree>
    <p:extLst>
      <p:ext uri="{BB962C8B-B14F-4D97-AF65-F5344CB8AC3E}">
        <p14:creationId xmlns:p14="http://schemas.microsoft.com/office/powerpoint/2010/main" val="7407409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summary, the  Kirchhoff approximation , while it does not capture all the aspects of the flaw response, it does model very well the leading edge signals of volumetric flaws and the flashpoint signals of cracks and those signals are often the dominant signals seen and used in NDE tests. In fact, we have shown that it is the leading edge responses of volumetric flaws (and the flashpoints, for cracks) that are primarily responsible for generating the flaw images seen in popular flaw imaging methods such as SAFT (synthetic aperture focusing technique) and Full-Matrix Capture imaging. </a:t>
            </a:r>
          </a:p>
        </p:txBody>
      </p:sp>
      <p:sp>
        <p:nvSpPr>
          <p:cNvPr id="4" name="Slide Number Placeholder 3"/>
          <p:cNvSpPr>
            <a:spLocks noGrp="1"/>
          </p:cNvSpPr>
          <p:nvPr>
            <p:ph type="sldNum" sz="quarter" idx="5"/>
          </p:nvPr>
        </p:nvSpPr>
        <p:spPr/>
        <p:txBody>
          <a:bodyPr/>
          <a:lstStyle/>
          <a:p>
            <a:fld id="{2168B71A-251A-4879-A5CB-F74F78291A8A}" type="slidenum">
              <a:rPr lang="en-US" smtClean="0"/>
              <a:t>43</a:t>
            </a:fld>
            <a:endParaRPr lang="en-US"/>
          </a:p>
        </p:txBody>
      </p:sp>
    </p:spTree>
    <p:extLst>
      <p:ext uri="{BB962C8B-B14F-4D97-AF65-F5344CB8AC3E}">
        <p14:creationId xmlns:p14="http://schemas.microsoft.com/office/powerpoint/2010/main" val="31291220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approximation that has been used is the Born approximation that assumes the flaw is nearly the same as the host material so that to first order the incident wave is unchanged as it passes through the flaw. It is a weak scattering, low frequency approximation.</a:t>
            </a:r>
          </a:p>
        </p:txBody>
      </p:sp>
      <p:sp>
        <p:nvSpPr>
          <p:cNvPr id="4" name="Slide Number Placeholder 3"/>
          <p:cNvSpPr>
            <a:spLocks noGrp="1"/>
          </p:cNvSpPr>
          <p:nvPr>
            <p:ph type="sldNum" sz="quarter" idx="5"/>
          </p:nvPr>
        </p:nvSpPr>
        <p:spPr/>
        <p:txBody>
          <a:bodyPr/>
          <a:lstStyle/>
          <a:p>
            <a:fld id="{2168B71A-251A-4879-A5CB-F74F78291A8A}" type="slidenum">
              <a:rPr lang="en-US" smtClean="0"/>
              <a:t>44</a:t>
            </a:fld>
            <a:endParaRPr lang="en-US"/>
          </a:p>
        </p:txBody>
      </p:sp>
    </p:spTree>
    <p:extLst>
      <p:ext uri="{BB962C8B-B14F-4D97-AF65-F5344CB8AC3E}">
        <p14:creationId xmlns:p14="http://schemas.microsoft.com/office/powerpoint/2010/main" val="12527042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Born approximation is based on a volume integral representation of the scattering amplitude and simply replaces the fields in that volume integral by the incident wave fields, leading to an explicit representation for the scattering amplitude.</a:t>
            </a:r>
          </a:p>
        </p:txBody>
      </p:sp>
      <p:sp>
        <p:nvSpPr>
          <p:cNvPr id="4" name="Slide Number Placeholder 3"/>
          <p:cNvSpPr>
            <a:spLocks noGrp="1"/>
          </p:cNvSpPr>
          <p:nvPr>
            <p:ph type="sldNum" sz="quarter" idx="5"/>
          </p:nvPr>
        </p:nvSpPr>
        <p:spPr/>
        <p:txBody>
          <a:bodyPr/>
          <a:lstStyle/>
          <a:p>
            <a:fld id="{2168B71A-251A-4879-A5CB-F74F78291A8A}" type="slidenum">
              <a:rPr lang="en-US" smtClean="0"/>
              <a:t>45</a:t>
            </a:fld>
            <a:endParaRPr lang="en-US"/>
          </a:p>
        </p:txBody>
      </p:sp>
    </p:spTree>
    <p:extLst>
      <p:ext uri="{BB962C8B-B14F-4D97-AF65-F5344CB8AC3E}">
        <p14:creationId xmlns:p14="http://schemas.microsoft.com/office/powerpoint/2010/main" val="86755206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pulse-echo response of a spherical inclusion the response is in terms of a spherical Bessel function, j</a:t>
            </a:r>
            <a:r>
              <a:rPr lang="en-US" baseline="-25000" dirty="0"/>
              <a:t>1</a:t>
            </a:r>
            <a:r>
              <a:rPr lang="en-US" dirty="0"/>
              <a:t> .</a:t>
            </a:r>
          </a:p>
        </p:txBody>
      </p:sp>
      <p:sp>
        <p:nvSpPr>
          <p:cNvPr id="4" name="Slide Number Placeholder 3"/>
          <p:cNvSpPr>
            <a:spLocks noGrp="1"/>
          </p:cNvSpPr>
          <p:nvPr>
            <p:ph type="sldNum" sz="quarter" idx="5"/>
          </p:nvPr>
        </p:nvSpPr>
        <p:spPr/>
        <p:txBody>
          <a:bodyPr/>
          <a:lstStyle/>
          <a:p>
            <a:fld id="{2168B71A-251A-4879-A5CB-F74F78291A8A}" type="slidenum">
              <a:rPr lang="en-US" smtClean="0"/>
              <a:t>46</a:t>
            </a:fld>
            <a:endParaRPr lang="en-US"/>
          </a:p>
        </p:txBody>
      </p:sp>
    </p:spTree>
    <p:extLst>
      <p:ext uri="{BB962C8B-B14F-4D97-AF65-F5344CB8AC3E}">
        <p14:creationId xmlns:p14="http://schemas.microsoft.com/office/powerpoint/2010/main" val="27571740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one inverts the spherical inclusion response into the time domain one finds  delta function front and back surface responses and a constant response throughout the flaw in between the front and back surfaces.</a:t>
            </a:r>
          </a:p>
        </p:txBody>
      </p:sp>
      <p:sp>
        <p:nvSpPr>
          <p:cNvPr id="4" name="Slide Number Placeholder 3"/>
          <p:cNvSpPr>
            <a:spLocks noGrp="1"/>
          </p:cNvSpPr>
          <p:nvPr>
            <p:ph type="sldNum" sz="quarter" idx="5"/>
          </p:nvPr>
        </p:nvSpPr>
        <p:spPr/>
        <p:txBody>
          <a:bodyPr/>
          <a:lstStyle/>
          <a:p>
            <a:fld id="{2168B71A-251A-4879-A5CB-F74F78291A8A}" type="slidenum">
              <a:rPr lang="en-US" smtClean="0"/>
              <a:t>47</a:t>
            </a:fld>
            <a:endParaRPr lang="en-US"/>
          </a:p>
        </p:txBody>
      </p:sp>
    </p:spTree>
    <p:extLst>
      <p:ext uri="{BB962C8B-B14F-4D97-AF65-F5344CB8AC3E}">
        <p14:creationId xmlns:p14="http://schemas.microsoft.com/office/powerpoint/2010/main" val="678871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comparison of the Born approximation with an “exact” separation of variables solution for a weakly scattering spherical inclusion, showing  the leading delta function responses are nearly identical and the back surface responses are similar but somewhat displaced. In addition, there are other responses of later arriving waves in the “exact” solution not predicted by the Born approximation.</a:t>
            </a:r>
          </a:p>
        </p:txBody>
      </p:sp>
      <p:sp>
        <p:nvSpPr>
          <p:cNvPr id="4" name="Slide Number Placeholder 3"/>
          <p:cNvSpPr>
            <a:spLocks noGrp="1"/>
          </p:cNvSpPr>
          <p:nvPr>
            <p:ph type="sldNum" sz="quarter" idx="5"/>
          </p:nvPr>
        </p:nvSpPr>
        <p:spPr/>
        <p:txBody>
          <a:bodyPr/>
          <a:lstStyle/>
          <a:p>
            <a:fld id="{2168B71A-251A-4879-A5CB-F74F78291A8A}" type="slidenum">
              <a:rPr lang="en-US" smtClean="0"/>
              <a:t>48</a:t>
            </a:fld>
            <a:endParaRPr lang="en-US"/>
          </a:p>
        </p:txBody>
      </p:sp>
    </p:spTree>
    <p:extLst>
      <p:ext uri="{BB962C8B-B14F-4D97-AF65-F5344CB8AC3E}">
        <p14:creationId xmlns:p14="http://schemas.microsoft.com/office/powerpoint/2010/main" val="79629993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 spherical inclusion with properties significantly different from that of the host the front surface signals are very similar but the back surface responses are significantly different in amplitude and time of arrival and there are again other significant waves present not predicted by the Born approximation.</a:t>
            </a:r>
          </a:p>
        </p:txBody>
      </p:sp>
      <p:sp>
        <p:nvSpPr>
          <p:cNvPr id="4" name="Slide Number Placeholder 3"/>
          <p:cNvSpPr>
            <a:spLocks noGrp="1"/>
          </p:cNvSpPr>
          <p:nvPr>
            <p:ph type="sldNum" sz="quarter" idx="5"/>
          </p:nvPr>
        </p:nvSpPr>
        <p:spPr/>
        <p:txBody>
          <a:bodyPr/>
          <a:lstStyle/>
          <a:p>
            <a:fld id="{2168B71A-251A-4879-A5CB-F74F78291A8A}" type="slidenum">
              <a:rPr lang="en-US" smtClean="0"/>
              <a:t>49</a:t>
            </a:fld>
            <a:endParaRPr lang="en-US"/>
          </a:p>
        </p:txBody>
      </p:sp>
    </p:spTree>
    <p:extLst>
      <p:ext uri="{BB962C8B-B14F-4D97-AF65-F5344CB8AC3E}">
        <p14:creationId xmlns:p14="http://schemas.microsoft.com/office/powerpoint/2010/main" val="1236449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describe the scattering amplitude we need both the pressure and its normal derivative (or, equivalently, the normal velocity) on the flaw surface which can be found by solving a boundary value problem. To avoid having to go into that detail we can try to use approximations to obtain these surface fields. Shortly, we will examine such approximations</a:t>
            </a:r>
          </a:p>
        </p:txBody>
      </p:sp>
      <p:sp>
        <p:nvSpPr>
          <p:cNvPr id="4" name="Slide Number Placeholder 3"/>
          <p:cNvSpPr>
            <a:spLocks noGrp="1"/>
          </p:cNvSpPr>
          <p:nvPr>
            <p:ph type="sldNum" sz="quarter" idx="5"/>
          </p:nvPr>
        </p:nvSpPr>
        <p:spPr/>
        <p:txBody>
          <a:bodyPr/>
          <a:lstStyle/>
          <a:p>
            <a:fld id="{2168B71A-251A-4879-A5CB-F74F78291A8A}" type="slidenum">
              <a:rPr lang="en-US" smtClean="0"/>
              <a:t>5</a:t>
            </a:fld>
            <a:endParaRPr lang="en-US"/>
          </a:p>
        </p:txBody>
      </p:sp>
    </p:spTree>
    <p:extLst>
      <p:ext uri="{BB962C8B-B14F-4D97-AF65-F5344CB8AC3E}">
        <p14:creationId xmlns:p14="http://schemas.microsoft.com/office/powerpoint/2010/main" val="19304520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most real flaws found in NDE inspections are not weak scatterers, it would be nice to be able to “fix” the time of arrival and amplitude  errors we have just seen. An ad-hoc fix called the doubly distorted Born approximation was developed that simply replaces the wave speed in the F function and the spherical Bessel function by the flaw wave speed rather than the surrounding host wave speed found in the Born approximation. This makes sense since the wave propagating in the flaw travels at the flaw wave speed not that of the host.</a:t>
            </a:r>
          </a:p>
        </p:txBody>
      </p:sp>
      <p:sp>
        <p:nvSpPr>
          <p:cNvPr id="4" name="Slide Number Placeholder 3"/>
          <p:cNvSpPr>
            <a:spLocks noGrp="1"/>
          </p:cNvSpPr>
          <p:nvPr>
            <p:ph type="sldNum" sz="quarter" idx="5"/>
          </p:nvPr>
        </p:nvSpPr>
        <p:spPr/>
        <p:txBody>
          <a:bodyPr/>
          <a:lstStyle/>
          <a:p>
            <a:fld id="{2168B71A-251A-4879-A5CB-F74F78291A8A}" type="slidenum">
              <a:rPr lang="en-US" smtClean="0"/>
              <a:t>50</a:t>
            </a:fld>
            <a:endParaRPr lang="en-US"/>
          </a:p>
        </p:txBody>
      </p:sp>
    </p:spTree>
    <p:extLst>
      <p:ext uri="{BB962C8B-B14F-4D97-AF65-F5344CB8AC3E}">
        <p14:creationId xmlns:p14="http://schemas.microsoft.com/office/powerpoint/2010/main" val="141117604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Comparisons of the doubly distorted Born approximation with the separation of variables solution for a strongly scattering spherical inclusion shows that the doubly distorted Born approximation does now get the time separation between the front and back signals correct but the amplitudes of both signals are still different and the front and back signals do not have the correct times of arrival. </a:t>
            </a:r>
          </a:p>
        </p:txBody>
      </p:sp>
      <p:sp>
        <p:nvSpPr>
          <p:cNvPr id="4" name="Slide Number Placeholder 3"/>
          <p:cNvSpPr>
            <a:spLocks noGrp="1"/>
          </p:cNvSpPr>
          <p:nvPr>
            <p:ph type="sldNum" sz="quarter" idx="5"/>
          </p:nvPr>
        </p:nvSpPr>
        <p:spPr/>
        <p:txBody>
          <a:bodyPr/>
          <a:lstStyle/>
          <a:p>
            <a:fld id="{2168B71A-251A-4879-A5CB-F74F78291A8A}" type="slidenum">
              <a:rPr lang="en-US" smtClean="0"/>
              <a:t>51</a:t>
            </a:fld>
            <a:endParaRPr lang="en-US"/>
          </a:p>
        </p:txBody>
      </p:sp>
    </p:spTree>
    <p:extLst>
      <p:ext uri="{BB962C8B-B14F-4D97-AF65-F5344CB8AC3E}">
        <p14:creationId xmlns:p14="http://schemas.microsoft.com/office/powerpoint/2010/main" val="20875276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amplitude of the front response in the doubly distorted Born approximation is closer to the exact solution than the ordinary Born approximation. The modified F function we see is closer to the exact plane wave reflection coefficient for the flaw so it seems likely that better agreement is the reason for the improvement.</a:t>
            </a:r>
          </a:p>
        </p:txBody>
      </p:sp>
      <p:sp>
        <p:nvSpPr>
          <p:cNvPr id="4" name="Slide Number Placeholder 3"/>
          <p:cNvSpPr>
            <a:spLocks noGrp="1"/>
          </p:cNvSpPr>
          <p:nvPr>
            <p:ph type="sldNum" sz="quarter" idx="5"/>
          </p:nvPr>
        </p:nvSpPr>
        <p:spPr/>
        <p:txBody>
          <a:bodyPr/>
          <a:lstStyle/>
          <a:p>
            <a:fld id="{2168B71A-251A-4879-A5CB-F74F78291A8A}" type="slidenum">
              <a:rPr lang="en-US" smtClean="0"/>
              <a:t>52</a:t>
            </a:fld>
            <a:endParaRPr lang="en-US"/>
          </a:p>
        </p:txBody>
      </p:sp>
    </p:spTree>
    <p:extLst>
      <p:ext uri="{BB962C8B-B14F-4D97-AF65-F5344CB8AC3E}">
        <p14:creationId xmlns:p14="http://schemas.microsoft.com/office/powerpoint/2010/main" val="293443169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instead of using the doubly distorted Born approximation, it makes sense instead to replace the F function by the plane wave reflection coefficient and add a phase term to account for the time of arrival errors. This simple modification we have called </a:t>
            </a:r>
            <a:r>
              <a:rPr lang="en-US" b="1" dirty="0"/>
              <a:t>the modified Born approximation</a:t>
            </a:r>
            <a:r>
              <a:rPr lang="en-US" dirty="0"/>
              <a:t>.</a:t>
            </a:r>
          </a:p>
        </p:txBody>
      </p:sp>
      <p:sp>
        <p:nvSpPr>
          <p:cNvPr id="4" name="Slide Number Placeholder 3"/>
          <p:cNvSpPr>
            <a:spLocks noGrp="1"/>
          </p:cNvSpPr>
          <p:nvPr>
            <p:ph type="sldNum" sz="quarter" idx="5"/>
          </p:nvPr>
        </p:nvSpPr>
        <p:spPr/>
        <p:txBody>
          <a:bodyPr/>
          <a:lstStyle/>
          <a:p>
            <a:fld id="{2168B71A-251A-4879-A5CB-F74F78291A8A}" type="slidenum">
              <a:rPr lang="en-US" smtClean="0"/>
              <a:t>53</a:t>
            </a:fld>
            <a:endParaRPr lang="en-US"/>
          </a:p>
        </p:txBody>
      </p:sp>
    </p:spTree>
    <p:extLst>
      <p:ext uri="{BB962C8B-B14F-4D97-AF65-F5344CB8AC3E}">
        <p14:creationId xmlns:p14="http://schemas.microsoft.com/office/powerpoint/2010/main" val="201324870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now a comparison of the modified Born approximation with the separation of variables solution for a strongly scattering inclusion. We see the font surface responses now match almost perfectly and the time of arrivals of both the front and back surfaces are now correct also. The amplitudes of the back surface responses are still different as the Born approximation always assumes the front and back surface responses are identical and this is simply not the case in practice except in the weakly scattering limit.</a:t>
            </a:r>
          </a:p>
        </p:txBody>
      </p:sp>
      <p:sp>
        <p:nvSpPr>
          <p:cNvPr id="4" name="Slide Number Placeholder 3"/>
          <p:cNvSpPr>
            <a:spLocks noGrp="1"/>
          </p:cNvSpPr>
          <p:nvPr>
            <p:ph type="sldNum" sz="quarter" idx="5"/>
          </p:nvPr>
        </p:nvSpPr>
        <p:spPr/>
        <p:txBody>
          <a:bodyPr/>
          <a:lstStyle/>
          <a:p>
            <a:fld id="{2168B71A-251A-4879-A5CB-F74F78291A8A}" type="slidenum">
              <a:rPr lang="en-US" smtClean="0"/>
              <a:t>54</a:t>
            </a:fld>
            <a:endParaRPr lang="en-US"/>
          </a:p>
        </p:txBody>
      </p:sp>
    </p:spTree>
    <p:extLst>
      <p:ext uri="{BB962C8B-B14F-4D97-AF65-F5344CB8AC3E}">
        <p14:creationId xmlns:p14="http://schemas.microsoft.com/office/powerpoint/2010/main" val="35045127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 at 100 per cent differences between the flaw and host properties the modified Born approximation continues to get at least the front surface signal correct. Note the many late arriving signals in the exact response. There are many other waves present that travel both in the inclusion and around it that are not accounted by the Born approximation.</a:t>
            </a:r>
          </a:p>
        </p:txBody>
      </p:sp>
      <p:sp>
        <p:nvSpPr>
          <p:cNvPr id="4" name="Slide Number Placeholder 3"/>
          <p:cNvSpPr>
            <a:spLocks noGrp="1"/>
          </p:cNvSpPr>
          <p:nvPr>
            <p:ph type="sldNum" sz="quarter" idx="5"/>
          </p:nvPr>
        </p:nvSpPr>
        <p:spPr/>
        <p:txBody>
          <a:bodyPr/>
          <a:lstStyle/>
          <a:p>
            <a:fld id="{2168B71A-251A-4879-A5CB-F74F78291A8A}" type="slidenum">
              <a:rPr lang="en-US" smtClean="0"/>
              <a:t>55</a:t>
            </a:fld>
            <a:endParaRPr lang="en-US"/>
          </a:p>
        </p:txBody>
      </p:sp>
    </p:spTree>
    <p:extLst>
      <p:ext uri="{BB962C8B-B14F-4D97-AF65-F5344CB8AC3E}">
        <p14:creationId xmlns:p14="http://schemas.microsoft.com/office/powerpoint/2010/main" val="407928673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method of separation of variables gives us an “exact” method to calculate scattering properties of spherical and cylindrical flaws so it is an important tool for making comparisons with approximate theories, as we have shown.</a:t>
            </a:r>
          </a:p>
        </p:txBody>
      </p:sp>
      <p:sp>
        <p:nvSpPr>
          <p:cNvPr id="4" name="Slide Number Placeholder 3"/>
          <p:cNvSpPr>
            <a:spLocks noGrp="1"/>
          </p:cNvSpPr>
          <p:nvPr>
            <p:ph type="sldNum" sz="quarter" idx="5"/>
          </p:nvPr>
        </p:nvSpPr>
        <p:spPr/>
        <p:txBody>
          <a:bodyPr/>
          <a:lstStyle/>
          <a:p>
            <a:fld id="{2168B71A-251A-4879-A5CB-F74F78291A8A}" type="slidenum">
              <a:rPr lang="en-US" smtClean="0"/>
              <a:t>56</a:t>
            </a:fld>
            <a:endParaRPr lang="en-US"/>
          </a:p>
        </p:txBody>
      </p:sp>
    </p:spTree>
    <p:extLst>
      <p:ext uri="{BB962C8B-B14F-4D97-AF65-F5344CB8AC3E}">
        <p14:creationId xmlns:p14="http://schemas.microsoft.com/office/powerpoint/2010/main" val="249154288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separation of variables solution </a:t>
            </a:r>
            <a:r>
              <a:rPr lang="en-US"/>
              <a:t>for the pulse-echo </a:t>
            </a:r>
            <a:r>
              <a:rPr lang="en-US" dirty="0"/>
              <a:t>P-wave response for a spherical void is shown here. It involves an infinite sum of special function terms which must be truncated for numerical purposes. Generally more terms are needed at the higher frequencies. It is not difficult to calculate on the order of 100 terms in the sum and this typically is enough to cover the frequencies found in most NDE tests.</a:t>
            </a:r>
          </a:p>
        </p:txBody>
      </p:sp>
      <p:sp>
        <p:nvSpPr>
          <p:cNvPr id="4" name="Slide Number Placeholder 3"/>
          <p:cNvSpPr>
            <a:spLocks noGrp="1"/>
          </p:cNvSpPr>
          <p:nvPr>
            <p:ph type="sldNum" sz="quarter" idx="5"/>
          </p:nvPr>
        </p:nvSpPr>
        <p:spPr/>
        <p:txBody>
          <a:bodyPr/>
          <a:lstStyle/>
          <a:p>
            <a:fld id="{2168B71A-251A-4879-A5CB-F74F78291A8A}" type="slidenum">
              <a:rPr lang="en-US" smtClean="0"/>
              <a:t>57</a:t>
            </a:fld>
            <a:endParaRPr lang="en-US"/>
          </a:p>
        </p:txBody>
      </p:sp>
    </p:spTree>
    <p:extLst>
      <p:ext uri="{BB962C8B-B14F-4D97-AF65-F5344CB8AC3E}">
        <p14:creationId xmlns:p14="http://schemas.microsoft.com/office/powerpoint/2010/main" val="64808115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pulse echo response of a spherical void as calculated with the method of separation of variables. It looks similar to the Kirchhoff approximation response. At high frequencies the amplitudes agree but the oscillations are different, especially at low frequencies.</a:t>
            </a:r>
          </a:p>
        </p:txBody>
      </p:sp>
      <p:sp>
        <p:nvSpPr>
          <p:cNvPr id="4" name="Slide Number Placeholder 3"/>
          <p:cNvSpPr>
            <a:spLocks noGrp="1"/>
          </p:cNvSpPr>
          <p:nvPr>
            <p:ph type="sldNum" sz="quarter" idx="5"/>
          </p:nvPr>
        </p:nvSpPr>
        <p:spPr/>
        <p:txBody>
          <a:bodyPr/>
          <a:lstStyle/>
          <a:p>
            <a:fld id="{2168B71A-251A-4879-A5CB-F74F78291A8A}" type="slidenum">
              <a:rPr lang="en-US" smtClean="0"/>
              <a:t>58</a:t>
            </a:fld>
            <a:endParaRPr lang="en-US"/>
          </a:p>
        </p:txBody>
      </p:sp>
    </p:spTree>
    <p:extLst>
      <p:ext uri="{BB962C8B-B14F-4D97-AF65-F5344CB8AC3E}">
        <p14:creationId xmlns:p14="http://schemas.microsoft.com/office/powerpoint/2010/main" val="356910885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use that frequency domain response and calculate the time domain response we see the leading edge response and a response over the lit surface which is not constant as found in the Kirchhoff approximation. There also is a later arriving creeping wave which has traveled around the sphere and is not predicted by The Kirchhoff approximation.</a:t>
            </a:r>
          </a:p>
        </p:txBody>
      </p:sp>
      <p:sp>
        <p:nvSpPr>
          <p:cNvPr id="4" name="Slide Number Placeholder 3"/>
          <p:cNvSpPr>
            <a:spLocks noGrp="1"/>
          </p:cNvSpPr>
          <p:nvPr>
            <p:ph type="sldNum" sz="quarter" idx="5"/>
          </p:nvPr>
        </p:nvSpPr>
        <p:spPr/>
        <p:txBody>
          <a:bodyPr/>
          <a:lstStyle/>
          <a:p>
            <a:fld id="{2168B71A-251A-4879-A5CB-F74F78291A8A}" type="slidenum">
              <a:rPr lang="en-US" smtClean="0"/>
              <a:t>59</a:t>
            </a:fld>
            <a:endParaRPr lang="en-US"/>
          </a:p>
        </p:txBody>
      </p:sp>
    </p:spTree>
    <p:extLst>
      <p:ext uri="{BB962C8B-B14F-4D97-AF65-F5344CB8AC3E}">
        <p14:creationId xmlns:p14="http://schemas.microsoft.com/office/powerpoint/2010/main" val="3904204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look at flaw scattering in an elastic solid we see much the same picture as in the fluid case but now at many wavelengths the scattered waves are both spherical P-waves and S-waves and the scattering amplitudes are vectors since they must represent a vector field such as the scattered displacements. The incident waves themselves also can be either P-waves or S-waves.</a:t>
            </a:r>
          </a:p>
        </p:txBody>
      </p:sp>
      <p:sp>
        <p:nvSpPr>
          <p:cNvPr id="4" name="Slide Number Placeholder 3"/>
          <p:cNvSpPr>
            <a:spLocks noGrp="1"/>
          </p:cNvSpPr>
          <p:nvPr>
            <p:ph type="sldNum" sz="quarter" idx="5"/>
          </p:nvPr>
        </p:nvSpPr>
        <p:spPr/>
        <p:txBody>
          <a:bodyPr/>
          <a:lstStyle/>
          <a:p>
            <a:fld id="{2168B71A-251A-4879-A5CB-F74F78291A8A}" type="slidenum">
              <a:rPr lang="en-US" smtClean="0"/>
              <a:t>6</a:t>
            </a:fld>
            <a:endParaRPr lang="en-US"/>
          </a:p>
        </p:txBody>
      </p:sp>
    </p:spTree>
    <p:extLst>
      <p:ext uri="{BB962C8B-B14F-4D97-AF65-F5344CB8AC3E}">
        <p14:creationId xmlns:p14="http://schemas.microsoft.com/office/powerpoint/2010/main" val="343924809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separation of variables pulse-echo solution for an SV-wave incident on a spherical void.</a:t>
            </a:r>
          </a:p>
        </p:txBody>
      </p:sp>
      <p:sp>
        <p:nvSpPr>
          <p:cNvPr id="4" name="Slide Number Placeholder 3"/>
          <p:cNvSpPr>
            <a:spLocks noGrp="1"/>
          </p:cNvSpPr>
          <p:nvPr>
            <p:ph type="sldNum" sz="quarter" idx="5"/>
          </p:nvPr>
        </p:nvSpPr>
        <p:spPr/>
        <p:txBody>
          <a:bodyPr/>
          <a:lstStyle/>
          <a:p>
            <a:fld id="{2168B71A-251A-4879-A5CB-F74F78291A8A}" type="slidenum">
              <a:rPr lang="en-US" smtClean="0"/>
              <a:t>60</a:t>
            </a:fld>
            <a:endParaRPr lang="en-US"/>
          </a:p>
        </p:txBody>
      </p:sp>
    </p:spTree>
    <p:extLst>
      <p:ext uri="{BB962C8B-B14F-4D97-AF65-F5344CB8AC3E}">
        <p14:creationId xmlns:p14="http://schemas.microsoft.com/office/powerpoint/2010/main" val="294522706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frequency domain there now are considerably more oscillations present, suggesting the presence of large, later arriving waves.</a:t>
            </a:r>
          </a:p>
        </p:txBody>
      </p:sp>
      <p:sp>
        <p:nvSpPr>
          <p:cNvPr id="4" name="Slide Number Placeholder 3"/>
          <p:cNvSpPr>
            <a:spLocks noGrp="1"/>
          </p:cNvSpPr>
          <p:nvPr>
            <p:ph type="sldNum" sz="quarter" idx="5"/>
          </p:nvPr>
        </p:nvSpPr>
        <p:spPr/>
        <p:txBody>
          <a:bodyPr/>
          <a:lstStyle/>
          <a:p>
            <a:fld id="{2168B71A-251A-4879-A5CB-F74F78291A8A}" type="slidenum">
              <a:rPr lang="en-US" smtClean="0"/>
              <a:t>61</a:t>
            </a:fld>
            <a:endParaRPr lang="en-US"/>
          </a:p>
        </p:txBody>
      </p:sp>
    </p:spTree>
    <p:extLst>
      <p:ext uri="{BB962C8B-B14F-4D97-AF65-F5344CB8AC3E}">
        <p14:creationId xmlns:p14="http://schemas.microsoft.com/office/powerpoint/2010/main" val="282050875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Transforming the response into the time domain we see the leading edge response again but now there is a very strong later arriving creeping wave. </a:t>
            </a:r>
          </a:p>
        </p:txBody>
      </p:sp>
      <p:sp>
        <p:nvSpPr>
          <p:cNvPr id="4" name="Slide Number Placeholder 3"/>
          <p:cNvSpPr>
            <a:spLocks noGrp="1"/>
          </p:cNvSpPr>
          <p:nvPr>
            <p:ph type="sldNum" sz="quarter" idx="5"/>
          </p:nvPr>
        </p:nvSpPr>
        <p:spPr/>
        <p:txBody>
          <a:bodyPr/>
          <a:lstStyle/>
          <a:p>
            <a:fld id="{2168B71A-251A-4879-A5CB-F74F78291A8A}" type="slidenum">
              <a:rPr lang="en-US" smtClean="0"/>
              <a:t>62</a:t>
            </a:fld>
            <a:endParaRPr lang="en-US"/>
          </a:p>
        </p:txBody>
      </p:sp>
    </p:spTree>
    <p:extLst>
      <p:ext uri="{BB962C8B-B14F-4D97-AF65-F5344CB8AC3E}">
        <p14:creationId xmlns:p14="http://schemas.microsoft.com/office/powerpoint/2010/main" val="229730671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also write down a separation of variables solution for a P-wave incident on a cylindrical void. This is a 2-D scatterer where we can define its scattering in terms of a 3-D scattering amplitude or a 2-D scattering amplitude, which are simply related.</a:t>
            </a:r>
          </a:p>
        </p:txBody>
      </p:sp>
      <p:sp>
        <p:nvSpPr>
          <p:cNvPr id="4" name="Slide Number Placeholder 3"/>
          <p:cNvSpPr>
            <a:spLocks noGrp="1"/>
          </p:cNvSpPr>
          <p:nvPr>
            <p:ph type="sldNum" sz="quarter" idx="5"/>
          </p:nvPr>
        </p:nvSpPr>
        <p:spPr/>
        <p:txBody>
          <a:bodyPr/>
          <a:lstStyle/>
          <a:p>
            <a:fld id="{2168B71A-251A-4879-A5CB-F74F78291A8A}" type="slidenum">
              <a:rPr lang="en-US" smtClean="0"/>
              <a:t>63</a:t>
            </a:fld>
            <a:endParaRPr lang="en-US"/>
          </a:p>
        </p:txBody>
      </p:sp>
    </p:spTree>
    <p:extLst>
      <p:ext uri="{BB962C8B-B14F-4D97-AF65-F5344CB8AC3E}">
        <p14:creationId xmlns:p14="http://schemas.microsoft.com/office/powerpoint/2010/main" val="336906290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gives the response in the frequency domain we saw previously and which was generally in good agreement with the Kirchhoff approximation.</a:t>
            </a:r>
          </a:p>
        </p:txBody>
      </p:sp>
      <p:sp>
        <p:nvSpPr>
          <p:cNvPr id="4" name="Slide Number Placeholder 3"/>
          <p:cNvSpPr>
            <a:spLocks noGrp="1"/>
          </p:cNvSpPr>
          <p:nvPr>
            <p:ph type="sldNum" sz="quarter" idx="5"/>
          </p:nvPr>
        </p:nvSpPr>
        <p:spPr/>
        <p:txBody>
          <a:bodyPr/>
          <a:lstStyle/>
          <a:p>
            <a:fld id="{2168B71A-251A-4879-A5CB-F74F78291A8A}" type="slidenum">
              <a:rPr lang="en-US" smtClean="0"/>
              <a:t>64</a:t>
            </a:fld>
            <a:endParaRPr lang="en-US"/>
          </a:p>
        </p:txBody>
      </p:sp>
    </p:spTree>
    <p:extLst>
      <p:ext uri="{BB962C8B-B14F-4D97-AF65-F5344CB8AC3E}">
        <p14:creationId xmlns:p14="http://schemas.microsoft.com/office/powerpoint/2010/main" val="166619575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invert the result into the time domain we see the leading edge response and a weak creeping wave.</a:t>
            </a:r>
          </a:p>
        </p:txBody>
      </p:sp>
      <p:sp>
        <p:nvSpPr>
          <p:cNvPr id="4" name="Slide Number Placeholder 3"/>
          <p:cNvSpPr>
            <a:spLocks noGrp="1"/>
          </p:cNvSpPr>
          <p:nvPr>
            <p:ph type="sldNum" sz="quarter" idx="5"/>
          </p:nvPr>
        </p:nvSpPr>
        <p:spPr/>
        <p:txBody>
          <a:bodyPr/>
          <a:lstStyle/>
          <a:p>
            <a:fld id="{2168B71A-251A-4879-A5CB-F74F78291A8A}" type="slidenum">
              <a:rPr lang="en-US" smtClean="0"/>
              <a:t>65</a:t>
            </a:fld>
            <a:endParaRPr lang="en-US"/>
          </a:p>
        </p:txBody>
      </p:sp>
    </p:spTree>
    <p:extLst>
      <p:ext uri="{BB962C8B-B14F-4D97-AF65-F5344CB8AC3E}">
        <p14:creationId xmlns:p14="http://schemas.microsoft.com/office/powerpoint/2010/main" val="416762588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instead we examine the pulse-echo SV-wave response of the cylindrical void we also can write down the separation of variables solution.</a:t>
            </a:r>
          </a:p>
        </p:txBody>
      </p:sp>
      <p:sp>
        <p:nvSpPr>
          <p:cNvPr id="4" name="Slide Number Placeholder 3"/>
          <p:cNvSpPr>
            <a:spLocks noGrp="1"/>
          </p:cNvSpPr>
          <p:nvPr>
            <p:ph type="sldNum" sz="quarter" idx="5"/>
          </p:nvPr>
        </p:nvSpPr>
        <p:spPr/>
        <p:txBody>
          <a:bodyPr/>
          <a:lstStyle/>
          <a:p>
            <a:fld id="{2168B71A-251A-4879-A5CB-F74F78291A8A}" type="slidenum">
              <a:rPr lang="en-US" smtClean="0"/>
              <a:t>66</a:t>
            </a:fld>
            <a:endParaRPr lang="en-US"/>
          </a:p>
        </p:txBody>
      </p:sp>
    </p:spTree>
    <p:extLst>
      <p:ext uri="{BB962C8B-B14F-4D97-AF65-F5344CB8AC3E}">
        <p14:creationId xmlns:p14="http://schemas.microsoft.com/office/powerpoint/2010/main" val="357858500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Recall, this again generally agreed with the Kirchhoff approximation but now there were deeper oscillations in the separation of variables solution.</a:t>
            </a:r>
          </a:p>
        </p:txBody>
      </p:sp>
      <p:sp>
        <p:nvSpPr>
          <p:cNvPr id="4" name="Slide Number Placeholder 3"/>
          <p:cNvSpPr>
            <a:spLocks noGrp="1"/>
          </p:cNvSpPr>
          <p:nvPr>
            <p:ph type="sldNum" sz="quarter" idx="5"/>
          </p:nvPr>
        </p:nvSpPr>
        <p:spPr/>
        <p:txBody>
          <a:bodyPr/>
          <a:lstStyle/>
          <a:p>
            <a:fld id="{2168B71A-251A-4879-A5CB-F74F78291A8A}" type="slidenum">
              <a:rPr lang="en-US" smtClean="0"/>
              <a:t>67</a:t>
            </a:fld>
            <a:endParaRPr lang="en-US"/>
          </a:p>
        </p:txBody>
      </p:sp>
    </p:spTree>
    <p:extLst>
      <p:ext uri="{BB962C8B-B14F-4D97-AF65-F5344CB8AC3E}">
        <p14:creationId xmlns:p14="http://schemas.microsoft.com/office/powerpoint/2010/main" val="178564757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Those deeper oscillations are present because the creeping wave response is larger than in the P-wave case.</a:t>
            </a:r>
          </a:p>
        </p:txBody>
      </p:sp>
      <p:sp>
        <p:nvSpPr>
          <p:cNvPr id="4" name="Slide Number Placeholder 3"/>
          <p:cNvSpPr>
            <a:spLocks noGrp="1"/>
          </p:cNvSpPr>
          <p:nvPr>
            <p:ph type="sldNum" sz="quarter" idx="5"/>
          </p:nvPr>
        </p:nvSpPr>
        <p:spPr/>
        <p:txBody>
          <a:bodyPr/>
          <a:lstStyle/>
          <a:p>
            <a:fld id="{2168B71A-251A-4879-A5CB-F74F78291A8A}" type="slidenum">
              <a:rPr lang="en-US" smtClean="0"/>
              <a:t>68</a:t>
            </a:fld>
            <a:endParaRPr lang="en-US"/>
          </a:p>
        </p:txBody>
      </p:sp>
    </p:spTree>
    <p:extLst>
      <p:ext uri="{BB962C8B-B14F-4D97-AF65-F5344CB8AC3E}">
        <p14:creationId xmlns:p14="http://schemas.microsoft.com/office/powerpoint/2010/main" val="307922115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mentioned earlier that another way to obtain scattering amplitudes is experimentally. For small flaws we can write the received voltage as a product of the scattering amplitude by a factor G which can be obtained through models and measurements. We will not give the details for obtaining G here but we show some of the general parts of that factor here, including the system function and an integral over the length, L, of the inclusion of the fields incident on the flaw, which we can obtain with beam models. Through deconvolution, then we can obtain the scattering amplitude.</a:t>
            </a:r>
          </a:p>
        </p:txBody>
      </p:sp>
      <p:sp>
        <p:nvSpPr>
          <p:cNvPr id="4" name="Slide Number Placeholder 3"/>
          <p:cNvSpPr>
            <a:spLocks noGrp="1"/>
          </p:cNvSpPr>
          <p:nvPr>
            <p:ph type="sldNum" sz="quarter" idx="5"/>
          </p:nvPr>
        </p:nvSpPr>
        <p:spPr/>
        <p:txBody>
          <a:bodyPr/>
          <a:lstStyle/>
          <a:p>
            <a:fld id="{2168B71A-251A-4879-A5CB-F74F78291A8A}" type="slidenum">
              <a:rPr lang="en-US" smtClean="0"/>
              <a:t>69</a:t>
            </a:fld>
            <a:endParaRPr lang="en-US"/>
          </a:p>
        </p:txBody>
      </p:sp>
    </p:spTree>
    <p:extLst>
      <p:ext uri="{BB962C8B-B14F-4D97-AF65-F5344CB8AC3E}">
        <p14:creationId xmlns:p14="http://schemas.microsoft.com/office/powerpoint/2010/main" val="41773219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express both the scattered P- and S-waves in terms of a vector function</a:t>
            </a:r>
            <a:r>
              <a:rPr lang="en-US" b="1" dirty="0"/>
              <a:t> f </a:t>
            </a:r>
            <a:r>
              <a:rPr lang="en-US" dirty="0"/>
              <a:t>which can be represented as an integral over the surface of the flaw of both the displacements and the displacement gradients. These surface fields again can be found by solving a particular boundary value problem or through approximations.</a:t>
            </a:r>
          </a:p>
        </p:txBody>
      </p:sp>
      <p:sp>
        <p:nvSpPr>
          <p:cNvPr id="4" name="Slide Number Placeholder 3"/>
          <p:cNvSpPr>
            <a:spLocks noGrp="1"/>
          </p:cNvSpPr>
          <p:nvPr>
            <p:ph type="sldNum" sz="quarter" idx="5"/>
          </p:nvPr>
        </p:nvSpPr>
        <p:spPr/>
        <p:txBody>
          <a:bodyPr/>
          <a:lstStyle/>
          <a:p>
            <a:fld id="{2168B71A-251A-4879-A5CB-F74F78291A8A}" type="slidenum">
              <a:rPr lang="en-US" smtClean="0"/>
              <a:t>7</a:t>
            </a:fld>
            <a:endParaRPr lang="en-US"/>
          </a:p>
        </p:txBody>
      </p:sp>
    </p:spTree>
    <p:extLst>
      <p:ext uri="{BB962C8B-B14F-4D97-AF65-F5344CB8AC3E}">
        <p14:creationId xmlns:p14="http://schemas.microsoft.com/office/powerpoint/2010/main" val="302146657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separation of variables pulse-echo P-wave scattering amplitude response for the cylindrical void and the corresponding scattering amplitude determined experimentally over the bandwidth of a 5 MHz transducer. This comparison shows that one of the challenges of NDE testing is that inherently we are always seeing flaw responses over a limited range of frequencies so that </a:t>
            </a:r>
            <a:r>
              <a:rPr lang="en-US"/>
              <a:t>limitation often makes </a:t>
            </a:r>
            <a:r>
              <a:rPr lang="en-US" dirty="0"/>
              <a:t>it difficult to use features of the response predicted </a:t>
            </a:r>
            <a:r>
              <a:rPr lang="en-US"/>
              <a:t>by models. </a:t>
            </a:r>
            <a:endParaRPr lang="en-US" dirty="0"/>
          </a:p>
        </p:txBody>
      </p:sp>
      <p:sp>
        <p:nvSpPr>
          <p:cNvPr id="4" name="Slide Number Placeholder 3"/>
          <p:cNvSpPr>
            <a:spLocks noGrp="1"/>
          </p:cNvSpPr>
          <p:nvPr>
            <p:ph type="sldNum" sz="quarter" idx="5"/>
          </p:nvPr>
        </p:nvSpPr>
        <p:spPr/>
        <p:txBody>
          <a:bodyPr/>
          <a:lstStyle/>
          <a:p>
            <a:fld id="{2168B71A-251A-4879-A5CB-F74F78291A8A}" type="slidenum">
              <a:rPr lang="en-US" smtClean="0"/>
              <a:t>70</a:t>
            </a:fld>
            <a:endParaRPr lang="en-US"/>
          </a:p>
        </p:txBody>
      </p:sp>
    </p:spTree>
    <p:extLst>
      <p:ext uri="{BB962C8B-B14F-4D97-AF65-F5344CB8AC3E}">
        <p14:creationId xmlns:p14="http://schemas.microsoft.com/office/powerpoint/2010/main" val="2618695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received voltage in a measurement is a scalar quantity so that if it is related to the scattering amplitude, it must involve a specific component of the vector scattering amplitude, which we call A. We will see shortly that this scalar component is obtained by taking the dot product of the vector scattering amplitude with a polarization vector associated with the receiving transducer when it acts as a transmitter. We will describe this component later.</a:t>
            </a:r>
          </a:p>
        </p:txBody>
      </p:sp>
      <p:sp>
        <p:nvSpPr>
          <p:cNvPr id="4" name="Slide Number Placeholder 3"/>
          <p:cNvSpPr>
            <a:spLocks noGrp="1"/>
          </p:cNvSpPr>
          <p:nvPr>
            <p:ph type="sldNum" sz="quarter" idx="5"/>
          </p:nvPr>
        </p:nvSpPr>
        <p:spPr/>
        <p:txBody>
          <a:bodyPr/>
          <a:lstStyle/>
          <a:p>
            <a:fld id="{2168B71A-251A-4879-A5CB-F74F78291A8A}" type="slidenum">
              <a:rPr lang="en-US" smtClean="0"/>
              <a:t>8</a:t>
            </a:fld>
            <a:endParaRPr lang="en-US"/>
          </a:p>
        </p:txBody>
      </p:sp>
    </p:spTree>
    <p:extLst>
      <p:ext uri="{BB962C8B-B14F-4D97-AF65-F5344CB8AC3E}">
        <p14:creationId xmlns:p14="http://schemas.microsoft.com/office/powerpoint/2010/main" val="15406059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solve a boundary value problem whose solution gives the surface fields needed to define the scattering amplitude, that solution is normally obtained with numerical methods, a number of which are shown above. Here, we will discuss only one of those methods, the method of separation of variables. Alternatively, we can use approximate methods. We will talk about two of those approximations – the Kirchhoff approximation and the Born Approximation. </a:t>
            </a:r>
          </a:p>
          <a:p>
            <a:endParaRPr lang="en-US" dirty="0"/>
          </a:p>
          <a:p>
            <a:r>
              <a:rPr lang="en-US" dirty="0"/>
              <a:t>There is also an experimental way to obtain the scattering amplitude. If we measure the voltage response of the flaw in a setup where we can model or measure all of the other parts of the system, then we can obtain the scattering amplitude through deconvolution, which is normally done, as shown above, with a Wiener filter.</a:t>
            </a:r>
          </a:p>
        </p:txBody>
      </p:sp>
      <p:sp>
        <p:nvSpPr>
          <p:cNvPr id="4" name="Slide Number Placeholder 3"/>
          <p:cNvSpPr>
            <a:spLocks noGrp="1"/>
          </p:cNvSpPr>
          <p:nvPr>
            <p:ph type="sldNum" sz="quarter" idx="5"/>
          </p:nvPr>
        </p:nvSpPr>
        <p:spPr/>
        <p:txBody>
          <a:bodyPr/>
          <a:lstStyle/>
          <a:p>
            <a:fld id="{2168B71A-251A-4879-A5CB-F74F78291A8A}" type="slidenum">
              <a:rPr lang="en-US" smtClean="0"/>
              <a:t>9</a:t>
            </a:fld>
            <a:endParaRPr lang="en-US"/>
          </a:p>
        </p:txBody>
      </p:sp>
    </p:spTree>
    <p:extLst>
      <p:ext uri="{BB962C8B-B14F-4D97-AF65-F5344CB8AC3E}">
        <p14:creationId xmlns:p14="http://schemas.microsoft.com/office/powerpoint/2010/main" val="1120838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6FF34-D664-491C-B978-A7AA3B5C5B47}"/>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C4E7A33-65CE-4557-A50A-F2506AFE096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52642B1-2204-41BC-BC64-57A925C8C85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C321961-A01C-433A-B966-E9A6D9DDFE2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45E2A8D-ABE0-437A-8746-9F901BC8A7DC}"/>
              </a:ext>
            </a:extLst>
          </p:cNvPr>
          <p:cNvSpPr>
            <a:spLocks noGrp="1"/>
          </p:cNvSpPr>
          <p:nvPr>
            <p:ph type="sldNum" sz="quarter" idx="12"/>
          </p:nvPr>
        </p:nvSpPr>
        <p:spPr/>
        <p:txBody>
          <a:bodyPr/>
          <a:lstStyle>
            <a:lvl1pPr>
              <a:defRPr/>
            </a:lvl1pPr>
          </a:lstStyle>
          <a:p>
            <a:fld id="{E3FC1E75-ABEC-4DB8-A200-95A228B8C1D8}" type="slidenum">
              <a:rPr lang="en-US" altLang="en-US"/>
              <a:pPr/>
              <a:t>‹#›</a:t>
            </a:fld>
            <a:endParaRPr lang="en-US" altLang="en-US"/>
          </a:p>
        </p:txBody>
      </p:sp>
    </p:spTree>
    <p:extLst>
      <p:ext uri="{BB962C8B-B14F-4D97-AF65-F5344CB8AC3E}">
        <p14:creationId xmlns:p14="http://schemas.microsoft.com/office/powerpoint/2010/main" val="4095794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2F7A9-F999-4993-B041-2EB4CFA446D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7C45A6D-5666-4493-A07D-0D09EAD169F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D27170-69B6-43AF-961F-0BB99B15713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1E64E91-9E07-439B-8B21-AB61C71CEDC9}"/>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0FBB5909-87B1-4D22-9F70-8F700D6A0EC0}"/>
              </a:ext>
            </a:extLst>
          </p:cNvPr>
          <p:cNvSpPr>
            <a:spLocks noGrp="1"/>
          </p:cNvSpPr>
          <p:nvPr>
            <p:ph type="sldNum" sz="quarter" idx="12"/>
          </p:nvPr>
        </p:nvSpPr>
        <p:spPr/>
        <p:txBody>
          <a:bodyPr/>
          <a:lstStyle>
            <a:lvl1pPr>
              <a:defRPr/>
            </a:lvl1pPr>
          </a:lstStyle>
          <a:p>
            <a:fld id="{A1CD71AC-5B2D-4DBC-9981-71243CA0352D}" type="slidenum">
              <a:rPr lang="en-US" altLang="en-US"/>
              <a:pPr/>
              <a:t>‹#›</a:t>
            </a:fld>
            <a:endParaRPr lang="en-US" altLang="en-US"/>
          </a:p>
        </p:txBody>
      </p:sp>
    </p:spTree>
    <p:extLst>
      <p:ext uri="{BB962C8B-B14F-4D97-AF65-F5344CB8AC3E}">
        <p14:creationId xmlns:p14="http://schemas.microsoft.com/office/powerpoint/2010/main" val="863037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51A11A-02C5-4188-9A23-6D49FC124776}"/>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1619665-AA38-4F5F-8DA5-4ECB007D0B00}"/>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0A7C52-224E-47B0-BC31-2424972FC31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CC82776-9C8D-4E58-86AA-BC4C4C26A81D}"/>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37D6CB0-2D57-4FD5-A48E-794659DA972A}"/>
              </a:ext>
            </a:extLst>
          </p:cNvPr>
          <p:cNvSpPr>
            <a:spLocks noGrp="1"/>
          </p:cNvSpPr>
          <p:nvPr>
            <p:ph type="sldNum" sz="quarter" idx="12"/>
          </p:nvPr>
        </p:nvSpPr>
        <p:spPr/>
        <p:txBody>
          <a:bodyPr/>
          <a:lstStyle>
            <a:lvl1pPr>
              <a:defRPr/>
            </a:lvl1pPr>
          </a:lstStyle>
          <a:p>
            <a:fld id="{E3BC149E-6483-446A-967C-642698D2C84C}" type="slidenum">
              <a:rPr lang="en-US" altLang="en-US"/>
              <a:pPr/>
              <a:t>‹#›</a:t>
            </a:fld>
            <a:endParaRPr lang="en-US" altLang="en-US"/>
          </a:p>
        </p:txBody>
      </p:sp>
    </p:spTree>
    <p:extLst>
      <p:ext uri="{BB962C8B-B14F-4D97-AF65-F5344CB8AC3E}">
        <p14:creationId xmlns:p14="http://schemas.microsoft.com/office/powerpoint/2010/main" val="1376396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AB134-105F-4D29-ABA1-74DBFB03331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3C81F0-8529-439B-9EE2-C15FE30F493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373187-5C34-4E5B-A8BC-5541EBBDD84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4AB017D-B7E9-4702-A4E9-CF6791042627}"/>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09799C61-C37F-449A-824F-69232C9085A2}"/>
              </a:ext>
            </a:extLst>
          </p:cNvPr>
          <p:cNvSpPr>
            <a:spLocks noGrp="1"/>
          </p:cNvSpPr>
          <p:nvPr>
            <p:ph type="sldNum" sz="quarter" idx="12"/>
          </p:nvPr>
        </p:nvSpPr>
        <p:spPr/>
        <p:txBody>
          <a:bodyPr/>
          <a:lstStyle>
            <a:lvl1pPr>
              <a:defRPr/>
            </a:lvl1pPr>
          </a:lstStyle>
          <a:p>
            <a:fld id="{7CC9665B-253D-4D3F-B063-E0478C994798}" type="slidenum">
              <a:rPr lang="en-US" altLang="en-US"/>
              <a:pPr/>
              <a:t>‹#›</a:t>
            </a:fld>
            <a:endParaRPr lang="en-US" altLang="en-US"/>
          </a:p>
        </p:txBody>
      </p:sp>
    </p:spTree>
    <p:extLst>
      <p:ext uri="{BB962C8B-B14F-4D97-AF65-F5344CB8AC3E}">
        <p14:creationId xmlns:p14="http://schemas.microsoft.com/office/powerpoint/2010/main" val="4132719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FA20A-DC01-4169-80F6-7F41DE9E897D}"/>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02DA4F6-FBBA-498A-86B7-FBFF1B41D2BD}"/>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A0E2CEB0-8A1B-414A-80B8-33BC11BA7AA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3B6539E-E005-4F39-BCED-3C75CD1B78C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585846E-F920-4031-8454-191CB61922DC}"/>
              </a:ext>
            </a:extLst>
          </p:cNvPr>
          <p:cNvSpPr>
            <a:spLocks noGrp="1"/>
          </p:cNvSpPr>
          <p:nvPr>
            <p:ph type="sldNum" sz="quarter" idx="12"/>
          </p:nvPr>
        </p:nvSpPr>
        <p:spPr/>
        <p:txBody>
          <a:bodyPr/>
          <a:lstStyle>
            <a:lvl1pPr>
              <a:defRPr/>
            </a:lvl1pPr>
          </a:lstStyle>
          <a:p>
            <a:fld id="{E937B13F-F10D-42AD-B481-7B5915E91F4C}" type="slidenum">
              <a:rPr lang="en-US" altLang="en-US"/>
              <a:pPr/>
              <a:t>‹#›</a:t>
            </a:fld>
            <a:endParaRPr lang="en-US" altLang="en-US"/>
          </a:p>
        </p:txBody>
      </p:sp>
    </p:spTree>
    <p:extLst>
      <p:ext uri="{BB962C8B-B14F-4D97-AF65-F5344CB8AC3E}">
        <p14:creationId xmlns:p14="http://schemas.microsoft.com/office/powerpoint/2010/main" val="3356714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CC43F-030A-4EA7-9440-886B2745F1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322DBC-7EE9-44C9-949F-7C40AEAC99AA}"/>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26052E8-9409-4496-BA9D-866508B066F9}"/>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23C0061-B54D-46AB-A0B0-3E4463C1E61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C4760C8-1CCC-415A-A0C6-41344EF9AADA}"/>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A15B04A7-BD5A-4F9B-8C32-A9680110DDCA}"/>
              </a:ext>
            </a:extLst>
          </p:cNvPr>
          <p:cNvSpPr>
            <a:spLocks noGrp="1"/>
          </p:cNvSpPr>
          <p:nvPr>
            <p:ph type="sldNum" sz="quarter" idx="12"/>
          </p:nvPr>
        </p:nvSpPr>
        <p:spPr/>
        <p:txBody>
          <a:bodyPr/>
          <a:lstStyle>
            <a:lvl1pPr>
              <a:defRPr/>
            </a:lvl1pPr>
          </a:lstStyle>
          <a:p>
            <a:fld id="{35487A09-6FB0-4F7D-9C72-00C8481A2BE4}" type="slidenum">
              <a:rPr lang="en-US" altLang="en-US"/>
              <a:pPr/>
              <a:t>‹#›</a:t>
            </a:fld>
            <a:endParaRPr lang="en-US" altLang="en-US"/>
          </a:p>
        </p:txBody>
      </p:sp>
    </p:spTree>
    <p:extLst>
      <p:ext uri="{BB962C8B-B14F-4D97-AF65-F5344CB8AC3E}">
        <p14:creationId xmlns:p14="http://schemas.microsoft.com/office/powerpoint/2010/main" val="3935301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E6C34-7486-443D-9DF2-FB0B8699C907}"/>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37F0E5A-F46B-4712-A23E-E31E555A7778}"/>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AC62EA0-7A99-4B6F-AA28-0DFB3F0D518D}"/>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D68EF70-6EF8-4126-9040-F428DD966D08}"/>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9935956-E02B-44F9-8DEA-E8CFB28A7908}"/>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9776AC2-555C-4F61-988B-52AF6B3F44C2}"/>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ADA64FAC-DE40-490B-B809-1274DAE640C0}"/>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5A1B0A58-BCEC-41D0-8AF2-097C384C27BE}"/>
              </a:ext>
            </a:extLst>
          </p:cNvPr>
          <p:cNvSpPr>
            <a:spLocks noGrp="1"/>
          </p:cNvSpPr>
          <p:nvPr>
            <p:ph type="sldNum" sz="quarter" idx="12"/>
          </p:nvPr>
        </p:nvSpPr>
        <p:spPr/>
        <p:txBody>
          <a:bodyPr/>
          <a:lstStyle>
            <a:lvl1pPr>
              <a:defRPr/>
            </a:lvl1pPr>
          </a:lstStyle>
          <a:p>
            <a:fld id="{58C8404A-F059-4DE3-9B51-4DB8CB7F4EAC}" type="slidenum">
              <a:rPr lang="en-US" altLang="en-US"/>
              <a:pPr/>
              <a:t>‹#›</a:t>
            </a:fld>
            <a:endParaRPr lang="en-US" altLang="en-US"/>
          </a:p>
        </p:txBody>
      </p:sp>
    </p:spTree>
    <p:extLst>
      <p:ext uri="{BB962C8B-B14F-4D97-AF65-F5344CB8AC3E}">
        <p14:creationId xmlns:p14="http://schemas.microsoft.com/office/powerpoint/2010/main" val="496714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284DD-C022-43B3-9EB4-7D3ACEFCFCB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F698491-28A4-4470-96EA-D89F62DB7084}"/>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3D4D279D-E8FC-4546-AF2C-681773F79424}"/>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D3102301-3FD5-4614-A1D5-358C6E38A1F1}"/>
              </a:ext>
            </a:extLst>
          </p:cNvPr>
          <p:cNvSpPr>
            <a:spLocks noGrp="1"/>
          </p:cNvSpPr>
          <p:nvPr>
            <p:ph type="sldNum" sz="quarter" idx="12"/>
          </p:nvPr>
        </p:nvSpPr>
        <p:spPr/>
        <p:txBody>
          <a:bodyPr/>
          <a:lstStyle>
            <a:lvl1pPr>
              <a:defRPr/>
            </a:lvl1pPr>
          </a:lstStyle>
          <a:p>
            <a:fld id="{22771734-B11C-4780-9E82-946A8A61A97B}" type="slidenum">
              <a:rPr lang="en-US" altLang="en-US"/>
              <a:pPr/>
              <a:t>‹#›</a:t>
            </a:fld>
            <a:endParaRPr lang="en-US" altLang="en-US"/>
          </a:p>
        </p:txBody>
      </p:sp>
    </p:spTree>
    <p:extLst>
      <p:ext uri="{BB962C8B-B14F-4D97-AF65-F5344CB8AC3E}">
        <p14:creationId xmlns:p14="http://schemas.microsoft.com/office/powerpoint/2010/main" val="2533677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A6ECC77-9982-4FB2-AF29-D20C51E461A5}"/>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EED1A0FF-0B87-4D39-A4AC-664BF1F89562}"/>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343DE910-78A4-4818-8BC5-A16180A88807}"/>
              </a:ext>
            </a:extLst>
          </p:cNvPr>
          <p:cNvSpPr>
            <a:spLocks noGrp="1"/>
          </p:cNvSpPr>
          <p:nvPr>
            <p:ph type="sldNum" sz="quarter" idx="12"/>
          </p:nvPr>
        </p:nvSpPr>
        <p:spPr/>
        <p:txBody>
          <a:bodyPr/>
          <a:lstStyle>
            <a:lvl1pPr>
              <a:defRPr/>
            </a:lvl1pPr>
          </a:lstStyle>
          <a:p>
            <a:fld id="{C9E0CDF0-3A38-4990-8EE9-40F48D264455}" type="slidenum">
              <a:rPr lang="en-US" altLang="en-US"/>
              <a:pPr/>
              <a:t>‹#›</a:t>
            </a:fld>
            <a:endParaRPr lang="en-US" altLang="en-US"/>
          </a:p>
        </p:txBody>
      </p:sp>
    </p:spTree>
    <p:extLst>
      <p:ext uri="{BB962C8B-B14F-4D97-AF65-F5344CB8AC3E}">
        <p14:creationId xmlns:p14="http://schemas.microsoft.com/office/powerpoint/2010/main" val="1097256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738E0-5EE1-43D0-BBB6-794F8876A78A}"/>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E42505-FD5E-4CF0-92D6-7120EE3EB9D5}"/>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EB2E5C4-20A0-429F-A41B-5F417C37B5A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2DB862-AE57-4B0C-9B0D-E14209BA24DF}"/>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0B92C427-9E31-49C5-8BA1-DAACC6A0E365}"/>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CAB65D40-494E-4233-A430-A49E2733FB8F}"/>
              </a:ext>
            </a:extLst>
          </p:cNvPr>
          <p:cNvSpPr>
            <a:spLocks noGrp="1"/>
          </p:cNvSpPr>
          <p:nvPr>
            <p:ph type="sldNum" sz="quarter" idx="12"/>
          </p:nvPr>
        </p:nvSpPr>
        <p:spPr/>
        <p:txBody>
          <a:bodyPr/>
          <a:lstStyle>
            <a:lvl1pPr>
              <a:defRPr/>
            </a:lvl1pPr>
          </a:lstStyle>
          <a:p>
            <a:fld id="{2DF63B68-A0A6-4FBE-8D4E-D78CC8A61163}" type="slidenum">
              <a:rPr lang="en-US" altLang="en-US"/>
              <a:pPr/>
              <a:t>‹#›</a:t>
            </a:fld>
            <a:endParaRPr lang="en-US" altLang="en-US"/>
          </a:p>
        </p:txBody>
      </p:sp>
    </p:spTree>
    <p:extLst>
      <p:ext uri="{BB962C8B-B14F-4D97-AF65-F5344CB8AC3E}">
        <p14:creationId xmlns:p14="http://schemas.microsoft.com/office/powerpoint/2010/main" val="2206740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ABCF9-6E34-4625-8110-5B91CDC3C4BD}"/>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6445255-AD92-4D4B-BCA6-5A53239BEB1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0D3B7FD-8BE6-421D-A458-1BFB297DCC6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63F0EE-9F70-4112-91FA-1E40ACC7996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D68926FA-CAD9-48FB-A447-11DC3F545D04}"/>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EDB65A2A-6762-43E3-90C2-8D661F6DEC3E}"/>
              </a:ext>
            </a:extLst>
          </p:cNvPr>
          <p:cNvSpPr>
            <a:spLocks noGrp="1"/>
          </p:cNvSpPr>
          <p:nvPr>
            <p:ph type="sldNum" sz="quarter" idx="12"/>
          </p:nvPr>
        </p:nvSpPr>
        <p:spPr/>
        <p:txBody>
          <a:bodyPr/>
          <a:lstStyle>
            <a:lvl1pPr>
              <a:defRPr/>
            </a:lvl1pPr>
          </a:lstStyle>
          <a:p>
            <a:fld id="{389CB790-C34C-49D3-8768-3FC647738CD3}" type="slidenum">
              <a:rPr lang="en-US" altLang="en-US"/>
              <a:pPr/>
              <a:t>‹#›</a:t>
            </a:fld>
            <a:endParaRPr lang="en-US" altLang="en-US"/>
          </a:p>
        </p:txBody>
      </p:sp>
    </p:spTree>
    <p:extLst>
      <p:ext uri="{BB962C8B-B14F-4D97-AF65-F5344CB8AC3E}">
        <p14:creationId xmlns:p14="http://schemas.microsoft.com/office/powerpoint/2010/main" val="2260498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B72E683-DA38-4B17-8CC4-29CFC740FC76}"/>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85B2A000-0CB9-4E1A-8F9E-79133FF2BA5A}"/>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FC692F15-D78D-46D5-9724-7181453B4EBB}"/>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8C66E579-00E9-444A-8B46-9C3C7BF38083}"/>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D397097C-CE60-4BD9-A37D-A7FB62955D36}"/>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0E2A79E9-4823-42DA-B142-F875A739A14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anose="02020603050405020304" pitchFamily="18" charset="0"/>
        </a:defRPr>
      </a:lvl2pPr>
      <a:lvl3pPr algn="ctr" rtl="0" eaLnBrk="0" fontAlgn="base" hangingPunct="0">
        <a:spcBef>
          <a:spcPct val="0"/>
        </a:spcBef>
        <a:spcAft>
          <a:spcPct val="0"/>
        </a:spcAft>
        <a:defRPr sz="4400">
          <a:solidFill>
            <a:schemeClr val="tx2"/>
          </a:solidFill>
          <a:latin typeface="Times" panose="02020603050405020304" pitchFamily="18" charset="0"/>
        </a:defRPr>
      </a:lvl3pPr>
      <a:lvl4pPr algn="ctr" rtl="0" eaLnBrk="0" fontAlgn="base" hangingPunct="0">
        <a:spcBef>
          <a:spcPct val="0"/>
        </a:spcBef>
        <a:spcAft>
          <a:spcPct val="0"/>
        </a:spcAft>
        <a:defRPr sz="4400">
          <a:solidFill>
            <a:schemeClr val="tx2"/>
          </a:solidFill>
          <a:latin typeface="Times" panose="02020603050405020304" pitchFamily="18" charset="0"/>
        </a:defRPr>
      </a:lvl4pPr>
      <a:lvl5pPr algn="ctr" rtl="0" eaLnBrk="0" fontAlgn="base" hangingPunct="0">
        <a:spcBef>
          <a:spcPct val="0"/>
        </a:spcBef>
        <a:spcAft>
          <a:spcPct val="0"/>
        </a:spcAft>
        <a:defRPr sz="4400">
          <a:solidFill>
            <a:schemeClr val="tx2"/>
          </a:solidFill>
          <a:latin typeface="Times" panose="02020603050405020304" pitchFamily="18" charset="0"/>
        </a:defRPr>
      </a:lvl5pPr>
      <a:lvl6pPr marL="457200" algn="ctr" rtl="0" eaLnBrk="0" fontAlgn="base" hangingPunct="0">
        <a:spcBef>
          <a:spcPct val="0"/>
        </a:spcBef>
        <a:spcAft>
          <a:spcPct val="0"/>
        </a:spcAft>
        <a:defRPr sz="4400">
          <a:solidFill>
            <a:schemeClr val="tx2"/>
          </a:solidFill>
          <a:latin typeface="Times" panose="02020603050405020304" pitchFamily="18" charset="0"/>
        </a:defRPr>
      </a:lvl6pPr>
      <a:lvl7pPr marL="914400" algn="ctr" rtl="0" eaLnBrk="0" fontAlgn="base" hangingPunct="0">
        <a:spcBef>
          <a:spcPct val="0"/>
        </a:spcBef>
        <a:spcAft>
          <a:spcPct val="0"/>
        </a:spcAft>
        <a:defRPr sz="4400">
          <a:solidFill>
            <a:schemeClr val="tx2"/>
          </a:solidFill>
          <a:latin typeface="Times" panose="02020603050405020304" pitchFamily="18" charset="0"/>
        </a:defRPr>
      </a:lvl7pPr>
      <a:lvl8pPr marL="1371600" algn="ctr" rtl="0" eaLnBrk="0" fontAlgn="base" hangingPunct="0">
        <a:spcBef>
          <a:spcPct val="0"/>
        </a:spcBef>
        <a:spcAft>
          <a:spcPct val="0"/>
        </a:spcAft>
        <a:defRPr sz="4400">
          <a:solidFill>
            <a:schemeClr val="tx2"/>
          </a:solidFill>
          <a:latin typeface="Times" panose="02020603050405020304" pitchFamily="18" charset="0"/>
        </a:defRPr>
      </a:lvl8pPr>
      <a:lvl9pPr marL="1828800" algn="ctr" rtl="0" eaLnBrk="0" fontAlgn="base" hangingPunct="0">
        <a:spcBef>
          <a:spcPct val="0"/>
        </a:spcBef>
        <a:spcAft>
          <a:spcPct val="0"/>
        </a:spcAft>
        <a:defRPr sz="4400">
          <a:solidFill>
            <a:schemeClr val="tx2"/>
          </a:solidFill>
          <a:latin typeface="Times"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notesSlide" Target="../notesSlides/notesSlide11.xml"/><Relationship Id="rId7" Type="http://schemas.openxmlformats.org/officeDocument/2006/relationships/image" Target="../media/image19.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2.bin"/><Relationship Id="rId11" Type="http://schemas.openxmlformats.org/officeDocument/2006/relationships/image" Target="../media/image21.wmf"/><Relationship Id="rId5" Type="http://schemas.openxmlformats.org/officeDocument/2006/relationships/image" Target="../media/image18.wmf"/><Relationship Id="rId10" Type="http://schemas.openxmlformats.org/officeDocument/2006/relationships/oleObject" Target="../embeddings/oleObject24.bin"/><Relationship Id="rId4" Type="http://schemas.openxmlformats.org/officeDocument/2006/relationships/oleObject" Target="../embeddings/oleObject21.bin"/><Relationship Id="rId9" Type="http://schemas.openxmlformats.org/officeDocument/2006/relationships/image" Target="../media/image20.w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22.wmf"/><Relationship Id="rId4" Type="http://schemas.openxmlformats.org/officeDocument/2006/relationships/oleObject" Target="../embeddings/oleObject25.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28.bin"/><Relationship Id="rId3" Type="http://schemas.openxmlformats.org/officeDocument/2006/relationships/notesSlide" Target="../notesSlides/notesSlide14.xml"/><Relationship Id="rId7" Type="http://schemas.openxmlformats.org/officeDocument/2006/relationships/image" Target="../media/image24.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27.bin"/><Relationship Id="rId11" Type="http://schemas.openxmlformats.org/officeDocument/2006/relationships/image" Target="../media/image26.wmf"/><Relationship Id="rId5" Type="http://schemas.openxmlformats.org/officeDocument/2006/relationships/image" Target="../media/image23.wmf"/><Relationship Id="rId10" Type="http://schemas.openxmlformats.org/officeDocument/2006/relationships/oleObject" Target="../embeddings/oleObject29.bin"/><Relationship Id="rId4" Type="http://schemas.openxmlformats.org/officeDocument/2006/relationships/oleObject" Target="../embeddings/oleObject26.bin"/><Relationship Id="rId9" Type="http://schemas.openxmlformats.org/officeDocument/2006/relationships/image" Target="../media/image25.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29.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31.bin"/><Relationship Id="rId5" Type="http://schemas.openxmlformats.org/officeDocument/2006/relationships/image" Target="../media/image28.wmf"/><Relationship Id="rId4" Type="http://schemas.openxmlformats.org/officeDocument/2006/relationships/oleObject" Target="../embeddings/oleObject30.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31.wmf"/><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33.bin"/><Relationship Id="rId5" Type="http://schemas.openxmlformats.org/officeDocument/2006/relationships/image" Target="../media/image30.wmf"/><Relationship Id="rId4" Type="http://schemas.openxmlformats.org/officeDocument/2006/relationships/oleObject" Target="../embeddings/oleObject32.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35.bin"/><Relationship Id="rId13" Type="http://schemas.openxmlformats.org/officeDocument/2006/relationships/image" Target="../media/image35.wmf"/><Relationship Id="rId3" Type="http://schemas.openxmlformats.org/officeDocument/2006/relationships/notesSlide" Target="../notesSlides/notesSlide19.xml"/><Relationship Id="rId7" Type="http://schemas.openxmlformats.org/officeDocument/2006/relationships/image" Target="../media/image32.wmf"/><Relationship Id="rId12" Type="http://schemas.openxmlformats.org/officeDocument/2006/relationships/oleObject" Target="../embeddings/oleObject37.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34.bin"/><Relationship Id="rId11" Type="http://schemas.openxmlformats.org/officeDocument/2006/relationships/image" Target="../media/image34.wmf"/><Relationship Id="rId5" Type="http://schemas.openxmlformats.org/officeDocument/2006/relationships/image" Target="../media/image37.wmf"/><Relationship Id="rId10" Type="http://schemas.openxmlformats.org/officeDocument/2006/relationships/oleObject" Target="../embeddings/oleObject36.bin"/><Relationship Id="rId4" Type="http://schemas.openxmlformats.org/officeDocument/2006/relationships/image" Target="../media/image36.wmf"/><Relationship Id="rId9" Type="http://schemas.openxmlformats.org/officeDocument/2006/relationships/image" Target="../media/image33.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39.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39.bin"/><Relationship Id="rId5" Type="http://schemas.openxmlformats.org/officeDocument/2006/relationships/image" Target="../media/image38.wmf"/><Relationship Id="rId4" Type="http://schemas.openxmlformats.org/officeDocument/2006/relationships/oleObject" Target="../embeddings/oleObject38.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41.wmf"/><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41.bin"/><Relationship Id="rId5" Type="http://schemas.openxmlformats.org/officeDocument/2006/relationships/image" Target="../media/image40.wmf"/><Relationship Id="rId4" Type="http://schemas.openxmlformats.org/officeDocument/2006/relationships/oleObject" Target="../embeddings/oleObject40.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vmlDrawing" Target="../drawings/vmlDrawing16.vml"/><Relationship Id="rId5" Type="http://schemas.openxmlformats.org/officeDocument/2006/relationships/image" Target="../media/image42.wmf"/><Relationship Id="rId4" Type="http://schemas.openxmlformats.org/officeDocument/2006/relationships/oleObject" Target="../embeddings/oleObject42.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vmlDrawing" Target="../drawings/vmlDrawing17.vml"/><Relationship Id="rId5" Type="http://schemas.openxmlformats.org/officeDocument/2006/relationships/image" Target="../media/image43.wmf"/><Relationship Id="rId4" Type="http://schemas.openxmlformats.org/officeDocument/2006/relationships/oleObject" Target="../embeddings/oleObject43.bin"/></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4.xml"/><Relationship Id="rId7"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 Id="rId9" Type="http://schemas.openxmlformats.org/officeDocument/2006/relationships/image" Target="../media/image4.wmf"/></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7" Type="http://schemas.openxmlformats.org/officeDocument/2006/relationships/image" Target="../media/image53.wmf"/><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oleObject" Target="../embeddings/oleObject45.bin"/><Relationship Id="rId5" Type="http://schemas.openxmlformats.org/officeDocument/2006/relationships/image" Target="../media/image52.wmf"/><Relationship Id="rId4" Type="http://schemas.openxmlformats.org/officeDocument/2006/relationships/oleObject" Target="../embeddings/oleObject44.bin"/></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48.bin"/><Relationship Id="rId3" Type="http://schemas.openxmlformats.org/officeDocument/2006/relationships/notesSlide" Target="../notesSlides/notesSlide45.xml"/><Relationship Id="rId7" Type="http://schemas.openxmlformats.org/officeDocument/2006/relationships/image" Target="../media/image55.wmf"/><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oleObject" Target="../embeddings/oleObject47.bin"/><Relationship Id="rId5" Type="http://schemas.openxmlformats.org/officeDocument/2006/relationships/image" Target="../media/image54.wmf"/><Relationship Id="rId4" Type="http://schemas.openxmlformats.org/officeDocument/2006/relationships/oleObject" Target="../embeddings/oleObject46.bin"/><Relationship Id="rId9" Type="http://schemas.openxmlformats.org/officeDocument/2006/relationships/image" Target="../media/image56.wmf"/></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7" Type="http://schemas.openxmlformats.org/officeDocument/2006/relationships/image" Target="../media/image58.wmf"/><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oleObject" Target="../embeddings/oleObject50.bin"/><Relationship Id="rId5" Type="http://schemas.openxmlformats.org/officeDocument/2006/relationships/image" Target="../media/image57.wmf"/><Relationship Id="rId4" Type="http://schemas.openxmlformats.org/officeDocument/2006/relationships/oleObject" Target="../embeddings/oleObject49.bin"/></Relationships>
</file>

<file path=ppt/slides/_rels/slide4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2.wmf"/><Relationship Id="rId4" Type="http://schemas.openxmlformats.org/officeDocument/2006/relationships/oleObject" Target="../embeddings/oleObject5.bin"/></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53.bin"/><Relationship Id="rId3" Type="http://schemas.openxmlformats.org/officeDocument/2006/relationships/notesSlide" Target="../notesSlides/notesSlide50.xml"/><Relationship Id="rId7" Type="http://schemas.openxmlformats.org/officeDocument/2006/relationships/image" Target="../media/image61.wmf"/><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oleObject" Target="../embeddings/oleObject52.bin"/><Relationship Id="rId11" Type="http://schemas.openxmlformats.org/officeDocument/2006/relationships/image" Target="../media/image63.wmf"/><Relationship Id="rId5" Type="http://schemas.openxmlformats.org/officeDocument/2006/relationships/image" Target="../media/image60.wmf"/><Relationship Id="rId10" Type="http://schemas.openxmlformats.org/officeDocument/2006/relationships/oleObject" Target="../embeddings/oleObject54.bin"/><Relationship Id="rId4" Type="http://schemas.openxmlformats.org/officeDocument/2006/relationships/oleObject" Target="../embeddings/oleObject51.bin"/><Relationship Id="rId9" Type="http://schemas.openxmlformats.org/officeDocument/2006/relationships/image" Target="../media/image62.wmf"/></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8" Type="http://schemas.openxmlformats.org/officeDocument/2006/relationships/oleObject" Target="../embeddings/oleObject57.bin"/><Relationship Id="rId3" Type="http://schemas.openxmlformats.org/officeDocument/2006/relationships/notesSlide" Target="../notesSlides/notesSlide52.xml"/><Relationship Id="rId7" Type="http://schemas.openxmlformats.org/officeDocument/2006/relationships/image" Target="../media/image65.wmf"/><Relationship Id="rId2" Type="http://schemas.openxmlformats.org/officeDocument/2006/relationships/slideLayout" Target="../slideLayouts/slideLayout7.xml"/><Relationship Id="rId1" Type="http://schemas.openxmlformats.org/officeDocument/2006/relationships/vmlDrawing" Target="../drawings/vmlDrawing22.vml"/><Relationship Id="rId6" Type="http://schemas.openxmlformats.org/officeDocument/2006/relationships/oleObject" Target="../embeddings/oleObject56.bin"/><Relationship Id="rId5" Type="http://schemas.openxmlformats.org/officeDocument/2006/relationships/image" Target="../media/image64.wmf"/><Relationship Id="rId4" Type="http://schemas.openxmlformats.org/officeDocument/2006/relationships/oleObject" Target="../embeddings/oleObject55.bin"/><Relationship Id="rId9" Type="http://schemas.openxmlformats.org/officeDocument/2006/relationships/image" Target="../media/image66.wmf"/></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60.bin"/><Relationship Id="rId3" Type="http://schemas.openxmlformats.org/officeDocument/2006/relationships/notesSlide" Target="../notesSlides/notesSlide53.xml"/><Relationship Id="rId7" Type="http://schemas.openxmlformats.org/officeDocument/2006/relationships/image" Target="../media/image68.wmf"/><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oleObject" Target="../embeddings/oleObject59.bin"/><Relationship Id="rId5" Type="http://schemas.openxmlformats.org/officeDocument/2006/relationships/image" Target="../media/image67.wmf"/><Relationship Id="rId4" Type="http://schemas.openxmlformats.org/officeDocument/2006/relationships/oleObject" Target="../embeddings/oleObject58.bin"/><Relationship Id="rId9" Type="http://schemas.openxmlformats.org/officeDocument/2006/relationships/image" Target="../media/image69.wmf"/></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63.bin"/><Relationship Id="rId3" Type="http://schemas.openxmlformats.org/officeDocument/2006/relationships/notesSlide" Target="../notesSlides/notesSlide57.xml"/><Relationship Id="rId7" Type="http://schemas.openxmlformats.org/officeDocument/2006/relationships/image" Target="../media/image71.wmf"/><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oleObject" Target="../embeddings/oleObject62.bin"/><Relationship Id="rId5" Type="http://schemas.openxmlformats.org/officeDocument/2006/relationships/image" Target="../media/image70.wmf"/><Relationship Id="rId4" Type="http://schemas.openxmlformats.org/officeDocument/2006/relationships/oleObject" Target="../embeddings/oleObject61.bin"/><Relationship Id="rId9" Type="http://schemas.openxmlformats.org/officeDocument/2006/relationships/image" Target="../media/image72.wmf"/></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6.xml"/><Relationship Id="rId7"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8.bin"/><Relationship Id="rId11" Type="http://schemas.openxmlformats.org/officeDocument/2006/relationships/image" Target="../media/image8.wmf"/><Relationship Id="rId5" Type="http://schemas.openxmlformats.org/officeDocument/2006/relationships/image" Target="../media/image5.wmf"/><Relationship Id="rId10" Type="http://schemas.openxmlformats.org/officeDocument/2006/relationships/oleObject" Target="../embeddings/oleObject10.bin"/><Relationship Id="rId4" Type="http://schemas.openxmlformats.org/officeDocument/2006/relationships/oleObject" Target="../embeddings/oleObject7.bin"/><Relationship Id="rId9" Type="http://schemas.openxmlformats.org/officeDocument/2006/relationships/image" Target="../media/image7.wmf"/></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66.bin"/><Relationship Id="rId3" Type="http://schemas.openxmlformats.org/officeDocument/2006/relationships/notesSlide" Target="../notesSlides/notesSlide60.xml"/><Relationship Id="rId7" Type="http://schemas.openxmlformats.org/officeDocument/2006/relationships/image" Target="../media/image74.wmf"/><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oleObject" Target="../embeddings/oleObject65.bin"/><Relationship Id="rId5" Type="http://schemas.openxmlformats.org/officeDocument/2006/relationships/image" Target="../media/image73.wmf"/><Relationship Id="rId4" Type="http://schemas.openxmlformats.org/officeDocument/2006/relationships/oleObject" Target="../embeddings/oleObject64.bin"/><Relationship Id="rId9" Type="http://schemas.openxmlformats.org/officeDocument/2006/relationships/image" Target="../media/image75.wmf"/></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8" Type="http://schemas.openxmlformats.org/officeDocument/2006/relationships/oleObject" Target="../embeddings/oleObject69.bin"/><Relationship Id="rId13" Type="http://schemas.openxmlformats.org/officeDocument/2006/relationships/image" Target="../media/image80.wmf"/><Relationship Id="rId3" Type="http://schemas.openxmlformats.org/officeDocument/2006/relationships/notesSlide" Target="../notesSlides/notesSlide63.xml"/><Relationship Id="rId7" Type="http://schemas.openxmlformats.org/officeDocument/2006/relationships/image" Target="../media/image77.wmf"/><Relationship Id="rId12" Type="http://schemas.openxmlformats.org/officeDocument/2006/relationships/oleObject" Target="../embeddings/oleObject71.bin"/><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oleObject" Target="../embeddings/oleObject68.bin"/><Relationship Id="rId11" Type="http://schemas.openxmlformats.org/officeDocument/2006/relationships/image" Target="../media/image79.wmf"/><Relationship Id="rId5" Type="http://schemas.openxmlformats.org/officeDocument/2006/relationships/image" Target="../media/image76.wmf"/><Relationship Id="rId10" Type="http://schemas.openxmlformats.org/officeDocument/2006/relationships/oleObject" Target="../embeddings/oleObject70.bin"/><Relationship Id="rId4" Type="http://schemas.openxmlformats.org/officeDocument/2006/relationships/oleObject" Target="../embeddings/oleObject67.bin"/><Relationship Id="rId9" Type="http://schemas.openxmlformats.org/officeDocument/2006/relationships/image" Target="../media/image78.wmf"/></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7" Type="http://schemas.openxmlformats.org/officeDocument/2006/relationships/image" Target="../media/image82.wmf"/><Relationship Id="rId2" Type="http://schemas.openxmlformats.org/officeDocument/2006/relationships/slideLayout" Target="../slideLayouts/slideLayout7.xml"/><Relationship Id="rId1" Type="http://schemas.openxmlformats.org/officeDocument/2006/relationships/vmlDrawing" Target="../drawings/vmlDrawing27.vml"/><Relationship Id="rId6" Type="http://schemas.openxmlformats.org/officeDocument/2006/relationships/oleObject" Target="../embeddings/oleObject73.bin"/><Relationship Id="rId5" Type="http://schemas.openxmlformats.org/officeDocument/2006/relationships/image" Target="../media/image81.wmf"/><Relationship Id="rId4" Type="http://schemas.openxmlformats.org/officeDocument/2006/relationships/oleObject" Target="../embeddings/oleObject72.bin"/></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8" Type="http://schemas.openxmlformats.org/officeDocument/2006/relationships/oleObject" Target="../embeddings/oleObject76.bin"/><Relationship Id="rId3" Type="http://schemas.openxmlformats.org/officeDocument/2006/relationships/notesSlide" Target="../notesSlides/notesSlide66.xml"/><Relationship Id="rId7" Type="http://schemas.openxmlformats.org/officeDocument/2006/relationships/image" Target="../media/image77.wmf"/><Relationship Id="rId2" Type="http://schemas.openxmlformats.org/officeDocument/2006/relationships/slideLayout" Target="../slideLayouts/slideLayout7.xml"/><Relationship Id="rId1" Type="http://schemas.openxmlformats.org/officeDocument/2006/relationships/vmlDrawing" Target="../drawings/vmlDrawing28.vml"/><Relationship Id="rId6" Type="http://schemas.openxmlformats.org/officeDocument/2006/relationships/oleObject" Target="../embeddings/oleObject75.bin"/><Relationship Id="rId5" Type="http://schemas.openxmlformats.org/officeDocument/2006/relationships/image" Target="../media/image83.wmf"/><Relationship Id="rId4" Type="http://schemas.openxmlformats.org/officeDocument/2006/relationships/oleObject" Target="../embeddings/oleObject74.bin"/><Relationship Id="rId9" Type="http://schemas.openxmlformats.org/officeDocument/2006/relationships/image" Target="../media/image84.wmf"/></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7" Type="http://schemas.openxmlformats.org/officeDocument/2006/relationships/image" Target="../media/image86.wmf"/><Relationship Id="rId2" Type="http://schemas.openxmlformats.org/officeDocument/2006/relationships/slideLayout" Target="../slideLayouts/slideLayout7.xml"/><Relationship Id="rId1" Type="http://schemas.openxmlformats.org/officeDocument/2006/relationships/vmlDrawing" Target="../drawings/vmlDrawing29.vml"/><Relationship Id="rId6" Type="http://schemas.openxmlformats.org/officeDocument/2006/relationships/oleObject" Target="../embeddings/oleObject78.bin"/><Relationship Id="rId5" Type="http://schemas.openxmlformats.org/officeDocument/2006/relationships/image" Target="../media/image85.wmf"/><Relationship Id="rId4" Type="http://schemas.openxmlformats.org/officeDocument/2006/relationships/oleObject" Target="../embeddings/oleObject77.bin"/></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8" Type="http://schemas.openxmlformats.org/officeDocument/2006/relationships/oleObject" Target="../embeddings/oleObject81.bin"/><Relationship Id="rId3" Type="http://schemas.openxmlformats.org/officeDocument/2006/relationships/notesSlide" Target="../notesSlides/notesSlide69.xml"/><Relationship Id="rId7" Type="http://schemas.openxmlformats.org/officeDocument/2006/relationships/image" Target="../media/image88.wmf"/><Relationship Id="rId2" Type="http://schemas.openxmlformats.org/officeDocument/2006/relationships/slideLayout" Target="../slideLayouts/slideLayout7.xml"/><Relationship Id="rId1" Type="http://schemas.openxmlformats.org/officeDocument/2006/relationships/vmlDrawing" Target="../drawings/vmlDrawing30.vml"/><Relationship Id="rId6" Type="http://schemas.openxmlformats.org/officeDocument/2006/relationships/oleObject" Target="../embeddings/oleObject80.bin"/><Relationship Id="rId5" Type="http://schemas.openxmlformats.org/officeDocument/2006/relationships/image" Target="../media/image87.wmf"/><Relationship Id="rId4" Type="http://schemas.openxmlformats.org/officeDocument/2006/relationships/oleObject" Target="../embeddings/oleObject79.bin"/><Relationship Id="rId9" Type="http://schemas.openxmlformats.org/officeDocument/2006/relationships/image" Target="../media/image89.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oleObject" Target="../embeddings/oleObject16.bin"/><Relationship Id="rId3" Type="http://schemas.openxmlformats.org/officeDocument/2006/relationships/notesSlide" Target="../notesSlides/notesSlide7.xml"/><Relationship Id="rId7" Type="http://schemas.openxmlformats.org/officeDocument/2006/relationships/image" Target="../media/image10.wmf"/><Relationship Id="rId12"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2.bin"/><Relationship Id="rId11" Type="http://schemas.openxmlformats.org/officeDocument/2006/relationships/image" Target="../media/image12.wmf"/><Relationship Id="rId5" Type="http://schemas.openxmlformats.org/officeDocument/2006/relationships/image" Target="../media/image9.wmf"/><Relationship Id="rId10" Type="http://schemas.openxmlformats.org/officeDocument/2006/relationships/oleObject" Target="../embeddings/oleObject14.bin"/><Relationship Id="rId4" Type="http://schemas.openxmlformats.org/officeDocument/2006/relationships/oleObject" Target="../embeddings/oleObject11.bin"/><Relationship Id="rId9" Type="http://schemas.openxmlformats.org/officeDocument/2006/relationships/image" Target="../media/image11.wmf"/><Relationship Id="rId14" Type="http://schemas.openxmlformats.org/officeDocument/2006/relationships/image" Target="../media/image13.wmf"/></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5.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8.bin"/><Relationship Id="rId5" Type="http://schemas.openxmlformats.org/officeDocument/2006/relationships/image" Target="../media/image14.wmf"/><Relationship Id="rId4" Type="http://schemas.openxmlformats.org/officeDocument/2006/relationships/oleObject" Target="../embeddings/oleObject17.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7.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0.bin"/><Relationship Id="rId5" Type="http://schemas.openxmlformats.org/officeDocument/2006/relationships/image" Target="../media/image16.wmf"/><Relationship Id="rId4" Type="http://schemas.openxmlformats.org/officeDocument/2006/relationships/oleObject" Target="../embeddings/oleObject1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3">
            <a:extLst>
              <a:ext uri="{FF2B5EF4-FFF2-40B4-BE49-F238E27FC236}">
                <a16:creationId xmlns:a16="http://schemas.microsoft.com/office/drawing/2014/main" id="{29542AE9-61BD-40B8-8A9B-DDD29A1EF641}"/>
              </a:ext>
            </a:extLst>
          </p:cNvPr>
          <p:cNvSpPr txBox="1">
            <a:spLocks noChangeArrowheads="1"/>
          </p:cNvSpPr>
          <p:nvPr/>
        </p:nvSpPr>
        <p:spPr bwMode="auto">
          <a:xfrm>
            <a:off x="2895600" y="2971800"/>
            <a:ext cx="312297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latin typeface="+mj-lt"/>
              </a:rPr>
              <a:t>Flaw Scattering Models</a:t>
            </a:r>
          </a:p>
        </p:txBody>
      </p:sp>
      <p:sp>
        <p:nvSpPr>
          <p:cNvPr id="28676" name="Freeform 4">
            <a:extLst>
              <a:ext uri="{FF2B5EF4-FFF2-40B4-BE49-F238E27FC236}">
                <a16:creationId xmlns:a16="http://schemas.microsoft.com/office/drawing/2014/main" id="{9DECB1EB-089F-429B-9FD8-9CA851ED7867}"/>
              </a:ext>
            </a:extLst>
          </p:cNvPr>
          <p:cNvSpPr>
            <a:spLocks/>
          </p:cNvSpPr>
          <p:nvPr/>
        </p:nvSpPr>
        <p:spPr bwMode="auto">
          <a:xfrm>
            <a:off x="2895600" y="1524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a:extLst>
              <a:ext uri="{FF2B5EF4-FFF2-40B4-BE49-F238E27FC236}">
                <a16:creationId xmlns:a16="http://schemas.microsoft.com/office/drawing/2014/main" id="{3A086D07-017B-49B7-89F9-229F06CE7378}"/>
              </a:ext>
            </a:extLst>
          </p:cNvPr>
          <p:cNvSpPr txBox="1">
            <a:spLocks noChangeArrowheads="1"/>
          </p:cNvSpPr>
          <p:nvPr/>
        </p:nvSpPr>
        <p:spPr bwMode="auto">
          <a:xfrm>
            <a:off x="3184525" y="288925"/>
            <a:ext cx="2103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a:t>
            </a:r>
          </a:p>
        </p:txBody>
      </p:sp>
      <p:sp>
        <p:nvSpPr>
          <p:cNvPr id="8195" name="Line 3">
            <a:extLst>
              <a:ext uri="{FF2B5EF4-FFF2-40B4-BE49-F238E27FC236}">
                <a16:creationId xmlns:a16="http://schemas.microsoft.com/office/drawing/2014/main" id="{D95EFD29-C6BE-4B33-A84C-81C0351C4DC1}"/>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6" name="Text Box 4">
            <a:extLst>
              <a:ext uri="{FF2B5EF4-FFF2-40B4-BE49-F238E27FC236}">
                <a16:creationId xmlns:a16="http://schemas.microsoft.com/office/drawing/2014/main" id="{9077C74E-AC24-407A-92D5-C1D0A2ADC803}"/>
              </a:ext>
            </a:extLst>
          </p:cNvPr>
          <p:cNvSpPr txBox="1">
            <a:spLocks noChangeArrowheads="1"/>
          </p:cNvSpPr>
          <p:nvPr/>
        </p:nvSpPr>
        <p:spPr bwMode="auto">
          <a:xfrm>
            <a:off x="1736725" y="1127125"/>
            <a:ext cx="6113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Kirchhoff Approximation for a Volumetric Flaw</a:t>
            </a:r>
          </a:p>
        </p:txBody>
      </p:sp>
      <p:sp>
        <p:nvSpPr>
          <p:cNvPr id="32774" name="Text Box 6">
            <a:extLst>
              <a:ext uri="{FF2B5EF4-FFF2-40B4-BE49-F238E27FC236}">
                <a16:creationId xmlns:a16="http://schemas.microsoft.com/office/drawing/2014/main" id="{D564F9DD-63E4-4BBE-90E6-C0803177CB45}"/>
              </a:ext>
            </a:extLst>
          </p:cNvPr>
          <p:cNvSpPr txBox="1">
            <a:spLocks noChangeArrowheads="1"/>
          </p:cNvSpPr>
          <p:nvPr/>
        </p:nvSpPr>
        <p:spPr bwMode="auto">
          <a:xfrm>
            <a:off x="974725" y="4918075"/>
            <a:ext cx="7235825" cy="1552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 the "lit" surface: fields are those from plane waves</a:t>
            </a:r>
          </a:p>
          <a:p>
            <a:r>
              <a:rPr lang="en-US" altLang="en-US"/>
              <a:t>interacting with a plane surface</a:t>
            </a:r>
          </a:p>
          <a:p>
            <a:endParaRPr lang="en-US" altLang="en-US"/>
          </a:p>
          <a:p>
            <a:r>
              <a:rPr lang="en-US" altLang="en-US"/>
              <a:t>on the rest of the surface the fields are assumed to be zero</a:t>
            </a:r>
          </a:p>
        </p:txBody>
      </p:sp>
      <p:sp>
        <p:nvSpPr>
          <p:cNvPr id="3" name="AutoShape 8">
            <a:extLst>
              <a:ext uri="{FF2B5EF4-FFF2-40B4-BE49-F238E27FC236}">
                <a16:creationId xmlns:a16="http://schemas.microsoft.com/office/drawing/2014/main" id="{972CBB23-272D-4AF6-8F7E-E4E5294590A8}"/>
              </a:ext>
            </a:extLst>
          </p:cNvPr>
          <p:cNvSpPr>
            <a:spLocks noChangeAspect="1" noChangeArrowheads="1" noTextEdit="1"/>
          </p:cNvSpPr>
          <p:nvPr/>
        </p:nvSpPr>
        <p:spPr bwMode="auto">
          <a:xfrm>
            <a:off x="2168525" y="1868488"/>
            <a:ext cx="48006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71" name="Freeform 10">
            <a:extLst>
              <a:ext uri="{FF2B5EF4-FFF2-40B4-BE49-F238E27FC236}">
                <a16:creationId xmlns:a16="http://schemas.microsoft.com/office/drawing/2014/main" id="{C7746AFB-6F2C-4AD3-B24B-7C0AB417139A}"/>
              </a:ext>
            </a:extLst>
          </p:cNvPr>
          <p:cNvSpPr>
            <a:spLocks/>
          </p:cNvSpPr>
          <p:nvPr/>
        </p:nvSpPr>
        <p:spPr bwMode="auto">
          <a:xfrm>
            <a:off x="3438525" y="2884488"/>
            <a:ext cx="2209800" cy="1409700"/>
          </a:xfrm>
          <a:custGeom>
            <a:avLst/>
            <a:gdLst>
              <a:gd name="T0" fmla="*/ 8 w 1392"/>
              <a:gd name="T1" fmla="*/ 536 h 888"/>
              <a:gd name="T2" fmla="*/ 8 w 1392"/>
              <a:gd name="T3" fmla="*/ 440 h 888"/>
              <a:gd name="T4" fmla="*/ 40 w 1392"/>
              <a:gd name="T5" fmla="*/ 352 h 888"/>
              <a:gd name="T6" fmla="*/ 96 w 1392"/>
              <a:gd name="T7" fmla="*/ 280 h 888"/>
              <a:gd name="T8" fmla="*/ 160 w 1392"/>
              <a:gd name="T9" fmla="*/ 216 h 888"/>
              <a:gd name="T10" fmla="*/ 240 w 1392"/>
              <a:gd name="T11" fmla="*/ 160 h 888"/>
              <a:gd name="T12" fmla="*/ 336 w 1392"/>
              <a:gd name="T13" fmla="*/ 104 h 888"/>
              <a:gd name="T14" fmla="*/ 456 w 1392"/>
              <a:gd name="T15" fmla="*/ 56 h 888"/>
              <a:gd name="T16" fmla="*/ 592 w 1392"/>
              <a:gd name="T17" fmla="*/ 24 h 888"/>
              <a:gd name="T18" fmla="*/ 672 w 1392"/>
              <a:gd name="T19" fmla="*/ 8 h 888"/>
              <a:gd name="T20" fmla="*/ 808 w 1392"/>
              <a:gd name="T21" fmla="*/ 0 h 888"/>
              <a:gd name="T22" fmla="*/ 936 w 1392"/>
              <a:gd name="T23" fmla="*/ 16 h 888"/>
              <a:gd name="T24" fmla="*/ 1056 w 1392"/>
              <a:gd name="T25" fmla="*/ 40 h 888"/>
              <a:gd name="T26" fmla="*/ 1144 w 1392"/>
              <a:gd name="T27" fmla="*/ 72 h 888"/>
              <a:gd name="T28" fmla="*/ 1224 w 1392"/>
              <a:gd name="T29" fmla="*/ 112 h 888"/>
              <a:gd name="T30" fmla="*/ 1296 w 1392"/>
              <a:gd name="T31" fmla="*/ 168 h 888"/>
              <a:gd name="T32" fmla="*/ 1360 w 1392"/>
              <a:gd name="T33" fmla="*/ 248 h 888"/>
              <a:gd name="T34" fmla="*/ 1392 w 1392"/>
              <a:gd name="T35" fmla="*/ 328 h 888"/>
              <a:gd name="T36" fmla="*/ 1392 w 1392"/>
              <a:gd name="T37" fmla="*/ 360 h 888"/>
              <a:gd name="T38" fmla="*/ 1384 w 1392"/>
              <a:gd name="T39" fmla="*/ 456 h 888"/>
              <a:gd name="T40" fmla="*/ 1352 w 1392"/>
              <a:gd name="T41" fmla="*/ 536 h 888"/>
              <a:gd name="T42" fmla="*/ 1296 w 1392"/>
              <a:gd name="T43" fmla="*/ 608 h 888"/>
              <a:gd name="T44" fmla="*/ 1232 w 1392"/>
              <a:gd name="T45" fmla="*/ 672 h 888"/>
              <a:gd name="T46" fmla="*/ 1160 w 1392"/>
              <a:gd name="T47" fmla="*/ 728 h 888"/>
              <a:gd name="T48" fmla="*/ 1048 w 1392"/>
              <a:gd name="T49" fmla="*/ 792 h 888"/>
              <a:gd name="T50" fmla="*/ 936 w 1392"/>
              <a:gd name="T51" fmla="*/ 832 h 888"/>
              <a:gd name="T52" fmla="*/ 800 w 1392"/>
              <a:gd name="T53" fmla="*/ 864 h 888"/>
              <a:gd name="T54" fmla="*/ 720 w 1392"/>
              <a:gd name="T55" fmla="*/ 880 h 888"/>
              <a:gd name="T56" fmla="*/ 584 w 1392"/>
              <a:gd name="T57" fmla="*/ 888 h 888"/>
              <a:gd name="T58" fmla="*/ 464 w 1392"/>
              <a:gd name="T59" fmla="*/ 880 h 888"/>
              <a:gd name="T60" fmla="*/ 344 w 1392"/>
              <a:gd name="T61" fmla="*/ 856 h 888"/>
              <a:gd name="T62" fmla="*/ 256 w 1392"/>
              <a:gd name="T63" fmla="*/ 824 h 888"/>
              <a:gd name="T64" fmla="*/ 176 w 1392"/>
              <a:gd name="T65" fmla="*/ 784 h 888"/>
              <a:gd name="T66" fmla="*/ 104 w 1392"/>
              <a:gd name="T67" fmla="*/ 728 h 888"/>
              <a:gd name="T68" fmla="*/ 40 w 1392"/>
              <a:gd name="T69" fmla="*/ 648 h 888"/>
              <a:gd name="T70" fmla="*/ 8 w 1392"/>
              <a:gd name="T71" fmla="*/ 56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92" h="888">
                <a:moveTo>
                  <a:pt x="8" y="552"/>
                </a:moveTo>
                <a:lnTo>
                  <a:pt x="8" y="536"/>
                </a:lnTo>
                <a:lnTo>
                  <a:pt x="0" y="480"/>
                </a:lnTo>
                <a:lnTo>
                  <a:pt x="8" y="440"/>
                </a:lnTo>
                <a:lnTo>
                  <a:pt x="24" y="392"/>
                </a:lnTo>
                <a:lnTo>
                  <a:pt x="40" y="352"/>
                </a:lnTo>
                <a:lnTo>
                  <a:pt x="64" y="320"/>
                </a:lnTo>
                <a:lnTo>
                  <a:pt x="96" y="280"/>
                </a:lnTo>
                <a:lnTo>
                  <a:pt x="144" y="232"/>
                </a:lnTo>
                <a:lnTo>
                  <a:pt x="160" y="216"/>
                </a:lnTo>
                <a:lnTo>
                  <a:pt x="176" y="200"/>
                </a:lnTo>
                <a:lnTo>
                  <a:pt x="240" y="160"/>
                </a:lnTo>
                <a:lnTo>
                  <a:pt x="288" y="128"/>
                </a:lnTo>
                <a:lnTo>
                  <a:pt x="336" y="104"/>
                </a:lnTo>
                <a:lnTo>
                  <a:pt x="392" y="80"/>
                </a:lnTo>
                <a:lnTo>
                  <a:pt x="456" y="56"/>
                </a:lnTo>
                <a:lnTo>
                  <a:pt x="520" y="40"/>
                </a:lnTo>
                <a:lnTo>
                  <a:pt x="592" y="24"/>
                </a:lnTo>
                <a:lnTo>
                  <a:pt x="632" y="16"/>
                </a:lnTo>
                <a:lnTo>
                  <a:pt x="672" y="8"/>
                </a:lnTo>
                <a:lnTo>
                  <a:pt x="736" y="8"/>
                </a:lnTo>
                <a:lnTo>
                  <a:pt x="808" y="0"/>
                </a:lnTo>
                <a:lnTo>
                  <a:pt x="872" y="8"/>
                </a:lnTo>
                <a:lnTo>
                  <a:pt x="936" y="16"/>
                </a:lnTo>
                <a:lnTo>
                  <a:pt x="992" y="24"/>
                </a:lnTo>
                <a:lnTo>
                  <a:pt x="1056" y="40"/>
                </a:lnTo>
                <a:lnTo>
                  <a:pt x="1120" y="64"/>
                </a:lnTo>
                <a:lnTo>
                  <a:pt x="1144" y="72"/>
                </a:lnTo>
                <a:lnTo>
                  <a:pt x="1176" y="88"/>
                </a:lnTo>
                <a:lnTo>
                  <a:pt x="1224" y="112"/>
                </a:lnTo>
                <a:lnTo>
                  <a:pt x="1264" y="136"/>
                </a:lnTo>
                <a:lnTo>
                  <a:pt x="1296" y="168"/>
                </a:lnTo>
                <a:lnTo>
                  <a:pt x="1336" y="208"/>
                </a:lnTo>
                <a:lnTo>
                  <a:pt x="1360" y="248"/>
                </a:lnTo>
                <a:lnTo>
                  <a:pt x="1376" y="280"/>
                </a:lnTo>
                <a:lnTo>
                  <a:pt x="1392" y="328"/>
                </a:lnTo>
                <a:lnTo>
                  <a:pt x="1392" y="344"/>
                </a:lnTo>
                <a:lnTo>
                  <a:pt x="1392" y="360"/>
                </a:lnTo>
                <a:lnTo>
                  <a:pt x="1392" y="416"/>
                </a:lnTo>
                <a:lnTo>
                  <a:pt x="1384" y="456"/>
                </a:lnTo>
                <a:lnTo>
                  <a:pt x="1376" y="488"/>
                </a:lnTo>
                <a:lnTo>
                  <a:pt x="1352" y="536"/>
                </a:lnTo>
                <a:lnTo>
                  <a:pt x="1328" y="568"/>
                </a:lnTo>
                <a:lnTo>
                  <a:pt x="1296" y="608"/>
                </a:lnTo>
                <a:lnTo>
                  <a:pt x="1248" y="656"/>
                </a:lnTo>
                <a:lnTo>
                  <a:pt x="1232" y="672"/>
                </a:lnTo>
                <a:lnTo>
                  <a:pt x="1208" y="696"/>
                </a:lnTo>
                <a:lnTo>
                  <a:pt x="1160" y="728"/>
                </a:lnTo>
                <a:lnTo>
                  <a:pt x="1112" y="760"/>
                </a:lnTo>
                <a:lnTo>
                  <a:pt x="1048" y="792"/>
                </a:lnTo>
                <a:lnTo>
                  <a:pt x="992" y="816"/>
                </a:lnTo>
                <a:lnTo>
                  <a:pt x="936" y="832"/>
                </a:lnTo>
                <a:lnTo>
                  <a:pt x="864" y="856"/>
                </a:lnTo>
                <a:lnTo>
                  <a:pt x="800" y="864"/>
                </a:lnTo>
                <a:lnTo>
                  <a:pt x="760" y="872"/>
                </a:lnTo>
                <a:lnTo>
                  <a:pt x="720" y="880"/>
                </a:lnTo>
                <a:lnTo>
                  <a:pt x="656" y="880"/>
                </a:lnTo>
                <a:lnTo>
                  <a:pt x="584" y="888"/>
                </a:lnTo>
                <a:lnTo>
                  <a:pt x="520" y="880"/>
                </a:lnTo>
                <a:lnTo>
                  <a:pt x="464" y="880"/>
                </a:lnTo>
                <a:lnTo>
                  <a:pt x="392" y="864"/>
                </a:lnTo>
                <a:lnTo>
                  <a:pt x="344" y="856"/>
                </a:lnTo>
                <a:lnTo>
                  <a:pt x="280" y="832"/>
                </a:lnTo>
                <a:lnTo>
                  <a:pt x="256" y="824"/>
                </a:lnTo>
                <a:lnTo>
                  <a:pt x="232" y="816"/>
                </a:lnTo>
                <a:lnTo>
                  <a:pt x="176" y="784"/>
                </a:lnTo>
                <a:lnTo>
                  <a:pt x="136" y="760"/>
                </a:lnTo>
                <a:lnTo>
                  <a:pt x="104" y="728"/>
                </a:lnTo>
                <a:lnTo>
                  <a:pt x="64" y="688"/>
                </a:lnTo>
                <a:lnTo>
                  <a:pt x="40" y="648"/>
                </a:lnTo>
                <a:lnTo>
                  <a:pt x="24" y="616"/>
                </a:lnTo>
                <a:lnTo>
                  <a:pt x="8" y="568"/>
                </a:lnTo>
                <a:lnTo>
                  <a:pt x="8" y="552"/>
                </a:lnTo>
                <a:close/>
              </a:path>
            </a:pathLst>
          </a:custGeom>
          <a:solidFill>
            <a:schemeClr val="bg1">
              <a:lumMod val="85000"/>
            </a:schemeClr>
          </a:solid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72" name="Freeform 11">
            <a:extLst>
              <a:ext uri="{FF2B5EF4-FFF2-40B4-BE49-F238E27FC236}">
                <a16:creationId xmlns:a16="http://schemas.microsoft.com/office/drawing/2014/main" id="{F20F5FCA-6BAB-44C0-9DF4-DC245BEE88B2}"/>
              </a:ext>
            </a:extLst>
          </p:cNvPr>
          <p:cNvSpPr>
            <a:spLocks/>
          </p:cNvSpPr>
          <p:nvPr/>
        </p:nvSpPr>
        <p:spPr bwMode="auto">
          <a:xfrm>
            <a:off x="2930525" y="2020888"/>
            <a:ext cx="2311400" cy="2273300"/>
          </a:xfrm>
          <a:custGeom>
            <a:avLst/>
            <a:gdLst>
              <a:gd name="T0" fmla="*/ 912 w 1456"/>
              <a:gd name="T1" fmla="*/ 0 h 1432"/>
              <a:gd name="T2" fmla="*/ 1456 w 1456"/>
              <a:gd name="T3" fmla="*/ 608 h 1432"/>
              <a:gd name="T4" fmla="*/ 552 w 1456"/>
              <a:gd name="T5" fmla="*/ 1432 h 1432"/>
              <a:gd name="T6" fmla="*/ 0 w 1456"/>
              <a:gd name="T7" fmla="*/ 816 h 1432"/>
              <a:gd name="T8" fmla="*/ 912 w 1456"/>
              <a:gd name="T9" fmla="*/ 0 h 1432"/>
            </a:gdLst>
            <a:ahLst/>
            <a:cxnLst>
              <a:cxn ang="0">
                <a:pos x="T0" y="T1"/>
              </a:cxn>
              <a:cxn ang="0">
                <a:pos x="T2" y="T3"/>
              </a:cxn>
              <a:cxn ang="0">
                <a:pos x="T4" y="T5"/>
              </a:cxn>
              <a:cxn ang="0">
                <a:pos x="T6" y="T7"/>
              </a:cxn>
              <a:cxn ang="0">
                <a:pos x="T8" y="T9"/>
              </a:cxn>
            </a:cxnLst>
            <a:rect l="0" t="0" r="r" b="b"/>
            <a:pathLst>
              <a:path w="1456" h="1432">
                <a:moveTo>
                  <a:pt x="912" y="0"/>
                </a:moveTo>
                <a:lnTo>
                  <a:pt x="1456" y="608"/>
                </a:lnTo>
                <a:lnTo>
                  <a:pt x="552" y="1432"/>
                </a:lnTo>
                <a:lnTo>
                  <a:pt x="0" y="816"/>
                </a:lnTo>
                <a:lnTo>
                  <a:pt x="912" y="0"/>
                </a:lnTo>
                <a:close/>
              </a:path>
            </a:pathLst>
          </a:custGeom>
          <a:solidFill>
            <a:srgbClr val="FFFFFF"/>
          </a:solidFill>
          <a:ln w="1270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73" name="Freeform 12">
            <a:extLst>
              <a:ext uri="{FF2B5EF4-FFF2-40B4-BE49-F238E27FC236}">
                <a16:creationId xmlns:a16="http://schemas.microsoft.com/office/drawing/2014/main" id="{A85B8CD0-4665-4B95-9B57-D8FBE69D0851}"/>
              </a:ext>
            </a:extLst>
          </p:cNvPr>
          <p:cNvSpPr>
            <a:spLocks/>
          </p:cNvSpPr>
          <p:nvPr/>
        </p:nvSpPr>
        <p:spPr bwMode="auto">
          <a:xfrm>
            <a:off x="3438525" y="2884488"/>
            <a:ext cx="2209800" cy="1409700"/>
          </a:xfrm>
          <a:custGeom>
            <a:avLst/>
            <a:gdLst>
              <a:gd name="T0" fmla="*/ 8 w 1392"/>
              <a:gd name="T1" fmla="*/ 536 h 888"/>
              <a:gd name="T2" fmla="*/ 8 w 1392"/>
              <a:gd name="T3" fmla="*/ 440 h 888"/>
              <a:gd name="T4" fmla="*/ 40 w 1392"/>
              <a:gd name="T5" fmla="*/ 352 h 888"/>
              <a:gd name="T6" fmla="*/ 96 w 1392"/>
              <a:gd name="T7" fmla="*/ 280 h 888"/>
              <a:gd name="T8" fmla="*/ 160 w 1392"/>
              <a:gd name="T9" fmla="*/ 216 h 888"/>
              <a:gd name="T10" fmla="*/ 240 w 1392"/>
              <a:gd name="T11" fmla="*/ 160 h 888"/>
              <a:gd name="T12" fmla="*/ 336 w 1392"/>
              <a:gd name="T13" fmla="*/ 104 h 888"/>
              <a:gd name="T14" fmla="*/ 456 w 1392"/>
              <a:gd name="T15" fmla="*/ 56 h 888"/>
              <a:gd name="T16" fmla="*/ 592 w 1392"/>
              <a:gd name="T17" fmla="*/ 24 h 888"/>
              <a:gd name="T18" fmla="*/ 672 w 1392"/>
              <a:gd name="T19" fmla="*/ 8 h 888"/>
              <a:gd name="T20" fmla="*/ 808 w 1392"/>
              <a:gd name="T21" fmla="*/ 0 h 888"/>
              <a:gd name="T22" fmla="*/ 936 w 1392"/>
              <a:gd name="T23" fmla="*/ 16 h 888"/>
              <a:gd name="T24" fmla="*/ 1056 w 1392"/>
              <a:gd name="T25" fmla="*/ 40 h 888"/>
              <a:gd name="T26" fmla="*/ 1144 w 1392"/>
              <a:gd name="T27" fmla="*/ 72 h 888"/>
              <a:gd name="T28" fmla="*/ 1224 w 1392"/>
              <a:gd name="T29" fmla="*/ 112 h 888"/>
              <a:gd name="T30" fmla="*/ 1296 w 1392"/>
              <a:gd name="T31" fmla="*/ 168 h 888"/>
              <a:gd name="T32" fmla="*/ 1360 w 1392"/>
              <a:gd name="T33" fmla="*/ 248 h 888"/>
              <a:gd name="T34" fmla="*/ 1392 w 1392"/>
              <a:gd name="T35" fmla="*/ 328 h 888"/>
              <a:gd name="T36" fmla="*/ 1392 w 1392"/>
              <a:gd name="T37" fmla="*/ 360 h 888"/>
              <a:gd name="T38" fmla="*/ 1384 w 1392"/>
              <a:gd name="T39" fmla="*/ 456 h 888"/>
              <a:gd name="T40" fmla="*/ 1352 w 1392"/>
              <a:gd name="T41" fmla="*/ 536 h 888"/>
              <a:gd name="T42" fmla="*/ 1296 w 1392"/>
              <a:gd name="T43" fmla="*/ 608 h 888"/>
              <a:gd name="T44" fmla="*/ 1232 w 1392"/>
              <a:gd name="T45" fmla="*/ 672 h 888"/>
              <a:gd name="T46" fmla="*/ 1160 w 1392"/>
              <a:gd name="T47" fmla="*/ 728 h 888"/>
              <a:gd name="T48" fmla="*/ 1048 w 1392"/>
              <a:gd name="T49" fmla="*/ 792 h 888"/>
              <a:gd name="T50" fmla="*/ 936 w 1392"/>
              <a:gd name="T51" fmla="*/ 832 h 888"/>
              <a:gd name="T52" fmla="*/ 800 w 1392"/>
              <a:gd name="T53" fmla="*/ 864 h 888"/>
              <a:gd name="T54" fmla="*/ 720 w 1392"/>
              <a:gd name="T55" fmla="*/ 880 h 888"/>
              <a:gd name="T56" fmla="*/ 584 w 1392"/>
              <a:gd name="T57" fmla="*/ 888 h 888"/>
              <a:gd name="T58" fmla="*/ 464 w 1392"/>
              <a:gd name="T59" fmla="*/ 880 h 888"/>
              <a:gd name="T60" fmla="*/ 344 w 1392"/>
              <a:gd name="T61" fmla="*/ 856 h 888"/>
              <a:gd name="T62" fmla="*/ 256 w 1392"/>
              <a:gd name="T63" fmla="*/ 824 h 888"/>
              <a:gd name="T64" fmla="*/ 176 w 1392"/>
              <a:gd name="T65" fmla="*/ 784 h 888"/>
              <a:gd name="T66" fmla="*/ 104 w 1392"/>
              <a:gd name="T67" fmla="*/ 728 h 888"/>
              <a:gd name="T68" fmla="*/ 40 w 1392"/>
              <a:gd name="T69" fmla="*/ 648 h 888"/>
              <a:gd name="T70" fmla="*/ 8 w 1392"/>
              <a:gd name="T71" fmla="*/ 56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92" h="888">
                <a:moveTo>
                  <a:pt x="8" y="552"/>
                </a:moveTo>
                <a:lnTo>
                  <a:pt x="8" y="536"/>
                </a:lnTo>
                <a:lnTo>
                  <a:pt x="0" y="480"/>
                </a:lnTo>
                <a:lnTo>
                  <a:pt x="8" y="440"/>
                </a:lnTo>
                <a:lnTo>
                  <a:pt x="24" y="392"/>
                </a:lnTo>
                <a:lnTo>
                  <a:pt x="40" y="352"/>
                </a:lnTo>
                <a:lnTo>
                  <a:pt x="64" y="320"/>
                </a:lnTo>
                <a:lnTo>
                  <a:pt x="96" y="280"/>
                </a:lnTo>
                <a:lnTo>
                  <a:pt x="144" y="232"/>
                </a:lnTo>
                <a:lnTo>
                  <a:pt x="160" y="216"/>
                </a:lnTo>
                <a:lnTo>
                  <a:pt x="176" y="200"/>
                </a:lnTo>
                <a:lnTo>
                  <a:pt x="240" y="160"/>
                </a:lnTo>
                <a:lnTo>
                  <a:pt x="288" y="128"/>
                </a:lnTo>
                <a:lnTo>
                  <a:pt x="336" y="104"/>
                </a:lnTo>
                <a:lnTo>
                  <a:pt x="392" y="80"/>
                </a:lnTo>
                <a:lnTo>
                  <a:pt x="456" y="56"/>
                </a:lnTo>
                <a:lnTo>
                  <a:pt x="520" y="40"/>
                </a:lnTo>
                <a:lnTo>
                  <a:pt x="592" y="24"/>
                </a:lnTo>
                <a:lnTo>
                  <a:pt x="632" y="16"/>
                </a:lnTo>
                <a:lnTo>
                  <a:pt x="672" y="8"/>
                </a:lnTo>
                <a:lnTo>
                  <a:pt x="736" y="8"/>
                </a:lnTo>
                <a:lnTo>
                  <a:pt x="808" y="0"/>
                </a:lnTo>
                <a:lnTo>
                  <a:pt x="872" y="8"/>
                </a:lnTo>
                <a:lnTo>
                  <a:pt x="936" y="16"/>
                </a:lnTo>
                <a:lnTo>
                  <a:pt x="992" y="24"/>
                </a:lnTo>
                <a:lnTo>
                  <a:pt x="1056" y="40"/>
                </a:lnTo>
                <a:lnTo>
                  <a:pt x="1120" y="64"/>
                </a:lnTo>
                <a:lnTo>
                  <a:pt x="1144" y="72"/>
                </a:lnTo>
                <a:lnTo>
                  <a:pt x="1176" y="88"/>
                </a:lnTo>
                <a:lnTo>
                  <a:pt x="1224" y="112"/>
                </a:lnTo>
                <a:lnTo>
                  <a:pt x="1264" y="136"/>
                </a:lnTo>
                <a:lnTo>
                  <a:pt x="1296" y="168"/>
                </a:lnTo>
                <a:lnTo>
                  <a:pt x="1336" y="208"/>
                </a:lnTo>
                <a:lnTo>
                  <a:pt x="1360" y="248"/>
                </a:lnTo>
                <a:lnTo>
                  <a:pt x="1376" y="280"/>
                </a:lnTo>
                <a:lnTo>
                  <a:pt x="1392" y="328"/>
                </a:lnTo>
                <a:lnTo>
                  <a:pt x="1392" y="344"/>
                </a:lnTo>
                <a:lnTo>
                  <a:pt x="1392" y="360"/>
                </a:lnTo>
                <a:lnTo>
                  <a:pt x="1392" y="416"/>
                </a:lnTo>
                <a:lnTo>
                  <a:pt x="1384" y="456"/>
                </a:lnTo>
                <a:lnTo>
                  <a:pt x="1376" y="488"/>
                </a:lnTo>
                <a:lnTo>
                  <a:pt x="1352" y="536"/>
                </a:lnTo>
                <a:lnTo>
                  <a:pt x="1328" y="568"/>
                </a:lnTo>
                <a:lnTo>
                  <a:pt x="1296" y="608"/>
                </a:lnTo>
                <a:lnTo>
                  <a:pt x="1248" y="656"/>
                </a:lnTo>
                <a:lnTo>
                  <a:pt x="1232" y="672"/>
                </a:lnTo>
                <a:lnTo>
                  <a:pt x="1208" y="696"/>
                </a:lnTo>
                <a:lnTo>
                  <a:pt x="1160" y="728"/>
                </a:lnTo>
                <a:lnTo>
                  <a:pt x="1112" y="760"/>
                </a:lnTo>
                <a:lnTo>
                  <a:pt x="1048" y="792"/>
                </a:lnTo>
                <a:lnTo>
                  <a:pt x="992" y="816"/>
                </a:lnTo>
                <a:lnTo>
                  <a:pt x="936" y="832"/>
                </a:lnTo>
                <a:lnTo>
                  <a:pt x="864" y="856"/>
                </a:lnTo>
                <a:lnTo>
                  <a:pt x="800" y="864"/>
                </a:lnTo>
                <a:lnTo>
                  <a:pt x="760" y="872"/>
                </a:lnTo>
                <a:lnTo>
                  <a:pt x="720" y="880"/>
                </a:lnTo>
                <a:lnTo>
                  <a:pt x="656" y="880"/>
                </a:lnTo>
                <a:lnTo>
                  <a:pt x="584" y="888"/>
                </a:lnTo>
                <a:lnTo>
                  <a:pt x="520" y="880"/>
                </a:lnTo>
                <a:lnTo>
                  <a:pt x="464" y="880"/>
                </a:lnTo>
                <a:lnTo>
                  <a:pt x="392" y="864"/>
                </a:lnTo>
                <a:lnTo>
                  <a:pt x="344" y="856"/>
                </a:lnTo>
                <a:lnTo>
                  <a:pt x="280" y="832"/>
                </a:lnTo>
                <a:lnTo>
                  <a:pt x="256" y="824"/>
                </a:lnTo>
                <a:lnTo>
                  <a:pt x="232" y="816"/>
                </a:lnTo>
                <a:lnTo>
                  <a:pt x="176" y="784"/>
                </a:lnTo>
                <a:lnTo>
                  <a:pt x="136" y="760"/>
                </a:lnTo>
                <a:lnTo>
                  <a:pt x="104" y="728"/>
                </a:lnTo>
                <a:lnTo>
                  <a:pt x="64" y="688"/>
                </a:lnTo>
                <a:lnTo>
                  <a:pt x="40" y="648"/>
                </a:lnTo>
                <a:lnTo>
                  <a:pt x="24" y="616"/>
                </a:lnTo>
                <a:lnTo>
                  <a:pt x="8" y="568"/>
                </a:lnTo>
                <a:lnTo>
                  <a:pt x="8" y="55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32775" name="Group 33">
            <a:extLst>
              <a:ext uri="{FF2B5EF4-FFF2-40B4-BE49-F238E27FC236}">
                <a16:creationId xmlns:a16="http://schemas.microsoft.com/office/drawing/2014/main" id="{D21E21D7-B84A-4CEA-8CF1-2F4209463F96}"/>
              </a:ext>
            </a:extLst>
          </p:cNvPr>
          <p:cNvGrpSpPr>
            <a:grpSpLocks/>
          </p:cNvGrpSpPr>
          <p:nvPr/>
        </p:nvGrpSpPr>
        <p:grpSpPr bwMode="auto">
          <a:xfrm>
            <a:off x="4225925" y="2566988"/>
            <a:ext cx="2730500" cy="1104900"/>
            <a:chOff x="2662" y="1617"/>
            <a:chExt cx="1720" cy="696"/>
          </a:xfrm>
        </p:grpSpPr>
        <p:sp>
          <p:nvSpPr>
            <p:cNvPr id="8221" name="Line 13">
              <a:extLst>
                <a:ext uri="{FF2B5EF4-FFF2-40B4-BE49-F238E27FC236}">
                  <a16:creationId xmlns:a16="http://schemas.microsoft.com/office/drawing/2014/main" id="{85A01929-50EF-4CB4-ACE7-4B229A5D0996}"/>
                </a:ext>
              </a:extLst>
            </p:cNvPr>
            <p:cNvSpPr>
              <a:spLocks noChangeShapeType="1"/>
            </p:cNvSpPr>
            <p:nvPr/>
          </p:nvSpPr>
          <p:spPr bwMode="auto">
            <a:xfrm>
              <a:off x="2662" y="1617"/>
              <a:ext cx="72"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22" name="Line 14">
              <a:extLst>
                <a:ext uri="{FF2B5EF4-FFF2-40B4-BE49-F238E27FC236}">
                  <a16:creationId xmlns:a16="http://schemas.microsoft.com/office/drawing/2014/main" id="{8CD2B2CA-0BA1-494B-9415-7387856F364D}"/>
                </a:ext>
              </a:extLst>
            </p:cNvPr>
            <p:cNvSpPr>
              <a:spLocks noChangeShapeType="1"/>
            </p:cNvSpPr>
            <p:nvPr/>
          </p:nvSpPr>
          <p:spPr bwMode="auto">
            <a:xfrm>
              <a:off x="2758" y="1649"/>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23" name="Line 15">
              <a:extLst>
                <a:ext uri="{FF2B5EF4-FFF2-40B4-BE49-F238E27FC236}">
                  <a16:creationId xmlns:a16="http://schemas.microsoft.com/office/drawing/2014/main" id="{4CFEE4B8-59A9-4E49-9458-C784E78B1E60}"/>
                </a:ext>
              </a:extLst>
            </p:cNvPr>
            <p:cNvSpPr>
              <a:spLocks noChangeShapeType="1"/>
            </p:cNvSpPr>
            <p:nvPr/>
          </p:nvSpPr>
          <p:spPr bwMode="auto">
            <a:xfrm>
              <a:off x="2846" y="1689"/>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24" name="Line 16">
              <a:extLst>
                <a:ext uri="{FF2B5EF4-FFF2-40B4-BE49-F238E27FC236}">
                  <a16:creationId xmlns:a16="http://schemas.microsoft.com/office/drawing/2014/main" id="{E9F3E6CF-509B-4146-A760-7E89B80B9E0E}"/>
                </a:ext>
              </a:extLst>
            </p:cNvPr>
            <p:cNvSpPr>
              <a:spLocks noChangeShapeType="1"/>
            </p:cNvSpPr>
            <p:nvPr/>
          </p:nvSpPr>
          <p:spPr bwMode="auto">
            <a:xfrm>
              <a:off x="2934" y="1721"/>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25" name="Line 17">
              <a:extLst>
                <a:ext uri="{FF2B5EF4-FFF2-40B4-BE49-F238E27FC236}">
                  <a16:creationId xmlns:a16="http://schemas.microsoft.com/office/drawing/2014/main" id="{B6ED0216-183F-4FF5-B54A-27C134419AE7}"/>
                </a:ext>
              </a:extLst>
            </p:cNvPr>
            <p:cNvSpPr>
              <a:spLocks noChangeShapeType="1"/>
            </p:cNvSpPr>
            <p:nvPr/>
          </p:nvSpPr>
          <p:spPr bwMode="auto">
            <a:xfrm>
              <a:off x="3022" y="1761"/>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26" name="Line 18">
              <a:extLst>
                <a:ext uri="{FF2B5EF4-FFF2-40B4-BE49-F238E27FC236}">
                  <a16:creationId xmlns:a16="http://schemas.microsoft.com/office/drawing/2014/main" id="{44E73F22-B31D-4CC9-8ADA-C3D5D4A53FF9}"/>
                </a:ext>
              </a:extLst>
            </p:cNvPr>
            <p:cNvSpPr>
              <a:spLocks noChangeShapeType="1"/>
            </p:cNvSpPr>
            <p:nvPr/>
          </p:nvSpPr>
          <p:spPr bwMode="auto">
            <a:xfrm>
              <a:off x="3110" y="1793"/>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27" name="Line 19">
              <a:extLst>
                <a:ext uri="{FF2B5EF4-FFF2-40B4-BE49-F238E27FC236}">
                  <a16:creationId xmlns:a16="http://schemas.microsoft.com/office/drawing/2014/main" id="{B76C7D58-E4C5-41BD-8172-04975BEA711A}"/>
                </a:ext>
              </a:extLst>
            </p:cNvPr>
            <p:cNvSpPr>
              <a:spLocks noChangeShapeType="1"/>
            </p:cNvSpPr>
            <p:nvPr/>
          </p:nvSpPr>
          <p:spPr bwMode="auto">
            <a:xfrm>
              <a:off x="3198" y="1833"/>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28" name="Line 20">
              <a:extLst>
                <a:ext uri="{FF2B5EF4-FFF2-40B4-BE49-F238E27FC236}">
                  <a16:creationId xmlns:a16="http://schemas.microsoft.com/office/drawing/2014/main" id="{B7DB7FD1-1A47-4661-978D-D31509902EFA}"/>
                </a:ext>
              </a:extLst>
            </p:cNvPr>
            <p:cNvSpPr>
              <a:spLocks noChangeShapeType="1"/>
            </p:cNvSpPr>
            <p:nvPr/>
          </p:nvSpPr>
          <p:spPr bwMode="auto">
            <a:xfrm>
              <a:off x="3286" y="1865"/>
              <a:ext cx="72"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29" name="Line 21">
              <a:extLst>
                <a:ext uri="{FF2B5EF4-FFF2-40B4-BE49-F238E27FC236}">
                  <a16:creationId xmlns:a16="http://schemas.microsoft.com/office/drawing/2014/main" id="{AFB6F81C-2AE3-45EF-81FC-58C5370285F6}"/>
                </a:ext>
              </a:extLst>
            </p:cNvPr>
            <p:cNvSpPr>
              <a:spLocks noChangeShapeType="1"/>
            </p:cNvSpPr>
            <p:nvPr/>
          </p:nvSpPr>
          <p:spPr bwMode="auto">
            <a:xfrm>
              <a:off x="3374" y="1905"/>
              <a:ext cx="72"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30" name="Line 22">
              <a:extLst>
                <a:ext uri="{FF2B5EF4-FFF2-40B4-BE49-F238E27FC236}">
                  <a16:creationId xmlns:a16="http://schemas.microsoft.com/office/drawing/2014/main" id="{9D6DBD91-CA2B-4C6F-A4F7-927EC409420E}"/>
                </a:ext>
              </a:extLst>
            </p:cNvPr>
            <p:cNvSpPr>
              <a:spLocks noChangeShapeType="1"/>
            </p:cNvSpPr>
            <p:nvPr/>
          </p:nvSpPr>
          <p:spPr bwMode="auto">
            <a:xfrm>
              <a:off x="3462" y="1945"/>
              <a:ext cx="72"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31" name="Line 23">
              <a:extLst>
                <a:ext uri="{FF2B5EF4-FFF2-40B4-BE49-F238E27FC236}">
                  <a16:creationId xmlns:a16="http://schemas.microsoft.com/office/drawing/2014/main" id="{71F6F7D7-2079-4D29-9350-C55D44AD3CCF}"/>
                </a:ext>
              </a:extLst>
            </p:cNvPr>
            <p:cNvSpPr>
              <a:spLocks noChangeShapeType="1"/>
            </p:cNvSpPr>
            <p:nvPr/>
          </p:nvSpPr>
          <p:spPr bwMode="auto">
            <a:xfrm>
              <a:off x="3558" y="1977"/>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32" name="Line 24">
              <a:extLst>
                <a:ext uri="{FF2B5EF4-FFF2-40B4-BE49-F238E27FC236}">
                  <a16:creationId xmlns:a16="http://schemas.microsoft.com/office/drawing/2014/main" id="{70FF5465-DC18-4477-9A6A-65482AE86C1A}"/>
                </a:ext>
              </a:extLst>
            </p:cNvPr>
            <p:cNvSpPr>
              <a:spLocks noChangeShapeType="1"/>
            </p:cNvSpPr>
            <p:nvPr/>
          </p:nvSpPr>
          <p:spPr bwMode="auto">
            <a:xfrm>
              <a:off x="3646" y="2017"/>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33" name="Line 25">
              <a:extLst>
                <a:ext uri="{FF2B5EF4-FFF2-40B4-BE49-F238E27FC236}">
                  <a16:creationId xmlns:a16="http://schemas.microsoft.com/office/drawing/2014/main" id="{F439BEDC-B77A-43A6-B5A2-4FC7ACFA195C}"/>
                </a:ext>
              </a:extLst>
            </p:cNvPr>
            <p:cNvSpPr>
              <a:spLocks noChangeShapeType="1"/>
            </p:cNvSpPr>
            <p:nvPr/>
          </p:nvSpPr>
          <p:spPr bwMode="auto">
            <a:xfrm>
              <a:off x="3734" y="2049"/>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34" name="Line 26">
              <a:extLst>
                <a:ext uri="{FF2B5EF4-FFF2-40B4-BE49-F238E27FC236}">
                  <a16:creationId xmlns:a16="http://schemas.microsoft.com/office/drawing/2014/main" id="{4D452D02-7A2C-4407-8BD0-58CB9BD9244C}"/>
                </a:ext>
              </a:extLst>
            </p:cNvPr>
            <p:cNvSpPr>
              <a:spLocks noChangeShapeType="1"/>
            </p:cNvSpPr>
            <p:nvPr/>
          </p:nvSpPr>
          <p:spPr bwMode="auto">
            <a:xfrm>
              <a:off x="3822" y="2089"/>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35" name="Line 27">
              <a:extLst>
                <a:ext uri="{FF2B5EF4-FFF2-40B4-BE49-F238E27FC236}">
                  <a16:creationId xmlns:a16="http://schemas.microsoft.com/office/drawing/2014/main" id="{67CC5768-86D5-4BD0-9936-924F94200F50}"/>
                </a:ext>
              </a:extLst>
            </p:cNvPr>
            <p:cNvSpPr>
              <a:spLocks noChangeShapeType="1"/>
            </p:cNvSpPr>
            <p:nvPr/>
          </p:nvSpPr>
          <p:spPr bwMode="auto">
            <a:xfrm>
              <a:off x="3910" y="2121"/>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36" name="Line 28">
              <a:extLst>
                <a:ext uri="{FF2B5EF4-FFF2-40B4-BE49-F238E27FC236}">
                  <a16:creationId xmlns:a16="http://schemas.microsoft.com/office/drawing/2014/main" id="{E2F08C57-6C59-44A0-B000-FB5937C031E5}"/>
                </a:ext>
              </a:extLst>
            </p:cNvPr>
            <p:cNvSpPr>
              <a:spLocks noChangeShapeType="1"/>
            </p:cNvSpPr>
            <p:nvPr/>
          </p:nvSpPr>
          <p:spPr bwMode="auto">
            <a:xfrm>
              <a:off x="3998" y="2161"/>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37" name="Line 29">
              <a:extLst>
                <a:ext uri="{FF2B5EF4-FFF2-40B4-BE49-F238E27FC236}">
                  <a16:creationId xmlns:a16="http://schemas.microsoft.com/office/drawing/2014/main" id="{E5AE0876-F4FA-4225-BA2A-F77B9A66CED8}"/>
                </a:ext>
              </a:extLst>
            </p:cNvPr>
            <p:cNvSpPr>
              <a:spLocks noChangeShapeType="1"/>
            </p:cNvSpPr>
            <p:nvPr/>
          </p:nvSpPr>
          <p:spPr bwMode="auto">
            <a:xfrm>
              <a:off x="4086" y="2193"/>
              <a:ext cx="72"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38" name="Line 30">
              <a:extLst>
                <a:ext uri="{FF2B5EF4-FFF2-40B4-BE49-F238E27FC236}">
                  <a16:creationId xmlns:a16="http://schemas.microsoft.com/office/drawing/2014/main" id="{8FBE8B25-9E79-420C-9F68-AF618AA393A3}"/>
                </a:ext>
              </a:extLst>
            </p:cNvPr>
            <p:cNvSpPr>
              <a:spLocks noChangeShapeType="1"/>
            </p:cNvSpPr>
            <p:nvPr/>
          </p:nvSpPr>
          <p:spPr bwMode="auto">
            <a:xfrm>
              <a:off x="4174" y="2233"/>
              <a:ext cx="72"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39" name="Line 31">
              <a:extLst>
                <a:ext uri="{FF2B5EF4-FFF2-40B4-BE49-F238E27FC236}">
                  <a16:creationId xmlns:a16="http://schemas.microsoft.com/office/drawing/2014/main" id="{F9FE74F9-4799-42E7-9A3C-BFFF3909DB58}"/>
                </a:ext>
              </a:extLst>
            </p:cNvPr>
            <p:cNvSpPr>
              <a:spLocks noChangeShapeType="1"/>
            </p:cNvSpPr>
            <p:nvPr/>
          </p:nvSpPr>
          <p:spPr bwMode="auto">
            <a:xfrm>
              <a:off x="4262" y="2265"/>
              <a:ext cx="72"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40" name="Line 32">
              <a:extLst>
                <a:ext uri="{FF2B5EF4-FFF2-40B4-BE49-F238E27FC236}">
                  <a16:creationId xmlns:a16="http://schemas.microsoft.com/office/drawing/2014/main" id="{31120CF1-F392-4AE6-99D0-F3F0C417F352}"/>
                </a:ext>
              </a:extLst>
            </p:cNvPr>
            <p:cNvSpPr>
              <a:spLocks noChangeShapeType="1"/>
            </p:cNvSpPr>
            <p:nvPr/>
          </p:nvSpPr>
          <p:spPr bwMode="auto">
            <a:xfrm>
              <a:off x="4358" y="2305"/>
              <a:ext cx="24"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776" name="Group 55">
            <a:extLst>
              <a:ext uri="{FF2B5EF4-FFF2-40B4-BE49-F238E27FC236}">
                <a16:creationId xmlns:a16="http://schemas.microsoft.com/office/drawing/2014/main" id="{608DC9BA-1804-4E9F-92F5-8A52E0AE55F4}"/>
              </a:ext>
            </a:extLst>
          </p:cNvPr>
          <p:cNvGrpSpPr>
            <a:grpSpLocks/>
          </p:cNvGrpSpPr>
          <p:nvPr/>
        </p:nvGrpSpPr>
        <p:grpSpPr bwMode="auto">
          <a:xfrm>
            <a:off x="2828925" y="3786188"/>
            <a:ext cx="2933700" cy="1181100"/>
            <a:chOff x="1782" y="2385"/>
            <a:chExt cx="1848" cy="744"/>
          </a:xfrm>
        </p:grpSpPr>
        <p:sp>
          <p:nvSpPr>
            <p:cNvPr id="8200" name="Line 34">
              <a:extLst>
                <a:ext uri="{FF2B5EF4-FFF2-40B4-BE49-F238E27FC236}">
                  <a16:creationId xmlns:a16="http://schemas.microsoft.com/office/drawing/2014/main" id="{6E8D5D6C-2D88-417B-BA05-18EC58C99029}"/>
                </a:ext>
              </a:extLst>
            </p:cNvPr>
            <p:cNvSpPr>
              <a:spLocks noChangeShapeType="1"/>
            </p:cNvSpPr>
            <p:nvPr/>
          </p:nvSpPr>
          <p:spPr bwMode="auto">
            <a:xfrm>
              <a:off x="1782" y="2385"/>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1" name="Line 35">
              <a:extLst>
                <a:ext uri="{FF2B5EF4-FFF2-40B4-BE49-F238E27FC236}">
                  <a16:creationId xmlns:a16="http://schemas.microsoft.com/office/drawing/2014/main" id="{47194044-19B7-4AAD-8AB1-9BB4F155C412}"/>
                </a:ext>
              </a:extLst>
            </p:cNvPr>
            <p:cNvSpPr>
              <a:spLocks noChangeShapeType="1"/>
            </p:cNvSpPr>
            <p:nvPr/>
          </p:nvSpPr>
          <p:spPr bwMode="auto">
            <a:xfrm>
              <a:off x="1870" y="2417"/>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2" name="Line 36">
              <a:extLst>
                <a:ext uri="{FF2B5EF4-FFF2-40B4-BE49-F238E27FC236}">
                  <a16:creationId xmlns:a16="http://schemas.microsoft.com/office/drawing/2014/main" id="{2A3A1A2B-E572-45F2-B9ED-EFC06C91A9F4}"/>
                </a:ext>
              </a:extLst>
            </p:cNvPr>
            <p:cNvSpPr>
              <a:spLocks noChangeShapeType="1"/>
            </p:cNvSpPr>
            <p:nvPr/>
          </p:nvSpPr>
          <p:spPr bwMode="auto">
            <a:xfrm>
              <a:off x="1958" y="2457"/>
              <a:ext cx="72"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3" name="Line 37">
              <a:extLst>
                <a:ext uri="{FF2B5EF4-FFF2-40B4-BE49-F238E27FC236}">
                  <a16:creationId xmlns:a16="http://schemas.microsoft.com/office/drawing/2014/main" id="{0B9DA127-CC09-4671-A63B-BF2267F6A178}"/>
                </a:ext>
              </a:extLst>
            </p:cNvPr>
            <p:cNvSpPr>
              <a:spLocks noChangeShapeType="1"/>
            </p:cNvSpPr>
            <p:nvPr/>
          </p:nvSpPr>
          <p:spPr bwMode="auto">
            <a:xfrm>
              <a:off x="2046" y="2489"/>
              <a:ext cx="72"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4" name="Line 38">
              <a:extLst>
                <a:ext uri="{FF2B5EF4-FFF2-40B4-BE49-F238E27FC236}">
                  <a16:creationId xmlns:a16="http://schemas.microsoft.com/office/drawing/2014/main" id="{40203BD3-1506-4EE9-8778-2EEBE89EC5D2}"/>
                </a:ext>
              </a:extLst>
            </p:cNvPr>
            <p:cNvSpPr>
              <a:spLocks noChangeShapeType="1"/>
            </p:cNvSpPr>
            <p:nvPr/>
          </p:nvSpPr>
          <p:spPr bwMode="auto">
            <a:xfrm>
              <a:off x="2142" y="2529"/>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5" name="Line 39">
              <a:extLst>
                <a:ext uri="{FF2B5EF4-FFF2-40B4-BE49-F238E27FC236}">
                  <a16:creationId xmlns:a16="http://schemas.microsoft.com/office/drawing/2014/main" id="{E7C02487-A6D0-450C-BEBA-01533C38BA23}"/>
                </a:ext>
              </a:extLst>
            </p:cNvPr>
            <p:cNvSpPr>
              <a:spLocks noChangeShapeType="1"/>
            </p:cNvSpPr>
            <p:nvPr/>
          </p:nvSpPr>
          <p:spPr bwMode="auto">
            <a:xfrm>
              <a:off x="2230" y="2561"/>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6" name="Line 40">
              <a:extLst>
                <a:ext uri="{FF2B5EF4-FFF2-40B4-BE49-F238E27FC236}">
                  <a16:creationId xmlns:a16="http://schemas.microsoft.com/office/drawing/2014/main" id="{7813559F-C364-4FFB-82AC-3513B02CCA8A}"/>
                </a:ext>
              </a:extLst>
            </p:cNvPr>
            <p:cNvSpPr>
              <a:spLocks noChangeShapeType="1"/>
            </p:cNvSpPr>
            <p:nvPr/>
          </p:nvSpPr>
          <p:spPr bwMode="auto">
            <a:xfrm>
              <a:off x="2318" y="2601"/>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7" name="Line 41">
              <a:extLst>
                <a:ext uri="{FF2B5EF4-FFF2-40B4-BE49-F238E27FC236}">
                  <a16:creationId xmlns:a16="http://schemas.microsoft.com/office/drawing/2014/main" id="{72221D57-B95E-46BA-B6D7-40072E77A4DD}"/>
                </a:ext>
              </a:extLst>
            </p:cNvPr>
            <p:cNvSpPr>
              <a:spLocks noChangeShapeType="1"/>
            </p:cNvSpPr>
            <p:nvPr/>
          </p:nvSpPr>
          <p:spPr bwMode="auto">
            <a:xfrm>
              <a:off x="2406" y="2633"/>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8" name="Line 42">
              <a:extLst>
                <a:ext uri="{FF2B5EF4-FFF2-40B4-BE49-F238E27FC236}">
                  <a16:creationId xmlns:a16="http://schemas.microsoft.com/office/drawing/2014/main" id="{D0FF3EDC-F8CF-49E8-853A-2FF1C132BF33}"/>
                </a:ext>
              </a:extLst>
            </p:cNvPr>
            <p:cNvSpPr>
              <a:spLocks noChangeShapeType="1"/>
            </p:cNvSpPr>
            <p:nvPr/>
          </p:nvSpPr>
          <p:spPr bwMode="auto">
            <a:xfrm>
              <a:off x="2494" y="2673"/>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09" name="Line 43">
              <a:extLst>
                <a:ext uri="{FF2B5EF4-FFF2-40B4-BE49-F238E27FC236}">
                  <a16:creationId xmlns:a16="http://schemas.microsoft.com/office/drawing/2014/main" id="{59F72155-1E9B-4828-8B11-8A7B2EE51E6A}"/>
                </a:ext>
              </a:extLst>
            </p:cNvPr>
            <p:cNvSpPr>
              <a:spLocks noChangeShapeType="1"/>
            </p:cNvSpPr>
            <p:nvPr/>
          </p:nvSpPr>
          <p:spPr bwMode="auto">
            <a:xfrm>
              <a:off x="2582" y="2705"/>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10" name="Line 44">
              <a:extLst>
                <a:ext uri="{FF2B5EF4-FFF2-40B4-BE49-F238E27FC236}">
                  <a16:creationId xmlns:a16="http://schemas.microsoft.com/office/drawing/2014/main" id="{44B6B50D-D735-45D0-A745-DA41DDD44522}"/>
                </a:ext>
              </a:extLst>
            </p:cNvPr>
            <p:cNvSpPr>
              <a:spLocks noChangeShapeType="1"/>
            </p:cNvSpPr>
            <p:nvPr/>
          </p:nvSpPr>
          <p:spPr bwMode="auto">
            <a:xfrm>
              <a:off x="2670" y="2745"/>
              <a:ext cx="72"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11" name="Line 45">
              <a:extLst>
                <a:ext uri="{FF2B5EF4-FFF2-40B4-BE49-F238E27FC236}">
                  <a16:creationId xmlns:a16="http://schemas.microsoft.com/office/drawing/2014/main" id="{4D6F3BA0-5610-40EB-8500-A7FA9CBF2C2E}"/>
                </a:ext>
              </a:extLst>
            </p:cNvPr>
            <p:cNvSpPr>
              <a:spLocks noChangeShapeType="1"/>
            </p:cNvSpPr>
            <p:nvPr/>
          </p:nvSpPr>
          <p:spPr bwMode="auto">
            <a:xfrm>
              <a:off x="2758" y="2777"/>
              <a:ext cx="72"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12" name="Line 46">
              <a:extLst>
                <a:ext uri="{FF2B5EF4-FFF2-40B4-BE49-F238E27FC236}">
                  <a16:creationId xmlns:a16="http://schemas.microsoft.com/office/drawing/2014/main" id="{E0FD1D4C-3705-47DD-A00C-A01F93C6C188}"/>
                </a:ext>
              </a:extLst>
            </p:cNvPr>
            <p:cNvSpPr>
              <a:spLocks noChangeShapeType="1"/>
            </p:cNvSpPr>
            <p:nvPr/>
          </p:nvSpPr>
          <p:spPr bwMode="auto">
            <a:xfrm>
              <a:off x="2854" y="2817"/>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13" name="Line 47">
              <a:extLst>
                <a:ext uri="{FF2B5EF4-FFF2-40B4-BE49-F238E27FC236}">
                  <a16:creationId xmlns:a16="http://schemas.microsoft.com/office/drawing/2014/main" id="{26F05B20-A70C-4EA0-9954-E70F11249B34}"/>
                </a:ext>
              </a:extLst>
            </p:cNvPr>
            <p:cNvSpPr>
              <a:spLocks noChangeShapeType="1"/>
            </p:cNvSpPr>
            <p:nvPr/>
          </p:nvSpPr>
          <p:spPr bwMode="auto">
            <a:xfrm>
              <a:off x="2942" y="2849"/>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14" name="Line 48">
              <a:extLst>
                <a:ext uri="{FF2B5EF4-FFF2-40B4-BE49-F238E27FC236}">
                  <a16:creationId xmlns:a16="http://schemas.microsoft.com/office/drawing/2014/main" id="{E53D106F-76E7-4F91-956A-DCC1162DF0E9}"/>
                </a:ext>
              </a:extLst>
            </p:cNvPr>
            <p:cNvSpPr>
              <a:spLocks noChangeShapeType="1"/>
            </p:cNvSpPr>
            <p:nvPr/>
          </p:nvSpPr>
          <p:spPr bwMode="auto">
            <a:xfrm>
              <a:off x="3030" y="2889"/>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15" name="Line 49">
              <a:extLst>
                <a:ext uri="{FF2B5EF4-FFF2-40B4-BE49-F238E27FC236}">
                  <a16:creationId xmlns:a16="http://schemas.microsoft.com/office/drawing/2014/main" id="{4CC99A53-ABC5-4016-AC28-04F8DF9511B2}"/>
                </a:ext>
              </a:extLst>
            </p:cNvPr>
            <p:cNvSpPr>
              <a:spLocks noChangeShapeType="1"/>
            </p:cNvSpPr>
            <p:nvPr/>
          </p:nvSpPr>
          <p:spPr bwMode="auto">
            <a:xfrm>
              <a:off x="3118" y="2921"/>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16" name="Line 50">
              <a:extLst>
                <a:ext uri="{FF2B5EF4-FFF2-40B4-BE49-F238E27FC236}">
                  <a16:creationId xmlns:a16="http://schemas.microsoft.com/office/drawing/2014/main" id="{64227F61-55DC-41F6-A6DC-79174D8CA30A}"/>
                </a:ext>
              </a:extLst>
            </p:cNvPr>
            <p:cNvSpPr>
              <a:spLocks noChangeShapeType="1"/>
            </p:cNvSpPr>
            <p:nvPr/>
          </p:nvSpPr>
          <p:spPr bwMode="auto">
            <a:xfrm>
              <a:off x="3206" y="2961"/>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17" name="Line 51">
              <a:extLst>
                <a:ext uri="{FF2B5EF4-FFF2-40B4-BE49-F238E27FC236}">
                  <a16:creationId xmlns:a16="http://schemas.microsoft.com/office/drawing/2014/main" id="{9694049B-3103-40E0-B11A-4EA441384839}"/>
                </a:ext>
              </a:extLst>
            </p:cNvPr>
            <p:cNvSpPr>
              <a:spLocks noChangeShapeType="1"/>
            </p:cNvSpPr>
            <p:nvPr/>
          </p:nvSpPr>
          <p:spPr bwMode="auto">
            <a:xfrm>
              <a:off x="3294" y="2993"/>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18" name="Line 52">
              <a:extLst>
                <a:ext uri="{FF2B5EF4-FFF2-40B4-BE49-F238E27FC236}">
                  <a16:creationId xmlns:a16="http://schemas.microsoft.com/office/drawing/2014/main" id="{CAB70287-EFE5-4E59-949C-2AA4647DF9D9}"/>
                </a:ext>
              </a:extLst>
            </p:cNvPr>
            <p:cNvSpPr>
              <a:spLocks noChangeShapeType="1"/>
            </p:cNvSpPr>
            <p:nvPr/>
          </p:nvSpPr>
          <p:spPr bwMode="auto">
            <a:xfrm>
              <a:off x="3382" y="3033"/>
              <a:ext cx="72"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19" name="Line 53">
              <a:extLst>
                <a:ext uri="{FF2B5EF4-FFF2-40B4-BE49-F238E27FC236}">
                  <a16:creationId xmlns:a16="http://schemas.microsoft.com/office/drawing/2014/main" id="{F972BB6A-4D0E-4162-A0DA-3C62F1671692}"/>
                </a:ext>
              </a:extLst>
            </p:cNvPr>
            <p:cNvSpPr>
              <a:spLocks noChangeShapeType="1"/>
            </p:cNvSpPr>
            <p:nvPr/>
          </p:nvSpPr>
          <p:spPr bwMode="auto">
            <a:xfrm>
              <a:off x="3470" y="3065"/>
              <a:ext cx="72"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20" name="Line 54">
              <a:extLst>
                <a:ext uri="{FF2B5EF4-FFF2-40B4-BE49-F238E27FC236}">
                  <a16:creationId xmlns:a16="http://schemas.microsoft.com/office/drawing/2014/main" id="{EF39F1C0-38C5-4062-87AE-2E7F3E6EE662}"/>
                </a:ext>
              </a:extLst>
            </p:cNvPr>
            <p:cNvSpPr>
              <a:spLocks noChangeShapeType="1"/>
            </p:cNvSpPr>
            <p:nvPr/>
          </p:nvSpPr>
          <p:spPr bwMode="auto">
            <a:xfrm>
              <a:off x="3566" y="3105"/>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777" name="Group 58">
            <a:extLst>
              <a:ext uri="{FF2B5EF4-FFF2-40B4-BE49-F238E27FC236}">
                <a16:creationId xmlns:a16="http://schemas.microsoft.com/office/drawing/2014/main" id="{29114D2E-6DC2-42F3-B570-7F1E09A64CC7}"/>
              </a:ext>
            </a:extLst>
          </p:cNvPr>
          <p:cNvGrpSpPr>
            <a:grpSpLocks/>
          </p:cNvGrpSpPr>
          <p:nvPr/>
        </p:nvGrpSpPr>
        <p:grpSpPr bwMode="auto">
          <a:xfrm>
            <a:off x="2892425" y="2757488"/>
            <a:ext cx="469900" cy="190500"/>
            <a:chOff x="1822" y="1737"/>
            <a:chExt cx="296" cy="120"/>
          </a:xfrm>
        </p:grpSpPr>
        <p:sp>
          <p:nvSpPr>
            <p:cNvPr id="8197" name="Freeform 56">
              <a:extLst>
                <a:ext uri="{FF2B5EF4-FFF2-40B4-BE49-F238E27FC236}">
                  <a16:creationId xmlns:a16="http://schemas.microsoft.com/office/drawing/2014/main" id="{B9406134-D005-4183-BE1A-74280C1F9919}"/>
                </a:ext>
              </a:extLst>
            </p:cNvPr>
            <p:cNvSpPr>
              <a:spLocks/>
            </p:cNvSpPr>
            <p:nvPr/>
          </p:nvSpPr>
          <p:spPr bwMode="auto">
            <a:xfrm>
              <a:off x="1990" y="1777"/>
              <a:ext cx="128" cy="80"/>
            </a:xfrm>
            <a:custGeom>
              <a:avLst/>
              <a:gdLst>
                <a:gd name="T0" fmla="*/ 128 w 128"/>
                <a:gd name="T1" fmla="*/ 80 h 80"/>
                <a:gd name="T2" fmla="*/ 0 w 128"/>
                <a:gd name="T3" fmla="*/ 64 h 80"/>
                <a:gd name="T4" fmla="*/ 8 w 128"/>
                <a:gd name="T5" fmla="*/ 32 h 80"/>
                <a:gd name="T6" fmla="*/ 16 w 128"/>
                <a:gd name="T7" fmla="*/ 0 h 80"/>
                <a:gd name="T8" fmla="*/ 128 w 128"/>
                <a:gd name="T9" fmla="*/ 80 h 80"/>
              </a:gdLst>
              <a:ahLst/>
              <a:cxnLst>
                <a:cxn ang="0">
                  <a:pos x="T0" y="T1"/>
                </a:cxn>
                <a:cxn ang="0">
                  <a:pos x="T2" y="T3"/>
                </a:cxn>
                <a:cxn ang="0">
                  <a:pos x="T4" y="T5"/>
                </a:cxn>
                <a:cxn ang="0">
                  <a:pos x="T6" y="T7"/>
                </a:cxn>
                <a:cxn ang="0">
                  <a:pos x="T8" y="T9"/>
                </a:cxn>
              </a:cxnLst>
              <a:rect l="0" t="0" r="r" b="b"/>
              <a:pathLst>
                <a:path w="128" h="80">
                  <a:moveTo>
                    <a:pt x="128" y="80"/>
                  </a:moveTo>
                  <a:lnTo>
                    <a:pt x="0" y="64"/>
                  </a:lnTo>
                  <a:lnTo>
                    <a:pt x="8" y="32"/>
                  </a:lnTo>
                  <a:lnTo>
                    <a:pt x="16" y="0"/>
                  </a:lnTo>
                  <a:lnTo>
                    <a:pt x="128"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8" name="Line 57">
              <a:extLst>
                <a:ext uri="{FF2B5EF4-FFF2-40B4-BE49-F238E27FC236}">
                  <a16:creationId xmlns:a16="http://schemas.microsoft.com/office/drawing/2014/main" id="{5816D5D1-1255-4D1D-8996-5328BAD2AB8C}"/>
                </a:ext>
              </a:extLst>
            </p:cNvPr>
            <p:cNvSpPr>
              <a:spLocks noChangeShapeType="1"/>
            </p:cNvSpPr>
            <p:nvPr/>
          </p:nvSpPr>
          <p:spPr bwMode="auto">
            <a:xfrm>
              <a:off x="1822" y="1737"/>
              <a:ext cx="176" cy="72"/>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778" name="Group 61">
            <a:extLst>
              <a:ext uri="{FF2B5EF4-FFF2-40B4-BE49-F238E27FC236}">
                <a16:creationId xmlns:a16="http://schemas.microsoft.com/office/drawing/2014/main" id="{CEE03126-406B-4731-B202-7CFFE0708126}"/>
              </a:ext>
            </a:extLst>
          </p:cNvPr>
          <p:cNvGrpSpPr>
            <a:grpSpLocks/>
          </p:cNvGrpSpPr>
          <p:nvPr/>
        </p:nvGrpSpPr>
        <p:grpSpPr bwMode="auto">
          <a:xfrm>
            <a:off x="3616325" y="2770188"/>
            <a:ext cx="190500" cy="355600"/>
            <a:chOff x="2278" y="1745"/>
            <a:chExt cx="120" cy="224"/>
          </a:xfrm>
        </p:grpSpPr>
        <p:sp>
          <p:nvSpPr>
            <p:cNvPr id="8192" name="Freeform 59">
              <a:extLst>
                <a:ext uri="{FF2B5EF4-FFF2-40B4-BE49-F238E27FC236}">
                  <a16:creationId xmlns:a16="http://schemas.microsoft.com/office/drawing/2014/main" id="{536D63DC-DBA1-4624-9509-7E95BBB86DF2}"/>
                </a:ext>
              </a:extLst>
            </p:cNvPr>
            <p:cNvSpPr>
              <a:spLocks/>
            </p:cNvSpPr>
            <p:nvPr/>
          </p:nvSpPr>
          <p:spPr bwMode="auto">
            <a:xfrm>
              <a:off x="2278" y="1745"/>
              <a:ext cx="80" cy="112"/>
            </a:xfrm>
            <a:custGeom>
              <a:avLst/>
              <a:gdLst>
                <a:gd name="T0" fmla="*/ 0 w 80"/>
                <a:gd name="T1" fmla="*/ 0 h 112"/>
                <a:gd name="T2" fmla="*/ 80 w 80"/>
                <a:gd name="T3" fmla="*/ 88 h 112"/>
                <a:gd name="T4" fmla="*/ 56 w 80"/>
                <a:gd name="T5" fmla="*/ 96 h 112"/>
                <a:gd name="T6" fmla="*/ 32 w 80"/>
                <a:gd name="T7" fmla="*/ 112 h 112"/>
                <a:gd name="T8" fmla="*/ 0 w 80"/>
                <a:gd name="T9" fmla="*/ 0 h 112"/>
              </a:gdLst>
              <a:ahLst/>
              <a:cxnLst>
                <a:cxn ang="0">
                  <a:pos x="T0" y="T1"/>
                </a:cxn>
                <a:cxn ang="0">
                  <a:pos x="T2" y="T3"/>
                </a:cxn>
                <a:cxn ang="0">
                  <a:pos x="T4" y="T5"/>
                </a:cxn>
                <a:cxn ang="0">
                  <a:pos x="T6" y="T7"/>
                </a:cxn>
                <a:cxn ang="0">
                  <a:pos x="T8" y="T9"/>
                </a:cxn>
              </a:cxnLst>
              <a:rect l="0" t="0" r="r" b="b"/>
              <a:pathLst>
                <a:path w="80" h="112">
                  <a:moveTo>
                    <a:pt x="0" y="0"/>
                  </a:moveTo>
                  <a:lnTo>
                    <a:pt x="80" y="88"/>
                  </a:lnTo>
                  <a:lnTo>
                    <a:pt x="56" y="96"/>
                  </a:lnTo>
                  <a:lnTo>
                    <a:pt x="32" y="11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3" name="Line 60">
              <a:extLst>
                <a:ext uri="{FF2B5EF4-FFF2-40B4-BE49-F238E27FC236}">
                  <a16:creationId xmlns:a16="http://schemas.microsoft.com/office/drawing/2014/main" id="{E574BD81-49DA-460E-B45E-A8A123292E50}"/>
                </a:ext>
              </a:extLst>
            </p:cNvPr>
            <p:cNvSpPr>
              <a:spLocks noChangeShapeType="1"/>
            </p:cNvSpPr>
            <p:nvPr/>
          </p:nvSpPr>
          <p:spPr bwMode="auto">
            <a:xfrm flipH="1" flipV="1">
              <a:off x="2334" y="1841"/>
              <a:ext cx="64" cy="12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779" name="Group 64">
            <a:extLst>
              <a:ext uri="{FF2B5EF4-FFF2-40B4-BE49-F238E27FC236}">
                <a16:creationId xmlns:a16="http://schemas.microsoft.com/office/drawing/2014/main" id="{B660753C-46CD-4534-90C0-32780499A08E}"/>
              </a:ext>
            </a:extLst>
          </p:cNvPr>
          <p:cNvGrpSpPr>
            <a:grpSpLocks/>
          </p:cNvGrpSpPr>
          <p:nvPr/>
        </p:nvGrpSpPr>
        <p:grpSpPr bwMode="auto">
          <a:xfrm>
            <a:off x="3908425" y="2173288"/>
            <a:ext cx="114300" cy="495300"/>
            <a:chOff x="2462" y="1369"/>
            <a:chExt cx="72" cy="312"/>
          </a:xfrm>
        </p:grpSpPr>
        <p:sp>
          <p:nvSpPr>
            <p:cNvPr id="32830" name="Freeform 62">
              <a:extLst>
                <a:ext uri="{FF2B5EF4-FFF2-40B4-BE49-F238E27FC236}">
                  <a16:creationId xmlns:a16="http://schemas.microsoft.com/office/drawing/2014/main" id="{A390A532-1B00-4559-A073-2B2959A98622}"/>
                </a:ext>
              </a:extLst>
            </p:cNvPr>
            <p:cNvSpPr>
              <a:spLocks/>
            </p:cNvSpPr>
            <p:nvPr/>
          </p:nvSpPr>
          <p:spPr bwMode="auto">
            <a:xfrm>
              <a:off x="2470" y="1369"/>
              <a:ext cx="64" cy="128"/>
            </a:xfrm>
            <a:custGeom>
              <a:avLst/>
              <a:gdLst>
                <a:gd name="T0" fmla="*/ 56 w 64"/>
                <a:gd name="T1" fmla="*/ 0 h 128"/>
                <a:gd name="T2" fmla="*/ 64 w 64"/>
                <a:gd name="T3" fmla="*/ 128 h 128"/>
                <a:gd name="T4" fmla="*/ 32 w 64"/>
                <a:gd name="T5" fmla="*/ 120 h 128"/>
                <a:gd name="T6" fmla="*/ 0 w 64"/>
                <a:gd name="T7" fmla="*/ 112 h 128"/>
                <a:gd name="T8" fmla="*/ 56 w 64"/>
                <a:gd name="T9" fmla="*/ 0 h 128"/>
              </a:gdLst>
              <a:ahLst/>
              <a:cxnLst>
                <a:cxn ang="0">
                  <a:pos x="T0" y="T1"/>
                </a:cxn>
                <a:cxn ang="0">
                  <a:pos x="T2" y="T3"/>
                </a:cxn>
                <a:cxn ang="0">
                  <a:pos x="T4" y="T5"/>
                </a:cxn>
                <a:cxn ang="0">
                  <a:pos x="T6" y="T7"/>
                </a:cxn>
                <a:cxn ang="0">
                  <a:pos x="T8" y="T9"/>
                </a:cxn>
              </a:cxnLst>
              <a:rect l="0" t="0" r="r" b="b"/>
              <a:pathLst>
                <a:path w="64" h="128">
                  <a:moveTo>
                    <a:pt x="56" y="0"/>
                  </a:moveTo>
                  <a:lnTo>
                    <a:pt x="64" y="128"/>
                  </a:lnTo>
                  <a:lnTo>
                    <a:pt x="32" y="120"/>
                  </a:lnTo>
                  <a:lnTo>
                    <a:pt x="0" y="112"/>
                  </a:lnTo>
                  <a:lnTo>
                    <a:pt x="5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31" name="Line 63">
              <a:extLst>
                <a:ext uri="{FF2B5EF4-FFF2-40B4-BE49-F238E27FC236}">
                  <a16:creationId xmlns:a16="http://schemas.microsoft.com/office/drawing/2014/main" id="{7FCEE315-24E1-4F63-896F-09DFE821A382}"/>
                </a:ext>
              </a:extLst>
            </p:cNvPr>
            <p:cNvSpPr>
              <a:spLocks noChangeShapeType="1"/>
            </p:cNvSpPr>
            <p:nvPr/>
          </p:nvSpPr>
          <p:spPr bwMode="auto">
            <a:xfrm flipV="1">
              <a:off x="2462" y="1489"/>
              <a:ext cx="40" cy="192"/>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780" name="Group 70">
            <a:extLst>
              <a:ext uri="{FF2B5EF4-FFF2-40B4-BE49-F238E27FC236}">
                <a16:creationId xmlns:a16="http://schemas.microsoft.com/office/drawing/2014/main" id="{30648648-D756-4176-BFBC-CFD8D694A578}"/>
              </a:ext>
            </a:extLst>
          </p:cNvPr>
          <p:cNvGrpSpPr>
            <a:grpSpLocks/>
          </p:cNvGrpSpPr>
          <p:nvPr/>
        </p:nvGrpSpPr>
        <p:grpSpPr bwMode="auto">
          <a:xfrm>
            <a:off x="3209925" y="2884488"/>
            <a:ext cx="584200" cy="241300"/>
            <a:chOff x="2022" y="1817"/>
            <a:chExt cx="368" cy="152"/>
          </a:xfrm>
        </p:grpSpPr>
        <p:sp>
          <p:nvSpPr>
            <p:cNvPr id="32825" name="Line 65">
              <a:extLst>
                <a:ext uri="{FF2B5EF4-FFF2-40B4-BE49-F238E27FC236}">
                  <a16:creationId xmlns:a16="http://schemas.microsoft.com/office/drawing/2014/main" id="{C313227B-3F23-43DD-88A2-C1DE33F86482}"/>
                </a:ext>
              </a:extLst>
            </p:cNvPr>
            <p:cNvSpPr>
              <a:spLocks noChangeShapeType="1"/>
            </p:cNvSpPr>
            <p:nvPr/>
          </p:nvSpPr>
          <p:spPr bwMode="auto">
            <a:xfrm flipH="1" flipV="1">
              <a:off x="2318" y="1937"/>
              <a:ext cx="72"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26" name="Line 66">
              <a:extLst>
                <a:ext uri="{FF2B5EF4-FFF2-40B4-BE49-F238E27FC236}">
                  <a16:creationId xmlns:a16="http://schemas.microsoft.com/office/drawing/2014/main" id="{17CE5D74-5C85-4CB2-8088-49857A8055C6}"/>
                </a:ext>
              </a:extLst>
            </p:cNvPr>
            <p:cNvSpPr>
              <a:spLocks noChangeShapeType="1"/>
            </p:cNvSpPr>
            <p:nvPr/>
          </p:nvSpPr>
          <p:spPr bwMode="auto">
            <a:xfrm flipH="1" flipV="1">
              <a:off x="2230" y="1905"/>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27" name="Line 67">
              <a:extLst>
                <a:ext uri="{FF2B5EF4-FFF2-40B4-BE49-F238E27FC236}">
                  <a16:creationId xmlns:a16="http://schemas.microsoft.com/office/drawing/2014/main" id="{C4AA9430-AA03-478F-97DB-DEC191AA9E6B}"/>
                </a:ext>
              </a:extLst>
            </p:cNvPr>
            <p:cNvSpPr>
              <a:spLocks noChangeShapeType="1"/>
            </p:cNvSpPr>
            <p:nvPr/>
          </p:nvSpPr>
          <p:spPr bwMode="auto">
            <a:xfrm flipH="1" flipV="1">
              <a:off x="2142" y="1865"/>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28" name="Line 68">
              <a:extLst>
                <a:ext uri="{FF2B5EF4-FFF2-40B4-BE49-F238E27FC236}">
                  <a16:creationId xmlns:a16="http://schemas.microsoft.com/office/drawing/2014/main" id="{291AC64D-05D0-410A-AC29-1059DFB51771}"/>
                </a:ext>
              </a:extLst>
            </p:cNvPr>
            <p:cNvSpPr>
              <a:spLocks noChangeShapeType="1"/>
            </p:cNvSpPr>
            <p:nvPr/>
          </p:nvSpPr>
          <p:spPr bwMode="auto">
            <a:xfrm flipH="1" flipV="1">
              <a:off x="2054" y="1833"/>
              <a:ext cx="64" cy="2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29" name="Line 69">
              <a:extLst>
                <a:ext uri="{FF2B5EF4-FFF2-40B4-BE49-F238E27FC236}">
                  <a16:creationId xmlns:a16="http://schemas.microsoft.com/office/drawing/2014/main" id="{8DFBD06B-F500-48FB-B70F-E6C2FF677C53}"/>
                </a:ext>
              </a:extLst>
            </p:cNvPr>
            <p:cNvSpPr>
              <a:spLocks noChangeShapeType="1"/>
            </p:cNvSpPr>
            <p:nvPr/>
          </p:nvSpPr>
          <p:spPr bwMode="auto">
            <a:xfrm flipH="1" flipV="1">
              <a:off x="2022" y="1817"/>
              <a:ext cx="8"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781" name="Group 75">
            <a:extLst>
              <a:ext uri="{FF2B5EF4-FFF2-40B4-BE49-F238E27FC236}">
                <a16:creationId xmlns:a16="http://schemas.microsoft.com/office/drawing/2014/main" id="{4CA2DD3C-449A-4348-8A88-94A6C07964C6}"/>
              </a:ext>
            </a:extLst>
          </p:cNvPr>
          <p:cNvGrpSpPr>
            <a:grpSpLocks/>
          </p:cNvGrpSpPr>
          <p:nvPr/>
        </p:nvGrpSpPr>
        <p:grpSpPr bwMode="auto">
          <a:xfrm>
            <a:off x="3806825" y="2566988"/>
            <a:ext cx="114300" cy="558800"/>
            <a:chOff x="2398" y="1617"/>
            <a:chExt cx="72" cy="352"/>
          </a:xfrm>
        </p:grpSpPr>
        <p:sp>
          <p:nvSpPr>
            <p:cNvPr id="32821" name="Line 71">
              <a:extLst>
                <a:ext uri="{FF2B5EF4-FFF2-40B4-BE49-F238E27FC236}">
                  <a16:creationId xmlns:a16="http://schemas.microsoft.com/office/drawing/2014/main" id="{A8F9712C-26DF-4B3F-A431-9FF580CDD18A}"/>
                </a:ext>
              </a:extLst>
            </p:cNvPr>
            <p:cNvSpPr>
              <a:spLocks noChangeShapeType="1"/>
            </p:cNvSpPr>
            <p:nvPr/>
          </p:nvSpPr>
          <p:spPr bwMode="auto">
            <a:xfrm flipV="1">
              <a:off x="2398" y="1897"/>
              <a:ext cx="16"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22" name="Line 72">
              <a:extLst>
                <a:ext uri="{FF2B5EF4-FFF2-40B4-BE49-F238E27FC236}">
                  <a16:creationId xmlns:a16="http://schemas.microsoft.com/office/drawing/2014/main" id="{9667B5DC-1CC4-44BC-97F0-7E2A7F403839}"/>
                </a:ext>
              </a:extLst>
            </p:cNvPr>
            <p:cNvSpPr>
              <a:spLocks noChangeShapeType="1"/>
            </p:cNvSpPr>
            <p:nvPr/>
          </p:nvSpPr>
          <p:spPr bwMode="auto">
            <a:xfrm flipV="1">
              <a:off x="2422" y="1809"/>
              <a:ext cx="8" cy="6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23" name="Line 73">
              <a:extLst>
                <a:ext uri="{FF2B5EF4-FFF2-40B4-BE49-F238E27FC236}">
                  <a16:creationId xmlns:a16="http://schemas.microsoft.com/office/drawing/2014/main" id="{D37D31FD-B03C-47C2-AFBA-58F6820AD86D}"/>
                </a:ext>
              </a:extLst>
            </p:cNvPr>
            <p:cNvSpPr>
              <a:spLocks noChangeShapeType="1"/>
            </p:cNvSpPr>
            <p:nvPr/>
          </p:nvSpPr>
          <p:spPr bwMode="auto">
            <a:xfrm flipV="1">
              <a:off x="2438" y="1713"/>
              <a:ext cx="16"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24" name="Line 74">
              <a:extLst>
                <a:ext uri="{FF2B5EF4-FFF2-40B4-BE49-F238E27FC236}">
                  <a16:creationId xmlns:a16="http://schemas.microsoft.com/office/drawing/2014/main" id="{E76DDA31-ADE3-4293-A8CF-0EB18AC42E05}"/>
                </a:ext>
              </a:extLst>
            </p:cNvPr>
            <p:cNvSpPr>
              <a:spLocks noChangeShapeType="1"/>
            </p:cNvSpPr>
            <p:nvPr/>
          </p:nvSpPr>
          <p:spPr bwMode="auto">
            <a:xfrm flipV="1">
              <a:off x="2454" y="1617"/>
              <a:ext cx="16"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782" name="Group 86">
            <a:extLst>
              <a:ext uri="{FF2B5EF4-FFF2-40B4-BE49-F238E27FC236}">
                <a16:creationId xmlns:a16="http://schemas.microsoft.com/office/drawing/2014/main" id="{F63BCB19-25FA-4480-BD4D-16382E4852EF}"/>
              </a:ext>
            </a:extLst>
          </p:cNvPr>
          <p:cNvGrpSpPr>
            <a:grpSpLocks/>
          </p:cNvGrpSpPr>
          <p:nvPr/>
        </p:nvGrpSpPr>
        <p:grpSpPr bwMode="auto">
          <a:xfrm>
            <a:off x="3159125" y="2782888"/>
            <a:ext cx="1308100" cy="685800"/>
            <a:chOff x="1990" y="1753"/>
            <a:chExt cx="824" cy="432"/>
          </a:xfrm>
        </p:grpSpPr>
        <p:sp>
          <p:nvSpPr>
            <p:cNvPr id="32811" name="Line 76">
              <a:extLst>
                <a:ext uri="{FF2B5EF4-FFF2-40B4-BE49-F238E27FC236}">
                  <a16:creationId xmlns:a16="http://schemas.microsoft.com/office/drawing/2014/main" id="{3B99156C-09BB-4079-B49C-B3DD2269B8DC}"/>
                </a:ext>
              </a:extLst>
            </p:cNvPr>
            <p:cNvSpPr>
              <a:spLocks noChangeShapeType="1"/>
            </p:cNvSpPr>
            <p:nvPr/>
          </p:nvSpPr>
          <p:spPr bwMode="auto">
            <a:xfrm flipV="1">
              <a:off x="1990" y="2153"/>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12" name="Line 77">
              <a:extLst>
                <a:ext uri="{FF2B5EF4-FFF2-40B4-BE49-F238E27FC236}">
                  <a16:creationId xmlns:a16="http://schemas.microsoft.com/office/drawing/2014/main" id="{A587E057-32D1-42A0-BA70-8C5499565ACB}"/>
                </a:ext>
              </a:extLst>
            </p:cNvPr>
            <p:cNvSpPr>
              <a:spLocks noChangeShapeType="1"/>
            </p:cNvSpPr>
            <p:nvPr/>
          </p:nvSpPr>
          <p:spPr bwMode="auto">
            <a:xfrm flipV="1">
              <a:off x="2070" y="2113"/>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13" name="Line 78">
              <a:extLst>
                <a:ext uri="{FF2B5EF4-FFF2-40B4-BE49-F238E27FC236}">
                  <a16:creationId xmlns:a16="http://schemas.microsoft.com/office/drawing/2014/main" id="{188455C1-2FAD-47F2-86AE-4C118DC518F3}"/>
                </a:ext>
              </a:extLst>
            </p:cNvPr>
            <p:cNvSpPr>
              <a:spLocks noChangeShapeType="1"/>
            </p:cNvSpPr>
            <p:nvPr/>
          </p:nvSpPr>
          <p:spPr bwMode="auto">
            <a:xfrm flipV="1">
              <a:off x="2158" y="2065"/>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14" name="Line 79">
              <a:extLst>
                <a:ext uri="{FF2B5EF4-FFF2-40B4-BE49-F238E27FC236}">
                  <a16:creationId xmlns:a16="http://schemas.microsoft.com/office/drawing/2014/main" id="{2F23C4A0-0B65-4886-AF24-687B2D9B6447}"/>
                </a:ext>
              </a:extLst>
            </p:cNvPr>
            <p:cNvSpPr>
              <a:spLocks noChangeShapeType="1"/>
            </p:cNvSpPr>
            <p:nvPr/>
          </p:nvSpPr>
          <p:spPr bwMode="auto">
            <a:xfrm flipV="1">
              <a:off x="2238" y="2017"/>
              <a:ext cx="64" cy="4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15" name="Line 80">
              <a:extLst>
                <a:ext uri="{FF2B5EF4-FFF2-40B4-BE49-F238E27FC236}">
                  <a16:creationId xmlns:a16="http://schemas.microsoft.com/office/drawing/2014/main" id="{7EA881D7-9893-4E34-810B-BDCB6151B474}"/>
                </a:ext>
              </a:extLst>
            </p:cNvPr>
            <p:cNvSpPr>
              <a:spLocks noChangeShapeType="1"/>
            </p:cNvSpPr>
            <p:nvPr/>
          </p:nvSpPr>
          <p:spPr bwMode="auto">
            <a:xfrm flipV="1">
              <a:off x="2326" y="1977"/>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16" name="Line 81">
              <a:extLst>
                <a:ext uri="{FF2B5EF4-FFF2-40B4-BE49-F238E27FC236}">
                  <a16:creationId xmlns:a16="http://schemas.microsoft.com/office/drawing/2014/main" id="{EA743BFB-1257-419D-A664-BB61C00D5718}"/>
                </a:ext>
              </a:extLst>
            </p:cNvPr>
            <p:cNvSpPr>
              <a:spLocks noChangeShapeType="1"/>
            </p:cNvSpPr>
            <p:nvPr/>
          </p:nvSpPr>
          <p:spPr bwMode="auto">
            <a:xfrm flipV="1">
              <a:off x="2414" y="1929"/>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17" name="Line 82">
              <a:extLst>
                <a:ext uri="{FF2B5EF4-FFF2-40B4-BE49-F238E27FC236}">
                  <a16:creationId xmlns:a16="http://schemas.microsoft.com/office/drawing/2014/main" id="{46BADE18-C9B5-46E9-AB19-1CB4153039F5}"/>
                </a:ext>
              </a:extLst>
            </p:cNvPr>
            <p:cNvSpPr>
              <a:spLocks noChangeShapeType="1"/>
            </p:cNvSpPr>
            <p:nvPr/>
          </p:nvSpPr>
          <p:spPr bwMode="auto">
            <a:xfrm flipV="1">
              <a:off x="2494" y="1881"/>
              <a:ext cx="64" cy="4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18" name="Line 83">
              <a:extLst>
                <a:ext uri="{FF2B5EF4-FFF2-40B4-BE49-F238E27FC236}">
                  <a16:creationId xmlns:a16="http://schemas.microsoft.com/office/drawing/2014/main" id="{66BB39D7-6EBD-4CA4-BBB7-1E531A1CED88}"/>
                </a:ext>
              </a:extLst>
            </p:cNvPr>
            <p:cNvSpPr>
              <a:spLocks noChangeShapeType="1"/>
            </p:cNvSpPr>
            <p:nvPr/>
          </p:nvSpPr>
          <p:spPr bwMode="auto">
            <a:xfrm flipV="1">
              <a:off x="2582" y="1841"/>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19" name="Line 84">
              <a:extLst>
                <a:ext uri="{FF2B5EF4-FFF2-40B4-BE49-F238E27FC236}">
                  <a16:creationId xmlns:a16="http://schemas.microsoft.com/office/drawing/2014/main" id="{C269F1EA-8F37-45A9-B926-8B44ADA1529F}"/>
                </a:ext>
              </a:extLst>
            </p:cNvPr>
            <p:cNvSpPr>
              <a:spLocks noChangeShapeType="1"/>
            </p:cNvSpPr>
            <p:nvPr/>
          </p:nvSpPr>
          <p:spPr bwMode="auto">
            <a:xfrm flipV="1">
              <a:off x="2662" y="1793"/>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20" name="Line 85">
              <a:extLst>
                <a:ext uri="{FF2B5EF4-FFF2-40B4-BE49-F238E27FC236}">
                  <a16:creationId xmlns:a16="http://schemas.microsoft.com/office/drawing/2014/main" id="{ACE362F4-EF04-4943-BC99-300E7C1B12D5}"/>
                </a:ext>
              </a:extLst>
            </p:cNvPr>
            <p:cNvSpPr>
              <a:spLocks noChangeShapeType="1"/>
            </p:cNvSpPr>
            <p:nvPr/>
          </p:nvSpPr>
          <p:spPr bwMode="auto">
            <a:xfrm flipV="1">
              <a:off x="2750" y="1753"/>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783" name="Group 89">
            <a:extLst>
              <a:ext uri="{FF2B5EF4-FFF2-40B4-BE49-F238E27FC236}">
                <a16:creationId xmlns:a16="http://schemas.microsoft.com/office/drawing/2014/main" id="{F1624F13-4211-4B1B-BE04-FE802D308253}"/>
              </a:ext>
            </a:extLst>
          </p:cNvPr>
          <p:cNvGrpSpPr>
            <a:grpSpLocks/>
          </p:cNvGrpSpPr>
          <p:nvPr/>
        </p:nvGrpSpPr>
        <p:grpSpPr bwMode="auto">
          <a:xfrm>
            <a:off x="4479925" y="3506788"/>
            <a:ext cx="457200" cy="76200"/>
            <a:chOff x="2822" y="2209"/>
            <a:chExt cx="288" cy="48"/>
          </a:xfrm>
        </p:grpSpPr>
        <p:sp>
          <p:nvSpPr>
            <p:cNvPr id="32809" name="Freeform 87">
              <a:extLst>
                <a:ext uri="{FF2B5EF4-FFF2-40B4-BE49-F238E27FC236}">
                  <a16:creationId xmlns:a16="http://schemas.microsoft.com/office/drawing/2014/main" id="{E2ECD26D-DE67-4E63-B068-39D19D27C1E3}"/>
                </a:ext>
              </a:extLst>
            </p:cNvPr>
            <p:cNvSpPr>
              <a:spLocks/>
            </p:cNvSpPr>
            <p:nvPr/>
          </p:nvSpPr>
          <p:spPr bwMode="auto">
            <a:xfrm>
              <a:off x="3006" y="2209"/>
              <a:ext cx="104" cy="48"/>
            </a:xfrm>
            <a:custGeom>
              <a:avLst/>
              <a:gdLst>
                <a:gd name="T0" fmla="*/ 104 w 104"/>
                <a:gd name="T1" fmla="*/ 24 h 48"/>
                <a:gd name="T2" fmla="*/ 0 w 104"/>
                <a:gd name="T3" fmla="*/ 48 h 48"/>
                <a:gd name="T4" fmla="*/ 0 w 104"/>
                <a:gd name="T5" fmla="*/ 24 h 48"/>
                <a:gd name="T6" fmla="*/ 0 w 104"/>
                <a:gd name="T7" fmla="*/ 0 h 48"/>
                <a:gd name="T8" fmla="*/ 104 w 104"/>
                <a:gd name="T9" fmla="*/ 24 h 48"/>
              </a:gdLst>
              <a:ahLst/>
              <a:cxnLst>
                <a:cxn ang="0">
                  <a:pos x="T0" y="T1"/>
                </a:cxn>
                <a:cxn ang="0">
                  <a:pos x="T2" y="T3"/>
                </a:cxn>
                <a:cxn ang="0">
                  <a:pos x="T4" y="T5"/>
                </a:cxn>
                <a:cxn ang="0">
                  <a:pos x="T6" y="T7"/>
                </a:cxn>
                <a:cxn ang="0">
                  <a:pos x="T8" y="T9"/>
                </a:cxn>
              </a:cxnLst>
              <a:rect l="0" t="0" r="r" b="b"/>
              <a:pathLst>
                <a:path w="104" h="48">
                  <a:moveTo>
                    <a:pt x="104" y="24"/>
                  </a:moveTo>
                  <a:lnTo>
                    <a:pt x="0" y="48"/>
                  </a:lnTo>
                  <a:lnTo>
                    <a:pt x="0" y="24"/>
                  </a:lnTo>
                  <a:lnTo>
                    <a:pt x="0" y="0"/>
                  </a:lnTo>
                  <a:lnTo>
                    <a:pt x="104"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10" name="Line 88">
              <a:extLst>
                <a:ext uri="{FF2B5EF4-FFF2-40B4-BE49-F238E27FC236}">
                  <a16:creationId xmlns:a16="http://schemas.microsoft.com/office/drawing/2014/main" id="{6843DD0C-1A86-4FD3-95B0-32C6D1AF2B0D}"/>
                </a:ext>
              </a:extLst>
            </p:cNvPr>
            <p:cNvSpPr>
              <a:spLocks noChangeShapeType="1"/>
            </p:cNvSpPr>
            <p:nvPr/>
          </p:nvSpPr>
          <p:spPr bwMode="auto">
            <a:xfrm>
              <a:off x="2822" y="2233"/>
              <a:ext cx="184"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784" name="Group 92">
            <a:extLst>
              <a:ext uri="{FF2B5EF4-FFF2-40B4-BE49-F238E27FC236}">
                <a16:creationId xmlns:a16="http://schemas.microsoft.com/office/drawing/2014/main" id="{EDD43F2B-18C0-44B8-9AE7-5F47C673E3D2}"/>
              </a:ext>
            </a:extLst>
          </p:cNvPr>
          <p:cNvGrpSpPr>
            <a:grpSpLocks/>
          </p:cNvGrpSpPr>
          <p:nvPr/>
        </p:nvGrpSpPr>
        <p:grpSpPr bwMode="auto">
          <a:xfrm>
            <a:off x="4441825" y="3138488"/>
            <a:ext cx="88900" cy="406400"/>
            <a:chOff x="2798" y="1977"/>
            <a:chExt cx="56" cy="256"/>
          </a:xfrm>
        </p:grpSpPr>
        <p:sp>
          <p:nvSpPr>
            <p:cNvPr id="32807" name="Freeform 90">
              <a:extLst>
                <a:ext uri="{FF2B5EF4-FFF2-40B4-BE49-F238E27FC236}">
                  <a16:creationId xmlns:a16="http://schemas.microsoft.com/office/drawing/2014/main" id="{620C856D-F8CF-4ABD-9627-DDD80F04C87E}"/>
                </a:ext>
              </a:extLst>
            </p:cNvPr>
            <p:cNvSpPr>
              <a:spLocks/>
            </p:cNvSpPr>
            <p:nvPr/>
          </p:nvSpPr>
          <p:spPr bwMode="auto">
            <a:xfrm>
              <a:off x="2798" y="1977"/>
              <a:ext cx="56" cy="112"/>
            </a:xfrm>
            <a:custGeom>
              <a:avLst/>
              <a:gdLst>
                <a:gd name="T0" fmla="*/ 24 w 56"/>
                <a:gd name="T1" fmla="*/ 0 h 112"/>
                <a:gd name="T2" fmla="*/ 56 w 56"/>
                <a:gd name="T3" fmla="*/ 112 h 112"/>
                <a:gd name="T4" fmla="*/ 24 w 56"/>
                <a:gd name="T5" fmla="*/ 112 h 112"/>
                <a:gd name="T6" fmla="*/ 0 w 56"/>
                <a:gd name="T7" fmla="*/ 112 h 112"/>
                <a:gd name="T8" fmla="*/ 24 w 56"/>
                <a:gd name="T9" fmla="*/ 0 h 112"/>
              </a:gdLst>
              <a:ahLst/>
              <a:cxnLst>
                <a:cxn ang="0">
                  <a:pos x="T0" y="T1"/>
                </a:cxn>
                <a:cxn ang="0">
                  <a:pos x="T2" y="T3"/>
                </a:cxn>
                <a:cxn ang="0">
                  <a:pos x="T4" y="T5"/>
                </a:cxn>
                <a:cxn ang="0">
                  <a:pos x="T6" y="T7"/>
                </a:cxn>
                <a:cxn ang="0">
                  <a:pos x="T8" y="T9"/>
                </a:cxn>
              </a:cxnLst>
              <a:rect l="0" t="0" r="r" b="b"/>
              <a:pathLst>
                <a:path w="56" h="112">
                  <a:moveTo>
                    <a:pt x="24" y="0"/>
                  </a:moveTo>
                  <a:lnTo>
                    <a:pt x="56" y="112"/>
                  </a:lnTo>
                  <a:lnTo>
                    <a:pt x="24" y="112"/>
                  </a:lnTo>
                  <a:lnTo>
                    <a:pt x="0" y="112"/>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08" name="Line 91">
              <a:extLst>
                <a:ext uri="{FF2B5EF4-FFF2-40B4-BE49-F238E27FC236}">
                  <a16:creationId xmlns:a16="http://schemas.microsoft.com/office/drawing/2014/main" id="{6E960032-28E3-4CF7-817C-04FB73C9FC99}"/>
                </a:ext>
              </a:extLst>
            </p:cNvPr>
            <p:cNvSpPr>
              <a:spLocks noChangeShapeType="1"/>
            </p:cNvSpPr>
            <p:nvPr/>
          </p:nvSpPr>
          <p:spPr bwMode="auto">
            <a:xfrm flipV="1">
              <a:off x="2822" y="2089"/>
              <a:ext cx="0" cy="14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785" name="Group 95">
            <a:extLst>
              <a:ext uri="{FF2B5EF4-FFF2-40B4-BE49-F238E27FC236}">
                <a16:creationId xmlns:a16="http://schemas.microsoft.com/office/drawing/2014/main" id="{874818CB-6F0A-4929-A0BB-ABED3D9500DA}"/>
              </a:ext>
            </a:extLst>
          </p:cNvPr>
          <p:cNvGrpSpPr>
            <a:grpSpLocks/>
          </p:cNvGrpSpPr>
          <p:nvPr/>
        </p:nvGrpSpPr>
        <p:grpSpPr bwMode="auto">
          <a:xfrm>
            <a:off x="4251325" y="3544888"/>
            <a:ext cx="228600" cy="241300"/>
            <a:chOff x="2678" y="2233"/>
            <a:chExt cx="144" cy="152"/>
          </a:xfrm>
        </p:grpSpPr>
        <p:sp>
          <p:nvSpPr>
            <p:cNvPr id="32805" name="Freeform 93">
              <a:extLst>
                <a:ext uri="{FF2B5EF4-FFF2-40B4-BE49-F238E27FC236}">
                  <a16:creationId xmlns:a16="http://schemas.microsoft.com/office/drawing/2014/main" id="{A63DC80E-5F64-451D-9CD6-91C1AC04AD52}"/>
                </a:ext>
              </a:extLst>
            </p:cNvPr>
            <p:cNvSpPr>
              <a:spLocks/>
            </p:cNvSpPr>
            <p:nvPr/>
          </p:nvSpPr>
          <p:spPr bwMode="auto">
            <a:xfrm>
              <a:off x="2678" y="2289"/>
              <a:ext cx="96" cy="96"/>
            </a:xfrm>
            <a:custGeom>
              <a:avLst/>
              <a:gdLst>
                <a:gd name="T0" fmla="*/ 0 w 96"/>
                <a:gd name="T1" fmla="*/ 96 h 96"/>
                <a:gd name="T2" fmla="*/ 56 w 96"/>
                <a:gd name="T3" fmla="*/ 0 h 96"/>
                <a:gd name="T4" fmla="*/ 72 w 96"/>
                <a:gd name="T5" fmla="*/ 16 h 96"/>
                <a:gd name="T6" fmla="*/ 96 w 96"/>
                <a:gd name="T7" fmla="*/ 40 h 96"/>
                <a:gd name="T8" fmla="*/ 0 w 96"/>
                <a:gd name="T9" fmla="*/ 96 h 96"/>
              </a:gdLst>
              <a:ahLst/>
              <a:cxnLst>
                <a:cxn ang="0">
                  <a:pos x="T0" y="T1"/>
                </a:cxn>
                <a:cxn ang="0">
                  <a:pos x="T2" y="T3"/>
                </a:cxn>
                <a:cxn ang="0">
                  <a:pos x="T4" y="T5"/>
                </a:cxn>
                <a:cxn ang="0">
                  <a:pos x="T6" y="T7"/>
                </a:cxn>
                <a:cxn ang="0">
                  <a:pos x="T8" y="T9"/>
                </a:cxn>
              </a:cxnLst>
              <a:rect l="0" t="0" r="r" b="b"/>
              <a:pathLst>
                <a:path w="96" h="96">
                  <a:moveTo>
                    <a:pt x="0" y="96"/>
                  </a:moveTo>
                  <a:lnTo>
                    <a:pt x="56" y="0"/>
                  </a:lnTo>
                  <a:lnTo>
                    <a:pt x="72" y="16"/>
                  </a:lnTo>
                  <a:lnTo>
                    <a:pt x="96" y="40"/>
                  </a:lnTo>
                  <a:lnTo>
                    <a:pt x="0"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06" name="Line 94">
              <a:extLst>
                <a:ext uri="{FF2B5EF4-FFF2-40B4-BE49-F238E27FC236}">
                  <a16:creationId xmlns:a16="http://schemas.microsoft.com/office/drawing/2014/main" id="{54496E0D-1359-4E55-9E03-4D48B7926778}"/>
                </a:ext>
              </a:extLst>
            </p:cNvPr>
            <p:cNvSpPr>
              <a:spLocks noChangeShapeType="1"/>
            </p:cNvSpPr>
            <p:nvPr/>
          </p:nvSpPr>
          <p:spPr bwMode="auto">
            <a:xfrm flipH="1">
              <a:off x="2750" y="2233"/>
              <a:ext cx="72"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786" name="Group 98">
            <a:extLst>
              <a:ext uri="{FF2B5EF4-FFF2-40B4-BE49-F238E27FC236}">
                <a16:creationId xmlns:a16="http://schemas.microsoft.com/office/drawing/2014/main" id="{C88F0BFD-D6DB-4EAB-84CA-1B82BAFE90D9}"/>
              </a:ext>
            </a:extLst>
          </p:cNvPr>
          <p:cNvGrpSpPr>
            <a:grpSpLocks/>
          </p:cNvGrpSpPr>
          <p:nvPr/>
        </p:nvGrpSpPr>
        <p:grpSpPr bwMode="auto">
          <a:xfrm>
            <a:off x="4276725" y="2909888"/>
            <a:ext cx="203200" cy="635000"/>
            <a:chOff x="2694" y="1833"/>
            <a:chExt cx="128" cy="400"/>
          </a:xfrm>
        </p:grpSpPr>
        <p:sp>
          <p:nvSpPr>
            <p:cNvPr id="32803" name="Freeform 96">
              <a:extLst>
                <a:ext uri="{FF2B5EF4-FFF2-40B4-BE49-F238E27FC236}">
                  <a16:creationId xmlns:a16="http://schemas.microsoft.com/office/drawing/2014/main" id="{4451D910-ADC1-4784-9EC7-43726FD70228}"/>
                </a:ext>
              </a:extLst>
            </p:cNvPr>
            <p:cNvSpPr>
              <a:spLocks/>
            </p:cNvSpPr>
            <p:nvPr/>
          </p:nvSpPr>
          <p:spPr bwMode="auto">
            <a:xfrm>
              <a:off x="2694" y="1833"/>
              <a:ext cx="56" cy="112"/>
            </a:xfrm>
            <a:custGeom>
              <a:avLst/>
              <a:gdLst>
                <a:gd name="T0" fmla="*/ 0 w 56"/>
                <a:gd name="T1" fmla="*/ 0 h 112"/>
                <a:gd name="T2" fmla="*/ 56 w 56"/>
                <a:gd name="T3" fmla="*/ 88 h 112"/>
                <a:gd name="T4" fmla="*/ 32 w 56"/>
                <a:gd name="T5" fmla="*/ 96 h 112"/>
                <a:gd name="T6" fmla="*/ 8 w 56"/>
                <a:gd name="T7" fmla="*/ 112 h 112"/>
                <a:gd name="T8" fmla="*/ 0 w 56"/>
                <a:gd name="T9" fmla="*/ 0 h 112"/>
              </a:gdLst>
              <a:ahLst/>
              <a:cxnLst>
                <a:cxn ang="0">
                  <a:pos x="T0" y="T1"/>
                </a:cxn>
                <a:cxn ang="0">
                  <a:pos x="T2" y="T3"/>
                </a:cxn>
                <a:cxn ang="0">
                  <a:pos x="T4" y="T5"/>
                </a:cxn>
                <a:cxn ang="0">
                  <a:pos x="T6" y="T7"/>
                </a:cxn>
                <a:cxn ang="0">
                  <a:pos x="T8" y="T9"/>
                </a:cxn>
              </a:cxnLst>
              <a:rect l="0" t="0" r="r" b="b"/>
              <a:pathLst>
                <a:path w="56" h="112">
                  <a:moveTo>
                    <a:pt x="0" y="0"/>
                  </a:moveTo>
                  <a:lnTo>
                    <a:pt x="56" y="88"/>
                  </a:lnTo>
                  <a:lnTo>
                    <a:pt x="32" y="96"/>
                  </a:lnTo>
                  <a:lnTo>
                    <a:pt x="8" y="11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04" name="Line 97">
              <a:extLst>
                <a:ext uri="{FF2B5EF4-FFF2-40B4-BE49-F238E27FC236}">
                  <a16:creationId xmlns:a16="http://schemas.microsoft.com/office/drawing/2014/main" id="{AFB3B25B-43EA-4B46-AF9F-FDEDA6148658}"/>
                </a:ext>
              </a:extLst>
            </p:cNvPr>
            <p:cNvSpPr>
              <a:spLocks noChangeShapeType="1"/>
            </p:cNvSpPr>
            <p:nvPr/>
          </p:nvSpPr>
          <p:spPr bwMode="auto">
            <a:xfrm flipH="1" flipV="1">
              <a:off x="2726" y="1929"/>
              <a:ext cx="96" cy="30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787" name="Group 106">
            <a:extLst>
              <a:ext uri="{FF2B5EF4-FFF2-40B4-BE49-F238E27FC236}">
                <a16:creationId xmlns:a16="http://schemas.microsoft.com/office/drawing/2014/main" id="{B615EBB9-711E-4107-AE8B-F859A1A596CD}"/>
              </a:ext>
            </a:extLst>
          </p:cNvPr>
          <p:cNvGrpSpPr>
            <a:grpSpLocks/>
          </p:cNvGrpSpPr>
          <p:nvPr/>
        </p:nvGrpSpPr>
        <p:grpSpPr bwMode="auto">
          <a:xfrm>
            <a:off x="3552825" y="3544888"/>
            <a:ext cx="901700" cy="482600"/>
            <a:chOff x="2238" y="2233"/>
            <a:chExt cx="568" cy="304"/>
          </a:xfrm>
        </p:grpSpPr>
        <p:sp>
          <p:nvSpPr>
            <p:cNvPr id="32796" name="Line 99">
              <a:extLst>
                <a:ext uri="{FF2B5EF4-FFF2-40B4-BE49-F238E27FC236}">
                  <a16:creationId xmlns:a16="http://schemas.microsoft.com/office/drawing/2014/main" id="{3F010649-8168-4C27-98A1-0989F8229684}"/>
                </a:ext>
              </a:extLst>
            </p:cNvPr>
            <p:cNvSpPr>
              <a:spLocks noChangeShapeType="1"/>
            </p:cNvSpPr>
            <p:nvPr/>
          </p:nvSpPr>
          <p:spPr bwMode="auto">
            <a:xfrm flipV="1">
              <a:off x="2238" y="2505"/>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97" name="Line 100">
              <a:extLst>
                <a:ext uri="{FF2B5EF4-FFF2-40B4-BE49-F238E27FC236}">
                  <a16:creationId xmlns:a16="http://schemas.microsoft.com/office/drawing/2014/main" id="{6857DA1B-4996-464D-9AAA-1BC66A6FC7B2}"/>
                </a:ext>
              </a:extLst>
            </p:cNvPr>
            <p:cNvSpPr>
              <a:spLocks noChangeShapeType="1"/>
            </p:cNvSpPr>
            <p:nvPr/>
          </p:nvSpPr>
          <p:spPr bwMode="auto">
            <a:xfrm flipV="1">
              <a:off x="2318" y="2457"/>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98" name="Line 101">
              <a:extLst>
                <a:ext uri="{FF2B5EF4-FFF2-40B4-BE49-F238E27FC236}">
                  <a16:creationId xmlns:a16="http://schemas.microsoft.com/office/drawing/2014/main" id="{072D9743-7377-4586-BDED-7E23393141E5}"/>
                </a:ext>
              </a:extLst>
            </p:cNvPr>
            <p:cNvSpPr>
              <a:spLocks noChangeShapeType="1"/>
            </p:cNvSpPr>
            <p:nvPr/>
          </p:nvSpPr>
          <p:spPr bwMode="auto">
            <a:xfrm flipV="1">
              <a:off x="2406" y="2417"/>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99" name="Line 102">
              <a:extLst>
                <a:ext uri="{FF2B5EF4-FFF2-40B4-BE49-F238E27FC236}">
                  <a16:creationId xmlns:a16="http://schemas.microsoft.com/office/drawing/2014/main" id="{73CAC8B2-62BC-49EC-AE0E-A931C4DA1337}"/>
                </a:ext>
              </a:extLst>
            </p:cNvPr>
            <p:cNvSpPr>
              <a:spLocks noChangeShapeType="1"/>
            </p:cNvSpPr>
            <p:nvPr/>
          </p:nvSpPr>
          <p:spPr bwMode="auto">
            <a:xfrm flipV="1">
              <a:off x="2494" y="2369"/>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00" name="Line 103">
              <a:extLst>
                <a:ext uri="{FF2B5EF4-FFF2-40B4-BE49-F238E27FC236}">
                  <a16:creationId xmlns:a16="http://schemas.microsoft.com/office/drawing/2014/main" id="{D13182BB-8A9A-4D88-A739-348C310DE56D}"/>
                </a:ext>
              </a:extLst>
            </p:cNvPr>
            <p:cNvSpPr>
              <a:spLocks noChangeShapeType="1"/>
            </p:cNvSpPr>
            <p:nvPr/>
          </p:nvSpPr>
          <p:spPr bwMode="auto">
            <a:xfrm flipV="1">
              <a:off x="2574" y="2321"/>
              <a:ext cx="64" cy="4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01" name="Line 104">
              <a:extLst>
                <a:ext uri="{FF2B5EF4-FFF2-40B4-BE49-F238E27FC236}">
                  <a16:creationId xmlns:a16="http://schemas.microsoft.com/office/drawing/2014/main" id="{F3C681DC-CA39-49E5-9895-C29927FDE5BE}"/>
                </a:ext>
              </a:extLst>
            </p:cNvPr>
            <p:cNvSpPr>
              <a:spLocks noChangeShapeType="1"/>
            </p:cNvSpPr>
            <p:nvPr/>
          </p:nvSpPr>
          <p:spPr bwMode="auto">
            <a:xfrm flipV="1">
              <a:off x="2662" y="2281"/>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802" name="Line 105">
              <a:extLst>
                <a:ext uri="{FF2B5EF4-FFF2-40B4-BE49-F238E27FC236}">
                  <a16:creationId xmlns:a16="http://schemas.microsoft.com/office/drawing/2014/main" id="{5B5CA3F9-4D65-4890-89E2-EEDE2741BEF2}"/>
                </a:ext>
              </a:extLst>
            </p:cNvPr>
            <p:cNvSpPr>
              <a:spLocks noChangeShapeType="1"/>
            </p:cNvSpPr>
            <p:nvPr/>
          </p:nvSpPr>
          <p:spPr bwMode="auto">
            <a:xfrm flipV="1">
              <a:off x="2742" y="2233"/>
              <a:ext cx="64"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788" name="Group 110">
            <a:extLst>
              <a:ext uri="{FF2B5EF4-FFF2-40B4-BE49-F238E27FC236}">
                <a16:creationId xmlns:a16="http://schemas.microsoft.com/office/drawing/2014/main" id="{1C15D463-4671-4232-BFE4-B353CA0298AC}"/>
              </a:ext>
            </a:extLst>
          </p:cNvPr>
          <p:cNvGrpSpPr>
            <a:grpSpLocks/>
          </p:cNvGrpSpPr>
          <p:nvPr/>
        </p:nvGrpSpPr>
        <p:grpSpPr bwMode="auto">
          <a:xfrm>
            <a:off x="3552825" y="3265488"/>
            <a:ext cx="330200" cy="609600"/>
            <a:chOff x="2238" y="2057"/>
            <a:chExt cx="208" cy="384"/>
          </a:xfrm>
        </p:grpSpPr>
        <p:sp>
          <p:nvSpPr>
            <p:cNvPr id="32793" name="Freeform 107">
              <a:extLst>
                <a:ext uri="{FF2B5EF4-FFF2-40B4-BE49-F238E27FC236}">
                  <a16:creationId xmlns:a16="http://schemas.microsoft.com/office/drawing/2014/main" id="{6F307FE9-7F6C-4884-AB48-1859B23ACB80}"/>
                </a:ext>
              </a:extLst>
            </p:cNvPr>
            <p:cNvSpPr>
              <a:spLocks/>
            </p:cNvSpPr>
            <p:nvPr/>
          </p:nvSpPr>
          <p:spPr bwMode="auto">
            <a:xfrm>
              <a:off x="2238" y="2057"/>
              <a:ext cx="72" cy="104"/>
            </a:xfrm>
            <a:custGeom>
              <a:avLst/>
              <a:gdLst>
                <a:gd name="T0" fmla="*/ 0 w 72"/>
                <a:gd name="T1" fmla="*/ 0 h 104"/>
                <a:gd name="T2" fmla="*/ 72 w 72"/>
                <a:gd name="T3" fmla="*/ 80 h 104"/>
                <a:gd name="T4" fmla="*/ 48 w 72"/>
                <a:gd name="T5" fmla="*/ 96 h 104"/>
                <a:gd name="T6" fmla="*/ 24 w 72"/>
                <a:gd name="T7" fmla="*/ 104 h 104"/>
                <a:gd name="T8" fmla="*/ 0 w 72"/>
                <a:gd name="T9" fmla="*/ 0 h 104"/>
              </a:gdLst>
              <a:ahLst/>
              <a:cxnLst>
                <a:cxn ang="0">
                  <a:pos x="T0" y="T1"/>
                </a:cxn>
                <a:cxn ang="0">
                  <a:pos x="T2" y="T3"/>
                </a:cxn>
                <a:cxn ang="0">
                  <a:pos x="T4" y="T5"/>
                </a:cxn>
                <a:cxn ang="0">
                  <a:pos x="T6" y="T7"/>
                </a:cxn>
                <a:cxn ang="0">
                  <a:pos x="T8" y="T9"/>
                </a:cxn>
              </a:cxnLst>
              <a:rect l="0" t="0" r="r" b="b"/>
              <a:pathLst>
                <a:path w="72" h="104">
                  <a:moveTo>
                    <a:pt x="0" y="0"/>
                  </a:moveTo>
                  <a:lnTo>
                    <a:pt x="72" y="80"/>
                  </a:lnTo>
                  <a:lnTo>
                    <a:pt x="48" y="96"/>
                  </a:lnTo>
                  <a:lnTo>
                    <a:pt x="24" y="104"/>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94" name="Freeform 108">
              <a:extLst>
                <a:ext uri="{FF2B5EF4-FFF2-40B4-BE49-F238E27FC236}">
                  <a16:creationId xmlns:a16="http://schemas.microsoft.com/office/drawing/2014/main" id="{7ECCD2C7-1C89-4E9A-8FC9-FE918BDC66DC}"/>
                </a:ext>
              </a:extLst>
            </p:cNvPr>
            <p:cNvSpPr>
              <a:spLocks/>
            </p:cNvSpPr>
            <p:nvPr/>
          </p:nvSpPr>
          <p:spPr bwMode="auto">
            <a:xfrm>
              <a:off x="2374" y="2329"/>
              <a:ext cx="72" cy="112"/>
            </a:xfrm>
            <a:custGeom>
              <a:avLst/>
              <a:gdLst>
                <a:gd name="T0" fmla="*/ 72 w 72"/>
                <a:gd name="T1" fmla="*/ 112 h 112"/>
                <a:gd name="T2" fmla="*/ 0 w 72"/>
                <a:gd name="T3" fmla="*/ 24 h 112"/>
                <a:gd name="T4" fmla="*/ 24 w 72"/>
                <a:gd name="T5" fmla="*/ 16 h 112"/>
                <a:gd name="T6" fmla="*/ 48 w 72"/>
                <a:gd name="T7" fmla="*/ 0 h 112"/>
                <a:gd name="T8" fmla="*/ 72 w 72"/>
                <a:gd name="T9" fmla="*/ 112 h 112"/>
              </a:gdLst>
              <a:ahLst/>
              <a:cxnLst>
                <a:cxn ang="0">
                  <a:pos x="T0" y="T1"/>
                </a:cxn>
                <a:cxn ang="0">
                  <a:pos x="T2" y="T3"/>
                </a:cxn>
                <a:cxn ang="0">
                  <a:pos x="T4" y="T5"/>
                </a:cxn>
                <a:cxn ang="0">
                  <a:pos x="T6" y="T7"/>
                </a:cxn>
                <a:cxn ang="0">
                  <a:pos x="T8" y="T9"/>
                </a:cxn>
              </a:cxnLst>
              <a:rect l="0" t="0" r="r" b="b"/>
              <a:pathLst>
                <a:path w="72" h="112">
                  <a:moveTo>
                    <a:pt x="72" y="112"/>
                  </a:moveTo>
                  <a:lnTo>
                    <a:pt x="0" y="24"/>
                  </a:lnTo>
                  <a:lnTo>
                    <a:pt x="24" y="16"/>
                  </a:lnTo>
                  <a:lnTo>
                    <a:pt x="48" y="0"/>
                  </a:lnTo>
                  <a:lnTo>
                    <a:pt x="72" y="1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95" name="Line 109">
              <a:extLst>
                <a:ext uri="{FF2B5EF4-FFF2-40B4-BE49-F238E27FC236}">
                  <a16:creationId xmlns:a16="http://schemas.microsoft.com/office/drawing/2014/main" id="{2123B817-B76D-4984-9D22-820E0C0F0D19}"/>
                </a:ext>
              </a:extLst>
            </p:cNvPr>
            <p:cNvSpPr>
              <a:spLocks noChangeShapeType="1"/>
            </p:cNvSpPr>
            <p:nvPr/>
          </p:nvSpPr>
          <p:spPr bwMode="auto">
            <a:xfrm>
              <a:off x="2286" y="2153"/>
              <a:ext cx="112" cy="19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32789" name="Line 111">
            <a:extLst>
              <a:ext uri="{FF2B5EF4-FFF2-40B4-BE49-F238E27FC236}">
                <a16:creationId xmlns:a16="http://schemas.microsoft.com/office/drawing/2014/main" id="{FCA792F9-D465-4463-826A-2836BEE693C9}"/>
              </a:ext>
            </a:extLst>
          </p:cNvPr>
          <p:cNvSpPr>
            <a:spLocks noChangeShapeType="1"/>
          </p:cNvSpPr>
          <p:nvPr/>
        </p:nvSpPr>
        <p:spPr bwMode="auto">
          <a:xfrm flipH="1">
            <a:off x="2917825" y="3379788"/>
            <a:ext cx="342900" cy="3810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790" name="Oval 112">
            <a:extLst>
              <a:ext uri="{FF2B5EF4-FFF2-40B4-BE49-F238E27FC236}">
                <a16:creationId xmlns:a16="http://schemas.microsoft.com/office/drawing/2014/main" id="{658B6110-8E9D-42ED-878A-7E2B57681235}"/>
              </a:ext>
            </a:extLst>
          </p:cNvPr>
          <p:cNvSpPr>
            <a:spLocks noChangeArrowheads="1"/>
          </p:cNvSpPr>
          <p:nvPr/>
        </p:nvSpPr>
        <p:spPr bwMode="auto">
          <a:xfrm>
            <a:off x="4460875" y="3525838"/>
            <a:ext cx="50800" cy="50800"/>
          </a:xfrm>
          <a:prstGeom prst="ellipse">
            <a:avLst/>
          </a:prstGeom>
          <a:solidFill>
            <a:srgbClr val="000000"/>
          </a:solid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91" name="Oval 113">
            <a:extLst>
              <a:ext uri="{FF2B5EF4-FFF2-40B4-BE49-F238E27FC236}">
                <a16:creationId xmlns:a16="http://schemas.microsoft.com/office/drawing/2014/main" id="{450FE0EA-B3FA-4B32-BE49-F47ABE812B27}"/>
              </a:ext>
            </a:extLst>
          </p:cNvPr>
          <p:cNvSpPr>
            <a:spLocks noChangeArrowheads="1"/>
          </p:cNvSpPr>
          <p:nvPr/>
        </p:nvSpPr>
        <p:spPr bwMode="auto">
          <a:xfrm>
            <a:off x="3787775" y="3106738"/>
            <a:ext cx="50800" cy="50800"/>
          </a:xfrm>
          <a:prstGeom prst="ellipse">
            <a:avLst/>
          </a:prstGeom>
          <a:solidFill>
            <a:srgbClr val="000000"/>
          </a:solid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92" name="Oval 114">
            <a:extLst>
              <a:ext uri="{FF2B5EF4-FFF2-40B4-BE49-F238E27FC236}">
                <a16:creationId xmlns:a16="http://schemas.microsoft.com/office/drawing/2014/main" id="{F19E1B4D-2735-4C67-8B01-7696CCC0292F}"/>
              </a:ext>
            </a:extLst>
          </p:cNvPr>
          <p:cNvSpPr>
            <a:spLocks noChangeArrowheads="1"/>
          </p:cNvSpPr>
          <p:nvPr/>
        </p:nvSpPr>
        <p:spPr bwMode="auto">
          <a:xfrm>
            <a:off x="4244975" y="2865438"/>
            <a:ext cx="50800" cy="50800"/>
          </a:xfrm>
          <a:prstGeom prst="ellipse">
            <a:avLst/>
          </a:prstGeom>
          <a:solidFill>
            <a:srgbClr val="000000"/>
          </a:solid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5" name="Group 120">
            <a:extLst>
              <a:ext uri="{FF2B5EF4-FFF2-40B4-BE49-F238E27FC236}">
                <a16:creationId xmlns:a16="http://schemas.microsoft.com/office/drawing/2014/main" id="{4FF7E1FB-3491-42F8-B803-D02E4D6499D9}"/>
              </a:ext>
            </a:extLst>
          </p:cNvPr>
          <p:cNvGrpSpPr>
            <a:grpSpLocks/>
          </p:cNvGrpSpPr>
          <p:nvPr/>
        </p:nvGrpSpPr>
        <p:grpSpPr bwMode="auto">
          <a:xfrm>
            <a:off x="4708525" y="2935288"/>
            <a:ext cx="342900" cy="355600"/>
            <a:chOff x="2966" y="1849"/>
            <a:chExt cx="216" cy="224"/>
          </a:xfrm>
        </p:grpSpPr>
        <p:sp>
          <p:nvSpPr>
            <p:cNvPr id="63" name="Rectangle 116">
              <a:extLst>
                <a:ext uri="{FF2B5EF4-FFF2-40B4-BE49-F238E27FC236}">
                  <a16:creationId xmlns:a16="http://schemas.microsoft.com/office/drawing/2014/main" id="{F95A78C5-BFCC-4FC2-8D09-99E98D15A830}"/>
                </a:ext>
              </a:extLst>
            </p:cNvPr>
            <p:cNvSpPr>
              <a:spLocks noChangeArrowheads="1"/>
            </p:cNvSpPr>
            <p:nvPr/>
          </p:nvSpPr>
          <p:spPr bwMode="auto">
            <a:xfrm>
              <a:off x="2966" y="1849"/>
              <a:ext cx="1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1" u="none" strike="noStrike" cap="none" normalizeH="0" baseline="0">
                  <a:ln>
                    <a:noFill/>
                  </a:ln>
                  <a:solidFill>
                    <a:srgbClr val="000000"/>
                  </a:solidFill>
                  <a:effectLst/>
                  <a:latin typeface="Times" panose="02020603050405020304" pitchFamily="18" charset="0"/>
                </a:rPr>
                <a:t>S</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32768" name="Rectangle 117">
              <a:extLst>
                <a:ext uri="{FF2B5EF4-FFF2-40B4-BE49-F238E27FC236}">
                  <a16:creationId xmlns:a16="http://schemas.microsoft.com/office/drawing/2014/main" id="{F6433175-7B7B-4363-B4EC-1A361E65F3D4}"/>
                </a:ext>
              </a:extLst>
            </p:cNvPr>
            <p:cNvSpPr>
              <a:spLocks noChangeArrowheads="1"/>
            </p:cNvSpPr>
            <p:nvPr/>
          </p:nvSpPr>
          <p:spPr bwMode="auto">
            <a:xfrm>
              <a:off x="3038" y="1921"/>
              <a:ext cx="8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l</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32769" name="Rectangle 118">
              <a:extLst>
                <a:ext uri="{FF2B5EF4-FFF2-40B4-BE49-F238E27FC236}">
                  <a16:creationId xmlns:a16="http://schemas.microsoft.com/office/drawing/2014/main" id="{FEAB9D03-616D-45F0-AE01-DF103E5C530B}"/>
                </a:ext>
              </a:extLst>
            </p:cNvPr>
            <p:cNvSpPr>
              <a:spLocks noChangeArrowheads="1"/>
            </p:cNvSpPr>
            <p:nvPr/>
          </p:nvSpPr>
          <p:spPr bwMode="auto">
            <a:xfrm>
              <a:off x="3070" y="1921"/>
              <a:ext cx="8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i</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32770" name="Rectangle 119">
              <a:extLst>
                <a:ext uri="{FF2B5EF4-FFF2-40B4-BE49-F238E27FC236}">
                  <a16:creationId xmlns:a16="http://schemas.microsoft.com/office/drawing/2014/main" id="{6A70B32D-6D6D-480A-BC2D-016DD084DAEC}"/>
                </a:ext>
              </a:extLst>
            </p:cNvPr>
            <p:cNvSpPr>
              <a:spLocks noChangeArrowheads="1"/>
            </p:cNvSpPr>
            <p:nvPr/>
          </p:nvSpPr>
          <p:spPr bwMode="auto">
            <a:xfrm>
              <a:off x="3102" y="1921"/>
              <a:ext cx="8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t</a:t>
              </a:r>
              <a:endParaRPr kumimoji="0" lang="en-US" altLang="en-US" sz="2400" b="0" i="0" u="none" strike="noStrike" cap="none" normalizeH="0" baseline="0">
                <a:ln>
                  <a:noFill/>
                </a:ln>
                <a:solidFill>
                  <a:schemeClr val="tx1"/>
                </a:solidFill>
                <a:effectLst/>
                <a:latin typeface="Times" panose="02020603050405020304" pitchFamily="18" charset="0"/>
              </a:endParaRPr>
            </a:p>
          </p:txBody>
        </p:sp>
      </p:grpSp>
      <p:sp>
        <p:nvSpPr>
          <p:cNvPr id="6" name="Rectangle 121">
            <a:extLst>
              <a:ext uri="{FF2B5EF4-FFF2-40B4-BE49-F238E27FC236}">
                <a16:creationId xmlns:a16="http://schemas.microsoft.com/office/drawing/2014/main" id="{0F841984-C204-4CA1-B986-AEE0DF28E09A}"/>
              </a:ext>
            </a:extLst>
          </p:cNvPr>
          <p:cNvSpPr>
            <a:spLocks noChangeArrowheads="1"/>
          </p:cNvSpPr>
          <p:nvPr/>
        </p:nvSpPr>
        <p:spPr bwMode="auto">
          <a:xfrm>
            <a:off x="3781425" y="3405188"/>
            <a:ext cx="25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1" u="none" strike="noStrike" cap="none" normalizeH="0" baseline="0">
                <a:ln>
                  <a:noFill/>
                </a:ln>
                <a:solidFill>
                  <a:srgbClr val="000000"/>
                </a:solidFill>
                <a:effectLst/>
                <a:latin typeface="Times" panose="02020603050405020304" pitchFamily="18" charset="0"/>
              </a:rPr>
              <a:t>D</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9" name="Rectangle 122">
            <a:extLst>
              <a:ext uri="{FF2B5EF4-FFF2-40B4-BE49-F238E27FC236}">
                <a16:creationId xmlns:a16="http://schemas.microsoft.com/office/drawing/2014/main" id="{27696869-C146-4C1F-9AF7-6BD181F9BCC7}"/>
              </a:ext>
            </a:extLst>
          </p:cNvPr>
          <p:cNvSpPr>
            <a:spLocks noChangeArrowheads="1"/>
          </p:cNvSpPr>
          <p:nvPr/>
        </p:nvSpPr>
        <p:spPr bwMode="auto">
          <a:xfrm>
            <a:off x="3489325" y="2528888"/>
            <a:ext cx="228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n</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10" name="Rectangle 123">
            <a:extLst>
              <a:ext uri="{FF2B5EF4-FFF2-40B4-BE49-F238E27FC236}">
                <a16:creationId xmlns:a16="http://schemas.microsoft.com/office/drawing/2014/main" id="{648A0E9C-D500-460A-B2BB-AAD27C696098}"/>
              </a:ext>
            </a:extLst>
          </p:cNvPr>
          <p:cNvSpPr>
            <a:spLocks noChangeArrowheads="1"/>
          </p:cNvSpPr>
          <p:nvPr/>
        </p:nvSpPr>
        <p:spPr bwMode="auto">
          <a:xfrm>
            <a:off x="2244725" y="2224088"/>
            <a:ext cx="1397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i</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11" name="Rectangle 124">
            <a:extLst>
              <a:ext uri="{FF2B5EF4-FFF2-40B4-BE49-F238E27FC236}">
                <a16:creationId xmlns:a16="http://schemas.microsoft.com/office/drawing/2014/main" id="{BB4EF53A-AF9F-43CE-B2B0-51059BA13BEC}"/>
              </a:ext>
            </a:extLst>
          </p:cNvPr>
          <p:cNvSpPr>
            <a:spLocks noChangeArrowheads="1"/>
          </p:cNvSpPr>
          <p:nvPr/>
        </p:nvSpPr>
        <p:spPr bwMode="auto">
          <a:xfrm>
            <a:off x="2295525" y="2224088"/>
            <a:ext cx="203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n</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12" name="Rectangle 125">
            <a:extLst>
              <a:ext uri="{FF2B5EF4-FFF2-40B4-BE49-F238E27FC236}">
                <a16:creationId xmlns:a16="http://schemas.microsoft.com/office/drawing/2014/main" id="{A84E2DF6-E8D5-4C89-8CB8-F3C213821697}"/>
              </a:ext>
            </a:extLst>
          </p:cNvPr>
          <p:cNvSpPr>
            <a:spLocks noChangeArrowheads="1"/>
          </p:cNvSpPr>
          <p:nvPr/>
        </p:nvSpPr>
        <p:spPr bwMode="auto">
          <a:xfrm>
            <a:off x="2409825" y="22240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c</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13" name="Rectangle 126">
            <a:extLst>
              <a:ext uri="{FF2B5EF4-FFF2-40B4-BE49-F238E27FC236}">
                <a16:creationId xmlns:a16="http://schemas.microsoft.com/office/drawing/2014/main" id="{77E4E926-8C73-42C9-A6A5-D2279DEB397A}"/>
              </a:ext>
            </a:extLst>
          </p:cNvPr>
          <p:cNvSpPr>
            <a:spLocks noChangeArrowheads="1"/>
          </p:cNvSpPr>
          <p:nvPr/>
        </p:nvSpPr>
        <p:spPr bwMode="auto">
          <a:xfrm>
            <a:off x="2511425" y="2224088"/>
            <a:ext cx="1397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i</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14" name="Rectangle 127">
            <a:extLst>
              <a:ext uri="{FF2B5EF4-FFF2-40B4-BE49-F238E27FC236}">
                <a16:creationId xmlns:a16="http://schemas.microsoft.com/office/drawing/2014/main" id="{1D948026-06F2-4B20-959B-B9C832321C70}"/>
              </a:ext>
            </a:extLst>
          </p:cNvPr>
          <p:cNvSpPr>
            <a:spLocks noChangeArrowheads="1"/>
          </p:cNvSpPr>
          <p:nvPr/>
        </p:nvSpPr>
        <p:spPr bwMode="auto">
          <a:xfrm>
            <a:off x="2562225" y="2224088"/>
            <a:ext cx="203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d</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15" name="Rectangle 128">
            <a:extLst>
              <a:ext uri="{FF2B5EF4-FFF2-40B4-BE49-F238E27FC236}">
                <a16:creationId xmlns:a16="http://schemas.microsoft.com/office/drawing/2014/main" id="{101290F3-A1BF-4F75-82A8-A967294DAB57}"/>
              </a:ext>
            </a:extLst>
          </p:cNvPr>
          <p:cNvSpPr>
            <a:spLocks noChangeArrowheads="1"/>
          </p:cNvSpPr>
          <p:nvPr/>
        </p:nvSpPr>
        <p:spPr bwMode="auto">
          <a:xfrm>
            <a:off x="2676525" y="22240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e</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16" name="Rectangle 129">
            <a:extLst>
              <a:ext uri="{FF2B5EF4-FFF2-40B4-BE49-F238E27FC236}">
                <a16:creationId xmlns:a16="http://schemas.microsoft.com/office/drawing/2014/main" id="{069A11E1-E785-4423-BA09-82022A1AFEE7}"/>
              </a:ext>
            </a:extLst>
          </p:cNvPr>
          <p:cNvSpPr>
            <a:spLocks noChangeArrowheads="1"/>
          </p:cNvSpPr>
          <p:nvPr/>
        </p:nvSpPr>
        <p:spPr bwMode="auto">
          <a:xfrm>
            <a:off x="2778125" y="2224088"/>
            <a:ext cx="203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n</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17" name="Rectangle 130">
            <a:extLst>
              <a:ext uri="{FF2B5EF4-FFF2-40B4-BE49-F238E27FC236}">
                <a16:creationId xmlns:a16="http://schemas.microsoft.com/office/drawing/2014/main" id="{64B6EB1D-C771-42DB-A649-B5CAEEDE8F4D}"/>
              </a:ext>
            </a:extLst>
          </p:cNvPr>
          <p:cNvSpPr>
            <a:spLocks noChangeArrowheads="1"/>
          </p:cNvSpPr>
          <p:nvPr/>
        </p:nvSpPr>
        <p:spPr bwMode="auto">
          <a:xfrm>
            <a:off x="2892425" y="2224088"/>
            <a:ext cx="152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t</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18" name="Rectangle 131">
            <a:extLst>
              <a:ext uri="{FF2B5EF4-FFF2-40B4-BE49-F238E27FC236}">
                <a16:creationId xmlns:a16="http://schemas.microsoft.com/office/drawing/2014/main" id="{359A9B02-BEEA-4D85-A588-E27D83B4DF31}"/>
              </a:ext>
            </a:extLst>
          </p:cNvPr>
          <p:cNvSpPr>
            <a:spLocks noChangeArrowheads="1"/>
          </p:cNvSpPr>
          <p:nvPr/>
        </p:nvSpPr>
        <p:spPr bwMode="auto">
          <a:xfrm>
            <a:off x="2955925" y="2224088"/>
            <a:ext cx="152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 </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19" name="Rectangle 132">
            <a:extLst>
              <a:ext uri="{FF2B5EF4-FFF2-40B4-BE49-F238E27FC236}">
                <a16:creationId xmlns:a16="http://schemas.microsoft.com/office/drawing/2014/main" id="{009F214A-B27E-4C25-AC7C-A6616ABB9B6C}"/>
              </a:ext>
            </a:extLst>
          </p:cNvPr>
          <p:cNvSpPr>
            <a:spLocks noChangeArrowheads="1"/>
          </p:cNvSpPr>
          <p:nvPr/>
        </p:nvSpPr>
        <p:spPr bwMode="auto">
          <a:xfrm>
            <a:off x="2244725" y="2465388"/>
            <a:ext cx="25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w</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20" name="Rectangle 133">
            <a:extLst>
              <a:ext uri="{FF2B5EF4-FFF2-40B4-BE49-F238E27FC236}">
                <a16:creationId xmlns:a16="http://schemas.microsoft.com/office/drawing/2014/main" id="{1AA8D288-BF41-4664-863C-A78B0FC9832E}"/>
              </a:ext>
            </a:extLst>
          </p:cNvPr>
          <p:cNvSpPr>
            <a:spLocks noChangeArrowheads="1"/>
          </p:cNvSpPr>
          <p:nvPr/>
        </p:nvSpPr>
        <p:spPr bwMode="auto">
          <a:xfrm>
            <a:off x="2422525" y="24653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a</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21" name="Rectangle 134">
            <a:extLst>
              <a:ext uri="{FF2B5EF4-FFF2-40B4-BE49-F238E27FC236}">
                <a16:creationId xmlns:a16="http://schemas.microsoft.com/office/drawing/2014/main" id="{B7A8738E-DA9C-48A0-8D43-961FF1279B18}"/>
              </a:ext>
            </a:extLst>
          </p:cNvPr>
          <p:cNvSpPr>
            <a:spLocks noChangeArrowheads="1"/>
          </p:cNvSpPr>
          <p:nvPr/>
        </p:nvSpPr>
        <p:spPr bwMode="auto">
          <a:xfrm>
            <a:off x="2524125" y="2465388"/>
            <a:ext cx="203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v</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22" name="Rectangle 135">
            <a:extLst>
              <a:ext uri="{FF2B5EF4-FFF2-40B4-BE49-F238E27FC236}">
                <a16:creationId xmlns:a16="http://schemas.microsoft.com/office/drawing/2014/main" id="{F4B3C568-4484-4210-92FC-0449D3B81527}"/>
              </a:ext>
            </a:extLst>
          </p:cNvPr>
          <p:cNvSpPr>
            <a:spLocks noChangeArrowheads="1"/>
          </p:cNvSpPr>
          <p:nvPr/>
        </p:nvSpPr>
        <p:spPr bwMode="auto">
          <a:xfrm>
            <a:off x="2638425" y="24653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e</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23" name="Rectangle 136">
            <a:extLst>
              <a:ext uri="{FF2B5EF4-FFF2-40B4-BE49-F238E27FC236}">
                <a16:creationId xmlns:a16="http://schemas.microsoft.com/office/drawing/2014/main" id="{D1F84671-4792-416E-B7E4-002766FEF71B}"/>
              </a:ext>
            </a:extLst>
          </p:cNvPr>
          <p:cNvSpPr>
            <a:spLocks noChangeArrowheads="1"/>
          </p:cNvSpPr>
          <p:nvPr/>
        </p:nvSpPr>
        <p:spPr bwMode="auto">
          <a:xfrm>
            <a:off x="4124325" y="1855788"/>
            <a:ext cx="165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r</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24" name="Rectangle 137">
            <a:extLst>
              <a:ext uri="{FF2B5EF4-FFF2-40B4-BE49-F238E27FC236}">
                <a16:creationId xmlns:a16="http://schemas.microsoft.com/office/drawing/2014/main" id="{530C3AFF-4306-4FF6-9AEF-DA37D52D056C}"/>
              </a:ext>
            </a:extLst>
          </p:cNvPr>
          <p:cNvSpPr>
            <a:spLocks noChangeArrowheads="1"/>
          </p:cNvSpPr>
          <p:nvPr/>
        </p:nvSpPr>
        <p:spPr bwMode="auto">
          <a:xfrm>
            <a:off x="4200525" y="18557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e</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25" name="Rectangle 138">
            <a:extLst>
              <a:ext uri="{FF2B5EF4-FFF2-40B4-BE49-F238E27FC236}">
                <a16:creationId xmlns:a16="http://schemas.microsoft.com/office/drawing/2014/main" id="{8D300AB6-B71E-4FB8-B11E-24A99F55101E}"/>
              </a:ext>
            </a:extLst>
          </p:cNvPr>
          <p:cNvSpPr>
            <a:spLocks noChangeArrowheads="1"/>
          </p:cNvSpPr>
          <p:nvPr/>
        </p:nvSpPr>
        <p:spPr bwMode="auto">
          <a:xfrm>
            <a:off x="4302125" y="1855788"/>
            <a:ext cx="165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f</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26" name="Rectangle 139">
            <a:extLst>
              <a:ext uri="{FF2B5EF4-FFF2-40B4-BE49-F238E27FC236}">
                <a16:creationId xmlns:a16="http://schemas.microsoft.com/office/drawing/2014/main" id="{192FE76F-4A9D-4BD5-A044-4CFFBED6B9C4}"/>
              </a:ext>
            </a:extLst>
          </p:cNvPr>
          <p:cNvSpPr>
            <a:spLocks noChangeArrowheads="1"/>
          </p:cNvSpPr>
          <p:nvPr/>
        </p:nvSpPr>
        <p:spPr bwMode="auto">
          <a:xfrm>
            <a:off x="4365625" y="1855788"/>
            <a:ext cx="1397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l</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27" name="Rectangle 140">
            <a:extLst>
              <a:ext uri="{FF2B5EF4-FFF2-40B4-BE49-F238E27FC236}">
                <a16:creationId xmlns:a16="http://schemas.microsoft.com/office/drawing/2014/main" id="{F2A741ED-8D04-4F60-87B4-9007C4051A5D}"/>
              </a:ext>
            </a:extLst>
          </p:cNvPr>
          <p:cNvSpPr>
            <a:spLocks noChangeArrowheads="1"/>
          </p:cNvSpPr>
          <p:nvPr/>
        </p:nvSpPr>
        <p:spPr bwMode="auto">
          <a:xfrm>
            <a:off x="4416425" y="18557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e</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28" name="Rectangle 141">
            <a:extLst>
              <a:ext uri="{FF2B5EF4-FFF2-40B4-BE49-F238E27FC236}">
                <a16:creationId xmlns:a16="http://schemas.microsoft.com/office/drawing/2014/main" id="{1103DC6D-16CC-42EE-94F2-958D2B9577D9}"/>
              </a:ext>
            </a:extLst>
          </p:cNvPr>
          <p:cNvSpPr>
            <a:spLocks noChangeArrowheads="1"/>
          </p:cNvSpPr>
          <p:nvPr/>
        </p:nvSpPr>
        <p:spPr bwMode="auto">
          <a:xfrm>
            <a:off x="4518025" y="18557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c</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29" name="Rectangle 142">
            <a:extLst>
              <a:ext uri="{FF2B5EF4-FFF2-40B4-BE49-F238E27FC236}">
                <a16:creationId xmlns:a16="http://schemas.microsoft.com/office/drawing/2014/main" id="{16F09400-67BC-4C16-8884-DD6EB3A2CEF5}"/>
              </a:ext>
            </a:extLst>
          </p:cNvPr>
          <p:cNvSpPr>
            <a:spLocks noChangeArrowheads="1"/>
          </p:cNvSpPr>
          <p:nvPr/>
        </p:nvSpPr>
        <p:spPr bwMode="auto">
          <a:xfrm>
            <a:off x="4619625" y="1855788"/>
            <a:ext cx="152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t</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30" name="Rectangle 143">
            <a:extLst>
              <a:ext uri="{FF2B5EF4-FFF2-40B4-BE49-F238E27FC236}">
                <a16:creationId xmlns:a16="http://schemas.microsoft.com/office/drawing/2014/main" id="{9A7A3951-DA41-45AD-9198-812148A8ECFB}"/>
              </a:ext>
            </a:extLst>
          </p:cNvPr>
          <p:cNvSpPr>
            <a:spLocks noChangeArrowheads="1"/>
          </p:cNvSpPr>
          <p:nvPr/>
        </p:nvSpPr>
        <p:spPr bwMode="auto">
          <a:xfrm>
            <a:off x="4683125" y="18557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e</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31" name="Rectangle 144">
            <a:extLst>
              <a:ext uri="{FF2B5EF4-FFF2-40B4-BE49-F238E27FC236}">
                <a16:creationId xmlns:a16="http://schemas.microsoft.com/office/drawing/2014/main" id="{65D51784-4F8B-427A-9B52-70ABF227E689}"/>
              </a:ext>
            </a:extLst>
          </p:cNvPr>
          <p:cNvSpPr>
            <a:spLocks noChangeArrowheads="1"/>
          </p:cNvSpPr>
          <p:nvPr/>
        </p:nvSpPr>
        <p:spPr bwMode="auto">
          <a:xfrm>
            <a:off x="4784725" y="1855788"/>
            <a:ext cx="203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d</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32" name="Rectangle 145">
            <a:extLst>
              <a:ext uri="{FF2B5EF4-FFF2-40B4-BE49-F238E27FC236}">
                <a16:creationId xmlns:a16="http://schemas.microsoft.com/office/drawing/2014/main" id="{1D74A855-DB0D-43E6-B9D7-0408F0A43F5F}"/>
              </a:ext>
            </a:extLst>
          </p:cNvPr>
          <p:cNvSpPr>
            <a:spLocks noChangeArrowheads="1"/>
          </p:cNvSpPr>
          <p:nvPr/>
        </p:nvSpPr>
        <p:spPr bwMode="auto">
          <a:xfrm>
            <a:off x="4899025" y="1855788"/>
            <a:ext cx="152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 </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33" name="Rectangle 146">
            <a:extLst>
              <a:ext uri="{FF2B5EF4-FFF2-40B4-BE49-F238E27FC236}">
                <a16:creationId xmlns:a16="http://schemas.microsoft.com/office/drawing/2014/main" id="{5F60244D-43A3-42C7-9489-36203EEEF7D3}"/>
              </a:ext>
            </a:extLst>
          </p:cNvPr>
          <p:cNvSpPr>
            <a:spLocks noChangeArrowheads="1"/>
          </p:cNvSpPr>
          <p:nvPr/>
        </p:nvSpPr>
        <p:spPr bwMode="auto">
          <a:xfrm>
            <a:off x="4124325" y="2097088"/>
            <a:ext cx="25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w</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34" name="Rectangle 147">
            <a:extLst>
              <a:ext uri="{FF2B5EF4-FFF2-40B4-BE49-F238E27FC236}">
                <a16:creationId xmlns:a16="http://schemas.microsoft.com/office/drawing/2014/main" id="{5331F8A9-2F4C-4549-91B6-3E5F267F4EDD}"/>
              </a:ext>
            </a:extLst>
          </p:cNvPr>
          <p:cNvSpPr>
            <a:spLocks noChangeArrowheads="1"/>
          </p:cNvSpPr>
          <p:nvPr/>
        </p:nvSpPr>
        <p:spPr bwMode="auto">
          <a:xfrm>
            <a:off x="4302125" y="20970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a</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35" name="Rectangle 148">
            <a:extLst>
              <a:ext uri="{FF2B5EF4-FFF2-40B4-BE49-F238E27FC236}">
                <a16:creationId xmlns:a16="http://schemas.microsoft.com/office/drawing/2014/main" id="{B5485F2A-4EE7-42CC-B71A-362AA52C09DD}"/>
              </a:ext>
            </a:extLst>
          </p:cNvPr>
          <p:cNvSpPr>
            <a:spLocks noChangeArrowheads="1"/>
          </p:cNvSpPr>
          <p:nvPr/>
        </p:nvSpPr>
        <p:spPr bwMode="auto">
          <a:xfrm>
            <a:off x="4403725" y="2097088"/>
            <a:ext cx="203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v</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36" name="Rectangle 149">
            <a:extLst>
              <a:ext uri="{FF2B5EF4-FFF2-40B4-BE49-F238E27FC236}">
                <a16:creationId xmlns:a16="http://schemas.microsoft.com/office/drawing/2014/main" id="{AD11DF45-E16C-40B3-8762-00E8EBE19620}"/>
              </a:ext>
            </a:extLst>
          </p:cNvPr>
          <p:cNvSpPr>
            <a:spLocks noChangeArrowheads="1"/>
          </p:cNvSpPr>
          <p:nvPr/>
        </p:nvSpPr>
        <p:spPr bwMode="auto">
          <a:xfrm>
            <a:off x="4518025" y="2097088"/>
            <a:ext cx="3460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000000"/>
                </a:solidFill>
                <a:effectLst/>
                <a:latin typeface="Times" panose="02020603050405020304" pitchFamily="18" charset="0"/>
              </a:rPr>
              <a:t>e(s)</a:t>
            </a:r>
            <a:endParaRPr kumimoji="0" lang="en-US" altLang="en-US" sz="2400" b="0" i="0" u="none" strike="noStrike" cap="none" normalizeH="0" baseline="0" dirty="0">
              <a:ln>
                <a:noFill/>
              </a:ln>
              <a:solidFill>
                <a:schemeClr val="tx1"/>
              </a:solidFill>
              <a:effectLst/>
              <a:latin typeface="Times" panose="02020603050405020304" pitchFamily="18" charset="0"/>
            </a:endParaRPr>
          </a:p>
        </p:txBody>
      </p:sp>
      <p:sp>
        <p:nvSpPr>
          <p:cNvPr id="37" name="Rectangle 150">
            <a:extLst>
              <a:ext uri="{FF2B5EF4-FFF2-40B4-BE49-F238E27FC236}">
                <a16:creationId xmlns:a16="http://schemas.microsoft.com/office/drawing/2014/main" id="{D7C57A38-9614-47C5-A2C8-D65581EADA48}"/>
              </a:ext>
            </a:extLst>
          </p:cNvPr>
          <p:cNvSpPr>
            <a:spLocks noChangeArrowheads="1"/>
          </p:cNvSpPr>
          <p:nvPr/>
        </p:nvSpPr>
        <p:spPr bwMode="auto">
          <a:xfrm>
            <a:off x="4441825" y="3595688"/>
            <a:ext cx="25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1" u="none" strike="noStrike" cap="none" normalizeH="0" baseline="0">
                <a:ln>
                  <a:noFill/>
                </a:ln>
                <a:solidFill>
                  <a:srgbClr val="000000"/>
                </a:solidFill>
                <a:effectLst/>
                <a:latin typeface="Times" panose="02020603050405020304" pitchFamily="18" charset="0"/>
              </a:rPr>
              <a:t>O</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38" name="Rectangle 151">
            <a:extLst>
              <a:ext uri="{FF2B5EF4-FFF2-40B4-BE49-F238E27FC236}">
                <a16:creationId xmlns:a16="http://schemas.microsoft.com/office/drawing/2014/main" id="{36030809-E3BD-41E7-B196-25D65F6C65E9}"/>
              </a:ext>
            </a:extLst>
          </p:cNvPr>
          <p:cNvSpPr>
            <a:spLocks noChangeArrowheads="1"/>
          </p:cNvSpPr>
          <p:nvPr/>
        </p:nvSpPr>
        <p:spPr bwMode="auto">
          <a:xfrm>
            <a:off x="4238625" y="2630488"/>
            <a:ext cx="2159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x</a:t>
            </a:r>
            <a:endParaRPr kumimoji="0" lang="en-US" altLang="en-US" sz="2400" b="0" i="0" u="none" strike="noStrike" cap="none" normalizeH="0" baseline="0">
              <a:ln>
                <a:noFill/>
              </a:ln>
              <a:solidFill>
                <a:schemeClr val="tx1"/>
              </a:solidFill>
              <a:effectLst/>
              <a:latin typeface="Times" panose="02020603050405020304" pitchFamily="18" charset="0"/>
            </a:endParaRPr>
          </a:p>
        </p:txBody>
      </p:sp>
      <p:grpSp>
        <p:nvGrpSpPr>
          <p:cNvPr id="39" name="Group 154">
            <a:extLst>
              <a:ext uri="{FF2B5EF4-FFF2-40B4-BE49-F238E27FC236}">
                <a16:creationId xmlns:a16="http://schemas.microsoft.com/office/drawing/2014/main" id="{D09BDFA4-6906-4FD9-8F85-EF3C0ED12DA0}"/>
              </a:ext>
            </a:extLst>
          </p:cNvPr>
          <p:cNvGrpSpPr>
            <a:grpSpLocks/>
          </p:cNvGrpSpPr>
          <p:nvPr/>
        </p:nvGrpSpPr>
        <p:grpSpPr bwMode="auto">
          <a:xfrm>
            <a:off x="3883025" y="3049588"/>
            <a:ext cx="266700" cy="342900"/>
            <a:chOff x="2446" y="1921"/>
            <a:chExt cx="168" cy="216"/>
          </a:xfrm>
        </p:grpSpPr>
        <p:sp>
          <p:nvSpPr>
            <p:cNvPr id="61" name="Rectangle 152">
              <a:extLst>
                <a:ext uri="{FF2B5EF4-FFF2-40B4-BE49-F238E27FC236}">
                  <a16:creationId xmlns:a16="http://schemas.microsoft.com/office/drawing/2014/main" id="{4E24A9FB-7803-4A35-A488-2472472912D9}"/>
                </a:ext>
              </a:extLst>
            </p:cNvPr>
            <p:cNvSpPr>
              <a:spLocks noChangeArrowheads="1"/>
            </p:cNvSpPr>
            <p:nvPr/>
          </p:nvSpPr>
          <p:spPr bwMode="auto">
            <a:xfrm>
              <a:off x="2446" y="1921"/>
              <a:ext cx="13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x</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62" name="Rectangle 153">
              <a:extLst>
                <a:ext uri="{FF2B5EF4-FFF2-40B4-BE49-F238E27FC236}">
                  <a16:creationId xmlns:a16="http://schemas.microsoft.com/office/drawing/2014/main" id="{C4DE59E9-4177-4545-8439-1F8EB5BF151A}"/>
                </a:ext>
              </a:extLst>
            </p:cNvPr>
            <p:cNvSpPr>
              <a:spLocks noChangeArrowheads="1"/>
            </p:cNvSpPr>
            <p:nvPr/>
          </p:nvSpPr>
          <p:spPr bwMode="auto">
            <a:xfrm>
              <a:off x="2526" y="1985"/>
              <a:ext cx="8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s</a:t>
              </a:r>
              <a:endParaRPr kumimoji="0" lang="en-US" altLang="en-US" sz="2400" b="0" i="0" u="none" strike="noStrike" cap="none" normalizeH="0" baseline="0">
                <a:ln>
                  <a:noFill/>
                </a:ln>
                <a:solidFill>
                  <a:schemeClr val="tx1"/>
                </a:solidFill>
                <a:effectLst/>
                <a:latin typeface="Times" panose="02020603050405020304" pitchFamily="18" charset="0"/>
              </a:endParaRPr>
            </a:p>
          </p:txBody>
        </p:sp>
      </p:grpSp>
      <p:grpSp>
        <p:nvGrpSpPr>
          <p:cNvPr id="40" name="Group 157">
            <a:extLst>
              <a:ext uri="{FF2B5EF4-FFF2-40B4-BE49-F238E27FC236}">
                <a16:creationId xmlns:a16="http://schemas.microsoft.com/office/drawing/2014/main" id="{99A84C89-A7E3-4499-8CF4-DBE901DDC10E}"/>
              </a:ext>
            </a:extLst>
          </p:cNvPr>
          <p:cNvGrpSpPr>
            <a:grpSpLocks/>
          </p:cNvGrpSpPr>
          <p:nvPr/>
        </p:nvGrpSpPr>
        <p:grpSpPr bwMode="auto">
          <a:xfrm>
            <a:off x="2727325" y="2744788"/>
            <a:ext cx="241300" cy="368300"/>
            <a:chOff x="1718" y="1729"/>
            <a:chExt cx="152" cy="232"/>
          </a:xfrm>
        </p:grpSpPr>
        <p:sp>
          <p:nvSpPr>
            <p:cNvPr id="59" name="Rectangle 155">
              <a:extLst>
                <a:ext uri="{FF2B5EF4-FFF2-40B4-BE49-F238E27FC236}">
                  <a16:creationId xmlns:a16="http://schemas.microsoft.com/office/drawing/2014/main" id="{5BD33533-1B49-4E95-9F9A-1F8DBC11DEA1}"/>
                </a:ext>
              </a:extLst>
            </p:cNvPr>
            <p:cNvSpPr>
              <a:spLocks noChangeArrowheads="1"/>
            </p:cNvSpPr>
            <p:nvPr/>
          </p:nvSpPr>
          <p:spPr bwMode="auto">
            <a:xfrm>
              <a:off x="1718" y="1729"/>
              <a:ext cx="1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e</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60" name="Rectangle 156">
              <a:extLst>
                <a:ext uri="{FF2B5EF4-FFF2-40B4-BE49-F238E27FC236}">
                  <a16:creationId xmlns:a16="http://schemas.microsoft.com/office/drawing/2014/main" id="{88AD41A4-8295-477B-A78F-4DD5F4DFA9CD}"/>
                </a:ext>
              </a:extLst>
            </p:cNvPr>
            <p:cNvSpPr>
              <a:spLocks noChangeArrowheads="1"/>
            </p:cNvSpPr>
            <p:nvPr/>
          </p:nvSpPr>
          <p:spPr bwMode="auto">
            <a:xfrm>
              <a:off x="1790" y="1809"/>
              <a:ext cx="8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i</a:t>
              </a:r>
              <a:endParaRPr kumimoji="0" lang="en-US" altLang="en-US" sz="2400" b="0" i="0" u="none" strike="noStrike" cap="none" normalizeH="0" baseline="0">
                <a:ln>
                  <a:noFill/>
                </a:ln>
                <a:solidFill>
                  <a:schemeClr val="tx1"/>
                </a:solidFill>
                <a:effectLst/>
                <a:latin typeface="Times" panose="02020603050405020304" pitchFamily="18" charset="0"/>
              </a:endParaRPr>
            </a:p>
          </p:txBody>
        </p:sp>
      </p:grpSp>
      <p:grpSp>
        <p:nvGrpSpPr>
          <p:cNvPr id="41" name="Group 160">
            <a:extLst>
              <a:ext uri="{FF2B5EF4-FFF2-40B4-BE49-F238E27FC236}">
                <a16:creationId xmlns:a16="http://schemas.microsoft.com/office/drawing/2014/main" id="{5E2791A5-C4CA-4543-BDA2-7479C3C725DE}"/>
              </a:ext>
            </a:extLst>
          </p:cNvPr>
          <p:cNvGrpSpPr>
            <a:grpSpLocks/>
          </p:cNvGrpSpPr>
          <p:nvPr/>
        </p:nvGrpSpPr>
        <p:grpSpPr bwMode="auto">
          <a:xfrm>
            <a:off x="3717925" y="2008188"/>
            <a:ext cx="241300" cy="368300"/>
            <a:chOff x="2342" y="1265"/>
            <a:chExt cx="152" cy="232"/>
          </a:xfrm>
        </p:grpSpPr>
        <p:sp>
          <p:nvSpPr>
            <p:cNvPr id="57" name="Rectangle 158">
              <a:extLst>
                <a:ext uri="{FF2B5EF4-FFF2-40B4-BE49-F238E27FC236}">
                  <a16:creationId xmlns:a16="http://schemas.microsoft.com/office/drawing/2014/main" id="{1753ABD1-DC7C-4BC4-A238-69159DE05261}"/>
                </a:ext>
              </a:extLst>
            </p:cNvPr>
            <p:cNvSpPr>
              <a:spLocks noChangeArrowheads="1"/>
            </p:cNvSpPr>
            <p:nvPr/>
          </p:nvSpPr>
          <p:spPr bwMode="auto">
            <a:xfrm>
              <a:off x="2342" y="1265"/>
              <a:ext cx="1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e</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58" name="Rectangle 159">
              <a:extLst>
                <a:ext uri="{FF2B5EF4-FFF2-40B4-BE49-F238E27FC236}">
                  <a16:creationId xmlns:a16="http://schemas.microsoft.com/office/drawing/2014/main" id="{7BB5A2F3-7936-4030-A012-1C8B15388DF9}"/>
                </a:ext>
              </a:extLst>
            </p:cNvPr>
            <p:cNvSpPr>
              <a:spLocks noChangeArrowheads="1"/>
            </p:cNvSpPr>
            <p:nvPr/>
          </p:nvSpPr>
          <p:spPr bwMode="auto">
            <a:xfrm>
              <a:off x="2406" y="1345"/>
              <a:ext cx="8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r</a:t>
              </a:r>
              <a:endParaRPr kumimoji="0" lang="en-US" altLang="en-US" sz="2400" b="0" i="0" u="none" strike="noStrike" cap="none" normalizeH="0" baseline="0">
                <a:ln>
                  <a:noFill/>
                </a:ln>
                <a:solidFill>
                  <a:schemeClr val="tx1"/>
                </a:solidFill>
                <a:effectLst/>
                <a:latin typeface="Times" panose="02020603050405020304" pitchFamily="18" charset="0"/>
              </a:endParaRPr>
            </a:p>
          </p:txBody>
        </p:sp>
      </p:grpSp>
      <p:sp>
        <p:nvSpPr>
          <p:cNvPr id="42" name="Rectangle 161">
            <a:extLst>
              <a:ext uri="{FF2B5EF4-FFF2-40B4-BE49-F238E27FC236}">
                <a16:creationId xmlns:a16="http://schemas.microsoft.com/office/drawing/2014/main" id="{92E108A1-4A7F-4DBF-B849-8FDD90683774}"/>
              </a:ext>
            </a:extLst>
          </p:cNvPr>
          <p:cNvSpPr>
            <a:spLocks noChangeArrowheads="1"/>
          </p:cNvSpPr>
          <p:nvPr/>
        </p:nvSpPr>
        <p:spPr bwMode="auto">
          <a:xfrm>
            <a:off x="2168525" y="3125788"/>
            <a:ext cx="152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t</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43" name="Rectangle 162">
            <a:extLst>
              <a:ext uri="{FF2B5EF4-FFF2-40B4-BE49-F238E27FC236}">
                <a16:creationId xmlns:a16="http://schemas.microsoft.com/office/drawing/2014/main" id="{2B22590F-919E-4C40-935A-5B6EB5047C74}"/>
              </a:ext>
            </a:extLst>
          </p:cNvPr>
          <p:cNvSpPr>
            <a:spLocks noChangeArrowheads="1"/>
          </p:cNvSpPr>
          <p:nvPr/>
        </p:nvSpPr>
        <p:spPr bwMode="auto">
          <a:xfrm>
            <a:off x="2232025" y="31257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a</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44" name="Rectangle 163">
            <a:extLst>
              <a:ext uri="{FF2B5EF4-FFF2-40B4-BE49-F238E27FC236}">
                <a16:creationId xmlns:a16="http://schemas.microsoft.com/office/drawing/2014/main" id="{C0333830-30B0-48AE-98A4-21E97CAF977A}"/>
              </a:ext>
            </a:extLst>
          </p:cNvPr>
          <p:cNvSpPr>
            <a:spLocks noChangeArrowheads="1"/>
          </p:cNvSpPr>
          <p:nvPr/>
        </p:nvSpPr>
        <p:spPr bwMode="auto">
          <a:xfrm>
            <a:off x="2333625" y="3125788"/>
            <a:ext cx="203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n</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45" name="Rectangle 164">
            <a:extLst>
              <a:ext uri="{FF2B5EF4-FFF2-40B4-BE49-F238E27FC236}">
                <a16:creationId xmlns:a16="http://schemas.microsoft.com/office/drawing/2014/main" id="{98CF8CB0-03D4-4071-9047-2C91D721DD48}"/>
              </a:ext>
            </a:extLst>
          </p:cNvPr>
          <p:cNvSpPr>
            <a:spLocks noChangeArrowheads="1"/>
          </p:cNvSpPr>
          <p:nvPr/>
        </p:nvSpPr>
        <p:spPr bwMode="auto">
          <a:xfrm>
            <a:off x="2447925" y="31257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g</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46" name="Rectangle 165">
            <a:extLst>
              <a:ext uri="{FF2B5EF4-FFF2-40B4-BE49-F238E27FC236}">
                <a16:creationId xmlns:a16="http://schemas.microsoft.com/office/drawing/2014/main" id="{DF724F09-0414-4847-8E79-F8175D4D6AB0}"/>
              </a:ext>
            </a:extLst>
          </p:cNvPr>
          <p:cNvSpPr>
            <a:spLocks noChangeArrowheads="1"/>
          </p:cNvSpPr>
          <p:nvPr/>
        </p:nvSpPr>
        <p:spPr bwMode="auto">
          <a:xfrm>
            <a:off x="2562225" y="31257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e</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47" name="Rectangle 166">
            <a:extLst>
              <a:ext uri="{FF2B5EF4-FFF2-40B4-BE49-F238E27FC236}">
                <a16:creationId xmlns:a16="http://schemas.microsoft.com/office/drawing/2014/main" id="{3B70476A-FC2D-4AE6-8495-7377A79E7E48}"/>
              </a:ext>
            </a:extLst>
          </p:cNvPr>
          <p:cNvSpPr>
            <a:spLocks noChangeArrowheads="1"/>
          </p:cNvSpPr>
          <p:nvPr/>
        </p:nvSpPr>
        <p:spPr bwMode="auto">
          <a:xfrm>
            <a:off x="2663825" y="3125788"/>
            <a:ext cx="203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n</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48" name="Rectangle 167">
            <a:extLst>
              <a:ext uri="{FF2B5EF4-FFF2-40B4-BE49-F238E27FC236}">
                <a16:creationId xmlns:a16="http://schemas.microsoft.com/office/drawing/2014/main" id="{F24DB5EB-8472-4FB3-BA3F-2A6548930FA2}"/>
              </a:ext>
            </a:extLst>
          </p:cNvPr>
          <p:cNvSpPr>
            <a:spLocks noChangeArrowheads="1"/>
          </p:cNvSpPr>
          <p:nvPr/>
        </p:nvSpPr>
        <p:spPr bwMode="auto">
          <a:xfrm>
            <a:off x="2778125" y="3125788"/>
            <a:ext cx="152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t</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49" name="Rectangle 168">
            <a:extLst>
              <a:ext uri="{FF2B5EF4-FFF2-40B4-BE49-F238E27FC236}">
                <a16:creationId xmlns:a16="http://schemas.microsoft.com/office/drawing/2014/main" id="{CBB4F6AB-E7F7-4F29-A2FC-4DD8031B1FA8}"/>
              </a:ext>
            </a:extLst>
          </p:cNvPr>
          <p:cNvSpPr>
            <a:spLocks noChangeArrowheads="1"/>
          </p:cNvSpPr>
          <p:nvPr/>
        </p:nvSpPr>
        <p:spPr bwMode="auto">
          <a:xfrm>
            <a:off x="2841625" y="3125788"/>
            <a:ext cx="152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 </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50" name="Rectangle 169">
            <a:extLst>
              <a:ext uri="{FF2B5EF4-FFF2-40B4-BE49-F238E27FC236}">
                <a16:creationId xmlns:a16="http://schemas.microsoft.com/office/drawing/2014/main" id="{8F2522B5-81BC-40EC-A49D-2C0E7A0CD03A}"/>
              </a:ext>
            </a:extLst>
          </p:cNvPr>
          <p:cNvSpPr>
            <a:spLocks noChangeArrowheads="1"/>
          </p:cNvSpPr>
          <p:nvPr/>
        </p:nvSpPr>
        <p:spPr bwMode="auto">
          <a:xfrm>
            <a:off x="2168525" y="3367088"/>
            <a:ext cx="203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p</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51" name="Rectangle 170">
            <a:extLst>
              <a:ext uri="{FF2B5EF4-FFF2-40B4-BE49-F238E27FC236}">
                <a16:creationId xmlns:a16="http://schemas.microsoft.com/office/drawing/2014/main" id="{4392A33C-447F-42F8-B96C-369FC14AC12A}"/>
              </a:ext>
            </a:extLst>
          </p:cNvPr>
          <p:cNvSpPr>
            <a:spLocks noChangeArrowheads="1"/>
          </p:cNvSpPr>
          <p:nvPr/>
        </p:nvSpPr>
        <p:spPr bwMode="auto">
          <a:xfrm>
            <a:off x="2282825" y="3367088"/>
            <a:ext cx="1397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l</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52" name="Rectangle 171">
            <a:extLst>
              <a:ext uri="{FF2B5EF4-FFF2-40B4-BE49-F238E27FC236}">
                <a16:creationId xmlns:a16="http://schemas.microsoft.com/office/drawing/2014/main" id="{30941F5D-38CD-45FA-B9BC-40E2CC3754EF}"/>
              </a:ext>
            </a:extLst>
          </p:cNvPr>
          <p:cNvSpPr>
            <a:spLocks noChangeArrowheads="1"/>
          </p:cNvSpPr>
          <p:nvPr/>
        </p:nvSpPr>
        <p:spPr bwMode="auto">
          <a:xfrm>
            <a:off x="2333625" y="33670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a</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53" name="Rectangle 172">
            <a:extLst>
              <a:ext uri="{FF2B5EF4-FFF2-40B4-BE49-F238E27FC236}">
                <a16:creationId xmlns:a16="http://schemas.microsoft.com/office/drawing/2014/main" id="{D2CE9C02-FA09-4658-BD6B-9F651C08F06D}"/>
              </a:ext>
            </a:extLst>
          </p:cNvPr>
          <p:cNvSpPr>
            <a:spLocks noChangeArrowheads="1"/>
          </p:cNvSpPr>
          <p:nvPr/>
        </p:nvSpPr>
        <p:spPr bwMode="auto">
          <a:xfrm>
            <a:off x="2435225" y="3367088"/>
            <a:ext cx="203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n</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54" name="Rectangle 173">
            <a:extLst>
              <a:ext uri="{FF2B5EF4-FFF2-40B4-BE49-F238E27FC236}">
                <a16:creationId xmlns:a16="http://schemas.microsoft.com/office/drawing/2014/main" id="{6800A049-AA03-41CB-927C-98DB277545AB}"/>
              </a:ext>
            </a:extLst>
          </p:cNvPr>
          <p:cNvSpPr>
            <a:spLocks noChangeArrowheads="1"/>
          </p:cNvSpPr>
          <p:nvPr/>
        </p:nvSpPr>
        <p:spPr bwMode="auto">
          <a:xfrm>
            <a:off x="2549525" y="3367088"/>
            <a:ext cx="190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e</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55" name="Rectangle 174">
            <a:extLst>
              <a:ext uri="{FF2B5EF4-FFF2-40B4-BE49-F238E27FC236}">
                <a16:creationId xmlns:a16="http://schemas.microsoft.com/office/drawing/2014/main" id="{1B2EEE4F-E020-477F-9A4D-BC85692A4CA0}"/>
              </a:ext>
            </a:extLst>
          </p:cNvPr>
          <p:cNvSpPr>
            <a:spLocks noChangeArrowheads="1"/>
          </p:cNvSpPr>
          <p:nvPr/>
        </p:nvSpPr>
        <p:spPr bwMode="auto">
          <a:xfrm>
            <a:off x="2651125" y="3367088"/>
            <a:ext cx="152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 </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
        <p:nvSpPr>
          <p:cNvPr id="56" name="Rectangle 175">
            <a:extLst>
              <a:ext uri="{FF2B5EF4-FFF2-40B4-BE49-F238E27FC236}">
                <a16:creationId xmlns:a16="http://schemas.microsoft.com/office/drawing/2014/main" id="{952BB5A9-819A-486F-ABD0-6802E9A37A78}"/>
              </a:ext>
            </a:extLst>
          </p:cNvPr>
          <p:cNvSpPr>
            <a:spLocks noChangeArrowheads="1"/>
          </p:cNvSpPr>
          <p:nvPr/>
        </p:nvSpPr>
        <p:spPr bwMode="auto">
          <a:xfrm>
            <a:off x="2714625" y="3367088"/>
            <a:ext cx="228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sz="2400">
                <a:solidFill>
                  <a:schemeClr val="tx1"/>
                </a:solidFill>
                <a:latin typeface="Times" panose="02020603050405020304" pitchFamily="18" charset="0"/>
              </a:defRPr>
            </a:lvl1pPr>
            <a:lvl2pPr>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a:defRPr sz="2400">
                <a:solidFill>
                  <a:schemeClr val="tx1"/>
                </a:solidFill>
                <a:latin typeface="Times" panose="02020603050405020304" pitchFamily="18" charset="0"/>
              </a:defRPr>
            </a:lvl5pPr>
            <a:lvl6pPr eaLnBrk="0" fontAlgn="base" hangingPunct="0">
              <a:spcBef>
                <a:spcPct val="0"/>
              </a:spcBef>
              <a:spcAft>
                <a:spcPct val="0"/>
              </a:spcAft>
              <a:defRPr sz="2400">
                <a:solidFill>
                  <a:schemeClr val="tx1"/>
                </a:solidFill>
                <a:latin typeface="Times" panose="02020603050405020304" pitchFamily="18" charset="0"/>
              </a:defRPr>
            </a:lvl6pPr>
            <a:lvl7pPr eaLnBrk="0" fontAlgn="base" hangingPunct="0">
              <a:spcBef>
                <a:spcPct val="0"/>
              </a:spcBef>
              <a:spcAft>
                <a:spcPct val="0"/>
              </a:spcAft>
              <a:defRPr sz="2400">
                <a:solidFill>
                  <a:schemeClr val="tx1"/>
                </a:solidFill>
                <a:latin typeface="Times" panose="02020603050405020304" pitchFamily="18" charset="0"/>
              </a:defRPr>
            </a:lvl7pPr>
            <a:lvl8pPr eaLnBrk="0" fontAlgn="base" hangingPunct="0">
              <a:spcBef>
                <a:spcPct val="0"/>
              </a:spcBef>
              <a:spcAft>
                <a:spcPct val="0"/>
              </a:spcAft>
              <a:defRPr sz="2400">
                <a:solidFill>
                  <a:schemeClr val="tx1"/>
                </a:solidFill>
                <a:latin typeface="Times" panose="02020603050405020304" pitchFamily="18" charset="0"/>
              </a:defRPr>
            </a:lvl8pPr>
            <a:lvl9pPr eaLnBrk="0" fontAlgn="base" hangingPunct="0">
              <a:spcBef>
                <a:spcPct val="0"/>
              </a:spcBef>
              <a:spcAft>
                <a:spcPct val="0"/>
              </a:spcAft>
              <a:defRPr sz="2400">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1" u="none" strike="noStrike" cap="none" normalizeH="0" baseline="0">
                <a:ln>
                  <a:noFill/>
                </a:ln>
                <a:solidFill>
                  <a:srgbClr val="000000"/>
                </a:solidFill>
                <a:effectLst/>
                <a:latin typeface="Times" panose="02020603050405020304" pitchFamily="18" charset="0"/>
              </a:rPr>
              <a:t>P</a:t>
            </a:r>
            <a:endParaRPr kumimoji="0" lang="en-US" altLang="en-US" sz="2400" b="0" i="0" u="none" strike="noStrike" cap="none" normalizeH="0" baseline="0">
              <a:ln>
                <a:noFill/>
              </a:ln>
              <a:solidFill>
                <a:schemeClr val="tx1"/>
              </a:solidFill>
              <a:effectLst/>
              <a:latin typeface="Times"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 Box 4">
            <a:extLst>
              <a:ext uri="{FF2B5EF4-FFF2-40B4-BE49-F238E27FC236}">
                <a16:creationId xmlns:a16="http://schemas.microsoft.com/office/drawing/2014/main" id="{2AD5ABDB-7C19-454E-AE45-2657C5F28187}"/>
              </a:ext>
            </a:extLst>
          </p:cNvPr>
          <p:cNvSpPr txBox="1">
            <a:spLocks noChangeArrowheads="1"/>
          </p:cNvSpPr>
          <p:nvPr/>
        </p:nvSpPr>
        <p:spPr bwMode="auto">
          <a:xfrm>
            <a:off x="3184525" y="288925"/>
            <a:ext cx="2103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a:t>
            </a:r>
          </a:p>
        </p:txBody>
      </p:sp>
      <p:sp>
        <p:nvSpPr>
          <p:cNvPr id="46085" name="Line 5">
            <a:extLst>
              <a:ext uri="{FF2B5EF4-FFF2-40B4-BE49-F238E27FC236}">
                <a16:creationId xmlns:a16="http://schemas.microsoft.com/office/drawing/2014/main" id="{CBEC8CBC-EBF1-4D8E-BB9D-D6A5A160F761}"/>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86" name="Text Box 6">
            <a:extLst>
              <a:ext uri="{FF2B5EF4-FFF2-40B4-BE49-F238E27FC236}">
                <a16:creationId xmlns:a16="http://schemas.microsoft.com/office/drawing/2014/main" id="{320FE04A-DF52-4022-A426-FB433A6DD1B6}"/>
              </a:ext>
            </a:extLst>
          </p:cNvPr>
          <p:cNvSpPr txBox="1">
            <a:spLocks noChangeArrowheads="1"/>
          </p:cNvSpPr>
          <p:nvPr/>
        </p:nvSpPr>
        <p:spPr bwMode="auto">
          <a:xfrm>
            <a:off x="1127125" y="1338263"/>
            <a:ext cx="6950075" cy="1552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It has been recently shown that the pulse-echo scattering amplitude response, </a:t>
            </a:r>
            <a:r>
              <a:rPr lang="en-US" altLang="en-US" i="1"/>
              <a:t>A</a:t>
            </a:r>
            <a:r>
              <a:rPr lang="en-US" altLang="en-US"/>
              <a:t>(</a:t>
            </a:r>
            <a:r>
              <a:rPr lang="en-US" altLang="en-US" i="1">
                <a:latin typeface="Symbol" panose="05050102010706020507" pitchFamily="18" charset="2"/>
              </a:rPr>
              <a:t>w</a:t>
            </a:r>
            <a:r>
              <a:rPr lang="en-US" altLang="en-US"/>
              <a:t>), for a stress-free flaw (void or crack) in an elastic solid is identical to the scalar (fluid) scattering amplitude:</a:t>
            </a:r>
          </a:p>
        </p:txBody>
      </p:sp>
      <p:sp>
        <p:nvSpPr>
          <p:cNvPr id="46088" name="Rectangle 8">
            <a:extLst>
              <a:ext uri="{FF2B5EF4-FFF2-40B4-BE49-F238E27FC236}">
                <a16:creationId xmlns:a16="http://schemas.microsoft.com/office/drawing/2014/main" id="{CBFAD914-2588-4495-A511-774ACE9C87FD}"/>
              </a:ext>
            </a:extLst>
          </p:cNvPr>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46087" name="Object 7">
            <a:extLst>
              <a:ext uri="{FF2B5EF4-FFF2-40B4-BE49-F238E27FC236}">
                <a16:creationId xmlns:a16="http://schemas.microsoft.com/office/drawing/2014/main" id="{BEE70972-79C9-4407-AD1B-B9D325F6E9C7}"/>
              </a:ext>
            </a:extLst>
          </p:cNvPr>
          <p:cNvGraphicFramePr>
            <a:graphicFrameLocks noChangeAspect="1"/>
          </p:cNvGraphicFramePr>
          <p:nvPr/>
        </p:nvGraphicFramePr>
        <p:xfrm>
          <a:off x="457200" y="3352800"/>
          <a:ext cx="7831138" cy="1028700"/>
        </p:xfrm>
        <a:graphic>
          <a:graphicData uri="http://schemas.openxmlformats.org/presentationml/2006/ole">
            <mc:AlternateContent xmlns:mc="http://schemas.openxmlformats.org/markup-compatibility/2006">
              <mc:Choice xmlns:v="urn:schemas-microsoft-com:vml" Requires="v">
                <p:oleObj spid="_x0000_s88082" name="Equation" r:id="rId4" imgW="3695400" imgH="482400" progId="Equation.DSMT4">
                  <p:embed/>
                </p:oleObj>
              </mc:Choice>
              <mc:Fallback>
                <p:oleObj name="Equation" r:id="rId4" imgW="3695400" imgH="4824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3352800"/>
                        <a:ext cx="7831138" cy="1028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089" name="Freeform 9">
            <a:extLst>
              <a:ext uri="{FF2B5EF4-FFF2-40B4-BE49-F238E27FC236}">
                <a16:creationId xmlns:a16="http://schemas.microsoft.com/office/drawing/2014/main" id="{7C84EE60-92F0-48DA-AD56-E2D778F8C0B4}"/>
              </a:ext>
            </a:extLst>
          </p:cNvPr>
          <p:cNvSpPr>
            <a:spLocks/>
          </p:cNvSpPr>
          <p:nvPr/>
        </p:nvSpPr>
        <p:spPr bwMode="auto">
          <a:xfrm>
            <a:off x="3794125" y="5018088"/>
            <a:ext cx="1338263" cy="1062037"/>
          </a:xfrm>
          <a:custGeom>
            <a:avLst/>
            <a:gdLst>
              <a:gd name="T0" fmla="*/ 576 w 843"/>
              <a:gd name="T1" fmla="*/ 57 h 669"/>
              <a:gd name="T2" fmla="*/ 360 w 843"/>
              <a:gd name="T3" fmla="*/ 86 h 669"/>
              <a:gd name="T4" fmla="*/ 252 w 843"/>
              <a:gd name="T5" fmla="*/ 165 h 669"/>
              <a:gd name="T6" fmla="*/ 195 w 843"/>
              <a:gd name="T7" fmla="*/ 180 h 669"/>
              <a:gd name="T8" fmla="*/ 101 w 843"/>
              <a:gd name="T9" fmla="*/ 331 h 669"/>
              <a:gd name="T10" fmla="*/ 58 w 843"/>
              <a:gd name="T11" fmla="*/ 453 h 669"/>
              <a:gd name="T12" fmla="*/ 36 w 843"/>
              <a:gd name="T13" fmla="*/ 489 h 669"/>
              <a:gd name="T14" fmla="*/ 29 w 843"/>
              <a:gd name="T15" fmla="*/ 511 h 669"/>
              <a:gd name="T16" fmla="*/ 15 w 843"/>
              <a:gd name="T17" fmla="*/ 533 h 669"/>
              <a:gd name="T18" fmla="*/ 51 w 843"/>
              <a:gd name="T19" fmla="*/ 633 h 669"/>
              <a:gd name="T20" fmla="*/ 65 w 843"/>
              <a:gd name="T21" fmla="*/ 648 h 669"/>
              <a:gd name="T22" fmla="*/ 94 w 843"/>
              <a:gd name="T23" fmla="*/ 655 h 669"/>
              <a:gd name="T24" fmla="*/ 137 w 843"/>
              <a:gd name="T25" fmla="*/ 669 h 669"/>
              <a:gd name="T26" fmla="*/ 346 w 843"/>
              <a:gd name="T27" fmla="*/ 662 h 669"/>
              <a:gd name="T28" fmla="*/ 382 w 843"/>
              <a:gd name="T29" fmla="*/ 605 h 669"/>
              <a:gd name="T30" fmla="*/ 468 w 843"/>
              <a:gd name="T31" fmla="*/ 504 h 669"/>
              <a:gd name="T32" fmla="*/ 641 w 843"/>
              <a:gd name="T33" fmla="*/ 439 h 669"/>
              <a:gd name="T34" fmla="*/ 749 w 843"/>
              <a:gd name="T35" fmla="*/ 374 h 669"/>
              <a:gd name="T36" fmla="*/ 821 w 843"/>
              <a:gd name="T37" fmla="*/ 309 h 669"/>
              <a:gd name="T38" fmla="*/ 792 w 843"/>
              <a:gd name="T39" fmla="*/ 57 h 669"/>
              <a:gd name="T40" fmla="*/ 742 w 843"/>
              <a:gd name="T41" fmla="*/ 14 h 669"/>
              <a:gd name="T42" fmla="*/ 699 w 843"/>
              <a:gd name="T43" fmla="*/ 0 h 669"/>
              <a:gd name="T44" fmla="*/ 598 w 843"/>
              <a:gd name="T45" fmla="*/ 7 h 669"/>
              <a:gd name="T46" fmla="*/ 576 w 843"/>
              <a:gd name="T47" fmla="*/ 57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3" h="669">
                <a:moveTo>
                  <a:pt x="576" y="57"/>
                </a:moveTo>
                <a:cubicBezTo>
                  <a:pt x="501" y="78"/>
                  <a:pt x="441" y="81"/>
                  <a:pt x="360" y="86"/>
                </a:cubicBezTo>
                <a:cubicBezTo>
                  <a:pt x="316" y="101"/>
                  <a:pt x="289" y="149"/>
                  <a:pt x="252" y="165"/>
                </a:cubicBezTo>
                <a:cubicBezTo>
                  <a:pt x="198" y="188"/>
                  <a:pt x="234" y="161"/>
                  <a:pt x="195" y="180"/>
                </a:cubicBezTo>
                <a:cubicBezTo>
                  <a:pt x="136" y="209"/>
                  <a:pt x="119" y="273"/>
                  <a:pt x="101" y="331"/>
                </a:cubicBezTo>
                <a:cubicBezTo>
                  <a:pt x="95" y="399"/>
                  <a:pt x="109" y="421"/>
                  <a:pt x="58" y="453"/>
                </a:cubicBezTo>
                <a:cubicBezTo>
                  <a:pt x="38" y="516"/>
                  <a:pt x="66" y="439"/>
                  <a:pt x="36" y="489"/>
                </a:cubicBezTo>
                <a:cubicBezTo>
                  <a:pt x="32" y="496"/>
                  <a:pt x="32" y="504"/>
                  <a:pt x="29" y="511"/>
                </a:cubicBezTo>
                <a:cubicBezTo>
                  <a:pt x="25" y="519"/>
                  <a:pt x="20" y="526"/>
                  <a:pt x="15" y="533"/>
                </a:cubicBezTo>
                <a:cubicBezTo>
                  <a:pt x="24" y="638"/>
                  <a:pt x="0" y="590"/>
                  <a:pt x="51" y="633"/>
                </a:cubicBezTo>
                <a:cubicBezTo>
                  <a:pt x="56" y="637"/>
                  <a:pt x="59" y="645"/>
                  <a:pt x="65" y="648"/>
                </a:cubicBezTo>
                <a:cubicBezTo>
                  <a:pt x="74" y="653"/>
                  <a:pt x="84" y="652"/>
                  <a:pt x="94" y="655"/>
                </a:cubicBezTo>
                <a:cubicBezTo>
                  <a:pt x="108" y="659"/>
                  <a:pt x="137" y="669"/>
                  <a:pt x="137" y="669"/>
                </a:cubicBezTo>
                <a:cubicBezTo>
                  <a:pt x="207" y="667"/>
                  <a:pt x="277" y="668"/>
                  <a:pt x="346" y="662"/>
                </a:cubicBezTo>
                <a:cubicBezTo>
                  <a:pt x="374" y="659"/>
                  <a:pt x="376" y="622"/>
                  <a:pt x="382" y="605"/>
                </a:cubicBezTo>
                <a:cubicBezTo>
                  <a:pt x="395" y="564"/>
                  <a:pt x="426" y="518"/>
                  <a:pt x="468" y="504"/>
                </a:cubicBezTo>
                <a:cubicBezTo>
                  <a:pt x="519" y="469"/>
                  <a:pt x="586" y="466"/>
                  <a:pt x="641" y="439"/>
                </a:cubicBezTo>
                <a:cubicBezTo>
                  <a:pt x="679" y="421"/>
                  <a:pt x="711" y="387"/>
                  <a:pt x="749" y="374"/>
                </a:cubicBezTo>
                <a:cubicBezTo>
                  <a:pt x="773" y="352"/>
                  <a:pt x="798" y="333"/>
                  <a:pt x="821" y="309"/>
                </a:cubicBezTo>
                <a:cubicBezTo>
                  <a:pt x="843" y="242"/>
                  <a:pt x="843" y="121"/>
                  <a:pt x="792" y="57"/>
                </a:cubicBezTo>
                <a:cubicBezTo>
                  <a:pt x="787" y="50"/>
                  <a:pt x="750" y="18"/>
                  <a:pt x="742" y="14"/>
                </a:cubicBezTo>
                <a:cubicBezTo>
                  <a:pt x="729" y="7"/>
                  <a:pt x="699" y="0"/>
                  <a:pt x="699" y="0"/>
                </a:cubicBezTo>
                <a:cubicBezTo>
                  <a:pt x="665" y="2"/>
                  <a:pt x="631" y="1"/>
                  <a:pt x="598" y="7"/>
                </a:cubicBezTo>
                <a:cubicBezTo>
                  <a:pt x="587" y="9"/>
                  <a:pt x="516" y="80"/>
                  <a:pt x="576" y="57"/>
                </a:cubicBezTo>
                <a:close/>
              </a:path>
            </a:pathLst>
          </a:custGeom>
          <a:solidFill>
            <a:schemeClr val="bg1"/>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90" name="Line 10">
            <a:extLst>
              <a:ext uri="{FF2B5EF4-FFF2-40B4-BE49-F238E27FC236}">
                <a16:creationId xmlns:a16="http://schemas.microsoft.com/office/drawing/2014/main" id="{94BFE90E-6023-4577-95F1-B0FDBD49A681}"/>
              </a:ext>
            </a:extLst>
          </p:cNvPr>
          <p:cNvSpPr>
            <a:spLocks noChangeShapeType="1"/>
          </p:cNvSpPr>
          <p:nvPr/>
        </p:nvSpPr>
        <p:spPr bwMode="auto">
          <a:xfrm>
            <a:off x="2514600" y="4800600"/>
            <a:ext cx="5334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91" name="Line 11">
            <a:extLst>
              <a:ext uri="{FF2B5EF4-FFF2-40B4-BE49-F238E27FC236}">
                <a16:creationId xmlns:a16="http://schemas.microsoft.com/office/drawing/2014/main" id="{815673E5-0EC8-4050-8826-22552FEC53AC}"/>
              </a:ext>
            </a:extLst>
          </p:cNvPr>
          <p:cNvSpPr>
            <a:spLocks noChangeShapeType="1"/>
          </p:cNvSpPr>
          <p:nvPr/>
        </p:nvSpPr>
        <p:spPr bwMode="auto">
          <a:xfrm flipH="1" flipV="1">
            <a:off x="3176588" y="5087938"/>
            <a:ext cx="492125" cy="2063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92" name="Line 12">
            <a:extLst>
              <a:ext uri="{FF2B5EF4-FFF2-40B4-BE49-F238E27FC236}">
                <a16:creationId xmlns:a16="http://schemas.microsoft.com/office/drawing/2014/main" id="{33E05F45-0CD0-4B43-8C07-2FEFF7ADED7E}"/>
              </a:ext>
            </a:extLst>
          </p:cNvPr>
          <p:cNvSpPr>
            <a:spLocks noChangeShapeType="1"/>
          </p:cNvSpPr>
          <p:nvPr/>
        </p:nvSpPr>
        <p:spPr bwMode="auto">
          <a:xfrm flipH="1">
            <a:off x="2667000" y="4572000"/>
            <a:ext cx="2286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93" name="Line 13">
            <a:extLst>
              <a:ext uri="{FF2B5EF4-FFF2-40B4-BE49-F238E27FC236}">
                <a16:creationId xmlns:a16="http://schemas.microsoft.com/office/drawing/2014/main" id="{48984F06-2D4F-4579-A07C-99321E50A032}"/>
              </a:ext>
            </a:extLst>
          </p:cNvPr>
          <p:cNvSpPr>
            <a:spLocks noChangeShapeType="1"/>
          </p:cNvSpPr>
          <p:nvPr/>
        </p:nvSpPr>
        <p:spPr bwMode="auto">
          <a:xfrm flipH="1">
            <a:off x="3309938" y="4895850"/>
            <a:ext cx="22860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6094" name="Object 14">
            <a:extLst>
              <a:ext uri="{FF2B5EF4-FFF2-40B4-BE49-F238E27FC236}">
                <a16:creationId xmlns:a16="http://schemas.microsoft.com/office/drawing/2014/main" id="{8CE69B31-8E31-41AA-BAE9-36EF74226382}"/>
              </a:ext>
            </a:extLst>
          </p:cNvPr>
          <p:cNvGraphicFramePr>
            <a:graphicFrameLocks noChangeAspect="1"/>
          </p:cNvGraphicFramePr>
          <p:nvPr/>
        </p:nvGraphicFramePr>
        <p:xfrm>
          <a:off x="2078038" y="4495800"/>
          <a:ext cx="350837" cy="477838"/>
        </p:xfrm>
        <a:graphic>
          <a:graphicData uri="http://schemas.openxmlformats.org/presentationml/2006/ole">
            <mc:AlternateContent xmlns:mc="http://schemas.openxmlformats.org/markup-compatibility/2006">
              <mc:Choice xmlns:v="urn:schemas-microsoft-com:vml" Requires="v">
                <p:oleObj spid="_x0000_s88083" name="Equation" r:id="rId6" imgW="177480" imgH="241200" progId="Equation.DSMT4">
                  <p:embed/>
                </p:oleObj>
              </mc:Choice>
              <mc:Fallback>
                <p:oleObj name="Equation" r:id="rId6" imgW="177480" imgH="2412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78038" y="4495800"/>
                        <a:ext cx="350837" cy="477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6095" name="Object 15">
            <a:extLst>
              <a:ext uri="{FF2B5EF4-FFF2-40B4-BE49-F238E27FC236}">
                <a16:creationId xmlns:a16="http://schemas.microsoft.com/office/drawing/2014/main" id="{B03706CA-ED05-419B-8CBA-8ADA45C216D6}"/>
              </a:ext>
            </a:extLst>
          </p:cNvPr>
          <p:cNvGraphicFramePr>
            <a:graphicFrameLocks noChangeAspect="1"/>
          </p:cNvGraphicFramePr>
          <p:nvPr/>
        </p:nvGraphicFramePr>
        <p:xfrm>
          <a:off x="2438400" y="5715000"/>
          <a:ext cx="1066800" cy="450850"/>
        </p:xfrm>
        <a:graphic>
          <a:graphicData uri="http://schemas.openxmlformats.org/presentationml/2006/ole">
            <mc:AlternateContent xmlns:mc="http://schemas.openxmlformats.org/markup-compatibility/2006">
              <mc:Choice xmlns:v="urn:schemas-microsoft-com:vml" Requires="v">
                <p:oleObj spid="_x0000_s88084" name="Equation" r:id="rId8" imgW="571320" imgH="241200" progId="Equation.DSMT4">
                  <p:embed/>
                </p:oleObj>
              </mc:Choice>
              <mc:Fallback>
                <p:oleObj name="Equation" r:id="rId8" imgW="571320" imgH="241200" progId="Equation.DSMT4">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38400" y="5715000"/>
                        <a:ext cx="106680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 name="Object 1">
            <a:extLst>
              <a:ext uri="{FF2B5EF4-FFF2-40B4-BE49-F238E27FC236}">
                <a16:creationId xmlns:a16="http://schemas.microsoft.com/office/drawing/2014/main" id="{F38D9F63-4C0D-4A38-B1EC-D600353020C5}"/>
              </a:ext>
            </a:extLst>
          </p:cNvPr>
          <p:cNvGraphicFramePr>
            <a:graphicFrameLocks noChangeAspect="1"/>
          </p:cNvGraphicFramePr>
          <p:nvPr>
            <p:extLst>
              <p:ext uri="{D42A27DB-BD31-4B8C-83A1-F6EECF244321}">
                <p14:modId xmlns:p14="http://schemas.microsoft.com/office/powerpoint/2010/main" val="3510403346"/>
              </p:ext>
            </p:extLst>
          </p:nvPr>
        </p:nvGraphicFramePr>
        <p:xfrm>
          <a:off x="7717247" y="4446585"/>
          <a:ext cx="973459" cy="353985"/>
        </p:xfrm>
        <a:graphic>
          <a:graphicData uri="http://schemas.openxmlformats.org/presentationml/2006/ole">
            <mc:AlternateContent xmlns:mc="http://schemas.openxmlformats.org/markup-compatibility/2006">
              <mc:Choice xmlns:v="urn:schemas-microsoft-com:vml" Requires="v">
                <p:oleObj spid="_x0000_s88085" name="Equation" r:id="rId10" imgW="558720" imgH="203040" progId="Equation.DSMT4">
                  <p:embed/>
                </p:oleObj>
              </mc:Choice>
              <mc:Fallback>
                <p:oleObj name="Equation" r:id="rId10" imgW="558720" imgH="203040" progId="Equation.DSMT4">
                  <p:embed/>
                  <p:pic>
                    <p:nvPicPr>
                      <p:cNvPr id="0" name=""/>
                      <p:cNvPicPr/>
                      <p:nvPr/>
                    </p:nvPicPr>
                    <p:blipFill>
                      <a:blip r:embed="rId11"/>
                      <a:stretch>
                        <a:fillRect/>
                      </a:stretch>
                    </p:blipFill>
                    <p:spPr>
                      <a:xfrm>
                        <a:off x="7717247" y="4446585"/>
                        <a:ext cx="973459" cy="353985"/>
                      </a:xfrm>
                      <a:prstGeom prst="rect">
                        <a:avLst/>
                      </a:prstGeom>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a:extLst>
              <a:ext uri="{FF2B5EF4-FFF2-40B4-BE49-F238E27FC236}">
                <a16:creationId xmlns:a16="http://schemas.microsoft.com/office/drawing/2014/main" id="{8E7148FF-AD9D-4614-8A6C-CABF11F396FE}"/>
              </a:ext>
            </a:extLst>
          </p:cNvPr>
          <p:cNvSpPr txBox="1">
            <a:spLocks noChangeArrowheads="1"/>
          </p:cNvSpPr>
          <p:nvPr/>
        </p:nvSpPr>
        <p:spPr bwMode="auto">
          <a:xfrm>
            <a:off x="3184525" y="288925"/>
            <a:ext cx="4040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Scattering-Spherical Void</a:t>
            </a:r>
          </a:p>
        </p:txBody>
      </p:sp>
      <p:sp>
        <p:nvSpPr>
          <p:cNvPr id="9219" name="Line 3">
            <a:extLst>
              <a:ext uri="{FF2B5EF4-FFF2-40B4-BE49-F238E27FC236}">
                <a16:creationId xmlns:a16="http://schemas.microsoft.com/office/drawing/2014/main" id="{1D5B4EC6-536B-40DA-8C94-66D02B0C8A40}"/>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0" name="Text Box 4">
            <a:extLst>
              <a:ext uri="{FF2B5EF4-FFF2-40B4-BE49-F238E27FC236}">
                <a16:creationId xmlns:a16="http://schemas.microsoft.com/office/drawing/2014/main" id="{93D8970C-1782-4745-B961-360ABD39CAB1}"/>
              </a:ext>
            </a:extLst>
          </p:cNvPr>
          <p:cNvSpPr txBox="1">
            <a:spLocks noChangeArrowheads="1"/>
          </p:cNvSpPr>
          <p:nvPr/>
        </p:nvSpPr>
        <p:spPr bwMode="auto">
          <a:xfrm>
            <a:off x="1295400" y="1066800"/>
            <a:ext cx="5360763" cy="8309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For the pulse-echo response of a spherical</a:t>
            </a:r>
          </a:p>
          <a:p>
            <a:r>
              <a:rPr lang="en-US" altLang="en-US" dirty="0"/>
              <a:t>void of radius </a:t>
            </a:r>
            <a:r>
              <a:rPr lang="en-US" altLang="en-US" i="1" dirty="0"/>
              <a:t>a, </a:t>
            </a:r>
            <a:r>
              <a:rPr lang="en-US" altLang="en-US" dirty="0"/>
              <a:t>fluid model</a:t>
            </a:r>
          </a:p>
        </p:txBody>
      </p:sp>
      <p:graphicFrame>
        <p:nvGraphicFramePr>
          <p:cNvPr id="9228" name="Object 12">
            <a:extLst>
              <a:ext uri="{FF2B5EF4-FFF2-40B4-BE49-F238E27FC236}">
                <a16:creationId xmlns:a16="http://schemas.microsoft.com/office/drawing/2014/main" id="{5A110BF8-6E75-4425-9E6A-69662BDE3B9F}"/>
              </a:ext>
            </a:extLst>
          </p:cNvPr>
          <p:cNvGraphicFramePr>
            <a:graphicFrameLocks noChangeAspect="1"/>
          </p:cNvGraphicFramePr>
          <p:nvPr/>
        </p:nvGraphicFramePr>
        <p:xfrm>
          <a:off x="2057400" y="1905000"/>
          <a:ext cx="6553200" cy="854075"/>
        </p:xfrm>
        <a:graphic>
          <a:graphicData uri="http://schemas.openxmlformats.org/presentationml/2006/ole">
            <mc:AlternateContent xmlns:mc="http://schemas.openxmlformats.org/markup-compatibility/2006">
              <mc:Choice xmlns:v="urn:schemas-microsoft-com:vml" Requires="v">
                <p:oleObj spid="_x0000_s89094" name="Equation" r:id="rId4" imgW="3708360" imgH="482400" progId="Equation.DSMT4">
                  <p:embed/>
                </p:oleObj>
              </mc:Choice>
              <mc:Fallback>
                <p:oleObj name="Equation" r:id="rId4" imgW="3708360" imgH="482400" progId="Equation.DSMT4">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1905000"/>
                        <a:ext cx="6553200" cy="854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35" name="Rectangle 19">
            <a:extLst>
              <a:ext uri="{FF2B5EF4-FFF2-40B4-BE49-F238E27FC236}">
                <a16:creationId xmlns:a16="http://schemas.microsoft.com/office/drawing/2014/main" id="{7B38F26B-130D-42D6-BB0F-2F4296891B50}"/>
              </a:ext>
            </a:extLst>
          </p:cNvPr>
          <p:cNvSpPr>
            <a:spLocks noChangeArrowheads="1"/>
          </p:cNvSpPr>
          <p:nvPr/>
        </p:nvSpPr>
        <p:spPr bwMode="auto">
          <a:xfrm>
            <a:off x="2895600" y="2667000"/>
            <a:ext cx="5181600" cy="38973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36" name="Rectangle 20">
            <a:extLst>
              <a:ext uri="{FF2B5EF4-FFF2-40B4-BE49-F238E27FC236}">
                <a16:creationId xmlns:a16="http://schemas.microsoft.com/office/drawing/2014/main" id="{8CB167A5-7637-44A7-9055-AF72F535BA9C}"/>
              </a:ext>
            </a:extLst>
          </p:cNvPr>
          <p:cNvSpPr>
            <a:spLocks noChangeArrowheads="1"/>
          </p:cNvSpPr>
          <p:nvPr/>
        </p:nvSpPr>
        <p:spPr bwMode="auto">
          <a:xfrm>
            <a:off x="3568700" y="2955925"/>
            <a:ext cx="3997325" cy="3159125"/>
          </a:xfrm>
          <a:prstGeom prst="rect">
            <a:avLst/>
          </a:prstGeom>
          <a:solidFill>
            <a:srgbClr val="FFFFFF"/>
          </a:solidFill>
          <a:ln w="9525">
            <a:solidFill>
              <a:srgbClr val="FFFFFF"/>
            </a:solidFill>
            <a:miter lim="800000"/>
            <a:headEnd/>
            <a:tailEnd/>
          </a:ln>
        </p:spPr>
        <p:txBody>
          <a:bodyPr/>
          <a:lstStyle/>
          <a:p>
            <a:endParaRPr lang="en-US"/>
          </a:p>
        </p:txBody>
      </p:sp>
      <p:sp>
        <p:nvSpPr>
          <p:cNvPr id="9237" name="Line 21">
            <a:extLst>
              <a:ext uri="{FF2B5EF4-FFF2-40B4-BE49-F238E27FC236}">
                <a16:creationId xmlns:a16="http://schemas.microsoft.com/office/drawing/2014/main" id="{6CEE06D9-7AC9-492F-95DB-A35B2E5DA984}"/>
              </a:ext>
            </a:extLst>
          </p:cNvPr>
          <p:cNvSpPr>
            <a:spLocks noChangeShapeType="1"/>
          </p:cNvSpPr>
          <p:nvPr/>
        </p:nvSpPr>
        <p:spPr bwMode="auto">
          <a:xfrm>
            <a:off x="3563938" y="6119813"/>
            <a:ext cx="400685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8" name="Line 22">
            <a:extLst>
              <a:ext uri="{FF2B5EF4-FFF2-40B4-BE49-F238E27FC236}">
                <a16:creationId xmlns:a16="http://schemas.microsoft.com/office/drawing/2014/main" id="{C81FF510-6F30-4571-91F1-418DE57D1DC8}"/>
              </a:ext>
            </a:extLst>
          </p:cNvPr>
          <p:cNvSpPr>
            <a:spLocks noChangeShapeType="1"/>
          </p:cNvSpPr>
          <p:nvPr/>
        </p:nvSpPr>
        <p:spPr bwMode="auto">
          <a:xfrm>
            <a:off x="3563938" y="2951163"/>
            <a:ext cx="400685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9" name="Line 23">
            <a:extLst>
              <a:ext uri="{FF2B5EF4-FFF2-40B4-BE49-F238E27FC236}">
                <a16:creationId xmlns:a16="http://schemas.microsoft.com/office/drawing/2014/main" id="{D66B0C63-BD60-46F4-9052-70FCEA81DD3B}"/>
              </a:ext>
            </a:extLst>
          </p:cNvPr>
          <p:cNvSpPr>
            <a:spLocks noChangeShapeType="1"/>
          </p:cNvSpPr>
          <p:nvPr/>
        </p:nvSpPr>
        <p:spPr bwMode="auto">
          <a:xfrm flipV="1">
            <a:off x="7570788" y="2951163"/>
            <a:ext cx="1587" cy="31686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0" name="Line 24">
            <a:extLst>
              <a:ext uri="{FF2B5EF4-FFF2-40B4-BE49-F238E27FC236}">
                <a16:creationId xmlns:a16="http://schemas.microsoft.com/office/drawing/2014/main" id="{D057E8C7-70D0-4C80-AAD0-0AAC249D835C}"/>
              </a:ext>
            </a:extLst>
          </p:cNvPr>
          <p:cNvSpPr>
            <a:spLocks noChangeShapeType="1"/>
          </p:cNvSpPr>
          <p:nvPr/>
        </p:nvSpPr>
        <p:spPr bwMode="auto">
          <a:xfrm flipV="1">
            <a:off x="3563938" y="2951163"/>
            <a:ext cx="1587" cy="31686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1" name="Line 25">
            <a:extLst>
              <a:ext uri="{FF2B5EF4-FFF2-40B4-BE49-F238E27FC236}">
                <a16:creationId xmlns:a16="http://schemas.microsoft.com/office/drawing/2014/main" id="{F415BDD5-0134-4EB5-B5FD-EB7482F374E2}"/>
              </a:ext>
            </a:extLst>
          </p:cNvPr>
          <p:cNvSpPr>
            <a:spLocks noChangeShapeType="1"/>
          </p:cNvSpPr>
          <p:nvPr/>
        </p:nvSpPr>
        <p:spPr bwMode="auto">
          <a:xfrm>
            <a:off x="3563938" y="6119813"/>
            <a:ext cx="400685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2" name="Line 26">
            <a:extLst>
              <a:ext uri="{FF2B5EF4-FFF2-40B4-BE49-F238E27FC236}">
                <a16:creationId xmlns:a16="http://schemas.microsoft.com/office/drawing/2014/main" id="{A4EF44E4-E739-46CA-8DC8-AD5295D62C04}"/>
              </a:ext>
            </a:extLst>
          </p:cNvPr>
          <p:cNvSpPr>
            <a:spLocks noChangeShapeType="1"/>
          </p:cNvSpPr>
          <p:nvPr/>
        </p:nvSpPr>
        <p:spPr bwMode="auto">
          <a:xfrm flipV="1">
            <a:off x="3563938" y="2951163"/>
            <a:ext cx="1587" cy="31686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3" name="Line 27">
            <a:extLst>
              <a:ext uri="{FF2B5EF4-FFF2-40B4-BE49-F238E27FC236}">
                <a16:creationId xmlns:a16="http://schemas.microsoft.com/office/drawing/2014/main" id="{9801245C-4280-4610-9B76-E6DE2E59D2B4}"/>
              </a:ext>
            </a:extLst>
          </p:cNvPr>
          <p:cNvSpPr>
            <a:spLocks noChangeShapeType="1"/>
          </p:cNvSpPr>
          <p:nvPr/>
        </p:nvSpPr>
        <p:spPr bwMode="auto">
          <a:xfrm flipV="1">
            <a:off x="3563938" y="6078538"/>
            <a:ext cx="1587" cy="412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4" name="Line 28">
            <a:extLst>
              <a:ext uri="{FF2B5EF4-FFF2-40B4-BE49-F238E27FC236}">
                <a16:creationId xmlns:a16="http://schemas.microsoft.com/office/drawing/2014/main" id="{A740DAA2-E16E-41A0-9F92-6F2DF9FB9ABA}"/>
              </a:ext>
            </a:extLst>
          </p:cNvPr>
          <p:cNvSpPr>
            <a:spLocks noChangeShapeType="1"/>
          </p:cNvSpPr>
          <p:nvPr/>
        </p:nvSpPr>
        <p:spPr bwMode="auto">
          <a:xfrm>
            <a:off x="3563938" y="2951163"/>
            <a:ext cx="1587" cy="396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5" name="Rectangle 29">
            <a:extLst>
              <a:ext uri="{FF2B5EF4-FFF2-40B4-BE49-F238E27FC236}">
                <a16:creationId xmlns:a16="http://schemas.microsoft.com/office/drawing/2014/main" id="{C0750345-A7AF-4FA9-8E43-32ADD7F6BED9}"/>
              </a:ext>
            </a:extLst>
          </p:cNvPr>
          <p:cNvSpPr>
            <a:spLocks noChangeArrowheads="1"/>
          </p:cNvSpPr>
          <p:nvPr/>
        </p:nvSpPr>
        <p:spPr bwMode="auto">
          <a:xfrm>
            <a:off x="3533775" y="61388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sz="1200"/>
          </a:p>
        </p:txBody>
      </p:sp>
      <p:sp>
        <p:nvSpPr>
          <p:cNvPr id="9246" name="Line 30">
            <a:extLst>
              <a:ext uri="{FF2B5EF4-FFF2-40B4-BE49-F238E27FC236}">
                <a16:creationId xmlns:a16="http://schemas.microsoft.com/office/drawing/2014/main" id="{E26EB801-CBB1-437E-A39C-7E89A103A68C}"/>
              </a:ext>
            </a:extLst>
          </p:cNvPr>
          <p:cNvSpPr>
            <a:spLocks noChangeShapeType="1"/>
          </p:cNvSpPr>
          <p:nvPr/>
        </p:nvSpPr>
        <p:spPr bwMode="auto">
          <a:xfrm flipV="1">
            <a:off x="4232275" y="6078538"/>
            <a:ext cx="1588" cy="412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7" name="Line 31">
            <a:extLst>
              <a:ext uri="{FF2B5EF4-FFF2-40B4-BE49-F238E27FC236}">
                <a16:creationId xmlns:a16="http://schemas.microsoft.com/office/drawing/2014/main" id="{C10561D2-DCD3-4218-B3CB-8E772BDF6F4A}"/>
              </a:ext>
            </a:extLst>
          </p:cNvPr>
          <p:cNvSpPr>
            <a:spLocks noChangeShapeType="1"/>
          </p:cNvSpPr>
          <p:nvPr/>
        </p:nvSpPr>
        <p:spPr bwMode="auto">
          <a:xfrm>
            <a:off x="4232275" y="2951163"/>
            <a:ext cx="1588" cy="396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8" name="Rectangle 32">
            <a:extLst>
              <a:ext uri="{FF2B5EF4-FFF2-40B4-BE49-F238E27FC236}">
                <a16:creationId xmlns:a16="http://schemas.microsoft.com/office/drawing/2014/main" id="{29BAAFFE-54BA-4909-AC6E-66849BA4DD3A}"/>
              </a:ext>
            </a:extLst>
          </p:cNvPr>
          <p:cNvSpPr>
            <a:spLocks noChangeArrowheads="1"/>
          </p:cNvSpPr>
          <p:nvPr/>
        </p:nvSpPr>
        <p:spPr bwMode="auto">
          <a:xfrm>
            <a:off x="4200525" y="61388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a:t>
            </a:r>
            <a:endParaRPr lang="en-US" altLang="en-US" sz="1200"/>
          </a:p>
        </p:txBody>
      </p:sp>
      <p:sp>
        <p:nvSpPr>
          <p:cNvPr id="9249" name="Line 33">
            <a:extLst>
              <a:ext uri="{FF2B5EF4-FFF2-40B4-BE49-F238E27FC236}">
                <a16:creationId xmlns:a16="http://schemas.microsoft.com/office/drawing/2014/main" id="{56B27C60-9C5B-4123-8C4B-477AF90991E7}"/>
              </a:ext>
            </a:extLst>
          </p:cNvPr>
          <p:cNvSpPr>
            <a:spLocks noChangeShapeType="1"/>
          </p:cNvSpPr>
          <p:nvPr/>
        </p:nvSpPr>
        <p:spPr bwMode="auto">
          <a:xfrm flipV="1">
            <a:off x="4899025" y="6078538"/>
            <a:ext cx="1588" cy="412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0" name="Line 34">
            <a:extLst>
              <a:ext uri="{FF2B5EF4-FFF2-40B4-BE49-F238E27FC236}">
                <a16:creationId xmlns:a16="http://schemas.microsoft.com/office/drawing/2014/main" id="{905E37B9-A430-41A3-98AF-A1471F4A7D98}"/>
              </a:ext>
            </a:extLst>
          </p:cNvPr>
          <p:cNvSpPr>
            <a:spLocks noChangeShapeType="1"/>
          </p:cNvSpPr>
          <p:nvPr/>
        </p:nvSpPr>
        <p:spPr bwMode="auto">
          <a:xfrm>
            <a:off x="4899025" y="2951163"/>
            <a:ext cx="1588" cy="396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1" name="Rectangle 35">
            <a:extLst>
              <a:ext uri="{FF2B5EF4-FFF2-40B4-BE49-F238E27FC236}">
                <a16:creationId xmlns:a16="http://schemas.microsoft.com/office/drawing/2014/main" id="{EDC920DF-EADB-4BFC-98C6-359BD6263084}"/>
              </a:ext>
            </a:extLst>
          </p:cNvPr>
          <p:cNvSpPr>
            <a:spLocks noChangeArrowheads="1"/>
          </p:cNvSpPr>
          <p:nvPr/>
        </p:nvSpPr>
        <p:spPr bwMode="auto">
          <a:xfrm>
            <a:off x="4838700" y="61388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10</a:t>
            </a:r>
            <a:endParaRPr lang="en-US" altLang="en-US" sz="1200"/>
          </a:p>
        </p:txBody>
      </p:sp>
      <p:sp>
        <p:nvSpPr>
          <p:cNvPr id="9252" name="Line 36">
            <a:extLst>
              <a:ext uri="{FF2B5EF4-FFF2-40B4-BE49-F238E27FC236}">
                <a16:creationId xmlns:a16="http://schemas.microsoft.com/office/drawing/2014/main" id="{C8CA2308-FF29-4CF1-A4DD-A286ED16BCAC}"/>
              </a:ext>
            </a:extLst>
          </p:cNvPr>
          <p:cNvSpPr>
            <a:spLocks noChangeShapeType="1"/>
          </p:cNvSpPr>
          <p:nvPr/>
        </p:nvSpPr>
        <p:spPr bwMode="auto">
          <a:xfrm flipV="1">
            <a:off x="5567363" y="6078538"/>
            <a:ext cx="1587" cy="412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3" name="Line 37">
            <a:extLst>
              <a:ext uri="{FF2B5EF4-FFF2-40B4-BE49-F238E27FC236}">
                <a16:creationId xmlns:a16="http://schemas.microsoft.com/office/drawing/2014/main" id="{7EE8E677-E057-4CD8-BEA0-86BA5ABAB568}"/>
              </a:ext>
            </a:extLst>
          </p:cNvPr>
          <p:cNvSpPr>
            <a:spLocks noChangeShapeType="1"/>
          </p:cNvSpPr>
          <p:nvPr/>
        </p:nvSpPr>
        <p:spPr bwMode="auto">
          <a:xfrm>
            <a:off x="5567363" y="2951163"/>
            <a:ext cx="1587" cy="396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4" name="Rectangle 38">
            <a:extLst>
              <a:ext uri="{FF2B5EF4-FFF2-40B4-BE49-F238E27FC236}">
                <a16:creationId xmlns:a16="http://schemas.microsoft.com/office/drawing/2014/main" id="{4B672C3C-93DB-4805-B5AB-70317A572F17}"/>
              </a:ext>
            </a:extLst>
          </p:cNvPr>
          <p:cNvSpPr>
            <a:spLocks noChangeArrowheads="1"/>
          </p:cNvSpPr>
          <p:nvPr/>
        </p:nvSpPr>
        <p:spPr bwMode="auto">
          <a:xfrm>
            <a:off x="5507038" y="61388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15</a:t>
            </a:r>
            <a:endParaRPr lang="en-US" altLang="en-US" sz="1200"/>
          </a:p>
        </p:txBody>
      </p:sp>
      <p:sp>
        <p:nvSpPr>
          <p:cNvPr id="9255" name="Line 39">
            <a:extLst>
              <a:ext uri="{FF2B5EF4-FFF2-40B4-BE49-F238E27FC236}">
                <a16:creationId xmlns:a16="http://schemas.microsoft.com/office/drawing/2014/main" id="{78E419AB-5DFE-4EED-80A8-A57A089C27B5}"/>
              </a:ext>
            </a:extLst>
          </p:cNvPr>
          <p:cNvSpPr>
            <a:spLocks noChangeShapeType="1"/>
          </p:cNvSpPr>
          <p:nvPr/>
        </p:nvSpPr>
        <p:spPr bwMode="auto">
          <a:xfrm flipV="1">
            <a:off x="6235700" y="6078538"/>
            <a:ext cx="1588" cy="412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6" name="Line 40">
            <a:extLst>
              <a:ext uri="{FF2B5EF4-FFF2-40B4-BE49-F238E27FC236}">
                <a16:creationId xmlns:a16="http://schemas.microsoft.com/office/drawing/2014/main" id="{90F672D0-5452-4E6C-8416-A658794B0378}"/>
              </a:ext>
            </a:extLst>
          </p:cNvPr>
          <p:cNvSpPr>
            <a:spLocks noChangeShapeType="1"/>
          </p:cNvSpPr>
          <p:nvPr/>
        </p:nvSpPr>
        <p:spPr bwMode="auto">
          <a:xfrm>
            <a:off x="6235700" y="2951163"/>
            <a:ext cx="1588" cy="396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7" name="Rectangle 41">
            <a:extLst>
              <a:ext uri="{FF2B5EF4-FFF2-40B4-BE49-F238E27FC236}">
                <a16:creationId xmlns:a16="http://schemas.microsoft.com/office/drawing/2014/main" id="{67270412-8680-4902-86A4-9B5E015133D4}"/>
              </a:ext>
            </a:extLst>
          </p:cNvPr>
          <p:cNvSpPr>
            <a:spLocks noChangeArrowheads="1"/>
          </p:cNvSpPr>
          <p:nvPr/>
        </p:nvSpPr>
        <p:spPr bwMode="auto">
          <a:xfrm>
            <a:off x="6175375" y="61388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20</a:t>
            </a:r>
            <a:endParaRPr lang="en-US" altLang="en-US" sz="1200"/>
          </a:p>
        </p:txBody>
      </p:sp>
      <p:sp>
        <p:nvSpPr>
          <p:cNvPr id="9258" name="Line 42">
            <a:extLst>
              <a:ext uri="{FF2B5EF4-FFF2-40B4-BE49-F238E27FC236}">
                <a16:creationId xmlns:a16="http://schemas.microsoft.com/office/drawing/2014/main" id="{68D34EA0-2E2D-434D-9EFD-B825007AF531}"/>
              </a:ext>
            </a:extLst>
          </p:cNvPr>
          <p:cNvSpPr>
            <a:spLocks noChangeShapeType="1"/>
          </p:cNvSpPr>
          <p:nvPr/>
        </p:nvSpPr>
        <p:spPr bwMode="auto">
          <a:xfrm flipV="1">
            <a:off x="6904038" y="6078538"/>
            <a:ext cx="1587" cy="412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9" name="Line 43">
            <a:extLst>
              <a:ext uri="{FF2B5EF4-FFF2-40B4-BE49-F238E27FC236}">
                <a16:creationId xmlns:a16="http://schemas.microsoft.com/office/drawing/2014/main" id="{BD5EB908-B3C4-41F4-8FFC-093124A13E9B}"/>
              </a:ext>
            </a:extLst>
          </p:cNvPr>
          <p:cNvSpPr>
            <a:spLocks noChangeShapeType="1"/>
          </p:cNvSpPr>
          <p:nvPr/>
        </p:nvSpPr>
        <p:spPr bwMode="auto">
          <a:xfrm>
            <a:off x="6904038" y="2951163"/>
            <a:ext cx="1587" cy="396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0" name="Rectangle 44">
            <a:extLst>
              <a:ext uri="{FF2B5EF4-FFF2-40B4-BE49-F238E27FC236}">
                <a16:creationId xmlns:a16="http://schemas.microsoft.com/office/drawing/2014/main" id="{AED05E74-4D57-422D-9607-13C6B33FBCE0}"/>
              </a:ext>
            </a:extLst>
          </p:cNvPr>
          <p:cNvSpPr>
            <a:spLocks noChangeArrowheads="1"/>
          </p:cNvSpPr>
          <p:nvPr/>
        </p:nvSpPr>
        <p:spPr bwMode="auto">
          <a:xfrm>
            <a:off x="6842125" y="61388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25</a:t>
            </a:r>
            <a:endParaRPr lang="en-US" altLang="en-US" sz="1200"/>
          </a:p>
        </p:txBody>
      </p:sp>
      <p:sp>
        <p:nvSpPr>
          <p:cNvPr id="9261" name="Line 45">
            <a:extLst>
              <a:ext uri="{FF2B5EF4-FFF2-40B4-BE49-F238E27FC236}">
                <a16:creationId xmlns:a16="http://schemas.microsoft.com/office/drawing/2014/main" id="{BFA28ADC-0CB8-4630-80FF-DDA36C6E6D9B}"/>
              </a:ext>
            </a:extLst>
          </p:cNvPr>
          <p:cNvSpPr>
            <a:spLocks noChangeShapeType="1"/>
          </p:cNvSpPr>
          <p:nvPr/>
        </p:nvSpPr>
        <p:spPr bwMode="auto">
          <a:xfrm flipV="1">
            <a:off x="7570788" y="6078538"/>
            <a:ext cx="1587" cy="412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2" name="Line 46">
            <a:extLst>
              <a:ext uri="{FF2B5EF4-FFF2-40B4-BE49-F238E27FC236}">
                <a16:creationId xmlns:a16="http://schemas.microsoft.com/office/drawing/2014/main" id="{24FAC9C0-B465-41AB-89C1-E2BF67C02496}"/>
              </a:ext>
            </a:extLst>
          </p:cNvPr>
          <p:cNvSpPr>
            <a:spLocks noChangeShapeType="1"/>
          </p:cNvSpPr>
          <p:nvPr/>
        </p:nvSpPr>
        <p:spPr bwMode="auto">
          <a:xfrm>
            <a:off x="7570788" y="2951163"/>
            <a:ext cx="1587" cy="396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3" name="Rectangle 47">
            <a:extLst>
              <a:ext uri="{FF2B5EF4-FFF2-40B4-BE49-F238E27FC236}">
                <a16:creationId xmlns:a16="http://schemas.microsoft.com/office/drawing/2014/main" id="{A21C8147-F01F-4149-A4FB-72E9BF05DEF9}"/>
              </a:ext>
            </a:extLst>
          </p:cNvPr>
          <p:cNvSpPr>
            <a:spLocks noChangeArrowheads="1"/>
          </p:cNvSpPr>
          <p:nvPr/>
        </p:nvSpPr>
        <p:spPr bwMode="auto">
          <a:xfrm>
            <a:off x="7510463" y="61388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30</a:t>
            </a:r>
            <a:endParaRPr lang="en-US" altLang="en-US" sz="1200"/>
          </a:p>
        </p:txBody>
      </p:sp>
      <p:sp>
        <p:nvSpPr>
          <p:cNvPr id="9264" name="Line 48">
            <a:extLst>
              <a:ext uri="{FF2B5EF4-FFF2-40B4-BE49-F238E27FC236}">
                <a16:creationId xmlns:a16="http://schemas.microsoft.com/office/drawing/2014/main" id="{2E91F07E-7826-4B36-8E76-306B3CD2D0B2}"/>
              </a:ext>
            </a:extLst>
          </p:cNvPr>
          <p:cNvSpPr>
            <a:spLocks noChangeShapeType="1"/>
          </p:cNvSpPr>
          <p:nvPr/>
        </p:nvSpPr>
        <p:spPr bwMode="auto">
          <a:xfrm>
            <a:off x="3563938" y="6119813"/>
            <a:ext cx="3968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5" name="Line 49">
            <a:extLst>
              <a:ext uri="{FF2B5EF4-FFF2-40B4-BE49-F238E27FC236}">
                <a16:creationId xmlns:a16="http://schemas.microsoft.com/office/drawing/2014/main" id="{655872B2-EF75-446E-9DD7-071B6C7D174A}"/>
              </a:ext>
            </a:extLst>
          </p:cNvPr>
          <p:cNvSpPr>
            <a:spLocks noChangeShapeType="1"/>
          </p:cNvSpPr>
          <p:nvPr/>
        </p:nvSpPr>
        <p:spPr bwMode="auto">
          <a:xfrm flipH="1">
            <a:off x="7531100" y="6119813"/>
            <a:ext cx="39688"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6" name="Rectangle 50">
            <a:extLst>
              <a:ext uri="{FF2B5EF4-FFF2-40B4-BE49-F238E27FC236}">
                <a16:creationId xmlns:a16="http://schemas.microsoft.com/office/drawing/2014/main" id="{AF1218CD-A081-486F-A508-A4397454DB62}"/>
              </a:ext>
            </a:extLst>
          </p:cNvPr>
          <p:cNvSpPr>
            <a:spLocks noChangeArrowheads="1"/>
          </p:cNvSpPr>
          <p:nvPr/>
        </p:nvSpPr>
        <p:spPr bwMode="auto">
          <a:xfrm>
            <a:off x="3430588" y="6034088"/>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sz="1200"/>
          </a:p>
        </p:txBody>
      </p:sp>
      <p:sp>
        <p:nvSpPr>
          <p:cNvPr id="9267" name="Line 51">
            <a:extLst>
              <a:ext uri="{FF2B5EF4-FFF2-40B4-BE49-F238E27FC236}">
                <a16:creationId xmlns:a16="http://schemas.microsoft.com/office/drawing/2014/main" id="{28113214-132B-4C5C-809D-DDA84535709E}"/>
              </a:ext>
            </a:extLst>
          </p:cNvPr>
          <p:cNvSpPr>
            <a:spLocks noChangeShapeType="1"/>
          </p:cNvSpPr>
          <p:nvPr/>
        </p:nvSpPr>
        <p:spPr bwMode="auto">
          <a:xfrm>
            <a:off x="3563938" y="5664200"/>
            <a:ext cx="39687"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8" name="Line 52">
            <a:extLst>
              <a:ext uri="{FF2B5EF4-FFF2-40B4-BE49-F238E27FC236}">
                <a16:creationId xmlns:a16="http://schemas.microsoft.com/office/drawing/2014/main" id="{EBA008C4-0E91-4465-9B87-2F730A85D5D3}"/>
              </a:ext>
            </a:extLst>
          </p:cNvPr>
          <p:cNvSpPr>
            <a:spLocks noChangeShapeType="1"/>
          </p:cNvSpPr>
          <p:nvPr/>
        </p:nvSpPr>
        <p:spPr bwMode="auto">
          <a:xfrm flipH="1">
            <a:off x="7531100" y="5664200"/>
            <a:ext cx="39688"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9" name="Rectangle 53">
            <a:extLst>
              <a:ext uri="{FF2B5EF4-FFF2-40B4-BE49-F238E27FC236}">
                <a16:creationId xmlns:a16="http://schemas.microsoft.com/office/drawing/2014/main" id="{BF8406DD-5771-4C00-A7D9-6FBE5EE900BD}"/>
              </a:ext>
            </a:extLst>
          </p:cNvPr>
          <p:cNvSpPr>
            <a:spLocks noChangeArrowheads="1"/>
          </p:cNvSpPr>
          <p:nvPr/>
        </p:nvSpPr>
        <p:spPr bwMode="auto">
          <a:xfrm>
            <a:off x="3257550" y="5578475"/>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0.1</a:t>
            </a:r>
            <a:endParaRPr lang="en-US" altLang="en-US" sz="1200"/>
          </a:p>
        </p:txBody>
      </p:sp>
      <p:sp>
        <p:nvSpPr>
          <p:cNvPr id="9270" name="Line 54">
            <a:extLst>
              <a:ext uri="{FF2B5EF4-FFF2-40B4-BE49-F238E27FC236}">
                <a16:creationId xmlns:a16="http://schemas.microsoft.com/office/drawing/2014/main" id="{584CEDE7-58ED-45B0-BAAB-C584530E4BE7}"/>
              </a:ext>
            </a:extLst>
          </p:cNvPr>
          <p:cNvSpPr>
            <a:spLocks noChangeShapeType="1"/>
          </p:cNvSpPr>
          <p:nvPr/>
        </p:nvSpPr>
        <p:spPr bwMode="auto">
          <a:xfrm>
            <a:off x="3563938" y="5218113"/>
            <a:ext cx="3968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1" name="Line 55">
            <a:extLst>
              <a:ext uri="{FF2B5EF4-FFF2-40B4-BE49-F238E27FC236}">
                <a16:creationId xmlns:a16="http://schemas.microsoft.com/office/drawing/2014/main" id="{F72A8C57-FBE4-42CD-8874-AEB4B5A735FB}"/>
              </a:ext>
            </a:extLst>
          </p:cNvPr>
          <p:cNvSpPr>
            <a:spLocks noChangeShapeType="1"/>
          </p:cNvSpPr>
          <p:nvPr/>
        </p:nvSpPr>
        <p:spPr bwMode="auto">
          <a:xfrm flipH="1">
            <a:off x="7531100" y="5218113"/>
            <a:ext cx="39688"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2" name="Rectangle 56">
            <a:extLst>
              <a:ext uri="{FF2B5EF4-FFF2-40B4-BE49-F238E27FC236}">
                <a16:creationId xmlns:a16="http://schemas.microsoft.com/office/drawing/2014/main" id="{0FDF07BE-D820-40F9-9DC7-F6E796CE9AFE}"/>
              </a:ext>
            </a:extLst>
          </p:cNvPr>
          <p:cNvSpPr>
            <a:spLocks noChangeArrowheads="1"/>
          </p:cNvSpPr>
          <p:nvPr/>
        </p:nvSpPr>
        <p:spPr bwMode="auto">
          <a:xfrm>
            <a:off x="3232150" y="5146675"/>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0.2</a:t>
            </a:r>
            <a:endParaRPr lang="en-US" altLang="en-US" sz="1200"/>
          </a:p>
        </p:txBody>
      </p:sp>
      <p:sp>
        <p:nvSpPr>
          <p:cNvPr id="9273" name="Line 57">
            <a:extLst>
              <a:ext uri="{FF2B5EF4-FFF2-40B4-BE49-F238E27FC236}">
                <a16:creationId xmlns:a16="http://schemas.microsoft.com/office/drawing/2014/main" id="{AE98544F-A90C-46B3-897F-019950F76317}"/>
              </a:ext>
            </a:extLst>
          </p:cNvPr>
          <p:cNvSpPr>
            <a:spLocks noChangeShapeType="1"/>
          </p:cNvSpPr>
          <p:nvPr/>
        </p:nvSpPr>
        <p:spPr bwMode="auto">
          <a:xfrm>
            <a:off x="3563938" y="4762500"/>
            <a:ext cx="39687"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4" name="Line 58">
            <a:extLst>
              <a:ext uri="{FF2B5EF4-FFF2-40B4-BE49-F238E27FC236}">
                <a16:creationId xmlns:a16="http://schemas.microsoft.com/office/drawing/2014/main" id="{9EA23C9F-3A3C-43EA-9316-04E6A2F5372B}"/>
              </a:ext>
            </a:extLst>
          </p:cNvPr>
          <p:cNvSpPr>
            <a:spLocks noChangeShapeType="1"/>
          </p:cNvSpPr>
          <p:nvPr/>
        </p:nvSpPr>
        <p:spPr bwMode="auto">
          <a:xfrm flipH="1">
            <a:off x="7531100" y="4762500"/>
            <a:ext cx="39688"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5" name="Rectangle 59">
            <a:extLst>
              <a:ext uri="{FF2B5EF4-FFF2-40B4-BE49-F238E27FC236}">
                <a16:creationId xmlns:a16="http://schemas.microsoft.com/office/drawing/2014/main" id="{FE301AD4-3611-4831-B213-7D13E8CB43E5}"/>
              </a:ext>
            </a:extLst>
          </p:cNvPr>
          <p:cNvSpPr>
            <a:spLocks noChangeArrowheads="1"/>
          </p:cNvSpPr>
          <p:nvPr/>
        </p:nvSpPr>
        <p:spPr bwMode="auto">
          <a:xfrm>
            <a:off x="3271838" y="4691063"/>
            <a:ext cx="1905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0.3</a:t>
            </a:r>
            <a:endParaRPr lang="en-US" altLang="en-US" sz="1200"/>
          </a:p>
        </p:txBody>
      </p:sp>
      <p:sp>
        <p:nvSpPr>
          <p:cNvPr id="9276" name="Line 60">
            <a:extLst>
              <a:ext uri="{FF2B5EF4-FFF2-40B4-BE49-F238E27FC236}">
                <a16:creationId xmlns:a16="http://schemas.microsoft.com/office/drawing/2014/main" id="{40BB9231-2E2E-43A4-B88E-A274A4BDF334}"/>
              </a:ext>
            </a:extLst>
          </p:cNvPr>
          <p:cNvSpPr>
            <a:spLocks noChangeShapeType="1"/>
          </p:cNvSpPr>
          <p:nvPr/>
        </p:nvSpPr>
        <p:spPr bwMode="auto">
          <a:xfrm>
            <a:off x="3563938" y="4306888"/>
            <a:ext cx="3968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7" name="Line 61">
            <a:extLst>
              <a:ext uri="{FF2B5EF4-FFF2-40B4-BE49-F238E27FC236}">
                <a16:creationId xmlns:a16="http://schemas.microsoft.com/office/drawing/2014/main" id="{07275C13-6829-46CF-91DC-40FC0F81CCE9}"/>
              </a:ext>
            </a:extLst>
          </p:cNvPr>
          <p:cNvSpPr>
            <a:spLocks noChangeShapeType="1"/>
          </p:cNvSpPr>
          <p:nvPr/>
        </p:nvSpPr>
        <p:spPr bwMode="auto">
          <a:xfrm flipH="1">
            <a:off x="7531100" y="4306888"/>
            <a:ext cx="39688"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8" name="Rectangle 62">
            <a:extLst>
              <a:ext uri="{FF2B5EF4-FFF2-40B4-BE49-F238E27FC236}">
                <a16:creationId xmlns:a16="http://schemas.microsoft.com/office/drawing/2014/main" id="{F6E90EA1-095F-454E-9B81-F424F15C8A09}"/>
              </a:ext>
            </a:extLst>
          </p:cNvPr>
          <p:cNvSpPr>
            <a:spLocks noChangeArrowheads="1"/>
          </p:cNvSpPr>
          <p:nvPr/>
        </p:nvSpPr>
        <p:spPr bwMode="auto">
          <a:xfrm>
            <a:off x="3313113" y="4248150"/>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0.4</a:t>
            </a:r>
            <a:endParaRPr lang="en-US" altLang="en-US" sz="1200"/>
          </a:p>
        </p:txBody>
      </p:sp>
      <p:sp>
        <p:nvSpPr>
          <p:cNvPr id="9279" name="Line 63">
            <a:extLst>
              <a:ext uri="{FF2B5EF4-FFF2-40B4-BE49-F238E27FC236}">
                <a16:creationId xmlns:a16="http://schemas.microsoft.com/office/drawing/2014/main" id="{94766D7D-DB68-4E0F-BB1C-06BE175B1C9E}"/>
              </a:ext>
            </a:extLst>
          </p:cNvPr>
          <p:cNvSpPr>
            <a:spLocks noChangeShapeType="1"/>
          </p:cNvSpPr>
          <p:nvPr/>
        </p:nvSpPr>
        <p:spPr bwMode="auto">
          <a:xfrm>
            <a:off x="3563938" y="3851275"/>
            <a:ext cx="39687"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80" name="Line 64">
            <a:extLst>
              <a:ext uri="{FF2B5EF4-FFF2-40B4-BE49-F238E27FC236}">
                <a16:creationId xmlns:a16="http://schemas.microsoft.com/office/drawing/2014/main" id="{46A2795B-8F5A-469D-AAF1-BFBF55BAE780}"/>
              </a:ext>
            </a:extLst>
          </p:cNvPr>
          <p:cNvSpPr>
            <a:spLocks noChangeShapeType="1"/>
          </p:cNvSpPr>
          <p:nvPr/>
        </p:nvSpPr>
        <p:spPr bwMode="auto">
          <a:xfrm flipH="1">
            <a:off x="7531100" y="3851275"/>
            <a:ext cx="39688"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81" name="Rectangle 65">
            <a:extLst>
              <a:ext uri="{FF2B5EF4-FFF2-40B4-BE49-F238E27FC236}">
                <a16:creationId xmlns:a16="http://schemas.microsoft.com/office/drawing/2014/main" id="{D166F6D0-01C5-42FB-BC7B-052D39387A3E}"/>
              </a:ext>
            </a:extLst>
          </p:cNvPr>
          <p:cNvSpPr>
            <a:spLocks noChangeArrowheads="1"/>
          </p:cNvSpPr>
          <p:nvPr/>
        </p:nvSpPr>
        <p:spPr bwMode="auto">
          <a:xfrm>
            <a:off x="3286125" y="3779838"/>
            <a:ext cx="1905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0.5</a:t>
            </a:r>
            <a:endParaRPr lang="en-US" altLang="en-US" sz="1200"/>
          </a:p>
        </p:txBody>
      </p:sp>
      <p:sp>
        <p:nvSpPr>
          <p:cNvPr id="9282" name="Line 66">
            <a:extLst>
              <a:ext uri="{FF2B5EF4-FFF2-40B4-BE49-F238E27FC236}">
                <a16:creationId xmlns:a16="http://schemas.microsoft.com/office/drawing/2014/main" id="{20211A6C-E542-4C1C-B230-CB50A65A1746}"/>
              </a:ext>
            </a:extLst>
          </p:cNvPr>
          <p:cNvSpPr>
            <a:spLocks noChangeShapeType="1"/>
          </p:cNvSpPr>
          <p:nvPr/>
        </p:nvSpPr>
        <p:spPr bwMode="auto">
          <a:xfrm>
            <a:off x="3563938" y="3406775"/>
            <a:ext cx="39687"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83" name="Line 67">
            <a:extLst>
              <a:ext uri="{FF2B5EF4-FFF2-40B4-BE49-F238E27FC236}">
                <a16:creationId xmlns:a16="http://schemas.microsoft.com/office/drawing/2014/main" id="{89BF801F-E326-4444-BCD0-6F8E75D0FDC3}"/>
              </a:ext>
            </a:extLst>
          </p:cNvPr>
          <p:cNvSpPr>
            <a:spLocks noChangeShapeType="1"/>
          </p:cNvSpPr>
          <p:nvPr/>
        </p:nvSpPr>
        <p:spPr bwMode="auto">
          <a:xfrm flipH="1">
            <a:off x="7531100" y="3406775"/>
            <a:ext cx="39688"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84" name="Rectangle 68">
            <a:extLst>
              <a:ext uri="{FF2B5EF4-FFF2-40B4-BE49-F238E27FC236}">
                <a16:creationId xmlns:a16="http://schemas.microsoft.com/office/drawing/2014/main" id="{04BDEFA9-C9E5-445C-A868-CC192D9A5E6D}"/>
              </a:ext>
            </a:extLst>
          </p:cNvPr>
          <p:cNvSpPr>
            <a:spLocks noChangeArrowheads="1"/>
          </p:cNvSpPr>
          <p:nvPr/>
        </p:nvSpPr>
        <p:spPr bwMode="auto">
          <a:xfrm>
            <a:off x="3311525" y="3335338"/>
            <a:ext cx="1905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0.6</a:t>
            </a:r>
            <a:endParaRPr lang="en-US" altLang="en-US" sz="1200"/>
          </a:p>
        </p:txBody>
      </p:sp>
      <p:sp>
        <p:nvSpPr>
          <p:cNvPr id="9285" name="Line 69">
            <a:extLst>
              <a:ext uri="{FF2B5EF4-FFF2-40B4-BE49-F238E27FC236}">
                <a16:creationId xmlns:a16="http://schemas.microsoft.com/office/drawing/2014/main" id="{5523BEF0-7227-4222-AC0D-256A41799A01}"/>
              </a:ext>
            </a:extLst>
          </p:cNvPr>
          <p:cNvSpPr>
            <a:spLocks noChangeShapeType="1"/>
          </p:cNvSpPr>
          <p:nvPr/>
        </p:nvSpPr>
        <p:spPr bwMode="auto">
          <a:xfrm>
            <a:off x="3563938" y="2951163"/>
            <a:ext cx="3968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86" name="Line 70">
            <a:extLst>
              <a:ext uri="{FF2B5EF4-FFF2-40B4-BE49-F238E27FC236}">
                <a16:creationId xmlns:a16="http://schemas.microsoft.com/office/drawing/2014/main" id="{8B455696-D10E-42E8-A799-95D8C57F82F5}"/>
              </a:ext>
            </a:extLst>
          </p:cNvPr>
          <p:cNvSpPr>
            <a:spLocks noChangeShapeType="1"/>
          </p:cNvSpPr>
          <p:nvPr/>
        </p:nvSpPr>
        <p:spPr bwMode="auto">
          <a:xfrm flipH="1">
            <a:off x="7531100" y="2951163"/>
            <a:ext cx="39688"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87" name="Rectangle 71">
            <a:extLst>
              <a:ext uri="{FF2B5EF4-FFF2-40B4-BE49-F238E27FC236}">
                <a16:creationId xmlns:a16="http://schemas.microsoft.com/office/drawing/2014/main" id="{C98448F8-6E45-40AA-AB5A-E270239D4821}"/>
              </a:ext>
            </a:extLst>
          </p:cNvPr>
          <p:cNvSpPr>
            <a:spLocks noChangeArrowheads="1"/>
          </p:cNvSpPr>
          <p:nvPr/>
        </p:nvSpPr>
        <p:spPr bwMode="auto">
          <a:xfrm>
            <a:off x="3298825" y="2892425"/>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0.7</a:t>
            </a:r>
            <a:endParaRPr lang="en-US" altLang="en-US" sz="1200"/>
          </a:p>
        </p:txBody>
      </p:sp>
      <p:sp>
        <p:nvSpPr>
          <p:cNvPr id="9288" name="Line 72">
            <a:extLst>
              <a:ext uri="{FF2B5EF4-FFF2-40B4-BE49-F238E27FC236}">
                <a16:creationId xmlns:a16="http://schemas.microsoft.com/office/drawing/2014/main" id="{3ED09EB3-EB57-40C4-B418-9ACC0E08EC24}"/>
              </a:ext>
            </a:extLst>
          </p:cNvPr>
          <p:cNvSpPr>
            <a:spLocks noChangeShapeType="1"/>
          </p:cNvSpPr>
          <p:nvPr/>
        </p:nvSpPr>
        <p:spPr bwMode="auto">
          <a:xfrm>
            <a:off x="3563938" y="6119813"/>
            <a:ext cx="400685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89" name="Line 73">
            <a:extLst>
              <a:ext uri="{FF2B5EF4-FFF2-40B4-BE49-F238E27FC236}">
                <a16:creationId xmlns:a16="http://schemas.microsoft.com/office/drawing/2014/main" id="{211AA3D7-79B5-4ABE-8B19-3CEC3778C88F}"/>
              </a:ext>
            </a:extLst>
          </p:cNvPr>
          <p:cNvSpPr>
            <a:spLocks noChangeShapeType="1"/>
          </p:cNvSpPr>
          <p:nvPr/>
        </p:nvSpPr>
        <p:spPr bwMode="auto">
          <a:xfrm>
            <a:off x="3563938" y="2951163"/>
            <a:ext cx="400685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90" name="Line 74">
            <a:extLst>
              <a:ext uri="{FF2B5EF4-FFF2-40B4-BE49-F238E27FC236}">
                <a16:creationId xmlns:a16="http://schemas.microsoft.com/office/drawing/2014/main" id="{EB4505B1-3F6C-497D-80C4-817921682C07}"/>
              </a:ext>
            </a:extLst>
          </p:cNvPr>
          <p:cNvSpPr>
            <a:spLocks noChangeShapeType="1"/>
          </p:cNvSpPr>
          <p:nvPr/>
        </p:nvSpPr>
        <p:spPr bwMode="auto">
          <a:xfrm flipV="1">
            <a:off x="3563938" y="2951163"/>
            <a:ext cx="1587" cy="31686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91" name="Line 75">
            <a:extLst>
              <a:ext uri="{FF2B5EF4-FFF2-40B4-BE49-F238E27FC236}">
                <a16:creationId xmlns:a16="http://schemas.microsoft.com/office/drawing/2014/main" id="{64E876CE-FFD2-463B-883C-F10AE98EF93A}"/>
              </a:ext>
            </a:extLst>
          </p:cNvPr>
          <p:cNvSpPr>
            <a:spLocks noChangeShapeType="1"/>
          </p:cNvSpPr>
          <p:nvPr/>
        </p:nvSpPr>
        <p:spPr bwMode="auto">
          <a:xfrm flipV="1">
            <a:off x="7570788" y="2951163"/>
            <a:ext cx="1587" cy="31686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92" name="Freeform 76">
            <a:extLst>
              <a:ext uri="{FF2B5EF4-FFF2-40B4-BE49-F238E27FC236}">
                <a16:creationId xmlns:a16="http://schemas.microsoft.com/office/drawing/2014/main" id="{0BBA58EA-4401-42B9-B45F-4FA347A0BB43}"/>
              </a:ext>
            </a:extLst>
          </p:cNvPr>
          <p:cNvSpPr>
            <a:spLocks/>
          </p:cNvSpPr>
          <p:nvPr/>
        </p:nvSpPr>
        <p:spPr bwMode="auto">
          <a:xfrm>
            <a:off x="3563938" y="3263900"/>
            <a:ext cx="2206625" cy="2855913"/>
          </a:xfrm>
          <a:custGeom>
            <a:avLst/>
            <a:gdLst>
              <a:gd name="T0" fmla="*/ 13 w 1390"/>
              <a:gd name="T1" fmla="*/ 1525 h 1799"/>
              <a:gd name="T2" fmla="*/ 38 w 1390"/>
              <a:gd name="T3" fmla="*/ 1174 h 1799"/>
              <a:gd name="T4" fmla="*/ 57 w 1390"/>
              <a:gd name="T5" fmla="*/ 849 h 1799"/>
              <a:gd name="T6" fmla="*/ 76 w 1390"/>
              <a:gd name="T7" fmla="*/ 562 h 1799"/>
              <a:gd name="T8" fmla="*/ 95 w 1390"/>
              <a:gd name="T9" fmla="*/ 332 h 1799"/>
              <a:gd name="T10" fmla="*/ 115 w 1390"/>
              <a:gd name="T11" fmla="*/ 160 h 1799"/>
              <a:gd name="T12" fmla="*/ 134 w 1390"/>
              <a:gd name="T13" fmla="*/ 51 h 1799"/>
              <a:gd name="T14" fmla="*/ 159 w 1390"/>
              <a:gd name="T15" fmla="*/ 0 h 1799"/>
              <a:gd name="T16" fmla="*/ 185 w 1390"/>
              <a:gd name="T17" fmla="*/ 32 h 1799"/>
              <a:gd name="T18" fmla="*/ 204 w 1390"/>
              <a:gd name="T19" fmla="*/ 109 h 1799"/>
              <a:gd name="T20" fmla="*/ 223 w 1390"/>
              <a:gd name="T21" fmla="*/ 217 h 1799"/>
              <a:gd name="T22" fmla="*/ 242 w 1390"/>
              <a:gd name="T23" fmla="*/ 338 h 1799"/>
              <a:gd name="T24" fmla="*/ 261 w 1390"/>
              <a:gd name="T25" fmla="*/ 453 h 1799"/>
              <a:gd name="T26" fmla="*/ 280 w 1390"/>
              <a:gd name="T27" fmla="*/ 523 h 1799"/>
              <a:gd name="T28" fmla="*/ 306 w 1390"/>
              <a:gd name="T29" fmla="*/ 542 h 1799"/>
              <a:gd name="T30" fmla="*/ 331 w 1390"/>
              <a:gd name="T31" fmla="*/ 504 h 1799"/>
              <a:gd name="T32" fmla="*/ 350 w 1390"/>
              <a:gd name="T33" fmla="*/ 428 h 1799"/>
              <a:gd name="T34" fmla="*/ 370 w 1390"/>
              <a:gd name="T35" fmla="*/ 351 h 1799"/>
              <a:gd name="T36" fmla="*/ 389 w 1390"/>
              <a:gd name="T37" fmla="*/ 287 h 1799"/>
              <a:gd name="T38" fmla="*/ 408 w 1390"/>
              <a:gd name="T39" fmla="*/ 249 h 1799"/>
              <a:gd name="T40" fmla="*/ 433 w 1390"/>
              <a:gd name="T41" fmla="*/ 236 h 1799"/>
              <a:gd name="T42" fmla="*/ 452 w 1390"/>
              <a:gd name="T43" fmla="*/ 262 h 1799"/>
              <a:gd name="T44" fmla="*/ 478 w 1390"/>
              <a:gd name="T45" fmla="*/ 313 h 1799"/>
              <a:gd name="T46" fmla="*/ 497 w 1390"/>
              <a:gd name="T47" fmla="*/ 370 h 1799"/>
              <a:gd name="T48" fmla="*/ 516 w 1390"/>
              <a:gd name="T49" fmla="*/ 428 h 1799"/>
              <a:gd name="T50" fmla="*/ 535 w 1390"/>
              <a:gd name="T51" fmla="*/ 459 h 1799"/>
              <a:gd name="T52" fmla="*/ 561 w 1390"/>
              <a:gd name="T53" fmla="*/ 466 h 1799"/>
              <a:gd name="T54" fmla="*/ 580 w 1390"/>
              <a:gd name="T55" fmla="*/ 447 h 1799"/>
              <a:gd name="T56" fmla="*/ 599 w 1390"/>
              <a:gd name="T57" fmla="*/ 402 h 1799"/>
              <a:gd name="T58" fmla="*/ 625 w 1390"/>
              <a:gd name="T59" fmla="*/ 357 h 1799"/>
              <a:gd name="T60" fmla="*/ 644 w 1390"/>
              <a:gd name="T61" fmla="*/ 319 h 1799"/>
              <a:gd name="T62" fmla="*/ 663 w 1390"/>
              <a:gd name="T63" fmla="*/ 294 h 1799"/>
              <a:gd name="T64" fmla="*/ 688 w 1390"/>
              <a:gd name="T65" fmla="*/ 287 h 1799"/>
              <a:gd name="T66" fmla="*/ 714 w 1390"/>
              <a:gd name="T67" fmla="*/ 319 h 1799"/>
              <a:gd name="T68" fmla="*/ 733 w 1390"/>
              <a:gd name="T69" fmla="*/ 351 h 1799"/>
              <a:gd name="T70" fmla="*/ 752 w 1390"/>
              <a:gd name="T71" fmla="*/ 389 h 1799"/>
              <a:gd name="T72" fmla="*/ 771 w 1390"/>
              <a:gd name="T73" fmla="*/ 421 h 1799"/>
              <a:gd name="T74" fmla="*/ 797 w 1390"/>
              <a:gd name="T75" fmla="*/ 440 h 1799"/>
              <a:gd name="T76" fmla="*/ 822 w 1390"/>
              <a:gd name="T77" fmla="*/ 434 h 1799"/>
              <a:gd name="T78" fmla="*/ 848 w 1390"/>
              <a:gd name="T79" fmla="*/ 408 h 1799"/>
              <a:gd name="T80" fmla="*/ 867 w 1390"/>
              <a:gd name="T81" fmla="*/ 370 h 1799"/>
              <a:gd name="T82" fmla="*/ 886 w 1390"/>
              <a:gd name="T83" fmla="*/ 345 h 1799"/>
              <a:gd name="T84" fmla="*/ 905 w 1390"/>
              <a:gd name="T85" fmla="*/ 319 h 1799"/>
              <a:gd name="T86" fmla="*/ 931 w 1390"/>
              <a:gd name="T87" fmla="*/ 313 h 1799"/>
              <a:gd name="T88" fmla="*/ 956 w 1390"/>
              <a:gd name="T89" fmla="*/ 326 h 1799"/>
              <a:gd name="T90" fmla="*/ 975 w 1390"/>
              <a:gd name="T91" fmla="*/ 351 h 1799"/>
              <a:gd name="T92" fmla="*/ 994 w 1390"/>
              <a:gd name="T93" fmla="*/ 377 h 1799"/>
              <a:gd name="T94" fmla="*/ 1020 w 1390"/>
              <a:gd name="T95" fmla="*/ 402 h 1799"/>
              <a:gd name="T96" fmla="*/ 1039 w 1390"/>
              <a:gd name="T97" fmla="*/ 421 h 1799"/>
              <a:gd name="T98" fmla="*/ 1064 w 1390"/>
              <a:gd name="T99" fmla="*/ 421 h 1799"/>
              <a:gd name="T100" fmla="*/ 1090 w 1390"/>
              <a:gd name="T101" fmla="*/ 402 h 1799"/>
              <a:gd name="T102" fmla="*/ 1115 w 1390"/>
              <a:gd name="T103" fmla="*/ 377 h 1799"/>
              <a:gd name="T104" fmla="*/ 1135 w 1390"/>
              <a:gd name="T105" fmla="*/ 351 h 1799"/>
              <a:gd name="T106" fmla="*/ 1160 w 1390"/>
              <a:gd name="T107" fmla="*/ 332 h 1799"/>
              <a:gd name="T108" fmla="*/ 1186 w 1390"/>
              <a:gd name="T109" fmla="*/ 326 h 1799"/>
              <a:gd name="T110" fmla="*/ 1211 w 1390"/>
              <a:gd name="T111" fmla="*/ 338 h 1799"/>
              <a:gd name="T112" fmla="*/ 1230 w 1390"/>
              <a:gd name="T113" fmla="*/ 357 h 1799"/>
              <a:gd name="T114" fmla="*/ 1249 w 1390"/>
              <a:gd name="T115" fmla="*/ 383 h 1799"/>
              <a:gd name="T116" fmla="*/ 1275 w 1390"/>
              <a:gd name="T117" fmla="*/ 408 h 1799"/>
              <a:gd name="T118" fmla="*/ 1300 w 1390"/>
              <a:gd name="T119" fmla="*/ 415 h 1799"/>
              <a:gd name="T120" fmla="*/ 1326 w 1390"/>
              <a:gd name="T121" fmla="*/ 408 h 1799"/>
              <a:gd name="T122" fmla="*/ 1351 w 1390"/>
              <a:gd name="T123" fmla="*/ 383 h 1799"/>
              <a:gd name="T124" fmla="*/ 1377 w 1390"/>
              <a:gd name="T125" fmla="*/ 357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90" h="1799">
                <a:moveTo>
                  <a:pt x="0" y="1799"/>
                </a:moveTo>
                <a:lnTo>
                  <a:pt x="6" y="1709"/>
                </a:lnTo>
                <a:lnTo>
                  <a:pt x="13" y="1614"/>
                </a:lnTo>
                <a:lnTo>
                  <a:pt x="13" y="1525"/>
                </a:lnTo>
                <a:lnTo>
                  <a:pt x="19" y="1435"/>
                </a:lnTo>
                <a:lnTo>
                  <a:pt x="25" y="1346"/>
                </a:lnTo>
                <a:lnTo>
                  <a:pt x="32" y="1263"/>
                </a:lnTo>
                <a:lnTo>
                  <a:pt x="38" y="1174"/>
                </a:lnTo>
                <a:lnTo>
                  <a:pt x="38" y="1091"/>
                </a:lnTo>
                <a:lnTo>
                  <a:pt x="44" y="1008"/>
                </a:lnTo>
                <a:lnTo>
                  <a:pt x="51" y="925"/>
                </a:lnTo>
                <a:lnTo>
                  <a:pt x="57" y="849"/>
                </a:lnTo>
                <a:lnTo>
                  <a:pt x="64" y="772"/>
                </a:lnTo>
                <a:lnTo>
                  <a:pt x="64" y="702"/>
                </a:lnTo>
                <a:lnTo>
                  <a:pt x="70" y="632"/>
                </a:lnTo>
                <a:lnTo>
                  <a:pt x="76" y="562"/>
                </a:lnTo>
                <a:lnTo>
                  <a:pt x="83" y="498"/>
                </a:lnTo>
                <a:lnTo>
                  <a:pt x="83" y="440"/>
                </a:lnTo>
                <a:lnTo>
                  <a:pt x="89" y="383"/>
                </a:lnTo>
                <a:lnTo>
                  <a:pt x="95" y="332"/>
                </a:lnTo>
                <a:lnTo>
                  <a:pt x="102" y="281"/>
                </a:lnTo>
                <a:lnTo>
                  <a:pt x="108" y="236"/>
                </a:lnTo>
                <a:lnTo>
                  <a:pt x="108" y="198"/>
                </a:lnTo>
                <a:lnTo>
                  <a:pt x="115" y="160"/>
                </a:lnTo>
                <a:lnTo>
                  <a:pt x="121" y="128"/>
                </a:lnTo>
                <a:lnTo>
                  <a:pt x="127" y="96"/>
                </a:lnTo>
                <a:lnTo>
                  <a:pt x="134" y="70"/>
                </a:lnTo>
                <a:lnTo>
                  <a:pt x="134" y="51"/>
                </a:lnTo>
                <a:lnTo>
                  <a:pt x="140" y="32"/>
                </a:lnTo>
                <a:lnTo>
                  <a:pt x="146" y="19"/>
                </a:lnTo>
                <a:lnTo>
                  <a:pt x="153" y="7"/>
                </a:lnTo>
                <a:lnTo>
                  <a:pt x="159" y="0"/>
                </a:lnTo>
                <a:lnTo>
                  <a:pt x="166" y="7"/>
                </a:lnTo>
                <a:lnTo>
                  <a:pt x="172" y="13"/>
                </a:lnTo>
                <a:lnTo>
                  <a:pt x="178" y="19"/>
                </a:lnTo>
                <a:lnTo>
                  <a:pt x="185" y="32"/>
                </a:lnTo>
                <a:lnTo>
                  <a:pt x="185" y="45"/>
                </a:lnTo>
                <a:lnTo>
                  <a:pt x="191" y="64"/>
                </a:lnTo>
                <a:lnTo>
                  <a:pt x="197" y="83"/>
                </a:lnTo>
                <a:lnTo>
                  <a:pt x="204" y="109"/>
                </a:lnTo>
                <a:lnTo>
                  <a:pt x="210" y="134"/>
                </a:lnTo>
                <a:lnTo>
                  <a:pt x="210" y="160"/>
                </a:lnTo>
                <a:lnTo>
                  <a:pt x="217" y="192"/>
                </a:lnTo>
                <a:lnTo>
                  <a:pt x="223" y="217"/>
                </a:lnTo>
                <a:lnTo>
                  <a:pt x="229" y="249"/>
                </a:lnTo>
                <a:lnTo>
                  <a:pt x="236" y="281"/>
                </a:lnTo>
                <a:lnTo>
                  <a:pt x="236" y="313"/>
                </a:lnTo>
                <a:lnTo>
                  <a:pt x="242" y="338"/>
                </a:lnTo>
                <a:lnTo>
                  <a:pt x="248" y="370"/>
                </a:lnTo>
                <a:lnTo>
                  <a:pt x="255" y="402"/>
                </a:lnTo>
                <a:lnTo>
                  <a:pt x="255" y="428"/>
                </a:lnTo>
                <a:lnTo>
                  <a:pt x="261" y="453"/>
                </a:lnTo>
                <a:lnTo>
                  <a:pt x="268" y="472"/>
                </a:lnTo>
                <a:lnTo>
                  <a:pt x="274" y="491"/>
                </a:lnTo>
                <a:lnTo>
                  <a:pt x="280" y="510"/>
                </a:lnTo>
                <a:lnTo>
                  <a:pt x="280" y="523"/>
                </a:lnTo>
                <a:lnTo>
                  <a:pt x="287" y="536"/>
                </a:lnTo>
                <a:lnTo>
                  <a:pt x="293" y="542"/>
                </a:lnTo>
                <a:lnTo>
                  <a:pt x="299" y="549"/>
                </a:lnTo>
                <a:lnTo>
                  <a:pt x="306" y="542"/>
                </a:lnTo>
                <a:lnTo>
                  <a:pt x="312" y="536"/>
                </a:lnTo>
                <a:lnTo>
                  <a:pt x="319" y="530"/>
                </a:lnTo>
                <a:lnTo>
                  <a:pt x="325" y="517"/>
                </a:lnTo>
                <a:lnTo>
                  <a:pt x="331" y="504"/>
                </a:lnTo>
                <a:lnTo>
                  <a:pt x="331" y="485"/>
                </a:lnTo>
                <a:lnTo>
                  <a:pt x="338" y="466"/>
                </a:lnTo>
                <a:lnTo>
                  <a:pt x="344" y="447"/>
                </a:lnTo>
                <a:lnTo>
                  <a:pt x="350" y="428"/>
                </a:lnTo>
                <a:lnTo>
                  <a:pt x="357" y="408"/>
                </a:lnTo>
                <a:lnTo>
                  <a:pt x="357" y="389"/>
                </a:lnTo>
                <a:lnTo>
                  <a:pt x="363" y="370"/>
                </a:lnTo>
                <a:lnTo>
                  <a:pt x="370" y="351"/>
                </a:lnTo>
                <a:lnTo>
                  <a:pt x="376" y="332"/>
                </a:lnTo>
                <a:lnTo>
                  <a:pt x="382" y="319"/>
                </a:lnTo>
                <a:lnTo>
                  <a:pt x="382" y="300"/>
                </a:lnTo>
                <a:lnTo>
                  <a:pt x="389" y="287"/>
                </a:lnTo>
                <a:lnTo>
                  <a:pt x="395" y="275"/>
                </a:lnTo>
                <a:lnTo>
                  <a:pt x="401" y="262"/>
                </a:lnTo>
                <a:lnTo>
                  <a:pt x="401" y="255"/>
                </a:lnTo>
                <a:lnTo>
                  <a:pt x="408" y="249"/>
                </a:lnTo>
                <a:lnTo>
                  <a:pt x="414" y="243"/>
                </a:lnTo>
                <a:lnTo>
                  <a:pt x="421" y="236"/>
                </a:lnTo>
                <a:lnTo>
                  <a:pt x="427" y="236"/>
                </a:lnTo>
                <a:lnTo>
                  <a:pt x="433" y="236"/>
                </a:lnTo>
                <a:lnTo>
                  <a:pt x="440" y="243"/>
                </a:lnTo>
                <a:lnTo>
                  <a:pt x="446" y="249"/>
                </a:lnTo>
                <a:lnTo>
                  <a:pt x="452" y="255"/>
                </a:lnTo>
                <a:lnTo>
                  <a:pt x="452" y="262"/>
                </a:lnTo>
                <a:lnTo>
                  <a:pt x="459" y="275"/>
                </a:lnTo>
                <a:lnTo>
                  <a:pt x="465" y="287"/>
                </a:lnTo>
                <a:lnTo>
                  <a:pt x="472" y="300"/>
                </a:lnTo>
                <a:lnTo>
                  <a:pt x="478" y="313"/>
                </a:lnTo>
                <a:lnTo>
                  <a:pt x="478" y="326"/>
                </a:lnTo>
                <a:lnTo>
                  <a:pt x="484" y="345"/>
                </a:lnTo>
                <a:lnTo>
                  <a:pt x="491" y="357"/>
                </a:lnTo>
                <a:lnTo>
                  <a:pt x="497" y="370"/>
                </a:lnTo>
                <a:lnTo>
                  <a:pt x="503" y="383"/>
                </a:lnTo>
                <a:lnTo>
                  <a:pt x="503" y="402"/>
                </a:lnTo>
                <a:lnTo>
                  <a:pt x="510" y="415"/>
                </a:lnTo>
                <a:lnTo>
                  <a:pt x="516" y="428"/>
                </a:lnTo>
                <a:lnTo>
                  <a:pt x="523" y="434"/>
                </a:lnTo>
                <a:lnTo>
                  <a:pt x="529" y="447"/>
                </a:lnTo>
                <a:lnTo>
                  <a:pt x="529" y="453"/>
                </a:lnTo>
                <a:lnTo>
                  <a:pt x="535" y="459"/>
                </a:lnTo>
                <a:lnTo>
                  <a:pt x="542" y="466"/>
                </a:lnTo>
                <a:lnTo>
                  <a:pt x="548" y="472"/>
                </a:lnTo>
                <a:lnTo>
                  <a:pt x="554" y="472"/>
                </a:lnTo>
                <a:lnTo>
                  <a:pt x="561" y="466"/>
                </a:lnTo>
                <a:lnTo>
                  <a:pt x="567" y="466"/>
                </a:lnTo>
                <a:lnTo>
                  <a:pt x="574" y="459"/>
                </a:lnTo>
                <a:lnTo>
                  <a:pt x="574" y="453"/>
                </a:lnTo>
                <a:lnTo>
                  <a:pt x="580" y="447"/>
                </a:lnTo>
                <a:lnTo>
                  <a:pt x="586" y="434"/>
                </a:lnTo>
                <a:lnTo>
                  <a:pt x="593" y="428"/>
                </a:lnTo>
                <a:lnTo>
                  <a:pt x="599" y="415"/>
                </a:lnTo>
                <a:lnTo>
                  <a:pt x="599" y="402"/>
                </a:lnTo>
                <a:lnTo>
                  <a:pt x="605" y="389"/>
                </a:lnTo>
                <a:lnTo>
                  <a:pt x="612" y="383"/>
                </a:lnTo>
                <a:lnTo>
                  <a:pt x="618" y="370"/>
                </a:lnTo>
                <a:lnTo>
                  <a:pt x="625" y="357"/>
                </a:lnTo>
                <a:lnTo>
                  <a:pt x="625" y="345"/>
                </a:lnTo>
                <a:lnTo>
                  <a:pt x="631" y="338"/>
                </a:lnTo>
                <a:lnTo>
                  <a:pt x="637" y="326"/>
                </a:lnTo>
                <a:lnTo>
                  <a:pt x="644" y="319"/>
                </a:lnTo>
                <a:lnTo>
                  <a:pt x="650" y="313"/>
                </a:lnTo>
                <a:lnTo>
                  <a:pt x="650" y="306"/>
                </a:lnTo>
                <a:lnTo>
                  <a:pt x="656" y="300"/>
                </a:lnTo>
                <a:lnTo>
                  <a:pt x="663" y="294"/>
                </a:lnTo>
                <a:lnTo>
                  <a:pt x="669" y="287"/>
                </a:lnTo>
                <a:lnTo>
                  <a:pt x="676" y="287"/>
                </a:lnTo>
                <a:lnTo>
                  <a:pt x="682" y="287"/>
                </a:lnTo>
                <a:lnTo>
                  <a:pt x="688" y="287"/>
                </a:lnTo>
                <a:lnTo>
                  <a:pt x="695" y="294"/>
                </a:lnTo>
                <a:lnTo>
                  <a:pt x="701" y="300"/>
                </a:lnTo>
                <a:lnTo>
                  <a:pt x="707" y="306"/>
                </a:lnTo>
                <a:lnTo>
                  <a:pt x="714" y="319"/>
                </a:lnTo>
                <a:lnTo>
                  <a:pt x="720" y="326"/>
                </a:lnTo>
                <a:lnTo>
                  <a:pt x="720" y="332"/>
                </a:lnTo>
                <a:lnTo>
                  <a:pt x="727" y="345"/>
                </a:lnTo>
                <a:lnTo>
                  <a:pt x="733" y="351"/>
                </a:lnTo>
                <a:lnTo>
                  <a:pt x="739" y="364"/>
                </a:lnTo>
                <a:lnTo>
                  <a:pt x="746" y="370"/>
                </a:lnTo>
                <a:lnTo>
                  <a:pt x="746" y="383"/>
                </a:lnTo>
                <a:lnTo>
                  <a:pt x="752" y="389"/>
                </a:lnTo>
                <a:lnTo>
                  <a:pt x="758" y="402"/>
                </a:lnTo>
                <a:lnTo>
                  <a:pt x="765" y="408"/>
                </a:lnTo>
                <a:lnTo>
                  <a:pt x="771" y="415"/>
                </a:lnTo>
                <a:lnTo>
                  <a:pt x="771" y="421"/>
                </a:lnTo>
                <a:lnTo>
                  <a:pt x="778" y="428"/>
                </a:lnTo>
                <a:lnTo>
                  <a:pt x="784" y="434"/>
                </a:lnTo>
                <a:lnTo>
                  <a:pt x="790" y="434"/>
                </a:lnTo>
                <a:lnTo>
                  <a:pt x="797" y="440"/>
                </a:lnTo>
                <a:lnTo>
                  <a:pt x="803" y="440"/>
                </a:lnTo>
                <a:lnTo>
                  <a:pt x="809" y="440"/>
                </a:lnTo>
                <a:lnTo>
                  <a:pt x="816" y="440"/>
                </a:lnTo>
                <a:lnTo>
                  <a:pt x="822" y="434"/>
                </a:lnTo>
                <a:lnTo>
                  <a:pt x="829" y="428"/>
                </a:lnTo>
                <a:lnTo>
                  <a:pt x="835" y="421"/>
                </a:lnTo>
                <a:lnTo>
                  <a:pt x="841" y="415"/>
                </a:lnTo>
                <a:lnTo>
                  <a:pt x="848" y="408"/>
                </a:lnTo>
                <a:lnTo>
                  <a:pt x="848" y="396"/>
                </a:lnTo>
                <a:lnTo>
                  <a:pt x="854" y="389"/>
                </a:lnTo>
                <a:lnTo>
                  <a:pt x="860" y="383"/>
                </a:lnTo>
                <a:lnTo>
                  <a:pt x="867" y="370"/>
                </a:lnTo>
                <a:lnTo>
                  <a:pt x="867" y="364"/>
                </a:lnTo>
                <a:lnTo>
                  <a:pt x="873" y="357"/>
                </a:lnTo>
                <a:lnTo>
                  <a:pt x="880" y="351"/>
                </a:lnTo>
                <a:lnTo>
                  <a:pt x="886" y="345"/>
                </a:lnTo>
                <a:lnTo>
                  <a:pt x="892" y="338"/>
                </a:lnTo>
                <a:lnTo>
                  <a:pt x="892" y="332"/>
                </a:lnTo>
                <a:lnTo>
                  <a:pt x="899" y="326"/>
                </a:lnTo>
                <a:lnTo>
                  <a:pt x="905" y="319"/>
                </a:lnTo>
                <a:lnTo>
                  <a:pt x="911" y="319"/>
                </a:lnTo>
                <a:lnTo>
                  <a:pt x="918" y="313"/>
                </a:lnTo>
                <a:lnTo>
                  <a:pt x="924" y="313"/>
                </a:lnTo>
                <a:lnTo>
                  <a:pt x="931" y="313"/>
                </a:lnTo>
                <a:lnTo>
                  <a:pt x="937" y="313"/>
                </a:lnTo>
                <a:lnTo>
                  <a:pt x="943" y="319"/>
                </a:lnTo>
                <a:lnTo>
                  <a:pt x="950" y="319"/>
                </a:lnTo>
                <a:lnTo>
                  <a:pt x="956" y="326"/>
                </a:lnTo>
                <a:lnTo>
                  <a:pt x="962" y="332"/>
                </a:lnTo>
                <a:lnTo>
                  <a:pt x="969" y="338"/>
                </a:lnTo>
                <a:lnTo>
                  <a:pt x="969" y="345"/>
                </a:lnTo>
                <a:lnTo>
                  <a:pt x="975" y="351"/>
                </a:lnTo>
                <a:lnTo>
                  <a:pt x="982" y="357"/>
                </a:lnTo>
                <a:lnTo>
                  <a:pt x="988" y="364"/>
                </a:lnTo>
                <a:lnTo>
                  <a:pt x="994" y="370"/>
                </a:lnTo>
                <a:lnTo>
                  <a:pt x="994" y="377"/>
                </a:lnTo>
                <a:lnTo>
                  <a:pt x="1001" y="383"/>
                </a:lnTo>
                <a:lnTo>
                  <a:pt x="1007" y="389"/>
                </a:lnTo>
                <a:lnTo>
                  <a:pt x="1013" y="396"/>
                </a:lnTo>
                <a:lnTo>
                  <a:pt x="1020" y="402"/>
                </a:lnTo>
                <a:lnTo>
                  <a:pt x="1020" y="408"/>
                </a:lnTo>
                <a:lnTo>
                  <a:pt x="1026" y="415"/>
                </a:lnTo>
                <a:lnTo>
                  <a:pt x="1033" y="421"/>
                </a:lnTo>
                <a:lnTo>
                  <a:pt x="1039" y="421"/>
                </a:lnTo>
                <a:lnTo>
                  <a:pt x="1045" y="428"/>
                </a:lnTo>
                <a:lnTo>
                  <a:pt x="1052" y="428"/>
                </a:lnTo>
                <a:lnTo>
                  <a:pt x="1058" y="428"/>
                </a:lnTo>
                <a:lnTo>
                  <a:pt x="1064" y="421"/>
                </a:lnTo>
                <a:lnTo>
                  <a:pt x="1071" y="421"/>
                </a:lnTo>
                <a:lnTo>
                  <a:pt x="1077" y="415"/>
                </a:lnTo>
                <a:lnTo>
                  <a:pt x="1084" y="408"/>
                </a:lnTo>
                <a:lnTo>
                  <a:pt x="1090" y="402"/>
                </a:lnTo>
                <a:lnTo>
                  <a:pt x="1096" y="396"/>
                </a:lnTo>
                <a:lnTo>
                  <a:pt x="1103" y="389"/>
                </a:lnTo>
                <a:lnTo>
                  <a:pt x="1109" y="383"/>
                </a:lnTo>
                <a:lnTo>
                  <a:pt x="1115" y="377"/>
                </a:lnTo>
                <a:lnTo>
                  <a:pt x="1115" y="370"/>
                </a:lnTo>
                <a:lnTo>
                  <a:pt x="1122" y="364"/>
                </a:lnTo>
                <a:lnTo>
                  <a:pt x="1128" y="357"/>
                </a:lnTo>
                <a:lnTo>
                  <a:pt x="1135" y="351"/>
                </a:lnTo>
                <a:lnTo>
                  <a:pt x="1141" y="345"/>
                </a:lnTo>
                <a:lnTo>
                  <a:pt x="1147" y="338"/>
                </a:lnTo>
                <a:lnTo>
                  <a:pt x="1154" y="332"/>
                </a:lnTo>
                <a:lnTo>
                  <a:pt x="1160" y="332"/>
                </a:lnTo>
                <a:lnTo>
                  <a:pt x="1166" y="326"/>
                </a:lnTo>
                <a:lnTo>
                  <a:pt x="1173" y="326"/>
                </a:lnTo>
                <a:lnTo>
                  <a:pt x="1179" y="326"/>
                </a:lnTo>
                <a:lnTo>
                  <a:pt x="1186" y="326"/>
                </a:lnTo>
                <a:lnTo>
                  <a:pt x="1192" y="326"/>
                </a:lnTo>
                <a:lnTo>
                  <a:pt x="1198" y="332"/>
                </a:lnTo>
                <a:lnTo>
                  <a:pt x="1205" y="332"/>
                </a:lnTo>
                <a:lnTo>
                  <a:pt x="1211" y="338"/>
                </a:lnTo>
                <a:lnTo>
                  <a:pt x="1211" y="345"/>
                </a:lnTo>
                <a:lnTo>
                  <a:pt x="1217" y="351"/>
                </a:lnTo>
                <a:lnTo>
                  <a:pt x="1224" y="351"/>
                </a:lnTo>
                <a:lnTo>
                  <a:pt x="1230" y="357"/>
                </a:lnTo>
                <a:lnTo>
                  <a:pt x="1237" y="364"/>
                </a:lnTo>
                <a:lnTo>
                  <a:pt x="1237" y="370"/>
                </a:lnTo>
                <a:lnTo>
                  <a:pt x="1243" y="377"/>
                </a:lnTo>
                <a:lnTo>
                  <a:pt x="1249" y="383"/>
                </a:lnTo>
                <a:lnTo>
                  <a:pt x="1256" y="389"/>
                </a:lnTo>
                <a:lnTo>
                  <a:pt x="1262" y="396"/>
                </a:lnTo>
                <a:lnTo>
                  <a:pt x="1268" y="402"/>
                </a:lnTo>
                <a:lnTo>
                  <a:pt x="1275" y="408"/>
                </a:lnTo>
                <a:lnTo>
                  <a:pt x="1281" y="408"/>
                </a:lnTo>
                <a:lnTo>
                  <a:pt x="1288" y="415"/>
                </a:lnTo>
                <a:lnTo>
                  <a:pt x="1294" y="415"/>
                </a:lnTo>
                <a:lnTo>
                  <a:pt x="1300" y="415"/>
                </a:lnTo>
                <a:lnTo>
                  <a:pt x="1307" y="415"/>
                </a:lnTo>
                <a:lnTo>
                  <a:pt x="1313" y="415"/>
                </a:lnTo>
                <a:lnTo>
                  <a:pt x="1319" y="408"/>
                </a:lnTo>
                <a:lnTo>
                  <a:pt x="1326" y="408"/>
                </a:lnTo>
                <a:lnTo>
                  <a:pt x="1332" y="402"/>
                </a:lnTo>
                <a:lnTo>
                  <a:pt x="1339" y="396"/>
                </a:lnTo>
                <a:lnTo>
                  <a:pt x="1345" y="389"/>
                </a:lnTo>
                <a:lnTo>
                  <a:pt x="1351" y="383"/>
                </a:lnTo>
                <a:lnTo>
                  <a:pt x="1358" y="377"/>
                </a:lnTo>
                <a:lnTo>
                  <a:pt x="1364" y="370"/>
                </a:lnTo>
                <a:lnTo>
                  <a:pt x="1370" y="364"/>
                </a:lnTo>
                <a:lnTo>
                  <a:pt x="1377" y="357"/>
                </a:lnTo>
                <a:lnTo>
                  <a:pt x="1383" y="351"/>
                </a:lnTo>
                <a:lnTo>
                  <a:pt x="1390" y="345"/>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93" name="Freeform 77">
            <a:extLst>
              <a:ext uri="{FF2B5EF4-FFF2-40B4-BE49-F238E27FC236}">
                <a16:creationId xmlns:a16="http://schemas.microsoft.com/office/drawing/2014/main" id="{15CEA5F0-F99D-4E86-BC3F-915B2F9E2464}"/>
              </a:ext>
            </a:extLst>
          </p:cNvPr>
          <p:cNvSpPr>
            <a:spLocks/>
          </p:cNvSpPr>
          <p:nvPr/>
        </p:nvSpPr>
        <p:spPr bwMode="auto">
          <a:xfrm>
            <a:off x="5770563" y="3790950"/>
            <a:ext cx="1800225" cy="120650"/>
          </a:xfrm>
          <a:custGeom>
            <a:avLst/>
            <a:gdLst>
              <a:gd name="T0" fmla="*/ 12 w 1134"/>
              <a:gd name="T1" fmla="*/ 6 h 76"/>
              <a:gd name="T2" fmla="*/ 31 w 1134"/>
              <a:gd name="T3" fmla="*/ 0 h 76"/>
              <a:gd name="T4" fmla="*/ 51 w 1134"/>
              <a:gd name="T5" fmla="*/ 6 h 76"/>
              <a:gd name="T6" fmla="*/ 70 w 1134"/>
              <a:gd name="T7" fmla="*/ 13 h 76"/>
              <a:gd name="T8" fmla="*/ 89 w 1134"/>
              <a:gd name="T9" fmla="*/ 32 h 76"/>
              <a:gd name="T10" fmla="*/ 108 w 1134"/>
              <a:gd name="T11" fmla="*/ 51 h 76"/>
              <a:gd name="T12" fmla="*/ 127 w 1134"/>
              <a:gd name="T13" fmla="*/ 64 h 76"/>
              <a:gd name="T14" fmla="*/ 146 w 1134"/>
              <a:gd name="T15" fmla="*/ 76 h 76"/>
              <a:gd name="T16" fmla="*/ 165 w 1134"/>
              <a:gd name="T17" fmla="*/ 76 h 76"/>
              <a:gd name="T18" fmla="*/ 184 w 1134"/>
              <a:gd name="T19" fmla="*/ 70 h 76"/>
              <a:gd name="T20" fmla="*/ 204 w 1134"/>
              <a:gd name="T21" fmla="*/ 57 h 76"/>
              <a:gd name="T22" fmla="*/ 223 w 1134"/>
              <a:gd name="T23" fmla="*/ 38 h 76"/>
              <a:gd name="T24" fmla="*/ 242 w 1134"/>
              <a:gd name="T25" fmla="*/ 25 h 76"/>
              <a:gd name="T26" fmla="*/ 261 w 1134"/>
              <a:gd name="T27" fmla="*/ 13 h 76"/>
              <a:gd name="T28" fmla="*/ 280 w 1134"/>
              <a:gd name="T29" fmla="*/ 6 h 76"/>
              <a:gd name="T30" fmla="*/ 299 w 1134"/>
              <a:gd name="T31" fmla="*/ 13 h 76"/>
              <a:gd name="T32" fmla="*/ 318 w 1134"/>
              <a:gd name="T33" fmla="*/ 19 h 76"/>
              <a:gd name="T34" fmla="*/ 337 w 1134"/>
              <a:gd name="T35" fmla="*/ 32 h 76"/>
              <a:gd name="T36" fmla="*/ 357 w 1134"/>
              <a:gd name="T37" fmla="*/ 45 h 76"/>
              <a:gd name="T38" fmla="*/ 376 w 1134"/>
              <a:gd name="T39" fmla="*/ 64 h 76"/>
              <a:gd name="T40" fmla="*/ 395 w 1134"/>
              <a:gd name="T41" fmla="*/ 70 h 76"/>
              <a:gd name="T42" fmla="*/ 414 w 1134"/>
              <a:gd name="T43" fmla="*/ 70 h 76"/>
              <a:gd name="T44" fmla="*/ 433 w 1134"/>
              <a:gd name="T45" fmla="*/ 64 h 76"/>
              <a:gd name="T46" fmla="*/ 452 w 1134"/>
              <a:gd name="T47" fmla="*/ 57 h 76"/>
              <a:gd name="T48" fmla="*/ 471 w 1134"/>
              <a:gd name="T49" fmla="*/ 38 h 76"/>
              <a:gd name="T50" fmla="*/ 490 w 1134"/>
              <a:gd name="T51" fmla="*/ 25 h 76"/>
              <a:gd name="T52" fmla="*/ 510 w 1134"/>
              <a:gd name="T53" fmla="*/ 13 h 76"/>
              <a:gd name="T54" fmla="*/ 529 w 1134"/>
              <a:gd name="T55" fmla="*/ 13 h 76"/>
              <a:gd name="T56" fmla="*/ 548 w 1134"/>
              <a:gd name="T57" fmla="*/ 13 h 76"/>
              <a:gd name="T58" fmla="*/ 567 w 1134"/>
              <a:gd name="T59" fmla="*/ 19 h 76"/>
              <a:gd name="T60" fmla="*/ 586 w 1134"/>
              <a:gd name="T61" fmla="*/ 38 h 76"/>
              <a:gd name="T62" fmla="*/ 605 w 1134"/>
              <a:gd name="T63" fmla="*/ 51 h 76"/>
              <a:gd name="T64" fmla="*/ 624 w 1134"/>
              <a:gd name="T65" fmla="*/ 57 h 76"/>
              <a:gd name="T66" fmla="*/ 643 w 1134"/>
              <a:gd name="T67" fmla="*/ 64 h 76"/>
              <a:gd name="T68" fmla="*/ 663 w 1134"/>
              <a:gd name="T69" fmla="*/ 70 h 76"/>
              <a:gd name="T70" fmla="*/ 682 w 1134"/>
              <a:gd name="T71" fmla="*/ 64 h 76"/>
              <a:gd name="T72" fmla="*/ 701 w 1134"/>
              <a:gd name="T73" fmla="*/ 51 h 76"/>
              <a:gd name="T74" fmla="*/ 720 w 1134"/>
              <a:gd name="T75" fmla="*/ 38 h 76"/>
              <a:gd name="T76" fmla="*/ 739 w 1134"/>
              <a:gd name="T77" fmla="*/ 25 h 76"/>
              <a:gd name="T78" fmla="*/ 758 w 1134"/>
              <a:gd name="T79" fmla="*/ 19 h 76"/>
              <a:gd name="T80" fmla="*/ 777 w 1134"/>
              <a:gd name="T81" fmla="*/ 13 h 76"/>
              <a:gd name="T82" fmla="*/ 796 w 1134"/>
              <a:gd name="T83" fmla="*/ 19 h 76"/>
              <a:gd name="T84" fmla="*/ 816 w 1134"/>
              <a:gd name="T85" fmla="*/ 25 h 76"/>
              <a:gd name="T86" fmla="*/ 835 w 1134"/>
              <a:gd name="T87" fmla="*/ 38 h 76"/>
              <a:gd name="T88" fmla="*/ 854 w 1134"/>
              <a:gd name="T89" fmla="*/ 51 h 76"/>
              <a:gd name="T90" fmla="*/ 873 w 1134"/>
              <a:gd name="T91" fmla="*/ 57 h 76"/>
              <a:gd name="T92" fmla="*/ 892 w 1134"/>
              <a:gd name="T93" fmla="*/ 64 h 76"/>
              <a:gd name="T94" fmla="*/ 911 w 1134"/>
              <a:gd name="T95" fmla="*/ 64 h 76"/>
              <a:gd name="T96" fmla="*/ 930 w 1134"/>
              <a:gd name="T97" fmla="*/ 57 h 76"/>
              <a:gd name="T98" fmla="*/ 949 w 1134"/>
              <a:gd name="T99" fmla="*/ 51 h 76"/>
              <a:gd name="T100" fmla="*/ 969 w 1134"/>
              <a:gd name="T101" fmla="*/ 38 h 76"/>
              <a:gd name="T102" fmla="*/ 988 w 1134"/>
              <a:gd name="T103" fmla="*/ 32 h 76"/>
              <a:gd name="T104" fmla="*/ 1007 w 1134"/>
              <a:gd name="T105" fmla="*/ 19 h 76"/>
              <a:gd name="T106" fmla="*/ 1026 w 1134"/>
              <a:gd name="T107" fmla="*/ 19 h 76"/>
              <a:gd name="T108" fmla="*/ 1045 w 1134"/>
              <a:gd name="T109" fmla="*/ 19 h 76"/>
              <a:gd name="T110" fmla="*/ 1064 w 1134"/>
              <a:gd name="T111" fmla="*/ 25 h 76"/>
              <a:gd name="T112" fmla="*/ 1083 w 1134"/>
              <a:gd name="T113" fmla="*/ 38 h 76"/>
              <a:gd name="T114" fmla="*/ 1102 w 1134"/>
              <a:gd name="T115" fmla="*/ 45 h 76"/>
              <a:gd name="T116" fmla="*/ 1122 w 1134"/>
              <a:gd name="T1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4" h="76">
                <a:moveTo>
                  <a:pt x="0" y="13"/>
                </a:moveTo>
                <a:lnTo>
                  <a:pt x="6" y="13"/>
                </a:lnTo>
                <a:lnTo>
                  <a:pt x="12" y="6"/>
                </a:lnTo>
                <a:lnTo>
                  <a:pt x="19" y="6"/>
                </a:lnTo>
                <a:lnTo>
                  <a:pt x="25" y="0"/>
                </a:lnTo>
                <a:lnTo>
                  <a:pt x="31" y="0"/>
                </a:lnTo>
                <a:lnTo>
                  <a:pt x="38" y="0"/>
                </a:lnTo>
                <a:lnTo>
                  <a:pt x="44" y="0"/>
                </a:lnTo>
                <a:lnTo>
                  <a:pt x="51" y="6"/>
                </a:lnTo>
                <a:lnTo>
                  <a:pt x="57" y="6"/>
                </a:lnTo>
                <a:lnTo>
                  <a:pt x="63" y="6"/>
                </a:lnTo>
                <a:lnTo>
                  <a:pt x="70" y="13"/>
                </a:lnTo>
                <a:lnTo>
                  <a:pt x="76" y="19"/>
                </a:lnTo>
                <a:lnTo>
                  <a:pt x="82" y="25"/>
                </a:lnTo>
                <a:lnTo>
                  <a:pt x="89" y="32"/>
                </a:lnTo>
                <a:lnTo>
                  <a:pt x="95" y="38"/>
                </a:lnTo>
                <a:lnTo>
                  <a:pt x="102" y="45"/>
                </a:lnTo>
                <a:lnTo>
                  <a:pt x="108" y="51"/>
                </a:lnTo>
                <a:lnTo>
                  <a:pt x="114" y="57"/>
                </a:lnTo>
                <a:lnTo>
                  <a:pt x="121" y="64"/>
                </a:lnTo>
                <a:lnTo>
                  <a:pt x="127" y="64"/>
                </a:lnTo>
                <a:lnTo>
                  <a:pt x="133" y="70"/>
                </a:lnTo>
                <a:lnTo>
                  <a:pt x="140" y="76"/>
                </a:lnTo>
                <a:lnTo>
                  <a:pt x="146" y="76"/>
                </a:lnTo>
                <a:lnTo>
                  <a:pt x="153" y="76"/>
                </a:lnTo>
                <a:lnTo>
                  <a:pt x="159" y="76"/>
                </a:lnTo>
                <a:lnTo>
                  <a:pt x="165" y="76"/>
                </a:lnTo>
                <a:lnTo>
                  <a:pt x="172" y="76"/>
                </a:lnTo>
                <a:lnTo>
                  <a:pt x="178" y="70"/>
                </a:lnTo>
                <a:lnTo>
                  <a:pt x="184" y="70"/>
                </a:lnTo>
                <a:lnTo>
                  <a:pt x="191" y="64"/>
                </a:lnTo>
                <a:lnTo>
                  <a:pt x="197" y="57"/>
                </a:lnTo>
                <a:lnTo>
                  <a:pt x="204" y="57"/>
                </a:lnTo>
                <a:lnTo>
                  <a:pt x="210" y="51"/>
                </a:lnTo>
                <a:lnTo>
                  <a:pt x="216" y="45"/>
                </a:lnTo>
                <a:lnTo>
                  <a:pt x="223" y="38"/>
                </a:lnTo>
                <a:lnTo>
                  <a:pt x="229" y="32"/>
                </a:lnTo>
                <a:lnTo>
                  <a:pt x="235" y="32"/>
                </a:lnTo>
                <a:lnTo>
                  <a:pt x="242" y="25"/>
                </a:lnTo>
                <a:lnTo>
                  <a:pt x="248" y="19"/>
                </a:lnTo>
                <a:lnTo>
                  <a:pt x="255" y="13"/>
                </a:lnTo>
                <a:lnTo>
                  <a:pt x="261" y="13"/>
                </a:lnTo>
                <a:lnTo>
                  <a:pt x="267" y="6"/>
                </a:lnTo>
                <a:lnTo>
                  <a:pt x="274" y="6"/>
                </a:lnTo>
                <a:lnTo>
                  <a:pt x="280" y="6"/>
                </a:lnTo>
                <a:lnTo>
                  <a:pt x="286" y="6"/>
                </a:lnTo>
                <a:lnTo>
                  <a:pt x="293" y="6"/>
                </a:lnTo>
                <a:lnTo>
                  <a:pt x="299" y="13"/>
                </a:lnTo>
                <a:lnTo>
                  <a:pt x="306" y="13"/>
                </a:lnTo>
                <a:lnTo>
                  <a:pt x="312" y="19"/>
                </a:lnTo>
                <a:lnTo>
                  <a:pt x="318" y="19"/>
                </a:lnTo>
                <a:lnTo>
                  <a:pt x="325" y="25"/>
                </a:lnTo>
                <a:lnTo>
                  <a:pt x="331" y="25"/>
                </a:lnTo>
                <a:lnTo>
                  <a:pt x="337" y="32"/>
                </a:lnTo>
                <a:lnTo>
                  <a:pt x="344" y="38"/>
                </a:lnTo>
                <a:lnTo>
                  <a:pt x="350" y="45"/>
                </a:lnTo>
                <a:lnTo>
                  <a:pt x="357" y="45"/>
                </a:lnTo>
                <a:lnTo>
                  <a:pt x="363" y="51"/>
                </a:lnTo>
                <a:lnTo>
                  <a:pt x="369" y="57"/>
                </a:lnTo>
                <a:lnTo>
                  <a:pt x="376" y="64"/>
                </a:lnTo>
                <a:lnTo>
                  <a:pt x="382" y="64"/>
                </a:lnTo>
                <a:lnTo>
                  <a:pt x="388" y="70"/>
                </a:lnTo>
                <a:lnTo>
                  <a:pt x="395" y="70"/>
                </a:lnTo>
                <a:lnTo>
                  <a:pt x="401" y="70"/>
                </a:lnTo>
                <a:lnTo>
                  <a:pt x="408" y="70"/>
                </a:lnTo>
                <a:lnTo>
                  <a:pt x="414" y="70"/>
                </a:lnTo>
                <a:lnTo>
                  <a:pt x="420" y="70"/>
                </a:lnTo>
                <a:lnTo>
                  <a:pt x="427" y="70"/>
                </a:lnTo>
                <a:lnTo>
                  <a:pt x="433" y="64"/>
                </a:lnTo>
                <a:lnTo>
                  <a:pt x="439" y="64"/>
                </a:lnTo>
                <a:lnTo>
                  <a:pt x="446" y="57"/>
                </a:lnTo>
                <a:lnTo>
                  <a:pt x="452" y="57"/>
                </a:lnTo>
                <a:lnTo>
                  <a:pt x="459" y="51"/>
                </a:lnTo>
                <a:lnTo>
                  <a:pt x="465" y="45"/>
                </a:lnTo>
                <a:lnTo>
                  <a:pt x="471" y="38"/>
                </a:lnTo>
                <a:lnTo>
                  <a:pt x="478" y="38"/>
                </a:lnTo>
                <a:lnTo>
                  <a:pt x="484" y="32"/>
                </a:lnTo>
                <a:lnTo>
                  <a:pt x="490" y="25"/>
                </a:lnTo>
                <a:lnTo>
                  <a:pt x="497" y="19"/>
                </a:lnTo>
                <a:lnTo>
                  <a:pt x="503" y="19"/>
                </a:lnTo>
                <a:lnTo>
                  <a:pt x="510" y="13"/>
                </a:lnTo>
                <a:lnTo>
                  <a:pt x="516" y="13"/>
                </a:lnTo>
                <a:lnTo>
                  <a:pt x="522" y="13"/>
                </a:lnTo>
                <a:lnTo>
                  <a:pt x="529" y="13"/>
                </a:lnTo>
                <a:lnTo>
                  <a:pt x="535" y="13"/>
                </a:lnTo>
                <a:lnTo>
                  <a:pt x="541" y="13"/>
                </a:lnTo>
                <a:lnTo>
                  <a:pt x="548" y="13"/>
                </a:lnTo>
                <a:lnTo>
                  <a:pt x="554" y="13"/>
                </a:lnTo>
                <a:lnTo>
                  <a:pt x="561" y="19"/>
                </a:lnTo>
                <a:lnTo>
                  <a:pt x="567" y="19"/>
                </a:lnTo>
                <a:lnTo>
                  <a:pt x="573" y="25"/>
                </a:lnTo>
                <a:lnTo>
                  <a:pt x="580" y="32"/>
                </a:lnTo>
                <a:lnTo>
                  <a:pt x="586" y="38"/>
                </a:lnTo>
                <a:lnTo>
                  <a:pt x="592" y="38"/>
                </a:lnTo>
                <a:lnTo>
                  <a:pt x="599" y="45"/>
                </a:lnTo>
                <a:lnTo>
                  <a:pt x="605" y="51"/>
                </a:lnTo>
                <a:lnTo>
                  <a:pt x="612" y="51"/>
                </a:lnTo>
                <a:lnTo>
                  <a:pt x="618" y="57"/>
                </a:lnTo>
                <a:lnTo>
                  <a:pt x="624" y="57"/>
                </a:lnTo>
                <a:lnTo>
                  <a:pt x="631" y="64"/>
                </a:lnTo>
                <a:lnTo>
                  <a:pt x="637" y="64"/>
                </a:lnTo>
                <a:lnTo>
                  <a:pt x="643" y="64"/>
                </a:lnTo>
                <a:lnTo>
                  <a:pt x="650" y="70"/>
                </a:lnTo>
                <a:lnTo>
                  <a:pt x="656" y="70"/>
                </a:lnTo>
                <a:lnTo>
                  <a:pt x="663" y="70"/>
                </a:lnTo>
                <a:lnTo>
                  <a:pt x="669" y="64"/>
                </a:lnTo>
                <a:lnTo>
                  <a:pt x="675" y="64"/>
                </a:lnTo>
                <a:lnTo>
                  <a:pt x="682" y="64"/>
                </a:lnTo>
                <a:lnTo>
                  <a:pt x="688" y="57"/>
                </a:lnTo>
                <a:lnTo>
                  <a:pt x="694" y="57"/>
                </a:lnTo>
                <a:lnTo>
                  <a:pt x="701" y="51"/>
                </a:lnTo>
                <a:lnTo>
                  <a:pt x="707" y="45"/>
                </a:lnTo>
                <a:lnTo>
                  <a:pt x="714" y="45"/>
                </a:lnTo>
                <a:lnTo>
                  <a:pt x="720" y="38"/>
                </a:lnTo>
                <a:lnTo>
                  <a:pt x="726" y="38"/>
                </a:lnTo>
                <a:lnTo>
                  <a:pt x="733" y="32"/>
                </a:lnTo>
                <a:lnTo>
                  <a:pt x="739" y="25"/>
                </a:lnTo>
                <a:lnTo>
                  <a:pt x="745" y="25"/>
                </a:lnTo>
                <a:lnTo>
                  <a:pt x="752" y="19"/>
                </a:lnTo>
                <a:lnTo>
                  <a:pt x="758" y="19"/>
                </a:lnTo>
                <a:lnTo>
                  <a:pt x="765" y="19"/>
                </a:lnTo>
                <a:lnTo>
                  <a:pt x="771" y="13"/>
                </a:lnTo>
                <a:lnTo>
                  <a:pt x="777" y="13"/>
                </a:lnTo>
                <a:lnTo>
                  <a:pt x="784" y="13"/>
                </a:lnTo>
                <a:lnTo>
                  <a:pt x="790" y="13"/>
                </a:lnTo>
                <a:lnTo>
                  <a:pt x="796" y="19"/>
                </a:lnTo>
                <a:lnTo>
                  <a:pt x="803" y="19"/>
                </a:lnTo>
                <a:lnTo>
                  <a:pt x="809" y="19"/>
                </a:lnTo>
                <a:lnTo>
                  <a:pt x="816" y="25"/>
                </a:lnTo>
                <a:lnTo>
                  <a:pt x="822" y="25"/>
                </a:lnTo>
                <a:lnTo>
                  <a:pt x="828" y="32"/>
                </a:lnTo>
                <a:lnTo>
                  <a:pt x="835" y="38"/>
                </a:lnTo>
                <a:lnTo>
                  <a:pt x="841" y="38"/>
                </a:lnTo>
                <a:lnTo>
                  <a:pt x="847" y="45"/>
                </a:lnTo>
                <a:lnTo>
                  <a:pt x="854" y="51"/>
                </a:lnTo>
                <a:lnTo>
                  <a:pt x="860" y="51"/>
                </a:lnTo>
                <a:lnTo>
                  <a:pt x="867" y="57"/>
                </a:lnTo>
                <a:lnTo>
                  <a:pt x="873" y="57"/>
                </a:lnTo>
                <a:lnTo>
                  <a:pt x="879" y="64"/>
                </a:lnTo>
                <a:lnTo>
                  <a:pt x="886" y="64"/>
                </a:lnTo>
                <a:lnTo>
                  <a:pt x="892" y="64"/>
                </a:lnTo>
                <a:lnTo>
                  <a:pt x="898" y="64"/>
                </a:lnTo>
                <a:lnTo>
                  <a:pt x="905" y="64"/>
                </a:lnTo>
                <a:lnTo>
                  <a:pt x="911" y="64"/>
                </a:lnTo>
                <a:lnTo>
                  <a:pt x="918" y="64"/>
                </a:lnTo>
                <a:lnTo>
                  <a:pt x="924" y="64"/>
                </a:lnTo>
                <a:lnTo>
                  <a:pt x="930" y="57"/>
                </a:lnTo>
                <a:lnTo>
                  <a:pt x="937" y="57"/>
                </a:lnTo>
                <a:lnTo>
                  <a:pt x="943" y="57"/>
                </a:lnTo>
                <a:lnTo>
                  <a:pt x="949" y="51"/>
                </a:lnTo>
                <a:lnTo>
                  <a:pt x="956" y="45"/>
                </a:lnTo>
                <a:lnTo>
                  <a:pt x="962" y="45"/>
                </a:lnTo>
                <a:lnTo>
                  <a:pt x="969" y="38"/>
                </a:lnTo>
                <a:lnTo>
                  <a:pt x="975" y="32"/>
                </a:lnTo>
                <a:lnTo>
                  <a:pt x="981" y="32"/>
                </a:lnTo>
                <a:lnTo>
                  <a:pt x="988" y="32"/>
                </a:lnTo>
                <a:lnTo>
                  <a:pt x="994" y="25"/>
                </a:lnTo>
                <a:lnTo>
                  <a:pt x="1000" y="25"/>
                </a:lnTo>
                <a:lnTo>
                  <a:pt x="1007" y="19"/>
                </a:lnTo>
                <a:lnTo>
                  <a:pt x="1013" y="19"/>
                </a:lnTo>
                <a:lnTo>
                  <a:pt x="1020" y="19"/>
                </a:lnTo>
                <a:lnTo>
                  <a:pt x="1026" y="19"/>
                </a:lnTo>
                <a:lnTo>
                  <a:pt x="1032" y="19"/>
                </a:lnTo>
                <a:lnTo>
                  <a:pt x="1039" y="19"/>
                </a:lnTo>
                <a:lnTo>
                  <a:pt x="1045" y="19"/>
                </a:lnTo>
                <a:lnTo>
                  <a:pt x="1051" y="19"/>
                </a:lnTo>
                <a:lnTo>
                  <a:pt x="1058" y="25"/>
                </a:lnTo>
                <a:lnTo>
                  <a:pt x="1064" y="25"/>
                </a:lnTo>
                <a:lnTo>
                  <a:pt x="1071" y="32"/>
                </a:lnTo>
                <a:lnTo>
                  <a:pt x="1077" y="32"/>
                </a:lnTo>
                <a:lnTo>
                  <a:pt x="1083" y="38"/>
                </a:lnTo>
                <a:lnTo>
                  <a:pt x="1090" y="38"/>
                </a:lnTo>
                <a:lnTo>
                  <a:pt x="1096" y="45"/>
                </a:lnTo>
                <a:lnTo>
                  <a:pt x="1102" y="45"/>
                </a:lnTo>
                <a:lnTo>
                  <a:pt x="1109" y="51"/>
                </a:lnTo>
                <a:lnTo>
                  <a:pt x="1115" y="51"/>
                </a:lnTo>
                <a:lnTo>
                  <a:pt x="1122" y="57"/>
                </a:lnTo>
                <a:lnTo>
                  <a:pt x="1128" y="57"/>
                </a:lnTo>
                <a:lnTo>
                  <a:pt x="1134" y="57"/>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94" name="Rectangle 78">
            <a:extLst>
              <a:ext uri="{FF2B5EF4-FFF2-40B4-BE49-F238E27FC236}">
                <a16:creationId xmlns:a16="http://schemas.microsoft.com/office/drawing/2014/main" id="{1FA438DB-4E89-4A79-94D2-5DCB2F322830}"/>
              </a:ext>
            </a:extLst>
          </p:cNvPr>
          <p:cNvSpPr>
            <a:spLocks noChangeArrowheads="1"/>
          </p:cNvSpPr>
          <p:nvPr/>
        </p:nvSpPr>
        <p:spPr bwMode="auto">
          <a:xfrm>
            <a:off x="5029200" y="6249988"/>
            <a:ext cx="16002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en-US" sz="1400">
                <a:solidFill>
                  <a:srgbClr val="000000"/>
                </a:solidFill>
                <a:latin typeface="Helvetica" panose="020B0604020202020204" pitchFamily="34" charset="0"/>
              </a:rPr>
              <a:t>frequency, MHz</a:t>
            </a:r>
            <a:endParaRPr lang="en-US" altLang="en-US" sz="1400"/>
          </a:p>
        </p:txBody>
      </p:sp>
      <p:sp>
        <p:nvSpPr>
          <p:cNvPr id="9230" name="Text Box 14">
            <a:extLst>
              <a:ext uri="{FF2B5EF4-FFF2-40B4-BE49-F238E27FC236}">
                <a16:creationId xmlns:a16="http://schemas.microsoft.com/office/drawing/2014/main" id="{6A8B70A6-E501-4B84-9545-DE825116A54C}"/>
              </a:ext>
            </a:extLst>
          </p:cNvPr>
          <p:cNvSpPr txBox="1">
            <a:spLocks noChangeArrowheads="1"/>
          </p:cNvSpPr>
          <p:nvPr/>
        </p:nvSpPr>
        <p:spPr bwMode="auto">
          <a:xfrm>
            <a:off x="2286000" y="3803650"/>
            <a:ext cx="9382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a:t>
            </a:r>
            <a:r>
              <a:rPr lang="en-US" altLang="en-US" i="1">
                <a:latin typeface="Symbol" panose="05050102010706020507" pitchFamily="18" charset="2"/>
              </a:rPr>
              <a:t>w</a:t>
            </a:r>
            <a:r>
              <a:rPr lang="en-US" altLang="en-US"/>
              <a:t>)|</a:t>
            </a:r>
            <a:endParaRPr lang="en-US" altLang="en-US" i="1"/>
          </a:p>
        </p:txBody>
      </p:sp>
      <p:sp>
        <p:nvSpPr>
          <p:cNvPr id="9231" name="Text Box 15">
            <a:extLst>
              <a:ext uri="{FF2B5EF4-FFF2-40B4-BE49-F238E27FC236}">
                <a16:creationId xmlns:a16="http://schemas.microsoft.com/office/drawing/2014/main" id="{65EC250A-485A-4235-A64D-33D24CBF802F}"/>
              </a:ext>
            </a:extLst>
          </p:cNvPr>
          <p:cNvSpPr txBox="1">
            <a:spLocks noChangeArrowheads="1"/>
          </p:cNvSpPr>
          <p:nvPr/>
        </p:nvSpPr>
        <p:spPr bwMode="auto">
          <a:xfrm>
            <a:off x="1143000" y="4495800"/>
            <a:ext cx="16922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 1 mm</a:t>
            </a:r>
          </a:p>
          <a:p>
            <a:r>
              <a:rPr lang="en-US" altLang="en-US"/>
              <a:t>c = 5900m/s</a:t>
            </a:r>
          </a:p>
        </p:txBody>
      </p:sp>
      <p:grpSp>
        <p:nvGrpSpPr>
          <p:cNvPr id="9299" name="Group 83">
            <a:extLst>
              <a:ext uri="{FF2B5EF4-FFF2-40B4-BE49-F238E27FC236}">
                <a16:creationId xmlns:a16="http://schemas.microsoft.com/office/drawing/2014/main" id="{34211579-1DE3-4F3D-B7A2-5054C93C1D1B}"/>
              </a:ext>
            </a:extLst>
          </p:cNvPr>
          <p:cNvGrpSpPr>
            <a:grpSpLocks/>
          </p:cNvGrpSpPr>
          <p:nvPr/>
        </p:nvGrpSpPr>
        <p:grpSpPr bwMode="auto">
          <a:xfrm>
            <a:off x="762000" y="2743200"/>
            <a:ext cx="1101725" cy="1047750"/>
            <a:chOff x="266" y="3372"/>
            <a:chExt cx="694" cy="660"/>
          </a:xfrm>
        </p:grpSpPr>
        <p:sp>
          <p:nvSpPr>
            <p:cNvPr id="9297" name="Oval 81">
              <a:extLst>
                <a:ext uri="{FF2B5EF4-FFF2-40B4-BE49-F238E27FC236}">
                  <a16:creationId xmlns:a16="http://schemas.microsoft.com/office/drawing/2014/main" id="{A37A7542-73D0-4024-B5BE-4CAB21D813CB}"/>
                </a:ext>
              </a:extLst>
            </p:cNvPr>
            <p:cNvSpPr>
              <a:spLocks noChangeArrowheads="1"/>
            </p:cNvSpPr>
            <p:nvPr/>
          </p:nvSpPr>
          <p:spPr bwMode="auto">
            <a:xfrm>
              <a:off x="384" y="3504"/>
              <a:ext cx="576" cy="528"/>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98" name="Rectangle 82">
              <a:extLst>
                <a:ext uri="{FF2B5EF4-FFF2-40B4-BE49-F238E27FC236}">
                  <a16:creationId xmlns:a16="http://schemas.microsoft.com/office/drawing/2014/main" id="{2CD910DD-F6E2-4D2C-8325-C3703A0A6BBA}"/>
                </a:ext>
              </a:extLst>
            </p:cNvPr>
            <p:cNvSpPr>
              <a:spLocks noChangeArrowheads="1"/>
            </p:cNvSpPr>
            <p:nvPr/>
          </p:nvSpPr>
          <p:spPr bwMode="auto">
            <a:xfrm rot="-1921144">
              <a:off x="266" y="3372"/>
              <a:ext cx="672" cy="43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9300" name="Arc 84">
            <a:extLst>
              <a:ext uri="{FF2B5EF4-FFF2-40B4-BE49-F238E27FC236}">
                <a16:creationId xmlns:a16="http://schemas.microsoft.com/office/drawing/2014/main" id="{72D1F08E-AB41-44E9-B248-1A9DDE279291}"/>
              </a:ext>
            </a:extLst>
          </p:cNvPr>
          <p:cNvSpPr>
            <a:spLocks/>
          </p:cNvSpPr>
          <p:nvPr/>
        </p:nvSpPr>
        <p:spPr bwMode="auto">
          <a:xfrm rot="1289060">
            <a:off x="990600" y="2895600"/>
            <a:ext cx="762000" cy="835025"/>
          </a:xfrm>
          <a:custGeom>
            <a:avLst/>
            <a:gdLst>
              <a:gd name="G0" fmla="+- 21600 0 0"/>
              <a:gd name="G1" fmla="+- 21600 0 0"/>
              <a:gd name="G2" fmla="+- 21600 0 0"/>
              <a:gd name="T0" fmla="*/ 11185 w 37024"/>
              <a:gd name="T1" fmla="*/ 40523 h 40523"/>
              <a:gd name="T2" fmla="*/ 37024 w 37024"/>
              <a:gd name="T3" fmla="*/ 6478 h 40523"/>
              <a:gd name="T4" fmla="*/ 21600 w 37024"/>
              <a:gd name="T5" fmla="*/ 21600 h 40523"/>
            </a:gdLst>
            <a:ahLst/>
            <a:cxnLst>
              <a:cxn ang="0">
                <a:pos x="T0" y="T1"/>
              </a:cxn>
              <a:cxn ang="0">
                <a:pos x="T2" y="T3"/>
              </a:cxn>
              <a:cxn ang="0">
                <a:pos x="T4" y="T5"/>
              </a:cxn>
            </a:cxnLst>
            <a:rect l="0" t="0" r="r" b="b"/>
            <a:pathLst>
              <a:path w="37024" h="40523" fill="none" extrusionOk="0">
                <a:moveTo>
                  <a:pt x="11184" y="40523"/>
                </a:moveTo>
                <a:cubicBezTo>
                  <a:pt x="4285" y="36725"/>
                  <a:pt x="0" y="29475"/>
                  <a:pt x="0" y="21600"/>
                </a:cubicBezTo>
                <a:cubicBezTo>
                  <a:pt x="0" y="9670"/>
                  <a:pt x="9670" y="0"/>
                  <a:pt x="21600" y="0"/>
                </a:cubicBezTo>
                <a:cubicBezTo>
                  <a:pt x="27402" y="0"/>
                  <a:pt x="32961" y="2334"/>
                  <a:pt x="37023" y="6478"/>
                </a:cubicBezTo>
              </a:path>
              <a:path w="37024" h="40523" stroke="0" extrusionOk="0">
                <a:moveTo>
                  <a:pt x="11184" y="40523"/>
                </a:moveTo>
                <a:cubicBezTo>
                  <a:pt x="4285" y="36725"/>
                  <a:pt x="0" y="29475"/>
                  <a:pt x="0" y="21600"/>
                </a:cubicBezTo>
                <a:cubicBezTo>
                  <a:pt x="0" y="9670"/>
                  <a:pt x="9670" y="0"/>
                  <a:pt x="21600" y="0"/>
                </a:cubicBezTo>
                <a:cubicBezTo>
                  <a:pt x="27402" y="0"/>
                  <a:pt x="32961" y="2334"/>
                  <a:pt x="37023" y="6478"/>
                </a:cubicBezTo>
                <a:lnTo>
                  <a:pt x="2160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96" name="Text Box 80">
            <a:extLst>
              <a:ext uri="{FF2B5EF4-FFF2-40B4-BE49-F238E27FC236}">
                <a16:creationId xmlns:a16="http://schemas.microsoft.com/office/drawing/2014/main" id="{8482150E-6A6E-4508-A5B7-60F2D54AE19E}"/>
              </a:ext>
            </a:extLst>
          </p:cNvPr>
          <p:cNvSpPr txBox="1">
            <a:spLocks noChangeArrowheads="1"/>
          </p:cNvSpPr>
          <p:nvPr/>
        </p:nvSpPr>
        <p:spPr bwMode="auto">
          <a:xfrm>
            <a:off x="1752600" y="3962400"/>
            <a:ext cx="4127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i="1"/>
              <a:t>2a</a:t>
            </a:r>
          </a:p>
        </p:txBody>
      </p:sp>
      <p:sp>
        <p:nvSpPr>
          <p:cNvPr id="9301" name="Line 85">
            <a:extLst>
              <a:ext uri="{FF2B5EF4-FFF2-40B4-BE49-F238E27FC236}">
                <a16:creationId xmlns:a16="http://schemas.microsoft.com/office/drawing/2014/main" id="{D770BD00-579C-43D6-B180-BABC0D611A89}"/>
              </a:ext>
            </a:extLst>
          </p:cNvPr>
          <p:cNvSpPr>
            <a:spLocks noChangeShapeType="1"/>
          </p:cNvSpPr>
          <p:nvPr/>
        </p:nvSpPr>
        <p:spPr bwMode="auto">
          <a:xfrm>
            <a:off x="685800" y="2438400"/>
            <a:ext cx="3810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02" name="Line 86">
            <a:extLst>
              <a:ext uri="{FF2B5EF4-FFF2-40B4-BE49-F238E27FC236}">
                <a16:creationId xmlns:a16="http://schemas.microsoft.com/office/drawing/2014/main" id="{12AD86D0-F76A-408E-BABD-3260C5C49287}"/>
              </a:ext>
            </a:extLst>
          </p:cNvPr>
          <p:cNvSpPr>
            <a:spLocks noChangeShapeType="1"/>
          </p:cNvSpPr>
          <p:nvPr/>
        </p:nvSpPr>
        <p:spPr bwMode="auto">
          <a:xfrm flipH="1" flipV="1">
            <a:off x="792163" y="2428875"/>
            <a:ext cx="363537" cy="5286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03" name="Line 87">
            <a:extLst>
              <a:ext uri="{FF2B5EF4-FFF2-40B4-BE49-F238E27FC236}">
                <a16:creationId xmlns:a16="http://schemas.microsoft.com/office/drawing/2014/main" id="{E0610CEF-262A-4987-86B2-DC32B86494D4}"/>
              </a:ext>
            </a:extLst>
          </p:cNvPr>
          <p:cNvSpPr>
            <a:spLocks noChangeShapeType="1"/>
          </p:cNvSpPr>
          <p:nvPr/>
        </p:nvSpPr>
        <p:spPr bwMode="auto">
          <a:xfrm>
            <a:off x="1219200" y="2667000"/>
            <a:ext cx="228600" cy="3810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04" name="Line 88">
            <a:extLst>
              <a:ext uri="{FF2B5EF4-FFF2-40B4-BE49-F238E27FC236}">
                <a16:creationId xmlns:a16="http://schemas.microsoft.com/office/drawing/2014/main" id="{B4292C64-D73A-42C0-821C-D2504DB32B6B}"/>
              </a:ext>
            </a:extLst>
          </p:cNvPr>
          <p:cNvSpPr>
            <a:spLocks noChangeShapeType="1"/>
          </p:cNvSpPr>
          <p:nvPr/>
        </p:nvSpPr>
        <p:spPr bwMode="auto">
          <a:xfrm flipH="1" flipV="1">
            <a:off x="1309688" y="2674938"/>
            <a:ext cx="214312" cy="373062"/>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05" name="Line 89">
            <a:extLst>
              <a:ext uri="{FF2B5EF4-FFF2-40B4-BE49-F238E27FC236}">
                <a16:creationId xmlns:a16="http://schemas.microsoft.com/office/drawing/2014/main" id="{012D1010-43A5-420D-8E2E-489D31981C87}"/>
              </a:ext>
            </a:extLst>
          </p:cNvPr>
          <p:cNvSpPr>
            <a:spLocks noChangeShapeType="1"/>
          </p:cNvSpPr>
          <p:nvPr/>
        </p:nvSpPr>
        <p:spPr bwMode="auto">
          <a:xfrm>
            <a:off x="1122363" y="3768725"/>
            <a:ext cx="263525" cy="4222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06" name="Line 90">
            <a:extLst>
              <a:ext uri="{FF2B5EF4-FFF2-40B4-BE49-F238E27FC236}">
                <a16:creationId xmlns:a16="http://schemas.microsoft.com/office/drawing/2014/main" id="{8128B987-28E7-408B-92A1-A203D1AFF3A4}"/>
              </a:ext>
            </a:extLst>
          </p:cNvPr>
          <p:cNvSpPr>
            <a:spLocks noChangeShapeType="1"/>
          </p:cNvSpPr>
          <p:nvPr/>
        </p:nvSpPr>
        <p:spPr bwMode="auto">
          <a:xfrm>
            <a:off x="1905000" y="3276600"/>
            <a:ext cx="263525" cy="4222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07" name="Line 91">
            <a:extLst>
              <a:ext uri="{FF2B5EF4-FFF2-40B4-BE49-F238E27FC236}">
                <a16:creationId xmlns:a16="http://schemas.microsoft.com/office/drawing/2014/main" id="{B42CF3FD-A2B6-479D-B9A8-39F024ADDE7B}"/>
              </a:ext>
            </a:extLst>
          </p:cNvPr>
          <p:cNvSpPr>
            <a:spLocks noChangeShapeType="1"/>
          </p:cNvSpPr>
          <p:nvPr/>
        </p:nvSpPr>
        <p:spPr bwMode="auto">
          <a:xfrm flipH="1">
            <a:off x="1371600" y="3657600"/>
            <a:ext cx="762000" cy="5334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08" name="Line 92">
            <a:extLst>
              <a:ext uri="{FF2B5EF4-FFF2-40B4-BE49-F238E27FC236}">
                <a16:creationId xmlns:a16="http://schemas.microsoft.com/office/drawing/2014/main" id="{7F48780A-7E45-4D7B-9ABB-2EB26D085C43}"/>
              </a:ext>
            </a:extLst>
          </p:cNvPr>
          <p:cNvSpPr>
            <a:spLocks noChangeShapeType="1"/>
          </p:cNvSpPr>
          <p:nvPr/>
        </p:nvSpPr>
        <p:spPr bwMode="auto">
          <a:xfrm>
            <a:off x="879475" y="2959100"/>
            <a:ext cx="198438" cy="357188"/>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09" name="Line 93">
            <a:extLst>
              <a:ext uri="{FF2B5EF4-FFF2-40B4-BE49-F238E27FC236}">
                <a16:creationId xmlns:a16="http://schemas.microsoft.com/office/drawing/2014/main" id="{3E599A6E-8DC1-4111-AD35-8E0BB4D0359C}"/>
              </a:ext>
            </a:extLst>
          </p:cNvPr>
          <p:cNvSpPr>
            <a:spLocks noChangeShapeType="1"/>
          </p:cNvSpPr>
          <p:nvPr/>
        </p:nvSpPr>
        <p:spPr bwMode="auto">
          <a:xfrm flipH="1" flipV="1">
            <a:off x="831850" y="3043238"/>
            <a:ext cx="234950" cy="385762"/>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7" name="Rectangle 17">
            <a:extLst>
              <a:ext uri="{FF2B5EF4-FFF2-40B4-BE49-F238E27FC236}">
                <a16:creationId xmlns:a16="http://schemas.microsoft.com/office/drawing/2014/main" id="{047CDD73-96B1-46FB-8163-A9487CCF26D5}"/>
              </a:ext>
            </a:extLst>
          </p:cNvPr>
          <p:cNvSpPr>
            <a:spLocks noChangeArrowheads="1"/>
          </p:cNvSpPr>
          <p:nvPr/>
        </p:nvSpPr>
        <p:spPr bwMode="auto">
          <a:xfrm>
            <a:off x="3517900" y="2713038"/>
            <a:ext cx="4606925" cy="35194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38" name="Rectangle 18">
            <a:extLst>
              <a:ext uri="{FF2B5EF4-FFF2-40B4-BE49-F238E27FC236}">
                <a16:creationId xmlns:a16="http://schemas.microsoft.com/office/drawing/2014/main" id="{6B70E596-A40B-4470-93C4-703B62F60643}"/>
              </a:ext>
            </a:extLst>
          </p:cNvPr>
          <p:cNvSpPr>
            <a:spLocks noChangeArrowheads="1"/>
          </p:cNvSpPr>
          <p:nvPr/>
        </p:nvSpPr>
        <p:spPr bwMode="auto">
          <a:xfrm>
            <a:off x="3517900" y="2713038"/>
            <a:ext cx="4606925" cy="351948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39" name="Line 19">
            <a:extLst>
              <a:ext uri="{FF2B5EF4-FFF2-40B4-BE49-F238E27FC236}">
                <a16:creationId xmlns:a16="http://schemas.microsoft.com/office/drawing/2014/main" id="{113E2E5E-25F0-440E-99A6-82A31AD1753D}"/>
              </a:ext>
            </a:extLst>
          </p:cNvPr>
          <p:cNvSpPr>
            <a:spLocks noChangeShapeType="1"/>
          </p:cNvSpPr>
          <p:nvPr/>
        </p:nvSpPr>
        <p:spPr bwMode="auto">
          <a:xfrm>
            <a:off x="3517900" y="2713038"/>
            <a:ext cx="4606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0" name="Freeform 20">
            <a:extLst>
              <a:ext uri="{FF2B5EF4-FFF2-40B4-BE49-F238E27FC236}">
                <a16:creationId xmlns:a16="http://schemas.microsoft.com/office/drawing/2014/main" id="{DE2BAE39-5EF4-40D6-8EA8-A321312D580A}"/>
              </a:ext>
            </a:extLst>
          </p:cNvPr>
          <p:cNvSpPr>
            <a:spLocks/>
          </p:cNvSpPr>
          <p:nvPr/>
        </p:nvSpPr>
        <p:spPr bwMode="auto">
          <a:xfrm>
            <a:off x="3517900" y="2713038"/>
            <a:ext cx="4606925" cy="3519487"/>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41" name="Line 21">
            <a:extLst>
              <a:ext uri="{FF2B5EF4-FFF2-40B4-BE49-F238E27FC236}">
                <a16:creationId xmlns:a16="http://schemas.microsoft.com/office/drawing/2014/main" id="{D581AF0D-68D3-4C1D-9E73-4295BBCD9523}"/>
              </a:ext>
            </a:extLst>
          </p:cNvPr>
          <p:cNvSpPr>
            <a:spLocks noChangeShapeType="1"/>
          </p:cNvSpPr>
          <p:nvPr/>
        </p:nvSpPr>
        <p:spPr bwMode="auto">
          <a:xfrm flipV="1">
            <a:off x="3517900" y="2713038"/>
            <a:ext cx="1588" cy="35194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2" name="Line 22">
            <a:extLst>
              <a:ext uri="{FF2B5EF4-FFF2-40B4-BE49-F238E27FC236}">
                <a16:creationId xmlns:a16="http://schemas.microsoft.com/office/drawing/2014/main" id="{3959BBD3-C6C0-4FA6-A4FC-4253201D0233}"/>
              </a:ext>
            </a:extLst>
          </p:cNvPr>
          <p:cNvSpPr>
            <a:spLocks noChangeShapeType="1"/>
          </p:cNvSpPr>
          <p:nvPr/>
        </p:nvSpPr>
        <p:spPr bwMode="auto">
          <a:xfrm>
            <a:off x="3517900" y="6232525"/>
            <a:ext cx="4606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3" name="Line 23">
            <a:extLst>
              <a:ext uri="{FF2B5EF4-FFF2-40B4-BE49-F238E27FC236}">
                <a16:creationId xmlns:a16="http://schemas.microsoft.com/office/drawing/2014/main" id="{F7D39D91-DB72-410C-98BA-C655D34C6529}"/>
              </a:ext>
            </a:extLst>
          </p:cNvPr>
          <p:cNvSpPr>
            <a:spLocks noChangeShapeType="1"/>
          </p:cNvSpPr>
          <p:nvPr/>
        </p:nvSpPr>
        <p:spPr bwMode="auto">
          <a:xfrm flipV="1">
            <a:off x="3517900" y="2713038"/>
            <a:ext cx="1588" cy="35194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4" name="Line 24">
            <a:extLst>
              <a:ext uri="{FF2B5EF4-FFF2-40B4-BE49-F238E27FC236}">
                <a16:creationId xmlns:a16="http://schemas.microsoft.com/office/drawing/2014/main" id="{801CCEFF-066E-49EB-AA44-F41B2868DD52}"/>
              </a:ext>
            </a:extLst>
          </p:cNvPr>
          <p:cNvSpPr>
            <a:spLocks noChangeShapeType="1"/>
          </p:cNvSpPr>
          <p:nvPr/>
        </p:nvSpPr>
        <p:spPr bwMode="auto">
          <a:xfrm flipV="1">
            <a:off x="3517900" y="61801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5" name="Line 25">
            <a:extLst>
              <a:ext uri="{FF2B5EF4-FFF2-40B4-BE49-F238E27FC236}">
                <a16:creationId xmlns:a16="http://schemas.microsoft.com/office/drawing/2014/main" id="{3D0B4B4C-ED7A-4C4E-B132-CFDA05E160EF}"/>
              </a:ext>
            </a:extLst>
          </p:cNvPr>
          <p:cNvSpPr>
            <a:spLocks noChangeShapeType="1"/>
          </p:cNvSpPr>
          <p:nvPr/>
        </p:nvSpPr>
        <p:spPr bwMode="auto">
          <a:xfrm>
            <a:off x="3517900" y="2713038"/>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6" name="Rectangle 26">
            <a:extLst>
              <a:ext uri="{FF2B5EF4-FFF2-40B4-BE49-F238E27FC236}">
                <a16:creationId xmlns:a16="http://schemas.microsoft.com/office/drawing/2014/main" id="{4E1BEE2F-DD92-475F-8971-87F76F44DADF}"/>
              </a:ext>
            </a:extLst>
          </p:cNvPr>
          <p:cNvSpPr>
            <a:spLocks noChangeArrowheads="1"/>
          </p:cNvSpPr>
          <p:nvPr/>
        </p:nvSpPr>
        <p:spPr bwMode="auto">
          <a:xfrm>
            <a:off x="3486150" y="6262688"/>
            <a:ext cx="14922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a:t>
            </a:r>
            <a:endParaRPr lang="en-US" altLang="en-US"/>
          </a:p>
        </p:txBody>
      </p:sp>
      <p:sp>
        <p:nvSpPr>
          <p:cNvPr id="30747" name="Line 27">
            <a:extLst>
              <a:ext uri="{FF2B5EF4-FFF2-40B4-BE49-F238E27FC236}">
                <a16:creationId xmlns:a16="http://schemas.microsoft.com/office/drawing/2014/main" id="{37BD34F3-2CD4-492B-BE35-57919A7D7757}"/>
              </a:ext>
            </a:extLst>
          </p:cNvPr>
          <p:cNvSpPr>
            <a:spLocks noChangeShapeType="1"/>
          </p:cNvSpPr>
          <p:nvPr/>
        </p:nvSpPr>
        <p:spPr bwMode="auto">
          <a:xfrm flipV="1">
            <a:off x="4281488" y="61801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8" name="Line 28">
            <a:extLst>
              <a:ext uri="{FF2B5EF4-FFF2-40B4-BE49-F238E27FC236}">
                <a16:creationId xmlns:a16="http://schemas.microsoft.com/office/drawing/2014/main" id="{539E9B99-29EB-4E9B-88C8-4A3D6CFACEA6}"/>
              </a:ext>
            </a:extLst>
          </p:cNvPr>
          <p:cNvSpPr>
            <a:spLocks noChangeShapeType="1"/>
          </p:cNvSpPr>
          <p:nvPr/>
        </p:nvSpPr>
        <p:spPr bwMode="auto">
          <a:xfrm>
            <a:off x="4281488" y="2713038"/>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9" name="Rectangle 29">
            <a:extLst>
              <a:ext uri="{FF2B5EF4-FFF2-40B4-BE49-F238E27FC236}">
                <a16:creationId xmlns:a16="http://schemas.microsoft.com/office/drawing/2014/main" id="{399DED31-5D14-462B-A71C-61BDA51460FE}"/>
              </a:ext>
            </a:extLst>
          </p:cNvPr>
          <p:cNvSpPr>
            <a:spLocks noChangeArrowheads="1"/>
          </p:cNvSpPr>
          <p:nvPr/>
        </p:nvSpPr>
        <p:spPr bwMode="auto">
          <a:xfrm>
            <a:off x="4249738" y="6262688"/>
            <a:ext cx="14922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5</a:t>
            </a:r>
            <a:endParaRPr lang="en-US" altLang="en-US"/>
          </a:p>
        </p:txBody>
      </p:sp>
      <p:sp>
        <p:nvSpPr>
          <p:cNvPr id="30750" name="Line 30">
            <a:extLst>
              <a:ext uri="{FF2B5EF4-FFF2-40B4-BE49-F238E27FC236}">
                <a16:creationId xmlns:a16="http://schemas.microsoft.com/office/drawing/2014/main" id="{62BF911D-54C2-4626-9769-FA781D47168B}"/>
              </a:ext>
            </a:extLst>
          </p:cNvPr>
          <p:cNvSpPr>
            <a:spLocks noChangeShapeType="1"/>
          </p:cNvSpPr>
          <p:nvPr/>
        </p:nvSpPr>
        <p:spPr bwMode="auto">
          <a:xfrm flipV="1">
            <a:off x="5046663" y="61801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1" name="Line 31">
            <a:extLst>
              <a:ext uri="{FF2B5EF4-FFF2-40B4-BE49-F238E27FC236}">
                <a16:creationId xmlns:a16="http://schemas.microsoft.com/office/drawing/2014/main" id="{F9D370C7-0104-45D5-ADEB-90A608E66AFF}"/>
              </a:ext>
            </a:extLst>
          </p:cNvPr>
          <p:cNvSpPr>
            <a:spLocks noChangeShapeType="1"/>
          </p:cNvSpPr>
          <p:nvPr/>
        </p:nvSpPr>
        <p:spPr bwMode="auto">
          <a:xfrm>
            <a:off x="5046663" y="2713038"/>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2" name="Rectangle 32">
            <a:extLst>
              <a:ext uri="{FF2B5EF4-FFF2-40B4-BE49-F238E27FC236}">
                <a16:creationId xmlns:a16="http://schemas.microsoft.com/office/drawing/2014/main" id="{DBF8A3B4-A12D-4B43-94C6-9061F070B904}"/>
              </a:ext>
            </a:extLst>
          </p:cNvPr>
          <p:cNvSpPr>
            <a:spLocks noChangeArrowheads="1"/>
          </p:cNvSpPr>
          <p:nvPr/>
        </p:nvSpPr>
        <p:spPr bwMode="auto">
          <a:xfrm>
            <a:off x="4972050" y="6262688"/>
            <a:ext cx="233363"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10</a:t>
            </a:r>
            <a:endParaRPr lang="en-US" altLang="en-US"/>
          </a:p>
        </p:txBody>
      </p:sp>
      <p:sp>
        <p:nvSpPr>
          <p:cNvPr id="30753" name="Line 33">
            <a:extLst>
              <a:ext uri="{FF2B5EF4-FFF2-40B4-BE49-F238E27FC236}">
                <a16:creationId xmlns:a16="http://schemas.microsoft.com/office/drawing/2014/main" id="{7F4FD7B8-8F11-47D2-AE10-7C2B751FAA61}"/>
              </a:ext>
            </a:extLst>
          </p:cNvPr>
          <p:cNvSpPr>
            <a:spLocks noChangeShapeType="1"/>
          </p:cNvSpPr>
          <p:nvPr/>
        </p:nvSpPr>
        <p:spPr bwMode="auto">
          <a:xfrm flipV="1">
            <a:off x="5821363" y="61801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4" name="Line 34">
            <a:extLst>
              <a:ext uri="{FF2B5EF4-FFF2-40B4-BE49-F238E27FC236}">
                <a16:creationId xmlns:a16="http://schemas.microsoft.com/office/drawing/2014/main" id="{C1589C59-4CE9-4A9D-B84B-3F1394EE273E}"/>
              </a:ext>
            </a:extLst>
          </p:cNvPr>
          <p:cNvSpPr>
            <a:spLocks noChangeShapeType="1"/>
          </p:cNvSpPr>
          <p:nvPr/>
        </p:nvSpPr>
        <p:spPr bwMode="auto">
          <a:xfrm>
            <a:off x="5821363" y="2713038"/>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5" name="Rectangle 35">
            <a:extLst>
              <a:ext uri="{FF2B5EF4-FFF2-40B4-BE49-F238E27FC236}">
                <a16:creationId xmlns:a16="http://schemas.microsoft.com/office/drawing/2014/main" id="{CC910A8D-9493-45BB-9D3C-C0AE9E6A9F2E}"/>
              </a:ext>
            </a:extLst>
          </p:cNvPr>
          <p:cNvSpPr>
            <a:spLocks noChangeArrowheads="1"/>
          </p:cNvSpPr>
          <p:nvPr/>
        </p:nvSpPr>
        <p:spPr bwMode="auto">
          <a:xfrm>
            <a:off x="5746750" y="6262688"/>
            <a:ext cx="233363"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15</a:t>
            </a:r>
            <a:endParaRPr lang="en-US" altLang="en-US"/>
          </a:p>
        </p:txBody>
      </p:sp>
      <p:sp>
        <p:nvSpPr>
          <p:cNvPr id="30756" name="Line 36">
            <a:extLst>
              <a:ext uri="{FF2B5EF4-FFF2-40B4-BE49-F238E27FC236}">
                <a16:creationId xmlns:a16="http://schemas.microsoft.com/office/drawing/2014/main" id="{AFFD617D-81CE-425C-A451-EE34BE56F455}"/>
              </a:ext>
            </a:extLst>
          </p:cNvPr>
          <p:cNvSpPr>
            <a:spLocks noChangeShapeType="1"/>
          </p:cNvSpPr>
          <p:nvPr/>
        </p:nvSpPr>
        <p:spPr bwMode="auto">
          <a:xfrm flipV="1">
            <a:off x="6584950" y="61801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7" name="Line 37">
            <a:extLst>
              <a:ext uri="{FF2B5EF4-FFF2-40B4-BE49-F238E27FC236}">
                <a16:creationId xmlns:a16="http://schemas.microsoft.com/office/drawing/2014/main" id="{1CEE4CDC-877A-4447-B639-886D62D4028B}"/>
              </a:ext>
            </a:extLst>
          </p:cNvPr>
          <p:cNvSpPr>
            <a:spLocks noChangeShapeType="1"/>
          </p:cNvSpPr>
          <p:nvPr/>
        </p:nvSpPr>
        <p:spPr bwMode="auto">
          <a:xfrm>
            <a:off x="6584950" y="2713038"/>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8" name="Rectangle 38">
            <a:extLst>
              <a:ext uri="{FF2B5EF4-FFF2-40B4-BE49-F238E27FC236}">
                <a16:creationId xmlns:a16="http://schemas.microsoft.com/office/drawing/2014/main" id="{1A788F22-CA70-4565-8DE4-137563E8E8C8}"/>
              </a:ext>
            </a:extLst>
          </p:cNvPr>
          <p:cNvSpPr>
            <a:spLocks noChangeArrowheads="1"/>
          </p:cNvSpPr>
          <p:nvPr/>
        </p:nvSpPr>
        <p:spPr bwMode="auto">
          <a:xfrm>
            <a:off x="6510338" y="6262688"/>
            <a:ext cx="233362"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20</a:t>
            </a:r>
            <a:endParaRPr lang="en-US" altLang="en-US"/>
          </a:p>
        </p:txBody>
      </p:sp>
      <p:sp>
        <p:nvSpPr>
          <p:cNvPr id="30759" name="Line 39">
            <a:extLst>
              <a:ext uri="{FF2B5EF4-FFF2-40B4-BE49-F238E27FC236}">
                <a16:creationId xmlns:a16="http://schemas.microsoft.com/office/drawing/2014/main" id="{773E72B7-0ED1-4347-A3F8-736A58EA31EB}"/>
              </a:ext>
            </a:extLst>
          </p:cNvPr>
          <p:cNvSpPr>
            <a:spLocks noChangeShapeType="1"/>
          </p:cNvSpPr>
          <p:nvPr/>
        </p:nvSpPr>
        <p:spPr bwMode="auto">
          <a:xfrm flipV="1">
            <a:off x="7350125" y="61801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0" name="Line 40">
            <a:extLst>
              <a:ext uri="{FF2B5EF4-FFF2-40B4-BE49-F238E27FC236}">
                <a16:creationId xmlns:a16="http://schemas.microsoft.com/office/drawing/2014/main" id="{514F3382-D00C-423C-9811-C2070E702A02}"/>
              </a:ext>
            </a:extLst>
          </p:cNvPr>
          <p:cNvSpPr>
            <a:spLocks noChangeShapeType="1"/>
          </p:cNvSpPr>
          <p:nvPr/>
        </p:nvSpPr>
        <p:spPr bwMode="auto">
          <a:xfrm>
            <a:off x="7350125" y="2713038"/>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1" name="Rectangle 41">
            <a:extLst>
              <a:ext uri="{FF2B5EF4-FFF2-40B4-BE49-F238E27FC236}">
                <a16:creationId xmlns:a16="http://schemas.microsoft.com/office/drawing/2014/main" id="{3002021C-19D0-41F6-AC52-81D6111F198B}"/>
              </a:ext>
            </a:extLst>
          </p:cNvPr>
          <p:cNvSpPr>
            <a:spLocks noChangeArrowheads="1"/>
          </p:cNvSpPr>
          <p:nvPr/>
        </p:nvSpPr>
        <p:spPr bwMode="auto">
          <a:xfrm>
            <a:off x="7275513" y="6262688"/>
            <a:ext cx="233362"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25</a:t>
            </a:r>
            <a:endParaRPr lang="en-US" altLang="en-US"/>
          </a:p>
        </p:txBody>
      </p:sp>
      <p:sp>
        <p:nvSpPr>
          <p:cNvPr id="30762" name="Line 42">
            <a:extLst>
              <a:ext uri="{FF2B5EF4-FFF2-40B4-BE49-F238E27FC236}">
                <a16:creationId xmlns:a16="http://schemas.microsoft.com/office/drawing/2014/main" id="{B86A0C69-1C36-4A78-B5C0-439EE7A290F6}"/>
              </a:ext>
            </a:extLst>
          </p:cNvPr>
          <p:cNvSpPr>
            <a:spLocks noChangeShapeType="1"/>
          </p:cNvSpPr>
          <p:nvPr/>
        </p:nvSpPr>
        <p:spPr bwMode="auto">
          <a:xfrm flipV="1">
            <a:off x="8124825" y="61801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3" name="Line 43">
            <a:extLst>
              <a:ext uri="{FF2B5EF4-FFF2-40B4-BE49-F238E27FC236}">
                <a16:creationId xmlns:a16="http://schemas.microsoft.com/office/drawing/2014/main" id="{C8C2FE32-ABD6-4255-9909-3E79C6F9469A}"/>
              </a:ext>
            </a:extLst>
          </p:cNvPr>
          <p:cNvSpPr>
            <a:spLocks noChangeShapeType="1"/>
          </p:cNvSpPr>
          <p:nvPr/>
        </p:nvSpPr>
        <p:spPr bwMode="auto">
          <a:xfrm>
            <a:off x="8124825" y="2713038"/>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4" name="Rectangle 44">
            <a:extLst>
              <a:ext uri="{FF2B5EF4-FFF2-40B4-BE49-F238E27FC236}">
                <a16:creationId xmlns:a16="http://schemas.microsoft.com/office/drawing/2014/main" id="{84E6C6C0-082D-4FC0-A5AA-65C0C31AE982}"/>
              </a:ext>
            </a:extLst>
          </p:cNvPr>
          <p:cNvSpPr>
            <a:spLocks noChangeArrowheads="1"/>
          </p:cNvSpPr>
          <p:nvPr/>
        </p:nvSpPr>
        <p:spPr bwMode="auto">
          <a:xfrm>
            <a:off x="8050213" y="6262688"/>
            <a:ext cx="233362"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30</a:t>
            </a:r>
            <a:endParaRPr lang="en-US" altLang="en-US"/>
          </a:p>
        </p:txBody>
      </p:sp>
      <p:sp>
        <p:nvSpPr>
          <p:cNvPr id="30765" name="Line 45">
            <a:extLst>
              <a:ext uri="{FF2B5EF4-FFF2-40B4-BE49-F238E27FC236}">
                <a16:creationId xmlns:a16="http://schemas.microsoft.com/office/drawing/2014/main" id="{273B94C2-4E20-450A-A4DD-20A85E3BCB9D}"/>
              </a:ext>
            </a:extLst>
          </p:cNvPr>
          <p:cNvSpPr>
            <a:spLocks noChangeShapeType="1"/>
          </p:cNvSpPr>
          <p:nvPr/>
        </p:nvSpPr>
        <p:spPr bwMode="auto">
          <a:xfrm>
            <a:off x="3517900" y="6232525"/>
            <a:ext cx="428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6" name="Line 46">
            <a:extLst>
              <a:ext uri="{FF2B5EF4-FFF2-40B4-BE49-F238E27FC236}">
                <a16:creationId xmlns:a16="http://schemas.microsoft.com/office/drawing/2014/main" id="{5E9D6DFA-17FA-4723-8226-3B477A3EEE89}"/>
              </a:ext>
            </a:extLst>
          </p:cNvPr>
          <p:cNvSpPr>
            <a:spLocks noChangeShapeType="1"/>
          </p:cNvSpPr>
          <p:nvPr/>
        </p:nvSpPr>
        <p:spPr bwMode="auto">
          <a:xfrm flipH="1">
            <a:off x="8070850" y="6232525"/>
            <a:ext cx="539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7" name="Rectangle 47">
            <a:extLst>
              <a:ext uri="{FF2B5EF4-FFF2-40B4-BE49-F238E27FC236}">
                <a16:creationId xmlns:a16="http://schemas.microsoft.com/office/drawing/2014/main" id="{8A0FDA83-0C5A-48C7-A21D-BBB2031444E5}"/>
              </a:ext>
            </a:extLst>
          </p:cNvPr>
          <p:cNvSpPr>
            <a:spLocks noChangeArrowheads="1"/>
          </p:cNvSpPr>
          <p:nvPr/>
        </p:nvSpPr>
        <p:spPr bwMode="auto">
          <a:xfrm>
            <a:off x="3402013" y="6149975"/>
            <a:ext cx="149225"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a:t>
            </a:r>
            <a:endParaRPr lang="en-US" altLang="en-US"/>
          </a:p>
        </p:txBody>
      </p:sp>
      <p:sp>
        <p:nvSpPr>
          <p:cNvPr id="30768" name="Line 48">
            <a:extLst>
              <a:ext uri="{FF2B5EF4-FFF2-40B4-BE49-F238E27FC236}">
                <a16:creationId xmlns:a16="http://schemas.microsoft.com/office/drawing/2014/main" id="{C3B8B94B-E9B3-47FF-B1DF-44AAC290ACBD}"/>
              </a:ext>
            </a:extLst>
          </p:cNvPr>
          <p:cNvSpPr>
            <a:spLocks noChangeShapeType="1"/>
          </p:cNvSpPr>
          <p:nvPr/>
        </p:nvSpPr>
        <p:spPr bwMode="auto">
          <a:xfrm>
            <a:off x="3517900" y="5727700"/>
            <a:ext cx="428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9" name="Line 49">
            <a:extLst>
              <a:ext uri="{FF2B5EF4-FFF2-40B4-BE49-F238E27FC236}">
                <a16:creationId xmlns:a16="http://schemas.microsoft.com/office/drawing/2014/main" id="{EC471037-4655-4AF3-99CB-32D892BC0B3E}"/>
              </a:ext>
            </a:extLst>
          </p:cNvPr>
          <p:cNvSpPr>
            <a:spLocks noChangeShapeType="1"/>
          </p:cNvSpPr>
          <p:nvPr/>
        </p:nvSpPr>
        <p:spPr bwMode="auto">
          <a:xfrm flipH="1">
            <a:off x="8070850" y="5727700"/>
            <a:ext cx="539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0" name="Rectangle 50">
            <a:extLst>
              <a:ext uri="{FF2B5EF4-FFF2-40B4-BE49-F238E27FC236}">
                <a16:creationId xmlns:a16="http://schemas.microsoft.com/office/drawing/2014/main" id="{572A4122-DE03-4D19-BED6-6D611F780AE8}"/>
              </a:ext>
            </a:extLst>
          </p:cNvPr>
          <p:cNvSpPr>
            <a:spLocks noChangeArrowheads="1"/>
          </p:cNvSpPr>
          <p:nvPr/>
        </p:nvSpPr>
        <p:spPr bwMode="auto">
          <a:xfrm>
            <a:off x="3284538" y="5645150"/>
            <a:ext cx="276225"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0.2</a:t>
            </a:r>
            <a:endParaRPr lang="en-US" altLang="en-US"/>
          </a:p>
        </p:txBody>
      </p:sp>
      <p:sp>
        <p:nvSpPr>
          <p:cNvPr id="30771" name="Line 51">
            <a:extLst>
              <a:ext uri="{FF2B5EF4-FFF2-40B4-BE49-F238E27FC236}">
                <a16:creationId xmlns:a16="http://schemas.microsoft.com/office/drawing/2014/main" id="{6A3F6E49-90E1-4E83-96B3-FBEA3D4AEC98}"/>
              </a:ext>
            </a:extLst>
          </p:cNvPr>
          <p:cNvSpPr>
            <a:spLocks noChangeShapeType="1"/>
          </p:cNvSpPr>
          <p:nvPr/>
        </p:nvSpPr>
        <p:spPr bwMode="auto">
          <a:xfrm>
            <a:off x="3517900" y="5224463"/>
            <a:ext cx="428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2" name="Line 52">
            <a:extLst>
              <a:ext uri="{FF2B5EF4-FFF2-40B4-BE49-F238E27FC236}">
                <a16:creationId xmlns:a16="http://schemas.microsoft.com/office/drawing/2014/main" id="{FF04A8CA-6FCD-4F84-AF5C-ADBE05E6A6C7}"/>
              </a:ext>
            </a:extLst>
          </p:cNvPr>
          <p:cNvSpPr>
            <a:spLocks noChangeShapeType="1"/>
          </p:cNvSpPr>
          <p:nvPr/>
        </p:nvSpPr>
        <p:spPr bwMode="auto">
          <a:xfrm flipH="1">
            <a:off x="8070850" y="5224463"/>
            <a:ext cx="539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3" name="Rectangle 53">
            <a:extLst>
              <a:ext uri="{FF2B5EF4-FFF2-40B4-BE49-F238E27FC236}">
                <a16:creationId xmlns:a16="http://schemas.microsoft.com/office/drawing/2014/main" id="{A0F2DDAE-EE0D-4E82-AE71-50F39F4DD8C7}"/>
              </a:ext>
            </a:extLst>
          </p:cNvPr>
          <p:cNvSpPr>
            <a:spLocks noChangeArrowheads="1"/>
          </p:cNvSpPr>
          <p:nvPr/>
        </p:nvSpPr>
        <p:spPr bwMode="auto">
          <a:xfrm>
            <a:off x="3284538" y="5141913"/>
            <a:ext cx="27622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0.4</a:t>
            </a:r>
            <a:endParaRPr lang="en-US" altLang="en-US"/>
          </a:p>
        </p:txBody>
      </p:sp>
      <p:sp>
        <p:nvSpPr>
          <p:cNvPr id="30774" name="Line 54">
            <a:extLst>
              <a:ext uri="{FF2B5EF4-FFF2-40B4-BE49-F238E27FC236}">
                <a16:creationId xmlns:a16="http://schemas.microsoft.com/office/drawing/2014/main" id="{14A25090-5302-4E37-AB22-AA5AEE740B2A}"/>
              </a:ext>
            </a:extLst>
          </p:cNvPr>
          <p:cNvSpPr>
            <a:spLocks noChangeShapeType="1"/>
          </p:cNvSpPr>
          <p:nvPr/>
        </p:nvSpPr>
        <p:spPr bwMode="auto">
          <a:xfrm>
            <a:off x="3517900" y="4719638"/>
            <a:ext cx="428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5" name="Line 55">
            <a:extLst>
              <a:ext uri="{FF2B5EF4-FFF2-40B4-BE49-F238E27FC236}">
                <a16:creationId xmlns:a16="http://schemas.microsoft.com/office/drawing/2014/main" id="{D234FC2E-D2D6-48E3-B3D3-FBE6E2C68659}"/>
              </a:ext>
            </a:extLst>
          </p:cNvPr>
          <p:cNvSpPr>
            <a:spLocks noChangeShapeType="1"/>
          </p:cNvSpPr>
          <p:nvPr/>
        </p:nvSpPr>
        <p:spPr bwMode="auto">
          <a:xfrm flipH="1">
            <a:off x="8070850" y="4719638"/>
            <a:ext cx="539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6" name="Rectangle 56">
            <a:extLst>
              <a:ext uri="{FF2B5EF4-FFF2-40B4-BE49-F238E27FC236}">
                <a16:creationId xmlns:a16="http://schemas.microsoft.com/office/drawing/2014/main" id="{F761A148-5DC0-420B-B18D-745240354F9B}"/>
              </a:ext>
            </a:extLst>
          </p:cNvPr>
          <p:cNvSpPr>
            <a:spLocks noChangeArrowheads="1"/>
          </p:cNvSpPr>
          <p:nvPr/>
        </p:nvSpPr>
        <p:spPr bwMode="auto">
          <a:xfrm>
            <a:off x="3284538" y="4637088"/>
            <a:ext cx="27622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0.6</a:t>
            </a:r>
            <a:endParaRPr lang="en-US" altLang="en-US"/>
          </a:p>
        </p:txBody>
      </p:sp>
      <p:sp>
        <p:nvSpPr>
          <p:cNvPr id="30777" name="Line 57">
            <a:extLst>
              <a:ext uri="{FF2B5EF4-FFF2-40B4-BE49-F238E27FC236}">
                <a16:creationId xmlns:a16="http://schemas.microsoft.com/office/drawing/2014/main" id="{E2721A5B-48B7-44FF-BFC8-ADAE28022B1A}"/>
              </a:ext>
            </a:extLst>
          </p:cNvPr>
          <p:cNvSpPr>
            <a:spLocks noChangeShapeType="1"/>
          </p:cNvSpPr>
          <p:nvPr/>
        </p:nvSpPr>
        <p:spPr bwMode="auto">
          <a:xfrm>
            <a:off x="3517900" y="4216400"/>
            <a:ext cx="428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8" name="Line 58">
            <a:extLst>
              <a:ext uri="{FF2B5EF4-FFF2-40B4-BE49-F238E27FC236}">
                <a16:creationId xmlns:a16="http://schemas.microsoft.com/office/drawing/2014/main" id="{4B4FB2D3-61C5-473F-874F-BBCA255F9CD1}"/>
              </a:ext>
            </a:extLst>
          </p:cNvPr>
          <p:cNvSpPr>
            <a:spLocks noChangeShapeType="1"/>
          </p:cNvSpPr>
          <p:nvPr/>
        </p:nvSpPr>
        <p:spPr bwMode="auto">
          <a:xfrm flipH="1">
            <a:off x="8070850" y="4216400"/>
            <a:ext cx="539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9" name="Rectangle 59">
            <a:extLst>
              <a:ext uri="{FF2B5EF4-FFF2-40B4-BE49-F238E27FC236}">
                <a16:creationId xmlns:a16="http://schemas.microsoft.com/office/drawing/2014/main" id="{5FE0ACCA-A464-48EE-88D3-9B67D047A765}"/>
              </a:ext>
            </a:extLst>
          </p:cNvPr>
          <p:cNvSpPr>
            <a:spLocks noChangeArrowheads="1"/>
          </p:cNvSpPr>
          <p:nvPr/>
        </p:nvSpPr>
        <p:spPr bwMode="auto">
          <a:xfrm>
            <a:off x="3284538" y="4133850"/>
            <a:ext cx="276225"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0.8</a:t>
            </a:r>
            <a:endParaRPr lang="en-US" altLang="en-US"/>
          </a:p>
        </p:txBody>
      </p:sp>
      <p:sp>
        <p:nvSpPr>
          <p:cNvPr id="30780" name="Line 60">
            <a:extLst>
              <a:ext uri="{FF2B5EF4-FFF2-40B4-BE49-F238E27FC236}">
                <a16:creationId xmlns:a16="http://schemas.microsoft.com/office/drawing/2014/main" id="{A89B7842-408E-4405-A593-E578DC32AC0D}"/>
              </a:ext>
            </a:extLst>
          </p:cNvPr>
          <p:cNvSpPr>
            <a:spLocks noChangeShapeType="1"/>
          </p:cNvSpPr>
          <p:nvPr/>
        </p:nvSpPr>
        <p:spPr bwMode="auto">
          <a:xfrm>
            <a:off x="3517900" y="3711575"/>
            <a:ext cx="428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1" name="Line 61">
            <a:extLst>
              <a:ext uri="{FF2B5EF4-FFF2-40B4-BE49-F238E27FC236}">
                <a16:creationId xmlns:a16="http://schemas.microsoft.com/office/drawing/2014/main" id="{9F88C69B-EA6C-46E9-98F8-C8D7716184F2}"/>
              </a:ext>
            </a:extLst>
          </p:cNvPr>
          <p:cNvSpPr>
            <a:spLocks noChangeShapeType="1"/>
          </p:cNvSpPr>
          <p:nvPr/>
        </p:nvSpPr>
        <p:spPr bwMode="auto">
          <a:xfrm flipH="1">
            <a:off x="8070850" y="3711575"/>
            <a:ext cx="539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2" name="Rectangle 62">
            <a:extLst>
              <a:ext uri="{FF2B5EF4-FFF2-40B4-BE49-F238E27FC236}">
                <a16:creationId xmlns:a16="http://schemas.microsoft.com/office/drawing/2014/main" id="{8A451713-0D43-45A5-8B0C-46C26B90C68F}"/>
              </a:ext>
            </a:extLst>
          </p:cNvPr>
          <p:cNvSpPr>
            <a:spLocks noChangeArrowheads="1"/>
          </p:cNvSpPr>
          <p:nvPr/>
        </p:nvSpPr>
        <p:spPr bwMode="auto">
          <a:xfrm>
            <a:off x="3402013" y="3629025"/>
            <a:ext cx="149225"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a:t>
            </a:r>
            <a:endParaRPr lang="en-US" altLang="en-US"/>
          </a:p>
        </p:txBody>
      </p:sp>
      <p:sp>
        <p:nvSpPr>
          <p:cNvPr id="30783" name="Line 63">
            <a:extLst>
              <a:ext uri="{FF2B5EF4-FFF2-40B4-BE49-F238E27FC236}">
                <a16:creationId xmlns:a16="http://schemas.microsoft.com/office/drawing/2014/main" id="{400070B8-FB05-45FA-A8B0-B287ACE57C43}"/>
              </a:ext>
            </a:extLst>
          </p:cNvPr>
          <p:cNvSpPr>
            <a:spLocks noChangeShapeType="1"/>
          </p:cNvSpPr>
          <p:nvPr/>
        </p:nvSpPr>
        <p:spPr bwMode="auto">
          <a:xfrm>
            <a:off x="3517900" y="3206750"/>
            <a:ext cx="428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4" name="Line 64">
            <a:extLst>
              <a:ext uri="{FF2B5EF4-FFF2-40B4-BE49-F238E27FC236}">
                <a16:creationId xmlns:a16="http://schemas.microsoft.com/office/drawing/2014/main" id="{89AED53D-B17F-4E09-A5D2-8E684AC27FC5}"/>
              </a:ext>
            </a:extLst>
          </p:cNvPr>
          <p:cNvSpPr>
            <a:spLocks noChangeShapeType="1"/>
          </p:cNvSpPr>
          <p:nvPr/>
        </p:nvSpPr>
        <p:spPr bwMode="auto">
          <a:xfrm flipH="1">
            <a:off x="8070850" y="3206750"/>
            <a:ext cx="539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5" name="Rectangle 65">
            <a:extLst>
              <a:ext uri="{FF2B5EF4-FFF2-40B4-BE49-F238E27FC236}">
                <a16:creationId xmlns:a16="http://schemas.microsoft.com/office/drawing/2014/main" id="{E95E66AB-4C41-4E6C-8E85-D013D50C0E88}"/>
              </a:ext>
            </a:extLst>
          </p:cNvPr>
          <p:cNvSpPr>
            <a:spLocks noChangeArrowheads="1"/>
          </p:cNvSpPr>
          <p:nvPr/>
        </p:nvSpPr>
        <p:spPr bwMode="auto">
          <a:xfrm>
            <a:off x="3284538" y="3125788"/>
            <a:ext cx="276225"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1.2</a:t>
            </a:r>
            <a:endParaRPr lang="en-US" altLang="en-US"/>
          </a:p>
        </p:txBody>
      </p:sp>
      <p:sp>
        <p:nvSpPr>
          <p:cNvPr id="30786" name="Line 66">
            <a:extLst>
              <a:ext uri="{FF2B5EF4-FFF2-40B4-BE49-F238E27FC236}">
                <a16:creationId xmlns:a16="http://schemas.microsoft.com/office/drawing/2014/main" id="{B88283EA-0D46-4B06-9E50-07C2779ABA32}"/>
              </a:ext>
            </a:extLst>
          </p:cNvPr>
          <p:cNvSpPr>
            <a:spLocks noChangeShapeType="1"/>
          </p:cNvSpPr>
          <p:nvPr/>
        </p:nvSpPr>
        <p:spPr bwMode="auto">
          <a:xfrm>
            <a:off x="3517900" y="2713038"/>
            <a:ext cx="428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7" name="Line 67">
            <a:extLst>
              <a:ext uri="{FF2B5EF4-FFF2-40B4-BE49-F238E27FC236}">
                <a16:creationId xmlns:a16="http://schemas.microsoft.com/office/drawing/2014/main" id="{678BDB81-8AC8-43A6-8F5C-A6B4BEFAFA5E}"/>
              </a:ext>
            </a:extLst>
          </p:cNvPr>
          <p:cNvSpPr>
            <a:spLocks noChangeShapeType="1"/>
          </p:cNvSpPr>
          <p:nvPr/>
        </p:nvSpPr>
        <p:spPr bwMode="auto">
          <a:xfrm flipH="1">
            <a:off x="8070850" y="2713038"/>
            <a:ext cx="539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8" name="Rectangle 68">
            <a:extLst>
              <a:ext uri="{FF2B5EF4-FFF2-40B4-BE49-F238E27FC236}">
                <a16:creationId xmlns:a16="http://schemas.microsoft.com/office/drawing/2014/main" id="{295008BC-A758-4A04-86A7-1BE586A11AFB}"/>
              </a:ext>
            </a:extLst>
          </p:cNvPr>
          <p:cNvSpPr>
            <a:spLocks noChangeArrowheads="1"/>
          </p:cNvSpPr>
          <p:nvPr/>
        </p:nvSpPr>
        <p:spPr bwMode="auto">
          <a:xfrm>
            <a:off x="3284538" y="2632075"/>
            <a:ext cx="276225"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1.4</a:t>
            </a:r>
            <a:endParaRPr lang="en-US" altLang="en-US"/>
          </a:p>
        </p:txBody>
      </p:sp>
      <p:sp>
        <p:nvSpPr>
          <p:cNvPr id="30789" name="Line 69">
            <a:extLst>
              <a:ext uri="{FF2B5EF4-FFF2-40B4-BE49-F238E27FC236}">
                <a16:creationId xmlns:a16="http://schemas.microsoft.com/office/drawing/2014/main" id="{D0342788-869C-426E-8AB5-E5A17DA4C6B8}"/>
              </a:ext>
            </a:extLst>
          </p:cNvPr>
          <p:cNvSpPr>
            <a:spLocks noChangeShapeType="1"/>
          </p:cNvSpPr>
          <p:nvPr/>
        </p:nvSpPr>
        <p:spPr bwMode="auto">
          <a:xfrm>
            <a:off x="3517900" y="2713038"/>
            <a:ext cx="4606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0" name="Freeform 70">
            <a:extLst>
              <a:ext uri="{FF2B5EF4-FFF2-40B4-BE49-F238E27FC236}">
                <a16:creationId xmlns:a16="http://schemas.microsoft.com/office/drawing/2014/main" id="{2EECA2CC-1195-4891-B203-171CE3EA5EEC}"/>
              </a:ext>
            </a:extLst>
          </p:cNvPr>
          <p:cNvSpPr>
            <a:spLocks/>
          </p:cNvSpPr>
          <p:nvPr/>
        </p:nvSpPr>
        <p:spPr bwMode="auto">
          <a:xfrm>
            <a:off x="3517900" y="2713038"/>
            <a:ext cx="4606925" cy="3519487"/>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91" name="Line 71">
            <a:extLst>
              <a:ext uri="{FF2B5EF4-FFF2-40B4-BE49-F238E27FC236}">
                <a16:creationId xmlns:a16="http://schemas.microsoft.com/office/drawing/2014/main" id="{0C529E0C-5EBD-4AF3-BE6F-6C5ACF927B8A}"/>
              </a:ext>
            </a:extLst>
          </p:cNvPr>
          <p:cNvSpPr>
            <a:spLocks noChangeShapeType="1"/>
          </p:cNvSpPr>
          <p:nvPr/>
        </p:nvSpPr>
        <p:spPr bwMode="auto">
          <a:xfrm flipV="1">
            <a:off x="3517900" y="2713038"/>
            <a:ext cx="1588" cy="35194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2" name="Freeform 72">
            <a:extLst>
              <a:ext uri="{FF2B5EF4-FFF2-40B4-BE49-F238E27FC236}">
                <a16:creationId xmlns:a16="http://schemas.microsoft.com/office/drawing/2014/main" id="{43C3B543-B3BD-4337-8E97-024EF9BBF573}"/>
              </a:ext>
            </a:extLst>
          </p:cNvPr>
          <p:cNvSpPr>
            <a:spLocks/>
          </p:cNvSpPr>
          <p:nvPr/>
        </p:nvSpPr>
        <p:spPr bwMode="auto">
          <a:xfrm>
            <a:off x="3517900" y="3073400"/>
            <a:ext cx="2928938" cy="3148013"/>
          </a:xfrm>
          <a:custGeom>
            <a:avLst/>
            <a:gdLst>
              <a:gd name="T0" fmla="*/ 27 w 1845"/>
              <a:gd name="T1" fmla="*/ 1018 h 1983"/>
              <a:gd name="T2" fmla="*/ 67 w 1845"/>
              <a:gd name="T3" fmla="*/ 91 h 1983"/>
              <a:gd name="T4" fmla="*/ 114 w 1845"/>
              <a:gd name="T5" fmla="*/ 117 h 1983"/>
              <a:gd name="T6" fmla="*/ 154 w 1845"/>
              <a:gd name="T7" fmla="*/ 558 h 1983"/>
              <a:gd name="T8" fmla="*/ 201 w 1845"/>
              <a:gd name="T9" fmla="*/ 441 h 1983"/>
              <a:gd name="T10" fmla="*/ 247 w 1845"/>
              <a:gd name="T11" fmla="*/ 253 h 1983"/>
              <a:gd name="T12" fmla="*/ 288 w 1845"/>
              <a:gd name="T13" fmla="*/ 434 h 1983"/>
              <a:gd name="T14" fmla="*/ 334 w 1845"/>
              <a:gd name="T15" fmla="*/ 480 h 1983"/>
              <a:gd name="T16" fmla="*/ 374 w 1845"/>
              <a:gd name="T17" fmla="*/ 318 h 1983"/>
              <a:gd name="T18" fmla="*/ 421 w 1845"/>
              <a:gd name="T19" fmla="*/ 383 h 1983"/>
              <a:gd name="T20" fmla="*/ 461 w 1845"/>
              <a:gd name="T21" fmla="*/ 480 h 1983"/>
              <a:gd name="T22" fmla="*/ 508 w 1845"/>
              <a:gd name="T23" fmla="*/ 363 h 1983"/>
              <a:gd name="T24" fmla="*/ 548 w 1845"/>
              <a:gd name="T25" fmla="*/ 363 h 1983"/>
              <a:gd name="T26" fmla="*/ 595 w 1845"/>
              <a:gd name="T27" fmla="*/ 460 h 1983"/>
              <a:gd name="T28" fmla="*/ 635 w 1845"/>
              <a:gd name="T29" fmla="*/ 402 h 1983"/>
              <a:gd name="T30" fmla="*/ 682 w 1845"/>
              <a:gd name="T31" fmla="*/ 357 h 1983"/>
              <a:gd name="T32" fmla="*/ 729 w 1845"/>
              <a:gd name="T33" fmla="*/ 434 h 1983"/>
              <a:gd name="T34" fmla="*/ 769 w 1845"/>
              <a:gd name="T35" fmla="*/ 421 h 1983"/>
              <a:gd name="T36" fmla="*/ 816 w 1845"/>
              <a:gd name="T37" fmla="*/ 357 h 1983"/>
              <a:gd name="T38" fmla="*/ 856 w 1845"/>
              <a:gd name="T39" fmla="*/ 409 h 1983"/>
              <a:gd name="T40" fmla="*/ 903 w 1845"/>
              <a:gd name="T41" fmla="*/ 434 h 1983"/>
              <a:gd name="T42" fmla="*/ 943 w 1845"/>
              <a:gd name="T43" fmla="*/ 370 h 1983"/>
              <a:gd name="T44" fmla="*/ 990 w 1845"/>
              <a:gd name="T45" fmla="*/ 389 h 1983"/>
              <a:gd name="T46" fmla="*/ 1030 w 1845"/>
              <a:gd name="T47" fmla="*/ 441 h 1983"/>
              <a:gd name="T48" fmla="*/ 1076 w 1845"/>
              <a:gd name="T49" fmla="*/ 389 h 1983"/>
              <a:gd name="T50" fmla="*/ 1117 w 1845"/>
              <a:gd name="T51" fmla="*/ 383 h 1983"/>
              <a:gd name="T52" fmla="*/ 1163 w 1845"/>
              <a:gd name="T53" fmla="*/ 428 h 1983"/>
              <a:gd name="T54" fmla="*/ 1210 w 1845"/>
              <a:gd name="T55" fmla="*/ 409 h 1983"/>
              <a:gd name="T56" fmla="*/ 1250 w 1845"/>
              <a:gd name="T57" fmla="*/ 376 h 1983"/>
              <a:gd name="T58" fmla="*/ 1297 w 1845"/>
              <a:gd name="T59" fmla="*/ 421 h 1983"/>
              <a:gd name="T60" fmla="*/ 1337 w 1845"/>
              <a:gd name="T61" fmla="*/ 415 h 1983"/>
              <a:gd name="T62" fmla="*/ 1384 w 1845"/>
              <a:gd name="T63" fmla="*/ 376 h 1983"/>
              <a:gd name="T64" fmla="*/ 1424 w 1845"/>
              <a:gd name="T65" fmla="*/ 409 h 1983"/>
              <a:gd name="T66" fmla="*/ 1471 w 1845"/>
              <a:gd name="T67" fmla="*/ 428 h 1983"/>
              <a:gd name="T68" fmla="*/ 1511 w 1845"/>
              <a:gd name="T69" fmla="*/ 383 h 1983"/>
              <a:gd name="T70" fmla="*/ 1558 w 1845"/>
              <a:gd name="T71" fmla="*/ 396 h 1983"/>
              <a:gd name="T72" fmla="*/ 1598 w 1845"/>
              <a:gd name="T73" fmla="*/ 428 h 1983"/>
              <a:gd name="T74" fmla="*/ 1645 w 1845"/>
              <a:gd name="T75" fmla="*/ 396 h 1983"/>
              <a:gd name="T76" fmla="*/ 1685 w 1845"/>
              <a:gd name="T77" fmla="*/ 389 h 1983"/>
              <a:gd name="T78" fmla="*/ 1732 w 1845"/>
              <a:gd name="T79" fmla="*/ 421 h 1983"/>
              <a:gd name="T80" fmla="*/ 1778 w 1845"/>
              <a:gd name="T81" fmla="*/ 409 h 1983"/>
              <a:gd name="T82" fmla="*/ 1819 w 1845"/>
              <a:gd name="T83" fmla="*/ 383 h 1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45" h="1983">
                <a:moveTo>
                  <a:pt x="0" y="1983"/>
                </a:moveTo>
                <a:lnTo>
                  <a:pt x="13" y="1484"/>
                </a:lnTo>
                <a:lnTo>
                  <a:pt x="27" y="1018"/>
                </a:lnTo>
                <a:lnTo>
                  <a:pt x="40" y="609"/>
                </a:lnTo>
                <a:lnTo>
                  <a:pt x="54" y="298"/>
                </a:lnTo>
                <a:lnTo>
                  <a:pt x="67" y="91"/>
                </a:lnTo>
                <a:lnTo>
                  <a:pt x="87" y="0"/>
                </a:lnTo>
                <a:lnTo>
                  <a:pt x="100" y="13"/>
                </a:lnTo>
                <a:lnTo>
                  <a:pt x="114" y="117"/>
                </a:lnTo>
                <a:lnTo>
                  <a:pt x="127" y="272"/>
                </a:lnTo>
                <a:lnTo>
                  <a:pt x="140" y="434"/>
                </a:lnTo>
                <a:lnTo>
                  <a:pt x="154" y="558"/>
                </a:lnTo>
                <a:lnTo>
                  <a:pt x="174" y="596"/>
                </a:lnTo>
                <a:lnTo>
                  <a:pt x="187" y="545"/>
                </a:lnTo>
                <a:lnTo>
                  <a:pt x="201" y="441"/>
                </a:lnTo>
                <a:lnTo>
                  <a:pt x="214" y="337"/>
                </a:lnTo>
                <a:lnTo>
                  <a:pt x="227" y="266"/>
                </a:lnTo>
                <a:lnTo>
                  <a:pt x="247" y="253"/>
                </a:lnTo>
                <a:lnTo>
                  <a:pt x="261" y="285"/>
                </a:lnTo>
                <a:lnTo>
                  <a:pt x="274" y="357"/>
                </a:lnTo>
                <a:lnTo>
                  <a:pt x="288" y="434"/>
                </a:lnTo>
                <a:lnTo>
                  <a:pt x="301" y="499"/>
                </a:lnTo>
                <a:lnTo>
                  <a:pt x="314" y="512"/>
                </a:lnTo>
                <a:lnTo>
                  <a:pt x="334" y="480"/>
                </a:lnTo>
                <a:lnTo>
                  <a:pt x="348" y="421"/>
                </a:lnTo>
                <a:lnTo>
                  <a:pt x="361" y="357"/>
                </a:lnTo>
                <a:lnTo>
                  <a:pt x="374" y="318"/>
                </a:lnTo>
                <a:lnTo>
                  <a:pt x="388" y="311"/>
                </a:lnTo>
                <a:lnTo>
                  <a:pt x="408" y="337"/>
                </a:lnTo>
                <a:lnTo>
                  <a:pt x="421" y="383"/>
                </a:lnTo>
                <a:lnTo>
                  <a:pt x="435" y="434"/>
                </a:lnTo>
                <a:lnTo>
                  <a:pt x="448" y="473"/>
                </a:lnTo>
                <a:lnTo>
                  <a:pt x="461" y="480"/>
                </a:lnTo>
                <a:lnTo>
                  <a:pt x="475" y="454"/>
                </a:lnTo>
                <a:lnTo>
                  <a:pt x="495" y="409"/>
                </a:lnTo>
                <a:lnTo>
                  <a:pt x="508" y="363"/>
                </a:lnTo>
                <a:lnTo>
                  <a:pt x="522" y="337"/>
                </a:lnTo>
                <a:lnTo>
                  <a:pt x="535" y="337"/>
                </a:lnTo>
                <a:lnTo>
                  <a:pt x="548" y="363"/>
                </a:lnTo>
                <a:lnTo>
                  <a:pt x="568" y="396"/>
                </a:lnTo>
                <a:lnTo>
                  <a:pt x="582" y="434"/>
                </a:lnTo>
                <a:lnTo>
                  <a:pt x="595" y="460"/>
                </a:lnTo>
                <a:lnTo>
                  <a:pt x="608" y="460"/>
                </a:lnTo>
                <a:lnTo>
                  <a:pt x="622" y="434"/>
                </a:lnTo>
                <a:lnTo>
                  <a:pt x="635" y="402"/>
                </a:lnTo>
                <a:lnTo>
                  <a:pt x="655" y="370"/>
                </a:lnTo>
                <a:lnTo>
                  <a:pt x="669" y="350"/>
                </a:lnTo>
                <a:lnTo>
                  <a:pt x="682" y="357"/>
                </a:lnTo>
                <a:lnTo>
                  <a:pt x="695" y="376"/>
                </a:lnTo>
                <a:lnTo>
                  <a:pt x="709" y="409"/>
                </a:lnTo>
                <a:lnTo>
                  <a:pt x="729" y="434"/>
                </a:lnTo>
                <a:lnTo>
                  <a:pt x="742" y="447"/>
                </a:lnTo>
                <a:lnTo>
                  <a:pt x="756" y="447"/>
                </a:lnTo>
                <a:lnTo>
                  <a:pt x="769" y="421"/>
                </a:lnTo>
                <a:lnTo>
                  <a:pt x="782" y="396"/>
                </a:lnTo>
                <a:lnTo>
                  <a:pt x="796" y="370"/>
                </a:lnTo>
                <a:lnTo>
                  <a:pt x="816" y="357"/>
                </a:lnTo>
                <a:lnTo>
                  <a:pt x="829" y="363"/>
                </a:lnTo>
                <a:lnTo>
                  <a:pt x="842" y="383"/>
                </a:lnTo>
                <a:lnTo>
                  <a:pt x="856" y="409"/>
                </a:lnTo>
                <a:lnTo>
                  <a:pt x="869" y="434"/>
                </a:lnTo>
                <a:lnTo>
                  <a:pt x="889" y="441"/>
                </a:lnTo>
                <a:lnTo>
                  <a:pt x="903" y="434"/>
                </a:lnTo>
                <a:lnTo>
                  <a:pt x="916" y="415"/>
                </a:lnTo>
                <a:lnTo>
                  <a:pt x="929" y="389"/>
                </a:lnTo>
                <a:lnTo>
                  <a:pt x="943" y="370"/>
                </a:lnTo>
                <a:lnTo>
                  <a:pt x="956" y="363"/>
                </a:lnTo>
                <a:lnTo>
                  <a:pt x="976" y="376"/>
                </a:lnTo>
                <a:lnTo>
                  <a:pt x="990" y="389"/>
                </a:lnTo>
                <a:lnTo>
                  <a:pt x="1003" y="415"/>
                </a:lnTo>
                <a:lnTo>
                  <a:pt x="1016" y="434"/>
                </a:lnTo>
                <a:lnTo>
                  <a:pt x="1030" y="441"/>
                </a:lnTo>
                <a:lnTo>
                  <a:pt x="1050" y="428"/>
                </a:lnTo>
                <a:lnTo>
                  <a:pt x="1063" y="409"/>
                </a:lnTo>
                <a:lnTo>
                  <a:pt x="1076" y="389"/>
                </a:lnTo>
                <a:lnTo>
                  <a:pt x="1090" y="376"/>
                </a:lnTo>
                <a:lnTo>
                  <a:pt x="1103" y="370"/>
                </a:lnTo>
                <a:lnTo>
                  <a:pt x="1117" y="383"/>
                </a:lnTo>
                <a:lnTo>
                  <a:pt x="1137" y="396"/>
                </a:lnTo>
                <a:lnTo>
                  <a:pt x="1150" y="415"/>
                </a:lnTo>
                <a:lnTo>
                  <a:pt x="1163" y="428"/>
                </a:lnTo>
                <a:lnTo>
                  <a:pt x="1177" y="434"/>
                </a:lnTo>
                <a:lnTo>
                  <a:pt x="1190" y="421"/>
                </a:lnTo>
                <a:lnTo>
                  <a:pt x="1210" y="409"/>
                </a:lnTo>
                <a:lnTo>
                  <a:pt x="1224" y="389"/>
                </a:lnTo>
                <a:lnTo>
                  <a:pt x="1237" y="376"/>
                </a:lnTo>
                <a:lnTo>
                  <a:pt x="1250" y="376"/>
                </a:lnTo>
                <a:lnTo>
                  <a:pt x="1264" y="383"/>
                </a:lnTo>
                <a:lnTo>
                  <a:pt x="1277" y="402"/>
                </a:lnTo>
                <a:lnTo>
                  <a:pt x="1297" y="421"/>
                </a:lnTo>
                <a:lnTo>
                  <a:pt x="1310" y="428"/>
                </a:lnTo>
                <a:lnTo>
                  <a:pt x="1324" y="428"/>
                </a:lnTo>
                <a:lnTo>
                  <a:pt x="1337" y="415"/>
                </a:lnTo>
                <a:lnTo>
                  <a:pt x="1351" y="402"/>
                </a:lnTo>
                <a:lnTo>
                  <a:pt x="1371" y="389"/>
                </a:lnTo>
                <a:lnTo>
                  <a:pt x="1384" y="376"/>
                </a:lnTo>
                <a:lnTo>
                  <a:pt x="1397" y="383"/>
                </a:lnTo>
                <a:lnTo>
                  <a:pt x="1411" y="389"/>
                </a:lnTo>
                <a:lnTo>
                  <a:pt x="1424" y="409"/>
                </a:lnTo>
                <a:lnTo>
                  <a:pt x="1437" y="421"/>
                </a:lnTo>
                <a:lnTo>
                  <a:pt x="1458" y="428"/>
                </a:lnTo>
                <a:lnTo>
                  <a:pt x="1471" y="428"/>
                </a:lnTo>
                <a:lnTo>
                  <a:pt x="1484" y="415"/>
                </a:lnTo>
                <a:lnTo>
                  <a:pt x="1498" y="396"/>
                </a:lnTo>
                <a:lnTo>
                  <a:pt x="1511" y="383"/>
                </a:lnTo>
                <a:lnTo>
                  <a:pt x="1524" y="383"/>
                </a:lnTo>
                <a:lnTo>
                  <a:pt x="1544" y="383"/>
                </a:lnTo>
                <a:lnTo>
                  <a:pt x="1558" y="396"/>
                </a:lnTo>
                <a:lnTo>
                  <a:pt x="1571" y="409"/>
                </a:lnTo>
                <a:lnTo>
                  <a:pt x="1585" y="421"/>
                </a:lnTo>
                <a:lnTo>
                  <a:pt x="1598" y="428"/>
                </a:lnTo>
                <a:lnTo>
                  <a:pt x="1618" y="421"/>
                </a:lnTo>
                <a:lnTo>
                  <a:pt x="1631" y="409"/>
                </a:lnTo>
                <a:lnTo>
                  <a:pt x="1645" y="396"/>
                </a:lnTo>
                <a:lnTo>
                  <a:pt x="1658" y="383"/>
                </a:lnTo>
                <a:lnTo>
                  <a:pt x="1671" y="383"/>
                </a:lnTo>
                <a:lnTo>
                  <a:pt x="1685" y="389"/>
                </a:lnTo>
                <a:lnTo>
                  <a:pt x="1705" y="396"/>
                </a:lnTo>
                <a:lnTo>
                  <a:pt x="1718" y="409"/>
                </a:lnTo>
                <a:lnTo>
                  <a:pt x="1732" y="421"/>
                </a:lnTo>
                <a:lnTo>
                  <a:pt x="1745" y="421"/>
                </a:lnTo>
                <a:lnTo>
                  <a:pt x="1758" y="415"/>
                </a:lnTo>
                <a:lnTo>
                  <a:pt x="1778" y="409"/>
                </a:lnTo>
                <a:lnTo>
                  <a:pt x="1792" y="396"/>
                </a:lnTo>
                <a:lnTo>
                  <a:pt x="1805" y="383"/>
                </a:lnTo>
                <a:lnTo>
                  <a:pt x="1819" y="383"/>
                </a:lnTo>
                <a:lnTo>
                  <a:pt x="1832" y="389"/>
                </a:lnTo>
                <a:lnTo>
                  <a:pt x="1845" y="402"/>
                </a:lnTo>
              </a:path>
            </a:pathLst>
          </a:custGeom>
          <a:noFill/>
          <a:ln w="28575" cmpd="sng">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93" name="Freeform 73">
            <a:extLst>
              <a:ext uri="{FF2B5EF4-FFF2-40B4-BE49-F238E27FC236}">
                <a16:creationId xmlns:a16="http://schemas.microsoft.com/office/drawing/2014/main" id="{39D4D32D-521F-43A0-AE05-E2C07B5748D7}"/>
              </a:ext>
            </a:extLst>
          </p:cNvPr>
          <p:cNvSpPr>
            <a:spLocks/>
          </p:cNvSpPr>
          <p:nvPr/>
        </p:nvSpPr>
        <p:spPr bwMode="auto">
          <a:xfrm>
            <a:off x="6446838" y="3690938"/>
            <a:ext cx="1677987" cy="50800"/>
          </a:xfrm>
          <a:custGeom>
            <a:avLst/>
            <a:gdLst>
              <a:gd name="T0" fmla="*/ 20 w 1057"/>
              <a:gd name="T1" fmla="*/ 26 h 32"/>
              <a:gd name="T2" fmla="*/ 47 w 1057"/>
              <a:gd name="T3" fmla="*/ 32 h 32"/>
              <a:gd name="T4" fmla="*/ 74 w 1057"/>
              <a:gd name="T5" fmla="*/ 13 h 32"/>
              <a:gd name="T6" fmla="*/ 107 w 1057"/>
              <a:gd name="T7" fmla="*/ 0 h 32"/>
              <a:gd name="T8" fmla="*/ 134 w 1057"/>
              <a:gd name="T9" fmla="*/ 7 h 32"/>
              <a:gd name="T10" fmla="*/ 161 w 1057"/>
              <a:gd name="T11" fmla="*/ 26 h 32"/>
              <a:gd name="T12" fmla="*/ 194 w 1057"/>
              <a:gd name="T13" fmla="*/ 32 h 32"/>
              <a:gd name="T14" fmla="*/ 221 w 1057"/>
              <a:gd name="T15" fmla="*/ 13 h 32"/>
              <a:gd name="T16" fmla="*/ 254 w 1057"/>
              <a:gd name="T17" fmla="*/ 0 h 32"/>
              <a:gd name="T18" fmla="*/ 281 w 1057"/>
              <a:gd name="T19" fmla="*/ 7 h 32"/>
              <a:gd name="T20" fmla="*/ 308 w 1057"/>
              <a:gd name="T21" fmla="*/ 26 h 32"/>
              <a:gd name="T22" fmla="*/ 341 w 1057"/>
              <a:gd name="T23" fmla="*/ 26 h 32"/>
              <a:gd name="T24" fmla="*/ 368 w 1057"/>
              <a:gd name="T25" fmla="*/ 13 h 32"/>
              <a:gd name="T26" fmla="*/ 395 w 1057"/>
              <a:gd name="T27" fmla="*/ 0 h 32"/>
              <a:gd name="T28" fmla="*/ 428 w 1057"/>
              <a:gd name="T29" fmla="*/ 7 h 32"/>
              <a:gd name="T30" fmla="*/ 455 w 1057"/>
              <a:gd name="T31" fmla="*/ 26 h 32"/>
              <a:gd name="T32" fmla="*/ 482 w 1057"/>
              <a:gd name="T33" fmla="*/ 26 h 32"/>
              <a:gd name="T34" fmla="*/ 515 w 1057"/>
              <a:gd name="T35" fmla="*/ 7 h 32"/>
              <a:gd name="T36" fmla="*/ 542 w 1057"/>
              <a:gd name="T37" fmla="*/ 0 h 32"/>
              <a:gd name="T38" fmla="*/ 575 w 1057"/>
              <a:gd name="T39" fmla="*/ 13 h 32"/>
              <a:gd name="T40" fmla="*/ 602 w 1057"/>
              <a:gd name="T41" fmla="*/ 26 h 32"/>
              <a:gd name="T42" fmla="*/ 629 w 1057"/>
              <a:gd name="T43" fmla="*/ 26 h 32"/>
              <a:gd name="T44" fmla="*/ 662 w 1057"/>
              <a:gd name="T45" fmla="*/ 7 h 32"/>
              <a:gd name="T46" fmla="*/ 689 w 1057"/>
              <a:gd name="T47" fmla="*/ 0 h 32"/>
              <a:gd name="T48" fmla="*/ 716 w 1057"/>
              <a:gd name="T49" fmla="*/ 13 h 32"/>
              <a:gd name="T50" fmla="*/ 749 w 1057"/>
              <a:gd name="T51" fmla="*/ 26 h 32"/>
              <a:gd name="T52" fmla="*/ 776 w 1057"/>
              <a:gd name="T53" fmla="*/ 20 h 32"/>
              <a:gd name="T54" fmla="*/ 803 w 1057"/>
              <a:gd name="T55" fmla="*/ 7 h 32"/>
              <a:gd name="T56" fmla="*/ 836 w 1057"/>
              <a:gd name="T57" fmla="*/ 0 h 32"/>
              <a:gd name="T58" fmla="*/ 863 w 1057"/>
              <a:gd name="T59" fmla="*/ 13 h 32"/>
              <a:gd name="T60" fmla="*/ 896 w 1057"/>
              <a:gd name="T61" fmla="*/ 26 h 32"/>
              <a:gd name="T62" fmla="*/ 923 w 1057"/>
              <a:gd name="T63" fmla="*/ 20 h 32"/>
              <a:gd name="T64" fmla="*/ 950 w 1057"/>
              <a:gd name="T65" fmla="*/ 7 h 32"/>
              <a:gd name="T66" fmla="*/ 983 w 1057"/>
              <a:gd name="T67" fmla="*/ 0 h 32"/>
              <a:gd name="T68" fmla="*/ 1010 w 1057"/>
              <a:gd name="T69" fmla="*/ 20 h 32"/>
              <a:gd name="T70" fmla="*/ 1037 w 1057"/>
              <a:gd name="T71"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7" h="32">
                <a:moveTo>
                  <a:pt x="0" y="13"/>
                </a:moveTo>
                <a:lnTo>
                  <a:pt x="20" y="26"/>
                </a:lnTo>
                <a:lnTo>
                  <a:pt x="34" y="32"/>
                </a:lnTo>
                <a:lnTo>
                  <a:pt x="47" y="32"/>
                </a:lnTo>
                <a:lnTo>
                  <a:pt x="60" y="26"/>
                </a:lnTo>
                <a:lnTo>
                  <a:pt x="74" y="13"/>
                </a:lnTo>
                <a:lnTo>
                  <a:pt x="94" y="7"/>
                </a:lnTo>
                <a:lnTo>
                  <a:pt x="107" y="0"/>
                </a:lnTo>
                <a:lnTo>
                  <a:pt x="121" y="0"/>
                </a:lnTo>
                <a:lnTo>
                  <a:pt x="134" y="7"/>
                </a:lnTo>
                <a:lnTo>
                  <a:pt x="147" y="13"/>
                </a:lnTo>
                <a:lnTo>
                  <a:pt x="161" y="26"/>
                </a:lnTo>
                <a:lnTo>
                  <a:pt x="181" y="32"/>
                </a:lnTo>
                <a:lnTo>
                  <a:pt x="194" y="32"/>
                </a:lnTo>
                <a:lnTo>
                  <a:pt x="208" y="26"/>
                </a:lnTo>
                <a:lnTo>
                  <a:pt x="221" y="13"/>
                </a:lnTo>
                <a:lnTo>
                  <a:pt x="234" y="0"/>
                </a:lnTo>
                <a:lnTo>
                  <a:pt x="254" y="0"/>
                </a:lnTo>
                <a:lnTo>
                  <a:pt x="268" y="0"/>
                </a:lnTo>
                <a:lnTo>
                  <a:pt x="281" y="7"/>
                </a:lnTo>
                <a:lnTo>
                  <a:pt x="294" y="20"/>
                </a:lnTo>
                <a:lnTo>
                  <a:pt x="308" y="26"/>
                </a:lnTo>
                <a:lnTo>
                  <a:pt x="321" y="32"/>
                </a:lnTo>
                <a:lnTo>
                  <a:pt x="341" y="26"/>
                </a:lnTo>
                <a:lnTo>
                  <a:pt x="355" y="20"/>
                </a:lnTo>
                <a:lnTo>
                  <a:pt x="368" y="13"/>
                </a:lnTo>
                <a:lnTo>
                  <a:pt x="381" y="0"/>
                </a:lnTo>
                <a:lnTo>
                  <a:pt x="395" y="0"/>
                </a:lnTo>
                <a:lnTo>
                  <a:pt x="415" y="0"/>
                </a:lnTo>
                <a:lnTo>
                  <a:pt x="428" y="7"/>
                </a:lnTo>
                <a:lnTo>
                  <a:pt x="442" y="20"/>
                </a:lnTo>
                <a:lnTo>
                  <a:pt x="455" y="26"/>
                </a:lnTo>
                <a:lnTo>
                  <a:pt x="468" y="32"/>
                </a:lnTo>
                <a:lnTo>
                  <a:pt x="482" y="26"/>
                </a:lnTo>
                <a:lnTo>
                  <a:pt x="502" y="20"/>
                </a:lnTo>
                <a:lnTo>
                  <a:pt x="515" y="7"/>
                </a:lnTo>
                <a:lnTo>
                  <a:pt x="528" y="0"/>
                </a:lnTo>
                <a:lnTo>
                  <a:pt x="542" y="0"/>
                </a:lnTo>
                <a:lnTo>
                  <a:pt x="555" y="0"/>
                </a:lnTo>
                <a:lnTo>
                  <a:pt x="575" y="13"/>
                </a:lnTo>
                <a:lnTo>
                  <a:pt x="589" y="20"/>
                </a:lnTo>
                <a:lnTo>
                  <a:pt x="602" y="26"/>
                </a:lnTo>
                <a:lnTo>
                  <a:pt x="615" y="26"/>
                </a:lnTo>
                <a:lnTo>
                  <a:pt x="629" y="26"/>
                </a:lnTo>
                <a:lnTo>
                  <a:pt x="642" y="13"/>
                </a:lnTo>
                <a:lnTo>
                  <a:pt x="662" y="7"/>
                </a:lnTo>
                <a:lnTo>
                  <a:pt x="676" y="0"/>
                </a:lnTo>
                <a:lnTo>
                  <a:pt x="689" y="0"/>
                </a:lnTo>
                <a:lnTo>
                  <a:pt x="702" y="7"/>
                </a:lnTo>
                <a:lnTo>
                  <a:pt x="716" y="13"/>
                </a:lnTo>
                <a:lnTo>
                  <a:pt x="736" y="20"/>
                </a:lnTo>
                <a:lnTo>
                  <a:pt x="749" y="26"/>
                </a:lnTo>
                <a:lnTo>
                  <a:pt x="762" y="26"/>
                </a:lnTo>
                <a:lnTo>
                  <a:pt x="776" y="20"/>
                </a:lnTo>
                <a:lnTo>
                  <a:pt x="789" y="13"/>
                </a:lnTo>
                <a:lnTo>
                  <a:pt x="803" y="7"/>
                </a:lnTo>
                <a:lnTo>
                  <a:pt x="823" y="0"/>
                </a:lnTo>
                <a:lnTo>
                  <a:pt x="836" y="0"/>
                </a:lnTo>
                <a:lnTo>
                  <a:pt x="849" y="7"/>
                </a:lnTo>
                <a:lnTo>
                  <a:pt x="863" y="13"/>
                </a:lnTo>
                <a:lnTo>
                  <a:pt x="876" y="26"/>
                </a:lnTo>
                <a:lnTo>
                  <a:pt x="896" y="26"/>
                </a:lnTo>
                <a:lnTo>
                  <a:pt x="910" y="26"/>
                </a:lnTo>
                <a:lnTo>
                  <a:pt x="923" y="20"/>
                </a:lnTo>
                <a:lnTo>
                  <a:pt x="936" y="13"/>
                </a:lnTo>
                <a:lnTo>
                  <a:pt x="950" y="7"/>
                </a:lnTo>
                <a:lnTo>
                  <a:pt x="963" y="0"/>
                </a:lnTo>
                <a:lnTo>
                  <a:pt x="983" y="0"/>
                </a:lnTo>
                <a:lnTo>
                  <a:pt x="996" y="7"/>
                </a:lnTo>
                <a:lnTo>
                  <a:pt x="1010" y="20"/>
                </a:lnTo>
                <a:lnTo>
                  <a:pt x="1023" y="26"/>
                </a:lnTo>
                <a:lnTo>
                  <a:pt x="1037" y="26"/>
                </a:lnTo>
                <a:lnTo>
                  <a:pt x="1057" y="26"/>
                </a:lnTo>
              </a:path>
            </a:pathLst>
          </a:custGeom>
          <a:noFill/>
          <a:ln w="19050" cmpd="sng">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94" name="Freeform 74">
            <a:extLst>
              <a:ext uri="{FF2B5EF4-FFF2-40B4-BE49-F238E27FC236}">
                <a16:creationId xmlns:a16="http://schemas.microsoft.com/office/drawing/2014/main" id="{59E68DFE-1955-4AB9-8777-3B3AAA98616F}"/>
              </a:ext>
            </a:extLst>
          </p:cNvPr>
          <p:cNvSpPr>
            <a:spLocks/>
          </p:cNvSpPr>
          <p:nvPr/>
        </p:nvSpPr>
        <p:spPr bwMode="auto">
          <a:xfrm>
            <a:off x="3560763" y="2816225"/>
            <a:ext cx="2940050" cy="2798763"/>
          </a:xfrm>
          <a:custGeom>
            <a:avLst/>
            <a:gdLst>
              <a:gd name="T0" fmla="*/ 27 w 1852"/>
              <a:gd name="T1" fmla="*/ 791 h 1763"/>
              <a:gd name="T2" fmla="*/ 73 w 1852"/>
              <a:gd name="T3" fmla="*/ 292 h 1763"/>
              <a:gd name="T4" fmla="*/ 113 w 1852"/>
              <a:gd name="T5" fmla="*/ 389 h 1763"/>
              <a:gd name="T6" fmla="*/ 160 w 1852"/>
              <a:gd name="T7" fmla="*/ 97 h 1763"/>
              <a:gd name="T8" fmla="*/ 200 w 1852"/>
              <a:gd name="T9" fmla="*/ 726 h 1763"/>
              <a:gd name="T10" fmla="*/ 247 w 1852"/>
              <a:gd name="T11" fmla="*/ 149 h 1763"/>
              <a:gd name="T12" fmla="*/ 287 w 1852"/>
              <a:gd name="T13" fmla="*/ 700 h 1763"/>
              <a:gd name="T14" fmla="*/ 334 w 1852"/>
              <a:gd name="T15" fmla="*/ 350 h 1763"/>
              <a:gd name="T16" fmla="*/ 381 w 1852"/>
              <a:gd name="T17" fmla="*/ 493 h 1763"/>
              <a:gd name="T18" fmla="*/ 421 w 1852"/>
              <a:gd name="T19" fmla="*/ 603 h 1763"/>
              <a:gd name="T20" fmla="*/ 468 w 1852"/>
              <a:gd name="T21" fmla="*/ 350 h 1763"/>
              <a:gd name="T22" fmla="*/ 508 w 1852"/>
              <a:gd name="T23" fmla="*/ 726 h 1763"/>
              <a:gd name="T24" fmla="*/ 555 w 1852"/>
              <a:gd name="T25" fmla="*/ 363 h 1763"/>
              <a:gd name="T26" fmla="*/ 595 w 1852"/>
              <a:gd name="T27" fmla="*/ 648 h 1763"/>
              <a:gd name="T28" fmla="*/ 642 w 1852"/>
              <a:gd name="T29" fmla="*/ 499 h 1763"/>
              <a:gd name="T30" fmla="*/ 682 w 1852"/>
              <a:gd name="T31" fmla="*/ 506 h 1763"/>
              <a:gd name="T32" fmla="*/ 729 w 1852"/>
              <a:gd name="T33" fmla="*/ 635 h 1763"/>
              <a:gd name="T34" fmla="*/ 769 w 1852"/>
              <a:gd name="T35" fmla="*/ 434 h 1763"/>
              <a:gd name="T36" fmla="*/ 815 w 1852"/>
              <a:gd name="T37" fmla="*/ 655 h 1763"/>
              <a:gd name="T38" fmla="*/ 862 w 1852"/>
              <a:gd name="T39" fmla="*/ 473 h 1763"/>
              <a:gd name="T40" fmla="*/ 902 w 1852"/>
              <a:gd name="T41" fmla="*/ 577 h 1763"/>
              <a:gd name="T42" fmla="*/ 949 w 1852"/>
              <a:gd name="T43" fmla="*/ 571 h 1763"/>
              <a:gd name="T44" fmla="*/ 989 w 1852"/>
              <a:gd name="T45" fmla="*/ 499 h 1763"/>
              <a:gd name="T46" fmla="*/ 1036 w 1852"/>
              <a:gd name="T47" fmla="*/ 622 h 1763"/>
              <a:gd name="T48" fmla="*/ 1076 w 1852"/>
              <a:gd name="T49" fmla="*/ 493 h 1763"/>
              <a:gd name="T50" fmla="*/ 1123 w 1852"/>
              <a:gd name="T51" fmla="*/ 596 h 1763"/>
              <a:gd name="T52" fmla="*/ 1163 w 1852"/>
              <a:gd name="T53" fmla="*/ 545 h 1763"/>
              <a:gd name="T54" fmla="*/ 1210 w 1852"/>
              <a:gd name="T55" fmla="*/ 545 h 1763"/>
              <a:gd name="T56" fmla="*/ 1250 w 1852"/>
              <a:gd name="T57" fmla="*/ 590 h 1763"/>
              <a:gd name="T58" fmla="*/ 1297 w 1852"/>
              <a:gd name="T59" fmla="*/ 519 h 1763"/>
              <a:gd name="T60" fmla="*/ 1344 w 1852"/>
              <a:gd name="T61" fmla="*/ 596 h 1763"/>
              <a:gd name="T62" fmla="*/ 1384 w 1852"/>
              <a:gd name="T63" fmla="*/ 538 h 1763"/>
              <a:gd name="T64" fmla="*/ 1431 w 1852"/>
              <a:gd name="T65" fmla="*/ 564 h 1763"/>
              <a:gd name="T66" fmla="*/ 1471 w 1852"/>
              <a:gd name="T67" fmla="*/ 571 h 1763"/>
              <a:gd name="T68" fmla="*/ 1517 w 1852"/>
              <a:gd name="T69" fmla="*/ 538 h 1763"/>
              <a:gd name="T70" fmla="*/ 1558 w 1852"/>
              <a:gd name="T71" fmla="*/ 583 h 1763"/>
              <a:gd name="T72" fmla="*/ 1604 w 1852"/>
              <a:gd name="T73" fmla="*/ 545 h 1763"/>
              <a:gd name="T74" fmla="*/ 1644 w 1852"/>
              <a:gd name="T75" fmla="*/ 571 h 1763"/>
              <a:gd name="T76" fmla="*/ 1691 w 1852"/>
              <a:gd name="T77" fmla="*/ 564 h 1763"/>
              <a:gd name="T78" fmla="*/ 1731 w 1852"/>
              <a:gd name="T79" fmla="*/ 551 h 1763"/>
              <a:gd name="T80" fmla="*/ 1778 w 1852"/>
              <a:gd name="T81" fmla="*/ 577 h 1763"/>
              <a:gd name="T82" fmla="*/ 1818 w 1852"/>
              <a:gd name="T83" fmla="*/ 545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2" h="1763">
                <a:moveTo>
                  <a:pt x="0" y="1763"/>
                </a:moveTo>
                <a:lnTo>
                  <a:pt x="13" y="1316"/>
                </a:lnTo>
                <a:lnTo>
                  <a:pt x="27" y="791"/>
                </a:lnTo>
                <a:lnTo>
                  <a:pt x="40" y="337"/>
                </a:lnTo>
                <a:lnTo>
                  <a:pt x="60" y="156"/>
                </a:lnTo>
                <a:lnTo>
                  <a:pt x="73" y="292"/>
                </a:lnTo>
                <a:lnTo>
                  <a:pt x="87" y="538"/>
                </a:lnTo>
                <a:lnTo>
                  <a:pt x="100" y="603"/>
                </a:lnTo>
                <a:lnTo>
                  <a:pt x="113" y="389"/>
                </a:lnTo>
                <a:lnTo>
                  <a:pt x="127" y="123"/>
                </a:lnTo>
                <a:lnTo>
                  <a:pt x="147" y="0"/>
                </a:lnTo>
                <a:lnTo>
                  <a:pt x="160" y="97"/>
                </a:lnTo>
                <a:lnTo>
                  <a:pt x="174" y="370"/>
                </a:lnTo>
                <a:lnTo>
                  <a:pt x="187" y="661"/>
                </a:lnTo>
                <a:lnTo>
                  <a:pt x="200" y="726"/>
                </a:lnTo>
                <a:lnTo>
                  <a:pt x="220" y="525"/>
                </a:lnTo>
                <a:lnTo>
                  <a:pt x="234" y="266"/>
                </a:lnTo>
                <a:lnTo>
                  <a:pt x="247" y="149"/>
                </a:lnTo>
                <a:lnTo>
                  <a:pt x="261" y="227"/>
                </a:lnTo>
                <a:lnTo>
                  <a:pt x="274" y="460"/>
                </a:lnTo>
                <a:lnTo>
                  <a:pt x="287" y="700"/>
                </a:lnTo>
                <a:lnTo>
                  <a:pt x="307" y="752"/>
                </a:lnTo>
                <a:lnTo>
                  <a:pt x="321" y="577"/>
                </a:lnTo>
                <a:lnTo>
                  <a:pt x="334" y="350"/>
                </a:lnTo>
                <a:lnTo>
                  <a:pt x="347" y="240"/>
                </a:lnTo>
                <a:lnTo>
                  <a:pt x="361" y="298"/>
                </a:lnTo>
                <a:lnTo>
                  <a:pt x="381" y="493"/>
                </a:lnTo>
                <a:lnTo>
                  <a:pt x="394" y="694"/>
                </a:lnTo>
                <a:lnTo>
                  <a:pt x="408" y="746"/>
                </a:lnTo>
                <a:lnTo>
                  <a:pt x="421" y="603"/>
                </a:lnTo>
                <a:lnTo>
                  <a:pt x="434" y="409"/>
                </a:lnTo>
                <a:lnTo>
                  <a:pt x="448" y="305"/>
                </a:lnTo>
                <a:lnTo>
                  <a:pt x="468" y="350"/>
                </a:lnTo>
                <a:lnTo>
                  <a:pt x="481" y="506"/>
                </a:lnTo>
                <a:lnTo>
                  <a:pt x="495" y="674"/>
                </a:lnTo>
                <a:lnTo>
                  <a:pt x="508" y="726"/>
                </a:lnTo>
                <a:lnTo>
                  <a:pt x="521" y="616"/>
                </a:lnTo>
                <a:lnTo>
                  <a:pt x="541" y="460"/>
                </a:lnTo>
                <a:lnTo>
                  <a:pt x="555" y="363"/>
                </a:lnTo>
                <a:lnTo>
                  <a:pt x="568" y="383"/>
                </a:lnTo>
                <a:lnTo>
                  <a:pt x="581" y="506"/>
                </a:lnTo>
                <a:lnTo>
                  <a:pt x="595" y="648"/>
                </a:lnTo>
                <a:lnTo>
                  <a:pt x="608" y="700"/>
                </a:lnTo>
                <a:lnTo>
                  <a:pt x="628" y="629"/>
                </a:lnTo>
                <a:lnTo>
                  <a:pt x="642" y="499"/>
                </a:lnTo>
                <a:lnTo>
                  <a:pt x="655" y="409"/>
                </a:lnTo>
                <a:lnTo>
                  <a:pt x="668" y="409"/>
                </a:lnTo>
                <a:lnTo>
                  <a:pt x="682" y="506"/>
                </a:lnTo>
                <a:lnTo>
                  <a:pt x="702" y="622"/>
                </a:lnTo>
                <a:lnTo>
                  <a:pt x="715" y="681"/>
                </a:lnTo>
                <a:lnTo>
                  <a:pt x="729" y="635"/>
                </a:lnTo>
                <a:lnTo>
                  <a:pt x="742" y="525"/>
                </a:lnTo>
                <a:lnTo>
                  <a:pt x="755" y="441"/>
                </a:lnTo>
                <a:lnTo>
                  <a:pt x="769" y="434"/>
                </a:lnTo>
                <a:lnTo>
                  <a:pt x="789" y="499"/>
                </a:lnTo>
                <a:lnTo>
                  <a:pt x="802" y="596"/>
                </a:lnTo>
                <a:lnTo>
                  <a:pt x="815" y="655"/>
                </a:lnTo>
                <a:lnTo>
                  <a:pt x="829" y="635"/>
                </a:lnTo>
                <a:lnTo>
                  <a:pt x="842" y="551"/>
                </a:lnTo>
                <a:lnTo>
                  <a:pt x="862" y="473"/>
                </a:lnTo>
                <a:lnTo>
                  <a:pt x="876" y="454"/>
                </a:lnTo>
                <a:lnTo>
                  <a:pt x="889" y="499"/>
                </a:lnTo>
                <a:lnTo>
                  <a:pt x="902" y="577"/>
                </a:lnTo>
                <a:lnTo>
                  <a:pt x="916" y="635"/>
                </a:lnTo>
                <a:lnTo>
                  <a:pt x="929" y="629"/>
                </a:lnTo>
                <a:lnTo>
                  <a:pt x="949" y="571"/>
                </a:lnTo>
                <a:lnTo>
                  <a:pt x="963" y="506"/>
                </a:lnTo>
                <a:lnTo>
                  <a:pt x="976" y="473"/>
                </a:lnTo>
                <a:lnTo>
                  <a:pt x="989" y="499"/>
                </a:lnTo>
                <a:lnTo>
                  <a:pt x="1003" y="564"/>
                </a:lnTo>
                <a:lnTo>
                  <a:pt x="1023" y="616"/>
                </a:lnTo>
                <a:lnTo>
                  <a:pt x="1036" y="622"/>
                </a:lnTo>
                <a:lnTo>
                  <a:pt x="1049" y="583"/>
                </a:lnTo>
                <a:lnTo>
                  <a:pt x="1063" y="525"/>
                </a:lnTo>
                <a:lnTo>
                  <a:pt x="1076" y="493"/>
                </a:lnTo>
                <a:lnTo>
                  <a:pt x="1090" y="506"/>
                </a:lnTo>
                <a:lnTo>
                  <a:pt x="1110" y="551"/>
                </a:lnTo>
                <a:lnTo>
                  <a:pt x="1123" y="596"/>
                </a:lnTo>
                <a:lnTo>
                  <a:pt x="1136" y="616"/>
                </a:lnTo>
                <a:lnTo>
                  <a:pt x="1150" y="590"/>
                </a:lnTo>
                <a:lnTo>
                  <a:pt x="1163" y="545"/>
                </a:lnTo>
                <a:lnTo>
                  <a:pt x="1183" y="512"/>
                </a:lnTo>
                <a:lnTo>
                  <a:pt x="1197" y="512"/>
                </a:lnTo>
                <a:lnTo>
                  <a:pt x="1210" y="545"/>
                </a:lnTo>
                <a:lnTo>
                  <a:pt x="1223" y="583"/>
                </a:lnTo>
                <a:lnTo>
                  <a:pt x="1237" y="603"/>
                </a:lnTo>
                <a:lnTo>
                  <a:pt x="1250" y="590"/>
                </a:lnTo>
                <a:lnTo>
                  <a:pt x="1270" y="558"/>
                </a:lnTo>
                <a:lnTo>
                  <a:pt x="1283" y="525"/>
                </a:lnTo>
                <a:lnTo>
                  <a:pt x="1297" y="519"/>
                </a:lnTo>
                <a:lnTo>
                  <a:pt x="1310" y="538"/>
                </a:lnTo>
                <a:lnTo>
                  <a:pt x="1324" y="571"/>
                </a:lnTo>
                <a:lnTo>
                  <a:pt x="1344" y="596"/>
                </a:lnTo>
                <a:lnTo>
                  <a:pt x="1357" y="590"/>
                </a:lnTo>
                <a:lnTo>
                  <a:pt x="1370" y="564"/>
                </a:lnTo>
                <a:lnTo>
                  <a:pt x="1384" y="538"/>
                </a:lnTo>
                <a:lnTo>
                  <a:pt x="1397" y="525"/>
                </a:lnTo>
                <a:lnTo>
                  <a:pt x="1410" y="538"/>
                </a:lnTo>
                <a:lnTo>
                  <a:pt x="1431" y="564"/>
                </a:lnTo>
                <a:lnTo>
                  <a:pt x="1444" y="583"/>
                </a:lnTo>
                <a:lnTo>
                  <a:pt x="1457" y="590"/>
                </a:lnTo>
                <a:lnTo>
                  <a:pt x="1471" y="571"/>
                </a:lnTo>
                <a:lnTo>
                  <a:pt x="1484" y="551"/>
                </a:lnTo>
                <a:lnTo>
                  <a:pt x="1497" y="532"/>
                </a:lnTo>
                <a:lnTo>
                  <a:pt x="1517" y="538"/>
                </a:lnTo>
                <a:lnTo>
                  <a:pt x="1531" y="558"/>
                </a:lnTo>
                <a:lnTo>
                  <a:pt x="1544" y="577"/>
                </a:lnTo>
                <a:lnTo>
                  <a:pt x="1558" y="583"/>
                </a:lnTo>
                <a:lnTo>
                  <a:pt x="1571" y="577"/>
                </a:lnTo>
                <a:lnTo>
                  <a:pt x="1591" y="558"/>
                </a:lnTo>
                <a:lnTo>
                  <a:pt x="1604" y="545"/>
                </a:lnTo>
                <a:lnTo>
                  <a:pt x="1618" y="538"/>
                </a:lnTo>
                <a:lnTo>
                  <a:pt x="1631" y="551"/>
                </a:lnTo>
                <a:lnTo>
                  <a:pt x="1644" y="571"/>
                </a:lnTo>
                <a:lnTo>
                  <a:pt x="1658" y="583"/>
                </a:lnTo>
                <a:lnTo>
                  <a:pt x="1678" y="577"/>
                </a:lnTo>
                <a:lnTo>
                  <a:pt x="1691" y="564"/>
                </a:lnTo>
                <a:lnTo>
                  <a:pt x="1705" y="551"/>
                </a:lnTo>
                <a:lnTo>
                  <a:pt x="1718" y="545"/>
                </a:lnTo>
                <a:lnTo>
                  <a:pt x="1731" y="551"/>
                </a:lnTo>
                <a:lnTo>
                  <a:pt x="1751" y="564"/>
                </a:lnTo>
                <a:lnTo>
                  <a:pt x="1765" y="577"/>
                </a:lnTo>
                <a:lnTo>
                  <a:pt x="1778" y="577"/>
                </a:lnTo>
                <a:lnTo>
                  <a:pt x="1792" y="571"/>
                </a:lnTo>
                <a:lnTo>
                  <a:pt x="1805" y="558"/>
                </a:lnTo>
                <a:lnTo>
                  <a:pt x="1818" y="545"/>
                </a:lnTo>
                <a:lnTo>
                  <a:pt x="1838" y="551"/>
                </a:lnTo>
                <a:lnTo>
                  <a:pt x="1852" y="558"/>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95" name="Freeform 75">
            <a:extLst>
              <a:ext uri="{FF2B5EF4-FFF2-40B4-BE49-F238E27FC236}">
                <a16:creationId xmlns:a16="http://schemas.microsoft.com/office/drawing/2014/main" id="{42D0C18B-D400-4D28-B03C-F44251DCDFF1}"/>
              </a:ext>
            </a:extLst>
          </p:cNvPr>
          <p:cNvSpPr>
            <a:spLocks/>
          </p:cNvSpPr>
          <p:nvPr/>
        </p:nvSpPr>
        <p:spPr bwMode="auto">
          <a:xfrm>
            <a:off x="6500813" y="3690938"/>
            <a:ext cx="1624012" cy="41275"/>
          </a:xfrm>
          <a:custGeom>
            <a:avLst/>
            <a:gdLst>
              <a:gd name="T0" fmla="*/ 13 w 1023"/>
              <a:gd name="T1" fmla="*/ 20 h 26"/>
              <a:gd name="T2" fmla="*/ 40 w 1023"/>
              <a:gd name="T3" fmla="*/ 20 h 26"/>
              <a:gd name="T4" fmla="*/ 73 w 1023"/>
              <a:gd name="T5" fmla="*/ 0 h 26"/>
              <a:gd name="T6" fmla="*/ 100 w 1023"/>
              <a:gd name="T7" fmla="*/ 7 h 26"/>
              <a:gd name="T8" fmla="*/ 127 w 1023"/>
              <a:gd name="T9" fmla="*/ 20 h 26"/>
              <a:gd name="T10" fmla="*/ 160 w 1023"/>
              <a:gd name="T11" fmla="*/ 13 h 26"/>
              <a:gd name="T12" fmla="*/ 187 w 1023"/>
              <a:gd name="T13" fmla="*/ 0 h 26"/>
              <a:gd name="T14" fmla="*/ 220 w 1023"/>
              <a:gd name="T15" fmla="*/ 13 h 26"/>
              <a:gd name="T16" fmla="*/ 247 w 1023"/>
              <a:gd name="T17" fmla="*/ 20 h 26"/>
              <a:gd name="T18" fmla="*/ 274 w 1023"/>
              <a:gd name="T19" fmla="*/ 7 h 26"/>
              <a:gd name="T20" fmla="*/ 307 w 1023"/>
              <a:gd name="T21" fmla="*/ 7 h 26"/>
              <a:gd name="T22" fmla="*/ 334 w 1023"/>
              <a:gd name="T23" fmla="*/ 20 h 26"/>
              <a:gd name="T24" fmla="*/ 361 w 1023"/>
              <a:gd name="T25" fmla="*/ 20 h 26"/>
              <a:gd name="T26" fmla="*/ 394 w 1023"/>
              <a:gd name="T27" fmla="*/ 7 h 26"/>
              <a:gd name="T28" fmla="*/ 421 w 1023"/>
              <a:gd name="T29" fmla="*/ 7 h 26"/>
              <a:gd name="T30" fmla="*/ 448 w 1023"/>
              <a:gd name="T31" fmla="*/ 20 h 26"/>
              <a:gd name="T32" fmla="*/ 481 w 1023"/>
              <a:gd name="T33" fmla="*/ 13 h 26"/>
              <a:gd name="T34" fmla="*/ 508 w 1023"/>
              <a:gd name="T35" fmla="*/ 7 h 26"/>
              <a:gd name="T36" fmla="*/ 541 w 1023"/>
              <a:gd name="T37" fmla="*/ 13 h 26"/>
              <a:gd name="T38" fmla="*/ 568 w 1023"/>
              <a:gd name="T39" fmla="*/ 20 h 26"/>
              <a:gd name="T40" fmla="*/ 595 w 1023"/>
              <a:gd name="T41" fmla="*/ 13 h 26"/>
              <a:gd name="T42" fmla="*/ 628 w 1023"/>
              <a:gd name="T43" fmla="*/ 7 h 26"/>
              <a:gd name="T44" fmla="*/ 655 w 1023"/>
              <a:gd name="T45" fmla="*/ 13 h 26"/>
              <a:gd name="T46" fmla="*/ 682 w 1023"/>
              <a:gd name="T47" fmla="*/ 13 h 26"/>
              <a:gd name="T48" fmla="*/ 715 w 1023"/>
              <a:gd name="T49" fmla="*/ 13 h 26"/>
              <a:gd name="T50" fmla="*/ 742 w 1023"/>
              <a:gd name="T51" fmla="*/ 13 h 26"/>
              <a:gd name="T52" fmla="*/ 769 w 1023"/>
              <a:gd name="T53" fmla="*/ 13 h 26"/>
              <a:gd name="T54" fmla="*/ 802 w 1023"/>
              <a:gd name="T55" fmla="*/ 13 h 26"/>
              <a:gd name="T56" fmla="*/ 829 w 1023"/>
              <a:gd name="T57" fmla="*/ 7 h 26"/>
              <a:gd name="T58" fmla="*/ 862 w 1023"/>
              <a:gd name="T59" fmla="*/ 13 h 26"/>
              <a:gd name="T60" fmla="*/ 889 w 1023"/>
              <a:gd name="T61" fmla="*/ 13 h 26"/>
              <a:gd name="T62" fmla="*/ 916 w 1023"/>
              <a:gd name="T63" fmla="*/ 13 h 26"/>
              <a:gd name="T64" fmla="*/ 949 w 1023"/>
              <a:gd name="T65" fmla="*/ 13 h 26"/>
              <a:gd name="T66" fmla="*/ 976 w 1023"/>
              <a:gd name="T67" fmla="*/ 13 h 26"/>
              <a:gd name="T68" fmla="*/ 1003 w 1023"/>
              <a:gd name="T69"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23" h="26">
                <a:moveTo>
                  <a:pt x="0" y="7"/>
                </a:moveTo>
                <a:lnTo>
                  <a:pt x="13" y="20"/>
                </a:lnTo>
                <a:lnTo>
                  <a:pt x="26" y="26"/>
                </a:lnTo>
                <a:lnTo>
                  <a:pt x="40" y="20"/>
                </a:lnTo>
                <a:lnTo>
                  <a:pt x="60" y="7"/>
                </a:lnTo>
                <a:lnTo>
                  <a:pt x="73" y="0"/>
                </a:lnTo>
                <a:lnTo>
                  <a:pt x="87" y="0"/>
                </a:lnTo>
                <a:lnTo>
                  <a:pt x="100" y="7"/>
                </a:lnTo>
                <a:lnTo>
                  <a:pt x="113" y="20"/>
                </a:lnTo>
                <a:lnTo>
                  <a:pt x="127" y="20"/>
                </a:lnTo>
                <a:lnTo>
                  <a:pt x="147" y="20"/>
                </a:lnTo>
                <a:lnTo>
                  <a:pt x="160" y="13"/>
                </a:lnTo>
                <a:lnTo>
                  <a:pt x="174" y="7"/>
                </a:lnTo>
                <a:lnTo>
                  <a:pt x="187" y="0"/>
                </a:lnTo>
                <a:lnTo>
                  <a:pt x="200" y="7"/>
                </a:lnTo>
                <a:lnTo>
                  <a:pt x="220" y="13"/>
                </a:lnTo>
                <a:lnTo>
                  <a:pt x="234" y="20"/>
                </a:lnTo>
                <a:lnTo>
                  <a:pt x="247" y="20"/>
                </a:lnTo>
                <a:lnTo>
                  <a:pt x="260" y="13"/>
                </a:lnTo>
                <a:lnTo>
                  <a:pt x="274" y="7"/>
                </a:lnTo>
                <a:lnTo>
                  <a:pt x="287" y="7"/>
                </a:lnTo>
                <a:lnTo>
                  <a:pt x="307" y="7"/>
                </a:lnTo>
                <a:lnTo>
                  <a:pt x="321" y="13"/>
                </a:lnTo>
                <a:lnTo>
                  <a:pt x="334" y="20"/>
                </a:lnTo>
                <a:lnTo>
                  <a:pt x="347" y="20"/>
                </a:lnTo>
                <a:lnTo>
                  <a:pt x="361" y="20"/>
                </a:lnTo>
                <a:lnTo>
                  <a:pt x="381" y="13"/>
                </a:lnTo>
                <a:lnTo>
                  <a:pt x="394" y="7"/>
                </a:lnTo>
                <a:lnTo>
                  <a:pt x="408" y="7"/>
                </a:lnTo>
                <a:lnTo>
                  <a:pt x="421" y="7"/>
                </a:lnTo>
                <a:lnTo>
                  <a:pt x="434" y="13"/>
                </a:lnTo>
                <a:lnTo>
                  <a:pt x="448" y="20"/>
                </a:lnTo>
                <a:lnTo>
                  <a:pt x="468" y="20"/>
                </a:lnTo>
                <a:lnTo>
                  <a:pt x="481" y="13"/>
                </a:lnTo>
                <a:lnTo>
                  <a:pt x="494" y="7"/>
                </a:lnTo>
                <a:lnTo>
                  <a:pt x="508" y="7"/>
                </a:lnTo>
                <a:lnTo>
                  <a:pt x="521" y="7"/>
                </a:lnTo>
                <a:lnTo>
                  <a:pt x="541" y="13"/>
                </a:lnTo>
                <a:lnTo>
                  <a:pt x="555" y="20"/>
                </a:lnTo>
                <a:lnTo>
                  <a:pt x="568" y="20"/>
                </a:lnTo>
                <a:lnTo>
                  <a:pt x="581" y="13"/>
                </a:lnTo>
                <a:lnTo>
                  <a:pt x="595" y="13"/>
                </a:lnTo>
                <a:lnTo>
                  <a:pt x="608" y="7"/>
                </a:lnTo>
                <a:lnTo>
                  <a:pt x="628" y="7"/>
                </a:lnTo>
                <a:lnTo>
                  <a:pt x="642" y="13"/>
                </a:lnTo>
                <a:lnTo>
                  <a:pt x="655" y="13"/>
                </a:lnTo>
                <a:lnTo>
                  <a:pt x="668" y="20"/>
                </a:lnTo>
                <a:lnTo>
                  <a:pt x="682" y="13"/>
                </a:lnTo>
                <a:lnTo>
                  <a:pt x="702" y="13"/>
                </a:lnTo>
                <a:lnTo>
                  <a:pt x="715" y="13"/>
                </a:lnTo>
                <a:lnTo>
                  <a:pt x="728" y="7"/>
                </a:lnTo>
                <a:lnTo>
                  <a:pt x="742" y="13"/>
                </a:lnTo>
                <a:lnTo>
                  <a:pt x="755" y="13"/>
                </a:lnTo>
                <a:lnTo>
                  <a:pt x="769" y="13"/>
                </a:lnTo>
                <a:lnTo>
                  <a:pt x="789" y="13"/>
                </a:lnTo>
                <a:lnTo>
                  <a:pt x="802" y="13"/>
                </a:lnTo>
                <a:lnTo>
                  <a:pt x="815" y="13"/>
                </a:lnTo>
                <a:lnTo>
                  <a:pt x="829" y="7"/>
                </a:lnTo>
                <a:lnTo>
                  <a:pt x="842" y="13"/>
                </a:lnTo>
                <a:lnTo>
                  <a:pt x="862" y="13"/>
                </a:lnTo>
                <a:lnTo>
                  <a:pt x="876" y="13"/>
                </a:lnTo>
                <a:lnTo>
                  <a:pt x="889" y="13"/>
                </a:lnTo>
                <a:lnTo>
                  <a:pt x="902" y="13"/>
                </a:lnTo>
                <a:lnTo>
                  <a:pt x="916" y="13"/>
                </a:lnTo>
                <a:lnTo>
                  <a:pt x="929" y="13"/>
                </a:lnTo>
                <a:lnTo>
                  <a:pt x="949" y="13"/>
                </a:lnTo>
                <a:lnTo>
                  <a:pt x="962" y="13"/>
                </a:lnTo>
                <a:lnTo>
                  <a:pt x="976" y="13"/>
                </a:lnTo>
                <a:lnTo>
                  <a:pt x="989" y="13"/>
                </a:lnTo>
                <a:lnTo>
                  <a:pt x="1003" y="13"/>
                </a:lnTo>
                <a:lnTo>
                  <a:pt x="1023" y="13"/>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96" name="Rectangle 76">
            <a:extLst>
              <a:ext uri="{FF2B5EF4-FFF2-40B4-BE49-F238E27FC236}">
                <a16:creationId xmlns:a16="http://schemas.microsoft.com/office/drawing/2014/main" id="{C3CDFC64-0FB0-4181-9771-FC1531566E83}"/>
              </a:ext>
            </a:extLst>
          </p:cNvPr>
          <p:cNvSpPr>
            <a:spLocks noChangeArrowheads="1"/>
          </p:cNvSpPr>
          <p:nvPr/>
        </p:nvSpPr>
        <p:spPr bwMode="auto">
          <a:xfrm>
            <a:off x="5322888" y="6437313"/>
            <a:ext cx="1498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frequency, MHz</a:t>
            </a:r>
            <a:endParaRPr lang="en-US" altLang="en-US" sz="1800"/>
          </a:p>
        </p:txBody>
      </p:sp>
      <p:sp>
        <p:nvSpPr>
          <p:cNvPr id="30797" name="Rectangle 77">
            <a:extLst>
              <a:ext uri="{FF2B5EF4-FFF2-40B4-BE49-F238E27FC236}">
                <a16:creationId xmlns:a16="http://schemas.microsoft.com/office/drawing/2014/main" id="{D980F7B8-4E09-4DA2-8E0C-F7611ABFCCF1}"/>
              </a:ext>
            </a:extLst>
          </p:cNvPr>
          <p:cNvSpPr>
            <a:spLocks noChangeArrowheads="1"/>
          </p:cNvSpPr>
          <p:nvPr/>
        </p:nvSpPr>
        <p:spPr bwMode="auto">
          <a:xfrm rot="16200000">
            <a:off x="2759869" y="4204494"/>
            <a:ext cx="5365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2|A|/a</a:t>
            </a:r>
            <a:endParaRPr lang="en-US" altLang="en-US" sz="1800"/>
          </a:p>
        </p:txBody>
      </p:sp>
      <p:sp>
        <p:nvSpPr>
          <p:cNvPr id="30724" name="Line 4">
            <a:extLst>
              <a:ext uri="{FF2B5EF4-FFF2-40B4-BE49-F238E27FC236}">
                <a16:creationId xmlns:a16="http://schemas.microsoft.com/office/drawing/2014/main" id="{6CA3E0F2-A582-465B-A6BB-04C23ECA466E}"/>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5" name="Text Box 5">
            <a:extLst>
              <a:ext uri="{FF2B5EF4-FFF2-40B4-BE49-F238E27FC236}">
                <a16:creationId xmlns:a16="http://schemas.microsoft.com/office/drawing/2014/main" id="{07B53747-8291-47E1-A3D8-A813F4D0A4DC}"/>
              </a:ext>
            </a:extLst>
          </p:cNvPr>
          <p:cNvSpPr txBox="1">
            <a:spLocks noChangeArrowheads="1"/>
          </p:cNvSpPr>
          <p:nvPr/>
        </p:nvSpPr>
        <p:spPr bwMode="auto">
          <a:xfrm>
            <a:off x="914400" y="990600"/>
            <a:ext cx="7370763"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Comparison with Kirchhoff solution with</a:t>
            </a:r>
          </a:p>
          <a:p>
            <a:r>
              <a:rPr lang="en-US" altLang="en-US"/>
              <a:t>exact separation of variables solution for the P-P scattering</a:t>
            </a:r>
          </a:p>
          <a:p>
            <a:r>
              <a:rPr lang="en-US" altLang="en-US"/>
              <a:t>amplitude of a void in an elastic solid (pulse-echo)</a:t>
            </a:r>
          </a:p>
        </p:txBody>
      </p:sp>
      <p:sp>
        <p:nvSpPr>
          <p:cNvPr id="30726" name="Oval 6">
            <a:extLst>
              <a:ext uri="{FF2B5EF4-FFF2-40B4-BE49-F238E27FC236}">
                <a16:creationId xmlns:a16="http://schemas.microsoft.com/office/drawing/2014/main" id="{A1E5A795-4F4A-4D6D-84E7-32374184D5E1}"/>
              </a:ext>
            </a:extLst>
          </p:cNvPr>
          <p:cNvSpPr>
            <a:spLocks noChangeArrowheads="1"/>
          </p:cNvSpPr>
          <p:nvPr/>
        </p:nvSpPr>
        <p:spPr bwMode="auto">
          <a:xfrm>
            <a:off x="1143000" y="3581400"/>
            <a:ext cx="990600" cy="990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9" name="Arc 9">
            <a:extLst>
              <a:ext uri="{FF2B5EF4-FFF2-40B4-BE49-F238E27FC236}">
                <a16:creationId xmlns:a16="http://schemas.microsoft.com/office/drawing/2014/main" id="{75F8613B-3C02-470D-9640-2A5459E92409}"/>
              </a:ext>
            </a:extLst>
          </p:cNvPr>
          <p:cNvSpPr>
            <a:spLocks/>
          </p:cNvSpPr>
          <p:nvPr/>
        </p:nvSpPr>
        <p:spPr bwMode="auto">
          <a:xfrm rot="1859961">
            <a:off x="1295400" y="3505200"/>
            <a:ext cx="990600" cy="1295400"/>
          </a:xfrm>
          <a:custGeom>
            <a:avLst/>
            <a:gdLst>
              <a:gd name="G0" fmla="+- 11448 0 0"/>
              <a:gd name="G1" fmla="+- 21600 0 0"/>
              <a:gd name="G2" fmla="+- 21600 0 0"/>
              <a:gd name="T0" fmla="*/ 11448 w 33048"/>
              <a:gd name="T1" fmla="*/ 0 h 43200"/>
              <a:gd name="T2" fmla="*/ 0 w 33048"/>
              <a:gd name="T3" fmla="*/ 39917 h 43200"/>
              <a:gd name="T4" fmla="*/ 11448 w 33048"/>
              <a:gd name="T5" fmla="*/ 21600 h 43200"/>
            </a:gdLst>
            <a:ahLst/>
            <a:cxnLst>
              <a:cxn ang="0">
                <a:pos x="T0" y="T1"/>
              </a:cxn>
              <a:cxn ang="0">
                <a:pos x="T2" y="T3"/>
              </a:cxn>
              <a:cxn ang="0">
                <a:pos x="T4" y="T5"/>
              </a:cxn>
            </a:cxnLst>
            <a:rect l="0" t="0" r="r" b="b"/>
            <a:pathLst>
              <a:path w="33048" h="43200" fill="none" extrusionOk="0">
                <a:moveTo>
                  <a:pt x="11448" y="0"/>
                </a:moveTo>
                <a:cubicBezTo>
                  <a:pt x="23377" y="0"/>
                  <a:pt x="33048" y="9670"/>
                  <a:pt x="33048" y="21600"/>
                </a:cubicBezTo>
                <a:cubicBezTo>
                  <a:pt x="33048" y="33529"/>
                  <a:pt x="23377" y="43200"/>
                  <a:pt x="11448" y="43200"/>
                </a:cubicBezTo>
                <a:cubicBezTo>
                  <a:pt x="7399" y="43199"/>
                  <a:pt x="3433" y="42062"/>
                  <a:pt x="0" y="39916"/>
                </a:cubicBezTo>
              </a:path>
              <a:path w="33048" h="43200" stroke="0" extrusionOk="0">
                <a:moveTo>
                  <a:pt x="11448" y="0"/>
                </a:moveTo>
                <a:cubicBezTo>
                  <a:pt x="23377" y="0"/>
                  <a:pt x="33048" y="9670"/>
                  <a:pt x="33048" y="21600"/>
                </a:cubicBezTo>
                <a:cubicBezTo>
                  <a:pt x="33048" y="33529"/>
                  <a:pt x="23377" y="43200"/>
                  <a:pt x="11448" y="43200"/>
                </a:cubicBezTo>
                <a:cubicBezTo>
                  <a:pt x="7399" y="43199"/>
                  <a:pt x="3433" y="42062"/>
                  <a:pt x="0" y="39916"/>
                </a:cubicBezTo>
                <a:lnTo>
                  <a:pt x="11448" y="21600"/>
                </a:lnTo>
                <a:close/>
              </a:path>
            </a:pathLst>
          </a:custGeom>
          <a:noFill/>
          <a:ln w="9525">
            <a:solidFill>
              <a:schemeClr val="tx1"/>
            </a:solidFill>
            <a:round/>
            <a:headEnd type="arrow" w="med" len="me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0" name="Text Box 10">
            <a:extLst>
              <a:ext uri="{FF2B5EF4-FFF2-40B4-BE49-F238E27FC236}">
                <a16:creationId xmlns:a16="http://schemas.microsoft.com/office/drawing/2014/main" id="{8253D100-BC4F-4CED-B97E-E228690F3249}"/>
              </a:ext>
            </a:extLst>
          </p:cNvPr>
          <p:cNvSpPr txBox="1">
            <a:spLocks noChangeArrowheads="1"/>
          </p:cNvSpPr>
          <p:nvPr/>
        </p:nvSpPr>
        <p:spPr bwMode="auto">
          <a:xfrm>
            <a:off x="381000" y="2286000"/>
            <a:ext cx="17303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leading edge</a:t>
            </a:r>
          </a:p>
          <a:p>
            <a:r>
              <a:rPr lang="en-US" altLang="en-US"/>
              <a:t> response</a:t>
            </a:r>
          </a:p>
        </p:txBody>
      </p:sp>
      <p:sp>
        <p:nvSpPr>
          <p:cNvPr id="30731" name="Text Box 11">
            <a:extLst>
              <a:ext uri="{FF2B5EF4-FFF2-40B4-BE49-F238E27FC236}">
                <a16:creationId xmlns:a16="http://schemas.microsoft.com/office/drawing/2014/main" id="{7C648AAC-A061-4046-831F-838D48A0CD15}"/>
              </a:ext>
            </a:extLst>
          </p:cNvPr>
          <p:cNvSpPr txBox="1">
            <a:spLocks noChangeArrowheads="1"/>
          </p:cNvSpPr>
          <p:nvPr/>
        </p:nvSpPr>
        <p:spPr bwMode="auto">
          <a:xfrm>
            <a:off x="533400" y="4800600"/>
            <a:ext cx="2198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"creeping" wave</a:t>
            </a:r>
          </a:p>
        </p:txBody>
      </p:sp>
      <p:sp>
        <p:nvSpPr>
          <p:cNvPr id="30732" name="Line 12">
            <a:extLst>
              <a:ext uri="{FF2B5EF4-FFF2-40B4-BE49-F238E27FC236}">
                <a16:creationId xmlns:a16="http://schemas.microsoft.com/office/drawing/2014/main" id="{A4FD32C5-A5DF-429F-A666-70C3D4011181}"/>
              </a:ext>
            </a:extLst>
          </p:cNvPr>
          <p:cNvSpPr>
            <a:spLocks noChangeShapeType="1"/>
          </p:cNvSpPr>
          <p:nvPr/>
        </p:nvSpPr>
        <p:spPr bwMode="auto">
          <a:xfrm flipV="1">
            <a:off x="3962400" y="2971800"/>
            <a:ext cx="4572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3" name="Text Box 13">
            <a:extLst>
              <a:ext uri="{FF2B5EF4-FFF2-40B4-BE49-F238E27FC236}">
                <a16:creationId xmlns:a16="http://schemas.microsoft.com/office/drawing/2014/main" id="{30E4AD18-9B87-446E-B6FC-490783174858}"/>
              </a:ext>
            </a:extLst>
          </p:cNvPr>
          <p:cNvSpPr txBox="1">
            <a:spLocks noChangeArrowheads="1"/>
          </p:cNvSpPr>
          <p:nvPr/>
        </p:nvSpPr>
        <p:spPr bwMode="auto">
          <a:xfrm>
            <a:off x="4495800" y="2819400"/>
            <a:ext cx="32861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exact solution (solid line)</a:t>
            </a:r>
          </a:p>
        </p:txBody>
      </p:sp>
      <p:sp>
        <p:nvSpPr>
          <p:cNvPr id="30734" name="Line 14">
            <a:extLst>
              <a:ext uri="{FF2B5EF4-FFF2-40B4-BE49-F238E27FC236}">
                <a16:creationId xmlns:a16="http://schemas.microsoft.com/office/drawing/2014/main" id="{C88BA949-FD4C-41B6-8BB4-019EEBDD19C4}"/>
              </a:ext>
            </a:extLst>
          </p:cNvPr>
          <p:cNvSpPr>
            <a:spLocks noChangeShapeType="1"/>
          </p:cNvSpPr>
          <p:nvPr/>
        </p:nvSpPr>
        <p:spPr bwMode="auto">
          <a:xfrm>
            <a:off x="3810000" y="3962400"/>
            <a:ext cx="3810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5" name="Text Box 15">
            <a:extLst>
              <a:ext uri="{FF2B5EF4-FFF2-40B4-BE49-F238E27FC236}">
                <a16:creationId xmlns:a16="http://schemas.microsoft.com/office/drawing/2014/main" id="{D80669D4-1DF6-42F3-BA59-44F228220740}"/>
              </a:ext>
            </a:extLst>
          </p:cNvPr>
          <p:cNvSpPr txBox="1">
            <a:spLocks noChangeArrowheads="1"/>
          </p:cNvSpPr>
          <p:nvPr/>
        </p:nvSpPr>
        <p:spPr bwMode="auto">
          <a:xfrm>
            <a:off x="4419600" y="4495800"/>
            <a:ext cx="24431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Kirchhoff solution</a:t>
            </a:r>
          </a:p>
          <a:p>
            <a:r>
              <a:rPr lang="en-US" altLang="en-US"/>
              <a:t>(dotted line)</a:t>
            </a:r>
          </a:p>
        </p:txBody>
      </p:sp>
      <p:sp>
        <p:nvSpPr>
          <p:cNvPr id="30798" name="Line 78">
            <a:extLst>
              <a:ext uri="{FF2B5EF4-FFF2-40B4-BE49-F238E27FC236}">
                <a16:creationId xmlns:a16="http://schemas.microsoft.com/office/drawing/2014/main" id="{9EB6B99B-7AF3-479F-9DF1-30B7B531696B}"/>
              </a:ext>
            </a:extLst>
          </p:cNvPr>
          <p:cNvSpPr>
            <a:spLocks noChangeShapeType="1"/>
          </p:cNvSpPr>
          <p:nvPr/>
        </p:nvSpPr>
        <p:spPr bwMode="auto">
          <a:xfrm>
            <a:off x="808038" y="3057525"/>
            <a:ext cx="3810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99" name="Line 79">
            <a:extLst>
              <a:ext uri="{FF2B5EF4-FFF2-40B4-BE49-F238E27FC236}">
                <a16:creationId xmlns:a16="http://schemas.microsoft.com/office/drawing/2014/main" id="{08CF323A-2F1E-453F-808A-3F65FAA38116}"/>
              </a:ext>
            </a:extLst>
          </p:cNvPr>
          <p:cNvSpPr>
            <a:spLocks noChangeShapeType="1"/>
          </p:cNvSpPr>
          <p:nvPr/>
        </p:nvSpPr>
        <p:spPr bwMode="auto">
          <a:xfrm flipH="1" flipV="1">
            <a:off x="914400" y="3048000"/>
            <a:ext cx="363538" cy="5286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00" name="Line 80">
            <a:extLst>
              <a:ext uri="{FF2B5EF4-FFF2-40B4-BE49-F238E27FC236}">
                <a16:creationId xmlns:a16="http://schemas.microsoft.com/office/drawing/2014/main" id="{C28BDD22-5178-49AE-8457-D1AE9D93EF08}"/>
              </a:ext>
            </a:extLst>
          </p:cNvPr>
          <p:cNvSpPr>
            <a:spLocks noChangeShapeType="1"/>
          </p:cNvSpPr>
          <p:nvPr/>
        </p:nvSpPr>
        <p:spPr bwMode="auto">
          <a:xfrm>
            <a:off x="1341438" y="3286125"/>
            <a:ext cx="228600" cy="3810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01" name="Line 81">
            <a:extLst>
              <a:ext uri="{FF2B5EF4-FFF2-40B4-BE49-F238E27FC236}">
                <a16:creationId xmlns:a16="http://schemas.microsoft.com/office/drawing/2014/main" id="{84F5621D-41E9-4B05-892B-E8E8FCF610EC}"/>
              </a:ext>
            </a:extLst>
          </p:cNvPr>
          <p:cNvSpPr>
            <a:spLocks noChangeShapeType="1"/>
          </p:cNvSpPr>
          <p:nvPr/>
        </p:nvSpPr>
        <p:spPr bwMode="auto">
          <a:xfrm flipH="1" flipV="1">
            <a:off x="1431925" y="3294063"/>
            <a:ext cx="214313" cy="373062"/>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02" name="Line 82">
            <a:extLst>
              <a:ext uri="{FF2B5EF4-FFF2-40B4-BE49-F238E27FC236}">
                <a16:creationId xmlns:a16="http://schemas.microsoft.com/office/drawing/2014/main" id="{E7C29EC1-C497-4747-9B1E-32A838C80904}"/>
              </a:ext>
            </a:extLst>
          </p:cNvPr>
          <p:cNvSpPr>
            <a:spLocks noChangeShapeType="1"/>
          </p:cNvSpPr>
          <p:nvPr/>
        </p:nvSpPr>
        <p:spPr bwMode="auto">
          <a:xfrm>
            <a:off x="1001713" y="3578225"/>
            <a:ext cx="198437" cy="357188"/>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03" name="Line 83">
            <a:extLst>
              <a:ext uri="{FF2B5EF4-FFF2-40B4-BE49-F238E27FC236}">
                <a16:creationId xmlns:a16="http://schemas.microsoft.com/office/drawing/2014/main" id="{EDE55BC9-E788-47CC-90C3-330D06192412}"/>
              </a:ext>
            </a:extLst>
          </p:cNvPr>
          <p:cNvSpPr>
            <a:spLocks noChangeShapeType="1"/>
          </p:cNvSpPr>
          <p:nvPr/>
        </p:nvSpPr>
        <p:spPr bwMode="auto">
          <a:xfrm flipH="1" flipV="1">
            <a:off x="954088" y="3662363"/>
            <a:ext cx="234950" cy="385762"/>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04" name="Text Box 84">
            <a:extLst>
              <a:ext uri="{FF2B5EF4-FFF2-40B4-BE49-F238E27FC236}">
                <a16:creationId xmlns:a16="http://schemas.microsoft.com/office/drawing/2014/main" id="{B84746A1-0DA4-4D53-8F57-46CFBD84A4D8}"/>
              </a:ext>
            </a:extLst>
          </p:cNvPr>
          <p:cNvSpPr txBox="1">
            <a:spLocks noChangeArrowheads="1"/>
          </p:cNvSpPr>
          <p:nvPr/>
        </p:nvSpPr>
        <p:spPr bwMode="auto">
          <a:xfrm>
            <a:off x="3184525" y="288925"/>
            <a:ext cx="4040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Scattering-Spherical Void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Line 3">
            <a:extLst>
              <a:ext uri="{FF2B5EF4-FFF2-40B4-BE49-F238E27FC236}">
                <a16:creationId xmlns:a16="http://schemas.microsoft.com/office/drawing/2014/main" id="{5B5B4D0A-DEA5-4A61-8887-EC2F85BCC9F5}"/>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4" name="Text Box 4">
            <a:extLst>
              <a:ext uri="{FF2B5EF4-FFF2-40B4-BE49-F238E27FC236}">
                <a16:creationId xmlns:a16="http://schemas.microsoft.com/office/drawing/2014/main" id="{AE6FD528-AC74-4CDA-B790-AFABC05B2DBE}"/>
              </a:ext>
            </a:extLst>
          </p:cNvPr>
          <p:cNvSpPr txBox="1">
            <a:spLocks noChangeArrowheads="1"/>
          </p:cNvSpPr>
          <p:nvPr/>
        </p:nvSpPr>
        <p:spPr bwMode="auto">
          <a:xfrm>
            <a:off x="1128761" y="914400"/>
            <a:ext cx="7343677" cy="120032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Inverting the scattering amplitude (fluid model) predicted </a:t>
            </a:r>
          </a:p>
          <a:p>
            <a:r>
              <a:rPr lang="en-US" altLang="en-US" dirty="0"/>
              <a:t>by the Kirchhoff approximation into the </a:t>
            </a:r>
          </a:p>
          <a:p>
            <a:r>
              <a:rPr lang="en-US" altLang="en-US" dirty="0"/>
              <a:t>time domain</a:t>
            </a:r>
          </a:p>
        </p:txBody>
      </p:sp>
      <p:graphicFrame>
        <p:nvGraphicFramePr>
          <p:cNvPr id="10245" name="Object 5">
            <a:extLst>
              <a:ext uri="{FF2B5EF4-FFF2-40B4-BE49-F238E27FC236}">
                <a16:creationId xmlns:a16="http://schemas.microsoft.com/office/drawing/2014/main" id="{73961C19-CEC0-452B-AA67-0897B1F89F24}"/>
              </a:ext>
            </a:extLst>
          </p:cNvPr>
          <p:cNvGraphicFramePr>
            <a:graphicFrameLocks noChangeAspect="1"/>
          </p:cNvGraphicFramePr>
          <p:nvPr>
            <p:extLst>
              <p:ext uri="{D42A27DB-BD31-4B8C-83A1-F6EECF244321}">
                <p14:modId xmlns:p14="http://schemas.microsoft.com/office/powerpoint/2010/main" val="2139046344"/>
              </p:ext>
            </p:extLst>
          </p:nvPr>
        </p:nvGraphicFramePr>
        <p:xfrm>
          <a:off x="1217613" y="2111197"/>
          <a:ext cx="6240462" cy="820738"/>
        </p:xfrm>
        <a:graphic>
          <a:graphicData uri="http://schemas.openxmlformats.org/presentationml/2006/ole">
            <mc:AlternateContent xmlns:mc="http://schemas.openxmlformats.org/markup-compatibility/2006">
              <mc:Choice xmlns:v="urn:schemas-microsoft-com:vml" Requires="v">
                <p:oleObj spid="_x0000_s90130" name="Equation" r:id="rId4" imgW="3479760" imgH="457200" progId="Equation.DSMT4">
                  <p:embed/>
                </p:oleObj>
              </mc:Choice>
              <mc:Fallback>
                <p:oleObj name="Equation" r:id="rId4" imgW="3479760" imgH="4572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7613" y="2111197"/>
                        <a:ext cx="6240462" cy="820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6" name="Object 6">
            <a:extLst>
              <a:ext uri="{FF2B5EF4-FFF2-40B4-BE49-F238E27FC236}">
                <a16:creationId xmlns:a16="http://schemas.microsoft.com/office/drawing/2014/main" id="{8D3E1BC4-B3FC-4DC5-8C6A-B02CC6282D70}"/>
              </a:ext>
            </a:extLst>
          </p:cNvPr>
          <p:cNvGraphicFramePr>
            <a:graphicFrameLocks noChangeAspect="1"/>
          </p:cNvGraphicFramePr>
          <p:nvPr/>
        </p:nvGraphicFramePr>
        <p:xfrm>
          <a:off x="4876800" y="2895600"/>
          <a:ext cx="3657600" cy="1028700"/>
        </p:xfrm>
        <a:graphic>
          <a:graphicData uri="http://schemas.openxmlformats.org/presentationml/2006/ole">
            <mc:AlternateContent xmlns:mc="http://schemas.openxmlformats.org/markup-compatibility/2006">
              <mc:Choice xmlns:v="urn:schemas-microsoft-com:vml" Requires="v">
                <p:oleObj spid="_x0000_s90131" name="Equation" r:id="rId6" imgW="1714320" imgH="482400" progId="Equation.DSMT4">
                  <p:embed/>
                </p:oleObj>
              </mc:Choice>
              <mc:Fallback>
                <p:oleObj name="Equation" r:id="rId6" imgW="1714320" imgH="4824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2895600"/>
                        <a:ext cx="3657600" cy="1028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7" name="Line 7">
            <a:extLst>
              <a:ext uri="{FF2B5EF4-FFF2-40B4-BE49-F238E27FC236}">
                <a16:creationId xmlns:a16="http://schemas.microsoft.com/office/drawing/2014/main" id="{40ACE8FB-17B5-4E1E-A44F-0C568573CEE3}"/>
              </a:ext>
            </a:extLst>
          </p:cNvPr>
          <p:cNvSpPr>
            <a:spLocks noChangeShapeType="1"/>
          </p:cNvSpPr>
          <p:nvPr/>
        </p:nvSpPr>
        <p:spPr bwMode="auto">
          <a:xfrm>
            <a:off x="3505200" y="5715000"/>
            <a:ext cx="2895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8" name="Line 8">
            <a:extLst>
              <a:ext uri="{FF2B5EF4-FFF2-40B4-BE49-F238E27FC236}">
                <a16:creationId xmlns:a16="http://schemas.microsoft.com/office/drawing/2014/main" id="{3538B204-6EB0-4980-B5EF-9CBA71D1272A}"/>
              </a:ext>
            </a:extLst>
          </p:cNvPr>
          <p:cNvSpPr>
            <a:spLocks noChangeShapeType="1"/>
          </p:cNvSpPr>
          <p:nvPr/>
        </p:nvSpPr>
        <p:spPr bwMode="auto">
          <a:xfrm>
            <a:off x="4724400" y="4267200"/>
            <a:ext cx="0" cy="1447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0" name="Line 10">
            <a:extLst>
              <a:ext uri="{FF2B5EF4-FFF2-40B4-BE49-F238E27FC236}">
                <a16:creationId xmlns:a16="http://schemas.microsoft.com/office/drawing/2014/main" id="{A61FC306-DFF3-40A5-AB0A-7F3A959F66B0}"/>
              </a:ext>
            </a:extLst>
          </p:cNvPr>
          <p:cNvSpPr>
            <a:spLocks noChangeShapeType="1"/>
          </p:cNvSpPr>
          <p:nvPr/>
        </p:nvSpPr>
        <p:spPr bwMode="auto">
          <a:xfrm>
            <a:off x="3975100" y="5727700"/>
            <a:ext cx="0" cy="9144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2" name="Text Box 12">
            <a:extLst>
              <a:ext uri="{FF2B5EF4-FFF2-40B4-BE49-F238E27FC236}">
                <a16:creationId xmlns:a16="http://schemas.microsoft.com/office/drawing/2014/main" id="{9E15ED70-4520-4616-806D-3FB02A528337}"/>
              </a:ext>
            </a:extLst>
          </p:cNvPr>
          <p:cNvSpPr txBox="1">
            <a:spLocks noChangeArrowheads="1"/>
          </p:cNvSpPr>
          <p:nvPr/>
        </p:nvSpPr>
        <p:spPr bwMode="auto">
          <a:xfrm>
            <a:off x="4038600" y="4038600"/>
            <a:ext cx="6572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A</a:t>
            </a:r>
            <a:r>
              <a:rPr lang="en-US" altLang="en-US"/>
              <a:t>(</a:t>
            </a:r>
            <a:r>
              <a:rPr lang="en-US" altLang="en-US" i="1"/>
              <a:t>t</a:t>
            </a:r>
            <a:r>
              <a:rPr lang="en-US" altLang="en-US"/>
              <a:t>)</a:t>
            </a:r>
          </a:p>
        </p:txBody>
      </p:sp>
      <p:sp>
        <p:nvSpPr>
          <p:cNvPr id="10254" name="Text Box 14">
            <a:extLst>
              <a:ext uri="{FF2B5EF4-FFF2-40B4-BE49-F238E27FC236}">
                <a16:creationId xmlns:a16="http://schemas.microsoft.com/office/drawing/2014/main" id="{64A4DC57-590B-4E7F-B1EC-7D0BFDFEFC1D}"/>
              </a:ext>
            </a:extLst>
          </p:cNvPr>
          <p:cNvSpPr txBox="1">
            <a:spLocks noChangeArrowheads="1"/>
          </p:cNvSpPr>
          <p:nvPr/>
        </p:nvSpPr>
        <p:spPr bwMode="auto">
          <a:xfrm>
            <a:off x="6553200" y="5486400"/>
            <a:ext cx="2682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t</a:t>
            </a:r>
          </a:p>
        </p:txBody>
      </p:sp>
      <p:graphicFrame>
        <p:nvGraphicFramePr>
          <p:cNvPr id="10255" name="Object 15">
            <a:extLst>
              <a:ext uri="{FF2B5EF4-FFF2-40B4-BE49-F238E27FC236}">
                <a16:creationId xmlns:a16="http://schemas.microsoft.com/office/drawing/2014/main" id="{E59D8303-281B-4A61-B17B-E64E1BF0CB35}"/>
              </a:ext>
            </a:extLst>
          </p:cNvPr>
          <p:cNvGraphicFramePr>
            <a:graphicFrameLocks noChangeAspect="1"/>
          </p:cNvGraphicFramePr>
          <p:nvPr/>
        </p:nvGraphicFramePr>
        <p:xfrm>
          <a:off x="5029200" y="4495800"/>
          <a:ext cx="236538" cy="609600"/>
        </p:xfrm>
        <a:graphic>
          <a:graphicData uri="http://schemas.openxmlformats.org/presentationml/2006/ole">
            <mc:AlternateContent xmlns:mc="http://schemas.openxmlformats.org/markup-compatibility/2006">
              <mc:Choice xmlns:v="urn:schemas-microsoft-com:vml" Requires="v">
                <p:oleObj spid="_x0000_s90132" name="Equation" r:id="rId8" imgW="152280" imgH="393480" progId="Equation.DSMT4">
                  <p:embed/>
                </p:oleObj>
              </mc:Choice>
              <mc:Fallback>
                <p:oleObj name="Equation" r:id="rId8" imgW="152280" imgH="393480" progId="Equation.DSMT4">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29200" y="4495800"/>
                        <a:ext cx="236538"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56" name="Object 16">
            <a:extLst>
              <a:ext uri="{FF2B5EF4-FFF2-40B4-BE49-F238E27FC236}">
                <a16:creationId xmlns:a16="http://schemas.microsoft.com/office/drawing/2014/main" id="{7D401D5E-C44C-4CE2-8981-A5A51AC201A5}"/>
              </a:ext>
            </a:extLst>
          </p:cNvPr>
          <p:cNvGraphicFramePr>
            <a:graphicFrameLocks noChangeAspect="1"/>
          </p:cNvGraphicFramePr>
          <p:nvPr/>
        </p:nvGraphicFramePr>
        <p:xfrm>
          <a:off x="4183063" y="5867400"/>
          <a:ext cx="309562" cy="531813"/>
        </p:xfrm>
        <a:graphic>
          <a:graphicData uri="http://schemas.openxmlformats.org/presentationml/2006/ole">
            <mc:AlternateContent xmlns:mc="http://schemas.openxmlformats.org/markup-compatibility/2006">
              <mc:Choice xmlns:v="urn:schemas-microsoft-com:vml" Requires="v">
                <p:oleObj spid="_x0000_s90133" name="Equation" r:id="rId10" imgW="228600" imgH="393480" progId="Equation.DSMT4">
                  <p:embed/>
                </p:oleObj>
              </mc:Choice>
              <mc:Fallback>
                <p:oleObj name="Equation" r:id="rId10" imgW="228600" imgH="393480" progId="Equation.DSMT4">
                  <p:embed/>
                  <p:pic>
                    <p:nvPicPr>
                      <p:cNvPr id="0" name="Object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83063" y="5867400"/>
                        <a:ext cx="309562" cy="531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57" name="Rectangle 17">
            <a:extLst>
              <a:ext uri="{FF2B5EF4-FFF2-40B4-BE49-F238E27FC236}">
                <a16:creationId xmlns:a16="http://schemas.microsoft.com/office/drawing/2014/main" id="{EAAC901D-5D44-46EC-BA80-652A4F57A782}"/>
              </a:ext>
            </a:extLst>
          </p:cNvPr>
          <p:cNvSpPr>
            <a:spLocks noChangeArrowheads="1"/>
          </p:cNvSpPr>
          <p:nvPr/>
        </p:nvSpPr>
        <p:spPr bwMode="auto">
          <a:xfrm>
            <a:off x="3962400" y="4800600"/>
            <a:ext cx="762000" cy="914400"/>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8" name="Line 18">
            <a:extLst>
              <a:ext uri="{FF2B5EF4-FFF2-40B4-BE49-F238E27FC236}">
                <a16:creationId xmlns:a16="http://schemas.microsoft.com/office/drawing/2014/main" id="{C395344C-3CEB-4EA4-A337-B68C271F8510}"/>
              </a:ext>
            </a:extLst>
          </p:cNvPr>
          <p:cNvSpPr>
            <a:spLocks noChangeShapeType="1"/>
          </p:cNvSpPr>
          <p:nvPr/>
        </p:nvSpPr>
        <p:spPr bwMode="auto">
          <a:xfrm>
            <a:off x="4724400" y="58674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9" name="Line 19">
            <a:extLst>
              <a:ext uri="{FF2B5EF4-FFF2-40B4-BE49-F238E27FC236}">
                <a16:creationId xmlns:a16="http://schemas.microsoft.com/office/drawing/2014/main" id="{292B9DBD-3735-4B15-9630-7A0DFC27F3A5}"/>
              </a:ext>
            </a:extLst>
          </p:cNvPr>
          <p:cNvSpPr>
            <a:spLocks noChangeShapeType="1"/>
          </p:cNvSpPr>
          <p:nvPr/>
        </p:nvSpPr>
        <p:spPr bwMode="auto">
          <a:xfrm>
            <a:off x="4724400" y="4800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0" name="Text Box 20">
            <a:extLst>
              <a:ext uri="{FF2B5EF4-FFF2-40B4-BE49-F238E27FC236}">
                <a16:creationId xmlns:a16="http://schemas.microsoft.com/office/drawing/2014/main" id="{1047E856-ABC7-49F2-BDB0-A3B3A12BBD39}"/>
              </a:ext>
            </a:extLst>
          </p:cNvPr>
          <p:cNvSpPr txBox="1">
            <a:spLocks noChangeArrowheads="1"/>
          </p:cNvSpPr>
          <p:nvPr/>
        </p:nvSpPr>
        <p:spPr bwMode="auto">
          <a:xfrm>
            <a:off x="2057400" y="5791200"/>
            <a:ext cx="134620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leading edge</a:t>
            </a:r>
          </a:p>
          <a:p>
            <a:r>
              <a:rPr lang="en-US" altLang="en-US" sz="1800"/>
              <a:t>response</a:t>
            </a:r>
          </a:p>
        </p:txBody>
      </p:sp>
      <p:sp>
        <p:nvSpPr>
          <p:cNvPr id="10261" name="Text Box 21">
            <a:extLst>
              <a:ext uri="{FF2B5EF4-FFF2-40B4-BE49-F238E27FC236}">
                <a16:creationId xmlns:a16="http://schemas.microsoft.com/office/drawing/2014/main" id="{D69AEFE4-C710-40C8-98EF-6238DA8572F1}"/>
              </a:ext>
            </a:extLst>
          </p:cNvPr>
          <p:cNvSpPr txBox="1">
            <a:spLocks noChangeArrowheads="1"/>
          </p:cNvSpPr>
          <p:nvPr/>
        </p:nvSpPr>
        <p:spPr bwMode="auto">
          <a:xfrm>
            <a:off x="1905000" y="3962400"/>
            <a:ext cx="1279525"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"lit" surface</a:t>
            </a:r>
          </a:p>
          <a:p>
            <a:r>
              <a:rPr lang="en-US" altLang="en-US" sz="1800"/>
              <a:t>response</a:t>
            </a:r>
          </a:p>
        </p:txBody>
      </p:sp>
      <p:sp>
        <p:nvSpPr>
          <p:cNvPr id="10262" name="Line 22">
            <a:extLst>
              <a:ext uri="{FF2B5EF4-FFF2-40B4-BE49-F238E27FC236}">
                <a16:creationId xmlns:a16="http://schemas.microsoft.com/office/drawing/2014/main" id="{783E75A5-251A-4978-AFD1-E1AC915FFA3C}"/>
              </a:ext>
            </a:extLst>
          </p:cNvPr>
          <p:cNvSpPr>
            <a:spLocks noChangeShapeType="1"/>
          </p:cNvSpPr>
          <p:nvPr/>
        </p:nvSpPr>
        <p:spPr bwMode="auto">
          <a:xfrm>
            <a:off x="3276600" y="6248400"/>
            <a:ext cx="5334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3" name="Line 23">
            <a:extLst>
              <a:ext uri="{FF2B5EF4-FFF2-40B4-BE49-F238E27FC236}">
                <a16:creationId xmlns:a16="http://schemas.microsoft.com/office/drawing/2014/main" id="{F98CFA07-E06B-4803-A7BB-EB199B99CDA6}"/>
              </a:ext>
            </a:extLst>
          </p:cNvPr>
          <p:cNvSpPr>
            <a:spLocks noChangeShapeType="1"/>
          </p:cNvSpPr>
          <p:nvPr/>
        </p:nvSpPr>
        <p:spPr bwMode="auto">
          <a:xfrm>
            <a:off x="3276600" y="4495800"/>
            <a:ext cx="8382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50" name="Text Box 2">
            <a:extLst>
              <a:ext uri="{FF2B5EF4-FFF2-40B4-BE49-F238E27FC236}">
                <a16:creationId xmlns:a16="http://schemas.microsoft.com/office/drawing/2014/main" id="{B2241DFF-A063-4528-8E01-6F71047F5BF4}"/>
              </a:ext>
            </a:extLst>
          </p:cNvPr>
          <p:cNvSpPr txBox="1">
            <a:spLocks noChangeArrowheads="1"/>
          </p:cNvSpPr>
          <p:nvPr/>
        </p:nvSpPr>
        <p:spPr bwMode="auto">
          <a:xfrm>
            <a:off x="3184525" y="288925"/>
            <a:ext cx="4040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Scattering-Spherical Void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25" name="Line 81">
            <a:extLst>
              <a:ext uri="{FF2B5EF4-FFF2-40B4-BE49-F238E27FC236}">
                <a16:creationId xmlns:a16="http://schemas.microsoft.com/office/drawing/2014/main" id="{D99D4D5C-BB7F-413C-A53C-CB43DBB3AE58}"/>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826" name="Text Box 82">
            <a:extLst>
              <a:ext uri="{FF2B5EF4-FFF2-40B4-BE49-F238E27FC236}">
                <a16:creationId xmlns:a16="http://schemas.microsoft.com/office/drawing/2014/main" id="{BB047D92-2A30-4E8C-824B-A51E311B205A}"/>
              </a:ext>
            </a:extLst>
          </p:cNvPr>
          <p:cNvSpPr txBox="1">
            <a:spLocks noChangeArrowheads="1"/>
          </p:cNvSpPr>
          <p:nvPr/>
        </p:nvSpPr>
        <p:spPr bwMode="auto">
          <a:xfrm>
            <a:off x="593725" y="1260475"/>
            <a:ext cx="3016250" cy="22828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Exact solution</a:t>
            </a:r>
          </a:p>
          <a:p>
            <a:r>
              <a:rPr lang="en-US" altLang="en-US"/>
              <a:t>for a void in an</a:t>
            </a:r>
          </a:p>
          <a:p>
            <a:r>
              <a:rPr lang="en-US" altLang="en-US"/>
              <a:t>elastic solid (time</a:t>
            </a:r>
          </a:p>
          <a:p>
            <a:r>
              <a:rPr lang="en-US" altLang="en-US"/>
              <a:t>domain)</a:t>
            </a:r>
          </a:p>
          <a:p>
            <a:r>
              <a:rPr lang="en-US" altLang="en-US"/>
              <a:t>vs the Kirchhoff </a:t>
            </a:r>
          </a:p>
          <a:p>
            <a:r>
              <a:rPr lang="en-US" altLang="en-US"/>
              <a:t>approximation solution</a:t>
            </a:r>
          </a:p>
        </p:txBody>
      </p:sp>
      <p:sp>
        <p:nvSpPr>
          <p:cNvPr id="31904" name="AutoShape 160">
            <a:extLst>
              <a:ext uri="{FF2B5EF4-FFF2-40B4-BE49-F238E27FC236}">
                <a16:creationId xmlns:a16="http://schemas.microsoft.com/office/drawing/2014/main" id="{620AE54D-E81A-42F3-B0EC-10DFB3F53224}"/>
              </a:ext>
            </a:extLst>
          </p:cNvPr>
          <p:cNvSpPr>
            <a:spLocks noChangeAspect="1" noChangeArrowheads="1" noTextEdit="1"/>
          </p:cNvSpPr>
          <p:nvPr/>
        </p:nvSpPr>
        <p:spPr bwMode="auto">
          <a:xfrm>
            <a:off x="3657600" y="1676400"/>
            <a:ext cx="4648200" cy="417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906" name="Rectangle 162">
            <a:extLst>
              <a:ext uri="{FF2B5EF4-FFF2-40B4-BE49-F238E27FC236}">
                <a16:creationId xmlns:a16="http://schemas.microsoft.com/office/drawing/2014/main" id="{992C9F0F-8FCE-4445-92BC-D6758DE5E0F1}"/>
              </a:ext>
            </a:extLst>
          </p:cNvPr>
          <p:cNvSpPr>
            <a:spLocks noChangeArrowheads="1"/>
          </p:cNvSpPr>
          <p:nvPr/>
        </p:nvSpPr>
        <p:spPr bwMode="auto">
          <a:xfrm>
            <a:off x="5524500" y="5567363"/>
            <a:ext cx="4651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500">
                <a:solidFill>
                  <a:srgbClr val="000000"/>
                </a:solidFill>
                <a:latin typeface="Arial" panose="020B0604020202020204" pitchFamily="34" charset="0"/>
              </a:rPr>
              <a:t>time, </a:t>
            </a:r>
            <a:endParaRPr lang="en-US" altLang="en-US"/>
          </a:p>
        </p:txBody>
      </p:sp>
      <p:sp>
        <p:nvSpPr>
          <p:cNvPr id="31907" name="Rectangle 163">
            <a:extLst>
              <a:ext uri="{FF2B5EF4-FFF2-40B4-BE49-F238E27FC236}">
                <a16:creationId xmlns:a16="http://schemas.microsoft.com/office/drawing/2014/main" id="{1C1B47A1-8B16-4785-9C98-63E8E87D1B31}"/>
              </a:ext>
            </a:extLst>
          </p:cNvPr>
          <p:cNvSpPr>
            <a:spLocks noChangeArrowheads="1"/>
          </p:cNvSpPr>
          <p:nvPr/>
        </p:nvSpPr>
        <p:spPr bwMode="auto">
          <a:xfrm>
            <a:off x="5992813" y="5545138"/>
            <a:ext cx="10953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500">
                <a:solidFill>
                  <a:srgbClr val="000000"/>
                </a:solidFill>
                <a:latin typeface="Symbol" panose="05050102010706020507" pitchFamily="18" charset="2"/>
              </a:rPr>
              <a:t>m</a:t>
            </a:r>
            <a:endParaRPr lang="en-US" altLang="en-US"/>
          </a:p>
        </p:txBody>
      </p:sp>
      <p:sp>
        <p:nvSpPr>
          <p:cNvPr id="31908" name="Rectangle 164">
            <a:extLst>
              <a:ext uri="{FF2B5EF4-FFF2-40B4-BE49-F238E27FC236}">
                <a16:creationId xmlns:a16="http://schemas.microsoft.com/office/drawing/2014/main" id="{2585B843-3EBE-4570-8DA8-657CA54D7FC8}"/>
              </a:ext>
            </a:extLst>
          </p:cNvPr>
          <p:cNvSpPr>
            <a:spLocks noChangeArrowheads="1"/>
          </p:cNvSpPr>
          <p:nvPr/>
        </p:nvSpPr>
        <p:spPr bwMode="auto">
          <a:xfrm>
            <a:off x="6099175" y="5567363"/>
            <a:ext cx="2968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500">
                <a:solidFill>
                  <a:srgbClr val="000000"/>
                </a:solidFill>
                <a:latin typeface="Arial" panose="020B0604020202020204" pitchFamily="34" charset="0"/>
              </a:rPr>
              <a:t>sec</a:t>
            </a:r>
            <a:endParaRPr lang="en-US" altLang="en-US"/>
          </a:p>
        </p:txBody>
      </p:sp>
      <p:sp>
        <p:nvSpPr>
          <p:cNvPr id="31909" name="Freeform 165">
            <a:extLst>
              <a:ext uri="{FF2B5EF4-FFF2-40B4-BE49-F238E27FC236}">
                <a16:creationId xmlns:a16="http://schemas.microsoft.com/office/drawing/2014/main" id="{DBFCA480-79EF-457C-8BB5-7F26BB722677}"/>
              </a:ext>
            </a:extLst>
          </p:cNvPr>
          <p:cNvSpPr>
            <a:spLocks noEditPoints="1"/>
          </p:cNvSpPr>
          <p:nvPr/>
        </p:nvSpPr>
        <p:spPr bwMode="auto">
          <a:xfrm>
            <a:off x="4648200" y="2611438"/>
            <a:ext cx="23813" cy="1262062"/>
          </a:xfrm>
          <a:custGeom>
            <a:avLst/>
            <a:gdLst>
              <a:gd name="T0" fmla="*/ 0 w 15"/>
              <a:gd name="T1" fmla="*/ 794 h 795"/>
              <a:gd name="T2" fmla="*/ 0 w 15"/>
              <a:gd name="T3" fmla="*/ 754 h 795"/>
              <a:gd name="T4" fmla="*/ 10 w 15"/>
              <a:gd name="T5" fmla="*/ 754 h 795"/>
              <a:gd name="T6" fmla="*/ 10 w 15"/>
              <a:gd name="T7" fmla="*/ 795 h 795"/>
              <a:gd name="T8" fmla="*/ 0 w 15"/>
              <a:gd name="T9" fmla="*/ 794 h 795"/>
              <a:gd name="T10" fmla="*/ 1 w 15"/>
              <a:gd name="T11" fmla="*/ 724 h 795"/>
              <a:gd name="T12" fmla="*/ 1 w 15"/>
              <a:gd name="T13" fmla="*/ 684 h 795"/>
              <a:gd name="T14" fmla="*/ 11 w 15"/>
              <a:gd name="T15" fmla="*/ 684 h 795"/>
              <a:gd name="T16" fmla="*/ 11 w 15"/>
              <a:gd name="T17" fmla="*/ 724 h 795"/>
              <a:gd name="T18" fmla="*/ 1 w 15"/>
              <a:gd name="T19" fmla="*/ 724 h 795"/>
              <a:gd name="T20" fmla="*/ 1 w 15"/>
              <a:gd name="T21" fmla="*/ 654 h 795"/>
              <a:gd name="T22" fmla="*/ 1 w 15"/>
              <a:gd name="T23" fmla="*/ 614 h 795"/>
              <a:gd name="T24" fmla="*/ 11 w 15"/>
              <a:gd name="T25" fmla="*/ 614 h 795"/>
              <a:gd name="T26" fmla="*/ 11 w 15"/>
              <a:gd name="T27" fmla="*/ 654 h 795"/>
              <a:gd name="T28" fmla="*/ 1 w 15"/>
              <a:gd name="T29" fmla="*/ 654 h 795"/>
              <a:gd name="T30" fmla="*/ 1 w 15"/>
              <a:gd name="T31" fmla="*/ 584 h 795"/>
              <a:gd name="T32" fmla="*/ 2 w 15"/>
              <a:gd name="T33" fmla="*/ 544 h 795"/>
              <a:gd name="T34" fmla="*/ 12 w 15"/>
              <a:gd name="T35" fmla="*/ 544 h 795"/>
              <a:gd name="T36" fmla="*/ 11 w 15"/>
              <a:gd name="T37" fmla="*/ 584 h 795"/>
              <a:gd name="T38" fmla="*/ 1 w 15"/>
              <a:gd name="T39" fmla="*/ 584 h 795"/>
              <a:gd name="T40" fmla="*/ 2 w 15"/>
              <a:gd name="T41" fmla="*/ 514 h 795"/>
              <a:gd name="T42" fmla="*/ 2 w 15"/>
              <a:gd name="T43" fmla="*/ 474 h 795"/>
              <a:gd name="T44" fmla="*/ 12 w 15"/>
              <a:gd name="T45" fmla="*/ 474 h 795"/>
              <a:gd name="T46" fmla="*/ 12 w 15"/>
              <a:gd name="T47" fmla="*/ 514 h 795"/>
              <a:gd name="T48" fmla="*/ 2 w 15"/>
              <a:gd name="T49" fmla="*/ 514 h 795"/>
              <a:gd name="T50" fmla="*/ 2 w 15"/>
              <a:gd name="T51" fmla="*/ 444 h 795"/>
              <a:gd name="T52" fmla="*/ 3 w 15"/>
              <a:gd name="T53" fmla="*/ 404 h 795"/>
              <a:gd name="T54" fmla="*/ 13 w 15"/>
              <a:gd name="T55" fmla="*/ 404 h 795"/>
              <a:gd name="T56" fmla="*/ 12 w 15"/>
              <a:gd name="T57" fmla="*/ 444 h 795"/>
              <a:gd name="T58" fmla="*/ 2 w 15"/>
              <a:gd name="T59" fmla="*/ 444 h 795"/>
              <a:gd name="T60" fmla="*/ 3 w 15"/>
              <a:gd name="T61" fmla="*/ 374 h 795"/>
              <a:gd name="T62" fmla="*/ 3 w 15"/>
              <a:gd name="T63" fmla="*/ 334 h 795"/>
              <a:gd name="T64" fmla="*/ 13 w 15"/>
              <a:gd name="T65" fmla="*/ 334 h 795"/>
              <a:gd name="T66" fmla="*/ 13 w 15"/>
              <a:gd name="T67" fmla="*/ 374 h 795"/>
              <a:gd name="T68" fmla="*/ 3 w 15"/>
              <a:gd name="T69" fmla="*/ 374 h 795"/>
              <a:gd name="T70" fmla="*/ 3 w 15"/>
              <a:gd name="T71" fmla="*/ 304 h 795"/>
              <a:gd name="T72" fmla="*/ 4 w 15"/>
              <a:gd name="T73" fmla="*/ 264 h 795"/>
              <a:gd name="T74" fmla="*/ 13 w 15"/>
              <a:gd name="T75" fmla="*/ 264 h 795"/>
              <a:gd name="T76" fmla="*/ 13 w 15"/>
              <a:gd name="T77" fmla="*/ 304 h 795"/>
              <a:gd name="T78" fmla="*/ 3 w 15"/>
              <a:gd name="T79" fmla="*/ 304 h 795"/>
              <a:gd name="T80" fmla="*/ 4 w 15"/>
              <a:gd name="T81" fmla="*/ 234 h 795"/>
              <a:gd name="T82" fmla="*/ 4 w 15"/>
              <a:gd name="T83" fmla="*/ 194 h 795"/>
              <a:gd name="T84" fmla="*/ 14 w 15"/>
              <a:gd name="T85" fmla="*/ 194 h 795"/>
              <a:gd name="T86" fmla="*/ 14 w 15"/>
              <a:gd name="T87" fmla="*/ 234 h 795"/>
              <a:gd name="T88" fmla="*/ 4 w 15"/>
              <a:gd name="T89" fmla="*/ 234 h 795"/>
              <a:gd name="T90" fmla="*/ 4 w 15"/>
              <a:gd name="T91" fmla="*/ 164 h 795"/>
              <a:gd name="T92" fmla="*/ 4 w 15"/>
              <a:gd name="T93" fmla="*/ 124 h 795"/>
              <a:gd name="T94" fmla="*/ 14 w 15"/>
              <a:gd name="T95" fmla="*/ 124 h 795"/>
              <a:gd name="T96" fmla="*/ 14 w 15"/>
              <a:gd name="T97" fmla="*/ 164 h 795"/>
              <a:gd name="T98" fmla="*/ 4 w 15"/>
              <a:gd name="T99" fmla="*/ 164 h 795"/>
              <a:gd name="T100" fmla="*/ 5 w 15"/>
              <a:gd name="T101" fmla="*/ 94 h 795"/>
              <a:gd name="T102" fmla="*/ 5 w 15"/>
              <a:gd name="T103" fmla="*/ 54 h 795"/>
              <a:gd name="T104" fmla="*/ 15 w 15"/>
              <a:gd name="T105" fmla="*/ 54 h 795"/>
              <a:gd name="T106" fmla="*/ 15 w 15"/>
              <a:gd name="T107" fmla="*/ 94 h 795"/>
              <a:gd name="T108" fmla="*/ 5 w 15"/>
              <a:gd name="T109" fmla="*/ 94 h 795"/>
              <a:gd name="T110" fmla="*/ 5 w 15"/>
              <a:gd name="T111" fmla="*/ 24 h 795"/>
              <a:gd name="T112" fmla="*/ 5 w 15"/>
              <a:gd name="T113" fmla="*/ 0 h 795"/>
              <a:gd name="T114" fmla="*/ 15 w 15"/>
              <a:gd name="T115" fmla="*/ 0 h 795"/>
              <a:gd name="T116" fmla="*/ 15 w 15"/>
              <a:gd name="T117" fmla="*/ 24 h 795"/>
              <a:gd name="T118" fmla="*/ 5 w 15"/>
              <a:gd name="T119" fmla="*/ 2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795">
                <a:moveTo>
                  <a:pt x="0" y="794"/>
                </a:moveTo>
                <a:lnTo>
                  <a:pt x="0" y="754"/>
                </a:lnTo>
                <a:lnTo>
                  <a:pt x="10" y="754"/>
                </a:lnTo>
                <a:lnTo>
                  <a:pt x="10" y="795"/>
                </a:lnTo>
                <a:lnTo>
                  <a:pt x="0" y="794"/>
                </a:lnTo>
                <a:close/>
                <a:moveTo>
                  <a:pt x="1" y="724"/>
                </a:moveTo>
                <a:lnTo>
                  <a:pt x="1" y="684"/>
                </a:lnTo>
                <a:lnTo>
                  <a:pt x="11" y="684"/>
                </a:lnTo>
                <a:lnTo>
                  <a:pt x="11" y="724"/>
                </a:lnTo>
                <a:lnTo>
                  <a:pt x="1" y="724"/>
                </a:lnTo>
                <a:close/>
                <a:moveTo>
                  <a:pt x="1" y="654"/>
                </a:moveTo>
                <a:lnTo>
                  <a:pt x="1" y="614"/>
                </a:lnTo>
                <a:lnTo>
                  <a:pt x="11" y="614"/>
                </a:lnTo>
                <a:lnTo>
                  <a:pt x="11" y="654"/>
                </a:lnTo>
                <a:lnTo>
                  <a:pt x="1" y="654"/>
                </a:lnTo>
                <a:close/>
                <a:moveTo>
                  <a:pt x="1" y="584"/>
                </a:moveTo>
                <a:lnTo>
                  <a:pt x="2" y="544"/>
                </a:lnTo>
                <a:lnTo>
                  <a:pt x="12" y="544"/>
                </a:lnTo>
                <a:lnTo>
                  <a:pt x="11" y="584"/>
                </a:lnTo>
                <a:lnTo>
                  <a:pt x="1" y="584"/>
                </a:lnTo>
                <a:close/>
                <a:moveTo>
                  <a:pt x="2" y="514"/>
                </a:moveTo>
                <a:lnTo>
                  <a:pt x="2" y="474"/>
                </a:lnTo>
                <a:lnTo>
                  <a:pt x="12" y="474"/>
                </a:lnTo>
                <a:lnTo>
                  <a:pt x="12" y="514"/>
                </a:lnTo>
                <a:lnTo>
                  <a:pt x="2" y="514"/>
                </a:lnTo>
                <a:close/>
                <a:moveTo>
                  <a:pt x="2" y="444"/>
                </a:moveTo>
                <a:lnTo>
                  <a:pt x="3" y="404"/>
                </a:lnTo>
                <a:lnTo>
                  <a:pt x="13" y="404"/>
                </a:lnTo>
                <a:lnTo>
                  <a:pt x="12" y="444"/>
                </a:lnTo>
                <a:lnTo>
                  <a:pt x="2" y="444"/>
                </a:lnTo>
                <a:close/>
                <a:moveTo>
                  <a:pt x="3" y="374"/>
                </a:moveTo>
                <a:lnTo>
                  <a:pt x="3" y="334"/>
                </a:lnTo>
                <a:lnTo>
                  <a:pt x="13" y="334"/>
                </a:lnTo>
                <a:lnTo>
                  <a:pt x="13" y="374"/>
                </a:lnTo>
                <a:lnTo>
                  <a:pt x="3" y="374"/>
                </a:lnTo>
                <a:close/>
                <a:moveTo>
                  <a:pt x="3" y="304"/>
                </a:moveTo>
                <a:lnTo>
                  <a:pt x="4" y="264"/>
                </a:lnTo>
                <a:lnTo>
                  <a:pt x="13" y="264"/>
                </a:lnTo>
                <a:lnTo>
                  <a:pt x="13" y="304"/>
                </a:lnTo>
                <a:lnTo>
                  <a:pt x="3" y="304"/>
                </a:lnTo>
                <a:close/>
                <a:moveTo>
                  <a:pt x="4" y="234"/>
                </a:moveTo>
                <a:lnTo>
                  <a:pt x="4" y="194"/>
                </a:lnTo>
                <a:lnTo>
                  <a:pt x="14" y="194"/>
                </a:lnTo>
                <a:lnTo>
                  <a:pt x="14" y="234"/>
                </a:lnTo>
                <a:lnTo>
                  <a:pt x="4" y="234"/>
                </a:lnTo>
                <a:close/>
                <a:moveTo>
                  <a:pt x="4" y="164"/>
                </a:moveTo>
                <a:lnTo>
                  <a:pt x="4" y="124"/>
                </a:lnTo>
                <a:lnTo>
                  <a:pt x="14" y="124"/>
                </a:lnTo>
                <a:lnTo>
                  <a:pt x="14" y="164"/>
                </a:lnTo>
                <a:lnTo>
                  <a:pt x="4" y="164"/>
                </a:lnTo>
                <a:close/>
                <a:moveTo>
                  <a:pt x="5" y="94"/>
                </a:moveTo>
                <a:lnTo>
                  <a:pt x="5" y="54"/>
                </a:lnTo>
                <a:lnTo>
                  <a:pt x="15" y="54"/>
                </a:lnTo>
                <a:lnTo>
                  <a:pt x="15" y="94"/>
                </a:lnTo>
                <a:lnTo>
                  <a:pt x="5" y="94"/>
                </a:lnTo>
                <a:close/>
                <a:moveTo>
                  <a:pt x="5" y="24"/>
                </a:moveTo>
                <a:lnTo>
                  <a:pt x="5" y="0"/>
                </a:lnTo>
                <a:lnTo>
                  <a:pt x="15" y="0"/>
                </a:lnTo>
                <a:lnTo>
                  <a:pt x="15" y="24"/>
                </a:lnTo>
                <a:lnTo>
                  <a:pt x="5" y="24"/>
                </a:lnTo>
                <a:close/>
              </a:path>
            </a:pathLst>
          </a:custGeom>
          <a:solidFill>
            <a:srgbClr val="000000"/>
          </a:solidFill>
          <a:ln w="1588" cap="flat">
            <a:solidFill>
              <a:srgbClr val="000000"/>
            </a:solidFill>
            <a:prstDash val="solid"/>
            <a:bevel/>
            <a:headEnd/>
            <a:tailEnd/>
          </a:ln>
        </p:spPr>
        <p:txBody>
          <a:bodyPr/>
          <a:lstStyle/>
          <a:p>
            <a:endParaRPr lang="en-US"/>
          </a:p>
        </p:txBody>
      </p:sp>
      <p:sp>
        <p:nvSpPr>
          <p:cNvPr id="31910" name="Freeform 166">
            <a:extLst>
              <a:ext uri="{FF2B5EF4-FFF2-40B4-BE49-F238E27FC236}">
                <a16:creationId xmlns:a16="http://schemas.microsoft.com/office/drawing/2014/main" id="{AD402828-BCE3-47EA-B44B-B3F3AAC14D6A}"/>
              </a:ext>
            </a:extLst>
          </p:cNvPr>
          <p:cNvSpPr>
            <a:spLocks noEditPoints="1"/>
          </p:cNvSpPr>
          <p:nvPr/>
        </p:nvSpPr>
        <p:spPr bwMode="auto">
          <a:xfrm>
            <a:off x="4541838" y="2605088"/>
            <a:ext cx="122237" cy="15875"/>
          </a:xfrm>
          <a:custGeom>
            <a:avLst/>
            <a:gdLst>
              <a:gd name="T0" fmla="*/ 0 w 77"/>
              <a:gd name="T1" fmla="*/ 0 h 10"/>
              <a:gd name="T2" fmla="*/ 40 w 77"/>
              <a:gd name="T3" fmla="*/ 0 h 10"/>
              <a:gd name="T4" fmla="*/ 40 w 77"/>
              <a:gd name="T5" fmla="*/ 10 h 10"/>
              <a:gd name="T6" fmla="*/ 0 w 77"/>
              <a:gd name="T7" fmla="*/ 10 h 10"/>
              <a:gd name="T8" fmla="*/ 0 w 77"/>
              <a:gd name="T9" fmla="*/ 0 h 10"/>
              <a:gd name="T10" fmla="*/ 70 w 77"/>
              <a:gd name="T11" fmla="*/ 0 h 10"/>
              <a:gd name="T12" fmla="*/ 77 w 77"/>
              <a:gd name="T13" fmla="*/ 0 h 10"/>
              <a:gd name="T14" fmla="*/ 77 w 77"/>
              <a:gd name="T15" fmla="*/ 10 h 10"/>
              <a:gd name="T16" fmla="*/ 70 w 77"/>
              <a:gd name="T17" fmla="*/ 10 h 10"/>
              <a:gd name="T18" fmla="*/ 70 w 77"/>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10">
                <a:moveTo>
                  <a:pt x="0" y="0"/>
                </a:moveTo>
                <a:lnTo>
                  <a:pt x="40" y="0"/>
                </a:lnTo>
                <a:lnTo>
                  <a:pt x="40" y="10"/>
                </a:lnTo>
                <a:lnTo>
                  <a:pt x="0" y="10"/>
                </a:lnTo>
                <a:lnTo>
                  <a:pt x="0" y="0"/>
                </a:lnTo>
                <a:close/>
                <a:moveTo>
                  <a:pt x="70" y="0"/>
                </a:moveTo>
                <a:lnTo>
                  <a:pt x="77" y="0"/>
                </a:lnTo>
                <a:lnTo>
                  <a:pt x="77" y="10"/>
                </a:lnTo>
                <a:lnTo>
                  <a:pt x="70" y="10"/>
                </a:lnTo>
                <a:lnTo>
                  <a:pt x="70" y="0"/>
                </a:lnTo>
                <a:close/>
              </a:path>
            </a:pathLst>
          </a:custGeom>
          <a:solidFill>
            <a:srgbClr val="000000"/>
          </a:solidFill>
          <a:ln w="1588" cap="flat">
            <a:solidFill>
              <a:srgbClr val="000000"/>
            </a:solidFill>
            <a:prstDash val="solid"/>
            <a:bevel/>
            <a:headEnd/>
            <a:tailEnd/>
          </a:ln>
        </p:spPr>
        <p:txBody>
          <a:bodyPr/>
          <a:lstStyle/>
          <a:p>
            <a:endParaRPr lang="en-US"/>
          </a:p>
        </p:txBody>
      </p:sp>
      <p:sp>
        <p:nvSpPr>
          <p:cNvPr id="31911" name="Freeform 167">
            <a:extLst>
              <a:ext uri="{FF2B5EF4-FFF2-40B4-BE49-F238E27FC236}">
                <a16:creationId xmlns:a16="http://schemas.microsoft.com/office/drawing/2014/main" id="{3FDEE585-5354-41AA-8F59-DFD952087F39}"/>
              </a:ext>
            </a:extLst>
          </p:cNvPr>
          <p:cNvSpPr>
            <a:spLocks noEditPoints="1"/>
          </p:cNvSpPr>
          <p:nvPr/>
        </p:nvSpPr>
        <p:spPr bwMode="auto">
          <a:xfrm>
            <a:off x="4471988" y="2616200"/>
            <a:ext cx="95250" cy="2400300"/>
          </a:xfrm>
          <a:custGeom>
            <a:avLst/>
            <a:gdLst>
              <a:gd name="T0" fmla="*/ 35 w 60"/>
              <a:gd name="T1" fmla="*/ 41 h 1512"/>
              <a:gd name="T2" fmla="*/ 25 w 60"/>
              <a:gd name="T3" fmla="*/ 0 h 1512"/>
              <a:gd name="T4" fmla="*/ 35 w 60"/>
              <a:gd name="T5" fmla="*/ 71 h 1512"/>
              <a:gd name="T6" fmla="*/ 25 w 60"/>
              <a:gd name="T7" fmla="*/ 111 h 1512"/>
              <a:gd name="T8" fmla="*/ 35 w 60"/>
              <a:gd name="T9" fmla="*/ 71 h 1512"/>
              <a:gd name="T10" fmla="*/ 35 w 60"/>
              <a:gd name="T11" fmla="*/ 181 h 1512"/>
              <a:gd name="T12" fmla="*/ 25 w 60"/>
              <a:gd name="T13" fmla="*/ 141 h 1512"/>
              <a:gd name="T14" fmla="*/ 35 w 60"/>
              <a:gd name="T15" fmla="*/ 211 h 1512"/>
              <a:gd name="T16" fmla="*/ 25 w 60"/>
              <a:gd name="T17" fmla="*/ 251 h 1512"/>
              <a:gd name="T18" fmla="*/ 35 w 60"/>
              <a:gd name="T19" fmla="*/ 211 h 1512"/>
              <a:gd name="T20" fmla="*/ 35 w 60"/>
              <a:gd name="T21" fmla="*/ 321 h 1512"/>
              <a:gd name="T22" fmla="*/ 25 w 60"/>
              <a:gd name="T23" fmla="*/ 281 h 1512"/>
              <a:gd name="T24" fmla="*/ 35 w 60"/>
              <a:gd name="T25" fmla="*/ 351 h 1512"/>
              <a:gd name="T26" fmla="*/ 25 w 60"/>
              <a:gd name="T27" fmla="*/ 391 h 1512"/>
              <a:gd name="T28" fmla="*/ 35 w 60"/>
              <a:gd name="T29" fmla="*/ 351 h 1512"/>
              <a:gd name="T30" fmla="*/ 35 w 60"/>
              <a:gd name="T31" fmla="*/ 461 h 1512"/>
              <a:gd name="T32" fmla="*/ 25 w 60"/>
              <a:gd name="T33" fmla="*/ 421 h 1512"/>
              <a:gd name="T34" fmla="*/ 35 w 60"/>
              <a:gd name="T35" fmla="*/ 491 h 1512"/>
              <a:gd name="T36" fmla="*/ 25 w 60"/>
              <a:gd name="T37" fmla="*/ 531 h 1512"/>
              <a:gd name="T38" fmla="*/ 35 w 60"/>
              <a:gd name="T39" fmla="*/ 491 h 1512"/>
              <a:gd name="T40" fmla="*/ 35 w 60"/>
              <a:gd name="T41" fmla="*/ 601 h 1512"/>
              <a:gd name="T42" fmla="*/ 25 w 60"/>
              <a:gd name="T43" fmla="*/ 561 h 1512"/>
              <a:gd name="T44" fmla="*/ 35 w 60"/>
              <a:gd name="T45" fmla="*/ 631 h 1512"/>
              <a:gd name="T46" fmla="*/ 25 w 60"/>
              <a:gd name="T47" fmla="*/ 671 h 1512"/>
              <a:gd name="T48" fmla="*/ 35 w 60"/>
              <a:gd name="T49" fmla="*/ 631 h 1512"/>
              <a:gd name="T50" fmla="*/ 35 w 60"/>
              <a:gd name="T51" fmla="*/ 741 h 1512"/>
              <a:gd name="T52" fmla="*/ 25 w 60"/>
              <a:gd name="T53" fmla="*/ 701 h 1512"/>
              <a:gd name="T54" fmla="*/ 35 w 60"/>
              <a:gd name="T55" fmla="*/ 772 h 1512"/>
              <a:gd name="T56" fmla="*/ 25 w 60"/>
              <a:gd name="T57" fmla="*/ 811 h 1512"/>
              <a:gd name="T58" fmla="*/ 35 w 60"/>
              <a:gd name="T59" fmla="*/ 772 h 1512"/>
              <a:gd name="T60" fmla="*/ 35 w 60"/>
              <a:gd name="T61" fmla="*/ 882 h 1512"/>
              <a:gd name="T62" fmla="*/ 25 w 60"/>
              <a:gd name="T63" fmla="*/ 842 h 1512"/>
              <a:gd name="T64" fmla="*/ 35 w 60"/>
              <a:gd name="T65" fmla="*/ 912 h 1512"/>
              <a:gd name="T66" fmla="*/ 25 w 60"/>
              <a:gd name="T67" fmla="*/ 952 h 1512"/>
              <a:gd name="T68" fmla="*/ 35 w 60"/>
              <a:gd name="T69" fmla="*/ 912 h 1512"/>
              <a:gd name="T70" fmla="*/ 35 w 60"/>
              <a:gd name="T71" fmla="*/ 1022 h 1512"/>
              <a:gd name="T72" fmla="*/ 25 w 60"/>
              <a:gd name="T73" fmla="*/ 982 h 1512"/>
              <a:gd name="T74" fmla="*/ 35 w 60"/>
              <a:gd name="T75" fmla="*/ 1052 h 1512"/>
              <a:gd name="T76" fmla="*/ 25 w 60"/>
              <a:gd name="T77" fmla="*/ 1092 h 1512"/>
              <a:gd name="T78" fmla="*/ 35 w 60"/>
              <a:gd name="T79" fmla="*/ 1052 h 1512"/>
              <a:gd name="T80" fmla="*/ 35 w 60"/>
              <a:gd name="T81" fmla="*/ 1162 h 1512"/>
              <a:gd name="T82" fmla="*/ 25 w 60"/>
              <a:gd name="T83" fmla="*/ 1122 h 1512"/>
              <a:gd name="T84" fmla="*/ 35 w 60"/>
              <a:gd name="T85" fmla="*/ 1192 h 1512"/>
              <a:gd name="T86" fmla="*/ 25 w 60"/>
              <a:gd name="T87" fmla="*/ 1232 h 1512"/>
              <a:gd name="T88" fmla="*/ 35 w 60"/>
              <a:gd name="T89" fmla="*/ 1192 h 1512"/>
              <a:gd name="T90" fmla="*/ 35 w 60"/>
              <a:gd name="T91" fmla="*/ 1302 h 1512"/>
              <a:gd name="T92" fmla="*/ 25 w 60"/>
              <a:gd name="T93" fmla="*/ 1262 h 1512"/>
              <a:gd name="T94" fmla="*/ 35 w 60"/>
              <a:gd name="T95" fmla="*/ 1332 h 1512"/>
              <a:gd name="T96" fmla="*/ 25 w 60"/>
              <a:gd name="T97" fmla="*/ 1372 h 1512"/>
              <a:gd name="T98" fmla="*/ 35 w 60"/>
              <a:gd name="T99" fmla="*/ 1332 h 1512"/>
              <a:gd name="T100" fmla="*/ 35 w 60"/>
              <a:gd name="T101" fmla="*/ 1442 h 1512"/>
              <a:gd name="T102" fmla="*/ 25 w 60"/>
              <a:gd name="T103" fmla="*/ 1402 h 1512"/>
              <a:gd name="T104" fmla="*/ 60 w 60"/>
              <a:gd name="T105" fmla="*/ 1452 h 1512"/>
              <a:gd name="T106" fmla="*/ 0 w 60"/>
              <a:gd name="T107" fmla="*/ 1452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 h="1512">
                <a:moveTo>
                  <a:pt x="35" y="0"/>
                </a:moveTo>
                <a:lnTo>
                  <a:pt x="35" y="41"/>
                </a:lnTo>
                <a:lnTo>
                  <a:pt x="25" y="41"/>
                </a:lnTo>
                <a:lnTo>
                  <a:pt x="25" y="0"/>
                </a:lnTo>
                <a:lnTo>
                  <a:pt x="35" y="0"/>
                </a:lnTo>
                <a:close/>
                <a:moveTo>
                  <a:pt x="35" y="71"/>
                </a:moveTo>
                <a:lnTo>
                  <a:pt x="35" y="111"/>
                </a:lnTo>
                <a:lnTo>
                  <a:pt x="25" y="111"/>
                </a:lnTo>
                <a:lnTo>
                  <a:pt x="25" y="71"/>
                </a:lnTo>
                <a:lnTo>
                  <a:pt x="35" y="71"/>
                </a:lnTo>
                <a:close/>
                <a:moveTo>
                  <a:pt x="35" y="141"/>
                </a:moveTo>
                <a:lnTo>
                  <a:pt x="35" y="181"/>
                </a:lnTo>
                <a:lnTo>
                  <a:pt x="25" y="181"/>
                </a:lnTo>
                <a:lnTo>
                  <a:pt x="25" y="141"/>
                </a:lnTo>
                <a:lnTo>
                  <a:pt x="35" y="141"/>
                </a:lnTo>
                <a:close/>
                <a:moveTo>
                  <a:pt x="35" y="211"/>
                </a:moveTo>
                <a:lnTo>
                  <a:pt x="35" y="251"/>
                </a:lnTo>
                <a:lnTo>
                  <a:pt x="25" y="251"/>
                </a:lnTo>
                <a:lnTo>
                  <a:pt x="25" y="211"/>
                </a:lnTo>
                <a:lnTo>
                  <a:pt x="35" y="211"/>
                </a:lnTo>
                <a:close/>
                <a:moveTo>
                  <a:pt x="35" y="281"/>
                </a:moveTo>
                <a:lnTo>
                  <a:pt x="35" y="321"/>
                </a:lnTo>
                <a:lnTo>
                  <a:pt x="25" y="321"/>
                </a:lnTo>
                <a:lnTo>
                  <a:pt x="25" y="281"/>
                </a:lnTo>
                <a:lnTo>
                  <a:pt x="35" y="281"/>
                </a:lnTo>
                <a:close/>
                <a:moveTo>
                  <a:pt x="35" y="351"/>
                </a:moveTo>
                <a:lnTo>
                  <a:pt x="35" y="391"/>
                </a:lnTo>
                <a:lnTo>
                  <a:pt x="25" y="391"/>
                </a:lnTo>
                <a:lnTo>
                  <a:pt x="25" y="351"/>
                </a:lnTo>
                <a:lnTo>
                  <a:pt x="35" y="351"/>
                </a:lnTo>
                <a:close/>
                <a:moveTo>
                  <a:pt x="35" y="421"/>
                </a:moveTo>
                <a:lnTo>
                  <a:pt x="35" y="461"/>
                </a:lnTo>
                <a:lnTo>
                  <a:pt x="25" y="461"/>
                </a:lnTo>
                <a:lnTo>
                  <a:pt x="25" y="421"/>
                </a:lnTo>
                <a:lnTo>
                  <a:pt x="35" y="421"/>
                </a:lnTo>
                <a:close/>
                <a:moveTo>
                  <a:pt x="35" y="491"/>
                </a:moveTo>
                <a:lnTo>
                  <a:pt x="35" y="531"/>
                </a:lnTo>
                <a:lnTo>
                  <a:pt x="25" y="531"/>
                </a:lnTo>
                <a:lnTo>
                  <a:pt x="25" y="491"/>
                </a:lnTo>
                <a:lnTo>
                  <a:pt x="35" y="491"/>
                </a:lnTo>
                <a:close/>
                <a:moveTo>
                  <a:pt x="35" y="561"/>
                </a:moveTo>
                <a:lnTo>
                  <a:pt x="35" y="601"/>
                </a:lnTo>
                <a:lnTo>
                  <a:pt x="25" y="601"/>
                </a:lnTo>
                <a:lnTo>
                  <a:pt x="25" y="561"/>
                </a:lnTo>
                <a:lnTo>
                  <a:pt x="35" y="561"/>
                </a:lnTo>
                <a:close/>
                <a:moveTo>
                  <a:pt x="35" y="631"/>
                </a:moveTo>
                <a:lnTo>
                  <a:pt x="35" y="671"/>
                </a:lnTo>
                <a:lnTo>
                  <a:pt x="25" y="671"/>
                </a:lnTo>
                <a:lnTo>
                  <a:pt x="25" y="631"/>
                </a:lnTo>
                <a:lnTo>
                  <a:pt x="35" y="631"/>
                </a:lnTo>
                <a:close/>
                <a:moveTo>
                  <a:pt x="35" y="701"/>
                </a:moveTo>
                <a:lnTo>
                  <a:pt x="35" y="741"/>
                </a:lnTo>
                <a:lnTo>
                  <a:pt x="25" y="741"/>
                </a:lnTo>
                <a:lnTo>
                  <a:pt x="25" y="701"/>
                </a:lnTo>
                <a:lnTo>
                  <a:pt x="35" y="701"/>
                </a:lnTo>
                <a:close/>
                <a:moveTo>
                  <a:pt x="35" y="772"/>
                </a:moveTo>
                <a:lnTo>
                  <a:pt x="35" y="811"/>
                </a:lnTo>
                <a:lnTo>
                  <a:pt x="25" y="811"/>
                </a:lnTo>
                <a:lnTo>
                  <a:pt x="25" y="772"/>
                </a:lnTo>
                <a:lnTo>
                  <a:pt x="35" y="772"/>
                </a:lnTo>
                <a:close/>
                <a:moveTo>
                  <a:pt x="35" y="842"/>
                </a:moveTo>
                <a:lnTo>
                  <a:pt x="35" y="882"/>
                </a:lnTo>
                <a:lnTo>
                  <a:pt x="25" y="882"/>
                </a:lnTo>
                <a:lnTo>
                  <a:pt x="25" y="842"/>
                </a:lnTo>
                <a:lnTo>
                  <a:pt x="35" y="842"/>
                </a:lnTo>
                <a:close/>
                <a:moveTo>
                  <a:pt x="35" y="912"/>
                </a:moveTo>
                <a:lnTo>
                  <a:pt x="35" y="952"/>
                </a:lnTo>
                <a:lnTo>
                  <a:pt x="25" y="952"/>
                </a:lnTo>
                <a:lnTo>
                  <a:pt x="25" y="912"/>
                </a:lnTo>
                <a:lnTo>
                  <a:pt x="35" y="912"/>
                </a:lnTo>
                <a:close/>
                <a:moveTo>
                  <a:pt x="35" y="982"/>
                </a:moveTo>
                <a:lnTo>
                  <a:pt x="35" y="1022"/>
                </a:lnTo>
                <a:lnTo>
                  <a:pt x="25" y="1022"/>
                </a:lnTo>
                <a:lnTo>
                  <a:pt x="25" y="982"/>
                </a:lnTo>
                <a:lnTo>
                  <a:pt x="35" y="982"/>
                </a:lnTo>
                <a:close/>
                <a:moveTo>
                  <a:pt x="35" y="1052"/>
                </a:moveTo>
                <a:lnTo>
                  <a:pt x="35" y="1092"/>
                </a:lnTo>
                <a:lnTo>
                  <a:pt x="25" y="1092"/>
                </a:lnTo>
                <a:lnTo>
                  <a:pt x="25" y="1052"/>
                </a:lnTo>
                <a:lnTo>
                  <a:pt x="35" y="1052"/>
                </a:lnTo>
                <a:close/>
                <a:moveTo>
                  <a:pt x="35" y="1122"/>
                </a:moveTo>
                <a:lnTo>
                  <a:pt x="35" y="1162"/>
                </a:lnTo>
                <a:lnTo>
                  <a:pt x="25" y="1162"/>
                </a:lnTo>
                <a:lnTo>
                  <a:pt x="25" y="1122"/>
                </a:lnTo>
                <a:lnTo>
                  <a:pt x="35" y="1122"/>
                </a:lnTo>
                <a:close/>
                <a:moveTo>
                  <a:pt x="35" y="1192"/>
                </a:moveTo>
                <a:lnTo>
                  <a:pt x="35" y="1232"/>
                </a:lnTo>
                <a:lnTo>
                  <a:pt x="25" y="1232"/>
                </a:lnTo>
                <a:lnTo>
                  <a:pt x="25" y="1192"/>
                </a:lnTo>
                <a:lnTo>
                  <a:pt x="35" y="1192"/>
                </a:lnTo>
                <a:close/>
                <a:moveTo>
                  <a:pt x="35" y="1262"/>
                </a:moveTo>
                <a:lnTo>
                  <a:pt x="35" y="1302"/>
                </a:lnTo>
                <a:lnTo>
                  <a:pt x="25" y="1302"/>
                </a:lnTo>
                <a:lnTo>
                  <a:pt x="25" y="1262"/>
                </a:lnTo>
                <a:lnTo>
                  <a:pt x="35" y="1262"/>
                </a:lnTo>
                <a:close/>
                <a:moveTo>
                  <a:pt x="35" y="1332"/>
                </a:moveTo>
                <a:lnTo>
                  <a:pt x="35" y="1372"/>
                </a:lnTo>
                <a:lnTo>
                  <a:pt x="25" y="1372"/>
                </a:lnTo>
                <a:lnTo>
                  <a:pt x="25" y="1332"/>
                </a:lnTo>
                <a:lnTo>
                  <a:pt x="35" y="1332"/>
                </a:lnTo>
                <a:close/>
                <a:moveTo>
                  <a:pt x="35" y="1402"/>
                </a:moveTo>
                <a:lnTo>
                  <a:pt x="35" y="1442"/>
                </a:lnTo>
                <a:lnTo>
                  <a:pt x="25" y="1442"/>
                </a:lnTo>
                <a:lnTo>
                  <a:pt x="25" y="1402"/>
                </a:lnTo>
                <a:lnTo>
                  <a:pt x="35" y="1402"/>
                </a:lnTo>
                <a:close/>
                <a:moveTo>
                  <a:pt x="60" y="1452"/>
                </a:moveTo>
                <a:lnTo>
                  <a:pt x="30" y="1512"/>
                </a:lnTo>
                <a:lnTo>
                  <a:pt x="0" y="1452"/>
                </a:lnTo>
                <a:lnTo>
                  <a:pt x="60" y="1452"/>
                </a:lnTo>
                <a:close/>
              </a:path>
            </a:pathLst>
          </a:custGeom>
          <a:solidFill>
            <a:srgbClr val="000000"/>
          </a:solidFill>
          <a:ln w="1588" cap="flat">
            <a:solidFill>
              <a:srgbClr val="000000"/>
            </a:solidFill>
            <a:prstDash val="solid"/>
            <a:bevel/>
            <a:headEnd/>
            <a:tailEnd/>
          </a:ln>
        </p:spPr>
        <p:txBody>
          <a:bodyPr/>
          <a:lstStyle/>
          <a:p>
            <a:endParaRPr lang="en-US"/>
          </a:p>
        </p:txBody>
      </p:sp>
      <p:sp>
        <p:nvSpPr>
          <p:cNvPr id="31912" name="Freeform 168">
            <a:extLst>
              <a:ext uri="{FF2B5EF4-FFF2-40B4-BE49-F238E27FC236}">
                <a16:creationId xmlns:a16="http://schemas.microsoft.com/office/drawing/2014/main" id="{9C6ACA27-6900-4ED5-94C0-94D2BC44E9EA}"/>
              </a:ext>
            </a:extLst>
          </p:cNvPr>
          <p:cNvSpPr>
            <a:spLocks noEditPoints="1"/>
          </p:cNvSpPr>
          <p:nvPr/>
        </p:nvSpPr>
        <p:spPr bwMode="auto">
          <a:xfrm>
            <a:off x="4640263" y="3868738"/>
            <a:ext cx="704850" cy="15875"/>
          </a:xfrm>
          <a:custGeom>
            <a:avLst/>
            <a:gdLst>
              <a:gd name="T0" fmla="*/ 444 w 444"/>
              <a:gd name="T1" fmla="*/ 10 h 10"/>
              <a:gd name="T2" fmla="*/ 404 w 444"/>
              <a:gd name="T3" fmla="*/ 10 h 10"/>
              <a:gd name="T4" fmla="*/ 404 w 444"/>
              <a:gd name="T5" fmla="*/ 0 h 10"/>
              <a:gd name="T6" fmla="*/ 444 w 444"/>
              <a:gd name="T7" fmla="*/ 0 h 10"/>
              <a:gd name="T8" fmla="*/ 444 w 444"/>
              <a:gd name="T9" fmla="*/ 10 h 10"/>
              <a:gd name="T10" fmla="*/ 374 w 444"/>
              <a:gd name="T11" fmla="*/ 10 h 10"/>
              <a:gd name="T12" fmla="*/ 334 w 444"/>
              <a:gd name="T13" fmla="*/ 10 h 10"/>
              <a:gd name="T14" fmla="*/ 334 w 444"/>
              <a:gd name="T15" fmla="*/ 0 h 10"/>
              <a:gd name="T16" fmla="*/ 374 w 444"/>
              <a:gd name="T17" fmla="*/ 0 h 10"/>
              <a:gd name="T18" fmla="*/ 374 w 444"/>
              <a:gd name="T19" fmla="*/ 10 h 10"/>
              <a:gd name="T20" fmla="*/ 304 w 444"/>
              <a:gd name="T21" fmla="*/ 10 h 10"/>
              <a:gd name="T22" fmla="*/ 264 w 444"/>
              <a:gd name="T23" fmla="*/ 10 h 10"/>
              <a:gd name="T24" fmla="*/ 264 w 444"/>
              <a:gd name="T25" fmla="*/ 0 h 10"/>
              <a:gd name="T26" fmla="*/ 304 w 444"/>
              <a:gd name="T27" fmla="*/ 0 h 10"/>
              <a:gd name="T28" fmla="*/ 304 w 444"/>
              <a:gd name="T29" fmla="*/ 10 h 10"/>
              <a:gd name="T30" fmla="*/ 234 w 444"/>
              <a:gd name="T31" fmla="*/ 10 h 10"/>
              <a:gd name="T32" fmla="*/ 194 w 444"/>
              <a:gd name="T33" fmla="*/ 10 h 10"/>
              <a:gd name="T34" fmla="*/ 194 w 444"/>
              <a:gd name="T35" fmla="*/ 0 h 10"/>
              <a:gd name="T36" fmla="*/ 234 w 444"/>
              <a:gd name="T37" fmla="*/ 0 h 10"/>
              <a:gd name="T38" fmla="*/ 234 w 444"/>
              <a:gd name="T39" fmla="*/ 10 h 10"/>
              <a:gd name="T40" fmla="*/ 164 w 444"/>
              <a:gd name="T41" fmla="*/ 10 h 10"/>
              <a:gd name="T42" fmla="*/ 124 w 444"/>
              <a:gd name="T43" fmla="*/ 10 h 10"/>
              <a:gd name="T44" fmla="*/ 124 w 444"/>
              <a:gd name="T45" fmla="*/ 0 h 10"/>
              <a:gd name="T46" fmla="*/ 164 w 444"/>
              <a:gd name="T47" fmla="*/ 0 h 10"/>
              <a:gd name="T48" fmla="*/ 164 w 444"/>
              <a:gd name="T49" fmla="*/ 10 h 10"/>
              <a:gd name="T50" fmla="*/ 94 w 444"/>
              <a:gd name="T51" fmla="*/ 10 h 10"/>
              <a:gd name="T52" fmla="*/ 54 w 444"/>
              <a:gd name="T53" fmla="*/ 10 h 10"/>
              <a:gd name="T54" fmla="*/ 54 w 444"/>
              <a:gd name="T55" fmla="*/ 0 h 10"/>
              <a:gd name="T56" fmla="*/ 94 w 444"/>
              <a:gd name="T57" fmla="*/ 0 h 10"/>
              <a:gd name="T58" fmla="*/ 94 w 444"/>
              <a:gd name="T59" fmla="*/ 10 h 10"/>
              <a:gd name="T60" fmla="*/ 24 w 444"/>
              <a:gd name="T61" fmla="*/ 10 h 10"/>
              <a:gd name="T62" fmla="*/ 0 w 444"/>
              <a:gd name="T63" fmla="*/ 10 h 10"/>
              <a:gd name="T64" fmla="*/ 0 w 444"/>
              <a:gd name="T65" fmla="*/ 0 h 10"/>
              <a:gd name="T66" fmla="*/ 24 w 444"/>
              <a:gd name="T67" fmla="*/ 0 h 10"/>
              <a:gd name="T68" fmla="*/ 24 w 444"/>
              <a:gd name="T6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10">
                <a:moveTo>
                  <a:pt x="444" y="10"/>
                </a:moveTo>
                <a:lnTo>
                  <a:pt x="404" y="10"/>
                </a:lnTo>
                <a:lnTo>
                  <a:pt x="404" y="0"/>
                </a:lnTo>
                <a:lnTo>
                  <a:pt x="444" y="0"/>
                </a:lnTo>
                <a:lnTo>
                  <a:pt x="444" y="10"/>
                </a:lnTo>
                <a:close/>
                <a:moveTo>
                  <a:pt x="374" y="10"/>
                </a:moveTo>
                <a:lnTo>
                  <a:pt x="334" y="10"/>
                </a:lnTo>
                <a:lnTo>
                  <a:pt x="334" y="0"/>
                </a:lnTo>
                <a:lnTo>
                  <a:pt x="374" y="0"/>
                </a:lnTo>
                <a:lnTo>
                  <a:pt x="374" y="10"/>
                </a:lnTo>
                <a:close/>
                <a:moveTo>
                  <a:pt x="304" y="10"/>
                </a:moveTo>
                <a:lnTo>
                  <a:pt x="264" y="10"/>
                </a:lnTo>
                <a:lnTo>
                  <a:pt x="264" y="0"/>
                </a:lnTo>
                <a:lnTo>
                  <a:pt x="304" y="0"/>
                </a:lnTo>
                <a:lnTo>
                  <a:pt x="304" y="10"/>
                </a:lnTo>
                <a:close/>
                <a:moveTo>
                  <a:pt x="234" y="10"/>
                </a:moveTo>
                <a:lnTo>
                  <a:pt x="194" y="10"/>
                </a:lnTo>
                <a:lnTo>
                  <a:pt x="194" y="0"/>
                </a:lnTo>
                <a:lnTo>
                  <a:pt x="234" y="0"/>
                </a:lnTo>
                <a:lnTo>
                  <a:pt x="234" y="10"/>
                </a:lnTo>
                <a:close/>
                <a:moveTo>
                  <a:pt x="164" y="10"/>
                </a:moveTo>
                <a:lnTo>
                  <a:pt x="124" y="10"/>
                </a:lnTo>
                <a:lnTo>
                  <a:pt x="124" y="0"/>
                </a:lnTo>
                <a:lnTo>
                  <a:pt x="164" y="0"/>
                </a:lnTo>
                <a:lnTo>
                  <a:pt x="164" y="10"/>
                </a:lnTo>
                <a:close/>
                <a:moveTo>
                  <a:pt x="94" y="10"/>
                </a:moveTo>
                <a:lnTo>
                  <a:pt x="54" y="10"/>
                </a:lnTo>
                <a:lnTo>
                  <a:pt x="54" y="0"/>
                </a:lnTo>
                <a:lnTo>
                  <a:pt x="94" y="0"/>
                </a:lnTo>
                <a:lnTo>
                  <a:pt x="94" y="10"/>
                </a:lnTo>
                <a:close/>
                <a:moveTo>
                  <a:pt x="24" y="10"/>
                </a:moveTo>
                <a:lnTo>
                  <a:pt x="0" y="10"/>
                </a:lnTo>
                <a:lnTo>
                  <a:pt x="0" y="0"/>
                </a:lnTo>
                <a:lnTo>
                  <a:pt x="24" y="0"/>
                </a:lnTo>
                <a:lnTo>
                  <a:pt x="24" y="10"/>
                </a:lnTo>
                <a:close/>
              </a:path>
            </a:pathLst>
          </a:custGeom>
          <a:solidFill>
            <a:srgbClr val="000000"/>
          </a:solidFill>
          <a:ln w="1588" cap="flat">
            <a:solidFill>
              <a:srgbClr val="000000"/>
            </a:solidFill>
            <a:prstDash val="solid"/>
            <a:bevel/>
            <a:headEnd/>
            <a:tailEnd/>
          </a:ln>
        </p:spPr>
        <p:txBody>
          <a:bodyPr/>
          <a:lstStyle/>
          <a:p>
            <a:endParaRPr lang="en-US"/>
          </a:p>
        </p:txBody>
      </p:sp>
      <p:sp>
        <p:nvSpPr>
          <p:cNvPr id="31913" name="Rectangle 169">
            <a:extLst>
              <a:ext uri="{FF2B5EF4-FFF2-40B4-BE49-F238E27FC236}">
                <a16:creationId xmlns:a16="http://schemas.microsoft.com/office/drawing/2014/main" id="{32C4900D-280F-4044-A5C5-62A8FDEE0DBD}"/>
              </a:ext>
            </a:extLst>
          </p:cNvPr>
          <p:cNvSpPr>
            <a:spLocks noChangeArrowheads="1"/>
          </p:cNvSpPr>
          <p:nvPr/>
        </p:nvSpPr>
        <p:spPr bwMode="auto">
          <a:xfrm>
            <a:off x="3944938" y="1754188"/>
            <a:ext cx="4238625" cy="3409950"/>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14" name="Line 170">
            <a:extLst>
              <a:ext uri="{FF2B5EF4-FFF2-40B4-BE49-F238E27FC236}">
                <a16:creationId xmlns:a16="http://schemas.microsoft.com/office/drawing/2014/main" id="{2E23B374-0289-42B8-963B-B63D0F8C48C6}"/>
              </a:ext>
            </a:extLst>
          </p:cNvPr>
          <p:cNvSpPr>
            <a:spLocks noChangeShapeType="1"/>
          </p:cNvSpPr>
          <p:nvPr/>
        </p:nvSpPr>
        <p:spPr bwMode="auto">
          <a:xfrm>
            <a:off x="3944938" y="1754188"/>
            <a:ext cx="42386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15" name="Freeform 171">
            <a:extLst>
              <a:ext uri="{FF2B5EF4-FFF2-40B4-BE49-F238E27FC236}">
                <a16:creationId xmlns:a16="http://schemas.microsoft.com/office/drawing/2014/main" id="{CC95D16A-CEA3-4FF5-A9CC-D0C536AE2168}"/>
              </a:ext>
            </a:extLst>
          </p:cNvPr>
          <p:cNvSpPr>
            <a:spLocks/>
          </p:cNvSpPr>
          <p:nvPr/>
        </p:nvSpPr>
        <p:spPr bwMode="auto">
          <a:xfrm>
            <a:off x="3944938" y="1754188"/>
            <a:ext cx="4238625" cy="3409950"/>
          </a:xfrm>
          <a:custGeom>
            <a:avLst/>
            <a:gdLst>
              <a:gd name="T0" fmla="*/ 0 w 2670"/>
              <a:gd name="T1" fmla="*/ 2148 h 2148"/>
              <a:gd name="T2" fmla="*/ 2670 w 2670"/>
              <a:gd name="T3" fmla="*/ 2148 h 2148"/>
              <a:gd name="T4" fmla="*/ 2670 w 2670"/>
              <a:gd name="T5" fmla="*/ 0 h 2148"/>
            </a:gdLst>
            <a:ahLst/>
            <a:cxnLst>
              <a:cxn ang="0">
                <a:pos x="T0" y="T1"/>
              </a:cxn>
              <a:cxn ang="0">
                <a:pos x="T2" y="T3"/>
              </a:cxn>
              <a:cxn ang="0">
                <a:pos x="T4" y="T5"/>
              </a:cxn>
            </a:cxnLst>
            <a:rect l="0" t="0" r="r" b="b"/>
            <a:pathLst>
              <a:path w="2670" h="2148">
                <a:moveTo>
                  <a:pt x="0" y="2148"/>
                </a:moveTo>
                <a:lnTo>
                  <a:pt x="2670" y="2148"/>
                </a:lnTo>
                <a:lnTo>
                  <a:pt x="2670"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16" name="Line 172">
            <a:extLst>
              <a:ext uri="{FF2B5EF4-FFF2-40B4-BE49-F238E27FC236}">
                <a16:creationId xmlns:a16="http://schemas.microsoft.com/office/drawing/2014/main" id="{2ACFC27B-B1D0-4742-96CA-0ECDEF666143}"/>
              </a:ext>
            </a:extLst>
          </p:cNvPr>
          <p:cNvSpPr>
            <a:spLocks noChangeShapeType="1"/>
          </p:cNvSpPr>
          <p:nvPr/>
        </p:nvSpPr>
        <p:spPr bwMode="auto">
          <a:xfrm flipV="1">
            <a:off x="3944938" y="1754188"/>
            <a:ext cx="1587" cy="34099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17" name="Line 173">
            <a:extLst>
              <a:ext uri="{FF2B5EF4-FFF2-40B4-BE49-F238E27FC236}">
                <a16:creationId xmlns:a16="http://schemas.microsoft.com/office/drawing/2014/main" id="{C219937A-ACAA-4702-A22A-84C86E0DB7B5}"/>
              </a:ext>
            </a:extLst>
          </p:cNvPr>
          <p:cNvSpPr>
            <a:spLocks noChangeShapeType="1"/>
          </p:cNvSpPr>
          <p:nvPr/>
        </p:nvSpPr>
        <p:spPr bwMode="auto">
          <a:xfrm>
            <a:off x="3944938" y="5164138"/>
            <a:ext cx="4238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18" name="Line 174">
            <a:extLst>
              <a:ext uri="{FF2B5EF4-FFF2-40B4-BE49-F238E27FC236}">
                <a16:creationId xmlns:a16="http://schemas.microsoft.com/office/drawing/2014/main" id="{C54A623C-BBE3-4A2B-931A-ED1FD5BBC23B}"/>
              </a:ext>
            </a:extLst>
          </p:cNvPr>
          <p:cNvSpPr>
            <a:spLocks noChangeShapeType="1"/>
          </p:cNvSpPr>
          <p:nvPr/>
        </p:nvSpPr>
        <p:spPr bwMode="auto">
          <a:xfrm flipV="1">
            <a:off x="3944938" y="5111750"/>
            <a:ext cx="1587"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19" name="Line 175">
            <a:extLst>
              <a:ext uri="{FF2B5EF4-FFF2-40B4-BE49-F238E27FC236}">
                <a16:creationId xmlns:a16="http://schemas.microsoft.com/office/drawing/2014/main" id="{48E544DE-95E9-49B8-AD25-554611E1E323}"/>
              </a:ext>
            </a:extLst>
          </p:cNvPr>
          <p:cNvSpPr>
            <a:spLocks noChangeShapeType="1"/>
          </p:cNvSpPr>
          <p:nvPr/>
        </p:nvSpPr>
        <p:spPr bwMode="auto">
          <a:xfrm>
            <a:off x="3944938" y="1754188"/>
            <a:ext cx="1587"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20" name="Rectangle 176">
            <a:extLst>
              <a:ext uri="{FF2B5EF4-FFF2-40B4-BE49-F238E27FC236}">
                <a16:creationId xmlns:a16="http://schemas.microsoft.com/office/drawing/2014/main" id="{FF6847C8-5514-4F17-9CC9-7354E29B2225}"/>
              </a:ext>
            </a:extLst>
          </p:cNvPr>
          <p:cNvSpPr>
            <a:spLocks noChangeArrowheads="1"/>
          </p:cNvSpPr>
          <p:nvPr/>
        </p:nvSpPr>
        <p:spPr bwMode="auto">
          <a:xfrm>
            <a:off x="3876675" y="5218113"/>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31921" name="Rectangle 177">
            <a:extLst>
              <a:ext uri="{FF2B5EF4-FFF2-40B4-BE49-F238E27FC236}">
                <a16:creationId xmlns:a16="http://schemas.microsoft.com/office/drawing/2014/main" id="{63C40209-D994-4457-A9A4-641EB21A2F4A}"/>
              </a:ext>
            </a:extLst>
          </p:cNvPr>
          <p:cNvSpPr>
            <a:spLocks noChangeArrowheads="1"/>
          </p:cNvSpPr>
          <p:nvPr/>
        </p:nvSpPr>
        <p:spPr bwMode="auto">
          <a:xfrm>
            <a:off x="3930650" y="52181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a:t>
            </a:r>
            <a:endParaRPr lang="en-US" altLang="en-US"/>
          </a:p>
        </p:txBody>
      </p:sp>
      <p:sp>
        <p:nvSpPr>
          <p:cNvPr id="31922" name="Line 178">
            <a:extLst>
              <a:ext uri="{FF2B5EF4-FFF2-40B4-BE49-F238E27FC236}">
                <a16:creationId xmlns:a16="http://schemas.microsoft.com/office/drawing/2014/main" id="{8F0DC12D-FBA9-4B0F-929D-A5002CE85F6C}"/>
              </a:ext>
            </a:extLst>
          </p:cNvPr>
          <p:cNvSpPr>
            <a:spLocks noChangeShapeType="1"/>
          </p:cNvSpPr>
          <p:nvPr/>
        </p:nvSpPr>
        <p:spPr bwMode="auto">
          <a:xfrm flipV="1">
            <a:off x="4646613" y="5111750"/>
            <a:ext cx="1587"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23" name="Line 179">
            <a:extLst>
              <a:ext uri="{FF2B5EF4-FFF2-40B4-BE49-F238E27FC236}">
                <a16:creationId xmlns:a16="http://schemas.microsoft.com/office/drawing/2014/main" id="{EAB9539C-BF13-4AF6-AE61-24CFFBA023A9}"/>
              </a:ext>
            </a:extLst>
          </p:cNvPr>
          <p:cNvSpPr>
            <a:spLocks noChangeShapeType="1"/>
          </p:cNvSpPr>
          <p:nvPr/>
        </p:nvSpPr>
        <p:spPr bwMode="auto">
          <a:xfrm>
            <a:off x="4646613" y="1754188"/>
            <a:ext cx="1587"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24" name="Rectangle 180">
            <a:extLst>
              <a:ext uri="{FF2B5EF4-FFF2-40B4-BE49-F238E27FC236}">
                <a16:creationId xmlns:a16="http://schemas.microsoft.com/office/drawing/2014/main" id="{FE56DE5B-CCD9-409B-BEAF-394433A0F311}"/>
              </a:ext>
            </a:extLst>
          </p:cNvPr>
          <p:cNvSpPr>
            <a:spLocks noChangeArrowheads="1"/>
          </p:cNvSpPr>
          <p:nvPr/>
        </p:nvSpPr>
        <p:spPr bwMode="auto">
          <a:xfrm>
            <a:off x="4616450" y="52181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31925" name="Line 181">
            <a:extLst>
              <a:ext uri="{FF2B5EF4-FFF2-40B4-BE49-F238E27FC236}">
                <a16:creationId xmlns:a16="http://schemas.microsoft.com/office/drawing/2014/main" id="{763E6A7F-E309-4B2F-9E2F-78CEC821B083}"/>
              </a:ext>
            </a:extLst>
          </p:cNvPr>
          <p:cNvSpPr>
            <a:spLocks noChangeShapeType="1"/>
          </p:cNvSpPr>
          <p:nvPr/>
        </p:nvSpPr>
        <p:spPr bwMode="auto">
          <a:xfrm flipV="1">
            <a:off x="5349875" y="5111750"/>
            <a:ext cx="3175"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26" name="Line 182">
            <a:extLst>
              <a:ext uri="{FF2B5EF4-FFF2-40B4-BE49-F238E27FC236}">
                <a16:creationId xmlns:a16="http://schemas.microsoft.com/office/drawing/2014/main" id="{AF1456D2-78DE-4260-A0A6-6A6F41F04A45}"/>
              </a:ext>
            </a:extLst>
          </p:cNvPr>
          <p:cNvSpPr>
            <a:spLocks noChangeShapeType="1"/>
          </p:cNvSpPr>
          <p:nvPr/>
        </p:nvSpPr>
        <p:spPr bwMode="auto">
          <a:xfrm>
            <a:off x="5349875" y="1754188"/>
            <a:ext cx="3175"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27" name="Rectangle 183">
            <a:extLst>
              <a:ext uri="{FF2B5EF4-FFF2-40B4-BE49-F238E27FC236}">
                <a16:creationId xmlns:a16="http://schemas.microsoft.com/office/drawing/2014/main" id="{9554B6C9-F939-410E-A61A-B3A4ADC9981E}"/>
              </a:ext>
            </a:extLst>
          </p:cNvPr>
          <p:cNvSpPr>
            <a:spLocks noChangeArrowheads="1"/>
          </p:cNvSpPr>
          <p:nvPr/>
        </p:nvSpPr>
        <p:spPr bwMode="auto">
          <a:xfrm>
            <a:off x="5321300" y="52181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a:t>
            </a:r>
            <a:endParaRPr lang="en-US" altLang="en-US"/>
          </a:p>
        </p:txBody>
      </p:sp>
      <p:sp>
        <p:nvSpPr>
          <p:cNvPr id="31928" name="Line 184">
            <a:extLst>
              <a:ext uri="{FF2B5EF4-FFF2-40B4-BE49-F238E27FC236}">
                <a16:creationId xmlns:a16="http://schemas.microsoft.com/office/drawing/2014/main" id="{4FD1660D-38B2-409B-A4DF-C7844D1027BE}"/>
              </a:ext>
            </a:extLst>
          </p:cNvPr>
          <p:cNvSpPr>
            <a:spLocks noChangeShapeType="1"/>
          </p:cNvSpPr>
          <p:nvPr/>
        </p:nvSpPr>
        <p:spPr bwMode="auto">
          <a:xfrm flipV="1">
            <a:off x="6062663" y="5111750"/>
            <a:ext cx="1587"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29" name="Line 185">
            <a:extLst>
              <a:ext uri="{FF2B5EF4-FFF2-40B4-BE49-F238E27FC236}">
                <a16:creationId xmlns:a16="http://schemas.microsoft.com/office/drawing/2014/main" id="{1ADBCF21-EA02-4726-AE15-43C5DC454336}"/>
              </a:ext>
            </a:extLst>
          </p:cNvPr>
          <p:cNvSpPr>
            <a:spLocks noChangeShapeType="1"/>
          </p:cNvSpPr>
          <p:nvPr/>
        </p:nvSpPr>
        <p:spPr bwMode="auto">
          <a:xfrm>
            <a:off x="6062663" y="1754188"/>
            <a:ext cx="1587"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30" name="Rectangle 186">
            <a:extLst>
              <a:ext uri="{FF2B5EF4-FFF2-40B4-BE49-F238E27FC236}">
                <a16:creationId xmlns:a16="http://schemas.microsoft.com/office/drawing/2014/main" id="{D7DB66A5-AAB8-4827-B5B0-D0AC141CCE3A}"/>
              </a:ext>
            </a:extLst>
          </p:cNvPr>
          <p:cNvSpPr>
            <a:spLocks noChangeArrowheads="1"/>
          </p:cNvSpPr>
          <p:nvPr/>
        </p:nvSpPr>
        <p:spPr bwMode="auto">
          <a:xfrm>
            <a:off x="6032500" y="52181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4</a:t>
            </a:r>
            <a:endParaRPr lang="en-US" altLang="en-US"/>
          </a:p>
        </p:txBody>
      </p:sp>
      <p:sp>
        <p:nvSpPr>
          <p:cNvPr id="31931" name="Line 187">
            <a:extLst>
              <a:ext uri="{FF2B5EF4-FFF2-40B4-BE49-F238E27FC236}">
                <a16:creationId xmlns:a16="http://schemas.microsoft.com/office/drawing/2014/main" id="{B4DE423E-DF20-44A8-A44F-30D036B2AF14}"/>
              </a:ext>
            </a:extLst>
          </p:cNvPr>
          <p:cNvSpPr>
            <a:spLocks noChangeShapeType="1"/>
          </p:cNvSpPr>
          <p:nvPr/>
        </p:nvSpPr>
        <p:spPr bwMode="auto">
          <a:xfrm flipV="1">
            <a:off x="6765925" y="5111750"/>
            <a:ext cx="1588"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32" name="Line 188">
            <a:extLst>
              <a:ext uri="{FF2B5EF4-FFF2-40B4-BE49-F238E27FC236}">
                <a16:creationId xmlns:a16="http://schemas.microsoft.com/office/drawing/2014/main" id="{D141EC36-2085-45B6-AEBC-B08BB8CF9624}"/>
              </a:ext>
            </a:extLst>
          </p:cNvPr>
          <p:cNvSpPr>
            <a:spLocks noChangeShapeType="1"/>
          </p:cNvSpPr>
          <p:nvPr/>
        </p:nvSpPr>
        <p:spPr bwMode="auto">
          <a:xfrm>
            <a:off x="6765925" y="1754188"/>
            <a:ext cx="1588"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33" name="Rectangle 189">
            <a:extLst>
              <a:ext uri="{FF2B5EF4-FFF2-40B4-BE49-F238E27FC236}">
                <a16:creationId xmlns:a16="http://schemas.microsoft.com/office/drawing/2014/main" id="{48845D0F-F224-4DE2-8047-1409FCB63CFD}"/>
              </a:ext>
            </a:extLst>
          </p:cNvPr>
          <p:cNvSpPr>
            <a:spLocks noChangeArrowheads="1"/>
          </p:cNvSpPr>
          <p:nvPr/>
        </p:nvSpPr>
        <p:spPr bwMode="auto">
          <a:xfrm>
            <a:off x="6738938" y="521811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6</a:t>
            </a:r>
            <a:endParaRPr lang="en-US" altLang="en-US"/>
          </a:p>
        </p:txBody>
      </p:sp>
      <p:sp>
        <p:nvSpPr>
          <p:cNvPr id="31934" name="Line 190">
            <a:extLst>
              <a:ext uri="{FF2B5EF4-FFF2-40B4-BE49-F238E27FC236}">
                <a16:creationId xmlns:a16="http://schemas.microsoft.com/office/drawing/2014/main" id="{44A0FEEC-2725-4B9B-9E24-1F7A3A60111E}"/>
              </a:ext>
            </a:extLst>
          </p:cNvPr>
          <p:cNvSpPr>
            <a:spLocks noChangeShapeType="1"/>
          </p:cNvSpPr>
          <p:nvPr/>
        </p:nvSpPr>
        <p:spPr bwMode="auto">
          <a:xfrm flipV="1">
            <a:off x="7469188" y="5111750"/>
            <a:ext cx="3175"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35" name="Line 191">
            <a:extLst>
              <a:ext uri="{FF2B5EF4-FFF2-40B4-BE49-F238E27FC236}">
                <a16:creationId xmlns:a16="http://schemas.microsoft.com/office/drawing/2014/main" id="{C8125544-9582-4089-81FA-EBC9B2DA981C}"/>
              </a:ext>
            </a:extLst>
          </p:cNvPr>
          <p:cNvSpPr>
            <a:spLocks noChangeShapeType="1"/>
          </p:cNvSpPr>
          <p:nvPr/>
        </p:nvSpPr>
        <p:spPr bwMode="auto">
          <a:xfrm>
            <a:off x="7469188" y="1754188"/>
            <a:ext cx="3175"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36" name="Rectangle 192">
            <a:extLst>
              <a:ext uri="{FF2B5EF4-FFF2-40B4-BE49-F238E27FC236}">
                <a16:creationId xmlns:a16="http://schemas.microsoft.com/office/drawing/2014/main" id="{D8AB1396-537D-4656-BD0B-44A17CA4913C}"/>
              </a:ext>
            </a:extLst>
          </p:cNvPr>
          <p:cNvSpPr>
            <a:spLocks noChangeArrowheads="1"/>
          </p:cNvSpPr>
          <p:nvPr/>
        </p:nvSpPr>
        <p:spPr bwMode="auto">
          <a:xfrm>
            <a:off x="7442200" y="52181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8</a:t>
            </a:r>
            <a:endParaRPr lang="en-US" altLang="en-US"/>
          </a:p>
        </p:txBody>
      </p:sp>
      <p:sp>
        <p:nvSpPr>
          <p:cNvPr id="31937" name="Line 193">
            <a:extLst>
              <a:ext uri="{FF2B5EF4-FFF2-40B4-BE49-F238E27FC236}">
                <a16:creationId xmlns:a16="http://schemas.microsoft.com/office/drawing/2014/main" id="{51D1C452-E130-4CE9-9F9D-109727875916}"/>
              </a:ext>
            </a:extLst>
          </p:cNvPr>
          <p:cNvSpPr>
            <a:spLocks noChangeShapeType="1"/>
          </p:cNvSpPr>
          <p:nvPr/>
        </p:nvSpPr>
        <p:spPr bwMode="auto">
          <a:xfrm flipV="1">
            <a:off x="8183563" y="5111750"/>
            <a:ext cx="1587"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38" name="Line 194">
            <a:extLst>
              <a:ext uri="{FF2B5EF4-FFF2-40B4-BE49-F238E27FC236}">
                <a16:creationId xmlns:a16="http://schemas.microsoft.com/office/drawing/2014/main" id="{A0ECD10D-FAC2-4EC2-999C-1F73EFDB820C}"/>
              </a:ext>
            </a:extLst>
          </p:cNvPr>
          <p:cNvSpPr>
            <a:spLocks noChangeShapeType="1"/>
          </p:cNvSpPr>
          <p:nvPr/>
        </p:nvSpPr>
        <p:spPr bwMode="auto">
          <a:xfrm>
            <a:off x="8183563" y="1754188"/>
            <a:ext cx="1587"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39" name="Rectangle 195">
            <a:extLst>
              <a:ext uri="{FF2B5EF4-FFF2-40B4-BE49-F238E27FC236}">
                <a16:creationId xmlns:a16="http://schemas.microsoft.com/office/drawing/2014/main" id="{1E88AA4D-4897-4037-9E33-8EB2EE3D4829}"/>
              </a:ext>
            </a:extLst>
          </p:cNvPr>
          <p:cNvSpPr>
            <a:spLocks noChangeArrowheads="1"/>
          </p:cNvSpPr>
          <p:nvPr/>
        </p:nvSpPr>
        <p:spPr bwMode="auto">
          <a:xfrm>
            <a:off x="8115300" y="521811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10</a:t>
            </a:r>
            <a:endParaRPr lang="en-US" altLang="en-US"/>
          </a:p>
        </p:txBody>
      </p:sp>
      <p:sp>
        <p:nvSpPr>
          <p:cNvPr id="31940" name="Line 196">
            <a:extLst>
              <a:ext uri="{FF2B5EF4-FFF2-40B4-BE49-F238E27FC236}">
                <a16:creationId xmlns:a16="http://schemas.microsoft.com/office/drawing/2014/main" id="{293B18E0-F222-45A2-952E-1BA1DA1EC725}"/>
              </a:ext>
            </a:extLst>
          </p:cNvPr>
          <p:cNvSpPr>
            <a:spLocks noChangeShapeType="1"/>
          </p:cNvSpPr>
          <p:nvPr/>
        </p:nvSpPr>
        <p:spPr bwMode="auto">
          <a:xfrm>
            <a:off x="3944938" y="5164138"/>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41" name="Line 197">
            <a:extLst>
              <a:ext uri="{FF2B5EF4-FFF2-40B4-BE49-F238E27FC236}">
                <a16:creationId xmlns:a16="http://schemas.microsoft.com/office/drawing/2014/main" id="{04A28715-4D5F-492C-BB46-BAD54810D9C6}"/>
              </a:ext>
            </a:extLst>
          </p:cNvPr>
          <p:cNvSpPr>
            <a:spLocks noChangeShapeType="1"/>
          </p:cNvSpPr>
          <p:nvPr/>
        </p:nvSpPr>
        <p:spPr bwMode="auto">
          <a:xfrm flipH="1">
            <a:off x="8134350" y="5164138"/>
            <a:ext cx="492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42" name="Rectangle 198">
            <a:extLst>
              <a:ext uri="{FF2B5EF4-FFF2-40B4-BE49-F238E27FC236}">
                <a16:creationId xmlns:a16="http://schemas.microsoft.com/office/drawing/2014/main" id="{550249D0-8644-4E39-A467-75A21C62B9EC}"/>
              </a:ext>
            </a:extLst>
          </p:cNvPr>
          <p:cNvSpPr>
            <a:spLocks noChangeArrowheads="1"/>
          </p:cNvSpPr>
          <p:nvPr/>
        </p:nvSpPr>
        <p:spPr bwMode="auto">
          <a:xfrm>
            <a:off x="3657600" y="509428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31943" name="Rectangle 199">
            <a:extLst>
              <a:ext uri="{FF2B5EF4-FFF2-40B4-BE49-F238E27FC236}">
                <a16:creationId xmlns:a16="http://schemas.microsoft.com/office/drawing/2014/main" id="{887E2383-1F0A-4864-B9CB-2575EEC39A91}"/>
              </a:ext>
            </a:extLst>
          </p:cNvPr>
          <p:cNvSpPr>
            <a:spLocks noChangeArrowheads="1"/>
          </p:cNvSpPr>
          <p:nvPr/>
        </p:nvSpPr>
        <p:spPr bwMode="auto">
          <a:xfrm>
            <a:off x="3711575" y="509428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1.5</a:t>
            </a:r>
            <a:endParaRPr lang="en-US" altLang="en-US"/>
          </a:p>
        </p:txBody>
      </p:sp>
      <p:sp>
        <p:nvSpPr>
          <p:cNvPr id="31944" name="Line 200">
            <a:extLst>
              <a:ext uri="{FF2B5EF4-FFF2-40B4-BE49-F238E27FC236}">
                <a16:creationId xmlns:a16="http://schemas.microsoft.com/office/drawing/2014/main" id="{4360CB03-15A9-4700-A64A-A48B8DEB7140}"/>
              </a:ext>
            </a:extLst>
          </p:cNvPr>
          <p:cNvSpPr>
            <a:spLocks noChangeShapeType="1"/>
          </p:cNvSpPr>
          <p:nvPr/>
        </p:nvSpPr>
        <p:spPr bwMode="auto">
          <a:xfrm>
            <a:off x="3944938" y="4735513"/>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45" name="Line 201">
            <a:extLst>
              <a:ext uri="{FF2B5EF4-FFF2-40B4-BE49-F238E27FC236}">
                <a16:creationId xmlns:a16="http://schemas.microsoft.com/office/drawing/2014/main" id="{03E880C8-D254-49A8-B1CF-A6BC9D588784}"/>
              </a:ext>
            </a:extLst>
          </p:cNvPr>
          <p:cNvSpPr>
            <a:spLocks noChangeShapeType="1"/>
          </p:cNvSpPr>
          <p:nvPr/>
        </p:nvSpPr>
        <p:spPr bwMode="auto">
          <a:xfrm flipH="1">
            <a:off x="8134350" y="4735513"/>
            <a:ext cx="492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46" name="Rectangle 202">
            <a:extLst>
              <a:ext uri="{FF2B5EF4-FFF2-40B4-BE49-F238E27FC236}">
                <a16:creationId xmlns:a16="http://schemas.microsoft.com/office/drawing/2014/main" id="{86763292-28BB-4C54-A7BE-896A635EAE50}"/>
              </a:ext>
            </a:extLst>
          </p:cNvPr>
          <p:cNvSpPr>
            <a:spLocks noChangeArrowheads="1"/>
          </p:cNvSpPr>
          <p:nvPr/>
        </p:nvSpPr>
        <p:spPr bwMode="auto">
          <a:xfrm>
            <a:off x="3763963" y="466883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31947" name="Rectangle 203">
            <a:extLst>
              <a:ext uri="{FF2B5EF4-FFF2-40B4-BE49-F238E27FC236}">
                <a16:creationId xmlns:a16="http://schemas.microsoft.com/office/drawing/2014/main" id="{CF0D05DF-9A1D-4E7E-8A26-2D788B5D8382}"/>
              </a:ext>
            </a:extLst>
          </p:cNvPr>
          <p:cNvSpPr>
            <a:spLocks noChangeArrowheads="1"/>
          </p:cNvSpPr>
          <p:nvPr/>
        </p:nvSpPr>
        <p:spPr bwMode="auto">
          <a:xfrm>
            <a:off x="3817938" y="4668838"/>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a:t>
            </a:r>
            <a:endParaRPr lang="en-US" altLang="en-US"/>
          </a:p>
        </p:txBody>
      </p:sp>
      <p:sp>
        <p:nvSpPr>
          <p:cNvPr id="31948" name="Line 204">
            <a:extLst>
              <a:ext uri="{FF2B5EF4-FFF2-40B4-BE49-F238E27FC236}">
                <a16:creationId xmlns:a16="http://schemas.microsoft.com/office/drawing/2014/main" id="{7EE42435-14E7-4697-8E34-D917CA5828B4}"/>
              </a:ext>
            </a:extLst>
          </p:cNvPr>
          <p:cNvSpPr>
            <a:spLocks noChangeShapeType="1"/>
          </p:cNvSpPr>
          <p:nvPr/>
        </p:nvSpPr>
        <p:spPr bwMode="auto">
          <a:xfrm>
            <a:off x="3944938" y="4305300"/>
            <a:ext cx="39687"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49" name="Line 205">
            <a:extLst>
              <a:ext uri="{FF2B5EF4-FFF2-40B4-BE49-F238E27FC236}">
                <a16:creationId xmlns:a16="http://schemas.microsoft.com/office/drawing/2014/main" id="{05C40DC4-80AA-4413-BFFC-74D4133A1267}"/>
              </a:ext>
            </a:extLst>
          </p:cNvPr>
          <p:cNvSpPr>
            <a:spLocks noChangeShapeType="1"/>
          </p:cNvSpPr>
          <p:nvPr/>
        </p:nvSpPr>
        <p:spPr bwMode="auto">
          <a:xfrm flipH="1">
            <a:off x="8134350" y="4305300"/>
            <a:ext cx="4921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50" name="Rectangle 206">
            <a:extLst>
              <a:ext uri="{FF2B5EF4-FFF2-40B4-BE49-F238E27FC236}">
                <a16:creationId xmlns:a16="http://schemas.microsoft.com/office/drawing/2014/main" id="{FB4CDBC5-BD44-44C1-B1FC-D5E858B724D1}"/>
              </a:ext>
            </a:extLst>
          </p:cNvPr>
          <p:cNvSpPr>
            <a:spLocks noChangeArrowheads="1"/>
          </p:cNvSpPr>
          <p:nvPr/>
        </p:nvSpPr>
        <p:spPr bwMode="auto">
          <a:xfrm>
            <a:off x="3657600" y="4240213"/>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31951" name="Rectangle 207">
            <a:extLst>
              <a:ext uri="{FF2B5EF4-FFF2-40B4-BE49-F238E27FC236}">
                <a16:creationId xmlns:a16="http://schemas.microsoft.com/office/drawing/2014/main" id="{711FCD24-E705-4AFC-BEE6-D1CE50C35AD0}"/>
              </a:ext>
            </a:extLst>
          </p:cNvPr>
          <p:cNvSpPr>
            <a:spLocks noChangeArrowheads="1"/>
          </p:cNvSpPr>
          <p:nvPr/>
        </p:nvSpPr>
        <p:spPr bwMode="auto">
          <a:xfrm>
            <a:off x="3711575" y="42402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0.5</a:t>
            </a:r>
            <a:endParaRPr lang="en-US" altLang="en-US"/>
          </a:p>
        </p:txBody>
      </p:sp>
      <p:sp>
        <p:nvSpPr>
          <p:cNvPr id="31952" name="Line 208">
            <a:extLst>
              <a:ext uri="{FF2B5EF4-FFF2-40B4-BE49-F238E27FC236}">
                <a16:creationId xmlns:a16="http://schemas.microsoft.com/office/drawing/2014/main" id="{72D93510-3D72-49B0-811E-D99678781F3C}"/>
              </a:ext>
            </a:extLst>
          </p:cNvPr>
          <p:cNvSpPr>
            <a:spLocks noChangeShapeType="1"/>
          </p:cNvSpPr>
          <p:nvPr/>
        </p:nvSpPr>
        <p:spPr bwMode="auto">
          <a:xfrm>
            <a:off x="3944938" y="3878263"/>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53" name="Line 209">
            <a:extLst>
              <a:ext uri="{FF2B5EF4-FFF2-40B4-BE49-F238E27FC236}">
                <a16:creationId xmlns:a16="http://schemas.microsoft.com/office/drawing/2014/main" id="{1B50FDF6-9C1F-46C4-980A-EF6B712BB9CF}"/>
              </a:ext>
            </a:extLst>
          </p:cNvPr>
          <p:cNvSpPr>
            <a:spLocks noChangeShapeType="1"/>
          </p:cNvSpPr>
          <p:nvPr/>
        </p:nvSpPr>
        <p:spPr bwMode="auto">
          <a:xfrm flipH="1">
            <a:off x="8134350" y="3878263"/>
            <a:ext cx="492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54" name="Rectangle 210">
            <a:extLst>
              <a:ext uri="{FF2B5EF4-FFF2-40B4-BE49-F238E27FC236}">
                <a16:creationId xmlns:a16="http://schemas.microsoft.com/office/drawing/2014/main" id="{688B825E-41D4-4A57-91E4-82DEEE6867BC}"/>
              </a:ext>
            </a:extLst>
          </p:cNvPr>
          <p:cNvSpPr>
            <a:spLocks noChangeArrowheads="1"/>
          </p:cNvSpPr>
          <p:nvPr/>
        </p:nvSpPr>
        <p:spPr bwMode="auto">
          <a:xfrm>
            <a:off x="3803650" y="38131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31955" name="Line 211">
            <a:extLst>
              <a:ext uri="{FF2B5EF4-FFF2-40B4-BE49-F238E27FC236}">
                <a16:creationId xmlns:a16="http://schemas.microsoft.com/office/drawing/2014/main" id="{6393AFF4-5088-4BC0-8AAE-1551F5F17B6B}"/>
              </a:ext>
            </a:extLst>
          </p:cNvPr>
          <p:cNvSpPr>
            <a:spLocks noChangeShapeType="1"/>
          </p:cNvSpPr>
          <p:nvPr/>
        </p:nvSpPr>
        <p:spPr bwMode="auto">
          <a:xfrm>
            <a:off x="3944938" y="3459163"/>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56" name="Line 212">
            <a:extLst>
              <a:ext uri="{FF2B5EF4-FFF2-40B4-BE49-F238E27FC236}">
                <a16:creationId xmlns:a16="http://schemas.microsoft.com/office/drawing/2014/main" id="{8F191EE4-C3D5-445E-99A8-52A283EAB571}"/>
              </a:ext>
            </a:extLst>
          </p:cNvPr>
          <p:cNvSpPr>
            <a:spLocks noChangeShapeType="1"/>
          </p:cNvSpPr>
          <p:nvPr/>
        </p:nvSpPr>
        <p:spPr bwMode="auto">
          <a:xfrm flipH="1">
            <a:off x="8134350" y="3459163"/>
            <a:ext cx="492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57" name="Rectangle 213">
            <a:extLst>
              <a:ext uri="{FF2B5EF4-FFF2-40B4-BE49-F238E27FC236}">
                <a16:creationId xmlns:a16="http://schemas.microsoft.com/office/drawing/2014/main" id="{376743B5-D4D6-4A46-885C-FB54C00A20E4}"/>
              </a:ext>
            </a:extLst>
          </p:cNvPr>
          <p:cNvSpPr>
            <a:spLocks noChangeArrowheads="1"/>
          </p:cNvSpPr>
          <p:nvPr/>
        </p:nvSpPr>
        <p:spPr bwMode="auto">
          <a:xfrm>
            <a:off x="3697288" y="3392488"/>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0.5</a:t>
            </a:r>
            <a:endParaRPr lang="en-US" altLang="en-US"/>
          </a:p>
        </p:txBody>
      </p:sp>
      <p:sp>
        <p:nvSpPr>
          <p:cNvPr id="31958" name="Line 214">
            <a:extLst>
              <a:ext uri="{FF2B5EF4-FFF2-40B4-BE49-F238E27FC236}">
                <a16:creationId xmlns:a16="http://schemas.microsoft.com/office/drawing/2014/main" id="{FAB52F90-44EC-422B-8B0D-CAAA4CEF59DE}"/>
              </a:ext>
            </a:extLst>
          </p:cNvPr>
          <p:cNvSpPr>
            <a:spLocks noChangeShapeType="1"/>
          </p:cNvSpPr>
          <p:nvPr/>
        </p:nvSpPr>
        <p:spPr bwMode="auto">
          <a:xfrm>
            <a:off x="3944938" y="3032125"/>
            <a:ext cx="3968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59" name="Line 215">
            <a:extLst>
              <a:ext uri="{FF2B5EF4-FFF2-40B4-BE49-F238E27FC236}">
                <a16:creationId xmlns:a16="http://schemas.microsoft.com/office/drawing/2014/main" id="{AE950D3E-ECC3-459A-884A-DB366E0BA6FC}"/>
              </a:ext>
            </a:extLst>
          </p:cNvPr>
          <p:cNvSpPr>
            <a:spLocks noChangeShapeType="1"/>
          </p:cNvSpPr>
          <p:nvPr/>
        </p:nvSpPr>
        <p:spPr bwMode="auto">
          <a:xfrm flipH="1">
            <a:off x="8134350" y="3032125"/>
            <a:ext cx="492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60" name="Rectangle 216">
            <a:extLst>
              <a:ext uri="{FF2B5EF4-FFF2-40B4-BE49-F238E27FC236}">
                <a16:creationId xmlns:a16="http://schemas.microsoft.com/office/drawing/2014/main" id="{2428B4AA-AB80-4B30-81ED-8723B174D92C}"/>
              </a:ext>
            </a:extLst>
          </p:cNvPr>
          <p:cNvSpPr>
            <a:spLocks noChangeArrowheads="1"/>
          </p:cNvSpPr>
          <p:nvPr/>
        </p:nvSpPr>
        <p:spPr bwMode="auto">
          <a:xfrm>
            <a:off x="3803650" y="29654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a:t>
            </a:r>
            <a:endParaRPr lang="en-US" altLang="en-US"/>
          </a:p>
        </p:txBody>
      </p:sp>
      <p:sp>
        <p:nvSpPr>
          <p:cNvPr id="31961" name="Line 217">
            <a:extLst>
              <a:ext uri="{FF2B5EF4-FFF2-40B4-BE49-F238E27FC236}">
                <a16:creationId xmlns:a16="http://schemas.microsoft.com/office/drawing/2014/main" id="{28BE04E8-34D4-43CF-B1C9-575FF75656CB}"/>
              </a:ext>
            </a:extLst>
          </p:cNvPr>
          <p:cNvSpPr>
            <a:spLocks noChangeShapeType="1"/>
          </p:cNvSpPr>
          <p:nvPr/>
        </p:nvSpPr>
        <p:spPr bwMode="auto">
          <a:xfrm>
            <a:off x="3944938" y="2600325"/>
            <a:ext cx="39687"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62" name="Line 218">
            <a:extLst>
              <a:ext uri="{FF2B5EF4-FFF2-40B4-BE49-F238E27FC236}">
                <a16:creationId xmlns:a16="http://schemas.microsoft.com/office/drawing/2014/main" id="{48FBB481-03CC-4527-998D-03CE3B3060EF}"/>
              </a:ext>
            </a:extLst>
          </p:cNvPr>
          <p:cNvSpPr>
            <a:spLocks noChangeShapeType="1"/>
          </p:cNvSpPr>
          <p:nvPr/>
        </p:nvSpPr>
        <p:spPr bwMode="auto">
          <a:xfrm flipH="1">
            <a:off x="8134350" y="2601913"/>
            <a:ext cx="492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63" name="Rectangle 219">
            <a:extLst>
              <a:ext uri="{FF2B5EF4-FFF2-40B4-BE49-F238E27FC236}">
                <a16:creationId xmlns:a16="http://schemas.microsoft.com/office/drawing/2014/main" id="{BD05F4E5-7F0E-478E-ADBC-66CF5998FBC6}"/>
              </a:ext>
            </a:extLst>
          </p:cNvPr>
          <p:cNvSpPr>
            <a:spLocks noChangeArrowheads="1"/>
          </p:cNvSpPr>
          <p:nvPr/>
        </p:nvSpPr>
        <p:spPr bwMode="auto">
          <a:xfrm>
            <a:off x="3697288" y="253682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1.5</a:t>
            </a:r>
            <a:endParaRPr lang="en-US" altLang="en-US"/>
          </a:p>
        </p:txBody>
      </p:sp>
      <p:sp>
        <p:nvSpPr>
          <p:cNvPr id="31964" name="Line 220">
            <a:extLst>
              <a:ext uri="{FF2B5EF4-FFF2-40B4-BE49-F238E27FC236}">
                <a16:creationId xmlns:a16="http://schemas.microsoft.com/office/drawing/2014/main" id="{F378B16A-55C9-4999-985A-971CCEAB0A30}"/>
              </a:ext>
            </a:extLst>
          </p:cNvPr>
          <p:cNvSpPr>
            <a:spLocks noChangeShapeType="1"/>
          </p:cNvSpPr>
          <p:nvPr/>
        </p:nvSpPr>
        <p:spPr bwMode="auto">
          <a:xfrm>
            <a:off x="3944938" y="2173288"/>
            <a:ext cx="39687"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65" name="Line 221">
            <a:extLst>
              <a:ext uri="{FF2B5EF4-FFF2-40B4-BE49-F238E27FC236}">
                <a16:creationId xmlns:a16="http://schemas.microsoft.com/office/drawing/2014/main" id="{C4776F93-6608-489A-A0A6-DB59CA4DE84C}"/>
              </a:ext>
            </a:extLst>
          </p:cNvPr>
          <p:cNvSpPr>
            <a:spLocks noChangeShapeType="1"/>
          </p:cNvSpPr>
          <p:nvPr/>
        </p:nvSpPr>
        <p:spPr bwMode="auto">
          <a:xfrm flipH="1">
            <a:off x="8134350" y="2173288"/>
            <a:ext cx="4921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66" name="Rectangle 222">
            <a:extLst>
              <a:ext uri="{FF2B5EF4-FFF2-40B4-BE49-F238E27FC236}">
                <a16:creationId xmlns:a16="http://schemas.microsoft.com/office/drawing/2014/main" id="{CE5341DA-5985-46DA-B1B9-15C5C79359AA}"/>
              </a:ext>
            </a:extLst>
          </p:cNvPr>
          <p:cNvSpPr>
            <a:spLocks noChangeArrowheads="1"/>
          </p:cNvSpPr>
          <p:nvPr/>
        </p:nvSpPr>
        <p:spPr bwMode="auto">
          <a:xfrm>
            <a:off x="3803650" y="210820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a:t>
            </a:r>
            <a:endParaRPr lang="en-US" altLang="en-US"/>
          </a:p>
        </p:txBody>
      </p:sp>
      <p:sp>
        <p:nvSpPr>
          <p:cNvPr id="31967" name="Line 223">
            <a:extLst>
              <a:ext uri="{FF2B5EF4-FFF2-40B4-BE49-F238E27FC236}">
                <a16:creationId xmlns:a16="http://schemas.microsoft.com/office/drawing/2014/main" id="{4B67ECC6-A47C-4B13-BDCE-F155D90BD35D}"/>
              </a:ext>
            </a:extLst>
          </p:cNvPr>
          <p:cNvSpPr>
            <a:spLocks noChangeShapeType="1"/>
          </p:cNvSpPr>
          <p:nvPr/>
        </p:nvSpPr>
        <p:spPr bwMode="auto">
          <a:xfrm>
            <a:off x="3944938" y="1754188"/>
            <a:ext cx="39687"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68" name="Line 224">
            <a:extLst>
              <a:ext uri="{FF2B5EF4-FFF2-40B4-BE49-F238E27FC236}">
                <a16:creationId xmlns:a16="http://schemas.microsoft.com/office/drawing/2014/main" id="{B5500B9E-9DD4-48A4-A272-4666451AE893}"/>
              </a:ext>
            </a:extLst>
          </p:cNvPr>
          <p:cNvSpPr>
            <a:spLocks noChangeShapeType="1"/>
          </p:cNvSpPr>
          <p:nvPr/>
        </p:nvSpPr>
        <p:spPr bwMode="auto">
          <a:xfrm flipH="1">
            <a:off x="8134350" y="1754188"/>
            <a:ext cx="4921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69" name="Rectangle 225">
            <a:extLst>
              <a:ext uri="{FF2B5EF4-FFF2-40B4-BE49-F238E27FC236}">
                <a16:creationId xmlns:a16="http://schemas.microsoft.com/office/drawing/2014/main" id="{C30BDA0C-2A1D-4FCC-A1D5-05B3C785F1E8}"/>
              </a:ext>
            </a:extLst>
          </p:cNvPr>
          <p:cNvSpPr>
            <a:spLocks noChangeArrowheads="1"/>
          </p:cNvSpPr>
          <p:nvPr/>
        </p:nvSpPr>
        <p:spPr bwMode="auto">
          <a:xfrm>
            <a:off x="3697288" y="1687513"/>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2.5</a:t>
            </a:r>
            <a:endParaRPr lang="en-US" altLang="en-US"/>
          </a:p>
        </p:txBody>
      </p:sp>
      <p:sp>
        <p:nvSpPr>
          <p:cNvPr id="31970" name="Freeform 226">
            <a:extLst>
              <a:ext uri="{FF2B5EF4-FFF2-40B4-BE49-F238E27FC236}">
                <a16:creationId xmlns:a16="http://schemas.microsoft.com/office/drawing/2014/main" id="{39AF404C-3B3A-4B2C-9F41-4E97BD97D293}"/>
              </a:ext>
            </a:extLst>
          </p:cNvPr>
          <p:cNvSpPr>
            <a:spLocks/>
          </p:cNvSpPr>
          <p:nvPr/>
        </p:nvSpPr>
        <p:spPr bwMode="auto">
          <a:xfrm>
            <a:off x="3944938" y="1754188"/>
            <a:ext cx="4238625" cy="3409950"/>
          </a:xfrm>
          <a:custGeom>
            <a:avLst/>
            <a:gdLst>
              <a:gd name="T0" fmla="*/ 0 w 2670"/>
              <a:gd name="T1" fmla="*/ 2148 h 2148"/>
              <a:gd name="T2" fmla="*/ 2670 w 2670"/>
              <a:gd name="T3" fmla="*/ 2148 h 2148"/>
              <a:gd name="T4" fmla="*/ 2670 w 2670"/>
              <a:gd name="T5" fmla="*/ 0 h 2148"/>
            </a:gdLst>
            <a:ahLst/>
            <a:cxnLst>
              <a:cxn ang="0">
                <a:pos x="T0" y="T1"/>
              </a:cxn>
              <a:cxn ang="0">
                <a:pos x="T2" y="T3"/>
              </a:cxn>
              <a:cxn ang="0">
                <a:pos x="T4" y="T5"/>
              </a:cxn>
            </a:cxnLst>
            <a:rect l="0" t="0" r="r" b="b"/>
            <a:pathLst>
              <a:path w="2670" h="2148">
                <a:moveTo>
                  <a:pt x="0" y="2148"/>
                </a:moveTo>
                <a:lnTo>
                  <a:pt x="2670" y="2148"/>
                </a:lnTo>
                <a:lnTo>
                  <a:pt x="2670"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71" name="Freeform 227">
            <a:extLst>
              <a:ext uri="{FF2B5EF4-FFF2-40B4-BE49-F238E27FC236}">
                <a16:creationId xmlns:a16="http://schemas.microsoft.com/office/drawing/2014/main" id="{F456424D-39C5-4879-9CEE-7B601AB62CC2}"/>
              </a:ext>
            </a:extLst>
          </p:cNvPr>
          <p:cNvSpPr>
            <a:spLocks/>
          </p:cNvSpPr>
          <p:nvPr/>
        </p:nvSpPr>
        <p:spPr bwMode="auto">
          <a:xfrm>
            <a:off x="4295775" y="2065338"/>
            <a:ext cx="644525" cy="2738437"/>
          </a:xfrm>
          <a:custGeom>
            <a:avLst/>
            <a:gdLst>
              <a:gd name="T0" fmla="*/ 6 w 406"/>
              <a:gd name="T1" fmla="*/ 1142 h 1725"/>
              <a:gd name="T2" fmla="*/ 18 w 406"/>
              <a:gd name="T3" fmla="*/ 1142 h 1725"/>
              <a:gd name="T4" fmla="*/ 31 w 406"/>
              <a:gd name="T5" fmla="*/ 1148 h 1725"/>
              <a:gd name="T6" fmla="*/ 43 w 406"/>
              <a:gd name="T7" fmla="*/ 1142 h 1725"/>
              <a:gd name="T8" fmla="*/ 55 w 406"/>
              <a:gd name="T9" fmla="*/ 1148 h 1725"/>
              <a:gd name="T10" fmla="*/ 68 w 406"/>
              <a:gd name="T11" fmla="*/ 1142 h 1725"/>
              <a:gd name="T12" fmla="*/ 79 w 406"/>
              <a:gd name="T13" fmla="*/ 1142 h 1725"/>
              <a:gd name="T14" fmla="*/ 85 w 406"/>
              <a:gd name="T15" fmla="*/ 1148 h 1725"/>
              <a:gd name="T16" fmla="*/ 91 w 406"/>
              <a:gd name="T17" fmla="*/ 1148 h 1725"/>
              <a:gd name="T18" fmla="*/ 104 w 406"/>
              <a:gd name="T19" fmla="*/ 1154 h 1725"/>
              <a:gd name="T20" fmla="*/ 110 w 406"/>
              <a:gd name="T21" fmla="*/ 1135 h 1725"/>
              <a:gd name="T22" fmla="*/ 122 w 406"/>
              <a:gd name="T23" fmla="*/ 1135 h 1725"/>
              <a:gd name="T24" fmla="*/ 128 w 406"/>
              <a:gd name="T25" fmla="*/ 1123 h 1725"/>
              <a:gd name="T26" fmla="*/ 134 w 406"/>
              <a:gd name="T27" fmla="*/ 1110 h 1725"/>
              <a:gd name="T28" fmla="*/ 141 w 406"/>
              <a:gd name="T29" fmla="*/ 1054 h 1725"/>
              <a:gd name="T30" fmla="*/ 153 w 406"/>
              <a:gd name="T31" fmla="*/ 137 h 1725"/>
              <a:gd name="T32" fmla="*/ 159 w 406"/>
              <a:gd name="T33" fmla="*/ 0 h 1725"/>
              <a:gd name="T34" fmla="*/ 171 w 406"/>
              <a:gd name="T35" fmla="*/ 37 h 1725"/>
              <a:gd name="T36" fmla="*/ 178 w 406"/>
              <a:gd name="T37" fmla="*/ 137 h 1725"/>
              <a:gd name="T38" fmla="*/ 190 w 406"/>
              <a:gd name="T39" fmla="*/ 263 h 1725"/>
              <a:gd name="T40" fmla="*/ 196 w 406"/>
              <a:gd name="T41" fmla="*/ 394 h 1725"/>
              <a:gd name="T42" fmla="*/ 209 w 406"/>
              <a:gd name="T43" fmla="*/ 527 h 1725"/>
              <a:gd name="T44" fmla="*/ 215 w 406"/>
              <a:gd name="T45" fmla="*/ 689 h 1725"/>
              <a:gd name="T46" fmla="*/ 227 w 406"/>
              <a:gd name="T47" fmla="*/ 777 h 1725"/>
              <a:gd name="T48" fmla="*/ 233 w 406"/>
              <a:gd name="T49" fmla="*/ 916 h 1725"/>
              <a:gd name="T50" fmla="*/ 246 w 406"/>
              <a:gd name="T51" fmla="*/ 1003 h 1725"/>
              <a:gd name="T52" fmla="*/ 252 w 406"/>
              <a:gd name="T53" fmla="*/ 1079 h 1725"/>
              <a:gd name="T54" fmla="*/ 264 w 406"/>
              <a:gd name="T55" fmla="*/ 1135 h 1725"/>
              <a:gd name="T56" fmla="*/ 270 w 406"/>
              <a:gd name="T57" fmla="*/ 1186 h 1725"/>
              <a:gd name="T58" fmla="*/ 283 w 406"/>
              <a:gd name="T59" fmla="*/ 1223 h 1725"/>
              <a:gd name="T60" fmla="*/ 289 w 406"/>
              <a:gd name="T61" fmla="*/ 1235 h 1725"/>
              <a:gd name="T62" fmla="*/ 307 w 406"/>
              <a:gd name="T63" fmla="*/ 1248 h 1725"/>
              <a:gd name="T64" fmla="*/ 320 w 406"/>
              <a:gd name="T65" fmla="*/ 1242 h 1725"/>
              <a:gd name="T66" fmla="*/ 326 w 406"/>
              <a:gd name="T67" fmla="*/ 1211 h 1725"/>
              <a:gd name="T68" fmla="*/ 338 w 406"/>
              <a:gd name="T69" fmla="*/ 1142 h 1725"/>
              <a:gd name="T70" fmla="*/ 344 w 406"/>
              <a:gd name="T71" fmla="*/ 790 h 1725"/>
              <a:gd name="T72" fmla="*/ 350 w 406"/>
              <a:gd name="T73" fmla="*/ 1405 h 1725"/>
              <a:gd name="T74" fmla="*/ 363 w 406"/>
              <a:gd name="T75" fmla="*/ 1707 h 1725"/>
              <a:gd name="T76" fmla="*/ 369 w 406"/>
              <a:gd name="T77" fmla="*/ 1456 h 1725"/>
              <a:gd name="T78" fmla="*/ 381 w 406"/>
              <a:gd name="T79" fmla="*/ 1349 h 1725"/>
              <a:gd name="T80" fmla="*/ 387 w 406"/>
              <a:gd name="T81" fmla="*/ 1248 h 1725"/>
              <a:gd name="T82" fmla="*/ 400 w 406"/>
              <a:gd name="T83" fmla="*/ 1198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6" h="1725">
                <a:moveTo>
                  <a:pt x="0" y="1142"/>
                </a:moveTo>
                <a:lnTo>
                  <a:pt x="6" y="1148"/>
                </a:lnTo>
                <a:lnTo>
                  <a:pt x="6" y="1142"/>
                </a:lnTo>
                <a:lnTo>
                  <a:pt x="18" y="1142"/>
                </a:lnTo>
                <a:lnTo>
                  <a:pt x="12" y="1142"/>
                </a:lnTo>
                <a:lnTo>
                  <a:pt x="18" y="1142"/>
                </a:lnTo>
                <a:lnTo>
                  <a:pt x="25" y="1148"/>
                </a:lnTo>
                <a:lnTo>
                  <a:pt x="31" y="1142"/>
                </a:lnTo>
                <a:lnTo>
                  <a:pt x="31" y="1148"/>
                </a:lnTo>
                <a:lnTo>
                  <a:pt x="43" y="1142"/>
                </a:lnTo>
                <a:lnTo>
                  <a:pt x="43" y="1148"/>
                </a:lnTo>
                <a:lnTo>
                  <a:pt x="43" y="1142"/>
                </a:lnTo>
                <a:lnTo>
                  <a:pt x="55" y="1142"/>
                </a:lnTo>
                <a:lnTo>
                  <a:pt x="49" y="1142"/>
                </a:lnTo>
                <a:lnTo>
                  <a:pt x="55" y="1148"/>
                </a:lnTo>
                <a:lnTo>
                  <a:pt x="62" y="1142"/>
                </a:lnTo>
                <a:lnTo>
                  <a:pt x="62" y="1148"/>
                </a:lnTo>
                <a:lnTo>
                  <a:pt x="68" y="1142"/>
                </a:lnTo>
                <a:lnTo>
                  <a:pt x="73" y="1148"/>
                </a:lnTo>
                <a:lnTo>
                  <a:pt x="73" y="1135"/>
                </a:lnTo>
                <a:lnTo>
                  <a:pt x="79" y="1142"/>
                </a:lnTo>
                <a:lnTo>
                  <a:pt x="79" y="1148"/>
                </a:lnTo>
                <a:lnTo>
                  <a:pt x="79" y="1142"/>
                </a:lnTo>
                <a:lnTo>
                  <a:pt x="85" y="1148"/>
                </a:lnTo>
                <a:lnTo>
                  <a:pt x="85" y="1142"/>
                </a:lnTo>
                <a:lnTo>
                  <a:pt x="98" y="1148"/>
                </a:lnTo>
                <a:lnTo>
                  <a:pt x="91" y="1148"/>
                </a:lnTo>
                <a:lnTo>
                  <a:pt x="98" y="1135"/>
                </a:lnTo>
                <a:lnTo>
                  <a:pt x="98" y="1142"/>
                </a:lnTo>
                <a:lnTo>
                  <a:pt x="104" y="1154"/>
                </a:lnTo>
                <a:lnTo>
                  <a:pt x="104" y="1135"/>
                </a:lnTo>
                <a:lnTo>
                  <a:pt x="110" y="1148"/>
                </a:lnTo>
                <a:lnTo>
                  <a:pt x="110" y="1135"/>
                </a:lnTo>
                <a:lnTo>
                  <a:pt x="116" y="1142"/>
                </a:lnTo>
                <a:lnTo>
                  <a:pt x="116" y="1154"/>
                </a:lnTo>
                <a:lnTo>
                  <a:pt x="122" y="1135"/>
                </a:lnTo>
                <a:lnTo>
                  <a:pt x="122" y="1161"/>
                </a:lnTo>
                <a:lnTo>
                  <a:pt x="128" y="1148"/>
                </a:lnTo>
                <a:lnTo>
                  <a:pt x="128" y="1123"/>
                </a:lnTo>
                <a:lnTo>
                  <a:pt x="128" y="1154"/>
                </a:lnTo>
                <a:lnTo>
                  <a:pt x="134" y="1167"/>
                </a:lnTo>
                <a:lnTo>
                  <a:pt x="134" y="1110"/>
                </a:lnTo>
                <a:lnTo>
                  <a:pt x="134" y="1129"/>
                </a:lnTo>
                <a:lnTo>
                  <a:pt x="141" y="1223"/>
                </a:lnTo>
                <a:lnTo>
                  <a:pt x="141" y="1054"/>
                </a:lnTo>
                <a:lnTo>
                  <a:pt x="147" y="558"/>
                </a:lnTo>
                <a:lnTo>
                  <a:pt x="147" y="87"/>
                </a:lnTo>
                <a:lnTo>
                  <a:pt x="153" y="137"/>
                </a:lnTo>
                <a:lnTo>
                  <a:pt x="153" y="12"/>
                </a:lnTo>
                <a:lnTo>
                  <a:pt x="159" y="37"/>
                </a:lnTo>
                <a:lnTo>
                  <a:pt x="159" y="0"/>
                </a:lnTo>
                <a:lnTo>
                  <a:pt x="165" y="12"/>
                </a:lnTo>
                <a:lnTo>
                  <a:pt x="165" y="44"/>
                </a:lnTo>
                <a:lnTo>
                  <a:pt x="171" y="37"/>
                </a:lnTo>
                <a:lnTo>
                  <a:pt x="171" y="80"/>
                </a:lnTo>
                <a:lnTo>
                  <a:pt x="178" y="99"/>
                </a:lnTo>
                <a:lnTo>
                  <a:pt x="178" y="137"/>
                </a:lnTo>
                <a:lnTo>
                  <a:pt x="184" y="175"/>
                </a:lnTo>
                <a:lnTo>
                  <a:pt x="184" y="219"/>
                </a:lnTo>
                <a:lnTo>
                  <a:pt x="190" y="263"/>
                </a:lnTo>
                <a:lnTo>
                  <a:pt x="190" y="320"/>
                </a:lnTo>
                <a:lnTo>
                  <a:pt x="196" y="356"/>
                </a:lnTo>
                <a:lnTo>
                  <a:pt x="196" y="394"/>
                </a:lnTo>
                <a:lnTo>
                  <a:pt x="202" y="420"/>
                </a:lnTo>
                <a:lnTo>
                  <a:pt x="202" y="501"/>
                </a:lnTo>
                <a:lnTo>
                  <a:pt x="209" y="527"/>
                </a:lnTo>
                <a:lnTo>
                  <a:pt x="209" y="596"/>
                </a:lnTo>
                <a:lnTo>
                  <a:pt x="215" y="627"/>
                </a:lnTo>
                <a:lnTo>
                  <a:pt x="215" y="689"/>
                </a:lnTo>
                <a:lnTo>
                  <a:pt x="221" y="727"/>
                </a:lnTo>
                <a:lnTo>
                  <a:pt x="221" y="746"/>
                </a:lnTo>
                <a:lnTo>
                  <a:pt x="227" y="777"/>
                </a:lnTo>
                <a:lnTo>
                  <a:pt x="227" y="841"/>
                </a:lnTo>
                <a:lnTo>
                  <a:pt x="233" y="859"/>
                </a:lnTo>
                <a:lnTo>
                  <a:pt x="233" y="916"/>
                </a:lnTo>
                <a:lnTo>
                  <a:pt x="239" y="934"/>
                </a:lnTo>
                <a:lnTo>
                  <a:pt x="239" y="984"/>
                </a:lnTo>
                <a:lnTo>
                  <a:pt x="246" y="1003"/>
                </a:lnTo>
                <a:lnTo>
                  <a:pt x="246" y="1022"/>
                </a:lnTo>
                <a:lnTo>
                  <a:pt x="252" y="1047"/>
                </a:lnTo>
                <a:lnTo>
                  <a:pt x="252" y="1079"/>
                </a:lnTo>
                <a:lnTo>
                  <a:pt x="258" y="1098"/>
                </a:lnTo>
                <a:lnTo>
                  <a:pt x="258" y="1123"/>
                </a:lnTo>
                <a:lnTo>
                  <a:pt x="264" y="1135"/>
                </a:lnTo>
                <a:lnTo>
                  <a:pt x="264" y="1167"/>
                </a:lnTo>
                <a:lnTo>
                  <a:pt x="270" y="1173"/>
                </a:lnTo>
                <a:lnTo>
                  <a:pt x="270" y="1186"/>
                </a:lnTo>
                <a:lnTo>
                  <a:pt x="276" y="1198"/>
                </a:lnTo>
                <a:lnTo>
                  <a:pt x="276" y="1211"/>
                </a:lnTo>
                <a:lnTo>
                  <a:pt x="283" y="1223"/>
                </a:lnTo>
                <a:lnTo>
                  <a:pt x="289" y="1235"/>
                </a:lnTo>
                <a:lnTo>
                  <a:pt x="289" y="1242"/>
                </a:lnTo>
                <a:lnTo>
                  <a:pt x="289" y="1235"/>
                </a:lnTo>
                <a:lnTo>
                  <a:pt x="301" y="1248"/>
                </a:lnTo>
                <a:lnTo>
                  <a:pt x="301" y="1254"/>
                </a:lnTo>
                <a:lnTo>
                  <a:pt x="307" y="1248"/>
                </a:lnTo>
                <a:lnTo>
                  <a:pt x="313" y="1242"/>
                </a:lnTo>
                <a:lnTo>
                  <a:pt x="313" y="1235"/>
                </a:lnTo>
                <a:lnTo>
                  <a:pt x="320" y="1242"/>
                </a:lnTo>
                <a:lnTo>
                  <a:pt x="320" y="1223"/>
                </a:lnTo>
                <a:lnTo>
                  <a:pt x="326" y="1223"/>
                </a:lnTo>
                <a:lnTo>
                  <a:pt x="326" y="1211"/>
                </a:lnTo>
                <a:lnTo>
                  <a:pt x="332" y="1186"/>
                </a:lnTo>
                <a:lnTo>
                  <a:pt x="332" y="1173"/>
                </a:lnTo>
                <a:lnTo>
                  <a:pt x="338" y="1142"/>
                </a:lnTo>
                <a:lnTo>
                  <a:pt x="338" y="1079"/>
                </a:lnTo>
                <a:lnTo>
                  <a:pt x="344" y="953"/>
                </a:lnTo>
                <a:lnTo>
                  <a:pt x="344" y="790"/>
                </a:lnTo>
                <a:lnTo>
                  <a:pt x="344" y="815"/>
                </a:lnTo>
                <a:lnTo>
                  <a:pt x="350" y="1085"/>
                </a:lnTo>
                <a:lnTo>
                  <a:pt x="350" y="1405"/>
                </a:lnTo>
                <a:lnTo>
                  <a:pt x="356" y="1606"/>
                </a:lnTo>
                <a:lnTo>
                  <a:pt x="356" y="1725"/>
                </a:lnTo>
                <a:lnTo>
                  <a:pt x="363" y="1707"/>
                </a:lnTo>
                <a:lnTo>
                  <a:pt x="363" y="1606"/>
                </a:lnTo>
                <a:lnTo>
                  <a:pt x="369" y="1555"/>
                </a:lnTo>
                <a:lnTo>
                  <a:pt x="369" y="1456"/>
                </a:lnTo>
                <a:lnTo>
                  <a:pt x="375" y="1424"/>
                </a:lnTo>
                <a:lnTo>
                  <a:pt x="375" y="1386"/>
                </a:lnTo>
                <a:lnTo>
                  <a:pt x="381" y="1349"/>
                </a:lnTo>
                <a:lnTo>
                  <a:pt x="381" y="1304"/>
                </a:lnTo>
                <a:lnTo>
                  <a:pt x="387" y="1279"/>
                </a:lnTo>
                <a:lnTo>
                  <a:pt x="387" y="1248"/>
                </a:lnTo>
                <a:lnTo>
                  <a:pt x="393" y="1229"/>
                </a:lnTo>
                <a:lnTo>
                  <a:pt x="393" y="1211"/>
                </a:lnTo>
                <a:lnTo>
                  <a:pt x="400" y="1198"/>
                </a:lnTo>
                <a:lnTo>
                  <a:pt x="400" y="1186"/>
                </a:lnTo>
                <a:lnTo>
                  <a:pt x="406" y="1180"/>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72" name="Freeform 228">
            <a:extLst>
              <a:ext uri="{FF2B5EF4-FFF2-40B4-BE49-F238E27FC236}">
                <a16:creationId xmlns:a16="http://schemas.microsoft.com/office/drawing/2014/main" id="{EA946809-D3C5-433F-98EC-83246C403C9C}"/>
              </a:ext>
            </a:extLst>
          </p:cNvPr>
          <p:cNvSpPr>
            <a:spLocks/>
          </p:cNvSpPr>
          <p:nvPr/>
        </p:nvSpPr>
        <p:spPr bwMode="auto">
          <a:xfrm>
            <a:off x="4940300" y="3838575"/>
            <a:ext cx="1201738" cy="100013"/>
          </a:xfrm>
          <a:custGeom>
            <a:avLst/>
            <a:gdLst>
              <a:gd name="T0" fmla="*/ 6 w 757"/>
              <a:gd name="T1" fmla="*/ 44 h 63"/>
              <a:gd name="T2" fmla="*/ 18 w 757"/>
              <a:gd name="T3" fmla="*/ 13 h 63"/>
              <a:gd name="T4" fmla="*/ 37 w 757"/>
              <a:gd name="T5" fmla="*/ 0 h 63"/>
              <a:gd name="T6" fmla="*/ 55 w 757"/>
              <a:gd name="T7" fmla="*/ 0 h 63"/>
              <a:gd name="T8" fmla="*/ 74 w 757"/>
              <a:gd name="T9" fmla="*/ 6 h 63"/>
              <a:gd name="T10" fmla="*/ 92 w 757"/>
              <a:gd name="T11" fmla="*/ 6 h 63"/>
              <a:gd name="T12" fmla="*/ 111 w 757"/>
              <a:gd name="T13" fmla="*/ 19 h 63"/>
              <a:gd name="T14" fmla="*/ 129 w 757"/>
              <a:gd name="T15" fmla="*/ 19 h 63"/>
              <a:gd name="T16" fmla="*/ 148 w 757"/>
              <a:gd name="T17" fmla="*/ 25 h 63"/>
              <a:gd name="T18" fmla="*/ 165 w 757"/>
              <a:gd name="T19" fmla="*/ 32 h 63"/>
              <a:gd name="T20" fmla="*/ 184 w 757"/>
              <a:gd name="T21" fmla="*/ 32 h 63"/>
              <a:gd name="T22" fmla="*/ 202 w 757"/>
              <a:gd name="T23" fmla="*/ 32 h 63"/>
              <a:gd name="T24" fmla="*/ 215 w 757"/>
              <a:gd name="T25" fmla="*/ 32 h 63"/>
              <a:gd name="T26" fmla="*/ 227 w 757"/>
              <a:gd name="T27" fmla="*/ 25 h 63"/>
              <a:gd name="T28" fmla="*/ 246 w 757"/>
              <a:gd name="T29" fmla="*/ 25 h 63"/>
              <a:gd name="T30" fmla="*/ 264 w 757"/>
              <a:gd name="T31" fmla="*/ 25 h 63"/>
              <a:gd name="T32" fmla="*/ 283 w 757"/>
              <a:gd name="T33" fmla="*/ 25 h 63"/>
              <a:gd name="T34" fmla="*/ 301 w 757"/>
              <a:gd name="T35" fmla="*/ 25 h 63"/>
              <a:gd name="T36" fmla="*/ 320 w 757"/>
              <a:gd name="T37" fmla="*/ 25 h 63"/>
              <a:gd name="T38" fmla="*/ 338 w 757"/>
              <a:gd name="T39" fmla="*/ 25 h 63"/>
              <a:gd name="T40" fmla="*/ 357 w 757"/>
              <a:gd name="T41" fmla="*/ 25 h 63"/>
              <a:gd name="T42" fmla="*/ 375 w 757"/>
              <a:gd name="T43" fmla="*/ 25 h 63"/>
              <a:gd name="T44" fmla="*/ 394 w 757"/>
              <a:gd name="T45" fmla="*/ 25 h 63"/>
              <a:gd name="T46" fmla="*/ 412 w 757"/>
              <a:gd name="T47" fmla="*/ 25 h 63"/>
              <a:gd name="T48" fmla="*/ 431 w 757"/>
              <a:gd name="T49" fmla="*/ 25 h 63"/>
              <a:gd name="T50" fmla="*/ 449 w 757"/>
              <a:gd name="T51" fmla="*/ 25 h 63"/>
              <a:gd name="T52" fmla="*/ 468 w 757"/>
              <a:gd name="T53" fmla="*/ 25 h 63"/>
              <a:gd name="T54" fmla="*/ 486 w 757"/>
              <a:gd name="T55" fmla="*/ 25 h 63"/>
              <a:gd name="T56" fmla="*/ 505 w 757"/>
              <a:gd name="T57" fmla="*/ 25 h 63"/>
              <a:gd name="T58" fmla="*/ 523 w 757"/>
              <a:gd name="T59" fmla="*/ 25 h 63"/>
              <a:gd name="T60" fmla="*/ 542 w 757"/>
              <a:gd name="T61" fmla="*/ 25 h 63"/>
              <a:gd name="T62" fmla="*/ 560 w 757"/>
              <a:gd name="T63" fmla="*/ 25 h 63"/>
              <a:gd name="T64" fmla="*/ 579 w 757"/>
              <a:gd name="T65" fmla="*/ 25 h 63"/>
              <a:gd name="T66" fmla="*/ 597 w 757"/>
              <a:gd name="T67" fmla="*/ 25 h 63"/>
              <a:gd name="T68" fmla="*/ 616 w 757"/>
              <a:gd name="T69" fmla="*/ 25 h 63"/>
              <a:gd name="T70" fmla="*/ 634 w 757"/>
              <a:gd name="T71" fmla="*/ 25 h 63"/>
              <a:gd name="T72" fmla="*/ 652 w 757"/>
              <a:gd name="T73" fmla="*/ 25 h 63"/>
              <a:gd name="T74" fmla="*/ 670 w 757"/>
              <a:gd name="T75" fmla="*/ 25 h 63"/>
              <a:gd name="T76" fmla="*/ 689 w 757"/>
              <a:gd name="T77" fmla="*/ 25 h 63"/>
              <a:gd name="T78" fmla="*/ 707 w 757"/>
              <a:gd name="T79" fmla="*/ 25 h 63"/>
              <a:gd name="T80" fmla="*/ 726 w 757"/>
              <a:gd name="T81" fmla="*/ 25 h 63"/>
              <a:gd name="T82" fmla="*/ 744 w 757"/>
              <a:gd name="T83" fmla="*/ 2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57" h="63">
                <a:moveTo>
                  <a:pt x="0" y="63"/>
                </a:moveTo>
                <a:lnTo>
                  <a:pt x="0" y="50"/>
                </a:lnTo>
                <a:lnTo>
                  <a:pt x="6" y="44"/>
                </a:lnTo>
                <a:lnTo>
                  <a:pt x="6" y="32"/>
                </a:lnTo>
                <a:lnTo>
                  <a:pt x="18" y="19"/>
                </a:lnTo>
                <a:lnTo>
                  <a:pt x="18" y="13"/>
                </a:lnTo>
                <a:lnTo>
                  <a:pt x="24" y="6"/>
                </a:lnTo>
                <a:lnTo>
                  <a:pt x="31" y="6"/>
                </a:lnTo>
                <a:lnTo>
                  <a:pt x="37" y="0"/>
                </a:lnTo>
                <a:lnTo>
                  <a:pt x="43" y="0"/>
                </a:lnTo>
                <a:lnTo>
                  <a:pt x="49" y="0"/>
                </a:lnTo>
                <a:lnTo>
                  <a:pt x="55" y="0"/>
                </a:lnTo>
                <a:lnTo>
                  <a:pt x="61" y="0"/>
                </a:lnTo>
                <a:lnTo>
                  <a:pt x="68" y="0"/>
                </a:lnTo>
                <a:lnTo>
                  <a:pt x="74" y="6"/>
                </a:lnTo>
                <a:lnTo>
                  <a:pt x="80" y="6"/>
                </a:lnTo>
                <a:lnTo>
                  <a:pt x="86" y="6"/>
                </a:lnTo>
                <a:lnTo>
                  <a:pt x="92" y="6"/>
                </a:lnTo>
                <a:lnTo>
                  <a:pt x="98" y="13"/>
                </a:lnTo>
                <a:lnTo>
                  <a:pt x="105" y="13"/>
                </a:lnTo>
                <a:lnTo>
                  <a:pt x="111" y="19"/>
                </a:lnTo>
                <a:lnTo>
                  <a:pt x="117" y="19"/>
                </a:lnTo>
                <a:lnTo>
                  <a:pt x="123" y="19"/>
                </a:lnTo>
                <a:lnTo>
                  <a:pt x="129" y="19"/>
                </a:lnTo>
                <a:lnTo>
                  <a:pt x="136" y="25"/>
                </a:lnTo>
                <a:lnTo>
                  <a:pt x="142" y="25"/>
                </a:lnTo>
                <a:lnTo>
                  <a:pt x="148" y="25"/>
                </a:lnTo>
                <a:lnTo>
                  <a:pt x="154" y="25"/>
                </a:lnTo>
                <a:lnTo>
                  <a:pt x="159" y="25"/>
                </a:lnTo>
                <a:lnTo>
                  <a:pt x="165" y="32"/>
                </a:lnTo>
                <a:lnTo>
                  <a:pt x="165" y="25"/>
                </a:lnTo>
                <a:lnTo>
                  <a:pt x="178" y="32"/>
                </a:lnTo>
                <a:lnTo>
                  <a:pt x="184" y="32"/>
                </a:lnTo>
                <a:lnTo>
                  <a:pt x="190" y="32"/>
                </a:lnTo>
                <a:lnTo>
                  <a:pt x="196" y="32"/>
                </a:lnTo>
                <a:lnTo>
                  <a:pt x="202" y="32"/>
                </a:lnTo>
                <a:lnTo>
                  <a:pt x="208" y="32"/>
                </a:lnTo>
                <a:lnTo>
                  <a:pt x="221" y="32"/>
                </a:lnTo>
                <a:lnTo>
                  <a:pt x="215" y="32"/>
                </a:lnTo>
                <a:lnTo>
                  <a:pt x="221" y="25"/>
                </a:lnTo>
                <a:lnTo>
                  <a:pt x="233" y="25"/>
                </a:lnTo>
                <a:lnTo>
                  <a:pt x="227" y="25"/>
                </a:lnTo>
                <a:lnTo>
                  <a:pt x="233" y="25"/>
                </a:lnTo>
                <a:lnTo>
                  <a:pt x="239" y="25"/>
                </a:lnTo>
                <a:lnTo>
                  <a:pt x="246" y="25"/>
                </a:lnTo>
                <a:lnTo>
                  <a:pt x="252" y="25"/>
                </a:lnTo>
                <a:lnTo>
                  <a:pt x="258" y="25"/>
                </a:lnTo>
                <a:lnTo>
                  <a:pt x="264" y="25"/>
                </a:lnTo>
                <a:lnTo>
                  <a:pt x="270" y="25"/>
                </a:lnTo>
                <a:lnTo>
                  <a:pt x="276" y="25"/>
                </a:lnTo>
                <a:lnTo>
                  <a:pt x="283" y="25"/>
                </a:lnTo>
                <a:lnTo>
                  <a:pt x="289" y="25"/>
                </a:lnTo>
                <a:lnTo>
                  <a:pt x="295" y="25"/>
                </a:lnTo>
                <a:lnTo>
                  <a:pt x="301" y="25"/>
                </a:lnTo>
                <a:lnTo>
                  <a:pt x="307" y="25"/>
                </a:lnTo>
                <a:lnTo>
                  <a:pt x="313" y="25"/>
                </a:lnTo>
                <a:lnTo>
                  <a:pt x="320" y="25"/>
                </a:lnTo>
                <a:lnTo>
                  <a:pt x="326" y="25"/>
                </a:lnTo>
                <a:lnTo>
                  <a:pt x="332" y="25"/>
                </a:lnTo>
                <a:lnTo>
                  <a:pt x="338" y="25"/>
                </a:lnTo>
                <a:lnTo>
                  <a:pt x="344" y="25"/>
                </a:lnTo>
                <a:lnTo>
                  <a:pt x="350" y="25"/>
                </a:lnTo>
                <a:lnTo>
                  <a:pt x="357" y="25"/>
                </a:lnTo>
                <a:lnTo>
                  <a:pt x="363" y="25"/>
                </a:lnTo>
                <a:lnTo>
                  <a:pt x="369" y="25"/>
                </a:lnTo>
                <a:lnTo>
                  <a:pt x="375" y="25"/>
                </a:lnTo>
                <a:lnTo>
                  <a:pt x="381" y="25"/>
                </a:lnTo>
                <a:lnTo>
                  <a:pt x="387" y="25"/>
                </a:lnTo>
                <a:lnTo>
                  <a:pt x="394" y="25"/>
                </a:lnTo>
                <a:lnTo>
                  <a:pt x="400" y="25"/>
                </a:lnTo>
                <a:lnTo>
                  <a:pt x="406" y="25"/>
                </a:lnTo>
                <a:lnTo>
                  <a:pt x="412" y="25"/>
                </a:lnTo>
                <a:lnTo>
                  <a:pt x="418" y="25"/>
                </a:lnTo>
                <a:lnTo>
                  <a:pt x="424" y="25"/>
                </a:lnTo>
                <a:lnTo>
                  <a:pt x="431" y="25"/>
                </a:lnTo>
                <a:lnTo>
                  <a:pt x="437" y="25"/>
                </a:lnTo>
                <a:lnTo>
                  <a:pt x="443" y="25"/>
                </a:lnTo>
                <a:lnTo>
                  <a:pt x="449" y="25"/>
                </a:lnTo>
                <a:lnTo>
                  <a:pt x="455" y="25"/>
                </a:lnTo>
                <a:lnTo>
                  <a:pt x="461" y="25"/>
                </a:lnTo>
                <a:lnTo>
                  <a:pt x="468" y="25"/>
                </a:lnTo>
                <a:lnTo>
                  <a:pt x="474" y="25"/>
                </a:lnTo>
                <a:lnTo>
                  <a:pt x="480" y="25"/>
                </a:lnTo>
                <a:lnTo>
                  <a:pt x="486" y="25"/>
                </a:lnTo>
                <a:lnTo>
                  <a:pt x="492" y="25"/>
                </a:lnTo>
                <a:lnTo>
                  <a:pt x="498" y="25"/>
                </a:lnTo>
                <a:lnTo>
                  <a:pt x="505" y="25"/>
                </a:lnTo>
                <a:lnTo>
                  <a:pt x="511" y="25"/>
                </a:lnTo>
                <a:lnTo>
                  <a:pt x="517" y="25"/>
                </a:lnTo>
                <a:lnTo>
                  <a:pt x="523" y="25"/>
                </a:lnTo>
                <a:lnTo>
                  <a:pt x="529" y="25"/>
                </a:lnTo>
                <a:lnTo>
                  <a:pt x="535" y="25"/>
                </a:lnTo>
                <a:lnTo>
                  <a:pt x="542" y="25"/>
                </a:lnTo>
                <a:lnTo>
                  <a:pt x="548" y="25"/>
                </a:lnTo>
                <a:lnTo>
                  <a:pt x="554" y="25"/>
                </a:lnTo>
                <a:lnTo>
                  <a:pt x="560" y="25"/>
                </a:lnTo>
                <a:lnTo>
                  <a:pt x="566" y="25"/>
                </a:lnTo>
                <a:lnTo>
                  <a:pt x="573" y="25"/>
                </a:lnTo>
                <a:lnTo>
                  <a:pt x="579" y="25"/>
                </a:lnTo>
                <a:lnTo>
                  <a:pt x="585" y="25"/>
                </a:lnTo>
                <a:lnTo>
                  <a:pt x="591" y="25"/>
                </a:lnTo>
                <a:lnTo>
                  <a:pt x="597" y="25"/>
                </a:lnTo>
                <a:lnTo>
                  <a:pt x="603" y="25"/>
                </a:lnTo>
                <a:lnTo>
                  <a:pt x="610" y="25"/>
                </a:lnTo>
                <a:lnTo>
                  <a:pt x="616" y="25"/>
                </a:lnTo>
                <a:lnTo>
                  <a:pt x="622" y="25"/>
                </a:lnTo>
                <a:lnTo>
                  <a:pt x="628" y="25"/>
                </a:lnTo>
                <a:lnTo>
                  <a:pt x="634" y="25"/>
                </a:lnTo>
                <a:lnTo>
                  <a:pt x="640" y="25"/>
                </a:lnTo>
                <a:lnTo>
                  <a:pt x="647" y="25"/>
                </a:lnTo>
                <a:lnTo>
                  <a:pt x="652" y="25"/>
                </a:lnTo>
                <a:lnTo>
                  <a:pt x="658" y="25"/>
                </a:lnTo>
                <a:lnTo>
                  <a:pt x="664" y="25"/>
                </a:lnTo>
                <a:lnTo>
                  <a:pt x="670" y="25"/>
                </a:lnTo>
                <a:lnTo>
                  <a:pt x="676" y="25"/>
                </a:lnTo>
                <a:lnTo>
                  <a:pt x="683" y="25"/>
                </a:lnTo>
                <a:lnTo>
                  <a:pt x="689" y="25"/>
                </a:lnTo>
                <a:lnTo>
                  <a:pt x="695" y="25"/>
                </a:lnTo>
                <a:lnTo>
                  <a:pt x="701" y="25"/>
                </a:lnTo>
                <a:lnTo>
                  <a:pt x="707" y="25"/>
                </a:lnTo>
                <a:lnTo>
                  <a:pt x="713" y="25"/>
                </a:lnTo>
                <a:lnTo>
                  <a:pt x="720" y="25"/>
                </a:lnTo>
                <a:lnTo>
                  <a:pt x="726" y="25"/>
                </a:lnTo>
                <a:lnTo>
                  <a:pt x="732" y="25"/>
                </a:lnTo>
                <a:lnTo>
                  <a:pt x="738" y="25"/>
                </a:lnTo>
                <a:lnTo>
                  <a:pt x="744" y="25"/>
                </a:lnTo>
                <a:lnTo>
                  <a:pt x="750" y="25"/>
                </a:lnTo>
                <a:lnTo>
                  <a:pt x="757" y="25"/>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73" name="Freeform 229">
            <a:extLst>
              <a:ext uri="{FF2B5EF4-FFF2-40B4-BE49-F238E27FC236}">
                <a16:creationId xmlns:a16="http://schemas.microsoft.com/office/drawing/2014/main" id="{04D8389D-5E6A-41A3-ADB7-EE62288CBFC3}"/>
              </a:ext>
            </a:extLst>
          </p:cNvPr>
          <p:cNvSpPr>
            <a:spLocks/>
          </p:cNvSpPr>
          <p:nvPr/>
        </p:nvSpPr>
        <p:spPr bwMode="auto">
          <a:xfrm>
            <a:off x="6142038" y="3878263"/>
            <a:ext cx="1239837" cy="1587"/>
          </a:xfrm>
          <a:custGeom>
            <a:avLst/>
            <a:gdLst>
              <a:gd name="T0" fmla="*/ 12 w 781"/>
              <a:gd name="T1" fmla="*/ 30 w 781"/>
              <a:gd name="T2" fmla="*/ 49 w 781"/>
              <a:gd name="T3" fmla="*/ 67 w 781"/>
              <a:gd name="T4" fmla="*/ 86 w 781"/>
              <a:gd name="T5" fmla="*/ 104 w 781"/>
              <a:gd name="T6" fmla="*/ 123 w 781"/>
              <a:gd name="T7" fmla="*/ 141 w 781"/>
              <a:gd name="T8" fmla="*/ 160 w 781"/>
              <a:gd name="T9" fmla="*/ 178 w 781"/>
              <a:gd name="T10" fmla="*/ 197 w 781"/>
              <a:gd name="T11" fmla="*/ 215 w 781"/>
              <a:gd name="T12" fmla="*/ 234 w 781"/>
              <a:gd name="T13" fmla="*/ 252 w 781"/>
              <a:gd name="T14" fmla="*/ 271 w 781"/>
              <a:gd name="T15" fmla="*/ 289 w 781"/>
              <a:gd name="T16" fmla="*/ 308 w 781"/>
              <a:gd name="T17" fmla="*/ 326 w 781"/>
              <a:gd name="T18" fmla="*/ 345 w 781"/>
              <a:gd name="T19" fmla="*/ 363 w 781"/>
              <a:gd name="T20" fmla="*/ 382 w 781"/>
              <a:gd name="T21" fmla="*/ 399 w 781"/>
              <a:gd name="T22" fmla="*/ 418 w 781"/>
              <a:gd name="T23" fmla="*/ 436 w 781"/>
              <a:gd name="T24" fmla="*/ 455 w 781"/>
              <a:gd name="T25" fmla="*/ 473 w 781"/>
              <a:gd name="T26" fmla="*/ 492 w 781"/>
              <a:gd name="T27" fmla="*/ 510 w 781"/>
              <a:gd name="T28" fmla="*/ 529 w 781"/>
              <a:gd name="T29" fmla="*/ 547 w 781"/>
              <a:gd name="T30" fmla="*/ 566 w 781"/>
              <a:gd name="T31" fmla="*/ 584 w 781"/>
              <a:gd name="T32" fmla="*/ 603 w 781"/>
              <a:gd name="T33" fmla="*/ 621 w 781"/>
              <a:gd name="T34" fmla="*/ 640 w 781"/>
              <a:gd name="T35" fmla="*/ 658 w 781"/>
              <a:gd name="T36" fmla="*/ 677 w 781"/>
              <a:gd name="T37" fmla="*/ 695 w 781"/>
              <a:gd name="T38" fmla="*/ 714 w 781"/>
              <a:gd name="T39" fmla="*/ 732 w 781"/>
              <a:gd name="T40" fmla="*/ 751 w 781"/>
              <a:gd name="T41" fmla="*/ 769 w 78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781">
                <a:moveTo>
                  <a:pt x="0" y="0"/>
                </a:moveTo>
                <a:lnTo>
                  <a:pt x="6" y="0"/>
                </a:lnTo>
                <a:lnTo>
                  <a:pt x="12" y="0"/>
                </a:lnTo>
                <a:lnTo>
                  <a:pt x="18" y="0"/>
                </a:lnTo>
                <a:lnTo>
                  <a:pt x="24" y="0"/>
                </a:lnTo>
                <a:lnTo>
                  <a:pt x="30" y="0"/>
                </a:lnTo>
                <a:lnTo>
                  <a:pt x="37" y="0"/>
                </a:lnTo>
                <a:lnTo>
                  <a:pt x="43" y="0"/>
                </a:lnTo>
                <a:lnTo>
                  <a:pt x="49" y="0"/>
                </a:lnTo>
                <a:lnTo>
                  <a:pt x="55" y="0"/>
                </a:lnTo>
                <a:lnTo>
                  <a:pt x="61" y="0"/>
                </a:lnTo>
                <a:lnTo>
                  <a:pt x="67" y="0"/>
                </a:lnTo>
                <a:lnTo>
                  <a:pt x="74" y="0"/>
                </a:lnTo>
                <a:lnTo>
                  <a:pt x="80" y="0"/>
                </a:lnTo>
                <a:lnTo>
                  <a:pt x="86" y="0"/>
                </a:lnTo>
                <a:lnTo>
                  <a:pt x="92" y="0"/>
                </a:lnTo>
                <a:lnTo>
                  <a:pt x="98" y="0"/>
                </a:lnTo>
                <a:lnTo>
                  <a:pt x="104" y="0"/>
                </a:lnTo>
                <a:lnTo>
                  <a:pt x="111" y="0"/>
                </a:lnTo>
                <a:lnTo>
                  <a:pt x="117" y="0"/>
                </a:lnTo>
                <a:lnTo>
                  <a:pt x="123" y="0"/>
                </a:lnTo>
                <a:lnTo>
                  <a:pt x="129" y="0"/>
                </a:lnTo>
                <a:lnTo>
                  <a:pt x="135" y="0"/>
                </a:lnTo>
                <a:lnTo>
                  <a:pt x="141" y="0"/>
                </a:lnTo>
                <a:lnTo>
                  <a:pt x="148" y="0"/>
                </a:lnTo>
                <a:lnTo>
                  <a:pt x="154" y="0"/>
                </a:lnTo>
                <a:lnTo>
                  <a:pt x="160" y="0"/>
                </a:lnTo>
                <a:lnTo>
                  <a:pt x="166" y="0"/>
                </a:lnTo>
                <a:lnTo>
                  <a:pt x="172" y="0"/>
                </a:lnTo>
                <a:lnTo>
                  <a:pt x="178" y="0"/>
                </a:lnTo>
                <a:lnTo>
                  <a:pt x="184" y="0"/>
                </a:lnTo>
                <a:lnTo>
                  <a:pt x="191" y="0"/>
                </a:lnTo>
                <a:lnTo>
                  <a:pt x="197" y="0"/>
                </a:lnTo>
                <a:lnTo>
                  <a:pt x="203" y="0"/>
                </a:lnTo>
                <a:lnTo>
                  <a:pt x="209" y="0"/>
                </a:lnTo>
                <a:lnTo>
                  <a:pt x="215" y="0"/>
                </a:lnTo>
                <a:lnTo>
                  <a:pt x="222" y="0"/>
                </a:lnTo>
                <a:lnTo>
                  <a:pt x="228" y="0"/>
                </a:lnTo>
                <a:lnTo>
                  <a:pt x="234" y="0"/>
                </a:lnTo>
                <a:lnTo>
                  <a:pt x="240" y="0"/>
                </a:lnTo>
                <a:lnTo>
                  <a:pt x="246" y="0"/>
                </a:lnTo>
                <a:lnTo>
                  <a:pt x="252" y="0"/>
                </a:lnTo>
                <a:lnTo>
                  <a:pt x="259" y="0"/>
                </a:lnTo>
                <a:lnTo>
                  <a:pt x="265" y="0"/>
                </a:lnTo>
                <a:lnTo>
                  <a:pt x="271" y="0"/>
                </a:lnTo>
                <a:lnTo>
                  <a:pt x="277" y="0"/>
                </a:lnTo>
                <a:lnTo>
                  <a:pt x="283" y="0"/>
                </a:lnTo>
                <a:lnTo>
                  <a:pt x="289" y="0"/>
                </a:lnTo>
                <a:lnTo>
                  <a:pt x="296" y="0"/>
                </a:lnTo>
                <a:lnTo>
                  <a:pt x="302" y="0"/>
                </a:lnTo>
                <a:lnTo>
                  <a:pt x="308" y="0"/>
                </a:lnTo>
                <a:lnTo>
                  <a:pt x="314" y="0"/>
                </a:lnTo>
                <a:lnTo>
                  <a:pt x="320" y="0"/>
                </a:lnTo>
                <a:lnTo>
                  <a:pt x="326" y="0"/>
                </a:lnTo>
                <a:lnTo>
                  <a:pt x="332" y="0"/>
                </a:lnTo>
                <a:lnTo>
                  <a:pt x="339" y="0"/>
                </a:lnTo>
                <a:lnTo>
                  <a:pt x="345" y="0"/>
                </a:lnTo>
                <a:lnTo>
                  <a:pt x="351" y="0"/>
                </a:lnTo>
                <a:lnTo>
                  <a:pt x="357" y="0"/>
                </a:lnTo>
                <a:lnTo>
                  <a:pt x="363" y="0"/>
                </a:lnTo>
                <a:lnTo>
                  <a:pt x="369" y="0"/>
                </a:lnTo>
                <a:lnTo>
                  <a:pt x="376" y="0"/>
                </a:lnTo>
                <a:lnTo>
                  <a:pt x="382" y="0"/>
                </a:lnTo>
                <a:lnTo>
                  <a:pt x="387" y="0"/>
                </a:lnTo>
                <a:lnTo>
                  <a:pt x="393" y="0"/>
                </a:lnTo>
                <a:lnTo>
                  <a:pt x="399" y="0"/>
                </a:lnTo>
                <a:lnTo>
                  <a:pt x="405" y="0"/>
                </a:lnTo>
                <a:lnTo>
                  <a:pt x="412" y="0"/>
                </a:lnTo>
                <a:lnTo>
                  <a:pt x="418" y="0"/>
                </a:lnTo>
                <a:lnTo>
                  <a:pt x="424" y="0"/>
                </a:lnTo>
                <a:lnTo>
                  <a:pt x="430" y="0"/>
                </a:lnTo>
                <a:lnTo>
                  <a:pt x="436" y="0"/>
                </a:lnTo>
                <a:lnTo>
                  <a:pt x="442" y="0"/>
                </a:lnTo>
                <a:lnTo>
                  <a:pt x="449" y="0"/>
                </a:lnTo>
                <a:lnTo>
                  <a:pt x="455" y="0"/>
                </a:lnTo>
                <a:lnTo>
                  <a:pt x="461" y="0"/>
                </a:lnTo>
                <a:lnTo>
                  <a:pt x="467" y="0"/>
                </a:lnTo>
                <a:lnTo>
                  <a:pt x="473" y="0"/>
                </a:lnTo>
                <a:lnTo>
                  <a:pt x="479" y="0"/>
                </a:lnTo>
                <a:lnTo>
                  <a:pt x="486" y="0"/>
                </a:lnTo>
                <a:lnTo>
                  <a:pt x="492" y="0"/>
                </a:lnTo>
                <a:lnTo>
                  <a:pt x="498" y="0"/>
                </a:lnTo>
                <a:lnTo>
                  <a:pt x="504" y="0"/>
                </a:lnTo>
                <a:lnTo>
                  <a:pt x="510" y="0"/>
                </a:lnTo>
                <a:lnTo>
                  <a:pt x="516" y="0"/>
                </a:lnTo>
                <a:lnTo>
                  <a:pt x="523" y="0"/>
                </a:lnTo>
                <a:lnTo>
                  <a:pt x="529" y="0"/>
                </a:lnTo>
                <a:lnTo>
                  <a:pt x="535" y="0"/>
                </a:lnTo>
                <a:lnTo>
                  <a:pt x="541" y="0"/>
                </a:lnTo>
                <a:lnTo>
                  <a:pt x="547" y="0"/>
                </a:lnTo>
                <a:lnTo>
                  <a:pt x="553" y="0"/>
                </a:lnTo>
                <a:lnTo>
                  <a:pt x="559" y="0"/>
                </a:lnTo>
                <a:lnTo>
                  <a:pt x="566" y="0"/>
                </a:lnTo>
                <a:lnTo>
                  <a:pt x="572" y="0"/>
                </a:lnTo>
                <a:lnTo>
                  <a:pt x="578" y="0"/>
                </a:lnTo>
                <a:lnTo>
                  <a:pt x="584" y="0"/>
                </a:lnTo>
                <a:lnTo>
                  <a:pt x="590" y="0"/>
                </a:lnTo>
                <a:lnTo>
                  <a:pt x="596" y="0"/>
                </a:lnTo>
                <a:lnTo>
                  <a:pt x="603" y="0"/>
                </a:lnTo>
                <a:lnTo>
                  <a:pt x="609" y="0"/>
                </a:lnTo>
                <a:lnTo>
                  <a:pt x="615" y="0"/>
                </a:lnTo>
                <a:lnTo>
                  <a:pt x="621" y="0"/>
                </a:lnTo>
                <a:lnTo>
                  <a:pt x="627" y="0"/>
                </a:lnTo>
                <a:lnTo>
                  <a:pt x="633" y="0"/>
                </a:lnTo>
                <a:lnTo>
                  <a:pt x="640" y="0"/>
                </a:lnTo>
                <a:lnTo>
                  <a:pt x="646" y="0"/>
                </a:lnTo>
                <a:lnTo>
                  <a:pt x="652" y="0"/>
                </a:lnTo>
                <a:lnTo>
                  <a:pt x="658" y="0"/>
                </a:lnTo>
                <a:lnTo>
                  <a:pt x="664" y="0"/>
                </a:lnTo>
                <a:lnTo>
                  <a:pt x="670" y="0"/>
                </a:lnTo>
                <a:lnTo>
                  <a:pt x="677" y="0"/>
                </a:lnTo>
                <a:lnTo>
                  <a:pt x="683" y="0"/>
                </a:lnTo>
                <a:lnTo>
                  <a:pt x="689" y="0"/>
                </a:lnTo>
                <a:lnTo>
                  <a:pt x="695" y="0"/>
                </a:lnTo>
                <a:lnTo>
                  <a:pt x="701" y="0"/>
                </a:lnTo>
                <a:lnTo>
                  <a:pt x="708" y="0"/>
                </a:lnTo>
                <a:lnTo>
                  <a:pt x="714" y="0"/>
                </a:lnTo>
                <a:lnTo>
                  <a:pt x="720" y="0"/>
                </a:lnTo>
                <a:lnTo>
                  <a:pt x="726" y="0"/>
                </a:lnTo>
                <a:lnTo>
                  <a:pt x="732" y="0"/>
                </a:lnTo>
                <a:lnTo>
                  <a:pt x="738" y="0"/>
                </a:lnTo>
                <a:lnTo>
                  <a:pt x="744" y="0"/>
                </a:lnTo>
                <a:lnTo>
                  <a:pt x="751" y="0"/>
                </a:lnTo>
                <a:lnTo>
                  <a:pt x="757" y="0"/>
                </a:lnTo>
                <a:lnTo>
                  <a:pt x="763" y="0"/>
                </a:lnTo>
                <a:lnTo>
                  <a:pt x="769" y="0"/>
                </a:lnTo>
                <a:lnTo>
                  <a:pt x="775" y="0"/>
                </a:lnTo>
                <a:lnTo>
                  <a:pt x="781" y="0"/>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74" name="Freeform 230">
            <a:extLst>
              <a:ext uri="{FF2B5EF4-FFF2-40B4-BE49-F238E27FC236}">
                <a16:creationId xmlns:a16="http://schemas.microsoft.com/office/drawing/2014/main" id="{0361BF90-A823-4BFA-8DC8-9AC1A09CBF60}"/>
              </a:ext>
            </a:extLst>
          </p:cNvPr>
          <p:cNvSpPr>
            <a:spLocks/>
          </p:cNvSpPr>
          <p:nvPr/>
        </p:nvSpPr>
        <p:spPr bwMode="auto">
          <a:xfrm>
            <a:off x="7381875" y="3878263"/>
            <a:ext cx="525463" cy="11112"/>
          </a:xfrm>
          <a:custGeom>
            <a:avLst/>
            <a:gdLst>
              <a:gd name="T0" fmla="*/ 0 w 331"/>
              <a:gd name="T1" fmla="*/ 0 h 7"/>
              <a:gd name="T2" fmla="*/ 7 w 331"/>
              <a:gd name="T3" fmla="*/ 0 h 7"/>
              <a:gd name="T4" fmla="*/ 13 w 331"/>
              <a:gd name="T5" fmla="*/ 0 h 7"/>
              <a:gd name="T6" fmla="*/ 19 w 331"/>
              <a:gd name="T7" fmla="*/ 0 h 7"/>
              <a:gd name="T8" fmla="*/ 25 w 331"/>
              <a:gd name="T9" fmla="*/ 0 h 7"/>
              <a:gd name="T10" fmla="*/ 31 w 331"/>
              <a:gd name="T11" fmla="*/ 0 h 7"/>
              <a:gd name="T12" fmla="*/ 37 w 331"/>
              <a:gd name="T13" fmla="*/ 0 h 7"/>
              <a:gd name="T14" fmla="*/ 43 w 331"/>
              <a:gd name="T15" fmla="*/ 0 h 7"/>
              <a:gd name="T16" fmla="*/ 50 w 331"/>
              <a:gd name="T17" fmla="*/ 0 h 7"/>
              <a:gd name="T18" fmla="*/ 56 w 331"/>
              <a:gd name="T19" fmla="*/ 0 h 7"/>
              <a:gd name="T20" fmla="*/ 62 w 331"/>
              <a:gd name="T21" fmla="*/ 0 h 7"/>
              <a:gd name="T22" fmla="*/ 68 w 331"/>
              <a:gd name="T23" fmla="*/ 0 h 7"/>
              <a:gd name="T24" fmla="*/ 74 w 331"/>
              <a:gd name="T25" fmla="*/ 0 h 7"/>
              <a:gd name="T26" fmla="*/ 80 w 331"/>
              <a:gd name="T27" fmla="*/ 0 h 7"/>
              <a:gd name="T28" fmla="*/ 86 w 331"/>
              <a:gd name="T29" fmla="*/ 0 h 7"/>
              <a:gd name="T30" fmla="*/ 93 w 331"/>
              <a:gd name="T31" fmla="*/ 0 h 7"/>
              <a:gd name="T32" fmla="*/ 98 w 331"/>
              <a:gd name="T33" fmla="*/ 0 h 7"/>
              <a:gd name="T34" fmla="*/ 104 w 331"/>
              <a:gd name="T35" fmla="*/ 0 h 7"/>
              <a:gd name="T36" fmla="*/ 110 w 331"/>
              <a:gd name="T37" fmla="*/ 0 h 7"/>
              <a:gd name="T38" fmla="*/ 116 w 331"/>
              <a:gd name="T39" fmla="*/ 0 h 7"/>
              <a:gd name="T40" fmla="*/ 122 w 331"/>
              <a:gd name="T41" fmla="*/ 0 h 7"/>
              <a:gd name="T42" fmla="*/ 129 w 331"/>
              <a:gd name="T43" fmla="*/ 0 h 7"/>
              <a:gd name="T44" fmla="*/ 135 w 331"/>
              <a:gd name="T45" fmla="*/ 0 h 7"/>
              <a:gd name="T46" fmla="*/ 141 w 331"/>
              <a:gd name="T47" fmla="*/ 0 h 7"/>
              <a:gd name="T48" fmla="*/ 147 w 331"/>
              <a:gd name="T49" fmla="*/ 0 h 7"/>
              <a:gd name="T50" fmla="*/ 153 w 331"/>
              <a:gd name="T51" fmla="*/ 0 h 7"/>
              <a:gd name="T52" fmla="*/ 159 w 331"/>
              <a:gd name="T53" fmla="*/ 0 h 7"/>
              <a:gd name="T54" fmla="*/ 165 w 331"/>
              <a:gd name="T55" fmla="*/ 0 h 7"/>
              <a:gd name="T56" fmla="*/ 172 w 331"/>
              <a:gd name="T57" fmla="*/ 0 h 7"/>
              <a:gd name="T58" fmla="*/ 178 w 331"/>
              <a:gd name="T59" fmla="*/ 0 h 7"/>
              <a:gd name="T60" fmla="*/ 184 w 331"/>
              <a:gd name="T61" fmla="*/ 0 h 7"/>
              <a:gd name="T62" fmla="*/ 190 w 331"/>
              <a:gd name="T63" fmla="*/ 0 h 7"/>
              <a:gd name="T64" fmla="*/ 196 w 331"/>
              <a:gd name="T65" fmla="*/ 0 h 7"/>
              <a:gd name="T66" fmla="*/ 202 w 331"/>
              <a:gd name="T67" fmla="*/ 0 h 7"/>
              <a:gd name="T68" fmla="*/ 208 w 331"/>
              <a:gd name="T69" fmla="*/ 0 h 7"/>
              <a:gd name="T70" fmla="*/ 215 w 331"/>
              <a:gd name="T71" fmla="*/ 0 h 7"/>
              <a:gd name="T72" fmla="*/ 221 w 331"/>
              <a:gd name="T73" fmla="*/ 0 h 7"/>
              <a:gd name="T74" fmla="*/ 227 w 331"/>
              <a:gd name="T75" fmla="*/ 0 h 7"/>
              <a:gd name="T76" fmla="*/ 233 w 331"/>
              <a:gd name="T77" fmla="*/ 0 h 7"/>
              <a:gd name="T78" fmla="*/ 239 w 331"/>
              <a:gd name="T79" fmla="*/ 0 h 7"/>
              <a:gd name="T80" fmla="*/ 245 w 331"/>
              <a:gd name="T81" fmla="*/ 0 h 7"/>
              <a:gd name="T82" fmla="*/ 251 w 331"/>
              <a:gd name="T83" fmla="*/ 0 h 7"/>
              <a:gd name="T84" fmla="*/ 258 w 331"/>
              <a:gd name="T85" fmla="*/ 0 h 7"/>
              <a:gd name="T86" fmla="*/ 264 w 331"/>
              <a:gd name="T87" fmla="*/ 0 h 7"/>
              <a:gd name="T88" fmla="*/ 270 w 331"/>
              <a:gd name="T89" fmla="*/ 0 h 7"/>
              <a:gd name="T90" fmla="*/ 276 w 331"/>
              <a:gd name="T91" fmla="*/ 0 h 7"/>
              <a:gd name="T92" fmla="*/ 282 w 331"/>
              <a:gd name="T93" fmla="*/ 0 h 7"/>
              <a:gd name="T94" fmla="*/ 288 w 331"/>
              <a:gd name="T95" fmla="*/ 0 h 7"/>
              <a:gd name="T96" fmla="*/ 294 w 331"/>
              <a:gd name="T97" fmla="*/ 0 h 7"/>
              <a:gd name="T98" fmla="*/ 301 w 331"/>
              <a:gd name="T99" fmla="*/ 0 h 7"/>
              <a:gd name="T100" fmla="*/ 307 w 331"/>
              <a:gd name="T101" fmla="*/ 7 h 7"/>
              <a:gd name="T102" fmla="*/ 313 w 331"/>
              <a:gd name="T103" fmla="*/ 0 h 7"/>
              <a:gd name="T104" fmla="*/ 313 w 331"/>
              <a:gd name="T105" fmla="*/ 7 h 7"/>
              <a:gd name="T106" fmla="*/ 325 w 331"/>
              <a:gd name="T107" fmla="*/ 0 h 7"/>
              <a:gd name="T108" fmla="*/ 325 w 331"/>
              <a:gd name="T109" fmla="*/ 7 h 7"/>
              <a:gd name="T110" fmla="*/ 325 w 331"/>
              <a:gd name="T111" fmla="*/ 0 h 7"/>
              <a:gd name="T112" fmla="*/ 331 w 331"/>
              <a:gd name="T11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1" h="7">
                <a:moveTo>
                  <a:pt x="0" y="0"/>
                </a:moveTo>
                <a:lnTo>
                  <a:pt x="7" y="0"/>
                </a:lnTo>
                <a:lnTo>
                  <a:pt x="13" y="0"/>
                </a:lnTo>
                <a:lnTo>
                  <a:pt x="19" y="0"/>
                </a:lnTo>
                <a:lnTo>
                  <a:pt x="25" y="0"/>
                </a:lnTo>
                <a:lnTo>
                  <a:pt x="31" y="0"/>
                </a:lnTo>
                <a:lnTo>
                  <a:pt x="37" y="0"/>
                </a:lnTo>
                <a:lnTo>
                  <a:pt x="43" y="0"/>
                </a:lnTo>
                <a:lnTo>
                  <a:pt x="50" y="0"/>
                </a:lnTo>
                <a:lnTo>
                  <a:pt x="56" y="0"/>
                </a:lnTo>
                <a:lnTo>
                  <a:pt x="62" y="0"/>
                </a:lnTo>
                <a:lnTo>
                  <a:pt x="68" y="0"/>
                </a:lnTo>
                <a:lnTo>
                  <a:pt x="74" y="0"/>
                </a:lnTo>
                <a:lnTo>
                  <a:pt x="80" y="0"/>
                </a:lnTo>
                <a:lnTo>
                  <a:pt x="86" y="0"/>
                </a:lnTo>
                <a:lnTo>
                  <a:pt x="93" y="0"/>
                </a:lnTo>
                <a:lnTo>
                  <a:pt x="98" y="0"/>
                </a:lnTo>
                <a:lnTo>
                  <a:pt x="104" y="0"/>
                </a:lnTo>
                <a:lnTo>
                  <a:pt x="110" y="0"/>
                </a:lnTo>
                <a:lnTo>
                  <a:pt x="116" y="0"/>
                </a:lnTo>
                <a:lnTo>
                  <a:pt x="122" y="0"/>
                </a:lnTo>
                <a:lnTo>
                  <a:pt x="129" y="0"/>
                </a:lnTo>
                <a:lnTo>
                  <a:pt x="135" y="0"/>
                </a:lnTo>
                <a:lnTo>
                  <a:pt x="141" y="0"/>
                </a:lnTo>
                <a:lnTo>
                  <a:pt x="147" y="0"/>
                </a:lnTo>
                <a:lnTo>
                  <a:pt x="153" y="0"/>
                </a:lnTo>
                <a:lnTo>
                  <a:pt x="159" y="0"/>
                </a:lnTo>
                <a:lnTo>
                  <a:pt x="165" y="0"/>
                </a:lnTo>
                <a:lnTo>
                  <a:pt x="172" y="0"/>
                </a:lnTo>
                <a:lnTo>
                  <a:pt x="178" y="0"/>
                </a:lnTo>
                <a:lnTo>
                  <a:pt x="184" y="0"/>
                </a:lnTo>
                <a:lnTo>
                  <a:pt x="190" y="0"/>
                </a:lnTo>
                <a:lnTo>
                  <a:pt x="196" y="0"/>
                </a:lnTo>
                <a:lnTo>
                  <a:pt x="202" y="0"/>
                </a:lnTo>
                <a:lnTo>
                  <a:pt x="208" y="0"/>
                </a:lnTo>
                <a:lnTo>
                  <a:pt x="215" y="0"/>
                </a:lnTo>
                <a:lnTo>
                  <a:pt x="221" y="0"/>
                </a:lnTo>
                <a:lnTo>
                  <a:pt x="227" y="0"/>
                </a:lnTo>
                <a:lnTo>
                  <a:pt x="233" y="0"/>
                </a:lnTo>
                <a:lnTo>
                  <a:pt x="239" y="0"/>
                </a:lnTo>
                <a:lnTo>
                  <a:pt x="245" y="0"/>
                </a:lnTo>
                <a:lnTo>
                  <a:pt x="251" y="0"/>
                </a:lnTo>
                <a:lnTo>
                  <a:pt x="258" y="0"/>
                </a:lnTo>
                <a:lnTo>
                  <a:pt x="264" y="0"/>
                </a:lnTo>
                <a:lnTo>
                  <a:pt x="270" y="0"/>
                </a:lnTo>
                <a:lnTo>
                  <a:pt x="276" y="0"/>
                </a:lnTo>
                <a:lnTo>
                  <a:pt x="282" y="0"/>
                </a:lnTo>
                <a:lnTo>
                  <a:pt x="288" y="0"/>
                </a:lnTo>
                <a:lnTo>
                  <a:pt x="294" y="0"/>
                </a:lnTo>
                <a:lnTo>
                  <a:pt x="301" y="0"/>
                </a:lnTo>
                <a:lnTo>
                  <a:pt x="307" y="7"/>
                </a:lnTo>
                <a:lnTo>
                  <a:pt x="313" y="0"/>
                </a:lnTo>
                <a:lnTo>
                  <a:pt x="313" y="7"/>
                </a:lnTo>
                <a:lnTo>
                  <a:pt x="325" y="0"/>
                </a:lnTo>
                <a:lnTo>
                  <a:pt x="325" y="7"/>
                </a:lnTo>
                <a:lnTo>
                  <a:pt x="325" y="0"/>
                </a:lnTo>
                <a:lnTo>
                  <a:pt x="331" y="7"/>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75" name="Line 231">
            <a:extLst>
              <a:ext uri="{FF2B5EF4-FFF2-40B4-BE49-F238E27FC236}">
                <a16:creationId xmlns:a16="http://schemas.microsoft.com/office/drawing/2014/main" id="{B5753B1E-4BA0-46EC-9678-FB9195B20A25}"/>
              </a:ext>
            </a:extLst>
          </p:cNvPr>
          <p:cNvSpPr>
            <a:spLocks noChangeShapeType="1"/>
          </p:cNvSpPr>
          <p:nvPr/>
        </p:nvSpPr>
        <p:spPr bwMode="auto">
          <a:xfrm flipH="1">
            <a:off x="4886325" y="3275013"/>
            <a:ext cx="292100" cy="22860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77" name="Rectangle 233">
            <a:extLst>
              <a:ext uri="{FF2B5EF4-FFF2-40B4-BE49-F238E27FC236}">
                <a16:creationId xmlns:a16="http://schemas.microsoft.com/office/drawing/2014/main" id="{7D151E29-46E1-4CAD-8910-316C9235D90B}"/>
              </a:ext>
            </a:extLst>
          </p:cNvPr>
          <p:cNvSpPr>
            <a:spLocks noChangeArrowheads="1"/>
          </p:cNvSpPr>
          <p:nvPr/>
        </p:nvSpPr>
        <p:spPr bwMode="auto">
          <a:xfrm>
            <a:off x="5524500" y="5567363"/>
            <a:ext cx="4651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500">
                <a:solidFill>
                  <a:srgbClr val="000000"/>
                </a:solidFill>
                <a:latin typeface="Arial" panose="020B0604020202020204" pitchFamily="34" charset="0"/>
              </a:rPr>
              <a:t>time, </a:t>
            </a:r>
            <a:endParaRPr lang="en-US" altLang="en-US"/>
          </a:p>
        </p:txBody>
      </p:sp>
      <p:sp>
        <p:nvSpPr>
          <p:cNvPr id="31978" name="Rectangle 234">
            <a:extLst>
              <a:ext uri="{FF2B5EF4-FFF2-40B4-BE49-F238E27FC236}">
                <a16:creationId xmlns:a16="http://schemas.microsoft.com/office/drawing/2014/main" id="{A71BDDCC-BBBF-458D-9518-B9775F768ED1}"/>
              </a:ext>
            </a:extLst>
          </p:cNvPr>
          <p:cNvSpPr>
            <a:spLocks noChangeArrowheads="1"/>
          </p:cNvSpPr>
          <p:nvPr/>
        </p:nvSpPr>
        <p:spPr bwMode="auto">
          <a:xfrm>
            <a:off x="5992813" y="5545138"/>
            <a:ext cx="10953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500">
                <a:solidFill>
                  <a:srgbClr val="000000"/>
                </a:solidFill>
                <a:latin typeface="Symbol" panose="05050102010706020507" pitchFamily="18" charset="2"/>
              </a:rPr>
              <a:t>m</a:t>
            </a:r>
            <a:endParaRPr lang="en-US" altLang="en-US"/>
          </a:p>
        </p:txBody>
      </p:sp>
      <p:sp>
        <p:nvSpPr>
          <p:cNvPr id="31979" name="Rectangle 235">
            <a:extLst>
              <a:ext uri="{FF2B5EF4-FFF2-40B4-BE49-F238E27FC236}">
                <a16:creationId xmlns:a16="http://schemas.microsoft.com/office/drawing/2014/main" id="{192A0B27-78DB-445A-BF7D-95D09126BFE8}"/>
              </a:ext>
            </a:extLst>
          </p:cNvPr>
          <p:cNvSpPr>
            <a:spLocks noChangeArrowheads="1"/>
          </p:cNvSpPr>
          <p:nvPr/>
        </p:nvSpPr>
        <p:spPr bwMode="auto">
          <a:xfrm>
            <a:off x="6099175" y="5567363"/>
            <a:ext cx="2968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500">
                <a:solidFill>
                  <a:srgbClr val="000000"/>
                </a:solidFill>
                <a:latin typeface="Arial" panose="020B0604020202020204" pitchFamily="34" charset="0"/>
              </a:rPr>
              <a:t>sec</a:t>
            </a:r>
            <a:endParaRPr lang="en-US" altLang="en-US"/>
          </a:p>
        </p:txBody>
      </p:sp>
      <p:sp>
        <p:nvSpPr>
          <p:cNvPr id="31980" name="Freeform 236">
            <a:extLst>
              <a:ext uri="{FF2B5EF4-FFF2-40B4-BE49-F238E27FC236}">
                <a16:creationId xmlns:a16="http://schemas.microsoft.com/office/drawing/2014/main" id="{17EAD3C7-1CB3-4948-B4DB-F62E0D3BF74B}"/>
              </a:ext>
            </a:extLst>
          </p:cNvPr>
          <p:cNvSpPr>
            <a:spLocks noEditPoints="1"/>
          </p:cNvSpPr>
          <p:nvPr/>
        </p:nvSpPr>
        <p:spPr bwMode="auto">
          <a:xfrm>
            <a:off x="4648200" y="2611438"/>
            <a:ext cx="23813" cy="1262062"/>
          </a:xfrm>
          <a:custGeom>
            <a:avLst/>
            <a:gdLst>
              <a:gd name="T0" fmla="*/ 0 w 15"/>
              <a:gd name="T1" fmla="*/ 794 h 795"/>
              <a:gd name="T2" fmla="*/ 0 w 15"/>
              <a:gd name="T3" fmla="*/ 754 h 795"/>
              <a:gd name="T4" fmla="*/ 10 w 15"/>
              <a:gd name="T5" fmla="*/ 754 h 795"/>
              <a:gd name="T6" fmla="*/ 10 w 15"/>
              <a:gd name="T7" fmla="*/ 795 h 795"/>
              <a:gd name="T8" fmla="*/ 0 w 15"/>
              <a:gd name="T9" fmla="*/ 794 h 795"/>
              <a:gd name="T10" fmla="*/ 1 w 15"/>
              <a:gd name="T11" fmla="*/ 724 h 795"/>
              <a:gd name="T12" fmla="*/ 1 w 15"/>
              <a:gd name="T13" fmla="*/ 684 h 795"/>
              <a:gd name="T14" fmla="*/ 11 w 15"/>
              <a:gd name="T15" fmla="*/ 684 h 795"/>
              <a:gd name="T16" fmla="*/ 11 w 15"/>
              <a:gd name="T17" fmla="*/ 724 h 795"/>
              <a:gd name="T18" fmla="*/ 1 w 15"/>
              <a:gd name="T19" fmla="*/ 724 h 795"/>
              <a:gd name="T20" fmla="*/ 1 w 15"/>
              <a:gd name="T21" fmla="*/ 654 h 795"/>
              <a:gd name="T22" fmla="*/ 1 w 15"/>
              <a:gd name="T23" fmla="*/ 614 h 795"/>
              <a:gd name="T24" fmla="*/ 11 w 15"/>
              <a:gd name="T25" fmla="*/ 614 h 795"/>
              <a:gd name="T26" fmla="*/ 11 w 15"/>
              <a:gd name="T27" fmla="*/ 654 h 795"/>
              <a:gd name="T28" fmla="*/ 1 w 15"/>
              <a:gd name="T29" fmla="*/ 654 h 795"/>
              <a:gd name="T30" fmla="*/ 1 w 15"/>
              <a:gd name="T31" fmla="*/ 584 h 795"/>
              <a:gd name="T32" fmla="*/ 2 w 15"/>
              <a:gd name="T33" fmla="*/ 544 h 795"/>
              <a:gd name="T34" fmla="*/ 12 w 15"/>
              <a:gd name="T35" fmla="*/ 544 h 795"/>
              <a:gd name="T36" fmla="*/ 11 w 15"/>
              <a:gd name="T37" fmla="*/ 584 h 795"/>
              <a:gd name="T38" fmla="*/ 1 w 15"/>
              <a:gd name="T39" fmla="*/ 584 h 795"/>
              <a:gd name="T40" fmla="*/ 2 w 15"/>
              <a:gd name="T41" fmla="*/ 514 h 795"/>
              <a:gd name="T42" fmla="*/ 2 w 15"/>
              <a:gd name="T43" fmla="*/ 474 h 795"/>
              <a:gd name="T44" fmla="*/ 12 w 15"/>
              <a:gd name="T45" fmla="*/ 474 h 795"/>
              <a:gd name="T46" fmla="*/ 12 w 15"/>
              <a:gd name="T47" fmla="*/ 514 h 795"/>
              <a:gd name="T48" fmla="*/ 2 w 15"/>
              <a:gd name="T49" fmla="*/ 514 h 795"/>
              <a:gd name="T50" fmla="*/ 2 w 15"/>
              <a:gd name="T51" fmla="*/ 444 h 795"/>
              <a:gd name="T52" fmla="*/ 3 w 15"/>
              <a:gd name="T53" fmla="*/ 404 h 795"/>
              <a:gd name="T54" fmla="*/ 13 w 15"/>
              <a:gd name="T55" fmla="*/ 404 h 795"/>
              <a:gd name="T56" fmla="*/ 12 w 15"/>
              <a:gd name="T57" fmla="*/ 444 h 795"/>
              <a:gd name="T58" fmla="*/ 2 w 15"/>
              <a:gd name="T59" fmla="*/ 444 h 795"/>
              <a:gd name="T60" fmla="*/ 3 w 15"/>
              <a:gd name="T61" fmla="*/ 374 h 795"/>
              <a:gd name="T62" fmla="*/ 3 w 15"/>
              <a:gd name="T63" fmla="*/ 334 h 795"/>
              <a:gd name="T64" fmla="*/ 13 w 15"/>
              <a:gd name="T65" fmla="*/ 334 h 795"/>
              <a:gd name="T66" fmla="*/ 13 w 15"/>
              <a:gd name="T67" fmla="*/ 374 h 795"/>
              <a:gd name="T68" fmla="*/ 3 w 15"/>
              <a:gd name="T69" fmla="*/ 374 h 795"/>
              <a:gd name="T70" fmla="*/ 3 w 15"/>
              <a:gd name="T71" fmla="*/ 304 h 795"/>
              <a:gd name="T72" fmla="*/ 4 w 15"/>
              <a:gd name="T73" fmla="*/ 264 h 795"/>
              <a:gd name="T74" fmla="*/ 13 w 15"/>
              <a:gd name="T75" fmla="*/ 264 h 795"/>
              <a:gd name="T76" fmla="*/ 13 w 15"/>
              <a:gd name="T77" fmla="*/ 304 h 795"/>
              <a:gd name="T78" fmla="*/ 3 w 15"/>
              <a:gd name="T79" fmla="*/ 304 h 795"/>
              <a:gd name="T80" fmla="*/ 4 w 15"/>
              <a:gd name="T81" fmla="*/ 234 h 795"/>
              <a:gd name="T82" fmla="*/ 4 w 15"/>
              <a:gd name="T83" fmla="*/ 194 h 795"/>
              <a:gd name="T84" fmla="*/ 14 w 15"/>
              <a:gd name="T85" fmla="*/ 194 h 795"/>
              <a:gd name="T86" fmla="*/ 14 w 15"/>
              <a:gd name="T87" fmla="*/ 234 h 795"/>
              <a:gd name="T88" fmla="*/ 4 w 15"/>
              <a:gd name="T89" fmla="*/ 234 h 795"/>
              <a:gd name="T90" fmla="*/ 4 w 15"/>
              <a:gd name="T91" fmla="*/ 164 h 795"/>
              <a:gd name="T92" fmla="*/ 4 w 15"/>
              <a:gd name="T93" fmla="*/ 124 h 795"/>
              <a:gd name="T94" fmla="*/ 14 w 15"/>
              <a:gd name="T95" fmla="*/ 124 h 795"/>
              <a:gd name="T96" fmla="*/ 14 w 15"/>
              <a:gd name="T97" fmla="*/ 164 h 795"/>
              <a:gd name="T98" fmla="*/ 4 w 15"/>
              <a:gd name="T99" fmla="*/ 164 h 795"/>
              <a:gd name="T100" fmla="*/ 5 w 15"/>
              <a:gd name="T101" fmla="*/ 94 h 795"/>
              <a:gd name="T102" fmla="*/ 5 w 15"/>
              <a:gd name="T103" fmla="*/ 54 h 795"/>
              <a:gd name="T104" fmla="*/ 15 w 15"/>
              <a:gd name="T105" fmla="*/ 54 h 795"/>
              <a:gd name="T106" fmla="*/ 15 w 15"/>
              <a:gd name="T107" fmla="*/ 94 h 795"/>
              <a:gd name="T108" fmla="*/ 5 w 15"/>
              <a:gd name="T109" fmla="*/ 94 h 795"/>
              <a:gd name="T110" fmla="*/ 5 w 15"/>
              <a:gd name="T111" fmla="*/ 24 h 795"/>
              <a:gd name="T112" fmla="*/ 5 w 15"/>
              <a:gd name="T113" fmla="*/ 0 h 795"/>
              <a:gd name="T114" fmla="*/ 15 w 15"/>
              <a:gd name="T115" fmla="*/ 0 h 795"/>
              <a:gd name="T116" fmla="*/ 15 w 15"/>
              <a:gd name="T117" fmla="*/ 24 h 795"/>
              <a:gd name="T118" fmla="*/ 5 w 15"/>
              <a:gd name="T119" fmla="*/ 2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 h="795">
                <a:moveTo>
                  <a:pt x="0" y="794"/>
                </a:moveTo>
                <a:lnTo>
                  <a:pt x="0" y="754"/>
                </a:lnTo>
                <a:lnTo>
                  <a:pt x="10" y="754"/>
                </a:lnTo>
                <a:lnTo>
                  <a:pt x="10" y="795"/>
                </a:lnTo>
                <a:lnTo>
                  <a:pt x="0" y="794"/>
                </a:lnTo>
                <a:close/>
                <a:moveTo>
                  <a:pt x="1" y="724"/>
                </a:moveTo>
                <a:lnTo>
                  <a:pt x="1" y="684"/>
                </a:lnTo>
                <a:lnTo>
                  <a:pt x="11" y="684"/>
                </a:lnTo>
                <a:lnTo>
                  <a:pt x="11" y="724"/>
                </a:lnTo>
                <a:lnTo>
                  <a:pt x="1" y="724"/>
                </a:lnTo>
                <a:close/>
                <a:moveTo>
                  <a:pt x="1" y="654"/>
                </a:moveTo>
                <a:lnTo>
                  <a:pt x="1" y="614"/>
                </a:lnTo>
                <a:lnTo>
                  <a:pt x="11" y="614"/>
                </a:lnTo>
                <a:lnTo>
                  <a:pt x="11" y="654"/>
                </a:lnTo>
                <a:lnTo>
                  <a:pt x="1" y="654"/>
                </a:lnTo>
                <a:close/>
                <a:moveTo>
                  <a:pt x="1" y="584"/>
                </a:moveTo>
                <a:lnTo>
                  <a:pt x="2" y="544"/>
                </a:lnTo>
                <a:lnTo>
                  <a:pt x="12" y="544"/>
                </a:lnTo>
                <a:lnTo>
                  <a:pt x="11" y="584"/>
                </a:lnTo>
                <a:lnTo>
                  <a:pt x="1" y="584"/>
                </a:lnTo>
                <a:close/>
                <a:moveTo>
                  <a:pt x="2" y="514"/>
                </a:moveTo>
                <a:lnTo>
                  <a:pt x="2" y="474"/>
                </a:lnTo>
                <a:lnTo>
                  <a:pt x="12" y="474"/>
                </a:lnTo>
                <a:lnTo>
                  <a:pt x="12" y="514"/>
                </a:lnTo>
                <a:lnTo>
                  <a:pt x="2" y="514"/>
                </a:lnTo>
                <a:close/>
                <a:moveTo>
                  <a:pt x="2" y="444"/>
                </a:moveTo>
                <a:lnTo>
                  <a:pt x="3" y="404"/>
                </a:lnTo>
                <a:lnTo>
                  <a:pt x="13" y="404"/>
                </a:lnTo>
                <a:lnTo>
                  <a:pt x="12" y="444"/>
                </a:lnTo>
                <a:lnTo>
                  <a:pt x="2" y="444"/>
                </a:lnTo>
                <a:close/>
                <a:moveTo>
                  <a:pt x="3" y="374"/>
                </a:moveTo>
                <a:lnTo>
                  <a:pt x="3" y="334"/>
                </a:lnTo>
                <a:lnTo>
                  <a:pt x="13" y="334"/>
                </a:lnTo>
                <a:lnTo>
                  <a:pt x="13" y="374"/>
                </a:lnTo>
                <a:lnTo>
                  <a:pt x="3" y="374"/>
                </a:lnTo>
                <a:close/>
                <a:moveTo>
                  <a:pt x="3" y="304"/>
                </a:moveTo>
                <a:lnTo>
                  <a:pt x="4" y="264"/>
                </a:lnTo>
                <a:lnTo>
                  <a:pt x="13" y="264"/>
                </a:lnTo>
                <a:lnTo>
                  <a:pt x="13" y="304"/>
                </a:lnTo>
                <a:lnTo>
                  <a:pt x="3" y="304"/>
                </a:lnTo>
                <a:close/>
                <a:moveTo>
                  <a:pt x="4" y="234"/>
                </a:moveTo>
                <a:lnTo>
                  <a:pt x="4" y="194"/>
                </a:lnTo>
                <a:lnTo>
                  <a:pt x="14" y="194"/>
                </a:lnTo>
                <a:lnTo>
                  <a:pt x="14" y="234"/>
                </a:lnTo>
                <a:lnTo>
                  <a:pt x="4" y="234"/>
                </a:lnTo>
                <a:close/>
                <a:moveTo>
                  <a:pt x="4" y="164"/>
                </a:moveTo>
                <a:lnTo>
                  <a:pt x="4" y="124"/>
                </a:lnTo>
                <a:lnTo>
                  <a:pt x="14" y="124"/>
                </a:lnTo>
                <a:lnTo>
                  <a:pt x="14" y="164"/>
                </a:lnTo>
                <a:lnTo>
                  <a:pt x="4" y="164"/>
                </a:lnTo>
                <a:close/>
                <a:moveTo>
                  <a:pt x="5" y="94"/>
                </a:moveTo>
                <a:lnTo>
                  <a:pt x="5" y="54"/>
                </a:lnTo>
                <a:lnTo>
                  <a:pt x="15" y="54"/>
                </a:lnTo>
                <a:lnTo>
                  <a:pt x="15" y="94"/>
                </a:lnTo>
                <a:lnTo>
                  <a:pt x="5" y="94"/>
                </a:lnTo>
                <a:close/>
                <a:moveTo>
                  <a:pt x="5" y="24"/>
                </a:moveTo>
                <a:lnTo>
                  <a:pt x="5" y="0"/>
                </a:lnTo>
                <a:lnTo>
                  <a:pt x="15" y="0"/>
                </a:lnTo>
                <a:lnTo>
                  <a:pt x="15" y="24"/>
                </a:lnTo>
                <a:lnTo>
                  <a:pt x="5" y="24"/>
                </a:lnTo>
                <a:close/>
              </a:path>
            </a:pathLst>
          </a:custGeom>
          <a:solidFill>
            <a:srgbClr val="000000"/>
          </a:solidFill>
          <a:ln w="1588" cap="flat">
            <a:solidFill>
              <a:srgbClr val="000000"/>
            </a:solidFill>
            <a:prstDash val="solid"/>
            <a:bevel/>
            <a:headEnd/>
            <a:tailEnd/>
          </a:ln>
        </p:spPr>
        <p:txBody>
          <a:bodyPr/>
          <a:lstStyle/>
          <a:p>
            <a:endParaRPr lang="en-US"/>
          </a:p>
        </p:txBody>
      </p:sp>
      <p:sp>
        <p:nvSpPr>
          <p:cNvPr id="31981" name="Freeform 237">
            <a:extLst>
              <a:ext uri="{FF2B5EF4-FFF2-40B4-BE49-F238E27FC236}">
                <a16:creationId xmlns:a16="http://schemas.microsoft.com/office/drawing/2014/main" id="{58B2D13F-AFB2-4B89-873F-3852966E72FD}"/>
              </a:ext>
            </a:extLst>
          </p:cNvPr>
          <p:cNvSpPr>
            <a:spLocks noEditPoints="1"/>
          </p:cNvSpPr>
          <p:nvPr/>
        </p:nvSpPr>
        <p:spPr bwMode="auto">
          <a:xfrm>
            <a:off x="4541838" y="2605088"/>
            <a:ext cx="122237" cy="15875"/>
          </a:xfrm>
          <a:custGeom>
            <a:avLst/>
            <a:gdLst>
              <a:gd name="T0" fmla="*/ 0 w 77"/>
              <a:gd name="T1" fmla="*/ 0 h 10"/>
              <a:gd name="T2" fmla="*/ 40 w 77"/>
              <a:gd name="T3" fmla="*/ 0 h 10"/>
              <a:gd name="T4" fmla="*/ 40 w 77"/>
              <a:gd name="T5" fmla="*/ 10 h 10"/>
              <a:gd name="T6" fmla="*/ 0 w 77"/>
              <a:gd name="T7" fmla="*/ 10 h 10"/>
              <a:gd name="T8" fmla="*/ 0 w 77"/>
              <a:gd name="T9" fmla="*/ 0 h 10"/>
              <a:gd name="T10" fmla="*/ 70 w 77"/>
              <a:gd name="T11" fmla="*/ 0 h 10"/>
              <a:gd name="T12" fmla="*/ 77 w 77"/>
              <a:gd name="T13" fmla="*/ 0 h 10"/>
              <a:gd name="T14" fmla="*/ 77 w 77"/>
              <a:gd name="T15" fmla="*/ 10 h 10"/>
              <a:gd name="T16" fmla="*/ 70 w 77"/>
              <a:gd name="T17" fmla="*/ 10 h 10"/>
              <a:gd name="T18" fmla="*/ 70 w 77"/>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10">
                <a:moveTo>
                  <a:pt x="0" y="0"/>
                </a:moveTo>
                <a:lnTo>
                  <a:pt x="40" y="0"/>
                </a:lnTo>
                <a:lnTo>
                  <a:pt x="40" y="10"/>
                </a:lnTo>
                <a:lnTo>
                  <a:pt x="0" y="10"/>
                </a:lnTo>
                <a:lnTo>
                  <a:pt x="0" y="0"/>
                </a:lnTo>
                <a:close/>
                <a:moveTo>
                  <a:pt x="70" y="0"/>
                </a:moveTo>
                <a:lnTo>
                  <a:pt x="77" y="0"/>
                </a:lnTo>
                <a:lnTo>
                  <a:pt x="77" y="10"/>
                </a:lnTo>
                <a:lnTo>
                  <a:pt x="70" y="10"/>
                </a:lnTo>
                <a:lnTo>
                  <a:pt x="70" y="0"/>
                </a:lnTo>
                <a:close/>
              </a:path>
            </a:pathLst>
          </a:custGeom>
          <a:solidFill>
            <a:srgbClr val="000000"/>
          </a:solidFill>
          <a:ln w="1588" cap="flat">
            <a:solidFill>
              <a:srgbClr val="000000"/>
            </a:solidFill>
            <a:prstDash val="solid"/>
            <a:bevel/>
            <a:headEnd/>
            <a:tailEnd/>
          </a:ln>
        </p:spPr>
        <p:txBody>
          <a:bodyPr/>
          <a:lstStyle/>
          <a:p>
            <a:endParaRPr lang="en-US"/>
          </a:p>
        </p:txBody>
      </p:sp>
      <p:sp>
        <p:nvSpPr>
          <p:cNvPr id="31982" name="Freeform 238">
            <a:extLst>
              <a:ext uri="{FF2B5EF4-FFF2-40B4-BE49-F238E27FC236}">
                <a16:creationId xmlns:a16="http://schemas.microsoft.com/office/drawing/2014/main" id="{2F789D44-D9C9-41DC-B88D-C5ED651A9458}"/>
              </a:ext>
            </a:extLst>
          </p:cNvPr>
          <p:cNvSpPr>
            <a:spLocks noEditPoints="1"/>
          </p:cNvSpPr>
          <p:nvPr/>
        </p:nvSpPr>
        <p:spPr bwMode="auto">
          <a:xfrm>
            <a:off x="4471988" y="2616200"/>
            <a:ext cx="95250" cy="2400300"/>
          </a:xfrm>
          <a:custGeom>
            <a:avLst/>
            <a:gdLst>
              <a:gd name="T0" fmla="*/ 35 w 60"/>
              <a:gd name="T1" fmla="*/ 41 h 1512"/>
              <a:gd name="T2" fmla="*/ 25 w 60"/>
              <a:gd name="T3" fmla="*/ 0 h 1512"/>
              <a:gd name="T4" fmla="*/ 35 w 60"/>
              <a:gd name="T5" fmla="*/ 71 h 1512"/>
              <a:gd name="T6" fmla="*/ 25 w 60"/>
              <a:gd name="T7" fmla="*/ 111 h 1512"/>
              <a:gd name="T8" fmla="*/ 35 w 60"/>
              <a:gd name="T9" fmla="*/ 71 h 1512"/>
              <a:gd name="T10" fmla="*/ 35 w 60"/>
              <a:gd name="T11" fmla="*/ 181 h 1512"/>
              <a:gd name="T12" fmla="*/ 25 w 60"/>
              <a:gd name="T13" fmla="*/ 141 h 1512"/>
              <a:gd name="T14" fmla="*/ 35 w 60"/>
              <a:gd name="T15" fmla="*/ 211 h 1512"/>
              <a:gd name="T16" fmla="*/ 25 w 60"/>
              <a:gd name="T17" fmla="*/ 251 h 1512"/>
              <a:gd name="T18" fmla="*/ 35 w 60"/>
              <a:gd name="T19" fmla="*/ 211 h 1512"/>
              <a:gd name="T20" fmla="*/ 35 w 60"/>
              <a:gd name="T21" fmla="*/ 321 h 1512"/>
              <a:gd name="T22" fmla="*/ 25 w 60"/>
              <a:gd name="T23" fmla="*/ 281 h 1512"/>
              <a:gd name="T24" fmla="*/ 35 w 60"/>
              <a:gd name="T25" fmla="*/ 351 h 1512"/>
              <a:gd name="T26" fmla="*/ 25 w 60"/>
              <a:gd name="T27" fmla="*/ 391 h 1512"/>
              <a:gd name="T28" fmla="*/ 35 w 60"/>
              <a:gd name="T29" fmla="*/ 351 h 1512"/>
              <a:gd name="T30" fmla="*/ 35 w 60"/>
              <a:gd name="T31" fmla="*/ 461 h 1512"/>
              <a:gd name="T32" fmla="*/ 25 w 60"/>
              <a:gd name="T33" fmla="*/ 421 h 1512"/>
              <a:gd name="T34" fmla="*/ 35 w 60"/>
              <a:gd name="T35" fmla="*/ 491 h 1512"/>
              <a:gd name="T36" fmla="*/ 25 w 60"/>
              <a:gd name="T37" fmla="*/ 531 h 1512"/>
              <a:gd name="T38" fmla="*/ 35 w 60"/>
              <a:gd name="T39" fmla="*/ 491 h 1512"/>
              <a:gd name="T40" fmla="*/ 35 w 60"/>
              <a:gd name="T41" fmla="*/ 601 h 1512"/>
              <a:gd name="T42" fmla="*/ 25 w 60"/>
              <a:gd name="T43" fmla="*/ 561 h 1512"/>
              <a:gd name="T44" fmla="*/ 35 w 60"/>
              <a:gd name="T45" fmla="*/ 631 h 1512"/>
              <a:gd name="T46" fmla="*/ 25 w 60"/>
              <a:gd name="T47" fmla="*/ 671 h 1512"/>
              <a:gd name="T48" fmla="*/ 35 w 60"/>
              <a:gd name="T49" fmla="*/ 631 h 1512"/>
              <a:gd name="T50" fmla="*/ 35 w 60"/>
              <a:gd name="T51" fmla="*/ 741 h 1512"/>
              <a:gd name="T52" fmla="*/ 25 w 60"/>
              <a:gd name="T53" fmla="*/ 701 h 1512"/>
              <a:gd name="T54" fmla="*/ 35 w 60"/>
              <a:gd name="T55" fmla="*/ 772 h 1512"/>
              <a:gd name="T56" fmla="*/ 25 w 60"/>
              <a:gd name="T57" fmla="*/ 811 h 1512"/>
              <a:gd name="T58" fmla="*/ 35 w 60"/>
              <a:gd name="T59" fmla="*/ 772 h 1512"/>
              <a:gd name="T60" fmla="*/ 35 w 60"/>
              <a:gd name="T61" fmla="*/ 882 h 1512"/>
              <a:gd name="T62" fmla="*/ 25 w 60"/>
              <a:gd name="T63" fmla="*/ 842 h 1512"/>
              <a:gd name="T64" fmla="*/ 35 w 60"/>
              <a:gd name="T65" fmla="*/ 912 h 1512"/>
              <a:gd name="T66" fmla="*/ 25 w 60"/>
              <a:gd name="T67" fmla="*/ 952 h 1512"/>
              <a:gd name="T68" fmla="*/ 35 w 60"/>
              <a:gd name="T69" fmla="*/ 912 h 1512"/>
              <a:gd name="T70" fmla="*/ 35 w 60"/>
              <a:gd name="T71" fmla="*/ 1022 h 1512"/>
              <a:gd name="T72" fmla="*/ 25 w 60"/>
              <a:gd name="T73" fmla="*/ 982 h 1512"/>
              <a:gd name="T74" fmla="*/ 35 w 60"/>
              <a:gd name="T75" fmla="*/ 1052 h 1512"/>
              <a:gd name="T76" fmla="*/ 25 w 60"/>
              <a:gd name="T77" fmla="*/ 1092 h 1512"/>
              <a:gd name="T78" fmla="*/ 35 w 60"/>
              <a:gd name="T79" fmla="*/ 1052 h 1512"/>
              <a:gd name="T80" fmla="*/ 35 w 60"/>
              <a:gd name="T81" fmla="*/ 1162 h 1512"/>
              <a:gd name="T82" fmla="*/ 25 w 60"/>
              <a:gd name="T83" fmla="*/ 1122 h 1512"/>
              <a:gd name="T84" fmla="*/ 35 w 60"/>
              <a:gd name="T85" fmla="*/ 1192 h 1512"/>
              <a:gd name="T86" fmla="*/ 25 w 60"/>
              <a:gd name="T87" fmla="*/ 1232 h 1512"/>
              <a:gd name="T88" fmla="*/ 35 w 60"/>
              <a:gd name="T89" fmla="*/ 1192 h 1512"/>
              <a:gd name="T90" fmla="*/ 35 w 60"/>
              <a:gd name="T91" fmla="*/ 1302 h 1512"/>
              <a:gd name="T92" fmla="*/ 25 w 60"/>
              <a:gd name="T93" fmla="*/ 1262 h 1512"/>
              <a:gd name="T94" fmla="*/ 35 w 60"/>
              <a:gd name="T95" fmla="*/ 1332 h 1512"/>
              <a:gd name="T96" fmla="*/ 25 w 60"/>
              <a:gd name="T97" fmla="*/ 1372 h 1512"/>
              <a:gd name="T98" fmla="*/ 35 w 60"/>
              <a:gd name="T99" fmla="*/ 1332 h 1512"/>
              <a:gd name="T100" fmla="*/ 35 w 60"/>
              <a:gd name="T101" fmla="*/ 1442 h 1512"/>
              <a:gd name="T102" fmla="*/ 25 w 60"/>
              <a:gd name="T103" fmla="*/ 1402 h 1512"/>
              <a:gd name="T104" fmla="*/ 60 w 60"/>
              <a:gd name="T105" fmla="*/ 1452 h 1512"/>
              <a:gd name="T106" fmla="*/ 0 w 60"/>
              <a:gd name="T107" fmla="*/ 1452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 h="1512">
                <a:moveTo>
                  <a:pt x="35" y="0"/>
                </a:moveTo>
                <a:lnTo>
                  <a:pt x="35" y="41"/>
                </a:lnTo>
                <a:lnTo>
                  <a:pt x="25" y="41"/>
                </a:lnTo>
                <a:lnTo>
                  <a:pt x="25" y="0"/>
                </a:lnTo>
                <a:lnTo>
                  <a:pt x="35" y="0"/>
                </a:lnTo>
                <a:close/>
                <a:moveTo>
                  <a:pt x="35" y="71"/>
                </a:moveTo>
                <a:lnTo>
                  <a:pt x="35" y="111"/>
                </a:lnTo>
                <a:lnTo>
                  <a:pt x="25" y="111"/>
                </a:lnTo>
                <a:lnTo>
                  <a:pt x="25" y="71"/>
                </a:lnTo>
                <a:lnTo>
                  <a:pt x="35" y="71"/>
                </a:lnTo>
                <a:close/>
                <a:moveTo>
                  <a:pt x="35" y="141"/>
                </a:moveTo>
                <a:lnTo>
                  <a:pt x="35" y="181"/>
                </a:lnTo>
                <a:lnTo>
                  <a:pt x="25" y="181"/>
                </a:lnTo>
                <a:lnTo>
                  <a:pt x="25" y="141"/>
                </a:lnTo>
                <a:lnTo>
                  <a:pt x="35" y="141"/>
                </a:lnTo>
                <a:close/>
                <a:moveTo>
                  <a:pt x="35" y="211"/>
                </a:moveTo>
                <a:lnTo>
                  <a:pt x="35" y="251"/>
                </a:lnTo>
                <a:lnTo>
                  <a:pt x="25" y="251"/>
                </a:lnTo>
                <a:lnTo>
                  <a:pt x="25" y="211"/>
                </a:lnTo>
                <a:lnTo>
                  <a:pt x="35" y="211"/>
                </a:lnTo>
                <a:close/>
                <a:moveTo>
                  <a:pt x="35" y="281"/>
                </a:moveTo>
                <a:lnTo>
                  <a:pt x="35" y="321"/>
                </a:lnTo>
                <a:lnTo>
                  <a:pt x="25" y="321"/>
                </a:lnTo>
                <a:lnTo>
                  <a:pt x="25" y="281"/>
                </a:lnTo>
                <a:lnTo>
                  <a:pt x="35" y="281"/>
                </a:lnTo>
                <a:close/>
                <a:moveTo>
                  <a:pt x="35" y="351"/>
                </a:moveTo>
                <a:lnTo>
                  <a:pt x="35" y="391"/>
                </a:lnTo>
                <a:lnTo>
                  <a:pt x="25" y="391"/>
                </a:lnTo>
                <a:lnTo>
                  <a:pt x="25" y="351"/>
                </a:lnTo>
                <a:lnTo>
                  <a:pt x="35" y="351"/>
                </a:lnTo>
                <a:close/>
                <a:moveTo>
                  <a:pt x="35" y="421"/>
                </a:moveTo>
                <a:lnTo>
                  <a:pt x="35" y="461"/>
                </a:lnTo>
                <a:lnTo>
                  <a:pt x="25" y="461"/>
                </a:lnTo>
                <a:lnTo>
                  <a:pt x="25" y="421"/>
                </a:lnTo>
                <a:lnTo>
                  <a:pt x="35" y="421"/>
                </a:lnTo>
                <a:close/>
                <a:moveTo>
                  <a:pt x="35" y="491"/>
                </a:moveTo>
                <a:lnTo>
                  <a:pt x="35" y="531"/>
                </a:lnTo>
                <a:lnTo>
                  <a:pt x="25" y="531"/>
                </a:lnTo>
                <a:lnTo>
                  <a:pt x="25" y="491"/>
                </a:lnTo>
                <a:lnTo>
                  <a:pt x="35" y="491"/>
                </a:lnTo>
                <a:close/>
                <a:moveTo>
                  <a:pt x="35" y="561"/>
                </a:moveTo>
                <a:lnTo>
                  <a:pt x="35" y="601"/>
                </a:lnTo>
                <a:lnTo>
                  <a:pt x="25" y="601"/>
                </a:lnTo>
                <a:lnTo>
                  <a:pt x="25" y="561"/>
                </a:lnTo>
                <a:lnTo>
                  <a:pt x="35" y="561"/>
                </a:lnTo>
                <a:close/>
                <a:moveTo>
                  <a:pt x="35" y="631"/>
                </a:moveTo>
                <a:lnTo>
                  <a:pt x="35" y="671"/>
                </a:lnTo>
                <a:lnTo>
                  <a:pt x="25" y="671"/>
                </a:lnTo>
                <a:lnTo>
                  <a:pt x="25" y="631"/>
                </a:lnTo>
                <a:lnTo>
                  <a:pt x="35" y="631"/>
                </a:lnTo>
                <a:close/>
                <a:moveTo>
                  <a:pt x="35" y="701"/>
                </a:moveTo>
                <a:lnTo>
                  <a:pt x="35" y="741"/>
                </a:lnTo>
                <a:lnTo>
                  <a:pt x="25" y="741"/>
                </a:lnTo>
                <a:lnTo>
                  <a:pt x="25" y="701"/>
                </a:lnTo>
                <a:lnTo>
                  <a:pt x="35" y="701"/>
                </a:lnTo>
                <a:close/>
                <a:moveTo>
                  <a:pt x="35" y="772"/>
                </a:moveTo>
                <a:lnTo>
                  <a:pt x="35" y="811"/>
                </a:lnTo>
                <a:lnTo>
                  <a:pt x="25" y="811"/>
                </a:lnTo>
                <a:lnTo>
                  <a:pt x="25" y="772"/>
                </a:lnTo>
                <a:lnTo>
                  <a:pt x="35" y="772"/>
                </a:lnTo>
                <a:close/>
                <a:moveTo>
                  <a:pt x="35" y="842"/>
                </a:moveTo>
                <a:lnTo>
                  <a:pt x="35" y="882"/>
                </a:lnTo>
                <a:lnTo>
                  <a:pt x="25" y="882"/>
                </a:lnTo>
                <a:lnTo>
                  <a:pt x="25" y="842"/>
                </a:lnTo>
                <a:lnTo>
                  <a:pt x="35" y="842"/>
                </a:lnTo>
                <a:close/>
                <a:moveTo>
                  <a:pt x="35" y="912"/>
                </a:moveTo>
                <a:lnTo>
                  <a:pt x="35" y="952"/>
                </a:lnTo>
                <a:lnTo>
                  <a:pt x="25" y="952"/>
                </a:lnTo>
                <a:lnTo>
                  <a:pt x="25" y="912"/>
                </a:lnTo>
                <a:lnTo>
                  <a:pt x="35" y="912"/>
                </a:lnTo>
                <a:close/>
                <a:moveTo>
                  <a:pt x="35" y="982"/>
                </a:moveTo>
                <a:lnTo>
                  <a:pt x="35" y="1022"/>
                </a:lnTo>
                <a:lnTo>
                  <a:pt x="25" y="1022"/>
                </a:lnTo>
                <a:lnTo>
                  <a:pt x="25" y="982"/>
                </a:lnTo>
                <a:lnTo>
                  <a:pt x="35" y="982"/>
                </a:lnTo>
                <a:close/>
                <a:moveTo>
                  <a:pt x="35" y="1052"/>
                </a:moveTo>
                <a:lnTo>
                  <a:pt x="35" y="1092"/>
                </a:lnTo>
                <a:lnTo>
                  <a:pt x="25" y="1092"/>
                </a:lnTo>
                <a:lnTo>
                  <a:pt x="25" y="1052"/>
                </a:lnTo>
                <a:lnTo>
                  <a:pt x="35" y="1052"/>
                </a:lnTo>
                <a:close/>
                <a:moveTo>
                  <a:pt x="35" y="1122"/>
                </a:moveTo>
                <a:lnTo>
                  <a:pt x="35" y="1162"/>
                </a:lnTo>
                <a:lnTo>
                  <a:pt x="25" y="1162"/>
                </a:lnTo>
                <a:lnTo>
                  <a:pt x="25" y="1122"/>
                </a:lnTo>
                <a:lnTo>
                  <a:pt x="35" y="1122"/>
                </a:lnTo>
                <a:close/>
                <a:moveTo>
                  <a:pt x="35" y="1192"/>
                </a:moveTo>
                <a:lnTo>
                  <a:pt x="35" y="1232"/>
                </a:lnTo>
                <a:lnTo>
                  <a:pt x="25" y="1232"/>
                </a:lnTo>
                <a:lnTo>
                  <a:pt x="25" y="1192"/>
                </a:lnTo>
                <a:lnTo>
                  <a:pt x="35" y="1192"/>
                </a:lnTo>
                <a:close/>
                <a:moveTo>
                  <a:pt x="35" y="1262"/>
                </a:moveTo>
                <a:lnTo>
                  <a:pt x="35" y="1302"/>
                </a:lnTo>
                <a:lnTo>
                  <a:pt x="25" y="1302"/>
                </a:lnTo>
                <a:lnTo>
                  <a:pt x="25" y="1262"/>
                </a:lnTo>
                <a:lnTo>
                  <a:pt x="35" y="1262"/>
                </a:lnTo>
                <a:close/>
                <a:moveTo>
                  <a:pt x="35" y="1332"/>
                </a:moveTo>
                <a:lnTo>
                  <a:pt x="35" y="1372"/>
                </a:lnTo>
                <a:lnTo>
                  <a:pt x="25" y="1372"/>
                </a:lnTo>
                <a:lnTo>
                  <a:pt x="25" y="1332"/>
                </a:lnTo>
                <a:lnTo>
                  <a:pt x="35" y="1332"/>
                </a:lnTo>
                <a:close/>
                <a:moveTo>
                  <a:pt x="35" y="1402"/>
                </a:moveTo>
                <a:lnTo>
                  <a:pt x="35" y="1442"/>
                </a:lnTo>
                <a:lnTo>
                  <a:pt x="25" y="1442"/>
                </a:lnTo>
                <a:lnTo>
                  <a:pt x="25" y="1402"/>
                </a:lnTo>
                <a:lnTo>
                  <a:pt x="35" y="1402"/>
                </a:lnTo>
                <a:close/>
                <a:moveTo>
                  <a:pt x="60" y="1452"/>
                </a:moveTo>
                <a:lnTo>
                  <a:pt x="30" y="1512"/>
                </a:lnTo>
                <a:lnTo>
                  <a:pt x="0" y="1452"/>
                </a:lnTo>
                <a:lnTo>
                  <a:pt x="60" y="1452"/>
                </a:lnTo>
                <a:close/>
              </a:path>
            </a:pathLst>
          </a:custGeom>
          <a:solidFill>
            <a:srgbClr val="000000"/>
          </a:solidFill>
          <a:ln w="6350" cap="flat" cmpd="sng">
            <a:solidFill>
              <a:srgbClr val="000000"/>
            </a:solidFill>
            <a:prstDash val="solid"/>
            <a:bevel/>
            <a:headEnd/>
            <a:tailEnd/>
          </a:ln>
        </p:spPr>
        <p:txBody>
          <a:bodyPr/>
          <a:lstStyle/>
          <a:p>
            <a:endParaRPr lang="en-US"/>
          </a:p>
        </p:txBody>
      </p:sp>
      <p:sp>
        <p:nvSpPr>
          <p:cNvPr id="31983" name="Freeform 239">
            <a:extLst>
              <a:ext uri="{FF2B5EF4-FFF2-40B4-BE49-F238E27FC236}">
                <a16:creationId xmlns:a16="http://schemas.microsoft.com/office/drawing/2014/main" id="{8FBF0549-A2BB-4F8D-8DF0-2029F07ADA77}"/>
              </a:ext>
            </a:extLst>
          </p:cNvPr>
          <p:cNvSpPr>
            <a:spLocks noEditPoints="1"/>
          </p:cNvSpPr>
          <p:nvPr/>
        </p:nvSpPr>
        <p:spPr bwMode="auto">
          <a:xfrm>
            <a:off x="4640263" y="3868738"/>
            <a:ext cx="704850" cy="15875"/>
          </a:xfrm>
          <a:custGeom>
            <a:avLst/>
            <a:gdLst>
              <a:gd name="T0" fmla="*/ 444 w 444"/>
              <a:gd name="T1" fmla="*/ 10 h 10"/>
              <a:gd name="T2" fmla="*/ 404 w 444"/>
              <a:gd name="T3" fmla="*/ 10 h 10"/>
              <a:gd name="T4" fmla="*/ 404 w 444"/>
              <a:gd name="T5" fmla="*/ 0 h 10"/>
              <a:gd name="T6" fmla="*/ 444 w 444"/>
              <a:gd name="T7" fmla="*/ 0 h 10"/>
              <a:gd name="T8" fmla="*/ 444 w 444"/>
              <a:gd name="T9" fmla="*/ 10 h 10"/>
              <a:gd name="T10" fmla="*/ 374 w 444"/>
              <a:gd name="T11" fmla="*/ 10 h 10"/>
              <a:gd name="T12" fmla="*/ 334 w 444"/>
              <a:gd name="T13" fmla="*/ 10 h 10"/>
              <a:gd name="T14" fmla="*/ 334 w 444"/>
              <a:gd name="T15" fmla="*/ 0 h 10"/>
              <a:gd name="T16" fmla="*/ 374 w 444"/>
              <a:gd name="T17" fmla="*/ 0 h 10"/>
              <a:gd name="T18" fmla="*/ 374 w 444"/>
              <a:gd name="T19" fmla="*/ 10 h 10"/>
              <a:gd name="T20" fmla="*/ 304 w 444"/>
              <a:gd name="T21" fmla="*/ 10 h 10"/>
              <a:gd name="T22" fmla="*/ 264 w 444"/>
              <a:gd name="T23" fmla="*/ 10 h 10"/>
              <a:gd name="T24" fmla="*/ 264 w 444"/>
              <a:gd name="T25" fmla="*/ 0 h 10"/>
              <a:gd name="T26" fmla="*/ 304 w 444"/>
              <a:gd name="T27" fmla="*/ 0 h 10"/>
              <a:gd name="T28" fmla="*/ 304 w 444"/>
              <a:gd name="T29" fmla="*/ 10 h 10"/>
              <a:gd name="T30" fmla="*/ 234 w 444"/>
              <a:gd name="T31" fmla="*/ 10 h 10"/>
              <a:gd name="T32" fmla="*/ 194 w 444"/>
              <a:gd name="T33" fmla="*/ 10 h 10"/>
              <a:gd name="T34" fmla="*/ 194 w 444"/>
              <a:gd name="T35" fmla="*/ 0 h 10"/>
              <a:gd name="T36" fmla="*/ 234 w 444"/>
              <a:gd name="T37" fmla="*/ 0 h 10"/>
              <a:gd name="T38" fmla="*/ 234 w 444"/>
              <a:gd name="T39" fmla="*/ 10 h 10"/>
              <a:gd name="T40" fmla="*/ 164 w 444"/>
              <a:gd name="T41" fmla="*/ 10 h 10"/>
              <a:gd name="T42" fmla="*/ 124 w 444"/>
              <a:gd name="T43" fmla="*/ 10 h 10"/>
              <a:gd name="T44" fmla="*/ 124 w 444"/>
              <a:gd name="T45" fmla="*/ 0 h 10"/>
              <a:gd name="T46" fmla="*/ 164 w 444"/>
              <a:gd name="T47" fmla="*/ 0 h 10"/>
              <a:gd name="T48" fmla="*/ 164 w 444"/>
              <a:gd name="T49" fmla="*/ 10 h 10"/>
              <a:gd name="T50" fmla="*/ 94 w 444"/>
              <a:gd name="T51" fmla="*/ 10 h 10"/>
              <a:gd name="T52" fmla="*/ 54 w 444"/>
              <a:gd name="T53" fmla="*/ 10 h 10"/>
              <a:gd name="T54" fmla="*/ 54 w 444"/>
              <a:gd name="T55" fmla="*/ 0 h 10"/>
              <a:gd name="T56" fmla="*/ 94 w 444"/>
              <a:gd name="T57" fmla="*/ 0 h 10"/>
              <a:gd name="T58" fmla="*/ 94 w 444"/>
              <a:gd name="T59" fmla="*/ 10 h 10"/>
              <a:gd name="T60" fmla="*/ 24 w 444"/>
              <a:gd name="T61" fmla="*/ 10 h 10"/>
              <a:gd name="T62" fmla="*/ 0 w 444"/>
              <a:gd name="T63" fmla="*/ 10 h 10"/>
              <a:gd name="T64" fmla="*/ 0 w 444"/>
              <a:gd name="T65" fmla="*/ 0 h 10"/>
              <a:gd name="T66" fmla="*/ 24 w 444"/>
              <a:gd name="T67" fmla="*/ 0 h 10"/>
              <a:gd name="T68" fmla="*/ 24 w 444"/>
              <a:gd name="T6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10">
                <a:moveTo>
                  <a:pt x="444" y="10"/>
                </a:moveTo>
                <a:lnTo>
                  <a:pt x="404" y="10"/>
                </a:lnTo>
                <a:lnTo>
                  <a:pt x="404" y="0"/>
                </a:lnTo>
                <a:lnTo>
                  <a:pt x="444" y="0"/>
                </a:lnTo>
                <a:lnTo>
                  <a:pt x="444" y="10"/>
                </a:lnTo>
                <a:close/>
                <a:moveTo>
                  <a:pt x="374" y="10"/>
                </a:moveTo>
                <a:lnTo>
                  <a:pt x="334" y="10"/>
                </a:lnTo>
                <a:lnTo>
                  <a:pt x="334" y="0"/>
                </a:lnTo>
                <a:lnTo>
                  <a:pt x="374" y="0"/>
                </a:lnTo>
                <a:lnTo>
                  <a:pt x="374" y="10"/>
                </a:lnTo>
                <a:close/>
                <a:moveTo>
                  <a:pt x="304" y="10"/>
                </a:moveTo>
                <a:lnTo>
                  <a:pt x="264" y="10"/>
                </a:lnTo>
                <a:lnTo>
                  <a:pt x="264" y="0"/>
                </a:lnTo>
                <a:lnTo>
                  <a:pt x="304" y="0"/>
                </a:lnTo>
                <a:lnTo>
                  <a:pt x="304" y="10"/>
                </a:lnTo>
                <a:close/>
                <a:moveTo>
                  <a:pt x="234" y="10"/>
                </a:moveTo>
                <a:lnTo>
                  <a:pt x="194" y="10"/>
                </a:lnTo>
                <a:lnTo>
                  <a:pt x="194" y="0"/>
                </a:lnTo>
                <a:lnTo>
                  <a:pt x="234" y="0"/>
                </a:lnTo>
                <a:lnTo>
                  <a:pt x="234" y="10"/>
                </a:lnTo>
                <a:close/>
                <a:moveTo>
                  <a:pt x="164" y="10"/>
                </a:moveTo>
                <a:lnTo>
                  <a:pt x="124" y="10"/>
                </a:lnTo>
                <a:lnTo>
                  <a:pt x="124" y="0"/>
                </a:lnTo>
                <a:lnTo>
                  <a:pt x="164" y="0"/>
                </a:lnTo>
                <a:lnTo>
                  <a:pt x="164" y="10"/>
                </a:lnTo>
                <a:close/>
                <a:moveTo>
                  <a:pt x="94" y="10"/>
                </a:moveTo>
                <a:lnTo>
                  <a:pt x="54" y="10"/>
                </a:lnTo>
                <a:lnTo>
                  <a:pt x="54" y="0"/>
                </a:lnTo>
                <a:lnTo>
                  <a:pt x="94" y="0"/>
                </a:lnTo>
                <a:lnTo>
                  <a:pt x="94" y="10"/>
                </a:lnTo>
                <a:close/>
                <a:moveTo>
                  <a:pt x="24" y="10"/>
                </a:moveTo>
                <a:lnTo>
                  <a:pt x="0" y="10"/>
                </a:lnTo>
                <a:lnTo>
                  <a:pt x="0" y="0"/>
                </a:lnTo>
                <a:lnTo>
                  <a:pt x="24" y="0"/>
                </a:lnTo>
                <a:lnTo>
                  <a:pt x="24" y="10"/>
                </a:lnTo>
                <a:close/>
              </a:path>
            </a:pathLst>
          </a:custGeom>
          <a:solidFill>
            <a:srgbClr val="000000"/>
          </a:solidFill>
          <a:ln w="1588" cap="flat">
            <a:solidFill>
              <a:srgbClr val="000000"/>
            </a:solidFill>
            <a:prstDash val="solid"/>
            <a:bevel/>
            <a:headEnd/>
            <a:tailEnd/>
          </a:ln>
        </p:spPr>
        <p:txBody>
          <a:bodyPr/>
          <a:lstStyle/>
          <a:p>
            <a:endParaRPr lang="en-US"/>
          </a:p>
        </p:txBody>
      </p:sp>
      <p:sp>
        <p:nvSpPr>
          <p:cNvPr id="31989" name="Line 245">
            <a:extLst>
              <a:ext uri="{FF2B5EF4-FFF2-40B4-BE49-F238E27FC236}">
                <a16:creationId xmlns:a16="http://schemas.microsoft.com/office/drawing/2014/main" id="{46748047-9B96-45C3-922E-D6059F5A3F2B}"/>
              </a:ext>
            </a:extLst>
          </p:cNvPr>
          <p:cNvSpPr>
            <a:spLocks noChangeShapeType="1"/>
          </p:cNvSpPr>
          <p:nvPr/>
        </p:nvSpPr>
        <p:spPr bwMode="auto">
          <a:xfrm flipV="1">
            <a:off x="3944938" y="5111750"/>
            <a:ext cx="1587"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90" name="Line 246">
            <a:extLst>
              <a:ext uri="{FF2B5EF4-FFF2-40B4-BE49-F238E27FC236}">
                <a16:creationId xmlns:a16="http://schemas.microsoft.com/office/drawing/2014/main" id="{E62E2DC4-2E87-4C00-9309-0F0D2E15EE92}"/>
              </a:ext>
            </a:extLst>
          </p:cNvPr>
          <p:cNvSpPr>
            <a:spLocks noChangeShapeType="1"/>
          </p:cNvSpPr>
          <p:nvPr/>
        </p:nvSpPr>
        <p:spPr bwMode="auto">
          <a:xfrm>
            <a:off x="3944938" y="1754188"/>
            <a:ext cx="1587"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91" name="Rectangle 247">
            <a:extLst>
              <a:ext uri="{FF2B5EF4-FFF2-40B4-BE49-F238E27FC236}">
                <a16:creationId xmlns:a16="http://schemas.microsoft.com/office/drawing/2014/main" id="{103B8961-A351-4663-ADE5-56ED362B3D43}"/>
              </a:ext>
            </a:extLst>
          </p:cNvPr>
          <p:cNvSpPr>
            <a:spLocks noChangeArrowheads="1"/>
          </p:cNvSpPr>
          <p:nvPr/>
        </p:nvSpPr>
        <p:spPr bwMode="auto">
          <a:xfrm>
            <a:off x="3876675" y="5218113"/>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31992" name="Rectangle 248">
            <a:extLst>
              <a:ext uri="{FF2B5EF4-FFF2-40B4-BE49-F238E27FC236}">
                <a16:creationId xmlns:a16="http://schemas.microsoft.com/office/drawing/2014/main" id="{ADB8419C-5F4A-4B77-900E-BE2DF3A5E53C}"/>
              </a:ext>
            </a:extLst>
          </p:cNvPr>
          <p:cNvSpPr>
            <a:spLocks noChangeArrowheads="1"/>
          </p:cNvSpPr>
          <p:nvPr/>
        </p:nvSpPr>
        <p:spPr bwMode="auto">
          <a:xfrm>
            <a:off x="3930650" y="52181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a:t>
            </a:r>
            <a:endParaRPr lang="en-US" altLang="en-US"/>
          </a:p>
        </p:txBody>
      </p:sp>
      <p:sp>
        <p:nvSpPr>
          <p:cNvPr id="31993" name="Line 249">
            <a:extLst>
              <a:ext uri="{FF2B5EF4-FFF2-40B4-BE49-F238E27FC236}">
                <a16:creationId xmlns:a16="http://schemas.microsoft.com/office/drawing/2014/main" id="{1C3ECE43-86BC-4AFF-9133-D96341B0D816}"/>
              </a:ext>
            </a:extLst>
          </p:cNvPr>
          <p:cNvSpPr>
            <a:spLocks noChangeShapeType="1"/>
          </p:cNvSpPr>
          <p:nvPr/>
        </p:nvSpPr>
        <p:spPr bwMode="auto">
          <a:xfrm flipV="1">
            <a:off x="4646613" y="5111750"/>
            <a:ext cx="1587"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94" name="Line 250">
            <a:extLst>
              <a:ext uri="{FF2B5EF4-FFF2-40B4-BE49-F238E27FC236}">
                <a16:creationId xmlns:a16="http://schemas.microsoft.com/office/drawing/2014/main" id="{BEE8AAB5-D7B0-41DD-8A91-66FB2C1B2688}"/>
              </a:ext>
            </a:extLst>
          </p:cNvPr>
          <p:cNvSpPr>
            <a:spLocks noChangeShapeType="1"/>
          </p:cNvSpPr>
          <p:nvPr/>
        </p:nvSpPr>
        <p:spPr bwMode="auto">
          <a:xfrm>
            <a:off x="4646613" y="1754188"/>
            <a:ext cx="1587"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95" name="Rectangle 251">
            <a:extLst>
              <a:ext uri="{FF2B5EF4-FFF2-40B4-BE49-F238E27FC236}">
                <a16:creationId xmlns:a16="http://schemas.microsoft.com/office/drawing/2014/main" id="{5178D42C-40B3-4EBA-91F9-82AF33503023}"/>
              </a:ext>
            </a:extLst>
          </p:cNvPr>
          <p:cNvSpPr>
            <a:spLocks noChangeArrowheads="1"/>
          </p:cNvSpPr>
          <p:nvPr/>
        </p:nvSpPr>
        <p:spPr bwMode="auto">
          <a:xfrm>
            <a:off x="4616450" y="52181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31996" name="Line 252">
            <a:extLst>
              <a:ext uri="{FF2B5EF4-FFF2-40B4-BE49-F238E27FC236}">
                <a16:creationId xmlns:a16="http://schemas.microsoft.com/office/drawing/2014/main" id="{76081AFB-B017-4D85-B771-03E91D6D89D4}"/>
              </a:ext>
            </a:extLst>
          </p:cNvPr>
          <p:cNvSpPr>
            <a:spLocks noChangeShapeType="1"/>
          </p:cNvSpPr>
          <p:nvPr/>
        </p:nvSpPr>
        <p:spPr bwMode="auto">
          <a:xfrm flipV="1">
            <a:off x="5349875" y="5111750"/>
            <a:ext cx="3175"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97" name="Line 253">
            <a:extLst>
              <a:ext uri="{FF2B5EF4-FFF2-40B4-BE49-F238E27FC236}">
                <a16:creationId xmlns:a16="http://schemas.microsoft.com/office/drawing/2014/main" id="{E39ACEAF-7593-4C31-A00F-8C93086DF34F}"/>
              </a:ext>
            </a:extLst>
          </p:cNvPr>
          <p:cNvSpPr>
            <a:spLocks noChangeShapeType="1"/>
          </p:cNvSpPr>
          <p:nvPr/>
        </p:nvSpPr>
        <p:spPr bwMode="auto">
          <a:xfrm>
            <a:off x="5349875" y="1754188"/>
            <a:ext cx="3175"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98" name="Rectangle 254">
            <a:extLst>
              <a:ext uri="{FF2B5EF4-FFF2-40B4-BE49-F238E27FC236}">
                <a16:creationId xmlns:a16="http://schemas.microsoft.com/office/drawing/2014/main" id="{F6934596-CE73-42F0-8B07-2ACEA65F5F96}"/>
              </a:ext>
            </a:extLst>
          </p:cNvPr>
          <p:cNvSpPr>
            <a:spLocks noChangeArrowheads="1"/>
          </p:cNvSpPr>
          <p:nvPr/>
        </p:nvSpPr>
        <p:spPr bwMode="auto">
          <a:xfrm>
            <a:off x="5321300" y="52181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a:t>
            </a:r>
            <a:endParaRPr lang="en-US" altLang="en-US"/>
          </a:p>
        </p:txBody>
      </p:sp>
      <p:sp>
        <p:nvSpPr>
          <p:cNvPr id="31999" name="Line 255">
            <a:extLst>
              <a:ext uri="{FF2B5EF4-FFF2-40B4-BE49-F238E27FC236}">
                <a16:creationId xmlns:a16="http://schemas.microsoft.com/office/drawing/2014/main" id="{4A29DF6C-9C77-423E-9079-E04384D1AD73}"/>
              </a:ext>
            </a:extLst>
          </p:cNvPr>
          <p:cNvSpPr>
            <a:spLocks noChangeShapeType="1"/>
          </p:cNvSpPr>
          <p:nvPr/>
        </p:nvSpPr>
        <p:spPr bwMode="auto">
          <a:xfrm flipV="1">
            <a:off x="6062663" y="5111750"/>
            <a:ext cx="1587"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00" name="Line 256">
            <a:extLst>
              <a:ext uri="{FF2B5EF4-FFF2-40B4-BE49-F238E27FC236}">
                <a16:creationId xmlns:a16="http://schemas.microsoft.com/office/drawing/2014/main" id="{6D7920EE-2907-4574-B63B-2A08D9F6F0A5}"/>
              </a:ext>
            </a:extLst>
          </p:cNvPr>
          <p:cNvSpPr>
            <a:spLocks noChangeShapeType="1"/>
          </p:cNvSpPr>
          <p:nvPr/>
        </p:nvSpPr>
        <p:spPr bwMode="auto">
          <a:xfrm>
            <a:off x="6062663" y="1754188"/>
            <a:ext cx="1587"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01" name="Rectangle 257">
            <a:extLst>
              <a:ext uri="{FF2B5EF4-FFF2-40B4-BE49-F238E27FC236}">
                <a16:creationId xmlns:a16="http://schemas.microsoft.com/office/drawing/2014/main" id="{701980D8-74FE-419B-AD0D-86D4B77433D0}"/>
              </a:ext>
            </a:extLst>
          </p:cNvPr>
          <p:cNvSpPr>
            <a:spLocks noChangeArrowheads="1"/>
          </p:cNvSpPr>
          <p:nvPr/>
        </p:nvSpPr>
        <p:spPr bwMode="auto">
          <a:xfrm>
            <a:off x="6032500" y="52181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4</a:t>
            </a:r>
            <a:endParaRPr lang="en-US" altLang="en-US"/>
          </a:p>
        </p:txBody>
      </p:sp>
      <p:sp>
        <p:nvSpPr>
          <p:cNvPr id="32002" name="Line 258">
            <a:extLst>
              <a:ext uri="{FF2B5EF4-FFF2-40B4-BE49-F238E27FC236}">
                <a16:creationId xmlns:a16="http://schemas.microsoft.com/office/drawing/2014/main" id="{913D2E30-FD9A-474D-8F8C-5E4CE5D8256D}"/>
              </a:ext>
            </a:extLst>
          </p:cNvPr>
          <p:cNvSpPr>
            <a:spLocks noChangeShapeType="1"/>
          </p:cNvSpPr>
          <p:nvPr/>
        </p:nvSpPr>
        <p:spPr bwMode="auto">
          <a:xfrm flipV="1">
            <a:off x="6765925" y="5111750"/>
            <a:ext cx="1588"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03" name="Line 259">
            <a:extLst>
              <a:ext uri="{FF2B5EF4-FFF2-40B4-BE49-F238E27FC236}">
                <a16:creationId xmlns:a16="http://schemas.microsoft.com/office/drawing/2014/main" id="{CBE3C868-2BB7-4131-A108-12802A8F1A5B}"/>
              </a:ext>
            </a:extLst>
          </p:cNvPr>
          <p:cNvSpPr>
            <a:spLocks noChangeShapeType="1"/>
          </p:cNvSpPr>
          <p:nvPr/>
        </p:nvSpPr>
        <p:spPr bwMode="auto">
          <a:xfrm>
            <a:off x="6765925" y="1754188"/>
            <a:ext cx="1588"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04" name="Rectangle 260">
            <a:extLst>
              <a:ext uri="{FF2B5EF4-FFF2-40B4-BE49-F238E27FC236}">
                <a16:creationId xmlns:a16="http://schemas.microsoft.com/office/drawing/2014/main" id="{6003AD56-0B1F-4F7D-AF07-B511DB79CC1A}"/>
              </a:ext>
            </a:extLst>
          </p:cNvPr>
          <p:cNvSpPr>
            <a:spLocks noChangeArrowheads="1"/>
          </p:cNvSpPr>
          <p:nvPr/>
        </p:nvSpPr>
        <p:spPr bwMode="auto">
          <a:xfrm>
            <a:off x="6738938" y="521811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6</a:t>
            </a:r>
            <a:endParaRPr lang="en-US" altLang="en-US"/>
          </a:p>
        </p:txBody>
      </p:sp>
      <p:sp>
        <p:nvSpPr>
          <p:cNvPr id="32005" name="Line 261">
            <a:extLst>
              <a:ext uri="{FF2B5EF4-FFF2-40B4-BE49-F238E27FC236}">
                <a16:creationId xmlns:a16="http://schemas.microsoft.com/office/drawing/2014/main" id="{A053FAEB-69C9-4200-B249-0329CB41A049}"/>
              </a:ext>
            </a:extLst>
          </p:cNvPr>
          <p:cNvSpPr>
            <a:spLocks noChangeShapeType="1"/>
          </p:cNvSpPr>
          <p:nvPr/>
        </p:nvSpPr>
        <p:spPr bwMode="auto">
          <a:xfrm flipV="1">
            <a:off x="7469188" y="5111750"/>
            <a:ext cx="3175"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06" name="Line 262">
            <a:extLst>
              <a:ext uri="{FF2B5EF4-FFF2-40B4-BE49-F238E27FC236}">
                <a16:creationId xmlns:a16="http://schemas.microsoft.com/office/drawing/2014/main" id="{CF8768CD-36E1-477C-B46F-08A5C68654A7}"/>
              </a:ext>
            </a:extLst>
          </p:cNvPr>
          <p:cNvSpPr>
            <a:spLocks noChangeShapeType="1"/>
          </p:cNvSpPr>
          <p:nvPr/>
        </p:nvSpPr>
        <p:spPr bwMode="auto">
          <a:xfrm>
            <a:off x="7469188" y="1754188"/>
            <a:ext cx="3175"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07" name="Rectangle 263">
            <a:extLst>
              <a:ext uri="{FF2B5EF4-FFF2-40B4-BE49-F238E27FC236}">
                <a16:creationId xmlns:a16="http://schemas.microsoft.com/office/drawing/2014/main" id="{B486BE17-6766-4B78-86DD-1D2B7AE3E7E6}"/>
              </a:ext>
            </a:extLst>
          </p:cNvPr>
          <p:cNvSpPr>
            <a:spLocks noChangeArrowheads="1"/>
          </p:cNvSpPr>
          <p:nvPr/>
        </p:nvSpPr>
        <p:spPr bwMode="auto">
          <a:xfrm>
            <a:off x="7442200" y="52181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8</a:t>
            </a:r>
            <a:endParaRPr lang="en-US" altLang="en-US"/>
          </a:p>
        </p:txBody>
      </p:sp>
      <p:sp>
        <p:nvSpPr>
          <p:cNvPr id="32008" name="Line 264">
            <a:extLst>
              <a:ext uri="{FF2B5EF4-FFF2-40B4-BE49-F238E27FC236}">
                <a16:creationId xmlns:a16="http://schemas.microsoft.com/office/drawing/2014/main" id="{1ADD7AA0-66E9-43CD-9CDD-D16299F08FC5}"/>
              </a:ext>
            </a:extLst>
          </p:cNvPr>
          <p:cNvSpPr>
            <a:spLocks noChangeShapeType="1"/>
          </p:cNvSpPr>
          <p:nvPr/>
        </p:nvSpPr>
        <p:spPr bwMode="auto">
          <a:xfrm flipV="1">
            <a:off x="8183563" y="5111750"/>
            <a:ext cx="1587" cy="523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09" name="Line 265">
            <a:extLst>
              <a:ext uri="{FF2B5EF4-FFF2-40B4-BE49-F238E27FC236}">
                <a16:creationId xmlns:a16="http://schemas.microsoft.com/office/drawing/2014/main" id="{C791B988-EFDB-455B-8EF6-B5ACD57F8B22}"/>
              </a:ext>
            </a:extLst>
          </p:cNvPr>
          <p:cNvSpPr>
            <a:spLocks noChangeShapeType="1"/>
          </p:cNvSpPr>
          <p:nvPr/>
        </p:nvSpPr>
        <p:spPr bwMode="auto">
          <a:xfrm>
            <a:off x="8183563" y="1754188"/>
            <a:ext cx="1587" cy="396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10" name="Rectangle 266">
            <a:extLst>
              <a:ext uri="{FF2B5EF4-FFF2-40B4-BE49-F238E27FC236}">
                <a16:creationId xmlns:a16="http://schemas.microsoft.com/office/drawing/2014/main" id="{B8EF45E3-CD02-4207-A501-03C03A5D8D4C}"/>
              </a:ext>
            </a:extLst>
          </p:cNvPr>
          <p:cNvSpPr>
            <a:spLocks noChangeArrowheads="1"/>
          </p:cNvSpPr>
          <p:nvPr/>
        </p:nvSpPr>
        <p:spPr bwMode="auto">
          <a:xfrm>
            <a:off x="8115300" y="521811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10</a:t>
            </a:r>
            <a:endParaRPr lang="en-US" altLang="en-US"/>
          </a:p>
        </p:txBody>
      </p:sp>
      <p:sp>
        <p:nvSpPr>
          <p:cNvPr id="32011" name="Line 267">
            <a:extLst>
              <a:ext uri="{FF2B5EF4-FFF2-40B4-BE49-F238E27FC236}">
                <a16:creationId xmlns:a16="http://schemas.microsoft.com/office/drawing/2014/main" id="{610D71A9-0C96-4F79-ACB0-5180FEE18202}"/>
              </a:ext>
            </a:extLst>
          </p:cNvPr>
          <p:cNvSpPr>
            <a:spLocks noChangeShapeType="1"/>
          </p:cNvSpPr>
          <p:nvPr/>
        </p:nvSpPr>
        <p:spPr bwMode="auto">
          <a:xfrm>
            <a:off x="3944938" y="5164138"/>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12" name="Line 268">
            <a:extLst>
              <a:ext uri="{FF2B5EF4-FFF2-40B4-BE49-F238E27FC236}">
                <a16:creationId xmlns:a16="http://schemas.microsoft.com/office/drawing/2014/main" id="{4F3572D0-A241-48B6-90C9-3EC5AFA4F6B5}"/>
              </a:ext>
            </a:extLst>
          </p:cNvPr>
          <p:cNvSpPr>
            <a:spLocks noChangeShapeType="1"/>
          </p:cNvSpPr>
          <p:nvPr/>
        </p:nvSpPr>
        <p:spPr bwMode="auto">
          <a:xfrm flipH="1">
            <a:off x="8134350" y="5164138"/>
            <a:ext cx="492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13" name="Rectangle 269">
            <a:extLst>
              <a:ext uri="{FF2B5EF4-FFF2-40B4-BE49-F238E27FC236}">
                <a16:creationId xmlns:a16="http://schemas.microsoft.com/office/drawing/2014/main" id="{9664FA50-22E1-47C1-A1ED-526D2ADCDA83}"/>
              </a:ext>
            </a:extLst>
          </p:cNvPr>
          <p:cNvSpPr>
            <a:spLocks noChangeArrowheads="1"/>
          </p:cNvSpPr>
          <p:nvPr/>
        </p:nvSpPr>
        <p:spPr bwMode="auto">
          <a:xfrm>
            <a:off x="3657600" y="509428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32014" name="Rectangle 270">
            <a:extLst>
              <a:ext uri="{FF2B5EF4-FFF2-40B4-BE49-F238E27FC236}">
                <a16:creationId xmlns:a16="http://schemas.microsoft.com/office/drawing/2014/main" id="{65C216E8-4D50-400E-8C81-47D02DDD412D}"/>
              </a:ext>
            </a:extLst>
          </p:cNvPr>
          <p:cNvSpPr>
            <a:spLocks noChangeArrowheads="1"/>
          </p:cNvSpPr>
          <p:nvPr/>
        </p:nvSpPr>
        <p:spPr bwMode="auto">
          <a:xfrm>
            <a:off x="3711575" y="509428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1.5</a:t>
            </a:r>
            <a:endParaRPr lang="en-US" altLang="en-US"/>
          </a:p>
        </p:txBody>
      </p:sp>
      <p:sp>
        <p:nvSpPr>
          <p:cNvPr id="32015" name="Line 271">
            <a:extLst>
              <a:ext uri="{FF2B5EF4-FFF2-40B4-BE49-F238E27FC236}">
                <a16:creationId xmlns:a16="http://schemas.microsoft.com/office/drawing/2014/main" id="{CE313759-FFC1-459F-8F4B-FD3CC403FF40}"/>
              </a:ext>
            </a:extLst>
          </p:cNvPr>
          <p:cNvSpPr>
            <a:spLocks noChangeShapeType="1"/>
          </p:cNvSpPr>
          <p:nvPr/>
        </p:nvSpPr>
        <p:spPr bwMode="auto">
          <a:xfrm>
            <a:off x="3944938" y="4735513"/>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16" name="Line 272">
            <a:extLst>
              <a:ext uri="{FF2B5EF4-FFF2-40B4-BE49-F238E27FC236}">
                <a16:creationId xmlns:a16="http://schemas.microsoft.com/office/drawing/2014/main" id="{00FFE56D-87B9-467A-B8B9-245C72E3A69C}"/>
              </a:ext>
            </a:extLst>
          </p:cNvPr>
          <p:cNvSpPr>
            <a:spLocks noChangeShapeType="1"/>
          </p:cNvSpPr>
          <p:nvPr/>
        </p:nvSpPr>
        <p:spPr bwMode="auto">
          <a:xfrm flipH="1">
            <a:off x="8134350" y="4735513"/>
            <a:ext cx="492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17" name="Rectangle 273">
            <a:extLst>
              <a:ext uri="{FF2B5EF4-FFF2-40B4-BE49-F238E27FC236}">
                <a16:creationId xmlns:a16="http://schemas.microsoft.com/office/drawing/2014/main" id="{0DDFC522-C4B5-4484-AD66-FA1B798644CD}"/>
              </a:ext>
            </a:extLst>
          </p:cNvPr>
          <p:cNvSpPr>
            <a:spLocks noChangeArrowheads="1"/>
          </p:cNvSpPr>
          <p:nvPr/>
        </p:nvSpPr>
        <p:spPr bwMode="auto">
          <a:xfrm>
            <a:off x="3763963" y="466883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32018" name="Rectangle 274">
            <a:extLst>
              <a:ext uri="{FF2B5EF4-FFF2-40B4-BE49-F238E27FC236}">
                <a16:creationId xmlns:a16="http://schemas.microsoft.com/office/drawing/2014/main" id="{600D0C13-7A4D-4D9C-9415-4A7686E20191}"/>
              </a:ext>
            </a:extLst>
          </p:cNvPr>
          <p:cNvSpPr>
            <a:spLocks noChangeArrowheads="1"/>
          </p:cNvSpPr>
          <p:nvPr/>
        </p:nvSpPr>
        <p:spPr bwMode="auto">
          <a:xfrm>
            <a:off x="3817938" y="4668838"/>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a:t>
            </a:r>
            <a:endParaRPr lang="en-US" altLang="en-US"/>
          </a:p>
        </p:txBody>
      </p:sp>
      <p:sp>
        <p:nvSpPr>
          <p:cNvPr id="32019" name="Line 275">
            <a:extLst>
              <a:ext uri="{FF2B5EF4-FFF2-40B4-BE49-F238E27FC236}">
                <a16:creationId xmlns:a16="http://schemas.microsoft.com/office/drawing/2014/main" id="{DB2F7B5A-5CB8-46A0-96E6-24C9E348E406}"/>
              </a:ext>
            </a:extLst>
          </p:cNvPr>
          <p:cNvSpPr>
            <a:spLocks noChangeShapeType="1"/>
          </p:cNvSpPr>
          <p:nvPr/>
        </p:nvSpPr>
        <p:spPr bwMode="auto">
          <a:xfrm>
            <a:off x="3944938" y="4305300"/>
            <a:ext cx="39687"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20" name="Line 276">
            <a:extLst>
              <a:ext uri="{FF2B5EF4-FFF2-40B4-BE49-F238E27FC236}">
                <a16:creationId xmlns:a16="http://schemas.microsoft.com/office/drawing/2014/main" id="{0E2BAE76-71E5-49FA-BF65-53E80EE03FFD}"/>
              </a:ext>
            </a:extLst>
          </p:cNvPr>
          <p:cNvSpPr>
            <a:spLocks noChangeShapeType="1"/>
          </p:cNvSpPr>
          <p:nvPr/>
        </p:nvSpPr>
        <p:spPr bwMode="auto">
          <a:xfrm flipH="1">
            <a:off x="8134350" y="4305300"/>
            <a:ext cx="4921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21" name="Rectangle 277">
            <a:extLst>
              <a:ext uri="{FF2B5EF4-FFF2-40B4-BE49-F238E27FC236}">
                <a16:creationId xmlns:a16="http://schemas.microsoft.com/office/drawing/2014/main" id="{76C9C584-8B4B-4987-8075-4165F804C6C2}"/>
              </a:ext>
            </a:extLst>
          </p:cNvPr>
          <p:cNvSpPr>
            <a:spLocks noChangeArrowheads="1"/>
          </p:cNvSpPr>
          <p:nvPr/>
        </p:nvSpPr>
        <p:spPr bwMode="auto">
          <a:xfrm>
            <a:off x="3657600" y="4240213"/>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32022" name="Rectangle 278">
            <a:extLst>
              <a:ext uri="{FF2B5EF4-FFF2-40B4-BE49-F238E27FC236}">
                <a16:creationId xmlns:a16="http://schemas.microsoft.com/office/drawing/2014/main" id="{48D08FC4-5F47-4CEC-88D5-D46D63A45A38}"/>
              </a:ext>
            </a:extLst>
          </p:cNvPr>
          <p:cNvSpPr>
            <a:spLocks noChangeArrowheads="1"/>
          </p:cNvSpPr>
          <p:nvPr/>
        </p:nvSpPr>
        <p:spPr bwMode="auto">
          <a:xfrm>
            <a:off x="3711575" y="42402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0.5</a:t>
            </a:r>
            <a:endParaRPr lang="en-US" altLang="en-US"/>
          </a:p>
        </p:txBody>
      </p:sp>
      <p:sp>
        <p:nvSpPr>
          <p:cNvPr id="32023" name="Line 279">
            <a:extLst>
              <a:ext uri="{FF2B5EF4-FFF2-40B4-BE49-F238E27FC236}">
                <a16:creationId xmlns:a16="http://schemas.microsoft.com/office/drawing/2014/main" id="{152A1406-7870-4D6F-80C2-D88BEA055478}"/>
              </a:ext>
            </a:extLst>
          </p:cNvPr>
          <p:cNvSpPr>
            <a:spLocks noChangeShapeType="1"/>
          </p:cNvSpPr>
          <p:nvPr/>
        </p:nvSpPr>
        <p:spPr bwMode="auto">
          <a:xfrm>
            <a:off x="3944938" y="3878263"/>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24" name="Line 280">
            <a:extLst>
              <a:ext uri="{FF2B5EF4-FFF2-40B4-BE49-F238E27FC236}">
                <a16:creationId xmlns:a16="http://schemas.microsoft.com/office/drawing/2014/main" id="{24C06DFC-D1C6-4000-856E-22D509C819C3}"/>
              </a:ext>
            </a:extLst>
          </p:cNvPr>
          <p:cNvSpPr>
            <a:spLocks noChangeShapeType="1"/>
          </p:cNvSpPr>
          <p:nvPr/>
        </p:nvSpPr>
        <p:spPr bwMode="auto">
          <a:xfrm flipH="1">
            <a:off x="8134350" y="3878263"/>
            <a:ext cx="492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25" name="Rectangle 281">
            <a:extLst>
              <a:ext uri="{FF2B5EF4-FFF2-40B4-BE49-F238E27FC236}">
                <a16:creationId xmlns:a16="http://schemas.microsoft.com/office/drawing/2014/main" id="{BE68B055-81D2-428C-B012-B58CB3F1B91D}"/>
              </a:ext>
            </a:extLst>
          </p:cNvPr>
          <p:cNvSpPr>
            <a:spLocks noChangeArrowheads="1"/>
          </p:cNvSpPr>
          <p:nvPr/>
        </p:nvSpPr>
        <p:spPr bwMode="auto">
          <a:xfrm>
            <a:off x="3803650" y="38131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32026" name="Line 282">
            <a:extLst>
              <a:ext uri="{FF2B5EF4-FFF2-40B4-BE49-F238E27FC236}">
                <a16:creationId xmlns:a16="http://schemas.microsoft.com/office/drawing/2014/main" id="{92E9013D-65C9-4125-B3DB-5C2D75CF36E5}"/>
              </a:ext>
            </a:extLst>
          </p:cNvPr>
          <p:cNvSpPr>
            <a:spLocks noChangeShapeType="1"/>
          </p:cNvSpPr>
          <p:nvPr/>
        </p:nvSpPr>
        <p:spPr bwMode="auto">
          <a:xfrm>
            <a:off x="3944938" y="3459163"/>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27" name="Line 283">
            <a:extLst>
              <a:ext uri="{FF2B5EF4-FFF2-40B4-BE49-F238E27FC236}">
                <a16:creationId xmlns:a16="http://schemas.microsoft.com/office/drawing/2014/main" id="{5D816A71-0354-43C5-84AD-01CDF2F764F2}"/>
              </a:ext>
            </a:extLst>
          </p:cNvPr>
          <p:cNvSpPr>
            <a:spLocks noChangeShapeType="1"/>
          </p:cNvSpPr>
          <p:nvPr/>
        </p:nvSpPr>
        <p:spPr bwMode="auto">
          <a:xfrm flipH="1">
            <a:off x="8134350" y="3459163"/>
            <a:ext cx="492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28" name="Rectangle 284">
            <a:extLst>
              <a:ext uri="{FF2B5EF4-FFF2-40B4-BE49-F238E27FC236}">
                <a16:creationId xmlns:a16="http://schemas.microsoft.com/office/drawing/2014/main" id="{1513F24F-BAFB-48A8-BA62-24D1CDF2552B}"/>
              </a:ext>
            </a:extLst>
          </p:cNvPr>
          <p:cNvSpPr>
            <a:spLocks noChangeArrowheads="1"/>
          </p:cNvSpPr>
          <p:nvPr/>
        </p:nvSpPr>
        <p:spPr bwMode="auto">
          <a:xfrm>
            <a:off x="3697288" y="3392488"/>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0.5</a:t>
            </a:r>
            <a:endParaRPr lang="en-US" altLang="en-US"/>
          </a:p>
        </p:txBody>
      </p:sp>
      <p:sp>
        <p:nvSpPr>
          <p:cNvPr id="32029" name="Line 285">
            <a:extLst>
              <a:ext uri="{FF2B5EF4-FFF2-40B4-BE49-F238E27FC236}">
                <a16:creationId xmlns:a16="http://schemas.microsoft.com/office/drawing/2014/main" id="{18E9770F-8F15-4D16-96BE-34EEFBAE10D1}"/>
              </a:ext>
            </a:extLst>
          </p:cNvPr>
          <p:cNvSpPr>
            <a:spLocks noChangeShapeType="1"/>
          </p:cNvSpPr>
          <p:nvPr/>
        </p:nvSpPr>
        <p:spPr bwMode="auto">
          <a:xfrm>
            <a:off x="3944938" y="3032125"/>
            <a:ext cx="3968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30" name="Line 286">
            <a:extLst>
              <a:ext uri="{FF2B5EF4-FFF2-40B4-BE49-F238E27FC236}">
                <a16:creationId xmlns:a16="http://schemas.microsoft.com/office/drawing/2014/main" id="{E52112C3-0DEC-401B-A005-D2AFBBA7C8E9}"/>
              </a:ext>
            </a:extLst>
          </p:cNvPr>
          <p:cNvSpPr>
            <a:spLocks noChangeShapeType="1"/>
          </p:cNvSpPr>
          <p:nvPr/>
        </p:nvSpPr>
        <p:spPr bwMode="auto">
          <a:xfrm flipH="1">
            <a:off x="8134350" y="3032125"/>
            <a:ext cx="492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31" name="Rectangle 287">
            <a:extLst>
              <a:ext uri="{FF2B5EF4-FFF2-40B4-BE49-F238E27FC236}">
                <a16:creationId xmlns:a16="http://schemas.microsoft.com/office/drawing/2014/main" id="{A1B350E4-281C-4F0B-BE41-0BB47A5C64FB}"/>
              </a:ext>
            </a:extLst>
          </p:cNvPr>
          <p:cNvSpPr>
            <a:spLocks noChangeArrowheads="1"/>
          </p:cNvSpPr>
          <p:nvPr/>
        </p:nvSpPr>
        <p:spPr bwMode="auto">
          <a:xfrm>
            <a:off x="3803650" y="29654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a:t>
            </a:r>
            <a:endParaRPr lang="en-US" altLang="en-US"/>
          </a:p>
        </p:txBody>
      </p:sp>
      <p:sp>
        <p:nvSpPr>
          <p:cNvPr id="32032" name="Line 288">
            <a:extLst>
              <a:ext uri="{FF2B5EF4-FFF2-40B4-BE49-F238E27FC236}">
                <a16:creationId xmlns:a16="http://schemas.microsoft.com/office/drawing/2014/main" id="{2B96CAD4-C14E-42F9-94E3-278CF7F72F30}"/>
              </a:ext>
            </a:extLst>
          </p:cNvPr>
          <p:cNvSpPr>
            <a:spLocks noChangeShapeType="1"/>
          </p:cNvSpPr>
          <p:nvPr/>
        </p:nvSpPr>
        <p:spPr bwMode="auto">
          <a:xfrm>
            <a:off x="3944938" y="2600325"/>
            <a:ext cx="39687"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33" name="Line 289">
            <a:extLst>
              <a:ext uri="{FF2B5EF4-FFF2-40B4-BE49-F238E27FC236}">
                <a16:creationId xmlns:a16="http://schemas.microsoft.com/office/drawing/2014/main" id="{76F067B5-F2F4-49C4-B66F-6EED9E06FEDD}"/>
              </a:ext>
            </a:extLst>
          </p:cNvPr>
          <p:cNvSpPr>
            <a:spLocks noChangeShapeType="1"/>
          </p:cNvSpPr>
          <p:nvPr/>
        </p:nvSpPr>
        <p:spPr bwMode="auto">
          <a:xfrm flipH="1">
            <a:off x="8134350" y="2601913"/>
            <a:ext cx="492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34" name="Rectangle 290">
            <a:extLst>
              <a:ext uri="{FF2B5EF4-FFF2-40B4-BE49-F238E27FC236}">
                <a16:creationId xmlns:a16="http://schemas.microsoft.com/office/drawing/2014/main" id="{0B997768-E376-4DD4-BEFB-DD93F5DCC8CE}"/>
              </a:ext>
            </a:extLst>
          </p:cNvPr>
          <p:cNvSpPr>
            <a:spLocks noChangeArrowheads="1"/>
          </p:cNvSpPr>
          <p:nvPr/>
        </p:nvSpPr>
        <p:spPr bwMode="auto">
          <a:xfrm>
            <a:off x="3697288" y="253682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1.5</a:t>
            </a:r>
            <a:endParaRPr lang="en-US" altLang="en-US"/>
          </a:p>
        </p:txBody>
      </p:sp>
      <p:sp>
        <p:nvSpPr>
          <p:cNvPr id="32035" name="Line 291">
            <a:extLst>
              <a:ext uri="{FF2B5EF4-FFF2-40B4-BE49-F238E27FC236}">
                <a16:creationId xmlns:a16="http://schemas.microsoft.com/office/drawing/2014/main" id="{FCC3185D-8BFA-4F9D-8B12-BA55D52BEE79}"/>
              </a:ext>
            </a:extLst>
          </p:cNvPr>
          <p:cNvSpPr>
            <a:spLocks noChangeShapeType="1"/>
          </p:cNvSpPr>
          <p:nvPr/>
        </p:nvSpPr>
        <p:spPr bwMode="auto">
          <a:xfrm>
            <a:off x="3944938" y="2173288"/>
            <a:ext cx="39687"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36" name="Line 292">
            <a:extLst>
              <a:ext uri="{FF2B5EF4-FFF2-40B4-BE49-F238E27FC236}">
                <a16:creationId xmlns:a16="http://schemas.microsoft.com/office/drawing/2014/main" id="{1778DEC1-8417-4141-BC70-FD9C8D9BFE9D}"/>
              </a:ext>
            </a:extLst>
          </p:cNvPr>
          <p:cNvSpPr>
            <a:spLocks noChangeShapeType="1"/>
          </p:cNvSpPr>
          <p:nvPr/>
        </p:nvSpPr>
        <p:spPr bwMode="auto">
          <a:xfrm flipH="1">
            <a:off x="8134350" y="2173288"/>
            <a:ext cx="4921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37" name="Rectangle 293">
            <a:extLst>
              <a:ext uri="{FF2B5EF4-FFF2-40B4-BE49-F238E27FC236}">
                <a16:creationId xmlns:a16="http://schemas.microsoft.com/office/drawing/2014/main" id="{7BBA7DD2-D79C-4748-8EE9-03DE6570FE6A}"/>
              </a:ext>
            </a:extLst>
          </p:cNvPr>
          <p:cNvSpPr>
            <a:spLocks noChangeArrowheads="1"/>
          </p:cNvSpPr>
          <p:nvPr/>
        </p:nvSpPr>
        <p:spPr bwMode="auto">
          <a:xfrm>
            <a:off x="3803650" y="210820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a:t>
            </a:r>
            <a:endParaRPr lang="en-US" altLang="en-US"/>
          </a:p>
        </p:txBody>
      </p:sp>
      <p:sp>
        <p:nvSpPr>
          <p:cNvPr id="32038" name="Line 294">
            <a:extLst>
              <a:ext uri="{FF2B5EF4-FFF2-40B4-BE49-F238E27FC236}">
                <a16:creationId xmlns:a16="http://schemas.microsoft.com/office/drawing/2014/main" id="{6B817E16-5380-4923-94EF-30D9512E8344}"/>
              </a:ext>
            </a:extLst>
          </p:cNvPr>
          <p:cNvSpPr>
            <a:spLocks noChangeShapeType="1"/>
          </p:cNvSpPr>
          <p:nvPr/>
        </p:nvSpPr>
        <p:spPr bwMode="auto">
          <a:xfrm>
            <a:off x="3944938" y="1754188"/>
            <a:ext cx="39687"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39" name="Line 295">
            <a:extLst>
              <a:ext uri="{FF2B5EF4-FFF2-40B4-BE49-F238E27FC236}">
                <a16:creationId xmlns:a16="http://schemas.microsoft.com/office/drawing/2014/main" id="{D16489A2-EA5B-4B1C-BDAD-74EE61928D39}"/>
              </a:ext>
            </a:extLst>
          </p:cNvPr>
          <p:cNvSpPr>
            <a:spLocks noChangeShapeType="1"/>
          </p:cNvSpPr>
          <p:nvPr/>
        </p:nvSpPr>
        <p:spPr bwMode="auto">
          <a:xfrm flipH="1">
            <a:off x="8134350" y="1754188"/>
            <a:ext cx="4921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40" name="Rectangle 296">
            <a:extLst>
              <a:ext uri="{FF2B5EF4-FFF2-40B4-BE49-F238E27FC236}">
                <a16:creationId xmlns:a16="http://schemas.microsoft.com/office/drawing/2014/main" id="{572D25E4-D3B4-4D13-98EB-612975C99EA2}"/>
              </a:ext>
            </a:extLst>
          </p:cNvPr>
          <p:cNvSpPr>
            <a:spLocks noChangeArrowheads="1"/>
          </p:cNvSpPr>
          <p:nvPr/>
        </p:nvSpPr>
        <p:spPr bwMode="auto">
          <a:xfrm>
            <a:off x="3697288" y="1687513"/>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2.5</a:t>
            </a:r>
            <a:endParaRPr lang="en-US" altLang="en-US"/>
          </a:p>
        </p:txBody>
      </p:sp>
      <p:sp>
        <p:nvSpPr>
          <p:cNvPr id="32042" name="Freeform 298">
            <a:extLst>
              <a:ext uri="{FF2B5EF4-FFF2-40B4-BE49-F238E27FC236}">
                <a16:creationId xmlns:a16="http://schemas.microsoft.com/office/drawing/2014/main" id="{ECEE6230-F778-4D06-B001-930FF3783330}"/>
              </a:ext>
            </a:extLst>
          </p:cNvPr>
          <p:cNvSpPr>
            <a:spLocks/>
          </p:cNvSpPr>
          <p:nvPr/>
        </p:nvSpPr>
        <p:spPr bwMode="auto">
          <a:xfrm>
            <a:off x="4295775" y="2065338"/>
            <a:ext cx="644525" cy="2738437"/>
          </a:xfrm>
          <a:custGeom>
            <a:avLst/>
            <a:gdLst>
              <a:gd name="T0" fmla="*/ 6 w 406"/>
              <a:gd name="T1" fmla="*/ 1142 h 1725"/>
              <a:gd name="T2" fmla="*/ 18 w 406"/>
              <a:gd name="T3" fmla="*/ 1142 h 1725"/>
              <a:gd name="T4" fmla="*/ 31 w 406"/>
              <a:gd name="T5" fmla="*/ 1148 h 1725"/>
              <a:gd name="T6" fmla="*/ 43 w 406"/>
              <a:gd name="T7" fmla="*/ 1142 h 1725"/>
              <a:gd name="T8" fmla="*/ 55 w 406"/>
              <a:gd name="T9" fmla="*/ 1148 h 1725"/>
              <a:gd name="T10" fmla="*/ 68 w 406"/>
              <a:gd name="T11" fmla="*/ 1142 h 1725"/>
              <a:gd name="T12" fmla="*/ 79 w 406"/>
              <a:gd name="T13" fmla="*/ 1142 h 1725"/>
              <a:gd name="T14" fmla="*/ 85 w 406"/>
              <a:gd name="T15" fmla="*/ 1148 h 1725"/>
              <a:gd name="T16" fmla="*/ 91 w 406"/>
              <a:gd name="T17" fmla="*/ 1148 h 1725"/>
              <a:gd name="T18" fmla="*/ 104 w 406"/>
              <a:gd name="T19" fmla="*/ 1154 h 1725"/>
              <a:gd name="T20" fmla="*/ 110 w 406"/>
              <a:gd name="T21" fmla="*/ 1135 h 1725"/>
              <a:gd name="T22" fmla="*/ 122 w 406"/>
              <a:gd name="T23" fmla="*/ 1135 h 1725"/>
              <a:gd name="T24" fmla="*/ 128 w 406"/>
              <a:gd name="T25" fmla="*/ 1123 h 1725"/>
              <a:gd name="T26" fmla="*/ 134 w 406"/>
              <a:gd name="T27" fmla="*/ 1110 h 1725"/>
              <a:gd name="T28" fmla="*/ 141 w 406"/>
              <a:gd name="T29" fmla="*/ 1054 h 1725"/>
              <a:gd name="T30" fmla="*/ 153 w 406"/>
              <a:gd name="T31" fmla="*/ 137 h 1725"/>
              <a:gd name="T32" fmla="*/ 159 w 406"/>
              <a:gd name="T33" fmla="*/ 0 h 1725"/>
              <a:gd name="T34" fmla="*/ 171 w 406"/>
              <a:gd name="T35" fmla="*/ 37 h 1725"/>
              <a:gd name="T36" fmla="*/ 178 w 406"/>
              <a:gd name="T37" fmla="*/ 137 h 1725"/>
              <a:gd name="T38" fmla="*/ 190 w 406"/>
              <a:gd name="T39" fmla="*/ 263 h 1725"/>
              <a:gd name="T40" fmla="*/ 196 w 406"/>
              <a:gd name="T41" fmla="*/ 394 h 1725"/>
              <a:gd name="T42" fmla="*/ 209 w 406"/>
              <a:gd name="T43" fmla="*/ 527 h 1725"/>
              <a:gd name="T44" fmla="*/ 215 w 406"/>
              <a:gd name="T45" fmla="*/ 689 h 1725"/>
              <a:gd name="T46" fmla="*/ 227 w 406"/>
              <a:gd name="T47" fmla="*/ 777 h 1725"/>
              <a:gd name="T48" fmla="*/ 233 w 406"/>
              <a:gd name="T49" fmla="*/ 916 h 1725"/>
              <a:gd name="T50" fmla="*/ 246 w 406"/>
              <a:gd name="T51" fmla="*/ 1003 h 1725"/>
              <a:gd name="T52" fmla="*/ 252 w 406"/>
              <a:gd name="T53" fmla="*/ 1079 h 1725"/>
              <a:gd name="T54" fmla="*/ 264 w 406"/>
              <a:gd name="T55" fmla="*/ 1135 h 1725"/>
              <a:gd name="T56" fmla="*/ 270 w 406"/>
              <a:gd name="T57" fmla="*/ 1186 h 1725"/>
              <a:gd name="T58" fmla="*/ 283 w 406"/>
              <a:gd name="T59" fmla="*/ 1223 h 1725"/>
              <a:gd name="T60" fmla="*/ 289 w 406"/>
              <a:gd name="T61" fmla="*/ 1235 h 1725"/>
              <a:gd name="T62" fmla="*/ 307 w 406"/>
              <a:gd name="T63" fmla="*/ 1248 h 1725"/>
              <a:gd name="T64" fmla="*/ 320 w 406"/>
              <a:gd name="T65" fmla="*/ 1242 h 1725"/>
              <a:gd name="T66" fmla="*/ 326 w 406"/>
              <a:gd name="T67" fmla="*/ 1211 h 1725"/>
              <a:gd name="T68" fmla="*/ 338 w 406"/>
              <a:gd name="T69" fmla="*/ 1142 h 1725"/>
              <a:gd name="T70" fmla="*/ 344 w 406"/>
              <a:gd name="T71" fmla="*/ 790 h 1725"/>
              <a:gd name="T72" fmla="*/ 350 w 406"/>
              <a:gd name="T73" fmla="*/ 1405 h 1725"/>
              <a:gd name="T74" fmla="*/ 363 w 406"/>
              <a:gd name="T75" fmla="*/ 1707 h 1725"/>
              <a:gd name="T76" fmla="*/ 369 w 406"/>
              <a:gd name="T77" fmla="*/ 1456 h 1725"/>
              <a:gd name="T78" fmla="*/ 381 w 406"/>
              <a:gd name="T79" fmla="*/ 1349 h 1725"/>
              <a:gd name="T80" fmla="*/ 387 w 406"/>
              <a:gd name="T81" fmla="*/ 1248 h 1725"/>
              <a:gd name="T82" fmla="*/ 400 w 406"/>
              <a:gd name="T83" fmla="*/ 1198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6" h="1725">
                <a:moveTo>
                  <a:pt x="0" y="1142"/>
                </a:moveTo>
                <a:lnTo>
                  <a:pt x="6" y="1148"/>
                </a:lnTo>
                <a:lnTo>
                  <a:pt x="6" y="1142"/>
                </a:lnTo>
                <a:lnTo>
                  <a:pt x="18" y="1142"/>
                </a:lnTo>
                <a:lnTo>
                  <a:pt x="12" y="1142"/>
                </a:lnTo>
                <a:lnTo>
                  <a:pt x="18" y="1142"/>
                </a:lnTo>
                <a:lnTo>
                  <a:pt x="25" y="1148"/>
                </a:lnTo>
                <a:lnTo>
                  <a:pt x="31" y="1142"/>
                </a:lnTo>
                <a:lnTo>
                  <a:pt x="31" y="1148"/>
                </a:lnTo>
                <a:lnTo>
                  <a:pt x="43" y="1142"/>
                </a:lnTo>
                <a:lnTo>
                  <a:pt x="43" y="1148"/>
                </a:lnTo>
                <a:lnTo>
                  <a:pt x="43" y="1142"/>
                </a:lnTo>
                <a:lnTo>
                  <a:pt x="55" y="1142"/>
                </a:lnTo>
                <a:lnTo>
                  <a:pt x="49" y="1142"/>
                </a:lnTo>
                <a:lnTo>
                  <a:pt x="55" y="1148"/>
                </a:lnTo>
                <a:lnTo>
                  <a:pt x="62" y="1142"/>
                </a:lnTo>
                <a:lnTo>
                  <a:pt x="62" y="1148"/>
                </a:lnTo>
                <a:lnTo>
                  <a:pt x="68" y="1142"/>
                </a:lnTo>
                <a:lnTo>
                  <a:pt x="73" y="1148"/>
                </a:lnTo>
                <a:lnTo>
                  <a:pt x="73" y="1135"/>
                </a:lnTo>
                <a:lnTo>
                  <a:pt x="79" y="1142"/>
                </a:lnTo>
                <a:lnTo>
                  <a:pt x="79" y="1148"/>
                </a:lnTo>
                <a:lnTo>
                  <a:pt x="79" y="1142"/>
                </a:lnTo>
                <a:lnTo>
                  <a:pt x="85" y="1148"/>
                </a:lnTo>
                <a:lnTo>
                  <a:pt x="85" y="1142"/>
                </a:lnTo>
                <a:lnTo>
                  <a:pt x="98" y="1148"/>
                </a:lnTo>
                <a:lnTo>
                  <a:pt x="91" y="1148"/>
                </a:lnTo>
                <a:lnTo>
                  <a:pt x="98" y="1135"/>
                </a:lnTo>
                <a:lnTo>
                  <a:pt x="98" y="1142"/>
                </a:lnTo>
                <a:lnTo>
                  <a:pt x="104" y="1154"/>
                </a:lnTo>
                <a:lnTo>
                  <a:pt x="104" y="1135"/>
                </a:lnTo>
                <a:lnTo>
                  <a:pt x="110" y="1148"/>
                </a:lnTo>
                <a:lnTo>
                  <a:pt x="110" y="1135"/>
                </a:lnTo>
                <a:lnTo>
                  <a:pt x="116" y="1142"/>
                </a:lnTo>
                <a:lnTo>
                  <a:pt x="116" y="1154"/>
                </a:lnTo>
                <a:lnTo>
                  <a:pt x="122" y="1135"/>
                </a:lnTo>
                <a:lnTo>
                  <a:pt x="122" y="1161"/>
                </a:lnTo>
                <a:lnTo>
                  <a:pt x="128" y="1148"/>
                </a:lnTo>
                <a:lnTo>
                  <a:pt x="128" y="1123"/>
                </a:lnTo>
                <a:lnTo>
                  <a:pt x="128" y="1154"/>
                </a:lnTo>
                <a:lnTo>
                  <a:pt x="134" y="1167"/>
                </a:lnTo>
                <a:lnTo>
                  <a:pt x="134" y="1110"/>
                </a:lnTo>
                <a:lnTo>
                  <a:pt x="134" y="1129"/>
                </a:lnTo>
                <a:lnTo>
                  <a:pt x="141" y="1223"/>
                </a:lnTo>
                <a:lnTo>
                  <a:pt x="141" y="1054"/>
                </a:lnTo>
                <a:lnTo>
                  <a:pt x="147" y="558"/>
                </a:lnTo>
                <a:lnTo>
                  <a:pt x="147" y="87"/>
                </a:lnTo>
                <a:lnTo>
                  <a:pt x="153" y="137"/>
                </a:lnTo>
                <a:lnTo>
                  <a:pt x="153" y="12"/>
                </a:lnTo>
                <a:lnTo>
                  <a:pt x="159" y="37"/>
                </a:lnTo>
                <a:lnTo>
                  <a:pt x="159" y="0"/>
                </a:lnTo>
                <a:lnTo>
                  <a:pt x="165" y="12"/>
                </a:lnTo>
                <a:lnTo>
                  <a:pt x="165" y="44"/>
                </a:lnTo>
                <a:lnTo>
                  <a:pt x="171" y="37"/>
                </a:lnTo>
                <a:lnTo>
                  <a:pt x="171" y="80"/>
                </a:lnTo>
                <a:lnTo>
                  <a:pt x="178" y="99"/>
                </a:lnTo>
                <a:lnTo>
                  <a:pt x="178" y="137"/>
                </a:lnTo>
                <a:lnTo>
                  <a:pt x="184" y="175"/>
                </a:lnTo>
                <a:lnTo>
                  <a:pt x="184" y="219"/>
                </a:lnTo>
                <a:lnTo>
                  <a:pt x="190" y="263"/>
                </a:lnTo>
                <a:lnTo>
                  <a:pt x="190" y="320"/>
                </a:lnTo>
                <a:lnTo>
                  <a:pt x="196" y="356"/>
                </a:lnTo>
                <a:lnTo>
                  <a:pt x="196" y="394"/>
                </a:lnTo>
                <a:lnTo>
                  <a:pt x="202" y="420"/>
                </a:lnTo>
                <a:lnTo>
                  <a:pt x="202" y="501"/>
                </a:lnTo>
                <a:lnTo>
                  <a:pt x="209" y="527"/>
                </a:lnTo>
                <a:lnTo>
                  <a:pt x="209" y="596"/>
                </a:lnTo>
                <a:lnTo>
                  <a:pt x="215" y="627"/>
                </a:lnTo>
                <a:lnTo>
                  <a:pt x="215" y="689"/>
                </a:lnTo>
                <a:lnTo>
                  <a:pt x="221" y="727"/>
                </a:lnTo>
                <a:lnTo>
                  <a:pt x="221" y="746"/>
                </a:lnTo>
                <a:lnTo>
                  <a:pt x="227" y="777"/>
                </a:lnTo>
                <a:lnTo>
                  <a:pt x="227" y="841"/>
                </a:lnTo>
                <a:lnTo>
                  <a:pt x="233" y="859"/>
                </a:lnTo>
                <a:lnTo>
                  <a:pt x="233" y="916"/>
                </a:lnTo>
                <a:lnTo>
                  <a:pt x="239" y="934"/>
                </a:lnTo>
                <a:lnTo>
                  <a:pt x="239" y="984"/>
                </a:lnTo>
                <a:lnTo>
                  <a:pt x="246" y="1003"/>
                </a:lnTo>
                <a:lnTo>
                  <a:pt x="246" y="1022"/>
                </a:lnTo>
                <a:lnTo>
                  <a:pt x="252" y="1047"/>
                </a:lnTo>
                <a:lnTo>
                  <a:pt x="252" y="1079"/>
                </a:lnTo>
                <a:lnTo>
                  <a:pt x="258" y="1098"/>
                </a:lnTo>
                <a:lnTo>
                  <a:pt x="258" y="1123"/>
                </a:lnTo>
                <a:lnTo>
                  <a:pt x="264" y="1135"/>
                </a:lnTo>
                <a:lnTo>
                  <a:pt x="264" y="1167"/>
                </a:lnTo>
                <a:lnTo>
                  <a:pt x="270" y="1173"/>
                </a:lnTo>
                <a:lnTo>
                  <a:pt x="270" y="1186"/>
                </a:lnTo>
                <a:lnTo>
                  <a:pt x="276" y="1198"/>
                </a:lnTo>
                <a:lnTo>
                  <a:pt x="276" y="1211"/>
                </a:lnTo>
                <a:lnTo>
                  <a:pt x="283" y="1223"/>
                </a:lnTo>
                <a:lnTo>
                  <a:pt x="289" y="1235"/>
                </a:lnTo>
                <a:lnTo>
                  <a:pt x="289" y="1242"/>
                </a:lnTo>
                <a:lnTo>
                  <a:pt x="289" y="1235"/>
                </a:lnTo>
                <a:lnTo>
                  <a:pt x="301" y="1248"/>
                </a:lnTo>
                <a:lnTo>
                  <a:pt x="301" y="1254"/>
                </a:lnTo>
                <a:lnTo>
                  <a:pt x="307" y="1248"/>
                </a:lnTo>
                <a:lnTo>
                  <a:pt x="313" y="1242"/>
                </a:lnTo>
                <a:lnTo>
                  <a:pt x="313" y="1235"/>
                </a:lnTo>
                <a:lnTo>
                  <a:pt x="320" y="1242"/>
                </a:lnTo>
                <a:lnTo>
                  <a:pt x="320" y="1223"/>
                </a:lnTo>
                <a:lnTo>
                  <a:pt x="326" y="1223"/>
                </a:lnTo>
                <a:lnTo>
                  <a:pt x="326" y="1211"/>
                </a:lnTo>
                <a:lnTo>
                  <a:pt x="332" y="1186"/>
                </a:lnTo>
                <a:lnTo>
                  <a:pt x="332" y="1173"/>
                </a:lnTo>
                <a:lnTo>
                  <a:pt x="338" y="1142"/>
                </a:lnTo>
                <a:lnTo>
                  <a:pt x="338" y="1079"/>
                </a:lnTo>
                <a:lnTo>
                  <a:pt x="344" y="953"/>
                </a:lnTo>
                <a:lnTo>
                  <a:pt x="344" y="790"/>
                </a:lnTo>
                <a:lnTo>
                  <a:pt x="344" y="815"/>
                </a:lnTo>
                <a:lnTo>
                  <a:pt x="350" y="1085"/>
                </a:lnTo>
                <a:lnTo>
                  <a:pt x="350" y="1405"/>
                </a:lnTo>
                <a:lnTo>
                  <a:pt x="356" y="1606"/>
                </a:lnTo>
                <a:lnTo>
                  <a:pt x="356" y="1725"/>
                </a:lnTo>
                <a:lnTo>
                  <a:pt x="363" y="1707"/>
                </a:lnTo>
                <a:lnTo>
                  <a:pt x="363" y="1606"/>
                </a:lnTo>
                <a:lnTo>
                  <a:pt x="369" y="1555"/>
                </a:lnTo>
                <a:lnTo>
                  <a:pt x="369" y="1456"/>
                </a:lnTo>
                <a:lnTo>
                  <a:pt x="375" y="1424"/>
                </a:lnTo>
                <a:lnTo>
                  <a:pt x="375" y="1386"/>
                </a:lnTo>
                <a:lnTo>
                  <a:pt x="381" y="1349"/>
                </a:lnTo>
                <a:lnTo>
                  <a:pt x="381" y="1304"/>
                </a:lnTo>
                <a:lnTo>
                  <a:pt x="387" y="1279"/>
                </a:lnTo>
                <a:lnTo>
                  <a:pt x="387" y="1248"/>
                </a:lnTo>
                <a:lnTo>
                  <a:pt x="393" y="1229"/>
                </a:lnTo>
                <a:lnTo>
                  <a:pt x="393" y="1211"/>
                </a:lnTo>
                <a:lnTo>
                  <a:pt x="400" y="1198"/>
                </a:lnTo>
                <a:lnTo>
                  <a:pt x="400" y="1186"/>
                </a:lnTo>
                <a:lnTo>
                  <a:pt x="406" y="1180"/>
                </a:lnTo>
              </a:path>
            </a:pathLst>
          </a:custGeom>
          <a:noFill/>
          <a:ln w="19050"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043" name="Freeform 299">
            <a:extLst>
              <a:ext uri="{FF2B5EF4-FFF2-40B4-BE49-F238E27FC236}">
                <a16:creationId xmlns:a16="http://schemas.microsoft.com/office/drawing/2014/main" id="{F7BAA72C-E3F9-4046-AD46-4D343EAF0D23}"/>
              </a:ext>
            </a:extLst>
          </p:cNvPr>
          <p:cNvSpPr>
            <a:spLocks/>
          </p:cNvSpPr>
          <p:nvPr/>
        </p:nvSpPr>
        <p:spPr bwMode="auto">
          <a:xfrm>
            <a:off x="4940300" y="3838575"/>
            <a:ext cx="1201738" cy="100013"/>
          </a:xfrm>
          <a:custGeom>
            <a:avLst/>
            <a:gdLst>
              <a:gd name="T0" fmla="*/ 6 w 757"/>
              <a:gd name="T1" fmla="*/ 44 h 63"/>
              <a:gd name="T2" fmla="*/ 18 w 757"/>
              <a:gd name="T3" fmla="*/ 13 h 63"/>
              <a:gd name="T4" fmla="*/ 37 w 757"/>
              <a:gd name="T5" fmla="*/ 0 h 63"/>
              <a:gd name="T6" fmla="*/ 55 w 757"/>
              <a:gd name="T7" fmla="*/ 0 h 63"/>
              <a:gd name="T8" fmla="*/ 74 w 757"/>
              <a:gd name="T9" fmla="*/ 6 h 63"/>
              <a:gd name="T10" fmla="*/ 92 w 757"/>
              <a:gd name="T11" fmla="*/ 6 h 63"/>
              <a:gd name="T12" fmla="*/ 111 w 757"/>
              <a:gd name="T13" fmla="*/ 19 h 63"/>
              <a:gd name="T14" fmla="*/ 129 w 757"/>
              <a:gd name="T15" fmla="*/ 19 h 63"/>
              <a:gd name="T16" fmla="*/ 148 w 757"/>
              <a:gd name="T17" fmla="*/ 25 h 63"/>
              <a:gd name="T18" fmla="*/ 165 w 757"/>
              <a:gd name="T19" fmla="*/ 32 h 63"/>
              <a:gd name="T20" fmla="*/ 184 w 757"/>
              <a:gd name="T21" fmla="*/ 32 h 63"/>
              <a:gd name="T22" fmla="*/ 202 w 757"/>
              <a:gd name="T23" fmla="*/ 32 h 63"/>
              <a:gd name="T24" fmla="*/ 215 w 757"/>
              <a:gd name="T25" fmla="*/ 32 h 63"/>
              <a:gd name="T26" fmla="*/ 227 w 757"/>
              <a:gd name="T27" fmla="*/ 25 h 63"/>
              <a:gd name="T28" fmla="*/ 246 w 757"/>
              <a:gd name="T29" fmla="*/ 25 h 63"/>
              <a:gd name="T30" fmla="*/ 264 w 757"/>
              <a:gd name="T31" fmla="*/ 25 h 63"/>
              <a:gd name="T32" fmla="*/ 283 w 757"/>
              <a:gd name="T33" fmla="*/ 25 h 63"/>
              <a:gd name="T34" fmla="*/ 301 w 757"/>
              <a:gd name="T35" fmla="*/ 25 h 63"/>
              <a:gd name="T36" fmla="*/ 320 w 757"/>
              <a:gd name="T37" fmla="*/ 25 h 63"/>
              <a:gd name="T38" fmla="*/ 338 w 757"/>
              <a:gd name="T39" fmla="*/ 25 h 63"/>
              <a:gd name="T40" fmla="*/ 357 w 757"/>
              <a:gd name="T41" fmla="*/ 25 h 63"/>
              <a:gd name="T42" fmla="*/ 375 w 757"/>
              <a:gd name="T43" fmla="*/ 25 h 63"/>
              <a:gd name="T44" fmla="*/ 394 w 757"/>
              <a:gd name="T45" fmla="*/ 25 h 63"/>
              <a:gd name="T46" fmla="*/ 412 w 757"/>
              <a:gd name="T47" fmla="*/ 25 h 63"/>
              <a:gd name="T48" fmla="*/ 431 w 757"/>
              <a:gd name="T49" fmla="*/ 25 h 63"/>
              <a:gd name="T50" fmla="*/ 449 w 757"/>
              <a:gd name="T51" fmla="*/ 25 h 63"/>
              <a:gd name="T52" fmla="*/ 468 w 757"/>
              <a:gd name="T53" fmla="*/ 25 h 63"/>
              <a:gd name="T54" fmla="*/ 486 w 757"/>
              <a:gd name="T55" fmla="*/ 25 h 63"/>
              <a:gd name="T56" fmla="*/ 505 w 757"/>
              <a:gd name="T57" fmla="*/ 25 h 63"/>
              <a:gd name="T58" fmla="*/ 523 w 757"/>
              <a:gd name="T59" fmla="*/ 25 h 63"/>
              <a:gd name="T60" fmla="*/ 542 w 757"/>
              <a:gd name="T61" fmla="*/ 25 h 63"/>
              <a:gd name="T62" fmla="*/ 560 w 757"/>
              <a:gd name="T63" fmla="*/ 25 h 63"/>
              <a:gd name="T64" fmla="*/ 579 w 757"/>
              <a:gd name="T65" fmla="*/ 25 h 63"/>
              <a:gd name="T66" fmla="*/ 597 w 757"/>
              <a:gd name="T67" fmla="*/ 25 h 63"/>
              <a:gd name="T68" fmla="*/ 616 w 757"/>
              <a:gd name="T69" fmla="*/ 25 h 63"/>
              <a:gd name="T70" fmla="*/ 634 w 757"/>
              <a:gd name="T71" fmla="*/ 25 h 63"/>
              <a:gd name="T72" fmla="*/ 652 w 757"/>
              <a:gd name="T73" fmla="*/ 25 h 63"/>
              <a:gd name="T74" fmla="*/ 670 w 757"/>
              <a:gd name="T75" fmla="*/ 25 h 63"/>
              <a:gd name="T76" fmla="*/ 689 w 757"/>
              <a:gd name="T77" fmla="*/ 25 h 63"/>
              <a:gd name="T78" fmla="*/ 707 w 757"/>
              <a:gd name="T79" fmla="*/ 25 h 63"/>
              <a:gd name="T80" fmla="*/ 726 w 757"/>
              <a:gd name="T81" fmla="*/ 25 h 63"/>
              <a:gd name="T82" fmla="*/ 744 w 757"/>
              <a:gd name="T83" fmla="*/ 2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57" h="63">
                <a:moveTo>
                  <a:pt x="0" y="63"/>
                </a:moveTo>
                <a:lnTo>
                  <a:pt x="0" y="50"/>
                </a:lnTo>
                <a:lnTo>
                  <a:pt x="6" y="44"/>
                </a:lnTo>
                <a:lnTo>
                  <a:pt x="6" y="32"/>
                </a:lnTo>
                <a:lnTo>
                  <a:pt x="18" y="19"/>
                </a:lnTo>
                <a:lnTo>
                  <a:pt x="18" y="13"/>
                </a:lnTo>
                <a:lnTo>
                  <a:pt x="24" y="6"/>
                </a:lnTo>
                <a:lnTo>
                  <a:pt x="31" y="6"/>
                </a:lnTo>
                <a:lnTo>
                  <a:pt x="37" y="0"/>
                </a:lnTo>
                <a:lnTo>
                  <a:pt x="43" y="0"/>
                </a:lnTo>
                <a:lnTo>
                  <a:pt x="49" y="0"/>
                </a:lnTo>
                <a:lnTo>
                  <a:pt x="55" y="0"/>
                </a:lnTo>
                <a:lnTo>
                  <a:pt x="61" y="0"/>
                </a:lnTo>
                <a:lnTo>
                  <a:pt x="68" y="0"/>
                </a:lnTo>
                <a:lnTo>
                  <a:pt x="74" y="6"/>
                </a:lnTo>
                <a:lnTo>
                  <a:pt x="80" y="6"/>
                </a:lnTo>
                <a:lnTo>
                  <a:pt x="86" y="6"/>
                </a:lnTo>
                <a:lnTo>
                  <a:pt x="92" y="6"/>
                </a:lnTo>
                <a:lnTo>
                  <a:pt x="98" y="13"/>
                </a:lnTo>
                <a:lnTo>
                  <a:pt x="105" y="13"/>
                </a:lnTo>
                <a:lnTo>
                  <a:pt x="111" y="19"/>
                </a:lnTo>
                <a:lnTo>
                  <a:pt x="117" y="19"/>
                </a:lnTo>
                <a:lnTo>
                  <a:pt x="123" y="19"/>
                </a:lnTo>
                <a:lnTo>
                  <a:pt x="129" y="19"/>
                </a:lnTo>
                <a:lnTo>
                  <a:pt x="136" y="25"/>
                </a:lnTo>
                <a:lnTo>
                  <a:pt x="142" y="25"/>
                </a:lnTo>
                <a:lnTo>
                  <a:pt x="148" y="25"/>
                </a:lnTo>
                <a:lnTo>
                  <a:pt x="154" y="25"/>
                </a:lnTo>
                <a:lnTo>
                  <a:pt x="159" y="25"/>
                </a:lnTo>
                <a:lnTo>
                  <a:pt x="165" y="32"/>
                </a:lnTo>
                <a:lnTo>
                  <a:pt x="165" y="25"/>
                </a:lnTo>
                <a:lnTo>
                  <a:pt x="178" y="32"/>
                </a:lnTo>
                <a:lnTo>
                  <a:pt x="184" y="32"/>
                </a:lnTo>
                <a:lnTo>
                  <a:pt x="190" y="32"/>
                </a:lnTo>
                <a:lnTo>
                  <a:pt x="196" y="32"/>
                </a:lnTo>
                <a:lnTo>
                  <a:pt x="202" y="32"/>
                </a:lnTo>
                <a:lnTo>
                  <a:pt x="208" y="32"/>
                </a:lnTo>
                <a:lnTo>
                  <a:pt x="221" y="32"/>
                </a:lnTo>
                <a:lnTo>
                  <a:pt x="215" y="32"/>
                </a:lnTo>
                <a:lnTo>
                  <a:pt x="221" y="25"/>
                </a:lnTo>
                <a:lnTo>
                  <a:pt x="233" y="25"/>
                </a:lnTo>
                <a:lnTo>
                  <a:pt x="227" y="25"/>
                </a:lnTo>
                <a:lnTo>
                  <a:pt x="233" y="25"/>
                </a:lnTo>
                <a:lnTo>
                  <a:pt x="239" y="25"/>
                </a:lnTo>
                <a:lnTo>
                  <a:pt x="246" y="25"/>
                </a:lnTo>
                <a:lnTo>
                  <a:pt x="252" y="25"/>
                </a:lnTo>
                <a:lnTo>
                  <a:pt x="258" y="25"/>
                </a:lnTo>
                <a:lnTo>
                  <a:pt x="264" y="25"/>
                </a:lnTo>
                <a:lnTo>
                  <a:pt x="270" y="25"/>
                </a:lnTo>
                <a:lnTo>
                  <a:pt x="276" y="25"/>
                </a:lnTo>
                <a:lnTo>
                  <a:pt x="283" y="25"/>
                </a:lnTo>
                <a:lnTo>
                  <a:pt x="289" y="25"/>
                </a:lnTo>
                <a:lnTo>
                  <a:pt x="295" y="25"/>
                </a:lnTo>
                <a:lnTo>
                  <a:pt x="301" y="25"/>
                </a:lnTo>
                <a:lnTo>
                  <a:pt x="307" y="25"/>
                </a:lnTo>
                <a:lnTo>
                  <a:pt x="313" y="25"/>
                </a:lnTo>
                <a:lnTo>
                  <a:pt x="320" y="25"/>
                </a:lnTo>
                <a:lnTo>
                  <a:pt x="326" y="25"/>
                </a:lnTo>
                <a:lnTo>
                  <a:pt x="332" y="25"/>
                </a:lnTo>
                <a:lnTo>
                  <a:pt x="338" y="25"/>
                </a:lnTo>
                <a:lnTo>
                  <a:pt x="344" y="25"/>
                </a:lnTo>
                <a:lnTo>
                  <a:pt x="350" y="25"/>
                </a:lnTo>
                <a:lnTo>
                  <a:pt x="357" y="25"/>
                </a:lnTo>
                <a:lnTo>
                  <a:pt x="363" y="25"/>
                </a:lnTo>
                <a:lnTo>
                  <a:pt x="369" y="25"/>
                </a:lnTo>
                <a:lnTo>
                  <a:pt x="375" y="25"/>
                </a:lnTo>
                <a:lnTo>
                  <a:pt x="381" y="25"/>
                </a:lnTo>
                <a:lnTo>
                  <a:pt x="387" y="25"/>
                </a:lnTo>
                <a:lnTo>
                  <a:pt x="394" y="25"/>
                </a:lnTo>
                <a:lnTo>
                  <a:pt x="400" y="25"/>
                </a:lnTo>
                <a:lnTo>
                  <a:pt x="406" y="25"/>
                </a:lnTo>
                <a:lnTo>
                  <a:pt x="412" y="25"/>
                </a:lnTo>
                <a:lnTo>
                  <a:pt x="418" y="25"/>
                </a:lnTo>
                <a:lnTo>
                  <a:pt x="424" y="25"/>
                </a:lnTo>
                <a:lnTo>
                  <a:pt x="431" y="25"/>
                </a:lnTo>
                <a:lnTo>
                  <a:pt x="437" y="25"/>
                </a:lnTo>
                <a:lnTo>
                  <a:pt x="443" y="25"/>
                </a:lnTo>
                <a:lnTo>
                  <a:pt x="449" y="25"/>
                </a:lnTo>
                <a:lnTo>
                  <a:pt x="455" y="25"/>
                </a:lnTo>
                <a:lnTo>
                  <a:pt x="461" y="25"/>
                </a:lnTo>
                <a:lnTo>
                  <a:pt x="468" y="25"/>
                </a:lnTo>
                <a:lnTo>
                  <a:pt x="474" y="25"/>
                </a:lnTo>
                <a:lnTo>
                  <a:pt x="480" y="25"/>
                </a:lnTo>
                <a:lnTo>
                  <a:pt x="486" y="25"/>
                </a:lnTo>
                <a:lnTo>
                  <a:pt x="492" y="25"/>
                </a:lnTo>
                <a:lnTo>
                  <a:pt x="498" y="25"/>
                </a:lnTo>
                <a:lnTo>
                  <a:pt x="505" y="25"/>
                </a:lnTo>
                <a:lnTo>
                  <a:pt x="511" y="25"/>
                </a:lnTo>
                <a:lnTo>
                  <a:pt x="517" y="25"/>
                </a:lnTo>
                <a:lnTo>
                  <a:pt x="523" y="25"/>
                </a:lnTo>
                <a:lnTo>
                  <a:pt x="529" y="25"/>
                </a:lnTo>
                <a:lnTo>
                  <a:pt x="535" y="25"/>
                </a:lnTo>
                <a:lnTo>
                  <a:pt x="542" y="25"/>
                </a:lnTo>
                <a:lnTo>
                  <a:pt x="548" y="25"/>
                </a:lnTo>
                <a:lnTo>
                  <a:pt x="554" y="25"/>
                </a:lnTo>
                <a:lnTo>
                  <a:pt x="560" y="25"/>
                </a:lnTo>
                <a:lnTo>
                  <a:pt x="566" y="25"/>
                </a:lnTo>
                <a:lnTo>
                  <a:pt x="573" y="25"/>
                </a:lnTo>
                <a:lnTo>
                  <a:pt x="579" y="25"/>
                </a:lnTo>
                <a:lnTo>
                  <a:pt x="585" y="25"/>
                </a:lnTo>
                <a:lnTo>
                  <a:pt x="591" y="25"/>
                </a:lnTo>
                <a:lnTo>
                  <a:pt x="597" y="25"/>
                </a:lnTo>
                <a:lnTo>
                  <a:pt x="603" y="25"/>
                </a:lnTo>
                <a:lnTo>
                  <a:pt x="610" y="25"/>
                </a:lnTo>
                <a:lnTo>
                  <a:pt x="616" y="25"/>
                </a:lnTo>
                <a:lnTo>
                  <a:pt x="622" y="25"/>
                </a:lnTo>
                <a:lnTo>
                  <a:pt x="628" y="25"/>
                </a:lnTo>
                <a:lnTo>
                  <a:pt x="634" y="25"/>
                </a:lnTo>
                <a:lnTo>
                  <a:pt x="640" y="25"/>
                </a:lnTo>
                <a:lnTo>
                  <a:pt x="647" y="25"/>
                </a:lnTo>
                <a:lnTo>
                  <a:pt x="652" y="25"/>
                </a:lnTo>
                <a:lnTo>
                  <a:pt x="658" y="25"/>
                </a:lnTo>
                <a:lnTo>
                  <a:pt x="664" y="25"/>
                </a:lnTo>
                <a:lnTo>
                  <a:pt x="670" y="25"/>
                </a:lnTo>
                <a:lnTo>
                  <a:pt x="676" y="25"/>
                </a:lnTo>
                <a:lnTo>
                  <a:pt x="683" y="25"/>
                </a:lnTo>
                <a:lnTo>
                  <a:pt x="689" y="25"/>
                </a:lnTo>
                <a:lnTo>
                  <a:pt x="695" y="25"/>
                </a:lnTo>
                <a:lnTo>
                  <a:pt x="701" y="25"/>
                </a:lnTo>
                <a:lnTo>
                  <a:pt x="707" y="25"/>
                </a:lnTo>
                <a:lnTo>
                  <a:pt x="713" y="25"/>
                </a:lnTo>
                <a:lnTo>
                  <a:pt x="720" y="25"/>
                </a:lnTo>
                <a:lnTo>
                  <a:pt x="726" y="25"/>
                </a:lnTo>
                <a:lnTo>
                  <a:pt x="732" y="25"/>
                </a:lnTo>
                <a:lnTo>
                  <a:pt x="738" y="25"/>
                </a:lnTo>
                <a:lnTo>
                  <a:pt x="744" y="25"/>
                </a:lnTo>
                <a:lnTo>
                  <a:pt x="750" y="25"/>
                </a:lnTo>
                <a:lnTo>
                  <a:pt x="757" y="25"/>
                </a:lnTo>
              </a:path>
            </a:pathLst>
          </a:custGeom>
          <a:noFill/>
          <a:ln w="19050"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044" name="Freeform 300">
            <a:extLst>
              <a:ext uri="{FF2B5EF4-FFF2-40B4-BE49-F238E27FC236}">
                <a16:creationId xmlns:a16="http://schemas.microsoft.com/office/drawing/2014/main" id="{F4633E73-B108-4DA2-A763-C9818B076CAD}"/>
              </a:ext>
            </a:extLst>
          </p:cNvPr>
          <p:cNvSpPr>
            <a:spLocks/>
          </p:cNvSpPr>
          <p:nvPr/>
        </p:nvSpPr>
        <p:spPr bwMode="auto">
          <a:xfrm>
            <a:off x="6142038" y="3878263"/>
            <a:ext cx="1239837" cy="1587"/>
          </a:xfrm>
          <a:custGeom>
            <a:avLst/>
            <a:gdLst>
              <a:gd name="T0" fmla="*/ 12 w 781"/>
              <a:gd name="T1" fmla="*/ 30 w 781"/>
              <a:gd name="T2" fmla="*/ 49 w 781"/>
              <a:gd name="T3" fmla="*/ 67 w 781"/>
              <a:gd name="T4" fmla="*/ 86 w 781"/>
              <a:gd name="T5" fmla="*/ 104 w 781"/>
              <a:gd name="T6" fmla="*/ 123 w 781"/>
              <a:gd name="T7" fmla="*/ 141 w 781"/>
              <a:gd name="T8" fmla="*/ 160 w 781"/>
              <a:gd name="T9" fmla="*/ 178 w 781"/>
              <a:gd name="T10" fmla="*/ 197 w 781"/>
              <a:gd name="T11" fmla="*/ 215 w 781"/>
              <a:gd name="T12" fmla="*/ 234 w 781"/>
              <a:gd name="T13" fmla="*/ 252 w 781"/>
              <a:gd name="T14" fmla="*/ 271 w 781"/>
              <a:gd name="T15" fmla="*/ 289 w 781"/>
              <a:gd name="T16" fmla="*/ 308 w 781"/>
              <a:gd name="T17" fmla="*/ 326 w 781"/>
              <a:gd name="T18" fmla="*/ 345 w 781"/>
              <a:gd name="T19" fmla="*/ 363 w 781"/>
              <a:gd name="T20" fmla="*/ 382 w 781"/>
              <a:gd name="T21" fmla="*/ 399 w 781"/>
              <a:gd name="T22" fmla="*/ 418 w 781"/>
              <a:gd name="T23" fmla="*/ 436 w 781"/>
              <a:gd name="T24" fmla="*/ 455 w 781"/>
              <a:gd name="T25" fmla="*/ 473 w 781"/>
              <a:gd name="T26" fmla="*/ 492 w 781"/>
              <a:gd name="T27" fmla="*/ 510 w 781"/>
              <a:gd name="T28" fmla="*/ 529 w 781"/>
              <a:gd name="T29" fmla="*/ 547 w 781"/>
              <a:gd name="T30" fmla="*/ 566 w 781"/>
              <a:gd name="T31" fmla="*/ 584 w 781"/>
              <a:gd name="T32" fmla="*/ 603 w 781"/>
              <a:gd name="T33" fmla="*/ 621 w 781"/>
              <a:gd name="T34" fmla="*/ 640 w 781"/>
              <a:gd name="T35" fmla="*/ 658 w 781"/>
              <a:gd name="T36" fmla="*/ 677 w 781"/>
              <a:gd name="T37" fmla="*/ 695 w 781"/>
              <a:gd name="T38" fmla="*/ 714 w 781"/>
              <a:gd name="T39" fmla="*/ 732 w 781"/>
              <a:gd name="T40" fmla="*/ 751 w 781"/>
              <a:gd name="T41" fmla="*/ 769 w 78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781">
                <a:moveTo>
                  <a:pt x="0" y="0"/>
                </a:moveTo>
                <a:lnTo>
                  <a:pt x="6" y="0"/>
                </a:lnTo>
                <a:lnTo>
                  <a:pt x="12" y="0"/>
                </a:lnTo>
                <a:lnTo>
                  <a:pt x="18" y="0"/>
                </a:lnTo>
                <a:lnTo>
                  <a:pt x="24" y="0"/>
                </a:lnTo>
                <a:lnTo>
                  <a:pt x="30" y="0"/>
                </a:lnTo>
                <a:lnTo>
                  <a:pt x="37" y="0"/>
                </a:lnTo>
                <a:lnTo>
                  <a:pt x="43" y="0"/>
                </a:lnTo>
                <a:lnTo>
                  <a:pt x="49" y="0"/>
                </a:lnTo>
                <a:lnTo>
                  <a:pt x="55" y="0"/>
                </a:lnTo>
                <a:lnTo>
                  <a:pt x="61" y="0"/>
                </a:lnTo>
                <a:lnTo>
                  <a:pt x="67" y="0"/>
                </a:lnTo>
                <a:lnTo>
                  <a:pt x="74" y="0"/>
                </a:lnTo>
                <a:lnTo>
                  <a:pt x="80" y="0"/>
                </a:lnTo>
                <a:lnTo>
                  <a:pt x="86" y="0"/>
                </a:lnTo>
                <a:lnTo>
                  <a:pt x="92" y="0"/>
                </a:lnTo>
                <a:lnTo>
                  <a:pt x="98" y="0"/>
                </a:lnTo>
                <a:lnTo>
                  <a:pt x="104" y="0"/>
                </a:lnTo>
                <a:lnTo>
                  <a:pt x="111" y="0"/>
                </a:lnTo>
                <a:lnTo>
                  <a:pt x="117" y="0"/>
                </a:lnTo>
                <a:lnTo>
                  <a:pt x="123" y="0"/>
                </a:lnTo>
                <a:lnTo>
                  <a:pt x="129" y="0"/>
                </a:lnTo>
                <a:lnTo>
                  <a:pt x="135" y="0"/>
                </a:lnTo>
                <a:lnTo>
                  <a:pt x="141" y="0"/>
                </a:lnTo>
                <a:lnTo>
                  <a:pt x="148" y="0"/>
                </a:lnTo>
                <a:lnTo>
                  <a:pt x="154" y="0"/>
                </a:lnTo>
                <a:lnTo>
                  <a:pt x="160" y="0"/>
                </a:lnTo>
                <a:lnTo>
                  <a:pt x="166" y="0"/>
                </a:lnTo>
                <a:lnTo>
                  <a:pt x="172" y="0"/>
                </a:lnTo>
                <a:lnTo>
                  <a:pt x="178" y="0"/>
                </a:lnTo>
                <a:lnTo>
                  <a:pt x="184" y="0"/>
                </a:lnTo>
                <a:lnTo>
                  <a:pt x="191" y="0"/>
                </a:lnTo>
                <a:lnTo>
                  <a:pt x="197" y="0"/>
                </a:lnTo>
                <a:lnTo>
                  <a:pt x="203" y="0"/>
                </a:lnTo>
                <a:lnTo>
                  <a:pt x="209" y="0"/>
                </a:lnTo>
                <a:lnTo>
                  <a:pt x="215" y="0"/>
                </a:lnTo>
                <a:lnTo>
                  <a:pt x="222" y="0"/>
                </a:lnTo>
                <a:lnTo>
                  <a:pt x="228" y="0"/>
                </a:lnTo>
                <a:lnTo>
                  <a:pt x="234" y="0"/>
                </a:lnTo>
                <a:lnTo>
                  <a:pt x="240" y="0"/>
                </a:lnTo>
                <a:lnTo>
                  <a:pt x="246" y="0"/>
                </a:lnTo>
                <a:lnTo>
                  <a:pt x="252" y="0"/>
                </a:lnTo>
                <a:lnTo>
                  <a:pt x="259" y="0"/>
                </a:lnTo>
                <a:lnTo>
                  <a:pt x="265" y="0"/>
                </a:lnTo>
                <a:lnTo>
                  <a:pt x="271" y="0"/>
                </a:lnTo>
                <a:lnTo>
                  <a:pt x="277" y="0"/>
                </a:lnTo>
                <a:lnTo>
                  <a:pt x="283" y="0"/>
                </a:lnTo>
                <a:lnTo>
                  <a:pt x="289" y="0"/>
                </a:lnTo>
                <a:lnTo>
                  <a:pt x="296" y="0"/>
                </a:lnTo>
                <a:lnTo>
                  <a:pt x="302" y="0"/>
                </a:lnTo>
                <a:lnTo>
                  <a:pt x="308" y="0"/>
                </a:lnTo>
                <a:lnTo>
                  <a:pt x="314" y="0"/>
                </a:lnTo>
                <a:lnTo>
                  <a:pt x="320" y="0"/>
                </a:lnTo>
                <a:lnTo>
                  <a:pt x="326" y="0"/>
                </a:lnTo>
                <a:lnTo>
                  <a:pt x="332" y="0"/>
                </a:lnTo>
                <a:lnTo>
                  <a:pt x="339" y="0"/>
                </a:lnTo>
                <a:lnTo>
                  <a:pt x="345" y="0"/>
                </a:lnTo>
                <a:lnTo>
                  <a:pt x="351" y="0"/>
                </a:lnTo>
                <a:lnTo>
                  <a:pt x="357" y="0"/>
                </a:lnTo>
                <a:lnTo>
                  <a:pt x="363" y="0"/>
                </a:lnTo>
                <a:lnTo>
                  <a:pt x="369" y="0"/>
                </a:lnTo>
                <a:lnTo>
                  <a:pt x="376" y="0"/>
                </a:lnTo>
                <a:lnTo>
                  <a:pt x="382" y="0"/>
                </a:lnTo>
                <a:lnTo>
                  <a:pt x="387" y="0"/>
                </a:lnTo>
                <a:lnTo>
                  <a:pt x="393" y="0"/>
                </a:lnTo>
                <a:lnTo>
                  <a:pt x="399" y="0"/>
                </a:lnTo>
                <a:lnTo>
                  <a:pt x="405" y="0"/>
                </a:lnTo>
                <a:lnTo>
                  <a:pt x="412" y="0"/>
                </a:lnTo>
                <a:lnTo>
                  <a:pt x="418" y="0"/>
                </a:lnTo>
                <a:lnTo>
                  <a:pt x="424" y="0"/>
                </a:lnTo>
                <a:lnTo>
                  <a:pt x="430" y="0"/>
                </a:lnTo>
                <a:lnTo>
                  <a:pt x="436" y="0"/>
                </a:lnTo>
                <a:lnTo>
                  <a:pt x="442" y="0"/>
                </a:lnTo>
                <a:lnTo>
                  <a:pt x="449" y="0"/>
                </a:lnTo>
                <a:lnTo>
                  <a:pt x="455" y="0"/>
                </a:lnTo>
                <a:lnTo>
                  <a:pt x="461" y="0"/>
                </a:lnTo>
                <a:lnTo>
                  <a:pt x="467" y="0"/>
                </a:lnTo>
                <a:lnTo>
                  <a:pt x="473" y="0"/>
                </a:lnTo>
                <a:lnTo>
                  <a:pt x="479" y="0"/>
                </a:lnTo>
                <a:lnTo>
                  <a:pt x="486" y="0"/>
                </a:lnTo>
                <a:lnTo>
                  <a:pt x="492" y="0"/>
                </a:lnTo>
                <a:lnTo>
                  <a:pt x="498" y="0"/>
                </a:lnTo>
                <a:lnTo>
                  <a:pt x="504" y="0"/>
                </a:lnTo>
                <a:lnTo>
                  <a:pt x="510" y="0"/>
                </a:lnTo>
                <a:lnTo>
                  <a:pt x="516" y="0"/>
                </a:lnTo>
                <a:lnTo>
                  <a:pt x="523" y="0"/>
                </a:lnTo>
                <a:lnTo>
                  <a:pt x="529" y="0"/>
                </a:lnTo>
                <a:lnTo>
                  <a:pt x="535" y="0"/>
                </a:lnTo>
                <a:lnTo>
                  <a:pt x="541" y="0"/>
                </a:lnTo>
                <a:lnTo>
                  <a:pt x="547" y="0"/>
                </a:lnTo>
                <a:lnTo>
                  <a:pt x="553" y="0"/>
                </a:lnTo>
                <a:lnTo>
                  <a:pt x="559" y="0"/>
                </a:lnTo>
                <a:lnTo>
                  <a:pt x="566" y="0"/>
                </a:lnTo>
                <a:lnTo>
                  <a:pt x="572" y="0"/>
                </a:lnTo>
                <a:lnTo>
                  <a:pt x="578" y="0"/>
                </a:lnTo>
                <a:lnTo>
                  <a:pt x="584" y="0"/>
                </a:lnTo>
                <a:lnTo>
                  <a:pt x="590" y="0"/>
                </a:lnTo>
                <a:lnTo>
                  <a:pt x="596" y="0"/>
                </a:lnTo>
                <a:lnTo>
                  <a:pt x="603" y="0"/>
                </a:lnTo>
                <a:lnTo>
                  <a:pt x="609" y="0"/>
                </a:lnTo>
                <a:lnTo>
                  <a:pt x="615" y="0"/>
                </a:lnTo>
                <a:lnTo>
                  <a:pt x="621" y="0"/>
                </a:lnTo>
                <a:lnTo>
                  <a:pt x="627" y="0"/>
                </a:lnTo>
                <a:lnTo>
                  <a:pt x="633" y="0"/>
                </a:lnTo>
                <a:lnTo>
                  <a:pt x="640" y="0"/>
                </a:lnTo>
                <a:lnTo>
                  <a:pt x="646" y="0"/>
                </a:lnTo>
                <a:lnTo>
                  <a:pt x="652" y="0"/>
                </a:lnTo>
                <a:lnTo>
                  <a:pt x="658" y="0"/>
                </a:lnTo>
                <a:lnTo>
                  <a:pt x="664" y="0"/>
                </a:lnTo>
                <a:lnTo>
                  <a:pt x="670" y="0"/>
                </a:lnTo>
                <a:lnTo>
                  <a:pt x="677" y="0"/>
                </a:lnTo>
                <a:lnTo>
                  <a:pt x="683" y="0"/>
                </a:lnTo>
                <a:lnTo>
                  <a:pt x="689" y="0"/>
                </a:lnTo>
                <a:lnTo>
                  <a:pt x="695" y="0"/>
                </a:lnTo>
                <a:lnTo>
                  <a:pt x="701" y="0"/>
                </a:lnTo>
                <a:lnTo>
                  <a:pt x="708" y="0"/>
                </a:lnTo>
                <a:lnTo>
                  <a:pt x="714" y="0"/>
                </a:lnTo>
                <a:lnTo>
                  <a:pt x="720" y="0"/>
                </a:lnTo>
                <a:lnTo>
                  <a:pt x="726" y="0"/>
                </a:lnTo>
                <a:lnTo>
                  <a:pt x="732" y="0"/>
                </a:lnTo>
                <a:lnTo>
                  <a:pt x="738" y="0"/>
                </a:lnTo>
                <a:lnTo>
                  <a:pt x="744" y="0"/>
                </a:lnTo>
                <a:lnTo>
                  <a:pt x="751" y="0"/>
                </a:lnTo>
                <a:lnTo>
                  <a:pt x="757" y="0"/>
                </a:lnTo>
                <a:lnTo>
                  <a:pt x="763" y="0"/>
                </a:lnTo>
                <a:lnTo>
                  <a:pt x="769" y="0"/>
                </a:lnTo>
                <a:lnTo>
                  <a:pt x="775" y="0"/>
                </a:lnTo>
                <a:lnTo>
                  <a:pt x="781" y="0"/>
                </a:lnTo>
              </a:path>
            </a:pathLst>
          </a:custGeom>
          <a:noFill/>
          <a:ln w="19050"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045" name="Freeform 301">
            <a:extLst>
              <a:ext uri="{FF2B5EF4-FFF2-40B4-BE49-F238E27FC236}">
                <a16:creationId xmlns:a16="http://schemas.microsoft.com/office/drawing/2014/main" id="{683CF7AD-4424-490A-A375-061EB7268DCB}"/>
              </a:ext>
            </a:extLst>
          </p:cNvPr>
          <p:cNvSpPr>
            <a:spLocks/>
          </p:cNvSpPr>
          <p:nvPr/>
        </p:nvSpPr>
        <p:spPr bwMode="auto">
          <a:xfrm>
            <a:off x="7381875" y="3878263"/>
            <a:ext cx="525463" cy="11112"/>
          </a:xfrm>
          <a:custGeom>
            <a:avLst/>
            <a:gdLst>
              <a:gd name="T0" fmla="*/ 0 w 331"/>
              <a:gd name="T1" fmla="*/ 0 h 7"/>
              <a:gd name="T2" fmla="*/ 7 w 331"/>
              <a:gd name="T3" fmla="*/ 0 h 7"/>
              <a:gd name="T4" fmla="*/ 13 w 331"/>
              <a:gd name="T5" fmla="*/ 0 h 7"/>
              <a:gd name="T6" fmla="*/ 19 w 331"/>
              <a:gd name="T7" fmla="*/ 0 h 7"/>
              <a:gd name="T8" fmla="*/ 25 w 331"/>
              <a:gd name="T9" fmla="*/ 0 h 7"/>
              <a:gd name="T10" fmla="*/ 31 w 331"/>
              <a:gd name="T11" fmla="*/ 0 h 7"/>
              <a:gd name="T12" fmla="*/ 37 w 331"/>
              <a:gd name="T13" fmla="*/ 0 h 7"/>
              <a:gd name="T14" fmla="*/ 43 w 331"/>
              <a:gd name="T15" fmla="*/ 0 h 7"/>
              <a:gd name="T16" fmla="*/ 50 w 331"/>
              <a:gd name="T17" fmla="*/ 0 h 7"/>
              <a:gd name="T18" fmla="*/ 56 w 331"/>
              <a:gd name="T19" fmla="*/ 0 h 7"/>
              <a:gd name="T20" fmla="*/ 62 w 331"/>
              <a:gd name="T21" fmla="*/ 0 h 7"/>
              <a:gd name="T22" fmla="*/ 68 w 331"/>
              <a:gd name="T23" fmla="*/ 0 h 7"/>
              <a:gd name="T24" fmla="*/ 74 w 331"/>
              <a:gd name="T25" fmla="*/ 0 h 7"/>
              <a:gd name="T26" fmla="*/ 80 w 331"/>
              <a:gd name="T27" fmla="*/ 0 h 7"/>
              <a:gd name="T28" fmla="*/ 86 w 331"/>
              <a:gd name="T29" fmla="*/ 0 h 7"/>
              <a:gd name="T30" fmla="*/ 93 w 331"/>
              <a:gd name="T31" fmla="*/ 0 h 7"/>
              <a:gd name="T32" fmla="*/ 98 w 331"/>
              <a:gd name="T33" fmla="*/ 0 h 7"/>
              <a:gd name="T34" fmla="*/ 104 w 331"/>
              <a:gd name="T35" fmla="*/ 0 h 7"/>
              <a:gd name="T36" fmla="*/ 110 w 331"/>
              <a:gd name="T37" fmla="*/ 0 h 7"/>
              <a:gd name="T38" fmla="*/ 116 w 331"/>
              <a:gd name="T39" fmla="*/ 0 h 7"/>
              <a:gd name="T40" fmla="*/ 122 w 331"/>
              <a:gd name="T41" fmla="*/ 0 h 7"/>
              <a:gd name="T42" fmla="*/ 129 w 331"/>
              <a:gd name="T43" fmla="*/ 0 h 7"/>
              <a:gd name="T44" fmla="*/ 135 w 331"/>
              <a:gd name="T45" fmla="*/ 0 h 7"/>
              <a:gd name="T46" fmla="*/ 141 w 331"/>
              <a:gd name="T47" fmla="*/ 0 h 7"/>
              <a:gd name="T48" fmla="*/ 147 w 331"/>
              <a:gd name="T49" fmla="*/ 0 h 7"/>
              <a:gd name="T50" fmla="*/ 153 w 331"/>
              <a:gd name="T51" fmla="*/ 0 h 7"/>
              <a:gd name="T52" fmla="*/ 159 w 331"/>
              <a:gd name="T53" fmla="*/ 0 h 7"/>
              <a:gd name="T54" fmla="*/ 165 w 331"/>
              <a:gd name="T55" fmla="*/ 0 h 7"/>
              <a:gd name="T56" fmla="*/ 172 w 331"/>
              <a:gd name="T57" fmla="*/ 0 h 7"/>
              <a:gd name="T58" fmla="*/ 178 w 331"/>
              <a:gd name="T59" fmla="*/ 0 h 7"/>
              <a:gd name="T60" fmla="*/ 184 w 331"/>
              <a:gd name="T61" fmla="*/ 0 h 7"/>
              <a:gd name="T62" fmla="*/ 190 w 331"/>
              <a:gd name="T63" fmla="*/ 0 h 7"/>
              <a:gd name="T64" fmla="*/ 196 w 331"/>
              <a:gd name="T65" fmla="*/ 0 h 7"/>
              <a:gd name="T66" fmla="*/ 202 w 331"/>
              <a:gd name="T67" fmla="*/ 0 h 7"/>
              <a:gd name="T68" fmla="*/ 208 w 331"/>
              <a:gd name="T69" fmla="*/ 0 h 7"/>
              <a:gd name="T70" fmla="*/ 215 w 331"/>
              <a:gd name="T71" fmla="*/ 0 h 7"/>
              <a:gd name="T72" fmla="*/ 221 w 331"/>
              <a:gd name="T73" fmla="*/ 0 h 7"/>
              <a:gd name="T74" fmla="*/ 227 w 331"/>
              <a:gd name="T75" fmla="*/ 0 h 7"/>
              <a:gd name="T76" fmla="*/ 233 w 331"/>
              <a:gd name="T77" fmla="*/ 0 h 7"/>
              <a:gd name="T78" fmla="*/ 239 w 331"/>
              <a:gd name="T79" fmla="*/ 0 h 7"/>
              <a:gd name="T80" fmla="*/ 245 w 331"/>
              <a:gd name="T81" fmla="*/ 0 h 7"/>
              <a:gd name="T82" fmla="*/ 251 w 331"/>
              <a:gd name="T83" fmla="*/ 0 h 7"/>
              <a:gd name="T84" fmla="*/ 258 w 331"/>
              <a:gd name="T85" fmla="*/ 0 h 7"/>
              <a:gd name="T86" fmla="*/ 264 w 331"/>
              <a:gd name="T87" fmla="*/ 0 h 7"/>
              <a:gd name="T88" fmla="*/ 270 w 331"/>
              <a:gd name="T89" fmla="*/ 0 h 7"/>
              <a:gd name="T90" fmla="*/ 276 w 331"/>
              <a:gd name="T91" fmla="*/ 0 h 7"/>
              <a:gd name="T92" fmla="*/ 282 w 331"/>
              <a:gd name="T93" fmla="*/ 0 h 7"/>
              <a:gd name="T94" fmla="*/ 288 w 331"/>
              <a:gd name="T95" fmla="*/ 0 h 7"/>
              <a:gd name="T96" fmla="*/ 294 w 331"/>
              <a:gd name="T97" fmla="*/ 0 h 7"/>
              <a:gd name="T98" fmla="*/ 301 w 331"/>
              <a:gd name="T99" fmla="*/ 0 h 7"/>
              <a:gd name="T100" fmla="*/ 307 w 331"/>
              <a:gd name="T101" fmla="*/ 7 h 7"/>
              <a:gd name="T102" fmla="*/ 313 w 331"/>
              <a:gd name="T103" fmla="*/ 0 h 7"/>
              <a:gd name="T104" fmla="*/ 313 w 331"/>
              <a:gd name="T105" fmla="*/ 7 h 7"/>
              <a:gd name="T106" fmla="*/ 325 w 331"/>
              <a:gd name="T107" fmla="*/ 0 h 7"/>
              <a:gd name="T108" fmla="*/ 325 w 331"/>
              <a:gd name="T109" fmla="*/ 7 h 7"/>
              <a:gd name="T110" fmla="*/ 325 w 331"/>
              <a:gd name="T111" fmla="*/ 0 h 7"/>
              <a:gd name="T112" fmla="*/ 331 w 331"/>
              <a:gd name="T11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1" h="7">
                <a:moveTo>
                  <a:pt x="0" y="0"/>
                </a:moveTo>
                <a:lnTo>
                  <a:pt x="7" y="0"/>
                </a:lnTo>
                <a:lnTo>
                  <a:pt x="13" y="0"/>
                </a:lnTo>
                <a:lnTo>
                  <a:pt x="19" y="0"/>
                </a:lnTo>
                <a:lnTo>
                  <a:pt x="25" y="0"/>
                </a:lnTo>
                <a:lnTo>
                  <a:pt x="31" y="0"/>
                </a:lnTo>
                <a:lnTo>
                  <a:pt x="37" y="0"/>
                </a:lnTo>
                <a:lnTo>
                  <a:pt x="43" y="0"/>
                </a:lnTo>
                <a:lnTo>
                  <a:pt x="50" y="0"/>
                </a:lnTo>
                <a:lnTo>
                  <a:pt x="56" y="0"/>
                </a:lnTo>
                <a:lnTo>
                  <a:pt x="62" y="0"/>
                </a:lnTo>
                <a:lnTo>
                  <a:pt x="68" y="0"/>
                </a:lnTo>
                <a:lnTo>
                  <a:pt x="74" y="0"/>
                </a:lnTo>
                <a:lnTo>
                  <a:pt x="80" y="0"/>
                </a:lnTo>
                <a:lnTo>
                  <a:pt x="86" y="0"/>
                </a:lnTo>
                <a:lnTo>
                  <a:pt x="93" y="0"/>
                </a:lnTo>
                <a:lnTo>
                  <a:pt x="98" y="0"/>
                </a:lnTo>
                <a:lnTo>
                  <a:pt x="104" y="0"/>
                </a:lnTo>
                <a:lnTo>
                  <a:pt x="110" y="0"/>
                </a:lnTo>
                <a:lnTo>
                  <a:pt x="116" y="0"/>
                </a:lnTo>
                <a:lnTo>
                  <a:pt x="122" y="0"/>
                </a:lnTo>
                <a:lnTo>
                  <a:pt x="129" y="0"/>
                </a:lnTo>
                <a:lnTo>
                  <a:pt x="135" y="0"/>
                </a:lnTo>
                <a:lnTo>
                  <a:pt x="141" y="0"/>
                </a:lnTo>
                <a:lnTo>
                  <a:pt x="147" y="0"/>
                </a:lnTo>
                <a:lnTo>
                  <a:pt x="153" y="0"/>
                </a:lnTo>
                <a:lnTo>
                  <a:pt x="159" y="0"/>
                </a:lnTo>
                <a:lnTo>
                  <a:pt x="165" y="0"/>
                </a:lnTo>
                <a:lnTo>
                  <a:pt x="172" y="0"/>
                </a:lnTo>
                <a:lnTo>
                  <a:pt x="178" y="0"/>
                </a:lnTo>
                <a:lnTo>
                  <a:pt x="184" y="0"/>
                </a:lnTo>
                <a:lnTo>
                  <a:pt x="190" y="0"/>
                </a:lnTo>
                <a:lnTo>
                  <a:pt x="196" y="0"/>
                </a:lnTo>
                <a:lnTo>
                  <a:pt x="202" y="0"/>
                </a:lnTo>
                <a:lnTo>
                  <a:pt x="208" y="0"/>
                </a:lnTo>
                <a:lnTo>
                  <a:pt x="215" y="0"/>
                </a:lnTo>
                <a:lnTo>
                  <a:pt x="221" y="0"/>
                </a:lnTo>
                <a:lnTo>
                  <a:pt x="227" y="0"/>
                </a:lnTo>
                <a:lnTo>
                  <a:pt x="233" y="0"/>
                </a:lnTo>
                <a:lnTo>
                  <a:pt x="239" y="0"/>
                </a:lnTo>
                <a:lnTo>
                  <a:pt x="245" y="0"/>
                </a:lnTo>
                <a:lnTo>
                  <a:pt x="251" y="0"/>
                </a:lnTo>
                <a:lnTo>
                  <a:pt x="258" y="0"/>
                </a:lnTo>
                <a:lnTo>
                  <a:pt x="264" y="0"/>
                </a:lnTo>
                <a:lnTo>
                  <a:pt x="270" y="0"/>
                </a:lnTo>
                <a:lnTo>
                  <a:pt x="276" y="0"/>
                </a:lnTo>
                <a:lnTo>
                  <a:pt x="282" y="0"/>
                </a:lnTo>
                <a:lnTo>
                  <a:pt x="288" y="0"/>
                </a:lnTo>
                <a:lnTo>
                  <a:pt x="294" y="0"/>
                </a:lnTo>
                <a:lnTo>
                  <a:pt x="301" y="0"/>
                </a:lnTo>
                <a:lnTo>
                  <a:pt x="307" y="7"/>
                </a:lnTo>
                <a:lnTo>
                  <a:pt x="313" y="0"/>
                </a:lnTo>
                <a:lnTo>
                  <a:pt x="313" y="7"/>
                </a:lnTo>
                <a:lnTo>
                  <a:pt x="325" y="0"/>
                </a:lnTo>
                <a:lnTo>
                  <a:pt x="325" y="7"/>
                </a:lnTo>
                <a:lnTo>
                  <a:pt x="325" y="0"/>
                </a:lnTo>
                <a:lnTo>
                  <a:pt x="331" y="7"/>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046" name="Line 302">
            <a:extLst>
              <a:ext uri="{FF2B5EF4-FFF2-40B4-BE49-F238E27FC236}">
                <a16:creationId xmlns:a16="http://schemas.microsoft.com/office/drawing/2014/main" id="{F480E431-5B03-46B3-AB81-F4B3E31C6810}"/>
              </a:ext>
            </a:extLst>
          </p:cNvPr>
          <p:cNvSpPr>
            <a:spLocks noChangeShapeType="1"/>
          </p:cNvSpPr>
          <p:nvPr/>
        </p:nvSpPr>
        <p:spPr bwMode="auto">
          <a:xfrm flipH="1">
            <a:off x="4886325" y="3275013"/>
            <a:ext cx="292100" cy="22860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047" name="Rectangle 303">
            <a:extLst>
              <a:ext uri="{FF2B5EF4-FFF2-40B4-BE49-F238E27FC236}">
                <a16:creationId xmlns:a16="http://schemas.microsoft.com/office/drawing/2014/main" id="{D15E70E6-F40E-485C-821A-64DFDA88A363}"/>
              </a:ext>
            </a:extLst>
          </p:cNvPr>
          <p:cNvSpPr>
            <a:spLocks noChangeArrowheads="1"/>
          </p:cNvSpPr>
          <p:nvPr/>
        </p:nvSpPr>
        <p:spPr bwMode="auto">
          <a:xfrm>
            <a:off x="5257800" y="3048000"/>
            <a:ext cx="1473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Arial" panose="020B0604020202020204" pitchFamily="34" charset="0"/>
              </a:rPr>
              <a:t>creeping wave</a:t>
            </a:r>
            <a:endParaRPr lang="en-US" altLang="en-US" sz="1800"/>
          </a:p>
        </p:txBody>
      </p:sp>
      <p:sp>
        <p:nvSpPr>
          <p:cNvPr id="32048" name="Text Box 304">
            <a:extLst>
              <a:ext uri="{FF2B5EF4-FFF2-40B4-BE49-F238E27FC236}">
                <a16:creationId xmlns:a16="http://schemas.microsoft.com/office/drawing/2014/main" id="{505B1BB6-158E-41A5-9AE6-0B8E0278151F}"/>
              </a:ext>
            </a:extLst>
          </p:cNvPr>
          <p:cNvSpPr txBox="1">
            <a:spLocks noChangeArrowheads="1"/>
          </p:cNvSpPr>
          <p:nvPr/>
        </p:nvSpPr>
        <p:spPr bwMode="auto">
          <a:xfrm>
            <a:off x="3184525" y="288925"/>
            <a:ext cx="4040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Scattering-Spherical Void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1" name="Line 5">
            <a:extLst>
              <a:ext uri="{FF2B5EF4-FFF2-40B4-BE49-F238E27FC236}">
                <a16:creationId xmlns:a16="http://schemas.microsoft.com/office/drawing/2014/main" id="{DED7B464-8140-4E22-9A50-F6F5095F420A}"/>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503" name="Text Box 7">
            <a:extLst>
              <a:ext uri="{FF2B5EF4-FFF2-40B4-BE49-F238E27FC236}">
                <a16:creationId xmlns:a16="http://schemas.microsoft.com/office/drawing/2014/main" id="{344915B6-339E-44A7-B45C-695D845BEB51}"/>
              </a:ext>
            </a:extLst>
          </p:cNvPr>
          <p:cNvSpPr txBox="1">
            <a:spLocks noChangeArrowheads="1"/>
          </p:cNvSpPr>
          <p:nvPr/>
        </p:nvSpPr>
        <p:spPr bwMode="auto">
          <a:xfrm>
            <a:off x="685800" y="838200"/>
            <a:ext cx="7635875" cy="22828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Although the Kirchhoff approximation is formally a high frequency approximation ( ka &gt;&gt;1), numerical tests have shown it capable of producing good agreement (&lt;1 dB difference) for the peak-to-peak time domain response of the spherical void down to ka =1 provided the bandwidth is sufficient</a:t>
            </a:r>
          </a:p>
        </p:txBody>
      </p:sp>
      <p:sp>
        <p:nvSpPr>
          <p:cNvPr id="106506" name="Rectangle 10">
            <a:extLst>
              <a:ext uri="{FF2B5EF4-FFF2-40B4-BE49-F238E27FC236}">
                <a16:creationId xmlns:a16="http://schemas.microsoft.com/office/drawing/2014/main" id="{0F4671BC-5C0D-4A06-B7E6-D0A0227B75B2}"/>
              </a:ext>
            </a:extLst>
          </p:cNvPr>
          <p:cNvSpPr>
            <a:spLocks noChangeArrowheads="1"/>
          </p:cNvSpPr>
          <p:nvPr/>
        </p:nvSpPr>
        <p:spPr bwMode="auto">
          <a:xfrm>
            <a:off x="4973638" y="3281363"/>
            <a:ext cx="3403600" cy="2689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507" name="Rectangle 11">
            <a:extLst>
              <a:ext uri="{FF2B5EF4-FFF2-40B4-BE49-F238E27FC236}">
                <a16:creationId xmlns:a16="http://schemas.microsoft.com/office/drawing/2014/main" id="{C034BEE2-0243-4B2A-9B2B-4C4CFE3E0E09}"/>
              </a:ext>
            </a:extLst>
          </p:cNvPr>
          <p:cNvSpPr>
            <a:spLocks noChangeArrowheads="1"/>
          </p:cNvSpPr>
          <p:nvPr/>
        </p:nvSpPr>
        <p:spPr bwMode="auto">
          <a:xfrm>
            <a:off x="4973638" y="3281363"/>
            <a:ext cx="3403600" cy="2689225"/>
          </a:xfrm>
          <a:prstGeom prst="rect">
            <a:avLst/>
          </a:prstGeom>
          <a:noFill/>
          <a:ln w="6350"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pic>
        <p:nvPicPr>
          <p:cNvPr id="106508" name="Picture 12">
            <a:extLst>
              <a:ext uri="{FF2B5EF4-FFF2-40B4-BE49-F238E27FC236}">
                <a16:creationId xmlns:a16="http://schemas.microsoft.com/office/drawing/2014/main" id="{568ED75F-B27E-41AB-8FC6-01B5E5DC3F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3638" y="3284538"/>
            <a:ext cx="3405187"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11" name="Line 15">
            <a:extLst>
              <a:ext uri="{FF2B5EF4-FFF2-40B4-BE49-F238E27FC236}">
                <a16:creationId xmlns:a16="http://schemas.microsoft.com/office/drawing/2014/main" id="{9F6D3953-301F-469B-AC4D-72180C98C2AA}"/>
              </a:ext>
            </a:extLst>
          </p:cNvPr>
          <p:cNvSpPr>
            <a:spLocks noChangeShapeType="1"/>
          </p:cNvSpPr>
          <p:nvPr/>
        </p:nvSpPr>
        <p:spPr bwMode="auto">
          <a:xfrm flipV="1">
            <a:off x="5070475" y="5935663"/>
            <a:ext cx="1588"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12" name="Line 16">
            <a:extLst>
              <a:ext uri="{FF2B5EF4-FFF2-40B4-BE49-F238E27FC236}">
                <a16:creationId xmlns:a16="http://schemas.microsoft.com/office/drawing/2014/main" id="{B03C6EC4-1743-4831-B156-95361E999F10}"/>
              </a:ext>
            </a:extLst>
          </p:cNvPr>
          <p:cNvSpPr>
            <a:spLocks noChangeShapeType="1"/>
          </p:cNvSpPr>
          <p:nvPr/>
        </p:nvSpPr>
        <p:spPr bwMode="auto">
          <a:xfrm>
            <a:off x="5070475" y="3281363"/>
            <a:ext cx="1588"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14" name="Line 18">
            <a:extLst>
              <a:ext uri="{FF2B5EF4-FFF2-40B4-BE49-F238E27FC236}">
                <a16:creationId xmlns:a16="http://schemas.microsoft.com/office/drawing/2014/main" id="{54FB94D7-2FA7-4BF4-B9E0-274AEB84F1D5}"/>
              </a:ext>
            </a:extLst>
          </p:cNvPr>
          <p:cNvSpPr>
            <a:spLocks noChangeShapeType="1"/>
          </p:cNvSpPr>
          <p:nvPr/>
        </p:nvSpPr>
        <p:spPr bwMode="auto">
          <a:xfrm flipV="1">
            <a:off x="5470525" y="5935663"/>
            <a:ext cx="1588"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15" name="Line 19">
            <a:extLst>
              <a:ext uri="{FF2B5EF4-FFF2-40B4-BE49-F238E27FC236}">
                <a16:creationId xmlns:a16="http://schemas.microsoft.com/office/drawing/2014/main" id="{D714BC19-8C51-42D4-B351-FB855A741293}"/>
              </a:ext>
            </a:extLst>
          </p:cNvPr>
          <p:cNvSpPr>
            <a:spLocks noChangeShapeType="1"/>
          </p:cNvSpPr>
          <p:nvPr/>
        </p:nvSpPr>
        <p:spPr bwMode="auto">
          <a:xfrm>
            <a:off x="5470525" y="3281363"/>
            <a:ext cx="1588"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17" name="Line 21">
            <a:extLst>
              <a:ext uri="{FF2B5EF4-FFF2-40B4-BE49-F238E27FC236}">
                <a16:creationId xmlns:a16="http://schemas.microsoft.com/office/drawing/2014/main" id="{CB576E17-978C-4010-8303-4B043D0D2938}"/>
              </a:ext>
            </a:extLst>
          </p:cNvPr>
          <p:cNvSpPr>
            <a:spLocks noChangeShapeType="1"/>
          </p:cNvSpPr>
          <p:nvPr/>
        </p:nvSpPr>
        <p:spPr bwMode="auto">
          <a:xfrm flipV="1">
            <a:off x="5872163" y="5935663"/>
            <a:ext cx="1587"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18" name="Line 22">
            <a:extLst>
              <a:ext uri="{FF2B5EF4-FFF2-40B4-BE49-F238E27FC236}">
                <a16:creationId xmlns:a16="http://schemas.microsoft.com/office/drawing/2014/main" id="{E294ACFA-FB25-4A99-B7FF-56C1C60D55C7}"/>
              </a:ext>
            </a:extLst>
          </p:cNvPr>
          <p:cNvSpPr>
            <a:spLocks noChangeShapeType="1"/>
          </p:cNvSpPr>
          <p:nvPr/>
        </p:nvSpPr>
        <p:spPr bwMode="auto">
          <a:xfrm>
            <a:off x="5872163" y="3281363"/>
            <a:ext cx="1587"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20" name="Line 24">
            <a:extLst>
              <a:ext uri="{FF2B5EF4-FFF2-40B4-BE49-F238E27FC236}">
                <a16:creationId xmlns:a16="http://schemas.microsoft.com/office/drawing/2014/main" id="{0B56C563-1396-4918-9FF8-A2FAA565B1B1}"/>
              </a:ext>
            </a:extLst>
          </p:cNvPr>
          <p:cNvSpPr>
            <a:spLocks noChangeShapeType="1"/>
          </p:cNvSpPr>
          <p:nvPr/>
        </p:nvSpPr>
        <p:spPr bwMode="auto">
          <a:xfrm flipV="1">
            <a:off x="6272213" y="5935663"/>
            <a:ext cx="1587"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21" name="Line 25">
            <a:extLst>
              <a:ext uri="{FF2B5EF4-FFF2-40B4-BE49-F238E27FC236}">
                <a16:creationId xmlns:a16="http://schemas.microsoft.com/office/drawing/2014/main" id="{5E9C924E-8D68-4408-9F74-6619E235EF14}"/>
              </a:ext>
            </a:extLst>
          </p:cNvPr>
          <p:cNvSpPr>
            <a:spLocks noChangeShapeType="1"/>
          </p:cNvSpPr>
          <p:nvPr/>
        </p:nvSpPr>
        <p:spPr bwMode="auto">
          <a:xfrm>
            <a:off x="6272213" y="3281363"/>
            <a:ext cx="1587"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23" name="Line 27">
            <a:extLst>
              <a:ext uri="{FF2B5EF4-FFF2-40B4-BE49-F238E27FC236}">
                <a16:creationId xmlns:a16="http://schemas.microsoft.com/office/drawing/2014/main" id="{7D8E3C0A-342A-4B2A-B598-BE370BC46442}"/>
              </a:ext>
            </a:extLst>
          </p:cNvPr>
          <p:cNvSpPr>
            <a:spLocks noChangeShapeType="1"/>
          </p:cNvSpPr>
          <p:nvPr/>
        </p:nvSpPr>
        <p:spPr bwMode="auto">
          <a:xfrm flipV="1">
            <a:off x="6672263" y="5935663"/>
            <a:ext cx="1587"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24" name="Line 28">
            <a:extLst>
              <a:ext uri="{FF2B5EF4-FFF2-40B4-BE49-F238E27FC236}">
                <a16:creationId xmlns:a16="http://schemas.microsoft.com/office/drawing/2014/main" id="{9ECA8D82-4BFA-44F5-AEC1-E9696296FD32}"/>
              </a:ext>
            </a:extLst>
          </p:cNvPr>
          <p:cNvSpPr>
            <a:spLocks noChangeShapeType="1"/>
          </p:cNvSpPr>
          <p:nvPr/>
        </p:nvSpPr>
        <p:spPr bwMode="auto">
          <a:xfrm>
            <a:off x="6672263" y="3281363"/>
            <a:ext cx="1587"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26" name="Line 30">
            <a:extLst>
              <a:ext uri="{FF2B5EF4-FFF2-40B4-BE49-F238E27FC236}">
                <a16:creationId xmlns:a16="http://schemas.microsoft.com/office/drawing/2014/main" id="{ADD29097-52A8-4ECF-A058-D793378FF130}"/>
              </a:ext>
            </a:extLst>
          </p:cNvPr>
          <p:cNvSpPr>
            <a:spLocks noChangeShapeType="1"/>
          </p:cNvSpPr>
          <p:nvPr/>
        </p:nvSpPr>
        <p:spPr bwMode="auto">
          <a:xfrm flipV="1">
            <a:off x="7073900" y="5935663"/>
            <a:ext cx="1588"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27" name="Line 31">
            <a:extLst>
              <a:ext uri="{FF2B5EF4-FFF2-40B4-BE49-F238E27FC236}">
                <a16:creationId xmlns:a16="http://schemas.microsoft.com/office/drawing/2014/main" id="{E83C8457-59CE-498D-8F24-881A102E6AAE}"/>
              </a:ext>
            </a:extLst>
          </p:cNvPr>
          <p:cNvSpPr>
            <a:spLocks noChangeShapeType="1"/>
          </p:cNvSpPr>
          <p:nvPr/>
        </p:nvSpPr>
        <p:spPr bwMode="auto">
          <a:xfrm>
            <a:off x="7073900" y="3281363"/>
            <a:ext cx="1588"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29" name="Line 33">
            <a:extLst>
              <a:ext uri="{FF2B5EF4-FFF2-40B4-BE49-F238E27FC236}">
                <a16:creationId xmlns:a16="http://schemas.microsoft.com/office/drawing/2014/main" id="{950CA513-0EA4-4858-B83B-63A5F94875DD}"/>
              </a:ext>
            </a:extLst>
          </p:cNvPr>
          <p:cNvSpPr>
            <a:spLocks noChangeShapeType="1"/>
          </p:cNvSpPr>
          <p:nvPr/>
        </p:nvSpPr>
        <p:spPr bwMode="auto">
          <a:xfrm flipV="1">
            <a:off x="7473950" y="5935663"/>
            <a:ext cx="1588"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30" name="Line 34">
            <a:extLst>
              <a:ext uri="{FF2B5EF4-FFF2-40B4-BE49-F238E27FC236}">
                <a16:creationId xmlns:a16="http://schemas.microsoft.com/office/drawing/2014/main" id="{9855CEED-F1BA-48F5-A0D5-E59C791FA748}"/>
              </a:ext>
            </a:extLst>
          </p:cNvPr>
          <p:cNvSpPr>
            <a:spLocks noChangeShapeType="1"/>
          </p:cNvSpPr>
          <p:nvPr/>
        </p:nvSpPr>
        <p:spPr bwMode="auto">
          <a:xfrm>
            <a:off x="7473950" y="3281363"/>
            <a:ext cx="1588"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32" name="Line 36">
            <a:extLst>
              <a:ext uri="{FF2B5EF4-FFF2-40B4-BE49-F238E27FC236}">
                <a16:creationId xmlns:a16="http://schemas.microsoft.com/office/drawing/2014/main" id="{69822091-799E-4774-9825-7FA4609791E7}"/>
              </a:ext>
            </a:extLst>
          </p:cNvPr>
          <p:cNvSpPr>
            <a:spLocks noChangeShapeType="1"/>
          </p:cNvSpPr>
          <p:nvPr/>
        </p:nvSpPr>
        <p:spPr bwMode="auto">
          <a:xfrm flipV="1">
            <a:off x="7874000" y="5935663"/>
            <a:ext cx="1588"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33" name="Line 37">
            <a:extLst>
              <a:ext uri="{FF2B5EF4-FFF2-40B4-BE49-F238E27FC236}">
                <a16:creationId xmlns:a16="http://schemas.microsoft.com/office/drawing/2014/main" id="{17582836-D982-4D79-9215-00882AD556F3}"/>
              </a:ext>
            </a:extLst>
          </p:cNvPr>
          <p:cNvSpPr>
            <a:spLocks noChangeShapeType="1"/>
          </p:cNvSpPr>
          <p:nvPr/>
        </p:nvSpPr>
        <p:spPr bwMode="auto">
          <a:xfrm>
            <a:off x="7874000" y="3281363"/>
            <a:ext cx="1588"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35" name="Line 39">
            <a:extLst>
              <a:ext uri="{FF2B5EF4-FFF2-40B4-BE49-F238E27FC236}">
                <a16:creationId xmlns:a16="http://schemas.microsoft.com/office/drawing/2014/main" id="{7AA1A314-5504-4CFC-A4BC-D886A2A33CA4}"/>
              </a:ext>
            </a:extLst>
          </p:cNvPr>
          <p:cNvSpPr>
            <a:spLocks noChangeShapeType="1"/>
          </p:cNvSpPr>
          <p:nvPr/>
        </p:nvSpPr>
        <p:spPr bwMode="auto">
          <a:xfrm flipV="1">
            <a:off x="8274050" y="5935663"/>
            <a:ext cx="1588"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36" name="Line 40">
            <a:extLst>
              <a:ext uri="{FF2B5EF4-FFF2-40B4-BE49-F238E27FC236}">
                <a16:creationId xmlns:a16="http://schemas.microsoft.com/office/drawing/2014/main" id="{D2CFD91F-5581-49DC-9A51-58C1C9B2045E}"/>
              </a:ext>
            </a:extLst>
          </p:cNvPr>
          <p:cNvSpPr>
            <a:spLocks noChangeShapeType="1"/>
          </p:cNvSpPr>
          <p:nvPr/>
        </p:nvSpPr>
        <p:spPr bwMode="auto">
          <a:xfrm>
            <a:off x="8274050" y="3281363"/>
            <a:ext cx="1588"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38" name="Line 42">
            <a:extLst>
              <a:ext uri="{FF2B5EF4-FFF2-40B4-BE49-F238E27FC236}">
                <a16:creationId xmlns:a16="http://schemas.microsoft.com/office/drawing/2014/main" id="{79BC5352-2362-4058-B358-ED7006DEBADA}"/>
              </a:ext>
            </a:extLst>
          </p:cNvPr>
          <p:cNvSpPr>
            <a:spLocks noChangeShapeType="1"/>
          </p:cNvSpPr>
          <p:nvPr/>
        </p:nvSpPr>
        <p:spPr bwMode="auto">
          <a:xfrm>
            <a:off x="4973638" y="5935663"/>
            <a:ext cx="28575"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39" name="Line 43">
            <a:extLst>
              <a:ext uri="{FF2B5EF4-FFF2-40B4-BE49-F238E27FC236}">
                <a16:creationId xmlns:a16="http://schemas.microsoft.com/office/drawing/2014/main" id="{CF2EE87D-7F3E-43FD-A6C7-D67072D25FE3}"/>
              </a:ext>
            </a:extLst>
          </p:cNvPr>
          <p:cNvSpPr>
            <a:spLocks noChangeShapeType="1"/>
          </p:cNvSpPr>
          <p:nvPr/>
        </p:nvSpPr>
        <p:spPr bwMode="auto">
          <a:xfrm flipH="1">
            <a:off x="8343900" y="5935663"/>
            <a:ext cx="33338"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41" name="Line 45">
            <a:extLst>
              <a:ext uri="{FF2B5EF4-FFF2-40B4-BE49-F238E27FC236}">
                <a16:creationId xmlns:a16="http://schemas.microsoft.com/office/drawing/2014/main" id="{637AEF13-ABC2-4DEC-BF76-618088811E08}"/>
              </a:ext>
            </a:extLst>
          </p:cNvPr>
          <p:cNvSpPr>
            <a:spLocks noChangeShapeType="1"/>
          </p:cNvSpPr>
          <p:nvPr/>
        </p:nvSpPr>
        <p:spPr bwMode="auto">
          <a:xfrm>
            <a:off x="4973638" y="5645150"/>
            <a:ext cx="28575"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42" name="Line 46">
            <a:extLst>
              <a:ext uri="{FF2B5EF4-FFF2-40B4-BE49-F238E27FC236}">
                <a16:creationId xmlns:a16="http://schemas.microsoft.com/office/drawing/2014/main" id="{10159CAD-B9B4-4830-9BB1-5101A8997669}"/>
              </a:ext>
            </a:extLst>
          </p:cNvPr>
          <p:cNvSpPr>
            <a:spLocks noChangeShapeType="1"/>
          </p:cNvSpPr>
          <p:nvPr/>
        </p:nvSpPr>
        <p:spPr bwMode="auto">
          <a:xfrm flipH="1">
            <a:off x="8343900" y="5645150"/>
            <a:ext cx="33338"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44" name="Line 48">
            <a:extLst>
              <a:ext uri="{FF2B5EF4-FFF2-40B4-BE49-F238E27FC236}">
                <a16:creationId xmlns:a16="http://schemas.microsoft.com/office/drawing/2014/main" id="{01A899E7-E9E0-4DB9-AD1A-5AF066132CCC}"/>
              </a:ext>
            </a:extLst>
          </p:cNvPr>
          <p:cNvSpPr>
            <a:spLocks noChangeShapeType="1"/>
          </p:cNvSpPr>
          <p:nvPr/>
        </p:nvSpPr>
        <p:spPr bwMode="auto">
          <a:xfrm>
            <a:off x="4973638" y="5353050"/>
            <a:ext cx="28575"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45" name="Line 49">
            <a:extLst>
              <a:ext uri="{FF2B5EF4-FFF2-40B4-BE49-F238E27FC236}">
                <a16:creationId xmlns:a16="http://schemas.microsoft.com/office/drawing/2014/main" id="{B13A581D-BB93-4D47-B355-2B4F383DD829}"/>
              </a:ext>
            </a:extLst>
          </p:cNvPr>
          <p:cNvSpPr>
            <a:spLocks noChangeShapeType="1"/>
          </p:cNvSpPr>
          <p:nvPr/>
        </p:nvSpPr>
        <p:spPr bwMode="auto">
          <a:xfrm flipH="1">
            <a:off x="8343900" y="5353050"/>
            <a:ext cx="33338"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47" name="Line 51">
            <a:extLst>
              <a:ext uri="{FF2B5EF4-FFF2-40B4-BE49-F238E27FC236}">
                <a16:creationId xmlns:a16="http://schemas.microsoft.com/office/drawing/2014/main" id="{98C4E392-4696-4F1F-BC66-F74B080D8813}"/>
              </a:ext>
            </a:extLst>
          </p:cNvPr>
          <p:cNvSpPr>
            <a:spLocks noChangeShapeType="1"/>
          </p:cNvSpPr>
          <p:nvPr/>
        </p:nvSpPr>
        <p:spPr bwMode="auto">
          <a:xfrm>
            <a:off x="4973638" y="5060950"/>
            <a:ext cx="28575"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48" name="Line 52">
            <a:extLst>
              <a:ext uri="{FF2B5EF4-FFF2-40B4-BE49-F238E27FC236}">
                <a16:creationId xmlns:a16="http://schemas.microsoft.com/office/drawing/2014/main" id="{C8D560BB-AF20-4BFA-8C7C-929D9C7046A6}"/>
              </a:ext>
            </a:extLst>
          </p:cNvPr>
          <p:cNvSpPr>
            <a:spLocks noChangeShapeType="1"/>
          </p:cNvSpPr>
          <p:nvPr/>
        </p:nvSpPr>
        <p:spPr bwMode="auto">
          <a:xfrm flipH="1">
            <a:off x="8343900" y="5060950"/>
            <a:ext cx="33338"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50" name="Line 54">
            <a:extLst>
              <a:ext uri="{FF2B5EF4-FFF2-40B4-BE49-F238E27FC236}">
                <a16:creationId xmlns:a16="http://schemas.microsoft.com/office/drawing/2014/main" id="{8C337518-93CF-408A-AC00-6A5D5E2BE922}"/>
              </a:ext>
            </a:extLst>
          </p:cNvPr>
          <p:cNvSpPr>
            <a:spLocks noChangeShapeType="1"/>
          </p:cNvSpPr>
          <p:nvPr/>
        </p:nvSpPr>
        <p:spPr bwMode="auto">
          <a:xfrm>
            <a:off x="4973638" y="4768850"/>
            <a:ext cx="28575"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51" name="Line 55">
            <a:extLst>
              <a:ext uri="{FF2B5EF4-FFF2-40B4-BE49-F238E27FC236}">
                <a16:creationId xmlns:a16="http://schemas.microsoft.com/office/drawing/2014/main" id="{0E408673-65B6-45A7-9673-A7A0273338BA}"/>
              </a:ext>
            </a:extLst>
          </p:cNvPr>
          <p:cNvSpPr>
            <a:spLocks noChangeShapeType="1"/>
          </p:cNvSpPr>
          <p:nvPr/>
        </p:nvSpPr>
        <p:spPr bwMode="auto">
          <a:xfrm flipH="1">
            <a:off x="8343900" y="4768850"/>
            <a:ext cx="33338"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53" name="Line 57">
            <a:extLst>
              <a:ext uri="{FF2B5EF4-FFF2-40B4-BE49-F238E27FC236}">
                <a16:creationId xmlns:a16="http://schemas.microsoft.com/office/drawing/2014/main" id="{8583FD87-A0C1-4CC0-84DA-B12B662DD41D}"/>
              </a:ext>
            </a:extLst>
          </p:cNvPr>
          <p:cNvSpPr>
            <a:spLocks noChangeShapeType="1"/>
          </p:cNvSpPr>
          <p:nvPr/>
        </p:nvSpPr>
        <p:spPr bwMode="auto">
          <a:xfrm>
            <a:off x="4973638" y="4478338"/>
            <a:ext cx="28575"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54" name="Line 58">
            <a:extLst>
              <a:ext uri="{FF2B5EF4-FFF2-40B4-BE49-F238E27FC236}">
                <a16:creationId xmlns:a16="http://schemas.microsoft.com/office/drawing/2014/main" id="{C13E575E-B93B-4678-853C-E9028E95B9C4}"/>
              </a:ext>
            </a:extLst>
          </p:cNvPr>
          <p:cNvSpPr>
            <a:spLocks noChangeShapeType="1"/>
          </p:cNvSpPr>
          <p:nvPr/>
        </p:nvSpPr>
        <p:spPr bwMode="auto">
          <a:xfrm flipH="1">
            <a:off x="8343900" y="4478338"/>
            <a:ext cx="33338"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56" name="Line 60">
            <a:extLst>
              <a:ext uri="{FF2B5EF4-FFF2-40B4-BE49-F238E27FC236}">
                <a16:creationId xmlns:a16="http://schemas.microsoft.com/office/drawing/2014/main" id="{4250E0A1-CB77-4CEB-9CD4-FC1F182710FB}"/>
              </a:ext>
            </a:extLst>
          </p:cNvPr>
          <p:cNvSpPr>
            <a:spLocks noChangeShapeType="1"/>
          </p:cNvSpPr>
          <p:nvPr/>
        </p:nvSpPr>
        <p:spPr bwMode="auto">
          <a:xfrm>
            <a:off x="4973638" y="4186238"/>
            <a:ext cx="28575"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57" name="Line 61">
            <a:extLst>
              <a:ext uri="{FF2B5EF4-FFF2-40B4-BE49-F238E27FC236}">
                <a16:creationId xmlns:a16="http://schemas.microsoft.com/office/drawing/2014/main" id="{6C03629E-F108-43AB-94E1-49C13FB687BB}"/>
              </a:ext>
            </a:extLst>
          </p:cNvPr>
          <p:cNvSpPr>
            <a:spLocks noChangeShapeType="1"/>
          </p:cNvSpPr>
          <p:nvPr/>
        </p:nvSpPr>
        <p:spPr bwMode="auto">
          <a:xfrm flipH="1">
            <a:off x="8343900" y="4186238"/>
            <a:ext cx="33338"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59" name="Line 63">
            <a:extLst>
              <a:ext uri="{FF2B5EF4-FFF2-40B4-BE49-F238E27FC236}">
                <a16:creationId xmlns:a16="http://schemas.microsoft.com/office/drawing/2014/main" id="{9EF6967B-105B-4FE5-9FB5-753AAE194AFE}"/>
              </a:ext>
            </a:extLst>
          </p:cNvPr>
          <p:cNvSpPr>
            <a:spLocks noChangeShapeType="1"/>
          </p:cNvSpPr>
          <p:nvPr/>
        </p:nvSpPr>
        <p:spPr bwMode="auto">
          <a:xfrm>
            <a:off x="4973638" y="3894138"/>
            <a:ext cx="28575"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60" name="Line 64">
            <a:extLst>
              <a:ext uri="{FF2B5EF4-FFF2-40B4-BE49-F238E27FC236}">
                <a16:creationId xmlns:a16="http://schemas.microsoft.com/office/drawing/2014/main" id="{F75E128D-D31D-49AA-A483-18A907454C48}"/>
              </a:ext>
            </a:extLst>
          </p:cNvPr>
          <p:cNvSpPr>
            <a:spLocks noChangeShapeType="1"/>
          </p:cNvSpPr>
          <p:nvPr/>
        </p:nvSpPr>
        <p:spPr bwMode="auto">
          <a:xfrm flipH="1">
            <a:off x="8343900" y="3894138"/>
            <a:ext cx="33338"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62" name="Line 66">
            <a:extLst>
              <a:ext uri="{FF2B5EF4-FFF2-40B4-BE49-F238E27FC236}">
                <a16:creationId xmlns:a16="http://schemas.microsoft.com/office/drawing/2014/main" id="{2AB43157-B5A3-4FC5-95BB-4677F21EA7F3}"/>
              </a:ext>
            </a:extLst>
          </p:cNvPr>
          <p:cNvSpPr>
            <a:spLocks noChangeShapeType="1"/>
          </p:cNvSpPr>
          <p:nvPr/>
        </p:nvSpPr>
        <p:spPr bwMode="auto">
          <a:xfrm>
            <a:off x="4973638" y="3602038"/>
            <a:ext cx="28575"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63" name="Line 67">
            <a:extLst>
              <a:ext uri="{FF2B5EF4-FFF2-40B4-BE49-F238E27FC236}">
                <a16:creationId xmlns:a16="http://schemas.microsoft.com/office/drawing/2014/main" id="{5DA465C1-A049-4062-AE78-1E58D8752E5F}"/>
              </a:ext>
            </a:extLst>
          </p:cNvPr>
          <p:cNvSpPr>
            <a:spLocks noChangeShapeType="1"/>
          </p:cNvSpPr>
          <p:nvPr/>
        </p:nvSpPr>
        <p:spPr bwMode="auto">
          <a:xfrm flipH="1">
            <a:off x="8343900" y="3602038"/>
            <a:ext cx="33338"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65" name="Line 69">
            <a:extLst>
              <a:ext uri="{FF2B5EF4-FFF2-40B4-BE49-F238E27FC236}">
                <a16:creationId xmlns:a16="http://schemas.microsoft.com/office/drawing/2014/main" id="{A00350CB-AC9A-48EC-AE76-1CB7C06CC2B0}"/>
              </a:ext>
            </a:extLst>
          </p:cNvPr>
          <p:cNvSpPr>
            <a:spLocks noChangeShapeType="1"/>
          </p:cNvSpPr>
          <p:nvPr/>
        </p:nvSpPr>
        <p:spPr bwMode="auto">
          <a:xfrm>
            <a:off x="4973638" y="3309938"/>
            <a:ext cx="28575"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66" name="Line 70">
            <a:extLst>
              <a:ext uri="{FF2B5EF4-FFF2-40B4-BE49-F238E27FC236}">
                <a16:creationId xmlns:a16="http://schemas.microsoft.com/office/drawing/2014/main" id="{5673083F-E15B-4168-AD71-3BCB13A0C112}"/>
              </a:ext>
            </a:extLst>
          </p:cNvPr>
          <p:cNvSpPr>
            <a:spLocks noChangeShapeType="1"/>
          </p:cNvSpPr>
          <p:nvPr/>
        </p:nvSpPr>
        <p:spPr bwMode="auto">
          <a:xfrm flipH="1">
            <a:off x="8343900" y="3309938"/>
            <a:ext cx="33338"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69" name="Rectangle 73">
            <a:extLst>
              <a:ext uri="{FF2B5EF4-FFF2-40B4-BE49-F238E27FC236}">
                <a16:creationId xmlns:a16="http://schemas.microsoft.com/office/drawing/2014/main" id="{B00FAA80-E8FD-4205-94D6-DDB1F44E3DA1}"/>
              </a:ext>
            </a:extLst>
          </p:cNvPr>
          <p:cNvSpPr>
            <a:spLocks noChangeArrowheads="1"/>
          </p:cNvSpPr>
          <p:nvPr/>
        </p:nvSpPr>
        <p:spPr bwMode="auto">
          <a:xfrm>
            <a:off x="4970463" y="3275013"/>
            <a:ext cx="3406775" cy="2697162"/>
          </a:xfrm>
          <a:prstGeom prst="rect">
            <a:avLst/>
          </a:prstGeom>
          <a:noFill/>
          <a:ln w="635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570" name="Rectangle 74">
            <a:extLst>
              <a:ext uri="{FF2B5EF4-FFF2-40B4-BE49-F238E27FC236}">
                <a16:creationId xmlns:a16="http://schemas.microsoft.com/office/drawing/2014/main" id="{9CEDA1D0-A9AA-46A0-A77E-F6D09126FDA0}"/>
              </a:ext>
            </a:extLst>
          </p:cNvPr>
          <p:cNvSpPr>
            <a:spLocks noChangeArrowheads="1"/>
          </p:cNvSpPr>
          <p:nvPr/>
        </p:nvSpPr>
        <p:spPr bwMode="auto">
          <a:xfrm>
            <a:off x="4973638" y="3281363"/>
            <a:ext cx="3403600" cy="2689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571" name="Rectangle 75">
            <a:extLst>
              <a:ext uri="{FF2B5EF4-FFF2-40B4-BE49-F238E27FC236}">
                <a16:creationId xmlns:a16="http://schemas.microsoft.com/office/drawing/2014/main" id="{BDBC45BC-C72E-4719-A627-63154DAE2345}"/>
              </a:ext>
            </a:extLst>
          </p:cNvPr>
          <p:cNvSpPr>
            <a:spLocks noChangeArrowheads="1"/>
          </p:cNvSpPr>
          <p:nvPr/>
        </p:nvSpPr>
        <p:spPr bwMode="auto">
          <a:xfrm>
            <a:off x="4973638" y="3281363"/>
            <a:ext cx="3403600" cy="2689225"/>
          </a:xfrm>
          <a:prstGeom prst="rect">
            <a:avLst/>
          </a:prstGeom>
          <a:noFill/>
          <a:ln w="6350"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pic>
        <p:nvPicPr>
          <p:cNvPr id="106572" name="Picture 76">
            <a:extLst>
              <a:ext uri="{FF2B5EF4-FFF2-40B4-BE49-F238E27FC236}">
                <a16:creationId xmlns:a16="http://schemas.microsoft.com/office/drawing/2014/main" id="{422DECD4-BDEA-4DC7-AB72-F43DFC5475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3638" y="3284538"/>
            <a:ext cx="3405187"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73" name="Rectangle 77">
            <a:extLst>
              <a:ext uri="{FF2B5EF4-FFF2-40B4-BE49-F238E27FC236}">
                <a16:creationId xmlns:a16="http://schemas.microsoft.com/office/drawing/2014/main" id="{3FD7599C-BD2A-4C9D-ACB9-923846CB51C5}"/>
              </a:ext>
            </a:extLst>
          </p:cNvPr>
          <p:cNvSpPr>
            <a:spLocks noChangeArrowheads="1"/>
          </p:cNvSpPr>
          <p:nvPr/>
        </p:nvSpPr>
        <p:spPr bwMode="auto">
          <a:xfrm>
            <a:off x="6138863" y="6367463"/>
            <a:ext cx="18319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latin typeface="Helvetica" panose="020B0604020202020204" pitchFamily="34" charset="0"/>
              </a:rPr>
              <a:t>bandwidth, %</a:t>
            </a:r>
            <a:endParaRPr lang="en-US" altLang="en-US"/>
          </a:p>
        </p:txBody>
      </p:sp>
      <p:sp>
        <p:nvSpPr>
          <p:cNvPr id="106574" name="Rectangle 78">
            <a:extLst>
              <a:ext uri="{FF2B5EF4-FFF2-40B4-BE49-F238E27FC236}">
                <a16:creationId xmlns:a16="http://schemas.microsoft.com/office/drawing/2014/main" id="{0EC6FD57-DDC3-4FBE-8BAD-88E87883512A}"/>
              </a:ext>
            </a:extLst>
          </p:cNvPr>
          <p:cNvSpPr>
            <a:spLocks noChangeArrowheads="1"/>
          </p:cNvSpPr>
          <p:nvPr/>
        </p:nvSpPr>
        <p:spPr bwMode="auto">
          <a:xfrm rot="16200000">
            <a:off x="3950495" y="4288631"/>
            <a:ext cx="3222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latin typeface="Helvetica" panose="020B0604020202020204" pitchFamily="34" charset="0"/>
              </a:rPr>
              <a:t>ka</a:t>
            </a:r>
            <a:endParaRPr lang="en-US" altLang="en-US"/>
          </a:p>
        </p:txBody>
      </p:sp>
      <p:sp>
        <p:nvSpPr>
          <p:cNvPr id="106575" name="Line 79">
            <a:extLst>
              <a:ext uri="{FF2B5EF4-FFF2-40B4-BE49-F238E27FC236}">
                <a16:creationId xmlns:a16="http://schemas.microsoft.com/office/drawing/2014/main" id="{7A5E389D-823E-413F-B5F9-D314C5D8BD0C}"/>
              </a:ext>
            </a:extLst>
          </p:cNvPr>
          <p:cNvSpPr>
            <a:spLocks noChangeShapeType="1"/>
          </p:cNvSpPr>
          <p:nvPr/>
        </p:nvSpPr>
        <p:spPr bwMode="auto">
          <a:xfrm flipV="1">
            <a:off x="5070475" y="5935663"/>
            <a:ext cx="1588"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76" name="Line 80">
            <a:extLst>
              <a:ext uri="{FF2B5EF4-FFF2-40B4-BE49-F238E27FC236}">
                <a16:creationId xmlns:a16="http://schemas.microsoft.com/office/drawing/2014/main" id="{B0464E2B-C67D-458F-9C98-18C0A5E64756}"/>
              </a:ext>
            </a:extLst>
          </p:cNvPr>
          <p:cNvSpPr>
            <a:spLocks noChangeShapeType="1"/>
          </p:cNvSpPr>
          <p:nvPr/>
        </p:nvSpPr>
        <p:spPr bwMode="auto">
          <a:xfrm>
            <a:off x="5070475" y="3281363"/>
            <a:ext cx="1588"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77" name="Rectangle 81">
            <a:extLst>
              <a:ext uri="{FF2B5EF4-FFF2-40B4-BE49-F238E27FC236}">
                <a16:creationId xmlns:a16="http://schemas.microsoft.com/office/drawing/2014/main" id="{2653B312-6608-4C48-A0AE-5C7FFB5829F5}"/>
              </a:ext>
            </a:extLst>
          </p:cNvPr>
          <p:cNvSpPr>
            <a:spLocks noChangeArrowheads="1"/>
          </p:cNvSpPr>
          <p:nvPr/>
        </p:nvSpPr>
        <p:spPr bwMode="auto">
          <a:xfrm>
            <a:off x="5011738" y="61388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10</a:t>
            </a:r>
            <a:endParaRPr lang="en-US" altLang="en-US" sz="1200"/>
          </a:p>
        </p:txBody>
      </p:sp>
      <p:sp>
        <p:nvSpPr>
          <p:cNvPr id="106578" name="Line 82">
            <a:extLst>
              <a:ext uri="{FF2B5EF4-FFF2-40B4-BE49-F238E27FC236}">
                <a16:creationId xmlns:a16="http://schemas.microsoft.com/office/drawing/2014/main" id="{171D2BDC-7956-417F-ADAE-1B3A718577B9}"/>
              </a:ext>
            </a:extLst>
          </p:cNvPr>
          <p:cNvSpPr>
            <a:spLocks noChangeShapeType="1"/>
          </p:cNvSpPr>
          <p:nvPr/>
        </p:nvSpPr>
        <p:spPr bwMode="auto">
          <a:xfrm flipV="1">
            <a:off x="5470525" y="5935663"/>
            <a:ext cx="1588"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79" name="Line 83">
            <a:extLst>
              <a:ext uri="{FF2B5EF4-FFF2-40B4-BE49-F238E27FC236}">
                <a16:creationId xmlns:a16="http://schemas.microsoft.com/office/drawing/2014/main" id="{F76A04D9-1DAD-46FE-9145-7471D107154B}"/>
              </a:ext>
            </a:extLst>
          </p:cNvPr>
          <p:cNvSpPr>
            <a:spLocks noChangeShapeType="1"/>
          </p:cNvSpPr>
          <p:nvPr/>
        </p:nvSpPr>
        <p:spPr bwMode="auto">
          <a:xfrm>
            <a:off x="5470525" y="3281363"/>
            <a:ext cx="1588"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80" name="Rectangle 84">
            <a:extLst>
              <a:ext uri="{FF2B5EF4-FFF2-40B4-BE49-F238E27FC236}">
                <a16:creationId xmlns:a16="http://schemas.microsoft.com/office/drawing/2014/main" id="{DC0A0970-1B28-4F02-BED4-8BFBA406B195}"/>
              </a:ext>
            </a:extLst>
          </p:cNvPr>
          <p:cNvSpPr>
            <a:spLocks noChangeArrowheads="1"/>
          </p:cNvSpPr>
          <p:nvPr/>
        </p:nvSpPr>
        <p:spPr bwMode="auto">
          <a:xfrm>
            <a:off x="5411788" y="61388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20</a:t>
            </a:r>
            <a:endParaRPr lang="en-US" altLang="en-US" sz="1200"/>
          </a:p>
        </p:txBody>
      </p:sp>
      <p:sp>
        <p:nvSpPr>
          <p:cNvPr id="106581" name="Line 85">
            <a:extLst>
              <a:ext uri="{FF2B5EF4-FFF2-40B4-BE49-F238E27FC236}">
                <a16:creationId xmlns:a16="http://schemas.microsoft.com/office/drawing/2014/main" id="{B687FF56-7D16-4DBC-99FA-2F0B6B786A20}"/>
              </a:ext>
            </a:extLst>
          </p:cNvPr>
          <p:cNvSpPr>
            <a:spLocks noChangeShapeType="1"/>
          </p:cNvSpPr>
          <p:nvPr/>
        </p:nvSpPr>
        <p:spPr bwMode="auto">
          <a:xfrm flipV="1">
            <a:off x="5872163" y="5935663"/>
            <a:ext cx="1587"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82" name="Line 86">
            <a:extLst>
              <a:ext uri="{FF2B5EF4-FFF2-40B4-BE49-F238E27FC236}">
                <a16:creationId xmlns:a16="http://schemas.microsoft.com/office/drawing/2014/main" id="{9BB2A6A8-4776-4F87-A981-D92F957DE9B9}"/>
              </a:ext>
            </a:extLst>
          </p:cNvPr>
          <p:cNvSpPr>
            <a:spLocks noChangeShapeType="1"/>
          </p:cNvSpPr>
          <p:nvPr/>
        </p:nvSpPr>
        <p:spPr bwMode="auto">
          <a:xfrm>
            <a:off x="5872163" y="3281363"/>
            <a:ext cx="1587"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83" name="Rectangle 87">
            <a:extLst>
              <a:ext uri="{FF2B5EF4-FFF2-40B4-BE49-F238E27FC236}">
                <a16:creationId xmlns:a16="http://schemas.microsoft.com/office/drawing/2014/main" id="{F97BFC7C-345A-435C-A8F6-EF60325452C9}"/>
              </a:ext>
            </a:extLst>
          </p:cNvPr>
          <p:cNvSpPr>
            <a:spLocks noChangeArrowheads="1"/>
          </p:cNvSpPr>
          <p:nvPr/>
        </p:nvSpPr>
        <p:spPr bwMode="auto">
          <a:xfrm>
            <a:off x="5811838" y="61388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30</a:t>
            </a:r>
            <a:endParaRPr lang="en-US" altLang="en-US" sz="1200"/>
          </a:p>
        </p:txBody>
      </p:sp>
      <p:sp>
        <p:nvSpPr>
          <p:cNvPr id="106584" name="Line 88">
            <a:extLst>
              <a:ext uri="{FF2B5EF4-FFF2-40B4-BE49-F238E27FC236}">
                <a16:creationId xmlns:a16="http://schemas.microsoft.com/office/drawing/2014/main" id="{2E2E5841-6861-49B8-A21F-53A02ADB0B5C}"/>
              </a:ext>
            </a:extLst>
          </p:cNvPr>
          <p:cNvSpPr>
            <a:spLocks noChangeShapeType="1"/>
          </p:cNvSpPr>
          <p:nvPr/>
        </p:nvSpPr>
        <p:spPr bwMode="auto">
          <a:xfrm flipV="1">
            <a:off x="6272213" y="5935663"/>
            <a:ext cx="1587"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85" name="Line 89">
            <a:extLst>
              <a:ext uri="{FF2B5EF4-FFF2-40B4-BE49-F238E27FC236}">
                <a16:creationId xmlns:a16="http://schemas.microsoft.com/office/drawing/2014/main" id="{A6A3E7B9-8AC8-452C-B2CB-A778119782ED}"/>
              </a:ext>
            </a:extLst>
          </p:cNvPr>
          <p:cNvSpPr>
            <a:spLocks noChangeShapeType="1"/>
          </p:cNvSpPr>
          <p:nvPr/>
        </p:nvSpPr>
        <p:spPr bwMode="auto">
          <a:xfrm>
            <a:off x="6272213" y="3281363"/>
            <a:ext cx="1587"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86" name="Rectangle 90">
            <a:extLst>
              <a:ext uri="{FF2B5EF4-FFF2-40B4-BE49-F238E27FC236}">
                <a16:creationId xmlns:a16="http://schemas.microsoft.com/office/drawing/2014/main" id="{2ED6AC59-47A8-4060-A734-8F9BCD7C3E93}"/>
              </a:ext>
            </a:extLst>
          </p:cNvPr>
          <p:cNvSpPr>
            <a:spLocks noChangeArrowheads="1"/>
          </p:cNvSpPr>
          <p:nvPr/>
        </p:nvSpPr>
        <p:spPr bwMode="auto">
          <a:xfrm>
            <a:off x="6213475" y="61388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40</a:t>
            </a:r>
            <a:endParaRPr lang="en-US" altLang="en-US" sz="1200"/>
          </a:p>
        </p:txBody>
      </p:sp>
      <p:sp>
        <p:nvSpPr>
          <p:cNvPr id="106587" name="Line 91">
            <a:extLst>
              <a:ext uri="{FF2B5EF4-FFF2-40B4-BE49-F238E27FC236}">
                <a16:creationId xmlns:a16="http://schemas.microsoft.com/office/drawing/2014/main" id="{5242983D-4554-4E99-A00E-02CA66C41CC3}"/>
              </a:ext>
            </a:extLst>
          </p:cNvPr>
          <p:cNvSpPr>
            <a:spLocks noChangeShapeType="1"/>
          </p:cNvSpPr>
          <p:nvPr/>
        </p:nvSpPr>
        <p:spPr bwMode="auto">
          <a:xfrm flipV="1">
            <a:off x="6672263" y="5935663"/>
            <a:ext cx="1587"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88" name="Line 92">
            <a:extLst>
              <a:ext uri="{FF2B5EF4-FFF2-40B4-BE49-F238E27FC236}">
                <a16:creationId xmlns:a16="http://schemas.microsoft.com/office/drawing/2014/main" id="{1A4169D8-FB00-4109-B4C7-F1C67703B8C6}"/>
              </a:ext>
            </a:extLst>
          </p:cNvPr>
          <p:cNvSpPr>
            <a:spLocks noChangeShapeType="1"/>
          </p:cNvSpPr>
          <p:nvPr/>
        </p:nvSpPr>
        <p:spPr bwMode="auto">
          <a:xfrm>
            <a:off x="6672263" y="3281363"/>
            <a:ext cx="1587"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89" name="Rectangle 93">
            <a:extLst>
              <a:ext uri="{FF2B5EF4-FFF2-40B4-BE49-F238E27FC236}">
                <a16:creationId xmlns:a16="http://schemas.microsoft.com/office/drawing/2014/main" id="{45571954-20F3-4E08-8934-51C690B1D016}"/>
              </a:ext>
            </a:extLst>
          </p:cNvPr>
          <p:cNvSpPr>
            <a:spLocks noChangeArrowheads="1"/>
          </p:cNvSpPr>
          <p:nvPr/>
        </p:nvSpPr>
        <p:spPr bwMode="auto">
          <a:xfrm>
            <a:off x="6613525" y="61388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50</a:t>
            </a:r>
            <a:endParaRPr lang="en-US" altLang="en-US" sz="1200"/>
          </a:p>
        </p:txBody>
      </p:sp>
      <p:sp>
        <p:nvSpPr>
          <p:cNvPr id="106590" name="Line 94">
            <a:extLst>
              <a:ext uri="{FF2B5EF4-FFF2-40B4-BE49-F238E27FC236}">
                <a16:creationId xmlns:a16="http://schemas.microsoft.com/office/drawing/2014/main" id="{09E70BA5-6745-4143-A3A4-479861C6664C}"/>
              </a:ext>
            </a:extLst>
          </p:cNvPr>
          <p:cNvSpPr>
            <a:spLocks noChangeShapeType="1"/>
          </p:cNvSpPr>
          <p:nvPr/>
        </p:nvSpPr>
        <p:spPr bwMode="auto">
          <a:xfrm flipV="1">
            <a:off x="7073900" y="5935663"/>
            <a:ext cx="1588"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91" name="Line 95">
            <a:extLst>
              <a:ext uri="{FF2B5EF4-FFF2-40B4-BE49-F238E27FC236}">
                <a16:creationId xmlns:a16="http://schemas.microsoft.com/office/drawing/2014/main" id="{FE9C7ED9-5AA4-45B3-BA2A-4051835DB8DF}"/>
              </a:ext>
            </a:extLst>
          </p:cNvPr>
          <p:cNvSpPr>
            <a:spLocks noChangeShapeType="1"/>
          </p:cNvSpPr>
          <p:nvPr/>
        </p:nvSpPr>
        <p:spPr bwMode="auto">
          <a:xfrm>
            <a:off x="7073900" y="3281363"/>
            <a:ext cx="1588"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92" name="Rectangle 96">
            <a:extLst>
              <a:ext uri="{FF2B5EF4-FFF2-40B4-BE49-F238E27FC236}">
                <a16:creationId xmlns:a16="http://schemas.microsoft.com/office/drawing/2014/main" id="{E818EF9B-5DFD-4FF6-BD0F-11C74887B722}"/>
              </a:ext>
            </a:extLst>
          </p:cNvPr>
          <p:cNvSpPr>
            <a:spLocks noChangeArrowheads="1"/>
          </p:cNvSpPr>
          <p:nvPr/>
        </p:nvSpPr>
        <p:spPr bwMode="auto">
          <a:xfrm>
            <a:off x="7013575" y="61388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60</a:t>
            </a:r>
            <a:endParaRPr lang="en-US" altLang="en-US" sz="1200"/>
          </a:p>
        </p:txBody>
      </p:sp>
      <p:sp>
        <p:nvSpPr>
          <p:cNvPr id="106593" name="Line 97">
            <a:extLst>
              <a:ext uri="{FF2B5EF4-FFF2-40B4-BE49-F238E27FC236}">
                <a16:creationId xmlns:a16="http://schemas.microsoft.com/office/drawing/2014/main" id="{A22E91F9-CB56-40AB-BCF7-98F0D2B1F0C5}"/>
              </a:ext>
            </a:extLst>
          </p:cNvPr>
          <p:cNvSpPr>
            <a:spLocks noChangeShapeType="1"/>
          </p:cNvSpPr>
          <p:nvPr/>
        </p:nvSpPr>
        <p:spPr bwMode="auto">
          <a:xfrm flipV="1">
            <a:off x="7473950" y="5935663"/>
            <a:ext cx="1588"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94" name="Line 98">
            <a:extLst>
              <a:ext uri="{FF2B5EF4-FFF2-40B4-BE49-F238E27FC236}">
                <a16:creationId xmlns:a16="http://schemas.microsoft.com/office/drawing/2014/main" id="{7CE49FA3-95D6-4E51-A53F-50E31918B763}"/>
              </a:ext>
            </a:extLst>
          </p:cNvPr>
          <p:cNvSpPr>
            <a:spLocks noChangeShapeType="1"/>
          </p:cNvSpPr>
          <p:nvPr/>
        </p:nvSpPr>
        <p:spPr bwMode="auto">
          <a:xfrm>
            <a:off x="7473950" y="3281363"/>
            <a:ext cx="1588"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95" name="Rectangle 99">
            <a:extLst>
              <a:ext uri="{FF2B5EF4-FFF2-40B4-BE49-F238E27FC236}">
                <a16:creationId xmlns:a16="http://schemas.microsoft.com/office/drawing/2014/main" id="{3BED5F08-D804-4753-9CDB-6269408F1FDB}"/>
              </a:ext>
            </a:extLst>
          </p:cNvPr>
          <p:cNvSpPr>
            <a:spLocks noChangeArrowheads="1"/>
          </p:cNvSpPr>
          <p:nvPr/>
        </p:nvSpPr>
        <p:spPr bwMode="auto">
          <a:xfrm>
            <a:off x="7415213" y="61388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70</a:t>
            </a:r>
            <a:endParaRPr lang="en-US" altLang="en-US" sz="1200"/>
          </a:p>
        </p:txBody>
      </p:sp>
      <p:sp>
        <p:nvSpPr>
          <p:cNvPr id="106596" name="Line 100">
            <a:extLst>
              <a:ext uri="{FF2B5EF4-FFF2-40B4-BE49-F238E27FC236}">
                <a16:creationId xmlns:a16="http://schemas.microsoft.com/office/drawing/2014/main" id="{706F60CA-8B36-4E12-AC97-DDC3F6D57BA0}"/>
              </a:ext>
            </a:extLst>
          </p:cNvPr>
          <p:cNvSpPr>
            <a:spLocks noChangeShapeType="1"/>
          </p:cNvSpPr>
          <p:nvPr/>
        </p:nvSpPr>
        <p:spPr bwMode="auto">
          <a:xfrm flipV="1">
            <a:off x="7874000" y="5935663"/>
            <a:ext cx="1588"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97" name="Line 101">
            <a:extLst>
              <a:ext uri="{FF2B5EF4-FFF2-40B4-BE49-F238E27FC236}">
                <a16:creationId xmlns:a16="http://schemas.microsoft.com/office/drawing/2014/main" id="{074168D2-F84A-4B4C-BB74-917F2B2E75CE}"/>
              </a:ext>
            </a:extLst>
          </p:cNvPr>
          <p:cNvSpPr>
            <a:spLocks noChangeShapeType="1"/>
          </p:cNvSpPr>
          <p:nvPr/>
        </p:nvSpPr>
        <p:spPr bwMode="auto">
          <a:xfrm>
            <a:off x="7874000" y="3281363"/>
            <a:ext cx="1588"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598" name="Rectangle 102">
            <a:extLst>
              <a:ext uri="{FF2B5EF4-FFF2-40B4-BE49-F238E27FC236}">
                <a16:creationId xmlns:a16="http://schemas.microsoft.com/office/drawing/2014/main" id="{953E9974-3A48-4D32-B4D4-E47A7B721A08}"/>
              </a:ext>
            </a:extLst>
          </p:cNvPr>
          <p:cNvSpPr>
            <a:spLocks noChangeArrowheads="1"/>
          </p:cNvSpPr>
          <p:nvPr/>
        </p:nvSpPr>
        <p:spPr bwMode="auto">
          <a:xfrm>
            <a:off x="7815263" y="61388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80</a:t>
            </a:r>
            <a:endParaRPr lang="en-US" altLang="en-US" sz="1200"/>
          </a:p>
        </p:txBody>
      </p:sp>
      <p:sp>
        <p:nvSpPr>
          <p:cNvPr id="106599" name="Line 103">
            <a:extLst>
              <a:ext uri="{FF2B5EF4-FFF2-40B4-BE49-F238E27FC236}">
                <a16:creationId xmlns:a16="http://schemas.microsoft.com/office/drawing/2014/main" id="{A720E4D8-9DD8-4716-BD9E-B80B1A5C5F56}"/>
              </a:ext>
            </a:extLst>
          </p:cNvPr>
          <p:cNvSpPr>
            <a:spLocks noChangeShapeType="1"/>
          </p:cNvSpPr>
          <p:nvPr/>
        </p:nvSpPr>
        <p:spPr bwMode="auto">
          <a:xfrm flipV="1">
            <a:off x="8274050" y="5935663"/>
            <a:ext cx="1588" cy="3492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00" name="Line 104">
            <a:extLst>
              <a:ext uri="{FF2B5EF4-FFF2-40B4-BE49-F238E27FC236}">
                <a16:creationId xmlns:a16="http://schemas.microsoft.com/office/drawing/2014/main" id="{EDACD18F-17CF-41FE-8263-E16860BD83A7}"/>
              </a:ext>
            </a:extLst>
          </p:cNvPr>
          <p:cNvSpPr>
            <a:spLocks noChangeShapeType="1"/>
          </p:cNvSpPr>
          <p:nvPr/>
        </p:nvSpPr>
        <p:spPr bwMode="auto">
          <a:xfrm>
            <a:off x="8274050" y="3281363"/>
            <a:ext cx="1588" cy="28575"/>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01" name="Rectangle 105">
            <a:extLst>
              <a:ext uri="{FF2B5EF4-FFF2-40B4-BE49-F238E27FC236}">
                <a16:creationId xmlns:a16="http://schemas.microsoft.com/office/drawing/2014/main" id="{9C1764BD-7FA8-4C2E-9D90-82C0C2291783}"/>
              </a:ext>
            </a:extLst>
          </p:cNvPr>
          <p:cNvSpPr>
            <a:spLocks noChangeArrowheads="1"/>
          </p:cNvSpPr>
          <p:nvPr/>
        </p:nvSpPr>
        <p:spPr bwMode="auto">
          <a:xfrm>
            <a:off x="8215313" y="61388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90</a:t>
            </a:r>
            <a:endParaRPr lang="en-US" altLang="en-US" sz="1200"/>
          </a:p>
        </p:txBody>
      </p:sp>
      <p:sp>
        <p:nvSpPr>
          <p:cNvPr id="106602" name="Line 106">
            <a:extLst>
              <a:ext uri="{FF2B5EF4-FFF2-40B4-BE49-F238E27FC236}">
                <a16:creationId xmlns:a16="http://schemas.microsoft.com/office/drawing/2014/main" id="{00390DA8-DDAF-421F-8087-005B82E7F383}"/>
              </a:ext>
            </a:extLst>
          </p:cNvPr>
          <p:cNvSpPr>
            <a:spLocks noChangeShapeType="1"/>
          </p:cNvSpPr>
          <p:nvPr/>
        </p:nvSpPr>
        <p:spPr bwMode="auto">
          <a:xfrm>
            <a:off x="4973638" y="5935663"/>
            <a:ext cx="28575"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03" name="Line 107">
            <a:extLst>
              <a:ext uri="{FF2B5EF4-FFF2-40B4-BE49-F238E27FC236}">
                <a16:creationId xmlns:a16="http://schemas.microsoft.com/office/drawing/2014/main" id="{2B6D81EF-AE72-4693-B2E6-8C523B322C32}"/>
              </a:ext>
            </a:extLst>
          </p:cNvPr>
          <p:cNvSpPr>
            <a:spLocks noChangeShapeType="1"/>
          </p:cNvSpPr>
          <p:nvPr/>
        </p:nvSpPr>
        <p:spPr bwMode="auto">
          <a:xfrm flipH="1">
            <a:off x="8343900" y="5935663"/>
            <a:ext cx="33338"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04" name="Rectangle 108">
            <a:extLst>
              <a:ext uri="{FF2B5EF4-FFF2-40B4-BE49-F238E27FC236}">
                <a16:creationId xmlns:a16="http://schemas.microsoft.com/office/drawing/2014/main" id="{08341841-59AB-4447-B231-E361BD5C141B}"/>
              </a:ext>
            </a:extLst>
          </p:cNvPr>
          <p:cNvSpPr>
            <a:spLocks noChangeArrowheads="1"/>
          </p:cNvSpPr>
          <p:nvPr/>
        </p:nvSpPr>
        <p:spPr bwMode="auto">
          <a:xfrm>
            <a:off x="4649788" y="5816600"/>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0.5</a:t>
            </a:r>
            <a:endParaRPr lang="en-US" altLang="en-US" sz="1200"/>
          </a:p>
        </p:txBody>
      </p:sp>
      <p:sp>
        <p:nvSpPr>
          <p:cNvPr id="106605" name="Line 109">
            <a:extLst>
              <a:ext uri="{FF2B5EF4-FFF2-40B4-BE49-F238E27FC236}">
                <a16:creationId xmlns:a16="http://schemas.microsoft.com/office/drawing/2014/main" id="{87235E94-E9A2-4449-8EF3-D30730D189B5}"/>
              </a:ext>
            </a:extLst>
          </p:cNvPr>
          <p:cNvSpPr>
            <a:spLocks noChangeShapeType="1"/>
          </p:cNvSpPr>
          <p:nvPr/>
        </p:nvSpPr>
        <p:spPr bwMode="auto">
          <a:xfrm>
            <a:off x="4973638" y="5645150"/>
            <a:ext cx="28575"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06" name="Line 110">
            <a:extLst>
              <a:ext uri="{FF2B5EF4-FFF2-40B4-BE49-F238E27FC236}">
                <a16:creationId xmlns:a16="http://schemas.microsoft.com/office/drawing/2014/main" id="{02BED39D-52B3-467E-8B5D-E535D221E6BF}"/>
              </a:ext>
            </a:extLst>
          </p:cNvPr>
          <p:cNvSpPr>
            <a:spLocks noChangeShapeType="1"/>
          </p:cNvSpPr>
          <p:nvPr/>
        </p:nvSpPr>
        <p:spPr bwMode="auto">
          <a:xfrm flipH="1">
            <a:off x="8343900" y="5645150"/>
            <a:ext cx="33338"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07" name="Rectangle 111">
            <a:extLst>
              <a:ext uri="{FF2B5EF4-FFF2-40B4-BE49-F238E27FC236}">
                <a16:creationId xmlns:a16="http://schemas.microsoft.com/office/drawing/2014/main" id="{614B4767-E12C-4443-9FD7-7F205D92C235}"/>
              </a:ext>
            </a:extLst>
          </p:cNvPr>
          <p:cNvSpPr>
            <a:spLocks noChangeArrowheads="1"/>
          </p:cNvSpPr>
          <p:nvPr/>
        </p:nvSpPr>
        <p:spPr bwMode="auto">
          <a:xfrm>
            <a:off x="4741863" y="5524500"/>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sz="1200"/>
          </a:p>
        </p:txBody>
      </p:sp>
      <p:sp>
        <p:nvSpPr>
          <p:cNvPr id="106608" name="Line 112">
            <a:extLst>
              <a:ext uri="{FF2B5EF4-FFF2-40B4-BE49-F238E27FC236}">
                <a16:creationId xmlns:a16="http://schemas.microsoft.com/office/drawing/2014/main" id="{F1BB21BA-4E21-49CB-83F1-325299BB5E6E}"/>
              </a:ext>
            </a:extLst>
          </p:cNvPr>
          <p:cNvSpPr>
            <a:spLocks noChangeShapeType="1"/>
          </p:cNvSpPr>
          <p:nvPr/>
        </p:nvSpPr>
        <p:spPr bwMode="auto">
          <a:xfrm>
            <a:off x="4973638" y="5353050"/>
            <a:ext cx="28575"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09" name="Line 113">
            <a:extLst>
              <a:ext uri="{FF2B5EF4-FFF2-40B4-BE49-F238E27FC236}">
                <a16:creationId xmlns:a16="http://schemas.microsoft.com/office/drawing/2014/main" id="{4982AAA0-3876-42D2-877C-3254DC041A21}"/>
              </a:ext>
            </a:extLst>
          </p:cNvPr>
          <p:cNvSpPr>
            <a:spLocks noChangeShapeType="1"/>
          </p:cNvSpPr>
          <p:nvPr/>
        </p:nvSpPr>
        <p:spPr bwMode="auto">
          <a:xfrm flipH="1">
            <a:off x="8343900" y="5353050"/>
            <a:ext cx="33338"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10" name="Rectangle 114">
            <a:extLst>
              <a:ext uri="{FF2B5EF4-FFF2-40B4-BE49-F238E27FC236}">
                <a16:creationId xmlns:a16="http://schemas.microsoft.com/office/drawing/2014/main" id="{F6820424-1E22-4AE9-A6C0-D7CADB9407D3}"/>
              </a:ext>
            </a:extLst>
          </p:cNvPr>
          <p:cNvSpPr>
            <a:spLocks noChangeArrowheads="1"/>
          </p:cNvSpPr>
          <p:nvPr/>
        </p:nvSpPr>
        <p:spPr bwMode="auto">
          <a:xfrm>
            <a:off x="4649788" y="5232400"/>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1.5</a:t>
            </a:r>
            <a:endParaRPr lang="en-US" altLang="en-US" sz="1200"/>
          </a:p>
        </p:txBody>
      </p:sp>
      <p:sp>
        <p:nvSpPr>
          <p:cNvPr id="106611" name="Line 115">
            <a:extLst>
              <a:ext uri="{FF2B5EF4-FFF2-40B4-BE49-F238E27FC236}">
                <a16:creationId xmlns:a16="http://schemas.microsoft.com/office/drawing/2014/main" id="{B51F1C73-DEEA-4662-8632-16E65363E627}"/>
              </a:ext>
            </a:extLst>
          </p:cNvPr>
          <p:cNvSpPr>
            <a:spLocks noChangeShapeType="1"/>
          </p:cNvSpPr>
          <p:nvPr/>
        </p:nvSpPr>
        <p:spPr bwMode="auto">
          <a:xfrm>
            <a:off x="4973638" y="5060950"/>
            <a:ext cx="28575"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12" name="Line 116">
            <a:extLst>
              <a:ext uri="{FF2B5EF4-FFF2-40B4-BE49-F238E27FC236}">
                <a16:creationId xmlns:a16="http://schemas.microsoft.com/office/drawing/2014/main" id="{56479316-4A2B-4448-9B5F-FB85B1A7944B}"/>
              </a:ext>
            </a:extLst>
          </p:cNvPr>
          <p:cNvSpPr>
            <a:spLocks noChangeShapeType="1"/>
          </p:cNvSpPr>
          <p:nvPr/>
        </p:nvSpPr>
        <p:spPr bwMode="auto">
          <a:xfrm flipH="1">
            <a:off x="8343900" y="5060950"/>
            <a:ext cx="33338"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13" name="Rectangle 117">
            <a:extLst>
              <a:ext uri="{FF2B5EF4-FFF2-40B4-BE49-F238E27FC236}">
                <a16:creationId xmlns:a16="http://schemas.microsoft.com/office/drawing/2014/main" id="{BB0348A5-46B9-4B44-8685-6702D415E7DA}"/>
              </a:ext>
            </a:extLst>
          </p:cNvPr>
          <p:cNvSpPr>
            <a:spLocks noChangeArrowheads="1"/>
          </p:cNvSpPr>
          <p:nvPr/>
        </p:nvSpPr>
        <p:spPr bwMode="auto">
          <a:xfrm>
            <a:off x="4741863" y="4940300"/>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sz="1200"/>
          </a:p>
        </p:txBody>
      </p:sp>
      <p:sp>
        <p:nvSpPr>
          <p:cNvPr id="106614" name="Line 118">
            <a:extLst>
              <a:ext uri="{FF2B5EF4-FFF2-40B4-BE49-F238E27FC236}">
                <a16:creationId xmlns:a16="http://schemas.microsoft.com/office/drawing/2014/main" id="{C5DCB972-5F1E-45A9-88C6-CFEC26627EF0}"/>
              </a:ext>
            </a:extLst>
          </p:cNvPr>
          <p:cNvSpPr>
            <a:spLocks noChangeShapeType="1"/>
          </p:cNvSpPr>
          <p:nvPr/>
        </p:nvSpPr>
        <p:spPr bwMode="auto">
          <a:xfrm>
            <a:off x="4973638" y="4768850"/>
            <a:ext cx="28575"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15" name="Line 119">
            <a:extLst>
              <a:ext uri="{FF2B5EF4-FFF2-40B4-BE49-F238E27FC236}">
                <a16:creationId xmlns:a16="http://schemas.microsoft.com/office/drawing/2014/main" id="{BCFEFDDB-3243-43C2-BDF3-8892BACB1DF0}"/>
              </a:ext>
            </a:extLst>
          </p:cNvPr>
          <p:cNvSpPr>
            <a:spLocks noChangeShapeType="1"/>
          </p:cNvSpPr>
          <p:nvPr/>
        </p:nvSpPr>
        <p:spPr bwMode="auto">
          <a:xfrm flipH="1">
            <a:off x="8343900" y="4768850"/>
            <a:ext cx="33338" cy="1588"/>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16" name="Rectangle 120">
            <a:extLst>
              <a:ext uri="{FF2B5EF4-FFF2-40B4-BE49-F238E27FC236}">
                <a16:creationId xmlns:a16="http://schemas.microsoft.com/office/drawing/2014/main" id="{AA6D649D-B674-4A77-B4E5-DD095CE5770A}"/>
              </a:ext>
            </a:extLst>
          </p:cNvPr>
          <p:cNvSpPr>
            <a:spLocks noChangeArrowheads="1"/>
          </p:cNvSpPr>
          <p:nvPr/>
        </p:nvSpPr>
        <p:spPr bwMode="auto">
          <a:xfrm>
            <a:off x="4649788" y="4649788"/>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2.5</a:t>
            </a:r>
            <a:endParaRPr lang="en-US" altLang="en-US" sz="1200"/>
          </a:p>
        </p:txBody>
      </p:sp>
      <p:sp>
        <p:nvSpPr>
          <p:cNvPr id="106617" name="Line 121">
            <a:extLst>
              <a:ext uri="{FF2B5EF4-FFF2-40B4-BE49-F238E27FC236}">
                <a16:creationId xmlns:a16="http://schemas.microsoft.com/office/drawing/2014/main" id="{98D6B2D0-34D3-4B22-B19A-529B910B0072}"/>
              </a:ext>
            </a:extLst>
          </p:cNvPr>
          <p:cNvSpPr>
            <a:spLocks noChangeShapeType="1"/>
          </p:cNvSpPr>
          <p:nvPr/>
        </p:nvSpPr>
        <p:spPr bwMode="auto">
          <a:xfrm>
            <a:off x="4973638" y="4478338"/>
            <a:ext cx="28575"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18" name="Line 122">
            <a:extLst>
              <a:ext uri="{FF2B5EF4-FFF2-40B4-BE49-F238E27FC236}">
                <a16:creationId xmlns:a16="http://schemas.microsoft.com/office/drawing/2014/main" id="{DF701876-1E3A-4305-A6E1-0C149A28011E}"/>
              </a:ext>
            </a:extLst>
          </p:cNvPr>
          <p:cNvSpPr>
            <a:spLocks noChangeShapeType="1"/>
          </p:cNvSpPr>
          <p:nvPr/>
        </p:nvSpPr>
        <p:spPr bwMode="auto">
          <a:xfrm flipH="1">
            <a:off x="8343900" y="4478338"/>
            <a:ext cx="33338"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19" name="Rectangle 123">
            <a:extLst>
              <a:ext uri="{FF2B5EF4-FFF2-40B4-BE49-F238E27FC236}">
                <a16:creationId xmlns:a16="http://schemas.microsoft.com/office/drawing/2014/main" id="{9BABCFB9-CAB0-4605-B051-F28AFA38F362}"/>
              </a:ext>
            </a:extLst>
          </p:cNvPr>
          <p:cNvSpPr>
            <a:spLocks noChangeArrowheads="1"/>
          </p:cNvSpPr>
          <p:nvPr/>
        </p:nvSpPr>
        <p:spPr bwMode="auto">
          <a:xfrm>
            <a:off x="4741863" y="4357688"/>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a:t>
            </a:r>
            <a:endParaRPr lang="en-US" altLang="en-US" sz="1200"/>
          </a:p>
        </p:txBody>
      </p:sp>
      <p:sp>
        <p:nvSpPr>
          <p:cNvPr id="106620" name="Line 124">
            <a:extLst>
              <a:ext uri="{FF2B5EF4-FFF2-40B4-BE49-F238E27FC236}">
                <a16:creationId xmlns:a16="http://schemas.microsoft.com/office/drawing/2014/main" id="{14506B95-87CA-4246-A265-4F3F44D08BFF}"/>
              </a:ext>
            </a:extLst>
          </p:cNvPr>
          <p:cNvSpPr>
            <a:spLocks noChangeShapeType="1"/>
          </p:cNvSpPr>
          <p:nvPr/>
        </p:nvSpPr>
        <p:spPr bwMode="auto">
          <a:xfrm>
            <a:off x="4973638" y="4186238"/>
            <a:ext cx="28575"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21" name="Line 125">
            <a:extLst>
              <a:ext uri="{FF2B5EF4-FFF2-40B4-BE49-F238E27FC236}">
                <a16:creationId xmlns:a16="http://schemas.microsoft.com/office/drawing/2014/main" id="{D0932011-5005-4715-A3F3-7699D39C16BE}"/>
              </a:ext>
            </a:extLst>
          </p:cNvPr>
          <p:cNvSpPr>
            <a:spLocks noChangeShapeType="1"/>
          </p:cNvSpPr>
          <p:nvPr/>
        </p:nvSpPr>
        <p:spPr bwMode="auto">
          <a:xfrm flipH="1">
            <a:off x="8343900" y="4186238"/>
            <a:ext cx="33338"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22" name="Rectangle 126">
            <a:extLst>
              <a:ext uri="{FF2B5EF4-FFF2-40B4-BE49-F238E27FC236}">
                <a16:creationId xmlns:a16="http://schemas.microsoft.com/office/drawing/2014/main" id="{85F045FD-6182-42CA-82D4-30BBE1C14FF4}"/>
              </a:ext>
            </a:extLst>
          </p:cNvPr>
          <p:cNvSpPr>
            <a:spLocks noChangeArrowheads="1"/>
          </p:cNvSpPr>
          <p:nvPr/>
        </p:nvSpPr>
        <p:spPr bwMode="auto">
          <a:xfrm>
            <a:off x="4649788" y="4065588"/>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3.5</a:t>
            </a:r>
            <a:endParaRPr lang="en-US" altLang="en-US" sz="1200"/>
          </a:p>
        </p:txBody>
      </p:sp>
      <p:sp>
        <p:nvSpPr>
          <p:cNvPr id="106623" name="Line 127">
            <a:extLst>
              <a:ext uri="{FF2B5EF4-FFF2-40B4-BE49-F238E27FC236}">
                <a16:creationId xmlns:a16="http://schemas.microsoft.com/office/drawing/2014/main" id="{9EDF3C96-1E11-4CC6-B9CF-D707C7EE67EE}"/>
              </a:ext>
            </a:extLst>
          </p:cNvPr>
          <p:cNvSpPr>
            <a:spLocks noChangeShapeType="1"/>
          </p:cNvSpPr>
          <p:nvPr/>
        </p:nvSpPr>
        <p:spPr bwMode="auto">
          <a:xfrm>
            <a:off x="4973638" y="3894138"/>
            <a:ext cx="28575"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24" name="Line 128">
            <a:extLst>
              <a:ext uri="{FF2B5EF4-FFF2-40B4-BE49-F238E27FC236}">
                <a16:creationId xmlns:a16="http://schemas.microsoft.com/office/drawing/2014/main" id="{BCE2BD87-786D-4837-8350-94025EB29178}"/>
              </a:ext>
            </a:extLst>
          </p:cNvPr>
          <p:cNvSpPr>
            <a:spLocks noChangeShapeType="1"/>
          </p:cNvSpPr>
          <p:nvPr/>
        </p:nvSpPr>
        <p:spPr bwMode="auto">
          <a:xfrm flipH="1">
            <a:off x="8343900" y="3894138"/>
            <a:ext cx="33338"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25" name="Rectangle 129">
            <a:extLst>
              <a:ext uri="{FF2B5EF4-FFF2-40B4-BE49-F238E27FC236}">
                <a16:creationId xmlns:a16="http://schemas.microsoft.com/office/drawing/2014/main" id="{856E5F09-A6B7-4695-BB66-E842F5D08CFE}"/>
              </a:ext>
            </a:extLst>
          </p:cNvPr>
          <p:cNvSpPr>
            <a:spLocks noChangeArrowheads="1"/>
          </p:cNvSpPr>
          <p:nvPr/>
        </p:nvSpPr>
        <p:spPr bwMode="auto">
          <a:xfrm>
            <a:off x="4741863" y="3773488"/>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a:t>
            </a:r>
            <a:endParaRPr lang="en-US" altLang="en-US" sz="1200"/>
          </a:p>
        </p:txBody>
      </p:sp>
      <p:sp>
        <p:nvSpPr>
          <p:cNvPr id="106626" name="Line 130">
            <a:extLst>
              <a:ext uri="{FF2B5EF4-FFF2-40B4-BE49-F238E27FC236}">
                <a16:creationId xmlns:a16="http://schemas.microsoft.com/office/drawing/2014/main" id="{2F1EED43-803F-4714-9196-E48D180443AC}"/>
              </a:ext>
            </a:extLst>
          </p:cNvPr>
          <p:cNvSpPr>
            <a:spLocks noChangeShapeType="1"/>
          </p:cNvSpPr>
          <p:nvPr/>
        </p:nvSpPr>
        <p:spPr bwMode="auto">
          <a:xfrm>
            <a:off x="4973638" y="3602038"/>
            <a:ext cx="28575"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27" name="Line 131">
            <a:extLst>
              <a:ext uri="{FF2B5EF4-FFF2-40B4-BE49-F238E27FC236}">
                <a16:creationId xmlns:a16="http://schemas.microsoft.com/office/drawing/2014/main" id="{5CA28F3B-91B2-42AA-9116-40D77A292097}"/>
              </a:ext>
            </a:extLst>
          </p:cNvPr>
          <p:cNvSpPr>
            <a:spLocks noChangeShapeType="1"/>
          </p:cNvSpPr>
          <p:nvPr/>
        </p:nvSpPr>
        <p:spPr bwMode="auto">
          <a:xfrm flipH="1">
            <a:off x="8343900" y="3602038"/>
            <a:ext cx="33338"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28" name="Rectangle 132">
            <a:extLst>
              <a:ext uri="{FF2B5EF4-FFF2-40B4-BE49-F238E27FC236}">
                <a16:creationId xmlns:a16="http://schemas.microsoft.com/office/drawing/2014/main" id="{832654D6-B516-4618-B04C-9B099172A6A8}"/>
              </a:ext>
            </a:extLst>
          </p:cNvPr>
          <p:cNvSpPr>
            <a:spLocks noChangeArrowheads="1"/>
          </p:cNvSpPr>
          <p:nvPr/>
        </p:nvSpPr>
        <p:spPr bwMode="auto">
          <a:xfrm>
            <a:off x="4649788" y="348297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4.5</a:t>
            </a:r>
            <a:endParaRPr lang="en-US" altLang="en-US" sz="1200"/>
          </a:p>
        </p:txBody>
      </p:sp>
      <p:sp>
        <p:nvSpPr>
          <p:cNvPr id="106629" name="Line 133">
            <a:extLst>
              <a:ext uri="{FF2B5EF4-FFF2-40B4-BE49-F238E27FC236}">
                <a16:creationId xmlns:a16="http://schemas.microsoft.com/office/drawing/2014/main" id="{F0934CD2-BD8D-45A2-9D0A-426031EE02B1}"/>
              </a:ext>
            </a:extLst>
          </p:cNvPr>
          <p:cNvSpPr>
            <a:spLocks noChangeShapeType="1"/>
          </p:cNvSpPr>
          <p:nvPr/>
        </p:nvSpPr>
        <p:spPr bwMode="auto">
          <a:xfrm>
            <a:off x="4973638" y="3309938"/>
            <a:ext cx="28575"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30" name="Line 134">
            <a:extLst>
              <a:ext uri="{FF2B5EF4-FFF2-40B4-BE49-F238E27FC236}">
                <a16:creationId xmlns:a16="http://schemas.microsoft.com/office/drawing/2014/main" id="{8D138E7A-4B4F-4EE5-A4EF-02397A0E69A4}"/>
              </a:ext>
            </a:extLst>
          </p:cNvPr>
          <p:cNvSpPr>
            <a:spLocks noChangeShapeType="1"/>
          </p:cNvSpPr>
          <p:nvPr/>
        </p:nvSpPr>
        <p:spPr bwMode="auto">
          <a:xfrm flipH="1">
            <a:off x="8343900" y="3309938"/>
            <a:ext cx="33338" cy="1587"/>
          </a:xfrm>
          <a:prstGeom prst="line">
            <a:avLst/>
          </a:prstGeom>
          <a:noFill/>
          <a:ln w="635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631" name="Rectangle 135">
            <a:extLst>
              <a:ext uri="{FF2B5EF4-FFF2-40B4-BE49-F238E27FC236}">
                <a16:creationId xmlns:a16="http://schemas.microsoft.com/office/drawing/2014/main" id="{8F58CB3F-54B4-430C-A0BD-E44A2CEB0160}"/>
              </a:ext>
            </a:extLst>
          </p:cNvPr>
          <p:cNvSpPr>
            <a:spLocks noChangeArrowheads="1"/>
          </p:cNvSpPr>
          <p:nvPr/>
        </p:nvSpPr>
        <p:spPr bwMode="auto">
          <a:xfrm>
            <a:off x="4741863" y="319087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a:t>
            </a:r>
            <a:endParaRPr lang="en-US" altLang="en-US" sz="1200"/>
          </a:p>
        </p:txBody>
      </p:sp>
      <p:sp>
        <p:nvSpPr>
          <p:cNvPr id="106633" name="Rectangle 137">
            <a:extLst>
              <a:ext uri="{FF2B5EF4-FFF2-40B4-BE49-F238E27FC236}">
                <a16:creationId xmlns:a16="http://schemas.microsoft.com/office/drawing/2014/main" id="{7A5FDB7F-959E-4720-9C16-D460895A92CE}"/>
              </a:ext>
            </a:extLst>
          </p:cNvPr>
          <p:cNvSpPr>
            <a:spLocks noChangeArrowheads="1"/>
          </p:cNvSpPr>
          <p:nvPr/>
        </p:nvSpPr>
        <p:spPr bwMode="auto">
          <a:xfrm>
            <a:off x="4970463" y="3275013"/>
            <a:ext cx="3406775" cy="2697162"/>
          </a:xfrm>
          <a:prstGeom prst="rect">
            <a:avLst/>
          </a:prstGeom>
          <a:noFill/>
          <a:ln w="635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6637" name="Text Box 141">
            <a:extLst>
              <a:ext uri="{FF2B5EF4-FFF2-40B4-BE49-F238E27FC236}">
                <a16:creationId xmlns:a16="http://schemas.microsoft.com/office/drawing/2014/main" id="{94575AA1-D6AD-4BD5-9AFB-29C3BB527727}"/>
              </a:ext>
            </a:extLst>
          </p:cNvPr>
          <p:cNvSpPr txBox="1">
            <a:spLocks noChangeArrowheads="1"/>
          </p:cNvSpPr>
          <p:nvPr/>
        </p:nvSpPr>
        <p:spPr bwMode="auto">
          <a:xfrm>
            <a:off x="685800" y="3429000"/>
            <a:ext cx="3281363"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white: differences  &lt;1 dB</a:t>
            </a:r>
          </a:p>
          <a:p>
            <a:r>
              <a:rPr lang="en-US" altLang="en-US"/>
              <a:t>gray: &gt;1 dB but &lt; 1.5 dB</a:t>
            </a:r>
          </a:p>
          <a:p>
            <a:r>
              <a:rPr lang="en-US" altLang="en-US"/>
              <a:t>black: &gt; 1.5 dB</a:t>
            </a:r>
          </a:p>
        </p:txBody>
      </p:sp>
      <p:sp>
        <p:nvSpPr>
          <p:cNvPr id="106638" name="Text Box 142">
            <a:extLst>
              <a:ext uri="{FF2B5EF4-FFF2-40B4-BE49-F238E27FC236}">
                <a16:creationId xmlns:a16="http://schemas.microsoft.com/office/drawing/2014/main" id="{758445B8-A018-499E-9DCE-C2BCBAA4D85B}"/>
              </a:ext>
            </a:extLst>
          </p:cNvPr>
          <p:cNvSpPr txBox="1">
            <a:spLocks noChangeArrowheads="1"/>
          </p:cNvSpPr>
          <p:nvPr/>
        </p:nvSpPr>
        <p:spPr bwMode="auto">
          <a:xfrm>
            <a:off x="3184525" y="288925"/>
            <a:ext cx="4040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Scattering-Spherical Void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F9DC809D-4EEB-40FE-AA3B-14A74042D142}"/>
              </a:ext>
            </a:extLst>
          </p:cNvPr>
          <p:cNvSpPr txBox="1">
            <a:spLocks noChangeArrowheads="1"/>
          </p:cNvSpPr>
          <p:nvPr/>
        </p:nvSpPr>
        <p:spPr bwMode="auto">
          <a:xfrm>
            <a:off x="3184525" y="288925"/>
            <a:ext cx="3338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Scattering-Inclusion</a:t>
            </a:r>
          </a:p>
        </p:txBody>
      </p:sp>
      <p:sp>
        <p:nvSpPr>
          <p:cNvPr id="6148" name="Line 4">
            <a:extLst>
              <a:ext uri="{FF2B5EF4-FFF2-40B4-BE49-F238E27FC236}">
                <a16:creationId xmlns:a16="http://schemas.microsoft.com/office/drawing/2014/main" id="{6A3FC74C-2857-490F-A1A9-130D75FF3EEA}"/>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9" name="Text Box 5">
            <a:extLst>
              <a:ext uri="{FF2B5EF4-FFF2-40B4-BE49-F238E27FC236}">
                <a16:creationId xmlns:a16="http://schemas.microsoft.com/office/drawing/2014/main" id="{DF388C82-5BB2-4334-9F59-6DAC491F60E7}"/>
              </a:ext>
            </a:extLst>
          </p:cNvPr>
          <p:cNvSpPr txBox="1">
            <a:spLocks noChangeArrowheads="1"/>
          </p:cNvSpPr>
          <p:nvPr/>
        </p:nvSpPr>
        <p:spPr bwMode="auto">
          <a:xfrm>
            <a:off x="1371600" y="914400"/>
            <a:ext cx="65786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Leading Edge Response - General Convex Inclusion</a:t>
            </a:r>
          </a:p>
          <a:p>
            <a:r>
              <a:rPr lang="en-US" altLang="en-US"/>
              <a:t>(scattered  mode same as incident mode)</a:t>
            </a:r>
          </a:p>
          <a:p>
            <a:r>
              <a:rPr lang="en-US" altLang="en-US"/>
              <a:t>                         </a:t>
            </a:r>
          </a:p>
        </p:txBody>
      </p:sp>
      <p:sp>
        <p:nvSpPr>
          <p:cNvPr id="6151" name="Text Box 7">
            <a:extLst>
              <a:ext uri="{FF2B5EF4-FFF2-40B4-BE49-F238E27FC236}">
                <a16:creationId xmlns:a16="http://schemas.microsoft.com/office/drawing/2014/main" id="{F68BAE01-E668-43C7-AB11-A83D6F5A3B50}"/>
              </a:ext>
            </a:extLst>
          </p:cNvPr>
          <p:cNvSpPr txBox="1">
            <a:spLocks noChangeArrowheads="1"/>
          </p:cNvSpPr>
          <p:nvPr/>
        </p:nvSpPr>
        <p:spPr bwMode="auto">
          <a:xfrm>
            <a:off x="990600" y="4191000"/>
            <a:ext cx="61372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High frequency, stationary phase approximation </a:t>
            </a:r>
          </a:p>
        </p:txBody>
      </p:sp>
      <p:sp>
        <p:nvSpPr>
          <p:cNvPr id="6152" name="AutoShape 8">
            <a:extLst>
              <a:ext uri="{FF2B5EF4-FFF2-40B4-BE49-F238E27FC236}">
                <a16:creationId xmlns:a16="http://schemas.microsoft.com/office/drawing/2014/main" id="{851251D7-9503-4B85-B38F-50B31F88B86B}"/>
              </a:ext>
            </a:extLst>
          </p:cNvPr>
          <p:cNvSpPr>
            <a:spLocks noChangeArrowheads="1"/>
          </p:cNvSpPr>
          <p:nvPr/>
        </p:nvSpPr>
        <p:spPr bwMode="auto">
          <a:xfrm>
            <a:off x="1981200" y="4724400"/>
            <a:ext cx="533400" cy="381000"/>
          </a:xfrm>
          <a:prstGeom prst="rightArrow">
            <a:avLst>
              <a:gd name="adj1" fmla="val 50000"/>
              <a:gd name="adj2" fmla="val 35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6154" name="Object 10">
            <a:extLst>
              <a:ext uri="{FF2B5EF4-FFF2-40B4-BE49-F238E27FC236}">
                <a16:creationId xmlns:a16="http://schemas.microsoft.com/office/drawing/2014/main" id="{369F62DA-039F-4917-8E85-75F61C73EC27}"/>
              </a:ext>
            </a:extLst>
          </p:cNvPr>
          <p:cNvGraphicFramePr>
            <a:graphicFrameLocks noChangeAspect="1"/>
          </p:cNvGraphicFramePr>
          <p:nvPr/>
        </p:nvGraphicFramePr>
        <p:xfrm>
          <a:off x="2108200" y="4953000"/>
          <a:ext cx="5538788" cy="922338"/>
        </p:xfrm>
        <a:graphic>
          <a:graphicData uri="http://schemas.openxmlformats.org/presentationml/2006/ole">
            <mc:AlternateContent xmlns:mc="http://schemas.openxmlformats.org/markup-compatibility/2006">
              <mc:Choice xmlns:v="urn:schemas-microsoft-com:vml" Requires="v">
                <p:oleObj spid="_x0000_s91241" name="Equation" r:id="rId4" imgW="2666880" imgH="444240" progId="Equation.DSMT4">
                  <p:embed/>
                </p:oleObj>
              </mc:Choice>
              <mc:Fallback>
                <p:oleObj name="Equation" r:id="rId4" imgW="2666880" imgH="44424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8200" y="4953000"/>
                        <a:ext cx="5538788" cy="92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5" name="Line 11">
            <a:extLst>
              <a:ext uri="{FF2B5EF4-FFF2-40B4-BE49-F238E27FC236}">
                <a16:creationId xmlns:a16="http://schemas.microsoft.com/office/drawing/2014/main" id="{71C80540-2173-4EBE-BDCA-4C8A79660C2A}"/>
              </a:ext>
            </a:extLst>
          </p:cNvPr>
          <p:cNvSpPr>
            <a:spLocks noChangeShapeType="1"/>
          </p:cNvSpPr>
          <p:nvPr/>
        </p:nvSpPr>
        <p:spPr bwMode="auto">
          <a:xfrm flipV="1">
            <a:off x="4114800" y="57150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6" name="Text Box 12">
            <a:extLst>
              <a:ext uri="{FF2B5EF4-FFF2-40B4-BE49-F238E27FC236}">
                <a16:creationId xmlns:a16="http://schemas.microsoft.com/office/drawing/2014/main" id="{43860359-DFE5-4E4A-8233-6C22DDD5BEED}"/>
              </a:ext>
            </a:extLst>
          </p:cNvPr>
          <p:cNvSpPr txBox="1">
            <a:spLocks noChangeArrowheads="1"/>
          </p:cNvSpPr>
          <p:nvPr/>
        </p:nvSpPr>
        <p:spPr bwMode="auto">
          <a:xfrm>
            <a:off x="1066800" y="6248400"/>
            <a:ext cx="320040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Plane wave reflection coefficient</a:t>
            </a:r>
          </a:p>
        </p:txBody>
      </p:sp>
      <p:graphicFrame>
        <p:nvGraphicFramePr>
          <p:cNvPr id="6158" name="Object 14">
            <a:extLst>
              <a:ext uri="{FF2B5EF4-FFF2-40B4-BE49-F238E27FC236}">
                <a16:creationId xmlns:a16="http://schemas.microsoft.com/office/drawing/2014/main" id="{46784509-E7A0-44EE-82AC-2F37D68391BB}"/>
              </a:ext>
            </a:extLst>
          </p:cNvPr>
          <p:cNvGraphicFramePr>
            <a:graphicFrameLocks noChangeAspect="1"/>
          </p:cNvGraphicFramePr>
          <p:nvPr/>
        </p:nvGraphicFramePr>
        <p:xfrm>
          <a:off x="2819400" y="4724400"/>
          <a:ext cx="838200" cy="457200"/>
        </p:xfrm>
        <a:graphic>
          <a:graphicData uri="http://schemas.openxmlformats.org/presentationml/2006/ole">
            <mc:AlternateContent xmlns:mc="http://schemas.openxmlformats.org/markup-compatibility/2006">
              <mc:Choice xmlns:v="urn:schemas-microsoft-com:vml" Requires="v">
                <p:oleObj spid="_x0000_s91242" name="Equation" r:id="rId6" imgW="419040" imgH="228600" progId="Equation.DSMT4">
                  <p:embed/>
                </p:oleObj>
              </mc:Choice>
              <mc:Fallback>
                <p:oleObj name="Equation" r:id="rId6" imgW="419040" imgH="2286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4724400"/>
                        <a:ext cx="838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84" name="Line 2104">
            <a:extLst>
              <a:ext uri="{FF2B5EF4-FFF2-40B4-BE49-F238E27FC236}">
                <a16:creationId xmlns:a16="http://schemas.microsoft.com/office/drawing/2014/main" id="{F9BFA9C4-876E-4361-A658-DE8F452BDECC}"/>
              </a:ext>
            </a:extLst>
          </p:cNvPr>
          <p:cNvSpPr>
            <a:spLocks noChangeShapeType="1"/>
          </p:cNvSpPr>
          <p:nvPr/>
        </p:nvSpPr>
        <p:spPr bwMode="auto">
          <a:xfrm flipV="1">
            <a:off x="5029200" y="55626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85" name="Text Box 2105">
            <a:extLst>
              <a:ext uri="{FF2B5EF4-FFF2-40B4-BE49-F238E27FC236}">
                <a16:creationId xmlns:a16="http://schemas.microsoft.com/office/drawing/2014/main" id="{3236ED71-0DAF-4CB9-B6F6-EF0B34CC3860}"/>
              </a:ext>
            </a:extLst>
          </p:cNvPr>
          <p:cNvSpPr txBox="1">
            <a:spLocks noChangeArrowheads="1"/>
          </p:cNvSpPr>
          <p:nvPr/>
        </p:nvSpPr>
        <p:spPr bwMode="auto">
          <a:xfrm>
            <a:off x="4495800" y="6019800"/>
            <a:ext cx="365125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Gaussian curvature of flaw surface at </a:t>
            </a:r>
          </a:p>
          <a:p>
            <a:r>
              <a:rPr lang="en-US" altLang="en-US" sz="1800"/>
              <a:t>stationary phase point</a:t>
            </a:r>
          </a:p>
        </p:txBody>
      </p:sp>
      <p:sp>
        <p:nvSpPr>
          <p:cNvPr id="3" name="AutoShape 9">
            <a:extLst>
              <a:ext uri="{FF2B5EF4-FFF2-40B4-BE49-F238E27FC236}">
                <a16:creationId xmlns:a16="http://schemas.microsoft.com/office/drawing/2014/main" id="{638A441E-24CE-4F7F-9C65-C999732B67AD}"/>
              </a:ext>
            </a:extLst>
          </p:cNvPr>
          <p:cNvSpPr>
            <a:spLocks noChangeAspect="1" noChangeArrowheads="1" noTextEdit="1"/>
          </p:cNvSpPr>
          <p:nvPr/>
        </p:nvSpPr>
        <p:spPr bwMode="auto">
          <a:xfrm>
            <a:off x="2590800" y="1905000"/>
            <a:ext cx="3467100"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57" name="Freeform 11">
            <a:extLst>
              <a:ext uri="{FF2B5EF4-FFF2-40B4-BE49-F238E27FC236}">
                <a16:creationId xmlns:a16="http://schemas.microsoft.com/office/drawing/2014/main" id="{B38B9372-D49E-4063-98A6-AB9BA816E504}"/>
              </a:ext>
            </a:extLst>
          </p:cNvPr>
          <p:cNvSpPr>
            <a:spLocks/>
          </p:cNvSpPr>
          <p:nvPr/>
        </p:nvSpPr>
        <p:spPr bwMode="auto">
          <a:xfrm>
            <a:off x="3594100" y="2146300"/>
            <a:ext cx="2349500" cy="1498600"/>
          </a:xfrm>
          <a:custGeom>
            <a:avLst/>
            <a:gdLst>
              <a:gd name="T0" fmla="*/ 0 w 1480"/>
              <a:gd name="T1" fmla="*/ 560 h 944"/>
              <a:gd name="T2" fmla="*/ 8 w 1480"/>
              <a:gd name="T3" fmla="*/ 464 h 944"/>
              <a:gd name="T4" fmla="*/ 40 w 1480"/>
              <a:gd name="T5" fmla="*/ 384 h 944"/>
              <a:gd name="T6" fmla="*/ 104 w 1480"/>
              <a:gd name="T7" fmla="*/ 288 h 944"/>
              <a:gd name="T8" fmla="*/ 168 w 1480"/>
              <a:gd name="T9" fmla="*/ 232 h 944"/>
              <a:gd name="T10" fmla="*/ 240 w 1480"/>
              <a:gd name="T11" fmla="*/ 176 h 944"/>
              <a:gd name="T12" fmla="*/ 368 w 1480"/>
              <a:gd name="T13" fmla="*/ 104 h 944"/>
              <a:gd name="T14" fmla="*/ 496 w 1480"/>
              <a:gd name="T15" fmla="*/ 56 h 944"/>
              <a:gd name="T16" fmla="*/ 632 w 1480"/>
              <a:gd name="T17" fmla="*/ 24 h 944"/>
              <a:gd name="T18" fmla="*/ 712 w 1480"/>
              <a:gd name="T19" fmla="*/ 8 h 944"/>
              <a:gd name="T20" fmla="*/ 856 w 1480"/>
              <a:gd name="T21" fmla="*/ 0 h 944"/>
              <a:gd name="T22" fmla="*/ 992 w 1480"/>
              <a:gd name="T23" fmla="*/ 16 h 944"/>
              <a:gd name="T24" fmla="*/ 1112 w 1480"/>
              <a:gd name="T25" fmla="*/ 40 h 944"/>
              <a:gd name="T26" fmla="*/ 1208 w 1480"/>
              <a:gd name="T27" fmla="*/ 72 h 944"/>
              <a:gd name="T28" fmla="*/ 1288 w 1480"/>
              <a:gd name="T29" fmla="*/ 112 h 944"/>
              <a:gd name="T30" fmla="*/ 1376 w 1480"/>
              <a:gd name="T31" fmla="*/ 176 h 944"/>
              <a:gd name="T32" fmla="*/ 1440 w 1480"/>
              <a:gd name="T33" fmla="*/ 256 h 944"/>
              <a:gd name="T34" fmla="*/ 1472 w 1480"/>
              <a:gd name="T35" fmla="*/ 344 h 944"/>
              <a:gd name="T36" fmla="*/ 1480 w 1480"/>
              <a:gd name="T37" fmla="*/ 384 h 944"/>
              <a:gd name="T38" fmla="*/ 1472 w 1480"/>
              <a:gd name="T39" fmla="*/ 472 h 944"/>
              <a:gd name="T40" fmla="*/ 1432 w 1480"/>
              <a:gd name="T41" fmla="*/ 568 h 944"/>
              <a:gd name="T42" fmla="*/ 1368 w 1480"/>
              <a:gd name="T43" fmla="*/ 656 h 944"/>
              <a:gd name="T44" fmla="*/ 1304 w 1480"/>
              <a:gd name="T45" fmla="*/ 712 h 944"/>
              <a:gd name="T46" fmla="*/ 1232 w 1480"/>
              <a:gd name="T47" fmla="*/ 768 h 944"/>
              <a:gd name="T48" fmla="*/ 1112 w 1480"/>
              <a:gd name="T49" fmla="*/ 840 h 944"/>
              <a:gd name="T50" fmla="*/ 984 w 1480"/>
              <a:gd name="T51" fmla="*/ 888 h 944"/>
              <a:gd name="T52" fmla="*/ 848 w 1480"/>
              <a:gd name="T53" fmla="*/ 920 h 944"/>
              <a:gd name="T54" fmla="*/ 768 w 1480"/>
              <a:gd name="T55" fmla="*/ 936 h 944"/>
              <a:gd name="T56" fmla="*/ 624 w 1480"/>
              <a:gd name="T57" fmla="*/ 944 h 944"/>
              <a:gd name="T58" fmla="*/ 480 w 1480"/>
              <a:gd name="T59" fmla="*/ 928 h 944"/>
              <a:gd name="T60" fmla="*/ 360 w 1480"/>
              <a:gd name="T61" fmla="*/ 904 h 944"/>
              <a:gd name="T62" fmla="*/ 264 w 1480"/>
              <a:gd name="T63" fmla="*/ 872 h 944"/>
              <a:gd name="T64" fmla="*/ 184 w 1480"/>
              <a:gd name="T65" fmla="*/ 832 h 944"/>
              <a:gd name="T66" fmla="*/ 104 w 1480"/>
              <a:gd name="T67" fmla="*/ 768 h 944"/>
              <a:gd name="T68" fmla="*/ 40 w 1480"/>
              <a:gd name="T69" fmla="*/ 696 h 944"/>
              <a:gd name="T70" fmla="*/ 8 w 1480"/>
              <a:gd name="T71" fmla="*/ 608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80" h="944">
                <a:moveTo>
                  <a:pt x="0" y="584"/>
                </a:moveTo>
                <a:lnTo>
                  <a:pt x="0" y="560"/>
                </a:lnTo>
                <a:lnTo>
                  <a:pt x="0" y="512"/>
                </a:lnTo>
                <a:lnTo>
                  <a:pt x="8" y="464"/>
                </a:lnTo>
                <a:lnTo>
                  <a:pt x="16" y="424"/>
                </a:lnTo>
                <a:lnTo>
                  <a:pt x="40" y="384"/>
                </a:lnTo>
                <a:lnTo>
                  <a:pt x="72" y="328"/>
                </a:lnTo>
                <a:lnTo>
                  <a:pt x="104" y="288"/>
                </a:lnTo>
                <a:lnTo>
                  <a:pt x="144" y="256"/>
                </a:lnTo>
                <a:lnTo>
                  <a:pt x="168" y="232"/>
                </a:lnTo>
                <a:lnTo>
                  <a:pt x="200" y="208"/>
                </a:lnTo>
                <a:lnTo>
                  <a:pt x="240" y="176"/>
                </a:lnTo>
                <a:lnTo>
                  <a:pt x="304" y="136"/>
                </a:lnTo>
                <a:lnTo>
                  <a:pt x="368" y="104"/>
                </a:lnTo>
                <a:lnTo>
                  <a:pt x="432" y="80"/>
                </a:lnTo>
                <a:lnTo>
                  <a:pt x="496" y="56"/>
                </a:lnTo>
                <a:lnTo>
                  <a:pt x="560" y="40"/>
                </a:lnTo>
                <a:lnTo>
                  <a:pt x="632" y="24"/>
                </a:lnTo>
                <a:lnTo>
                  <a:pt x="672" y="16"/>
                </a:lnTo>
                <a:lnTo>
                  <a:pt x="712" y="8"/>
                </a:lnTo>
                <a:lnTo>
                  <a:pt x="776" y="8"/>
                </a:lnTo>
                <a:lnTo>
                  <a:pt x="856" y="0"/>
                </a:lnTo>
                <a:lnTo>
                  <a:pt x="928" y="8"/>
                </a:lnTo>
                <a:lnTo>
                  <a:pt x="992" y="16"/>
                </a:lnTo>
                <a:lnTo>
                  <a:pt x="1056" y="24"/>
                </a:lnTo>
                <a:lnTo>
                  <a:pt x="1112" y="40"/>
                </a:lnTo>
                <a:lnTo>
                  <a:pt x="1184" y="64"/>
                </a:lnTo>
                <a:lnTo>
                  <a:pt x="1208" y="72"/>
                </a:lnTo>
                <a:lnTo>
                  <a:pt x="1240" y="88"/>
                </a:lnTo>
                <a:lnTo>
                  <a:pt x="1288" y="112"/>
                </a:lnTo>
                <a:lnTo>
                  <a:pt x="1336" y="144"/>
                </a:lnTo>
                <a:lnTo>
                  <a:pt x="1376" y="176"/>
                </a:lnTo>
                <a:lnTo>
                  <a:pt x="1408" y="208"/>
                </a:lnTo>
                <a:lnTo>
                  <a:pt x="1440" y="256"/>
                </a:lnTo>
                <a:lnTo>
                  <a:pt x="1456" y="288"/>
                </a:lnTo>
                <a:lnTo>
                  <a:pt x="1472" y="344"/>
                </a:lnTo>
                <a:lnTo>
                  <a:pt x="1472" y="360"/>
                </a:lnTo>
                <a:lnTo>
                  <a:pt x="1480" y="384"/>
                </a:lnTo>
                <a:lnTo>
                  <a:pt x="1480" y="432"/>
                </a:lnTo>
                <a:lnTo>
                  <a:pt x="1472" y="472"/>
                </a:lnTo>
                <a:lnTo>
                  <a:pt x="1456" y="528"/>
                </a:lnTo>
                <a:lnTo>
                  <a:pt x="1432" y="568"/>
                </a:lnTo>
                <a:lnTo>
                  <a:pt x="1408" y="608"/>
                </a:lnTo>
                <a:lnTo>
                  <a:pt x="1368" y="656"/>
                </a:lnTo>
                <a:lnTo>
                  <a:pt x="1328" y="696"/>
                </a:lnTo>
                <a:lnTo>
                  <a:pt x="1304" y="712"/>
                </a:lnTo>
                <a:lnTo>
                  <a:pt x="1280" y="736"/>
                </a:lnTo>
                <a:lnTo>
                  <a:pt x="1232" y="768"/>
                </a:lnTo>
                <a:lnTo>
                  <a:pt x="1168" y="808"/>
                </a:lnTo>
                <a:lnTo>
                  <a:pt x="1112" y="840"/>
                </a:lnTo>
                <a:lnTo>
                  <a:pt x="1048" y="864"/>
                </a:lnTo>
                <a:lnTo>
                  <a:pt x="984" y="888"/>
                </a:lnTo>
                <a:lnTo>
                  <a:pt x="920" y="904"/>
                </a:lnTo>
                <a:lnTo>
                  <a:pt x="848" y="920"/>
                </a:lnTo>
                <a:lnTo>
                  <a:pt x="808" y="928"/>
                </a:lnTo>
                <a:lnTo>
                  <a:pt x="768" y="936"/>
                </a:lnTo>
                <a:lnTo>
                  <a:pt x="696" y="936"/>
                </a:lnTo>
                <a:lnTo>
                  <a:pt x="624" y="944"/>
                </a:lnTo>
                <a:lnTo>
                  <a:pt x="552" y="936"/>
                </a:lnTo>
                <a:lnTo>
                  <a:pt x="480" y="928"/>
                </a:lnTo>
                <a:lnTo>
                  <a:pt x="424" y="920"/>
                </a:lnTo>
                <a:lnTo>
                  <a:pt x="360" y="904"/>
                </a:lnTo>
                <a:lnTo>
                  <a:pt x="296" y="888"/>
                </a:lnTo>
                <a:lnTo>
                  <a:pt x="264" y="872"/>
                </a:lnTo>
                <a:lnTo>
                  <a:pt x="232" y="856"/>
                </a:lnTo>
                <a:lnTo>
                  <a:pt x="184" y="832"/>
                </a:lnTo>
                <a:lnTo>
                  <a:pt x="144" y="800"/>
                </a:lnTo>
                <a:lnTo>
                  <a:pt x="104" y="768"/>
                </a:lnTo>
                <a:lnTo>
                  <a:pt x="64" y="728"/>
                </a:lnTo>
                <a:lnTo>
                  <a:pt x="40" y="696"/>
                </a:lnTo>
                <a:lnTo>
                  <a:pt x="16" y="648"/>
                </a:lnTo>
                <a:lnTo>
                  <a:pt x="8" y="608"/>
                </a:lnTo>
                <a:lnTo>
                  <a:pt x="0" y="584"/>
                </a:lnTo>
                <a:close/>
              </a:path>
            </a:pathLst>
          </a:custGeom>
          <a:solidFill>
            <a:schemeClr val="bg1">
              <a:lumMod val="85000"/>
            </a:schemeClr>
          </a:solid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58" name="Freeform 12">
            <a:extLst>
              <a:ext uri="{FF2B5EF4-FFF2-40B4-BE49-F238E27FC236}">
                <a16:creationId xmlns:a16="http://schemas.microsoft.com/office/drawing/2014/main" id="{B5D11C51-9F7F-4B19-950C-89AE8415B3A2}"/>
              </a:ext>
            </a:extLst>
          </p:cNvPr>
          <p:cNvSpPr>
            <a:spLocks/>
          </p:cNvSpPr>
          <p:nvPr/>
        </p:nvSpPr>
        <p:spPr bwMode="auto">
          <a:xfrm>
            <a:off x="3340100" y="2019300"/>
            <a:ext cx="2451100" cy="2349500"/>
          </a:xfrm>
          <a:custGeom>
            <a:avLst/>
            <a:gdLst>
              <a:gd name="T0" fmla="*/ 520 w 1544"/>
              <a:gd name="T1" fmla="*/ 0 h 1480"/>
              <a:gd name="T2" fmla="*/ 1544 w 1544"/>
              <a:gd name="T3" fmla="*/ 864 h 1480"/>
              <a:gd name="T4" fmla="*/ 1032 w 1544"/>
              <a:gd name="T5" fmla="*/ 1480 h 1480"/>
              <a:gd name="T6" fmla="*/ 0 w 1544"/>
              <a:gd name="T7" fmla="*/ 616 h 1480"/>
              <a:gd name="T8" fmla="*/ 520 w 1544"/>
              <a:gd name="T9" fmla="*/ 0 h 1480"/>
            </a:gdLst>
            <a:ahLst/>
            <a:cxnLst>
              <a:cxn ang="0">
                <a:pos x="T0" y="T1"/>
              </a:cxn>
              <a:cxn ang="0">
                <a:pos x="T2" y="T3"/>
              </a:cxn>
              <a:cxn ang="0">
                <a:pos x="T4" y="T5"/>
              </a:cxn>
              <a:cxn ang="0">
                <a:pos x="T6" y="T7"/>
              </a:cxn>
              <a:cxn ang="0">
                <a:pos x="T8" y="T9"/>
              </a:cxn>
            </a:cxnLst>
            <a:rect l="0" t="0" r="r" b="b"/>
            <a:pathLst>
              <a:path w="1544" h="1480">
                <a:moveTo>
                  <a:pt x="520" y="0"/>
                </a:moveTo>
                <a:lnTo>
                  <a:pt x="1544" y="864"/>
                </a:lnTo>
                <a:lnTo>
                  <a:pt x="1032" y="1480"/>
                </a:lnTo>
                <a:lnTo>
                  <a:pt x="0" y="616"/>
                </a:lnTo>
                <a:lnTo>
                  <a:pt x="520" y="0"/>
                </a:lnTo>
                <a:close/>
              </a:path>
            </a:pathLst>
          </a:custGeom>
          <a:solidFill>
            <a:srgbClr val="FFFFFF"/>
          </a:solidFill>
          <a:ln w="1270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59" name="Freeform 13">
            <a:extLst>
              <a:ext uri="{FF2B5EF4-FFF2-40B4-BE49-F238E27FC236}">
                <a16:creationId xmlns:a16="http://schemas.microsoft.com/office/drawing/2014/main" id="{7D3231DD-BCCA-4FE6-B9D6-FEF8E604D36E}"/>
              </a:ext>
            </a:extLst>
          </p:cNvPr>
          <p:cNvSpPr>
            <a:spLocks/>
          </p:cNvSpPr>
          <p:nvPr/>
        </p:nvSpPr>
        <p:spPr bwMode="auto">
          <a:xfrm>
            <a:off x="3594100" y="2146300"/>
            <a:ext cx="2349500" cy="1498600"/>
          </a:xfrm>
          <a:custGeom>
            <a:avLst/>
            <a:gdLst>
              <a:gd name="T0" fmla="*/ 0 w 1480"/>
              <a:gd name="T1" fmla="*/ 560 h 944"/>
              <a:gd name="T2" fmla="*/ 8 w 1480"/>
              <a:gd name="T3" fmla="*/ 464 h 944"/>
              <a:gd name="T4" fmla="*/ 40 w 1480"/>
              <a:gd name="T5" fmla="*/ 384 h 944"/>
              <a:gd name="T6" fmla="*/ 104 w 1480"/>
              <a:gd name="T7" fmla="*/ 288 h 944"/>
              <a:gd name="T8" fmla="*/ 168 w 1480"/>
              <a:gd name="T9" fmla="*/ 232 h 944"/>
              <a:gd name="T10" fmla="*/ 240 w 1480"/>
              <a:gd name="T11" fmla="*/ 176 h 944"/>
              <a:gd name="T12" fmla="*/ 368 w 1480"/>
              <a:gd name="T13" fmla="*/ 104 h 944"/>
              <a:gd name="T14" fmla="*/ 496 w 1480"/>
              <a:gd name="T15" fmla="*/ 56 h 944"/>
              <a:gd name="T16" fmla="*/ 632 w 1480"/>
              <a:gd name="T17" fmla="*/ 24 h 944"/>
              <a:gd name="T18" fmla="*/ 712 w 1480"/>
              <a:gd name="T19" fmla="*/ 8 h 944"/>
              <a:gd name="T20" fmla="*/ 856 w 1480"/>
              <a:gd name="T21" fmla="*/ 0 h 944"/>
              <a:gd name="T22" fmla="*/ 992 w 1480"/>
              <a:gd name="T23" fmla="*/ 16 h 944"/>
              <a:gd name="T24" fmla="*/ 1112 w 1480"/>
              <a:gd name="T25" fmla="*/ 40 h 944"/>
              <a:gd name="T26" fmla="*/ 1208 w 1480"/>
              <a:gd name="T27" fmla="*/ 72 h 944"/>
              <a:gd name="T28" fmla="*/ 1288 w 1480"/>
              <a:gd name="T29" fmla="*/ 112 h 944"/>
              <a:gd name="T30" fmla="*/ 1376 w 1480"/>
              <a:gd name="T31" fmla="*/ 176 h 944"/>
              <a:gd name="T32" fmla="*/ 1440 w 1480"/>
              <a:gd name="T33" fmla="*/ 256 h 944"/>
              <a:gd name="T34" fmla="*/ 1472 w 1480"/>
              <a:gd name="T35" fmla="*/ 344 h 944"/>
              <a:gd name="T36" fmla="*/ 1480 w 1480"/>
              <a:gd name="T37" fmla="*/ 384 h 944"/>
              <a:gd name="T38" fmla="*/ 1472 w 1480"/>
              <a:gd name="T39" fmla="*/ 472 h 944"/>
              <a:gd name="T40" fmla="*/ 1432 w 1480"/>
              <a:gd name="T41" fmla="*/ 568 h 944"/>
              <a:gd name="T42" fmla="*/ 1368 w 1480"/>
              <a:gd name="T43" fmla="*/ 656 h 944"/>
              <a:gd name="T44" fmla="*/ 1304 w 1480"/>
              <a:gd name="T45" fmla="*/ 712 h 944"/>
              <a:gd name="T46" fmla="*/ 1232 w 1480"/>
              <a:gd name="T47" fmla="*/ 768 h 944"/>
              <a:gd name="T48" fmla="*/ 1112 w 1480"/>
              <a:gd name="T49" fmla="*/ 840 h 944"/>
              <a:gd name="T50" fmla="*/ 984 w 1480"/>
              <a:gd name="T51" fmla="*/ 888 h 944"/>
              <a:gd name="T52" fmla="*/ 848 w 1480"/>
              <a:gd name="T53" fmla="*/ 920 h 944"/>
              <a:gd name="T54" fmla="*/ 768 w 1480"/>
              <a:gd name="T55" fmla="*/ 936 h 944"/>
              <a:gd name="T56" fmla="*/ 624 w 1480"/>
              <a:gd name="T57" fmla="*/ 944 h 944"/>
              <a:gd name="T58" fmla="*/ 480 w 1480"/>
              <a:gd name="T59" fmla="*/ 928 h 944"/>
              <a:gd name="T60" fmla="*/ 360 w 1480"/>
              <a:gd name="T61" fmla="*/ 904 h 944"/>
              <a:gd name="T62" fmla="*/ 264 w 1480"/>
              <a:gd name="T63" fmla="*/ 872 h 944"/>
              <a:gd name="T64" fmla="*/ 184 w 1480"/>
              <a:gd name="T65" fmla="*/ 832 h 944"/>
              <a:gd name="T66" fmla="*/ 104 w 1480"/>
              <a:gd name="T67" fmla="*/ 768 h 944"/>
              <a:gd name="T68" fmla="*/ 40 w 1480"/>
              <a:gd name="T69" fmla="*/ 696 h 944"/>
              <a:gd name="T70" fmla="*/ 8 w 1480"/>
              <a:gd name="T71" fmla="*/ 608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80" h="944">
                <a:moveTo>
                  <a:pt x="0" y="584"/>
                </a:moveTo>
                <a:lnTo>
                  <a:pt x="0" y="560"/>
                </a:lnTo>
                <a:lnTo>
                  <a:pt x="0" y="512"/>
                </a:lnTo>
                <a:lnTo>
                  <a:pt x="8" y="464"/>
                </a:lnTo>
                <a:lnTo>
                  <a:pt x="16" y="424"/>
                </a:lnTo>
                <a:lnTo>
                  <a:pt x="40" y="384"/>
                </a:lnTo>
                <a:lnTo>
                  <a:pt x="72" y="328"/>
                </a:lnTo>
                <a:lnTo>
                  <a:pt x="104" y="288"/>
                </a:lnTo>
                <a:lnTo>
                  <a:pt x="144" y="256"/>
                </a:lnTo>
                <a:lnTo>
                  <a:pt x="168" y="232"/>
                </a:lnTo>
                <a:lnTo>
                  <a:pt x="200" y="208"/>
                </a:lnTo>
                <a:lnTo>
                  <a:pt x="240" y="176"/>
                </a:lnTo>
                <a:lnTo>
                  <a:pt x="304" y="136"/>
                </a:lnTo>
                <a:lnTo>
                  <a:pt x="368" y="104"/>
                </a:lnTo>
                <a:lnTo>
                  <a:pt x="432" y="80"/>
                </a:lnTo>
                <a:lnTo>
                  <a:pt x="496" y="56"/>
                </a:lnTo>
                <a:lnTo>
                  <a:pt x="560" y="40"/>
                </a:lnTo>
                <a:lnTo>
                  <a:pt x="632" y="24"/>
                </a:lnTo>
                <a:lnTo>
                  <a:pt x="672" y="16"/>
                </a:lnTo>
                <a:lnTo>
                  <a:pt x="712" y="8"/>
                </a:lnTo>
                <a:lnTo>
                  <a:pt x="776" y="8"/>
                </a:lnTo>
                <a:lnTo>
                  <a:pt x="856" y="0"/>
                </a:lnTo>
                <a:lnTo>
                  <a:pt x="928" y="8"/>
                </a:lnTo>
                <a:lnTo>
                  <a:pt x="992" y="16"/>
                </a:lnTo>
                <a:lnTo>
                  <a:pt x="1056" y="24"/>
                </a:lnTo>
                <a:lnTo>
                  <a:pt x="1112" y="40"/>
                </a:lnTo>
                <a:lnTo>
                  <a:pt x="1184" y="64"/>
                </a:lnTo>
                <a:lnTo>
                  <a:pt x="1208" y="72"/>
                </a:lnTo>
                <a:lnTo>
                  <a:pt x="1240" y="88"/>
                </a:lnTo>
                <a:lnTo>
                  <a:pt x="1288" y="112"/>
                </a:lnTo>
                <a:lnTo>
                  <a:pt x="1336" y="144"/>
                </a:lnTo>
                <a:lnTo>
                  <a:pt x="1376" y="176"/>
                </a:lnTo>
                <a:lnTo>
                  <a:pt x="1408" y="208"/>
                </a:lnTo>
                <a:lnTo>
                  <a:pt x="1440" y="256"/>
                </a:lnTo>
                <a:lnTo>
                  <a:pt x="1456" y="288"/>
                </a:lnTo>
                <a:lnTo>
                  <a:pt x="1472" y="344"/>
                </a:lnTo>
                <a:lnTo>
                  <a:pt x="1472" y="360"/>
                </a:lnTo>
                <a:lnTo>
                  <a:pt x="1480" y="384"/>
                </a:lnTo>
                <a:lnTo>
                  <a:pt x="1480" y="432"/>
                </a:lnTo>
                <a:lnTo>
                  <a:pt x="1472" y="472"/>
                </a:lnTo>
                <a:lnTo>
                  <a:pt x="1456" y="528"/>
                </a:lnTo>
                <a:lnTo>
                  <a:pt x="1432" y="568"/>
                </a:lnTo>
                <a:lnTo>
                  <a:pt x="1408" y="608"/>
                </a:lnTo>
                <a:lnTo>
                  <a:pt x="1368" y="656"/>
                </a:lnTo>
                <a:lnTo>
                  <a:pt x="1328" y="696"/>
                </a:lnTo>
                <a:lnTo>
                  <a:pt x="1304" y="712"/>
                </a:lnTo>
                <a:lnTo>
                  <a:pt x="1280" y="736"/>
                </a:lnTo>
                <a:lnTo>
                  <a:pt x="1232" y="768"/>
                </a:lnTo>
                <a:lnTo>
                  <a:pt x="1168" y="808"/>
                </a:lnTo>
                <a:lnTo>
                  <a:pt x="1112" y="840"/>
                </a:lnTo>
                <a:lnTo>
                  <a:pt x="1048" y="864"/>
                </a:lnTo>
                <a:lnTo>
                  <a:pt x="984" y="888"/>
                </a:lnTo>
                <a:lnTo>
                  <a:pt x="920" y="904"/>
                </a:lnTo>
                <a:lnTo>
                  <a:pt x="848" y="920"/>
                </a:lnTo>
                <a:lnTo>
                  <a:pt x="808" y="928"/>
                </a:lnTo>
                <a:lnTo>
                  <a:pt x="768" y="936"/>
                </a:lnTo>
                <a:lnTo>
                  <a:pt x="696" y="936"/>
                </a:lnTo>
                <a:lnTo>
                  <a:pt x="624" y="944"/>
                </a:lnTo>
                <a:lnTo>
                  <a:pt x="552" y="936"/>
                </a:lnTo>
                <a:lnTo>
                  <a:pt x="480" y="928"/>
                </a:lnTo>
                <a:lnTo>
                  <a:pt x="424" y="920"/>
                </a:lnTo>
                <a:lnTo>
                  <a:pt x="360" y="904"/>
                </a:lnTo>
                <a:lnTo>
                  <a:pt x="296" y="888"/>
                </a:lnTo>
                <a:lnTo>
                  <a:pt x="264" y="872"/>
                </a:lnTo>
                <a:lnTo>
                  <a:pt x="232" y="856"/>
                </a:lnTo>
                <a:lnTo>
                  <a:pt x="184" y="832"/>
                </a:lnTo>
                <a:lnTo>
                  <a:pt x="144" y="800"/>
                </a:lnTo>
                <a:lnTo>
                  <a:pt x="104" y="768"/>
                </a:lnTo>
                <a:lnTo>
                  <a:pt x="64" y="728"/>
                </a:lnTo>
                <a:lnTo>
                  <a:pt x="40" y="696"/>
                </a:lnTo>
                <a:lnTo>
                  <a:pt x="16" y="648"/>
                </a:lnTo>
                <a:lnTo>
                  <a:pt x="8" y="608"/>
                </a:lnTo>
                <a:lnTo>
                  <a:pt x="0" y="58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17">
            <a:extLst>
              <a:ext uri="{FF2B5EF4-FFF2-40B4-BE49-F238E27FC236}">
                <a16:creationId xmlns:a16="http://schemas.microsoft.com/office/drawing/2014/main" id="{00D6AFD9-42F9-40C7-A9D0-EDBCF935D3EA}"/>
              </a:ext>
            </a:extLst>
          </p:cNvPr>
          <p:cNvGrpSpPr>
            <a:grpSpLocks/>
          </p:cNvGrpSpPr>
          <p:nvPr/>
        </p:nvGrpSpPr>
        <p:grpSpPr bwMode="auto">
          <a:xfrm>
            <a:off x="3060700" y="2781300"/>
            <a:ext cx="533400" cy="101600"/>
            <a:chOff x="1928" y="1752"/>
            <a:chExt cx="336" cy="64"/>
          </a:xfrm>
        </p:grpSpPr>
        <p:sp>
          <p:nvSpPr>
            <p:cNvPr id="22555" name="Freeform 15">
              <a:extLst>
                <a:ext uri="{FF2B5EF4-FFF2-40B4-BE49-F238E27FC236}">
                  <a16:creationId xmlns:a16="http://schemas.microsoft.com/office/drawing/2014/main" id="{D98C8270-2733-46FB-B269-9FFD548B8DEC}"/>
                </a:ext>
              </a:extLst>
            </p:cNvPr>
            <p:cNvSpPr>
              <a:spLocks/>
            </p:cNvSpPr>
            <p:nvPr/>
          </p:nvSpPr>
          <p:spPr bwMode="auto">
            <a:xfrm>
              <a:off x="1928" y="1752"/>
              <a:ext cx="128" cy="64"/>
            </a:xfrm>
            <a:custGeom>
              <a:avLst/>
              <a:gdLst>
                <a:gd name="T0" fmla="*/ 0 w 128"/>
                <a:gd name="T1" fmla="*/ 8 h 64"/>
                <a:gd name="T2" fmla="*/ 128 w 128"/>
                <a:gd name="T3" fmla="*/ 0 h 64"/>
                <a:gd name="T4" fmla="*/ 128 w 128"/>
                <a:gd name="T5" fmla="*/ 32 h 64"/>
                <a:gd name="T6" fmla="*/ 120 w 128"/>
                <a:gd name="T7" fmla="*/ 64 h 64"/>
                <a:gd name="T8" fmla="*/ 0 w 128"/>
                <a:gd name="T9" fmla="*/ 8 h 64"/>
              </a:gdLst>
              <a:ahLst/>
              <a:cxnLst>
                <a:cxn ang="0">
                  <a:pos x="T0" y="T1"/>
                </a:cxn>
                <a:cxn ang="0">
                  <a:pos x="T2" y="T3"/>
                </a:cxn>
                <a:cxn ang="0">
                  <a:pos x="T4" y="T5"/>
                </a:cxn>
                <a:cxn ang="0">
                  <a:pos x="T6" y="T7"/>
                </a:cxn>
                <a:cxn ang="0">
                  <a:pos x="T8" y="T9"/>
                </a:cxn>
              </a:cxnLst>
              <a:rect l="0" t="0" r="r" b="b"/>
              <a:pathLst>
                <a:path w="128" h="64">
                  <a:moveTo>
                    <a:pt x="0" y="8"/>
                  </a:moveTo>
                  <a:lnTo>
                    <a:pt x="128" y="0"/>
                  </a:lnTo>
                  <a:lnTo>
                    <a:pt x="128" y="32"/>
                  </a:lnTo>
                  <a:lnTo>
                    <a:pt x="120" y="64"/>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56" name="Line 16">
              <a:extLst>
                <a:ext uri="{FF2B5EF4-FFF2-40B4-BE49-F238E27FC236}">
                  <a16:creationId xmlns:a16="http://schemas.microsoft.com/office/drawing/2014/main" id="{5F48C1F7-5C7E-4F77-8226-97C6315831A1}"/>
                </a:ext>
              </a:extLst>
            </p:cNvPr>
            <p:cNvSpPr>
              <a:spLocks noChangeShapeType="1"/>
            </p:cNvSpPr>
            <p:nvPr/>
          </p:nvSpPr>
          <p:spPr bwMode="auto">
            <a:xfrm flipH="1" flipV="1">
              <a:off x="2056" y="1784"/>
              <a:ext cx="208" cy="32"/>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23">
            <a:extLst>
              <a:ext uri="{FF2B5EF4-FFF2-40B4-BE49-F238E27FC236}">
                <a16:creationId xmlns:a16="http://schemas.microsoft.com/office/drawing/2014/main" id="{C4DFA388-8E56-44E2-AFAD-FD218A8B8409}"/>
              </a:ext>
            </a:extLst>
          </p:cNvPr>
          <p:cNvGrpSpPr>
            <a:grpSpLocks/>
          </p:cNvGrpSpPr>
          <p:nvPr/>
        </p:nvGrpSpPr>
        <p:grpSpPr bwMode="auto">
          <a:xfrm>
            <a:off x="3009900" y="2921000"/>
            <a:ext cx="558800" cy="482600"/>
            <a:chOff x="1896" y="1840"/>
            <a:chExt cx="352" cy="304"/>
          </a:xfrm>
        </p:grpSpPr>
        <p:sp>
          <p:nvSpPr>
            <p:cNvPr id="22550" name="Line 18">
              <a:extLst>
                <a:ext uri="{FF2B5EF4-FFF2-40B4-BE49-F238E27FC236}">
                  <a16:creationId xmlns:a16="http://schemas.microsoft.com/office/drawing/2014/main" id="{115A8499-81FB-498E-8653-BEC976FB65E0}"/>
                </a:ext>
              </a:extLst>
            </p:cNvPr>
            <p:cNvSpPr>
              <a:spLocks noChangeShapeType="1"/>
            </p:cNvSpPr>
            <p:nvPr/>
          </p:nvSpPr>
          <p:spPr bwMode="auto">
            <a:xfrm flipH="1">
              <a:off x="2192" y="1840"/>
              <a:ext cx="56" cy="4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51" name="Line 19">
              <a:extLst>
                <a:ext uri="{FF2B5EF4-FFF2-40B4-BE49-F238E27FC236}">
                  <a16:creationId xmlns:a16="http://schemas.microsoft.com/office/drawing/2014/main" id="{61AAF958-FB80-40B5-B6C4-88FE392ECFF5}"/>
                </a:ext>
              </a:extLst>
            </p:cNvPr>
            <p:cNvSpPr>
              <a:spLocks noChangeShapeType="1"/>
            </p:cNvSpPr>
            <p:nvPr/>
          </p:nvSpPr>
          <p:spPr bwMode="auto">
            <a:xfrm flipH="1">
              <a:off x="2112" y="1912"/>
              <a:ext cx="56" cy="4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52" name="Line 20">
              <a:extLst>
                <a:ext uri="{FF2B5EF4-FFF2-40B4-BE49-F238E27FC236}">
                  <a16:creationId xmlns:a16="http://schemas.microsoft.com/office/drawing/2014/main" id="{2DB1F41D-8AAD-4F6A-B869-A943FB239160}"/>
                </a:ext>
              </a:extLst>
            </p:cNvPr>
            <p:cNvSpPr>
              <a:spLocks noChangeShapeType="1"/>
            </p:cNvSpPr>
            <p:nvPr/>
          </p:nvSpPr>
          <p:spPr bwMode="auto">
            <a:xfrm flipH="1">
              <a:off x="2032" y="1976"/>
              <a:ext cx="56" cy="4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53" name="Line 21">
              <a:extLst>
                <a:ext uri="{FF2B5EF4-FFF2-40B4-BE49-F238E27FC236}">
                  <a16:creationId xmlns:a16="http://schemas.microsoft.com/office/drawing/2014/main" id="{2B5EC1BD-0226-4839-BEBD-F1D49154880E}"/>
                </a:ext>
              </a:extLst>
            </p:cNvPr>
            <p:cNvSpPr>
              <a:spLocks noChangeShapeType="1"/>
            </p:cNvSpPr>
            <p:nvPr/>
          </p:nvSpPr>
          <p:spPr bwMode="auto">
            <a:xfrm flipH="1">
              <a:off x="1952" y="2048"/>
              <a:ext cx="56" cy="4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54" name="Line 22">
              <a:extLst>
                <a:ext uri="{FF2B5EF4-FFF2-40B4-BE49-F238E27FC236}">
                  <a16:creationId xmlns:a16="http://schemas.microsoft.com/office/drawing/2014/main" id="{448C31DE-3052-42CF-B5B9-EB4777814A52}"/>
                </a:ext>
              </a:extLst>
            </p:cNvPr>
            <p:cNvSpPr>
              <a:spLocks noChangeShapeType="1"/>
            </p:cNvSpPr>
            <p:nvPr/>
          </p:nvSpPr>
          <p:spPr bwMode="auto">
            <a:xfrm flipH="1">
              <a:off x="1896" y="2112"/>
              <a:ext cx="32"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3" name="Group 34">
            <a:extLst>
              <a:ext uri="{FF2B5EF4-FFF2-40B4-BE49-F238E27FC236}">
                <a16:creationId xmlns:a16="http://schemas.microsoft.com/office/drawing/2014/main" id="{742ABAD8-B720-4B74-8FE8-8FDF24BF4800}"/>
              </a:ext>
            </a:extLst>
          </p:cNvPr>
          <p:cNvGrpSpPr>
            <a:grpSpLocks/>
          </p:cNvGrpSpPr>
          <p:nvPr/>
        </p:nvGrpSpPr>
        <p:grpSpPr bwMode="auto">
          <a:xfrm>
            <a:off x="3479800" y="2209800"/>
            <a:ext cx="215900" cy="1549400"/>
            <a:chOff x="2192" y="1392"/>
            <a:chExt cx="136" cy="976"/>
          </a:xfrm>
        </p:grpSpPr>
        <p:sp>
          <p:nvSpPr>
            <p:cNvPr id="22540" name="Line 24">
              <a:extLst>
                <a:ext uri="{FF2B5EF4-FFF2-40B4-BE49-F238E27FC236}">
                  <a16:creationId xmlns:a16="http://schemas.microsoft.com/office/drawing/2014/main" id="{4B19CD5F-BD00-4DA9-8DE6-6AE0EA2F74BD}"/>
                </a:ext>
              </a:extLst>
            </p:cNvPr>
            <p:cNvSpPr>
              <a:spLocks noChangeShapeType="1"/>
            </p:cNvSpPr>
            <p:nvPr/>
          </p:nvSpPr>
          <p:spPr bwMode="auto">
            <a:xfrm flipH="1">
              <a:off x="2312" y="1392"/>
              <a:ext cx="16"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41" name="Line 25">
              <a:extLst>
                <a:ext uri="{FF2B5EF4-FFF2-40B4-BE49-F238E27FC236}">
                  <a16:creationId xmlns:a16="http://schemas.microsoft.com/office/drawing/2014/main" id="{F00C69CA-0BC2-404D-85FE-703916011562}"/>
                </a:ext>
              </a:extLst>
            </p:cNvPr>
            <p:cNvSpPr>
              <a:spLocks noChangeShapeType="1"/>
            </p:cNvSpPr>
            <p:nvPr/>
          </p:nvSpPr>
          <p:spPr bwMode="auto">
            <a:xfrm flipH="1">
              <a:off x="2304" y="1496"/>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42" name="Line 26">
              <a:extLst>
                <a:ext uri="{FF2B5EF4-FFF2-40B4-BE49-F238E27FC236}">
                  <a16:creationId xmlns:a16="http://schemas.microsoft.com/office/drawing/2014/main" id="{B2F7D150-CA07-4925-9413-369E7FFADD5F}"/>
                </a:ext>
              </a:extLst>
            </p:cNvPr>
            <p:cNvSpPr>
              <a:spLocks noChangeShapeType="1"/>
            </p:cNvSpPr>
            <p:nvPr/>
          </p:nvSpPr>
          <p:spPr bwMode="auto">
            <a:xfrm flipH="1">
              <a:off x="2288" y="1600"/>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43" name="Line 27">
              <a:extLst>
                <a:ext uri="{FF2B5EF4-FFF2-40B4-BE49-F238E27FC236}">
                  <a16:creationId xmlns:a16="http://schemas.microsoft.com/office/drawing/2014/main" id="{93128663-252D-4A8F-949A-23A22BC37654}"/>
                </a:ext>
              </a:extLst>
            </p:cNvPr>
            <p:cNvSpPr>
              <a:spLocks noChangeShapeType="1"/>
            </p:cNvSpPr>
            <p:nvPr/>
          </p:nvSpPr>
          <p:spPr bwMode="auto">
            <a:xfrm flipH="1">
              <a:off x="2272" y="1704"/>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44" name="Line 28">
              <a:extLst>
                <a:ext uri="{FF2B5EF4-FFF2-40B4-BE49-F238E27FC236}">
                  <a16:creationId xmlns:a16="http://schemas.microsoft.com/office/drawing/2014/main" id="{723410DF-EC51-4763-B327-D919F6BE5B80}"/>
                </a:ext>
              </a:extLst>
            </p:cNvPr>
            <p:cNvSpPr>
              <a:spLocks noChangeShapeType="1"/>
            </p:cNvSpPr>
            <p:nvPr/>
          </p:nvSpPr>
          <p:spPr bwMode="auto">
            <a:xfrm flipH="1">
              <a:off x="2256" y="1808"/>
              <a:ext cx="16" cy="6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45" name="Line 29">
              <a:extLst>
                <a:ext uri="{FF2B5EF4-FFF2-40B4-BE49-F238E27FC236}">
                  <a16:creationId xmlns:a16="http://schemas.microsoft.com/office/drawing/2014/main" id="{3D9E8626-B08C-4C32-B026-9B757731E108}"/>
                </a:ext>
              </a:extLst>
            </p:cNvPr>
            <p:cNvSpPr>
              <a:spLocks noChangeShapeType="1"/>
            </p:cNvSpPr>
            <p:nvPr/>
          </p:nvSpPr>
          <p:spPr bwMode="auto">
            <a:xfrm flipH="1">
              <a:off x="2248" y="1904"/>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46" name="Line 30">
              <a:extLst>
                <a:ext uri="{FF2B5EF4-FFF2-40B4-BE49-F238E27FC236}">
                  <a16:creationId xmlns:a16="http://schemas.microsoft.com/office/drawing/2014/main" id="{646DC038-DFFF-4C6F-9FBE-38391230878F}"/>
                </a:ext>
              </a:extLst>
            </p:cNvPr>
            <p:cNvSpPr>
              <a:spLocks noChangeShapeType="1"/>
            </p:cNvSpPr>
            <p:nvPr/>
          </p:nvSpPr>
          <p:spPr bwMode="auto">
            <a:xfrm flipH="1">
              <a:off x="2232" y="2008"/>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47" name="Line 31">
              <a:extLst>
                <a:ext uri="{FF2B5EF4-FFF2-40B4-BE49-F238E27FC236}">
                  <a16:creationId xmlns:a16="http://schemas.microsoft.com/office/drawing/2014/main" id="{26F855D4-B11F-41B8-8659-C9069279564C}"/>
                </a:ext>
              </a:extLst>
            </p:cNvPr>
            <p:cNvSpPr>
              <a:spLocks noChangeShapeType="1"/>
            </p:cNvSpPr>
            <p:nvPr/>
          </p:nvSpPr>
          <p:spPr bwMode="auto">
            <a:xfrm flipH="1">
              <a:off x="2216" y="2112"/>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48" name="Line 32">
              <a:extLst>
                <a:ext uri="{FF2B5EF4-FFF2-40B4-BE49-F238E27FC236}">
                  <a16:creationId xmlns:a16="http://schemas.microsoft.com/office/drawing/2014/main" id="{1BECF6A4-9830-4BAB-B02B-541A46B1C6E5}"/>
                </a:ext>
              </a:extLst>
            </p:cNvPr>
            <p:cNvSpPr>
              <a:spLocks noChangeShapeType="1"/>
            </p:cNvSpPr>
            <p:nvPr/>
          </p:nvSpPr>
          <p:spPr bwMode="auto">
            <a:xfrm flipH="1">
              <a:off x="2200" y="2216"/>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49" name="Line 33">
              <a:extLst>
                <a:ext uri="{FF2B5EF4-FFF2-40B4-BE49-F238E27FC236}">
                  <a16:creationId xmlns:a16="http://schemas.microsoft.com/office/drawing/2014/main" id="{A91E0F4E-B82E-4166-AE4A-7E9039A044C0}"/>
                </a:ext>
              </a:extLst>
            </p:cNvPr>
            <p:cNvSpPr>
              <a:spLocks noChangeShapeType="1"/>
            </p:cNvSpPr>
            <p:nvPr/>
          </p:nvSpPr>
          <p:spPr bwMode="auto">
            <a:xfrm flipH="1">
              <a:off x="2192" y="2320"/>
              <a:ext cx="8" cy="4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Group 40">
            <a:extLst>
              <a:ext uri="{FF2B5EF4-FFF2-40B4-BE49-F238E27FC236}">
                <a16:creationId xmlns:a16="http://schemas.microsoft.com/office/drawing/2014/main" id="{30D12FE8-12BD-4C03-AD9B-57A01A9F38FB}"/>
              </a:ext>
            </a:extLst>
          </p:cNvPr>
          <p:cNvGrpSpPr>
            <a:grpSpLocks/>
          </p:cNvGrpSpPr>
          <p:nvPr/>
        </p:nvGrpSpPr>
        <p:grpSpPr bwMode="auto">
          <a:xfrm>
            <a:off x="3136900" y="2197100"/>
            <a:ext cx="431800" cy="635000"/>
            <a:chOff x="1976" y="1384"/>
            <a:chExt cx="272" cy="400"/>
          </a:xfrm>
        </p:grpSpPr>
        <p:sp>
          <p:nvSpPr>
            <p:cNvPr id="22535" name="Line 35">
              <a:extLst>
                <a:ext uri="{FF2B5EF4-FFF2-40B4-BE49-F238E27FC236}">
                  <a16:creationId xmlns:a16="http://schemas.microsoft.com/office/drawing/2014/main" id="{FD0712EE-517E-4464-AFE9-6562FC57C1F2}"/>
                </a:ext>
              </a:extLst>
            </p:cNvPr>
            <p:cNvSpPr>
              <a:spLocks noChangeShapeType="1"/>
            </p:cNvSpPr>
            <p:nvPr/>
          </p:nvSpPr>
          <p:spPr bwMode="auto">
            <a:xfrm flipH="1" flipV="1">
              <a:off x="2208" y="1728"/>
              <a:ext cx="40" cy="56"/>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36" name="Line 36">
              <a:extLst>
                <a:ext uri="{FF2B5EF4-FFF2-40B4-BE49-F238E27FC236}">
                  <a16:creationId xmlns:a16="http://schemas.microsoft.com/office/drawing/2014/main" id="{2110E895-8F8F-4BE7-9E6C-CF1E4ECC302D}"/>
                </a:ext>
              </a:extLst>
            </p:cNvPr>
            <p:cNvSpPr>
              <a:spLocks noChangeShapeType="1"/>
            </p:cNvSpPr>
            <p:nvPr/>
          </p:nvSpPr>
          <p:spPr bwMode="auto">
            <a:xfrm flipH="1" flipV="1">
              <a:off x="2152" y="1640"/>
              <a:ext cx="40" cy="6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37" name="Line 37">
              <a:extLst>
                <a:ext uri="{FF2B5EF4-FFF2-40B4-BE49-F238E27FC236}">
                  <a16:creationId xmlns:a16="http://schemas.microsoft.com/office/drawing/2014/main" id="{07E5922F-D2CE-46A6-9F49-99A14C01E4CF}"/>
                </a:ext>
              </a:extLst>
            </p:cNvPr>
            <p:cNvSpPr>
              <a:spLocks noChangeShapeType="1"/>
            </p:cNvSpPr>
            <p:nvPr/>
          </p:nvSpPr>
          <p:spPr bwMode="auto">
            <a:xfrm flipH="1" flipV="1">
              <a:off x="2088" y="1560"/>
              <a:ext cx="48" cy="56"/>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38" name="Line 38">
              <a:extLst>
                <a:ext uri="{FF2B5EF4-FFF2-40B4-BE49-F238E27FC236}">
                  <a16:creationId xmlns:a16="http://schemas.microsoft.com/office/drawing/2014/main" id="{1B068DF8-E300-47CD-A9D2-93EE07D6E4F5}"/>
                </a:ext>
              </a:extLst>
            </p:cNvPr>
            <p:cNvSpPr>
              <a:spLocks noChangeShapeType="1"/>
            </p:cNvSpPr>
            <p:nvPr/>
          </p:nvSpPr>
          <p:spPr bwMode="auto">
            <a:xfrm flipH="1" flipV="1">
              <a:off x="2032" y="1472"/>
              <a:ext cx="40" cy="56"/>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39" name="Line 39">
              <a:extLst>
                <a:ext uri="{FF2B5EF4-FFF2-40B4-BE49-F238E27FC236}">
                  <a16:creationId xmlns:a16="http://schemas.microsoft.com/office/drawing/2014/main" id="{7662ED75-A913-4CD2-961F-1552C8FF2BE8}"/>
                </a:ext>
              </a:extLst>
            </p:cNvPr>
            <p:cNvSpPr>
              <a:spLocks noChangeShapeType="1"/>
            </p:cNvSpPr>
            <p:nvPr/>
          </p:nvSpPr>
          <p:spPr bwMode="auto">
            <a:xfrm flipH="1" flipV="1">
              <a:off x="1976" y="1384"/>
              <a:ext cx="40" cy="6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5" name="Group 43">
            <a:extLst>
              <a:ext uri="{FF2B5EF4-FFF2-40B4-BE49-F238E27FC236}">
                <a16:creationId xmlns:a16="http://schemas.microsoft.com/office/drawing/2014/main" id="{2D00E572-DA56-4A5A-809D-84E1CE7EF91E}"/>
              </a:ext>
            </a:extLst>
          </p:cNvPr>
          <p:cNvGrpSpPr>
            <a:grpSpLocks/>
          </p:cNvGrpSpPr>
          <p:nvPr/>
        </p:nvGrpSpPr>
        <p:grpSpPr bwMode="auto">
          <a:xfrm>
            <a:off x="2832100" y="3289300"/>
            <a:ext cx="304800" cy="304800"/>
            <a:chOff x="1784" y="2072"/>
            <a:chExt cx="192" cy="192"/>
          </a:xfrm>
        </p:grpSpPr>
        <p:sp>
          <p:nvSpPr>
            <p:cNvPr id="22533" name="Freeform 41">
              <a:extLst>
                <a:ext uri="{FF2B5EF4-FFF2-40B4-BE49-F238E27FC236}">
                  <a16:creationId xmlns:a16="http://schemas.microsoft.com/office/drawing/2014/main" id="{353295AF-8304-45AC-8ECB-000D412FEDF9}"/>
                </a:ext>
              </a:extLst>
            </p:cNvPr>
            <p:cNvSpPr>
              <a:spLocks/>
            </p:cNvSpPr>
            <p:nvPr/>
          </p:nvSpPr>
          <p:spPr bwMode="auto">
            <a:xfrm>
              <a:off x="1864" y="2072"/>
              <a:ext cx="112" cy="112"/>
            </a:xfrm>
            <a:custGeom>
              <a:avLst/>
              <a:gdLst>
                <a:gd name="T0" fmla="*/ 112 w 112"/>
                <a:gd name="T1" fmla="*/ 0 h 112"/>
                <a:gd name="T2" fmla="*/ 48 w 112"/>
                <a:gd name="T3" fmla="*/ 112 h 112"/>
                <a:gd name="T4" fmla="*/ 24 w 112"/>
                <a:gd name="T5" fmla="*/ 88 h 112"/>
                <a:gd name="T6" fmla="*/ 0 w 112"/>
                <a:gd name="T7" fmla="*/ 64 h 112"/>
                <a:gd name="T8" fmla="*/ 112 w 112"/>
                <a:gd name="T9" fmla="*/ 0 h 112"/>
              </a:gdLst>
              <a:ahLst/>
              <a:cxnLst>
                <a:cxn ang="0">
                  <a:pos x="T0" y="T1"/>
                </a:cxn>
                <a:cxn ang="0">
                  <a:pos x="T2" y="T3"/>
                </a:cxn>
                <a:cxn ang="0">
                  <a:pos x="T4" y="T5"/>
                </a:cxn>
                <a:cxn ang="0">
                  <a:pos x="T6" y="T7"/>
                </a:cxn>
                <a:cxn ang="0">
                  <a:pos x="T8" y="T9"/>
                </a:cxn>
              </a:cxnLst>
              <a:rect l="0" t="0" r="r" b="b"/>
              <a:pathLst>
                <a:path w="112" h="112">
                  <a:moveTo>
                    <a:pt x="112" y="0"/>
                  </a:moveTo>
                  <a:lnTo>
                    <a:pt x="48" y="112"/>
                  </a:lnTo>
                  <a:lnTo>
                    <a:pt x="24" y="88"/>
                  </a:lnTo>
                  <a:lnTo>
                    <a:pt x="0" y="64"/>
                  </a:lnTo>
                  <a:lnTo>
                    <a:pt x="1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34" name="Line 42">
              <a:extLst>
                <a:ext uri="{FF2B5EF4-FFF2-40B4-BE49-F238E27FC236}">
                  <a16:creationId xmlns:a16="http://schemas.microsoft.com/office/drawing/2014/main" id="{9B8CD784-7FFD-479F-9030-8B05A24B32E5}"/>
                </a:ext>
              </a:extLst>
            </p:cNvPr>
            <p:cNvSpPr>
              <a:spLocks noChangeShapeType="1"/>
            </p:cNvSpPr>
            <p:nvPr/>
          </p:nvSpPr>
          <p:spPr bwMode="auto">
            <a:xfrm flipV="1">
              <a:off x="1784" y="2160"/>
              <a:ext cx="104" cy="104"/>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46">
            <a:extLst>
              <a:ext uri="{FF2B5EF4-FFF2-40B4-BE49-F238E27FC236}">
                <a16:creationId xmlns:a16="http://schemas.microsoft.com/office/drawing/2014/main" id="{F20939F6-A94F-408C-9B14-7C791049EF43}"/>
              </a:ext>
            </a:extLst>
          </p:cNvPr>
          <p:cNvGrpSpPr>
            <a:grpSpLocks/>
          </p:cNvGrpSpPr>
          <p:nvPr/>
        </p:nvGrpSpPr>
        <p:grpSpPr bwMode="auto">
          <a:xfrm>
            <a:off x="3060700" y="2095500"/>
            <a:ext cx="228600" cy="342900"/>
            <a:chOff x="1928" y="1320"/>
            <a:chExt cx="144" cy="216"/>
          </a:xfrm>
        </p:grpSpPr>
        <p:sp>
          <p:nvSpPr>
            <p:cNvPr id="22531" name="Freeform 44">
              <a:extLst>
                <a:ext uri="{FF2B5EF4-FFF2-40B4-BE49-F238E27FC236}">
                  <a16:creationId xmlns:a16="http://schemas.microsoft.com/office/drawing/2014/main" id="{3BAA862F-33C7-4D2B-9854-ADEF63B08912}"/>
                </a:ext>
              </a:extLst>
            </p:cNvPr>
            <p:cNvSpPr>
              <a:spLocks/>
            </p:cNvSpPr>
            <p:nvPr/>
          </p:nvSpPr>
          <p:spPr bwMode="auto">
            <a:xfrm>
              <a:off x="1928" y="1320"/>
              <a:ext cx="96" cy="120"/>
            </a:xfrm>
            <a:custGeom>
              <a:avLst/>
              <a:gdLst>
                <a:gd name="T0" fmla="*/ 0 w 96"/>
                <a:gd name="T1" fmla="*/ 0 h 120"/>
                <a:gd name="T2" fmla="*/ 96 w 96"/>
                <a:gd name="T3" fmla="*/ 88 h 120"/>
                <a:gd name="T4" fmla="*/ 72 w 96"/>
                <a:gd name="T5" fmla="*/ 104 h 120"/>
                <a:gd name="T6" fmla="*/ 40 w 96"/>
                <a:gd name="T7" fmla="*/ 120 h 120"/>
                <a:gd name="T8" fmla="*/ 0 w 96"/>
                <a:gd name="T9" fmla="*/ 0 h 120"/>
              </a:gdLst>
              <a:ahLst/>
              <a:cxnLst>
                <a:cxn ang="0">
                  <a:pos x="T0" y="T1"/>
                </a:cxn>
                <a:cxn ang="0">
                  <a:pos x="T2" y="T3"/>
                </a:cxn>
                <a:cxn ang="0">
                  <a:pos x="T4" y="T5"/>
                </a:cxn>
                <a:cxn ang="0">
                  <a:pos x="T6" y="T7"/>
                </a:cxn>
                <a:cxn ang="0">
                  <a:pos x="T8" y="T9"/>
                </a:cxn>
              </a:cxnLst>
              <a:rect l="0" t="0" r="r" b="b"/>
              <a:pathLst>
                <a:path w="96" h="120">
                  <a:moveTo>
                    <a:pt x="0" y="0"/>
                  </a:moveTo>
                  <a:lnTo>
                    <a:pt x="96" y="88"/>
                  </a:lnTo>
                  <a:lnTo>
                    <a:pt x="72" y="104"/>
                  </a:lnTo>
                  <a:lnTo>
                    <a:pt x="40" y="12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32" name="Line 45">
              <a:extLst>
                <a:ext uri="{FF2B5EF4-FFF2-40B4-BE49-F238E27FC236}">
                  <a16:creationId xmlns:a16="http://schemas.microsoft.com/office/drawing/2014/main" id="{DB35FC2D-8FD2-4AD3-BFE3-5A7C88B395B4}"/>
                </a:ext>
              </a:extLst>
            </p:cNvPr>
            <p:cNvSpPr>
              <a:spLocks noChangeShapeType="1"/>
            </p:cNvSpPr>
            <p:nvPr/>
          </p:nvSpPr>
          <p:spPr bwMode="auto">
            <a:xfrm flipH="1" flipV="1">
              <a:off x="2000" y="1424"/>
              <a:ext cx="72" cy="112"/>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7" name="Group 49">
            <a:extLst>
              <a:ext uri="{FF2B5EF4-FFF2-40B4-BE49-F238E27FC236}">
                <a16:creationId xmlns:a16="http://schemas.microsoft.com/office/drawing/2014/main" id="{1D6DFB15-0A17-4D17-9CC0-BC8F65EC4B22}"/>
              </a:ext>
            </a:extLst>
          </p:cNvPr>
          <p:cNvGrpSpPr>
            <a:grpSpLocks/>
          </p:cNvGrpSpPr>
          <p:nvPr/>
        </p:nvGrpSpPr>
        <p:grpSpPr bwMode="auto">
          <a:xfrm>
            <a:off x="3632200" y="2933700"/>
            <a:ext cx="228600" cy="342900"/>
            <a:chOff x="2288" y="1848"/>
            <a:chExt cx="144" cy="216"/>
          </a:xfrm>
        </p:grpSpPr>
        <p:sp>
          <p:nvSpPr>
            <p:cNvPr id="22529" name="Freeform 47">
              <a:extLst>
                <a:ext uri="{FF2B5EF4-FFF2-40B4-BE49-F238E27FC236}">
                  <a16:creationId xmlns:a16="http://schemas.microsoft.com/office/drawing/2014/main" id="{18B6D8D3-6E61-4617-9FB2-67CC5944682D}"/>
                </a:ext>
              </a:extLst>
            </p:cNvPr>
            <p:cNvSpPr>
              <a:spLocks/>
            </p:cNvSpPr>
            <p:nvPr/>
          </p:nvSpPr>
          <p:spPr bwMode="auto">
            <a:xfrm>
              <a:off x="2336" y="1944"/>
              <a:ext cx="96" cy="120"/>
            </a:xfrm>
            <a:custGeom>
              <a:avLst/>
              <a:gdLst>
                <a:gd name="T0" fmla="*/ 96 w 96"/>
                <a:gd name="T1" fmla="*/ 120 h 120"/>
                <a:gd name="T2" fmla="*/ 0 w 96"/>
                <a:gd name="T3" fmla="*/ 32 h 120"/>
                <a:gd name="T4" fmla="*/ 24 w 96"/>
                <a:gd name="T5" fmla="*/ 16 h 120"/>
                <a:gd name="T6" fmla="*/ 56 w 96"/>
                <a:gd name="T7" fmla="*/ 0 h 120"/>
                <a:gd name="T8" fmla="*/ 96 w 96"/>
                <a:gd name="T9" fmla="*/ 120 h 120"/>
              </a:gdLst>
              <a:ahLst/>
              <a:cxnLst>
                <a:cxn ang="0">
                  <a:pos x="T0" y="T1"/>
                </a:cxn>
                <a:cxn ang="0">
                  <a:pos x="T2" y="T3"/>
                </a:cxn>
                <a:cxn ang="0">
                  <a:pos x="T4" y="T5"/>
                </a:cxn>
                <a:cxn ang="0">
                  <a:pos x="T6" y="T7"/>
                </a:cxn>
                <a:cxn ang="0">
                  <a:pos x="T8" y="T9"/>
                </a:cxn>
              </a:cxnLst>
              <a:rect l="0" t="0" r="r" b="b"/>
              <a:pathLst>
                <a:path w="96" h="120">
                  <a:moveTo>
                    <a:pt x="96" y="120"/>
                  </a:moveTo>
                  <a:lnTo>
                    <a:pt x="0" y="32"/>
                  </a:lnTo>
                  <a:lnTo>
                    <a:pt x="24" y="16"/>
                  </a:lnTo>
                  <a:lnTo>
                    <a:pt x="56" y="0"/>
                  </a:lnTo>
                  <a:lnTo>
                    <a:pt x="96"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30" name="Line 48">
              <a:extLst>
                <a:ext uri="{FF2B5EF4-FFF2-40B4-BE49-F238E27FC236}">
                  <a16:creationId xmlns:a16="http://schemas.microsoft.com/office/drawing/2014/main" id="{E35B88E6-1076-46EC-A662-E6B1C1C8B28B}"/>
                </a:ext>
              </a:extLst>
            </p:cNvPr>
            <p:cNvSpPr>
              <a:spLocks noChangeShapeType="1"/>
            </p:cNvSpPr>
            <p:nvPr/>
          </p:nvSpPr>
          <p:spPr bwMode="auto">
            <a:xfrm flipH="1" flipV="1">
              <a:off x="2288" y="1848"/>
              <a:ext cx="72" cy="112"/>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38" name="Line 50">
            <a:extLst>
              <a:ext uri="{FF2B5EF4-FFF2-40B4-BE49-F238E27FC236}">
                <a16:creationId xmlns:a16="http://schemas.microsoft.com/office/drawing/2014/main" id="{27FEFA03-8374-4682-9126-19C6FC953E9D}"/>
              </a:ext>
            </a:extLst>
          </p:cNvPr>
          <p:cNvSpPr>
            <a:spLocks noChangeShapeType="1"/>
          </p:cNvSpPr>
          <p:nvPr/>
        </p:nvSpPr>
        <p:spPr bwMode="auto">
          <a:xfrm>
            <a:off x="4787900" y="3009900"/>
            <a:ext cx="381000"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Line 51">
            <a:extLst>
              <a:ext uri="{FF2B5EF4-FFF2-40B4-BE49-F238E27FC236}">
                <a16:creationId xmlns:a16="http://schemas.microsoft.com/office/drawing/2014/main" id="{268AB35A-01CA-442B-A1A7-3AF7ADB46CBD}"/>
              </a:ext>
            </a:extLst>
          </p:cNvPr>
          <p:cNvSpPr>
            <a:spLocks noChangeShapeType="1"/>
          </p:cNvSpPr>
          <p:nvPr/>
        </p:nvSpPr>
        <p:spPr bwMode="auto">
          <a:xfrm flipV="1">
            <a:off x="4787900" y="2692400"/>
            <a:ext cx="0" cy="31750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Line 52">
            <a:extLst>
              <a:ext uri="{FF2B5EF4-FFF2-40B4-BE49-F238E27FC236}">
                <a16:creationId xmlns:a16="http://schemas.microsoft.com/office/drawing/2014/main" id="{65DE7318-06BC-4F87-8440-75C376012EAA}"/>
              </a:ext>
            </a:extLst>
          </p:cNvPr>
          <p:cNvSpPr>
            <a:spLocks noChangeShapeType="1"/>
          </p:cNvSpPr>
          <p:nvPr/>
        </p:nvSpPr>
        <p:spPr bwMode="auto">
          <a:xfrm flipH="1">
            <a:off x="4597400" y="3009900"/>
            <a:ext cx="190500" cy="21590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41" name="Group 59">
            <a:extLst>
              <a:ext uri="{FF2B5EF4-FFF2-40B4-BE49-F238E27FC236}">
                <a16:creationId xmlns:a16="http://schemas.microsoft.com/office/drawing/2014/main" id="{8F8B2F3A-A7A5-489B-A3B1-4786636857E1}"/>
              </a:ext>
            </a:extLst>
          </p:cNvPr>
          <p:cNvGrpSpPr>
            <a:grpSpLocks/>
          </p:cNvGrpSpPr>
          <p:nvPr/>
        </p:nvGrpSpPr>
        <p:grpSpPr bwMode="auto">
          <a:xfrm>
            <a:off x="4648200" y="3048000"/>
            <a:ext cx="139700" cy="914400"/>
            <a:chOff x="2928" y="1920"/>
            <a:chExt cx="88" cy="576"/>
          </a:xfrm>
        </p:grpSpPr>
        <p:sp>
          <p:nvSpPr>
            <p:cNvPr id="59" name="Line 53">
              <a:extLst>
                <a:ext uri="{FF2B5EF4-FFF2-40B4-BE49-F238E27FC236}">
                  <a16:creationId xmlns:a16="http://schemas.microsoft.com/office/drawing/2014/main" id="{B2658AA4-ABAA-4F6E-94B1-E1D40BA54FF3}"/>
                </a:ext>
              </a:extLst>
            </p:cNvPr>
            <p:cNvSpPr>
              <a:spLocks noChangeShapeType="1"/>
            </p:cNvSpPr>
            <p:nvPr/>
          </p:nvSpPr>
          <p:spPr bwMode="auto">
            <a:xfrm flipH="1">
              <a:off x="3008" y="1920"/>
              <a:ext cx="8" cy="6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Line 54">
              <a:extLst>
                <a:ext uri="{FF2B5EF4-FFF2-40B4-BE49-F238E27FC236}">
                  <a16:creationId xmlns:a16="http://schemas.microsoft.com/office/drawing/2014/main" id="{6D9BCE71-C7BA-44FC-92C9-F865C32152C7}"/>
                </a:ext>
              </a:extLst>
            </p:cNvPr>
            <p:cNvSpPr>
              <a:spLocks noChangeShapeType="1"/>
            </p:cNvSpPr>
            <p:nvPr/>
          </p:nvSpPr>
          <p:spPr bwMode="auto">
            <a:xfrm flipH="1">
              <a:off x="2992" y="2016"/>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55">
              <a:extLst>
                <a:ext uri="{FF2B5EF4-FFF2-40B4-BE49-F238E27FC236}">
                  <a16:creationId xmlns:a16="http://schemas.microsoft.com/office/drawing/2014/main" id="{D0505B8F-F9DA-47E1-AFFB-049D51629577}"/>
                </a:ext>
              </a:extLst>
            </p:cNvPr>
            <p:cNvSpPr>
              <a:spLocks noChangeShapeType="1"/>
            </p:cNvSpPr>
            <p:nvPr/>
          </p:nvSpPr>
          <p:spPr bwMode="auto">
            <a:xfrm flipH="1">
              <a:off x="2976" y="2120"/>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Line 56">
              <a:extLst>
                <a:ext uri="{FF2B5EF4-FFF2-40B4-BE49-F238E27FC236}">
                  <a16:creationId xmlns:a16="http://schemas.microsoft.com/office/drawing/2014/main" id="{3E070220-6D32-4F8B-83A1-72A8839FBE5F}"/>
                </a:ext>
              </a:extLst>
            </p:cNvPr>
            <p:cNvSpPr>
              <a:spLocks noChangeShapeType="1"/>
            </p:cNvSpPr>
            <p:nvPr/>
          </p:nvSpPr>
          <p:spPr bwMode="auto">
            <a:xfrm flipH="1">
              <a:off x="2960" y="2224"/>
              <a:ext cx="16"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Line 57">
              <a:extLst>
                <a:ext uri="{FF2B5EF4-FFF2-40B4-BE49-F238E27FC236}">
                  <a16:creationId xmlns:a16="http://schemas.microsoft.com/office/drawing/2014/main" id="{A72BEB7F-2698-47BD-8E2F-2CBAD48F6786}"/>
                </a:ext>
              </a:extLst>
            </p:cNvPr>
            <p:cNvSpPr>
              <a:spLocks noChangeShapeType="1"/>
            </p:cNvSpPr>
            <p:nvPr/>
          </p:nvSpPr>
          <p:spPr bwMode="auto">
            <a:xfrm flipH="1">
              <a:off x="2944" y="2328"/>
              <a:ext cx="16"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28" name="Line 58">
              <a:extLst>
                <a:ext uri="{FF2B5EF4-FFF2-40B4-BE49-F238E27FC236}">
                  <a16:creationId xmlns:a16="http://schemas.microsoft.com/office/drawing/2014/main" id="{4E82AEB4-0C0A-48B5-84C8-C0534283ED7B}"/>
                </a:ext>
              </a:extLst>
            </p:cNvPr>
            <p:cNvSpPr>
              <a:spLocks noChangeShapeType="1"/>
            </p:cNvSpPr>
            <p:nvPr/>
          </p:nvSpPr>
          <p:spPr bwMode="auto">
            <a:xfrm flipH="1">
              <a:off x="2928" y="2432"/>
              <a:ext cx="16" cy="6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63">
            <a:extLst>
              <a:ext uri="{FF2B5EF4-FFF2-40B4-BE49-F238E27FC236}">
                <a16:creationId xmlns:a16="http://schemas.microsoft.com/office/drawing/2014/main" id="{3BFE4C2C-7169-4F0A-9D5A-52A8C4F84859}"/>
              </a:ext>
            </a:extLst>
          </p:cNvPr>
          <p:cNvGrpSpPr>
            <a:grpSpLocks/>
          </p:cNvGrpSpPr>
          <p:nvPr/>
        </p:nvGrpSpPr>
        <p:grpSpPr bwMode="auto">
          <a:xfrm>
            <a:off x="3517900" y="3606800"/>
            <a:ext cx="1193800" cy="190500"/>
            <a:chOff x="2216" y="2272"/>
            <a:chExt cx="752" cy="120"/>
          </a:xfrm>
        </p:grpSpPr>
        <p:sp>
          <p:nvSpPr>
            <p:cNvPr id="56" name="Freeform 60">
              <a:extLst>
                <a:ext uri="{FF2B5EF4-FFF2-40B4-BE49-F238E27FC236}">
                  <a16:creationId xmlns:a16="http://schemas.microsoft.com/office/drawing/2014/main" id="{1E4B8CB5-0D03-4210-913E-F73D192280F3}"/>
                </a:ext>
              </a:extLst>
            </p:cNvPr>
            <p:cNvSpPr>
              <a:spLocks/>
            </p:cNvSpPr>
            <p:nvPr/>
          </p:nvSpPr>
          <p:spPr bwMode="auto">
            <a:xfrm>
              <a:off x="2216" y="2272"/>
              <a:ext cx="112" cy="56"/>
            </a:xfrm>
            <a:custGeom>
              <a:avLst/>
              <a:gdLst>
                <a:gd name="T0" fmla="*/ 0 w 112"/>
                <a:gd name="T1" fmla="*/ 8 h 56"/>
                <a:gd name="T2" fmla="*/ 112 w 112"/>
                <a:gd name="T3" fmla="*/ 0 h 56"/>
                <a:gd name="T4" fmla="*/ 112 w 112"/>
                <a:gd name="T5" fmla="*/ 24 h 56"/>
                <a:gd name="T6" fmla="*/ 104 w 112"/>
                <a:gd name="T7" fmla="*/ 56 h 56"/>
                <a:gd name="T8" fmla="*/ 0 w 112"/>
                <a:gd name="T9" fmla="*/ 8 h 56"/>
              </a:gdLst>
              <a:ahLst/>
              <a:cxnLst>
                <a:cxn ang="0">
                  <a:pos x="T0" y="T1"/>
                </a:cxn>
                <a:cxn ang="0">
                  <a:pos x="T2" y="T3"/>
                </a:cxn>
                <a:cxn ang="0">
                  <a:pos x="T4" y="T5"/>
                </a:cxn>
                <a:cxn ang="0">
                  <a:pos x="T6" y="T7"/>
                </a:cxn>
                <a:cxn ang="0">
                  <a:pos x="T8" y="T9"/>
                </a:cxn>
              </a:cxnLst>
              <a:rect l="0" t="0" r="r" b="b"/>
              <a:pathLst>
                <a:path w="112" h="56">
                  <a:moveTo>
                    <a:pt x="0" y="8"/>
                  </a:moveTo>
                  <a:lnTo>
                    <a:pt x="112" y="0"/>
                  </a:lnTo>
                  <a:lnTo>
                    <a:pt x="112" y="24"/>
                  </a:lnTo>
                  <a:lnTo>
                    <a:pt x="104" y="56"/>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1">
              <a:extLst>
                <a:ext uri="{FF2B5EF4-FFF2-40B4-BE49-F238E27FC236}">
                  <a16:creationId xmlns:a16="http://schemas.microsoft.com/office/drawing/2014/main" id="{B70871A4-214B-4ADC-A9A3-2D8BA670BB0A}"/>
                </a:ext>
              </a:extLst>
            </p:cNvPr>
            <p:cNvSpPr>
              <a:spLocks/>
            </p:cNvSpPr>
            <p:nvPr/>
          </p:nvSpPr>
          <p:spPr bwMode="auto">
            <a:xfrm>
              <a:off x="2856" y="2336"/>
              <a:ext cx="112" cy="56"/>
            </a:xfrm>
            <a:custGeom>
              <a:avLst/>
              <a:gdLst>
                <a:gd name="T0" fmla="*/ 112 w 112"/>
                <a:gd name="T1" fmla="*/ 40 h 56"/>
                <a:gd name="T2" fmla="*/ 0 w 112"/>
                <a:gd name="T3" fmla="*/ 56 h 56"/>
                <a:gd name="T4" fmla="*/ 0 w 112"/>
                <a:gd name="T5" fmla="*/ 32 h 56"/>
                <a:gd name="T6" fmla="*/ 0 w 112"/>
                <a:gd name="T7" fmla="*/ 0 h 56"/>
                <a:gd name="T8" fmla="*/ 112 w 112"/>
                <a:gd name="T9" fmla="*/ 40 h 56"/>
              </a:gdLst>
              <a:ahLst/>
              <a:cxnLst>
                <a:cxn ang="0">
                  <a:pos x="T0" y="T1"/>
                </a:cxn>
                <a:cxn ang="0">
                  <a:pos x="T2" y="T3"/>
                </a:cxn>
                <a:cxn ang="0">
                  <a:pos x="T4" y="T5"/>
                </a:cxn>
                <a:cxn ang="0">
                  <a:pos x="T6" y="T7"/>
                </a:cxn>
                <a:cxn ang="0">
                  <a:pos x="T8" y="T9"/>
                </a:cxn>
              </a:cxnLst>
              <a:rect l="0" t="0" r="r" b="b"/>
              <a:pathLst>
                <a:path w="112" h="56">
                  <a:moveTo>
                    <a:pt x="112" y="40"/>
                  </a:moveTo>
                  <a:lnTo>
                    <a:pt x="0" y="56"/>
                  </a:lnTo>
                  <a:lnTo>
                    <a:pt x="0" y="32"/>
                  </a:lnTo>
                  <a:lnTo>
                    <a:pt x="0" y="0"/>
                  </a:lnTo>
                  <a:lnTo>
                    <a:pt x="112" y="4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Line 62">
              <a:extLst>
                <a:ext uri="{FF2B5EF4-FFF2-40B4-BE49-F238E27FC236}">
                  <a16:creationId xmlns:a16="http://schemas.microsoft.com/office/drawing/2014/main" id="{4E8D4583-53BD-499D-8B56-3E150B49F3B6}"/>
                </a:ext>
              </a:extLst>
            </p:cNvPr>
            <p:cNvSpPr>
              <a:spLocks noChangeShapeType="1"/>
            </p:cNvSpPr>
            <p:nvPr/>
          </p:nvSpPr>
          <p:spPr bwMode="auto">
            <a:xfrm>
              <a:off x="2328" y="2296"/>
              <a:ext cx="52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3" name="Group 68">
            <a:extLst>
              <a:ext uri="{FF2B5EF4-FFF2-40B4-BE49-F238E27FC236}">
                <a16:creationId xmlns:a16="http://schemas.microsoft.com/office/drawing/2014/main" id="{8D98C3DC-088B-4E01-A028-A53BC0D51D20}"/>
              </a:ext>
            </a:extLst>
          </p:cNvPr>
          <p:cNvGrpSpPr>
            <a:grpSpLocks/>
          </p:cNvGrpSpPr>
          <p:nvPr/>
        </p:nvGrpSpPr>
        <p:grpSpPr bwMode="auto">
          <a:xfrm>
            <a:off x="3632200" y="2895600"/>
            <a:ext cx="558800" cy="50800"/>
            <a:chOff x="2288" y="1824"/>
            <a:chExt cx="352" cy="32"/>
          </a:xfrm>
        </p:grpSpPr>
        <p:sp>
          <p:nvSpPr>
            <p:cNvPr id="52" name="Line 64">
              <a:extLst>
                <a:ext uri="{FF2B5EF4-FFF2-40B4-BE49-F238E27FC236}">
                  <a16:creationId xmlns:a16="http://schemas.microsoft.com/office/drawing/2014/main" id="{540C71E4-2D87-4A95-B37B-F843E370DAEC}"/>
                </a:ext>
              </a:extLst>
            </p:cNvPr>
            <p:cNvSpPr>
              <a:spLocks noChangeShapeType="1"/>
            </p:cNvSpPr>
            <p:nvPr/>
          </p:nvSpPr>
          <p:spPr bwMode="auto">
            <a:xfrm>
              <a:off x="2288" y="1824"/>
              <a:ext cx="72"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65">
              <a:extLst>
                <a:ext uri="{FF2B5EF4-FFF2-40B4-BE49-F238E27FC236}">
                  <a16:creationId xmlns:a16="http://schemas.microsoft.com/office/drawing/2014/main" id="{9B882BA7-8044-4DAC-B34E-8B668375FCA6}"/>
                </a:ext>
              </a:extLst>
            </p:cNvPr>
            <p:cNvSpPr>
              <a:spLocks noChangeShapeType="1"/>
            </p:cNvSpPr>
            <p:nvPr/>
          </p:nvSpPr>
          <p:spPr bwMode="auto">
            <a:xfrm>
              <a:off x="2392" y="1832"/>
              <a:ext cx="64"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66">
              <a:extLst>
                <a:ext uri="{FF2B5EF4-FFF2-40B4-BE49-F238E27FC236}">
                  <a16:creationId xmlns:a16="http://schemas.microsoft.com/office/drawing/2014/main" id="{1B81C289-4565-43BB-B3AE-8869F2C41245}"/>
                </a:ext>
              </a:extLst>
            </p:cNvPr>
            <p:cNvSpPr>
              <a:spLocks noChangeShapeType="1"/>
            </p:cNvSpPr>
            <p:nvPr/>
          </p:nvSpPr>
          <p:spPr bwMode="auto">
            <a:xfrm>
              <a:off x="2488" y="1840"/>
              <a:ext cx="72"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67">
              <a:extLst>
                <a:ext uri="{FF2B5EF4-FFF2-40B4-BE49-F238E27FC236}">
                  <a16:creationId xmlns:a16="http://schemas.microsoft.com/office/drawing/2014/main" id="{7EB9B1B0-0EF5-4C11-91F2-3E8BB1397EEE}"/>
                </a:ext>
              </a:extLst>
            </p:cNvPr>
            <p:cNvSpPr>
              <a:spLocks noChangeShapeType="1"/>
            </p:cNvSpPr>
            <p:nvPr/>
          </p:nvSpPr>
          <p:spPr bwMode="auto">
            <a:xfrm>
              <a:off x="2592" y="1848"/>
              <a:ext cx="48"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72">
            <a:extLst>
              <a:ext uri="{FF2B5EF4-FFF2-40B4-BE49-F238E27FC236}">
                <a16:creationId xmlns:a16="http://schemas.microsoft.com/office/drawing/2014/main" id="{E4C69CFC-DFCB-413E-940B-5E4FE2857B80}"/>
              </a:ext>
            </a:extLst>
          </p:cNvPr>
          <p:cNvGrpSpPr>
            <a:grpSpLocks/>
          </p:cNvGrpSpPr>
          <p:nvPr/>
        </p:nvGrpSpPr>
        <p:grpSpPr bwMode="auto">
          <a:xfrm>
            <a:off x="2590800" y="2755900"/>
            <a:ext cx="431800" cy="38100"/>
            <a:chOff x="1632" y="1736"/>
            <a:chExt cx="272" cy="24"/>
          </a:xfrm>
        </p:grpSpPr>
        <p:sp>
          <p:nvSpPr>
            <p:cNvPr id="49" name="Line 69">
              <a:extLst>
                <a:ext uri="{FF2B5EF4-FFF2-40B4-BE49-F238E27FC236}">
                  <a16:creationId xmlns:a16="http://schemas.microsoft.com/office/drawing/2014/main" id="{A8447F94-883A-417D-8DCC-A943A2724C8B}"/>
                </a:ext>
              </a:extLst>
            </p:cNvPr>
            <p:cNvSpPr>
              <a:spLocks noChangeShapeType="1"/>
            </p:cNvSpPr>
            <p:nvPr/>
          </p:nvSpPr>
          <p:spPr bwMode="auto">
            <a:xfrm>
              <a:off x="1632" y="1736"/>
              <a:ext cx="72"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Line 70">
              <a:extLst>
                <a:ext uri="{FF2B5EF4-FFF2-40B4-BE49-F238E27FC236}">
                  <a16:creationId xmlns:a16="http://schemas.microsoft.com/office/drawing/2014/main" id="{DE977E1E-2A09-4230-B1BE-A17D6A5D5AAB}"/>
                </a:ext>
              </a:extLst>
            </p:cNvPr>
            <p:cNvSpPr>
              <a:spLocks noChangeShapeType="1"/>
            </p:cNvSpPr>
            <p:nvPr/>
          </p:nvSpPr>
          <p:spPr bwMode="auto">
            <a:xfrm>
              <a:off x="1736" y="1744"/>
              <a:ext cx="72"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71">
              <a:extLst>
                <a:ext uri="{FF2B5EF4-FFF2-40B4-BE49-F238E27FC236}">
                  <a16:creationId xmlns:a16="http://schemas.microsoft.com/office/drawing/2014/main" id="{ECCFA0C0-5B44-49F2-8EAF-1DAAEAEF24EA}"/>
                </a:ext>
              </a:extLst>
            </p:cNvPr>
            <p:cNvSpPr>
              <a:spLocks noChangeShapeType="1"/>
            </p:cNvSpPr>
            <p:nvPr/>
          </p:nvSpPr>
          <p:spPr bwMode="auto">
            <a:xfrm>
              <a:off x="1840" y="1752"/>
              <a:ext cx="64"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45" name="Oval 73">
            <a:extLst>
              <a:ext uri="{FF2B5EF4-FFF2-40B4-BE49-F238E27FC236}">
                <a16:creationId xmlns:a16="http://schemas.microsoft.com/office/drawing/2014/main" id="{15A5487D-377F-444E-812E-426CF4653CC7}"/>
              </a:ext>
            </a:extLst>
          </p:cNvPr>
          <p:cNvSpPr>
            <a:spLocks noChangeArrowheads="1"/>
          </p:cNvSpPr>
          <p:nvPr/>
        </p:nvSpPr>
        <p:spPr bwMode="auto">
          <a:xfrm>
            <a:off x="3575050" y="2863850"/>
            <a:ext cx="38100" cy="38100"/>
          </a:xfrm>
          <a:prstGeom prst="ellipse">
            <a:avLst/>
          </a:prstGeom>
          <a:solidFill>
            <a:srgbClr val="000000"/>
          </a:solid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74">
            <a:extLst>
              <a:ext uri="{FF2B5EF4-FFF2-40B4-BE49-F238E27FC236}">
                <a16:creationId xmlns:a16="http://schemas.microsoft.com/office/drawing/2014/main" id="{365FDFBE-7628-40B0-B193-9F6BC7CF68CF}"/>
              </a:ext>
            </a:extLst>
          </p:cNvPr>
          <p:cNvSpPr>
            <a:spLocks/>
          </p:cNvSpPr>
          <p:nvPr/>
        </p:nvSpPr>
        <p:spPr bwMode="auto">
          <a:xfrm>
            <a:off x="3327400" y="2667000"/>
            <a:ext cx="139700" cy="152400"/>
          </a:xfrm>
          <a:custGeom>
            <a:avLst/>
            <a:gdLst>
              <a:gd name="T0" fmla="*/ 0 w 88"/>
              <a:gd name="T1" fmla="*/ 96 h 96"/>
              <a:gd name="T2" fmla="*/ 0 w 88"/>
              <a:gd name="T3" fmla="*/ 88 h 96"/>
              <a:gd name="T4" fmla="*/ 0 w 88"/>
              <a:gd name="T5" fmla="*/ 80 h 96"/>
              <a:gd name="T6" fmla="*/ 8 w 88"/>
              <a:gd name="T7" fmla="*/ 64 h 96"/>
              <a:gd name="T8" fmla="*/ 16 w 88"/>
              <a:gd name="T9" fmla="*/ 48 h 96"/>
              <a:gd name="T10" fmla="*/ 24 w 88"/>
              <a:gd name="T11" fmla="*/ 40 h 96"/>
              <a:gd name="T12" fmla="*/ 32 w 88"/>
              <a:gd name="T13" fmla="*/ 32 h 96"/>
              <a:gd name="T14" fmla="*/ 48 w 88"/>
              <a:gd name="T15" fmla="*/ 16 h 96"/>
              <a:gd name="T16" fmla="*/ 64 w 88"/>
              <a:gd name="T17" fmla="*/ 8 h 96"/>
              <a:gd name="T18" fmla="*/ 80 w 88"/>
              <a:gd name="T19" fmla="*/ 0 h 96"/>
              <a:gd name="T20" fmla="*/ 88 w 88"/>
              <a:gd name="T2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96">
                <a:moveTo>
                  <a:pt x="0" y="96"/>
                </a:moveTo>
                <a:lnTo>
                  <a:pt x="0" y="88"/>
                </a:lnTo>
                <a:lnTo>
                  <a:pt x="0" y="80"/>
                </a:lnTo>
                <a:lnTo>
                  <a:pt x="8" y="64"/>
                </a:lnTo>
                <a:lnTo>
                  <a:pt x="16" y="48"/>
                </a:lnTo>
                <a:lnTo>
                  <a:pt x="24" y="40"/>
                </a:lnTo>
                <a:lnTo>
                  <a:pt x="32" y="32"/>
                </a:lnTo>
                <a:lnTo>
                  <a:pt x="48" y="16"/>
                </a:lnTo>
                <a:lnTo>
                  <a:pt x="64" y="8"/>
                </a:lnTo>
                <a:lnTo>
                  <a:pt x="80" y="0"/>
                </a:lnTo>
                <a:lnTo>
                  <a:pt x="88"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75">
            <a:extLst>
              <a:ext uri="{FF2B5EF4-FFF2-40B4-BE49-F238E27FC236}">
                <a16:creationId xmlns:a16="http://schemas.microsoft.com/office/drawing/2014/main" id="{8D94F2B9-3F36-43CC-89D5-71FA7DE9587F}"/>
              </a:ext>
            </a:extLst>
          </p:cNvPr>
          <p:cNvSpPr>
            <a:spLocks/>
          </p:cNvSpPr>
          <p:nvPr/>
        </p:nvSpPr>
        <p:spPr bwMode="auto">
          <a:xfrm>
            <a:off x="3746500" y="2908300"/>
            <a:ext cx="101600" cy="190500"/>
          </a:xfrm>
          <a:custGeom>
            <a:avLst/>
            <a:gdLst>
              <a:gd name="T0" fmla="*/ 56 w 64"/>
              <a:gd name="T1" fmla="*/ 0 h 120"/>
              <a:gd name="T2" fmla="*/ 64 w 64"/>
              <a:gd name="T3" fmla="*/ 8 h 120"/>
              <a:gd name="T4" fmla="*/ 64 w 64"/>
              <a:gd name="T5" fmla="*/ 24 h 120"/>
              <a:gd name="T6" fmla="*/ 64 w 64"/>
              <a:gd name="T7" fmla="*/ 40 h 120"/>
              <a:gd name="T8" fmla="*/ 64 w 64"/>
              <a:gd name="T9" fmla="*/ 56 h 120"/>
              <a:gd name="T10" fmla="*/ 56 w 64"/>
              <a:gd name="T11" fmla="*/ 64 h 120"/>
              <a:gd name="T12" fmla="*/ 56 w 64"/>
              <a:gd name="T13" fmla="*/ 72 h 120"/>
              <a:gd name="T14" fmla="*/ 40 w 64"/>
              <a:gd name="T15" fmla="*/ 88 h 120"/>
              <a:gd name="T16" fmla="*/ 24 w 64"/>
              <a:gd name="T17" fmla="*/ 104 h 120"/>
              <a:gd name="T18" fmla="*/ 16 w 64"/>
              <a:gd name="T19" fmla="*/ 112 h 120"/>
              <a:gd name="T20" fmla="*/ 0 w 64"/>
              <a:gd name="T2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20">
                <a:moveTo>
                  <a:pt x="56" y="0"/>
                </a:moveTo>
                <a:lnTo>
                  <a:pt x="64" y="8"/>
                </a:lnTo>
                <a:lnTo>
                  <a:pt x="64" y="24"/>
                </a:lnTo>
                <a:lnTo>
                  <a:pt x="64" y="40"/>
                </a:lnTo>
                <a:lnTo>
                  <a:pt x="64" y="56"/>
                </a:lnTo>
                <a:lnTo>
                  <a:pt x="56" y="64"/>
                </a:lnTo>
                <a:lnTo>
                  <a:pt x="56" y="72"/>
                </a:lnTo>
                <a:lnTo>
                  <a:pt x="40" y="88"/>
                </a:lnTo>
                <a:lnTo>
                  <a:pt x="24" y="104"/>
                </a:lnTo>
                <a:lnTo>
                  <a:pt x="16" y="112"/>
                </a:lnTo>
                <a:lnTo>
                  <a:pt x="0" y="12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76">
            <a:extLst>
              <a:ext uri="{FF2B5EF4-FFF2-40B4-BE49-F238E27FC236}">
                <a16:creationId xmlns:a16="http://schemas.microsoft.com/office/drawing/2014/main" id="{DBF402F1-D93A-4FEE-8D97-96202E479038}"/>
              </a:ext>
            </a:extLst>
          </p:cNvPr>
          <p:cNvSpPr>
            <a:spLocks/>
          </p:cNvSpPr>
          <p:nvPr/>
        </p:nvSpPr>
        <p:spPr bwMode="auto">
          <a:xfrm>
            <a:off x="3327400" y="2857500"/>
            <a:ext cx="101600" cy="177800"/>
          </a:xfrm>
          <a:custGeom>
            <a:avLst/>
            <a:gdLst>
              <a:gd name="T0" fmla="*/ 64 w 64"/>
              <a:gd name="T1" fmla="*/ 112 h 112"/>
              <a:gd name="T2" fmla="*/ 56 w 64"/>
              <a:gd name="T3" fmla="*/ 112 h 112"/>
              <a:gd name="T4" fmla="*/ 48 w 64"/>
              <a:gd name="T5" fmla="*/ 112 h 112"/>
              <a:gd name="T6" fmla="*/ 32 w 64"/>
              <a:gd name="T7" fmla="*/ 104 h 112"/>
              <a:gd name="T8" fmla="*/ 24 w 64"/>
              <a:gd name="T9" fmla="*/ 88 h 112"/>
              <a:gd name="T10" fmla="*/ 16 w 64"/>
              <a:gd name="T11" fmla="*/ 80 h 112"/>
              <a:gd name="T12" fmla="*/ 8 w 64"/>
              <a:gd name="T13" fmla="*/ 64 h 112"/>
              <a:gd name="T14" fmla="*/ 0 w 64"/>
              <a:gd name="T15" fmla="*/ 48 h 112"/>
              <a:gd name="T16" fmla="*/ 0 w 64"/>
              <a:gd name="T17" fmla="*/ 32 h 112"/>
              <a:gd name="T18" fmla="*/ 0 w 64"/>
              <a:gd name="T19" fmla="*/ 16 h 112"/>
              <a:gd name="T20" fmla="*/ 0 w 64"/>
              <a:gd name="T21"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12">
                <a:moveTo>
                  <a:pt x="64" y="112"/>
                </a:moveTo>
                <a:lnTo>
                  <a:pt x="56" y="112"/>
                </a:lnTo>
                <a:lnTo>
                  <a:pt x="48" y="112"/>
                </a:lnTo>
                <a:lnTo>
                  <a:pt x="32" y="104"/>
                </a:lnTo>
                <a:lnTo>
                  <a:pt x="24" y="88"/>
                </a:lnTo>
                <a:lnTo>
                  <a:pt x="16" y="80"/>
                </a:lnTo>
                <a:lnTo>
                  <a:pt x="8" y="64"/>
                </a:lnTo>
                <a:lnTo>
                  <a:pt x="0" y="48"/>
                </a:lnTo>
                <a:lnTo>
                  <a:pt x="0" y="32"/>
                </a:lnTo>
                <a:lnTo>
                  <a:pt x="0" y="16"/>
                </a:lnTo>
                <a:lnTo>
                  <a:pt x="0"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Rectangle 78">
            <a:extLst>
              <a:ext uri="{FF2B5EF4-FFF2-40B4-BE49-F238E27FC236}">
                <a16:creationId xmlns:a16="http://schemas.microsoft.com/office/drawing/2014/main" id="{F5EBE186-ED6B-41A2-8B09-D557A98DE5AA}"/>
              </a:ext>
            </a:extLst>
          </p:cNvPr>
          <p:cNvSpPr>
            <a:spLocks noChangeArrowheads="1"/>
          </p:cNvSpPr>
          <p:nvPr/>
        </p:nvSpPr>
        <p:spPr bwMode="auto">
          <a:xfrm>
            <a:off x="2946400" y="2501900"/>
            <a:ext cx="228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 name="Rectangle 79">
            <a:extLst>
              <a:ext uri="{FF2B5EF4-FFF2-40B4-BE49-F238E27FC236}">
                <a16:creationId xmlns:a16="http://schemas.microsoft.com/office/drawing/2014/main" id="{901A8C35-9A15-4EE5-8F06-B79B40B354A1}"/>
              </a:ext>
            </a:extLst>
          </p:cNvPr>
          <p:cNvSpPr>
            <a:spLocks noChangeArrowheads="1"/>
          </p:cNvSpPr>
          <p:nvPr/>
        </p:nvSpPr>
        <p:spPr bwMode="auto">
          <a:xfrm>
            <a:off x="3975100" y="3733800"/>
            <a:ext cx="203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1" u="none" strike="noStrike" cap="none" normalizeH="0" baseline="0">
                <a:ln>
                  <a:noFill/>
                </a:ln>
                <a:solidFill>
                  <a:srgbClr val="000000"/>
                </a:solidFill>
                <a:effectLst/>
                <a:latin typeface="Times" panose="02020603050405020304" pitchFamily="18" charset="0"/>
              </a:rPr>
              <a:t>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7" name="Group 82">
            <a:extLst>
              <a:ext uri="{FF2B5EF4-FFF2-40B4-BE49-F238E27FC236}">
                <a16:creationId xmlns:a16="http://schemas.microsoft.com/office/drawing/2014/main" id="{F7538FC1-C482-47CF-8D5D-A4398C549542}"/>
              </a:ext>
            </a:extLst>
          </p:cNvPr>
          <p:cNvGrpSpPr>
            <a:grpSpLocks/>
          </p:cNvGrpSpPr>
          <p:nvPr/>
        </p:nvGrpSpPr>
        <p:grpSpPr bwMode="auto">
          <a:xfrm>
            <a:off x="3200400" y="1943100"/>
            <a:ext cx="241300" cy="355600"/>
            <a:chOff x="2016" y="1224"/>
            <a:chExt cx="152" cy="224"/>
          </a:xfrm>
        </p:grpSpPr>
        <p:sp>
          <p:nvSpPr>
            <p:cNvPr id="28" name="Rectangle 80">
              <a:extLst>
                <a:ext uri="{FF2B5EF4-FFF2-40B4-BE49-F238E27FC236}">
                  <a16:creationId xmlns:a16="http://schemas.microsoft.com/office/drawing/2014/main" id="{CF607335-73E4-4693-97B3-BD49404FC494}"/>
                </a:ext>
              </a:extLst>
            </p:cNvPr>
            <p:cNvSpPr>
              <a:spLocks noChangeArrowheads="1"/>
            </p:cNvSpPr>
            <p:nvPr/>
          </p:nvSpPr>
          <p:spPr bwMode="auto">
            <a:xfrm>
              <a:off x="2016" y="1224"/>
              <a:ext cx="1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81">
              <a:extLst>
                <a:ext uri="{FF2B5EF4-FFF2-40B4-BE49-F238E27FC236}">
                  <a16:creationId xmlns:a16="http://schemas.microsoft.com/office/drawing/2014/main" id="{C5A99E42-6C48-45B0-8857-74769A07F261}"/>
                </a:ext>
              </a:extLst>
            </p:cNvPr>
            <p:cNvSpPr>
              <a:spLocks noChangeArrowheads="1"/>
            </p:cNvSpPr>
            <p:nvPr/>
          </p:nvSpPr>
          <p:spPr bwMode="auto">
            <a:xfrm>
              <a:off x="2080" y="1296"/>
              <a:ext cx="8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grpSp>
        <p:nvGrpSpPr>
          <p:cNvPr id="8" name="Group 85">
            <a:extLst>
              <a:ext uri="{FF2B5EF4-FFF2-40B4-BE49-F238E27FC236}">
                <a16:creationId xmlns:a16="http://schemas.microsoft.com/office/drawing/2014/main" id="{8B926282-D721-48B7-ACCF-BC2956C99904}"/>
              </a:ext>
            </a:extLst>
          </p:cNvPr>
          <p:cNvGrpSpPr>
            <a:grpSpLocks/>
          </p:cNvGrpSpPr>
          <p:nvPr/>
        </p:nvGrpSpPr>
        <p:grpSpPr bwMode="auto">
          <a:xfrm>
            <a:off x="2908300" y="3492500"/>
            <a:ext cx="241300" cy="342900"/>
            <a:chOff x="1832" y="2200"/>
            <a:chExt cx="152" cy="216"/>
          </a:xfrm>
        </p:grpSpPr>
        <p:sp>
          <p:nvSpPr>
            <p:cNvPr id="26" name="Rectangle 83">
              <a:extLst>
                <a:ext uri="{FF2B5EF4-FFF2-40B4-BE49-F238E27FC236}">
                  <a16:creationId xmlns:a16="http://schemas.microsoft.com/office/drawing/2014/main" id="{A089FF1B-F7A9-4934-B335-5A0B4E5BECF1}"/>
                </a:ext>
              </a:extLst>
            </p:cNvPr>
            <p:cNvSpPr>
              <a:spLocks noChangeArrowheads="1"/>
            </p:cNvSpPr>
            <p:nvPr/>
          </p:nvSpPr>
          <p:spPr bwMode="auto">
            <a:xfrm>
              <a:off x="1832" y="2200"/>
              <a:ext cx="1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84">
              <a:extLst>
                <a:ext uri="{FF2B5EF4-FFF2-40B4-BE49-F238E27FC236}">
                  <a16:creationId xmlns:a16="http://schemas.microsoft.com/office/drawing/2014/main" id="{BD7DE3DC-6B23-43C1-BB62-CE089E81F7ED}"/>
                </a:ext>
              </a:extLst>
            </p:cNvPr>
            <p:cNvSpPr>
              <a:spLocks noChangeArrowheads="1"/>
            </p:cNvSpPr>
            <p:nvPr/>
          </p:nvSpPr>
          <p:spPr bwMode="auto">
            <a:xfrm>
              <a:off x="1904" y="2264"/>
              <a:ext cx="8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grpSp>
        <p:nvGrpSpPr>
          <p:cNvPr id="9" name="Group 88">
            <a:extLst>
              <a:ext uri="{FF2B5EF4-FFF2-40B4-BE49-F238E27FC236}">
                <a16:creationId xmlns:a16="http://schemas.microsoft.com/office/drawing/2014/main" id="{F0A31722-759C-485B-8B42-6B2A8C19BBE8}"/>
              </a:ext>
            </a:extLst>
          </p:cNvPr>
          <p:cNvGrpSpPr>
            <a:grpSpLocks/>
          </p:cNvGrpSpPr>
          <p:nvPr/>
        </p:nvGrpSpPr>
        <p:grpSpPr bwMode="auto">
          <a:xfrm>
            <a:off x="4394200" y="2628900"/>
            <a:ext cx="355600" cy="368300"/>
            <a:chOff x="2768" y="1656"/>
            <a:chExt cx="224" cy="232"/>
          </a:xfrm>
        </p:grpSpPr>
        <p:sp>
          <p:nvSpPr>
            <p:cNvPr id="24" name="Rectangle 86">
              <a:extLst>
                <a:ext uri="{FF2B5EF4-FFF2-40B4-BE49-F238E27FC236}">
                  <a16:creationId xmlns:a16="http://schemas.microsoft.com/office/drawing/2014/main" id="{838A707F-9864-4A0D-8239-E1FDEE135B6E}"/>
                </a:ext>
              </a:extLst>
            </p:cNvPr>
            <p:cNvSpPr>
              <a:spLocks noChangeArrowheads="1"/>
            </p:cNvSpPr>
            <p:nvPr/>
          </p:nvSpPr>
          <p:spPr bwMode="auto">
            <a:xfrm>
              <a:off x="2768" y="1656"/>
              <a:ext cx="1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1" u="none" strike="noStrike" cap="none" normalizeH="0" baseline="0">
                  <a:ln>
                    <a:noFill/>
                  </a:ln>
                  <a:solidFill>
                    <a:srgbClr val="000000"/>
                  </a:solidFill>
                  <a:effectLst/>
                  <a:latin typeface="Times" panose="02020603050405020304" pitchFamily="18" charset="0"/>
                </a:rPr>
                <a:t>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87">
              <a:extLst>
                <a:ext uri="{FF2B5EF4-FFF2-40B4-BE49-F238E27FC236}">
                  <a16:creationId xmlns:a16="http://schemas.microsoft.com/office/drawing/2014/main" id="{C19A65A2-C415-4EFF-9DCD-11B867BC1A0D}"/>
                </a:ext>
              </a:extLst>
            </p:cNvPr>
            <p:cNvSpPr>
              <a:spLocks noChangeArrowheads="1"/>
            </p:cNvSpPr>
            <p:nvPr/>
          </p:nvSpPr>
          <p:spPr bwMode="auto">
            <a:xfrm>
              <a:off x="2848" y="1736"/>
              <a:ext cx="144"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lit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sp>
        <p:nvSpPr>
          <p:cNvPr id="10" name="Rectangle 89">
            <a:extLst>
              <a:ext uri="{FF2B5EF4-FFF2-40B4-BE49-F238E27FC236}">
                <a16:creationId xmlns:a16="http://schemas.microsoft.com/office/drawing/2014/main" id="{AA447D9F-2F08-4BE0-94A7-4DD933BD77D8}"/>
              </a:ext>
            </a:extLst>
          </p:cNvPr>
          <p:cNvSpPr>
            <a:spLocks noChangeArrowheads="1"/>
          </p:cNvSpPr>
          <p:nvPr/>
        </p:nvSpPr>
        <p:spPr bwMode="auto">
          <a:xfrm>
            <a:off x="3530600" y="1892300"/>
            <a:ext cx="1295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tangent plane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11" name="Group 92">
            <a:extLst>
              <a:ext uri="{FF2B5EF4-FFF2-40B4-BE49-F238E27FC236}">
                <a16:creationId xmlns:a16="http://schemas.microsoft.com/office/drawing/2014/main" id="{9C58F646-D2E5-4C88-AA58-18C487BF93E2}"/>
              </a:ext>
            </a:extLst>
          </p:cNvPr>
          <p:cNvGrpSpPr>
            <a:grpSpLocks/>
          </p:cNvGrpSpPr>
          <p:nvPr/>
        </p:nvGrpSpPr>
        <p:grpSpPr bwMode="auto">
          <a:xfrm>
            <a:off x="3086100" y="2832100"/>
            <a:ext cx="266700" cy="355600"/>
            <a:chOff x="1944" y="1784"/>
            <a:chExt cx="168" cy="224"/>
          </a:xfrm>
        </p:grpSpPr>
        <p:sp>
          <p:nvSpPr>
            <p:cNvPr id="22" name="Rectangle 90">
              <a:extLst>
                <a:ext uri="{FF2B5EF4-FFF2-40B4-BE49-F238E27FC236}">
                  <a16:creationId xmlns:a16="http://schemas.microsoft.com/office/drawing/2014/main" id="{0F92EBEE-7CA0-4BDC-AE32-C59004274D60}"/>
                </a:ext>
              </a:extLst>
            </p:cNvPr>
            <p:cNvSpPr>
              <a:spLocks noChangeArrowheads="1"/>
            </p:cNvSpPr>
            <p:nvPr/>
          </p:nvSpPr>
          <p:spPr bwMode="auto">
            <a:xfrm>
              <a:off x="1944" y="1784"/>
              <a:ext cx="160"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Symbol" panose="05050102010706020507" pitchFamily="18" charset="2"/>
                </a:rPr>
                <a:t>q</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 name="Rectangle 91">
              <a:extLst>
                <a:ext uri="{FF2B5EF4-FFF2-40B4-BE49-F238E27FC236}">
                  <a16:creationId xmlns:a16="http://schemas.microsoft.com/office/drawing/2014/main" id="{CD7A553F-A63C-40B4-A105-64E197227A54}"/>
                </a:ext>
              </a:extLst>
            </p:cNvPr>
            <p:cNvSpPr>
              <a:spLocks noChangeArrowheads="1"/>
            </p:cNvSpPr>
            <p:nvPr/>
          </p:nvSpPr>
          <p:spPr bwMode="auto">
            <a:xfrm>
              <a:off x="2032" y="1856"/>
              <a:ext cx="8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sp>
        <p:nvSpPr>
          <p:cNvPr id="12" name="Rectangle 93">
            <a:extLst>
              <a:ext uri="{FF2B5EF4-FFF2-40B4-BE49-F238E27FC236}">
                <a16:creationId xmlns:a16="http://schemas.microsoft.com/office/drawing/2014/main" id="{09407353-8810-43CB-9A36-CEB546F771EA}"/>
              </a:ext>
            </a:extLst>
          </p:cNvPr>
          <p:cNvSpPr>
            <a:spLocks noChangeArrowheads="1"/>
          </p:cNvSpPr>
          <p:nvPr/>
        </p:nvSpPr>
        <p:spPr bwMode="auto">
          <a:xfrm>
            <a:off x="3162300" y="2463800"/>
            <a:ext cx="2794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Symbol" panose="05050102010706020507" pitchFamily="18" charset="2"/>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94">
            <a:extLst>
              <a:ext uri="{FF2B5EF4-FFF2-40B4-BE49-F238E27FC236}">
                <a16:creationId xmlns:a16="http://schemas.microsoft.com/office/drawing/2014/main" id="{1F3EC1E2-7E1D-4831-9E7C-AEC45B358410}"/>
              </a:ext>
            </a:extLst>
          </p:cNvPr>
          <p:cNvSpPr>
            <a:spLocks noChangeArrowheads="1"/>
          </p:cNvSpPr>
          <p:nvPr/>
        </p:nvSpPr>
        <p:spPr bwMode="auto">
          <a:xfrm>
            <a:off x="3860800" y="2895600"/>
            <a:ext cx="2794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Symbol" panose="05050102010706020507" pitchFamily="18" charset="2"/>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14" name="Group 98">
            <a:extLst>
              <a:ext uri="{FF2B5EF4-FFF2-40B4-BE49-F238E27FC236}">
                <a16:creationId xmlns:a16="http://schemas.microsoft.com/office/drawing/2014/main" id="{FE936723-42A7-44A0-93B7-972DD2C9B322}"/>
              </a:ext>
            </a:extLst>
          </p:cNvPr>
          <p:cNvGrpSpPr>
            <a:grpSpLocks/>
          </p:cNvGrpSpPr>
          <p:nvPr/>
        </p:nvGrpSpPr>
        <p:grpSpPr bwMode="auto">
          <a:xfrm>
            <a:off x="3746500" y="2540000"/>
            <a:ext cx="469900" cy="419100"/>
            <a:chOff x="2360" y="1600"/>
            <a:chExt cx="296" cy="264"/>
          </a:xfrm>
        </p:grpSpPr>
        <p:sp>
          <p:nvSpPr>
            <p:cNvPr id="19" name="Rectangle 95">
              <a:extLst>
                <a:ext uri="{FF2B5EF4-FFF2-40B4-BE49-F238E27FC236}">
                  <a16:creationId xmlns:a16="http://schemas.microsoft.com/office/drawing/2014/main" id="{1A6591AA-8638-4098-98BC-E1F9060C1720}"/>
                </a:ext>
              </a:extLst>
            </p:cNvPr>
            <p:cNvSpPr>
              <a:spLocks noChangeArrowheads="1"/>
            </p:cNvSpPr>
            <p:nvPr/>
          </p:nvSpPr>
          <p:spPr bwMode="auto">
            <a:xfrm>
              <a:off x="2360" y="1648"/>
              <a:ext cx="13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Rectangle 96">
              <a:extLst>
                <a:ext uri="{FF2B5EF4-FFF2-40B4-BE49-F238E27FC236}">
                  <a16:creationId xmlns:a16="http://schemas.microsoft.com/office/drawing/2014/main" id="{B2722B45-FDB3-4428-A043-E952EABF7E15}"/>
                </a:ext>
              </a:extLst>
            </p:cNvPr>
            <p:cNvSpPr>
              <a:spLocks noChangeArrowheads="1"/>
            </p:cNvSpPr>
            <p:nvPr/>
          </p:nvSpPr>
          <p:spPr bwMode="auto">
            <a:xfrm>
              <a:off x="2448" y="1712"/>
              <a:ext cx="8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Rectangle 97">
              <a:extLst>
                <a:ext uri="{FF2B5EF4-FFF2-40B4-BE49-F238E27FC236}">
                  <a16:creationId xmlns:a16="http://schemas.microsoft.com/office/drawing/2014/main" id="{2C6DE1FA-35C9-479C-824E-762377B03F61}"/>
                </a:ext>
              </a:extLst>
            </p:cNvPr>
            <p:cNvSpPr>
              <a:spLocks noChangeArrowheads="1"/>
            </p:cNvSpPr>
            <p:nvPr/>
          </p:nvSpPr>
          <p:spPr bwMode="auto">
            <a:xfrm>
              <a:off x="2448" y="1600"/>
              <a:ext cx="20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stat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grpSp>
        <p:nvGrpSpPr>
          <p:cNvPr id="15" name="Group 102">
            <a:extLst>
              <a:ext uri="{FF2B5EF4-FFF2-40B4-BE49-F238E27FC236}">
                <a16:creationId xmlns:a16="http://schemas.microsoft.com/office/drawing/2014/main" id="{8457BE7C-3DAE-4C0F-AD8B-4B74A0DCB916}"/>
              </a:ext>
            </a:extLst>
          </p:cNvPr>
          <p:cNvGrpSpPr>
            <a:grpSpLocks/>
          </p:cNvGrpSpPr>
          <p:nvPr/>
        </p:nvGrpSpPr>
        <p:grpSpPr bwMode="auto">
          <a:xfrm>
            <a:off x="3873500" y="3175000"/>
            <a:ext cx="406400" cy="355600"/>
            <a:chOff x="2440" y="2000"/>
            <a:chExt cx="256" cy="224"/>
          </a:xfrm>
        </p:grpSpPr>
        <p:sp>
          <p:nvSpPr>
            <p:cNvPr id="16" name="Rectangle 99">
              <a:extLst>
                <a:ext uri="{FF2B5EF4-FFF2-40B4-BE49-F238E27FC236}">
                  <a16:creationId xmlns:a16="http://schemas.microsoft.com/office/drawing/2014/main" id="{7D2E9609-9923-4C72-8B38-AF201340A287}"/>
                </a:ext>
              </a:extLst>
            </p:cNvPr>
            <p:cNvSpPr>
              <a:spLocks noChangeArrowheads="1"/>
            </p:cNvSpPr>
            <p:nvPr/>
          </p:nvSpPr>
          <p:spPr bwMode="auto">
            <a:xfrm>
              <a:off x="2536" y="2000"/>
              <a:ext cx="1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Rectangle 100">
              <a:extLst>
                <a:ext uri="{FF2B5EF4-FFF2-40B4-BE49-F238E27FC236}">
                  <a16:creationId xmlns:a16="http://schemas.microsoft.com/office/drawing/2014/main" id="{68BBEEF6-2818-4206-ABAC-D1D00172C460}"/>
                </a:ext>
              </a:extLst>
            </p:cNvPr>
            <p:cNvSpPr>
              <a:spLocks noChangeArrowheads="1"/>
            </p:cNvSpPr>
            <p:nvPr/>
          </p:nvSpPr>
          <p:spPr bwMode="auto">
            <a:xfrm>
              <a:off x="2608" y="2072"/>
              <a:ext cx="8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Line 101">
              <a:extLst>
                <a:ext uri="{FF2B5EF4-FFF2-40B4-BE49-F238E27FC236}">
                  <a16:creationId xmlns:a16="http://schemas.microsoft.com/office/drawing/2014/main" id="{AD3664A3-902D-4D5B-BD58-3CFD9DEA3053}"/>
                </a:ext>
              </a:extLst>
            </p:cNvPr>
            <p:cNvSpPr>
              <a:spLocks noChangeShapeType="1"/>
            </p:cNvSpPr>
            <p:nvPr/>
          </p:nvSpPr>
          <p:spPr bwMode="auto">
            <a:xfrm>
              <a:off x="2440" y="2088"/>
              <a:ext cx="48"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Text Box 4">
            <a:extLst>
              <a:ext uri="{FF2B5EF4-FFF2-40B4-BE49-F238E27FC236}">
                <a16:creationId xmlns:a16="http://schemas.microsoft.com/office/drawing/2014/main" id="{C3214963-03F4-4FBF-9A79-B0471D6D8090}"/>
              </a:ext>
            </a:extLst>
          </p:cNvPr>
          <p:cNvSpPr txBox="1">
            <a:spLocks noChangeArrowheads="1"/>
          </p:cNvSpPr>
          <p:nvPr/>
        </p:nvSpPr>
        <p:spPr bwMode="auto">
          <a:xfrm>
            <a:off x="3184525" y="288925"/>
            <a:ext cx="3338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Scattering-Inclusion</a:t>
            </a:r>
          </a:p>
        </p:txBody>
      </p:sp>
      <p:sp>
        <p:nvSpPr>
          <p:cNvPr id="101381" name="Line 5">
            <a:extLst>
              <a:ext uri="{FF2B5EF4-FFF2-40B4-BE49-F238E27FC236}">
                <a16:creationId xmlns:a16="http://schemas.microsoft.com/office/drawing/2014/main" id="{C2DBC713-46F4-42A0-9401-3138F7A19D0E}"/>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385" name="Text Box 9">
            <a:extLst>
              <a:ext uri="{FF2B5EF4-FFF2-40B4-BE49-F238E27FC236}">
                <a16:creationId xmlns:a16="http://schemas.microsoft.com/office/drawing/2014/main" id="{0BD77FB9-AA72-4161-A844-E374A4E0869A}"/>
              </a:ext>
            </a:extLst>
          </p:cNvPr>
          <p:cNvSpPr txBox="1">
            <a:spLocks noChangeArrowheads="1"/>
          </p:cNvSpPr>
          <p:nvPr/>
        </p:nvSpPr>
        <p:spPr bwMode="auto">
          <a:xfrm>
            <a:off x="1508125" y="4079875"/>
            <a:ext cx="2490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 the time domain</a:t>
            </a:r>
          </a:p>
        </p:txBody>
      </p:sp>
      <p:graphicFrame>
        <p:nvGraphicFramePr>
          <p:cNvPr id="101386" name="Object 10">
            <a:extLst>
              <a:ext uri="{FF2B5EF4-FFF2-40B4-BE49-F238E27FC236}">
                <a16:creationId xmlns:a16="http://schemas.microsoft.com/office/drawing/2014/main" id="{8276FE2C-B9E3-4B53-858F-CAE5C2F16082}"/>
              </a:ext>
            </a:extLst>
          </p:cNvPr>
          <p:cNvGraphicFramePr>
            <a:graphicFrameLocks noChangeAspect="1"/>
          </p:cNvGraphicFramePr>
          <p:nvPr/>
        </p:nvGraphicFramePr>
        <p:xfrm>
          <a:off x="1524000" y="5105400"/>
          <a:ext cx="5353050" cy="922338"/>
        </p:xfrm>
        <a:graphic>
          <a:graphicData uri="http://schemas.openxmlformats.org/presentationml/2006/ole">
            <mc:AlternateContent xmlns:mc="http://schemas.openxmlformats.org/markup-compatibility/2006">
              <mc:Choice xmlns:v="urn:schemas-microsoft-com:vml" Requires="v">
                <p:oleObj spid="_x0000_s92265" name="Equation" r:id="rId4" imgW="2577960" imgH="444240" progId="Equation.DSMT4">
                  <p:embed/>
                </p:oleObj>
              </mc:Choice>
              <mc:Fallback>
                <p:oleObj name="Equation" r:id="rId4" imgW="2577960" imgH="44424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5105400"/>
                        <a:ext cx="5353050" cy="92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1387" name="Object 11">
            <a:extLst>
              <a:ext uri="{FF2B5EF4-FFF2-40B4-BE49-F238E27FC236}">
                <a16:creationId xmlns:a16="http://schemas.microsoft.com/office/drawing/2014/main" id="{3BD61C14-2A73-406A-8AAC-279EF89F257E}"/>
              </a:ext>
            </a:extLst>
          </p:cNvPr>
          <p:cNvGraphicFramePr>
            <a:graphicFrameLocks noChangeAspect="1"/>
          </p:cNvGraphicFramePr>
          <p:nvPr/>
        </p:nvGraphicFramePr>
        <p:xfrm>
          <a:off x="4953000" y="3810000"/>
          <a:ext cx="3819525" cy="854075"/>
        </p:xfrm>
        <a:graphic>
          <a:graphicData uri="http://schemas.openxmlformats.org/presentationml/2006/ole">
            <mc:AlternateContent xmlns:mc="http://schemas.openxmlformats.org/markup-compatibility/2006">
              <mc:Choice xmlns:v="urn:schemas-microsoft-com:vml" Requires="v">
                <p:oleObj spid="_x0000_s92266" name="Equation" r:id="rId6" imgW="2044440" imgH="457200" progId="Equation.DSMT4">
                  <p:embed/>
                </p:oleObj>
              </mc:Choice>
              <mc:Fallback>
                <p:oleObj name="Equation" r:id="rId6" imgW="2044440" imgH="45720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53000" y="3810000"/>
                        <a:ext cx="3819525" cy="854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1388" name="Text Box 12">
            <a:extLst>
              <a:ext uri="{FF2B5EF4-FFF2-40B4-BE49-F238E27FC236}">
                <a16:creationId xmlns:a16="http://schemas.microsoft.com/office/drawing/2014/main" id="{E769FD9B-8DAB-4415-9211-EA5A4A80AF34}"/>
              </a:ext>
            </a:extLst>
          </p:cNvPr>
          <p:cNvSpPr txBox="1">
            <a:spLocks noChangeArrowheads="1"/>
          </p:cNvSpPr>
          <p:nvPr/>
        </p:nvSpPr>
        <p:spPr bwMode="auto">
          <a:xfrm>
            <a:off x="1371600" y="914400"/>
            <a:ext cx="65786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Leading Edge Response - General Convex Inclusion</a:t>
            </a:r>
          </a:p>
          <a:p>
            <a:r>
              <a:rPr lang="en-US" altLang="en-US"/>
              <a:t>(scattered  mode same as incident mode)</a:t>
            </a:r>
          </a:p>
          <a:p>
            <a:r>
              <a:rPr lang="en-US" altLang="en-US"/>
              <a:t>                         </a:t>
            </a:r>
          </a:p>
        </p:txBody>
      </p:sp>
      <p:sp>
        <p:nvSpPr>
          <p:cNvPr id="3" name="AutoShape 9">
            <a:extLst>
              <a:ext uri="{FF2B5EF4-FFF2-40B4-BE49-F238E27FC236}">
                <a16:creationId xmlns:a16="http://schemas.microsoft.com/office/drawing/2014/main" id="{6F762D74-EE10-4E2D-A358-3FAB9DC983EA}"/>
              </a:ext>
            </a:extLst>
          </p:cNvPr>
          <p:cNvSpPr>
            <a:spLocks noChangeAspect="1" noChangeArrowheads="1" noTextEdit="1"/>
          </p:cNvSpPr>
          <p:nvPr/>
        </p:nvSpPr>
        <p:spPr bwMode="auto">
          <a:xfrm>
            <a:off x="2590800" y="1905000"/>
            <a:ext cx="3467100"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412" name="Freeform 11">
            <a:extLst>
              <a:ext uri="{FF2B5EF4-FFF2-40B4-BE49-F238E27FC236}">
                <a16:creationId xmlns:a16="http://schemas.microsoft.com/office/drawing/2014/main" id="{DF0D5024-E6F8-49AD-8AF6-8518CE4B1A75}"/>
              </a:ext>
            </a:extLst>
          </p:cNvPr>
          <p:cNvSpPr>
            <a:spLocks/>
          </p:cNvSpPr>
          <p:nvPr/>
        </p:nvSpPr>
        <p:spPr bwMode="auto">
          <a:xfrm>
            <a:off x="3606800" y="2139950"/>
            <a:ext cx="2349500" cy="1498600"/>
          </a:xfrm>
          <a:custGeom>
            <a:avLst/>
            <a:gdLst>
              <a:gd name="T0" fmla="*/ 0 w 1480"/>
              <a:gd name="T1" fmla="*/ 560 h 944"/>
              <a:gd name="T2" fmla="*/ 8 w 1480"/>
              <a:gd name="T3" fmla="*/ 464 h 944"/>
              <a:gd name="T4" fmla="*/ 40 w 1480"/>
              <a:gd name="T5" fmla="*/ 384 h 944"/>
              <a:gd name="T6" fmla="*/ 104 w 1480"/>
              <a:gd name="T7" fmla="*/ 288 h 944"/>
              <a:gd name="T8" fmla="*/ 168 w 1480"/>
              <a:gd name="T9" fmla="*/ 232 h 944"/>
              <a:gd name="T10" fmla="*/ 240 w 1480"/>
              <a:gd name="T11" fmla="*/ 176 h 944"/>
              <a:gd name="T12" fmla="*/ 368 w 1480"/>
              <a:gd name="T13" fmla="*/ 104 h 944"/>
              <a:gd name="T14" fmla="*/ 496 w 1480"/>
              <a:gd name="T15" fmla="*/ 56 h 944"/>
              <a:gd name="T16" fmla="*/ 632 w 1480"/>
              <a:gd name="T17" fmla="*/ 24 h 944"/>
              <a:gd name="T18" fmla="*/ 712 w 1480"/>
              <a:gd name="T19" fmla="*/ 8 h 944"/>
              <a:gd name="T20" fmla="*/ 856 w 1480"/>
              <a:gd name="T21" fmla="*/ 0 h 944"/>
              <a:gd name="T22" fmla="*/ 992 w 1480"/>
              <a:gd name="T23" fmla="*/ 16 h 944"/>
              <a:gd name="T24" fmla="*/ 1112 w 1480"/>
              <a:gd name="T25" fmla="*/ 40 h 944"/>
              <a:gd name="T26" fmla="*/ 1208 w 1480"/>
              <a:gd name="T27" fmla="*/ 72 h 944"/>
              <a:gd name="T28" fmla="*/ 1288 w 1480"/>
              <a:gd name="T29" fmla="*/ 112 h 944"/>
              <a:gd name="T30" fmla="*/ 1376 w 1480"/>
              <a:gd name="T31" fmla="*/ 176 h 944"/>
              <a:gd name="T32" fmla="*/ 1440 w 1480"/>
              <a:gd name="T33" fmla="*/ 256 h 944"/>
              <a:gd name="T34" fmla="*/ 1472 w 1480"/>
              <a:gd name="T35" fmla="*/ 344 h 944"/>
              <a:gd name="T36" fmla="*/ 1480 w 1480"/>
              <a:gd name="T37" fmla="*/ 384 h 944"/>
              <a:gd name="T38" fmla="*/ 1472 w 1480"/>
              <a:gd name="T39" fmla="*/ 472 h 944"/>
              <a:gd name="T40" fmla="*/ 1432 w 1480"/>
              <a:gd name="T41" fmla="*/ 568 h 944"/>
              <a:gd name="T42" fmla="*/ 1368 w 1480"/>
              <a:gd name="T43" fmla="*/ 656 h 944"/>
              <a:gd name="T44" fmla="*/ 1304 w 1480"/>
              <a:gd name="T45" fmla="*/ 712 h 944"/>
              <a:gd name="T46" fmla="*/ 1232 w 1480"/>
              <a:gd name="T47" fmla="*/ 768 h 944"/>
              <a:gd name="T48" fmla="*/ 1112 w 1480"/>
              <a:gd name="T49" fmla="*/ 840 h 944"/>
              <a:gd name="T50" fmla="*/ 984 w 1480"/>
              <a:gd name="T51" fmla="*/ 888 h 944"/>
              <a:gd name="T52" fmla="*/ 848 w 1480"/>
              <a:gd name="T53" fmla="*/ 920 h 944"/>
              <a:gd name="T54" fmla="*/ 768 w 1480"/>
              <a:gd name="T55" fmla="*/ 936 h 944"/>
              <a:gd name="T56" fmla="*/ 624 w 1480"/>
              <a:gd name="T57" fmla="*/ 944 h 944"/>
              <a:gd name="T58" fmla="*/ 480 w 1480"/>
              <a:gd name="T59" fmla="*/ 928 h 944"/>
              <a:gd name="T60" fmla="*/ 360 w 1480"/>
              <a:gd name="T61" fmla="*/ 904 h 944"/>
              <a:gd name="T62" fmla="*/ 264 w 1480"/>
              <a:gd name="T63" fmla="*/ 872 h 944"/>
              <a:gd name="T64" fmla="*/ 184 w 1480"/>
              <a:gd name="T65" fmla="*/ 832 h 944"/>
              <a:gd name="T66" fmla="*/ 104 w 1480"/>
              <a:gd name="T67" fmla="*/ 768 h 944"/>
              <a:gd name="T68" fmla="*/ 40 w 1480"/>
              <a:gd name="T69" fmla="*/ 696 h 944"/>
              <a:gd name="T70" fmla="*/ 8 w 1480"/>
              <a:gd name="T71" fmla="*/ 608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80" h="944">
                <a:moveTo>
                  <a:pt x="0" y="584"/>
                </a:moveTo>
                <a:lnTo>
                  <a:pt x="0" y="560"/>
                </a:lnTo>
                <a:lnTo>
                  <a:pt x="0" y="512"/>
                </a:lnTo>
                <a:lnTo>
                  <a:pt x="8" y="464"/>
                </a:lnTo>
                <a:lnTo>
                  <a:pt x="16" y="424"/>
                </a:lnTo>
                <a:lnTo>
                  <a:pt x="40" y="384"/>
                </a:lnTo>
                <a:lnTo>
                  <a:pt x="72" y="328"/>
                </a:lnTo>
                <a:lnTo>
                  <a:pt x="104" y="288"/>
                </a:lnTo>
                <a:lnTo>
                  <a:pt x="144" y="256"/>
                </a:lnTo>
                <a:lnTo>
                  <a:pt x="168" y="232"/>
                </a:lnTo>
                <a:lnTo>
                  <a:pt x="200" y="208"/>
                </a:lnTo>
                <a:lnTo>
                  <a:pt x="240" y="176"/>
                </a:lnTo>
                <a:lnTo>
                  <a:pt x="304" y="136"/>
                </a:lnTo>
                <a:lnTo>
                  <a:pt x="368" y="104"/>
                </a:lnTo>
                <a:lnTo>
                  <a:pt x="432" y="80"/>
                </a:lnTo>
                <a:lnTo>
                  <a:pt x="496" y="56"/>
                </a:lnTo>
                <a:lnTo>
                  <a:pt x="560" y="40"/>
                </a:lnTo>
                <a:lnTo>
                  <a:pt x="632" y="24"/>
                </a:lnTo>
                <a:lnTo>
                  <a:pt x="672" y="16"/>
                </a:lnTo>
                <a:lnTo>
                  <a:pt x="712" y="8"/>
                </a:lnTo>
                <a:lnTo>
                  <a:pt x="776" y="8"/>
                </a:lnTo>
                <a:lnTo>
                  <a:pt x="856" y="0"/>
                </a:lnTo>
                <a:lnTo>
                  <a:pt x="928" y="8"/>
                </a:lnTo>
                <a:lnTo>
                  <a:pt x="992" y="16"/>
                </a:lnTo>
                <a:lnTo>
                  <a:pt x="1056" y="24"/>
                </a:lnTo>
                <a:lnTo>
                  <a:pt x="1112" y="40"/>
                </a:lnTo>
                <a:lnTo>
                  <a:pt x="1184" y="64"/>
                </a:lnTo>
                <a:lnTo>
                  <a:pt x="1208" y="72"/>
                </a:lnTo>
                <a:lnTo>
                  <a:pt x="1240" y="88"/>
                </a:lnTo>
                <a:lnTo>
                  <a:pt x="1288" y="112"/>
                </a:lnTo>
                <a:lnTo>
                  <a:pt x="1336" y="144"/>
                </a:lnTo>
                <a:lnTo>
                  <a:pt x="1376" y="176"/>
                </a:lnTo>
                <a:lnTo>
                  <a:pt x="1408" y="208"/>
                </a:lnTo>
                <a:lnTo>
                  <a:pt x="1440" y="256"/>
                </a:lnTo>
                <a:lnTo>
                  <a:pt x="1456" y="288"/>
                </a:lnTo>
                <a:lnTo>
                  <a:pt x="1472" y="344"/>
                </a:lnTo>
                <a:lnTo>
                  <a:pt x="1472" y="360"/>
                </a:lnTo>
                <a:lnTo>
                  <a:pt x="1480" y="384"/>
                </a:lnTo>
                <a:lnTo>
                  <a:pt x="1480" y="432"/>
                </a:lnTo>
                <a:lnTo>
                  <a:pt x="1472" y="472"/>
                </a:lnTo>
                <a:lnTo>
                  <a:pt x="1456" y="528"/>
                </a:lnTo>
                <a:lnTo>
                  <a:pt x="1432" y="568"/>
                </a:lnTo>
                <a:lnTo>
                  <a:pt x="1408" y="608"/>
                </a:lnTo>
                <a:lnTo>
                  <a:pt x="1368" y="656"/>
                </a:lnTo>
                <a:lnTo>
                  <a:pt x="1328" y="696"/>
                </a:lnTo>
                <a:lnTo>
                  <a:pt x="1304" y="712"/>
                </a:lnTo>
                <a:lnTo>
                  <a:pt x="1280" y="736"/>
                </a:lnTo>
                <a:lnTo>
                  <a:pt x="1232" y="768"/>
                </a:lnTo>
                <a:lnTo>
                  <a:pt x="1168" y="808"/>
                </a:lnTo>
                <a:lnTo>
                  <a:pt x="1112" y="840"/>
                </a:lnTo>
                <a:lnTo>
                  <a:pt x="1048" y="864"/>
                </a:lnTo>
                <a:lnTo>
                  <a:pt x="984" y="888"/>
                </a:lnTo>
                <a:lnTo>
                  <a:pt x="920" y="904"/>
                </a:lnTo>
                <a:lnTo>
                  <a:pt x="848" y="920"/>
                </a:lnTo>
                <a:lnTo>
                  <a:pt x="808" y="928"/>
                </a:lnTo>
                <a:lnTo>
                  <a:pt x="768" y="936"/>
                </a:lnTo>
                <a:lnTo>
                  <a:pt x="696" y="936"/>
                </a:lnTo>
                <a:lnTo>
                  <a:pt x="624" y="944"/>
                </a:lnTo>
                <a:lnTo>
                  <a:pt x="552" y="936"/>
                </a:lnTo>
                <a:lnTo>
                  <a:pt x="480" y="928"/>
                </a:lnTo>
                <a:lnTo>
                  <a:pt x="424" y="920"/>
                </a:lnTo>
                <a:lnTo>
                  <a:pt x="360" y="904"/>
                </a:lnTo>
                <a:lnTo>
                  <a:pt x="296" y="888"/>
                </a:lnTo>
                <a:lnTo>
                  <a:pt x="264" y="872"/>
                </a:lnTo>
                <a:lnTo>
                  <a:pt x="232" y="856"/>
                </a:lnTo>
                <a:lnTo>
                  <a:pt x="184" y="832"/>
                </a:lnTo>
                <a:lnTo>
                  <a:pt x="144" y="800"/>
                </a:lnTo>
                <a:lnTo>
                  <a:pt x="104" y="768"/>
                </a:lnTo>
                <a:lnTo>
                  <a:pt x="64" y="728"/>
                </a:lnTo>
                <a:lnTo>
                  <a:pt x="40" y="696"/>
                </a:lnTo>
                <a:lnTo>
                  <a:pt x="16" y="648"/>
                </a:lnTo>
                <a:lnTo>
                  <a:pt x="8" y="608"/>
                </a:lnTo>
                <a:lnTo>
                  <a:pt x="0" y="584"/>
                </a:lnTo>
                <a:close/>
              </a:path>
            </a:pathLst>
          </a:custGeom>
          <a:solidFill>
            <a:schemeClr val="bg1">
              <a:lumMod val="85000"/>
            </a:schemeClr>
          </a:solid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413" name="Freeform 12">
            <a:extLst>
              <a:ext uri="{FF2B5EF4-FFF2-40B4-BE49-F238E27FC236}">
                <a16:creationId xmlns:a16="http://schemas.microsoft.com/office/drawing/2014/main" id="{B35D24BB-2F17-45FF-AB73-C49BE66BA66B}"/>
              </a:ext>
            </a:extLst>
          </p:cNvPr>
          <p:cNvSpPr>
            <a:spLocks/>
          </p:cNvSpPr>
          <p:nvPr/>
        </p:nvSpPr>
        <p:spPr bwMode="auto">
          <a:xfrm>
            <a:off x="3352800" y="2012950"/>
            <a:ext cx="2451100" cy="2349500"/>
          </a:xfrm>
          <a:custGeom>
            <a:avLst/>
            <a:gdLst>
              <a:gd name="T0" fmla="*/ 520 w 1544"/>
              <a:gd name="T1" fmla="*/ 0 h 1480"/>
              <a:gd name="T2" fmla="*/ 1544 w 1544"/>
              <a:gd name="T3" fmla="*/ 864 h 1480"/>
              <a:gd name="T4" fmla="*/ 1032 w 1544"/>
              <a:gd name="T5" fmla="*/ 1480 h 1480"/>
              <a:gd name="T6" fmla="*/ 0 w 1544"/>
              <a:gd name="T7" fmla="*/ 616 h 1480"/>
              <a:gd name="T8" fmla="*/ 520 w 1544"/>
              <a:gd name="T9" fmla="*/ 0 h 1480"/>
            </a:gdLst>
            <a:ahLst/>
            <a:cxnLst>
              <a:cxn ang="0">
                <a:pos x="T0" y="T1"/>
              </a:cxn>
              <a:cxn ang="0">
                <a:pos x="T2" y="T3"/>
              </a:cxn>
              <a:cxn ang="0">
                <a:pos x="T4" y="T5"/>
              </a:cxn>
              <a:cxn ang="0">
                <a:pos x="T6" y="T7"/>
              </a:cxn>
              <a:cxn ang="0">
                <a:pos x="T8" y="T9"/>
              </a:cxn>
            </a:cxnLst>
            <a:rect l="0" t="0" r="r" b="b"/>
            <a:pathLst>
              <a:path w="1544" h="1480">
                <a:moveTo>
                  <a:pt x="520" y="0"/>
                </a:moveTo>
                <a:lnTo>
                  <a:pt x="1544" y="864"/>
                </a:lnTo>
                <a:lnTo>
                  <a:pt x="1032" y="1480"/>
                </a:lnTo>
                <a:lnTo>
                  <a:pt x="0" y="616"/>
                </a:lnTo>
                <a:lnTo>
                  <a:pt x="520" y="0"/>
                </a:lnTo>
                <a:close/>
              </a:path>
            </a:pathLst>
          </a:custGeom>
          <a:solidFill>
            <a:srgbClr val="FFFFFF"/>
          </a:solidFill>
          <a:ln w="1270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414" name="Freeform 13">
            <a:extLst>
              <a:ext uri="{FF2B5EF4-FFF2-40B4-BE49-F238E27FC236}">
                <a16:creationId xmlns:a16="http://schemas.microsoft.com/office/drawing/2014/main" id="{3A0BACDF-F4D9-4F04-8957-02717EC2DED7}"/>
              </a:ext>
            </a:extLst>
          </p:cNvPr>
          <p:cNvSpPr>
            <a:spLocks/>
          </p:cNvSpPr>
          <p:nvPr/>
        </p:nvSpPr>
        <p:spPr bwMode="auto">
          <a:xfrm>
            <a:off x="3606800" y="2139950"/>
            <a:ext cx="2349500" cy="1498600"/>
          </a:xfrm>
          <a:custGeom>
            <a:avLst/>
            <a:gdLst>
              <a:gd name="T0" fmla="*/ 0 w 1480"/>
              <a:gd name="T1" fmla="*/ 560 h 944"/>
              <a:gd name="T2" fmla="*/ 8 w 1480"/>
              <a:gd name="T3" fmla="*/ 464 h 944"/>
              <a:gd name="T4" fmla="*/ 40 w 1480"/>
              <a:gd name="T5" fmla="*/ 384 h 944"/>
              <a:gd name="T6" fmla="*/ 104 w 1480"/>
              <a:gd name="T7" fmla="*/ 288 h 944"/>
              <a:gd name="T8" fmla="*/ 168 w 1480"/>
              <a:gd name="T9" fmla="*/ 232 h 944"/>
              <a:gd name="T10" fmla="*/ 240 w 1480"/>
              <a:gd name="T11" fmla="*/ 176 h 944"/>
              <a:gd name="T12" fmla="*/ 368 w 1480"/>
              <a:gd name="T13" fmla="*/ 104 h 944"/>
              <a:gd name="T14" fmla="*/ 496 w 1480"/>
              <a:gd name="T15" fmla="*/ 56 h 944"/>
              <a:gd name="T16" fmla="*/ 632 w 1480"/>
              <a:gd name="T17" fmla="*/ 24 h 944"/>
              <a:gd name="T18" fmla="*/ 712 w 1480"/>
              <a:gd name="T19" fmla="*/ 8 h 944"/>
              <a:gd name="T20" fmla="*/ 856 w 1480"/>
              <a:gd name="T21" fmla="*/ 0 h 944"/>
              <a:gd name="T22" fmla="*/ 992 w 1480"/>
              <a:gd name="T23" fmla="*/ 16 h 944"/>
              <a:gd name="T24" fmla="*/ 1112 w 1480"/>
              <a:gd name="T25" fmla="*/ 40 h 944"/>
              <a:gd name="T26" fmla="*/ 1208 w 1480"/>
              <a:gd name="T27" fmla="*/ 72 h 944"/>
              <a:gd name="T28" fmla="*/ 1288 w 1480"/>
              <a:gd name="T29" fmla="*/ 112 h 944"/>
              <a:gd name="T30" fmla="*/ 1376 w 1480"/>
              <a:gd name="T31" fmla="*/ 176 h 944"/>
              <a:gd name="T32" fmla="*/ 1440 w 1480"/>
              <a:gd name="T33" fmla="*/ 256 h 944"/>
              <a:gd name="T34" fmla="*/ 1472 w 1480"/>
              <a:gd name="T35" fmla="*/ 344 h 944"/>
              <a:gd name="T36" fmla="*/ 1480 w 1480"/>
              <a:gd name="T37" fmla="*/ 384 h 944"/>
              <a:gd name="T38" fmla="*/ 1472 w 1480"/>
              <a:gd name="T39" fmla="*/ 472 h 944"/>
              <a:gd name="T40" fmla="*/ 1432 w 1480"/>
              <a:gd name="T41" fmla="*/ 568 h 944"/>
              <a:gd name="T42" fmla="*/ 1368 w 1480"/>
              <a:gd name="T43" fmla="*/ 656 h 944"/>
              <a:gd name="T44" fmla="*/ 1304 w 1480"/>
              <a:gd name="T45" fmla="*/ 712 h 944"/>
              <a:gd name="T46" fmla="*/ 1232 w 1480"/>
              <a:gd name="T47" fmla="*/ 768 h 944"/>
              <a:gd name="T48" fmla="*/ 1112 w 1480"/>
              <a:gd name="T49" fmla="*/ 840 h 944"/>
              <a:gd name="T50" fmla="*/ 984 w 1480"/>
              <a:gd name="T51" fmla="*/ 888 h 944"/>
              <a:gd name="T52" fmla="*/ 848 w 1480"/>
              <a:gd name="T53" fmla="*/ 920 h 944"/>
              <a:gd name="T54" fmla="*/ 768 w 1480"/>
              <a:gd name="T55" fmla="*/ 936 h 944"/>
              <a:gd name="T56" fmla="*/ 624 w 1480"/>
              <a:gd name="T57" fmla="*/ 944 h 944"/>
              <a:gd name="T58" fmla="*/ 480 w 1480"/>
              <a:gd name="T59" fmla="*/ 928 h 944"/>
              <a:gd name="T60" fmla="*/ 360 w 1480"/>
              <a:gd name="T61" fmla="*/ 904 h 944"/>
              <a:gd name="T62" fmla="*/ 264 w 1480"/>
              <a:gd name="T63" fmla="*/ 872 h 944"/>
              <a:gd name="T64" fmla="*/ 184 w 1480"/>
              <a:gd name="T65" fmla="*/ 832 h 944"/>
              <a:gd name="T66" fmla="*/ 104 w 1480"/>
              <a:gd name="T67" fmla="*/ 768 h 944"/>
              <a:gd name="T68" fmla="*/ 40 w 1480"/>
              <a:gd name="T69" fmla="*/ 696 h 944"/>
              <a:gd name="T70" fmla="*/ 8 w 1480"/>
              <a:gd name="T71" fmla="*/ 608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80" h="944">
                <a:moveTo>
                  <a:pt x="0" y="584"/>
                </a:moveTo>
                <a:lnTo>
                  <a:pt x="0" y="560"/>
                </a:lnTo>
                <a:lnTo>
                  <a:pt x="0" y="512"/>
                </a:lnTo>
                <a:lnTo>
                  <a:pt x="8" y="464"/>
                </a:lnTo>
                <a:lnTo>
                  <a:pt x="16" y="424"/>
                </a:lnTo>
                <a:lnTo>
                  <a:pt x="40" y="384"/>
                </a:lnTo>
                <a:lnTo>
                  <a:pt x="72" y="328"/>
                </a:lnTo>
                <a:lnTo>
                  <a:pt x="104" y="288"/>
                </a:lnTo>
                <a:lnTo>
                  <a:pt x="144" y="256"/>
                </a:lnTo>
                <a:lnTo>
                  <a:pt x="168" y="232"/>
                </a:lnTo>
                <a:lnTo>
                  <a:pt x="200" y="208"/>
                </a:lnTo>
                <a:lnTo>
                  <a:pt x="240" y="176"/>
                </a:lnTo>
                <a:lnTo>
                  <a:pt x="304" y="136"/>
                </a:lnTo>
                <a:lnTo>
                  <a:pt x="368" y="104"/>
                </a:lnTo>
                <a:lnTo>
                  <a:pt x="432" y="80"/>
                </a:lnTo>
                <a:lnTo>
                  <a:pt x="496" y="56"/>
                </a:lnTo>
                <a:lnTo>
                  <a:pt x="560" y="40"/>
                </a:lnTo>
                <a:lnTo>
                  <a:pt x="632" y="24"/>
                </a:lnTo>
                <a:lnTo>
                  <a:pt x="672" y="16"/>
                </a:lnTo>
                <a:lnTo>
                  <a:pt x="712" y="8"/>
                </a:lnTo>
                <a:lnTo>
                  <a:pt x="776" y="8"/>
                </a:lnTo>
                <a:lnTo>
                  <a:pt x="856" y="0"/>
                </a:lnTo>
                <a:lnTo>
                  <a:pt x="928" y="8"/>
                </a:lnTo>
                <a:lnTo>
                  <a:pt x="992" y="16"/>
                </a:lnTo>
                <a:lnTo>
                  <a:pt x="1056" y="24"/>
                </a:lnTo>
                <a:lnTo>
                  <a:pt x="1112" y="40"/>
                </a:lnTo>
                <a:lnTo>
                  <a:pt x="1184" y="64"/>
                </a:lnTo>
                <a:lnTo>
                  <a:pt x="1208" y="72"/>
                </a:lnTo>
                <a:lnTo>
                  <a:pt x="1240" y="88"/>
                </a:lnTo>
                <a:lnTo>
                  <a:pt x="1288" y="112"/>
                </a:lnTo>
                <a:lnTo>
                  <a:pt x="1336" y="144"/>
                </a:lnTo>
                <a:lnTo>
                  <a:pt x="1376" y="176"/>
                </a:lnTo>
                <a:lnTo>
                  <a:pt x="1408" y="208"/>
                </a:lnTo>
                <a:lnTo>
                  <a:pt x="1440" y="256"/>
                </a:lnTo>
                <a:lnTo>
                  <a:pt x="1456" y="288"/>
                </a:lnTo>
                <a:lnTo>
                  <a:pt x="1472" y="344"/>
                </a:lnTo>
                <a:lnTo>
                  <a:pt x="1472" y="360"/>
                </a:lnTo>
                <a:lnTo>
                  <a:pt x="1480" y="384"/>
                </a:lnTo>
                <a:lnTo>
                  <a:pt x="1480" y="432"/>
                </a:lnTo>
                <a:lnTo>
                  <a:pt x="1472" y="472"/>
                </a:lnTo>
                <a:lnTo>
                  <a:pt x="1456" y="528"/>
                </a:lnTo>
                <a:lnTo>
                  <a:pt x="1432" y="568"/>
                </a:lnTo>
                <a:lnTo>
                  <a:pt x="1408" y="608"/>
                </a:lnTo>
                <a:lnTo>
                  <a:pt x="1368" y="656"/>
                </a:lnTo>
                <a:lnTo>
                  <a:pt x="1328" y="696"/>
                </a:lnTo>
                <a:lnTo>
                  <a:pt x="1304" y="712"/>
                </a:lnTo>
                <a:lnTo>
                  <a:pt x="1280" y="736"/>
                </a:lnTo>
                <a:lnTo>
                  <a:pt x="1232" y="768"/>
                </a:lnTo>
                <a:lnTo>
                  <a:pt x="1168" y="808"/>
                </a:lnTo>
                <a:lnTo>
                  <a:pt x="1112" y="840"/>
                </a:lnTo>
                <a:lnTo>
                  <a:pt x="1048" y="864"/>
                </a:lnTo>
                <a:lnTo>
                  <a:pt x="984" y="888"/>
                </a:lnTo>
                <a:lnTo>
                  <a:pt x="920" y="904"/>
                </a:lnTo>
                <a:lnTo>
                  <a:pt x="848" y="920"/>
                </a:lnTo>
                <a:lnTo>
                  <a:pt x="808" y="928"/>
                </a:lnTo>
                <a:lnTo>
                  <a:pt x="768" y="936"/>
                </a:lnTo>
                <a:lnTo>
                  <a:pt x="696" y="936"/>
                </a:lnTo>
                <a:lnTo>
                  <a:pt x="624" y="944"/>
                </a:lnTo>
                <a:lnTo>
                  <a:pt x="552" y="936"/>
                </a:lnTo>
                <a:lnTo>
                  <a:pt x="480" y="928"/>
                </a:lnTo>
                <a:lnTo>
                  <a:pt x="424" y="920"/>
                </a:lnTo>
                <a:lnTo>
                  <a:pt x="360" y="904"/>
                </a:lnTo>
                <a:lnTo>
                  <a:pt x="296" y="888"/>
                </a:lnTo>
                <a:lnTo>
                  <a:pt x="264" y="872"/>
                </a:lnTo>
                <a:lnTo>
                  <a:pt x="232" y="856"/>
                </a:lnTo>
                <a:lnTo>
                  <a:pt x="184" y="832"/>
                </a:lnTo>
                <a:lnTo>
                  <a:pt x="144" y="800"/>
                </a:lnTo>
                <a:lnTo>
                  <a:pt x="104" y="768"/>
                </a:lnTo>
                <a:lnTo>
                  <a:pt x="64" y="728"/>
                </a:lnTo>
                <a:lnTo>
                  <a:pt x="40" y="696"/>
                </a:lnTo>
                <a:lnTo>
                  <a:pt x="16" y="648"/>
                </a:lnTo>
                <a:lnTo>
                  <a:pt x="8" y="608"/>
                </a:lnTo>
                <a:lnTo>
                  <a:pt x="0" y="58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17">
            <a:extLst>
              <a:ext uri="{FF2B5EF4-FFF2-40B4-BE49-F238E27FC236}">
                <a16:creationId xmlns:a16="http://schemas.microsoft.com/office/drawing/2014/main" id="{5F484345-1AC3-4463-BADC-C30D80879007}"/>
              </a:ext>
            </a:extLst>
          </p:cNvPr>
          <p:cNvGrpSpPr>
            <a:grpSpLocks/>
          </p:cNvGrpSpPr>
          <p:nvPr/>
        </p:nvGrpSpPr>
        <p:grpSpPr bwMode="auto">
          <a:xfrm>
            <a:off x="3073400" y="2774950"/>
            <a:ext cx="533400" cy="101600"/>
            <a:chOff x="1928" y="1752"/>
            <a:chExt cx="336" cy="64"/>
          </a:xfrm>
        </p:grpSpPr>
        <p:sp>
          <p:nvSpPr>
            <p:cNvPr id="101410" name="Freeform 15">
              <a:extLst>
                <a:ext uri="{FF2B5EF4-FFF2-40B4-BE49-F238E27FC236}">
                  <a16:creationId xmlns:a16="http://schemas.microsoft.com/office/drawing/2014/main" id="{F3834568-ABBE-4F3A-87E4-B068C93901EE}"/>
                </a:ext>
              </a:extLst>
            </p:cNvPr>
            <p:cNvSpPr>
              <a:spLocks/>
            </p:cNvSpPr>
            <p:nvPr/>
          </p:nvSpPr>
          <p:spPr bwMode="auto">
            <a:xfrm>
              <a:off x="1928" y="1752"/>
              <a:ext cx="128" cy="64"/>
            </a:xfrm>
            <a:custGeom>
              <a:avLst/>
              <a:gdLst>
                <a:gd name="T0" fmla="*/ 0 w 128"/>
                <a:gd name="T1" fmla="*/ 8 h 64"/>
                <a:gd name="T2" fmla="*/ 128 w 128"/>
                <a:gd name="T3" fmla="*/ 0 h 64"/>
                <a:gd name="T4" fmla="*/ 128 w 128"/>
                <a:gd name="T5" fmla="*/ 32 h 64"/>
                <a:gd name="T6" fmla="*/ 120 w 128"/>
                <a:gd name="T7" fmla="*/ 64 h 64"/>
                <a:gd name="T8" fmla="*/ 0 w 128"/>
                <a:gd name="T9" fmla="*/ 8 h 64"/>
              </a:gdLst>
              <a:ahLst/>
              <a:cxnLst>
                <a:cxn ang="0">
                  <a:pos x="T0" y="T1"/>
                </a:cxn>
                <a:cxn ang="0">
                  <a:pos x="T2" y="T3"/>
                </a:cxn>
                <a:cxn ang="0">
                  <a:pos x="T4" y="T5"/>
                </a:cxn>
                <a:cxn ang="0">
                  <a:pos x="T6" y="T7"/>
                </a:cxn>
                <a:cxn ang="0">
                  <a:pos x="T8" y="T9"/>
                </a:cxn>
              </a:cxnLst>
              <a:rect l="0" t="0" r="r" b="b"/>
              <a:pathLst>
                <a:path w="128" h="64">
                  <a:moveTo>
                    <a:pt x="0" y="8"/>
                  </a:moveTo>
                  <a:lnTo>
                    <a:pt x="128" y="0"/>
                  </a:lnTo>
                  <a:lnTo>
                    <a:pt x="128" y="32"/>
                  </a:lnTo>
                  <a:lnTo>
                    <a:pt x="120" y="64"/>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411" name="Line 16">
              <a:extLst>
                <a:ext uri="{FF2B5EF4-FFF2-40B4-BE49-F238E27FC236}">
                  <a16:creationId xmlns:a16="http://schemas.microsoft.com/office/drawing/2014/main" id="{85935992-0EBA-4954-8107-5782C6A355D0}"/>
                </a:ext>
              </a:extLst>
            </p:cNvPr>
            <p:cNvSpPr>
              <a:spLocks noChangeShapeType="1"/>
            </p:cNvSpPr>
            <p:nvPr/>
          </p:nvSpPr>
          <p:spPr bwMode="auto">
            <a:xfrm flipH="1" flipV="1">
              <a:off x="2056" y="1784"/>
              <a:ext cx="208" cy="32"/>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23">
            <a:extLst>
              <a:ext uri="{FF2B5EF4-FFF2-40B4-BE49-F238E27FC236}">
                <a16:creationId xmlns:a16="http://schemas.microsoft.com/office/drawing/2014/main" id="{9B26E9E5-FCBE-4763-81C1-4EDFE107CF51}"/>
              </a:ext>
            </a:extLst>
          </p:cNvPr>
          <p:cNvGrpSpPr>
            <a:grpSpLocks/>
          </p:cNvGrpSpPr>
          <p:nvPr/>
        </p:nvGrpSpPr>
        <p:grpSpPr bwMode="auto">
          <a:xfrm>
            <a:off x="3022600" y="2914650"/>
            <a:ext cx="558800" cy="482600"/>
            <a:chOff x="1896" y="1840"/>
            <a:chExt cx="352" cy="304"/>
          </a:xfrm>
        </p:grpSpPr>
        <p:sp>
          <p:nvSpPr>
            <p:cNvPr id="101405" name="Line 18">
              <a:extLst>
                <a:ext uri="{FF2B5EF4-FFF2-40B4-BE49-F238E27FC236}">
                  <a16:creationId xmlns:a16="http://schemas.microsoft.com/office/drawing/2014/main" id="{6058A9FB-1D35-477D-B7F7-8A87C57D1173}"/>
                </a:ext>
              </a:extLst>
            </p:cNvPr>
            <p:cNvSpPr>
              <a:spLocks noChangeShapeType="1"/>
            </p:cNvSpPr>
            <p:nvPr/>
          </p:nvSpPr>
          <p:spPr bwMode="auto">
            <a:xfrm flipH="1">
              <a:off x="2192" y="1840"/>
              <a:ext cx="56" cy="4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406" name="Line 19">
              <a:extLst>
                <a:ext uri="{FF2B5EF4-FFF2-40B4-BE49-F238E27FC236}">
                  <a16:creationId xmlns:a16="http://schemas.microsoft.com/office/drawing/2014/main" id="{93112212-D5ED-457F-BDBE-7B21CD8C454E}"/>
                </a:ext>
              </a:extLst>
            </p:cNvPr>
            <p:cNvSpPr>
              <a:spLocks noChangeShapeType="1"/>
            </p:cNvSpPr>
            <p:nvPr/>
          </p:nvSpPr>
          <p:spPr bwMode="auto">
            <a:xfrm flipH="1">
              <a:off x="2112" y="1912"/>
              <a:ext cx="56" cy="4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407" name="Line 20">
              <a:extLst>
                <a:ext uri="{FF2B5EF4-FFF2-40B4-BE49-F238E27FC236}">
                  <a16:creationId xmlns:a16="http://schemas.microsoft.com/office/drawing/2014/main" id="{D0826DEA-C83E-49E3-8DA3-6BA0FB27B6CA}"/>
                </a:ext>
              </a:extLst>
            </p:cNvPr>
            <p:cNvSpPr>
              <a:spLocks noChangeShapeType="1"/>
            </p:cNvSpPr>
            <p:nvPr/>
          </p:nvSpPr>
          <p:spPr bwMode="auto">
            <a:xfrm flipH="1">
              <a:off x="2032" y="1976"/>
              <a:ext cx="56" cy="4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408" name="Line 21">
              <a:extLst>
                <a:ext uri="{FF2B5EF4-FFF2-40B4-BE49-F238E27FC236}">
                  <a16:creationId xmlns:a16="http://schemas.microsoft.com/office/drawing/2014/main" id="{DC52DDC6-F5DC-4AE5-A7B4-1BD7497109BA}"/>
                </a:ext>
              </a:extLst>
            </p:cNvPr>
            <p:cNvSpPr>
              <a:spLocks noChangeShapeType="1"/>
            </p:cNvSpPr>
            <p:nvPr/>
          </p:nvSpPr>
          <p:spPr bwMode="auto">
            <a:xfrm flipH="1">
              <a:off x="1952" y="2048"/>
              <a:ext cx="56" cy="4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409" name="Line 22">
              <a:extLst>
                <a:ext uri="{FF2B5EF4-FFF2-40B4-BE49-F238E27FC236}">
                  <a16:creationId xmlns:a16="http://schemas.microsoft.com/office/drawing/2014/main" id="{0232678A-B1F6-4D19-BCFC-83755A7D95F8}"/>
                </a:ext>
              </a:extLst>
            </p:cNvPr>
            <p:cNvSpPr>
              <a:spLocks noChangeShapeType="1"/>
            </p:cNvSpPr>
            <p:nvPr/>
          </p:nvSpPr>
          <p:spPr bwMode="auto">
            <a:xfrm flipH="1">
              <a:off x="1896" y="2112"/>
              <a:ext cx="32" cy="3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3" name="Group 34">
            <a:extLst>
              <a:ext uri="{FF2B5EF4-FFF2-40B4-BE49-F238E27FC236}">
                <a16:creationId xmlns:a16="http://schemas.microsoft.com/office/drawing/2014/main" id="{6CBC03B8-05EB-4A38-B276-FA7A68064BD6}"/>
              </a:ext>
            </a:extLst>
          </p:cNvPr>
          <p:cNvGrpSpPr>
            <a:grpSpLocks/>
          </p:cNvGrpSpPr>
          <p:nvPr/>
        </p:nvGrpSpPr>
        <p:grpSpPr bwMode="auto">
          <a:xfrm>
            <a:off x="3492500" y="2203450"/>
            <a:ext cx="215900" cy="1549400"/>
            <a:chOff x="2192" y="1392"/>
            <a:chExt cx="136" cy="976"/>
          </a:xfrm>
        </p:grpSpPr>
        <p:sp>
          <p:nvSpPr>
            <p:cNvPr id="101395" name="Line 24">
              <a:extLst>
                <a:ext uri="{FF2B5EF4-FFF2-40B4-BE49-F238E27FC236}">
                  <a16:creationId xmlns:a16="http://schemas.microsoft.com/office/drawing/2014/main" id="{3952F84C-1398-4B21-9BDD-291A326B201A}"/>
                </a:ext>
              </a:extLst>
            </p:cNvPr>
            <p:cNvSpPr>
              <a:spLocks noChangeShapeType="1"/>
            </p:cNvSpPr>
            <p:nvPr/>
          </p:nvSpPr>
          <p:spPr bwMode="auto">
            <a:xfrm flipH="1">
              <a:off x="2312" y="1392"/>
              <a:ext cx="16"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396" name="Line 25">
              <a:extLst>
                <a:ext uri="{FF2B5EF4-FFF2-40B4-BE49-F238E27FC236}">
                  <a16:creationId xmlns:a16="http://schemas.microsoft.com/office/drawing/2014/main" id="{71C363AC-5D8B-441E-8A91-22C6E70C3B77}"/>
                </a:ext>
              </a:extLst>
            </p:cNvPr>
            <p:cNvSpPr>
              <a:spLocks noChangeShapeType="1"/>
            </p:cNvSpPr>
            <p:nvPr/>
          </p:nvSpPr>
          <p:spPr bwMode="auto">
            <a:xfrm flipH="1">
              <a:off x="2304" y="1496"/>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397" name="Line 26">
              <a:extLst>
                <a:ext uri="{FF2B5EF4-FFF2-40B4-BE49-F238E27FC236}">
                  <a16:creationId xmlns:a16="http://schemas.microsoft.com/office/drawing/2014/main" id="{BE5313FB-5B88-4024-923A-4CBE797278C2}"/>
                </a:ext>
              </a:extLst>
            </p:cNvPr>
            <p:cNvSpPr>
              <a:spLocks noChangeShapeType="1"/>
            </p:cNvSpPr>
            <p:nvPr/>
          </p:nvSpPr>
          <p:spPr bwMode="auto">
            <a:xfrm flipH="1">
              <a:off x="2288" y="1600"/>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398" name="Line 27">
              <a:extLst>
                <a:ext uri="{FF2B5EF4-FFF2-40B4-BE49-F238E27FC236}">
                  <a16:creationId xmlns:a16="http://schemas.microsoft.com/office/drawing/2014/main" id="{9E42BEBA-ED17-4465-BE6B-2FC3CF352CF3}"/>
                </a:ext>
              </a:extLst>
            </p:cNvPr>
            <p:cNvSpPr>
              <a:spLocks noChangeShapeType="1"/>
            </p:cNvSpPr>
            <p:nvPr/>
          </p:nvSpPr>
          <p:spPr bwMode="auto">
            <a:xfrm flipH="1">
              <a:off x="2272" y="1704"/>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399" name="Line 28">
              <a:extLst>
                <a:ext uri="{FF2B5EF4-FFF2-40B4-BE49-F238E27FC236}">
                  <a16:creationId xmlns:a16="http://schemas.microsoft.com/office/drawing/2014/main" id="{1236E3F7-4DDD-44CD-AC4A-E880BF2646BD}"/>
                </a:ext>
              </a:extLst>
            </p:cNvPr>
            <p:cNvSpPr>
              <a:spLocks noChangeShapeType="1"/>
            </p:cNvSpPr>
            <p:nvPr/>
          </p:nvSpPr>
          <p:spPr bwMode="auto">
            <a:xfrm flipH="1">
              <a:off x="2256" y="1808"/>
              <a:ext cx="16" cy="6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400" name="Line 29">
              <a:extLst>
                <a:ext uri="{FF2B5EF4-FFF2-40B4-BE49-F238E27FC236}">
                  <a16:creationId xmlns:a16="http://schemas.microsoft.com/office/drawing/2014/main" id="{AD1B40DC-22B7-4D41-B962-A8847ECBC819}"/>
                </a:ext>
              </a:extLst>
            </p:cNvPr>
            <p:cNvSpPr>
              <a:spLocks noChangeShapeType="1"/>
            </p:cNvSpPr>
            <p:nvPr/>
          </p:nvSpPr>
          <p:spPr bwMode="auto">
            <a:xfrm flipH="1">
              <a:off x="2248" y="1904"/>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401" name="Line 30">
              <a:extLst>
                <a:ext uri="{FF2B5EF4-FFF2-40B4-BE49-F238E27FC236}">
                  <a16:creationId xmlns:a16="http://schemas.microsoft.com/office/drawing/2014/main" id="{31FBE0F4-D8C9-4059-876E-994E0B6C9624}"/>
                </a:ext>
              </a:extLst>
            </p:cNvPr>
            <p:cNvSpPr>
              <a:spLocks noChangeShapeType="1"/>
            </p:cNvSpPr>
            <p:nvPr/>
          </p:nvSpPr>
          <p:spPr bwMode="auto">
            <a:xfrm flipH="1">
              <a:off x="2232" y="2008"/>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402" name="Line 31">
              <a:extLst>
                <a:ext uri="{FF2B5EF4-FFF2-40B4-BE49-F238E27FC236}">
                  <a16:creationId xmlns:a16="http://schemas.microsoft.com/office/drawing/2014/main" id="{2F41A806-73C5-4C1D-A478-4D25910835D5}"/>
                </a:ext>
              </a:extLst>
            </p:cNvPr>
            <p:cNvSpPr>
              <a:spLocks noChangeShapeType="1"/>
            </p:cNvSpPr>
            <p:nvPr/>
          </p:nvSpPr>
          <p:spPr bwMode="auto">
            <a:xfrm flipH="1">
              <a:off x="2216" y="2112"/>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403" name="Line 32">
              <a:extLst>
                <a:ext uri="{FF2B5EF4-FFF2-40B4-BE49-F238E27FC236}">
                  <a16:creationId xmlns:a16="http://schemas.microsoft.com/office/drawing/2014/main" id="{9B94127E-D93C-4186-86E8-6D62366ABA9A}"/>
                </a:ext>
              </a:extLst>
            </p:cNvPr>
            <p:cNvSpPr>
              <a:spLocks noChangeShapeType="1"/>
            </p:cNvSpPr>
            <p:nvPr/>
          </p:nvSpPr>
          <p:spPr bwMode="auto">
            <a:xfrm flipH="1">
              <a:off x="2200" y="2216"/>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404" name="Line 33">
              <a:extLst>
                <a:ext uri="{FF2B5EF4-FFF2-40B4-BE49-F238E27FC236}">
                  <a16:creationId xmlns:a16="http://schemas.microsoft.com/office/drawing/2014/main" id="{CE1B3298-93F5-45A7-B7EA-7C5554EC026E}"/>
                </a:ext>
              </a:extLst>
            </p:cNvPr>
            <p:cNvSpPr>
              <a:spLocks noChangeShapeType="1"/>
            </p:cNvSpPr>
            <p:nvPr/>
          </p:nvSpPr>
          <p:spPr bwMode="auto">
            <a:xfrm flipH="1">
              <a:off x="2192" y="2320"/>
              <a:ext cx="8" cy="4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Group 40">
            <a:extLst>
              <a:ext uri="{FF2B5EF4-FFF2-40B4-BE49-F238E27FC236}">
                <a16:creationId xmlns:a16="http://schemas.microsoft.com/office/drawing/2014/main" id="{92A4529C-E3E1-49B5-ADE5-866AB9562AB2}"/>
              </a:ext>
            </a:extLst>
          </p:cNvPr>
          <p:cNvGrpSpPr>
            <a:grpSpLocks/>
          </p:cNvGrpSpPr>
          <p:nvPr/>
        </p:nvGrpSpPr>
        <p:grpSpPr bwMode="auto">
          <a:xfrm>
            <a:off x="3149600" y="2190750"/>
            <a:ext cx="431800" cy="635000"/>
            <a:chOff x="1976" y="1384"/>
            <a:chExt cx="272" cy="400"/>
          </a:xfrm>
        </p:grpSpPr>
        <p:sp>
          <p:nvSpPr>
            <p:cNvPr id="101390" name="Line 35">
              <a:extLst>
                <a:ext uri="{FF2B5EF4-FFF2-40B4-BE49-F238E27FC236}">
                  <a16:creationId xmlns:a16="http://schemas.microsoft.com/office/drawing/2014/main" id="{9E078147-66D4-4A74-9D9D-31CB7A4AC558}"/>
                </a:ext>
              </a:extLst>
            </p:cNvPr>
            <p:cNvSpPr>
              <a:spLocks noChangeShapeType="1"/>
            </p:cNvSpPr>
            <p:nvPr/>
          </p:nvSpPr>
          <p:spPr bwMode="auto">
            <a:xfrm flipH="1" flipV="1">
              <a:off x="2208" y="1728"/>
              <a:ext cx="40" cy="56"/>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391" name="Line 36">
              <a:extLst>
                <a:ext uri="{FF2B5EF4-FFF2-40B4-BE49-F238E27FC236}">
                  <a16:creationId xmlns:a16="http://schemas.microsoft.com/office/drawing/2014/main" id="{9F842EC2-39BE-4845-9C6A-0AD17A430EFB}"/>
                </a:ext>
              </a:extLst>
            </p:cNvPr>
            <p:cNvSpPr>
              <a:spLocks noChangeShapeType="1"/>
            </p:cNvSpPr>
            <p:nvPr/>
          </p:nvSpPr>
          <p:spPr bwMode="auto">
            <a:xfrm flipH="1" flipV="1">
              <a:off x="2152" y="1640"/>
              <a:ext cx="40" cy="6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392" name="Line 37">
              <a:extLst>
                <a:ext uri="{FF2B5EF4-FFF2-40B4-BE49-F238E27FC236}">
                  <a16:creationId xmlns:a16="http://schemas.microsoft.com/office/drawing/2014/main" id="{8156111F-5607-4B19-B302-193C35AEB219}"/>
                </a:ext>
              </a:extLst>
            </p:cNvPr>
            <p:cNvSpPr>
              <a:spLocks noChangeShapeType="1"/>
            </p:cNvSpPr>
            <p:nvPr/>
          </p:nvSpPr>
          <p:spPr bwMode="auto">
            <a:xfrm flipH="1" flipV="1">
              <a:off x="2088" y="1560"/>
              <a:ext cx="48" cy="56"/>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393" name="Line 38">
              <a:extLst>
                <a:ext uri="{FF2B5EF4-FFF2-40B4-BE49-F238E27FC236}">
                  <a16:creationId xmlns:a16="http://schemas.microsoft.com/office/drawing/2014/main" id="{D779E466-7C3D-4AEA-9949-D0EE0FF727FA}"/>
                </a:ext>
              </a:extLst>
            </p:cNvPr>
            <p:cNvSpPr>
              <a:spLocks noChangeShapeType="1"/>
            </p:cNvSpPr>
            <p:nvPr/>
          </p:nvSpPr>
          <p:spPr bwMode="auto">
            <a:xfrm flipH="1" flipV="1">
              <a:off x="2032" y="1472"/>
              <a:ext cx="40" cy="56"/>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394" name="Line 39">
              <a:extLst>
                <a:ext uri="{FF2B5EF4-FFF2-40B4-BE49-F238E27FC236}">
                  <a16:creationId xmlns:a16="http://schemas.microsoft.com/office/drawing/2014/main" id="{02358B2B-D7CF-430C-B552-C4FED79CB7F6}"/>
                </a:ext>
              </a:extLst>
            </p:cNvPr>
            <p:cNvSpPr>
              <a:spLocks noChangeShapeType="1"/>
            </p:cNvSpPr>
            <p:nvPr/>
          </p:nvSpPr>
          <p:spPr bwMode="auto">
            <a:xfrm flipH="1" flipV="1">
              <a:off x="1976" y="1384"/>
              <a:ext cx="40" cy="6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5" name="Group 43">
            <a:extLst>
              <a:ext uri="{FF2B5EF4-FFF2-40B4-BE49-F238E27FC236}">
                <a16:creationId xmlns:a16="http://schemas.microsoft.com/office/drawing/2014/main" id="{D95F8D1F-9DBF-4D6F-A849-1A26036A3867}"/>
              </a:ext>
            </a:extLst>
          </p:cNvPr>
          <p:cNvGrpSpPr>
            <a:grpSpLocks/>
          </p:cNvGrpSpPr>
          <p:nvPr/>
        </p:nvGrpSpPr>
        <p:grpSpPr bwMode="auto">
          <a:xfrm>
            <a:off x="2844800" y="3282950"/>
            <a:ext cx="304800" cy="304800"/>
            <a:chOff x="1784" y="2072"/>
            <a:chExt cx="192" cy="192"/>
          </a:xfrm>
        </p:grpSpPr>
        <p:sp>
          <p:nvSpPr>
            <p:cNvPr id="101383" name="Freeform 41">
              <a:extLst>
                <a:ext uri="{FF2B5EF4-FFF2-40B4-BE49-F238E27FC236}">
                  <a16:creationId xmlns:a16="http://schemas.microsoft.com/office/drawing/2014/main" id="{A67D3C2A-0E4B-49BF-852E-599A6BE8357E}"/>
                </a:ext>
              </a:extLst>
            </p:cNvPr>
            <p:cNvSpPr>
              <a:spLocks/>
            </p:cNvSpPr>
            <p:nvPr/>
          </p:nvSpPr>
          <p:spPr bwMode="auto">
            <a:xfrm>
              <a:off x="1864" y="2072"/>
              <a:ext cx="112" cy="112"/>
            </a:xfrm>
            <a:custGeom>
              <a:avLst/>
              <a:gdLst>
                <a:gd name="T0" fmla="*/ 112 w 112"/>
                <a:gd name="T1" fmla="*/ 0 h 112"/>
                <a:gd name="T2" fmla="*/ 48 w 112"/>
                <a:gd name="T3" fmla="*/ 112 h 112"/>
                <a:gd name="T4" fmla="*/ 24 w 112"/>
                <a:gd name="T5" fmla="*/ 88 h 112"/>
                <a:gd name="T6" fmla="*/ 0 w 112"/>
                <a:gd name="T7" fmla="*/ 64 h 112"/>
                <a:gd name="T8" fmla="*/ 112 w 112"/>
                <a:gd name="T9" fmla="*/ 0 h 112"/>
              </a:gdLst>
              <a:ahLst/>
              <a:cxnLst>
                <a:cxn ang="0">
                  <a:pos x="T0" y="T1"/>
                </a:cxn>
                <a:cxn ang="0">
                  <a:pos x="T2" y="T3"/>
                </a:cxn>
                <a:cxn ang="0">
                  <a:pos x="T4" y="T5"/>
                </a:cxn>
                <a:cxn ang="0">
                  <a:pos x="T6" y="T7"/>
                </a:cxn>
                <a:cxn ang="0">
                  <a:pos x="T8" y="T9"/>
                </a:cxn>
              </a:cxnLst>
              <a:rect l="0" t="0" r="r" b="b"/>
              <a:pathLst>
                <a:path w="112" h="112">
                  <a:moveTo>
                    <a:pt x="112" y="0"/>
                  </a:moveTo>
                  <a:lnTo>
                    <a:pt x="48" y="112"/>
                  </a:lnTo>
                  <a:lnTo>
                    <a:pt x="24" y="88"/>
                  </a:lnTo>
                  <a:lnTo>
                    <a:pt x="0" y="64"/>
                  </a:lnTo>
                  <a:lnTo>
                    <a:pt x="1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389" name="Line 42">
              <a:extLst>
                <a:ext uri="{FF2B5EF4-FFF2-40B4-BE49-F238E27FC236}">
                  <a16:creationId xmlns:a16="http://schemas.microsoft.com/office/drawing/2014/main" id="{5E623F53-C488-419F-9B16-0A9096E43F27}"/>
                </a:ext>
              </a:extLst>
            </p:cNvPr>
            <p:cNvSpPr>
              <a:spLocks noChangeShapeType="1"/>
            </p:cNvSpPr>
            <p:nvPr/>
          </p:nvSpPr>
          <p:spPr bwMode="auto">
            <a:xfrm flipV="1">
              <a:off x="1784" y="2160"/>
              <a:ext cx="104" cy="104"/>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46">
            <a:extLst>
              <a:ext uri="{FF2B5EF4-FFF2-40B4-BE49-F238E27FC236}">
                <a16:creationId xmlns:a16="http://schemas.microsoft.com/office/drawing/2014/main" id="{712E9F20-9515-4B91-8054-82D019B28442}"/>
              </a:ext>
            </a:extLst>
          </p:cNvPr>
          <p:cNvGrpSpPr>
            <a:grpSpLocks/>
          </p:cNvGrpSpPr>
          <p:nvPr/>
        </p:nvGrpSpPr>
        <p:grpSpPr bwMode="auto">
          <a:xfrm>
            <a:off x="3073400" y="2089150"/>
            <a:ext cx="228600" cy="342900"/>
            <a:chOff x="1928" y="1320"/>
            <a:chExt cx="144" cy="216"/>
          </a:xfrm>
        </p:grpSpPr>
        <p:sp>
          <p:nvSpPr>
            <p:cNvPr id="101379" name="Freeform 44">
              <a:extLst>
                <a:ext uri="{FF2B5EF4-FFF2-40B4-BE49-F238E27FC236}">
                  <a16:creationId xmlns:a16="http://schemas.microsoft.com/office/drawing/2014/main" id="{BAC74E42-BFE9-4EB8-B5FE-466D149D3048}"/>
                </a:ext>
              </a:extLst>
            </p:cNvPr>
            <p:cNvSpPr>
              <a:spLocks/>
            </p:cNvSpPr>
            <p:nvPr/>
          </p:nvSpPr>
          <p:spPr bwMode="auto">
            <a:xfrm>
              <a:off x="1928" y="1320"/>
              <a:ext cx="96" cy="120"/>
            </a:xfrm>
            <a:custGeom>
              <a:avLst/>
              <a:gdLst>
                <a:gd name="T0" fmla="*/ 0 w 96"/>
                <a:gd name="T1" fmla="*/ 0 h 120"/>
                <a:gd name="T2" fmla="*/ 96 w 96"/>
                <a:gd name="T3" fmla="*/ 88 h 120"/>
                <a:gd name="T4" fmla="*/ 72 w 96"/>
                <a:gd name="T5" fmla="*/ 104 h 120"/>
                <a:gd name="T6" fmla="*/ 40 w 96"/>
                <a:gd name="T7" fmla="*/ 120 h 120"/>
                <a:gd name="T8" fmla="*/ 0 w 96"/>
                <a:gd name="T9" fmla="*/ 0 h 120"/>
              </a:gdLst>
              <a:ahLst/>
              <a:cxnLst>
                <a:cxn ang="0">
                  <a:pos x="T0" y="T1"/>
                </a:cxn>
                <a:cxn ang="0">
                  <a:pos x="T2" y="T3"/>
                </a:cxn>
                <a:cxn ang="0">
                  <a:pos x="T4" y="T5"/>
                </a:cxn>
                <a:cxn ang="0">
                  <a:pos x="T6" y="T7"/>
                </a:cxn>
                <a:cxn ang="0">
                  <a:pos x="T8" y="T9"/>
                </a:cxn>
              </a:cxnLst>
              <a:rect l="0" t="0" r="r" b="b"/>
              <a:pathLst>
                <a:path w="96" h="120">
                  <a:moveTo>
                    <a:pt x="0" y="0"/>
                  </a:moveTo>
                  <a:lnTo>
                    <a:pt x="96" y="88"/>
                  </a:lnTo>
                  <a:lnTo>
                    <a:pt x="72" y="104"/>
                  </a:lnTo>
                  <a:lnTo>
                    <a:pt x="40" y="12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382" name="Line 45">
              <a:extLst>
                <a:ext uri="{FF2B5EF4-FFF2-40B4-BE49-F238E27FC236}">
                  <a16:creationId xmlns:a16="http://schemas.microsoft.com/office/drawing/2014/main" id="{C8FE1440-0714-442A-A626-85D4D4BDF5E0}"/>
                </a:ext>
              </a:extLst>
            </p:cNvPr>
            <p:cNvSpPr>
              <a:spLocks noChangeShapeType="1"/>
            </p:cNvSpPr>
            <p:nvPr/>
          </p:nvSpPr>
          <p:spPr bwMode="auto">
            <a:xfrm flipH="1" flipV="1">
              <a:off x="2000" y="1424"/>
              <a:ext cx="72" cy="112"/>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37" name="Group 49">
            <a:extLst>
              <a:ext uri="{FF2B5EF4-FFF2-40B4-BE49-F238E27FC236}">
                <a16:creationId xmlns:a16="http://schemas.microsoft.com/office/drawing/2014/main" id="{04EB41F2-CDEE-4B0F-B919-191B275535FC}"/>
              </a:ext>
            </a:extLst>
          </p:cNvPr>
          <p:cNvGrpSpPr>
            <a:grpSpLocks/>
          </p:cNvGrpSpPr>
          <p:nvPr/>
        </p:nvGrpSpPr>
        <p:grpSpPr bwMode="auto">
          <a:xfrm>
            <a:off x="3644900" y="2927350"/>
            <a:ext cx="228600" cy="342900"/>
            <a:chOff x="2288" y="1848"/>
            <a:chExt cx="144" cy="216"/>
          </a:xfrm>
        </p:grpSpPr>
        <p:sp>
          <p:nvSpPr>
            <p:cNvPr id="101377" name="Freeform 47">
              <a:extLst>
                <a:ext uri="{FF2B5EF4-FFF2-40B4-BE49-F238E27FC236}">
                  <a16:creationId xmlns:a16="http://schemas.microsoft.com/office/drawing/2014/main" id="{5BB9AC01-6336-4EEF-8A30-0C47D47AD9BD}"/>
                </a:ext>
              </a:extLst>
            </p:cNvPr>
            <p:cNvSpPr>
              <a:spLocks/>
            </p:cNvSpPr>
            <p:nvPr/>
          </p:nvSpPr>
          <p:spPr bwMode="auto">
            <a:xfrm>
              <a:off x="2336" y="1944"/>
              <a:ext cx="96" cy="120"/>
            </a:xfrm>
            <a:custGeom>
              <a:avLst/>
              <a:gdLst>
                <a:gd name="T0" fmla="*/ 96 w 96"/>
                <a:gd name="T1" fmla="*/ 120 h 120"/>
                <a:gd name="T2" fmla="*/ 0 w 96"/>
                <a:gd name="T3" fmla="*/ 32 h 120"/>
                <a:gd name="T4" fmla="*/ 24 w 96"/>
                <a:gd name="T5" fmla="*/ 16 h 120"/>
                <a:gd name="T6" fmla="*/ 56 w 96"/>
                <a:gd name="T7" fmla="*/ 0 h 120"/>
                <a:gd name="T8" fmla="*/ 96 w 96"/>
                <a:gd name="T9" fmla="*/ 120 h 120"/>
              </a:gdLst>
              <a:ahLst/>
              <a:cxnLst>
                <a:cxn ang="0">
                  <a:pos x="T0" y="T1"/>
                </a:cxn>
                <a:cxn ang="0">
                  <a:pos x="T2" y="T3"/>
                </a:cxn>
                <a:cxn ang="0">
                  <a:pos x="T4" y="T5"/>
                </a:cxn>
                <a:cxn ang="0">
                  <a:pos x="T6" y="T7"/>
                </a:cxn>
                <a:cxn ang="0">
                  <a:pos x="T8" y="T9"/>
                </a:cxn>
              </a:cxnLst>
              <a:rect l="0" t="0" r="r" b="b"/>
              <a:pathLst>
                <a:path w="96" h="120">
                  <a:moveTo>
                    <a:pt x="96" y="120"/>
                  </a:moveTo>
                  <a:lnTo>
                    <a:pt x="0" y="32"/>
                  </a:lnTo>
                  <a:lnTo>
                    <a:pt x="24" y="16"/>
                  </a:lnTo>
                  <a:lnTo>
                    <a:pt x="56" y="0"/>
                  </a:lnTo>
                  <a:lnTo>
                    <a:pt x="96"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378" name="Line 48">
              <a:extLst>
                <a:ext uri="{FF2B5EF4-FFF2-40B4-BE49-F238E27FC236}">
                  <a16:creationId xmlns:a16="http://schemas.microsoft.com/office/drawing/2014/main" id="{4DD73C76-B656-4CDA-9626-EDF4985D2D92}"/>
                </a:ext>
              </a:extLst>
            </p:cNvPr>
            <p:cNvSpPr>
              <a:spLocks noChangeShapeType="1"/>
            </p:cNvSpPr>
            <p:nvPr/>
          </p:nvSpPr>
          <p:spPr bwMode="auto">
            <a:xfrm flipH="1" flipV="1">
              <a:off x="2288" y="1848"/>
              <a:ext cx="72" cy="112"/>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38" name="Line 50">
            <a:extLst>
              <a:ext uri="{FF2B5EF4-FFF2-40B4-BE49-F238E27FC236}">
                <a16:creationId xmlns:a16="http://schemas.microsoft.com/office/drawing/2014/main" id="{5A8FD57F-0A34-4829-922F-9CDC8017AD3A}"/>
              </a:ext>
            </a:extLst>
          </p:cNvPr>
          <p:cNvSpPr>
            <a:spLocks noChangeShapeType="1"/>
          </p:cNvSpPr>
          <p:nvPr/>
        </p:nvSpPr>
        <p:spPr bwMode="auto">
          <a:xfrm>
            <a:off x="4800600" y="3003550"/>
            <a:ext cx="381000"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Line 51">
            <a:extLst>
              <a:ext uri="{FF2B5EF4-FFF2-40B4-BE49-F238E27FC236}">
                <a16:creationId xmlns:a16="http://schemas.microsoft.com/office/drawing/2014/main" id="{C79D764F-2F54-437A-8218-79ECC0423D9C}"/>
              </a:ext>
            </a:extLst>
          </p:cNvPr>
          <p:cNvSpPr>
            <a:spLocks noChangeShapeType="1"/>
          </p:cNvSpPr>
          <p:nvPr/>
        </p:nvSpPr>
        <p:spPr bwMode="auto">
          <a:xfrm flipV="1">
            <a:off x="4800600" y="2686050"/>
            <a:ext cx="0" cy="31750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Line 52">
            <a:extLst>
              <a:ext uri="{FF2B5EF4-FFF2-40B4-BE49-F238E27FC236}">
                <a16:creationId xmlns:a16="http://schemas.microsoft.com/office/drawing/2014/main" id="{681BC3DB-4843-4645-9540-8DB8F381CB73}"/>
              </a:ext>
            </a:extLst>
          </p:cNvPr>
          <p:cNvSpPr>
            <a:spLocks noChangeShapeType="1"/>
          </p:cNvSpPr>
          <p:nvPr/>
        </p:nvSpPr>
        <p:spPr bwMode="auto">
          <a:xfrm flipH="1">
            <a:off x="4610100" y="3003550"/>
            <a:ext cx="190500" cy="21590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41" name="Group 59">
            <a:extLst>
              <a:ext uri="{FF2B5EF4-FFF2-40B4-BE49-F238E27FC236}">
                <a16:creationId xmlns:a16="http://schemas.microsoft.com/office/drawing/2014/main" id="{70EF8716-D3B9-4A1F-9051-9586E35C10A6}"/>
              </a:ext>
            </a:extLst>
          </p:cNvPr>
          <p:cNvGrpSpPr>
            <a:grpSpLocks/>
          </p:cNvGrpSpPr>
          <p:nvPr/>
        </p:nvGrpSpPr>
        <p:grpSpPr bwMode="auto">
          <a:xfrm>
            <a:off x="4660900" y="3041650"/>
            <a:ext cx="139700" cy="914400"/>
            <a:chOff x="2928" y="1920"/>
            <a:chExt cx="88" cy="576"/>
          </a:xfrm>
        </p:grpSpPr>
        <p:sp>
          <p:nvSpPr>
            <p:cNvPr id="59" name="Line 53">
              <a:extLst>
                <a:ext uri="{FF2B5EF4-FFF2-40B4-BE49-F238E27FC236}">
                  <a16:creationId xmlns:a16="http://schemas.microsoft.com/office/drawing/2014/main" id="{39C88F13-FC8D-46DB-B0CC-5948073C3328}"/>
                </a:ext>
              </a:extLst>
            </p:cNvPr>
            <p:cNvSpPr>
              <a:spLocks noChangeShapeType="1"/>
            </p:cNvSpPr>
            <p:nvPr/>
          </p:nvSpPr>
          <p:spPr bwMode="auto">
            <a:xfrm flipH="1">
              <a:off x="3008" y="1920"/>
              <a:ext cx="8" cy="6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Line 54">
              <a:extLst>
                <a:ext uri="{FF2B5EF4-FFF2-40B4-BE49-F238E27FC236}">
                  <a16:creationId xmlns:a16="http://schemas.microsoft.com/office/drawing/2014/main" id="{244B4499-147A-4F29-8F05-8668C69DAAE7}"/>
                </a:ext>
              </a:extLst>
            </p:cNvPr>
            <p:cNvSpPr>
              <a:spLocks noChangeShapeType="1"/>
            </p:cNvSpPr>
            <p:nvPr/>
          </p:nvSpPr>
          <p:spPr bwMode="auto">
            <a:xfrm flipH="1">
              <a:off x="2992" y="2016"/>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55">
              <a:extLst>
                <a:ext uri="{FF2B5EF4-FFF2-40B4-BE49-F238E27FC236}">
                  <a16:creationId xmlns:a16="http://schemas.microsoft.com/office/drawing/2014/main" id="{30D6DDC2-9E2B-4611-9852-E47B8CA84E84}"/>
                </a:ext>
              </a:extLst>
            </p:cNvPr>
            <p:cNvSpPr>
              <a:spLocks noChangeShapeType="1"/>
            </p:cNvSpPr>
            <p:nvPr/>
          </p:nvSpPr>
          <p:spPr bwMode="auto">
            <a:xfrm flipH="1">
              <a:off x="2976" y="2120"/>
              <a:ext cx="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Line 56">
              <a:extLst>
                <a:ext uri="{FF2B5EF4-FFF2-40B4-BE49-F238E27FC236}">
                  <a16:creationId xmlns:a16="http://schemas.microsoft.com/office/drawing/2014/main" id="{114CBFFA-60CB-46C4-A0F7-FA73CFB4E094}"/>
                </a:ext>
              </a:extLst>
            </p:cNvPr>
            <p:cNvSpPr>
              <a:spLocks noChangeShapeType="1"/>
            </p:cNvSpPr>
            <p:nvPr/>
          </p:nvSpPr>
          <p:spPr bwMode="auto">
            <a:xfrm flipH="1">
              <a:off x="2960" y="2224"/>
              <a:ext cx="16"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Line 57">
              <a:extLst>
                <a:ext uri="{FF2B5EF4-FFF2-40B4-BE49-F238E27FC236}">
                  <a16:creationId xmlns:a16="http://schemas.microsoft.com/office/drawing/2014/main" id="{56C389C0-6AEA-4960-957C-9176A8B13267}"/>
                </a:ext>
              </a:extLst>
            </p:cNvPr>
            <p:cNvSpPr>
              <a:spLocks noChangeShapeType="1"/>
            </p:cNvSpPr>
            <p:nvPr/>
          </p:nvSpPr>
          <p:spPr bwMode="auto">
            <a:xfrm flipH="1">
              <a:off x="2944" y="2328"/>
              <a:ext cx="16"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376" name="Line 58">
              <a:extLst>
                <a:ext uri="{FF2B5EF4-FFF2-40B4-BE49-F238E27FC236}">
                  <a16:creationId xmlns:a16="http://schemas.microsoft.com/office/drawing/2014/main" id="{6B8955CA-D85D-444D-9A2B-FD3A479FEE81}"/>
                </a:ext>
              </a:extLst>
            </p:cNvPr>
            <p:cNvSpPr>
              <a:spLocks noChangeShapeType="1"/>
            </p:cNvSpPr>
            <p:nvPr/>
          </p:nvSpPr>
          <p:spPr bwMode="auto">
            <a:xfrm flipH="1">
              <a:off x="2928" y="2432"/>
              <a:ext cx="16" cy="64"/>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63">
            <a:extLst>
              <a:ext uri="{FF2B5EF4-FFF2-40B4-BE49-F238E27FC236}">
                <a16:creationId xmlns:a16="http://schemas.microsoft.com/office/drawing/2014/main" id="{4426966A-98F1-4CD8-B819-EE0D35117889}"/>
              </a:ext>
            </a:extLst>
          </p:cNvPr>
          <p:cNvGrpSpPr>
            <a:grpSpLocks/>
          </p:cNvGrpSpPr>
          <p:nvPr/>
        </p:nvGrpSpPr>
        <p:grpSpPr bwMode="auto">
          <a:xfrm>
            <a:off x="3530600" y="3600450"/>
            <a:ext cx="1193800" cy="190500"/>
            <a:chOff x="2216" y="2272"/>
            <a:chExt cx="752" cy="120"/>
          </a:xfrm>
        </p:grpSpPr>
        <p:sp>
          <p:nvSpPr>
            <p:cNvPr id="56" name="Freeform 60">
              <a:extLst>
                <a:ext uri="{FF2B5EF4-FFF2-40B4-BE49-F238E27FC236}">
                  <a16:creationId xmlns:a16="http://schemas.microsoft.com/office/drawing/2014/main" id="{F2885460-B9D5-46E4-8F14-FA739B426BBA}"/>
                </a:ext>
              </a:extLst>
            </p:cNvPr>
            <p:cNvSpPr>
              <a:spLocks/>
            </p:cNvSpPr>
            <p:nvPr/>
          </p:nvSpPr>
          <p:spPr bwMode="auto">
            <a:xfrm>
              <a:off x="2216" y="2272"/>
              <a:ext cx="112" cy="56"/>
            </a:xfrm>
            <a:custGeom>
              <a:avLst/>
              <a:gdLst>
                <a:gd name="T0" fmla="*/ 0 w 112"/>
                <a:gd name="T1" fmla="*/ 8 h 56"/>
                <a:gd name="T2" fmla="*/ 112 w 112"/>
                <a:gd name="T3" fmla="*/ 0 h 56"/>
                <a:gd name="T4" fmla="*/ 112 w 112"/>
                <a:gd name="T5" fmla="*/ 24 h 56"/>
                <a:gd name="T6" fmla="*/ 104 w 112"/>
                <a:gd name="T7" fmla="*/ 56 h 56"/>
                <a:gd name="T8" fmla="*/ 0 w 112"/>
                <a:gd name="T9" fmla="*/ 8 h 56"/>
              </a:gdLst>
              <a:ahLst/>
              <a:cxnLst>
                <a:cxn ang="0">
                  <a:pos x="T0" y="T1"/>
                </a:cxn>
                <a:cxn ang="0">
                  <a:pos x="T2" y="T3"/>
                </a:cxn>
                <a:cxn ang="0">
                  <a:pos x="T4" y="T5"/>
                </a:cxn>
                <a:cxn ang="0">
                  <a:pos x="T6" y="T7"/>
                </a:cxn>
                <a:cxn ang="0">
                  <a:pos x="T8" y="T9"/>
                </a:cxn>
              </a:cxnLst>
              <a:rect l="0" t="0" r="r" b="b"/>
              <a:pathLst>
                <a:path w="112" h="56">
                  <a:moveTo>
                    <a:pt x="0" y="8"/>
                  </a:moveTo>
                  <a:lnTo>
                    <a:pt x="112" y="0"/>
                  </a:lnTo>
                  <a:lnTo>
                    <a:pt x="112" y="24"/>
                  </a:lnTo>
                  <a:lnTo>
                    <a:pt x="104" y="56"/>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1">
              <a:extLst>
                <a:ext uri="{FF2B5EF4-FFF2-40B4-BE49-F238E27FC236}">
                  <a16:creationId xmlns:a16="http://schemas.microsoft.com/office/drawing/2014/main" id="{F966754E-047F-4729-BBD0-80B6AEBFAF0D}"/>
                </a:ext>
              </a:extLst>
            </p:cNvPr>
            <p:cNvSpPr>
              <a:spLocks/>
            </p:cNvSpPr>
            <p:nvPr/>
          </p:nvSpPr>
          <p:spPr bwMode="auto">
            <a:xfrm>
              <a:off x="2856" y="2336"/>
              <a:ext cx="112" cy="56"/>
            </a:xfrm>
            <a:custGeom>
              <a:avLst/>
              <a:gdLst>
                <a:gd name="T0" fmla="*/ 112 w 112"/>
                <a:gd name="T1" fmla="*/ 40 h 56"/>
                <a:gd name="T2" fmla="*/ 0 w 112"/>
                <a:gd name="T3" fmla="*/ 56 h 56"/>
                <a:gd name="T4" fmla="*/ 0 w 112"/>
                <a:gd name="T5" fmla="*/ 32 h 56"/>
                <a:gd name="T6" fmla="*/ 0 w 112"/>
                <a:gd name="T7" fmla="*/ 0 h 56"/>
                <a:gd name="T8" fmla="*/ 112 w 112"/>
                <a:gd name="T9" fmla="*/ 40 h 56"/>
              </a:gdLst>
              <a:ahLst/>
              <a:cxnLst>
                <a:cxn ang="0">
                  <a:pos x="T0" y="T1"/>
                </a:cxn>
                <a:cxn ang="0">
                  <a:pos x="T2" y="T3"/>
                </a:cxn>
                <a:cxn ang="0">
                  <a:pos x="T4" y="T5"/>
                </a:cxn>
                <a:cxn ang="0">
                  <a:pos x="T6" y="T7"/>
                </a:cxn>
                <a:cxn ang="0">
                  <a:pos x="T8" y="T9"/>
                </a:cxn>
              </a:cxnLst>
              <a:rect l="0" t="0" r="r" b="b"/>
              <a:pathLst>
                <a:path w="112" h="56">
                  <a:moveTo>
                    <a:pt x="112" y="40"/>
                  </a:moveTo>
                  <a:lnTo>
                    <a:pt x="0" y="56"/>
                  </a:lnTo>
                  <a:lnTo>
                    <a:pt x="0" y="32"/>
                  </a:lnTo>
                  <a:lnTo>
                    <a:pt x="0" y="0"/>
                  </a:lnTo>
                  <a:lnTo>
                    <a:pt x="112" y="4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Line 62">
              <a:extLst>
                <a:ext uri="{FF2B5EF4-FFF2-40B4-BE49-F238E27FC236}">
                  <a16:creationId xmlns:a16="http://schemas.microsoft.com/office/drawing/2014/main" id="{813E9E01-C768-43D5-9331-5F5E52CBF6DF}"/>
                </a:ext>
              </a:extLst>
            </p:cNvPr>
            <p:cNvSpPr>
              <a:spLocks noChangeShapeType="1"/>
            </p:cNvSpPr>
            <p:nvPr/>
          </p:nvSpPr>
          <p:spPr bwMode="auto">
            <a:xfrm>
              <a:off x="2328" y="2296"/>
              <a:ext cx="528" cy="72"/>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3" name="Group 68">
            <a:extLst>
              <a:ext uri="{FF2B5EF4-FFF2-40B4-BE49-F238E27FC236}">
                <a16:creationId xmlns:a16="http://schemas.microsoft.com/office/drawing/2014/main" id="{5CB9E51C-7D2C-4487-AA91-70AA4F159141}"/>
              </a:ext>
            </a:extLst>
          </p:cNvPr>
          <p:cNvGrpSpPr>
            <a:grpSpLocks/>
          </p:cNvGrpSpPr>
          <p:nvPr/>
        </p:nvGrpSpPr>
        <p:grpSpPr bwMode="auto">
          <a:xfrm>
            <a:off x="3644900" y="2889250"/>
            <a:ext cx="558800" cy="50800"/>
            <a:chOff x="2288" y="1824"/>
            <a:chExt cx="352" cy="32"/>
          </a:xfrm>
        </p:grpSpPr>
        <p:sp>
          <p:nvSpPr>
            <p:cNvPr id="52" name="Line 64">
              <a:extLst>
                <a:ext uri="{FF2B5EF4-FFF2-40B4-BE49-F238E27FC236}">
                  <a16:creationId xmlns:a16="http://schemas.microsoft.com/office/drawing/2014/main" id="{F8DF479E-4A47-453A-A523-D33B5A4E26F6}"/>
                </a:ext>
              </a:extLst>
            </p:cNvPr>
            <p:cNvSpPr>
              <a:spLocks noChangeShapeType="1"/>
            </p:cNvSpPr>
            <p:nvPr/>
          </p:nvSpPr>
          <p:spPr bwMode="auto">
            <a:xfrm>
              <a:off x="2288" y="1824"/>
              <a:ext cx="72"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65">
              <a:extLst>
                <a:ext uri="{FF2B5EF4-FFF2-40B4-BE49-F238E27FC236}">
                  <a16:creationId xmlns:a16="http://schemas.microsoft.com/office/drawing/2014/main" id="{23F14308-21EF-4934-8C88-8090504BAB67}"/>
                </a:ext>
              </a:extLst>
            </p:cNvPr>
            <p:cNvSpPr>
              <a:spLocks noChangeShapeType="1"/>
            </p:cNvSpPr>
            <p:nvPr/>
          </p:nvSpPr>
          <p:spPr bwMode="auto">
            <a:xfrm>
              <a:off x="2392" y="1832"/>
              <a:ext cx="64"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66">
              <a:extLst>
                <a:ext uri="{FF2B5EF4-FFF2-40B4-BE49-F238E27FC236}">
                  <a16:creationId xmlns:a16="http://schemas.microsoft.com/office/drawing/2014/main" id="{C61D9D7B-5756-4D9B-9C64-301AF4DD119B}"/>
                </a:ext>
              </a:extLst>
            </p:cNvPr>
            <p:cNvSpPr>
              <a:spLocks noChangeShapeType="1"/>
            </p:cNvSpPr>
            <p:nvPr/>
          </p:nvSpPr>
          <p:spPr bwMode="auto">
            <a:xfrm>
              <a:off x="2488" y="1840"/>
              <a:ext cx="72"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67">
              <a:extLst>
                <a:ext uri="{FF2B5EF4-FFF2-40B4-BE49-F238E27FC236}">
                  <a16:creationId xmlns:a16="http://schemas.microsoft.com/office/drawing/2014/main" id="{E00421A4-8904-4DD1-B10F-C28FD21801F3}"/>
                </a:ext>
              </a:extLst>
            </p:cNvPr>
            <p:cNvSpPr>
              <a:spLocks noChangeShapeType="1"/>
            </p:cNvSpPr>
            <p:nvPr/>
          </p:nvSpPr>
          <p:spPr bwMode="auto">
            <a:xfrm>
              <a:off x="2592" y="1848"/>
              <a:ext cx="48"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72">
            <a:extLst>
              <a:ext uri="{FF2B5EF4-FFF2-40B4-BE49-F238E27FC236}">
                <a16:creationId xmlns:a16="http://schemas.microsoft.com/office/drawing/2014/main" id="{4F6FB79F-44F3-4919-8604-17B2B1D1CA52}"/>
              </a:ext>
            </a:extLst>
          </p:cNvPr>
          <p:cNvGrpSpPr>
            <a:grpSpLocks/>
          </p:cNvGrpSpPr>
          <p:nvPr/>
        </p:nvGrpSpPr>
        <p:grpSpPr bwMode="auto">
          <a:xfrm>
            <a:off x="2603500" y="2749550"/>
            <a:ext cx="431800" cy="38100"/>
            <a:chOff x="1632" y="1736"/>
            <a:chExt cx="272" cy="24"/>
          </a:xfrm>
        </p:grpSpPr>
        <p:sp>
          <p:nvSpPr>
            <p:cNvPr id="49" name="Line 69">
              <a:extLst>
                <a:ext uri="{FF2B5EF4-FFF2-40B4-BE49-F238E27FC236}">
                  <a16:creationId xmlns:a16="http://schemas.microsoft.com/office/drawing/2014/main" id="{7EF787F3-BCB3-477F-AD16-929B74E652A0}"/>
                </a:ext>
              </a:extLst>
            </p:cNvPr>
            <p:cNvSpPr>
              <a:spLocks noChangeShapeType="1"/>
            </p:cNvSpPr>
            <p:nvPr/>
          </p:nvSpPr>
          <p:spPr bwMode="auto">
            <a:xfrm>
              <a:off x="1632" y="1736"/>
              <a:ext cx="72"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Line 70">
              <a:extLst>
                <a:ext uri="{FF2B5EF4-FFF2-40B4-BE49-F238E27FC236}">
                  <a16:creationId xmlns:a16="http://schemas.microsoft.com/office/drawing/2014/main" id="{0A336499-73DD-42BA-99D9-7BB2941939A6}"/>
                </a:ext>
              </a:extLst>
            </p:cNvPr>
            <p:cNvSpPr>
              <a:spLocks noChangeShapeType="1"/>
            </p:cNvSpPr>
            <p:nvPr/>
          </p:nvSpPr>
          <p:spPr bwMode="auto">
            <a:xfrm>
              <a:off x="1736" y="1744"/>
              <a:ext cx="72"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71">
              <a:extLst>
                <a:ext uri="{FF2B5EF4-FFF2-40B4-BE49-F238E27FC236}">
                  <a16:creationId xmlns:a16="http://schemas.microsoft.com/office/drawing/2014/main" id="{0F5A96C0-18DF-4AE9-8C6B-BA5C9114E896}"/>
                </a:ext>
              </a:extLst>
            </p:cNvPr>
            <p:cNvSpPr>
              <a:spLocks noChangeShapeType="1"/>
            </p:cNvSpPr>
            <p:nvPr/>
          </p:nvSpPr>
          <p:spPr bwMode="auto">
            <a:xfrm>
              <a:off x="1840" y="1752"/>
              <a:ext cx="64" cy="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45" name="Oval 73">
            <a:extLst>
              <a:ext uri="{FF2B5EF4-FFF2-40B4-BE49-F238E27FC236}">
                <a16:creationId xmlns:a16="http://schemas.microsoft.com/office/drawing/2014/main" id="{A4AF313D-73F3-47F7-BFC4-60F77A4AF459}"/>
              </a:ext>
            </a:extLst>
          </p:cNvPr>
          <p:cNvSpPr>
            <a:spLocks noChangeArrowheads="1"/>
          </p:cNvSpPr>
          <p:nvPr/>
        </p:nvSpPr>
        <p:spPr bwMode="auto">
          <a:xfrm>
            <a:off x="3587750" y="2857500"/>
            <a:ext cx="38100" cy="38100"/>
          </a:xfrm>
          <a:prstGeom prst="ellipse">
            <a:avLst/>
          </a:prstGeom>
          <a:solidFill>
            <a:srgbClr val="000000"/>
          </a:solid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74">
            <a:extLst>
              <a:ext uri="{FF2B5EF4-FFF2-40B4-BE49-F238E27FC236}">
                <a16:creationId xmlns:a16="http://schemas.microsoft.com/office/drawing/2014/main" id="{C6B093CF-9275-4F37-890C-2763882B6C0D}"/>
              </a:ext>
            </a:extLst>
          </p:cNvPr>
          <p:cNvSpPr>
            <a:spLocks/>
          </p:cNvSpPr>
          <p:nvPr/>
        </p:nvSpPr>
        <p:spPr bwMode="auto">
          <a:xfrm>
            <a:off x="3340100" y="2660650"/>
            <a:ext cx="139700" cy="152400"/>
          </a:xfrm>
          <a:custGeom>
            <a:avLst/>
            <a:gdLst>
              <a:gd name="T0" fmla="*/ 0 w 88"/>
              <a:gd name="T1" fmla="*/ 96 h 96"/>
              <a:gd name="T2" fmla="*/ 0 w 88"/>
              <a:gd name="T3" fmla="*/ 88 h 96"/>
              <a:gd name="T4" fmla="*/ 0 w 88"/>
              <a:gd name="T5" fmla="*/ 80 h 96"/>
              <a:gd name="T6" fmla="*/ 8 w 88"/>
              <a:gd name="T7" fmla="*/ 64 h 96"/>
              <a:gd name="T8" fmla="*/ 16 w 88"/>
              <a:gd name="T9" fmla="*/ 48 h 96"/>
              <a:gd name="T10" fmla="*/ 24 w 88"/>
              <a:gd name="T11" fmla="*/ 40 h 96"/>
              <a:gd name="T12" fmla="*/ 32 w 88"/>
              <a:gd name="T13" fmla="*/ 32 h 96"/>
              <a:gd name="T14" fmla="*/ 48 w 88"/>
              <a:gd name="T15" fmla="*/ 16 h 96"/>
              <a:gd name="T16" fmla="*/ 64 w 88"/>
              <a:gd name="T17" fmla="*/ 8 h 96"/>
              <a:gd name="T18" fmla="*/ 80 w 88"/>
              <a:gd name="T19" fmla="*/ 0 h 96"/>
              <a:gd name="T20" fmla="*/ 88 w 88"/>
              <a:gd name="T2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96">
                <a:moveTo>
                  <a:pt x="0" y="96"/>
                </a:moveTo>
                <a:lnTo>
                  <a:pt x="0" y="88"/>
                </a:lnTo>
                <a:lnTo>
                  <a:pt x="0" y="80"/>
                </a:lnTo>
                <a:lnTo>
                  <a:pt x="8" y="64"/>
                </a:lnTo>
                <a:lnTo>
                  <a:pt x="16" y="48"/>
                </a:lnTo>
                <a:lnTo>
                  <a:pt x="24" y="40"/>
                </a:lnTo>
                <a:lnTo>
                  <a:pt x="32" y="32"/>
                </a:lnTo>
                <a:lnTo>
                  <a:pt x="48" y="16"/>
                </a:lnTo>
                <a:lnTo>
                  <a:pt x="64" y="8"/>
                </a:lnTo>
                <a:lnTo>
                  <a:pt x="80" y="0"/>
                </a:lnTo>
                <a:lnTo>
                  <a:pt x="88"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75">
            <a:extLst>
              <a:ext uri="{FF2B5EF4-FFF2-40B4-BE49-F238E27FC236}">
                <a16:creationId xmlns:a16="http://schemas.microsoft.com/office/drawing/2014/main" id="{C1481F06-336F-48F2-9960-C02EBC299D32}"/>
              </a:ext>
            </a:extLst>
          </p:cNvPr>
          <p:cNvSpPr>
            <a:spLocks/>
          </p:cNvSpPr>
          <p:nvPr/>
        </p:nvSpPr>
        <p:spPr bwMode="auto">
          <a:xfrm>
            <a:off x="3759200" y="2901950"/>
            <a:ext cx="101600" cy="190500"/>
          </a:xfrm>
          <a:custGeom>
            <a:avLst/>
            <a:gdLst>
              <a:gd name="T0" fmla="*/ 56 w 64"/>
              <a:gd name="T1" fmla="*/ 0 h 120"/>
              <a:gd name="T2" fmla="*/ 64 w 64"/>
              <a:gd name="T3" fmla="*/ 8 h 120"/>
              <a:gd name="T4" fmla="*/ 64 w 64"/>
              <a:gd name="T5" fmla="*/ 24 h 120"/>
              <a:gd name="T6" fmla="*/ 64 w 64"/>
              <a:gd name="T7" fmla="*/ 40 h 120"/>
              <a:gd name="T8" fmla="*/ 64 w 64"/>
              <a:gd name="T9" fmla="*/ 56 h 120"/>
              <a:gd name="T10" fmla="*/ 56 w 64"/>
              <a:gd name="T11" fmla="*/ 64 h 120"/>
              <a:gd name="T12" fmla="*/ 56 w 64"/>
              <a:gd name="T13" fmla="*/ 72 h 120"/>
              <a:gd name="T14" fmla="*/ 40 w 64"/>
              <a:gd name="T15" fmla="*/ 88 h 120"/>
              <a:gd name="T16" fmla="*/ 24 w 64"/>
              <a:gd name="T17" fmla="*/ 104 h 120"/>
              <a:gd name="T18" fmla="*/ 16 w 64"/>
              <a:gd name="T19" fmla="*/ 112 h 120"/>
              <a:gd name="T20" fmla="*/ 0 w 64"/>
              <a:gd name="T2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20">
                <a:moveTo>
                  <a:pt x="56" y="0"/>
                </a:moveTo>
                <a:lnTo>
                  <a:pt x="64" y="8"/>
                </a:lnTo>
                <a:lnTo>
                  <a:pt x="64" y="24"/>
                </a:lnTo>
                <a:lnTo>
                  <a:pt x="64" y="40"/>
                </a:lnTo>
                <a:lnTo>
                  <a:pt x="64" y="56"/>
                </a:lnTo>
                <a:lnTo>
                  <a:pt x="56" y="64"/>
                </a:lnTo>
                <a:lnTo>
                  <a:pt x="56" y="72"/>
                </a:lnTo>
                <a:lnTo>
                  <a:pt x="40" y="88"/>
                </a:lnTo>
                <a:lnTo>
                  <a:pt x="24" y="104"/>
                </a:lnTo>
                <a:lnTo>
                  <a:pt x="16" y="112"/>
                </a:lnTo>
                <a:lnTo>
                  <a:pt x="0" y="12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76">
            <a:extLst>
              <a:ext uri="{FF2B5EF4-FFF2-40B4-BE49-F238E27FC236}">
                <a16:creationId xmlns:a16="http://schemas.microsoft.com/office/drawing/2014/main" id="{268C054C-59A9-4BA6-A01A-A87F8FE50E1E}"/>
              </a:ext>
            </a:extLst>
          </p:cNvPr>
          <p:cNvSpPr>
            <a:spLocks/>
          </p:cNvSpPr>
          <p:nvPr/>
        </p:nvSpPr>
        <p:spPr bwMode="auto">
          <a:xfrm>
            <a:off x="3340100" y="2851150"/>
            <a:ext cx="101600" cy="177800"/>
          </a:xfrm>
          <a:custGeom>
            <a:avLst/>
            <a:gdLst>
              <a:gd name="T0" fmla="*/ 64 w 64"/>
              <a:gd name="T1" fmla="*/ 112 h 112"/>
              <a:gd name="T2" fmla="*/ 56 w 64"/>
              <a:gd name="T3" fmla="*/ 112 h 112"/>
              <a:gd name="T4" fmla="*/ 48 w 64"/>
              <a:gd name="T5" fmla="*/ 112 h 112"/>
              <a:gd name="T6" fmla="*/ 32 w 64"/>
              <a:gd name="T7" fmla="*/ 104 h 112"/>
              <a:gd name="T8" fmla="*/ 24 w 64"/>
              <a:gd name="T9" fmla="*/ 88 h 112"/>
              <a:gd name="T10" fmla="*/ 16 w 64"/>
              <a:gd name="T11" fmla="*/ 80 h 112"/>
              <a:gd name="T12" fmla="*/ 8 w 64"/>
              <a:gd name="T13" fmla="*/ 64 h 112"/>
              <a:gd name="T14" fmla="*/ 0 w 64"/>
              <a:gd name="T15" fmla="*/ 48 h 112"/>
              <a:gd name="T16" fmla="*/ 0 w 64"/>
              <a:gd name="T17" fmla="*/ 32 h 112"/>
              <a:gd name="T18" fmla="*/ 0 w 64"/>
              <a:gd name="T19" fmla="*/ 16 h 112"/>
              <a:gd name="T20" fmla="*/ 0 w 64"/>
              <a:gd name="T21"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12">
                <a:moveTo>
                  <a:pt x="64" y="112"/>
                </a:moveTo>
                <a:lnTo>
                  <a:pt x="56" y="112"/>
                </a:lnTo>
                <a:lnTo>
                  <a:pt x="48" y="112"/>
                </a:lnTo>
                <a:lnTo>
                  <a:pt x="32" y="104"/>
                </a:lnTo>
                <a:lnTo>
                  <a:pt x="24" y="88"/>
                </a:lnTo>
                <a:lnTo>
                  <a:pt x="16" y="80"/>
                </a:lnTo>
                <a:lnTo>
                  <a:pt x="8" y="64"/>
                </a:lnTo>
                <a:lnTo>
                  <a:pt x="0" y="48"/>
                </a:lnTo>
                <a:lnTo>
                  <a:pt x="0" y="32"/>
                </a:lnTo>
                <a:lnTo>
                  <a:pt x="0" y="16"/>
                </a:lnTo>
                <a:lnTo>
                  <a:pt x="0"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Rectangle 78">
            <a:extLst>
              <a:ext uri="{FF2B5EF4-FFF2-40B4-BE49-F238E27FC236}">
                <a16:creationId xmlns:a16="http://schemas.microsoft.com/office/drawing/2014/main" id="{46380496-AF15-4261-AAAC-3AE96A93617F}"/>
              </a:ext>
            </a:extLst>
          </p:cNvPr>
          <p:cNvSpPr>
            <a:spLocks noChangeArrowheads="1"/>
          </p:cNvSpPr>
          <p:nvPr/>
        </p:nvSpPr>
        <p:spPr bwMode="auto">
          <a:xfrm>
            <a:off x="2946400" y="2501900"/>
            <a:ext cx="228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 name="Rectangle 79">
            <a:extLst>
              <a:ext uri="{FF2B5EF4-FFF2-40B4-BE49-F238E27FC236}">
                <a16:creationId xmlns:a16="http://schemas.microsoft.com/office/drawing/2014/main" id="{E1EDE544-A6B2-434E-B37E-1D3A73FA8A78}"/>
              </a:ext>
            </a:extLst>
          </p:cNvPr>
          <p:cNvSpPr>
            <a:spLocks noChangeArrowheads="1"/>
          </p:cNvSpPr>
          <p:nvPr/>
        </p:nvSpPr>
        <p:spPr bwMode="auto">
          <a:xfrm>
            <a:off x="3975100" y="3733800"/>
            <a:ext cx="203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1" u="none" strike="noStrike" cap="none" normalizeH="0" baseline="0">
                <a:ln>
                  <a:noFill/>
                </a:ln>
                <a:solidFill>
                  <a:srgbClr val="000000"/>
                </a:solidFill>
                <a:effectLst/>
                <a:latin typeface="Times" panose="02020603050405020304" pitchFamily="18" charset="0"/>
              </a:rPr>
              <a:t>d</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7" name="Group 82">
            <a:extLst>
              <a:ext uri="{FF2B5EF4-FFF2-40B4-BE49-F238E27FC236}">
                <a16:creationId xmlns:a16="http://schemas.microsoft.com/office/drawing/2014/main" id="{A3C70BFE-603E-4A8C-8D55-6E6446FA75AD}"/>
              </a:ext>
            </a:extLst>
          </p:cNvPr>
          <p:cNvGrpSpPr>
            <a:grpSpLocks/>
          </p:cNvGrpSpPr>
          <p:nvPr/>
        </p:nvGrpSpPr>
        <p:grpSpPr bwMode="auto">
          <a:xfrm>
            <a:off x="3200400" y="1943100"/>
            <a:ext cx="241300" cy="355600"/>
            <a:chOff x="2016" y="1224"/>
            <a:chExt cx="152" cy="224"/>
          </a:xfrm>
        </p:grpSpPr>
        <p:sp>
          <p:nvSpPr>
            <p:cNvPr id="28" name="Rectangle 80">
              <a:extLst>
                <a:ext uri="{FF2B5EF4-FFF2-40B4-BE49-F238E27FC236}">
                  <a16:creationId xmlns:a16="http://schemas.microsoft.com/office/drawing/2014/main" id="{603B1BE4-1816-4D4B-BA47-AB7AC90B4932}"/>
                </a:ext>
              </a:extLst>
            </p:cNvPr>
            <p:cNvSpPr>
              <a:spLocks noChangeArrowheads="1"/>
            </p:cNvSpPr>
            <p:nvPr/>
          </p:nvSpPr>
          <p:spPr bwMode="auto">
            <a:xfrm>
              <a:off x="2016" y="1224"/>
              <a:ext cx="1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Rectangle 81">
              <a:extLst>
                <a:ext uri="{FF2B5EF4-FFF2-40B4-BE49-F238E27FC236}">
                  <a16:creationId xmlns:a16="http://schemas.microsoft.com/office/drawing/2014/main" id="{DF48E166-CC17-45CF-8940-327370FA4019}"/>
                </a:ext>
              </a:extLst>
            </p:cNvPr>
            <p:cNvSpPr>
              <a:spLocks noChangeArrowheads="1"/>
            </p:cNvSpPr>
            <p:nvPr/>
          </p:nvSpPr>
          <p:spPr bwMode="auto">
            <a:xfrm>
              <a:off x="2080" y="1296"/>
              <a:ext cx="8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grpSp>
        <p:nvGrpSpPr>
          <p:cNvPr id="8" name="Group 85">
            <a:extLst>
              <a:ext uri="{FF2B5EF4-FFF2-40B4-BE49-F238E27FC236}">
                <a16:creationId xmlns:a16="http://schemas.microsoft.com/office/drawing/2014/main" id="{E20E6D86-F1B5-4187-A423-6C538C98DA04}"/>
              </a:ext>
            </a:extLst>
          </p:cNvPr>
          <p:cNvGrpSpPr>
            <a:grpSpLocks/>
          </p:cNvGrpSpPr>
          <p:nvPr/>
        </p:nvGrpSpPr>
        <p:grpSpPr bwMode="auto">
          <a:xfrm>
            <a:off x="2908300" y="3492500"/>
            <a:ext cx="241300" cy="342900"/>
            <a:chOff x="1832" y="2200"/>
            <a:chExt cx="152" cy="216"/>
          </a:xfrm>
        </p:grpSpPr>
        <p:sp>
          <p:nvSpPr>
            <p:cNvPr id="26" name="Rectangle 83">
              <a:extLst>
                <a:ext uri="{FF2B5EF4-FFF2-40B4-BE49-F238E27FC236}">
                  <a16:creationId xmlns:a16="http://schemas.microsoft.com/office/drawing/2014/main" id="{3452026A-AEB4-4FA1-A185-F9F764791577}"/>
                </a:ext>
              </a:extLst>
            </p:cNvPr>
            <p:cNvSpPr>
              <a:spLocks noChangeArrowheads="1"/>
            </p:cNvSpPr>
            <p:nvPr/>
          </p:nvSpPr>
          <p:spPr bwMode="auto">
            <a:xfrm>
              <a:off x="1832" y="2200"/>
              <a:ext cx="1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 name="Rectangle 84">
              <a:extLst>
                <a:ext uri="{FF2B5EF4-FFF2-40B4-BE49-F238E27FC236}">
                  <a16:creationId xmlns:a16="http://schemas.microsoft.com/office/drawing/2014/main" id="{AAE8744E-E404-453F-BC9D-8042479ABA88}"/>
                </a:ext>
              </a:extLst>
            </p:cNvPr>
            <p:cNvSpPr>
              <a:spLocks noChangeArrowheads="1"/>
            </p:cNvSpPr>
            <p:nvPr/>
          </p:nvSpPr>
          <p:spPr bwMode="auto">
            <a:xfrm>
              <a:off x="1904" y="2264"/>
              <a:ext cx="8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grpSp>
        <p:nvGrpSpPr>
          <p:cNvPr id="9" name="Group 88">
            <a:extLst>
              <a:ext uri="{FF2B5EF4-FFF2-40B4-BE49-F238E27FC236}">
                <a16:creationId xmlns:a16="http://schemas.microsoft.com/office/drawing/2014/main" id="{875AFD9D-68C1-470A-9762-1CD649A97133}"/>
              </a:ext>
            </a:extLst>
          </p:cNvPr>
          <p:cNvGrpSpPr>
            <a:grpSpLocks/>
          </p:cNvGrpSpPr>
          <p:nvPr/>
        </p:nvGrpSpPr>
        <p:grpSpPr bwMode="auto">
          <a:xfrm>
            <a:off x="4394200" y="2628900"/>
            <a:ext cx="355600" cy="368300"/>
            <a:chOff x="2768" y="1656"/>
            <a:chExt cx="224" cy="232"/>
          </a:xfrm>
        </p:grpSpPr>
        <p:sp>
          <p:nvSpPr>
            <p:cNvPr id="24" name="Rectangle 86">
              <a:extLst>
                <a:ext uri="{FF2B5EF4-FFF2-40B4-BE49-F238E27FC236}">
                  <a16:creationId xmlns:a16="http://schemas.microsoft.com/office/drawing/2014/main" id="{28E40F30-EC45-4829-924A-497478D869CE}"/>
                </a:ext>
              </a:extLst>
            </p:cNvPr>
            <p:cNvSpPr>
              <a:spLocks noChangeArrowheads="1"/>
            </p:cNvSpPr>
            <p:nvPr/>
          </p:nvSpPr>
          <p:spPr bwMode="auto">
            <a:xfrm>
              <a:off x="2768" y="1656"/>
              <a:ext cx="1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1" u="none" strike="noStrike" cap="none" normalizeH="0" baseline="0">
                  <a:ln>
                    <a:noFill/>
                  </a:ln>
                  <a:solidFill>
                    <a:srgbClr val="000000"/>
                  </a:solidFill>
                  <a:effectLst/>
                  <a:latin typeface="Times" panose="02020603050405020304" pitchFamily="18" charset="0"/>
                </a:rPr>
                <a:t>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5" name="Rectangle 87">
              <a:extLst>
                <a:ext uri="{FF2B5EF4-FFF2-40B4-BE49-F238E27FC236}">
                  <a16:creationId xmlns:a16="http://schemas.microsoft.com/office/drawing/2014/main" id="{F65212EE-AE2B-46BC-92AE-1098380C00A8}"/>
                </a:ext>
              </a:extLst>
            </p:cNvPr>
            <p:cNvSpPr>
              <a:spLocks noChangeArrowheads="1"/>
            </p:cNvSpPr>
            <p:nvPr/>
          </p:nvSpPr>
          <p:spPr bwMode="auto">
            <a:xfrm>
              <a:off x="2848" y="1736"/>
              <a:ext cx="144"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lit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sp>
        <p:nvSpPr>
          <p:cNvPr id="10" name="Rectangle 89">
            <a:extLst>
              <a:ext uri="{FF2B5EF4-FFF2-40B4-BE49-F238E27FC236}">
                <a16:creationId xmlns:a16="http://schemas.microsoft.com/office/drawing/2014/main" id="{41F8EF56-D69E-4086-86D0-5FE30D4D9D1D}"/>
              </a:ext>
            </a:extLst>
          </p:cNvPr>
          <p:cNvSpPr>
            <a:spLocks noChangeArrowheads="1"/>
          </p:cNvSpPr>
          <p:nvPr/>
        </p:nvSpPr>
        <p:spPr bwMode="auto">
          <a:xfrm>
            <a:off x="3530600" y="1892300"/>
            <a:ext cx="1295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panose="02020603050405020304" pitchFamily="18" charset="0"/>
              </a:rPr>
              <a:t>tangent plane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11" name="Group 92">
            <a:extLst>
              <a:ext uri="{FF2B5EF4-FFF2-40B4-BE49-F238E27FC236}">
                <a16:creationId xmlns:a16="http://schemas.microsoft.com/office/drawing/2014/main" id="{C8EC4C5A-0A27-4742-9DCA-E9A8ADE1789A}"/>
              </a:ext>
            </a:extLst>
          </p:cNvPr>
          <p:cNvGrpSpPr>
            <a:grpSpLocks/>
          </p:cNvGrpSpPr>
          <p:nvPr/>
        </p:nvGrpSpPr>
        <p:grpSpPr bwMode="auto">
          <a:xfrm>
            <a:off x="3086100" y="2832100"/>
            <a:ext cx="266700" cy="355600"/>
            <a:chOff x="1944" y="1784"/>
            <a:chExt cx="168" cy="224"/>
          </a:xfrm>
        </p:grpSpPr>
        <p:sp>
          <p:nvSpPr>
            <p:cNvPr id="22" name="Rectangle 90">
              <a:extLst>
                <a:ext uri="{FF2B5EF4-FFF2-40B4-BE49-F238E27FC236}">
                  <a16:creationId xmlns:a16="http://schemas.microsoft.com/office/drawing/2014/main" id="{BEEE6448-3104-435F-A1B9-BC8423F33CE6}"/>
                </a:ext>
              </a:extLst>
            </p:cNvPr>
            <p:cNvSpPr>
              <a:spLocks noChangeArrowheads="1"/>
            </p:cNvSpPr>
            <p:nvPr/>
          </p:nvSpPr>
          <p:spPr bwMode="auto">
            <a:xfrm>
              <a:off x="1944" y="1784"/>
              <a:ext cx="160"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Symbol" panose="05050102010706020507" pitchFamily="18" charset="2"/>
                </a:rPr>
                <a:t>q</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 name="Rectangle 91">
              <a:extLst>
                <a:ext uri="{FF2B5EF4-FFF2-40B4-BE49-F238E27FC236}">
                  <a16:creationId xmlns:a16="http://schemas.microsoft.com/office/drawing/2014/main" id="{B46F3946-639D-4E8E-8E37-F02C48E14E67}"/>
                </a:ext>
              </a:extLst>
            </p:cNvPr>
            <p:cNvSpPr>
              <a:spLocks noChangeArrowheads="1"/>
            </p:cNvSpPr>
            <p:nvPr/>
          </p:nvSpPr>
          <p:spPr bwMode="auto">
            <a:xfrm>
              <a:off x="2032" y="1856"/>
              <a:ext cx="8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sp>
        <p:nvSpPr>
          <p:cNvPr id="12" name="Rectangle 93">
            <a:extLst>
              <a:ext uri="{FF2B5EF4-FFF2-40B4-BE49-F238E27FC236}">
                <a16:creationId xmlns:a16="http://schemas.microsoft.com/office/drawing/2014/main" id="{DA53AB1B-BE4E-4318-BFF5-C790F9765BA0}"/>
              </a:ext>
            </a:extLst>
          </p:cNvPr>
          <p:cNvSpPr>
            <a:spLocks noChangeArrowheads="1"/>
          </p:cNvSpPr>
          <p:nvPr/>
        </p:nvSpPr>
        <p:spPr bwMode="auto">
          <a:xfrm>
            <a:off x="3162300" y="2463800"/>
            <a:ext cx="2794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Symbol" panose="05050102010706020507" pitchFamily="18" charset="2"/>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94">
            <a:extLst>
              <a:ext uri="{FF2B5EF4-FFF2-40B4-BE49-F238E27FC236}">
                <a16:creationId xmlns:a16="http://schemas.microsoft.com/office/drawing/2014/main" id="{76B2FEF9-3B59-49E7-8D62-37FB7EF7CC1A}"/>
              </a:ext>
            </a:extLst>
          </p:cNvPr>
          <p:cNvSpPr>
            <a:spLocks noChangeArrowheads="1"/>
          </p:cNvSpPr>
          <p:nvPr/>
        </p:nvSpPr>
        <p:spPr bwMode="auto">
          <a:xfrm>
            <a:off x="3860800" y="2895600"/>
            <a:ext cx="2794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Symbol" panose="05050102010706020507" pitchFamily="18" charset="2"/>
              </a:rPr>
              <a:t>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14" name="Group 98">
            <a:extLst>
              <a:ext uri="{FF2B5EF4-FFF2-40B4-BE49-F238E27FC236}">
                <a16:creationId xmlns:a16="http://schemas.microsoft.com/office/drawing/2014/main" id="{7730051F-3525-4C8D-839C-F96838F3FB9F}"/>
              </a:ext>
            </a:extLst>
          </p:cNvPr>
          <p:cNvGrpSpPr>
            <a:grpSpLocks/>
          </p:cNvGrpSpPr>
          <p:nvPr/>
        </p:nvGrpSpPr>
        <p:grpSpPr bwMode="auto">
          <a:xfrm>
            <a:off x="3746500" y="2540000"/>
            <a:ext cx="469900" cy="419100"/>
            <a:chOff x="2360" y="1600"/>
            <a:chExt cx="296" cy="264"/>
          </a:xfrm>
        </p:grpSpPr>
        <p:sp>
          <p:nvSpPr>
            <p:cNvPr id="19" name="Rectangle 95">
              <a:extLst>
                <a:ext uri="{FF2B5EF4-FFF2-40B4-BE49-F238E27FC236}">
                  <a16:creationId xmlns:a16="http://schemas.microsoft.com/office/drawing/2014/main" id="{423B494E-F396-4762-AA91-DD520F51693F}"/>
                </a:ext>
              </a:extLst>
            </p:cNvPr>
            <p:cNvSpPr>
              <a:spLocks noChangeArrowheads="1"/>
            </p:cNvSpPr>
            <p:nvPr/>
          </p:nvSpPr>
          <p:spPr bwMode="auto">
            <a:xfrm>
              <a:off x="2360" y="1648"/>
              <a:ext cx="13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x</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Rectangle 96">
              <a:extLst>
                <a:ext uri="{FF2B5EF4-FFF2-40B4-BE49-F238E27FC236}">
                  <a16:creationId xmlns:a16="http://schemas.microsoft.com/office/drawing/2014/main" id="{85CD487C-CF57-492B-9B4B-97F5C6E42C4D}"/>
                </a:ext>
              </a:extLst>
            </p:cNvPr>
            <p:cNvSpPr>
              <a:spLocks noChangeArrowheads="1"/>
            </p:cNvSpPr>
            <p:nvPr/>
          </p:nvSpPr>
          <p:spPr bwMode="auto">
            <a:xfrm>
              <a:off x="2448" y="1712"/>
              <a:ext cx="8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1" name="Rectangle 97">
              <a:extLst>
                <a:ext uri="{FF2B5EF4-FFF2-40B4-BE49-F238E27FC236}">
                  <a16:creationId xmlns:a16="http://schemas.microsoft.com/office/drawing/2014/main" id="{9C1103D9-A6C7-457F-8A93-C765B43126E6}"/>
                </a:ext>
              </a:extLst>
            </p:cNvPr>
            <p:cNvSpPr>
              <a:spLocks noChangeArrowheads="1"/>
            </p:cNvSpPr>
            <p:nvPr/>
          </p:nvSpPr>
          <p:spPr bwMode="auto">
            <a:xfrm>
              <a:off x="2448" y="1600"/>
              <a:ext cx="20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stat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grpSp>
        <p:nvGrpSpPr>
          <p:cNvPr id="15" name="Group 102">
            <a:extLst>
              <a:ext uri="{FF2B5EF4-FFF2-40B4-BE49-F238E27FC236}">
                <a16:creationId xmlns:a16="http://schemas.microsoft.com/office/drawing/2014/main" id="{B07BBFC0-FD89-44DF-A5E7-028B95C6FA02}"/>
              </a:ext>
            </a:extLst>
          </p:cNvPr>
          <p:cNvGrpSpPr>
            <a:grpSpLocks/>
          </p:cNvGrpSpPr>
          <p:nvPr/>
        </p:nvGrpSpPr>
        <p:grpSpPr bwMode="auto">
          <a:xfrm>
            <a:off x="3873500" y="3175000"/>
            <a:ext cx="406400" cy="355600"/>
            <a:chOff x="2440" y="2000"/>
            <a:chExt cx="256" cy="224"/>
          </a:xfrm>
        </p:grpSpPr>
        <p:sp>
          <p:nvSpPr>
            <p:cNvPr id="16" name="Rectangle 99">
              <a:extLst>
                <a:ext uri="{FF2B5EF4-FFF2-40B4-BE49-F238E27FC236}">
                  <a16:creationId xmlns:a16="http://schemas.microsoft.com/office/drawing/2014/main" id="{7A30D32C-72B8-4F24-BC4A-D7C2EA005CD2}"/>
                </a:ext>
              </a:extLst>
            </p:cNvPr>
            <p:cNvSpPr>
              <a:spLocks noChangeArrowheads="1"/>
            </p:cNvSpPr>
            <p:nvPr/>
          </p:nvSpPr>
          <p:spPr bwMode="auto">
            <a:xfrm>
              <a:off x="2536" y="2000"/>
              <a:ext cx="1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000000"/>
                  </a:solidFill>
                  <a:effectLst/>
                  <a:latin typeface="Times" panose="02020603050405020304" pitchFamily="18" charset="0"/>
                </a:rPr>
                <a:t>e</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Rectangle 100">
              <a:extLst>
                <a:ext uri="{FF2B5EF4-FFF2-40B4-BE49-F238E27FC236}">
                  <a16:creationId xmlns:a16="http://schemas.microsoft.com/office/drawing/2014/main" id="{2568F4D3-B659-4EEE-90B3-34A99BBBC1DF}"/>
                </a:ext>
              </a:extLst>
            </p:cNvPr>
            <p:cNvSpPr>
              <a:spLocks noChangeArrowheads="1"/>
            </p:cNvSpPr>
            <p:nvPr/>
          </p:nvSpPr>
          <p:spPr bwMode="auto">
            <a:xfrm>
              <a:off x="2608" y="2072"/>
              <a:ext cx="88"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a:ln>
                    <a:noFill/>
                  </a:ln>
                  <a:solidFill>
                    <a:srgbClr val="000000"/>
                  </a:solidFill>
                  <a:effectLst/>
                  <a:latin typeface="Times" panose="02020603050405020304" pitchFamily="18" charset="0"/>
                </a:rPr>
                <a:t>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Line 101">
              <a:extLst>
                <a:ext uri="{FF2B5EF4-FFF2-40B4-BE49-F238E27FC236}">
                  <a16:creationId xmlns:a16="http://schemas.microsoft.com/office/drawing/2014/main" id="{B9053355-3D4B-4468-910E-7629836CC25C}"/>
                </a:ext>
              </a:extLst>
            </p:cNvPr>
            <p:cNvSpPr>
              <a:spLocks noChangeShapeType="1"/>
            </p:cNvSpPr>
            <p:nvPr/>
          </p:nvSpPr>
          <p:spPr bwMode="auto">
            <a:xfrm>
              <a:off x="2440" y="2088"/>
              <a:ext cx="48" cy="0"/>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a:extLst>
              <a:ext uri="{FF2B5EF4-FFF2-40B4-BE49-F238E27FC236}">
                <a16:creationId xmlns:a16="http://schemas.microsoft.com/office/drawing/2014/main" id="{5C8E4E22-E66D-4317-A80A-5EAE81889BAF}"/>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
        <p:nvSpPr>
          <p:cNvPr id="19459" name="Line 3">
            <a:extLst>
              <a:ext uri="{FF2B5EF4-FFF2-40B4-BE49-F238E27FC236}">
                <a16:creationId xmlns:a16="http://schemas.microsoft.com/office/drawing/2014/main" id="{B16EB30D-8D2A-4D90-8222-9B99C5BBA59D}"/>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0" name="Text Box 4">
            <a:extLst>
              <a:ext uri="{FF2B5EF4-FFF2-40B4-BE49-F238E27FC236}">
                <a16:creationId xmlns:a16="http://schemas.microsoft.com/office/drawing/2014/main" id="{0F40036A-8457-41A0-8C1E-ACDCB1C884C7}"/>
              </a:ext>
            </a:extLst>
          </p:cNvPr>
          <p:cNvSpPr txBox="1">
            <a:spLocks noChangeArrowheads="1"/>
          </p:cNvSpPr>
          <p:nvPr/>
        </p:nvSpPr>
        <p:spPr bwMode="auto">
          <a:xfrm>
            <a:off x="1524000" y="914400"/>
            <a:ext cx="621188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Kirchhoff Approximation – Flat Elliptical Cracks</a:t>
            </a:r>
          </a:p>
          <a:p>
            <a:endParaRPr lang="en-US" altLang="en-US"/>
          </a:p>
        </p:txBody>
      </p:sp>
      <p:pic>
        <p:nvPicPr>
          <p:cNvPr id="19461" name="Picture 5">
            <a:extLst>
              <a:ext uri="{FF2B5EF4-FFF2-40B4-BE49-F238E27FC236}">
                <a16:creationId xmlns:a16="http://schemas.microsoft.com/office/drawing/2014/main" id="{0E643DE5-166E-4479-99E2-34077D6F4E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447800"/>
            <a:ext cx="3213100"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2" name="Picture 6">
            <a:extLst>
              <a:ext uri="{FF2B5EF4-FFF2-40B4-BE49-F238E27FC236}">
                <a16:creationId xmlns:a16="http://schemas.microsoft.com/office/drawing/2014/main" id="{F0893FE3-69BD-43B4-8F32-8DC37E3D03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1828800"/>
            <a:ext cx="41783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9463" name="Object 7">
            <a:extLst>
              <a:ext uri="{FF2B5EF4-FFF2-40B4-BE49-F238E27FC236}">
                <a16:creationId xmlns:a16="http://schemas.microsoft.com/office/drawing/2014/main" id="{DDEE48E8-715B-4D6F-A8C8-35BE3D6462AC}"/>
              </a:ext>
            </a:extLst>
          </p:cNvPr>
          <p:cNvGraphicFramePr>
            <a:graphicFrameLocks noChangeAspect="1"/>
          </p:cNvGraphicFramePr>
          <p:nvPr/>
        </p:nvGraphicFramePr>
        <p:xfrm>
          <a:off x="2133600" y="3886200"/>
          <a:ext cx="5029200" cy="906463"/>
        </p:xfrm>
        <a:graphic>
          <a:graphicData uri="http://schemas.openxmlformats.org/presentationml/2006/ole">
            <mc:AlternateContent xmlns:mc="http://schemas.openxmlformats.org/markup-compatibility/2006">
              <mc:Choice xmlns:v="urn:schemas-microsoft-com:vml" Requires="v">
                <p:oleObj spid="_x0000_s93202" name="MathType Equation" r:id="rId6" imgW="3454400" imgH="622300" progId="Equation">
                  <p:embed/>
                </p:oleObj>
              </mc:Choice>
              <mc:Fallback>
                <p:oleObj name="MathType Equation" r:id="rId6" imgW="3454400" imgH="622300" progId="Equation">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3600" y="3886200"/>
                        <a:ext cx="5029200" cy="906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64" name="Object 8">
            <a:extLst>
              <a:ext uri="{FF2B5EF4-FFF2-40B4-BE49-F238E27FC236}">
                <a16:creationId xmlns:a16="http://schemas.microsoft.com/office/drawing/2014/main" id="{73FF5B47-C9FB-422E-ACE1-AEE02B69CC04}"/>
              </a:ext>
            </a:extLst>
          </p:cNvPr>
          <p:cNvGraphicFramePr>
            <a:graphicFrameLocks noChangeAspect="1"/>
          </p:cNvGraphicFramePr>
          <p:nvPr/>
        </p:nvGraphicFramePr>
        <p:xfrm>
          <a:off x="685800" y="5867400"/>
          <a:ext cx="4038600" cy="631825"/>
        </p:xfrm>
        <a:graphic>
          <a:graphicData uri="http://schemas.openxmlformats.org/presentationml/2006/ole">
            <mc:AlternateContent xmlns:mc="http://schemas.openxmlformats.org/markup-compatibility/2006">
              <mc:Choice xmlns:v="urn:schemas-microsoft-com:vml" Requires="v">
                <p:oleObj spid="_x0000_s93203" name="MathType Equation" r:id="rId8" imgW="2844800" imgH="444500" progId="Equation">
                  <p:embed/>
                </p:oleObj>
              </mc:Choice>
              <mc:Fallback>
                <p:oleObj name="MathType Equation" r:id="rId8" imgW="2844800" imgH="444500" progId="Equation">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5800" y="5867400"/>
                        <a:ext cx="4038600" cy="631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65" name="Object 9">
            <a:extLst>
              <a:ext uri="{FF2B5EF4-FFF2-40B4-BE49-F238E27FC236}">
                <a16:creationId xmlns:a16="http://schemas.microsoft.com/office/drawing/2014/main" id="{03088FDE-AA12-417D-83D6-3550EFD0087B}"/>
              </a:ext>
            </a:extLst>
          </p:cNvPr>
          <p:cNvGraphicFramePr>
            <a:graphicFrameLocks noChangeAspect="1"/>
          </p:cNvGraphicFramePr>
          <p:nvPr/>
        </p:nvGraphicFramePr>
        <p:xfrm>
          <a:off x="6858000" y="2133600"/>
          <a:ext cx="1752600" cy="906463"/>
        </p:xfrm>
        <a:graphic>
          <a:graphicData uri="http://schemas.openxmlformats.org/presentationml/2006/ole">
            <mc:AlternateContent xmlns:mc="http://schemas.openxmlformats.org/markup-compatibility/2006">
              <mc:Choice xmlns:v="urn:schemas-microsoft-com:vml" Requires="v">
                <p:oleObj spid="_x0000_s93204" name="MathType Equation" r:id="rId10" imgW="1130300" imgH="584200" progId="Equation">
                  <p:embed/>
                </p:oleObj>
              </mc:Choice>
              <mc:Fallback>
                <p:oleObj name="MathType Equation" r:id="rId10" imgW="1130300" imgH="584200" progId="Equation">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58000" y="2133600"/>
                        <a:ext cx="1752600" cy="906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226" name="Line 2">
            <a:extLst>
              <a:ext uri="{FF2B5EF4-FFF2-40B4-BE49-F238E27FC236}">
                <a16:creationId xmlns:a16="http://schemas.microsoft.com/office/drawing/2014/main" id="{393644A7-89F8-4279-9985-3CF3BD4B3B2F}"/>
              </a:ext>
            </a:extLst>
          </p:cNvPr>
          <p:cNvSpPr>
            <a:spLocks noChangeShapeType="1"/>
          </p:cNvSpPr>
          <p:nvPr/>
        </p:nvSpPr>
        <p:spPr bwMode="auto">
          <a:xfrm flipV="1">
            <a:off x="2895600" y="1676400"/>
            <a:ext cx="4572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27" name="Line 3">
            <a:extLst>
              <a:ext uri="{FF2B5EF4-FFF2-40B4-BE49-F238E27FC236}">
                <a16:creationId xmlns:a16="http://schemas.microsoft.com/office/drawing/2014/main" id="{CFC32381-25FD-4F6E-9A3E-A09FA527978E}"/>
              </a:ext>
            </a:extLst>
          </p:cNvPr>
          <p:cNvSpPr>
            <a:spLocks noChangeShapeType="1"/>
          </p:cNvSpPr>
          <p:nvPr/>
        </p:nvSpPr>
        <p:spPr bwMode="auto">
          <a:xfrm>
            <a:off x="2895600" y="1828800"/>
            <a:ext cx="4572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2228" name="Object 4">
            <a:extLst>
              <a:ext uri="{FF2B5EF4-FFF2-40B4-BE49-F238E27FC236}">
                <a16:creationId xmlns:a16="http://schemas.microsoft.com/office/drawing/2014/main" id="{53EFCD82-EB72-4BC5-9747-0E4E47D39D24}"/>
              </a:ext>
            </a:extLst>
          </p:cNvPr>
          <p:cNvGraphicFramePr>
            <a:graphicFrameLocks noChangeAspect="1"/>
          </p:cNvGraphicFramePr>
          <p:nvPr/>
        </p:nvGraphicFramePr>
        <p:xfrm>
          <a:off x="3505200" y="1600200"/>
          <a:ext cx="263525" cy="395288"/>
        </p:xfrm>
        <a:graphic>
          <a:graphicData uri="http://schemas.openxmlformats.org/presentationml/2006/ole">
            <mc:AlternateContent xmlns:mc="http://schemas.openxmlformats.org/markup-compatibility/2006">
              <mc:Choice xmlns:v="urn:schemas-microsoft-com:vml" Requires="v">
                <p:oleObj spid="_x0000_s93205" name="Equation" r:id="rId12" imgW="152280" imgH="228600" progId="Equation.DSMT4">
                  <p:embed/>
                </p:oleObj>
              </mc:Choice>
              <mc:Fallback>
                <p:oleObj name="Equation" r:id="rId12" imgW="152280" imgH="228600" progId="Equation.DSMT4">
                  <p:embed/>
                  <p:pic>
                    <p:nvPicPr>
                      <p:cNvPr id="0" name="Object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05200" y="1600200"/>
                        <a:ext cx="263525"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2" name="Text Box 4">
            <a:extLst>
              <a:ext uri="{FF2B5EF4-FFF2-40B4-BE49-F238E27FC236}">
                <a16:creationId xmlns:a16="http://schemas.microsoft.com/office/drawing/2014/main" id="{D72851F6-D694-4E22-95D0-DA029FD3710F}"/>
              </a:ext>
            </a:extLst>
          </p:cNvPr>
          <p:cNvSpPr txBox="1">
            <a:spLocks noChangeArrowheads="1"/>
          </p:cNvSpPr>
          <p:nvPr/>
        </p:nvSpPr>
        <p:spPr bwMode="auto">
          <a:xfrm>
            <a:off x="1127125" y="904875"/>
            <a:ext cx="5360988" cy="569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i="1"/>
              <a:t>	      </a:t>
            </a:r>
            <a:r>
              <a:rPr lang="en-US" altLang="en-US" sz="2800" i="1">
                <a:solidFill>
                  <a:srgbClr val="009900"/>
                </a:solidFill>
              </a:rPr>
              <a:t>Learning Objectives</a:t>
            </a:r>
          </a:p>
          <a:p>
            <a:endParaRPr lang="en-US" altLang="en-US" sz="2800" i="1">
              <a:solidFill>
                <a:srgbClr val="66FF66"/>
              </a:solidFill>
            </a:endParaRPr>
          </a:p>
          <a:p>
            <a:endParaRPr lang="en-US" altLang="en-US"/>
          </a:p>
          <a:p>
            <a:r>
              <a:rPr lang="en-US" altLang="en-US"/>
              <a:t>Far-field scattering amplitude</a:t>
            </a:r>
          </a:p>
          <a:p>
            <a:endParaRPr lang="en-US" altLang="en-US"/>
          </a:p>
          <a:p>
            <a:r>
              <a:rPr lang="en-US" altLang="en-US"/>
              <a:t>Kirchhoff approximation</a:t>
            </a:r>
          </a:p>
          <a:p>
            <a:r>
              <a:rPr lang="en-US" altLang="en-US"/>
              <a:t>Born approximation</a:t>
            </a:r>
          </a:p>
          <a:p>
            <a:r>
              <a:rPr lang="en-US" altLang="en-US"/>
              <a:t>Separation of Variables</a:t>
            </a:r>
          </a:p>
          <a:p>
            <a:endParaRPr lang="en-US" altLang="en-US"/>
          </a:p>
          <a:p>
            <a:r>
              <a:rPr lang="en-US" altLang="en-US"/>
              <a:t>Examples of scattering of simple shapes</a:t>
            </a:r>
          </a:p>
          <a:p>
            <a:r>
              <a:rPr lang="en-US" altLang="en-US"/>
              <a:t>(spherical pore, flat crack, side-drilled hole)</a:t>
            </a:r>
          </a:p>
          <a:p>
            <a:endParaRPr lang="en-US" altLang="en-US"/>
          </a:p>
          <a:p>
            <a:endParaRPr lang="en-US" altLang="en-US"/>
          </a:p>
          <a:p>
            <a:r>
              <a:rPr lang="en-US" altLang="en-US"/>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Line 3">
            <a:extLst>
              <a:ext uri="{FF2B5EF4-FFF2-40B4-BE49-F238E27FC236}">
                <a16:creationId xmlns:a16="http://schemas.microsoft.com/office/drawing/2014/main" id="{6D9EFB19-AD00-4C75-830A-8FFEB75C65BB}"/>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4" name="Text Box 4">
            <a:extLst>
              <a:ext uri="{FF2B5EF4-FFF2-40B4-BE49-F238E27FC236}">
                <a16:creationId xmlns:a16="http://schemas.microsoft.com/office/drawing/2014/main" id="{BF65CA94-4C29-421F-BCFC-562F1B711EEA}"/>
              </a:ext>
            </a:extLst>
          </p:cNvPr>
          <p:cNvSpPr txBox="1">
            <a:spLocks noChangeArrowheads="1"/>
          </p:cNvSpPr>
          <p:nvPr/>
        </p:nvSpPr>
        <p:spPr bwMode="auto">
          <a:xfrm>
            <a:off x="2041525" y="1127125"/>
            <a:ext cx="62182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General pitch-catch crack response-circular crack</a:t>
            </a:r>
          </a:p>
        </p:txBody>
      </p:sp>
      <p:sp>
        <p:nvSpPr>
          <p:cNvPr id="25614" name="Rectangle 14">
            <a:extLst>
              <a:ext uri="{FF2B5EF4-FFF2-40B4-BE49-F238E27FC236}">
                <a16:creationId xmlns:a16="http://schemas.microsoft.com/office/drawing/2014/main" id="{E3BD242B-DDBB-4824-895F-F2FF64632695}"/>
              </a:ext>
            </a:extLst>
          </p:cNvPr>
          <p:cNvSpPr>
            <a:spLocks noChangeArrowheads="1"/>
          </p:cNvSpPr>
          <p:nvPr/>
        </p:nvSpPr>
        <p:spPr bwMode="auto">
          <a:xfrm>
            <a:off x="609600" y="5943600"/>
            <a:ext cx="80899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The magnitude of the P-wave pulse-echo far-field scattering amplitude versus frequency for a 1 mm radius circular crack in steel </a:t>
            </a:r>
          </a:p>
          <a:p>
            <a:r>
              <a:rPr lang="en-US" altLang="en-US" sz="1200"/>
              <a:t>with an angle of incidence of   from the crack normal.</a:t>
            </a:r>
          </a:p>
        </p:txBody>
      </p:sp>
      <p:grpSp>
        <p:nvGrpSpPr>
          <p:cNvPr id="25620" name="Group 20">
            <a:extLst>
              <a:ext uri="{FF2B5EF4-FFF2-40B4-BE49-F238E27FC236}">
                <a16:creationId xmlns:a16="http://schemas.microsoft.com/office/drawing/2014/main" id="{E2214569-863A-4A0D-865B-B889CAFB6243}"/>
              </a:ext>
            </a:extLst>
          </p:cNvPr>
          <p:cNvGrpSpPr>
            <a:grpSpLocks/>
          </p:cNvGrpSpPr>
          <p:nvPr/>
        </p:nvGrpSpPr>
        <p:grpSpPr bwMode="auto">
          <a:xfrm>
            <a:off x="2643188" y="1755775"/>
            <a:ext cx="3987800" cy="3306763"/>
            <a:chOff x="1665" y="1106"/>
            <a:chExt cx="2512" cy="2083"/>
          </a:xfrm>
        </p:grpSpPr>
        <p:sp>
          <p:nvSpPr>
            <p:cNvPr id="25618" name="Rectangle 18">
              <a:extLst>
                <a:ext uri="{FF2B5EF4-FFF2-40B4-BE49-F238E27FC236}">
                  <a16:creationId xmlns:a16="http://schemas.microsoft.com/office/drawing/2014/main" id="{1AC1F502-2F4A-4411-8978-CFA6D12FEE38}"/>
                </a:ext>
              </a:extLst>
            </p:cNvPr>
            <p:cNvSpPr>
              <a:spLocks noChangeArrowheads="1"/>
            </p:cNvSpPr>
            <p:nvPr/>
          </p:nvSpPr>
          <p:spPr bwMode="auto">
            <a:xfrm>
              <a:off x="1665" y="1106"/>
              <a:ext cx="2512" cy="208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619" name="Rectangle 19">
              <a:extLst>
                <a:ext uri="{FF2B5EF4-FFF2-40B4-BE49-F238E27FC236}">
                  <a16:creationId xmlns:a16="http://schemas.microsoft.com/office/drawing/2014/main" id="{647F8DF9-EB6C-42AB-89A1-27AAC516310A}"/>
                </a:ext>
              </a:extLst>
            </p:cNvPr>
            <p:cNvSpPr>
              <a:spLocks noChangeArrowheads="1"/>
            </p:cNvSpPr>
            <p:nvPr/>
          </p:nvSpPr>
          <p:spPr bwMode="auto">
            <a:xfrm>
              <a:off x="1665" y="1106"/>
              <a:ext cx="2512" cy="2083"/>
            </a:xfrm>
            <a:prstGeom prst="rect">
              <a:avLst/>
            </a:prstGeom>
            <a:noFill/>
            <a:ln w="9525"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5621" name="Line 21">
            <a:extLst>
              <a:ext uri="{FF2B5EF4-FFF2-40B4-BE49-F238E27FC236}">
                <a16:creationId xmlns:a16="http://schemas.microsoft.com/office/drawing/2014/main" id="{2930E769-76FB-4AA0-9A7A-BF45A10405C2}"/>
              </a:ext>
            </a:extLst>
          </p:cNvPr>
          <p:cNvSpPr>
            <a:spLocks noChangeShapeType="1"/>
          </p:cNvSpPr>
          <p:nvPr/>
        </p:nvSpPr>
        <p:spPr bwMode="auto">
          <a:xfrm>
            <a:off x="2640013" y="1751013"/>
            <a:ext cx="3997325"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2" name="Line 22">
            <a:extLst>
              <a:ext uri="{FF2B5EF4-FFF2-40B4-BE49-F238E27FC236}">
                <a16:creationId xmlns:a16="http://schemas.microsoft.com/office/drawing/2014/main" id="{DC2F3D05-70C7-4AEC-AF1C-49BA79CCAB17}"/>
              </a:ext>
            </a:extLst>
          </p:cNvPr>
          <p:cNvSpPr>
            <a:spLocks noChangeShapeType="1"/>
          </p:cNvSpPr>
          <p:nvPr/>
        </p:nvSpPr>
        <p:spPr bwMode="auto">
          <a:xfrm>
            <a:off x="2640013" y="5067300"/>
            <a:ext cx="3997325"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3" name="Line 23">
            <a:extLst>
              <a:ext uri="{FF2B5EF4-FFF2-40B4-BE49-F238E27FC236}">
                <a16:creationId xmlns:a16="http://schemas.microsoft.com/office/drawing/2014/main" id="{AE6A63E4-BA65-4462-8031-B8DCD520F0A4}"/>
              </a:ext>
            </a:extLst>
          </p:cNvPr>
          <p:cNvSpPr>
            <a:spLocks noChangeShapeType="1"/>
          </p:cNvSpPr>
          <p:nvPr/>
        </p:nvSpPr>
        <p:spPr bwMode="auto">
          <a:xfrm flipV="1">
            <a:off x="6637338" y="1751013"/>
            <a:ext cx="3175" cy="33162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4" name="Line 24">
            <a:extLst>
              <a:ext uri="{FF2B5EF4-FFF2-40B4-BE49-F238E27FC236}">
                <a16:creationId xmlns:a16="http://schemas.microsoft.com/office/drawing/2014/main" id="{2C6EC8AA-8059-4D47-AC4D-840222A981BB}"/>
              </a:ext>
            </a:extLst>
          </p:cNvPr>
          <p:cNvSpPr>
            <a:spLocks noChangeShapeType="1"/>
          </p:cNvSpPr>
          <p:nvPr/>
        </p:nvSpPr>
        <p:spPr bwMode="auto">
          <a:xfrm flipV="1">
            <a:off x="2641600" y="1738313"/>
            <a:ext cx="1588" cy="331470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5" name="Rectangle 25">
            <a:extLst>
              <a:ext uri="{FF2B5EF4-FFF2-40B4-BE49-F238E27FC236}">
                <a16:creationId xmlns:a16="http://schemas.microsoft.com/office/drawing/2014/main" id="{1150A6BC-38BC-4ED8-8EFC-7BF4AF485156}"/>
              </a:ext>
            </a:extLst>
          </p:cNvPr>
          <p:cNvSpPr>
            <a:spLocks noChangeArrowheads="1"/>
          </p:cNvSpPr>
          <p:nvPr/>
        </p:nvSpPr>
        <p:spPr bwMode="auto">
          <a:xfrm>
            <a:off x="2608263" y="5162550"/>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a:t>
            </a:r>
            <a:endParaRPr lang="en-US" altLang="en-US"/>
          </a:p>
        </p:txBody>
      </p:sp>
      <p:sp>
        <p:nvSpPr>
          <p:cNvPr id="25626" name="Line 26">
            <a:extLst>
              <a:ext uri="{FF2B5EF4-FFF2-40B4-BE49-F238E27FC236}">
                <a16:creationId xmlns:a16="http://schemas.microsoft.com/office/drawing/2014/main" id="{F38092AE-8072-4F76-8556-143E02D2BFEA}"/>
              </a:ext>
            </a:extLst>
          </p:cNvPr>
          <p:cNvSpPr>
            <a:spLocks noChangeShapeType="1"/>
          </p:cNvSpPr>
          <p:nvPr/>
        </p:nvSpPr>
        <p:spPr bwMode="auto">
          <a:xfrm flipV="1">
            <a:off x="3303588" y="5024438"/>
            <a:ext cx="4762"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7" name="Line 27">
            <a:extLst>
              <a:ext uri="{FF2B5EF4-FFF2-40B4-BE49-F238E27FC236}">
                <a16:creationId xmlns:a16="http://schemas.microsoft.com/office/drawing/2014/main" id="{099800AB-7FB4-400C-AF6C-32E129B59B69}"/>
              </a:ext>
            </a:extLst>
          </p:cNvPr>
          <p:cNvSpPr>
            <a:spLocks noChangeShapeType="1"/>
          </p:cNvSpPr>
          <p:nvPr/>
        </p:nvSpPr>
        <p:spPr bwMode="auto">
          <a:xfrm>
            <a:off x="3303588" y="1751013"/>
            <a:ext cx="4762"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8" name="Rectangle 28">
            <a:extLst>
              <a:ext uri="{FF2B5EF4-FFF2-40B4-BE49-F238E27FC236}">
                <a16:creationId xmlns:a16="http://schemas.microsoft.com/office/drawing/2014/main" id="{48086806-9A64-4BE3-A39F-1BED4B52C65E}"/>
              </a:ext>
            </a:extLst>
          </p:cNvPr>
          <p:cNvSpPr>
            <a:spLocks noChangeArrowheads="1"/>
          </p:cNvSpPr>
          <p:nvPr/>
        </p:nvSpPr>
        <p:spPr bwMode="auto">
          <a:xfrm>
            <a:off x="3276600" y="5162550"/>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5</a:t>
            </a:r>
            <a:endParaRPr lang="en-US" altLang="en-US"/>
          </a:p>
        </p:txBody>
      </p:sp>
      <p:sp>
        <p:nvSpPr>
          <p:cNvPr id="25629" name="Line 29">
            <a:extLst>
              <a:ext uri="{FF2B5EF4-FFF2-40B4-BE49-F238E27FC236}">
                <a16:creationId xmlns:a16="http://schemas.microsoft.com/office/drawing/2014/main" id="{2B6D0266-892D-4B35-B4F2-7FB080392FE1}"/>
              </a:ext>
            </a:extLst>
          </p:cNvPr>
          <p:cNvSpPr>
            <a:spLocks noChangeShapeType="1"/>
          </p:cNvSpPr>
          <p:nvPr/>
        </p:nvSpPr>
        <p:spPr bwMode="auto">
          <a:xfrm flipV="1">
            <a:off x="3971925" y="5024438"/>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0" name="Line 30">
            <a:extLst>
              <a:ext uri="{FF2B5EF4-FFF2-40B4-BE49-F238E27FC236}">
                <a16:creationId xmlns:a16="http://schemas.microsoft.com/office/drawing/2014/main" id="{0F6FB680-3A46-4D52-99E9-6E51CA163F64}"/>
              </a:ext>
            </a:extLst>
          </p:cNvPr>
          <p:cNvSpPr>
            <a:spLocks noChangeShapeType="1"/>
          </p:cNvSpPr>
          <p:nvPr/>
        </p:nvSpPr>
        <p:spPr bwMode="auto">
          <a:xfrm>
            <a:off x="3971925" y="1751013"/>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1" name="Rectangle 31">
            <a:extLst>
              <a:ext uri="{FF2B5EF4-FFF2-40B4-BE49-F238E27FC236}">
                <a16:creationId xmlns:a16="http://schemas.microsoft.com/office/drawing/2014/main" id="{02950850-65B3-446B-8648-84B8BD5D8553}"/>
              </a:ext>
            </a:extLst>
          </p:cNvPr>
          <p:cNvSpPr>
            <a:spLocks noChangeArrowheads="1"/>
          </p:cNvSpPr>
          <p:nvPr/>
        </p:nvSpPr>
        <p:spPr bwMode="auto">
          <a:xfrm>
            <a:off x="3911600" y="51625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10</a:t>
            </a:r>
            <a:endParaRPr lang="en-US" altLang="en-US"/>
          </a:p>
        </p:txBody>
      </p:sp>
      <p:sp>
        <p:nvSpPr>
          <p:cNvPr id="25632" name="Line 32">
            <a:extLst>
              <a:ext uri="{FF2B5EF4-FFF2-40B4-BE49-F238E27FC236}">
                <a16:creationId xmlns:a16="http://schemas.microsoft.com/office/drawing/2014/main" id="{F0FA7307-A4E6-4F0D-95D4-55A7AF3B6067}"/>
              </a:ext>
            </a:extLst>
          </p:cNvPr>
          <p:cNvSpPr>
            <a:spLocks noChangeShapeType="1"/>
          </p:cNvSpPr>
          <p:nvPr/>
        </p:nvSpPr>
        <p:spPr bwMode="auto">
          <a:xfrm flipV="1">
            <a:off x="4638675" y="5024438"/>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3" name="Line 33">
            <a:extLst>
              <a:ext uri="{FF2B5EF4-FFF2-40B4-BE49-F238E27FC236}">
                <a16:creationId xmlns:a16="http://schemas.microsoft.com/office/drawing/2014/main" id="{52742C44-3108-4870-AF6F-D662298F0A14}"/>
              </a:ext>
            </a:extLst>
          </p:cNvPr>
          <p:cNvSpPr>
            <a:spLocks noChangeShapeType="1"/>
          </p:cNvSpPr>
          <p:nvPr/>
        </p:nvSpPr>
        <p:spPr bwMode="auto">
          <a:xfrm>
            <a:off x="4638675" y="1751013"/>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4" name="Rectangle 34">
            <a:extLst>
              <a:ext uri="{FF2B5EF4-FFF2-40B4-BE49-F238E27FC236}">
                <a16:creationId xmlns:a16="http://schemas.microsoft.com/office/drawing/2014/main" id="{A46BF427-D20D-4DC0-9072-6D1FD243FC4E}"/>
              </a:ext>
            </a:extLst>
          </p:cNvPr>
          <p:cNvSpPr>
            <a:spLocks noChangeArrowheads="1"/>
          </p:cNvSpPr>
          <p:nvPr/>
        </p:nvSpPr>
        <p:spPr bwMode="auto">
          <a:xfrm>
            <a:off x="4578350" y="51625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15</a:t>
            </a:r>
            <a:endParaRPr lang="en-US" altLang="en-US"/>
          </a:p>
        </p:txBody>
      </p:sp>
      <p:sp>
        <p:nvSpPr>
          <p:cNvPr id="25635" name="Line 35">
            <a:extLst>
              <a:ext uri="{FF2B5EF4-FFF2-40B4-BE49-F238E27FC236}">
                <a16:creationId xmlns:a16="http://schemas.microsoft.com/office/drawing/2014/main" id="{9CD220E0-C6C3-4CEB-8367-75A4D3A74BCD}"/>
              </a:ext>
            </a:extLst>
          </p:cNvPr>
          <p:cNvSpPr>
            <a:spLocks noChangeShapeType="1"/>
          </p:cNvSpPr>
          <p:nvPr/>
        </p:nvSpPr>
        <p:spPr bwMode="auto">
          <a:xfrm flipV="1">
            <a:off x="5305425" y="5024438"/>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6" name="Line 36">
            <a:extLst>
              <a:ext uri="{FF2B5EF4-FFF2-40B4-BE49-F238E27FC236}">
                <a16:creationId xmlns:a16="http://schemas.microsoft.com/office/drawing/2014/main" id="{6F0968BF-52B3-40BF-A504-202C8CD26FCB}"/>
              </a:ext>
            </a:extLst>
          </p:cNvPr>
          <p:cNvSpPr>
            <a:spLocks noChangeShapeType="1"/>
          </p:cNvSpPr>
          <p:nvPr/>
        </p:nvSpPr>
        <p:spPr bwMode="auto">
          <a:xfrm>
            <a:off x="5305425" y="1751013"/>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7" name="Rectangle 37">
            <a:extLst>
              <a:ext uri="{FF2B5EF4-FFF2-40B4-BE49-F238E27FC236}">
                <a16:creationId xmlns:a16="http://schemas.microsoft.com/office/drawing/2014/main" id="{6EDD4FE3-3A8C-492D-9127-90F61E26E3D9}"/>
              </a:ext>
            </a:extLst>
          </p:cNvPr>
          <p:cNvSpPr>
            <a:spLocks noChangeArrowheads="1"/>
          </p:cNvSpPr>
          <p:nvPr/>
        </p:nvSpPr>
        <p:spPr bwMode="auto">
          <a:xfrm>
            <a:off x="5245100" y="51625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20</a:t>
            </a:r>
            <a:endParaRPr lang="en-US" altLang="en-US"/>
          </a:p>
        </p:txBody>
      </p:sp>
      <p:sp>
        <p:nvSpPr>
          <p:cNvPr id="25638" name="Line 38">
            <a:extLst>
              <a:ext uri="{FF2B5EF4-FFF2-40B4-BE49-F238E27FC236}">
                <a16:creationId xmlns:a16="http://schemas.microsoft.com/office/drawing/2014/main" id="{3FAD59FD-22EB-4F34-8010-2E2DD1DE9F03}"/>
              </a:ext>
            </a:extLst>
          </p:cNvPr>
          <p:cNvSpPr>
            <a:spLocks noChangeShapeType="1"/>
          </p:cNvSpPr>
          <p:nvPr/>
        </p:nvSpPr>
        <p:spPr bwMode="auto">
          <a:xfrm flipV="1">
            <a:off x="5972175" y="5024438"/>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9" name="Line 39">
            <a:extLst>
              <a:ext uri="{FF2B5EF4-FFF2-40B4-BE49-F238E27FC236}">
                <a16:creationId xmlns:a16="http://schemas.microsoft.com/office/drawing/2014/main" id="{1513CD12-DA60-4844-B58E-665424FF5D05}"/>
              </a:ext>
            </a:extLst>
          </p:cNvPr>
          <p:cNvSpPr>
            <a:spLocks noChangeShapeType="1"/>
          </p:cNvSpPr>
          <p:nvPr/>
        </p:nvSpPr>
        <p:spPr bwMode="auto">
          <a:xfrm>
            <a:off x="5972175" y="1751013"/>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0" name="Rectangle 40">
            <a:extLst>
              <a:ext uri="{FF2B5EF4-FFF2-40B4-BE49-F238E27FC236}">
                <a16:creationId xmlns:a16="http://schemas.microsoft.com/office/drawing/2014/main" id="{222033DB-DC81-4561-8F03-880B11E192CF}"/>
              </a:ext>
            </a:extLst>
          </p:cNvPr>
          <p:cNvSpPr>
            <a:spLocks noChangeArrowheads="1"/>
          </p:cNvSpPr>
          <p:nvPr/>
        </p:nvSpPr>
        <p:spPr bwMode="auto">
          <a:xfrm>
            <a:off x="5913438" y="51625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25</a:t>
            </a:r>
            <a:endParaRPr lang="en-US" altLang="en-US"/>
          </a:p>
        </p:txBody>
      </p:sp>
      <p:sp>
        <p:nvSpPr>
          <p:cNvPr id="25641" name="Line 41">
            <a:extLst>
              <a:ext uri="{FF2B5EF4-FFF2-40B4-BE49-F238E27FC236}">
                <a16:creationId xmlns:a16="http://schemas.microsoft.com/office/drawing/2014/main" id="{4F6C83FD-85CE-4F88-AA63-B72D430EC69E}"/>
              </a:ext>
            </a:extLst>
          </p:cNvPr>
          <p:cNvSpPr>
            <a:spLocks noChangeShapeType="1"/>
          </p:cNvSpPr>
          <p:nvPr/>
        </p:nvSpPr>
        <p:spPr bwMode="auto">
          <a:xfrm flipV="1">
            <a:off x="6637338" y="5024438"/>
            <a:ext cx="3175"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2" name="Line 42">
            <a:extLst>
              <a:ext uri="{FF2B5EF4-FFF2-40B4-BE49-F238E27FC236}">
                <a16:creationId xmlns:a16="http://schemas.microsoft.com/office/drawing/2014/main" id="{B5DC4152-4E5C-4D4B-8CED-B19392BDAB6D}"/>
              </a:ext>
            </a:extLst>
          </p:cNvPr>
          <p:cNvSpPr>
            <a:spLocks noChangeShapeType="1"/>
          </p:cNvSpPr>
          <p:nvPr/>
        </p:nvSpPr>
        <p:spPr bwMode="auto">
          <a:xfrm>
            <a:off x="6637338" y="1751013"/>
            <a:ext cx="3175"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3" name="Rectangle 43">
            <a:extLst>
              <a:ext uri="{FF2B5EF4-FFF2-40B4-BE49-F238E27FC236}">
                <a16:creationId xmlns:a16="http://schemas.microsoft.com/office/drawing/2014/main" id="{1A83B146-3C34-4F1A-9B2E-34080912E3F4}"/>
              </a:ext>
            </a:extLst>
          </p:cNvPr>
          <p:cNvSpPr>
            <a:spLocks noChangeArrowheads="1"/>
          </p:cNvSpPr>
          <p:nvPr/>
        </p:nvSpPr>
        <p:spPr bwMode="auto">
          <a:xfrm>
            <a:off x="6580188" y="51625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30</a:t>
            </a:r>
            <a:endParaRPr lang="en-US" altLang="en-US"/>
          </a:p>
        </p:txBody>
      </p:sp>
      <p:sp>
        <p:nvSpPr>
          <p:cNvPr id="25644" name="Line 44">
            <a:extLst>
              <a:ext uri="{FF2B5EF4-FFF2-40B4-BE49-F238E27FC236}">
                <a16:creationId xmlns:a16="http://schemas.microsoft.com/office/drawing/2014/main" id="{34DA10C5-6CBB-423C-84BA-BC454343AA09}"/>
              </a:ext>
            </a:extLst>
          </p:cNvPr>
          <p:cNvSpPr>
            <a:spLocks noChangeShapeType="1"/>
          </p:cNvSpPr>
          <p:nvPr/>
        </p:nvSpPr>
        <p:spPr bwMode="auto">
          <a:xfrm>
            <a:off x="2640013" y="5067300"/>
            <a:ext cx="41275"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5" name="Line 45">
            <a:extLst>
              <a:ext uri="{FF2B5EF4-FFF2-40B4-BE49-F238E27FC236}">
                <a16:creationId xmlns:a16="http://schemas.microsoft.com/office/drawing/2014/main" id="{7984BE1F-16B2-4688-8722-BED7767235EC}"/>
              </a:ext>
            </a:extLst>
          </p:cNvPr>
          <p:cNvSpPr>
            <a:spLocks noChangeShapeType="1"/>
          </p:cNvSpPr>
          <p:nvPr/>
        </p:nvSpPr>
        <p:spPr bwMode="auto">
          <a:xfrm flipH="1">
            <a:off x="6597650" y="5067300"/>
            <a:ext cx="39688"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6" name="Rectangle 46">
            <a:extLst>
              <a:ext uri="{FF2B5EF4-FFF2-40B4-BE49-F238E27FC236}">
                <a16:creationId xmlns:a16="http://schemas.microsoft.com/office/drawing/2014/main" id="{94C40608-D241-408F-BF14-B116B7CA316F}"/>
              </a:ext>
            </a:extLst>
          </p:cNvPr>
          <p:cNvSpPr>
            <a:spLocks noChangeArrowheads="1"/>
          </p:cNvSpPr>
          <p:nvPr/>
        </p:nvSpPr>
        <p:spPr bwMode="auto">
          <a:xfrm>
            <a:off x="2401888" y="4957763"/>
            <a:ext cx="920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a:t>
            </a:r>
            <a:endParaRPr lang="en-US" altLang="en-US"/>
          </a:p>
        </p:txBody>
      </p:sp>
      <p:sp>
        <p:nvSpPr>
          <p:cNvPr id="25647" name="Line 47">
            <a:extLst>
              <a:ext uri="{FF2B5EF4-FFF2-40B4-BE49-F238E27FC236}">
                <a16:creationId xmlns:a16="http://schemas.microsoft.com/office/drawing/2014/main" id="{4A8E96F0-C15E-402A-8817-85EFA915F67C}"/>
              </a:ext>
            </a:extLst>
          </p:cNvPr>
          <p:cNvSpPr>
            <a:spLocks noChangeShapeType="1"/>
          </p:cNvSpPr>
          <p:nvPr/>
        </p:nvSpPr>
        <p:spPr bwMode="auto">
          <a:xfrm>
            <a:off x="2640013" y="4697413"/>
            <a:ext cx="41275"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8" name="Line 48">
            <a:extLst>
              <a:ext uri="{FF2B5EF4-FFF2-40B4-BE49-F238E27FC236}">
                <a16:creationId xmlns:a16="http://schemas.microsoft.com/office/drawing/2014/main" id="{6D925C01-9223-4569-9D5F-F699A957075F}"/>
              </a:ext>
            </a:extLst>
          </p:cNvPr>
          <p:cNvSpPr>
            <a:spLocks noChangeShapeType="1"/>
          </p:cNvSpPr>
          <p:nvPr/>
        </p:nvSpPr>
        <p:spPr bwMode="auto">
          <a:xfrm flipH="1">
            <a:off x="6597650" y="4697413"/>
            <a:ext cx="39688"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9" name="Rectangle 49">
            <a:extLst>
              <a:ext uri="{FF2B5EF4-FFF2-40B4-BE49-F238E27FC236}">
                <a16:creationId xmlns:a16="http://schemas.microsoft.com/office/drawing/2014/main" id="{CC8BA72F-8F8C-424F-B603-E20AC6BB7D7B}"/>
              </a:ext>
            </a:extLst>
          </p:cNvPr>
          <p:cNvSpPr>
            <a:spLocks noChangeArrowheads="1"/>
          </p:cNvSpPr>
          <p:nvPr/>
        </p:nvSpPr>
        <p:spPr bwMode="auto">
          <a:xfrm>
            <a:off x="2284413" y="4649788"/>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0.2</a:t>
            </a:r>
            <a:endParaRPr lang="en-US" altLang="en-US"/>
          </a:p>
        </p:txBody>
      </p:sp>
      <p:sp>
        <p:nvSpPr>
          <p:cNvPr id="25650" name="Line 50">
            <a:extLst>
              <a:ext uri="{FF2B5EF4-FFF2-40B4-BE49-F238E27FC236}">
                <a16:creationId xmlns:a16="http://schemas.microsoft.com/office/drawing/2014/main" id="{88C9583D-F303-4C71-A726-A606F32E9C37}"/>
              </a:ext>
            </a:extLst>
          </p:cNvPr>
          <p:cNvSpPr>
            <a:spLocks noChangeShapeType="1"/>
          </p:cNvSpPr>
          <p:nvPr/>
        </p:nvSpPr>
        <p:spPr bwMode="auto">
          <a:xfrm>
            <a:off x="2640013" y="4325938"/>
            <a:ext cx="4127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51" name="Line 51">
            <a:extLst>
              <a:ext uri="{FF2B5EF4-FFF2-40B4-BE49-F238E27FC236}">
                <a16:creationId xmlns:a16="http://schemas.microsoft.com/office/drawing/2014/main" id="{5C6374B4-598C-4533-AA4F-3239574E3945}"/>
              </a:ext>
            </a:extLst>
          </p:cNvPr>
          <p:cNvSpPr>
            <a:spLocks noChangeShapeType="1"/>
          </p:cNvSpPr>
          <p:nvPr/>
        </p:nvSpPr>
        <p:spPr bwMode="auto">
          <a:xfrm flipH="1">
            <a:off x="6597650" y="4325938"/>
            <a:ext cx="39688"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52" name="Rectangle 52">
            <a:extLst>
              <a:ext uri="{FF2B5EF4-FFF2-40B4-BE49-F238E27FC236}">
                <a16:creationId xmlns:a16="http://schemas.microsoft.com/office/drawing/2014/main" id="{C203E94F-E027-412B-9E2A-2E0A22E7B024}"/>
              </a:ext>
            </a:extLst>
          </p:cNvPr>
          <p:cNvSpPr>
            <a:spLocks noChangeArrowheads="1"/>
          </p:cNvSpPr>
          <p:nvPr/>
        </p:nvSpPr>
        <p:spPr bwMode="auto">
          <a:xfrm>
            <a:off x="2284413" y="4279900"/>
            <a:ext cx="230187"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0.4</a:t>
            </a:r>
            <a:endParaRPr lang="en-US" altLang="en-US"/>
          </a:p>
        </p:txBody>
      </p:sp>
      <p:sp>
        <p:nvSpPr>
          <p:cNvPr id="25653" name="Line 53">
            <a:extLst>
              <a:ext uri="{FF2B5EF4-FFF2-40B4-BE49-F238E27FC236}">
                <a16:creationId xmlns:a16="http://schemas.microsoft.com/office/drawing/2014/main" id="{F2F78C4F-6567-4FD0-AD0D-63234ADBD542}"/>
              </a:ext>
            </a:extLst>
          </p:cNvPr>
          <p:cNvSpPr>
            <a:spLocks noChangeShapeType="1"/>
          </p:cNvSpPr>
          <p:nvPr/>
        </p:nvSpPr>
        <p:spPr bwMode="auto">
          <a:xfrm>
            <a:off x="2640013" y="3967163"/>
            <a:ext cx="4127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54" name="Line 54">
            <a:extLst>
              <a:ext uri="{FF2B5EF4-FFF2-40B4-BE49-F238E27FC236}">
                <a16:creationId xmlns:a16="http://schemas.microsoft.com/office/drawing/2014/main" id="{3A51616D-88FC-4C6E-87F1-2B65ABEF52D6}"/>
              </a:ext>
            </a:extLst>
          </p:cNvPr>
          <p:cNvSpPr>
            <a:spLocks noChangeShapeType="1"/>
          </p:cNvSpPr>
          <p:nvPr/>
        </p:nvSpPr>
        <p:spPr bwMode="auto">
          <a:xfrm flipH="1">
            <a:off x="6597650" y="3967163"/>
            <a:ext cx="39688"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55" name="Rectangle 55">
            <a:extLst>
              <a:ext uri="{FF2B5EF4-FFF2-40B4-BE49-F238E27FC236}">
                <a16:creationId xmlns:a16="http://schemas.microsoft.com/office/drawing/2014/main" id="{58978573-B996-4283-AA2C-23842B26FC42}"/>
              </a:ext>
            </a:extLst>
          </p:cNvPr>
          <p:cNvSpPr>
            <a:spLocks noChangeArrowheads="1"/>
          </p:cNvSpPr>
          <p:nvPr/>
        </p:nvSpPr>
        <p:spPr bwMode="auto">
          <a:xfrm>
            <a:off x="2284413" y="3919538"/>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0.6</a:t>
            </a:r>
            <a:endParaRPr lang="en-US" altLang="en-US"/>
          </a:p>
        </p:txBody>
      </p:sp>
      <p:sp>
        <p:nvSpPr>
          <p:cNvPr id="25656" name="Line 56">
            <a:extLst>
              <a:ext uri="{FF2B5EF4-FFF2-40B4-BE49-F238E27FC236}">
                <a16:creationId xmlns:a16="http://schemas.microsoft.com/office/drawing/2014/main" id="{9DE7D539-DF5F-46B5-9D62-2855D3D86A7A}"/>
              </a:ext>
            </a:extLst>
          </p:cNvPr>
          <p:cNvSpPr>
            <a:spLocks noChangeShapeType="1"/>
          </p:cNvSpPr>
          <p:nvPr/>
        </p:nvSpPr>
        <p:spPr bwMode="auto">
          <a:xfrm>
            <a:off x="2640013" y="3594100"/>
            <a:ext cx="41275"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57" name="Line 57">
            <a:extLst>
              <a:ext uri="{FF2B5EF4-FFF2-40B4-BE49-F238E27FC236}">
                <a16:creationId xmlns:a16="http://schemas.microsoft.com/office/drawing/2014/main" id="{3DBA3FC5-FE58-46D7-9552-C66BDB9FF6BC}"/>
              </a:ext>
            </a:extLst>
          </p:cNvPr>
          <p:cNvSpPr>
            <a:spLocks noChangeShapeType="1"/>
          </p:cNvSpPr>
          <p:nvPr/>
        </p:nvSpPr>
        <p:spPr bwMode="auto">
          <a:xfrm flipH="1">
            <a:off x="6597650" y="3594100"/>
            <a:ext cx="39688"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58" name="Rectangle 58">
            <a:extLst>
              <a:ext uri="{FF2B5EF4-FFF2-40B4-BE49-F238E27FC236}">
                <a16:creationId xmlns:a16="http://schemas.microsoft.com/office/drawing/2014/main" id="{4F075922-C010-47F9-A788-437F07428736}"/>
              </a:ext>
            </a:extLst>
          </p:cNvPr>
          <p:cNvSpPr>
            <a:spLocks noChangeArrowheads="1"/>
          </p:cNvSpPr>
          <p:nvPr/>
        </p:nvSpPr>
        <p:spPr bwMode="auto">
          <a:xfrm>
            <a:off x="2284413" y="3548063"/>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0.8</a:t>
            </a:r>
            <a:endParaRPr lang="en-US" altLang="en-US"/>
          </a:p>
        </p:txBody>
      </p:sp>
      <p:sp>
        <p:nvSpPr>
          <p:cNvPr id="25659" name="Line 59">
            <a:extLst>
              <a:ext uri="{FF2B5EF4-FFF2-40B4-BE49-F238E27FC236}">
                <a16:creationId xmlns:a16="http://schemas.microsoft.com/office/drawing/2014/main" id="{B14529A8-D738-47BC-9368-6C12095FC9B1}"/>
              </a:ext>
            </a:extLst>
          </p:cNvPr>
          <p:cNvSpPr>
            <a:spLocks noChangeShapeType="1"/>
          </p:cNvSpPr>
          <p:nvPr/>
        </p:nvSpPr>
        <p:spPr bwMode="auto">
          <a:xfrm>
            <a:off x="2640013" y="3224213"/>
            <a:ext cx="4127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60" name="Line 60">
            <a:extLst>
              <a:ext uri="{FF2B5EF4-FFF2-40B4-BE49-F238E27FC236}">
                <a16:creationId xmlns:a16="http://schemas.microsoft.com/office/drawing/2014/main" id="{664FD37A-9A42-4EF0-BF65-F44FD2BF30F2}"/>
              </a:ext>
            </a:extLst>
          </p:cNvPr>
          <p:cNvSpPr>
            <a:spLocks noChangeShapeType="1"/>
          </p:cNvSpPr>
          <p:nvPr/>
        </p:nvSpPr>
        <p:spPr bwMode="auto">
          <a:xfrm flipH="1">
            <a:off x="6597650" y="3224213"/>
            <a:ext cx="39688"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61" name="Rectangle 61">
            <a:extLst>
              <a:ext uri="{FF2B5EF4-FFF2-40B4-BE49-F238E27FC236}">
                <a16:creationId xmlns:a16="http://schemas.microsoft.com/office/drawing/2014/main" id="{648C6747-BA40-473E-8ED4-68A8E745E103}"/>
              </a:ext>
            </a:extLst>
          </p:cNvPr>
          <p:cNvSpPr>
            <a:spLocks noChangeArrowheads="1"/>
          </p:cNvSpPr>
          <p:nvPr/>
        </p:nvSpPr>
        <p:spPr bwMode="auto">
          <a:xfrm>
            <a:off x="2373313" y="3178175"/>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a:t>
            </a:r>
            <a:endParaRPr lang="en-US" altLang="en-US"/>
          </a:p>
        </p:txBody>
      </p:sp>
      <p:sp>
        <p:nvSpPr>
          <p:cNvPr id="25662" name="Line 62">
            <a:extLst>
              <a:ext uri="{FF2B5EF4-FFF2-40B4-BE49-F238E27FC236}">
                <a16:creationId xmlns:a16="http://schemas.microsoft.com/office/drawing/2014/main" id="{530CBF2B-2763-4AD2-9112-38806B355E57}"/>
              </a:ext>
            </a:extLst>
          </p:cNvPr>
          <p:cNvSpPr>
            <a:spLocks noChangeShapeType="1"/>
          </p:cNvSpPr>
          <p:nvPr/>
        </p:nvSpPr>
        <p:spPr bwMode="auto">
          <a:xfrm>
            <a:off x="2640013" y="2851150"/>
            <a:ext cx="41275"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63" name="Line 63">
            <a:extLst>
              <a:ext uri="{FF2B5EF4-FFF2-40B4-BE49-F238E27FC236}">
                <a16:creationId xmlns:a16="http://schemas.microsoft.com/office/drawing/2014/main" id="{84EF47C8-0D64-4055-B167-E9ED8FD735C5}"/>
              </a:ext>
            </a:extLst>
          </p:cNvPr>
          <p:cNvSpPr>
            <a:spLocks noChangeShapeType="1"/>
          </p:cNvSpPr>
          <p:nvPr/>
        </p:nvSpPr>
        <p:spPr bwMode="auto">
          <a:xfrm flipH="1">
            <a:off x="6597650" y="2851150"/>
            <a:ext cx="39688"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64" name="Rectangle 64">
            <a:extLst>
              <a:ext uri="{FF2B5EF4-FFF2-40B4-BE49-F238E27FC236}">
                <a16:creationId xmlns:a16="http://schemas.microsoft.com/office/drawing/2014/main" id="{66BBB4B5-8D81-43F5-BB7F-88C3AA61FAB7}"/>
              </a:ext>
            </a:extLst>
          </p:cNvPr>
          <p:cNvSpPr>
            <a:spLocks noChangeArrowheads="1"/>
          </p:cNvSpPr>
          <p:nvPr/>
        </p:nvSpPr>
        <p:spPr bwMode="auto">
          <a:xfrm>
            <a:off x="2284413" y="2805113"/>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1.2</a:t>
            </a:r>
            <a:endParaRPr lang="en-US" altLang="en-US"/>
          </a:p>
        </p:txBody>
      </p:sp>
      <p:sp>
        <p:nvSpPr>
          <p:cNvPr id="25665" name="Line 65">
            <a:extLst>
              <a:ext uri="{FF2B5EF4-FFF2-40B4-BE49-F238E27FC236}">
                <a16:creationId xmlns:a16="http://schemas.microsoft.com/office/drawing/2014/main" id="{D63343F7-B9E4-4034-94C7-6F0CDFE6B7C2}"/>
              </a:ext>
            </a:extLst>
          </p:cNvPr>
          <p:cNvSpPr>
            <a:spLocks noChangeShapeType="1"/>
          </p:cNvSpPr>
          <p:nvPr/>
        </p:nvSpPr>
        <p:spPr bwMode="auto">
          <a:xfrm>
            <a:off x="2640013" y="2492375"/>
            <a:ext cx="41275"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66" name="Line 66">
            <a:extLst>
              <a:ext uri="{FF2B5EF4-FFF2-40B4-BE49-F238E27FC236}">
                <a16:creationId xmlns:a16="http://schemas.microsoft.com/office/drawing/2014/main" id="{6CEA3D79-157D-4266-93BC-FECEE27A4FDF}"/>
              </a:ext>
            </a:extLst>
          </p:cNvPr>
          <p:cNvSpPr>
            <a:spLocks noChangeShapeType="1"/>
          </p:cNvSpPr>
          <p:nvPr/>
        </p:nvSpPr>
        <p:spPr bwMode="auto">
          <a:xfrm flipH="1">
            <a:off x="6597650" y="2492375"/>
            <a:ext cx="39688"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67" name="Rectangle 67">
            <a:extLst>
              <a:ext uri="{FF2B5EF4-FFF2-40B4-BE49-F238E27FC236}">
                <a16:creationId xmlns:a16="http://schemas.microsoft.com/office/drawing/2014/main" id="{4C30134F-DBA8-4E32-858B-6FF1E55BE290}"/>
              </a:ext>
            </a:extLst>
          </p:cNvPr>
          <p:cNvSpPr>
            <a:spLocks noChangeArrowheads="1"/>
          </p:cNvSpPr>
          <p:nvPr/>
        </p:nvSpPr>
        <p:spPr bwMode="auto">
          <a:xfrm>
            <a:off x="2284413" y="2446338"/>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1.4</a:t>
            </a:r>
            <a:endParaRPr lang="en-US" altLang="en-US"/>
          </a:p>
        </p:txBody>
      </p:sp>
      <p:sp>
        <p:nvSpPr>
          <p:cNvPr id="25668" name="Line 68">
            <a:extLst>
              <a:ext uri="{FF2B5EF4-FFF2-40B4-BE49-F238E27FC236}">
                <a16:creationId xmlns:a16="http://schemas.microsoft.com/office/drawing/2014/main" id="{58514BBE-0A9F-43DC-B53E-E8DFA1C030C0}"/>
              </a:ext>
            </a:extLst>
          </p:cNvPr>
          <p:cNvSpPr>
            <a:spLocks noChangeShapeType="1"/>
          </p:cNvSpPr>
          <p:nvPr/>
        </p:nvSpPr>
        <p:spPr bwMode="auto">
          <a:xfrm>
            <a:off x="2640013" y="2120900"/>
            <a:ext cx="41275"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69" name="Line 69">
            <a:extLst>
              <a:ext uri="{FF2B5EF4-FFF2-40B4-BE49-F238E27FC236}">
                <a16:creationId xmlns:a16="http://schemas.microsoft.com/office/drawing/2014/main" id="{0107F8C7-61C4-4B8B-89B1-04557F4A01A1}"/>
              </a:ext>
            </a:extLst>
          </p:cNvPr>
          <p:cNvSpPr>
            <a:spLocks noChangeShapeType="1"/>
          </p:cNvSpPr>
          <p:nvPr/>
        </p:nvSpPr>
        <p:spPr bwMode="auto">
          <a:xfrm flipH="1">
            <a:off x="6597650" y="2120900"/>
            <a:ext cx="39688"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70" name="Rectangle 70">
            <a:extLst>
              <a:ext uri="{FF2B5EF4-FFF2-40B4-BE49-F238E27FC236}">
                <a16:creationId xmlns:a16="http://schemas.microsoft.com/office/drawing/2014/main" id="{C80C1702-BB46-4DD7-B5D7-0A3B14A57F61}"/>
              </a:ext>
            </a:extLst>
          </p:cNvPr>
          <p:cNvSpPr>
            <a:spLocks noChangeArrowheads="1"/>
          </p:cNvSpPr>
          <p:nvPr/>
        </p:nvSpPr>
        <p:spPr bwMode="auto">
          <a:xfrm>
            <a:off x="2284413" y="2073275"/>
            <a:ext cx="230187"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1.6</a:t>
            </a:r>
            <a:endParaRPr lang="en-US" altLang="en-US"/>
          </a:p>
        </p:txBody>
      </p:sp>
      <p:sp>
        <p:nvSpPr>
          <p:cNvPr id="25671" name="Line 71">
            <a:extLst>
              <a:ext uri="{FF2B5EF4-FFF2-40B4-BE49-F238E27FC236}">
                <a16:creationId xmlns:a16="http://schemas.microsoft.com/office/drawing/2014/main" id="{E118D4AE-A504-46B9-BF62-5FCF05266995}"/>
              </a:ext>
            </a:extLst>
          </p:cNvPr>
          <p:cNvSpPr>
            <a:spLocks noChangeShapeType="1"/>
          </p:cNvSpPr>
          <p:nvPr/>
        </p:nvSpPr>
        <p:spPr bwMode="auto">
          <a:xfrm>
            <a:off x="2640013" y="1751013"/>
            <a:ext cx="41275"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72" name="Line 72">
            <a:extLst>
              <a:ext uri="{FF2B5EF4-FFF2-40B4-BE49-F238E27FC236}">
                <a16:creationId xmlns:a16="http://schemas.microsoft.com/office/drawing/2014/main" id="{AB305AF9-A8C7-42C5-986F-23F0849B981A}"/>
              </a:ext>
            </a:extLst>
          </p:cNvPr>
          <p:cNvSpPr>
            <a:spLocks noChangeShapeType="1"/>
          </p:cNvSpPr>
          <p:nvPr/>
        </p:nvSpPr>
        <p:spPr bwMode="auto">
          <a:xfrm flipH="1">
            <a:off x="6597650" y="1751013"/>
            <a:ext cx="39688"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73" name="Rectangle 73">
            <a:extLst>
              <a:ext uri="{FF2B5EF4-FFF2-40B4-BE49-F238E27FC236}">
                <a16:creationId xmlns:a16="http://schemas.microsoft.com/office/drawing/2014/main" id="{2493A976-52F2-4684-B719-09CED7E5ED71}"/>
              </a:ext>
            </a:extLst>
          </p:cNvPr>
          <p:cNvSpPr>
            <a:spLocks noChangeArrowheads="1"/>
          </p:cNvSpPr>
          <p:nvPr/>
        </p:nvSpPr>
        <p:spPr bwMode="auto">
          <a:xfrm>
            <a:off x="2306638" y="1689100"/>
            <a:ext cx="230187"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1.8</a:t>
            </a:r>
            <a:endParaRPr lang="en-US" altLang="en-US"/>
          </a:p>
        </p:txBody>
      </p:sp>
      <p:sp>
        <p:nvSpPr>
          <p:cNvPr id="25674" name="Line 74">
            <a:extLst>
              <a:ext uri="{FF2B5EF4-FFF2-40B4-BE49-F238E27FC236}">
                <a16:creationId xmlns:a16="http://schemas.microsoft.com/office/drawing/2014/main" id="{416750C7-E53D-4A35-B0FD-9F9A1316C826}"/>
              </a:ext>
            </a:extLst>
          </p:cNvPr>
          <p:cNvSpPr>
            <a:spLocks noChangeShapeType="1"/>
          </p:cNvSpPr>
          <p:nvPr/>
        </p:nvSpPr>
        <p:spPr bwMode="auto">
          <a:xfrm flipV="1">
            <a:off x="6637338" y="1751013"/>
            <a:ext cx="3175" cy="33162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75" name="Freeform 75">
            <a:extLst>
              <a:ext uri="{FF2B5EF4-FFF2-40B4-BE49-F238E27FC236}">
                <a16:creationId xmlns:a16="http://schemas.microsoft.com/office/drawing/2014/main" id="{83E25898-7DD2-44A3-9FBE-B2A9450B61A2}"/>
              </a:ext>
            </a:extLst>
          </p:cNvPr>
          <p:cNvSpPr>
            <a:spLocks/>
          </p:cNvSpPr>
          <p:nvPr/>
        </p:nvSpPr>
        <p:spPr bwMode="auto">
          <a:xfrm>
            <a:off x="2640013" y="2025650"/>
            <a:ext cx="2100262" cy="3041650"/>
          </a:xfrm>
          <a:custGeom>
            <a:avLst/>
            <a:gdLst>
              <a:gd name="T0" fmla="*/ 12 w 1323"/>
              <a:gd name="T1" fmla="*/ 1809 h 1916"/>
              <a:gd name="T2" fmla="*/ 38 w 1323"/>
              <a:gd name="T3" fmla="*/ 1663 h 1916"/>
              <a:gd name="T4" fmla="*/ 58 w 1323"/>
              <a:gd name="T5" fmla="*/ 1516 h 1916"/>
              <a:gd name="T6" fmla="*/ 76 w 1323"/>
              <a:gd name="T7" fmla="*/ 1375 h 1916"/>
              <a:gd name="T8" fmla="*/ 95 w 1323"/>
              <a:gd name="T9" fmla="*/ 1235 h 1916"/>
              <a:gd name="T10" fmla="*/ 114 w 1323"/>
              <a:gd name="T11" fmla="*/ 1102 h 1916"/>
              <a:gd name="T12" fmla="*/ 134 w 1323"/>
              <a:gd name="T13" fmla="*/ 975 h 1916"/>
              <a:gd name="T14" fmla="*/ 159 w 1323"/>
              <a:gd name="T15" fmla="*/ 847 h 1916"/>
              <a:gd name="T16" fmla="*/ 178 w 1323"/>
              <a:gd name="T17" fmla="*/ 728 h 1916"/>
              <a:gd name="T18" fmla="*/ 198 w 1323"/>
              <a:gd name="T19" fmla="*/ 621 h 1916"/>
              <a:gd name="T20" fmla="*/ 216 w 1323"/>
              <a:gd name="T21" fmla="*/ 515 h 1916"/>
              <a:gd name="T22" fmla="*/ 235 w 1323"/>
              <a:gd name="T23" fmla="*/ 420 h 1916"/>
              <a:gd name="T24" fmla="*/ 254 w 1323"/>
              <a:gd name="T25" fmla="*/ 335 h 1916"/>
              <a:gd name="T26" fmla="*/ 279 w 1323"/>
              <a:gd name="T27" fmla="*/ 255 h 1916"/>
              <a:gd name="T28" fmla="*/ 299 w 1323"/>
              <a:gd name="T29" fmla="*/ 188 h 1916"/>
              <a:gd name="T30" fmla="*/ 318 w 1323"/>
              <a:gd name="T31" fmla="*/ 134 h 1916"/>
              <a:gd name="T32" fmla="*/ 337 w 1323"/>
              <a:gd name="T33" fmla="*/ 88 h 1916"/>
              <a:gd name="T34" fmla="*/ 355 w 1323"/>
              <a:gd name="T35" fmla="*/ 47 h 1916"/>
              <a:gd name="T36" fmla="*/ 382 w 1323"/>
              <a:gd name="T37" fmla="*/ 21 h 1916"/>
              <a:gd name="T38" fmla="*/ 407 w 1323"/>
              <a:gd name="T39" fmla="*/ 0 h 1916"/>
              <a:gd name="T40" fmla="*/ 433 w 1323"/>
              <a:gd name="T41" fmla="*/ 8 h 1916"/>
              <a:gd name="T42" fmla="*/ 458 w 1323"/>
              <a:gd name="T43" fmla="*/ 21 h 1916"/>
              <a:gd name="T44" fmla="*/ 477 w 1323"/>
              <a:gd name="T45" fmla="*/ 47 h 1916"/>
              <a:gd name="T46" fmla="*/ 502 w 1323"/>
              <a:gd name="T47" fmla="*/ 88 h 1916"/>
              <a:gd name="T48" fmla="*/ 522 w 1323"/>
              <a:gd name="T49" fmla="*/ 134 h 1916"/>
              <a:gd name="T50" fmla="*/ 541 w 1323"/>
              <a:gd name="T51" fmla="*/ 188 h 1916"/>
              <a:gd name="T52" fmla="*/ 559 w 1323"/>
              <a:gd name="T53" fmla="*/ 255 h 1916"/>
              <a:gd name="T54" fmla="*/ 578 w 1323"/>
              <a:gd name="T55" fmla="*/ 327 h 1916"/>
              <a:gd name="T56" fmla="*/ 598 w 1323"/>
              <a:gd name="T57" fmla="*/ 407 h 1916"/>
              <a:gd name="T58" fmla="*/ 623 w 1323"/>
              <a:gd name="T59" fmla="*/ 502 h 1916"/>
              <a:gd name="T60" fmla="*/ 642 w 1323"/>
              <a:gd name="T61" fmla="*/ 595 h 1916"/>
              <a:gd name="T62" fmla="*/ 661 w 1323"/>
              <a:gd name="T63" fmla="*/ 695 h 1916"/>
              <a:gd name="T64" fmla="*/ 681 w 1323"/>
              <a:gd name="T65" fmla="*/ 801 h 1916"/>
              <a:gd name="T66" fmla="*/ 700 w 1323"/>
              <a:gd name="T67" fmla="*/ 914 h 1916"/>
              <a:gd name="T68" fmla="*/ 718 w 1323"/>
              <a:gd name="T69" fmla="*/ 1029 h 1916"/>
              <a:gd name="T70" fmla="*/ 744 w 1323"/>
              <a:gd name="T71" fmla="*/ 1148 h 1916"/>
              <a:gd name="T72" fmla="*/ 762 w 1323"/>
              <a:gd name="T73" fmla="*/ 1269 h 1916"/>
              <a:gd name="T74" fmla="*/ 782 w 1323"/>
              <a:gd name="T75" fmla="*/ 1389 h 1916"/>
              <a:gd name="T76" fmla="*/ 801 w 1323"/>
              <a:gd name="T77" fmla="*/ 1516 h 1916"/>
              <a:gd name="T78" fmla="*/ 820 w 1323"/>
              <a:gd name="T79" fmla="*/ 1637 h 1916"/>
              <a:gd name="T80" fmla="*/ 845 w 1323"/>
              <a:gd name="T81" fmla="*/ 1756 h 1916"/>
              <a:gd name="T82" fmla="*/ 865 w 1323"/>
              <a:gd name="T83" fmla="*/ 1876 h 1916"/>
              <a:gd name="T84" fmla="*/ 884 w 1323"/>
              <a:gd name="T85" fmla="*/ 1836 h 1916"/>
              <a:gd name="T86" fmla="*/ 903 w 1323"/>
              <a:gd name="T87" fmla="*/ 1722 h 1916"/>
              <a:gd name="T88" fmla="*/ 921 w 1323"/>
              <a:gd name="T89" fmla="*/ 1616 h 1916"/>
              <a:gd name="T90" fmla="*/ 941 w 1323"/>
              <a:gd name="T91" fmla="*/ 1509 h 1916"/>
              <a:gd name="T92" fmla="*/ 966 w 1323"/>
              <a:gd name="T93" fmla="*/ 1408 h 1916"/>
              <a:gd name="T94" fmla="*/ 985 w 1323"/>
              <a:gd name="T95" fmla="*/ 1315 h 1916"/>
              <a:gd name="T96" fmla="*/ 1004 w 1323"/>
              <a:gd name="T97" fmla="*/ 1222 h 1916"/>
              <a:gd name="T98" fmla="*/ 1024 w 1323"/>
              <a:gd name="T99" fmla="*/ 1143 h 1916"/>
              <a:gd name="T100" fmla="*/ 1043 w 1323"/>
              <a:gd name="T101" fmla="*/ 1068 h 1916"/>
              <a:gd name="T102" fmla="*/ 1061 w 1323"/>
              <a:gd name="T103" fmla="*/ 1002 h 1916"/>
              <a:gd name="T104" fmla="*/ 1088 w 1323"/>
              <a:gd name="T105" fmla="*/ 948 h 1916"/>
              <a:gd name="T106" fmla="*/ 1107 w 1323"/>
              <a:gd name="T107" fmla="*/ 895 h 1916"/>
              <a:gd name="T108" fmla="*/ 1125 w 1323"/>
              <a:gd name="T109" fmla="*/ 855 h 1916"/>
              <a:gd name="T110" fmla="*/ 1144 w 1323"/>
              <a:gd name="T111" fmla="*/ 821 h 1916"/>
              <a:gd name="T112" fmla="*/ 1169 w 1323"/>
              <a:gd name="T113" fmla="*/ 795 h 1916"/>
              <a:gd name="T114" fmla="*/ 1196 w 1323"/>
              <a:gd name="T115" fmla="*/ 782 h 1916"/>
              <a:gd name="T116" fmla="*/ 1220 w 1323"/>
              <a:gd name="T117" fmla="*/ 782 h 1916"/>
              <a:gd name="T118" fmla="*/ 1247 w 1323"/>
              <a:gd name="T119" fmla="*/ 788 h 1916"/>
              <a:gd name="T120" fmla="*/ 1272 w 1323"/>
              <a:gd name="T121" fmla="*/ 815 h 1916"/>
              <a:gd name="T122" fmla="*/ 1291 w 1323"/>
              <a:gd name="T123" fmla="*/ 847 h 1916"/>
              <a:gd name="T124" fmla="*/ 1310 w 1323"/>
              <a:gd name="T125" fmla="*/ 881 h 1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3" h="1916">
                <a:moveTo>
                  <a:pt x="0" y="1916"/>
                </a:moveTo>
                <a:lnTo>
                  <a:pt x="7" y="1884"/>
                </a:lnTo>
                <a:lnTo>
                  <a:pt x="12" y="1843"/>
                </a:lnTo>
                <a:lnTo>
                  <a:pt x="12" y="1809"/>
                </a:lnTo>
                <a:lnTo>
                  <a:pt x="19" y="1769"/>
                </a:lnTo>
                <a:lnTo>
                  <a:pt x="26" y="1735"/>
                </a:lnTo>
                <a:lnTo>
                  <a:pt x="31" y="1696"/>
                </a:lnTo>
                <a:lnTo>
                  <a:pt x="38" y="1663"/>
                </a:lnTo>
                <a:lnTo>
                  <a:pt x="38" y="1622"/>
                </a:lnTo>
                <a:lnTo>
                  <a:pt x="44" y="1589"/>
                </a:lnTo>
                <a:lnTo>
                  <a:pt x="51" y="1555"/>
                </a:lnTo>
                <a:lnTo>
                  <a:pt x="58" y="1516"/>
                </a:lnTo>
                <a:lnTo>
                  <a:pt x="63" y="1483"/>
                </a:lnTo>
                <a:lnTo>
                  <a:pt x="63" y="1442"/>
                </a:lnTo>
                <a:lnTo>
                  <a:pt x="70" y="1408"/>
                </a:lnTo>
                <a:lnTo>
                  <a:pt x="76" y="1375"/>
                </a:lnTo>
                <a:lnTo>
                  <a:pt x="83" y="1342"/>
                </a:lnTo>
                <a:lnTo>
                  <a:pt x="83" y="1302"/>
                </a:lnTo>
                <a:lnTo>
                  <a:pt x="90" y="1269"/>
                </a:lnTo>
                <a:lnTo>
                  <a:pt x="95" y="1235"/>
                </a:lnTo>
                <a:lnTo>
                  <a:pt x="102" y="1202"/>
                </a:lnTo>
                <a:lnTo>
                  <a:pt x="108" y="1169"/>
                </a:lnTo>
                <a:lnTo>
                  <a:pt x="108" y="1135"/>
                </a:lnTo>
                <a:lnTo>
                  <a:pt x="114" y="1102"/>
                </a:lnTo>
                <a:lnTo>
                  <a:pt x="120" y="1068"/>
                </a:lnTo>
                <a:lnTo>
                  <a:pt x="127" y="1035"/>
                </a:lnTo>
                <a:lnTo>
                  <a:pt x="134" y="1002"/>
                </a:lnTo>
                <a:lnTo>
                  <a:pt x="134" y="975"/>
                </a:lnTo>
                <a:lnTo>
                  <a:pt x="139" y="942"/>
                </a:lnTo>
                <a:lnTo>
                  <a:pt x="146" y="908"/>
                </a:lnTo>
                <a:lnTo>
                  <a:pt x="152" y="881"/>
                </a:lnTo>
                <a:lnTo>
                  <a:pt x="159" y="847"/>
                </a:lnTo>
                <a:lnTo>
                  <a:pt x="159" y="815"/>
                </a:lnTo>
                <a:lnTo>
                  <a:pt x="166" y="788"/>
                </a:lnTo>
                <a:lnTo>
                  <a:pt x="171" y="762"/>
                </a:lnTo>
                <a:lnTo>
                  <a:pt x="178" y="728"/>
                </a:lnTo>
                <a:lnTo>
                  <a:pt x="184" y="701"/>
                </a:lnTo>
                <a:lnTo>
                  <a:pt x="184" y="675"/>
                </a:lnTo>
                <a:lnTo>
                  <a:pt x="191" y="648"/>
                </a:lnTo>
                <a:lnTo>
                  <a:pt x="198" y="621"/>
                </a:lnTo>
                <a:lnTo>
                  <a:pt x="203" y="595"/>
                </a:lnTo>
                <a:lnTo>
                  <a:pt x="210" y="569"/>
                </a:lnTo>
                <a:lnTo>
                  <a:pt x="210" y="541"/>
                </a:lnTo>
                <a:lnTo>
                  <a:pt x="216" y="515"/>
                </a:lnTo>
                <a:lnTo>
                  <a:pt x="222" y="494"/>
                </a:lnTo>
                <a:lnTo>
                  <a:pt x="230" y="468"/>
                </a:lnTo>
                <a:lnTo>
                  <a:pt x="235" y="441"/>
                </a:lnTo>
                <a:lnTo>
                  <a:pt x="235" y="420"/>
                </a:lnTo>
                <a:lnTo>
                  <a:pt x="242" y="401"/>
                </a:lnTo>
                <a:lnTo>
                  <a:pt x="247" y="374"/>
                </a:lnTo>
                <a:lnTo>
                  <a:pt x="254" y="355"/>
                </a:lnTo>
                <a:lnTo>
                  <a:pt x="254" y="335"/>
                </a:lnTo>
                <a:lnTo>
                  <a:pt x="261" y="314"/>
                </a:lnTo>
                <a:lnTo>
                  <a:pt x="267" y="294"/>
                </a:lnTo>
                <a:lnTo>
                  <a:pt x="274" y="274"/>
                </a:lnTo>
                <a:lnTo>
                  <a:pt x="279" y="255"/>
                </a:lnTo>
                <a:lnTo>
                  <a:pt x="279" y="240"/>
                </a:lnTo>
                <a:lnTo>
                  <a:pt x="286" y="221"/>
                </a:lnTo>
                <a:lnTo>
                  <a:pt x="293" y="207"/>
                </a:lnTo>
                <a:lnTo>
                  <a:pt x="299" y="188"/>
                </a:lnTo>
                <a:lnTo>
                  <a:pt x="306" y="175"/>
                </a:lnTo>
                <a:lnTo>
                  <a:pt x="306" y="160"/>
                </a:lnTo>
                <a:lnTo>
                  <a:pt x="311" y="147"/>
                </a:lnTo>
                <a:lnTo>
                  <a:pt x="318" y="134"/>
                </a:lnTo>
                <a:lnTo>
                  <a:pt x="323" y="121"/>
                </a:lnTo>
                <a:lnTo>
                  <a:pt x="330" y="108"/>
                </a:lnTo>
                <a:lnTo>
                  <a:pt x="330" y="93"/>
                </a:lnTo>
                <a:lnTo>
                  <a:pt x="337" y="88"/>
                </a:lnTo>
                <a:lnTo>
                  <a:pt x="343" y="74"/>
                </a:lnTo>
                <a:lnTo>
                  <a:pt x="350" y="67"/>
                </a:lnTo>
                <a:lnTo>
                  <a:pt x="355" y="54"/>
                </a:lnTo>
                <a:lnTo>
                  <a:pt x="355" y="47"/>
                </a:lnTo>
                <a:lnTo>
                  <a:pt x="362" y="41"/>
                </a:lnTo>
                <a:lnTo>
                  <a:pt x="369" y="34"/>
                </a:lnTo>
                <a:lnTo>
                  <a:pt x="375" y="27"/>
                </a:lnTo>
                <a:lnTo>
                  <a:pt x="382" y="21"/>
                </a:lnTo>
                <a:lnTo>
                  <a:pt x="387" y="13"/>
                </a:lnTo>
                <a:lnTo>
                  <a:pt x="394" y="8"/>
                </a:lnTo>
                <a:lnTo>
                  <a:pt x="401" y="0"/>
                </a:lnTo>
                <a:lnTo>
                  <a:pt x="407" y="0"/>
                </a:lnTo>
                <a:lnTo>
                  <a:pt x="414" y="0"/>
                </a:lnTo>
                <a:lnTo>
                  <a:pt x="419" y="0"/>
                </a:lnTo>
                <a:lnTo>
                  <a:pt x="426" y="0"/>
                </a:lnTo>
                <a:lnTo>
                  <a:pt x="433" y="8"/>
                </a:lnTo>
                <a:lnTo>
                  <a:pt x="438" y="8"/>
                </a:lnTo>
                <a:lnTo>
                  <a:pt x="445" y="8"/>
                </a:lnTo>
                <a:lnTo>
                  <a:pt x="451" y="13"/>
                </a:lnTo>
                <a:lnTo>
                  <a:pt x="458" y="21"/>
                </a:lnTo>
                <a:lnTo>
                  <a:pt x="465" y="27"/>
                </a:lnTo>
                <a:lnTo>
                  <a:pt x="470" y="34"/>
                </a:lnTo>
                <a:lnTo>
                  <a:pt x="477" y="41"/>
                </a:lnTo>
                <a:lnTo>
                  <a:pt x="477" y="47"/>
                </a:lnTo>
                <a:lnTo>
                  <a:pt x="483" y="60"/>
                </a:lnTo>
                <a:lnTo>
                  <a:pt x="490" y="67"/>
                </a:lnTo>
                <a:lnTo>
                  <a:pt x="497" y="74"/>
                </a:lnTo>
                <a:lnTo>
                  <a:pt x="502" y="88"/>
                </a:lnTo>
                <a:lnTo>
                  <a:pt x="502" y="101"/>
                </a:lnTo>
                <a:lnTo>
                  <a:pt x="509" y="108"/>
                </a:lnTo>
                <a:lnTo>
                  <a:pt x="515" y="121"/>
                </a:lnTo>
                <a:lnTo>
                  <a:pt x="522" y="134"/>
                </a:lnTo>
                <a:lnTo>
                  <a:pt x="527" y="147"/>
                </a:lnTo>
                <a:lnTo>
                  <a:pt x="527" y="160"/>
                </a:lnTo>
                <a:lnTo>
                  <a:pt x="534" y="175"/>
                </a:lnTo>
                <a:lnTo>
                  <a:pt x="541" y="188"/>
                </a:lnTo>
                <a:lnTo>
                  <a:pt x="546" y="207"/>
                </a:lnTo>
                <a:lnTo>
                  <a:pt x="553" y="221"/>
                </a:lnTo>
                <a:lnTo>
                  <a:pt x="553" y="240"/>
                </a:lnTo>
                <a:lnTo>
                  <a:pt x="559" y="255"/>
                </a:lnTo>
                <a:lnTo>
                  <a:pt x="566" y="274"/>
                </a:lnTo>
                <a:lnTo>
                  <a:pt x="573" y="288"/>
                </a:lnTo>
                <a:lnTo>
                  <a:pt x="573" y="307"/>
                </a:lnTo>
                <a:lnTo>
                  <a:pt x="578" y="327"/>
                </a:lnTo>
                <a:lnTo>
                  <a:pt x="585" y="348"/>
                </a:lnTo>
                <a:lnTo>
                  <a:pt x="591" y="368"/>
                </a:lnTo>
                <a:lnTo>
                  <a:pt x="598" y="388"/>
                </a:lnTo>
                <a:lnTo>
                  <a:pt x="598" y="407"/>
                </a:lnTo>
                <a:lnTo>
                  <a:pt x="605" y="435"/>
                </a:lnTo>
                <a:lnTo>
                  <a:pt x="610" y="454"/>
                </a:lnTo>
                <a:lnTo>
                  <a:pt x="617" y="474"/>
                </a:lnTo>
                <a:lnTo>
                  <a:pt x="623" y="502"/>
                </a:lnTo>
                <a:lnTo>
                  <a:pt x="623" y="521"/>
                </a:lnTo>
                <a:lnTo>
                  <a:pt x="629" y="548"/>
                </a:lnTo>
                <a:lnTo>
                  <a:pt x="636" y="569"/>
                </a:lnTo>
                <a:lnTo>
                  <a:pt x="642" y="595"/>
                </a:lnTo>
                <a:lnTo>
                  <a:pt x="649" y="621"/>
                </a:lnTo>
                <a:lnTo>
                  <a:pt x="649" y="641"/>
                </a:lnTo>
                <a:lnTo>
                  <a:pt x="654" y="667"/>
                </a:lnTo>
                <a:lnTo>
                  <a:pt x="661" y="695"/>
                </a:lnTo>
                <a:lnTo>
                  <a:pt x="668" y="721"/>
                </a:lnTo>
                <a:lnTo>
                  <a:pt x="674" y="749"/>
                </a:lnTo>
                <a:lnTo>
                  <a:pt x="674" y="775"/>
                </a:lnTo>
                <a:lnTo>
                  <a:pt x="681" y="801"/>
                </a:lnTo>
                <a:lnTo>
                  <a:pt x="686" y="829"/>
                </a:lnTo>
                <a:lnTo>
                  <a:pt x="693" y="855"/>
                </a:lnTo>
                <a:lnTo>
                  <a:pt x="700" y="888"/>
                </a:lnTo>
                <a:lnTo>
                  <a:pt x="700" y="914"/>
                </a:lnTo>
                <a:lnTo>
                  <a:pt x="706" y="942"/>
                </a:lnTo>
                <a:lnTo>
                  <a:pt x="712" y="968"/>
                </a:lnTo>
                <a:lnTo>
                  <a:pt x="718" y="1002"/>
                </a:lnTo>
                <a:lnTo>
                  <a:pt x="718" y="1029"/>
                </a:lnTo>
                <a:lnTo>
                  <a:pt x="725" y="1061"/>
                </a:lnTo>
                <a:lnTo>
                  <a:pt x="731" y="1089"/>
                </a:lnTo>
                <a:lnTo>
                  <a:pt x="737" y="1115"/>
                </a:lnTo>
                <a:lnTo>
                  <a:pt x="744" y="1148"/>
                </a:lnTo>
                <a:lnTo>
                  <a:pt x="744" y="1176"/>
                </a:lnTo>
                <a:lnTo>
                  <a:pt x="750" y="1209"/>
                </a:lnTo>
                <a:lnTo>
                  <a:pt x="757" y="1235"/>
                </a:lnTo>
                <a:lnTo>
                  <a:pt x="762" y="1269"/>
                </a:lnTo>
                <a:lnTo>
                  <a:pt x="769" y="1295"/>
                </a:lnTo>
                <a:lnTo>
                  <a:pt x="769" y="1328"/>
                </a:lnTo>
                <a:lnTo>
                  <a:pt x="776" y="1362"/>
                </a:lnTo>
                <a:lnTo>
                  <a:pt x="782" y="1389"/>
                </a:lnTo>
                <a:lnTo>
                  <a:pt x="789" y="1423"/>
                </a:lnTo>
                <a:lnTo>
                  <a:pt x="794" y="1449"/>
                </a:lnTo>
                <a:lnTo>
                  <a:pt x="794" y="1483"/>
                </a:lnTo>
                <a:lnTo>
                  <a:pt x="801" y="1516"/>
                </a:lnTo>
                <a:lnTo>
                  <a:pt x="808" y="1542"/>
                </a:lnTo>
                <a:lnTo>
                  <a:pt x="814" y="1575"/>
                </a:lnTo>
                <a:lnTo>
                  <a:pt x="820" y="1603"/>
                </a:lnTo>
                <a:lnTo>
                  <a:pt x="820" y="1637"/>
                </a:lnTo>
                <a:lnTo>
                  <a:pt x="826" y="1670"/>
                </a:lnTo>
                <a:lnTo>
                  <a:pt x="833" y="1696"/>
                </a:lnTo>
                <a:lnTo>
                  <a:pt x="840" y="1729"/>
                </a:lnTo>
                <a:lnTo>
                  <a:pt x="845" y="1756"/>
                </a:lnTo>
                <a:lnTo>
                  <a:pt x="845" y="1789"/>
                </a:lnTo>
                <a:lnTo>
                  <a:pt x="852" y="1817"/>
                </a:lnTo>
                <a:lnTo>
                  <a:pt x="858" y="1850"/>
                </a:lnTo>
                <a:lnTo>
                  <a:pt x="865" y="1876"/>
                </a:lnTo>
                <a:lnTo>
                  <a:pt x="865" y="1910"/>
                </a:lnTo>
                <a:lnTo>
                  <a:pt x="872" y="1897"/>
                </a:lnTo>
                <a:lnTo>
                  <a:pt x="877" y="1869"/>
                </a:lnTo>
                <a:lnTo>
                  <a:pt x="884" y="1836"/>
                </a:lnTo>
                <a:lnTo>
                  <a:pt x="890" y="1809"/>
                </a:lnTo>
                <a:lnTo>
                  <a:pt x="890" y="1783"/>
                </a:lnTo>
                <a:lnTo>
                  <a:pt x="897" y="1750"/>
                </a:lnTo>
                <a:lnTo>
                  <a:pt x="903" y="1722"/>
                </a:lnTo>
                <a:lnTo>
                  <a:pt x="909" y="1696"/>
                </a:lnTo>
                <a:lnTo>
                  <a:pt x="916" y="1670"/>
                </a:lnTo>
                <a:lnTo>
                  <a:pt x="916" y="1642"/>
                </a:lnTo>
                <a:lnTo>
                  <a:pt x="921" y="1616"/>
                </a:lnTo>
                <a:lnTo>
                  <a:pt x="928" y="1589"/>
                </a:lnTo>
                <a:lnTo>
                  <a:pt x="934" y="1562"/>
                </a:lnTo>
                <a:lnTo>
                  <a:pt x="941" y="1536"/>
                </a:lnTo>
                <a:lnTo>
                  <a:pt x="941" y="1509"/>
                </a:lnTo>
                <a:lnTo>
                  <a:pt x="948" y="1483"/>
                </a:lnTo>
                <a:lnTo>
                  <a:pt x="953" y="1456"/>
                </a:lnTo>
                <a:lnTo>
                  <a:pt x="960" y="1429"/>
                </a:lnTo>
                <a:lnTo>
                  <a:pt x="966" y="1408"/>
                </a:lnTo>
                <a:lnTo>
                  <a:pt x="966" y="1382"/>
                </a:lnTo>
                <a:lnTo>
                  <a:pt x="973" y="1362"/>
                </a:lnTo>
                <a:lnTo>
                  <a:pt x="980" y="1336"/>
                </a:lnTo>
                <a:lnTo>
                  <a:pt x="985" y="1315"/>
                </a:lnTo>
                <a:lnTo>
                  <a:pt x="992" y="1289"/>
                </a:lnTo>
                <a:lnTo>
                  <a:pt x="992" y="1269"/>
                </a:lnTo>
                <a:lnTo>
                  <a:pt x="998" y="1248"/>
                </a:lnTo>
                <a:lnTo>
                  <a:pt x="1004" y="1222"/>
                </a:lnTo>
                <a:lnTo>
                  <a:pt x="1011" y="1202"/>
                </a:lnTo>
                <a:lnTo>
                  <a:pt x="1017" y="1182"/>
                </a:lnTo>
                <a:lnTo>
                  <a:pt x="1017" y="1161"/>
                </a:lnTo>
                <a:lnTo>
                  <a:pt x="1024" y="1143"/>
                </a:lnTo>
                <a:lnTo>
                  <a:pt x="1029" y="1122"/>
                </a:lnTo>
                <a:lnTo>
                  <a:pt x="1036" y="1109"/>
                </a:lnTo>
                <a:lnTo>
                  <a:pt x="1036" y="1089"/>
                </a:lnTo>
                <a:lnTo>
                  <a:pt x="1043" y="1068"/>
                </a:lnTo>
                <a:lnTo>
                  <a:pt x="1049" y="1055"/>
                </a:lnTo>
                <a:lnTo>
                  <a:pt x="1056" y="1035"/>
                </a:lnTo>
                <a:lnTo>
                  <a:pt x="1061" y="1022"/>
                </a:lnTo>
                <a:lnTo>
                  <a:pt x="1061" y="1002"/>
                </a:lnTo>
                <a:lnTo>
                  <a:pt x="1068" y="988"/>
                </a:lnTo>
                <a:lnTo>
                  <a:pt x="1075" y="975"/>
                </a:lnTo>
                <a:lnTo>
                  <a:pt x="1081" y="962"/>
                </a:lnTo>
                <a:lnTo>
                  <a:pt x="1088" y="948"/>
                </a:lnTo>
                <a:lnTo>
                  <a:pt x="1088" y="935"/>
                </a:lnTo>
                <a:lnTo>
                  <a:pt x="1093" y="922"/>
                </a:lnTo>
                <a:lnTo>
                  <a:pt x="1100" y="908"/>
                </a:lnTo>
                <a:lnTo>
                  <a:pt x="1107" y="895"/>
                </a:lnTo>
                <a:lnTo>
                  <a:pt x="1112" y="881"/>
                </a:lnTo>
                <a:lnTo>
                  <a:pt x="1112" y="875"/>
                </a:lnTo>
                <a:lnTo>
                  <a:pt x="1119" y="862"/>
                </a:lnTo>
                <a:lnTo>
                  <a:pt x="1125" y="855"/>
                </a:lnTo>
                <a:lnTo>
                  <a:pt x="1132" y="847"/>
                </a:lnTo>
                <a:lnTo>
                  <a:pt x="1137" y="834"/>
                </a:lnTo>
                <a:lnTo>
                  <a:pt x="1137" y="829"/>
                </a:lnTo>
                <a:lnTo>
                  <a:pt x="1144" y="821"/>
                </a:lnTo>
                <a:lnTo>
                  <a:pt x="1151" y="815"/>
                </a:lnTo>
                <a:lnTo>
                  <a:pt x="1157" y="808"/>
                </a:lnTo>
                <a:lnTo>
                  <a:pt x="1164" y="801"/>
                </a:lnTo>
                <a:lnTo>
                  <a:pt x="1169" y="795"/>
                </a:lnTo>
                <a:lnTo>
                  <a:pt x="1176" y="788"/>
                </a:lnTo>
                <a:lnTo>
                  <a:pt x="1183" y="782"/>
                </a:lnTo>
                <a:lnTo>
                  <a:pt x="1189" y="782"/>
                </a:lnTo>
                <a:lnTo>
                  <a:pt x="1196" y="782"/>
                </a:lnTo>
                <a:lnTo>
                  <a:pt x="1201" y="775"/>
                </a:lnTo>
                <a:lnTo>
                  <a:pt x="1208" y="775"/>
                </a:lnTo>
                <a:lnTo>
                  <a:pt x="1215" y="775"/>
                </a:lnTo>
                <a:lnTo>
                  <a:pt x="1220" y="782"/>
                </a:lnTo>
                <a:lnTo>
                  <a:pt x="1227" y="782"/>
                </a:lnTo>
                <a:lnTo>
                  <a:pt x="1233" y="782"/>
                </a:lnTo>
                <a:lnTo>
                  <a:pt x="1240" y="788"/>
                </a:lnTo>
                <a:lnTo>
                  <a:pt x="1247" y="788"/>
                </a:lnTo>
                <a:lnTo>
                  <a:pt x="1252" y="795"/>
                </a:lnTo>
                <a:lnTo>
                  <a:pt x="1259" y="801"/>
                </a:lnTo>
                <a:lnTo>
                  <a:pt x="1265" y="808"/>
                </a:lnTo>
                <a:lnTo>
                  <a:pt x="1272" y="815"/>
                </a:lnTo>
                <a:lnTo>
                  <a:pt x="1279" y="821"/>
                </a:lnTo>
                <a:lnTo>
                  <a:pt x="1284" y="829"/>
                </a:lnTo>
                <a:lnTo>
                  <a:pt x="1284" y="842"/>
                </a:lnTo>
                <a:lnTo>
                  <a:pt x="1291" y="847"/>
                </a:lnTo>
                <a:lnTo>
                  <a:pt x="1297" y="855"/>
                </a:lnTo>
                <a:lnTo>
                  <a:pt x="1304" y="862"/>
                </a:lnTo>
                <a:lnTo>
                  <a:pt x="1310" y="875"/>
                </a:lnTo>
                <a:lnTo>
                  <a:pt x="1310" y="881"/>
                </a:lnTo>
                <a:lnTo>
                  <a:pt x="1316" y="895"/>
                </a:lnTo>
                <a:lnTo>
                  <a:pt x="1323" y="908"/>
                </a:lnTo>
              </a:path>
            </a:pathLst>
          </a:custGeom>
          <a:noFill/>
          <a:ln w="9525"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76" name="Freeform 76">
            <a:extLst>
              <a:ext uri="{FF2B5EF4-FFF2-40B4-BE49-F238E27FC236}">
                <a16:creationId xmlns:a16="http://schemas.microsoft.com/office/drawing/2014/main" id="{AB68BB41-6CCD-4ABE-8EDC-57DBFA3F9213}"/>
              </a:ext>
            </a:extLst>
          </p:cNvPr>
          <p:cNvSpPr>
            <a:spLocks/>
          </p:cNvSpPr>
          <p:nvPr/>
        </p:nvSpPr>
        <p:spPr bwMode="auto">
          <a:xfrm>
            <a:off x="4740275" y="3468688"/>
            <a:ext cx="1897063" cy="1587500"/>
          </a:xfrm>
          <a:custGeom>
            <a:avLst/>
            <a:gdLst>
              <a:gd name="T0" fmla="*/ 12 w 1195"/>
              <a:gd name="T1" fmla="*/ 33 h 1000"/>
              <a:gd name="T2" fmla="*/ 32 w 1195"/>
              <a:gd name="T3" fmla="*/ 87 h 1000"/>
              <a:gd name="T4" fmla="*/ 57 w 1195"/>
              <a:gd name="T5" fmla="*/ 146 h 1000"/>
              <a:gd name="T6" fmla="*/ 76 w 1195"/>
              <a:gd name="T7" fmla="*/ 206 h 1000"/>
              <a:gd name="T8" fmla="*/ 95 w 1195"/>
              <a:gd name="T9" fmla="*/ 280 h 1000"/>
              <a:gd name="T10" fmla="*/ 113 w 1195"/>
              <a:gd name="T11" fmla="*/ 353 h 1000"/>
              <a:gd name="T12" fmla="*/ 133 w 1195"/>
              <a:gd name="T13" fmla="*/ 432 h 1000"/>
              <a:gd name="T14" fmla="*/ 159 w 1195"/>
              <a:gd name="T15" fmla="*/ 514 h 1000"/>
              <a:gd name="T16" fmla="*/ 177 w 1195"/>
              <a:gd name="T17" fmla="*/ 599 h 1000"/>
              <a:gd name="T18" fmla="*/ 197 w 1195"/>
              <a:gd name="T19" fmla="*/ 686 h 1000"/>
              <a:gd name="T20" fmla="*/ 216 w 1195"/>
              <a:gd name="T21" fmla="*/ 774 h 1000"/>
              <a:gd name="T22" fmla="*/ 235 w 1195"/>
              <a:gd name="T23" fmla="*/ 859 h 1000"/>
              <a:gd name="T24" fmla="*/ 253 w 1195"/>
              <a:gd name="T25" fmla="*/ 954 h 1000"/>
              <a:gd name="T26" fmla="*/ 280 w 1195"/>
              <a:gd name="T27" fmla="*/ 974 h 1000"/>
              <a:gd name="T28" fmla="*/ 299 w 1195"/>
              <a:gd name="T29" fmla="*/ 887 h 1000"/>
              <a:gd name="T30" fmla="*/ 317 w 1195"/>
              <a:gd name="T31" fmla="*/ 800 h 1000"/>
              <a:gd name="T32" fmla="*/ 336 w 1195"/>
              <a:gd name="T33" fmla="*/ 720 h 1000"/>
              <a:gd name="T34" fmla="*/ 356 w 1195"/>
              <a:gd name="T35" fmla="*/ 640 h 1000"/>
              <a:gd name="T36" fmla="*/ 375 w 1195"/>
              <a:gd name="T37" fmla="*/ 566 h 1000"/>
              <a:gd name="T38" fmla="*/ 400 w 1195"/>
              <a:gd name="T39" fmla="*/ 499 h 1000"/>
              <a:gd name="T40" fmla="*/ 420 w 1195"/>
              <a:gd name="T41" fmla="*/ 432 h 1000"/>
              <a:gd name="T42" fmla="*/ 439 w 1195"/>
              <a:gd name="T43" fmla="*/ 373 h 1000"/>
              <a:gd name="T44" fmla="*/ 457 w 1195"/>
              <a:gd name="T45" fmla="*/ 313 h 1000"/>
              <a:gd name="T46" fmla="*/ 476 w 1195"/>
              <a:gd name="T47" fmla="*/ 267 h 1000"/>
              <a:gd name="T48" fmla="*/ 496 w 1195"/>
              <a:gd name="T49" fmla="*/ 219 h 1000"/>
              <a:gd name="T50" fmla="*/ 521 w 1195"/>
              <a:gd name="T51" fmla="*/ 186 h 1000"/>
              <a:gd name="T52" fmla="*/ 540 w 1195"/>
              <a:gd name="T53" fmla="*/ 159 h 1000"/>
              <a:gd name="T54" fmla="*/ 559 w 1195"/>
              <a:gd name="T55" fmla="*/ 133 h 1000"/>
              <a:gd name="T56" fmla="*/ 584 w 1195"/>
              <a:gd name="T57" fmla="*/ 113 h 1000"/>
              <a:gd name="T58" fmla="*/ 611 w 1195"/>
              <a:gd name="T59" fmla="*/ 106 h 1000"/>
              <a:gd name="T60" fmla="*/ 636 w 1195"/>
              <a:gd name="T61" fmla="*/ 113 h 1000"/>
              <a:gd name="T62" fmla="*/ 661 w 1195"/>
              <a:gd name="T63" fmla="*/ 126 h 1000"/>
              <a:gd name="T64" fmla="*/ 687 w 1195"/>
              <a:gd name="T65" fmla="*/ 152 h 1000"/>
              <a:gd name="T66" fmla="*/ 706 w 1195"/>
              <a:gd name="T67" fmla="*/ 180 h 1000"/>
              <a:gd name="T68" fmla="*/ 724 w 1195"/>
              <a:gd name="T69" fmla="*/ 213 h 1000"/>
              <a:gd name="T70" fmla="*/ 744 w 1195"/>
              <a:gd name="T71" fmla="*/ 252 h 1000"/>
              <a:gd name="T72" fmla="*/ 770 w 1195"/>
              <a:gd name="T73" fmla="*/ 293 h 1000"/>
              <a:gd name="T74" fmla="*/ 788 w 1195"/>
              <a:gd name="T75" fmla="*/ 347 h 1000"/>
              <a:gd name="T76" fmla="*/ 807 w 1195"/>
              <a:gd name="T77" fmla="*/ 399 h 1000"/>
              <a:gd name="T78" fmla="*/ 827 w 1195"/>
              <a:gd name="T79" fmla="*/ 460 h 1000"/>
              <a:gd name="T80" fmla="*/ 846 w 1195"/>
              <a:gd name="T81" fmla="*/ 519 h 1000"/>
              <a:gd name="T82" fmla="*/ 864 w 1195"/>
              <a:gd name="T83" fmla="*/ 586 h 1000"/>
              <a:gd name="T84" fmla="*/ 891 w 1195"/>
              <a:gd name="T85" fmla="*/ 653 h 1000"/>
              <a:gd name="T86" fmla="*/ 910 w 1195"/>
              <a:gd name="T87" fmla="*/ 727 h 1000"/>
              <a:gd name="T88" fmla="*/ 928 w 1195"/>
              <a:gd name="T89" fmla="*/ 793 h 1000"/>
              <a:gd name="T90" fmla="*/ 947 w 1195"/>
              <a:gd name="T91" fmla="*/ 867 h 1000"/>
              <a:gd name="T92" fmla="*/ 967 w 1195"/>
              <a:gd name="T93" fmla="*/ 941 h 1000"/>
              <a:gd name="T94" fmla="*/ 992 w 1195"/>
              <a:gd name="T95" fmla="*/ 980 h 1000"/>
              <a:gd name="T96" fmla="*/ 1011 w 1195"/>
              <a:gd name="T97" fmla="*/ 907 h 1000"/>
              <a:gd name="T98" fmla="*/ 1036 w 1195"/>
              <a:gd name="T99" fmla="*/ 840 h 1000"/>
              <a:gd name="T100" fmla="*/ 1055 w 1195"/>
              <a:gd name="T101" fmla="*/ 766 h 1000"/>
              <a:gd name="T102" fmla="*/ 1075 w 1195"/>
              <a:gd name="T103" fmla="*/ 700 h 1000"/>
              <a:gd name="T104" fmla="*/ 1094 w 1195"/>
              <a:gd name="T105" fmla="*/ 640 h 1000"/>
              <a:gd name="T106" fmla="*/ 1114 w 1195"/>
              <a:gd name="T107" fmla="*/ 579 h 1000"/>
              <a:gd name="T108" fmla="*/ 1132 w 1195"/>
              <a:gd name="T109" fmla="*/ 519 h 1000"/>
              <a:gd name="T110" fmla="*/ 1158 w 1195"/>
              <a:gd name="T111" fmla="*/ 466 h 1000"/>
              <a:gd name="T112" fmla="*/ 1177 w 1195"/>
              <a:gd name="T113" fmla="*/ 419 h 1000"/>
              <a:gd name="T114" fmla="*/ 1195 w 1195"/>
              <a:gd name="T115" fmla="*/ 380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95" h="1000">
                <a:moveTo>
                  <a:pt x="0" y="0"/>
                </a:moveTo>
                <a:lnTo>
                  <a:pt x="5" y="6"/>
                </a:lnTo>
                <a:lnTo>
                  <a:pt x="12" y="20"/>
                </a:lnTo>
                <a:lnTo>
                  <a:pt x="12" y="33"/>
                </a:lnTo>
                <a:lnTo>
                  <a:pt x="18" y="46"/>
                </a:lnTo>
                <a:lnTo>
                  <a:pt x="25" y="59"/>
                </a:lnTo>
                <a:lnTo>
                  <a:pt x="32" y="72"/>
                </a:lnTo>
                <a:lnTo>
                  <a:pt x="32" y="87"/>
                </a:lnTo>
                <a:lnTo>
                  <a:pt x="37" y="100"/>
                </a:lnTo>
                <a:lnTo>
                  <a:pt x="44" y="113"/>
                </a:lnTo>
                <a:lnTo>
                  <a:pt x="50" y="126"/>
                </a:lnTo>
                <a:lnTo>
                  <a:pt x="57" y="146"/>
                </a:lnTo>
                <a:lnTo>
                  <a:pt x="57" y="159"/>
                </a:lnTo>
                <a:lnTo>
                  <a:pt x="64" y="172"/>
                </a:lnTo>
                <a:lnTo>
                  <a:pt x="69" y="193"/>
                </a:lnTo>
                <a:lnTo>
                  <a:pt x="76" y="206"/>
                </a:lnTo>
                <a:lnTo>
                  <a:pt x="82" y="226"/>
                </a:lnTo>
                <a:lnTo>
                  <a:pt x="82" y="247"/>
                </a:lnTo>
                <a:lnTo>
                  <a:pt x="89" y="260"/>
                </a:lnTo>
                <a:lnTo>
                  <a:pt x="95" y="280"/>
                </a:lnTo>
                <a:lnTo>
                  <a:pt x="101" y="300"/>
                </a:lnTo>
                <a:lnTo>
                  <a:pt x="108" y="313"/>
                </a:lnTo>
                <a:lnTo>
                  <a:pt x="108" y="334"/>
                </a:lnTo>
                <a:lnTo>
                  <a:pt x="113" y="353"/>
                </a:lnTo>
                <a:lnTo>
                  <a:pt x="120" y="373"/>
                </a:lnTo>
                <a:lnTo>
                  <a:pt x="127" y="393"/>
                </a:lnTo>
                <a:lnTo>
                  <a:pt x="133" y="414"/>
                </a:lnTo>
                <a:lnTo>
                  <a:pt x="133" y="432"/>
                </a:lnTo>
                <a:lnTo>
                  <a:pt x="140" y="453"/>
                </a:lnTo>
                <a:lnTo>
                  <a:pt x="145" y="473"/>
                </a:lnTo>
                <a:lnTo>
                  <a:pt x="152" y="493"/>
                </a:lnTo>
                <a:lnTo>
                  <a:pt x="159" y="514"/>
                </a:lnTo>
                <a:lnTo>
                  <a:pt x="159" y="533"/>
                </a:lnTo>
                <a:lnTo>
                  <a:pt x="165" y="560"/>
                </a:lnTo>
                <a:lnTo>
                  <a:pt x="172" y="579"/>
                </a:lnTo>
                <a:lnTo>
                  <a:pt x="177" y="599"/>
                </a:lnTo>
                <a:lnTo>
                  <a:pt x="177" y="620"/>
                </a:lnTo>
                <a:lnTo>
                  <a:pt x="184" y="640"/>
                </a:lnTo>
                <a:lnTo>
                  <a:pt x="191" y="666"/>
                </a:lnTo>
                <a:lnTo>
                  <a:pt x="197" y="686"/>
                </a:lnTo>
                <a:lnTo>
                  <a:pt x="204" y="707"/>
                </a:lnTo>
                <a:lnTo>
                  <a:pt x="204" y="733"/>
                </a:lnTo>
                <a:lnTo>
                  <a:pt x="209" y="753"/>
                </a:lnTo>
                <a:lnTo>
                  <a:pt x="216" y="774"/>
                </a:lnTo>
                <a:lnTo>
                  <a:pt x="221" y="793"/>
                </a:lnTo>
                <a:lnTo>
                  <a:pt x="228" y="820"/>
                </a:lnTo>
                <a:lnTo>
                  <a:pt x="228" y="840"/>
                </a:lnTo>
                <a:lnTo>
                  <a:pt x="235" y="859"/>
                </a:lnTo>
                <a:lnTo>
                  <a:pt x="241" y="887"/>
                </a:lnTo>
                <a:lnTo>
                  <a:pt x="248" y="907"/>
                </a:lnTo>
                <a:lnTo>
                  <a:pt x="253" y="926"/>
                </a:lnTo>
                <a:lnTo>
                  <a:pt x="253" y="954"/>
                </a:lnTo>
                <a:lnTo>
                  <a:pt x="260" y="974"/>
                </a:lnTo>
                <a:lnTo>
                  <a:pt x="267" y="993"/>
                </a:lnTo>
                <a:lnTo>
                  <a:pt x="273" y="993"/>
                </a:lnTo>
                <a:lnTo>
                  <a:pt x="280" y="974"/>
                </a:lnTo>
                <a:lnTo>
                  <a:pt x="280" y="954"/>
                </a:lnTo>
                <a:lnTo>
                  <a:pt x="285" y="933"/>
                </a:lnTo>
                <a:lnTo>
                  <a:pt x="292" y="907"/>
                </a:lnTo>
                <a:lnTo>
                  <a:pt x="299" y="887"/>
                </a:lnTo>
                <a:lnTo>
                  <a:pt x="305" y="867"/>
                </a:lnTo>
                <a:lnTo>
                  <a:pt x="305" y="846"/>
                </a:lnTo>
                <a:lnTo>
                  <a:pt x="311" y="826"/>
                </a:lnTo>
                <a:lnTo>
                  <a:pt x="317" y="800"/>
                </a:lnTo>
                <a:lnTo>
                  <a:pt x="324" y="779"/>
                </a:lnTo>
                <a:lnTo>
                  <a:pt x="331" y="761"/>
                </a:lnTo>
                <a:lnTo>
                  <a:pt x="331" y="740"/>
                </a:lnTo>
                <a:lnTo>
                  <a:pt x="336" y="720"/>
                </a:lnTo>
                <a:lnTo>
                  <a:pt x="343" y="700"/>
                </a:lnTo>
                <a:lnTo>
                  <a:pt x="349" y="679"/>
                </a:lnTo>
                <a:lnTo>
                  <a:pt x="349" y="660"/>
                </a:lnTo>
                <a:lnTo>
                  <a:pt x="356" y="640"/>
                </a:lnTo>
                <a:lnTo>
                  <a:pt x="363" y="620"/>
                </a:lnTo>
                <a:lnTo>
                  <a:pt x="368" y="607"/>
                </a:lnTo>
                <a:lnTo>
                  <a:pt x="375" y="586"/>
                </a:lnTo>
                <a:lnTo>
                  <a:pt x="375" y="566"/>
                </a:lnTo>
                <a:lnTo>
                  <a:pt x="381" y="547"/>
                </a:lnTo>
                <a:lnTo>
                  <a:pt x="388" y="533"/>
                </a:lnTo>
                <a:lnTo>
                  <a:pt x="395" y="514"/>
                </a:lnTo>
                <a:lnTo>
                  <a:pt x="400" y="499"/>
                </a:lnTo>
                <a:lnTo>
                  <a:pt x="400" y="480"/>
                </a:lnTo>
                <a:lnTo>
                  <a:pt x="407" y="460"/>
                </a:lnTo>
                <a:lnTo>
                  <a:pt x="413" y="447"/>
                </a:lnTo>
                <a:lnTo>
                  <a:pt x="420" y="432"/>
                </a:lnTo>
                <a:lnTo>
                  <a:pt x="425" y="414"/>
                </a:lnTo>
                <a:lnTo>
                  <a:pt x="425" y="399"/>
                </a:lnTo>
                <a:lnTo>
                  <a:pt x="432" y="386"/>
                </a:lnTo>
                <a:lnTo>
                  <a:pt x="439" y="373"/>
                </a:lnTo>
                <a:lnTo>
                  <a:pt x="445" y="353"/>
                </a:lnTo>
                <a:lnTo>
                  <a:pt x="451" y="339"/>
                </a:lnTo>
                <a:lnTo>
                  <a:pt x="451" y="326"/>
                </a:lnTo>
                <a:lnTo>
                  <a:pt x="457" y="313"/>
                </a:lnTo>
                <a:lnTo>
                  <a:pt x="464" y="300"/>
                </a:lnTo>
                <a:lnTo>
                  <a:pt x="471" y="286"/>
                </a:lnTo>
                <a:lnTo>
                  <a:pt x="476" y="280"/>
                </a:lnTo>
                <a:lnTo>
                  <a:pt x="476" y="267"/>
                </a:lnTo>
                <a:lnTo>
                  <a:pt x="483" y="252"/>
                </a:lnTo>
                <a:lnTo>
                  <a:pt x="489" y="247"/>
                </a:lnTo>
                <a:lnTo>
                  <a:pt x="496" y="234"/>
                </a:lnTo>
                <a:lnTo>
                  <a:pt x="496" y="219"/>
                </a:lnTo>
                <a:lnTo>
                  <a:pt x="503" y="213"/>
                </a:lnTo>
                <a:lnTo>
                  <a:pt x="508" y="206"/>
                </a:lnTo>
                <a:lnTo>
                  <a:pt x="515" y="193"/>
                </a:lnTo>
                <a:lnTo>
                  <a:pt x="521" y="186"/>
                </a:lnTo>
                <a:lnTo>
                  <a:pt x="521" y="180"/>
                </a:lnTo>
                <a:lnTo>
                  <a:pt x="528" y="172"/>
                </a:lnTo>
                <a:lnTo>
                  <a:pt x="534" y="167"/>
                </a:lnTo>
                <a:lnTo>
                  <a:pt x="540" y="159"/>
                </a:lnTo>
                <a:lnTo>
                  <a:pt x="547" y="152"/>
                </a:lnTo>
                <a:lnTo>
                  <a:pt x="547" y="146"/>
                </a:lnTo>
                <a:lnTo>
                  <a:pt x="553" y="139"/>
                </a:lnTo>
                <a:lnTo>
                  <a:pt x="559" y="133"/>
                </a:lnTo>
                <a:lnTo>
                  <a:pt x="566" y="126"/>
                </a:lnTo>
                <a:lnTo>
                  <a:pt x="572" y="120"/>
                </a:lnTo>
                <a:lnTo>
                  <a:pt x="579" y="120"/>
                </a:lnTo>
                <a:lnTo>
                  <a:pt x="584" y="113"/>
                </a:lnTo>
                <a:lnTo>
                  <a:pt x="591" y="113"/>
                </a:lnTo>
                <a:lnTo>
                  <a:pt x="598" y="113"/>
                </a:lnTo>
                <a:lnTo>
                  <a:pt x="604" y="106"/>
                </a:lnTo>
                <a:lnTo>
                  <a:pt x="611" y="106"/>
                </a:lnTo>
                <a:lnTo>
                  <a:pt x="616" y="106"/>
                </a:lnTo>
                <a:lnTo>
                  <a:pt x="623" y="106"/>
                </a:lnTo>
                <a:lnTo>
                  <a:pt x="629" y="113"/>
                </a:lnTo>
                <a:lnTo>
                  <a:pt x="636" y="113"/>
                </a:lnTo>
                <a:lnTo>
                  <a:pt x="643" y="113"/>
                </a:lnTo>
                <a:lnTo>
                  <a:pt x="648" y="120"/>
                </a:lnTo>
                <a:lnTo>
                  <a:pt x="655" y="120"/>
                </a:lnTo>
                <a:lnTo>
                  <a:pt x="661" y="126"/>
                </a:lnTo>
                <a:lnTo>
                  <a:pt x="668" y="133"/>
                </a:lnTo>
                <a:lnTo>
                  <a:pt x="674" y="139"/>
                </a:lnTo>
                <a:lnTo>
                  <a:pt x="680" y="146"/>
                </a:lnTo>
                <a:lnTo>
                  <a:pt x="687" y="152"/>
                </a:lnTo>
                <a:lnTo>
                  <a:pt x="692" y="159"/>
                </a:lnTo>
                <a:lnTo>
                  <a:pt x="692" y="167"/>
                </a:lnTo>
                <a:lnTo>
                  <a:pt x="699" y="172"/>
                </a:lnTo>
                <a:lnTo>
                  <a:pt x="706" y="180"/>
                </a:lnTo>
                <a:lnTo>
                  <a:pt x="712" y="186"/>
                </a:lnTo>
                <a:lnTo>
                  <a:pt x="719" y="193"/>
                </a:lnTo>
                <a:lnTo>
                  <a:pt x="719" y="200"/>
                </a:lnTo>
                <a:lnTo>
                  <a:pt x="724" y="213"/>
                </a:lnTo>
                <a:lnTo>
                  <a:pt x="731" y="219"/>
                </a:lnTo>
                <a:lnTo>
                  <a:pt x="738" y="234"/>
                </a:lnTo>
                <a:lnTo>
                  <a:pt x="744" y="239"/>
                </a:lnTo>
                <a:lnTo>
                  <a:pt x="744" y="252"/>
                </a:lnTo>
                <a:lnTo>
                  <a:pt x="751" y="260"/>
                </a:lnTo>
                <a:lnTo>
                  <a:pt x="756" y="273"/>
                </a:lnTo>
                <a:lnTo>
                  <a:pt x="763" y="280"/>
                </a:lnTo>
                <a:lnTo>
                  <a:pt x="770" y="293"/>
                </a:lnTo>
                <a:lnTo>
                  <a:pt x="770" y="306"/>
                </a:lnTo>
                <a:lnTo>
                  <a:pt x="776" y="319"/>
                </a:lnTo>
                <a:lnTo>
                  <a:pt x="782" y="334"/>
                </a:lnTo>
                <a:lnTo>
                  <a:pt x="788" y="347"/>
                </a:lnTo>
                <a:lnTo>
                  <a:pt x="795" y="360"/>
                </a:lnTo>
                <a:lnTo>
                  <a:pt x="795" y="373"/>
                </a:lnTo>
                <a:lnTo>
                  <a:pt x="802" y="386"/>
                </a:lnTo>
                <a:lnTo>
                  <a:pt x="807" y="399"/>
                </a:lnTo>
                <a:lnTo>
                  <a:pt x="814" y="414"/>
                </a:lnTo>
                <a:lnTo>
                  <a:pt x="814" y="427"/>
                </a:lnTo>
                <a:lnTo>
                  <a:pt x="820" y="440"/>
                </a:lnTo>
                <a:lnTo>
                  <a:pt x="827" y="460"/>
                </a:lnTo>
                <a:lnTo>
                  <a:pt x="832" y="473"/>
                </a:lnTo>
                <a:lnTo>
                  <a:pt x="839" y="486"/>
                </a:lnTo>
                <a:lnTo>
                  <a:pt x="839" y="506"/>
                </a:lnTo>
                <a:lnTo>
                  <a:pt x="846" y="519"/>
                </a:lnTo>
                <a:lnTo>
                  <a:pt x="852" y="533"/>
                </a:lnTo>
                <a:lnTo>
                  <a:pt x="859" y="553"/>
                </a:lnTo>
                <a:lnTo>
                  <a:pt x="864" y="566"/>
                </a:lnTo>
                <a:lnTo>
                  <a:pt x="864" y="586"/>
                </a:lnTo>
                <a:lnTo>
                  <a:pt x="871" y="599"/>
                </a:lnTo>
                <a:lnTo>
                  <a:pt x="878" y="620"/>
                </a:lnTo>
                <a:lnTo>
                  <a:pt x="884" y="633"/>
                </a:lnTo>
                <a:lnTo>
                  <a:pt x="891" y="653"/>
                </a:lnTo>
                <a:lnTo>
                  <a:pt x="891" y="673"/>
                </a:lnTo>
                <a:lnTo>
                  <a:pt x="896" y="686"/>
                </a:lnTo>
                <a:lnTo>
                  <a:pt x="903" y="707"/>
                </a:lnTo>
                <a:lnTo>
                  <a:pt x="910" y="727"/>
                </a:lnTo>
                <a:lnTo>
                  <a:pt x="916" y="740"/>
                </a:lnTo>
                <a:lnTo>
                  <a:pt x="916" y="761"/>
                </a:lnTo>
                <a:lnTo>
                  <a:pt x="922" y="779"/>
                </a:lnTo>
                <a:lnTo>
                  <a:pt x="928" y="793"/>
                </a:lnTo>
                <a:lnTo>
                  <a:pt x="935" y="813"/>
                </a:lnTo>
                <a:lnTo>
                  <a:pt x="942" y="833"/>
                </a:lnTo>
                <a:lnTo>
                  <a:pt x="942" y="853"/>
                </a:lnTo>
                <a:lnTo>
                  <a:pt x="947" y="867"/>
                </a:lnTo>
                <a:lnTo>
                  <a:pt x="954" y="887"/>
                </a:lnTo>
                <a:lnTo>
                  <a:pt x="960" y="907"/>
                </a:lnTo>
                <a:lnTo>
                  <a:pt x="960" y="926"/>
                </a:lnTo>
                <a:lnTo>
                  <a:pt x="967" y="941"/>
                </a:lnTo>
                <a:lnTo>
                  <a:pt x="974" y="960"/>
                </a:lnTo>
                <a:lnTo>
                  <a:pt x="979" y="980"/>
                </a:lnTo>
                <a:lnTo>
                  <a:pt x="986" y="1000"/>
                </a:lnTo>
                <a:lnTo>
                  <a:pt x="992" y="980"/>
                </a:lnTo>
                <a:lnTo>
                  <a:pt x="999" y="960"/>
                </a:lnTo>
                <a:lnTo>
                  <a:pt x="1005" y="946"/>
                </a:lnTo>
                <a:lnTo>
                  <a:pt x="1011" y="926"/>
                </a:lnTo>
                <a:lnTo>
                  <a:pt x="1011" y="907"/>
                </a:lnTo>
                <a:lnTo>
                  <a:pt x="1018" y="887"/>
                </a:lnTo>
                <a:lnTo>
                  <a:pt x="1023" y="874"/>
                </a:lnTo>
                <a:lnTo>
                  <a:pt x="1030" y="853"/>
                </a:lnTo>
                <a:lnTo>
                  <a:pt x="1036" y="840"/>
                </a:lnTo>
                <a:lnTo>
                  <a:pt x="1036" y="820"/>
                </a:lnTo>
                <a:lnTo>
                  <a:pt x="1043" y="800"/>
                </a:lnTo>
                <a:lnTo>
                  <a:pt x="1050" y="787"/>
                </a:lnTo>
                <a:lnTo>
                  <a:pt x="1055" y="766"/>
                </a:lnTo>
                <a:lnTo>
                  <a:pt x="1062" y="753"/>
                </a:lnTo>
                <a:lnTo>
                  <a:pt x="1062" y="733"/>
                </a:lnTo>
                <a:lnTo>
                  <a:pt x="1068" y="720"/>
                </a:lnTo>
                <a:lnTo>
                  <a:pt x="1075" y="700"/>
                </a:lnTo>
                <a:lnTo>
                  <a:pt x="1082" y="686"/>
                </a:lnTo>
                <a:lnTo>
                  <a:pt x="1087" y="666"/>
                </a:lnTo>
                <a:lnTo>
                  <a:pt x="1087" y="653"/>
                </a:lnTo>
                <a:lnTo>
                  <a:pt x="1094" y="640"/>
                </a:lnTo>
                <a:lnTo>
                  <a:pt x="1100" y="620"/>
                </a:lnTo>
                <a:lnTo>
                  <a:pt x="1107" y="607"/>
                </a:lnTo>
                <a:lnTo>
                  <a:pt x="1114" y="594"/>
                </a:lnTo>
                <a:lnTo>
                  <a:pt x="1114" y="579"/>
                </a:lnTo>
                <a:lnTo>
                  <a:pt x="1119" y="566"/>
                </a:lnTo>
                <a:lnTo>
                  <a:pt x="1126" y="547"/>
                </a:lnTo>
                <a:lnTo>
                  <a:pt x="1132" y="533"/>
                </a:lnTo>
                <a:lnTo>
                  <a:pt x="1132" y="519"/>
                </a:lnTo>
                <a:lnTo>
                  <a:pt x="1138" y="506"/>
                </a:lnTo>
                <a:lnTo>
                  <a:pt x="1145" y="493"/>
                </a:lnTo>
                <a:lnTo>
                  <a:pt x="1151" y="480"/>
                </a:lnTo>
                <a:lnTo>
                  <a:pt x="1158" y="466"/>
                </a:lnTo>
                <a:lnTo>
                  <a:pt x="1158" y="460"/>
                </a:lnTo>
                <a:lnTo>
                  <a:pt x="1163" y="447"/>
                </a:lnTo>
                <a:lnTo>
                  <a:pt x="1170" y="432"/>
                </a:lnTo>
                <a:lnTo>
                  <a:pt x="1177" y="419"/>
                </a:lnTo>
                <a:lnTo>
                  <a:pt x="1183" y="414"/>
                </a:lnTo>
                <a:lnTo>
                  <a:pt x="1183" y="399"/>
                </a:lnTo>
                <a:lnTo>
                  <a:pt x="1190" y="386"/>
                </a:lnTo>
                <a:lnTo>
                  <a:pt x="1195" y="380"/>
                </a:lnTo>
              </a:path>
            </a:pathLst>
          </a:custGeom>
          <a:noFill/>
          <a:ln w="9525"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77" name="Rectangle 77">
            <a:extLst>
              <a:ext uri="{FF2B5EF4-FFF2-40B4-BE49-F238E27FC236}">
                <a16:creationId xmlns:a16="http://schemas.microsoft.com/office/drawing/2014/main" id="{CF3A5B5C-B566-4C1F-B964-E496461C68A4}"/>
              </a:ext>
            </a:extLst>
          </p:cNvPr>
          <p:cNvSpPr>
            <a:spLocks noChangeArrowheads="1"/>
          </p:cNvSpPr>
          <p:nvPr/>
        </p:nvSpPr>
        <p:spPr bwMode="auto">
          <a:xfrm>
            <a:off x="4024313" y="5437188"/>
            <a:ext cx="13303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500">
                <a:solidFill>
                  <a:srgbClr val="000000"/>
                </a:solidFill>
                <a:latin typeface="Helvetica" panose="020B0604020202020204" pitchFamily="34" charset="0"/>
              </a:rPr>
              <a:t>frequency, MHz</a:t>
            </a:r>
            <a:endParaRPr lang="en-US" altLang="en-US"/>
          </a:p>
        </p:txBody>
      </p:sp>
      <p:grpSp>
        <p:nvGrpSpPr>
          <p:cNvPr id="25684" name="Group 84">
            <a:extLst>
              <a:ext uri="{FF2B5EF4-FFF2-40B4-BE49-F238E27FC236}">
                <a16:creationId xmlns:a16="http://schemas.microsoft.com/office/drawing/2014/main" id="{739E3194-D9F6-41BC-B3CE-BA58110A1F9A}"/>
              </a:ext>
            </a:extLst>
          </p:cNvPr>
          <p:cNvGrpSpPr>
            <a:grpSpLocks/>
          </p:cNvGrpSpPr>
          <p:nvPr/>
        </p:nvGrpSpPr>
        <p:grpSpPr bwMode="auto">
          <a:xfrm>
            <a:off x="2643188" y="1755775"/>
            <a:ext cx="3987800" cy="3306763"/>
            <a:chOff x="1665" y="1106"/>
            <a:chExt cx="2512" cy="2083"/>
          </a:xfrm>
        </p:grpSpPr>
        <p:sp>
          <p:nvSpPr>
            <p:cNvPr id="25682" name="Rectangle 82">
              <a:extLst>
                <a:ext uri="{FF2B5EF4-FFF2-40B4-BE49-F238E27FC236}">
                  <a16:creationId xmlns:a16="http://schemas.microsoft.com/office/drawing/2014/main" id="{DAE437FA-D735-415B-B9F4-8EFA77CBDD4E}"/>
                </a:ext>
              </a:extLst>
            </p:cNvPr>
            <p:cNvSpPr>
              <a:spLocks noChangeArrowheads="1"/>
            </p:cNvSpPr>
            <p:nvPr/>
          </p:nvSpPr>
          <p:spPr bwMode="auto">
            <a:xfrm>
              <a:off x="1665" y="1106"/>
              <a:ext cx="2512" cy="208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683" name="Rectangle 83">
              <a:extLst>
                <a:ext uri="{FF2B5EF4-FFF2-40B4-BE49-F238E27FC236}">
                  <a16:creationId xmlns:a16="http://schemas.microsoft.com/office/drawing/2014/main" id="{6FC25098-DA9C-4559-AC99-F656D5ECD3F9}"/>
                </a:ext>
              </a:extLst>
            </p:cNvPr>
            <p:cNvSpPr>
              <a:spLocks noChangeArrowheads="1"/>
            </p:cNvSpPr>
            <p:nvPr/>
          </p:nvSpPr>
          <p:spPr bwMode="auto">
            <a:xfrm>
              <a:off x="1665" y="1106"/>
              <a:ext cx="2512" cy="2083"/>
            </a:xfrm>
            <a:prstGeom prst="rect">
              <a:avLst/>
            </a:prstGeom>
            <a:noFill/>
            <a:ln w="9525"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5685" name="Line 85">
            <a:extLst>
              <a:ext uri="{FF2B5EF4-FFF2-40B4-BE49-F238E27FC236}">
                <a16:creationId xmlns:a16="http://schemas.microsoft.com/office/drawing/2014/main" id="{BF749026-1DA8-4F17-A061-D9CF6E6E4536}"/>
              </a:ext>
            </a:extLst>
          </p:cNvPr>
          <p:cNvSpPr>
            <a:spLocks noChangeShapeType="1"/>
          </p:cNvSpPr>
          <p:nvPr/>
        </p:nvSpPr>
        <p:spPr bwMode="auto">
          <a:xfrm>
            <a:off x="2640013" y="1751013"/>
            <a:ext cx="3997325"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86" name="Line 86">
            <a:extLst>
              <a:ext uri="{FF2B5EF4-FFF2-40B4-BE49-F238E27FC236}">
                <a16:creationId xmlns:a16="http://schemas.microsoft.com/office/drawing/2014/main" id="{335744D5-F8A4-45ED-BAD3-DFD2885D254B}"/>
              </a:ext>
            </a:extLst>
          </p:cNvPr>
          <p:cNvSpPr>
            <a:spLocks noChangeShapeType="1"/>
          </p:cNvSpPr>
          <p:nvPr/>
        </p:nvSpPr>
        <p:spPr bwMode="auto">
          <a:xfrm>
            <a:off x="2640013" y="5067300"/>
            <a:ext cx="3997325"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87" name="Line 87">
            <a:extLst>
              <a:ext uri="{FF2B5EF4-FFF2-40B4-BE49-F238E27FC236}">
                <a16:creationId xmlns:a16="http://schemas.microsoft.com/office/drawing/2014/main" id="{7C0EB634-66F3-4B46-80BB-5D7A1D58E9EF}"/>
              </a:ext>
            </a:extLst>
          </p:cNvPr>
          <p:cNvSpPr>
            <a:spLocks noChangeShapeType="1"/>
          </p:cNvSpPr>
          <p:nvPr/>
        </p:nvSpPr>
        <p:spPr bwMode="auto">
          <a:xfrm flipV="1">
            <a:off x="6637338" y="1751013"/>
            <a:ext cx="3175" cy="33162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88" name="Line 88">
            <a:extLst>
              <a:ext uri="{FF2B5EF4-FFF2-40B4-BE49-F238E27FC236}">
                <a16:creationId xmlns:a16="http://schemas.microsoft.com/office/drawing/2014/main" id="{90569D88-C039-4AF3-8604-28ED30949042}"/>
              </a:ext>
            </a:extLst>
          </p:cNvPr>
          <p:cNvSpPr>
            <a:spLocks noChangeShapeType="1"/>
          </p:cNvSpPr>
          <p:nvPr/>
        </p:nvSpPr>
        <p:spPr bwMode="auto">
          <a:xfrm flipV="1">
            <a:off x="2641600" y="1738313"/>
            <a:ext cx="1588" cy="331470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89" name="Rectangle 89">
            <a:extLst>
              <a:ext uri="{FF2B5EF4-FFF2-40B4-BE49-F238E27FC236}">
                <a16:creationId xmlns:a16="http://schemas.microsoft.com/office/drawing/2014/main" id="{72B3AEED-F5D6-4DBD-B092-00DF9D075E33}"/>
              </a:ext>
            </a:extLst>
          </p:cNvPr>
          <p:cNvSpPr>
            <a:spLocks noChangeArrowheads="1"/>
          </p:cNvSpPr>
          <p:nvPr/>
        </p:nvSpPr>
        <p:spPr bwMode="auto">
          <a:xfrm>
            <a:off x="2608263" y="5162550"/>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a:t>
            </a:r>
            <a:endParaRPr lang="en-US" altLang="en-US"/>
          </a:p>
        </p:txBody>
      </p:sp>
      <p:sp>
        <p:nvSpPr>
          <p:cNvPr id="25690" name="Line 90">
            <a:extLst>
              <a:ext uri="{FF2B5EF4-FFF2-40B4-BE49-F238E27FC236}">
                <a16:creationId xmlns:a16="http://schemas.microsoft.com/office/drawing/2014/main" id="{5AB0352A-F428-4662-90AB-B7588CEC1F71}"/>
              </a:ext>
            </a:extLst>
          </p:cNvPr>
          <p:cNvSpPr>
            <a:spLocks noChangeShapeType="1"/>
          </p:cNvSpPr>
          <p:nvPr/>
        </p:nvSpPr>
        <p:spPr bwMode="auto">
          <a:xfrm flipV="1">
            <a:off x="3303588" y="5024438"/>
            <a:ext cx="4762"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91" name="Line 91">
            <a:extLst>
              <a:ext uri="{FF2B5EF4-FFF2-40B4-BE49-F238E27FC236}">
                <a16:creationId xmlns:a16="http://schemas.microsoft.com/office/drawing/2014/main" id="{FAD48324-F31A-4F4F-8DC0-7724D891545B}"/>
              </a:ext>
            </a:extLst>
          </p:cNvPr>
          <p:cNvSpPr>
            <a:spLocks noChangeShapeType="1"/>
          </p:cNvSpPr>
          <p:nvPr/>
        </p:nvSpPr>
        <p:spPr bwMode="auto">
          <a:xfrm>
            <a:off x="3303588" y="1751013"/>
            <a:ext cx="4762"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92" name="Rectangle 92">
            <a:extLst>
              <a:ext uri="{FF2B5EF4-FFF2-40B4-BE49-F238E27FC236}">
                <a16:creationId xmlns:a16="http://schemas.microsoft.com/office/drawing/2014/main" id="{016231E4-C295-4C25-8F15-4C01ECE47F77}"/>
              </a:ext>
            </a:extLst>
          </p:cNvPr>
          <p:cNvSpPr>
            <a:spLocks noChangeArrowheads="1"/>
          </p:cNvSpPr>
          <p:nvPr/>
        </p:nvSpPr>
        <p:spPr bwMode="auto">
          <a:xfrm>
            <a:off x="3276600" y="5162550"/>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5</a:t>
            </a:r>
            <a:endParaRPr lang="en-US" altLang="en-US"/>
          </a:p>
        </p:txBody>
      </p:sp>
      <p:sp>
        <p:nvSpPr>
          <p:cNvPr id="25693" name="Line 93">
            <a:extLst>
              <a:ext uri="{FF2B5EF4-FFF2-40B4-BE49-F238E27FC236}">
                <a16:creationId xmlns:a16="http://schemas.microsoft.com/office/drawing/2014/main" id="{F05316CC-FC75-4E7F-87CA-559E092826C2}"/>
              </a:ext>
            </a:extLst>
          </p:cNvPr>
          <p:cNvSpPr>
            <a:spLocks noChangeShapeType="1"/>
          </p:cNvSpPr>
          <p:nvPr/>
        </p:nvSpPr>
        <p:spPr bwMode="auto">
          <a:xfrm flipV="1">
            <a:off x="3971925" y="5024438"/>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94" name="Line 94">
            <a:extLst>
              <a:ext uri="{FF2B5EF4-FFF2-40B4-BE49-F238E27FC236}">
                <a16:creationId xmlns:a16="http://schemas.microsoft.com/office/drawing/2014/main" id="{AC0F4732-495B-4CFC-BFAE-E95ED7246268}"/>
              </a:ext>
            </a:extLst>
          </p:cNvPr>
          <p:cNvSpPr>
            <a:spLocks noChangeShapeType="1"/>
          </p:cNvSpPr>
          <p:nvPr/>
        </p:nvSpPr>
        <p:spPr bwMode="auto">
          <a:xfrm>
            <a:off x="3971925" y="1751013"/>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95" name="Rectangle 95">
            <a:extLst>
              <a:ext uri="{FF2B5EF4-FFF2-40B4-BE49-F238E27FC236}">
                <a16:creationId xmlns:a16="http://schemas.microsoft.com/office/drawing/2014/main" id="{6D08B942-0D5B-44FE-9F56-5D7E9F92DEA9}"/>
              </a:ext>
            </a:extLst>
          </p:cNvPr>
          <p:cNvSpPr>
            <a:spLocks noChangeArrowheads="1"/>
          </p:cNvSpPr>
          <p:nvPr/>
        </p:nvSpPr>
        <p:spPr bwMode="auto">
          <a:xfrm>
            <a:off x="3911600" y="51625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10</a:t>
            </a:r>
            <a:endParaRPr lang="en-US" altLang="en-US"/>
          </a:p>
        </p:txBody>
      </p:sp>
      <p:sp>
        <p:nvSpPr>
          <p:cNvPr id="25696" name="Line 96">
            <a:extLst>
              <a:ext uri="{FF2B5EF4-FFF2-40B4-BE49-F238E27FC236}">
                <a16:creationId xmlns:a16="http://schemas.microsoft.com/office/drawing/2014/main" id="{017F709F-749A-4459-8E37-E7183E3BBD46}"/>
              </a:ext>
            </a:extLst>
          </p:cNvPr>
          <p:cNvSpPr>
            <a:spLocks noChangeShapeType="1"/>
          </p:cNvSpPr>
          <p:nvPr/>
        </p:nvSpPr>
        <p:spPr bwMode="auto">
          <a:xfrm flipV="1">
            <a:off x="4638675" y="5024438"/>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97" name="Line 97">
            <a:extLst>
              <a:ext uri="{FF2B5EF4-FFF2-40B4-BE49-F238E27FC236}">
                <a16:creationId xmlns:a16="http://schemas.microsoft.com/office/drawing/2014/main" id="{2EF1D282-5B90-47AB-B180-7951736CDC61}"/>
              </a:ext>
            </a:extLst>
          </p:cNvPr>
          <p:cNvSpPr>
            <a:spLocks noChangeShapeType="1"/>
          </p:cNvSpPr>
          <p:nvPr/>
        </p:nvSpPr>
        <p:spPr bwMode="auto">
          <a:xfrm>
            <a:off x="4638675" y="1751013"/>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98" name="Rectangle 98">
            <a:extLst>
              <a:ext uri="{FF2B5EF4-FFF2-40B4-BE49-F238E27FC236}">
                <a16:creationId xmlns:a16="http://schemas.microsoft.com/office/drawing/2014/main" id="{FB37B641-ABB5-4DBD-83C2-0865223A2209}"/>
              </a:ext>
            </a:extLst>
          </p:cNvPr>
          <p:cNvSpPr>
            <a:spLocks noChangeArrowheads="1"/>
          </p:cNvSpPr>
          <p:nvPr/>
        </p:nvSpPr>
        <p:spPr bwMode="auto">
          <a:xfrm>
            <a:off x="4578350" y="51625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15</a:t>
            </a:r>
            <a:endParaRPr lang="en-US" altLang="en-US"/>
          </a:p>
        </p:txBody>
      </p:sp>
      <p:sp>
        <p:nvSpPr>
          <p:cNvPr id="25699" name="Line 99">
            <a:extLst>
              <a:ext uri="{FF2B5EF4-FFF2-40B4-BE49-F238E27FC236}">
                <a16:creationId xmlns:a16="http://schemas.microsoft.com/office/drawing/2014/main" id="{894BB672-3669-4422-9272-D7E0A1793887}"/>
              </a:ext>
            </a:extLst>
          </p:cNvPr>
          <p:cNvSpPr>
            <a:spLocks noChangeShapeType="1"/>
          </p:cNvSpPr>
          <p:nvPr/>
        </p:nvSpPr>
        <p:spPr bwMode="auto">
          <a:xfrm flipV="1">
            <a:off x="5305425" y="5024438"/>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00" name="Line 100">
            <a:extLst>
              <a:ext uri="{FF2B5EF4-FFF2-40B4-BE49-F238E27FC236}">
                <a16:creationId xmlns:a16="http://schemas.microsoft.com/office/drawing/2014/main" id="{B5E802DE-8EC7-45C5-AD39-9B7AF20A3AD3}"/>
              </a:ext>
            </a:extLst>
          </p:cNvPr>
          <p:cNvSpPr>
            <a:spLocks noChangeShapeType="1"/>
          </p:cNvSpPr>
          <p:nvPr/>
        </p:nvSpPr>
        <p:spPr bwMode="auto">
          <a:xfrm>
            <a:off x="5305425" y="1751013"/>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01" name="Rectangle 101">
            <a:extLst>
              <a:ext uri="{FF2B5EF4-FFF2-40B4-BE49-F238E27FC236}">
                <a16:creationId xmlns:a16="http://schemas.microsoft.com/office/drawing/2014/main" id="{52D5643D-8980-42FB-9835-574C474B19A2}"/>
              </a:ext>
            </a:extLst>
          </p:cNvPr>
          <p:cNvSpPr>
            <a:spLocks noChangeArrowheads="1"/>
          </p:cNvSpPr>
          <p:nvPr/>
        </p:nvSpPr>
        <p:spPr bwMode="auto">
          <a:xfrm>
            <a:off x="5245100" y="51625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20</a:t>
            </a:r>
            <a:endParaRPr lang="en-US" altLang="en-US"/>
          </a:p>
        </p:txBody>
      </p:sp>
      <p:sp>
        <p:nvSpPr>
          <p:cNvPr id="25702" name="Line 102">
            <a:extLst>
              <a:ext uri="{FF2B5EF4-FFF2-40B4-BE49-F238E27FC236}">
                <a16:creationId xmlns:a16="http://schemas.microsoft.com/office/drawing/2014/main" id="{039AFE58-8016-479A-B3D6-2D630A315CDB}"/>
              </a:ext>
            </a:extLst>
          </p:cNvPr>
          <p:cNvSpPr>
            <a:spLocks noChangeShapeType="1"/>
          </p:cNvSpPr>
          <p:nvPr/>
        </p:nvSpPr>
        <p:spPr bwMode="auto">
          <a:xfrm flipV="1">
            <a:off x="5972175" y="5024438"/>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03" name="Line 103">
            <a:extLst>
              <a:ext uri="{FF2B5EF4-FFF2-40B4-BE49-F238E27FC236}">
                <a16:creationId xmlns:a16="http://schemas.microsoft.com/office/drawing/2014/main" id="{FBA7D2CD-695B-47D2-AFE7-29A51452D4F6}"/>
              </a:ext>
            </a:extLst>
          </p:cNvPr>
          <p:cNvSpPr>
            <a:spLocks noChangeShapeType="1"/>
          </p:cNvSpPr>
          <p:nvPr/>
        </p:nvSpPr>
        <p:spPr bwMode="auto">
          <a:xfrm>
            <a:off x="5972175" y="1751013"/>
            <a:ext cx="1588"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04" name="Rectangle 104">
            <a:extLst>
              <a:ext uri="{FF2B5EF4-FFF2-40B4-BE49-F238E27FC236}">
                <a16:creationId xmlns:a16="http://schemas.microsoft.com/office/drawing/2014/main" id="{D0627B36-85F8-461A-9E8C-58A5337BEA97}"/>
              </a:ext>
            </a:extLst>
          </p:cNvPr>
          <p:cNvSpPr>
            <a:spLocks noChangeArrowheads="1"/>
          </p:cNvSpPr>
          <p:nvPr/>
        </p:nvSpPr>
        <p:spPr bwMode="auto">
          <a:xfrm>
            <a:off x="5913438" y="51625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25</a:t>
            </a:r>
            <a:endParaRPr lang="en-US" altLang="en-US"/>
          </a:p>
        </p:txBody>
      </p:sp>
      <p:sp>
        <p:nvSpPr>
          <p:cNvPr id="25705" name="Line 105">
            <a:extLst>
              <a:ext uri="{FF2B5EF4-FFF2-40B4-BE49-F238E27FC236}">
                <a16:creationId xmlns:a16="http://schemas.microsoft.com/office/drawing/2014/main" id="{B81D3B2A-0C73-4654-AD22-8CA17B0CC26D}"/>
              </a:ext>
            </a:extLst>
          </p:cNvPr>
          <p:cNvSpPr>
            <a:spLocks noChangeShapeType="1"/>
          </p:cNvSpPr>
          <p:nvPr/>
        </p:nvSpPr>
        <p:spPr bwMode="auto">
          <a:xfrm flipV="1">
            <a:off x="6637338" y="5024438"/>
            <a:ext cx="3175"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06" name="Line 106">
            <a:extLst>
              <a:ext uri="{FF2B5EF4-FFF2-40B4-BE49-F238E27FC236}">
                <a16:creationId xmlns:a16="http://schemas.microsoft.com/office/drawing/2014/main" id="{D278C59E-9601-4167-A905-31F023F6B420}"/>
              </a:ext>
            </a:extLst>
          </p:cNvPr>
          <p:cNvSpPr>
            <a:spLocks noChangeShapeType="1"/>
          </p:cNvSpPr>
          <p:nvPr/>
        </p:nvSpPr>
        <p:spPr bwMode="auto">
          <a:xfrm>
            <a:off x="6637338" y="1751013"/>
            <a:ext cx="3175" cy="4286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07" name="Rectangle 107">
            <a:extLst>
              <a:ext uri="{FF2B5EF4-FFF2-40B4-BE49-F238E27FC236}">
                <a16:creationId xmlns:a16="http://schemas.microsoft.com/office/drawing/2014/main" id="{5350EB8B-9BBD-479B-9E29-D378F3627E06}"/>
              </a:ext>
            </a:extLst>
          </p:cNvPr>
          <p:cNvSpPr>
            <a:spLocks noChangeArrowheads="1"/>
          </p:cNvSpPr>
          <p:nvPr/>
        </p:nvSpPr>
        <p:spPr bwMode="auto">
          <a:xfrm>
            <a:off x="6580188" y="51625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30</a:t>
            </a:r>
            <a:endParaRPr lang="en-US" altLang="en-US"/>
          </a:p>
        </p:txBody>
      </p:sp>
      <p:sp>
        <p:nvSpPr>
          <p:cNvPr id="25708" name="Line 108">
            <a:extLst>
              <a:ext uri="{FF2B5EF4-FFF2-40B4-BE49-F238E27FC236}">
                <a16:creationId xmlns:a16="http://schemas.microsoft.com/office/drawing/2014/main" id="{7B2520C4-95DF-41E7-B034-704CFA3EFE5A}"/>
              </a:ext>
            </a:extLst>
          </p:cNvPr>
          <p:cNvSpPr>
            <a:spLocks noChangeShapeType="1"/>
          </p:cNvSpPr>
          <p:nvPr/>
        </p:nvSpPr>
        <p:spPr bwMode="auto">
          <a:xfrm>
            <a:off x="2640013" y="5067300"/>
            <a:ext cx="41275"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09" name="Line 109">
            <a:extLst>
              <a:ext uri="{FF2B5EF4-FFF2-40B4-BE49-F238E27FC236}">
                <a16:creationId xmlns:a16="http://schemas.microsoft.com/office/drawing/2014/main" id="{655732B9-CE44-492A-A72E-412E1EEB4E3C}"/>
              </a:ext>
            </a:extLst>
          </p:cNvPr>
          <p:cNvSpPr>
            <a:spLocks noChangeShapeType="1"/>
          </p:cNvSpPr>
          <p:nvPr/>
        </p:nvSpPr>
        <p:spPr bwMode="auto">
          <a:xfrm flipH="1">
            <a:off x="6597650" y="5067300"/>
            <a:ext cx="39688"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10" name="Rectangle 110">
            <a:extLst>
              <a:ext uri="{FF2B5EF4-FFF2-40B4-BE49-F238E27FC236}">
                <a16:creationId xmlns:a16="http://schemas.microsoft.com/office/drawing/2014/main" id="{5E346D4A-3BF4-44A3-BF1D-82E461E650FA}"/>
              </a:ext>
            </a:extLst>
          </p:cNvPr>
          <p:cNvSpPr>
            <a:spLocks noChangeArrowheads="1"/>
          </p:cNvSpPr>
          <p:nvPr/>
        </p:nvSpPr>
        <p:spPr bwMode="auto">
          <a:xfrm>
            <a:off x="2401888" y="4957763"/>
            <a:ext cx="920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a:t>
            </a:r>
            <a:endParaRPr lang="en-US" altLang="en-US"/>
          </a:p>
        </p:txBody>
      </p:sp>
      <p:sp>
        <p:nvSpPr>
          <p:cNvPr id="25711" name="Line 111">
            <a:extLst>
              <a:ext uri="{FF2B5EF4-FFF2-40B4-BE49-F238E27FC236}">
                <a16:creationId xmlns:a16="http://schemas.microsoft.com/office/drawing/2014/main" id="{F28B31B4-717C-4D7E-8FE4-1AD91CB78E23}"/>
              </a:ext>
            </a:extLst>
          </p:cNvPr>
          <p:cNvSpPr>
            <a:spLocks noChangeShapeType="1"/>
          </p:cNvSpPr>
          <p:nvPr/>
        </p:nvSpPr>
        <p:spPr bwMode="auto">
          <a:xfrm>
            <a:off x="2640013" y="4697413"/>
            <a:ext cx="41275"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12" name="Line 112">
            <a:extLst>
              <a:ext uri="{FF2B5EF4-FFF2-40B4-BE49-F238E27FC236}">
                <a16:creationId xmlns:a16="http://schemas.microsoft.com/office/drawing/2014/main" id="{9F5C0E3A-52A8-44C4-93F9-CE93369390DC}"/>
              </a:ext>
            </a:extLst>
          </p:cNvPr>
          <p:cNvSpPr>
            <a:spLocks noChangeShapeType="1"/>
          </p:cNvSpPr>
          <p:nvPr/>
        </p:nvSpPr>
        <p:spPr bwMode="auto">
          <a:xfrm flipH="1">
            <a:off x="6597650" y="4697413"/>
            <a:ext cx="39688"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13" name="Rectangle 113">
            <a:extLst>
              <a:ext uri="{FF2B5EF4-FFF2-40B4-BE49-F238E27FC236}">
                <a16:creationId xmlns:a16="http://schemas.microsoft.com/office/drawing/2014/main" id="{40EBEA8C-D7FF-4649-854E-FB0F5FDC7E70}"/>
              </a:ext>
            </a:extLst>
          </p:cNvPr>
          <p:cNvSpPr>
            <a:spLocks noChangeArrowheads="1"/>
          </p:cNvSpPr>
          <p:nvPr/>
        </p:nvSpPr>
        <p:spPr bwMode="auto">
          <a:xfrm>
            <a:off x="2284413" y="4649788"/>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0.2</a:t>
            </a:r>
            <a:endParaRPr lang="en-US" altLang="en-US"/>
          </a:p>
        </p:txBody>
      </p:sp>
      <p:sp>
        <p:nvSpPr>
          <p:cNvPr id="25714" name="Line 114">
            <a:extLst>
              <a:ext uri="{FF2B5EF4-FFF2-40B4-BE49-F238E27FC236}">
                <a16:creationId xmlns:a16="http://schemas.microsoft.com/office/drawing/2014/main" id="{3D259476-6724-4B95-BCF7-306A48726B47}"/>
              </a:ext>
            </a:extLst>
          </p:cNvPr>
          <p:cNvSpPr>
            <a:spLocks noChangeShapeType="1"/>
          </p:cNvSpPr>
          <p:nvPr/>
        </p:nvSpPr>
        <p:spPr bwMode="auto">
          <a:xfrm>
            <a:off x="2640013" y="4325938"/>
            <a:ext cx="4127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15" name="Line 115">
            <a:extLst>
              <a:ext uri="{FF2B5EF4-FFF2-40B4-BE49-F238E27FC236}">
                <a16:creationId xmlns:a16="http://schemas.microsoft.com/office/drawing/2014/main" id="{20C71E0F-88A5-43E9-8810-CB6DFB22CCDF}"/>
              </a:ext>
            </a:extLst>
          </p:cNvPr>
          <p:cNvSpPr>
            <a:spLocks noChangeShapeType="1"/>
          </p:cNvSpPr>
          <p:nvPr/>
        </p:nvSpPr>
        <p:spPr bwMode="auto">
          <a:xfrm flipH="1">
            <a:off x="6597650" y="4325938"/>
            <a:ext cx="39688"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16" name="Rectangle 116">
            <a:extLst>
              <a:ext uri="{FF2B5EF4-FFF2-40B4-BE49-F238E27FC236}">
                <a16:creationId xmlns:a16="http://schemas.microsoft.com/office/drawing/2014/main" id="{4CE13FC8-06F6-451B-9D20-B0D3A3CE7D36}"/>
              </a:ext>
            </a:extLst>
          </p:cNvPr>
          <p:cNvSpPr>
            <a:spLocks noChangeArrowheads="1"/>
          </p:cNvSpPr>
          <p:nvPr/>
        </p:nvSpPr>
        <p:spPr bwMode="auto">
          <a:xfrm>
            <a:off x="2284413" y="4279900"/>
            <a:ext cx="230187"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0.4</a:t>
            </a:r>
            <a:endParaRPr lang="en-US" altLang="en-US"/>
          </a:p>
        </p:txBody>
      </p:sp>
      <p:sp>
        <p:nvSpPr>
          <p:cNvPr id="25717" name="Line 117">
            <a:extLst>
              <a:ext uri="{FF2B5EF4-FFF2-40B4-BE49-F238E27FC236}">
                <a16:creationId xmlns:a16="http://schemas.microsoft.com/office/drawing/2014/main" id="{DDE5B225-25F1-4816-9143-388DB1AC6BEF}"/>
              </a:ext>
            </a:extLst>
          </p:cNvPr>
          <p:cNvSpPr>
            <a:spLocks noChangeShapeType="1"/>
          </p:cNvSpPr>
          <p:nvPr/>
        </p:nvSpPr>
        <p:spPr bwMode="auto">
          <a:xfrm>
            <a:off x="2640013" y="3967163"/>
            <a:ext cx="4127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18" name="Line 118">
            <a:extLst>
              <a:ext uri="{FF2B5EF4-FFF2-40B4-BE49-F238E27FC236}">
                <a16:creationId xmlns:a16="http://schemas.microsoft.com/office/drawing/2014/main" id="{4A9158A5-E573-4244-B3C4-D73AE3365B3E}"/>
              </a:ext>
            </a:extLst>
          </p:cNvPr>
          <p:cNvSpPr>
            <a:spLocks noChangeShapeType="1"/>
          </p:cNvSpPr>
          <p:nvPr/>
        </p:nvSpPr>
        <p:spPr bwMode="auto">
          <a:xfrm flipH="1">
            <a:off x="6597650" y="3967163"/>
            <a:ext cx="39688"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19" name="Rectangle 119">
            <a:extLst>
              <a:ext uri="{FF2B5EF4-FFF2-40B4-BE49-F238E27FC236}">
                <a16:creationId xmlns:a16="http://schemas.microsoft.com/office/drawing/2014/main" id="{7593D408-AC55-44B5-9BE1-3110645E88D3}"/>
              </a:ext>
            </a:extLst>
          </p:cNvPr>
          <p:cNvSpPr>
            <a:spLocks noChangeArrowheads="1"/>
          </p:cNvSpPr>
          <p:nvPr/>
        </p:nvSpPr>
        <p:spPr bwMode="auto">
          <a:xfrm>
            <a:off x="2284413" y="3919538"/>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0.6</a:t>
            </a:r>
            <a:endParaRPr lang="en-US" altLang="en-US"/>
          </a:p>
        </p:txBody>
      </p:sp>
      <p:sp>
        <p:nvSpPr>
          <p:cNvPr id="25720" name="Line 120">
            <a:extLst>
              <a:ext uri="{FF2B5EF4-FFF2-40B4-BE49-F238E27FC236}">
                <a16:creationId xmlns:a16="http://schemas.microsoft.com/office/drawing/2014/main" id="{F9B384C7-1723-47CB-BF33-8C3F8645BDCE}"/>
              </a:ext>
            </a:extLst>
          </p:cNvPr>
          <p:cNvSpPr>
            <a:spLocks noChangeShapeType="1"/>
          </p:cNvSpPr>
          <p:nvPr/>
        </p:nvSpPr>
        <p:spPr bwMode="auto">
          <a:xfrm>
            <a:off x="2640013" y="3594100"/>
            <a:ext cx="41275"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21" name="Line 121">
            <a:extLst>
              <a:ext uri="{FF2B5EF4-FFF2-40B4-BE49-F238E27FC236}">
                <a16:creationId xmlns:a16="http://schemas.microsoft.com/office/drawing/2014/main" id="{C45A2D99-DF46-4367-BA97-E6C96B8A5A5C}"/>
              </a:ext>
            </a:extLst>
          </p:cNvPr>
          <p:cNvSpPr>
            <a:spLocks noChangeShapeType="1"/>
          </p:cNvSpPr>
          <p:nvPr/>
        </p:nvSpPr>
        <p:spPr bwMode="auto">
          <a:xfrm flipH="1">
            <a:off x="6597650" y="3594100"/>
            <a:ext cx="39688"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22" name="Rectangle 122">
            <a:extLst>
              <a:ext uri="{FF2B5EF4-FFF2-40B4-BE49-F238E27FC236}">
                <a16:creationId xmlns:a16="http://schemas.microsoft.com/office/drawing/2014/main" id="{ABB6E7EB-194A-4C43-B536-B9B3AFBCC353}"/>
              </a:ext>
            </a:extLst>
          </p:cNvPr>
          <p:cNvSpPr>
            <a:spLocks noChangeArrowheads="1"/>
          </p:cNvSpPr>
          <p:nvPr/>
        </p:nvSpPr>
        <p:spPr bwMode="auto">
          <a:xfrm>
            <a:off x="2284413" y="3548063"/>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0.8</a:t>
            </a:r>
            <a:endParaRPr lang="en-US" altLang="en-US"/>
          </a:p>
        </p:txBody>
      </p:sp>
      <p:sp>
        <p:nvSpPr>
          <p:cNvPr id="25723" name="Line 123">
            <a:extLst>
              <a:ext uri="{FF2B5EF4-FFF2-40B4-BE49-F238E27FC236}">
                <a16:creationId xmlns:a16="http://schemas.microsoft.com/office/drawing/2014/main" id="{3FC748C6-C230-4A12-933B-9A8C18C7EE49}"/>
              </a:ext>
            </a:extLst>
          </p:cNvPr>
          <p:cNvSpPr>
            <a:spLocks noChangeShapeType="1"/>
          </p:cNvSpPr>
          <p:nvPr/>
        </p:nvSpPr>
        <p:spPr bwMode="auto">
          <a:xfrm>
            <a:off x="2640013" y="3224213"/>
            <a:ext cx="4127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24" name="Line 124">
            <a:extLst>
              <a:ext uri="{FF2B5EF4-FFF2-40B4-BE49-F238E27FC236}">
                <a16:creationId xmlns:a16="http://schemas.microsoft.com/office/drawing/2014/main" id="{E6624CAA-490B-46CB-B189-F17FE7250CE3}"/>
              </a:ext>
            </a:extLst>
          </p:cNvPr>
          <p:cNvSpPr>
            <a:spLocks noChangeShapeType="1"/>
          </p:cNvSpPr>
          <p:nvPr/>
        </p:nvSpPr>
        <p:spPr bwMode="auto">
          <a:xfrm flipH="1">
            <a:off x="6597650" y="3224213"/>
            <a:ext cx="39688"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25" name="Rectangle 125">
            <a:extLst>
              <a:ext uri="{FF2B5EF4-FFF2-40B4-BE49-F238E27FC236}">
                <a16:creationId xmlns:a16="http://schemas.microsoft.com/office/drawing/2014/main" id="{46F32342-0489-438C-BBD8-D437FB1D9BA6}"/>
              </a:ext>
            </a:extLst>
          </p:cNvPr>
          <p:cNvSpPr>
            <a:spLocks noChangeArrowheads="1"/>
          </p:cNvSpPr>
          <p:nvPr/>
        </p:nvSpPr>
        <p:spPr bwMode="auto">
          <a:xfrm>
            <a:off x="2373313" y="3178175"/>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a:t>
            </a:r>
            <a:endParaRPr lang="en-US" altLang="en-US"/>
          </a:p>
        </p:txBody>
      </p:sp>
      <p:sp>
        <p:nvSpPr>
          <p:cNvPr id="25726" name="Line 126">
            <a:extLst>
              <a:ext uri="{FF2B5EF4-FFF2-40B4-BE49-F238E27FC236}">
                <a16:creationId xmlns:a16="http://schemas.microsoft.com/office/drawing/2014/main" id="{DD81B0A8-788E-4858-8FD6-8172C4C8B67F}"/>
              </a:ext>
            </a:extLst>
          </p:cNvPr>
          <p:cNvSpPr>
            <a:spLocks noChangeShapeType="1"/>
          </p:cNvSpPr>
          <p:nvPr/>
        </p:nvSpPr>
        <p:spPr bwMode="auto">
          <a:xfrm>
            <a:off x="2640013" y="2851150"/>
            <a:ext cx="41275"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27" name="Line 127">
            <a:extLst>
              <a:ext uri="{FF2B5EF4-FFF2-40B4-BE49-F238E27FC236}">
                <a16:creationId xmlns:a16="http://schemas.microsoft.com/office/drawing/2014/main" id="{F61E5900-6433-41B6-834D-C47BD0D9D730}"/>
              </a:ext>
            </a:extLst>
          </p:cNvPr>
          <p:cNvSpPr>
            <a:spLocks noChangeShapeType="1"/>
          </p:cNvSpPr>
          <p:nvPr/>
        </p:nvSpPr>
        <p:spPr bwMode="auto">
          <a:xfrm flipH="1">
            <a:off x="6597650" y="2851150"/>
            <a:ext cx="39688"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28" name="Rectangle 128">
            <a:extLst>
              <a:ext uri="{FF2B5EF4-FFF2-40B4-BE49-F238E27FC236}">
                <a16:creationId xmlns:a16="http://schemas.microsoft.com/office/drawing/2014/main" id="{FDAD0FD0-DDE2-4B71-8369-B4AE28002BD8}"/>
              </a:ext>
            </a:extLst>
          </p:cNvPr>
          <p:cNvSpPr>
            <a:spLocks noChangeArrowheads="1"/>
          </p:cNvSpPr>
          <p:nvPr/>
        </p:nvSpPr>
        <p:spPr bwMode="auto">
          <a:xfrm>
            <a:off x="2284413" y="2805113"/>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1.2</a:t>
            </a:r>
            <a:endParaRPr lang="en-US" altLang="en-US"/>
          </a:p>
        </p:txBody>
      </p:sp>
      <p:sp>
        <p:nvSpPr>
          <p:cNvPr id="25729" name="Line 129">
            <a:extLst>
              <a:ext uri="{FF2B5EF4-FFF2-40B4-BE49-F238E27FC236}">
                <a16:creationId xmlns:a16="http://schemas.microsoft.com/office/drawing/2014/main" id="{83103C7E-538D-4B35-9C39-D2DF282A7E55}"/>
              </a:ext>
            </a:extLst>
          </p:cNvPr>
          <p:cNvSpPr>
            <a:spLocks noChangeShapeType="1"/>
          </p:cNvSpPr>
          <p:nvPr/>
        </p:nvSpPr>
        <p:spPr bwMode="auto">
          <a:xfrm>
            <a:off x="2640013" y="2492375"/>
            <a:ext cx="41275"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30" name="Line 130">
            <a:extLst>
              <a:ext uri="{FF2B5EF4-FFF2-40B4-BE49-F238E27FC236}">
                <a16:creationId xmlns:a16="http://schemas.microsoft.com/office/drawing/2014/main" id="{83AA5F6B-A2CA-4FA9-84B7-E4CB54C162EB}"/>
              </a:ext>
            </a:extLst>
          </p:cNvPr>
          <p:cNvSpPr>
            <a:spLocks noChangeShapeType="1"/>
          </p:cNvSpPr>
          <p:nvPr/>
        </p:nvSpPr>
        <p:spPr bwMode="auto">
          <a:xfrm flipH="1">
            <a:off x="6597650" y="2492375"/>
            <a:ext cx="39688"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31" name="Rectangle 131">
            <a:extLst>
              <a:ext uri="{FF2B5EF4-FFF2-40B4-BE49-F238E27FC236}">
                <a16:creationId xmlns:a16="http://schemas.microsoft.com/office/drawing/2014/main" id="{3D73D0FA-773A-41CD-91EA-EF6943478770}"/>
              </a:ext>
            </a:extLst>
          </p:cNvPr>
          <p:cNvSpPr>
            <a:spLocks noChangeArrowheads="1"/>
          </p:cNvSpPr>
          <p:nvPr/>
        </p:nvSpPr>
        <p:spPr bwMode="auto">
          <a:xfrm>
            <a:off x="2284413" y="2446338"/>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1.4</a:t>
            </a:r>
            <a:endParaRPr lang="en-US" altLang="en-US"/>
          </a:p>
        </p:txBody>
      </p:sp>
      <p:sp>
        <p:nvSpPr>
          <p:cNvPr id="25732" name="Line 132">
            <a:extLst>
              <a:ext uri="{FF2B5EF4-FFF2-40B4-BE49-F238E27FC236}">
                <a16:creationId xmlns:a16="http://schemas.microsoft.com/office/drawing/2014/main" id="{0324E831-4365-4763-AE92-50298F33CBA8}"/>
              </a:ext>
            </a:extLst>
          </p:cNvPr>
          <p:cNvSpPr>
            <a:spLocks noChangeShapeType="1"/>
          </p:cNvSpPr>
          <p:nvPr/>
        </p:nvSpPr>
        <p:spPr bwMode="auto">
          <a:xfrm>
            <a:off x="2640013" y="2120900"/>
            <a:ext cx="41275"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33" name="Line 133">
            <a:extLst>
              <a:ext uri="{FF2B5EF4-FFF2-40B4-BE49-F238E27FC236}">
                <a16:creationId xmlns:a16="http://schemas.microsoft.com/office/drawing/2014/main" id="{E004F727-6258-4774-85C7-DC3F9D677B80}"/>
              </a:ext>
            </a:extLst>
          </p:cNvPr>
          <p:cNvSpPr>
            <a:spLocks noChangeShapeType="1"/>
          </p:cNvSpPr>
          <p:nvPr/>
        </p:nvSpPr>
        <p:spPr bwMode="auto">
          <a:xfrm flipH="1">
            <a:off x="6597650" y="2120900"/>
            <a:ext cx="39688"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34" name="Rectangle 134">
            <a:extLst>
              <a:ext uri="{FF2B5EF4-FFF2-40B4-BE49-F238E27FC236}">
                <a16:creationId xmlns:a16="http://schemas.microsoft.com/office/drawing/2014/main" id="{7541FE97-C8CC-403D-BF6D-FBDC28ACC69F}"/>
              </a:ext>
            </a:extLst>
          </p:cNvPr>
          <p:cNvSpPr>
            <a:spLocks noChangeArrowheads="1"/>
          </p:cNvSpPr>
          <p:nvPr/>
        </p:nvSpPr>
        <p:spPr bwMode="auto">
          <a:xfrm>
            <a:off x="2284413" y="2073275"/>
            <a:ext cx="230187"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1.6</a:t>
            </a:r>
            <a:endParaRPr lang="en-US" altLang="en-US"/>
          </a:p>
        </p:txBody>
      </p:sp>
      <p:sp>
        <p:nvSpPr>
          <p:cNvPr id="25735" name="Line 135">
            <a:extLst>
              <a:ext uri="{FF2B5EF4-FFF2-40B4-BE49-F238E27FC236}">
                <a16:creationId xmlns:a16="http://schemas.microsoft.com/office/drawing/2014/main" id="{B9AF5B4C-FD15-4407-99C5-32BE2571F260}"/>
              </a:ext>
            </a:extLst>
          </p:cNvPr>
          <p:cNvSpPr>
            <a:spLocks noChangeShapeType="1"/>
          </p:cNvSpPr>
          <p:nvPr/>
        </p:nvSpPr>
        <p:spPr bwMode="auto">
          <a:xfrm>
            <a:off x="2640013" y="1751013"/>
            <a:ext cx="41275"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36" name="Line 136">
            <a:extLst>
              <a:ext uri="{FF2B5EF4-FFF2-40B4-BE49-F238E27FC236}">
                <a16:creationId xmlns:a16="http://schemas.microsoft.com/office/drawing/2014/main" id="{F16538B3-66EB-4D25-B7D8-19F26B464F53}"/>
              </a:ext>
            </a:extLst>
          </p:cNvPr>
          <p:cNvSpPr>
            <a:spLocks noChangeShapeType="1"/>
          </p:cNvSpPr>
          <p:nvPr/>
        </p:nvSpPr>
        <p:spPr bwMode="auto">
          <a:xfrm flipH="1">
            <a:off x="6597650" y="1751013"/>
            <a:ext cx="39688" cy="31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37" name="Rectangle 137">
            <a:extLst>
              <a:ext uri="{FF2B5EF4-FFF2-40B4-BE49-F238E27FC236}">
                <a16:creationId xmlns:a16="http://schemas.microsoft.com/office/drawing/2014/main" id="{FA38A5AA-437C-4E83-AB8A-A3C3A16FA00D}"/>
              </a:ext>
            </a:extLst>
          </p:cNvPr>
          <p:cNvSpPr>
            <a:spLocks noChangeArrowheads="1"/>
          </p:cNvSpPr>
          <p:nvPr/>
        </p:nvSpPr>
        <p:spPr bwMode="auto">
          <a:xfrm>
            <a:off x="2306638" y="1689100"/>
            <a:ext cx="230187"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1.8</a:t>
            </a:r>
            <a:endParaRPr lang="en-US" altLang="en-US"/>
          </a:p>
        </p:txBody>
      </p:sp>
      <p:sp>
        <p:nvSpPr>
          <p:cNvPr id="25738" name="Line 138">
            <a:extLst>
              <a:ext uri="{FF2B5EF4-FFF2-40B4-BE49-F238E27FC236}">
                <a16:creationId xmlns:a16="http://schemas.microsoft.com/office/drawing/2014/main" id="{46C9594E-1CE2-4C4D-8EDE-06643DFBD8C5}"/>
              </a:ext>
            </a:extLst>
          </p:cNvPr>
          <p:cNvSpPr>
            <a:spLocks noChangeShapeType="1"/>
          </p:cNvSpPr>
          <p:nvPr/>
        </p:nvSpPr>
        <p:spPr bwMode="auto">
          <a:xfrm flipV="1">
            <a:off x="6637338" y="1751013"/>
            <a:ext cx="3175" cy="33162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739" name="Freeform 139">
            <a:extLst>
              <a:ext uri="{FF2B5EF4-FFF2-40B4-BE49-F238E27FC236}">
                <a16:creationId xmlns:a16="http://schemas.microsoft.com/office/drawing/2014/main" id="{4D186813-1BF4-4E2D-969D-40419B3EDBEC}"/>
              </a:ext>
            </a:extLst>
          </p:cNvPr>
          <p:cNvSpPr>
            <a:spLocks/>
          </p:cNvSpPr>
          <p:nvPr/>
        </p:nvSpPr>
        <p:spPr bwMode="auto">
          <a:xfrm>
            <a:off x="2640013" y="2025650"/>
            <a:ext cx="2100262" cy="3041650"/>
          </a:xfrm>
          <a:custGeom>
            <a:avLst/>
            <a:gdLst>
              <a:gd name="T0" fmla="*/ 12 w 1323"/>
              <a:gd name="T1" fmla="*/ 1809 h 1916"/>
              <a:gd name="T2" fmla="*/ 38 w 1323"/>
              <a:gd name="T3" fmla="*/ 1663 h 1916"/>
              <a:gd name="T4" fmla="*/ 58 w 1323"/>
              <a:gd name="T5" fmla="*/ 1516 h 1916"/>
              <a:gd name="T6" fmla="*/ 76 w 1323"/>
              <a:gd name="T7" fmla="*/ 1375 h 1916"/>
              <a:gd name="T8" fmla="*/ 95 w 1323"/>
              <a:gd name="T9" fmla="*/ 1235 h 1916"/>
              <a:gd name="T10" fmla="*/ 114 w 1323"/>
              <a:gd name="T11" fmla="*/ 1102 h 1916"/>
              <a:gd name="T12" fmla="*/ 134 w 1323"/>
              <a:gd name="T13" fmla="*/ 975 h 1916"/>
              <a:gd name="T14" fmla="*/ 159 w 1323"/>
              <a:gd name="T15" fmla="*/ 847 h 1916"/>
              <a:gd name="T16" fmla="*/ 178 w 1323"/>
              <a:gd name="T17" fmla="*/ 728 h 1916"/>
              <a:gd name="T18" fmla="*/ 198 w 1323"/>
              <a:gd name="T19" fmla="*/ 621 h 1916"/>
              <a:gd name="T20" fmla="*/ 216 w 1323"/>
              <a:gd name="T21" fmla="*/ 515 h 1916"/>
              <a:gd name="T22" fmla="*/ 235 w 1323"/>
              <a:gd name="T23" fmla="*/ 420 h 1916"/>
              <a:gd name="T24" fmla="*/ 254 w 1323"/>
              <a:gd name="T25" fmla="*/ 335 h 1916"/>
              <a:gd name="T26" fmla="*/ 279 w 1323"/>
              <a:gd name="T27" fmla="*/ 255 h 1916"/>
              <a:gd name="T28" fmla="*/ 299 w 1323"/>
              <a:gd name="T29" fmla="*/ 188 h 1916"/>
              <a:gd name="T30" fmla="*/ 318 w 1323"/>
              <a:gd name="T31" fmla="*/ 134 h 1916"/>
              <a:gd name="T32" fmla="*/ 337 w 1323"/>
              <a:gd name="T33" fmla="*/ 88 h 1916"/>
              <a:gd name="T34" fmla="*/ 355 w 1323"/>
              <a:gd name="T35" fmla="*/ 47 h 1916"/>
              <a:gd name="T36" fmla="*/ 382 w 1323"/>
              <a:gd name="T37" fmla="*/ 21 h 1916"/>
              <a:gd name="T38" fmla="*/ 407 w 1323"/>
              <a:gd name="T39" fmla="*/ 0 h 1916"/>
              <a:gd name="T40" fmla="*/ 433 w 1323"/>
              <a:gd name="T41" fmla="*/ 8 h 1916"/>
              <a:gd name="T42" fmla="*/ 458 w 1323"/>
              <a:gd name="T43" fmla="*/ 21 h 1916"/>
              <a:gd name="T44" fmla="*/ 477 w 1323"/>
              <a:gd name="T45" fmla="*/ 47 h 1916"/>
              <a:gd name="T46" fmla="*/ 502 w 1323"/>
              <a:gd name="T47" fmla="*/ 88 h 1916"/>
              <a:gd name="T48" fmla="*/ 522 w 1323"/>
              <a:gd name="T49" fmla="*/ 134 h 1916"/>
              <a:gd name="T50" fmla="*/ 541 w 1323"/>
              <a:gd name="T51" fmla="*/ 188 h 1916"/>
              <a:gd name="T52" fmla="*/ 559 w 1323"/>
              <a:gd name="T53" fmla="*/ 255 h 1916"/>
              <a:gd name="T54" fmla="*/ 578 w 1323"/>
              <a:gd name="T55" fmla="*/ 327 h 1916"/>
              <a:gd name="T56" fmla="*/ 598 w 1323"/>
              <a:gd name="T57" fmla="*/ 407 h 1916"/>
              <a:gd name="T58" fmla="*/ 623 w 1323"/>
              <a:gd name="T59" fmla="*/ 502 h 1916"/>
              <a:gd name="T60" fmla="*/ 642 w 1323"/>
              <a:gd name="T61" fmla="*/ 595 h 1916"/>
              <a:gd name="T62" fmla="*/ 661 w 1323"/>
              <a:gd name="T63" fmla="*/ 695 h 1916"/>
              <a:gd name="T64" fmla="*/ 681 w 1323"/>
              <a:gd name="T65" fmla="*/ 801 h 1916"/>
              <a:gd name="T66" fmla="*/ 700 w 1323"/>
              <a:gd name="T67" fmla="*/ 914 h 1916"/>
              <a:gd name="T68" fmla="*/ 718 w 1323"/>
              <a:gd name="T69" fmla="*/ 1029 h 1916"/>
              <a:gd name="T70" fmla="*/ 744 w 1323"/>
              <a:gd name="T71" fmla="*/ 1148 h 1916"/>
              <a:gd name="T72" fmla="*/ 762 w 1323"/>
              <a:gd name="T73" fmla="*/ 1269 h 1916"/>
              <a:gd name="T74" fmla="*/ 782 w 1323"/>
              <a:gd name="T75" fmla="*/ 1389 h 1916"/>
              <a:gd name="T76" fmla="*/ 801 w 1323"/>
              <a:gd name="T77" fmla="*/ 1516 h 1916"/>
              <a:gd name="T78" fmla="*/ 820 w 1323"/>
              <a:gd name="T79" fmla="*/ 1637 h 1916"/>
              <a:gd name="T80" fmla="*/ 845 w 1323"/>
              <a:gd name="T81" fmla="*/ 1756 h 1916"/>
              <a:gd name="T82" fmla="*/ 865 w 1323"/>
              <a:gd name="T83" fmla="*/ 1876 h 1916"/>
              <a:gd name="T84" fmla="*/ 884 w 1323"/>
              <a:gd name="T85" fmla="*/ 1836 h 1916"/>
              <a:gd name="T86" fmla="*/ 903 w 1323"/>
              <a:gd name="T87" fmla="*/ 1722 h 1916"/>
              <a:gd name="T88" fmla="*/ 921 w 1323"/>
              <a:gd name="T89" fmla="*/ 1616 h 1916"/>
              <a:gd name="T90" fmla="*/ 941 w 1323"/>
              <a:gd name="T91" fmla="*/ 1509 h 1916"/>
              <a:gd name="T92" fmla="*/ 966 w 1323"/>
              <a:gd name="T93" fmla="*/ 1408 h 1916"/>
              <a:gd name="T94" fmla="*/ 985 w 1323"/>
              <a:gd name="T95" fmla="*/ 1315 h 1916"/>
              <a:gd name="T96" fmla="*/ 1004 w 1323"/>
              <a:gd name="T97" fmla="*/ 1222 h 1916"/>
              <a:gd name="T98" fmla="*/ 1024 w 1323"/>
              <a:gd name="T99" fmla="*/ 1143 h 1916"/>
              <a:gd name="T100" fmla="*/ 1043 w 1323"/>
              <a:gd name="T101" fmla="*/ 1068 h 1916"/>
              <a:gd name="T102" fmla="*/ 1061 w 1323"/>
              <a:gd name="T103" fmla="*/ 1002 h 1916"/>
              <a:gd name="T104" fmla="*/ 1088 w 1323"/>
              <a:gd name="T105" fmla="*/ 948 h 1916"/>
              <a:gd name="T106" fmla="*/ 1107 w 1323"/>
              <a:gd name="T107" fmla="*/ 895 h 1916"/>
              <a:gd name="T108" fmla="*/ 1125 w 1323"/>
              <a:gd name="T109" fmla="*/ 855 h 1916"/>
              <a:gd name="T110" fmla="*/ 1144 w 1323"/>
              <a:gd name="T111" fmla="*/ 821 h 1916"/>
              <a:gd name="T112" fmla="*/ 1169 w 1323"/>
              <a:gd name="T113" fmla="*/ 795 h 1916"/>
              <a:gd name="T114" fmla="*/ 1196 w 1323"/>
              <a:gd name="T115" fmla="*/ 782 h 1916"/>
              <a:gd name="T116" fmla="*/ 1220 w 1323"/>
              <a:gd name="T117" fmla="*/ 782 h 1916"/>
              <a:gd name="T118" fmla="*/ 1247 w 1323"/>
              <a:gd name="T119" fmla="*/ 788 h 1916"/>
              <a:gd name="T120" fmla="*/ 1272 w 1323"/>
              <a:gd name="T121" fmla="*/ 815 h 1916"/>
              <a:gd name="T122" fmla="*/ 1291 w 1323"/>
              <a:gd name="T123" fmla="*/ 847 h 1916"/>
              <a:gd name="T124" fmla="*/ 1310 w 1323"/>
              <a:gd name="T125" fmla="*/ 881 h 1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3" h="1916">
                <a:moveTo>
                  <a:pt x="0" y="1916"/>
                </a:moveTo>
                <a:lnTo>
                  <a:pt x="7" y="1884"/>
                </a:lnTo>
                <a:lnTo>
                  <a:pt x="12" y="1843"/>
                </a:lnTo>
                <a:lnTo>
                  <a:pt x="12" y="1809"/>
                </a:lnTo>
                <a:lnTo>
                  <a:pt x="19" y="1769"/>
                </a:lnTo>
                <a:lnTo>
                  <a:pt x="26" y="1735"/>
                </a:lnTo>
                <a:lnTo>
                  <a:pt x="31" y="1696"/>
                </a:lnTo>
                <a:lnTo>
                  <a:pt x="38" y="1663"/>
                </a:lnTo>
                <a:lnTo>
                  <a:pt x="38" y="1622"/>
                </a:lnTo>
                <a:lnTo>
                  <a:pt x="44" y="1589"/>
                </a:lnTo>
                <a:lnTo>
                  <a:pt x="51" y="1555"/>
                </a:lnTo>
                <a:lnTo>
                  <a:pt x="58" y="1516"/>
                </a:lnTo>
                <a:lnTo>
                  <a:pt x="63" y="1483"/>
                </a:lnTo>
                <a:lnTo>
                  <a:pt x="63" y="1442"/>
                </a:lnTo>
                <a:lnTo>
                  <a:pt x="70" y="1408"/>
                </a:lnTo>
                <a:lnTo>
                  <a:pt x="76" y="1375"/>
                </a:lnTo>
                <a:lnTo>
                  <a:pt x="83" y="1342"/>
                </a:lnTo>
                <a:lnTo>
                  <a:pt x="83" y="1302"/>
                </a:lnTo>
                <a:lnTo>
                  <a:pt x="90" y="1269"/>
                </a:lnTo>
                <a:lnTo>
                  <a:pt x="95" y="1235"/>
                </a:lnTo>
                <a:lnTo>
                  <a:pt x="102" y="1202"/>
                </a:lnTo>
                <a:lnTo>
                  <a:pt x="108" y="1169"/>
                </a:lnTo>
                <a:lnTo>
                  <a:pt x="108" y="1135"/>
                </a:lnTo>
                <a:lnTo>
                  <a:pt x="114" y="1102"/>
                </a:lnTo>
                <a:lnTo>
                  <a:pt x="120" y="1068"/>
                </a:lnTo>
                <a:lnTo>
                  <a:pt x="127" y="1035"/>
                </a:lnTo>
                <a:lnTo>
                  <a:pt x="134" y="1002"/>
                </a:lnTo>
                <a:lnTo>
                  <a:pt x="134" y="975"/>
                </a:lnTo>
                <a:lnTo>
                  <a:pt x="139" y="942"/>
                </a:lnTo>
                <a:lnTo>
                  <a:pt x="146" y="908"/>
                </a:lnTo>
                <a:lnTo>
                  <a:pt x="152" y="881"/>
                </a:lnTo>
                <a:lnTo>
                  <a:pt x="159" y="847"/>
                </a:lnTo>
                <a:lnTo>
                  <a:pt x="159" y="815"/>
                </a:lnTo>
                <a:lnTo>
                  <a:pt x="166" y="788"/>
                </a:lnTo>
                <a:lnTo>
                  <a:pt x="171" y="762"/>
                </a:lnTo>
                <a:lnTo>
                  <a:pt x="178" y="728"/>
                </a:lnTo>
                <a:lnTo>
                  <a:pt x="184" y="701"/>
                </a:lnTo>
                <a:lnTo>
                  <a:pt x="184" y="675"/>
                </a:lnTo>
                <a:lnTo>
                  <a:pt x="191" y="648"/>
                </a:lnTo>
                <a:lnTo>
                  <a:pt x="198" y="621"/>
                </a:lnTo>
                <a:lnTo>
                  <a:pt x="203" y="595"/>
                </a:lnTo>
                <a:lnTo>
                  <a:pt x="210" y="569"/>
                </a:lnTo>
                <a:lnTo>
                  <a:pt x="210" y="541"/>
                </a:lnTo>
                <a:lnTo>
                  <a:pt x="216" y="515"/>
                </a:lnTo>
                <a:lnTo>
                  <a:pt x="222" y="494"/>
                </a:lnTo>
                <a:lnTo>
                  <a:pt x="230" y="468"/>
                </a:lnTo>
                <a:lnTo>
                  <a:pt x="235" y="441"/>
                </a:lnTo>
                <a:lnTo>
                  <a:pt x="235" y="420"/>
                </a:lnTo>
                <a:lnTo>
                  <a:pt x="242" y="401"/>
                </a:lnTo>
                <a:lnTo>
                  <a:pt x="247" y="374"/>
                </a:lnTo>
                <a:lnTo>
                  <a:pt x="254" y="355"/>
                </a:lnTo>
                <a:lnTo>
                  <a:pt x="254" y="335"/>
                </a:lnTo>
                <a:lnTo>
                  <a:pt x="261" y="314"/>
                </a:lnTo>
                <a:lnTo>
                  <a:pt x="267" y="294"/>
                </a:lnTo>
                <a:lnTo>
                  <a:pt x="274" y="274"/>
                </a:lnTo>
                <a:lnTo>
                  <a:pt x="279" y="255"/>
                </a:lnTo>
                <a:lnTo>
                  <a:pt x="279" y="240"/>
                </a:lnTo>
                <a:lnTo>
                  <a:pt x="286" y="221"/>
                </a:lnTo>
                <a:lnTo>
                  <a:pt x="293" y="207"/>
                </a:lnTo>
                <a:lnTo>
                  <a:pt x="299" y="188"/>
                </a:lnTo>
                <a:lnTo>
                  <a:pt x="306" y="175"/>
                </a:lnTo>
                <a:lnTo>
                  <a:pt x="306" y="160"/>
                </a:lnTo>
                <a:lnTo>
                  <a:pt x="311" y="147"/>
                </a:lnTo>
                <a:lnTo>
                  <a:pt x="318" y="134"/>
                </a:lnTo>
                <a:lnTo>
                  <a:pt x="323" y="121"/>
                </a:lnTo>
                <a:lnTo>
                  <a:pt x="330" y="108"/>
                </a:lnTo>
                <a:lnTo>
                  <a:pt x="330" y="93"/>
                </a:lnTo>
                <a:lnTo>
                  <a:pt x="337" y="88"/>
                </a:lnTo>
                <a:lnTo>
                  <a:pt x="343" y="74"/>
                </a:lnTo>
                <a:lnTo>
                  <a:pt x="350" y="67"/>
                </a:lnTo>
                <a:lnTo>
                  <a:pt x="355" y="54"/>
                </a:lnTo>
                <a:lnTo>
                  <a:pt x="355" y="47"/>
                </a:lnTo>
                <a:lnTo>
                  <a:pt x="362" y="41"/>
                </a:lnTo>
                <a:lnTo>
                  <a:pt x="369" y="34"/>
                </a:lnTo>
                <a:lnTo>
                  <a:pt x="375" y="27"/>
                </a:lnTo>
                <a:lnTo>
                  <a:pt x="382" y="21"/>
                </a:lnTo>
                <a:lnTo>
                  <a:pt x="387" y="13"/>
                </a:lnTo>
                <a:lnTo>
                  <a:pt x="394" y="8"/>
                </a:lnTo>
                <a:lnTo>
                  <a:pt x="401" y="0"/>
                </a:lnTo>
                <a:lnTo>
                  <a:pt x="407" y="0"/>
                </a:lnTo>
                <a:lnTo>
                  <a:pt x="414" y="0"/>
                </a:lnTo>
                <a:lnTo>
                  <a:pt x="419" y="0"/>
                </a:lnTo>
                <a:lnTo>
                  <a:pt x="426" y="0"/>
                </a:lnTo>
                <a:lnTo>
                  <a:pt x="433" y="8"/>
                </a:lnTo>
                <a:lnTo>
                  <a:pt x="438" y="8"/>
                </a:lnTo>
                <a:lnTo>
                  <a:pt x="445" y="8"/>
                </a:lnTo>
                <a:lnTo>
                  <a:pt x="451" y="13"/>
                </a:lnTo>
                <a:lnTo>
                  <a:pt x="458" y="21"/>
                </a:lnTo>
                <a:lnTo>
                  <a:pt x="465" y="27"/>
                </a:lnTo>
                <a:lnTo>
                  <a:pt x="470" y="34"/>
                </a:lnTo>
                <a:lnTo>
                  <a:pt x="477" y="41"/>
                </a:lnTo>
                <a:lnTo>
                  <a:pt x="477" y="47"/>
                </a:lnTo>
                <a:lnTo>
                  <a:pt x="483" y="60"/>
                </a:lnTo>
                <a:lnTo>
                  <a:pt x="490" y="67"/>
                </a:lnTo>
                <a:lnTo>
                  <a:pt x="497" y="74"/>
                </a:lnTo>
                <a:lnTo>
                  <a:pt x="502" y="88"/>
                </a:lnTo>
                <a:lnTo>
                  <a:pt x="502" y="101"/>
                </a:lnTo>
                <a:lnTo>
                  <a:pt x="509" y="108"/>
                </a:lnTo>
                <a:lnTo>
                  <a:pt x="515" y="121"/>
                </a:lnTo>
                <a:lnTo>
                  <a:pt x="522" y="134"/>
                </a:lnTo>
                <a:lnTo>
                  <a:pt x="527" y="147"/>
                </a:lnTo>
                <a:lnTo>
                  <a:pt x="527" y="160"/>
                </a:lnTo>
                <a:lnTo>
                  <a:pt x="534" y="175"/>
                </a:lnTo>
                <a:lnTo>
                  <a:pt x="541" y="188"/>
                </a:lnTo>
                <a:lnTo>
                  <a:pt x="546" y="207"/>
                </a:lnTo>
                <a:lnTo>
                  <a:pt x="553" y="221"/>
                </a:lnTo>
                <a:lnTo>
                  <a:pt x="553" y="240"/>
                </a:lnTo>
                <a:lnTo>
                  <a:pt x="559" y="255"/>
                </a:lnTo>
                <a:lnTo>
                  <a:pt x="566" y="274"/>
                </a:lnTo>
                <a:lnTo>
                  <a:pt x="573" y="288"/>
                </a:lnTo>
                <a:lnTo>
                  <a:pt x="573" y="307"/>
                </a:lnTo>
                <a:lnTo>
                  <a:pt x="578" y="327"/>
                </a:lnTo>
                <a:lnTo>
                  <a:pt x="585" y="348"/>
                </a:lnTo>
                <a:lnTo>
                  <a:pt x="591" y="368"/>
                </a:lnTo>
                <a:lnTo>
                  <a:pt x="598" y="388"/>
                </a:lnTo>
                <a:lnTo>
                  <a:pt x="598" y="407"/>
                </a:lnTo>
                <a:lnTo>
                  <a:pt x="605" y="435"/>
                </a:lnTo>
                <a:lnTo>
                  <a:pt x="610" y="454"/>
                </a:lnTo>
                <a:lnTo>
                  <a:pt x="617" y="474"/>
                </a:lnTo>
                <a:lnTo>
                  <a:pt x="623" y="502"/>
                </a:lnTo>
                <a:lnTo>
                  <a:pt x="623" y="521"/>
                </a:lnTo>
                <a:lnTo>
                  <a:pt x="629" y="548"/>
                </a:lnTo>
                <a:lnTo>
                  <a:pt x="636" y="569"/>
                </a:lnTo>
                <a:lnTo>
                  <a:pt x="642" y="595"/>
                </a:lnTo>
                <a:lnTo>
                  <a:pt x="649" y="621"/>
                </a:lnTo>
                <a:lnTo>
                  <a:pt x="649" y="641"/>
                </a:lnTo>
                <a:lnTo>
                  <a:pt x="654" y="667"/>
                </a:lnTo>
                <a:lnTo>
                  <a:pt x="661" y="695"/>
                </a:lnTo>
                <a:lnTo>
                  <a:pt x="668" y="721"/>
                </a:lnTo>
                <a:lnTo>
                  <a:pt x="674" y="749"/>
                </a:lnTo>
                <a:lnTo>
                  <a:pt x="674" y="775"/>
                </a:lnTo>
                <a:lnTo>
                  <a:pt x="681" y="801"/>
                </a:lnTo>
                <a:lnTo>
                  <a:pt x="686" y="829"/>
                </a:lnTo>
                <a:lnTo>
                  <a:pt x="693" y="855"/>
                </a:lnTo>
                <a:lnTo>
                  <a:pt x="700" y="888"/>
                </a:lnTo>
                <a:lnTo>
                  <a:pt x="700" y="914"/>
                </a:lnTo>
                <a:lnTo>
                  <a:pt x="706" y="942"/>
                </a:lnTo>
                <a:lnTo>
                  <a:pt x="712" y="968"/>
                </a:lnTo>
                <a:lnTo>
                  <a:pt x="718" y="1002"/>
                </a:lnTo>
                <a:lnTo>
                  <a:pt x="718" y="1029"/>
                </a:lnTo>
                <a:lnTo>
                  <a:pt x="725" y="1061"/>
                </a:lnTo>
                <a:lnTo>
                  <a:pt x="731" y="1089"/>
                </a:lnTo>
                <a:lnTo>
                  <a:pt x="737" y="1115"/>
                </a:lnTo>
                <a:lnTo>
                  <a:pt x="744" y="1148"/>
                </a:lnTo>
                <a:lnTo>
                  <a:pt x="744" y="1176"/>
                </a:lnTo>
                <a:lnTo>
                  <a:pt x="750" y="1209"/>
                </a:lnTo>
                <a:lnTo>
                  <a:pt x="757" y="1235"/>
                </a:lnTo>
                <a:lnTo>
                  <a:pt x="762" y="1269"/>
                </a:lnTo>
                <a:lnTo>
                  <a:pt x="769" y="1295"/>
                </a:lnTo>
                <a:lnTo>
                  <a:pt x="769" y="1328"/>
                </a:lnTo>
                <a:lnTo>
                  <a:pt x="776" y="1362"/>
                </a:lnTo>
                <a:lnTo>
                  <a:pt x="782" y="1389"/>
                </a:lnTo>
                <a:lnTo>
                  <a:pt x="789" y="1423"/>
                </a:lnTo>
                <a:lnTo>
                  <a:pt x="794" y="1449"/>
                </a:lnTo>
                <a:lnTo>
                  <a:pt x="794" y="1483"/>
                </a:lnTo>
                <a:lnTo>
                  <a:pt x="801" y="1516"/>
                </a:lnTo>
                <a:lnTo>
                  <a:pt x="808" y="1542"/>
                </a:lnTo>
                <a:lnTo>
                  <a:pt x="814" y="1575"/>
                </a:lnTo>
                <a:lnTo>
                  <a:pt x="820" y="1603"/>
                </a:lnTo>
                <a:lnTo>
                  <a:pt x="820" y="1637"/>
                </a:lnTo>
                <a:lnTo>
                  <a:pt x="826" y="1670"/>
                </a:lnTo>
                <a:lnTo>
                  <a:pt x="833" y="1696"/>
                </a:lnTo>
                <a:lnTo>
                  <a:pt x="840" y="1729"/>
                </a:lnTo>
                <a:lnTo>
                  <a:pt x="845" y="1756"/>
                </a:lnTo>
                <a:lnTo>
                  <a:pt x="845" y="1789"/>
                </a:lnTo>
                <a:lnTo>
                  <a:pt x="852" y="1817"/>
                </a:lnTo>
                <a:lnTo>
                  <a:pt x="858" y="1850"/>
                </a:lnTo>
                <a:lnTo>
                  <a:pt x="865" y="1876"/>
                </a:lnTo>
                <a:lnTo>
                  <a:pt x="865" y="1910"/>
                </a:lnTo>
                <a:lnTo>
                  <a:pt x="872" y="1897"/>
                </a:lnTo>
                <a:lnTo>
                  <a:pt x="877" y="1869"/>
                </a:lnTo>
                <a:lnTo>
                  <a:pt x="884" y="1836"/>
                </a:lnTo>
                <a:lnTo>
                  <a:pt x="890" y="1809"/>
                </a:lnTo>
                <a:lnTo>
                  <a:pt x="890" y="1783"/>
                </a:lnTo>
                <a:lnTo>
                  <a:pt x="897" y="1750"/>
                </a:lnTo>
                <a:lnTo>
                  <a:pt x="903" y="1722"/>
                </a:lnTo>
                <a:lnTo>
                  <a:pt x="909" y="1696"/>
                </a:lnTo>
                <a:lnTo>
                  <a:pt x="916" y="1670"/>
                </a:lnTo>
                <a:lnTo>
                  <a:pt x="916" y="1642"/>
                </a:lnTo>
                <a:lnTo>
                  <a:pt x="921" y="1616"/>
                </a:lnTo>
                <a:lnTo>
                  <a:pt x="928" y="1589"/>
                </a:lnTo>
                <a:lnTo>
                  <a:pt x="934" y="1562"/>
                </a:lnTo>
                <a:lnTo>
                  <a:pt x="941" y="1536"/>
                </a:lnTo>
                <a:lnTo>
                  <a:pt x="941" y="1509"/>
                </a:lnTo>
                <a:lnTo>
                  <a:pt x="948" y="1483"/>
                </a:lnTo>
                <a:lnTo>
                  <a:pt x="953" y="1456"/>
                </a:lnTo>
                <a:lnTo>
                  <a:pt x="960" y="1429"/>
                </a:lnTo>
                <a:lnTo>
                  <a:pt x="966" y="1408"/>
                </a:lnTo>
                <a:lnTo>
                  <a:pt x="966" y="1382"/>
                </a:lnTo>
                <a:lnTo>
                  <a:pt x="973" y="1362"/>
                </a:lnTo>
                <a:lnTo>
                  <a:pt x="980" y="1336"/>
                </a:lnTo>
                <a:lnTo>
                  <a:pt x="985" y="1315"/>
                </a:lnTo>
                <a:lnTo>
                  <a:pt x="992" y="1289"/>
                </a:lnTo>
                <a:lnTo>
                  <a:pt x="992" y="1269"/>
                </a:lnTo>
                <a:lnTo>
                  <a:pt x="998" y="1248"/>
                </a:lnTo>
                <a:lnTo>
                  <a:pt x="1004" y="1222"/>
                </a:lnTo>
                <a:lnTo>
                  <a:pt x="1011" y="1202"/>
                </a:lnTo>
                <a:lnTo>
                  <a:pt x="1017" y="1182"/>
                </a:lnTo>
                <a:lnTo>
                  <a:pt x="1017" y="1161"/>
                </a:lnTo>
                <a:lnTo>
                  <a:pt x="1024" y="1143"/>
                </a:lnTo>
                <a:lnTo>
                  <a:pt x="1029" y="1122"/>
                </a:lnTo>
                <a:lnTo>
                  <a:pt x="1036" y="1109"/>
                </a:lnTo>
                <a:lnTo>
                  <a:pt x="1036" y="1089"/>
                </a:lnTo>
                <a:lnTo>
                  <a:pt x="1043" y="1068"/>
                </a:lnTo>
                <a:lnTo>
                  <a:pt x="1049" y="1055"/>
                </a:lnTo>
                <a:lnTo>
                  <a:pt x="1056" y="1035"/>
                </a:lnTo>
                <a:lnTo>
                  <a:pt x="1061" y="1022"/>
                </a:lnTo>
                <a:lnTo>
                  <a:pt x="1061" y="1002"/>
                </a:lnTo>
                <a:lnTo>
                  <a:pt x="1068" y="988"/>
                </a:lnTo>
                <a:lnTo>
                  <a:pt x="1075" y="975"/>
                </a:lnTo>
                <a:lnTo>
                  <a:pt x="1081" y="962"/>
                </a:lnTo>
                <a:lnTo>
                  <a:pt x="1088" y="948"/>
                </a:lnTo>
                <a:lnTo>
                  <a:pt x="1088" y="935"/>
                </a:lnTo>
                <a:lnTo>
                  <a:pt x="1093" y="922"/>
                </a:lnTo>
                <a:lnTo>
                  <a:pt x="1100" y="908"/>
                </a:lnTo>
                <a:lnTo>
                  <a:pt x="1107" y="895"/>
                </a:lnTo>
                <a:lnTo>
                  <a:pt x="1112" y="881"/>
                </a:lnTo>
                <a:lnTo>
                  <a:pt x="1112" y="875"/>
                </a:lnTo>
                <a:lnTo>
                  <a:pt x="1119" y="862"/>
                </a:lnTo>
                <a:lnTo>
                  <a:pt x="1125" y="855"/>
                </a:lnTo>
                <a:lnTo>
                  <a:pt x="1132" y="847"/>
                </a:lnTo>
                <a:lnTo>
                  <a:pt x="1137" y="834"/>
                </a:lnTo>
                <a:lnTo>
                  <a:pt x="1137" y="829"/>
                </a:lnTo>
                <a:lnTo>
                  <a:pt x="1144" y="821"/>
                </a:lnTo>
                <a:lnTo>
                  <a:pt x="1151" y="815"/>
                </a:lnTo>
                <a:lnTo>
                  <a:pt x="1157" y="808"/>
                </a:lnTo>
                <a:lnTo>
                  <a:pt x="1164" y="801"/>
                </a:lnTo>
                <a:lnTo>
                  <a:pt x="1169" y="795"/>
                </a:lnTo>
                <a:lnTo>
                  <a:pt x="1176" y="788"/>
                </a:lnTo>
                <a:lnTo>
                  <a:pt x="1183" y="782"/>
                </a:lnTo>
                <a:lnTo>
                  <a:pt x="1189" y="782"/>
                </a:lnTo>
                <a:lnTo>
                  <a:pt x="1196" y="782"/>
                </a:lnTo>
                <a:lnTo>
                  <a:pt x="1201" y="775"/>
                </a:lnTo>
                <a:lnTo>
                  <a:pt x="1208" y="775"/>
                </a:lnTo>
                <a:lnTo>
                  <a:pt x="1215" y="775"/>
                </a:lnTo>
                <a:lnTo>
                  <a:pt x="1220" y="782"/>
                </a:lnTo>
                <a:lnTo>
                  <a:pt x="1227" y="782"/>
                </a:lnTo>
                <a:lnTo>
                  <a:pt x="1233" y="782"/>
                </a:lnTo>
                <a:lnTo>
                  <a:pt x="1240" y="788"/>
                </a:lnTo>
                <a:lnTo>
                  <a:pt x="1247" y="788"/>
                </a:lnTo>
                <a:lnTo>
                  <a:pt x="1252" y="795"/>
                </a:lnTo>
                <a:lnTo>
                  <a:pt x="1259" y="801"/>
                </a:lnTo>
                <a:lnTo>
                  <a:pt x="1265" y="808"/>
                </a:lnTo>
                <a:lnTo>
                  <a:pt x="1272" y="815"/>
                </a:lnTo>
                <a:lnTo>
                  <a:pt x="1279" y="821"/>
                </a:lnTo>
                <a:lnTo>
                  <a:pt x="1284" y="829"/>
                </a:lnTo>
                <a:lnTo>
                  <a:pt x="1284" y="842"/>
                </a:lnTo>
                <a:lnTo>
                  <a:pt x="1291" y="847"/>
                </a:lnTo>
                <a:lnTo>
                  <a:pt x="1297" y="855"/>
                </a:lnTo>
                <a:lnTo>
                  <a:pt x="1304" y="862"/>
                </a:lnTo>
                <a:lnTo>
                  <a:pt x="1310" y="875"/>
                </a:lnTo>
                <a:lnTo>
                  <a:pt x="1310" y="881"/>
                </a:lnTo>
                <a:lnTo>
                  <a:pt x="1316" y="895"/>
                </a:lnTo>
                <a:lnTo>
                  <a:pt x="1323" y="908"/>
                </a:lnTo>
              </a:path>
            </a:pathLst>
          </a:custGeom>
          <a:noFill/>
          <a:ln w="28575"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740" name="Freeform 140">
            <a:extLst>
              <a:ext uri="{FF2B5EF4-FFF2-40B4-BE49-F238E27FC236}">
                <a16:creationId xmlns:a16="http://schemas.microsoft.com/office/drawing/2014/main" id="{CDD398B0-2C0B-4A73-BE16-62CB03ED5115}"/>
              </a:ext>
            </a:extLst>
          </p:cNvPr>
          <p:cNvSpPr>
            <a:spLocks/>
          </p:cNvSpPr>
          <p:nvPr/>
        </p:nvSpPr>
        <p:spPr bwMode="auto">
          <a:xfrm>
            <a:off x="4740275" y="3468688"/>
            <a:ext cx="1897063" cy="1587500"/>
          </a:xfrm>
          <a:custGeom>
            <a:avLst/>
            <a:gdLst>
              <a:gd name="T0" fmla="*/ 12 w 1195"/>
              <a:gd name="T1" fmla="*/ 33 h 1000"/>
              <a:gd name="T2" fmla="*/ 32 w 1195"/>
              <a:gd name="T3" fmla="*/ 87 h 1000"/>
              <a:gd name="T4" fmla="*/ 57 w 1195"/>
              <a:gd name="T5" fmla="*/ 146 h 1000"/>
              <a:gd name="T6" fmla="*/ 76 w 1195"/>
              <a:gd name="T7" fmla="*/ 206 h 1000"/>
              <a:gd name="T8" fmla="*/ 95 w 1195"/>
              <a:gd name="T9" fmla="*/ 280 h 1000"/>
              <a:gd name="T10" fmla="*/ 113 w 1195"/>
              <a:gd name="T11" fmla="*/ 353 h 1000"/>
              <a:gd name="T12" fmla="*/ 133 w 1195"/>
              <a:gd name="T13" fmla="*/ 432 h 1000"/>
              <a:gd name="T14" fmla="*/ 159 w 1195"/>
              <a:gd name="T15" fmla="*/ 514 h 1000"/>
              <a:gd name="T16" fmla="*/ 177 w 1195"/>
              <a:gd name="T17" fmla="*/ 599 h 1000"/>
              <a:gd name="T18" fmla="*/ 197 w 1195"/>
              <a:gd name="T19" fmla="*/ 686 h 1000"/>
              <a:gd name="T20" fmla="*/ 216 w 1195"/>
              <a:gd name="T21" fmla="*/ 774 h 1000"/>
              <a:gd name="T22" fmla="*/ 235 w 1195"/>
              <a:gd name="T23" fmla="*/ 859 h 1000"/>
              <a:gd name="T24" fmla="*/ 253 w 1195"/>
              <a:gd name="T25" fmla="*/ 954 h 1000"/>
              <a:gd name="T26" fmla="*/ 280 w 1195"/>
              <a:gd name="T27" fmla="*/ 974 h 1000"/>
              <a:gd name="T28" fmla="*/ 299 w 1195"/>
              <a:gd name="T29" fmla="*/ 887 h 1000"/>
              <a:gd name="T30" fmla="*/ 317 w 1195"/>
              <a:gd name="T31" fmla="*/ 800 h 1000"/>
              <a:gd name="T32" fmla="*/ 336 w 1195"/>
              <a:gd name="T33" fmla="*/ 720 h 1000"/>
              <a:gd name="T34" fmla="*/ 356 w 1195"/>
              <a:gd name="T35" fmla="*/ 640 h 1000"/>
              <a:gd name="T36" fmla="*/ 375 w 1195"/>
              <a:gd name="T37" fmla="*/ 566 h 1000"/>
              <a:gd name="T38" fmla="*/ 400 w 1195"/>
              <a:gd name="T39" fmla="*/ 499 h 1000"/>
              <a:gd name="T40" fmla="*/ 420 w 1195"/>
              <a:gd name="T41" fmla="*/ 432 h 1000"/>
              <a:gd name="T42" fmla="*/ 439 w 1195"/>
              <a:gd name="T43" fmla="*/ 373 h 1000"/>
              <a:gd name="T44" fmla="*/ 457 w 1195"/>
              <a:gd name="T45" fmla="*/ 313 h 1000"/>
              <a:gd name="T46" fmla="*/ 476 w 1195"/>
              <a:gd name="T47" fmla="*/ 267 h 1000"/>
              <a:gd name="T48" fmla="*/ 496 w 1195"/>
              <a:gd name="T49" fmla="*/ 219 h 1000"/>
              <a:gd name="T50" fmla="*/ 521 w 1195"/>
              <a:gd name="T51" fmla="*/ 186 h 1000"/>
              <a:gd name="T52" fmla="*/ 540 w 1195"/>
              <a:gd name="T53" fmla="*/ 159 h 1000"/>
              <a:gd name="T54" fmla="*/ 559 w 1195"/>
              <a:gd name="T55" fmla="*/ 133 h 1000"/>
              <a:gd name="T56" fmla="*/ 584 w 1195"/>
              <a:gd name="T57" fmla="*/ 113 h 1000"/>
              <a:gd name="T58" fmla="*/ 611 w 1195"/>
              <a:gd name="T59" fmla="*/ 106 h 1000"/>
              <a:gd name="T60" fmla="*/ 636 w 1195"/>
              <a:gd name="T61" fmla="*/ 113 h 1000"/>
              <a:gd name="T62" fmla="*/ 661 w 1195"/>
              <a:gd name="T63" fmla="*/ 126 h 1000"/>
              <a:gd name="T64" fmla="*/ 687 w 1195"/>
              <a:gd name="T65" fmla="*/ 152 h 1000"/>
              <a:gd name="T66" fmla="*/ 706 w 1195"/>
              <a:gd name="T67" fmla="*/ 180 h 1000"/>
              <a:gd name="T68" fmla="*/ 724 w 1195"/>
              <a:gd name="T69" fmla="*/ 213 h 1000"/>
              <a:gd name="T70" fmla="*/ 744 w 1195"/>
              <a:gd name="T71" fmla="*/ 252 h 1000"/>
              <a:gd name="T72" fmla="*/ 770 w 1195"/>
              <a:gd name="T73" fmla="*/ 293 h 1000"/>
              <a:gd name="T74" fmla="*/ 788 w 1195"/>
              <a:gd name="T75" fmla="*/ 347 h 1000"/>
              <a:gd name="T76" fmla="*/ 807 w 1195"/>
              <a:gd name="T77" fmla="*/ 399 h 1000"/>
              <a:gd name="T78" fmla="*/ 827 w 1195"/>
              <a:gd name="T79" fmla="*/ 460 h 1000"/>
              <a:gd name="T80" fmla="*/ 846 w 1195"/>
              <a:gd name="T81" fmla="*/ 519 h 1000"/>
              <a:gd name="T82" fmla="*/ 864 w 1195"/>
              <a:gd name="T83" fmla="*/ 586 h 1000"/>
              <a:gd name="T84" fmla="*/ 891 w 1195"/>
              <a:gd name="T85" fmla="*/ 653 h 1000"/>
              <a:gd name="T86" fmla="*/ 910 w 1195"/>
              <a:gd name="T87" fmla="*/ 727 h 1000"/>
              <a:gd name="T88" fmla="*/ 928 w 1195"/>
              <a:gd name="T89" fmla="*/ 793 h 1000"/>
              <a:gd name="T90" fmla="*/ 947 w 1195"/>
              <a:gd name="T91" fmla="*/ 867 h 1000"/>
              <a:gd name="T92" fmla="*/ 967 w 1195"/>
              <a:gd name="T93" fmla="*/ 941 h 1000"/>
              <a:gd name="T94" fmla="*/ 992 w 1195"/>
              <a:gd name="T95" fmla="*/ 980 h 1000"/>
              <a:gd name="T96" fmla="*/ 1011 w 1195"/>
              <a:gd name="T97" fmla="*/ 907 h 1000"/>
              <a:gd name="T98" fmla="*/ 1036 w 1195"/>
              <a:gd name="T99" fmla="*/ 840 h 1000"/>
              <a:gd name="T100" fmla="*/ 1055 w 1195"/>
              <a:gd name="T101" fmla="*/ 766 h 1000"/>
              <a:gd name="T102" fmla="*/ 1075 w 1195"/>
              <a:gd name="T103" fmla="*/ 700 h 1000"/>
              <a:gd name="T104" fmla="*/ 1094 w 1195"/>
              <a:gd name="T105" fmla="*/ 640 h 1000"/>
              <a:gd name="T106" fmla="*/ 1114 w 1195"/>
              <a:gd name="T107" fmla="*/ 579 h 1000"/>
              <a:gd name="T108" fmla="*/ 1132 w 1195"/>
              <a:gd name="T109" fmla="*/ 519 h 1000"/>
              <a:gd name="T110" fmla="*/ 1158 w 1195"/>
              <a:gd name="T111" fmla="*/ 466 h 1000"/>
              <a:gd name="T112" fmla="*/ 1177 w 1195"/>
              <a:gd name="T113" fmla="*/ 419 h 1000"/>
              <a:gd name="T114" fmla="*/ 1195 w 1195"/>
              <a:gd name="T115" fmla="*/ 380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95" h="1000">
                <a:moveTo>
                  <a:pt x="0" y="0"/>
                </a:moveTo>
                <a:lnTo>
                  <a:pt x="5" y="6"/>
                </a:lnTo>
                <a:lnTo>
                  <a:pt x="12" y="20"/>
                </a:lnTo>
                <a:lnTo>
                  <a:pt x="12" y="33"/>
                </a:lnTo>
                <a:lnTo>
                  <a:pt x="18" y="46"/>
                </a:lnTo>
                <a:lnTo>
                  <a:pt x="25" y="59"/>
                </a:lnTo>
                <a:lnTo>
                  <a:pt x="32" y="72"/>
                </a:lnTo>
                <a:lnTo>
                  <a:pt x="32" y="87"/>
                </a:lnTo>
                <a:lnTo>
                  <a:pt x="37" y="100"/>
                </a:lnTo>
                <a:lnTo>
                  <a:pt x="44" y="113"/>
                </a:lnTo>
                <a:lnTo>
                  <a:pt x="50" y="126"/>
                </a:lnTo>
                <a:lnTo>
                  <a:pt x="57" y="146"/>
                </a:lnTo>
                <a:lnTo>
                  <a:pt x="57" y="159"/>
                </a:lnTo>
                <a:lnTo>
                  <a:pt x="64" y="172"/>
                </a:lnTo>
                <a:lnTo>
                  <a:pt x="69" y="193"/>
                </a:lnTo>
                <a:lnTo>
                  <a:pt x="76" y="206"/>
                </a:lnTo>
                <a:lnTo>
                  <a:pt x="82" y="226"/>
                </a:lnTo>
                <a:lnTo>
                  <a:pt x="82" y="247"/>
                </a:lnTo>
                <a:lnTo>
                  <a:pt x="89" y="260"/>
                </a:lnTo>
                <a:lnTo>
                  <a:pt x="95" y="280"/>
                </a:lnTo>
                <a:lnTo>
                  <a:pt x="101" y="300"/>
                </a:lnTo>
                <a:lnTo>
                  <a:pt x="108" y="313"/>
                </a:lnTo>
                <a:lnTo>
                  <a:pt x="108" y="334"/>
                </a:lnTo>
                <a:lnTo>
                  <a:pt x="113" y="353"/>
                </a:lnTo>
                <a:lnTo>
                  <a:pt x="120" y="373"/>
                </a:lnTo>
                <a:lnTo>
                  <a:pt x="127" y="393"/>
                </a:lnTo>
                <a:lnTo>
                  <a:pt x="133" y="414"/>
                </a:lnTo>
                <a:lnTo>
                  <a:pt x="133" y="432"/>
                </a:lnTo>
                <a:lnTo>
                  <a:pt x="140" y="453"/>
                </a:lnTo>
                <a:lnTo>
                  <a:pt x="145" y="473"/>
                </a:lnTo>
                <a:lnTo>
                  <a:pt x="152" y="493"/>
                </a:lnTo>
                <a:lnTo>
                  <a:pt x="159" y="514"/>
                </a:lnTo>
                <a:lnTo>
                  <a:pt x="159" y="533"/>
                </a:lnTo>
                <a:lnTo>
                  <a:pt x="165" y="560"/>
                </a:lnTo>
                <a:lnTo>
                  <a:pt x="172" y="579"/>
                </a:lnTo>
                <a:lnTo>
                  <a:pt x="177" y="599"/>
                </a:lnTo>
                <a:lnTo>
                  <a:pt x="177" y="620"/>
                </a:lnTo>
                <a:lnTo>
                  <a:pt x="184" y="640"/>
                </a:lnTo>
                <a:lnTo>
                  <a:pt x="191" y="666"/>
                </a:lnTo>
                <a:lnTo>
                  <a:pt x="197" y="686"/>
                </a:lnTo>
                <a:lnTo>
                  <a:pt x="204" y="707"/>
                </a:lnTo>
                <a:lnTo>
                  <a:pt x="204" y="733"/>
                </a:lnTo>
                <a:lnTo>
                  <a:pt x="209" y="753"/>
                </a:lnTo>
                <a:lnTo>
                  <a:pt x="216" y="774"/>
                </a:lnTo>
                <a:lnTo>
                  <a:pt x="221" y="793"/>
                </a:lnTo>
                <a:lnTo>
                  <a:pt x="228" y="820"/>
                </a:lnTo>
                <a:lnTo>
                  <a:pt x="228" y="840"/>
                </a:lnTo>
                <a:lnTo>
                  <a:pt x="235" y="859"/>
                </a:lnTo>
                <a:lnTo>
                  <a:pt x="241" y="887"/>
                </a:lnTo>
                <a:lnTo>
                  <a:pt x="248" y="907"/>
                </a:lnTo>
                <a:lnTo>
                  <a:pt x="253" y="926"/>
                </a:lnTo>
                <a:lnTo>
                  <a:pt x="253" y="954"/>
                </a:lnTo>
                <a:lnTo>
                  <a:pt x="260" y="974"/>
                </a:lnTo>
                <a:lnTo>
                  <a:pt x="267" y="993"/>
                </a:lnTo>
                <a:lnTo>
                  <a:pt x="273" y="993"/>
                </a:lnTo>
                <a:lnTo>
                  <a:pt x="280" y="974"/>
                </a:lnTo>
                <a:lnTo>
                  <a:pt x="280" y="954"/>
                </a:lnTo>
                <a:lnTo>
                  <a:pt x="285" y="933"/>
                </a:lnTo>
                <a:lnTo>
                  <a:pt x="292" y="907"/>
                </a:lnTo>
                <a:lnTo>
                  <a:pt x="299" y="887"/>
                </a:lnTo>
                <a:lnTo>
                  <a:pt x="305" y="867"/>
                </a:lnTo>
                <a:lnTo>
                  <a:pt x="305" y="846"/>
                </a:lnTo>
                <a:lnTo>
                  <a:pt x="311" y="826"/>
                </a:lnTo>
                <a:lnTo>
                  <a:pt x="317" y="800"/>
                </a:lnTo>
                <a:lnTo>
                  <a:pt x="324" y="779"/>
                </a:lnTo>
                <a:lnTo>
                  <a:pt x="331" y="761"/>
                </a:lnTo>
                <a:lnTo>
                  <a:pt x="331" y="740"/>
                </a:lnTo>
                <a:lnTo>
                  <a:pt x="336" y="720"/>
                </a:lnTo>
                <a:lnTo>
                  <a:pt x="343" y="700"/>
                </a:lnTo>
                <a:lnTo>
                  <a:pt x="349" y="679"/>
                </a:lnTo>
                <a:lnTo>
                  <a:pt x="349" y="660"/>
                </a:lnTo>
                <a:lnTo>
                  <a:pt x="356" y="640"/>
                </a:lnTo>
                <a:lnTo>
                  <a:pt x="363" y="620"/>
                </a:lnTo>
                <a:lnTo>
                  <a:pt x="368" y="607"/>
                </a:lnTo>
                <a:lnTo>
                  <a:pt x="375" y="586"/>
                </a:lnTo>
                <a:lnTo>
                  <a:pt x="375" y="566"/>
                </a:lnTo>
                <a:lnTo>
                  <a:pt x="381" y="547"/>
                </a:lnTo>
                <a:lnTo>
                  <a:pt x="388" y="533"/>
                </a:lnTo>
                <a:lnTo>
                  <a:pt x="395" y="514"/>
                </a:lnTo>
                <a:lnTo>
                  <a:pt x="400" y="499"/>
                </a:lnTo>
                <a:lnTo>
                  <a:pt x="400" y="480"/>
                </a:lnTo>
                <a:lnTo>
                  <a:pt x="407" y="460"/>
                </a:lnTo>
                <a:lnTo>
                  <a:pt x="413" y="447"/>
                </a:lnTo>
                <a:lnTo>
                  <a:pt x="420" y="432"/>
                </a:lnTo>
                <a:lnTo>
                  <a:pt x="425" y="414"/>
                </a:lnTo>
                <a:lnTo>
                  <a:pt x="425" y="399"/>
                </a:lnTo>
                <a:lnTo>
                  <a:pt x="432" y="386"/>
                </a:lnTo>
                <a:lnTo>
                  <a:pt x="439" y="373"/>
                </a:lnTo>
                <a:lnTo>
                  <a:pt x="445" y="353"/>
                </a:lnTo>
                <a:lnTo>
                  <a:pt x="451" y="339"/>
                </a:lnTo>
                <a:lnTo>
                  <a:pt x="451" y="326"/>
                </a:lnTo>
                <a:lnTo>
                  <a:pt x="457" y="313"/>
                </a:lnTo>
                <a:lnTo>
                  <a:pt x="464" y="300"/>
                </a:lnTo>
                <a:lnTo>
                  <a:pt x="471" y="286"/>
                </a:lnTo>
                <a:lnTo>
                  <a:pt x="476" y="280"/>
                </a:lnTo>
                <a:lnTo>
                  <a:pt x="476" y="267"/>
                </a:lnTo>
                <a:lnTo>
                  <a:pt x="483" y="252"/>
                </a:lnTo>
                <a:lnTo>
                  <a:pt x="489" y="247"/>
                </a:lnTo>
                <a:lnTo>
                  <a:pt x="496" y="234"/>
                </a:lnTo>
                <a:lnTo>
                  <a:pt x="496" y="219"/>
                </a:lnTo>
                <a:lnTo>
                  <a:pt x="503" y="213"/>
                </a:lnTo>
                <a:lnTo>
                  <a:pt x="508" y="206"/>
                </a:lnTo>
                <a:lnTo>
                  <a:pt x="515" y="193"/>
                </a:lnTo>
                <a:lnTo>
                  <a:pt x="521" y="186"/>
                </a:lnTo>
                <a:lnTo>
                  <a:pt x="521" y="180"/>
                </a:lnTo>
                <a:lnTo>
                  <a:pt x="528" y="172"/>
                </a:lnTo>
                <a:lnTo>
                  <a:pt x="534" y="167"/>
                </a:lnTo>
                <a:lnTo>
                  <a:pt x="540" y="159"/>
                </a:lnTo>
                <a:lnTo>
                  <a:pt x="547" y="152"/>
                </a:lnTo>
                <a:lnTo>
                  <a:pt x="547" y="146"/>
                </a:lnTo>
                <a:lnTo>
                  <a:pt x="553" y="139"/>
                </a:lnTo>
                <a:lnTo>
                  <a:pt x="559" y="133"/>
                </a:lnTo>
                <a:lnTo>
                  <a:pt x="566" y="126"/>
                </a:lnTo>
                <a:lnTo>
                  <a:pt x="572" y="120"/>
                </a:lnTo>
                <a:lnTo>
                  <a:pt x="579" y="120"/>
                </a:lnTo>
                <a:lnTo>
                  <a:pt x="584" y="113"/>
                </a:lnTo>
                <a:lnTo>
                  <a:pt x="591" y="113"/>
                </a:lnTo>
                <a:lnTo>
                  <a:pt x="598" y="113"/>
                </a:lnTo>
                <a:lnTo>
                  <a:pt x="604" y="106"/>
                </a:lnTo>
                <a:lnTo>
                  <a:pt x="611" y="106"/>
                </a:lnTo>
                <a:lnTo>
                  <a:pt x="616" y="106"/>
                </a:lnTo>
                <a:lnTo>
                  <a:pt x="623" y="106"/>
                </a:lnTo>
                <a:lnTo>
                  <a:pt x="629" y="113"/>
                </a:lnTo>
                <a:lnTo>
                  <a:pt x="636" y="113"/>
                </a:lnTo>
                <a:lnTo>
                  <a:pt x="643" y="113"/>
                </a:lnTo>
                <a:lnTo>
                  <a:pt x="648" y="120"/>
                </a:lnTo>
                <a:lnTo>
                  <a:pt x="655" y="120"/>
                </a:lnTo>
                <a:lnTo>
                  <a:pt x="661" y="126"/>
                </a:lnTo>
                <a:lnTo>
                  <a:pt x="668" y="133"/>
                </a:lnTo>
                <a:lnTo>
                  <a:pt x="674" y="139"/>
                </a:lnTo>
                <a:lnTo>
                  <a:pt x="680" y="146"/>
                </a:lnTo>
                <a:lnTo>
                  <a:pt x="687" y="152"/>
                </a:lnTo>
                <a:lnTo>
                  <a:pt x="692" y="159"/>
                </a:lnTo>
                <a:lnTo>
                  <a:pt x="692" y="167"/>
                </a:lnTo>
                <a:lnTo>
                  <a:pt x="699" y="172"/>
                </a:lnTo>
                <a:lnTo>
                  <a:pt x="706" y="180"/>
                </a:lnTo>
                <a:lnTo>
                  <a:pt x="712" y="186"/>
                </a:lnTo>
                <a:lnTo>
                  <a:pt x="719" y="193"/>
                </a:lnTo>
                <a:lnTo>
                  <a:pt x="719" y="200"/>
                </a:lnTo>
                <a:lnTo>
                  <a:pt x="724" y="213"/>
                </a:lnTo>
                <a:lnTo>
                  <a:pt x="731" y="219"/>
                </a:lnTo>
                <a:lnTo>
                  <a:pt x="738" y="234"/>
                </a:lnTo>
                <a:lnTo>
                  <a:pt x="744" y="239"/>
                </a:lnTo>
                <a:lnTo>
                  <a:pt x="744" y="252"/>
                </a:lnTo>
                <a:lnTo>
                  <a:pt x="751" y="260"/>
                </a:lnTo>
                <a:lnTo>
                  <a:pt x="756" y="273"/>
                </a:lnTo>
                <a:lnTo>
                  <a:pt x="763" y="280"/>
                </a:lnTo>
                <a:lnTo>
                  <a:pt x="770" y="293"/>
                </a:lnTo>
                <a:lnTo>
                  <a:pt x="770" y="306"/>
                </a:lnTo>
                <a:lnTo>
                  <a:pt x="776" y="319"/>
                </a:lnTo>
                <a:lnTo>
                  <a:pt x="782" y="334"/>
                </a:lnTo>
                <a:lnTo>
                  <a:pt x="788" y="347"/>
                </a:lnTo>
                <a:lnTo>
                  <a:pt x="795" y="360"/>
                </a:lnTo>
                <a:lnTo>
                  <a:pt x="795" y="373"/>
                </a:lnTo>
                <a:lnTo>
                  <a:pt x="802" y="386"/>
                </a:lnTo>
                <a:lnTo>
                  <a:pt x="807" y="399"/>
                </a:lnTo>
                <a:lnTo>
                  <a:pt x="814" y="414"/>
                </a:lnTo>
                <a:lnTo>
                  <a:pt x="814" y="427"/>
                </a:lnTo>
                <a:lnTo>
                  <a:pt x="820" y="440"/>
                </a:lnTo>
                <a:lnTo>
                  <a:pt x="827" y="460"/>
                </a:lnTo>
                <a:lnTo>
                  <a:pt x="832" y="473"/>
                </a:lnTo>
                <a:lnTo>
                  <a:pt x="839" y="486"/>
                </a:lnTo>
                <a:lnTo>
                  <a:pt x="839" y="506"/>
                </a:lnTo>
                <a:lnTo>
                  <a:pt x="846" y="519"/>
                </a:lnTo>
                <a:lnTo>
                  <a:pt x="852" y="533"/>
                </a:lnTo>
                <a:lnTo>
                  <a:pt x="859" y="553"/>
                </a:lnTo>
                <a:lnTo>
                  <a:pt x="864" y="566"/>
                </a:lnTo>
                <a:lnTo>
                  <a:pt x="864" y="586"/>
                </a:lnTo>
                <a:lnTo>
                  <a:pt x="871" y="599"/>
                </a:lnTo>
                <a:lnTo>
                  <a:pt x="878" y="620"/>
                </a:lnTo>
                <a:lnTo>
                  <a:pt x="884" y="633"/>
                </a:lnTo>
                <a:lnTo>
                  <a:pt x="891" y="653"/>
                </a:lnTo>
                <a:lnTo>
                  <a:pt x="891" y="673"/>
                </a:lnTo>
                <a:lnTo>
                  <a:pt x="896" y="686"/>
                </a:lnTo>
                <a:lnTo>
                  <a:pt x="903" y="707"/>
                </a:lnTo>
                <a:lnTo>
                  <a:pt x="910" y="727"/>
                </a:lnTo>
                <a:lnTo>
                  <a:pt x="916" y="740"/>
                </a:lnTo>
                <a:lnTo>
                  <a:pt x="916" y="761"/>
                </a:lnTo>
                <a:lnTo>
                  <a:pt x="922" y="779"/>
                </a:lnTo>
                <a:lnTo>
                  <a:pt x="928" y="793"/>
                </a:lnTo>
                <a:lnTo>
                  <a:pt x="935" y="813"/>
                </a:lnTo>
                <a:lnTo>
                  <a:pt x="942" y="833"/>
                </a:lnTo>
                <a:lnTo>
                  <a:pt x="942" y="853"/>
                </a:lnTo>
                <a:lnTo>
                  <a:pt x="947" y="867"/>
                </a:lnTo>
                <a:lnTo>
                  <a:pt x="954" y="887"/>
                </a:lnTo>
                <a:lnTo>
                  <a:pt x="960" y="907"/>
                </a:lnTo>
                <a:lnTo>
                  <a:pt x="960" y="926"/>
                </a:lnTo>
                <a:lnTo>
                  <a:pt x="967" y="941"/>
                </a:lnTo>
                <a:lnTo>
                  <a:pt x="974" y="960"/>
                </a:lnTo>
                <a:lnTo>
                  <a:pt x="979" y="980"/>
                </a:lnTo>
                <a:lnTo>
                  <a:pt x="986" y="1000"/>
                </a:lnTo>
                <a:lnTo>
                  <a:pt x="992" y="980"/>
                </a:lnTo>
                <a:lnTo>
                  <a:pt x="999" y="960"/>
                </a:lnTo>
                <a:lnTo>
                  <a:pt x="1005" y="946"/>
                </a:lnTo>
                <a:lnTo>
                  <a:pt x="1011" y="926"/>
                </a:lnTo>
                <a:lnTo>
                  <a:pt x="1011" y="907"/>
                </a:lnTo>
                <a:lnTo>
                  <a:pt x="1018" y="887"/>
                </a:lnTo>
                <a:lnTo>
                  <a:pt x="1023" y="874"/>
                </a:lnTo>
                <a:lnTo>
                  <a:pt x="1030" y="853"/>
                </a:lnTo>
                <a:lnTo>
                  <a:pt x="1036" y="840"/>
                </a:lnTo>
                <a:lnTo>
                  <a:pt x="1036" y="820"/>
                </a:lnTo>
                <a:lnTo>
                  <a:pt x="1043" y="800"/>
                </a:lnTo>
                <a:lnTo>
                  <a:pt x="1050" y="787"/>
                </a:lnTo>
                <a:lnTo>
                  <a:pt x="1055" y="766"/>
                </a:lnTo>
                <a:lnTo>
                  <a:pt x="1062" y="753"/>
                </a:lnTo>
                <a:lnTo>
                  <a:pt x="1062" y="733"/>
                </a:lnTo>
                <a:lnTo>
                  <a:pt x="1068" y="720"/>
                </a:lnTo>
                <a:lnTo>
                  <a:pt x="1075" y="700"/>
                </a:lnTo>
                <a:lnTo>
                  <a:pt x="1082" y="686"/>
                </a:lnTo>
                <a:lnTo>
                  <a:pt x="1087" y="666"/>
                </a:lnTo>
                <a:lnTo>
                  <a:pt x="1087" y="653"/>
                </a:lnTo>
                <a:lnTo>
                  <a:pt x="1094" y="640"/>
                </a:lnTo>
                <a:lnTo>
                  <a:pt x="1100" y="620"/>
                </a:lnTo>
                <a:lnTo>
                  <a:pt x="1107" y="607"/>
                </a:lnTo>
                <a:lnTo>
                  <a:pt x="1114" y="594"/>
                </a:lnTo>
                <a:lnTo>
                  <a:pt x="1114" y="579"/>
                </a:lnTo>
                <a:lnTo>
                  <a:pt x="1119" y="566"/>
                </a:lnTo>
                <a:lnTo>
                  <a:pt x="1126" y="547"/>
                </a:lnTo>
                <a:lnTo>
                  <a:pt x="1132" y="533"/>
                </a:lnTo>
                <a:lnTo>
                  <a:pt x="1132" y="519"/>
                </a:lnTo>
                <a:lnTo>
                  <a:pt x="1138" y="506"/>
                </a:lnTo>
                <a:lnTo>
                  <a:pt x="1145" y="493"/>
                </a:lnTo>
                <a:lnTo>
                  <a:pt x="1151" y="480"/>
                </a:lnTo>
                <a:lnTo>
                  <a:pt x="1158" y="466"/>
                </a:lnTo>
                <a:lnTo>
                  <a:pt x="1158" y="460"/>
                </a:lnTo>
                <a:lnTo>
                  <a:pt x="1163" y="447"/>
                </a:lnTo>
                <a:lnTo>
                  <a:pt x="1170" y="432"/>
                </a:lnTo>
                <a:lnTo>
                  <a:pt x="1177" y="419"/>
                </a:lnTo>
                <a:lnTo>
                  <a:pt x="1183" y="414"/>
                </a:lnTo>
                <a:lnTo>
                  <a:pt x="1183" y="399"/>
                </a:lnTo>
                <a:lnTo>
                  <a:pt x="1190" y="386"/>
                </a:lnTo>
                <a:lnTo>
                  <a:pt x="1195" y="380"/>
                </a:lnTo>
              </a:path>
            </a:pathLst>
          </a:custGeom>
          <a:noFill/>
          <a:ln w="28575"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741" name="Rectangle 141">
            <a:extLst>
              <a:ext uri="{FF2B5EF4-FFF2-40B4-BE49-F238E27FC236}">
                <a16:creationId xmlns:a16="http://schemas.microsoft.com/office/drawing/2014/main" id="{EF681BFB-EF15-4DF1-87D9-DF20F23A6AF8}"/>
              </a:ext>
            </a:extLst>
          </p:cNvPr>
          <p:cNvSpPr>
            <a:spLocks noChangeArrowheads="1"/>
          </p:cNvSpPr>
          <p:nvPr/>
        </p:nvSpPr>
        <p:spPr bwMode="auto">
          <a:xfrm>
            <a:off x="4024313" y="5437188"/>
            <a:ext cx="13303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500">
                <a:solidFill>
                  <a:srgbClr val="000000"/>
                </a:solidFill>
                <a:latin typeface="Helvetica" panose="020B0604020202020204" pitchFamily="34" charset="0"/>
              </a:rPr>
              <a:t>frequency, MHz</a:t>
            </a:r>
            <a:endParaRPr lang="en-US" altLang="en-US"/>
          </a:p>
        </p:txBody>
      </p:sp>
      <p:sp>
        <p:nvSpPr>
          <p:cNvPr id="25746" name="Text Box 146">
            <a:extLst>
              <a:ext uri="{FF2B5EF4-FFF2-40B4-BE49-F238E27FC236}">
                <a16:creationId xmlns:a16="http://schemas.microsoft.com/office/drawing/2014/main" id="{8038C1C8-8EDA-4266-90C3-523BAFF5553A}"/>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9" name="Line 5">
            <a:extLst>
              <a:ext uri="{FF2B5EF4-FFF2-40B4-BE49-F238E27FC236}">
                <a16:creationId xmlns:a16="http://schemas.microsoft.com/office/drawing/2014/main" id="{90A669BD-B108-4A58-B835-F2278BCFC832}"/>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11" name="Text Box 7">
            <a:extLst>
              <a:ext uri="{FF2B5EF4-FFF2-40B4-BE49-F238E27FC236}">
                <a16:creationId xmlns:a16="http://schemas.microsoft.com/office/drawing/2014/main" id="{DE10E000-F903-40D6-8C4A-EB5EC14562AD}"/>
              </a:ext>
            </a:extLst>
          </p:cNvPr>
          <p:cNvSpPr txBox="1">
            <a:spLocks noChangeArrowheads="1"/>
          </p:cNvSpPr>
          <p:nvPr/>
        </p:nvSpPr>
        <p:spPr bwMode="auto">
          <a:xfrm>
            <a:off x="974725" y="957263"/>
            <a:ext cx="740727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Comparison of the Kirchoff approximation and MOOT for a 0.381 mm radius circular crack at an incident angle of 45 degrees (pulse-echo) </a:t>
            </a:r>
          </a:p>
        </p:txBody>
      </p:sp>
      <p:sp>
        <p:nvSpPr>
          <p:cNvPr id="72714" name="Rectangle 10">
            <a:extLst>
              <a:ext uri="{FF2B5EF4-FFF2-40B4-BE49-F238E27FC236}">
                <a16:creationId xmlns:a16="http://schemas.microsoft.com/office/drawing/2014/main" id="{8AEAF2E0-EA7E-487D-9203-FBB24331E5CD}"/>
              </a:ext>
            </a:extLst>
          </p:cNvPr>
          <p:cNvSpPr>
            <a:spLocks noChangeArrowheads="1"/>
          </p:cNvSpPr>
          <p:nvPr/>
        </p:nvSpPr>
        <p:spPr bwMode="auto">
          <a:xfrm>
            <a:off x="2078038" y="2665413"/>
            <a:ext cx="4198937" cy="33194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15" name="Rectangle 11">
            <a:extLst>
              <a:ext uri="{FF2B5EF4-FFF2-40B4-BE49-F238E27FC236}">
                <a16:creationId xmlns:a16="http://schemas.microsoft.com/office/drawing/2014/main" id="{959022ED-E496-4674-9497-9BC953D42ED5}"/>
              </a:ext>
            </a:extLst>
          </p:cNvPr>
          <p:cNvSpPr>
            <a:spLocks noChangeArrowheads="1"/>
          </p:cNvSpPr>
          <p:nvPr/>
        </p:nvSpPr>
        <p:spPr bwMode="auto">
          <a:xfrm>
            <a:off x="2078038" y="2665413"/>
            <a:ext cx="4198937" cy="331946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16" name="Line 12">
            <a:extLst>
              <a:ext uri="{FF2B5EF4-FFF2-40B4-BE49-F238E27FC236}">
                <a16:creationId xmlns:a16="http://schemas.microsoft.com/office/drawing/2014/main" id="{4AD97F22-AB07-4C1A-AB44-143A7A11F358}"/>
              </a:ext>
            </a:extLst>
          </p:cNvPr>
          <p:cNvSpPr>
            <a:spLocks noChangeShapeType="1"/>
          </p:cNvSpPr>
          <p:nvPr/>
        </p:nvSpPr>
        <p:spPr bwMode="auto">
          <a:xfrm>
            <a:off x="2078038" y="2665413"/>
            <a:ext cx="41989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17" name="Line 13">
            <a:extLst>
              <a:ext uri="{FF2B5EF4-FFF2-40B4-BE49-F238E27FC236}">
                <a16:creationId xmlns:a16="http://schemas.microsoft.com/office/drawing/2014/main" id="{6401DCE7-BFF1-4006-9E2E-27F3387F08FC}"/>
              </a:ext>
            </a:extLst>
          </p:cNvPr>
          <p:cNvSpPr>
            <a:spLocks noChangeShapeType="1"/>
          </p:cNvSpPr>
          <p:nvPr/>
        </p:nvSpPr>
        <p:spPr bwMode="auto">
          <a:xfrm>
            <a:off x="2078038" y="5984875"/>
            <a:ext cx="41989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18" name="Line 14">
            <a:extLst>
              <a:ext uri="{FF2B5EF4-FFF2-40B4-BE49-F238E27FC236}">
                <a16:creationId xmlns:a16="http://schemas.microsoft.com/office/drawing/2014/main" id="{1117BCE9-3A44-44CB-9A3A-FD9E0969BBB9}"/>
              </a:ext>
            </a:extLst>
          </p:cNvPr>
          <p:cNvSpPr>
            <a:spLocks noChangeShapeType="1"/>
          </p:cNvSpPr>
          <p:nvPr/>
        </p:nvSpPr>
        <p:spPr bwMode="auto">
          <a:xfrm flipV="1">
            <a:off x="6276975" y="2665413"/>
            <a:ext cx="1588" cy="33194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19" name="Line 15">
            <a:extLst>
              <a:ext uri="{FF2B5EF4-FFF2-40B4-BE49-F238E27FC236}">
                <a16:creationId xmlns:a16="http://schemas.microsoft.com/office/drawing/2014/main" id="{E9709D01-9326-4C69-8FB7-2F72C71ADF55}"/>
              </a:ext>
            </a:extLst>
          </p:cNvPr>
          <p:cNvSpPr>
            <a:spLocks noChangeShapeType="1"/>
          </p:cNvSpPr>
          <p:nvPr/>
        </p:nvSpPr>
        <p:spPr bwMode="auto">
          <a:xfrm flipV="1">
            <a:off x="2078038" y="2665413"/>
            <a:ext cx="1587" cy="33194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0" name="Line 16">
            <a:extLst>
              <a:ext uri="{FF2B5EF4-FFF2-40B4-BE49-F238E27FC236}">
                <a16:creationId xmlns:a16="http://schemas.microsoft.com/office/drawing/2014/main" id="{9EF58DE5-1C8F-4E23-A6B1-31A603F8F799}"/>
              </a:ext>
            </a:extLst>
          </p:cNvPr>
          <p:cNvSpPr>
            <a:spLocks noChangeShapeType="1"/>
          </p:cNvSpPr>
          <p:nvPr/>
        </p:nvSpPr>
        <p:spPr bwMode="auto">
          <a:xfrm>
            <a:off x="2078038" y="5984875"/>
            <a:ext cx="41989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1" name="Line 17">
            <a:extLst>
              <a:ext uri="{FF2B5EF4-FFF2-40B4-BE49-F238E27FC236}">
                <a16:creationId xmlns:a16="http://schemas.microsoft.com/office/drawing/2014/main" id="{AD0F8537-017F-4E53-8DA1-0D3294150D1D}"/>
              </a:ext>
            </a:extLst>
          </p:cNvPr>
          <p:cNvSpPr>
            <a:spLocks noChangeShapeType="1"/>
          </p:cNvSpPr>
          <p:nvPr/>
        </p:nvSpPr>
        <p:spPr bwMode="auto">
          <a:xfrm flipV="1">
            <a:off x="2078038" y="2665413"/>
            <a:ext cx="1587" cy="33194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2" name="Line 18">
            <a:extLst>
              <a:ext uri="{FF2B5EF4-FFF2-40B4-BE49-F238E27FC236}">
                <a16:creationId xmlns:a16="http://schemas.microsoft.com/office/drawing/2014/main" id="{842850FB-83DB-436E-8716-B81F6346B489}"/>
              </a:ext>
            </a:extLst>
          </p:cNvPr>
          <p:cNvSpPr>
            <a:spLocks noChangeShapeType="1"/>
          </p:cNvSpPr>
          <p:nvPr/>
        </p:nvSpPr>
        <p:spPr bwMode="auto">
          <a:xfrm flipV="1">
            <a:off x="2078038" y="5942013"/>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3" name="Line 19">
            <a:extLst>
              <a:ext uri="{FF2B5EF4-FFF2-40B4-BE49-F238E27FC236}">
                <a16:creationId xmlns:a16="http://schemas.microsoft.com/office/drawing/2014/main" id="{3F59BCF5-1205-48BB-9FFF-5880AE12C594}"/>
              </a:ext>
            </a:extLst>
          </p:cNvPr>
          <p:cNvSpPr>
            <a:spLocks noChangeShapeType="1"/>
          </p:cNvSpPr>
          <p:nvPr/>
        </p:nvSpPr>
        <p:spPr bwMode="auto">
          <a:xfrm>
            <a:off x="2078038" y="2665413"/>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4" name="Rectangle 20">
            <a:extLst>
              <a:ext uri="{FF2B5EF4-FFF2-40B4-BE49-F238E27FC236}">
                <a16:creationId xmlns:a16="http://schemas.microsoft.com/office/drawing/2014/main" id="{8CF6D159-54AF-44E9-8AEE-4E955F3A4358}"/>
              </a:ext>
            </a:extLst>
          </p:cNvPr>
          <p:cNvSpPr>
            <a:spLocks noChangeArrowheads="1"/>
          </p:cNvSpPr>
          <p:nvPr/>
        </p:nvSpPr>
        <p:spPr bwMode="auto">
          <a:xfrm>
            <a:off x="2055813" y="606266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72725" name="Line 21">
            <a:extLst>
              <a:ext uri="{FF2B5EF4-FFF2-40B4-BE49-F238E27FC236}">
                <a16:creationId xmlns:a16="http://schemas.microsoft.com/office/drawing/2014/main" id="{860D62D8-0AA2-49D9-B89D-E586C26AAA58}"/>
              </a:ext>
            </a:extLst>
          </p:cNvPr>
          <p:cNvSpPr>
            <a:spLocks noChangeShapeType="1"/>
          </p:cNvSpPr>
          <p:nvPr/>
        </p:nvSpPr>
        <p:spPr bwMode="auto">
          <a:xfrm flipV="1">
            <a:off x="2917825" y="5942013"/>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6" name="Line 22">
            <a:extLst>
              <a:ext uri="{FF2B5EF4-FFF2-40B4-BE49-F238E27FC236}">
                <a16:creationId xmlns:a16="http://schemas.microsoft.com/office/drawing/2014/main" id="{A122DF7B-792E-4376-B7A5-0616FC4DADD8}"/>
              </a:ext>
            </a:extLst>
          </p:cNvPr>
          <p:cNvSpPr>
            <a:spLocks noChangeShapeType="1"/>
          </p:cNvSpPr>
          <p:nvPr/>
        </p:nvSpPr>
        <p:spPr bwMode="auto">
          <a:xfrm>
            <a:off x="2917825" y="2665413"/>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7" name="Rectangle 23">
            <a:extLst>
              <a:ext uri="{FF2B5EF4-FFF2-40B4-BE49-F238E27FC236}">
                <a16:creationId xmlns:a16="http://schemas.microsoft.com/office/drawing/2014/main" id="{CF7D3197-0E36-4A78-BB70-B05C9AF5206B}"/>
              </a:ext>
            </a:extLst>
          </p:cNvPr>
          <p:cNvSpPr>
            <a:spLocks noChangeArrowheads="1"/>
          </p:cNvSpPr>
          <p:nvPr/>
        </p:nvSpPr>
        <p:spPr bwMode="auto">
          <a:xfrm>
            <a:off x="2895600" y="606266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5</a:t>
            </a:r>
            <a:endParaRPr lang="en-US" altLang="en-US" sz="1000"/>
          </a:p>
        </p:txBody>
      </p:sp>
      <p:sp>
        <p:nvSpPr>
          <p:cNvPr id="72728" name="Line 24">
            <a:extLst>
              <a:ext uri="{FF2B5EF4-FFF2-40B4-BE49-F238E27FC236}">
                <a16:creationId xmlns:a16="http://schemas.microsoft.com/office/drawing/2014/main" id="{AC5C5909-4C91-4D6D-9838-44CF9824F2B1}"/>
              </a:ext>
            </a:extLst>
          </p:cNvPr>
          <p:cNvSpPr>
            <a:spLocks noChangeShapeType="1"/>
          </p:cNvSpPr>
          <p:nvPr/>
        </p:nvSpPr>
        <p:spPr bwMode="auto">
          <a:xfrm flipV="1">
            <a:off x="3757613" y="5942013"/>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9" name="Line 25">
            <a:extLst>
              <a:ext uri="{FF2B5EF4-FFF2-40B4-BE49-F238E27FC236}">
                <a16:creationId xmlns:a16="http://schemas.microsoft.com/office/drawing/2014/main" id="{50104F01-F746-4D99-ABB5-44D9ADE33A2C}"/>
              </a:ext>
            </a:extLst>
          </p:cNvPr>
          <p:cNvSpPr>
            <a:spLocks noChangeShapeType="1"/>
          </p:cNvSpPr>
          <p:nvPr/>
        </p:nvSpPr>
        <p:spPr bwMode="auto">
          <a:xfrm>
            <a:off x="3757613" y="2665413"/>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0" name="Rectangle 26">
            <a:extLst>
              <a:ext uri="{FF2B5EF4-FFF2-40B4-BE49-F238E27FC236}">
                <a16:creationId xmlns:a16="http://schemas.microsoft.com/office/drawing/2014/main" id="{9FD5A446-75D3-4B68-B7F4-CF4FA9F9560F}"/>
              </a:ext>
            </a:extLst>
          </p:cNvPr>
          <p:cNvSpPr>
            <a:spLocks noChangeArrowheads="1"/>
          </p:cNvSpPr>
          <p:nvPr/>
        </p:nvSpPr>
        <p:spPr bwMode="auto">
          <a:xfrm>
            <a:off x="3708400" y="606266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000"/>
          </a:p>
        </p:txBody>
      </p:sp>
      <p:sp>
        <p:nvSpPr>
          <p:cNvPr id="72731" name="Line 27">
            <a:extLst>
              <a:ext uri="{FF2B5EF4-FFF2-40B4-BE49-F238E27FC236}">
                <a16:creationId xmlns:a16="http://schemas.microsoft.com/office/drawing/2014/main" id="{E5659EAA-2EDE-4A13-A1A5-523D9B8DD2A1}"/>
              </a:ext>
            </a:extLst>
          </p:cNvPr>
          <p:cNvSpPr>
            <a:spLocks noChangeShapeType="1"/>
          </p:cNvSpPr>
          <p:nvPr/>
        </p:nvSpPr>
        <p:spPr bwMode="auto">
          <a:xfrm flipV="1">
            <a:off x="4597400" y="5942013"/>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2" name="Line 28">
            <a:extLst>
              <a:ext uri="{FF2B5EF4-FFF2-40B4-BE49-F238E27FC236}">
                <a16:creationId xmlns:a16="http://schemas.microsoft.com/office/drawing/2014/main" id="{319AFC91-2ACB-4550-AA04-15866A5EE07C}"/>
              </a:ext>
            </a:extLst>
          </p:cNvPr>
          <p:cNvSpPr>
            <a:spLocks noChangeShapeType="1"/>
          </p:cNvSpPr>
          <p:nvPr/>
        </p:nvSpPr>
        <p:spPr bwMode="auto">
          <a:xfrm>
            <a:off x="4597400" y="2665413"/>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3" name="Rectangle 29">
            <a:extLst>
              <a:ext uri="{FF2B5EF4-FFF2-40B4-BE49-F238E27FC236}">
                <a16:creationId xmlns:a16="http://schemas.microsoft.com/office/drawing/2014/main" id="{27F13D0B-8552-466B-A9EE-247A2D78D6DD}"/>
              </a:ext>
            </a:extLst>
          </p:cNvPr>
          <p:cNvSpPr>
            <a:spLocks noChangeArrowheads="1"/>
          </p:cNvSpPr>
          <p:nvPr/>
        </p:nvSpPr>
        <p:spPr bwMode="auto">
          <a:xfrm>
            <a:off x="4548188" y="606266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15</a:t>
            </a:r>
            <a:endParaRPr lang="en-US" altLang="en-US" sz="1000"/>
          </a:p>
        </p:txBody>
      </p:sp>
      <p:sp>
        <p:nvSpPr>
          <p:cNvPr id="72734" name="Line 30">
            <a:extLst>
              <a:ext uri="{FF2B5EF4-FFF2-40B4-BE49-F238E27FC236}">
                <a16:creationId xmlns:a16="http://schemas.microsoft.com/office/drawing/2014/main" id="{D7038B37-B450-4B2E-8A32-3B17ECB97BC6}"/>
              </a:ext>
            </a:extLst>
          </p:cNvPr>
          <p:cNvSpPr>
            <a:spLocks noChangeShapeType="1"/>
          </p:cNvSpPr>
          <p:nvPr/>
        </p:nvSpPr>
        <p:spPr bwMode="auto">
          <a:xfrm flipV="1">
            <a:off x="5437188" y="5942013"/>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5" name="Line 31">
            <a:extLst>
              <a:ext uri="{FF2B5EF4-FFF2-40B4-BE49-F238E27FC236}">
                <a16:creationId xmlns:a16="http://schemas.microsoft.com/office/drawing/2014/main" id="{0D674A61-9A31-4EFF-8B88-93F290943187}"/>
              </a:ext>
            </a:extLst>
          </p:cNvPr>
          <p:cNvSpPr>
            <a:spLocks noChangeShapeType="1"/>
          </p:cNvSpPr>
          <p:nvPr/>
        </p:nvSpPr>
        <p:spPr bwMode="auto">
          <a:xfrm>
            <a:off x="5437188" y="2665413"/>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6" name="Rectangle 32">
            <a:extLst>
              <a:ext uri="{FF2B5EF4-FFF2-40B4-BE49-F238E27FC236}">
                <a16:creationId xmlns:a16="http://schemas.microsoft.com/office/drawing/2014/main" id="{E6C393AB-107F-48DE-8941-160132C8B211}"/>
              </a:ext>
            </a:extLst>
          </p:cNvPr>
          <p:cNvSpPr>
            <a:spLocks noChangeArrowheads="1"/>
          </p:cNvSpPr>
          <p:nvPr/>
        </p:nvSpPr>
        <p:spPr bwMode="auto">
          <a:xfrm>
            <a:off x="5387975" y="606266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sz="1000"/>
          </a:p>
        </p:txBody>
      </p:sp>
      <p:sp>
        <p:nvSpPr>
          <p:cNvPr id="72737" name="Line 33">
            <a:extLst>
              <a:ext uri="{FF2B5EF4-FFF2-40B4-BE49-F238E27FC236}">
                <a16:creationId xmlns:a16="http://schemas.microsoft.com/office/drawing/2014/main" id="{34E27CAB-9814-420D-BD5A-173AE3DDB9B2}"/>
              </a:ext>
            </a:extLst>
          </p:cNvPr>
          <p:cNvSpPr>
            <a:spLocks noChangeShapeType="1"/>
          </p:cNvSpPr>
          <p:nvPr/>
        </p:nvSpPr>
        <p:spPr bwMode="auto">
          <a:xfrm flipV="1">
            <a:off x="6276975" y="5942013"/>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8" name="Line 34">
            <a:extLst>
              <a:ext uri="{FF2B5EF4-FFF2-40B4-BE49-F238E27FC236}">
                <a16:creationId xmlns:a16="http://schemas.microsoft.com/office/drawing/2014/main" id="{D1754097-5D18-49CF-A23A-4E31166195D0}"/>
              </a:ext>
            </a:extLst>
          </p:cNvPr>
          <p:cNvSpPr>
            <a:spLocks noChangeShapeType="1"/>
          </p:cNvSpPr>
          <p:nvPr/>
        </p:nvSpPr>
        <p:spPr bwMode="auto">
          <a:xfrm>
            <a:off x="6276975" y="2665413"/>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9" name="Rectangle 35">
            <a:extLst>
              <a:ext uri="{FF2B5EF4-FFF2-40B4-BE49-F238E27FC236}">
                <a16:creationId xmlns:a16="http://schemas.microsoft.com/office/drawing/2014/main" id="{626DE838-14E7-4F97-8D60-824A389EEE87}"/>
              </a:ext>
            </a:extLst>
          </p:cNvPr>
          <p:cNvSpPr>
            <a:spLocks noChangeArrowheads="1"/>
          </p:cNvSpPr>
          <p:nvPr/>
        </p:nvSpPr>
        <p:spPr bwMode="auto">
          <a:xfrm>
            <a:off x="6227763" y="606266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25</a:t>
            </a:r>
            <a:endParaRPr lang="en-US" altLang="en-US" sz="1000"/>
          </a:p>
        </p:txBody>
      </p:sp>
      <p:sp>
        <p:nvSpPr>
          <p:cNvPr id="72740" name="Line 36">
            <a:extLst>
              <a:ext uri="{FF2B5EF4-FFF2-40B4-BE49-F238E27FC236}">
                <a16:creationId xmlns:a16="http://schemas.microsoft.com/office/drawing/2014/main" id="{8B181B4C-29A6-4120-93FF-CCD885D4E063}"/>
              </a:ext>
            </a:extLst>
          </p:cNvPr>
          <p:cNvSpPr>
            <a:spLocks noChangeShapeType="1"/>
          </p:cNvSpPr>
          <p:nvPr/>
        </p:nvSpPr>
        <p:spPr bwMode="auto">
          <a:xfrm>
            <a:off x="2078038" y="5984875"/>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41" name="Line 37">
            <a:extLst>
              <a:ext uri="{FF2B5EF4-FFF2-40B4-BE49-F238E27FC236}">
                <a16:creationId xmlns:a16="http://schemas.microsoft.com/office/drawing/2014/main" id="{A032FE97-6A4C-4552-8BE4-05B54B23F415}"/>
              </a:ext>
            </a:extLst>
          </p:cNvPr>
          <p:cNvSpPr>
            <a:spLocks noChangeShapeType="1"/>
          </p:cNvSpPr>
          <p:nvPr/>
        </p:nvSpPr>
        <p:spPr bwMode="auto">
          <a:xfrm flipH="1">
            <a:off x="6235700" y="5984875"/>
            <a:ext cx="412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42" name="Rectangle 38">
            <a:extLst>
              <a:ext uri="{FF2B5EF4-FFF2-40B4-BE49-F238E27FC236}">
                <a16:creationId xmlns:a16="http://schemas.microsoft.com/office/drawing/2014/main" id="{28085FFB-C578-4D5C-B013-E07899368849}"/>
              </a:ext>
            </a:extLst>
          </p:cNvPr>
          <p:cNvSpPr>
            <a:spLocks noChangeArrowheads="1"/>
          </p:cNvSpPr>
          <p:nvPr/>
        </p:nvSpPr>
        <p:spPr bwMode="auto">
          <a:xfrm>
            <a:off x="1914525" y="59277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72743" name="Line 39">
            <a:extLst>
              <a:ext uri="{FF2B5EF4-FFF2-40B4-BE49-F238E27FC236}">
                <a16:creationId xmlns:a16="http://schemas.microsoft.com/office/drawing/2014/main" id="{7AF08149-C458-4799-89A3-75CDE7AEFDE2}"/>
              </a:ext>
            </a:extLst>
          </p:cNvPr>
          <p:cNvSpPr>
            <a:spLocks noChangeShapeType="1"/>
          </p:cNvSpPr>
          <p:nvPr/>
        </p:nvSpPr>
        <p:spPr bwMode="auto">
          <a:xfrm>
            <a:off x="2078038" y="5321300"/>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44" name="Line 40">
            <a:extLst>
              <a:ext uri="{FF2B5EF4-FFF2-40B4-BE49-F238E27FC236}">
                <a16:creationId xmlns:a16="http://schemas.microsoft.com/office/drawing/2014/main" id="{52A4AD3F-45C9-48AE-9B14-73D033F72698}"/>
              </a:ext>
            </a:extLst>
          </p:cNvPr>
          <p:cNvSpPr>
            <a:spLocks noChangeShapeType="1"/>
          </p:cNvSpPr>
          <p:nvPr/>
        </p:nvSpPr>
        <p:spPr bwMode="auto">
          <a:xfrm flipH="1">
            <a:off x="6235700" y="5321300"/>
            <a:ext cx="412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45" name="Rectangle 41">
            <a:extLst>
              <a:ext uri="{FF2B5EF4-FFF2-40B4-BE49-F238E27FC236}">
                <a16:creationId xmlns:a16="http://schemas.microsoft.com/office/drawing/2014/main" id="{525C8679-5264-4684-BABE-E4F15EB27712}"/>
              </a:ext>
            </a:extLst>
          </p:cNvPr>
          <p:cNvSpPr>
            <a:spLocks noChangeArrowheads="1"/>
          </p:cNvSpPr>
          <p:nvPr/>
        </p:nvSpPr>
        <p:spPr bwMode="auto">
          <a:xfrm>
            <a:off x="1787525" y="5264150"/>
            <a:ext cx="2444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0.05</a:t>
            </a:r>
            <a:endParaRPr lang="en-US" altLang="en-US" sz="1000"/>
          </a:p>
        </p:txBody>
      </p:sp>
      <p:sp>
        <p:nvSpPr>
          <p:cNvPr id="72746" name="Line 42">
            <a:extLst>
              <a:ext uri="{FF2B5EF4-FFF2-40B4-BE49-F238E27FC236}">
                <a16:creationId xmlns:a16="http://schemas.microsoft.com/office/drawing/2014/main" id="{74458ABB-963A-4A61-9CD2-0EB28CA2FC75}"/>
              </a:ext>
            </a:extLst>
          </p:cNvPr>
          <p:cNvSpPr>
            <a:spLocks noChangeShapeType="1"/>
          </p:cNvSpPr>
          <p:nvPr/>
        </p:nvSpPr>
        <p:spPr bwMode="auto">
          <a:xfrm>
            <a:off x="2078038" y="4657725"/>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47" name="Line 43">
            <a:extLst>
              <a:ext uri="{FF2B5EF4-FFF2-40B4-BE49-F238E27FC236}">
                <a16:creationId xmlns:a16="http://schemas.microsoft.com/office/drawing/2014/main" id="{C52E98F7-FD71-4EE6-926E-BF42A0C4FA43}"/>
              </a:ext>
            </a:extLst>
          </p:cNvPr>
          <p:cNvSpPr>
            <a:spLocks noChangeShapeType="1"/>
          </p:cNvSpPr>
          <p:nvPr/>
        </p:nvSpPr>
        <p:spPr bwMode="auto">
          <a:xfrm flipH="1">
            <a:off x="6235700" y="4657725"/>
            <a:ext cx="412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48" name="Rectangle 44">
            <a:extLst>
              <a:ext uri="{FF2B5EF4-FFF2-40B4-BE49-F238E27FC236}">
                <a16:creationId xmlns:a16="http://schemas.microsoft.com/office/drawing/2014/main" id="{19CD9949-E150-4BAA-A4C7-8F225C02B721}"/>
              </a:ext>
            </a:extLst>
          </p:cNvPr>
          <p:cNvSpPr>
            <a:spLocks noChangeArrowheads="1"/>
          </p:cNvSpPr>
          <p:nvPr/>
        </p:nvSpPr>
        <p:spPr bwMode="auto">
          <a:xfrm>
            <a:off x="1836738" y="46005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0.1</a:t>
            </a:r>
            <a:endParaRPr lang="en-US" altLang="en-US" sz="1000"/>
          </a:p>
        </p:txBody>
      </p:sp>
      <p:sp>
        <p:nvSpPr>
          <p:cNvPr id="72749" name="Line 45">
            <a:extLst>
              <a:ext uri="{FF2B5EF4-FFF2-40B4-BE49-F238E27FC236}">
                <a16:creationId xmlns:a16="http://schemas.microsoft.com/office/drawing/2014/main" id="{99BDF5E4-0DC5-42DE-8173-A23246886385}"/>
              </a:ext>
            </a:extLst>
          </p:cNvPr>
          <p:cNvSpPr>
            <a:spLocks noChangeShapeType="1"/>
          </p:cNvSpPr>
          <p:nvPr/>
        </p:nvSpPr>
        <p:spPr bwMode="auto">
          <a:xfrm>
            <a:off x="2078038" y="3986213"/>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0" name="Line 46">
            <a:extLst>
              <a:ext uri="{FF2B5EF4-FFF2-40B4-BE49-F238E27FC236}">
                <a16:creationId xmlns:a16="http://schemas.microsoft.com/office/drawing/2014/main" id="{5DB3C0F4-A9BD-473E-8421-2C07E4BB76B6}"/>
              </a:ext>
            </a:extLst>
          </p:cNvPr>
          <p:cNvSpPr>
            <a:spLocks noChangeShapeType="1"/>
          </p:cNvSpPr>
          <p:nvPr/>
        </p:nvSpPr>
        <p:spPr bwMode="auto">
          <a:xfrm flipH="1">
            <a:off x="6235700" y="3986213"/>
            <a:ext cx="412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1" name="Rectangle 47">
            <a:extLst>
              <a:ext uri="{FF2B5EF4-FFF2-40B4-BE49-F238E27FC236}">
                <a16:creationId xmlns:a16="http://schemas.microsoft.com/office/drawing/2014/main" id="{781E1AA1-C010-498D-9245-C6B53246965F}"/>
              </a:ext>
            </a:extLst>
          </p:cNvPr>
          <p:cNvSpPr>
            <a:spLocks noChangeArrowheads="1"/>
          </p:cNvSpPr>
          <p:nvPr/>
        </p:nvSpPr>
        <p:spPr bwMode="auto">
          <a:xfrm>
            <a:off x="1787525" y="3929063"/>
            <a:ext cx="2444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0.15</a:t>
            </a:r>
            <a:endParaRPr lang="en-US" altLang="en-US" sz="1000"/>
          </a:p>
        </p:txBody>
      </p:sp>
      <p:sp>
        <p:nvSpPr>
          <p:cNvPr id="72752" name="Line 48">
            <a:extLst>
              <a:ext uri="{FF2B5EF4-FFF2-40B4-BE49-F238E27FC236}">
                <a16:creationId xmlns:a16="http://schemas.microsoft.com/office/drawing/2014/main" id="{D6EE73AC-B76A-457B-BD98-69672F59E802}"/>
              </a:ext>
            </a:extLst>
          </p:cNvPr>
          <p:cNvSpPr>
            <a:spLocks noChangeShapeType="1"/>
          </p:cNvSpPr>
          <p:nvPr/>
        </p:nvSpPr>
        <p:spPr bwMode="auto">
          <a:xfrm>
            <a:off x="2078038" y="3328988"/>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3" name="Line 49">
            <a:extLst>
              <a:ext uri="{FF2B5EF4-FFF2-40B4-BE49-F238E27FC236}">
                <a16:creationId xmlns:a16="http://schemas.microsoft.com/office/drawing/2014/main" id="{6E743A9E-AE6F-4409-9EA0-44D6DABE5FB9}"/>
              </a:ext>
            </a:extLst>
          </p:cNvPr>
          <p:cNvSpPr>
            <a:spLocks noChangeShapeType="1"/>
          </p:cNvSpPr>
          <p:nvPr/>
        </p:nvSpPr>
        <p:spPr bwMode="auto">
          <a:xfrm flipH="1">
            <a:off x="6235700" y="3328988"/>
            <a:ext cx="412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4" name="Rectangle 50">
            <a:extLst>
              <a:ext uri="{FF2B5EF4-FFF2-40B4-BE49-F238E27FC236}">
                <a16:creationId xmlns:a16="http://schemas.microsoft.com/office/drawing/2014/main" id="{A6F9DA87-D98F-4B30-867C-40669AC9E74B}"/>
              </a:ext>
            </a:extLst>
          </p:cNvPr>
          <p:cNvSpPr>
            <a:spLocks noChangeArrowheads="1"/>
          </p:cNvSpPr>
          <p:nvPr/>
        </p:nvSpPr>
        <p:spPr bwMode="auto">
          <a:xfrm>
            <a:off x="1836738" y="327342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sz="1000"/>
          </a:p>
        </p:txBody>
      </p:sp>
      <p:sp>
        <p:nvSpPr>
          <p:cNvPr id="72755" name="Line 51">
            <a:extLst>
              <a:ext uri="{FF2B5EF4-FFF2-40B4-BE49-F238E27FC236}">
                <a16:creationId xmlns:a16="http://schemas.microsoft.com/office/drawing/2014/main" id="{80235FCF-81C1-4519-A73B-1C7097B831F3}"/>
              </a:ext>
            </a:extLst>
          </p:cNvPr>
          <p:cNvSpPr>
            <a:spLocks noChangeShapeType="1"/>
          </p:cNvSpPr>
          <p:nvPr/>
        </p:nvSpPr>
        <p:spPr bwMode="auto">
          <a:xfrm>
            <a:off x="2078038" y="2665413"/>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6" name="Line 52">
            <a:extLst>
              <a:ext uri="{FF2B5EF4-FFF2-40B4-BE49-F238E27FC236}">
                <a16:creationId xmlns:a16="http://schemas.microsoft.com/office/drawing/2014/main" id="{FFF6C537-059A-40B4-AFC4-7C2E50D869DB}"/>
              </a:ext>
            </a:extLst>
          </p:cNvPr>
          <p:cNvSpPr>
            <a:spLocks noChangeShapeType="1"/>
          </p:cNvSpPr>
          <p:nvPr/>
        </p:nvSpPr>
        <p:spPr bwMode="auto">
          <a:xfrm flipH="1">
            <a:off x="6235700" y="2665413"/>
            <a:ext cx="412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7" name="Rectangle 53">
            <a:extLst>
              <a:ext uri="{FF2B5EF4-FFF2-40B4-BE49-F238E27FC236}">
                <a16:creationId xmlns:a16="http://schemas.microsoft.com/office/drawing/2014/main" id="{E28F0349-C627-42FB-8571-D50792557A93}"/>
              </a:ext>
            </a:extLst>
          </p:cNvPr>
          <p:cNvSpPr>
            <a:spLocks noChangeArrowheads="1"/>
          </p:cNvSpPr>
          <p:nvPr/>
        </p:nvSpPr>
        <p:spPr bwMode="auto">
          <a:xfrm>
            <a:off x="1787525" y="2609850"/>
            <a:ext cx="2444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0.25</a:t>
            </a:r>
            <a:endParaRPr lang="en-US" altLang="en-US" sz="1000"/>
          </a:p>
        </p:txBody>
      </p:sp>
      <p:sp>
        <p:nvSpPr>
          <p:cNvPr id="72758" name="Line 54">
            <a:extLst>
              <a:ext uri="{FF2B5EF4-FFF2-40B4-BE49-F238E27FC236}">
                <a16:creationId xmlns:a16="http://schemas.microsoft.com/office/drawing/2014/main" id="{5DEBCF84-4159-40FA-A774-BBEC83240824}"/>
              </a:ext>
            </a:extLst>
          </p:cNvPr>
          <p:cNvSpPr>
            <a:spLocks noChangeShapeType="1"/>
          </p:cNvSpPr>
          <p:nvPr/>
        </p:nvSpPr>
        <p:spPr bwMode="auto">
          <a:xfrm>
            <a:off x="2078038" y="2665413"/>
            <a:ext cx="41989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9" name="Line 55">
            <a:extLst>
              <a:ext uri="{FF2B5EF4-FFF2-40B4-BE49-F238E27FC236}">
                <a16:creationId xmlns:a16="http://schemas.microsoft.com/office/drawing/2014/main" id="{5FA60B97-A779-4A73-8AF0-8F55521C3F25}"/>
              </a:ext>
            </a:extLst>
          </p:cNvPr>
          <p:cNvSpPr>
            <a:spLocks noChangeShapeType="1"/>
          </p:cNvSpPr>
          <p:nvPr/>
        </p:nvSpPr>
        <p:spPr bwMode="auto">
          <a:xfrm>
            <a:off x="2078038" y="5984875"/>
            <a:ext cx="41989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60" name="Line 56">
            <a:extLst>
              <a:ext uri="{FF2B5EF4-FFF2-40B4-BE49-F238E27FC236}">
                <a16:creationId xmlns:a16="http://schemas.microsoft.com/office/drawing/2014/main" id="{8ED22F98-13E1-46D3-9C5D-8E97B7063CC7}"/>
              </a:ext>
            </a:extLst>
          </p:cNvPr>
          <p:cNvSpPr>
            <a:spLocks noChangeShapeType="1"/>
          </p:cNvSpPr>
          <p:nvPr/>
        </p:nvSpPr>
        <p:spPr bwMode="auto">
          <a:xfrm flipV="1">
            <a:off x="6276975" y="2665413"/>
            <a:ext cx="1588" cy="33194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61" name="Line 57">
            <a:extLst>
              <a:ext uri="{FF2B5EF4-FFF2-40B4-BE49-F238E27FC236}">
                <a16:creationId xmlns:a16="http://schemas.microsoft.com/office/drawing/2014/main" id="{BFA14538-CFAE-4A9B-8026-4C7F14D30E45}"/>
              </a:ext>
            </a:extLst>
          </p:cNvPr>
          <p:cNvSpPr>
            <a:spLocks noChangeShapeType="1"/>
          </p:cNvSpPr>
          <p:nvPr/>
        </p:nvSpPr>
        <p:spPr bwMode="auto">
          <a:xfrm flipV="1">
            <a:off x="2078038" y="2665413"/>
            <a:ext cx="1587" cy="33194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62" name="Freeform 58">
            <a:extLst>
              <a:ext uri="{FF2B5EF4-FFF2-40B4-BE49-F238E27FC236}">
                <a16:creationId xmlns:a16="http://schemas.microsoft.com/office/drawing/2014/main" id="{4E9BBA93-3DEC-4BDE-A7F4-D7D864C78C75}"/>
              </a:ext>
            </a:extLst>
          </p:cNvPr>
          <p:cNvSpPr>
            <a:spLocks/>
          </p:cNvSpPr>
          <p:nvPr/>
        </p:nvSpPr>
        <p:spPr bwMode="auto">
          <a:xfrm>
            <a:off x="2078038" y="4248150"/>
            <a:ext cx="563562" cy="1736725"/>
          </a:xfrm>
          <a:custGeom>
            <a:avLst/>
            <a:gdLst>
              <a:gd name="T0" fmla="*/ 4 w 355"/>
              <a:gd name="T1" fmla="*/ 1067 h 1094"/>
              <a:gd name="T2" fmla="*/ 9 w 355"/>
              <a:gd name="T3" fmla="*/ 1032 h 1094"/>
              <a:gd name="T4" fmla="*/ 17 w 355"/>
              <a:gd name="T5" fmla="*/ 996 h 1094"/>
              <a:gd name="T6" fmla="*/ 26 w 355"/>
              <a:gd name="T7" fmla="*/ 960 h 1094"/>
              <a:gd name="T8" fmla="*/ 35 w 355"/>
              <a:gd name="T9" fmla="*/ 929 h 1094"/>
              <a:gd name="T10" fmla="*/ 44 w 355"/>
              <a:gd name="T11" fmla="*/ 894 h 1094"/>
              <a:gd name="T12" fmla="*/ 49 w 355"/>
              <a:gd name="T13" fmla="*/ 858 h 1094"/>
              <a:gd name="T14" fmla="*/ 57 w 355"/>
              <a:gd name="T15" fmla="*/ 822 h 1094"/>
              <a:gd name="T16" fmla="*/ 66 w 355"/>
              <a:gd name="T17" fmla="*/ 787 h 1094"/>
              <a:gd name="T18" fmla="*/ 75 w 355"/>
              <a:gd name="T19" fmla="*/ 756 h 1094"/>
              <a:gd name="T20" fmla="*/ 84 w 355"/>
              <a:gd name="T21" fmla="*/ 720 h 1094"/>
              <a:gd name="T22" fmla="*/ 89 w 355"/>
              <a:gd name="T23" fmla="*/ 689 h 1094"/>
              <a:gd name="T24" fmla="*/ 97 w 355"/>
              <a:gd name="T25" fmla="*/ 658 h 1094"/>
              <a:gd name="T26" fmla="*/ 106 w 355"/>
              <a:gd name="T27" fmla="*/ 622 h 1094"/>
              <a:gd name="T28" fmla="*/ 115 w 355"/>
              <a:gd name="T29" fmla="*/ 591 h 1094"/>
              <a:gd name="T30" fmla="*/ 120 w 355"/>
              <a:gd name="T31" fmla="*/ 560 h 1094"/>
              <a:gd name="T32" fmla="*/ 129 w 355"/>
              <a:gd name="T33" fmla="*/ 529 h 1094"/>
              <a:gd name="T34" fmla="*/ 138 w 355"/>
              <a:gd name="T35" fmla="*/ 498 h 1094"/>
              <a:gd name="T36" fmla="*/ 146 w 355"/>
              <a:gd name="T37" fmla="*/ 471 h 1094"/>
              <a:gd name="T38" fmla="*/ 155 w 355"/>
              <a:gd name="T39" fmla="*/ 440 h 1094"/>
              <a:gd name="T40" fmla="*/ 160 w 355"/>
              <a:gd name="T41" fmla="*/ 413 h 1094"/>
              <a:gd name="T42" fmla="*/ 169 w 355"/>
              <a:gd name="T43" fmla="*/ 387 h 1094"/>
              <a:gd name="T44" fmla="*/ 178 w 355"/>
              <a:gd name="T45" fmla="*/ 360 h 1094"/>
              <a:gd name="T46" fmla="*/ 186 w 355"/>
              <a:gd name="T47" fmla="*/ 333 h 1094"/>
              <a:gd name="T48" fmla="*/ 195 w 355"/>
              <a:gd name="T49" fmla="*/ 306 h 1094"/>
              <a:gd name="T50" fmla="*/ 200 w 355"/>
              <a:gd name="T51" fmla="*/ 284 h 1094"/>
              <a:gd name="T52" fmla="*/ 209 w 355"/>
              <a:gd name="T53" fmla="*/ 262 h 1094"/>
              <a:gd name="T54" fmla="*/ 218 w 355"/>
              <a:gd name="T55" fmla="*/ 235 h 1094"/>
              <a:gd name="T56" fmla="*/ 226 w 355"/>
              <a:gd name="T57" fmla="*/ 218 h 1094"/>
              <a:gd name="T58" fmla="*/ 235 w 355"/>
              <a:gd name="T59" fmla="*/ 195 h 1094"/>
              <a:gd name="T60" fmla="*/ 240 w 355"/>
              <a:gd name="T61" fmla="*/ 173 h 1094"/>
              <a:gd name="T62" fmla="*/ 249 w 355"/>
              <a:gd name="T63" fmla="*/ 155 h 1094"/>
              <a:gd name="T64" fmla="*/ 258 w 355"/>
              <a:gd name="T65" fmla="*/ 137 h 1094"/>
              <a:gd name="T66" fmla="*/ 266 w 355"/>
              <a:gd name="T67" fmla="*/ 120 h 1094"/>
              <a:gd name="T68" fmla="*/ 271 w 355"/>
              <a:gd name="T69" fmla="*/ 102 h 1094"/>
              <a:gd name="T70" fmla="*/ 280 w 355"/>
              <a:gd name="T71" fmla="*/ 89 h 1094"/>
              <a:gd name="T72" fmla="*/ 289 w 355"/>
              <a:gd name="T73" fmla="*/ 75 h 1094"/>
              <a:gd name="T74" fmla="*/ 298 w 355"/>
              <a:gd name="T75" fmla="*/ 62 h 1094"/>
              <a:gd name="T76" fmla="*/ 311 w 355"/>
              <a:gd name="T77" fmla="*/ 44 h 1094"/>
              <a:gd name="T78" fmla="*/ 324 w 355"/>
              <a:gd name="T79" fmla="*/ 26 h 1094"/>
              <a:gd name="T80" fmla="*/ 333 w 355"/>
              <a:gd name="T81" fmla="*/ 13 h 1094"/>
              <a:gd name="T82" fmla="*/ 346 w 355"/>
              <a:gd name="T83" fmla="*/ 4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5" h="1094">
                <a:moveTo>
                  <a:pt x="0" y="1094"/>
                </a:moveTo>
                <a:lnTo>
                  <a:pt x="0" y="1080"/>
                </a:lnTo>
                <a:lnTo>
                  <a:pt x="4" y="1067"/>
                </a:lnTo>
                <a:lnTo>
                  <a:pt x="4" y="1058"/>
                </a:lnTo>
                <a:lnTo>
                  <a:pt x="9" y="1045"/>
                </a:lnTo>
                <a:lnTo>
                  <a:pt x="9" y="1032"/>
                </a:lnTo>
                <a:lnTo>
                  <a:pt x="13" y="1023"/>
                </a:lnTo>
                <a:lnTo>
                  <a:pt x="17" y="1009"/>
                </a:lnTo>
                <a:lnTo>
                  <a:pt x="17" y="996"/>
                </a:lnTo>
                <a:lnTo>
                  <a:pt x="22" y="987"/>
                </a:lnTo>
                <a:lnTo>
                  <a:pt x="22" y="974"/>
                </a:lnTo>
                <a:lnTo>
                  <a:pt x="26" y="960"/>
                </a:lnTo>
                <a:lnTo>
                  <a:pt x="31" y="951"/>
                </a:lnTo>
                <a:lnTo>
                  <a:pt x="31" y="938"/>
                </a:lnTo>
                <a:lnTo>
                  <a:pt x="35" y="929"/>
                </a:lnTo>
                <a:lnTo>
                  <a:pt x="35" y="916"/>
                </a:lnTo>
                <a:lnTo>
                  <a:pt x="40" y="903"/>
                </a:lnTo>
                <a:lnTo>
                  <a:pt x="44" y="894"/>
                </a:lnTo>
                <a:lnTo>
                  <a:pt x="44" y="880"/>
                </a:lnTo>
                <a:lnTo>
                  <a:pt x="49" y="867"/>
                </a:lnTo>
                <a:lnTo>
                  <a:pt x="49" y="858"/>
                </a:lnTo>
                <a:lnTo>
                  <a:pt x="53" y="845"/>
                </a:lnTo>
                <a:lnTo>
                  <a:pt x="57" y="836"/>
                </a:lnTo>
                <a:lnTo>
                  <a:pt x="57" y="822"/>
                </a:lnTo>
                <a:lnTo>
                  <a:pt x="62" y="814"/>
                </a:lnTo>
                <a:lnTo>
                  <a:pt x="62" y="800"/>
                </a:lnTo>
                <a:lnTo>
                  <a:pt x="66" y="787"/>
                </a:lnTo>
                <a:lnTo>
                  <a:pt x="71" y="778"/>
                </a:lnTo>
                <a:lnTo>
                  <a:pt x="71" y="765"/>
                </a:lnTo>
                <a:lnTo>
                  <a:pt x="75" y="756"/>
                </a:lnTo>
                <a:lnTo>
                  <a:pt x="75" y="742"/>
                </a:lnTo>
                <a:lnTo>
                  <a:pt x="80" y="733"/>
                </a:lnTo>
                <a:lnTo>
                  <a:pt x="84" y="720"/>
                </a:lnTo>
                <a:lnTo>
                  <a:pt x="84" y="711"/>
                </a:lnTo>
                <a:lnTo>
                  <a:pt x="89" y="698"/>
                </a:lnTo>
                <a:lnTo>
                  <a:pt x="89" y="689"/>
                </a:lnTo>
                <a:lnTo>
                  <a:pt x="93" y="676"/>
                </a:lnTo>
                <a:lnTo>
                  <a:pt x="97" y="667"/>
                </a:lnTo>
                <a:lnTo>
                  <a:pt x="97" y="658"/>
                </a:lnTo>
                <a:lnTo>
                  <a:pt x="102" y="645"/>
                </a:lnTo>
                <a:lnTo>
                  <a:pt x="102" y="636"/>
                </a:lnTo>
                <a:lnTo>
                  <a:pt x="106" y="622"/>
                </a:lnTo>
                <a:lnTo>
                  <a:pt x="111" y="613"/>
                </a:lnTo>
                <a:lnTo>
                  <a:pt x="111" y="605"/>
                </a:lnTo>
                <a:lnTo>
                  <a:pt x="115" y="591"/>
                </a:lnTo>
                <a:lnTo>
                  <a:pt x="115" y="582"/>
                </a:lnTo>
                <a:lnTo>
                  <a:pt x="120" y="569"/>
                </a:lnTo>
                <a:lnTo>
                  <a:pt x="120" y="560"/>
                </a:lnTo>
                <a:lnTo>
                  <a:pt x="124" y="551"/>
                </a:lnTo>
                <a:lnTo>
                  <a:pt x="129" y="542"/>
                </a:lnTo>
                <a:lnTo>
                  <a:pt x="129" y="529"/>
                </a:lnTo>
                <a:lnTo>
                  <a:pt x="133" y="520"/>
                </a:lnTo>
                <a:lnTo>
                  <a:pt x="133" y="511"/>
                </a:lnTo>
                <a:lnTo>
                  <a:pt x="138" y="498"/>
                </a:lnTo>
                <a:lnTo>
                  <a:pt x="142" y="489"/>
                </a:lnTo>
                <a:lnTo>
                  <a:pt x="142" y="480"/>
                </a:lnTo>
                <a:lnTo>
                  <a:pt x="146" y="471"/>
                </a:lnTo>
                <a:lnTo>
                  <a:pt x="146" y="462"/>
                </a:lnTo>
                <a:lnTo>
                  <a:pt x="151" y="453"/>
                </a:lnTo>
                <a:lnTo>
                  <a:pt x="155" y="440"/>
                </a:lnTo>
                <a:lnTo>
                  <a:pt x="155" y="431"/>
                </a:lnTo>
                <a:lnTo>
                  <a:pt x="160" y="422"/>
                </a:lnTo>
                <a:lnTo>
                  <a:pt x="160" y="413"/>
                </a:lnTo>
                <a:lnTo>
                  <a:pt x="164" y="404"/>
                </a:lnTo>
                <a:lnTo>
                  <a:pt x="169" y="395"/>
                </a:lnTo>
                <a:lnTo>
                  <a:pt x="169" y="387"/>
                </a:lnTo>
                <a:lnTo>
                  <a:pt x="173" y="378"/>
                </a:lnTo>
                <a:lnTo>
                  <a:pt x="173" y="369"/>
                </a:lnTo>
                <a:lnTo>
                  <a:pt x="178" y="360"/>
                </a:lnTo>
                <a:lnTo>
                  <a:pt x="182" y="351"/>
                </a:lnTo>
                <a:lnTo>
                  <a:pt x="182" y="342"/>
                </a:lnTo>
                <a:lnTo>
                  <a:pt x="186" y="333"/>
                </a:lnTo>
                <a:lnTo>
                  <a:pt x="186" y="324"/>
                </a:lnTo>
                <a:lnTo>
                  <a:pt x="191" y="315"/>
                </a:lnTo>
                <a:lnTo>
                  <a:pt x="195" y="306"/>
                </a:lnTo>
                <a:lnTo>
                  <a:pt x="195" y="298"/>
                </a:lnTo>
                <a:lnTo>
                  <a:pt x="200" y="293"/>
                </a:lnTo>
                <a:lnTo>
                  <a:pt x="200" y="284"/>
                </a:lnTo>
                <a:lnTo>
                  <a:pt x="204" y="275"/>
                </a:lnTo>
                <a:lnTo>
                  <a:pt x="209" y="266"/>
                </a:lnTo>
                <a:lnTo>
                  <a:pt x="209" y="262"/>
                </a:lnTo>
                <a:lnTo>
                  <a:pt x="213" y="253"/>
                </a:lnTo>
                <a:lnTo>
                  <a:pt x="213" y="244"/>
                </a:lnTo>
                <a:lnTo>
                  <a:pt x="218" y="235"/>
                </a:lnTo>
                <a:lnTo>
                  <a:pt x="222" y="231"/>
                </a:lnTo>
                <a:lnTo>
                  <a:pt x="222" y="222"/>
                </a:lnTo>
                <a:lnTo>
                  <a:pt x="226" y="218"/>
                </a:lnTo>
                <a:lnTo>
                  <a:pt x="226" y="209"/>
                </a:lnTo>
                <a:lnTo>
                  <a:pt x="231" y="200"/>
                </a:lnTo>
                <a:lnTo>
                  <a:pt x="235" y="195"/>
                </a:lnTo>
                <a:lnTo>
                  <a:pt x="235" y="186"/>
                </a:lnTo>
                <a:lnTo>
                  <a:pt x="240" y="182"/>
                </a:lnTo>
                <a:lnTo>
                  <a:pt x="240" y="173"/>
                </a:lnTo>
                <a:lnTo>
                  <a:pt x="244" y="169"/>
                </a:lnTo>
                <a:lnTo>
                  <a:pt x="244" y="160"/>
                </a:lnTo>
                <a:lnTo>
                  <a:pt x="249" y="155"/>
                </a:lnTo>
                <a:lnTo>
                  <a:pt x="253" y="151"/>
                </a:lnTo>
                <a:lnTo>
                  <a:pt x="253" y="142"/>
                </a:lnTo>
                <a:lnTo>
                  <a:pt x="258" y="137"/>
                </a:lnTo>
                <a:lnTo>
                  <a:pt x="258" y="133"/>
                </a:lnTo>
                <a:lnTo>
                  <a:pt x="262" y="124"/>
                </a:lnTo>
                <a:lnTo>
                  <a:pt x="266" y="120"/>
                </a:lnTo>
                <a:lnTo>
                  <a:pt x="266" y="115"/>
                </a:lnTo>
                <a:lnTo>
                  <a:pt x="271" y="111"/>
                </a:lnTo>
                <a:lnTo>
                  <a:pt x="271" y="102"/>
                </a:lnTo>
                <a:lnTo>
                  <a:pt x="275" y="97"/>
                </a:lnTo>
                <a:lnTo>
                  <a:pt x="280" y="93"/>
                </a:lnTo>
                <a:lnTo>
                  <a:pt x="280" y="89"/>
                </a:lnTo>
                <a:lnTo>
                  <a:pt x="284" y="84"/>
                </a:lnTo>
                <a:lnTo>
                  <a:pt x="284" y="80"/>
                </a:lnTo>
                <a:lnTo>
                  <a:pt x="289" y="75"/>
                </a:lnTo>
                <a:lnTo>
                  <a:pt x="293" y="71"/>
                </a:lnTo>
                <a:lnTo>
                  <a:pt x="293" y="66"/>
                </a:lnTo>
                <a:lnTo>
                  <a:pt x="298" y="62"/>
                </a:lnTo>
                <a:lnTo>
                  <a:pt x="298" y="57"/>
                </a:lnTo>
                <a:lnTo>
                  <a:pt x="302" y="53"/>
                </a:lnTo>
                <a:lnTo>
                  <a:pt x="311" y="44"/>
                </a:lnTo>
                <a:lnTo>
                  <a:pt x="311" y="40"/>
                </a:lnTo>
                <a:lnTo>
                  <a:pt x="315" y="35"/>
                </a:lnTo>
                <a:lnTo>
                  <a:pt x="324" y="26"/>
                </a:lnTo>
                <a:lnTo>
                  <a:pt x="324" y="22"/>
                </a:lnTo>
                <a:lnTo>
                  <a:pt x="329" y="17"/>
                </a:lnTo>
                <a:lnTo>
                  <a:pt x="333" y="13"/>
                </a:lnTo>
                <a:lnTo>
                  <a:pt x="338" y="8"/>
                </a:lnTo>
                <a:lnTo>
                  <a:pt x="342" y="8"/>
                </a:lnTo>
                <a:lnTo>
                  <a:pt x="346" y="4"/>
                </a:lnTo>
                <a:lnTo>
                  <a:pt x="351" y="0"/>
                </a:lnTo>
                <a:lnTo>
                  <a:pt x="355"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63" name="Freeform 59">
            <a:extLst>
              <a:ext uri="{FF2B5EF4-FFF2-40B4-BE49-F238E27FC236}">
                <a16:creationId xmlns:a16="http://schemas.microsoft.com/office/drawing/2014/main" id="{7DC69771-A679-41CF-AD7E-C0693410D3CE}"/>
              </a:ext>
            </a:extLst>
          </p:cNvPr>
          <p:cNvSpPr>
            <a:spLocks/>
          </p:cNvSpPr>
          <p:nvPr/>
        </p:nvSpPr>
        <p:spPr bwMode="auto">
          <a:xfrm>
            <a:off x="2641600" y="4225925"/>
            <a:ext cx="614363" cy="1327150"/>
          </a:xfrm>
          <a:custGeom>
            <a:avLst/>
            <a:gdLst>
              <a:gd name="T0" fmla="*/ 9 w 387"/>
              <a:gd name="T1" fmla="*/ 5 h 836"/>
              <a:gd name="T2" fmla="*/ 23 w 387"/>
              <a:gd name="T3" fmla="*/ 0 h 836"/>
              <a:gd name="T4" fmla="*/ 36 w 387"/>
              <a:gd name="T5" fmla="*/ 0 h 836"/>
              <a:gd name="T6" fmla="*/ 49 w 387"/>
              <a:gd name="T7" fmla="*/ 5 h 836"/>
              <a:gd name="T8" fmla="*/ 63 w 387"/>
              <a:gd name="T9" fmla="*/ 9 h 836"/>
              <a:gd name="T10" fmla="*/ 76 w 387"/>
              <a:gd name="T11" fmla="*/ 14 h 836"/>
              <a:gd name="T12" fmla="*/ 89 w 387"/>
              <a:gd name="T13" fmla="*/ 27 h 836"/>
              <a:gd name="T14" fmla="*/ 103 w 387"/>
              <a:gd name="T15" fmla="*/ 40 h 836"/>
              <a:gd name="T16" fmla="*/ 120 w 387"/>
              <a:gd name="T17" fmla="*/ 58 h 836"/>
              <a:gd name="T18" fmla="*/ 125 w 387"/>
              <a:gd name="T19" fmla="*/ 71 h 836"/>
              <a:gd name="T20" fmla="*/ 134 w 387"/>
              <a:gd name="T21" fmla="*/ 85 h 836"/>
              <a:gd name="T22" fmla="*/ 143 w 387"/>
              <a:gd name="T23" fmla="*/ 98 h 836"/>
              <a:gd name="T24" fmla="*/ 152 w 387"/>
              <a:gd name="T25" fmla="*/ 111 h 836"/>
              <a:gd name="T26" fmla="*/ 160 w 387"/>
              <a:gd name="T27" fmla="*/ 129 h 836"/>
              <a:gd name="T28" fmla="*/ 165 w 387"/>
              <a:gd name="T29" fmla="*/ 143 h 836"/>
              <a:gd name="T30" fmla="*/ 174 w 387"/>
              <a:gd name="T31" fmla="*/ 160 h 836"/>
              <a:gd name="T32" fmla="*/ 183 w 387"/>
              <a:gd name="T33" fmla="*/ 178 h 836"/>
              <a:gd name="T34" fmla="*/ 192 w 387"/>
              <a:gd name="T35" fmla="*/ 196 h 836"/>
              <a:gd name="T36" fmla="*/ 200 w 387"/>
              <a:gd name="T37" fmla="*/ 218 h 836"/>
              <a:gd name="T38" fmla="*/ 205 w 387"/>
              <a:gd name="T39" fmla="*/ 236 h 836"/>
              <a:gd name="T40" fmla="*/ 214 w 387"/>
              <a:gd name="T41" fmla="*/ 258 h 836"/>
              <a:gd name="T42" fmla="*/ 223 w 387"/>
              <a:gd name="T43" fmla="*/ 280 h 836"/>
              <a:gd name="T44" fmla="*/ 232 w 387"/>
              <a:gd name="T45" fmla="*/ 303 h 836"/>
              <a:gd name="T46" fmla="*/ 241 w 387"/>
              <a:gd name="T47" fmla="*/ 325 h 836"/>
              <a:gd name="T48" fmla="*/ 245 w 387"/>
              <a:gd name="T49" fmla="*/ 347 h 836"/>
              <a:gd name="T50" fmla="*/ 254 w 387"/>
              <a:gd name="T51" fmla="*/ 374 h 836"/>
              <a:gd name="T52" fmla="*/ 263 w 387"/>
              <a:gd name="T53" fmla="*/ 396 h 836"/>
              <a:gd name="T54" fmla="*/ 272 w 387"/>
              <a:gd name="T55" fmla="*/ 423 h 836"/>
              <a:gd name="T56" fmla="*/ 276 w 387"/>
              <a:gd name="T57" fmla="*/ 449 h 836"/>
              <a:gd name="T58" fmla="*/ 285 w 387"/>
              <a:gd name="T59" fmla="*/ 476 h 836"/>
              <a:gd name="T60" fmla="*/ 294 w 387"/>
              <a:gd name="T61" fmla="*/ 503 h 836"/>
              <a:gd name="T62" fmla="*/ 303 w 387"/>
              <a:gd name="T63" fmla="*/ 530 h 836"/>
              <a:gd name="T64" fmla="*/ 312 w 387"/>
              <a:gd name="T65" fmla="*/ 556 h 836"/>
              <a:gd name="T66" fmla="*/ 316 w 387"/>
              <a:gd name="T67" fmla="*/ 583 h 836"/>
              <a:gd name="T68" fmla="*/ 325 w 387"/>
              <a:gd name="T69" fmla="*/ 614 h 836"/>
              <a:gd name="T70" fmla="*/ 334 w 387"/>
              <a:gd name="T71" fmla="*/ 641 h 836"/>
              <a:gd name="T72" fmla="*/ 343 w 387"/>
              <a:gd name="T73" fmla="*/ 672 h 836"/>
              <a:gd name="T74" fmla="*/ 352 w 387"/>
              <a:gd name="T75" fmla="*/ 699 h 836"/>
              <a:gd name="T76" fmla="*/ 356 w 387"/>
              <a:gd name="T77" fmla="*/ 730 h 836"/>
              <a:gd name="T78" fmla="*/ 365 w 387"/>
              <a:gd name="T79" fmla="*/ 756 h 836"/>
              <a:gd name="T80" fmla="*/ 374 w 387"/>
              <a:gd name="T81" fmla="*/ 788 h 836"/>
              <a:gd name="T82" fmla="*/ 383 w 387"/>
              <a:gd name="T83" fmla="*/ 819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7" h="836">
                <a:moveTo>
                  <a:pt x="0" y="14"/>
                </a:moveTo>
                <a:lnTo>
                  <a:pt x="5" y="9"/>
                </a:lnTo>
                <a:lnTo>
                  <a:pt x="9" y="5"/>
                </a:lnTo>
                <a:lnTo>
                  <a:pt x="14" y="5"/>
                </a:lnTo>
                <a:lnTo>
                  <a:pt x="18" y="5"/>
                </a:lnTo>
                <a:lnTo>
                  <a:pt x="23" y="0"/>
                </a:lnTo>
                <a:lnTo>
                  <a:pt x="27" y="0"/>
                </a:lnTo>
                <a:lnTo>
                  <a:pt x="32" y="0"/>
                </a:lnTo>
                <a:lnTo>
                  <a:pt x="36" y="0"/>
                </a:lnTo>
                <a:lnTo>
                  <a:pt x="40" y="0"/>
                </a:lnTo>
                <a:lnTo>
                  <a:pt x="45" y="0"/>
                </a:lnTo>
                <a:lnTo>
                  <a:pt x="49" y="5"/>
                </a:lnTo>
                <a:lnTo>
                  <a:pt x="54" y="5"/>
                </a:lnTo>
                <a:lnTo>
                  <a:pt x="58" y="5"/>
                </a:lnTo>
                <a:lnTo>
                  <a:pt x="63" y="9"/>
                </a:lnTo>
                <a:lnTo>
                  <a:pt x="67" y="9"/>
                </a:lnTo>
                <a:lnTo>
                  <a:pt x="72" y="14"/>
                </a:lnTo>
                <a:lnTo>
                  <a:pt x="76" y="14"/>
                </a:lnTo>
                <a:lnTo>
                  <a:pt x="80" y="18"/>
                </a:lnTo>
                <a:lnTo>
                  <a:pt x="85" y="22"/>
                </a:lnTo>
                <a:lnTo>
                  <a:pt x="89" y="27"/>
                </a:lnTo>
                <a:lnTo>
                  <a:pt x="94" y="31"/>
                </a:lnTo>
                <a:lnTo>
                  <a:pt x="98" y="36"/>
                </a:lnTo>
                <a:lnTo>
                  <a:pt x="103" y="40"/>
                </a:lnTo>
                <a:lnTo>
                  <a:pt x="107" y="45"/>
                </a:lnTo>
                <a:lnTo>
                  <a:pt x="112" y="49"/>
                </a:lnTo>
                <a:lnTo>
                  <a:pt x="120" y="58"/>
                </a:lnTo>
                <a:lnTo>
                  <a:pt x="120" y="63"/>
                </a:lnTo>
                <a:lnTo>
                  <a:pt x="125" y="67"/>
                </a:lnTo>
                <a:lnTo>
                  <a:pt x="125" y="71"/>
                </a:lnTo>
                <a:lnTo>
                  <a:pt x="129" y="76"/>
                </a:lnTo>
                <a:lnTo>
                  <a:pt x="134" y="80"/>
                </a:lnTo>
                <a:lnTo>
                  <a:pt x="134" y="85"/>
                </a:lnTo>
                <a:lnTo>
                  <a:pt x="138" y="89"/>
                </a:lnTo>
                <a:lnTo>
                  <a:pt x="138" y="94"/>
                </a:lnTo>
                <a:lnTo>
                  <a:pt x="143" y="98"/>
                </a:lnTo>
                <a:lnTo>
                  <a:pt x="147" y="103"/>
                </a:lnTo>
                <a:lnTo>
                  <a:pt x="147" y="107"/>
                </a:lnTo>
                <a:lnTo>
                  <a:pt x="152" y="111"/>
                </a:lnTo>
                <a:lnTo>
                  <a:pt x="152" y="116"/>
                </a:lnTo>
                <a:lnTo>
                  <a:pt x="156" y="120"/>
                </a:lnTo>
                <a:lnTo>
                  <a:pt x="160" y="129"/>
                </a:lnTo>
                <a:lnTo>
                  <a:pt x="160" y="134"/>
                </a:lnTo>
                <a:lnTo>
                  <a:pt x="165" y="138"/>
                </a:lnTo>
                <a:lnTo>
                  <a:pt x="165" y="143"/>
                </a:lnTo>
                <a:lnTo>
                  <a:pt x="169" y="147"/>
                </a:lnTo>
                <a:lnTo>
                  <a:pt x="174" y="156"/>
                </a:lnTo>
                <a:lnTo>
                  <a:pt x="174" y="160"/>
                </a:lnTo>
                <a:lnTo>
                  <a:pt x="178" y="165"/>
                </a:lnTo>
                <a:lnTo>
                  <a:pt x="178" y="174"/>
                </a:lnTo>
                <a:lnTo>
                  <a:pt x="183" y="178"/>
                </a:lnTo>
                <a:lnTo>
                  <a:pt x="187" y="183"/>
                </a:lnTo>
                <a:lnTo>
                  <a:pt x="187" y="192"/>
                </a:lnTo>
                <a:lnTo>
                  <a:pt x="192" y="196"/>
                </a:lnTo>
                <a:lnTo>
                  <a:pt x="192" y="205"/>
                </a:lnTo>
                <a:lnTo>
                  <a:pt x="196" y="209"/>
                </a:lnTo>
                <a:lnTo>
                  <a:pt x="200" y="218"/>
                </a:lnTo>
                <a:lnTo>
                  <a:pt x="200" y="223"/>
                </a:lnTo>
                <a:lnTo>
                  <a:pt x="205" y="232"/>
                </a:lnTo>
                <a:lnTo>
                  <a:pt x="205" y="236"/>
                </a:lnTo>
                <a:lnTo>
                  <a:pt x="209" y="245"/>
                </a:lnTo>
                <a:lnTo>
                  <a:pt x="214" y="249"/>
                </a:lnTo>
                <a:lnTo>
                  <a:pt x="214" y="258"/>
                </a:lnTo>
                <a:lnTo>
                  <a:pt x="218" y="263"/>
                </a:lnTo>
                <a:lnTo>
                  <a:pt x="218" y="272"/>
                </a:lnTo>
                <a:lnTo>
                  <a:pt x="223" y="280"/>
                </a:lnTo>
                <a:lnTo>
                  <a:pt x="227" y="285"/>
                </a:lnTo>
                <a:lnTo>
                  <a:pt x="227" y="294"/>
                </a:lnTo>
                <a:lnTo>
                  <a:pt x="232" y="303"/>
                </a:lnTo>
                <a:lnTo>
                  <a:pt x="232" y="307"/>
                </a:lnTo>
                <a:lnTo>
                  <a:pt x="236" y="316"/>
                </a:lnTo>
                <a:lnTo>
                  <a:pt x="241" y="325"/>
                </a:lnTo>
                <a:lnTo>
                  <a:pt x="241" y="334"/>
                </a:lnTo>
                <a:lnTo>
                  <a:pt x="245" y="338"/>
                </a:lnTo>
                <a:lnTo>
                  <a:pt x="245" y="347"/>
                </a:lnTo>
                <a:lnTo>
                  <a:pt x="249" y="356"/>
                </a:lnTo>
                <a:lnTo>
                  <a:pt x="249" y="365"/>
                </a:lnTo>
                <a:lnTo>
                  <a:pt x="254" y="374"/>
                </a:lnTo>
                <a:lnTo>
                  <a:pt x="258" y="383"/>
                </a:lnTo>
                <a:lnTo>
                  <a:pt x="258" y="387"/>
                </a:lnTo>
                <a:lnTo>
                  <a:pt x="263" y="396"/>
                </a:lnTo>
                <a:lnTo>
                  <a:pt x="263" y="405"/>
                </a:lnTo>
                <a:lnTo>
                  <a:pt x="267" y="414"/>
                </a:lnTo>
                <a:lnTo>
                  <a:pt x="272" y="423"/>
                </a:lnTo>
                <a:lnTo>
                  <a:pt x="272" y="432"/>
                </a:lnTo>
                <a:lnTo>
                  <a:pt x="276" y="441"/>
                </a:lnTo>
                <a:lnTo>
                  <a:pt x="276" y="449"/>
                </a:lnTo>
                <a:lnTo>
                  <a:pt x="281" y="458"/>
                </a:lnTo>
                <a:lnTo>
                  <a:pt x="285" y="467"/>
                </a:lnTo>
                <a:lnTo>
                  <a:pt x="285" y="476"/>
                </a:lnTo>
                <a:lnTo>
                  <a:pt x="289" y="485"/>
                </a:lnTo>
                <a:lnTo>
                  <a:pt x="289" y="494"/>
                </a:lnTo>
                <a:lnTo>
                  <a:pt x="294" y="503"/>
                </a:lnTo>
                <a:lnTo>
                  <a:pt x="298" y="512"/>
                </a:lnTo>
                <a:lnTo>
                  <a:pt x="298" y="521"/>
                </a:lnTo>
                <a:lnTo>
                  <a:pt x="303" y="530"/>
                </a:lnTo>
                <a:lnTo>
                  <a:pt x="303" y="538"/>
                </a:lnTo>
                <a:lnTo>
                  <a:pt x="307" y="547"/>
                </a:lnTo>
                <a:lnTo>
                  <a:pt x="312" y="556"/>
                </a:lnTo>
                <a:lnTo>
                  <a:pt x="312" y="565"/>
                </a:lnTo>
                <a:lnTo>
                  <a:pt x="316" y="574"/>
                </a:lnTo>
                <a:lnTo>
                  <a:pt x="316" y="583"/>
                </a:lnTo>
                <a:lnTo>
                  <a:pt x="321" y="596"/>
                </a:lnTo>
                <a:lnTo>
                  <a:pt x="325" y="605"/>
                </a:lnTo>
                <a:lnTo>
                  <a:pt x="325" y="614"/>
                </a:lnTo>
                <a:lnTo>
                  <a:pt x="329" y="623"/>
                </a:lnTo>
                <a:lnTo>
                  <a:pt x="329" y="632"/>
                </a:lnTo>
                <a:lnTo>
                  <a:pt x="334" y="641"/>
                </a:lnTo>
                <a:lnTo>
                  <a:pt x="338" y="650"/>
                </a:lnTo>
                <a:lnTo>
                  <a:pt x="338" y="663"/>
                </a:lnTo>
                <a:lnTo>
                  <a:pt x="343" y="672"/>
                </a:lnTo>
                <a:lnTo>
                  <a:pt x="343" y="681"/>
                </a:lnTo>
                <a:lnTo>
                  <a:pt x="347" y="690"/>
                </a:lnTo>
                <a:lnTo>
                  <a:pt x="352" y="699"/>
                </a:lnTo>
                <a:lnTo>
                  <a:pt x="352" y="707"/>
                </a:lnTo>
                <a:lnTo>
                  <a:pt x="356" y="721"/>
                </a:lnTo>
                <a:lnTo>
                  <a:pt x="356" y="730"/>
                </a:lnTo>
                <a:lnTo>
                  <a:pt x="361" y="739"/>
                </a:lnTo>
                <a:lnTo>
                  <a:pt x="365" y="747"/>
                </a:lnTo>
                <a:lnTo>
                  <a:pt x="365" y="756"/>
                </a:lnTo>
                <a:lnTo>
                  <a:pt x="369" y="770"/>
                </a:lnTo>
                <a:lnTo>
                  <a:pt x="369" y="779"/>
                </a:lnTo>
                <a:lnTo>
                  <a:pt x="374" y="788"/>
                </a:lnTo>
                <a:lnTo>
                  <a:pt x="374" y="796"/>
                </a:lnTo>
                <a:lnTo>
                  <a:pt x="378" y="810"/>
                </a:lnTo>
                <a:lnTo>
                  <a:pt x="383" y="819"/>
                </a:lnTo>
                <a:lnTo>
                  <a:pt x="383" y="828"/>
                </a:lnTo>
                <a:lnTo>
                  <a:pt x="387" y="836"/>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64" name="Freeform 60">
            <a:extLst>
              <a:ext uri="{FF2B5EF4-FFF2-40B4-BE49-F238E27FC236}">
                <a16:creationId xmlns:a16="http://schemas.microsoft.com/office/drawing/2014/main" id="{B17A4865-DD42-4C7D-88F0-123023740714}"/>
              </a:ext>
            </a:extLst>
          </p:cNvPr>
          <p:cNvSpPr>
            <a:spLocks/>
          </p:cNvSpPr>
          <p:nvPr/>
        </p:nvSpPr>
        <p:spPr bwMode="auto">
          <a:xfrm>
            <a:off x="3255963" y="4946650"/>
            <a:ext cx="579437" cy="1030288"/>
          </a:xfrm>
          <a:custGeom>
            <a:avLst/>
            <a:gdLst>
              <a:gd name="T0" fmla="*/ 5 w 365"/>
              <a:gd name="T1" fmla="*/ 405 h 649"/>
              <a:gd name="T2" fmla="*/ 14 w 365"/>
              <a:gd name="T3" fmla="*/ 431 h 649"/>
              <a:gd name="T4" fmla="*/ 22 w 365"/>
              <a:gd name="T5" fmla="*/ 463 h 649"/>
              <a:gd name="T6" fmla="*/ 27 w 365"/>
              <a:gd name="T7" fmla="*/ 494 h 649"/>
              <a:gd name="T8" fmla="*/ 36 w 365"/>
              <a:gd name="T9" fmla="*/ 520 h 649"/>
              <a:gd name="T10" fmla="*/ 45 w 365"/>
              <a:gd name="T11" fmla="*/ 551 h 649"/>
              <a:gd name="T12" fmla="*/ 54 w 365"/>
              <a:gd name="T13" fmla="*/ 578 h 649"/>
              <a:gd name="T14" fmla="*/ 62 w 365"/>
              <a:gd name="T15" fmla="*/ 609 h 649"/>
              <a:gd name="T16" fmla="*/ 67 w 365"/>
              <a:gd name="T17" fmla="*/ 636 h 649"/>
              <a:gd name="T18" fmla="*/ 76 w 365"/>
              <a:gd name="T19" fmla="*/ 636 h 649"/>
              <a:gd name="T20" fmla="*/ 85 w 365"/>
              <a:gd name="T21" fmla="*/ 609 h 649"/>
              <a:gd name="T22" fmla="*/ 94 w 365"/>
              <a:gd name="T23" fmla="*/ 583 h 649"/>
              <a:gd name="T24" fmla="*/ 98 w 365"/>
              <a:gd name="T25" fmla="*/ 551 h 649"/>
              <a:gd name="T26" fmla="*/ 107 w 365"/>
              <a:gd name="T27" fmla="*/ 525 h 649"/>
              <a:gd name="T28" fmla="*/ 116 w 365"/>
              <a:gd name="T29" fmla="*/ 498 h 649"/>
              <a:gd name="T30" fmla="*/ 125 w 365"/>
              <a:gd name="T31" fmla="*/ 471 h 649"/>
              <a:gd name="T32" fmla="*/ 134 w 365"/>
              <a:gd name="T33" fmla="*/ 449 h 649"/>
              <a:gd name="T34" fmla="*/ 138 w 365"/>
              <a:gd name="T35" fmla="*/ 422 h 649"/>
              <a:gd name="T36" fmla="*/ 147 w 365"/>
              <a:gd name="T37" fmla="*/ 396 h 649"/>
              <a:gd name="T38" fmla="*/ 156 w 365"/>
              <a:gd name="T39" fmla="*/ 374 h 649"/>
              <a:gd name="T40" fmla="*/ 165 w 365"/>
              <a:gd name="T41" fmla="*/ 351 h 649"/>
              <a:gd name="T42" fmla="*/ 174 w 365"/>
              <a:gd name="T43" fmla="*/ 325 h 649"/>
              <a:gd name="T44" fmla="*/ 178 w 365"/>
              <a:gd name="T45" fmla="*/ 302 h 649"/>
              <a:gd name="T46" fmla="*/ 187 w 365"/>
              <a:gd name="T47" fmla="*/ 280 h 649"/>
              <a:gd name="T48" fmla="*/ 196 w 365"/>
              <a:gd name="T49" fmla="*/ 262 h 649"/>
              <a:gd name="T50" fmla="*/ 205 w 365"/>
              <a:gd name="T51" fmla="*/ 240 h 649"/>
              <a:gd name="T52" fmla="*/ 214 w 365"/>
              <a:gd name="T53" fmla="*/ 222 h 649"/>
              <a:gd name="T54" fmla="*/ 218 w 365"/>
              <a:gd name="T55" fmla="*/ 200 h 649"/>
              <a:gd name="T56" fmla="*/ 227 w 365"/>
              <a:gd name="T57" fmla="*/ 182 h 649"/>
              <a:gd name="T58" fmla="*/ 236 w 365"/>
              <a:gd name="T59" fmla="*/ 165 h 649"/>
              <a:gd name="T60" fmla="*/ 245 w 365"/>
              <a:gd name="T61" fmla="*/ 151 h 649"/>
              <a:gd name="T62" fmla="*/ 249 w 365"/>
              <a:gd name="T63" fmla="*/ 133 h 649"/>
              <a:gd name="T64" fmla="*/ 258 w 365"/>
              <a:gd name="T65" fmla="*/ 120 h 649"/>
              <a:gd name="T66" fmla="*/ 267 w 365"/>
              <a:gd name="T67" fmla="*/ 102 h 649"/>
              <a:gd name="T68" fmla="*/ 280 w 365"/>
              <a:gd name="T69" fmla="*/ 84 h 649"/>
              <a:gd name="T70" fmla="*/ 285 w 365"/>
              <a:gd name="T71" fmla="*/ 80 h 649"/>
              <a:gd name="T72" fmla="*/ 289 w 365"/>
              <a:gd name="T73" fmla="*/ 67 h 649"/>
              <a:gd name="T74" fmla="*/ 303 w 365"/>
              <a:gd name="T75" fmla="*/ 53 h 649"/>
              <a:gd name="T76" fmla="*/ 312 w 365"/>
              <a:gd name="T77" fmla="*/ 40 h 649"/>
              <a:gd name="T78" fmla="*/ 325 w 365"/>
              <a:gd name="T79" fmla="*/ 27 h 649"/>
              <a:gd name="T80" fmla="*/ 343 w 365"/>
              <a:gd name="T81" fmla="*/ 9 h 649"/>
              <a:gd name="T82" fmla="*/ 356 w 365"/>
              <a:gd name="T83" fmla="*/ 4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65" h="649">
                <a:moveTo>
                  <a:pt x="0" y="382"/>
                </a:moveTo>
                <a:lnTo>
                  <a:pt x="0" y="391"/>
                </a:lnTo>
                <a:lnTo>
                  <a:pt x="5" y="405"/>
                </a:lnTo>
                <a:lnTo>
                  <a:pt x="9" y="414"/>
                </a:lnTo>
                <a:lnTo>
                  <a:pt x="9" y="422"/>
                </a:lnTo>
                <a:lnTo>
                  <a:pt x="14" y="431"/>
                </a:lnTo>
                <a:lnTo>
                  <a:pt x="14" y="445"/>
                </a:lnTo>
                <a:lnTo>
                  <a:pt x="18" y="454"/>
                </a:lnTo>
                <a:lnTo>
                  <a:pt x="22" y="463"/>
                </a:lnTo>
                <a:lnTo>
                  <a:pt x="22" y="471"/>
                </a:lnTo>
                <a:lnTo>
                  <a:pt x="27" y="480"/>
                </a:lnTo>
                <a:lnTo>
                  <a:pt x="27" y="494"/>
                </a:lnTo>
                <a:lnTo>
                  <a:pt x="31" y="503"/>
                </a:lnTo>
                <a:lnTo>
                  <a:pt x="36" y="511"/>
                </a:lnTo>
                <a:lnTo>
                  <a:pt x="36" y="520"/>
                </a:lnTo>
                <a:lnTo>
                  <a:pt x="40" y="529"/>
                </a:lnTo>
                <a:lnTo>
                  <a:pt x="40" y="543"/>
                </a:lnTo>
                <a:lnTo>
                  <a:pt x="45" y="551"/>
                </a:lnTo>
                <a:lnTo>
                  <a:pt x="49" y="560"/>
                </a:lnTo>
                <a:lnTo>
                  <a:pt x="49" y="569"/>
                </a:lnTo>
                <a:lnTo>
                  <a:pt x="54" y="578"/>
                </a:lnTo>
                <a:lnTo>
                  <a:pt x="54" y="592"/>
                </a:lnTo>
                <a:lnTo>
                  <a:pt x="58" y="600"/>
                </a:lnTo>
                <a:lnTo>
                  <a:pt x="62" y="609"/>
                </a:lnTo>
                <a:lnTo>
                  <a:pt x="62" y="618"/>
                </a:lnTo>
                <a:lnTo>
                  <a:pt x="67" y="627"/>
                </a:lnTo>
                <a:lnTo>
                  <a:pt x="67" y="636"/>
                </a:lnTo>
                <a:lnTo>
                  <a:pt x="71" y="649"/>
                </a:lnTo>
                <a:lnTo>
                  <a:pt x="76" y="645"/>
                </a:lnTo>
                <a:lnTo>
                  <a:pt x="76" y="636"/>
                </a:lnTo>
                <a:lnTo>
                  <a:pt x="80" y="627"/>
                </a:lnTo>
                <a:lnTo>
                  <a:pt x="80" y="618"/>
                </a:lnTo>
                <a:lnTo>
                  <a:pt x="85" y="609"/>
                </a:lnTo>
                <a:lnTo>
                  <a:pt x="89" y="600"/>
                </a:lnTo>
                <a:lnTo>
                  <a:pt x="89" y="592"/>
                </a:lnTo>
                <a:lnTo>
                  <a:pt x="94" y="583"/>
                </a:lnTo>
                <a:lnTo>
                  <a:pt x="94" y="574"/>
                </a:lnTo>
                <a:lnTo>
                  <a:pt x="98" y="560"/>
                </a:lnTo>
                <a:lnTo>
                  <a:pt x="98" y="551"/>
                </a:lnTo>
                <a:lnTo>
                  <a:pt x="103" y="543"/>
                </a:lnTo>
                <a:lnTo>
                  <a:pt x="107" y="534"/>
                </a:lnTo>
                <a:lnTo>
                  <a:pt x="107" y="525"/>
                </a:lnTo>
                <a:lnTo>
                  <a:pt x="111" y="516"/>
                </a:lnTo>
                <a:lnTo>
                  <a:pt x="111" y="507"/>
                </a:lnTo>
                <a:lnTo>
                  <a:pt x="116" y="498"/>
                </a:lnTo>
                <a:lnTo>
                  <a:pt x="120" y="489"/>
                </a:lnTo>
                <a:lnTo>
                  <a:pt x="120" y="480"/>
                </a:lnTo>
                <a:lnTo>
                  <a:pt x="125" y="471"/>
                </a:lnTo>
                <a:lnTo>
                  <a:pt x="125" y="463"/>
                </a:lnTo>
                <a:lnTo>
                  <a:pt x="129" y="458"/>
                </a:lnTo>
                <a:lnTo>
                  <a:pt x="134" y="449"/>
                </a:lnTo>
                <a:lnTo>
                  <a:pt x="134" y="440"/>
                </a:lnTo>
                <a:lnTo>
                  <a:pt x="138" y="431"/>
                </a:lnTo>
                <a:lnTo>
                  <a:pt x="138" y="422"/>
                </a:lnTo>
                <a:lnTo>
                  <a:pt x="143" y="414"/>
                </a:lnTo>
                <a:lnTo>
                  <a:pt x="147" y="405"/>
                </a:lnTo>
                <a:lnTo>
                  <a:pt x="147" y="396"/>
                </a:lnTo>
                <a:lnTo>
                  <a:pt x="151" y="391"/>
                </a:lnTo>
                <a:lnTo>
                  <a:pt x="151" y="382"/>
                </a:lnTo>
                <a:lnTo>
                  <a:pt x="156" y="374"/>
                </a:lnTo>
                <a:lnTo>
                  <a:pt x="160" y="365"/>
                </a:lnTo>
                <a:lnTo>
                  <a:pt x="160" y="356"/>
                </a:lnTo>
                <a:lnTo>
                  <a:pt x="165" y="351"/>
                </a:lnTo>
                <a:lnTo>
                  <a:pt x="165" y="342"/>
                </a:lnTo>
                <a:lnTo>
                  <a:pt x="169" y="334"/>
                </a:lnTo>
                <a:lnTo>
                  <a:pt x="174" y="325"/>
                </a:lnTo>
                <a:lnTo>
                  <a:pt x="174" y="320"/>
                </a:lnTo>
                <a:lnTo>
                  <a:pt x="178" y="311"/>
                </a:lnTo>
                <a:lnTo>
                  <a:pt x="178" y="302"/>
                </a:lnTo>
                <a:lnTo>
                  <a:pt x="183" y="298"/>
                </a:lnTo>
                <a:lnTo>
                  <a:pt x="187" y="289"/>
                </a:lnTo>
                <a:lnTo>
                  <a:pt x="187" y="280"/>
                </a:lnTo>
                <a:lnTo>
                  <a:pt x="191" y="276"/>
                </a:lnTo>
                <a:lnTo>
                  <a:pt x="191" y="267"/>
                </a:lnTo>
                <a:lnTo>
                  <a:pt x="196" y="262"/>
                </a:lnTo>
                <a:lnTo>
                  <a:pt x="200" y="253"/>
                </a:lnTo>
                <a:lnTo>
                  <a:pt x="200" y="249"/>
                </a:lnTo>
                <a:lnTo>
                  <a:pt x="205" y="240"/>
                </a:lnTo>
                <a:lnTo>
                  <a:pt x="205" y="236"/>
                </a:lnTo>
                <a:lnTo>
                  <a:pt x="209" y="227"/>
                </a:lnTo>
                <a:lnTo>
                  <a:pt x="214" y="222"/>
                </a:lnTo>
                <a:lnTo>
                  <a:pt x="214" y="213"/>
                </a:lnTo>
                <a:lnTo>
                  <a:pt x="218" y="209"/>
                </a:lnTo>
                <a:lnTo>
                  <a:pt x="218" y="200"/>
                </a:lnTo>
                <a:lnTo>
                  <a:pt x="223" y="196"/>
                </a:lnTo>
                <a:lnTo>
                  <a:pt x="223" y="191"/>
                </a:lnTo>
                <a:lnTo>
                  <a:pt x="227" y="182"/>
                </a:lnTo>
                <a:lnTo>
                  <a:pt x="231" y="178"/>
                </a:lnTo>
                <a:lnTo>
                  <a:pt x="231" y="173"/>
                </a:lnTo>
                <a:lnTo>
                  <a:pt x="236" y="165"/>
                </a:lnTo>
                <a:lnTo>
                  <a:pt x="236" y="160"/>
                </a:lnTo>
                <a:lnTo>
                  <a:pt x="240" y="156"/>
                </a:lnTo>
                <a:lnTo>
                  <a:pt x="245" y="151"/>
                </a:lnTo>
                <a:lnTo>
                  <a:pt x="245" y="142"/>
                </a:lnTo>
                <a:lnTo>
                  <a:pt x="249" y="138"/>
                </a:lnTo>
                <a:lnTo>
                  <a:pt x="249" y="133"/>
                </a:lnTo>
                <a:lnTo>
                  <a:pt x="254" y="129"/>
                </a:lnTo>
                <a:lnTo>
                  <a:pt x="258" y="124"/>
                </a:lnTo>
                <a:lnTo>
                  <a:pt x="258" y="120"/>
                </a:lnTo>
                <a:lnTo>
                  <a:pt x="263" y="116"/>
                </a:lnTo>
                <a:lnTo>
                  <a:pt x="263" y="111"/>
                </a:lnTo>
                <a:lnTo>
                  <a:pt x="267" y="102"/>
                </a:lnTo>
                <a:lnTo>
                  <a:pt x="271" y="98"/>
                </a:lnTo>
                <a:lnTo>
                  <a:pt x="271" y="93"/>
                </a:lnTo>
                <a:lnTo>
                  <a:pt x="280" y="84"/>
                </a:lnTo>
                <a:lnTo>
                  <a:pt x="276" y="84"/>
                </a:lnTo>
                <a:lnTo>
                  <a:pt x="280" y="84"/>
                </a:lnTo>
                <a:lnTo>
                  <a:pt x="285" y="80"/>
                </a:lnTo>
                <a:lnTo>
                  <a:pt x="285" y="76"/>
                </a:lnTo>
                <a:lnTo>
                  <a:pt x="289" y="71"/>
                </a:lnTo>
                <a:lnTo>
                  <a:pt x="289" y="67"/>
                </a:lnTo>
                <a:lnTo>
                  <a:pt x="294" y="62"/>
                </a:lnTo>
                <a:lnTo>
                  <a:pt x="298" y="58"/>
                </a:lnTo>
                <a:lnTo>
                  <a:pt x="303" y="53"/>
                </a:lnTo>
                <a:lnTo>
                  <a:pt x="303" y="49"/>
                </a:lnTo>
                <a:lnTo>
                  <a:pt x="312" y="44"/>
                </a:lnTo>
                <a:lnTo>
                  <a:pt x="312" y="40"/>
                </a:lnTo>
                <a:lnTo>
                  <a:pt x="316" y="36"/>
                </a:lnTo>
                <a:lnTo>
                  <a:pt x="320" y="31"/>
                </a:lnTo>
                <a:lnTo>
                  <a:pt x="325" y="27"/>
                </a:lnTo>
                <a:lnTo>
                  <a:pt x="329" y="22"/>
                </a:lnTo>
                <a:lnTo>
                  <a:pt x="343" y="13"/>
                </a:lnTo>
                <a:lnTo>
                  <a:pt x="343" y="9"/>
                </a:lnTo>
                <a:lnTo>
                  <a:pt x="347" y="9"/>
                </a:lnTo>
                <a:lnTo>
                  <a:pt x="352" y="4"/>
                </a:lnTo>
                <a:lnTo>
                  <a:pt x="356" y="4"/>
                </a:lnTo>
                <a:lnTo>
                  <a:pt x="360" y="0"/>
                </a:lnTo>
                <a:lnTo>
                  <a:pt x="365"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65" name="Freeform 61">
            <a:extLst>
              <a:ext uri="{FF2B5EF4-FFF2-40B4-BE49-F238E27FC236}">
                <a16:creationId xmlns:a16="http://schemas.microsoft.com/office/drawing/2014/main" id="{5B2C8D0A-8DF6-4C19-AD1B-5B72BCB35497}"/>
              </a:ext>
            </a:extLst>
          </p:cNvPr>
          <p:cNvSpPr>
            <a:spLocks/>
          </p:cNvSpPr>
          <p:nvPr/>
        </p:nvSpPr>
        <p:spPr bwMode="auto">
          <a:xfrm>
            <a:off x="3835400" y="4938713"/>
            <a:ext cx="620713" cy="1038225"/>
          </a:xfrm>
          <a:custGeom>
            <a:avLst/>
            <a:gdLst>
              <a:gd name="T0" fmla="*/ 9 w 391"/>
              <a:gd name="T1" fmla="*/ 0 h 654"/>
              <a:gd name="T2" fmla="*/ 22 w 391"/>
              <a:gd name="T3" fmla="*/ 0 h 654"/>
              <a:gd name="T4" fmla="*/ 35 w 391"/>
              <a:gd name="T5" fmla="*/ 0 h 654"/>
              <a:gd name="T6" fmla="*/ 49 w 391"/>
              <a:gd name="T7" fmla="*/ 5 h 654"/>
              <a:gd name="T8" fmla="*/ 62 w 391"/>
              <a:gd name="T9" fmla="*/ 9 h 654"/>
              <a:gd name="T10" fmla="*/ 75 w 391"/>
              <a:gd name="T11" fmla="*/ 18 h 654"/>
              <a:gd name="T12" fmla="*/ 89 w 391"/>
              <a:gd name="T13" fmla="*/ 27 h 654"/>
              <a:gd name="T14" fmla="*/ 102 w 391"/>
              <a:gd name="T15" fmla="*/ 41 h 654"/>
              <a:gd name="T16" fmla="*/ 115 w 391"/>
              <a:gd name="T17" fmla="*/ 54 h 654"/>
              <a:gd name="T18" fmla="*/ 133 w 391"/>
              <a:gd name="T19" fmla="*/ 72 h 654"/>
              <a:gd name="T20" fmla="*/ 142 w 391"/>
              <a:gd name="T21" fmla="*/ 85 h 654"/>
              <a:gd name="T22" fmla="*/ 147 w 391"/>
              <a:gd name="T23" fmla="*/ 98 h 654"/>
              <a:gd name="T24" fmla="*/ 156 w 391"/>
              <a:gd name="T25" fmla="*/ 107 h 654"/>
              <a:gd name="T26" fmla="*/ 164 w 391"/>
              <a:gd name="T27" fmla="*/ 121 h 654"/>
              <a:gd name="T28" fmla="*/ 173 w 391"/>
              <a:gd name="T29" fmla="*/ 134 h 654"/>
              <a:gd name="T30" fmla="*/ 182 w 391"/>
              <a:gd name="T31" fmla="*/ 152 h 654"/>
              <a:gd name="T32" fmla="*/ 187 w 391"/>
              <a:gd name="T33" fmla="*/ 165 h 654"/>
              <a:gd name="T34" fmla="*/ 196 w 391"/>
              <a:gd name="T35" fmla="*/ 183 h 654"/>
              <a:gd name="T36" fmla="*/ 204 w 391"/>
              <a:gd name="T37" fmla="*/ 196 h 654"/>
              <a:gd name="T38" fmla="*/ 213 w 391"/>
              <a:gd name="T39" fmla="*/ 214 h 654"/>
              <a:gd name="T40" fmla="*/ 218 w 391"/>
              <a:gd name="T41" fmla="*/ 232 h 654"/>
              <a:gd name="T42" fmla="*/ 227 w 391"/>
              <a:gd name="T43" fmla="*/ 250 h 654"/>
              <a:gd name="T44" fmla="*/ 236 w 391"/>
              <a:gd name="T45" fmla="*/ 267 h 654"/>
              <a:gd name="T46" fmla="*/ 244 w 391"/>
              <a:gd name="T47" fmla="*/ 285 h 654"/>
              <a:gd name="T48" fmla="*/ 253 w 391"/>
              <a:gd name="T49" fmla="*/ 303 h 654"/>
              <a:gd name="T50" fmla="*/ 258 w 391"/>
              <a:gd name="T51" fmla="*/ 325 h 654"/>
              <a:gd name="T52" fmla="*/ 267 w 391"/>
              <a:gd name="T53" fmla="*/ 343 h 654"/>
              <a:gd name="T54" fmla="*/ 276 w 391"/>
              <a:gd name="T55" fmla="*/ 361 h 654"/>
              <a:gd name="T56" fmla="*/ 284 w 391"/>
              <a:gd name="T57" fmla="*/ 383 h 654"/>
              <a:gd name="T58" fmla="*/ 293 w 391"/>
              <a:gd name="T59" fmla="*/ 405 h 654"/>
              <a:gd name="T60" fmla="*/ 298 w 391"/>
              <a:gd name="T61" fmla="*/ 423 h 654"/>
              <a:gd name="T62" fmla="*/ 307 w 391"/>
              <a:gd name="T63" fmla="*/ 445 h 654"/>
              <a:gd name="T64" fmla="*/ 316 w 391"/>
              <a:gd name="T65" fmla="*/ 468 h 654"/>
              <a:gd name="T66" fmla="*/ 324 w 391"/>
              <a:gd name="T67" fmla="*/ 485 h 654"/>
              <a:gd name="T68" fmla="*/ 333 w 391"/>
              <a:gd name="T69" fmla="*/ 508 h 654"/>
              <a:gd name="T70" fmla="*/ 338 w 391"/>
              <a:gd name="T71" fmla="*/ 530 h 654"/>
              <a:gd name="T72" fmla="*/ 347 w 391"/>
              <a:gd name="T73" fmla="*/ 552 h 654"/>
              <a:gd name="T74" fmla="*/ 356 w 391"/>
              <a:gd name="T75" fmla="*/ 574 h 654"/>
              <a:gd name="T76" fmla="*/ 364 w 391"/>
              <a:gd name="T77" fmla="*/ 592 h 654"/>
              <a:gd name="T78" fmla="*/ 369 w 391"/>
              <a:gd name="T79" fmla="*/ 614 h 654"/>
              <a:gd name="T80" fmla="*/ 378 w 391"/>
              <a:gd name="T81" fmla="*/ 637 h 654"/>
              <a:gd name="T82" fmla="*/ 387 w 391"/>
              <a:gd name="T83" fmla="*/ 654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1" h="654">
                <a:moveTo>
                  <a:pt x="0" y="5"/>
                </a:moveTo>
                <a:lnTo>
                  <a:pt x="4" y="5"/>
                </a:lnTo>
                <a:lnTo>
                  <a:pt x="9" y="0"/>
                </a:lnTo>
                <a:lnTo>
                  <a:pt x="13" y="0"/>
                </a:lnTo>
                <a:lnTo>
                  <a:pt x="18" y="0"/>
                </a:lnTo>
                <a:lnTo>
                  <a:pt x="22" y="0"/>
                </a:lnTo>
                <a:lnTo>
                  <a:pt x="27" y="0"/>
                </a:lnTo>
                <a:lnTo>
                  <a:pt x="31" y="0"/>
                </a:lnTo>
                <a:lnTo>
                  <a:pt x="35" y="0"/>
                </a:lnTo>
                <a:lnTo>
                  <a:pt x="40" y="0"/>
                </a:lnTo>
                <a:lnTo>
                  <a:pt x="44" y="0"/>
                </a:lnTo>
                <a:lnTo>
                  <a:pt x="49" y="5"/>
                </a:lnTo>
                <a:lnTo>
                  <a:pt x="53" y="5"/>
                </a:lnTo>
                <a:lnTo>
                  <a:pt x="58" y="5"/>
                </a:lnTo>
                <a:lnTo>
                  <a:pt x="62" y="9"/>
                </a:lnTo>
                <a:lnTo>
                  <a:pt x="67" y="9"/>
                </a:lnTo>
                <a:lnTo>
                  <a:pt x="71" y="14"/>
                </a:lnTo>
                <a:lnTo>
                  <a:pt x="75" y="18"/>
                </a:lnTo>
                <a:lnTo>
                  <a:pt x="80" y="18"/>
                </a:lnTo>
                <a:lnTo>
                  <a:pt x="84" y="23"/>
                </a:lnTo>
                <a:lnTo>
                  <a:pt x="89" y="27"/>
                </a:lnTo>
                <a:lnTo>
                  <a:pt x="93" y="32"/>
                </a:lnTo>
                <a:lnTo>
                  <a:pt x="98" y="32"/>
                </a:lnTo>
                <a:lnTo>
                  <a:pt x="102" y="41"/>
                </a:lnTo>
                <a:lnTo>
                  <a:pt x="107" y="45"/>
                </a:lnTo>
                <a:lnTo>
                  <a:pt x="111" y="49"/>
                </a:lnTo>
                <a:lnTo>
                  <a:pt x="115" y="54"/>
                </a:lnTo>
                <a:lnTo>
                  <a:pt x="120" y="58"/>
                </a:lnTo>
                <a:lnTo>
                  <a:pt x="124" y="63"/>
                </a:lnTo>
                <a:lnTo>
                  <a:pt x="133" y="72"/>
                </a:lnTo>
                <a:lnTo>
                  <a:pt x="133" y="76"/>
                </a:lnTo>
                <a:lnTo>
                  <a:pt x="138" y="81"/>
                </a:lnTo>
                <a:lnTo>
                  <a:pt x="142" y="85"/>
                </a:lnTo>
                <a:lnTo>
                  <a:pt x="142" y="89"/>
                </a:lnTo>
                <a:lnTo>
                  <a:pt x="151" y="98"/>
                </a:lnTo>
                <a:lnTo>
                  <a:pt x="147" y="98"/>
                </a:lnTo>
                <a:lnTo>
                  <a:pt x="151" y="98"/>
                </a:lnTo>
                <a:lnTo>
                  <a:pt x="156" y="103"/>
                </a:lnTo>
                <a:lnTo>
                  <a:pt x="156" y="107"/>
                </a:lnTo>
                <a:lnTo>
                  <a:pt x="160" y="112"/>
                </a:lnTo>
                <a:lnTo>
                  <a:pt x="160" y="116"/>
                </a:lnTo>
                <a:lnTo>
                  <a:pt x="164" y="121"/>
                </a:lnTo>
                <a:lnTo>
                  <a:pt x="169" y="125"/>
                </a:lnTo>
                <a:lnTo>
                  <a:pt x="169" y="129"/>
                </a:lnTo>
                <a:lnTo>
                  <a:pt x="173" y="134"/>
                </a:lnTo>
                <a:lnTo>
                  <a:pt x="173" y="143"/>
                </a:lnTo>
                <a:lnTo>
                  <a:pt x="178" y="147"/>
                </a:lnTo>
                <a:lnTo>
                  <a:pt x="182" y="152"/>
                </a:lnTo>
                <a:lnTo>
                  <a:pt x="182" y="156"/>
                </a:lnTo>
                <a:lnTo>
                  <a:pt x="187" y="161"/>
                </a:lnTo>
                <a:lnTo>
                  <a:pt x="187" y="165"/>
                </a:lnTo>
                <a:lnTo>
                  <a:pt x="191" y="170"/>
                </a:lnTo>
                <a:lnTo>
                  <a:pt x="196" y="174"/>
                </a:lnTo>
                <a:lnTo>
                  <a:pt x="196" y="183"/>
                </a:lnTo>
                <a:lnTo>
                  <a:pt x="200" y="187"/>
                </a:lnTo>
                <a:lnTo>
                  <a:pt x="200" y="192"/>
                </a:lnTo>
                <a:lnTo>
                  <a:pt x="204" y="196"/>
                </a:lnTo>
                <a:lnTo>
                  <a:pt x="209" y="201"/>
                </a:lnTo>
                <a:lnTo>
                  <a:pt x="209" y="210"/>
                </a:lnTo>
                <a:lnTo>
                  <a:pt x="213" y="214"/>
                </a:lnTo>
                <a:lnTo>
                  <a:pt x="213" y="218"/>
                </a:lnTo>
                <a:lnTo>
                  <a:pt x="218" y="223"/>
                </a:lnTo>
                <a:lnTo>
                  <a:pt x="218" y="232"/>
                </a:lnTo>
                <a:lnTo>
                  <a:pt x="222" y="236"/>
                </a:lnTo>
                <a:lnTo>
                  <a:pt x="227" y="241"/>
                </a:lnTo>
                <a:lnTo>
                  <a:pt x="227" y="250"/>
                </a:lnTo>
                <a:lnTo>
                  <a:pt x="231" y="254"/>
                </a:lnTo>
                <a:lnTo>
                  <a:pt x="231" y="258"/>
                </a:lnTo>
                <a:lnTo>
                  <a:pt x="236" y="267"/>
                </a:lnTo>
                <a:lnTo>
                  <a:pt x="240" y="272"/>
                </a:lnTo>
                <a:lnTo>
                  <a:pt x="240" y="281"/>
                </a:lnTo>
                <a:lnTo>
                  <a:pt x="244" y="285"/>
                </a:lnTo>
                <a:lnTo>
                  <a:pt x="244" y="290"/>
                </a:lnTo>
                <a:lnTo>
                  <a:pt x="249" y="298"/>
                </a:lnTo>
                <a:lnTo>
                  <a:pt x="253" y="303"/>
                </a:lnTo>
                <a:lnTo>
                  <a:pt x="253" y="312"/>
                </a:lnTo>
                <a:lnTo>
                  <a:pt x="258" y="316"/>
                </a:lnTo>
                <a:lnTo>
                  <a:pt x="258" y="325"/>
                </a:lnTo>
                <a:lnTo>
                  <a:pt x="262" y="330"/>
                </a:lnTo>
                <a:lnTo>
                  <a:pt x="267" y="334"/>
                </a:lnTo>
                <a:lnTo>
                  <a:pt x="267" y="343"/>
                </a:lnTo>
                <a:lnTo>
                  <a:pt x="271" y="347"/>
                </a:lnTo>
                <a:lnTo>
                  <a:pt x="271" y="356"/>
                </a:lnTo>
                <a:lnTo>
                  <a:pt x="276" y="361"/>
                </a:lnTo>
                <a:lnTo>
                  <a:pt x="280" y="370"/>
                </a:lnTo>
                <a:lnTo>
                  <a:pt x="280" y="374"/>
                </a:lnTo>
                <a:lnTo>
                  <a:pt x="284" y="383"/>
                </a:lnTo>
                <a:lnTo>
                  <a:pt x="284" y="387"/>
                </a:lnTo>
                <a:lnTo>
                  <a:pt x="289" y="396"/>
                </a:lnTo>
                <a:lnTo>
                  <a:pt x="293" y="405"/>
                </a:lnTo>
                <a:lnTo>
                  <a:pt x="293" y="410"/>
                </a:lnTo>
                <a:lnTo>
                  <a:pt x="298" y="419"/>
                </a:lnTo>
                <a:lnTo>
                  <a:pt x="298" y="423"/>
                </a:lnTo>
                <a:lnTo>
                  <a:pt x="302" y="432"/>
                </a:lnTo>
                <a:lnTo>
                  <a:pt x="307" y="436"/>
                </a:lnTo>
                <a:lnTo>
                  <a:pt x="307" y="445"/>
                </a:lnTo>
                <a:lnTo>
                  <a:pt x="311" y="450"/>
                </a:lnTo>
                <a:lnTo>
                  <a:pt x="311" y="459"/>
                </a:lnTo>
                <a:lnTo>
                  <a:pt x="316" y="468"/>
                </a:lnTo>
                <a:lnTo>
                  <a:pt x="320" y="472"/>
                </a:lnTo>
                <a:lnTo>
                  <a:pt x="320" y="481"/>
                </a:lnTo>
                <a:lnTo>
                  <a:pt x="324" y="485"/>
                </a:lnTo>
                <a:lnTo>
                  <a:pt x="324" y="494"/>
                </a:lnTo>
                <a:lnTo>
                  <a:pt x="329" y="503"/>
                </a:lnTo>
                <a:lnTo>
                  <a:pt x="333" y="508"/>
                </a:lnTo>
                <a:lnTo>
                  <a:pt x="333" y="516"/>
                </a:lnTo>
                <a:lnTo>
                  <a:pt x="338" y="521"/>
                </a:lnTo>
                <a:lnTo>
                  <a:pt x="338" y="530"/>
                </a:lnTo>
                <a:lnTo>
                  <a:pt x="342" y="539"/>
                </a:lnTo>
                <a:lnTo>
                  <a:pt x="342" y="543"/>
                </a:lnTo>
                <a:lnTo>
                  <a:pt x="347" y="552"/>
                </a:lnTo>
                <a:lnTo>
                  <a:pt x="351" y="556"/>
                </a:lnTo>
                <a:lnTo>
                  <a:pt x="351" y="565"/>
                </a:lnTo>
                <a:lnTo>
                  <a:pt x="356" y="574"/>
                </a:lnTo>
                <a:lnTo>
                  <a:pt x="356" y="579"/>
                </a:lnTo>
                <a:lnTo>
                  <a:pt x="360" y="588"/>
                </a:lnTo>
                <a:lnTo>
                  <a:pt x="364" y="592"/>
                </a:lnTo>
                <a:lnTo>
                  <a:pt x="364" y="601"/>
                </a:lnTo>
                <a:lnTo>
                  <a:pt x="369" y="610"/>
                </a:lnTo>
                <a:lnTo>
                  <a:pt x="369" y="614"/>
                </a:lnTo>
                <a:lnTo>
                  <a:pt x="373" y="623"/>
                </a:lnTo>
                <a:lnTo>
                  <a:pt x="378" y="628"/>
                </a:lnTo>
                <a:lnTo>
                  <a:pt x="378" y="637"/>
                </a:lnTo>
                <a:lnTo>
                  <a:pt x="382" y="645"/>
                </a:lnTo>
                <a:lnTo>
                  <a:pt x="382" y="650"/>
                </a:lnTo>
                <a:lnTo>
                  <a:pt x="387" y="654"/>
                </a:lnTo>
                <a:lnTo>
                  <a:pt x="391" y="650"/>
                </a:lnTo>
                <a:lnTo>
                  <a:pt x="391" y="641"/>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66" name="Freeform 62">
            <a:extLst>
              <a:ext uri="{FF2B5EF4-FFF2-40B4-BE49-F238E27FC236}">
                <a16:creationId xmlns:a16="http://schemas.microsoft.com/office/drawing/2014/main" id="{E46E2FEE-751A-46A3-B28D-5A090BA74F5A}"/>
              </a:ext>
            </a:extLst>
          </p:cNvPr>
          <p:cNvSpPr>
            <a:spLocks/>
          </p:cNvSpPr>
          <p:nvPr/>
        </p:nvSpPr>
        <p:spPr bwMode="auto">
          <a:xfrm>
            <a:off x="4456113" y="5157788"/>
            <a:ext cx="692150" cy="798512"/>
          </a:xfrm>
          <a:custGeom>
            <a:avLst/>
            <a:gdLst>
              <a:gd name="T0" fmla="*/ 5 w 436"/>
              <a:gd name="T1" fmla="*/ 490 h 503"/>
              <a:gd name="T2" fmla="*/ 14 w 436"/>
              <a:gd name="T3" fmla="*/ 467 h 503"/>
              <a:gd name="T4" fmla="*/ 22 w 436"/>
              <a:gd name="T5" fmla="*/ 445 h 503"/>
              <a:gd name="T6" fmla="*/ 31 w 436"/>
              <a:gd name="T7" fmla="*/ 427 h 503"/>
              <a:gd name="T8" fmla="*/ 40 w 436"/>
              <a:gd name="T9" fmla="*/ 405 h 503"/>
              <a:gd name="T10" fmla="*/ 45 w 436"/>
              <a:gd name="T11" fmla="*/ 387 h 503"/>
              <a:gd name="T12" fmla="*/ 54 w 436"/>
              <a:gd name="T13" fmla="*/ 365 h 503"/>
              <a:gd name="T14" fmla="*/ 62 w 436"/>
              <a:gd name="T15" fmla="*/ 347 h 503"/>
              <a:gd name="T16" fmla="*/ 71 w 436"/>
              <a:gd name="T17" fmla="*/ 330 h 503"/>
              <a:gd name="T18" fmla="*/ 76 w 436"/>
              <a:gd name="T19" fmla="*/ 307 h 503"/>
              <a:gd name="T20" fmla="*/ 85 w 436"/>
              <a:gd name="T21" fmla="*/ 289 h 503"/>
              <a:gd name="T22" fmla="*/ 94 w 436"/>
              <a:gd name="T23" fmla="*/ 272 h 503"/>
              <a:gd name="T24" fmla="*/ 102 w 436"/>
              <a:gd name="T25" fmla="*/ 254 h 503"/>
              <a:gd name="T26" fmla="*/ 111 w 436"/>
              <a:gd name="T27" fmla="*/ 236 h 503"/>
              <a:gd name="T28" fmla="*/ 116 w 436"/>
              <a:gd name="T29" fmla="*/ 223 h 503"/>
              <a:gd name="T30" fmla="*/ 125 w 436"/>
              <a:gd name="T31" fmla="*/ 205 h 503"/>
              <a:gd name="T32" fmla="*/ 134 w 436"/>
              <a:gd name="T33" fmla="*/ 187 h 503"/>
              <a:gd name="T34" fmla="*/ 142 w 436"/>
              <a:gd name="T35" fmla="*/ 174 h 503"/>
              <a:gd name="T36" fmla="*/ 151 w 436"/>
              <a:gd name="T37" fmla="*/ 160 h 503"/>
              <a:gd name="T38" fmla="*/ 156 w 436"/>
              <a:gd name="T39" fmla="*/ 147 h 503"/>
              <a:gd name="T40" fmla="*/ 169 w 436"/>
              <a:gd name="T41" fmla="*/ 125 h 503"/>
              <a:gd name="T42" fmla="*/ 178 w 436"/>
              <a:gd name="T43" fmla="*/ 112 h 503"/>
              <a:gd name="T44" fmla="*/ 187 w 436"/>
              <a:gd name="T45" fmla="*/ 98 h 503"/>
              <a:gd name="T46" fmla="*/ 196 w 436"/>
              <a:gd name="T47" fmla="*/ 85 h 503"/>
              <a:gd name="T48" fmla="*/ 209 w 436"/>
              <a:gd name="T49" fmla="*/ 72 h 503"/>
              <a:gd name="T50" fmla="*/ 214 w 436"/>
              <a:gd name="T51" fmla="*/ 58 h 503"/>
              <a:gd name="T52" fmla="*/ 227 w 436"/>
              <a:gd name="T53" fmla="*/ 45 h 503"/>
              <a:gd name="T54" fmla="*/ 240 w 436"/>
              <a:gd name="T55" fmla="*/ 32 h 503"/>
              <a:gd name="T56" fmla="*/ 254 w 436"/>
              <a:gd name="T57" fmla="*/ 23 h 503"/>
              <a:gd name="T58" fmla="*/ 267 w 436"/>
              <a:gd name="T59" fmla="*/ 14 h 503"/>
              <a:gd name="T60" fmla="*/ 280 w 436"/>
              <a:gd name="T61" fmla="*/ 9 h 503"/>
              <a:gd name="T62" fmla="*/ 294 w 436"/>
              <a:gd name="T63" fmla="*/ 5 h 503"/>
              <a:gd name="T64" fmla="*/ 307 w 436"/>
              <a:gd name="T65" fmla="*/ 0 h 503"/>
              <a:gd name="T66" fmla="*/ 320 w 436"/>
              <a:gd name="T67" fmla="*/ 0 h 503"/>
              <a:gd name="T68" fmla="*/ 334 w 436"/>
              <a:gd name="T69" fmla="*/ 0 h 503"/>
              <a:gd name="T70" fmla="*/ 347 w 436"/>
              <a:gd name="T71" fmla="*/ 5 h 503"/>
              <a:gd name="T72" fmla="*/ 360 w 436"/>
              <a:gd name="T73" fmla="*/ 9 h 503"/>
              <a:gd name="T74" fmla="*/ 374 w 436"/>
              <a:gd name="T75" fmla="*/ 18 h 503"/>
              <a:gd name="T76" fmla="*/ 387 w 436"/>
              <a:gd name="T77" fmla="*/ 27 h 503"/>
              <a:gd name="T78" fmla="*/ 400 w 436"/>
              <a:gd name="T79" fmla="*/ 36 h 503"/>
              <a:gd name="T80" fmla="*/ 414 w 436"/>
              <a:gd name="T81" fmla="*/ 49 h 503"/>
              <a:gd name="T82" fmla="*/ 427 w 436"/>
              <a:gd name="T83" fmla="*/ 63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6" h="503">
                <a:moveTo>
                  <a:pt x="0" y="503"/>
                </a:moveTo>
                <a:lnTo>
                  <a:pt x="5" y="494"/>
                </a:lnTo>
                <a:lnTo>
                  <a:pt x="5" y="490"/>
                </a:lnTo>
                <a:lnTo>
                  <a:pt x="9" y="481"/>
                </a:lnTo>
                <a:lnTo>
                  <a:pt x="14" y="476"/>
                </a:lnTo>
                <a:lnTo>
                  <a:pt x="14" y="467"/>
                </a:lnTo>
                <a:lnTo>
                  <a:pt x="18" y="463"/>
                </a:lnTo>
                <a:lnTo>
                  <a:pt x="18" y="454"/>
                </a:lnTo>
                <a:lnTo>
                  <a:pt x="22" y="445"/>
                </a:lnTo>
                <a:lnTo>
                  <a:pt x="27" y="441"/>
                </a:lnTo>
                <a:lnTo>
                  <a:pt x="27" y="432"/>
                </a:lnTo>
                <a:lnTo>
                  <a:pt x="31" y="427"/>
                </a:lnTo>
                <a:lnTo>
                  <a:pt x="31" y="418"/>
                </a:lnTo>
                <a:lnTo>
                  <a:pt x="36" y="414"/>
                </a:lnTo>
                <a:lnTo>
                  <a:pt x="40" y="405"/>
                </a:lnTo>
                <a:lnTo>
                  <a:pt x="40" y="401"/>
                </a:lnTo>
                <a:lnTo>
                  <a:pt x="45" y="392"/>
                </a:lnTo>
                <a:lnTo>
                  <a:pt x="45" y="387"/>
                </a:lnTo>
                <a:lnTo>
                  <a:pt x="49" y="378"/>
                </a:lnTo>
                <a:lnTo>
                  <a:pt x="54" y="374"/>
                </a:lnTo>
                <a:lnTo>
                  <a:pt x="54" y="365"/>
                </a:lnTo>
                <a:lnTo>
                  <a:pt x="58" y="361"/>
                </a:lnTo>
                <a:lnTo>
                  <a:pt x="58" y="352"/>
                </a:lnTo>
                <a:lnTo>
                  <a:pt x="62" y="347"/>
                </a:lnTo>
                <a:lnTo>
                  <a:pt x="62" y="338"/>
                </a:lnTo>
                <a:lnTo>
                  <a:pt x="67" y="334"/>
                </a:lnTo>
                <a:lnTo>
                  <a:pt x="71" y="330"/>
                </a:lnTo>
                <a:lnTo>
                  <a:pt x="71" y="321"/>
                </a:lnTo>
                <a:lnTo>
                  <a:pt x="76" y="316"/>
                </a:lnTo>
                <a:lnTo>
                  <a:pt x="76" y="307"/>
                </a:lnTo>
                <a:lnTo>
                  <a:pt x="80" y="303"/>
                </a:lnTo>
                <a:lnTo>
                  <a:pt x="85" y="298"/>
                </a:lnTo>
                <a:lnTo>
                  <a:pt x="85" y="289"/>
                </a:lnTo>
                <a:lnTo>
                  <a:pt x="89" y="285"/>
                </a:lnTo>
                <a:lnTo>
                  <a:pt x="89" y="276"/>
                </a:lnTo>
                <a:lnTo>
                  <a:pt x="94" y="272"/>
                </a:lnTo>
                <a:lnTo>
                  <a:pt x="98" y="267"/>
                </a:lnTo>
                <a:lnTo>
                  <a:pt x="98" y="258"/>
                </a:lnTo>
                <a:lnTo>
                  <a:pt x="102" y="254"/>
                </a:lnTo>
                <a:lnTo>
                  <a:pt x="102" y="249"/>
                </a:lnTo>
                <a:lnTo>
                  <a:pt x="107" y="245"/>
                </a:lnTo>
                <a:lnTo>
                  <a:pt x="111" y="236"/>
                </a:lnTo>
                <a:lnTo>
                  <a:pt x="111" y="232"/>
                </a:lnTo>
                <a:lnTo>
                  <a:pt x="116" y="227"/>
                </a:lnTo>
                <a:lnTo>
                  <a:pt x="116" y="223"/>
                </a:lnTo>
                <a:lnTo>
                  <a:pt x="120" y="214"/>
                </a:lnTo>
                <a:lnTo>
                  <a:pt x="125" y="209"/>
                </a:lnTo>
                <a:lnTo>
                  <a:pt x="125" y="205"/>
                </a:lnTo>
                <a:lnTo>
                  <a:pt x="129" y="201"/>
                </a:lnTo>
                <a:lnTo>
                  <a:pt x="129" y="196"/>
                </a:lnTo>
                <a:lnTo>
                  <a:pt x="134" y="187"/>
                </a:lnTo>
                <a:lnTo>
                  <a:pt x="138" y="183"/>
                </a:lnTo>
                <a:lnTo>
                  <a:pt x="138" y="178"/>
                </a:lnTo>
                <a:lnTo>
                  <a:pt x="142" y="174"/>
                </a:lnTo>
                <a:lnTo>
                  <a:pt x="142" y="169"/>
                </a:lnTo>
                <a:lnTo>
                  <a:pt x="147" y="165"/>
                </a:lnTo>
                <a:lnTo>
                  <a:pt x="151" y="160"/>
                </a:lnTo>
                <a:lnTo>
                  <a:pt x="151" y="156"/>
                </a:lnTo>
                <a:lnTo>
                  <a:pt x="156" y="152"/>
                </a:lnTo>
                <a:lnTo>
                  <a:pt x="156" y="147"/>
                </a:lnTo>
                <a:lnTo>
                  <a:pt x="160" y="138"/>
                </a:lnTo>
                <a:lnTo>
                  <a:pt x="169" y="129"/>
                </a:lnTo>
                <a:lnTo>
                  <a:pt x="169" y="125"/>
                </a:lnTo>
                <a:lnTo>
                  <a:pt x="174" y="120"/>
                </a:lnTo>
                <a:lnTo>
                  <a:pt x="178" y="116"/>
                </a:lnTo>
                <a:lnTo>
                  <a:pt x="178" y="112"/>
                </a:lnTo>
                <a:lnTo>
                  <a:pt x="182" y="107"/>
                </a:lnTo>
                <a:lnTo>
                  <a:pt x="182" y="103"/>
                </a:lnTo>
                <a:lnTo>
                  <a:pt x="187" y="98"/>
                </a:lnTo>
                <a:lnTo>
                  <a:pt x="187" y="94"/>
                </a:lnTo>
                <a:lnTo>
                  <a:pt x="196" y="89"/>
                </a:lnTo>
                <a:lnTo>
                  <a:pt x="196" y="85"/>
                </a:lnTo>
                <a:lnTo>
                  <a:pt x="200" y="80"/>
                </a:lnTo>
                <a:lnTo>
                  <a:pt x="200" y="76"/>
                </a:lnTo>
                <a:lnTo>
                  <a:pt x="209" y="72"/>
                </a:lnTo>
                <a:lnTo>
                  <a:pt x="209" y="67"/>
                </a:lnTo>
                <a:lnTo>
                  <a:pt x="218" y="58"/>
                </a:lnTo>
                <a:lnTo>
                  <a:pt x="214" y="58"/>
                </a:lnTo>
                <a:lnTo>
                  <a:pt x="218" y="58"/>
                </a:lnTo>
                <a:lnTo>
                  <a:pt x="227" y="49"/>
                </a:lnTo>
                <a:lnTo>
                  <a:pt x="227" y="45"/>
                </a:lnTo>
                <a:lnTo>
                  <a:pt x="231" y="45"/>
                </a:lnTo>
                <a:lnTo>
                  <a:pt x="236" y="40"/>
                </a:lnTo>
                <a:lnTo>
                  <a:pt x="240" y="32"/>
                </a:lnTo>
                <a:lnTo>
                  <a:pt x="245" y="32"/>
                </a:lnTo>
                <a:lnTo>
                  <a:pt x="249" y="27"/>
                </a:lnTo>
                <a:lnTo>
                  <a:pt x="254" y="23"/>
                </a:lnTo>
                <a:lnTo>
                  <a:pt x="258" y="23"/>
                </a:lnTo>
                <a:lnTo>
                  <a:pt x="263" y="18"/>
                </a:lnTo>
                <a:lnTo>
                  <a:pt x="267" y="14"/>
                </a:lnTo>
                <a:lnTo>
                  <a:pt x="271" y="14"/>
                </a:lnTo>
                <a:lnTo>
                  <a:pt x="276" y="9"/>
                </a:lnTo>
                <a:lnTo>
                  <a:pt x="280" y="9"/>
                </a:lnTo>
                <a:lnTo>
                  <a:pt x="285" y="5"/>
                </a:lnTo>
                <a:lnTo>
                  <a:pt x="289" y="5"/>
                </a:lnTo>
                <a:lnTo>
                  <a:pt x="294" y="5"/>
                </a:lnTo>
                <a:lnTo>
                  <a:pt x="298" y="0"/>
                </a:lnTo>
                <a:lnTo>
                  <a:pt x="303" y="0"/>
                </a:lnTo>
                <a:lnTo>
                  <a:pt x="307" y="0"/>
                </a:lnTo>
                <a:lnTo>
                  <a:pt x="311" y="0"/>
                </a:lnTo>
                <a:lnTo>
                  <a:pt x="316" y="0"/>
                </a:lnTo>
                <a:lnTo>
                  <a:pt x="320" y="0"/>
                </a:lnTo>
                <a:lnTo>
                  <a:pt x="325" y="0"/>
                </a:lnTo>
                <a:lnTo>
                  <a:pt x="329" y="0"/>
                </a:lnTo>
                <a:lnTo>
                  <a:pt x="334" y="0"/>
                </a:lnTo>
                <a:lnTo>
                  <a:pt x="338" y="0"/>
                </a:lnTo>
                <a:lnTo>
                  <a:pt x="343" y="5"/>
                </a:lnTo>
                <a:lnTo>
                  <a:pt x="347" y="5"/>
                </a:lnTo>
                <a:lnTo>
                  <a:pt x="351" y="5"/>
                </a:lnTo>
                <a:lnTo>
                  <a:pt x="356" y="9"/>
                </a:lnTo>
                <a:lnTo>
                  <a:pt x="360" y="9"/>
                </a:lnTo>
                <a:lnTo>
                  <a:pt x="365" y="14"/>
                </a:lnTo>
                <a:lnTo>
                  <a:pt x="369" y="14"/>
                </a:lnTo>
                <a:lnTo>
                  <a:pt x="374" y="18"/>
                </a:lnTo>
                <a:lnTo>
                  <a:pt x="378" y="18"/>
                </a:lnTo>
                <a:lnTo>
                  <a:pt x="383" y="23"/>
                </a:lnTo>
                <a:lnTo>
                  <a:pt x="387" y="27"/>
                </a:lnTo>
                <a:lnTo>
                  <a:pt x="391" y="32"/>
                </a:lnTo>
                <a:lnTo>
                  <a:pt x="396" y="32"/>
                </a:lnTo>
                <a:lnTo>
                  <a:pt x="400" y="36"/>
                </a:lnTo>
                <a:lnTo>
                  <a:pt x="405" y="40"/>
                </a:lnTo>
                <a:lnTo>
                  <a:pt x="409" y="45"/>
                </a:lnTo>
                <a:lnTo>
                  <a:pt x="414" y="49"/>
                </a:lnTo>
                <a:lnTo>
                  <a:pt x="418" y="54"/>
                </a:lnTo>
                <a:lnTo>
                  <a:pt x="423" y="58"/>
                </a:lnTo>
                <a:lnTo>
                  <a:pt x="427" y="63"/>
                </a:lnTo>
                <a:lnTo>
                  <a:pt x="431" y="67"/>
                </a:lnTo>
                <a:lnTo>
                  <a:pt x="436" y="72"/>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67" name="Freeform 63">
            <a:extLst>
              <a:ext uri="{FF2B5EF4-FFF2-40B4-BE49-F238E27FC236}">
                <a16:creationId xmlns:a16="http://schemas.microsoft.com/office/drawing/2014/main" id="{2F0D370D-6E5B-4DA9-9F61-7C5EE3D343D5}"/>
              </a:ext>
            </a:extLst>
          </p:cNvPr>
          <p:cNvSpPr>
            <a:spLocks/>
          </p:cNvSpPr>
          <p:nvPr/>
        </p:nvSpPr>
        <p:spPr bwMode="auto">
          <a:xfrm>
            <a:off x="5148263" y="5272088"/>
            <a:ext cx="550862" cy="704850"/>
          </a:xfrm>
          <a:custGeom>
            <a:avLst/>
            <a:gdLst>
              <a:gd name="T0" fmla="*/ 9 w 347"/>
              <a:gd name="T1" fmla="*/ 8 h 444"/>
              <a:gd name="T2" fmla="*/ 13 w 347"/>
              <a:gd name="T3" fmla="*/ 22 h 444"/>
              <a:gd name="T4" fmla="*/ 27 w 347"/>
              <a:gd name="T5" fmla="*/ 35 h 444"/>
              <a:gd name="T6" fmla="*/ 40 w 347"/>
              <a:gd name="T7" fmla="*/ 53 h 444"/>
              <a:gd name="T8" fmla="*/ 49 w 347"/>
              <a:gd name="T9" fmla="*/ 66 h 444"/>
              <a:gd name="T10" fmla="*/ 53 w 347"/>
              <a:gd name="T11" fmla="*/ 80 h 444"/>
              <a:gd name="T12" fmla="*/ 62 w 347"/>
              <a:gd name="T13" fmla="*/ 93 h 444"/>
              <a:gd name="T14" fmla="*/ 71 w 347"/>
              <a:gd name="T15" fmla="*/ 106 h 444"/>
              <a:gd name="T16" fmla="*/ 80 w 347"/>
              <a:gd name="T17" fmla="*/ 124 h 444"/>
              <a:gd name="T18" fmla="*/ 89 w 347"/>
              <a:gd name="T19" fmla="*/ 137 h 444"/>
              <a:gd name="T20" fmla="*/ 93 w 347"/>
              <a:gd name="T21" fmla="*/ 151 h 444"/>
              <a:gd name="T22" fmla="*/ 102 w 347"/>
              <a:gd name="T23" fmla="*/ 169 h 444"/>
              <a:gd name="T24" fmla="*/ 111 w 347"/>
              <a:gd name="T25" fmla="*/ 182 h 444"/>
              <a:gd name="T26" fmla="*/ 120 w 347"/>
              <a:gd name="T27" fmla="*/ 200 h 444"/>
              <a:gd name="T28" fmla="*/ 124 w 347"/>
              <a:gd name="T29" fmla="*/ 213 h 444"/>
              <a:gd name="T30" fmla="*/ 133 w 347"/>
              <a:gd name="T31" fmla="*/ 231 h 444"/>
              <a:gd name="T32" fmla="*/ 142 w 347"/>
              <a:gd name="T33" fmla="*/ 249 h 444"/>
              <a:gd name="T34" fmla="*/ 151 w 347"/>
              <a:gd name="T35" fmla="*/ 266 h 444"/>
              <a:gd name="T36" fmla="*/ 160 w 347"/>
              <a:gd name="T37" fmla="*/ 284 h 444"/>
              <a:gd name="T38" fmla="*/ 164 w 347"/>
              <a:gd name="T39" fmla="*/ 298 h 444"/>
              <a:gd name="T40" fmla="*/ 173 w 347"/>
              <a:gd name="T41" fmla="*/ 315 h 444"/>
              <a:gd name="T42" fmla="*/ 182 w 347"/>
              <a:gd name="T43" fmla="*/ 333 h 444"/>
              <a:gd name="T44" fmla="*/ 191 w 347"/>
              <a:gd name="T45" fmla="*/ 351 h 444"/>
              <a:gd name="T46" fmla="*/ 200 w 347"/>
              <a:gd name="T47" fmla="*/ 369 h 444"/>
              <a:gd name="T48" fmla="*/ 204 w 347"/>
              <a:gd name="T49" fmla="*/ 387 h 444"/>
              <a:gd name="T50" fmla="*/ 213 w 347"/>
              <a:gd name="T51" fmla="*/ 404 h 444"/>
              <a:gd name="T52" fmla="*/ 222 w 347"/>
              <a:gd name="T53" fmla="*/ 422 h 444"/>
              <a:gd name="T54" fmla="*/ 231 w 347"/>
              <a:gd name="T55" fmla="*/ 440 h 444"/>
              <a:gd name="T56" fmla="*/ 236 w 347"/>
              <a:gd name="T57" fmla="*/ 435 h 444"/>
              <a:gd name="T58" fmla="*/ 245 w 347"/>
              <a:gd name="T59" fmla="*/ 418 h 444"/>
              <a:gd name="T60" fmla="*/ 253 w 347"/>
              <a:gd name="T61" fmla="*/ 400 h 444"/>
              <a:gd name="T62" fmla="*/ 262 w 347"/>
              <a:gd name="T63" fmla="*/ 382 h 444"/>
              <a:gd name="T64" fmla="*/ 271 w 347"/>
              <a:gd name="T65" fmla="*/ 364 h 444"/>
              <a:gd name="T66" fmla="*/ 276 w 347"/>
              <a:gd name="T67" fmla="*/ 346 h 444"/>
              <a:gd name="T68" fmla="*/ 285 w 347"/>
              <a:gd name="T69" fmla="*/ 333 h 444"/>
              <a:gd name="T70" fmla="*/ 293 w 347"/>
              <a:gd name="T71" fmla="*/ 315 h 444"/>
              <a:gd name="T72" fmla="*/ 302 w 347"/>
              <a:gd name="T73" fmla="*/ 298 h 444"/>
              <a:gd name="T74" fmla="*/ 311 w 347"/>
              <a:gd name="T75" fmla="*/ 284 h 444"/>
              <a:gd name="T76" fmla="*/ 316 w 347"/>
              <a:gd name="T77" fmla="*/ 266 h 444"/>
              <a:gd name="T78" fmla="*/ 325 w 347"/>
              <a:gd name="T79" fmla="*/ 253 h 444"/>
              <a:gd name="T80" fmla="*/ 333 w 347"/>
              <a:gd name="T81" fmla="*/ 235 h 444"/>
              <a:gd name="T82" fmla="*/ 342 w 347"/>
              <a:gd name="T83" fmla="*/ 22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7" h="444">
                <a:moveTo>
                  <a:pt x="0" y="0"/>
                </a:moveTo>
                <a:lnTo>
                  <a:pt x="0" y="4"/>
                </a:lnTo>
                <a:lnTo>
                  <a:pt x="9" y="8"/>
                </a:lnTo>
                <a:lnTo>
                  <a:pt x="9" y="13"/>
                </a:lnTo>
                <a:lnTo>
                  <a:pt x="13" y="17"/>
                </a:lnTo>
                <a:lnTo>
                  <a:pt x="13" y="22"/>
                </a:lnTo>
                <a:lnTo>
                  <a:pt x="22" y="26"/>
                </a:lnTo>
                <a:lnTo>
                  <a:pt x="22" y="31"/>
                </a:lnTo>
                <a:lnTo>
                  <a:pt x="27" y="35"/>
                </a:lnTo>
                <a:lnTo>
                  <a:pt x="27" y="40"/>
                </a:lnTo>
                <a:lnTo>
                  <a:pt x="31" y="44"/>
                </a:lnTo>
                <a:lnTo>
                  <a:pt x="40" y="53"/>
                </a:lnTo>
                <a:lnTo>
                  <a:pt x="40" y="57"/>
                </a:lnTo>
                <a:lnTo>
                  <a:pt x="44" y="62"/>
                </a:lnTo>
                <a:lnTo>
                  <a:pt x="49" y="66"/>
                </a:lnTo>
                <a:lnTo>
                  <a:pt x="49" y="71"/>
                </a:lnTo>
                <a:lnTo>
                  <a:pt x="53" y="75"/>
                </a:lnTo>
                <a:lnTo>
                  <a:pt x="53" y="80"/>
                </a:lnTo>
                <a:lnTo>
                  <a:pt x="58" y="84"/>
                </a:lnTo>
                <a:lnTo>
                  <a:pt x="62" y="88"/>
                </a:lnTo>
                <a:lnTo>
                  <a:pt x="62" y="93"/>
                </a:lnTo>
                <a:lnTo>
                  <a:pt x="67" y="97"/>
                </a:lnTo>
                <a:lnTo>
                  <a:pt x="67" y="102"/>
                </a:lnTo>
                <a:lnTo>
                  <a:pt x="71" y="106"/>
                </a:lnTo>
                <a:lnTo>
                  <a:pt x="76" y="111"/>
                </a:lnTo>
                <a:lnTo>
                  <a:pt x="76" y="115"/>
                </a:lnTo>
                <a:lnTo>
                  <a:pt x="80" y="124"/>
                </a:lnTo>
                <a:lnTo>
                  <a:pt x="80" y="129"/>
                </a:lnTo>
                <a:lnTo>
                  <a:pt x="84" y="133"/>
                </a:lnTo>
                <a:lnTo>
                  <a:pt x="89" y="137"/>
                </a:lnTo>
                <a:lnTo>
                  <a:pt x="89" y="142"/>
                </a:lnTo>
                <a:lnTo>
                  <a:pt x="93" y="146"/>
                </a:lnTo>
                <a:lnTo>
                  <a:pt x="93" y="151"/>
                </a:lnTo>
                <a:lnTo>
                  <a:pt x="98" y="155"/>
                </a:lnTo>
                <a:lnTo>
                  <a:pt x="102" y="160"/>
                </a:lnTo>
                <a:lnTo>
                  <a:pt x="102" y="169"/>
                </a:lnTo>
                <a:lnTo>
                  <a:pt x="107" y="173"/>
                </a:lnTo>
                <a:lnTo>
                  <a:pt x="107" y="177"/>
                </a:lnTo>
                <a:lnTo>
                  <a:pt x="111" y="182"/>
                </a:lnTo>
                <a:lnTo>
                  <a:pt x="111" y="186"/>
                </a:lnTo>
                <a:lnTo>
                  <a:pt x="116" y="195"/>
                </a:lnTo>
                <a:lnTo>
                  <a:pt x="120" y="200"/>
                </a:lnTo>
                <a:lnTo>
                  <a:pt x="120" y="204"/>
                </a:lnTo>
                <a:lnTo>
                  <a:pt x="124" y="209"/>
                </a:lnTo>
                <a:lnTo>
                  <a:pt x="124" y="213"/>
                </a:lnTo>
                <a:lnTo>
                  <a:pt x="129" y="222"/>
                </a:lnTo>
                <a:lnTo>
                  <a:pt x="133" y="226"/>
                </a:lnTo>
                <a:lnTo>
                  <a:pt x="133" y="231"/>
                </a:lnTo>
                <a:lnTo>
                  <a:pt x="138" y="235"/>
                </a:lnTo>
                <a:lnTo>
                  <a:pt x="138" y="244"/>
                </a:lnTo>
                <a:lnTo>
                  <a:pt x="142" y="249"/>
                </a:lnTo>
                <a:lnTo>
                  <a:pt x="147" y="253"/>
                </a:lnTo>
                <a:lnTo>
                  <a:pt x="147" y="258"/>
                </a:lnTo>
                <a:lnTo>
                  <a:pt x="151" y="266"/>
                </a:lnTo>
                <a:lnTo>
                  <a:pt x="151" y="271"/>
                </a:lnTo>
                <a:lnTo>
                  <a:pt x="156" y="275"/>
                </a:lnTo>
                <a:lnTo>
                  <a:pt x="160" y="284"/>
                </a:lnTo>
                <a:lnTo>
                  <a:pt x="160" y="289"/>
                </a:lnTo>
                <a:lnTo>
                  <a:pt x="164" y="293"/>
                </a:lnTo>
                <a:lnTo>
                  <a:pt x="164" y="298"/>
                </a:lnTo>
                <a:lnTo>
                  <a:pt x="169" y="306"/>
                </a:lnTo>
                <a:lnTo>
                  <a:pt x="173" y="311"/>
                </a:lnTo>
                <a:lnTo>
                  <a:pt x="173" y="315"/>
                </a:lnTo>
                <a:lnTo>
                  <a:pt x="178" y="324"/>
                </a:lnTo>
                <a:lnTo>
                  <a:pt x="178" y="329"/>
                </a:lnTo>
                <a:lnTo>
                  <a:pt x="182" y="333"/>
                </a:lnTo>
                <a:lnTo>
                  <a:pt x="187" y="342"/>
                </a:lnTo>
                <a:lnTo>
                  <a:pt x="187" y="346"/>
                </a:lnTo>
                <a:lnTo>
                  <a:pt x="191" y="351"/>
                </a:lnTo>
                <a:lnTo>
                  <a:pt x="191" y="360"/>
                </a:lnTo>
                <a:lnTo>
                  <a:pt x="196" y="364"/>
                </a:lnTo>
                <a:lnTo>
                  <a:pt x="200" y="369"/>
                </a:lnTo>
                <a:lnTo>
                  <a:pt x="200" y="378"/>
                </a:lnTo>
                <a:lnTo>
                  <a:pt x="204" y="382"/>
                </a:lnTo>
                <a:lnTo>
                  <a:pt x="204" y="387"/>
                </a:lnTo>
                <a:lnTo>
                  <a:pt x="209" y="395"/>
                </a:lnTo>
                <a:lnTo>
                  <a:pt x="213" y="400"/>
                </a:lnTo>
                <a:lnTo>
                  <a:pt x="213" y="404"/>
                </a:lnTo>
                <a:lnTo>
                  <a:pt x="218" y="413"/>
                </a:lnTo>
                <a:lnTo>
                  <a:pt x="218" y="418"/>
                </a:lnTo>
                <a:lnTo>
                  <a:pt x="222" y="422"/>
                </a:lnTo>
                <a:lnTo>
                  <a:pt x="227" y="431"/>
                </a:lnTo>
                <a:lnTo>
                  <a:pt x="227" y="435"/>
                </a:lnTo>
                <a:lnTo>
                  <a:pt x="231" y="440"/>
                </a:lnTo>
                <a:lnTo>
                  <a:pt x="231" y="444"/>
                </a:lnTo>
                <a:lnTo>
                  <a:pt x="236" y="440"/>
                </a:lnTo>
                <a:lnTo>
                  <a:pt x="236" y="435"/>
                </a:lnTo>
                <a:lnTo>
                  <a:pt x="240" y="431"/>
                </a:lnTo>
                <a:lnTo>
                  <a:pt x="245" y="422"/>
                </a:lnTo>
                <a:lnTo>
                  <a:pt x="245" y="418"/>
                </a:lnTo>
                <a:lnTo>
                  <a:pt x="249" y="413"/>
                </a:lnTo>
                <a:lnTo>
                  <a:pt x="249" y="404"/>
                </a:lnTo>
                <a:lnTo>
                  <a:pt x="253" y="400"/>
                </a:lnTo>
                <a:lnTo>
                  <a:pt x="258" y="395"/>
                </a:lnTo>
                <a:lnTo>
                  <a:pt x="258" y="387"/>
                </a:lnTo>
                <a:lnTo>
                  <a:pt x="262" y="382"/>
                </a:lnTo>
                <a:lnTo>
                  <a:pt x="262" y="378"/>
                </a:lnTo>
                <a:lnTo>
                  <a:pt x="267" y="369"/>
                </a:lnTo>
                <a:lnTo>
                  <a:pt x="271" y="364"/>
                </a:lnTo>
                <a:lnTo>
                  <a:pt x="271" y="360"/>
                </a:lnTo>
                <a:lnTo>
                  <a:pt x="276" y="355"/>
                </a:lnTo>
                <a:lnTo>
                  <a:pt x="276" y="346"/>
                </a:lnTo>
                <a:lnTo>
                  <a:pt x="280" y="342"/>
                </a:lnTo>
                <a:lnTo>
                  <a:pt x="285" y="338"/>
                </a:lnTo>
                <a:lnTo>
                  <a:pt x="285" y="333"/>
                </a:lnTo>
                <a:lnTo>
                  <a:pt x="289" y="324"/>
                </a:lnTo>
                <a:lnTo>
                  <a:pt x="289" y="320"/>
                </a:lnTo>
                <a:lnTo>
                  <a:pt x="293" y="315"/>
                </a:lnTo>
                <a:lnTo>
                  <a:pt x="298" y="311"/>
                </a:lnTo>
                <a:lnTo>
                  <a:pt x="298" y="302"/>
                </a:lnTo>
                <a:lnTo>
                  <a:pt x="302" y="298"/>
                </a:lnTo>
                <a:lnTo>
                  <a:pt x="302" y="293"/>
                </a:lnTo>
                <a:lnTo>
                  <a:pt x="307" y="289"/>
                </a:lnTo>
                <a:lnTo>
                  <a:pt x="311" y="284"/>
                </a:lnTo>
                <a:lnTo>
                  <a:pt x="311" y="275"/>
                </a:lnTo>
                <a:lnTo>
                  <a:pt x="316" y="271"/>
                </a:lnTo>
                <a:lnTo>
                  <a:pt x="316" y="266"/>
                </a:lnTo>
                <a:lnTo>
                  <a:pt x="320" y="262"/>
                </a:lnTo>
                <a:lnTo>
                  <a:pt x="325" y="258"/>
                </a:lnTo>
                <a:lnTo>
                  <a:pt x="325" y="253"/>
                </a:lnTo>
                <a:lnTo>
                  <a:pt x="329" y="244"/>
                </a:lnTo>
                <a:lnTo>
                  <a:pt x="329" y="240"/>
                </a:lnTo>
                <a:lnTo>
                  <a:pt x="333" y="235"/>
                </a:lnTo>
                <a:lnTo>
                  <a:pt x="338" y="231"/>
                </a:lnTo>
                <a:lnTo>
                  <a:pt x="338" y="226"/>
                </a:lnTo>
                <a:lnTo>
                  <a:pt x="342" y="222"/>
                </a:lnTo>
                <a:lnTo>
                  <a:pt x="342" y="217"/>
                </a:lnTo>
                <a:lnTo>
                  <a:pt x="347" y="213"/>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68" name="Freeform 64">
            <a:extLst>
              <a:ext uri="{FF2B5EF4-FFF2-40B4-BE49-F238E27FC236}">
                <a16:creationId xmlns:a16="http://schemas.microsoft.com/office/drawing/2014/main" id="{F0C15045-2387-4E39-808E-9B391682F071}"/>
              </a:ext>
            </a:extLst>
          </p:cNvPr>
          <p:cNvSpPr>
            <a:spLocks/>
          </p:cNvSpPr>
          <p:nvPr/>
        </p:nvSpPr>
        <p:spPr bwMode="auto">
          <a:xfrm>
            <a:off x="5699125" y="5278438"/>
            <a:ext cx="577850" cy="331787"/>
          </a:xfrm>
          <a:custGeom>
            <a:avLst/>
            <a:gdLst>
              <a:gd name="T0" fmla="*/ 0 w 364"/>
              <a:gd name="T1" fmla="*/ 205 h 209"/>
              <a:gd name="T2" fmla="*/ 9 w 364"/>
              <a:gd name="T3" fmla="*/ 191 h 209"/>
              <a:gd name="T4" fmla="*/ 13 w 364"/>
              <a:gd name="T5" fmla="*/ 182 h 209"/>
              <a:gd name="T6" fmla="*/ 18 w 364"/>
              <a:gd name="T7" fmla="*/ 173 h 209"/>
              <a:gd name="T8" fmla="*/ 22 w 364"/>
              <a:gd name="T9" fmla="*/ 165 h 209"/>
              <a:gd name="T10" fmla="*/ 26 w 364"/>
              <a:gd name="T11" fmla="*/ 156 h 209"/>
              <a:gd name="T12" fmla="*/ 40 w 364"/>
              <a:gd name="T13" fmla="*/ 142 h 209"/>
              <a:gd name="T14" fmla="*/ 44 w 364"/>
              <a:gd name="T15" fmla="*/ 133 h 209"/>
              <a:gd name="T16" fmla="*/ 49 w 364"/>
              <a:gd name="T17" fmla="*/ 125 h 209"/>
              <a:gd name="T18" fmla="*/ 53 w 364"/>
              <a:gd name="T19" fmla="*/ 116 h 209"/>
              <a:gd name="T20" fmla="*/ 62 w 364"/>
              <a:gd name="T21" fmla="*/ 107 h 209"/>
              <a:gd name="T22" fmla="*/ 66 w 364"/>
              <a:gd name="T23" fmla="*/ 98 h 209"/>
              <a:gd name="T24" fmla="*/ 75 w 364"/>
              <a:gd name="T25" fmla="*/ 89 h 209"/>
              <a:gd name="T26" fmla="*/ 80 w 364"/>
              <a:gd name="T27" fmla="*/ 80 h 209"/>
              <a:gd name="T28" fmla="*/ 89 w 364"/>
              <a:gd name="T29" fmla="*/ 76 h 209"/>
              <a:gd name="T30" fmla="*/ 93 w 364"/>
              <a:gd name="T31" fmla="*/ 67 h 209"/>
              <a:gd name="T32" fmla="*/ 102 w 364"/>
              <a:gd name="T33" fmla="*/ 58 h 209"/>
              <a:gd name="T34" fmla="*/ 115 w 364"/>
              <a:gd name="T35" fmla="*/ 49 h 209"/>
              <a:gd name="T36" fmla="*/ 120 w 364"/>
              <a:gd name="T37" fmla="*/ 40 h 209"/>
              <a:gd name="T38" fmla="*/ 138 w 364"/>
              <a:gd name="T39" fmla="*/ 27 h 209"/>
              <a:gd name="T40" fmla="*/ 138 w 364"/>
              <a:gd name="T41" fmla="*/ 27 h 209"/>
              <a:gd name="T42" fmla="*/ 147 w 364"/>
              <a:gd name="T43" fmla="*/ 18 h 209"/>
              <a:gd name="T44" fmla="*/ 155 w 364"/>
              <a:gd name="T45" fmla="*/ 13 h 209"/>
              <a:gd name="T46" fmla="*/ 164 w 364"/>
              <a:gd name="T47" fmla="*/ 9 h 209"/>
              <a:gd name="T48" fmla="*/ 173 w 364"/>
              <a:gd name="T49" fmla="*/ 9 h 209"/>
              <a:gd name="T50" fmla="*/ 182 w 364"/>
              <a:gd name="T51" fmla="*/ 4 h 209"/>
              <a:gd name="T52" fmla="*/ 191 w 364"/>
              <a:gd name="T53" fmla="*/ 0 h 209"/>
              <a:gd name="T54" fmla="*/ 200 w 364"/>
              <a:gd name="T55" fmla="*/ 0 h 209"/>
              <a:gd name="T56" fmla="*/ 209 w 364"/>
              <a:gd name="T57" fmla="*/ 0 h 209"/>
              <a:gd name="T58" fmla="*/ 218 w 364"/>
              <a:gd name="T59" fmla="*/ 0 h 209"/>
              <a:gd name="T60" fmla="*/ 227 w 364"/>
              <a:gd name="T61" fmla="*/ 0 h 209"/>
              <a:gd name="T62" fmla="*/ 235 w 364"/>
              <a:gd name="T63" fmla="*/ 0 h 209"/>
              <a:gd name="T64" fmla="*/ 244 w 364"/>
              <a:gd name="T65" fmla="*/ 4 h 209"/>
              <a:gd name="T66" fmla="*/ 253 w 364"/>
              <a:gd name="T67" fmla="*/ 9 h 209"/>
              <a:gd name="T68" fmla="*/ 262 w 364"/>
              <a:gd name="T69" fmla="*/ 13 h 209"/>
              <a:gd name="T70" fmla="*/ 271 w 364"/>
              <a:gd name="T71" fmla="*/ 18 h 209"/>
              <a:gd name="T72" fmla="*/ 280 w 364"/>
              <a:gd name="T73" fmla="*/ 22 h 209"/>
              <a:gd name="T74" fmla="*/ 289 w 364"/>
              <a:gd name="T75" fmla="*/ 27 h 209"/>
              <a:gd name="T76" fmla="*/ 298 w 364"/>
              <a:gd name="T77" fmla="*/ 36 h 209"/>
              <a:gd name="T78" fmla="*/ 307 w 364"/>
              <a:gd name="T79" fmla="*/ 40 h 209"/>
              <a:gd name="T80" fmla="*/ 315 w 364"/>
              <a:gd name="T81" fmla="*/ 53 h 209"/>
              <a:gd name="T82" fmla="*/ 324 w 364"/>
              <a:gd name="T83" fmla="*/ 58 h 209"/>
              <a:gd name="T84" fmla="*/ 333 w 364"/>
              <a:gd name="T85" fmla="*/ 67 h 209"/>
              <a:gd name="T86" fmla="*/ 342 w 364"/>
              <a:gd name="T87" fmla="*/ 80 h 209"/>
              <a:gd name="T88" fmla="*/ 351 w 364"/>
              <a:gd name="T89" fmla="*/ 89 h 209"/>
              <a:gd name="T90" fmla="*/ 360 w 364"/>
              <a:gd name="T91" fmla="*/ 9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209">
                <a:moveTo>
                  <a:pt x="0" y="209"/>
                </a:moveTo>
                <a:lnTo>
                  <a:pt x="0" y="205"/>
                </a:lnTo>
                <a:lnTo>
                  <a:pt x="4" y="196"/>
                </a:lnTo>
                <a:lnTo>
                  <a:pt x="9" y="191"/>
                </a:lnTo>
                <a:lnTo>
                  <a:pt x="9" y="187"/>
                </a:lnTo>
                <a:lnTo>
                  <a:pt x="13" y="182"/>
                </a:lnTo>
                <a:lnTo>
                  <a:pt x="13" y="178"/>
                </a:lnTo>
                <a:lnTo>
                  <a:pt x="18" y="173"/>
                </a:lnTo>
                <a:lnTo>
                  <a:pt x="22" y="169"/>
                </a:lnTo>
                <a:lnTo>
                  <a:pt x="22" y="165"/>
                </a:lnTo>
                <a:lnTo>
                  <a:pt x="26" y="160"/>
                </a:lnTo>
                <a:lnTo>
                  <a:pt x="26" y="156"/>
                </a:lnTo>
                <a:lnTo>
                  <a:pt x="31" y="151"/>
                </a:lnTo>
                <a:lnTo>
                  <a:pt x="40" y="142"/>
                </a:lnTo>
                <a:lnTo>
                  <a:pt x="40" y="138"/>
                </a:lnTo>
                <a:lnTo>
                  <a:pt x="44" y="133"/>
                </a:lnTo>
                <a:lnTo>
                  <a:pt x="49" y="129"/>
                </a:lnTo>
                <a:lnTo>
                  <a:pt x="49" y="125"/>
                </a:lnTo>
                <a:lnTo>
                  <a:pt x="53" y="120"/>
                </a:lnTo>
                <a:lnTo>
                  <a:pt x="53" y="116"/>
                </a:lnTo>
                <a:lnTo>
                  <a:pt x="58" y="111"/>
                </a:lnTo>
                <a:lnTo>
                  <a:pt x="62" y="107"/>
                </a:lnTo>
                <a:lnTo>
                  <a:pt x="66" y="102"/>
                </a:lnTo>
                <a:lnTo>
                  <a:pt x="66" y="98"/>
                </a:lnTo>
                <a:lnTo>
                  <a:pt x="75" y="93"/>
                </a:lnTo>
                <a:lnTo>
                  <a:pt x="75" y="89"/>
                </a:lnTo>
                <a:lnTo>
                  <a:pt x="84" y="80"/>
                </a:lnTo>
                <a:lnTo>
                  <a:pt x="80" y="80"/>
                </a:lnTo>
                <a:lnTo>
                  <a:pt x="84" y="80"/>
                </a:lnTo>
                <a:lnTo>
                  <a:pt x="89" y="76"/>
                </a:lnTo>
                <a:lnTo>
                  <a:pt x="89" y="71"/>
                </a:lnTo>
                <a:lnTo>
                  <a:pt x="93" y="67"/>
                </a:lnTo>
                <a:lnTo>
                  <a:pt x="102" y="62"/>
                </a:lnTo>
                <a:lnTo>
                  <a:pt x="102" y="58"/>
                </a:lnTo>
                <a:lnTo>
                  <a:pt x="106" y="53"/>
                </a:lnTo>
                <a:lnTo>
                  <a:pt x="115" y="49"/>
                </a:lnTo>
                <a:lnTo>
                  <a:pt x="115" y="44"/>
                </a:lnTo>
                <a:lnTo>
                  <a:pt x="120" y="40"/>
                </a:lnTo>
                <a:lnTo>
                  <a:pt x="124" y="36"/>
                </a:lnTo>
                <a:lnTo>
                  <a:pt x="138" y="27"/>
                </a:lnTo>
                <a:lnTo>
                  <a:pt x="133" y="27"/>
                </a:lnTo>
                <a:lnTo>
                  <a:pt x="138" y="27"/>
                </a:lnTo>
                <a:lnTo>
                  <a:pt x="142" y="22"/>
                </a:lnTo>
                <a:lnTo>
                  <a:pt x="147" y="18"/>
                </a:lnTo>
                <a:lnTo>
                  <a:pt x="151" y="18"/>
                </a:lnTo>
                <a:lnTo>
                  <a:pt x="155" y="13"/>
                </a:lnTo>
                <a:lnTo>
                  <a:pt x="160" y="13"/>
                </a:lnTo>
                <a:lnTo>
                  <a:pt x="164" y="9"/>
                </a:lnTo>
                <a:lnTo>
                  <a:pt x="169" y="9"/>
                </a:lnTo>
                <a:lnTo>
                  <a:pt x="173" y="9"/>
                </a:lnTo>
                <a:lnTo>
                  <a:pt x="178" y="4"/>
                </a:lnTo>
                <a:lnTo>
                  <a:pt x="182" y="4"/>
                </a:lnTo>
                <a:lnTo>
                  <a:pt x="187" y="4"/>
                </a:lnTo>
                <a:lnTo>
                  <a:pt x="191" y="0"/>
                </a:lnTo>
                <a:lnTo>
                  <a:pt x="195" y="0"/>
                </a:lnTo>
                <a:lnTo>
                  <a:pt x="200" y="0"/>
                </a:lnTo>
                <a:lnTo>
                  <a:pt x="204" y="0"/>
                </a:lnTo>
                <a:lnTo>
                  <a:pt x="209" y="0"/>
                </a:lnTo>
                <a:lnTo>
                  <a:pt x="213" y="0"/>
                </a:lnTo>
                <a:lnTo>
                  <a:pt x="218" y="0"/>
                </a:lnTo>
                <a:lnTo>
                  <a:pt x="222" y="0"/>
                </a:lnTo>
                <a:lnTo>
                  <a:pt x="227" y="0"/>
                </a:lnTo>
                <a:lnTo>
                  <a:pt x="231" y="0"/>
                </a:lnTo>
                <a:lnTo>
                  <a:pt x="235" y="0"/>
                </a:lnTo>
                <a:lnTo>
                  <a:pt x="240" y="4"/>
                </a:lnTo>
                <a:lnTo>
                  <a:pt x="244" y="4"/>
                </a:lnTo>
                <a:lnTo>
                  <a:pt x="249" y="9"/>
                </a:lnTo>
                <a:lnTo>
                  <a:pt x="253" y="9"/>
                </a:lnTo>
                <a:lnTo>
                  <a:pt x="258" y="9"/>
                </a:lnTo>
                <a:lnTo>
                  <a:pt x="262" y="13"/>
                </a:lnTo>
                <a:lnTo>
                  <a:pt x="267" y="13"/>
                </a:lnTo>
                <a:lnTo>
                  <a:pt x="271" y="18"/>
                </a:lnTo>
                <a:lnTo>
                  <a:pt x="275" y="18"/>
                </a:lnTo>
                <a:lnTo>
                  <a:pt x="280" y="22"/>
                </a:lnTo>
                <a:lnTo>
                  <a:pt x="284" y="27"/>
                </a:lnTo>
                <a:lnTo>
                  <a:pt x="289" y="27"/>
                </a:lnTo>
                <a:lnTo>
                  <a:pt x="293" y="31"/>
                </a:lnTo>
                <a:lnTo>
                  <a:pt x="298" y="36"/>
                </a:lnTo>
                <a:lnTo>
                  <a:pt x="302" y="40"/>
                </a:lnTo>
                <a:lnTo>
                  <a:pt x="307" y="40"/>
                </a:lnTo>
                <a:lnTo>
                  <a:pt x="311" y="44"/>
                </a:lnTo>
                <a:lnTo>
                  <a:pt x="315" y="53"/>
                </a:lnTo>
                <a:lnTo>
                  <a:pt x="320" y="53"/>
                </a:lnTo>
                <a:lnTo>
                  <a:pt x="324" y="58"/>
                </a:lnTo>
                <a:lnTo>
                  <a:pt x="329" y="67"/>
                </a:lnTo>
                <a:lnTo>
                  <a:pt x="333" y="67"/>
                </a:lnTo>
                <a:lnTo>
                  <a:pt x="338" y="71"/>
                </a:lnTo>
                <a:lnTo>
                  <a:pt x="342" y="80"/>
                </a:lnTo>
                <a:lnTo>
                  <a:pt x="347" y="84"/>
                </a:lnTo>
                <a:lnTo>
                  <a:pt x="351" y="89"/>
                </a:lnTo>
                <a:lnTo>
                  <a:pt x="356" y="93"/>
                </a:lnTo>
                <a:lnTo>
                  <a:pt x="360" y="98"/>
                </a:lnTo>
                <a:lnTo>
                  <a:pt x="364" y="102"/>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69" name="Freeform 65">
            <a:extLst>
              <a:ext uri="{FF2B5EF4-FFF2-40B4-BE49-F238E27FC236}">
                <a16:creationId xmlns:a16="http://schemas.microsoft.com/office/drawing/2014/main" id="{055955C3-E90D-4B1B-8194-8394489B19C9}"/>
              </a:ext>
            </a:extLst>
          </p:cNvPr>
          <p:cNvSpPr>
            <a:spLocks/>
          </p:cNvSpPr>
          <p:nvPr/>
        </p:nvSpPr>
        <p:spPr bwMode="auto">
          <a:xfrm>
            <a:off x="2078038" y="3287713"/>
            <a:ext cx="577850" cy="2689225"/>
          </a:xfrm>
          <a:custGeom>
            <a:avLst/>
            <a:gdLst>
              <a:gd name="T0" fmla="*/ 4 w 364"/>
              <a:gd name="T1" fmla="*/ 1694 h 1694"/>
              <a:gd name="T2" fmla="*/ 17 w 364"/>
              <a:gd name="T3" fmla="*/ 1690 h 1694"/>
              <a:gd name="T4" fmla="*/ 31 w 364"/>
              <a:gd name="T5" fmla="*/ 1672 h 1694"/>
              <a:gd name="T6" fmla="*/ 44 w 364"/>
              <a:gd name="T7" fmla="*/ 1659 h 1694"/>
              <a:gd name="T8" fmla="*/ 49 w 364"/>
              <a:gd name="T9" fmla="*/ 1641 h 1694"/>
              <a:gd name="T10" fmla="*/ 57 w 364"/>
              <a:gd name="T11" fmla="*/ 1623 h 1694"/>
              <a:gd name="T12" fmla="*/ 66 w 364"/>
              <a:gd name="T13" fmla="*/ 1601 h 1694"/>
              <a:gd name="T14" fmla="*/ 75 w 364"/>
              <a:gd name="T15" fmla="*/ 1574 h 1694"/>
              <a:gd name="T16" fmla="*/ 84 w 364"/>
              <a:gd name="T17" fmla="*/ 1548 h 1694"/>
              <a:gd name="T18" fmla="*/ 89 w 364"/>
              <a:gd name="T19" fmla="*/ 1516 h 1694"/>
              <a:gd name="T20" fmla="*/ 97 w 364"/>
              <a:gd name="T21" fmla="*/ 1481 h 1694"/>
              <a:gd name="T22" fmla="*/ 106 w 364"/>
              <a:gd name="T23" fmla="*/ 1436 h 1694"/>
              <a:gd name="T24" fmla="*/ 115 w 364"/>
              <a:gd name="T25" fmla="*/ 1392 h 1694"/>
              <a:gd name="T26" fmla="*/ 120 w 364"/>
              <a:gd name="T27" fmla="*/ 1338 h 1694"/>
              <a:gd name="T28" fmla="*/ 129 w 364"/>
              <a:gd name="T29" fmla="*/ 1281 h 1694"/>
              <a:gd name="T30" fmla="*/ 138 w 364"/>
              <a:gd name="T31" fmla="*/ 1218 h 1694"/>
              <a:gd name="T32" fmla="*/ 146 w 364"/>
              <a:gd name="T33" fmla="*/ 1147 h 1694"/>
              <a:gd name="T34" fmla="*/ 155 w 364"/>
              <a:gd name="T35" fmla="*/ 1072 h 1694"/>
              <a:gd name="T36" fmla="*/ 160 w 364"/>
              <a:gd name="T37" fmla="*/ 987 h 1694"/>
              <a:gd name="T38" fmla="*/ 169 w 364"/>
              <a:gd name="T39" fmla="*/ 898 h 1694"/>
              <a:gd name="T40" fmla="*/ 178 w 364"/>
              <a:gd name="T41" fmla="*/ 800 h 1694"/>
              <a:gd name="T42" fmla="*/ 186 w 364"/>
              <a:gd name="T43" fmla="*/ 698 h 1694"/>
              <a:gd name="T44" fmla="*/ 195 w 364"/>
              <a:gd name="T45" fmla="*/ 596 h 1694"/>
              <a:gd name="T46" fmla="*/ 200 w 364"/>
              <a:gd name="T47" fmla="*/ 493 h 1694"/>
              <a:gd name="T48" fmla="*/ 209 w 364"/>
              <a:gd name="T49" fmla="*/ 396 h 1694"/>
              <a:gd name="T50" fmla="*/ 218 w 364"/>
              <a:gd name="T51" fmla="*/ 302 h 1694"/>
              <a:gd name="T52" fmla="*/ 226 w 364"/>
              <a:gd name="T53" fmla="*/ 222 h 1694"/>
              <a:gd name="T54" fmla="*/ 235 w 364"/>
              <a:gd name="T55" fmla="*/ 155 h 1694"/>
              <a:gd name="T56" fmla="*/ 240 w 364"/>
              <a:gd name="T57" fmla="*/ 98 h 1694"/>
              <a:gd name="T58" fmla="*/ 249 w 364"/>
              <a:gd name="T59" fmla="*/ 53 h 1694"/>
              <a:gd name="T60" fmla="*/ 258 w 364"/>
              <a:gd name="T61" fmla="*/ 26 h 1694"/>
              <a:gd name="T62" fmla="*/ 271 w 364"/>
              <a:gd name="T63" fmla="*/ 4 h 1694"/>
              <a:gd name="T64" fmla="*/ 280 w 364"/>
              <a:gd name="T65" fmla="*/ 0 h 1694"/>
              <a:gd name="T66" fmla="*/ 293 w 364"/>
              <a:gd name="T67" fmla="*/ 13 h 1694"/>
              <a:gd name="T68" fmla="*/ 302 w 364"/>
              <a:gd name="T69" fmla="*/ 26 h 1694"/>
              <a:gd name="T70" fmla="*/ 311 w 364"/>
              <a:gd name="T71" fmla="*/ 44 h 1694"/>
              <a:gd name="T72" fmla="*/ 320 w 364"/>
              <a:gd name="T73" fmla="*/ 66 h 1694"/>
              <a:gd name="T74" fmla="*/ 324 w 364"/>
              <a:gd name="T75" fmla="*/ 89 h 1694"/>
              <a:gd name="T76" fmla="*/ 333 w 364"/>
              <a:gd name="T77" fmla="*/ 115 h 1694"/>
              <a:gd name="T78" fmla="*/ 342 w 364"/>
              <a:gd name="T79" fmla="*/ 146 h 1694"/>
              <a:gd name="T80" fmla="*/ 351 w 364"/>
              <a:gd name="T81" fmla="*/ 182 h 1694"/>
              <a:gd name="T82" fmla="*/ 360 w 364"/>
              <a:gd name="T83" fmla="*/ 222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64" h="1694">
                <a:moveTo>
                  <a:pt x="4" y="1694"/>
                </a:moveTo>
                <a:lnTo>
                  <a:pt x="0" y="1694"/>
                </a:lnTo>
                <a:lnTo>
                  <a:pt x="4" y="1694"/>
                </a:lnTo>
                <a:lnTo>
                  <a:pt x="9" y="1694"/>
                </a:lnTo>
                <a:lnTo>
                  <a:pt x="13" y="1690"/>
                </a:lnTo>
                <a:lnTo>
                  <a:pt x="17" y="1690"/>
                </a:lnTo>
                <a:lnTo>
                  <a:pt x="22" y="1681"/>
                </a:lnTo>
                <a:lnTo>
                  <a:pt x="26" y="1681"/>
                </a:lnTo>
                <a:lnTo>
                  <a:pt x="31" y="1672"/>
                </a:lnTo>
                <a:lnTo>
                  <a:pt x="35" y="1668"/>
                </a:lnTo>
                <a:lnTo>
                  <a:pt x="40" y="1663"/>
                </a:lnTo>
                <a:lnTo>
                  <a:pt x="44" y="1659"/>
                </a:lnTo>
                <a:lnTo>
                  <a:pt x="44" y="1650"/>
                </a:lnTo>
                <a:lnTo>
                  <a:pt x="49" y="1645"/>
                </a:lnTo>
                <a:lnTo>
                  <a:pt x="49" y="1641"/>
                </a:lnTo>
                <a:lnTo>
                  <a:pt x="53" y="1637"/>
                </a:lnTo>
                <a:lnTo>
                  <a:pt x="57" y="1628"/>
                </a:lnTo>
                <a:lnTo>
                  <a:pt x="57" y="1623"/>
                </a:lnTo>
                <a:lnTo>
                  <a:pt x="62" y="1614"/>
                </a:lnTo>
                <a:lnTo>
                  <a:pt x="62" y="1610"/>
                </a:lnTo>
                <a:lnTo>
                  <a:pt x="66" y="1601"/>
                </a:lnTo>
                <a:lnTo>
                  <a:pt x="71" y="1592"/>
                </a:lnTo>
                <a:lnTo>
                  <a:pt x="71" y="1583"/>
                </a:lnTo>
                <a:lnTo>
                  <a:pt x="75" y="1574"/>
                </a:lnTo>
                <a:lnTo>
                  <a:pt x="75" y="1565"/>
                </a:lnTo>
                <a:lnTo>
                  <a:pt x="80" y="1556"/>
                </a:lnTo>
                <a:lnTo>
                  <a:pt x="84" y="1548"/>
                </a:lnTo>
                <a:lnTo>
                  <a:pt x="84" y="1539"/>
                </a:lnTo>
                <a:lnTo>
                  <a:pt x="89" y="1525"/>
                </a:lnTo>
                <a:lnTo>
                  <a:pt x="89" y="1516"/>
                </a:lnTo>
                <a:lnTo>
                  <a:pt x="93" y="1503"/>
                </a:lnTo>
                <a:lnTo>
                  <a:pt x="97" y="1490"/>
                </a:lnTo>
                <a:lnTo>
                  <a:pt x="97" y="1481"/>
                </a:lnTo>
                <a:lnTo>
                  <a:pt x="102" y="1467"/>
                </a:lnTo>
                <a:lnTo>
                  <a:pt x="102" y="1450"/>
                </a:lnTo>
                <a:lnTo>
                  <a:pt x="106" y="1436"/>
                </a:lnTo>
                <a:lnTo>
                  <a:pt x="111" y="1423"/>
                </a:lnTo>
                <a:lnTo>
                  <a:pt x="111" y="1405"/>
                </a:lnTo>
                <a:lnTo>
                  <a:pt x="115" y="1392"/>
                </a:lnTo>
                <a:lnTo>
                  <a:pt x="115" y="1374"/>
                </a:lnTo>
                <a:lnTo>
                  <a:pt x="120" y="1356"/>
                </a:lnTo>
                <a:lnTo>
                  <a:pt x="120" y="1338"/>
                </a:lnTo>
                <a:lnTo>
                  <a:pt x="124" y="1321"/>
                </a:lnTo>
                <a:lnTo>
                  <a:pt x="129" y="1303"/>
                </a:lnTo>
                <a:lnTo>
                  <a:pt x="129" y="1281"/>
                </a:lnTo>
                <a:lnTo>
                  <a:pt x="133" y="1263"/>
                </a:lnTo>
                <a:lnTo>
                  <a:pt x="133" y="1241"/>
                </a:lnTo>
                <a:lnTo>
                  <a:pt x="138" y="1218"/>
                </a:lnTo>
                <a:lnTo>
                  <a:pt x="142" y="1196"/>
                </a:lnTo>
                <a:lnTo>
                  <a:pt x="142" y="1174"/>
                </a:lnTo>
                <a:lnTo>
                  <a:pt x="146" y="1147"/>
                </a:lnTo>
                <a:lnTo>
                  <a:pt x="146" y="1125"/>
                </a:lnTo>
                <a:lnTo>
                  <a:pt x="151" y="1098"/>
                </a:lnTo>
                <a:lnTo>
                  <a:pt x="155" y="1072"/>
                </a:lnTo>
                <a:lnTo>
                  <a:pt x="155" y="1045"/>
                </a:lnTo>
                <a:lnTo>
                  <a:pt x="160" y="1018"/>
                </a:lnTo>
                <a:lnTo>
                  <a:pt x="160" y="987"/>
                </a:lnTo>
                <a:lnTo>
                  <a:pt x="164" y="956"/>
                </a:lnTo>
                <a:lnTo>
                  <a:pt x="169" y="929"/>
                </a:lnTo>
                <a:lnTo>
                  <a:pt x="169" y="898"/>
                </a:lnTo>
                <a:lnTo>
                  <a:pt x="173" y="863"/>
                </a:lnTo>
                <a:lnTo>
                  <a:pt x="173" y="831"/>
                </a:lnTo>
                <a:lnTo>
                  <a:pt x="178" y="800"/>
                </a:lnTo>
                <a:lnTo>
                  <a:pt x="182" y="765"/>
                </a:lnTo>
                <a:lnTo>
                  <a:pt x="182" y="734"/>
                </a:lnTo>
                <a:lnTo>
                  <a:pt x="186" y="698"/>
                </a:lnTo>
                <a:lnTo>
                  <a:pt x="186" y="667"/>
                </a:lnTo>
                <a:lnTo>
                  <a:pt x="191" y="631"/>
                </a:lnTo>
                <a:lnTo>
                  <a:pt x="195" y="596"/>
                </a:lnTo>
                <a:lnTo>
                  <a:pt x="195" y="560"/>
                </a:lnTo>
                <a:lnTo>
                  <a:pt x="200" y="529"/>
                </a:lnTo>
                <a:lnTo>
                  <a:pt x="200" y="493"/>
                </a:lnTo>
                <a:lnTo>
                  <a:pt x="204" y="458"/>
                </a:lnTo>
                <a:lnTo>
                  <a:pt x="209" y="427"/>
                </a:lnTo>
                <a:lnTo>
                  <a:pt x="209" y="396"/>
                </a:lnTo>
                <a:lnTo>
                  <a:pt x="213" y="364"/>
                </a:lnTo>
                <a:lnTo>
                  <a:pt x="213" y="333"/>
                </a:lnTo>
                <a:lnTo>
                  <a:pt x="218" y="302"/>
                </a:lnTo>
                <a:lnTo>
                  <a:pt x="222" y="275"/>
                </a:lnTo>
                <a:lnTo>
                  <a:pt x="222" y="249"/>
                </a:lnTo>
                <a:lnTo>
                  <a:pt x="226" y="222"/>
                </a:lnTo>
                <a:lnTo>
                  <a:pt x="226" y="200"/>
                </a:lnTo>
                <a:lnTo>
                  <a:pt x="231" y="173"/>
                </a:lnTo>
                <a:lnTo>
                  <a:pt x="235" y="155"/>
                </a:lnTo>
                <a:lnTo>
                  <a:pt x="235" y="133"/>
                </a:lnTo>
                <a:lnTo>
                  <a:pt x="240" y="115"/>
                </a:lnTo>
                <a:lnTo>
                  <a:pt x="240" y="98"/>
                </a:lnTo>
                <a:lnTo>
                  <a:pt x="244" y="80"/>
                </a:lnTo>
                <a:lnTo>
                  <a:pt x="244" y="66"/>
                </a:lnTo>
                <a:lnTo>
                  <a:pt x="249" y="53"/>
                </a:lnTo>
                <a:lnTo>
                  <a:pt x="253" y="44"/>
                </a:lnTo>
                <a:lnTo>
                  <a:pt x="253" y="35"/>
                </a:lnTo>
                <a:lnTo>
                  <a:pt x="258" y="26"/>
                </a:lnTo>
                <a:lnTo>
                  <a:pt x="258" y="17"/>
                </a:lnTo>
                <a:lnTo>
                  <a:pt x="262" y="13"/>
                </a:lnTo>
                <a:lnTo>
                  <a:pt x="271" y="4"/>
                </a:lnTo>
                <a:lnTo>
                  <a:pt x="271" y="0"/>
                </a:lnTo>
                <a:lnTo>
                  <a:pt x="275" y="0"/>
                </a:lnTo>
                <a:lnTo>
                  <a:pt x="280" y="0"/>
                </a:lnTo>
                <a:lnTo>
                  <a:pt x="284" y="4"/>
                </a:lnTo>
                <a:lnTo>
                  <a:pt x="289" y="9"/>
                </a:lnTo>
                <a:lnTo>
                  <a:pt x="293" y="13"/>
                </a:lnTo>
                <a:lnTo>
                  <a:pt x="298" y="17"/>
                </a:lnTo>
                <a:lnTo>
                  <a:pt x="298" y="22"/>
                </a:lnTo>
                <a:lnTo>
                  <a:pt x="302" y="26"/>
                </a:lnTo>
                <a:lnTo>
                  <a:pt x="306" y="35"/>
                </a:lnTo>
                <a:lnTo>
                  <a:pt x="306" y="40"/>
                </a:lnTo>
                <a:lnTo>
                  <a:pt x="311" y="44"/>
                </a:lnTo>
                <a:lnTo>
                  <a:pt x="311" y="53"/>
                </a:lnTo>
                <a:lnTo>
                  <a:pt x="315" y="57"/>
                </a:lnTo>
                <a:lnTo>
                  <a:pt x="320" y="66"/>
                </a:lnTo>
                <a:lnTo>
                  <a:pt x="320" y="71"/>
                </a:lnTo>
                <a:lnTo>
                  <a:pt x="324" y="80"/>
                </a:lnTo>
                <a:lnTo>
                  <a:pt x="324" y="89"/>
                </a:lnTo>
                <a:lnTo>
                  <a:pt x="329" y="98"/>
                </a:lnTo>
                <a:lnTo>
                  <a:pt x="333" y="106"/>
                </a:lnTo>
                <a:lnTo>
                  <a:pt x="333" y="115"/>
                </a:lnTo>
                <a:lnTo>
                  <a:pt x="338" y="124"/>
                </a:lnTo>
                <a:lnTo>
                  <a:pt x="338" y="138"/>
                </a:lnTo>
                <a:lnTo>
                  <a:pt x="342" y="146"/>
                </a:lnTo>
                <a:lnTo>
                  <a:pt x="346" y="160"/>
                </a:lnTo>
                <a:lnTo>
                  <a:pt x="346" y="169"/>
                </a:lnTo>
                <a:lnTo>
                  <a:pt x="351" y="182"/>
                </a:lnTo>
                <a:lnTo>
                  <a:pt x="351" y="195"/>
                </a:lnTo>
                <a:lnTo>
                  <a:pt x="355" y="209"/>
                </a:lnTo>
                <a:lnTo>
                  <a:pt x="360" y="222"/>
                </a:lnTo>
                <a:lnTo>
                  <a:pt x="360" y="240"/>
                </a:lnTo>
                <a:lnTo>
                  <a:pt x="364" y="253"/>
                </a:lnTo>
              </a:path>
            </a:pathLst>
          </a:custGeom>
          <a:noFill/>
          <a:ln w="28575" cap="flat" cmpd="sng">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70" name="Freeform 66">
            <a:extLst>
              <a:ext uri="{FF2B5EF4-FFF2-40B4-BE49-F238E27FC236}">
                <a16:creationId xmlns:a16="http://schemas.microsoft.com/office/drawing/2014/main" id="{78086C19-DD3D-434F-9382-92471ABAF3E8}"/>
              </a:ext>
            </a:extLst>
          </p:cNvPr>
          <p:cNvSpPr>
            <a:spLocks/>
          </p:cNvSpPr>
          <p:nvPr/>
        </p:nvSpPr>
        <p:spPr bwMode="auto">
          <a:xfrm>
            <a:off x="2655888" y="3689350"/>
            <a:ext cx="585787" cy="1314450"/>
          </a:xfrm>
          <a:custGeom>
            <a:avLst/>
            <a:gdLst>
              <a:gd name="T0" fmla="*/ 5 w 369"/>
              <a:gd name="T1" fmla="*/ 31 h 828"/>
              <a:gd name="T2" fmla="*/ 14 w 369"/>
              <a:gd name="T3" fmla="*/ 85 h 828"/>
              <a:gd name="T4" fmla="*/ 18 w 369"/>
              <a:gd name="T5" fmla="*/ 143 h 828"/>
              <a:gd name="T6" fmla="*/ 27 w 369"/>
              <a:gd name="T7" fmla="*/ 205 h 828"/>
              <a:gd name="T8" fmla="*/ 36 w 369"/>
              <a:gd name="T9" fmla="*/ 272 h 828"/>
              <a:gd name="T10" fmla="*/ 45 w 369"/>
              <a:gd name="T11" fmla="*/ 334 h 828"/>
              <a:gd name="T12" fmla="*/ 54 w 369"/>
              <a:gd name="T13" fmla="*/ 396 h 828"/>
              <a:gd name="T14" fmla="*/ 58 w 369"/>
              <a:gd name="T15" fmla="*/ 458 h 828"/>
              <a:gd name="T16" fmla="*/ 67 w 369"/>
              <a:gd name="T17" fmla="*/ 512 h 828"/>
              <a:gd name="T18" fmla="*/ 76 w 369"/>
              <a:gd name="T19" fmla="*/ 565 h 828"/>
              <a:gd name="T20" fmla="*/ 85 w 369"/>
              <a:gd name="T21" fmla="*/ 605 h 828"/>
              <a:gd name="T22" fmla="*/ 94 w 369"/>
              <a:gd name="T23" fmla="*/ 645 h 828"/>
              <a:gd name="T24" fmla="*/ 98 w 369"/>
              <a:gd name="T25" fmla="*/ 676 h 828"/>
              <a:gd name="T26" fmla="*/ 107 w 369"/>
              <a:gd name="T27" fmla="*/ 699 h 828"/>
              <a:gd name="T28" fmla="*/ 116 w 369"/>
              <a:gd name="T29" fmla="*/ 721 h 828"/>
              <a:gd name="T30" fmla="*/ 125 w 369"/>
              <a:gd name="T31" fmla="*/ 734 h 828"/>
              <a:gd name="T32" fmla="*/ 138 w 369"/>
              <a:gd name="T33" fmla="*/ 747 h 828"/>
              <a:gd name="T34" fmla="*/ 151 w 369"/>
              <a:gd name="T35" fmla="*/ 747 h 828"/>
              <a:gd name="T36" fmla="*/ 165 w 369"/>
              <a:gd name="T37" fmla="*/ 739 h 828"/>
              <a:gd name="T38" fmla="*/ 174 w 369"/>
              <a:gd name="T39" fmla="*/ 730 h 828"/>
              <a:gd name="T40" fmla="*/ 183 w 369"/>
              <a:gd name="T41" fmla="*/ 712 h 828"/>
              <a:gd name="T42" fmla="*/ 191 w 369"/>
              <a:gd name="T43" fmla="*/ 699 h 828"/>
              <a:gd name="T44" fmla="*/ 196 w 369"/>
              <a:gd name="T45" fmla="*/ 681 h 828"/>
              <a:gd name="T46" fmla="*/ 205 w 369"/>
              <a:gd name="T47" fmla="*/ 663 h 828"/>
              <a:gd name="T48" fmla="*/ 214 w 369"/>
              <a:gd name="T49" fmla="*/ 645 h 828"/>
              <a:gd name="T50" fmla="*/ 223 w 369"/>
              <a:gd name="T51" fmla="*/ 627 h 828"/>
              <a:gd name="T52" fmla="*/ 232 w 369"/>
              <a:gd name="T53" fmla="*/ 614 h 828"/>
              <a:gd name="T54" fmla="*/ 236 w 369"/>
              <a:gd name="T55" fmla="*/ 601 h 828"/>
              <a:gd name="T56" fmla="*/ 254 w 369"/>
              <a:gd name="T57" fmla="*/ 583 h 828"/>
              <a:gd name="T58" fmla="*/ 258 w 369"/>
              <a:gd name="T59" fmla="*/ 578 h 828"/>
              <a:gd name="T60" fmla="*/ 272 w 369"/>
              <a:gd name="T61" fmla="*/ 583 h 828"/>
              <a:gd name="T62" fmla="*/ 285 w 369"/>
              <a:gd name="T63" fmla="*/ 596 h 828"/>
              <a:gd name="T64" fmla="*/ 294 w 369"/>
              <a:gd name="T65" fmla="*/ 610 h 828"/>
              <a:gd name="T66" fmla="*/ 303 w 369"/>
              <a:gd name="T67" fmla="*/ 623 h 828"/>
              <a:gd name="T68" fmla="*/ 307 w 369"/>
              <a:gd name="T69" fmla="*/ 641 h 828"/>
              <a:gd name="T70" fmla="*/ 316 w 369"/>
              <a:gd name="T71" fmla="*/ 663 h 828"/>
              <a:gd name="T72" fmla="*/ 325 w 369"/>
              <a:gd name="T73" fmla="*/ 685 h 828"/>
              <a:gd name="T74" fmla="*/ 334 w 369"/>
              <a:gd name="T75" fmla="*/ 707 h 828"/>
              <a:gd name="T76" fmla="*/ 343 w 369"/>
              <a:gd name="T77" fmla="*/ 734 h 828"/>
              <a:gd name="T78" fmla="*/ 347 w 369"/>
              <a:gd name="T79" fmla="*/ 761 h 828"/>
              <a:gd name="T80" fmla="*/ 356 w 369"/>
              <a:gd name="T81" fmla="*/ 787 h 828"/>
              <a:gd name="T82" fmla="*/ 365 w 369"/>
              <a:gd name="T83" fmla="*/ 81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69" h="828">
                <a:moveTo>
                  <a:pt x="0" y="0"/>
                </a:moveTo>
                <a:lnTo>
                  <a:pt x="0" y="18"/>
                </a:lnTo>
                <a:lnTo>
                  <a:pt x="5" y="31"/>
                </a:lnTo>
                <a:lnTo>
                  <a:pt x="5" y="49"/>
                </a:lnTo>
                <a:lnTo>
                  <a:pt x="9" y="67"/>
                </a:lnTo>
                <a:lnTo>
                  <a:pt x="14" y="85"/>
                </a:lnTo>
                <a:lnTo>
                  <a:pt x="14" y="107"/>
                </a:lnTo>
                <a:lnTo>
                  <a:pt x="18" y="125"/>
                </a:lnTo>
                <a:lnTo>
                  <a:pt x="18" y="143"/>
                </a:lnTo>
                <a:lnTo>
                  <a:pt x="23" y="165"/>
                </a:lnTo>
                <a:lnTo>
                  <a:pt x="27" y="187"/>
                </a:lnTo>
                <a:lnTo>
                  <a:pt x="27" y="205"/>
                </a:lnTo>
                <a:lnTo>
                  <a:pt x="31" y="227"/>
                </a:lnTo>
                <a:lnTo>
                  <a:pt x="31" y="249"/>
                </a:lnTo>
                <a:lnTo>
                  <a:pt x="36" y="272"/>
                </a:lnTo>
                <a:lnTo>
                  <a:pt x="40" y="294"/>
                </a:lnTo>
                <a:lnTo>
                  <a:pt x="40" y="312"/>
                </a:lnTo>
                <a:lnTo>
                  <a:pt x="45" y="334"/>
                </a:lnTo>
                <a:lnTo>
                  <a:pt x="45" y="356"/>
                </a:lnTo>
                <a:lnTo>
                  <a:pt x="49" y="378"/>
                </a:lnTo>
                <a:lnTo>
                  <a:pt x="54" y="396"/>
                </a:lnTo>
                <a:lnTo>
                  <a:pt x="54" y="418"/>
                </a:lnTo>
                <a:lnTo>
                  <a:pt x="58" y="436"/>
                </a:lnTo>
                <a:lnTo>
                  <a:pt x="58" y="458"/>
                </a:lnTo>
                <a:lnTo>
                  <a:pt x="63" y="476"/>
                </a:lnTo>
                <a:lnTo>
                  <a:pt x="67" y="494"/>
                </a:lnTo>
                <a:lnTo>
                  <a:pt x="67" y="512"/>
                </a:lnTo>
                <a:lnTo>
                  <a:pt x="71" y="530"/>
                </a:lnTo>
                <a:lnTo>
                  <a:pt x="71" y="547"/>
                </a:lnTo>
                <a:lnTo>
                  <a:pt x="76" y="565"/>
                </a:lnTo>
                <a:lnTo>
                  <a:pt x="80" y="578"/>
                </a:lnTo>
                <a:lnTo>
                  <a:pt x="80" y="592"/>
                </a:lnTo>
                <a:lnTo>
                  <a:pt x="85" y="605"/>
                </a:lnTo>
                <a:lnTo>
                  <a:pt x="85" y="618"/>
                </a:lnTo>
                <a:lnTo>
                  <a:pt x="89" y="632"/>
                </a:lnTo>
                <a:lnTo>
                  <a:pt x="94" y="645"/>
                </a:lnTo>
                <a:lnTo>
                  <a:pt x="94" y="654"/>
                </a:lnTo>
                <a:lnTo>
                  <a:pt x="98" y="667"/>
                </a:lnTo>
                <a:lnTo>
                  <a:pt x="98" y="676"/>
                </a:lnTo>
                <a:lnTo>
                  <a:pt x="103" y="685"/>
                </a:lnTo>
                <a:lnTo>
                  <a:pt x="107" y="694"/>
                </a:lnTo>
                <a:lnTo>
                  <a:pt x="107" y="699"/>
                </a:lnTo>
                <a:lnTo>
                  <a:pt x="111" y="707"/>
                </a:lnTo>
                <a:lnTo>
                  <a:pt x="111" y="716"/>
                </a:lnTo>
                <a:lnTo>
                  <a:pt x="116" y="721"/>
                </a:lnTo>
                <a:lnTo>
                  <a:pt x="116" y="725"/>
                </a:lnTo>
                <a:lnTo>
                  <a:pt x="120" y="730"/>
                </a:lnTo>
                <a:lnTo>
                  <a:pt x="125" y="734"/>
                </a:lnTo>
                <a:lnTo>
                  <a:pt x="125" y="739"/>
                </a:lnTo>
                <a:lnTo>
                  <a:pt x="129" y="743"/>
                </a:lnTo>
                <a:lnTo>
                  <a:pt x="138" y="747"/>
                </a:lnTo>
                <a:lnTo>
                  <a:pt x="143" y="752"/>
                </a:lnTo>
                <a:lnTo>
                  <a:pt x="147" y="752"/>
                </a:lnTo>
                <a:lnTo>
                  <a:pt x="151" y="747"/>
                </a:lnTo>
                <a:lnTo>
                  <a:pt x="156" y="747"/>
                </a:lnTo>
                <a:lnTo>
                  <a:pt x="160" y="743"/>
                </a:lnTo>
                <a:lnTo>
                  <a:pt x="165" y="739"/>
                </a:lnTo>
                <a:lnTo>
                  <a:pt x="174" y="730"/>
                </a:lnTo>
                <a:lnTo>
                  <a:pt x="169" y="730"/>
                </a:lnTo>
                <a:lnTo>
                  <a:pt x="174" y="730"/>
                </a:lnTo>
                <a:lnTo>
                  <a:pt x="178" y="725"/>
                </a:lnTo>
                <a:lnTo>
                  <a:pt x="178" y="721"/>
                </a:lnTo>
                <a:lnTo>
                  <a:pt x="183" y="712"/>
                </a:lnTo>
                <a:lnTo>
                  <a:pt x="183" y="707"/>
                </a:lnTo>
                <a:lnTo>
                  <a:pt x="187" y="703"/>
                </a:lnTo>
                <a:lnTo>
                  <a:pt x="191" y="699"/>
                </a:lnTo>
                <a:lnTo>
                  <a:pt x="191" y="694"/>
                </a:lnTo>
                <a:lnTo>
                  <a:pt x="196" y="685"/>
                </a:lnTo>
                <a:lnTo>
                  <a:pt x="196" y="681"/>
                </a:lnTo>
                <a:lnTo>
                  <a:pt x="200" y="676"/>
                </a:lnTo>
                <a:lnTo>
                  <a:pt x="205" y="667"/>
                </a:lnTo>
                <a:lnTo>
                  <a:pt x="205" y="663"/>
                </a:lnTo>
                <a:lnTo>
                  <a:pt x="209" y="658"/>
                </a:lnTo>
                <a:lnTo>
                  <a:pt x="209" y="650"/>
                </a:lnTo>
                <a:lnTo>
                  <a:pt x="214" y="645"/>
                </a:lnTo>
                <a:lnTo>
                  <a:pt x="218" y="641"/>
                </a:lnTo>
                <a:lnTo>
                  <a:pt x="218" y="632"/>
                </a:lnTo>
                <a:lnTo>
                  <a:pt x="223" y="627"/>
                </a:lnTo>
                <a:lnTo>
                  <a:pt x="223" y="623"/>
                </a:lnTo>
                <a:lnTo>
                  <a:pt x="227" y="618"/>
                </a:lnTo>
                <a:lnTo>
                  <a:pt x="232" y="614"/>
                </a:lnTo>
                <a:lnTo>
                  <a:pt x="232" y="610"/>
                </a:lnTo>
                <a:lnTo>
                  <a:pt x="236" y="605"/>
                </a:lnTo>
                <a:lnTo>
                  <a:pt x="236" y="601"/>
                </a:lnTo>
                <a:lnTo>
                  <a:pt x="240" y="596"/>
                </a:lnTo>
                <a:lnTo>
                  <a:pt x="240" y="592"/>
                </a:lnTo>
                <a:lnTo>
                  <a:pt x="254" y="583"/>
                </a:lnTo>
                <a:lnTo>
                  <a:pt x="249" y="583"/>
                </a:lnTo>
                <a:lnTo>
                  <a:pt x="254" y="583"/>
                </a:lnTo>
                <a:lnTo>
                  <a:pt x="258" y="578"/>
                </a:lnTo>
                <a:lnTo>
                  <a:pt x="263" y="578"/>
                </a:lnTo>
                <a:lnTo>
                  <a:pt x="267" y="583"/>
                </a:lnTo>
                <a:lnTo>
                  <a:pt x="272" y="583"/>
                </a:lnTo>
                <a:lnTo>
                  <a:pt x="276" y="587"/>
                </a:lnTo>
                <a:lnTo>
                  <a:pt x="280" y="592"/>
                </a:lnTo>
                <a:lnTo>
                  <a:pt x="285" y="596"/>
                </a:lnTo>
                <a:lnTo>
                  <a:pt x="289" y="601"/>
                </a:lnTo>
                <a:lnTo>
                  <a:pt x="289" y="605"/>
                </a:lnTo>
                <a:lnTo>
                  <a:pt x="294" y="610"/>
                </a:lnTo>
                <a:lnTo>
                  <a:pt x="294" y="614"/>
                </a:lnTo>
                <a:lnTo>
                  <a:pt x="298" y="618"/>
                </a:lnTo>
                <a:lnTo>
                  <a:pt x="303" y="623"/>
                </a:lnTo>
                <a:lnTo>
                  <a:pt x="303" y="627"/>
                </a:lnTo>
                <a:lnTo>
                  <a:pt x="307" y="636"/>
                </a:lnTo>
                <a:lnTo>
                  <a:pt x="307" y="641"/>
                </a:lnTo>
                <a:lnTo>
                  <a:pt x="312" y="650"/>
                </a:lnTo>
                <a:lnTo>
                  <a:pt x="316" y="654"/>
                </a:lnTo>
                <a:lnTo>
                  <a:pt x="316" y="663"/>
                </a:lnTo>
                <a:lnTo>
                  <a:pt x="320" y="667"/>
                </a:lnTo>
                <a:lnTo>
                  <a:pt x="320" y="676"/>
                </a:lnTo>
                <a:lnTo>
                  <a:pt x="325" y="685"/>
                </a:lnTo>
                <a:lnTo>
                  <a:pt x="329" y="694"/>
                </a:lnTo>
                <a:lnTo>
                  <a:pt x="329" y="699"/>
                </a:lnTo>
                <a:lnTo>
                  <a:pt x="334" y="707"/>
                </a:lnTo>
                <a:lnTo>
                  <a:pt x="334" y="716"/>
                </a:lnTo>
                <a:lnTo>
                  <a:pt x="338" y="725"/>
                </a:lnTo>
                <a:lnTo>
                  <a:pt x="343" y="734"/>
                </a:lnTo>
                <a:lnTo>
                  <a:pt x="343" y="743"/>
                </a:lnTo>
                <a:lnTo>
                  <a:pt x="347" y="752"/>
                </a:lnTo>
                <a:lnTo>
                  <a:pt x="347" y="761"/>
                </a:lnTo>
                <a:lnTo>
                  <a:pt x="352" y="770"/>
                </a:lnTo>
                <a:lnTo>
                  <a:pt x="356" y="779"/>
                </a:lnTo>
                <a:lnTo>
                  <a:pt x="356" y="787"/>
                </a:lnTo>
                <a:lnTo>
                  <a:pt x="360" y="796"/>
                </a:lnTo>
                <a:lnTo>
                  <a:pt x="360" y="805"/>
                </a:lnTo>
                <a:lnTo>
                  <a:pt x="365" y="810"/>
                </a:lnTo>
                <a:lnTo>
                  <a:pt x="365" y="819"/>
                </a:lnTo>
                <a:lnTo>
                  <a:pt x="369" y="828"/>
                </a:lnTo>
              </a:path>
            </a:pathLst>
          </a:custGeom>
          <a:noFill/>
          <a:ln w="28575" cap="flat" cmpd="sng">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71" name="Freeform 67">
            <a:extLst>
              <a:ext uri="{FF2B5EF4-FFF2-40B4-BE49-F238E27FC236}">
                <a16:creationId xmlns:a16="http://schemas.microsoft.com/office/drawing/2014/main" id="{3A1FED5C-BB4F-4171-B813-BE23A109E9A4}"/>
              </a:ext>
            </a:extLst>
          </p:cNvPr>
          <p:cNvSpPr>
            <a:spLocks/>
          </p:cNvSpPr>
          <p:nvPr/>
        </p:nvSpPr>
        <p:spPr bwMode="auto">
          <a:xfrm>
            <a:off x="3241675" y="4903788"/>
            <a:ext cx="636588" cy="663575"/>
          </a:xfrm>
          <a:custGeom>
            <a:avLst/>
            <a:gdLst>
              <a:gd name="T0" fmla="*/ 5 w 401"/>
              <a:gd name="T1" fmla="*/ 76 h 418"/>
              <a:gd name="T2" fmla="*/ 14 w 401"/>
              <a:gd name="T3" fmla="*/ 98 h 418"/>
              <a:gd name="T4" fmla="*/ 23 w 401"/>
              <a:gd name="T5" fmla="*/ 116 h 418"/>
              <a:gd name="T6" fmla="*/ 36 w 401"/>
              <a:gd name="T7" fmla="*/ 134 h 418"/>
              <a:gd name="T8" fmla="*/ 45 w 401"/>
              <a:gd name="T9" fmla="*/ 143 h 418"/>
              <a:gd name="T10" fmla="*/ 58 w 401"/>
              <a:gd name="T11" fmla="*/ 138 h 418"/>
              <a:gd name="T12" fmla="*/ 71 w 401"/>
              <a:gd name="T13" fmla="*/ 125 h 418"/>
              <a:gd name="T14" fmla="*/ 85 w 401"/>
              <a:gd name="T15" fmla="*/ 107 h 418"/>
              <a:gd name="T16" fmla="*/ 89 w 401"/>
              <a:gd name="T17" fmla="*/ 94 h 418"/>
              <a:gd name="T18" fmla="*/ 98 w 401"/>
              <a:gd name="T19" fmla="*/ 76 h 418"/>
              <a:gd name="T20" fmla="*/ 107 w 401"/>
              <a:gd name="T21" fmla="*/ 63 h 418"/>
              <a:gd name="T22" fmla="*/ 116 w 401"/>
              <a:gd name="T23" fmla="*/ 49 h 418"/>
              <a:gd name="T24" fmla="*/ 120 w 401"/>
              <a:gd name="T25" fmla="*/ 36 h 418"/>
              <a:gd name="T26" fmla="*/ 134 w 401"/>
              <a:gd name="T27" fmla="*/ 22 h 418"/>
              <a:gd name="T28" fmla="*/ 147 w 401"/>
              <a:gd name="T29" fmla="*/ 5 h 418"/>
              <a:gd name="T30" fmla="*/ 160 w 401"/>
              <a:gd name="T31" fmla="*/ 0 h 418"/>
              <a:gd name="T32" fmla="*/ 174 w 401"/>
              <a:gd name="T33" fmla="*/ 5 h 418"/>
              <a:gd name="T34" fmla="*/ 187 w 401"/>
              <a:gd name="T35" fmla="*/ 18 h 418"/>
              <a:gd name="T36" fmla="*/ 196 w 401"/>
              <a:gd name="T37" fmla="*/ 31 h 418"/>
              <a:gd name="T38" fmla="*/ 205 w 401"/>
              <a:gd name="T39" fmla="*/ 49 h 418"/>
              <a:gd name="T40" fmla="*/ 214 w 401"/>
              <a:gd name="T41" fmla="*/ 71 h 418"/>
              <a:gd name="T42" fmla="*/ 223 w 401"/>
              <a:gd name="T43" fmla="*/ 98 h 418"/>
              <a:gd name="T44" fmla="*/ 227 w 401"/>
              <a:gd name="T45" fmla="*/ 125 h 418"/>
              <a:gd name="T46" fmla="*/ 236 w 401"/>
              <a:gd name="T47" fmla="*/ 156 h 418"/>
              <a:gd name="T48" fmla="*/ 245 w 401"/>
              <a:gd name="T49" fmla="*/ 192 h 418"/>
              <a:gd name="T50" fmla="*/ 254 w 401"/>
              <a:gd name="T51" fmla="*/ 227 h 418"/>
              <a:gd name="T52" fmla="*/ 258 w 401"/>
              <a:gd name="T53" fmla="*/ 258 h 418"/>
              <a:gd name="T54" fmla="*/ 267 w 401"/>
              <a:gd name="T55" fmla="*/ 289 h 418"/>
              <a:gd name="T56" fmla="*/ 276 w 401"/>
              <a:gd name="T57" fmla="*/ 320 h 418"/>
              <a:gd name="T58" fmla="*/ 285 w 401"/>
              <a:gd name="T59" fmla="*/ 352 h 418"/>
              <a:gd name="T60" fmla="*/ 294 w 401"/>
              <a:gd name="T61" fmla="*/ 374 h 418"/>
              <a:gd name="T62" fmla="*/ 298 w 401"/>
              <a:gd name="T63" fmla="*/ 392 h 418"/>
              <a:gd name="T64" fmla="*/ 312 w 401"/>
              <a:gd name="T65" fmla="*/ 414 h 418"/>
              <a:gd name="T66" fmla="*/ 325 w 401"/>
              <a:gd name="T67" fmla="*/ 418 h 418"/>
              <a:gd name="T68" fmla="*/ 338 w 401"/>
              <a:gd name="T69" fmla="*/ 405 h 418"/>
              <a:gd name="T70" fmla="*/ 347 w 401"/>
              <a:gd name="T71" fmla="*/ 392 h 418"/>
              <a:gd name="T72" fmla="*/ 356 w 401"/>
              <a:gd name="T73" fmla="*/ 369 h 418"/>
              <a:gd name="T74" fmla="*/ 365 w 401"/>
              <a:gd name="T75" fmla="*/ 343 h 418"/>
              <a:gd name="T76" fmla="*/ 369 w 401"/>
              <a:gd name="T77" fmla="*/ 316 h 418"/>
              <a:gd name="T78" fmla="*/ 378 w 401"/>
              <a:gd name="T79" fmla="*/ 285 h 418"/>
              <a:gd name="T80" fmla="*/ 387 w 401"/>
              <a:gd name="T81" fmla="*/ 254 h 418"/>
              <a:gd name="T82" fmla="*/ 396 w 401"/>
              <a:gd name="T83" fmla="*/ 21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1" h="418">
                <a:moveTo>
                  <a:pt x="0" y="63"/>
                </a:moveTo>
                <a:lnTo>
                  <a:pt x="5" y="71"/>
                </a:lnTo>
                <a:lnTo>
                  <a:pt x="5" y="76"/>
                </a:lnTo>
                <a:lnTo>
                  <a:pt x="9" y="85"/>
                </a:lnTo>
                <a:lnTo>
                  <a:pt x="9" y="94"/>
                </a:lnTo>
                <a:lnTo>
                  <a:pt x="14" y="98"/>
                </a:lnTo>
                <a:lnTo>
                  <a:pt x="18" y="107"/>
                </a:lnTo>
                <a:lnTo>
                  <a:pt x="18" y="111"/>
                </a:lnTo>
                <a:lnTo>
                  <a:pt x="23" y="116"/>
                </a:lnTo>
                <a:lnTo>
                  <a:pt x="23" y="120"/>
                </a:lnTo>
                <a:lnTo>
                  <a:pt x="27" y="125"/>
                </a:lnTo>
                <a:lnTo>
                  <a:pt x="36" y="134"/>
                </a:lnTo>
                <a:lnTo>
                  <a:pt x="36" y="138"/>
                </a:lnTo>
                <a:lnTo>
                  <a:pt x="40" y="138"/>
                </a:lnTo>
                <a:lnTo>
                  <a:pt x="45" y="143"/>
                </a:lnTo>
                <a:lnTo>
                  <a:pt x="49" y="143"/>
                </a:lnTo>
                <a:lnTo>
                  <a:pt x="54" y="143"/>
                </a:lnTo>
                <a:lnTo>
                  <a:pt x="58" y="138"/>
                </a:lnTo>
                <a:lnTo>
                  <a:pt x="63" y="134"/>
                </a:lnTo>
                <a:lnTo>
                  <a:pt x="67" y="129"/>
                </a:lnTo>
                <a:lnTo>
                  <a:pt x="71" y="125"/>
                </a:lnTo>
                <a:lnTo>
                  <a:pt x="76" y="116"/>
                </a:lnTo>
                <a:lnTo>
                  <a:pt x="80" y="111"/>
                </a:lnTo>
                <a:lnTo>
                  <a:pt x="85" y="107"/>
                </a:lnTo>
                <a:lnTo>
                  <a:pt x="85" y="103"/>
                </a:lnTo>
                <a:lnTo>
                  <a:pt x="89" y="98"/>
                </a:lnTo>
                <a:lnTo>
                  <a:pt x="89" y="94"/>
                </a:lnTo>
                <a:lnTo>
                  <a:pt x="94" y="89"/>
                </a:lnTo>
                <a:lnTo>
                  <a:pt x="98" y="80"/>
                </a:lnTo>
                <a:lnTo>
                  <a:pt x="98" y="76"/>
                </a:lnTo>
                <a:lnTo>
                  <a:pt x="103" y="71"/>
                </a:lnTo>
                <a:lnTo>
                  <a:pt x="103" y="67"/>
                </a:lnTo>
                <a:lnTo>
                  <a:pt x="107" y="63"/>
                </a:lnTo>
                <a:lnTo>
                  <a:pt x="107" y="58"/>
                </a:lnTo>
                <a:lnTo>
                  <a:pt x="112" y="54"/>
                </a:lnTo>
                <a:lnTo>
                  <a:pt x="116" y="49"/>
                </a:lnTo>
                <a:lnTo>
                  <a:pt x="116" y="45"/>
                </a:lnTo>
                <a:lnTo>
                  <a:pt x="120" y="40"/>
                </a:lnTo>
                <a:lnTo>
                  <a:pt x="120" y="36"/>
                </a:lnTo>
                <a:lnTo>
                  <a:pt x="125" y="31"/>
                </a:lnTo>
                <a:lnTo>
                  <a:pt x="129" y="27"/>
                </a:lnTo>
                <a:lnTo>
                  <a:pt x="134" y="22"/>
                </a:lnTo>
                <a:lnTo>
                  <a:pt x="134" y="18"/>
                </a:lnTo>
                <a:lnTo>
                  <a:pt x="147" y="9"/>
                </a:lnTo>
                <a:lnTo>
                  <a:pt x="147" y="5"/>
                </a:lnTo>
                <a:lnTo>
                  <a:pt x="152" y="5"/>
                </a:lnTo>
                <a:lnTo>
                  <a:pt x="156" y="0"/>
                </a:lnTo>
                <a:lnTo>
                  <a:pt x="160" y="0"/>
                </a:lnTo>
                <a:lnTo>
                  <a:pt x="165" y="0"/>
                </a:lnTo>
                <a:lnTo>
                  <a:pt x="169" y="0"/>
                </a:lnTo>
                <a:lnTo>
                  <a:pt x="174" y="5"/>
                </a:lnTo>
                <a:lnTo>
                  <a:pt x="178" y="5"/>
                </a:lnTo>
                <a:lnTo>
                  <a:pt x="183" y="9"/>
                </a:lnTo>
                <a:lnTo>
                  <a:pt x="187" y="18"/>
                </a:lnTo>
                <a:lnTo>
                  <a:pt x="192" y="22"/>
                </a:lnTo>
                <a:lnTo>
                  <a:pt x="196" y="27"/>
                </a:lnTo>
                <a:lnTo>
                  <a:pt x="196" y="31"/>
                </a:lnTo>
                <a:lnTo>
                  <a:pt x="200" y="36"/>
                </a:lnTo>
                <a:lnTo>
                  <a:pt x="200" y="40"/>
                </a:lnTo>
                <a:lnTo>
                  <a:pt x="205" y="49"/>
                </a:lnTo>
                <a:lnTo>
                  <a:pt x="209" y="54"/>
                </a:lnTo>
                <a:lnTo>
                  <a:pt x="209" y="63"/>
                </a:lnTo>
                <a:lnTo>
                  <a:pt x="214" y="71"/>
                </a:lnTo>
                <a:lnTo>
                  <a:pt x="214" y="80"/>
                </a:lnTo>
                <a:lnTo>
                  <a:pt x="218" y="85"/>
                </a:lnTo>
                <a:lnTo>
                  <a:pt x="223" y="98"/>
                </a:lnTo>
                <a:lnTo>
                  <a:pt x="223" y="107"/>
                </a:lnTo>
                <a:lnTo>
                  <a:pt x="227" y="116"/>
                </a:lnTo>
                <a:lnTo>
                  <a:pt x="227" y="125"/>
                </a:lnTo>
                <a:lnTo>
                  <a:pt x="232" y="134"/>
                </a:lnTo>
                <a:lnTo>
                  <a:pt x="232" y="147"/>
                </a:lnTo>
                <a:lnTo>
                  <a:pt x="236" y="156"/>
                </a:lnTo>
                <a:lnTo>
                  <a:pt x="240" y="169"/>
                </a:lnTo>
                <a:lnTo>
                  <a:pt x="240" y="178"/>
                </a:lnTo>
                <a:lnTo>
                  <a:pt x="245" y="192"/>
                </a:lnTo>
                <a:lnTo>
                  <a:pt x="245" y="200"/>
                </a:lnTo>
                <a:lnTo>
                  <a:pt x="249" y="214"/>
                </a:lnTo>
                <a:lnTo>
                  <a:pt x="254" y="227"/>
                </a:lnTo>
                <a:lnTo>
                  <a:pt x="254" y="236"/>
                </a:lnTo>
                <a:lnTo>
                  <a:pt x="258" y="249"/>
                </a:lnTo>
                <a:lnTo>
                  <a:pt x="258" y="258"/>
                </a:lnTo>
                <a:lnTo>
                  <a:pt x="263" y="272"/>
                </a:lnTo>
                <a:lnTo>
                  <a:pt x="267" y="280"/>
                </a:lnTo>
                <a:lnTo>
                  <a:pt x="267" y="289"/>
                </a:lnTo>
                <a:lnTo>
                  <a:pt x="272" y="303"/>
                </a:lnTo>
                <a:lnTo>
                  <a:pt x="272" y="312"/>
                </a:lnTo>
                <a:lnTo>
                  <a:pt x="276" y="320"/>
                </a:lnTo>
                <a:lnTo>
                  <a:pt x="280" y="329"/>
                </a:lnTo>
                <a:lnTo>
                  <a:pt x="280" y="343"/>
                </a:lnTo>
                <a:lnTo>
                  <a:pt x="285" y="352"/>
                </a:lnTo>
                <a:lnTo>
                  <a:pt x="285" y="356"/>
                </a:lnTo>
                <a:lnTo>
                  <a:pt x="289" y="365"/>
                </a:lnTo>
                <a:lnTo>
                  <a:pt x="294" y="374"/>
                </a:lnTo>
                <a:lnTo>
                  <a:pt x="294" y="378"/>
                </a:lnTo>
                <a:lnTo>
                  <a:pt x="298" y="387"/>
                </a:lnTo>
                <a:lnTo>
                  <a:pt x="298" y="392"/>
                </a:lnTo>
                <a:lnTo>
                  <a:pt x="303" y="401"/>
                </a:lnTo>
                <a:lnTo>
                  <a:pt x="312" y="409"/>
                </a:lnTo>
                <a:lnTo>
                  <a:pt x="312" y="414"/>
                </a:lnTo>
                <a:lnTo>
                  <a:pt x="316" y="418"/>
                </a:lnTo>
                <a:lnTo>
                  <a:pt x="321" y="418"/>
                </a:lnTo>
                <a:lnTo>
                  <a:pt x="325" y="418"/>
                </a:lnTo>
                <a:lnTo>
                  <a:pt x="329" y="418"/>
                </a:lnTo>
                <a:lnTo>
                  <a:pt x="334" y="414"/>
                </a:lnTo>
                <a:lnTo>
                  <a:pt x="338" y="405"/>
                </a:lnTo>
                <a:lnTo>
                  <a:pt x="343" y="401"/>
                </a:lnTo>
                <a:lnTo>
                  <a:pt x="347" y="396"/>
                </a:lnTo>
                <a:lnTo>
                  <a:pt x="347" y="392"/>
                </a:lnTo>
                <a:lnTo>
                  <a:pt x="352" y="383"/>
                </a:lnTo>
                <a:lnTo>
                  <a:pt x="352" y="378"/>
                </a:lnTo>
                <a:lnTo>
                  <a:pt x="356" y="369"/>
                </a:lnTo>
                <a:lnTo>
                  <a:pt x="356" y="361"/>
                </a:lnTo>
                <a:lnTo>
                  <a:pt x="361" y="352"/>
                </a:lnTo>
                <a:lnTo>
                  <a:pt x="365" y="343"/>
                </a:lnTo>
                <a:lnTo>
                  <a:pt x="365" y="334"/>
                </a:lnTo>
                <a:lnTo>
                  <a:pt x="369" y="325"/>
                </a:lnTo>
                <a:lnTo>
                  <a:pt x="369" y="316"/>
                </a:lnTo>
                <a:lnTo>
                  <a:pt x="374" y="307"/>
                </a:lnTo>
                <a:lnTo>
                  <a:pt x="378" y="294"/>
                </a:lnTo>
                <a:lnTo>
                  <a:pt x="378" y="285"/>
                </a:lnTo>
                <a:lnTo>
                  <a:pt x="383" y="276"/>
                </a:lnTo>
                <a:lnTo>
                  <a:pt x="383" y="263"/>
                </a:lnTo>
                <a:lnTo>
                  <a:pt x="387" y="254"/>
                </a:lnTo>
                <a:lnTo>
                  <a:pt x="392" y="240"/>
                </a:lnTo>
                <a:lnTo>
                  <a:pt x="392" y="227"/>
                </a:lnTo>
                <a:lnTo>
                  <a:pt x="396" y="218"/>
                </a:lnTo>
                <a:lnTo>
                  <a:pt x="396" y="205"/>
                </a:lnTo>
                <a:lnTo>
                  <a:pt x="401" y="192"/>
                </a:lnTo>
              </a:path>
            </a:pathLst>
          </a:custGeom>
          <a:noFill/>
          <a:ln w="28575" cap="flat" cmpd="sng">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72" name="Freeform 68">
            <a:extLst>
              <a:ext uri="{FF2B5EF4-FFF2-40B4-BE49-F238E27FC236}">
                <a16:creationId xmlns:a16="http://schemas.microsoft.com/office/drawing/2014/main" id="{A3E46276-5D3D-42B4-971A-741DE7BC67B4}"/>
              </a:ext>
            </a:extLst>
          </p:cNvPr>
          <p:cNvSpPr>
            <a:spLocks/>
          </p:cNvSpPr>
          <p:nvPr/>
        </p:nvSpPr>
        <p:spPr bwMode="auto">
          <a:xfrm>
            <a:off x="3878263" y="4664075"/>
            <a:ext cx="563562" cy="1157288"/>
          </a:xfrm>
          <a:custGeom>
            <a:avLst/>
            <a:gdLst>
              <a:gd name="T0" fmla="*/ 4 w 355"/>
              <a:gd name="T1" fmla="*/ 320 h 729"/>
              <a:gd name="T2" fmla="*/ 13 w 355"/>
              <a:gd name="T3" fmla="*/ 285 h 729"/>
              <a:gd name="T4" fmla="*/ 22 w 355"/>
              <a:gd name="T5" fmla="*/ 245 h 729"/>
              <a:gd name="T6" fmla="*/ 31 w 355"/>
              <a:gd name="T7" fmla="*/ 209 h 729"/>
              <a:gd name="T8" fmla="*/ 35 w 355"/>
              <a:gd name="T9" fmla="*/ 173 h 729"/>
              <a:gd name="T10" fmla="*/ 44 w 355"/>
              <a:gd name="T11" fmla="*/ 142 h 729"/>
              <a:gd name="T12" fmla="*/ 53 w 355"/>
              <a:gd name="T13" fmla="*/ 111 h 729"/>
              <a:gd name="T14" fmla="*/ 62 w 355"/>
              <a:gd name="T15" fmla="*/ 80 h 729"/>
              <a:gd name="T16" fmla="*/ 66 w 355"/>
              <a:gd name="T17" fmla="*/ 58 h 729"/>
              <a:gd name="T18" fmla="*/ 75 w 355"/>
              <a:gd name="T19" fmla="*/ 36 h 729"/>
              <a:gd name="T20" fmla="*/ 84 w 355"/>
              <a:gd name="T21" fmla="*/ 22 h 729"/>
              <a:gd name="T22" fmla="*/ 97 w 355"/>
              <a:gd name="T23" fmla="*/ 4 h 729"/>
              <a:gd name="T24" fmla="*/ 102 w 355"/>
              <a:gd name="T25" fmla="*/ 0 h 729"/>
              <a:gd name="T26" fmla="*/ 115 w 355"/>
              <a:gd name="T27" fmla="*/ 0 h 729"/>
              <a:gd name="T28" fmla="*/ 129 w 355"/>
              <a:gd name="T29" fmla="*/ 13 h 729"/>
              <a:gd name="T30" fmla="*/ 142 w 355"/>
              <a:gd name="T31" fmla="*/ 31 h 729"/>
              <a:gd name="T32" fmla="*/ 146 w 355"/>
              <a:gd name="T33" fmla="*/ 49 h 729"/>
              <a:gd name="T34" fmla="*/ 155 w 355"/>
              <a:gd name="T35" fmla="*/ 71 h 729"/>
              <a:gd name="T36" fmla="*/ 164 w 355"/>
              <a:gd name="T37" fmla="*/ 93 h 729"/>
              <a:gd name="T38" fmla="*/ 173 w 355"/>
              <a:gd name="T39" fmla="*/ 120 h 729"/>
              <a:gd name="T40" fmla="*/ 182 w 355"/>
              <a:gd name="T41" fmla="*/ 151 h 729"/>
              <a:gd name="T42" fmla="*/ 186 w 355"/>
              <a:gd name="T43" fmla="*/ 182 h 729"/>
              <a:gd name="T44" fmla="*/ 195 w 355"/>
              <a:gd name="T45" fmla="*/ 218 h 729"/>
              <a:gd name="T46" fmla="*/ 204 w 355"/>
              <a:gd name="T47" fmla="*/ 258 h 729"/>
              <a:gd name="T48" fmla="*/ 213 w 355"/>
              <a:gd name="T49" fmla="*/ 298 h 729"/>
              <a:gd name="T50" fmla="*/ 217 w 355"/>
              <a:gd name="T51" fmla="*/ 343 h 729"/>
              <a:gd name="T52" fmla="*/ 226 w 355"/>
              <a:gd name="T53" fmla="*/ 391 h 729"/>
              <a:gd name="T54" fmla="*/ 235 w 355"/>
              <a:gd name="T55" fmla="*/ 436 h 729"/>
              <a:gd name="T56" fmla="*/ 244 w 355"/>
              <a:gd name="T57" fmla="*/ 485 h 729"/>
              <a:gd name="T58" fmla="*/ 253 w 355"/>
              <a:gd name="T59" fmla="*/ 534 h 729"/>
              <a:gd name="T60" fmla="*/ 257 w 355"/>
              <a:gd name="T61" fmla="*/ 583 h 729"/>
              <a:gd name="T62" fmla="*/ 266 w 355"/>
              <a:gd name="T63" fmla="*/ 627 h 729"/>
              <a:gd name="T64" fmla="*/ 275 w 355"/>
              <a:gd name="T65" fmla="*/ 667 h 729"/>
              <a:gd name="T66" fmla="*/ 284 w 355"/>
              <a:gd name="T67" fmla="*/ 698 h 729"/>
              <a:gd name="T68" fmla="*/ 293 w 355"/>
              <a:gd name="T69" fmla="*/ 721 h 729"/>
              <a:gd name="T70" fmla="*/ 306 w 355"/>
              <a:gd name="T71" fmla="*/ 725 h 729"/>
              <a:gd name="T72" fmla="*/ 311 w 355"/>
              <a:gd name="T73" fmla="*/ 712 h 729"/>
              <a:gd name="T74" fmla="*/ 320 w 355"/>
              <a:gd name="T75" fmla="*/ 694 h 729"/>
              <a:gd name="T76" fmla="*/ 329 w 355"/>
              <a:gd name="T77" fmla="*/ 672 h 729"/>
              <a:gd name="T78" fmla="*/ 337 w 355"/>
              <a:gd name="T79" fmla="*/ 654 h 729"/>
              <a:gd name="T80" fmla="*/ 342 w 355"/>
              <a:gd name="T81" fmla="*/ 636 h 729"/>
              <a:gd name="T82" fmla="*/ 351 w 355"/>
              <a:gd name="T83" fmla="*/ 618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5" h="729">
                <a:moveTo>
                  <a:pt x="0" y="343"/>
                </a:moveTo>
                <a:lnTo>
                  <a:pt x="4" y="334"/>
                </a:lnTo>
                <a:lnTo>
                  <a:pt x="4" y="320"/>
                </a:lnTo>
                <a:lnTo>
                  <a:pt x="8" y="307"/>
                </a:lnTo>
                <a:lnTo>
                  <a:pt x="8" y="294"/>
                </a:lnTo>
                <a:lnTo>
                  <a:pt x="13" y="285"/>
                </a:lnTo>
                <a:lnTo>
                  <a:pt x="17" y="271"/>
                </a:lnTo>
                <a:lnTo>
                  <a:pt x="17" y="258"/>
                </a:lnTo>
                <a:lnTo>
                  <a:pt x="22" y="245"/>
                </a:lnTo>
                <a:lnTo>
                  <a:pt x="22" y="236"/>
                </a:lnTo>
                <a:lnTo>
                  <a:pt x="26" y="222"/>
                </a:lnTo>
                <a:lnTo>
                  <a:pt x="31" y="209"/>
                </a:lnTo>
                <a:lnTo>
                  <a:pt x="31" y="196"/>
                </a:lnTo>
                <a:lnTo>
                  <a:pt x="35" y="187"/>
                </a:lnTo>
                <a:lnTo>
                  <a:pt x="35" y="173"/>
                </a:lnTo>
                <a:lnTo>
                  <a:pt x="40" y="165"/>
                </a:lnTo>
                <a:lnTo>
                  <a:pt x="44" y="151"/>
                </a:lnTo>
                <a:lnTo>
                  <a:pt x="44" y="142"/>
                </a:lnTo>
                <a:lnTo>
                  <a:pt x="48" y="129"/>
                </a:lnTo>
                <a:lnTo>
                  <a:pt x="48" y="120"/>
                </a:lnTo>
                <a:lnTo>
                  <a:pt x="53" y="111"/>
                </a:lnTo>
                <a:lnTo>
                  <a:pt x="57" y="98"/>
                </a:lnTo>
                <a:lnTo>
                  <a:pt x="57" y="89"/>
                </a:lnTo>
                <a:lnTo>
                  <a:pt x="62" y="80"/>
                </a:lnTo>
                <a:lnTo>
                  <a:pt x="62" y="71"/>
                </a:lnTo>
                <a:lnTo>
                  <a:pt x="66" y="62"/>
                </a:lnTo>
                <a:lnTo>
                  <a:pt x="66" y="58"/>
                </a:lnTo>
                <a:lnTo>
                  <a:pt x="71" y="49"/>
                </a:lnTo>
                <a:lnTo>
                  <a:pt x="75" y="44"/>
                </a:lnTo>
                <a:lnTo>
                  <a:pt x="75" y="36"/>
                </a:lnTo>
                <a:lnTo>
                  <a:pt x="80" y="31"/>
                </a:lnTo>
                <a:lnTo>
                  <a:pt x="80" y="27"/>
                </a:lnTo>
                <a:lnTo>
                  <a:pt x="84" y="22"/>
                </a:lnTo>
                <a:lnTo>
                  <a:pt x="88" y="18"/>
                </a:lnTo>
                <a:lnTo>
                  <a:pt x="88" y="13"/>
                </a:lnTo>
                <a:lnTo>
                  <a:pt x="97" y="4"/>
                </a:lnTo>
                <a:lnTo>
                  <a:pt x="93" y="4"/>
                </a:lnTo>
                <a:lnTo>
                  <a:pt x="97" y="4"/>
                </a:lnTo>
                <a:lnTo>
                  <a:pt x="102" y="0"/>
                </a:lnTo>
                <a:lnTo>
                  <a:pt x="106" y="0"/>
                </a:lnTo>
                <a:lnTo>
                  <a:pt x="111" y="0"/>
                </a:lnTo>
                <a:lnTo>
                  <a:pt x="115" y="0"/>
                </a:lnTo>
                <a:lnTo>
                  <a:pt x="120" y="4"/>
                </a:lnTo>
                <a:lnTo>
                  <a:pt x="124" y="9"/>
                </a:lnTo>
                <a:lnTo>
                  <a:pt x="129" y="13"/>
                </a:lnTo>
                <a:lnTo>
                  <a:pt x="133" y="22"/>
                </a:lnTo>
                <a:lnTo>
                  <a:pt x="137" y="27"/>
                </a:lnTo>
                <a:lnTo>
                  <a:pt x="142" y="31"/>
                </a:lnTo>
                <a:lnTo>
                  <a:pt x="142" y="40"/>
                </a:lnTo>
                <a:lnTo>
                  <a:pt x="146" y="44"/>
                </a:lnTo>
                <a:lnTo>
                  <a:pt x="146" y="49"/>
                </a:lnTo>
                <a:lnTo>
                  <a:pt x="151" y="58"/>
                </a:lnTo>
                <a:lnTo>
                  <a:pt x="155" y="62"/>
                </a:lnTo>
                <a:lnTo>
                  <a:pt x="155" y="71"/>
                </a:lnTo>
                <a:lnTo>
                  <a:pt x="160" y="80"/>
                </a:lnTo>
                <a:lnTo>
                  <a:pt x="160" y="85"/>
                </a:lnTo>
                <a:lnTo>
                  <a:pt x="164" y="93"/>
                </a:lnTo>
                <a:lnTo>
                  <a:pt x="169" y="102"/>
                </a:lnTo>
                <a:lnTo>
                  <a:pt x="169" y="111"/>
                </a:lnTo>
                <a:lnTo>
                  <a:pt x="173" y="120"/>
                </a:lnTo>
                <a:lnTo>
                  <a:pt x="173" y="129"/>
                </a:lnTo>
                <a:lnTo>
                  <a:pt x="177" y="142"/>
                </a:lnTo>
                <a:lnTo>
                  <a:pt x="182" y="151"/>
                </a:lnTo>
                <a:lnTo>
                  <a:pt x="182" y="160"/>
                </a:lnTo>
                <a:lnTo>
                  <a:pt x="186" y="173"/>
                </a:lnTo>
                <a:lnTo>
                  <a:pt x="186" y="182"/>
                </a:lnTo>
                <a:lnTo>
                  <a:pt x="191" y="196"/>
                </a:lnTo>
                <a:lnTo>
                  <a:pt x="191" y="209"/>
                </a:lnTo>
                <a:lnTo>
                  <a:pt x="195" y="218"/>
                </a:lnTo>
                <a:lnTo>
                  <a:pt x="200" y="231"/>
                </a:lnTo>
                <a:lnTo>
                  <a:pt x="200" y="245"/>
                </a:lnTo>
                <a:lnTo>
                  <a:pt x="204" y="258"/>
                </a:lnTo>
                <a:lnTo>
                  <a:pt x="204" y="271"/>
                </a:lnTo>
                <a:lnTo>
                  <a:pt x="209" y="285"/>
                </a:lnTo>
                <a:lnTo>
                  <a:pt x="213" y="298"/>
                </a:lnTo>
                <a:lnTo>
                  <a:pt x="213" y="316"/>
                </a:lnTo>
                <a:lnTo>
                  <a:pt x="217" y="329"/>
                </a:lnTo>
                <a:lnTo>
                  <a:pt x="217" y="343"/>
                </a:lnTo>
                <a:lnTo>
                  <a:pt x="222" y="360"/>
                </a:lnTo>
                <a:lnTo>
                  <a:pt x="226" y="374"/>
                </a:lnTo>
                <a:lnTo>
                  <a:pt x="226" y="391"/>
                </a:lnTo>
                <a:lnTo>
                  <a:pt x="231" y="405"/>
                </a:lnTo>
                <a:lnTo>
                  <a:pt x="231" y="423"/>
                </a:lnTo>
                <a:lnTo>
                  <a:pt x="235" y="436"/>
                </a:lnTo>
                <a:lnTo>
                  <a:pt x="240" y="454"/>
                </a:lnTo>
                <a:lnTo>
                  <a:pt x="240" y="471"/>
                </a:lnTo>
                <a:lnTo>
                  <a:pt x="244" y="485"/>
                </a:lnTo>
                <a:lnTo>
                  <a:pt x="244" y="503"/>
                </a:lnTo>
                <a:lnTo>
                  <a:pt x="249" y="520"/>
                </a:lnTo>
                <a:lnTo>
                  <a:pt x="253" y="534"/>
                </a:lnTo>
                <a:lnTo>
                  <a:pt x="253" y="552"/>
                </a:lnTo>
                <a:lnTo>
                  <a:pt x="257" y="569"/>
                </a:lnTo>
                <a:lnTo>
                  <a:pt x="257" y="583"/>
                </a:lnTo>
                <a:lnTo>
                  <a:pt x="262" y="596"/>
                </a:lnTo>
                <a:lnTo>
                  <a:pt x="266" y="614"/>
                </a:lnTo>
                <a:lnTo>
                  <a:pt x="266" y="627"/>
                </a:lnTo>
                <a:lnTo>
                  <a:pt x="271" y="641"/>
                </a:lnTo>
                <a:lnTo>
                  <a:pt x="271" y="654"/>
                </a:lnTo>
                <a:lnTo>
                  <a:pt x="275" y="667"/>
                </a:lnTo>
                <a:lnTo>
                  <a:pt x="280" y="681"/>
                </a:lnTo>
                <a:lnTo>
                  <a:pt x="280" y="689"/>
                </a:lnTo>
                <a:lnTo>
                  <a:pt x="284" y="698"/>
                </a:lnTo>
                <a:lnTo>
                  <a:pt x="284" y="707"/>
                </a:lnTo>
                <a:lnTo>
                  <a:pt x="289" y="716"/>
                </a:lnTo>
                <a:lnTo>
                  <a:pt x="293" y="721"/>
                </a:lnTo>
                <a:lnTo>
                  <a:pt x="293" y="725"/>
                </a:lnTo>
                <a:lnTo>
                  <a:pt x="302" y="729"/>
                </a:lnTo>
                <a:lnTo>
                  <a:pt x="306" y="725"/>
                </a:lnTo>
                <a:lnTo>
                  <a:pt x="306" y="721"/>
                </a:lnTo>
                <a:lnTo>
                  <a:pt x="311" y="716"/>
                </a:lnTo>
                <a:lnTo>
                  <a:pt x="311" y="712"/>
                </a:lnTo>
                <a:lnTo>
                  <a:pt x="315" y="707"/>
                </a:lnTo>
                <a:lnTo>
                  <a:pt x="315" y="698"/>
                </a:lnTo>
                <a:lnTo>
                  <a:pt x="320" y="694"/>
                </a:lnTo>
                <a:lnTo>
                  <a:pt x="324" y="685"/>
                </a:lnTo>
                <a:lnTo>
                  <a:pt x="324" y="681"/>
                </a:lnTo>
                <a:lnTo>
                  <a:pt x="329" y="672"/>
                </a:lnTo>
                <a:lnTo>
                  <a:pt x="329" y="667"/>
                </a:lnTo>
                <a:lnTo>
                  <a:pt x="333" y="658"/>
                </a:lnTo>
                <a:lnTo>
                  <a:pt x="337" y="654"/>
                </a:lnTo>
                <a:lnTo>
                  <a:pt x="337" y="645"/>
                </a:lnTo>
                <a:lnTo>
                  <a:pt x="342" y="641"/>
                </a:lnTo>
                <a:lnTo>
                  <a:pt x="342" y="636"/>
                </a:lnTo>
                <a:lnTo>
                  <a:pt x="346" y="632"/>
                </a:lnTo>
                <a:lnTo>
                  <a:pt x="351" y="623"/>
                </a:lnTo>
                <a:lnTo>
                  <a:pt x="351" y="618"/>
                </a:lnTo>
                <a:lnTo>
                  <a:pt x="355" y="614"/>
                </a:lnTo>
                <a:lnTo>
                  <a:pt x="355" y="609"/>
                </a:lnTo>
              </a:path>
            </a:pathLst>
          </a:custGeom>
          <a:noFill/>
          <a:ln w="28575" cap="flat" cmpd="sng">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73" name="Freeform 69">
            <a:extLst>
              <a:ext uri="{FF2B5EF4-FFF2-40B4-BE49-F238E27FC236}">
                <a16:creationId xmlns:a16="http://schemas.microsoft.com/office/drawing/2014/main" id="{AC246395-7526-434D-9A1F-6326727A123C}"/>
              </a:ext>
            </a:extLst>
          </p:cNvPr>
          <p:cNvSpPr>
            <a:spLocks/>
          </p:cNvSpPr>
          <p:nvPr/>
        </p:nvSpPr>
        <p:spPr bwMode="auto">
          <a:xfrm>
            <a:off x="4441825" y="4938713"/>
            <a:ext cx="685800" cy="755650"/>
          </a:xfrm>
          <a:custGeom>
            <a:avLst/>
            <a:gdLst>
              <a:gd name="T0" fmla="*/ 14 w 432"/>
              <a:gd name="T1" fmla="*/ 423 h 476"/>
              <a:gd name="T2" fmla="*/ 23 w 432"/>
              <a:gd name="T3" fmla="*/ 410 h 476"/>
              <a:gd name="T4" fmla="*/ 36 w 432"/>
              <a:gd name="T5" fmla="*/ 405 h 476"/>
              <a:gd name="T6" fmla="*/ 49 w 432"/>
              <a:gd name="T7" fmla="*/ 405 h 476"/>
              <a:gd name="T8" fmla="*/ 63 w 432"/>
              <a:gd name="T9" fmla="*/ 410 h 476"/>
              <a:gd name="T10" fmla="*/ 76 w 432"/>
              <a:gd name="T11" fmla="*/ 423 h 476"/>
              <a:gd name="T12" fmla="*/ 89 w 432"/>
              <a:gd name="T13" fmla="*/ 441 h 476"/>
              <a:gd name="T14" fmla="*/ 98 w 432"/>
              <a:gd name="T15" fmla="*/ 454 h 476"/>
              <a:gd name="T16" fmla="*/ 111 w 432"/>
              <a:gd name="T17" fmla="*/ 468 h 476"/>
              <a:gd name="T18" fmla="*/ 125 w 432"/>
              <a:gd name="T19" fmla="*/ 476 h 476"/>
              <a:gd name="T20" fmla="*/ 138 w 432"/>
              <a:gd name="T21" fmla="*/ 472 h 476"/>
              <a:gd name="T22" fmla="*/ 156 w 432"/>
              <a:gd name="T23" fmla="*/ 459 h 476"/>
              <a:gd name="T24" fmla="*/ 160 w 432"/>
              <a:gd name="T25" fmla="*/ 454 h 476"/>
              <a:gd name="T26" fmla="*/ 165 w 432"/>
              <a:gd name="T27" fmla="*/ 436 h 476"/>
              <a:gd name="T28" fmla="*/ 174 w 432"/>
              <a:gd name="T29" fmla="*/ 414 h 476"/>
              <a:gd name="T30" fmla="*/ 183 w 432"/>
              <a:gd name="T31" fmla="*/ 392 h 476"/>
              <a:gd name="T32" fmla="*/ 191 w 432"/>
              <a:gd name="T33" fmla="*/ 370 h 476"/>
              <a:gd name="T34" fmla="*/ 196 w 432"/>
              <a:gd name="T35" fmla="*/ 339 h 476"/>
              <a:gd name="T36" fmla="*/ 205 w 432"/>
              <a:gd name="T37" fmla="*/ 312 h 476"/>
              <a:gd name="T38" fmla="*/ 214 w 432"/>
              <a:gd name="T39" fmla="*/ 281 h 476"/>
              <a:gd name="T40" fmla="*/ 223 w 432"/>
              <a:gd name="T41" fmla="*/ 254 h 476"/>
              <a:gd name="T42" fmla="*/ 232 w 432"/>
              <a:gd name="T43" fmla="*/ 223 h 476"/>
              <a:gd name="T44" fmla="*/ 236 w 432"/>
              <a:gd name="T45" fmla="*/ 196 h 476"/>
              <a:gd name="T46" fmla="*/ 245 w 432"/>
              <a:gd name="T47" fmla="*/ 165 h 476"/>
              <a:gd name="T48" fmla="*/ 254 w 432"/>
              <a:gd name="T49" fmla="*/ 143 h 476"/>
              <a:gd name="T50" fmla="*/ 263 w 432"/>
              <a:gd name="T51" fmla="*/ 116 h 476"/>
              <a:gd name="T52" fmla="*/ 272 w 432"/>
              <a:gd name="T53" fmla="*/ 94 h 476"/>
              <a:gd name="T54" fmla="*/ 276 w 432"/>
              <a:gd name="T55" fmla="*/ 72 h 476"/>
              <a:gd name="T56" fmla="*/ 285 w 432"/>
              <a:gd name="T57" fmla="*/ 54 h 476"/>
              <a:gd name="T58" fmla="*/ 294 w 432"/>
              <a:gd name="T59" fmla="*/ 36 h 476"/>
              <a:gd name="T60" fmla="*/ 307 w 432"/>
              <a:gd name="T61" fmla="*/ 18 h 476"/>
              <a:gd name="T62" fmla="*/ 320 w 432"/>
              <a:gd name="T63" fmla="*/ 5 h 476"/>
              <a:gd name="T64" fmla="*/ 334 w 432"/>
              <a:gd name="T65" fmla="*/ 0 h 476"/>
              <a:gd name="T66" fmla="*/ 347 w 432"/>
              <a:gd name="T67" fmla="*/ 5 h 476"/>
              <a:gd name="T68" fmla="*/ 360 w 432"/>
              <a:gd name="T69" fmla="*/ 14 h 476"/>
              <a:gd name="T70" fmla="*/ 374 w 432"/>
              <a:gd name="T71" fmla="*/ 27 h 476"/>
              <a:gd name="T72" fmla="*/ 383 w 432"/>
              <a:gd name="T73" fmla="*/ 41 h 476"/>
              <a:gd name="T74" fmla="*/ 396 w 432"/>
              <a:gd name="T75" fmla="*/ 54 h 476"/>
              <a:gd name="T76" fmla="*/ 400 w 432"/>
              <a:gd name="T77" fmla="*/ 67 h 476"/>
              <a:gd name="T78" fmla="*/ 409 w 432"/>
              <a:gd name="T79" fmla="*/ 81 h 476"/>
              <a:gd name="T80" fmla="*/ 418 w 432"/>
              <a:gd name="T81" fmla="*/ 98 h 476"/>
              <a:gd name="T82" fmla="*/ 427 w 432"/>
              <a:gd name="T83" fmla="*/ 11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2" h="476">
                <a:moveTo>
                  <a:pt x="0" y="436"/>
                </a:moveTo>
                <a:lnTo>
                  <a:pt x="5" y="432"/>
                </a:lnTo>
                <a:lnTo>
                  <a:pt x="14" y="423"/>
                </a:lnTo>
                <a:lnTo>
                  <a:pt x="14" y="419"/>
                </a:lnTo>
                <a:lnTo>
                  <a:pt x="18" y="414"/>
                </a:lnTo>
                <a:lnTo>
                  <a:pt x="23" y="410"/>
                </a:lnTo>
                <a:lnTo>
                  <a:pt x="27" y="405"/>
                </a:lnTo>
                <a:lnTo>
                  <a:pt x="31" y="405"/>
                </a:lnTo>
                <a:lnTo>
                  <a:pt x="36" y="405"/>
                </a:lnTo>
                <a:lnTo>
                  <a:pt x="40" y="401"/>
                </a:lnTo>
                <a:lnTo>
                  <a:pt x="45" y="401"/>
                </a:lnTo>
                <a:lnTo>
                  <a:pt x="49" y="405"/>
                </a:lnTo>
                <a:lnTo>
                  <a:pt x="54" y="405"/>
                </a:lnTo>
                <a:lnTo>
                  <a:pt x="58" y="410"/>
                </a:lnTo>
                <a:lnTo>
                  <a:pt x="63" y="410"/>
                </a:lnTo>
                <a:lnTo>
                  <a:pt x="67" y="414"/>
                </a:lnTo>
                <a:lnTo>
                  <a:pt x="71" y="423"/>
                </a:lnTo>
                <a:lnTo>
                  <a:pt x="76" y="423"/>
                </a:lnTo>
                <a:lnTo>
                  <a:pt x="80" y="432"/>
                </a:lnTo>
                <a:lnTo>
                  <a:pt x="85" y="436"/>
                </a:lnTo>
                <a:lnTo>
                  <a:pt x="89" y="441"/>
                </a:lnTo>
                <a:lnTo>
                  <a:pt x="94" y="445"/>
                </a:lnTo>
                <a:lnTo>
                  <a:pt x="103" y="454"/>
                </a:lnTo>
                <a:lnTo>
                  <a:pt x="98" y="454"/>
                </a:lnTo>
                <a:lnTo>
                  <a:pt x="103" y="454"/>
                </a:lnTo>
                <a:lnTo>
                  <a:pt x="111" y="463"/>
                </a:lnTo>
                <a:lnTo>
                  <a:pt x="111" y="468"/>
                </a:lnTo>
                <a:lnTo>
                  <a:pt x="116" y="468"/>
                </a:lnTo>
                <a:lnTo>
                  <a:pt x="120" y="472"/>
                </a:lnTo>
                <a:lnTo>
                  <a:pt x="125" y="476"/>
                </a:lnTo>
                <a:lnTo>
                  <a:pt x="129" y="476"/>
                </a:lnTo>
                <a:lnTo>
                  <a:pt x="134" y="476"/>
                </a:lnTo>
                <a:lnTo>
                  <a:pt x="138" y="472"/>
                </a:lnTo>
                <a:lnTo>
                  <a:pt x="143" y="472"/>
                </a:lnTo>
                <a:lnTo>
                  <a:pt x="147" y="468"/>
                </a:lnTo>
                <a:lnTo>
                  <a:pt x="156" y="459"/>
                </a:lnTo>
                <a:lnTo>
                  <a:pt x="151" y="459"/>
                </a:lnTo>
                <a:lnTo>
                  <a:pt x="156" y="459"/>
                </a:lnTo>
                <a:lnTo>
                  <a:pt x="160" y="454"/>
                </a:lnTo>
                <a:lnTo>
                  <a:pt x="160" y="445"/>
                </a:lnTo>
                <a:lnTo>
                  <a:pt x="165" y="441"/>
                </a:lnTo>
                <a:lnTo>
                  <a:pt x="165" y="436"/>
                </a:lnTo>
                <a:lnTo>
                  <a:pt x="169" y="427"/>
                </a:lnTo>
                <a:lnTo>
                  <a:pt x="174" y="423"/>
                </a:lnTo>
                <a:lnTo>
                  <a:pt x="174" y="414"/>
                </a:lnTo>
                <a:lnTo>
                  <a:pt x="178" y="410"/>
                </a:lnTo>
                <a:lnTo>
                  <a:pt x="178" y="401"/>
                </a:lnTo>
                <a:lnTo>
                  <a:pt x="183" y="392"/>
                </a:lnTo>
                <a:lnTo>
                  <a:pt x="187" y="383"/>
                </a:lnTo>
                <a:lnTo>
                  <a:pt x="187" y="374"/>
                </a:lnTo>
                <a:lnTo>
                  <a:pt x="191" y="370"/>
                </a:lnTo>
                <a:lnTo>
                  <a:pt x="191" y="361"/>
                </a:lnTo>
                <a:lnTo>
                  <a:pt x="196" y="347"/>
                </a:lnTo>
                <a:lnTo>
                  <a:pt x="196" y="339"/>
                </a:lnTo>
                <a:lnTo>
                  <a:pt x="200" y="330"/>
                </a:lnTo>
                <a:lnTo>
                  <a:pt x="205" y="321"/>
                </a:lnTo>
                <a:lnTo>
                  <a:pt x="205" y="312"/>
                </a:lnTo>
                <a:lnTo>
                  <a:pt x="209" y="303"/>
                </a:lnTo>
                <a:lnTo>
                  <a:pt x="209" y="294"/>
                </a:lnTo>
                <a:lnTo>
                  <a:pt x="214" y="281"/>
                </a:lnTo>
                <a:lnTo>
                  <a:pt x="218" y="272"/>
                </a:lnTo>
                <a:lnTo>
                  <a:pt x="218" y="263"/>
                </a:lnTo>
                <a:lnTo>
                  <a:pt x="223" y="254"/>
                </a:lnTo>
                <a:lnTo>
                  <a:pt x="223" y="245"/>
                </a:lnTo>
                <a:lnTo>
                  <a:pt x="227" y="232"/>
                </a:lnTo>
                <a:lnTo>
                  <a:pt x="232" y="223"/>
                </a:lnTo>
                <a:lnTo>
                  <a:pt x="232" y="214"/>
                </a:lnTo>
                <a:lnTo>
                  <a:pt x="236" y="205"/>
                </a:lnTo>
                <a:lnTo>
                  <a:pt x="236" y="196"/>
                </a:lnTo>
                <a:lnTo>
                  <a:pt x="240" y="187"/>
                </a:lnTo>
                <a:lnTo>
                  <a:pt x="245" y="178"/>
                </a:lnTo>
                <a:lnTo>
                  <a:pt x="245" y="165"/>
                </a:lnTo>
                <a:lnTo>
                  <a:pt x="249" y="156"/>
                </a:lnTo>
                <a:lnTo>
                  <a:pt x="249" y="147"/>
                </a:lnTo>
                <a:lnTo>
                  <a:pt x="254" y="143"/>
                </a:lnTo>
                <a:lnTo>
                  <a:pt x="258" y="134"/>
                </a:lnTo>
                <a:lnTo>
                  <a:pt x="258" y="125"/>
                </a:lnTo>
                <a:lnTo>
                  <a:pt x="263" y="116"/>
                </a:lnTo>
                <a:lnTo>
                  <a:pt x="263" y="107"/>
                </a:lnTo>
                <a:lnTo>
                  <a:pt x="267" y="98"/>
                </a:lnTo>
                <a:lnTo>
                  <a:pt x="272" y="94"/>
                </a:lnTo>
                <a:lnTo>
                  <a:pt x="272" y="85"/>
                </a:lnTo>
                <a:lnTo>
                  <a:pt x="276" y="81"/>
                </a:lnTo>
                <a:lnTo>
                  <a:pt x="276" y="72"/>
                </a:lnTo>
                <a:lnTo>
                  <a:pt x="280" y="67"/>
                </a:lnTo>
                <a:lnTo>
                  <a:pt x="285" y="58"/>
                </a:lnTo>
                <a:lnTo>
                  <a:pt x="285" y="54"/>
                </a:lnTo>
                <a:lnTo>
                  <a:pt x="289" y="49"/>
                </a:lnTo>
                <a:lnTo>
                  <a:pt x="289" y="45"/>
                </a:lnTo>
                <a:lnTo>
                  <a:pt x="294" y="36"/>
                </a:lnTo>
                <a:lnTo>
                  <a:pt x="303" y="27"/>
                </a:lnTo>
                <a:lnTo>
                  <a:pt x="303" y="23"/>
                </a:lnTo>
                <a:lnTo>
                  <a:pt x="307" y="18"/>
                </a:lnTo>
                <a:lnTo>
                  <a:pt x="312" y="14"/>
                </a:lnTo>
                <a:lnTo>
                  <a:pt x="316" y="9"/>
                </a:lnTo>
                <a:lnTo>
                  <a:pt x="320" y="5"/>
                </a:lnTo>
                <a:lnTo>
                  <a:pt x="325" y="5"/>
                </a:lnTo>
                <a:lnTo>
                  <a:pt x="329" y="0"/>
                </a:lnTo>
                <a:lnTo>
                  <a:pt x="334" y="0"/>
                </a:lnTo>
                <a:lnTo>
                  <a:pt x="338" y="0"/>
                </a:lnTo>
                <a:lnTo>
                  <a:pt x="343" y="0"/>
                </a:lnTo>
                <a:lnTo>
                  <a:pt x="347" y="5"/>
                </a:lnTo>
                <a:lnTo>
                  <a:pt x="352" y="5"/>
                </a:lnTo>
                <a:lnTo>
                  <a:pt x="356" y="9"/>
                </a:lnTo>
                <a:lnTo>
                  <a:pt x="360" y="14"/>
                </a:lnTo>
                <a:lnTo>
                  <a:pt x="365" y="18"/>
                </a:lnTo>
                <a:lnTo>
                  <a:pt x="369" y="23"/>
                </a:lnTo>
                <a:lnTo>
                  <a:pt x="374" y="27"/>
                </a:lnTo>
                <a:lnTo>
                  <a:pt x="378" y="32"/>
                </a:lnTo>
                <a:lnTo>
                  <a:pt x="383" y="36"/>
                </a:lnTo>
                <a:lnTo>
                  <a:pt x="383" y="41"/>
                </a:lnTo>
                <a:lnTo>
                  <a:pt x="387" y="45"/>
                </a:lnTo>
                <a:lnTo>
                  <a:pt x="392" y="49"/>
                </a:lnTo>
                <a:lnTo>
                  <a:pt x="396" y="54"/>
                </a:lnTo>
                <a:lnTo>
                  <a:pt x="396" y="58"/>
                </a:lnTo>
                <a:lnTo>
                  <a:pt x="400" y="63"/>
                </a:lnTo>
                <a:lnTo>
                  <a:pt x="400" y="67"/>
                </a:lnTo>
                <a:lnTo>
                  <a:pt x="405" y="72"/>
                </a:lnTo>
                <a:lnTo>
                  <a:pt x="409" y="76"/>
                </a:lnTo>
                <a:lnTo>
                  <a:pt x="409" y="81"/>
                </a:lnTo>
                <a:lnTo>
                  <a:pt x="414" y="89"/>
                </a:lnTo>
                <a:lnTo>
                  <a:pt x="414" y="94"/>
                </a:lnTo>
                <a:lnTo>
                  <a:pt x="418" y="98"/>
                </a:lnTo>
                <a:lnTo>
                  <a:pt x="423" y="103"/>
                </a:lnTo>
                <a:lnTo>
                  <a:pt x="423" y="107"/>
                </a:lnTo>
                <a:lnTo>
                  <a:pt x="427" y="112"/>
                </a:lnTo>
                <a:lnTo>
                  <a:pt x="427" y="116"/>
                </a:lnTo>
                <a:lnTo>
                  <a:pt x="432" y="121"/>
                </a:lnTo>
              </a:path>
            </a:pathLst>
          </a:custGeom>
          <a:noFill/>
          <a:ln w="28575" cap="flat" cmpd="sng">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74" name="Freeform 70">
            <a:extLst>
              <a:ext uri="{FF2B5EF4-FFF2-40B4-BE49-F238E27FC236}">
                <a16:creationId xmlns:a16="http://schemas.microsoft.com/office/drawing/2014/main" id="{55A15595-663A-4DB8-89C7-FC52BDE909DD}"/>
              </a:ext>
            </a:extLst>
          </p:cNvPr>
          <p:cNvSpPr>
            <a:spLocks/>
          </p:cNvSpPr>
          <p:nvPr/>
        </p:nvSpPr>
        <p:spPr bwMode="auto">
          <a:xfrm>
            <a:off x="5127625" y="5130800"/>
            <a:ext cx="563563" cy="755650"/>
          </a:xfrm>
          <a:custGeom>
            <a:avLst/>
            <a:gdLst>
              <a:gd name="T0" fmla="*/ 4 w 355"/>
              <a:gd name="T1" fmla="*/ 13 h 476"/>
              <a:gd name="T2" fmla="*/ 13 w 355"/>
              <a:gd name="T3" fmla="*/ 26 h 476"/>
              <a:gd name="T4" fmla="*/ 22 w 355"/>
              <a:gd name="T5" fmla="*/ 44 h 476"/>
              <a:gd name="T6" fmla="*/ 26 w 355"/>
              <a:gd name="T7" fmla="*/ 57 h 476"/>
              <a:gd name="T8" fmla="*/ 35 w 355"/>
              <a:gd name="T9" fmla="*/ 75 h 476"/>
              <a:gd name="T10" fmla="*/ 44 w 355"/>
              <a:gd name="T11" fmla="*/ 89 h 476"/>
              <a:gd name="T12" fmla="*/ 53 w 355"/>
              <a:gd name="T13" fmla="*/ 106 h 476"/>
              <a:gd name="T14" fmla="*/ 62 w 355"/>
              <a:gd name="T15" fmla="*/ 124 h 476"/>
              <a:gd name="T16" fmla="*/ 66 w 355"/>
              <a:gd name="T17" fmla="*/ 137 h 476"/>
              <a:gd name="T18" fmla="*/ 75 w 355"/>
              <a:gd name="T19" fmla="*/ 155 h 476"/>
              <a:gd name="T20" fmla="*/ 84 w 355"/>
              <a:gd name="T21" fmla="*/ 173 h 476"/>
              <a:gd name="T22" fmla="*/ 93 w 355"/>
              <a:gd name="T23" fmla="*/ 186 h 476"/>
              <a:gd name="T24" fmla="*/ 102 w 355"/>
              <a:gd name="T25" fmla="*/ 204 h 476"/>
              <a:gd name="T26" fmla="*/ 106 w 355"/>
              <a:gd name="T27" fmla="*/ 222 h 476"/>
              <a:gd name="T28" fmla="*/ 115 w 355"/>
              <a:gd name="T29" fmla="*/ 240 h 476"/>
              <a:gd name="T30" fmla="*/ 124 w 355"/>
              <a:gd name="T31" fmla="*/ 258 h 476"/>
              <a:gd name="T32" fmla="*/ 133 w 355"/>
              <a:gd name="T33" fmla="*/ 275 h 476"/>
              <a:gd name="T34" fmla="*/ 137 w 355"/>
              <a:gd name="T35" fmla="*/ 298 h 476"/>
              <a:gd name="T36" fmla="*/ 146 w 355"/>
              <a:gd name="T37" fmla="*/ 315 h 476"/>
              <a:gd name="T38" fmla="*/ 155 w 355"/>
              <a:gd name="T39" fmla="*/ 333 h 476"/>
              <a:gd name="T40" fmla="*/ 164 w 355"/>
              <a:gd name="T41" fmla="*/ 355 h 476"/>
              <a:gd name="T42" fmla="*/ 173 w 355"/>
              <a:gd name="T43" fmla="*/ 373 h 476"/>
              <a:gd name="T44" fmla="*/ 177 w 355"/>
              <a:gd name="T45" fmla="*/ 395 h 476"/>
              <a:gd name="T46" fmla="*/ 186 w 355"/>
              <a:gd name="T47" fmla="*/ 413 h 476"/>
              <a:gd name="T48" fmla="*/ 195 w 355"/>
              <a:gd name="T49" fmla="*/ 431 h 476"/>
              <a:gd name="T50" fmla="*/ 204 w 355"/>
              <a:gd name="T51" fmla="*/ 449 h 476"/>
              <a:gd name="T52" fmla="*/ 217 w 355"/>
              <a:gd name="T53" fmla="*/ 467 h 476"/>
              <a:gd name="T54" fmla="*/ 226 w 355"/>
              <a:gd name="T55" fmla="*/ 476 h 476"/>
              <a:gd name="T56" fmla="*/ 240 w 355"/>
              <a:gd name="T57" fmla="*/ 467 h 476"/>
              <a:gd name="T58" fmla="*/ 249 w 355"/>
              <a:gd name="T59" fmla="*/ 449 h 476"/>
              <a:gd name="T60" fmla="*/ 258 w 355"/>
              <a:gd name="T61" fmla="*/ 435 h 476"/>
              <a:gd name="T62" fmla="*/ 266 w 355"/>
              <a:gd name="T63" fmla="*/ 418 h 476"/>
              <a:gd name="T64" fmla="*/ 275 w 355"/>
              <a:gd name="T65" fmla="*/ 400 h 476"/>
              <a:gd name="T66" fmla="*/ 284 w 355"/>
              <a:gd name="T67" fmla="*/ 387 h 476"/>
              <a:gd name="T68" fmla="*/ 289 w 355"/>
              <a:gd name="T69" fmla="*/ 369 h 476"/>
              <a:gd name="T70" fmla="*/ 298 w 355"/>
              <a:gd name="T71" fmla="*/ 355 h 476"/>
              <a:gd name="T72" fmla="*/ 306 w 355"/>
              <a:gd name="T73" fmla="*/ 338 h 476"/>
              <a:gd name="T74" fmla="*/ 315 w 355"/>
              <a:gd name="T75" fmla="*/ 324 h 476"/>
              <a:gd name="T76" fmla="*/ 324 w 355"/>
              <a:gd name="T77" fmla="*/ 311 h 476"/>
              <a:gd name="T78" fmla="*/ 329 w 355"/>
              <a:gd name="T79" fmla="*/ 298 h 476"/>
              <a:gd name="T80" fmla="*/ 338 w 355"/>
              <a:gd name="T81" fmla="*/ 284 h 476"/>
              <a:gd name="T82" fmla="*/ 346 w 355"/>
              <a:gd name="T83" fmla="*/ 27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5" h="476">
                <a:moveTo>
                  <a:pt x="0" y="0"/>
                </a:moveTo>
                <a:lnTo>
                  <a:pt x="0" y="8"/>
                </a:lnTo>
                <a:lnTo>
                  <a:pt x="4" y="13"/>
                </a:lnTo>
                <a:lnTo>
                  <a:pt x="8" y="17"/>
                </a:lnTo>
                <a:lnTo>
                  <a:pt x="8" y="22"/>
                </a:lnTo>
                <a:lnTo>
                  <a:pt x="13" y="26"/>
                </a:lnTo>
                <a:lnTo>
                  <a:pt x="13" y="31"/>
                </a:lnTo>
                <a:lnTo>
                  <a:pt x="17" y="40"/>
                </a:lnTo>
                <a:lnTo>
                  <a:pt x="22" y="44"/>
                </a:lnTo>
                <a:lnTo>
                  <a:pt x="22" y="49"/>
                </a:lnTo>
                <a:lnTo>
                  <a:pt x="26" y="53"/>
                </a:lnTo>
                <a:lnTo>
                  <a:pt x="26" y="57"/>
                </a:lnTo>
                <a:lnTo>
                  <a:pt x="31" y="66"/>
                </a:lnTo>
                <a:lnTo>
                  <a:pt x="35" y="71"/>
                </a:lnTo>
                <a:lnTo>
                  <a:pt x="35" y="75"/>
                </a:lnTo>
                <a:lnTo>
                  <a:pt x="40" y="80"/>
                </a:lnTo>
                <a:lnTo>
                  <a:pt x="40" y="84"/>
                </a:lnTo>
                <a:lnTo>
                  <a:pt x="44" y="89"/>
                </a:lnTo>
                <a:lnTo>
                  <a:pt x="49" y="97"/>
                </a:lnTo>
                <a:lnTo>
                  <a:pt x="49" y="102"/>
                </a:lnTo>
                <a:lnTo>
                  <a:pt x="53" y="106"/>
                </a:lnTo>
                <a:lnTo>
                  <a:pt x="53" y="111"/>
                </a:lnTo>
                <a:lnTo>
                  <a:pt x="57" y="115"/>
                </a:lnTo>
                <a:lnTo>
                  <a:pt x="62" y="124"/>
                </a:lnTo>
                <a:lnTo>
                  <a:pt x="62" y="129"/>
                </a:lnTo>
                <a:lnTo>
                  <a:pt x="66" y="133"/>
                </a:lnTo>
                <a:lnTo>
                  <a:pt x="66" y="137"/>
                </a:lnTo>
                <a:lnTo>
                  <a:pt x="71" y="142"/>
                </a:lnTo>
                <a:lnTo>
                  <a:pt x="75" y="151"/>
                </a:lnTo>
                <a:lnTo>
                  <a:pt x="75" y="155"/>
                </a:lnTo>
                <a:lnTo>
                  <a:pt x="80" y="160"/>
                </a:lnTo>
                <a:lnTo>
                  <a:pt x="80" y="164"/>
                </a:lnTo>
                <a:lnTo>
                  <a:pt x="84" y="173"/>
                </a:lnTo>
                <a:lnTo>
                  <a:pt x="89" y="177"/>
                </a:lnTo>
                <a:lnTo>
                  <a:pt x="89" y="182"/>
                </a:lnTo>
                <a:lnTo>
                  <a:pt x="93" y="186"/>
                </a:lnTo>
                <a:lnTo>
                  <a:pt x="93" y="195"/>
                </a:lnTo>
                <a:lnTo>
                  <a:pt x="97" y="200"/>
                </a:lnTo>
                <a:lnTo>
                  <a:pt x="102" y="204"/>
                </a:lnTo>
                <a:lnTo>
                  <a:pt x="102" y="209"/>
                </a:lnTo>
                <a:lnTo>
                  <a:pt x="106" y="218"/>
                </a:lnTo>
                <a:lnTo>
                  <a:pt x="106" y="222"/>
                </a:lnTo>
                <a:lnTo>
                  <a:pt x="111" y="226"/>
                </a:lnTo>
                <a:lnTo>
                  <a:pt x="115" y="235"/>
                </a:lnTo>
                <a:lnTo>
                  <a:pt x="115" y="240"/>
                </a:lnTo>
                <a:lnTo>
                  <a:pt x="120" y="244"/>
                </a:lnTo>
                <a:lnTo>
                  <a:pt x="120" y="253"/>
                </a:lnTo>
                <a:lnTo>
                  <a:pt x="124" y="258"/>
                </a:lnTo>
                <a:lnTo>
                  <a:pt x="124" y="262"/>
                </a:lnTo>
                <a:lnTo>
                  <a:pt x="129" y="271"/>
                </a:lnTo>
                <a:lnTo>
                  <a:pt x="133" y="275"/>
                </a:lnTo>
                <a:lnTo>
                  <a:pt x="133" y="284"/>
                </a:lnTo>
                <a:lnTo>
                  <a:pt x="137" y="289"/>
                </a:lnTo>
                <a:lnTo>
                  <a:pt x="137" y="298"/>
                </a:lnTo>
                <a:lnTo>
                  <a:pt x="142" y="302"/>
                </a:lnTo>
                <a:lnTo>
                  <a:pt x="146" y="306"/>
                </a:lnTo>
                <a:lnTo>
                  <a:pt x="146" y="315"/>
                </a:lnTo>
                <a:lnTo>
                  <a:pt x="151" y="320"/>
                </a:lnTo>
                <a:lnTo>
                  <a:pt x="151" y="329"/>
                </a:lnTo>
                <a:lnTo>
                  <a:pt x="155" y="333"/>
                </a:lnTo>
                <a:lnTo>
                  <a:pt x="160" y="342"/>
                </a:lnTo>
                <a:lnTo>
                  <a:pt x="160" y="347"/>
                </a:lnTo>
                <a:lnTo>
                  <a:pt x="164" y="355"/>
                </a:lnTo>
                <a:lnTo>
                  <a:pt x="164" y="360"/>
                </a:lnTo>
                <a:lnTo>
                  <a:pt x="169" y="369"/>
                </a:lnTo>
                <a:lnTo>
                  <a:pt x="173" y="373"/>
                </a:lnTo>
                <a:lnTo>
                  <a:pt x="173" y="382"/>
                </a:lnTo>
                <a:lnTo>
                  <a:pt x="177" y="387"/>
                </a:lnTo>
                <a:lnTo>
                  <a:pt x="177" y="395"/>
                </a:lnTo>
                <a:lnTo>
                  <a:pt x="182" y="400"/>
                </a:lnTo>
                <a:lnTo>
                  <a:pt x="186" y="404"/>
                </a:lnTo>
                <a:lnTo>
                  <a:pt x="186" y="413"/>
                </a:lnTo>
                <a:lnTo>
                  <a:pt x="191" y="418"/>
                </a:lnTo>
                <a:lnTo>
                  <a:pt x="191" y="427"/>
                </a:lnTo>
                <a:lnTo>
                  <a:pt x="195" y="431"/>
                </a:lnTo>
                <a:lnTo>
                  <a:pt x="200" y="435"/>
                </a:lnTo>
                <a:lnTo>
                  <a:pt x="200" y="444"/>
                </a:lnTo>
                <a:lnTo>
                  <a:pt x="204" y="449"/>
                </a:lnTo>
                <a:lnTo>
                  <a:pt x="204" y="453"/>
                </a:lnTo>
                <a:lnTo>
                  <a:pt x="209" y="458"/>
                </a:lnTo>
                <a:lnTo>
                  <a:pt x="217" y="467"/>
                </a:lnTo>
                <a:lnTo>
                  <a:pt x="217" y="471"/>
                </a:lnTo>
                <a:lnTo>
                  <a:pt x="222" y="476"/>
                </a:lnTo>
                <a:lnTo>
                  <a:pt x="226" y="476"/>
                </a:lnTo>
                <a:lnTo>
                  <a:pt x="231" y="471"/>
                </a:lnTo>
                <a:lnTo>
                  <a:pt x="235" y="471"/>
                </a:lnTo>
                <a:lnTo>
                  <a:pt x="240" y="467"/>
                </a:lnTo>
                <a:lnTo>
                  <a:pt x="244" y="458"/>
                </a:lnTo>
                <a:lnTo>
                  <a:pt x="249" y="453"/>
                </a:lnTo>
                <a:lnTo>
                  <a:pt x="249" y="449"/>
                </a:lnTo>
                <a:lnTo>
                  <a:pt x="253" y="444"/>
                </a:lnTo>
                <a:lnTo>
                  <a:pt x="258" y="440"/>
                </a:lnTo>
                <a:lnTo>
                  <a:pt x="258" y="435"/>
                </a:lnTo>
                <a:lnTo>
                  <a:pt x="262" y="431"/>
                </a:lnTo>
                <a:lnTo>
                  <a:pt x="262" y="422"/>
                </a:lnTo>
                <a:lnTo>
                  <a:pt x="266" y="418"/>
                </a:lnTo>
                <a:lnTo>
                  <a:pt x="271" y="413"/>
                </a:lnTo>
                <a:lnTo>
                  <a:pt x="271" y="409"/>
                </a:lnTo>
                <a:lnTo>
                  <a:pt x="275" y="400"/>
                </a:lnTo>
                <a:lnTo>
                  <a:pt x="275" y="395"/>
                </a:lnTo>
                <a:lnTo>
                  <a:pt x="280" y="391"/>
                </a:lnTo>
                <a:lnTo>
                  <a:pt x="284" y="387"/>
                </a:lnTo>
                <a:lnTo>
                  <a:pt x="284" y="382"/>
                </a:lnTo>
                <a:lnTo>
                  <a:pt x="289" y="373"/>
                </a:lnTo>
                <a:lnTo>
                  <a:pt x="289" y="369"/>
                </a:lnTo>
                <a:lnTo>
                  <a:pt x="293" y="364"/>
                </a:lnTo>
                <a:lnTo>
                  <a:pt x="298" y="360"/>
                </a:lnTo>
                <a:lnTo>
                  <a:pt x="298" y="355"/>
                </a:lnTo>
                <a:lnTo>
                  <a:pt x="302" y="351"/>
                </a:lnTo>
                <a:lnTo>
                  <a:pt x="302" y="342"/>
                </a:lnTo>
                <a:lnTo>
                  <a:pt x="306" y="338"/>
                </a:lnTo>
                <a:lnTo>
                  <a:pt x="311" y="333"/>
                </a:lnTo>
                <a:lnTo>
                  <a:pt x="311" y="329"/>
                </a:lnTo>
                <a:lnTo>
                  <a:pt x="315" y="324"/>
                </a:lnTo>
                <a:lnTo>
                  <a:pt x="315" y="320"/>
                </a:lnTo>
                <a:lnTo>
                  <a:pt x="320" y="315"/>
                </a:lnTo>
                <a:lnTo>
                  <a:pt x="324" y="311"/>
                </a:lnTo>
                <a:lnTo>
                  <a:pt x="324" y="306"/>
                </a:lnTo>
                <a:lnTo>
                  <a:pt x="329" y="302"/>
                </a:lnTo>
                <a:lnTo>
                  <a:pt x="329" y="298"/>
                </a:lnTo>
                <a:lnTo>
                  <a:pt x="333" y="293"/>
                </a:lnTo>
                <a:lnTo>
                  <a:pt x="338" y="289"/>
                </a:lnTo>
                <a:lnTo>
                  <a:pt x="338" y="284"/>
                </a:lnTo>
                <a:lnTo>
                  <a:pt x="342" y="280"/>
                </a:lnTo>
                <a:lnTo>
                  <a:pt x="342" y="275"/>
                </a:lnTo>
                <a:lnTo>
                  <a:pt x="346" y="271"/>
                </a:lnTo>
                <a:lnTo>
                  <a:pt x="351" y="266"/>
                </a:lnTo>
                <a:lnTo>
                  <a:pt x="355" y="262"/>
                </a:lnTo>
              </a:path>
            </a:pathLst>
          </a:custGeom>
          <a:noFill/>
          <a:ln w="28575" cap="flat" cmpd="sng">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75" name="Freeform 71">
            <a:extLst>
              <a:ext uri="{FF2B5EF4-FFF2-40B4-BE49-F238E27FC236}">
                <a16:creationId xmlns:a16="http://schemas.microsoft.com/office/drawing/2014/main" id="{756AFAAF-720B-4E33-AD00-52FB03EE0596}"/>
              </a:ext>
            </a:extLst>
          </p:cNvPr>
          <p:cNvSpPr>
            <a:spLocks/>
          </p:cNvSpPr>
          <p:nvPr/>
        </p:nvSpPr>
        <p:spPr bwMode="auto">
          <a:xfrm>
            <a:off x="5691188" y="5434013"/>
            <a:ext cx="585787" cy="112712"/>
          </a:xfrm>
          <a:custGeom>
            <a:avLst/>
            <a:gdLst>
              <a:gd name="T0" fmla="*/ 0 w 369"/>
              <a:gd name="T1" fmla="*/ 67 h 71"/>
              <a:gd name="T2" fmla="*/ 5 w 369"/>
              <a:gd name="T3" fmla="*/ 58 h 71"/>
              <a:gd name="T4" fmla="*/ 18 w 369"/>
              <a:gd name="T5" fmla="*/ 49 h 71"/>
              <a:gd name="T6" fmla="*/ 23 w 369"/>
              <a:gd name="T7" fmla="*/ 40 h 71"/>
              <a:gd name="T8" fmla="*/ 31 w 369"/>
              <a:gd name="T9" fmla="*/ 31 h 71"/>
              <a:gd name="T10" fmla="*/ 40 w 369"/>
              <a:gd name="T11" fmla="*/ 22 h 71"/>
              <a:gd name="T12" fmla="*/ 49 w 369"/>
              <a:gd name="T13" fmla="*/ 18 h 71"/>
              <a:gd name="T14" fmla="*/ 58 w 369"/>
              <a:gd name="T15" fmla="*/ 13 h 71"/>
              <a:gd name="T16" fmla="*/ 67 w 369"/>
              <a:gd name="T17" fmla="*/ 9 h 71"/>
              <a:gd name="T18" fmla="*/ 76 w 369"/>
              <a:gd name="T19" fmla="*/ 4 h 71"/>
              <a:gd name="T20" fmla="*/ 85 w 369"/>
              <a:gd name="T21" fmla="*/ 4 h 71"/>
              <a:gd name="T22" fmla="*/ 94 w 369"/>
              <a:gd name="T23" fmla="*/ 0 h 71"/>
              <a:gd name="T24" fmla="*/ 103 w 369"/>
              <a:gd name="T25" fmla="*/ 0 h 71"/>
              <a:gd name="T26" fmla="*/ 111 w 369"/>
              <a:gd name="T27" fmla="*/ 0 h 71"/>
              <a:gd name="T28" fmla="*/ 120 w 369"/>
              <a:gd name="T29" fmla="*/ 4 h 71"/>
              <a:gd name="T30" fmla="*/ 129 w 369"/>
              <a:gd name="T31" fmla="*/ 4 h 71"/>
              <a:gd name="T32" fmla="*/ 138 w 369"/>
              <a:gd name="T33" fmla="*/ 9 h 71"/>
              <a:gd name="T34" fmla="*/ 147 w 369"/>
              <a:gd name="T35" fmla="*/ 9 h 71"/>
              <a:gd name="T36" fmla="*/ 156 w 369"/>
              <a:gd name="T37" fmla="*/ 13 h 71"/>
              <a:gd name="T38" fmla="*/ 165 w 369"/>
              <a:gd name="T39" fmla="*/ 18 h 71"/>
              <a:gd name="T40" fmla="*/ 174 w 369"/>
              <a:gd name="T41" fmla="*/ 22 h 71"/>
              <a:gd name="T42" fmla="*/ 183 w 369"/>
              <a:gd name="T43" fmla="*/ 27 h 71"/>
              <a:gd name="T44" fmla="*/ 192 w 369"/>
              <a:gd name="T45" fmla="*/ 27 h 71"/>
              <a:gd name="T46" fmla="*/ 200 w 369"/>
              <a:gd name="T47" fmla="*/ 31 h 71"/>
              <a:gd name="T48" fmla="*/ 209 w 369"/>
              <a:gd name="T49" fmla="*/ 31 h 71"/>
              <a:gd name="T50" fmla="*/ 218 w 369"/>
              <a:gd name="T51" fmla="*/ 35 h 71"/>
              <a:gd name="T52" fmla="*/ 227 w 369"/>
              <a:gd name="T53" fmla="*/ 35 h 71"/>
              <a:gd name="T54" fmla="*/ 236 w 369"/>
              <a:gd name="T55" fmla="*/ 35 h 71"/>
              <a:gd name="T56" fmla="*/ 245 w 369"/>
              <a:gd name="T57" fmla="*/ 35 h 71"/>
              <a:gd name="T58" fmla="*/ 254 w 369"/>
              <a:gd name="T59" fmla="*/ 35 h 71"/>
              <a:gd name="T60" fmla="*/ 263 w 369"/>
              <a:gd name="T61" fmla="*/ 35 h 71"/>
              <a:gd name="T62" fmla="*/ 272 w 369"/>
              <a:gd name="T63" fmla="*/ 35 h 71"/>
              <a:gd name="T64" fmla="*/ 280 w 369"/>
              <a:gd name="T65" fmla="*/ 35 h 71"/>
              <a:gd name="T66" fmla="*/ 289 w 369"/>
              <a:gd name="T67" fmla="*/ 35 h 71"/>
              <a:gd name="T68" fmla="*/ 298 w 369"/>
              <a:gd name="T69" fmla="*/ 35 h 71"/>
              <a:gd name="T70" fmla="*/ 307 w 369"/>
              <a:gd name="T71" fmla="*/ 35 h 71"/>
              <a:gd name="T72" fmla="*/ 316 w 369"/>
              <a:gd name="T73" fmla="*/ 35 h 71"/>
              <a:gd name="T74" fmla="*/ 325 w 369"/>
              <a:gd name="T75" fmla="*/ 35 h 71"/>
              <a:gd name="T76" fmla="*/ 334 w 369"/>
              <a:gd name="T77" fmla="*/ 40 h 71"/>
              <a:gd name="T78" fmla="*/ 343 w 369"/>
              <a:gd name="T79" fmla="*/ 40 h 71"/>
              <a:gd name="T80" fmla="*/ 352 w 369"/>
              <a:gd name="T81" fmla="*/ 44 h 71"/>
              <a:gd name="T82" fmla="*/ 361 w 369"/>
              <a:gd name="T83" fmla="*/ 49 h 71"/>
              <a:gd name="T84" fmla="*/ 369 w 369"/>
              <a:gd name="T85" fmla="*/ 5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9" h="71">
                <a:moveTo>
                  <a:pt x="0" y="71"/>
                </a:moveTo>
                <a:lnTo>
                  <a:pt x="0" y="67"/>
                </a:lnTo>
                <a:lnTo>
                  <a:pt x="9" y="58"/>
                </a:lnTo>
                <a:lnTo>
                  <a:pt x="5" y="58"/>
                </a:lnTo>
                <a:lnTo>
                  <a:pt x="9" y="58"/>
                </a:lnTo>
                <a:lnTo>
                  <a:pt x="18" y="49"/>
                </a:lnTo>
                <a:lnTo>
                  <a:pt x="18" y="44"/>
                </a:lnTo>
                <a:lnTo>
                  <a:pt x="23" y="40"/>
                </a:lnTo>
                <a:lnTo>
                  <a:pt x="27" y="35"/>
                </a:lnTo>
                <a:lnTo>
                  <a:pt x="31" y="31"/>
                </a:lnTo>
                <a:lnTo>
                  <a:pt x="36" y="27"/>
                </a:lnTo>
                <a:lnTo>
                  <a:pt x="40" y="22"/>
                </a:lnTo>
                <a:lnTo>
                  <a:pt x="45" y="22"/>
                </a:lnTo>
                <a:lnTo>
                  <a:pt x="49" y="18"/>
                </a:lnTo>
                <a:lnTo>
                  <a:pt x="54" y="13"/>
                </a:lnTo>
                <a:lnTo>
                  <a:pt x="58" y="13"/>
                </a:lnTo>
                <a:lnTo>
                  <a:pt x="63" y="9"/>
                </a:lnTo>
                <a:lnTo>
                  <a:pt x="67" y="9"/>
                </a:lnTo>
                <a:lnTo>
                  <a:pt x="71" y="4"/>
                </a:lnTo>
                <a:lnTo>
                  <a:pt x="76" y="4"/>
                </a:lnTo>
                <a:lnTo>
                  <a:pt x="80" y="4"/>
                </a:lnTo>
                <a:lnTo>
                  <a:pt x="85" y="4"/>
                </a:lnTo>
                <a:lnTo>
                  <a:pt x="89" y="0"/>
                </a:lnTo>
                <a:lnTo>
                  <a:pt x="94" y="0"/>
                </a:lnTo>
                <a:lnTo>
                  <a:pt x="98" y="0"/>
                </a:lnTo>
                <a:lnTo>
                  <a:pt x="103" y="0"/>
                </a:lnTo>
                <a:lnTo>
                  <a:pt x="107" y="0"/>
                </a:lnTo>
                <a:lnTo>
                  <a:pt x="111" y="0"/>
                </a:lnTo>
                <a:lnTo>
                  <a:pt x="116" y="0"/>
                </a:lnTo>
                <a:lnTo>
                  <a:pt x="120" y="4"/>
                </a:lnTo>
                <a:lnTo>
                  <a:pt x="125" y="4"/>
                </a:lnTo>
                <a:lnTo>
                  <a:pt x="129" y="4"/>
                </a:lnTo>
                <a:lnTo>
                  <a:pt x="134" y="4"/>
                </a:lnTo>
                <a:lnTo>
                  <a:pt x="138" y="9"/>
                </a:lnTo>
                <a:lnTo>
                  <a:pt x="143" y="9"/>
                </a:lnTo>
                <a:lnTo>
                  <a:pt x="147" y="9"/>
                </a:lnTo>
                <a:lnTo>
                  <a:pt x="152" y="13"/>
                </a:lnTo>
                <a:lnTo>
                  <a:pt x="156" y="13"/>
                </a:lnTo>
                <a:lnTo>
                  <a:pt x="160" y="18"/>
                </a:lnTo>
                <a:lnTo>
                  <a:pt x="165" y="18"/>
                </a:lnTo>
                <a:lnTo>
                  <a:pt x="169" y="18"/>
                </a:lnTo>
                <a:lnTo>
                  <a:pt x="174" y="22"/>
                </a:lnTo>
                <a:lnTo>
                  <a:pt x="178" y="22"/>
                </a:lnTo>
                <a:lnTo>
                  <a:pt x="183" y="27"/>
                </a:lnTo>
                <a:lnTo>
                  <a:pt x="187" y="27"/>
                </a:lnTo>
                <a:lnTo>
                  <a:pt x="192" y="27"/>
                </a:lnTo>
                <a:lnTo>
                  <a:pt x="196" y="31"/>
                </a:lnTo>
                <a:lnTo>
                  <a:pt x="200" y="31"/>
                </a:lnTo>
                <a:lnTo>
                  <a:pt x="205" y="31"/>
                </a:lnTo>
                <a:lnTo>
                  <a:pt x="209" y="31"/>
                </a:lnTo>
                <a:lnTo>
                  <a:pt x="214" y="35"/>
                </a:lnTo>
                <a:lnTo>
                  <a:pt x="218" y="35"/>
                </a:lnTo>
                <a:lnTo>
                  <a:pt x="223" y="35"/>
                </a:lnTo>
                <a:lnTo>
                  <a:pt x="227" y="35"/>
                </a:lnTo>
                <a:lnTo>
                  <a:pt x="232" y="35"/>
                </a:lnTo>
                <a:lnTo>
                  <a:pt x="236" y="35"/>
                </a:lnTo>
                <a:lnTo>
                  <a:pt x="240" y="35"/>
                </a:lnTo>
                <a:lnTo>
                  <a:pt x="245" y="35"/>
                </a:lnTo>
                <a:lnTo>
                  <a:pt x="249" y="35"/>
                </a:lnTo>
                <a:lnTo>
                  <a:pt x="254" y="35"/>
                </a:lnTo>
                <a:lnTo>
                  <a:pt x="258" y="35"/>
                </a:lnTo>
                <a:lnTo>
                  <a:pt x="263" y="35"/>
                </a:lnTo>
                <a:lnTo>
                  <a:pt x="267" y="35"/>
                </a:lnTo>
                <a:lnTo>
                  <a:pt x="272" y="35"/>
                </a:lnTo>
                <a:lnTo>
                  <a:pt x="276" y="35"/>
                </a:lnTo>
                <a:lnTo>
                  <a:pt x="280" y="35"/>
                </a:lnTo>
                <a:lnTo>
                  <a:pt x="285" y="35"/>
                </a:lnTo>
                <a:lnTo>
                  <a:pt x="289" y="35"/>
                </a:lnTo>
                <a:lnTo>
                  <a:pt x="294" y="35"/>
                </a:lnTo>
                <a:lnTo>
                  <a:pt x="298" y="35"/>
                </a:lnTo>
                <a:lnTo>
                  <a:pt x="303" y="35"/>
                </a:lnTo>
                <a:lnTo>
                  <a:pt x="307" y="35"/>
                </a:lnTo>
                <a:lnTo>
                  <a:pt x="312" y="35"/>
                </a:lnTo>
                <a:lnTo>
                  <a:pt x="316" y="35"/>
                </a:lnTo>
                <a:lnTo>
                  <a:pt x="320" y="35"/>
                </a:lnTo>
                <a:lnTo>
                  <a:pt x="325" y="35"/>
                </a:lnTo>
                <a:lnTo>
                  <a:pt x="329" y="35"/>
                </a:lnTo>
                <a:lnTo>
                  <a:pt x="334" y="40"/>
                </a:lnTo>
                <a:lnTo>
                  <a:pt x="338" y="40"/>
                </a:lnTo>
                <a:lnTo>
                  <a:pt x="343" y="40"/>
                </a:lnTo>
                <a:lnTo>
                  <a:pt x="347" y="44"/>
                </a:lnTo>
                <a:lnTo>
                  <a:pt x="352" y="44"/>
                </a:lnTo>
                <a:lnTo>
                  <a:pt x="356" y="44"/>
                </a:lnTo>
                <a:lnTo>
                  <a:pt x="361" y="49"/>
                </a:lnTo>
                <a:lnTo>
                  <a:pt x="365" y="49"/>
                </a:lnTo>
                <a:lnTo>
                  <a:pt x="369" y="53"/>
                </a:lnTo>
              </a:path>
            </a:pathLst>
          </a:custGeom>
          <a:noFill/>
          <a:ln w="28575" cap="flat" cmpd="sng">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76" name="Rectangle 72">
            <a:extLst>
              <a:ext uri="{FF2B5EF4-FFF2-40B4-BE49-F238E27FC236}">
                <a16:creationId xmlns:a16="http://schemas.microsoft.com/office/drawing/2014/main" id="{4D6FC9D3-8DB4-4FCE-AC81-88DA70F20D9E}"/>
              </a:ext>
            </a:extLst>
          </p:cNvPr>
          <p:cNvSpPr>
            <a:spLocks noChangeArrowheads="1"/>
          </p:cNvSpPr>
          <p:nvPr/>
        </p:nvSpPr>
        <p:spPr bwMode="auto">
          <a:xfrm>
            <a:off x="3810000" y="6248400"/>
            <a:ext cx="885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frequency, MHz</a:t>
            </a:r>
            <a:endParaRPr lang="en-US" altLang="en-US" sz="1000"/>
          </a:p>
        </p:txBody>
      </p:sp>
      <p:sp>
        <p:nvSpPr>
          <p:cNvPr id="72777" name="Rectangle 73">
            <a:extLst>
              <a:ext uri="{FF2B5EF4-FFF2-40B4-BE49-F238E27FC236}">
                <a16:creationId xmlns:a16="http://schemas.microsoft.com/office/drawing/2014/main" id="{45E6C967-6153-4695-BD95-BA0AD6B862E5}"/>
              </a:ext>
            </a:extLst>
          </p:cNvPr>
          <p:cNvSpPr>
            <a:spLocks noChangeArrowheads="1"/>
          </p:cNvSpPr>
          <p:nvPr/>
        </p:nvSpPr>
        <p:spPr bwMode="auto">
          <a:xfrm rot="16200000">
            <a:off x="1402556" y="4160044"/>
            <a:ext cx="5476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amplitude</a:t>
            </a:r>
            <a:endParaRPr lang="en-US" altLang="en-US" sz="1000"/>
          </a:p>
        </p:txBody>
      </p:sp>
      <p:sp>
        <p:nvSpPr>
          <p:cNvPr id="72778" name="Rectangle 74">
            <a:extLst>
              <a:ext uri="{FF2B5EF4-FFF2-40B4-BE49-F238E27FC236}">
                <a16:creationId xmlns:a16="http://schemas.microsoft.com/office/drawing/2014/main" id="{AF4731D2-CC0E-4393-82E6-4C1E6312B4D5}"/>
              </a:ext>
            </a:extLst>
          </p:cNvPr>
          <p:cNvSpPr>
            <a:spLocks noChangeArrowheads="1"/>
          </p:cNvSpPr>
          <p:nvPr/>
        </p:nvSpPr>
        <p:spPr bwMode="auto">
          <a:xfrm>
            <a:off x="5621338" y="2714625"/>
            <a:ext cx="606425" cy="255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779" name="Rectangle 75">
            <a:extLst>
              <a:ext uri="{FF2B5EF4-FFF2-40B4-BE49-F238E27FC236}">
                <a16:creationId xmlns:a16="http://schemas.microsoft.com/office/drawing/2014/main" id="{25690CE7-8152-4381-8773-589BF3F2D5ED}"/>
              </a:ext>
            </a:extLst>
          </p:cNvPr>
          <p:cNvSpPr>
            <a:spLocks noChangeArrowheads="1"/>
          </p:cNvSpPr>
          <p:nvPr/>
        </p:nvSpPr>
        <p:spPr bwMode="auto">
          <a:xfrm>
            <a:off x="5621338" y="2714625"/>
            <a:ext cx="606425" cy="25558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780" name="Line 76">
            <a:extLst>
              <a:ext uri="{FF2B5EF4-FFF2-40B4-BE49-F238E27FC236}">
                <a16:creationId xmlns:a16="http://schemas.microsoft.com/office/drawing/2014/main" id="{41439648-9A1E-4EF9-9D56-DD5425151F86}"/>
              </a:ext>
            </a:extLst>
          </p:cNvPr>
          <p:cNvSpPr>
            <a:spLocks noChangeShapeType="1"/>
          </p:cNvSpPr>
          <p:nvPr/>
        </p:nvSpPr>
        <p:spPr bwMode="auto">
          <a:xfrm>
            <a:off x="5621338" y="2714625"/>
            <a:ext cx="6064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81" name="Line 77">
            <a:extLst>
              <a:ext uri="{FF2B5EF4-FFF2-40B4-BE49-F238E27FC236}">
                <a16:creationId xmlns:a16="http://schemas.microsoft.com/office/drawing/2014/main" id="{BCF9AD69-7146-46E3-95F0-C809920B6900}"/>
              </a:ext>
            </a:extLst>
          </p:cNvPr>
          <p:cNvSpPr>
            <a:spLocks noChangeShapeType="1"/>
          </p:cNvSpPr>
          <p:nvPr/>
        </p:nvSpPr>
        <p:spPr bwMode="auto">
          <a:xfrm>
            <a:off x="5621338" y="2970213"/>
            <a:ext cx="6064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82" name="Line 78">
            <a:extLst>
              <a:ext uri="{FF2B5EF4-FFF2-40B4-BE49-F238E27FC236}">
                <a16:creationId xmlns:a16="http://schemas.microsoft.com/office/drawing/2014/main" id="{70241505-600C-4C3D-84B2-2CF765CE557D}"/>
              </a:ext>
            </a:extLst>
          </p:cNvPr>
          <p:cNvSpPr>
            <a:spLocks noChangeShapeType="1"/>
          </p:cNvSpPr>
          <p:nvPr/>
        </p:nvSpPr>
        <p:spPr bwMode="auto">
          <a:xfrm flipV="1">
            <a:off x="6227763" y="2714625"/>
            <a:ext cx="1587" cy="255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83" name="Line 79">
            <a:extLst>
              <a:ext uri="{FF2B5EF4-FFF2-40B4-BE49-F238E27FC236}">
                <a16:creationId xmlns:a16="http://schemas.microsoft.com/office/drawing/2014/main" id="{CBF4EDF2-4C65-4255-B896-92D79899E302}"/>
              </a:ext>
            </a:extLst>
          </p:cNvPr>
          <p:cNvSpPr>
            <a:spLocks noChangeShapeType="1"/>
          </p:cNvSpPr>
          <p:nvPr/>
        </p:nvSpPr>
        <p:spPr bwMode="auto">
          <a:xfrm flipV="1">
            <a:off x="5621338" y="2714625"/>
            <a:ext cx="1587" cy="255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84" name="Line 80">
            <a:extLst>
              <a:ext uri="{FF2B5EF4-FFF2-40B4-BE49-F238E27FC236}">
                <a16:creationId xmlns:a16="http://schemas.microsoft.com/office/drawing/2014/main" id="{67C72EB4-A238-4BB5-A21C-28BDF56D1AAB}"/>
              </a:ext>
            </a:extLst>
          </p:cNvPr>
          <p:cNvSpPr>
            <a:spLocks noChangeShapeType="1"/>
          </p:cNvSpPr>
          <p:nvPr/>
        </p:nvSpPr>
        <p:spPr bwMode="auto">
          <a:xfrm>
            <a:off x="5621338" y="2970213"/>
            <a:ext cx="6064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85" name="Line 81">
            <a:extLst>
              <a:ext uri="{FF2B5EF4-FFF2-40B4-BE49-F238E27FC236}">
                <a16:creationId xmlns:a16="http://schemas.microsoft.com/office/drawing/2014/main" id="{A8662D7A-F9E9-4520-A858-DC6DFE5B565A}"/>
              </a:ext>
            </a:extLst>
          </p:cNvPr>
          <p:cNvSpPr>
            <a:spLocks noChangeShapeType="1"/>
          </p:cNvSpPr>
          <p:nvPr/>
        </p:nvSpPr>
        <p:spPr bwMode="auto">
          <a:xfrm flipV="1">
            <a:off x="5621338" y="2714625"/>
            <a:ext cx="1587" cy="255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86" name="Line 82">
            <a:extLst>
              <a:ext uri="{FF2B5EF4-FFF2-40B4-BE49-F238E27FC236}">
                <a16:creationId xmlns:a16="http://schemas.microsoft.com/office/drawing/2014/main" id="{C9B381BA-3AB5-4FFA-9A51-5C3BBD8AAF40}"/>
              </a:ext>
            </a:extLst>
          </p:cNvPr>
          <p:cNvSpPr>
            <a:spLocks noChangeShapeType="1"/>
          </p:cNvSpPr>
          <p:nvPr/>
        </p:nvSpPr>
        <p:spPr bwMode="auto">
          <a:xfrm>
            <a:off x="5621338" y="2714625"/>
            <a:ext cx="6064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87" name="Line 83">
            <a:extLst>
              <a:ext uri="{FF2B5EF4-FFF2-40B4-BE49-F238E27FC236}">
                <a16:creationId xmlns:a16="http://schemas.microsoft.com/office/drawing/2014/main" id="{5D3D0B6A-F2F7-46AA-92D2-4F3FAE4E57FC}"/>
              </a:ext>
            </a:extLst>
          </p:cNvPr>
          <p:cNvSpPr>
            <a:spLocks noChangeShapeType="1"/>
          </p:cNvSpPr>
          <p:nvPr/>
        </p:nvSpPr>
        <p:spPr bwMode="auto">
          <a:xfrm>
            <a:off x="5621338" y="2970213"/>
            <a:ext cx="6064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88" name="Line 84">
            <a:extLst>
              <a:ext uri="{FF2B5EF4-FFF2-40B4-BE49-F238E27FC236}">
                <a16:creationId xmlns:a16="http://schemas.microsoft.com/office/drawing/2014/main" id="{3F121F53-BD2F-40B0-8E90-406B6D15BC36}"/>
              </a:ext>
            </a:extLst>
          </p:cNvPr>
          <p:cNvSpPr>
            <a:spLocks noChangeShapeType="1"/>
          </p:cNvSpPr>
          <p:nvPr/>
        </p:nvSpPr>
        <p:spPr bwMode="auto">
          <a:xfrm flipV="1">
            <a:off x="6227763" y="2714625"/>
            <a:ext cx="1587" cy="255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89" name="Line 85">
            <a:extLst>
              <a:ext uri="{FF2B5EF4-FFF2-40B4-BE49-F238E27FC236}">
                <a16:creationId xmlns:a16="http://schemas.microsoft.com/office/drawing/2014/main" id="{A8AFE8A1-C0F0-45D6-BFF5-8B28C23A5216}"/>
              </a:ext>
            </a:extLst>
          </p:cNvPr>
          <p:cNvSpPr>
            <a:spLocks noChangeShapeType="1"/>
          </p:cNvSpPr>
          <p:nvPr/>
        </p:nvSpPr>
        <p:spPr bwMode="auto">
          <a:xfrm flipV="1">
            <a:off x="5621338" y="2714625"/>
            <a:ext cx="1587" cy="255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90" name="Rectangle 86">
            <a:extLst>
              <a:ext uri="{FF2B5EF4-FFF2-40B4-BE49-F238E27FC236}">
                <a16:creationId xmlns:a16="http://schemas.microsoft.com/office/drawing/2014/main" id="{E241AEF0-B32C-4016-859E-C6A3EC9FBBA9}"/>
              </a:ext>
            </a:extLst>
          </p:cNvPr>
          <p:cNvSpPr>
            <a:spLocks noChangeArrowheads="1"/>
          </p:cNvSpPr>
          <p:nvPr/>
        </p:nvSpPr>
        <p:spPr bwMode="auto">
          <a:xfrm>
            <a:off x="5889625" y="2728913"/>
            <a:ext cx="147638"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KIR</a:t>
            </a:r>
            <a:endParaRPr lang="en-US" altLang="en-US"/>
          </a:p>
        </p:txBody>
      </p:sp>
      <p:sp>
        <p:nvSpPr>
          <p:cNvPr id="72791" name="Rectangle 87">
            <a:extLst>
              <a:ext uri="{FF2B5EF4-FFF2-40B4-BE49-F238E27FC236}">
                <a16:creationId xmlns:a16="http://schemas.microsoft.com/office/drawing/2014/main" id="{54699C07-C9FF-4FD7-9E24-F1DF42DD71A9}"/>
              </a:ext>
            </a:extLst>
          </p:cNvPr>
          <p:cNvSpPr>
            <a:spLocks noChangeArrowheads="1"/>
          </p:cNvSpPr>
          <p:nvPr/>
        </p:nvSpPr>
        <p:spPr bwMode="auto">
          <a:xfrm>
            <a:off x="5889625" y="2841625"/>
            <a:ext cx="268288"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MOOT</a:t>
            </a:r>
            <a:endParaRPr lang="en-US" altLang="en-US"/>
          </a:p>
        </p:txBody>
      </p:sp>
      <p:sp>
        <p:nvSpPr>
          <p:cNvPr id="72792" name="Line 88">
            <a:extLst>
              <a:ext uri="{FF2B5EF4-FFF2-40B4-BE49-F238E27FC236}">
                <a16:creationId xmlns:a16="http://schemas.microsoft.com/office/drawing/2014/main" id="{507187F9-F791-48FE-9750-FA1771E0E115}"/>
              </a:ext>
            </a:extLst>
          </p:cNvPr>
          <p:cNvSpPr>
            <a:spLocks noChangeShapeType="1"/>
          </p:cNvSpPr>
          <p:nvPr/>
        </p:nvSpPr>
        <p:spPr bwMode="auto">
          <a:xfrm>
            <a:off x="5670550" y="2786063"/>
            <a:ext cx="161925" cy="1587"/>
          </a:xfrm>
          <a:prstGeom prst="line">
            <a:avLst/>
          </a:prstGeom>
          <a:noFill/>
          <a:ln w="14288">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93" name="Line 89">
            <a:extLst>
              <a:ext uri="{FF2B5EF4-FFF2-40B4-BE49-F238E27FC236}">
                <a16:creationId xmlns:a16="http://schemas.microsoft.com/office/drawing/2014/main" id="{FAE9556E-9ED7-402E-93D3-2926B0D113F3}"/>
              </a:ext>
            </a:extLst>
          </p:cNvPr>
          <p:cNvSpPr>
            <a:spLocks noChangeShapeType="1"/>
          </p:cNvSpPr>
          <p:nvPr/>
        </p:nvSpPr>
        <p:spPr bwMode="auto">
          <a:xfrm>
            <a:off x="5670550" y="2898775"/>
            <a:ext cx="161925" cy="1588"/>
          </a:xfrm>
          <a:prstGeom prst="line">
            <a:avLst/>
          </a:prstGeom>
          <a:noFill/>
          <a:ln w="14288">
            <a:solidFill>
              <a:srgbClr val="FF0000"/>
            </a:solidFill>
            <a:prstDash val="sysDash"/>
            <a:round/>
            <a:headEnd/>
            <a:tailEnd/>
          </a:ln>
          <a:extLst>
            <a:ext uri="{909E8E84-426E-40DD-AFC4-6F175D3DCCD1}">
              <a14:hiddenFill xmlns:a14="http://schemas.microsoft.com/office/drawing/2010/main">
                <a:noFill/>
              </a14:hiddenFill>
            </a:ext>
          </a:extLst>
        </p:spPr>
        <p:txBody>
          <a:bodyPr/>
          <a:lstStyle/>
          <a:p>
            <a:endParaRPr lang="en-US"/>
          </a:p>
        </p:txBody>
      </p:sp>
      <p:sp>
        <p:nvSpPr>
          <p:cNvPr id="72794" name="Rectangle 90">
            <a:extLst>
              <a:ext uri="{FF2B5EF4-FFF2-40B4-BE49-F238E27FC236}">
                <a16:creationId xmlns:a16="http://schemas.microsoft.com/office/drawing/2014/main" id="{9E9017DB-DFD2-41E9-B333-B4046067C933}"/>
              </a:ext>
            </a:extLst>
          </p:cNvPr>
          <p:cNvSpPr>
            <a:spLocks noChangeArrowheads="1"/>
          </p:cNvSpPr>
          <p:nvPr/>
        </p:nvSpPr>
        <p:spPr bwMode="auto">
          <a:xfrm>
            <a:off x="3898900" y="2905125"/>
            <a:ext cx="4810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inc = 45 </a:t>
            </a:r>
            <a:endParaRPr lang="en-US" altLang="en-US" sz="1000"/>
          </a:p>
        </p:txBody>
      </p:sp>
      <p:sp>
        <p:nvSpPr>
          <p:cNvPr id="72795" name="Text Box 91">
            <a:extLst>
              <a:ext uri="{FF2B5EF4-FFF2-40B4-BE49-F238E27FC236}">
                <a16:creationId xmlns:a16="http://schemas.microsoft.com/office/drawing/2014/main" id="{DF771220-D503-47CE-BD04-119EEDFC6A61}"/>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Line 3">
            <a:extLst>
              <a:ext uri="{FF2B5EF4-FFF2-40B4-BE49-F238E27FC236}">
                <a16:creationId xmlns:a16="http://schemas.microsoft.com/office/drawing/2014/main" id="{0B572AD2-5731-4960-92A8-64B808616994}"/>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09" name="Text Box 5">
            <a:extLst>
              <a:ext uri="{FF2B5EF4-FFF2-40B4-BE49-F238E27FC236}">
                <a16:creationId xmlns:a16="http://schemas.microsoft.com/office/drawing/2014/main" id="{95D37F6A-5017-4664-97B8-9990D8D3C44F}"/>
              </a:ext>
            </a:extLst>
          </p:cNvPr>
          <p:cNvSpPr txBox="1">
            <a:spLocks noChangeArrowheads="1"/>
          </p:cNvSpPr>
          <p:nvPr/>
        </p:nvSpPr>
        <p:spPr bwMode="auto">
          <a:xfrm>
            <a:off x="1127125" y="974725"/>
            <a:ext cx="54070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When </a:t>
            </a:r>
            <a:r>
              <a:rPr lang="en-US" altLang="en-US" b="1"/>
              <a:t>e</a:t>
            </a:r>
            <a:r>
              <a:rPr lang="en-US" altLang="en-US" baseline="-25000"/>
              <a:t>q</a:t>
            </a:r>
            <a:r>
              <a:rPr lang="en-US" altLang="en-US"/>
              <a:t> is parallel to the crack normal, </a:t>
            </a:r>
            <a:r>
              <a:rPr lang="en-US" altLang="en-US" b="1"/>
              <a:t>n </a:t>
            </a:r>
            <a:r>
              <a:rPr lang="en-US" altLang="en-US"/>
              <a:t>:</a:t>
            </a:r>
          </a:p>
        </p:txBody>
      </p:sp>
      <p:graphicFrame>
        <p:nvGraphicFramePr>
          <p:cNvPr id="21510" name="Object 6">
            <a:extLst>
              <a:ext uri="{FF2B5EF4-FFF2-40B4-BE49-F238E27FC236}">
                <a16:creationId xmlns:a16="http://schemas.microsoft.com/office/drawing/2014/main" id="{1A682514-3FBB-4A99-B295-23953F79312F}"/>
              </a:ext>
            </a:extLst>
          </p:cNvPr>
          <p:cNvGraphicFramePr>
            <a:graphicFrameLocks noChangeAspect="1"/>
          </p:cNvGraphicFramePr>
          <p:nvPr/>
        </p:nvGraphicFramePr>
        <p:xfrm>
          <a:off x="2057400" y="1524000"/>
          <a:ext cx="3048000" cy="723900"/>
        </p:xfrm>
        <a:graphic>
          <a:graphicData uri="http://schemas.openxmlformats.org/presentationml/2006/ole">
            <mc:AlternateContent xmlns:mc="http://schemas.openxmlformats.org/markup-compatibility/2006">
              <mc:Choice xmlns:v="urn:schemas-microsoft-com:vml" Requires="v">
                <p:oleObj spid="_x0000_s94218" name="MathType Equation" r:id="rId4" imgW="2298700" imgH="546100" progId="Equation">
                  <p:embed/>
                </p:oleObj>
              </mc:Choice>
              <mc:Fallback>
                <p:oleObj name="MathType Equation" r:id="rId4" imgW="2298700" imgH="546100" progId="Equation">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1524000"/>
                        <a:ext cx="3048000" cy="723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11" name="Text Box 7">
            <a:extLst>
              <a:ext uri="{FF2B5EF4-FFF2-40B4-BE49-F238E27FC236}">
                <a16:creationId xmlns:a16="http://schemas.microsoft.com/office/drawing/2014/main" id="{EE16437C-EF8D-401D-BB5E-2F8BC5CACC94}"/>
              </a:ext>
            </a:extLst>
          </p:cNvPr>
          <p:cNvSpPr txBox="1">
            <a:spLocks noChangeArrowheads="1"/>
          </p:cNvSpPr>
          <p:nvPr/>
        </p:nvSpPr>
        <p:spPr bwMode="auto">
          <a:xfrm>
            <a:off x="1600200" y="2362200"/>
            <a:ext cx="33877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Special case - pulse echo: </a:t>
            </a:r>
          </a:p>
        </p:txBody>
      </p:sp>
      <p:graphicFrame>
        <p:nvGraphicFramePr>
          <p:cNvPr id="21512" name="Object 8">
            <a:extLst>
              <a:ext uri="{FF2B5EF4-FFF2-40B4-BE49-F238E27FC236}">
                <a16:creationId xmlns:a16="http://schemas.microsoft.com/office/drawing/2014/main" id="{16D2F2BA-637A-404E-946B-3B47B411FFA7}"/>
              </a:ext>
            </a:extLst>
          </p:cNvPr>
          <p:cNvGraphicFramePr>
            <a:graphicFrameLocks noChangeAspect="1"/>
          </p:cNvGraphicFramePr>
          <p:nvPr/>
        </p:nvGraphicFramePr>
        <p:xfrm>
          <a:off x="3276600" y="2743200"/>
          <a:ext cx="2451100" cy="731838"/>
        </p:xfrm>
        <a:graphic>
          <a:graphicData uri="http://schemas.openxmlformats.org/presentationml/2006/ole">
            <mc:AlternateContent xmlns:mc="http://schemas.openxmlformats.org/markup-compatibility/2006">
              <mc:Choice xmlns:v="urn:schemas-microsoft-com:vml" Requires="v">
                <p:oleObj spid="_x0000_s94219" name="MathType Equation" r:id="rId6" imgW="1701800" imgH="508000" progId="Equation">
                  <p:embed/>
                </p:oleObj>
              </mc:Choice>
              <mc:Fallback>
                <p:oleObj name="MathType Equation" r:id="rId6" imgW="1701800" imgH="508000" progId="Equation">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6600" y="2743200"/>
                        <a:ext cx="2451100" cy="731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13" name="Oval 9">
            <a:extLst>
              <a:ext uri="{FF2B5EF4-FFF2-40B4-BE49-F238E27FC236}">
                <a16:creationId xmlns:a16="http://schemas.microsoft.com/office/drawing/2014/main" id="{3AA0211C-5C2E-4F85-9F5C-80DEAC41CFE2}"/>
              </a:ext>
            </a:extLst>
          </p:cNvPr>
          <p:cNvSpPr>
            <a:spLocks noChangeArrowheads="1"/>
          </p:cNvSpPr>
          <p:nvPr/>
        </p:nvSpPr>
        <p:spPr bwMode="auto">
          <a:xfrm>
            <a:off x="6400800" y="2209800"/>
            <a:ext cx="8382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4" name="Line 10">
            <a:extLst>
              <a:ext uri="{FF2B5EF4-FFF2-40B4-BE49-F238E27FC236}">
                <a16:creationId xmlns:a16="http://schemas.microsoft.com/office/drawing/2014/main" id="{5439AAFF-2494-4C66-9F64-1DE79AFDD75E}"/>
              </a:ext>
            </a:extLst>
          </p:cNvPr>
          <p:cNvSpPr>
            <a:spLocks noChangeShapeType="1"/>
          </p:cNvSpPr>
          <p:nvPr/>
        </p:nvSpPr>
        <p:spPr bwMode="auto">
          <a:xfrm>
            <a:off x="6096000" y="1752600"/>
            <a:ext cx="423863" cy="393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5" name="Line 11">
            <a:extLst>
              <a:ext uri="{FF2B5EF4-FFF2-40B4-BE49-F238E27FC236}">
                <a16:creationId xmlns:a16="http://schemas.microsoft.com/office/drawing/2014/main" id="{E610E881-C97D-4823-A7CD-B3EAFEAA3C5D}"/>
              </a:ext>
            </a:extLst>
          </p:cNvPr>
          <p:cNvSpPr>
            <a:spLocks noChangeShapeType="1"/>
          </p:cNvSpPr>
          <p:nvPr/>
        </p:nvSpPr>
        <p:spPr bwMode="auto">
          <a:xfrm flipV="1">
            <a:off x="7086600" y="1757363"/>
            <a:ext cx="331788" cy="3762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6" name="Line 12">
            <a:extLst>
              <a:ext uri="{FF2B5EF4-FFF2-40B4-BE49-F238E27FC236}">
                <a16:creationId xmlns:a16="http://schemas.microsoft.com/office/drawing/2014/main" id="{5192788E-10E2-4CE8-BEC9-42B12620F68D}"/>
              </a:ext>
            </a:extLst>
          </p:cNvPr>
          <p:cNvSpPr>
            <a:spLocks noChangeShapeType="1"/>
          </p:cNvSpPr>
          <p:nvPr/>
        </p:nvSpPr>
        <p:spPr bwMode="auto">
          <a:xfrm>
            <a:off x="6781800" y="11430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7" name="Line 13">
            <a:extLst>
              <a:ext uri="{FF2B5EF4-FFF2-40B4-BE49-F238E27FC236}">
                <a16:creationId xmlns:a16="http://schemas.microsoft.com/office/drawing/2014/main" id="{352CF47F-7FDB-43E7-8E09-EB73760E0539}"/>
              </a:ext>
            </a:extLst>
          </p:cNvPr>
          <p:cNvSpPr>
            <a:spLocks noChangeShapeType="1"/>
          </p:cNvSpPr>
          <p:nvPr/>
        </p:nvSpPr>
        <p:spPr bwMode="auto">
          <a:xfrm flipV="1">
            <a:off x="6794500" y="1862138"/>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8" name="Text Box 14">
            <a:extLst>
              <a:ext uri="{FF2B5EF4-FFF2-40B4-BE49-F238E27FC236}">
                <a16:creationId xmlns:a16="http://schemas.microsoft.com/office/drawing/2014/main" id="{11CF84D0-B42C-4854-B4E7-BE6469B5D8D0}"/>
              </a:ext>
            </a:extLst>
          </p:cNvPr>
          <p:cNvSpPr txBox="1">
            <a:spLocks noChangeArrowheads="1"/>
          </p:cNvSpPr>
          <p:nvPr/>
        </p:nvSpPr>
        <p:spPr bwMode="auto">
          <a:xfrm>
            <a:off x="5791200" y="1828800"/>
            <a:ext cx="3762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e</a:t>
            </a:r>
            <a:r>
              <a:rPr lang="en-US" altLang="en-US" baseline="-25000"/>
              <a:t>i</a:t>
            </a:r>
            <a:endParaRPr lang="en-US" altLang="en-US"/>
          </a:p>
        </p:txBody>
      </p:sp>
      <p:sp>
        <p:nvSpPr>
          <p:cNvPr id="21519" name="Text Box 15">
            <a:extLst>
              <a:ext uri="{FF2B5EF4-FFF2-40B4-BE49-F238E27FC236}">
                <a16:creationId xmlns:a16="http://schemas.microsoft.com/office/drawing/2014/main" id="{D52BC3CB-230C-43FF-AE69-EE076BA215DC}"/>
              </a:ext>
            </a:extLst>
          </p:cNvPr>
          <p:cNvSpPr txBox="1">
            <a:spLocks noChangeArrowheads="1"/>
          </p:cNvSpPr>
          <p:nvPr/>
        </p:nvSpPr>
        <p:spPr bwMode="auto">
          <a:xfrm>
            <a:off x="7467600" y="1905000"/>
            <a:ext cx="39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e</a:t>
            </a:r>
            <a:r>
              <a:rPr lang="en-US" altLang="en-US" baseline="-25000"/>
              <a:t>s</a:t>
            </a:r>
            <a:endParaRPr lang="en-US" altLang="en-US"/>
          </a:p>
        </p:txBody>
      </p:sp>
      <p:sp>
        <p:nvSpPr>
          <p:cNvPr id="21520" name="Text Box 16">
            <a:extLst>
              <a:ext uri="{FF2B5EF4-FFF2-40B4-BE49-F238E27FC236}">
                <a16:creationId xmlns:a16="http://schemas.microsoft.com/office/drawing/2014/main" id="{29117320-7E74-4582-919E-DD1C35B7444B}"/>
              </a:ext>
            </a:extLst>
          </p:cNvPr>
          <p:cNvSpPr txBox="1">
            <a:spLocks noChangeArrowheads="1"/>
          </p:cNvSpPr>
          <p:nvPr/>
        </p:nvSpPr>
        <p:spPr bwMode="auto">
          <a:xfrm>
            <a:off x="6786563" y="1687513"/>
            <a:ext cx="354012"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n</a:t>
            </a:r>
            <a:endParaRPr lang="en-US" altLang="en-US"/>
          </a:p>
        </p:txBody>
      </p:sp>
      <p:sp>
        <p:nvSpPr>
          <p:cNvPr id="21521" name="Text Box 17">
            <a:extLst>
              <a:ext uri="{FF2B5EF4-FFF2-40B4-BE49-F238E27FC236}">
                <a16:creationId xmlns:a16="http://schemas.microsoft.com/office/drawing/2014/main" id="{46BF77E2-1997-416A-A36B-9C4E1525A3D3}"/>
              </a:ext>
            </a:extLst>
          </p:cNvPr>
          <p:cNvSpPr txBox="1">
            <a:spLocks noChangeArrowheads="1"/>
          </p:cNvSpPr>
          <p:nvPr/>
        </p:nvSpPr>
        <p:spPr bwMode="auto">
          <a:xfrm>
            <a:off x="6858000" y="1143000"/>
            <a:ext cx="473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e</a:t>
            </a:r>
            <a:r>
              <a:rPr lang="en-US" altLang="en-US" baseline="-25000"/>
              <a:t>q</a:t>
            </a:r>
            <a:endParaRPr lang="en-US" altLang="en-US"/>
          </a:p>
        </p:txBody>
      </p:sp>
      <p:sp>
        <p:nvSpPr>
          <p:cNvPr id="21522" name="Oval 18">
            <a:extLst>
              <a:ext uri="{FF2B5EF4-FFF2-40B4-BE49-F238E27FC236}">
                <a16:creationId xmlns:a16="http://schemas.microsoft.com/office/drawing/2014/main" id="{190A8CB2-77D2-46D6-93F6-1A6EE7183872}"/>
              </a:ext>
            </a:extLst>
          </p:cNvPr>
          <p:cNvSpPr>
            <a:spLocks noChangeArrowheads="1"/>
          </p:cNvSpPr>
          <p:nvPr/>
        </p:nvSpPr>
        <p:spPr bwMode="auto">
          <a:xfrm>
            <a:off x="6391275" y="3660775"/>
            <a:ext cx="8382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23" name="Line 19">
            <a:extLst>
              <a:ext uri="{FF2B5EF4-FFF2-40B4-BE49-F238E27FC236}">
                <a16:creationId xmlns:a16="http://schemas.microsoft.com/office/drawing/2014/main" id="{5FF285CC-0EBD-4BA0-8A29-6D7523473786}"/>
              </a:ext>
            </a:extLst>
          </p:cNvPr>
          <p:cNvSpPr>
            <a:spLocks noChangeShapeType="1"/>
          </p:cNvSpPr>
          <p:nvPr/>
        </p:nvSpPr>
        <p:spPr bwMode="auto">
          <a:xfrm>
            <a:off x="6696075" y="2898775"/>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24" name="Line 20">
            <a:extLst>
              <a:ext uri="{FF2B5EF4-FFF2-40B4-BE49-F238E27FC236}">
                <a16:creationId xmlns:a16="http://schemas.microsoft.com/office/drawing/2014/main" id="{31D0ECFB-4C71-4D66-93D6-EF4070D7758D}"/>
              </a:ext>
            </a:extLst>
          </p:cNvPr>
          <p:cNvSpPr>
            <a:spLocks noChangeShapeType="1"/>
          </p:cNvSpPr>
          <p:nvPr/>
        </p:nvSpPr>
        <p:spPr bwMode="auto">
          <a:xfrm flipV="1">
            <a:off x="6848475" y="2898775"/>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25" name="Line 21">
            <a:extLst>
              <a:ext uri="{FF2B5EF4-FFF2-40B4-BE49-F238E27FC236}">
                <a16:creationId xmlns:a16="http://schemas.microsoft.com/office/drawing/2014/main" id="{C52FB7A8-C6F1-4645-B00D-AD309A5DA188}"/>
              </a:ext>
            </a:extLst>
          </p:cNvPr>
          <p:cNvSpPr>
            <a:spLocks noChangeShapeType="1"/>
          </p:cNvSpPr>
          <p:nvPr/>
        </p:nvSpPr>
        <p:spPr bwMode="auto">
          <a:xfrm flipV="1">
            <a:off x="6772275" y="3432175"/>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26" name="Text Box 22">
            <a:extLst>
              <a:ext uri="{FF2B5EF4-FFF2-40B4-BE49-F238E27FC236}">
                <a16:creationId xmlns:a16="http://schemas.microsoft.com/office/drawing/2014/main" id="{F46E3CA2-A6FF-46F5-B18D-A390F5D3DA83}"/>
              </a:ext>
            </a:extLst>
          </p:cNvPr>
          <p:cNvSpPr txBox="1">
            <a:spLocks noChangeArrowheads="1"/>
          </p:cNvSpPr>
          <p:nvPr/>
        </p:nvSpPr>
        <p:spPr bwMode="auto">
          <a:xfrm>
            <a:off x="6243638" y="2936875"/>
            <a:ext cx="376237"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e</a:t>
            </a:r>
            <a:r>
              <a:rPr lang="en-US" altLang="en-US" baseline="-25000"/>
              <a:t>i</a:t>
            </a:r>
            <a:endParaRPr lang="en-US" altLang="en-US"/>
          </a:p>
        </p:txBody>
      </p:sp>
      <p:sp>
        <p:nvSpPr>
          <p:cNvPr id="21527" name="Text Box 23">
            <a:extLst>
              <a:ext uri="{FF2B5EF4-FFF2-40B4-BE49-F238E27FC236}">
                <a16:creationId xmlns:a16="http://schemas.microsoft.com/office/drawing/2014/main" id="{E1D84CF3-3F00-486F-B50F-F0AFD06F28FE}"/>
              </a:ext>
            </a:extLst>
          </p:cNvPr>
          <p:cNvSpPr txBox="1">
            <a:spLocks noChangeArrowheads="1"/>
          </p:cNvSpPr>
          <p:nvPr/>
        </p:nvSpPr>
        <p:spPr bwMode="auto">
          <a:xfrm>
            <a:off x="6934200" y="2895600"/>
            <a:ext cx="39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e</a:t>
            </a:r>
            <a:r>
              <a:rPr lang="en-US" altLang="en-US" baseline="-25000"/>
              <a:t>s</a:t>
            </a:r>
            <a:endParaRPr lang="en-US" altLang="en-US"/>
          </a:p>
        </p:txBody>
      </p:sp>
      <p:sp>
        <p:nvSpPr>
          <p:cNvPr id="21528" name="Text Box 24">
            <a:extLst>
              <a:ext uri="{FF2B5EF4-FFF2-40B4-BE49-F238E27FC236}">
                <a16:creationId xmlns:a16="http://schemas.microsoft.com/office/drawing/2014/main" id="{6223A850-B6CE-4111-968A-2AA87AEFFB91}"/>
              </a:ext>
            </a:extLst>
          </p:cNvPr>
          <p:cNvSpPr txBox="1">
            <a:spLocks noChangeArrowheads="1"/>
          </p:cNvSpPr>
          <p:nvPr/>
        </p:nvSpPr>
        <p:spPr bwMode="auto">
          <a:xfrm>
            <a:off x="6810375" y="3246438"/>
            <a:ext cx="3540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n</a:t>
            </a:r>
            <a:endParaRPr lang="en-US" altLang="en-US"/>
          </a:p>
        </p:txBody>
      </p:sp>
      <p:sp>
        <p:nvSpPr>
          <p:cNvPr id="51203" name="Rectangle 3">
            <a:extLst>
              <a:ext uri="{FF2B5EF4-FFF2-40B4-BE49-F238E27FC236}">
                <a16:creationId xmlns:a16="http://schemas.microsoft.com/office/drawing/2014/main" id="{98AB5E2D-1FF7-4330-BF77-5FF1FE8F0B91}"/>
              </a:ext>
            </a:extLst>
          </p:cNvPr>
          <p:cNvSpPr>
            <a:spLocks noChangeArrowheads="1"/>
          </p:cNvSpPr>
          <p:nvPr/>
        </p:nvSpPr>
        <p:spPr bwMode="auto">
          <a:xfrm>
            <a:off x="338138" y="6291263"/>
            <a:ext cx="6326187"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The magnitude of the P-wave pulse-echo far-field scattering amplitude versus frequency for a 1 mm </a:t>
            </a:r>
          </a:p>
          <a:p>
            <a:r>
              <a:rPr lang="en-US" altLang="en-US" sz="1200"/>
              <a:t>radius circular crack in steel at normal incidence. </a:t>
            </a:r>
          </a:p>
        </p:txBody>
      </p:sp>
      <p:sp>
        <p:nvSpPr>
          <p:cNvPr id="51204" name="AutoShape 4">
            <a:extLst>
              <a:ext uri="{FF2B5EF4-FFF2-40B4-BE49-F238E27FC236}">
                <a16:creationId xmlns:a16="http://schemas.microsoft.com/office/drawing/2014/main" id="{85FB44B9-1B14-4469-B629-3C9DAF477E79}"/>
              </a:ext>
            </a:extLst>
          </p:cNvPr>
          <p:cNvSpPr>
            <a:spLocks noChangeAspect="1" noChangeArrowheads="1" noTextEdit="1"/>
          </p:cNvSpPr>
          <p:nvPr/>
        </p:nvSpPr>
        <p:spPr bwMode="auto">
          <a:xfrm>
            <a:off x="1676400" y="3581400"/>
            <a:ext cx="3429000" cy="275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51208" name="Group 8">
            <a:extLst>
              <a:ext uri="{FF2B5EF4-FFF2-40B4-BE49-F238E27FC236}">
                <a16:creationId xmlns:a16="http://schemas.microsoft.com/office/drawing/2014/main" id="{DD0CE804-4D5A-4C81-AEAC-BA29A6370D42}"/>
              </a:ext>
            </a:extLst>
          </p:cNvPr>
          <p:cNvGrpSpPr>
            <a:grpSpLocks/>
          </p:cNvGrpSpPr>
          <p:nvPr/>
        </p:nvGrpSpPr>
        <p:grpSpPr bwMode="auto">
          <a:xfrm>
            <a:off x="2155825" y="3636963"/>
            <a:ext cx="2851150" cy="2265362"/>
            <a:chOff x="1358" y="2291"/>
            <a:chExt cx="1796" cy="1427"/>
          </a:xfrm>
        </p:grpSpPr>
        <p:sp>
          <p:nvSpPr>
            <p:cNvPr id="51206" name="Rectangle 6">
              <a:extLst>
                <a:ext uri="{FF2B5EF4-FFF2-40B4-BE49-F238E27FC236}">
                  <a16:creationId xmlns:a16="http://schemas.microsoft.com/office/drawing/2014/main" id="{FFCCA9F7-4C20-4400-9A43-20904DCFF696}"/>
                </a:ext>
              </a:extLst>
            </p:cNvPr>
            <p:cNvSpPr>
              <a:spLocks noChangeArrowheads="1"/>
            </p:cNvSpPr>
            <p:nvPr/>
          </p:nvSpPr>
          <p:spPr bwMode="auto">
            <a:xfrm>
              <a:off x="1358" y="2291"/>
              <a:ext cx="1796" cy="14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207" name="Rectangle 7">
              <a:extLst>
                <a:ext uri="{FF2B5EF4-FFF2-40B4-BE49-F238E27FC236}">
                  <a16:creationId xmlns:a16="http://schemas.microsoft.com/office/drawing/2014/main" id="{17752EBC-9593-436A-99D9-BBC451D584AD}"/>
                </a:ext>
              </a:extLst>
            </p:cNvPr>
            <p:cNvSpPr>
              <a:spLocks noChangeArrowheads="1"/>
            </p:cNvSpPr>
            <p:nvPr/>
          </p:nvSpPr>
          <p:spPr bwMode="auto">
            <a:xfrm>
              <a:off x="1358" y="2291"/>
              <a:ext cx="1796" cy="1427"/>
            </a:xfrm>
            <a:prstGeom prst="rect">
              <a:avLst/>
            </a:prstGeom>
            <a:noFill/>
            <a:ln w="793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51209" name="Line 9">
            <a:extLst>
              <a:ext uri="{FF2B5EF4-FFF2-40B4-BE49-F238E27FC236}">
                <a16:creationId xmlns:a16="http://schemas.microsoft.com/office/drawing/2014/main" id="{72615D3D-1644-407E-BDBA-C1B3EB7F28BE}"/>
              </a:ext>
            </a:extLst>
          </p:cNvPr>
          <p:cNvSpPr>
            <a:spLocks noChangeShapeType="1"/>
          </p:cNvSpPr>
          <p:nvPr/>
        </p:nvSpPr>
        <p:spPr bwMode="auto">
          <a:xfrm>
            <a:off x="2152650" y="5905500"/>
            <a:ext cx="2857500"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0" name="Line 10">
            <a:extLst>
              <a:ext uri="{FF2B5EF4-FFF2-40B4-BE49-F238E27FC236}">
                <a16:creationId xmlns:a16="http://schemas.microsoft.com/office/drawing/2014/main" id="{A9E9B619-7196-47BA-B101-F9BD1F692893}"/>
              </a:ext>
            </a:extLst>
          </p:cNvPr>
          <p:cNvSpPr>
            <a:spLocks noChangeShapeType="1"/>
          </p:cNvSpPr>
          <p:nvPr/>
        </p:nvSpPr>
        <p:spPr bwMode="auto">
          <a:xfrm>
            <a:off x="2152650" y="3633788"/>
            <a:ext cx="2857500"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1" name="Line 11">
            <a:extLst>
              <a:ext uri="{FF2B5EF4-FFF2-40B4-BE49-F238E27FC236}">
                <a16:creationId xmlns:a16="http://schemas.microsoft.com/office/drawing/2014/main" id="{5C3FE1F1-9611-457A-BA91-1124E9FDFFF1}"/>
              </a:ext>
            </a:extLst>
          </p:cNvPr>
          <p:cNvSpPr>
            <a:spLocks noChangeShapeType="1"/>
          </p:cNvSpPr>
          <p:nvPr/>
        </p:nvSpPr>
        <p:spPr bwMode="auto">
          <a:xfrm flipV="1">
            <a:off x="5010150" y="3633788"/>
            <a:ext cx="1588" cy="2271712"/>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2" name="Line 12">
            <a:extLst>
              <a:ext uri="{FF2B5EF4-FFF2-40B4-BE49-F238E27FC236}">
                <a16:creationId xmlns:a16="http://schemas.microsoft.com/office/drawing/2014/main" id="{A8D8634C-52B9-4626-A787-A8D39ED40737}"/>
              </a:ext>
            </a:extLst>
          </p:cNvPr>
          <p:cNvSpPr>
            <a:spLocks noChangeShapeType="1"/>
          </p:cNvSpPr>
          <p:nvPr/>
        </p:nvSpPr>
        <p:spPr bwMode="auto">
          <a:xfrm flipV="1">
            <a:off x="2152650" y="3633788"/>
            <a:ext cx="1588" cy="2271712"/>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3" name="Line 13">
            <a:extLst>
              <a:ext uri="{FF2B5EF4-FFF2-40B4-BE49-F238E27FC236}">
                <a16:creationId xmlns:a16="http://schemas.microsoft.com/office/drawing/2014/main" id="{519080A3-3AB9-4D48-9FEE-D8F27DC61C08}"/>
              </a:ext>
            </a:extLst>
          </p:cNvPr>
          <p:cNvSpPr>
            <a:spLocks noChangeShapeType="1"/>
          </p:cNvSpPr>
          <p:nvPr/>
        </p:nvSpPr>
        <p:spPr bwMode="auto">
          <a:xfrm flipV="1">
            <a:off x="2152650" y="3633788"/>
            <a:ext cx="1588" cy="2271712"/>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4" name="Line 14">
            <a:extLst>
              <a:ext uri="{FF2B5EF4-FFF2-40B4-BE49-F238E27FC236}">
                <a16:creationId xmlns:a16="http://schemas.microsoft.com/office/drawing/2014/main" id="{FCA961E8-F113-488B-8101-6F87D3E9B10D}"/>
              </a:ext>
            </a:extLst>
          </p:cNvPr>
          <p:cNvSpPr>
            <a:spLocks noChangeShapeType="1"/>
          </p:cNvSpPr>
          <p:nvPr/>
        </p:nvSpPr>
        <p:spPr bwMode="auto">
          <a:xfrm flipV="1">
            <a:off x="2152650" y="5876925"/>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5" name="Line 15">
            <a:extLst>
              <a:ext uri="{FF2B5EF4-FFF2-40B4-BE49-F238E27FC236}">
                <a16:creationId xmlns:a16="http://schemas.microsoft.com/office/drawing/2014/main" id="{A95CCB11-B6E6-46CF-9CE5-46DDF9C7961B}"/>
              </a:ext>
            </a:extLst>
          </p:cNvPr>
          <p:cNvSpPr>
            <a:spLocks noChangeShapeType="1"/>
          </p:cNvSpPr>
          <p:nvPr/>
        </p:nvSpPr>
        <p:spPr bwMode="auto">
          <a:xfrm>
            <a:off x="2152650" y="3633788"/>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6" name="Rectangle 16">
            <a:extLst>
              <a:ext uri="{FF2B5EF4-FFF2-40B4-BE49-F238E27FC236}">
                <a16:creationId xmlns:a16="http://schemas.microsoft.com/office/drawing/2014/main" id="{61A54206-90BD-400D-9EFF-595DFD53AD27}"/>
              </a:ext>
            </a:extLst>
          </p:cNvPr>
          <p:cNvSpPr>
            <a:spLocks noChangeArrowheads="1"/>
          </p:cNvSpPr>
          <p:nvPr/>
        </p:nvSpPr>
        <p:spPr bwMode="auto">
          <a:xfrm>
            <a:off x="2135188" y="596741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a:t>
            </a:r>
            <a:endParaRPr lang="en-US" altLang="en-US"/>
          </a:p>
        </p:txBody>
      </p:sp>
      <p:sp>
        <p:nvSpPr>
          <p:cNvPr id="51217" name="Line 17">
            <a:extLst>
              <a:ext uri="{FF2B5EF4-FFF2-40B4-BE49-F238E27FC236}">
                <a16:creationId xmlns:a16="http://schemas.microsoft.com/office/drawing/2014/main" id="{59AEF768-8DF4-400A-A0A6-A89106ACF1E6}"/>
              </a:ext>
            </a:extLst>
          </p:cNvPr>
          <p:cNvSpPr>
            <a:spLocks noChangeShapeType="1"/>
          </p:cNvSpPr>
          <p:nvPr/>
        </p:nvSpPr>
        <p:spPr bwMode="auto">
          <a:xfrm flipV="1">
            <a:off x="2627313" y="5876925"/>
            <a:ext cx="1587"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8" name="Line 18">
            <a:extLst>
              <a:ext uri="{FF2B5EF4-FFF2-40B4-BE49-F238E27FC236}">
                <a16:creationId xmlns:a16="http://schemas.microsoft.com/office/drawing/2014/main" id="{354FBCB9-4E2D-4C95-B592-C822E57591E0}"/>
              </a:ext>
            </a:extLst>
          </p:cNvPr>
          <p:cNvSpPr>
            <a:spLocks noChangeShapeType="1"/>
          </p:cNvSpPr>
          <p:nvPr/>
        </p:nvSpPr>
        <p:spPr bwMode="auto">
          <a:xfrm>
            <a:off x="2627313" y="3633788"/>
            <a:ext cx="1587"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9" name="Rectangle 19">
            <a:extLst>
              <a:ext uri="{FF2B5EF4-FFF2-40B4-BE49-F238E27FC236}">
                <a16:creationId xmlns:a16="http://schemas.microsoft.com/office/drawing/2014/main" id="{C128C187-2B87-4F34-9E89-45757DC1A360}"/>
              </a:ext>
            </a:extLst>
          </p:cNvPr>
          <p:cNvSpPr>
            <a:spLocks noChangeArrowheads="1"/>
          </p:cNvSpPr>
          <p:nvPr/>
        </p:nvSpPr>
        <p:spPr bwMode="auto">
          <a:xfrm>
            <a:off x="2611438" y="596741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5</a:t>
            </a:r>
            <a:endParaRPr lang="en-US" altLang="en-US"/>
          </a:p>
        </p:txBody>
      </p:sp>
      <p:sp>
        <p:nvSpPr>
          <p:cNvPr id="51220" name="Line 20">
            <a:extLst>
              <a:ext uri="{FF2B5EF4-FFF2-40B4-BE49-F238E27FC236}">
                <a16:creationId xmlns:a16="http://schemas.microsoft.com/office/drawing/2014/main" id="{732C503E-D8CF-4B04-97FA-A66FC7FBFB06}"/>
              </a:ext>
            </a:extLst>
          </p:cNvPr>
          <p:cNvSpPr>
            <a:spLocks noChangeShapeType="1"/>
          </p:cNvSpPr>
          <p:nvPr/>
        </p:nvSpPr>
        <p:spPr bwMode="auto">
          <a:xfrm flipV="1">
            <a:off x="3105150" y="5876925"/>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21" name="Line 21">
            <a:extLst>
              <a:ext uri="{FF2B5EF4-FFF2-40B4-BE49-F238E27FC236}">
                <a16:creationId xmlns:a16="http://schemas.microsoft.com/office/drawing/2014/main" id="{1EE3A6F6-98F6-4679-ADAE-77FD54038583}"/>
              </a:ext>
            </a:extLst>
          </p:cNvPr>
          <p:cNvSpPr>
            <a:spLocks noChangeShapeType="1"/>
          </p:cNvSpPr>
          <p:nvPr/>
        </p:nvSpPr>
        <p:spPr bwMode="auto">
          <a:xfrm>
            <a:off x="3105150" y="3633788"/>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22" name="Rectangle 22">
            <a:extLst>
              <a:ext uri="{FF2B5EF4-FFF2-40B4-BE49-F238E27FC236}">
                <a16:creationId xmlns:a16="http://schemas.microsoft.com/office/drawing/2014/main" id="{374789FD-FC5C-4AE2-9A70-7F1EF780F519}"/>
              </a:ext>
            </a:extLst>
          </p:cNvPr>
          <p:cNvSpPr>
            <a:spLocks noChangeArrowheads="1"/>
          </p:cNvSpPr>
          <p:nvPr/>
        </p:nvSpPr>
        <p:spPr bwMode="auto">
          <a:xfrm>
            <a:off x="3067050" y="596741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10</a:t>
            </a:r>
            <a:endParaRPr lang="en-US" altLang="en-US"/>
          </a:p>
        </p:txBody>
      </p:sp>
      <p:sp>
        <p:nvSpPr>
          <p:cNvPr id="51223" name="Line 23">
            <a:extLst>
              <a:ext uri="{FF2B5EF4-FFF2-40B4-BE49-F238E27FC236}">
                <a16:creationId xmlns:a16="http://schemas.microsoft.com/office/drawing/2014/main" id="{2942113A-71F8-4382-8B3B-137A6850A7B5}"/>
              </a:ext>
            </a:extLst>
          </p:cNvPr>
          <p:cNvSpPr>
            <a:spLocks noChangeShapeType="1"/>
          </p:cNvSpPr>
          <p:nvPr/>
        </p:nvSpPr>
        <p:spPr bwMode="auto">
          <a:xfrm flipV="1">
            <a:off x="3581400" y="5876925"/>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24" name="Line 24">
            <a:extLst>
              <a:ext uri="{FF2B5EF4-FFF2-40B4-BE49-F238E27FC236}">
                <a16:creationId xmlns:a16="http://schemas.microsoft.com/office/drawing/2014/main" id="{4910020E-0955-46FD-A589-AF61374E8033}"/>
              </a:ext>
            </a:extLst>
          </p:cNvPr>
          <p:cNvSpPr>
            <a:spLocks noChangeShapeType="1"/>
          </p:cNvSpPr>
          <p:nvPr/>
        </p:nvSpPr>
        <p:spPr bwMode="auto">
          <a:xfrm>
            <a:off x="3581400" y="3633788"/>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25" name="Rectangle 25">
            <a:extLst>
              <a:ext uri="{FF2B5EF4-FFF2-40B4-BE49-F238E27FC236}">
                <a16:creationId xmlns:a16="http://schemas.microsoft.com/office/drawing/2014/main" id="{E845202E-4708-4EE3-A1C0-97D8C4C543B3}"/>
              </a:ext>
            </a:extLst>
          </p:cNvPr>
          <p:cNvSpPr>
            <a:spLocks noChangeArrowheads="1"/>
          </p:cNvSpPr>
          <p:nvPr/>
        </p:nvSpPr>
        <p:spPr bwMode="auto">
          <a:xfrm>
            <a:off x="3543300" y="596741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15</a:t>
            </a:r>
            <a:endParaRPr lang="en-US" altLang="en-US"/>
          </a:p>
        </p:txBody>
      </p:sp>
      <p:sp>
        <p:nvSpPr>
          <p:cNvPr id="51226" name="Line 26">
            <a:extLst>
              <a:ext uri="{FF2B5EF4-FFF2-40B4-BE49-F238E27FC236}">
                <a16:creationId xmlns:a16="http://schemas.microsoft.com/office/drawing/2014/main" id="{F5CE3923-165E-49E6-90A5-A065F56C0AEE}"/>
              </a:ext>
            </a:extLst>
          </p:cNvPr>
          <p:cNvSpPr>
            <a:spLocks noChangeShapeType="1"/>
          </p:cNvSpPr>
          <p:nvPr/>
        </p:nvSpPr>
        <p:spPr bwMode="auto">
          <a:xfrm flipV="1">
            <a:off x="4057650" y="5876925"/>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27" name="Line 27">
            <a:extLst>
              <a:ext uri="{FF2B5EF4-FFF2-40B4-BE49-F238E27FC236}">
                <a16:creationId xmlns:a16="http://schemas.microsoft.com/office/drawing/2014/main" id="{97BA4EF6-18D9-48C6-B360-A3D9DF834271}"/>
              </a:ext>
            </a:extLst>
          </p:cNvPr>
          <p:cNvSpPr>
            <a:spLocks noChangeShapeType="1"/>
          </p:cNvSpPr>
          <p:nvPr/>
        </p:nvSpPr>
        <p:spPr bwMode="auto">
          <a:xfrm>
            <a:off x="4057650" y="3633788"/>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28" name="Rectangle 28">
            <a:extLst>
              <a:ext uri="{FF2B5EF4-FFF2-40B4-BE49-F238E27FC236}">
                <a16:creationId xmlns:a16="http://schemas.microsoft.com/office/drawing/2014/main" id="{A8A94292-751C-420E-B074-570D6FFE766A}"/>
              </a:ext>
            </a:extLst>
          </p:cNvPr>
          <p:cNvSpPr>
            <a:spLocks noChangeArrowheads="1"/>
          </p:cNvSpPr>
          <p:nvPr/>
        </p:nvSpPr>
        <p:spPr bwMode="auto">
          <a:xfrm>
            <a:off x="4019550" y="596741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20</a:t>
            </a:r>
            <a:endParaRPr lang="en-US" altLang="en-US"/>
          </a:p>
        </p:txBody>
      </p:sp>
      <p:sp>
        <p:nvSpPr>
          <p:cNvPr id="51229" name="Line 29">
            <a:extLst>
              <a:ext uri="{FF2B5EF4-FFF2-40B4-BE49-F238E27FC236}">
                <a16:creationId xmlns:a16="http://schemas.microsoft.com/office/drawing/2014/main" id="{C34EDB82-4CBB-42BC-890C-D84B8E582C5B}"/>
              </a:ext>
            </a:extLst>
          </p:cNvPr>
          <p:cNvSpPr>
            <a:spLocks noChangeShapeType="1"/>
          </p:cNvSpPr>
          <p:nvPr/>
        </p:nvSpPr>
        <p:spPr bwMode="auto">
          <a:xfrm flipV="1">
            <a:off x="4533900" y="5876925"/>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30" name="Line 30">
            <a:extLst>
              <a:ext uri="{FF2B5EF4-FFF2-40B4-BE49-F238E27FC236}">
                <a16:creationId xmlns:a16="http://schemas.microsoft.com/office/drawing/2014/main" id="{368DDCEC-1381-43E2-B14B-EB09E08D8498}"/>
              </a:ext>
            </a:extLst>
          </p:cNvPr>
          <p:cNvSpPr>
            <a:spLocks noChangeShapeType="1"/>
          </p:cNvSpPr>
          <p:nvPr/>
        </p:nvSpPr>
        <p:spPr bwMode="auto">
          <a:xfrm>
            <a:off x="4533900" y="3633788"/>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31" name="Rectangle 31">
            <a:extLst>
              <a:ext uri="{FF2B5EF4-FFF2-40B4-BE49-F238E27FC236}">
                <a16:creationId xmlns:a16="http://schemas.microsoft.com/office/drawing/2014/main" id="{3B094407-EDF7-4716-BD2C-7F675A3E1C61}"/>
              </a:ext>
            </a:extLst>
          </p:cNvPr>
          <p:cNvSpPr>
            <a:spLocks noChangeArrowheads="1"/>
          </p:cNvSpPr>
          <p:nvPr/>
        </p:nvSpPr>
        <p:spPr bwMode="auto">
          <a:xfrm>
            <a:off x="4494213" y="596741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25</a:t>
            </a:r>
            <a:endParaRPr lang="en-US" altLang="en-US"/>
          </a:p>
        </p:txBody>
      </p:sp>
      <p:sp>
        <p:nvSpPr>
          <p:cNvPr id="51232" name="Line 32">
            <a:extLst>
              <a:ext uri="{FF2B5EF4-FFF2-40B4-BE49-F238E27FC236}">
                <a16:creationId xmlns:a16="http://schemas.microsoft.com/office/drawing/2014/main" id="{563799D8-AFF4-4E2C-8DF7-AD2A34B14C3D}"/>
              </a:ext>
            </a:extLst>
          </p:cNvPr>
          <p:cNvSpPr>
            <a:spLocks noChangeShapeType="1"/>
          </p:cNvSpPr>
          <p:nvPr/>
        </p:nvSpPr>
        <p:spPr bwMode="auto">
          <a:xfrm flipV="1">
            <a:off x="5010150" y="5876925"/>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33" name="Line 33">
            <a:extLst>
              <a:ext uri="{FF2B5EF4-FFF2-40B4-BE49-F238E27FC236}">
                <a16:creationId xmlns:a16="http://schemas.microsoft.com/office/drawing/2014/main" id="{778818DF-9E4B-4AA0-9A79-052DE8729CDB}"/>
              </a:ext>
            </a:extLst>
          </p:cNvPr>
          <p:cNvSpPr>
            <a:spLocks noChangeShapeType="1"/>
          </p:cNvSpPr>
          <p:nvPr/>
        </p:nvSpPr>
        <p:spPr bwMode="auto">
          <a:xfrm>
            <a:off x="5010150" y="3633788"/>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34" name="Rectangle 34">
            <a:extLst>
              <a:ext uri="{FF2B5EF4-FFF2-40B4-BE49-F238E27FC236}">
                <a16:creationId xmlns:a16="http://schemas.microsoft.com/office/drawing/2014/main" id="{057CB3B3-2CA7-445B-ADED-652D0C850409}"/>
              </a:ext>
            </a:extLst>
          </p:cNvPr>
          <p:cNvSpPr>
            <a:spLocks noChangeArrowheads="1"/>
          </p:cNvSpPr>
          <p:nvPr/>
        </p:nvSpPr>
        <p:spPr bwMode="auto">
          <a:xfrm>
            <a:off x="4972050" y="596741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30</a:t>
            </a:r>
            <a:endParaRPr lang="en-US" altLang="en-US"/>
          </a:p>
        </p:txBody>
      </p:sp>
      <p:sp>
        <p:nvSpPr>
          <p:cNvPr id="51235" name="Line 35">
            <a:extLst>
              <a:ext uri="{FF2B5EF4-FFF2-40B4-BE49-F238E27FC236}">
                <a16:creationId xmlns:a16="http://schemas.microsoft.com/office/drawing/2014/main" id="{ECAB5175-4CA4-4713-8AAD-C408DC2D7254}"/>
              </a:ext>
            </a:extLst>
          </p:cNvPr>
          <p:cNvSpPr>
            <a:spLocks noChangeShapeType="1"/>
          </p:cNvSpPr>
          <p:nvPr/>
        </p:nvSpPr>
        <p:spPr bwMode="auto">
          <a:xfrm>
            <a:off x="2152650" y="5905500"/>
            <a:ext cx="26988"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36" name="Line 36">
            <a:extLst>
              <a:ext uri="{FF2B5EF4-FFF2-40B4-BE49-F238E27FC236}">
                <a16:creationId xmlns:a16="http://schemas.microsoft.com/office/drawing/2014/main" id="{BB29AB58-7F4A-4A07-A6DA-F8C6A950786D}"/>
              </a:ext>
            </a:extLst>
          </p:cNvPr>
          <p:cNvSpPr>
            <a:spLocks noChangeShapeType="1"/>
          </p:cNvSpPr>
          <p:nvPr/>
        </p:nvSpPr>
        <p:spPr bwMode="auto">
          <a:xfrm flipH="1">
            <a:off x="4981575" y="5905500"/>
            <a:ext cx="28575"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37" name="Rectangle 37">
            <a:extLst>
              <a:ext uri="{FF2B5EF4-FFF2-40B4-BE49-F238E27FC236}">
                <a16:creationId xmlns:a16="http://schemas.microsoft.com/office/drawing/2014/main" id="{C77E31F7-EA06-4270-87AC-7FB848ACFF1E}"/>
              </a:ext>
            </a:extLst>
          </p:cNvPr>
          <p:cNvSpPr>
            <a:spLocks noChangeArrowheads="1"/>
          </p:cNvSpPr>
          <p:nvPr/>
        </p:nvSpPr>
        <p:spPr bwMode="auto">
          <a:xfrm>
            <a:off x="2028825" y="5864225"/>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a:t>
            </a:r>
            <a:endParaRPr lang="en-US" altLang="en-US"/>
          </a:p>
        </p:txBody>
      </p:sp>
      <p:sp>
        <p:nvSpPr>
          <p:cNvPr id="51238" name="Line 38">
            <a:extLst>
              <a:ext uri="{FF2B5EF4-FFF2-40B4-BE49-F238E27FC236}">
                <a16:creationId xmlns:a16="http://schemas.microsoft.com/office/drawing/2014/main" id="{D1457C0B-CE43-4266-8237-0E0D7955EB6D}"/>
              </a:ext>
            </a:extLst>
          </p:cNvPr>
          <p:cNvSpPr>
            <a:spLocks noChangeShapeType="1"/>
          </p:cNvSpPr>
          <p:nvPr/>
        </p:nvSpPr>
        <p:spPr bwMode="auto">
          <a:xfrm>
            <a:off x="2152650" y="5621338"/>
            <a:ext cx="26988"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39" name="Rectangle 39">
            <a:extLst>
              <a:ext uri="{FF2B5EF4-FFF2-40B4-BE49-F238E27FC236}">
                <a16:creationId xmlns:a16="http://schemas.microsoft.com/office/drawing/2014/main" id="{E46C12E8-9FF9-4655-AD51-3C2478BD9F57}"/>
              </a:ext>
            </a:extLst>
          </p:cNvPr>
          <p:cNvSpPr>
            <a:spLocks noChangeArrowheads="1"/>
          </p:cNvSpPr>
          <p:nvPr/>
        </p:nvSpPr>
        <p:spPr bwMode="auto">
          <a:xfrm>
            <a:off x="2028825" y="55816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a:t>
            </a:r>
            <a:endParaRPr lang="en-US" altLang="en-US"/>
          </a:p>
        </p:txBody>
      </p:sp>
      <p:sp>
        <p:nvSpPr>
          <p:cNvPr id="51240" name="Line 40">
            <a:extLst>
              <a:ext uri="{FF2B5EF4-FFF2-40B4-BE49-F238E27FC236}">
                <a16:creationId xmlns:a16="http://schemas.microsoft.com/office/drawing/2014/main" id="{5876806C-4D8B-4115-9068-AB348A260F0F}"/>
              </a:ext>
            </a:extLst>
          </p:cNvPr>
          <p:cNvSpPr>
            <a:spLocks noChangeShapeType="1"/>
          </p:cNvSpPr>
          <p:nvPr/>
        </p:nvSpPr>
        <p:spPr bwMode="auto">
          <a:xfrm>
            <a:off x="2152650" y="5340350"/>
            <a:ext cx="26988"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41" name="Line 41">
            <a:extLst>
              <a:ext uri="{FF2B5EF4-FFF2-40B4-BE49-F238E27FC236}">
                <a16:creationId xmlns:a16="http://schemas.microsoft.com/office/drawing/2014/main" id="{71FF3DD6-F7E5-4CD4-AE45-BD942EF6C789}"/>
              </a:ext>
            </a:extLst>
          </p:cNvPr>
          <p:cNvSpPr>
            <a:spLocks noChangeShapeType="1"/>
          </p:cNvSpPr>
          <p:nvPr/>
        </p:nvSpPr>
        <p:spPr bwMode="auto">
          <a:xfrm flipH="1">
            <a:off x="4981575" y="5340350"/>
            <a:ext cx="28575"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42" name="Rectangle 42">
            <a:extLst>
              <a:ext uri="{FF2B5EF4-FFF2-40B4-BE49-F238E27FC236}">
                <a16:creationId xmlns:a16="http://schemas.microsoft.com/office/drawing/2014/main" id="{1930ECD9-6549-4315-B877-A37ABA3D938C}"/>
              </a:ext>
            </a:extLst>
          </p:cNvPr>
          <p:cNvSpPr>
            <a:spLocks noChangeArrowheads="1"/>
          </p:cNvSpPr>
          <p:nvPr/>
        </p:nvSpPr>
        <p:spPr bwMode="auto">
          <a:xfrm>
            <a:off x="2028825" y="529748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4</a:t>
            </a:r>
            <a:endParaRPr lang="en-US" altLang="en-US"/>
          </a:p>
        </p:txBody>
      </p:sp>
      <p:sp>
        <p:nvSpPr>
          <p:cNvPr id="51243" name="Line 43">
            <a:extLst>
              <a:ext uri="{FF2B5EF4-FFF2-40B4-BE49-F238E27FC236}">
                <a16:creationId xmlns:a16="http://schemas.microsoft.com/office/drawing/2014/main" id="{A6C74250-EFA6-46C2-A785-15E572B559B2}"/>
              </a:ext>
            </a:extLst>
          </p:cNvPr>
          <p:cNvSpPr>
            <a:spLocks noChangeShapeType="1"/>
          </p:cNvSpPr>
          <p:nvPr/>
        </p:nvSpPr>
        <p:spPr bwMode="auto">
          <a:xfrm>
            <a:off x="2152650" y="5056188"/>
            <a:ext cx="26988"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44" name="Line 44">
            <a:extLst>
              <a:ext uri="{FF2B5EF4-FFF2-40B4-BE49-F238E27FC236}">
                <a16:creationId xmlns:a16="http://schemas.microsoft.com/office/drawing/2014/main" id="{0E9FC75A-4E4E-4EF3-8527-BF3144421009}"/>
              </a:ext>
            </a:extLst>
          </p:cNvPr>
          <p:cNvSpPr>
            <a:spLocks noChangeShapeType="1"/>
          </p:cNvSpPr>
          <p:nvPr/>
        </p:nvSpPr>
        <p:spPr bwMode="auto">
          <a:xfrm flipH="1">
            <a:off x="4981575" y="5056188"/>
            <a:ext cx="28575"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45" name="Rectangle 45">
            <a:extLst>
              <a:ext uri="{FF2B5EF4-FFF2-40B4-BE49-F238E27FC236}">
                <a16:creationId xmlns:a16="http://schemas.microsoft.com/office/drawing/2014/main" id="{74602C95-B0DB-49C2-8CE8-8100BFD81364}"/>
              </a:ext>
            </a:extLst>
          </p:cNvPr>
          <p:cNvSpPr>
            <a:spLocks noChangeArrowheads="1"/>
          </p:cNvSpPr>
          <p:nvPr/>
        </p:nvSpPr>
        <p:spPr bwMode="auto">
          <a:xfrm>
            <a:off x="2028825" y="501491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6</a:t>
            </a:r>
            <a:endParaRPr lang="en-US" altLang="en-US"/>
          </a:p>
        </p:txBody>
      </p:sp>
      <p:sp>
        <p:nvSpPr>
          <p:cNvPr id="51246" name="Line 46">
            <a:extLst>
              <a:ext uri="{FF2B5EF4-FFF2-40B4-BE49-F238E27FC236}">
                <a16:creationId xmlns:a16="http://schemas.microsoft.com/office/drawing/2014/main" id="{19ADB840-DA7F-4486-ADB0-3E4203C0BE27}"/>
              </a:ext>
            </a:extLst>
          </p:cNvPr>
          <p:cNvSpPr>
            <a:spLocks noChangeShapeType="1"/>
          </p:cNvSpPr>
          <p:nvPr/>
        </p:nvSpPr>
        <p:spPr bwMode="auto">
          <a:xfrm>
            <a:off x="2152650" y="4773613"/>
            <a:ext cx="26988"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47" name="Line 47">
            <a:extLst>
              <a:ext uri="{FF2B5EF4-FFF2-40B4-BE49-F238E27FC236}">
                <a16:creationId xmlns:a16="http://schemas.microsoft.com/office/drawing/2014/main" id="{A38C07AA-DF14-4B6C-ACE8-AB957164BC59}"/>
              </a:ext>
            </a:extLst>
          </p:cNvPr>
          <p:cNvSpPr>
            <a:spLocks noChangeShapeType="1"/>
          </p:cNvSpPr>
          <p:nvPr/>
        </p:nvSpPr>
        <p:spPr bwMode="auto">
          <a:xfrm flipH="1">
            <a:off x="4981575" y="4773613"/>
            <a:ext cx="28575"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48" name="Rectangle 48">
            <a:extLst>
              <a:ext uri="{FF2B5EF4-FFF2-40B4-BE49-F238E27FC236}">
                <a16:creationId xmlns:a16="http://schemas.microsoft.com/office/drawing/2014/main" id="{D1D94777-0D44-4A8A-808F-CD34911DB69D}"/>
              </a:ext>
            </a:extLst>
          </p:cNvPr>
          <p:cNvSpPr>
            <a:spLocks noChangeArrowheads="1"/>
          </p:cNvSpPr>
          <p:nvPr/>
        </p:nvSpPr>
        <p:spPr bwMode="auto">
          <a:xfrm>
            <a:off x="2028825" y="47307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8</a:t>
            </a:r>
            <a:endParaRPr lang="en-US" altLang="en-US"/>
          </a:p>
        </p:txBody>
      </p:sp>
      <p:sp>
        <p:nvSpPr>
          <p:cNvPr id="51249" name="Line 49">
            <a:extLst>
              <a:ext uri="{FF2B5EF4-FFF2-40B4-BE49-F238E27FC236}">
                <a16:creationId xmlns:a16="http://schemas.microsoft.com/office/drawing/2014/main" id="{FD13EC3D-1132-44AC-9B64-A80BE1F76501}"/>
              </a:ext>
            </a:extLst>
          </p:cNvPr>
          <p:cNvSpPr>
            <a:spLocks noChangeShapeType="1"/>
          </p:cNvSpPr>
          <p:nvPr/>
        </p:nvSpPr>
        <p:spPr bwMode="auto">
          <a:xfrm>
            <a:off x="2152650" y="4483100"/>
            <a:ext cx="26988"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0" name="Line 50">
            <a:extLst>
              <a:ext uri="{FF2B5EF4-FFF2-40B4-BE49-F238E27FC236}">
                <a16:creationId xmlns:a16="http://schemas.microsoft.com/office/drawing/2014/main" id="{C9C02E46-7D68-4FAD-99F5-4F9633FA4382}"/>
              </a:ext>
            </a:extLst>
          </p:cNvPr>
          <p:cNvSpPr>
            <a:spLocks noChangeShapeType="1"/>
          </p:cNvSpPr>
          <p:nvPr/>
        </p:nvSpPr>
        <p:spPr bwMode="auto">
          <a:xfrm flipH="1">
            <a:off x="4981575" y="4483100"/>
            <a:ext cx="28575"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1" name="Rectangle 51">
            <a:extLst>
              <a:ext uri="{FF2B5EF4-FFF2-40B4-BE49-F238E27FC236}">
                <a16:creationId xmlns:a16="http://schemas.microsoft.com/office/drawing/2014/main" id="{D308C9EF-98EE-4410-B4D4-337DCE714C9B}"/>
              </a:ext>
            </a:extLst>
          </p:cNvPr>
          <p:cNvSpPr>
            <a:spLocks noChangeArrowheads="1"/>
          </p:cNvSpPr>
          <p:nvPr/>
        </p:nvSpPr>
        <p:spPr bwMode="auto">
          <a:xfrm>
            <a:off x="1985963" y="4441825"/>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10</a:t>
            </a:r>
            <a:endParaRPr lang="en-US" altLang="en-US"/>
          </a:p>
        </p:txBody>
      </p:sp>
      <p:sp>
        <p:nvSpPr>
          <p:cNvPr id="51252" name="Line 52">
            <a:extLst>
              <a:ext uri="{FF2B5EF4-FFF2-40B4-BE49-F238E27FC236}">
                <a16:creationId xmlns:a16="http://schemas.microsoft.com/office/drawing/2014/main" id="{7750F448-C579-4829-B407-CBF3D5446C94}"/>
              </a:ext>
            </a:extLst>
          </p:cNvPr>
          <p:cNvSpPr>
            <a:spLocks noChangeShapeType="1"/>
          </p:cNvSpPr>
          <p:nvPr/>
        </p:nvSpPr>
        <p:spPr bwMode="auto">
          <a:xfrm>
            <a:off x="2152650" y="4200525"/>
            <a:ext cx="26988"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3" name="Line 53">
            <a:extLst>
              <a:ext uri="{FF2B5EF4-FFF2-40B4-BE49-F238E27FC236}">
                <a16:creationId xmlns:a16="http://schemas.microsoft.com/office/drawing/2014/main" id="{5BBEC0B8-D678-4E38-A23A-0F0510F416AC}"/>
              </a:ext>
            </a:extLst>
          </p:cNvPr>
          <p:cNvSpPr>
            <a:spLocks noChangeShapeType="1"/>
          </p:cNvSpPr>
          <p:nvPr/>
        </p:nvSpPr>
        <p:spPr bwMode="auto">
          <a:xfrm flipH="1">
            <a:off x="4981575" y="4200525"/>
            <a:ext cx="28575"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4" name="Rectangle 54">
            <a:extLst>
              <a:ext uri="{FF2B5EF4-FFF2-40B4-BE49-F238E27FC236}">
                <a16:creationId xmlns:a16="http://schemas.microsoft.com/office/drawing/2014/main" id="{28401C4E-0C00-4DDE-A3F9-AF09A717DED0}"/>
              </a:ext>
            </a:extLst>
          </p:cNvPr>
          <p:cNvSpPr>
            <a:spLocks noChangeArrowheads="1"/>
          </p:cNvSpPr>
          <p:nvPr/>
        </p:nvSpPr>
        <p:spPr bwMode="auto">
          <a:xfrm>
            <a:off x="1985963" y="415766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12</a:t>
            </a:r>
            <a:endParaRPr lang="en-US" altLang="en-US"/>
          </a:p>
        </p:txBody>
      </p:sp>
      <p:sp>
        <p:nvSpPr>
          <p:cNvPr id="51255" name="Line 55">
            <a:extLst>
              <a:ext uri="{FF2B5EF4-FFF2-40B4-BE49-F238E27FC236}">
                <a16:creationId xmlns:a16="http://schemas.microsoft.com/office/drawing/2014/main" id="{DA6AADDE-6500-4368-92AE-3F46DFDC5624}"/>
              </a:ext>
            </a:extLst>
          </p:cNvPr>
          <p:cNvSpPr>
            <a:spLocks noChangeShapeType="1"/>
          </p:cNvSpPr>
          <p:nvPr/>
        </p:nvSpPr>
        <p:spPr bwMode="auto">
          <a:xfrm>
            <a:off x="2152650" y="3916363"/>
            <a:ext cx="26988"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6" name="Line 56">
            <a:extLst>
              <a:ext uri="{FF2B5EF4-FFF2-40B4-BE49-F238E27FC236}">
                <a16:creationId xmlns:a16="http://schemas.microsoft.com/office/drawing/2014/main" id="{C1FA504C-AF11-4BD0-9037-1C6792DECF9F}"/>
              </a:ext>
            </a:extLst>
          </p:cNvPr>
          <p:cNvSpPr>
            <a:spLocks noChangeShapeType="1"/>
          </p:cNvSpPr>
          <p:nvPr/>
        </p:nvSpPr>
        <p:spPr bwMode="auto">
          <a:xfrm flipH="1">
            <a:off x="4981575" y="3916363"/>
            <a:ext cx="28575"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7" name="Rectangle 57">
            <a:extLst>
              <a:ext uri="{FF2B5EF4-FFF2-40B4-BE49-F238E27FC236}">
                <a16:creationId xmlns:a16="http://schemas.microsoft.com/office/drawing/2014/main" id="{C02BE0A1-320C-4DDB-A6D1-8AACBAE0AA64}"/>
              </a:ext>
            </a:extLst>
          </p:cNvPr>
          <p:cNvSpPr>
            <a:spLocks noChangeArrowheads="1"/>
          </p:cNvSpPr>
          <p:nvPr/>
        </p:nvSpPr>
        <p:spPr bwMode="auto">
          <a:xfrm>
            <a:off x="1985963" y="3875088"/>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14</a:t>
            </a:r>
            <a:endParaRPr lang="en-US" altLang="en-US"/>
          </a:p>
        </p:txBody>
      </p:sp>
      <p:sp>
        <p:nvSpPr>
          <p:cNvPr id="51258" name="Line 58">
            <a:extLst>
              <a:ext uri="{FF2B5EF4-FFF2-40B4-BE49-F238E27FC236}">
                <a16:creationId xmlns:a16="http://schemas.microsoft.com/office/drawing/2014/main" id="{C0D908AF-5331-4405-A049-A157742DDAA8}"/>
              </a:ext>
            </a:extLst>
          </p:cNvPr>
          <p:cNvSpPr>
            <a:spLocks noChangeShapeType="1"/>
          </p:cNvSpPr>
          <p:nvPr/>
        </p:nvSpPr>
        <p:spPr bwMode="auto">
          <a:xfrm>
            <a:off x="2152650" y="3633788"/>
            <a:ext cx="26988"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9" name="Line 59">
            <a:extLst>
              <a:ext uri="{FF2B5EF4-FFF2-40B4-BE49-F238E27FC236}">
                <a16:creationId xmlns:a16="http://schemas.microsoft.com/office/drawing/2014/main" id="{D8BC62B3-D573-4322-907C-1BC33324DD77}"/>
              </a:ext>
            </a:extLst>
          </p:cNvPr>
          <p:cNvSpPr>
            <a:spLocks noChangeShapeType="1"/>
          </p:cNvSpPr>
          <p:nvPr/>
        </p:nvSpPr>
        <p:spPr bwMode="auto">
          <a:xfrm flipH="1">
            <a:off x="4981575" y="3633788"/>
            <a:ext cx="28575"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60" name="Rectangle 60">
            <a:extLst>
              <a:ext uri="{FF2B5EF4-FFF2-40B4-BE49-F238E27FC236}">
                <a16:creationId xmlns:a16="http://schemas.microsoft.com/office/drawing/2014/main" id="{A4690DA4-19D5-4B9E-8C96-228BB4B275B1}"/>
              </a:ext>
            </a:extLst>
          </p:cNvPr>
          <p:cNvSpPr>
            <a:spLocks noChangeArrowheads="1"/>
          </p:cNvSpPr>
          <p:nvPr/>
        </p:nvSpPr>
        <p:spPr bwMode="auto">
          <a:xfrm>
            <a:off x="1985963" y="359251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16</a:t>
            </a:r>
            <a:endParaRPr lang="en-US" altLang="en-US"/>
          </a:p>
        </p:txBody>
      </p:sp>
      <p:sp>
        <p:nvSpPr>
          <p:cNvPr id="51261" name="Freeform 61">
            <a:extLst>
              <a:ext uri="{FF2B5EF4-FFF2-40B4-BE49-F238E27FC236}">
                <a16:creationId xmlns:a16="http://schemas.microsoft.com/office/drawing/2014/main" id="{60EBF2AD-1C1D-41FB-9DE8-7BFFBE8342B5}"/>
              </a:ext>
            </a:extLst>
          </p:cNvPr>
          <p:cNvSpPr>
            <a:spLocks/>
          </p:cNvSpPr>
          <p:nvPr/>
        </p:nvSpPr>
        <p:spPr bwMode="auto">
          <a:xfrm>
            <a:off x="2152650" y="4454525"/>
            <a:ext cx="1825625" cy="1450975"/>
          </a:xfrm>
          <a:custGeom>
            <a:avLst/>
            <a:gdLst>
              <a:gd name="T0" fmla="*/ 13 w 1150"/>
              <a:gd name="T1" fmla="*/ 901 h 914"/>
              <a:gd name="T2" fmla="*/ 31 w 1150"/>
              <a:gd name="T3" fmla="*/ 886 h 914"/>
              <a:gd name="T4" fmla="*/ 50 w 1150"/>
              <a:gd name="T5" fmla="*/ 873 h 914"/>
              <a:gd name="T6" fmla="*/ 67 w 1150"/>
              <a:gd name="T7" fmla="*/ 859 h 914"/>
              <a:gd name="T8" fmla="*/ 86 w 1150"/>
              <a:gd name="T9" fmla="*/ 846 h 914"/>
              <a:gd name="T10" fmla="*/ 104 w 1150"/>
              <a:gd name="T11" fmla="*/ 832 h 914"/>
              <a:gd name="T12" fmla="*/ 123 w 1150"/>
              <a:gd name="T13" fmla="*/ 818 h 914"/>
              <a:gd name="T14" fmla="*/ 140 w 1150"/>
              <a:gd name="T15" fmla="*/ 804 h 914"/>
              <a:gd name="T16" fmla="*/ 159 w 1150"/>
              <a:gd name="T17" fmla="*/ 786 h 914"/>
              <a:gd name="T18" fmla="*/ 177 w 1150"/>
              <a:gd name="T19" fmla="*/ 772 h 914"/>
              <a:gd name="T20" fmla="*/ 195 w 1150"/>
              <a:gd name="T21" fmla="*/ 758 h 914"/>
              <a:gd name="T22" fmla="*/ 213 w 1150"/>
              <a:gd name="T23" fmla="*/ 745 h 914"/>
              <a:gd name="T24" fmla="*/ 232 w 1150"/>
              <a:gd name="T25" fmla="*/ 731 h 914"/>
              <a:gd name="T26" fmla="*/ 250 w 1150"/>
              <a:gd name="T27" fmla="*/ 718 h 914"/>
              <a:gd name="T28" fmla="*/ 268 w 1150"/>
              <a:gd name="T29" fmla="*/ 704 h 914"/>
              <a:gd name="T30" fmla="*/ 286 w 1150"/>
              <a:gd name="T31" fmla="*/ 686 h 914"/>
              <a:gd name="T32" fmla="*/ 305 w 1150"/>
              <a:gd name="T33" fmla="*/ 672 h 914"/>
              <a:gd name="T34" fmla="*/ 322 w 1150"/>
              <a:gd name="T35" fmla="*/ 658 h 914"/>
              <a:gd name="T36" fmla="*/ 341 w 1150"/>
              <a:gd name="T37" fmla="*/ 644 h 914"/>
              <a:gd name="T38" fmla="*/ 359 w 1150"/>
              <a:gd name="T39" fmla="*/ 630 h 914"/>
              <a:gd name="T40" fmla="*/ 377 w 1150"/>
              <a:gd name="T41" fmla="*/ 613 h 914"/>
              <a:gd name="T42" fmla="*/ 395 w 1150"/>
              <a:gd name="T43" fmla="*/ 599 h 914"/>
              <a:gd name="T44" fmla="*/ 413 w 1150"/>
              <a:gd name="T45" fmla="*/ 585 h 914"/>
              <a:gd name="T46" fmla="*/ 432 w 1150"/>
              <a:gd name="T47" fmla="*/ 571 h 914"/>
              <a:gd name="T48" fmla="*/ 450 w 1150"/>
              <a:gd name="T49" fmla="*/ 558 h 914"/>
              <a:gd name="T50" fmla="*/ 468 w 1150"/>
              <a:gd name="T51" fmla="*/ 544 h 914"/>
              <a:gd name="T52" fmla="*/ 486 w 1150"/>
              <a:gd name="T53" fmla="*/ 525 h 914"/>
              <a:gd name="T54" fmla="*/ 504 w 1150"/>
              <a:gd name="T55" fmla="*/ 512 h 914"/>
              <a:gd name="T56" fmla="*/ 522 w 1150"/>
              <a:gd name="T57" fmla="*/ 498 h 914"/>
              <a:gd name="T58" fmla="*/ 541 w 1150"/>
              <a:gd name="T59" fmla="*/ 485 h 914"/>
              <a:gd name="T60" fmla="*/ 559 w 1150"/>
              <a:gd name="T61" fmla="*/ 470 h 914"/>
              <a:gd name="T62" fmla="*/ 577 w 1150"/>
              <a:gd name="T63" fmla="*/ 457 h 914"/>
              <a:gd name="T64" fmla="*/ 595 w 1150"/>
              <a:gd name="T65" fmla="*/ 443 h 914"/>
              <a:gd name="T66" fmla="*/ 614 w 1150"/>
              <a:gd name="T67" fmla="*/ 430 h 914"/>
              <a:gd name="T68" fmla="*/ 631 w 1150"/>
              <a:gd name="T69" fmla="*/ 411 h 914"/>
              <a:gd name="T70" fmla="*/ 650 w 1150"/>
              <a:gd name="T71" fmla="*/ 397 h 914"/>
              <a:gd name="T72" fmla="*/ 668 w 1150"/>
              <a:gd name="T73" fmla="*/ 384 h 914"/>
              <a:gd name="T74" fmla="*/ 687 w 1150"/>
              <a:gd name="T75" fmla="*/ 370 h 914"/>
              <a:gd name="T76" fmla="*/ 704 w 1150"/>
              <a:gd name="T77" fmla="*/ 356 h 914"/>
              <a:gd name="T78" fmla="*/ 723 w 1150"/>
              <a:gd name="T79" fmla="*/ 342 h 914"/>
              <a:gd name="T80" fmla="*/ 741 w 1150"/>
              <a:gd name="T81" fmla="*/ 325 h 914"/>
              <a:gd name="T82" fmla="*/ 759 w 1150"/>
              <a:gd name="T83" fmla="*/ 311 h 914"/>
              <a:gd name="T84" fmla="*/ 777 w 1150"/>
              <a:gd name="T85" fmla="*/ 296 h 914"/>
              <a:gd name="T86" fmla="*/ 795 w 1150"/>
              <a:gd name="T87" fmla="*/ 283 h 914"/>
              <a:gd name="T88" fmla="*/ 814 w 1150"/>
              <a:gd name="T89" fmla="*/ 269 h 914"/>
              <a:gd name="T90" fmla="*/ 832 w 1150"/>
              <a:gd name="T91" fmla="*/ 256 h 914"/>
              <a:gd name="T92" fmla="*/ 850 w 1150"/>
              <a:gd name="T93" fmla="*/ 237 h 914"/>
              <a:gd name="T94" fmla="*/ 868 w 1150"/>
              <a:gd name="T95" fmla="*/ 224 h 914"/>
              <a:gd name="T96" fmla="*/ 886 w 1150"/>
              <a:gd name="T97" fmla="*/ 210 h 914"/>
              <a:gd name="T98" fmla="*/ 904 w 1150"/>
              <a:gd name="T99" fmla="*/ 197 h 914"/>
              <a:gd name="T100" fmla="*/ 923 w 1150"/>
              <a:gd name="T101" fmla="*/ 182 h 914"/>
              <a:gd name="T102" fmla="*/ 941 w 1150"/>
              <a:gd name="T103" fmla="*/ 169 h 914"/>
              <a:gd name="T104" fmla="*/ 959 w 1150"/>
              <a:gd name="T105" fmla="*/ 151 h 914"/>
              <a:gd name="T106" fmla="*/ 977 w 1150"/>
              <a:gd name="T107" fmla="*/ 136 h 914"/>
              <a:gd name="T108" fmla="*/ 996 w 1150"/>
              <a:gd name="T109" fmla="*/ 123 h 914"/>
              <a:gd name="T110" fmla="*/ 1013 w 1150"/>
              <a:gd name="T111" fmla="*/ 109 h 914"/>
              <a:gd name="T112" fmla="*/ 1032 w 1150"/>
              <a:gd name="T113" fmla="*/ 96 h 914"/>
              <a:gd name="T114" fmla="*/ 1050 w 1150"/>
              <a:gd name="T115" fmla="*/ 82 h 914"/>
              <a:gd name="T116" fmla="*/ 1068 w 1150"/>
              <a:gd name="T117" fmla="*/ 69 h 914"/>
              <a:gd name="T118" fmla="*/ 1086 w 1150"/>
              <a:gd name="T119" fmla="*/ 54 h 914"/>
              <a:gd name="T120" fmla="*/ 1105 w 1150"/>
              <a:gd name="T121" fmla="*/ 36 h 914"/>
              <a:gd name="T122" fmla="*/ 1123 w 1150"/>
              <a:gd name="T123" fmla="*/ 23 h 914"/>
              <a:gd name="T124" fmla="*/ 1141 w 1150"/>
              <a:gd name="T125" fmla="*/ 8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0" h="914">
                <a:moveTo>
                  <a:pt x="0" y="914"/>
                </a:moveTo>
                <a:lnTo>
                  <a:pt x="4" y="909"/>
                </a:lnTo>
                <a:lnTo>
                  <a:pt x="9" y="905"/>
                </a:lnTo>
                <a:lnTo>
                  <a:pt x="13" y="901"/>
                </a:lnTo>
                <a:lnTo>
                  <a:pt x="17" y="901"/>
                </a:lnTo>
                <a:lnTo>
                  <a:pt x="23" y="896"/>
                </a:lnTo>
                <a:lnTo>
                  <a:pt x="27" y="892"/>
                </a:lnTo>
                <a:lnTo>
                  <a:pt x="31" y="886"/>
                </a:lnTo>
                <a:lnTo>
                  <a:pt x="36" y="886"/>
                </a:lnTo>
                <a:lnTo>
                  <a:pt x="40" y="882"/>
                </a:lnTo>
                <a:lnTo>
                  <a:pt x="46" y="878"/>
                </a:lnTo>
                <a:lnTo>
                  <a:pt x="50" y="873"/>
                </a:lnTo>
                <a:lnTo>
                  <a:pt x="54" y="873"/>
                </a:lnTo>
                <a:lnTo>
                  <a:pt x="59" y="869"/>
                </a:lnTo>
                <a:lnTo>
                  <a:pt x="63" y="864"/>
                </a:lnTo>
                <a:lnTo>
                  <a:pt x="67" y="859"/>
                </a:lnTo>
                <a:lnTo>
                  <a:pt x="73" y="855"/>
                </a:lnTo>
                <a:lnTo>
                  <a:pt x="77" y="850"/>
                </a:lnTo>
                <a:lnTo>
                  <a:pt x="81" y="850"/>
                </a:lnTo>
                <a:lnTo>
                  <a:pt x="86" y="846"/>
                </a:lnTo>
                <a:lnTo>
                  <a:pt x="90" y="841"/>
                </a:lnTo>
                <a:lnTo>
                  <a:pt x="95" y="836"/>
                </a:lnTo>
                <a:lnTo>
                  <a:pt x="100" y="832"/>
                </a:lnTo>
                <a:lnTo>
                  <a:pt x="104" y="832"/>
                </a:lnTo>
                <a:lnTo>
                  <a:pt x="109" y="827"/>
                </a:lnTo>
                <a:lnTo>
                  <a:pt x="113" y="823"/>
                </a:lnTo>
                <a:lnTo>
                  <a:pt x="118" y="818"/>
                </a:lnTo>
                <a:lnTo>
                  <a:pt x="123" y="818"/>
                </a:lnTo>
                <a:lnTo>
                  <a:pt x="127" y="813"/>
                </a:lnTo>
                <a:lnTo>
                  <a:pt x="132" y="809"/>
                </a:lnTo>
                <a:lnTo>
                  <a:pt x="136" y="804"/>
                </a:lnTo>
                <a:lnTo>
                  <a:pt x="140" y="804"/>
                </a:lnTo>
                <a:lnTo>
                  <a:pt x="145" y="800"/>
                </a:lnTo>
                <a:lnTo>
                  <a:pt x="150" y="795"/>
                </a:lnTo>
                <a:lnTo>
                  <a:pt x="154" y="791"/>
                </a:lnTo>
                <a:lnTo>
                  <a:pt x="159" y="786"/>
                </a:lnTo>
                <a:lnTo>
                  <a:pt x="163" y="786"/>
                </a:lnTo>
                <a:lnTo>
                  <a:pt x="168" y="781"/>
                </a:lnTo>
                <a:lnTo>
                  <a:pt x="172" y="777"/>
                </a:lnTo>
                <a:lnTo>
                  <a:pt x="177" y="772"/>
                </a:lnTo>
                <a:lnTo>
                  <a:pt x="182" y="768"/>
                </a:lnTo>
                <a:lnTo>
                  <a:pt x="186" y="764"/>
                </a:lnTo>
                <a:lnTo>
                  <a:pt x="190" y="764"/>
                </a:lnTo>
                <a:lnTo>
                  <a:pt x="195" y="758"/>
                </a:lnTo>
                <a:lnTo>
                  <a:pt x="200" y="754"/>
                </a:lnTo>
                <a:lnTo>
                  <a:pt x="204" y="750"/>
                </a:lnTo>
                <a:lnTo>
                  <a:pt x="209" y="750"/>
                </a:lnTo>
                <a:lnTo>
                  <a:pt x="213" y="745"/>
                </a:lnTo>
                <a:lnTo>
                  <a:pt x="218" y="741"/>
                </a:lnTo>
                <a:lnTo>
                  <a:pt x="222" y="735"/>
                </a:lnTo>
                <a:lnTo>
                  <a:pt x="227" y="735"/>
                </a:lnTo>
                <a:lnTo>
                  <a:pt x="232" y="731"/>
                </a:lnTo>
                <a:lnTo>
                  <a:pt x="236" y="727"/>
                </a:lnTo>
                <a:lnTo>
                  <a:pt x="241" y="722"/>
                </a:lnTo>
                <a:lnTo>
                  <a:pt x="245" y="718"/>
                </a:lnTo>
                <a:lnTo>
                  <a:pt x="250" y="718"/>
                </a:lnTo>
                <a:lnTo>
                  <a:pt x="255" y="713"/>
                </a:lnTo>
                <a:lnTo>
                  <a:pt x="259" y="708"/>
                </a:lnTo>
                <a:lnTo>
                  <a:pt x="263" y="704"/>
                </a:lnTo>
                <a:lnTo>
                  <a:pt x="268" y="704"/>
                </a:lnTo>
                <a:lnTo>
                  <a:pt x="272" y="699"/>
                </a:lnTo>
                <a:lnTo>
                  <a:pt x="277" y="695"/>
                </a:lnTo>
                <a:lnTo>
                  <a:pt x="282" y="690"/>
                </a:lnTo>
                <a:lnTo>
                  <a:pt x="286" y="686"/>
                </a:lnTo>
                <a:lnTo>
                  <a:pt x="291" y="681"/>
                </a:lnTo>
                <a:lnTo>
                  <a:pt x="295" y="681"/>
                </a:lnTo>
                <a:lnTo>
                  <a:pt x="299" y="676"/>
                </a:lnTo>
                <a:lnTo>
                  <a:pt x="305" y="672"/>
                </a:lnTo>
                <a:lnTo>
                  <a:pt x="309" y="667"/>
                </a:lnTo>
                <a:lnTo>
                  <a:pt x="313" y="667"/>
                </a:lnTo>
                <a:lnTo>
                  <a:pt x="318" y="663"/>
                </a:lnTo>
                <a:lnTo>
                  <a:pt x="322" y="658"/>
                </a:lnTo>
                <a:lnTo>
                  <a:pt x="327" y="653"/>
                </a:lnTo>
                <a:lnTo>
                  <a:pt x="332" y="649"/>
                </a:lnTo>
                <a:lnTo>
                  <a:pt x="336" y="649"/>
                </a:lnTo>
                <a:lnTo>
                  <a:pt x="341" y="644"/>
                </a:lnTo>
                <a:lnTo>
                  <a:pt x="345" y="640"/>
                </a:lnTo>
                <a:lnTo>
                  <a:pt x="349" y="636"/>
                </a:lnTo>
                <a:lnTo>
                  <a:pt x="355" y="636"/>
                </a:lnTo>
                <a:lnTo>
                  <a:pt x="359" y="630"/>
                </a:lnTo>
                <a:lnTo>
                  <a:pt x="363" y="626"/>
                </a:lnTo>
                <a:lnTo>
                  <a:pt x="368" y="621"/>
                </a:lnTo>
                <a:lnTo>
                  <a:pt x="372" y="617"/>
                </a:lnTo>
                <a:lnTo>
                  <a:pt x="377" y="613"/>
                </a:lnTo>
                <a:lnTo>
                  <a:pt x="382" y="613"/>
                </a:lnTo>
                <a:lnTo>
                  <a:pt x="386" y="608"/>
                </a:lnTo>
                <a:lnTo>
                  <a:pt x="391" y="603"/>
                </a:lnTo>
                <a:lnTo>
                  <a:pt x="395" y="599"/>
                </a:lnTo>
                <a:lnTo>
                  <a:pt x="399" y="594"/>
                </a:lnTo>
                <a:lnTo>
                  <a:pt x="405" y="594"/>
                </a:lnTo>
                <a:lnTo>
                  <a:pt x="409" y="590"/>
                </a:lnTo>
                <a:lnTo>
                  <a:pt x="413" y="585"/>
                </a:lnTo>
                <a:lnTo>
                  <a:pt x="418" y="580"/>
                </a:lnTo>
                <a:lnTo>
                  <a:pt x="422" y="580"/>
                </a:lnTo>
                <a:lnTo>
                  <a:pt x="427" y="576"/>
                </a:lnTo>
                <a:lnTo>
                  <a:pt x="432" y="571"/>
                </a:lnTo>
                <a:lnTo>
                  <a:pt x="436" y="567"/>
                </a:lnTo>
                <a:lnTo>
                  <a:pt x="441" y="567"/>
                </a:lnTo>
                <a:lnTo>
                  <a:pt x="445" y="562"/>
                </a:lnTo>
                <a:lnTo>
                  <a:pt x="450" y="558"/>
                </a:lnTo>
                <a:lnTo>
                  <a:pt x="455" y="553"/>
                </a:lnTo>
                <a:lnTo>
                  <a:pt x="459" y="548"/>
                </a:lnTo>
                <a:lnTo>
                  <a:pt x="464" y="544"/>
                </a:lnTo>
                <a:lnTo>
                  <a:pt x="468" y="544"/>
                </a:lnTo>
                <a:lnTo>
                  <a:pt x="472" y="539"/>
                </a:lnTo>
                <a:lnTo>
                  <a:pt x="477" y="535"/>
                </a:lnTo>
                <a:lnTo>
                  <a:pt x="482" y="530"/>
                </a:lnTo>
                <a:lnTo>
                  <a:pt x="486" y="525"/>
                </a:lnTo>
                <a:lnTo>
                  <a:pt x="491" y="525"/>
                </a:lnTo>
                <a:lnTo>
                  <a:pt x="495" y="521"/>
                </a:lnTo>
                <a:lnTo>
                  <a:pt x="500" y="516"/>
                </a:lnTo>
                <a:lnTo>
                  <a:pt x="504" y="512"/>
                </a:lnTo>
                <a:lnTo>
                  <a:pt x="509" y="512"/>
                </a:lnTo>
                <a:lnTo>
                  <a:pt x="514" y="507"/>
                </a:lnTo>
                <a:lnTo>
                  <a:pt x="518" y="502"/>
                </a:lnTo>
                <a:lnTo>
                  <a:pt x="522" y="498"/>
                </a:lnTo>
                <a:lnTo>
                  <a:pt x="527" y="498"/>
                </a:lnTo>
                <a:lnTo>
                  <a:pt x="532" y="493"/>
                </a:lnTo>
                <a:lnTo>
                  <a:pt x="536" y="489"/>
                </a:lnTo>
                <a:lnTo>
                  <a:pt x="541" y="485"/>
                </a:lnTo>
                <a:lnTo>
                  <a:pt x="545" y="480"/>
                </a:lnTo>
                <a:lnTo>
                  <a:pt x="550" y="475"/>
                </a:lnTo>
                <a:lnTo>
                  <a:pt x="554" y="475"/>
                </a:lnTo>
                <a:lnTo>
                  <a:pt x="559" y="470"/>
                </a:lnTo>
                <a:lnTo>
                  <a:pt x="564" y="466"/>
                </a:lnTo>
                <a:lnTo>
                  <a:pt x="568" y="462"/>
                </a:lnTo>
                <a:lnTo>
                  <a:pt x="572" y="457"/>
                </a:lnTo>
                <a:lnTo>
                  <a:pt x="577" y="457"/>
                </a:lnTo>
                <a:lnTo>
                  <a:pt x="581" y="453"/>
                </a:lnTo>
                <a:lnTo>
                  <a:pt x="587" y="447"/>
                </a:lnTo>
                <a:lnTo>
                  <a:pt x="591" y="443"/>
                </a:lnTo>
                <a:lnTo>
                  <a:pt x="595" y="443"/>
                </a:lnTo>
                <a:lnTo>
                  <a:pt x="600" y="439"/>
                </a:lnTo>
                <a:lnTo>
                  <a:pt x="604" y="434"/>
                </a:lnTo>
                <a:lnTo>
                  <a:pt x="609" y="430"/>
                </a:lnTo>
                <a:lnTo>
                  <a:pt x="614" y="430"/>
                </a:lnTo>
                <a:lnTo>
                  <a:pt x="618" y="424"/>
                </a:lnTo>
                <a:lnTo>
                  <a:pt x="623" y="420"/>
                </a:lnTo>
                <a:lnTo>
                  <a:pt x="627" y="416"/>
                </a:lnTo>
                <a:lnTo>
                  <a:pt x="631" y="411"/>
                </a:lnTo>
                <a:lnTo>
                  <a:pt x="637" y="407"/>
                </a:lnTo>
                <a:lnTo>
                  <a:pt x="641" y="407"/>
                </a:lnTo>
                <a:lnTo>
                  <a:pt x="645" y="402"/>
                </a:lnTo>
                <a:lnTo>
                  <a:pt x="650" y="397"/>
                </a:lnTo>
                <a:lnTo>
                  <a:pt x="654" y="393"/>
                </a:lnTo>
                <a:lnTo>
                  <a:pt x="659" y="388"/>
                </a:lnTo>
                <a:lnTo>
                  <a:pt x="664" y="388"/>
                </a:lnTo>
                <a:lnTo>
                  <a:pt x="668" y="384"/>
                </a:lnTo>
                <a:lnTo>
                  <a:pt x="673" y="379"/>
                </a:lnTo>
                <a:lnTo>
                  <a:pt x="677" y="374"/>
                </a:lnTo>
                <a:lnTo>
                  <a:pt x="681" y="374"/>
                </a:lnTo>
                <a:lnTo>
                  <a:pt x="687" y="370"/>
                </a:lnTo>
                <a:lnTo>
                  <a:pt x="691" y="365"/>
                </a:lnTo>
                <a:lnTo>
                  <a:pt x="695" y="361"/>
                </a:lnTo>
                <a:lnTo>
                  <a:pt x="700" y="361"/>
                </a:lnTo>
                <a:lnTo>
                  <a:pt x="704" y="356"/>
                </a:lnTo>
                <a:lnTo>
                  <a:pt x="709" y="352"/>
                </a:lnTo>
                <a:lnTo>
                  <a:pt x="714" y="347"/>
                </a:lnTo>
                <a:lnTo>
                  <a:pt x="718" y="342"/>
                </a:lnTo>
                <a:lnTo>
                  <a:pt x="723" y="342"/>
                </a:lnTo>
                <a:lnTo>
                  <a:pt x="727" y="338"/>
                </a:lnTo>
                <a:lnTo>
                  <a:pt x="731" y="334"/>
                </a:lnTo>
                <a:lnTo>
                  <a:pt x="737" y="329"/>
                </a:lnTo>
                <a:lnTo>
                  <a:pt x="741" y="325"/>
                </a:lnTo>
                <a:lnTo>
                  <a:pt x="745" y="319"/>
                </a:lnTo>
                <a:lnTo>
                  <a:pt x="750" y="319"/>
                </a:lnTo>
                <a:lnTo>
                  <a:pt x="754" y="315"/>
                </a:lnTo>
                <a:lnTo>
                  <a:pt x="759" y="311"/>
                </a:lnTo>
                <a:lnTo>
                  <a:pt x="764" y="306"/>
                </a:lnTo>
                <a:lnTo>
                  <a:pt x="768" y="306"/>
                </a:lnTo>
                <a:lnTo>
                  <a:pt x="773" y="302"/>
                </a:lnTo>
                <a:lnTo>
                  <a:pt x="777" y="296"/>
                </a:lnTo>
                <a:lnTo>
                  <a:pt x="781" y="292"/>
                </a:lnTo>
                <a:lnTo>
                  <a:pt x="786" y="288"/>
                </a:lnTo>
                <a:lnTo>
                  <a:pt x="791" y="288"/>
                </a:lnTo>
                <a:lnTo>
                  <a:pt x="795" y="283"/>
                </a:lnTo>
                <a:lnTo>
                  <a:pt x="800" y="279"/>
                </a:lnTo>
                <a:lnTo>
                  <a:pt x="804" y="274"/>
                </a:lnTo>
                <a:lnTo>
                  <a:pt x="809" y="274"/>
                </a:lnTo>
                <a:lnTo>
                  <a:pt x="814" y="269"/>
                </a:lnTo>
                <a:lnTo>
                  <a:pt x="818" y="265"/>
                </a:lnTo>
                <a:lnTo>
                  <a:pt x="823" y="260"/>
                </a:lnTo>
                <a:lnTo>
                  <a:pt x="827" y="260"/>
                </a:lnTo>
                <a:lnTo>
                  <a:pt x="832" y="256"/>
                </a:lnTo>
                <a:lnTo>
                  <a:pt x="836" y="251"/>
                </a:lnTo>
                <a:lnTo>
                  <a:pt x="841" y="247"/>
                </a:lnTo>
                <a:lnTo>
                  <a:pt x="846" y="242"/>
                </a:lnTo>
                <a:lnTo>
                  <a:pt x="850" y="237"/>
                </a:lnTo>
                <a:lnTo>
                  <a:pt x="854" y="237"/>
                </a:lnTo>
                <a:lnTo>
                  <a:pt x="859" y="233"/>
                </a:lnTo>
                <a:lnTo>
                  <a:pt x="864" y="228"/>
                </a:lnTo>
                <a:lnTo>
                  <a:pt x="868" y="224"/>
                </a:lnTo>
                <a:lnTo>
                  <a:pt x="873" y="219"/>
                </a:lnTo>
                <a:lnTo>
                  <a:pt x="877" y="219"/>
                </a:lnTo>
                <a:lnTo>
                  <a:pt x="882" y="214"/>
                </a:lnTo>
                <a:lnTo>
                  <a:pt x="886" y="210"/>
                </a:lnTo>
                <a:lnTo>
                  <a:pt x="891" y="205"/>
                </a:lnTo>
                <a:lnTo>
                  <a:pt x="896" y="205"/>
                </a:lnTo>
                <a:lnTo>
                  <a:pt x="900" y="201"/>
                </a:lnTo>
                <a:lnTo>
                  <a:pt x="904" y="197"/>
                </a:lnTo>
                <a:lnTo>
                  <a:pt x="909" y="191"/>
                </a:lnTo>
                <a:lnTo>
                  <a:pt x="913" y="191"/>
                </a:lnTo>
                <a:lnTo>
                  <a:pt x="918" y="187"/>
                </a:lnTo>
                <a:lnTo>
                  <a:pt x="923" y="182"/>
                </a:lnTo>
                <a:lnTo>
                  <a:pt x="927" y="178"/>
                </a:lnTo>
                <a:lnTo>
                  <a:pt x="932" y="174"/>
                </a:lnTo>
                <a:lnTo>
                  <a:pt x="936" y="169"/>
                </a:lnTo>
                <a:lnTo>
                  <a:pt x="941" y="169"/>
                </a:lnTo>
                <a:lnTo>
                  <a:pt x="946" y="164"/>
                </a:lnTo>
                <a:lnTo>
                  <a:pt x="950" y="159"/>
                </a:lnTo>
                <a:lnTo>
                  <a:pt x="955" y="155"/>
                </a:lnTo>
                <a:lnTo>
                  <a:pt x="959" y="151"/>
                </a:lnTo>
                <a:lnTo>
                  <a:pt x="963" y="151"/>
                </a:lnTo>
                <a:lnTo>
                  <a:pt x="969" y="146"/>
                </a:lnTo>
                <a:lnTo>
                  <a:pt x="973" y="141"/>
                </a:lnTo>
                <a:lnTo>
                  <a:pt x="977" y="136"/>
                </a:lnTo>
                <a:lnTo>
                  <a:pt x="982" y="136"/>
                </a:lnTo>
                <a:lnTo>
                  <a:pt x="986" y="132"/>
                </a:lnTo>
                <a:lnTo>
                  <a:pt x="990" y="128"/>
                </a:lnTo>
                <a:lnTo>
                  <a:pt x="996" y="123"/>
                </a:lnTo>
                <a:lnTo>
                  <a:pt x="1000" y="123"/>
                </a:lnTo>
                <a:lnTo>
                  <a:pt x="1005" y="119"/>
                </a:lnTo>
                <a:lnTo>
                  <a:pt x="1009" y="114"/>
                </a:lnTo>
                <a:lnTo>
                  <a:pt x="1013" y="109"/>
                </a:lnTo>
                <a:lnTo>
                  <a:pt x="1019" y="105"/>
                </a:lnTo>
                <a:lnTo>
                  <a:pt x="1023" y="100"/>
                </a:lnTo>
                <a:lnTo>
                  <a:pt x="1027" y="100"/>
                </a:lnTo>
                <a:lnTo>
                  <a:pt x="1032" y="96"/>
                </a:lnTo>
                <a:lnTo>
                  <a:pt x="1036" y="91"/>
                </a:lnTo>
                <a:lnTo>
                  <a:pt x="1041" y="86"/>
                </a:lnTo>
                <a:lnTo>
                  <a:pt x="1046" y="82"/>
                </a:lnTo>
                <a:lnTo>
                  <a:pt x="1050" y="82"/>
                </a:lnTo>
                <a:lnTo>
                  <a:pt x="1055" y="77"/>
                </a:lnTo>
                <a:lnTo>
                  <a:pt x="1059" y="73"/>
                </a:lnTo>
                <a:lnTo>
                  <a:pt x="1063" y="69"/>
                </a:lnTo>
                <a:lnTo>
                  <a:pt x="1068" y="69"/>
                </a:lnTo>
                <a:lnTo>
                  <a:pt x="1073" y="63"/>
                </a:lnTo>
                <a:lnTo>
                  <a:pt x="1077" y="59"/>
                </a:lnTo>
                <a:lnTo>
                  <a:pt x="1082" y="54"/>
                </a:lnTo>
                <a:lnTo>
                  <a:pt x="1086" y="54"/>
                </a:lnTo>
                <a:lnTo>
                  <a:pt x="1091" y="50"/>
                </a:lnTo>
                <a:lnTo>
                  <a:pt x="1096" y="46"/>
                </a:lnTo>
                <a:lnTo>
                  <a:pt x="1100" y="41"/>
                </a:lnTo>
                <a:lnTo>
                  <a:pt x="1105" y="36"/>
                </a:lnTo>
                <a:lnTo>
                  <a:pt x="1109" y="31"/>
                </a:lnTo>
                <a:lnTo>
                  <a:pt x="1113" y="27"/>
                </a:lnTo>
                <a:lnTo>
                  <a:pt x="1118" y="27"/>
                </a:lnTo>
                <a:lnTo>
                  <a:pt x="1123" y="23"/>
                </a:lnTo>
                <a:lnTo>
                  <a:pt x="1127" y="18"/>
                </a:lnTo>
                <a:lnTo>
                  <a:pt x="1132" y="14"/>
                </a:lnTo>
                <a:lnTo>
                  <a:pt x="1136" y="14"/>
                </a:lnTo>
                <a:lnTo>
                  <a:pt x="1141" y="8"/>
                </a:lnTo>
                <a:lnTo>
                  <a:pt x="1146" y="4"/>
                </a:lnTo>
                <a:lnTo>
                  <a:pt x="1150" y="0"/>
                </a:lnTo>
              </a:path>
            </a:pathLst>
          </a:custGeom>
          <a:noFill/>
          <a:ln w="793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62" name="Freeform 62">
            <a:extLst>
              <a:ext uri="{FF2B5EF4-FFF2-40B4-BE49-F238E27FC236}">
                <a16:creationId xmlns:a16="http://schemas.microsoft.com/office/drawing/2014/main" id="{1FED74B6-5377-47FB-9DDF-3B7175F38D3A}"/>
              </a:ext>
            </a:extLst>
          </p:cNvPr>
          <p:cNvSpPr>
            <a:spLocks/>
          </p:cNvSpPr>
          <p:nvPr/>
        </p:nvSpPr>
        <p:spPr bwMode="auto">
          <a:xfrm>
            <a:off x="3978275" y="3640138"/>
            <a:ext cx="1031875" cy="814387"/>
          </a:xfrm>
          <a:custGeom>
            <a:avLst/>
            <a:gdLst>
              <a:gd name="T0" fmla="*/ 9 w 650"/>
              <a:gd name="T1" fmla="*/ 508 h 513"/>
              <a:gd name="T2" fmla="*/ 23 w 650"/>
              <a:gd name="T3" fmla="*/ 494 h 513"/>
              <a:gd name="T4" fmla="*/ 36 w 650"/>
              <a:gd name="T5" fmla="*/ 485 h 513"/>
              <a:gd name="T6" fmla="*/ 50 w 650"/>
              <a:gd name="T7" fmla="*/ 471 h 513"/>
              <a:gd name="T8" fmla="*/ 64 w 650"/>
              <a:gd name="T9" fmla="*/ 462 h 513"/>
              <a:gd name="T10" fmla="*/ 78 w 650"/>
              <a:gd name="T11" fmla="*/ 453 h 513"/>
              <a:gd name="T12" fmla="*/ 91 w 650"/>
              <a:gd name="T13" fmla="*/ 444 h 513"/>
              <a:gd name="T14" fmla="*/ 105 w 650"/>
              <a:gd name="T15" fmla="*/ 430 h 513"/>
              <a:gd name="T16" fmla="*/ 118 w 650"/>
              <a:gd name="T17" fmla="*/ 421 h 513"/>
              <a:gd name="T18" fmla="*/ 132 w 650"/>
              <a:gd name="T19" fmla="*/ 412 h 513"/>
              <a:gd name="T20" fmla="*/ 145 w 650"/>
              <a:gd name="T21" fmla="*/ 399 h 513"/>
              <a:gd name="T22" fmla="*/ 159 w 650"/>
              <a:gd name="T23" fmla="*/ 389 h 513"/>
              <a:gd name="T24" fmla="*/ 172 w 650"/>
              <a:gd name="T25" fmla="*/ 376 h 513"/>
              <a:gd name="T26" fmla="*/ 187 w 650"/>
              <a:gd name="T27" fmla="*/ 366 h 513"/>
              <a:gd name="T28" fmla="*/ 201 w 650"/>
              <a:gd name="T29" fmla="*/ 357 h 513"/>
              <a:gd name="T30" fmla="*/ 214 w 650"/>
              <a:gd name="T31" fmla="*/ 343 h 513"/>
              <a:gd name="T32" fmla="*/ 228 w 650"/>
              <a:gd name="T33" fmla="*/ 334 h 513"/>
              <a:gd name="T34" fmla="*/ 241 w 650"/>
              <a:gd name="T35" fmla="*/ 325 h 513"/>
              <a:gd name="T36" fmla="*/ 255 w 650"/>
              <a:gd name="T37" fmla="*/ 311 h 513"/>
              <a:gd name="T38" fmla="*/ 268 w 650"/>
              <a:gd name="T39" fmla="*/ 302 h 513"/>
              <a:gd name="T40" fmla="*/ 282 w 650"/>
              <a:gd name="T41" fmla="*/ 288 h 513"/>
              <a:gd name="T42" fmla="*/ 295 w 650"/>
              <a:gd name="T43" fmla="*/ 279 h 513"/>
              <a:gd name="T44" fmla="*/ 309 w 650"/>
              <a:gd name="T45" fmla="*/ 271 h 513"/>
              <a:gd name="T46" fmla="*/ 323 w 650"/>
              <a:gd name="T47" fmla="*/ 256 h 513"/>
              <a:gd name="T48" fmla="*/ 337 w 650"/>
              <a:gd name="T49" fmla="*/ 248 h 513"/>
              <a:gd name="T50" fmla="*/ 350 w 650"/>
              <a:gd name="T51" fmla="*/ 233 h 513"/>
              <a:gd name="T52" fmla="*/ 364 w 650"/>
              <a:gd name="T53" fmla="*/ 225 h 513"/>
              <a:gd name="T54" fmla="*/ 377 w 650"/>
              <a:gd name="T55" fmla="*/ 215 h 513"/>
              <a:gd name="T56" fmla="*/ 391 w 650"/>
              <a:gd name="T57" fmla="*/ 206 h 513"/>
              <a:gd name="T58" fmla="*/ 405 w 650"/>
              <a:gd name="T59" fmla="*/ 193 h 513"/>
              <a:gd name="T60" fmla="*/ 418 w 650"/>
              <a:gd name="T61" fmla="*/ 183 h 513"/>
              <a:gd name="T62" fmla="*/ 432 w 650"/>
              <a:gd name="T63" fmla="*/ 170 h 513"/>
              <a:gd name="T64" fmla="*/ 446 w 650"/>
              <a:gd name="T65" fmla="*/ 160 h 513"/>
              <a:gd name="T66" fmla="*/ 460 w 650"/>
              <a:gd name="T67" fmla="*/ 151 h 513"/>
              <a:gd name="T68" fmla="*/ 473 w 650"/>
              <a:gd name="T69" fmla="*/ 137 h 513"/>
              <a:gd name="T70" fmla="*/ 487 w 650"/>
              <a:gd name="T71" fmla="*/ 128 h 513"/>
              <a:gd name="T72" fmla="*/ 500 w 650"/>
              <a:gd name="T73" fmla="*/ 115 h 513"/>
              <a:gd name="T74" fmla="*/ 514 w 650"/>
              <a:gd name="T75" fmla="*/ 105 h 513"/>
              <a:gd name="T76" fmla="*/ 527 w 650"/>
              <a:gd name="T77" fmla="*/ 97 h 513"/>
              <a:gd name="T78" fmla="*/ 541 w 650"/>
              <a:gd name="T79" fmla="*/ 82 h 513"/>
              <a:gd name="T80" fmla="*/ 554 w 650"/>
              <a:gd name="T81" fmla="*/ 74 h 513"/>
              <a:gd name="T82" fmla="*/ 569 w 650"/>
              <a:gd name="T83" fmla="*/ 65 h 513"/>
              <a:gd name="T84" fmla="*/ 582 w 650"/>
              <a:gd name="T85" fmla="*/ 51 h 513"/>
              <a:gd name="T86" fmla="*/ 596 w 650"/>
              <a:gd name="T87" fmla="*/ 42 h 513"/>
              <a:gd name="T88" fmla="*/ 610 w 650"/>
              <a:gd name="T89" fmla="*/ 28 h 513"/>
              <a:gd name="T90" fmla="*/ 623 w 650"/>
              <a:gd name="T91" fmla="*/ 19 h 513"/>
              <a:gd name="T92" fmla="*/ 637 w 650"/>
              <a:gd name="T93" fmla="*/ 9 h 513"/>
              <a:gd name="T94" fmla="*/ 650 w 650"/>
              <a:gd name="T95"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0" h="513">
                <a:moveTo>
                  <a:pt x="0" y="513"/>
                </a:moveTo>
                <a:lnTo>
                  <a:pt x="5" y="513"/>
                </a:lnTo>
                <a:lnTo>
                  <a:pt x="9" y="508"/>
                </a:lnTo>
                <a:lnTo>
                  <a:pt x="14" y="504"/>
                </a:lnTo>
                <a:lnTo>
                  <a:pt x="18" y="498"/>
                </a:lnTo>
                <a:lnTo>
                  <a:pt x="23" y="494"/>
                </a:lnTo>
                <a:lnTo>
                  <a:pt x="28" y="494"/>
                </a:lnTo>
                <a:lnTo>
                  <a:pt x="32" y="490"/>
                </a:lnTo>
                <a:lnTo>
                  <a:pt x="36" y="485"/>
                </a:lnTo>
                <a:lnTo>
                  <a:pt x="41" y="481"/>
                </a:lnTo>
                <a:lnTo>
                  <a:pt x="45" y="476"/>
                </a:lnTo>
                <a:lnTo>
                  <a:pt x="50" y="471"/>
                </a:lnTo>
                <a:lnTo>
                  <a:pt x="55" y="471"/>
                </a:lnTo>
                <a:lnTo>
                  <a:pt x="59" y="467"/>
                </a:lnTo>
                <a:lnTo>
                  <a:pt x="64" y="462"/>
                </a:lnTo>
                <a:lnTo>
                  <a:pt x="68" y="458"/>
                </a:lnTo>
                <a:lnTo>
                  <a:pt x="73" y="458"/>
                </a:lnTo>
                <a:lnTo>
                  <a:pt x="78" y="453"/>
                </a:lnTo>
                <a:lnTo>
                  <a:pt x="82" y="448"/>
                </a:lnTo>
                <a:lnTo>
                  <a:pt x="86" y="444"/>
                </a:lnTo>
                <a:lnTo>
                  <a:pt x="91" y="444"/>
                </a:lnTo>
                <a:lnTo>
                  <a:pt x="95" y="439"/>
                </a:lnTo>
                <a:lnTo>
                  <a:pt x="100" y="435"/>
                </a:lnTo>
                <a:lnTo>
                  <a:pt x="105" y="430"/>
                </a:lnTo>
                <a:lnTo>
                  <a:pt x="109" y="426"/>
                </a:lnTo>
                <a:lnTo>
                  <a:pt x="114" y="426"/>
                </a:lnTo>
                <a:lnTo>
                  <a:pt x="118" y="421"/>
                </a:lnTo>
                <a:lnTo>
                  <a:pt x="122" y="416"/>
                </a:lnTo>
                <a:lnTo>
                  <a:pt x="128" y="412"/>
                </a:lnTo>
                <a:lnTo>
                  <a:pt x="132" y="412"/>
                </a:lnTo>
                <a:lnTo>
                  <a:pt x="136" y="407"/>
                </a:lnTo>
                <a:lnTo>
                  <a:pt x="141" y="403"/>
                </a:lnTo>
                <a:lnTo>
                  <a:pt x="145" y="399"/>
                </a:lnTo>
                <a:lnTo>
                  <a:pt x="151" y="393"/>
                </a:lnTo>
                <a:lnTo>
                  <a:pt x="155" y="389"/>
                </a:lnTo>
                <a:lnTo>
                  <a:pt x="159" y="389"/>
                </a:lnTo>
                <a:lnTo>
                  <a:pt x="164" y="384"/>
                </a:lnTo>
                <a:lnTo>
                  <a:pt x="168" y="380"/>
                </a:lnTo>
                <a:lnTo>
                  <a:pt x="172" y="376"/>
                </a:lnTo>
                <a:lnTo>
                  <a:pt x="178" y="376"/>
                </a:lnTo>
                <a:lnTo>
                  <a:pt x="182" y="370"/>
                </a:lnTo>
                <a:lnTo>
                  <a:pt x="187" y="366"/>
                </a:lnTo>
                <a:lnTo>
                  <a:pt x="191" y="362"/>
                </a:lnTo>
                <a:lnTo>
                  <a:pt x="195" y="357"/>
                </a:lnTo>
                <a:lnTo>
                  <a:pt x="201" y="357"/>
                </a:lnTo>
                <a:lnTo>
                  <a:pt x="205" y="353"/>
                </a:lnTo>
                <a:lnTo>
                  <a:pt x="209" y="348"/>
                </a:lnTo>
                <a:lnTo>
                  <a:pt x="214" y="343"/>
                </a:lnTo>
                <a:lnTo>
                  <a:pt x="218" y="343"/>
                </a:lnTo>
                <a:lnTo>
                  <a:pt x="222" y="339"/>
                </a:lnTo>
                <a:lnTo>
                  <a:pt x="228" y="334"/>
                </a:lnTo>
                <a:lnTo>
                  <a:pt x="232" y="330"/>
                </a:lnTo>
                <a:lnTo>
                  <a:pt x="237" y="330"/>
                </a:lnTo>
                <a:lnTo>
                  <a:pt x="241" y="325"/>
                </a:lnTo>
                <a:lnTo>
                  <a:pt x="245" y="321"/>
                </a:lnTo>
                <a:lnTo>
                  <a:pt x="250" y="316"/>
                </a:lnTo>
                <a:lnTo>
                  <a:pt x="255" y="311"/>
                </a:lnTo>
                <a:lnTo>
                  <a:pt x="259" y="307"/>
                </a:lnTo>
                <a:lnTo>
                  <a:pt x="264" y="307"/>
                </a:lnTo>
                <a:lnTo>
                  <a:pt x="268" y="302"/>
                </a:lnTo>
                <a:lnTo>
                  <a:pt x="273" y="298"/>
                </a:lnTo>
                <a:lnTo>
                  <a:pt x="278" y="293"/>
                </a:lnTo>
                <a:lnTo>
                  <a:pt x="282" y="288"/>
                </a:lnTo>
                <a:lnTo>
                  <a:pt x="287" y="288"/>
                </a:lnTo>
                <a:lnTo>
                  <a:pt x="291" y="284"/>
                </a:lnTo>
                <a:lnTo>
                  <a:pt x="295" y="279"/>
                </a:lnTo>
                <a:lnTo>
                  <a:pt x="300" y="275"/>
                </a:lnTo>
                <a:lnTo>
                  <a:pt x="305" y="275"/>
                </a:lnTo>
                <a:lnTo>
                  <a:pt x="309" y="271"/>
                </a:lnTo>
                <a:lnTo>
                  <a:pt x="314" y="265"/>
                </a:lnTo>
                <a:lnTo>
                  <a:pt x="318" y="261"/>
                </a:lnTo>
                <a:lnTo>
                  <a:pt x="323" y="256"/>
                </a:lnTo>
                <a:lnTo>
                  <a:pt x="327" y="252"/>
                </a:lnTo>
                <a:lnTo>
                  <a:pt x="332" y="252"/>
                </a:lnTo>
                <a:lnTo>
                  <a:pt x="337" y="248"/>
                </a:lnTo>
                <a:lnTo>
                  <a:pt x="341" y="243"/>
                </a:lnTo>
                <a:lnTo>
                  <a:pt x="345" y="238"/>
                </a:lnTo>
                <a:lnTo>
                  <a:pt x="350" y="233"/>
                </a:lnTo>
                <a:lnTo>
                  <a:pt x="355" y="233"/>
                </a:lnTo>
                <a:lnTo>
                  <a:pt x="359" y="229"/>
                </a:lnTo>
                <a:lnTo>
                  <a:pt x="364" y="225"/>
                </a:lnTo>
                <a:lnTo>
                  <a:pt x="368" y="220"/>
                </a:lnTo>
                <a:lnTo>
                  <a:pt x="373" y="220"/>
                </a:lnTo>
                <a:lnTo>
                  <a:pt x="377" y="215"/>
                </a:lnTo>
                <a:lnTo>
                  <a:pt x="382" y="211"/>
                </a:lnTo>
                <a:lnTo>
                  <a:pt x="387" y="206"/>
                </a:lnTo>
                <a:lnTo>
                  <a:pt x="391" y="206"/>
                </a:lnTo>
                <a:lnTo>
                  <a:pt x="396" y="202"/>
                </a:lnTo>
                <a:lnTo>
                  <a:pt x="400" y="197"/>
                </a:lnTo>
                <a:lnTo>
                  <a:pt x="405" y="193"/>
                </a:lnTo>
                <a:lnTo>
                  <a:pt x="410" y="188"/>
                </a:lnTo>
                <a:lnTo>
                  <a:pt x="414" y="183"/>
                </a:lnTo>
                <a:lnTo>
                  <a:pt x="418" y="183"/>
                </a:lnTo>
                <a:lnTo>
                  <a:pt x="423" y="179"/>
                </a:lnTo>
                <a:lnTo>
                  <a:pt x="427" y="174"/>
                </a:lnTo>
                <a:lnTo>
                  <a:pt x="432" y="170"/>
                </a:lnTo>
                <a:lnTo>
                  <a:pt x="437" y="165"/>
                </a:lnTo>
                <a:lnTo>
                  <a:pt x="441" y="165"/>
                </a:lnTo>
                <a:lnTo>
                  <a:pt x="446" y="160"/>
                </a:lnTo>
                <a:lnTo>
                  <a:pt x="450" y="156"/>
                </a:lnTo>
                <a:lnTo>
                  <a:pt x="454" y="151"/>
                </a:lnTo>
                <a:lnTo>
                  <a:pt x="460" y="151"/>
                </a:lnTo>
                <a:lnTo>
                  <a:pt x="464" y="147"/>
                </a:lnTo>
                <a:lnTo>
                  <a:pt x="468" y="142"/>
                </a:lnTo>
                <a:lnTo>
                  <a:pt x="473" y="137"/>
                </a:lnTo>
                <a:lnTo>
                  <a:pt x="477" y="137"/>
                </a:lnTo>
                <a:lnTo>
                  <a:pt x="482" y="133"/>
                </a:lnTo>
                <a:lnTo>
                  <a:pt x="487" y="128"/>
                </a:lnTo>
                <a:lnTo>
                  <a:pt x="491" y="124"/>
                </a:lnTo>
                <a:lnTo>
                  <a:pt x="496" y="119"/>
                </a:lnTo>
                <a:lnTo>
                  <a:pt x="500" y="115"/>
                </a:lnTo>
                <a:lnTo>
                  <a:pt x="504" y="115"/>
                </a:lnTo>
                <a:lnTo>
                  <a:pt x="510" y="110"/>
                </a:lnTo>
                <a:lnTo>
                  <a:pt x="514" y="105"/>
                </a:lnTo>
                <a:lnTo>
                  <a:pt x="519" y="101"/>
                </a:lnTo>
                <a:lnTo>
                  <a:pt x="523" y="97"/>
                </a:lnTo>
                <a:lnTo>
                  <a:pt x="527" y="97"/>
                </a:lnTo>
                <a:lnTo>
                  <a:pt x="532" y="92"/>
                </a:lnTo>
                <a:lnTo>
                  <a:pt x="537" y="88"/>
                </a:lnTo>
                <a:lnTo>
                  <a:pt x="541" y="82"/>
                </a:lnTo>
                <a:lnTo>
                  <a:pt x="546" y="82"/>
                </a:lnTo>
                <a:lnTo>
                  <a:pt x="550" y="78"/>
                </a:lnTo>
                <a:lnTo>
                  <a:pt x="554" y="74"/>
                </a:lnTo>
                <a:lnTo>
                  <a:pt x="560" y="69"/>
                </a:lnTo>
                <a:lnTo>
                  <a:pt x="564" y="69"/>
                </a:lnTo>
                <a:lnTo>
                  <a:pt x="569" y="65"/>
                </a:lnTo>
                <a:lnTo>
                  <a:pt x="573" y="59"/>
                </a:lnTo>
                <a:lnTo>
                  <a:pt x="577" y="55"/>
                </a:lnTo>
                <a:lnTo>
                  <a:pt x="582" y="51"/>
                </a:lnTo>
                <a:lnTo>
                  <a:pt x="587" y="51"/>
                </a:lnTo>
                <a:lnTo>
                  <a:pt x="591" y="46"/>
                </a:lnTo>
                <a:lnTo>
                  <a:pt x="596" y="42"/>
                </a:lnTo>
                <a:lnTo>
                  <a:pt x="600" y="37"/>
                </a:lnTo>
                <a:lnTo>
                  <a:pt x="605" y="32"/>
                </a:lnTo>
                <a:lnTo>
                  <a:pt x="610" y="28"/>
                </a:lnTo>
                <a:lnTo>
                  <a:pt x="614" y="28"/>
                </a:lnTo>
                <a:lnTo>
                  <a:pt x="619" y="23"/>
                </a:lnTo>
                <a:lnTo>
                  <a:pt x="623" y="19"/>
                </a:lnTo>
                <a:lnTo>
                  <a:pt x="627" y="14"/>
                </a:lnTo>
                <a:lnTo>
                  <a:pt x="632" y="14"/>
                </a:lnTo>
                <a:lnTo>
                  <a:pt x="637" y="9"/>
                </a:lnTo>
                <a:lnTo>
                  <a:pt x="641" y="5"/>
                </a:lnTo>
                <a:lnTo>
                  <a:pt x="646" y="0"/>
                </a:lnTo>
                <a:lnTo>
                  <a:pt x="650" y="0"/>
                </a:lnTo>
              </a:path>
            </a:pathLst>
          </a:custGeom>
          <a:noFill/>
          <a:ln w="793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63" name="Rectangle 63">
            <a:extLst>
              <a:ext uri="{FF2B5EF4-FFF2-40B4-BE49-F238E27FC236}">
                <a16:creationId xmlns:a16="http://schemas.microsoft.com/office/drawing/2014/main" id="{490A8161-3D40-4DDB-B032-9DD27128A35E}"/>
              </a:ext>
            </a:extLst>
          </p:cNvPr>
          <p:cNvSpPr>
            <a:spLocks noChangeArrowheads="1"/>
          </p:cNvSpPr>
          <p:nvPr/>
        </p:nvSpPr>
        <p:spPr bwMode="auto">
          <a:xfrm>
            <a:off x="3282950" y="6199188"/>
            <a:ext cx="798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frequency, MHz</a:t>
            </a:r>
            <a:endParaRPr lang="en-US" altLang="en-US"/>
          </a:p>
        </p:txBody>
      </p:sp>
      <p:grpSp>
        <p:nvGrpSpPr>
          <p:cNvPr id="51270" name="Group 70">
            <a:extLst>
              <a:ext uri="{FF2B5EF4-FFF2-40B4-BE49-F238E27FC236}">
                <a16:creationId xmlns:a16="http://schemas.microsoft.com/office/drawing/2014/main" id="{A1B8647D-2E04-422A-B8E9-40C62E795BDC}"/>
              </a:ext>
            </a:extLst>
          </p:cNvPr>
          <p:cNvGrpSpPr>
            <a:grpSpLocks/>
          </p:cNvGrpSpPr>
          <p:nvPr/>
        </p:nvGrpSpPr>
        <p:grpSpPr bwMode="auto">
          <a:xfrm>
            <a:off x="2155825" y="3636963"/>
            <a:ext cx="2851150" cy="2265362"/>
            <a:chOff x="1358" y="2291"/>
            <a:chExt cx="1796" cy="1427"/>
          </a:xfrm>
        </p:grpSpPr>
        <p:sp>
          <p:nvSpPr>
            <p:cNvPr id="51268" name="Rectangle 68">
              <a:extLst>
                <a:ext uri="{FF2B5EF4-FFF2-40B4-BE49-F238E27FC236}">
                  <a16:creationId xmlns:a16="http://schemas.microsoft.com/office/drawing/2014/main" id="{39697BBF-52D2-4D9D-8D1C-86CBC011C7EB}"/>
                </a:ext>
              </a:extLst>
            </p:cNvPr>
            <p:cNvSpPr>
              <a:spLocks noChangeArrowheads="1"/>
            </p:cNvSpPr>
            <p:nvPr/>
          </p:nvSpPr>
          <p:spPr bwMode="auto">
            <a:xfrm>
              <a:off x="1358" y="2291"/>
              <a:ext cx="1796" cy="14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269" name="Rectangle 69">
              <a:extLst>
                <a:ext uri="{FF2B5EF4-FFF2-40B4-BE49-F238E27FC236}">
                  <a16:creationId xmlns:a16="http://schemas.microsoft.com/office/drawing/2014/main" id="{440D704F-DF79-42C1-ADDB-588F8818C5F1}"/>
                </a:ext>
              </a:extLst>
            </p:cNvPr>
            <p:cNvSpPr>
              <a:spLocks noChangeArrowheads="1"/>
            </p:cNvSpPr>
            <p:nvPr/>
          </p:nvSpPr>
          <p:spPr bwMode="auto">
            <a:xfrm>
              <a:off x="1358" y="2291"/>
              <a:ext cx="1796" cy="1427"/>
            </a:xfrm>
            <a:prstGeom prst="rect">
              <a:avLst/>
            </a:prstGeom>
            <a:noFill/>
            <a:ln w="793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51271" name="Line 71">
            <a:extLst>
              <a:ext uri="{FF2B5EF4-FFF2-40B4-BE49-F238E27FC236}">
                <a16:creationId xmlns:a16="http://schemas.microsoft.com/office/drawing/2014/main" id="{48F065DB-1A52-4F0F-B43F-0A228CE3D205}"/>
              </a:ext>
            </a:extLst>
          </p:cNvPr>
          <p:cNvSpPr>
            <a:spLocks noChangeShapeType="1"/>
          </p:cNvSpPr>
          <p:nvPr/>
        </p:nvSpPr>
        <p:spPr bwMode="auto">
          <a:xfrm>
            <a:off x="2152650" y="5905500"/>
            <a:ext cx="2857500"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72" name="Line 72">
            <a:extLst>
              <a:ext uri="{FF2B5EF4-FFF2-40B4-BE49-F238E27FC236}">
                <a16:creationId xmlns:a16="http://schemas.microsoft.com/office/drawing/2014/main" id="{4891090D-B317-46DE-8735-1F833511CA93}"/>
              </a:ext>
            </a:extLst>
          </p:cNvPr>
          <p:cNvSpPr>
            <a:spLocks noChangeShapeType="1"/>
          </p:cNvSpPr>
          <p:nvPr/>
        </p:nvSpPr>
        <p:spPr bwMode="auto">
          <a:xfrm>
            <a:off x="2152650" y="3633788"/>
            <a:ext cx="2857500"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73" name="Line 73">
            <a:extLst>
              <a:ext uri="{FF2B5EF4-FFF2-40B4-BE49-F238E27FC236}">
                <a16:creationId xmlns:a16="http://schemas.microsoft.com/office/drawing/2014/main" id="{682128F3-67B1-49BC-BFC0-8B40E8B23E57}"/>
              </a:ext>
            </a:extLst>
          </p:cNvPr>
          <p:cNvSpPr>
            <a:spLocks noChangeShapeType="1"/>
          </p:cNvSpPr>
          <p:nvPr/>
        </p:nvSpPr>
        <p:spPr bwMode="auto">
          <a:xfrm flipV="1">
            <a:off x="5010150" y="3633788"/>
            <a:ext cx="1588" cy="2271712"/>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74" name="Line 74">
            <a:extLst>
              <a:ext uri="{FF2B5EF4-FFF2-40B4-BE49-F238E27FC236}">
                <a16:creationId xmlns:a16="http://schemas.microsoft.com/office/drawing/2014/main" id="{1FCAD19D-41E4-4DC0-AC05-FA177DC3486B}"/>
              </a:ext>
            </a:extLst>
          </p:cNvPr>
          <p:cNvSpPr>
            <a:spLocks noChangeShapeType="1"/>
          </p:cNvSpPr>
          <p:nvPr/>
        </p:nvSpPr>
        <p:spPr bwMode="auto">
          <a:xfrm flipV="1">
            <a:off x="2152650" y="3633788"/>
            <a:ext cx="1588" cy="2271712"/>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75" name="Line 75">
            <a:extLst>
              <a:ext uri="{FF2B5EF4-FFF2-40B4-BE49-F238E27FC236}">
                <a16:creationId xmlns:a16="http://schemas.microsoft.com/office/drawing/2014/main" id="{061F0B4C-6D65-4851-B1F5-2AB56F049EB0}"/>
              </a:ext>
            </a:extLst>
          </p:cNvPr>
          <p:cNvSpPr>
            <a:spLocks noChangeShapeType="1"/>
          </p:cNvSpPr>
          <p:nvPr/>
        </p:nvSpPr>
        <p:spPr bwMode="auto">
          <a:xfrm flipV="1">
            <a:off x="2152650" y="3633788"/>
            <a:ext cx="1588" cy="2271712"/>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76" name="Line 76">
            <a:extLst>
              <a:ext uri="{FF2B5EF4-FFF2-40B4-BE49-F238E27FC236}">
                <a16:creationId xmlns:a16="http://schemas.microsoft.com/office/drawing/2014/main" id="{852187A5-6C69-457B-93B0-BDBEDFE46B3F}"/>
              </a:ext>
            </a:extLst>
          </p:cNvPr>
          <p:cNvSpPr>
            <a:spLocks noChangeShapeType="1"/>
          </p:cNvSpPr>
          <p:nvPr/>
        </p:nvSpPr>
        <p:spPr bwMode="auto">
          <a:xfrm flipV="1">
            <a:off x="2152650" y="5876925"/>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77" name="Line 77">
            <a:extLst>
              <a:ext uri="{FF2B5EF4-FFF2-40B4-BE49-F238E27FC236}">
                <a16:creationId xmlns:a16="http://schemas.microsoft.com/office/drawing/2014/main" id="{10D1871D-87D9-4C44-99A8-E67AD39BDDE9}"/>
              </a:ext>
            </a:extLst>
          </p:cNvPr>
          <p:cNvSpPr>
            <a:spLocks noChangeShapeType="1"/>
          </p:cNvSpPr>
          <p:nvPr/>
        </p:nvSpPr>
        <p:spPr bwMode="auto">
          <a:xfrm>
            <a:off x="2152650" y="3633788"/>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78" name="Rectangle 78">
            <a:extLst>
              <a:ext uri="{FF2B5EF4-FFF2-40B4-BE49-F238E27FC236}">
                <a16:creationId xmlns:a16="http://schemas.microsoft.com/office/drawing/2014/main" id="{735669AB-4ED6-46AE-B938-DFD091C3C422}"/>
              </a:ext>
            </a:extLst>
          </p:cNvPr>
          <p:cNvSpPr>
            <a:spLocks noChangeArrowheads="1"/>
          </p:cNvSpPr>
          <p:nvPr/>
        </p:nvSpPr>
        <p:spPr bwMode="auto">
          <a:xfrm>
            <a:off x="2135188" y="596741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a:t>
            </a:r>
            <a:endParaRPr lang="en-US" altLang="en-US"/>
          </a:p>
        </p:txBody>
      </p:sp>
      <p:sp>
        <p:nvSpPr>
          <p:cNvPr id="51279" name="Line 79">
            <a:extLst>
              <a:ext uri="{FF2B5EF4-FFF2-40B4-BE49-F238E27FC236}">
                <a16:creationId xmlns:a16="http://schemas.microsoft.com/office/drawing/2014/main" id="{ED85DD9F-C9B4-45B6-B663-50FF19C37DF0}"/>
              </a:ext>
            </a:extLst>
          </p:cNvPr>
          <p:cNvSpPr>
            <a:spLocks noChangeShapeType="1"/>
          </p:cNvSpPr>
          <p:nvPr/>
        </p:nvSpPr>
        <p:spPr bwMode="auto">
          <a:xfrm flipV="1">
            <a:off x="2627313" y="5876925"/>
            <a:ext cx="1587"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80" name="Line 80">
            <a:extLst>
              <a:ext uri="{FF2B5EF4-FFF2-40B4-BE49-F238E27FC236}">
                <a16:creationId xmlns:a16="http://schemas.microsoft.com/office/drawing/2014/main" id="{A024B91C-FF3F-40D1-B9CC-46C656F56B3A}"/>
              </a:ext>
            </a:extLst>
          </p:cNvPr>
          <p:cNvSpPr>
            <a:spLocks noChangeShapeType="1"/>
          </p:cNvSpPr>
          <p:nvPr/>
        </p:nvSpPr>
        <p:spPr bwMode="auto">
          <a:xfrm>
            <a:off x="2627313" y="3633788"/>
            <a:ext cx="1587"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81" name="Rectangle 81">
            <a:extLst>
              <a:ext uri="{FF2B5EF4-FFF2-40B4-BE49-F238E27FC236}">
                <a16:creationId xmlns:a16="http://schemas.microsoft.com/office/drawing/2014/main" id="{FE82EDF0-E233-438F-8909-6ED757426B2D}"/>
              </a:ext>
            </a:extLst>
          </p:cNvPr>
          <p:cNvSpPr>
            <a:spLocks noChangeArrowheads="1"/>
          </p:cNvSpPr>
          <p:nvPr/>
        </p:nvSpPr>
        <p:spPr bwMode="auto">
          <a:xfrm>
            <a:off x="2611438" y="596741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5</a:t>
            </a:r>
            <a:endParaRPr lang="en-US" altLang="en-US"/>
          </a:p>
        </p:txBody>
      </p:sp>
      <p:sp>
        <p:nvSpPr>
          <p:cNvPr id="51282" name="Line 82">
            <a:extLst>
              <a:ext uri="{FF2B5EF4-FFF2-40B4-BE49-F238E27FC236}">
                <a16:creationId xmlns:a16="http://schemas.microsoft.com/office/drawing/2014/main" id="{042300BE-8328-4910-B365-8D91948BF6BF}"/>
              </a:ext>
            </a:extLst>
          </p:cNvPr>
          <p:cNvSpPr>
            <a:spLocks noChangeShapeType="1"/>
          </p:cNvSpPr>
          <p:nvPr/>
        </p:nvSpPr>
        <p:spPr bwMode="auto">
          <a:xfrm flipV="1">
            <a:off x="3105150" y="5876925"/>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83" name="Line 83">
            <a:extLst>
              <a:ext uri="{FF2B5EF4-FFF2-40B4-BE49-F238E27FC236}">
                <a16:creationId xmlns:a16="http://schemas.microsoft.com/office/drawing/2014/main" id="{7CF18F39-6DF8-4858-93F0-0BE6AC41508A}"/>
              </a:ext>
            </a:extLst>
          </p:cNvPr>
          <p:cNvSpPr>
            <a:spLocks noChangeShapeType="1"/>
          </p:cNvSpPr>
          <p:nvPr/>
        </p:nvSpPr>
        <p:spPr bwMode="auto">
          <a:xfrm>
            <a:off x="3105150" y="3633788"/>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84" name="Rectangle 84">
            <a:extLst>
              <a:ext uri="{FF2B5EF4-FFF2-40B4-BE49-F238E27FC236}">
                <a16:creationId xmlns:a16="http://schemas.microsoft.com/office/drawing/2014/main" id="{CF8C6286-CE72-4E84-822A-6D78B69C58ED}"/>
              </a:ext>
            </a:extLst>
          </p:cNvPr>
          <p:cNvSpPr>
            <a:spLocks noChangeArrowheads="1"/>
          </p:cNvSpPr>
          <p:nvPr/>
        </p:nvSpPr>
        <p:spPr bwMode="auto">
          <a:xfrm>
            <a:off x="3067050" y="596741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10</a:t>
            </a:r>
            <a:endParaRPr lang="en-US" altLang="en-US"/>
          </a:p>
        </p:txBody>
      </p:sp>
      <p:sp>
        <p:nvSpPr>
          <p:cNvPr id="51285" name="Line 85">
            <a:extLst>
              <a:ext uri="{FF2B5EF4-FFF2-40B4-BE49-F238E27FC236}">
                <a16:creationId xmlns:a16="http://schemas.microsoft.com/office/drawing/2014/main" id="{0E4BD394-6B71-4AD9-8CC8-48D2B64171B7}"/>
              </a:ext>
            </a:extLst>
          </p:cNvPr>
          <p:cNvSpPr>
            <a:spLocks noChangeShapeType="1"/>
          </p:cNvSpPr>
          <p:nvPr/>
        </p:nvSpPr>
        <p:spPr bwMode="auto">
          <a:xfrm flipV="1">
            <a:off x="3581400" y="5876925"/>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86" name="Line 86">
            <a:extLst>
              <a:ext uri="{FF2B5EF4-FFF2-40B4-BE49-F238E27FC236}">
                <a16:creationId xmlns:a16="http://schemas.microsoft.com/office/drawing/2014/main" id="{9BAAF7F8-DF15-45AE-9738-18B0893D8C02}"/>
              </a:ext>
            </a:extLst>
          </p:cNvPr>
          <p:cNvSpPr>
            <a:spLocks noChangeShapeType="1"/>
          </p:cNvSpPr>
          <p:nvPr/>
        </p:nvSpPr>
        <p:spPr bwMode="auto">
          <a:xfrm>
            <a:off x="3581400" y="3633788"/>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87" name="Rectangle 87">
            <a:extLst>
              <a:ext uri="{FF2B5EF4-FFF2-40B4-BE49-F238E27FC236}">
                <a16:creationId xmlns:a16="http://schemas.microsoft.com/office/drawing/2014/main" id="{CD931B3B-637A-4B0C-A053-A137799F1C9E}"/>
              </a:ext>
            </a:extLst>
          </p:cNvPr>
          <p:cNvSpPr>
            <a:spLocks noChangeArrowheads="1"/>
          </p:cNvSpPr>
          <p:nvPr/>
        </p:nvSpPr>
        <p:spPr bwMode="auto">
          <a:xfrm>
            <a:off x="3543300" y="596741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15</a:t>
            </a:r>
            <a:endParaRPr lang="en-US" altLang="en-US"/>
          </a:p>
        </p:txBody>
      </p:sp>
      <p:sp>
        <p:nvSpPr>
          <p:cNvPr id="51288" name="Line 88">
            <a:extLst>
              <a:ext uri="{FF2B5EF4-FFF2-40B4-BE49-F238E27FC236}">
                <a16:creationId xmlns:a16="http://schemas.microsoft.com/office/drawing/2014/main" id="{358C659D-F2D5-44F5-A479-B30A888C84FD}"/>
              </a:ext>
            </a:extLst>
          </p:cNvPr>
          <p:cNvSpPr>
            <a:spLocks noChangeShapeType="1"/>
          </p:cNvSpPr>
          <p:nvPr/>
        </p:nvSpPr>
        <p:spPr bwMode="auto">
          <a:xfrm flipV="1">
            <a:off x="4057650" y="5876925"/>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89" name="Line 89">
            <a:extLst>
              <a:ext uri="{FF2B5EF4-FFF2-40B4-BE49-F238E27FC236}">
                <a16:creationId xmlns:a16="http://schemas.microsoft.com/office/drawing/2014/main" id="{70FFEC43-A6F2-433C-A46E-5CB76BCE73C2}"/>
              </a:ext>
            </a:extLst>
          </p:cNvPr>
          <p:cNvSpPr>
            <a:spLocks noChangeShapeType="1"/>
          </p:cNvSpPr>
          <p:nvPr/>
        </p:nvSpPr>
        <p:spPr bwMode="auto">
          <a:xfrm>
            <a:off x="4057650" y="3633788"/>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90" name="Rectangle 90">
            <a:extLst>
              <a:ext uri="{FF2B5EF4-FFF2-40B4-BE49-F238E27FC236}">
                <a16:creationId xmlns:a16="http://schemas.microsoft.com/office/drawing/2014/main" id="{573CE4A5-B276-4355-A9FC-65D9B2EA779D}"/>
              </a:ext>
            </a:extLst>
          </p:cNvPr>
          <p:cNvSpPr>
            <a:spLocks noChangeArrowheads="1"/>
          </p:cNvSpPr>
          <p:nvPr/>
        </p:nvSpPr>
        <p:spPr bwMode="auto">
          <a:xfrm>
            <a:off x="4019550" y="596741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20</a:t>
            </a:r>
            <a:endParaRPr lang="en-US" altLang="en-US"/>
          </a:p>
        </p:txBody>
      </p:sp>
      <p:sp>
        <p:nvSpPr>
          <p:cNvPr id="51291" name="Line 91">
            <a:extLst>
              <a:ext uri="{FF2B5EF4-FFF2-40B4-BE49-F238E27FC236}">
                <a16:creationId xmlns:a16="http://schemas.microsoft.com/office/drawing/2014/main" id="{0D0C8D68-3A11-4B18-8146-2D2406D7E57D}"/>
              </a:ext>
            </a:extLst>
          </p:cNvPr>
          <p:cNvSpPr>
            <a:spLocks noChangeShapeType="1"/>
          </p:cNvSpPr>
          <p:nvPr/>
        </p:nvSpPr>
        <p:spPr bwMode="auto">
          <a:xfrm flipV="1">
            <a:off x="4533900" y="5876925"/>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92" name="Line 92">
            <a:extLst>
              <a:ext uri="{FF2B5EF4-FFF2-40B4-BE49-F238E27FC236}">
                <a16:creationId xmlns:a16="http://schemas.microsoft.com/office/drawing/2014/main" id="{6613CF2E-FE35-49D9-ADCE-E93786323D80}"/>
              </a:ext>
            </a:extLst>
          </p:cNvPr>
          <p:cNvSpPr>
            <a:spLocks noChangeShapeType="1"/>
          </p:cNvSpPr>
          <p:nvPr/>
        </p:nvSpPr>
        <p:spPr bwMode="auto">
          <a:xfrm>
            <a:off x="4533900" y="3633788"/>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93" name="Rectangle 93">
            <a:extLst>
              <a:ext uri="{FF2B5EF4-FFF2-40B4-BE49-F238E27FC236}">
                <a16:creationId xmlns:a16="http://schemas.microsoft.com/office/drawing/2014/main" id="{1EE1EF28-65B3-4E13-B831-D5B549DEEFD7}"/>
              </a:ext>
            </a:extLst>
          </p:cNvPr>
          <p:cNvSpPr>
            <a:spLocks noChangeArrowheads="1"/>
          </p:cNvSpPr>
          <p:nvPr/>
        </p:nvSpPr>
        <p:spPr bwMode="auto">
          <a:xfrm>
            <a:off x="4494213" y="596741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25</a:t>
            </a:r>
            <a:endParaRPr lang="en-US" altLang="en-US"/>
          </a:p>
        </p:txBody>
      </p:sp>
      <p:sp>
        <p:nvSpPr>
          <p:cNvPr id="51294" name="Line 94">
            <a:extLst>
              <a:ext uri="{FF2B5EF4-FFF2-40B4-BE49-F238E27FC236}">
                <a16:creationId xmlns:a16="http://schemas.microsoft.com/office/drawing/2014/main" id="{E1692D10-CBF1-40C1-B14B-6D47840F93E2}"/>
              </a:ext>
            </a:extLst>
          </p:cNvPr>
          <p:cNvSpPr>
            <a:spLocks noChangeShapeType="1"/>
          </p:cNvSpPr>
          <p:nvPr/>
        </p:nvSpPr>
        <p:spPr bwMode="auto">
          <a:xfrm flipV="1">
            <a:off x="5010150" y="5876925"/>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95" name="Line 95">
            <a:extLst>
              <a:ext uri="{FF2B5EF4-FFF2-40B4-BE49-F238E27FC236}">
                <a16:creationId xmlns:a16="http://schemas.microsoft.com/office/drawing/2014/main" id="{B8041BFB-5A28-473D-BE27-A22A39F52508}"/>
              </a:ext>
            </a:extLst>
          </p:cNvPr>
          <p:cNvSpPr>
            <a:spLocks noChangeShapeType="1"/>
          </p:cNvSpPr>
          <p:nvPr/>
        </p:nvSpPr>
        <p:spPr bwMode="auto">
          <a:xfrm>
            <a:off x="5010150" y="3633788"/>
            <a:ext cx="1588" cy="28575"/>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96" name="Rectangle 96">
            <a:extLst>
              <a:ext uri="{FF2B5EF4-FFF2-40B4-BE49-F238E27FC236}">
                <a16:creationId xmlns:a16="http://schemas.microsoft.com/office/drawing/2014/main" id="{D591CB8D-D002-4679-9A81-501AEACDC653}"/>
              </a:ext>
            </a:extLst>
          </p:cNvPr>
          <p:cNvSpPr>
            <a:spLocks noChangeArrowheads="1"/>
          </p:cNvSpPr>
          <p:nvPr/>
        </p:nvSpPr>
        <p:spPr bwMode="auto">
          <a:xfrm>
            <a:off x="4972050" y="596741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30</a:t>
            </a:r>
            <a:endParaRPr lang="en-US" altLang="en-US"/>
          </a:p>
        </p:txBody>
      </p:sp>
      <p:sp>
        <p:nvSpPr>
          <p:cNvPr id="51297" name="Line 97">
            <a:extLst>
              <a:ext uri="{FF2B5EF4-FFF2-40B4-BE49-F238E27FC236}">
                <a16:creationId xmlns:a16="http://schemas.microsoft.com/office/drawing/2014/main" id="{C3ED6DBF-E791-47BA-8D37-8B84012550AE}"/>
              </a:ext>
            </a:extLst>
          </p:cNvPr>
          <p:cNvSpPr>
            <a:spLocks noChangeShapeType="1"/>
          </p:cNvSpPr>
          <p:nvPr/>
        </p:nvSpPr>
        <p:spPr bwMode="auto">
          <a:xfrm>
            <a:off x="2152650" y="5905500"/>
            <a:ext cx="26988"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98" name="Line 98">
            <a:extLst>
              <a:ext uri="{FF2B5EF4-FFF2-40B4-BE49-F238E27FC236}">
                <a16:creationId xmlns:a16="http://schemas.microsoft.com/office/drawing/2014/main" id="{15680542-F5B4-4435-B09F-78DD78A2BA34}"/>
              </a:ext>
            </a:extLst>
          </p:cNvPr>
          <p:cNvSpPr>
            <a:spLocks noChangeShapeType="1"/>
          </p:cNvSpPr>
          <p:nvPr/>
        </p:nvSpPr>
        <p:spPr bwMode="auto">
          <a:xfrm flipH="1">
            <a:off x="4981575" y="5905500"/>
            <a:ext cx="28575"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99" name="Rectangle 99">
            <a:extLst>
              <a:ext uri="{FF2B5EF4-FFF2-40B4-BE49-F238E27FC236}">
                <a16:creationId xmlns:a16="http://schemas.microsoft.com/office/drawing/2014/main" id="{489FA3E7-1CD4-4D88-8E46-F8A540A3D0C0}"/>
              </a:ext>
            </a:extLst>
          </p:cNvPr>
          <p:cNvSpPr>
            <a:spLocks noChangeArrowheads="1"/>
          </p:cNvSpPr>
          <p:nvPr/>
        </p:nvSpPr>
        <p:spPr bwMode="auto">
          <a:xfrm>
            <a:off x="2028825" y="5864225"/>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a:t>
            </a:r>
            <a:endParaRPr lang="en-US" altLang="en-US"/>
          </a:p>
        </p:txBody>
      </p:sp>
      <p:sp>
        <p:nvSpPr>
          <p:cNvPr id="51300" name="Line 100">
            <a:extLst>
              <a:ext uri="{FF2B5EF4-FFF2-40B4-BE49-F238E27FC236}">
                <a16:creationId xmlns:a16="http://schemas.microsoft.com/office/drawing/2014/main" id="{F52C5C4C-4CD9-4D40-9572-64490C91C333}"/>
              </a:ext>
            </a:extLst>
          </p:cNvPr>
          <p:cNvSpPr>
            <a:spLocks noChangeShapeType="1"/>
          </p:cNvSpPr>
          <p:nvPr/>
        </p:nvSpPr>
        <p:spPr bwMode="auto">
          <a:xfrm>
            <a:off x="2152650" y="5621338"/>
            <a:ext cx="26988"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01" name="Rectangle 101">
            <a:extLst>
              <a:ext uri="{FF2B5EF4-FFF2-40B4-BE49-F238E27FC236}">
                <a16:creationId xmlns:a16="http://schemas.microsoft.com/office/drawing/2014/main" id="{A31E1243-36C6-4C21-8E66-DB67BDEC5F39}"/>
              </a:ext>
            </a:extLst>
          </p:cNvPr>
          <p:cNvSpPr>
            <a:spLocks noChangeArrowheads="1"/>
          </p:cNvSpPr>
          <p:nvPr/>
        </p:nvSpPr>
        <p:spPr bwMode="auto">
          <a:xfrm>
            <a:off x="2028825" y="55816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a:t>
            </a:r>
            <a:endParaRPr lang="en-US" altLang="en-US"/>
          </a:p>
        </p:txBody>
      </p:sp>
      <p:sp>
        <p:nvSpPr>
          <p:cNvPr id="51302" name="Line 102">
            <a:extLst>
              <a:ext uri="{FF2B5EF4-FFF2-40B4-BE49-F238E27FC236}">
                <a16:creationId xmlns:a16="http://schemas.microsoft.com/office/drawing/2014/main" id="{72468101-65C2-44A9-9293-026E616E1EF0}"/>
              </a:ext>
            </a:extLst>
          </p:cNvPr>
          <p:cNvSpPr>
            <a:spLocks noChangeShapeType="1"/>
          </p:cNvSpPr>
          <p:nvPr/>
        </p:nvSpPr>
        <p:spPr bwMode="auto">
          <a:xfrm>
            <a:off x="2152650" y="5340350"/>
            <a:ext cx="26988"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03" name="Line 103">
            <a:extLst>
              <a:ext uri="{FF2B5EF4-FFF2-40B4-BE49-F238E27FC236}">
                <a16:creationId xmlns:a16="http://schemas.microsoft.com/office/drawing/2014/main" id="{69C9448C-1564-498B-9206-468ED0C19BF6}"/>
              </a:ext>
            </a:extLst>
          </p:cNvPr>
          <p:cNvSpPr>
            <a:spLocks noChangeShapeType="1"/>
          </p:cNvSpPr>
          <p:nvPr/>
        </p:nvSpPr>
        <p:spPr bwMode="auto">
          <a:xfrm flipH="1">
            <a:off x="4981575" y="5340350"/>
            <a:ext cx="28575"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04" name="Rectangle 104">
            <a:extLst>
              <a:ext uri="{FF2B5EF4-FFF2-40B4-BE49-F238E27FC236}">
                <a16:creationId xmlns:a16="http://schemas.microsoft.com/office/drawing/2014/main" id="{A9138F6D-1528-4F01-8CB1-EA3EFE39D29A}"/>
              </a:ext>
            </a:extLst>
          </p:cNvPr>
          <p:cNvSpPr>
            <a:spLocks noChangeArrowheads="1"/>
          </p:cNvSpPr>
          <p:nvPr/>
        </p:nvSpPr>
        <p:spPr bwMode="auto">
          <a:xfrm>
            <a:off x="2028825" y="529748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4</a:t>
            </a:r>
            <a:endParaRPr lang="en-US" altLang="en-US"/>
          </a:p>
        </p:txBody>
      </p:sp>
      <p:sp>
        <p:nvSpPr>
          <p:cNvPr id="51305" name="Line 105">
            <a:extLst>
              <a:ext uri="{FF2B5EF4-FFF2-40B4-BE49-F238E27FC236}">
                <a16:creationId xmlns:a16="http://schemas.microsoft.com/office/drawing/2014/main" id="{D3316545-6F24-43EA-9820-28E8A0D61F35}"/>
              </a:ext>
            </a:extLst>
          </p:cNvPr>
          <p:cNvSpPr>
            <a:spLocks noChangeShapeType="1"/>
          </p:cNvSpPr>
          <p:nvPr/>
        </p:nvSpPr>
        <p:spPr bwMode="auto">
          <a:xfrm>
            <a:off x="2152650" y="5056188"/>
            <a:ext cx="26988"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06" name="Line 106">
            <a:extLst>
              <a:ext uri="{FF2B5EF4-FFF2-40B4-BE49-F238E27FC236}">
                <a16:creationId xmlns:a16="http://schemas.microsoft.com/office/drawing/2014/main" id="{12EFCCF3-5B06-4240-9B98-822447A2616B}"/>
              </a:ext>
            </a:extLst>
          </p:cNvPr>
          <p:cNvSpPr>
            <a:spLocks noChangeShapeType="1"/>
          </p:cNvSpPr>
          <p:nvPr/>
        </p:nvSpPr>
        <p:spPr bwMode="auto">
          <a:xfrm flipH="1">
            <a:off x="4981575" y="5056188"/>
            <a:ext cx="28575"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07" name="Rectangle 107">
            <a:extLst>
              <a:ext uri="{FF2B5EF4-FFF2-40B4-BE49-F238E27FC236}">
                <a16:creationId xmlns:a16="http://schemas.microsoft.com/office/drawing/2014/main" id="{1E84A85D-60AA-4D2D-8D25-C9E3B4FC61B4}"/>
              </a:ext>
            </a:extLst>
          </p:cNvPr>
          <p:cNvSpPr>
            <a:spLocks noChangeArrowheads="1"/>
          </p:cNvSpPr>
          <p:nvPr/>
        </p:nvSpPr>
        <p:spPr bwMode="auto">
          <a:xfrm>
            <a:off x="2028825" y="501491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6</a:t>
            </a:r>
            <a:endParaRPr lang="en-US" altLang="en-US"/>
          </a:p>
        </p:txBody>
      </p:sp>
      <p:sp>
        <p:nvSpPr>
          <p:cNvPr id="51308" name="Line 108">
            <a:extLst>
              <a:ext uri="{FF2B5EF4-FFF2-40B4-BE49-F238E27FC236}">
                <a16:creationId xmlns:a16="http://schemas.microsoft.com/office/drawing/2014/main" id="{928E7FB3-B29C-450A-98E9-0666B07D5A47}"/>
              </a:ext>
            </a:extLst>
          </p:cNvPr>
          <p:cNvSpPr>
            <a:spLocks noChangeShapeType="1"/>
          </p:cNvSpPr>
          <p:nvPr/>
        </p:nvSpPr>
        <p:spPr bwMode="auto">
          <a:xfrm>
            <a:off x="2152650" y="4773613"/>
            <a:ext cx="26988"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09" name="Line 109">
            <a:extLst>
              <a:ext uri="{FF2B5EF4-FFF2-40B4-BE49-F238E27FC236}">
                <a16:creationId xmlns:a16="http://schemas.microsoft.com/office/drawing/2014/main" id="{4D91D637-A94D-4368-AAA7-FB66AE7D7C26}"/>
              </a:ext>
            </a:extLst>
          </p:cNvPr>
          <p:cNvSpPr>
            <a:spLocks noChangeShapeType="1"/>
          </p:cNvSpPr>
          <p:nvPr/>
        </p:nvSpPr>
        <p:spPr bwMode="auto">
          <a:xfrm flipH="1">
            <a:off x="4981575" y="4773613"/>
            <a:ext cx="28575"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10" name="Rectangle 110">
            <a:extLst>
              <a:ext uri="{FF2B5EF4-FFF2-40B4-BE49-F238E27FC236}">
                <a16:creationId xmlns:a16="http://schemas.microsoft.com/office/drawing/2014/main" id="{C17CE024-C8BC-4111-9894-7A103CD4A627}"/>
              </a:ext>
            </a:extLst>
          </p:cNvPr>
          <p:cNvSpPr>
            <a:spLocks noChangeArrowheads="1"/>
          </p:cNvSpPr>
          <p:nvPr/>
        </p:nvSpPr>
        <p:spPr bwMode="auto">
          <a:xfrm>
            <a:off x="2028825" y="47307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8</a:t>
            </a:r>
            <a:endParaRPr lang="en-US" altLang="en-US"/>
          </a:p>
        </p:txBody>
      </p:sp>
      <p:sp>
        <p:nvSpPr>
          <p:cNvPr id="51311" name="Line 111">
            <a:extLst>
              <a:ext uri="{FF2B5EF4-FFF2-40B4-BE49-F238E27FC236}">
                <a16:creationId xmlns:a16="http://schemas.microsoft.com/office/drawing/2014/main" id="{AB6040E3-D0C8-407C-9218-14D9975653A5}"/>
              </a:ext>
            </a:extLst>
          </p:cNvPr>
          <p:cNvSpPr>
            <a:spLocks noChangeShapeType="1"/>
          </p:cNvSpPr>
          <p:nvPr/>
        </p:nvSpPr>
        <p:spPr bwMode="auto">
          <a:xfrm>
            <a:off x="2152650" y="4483100"/>
            <a:ext cx="26988"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12" name="Line 112">
            <a:extLst>
              <a:ext uri="{FF2B5EF4-FFF2-40B4-BE49-F238E27FC236}">
                <a16:creationId xmlns:a16="http://schemas.microsoft.com/office/drawing/2014/main" id="{10ACFB8D-3D2B-4708-82D2-D6A113CE10EA}"/>
              </a:ext>
            </a:extLst>
          </p:cNvPr>
          <p:cNvSpPr>
            <a:spLocks noChangeShapeType="1"/>
          </p:cNvSpPr>
          <p:nvPr/>
        </p:nvSpPr>
        <p:spPr bwMode="auto">
          <a:xfrm flipH="1">
            <a:off x="4981575" y="4483100"/>
            <a:ext cx="28575"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13" name="Rectangle 113">
            <a:extLst>
              <a:ext uri="{FF2B5EF4-FFF2-40B4-BE49-F238E27FC236}">
                <a16:creationId xmlns:a16="http://schemas.microsoft.com/office/drawing/2014/main" id="{C663886E-6B47-454F-83CC-785B598898FD}"/>
              </a:ext>
            </a:extLst>
          </p:cNvPr>
          <p:cNvSpPr>
            <a:spLocks noChangeArrowheads="1"/>
          </p:cNvSpPr>
          <p:nvPr/>
        </p:nvSpPr>
        <p:spPr bwMode="auto">
          <a:xfrm>
            <a:off x="1985963" y="4441825"/>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10</a:t>
            </a:r>
            <a:endParaRPr lang="en-US" altLang="en-US"/>
          </a:p>
        </p:txBody>
      </p:sp>
      <p:sp>
        <p:nvSpPr>
          <p:cNvPr id="51314" name="Line 114">
            <a:extLst>
              <a:ext uri="{FF2B5EF4-FFF2-40B4-BE49-F238E27FC236}">
                <a16:creationId xmlns:a16="http://schemas.microsoft.com/office/drawing/2014/main" id="{C84B4675-54B3-4A21-95E6-BBCC7D8D5E03}"/>
              </a:ext>
            </a:extLst>
          </p:cNvPr>
          <p:cNvSpPr>
            <a:spLocks noChangeShapeType="1"/>
          </p:cNvSpPr>
          <p:nvPr/>
        </p:nvSpPr>
        <p:spPr bwMode="auto">
          <a:xfrm>
            <a:off x="2152650" y="4200525"/>
            <a:ext cx="26988"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15" name="Line 115">
            <a:extLst>
              <a:ext uri="{FF2B5EF4-FFF2-40B4-BE49-F238E27FC236}">
                <a16:creationId xmlns:a16="http://schemas.microsoft.com/office/drawing/2014/main" id="{C9C0870C-E2C0-493B-93DC-85FD7FDE81FF}"/>
              </a:ext>
            </a:extLst>
          </p:cNvPr>
          <p:cNvSpPr>
            <a:spLocks noChangeShapeType="1"/>
          </p:cNvSpPr>
          <p:nvPr/>
        </p:nvSpPr>
        <p:spPr bwMode="auto">
          <a:xfrm flipH="1">
            <a:off x="4981575" y="4200525"/>
            <a:ext cx="28575" cy="1588"/>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16" name="Rectangle 116">
            <a:extLst>
              <a:ext uri="{FF2B5EF4-FFF2-40B4-BE49-F238E27FC236}">
                <a16:creationId xmlns:a16="http://schemas.microsoft.com/office/drawing/2014/main" id="{75ED2CA5-1D61-4ACE-B7B0-40F3C17B6311}"/>
              </a:ext>
            </a:extLst>
          </p:cNvPr>
          <p:cNvSpPr>
            <a:spLocks noChangeArrowheads="1"/>
          </p:cNvSpPr>
          <p:nvPr/>
        </p:nvSpPr>
        <p:spPr bwMode="auto">
          <a:xfrm>
            <a:off x="1985963" y="415766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12</a:t>
            </a:r>
            <a:endParaRPr lang="en-US" altLang="en-US"/>
          </a:p>
        </p:txBody>
      </p:sp>
      <p:sp>
        <p:nvSpPr>
          <p:cNvPr id="51317" name="Line 117">
            <a:extLst>
              <a:ext uri="{FF2B5EF4-FFF2-40B4-BE49-F238E27FC236}">
                <a16:creationId xmlns:a16="http://schemas.microsoft.com/office/drawing/2014/main" id="{3A3788FA-AD12-44A0-A05E-4A5E81FBF79E}"/>
              </a:ext>
            </a:extLst>
          </p:cNvPr>
          <p:cNvSpPr>
            <a:spLocks noChangeShapeType="1"/>
          </p:cNvSpPr>
          <p:nvPr/>
        </p:nvSpPr>
        <p:spPr bwMode="auto">
          <a:xfrm>
            <a:off x="2152650" y="3916363"/>
            <a:ext cx="26988"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18" name="Line 118">
            <a:extLst>
              <a:ext uri="{FF2B5EF4-FFF2-40B4-BE49-F238E27FC236}">
                <a16:creationId xmlns:a16="http://schemas.microsoft.com/office/drawing/2014/main" id="{641F4F13-3F2F-445A-819F-226B0BB73757}"/>
              </a:ext>
            </a:extLst>
          </p:cNvPr>
          <p:cNvSpPr>
            <a:spLocks noChangeShapeType="1"/>
          </p:cNvSpPr>
          <p:nvPr/>
        </p:nvSpPr>
        <p:spPr bwMode="auto">
          <a:xfrm flipH="1">
            <a:off x="4981575" y="3916363"/>
            <a:ext cx="28575"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19" name="Rectangle 119">
            <a:extLst>
              <a:ext uri="{FF2B5EF4-FFF2-40B4-BE49-F238E27FC236}">
                <a16:creationId xmlns:a16="http://schemas.microsoft.com/office/drawing/2014/main" id="{8922D2F0-0331-46FE-89C3-B0FAEE83D695}"/>
              </a:ext>
            </a:extLst>
          </p:cNvPr>
          <p:cNvSpPr>
            <a:spLocks noChangeArrowheads="1"/>
          </p:cNvSpPr>
          <p:nvPr/>
        </p:nvSpPr>
        <p:spPr bwMode="auto">
          <a:xfrm>
            <a:off x="1985963" y="3875088"/>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14</a:t>
            </a:r>
            <a:endParaRPr lang="en-US" altLang="en-US"/>
          </a:p>
        </p:txBody>
      </p:sp>
      <p:sp>
        <p:nvSpPr>
          <p:cNvPr id="51320" name="Line 120">
            <a:extLst>
              <a:ext uri="{FF2B5EF4-FFF2-40B4-BE49-F238E27FC236}">
                <a16:creationId xmlns:a16="http://schemas.microsoft.com/office/drawing/2014/main" id="{084BA5DF-B1FA-4A36-8DCC-5722778F4863}"/>
              </a:ext>
            </a:extLst>
          </p:cNvPr>
          <p:cNvSpPr>
            <a:spLocks noChangeShapeType="1"/>
          </p:cNvSpPr>
          <p:nvPr/>
        </p:nvSpPr>
        <p:spPr bwMode="auto">
          <a:xfrm>
            <a:off x="2152650" y="3633788"/>
            <a:ext cx="26988"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21" name="Line 121">
            <a:extLst>
              <a:ext uri="{FF2B5EF4-FFF2-40B4-BE49-F238E27FC236}">
                <a16:creationId xmlns:a16="http://schemas.microsoft.com/office/drawing/2014/main" id="{7FCD3EFC-570B-4CCF-8ACC-B62F83E6E4B8}"/>
              </a:ext>
            </a:extLst>
          </p:cNvPr>
          <p:cNvSpPr>
            <a:spLocks noChangeShapeType="1"/>
          </p:cNvSpPr>
          <p:nvPr/>
        </p:nvSpPr>
        <p:spPr bwMode="auto">
          <a:xfrm flipH="1">
            <a:off x="4981575" y="3633788"/>
            <a:ext cx="28575" cy="1587"/>
          </a:xfrm>
          <a:prstGeom prst="line">
            <a:avLst/>
          </a:prstGeom>
          <a:noFill/>
          <a:ln w="793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22" name="Rectangle 122">
            <a:extLst>
              <a:ext uri="{FF2B5EF4-FFF2-40B4-BE49-F238E27FC236}">
                <a16:creationId xmlns:a16="http://schemas.microsoft.com/office/drawing/2014/main" id="{E9B91566-74A0-4489-9E71-4B4A5CBE25C9}"/>
              </a:ext>
            </a:extLst>
          </p:cNvPr>
          <p:cNvSpPr>
            <a:spLocks noChangeArrowheads="1"/>
          </p:cNvSpPr>
          <p:nvPr/>
        </p:nvSpPr>
        <p:spPr bwMode="auto">
          <a:xfrm>
            <a:off x="1985963" y="3592513"/>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16</a:t>
            </a:r>
            <a:endParaRPr lang="en-US" altLang="en-US"/>
          </a:p>
        </p:txBody>
      </p:sp>
      <p:sp>
        <p:nvSpPr>
          <p:cNvPr id="51323" name="Freeform 123">
            <a:extLst>
              <a:ext uri="{FF2B5EF4-FFF2-40B4-BE49-F238E27FC236}">
                <a16:creationId xmlns:a16="http://schemas.microsoft.com/office/drawing/2014/main" id="{061EE2C2-F981-4573-B78D-FB6834A8D9CF}"/>
              </a:ext>
            </a:extLst>
          </p:cNvPr>
          <p:cNvSpPr>
            <a:spLocks/>
          </p:cNvSpPr>
          <p:nvPr/>
        </p:nvSpPr>
        <p:spPr bwMode="auto">
          <a:xfrm>
            <a:off x="2152650" y="4454525"/>
            <a:ext cx="1825625" cy="1450975"/>
          </a:xfrm>
          <a:custGeom>
            <a:avLst/>
            <a:gdLst>
              <a:gd name="T0" fmla="*/ 13 w 1150"/>
              <a:gd name="T1" fmla="*/ 901 h 914"/>
              <a:gd name="T2" fmla="*/ 31 w 1150"/>
              <a:gd name="T3" fmla="*/ 886 h 914"/>
              <a:gd name="T4" fmla="*/ 50 w 1150"/>
              <a:gd name="T5" fmla="*/ 873 h 914"/>
              <a:gd name="T6" fmla="*/ 67 w 1150"/>
              <a:gd name="T7" fmla="*/ 859 h 914"/>
              <a:gd name="T8" fmla="*/ 86 w 1150"/>
              <a:gd name="T9" fmla="*/ 846 h 914"/>
              <a:gd name="T10" fmla="*/ 104 w 1150"/>
              <a:gd name="T11" fmla="*/ 832 h 914"/>
              <a:gd name="T12" fmla="*/ 123 w 1150"/>
              <a:gd name="T13" fmla="*/ 818 h 914"/>
              <a:gd name="T14" fmla="*/ 140 w 1150"/>
              <a:gd name="T15" fmla="*/ 804 h 914"/>
              <a:gd name="T16" fmla="*/ 159 w 1150"/>
              <a:gd name="T17" fmla="*/ 786 h 914"/>
              <a:gd name="T18" fmla="*/ 177 w 1150"/>
              <a:gd name="T19" fmla="*/ 772 h 914"/>
              <a:gd name="T20" fmla="*/ 195 w 1150"/>
              <a:gd name="T21" fmla="*/ 758 h 914"/>
              <a:gd name="T22" fmla="*/ 213 w 1150"/>
              <a:gd name="T23" fmla="*/ 745 h 914"/>
              <a:gd name="T24" fmla="*/ 232 w 1150"/>
              <a:gd name="T25" fmla="*/ 731 h 914"/>
              <a:gd name="T26" fmla="*/ 250 w 1150"/>
              <a:gd name="T27" fmla="*/ 718 h 914"/>
              <a:gd name="T28" fmla="*/ 268 w 1150"/>
              <a:gd name="T29" fmla="*/ 704 h 914"/>
              <a:gd name="T30" fmla="*/ 286 w 1150"/>
              <a:gd name="T31" fmla="*/ 686 h 914"/>
              <a:gd name="T32" fmla="*/ 305 w 1150"/>
              <a:gd name="T33" fmla="*/ 672 h 914"/>
              <a:gd name="T34" fmla="*/ 322 w 1150"/>
              <a:gd name="T35" fmla="*/ 658 h 914"/>
              <a:gd name="T36" fmla="*/ 341 w 1150"/>
              <a:gd name="T37" fmla="*/ 644 h 914"/>
              <a:gd name="T38" fmla="*/ 359 w 1150"/>
              <a:gd name="T39" fmla="*/ 630 h 914"/>
              <a:gd name="T40" fmla="*/ 377 w 1150"/>
              <a:gd name="T41" fmla="*/ 613 h 914"/>
              <a:gd name="T42" fmla="*/ 395 w 1150"/>
              <a:gd name="T43" fmla="*/ 599 h 914"/>
              <a:gd name="T44" fmla="*/ 413 w 1150"/>
              <a:gd name="T45" fmla="*/ 585 h 914"/>
              <a:gd name="T46" fmla="*/ 432 w 1150"/>
              <a:gd name="T47" fmla="*/ 571 h 914"/>
              <a:gd name="T48" fmla="*/ 450 w 1150"/>
              <a:gd name="T49" fmla="*/ 558 h 914"/>
              <a:gd name="T50" fmla="*/ 468 w 1150"/>
              <a:gd name="T51" fmla="*/ 544 h 914"/>
              <a:gd name="T52" fmla="*/ 486 w 1150"/>
              <a:gd name="T53" fmla="*/ 525 h 914"/>
              <a:gd name="T54" fmla="*/ 504 w 1150"/>
              <a:gd name="T55" fmla="*/ 512 h 914"/>
              <a:gd name="T56" fmla="*/ 522 w 1150"/>
              <a:gd name="T57" fmla="*/ 498 h 914"/>
              <a:gd name="T58" fmla="*/ 541 w 1150"/>
              <a:gd name="T59" fmla="*/ 485 h 914"/>
              <a:gd name="T60" fmla="*/ 559 w 1150"/>
              <a:gd name="T61" fmla="*/ 470 h 914"/>
              <a:gd name="T62" fmla="*/ 577 w 1150"/>
              <a:gd name="T63" fmla="*/ 457 h 914"/>
              <a:gd name="T64" fmla="*/ 595 w 1150"/>
              <a:gd name="T65" fmla="*/ 443 h 914"/>
              <a:gd name="T66" fmla="*/ 614 w 1150"/>
              <a:gd name="T67" fmla="*/ 430 h 914"/>
              <a:gd name="T68" fmla="*/ 631 w 1150"/>
              <a:gd name="T69" fmla="*/ 411 h 914"/>
              <a:gd name="T70" fmla="*/ 650 w 1150"/>
              <a:gd name="T71" fmla="*/ 397 h 914"/>
              <a:gd name="T72" fmla="*/ 668 w 1150"/>
              <a:gd name="T73" fmla="*/ 384 h 914"/>
              <a:gd name="T74" fmla="*/ 687 w 1150"/>
              <a:gd name="T75" fmla="*/ 370 h 914"/>
              <a:gd name="T76" fmla="*/ 704 w 1150"/>
              <a:gd name="T77" fmla="*/ 356 h 914"/>
              <a:gd name="T78" fmla="*/ 723 w 1150"/>
              <a:gd name="T79" fmla="*/ 342 h 914"/>
              <a:gd name="T80" fmla="*/ 741 w 1150"/>
              <a:gd name="T81" fmla="*/ 325 h 914"/>
              <a:gd name="T82" fmla="*/ 759 w 1150"/>
              <a:gd name="T83" fmla="*/ 311 h 914"/>
              <a:gd name="T84" fmla="*/ 777 w 1150"/>
              <a:gd name="T85" fmla="*/ 296 h 914"/>
              <a:gd name="T86" fmla="*/ 795 w 1150"/>
              <a:gd name="T87" fmla="*/ 283 h 914"/>
              <a:gd name="T88" fmla="*/ 814 w 1150"/>
              <a:gd name="T89" fmla="*/ 269 h 914"/>
              <a:gd name="T90" fmla="*/ 832 w 1150"/>
              <a:gd name="T91" fmla="*/ 256 h 914"/>
              <a:gd name="T92" fmla="*/ 850 w 1150"/>
              <a:gd name="T93" fmla="*/ 237 h 914"/>
              <a:gd name="T94" fmla="*/ 868 w 1150"/>
              <a:gd name="T95" fmla="*/ 224 h 914"/>
              <a:gd name="T96" fmla="*/ 886 w 1150"/>
              <a:gd name="T97" fmla="*/ 210 h 914"/>
              <a:gd name="T98" fmla="*/ 904 w 1150"/>
              <a:gd name="T99" fmla="*/ 197 h 914"/>
              <a:gd name="T100" fmla="*/ 923 w 1150"/>
              <a:gd name="T101" fmla="*/ 182 h 914"/>
              <a:gd name="T102" fmla="*/ 941 w 1150"/>
              <a:gd name="T103" fmla="*/ 169 h 914"/>
              <a:gd name="T104" fmla="*/ 959 w 1150"/>
              <a:gd name="T105" fmla="*/ 151 h 914"/>
              <a:gd name="T106" fmla="*/ 977 w 1150"/>
              <a:gd name="T107" fmla="*/ 136 h 914"/>
              <a:gd name="T108" fmla="*/ 996 w 1150"/>
              <a:gd name="T109" fmla="*/ 123 h 914"/>
              <a:gd name="T110" fmla="*/ 1013 w 1150"/>
              <a:gd name="T111" fmla="*/ 109 h 914"/>
              <a:gd name="T112" fmla="*/ 1032 w 1150"/>
              <a:gd name="T113" fmla="*/ 96 h 914"/>
              <a:gd name="T114" fmla="*/ 1050 w 1150"/>
              <a:gd name="T115" fmla="*/ 82 h 914"/>
              <a:gd name="T116" fmla="*/ 1068 w 1150"/>
              <a:gd name="T117" fmla="*/ 69 h 914"/>
              <a:gd name="T118" fmla="*/ 1086 w 1150"/>
              <a:gd name="T119" fmla="*/ 54 h 914"/>
              <a:gd name="T120" fmla="*/ 1105 w 1150"/>
              <a:gd name="T121" fmla="*/ 36 h 914"/>
              <a:gd name="T122" fmla="*/ 1123 w 1150"/>
              <a:gd name="T123" fmla="*/ 23 h 914"/>
              <a:gd name="T124" fmla="*/ 1141 w 1150"/>
              <a:gd name="T125" fmla="*/ 8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0" h="914">
                <a:moveTo>
                  <a:pt x="0" y="914"/>
                </a:moveTo>
                <a:lnTo>
                  <a:pt x="4" y="909"/>
                </a:lnTo>
                <a:lnTo>
                  <a:pt x="9" y="905"/>
                </a:lnTo>
                <a:lnTo>
                  <a:pt x="13" y="901"/>
                </a:lnTo>
                <a:lnTo>
                  <a:pt x="17" y="901"/>
                </a:lnTo>
                <a:lnTo>
                  <a:pt x="23" y="896"/>
                </a:lnTo>
                <a:lnTo>
                  <a:pt x="27" y="892"/>
                </a:lnTo>
                <a:lnTo>
                  <a:pt x="31" y="886"/>
                </a:lnTo>
                <a:lnTo>
                  <a:pt x="36" y="886"/>
                </a:lnTo>
                <a:lnTo>
                  <a:pt x="40" y="882"/>
                </a:lnTo>
                <a:lnTo>
                  <a:pt x="46" y="878"/>
                </a:lnTo>
                <a:lnTo>
                  <a:pt x="50" y="873"/>
                </a:lnTo>
                <a:lnTo>
                  <a:pt x="54" y="873"/>
                </a:lnTo>
                <a:lnTo>
                  <a:pt x="59" y="869"/>
                </a:lnTo>
                <a:lnTo>
                  <a:pt x="63" y="864"/>
                </a:lnTo>
                <a:lnTo>
                  <a:pt x="67" y="859"/>
                </a:lnTo>
                <a:lnTo>
                  <a:pt x="73" y="855"/>
                </a:lnTo>
                <a:lnTo>
                  <a:pt x="77" y="850"/>
                </a:lnTo>
                <a:lnTo>
                  <a:pt x="81" y="850"/>
                </a:lnTo>
                <a:lnTo>
                  <a:pt x="86" y="846"/>
                </a:lnTo>
                <a:lnTo>
                  <a:pt x="90" y="841"/>
                </a:lnTo>
                <a:lnTo>
                  <a:pt x="95" y="836"/>
                </a:lnTo>
                <a:lnTo>
                  <a:pt x="100" y="832"/>
                </a:lnTo>
                <a:lnTo>
                  <a:pt x="104" y="832"/>
                </a:lnTo>
                <a:lnTo>
                  <a:pt x="109" y="827"/>
                </a:lnTo>
                <a:lnTo>
                  <a:pt x="113" y="823"/>
                </a:lnTo>
                <a:lnTo>
                  <a:pt x="118" y="818"/>
                </a:lnTo>
                <a:lnTo>
                  <a:pt x="123" y="818"/>
                </a:lnTo>
                <a:lnTo>
                  <a:pt x="127" y="813"/>
                </a:lnTo>
                <a:lnTo>
                  <a:pt x="132" y="809"/>
                </a:lnTo>
                <a:lnTo>
                  <a:pt x="136" y="804"/>
                </a:lnTo>
                <a:lnTo>
                  <a:pt x="140" y="804"/>
                </a:lnTo>
                <a:lnTo>
                  <a:pt x="145" y="800"/>
                </a:lnTo>
                <a:lnTo>
                  <a:pt x="150" y="795"/>
                </a:lnTo>
                <a:lnTo>
                  <a:pt x="154" y="791"/>
                </a:lnTo>
                <a:lnTo>
                  <a:pt x="159" y="786"/>
                </a:lnTo>
                <a:lnTo>
                  <a:pt x="163" y="786"/>
                </a:lnTo>
                <a:lnTo>
                  <a:pt x="168" y="781"/>
                </a:lnTo>
                <a:lnTo>
                  <a:pt x="172" y="777"/>
                </a:lnTo>
                <a:lnTo>
                  <a:pt x="177" y="772"/>
                </a:lnTo>
                <a:lnTo>
                  <a:pt x="182" y="768"/>
                </a:lnTo>
                <a:lnTo>
                  <a:pt x="186" y="764"/>
                </a:lnTo>
                <a:lnTo>
                  <a:pt x="190" y="764"/>
                </a:lnTo>
                <a:lnTo>
                  <a:pt x="195" y="758"/>
                </a:lnTo>
                <a:lnTo>
                  <a:pt x="200" y="754"/>
                </a:lnTo>
                <a:lnTo>
                  <a:pt x="204" y="750"/>
                </a:lnTo>
                <a:lnTo>
                  <a:pt x="209" y="750"/>
                </a:lnTo>
                <a:lnTo>
                  <a:pt x="213" y="745"/>
                </a:lnTo>
                <a:lnTo>
                  <a:pt x="218" y="741"/>
                </a:lnTo>
                <a:lnTo>
                  <a:pt x="222" y="735"/>
                </a:lnTo>
                <a:lnTo>
                  <a:pt x="227" y="735"/>
                </a:lnTo>
                <a:lnTo>
                  <a:pt x="232" y="731"/>
                </a:lnTo>
                <a:lnTo>
                  <a:pt x="236" y="727"/>
                </a:lnTo>
                <a:lnTo>
                  <a:pt x="241" y="722"/>
                </a:lnTo>
                <a:lnTo>
                  <a:pt x="245" y="718"/>
                </a:lnTo>
                <a:lnTo>
                  <a:pt x="250" y="718"/>
                </a:lnTo>
                <a:lnTo>
                  <a:pt x="255" y="713"/>
                </a:lnTo>
                <a:lnTo>
                  <a:pt x="259" y="708"/>
                </a:lnTo>
                <a:lnTo>
                  <a:pt x="263" y="704"/>
                </a:lnTo>
                <a:lnTo>
                  <a:pt x="268" y="704"/>
                </a:lnTo>
                <a:lnTo>
                  <a:pt x="272" y="699"/>
                </a:lnTo>
                <a:lnTo>
                  <a:pt x="277" y="695"/>
                </a:lnTo>
                <a:lnTo>
                  <a:pt x="282" y="690"/>
                </a:lnTo>
                <a:lnTo>
                  <a:pt x="286" y="686"/>
                </a:lnTo>
                <a:lnTo>
                  <a:pt x="291" y="681"/>
                </a:lnTo>
                <a:lnTo>
                  <a:pt x="295" y="681"/>
                </a:lnTo>
                <a:lnTo>
                  <a:pt x="299" y="676"/>
                </a:lnTo>
                <a:lnTo>
                  <a:pt x="305" y="672"/>
                </a:lnTo>
                <a:lnTo>
                  <a:pt x="309" y="667"/>
                </a:lnTo>
                <a:lnTo>
                  <a:pt x="313" y="667"/>
                </a:lnTo>
                <a:lnTo>
                  <a:pt x="318" y="663"/>
                </a:lnTo>
                <a:lnTo>
                  <a:pt x="322" y="658"/>
                </a:lnTo>
                <a:lnTo>
                  <a:pt x="327" y="653"/>
                </a:lnTo>
                <a:lnTo>
                  <a:pt x="332" y="649"/>
                </a:lnTo>
                <a:lnTo>
                  <a:pt x="336" y="649"/>
                </a:lnTo>
                <a:lnTo>
                  <a:pt x="341" y="644"/>
                </a:lnTo>
                <a:lnTo>
                  <a:pt x="345" y="640"/>
                </a:lnTo>
                <a:lnTo>
                  <a:pt x="349" y="636"/>
                </a:lnTo>
                <a:lnTo>
                  <a:pt x="355" y="636"/>
                </a:lnTo>
                <a:lnTo>
                  <a:pt x="359" y="630"/>
                </a:lnTo>
                <a:lnTo>
                  <a:pt x="363" y="626"/>
                </a:lnTo>
                <a:lnTo>
                  <a:pt x="368" y="621"/>
                </a:lnTo>
                <a:lnTo>
                  <a:pt x="372" y="617"/>
                </a:lnTo>
                <a:lnTo>
                  <a:pt x="377" y="613"/>
                </a:lnTo>
                <a:lnTo>
                  <a:pt x="382" y="613"/>
                </a:lnTo>
                <a:lnTo>
                  <a:pt x="386" y="608"/>
                </a:lnTo>
                <a:lnTo>
                  <a:pt x="391" y="603"/>
                </a:lnTo>
                <a:lnTo>
                  <a:pt x="395" y="599"/>
                </a:lnTo>
                <a:lnTo>
                  <a:pt x="399" y="594"/>
                </a:lnTo>
                <a:lnTo>
                  <a:pt x="405" y="594"/>
                </a:lnTo>
                <a:lnTo>
                  <a:pt x="409" y="590"/>
                </a:lnTo>
                <a:lnTo>
                  <a:pt x="413" y="585"/>
                </a:lnTo>
                <a:lnTo>
                  <a:pt x="418" y="580"/>
                </a:lnTo>
                <a:lnTo>
                  <a:pt x="422" y="580"/>
                </a:lnTo>
                <a:lnTo>
                  <a:pt x="427" y="576"/>
                </a:lnTo>
                <a:lnTo>
                  <a:pt x="432" y="571"/>
                </a:lnTo>
                <a:lnTo>
                  <a:pt x="436" y="567"/>
                </a:lnTo>
                <a:lnTo>
                  <a:pt x="441" y="567"/>
                </a:lnTo>
                <a:lnTo>
                  <a:pt x="445" y="562"/>
                </a:lnTo>
                <a:lnTo>
                  <a:pt x="450" y="558"/>
                </a:lnTo>
                <a:lnTo>
                  <a:pt x="455" y="553"/>
                </a:lnTo>
                <a:lnTo>
                  <a:pt x="459" y="548"/>
                </a:lnTo>
                <a:lnTo>
                  <a:pt x="464" y="544"/>
                </a:lnTo>
                <a:lnTo>
                  <a:pt x="468" y="544"/>
                </a:lnTo>
                <a:lnTo>
                  <a:pt x="472" y="539"/>
                </a:lnTo>
                <a:lnTo>
                  <a:pt x="477" y="535"/>
                </a:lnTo>
                <a:lnTo>
                  <a:pt x="482" y="530"/>
                </a:lnTo>
                <a:lnTo>
                  <a:pt x="486" y="525"/>
                </a:lnTo>
                <a:lnTo>
                  <a:pt x="491" y="525"/>
                </a:lnTo>
                <a:lnTo>
                  <a:pt x="495" y="521"/>
                </a:lnTo>
                <a:lnTo>
                  <a:pt x="500" y="516"/>
                </a:lnTo>
                <a:lnTo>
                  <a:pt x="504" y="512"/>
                </a:lnTo>
                <a:lnTo>
                  <a:pt x="509" y="512"/>
                </a:lnTo>
                <a:lnTo>
                  <a:pt x="514" y="507"/>
                </a:lnTo>
                <a:lnTo>
                  <a:pt x="518" y="502"/>
                </a:lnTo>
                <a:lnTo>
                  <a:pt x="522" y="498"/>
                </a:lnTo>
                <a:lnTo>
                  <a:pt x="527" y="498"/>
                </a:lnTo>
                <a:lnTo>
                  <a:pt x="532" y="493"/>
                </a:lnTo>
                <a:lnTo>
                  <a:pt x="536" y="489"/>
                </a:lnTo>
                <a:lnTo>
                  <a:pt x="541" y="485"/>
                </a:lnTo>
                <a:lnTo>
                  <a:pt x="545" y="480"/>
                </a:lnTo>
                <a:lnTo>
                  <a:pt x="550" y="475"/>
                </a:lnTo>
                <a:lnTo>
                  <a:pt x="554" y="475"/>
                </a:lnTo>
                <a:lnTo>
                  <a:pt x="559" y="470"/>
                </a:lnTo>
                <a:lnTo>
                  <a:pt x="564" y="466"/>
                </a:lnTo>
                <a:lnTo>
                  <a:pt x="568" y="462"/>
                </a:lnTo>
                <a:lnTo>
                  <a:pt x="572" y="457"/>
                </a:lnTo>
                <a:lnTo>
                  <a:pt x="577" y="457"/>
                </a:lnTo>
                <a:lnTo>
                  <a:pt x="581" y="453"/>
                </a:lnTo>
                <a:lnTo>
                  <a:pt x="587" y="447"/>
                </a:lnTo>
                <a:lnTo>
                  <a:pt x="591" y="443"/>
                </a:lnTo>
                <a:lnTo>
                  <a:pt x="595" y="443"/>
                </a:lnTo>
                <a:lnTo>
                  <a:pt x="600" y="439"/>
                </a:lnTo>
                <a:lnTo>
                  <a:pt x="604" y="434"/>
                </a:lnTo>
                <a:lnTo>
                  <a:pt x="609" y="430"/>
                </a:lnTo>
                <a:lnTo>
                  <a:pt x="614" y="430"/>
                </a:lnTo>
                <a:lnTo>
                  <a:pt x="618" y="424"/>
                </a:lnTo>
                <a:lnTo>
                  <a:pt x="623" y="420"/>
                </a:lnTo>
                <a:lnTo>
                  <a:pt x="627" y="416"/>
                </a:lnTo>
                <a:lnTo>
                  <a:pt x="631" y="411"/>
                </a:lnTo>
                <a:lnTo>
                  <a:pt x="637" y="407"/>
                </a:lnTo>
                <a:lnTo>
                  <a:pt x="641" y="407"/>
                </a:lnTo>
                <a:lnTo>
                  <a:pt x="645" y="402"/>
                </a:lnTo>
                <a:lnTo>
                  <a:pt x="650" y="397"/>
                </a:lnTo>
                <a:lnTo>
                  <a:pt x="654" y="393"/>
                </a:lnTo>
                <a:lnTo>
                  <a:pt x="659" y="388"/>
                </a:lnTo>
                <a:lnTo>
                  <a:pt x="664" y="388"/>
                </a:lnTo>
                <a:lnTo>
                  <a:pt x="668" y="384"/>
                </a:lnTo>
                <a:lnTo>
                  <a:pt x="673" y="379"/>
                </a:lnTo>
                <a:lnTo>
                  <a:pt x="677" y="374"/>
                </a:lnTo>
                <a:lnTo>
                  <a:pt x="681" y="374"/>
                </a:lnTo>
                <a:lnTo>
                  <a:pt x="687" y="370"/>
                </a:lnTo>
                <a:lnTo>
                  <a:pt x="691" y="365"/>
                </a:lnTo>
                <a:lnTo>
                  <a:pt x="695" y="361"/>
                </a:lnTo>
                <a:lnTo>
                  <a:pt x="700" y="361"/>
                </a:lnTo>
                <a:lnTo>
                  <a:pt x="704" y="356"/>
                </a:lnTo>
                <a:lnTo>
                  <a:pt x="709" y="352"/>
                </a:lnTo>
                <a:lnTo>
                  <a:pt x="714" y="347"/>
                </a:lnTo>
                <a:lnTo>
                  <a:pt x="718" y="342"/>
                </a:lnTo>
                <a:lnTo>
                  <a:pt x="723" y="342"/>
                </a:lnTo>
                <a:lnTo>
                  <a:pt x="727" y="338"/>
                </a:lnTo>
                <a:lnTo>
                  <a:pt x="731" y="334"/>
                </a:lnTo>
                <a:lnTo>
                  <a:pt x="737" y="329"/>
                </a:lnTo>
                <a:lnTo>
                  <a:pt x="741" y="325"/>
                </a:lnTo>
                <a:lnTo>
                  <a:pt x="745" y="319"/>
                </a:lnTo>
                <a:lnTo>
                  <a:pt x="750" y="319"/>
                </a:lnTo>
                <a:lnTo>
                  <a:pt x="754" y="315"/>
                </a:lnTo>
                <a:lnTo>
                  <a:pt x="759" y="311"/>
                </a:lnTo>
                <a:lnTo>
                  <a:pt x="764" y="306"/>
                </a:lnTo>
                <a:lnTo>
                  <a:pt x="768" y="306"/>
                </a:lnTo>
                <a:lnTo>
                  <a:pt x="773" y="302"/>
                </a:lnTo>
                <a:lnTo>
                  <a:pt x="777" y="296"/>
                </a:lnTo>
                <a:lnTo>
                  <a:pt x="781" y="292"/>
                </a:lnTo>
                <a:lnTo>
                  <a:pt x="786" y="288"/>
                </a:lnTo>
                <a:lnTo>
                  <a:pt x="791" y="288"/>
                </a:lnTo>
                <a:lnTo>
                  <a:pt x="795" y="283"/>
                </a:lnTo>
                <a:lnTo>
                  <a:pt x="800" y="279"/>
                </a:lnTo>
                <a:lnTo>
                  <a:pt x="804" y="274"/>
                </a:lnTo>
                <a:lnTo>
                  <a:pt x="809" y="274"/>
                </a:lnTo>
                <a:lnTo>
                  <a:pt x="814" y="269"/>
                </a:lnTo>
                <a:lnTo>
                  <a:pt x="818" y="265"/>
                </a:lnTo>
                <a:lnTo>
                  <a:pt x="823" y="260"/>
                </a:lnTo>
                <a:lnTo>
                  <a:pt x="827" y="260"/>
                </a:lnTo>
                <a:lnTo>
                  <a:pt x="832" y="256"/>
                </a:lnTo>
                <a:lnTo>
                  <a:pt x="836" y="251"/>
                </a:lnTo>
                <a:lnTo>
                  <a:pt x="841" y="247"/>
                </a:lnTo>
                <a:lnTo>
                  <a:pt x="846" y="242"/>
                </a:lnTo>
                <a:lnTo>
                  <a:pt x="850" y="237"/>
                </a:lnTo>
                <a:lnTo>
                  <a:pt x="854" y="237"/>
                </a:lnTo>
                <a:lnTo>
                  <a:pt x="859" y="233"/>
                </a:lnTo>
                <a:lnTo>
                  <a:pt x="864" y="228"/>
                </a:lnTo>
                <a:lnTo>
                  <a:pt x="868" y="224"/>
                </a:lnTo>
                <a:lnTo>
                  <a:pt x="873" y="219"/>
                </a:lnTo>
                <a:lnTo>
                  <a:pt x="877" y="219"/>
                </a:lnTo>
                <a:lnTo>
                  <a:pt x="882" y="214"/>
                </a:lnTo>
                <a:lnTo>
                  <a:pt x="886" y="210"/>
                </a:lnTo>
                <a:lnTo>
                  <a:pt x="891" y="205"/>
                </a:lnTo>
                <a:lnTo>
                  <a:pt x="896" y="205"/>
                </a:lnTo>
                <a:lnTo>
                  <a:pt x="900" y="201"/>
                </a:lnTo>
                <a:lnTo>
                  <a:pt x="904" y="197"/>
                </a:lnTo>
                <a:lnTo>
                  <a:pt x="909" y="191"/>
                </a:lnTo>
                <a:lnTo>
                  <a:pt x="913" y="191"/>
                </a:lnTo>
                <a:lnTo>
                  <a:pt x="918" y="187"/>
                </a:lnTo>
                <a:lnTo>
                  <a:pt x="923" y="182"/>
                </a:lnTo>
                <a:lnTo>
                  <a:pt x="927" y="178"/>
                </a:lnTo>
                <a:lnTo>
                  <a:pt x="932" y="174"/>
                </a:lnTo>
                <a:lnTo>
                  <a:pt x="936" y="169"/>
                </a:lnTo>
                <a:lnTo>
                  <a:pt x="941" y="169"/>
                </a:lnTo>
                <a:lnTo>
                  <a:pt x="946" y="164"/>
                </a:lnTo>
                <a:lnTo>
                  <a:pt x="950" y="159"/>
                </a:lnTo>
                <a:lnTo>
                  <a:pt x="955" y="155"/>
                </a:lnTo>
                <a:lnTo>
                  <a:pt x="959" y="151"/>
                </a:lnTo>
                <a:lnTo>
                  <a:pt x="963" y="151"/>
                </a:lnTo>
                <a:lnTo>
                  <a:pt x="969" y="146"/>
                </a:lnTo>
                <a:lnTo>
                  <a:pt x="973" y="141"/>
                </a:lnTo>
                <a:lnTo>
                  <a:pt x="977" y="136"/>
                </a:lnTo>
                <a:lnTo>
                  <a:pt x="982" y="136"/>
                </a:lnTo>
                <a:lnTo>
                  <a:pt x="986" y="132"/>
                </a:lnTo>
                <a:lnTo>
                  <a:pt x="990" y="128"/>
                </a:lnTo>
                <a:lnTo>
                  <a:pt x="996" y="123"/>
                </a:lnTo>
                <a:lnTo>
                  <a:pt x="1000" y="123"/>
                </a:lnTo>
                <a:lnTo>
                  <a:pt x="1005" y="119"/>
                </a:lnTo>
                <a:lnTo>
                  <a:pt x="1009" y="114"/>
                </a:lnTo>
                <a:lnTo>
                  <a:pt x="1013" y="109"/>
                </a:lnTo>
                <a:lnTo>
                  <a:pt x="1019" y="105"/>
                </a:lnTo>
                <a:lnTo>
                  <a:pt x="1023" y="100"/>
                </a:lnTo>
                <a:lnTo>
                  <a:pt x="1027" y="100"/>
                </a:lnTo>
                <a:lnTo>
                  <a:pt x="1032" y="96"/>
                </a:lnTo>
                <a:lnTo>
                  <a:pt x="1036" y="91"/>
                </a:lnTo>
                <a:lnTo>
                  <a:pt x="1041" y="86"/>
                </a:lnTo>
                <a:lnTo>
                  <a:pt x="1046" y="82"/>
                </a:lnTo>
                <a:lnTo>
                  <a:pt x="1050" y="82"/>
                </a:lnTo>
                <a:lnTo>
                  <a:pt x="1055" y="77"/>
                </a:lnTo>
                <a:lnTo>
                  <a:pt x="1059" y="73"/>
                </a:lnTo>
                <a:lnTo>
                  <a:pt x="1063" y="69"/>
                </a:lnTo>
                <a:lnTo>
                  <a:pt x="1068" y="69"/>
                </a:lnTo>
                <a:lnTo>
                  <a:pt x="1073" y="63"/>
                </a:lnTo>
                <a:lnTo>
                  <a:pt x="1077" y="59"/>
                </a:lnTo>
                <a:lnTo>
                  <a:pt x="1082" y="54"/>
                </a:lnTo>
                <a:lnTo>
                  <a:pt x="1086" y="54"/>
                </a:lnTo>
                <a:lnTo>
                  <a:pt x="1091" y="50"/>
                </a:lnTo>
                <a:lnTo>
                  <a:pt x="1096" y="46"/>
                </a:lnTo>
                <a:lnTo>
                  <a:pt x="1100" y="41"/>
                </a:lnTo>
                <a:lnTo>
                  <a:pt x="1105" y="36"/>
                </a:lnTo>
                <a:lnTo>
                  <a:pt x="1109" y="31"/>
                </a:lnTo>
                <a:lnTo>
                  <a:pt x="1113" y="27"/>
                </a:lnTo>
                <a:lnTo>
                  <a:pt x="1118" y="27"/>
                </a:lnTo>
                <a:lnTo>
                  <a:pt x="1123" y="23"/>
                </a:lnTo>
                <a:lnTo>
                  <a:pt x="1127" y="18"/>
                </a:lnTo>
                <a:lnTo>
                  <a:pt x="1132" y="14"/>
                </a:lnTo>
                <a:lnTo>
                  <a:pt x="1136" y="14"/>
                </a:lnTo>
                <a:lnTo>
                  <a:pt x="1141" y="8"/>
                </a:lnTo>
                <a:lnTo>
                  <a:pt x="1146" y="4"/>
                </a:lnTo>
                <a:lnTo>
                  <a:pt x="1150" y="0"/>
                </a:lnTo>
              </a:path>
            </a:pathLst>
          </a:custGeom>
          <a:noFill/>
          <a:ln w="28575"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24" name="Freeform 124">
            <a:extLst>
              <a:ext uri="{FF2B5EF4-FFF2-40B4-BE49-F238E27FC236}">
                <a16:creationId xmlns:a16="http://schemas.microsoft.com/office/drawing/2014/main" id="{2D47028E-F6AC-4598-94A4-05E517E5B495}"/>
              </a:ext>
            </a:extLst>
          </p:cNvPr>
          <p:cNvSpPr>
            <a:spLocks/>
          </p:cNvSpPr>
          <p:nvPr/>
        </p:nvSpPr>
        <p:spPr bwMode="auto">
          <a:xfrm>
            <a:off x="3978275" y="3640138"/>
            <a:ext cx="1031875" cy="814387"/>
          </a:xfrm>
          <a:custGeom>
            <a:avLst/>
            <a:gdLst>
              <a:gd name="T0" fmla="*/ 9 w 650"/>
              <a:gd name="T1" fmla="*/ 508 h 513"/>
              <a:gd name="T2" fmla="*/ 23 w 650"/>
              <a:gd name="T3" fmla="*/ 494 h 513"/>
              <a:gd name="T4" fmla="*/ 36 w 650"/>
              <a:gd name="T5" fmla="*/ 485 h 513"/>
              <a:gd name="T6" fmla="*/ 50 w 650"/>
              <a:gd name="T7" fmla="*/ 471 h 513"/>
              <a:gd name="T8" fmla="*/ 64 w 650"/>
              <a:gd name="T9" fmla="*/ 462 h 513"/>
              <a:gd name="T10" fmla="*/ 78 w 650"/>
              <a:gd name="T11" fmla="*/ 453 h 513"/>
              <a:gd name="T12" fmla="*/ 91 w 650"/>
              <a:gd name="T13" fmla="*/ 444 h 513"/>
              <a:gd name="T14" fmla="*/ 105 w 650"/>
              <a:gd name="T15" fmla="*/ 430 h 513"/>
              <a:gd name="T16" fmla="*/ 118 w 650"/>
              <a:gd name="T17" fmla="*/ 421 h 513"/>
              <a:gd name="T18" fmla="*/ 132 w 650"/>
              <a:gd name="T19" fmla="*/ 412 h 513"/>
              <a:gd name="T20" fmla="*/ 145 w 650"/>
              <a:gd name="T21" fmla="*/ 399 h 513"/>
              <a:gd name="T22" fmla="*/ 159 w 650"/>
              <a:gd name="T23" fmla="*/ 389 h 513"/>
              <a:gd name="T24" fmla="*/ 172 w 650"/>
              <a:gd name="T25" fmla="*/ 376 h 513"/>
              <a:gd name="T26" fmla="*/ 187 w 650"/>
              <a:gd name="T27" fmla="*/ 366 h 513"/>
              <a:gd name="T28" fmla="*/ 201 w 650"/>
              <a:gd name="T29" fmla="*/ 357 h 513"/>
              <a:gd name="T30" fmla="*/ 214 w 650"/>
              <a:gd name="T31" fmla="*/ 343 h 513"/>
              <a:gd name="T32" fmla="*/ 228 w 650"/>
              <a:gd name="T33" fmla="*/ 334 h 513"/>
              <a:gd name="T34" fmla="*/ 241 w 650"/>
              <a:gd name="T35" fmla="*/ 325 h 513"/>
              <a:gd name="T36" fmla="*/ 255 w 650"/>
              <a:gd name="T37" fmla="*/ 311 h 513"/>
              <a:gd name="T38" fmla="*/ 268 w 650"/>
              <a:gd name="T39" fmla="*/ 302 h 513"/>
              <a:gd name="T40" fmla="*/ 282 w 650"/>
              <a:gd name="T41" fmla="*/ 288 h 513"/>
              <a:gd name="T42" fmla="*/ 295 w 650"/>
              <a:gd name="T43" fmla="*/ 279 h 513"/>
              <a:gd name="T44" fmla="*/ 309 w 650"/>
              <a:gd name="T45" fmla="*/ 271 h 513"/>
              <a:gd name="T46" fmla="*/ 323 w 650"/>
              <a:gd name="T47" fmla="*/ 256 h 513"/>
              <a:gd name="T48" fmla="*/ 337 w 650"/>
              <a:gd name="T49" fmla="*/ 248 h 513"/>
              <a:gd name="T50" fmla="*/ 350 w 650"/>
              <a:gd name="T51" fmla="*/ 233 h 513"/>
              <a:gd name="T52" fmla="*/ 364 w 650"/>
              <a:gd name="T53" fmla="*/ 225 h 513"/>
              <a:gd name="T54" fmla="*/ 377 w 650"/>
              <a:gd name="T55" fmla="*/ 215 h 513"/>
              <a:gd name="T56" fmla="*/ 391 w 650"/>
              <a:gd name="T57" fmla="*/ 206 h 513"/>
              <a:gd name="T58" fmla="*/ 405 w 650"/>
              <a:gd name="T59" fmla="*/ 193 h 513"/>
              <a:gd name="T60" fmla="*/ 418 w 650"/>
              <a:gd name="T61" fmla="*/ 183 h 513"/>
              <a:gd name="T62" fmla="*/ 432 w 650"/>
              <a:gd name="T63" fmla="*/ 170 h 513"/>
              <a:gd name="T64" fmla="*/ 446 w 650"/>
              <a:gd name="T65" fmla="*/ 160 h 513"/>
              <a:gd name="T66" fmla="*/ 460 w 650"/>
              <a:gd name="T67" fmla="*/ 151 h 513"/>
              <a:gd name="T68" fmla="*/ 473 w 650"/>
              <a:gd name="T69" fmla="*/ 137 h 513"/>
              <a:gd name="T70" fmla="*/ 487 w 650"/>
              <a:gd name="T71" fmla="*/ 128 h 513"/>
              <a:gd name="T72" fmla="*/ 500 w 650"/>
              <a:gd name="T73" fmla="*/ 115 h 513"/>
              <a:gd name="T74" fmla="*/ 514 w 650"/>
              <a:gd name="T75" fmla="*/ 105 h 513"/>
              <a:gd name="T76" fmla="*/ 527 w 650"/>
              <a:gd name="T77" fmla="*/ 97 h 513"/>
              <a:gd name="T78" fmla="*/ 541 w 650"/>
              <a:gd name="T79" fmla="*/ 82 h 513"/>
              <a:gd name="T80" fmla="*/ 554 w 650"/>
              <a:gd name="T81" fmla="*/ 74 h 513"/>
              <a:gd name="T82" fmla="*/ 569 w 650"/>
              <a:gd name="T83" fmla="*/ 65 h 513"/>
              <a:gd name="T84" fmla="*/ 582 w 650"/>
              <a:gd name="T85" fmla="*/ 51 h 513"/>
              <a:gd name="T86" fmla="*/ 596 w 650"/>
              <a:gd name="T87" fmla="*/ 42 h 513"/>
              <a:gd name="T88" fmla="*/ 610 w 650"/>
              <a:gd name="T89" fmla="*/ 28 h 513"/>
              <a:gd name="T90" fmla="*/ 623 w 650"/>
              <a:gd name="T91" fmla="*/ 19 h 513"/>
              <a:gd name="T92" fmla="*/ 637 w 650"/>
              <a:gd name="T93" fmla="*/ 9 h 513"/>
              <a:gd name="T94" fmla="*/ 650 w 650"/>
              <a:gd name="T95"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0" h="513">
                <a:moveTo>
                  <a:pt x="0" y="513"/>
                </a:moveTo>
                <a:lnTo>
                  <a:pt x="5" y="513"/>
                </a:lnTo>
                <a:lnTo>
                  <a:pt x="9" y="508"/>
                </a:lnTo>
                <a:lnTo>
                  <a:pt x="14" y="504"/>
                </a:lnTo>
                <a:lnTo>
                  <a:pt x="18" y="498"/>
                </a:lnTo>
                <a:lnTo>
                  <a:pt x="23" y="494"/>
                </a:lnTo>
                <a:lnTo>
                  <a:pt x="28" y="494"/>
                </a:lnTo>
                <a:lnTo>
                  <a:pt x="32" y="490"/>
                </a:lnTo>
                <a:lnTo>
                  <a:pt x="36" y="485"/>
                </a:lnTo>
                <a:lnTo>
                  <a:pt x="41" y="481"/>
                </a:lnTo>
                <a:lnTo>
                  <a:pt x="45" y="476"/>
                </a:lnTo>
                <a:lnTo>
                  <a:pt x="50" y="471"/>
                </a:lnTo>
                <a:lnTo>
                  <a:pt x="55" y="471"/>
                </a:lnTo>
                <a:lnTo>
                  <a:pt x="59" y="467"/>
                </a:lnTo>
                <a:lnTo>
                  <a:pt x="64" y="462"/>
                </a:lnTo>
                <a:lnTo>
                  <a:pt x="68" y="458"/>
                </a:lnTo>
                <a:lnTo>
                  <a:pt x="73" y="458"/>
                </a:lnTo>
                <a:lnTo>
                  <a:pt x="78" y="453"/>
                </a:lnTo>
                <a:lnTo>
                  <a:pt x="82" y="448"/>
                </a:lnTo>
                <a:lnTo>
                  <a:pt x="86" y="444"/>
                </a:lnTo>
                <a:lnTo>
                  <a:pt x="91" y="444"/>
                </a:lnTo>
                <a:lnTo>
                  <a:pt x="95" y="439"/>
                </a:lnTo>
                <a:lnTo>
                  <a:pt x="100" y="435"/>
                </a:lnTo>
                <a:lnTo>
                  <a:pt x="105" y="430"/>
                </a:lnTo>
                <a:lnTo>
                  <a:pt x="109" y="426"/>
                </a:lnTo>
                <a:lnTo>
                  <a:pt x="114" y="426"/>
                </a:lnTo>
                <a:lnTo>
                  <a:pt x="118" y="421"/>
                </a:lnTo>
                <a:lnTo>
                  <a:pt x="122" y="416"/>
                </a:lnTo>
                <a:lnTo>
                  <a:pt x="128" y="412"/>
                </a:lnTo>
                <a:lnTo>
                  <a:pt x="132" y="412"/>
                </a:lnTo>
                <a:lnTo>
                  <a:pt x="136" y="407"/>
                </a:lnTo>
                <a:lnTo>
                  <a:pt x="141" y="403"/>
                </a:lnTo>
                <a:lnTo>
                  <a:pt x="145" y="399"/>
                </a:lnTo>
                <a:lnTo>
                  <a:pt x="151" y="393"/>
                </a:lnTo>
                <a:lnTo>
                  <a:pt x="155" y="389"/>
                </a:lnTo>
                <a:lnTo>
                  <a:pt x="159" y="389"/>
                </a:lnTo>
                <a:lnTo>
                  <a:pt x="164" y="384"/>
                </a:lnTo>
                <a:lnTo>
                  <a:pt x="168" y="380"/>
                </a:lnTo>
                <a:lnTo>
                  <a:pt x="172" y="376"/>
                </a:lnTo>
                <a:lnTo>
                  <a:pt x="178" y="376"/>
                </a:lnTo>
                <a:lnTo>
                  <a:pt x="182" y="370"/>
                </a:lnTo>
                <a:lnTo>
                  <a:pt x="187" y="366"/>
                </a:lnTo>
                <a:lnTo>
                  <a:pt x="191" y="362"/>
                </a:lnTo>
                <a:lnTo>
                  <a:pt x="195" y="357"/>
                </a:lnTo>
                <a:lnTo>
                  <a:pt x="201" y="357"/>
                </a:lnTo>
                <a:lnTo>
                  <a:pt x="205" y="353"/>
                </a:lnTo>
                <a:lnTo>
                  <a:pt x="209" y="348"/>
                </a:lnTo>
                <a:lnTo>
                  <a:pt x="214" y="343"/>
                </a:lnTo>
                <a:lnTo>
                  <a:pt x="218" y="343"/>
                </a:lnTo>
                <a:lnTo>
                  <a:pt x="222" y="339"/>
                </a:lnTo>
                <a:lnTo>
                  <a:pt x="228" y="334"/>
                </a:lnTo>
                <a:lnTo>
                  <a:pt x="232" y="330"/>
                </a:lnTo>
                <a:lnTo>
                  <a:pt x="237" y="330"/>
                </a:lnTo>
                <a:lnTo>
                  <a:pt x="241" y="325"/>
                </a:lnTo>
                <a:lnTo>
                  <a:pt x="245" y="321"/>
                </a:lnTo>
                <a:lnTo>
                  <a:pt x="250" y="316"/>
                </a:lnTo>
                <a:lnTo>
                  <a:pt x="255" y="311"/>
                </a:lnTo>
                <a:lnTo>
                  <a:pt x="259" y="307"/>
                </a:lnTo>
                <a:lnTo>
                  <a:pt x="264" y="307"/>
                </a:lnTo>
                <a:lnTo>
                  <a:pt x="268" y="302"/>
                </a:lnTo>
                <a:lnTo>
                  <a:pt x="273" y="298"/>
                </a:lnTo>
                <a:lnTo>
                  <a:pt x="278" y="293"/>
                </a:lnTo>
                <a:lnTo>
                  <a:pt x="282" y="288"/>
                </a:lnTo>
                <a:lnTo>
                  <a:pt x="287" y="288"/>
                </a:lnTo>
                <a:lnTo>
                  <a:pt x="291" y="284"/>
                </a:lnTo>
                <a:lnTo>
                  <a:pt x="295" y="279"/>
                </a:lnTo>
                <a:lnTo>
                  <a:pt x="300" y="275"/>
                </a:lnTo>
                <a:lnTo>
                  <a:pt x="305" y="275"/>
                </a:lnTo>
                <a:lnTo>
                  <a:pt x="309" y="271"/>
                </a:lnTo>
                <a:lnTo>
                  <a:pt x="314" y="265"/>
                </a:lnTo>
                <a:lnTo>
                  <a:pt x="318" y="261"/>
                </a:lnTo>
                <a:lnTo>
                  <a:pt x="323" y="256"/>
                </a:lnTo>
                <a:lnTo>
                  <a:pt x="327" y="252"/>
                </a:lnTo>
                <a:lnTo>
                  <a:pt x="332" y="252"/>
                </a:lnTo>
                <a:lnTo>
                  <a:pt x="337" y="248"/>
                </a:lnTo>
                <a:lnTo>
                  <a:pt x="341" y="243"/>
                </a:lnTo>
                <a:lnTo>
                  <a:pt x="345" y="238"/>
                </a:lnTo>
                <a:lnTo>
                  <a:pt x="350" y="233"/>
                </a:lnTo>
                <a:lnTo>
                  <a:pt x="355" y="233"/>
                </a:lnTo>
                <a:lnTo>
                  <a:pt x="359" y="229"/>
                </a:lnTo>
                <a:lnTo>
                  <a:pt x="364" y="225"/>
                </a:lnTo>
                <a:lnTo>
                  <a:pt x="368" y="220"/>
                </a:lnTo>
                <a:lnTo>
                  <a:pt x="373" y="220"/>
                </a:lnTo>
                <a:lnTo>
                  <a:pt x="377" y="215"/>
                </a:lnTo>
                <a:lnTo>
                  <a:pt x="382" y="211"/>
                </a:lnTo>
                <a:lnTo>
                  <a:pt x="387" y="206"/>
                </a:lnTo>
                <a:lnTo>
                  <a:pt x="391" y="206"/>
                </a:lnTo>
                <a:lnTo>
                  <a:pt x="396" y="202"/>
                </a:lnTo>
                <a:lnTo>
                  <a:pt x="400" y="197"/>
                </a:lnTo>
                <a:lnTo>
                  <a:pt x="405" y="193"/>
                </a:lnTo>
                <a:lnTo>
                  <a:pt x="410" y="188"/>
                </a:lnTo>
                <a:lnTo>
                  <a:pt x="414" y="183"/>
                </a:lnTo>
                <a:lnTo>
                  <a:pt x="418" y="183"/>
                </a:lnTo>
                <a:lnTo>
                  <a:pt x="423" y="179"/>
                </a:lnTo>
                <a:lnTo>
                  <a:pt x="427" y="174"/>
                </a:lnTo>
                <a:lnTo>
                  <a:pt x="432" y="170"/>
                </a:lnTo>
                <a:lnTo>
                  <a:pt x="437" y="165"/>
                </a:lnTo>
                <a:lnTo>
                  <a:pt x="441" y="165"/>
                </a:lnTo>
                <a:lnTo>
                  <a:pt x="446" y="160"/>
                </a:lnTo>
                <a:lnTo>
                  <a:pt x="450" y="156"/>
                </a:lnTo>
                <a:lnTo>
                  <a:pt x="454" y="151"/>
                </a:lnTo>
                <a:lnTo>
                  <a:pt x="460" y="151"/>
                </a:lnTo>
                <a:lnTo>
                  <a:pt x="464" y="147"/>
                </a:lnTo>
                <a:lnTo>
                  <a:pt x="468" y="142"/>
                </a:lnTo>
                <a:lnTo>
                  <a:pt x="473" y="137"/>
                </a:lnTo>
                <a:lnTo>
                  <a:pt x="477" y="137"/>
                </a:lnTo>
                <a:lnTo>
                  <a:pt x="482" y="133"/>
                </a:lnTo>
                <a:lnTo>
                  <a:pt x="487" y="128"/>
                </a:lnTo>
                <a:lnTo>
                  <a:pt x="491" y="124"/>
                </a:lnTo>
                <a:lnTo>
                  <a:pt x="496" y="119"/>
                </a:lnTo>
                <a:lnTo>
                  <a:pt x="500" y="115"/>
                </a:lnTo>
                <a:lnTo>
                  <a:pt x="504" y="115"/>
                </a:lnTo>
                <a:lnTo>
                  <a:pt x="510" y="110"/>
                </a:lnTo>
                <a:lnTo>
                  <a:pt x="514" y="105"/>
                </a:lnTo>
                <a:lnTo>
                  <a:pt x="519" y="101"/>
                </a:lnTo>
                <a:lnTo>
                  <a:pt x="523" y="97"/>
                </a:lnTo>
                <a:lnTo>
                  <a:pt x="527" y="97"/>
                </a:lnTo>
                <a:lnTo>
                  <a:pt x="532" y="92"/>
                </a:lnTo>
                <a:lnTo>
                  <a:pt x="537" y="88"/>
                </a:lnTo>
                <a:lnTo>
                  <a:pt x="541" y="82"/>
                </a:lnTo>
                <a:lnTo>
                  <a:pt x="546" y="82"/>
                </a:lnTo>
                <a:lnTo>
                  <a:pt x="550" y="78"/>
                </a:lnTo>
                <a:lnTo>
                  <a:pt x="554" y="74"/>
                </a:lnTo>
                <a:lnTo>
                  <a:pt x="560" y="69"/>
                </a:lnTo>
                <a:lnTo>
                  <a:pt x="564" y="69"/>
                </a:lnTo>
                <a:lnTo>
                  <a:pt x="569" y="65"/>
                </a:lnTo>
                <a:lnTo>
                  <a:pt x="573" y="59"/>
                </a:lnTo>
                <a:lnTo>
                  <a:pt x="577" y="55"/>
                </a:lnTo>
                <a:lnTo>
                  <a:pt x="582" y="51"/>
                </a:lnTo>
                <a:lnTo>
                  <a:pt x="587" y="51"/>
                </a:lnTo>
                <a:lnTo>
                  <a:pt x="591" y="46"/>
                </a:lnTo>
                <a:lnTo>
                  <a:pt x="596" y="42"/>
                </a:lnTo>
                <a:lnTo>
                  <a:pt x="600" y="37"/>
                </a:lnTo>
                <a:lnTo>
                  <a:pt x="605" y="32"/>
                </a:lnTo>
                <a:lnTo>
                  <a:pt x="610" y="28"/>
                </a:lnTo>
                <a:lnTo>
                  <a:pt x="614" y="28"/>
                </a:lnTo>
                <a:lnTo>
                  <a:pt x="619" y="23"/>
                </a:lnTo>
                <a:lnTo>
                  <a:pt x="623" y="19"/>
                </a:lnTo>
                <a:lnTo>
                  <a:pt x="627" y="14"/>
                </a:lnTo>
                <a:lnTo>
                  <a:pt x="632" y="14"/>
                </a:lnTo>
                <a:lnTo>
                  <a:pt x="637" y="9"/>
                </a:lnTo>
                <a:lnTo>
                  <a:pt x="641" y="5"/>
                </a:lnTo>
                <a:lnTo>
                  <a:pt x="646" y="0"/>
                </a:lnTo>
                <a:lnTo>
                  <a:pt x="650" y="0"/>
                </a:lnTo>
              </a:path>
            </a:pathLst>
          </a:custGeom>
          <a:noFill/>
          <a:ln w="28575"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25" name="Rectangle 125">
            <a:extLst>
              <a:ext uri="{FF2B5EF4-FFF2-40B4-BE49-F238E27FC236}">
                <a16:creationId xmlns:a16="http://schemas.microsoft.com/office/drawing/2014/main" id="{449A4FC6-FECA-42EB-81D0-E6B83C032472}"/>
              </a:ext>
            </a:extLst>
          </p:cNvPr>
          <p:cNvSpPr>
            <a:spLocks noChangeArrowheads="1"/>
          </p:cNvSpPr>
          <p:nvPr/>
        </p:nvSpPr>
        <p:spPr bwMode="auto">
          <a:xfrm>
            <a:off x="3282950" y="6199188"/>
            <a:ext cx="7985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frequency, MHz</a:t>
            </a:r>
            <a:endParaRPr lang="en-US" altLang="en-US"/>
          </a:p>
        </p:txBody>
      </p:sp>
      <p:sp>
        <p:nvSpPr>
          <p:cNvPr id="51330" name="Text Box 130">
            <a:extLst>
              <a:ext uri="{FF2B5EF4-FFF2-40B4-BE49-F238E27FC236}">
                <a16:creationId xmlns:a16="http://schemas.microsoft.com/office/drawing/2014/main" id="{5B95EE4F-5526-4147-88E7-B00D68789720}"/>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3" name="Line 5">
            <a:extLst>
              <a:ext uri="{FF2B5EF4-FFF2-40B4-BE49-F238E27FC236}">
                <a16:creationId xmlns:a16="http://schemas.microsoft.com/office/drawing/2014/main" id="{01F001A9-F66A-49DC-B984-E9244D586512}"/>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734" name="Text Box 6">
            <a:extLst>
              <a:ext uri="{FF2B5EF4-FFF2-40B4-BE49-F238E27FC236}">
                <a16:creationId xmlns:a16="http://schemas.microsoft.com/office/drawing/2014/main" id="{2CC43E71-00FC-4F6A-8037-4A92DD5285D6}"/>
              </a:ext>
            </a:extLst>
          </p:cNvPr>
          <p:cNvSpPr txBox="1">
            <a:spLocks noChangeArrowheads="1"/>
          </p:cNvSpPr>
          <p:nvPr/>
        </p:nvSpPr>
        <p:spPr bwMode="auto">
          <a:xfrm>
            <a:off x="974725" y="957263"/>
            <a:ext cx="74072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Comparison of the Kirchoff approximation and MOOT for a 0.381 mm radius crack at normal incidence (pulse-echo) </a:t>
            </a:r>
          </a:p>
        </p:txBody>
      </p:sp>
      <p:sp>
        <p:nvSpPr>
          <p:cNvPr id="73738" name="Rectangle 10">
            <a:extLst>
              <a:ext uri="{FF2B5EF4-FFF2-40B4-BE49-F238E27FC236}">
                <a16:creationId xmlns:a16="http://schemas.microsoft.com/office/drawing/2014/main" id="{005B85C0-F9E0-4FEC-8638-EBBCE52A1363}"/>
              </a:ext>
            </a:extLst>
          </p:cNvPr>
          <p:cNvSpPr>
            <a:spLocks noChangeArrowheads="1"/>
          </p:cNvSpPr>
          <p:nvPr/>
        </p:nvSpPr>
        <p:spPr bwMode="auto">
          <a:xfrm>
            <a:off x="2695575" y="2439988"/>
            <a:ext cx="4251325" cy="3357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739" name="Rectangle 11">
            <a:extLst>
              <a:ext uri="{FF2B5EF4-FFF2-40B4-BE49-F238E27FC236}">
                <a16:creationId xmlns:a16="http://schemas.microsoft.com/office/drawing/2014/main" id="{6A7E34F3-1316-4B3A-B8CC-BDB1D56FD0E2}"/>
              </a:ext>
            </a:extLst>
          </p:cNvPr>
          <p:cNvSpPr>
            <a:spLocks noChangeArrowheads="1"/>
          </p:cNvSpPr>
          <p:nvPr/>
        </p:nvSpPr>
        <p:spPr bwMode="auto">
          <a:xfrm>
            <a:off x="2695575" y="2439988"/>
            <a:ext cx="4251325" cy="335756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740" name="Line 12">
            <a:extLst>
              <a:ext uri="{FF2B5EF4-FFF2-40B4-BE49-F238E27FC236}">
                <a16:creationId xmlns:a16="http://schemas.microsoft.com/office/drawing/2014/main" id="{FB59806A-43AF-44AE-B974-D04FB91D004A}"/>
              </a:ext>
            </a:extLst>
          </p:cNvPr>
          <p:cNvSpPr>
            <a:spLocks noChangeShapeType="1"/>
          </p:cNvSpPr>
          <p:nvPr/>
        </p:nvSpPr>
        <p:spPr bwMode="auto">
          <a:xfrm>
            <a:off x="2695575" y="2439988"/>
            <a:ext cx="42513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41" name="Line 13">
            <a:extLst>
              <a:ext uri="{FF2B5EF4-FFF2-40B4-BE49-F238E27FC236}">
                <a16:creationId xmlns:a16="http://schemas.microsoft.com/office/drawing/2014/main" id="{C69AD639-78D8-490F-A852-5163B660BEC6}"/>
              </a:ext>
            </a:extLst>
          </p:cNvPr>
          <p:cNvSpPr>
            <a:spLocks noChangeShapeType="1"/>
          </p:cNvSpPr>
          <p:nvPr/>
        </p:nvSpPr>
        <p:spPr bwMode="auto">
          <a:xfrm>
            <a:off x="2695575" y="5797550"/>
            <a:ext cx="42513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42" name="Line 14">
            <a:extLst>
              <a:ext uri="{FF2B5EF4-FFF2-40B4-BE49-F238E27FC236}">
                <a16:creationId xmlns:a16="http://schemas.microsoft.com/office/drawing/2014/main" id="{DE869B1E-AE79-4133-97C3-AC09EDB1BA7B}"/>
              </a:ext>
            </a:extLst>
          </p:cNvPr>
          <p:cNvSpPr>
            <a:spLocks noChangeShapeType="1"/>
          </p:cNvSpPr>
          <p:nvPr/>
        </p:nvSpPr>
        <p:spPr bwMode="auto">
          <a:xfrm flipV="1">
            <a:off x="6946900" y="2439988"/>
            <a:ext cx="1588" cy="3357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43" name="Line 15">
            <a:extLst>
              <a:ext uri="{FF2B5EF4-FFF2-40B4-BE49-F238E27FC236}">
                <a16:creationId xmlns:a16="http://schemas.microsoft.com/office/drawing/2014/main" id="{A6CEF358-72C7-4DBC-87D0-14FE6F4D69EB}"/>
              </a:ext>
            </a:extLst>
          </p:cNvPr>
          <p:cNvSpPr>
            <a:spLocks noChangeShapeType="1"/>
          </p:cNvSpPr>
          <p:nvPr/>
        </p:nvSpPr>
        <p:spPr bwMode="auto">
          <a:xfrm flipV="1">
            <a:off x="2695575" y="2439988"/>
            <a:ext cx="1588" cy="3357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44" name="Line 16">
            <a:extLst>
              <a:ext uri="{FF2B5EF4-FFF2-40B4-BE49-F238E27FC236}">
                <a16:creationId xmlns:a16="http://schemas.microsoft.com/office/drawing/2014/main" id="{82EF2A3C-6B2B-4BAA-BD26-FB62FBF5A82B}"/>
              </a:ext>
            </a:extLst>
          </p:cNvPr>
          <p:cNvSpPr>
            <a:spLocks noChangeShapeType="1"/>
          </p:cNvSpPr>
          <p:nvPr/>
        </p:nvSpPr>
        <p:spPr bwMode="auto">
          <a:xfrm>
            <a:off x="2695575" y="5797550"/>
            <a:ext cx="42513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45" name="Line 17">
            <a:extLst>
              <a:ext uri="{FF2B5EF4-FFF2-40B4-BE49-F238E27FC236}">
                <a16:creationId xmlns:a16="http://schemas.microsoft.com/office/drawing/2014/main" id="{9E1A95B3-5EC5-4A9A-916D-3865FDADB22E}"/>
              </a:ext>
            </a:extLst>
          </p:cNvPr>
          <p:cNvSpPr>
            <a:spLocks noChangeShapeType="1"/>
          </p:cNvSpPr>
          <p:nvPr/>
        </p:nvSpPr>
        <p:spPr bwMode="auto">
          <a:xfrm flipV="1">
            <a:off x="2695575" y="2439988"/>
            <a:ext cx="1588" cy="3357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46" name="Line 18">
            <a:extLst>
              <a:ext uri="{FF2B5EF4-FFF2-40B4-BE49-F238E27FC236}">
                <a16:creationId xmlns:a16="http://schemas.microsoft.com/office/drawing/2014/main" id="{5443EAB0-98AB-423D-A7D4-91BAF295745F}"/>
              </a:ext>
            </a:extLst>
          </p:cNvPr>
          <p:cNvSpPr>
            <a:spLocks noChangeShapeType="1"/>
          </p:cNvSpPr>
          <p:nvPr/>
        </p:nvSpPr>
        <p:spPr bwMode="auto">
          <a:xfrm flipV="1">
            <a:off x="2695575" y="57546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47" name="Line 19">
            <a:extLst>
              <a:ext uri="{FF2B5EF4-FFF2-40B4-BE49-F238E27FC236}">
                <a16:creationId xmlns:a16="http://schemas.microsoft.com/office/drawing/2014/main" id="{592FF6C1-1724-4931-8000-7A2D8C55CCB5}"/>
              </a:ext>
            </a:extLst>
          </p:cNvPr>
          <p:cNvSpPr>
            <a:spLocks noChangeShapeType="1"/>
          </p:cNvSpPr>
          <p:nvPr/>
        </p:nvSpPr>
        <p:spPr bwMode="auto">
          <a:xfrm>
            <a:off x="2695575" y="2439988"/>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48" name="Rectangle 20">
            <a:extLst>
              <a:ext uri="{FF2B5EF4-FFF2-40B4-BE49-F238E27FC236}">
                <a16:creationId xmlns:a16="http://schemas.microsoft.com/office/drawing/2014/main" id="{F74D3C85-3885-4AE7-B640-A1B24DD7B313}"/>
              </a:ext>
            </a:extLst>
          </p:cNvPr>
          <p:cNvSpPr>
            <a:spLocks noChangeArrowheads="1"/>
          </p:cNvSpPr>
          <p:nvPr/>
        </p:nvSpPr>
        <p:spPr bwMode="auto">
          <a:xfrm>
            <a:off x="2674938" y="58658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73749" name="Line 21">
            <a:extLst>
              <a:ext uri="{FF2B5EF4-FFF2-40B4-BE49-F238E27FC236}">
                <a16:creationId xmlns:a16="http://schemas.microsoft.com/office/drawing/2014/main" id="{D5761FD5-14A4-4CCF-B145-24F89C8F1DA0}"/>
              </a:ext>
            </a:extLst>
          </p:cNvPr>
          <p:cNvSpPr>
            <a:spLocks noChangeShapeType="1"/>
          </p:cNvSpPr>
          <p:nvPr/>
        </p:nvSpPr>
        <p:spPr bwMode="auto">
          <a:xfrm flipV="1">
            <a:off x="3546475" y="57546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50" name="Line 22">
            <a:extLst>
              <a:ext uri="{FF2B5EF4-FFF2-40B4-BE49-F238E27FC236}">
                <a16:creationId xmlns:a16="http://schemas.microsoft.com/office/drawing/2014/main" id="{0B099CFF-B885-48D4-B08F-BAD92ACA98F1}"/>
              </a:ext>
            </a:extLst>
          </p:cNvPr>
          <p:cNvSpPr>
            <a:spLocks noChangeShapeType="1"/>
          </p:cNvSpPr>
          <p:nvPr/>
        </p:nvSpPr>
        <p:spPr bwMode="auto">
          <a:xfrm>
            <a:off x="3546475" y="2439988"/>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51" name="Rectangle 23">
            <a:extLst>
              <a:ext uri="{FF2B5EF4-FFF2-40B4-BE49-F238E27FC236}">
                <a16:creationId xmlns:a16="http://schemas.microsoft.com/office/drawing/2014/main" id="{84A647B1-BE14-4651-A9B5-4A58A0842629}"/>
              </a:ext>
            </a:extLst>
          </p:cNvPr>
          <p:cNvSpPr>
            <a:spLocks noChangeArrowheads="1"/>
          </p:cNvSpPr>
          <p:nvPr/>
        </p:nvSpPr>
        <p:spPr bwMode="auto">
          <a:xfrm>
            <a:off x="3524250" y="58658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5</a:t>
            </a:r>
            <a:endParaRPr lang="en-US" altLang="en-US" sz="1000"/>
          </a:p>
        </p:txBody>
      </p:sp>
      <p:sp>
        <p:nvSpPr>
          <p:cNvPr id="73752" name="Line 24">
            <a:extLst>
              <a:ext uri="{FF2B5EF4-FFF2-40B4-BE49-F238E27FC236}">
                <a16:creationId xmlns:a16="http://schemas.microsoft.com/office/drawing/2014/main" id="{6D311157-B856-4815-8854-71F60BE8D052}"/>
              </a:ext>
            </a:extLst>
          </p:cNvPr>
          <p:cNvSpPr>
            <a:spLocks noChangeShapeType="1"/>
          </p:cNvSpPr>
          <p:nvPr/>
        </p:nvSpPr>
        <p:spPr bwMode="auto">
          <a:xfrm flipV="1">
            <a:off x="4395788" y="57546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53" name="Line 25">
            <a:extLst>
              <a:ext uri="{FF2B5EF4-FFF2-40B4-BE49-F238E27FC236}">
                <a16:creationId xmlns:a16="http://schemas.microsoft.com/office/drawing/2014/main" id="{69CEFFCE-4530-4F6A-A6EC-4783BB1C62CF}"/>
              </a:ext>
            </a:extLst>
          </p:cNvPr>
          <p:cNvSpPr>
            <a:spLocks noChangeShapeType="1"/>
          </p:cNvSpPr>
          <p:nvPr/>
        </p:nvSpPr>
        <p:spPr bwMode="auto">
          <a:xfrm>
            <a:off x="4395788" y="243998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54" name="Rectangle 26">
            <a:extLst>
              <a:ext uri="{FF2B5EF4-FFF2-40B4-BE49-F238E27FC236}">
                <a16:creationId xmlns:a16="http://schemas.microsoft.com/office/drawing/2014/main" id="{A1EEA926-0D3F-48A4-8E60-71445AF1F401}"/>
              </a:ext>
            </a:extLst>
          </p:cNvPr>
          <p:cNvSpPr>
            <a:spLocks noChangeArrowheads="1"/>
          </p:cNvSpPr>
          <p:nvPr/>
        </p:nvSpPr>
        <p:spPr bwMode="auto">
          <a:xfrm>
            <a:off x="4346575" y="58658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000"/>
          </a:p>
        </p:txBody>
      </p:sp>
      <p:sp>
        <p:nvSpPr>
          <p:cNvPr id="73755" name="Line 27">
            <a:extLst>
              <a:ext uri="{FF2B5EF4-FFF2-40B4-BE49-F238E27FC236}">
                <a16:creationId xmlns:a16="http://schemas.microsoft.com/office/drawing/2014/main" id="{AF3DAE37-8CF6-40E4-8762-B4A2E89435A3}"/>
              </a:ext>
            </a:extLst>
          </p:cNvPr>
          <p:cNvSpPr>
            <a:spLocks noChangeShapeType="1"/>
          </p:cNvSpPr>
          <p:nvPr/>
        </p:nvSpPr>
        <p:spPr bwMode="auto">
          <a:xfrm flipV="1">
            <a:off x="5246688" y="57546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56" name="Line 28">
            <a:extLst>
              <a:ext uri="{FF2B5EF4-FFF2-40B4-BE49-F238E27FC236}">
                <a16:creationId xmlns:a16="http://schemas.microsoft.com/office/drawing/2014/main" id="{996D0DF9-8E1F-4BD6-9C1D-9D4CB7CE0AAC}"/>
              </a:ext>
            </a:extLst>
          </p:cNvPr>
          <p:cNvSpPr>
            <a:spLocks noChangeShapeType="1"/>
          </p:cNvSpPr>
          <p:nvPr/>
        </p:nvSpPr>
        <p:spPr bwMode="auto">
          <a:xfrm>
            <a:off x="5246688" y="243998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57" name="Rectangle 29">
            <a:extLst>
              <a:ext uri="{FF2B5EF4-FFF2-40B4-BE49-F238E27FC236}">
                <a16:creationId xmlns:a16="http://schemas.microsoft.com/office/drawing/2014/main" id="{2D818EC1-A5DE-4649-9FB0-538891AC77D5}"/>
              </a:ext>
            </a:extLst>
          </p:cNvPr>
          <p:cNvSpPr>
            <a:spLocks noChangeArrowheads="1"/>
          </p:cNvSpPr>
          <p:nvPr/>
        </p:nvSpPr>
        <p:spPr bwMode="auto">
          <a:xfrm>
            <a:off x="5195888" y="58658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15</a:t>
            </a:r>
            <a:endParaRPr lang="en-US" altLang="en-US" sz="1000"/>
          </a:p>
        </p:txBody>
      </p:sp>
      <p:sp>
        <p:nvSpPr>
          <p:cNvPr id="73758" name="Line 30">
            <a:extLst>
              <a:ext uri="{FF2B5EF4-FFF2-40B4-BE49-F238E27FC236}">
                <a16:creationId xmlns:a16="http://schemas.microsoft.com/office/drawing/2014/main" id="{EDB13EE9-F0EC-43F6-B927-8BEAAD47D038}"/>
              </a:ext>
            </a:extLst>
          </p:cNvPr>
          <p:cNvSpPr>
            <a:spLocks noChangeShapeType="1"/>
          </p:cNvSpPr>
          <p:nvPr/>
        </p:nvSpPr>
        <p:spPr bwMode="auto">
          <a:xfrm flipV="1">
            <a:off x="6096000" y="57546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59" name="Line 31">
            <a:extLst>
              <a:ext uri="{FF2B5EF4-FFF2-40B4-BE49-F238E27FC236}">
                <a16:creationId xmlns:a16="http://schemas.microsoft.com/office/drawing/2014/main" id="{9655B99F-2A91-4FA9-9322-A5794571F2B2}"/>
              </a:ext>
            </a:extLst>
          </p:cNvPr>
          <p:cNvSpPr>
            <a:spLocks noChangeShapeType="1"/>
          </p:cNvSpPr>
          <p:nvPr/>
        </p:nvSpPr>
        <p:spPr bwMode="auto">
          <a:xfrm>
            <a:off x="6096000" y="2439988"/>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60" name="Rectangle 32">
            <a:extLst>
              <a:ext uri="{FF2B5EF4-FFF2-40B4-BE49-F238E27FC236}">
                <a16:creationId xmlns:a16="http://schemas.microsoft.com/office/drawing/2014/main" id="{97729F62-2309-4F98-ADE6-859004278AEF}"/>
              </a:ext>
            </a:extLst>
          </p:cNvPr>
          <p:cNvSpPr>
            <a:spLocks noChangeArrowheads="1"/>
          </p:cNvSpPr>
          <p:nvPr/>
        </p:nvSpPr>
        <p:spPr bwMode="auto">
          <a:xfrm>
            <a:off x="6046788" y="58658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sz="1000"/>
          </a:p>
        </p:txBody>
      </p:sp>
      <p:sp>
        <p:nvSpPr>
          <p:cNvPr id="73761" name="Line 33">
            <a:extLst>
              <a:ext uri="{FF2B5EF4-FFF2-40B4-BE49-F238E27FC236}">
                <a16:creationId xmlns:a16="http://schemas.microsoft.com/office/drawing/2014/main" id="{66BEFA90-2E81-4D32-B0D5-DA7EC0EBAEC1}"/>
              </a:ext>
            </a:extLst>
          </p:cNvPr>
          <p:cNvSpPr>
            <a:spLocks noChangeShapeType="1"/>
          </p:cNvSpPr>
          <p:nvPr/>
        </p:nvSpPr>
        <p:spPr bwMode="auto">
          <a:xfrm flipV="1">
            <a:off x="6946900" y="57546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62" name="Line 34">
            <a:extLst>
              <a:ext uri="{FF2B5EF4-FFF2-40B4-BE49-F238E27FC236}">
                <a16:creationId xmlns:a16="http://schemas.microsoft.com/office/drawing/2014/main" id="{A77B462D-811A-4B8C-9120-8785F19EACB5}"/>
              </a:ext>
            </a:extLst>
          </p:cNvPr>
          <p:cNvSpPr>
            <a:spLocks noChangeShapeType="1"/>
          </p:cNvSpPr>
          <p:nvPr/>
        </p:nvSpPr>
        <p:spPr bwMode="auto">
          <a:xfrm>
            <a:off x="6946900" y="2439988"/>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63" name="Rectangle 35">
            <a:extLst>
              <a:ext uri="{FF2B5EF4-FFF2-40B4-BE49-F238E27FC236}">
                <a16:creationId xmlns:a16="http://schemas.microsoft.com/office/drawing/2014/main" id="{F736670C-C5C5-4767-B4D7-F4465E77136D}"/>
              </a:ext>
            </a:extLst>
          </p:cNvPr>
          <p:cNvSpPr>
            <a:spLocks noChangeArrowheads="1"/>
          </p:cNvSpPr>
          <p:nvPr/>
        </p:nvSpPr>
        <p:spPr bwMode="auto">
          <a:xfrm>
            <a:off x="6896100" y="58658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25</a:t>
            </a:r>
            <a:endParaRPr lang="en-US" altLang="en-US" sz="1000"/>
          </a:p>
        </p:txBody>
      </p:sp>
      <p:sp>
        <p:nvSpPr>
          <p:cNvPr id="73764" name="Line 36">
            <a:extLst>
              <a:ext uri="{FF2B5EF4-FFF2-40B4-BE49-F238E27FC236}">
                <a16:creationId xmlns:a16="http://schemas.microsoft.com/office/drawing/2014/main" id="{32185E63-B999-4390-8FF3-F60306266314}"/>
              </a:ext>
            </a:extLst>
          </p:cNvPr>
          <p:cNvSpPr>
            <a:spLocks noChangeShapeType="1"/>
          </p:cNvSpPr>
          <p:nvPr/>
        </p:nvSpPr>
        <p:spPr bwMode="auto">
          <a:xfrm>
            <a:off x="2695575" y="57975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65" name="Line 37">
            <a:extLst>
              <a:ext uri="{FF2B5EF4-FFF2-40B4-BE49-F238E27FC236}">
                <a16:creationId xmlns:a16="http://schemas.microsoft.com/office/drawing/2014/main" id="{38E89F74-7E9C-4210-8121-3C13A014899B}"/>
              </a:ext>
            </a:extLst>
          </p:cNvPr>
          <p:cNvSpPr>
            <a:spLocks noChangeShapeType="1"/>
          </p:cNvSpPr>
          <p:nvPr/>
        </p:nvSpPr>
        <p:spPr bwMode="auto">
          <a:xfrm flipH="1">
            <a:off x="6904038" y="5797550"/>
            <a:ext cx="428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66" name="Rectangle 38">
            <a:extLst>
              <a:ext uri="{FF2B5EF4-FFF2-40B4-BE49-F238E27FC236}">
                <a16:creationId xmlns:a16="http://schemas.microsoft.com/office/drawing/2014/main" id="{1D3E8582-B152-41F4-920A-9F32C322CF9B}"/>
              </a:ext>
            </a:extLst>
          </p:cNvPr>
          <p:cNvSpPr>
            <a:spLocks noChangeArrowheads="1"/>
          </p:cNvSpPr>
          <p:nvPr/>
        </p:nvSpPr>
        <p:spPr bwMode="auto">
          <a:xfrm>
            <a:off x="2532063" y="574040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73767" name="Line 39">
            <a:extLst>
              <a:ext uri="{FF2B5EF4-FFF2-40B4-BE49-F238E27FC236}">
                <a16:creationId xmlns:a16="http://schemas.microsoft.com/office/drawing/2014/main" id="{D198F71E-B194-41F5-A68A-FDD72DAA880C}"/>
              </a:ext>
            </a:extLst>
          </p:cNvPr>
          <p:cNvSpPr>
            <a:spLocks noChangeShapeType="1"/>
          </p:cNvSpPr>
          <p:nvPr/>
        </p:nvSpPr>
        <p:spPr bwMode="auto">
          <a:xfrm>
            <a:off x="2695575" y="546100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68" name="Line 40">
            <a:extLst>
              <a:ext uri="{FF2B5EF4-FFF2-40B4-BE49-F238E27FC236}">
                <a16:creationId xmlns:a16="http://schemas.microsoft.com/office/drawing/2014/main" id="{9E7AB8C9-F0E7-4F85-A16B-976FB1FFCC21}"/>
              </a:ext>
            </a:extLst>
          </p:cNvPr>
          <p:cNvSpPr>
            <a:spLocks noChangeShapeType="1"/>
          </p:cNvSpPr>
          <p:nvPr/>
        </p:nvSpPr>
        <p:spPr bwMode="auto">
          <a:xfrm flipH="1">
            <a:off x="6904038" y="5461000"/>
            <a:ext cx="428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69" name="Rectangle 41">
            <a:extLst>
              <a:ext uri="{FF2B5EF4-FFF2-40B4-BE49-F238E27FC236}">
                <a16:creationId xmlns:a16="http://schemas.microsoft.com/office/drawing/2014/main" id="{3B045D3F-47A0-4BF6-B1D8-A6B29E8424C0}"/>
              </a:ext>
            </a:extLst>
          </p:cNvPr>
          <p:cNvSpPr>
            <a:spLocks noChangeArrowheads="1"/>
          </p:cNvSpPr>
          <p:nvPr/>
        </p:nvSpPr>
        <p:spPr bwMode="auto">
          <a:xfrm>
            <a:off x="2452688" y="54038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sz="1000"/>
          </a:p>
        </p:txBody>
      </p:sp>
      <p:sp>
        <p:nvSpPr>
          <p:cNvPr id="73770" name="Line 42">
            <a:extLst>
              <a:ext uri="{FF2B5EF4-FFF2-40B4-BE49-F238E27FC236}">
                <a16:creationId xmlns:a16="http://schemas.microsoft.com/office/drawing/2014/main" id="{7E4AE77E-E2E0-4585-9B51-2E47271CBEB1}"/>
              </a:ext>
            </a:extLst>
          </p:cNvPr>
          <p:cNvSpPr>
            <a:spLocks noChangeShapeType="1"/>
          </p:cNvSpPr>
          <p:nvPr/>
        </p:nvSpPr>
        <p:spPr bwMode="auto">
          <a:xfrm>
            <a:off x="2695575" y="51260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71" name="Line 43">
            <a:extLst>
              <a:ext uri="{FF2B5EF4-FFF2-40B4-BE49-F238E27FC236}">
                <a16:creationId xmlns:a16="http://schemas.microsoft.com/office/drawing/2014/main" id="{D35570B4-0E7A-4AFC-8C70-3A16CF1AE451}"/>
              </a:ext>
            </a:extLst>
          </p:cNvPr>
          <p:cNvSpPr>
            <a:spLocks noChangeShapeType="1"/>
          </p:cNvSpPr>
          <p:nvPr/>
        </p:nvSpPr>
        <p:spPr bwMode="auto">
          <a:xfrm flipH="1">
            <a:off x="6904038" y="5126038"/>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72" name="Rectangle 44">
            <a:extLst>
              <a:ext uri="{FF2B5EF4-FFF2-40B4-BE49-F238E27FC236}">
                <a16:creationId xmlns:a16="http://schemas.microsoft.com/office/drawing/2014/main" id="{40FD2936-C1C6-4313-8C44-284BE74CD65A}"/>
              </a:ext>
            </a:extLst>
          </p:cNvPr>
          <p:cNvSpPr>
            <a:spLocks noChangeArrowheads="1"/>
          </p:cNvSpPr>
          <p:nvPr/>
        </p:nvSpPr>
        <p:spPr bwMode="auto">
          <a:xfrm>
            <a:off x="2452688" y="506888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0.4</a:t>
            </a:r>
            <a:endParaRPr lang="en-US" altLang="en-US" sz="1000"/>
          </a:p>
        </p:txBody>
      </p:sp>
      <p:sp>
        <p:nvSpPr>
          <p:cNvPr id="73773" name="Line 45">
            <a:extLst>
              <a:ext uri="{FF2B5EF4-FFF2-40B4-BE49-F238E27FC236}">
                <a16:creationId xmlns:a16="http://schemas.microsoft.com/office/drawing/2014/main" id="{486183D9-83C3-4B75-8D1F-F53983460C7F}"/>
              </a:ext>
            </a:extLst>
          </p:cNvPr>
          <p:cNvSpPr>
            <a:spLocks noChangeShapeType="1"/>
          </p:cNvSpPr>
          <p:nvPr/>
        </p:nvSpPr>
        <p:spPr bwMode="auto">
          <a:xfrm>
            <a:off x="2695575" y="47894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74" name="Line 46">
            <a:extLst>
              <a:ext uri="{FF2B5EF4-FFF2-40B4-BE49-F238E27FC236}">
                <a16:creationId xmlns:a16="http://schemas.microsoft.com/office/drawing/2014/main" id="{7C4AE0E1-196A-427E-BB1C-594D67FF4DC0}"/>
              </a:ext>
            </a:extLst>
          </p:cNvPr>
          <p:cNvSpPr>
            <a:spLocks noChangeShapeType="1"/>
          </p:cNvSpPr>
          <p:nvPr/>
        </p:nvSpPr>
        <p:spPr bwMode="auto">
          <a:xfrm flipH="1">
            <a:off x="6904038" y="4789488"/>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75" name="Rectangle 47">
            <a:extLst>
              <a:ext uri="{FF2B5EF4-FFF2-40B4-BE49-F238E27FC236}">
                <a16:creationId xmlns:a16="http://schemas.microsoft.com/office/drawing/2014/main" id="{9268B3BE-71B7-4BEB-875F-36BAE91754DA}"/>
              </a:ext>
            </a:extLst>
          </p:cNvPr>
          <p:cNvSpPr>
            <a:spLocks noChangeArrowheads="1"/>
          </p:cNvSpPr>
          <p:nvPr/>
        </p:nvSpPr>
        <p:spPr bwMode="auto">
          <a:xfrm>
            <a:off x="2452688" y="473233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0.6</a:t>
            </a:r>
            <a:endParaRPr lang="en-US" altLang="en-US" sz="1000"/>
          </a:p>
        </p:txBody>
      </p:sp>
      <p:sp>
        <p:nvSpPr>
          <p:cNvPr id="73776" name="Line 48">
            <a:extLst>
              <a:ext uri="{FF2B5EF4-FFF2-40B4-BE49-F238E27FC236}">
                <a16:creationId xmlns:a16="http://schemas.microsoft.com/office/drawing/2014/main" id="{65144E1E-1AD5-4576-AAE3-773702BFB9EF}"/>
              </a:ext>
            </a:extLst>
          </p:cNvPr>
          <p:cNvSpPr>
            <a:spLocks noChangeShapeType="1"/>
          </p:cNvSpPr>
          <p:nvPr/>
        </p:nvSpPr>
        <p:spPr bwMode="auto">
          <a:xfrm>
            <a:off x="2695575" y="44545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77" name="Line 49">
            <a:extLst>
              <a:ext uri="{FF2B5EF4-FFF2-40B4-BE49-F238E27FC236}">
                <a16:creationId xmlns:a16="http://schemas.microsoft.com/office/drawing/2014/main" id="{726B7C8D-4BB6-470E-ACAB-133B37B79D7E}"/>
              </a:ext>
            </a:extLst>
          </p:cNvPr>
          <p:cNvSpPr>
            <a:spLocks noChangeShapeType="1"/>
          </p:cNvSpPr>
          <p:nvPr/>
        </p:nvSpPr>
        <p:spPr bwMode="auto">
          <a:xfrm flipH="1">
            <a:off x="6904038" y="4454525"/>
            <a:ext cx="428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78" name="Rectangle 50">
            <a:extLst>
              <a:ext uri="{FF2B5EF4-FFF2-40B4-BE49-F238E27FC236}">
                <a16:creationId xmlns:a16="http://schemas.microsoft.com/office/drawing/2014/main" id="{4CE50CE0-F3DD-45D2-8481-AC3BC6F91DF2}"/>
              </a:ext>
            </a:extLst>
          </p:cNvPr>
          <p:cNvSpPr>
            <a:spLocks noChangeArrowheads="1"/>
          </p:cNvSpPr>
          <p:nvPr/>
        </p:nvSpPr>
        <p:spPr bwMode="auto">
          <a:xfrm>
            <a:off x="2452688" y="43973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0.8</a:t>
            </a:r>
            <a:endParaRPr lang="en-US" altLang="en-US" sz="1000"/>
          </a:p>
        </p:txBody>
      </p:sp>
      <p:sp>
        <p:nvSpPr>
          <p:cNvPr id="73779" name="Line 51">
            <a:extLst>
              <a:ext uri="{FF2B5EF4-FFF2-40B4-BE49-F238E27FC236}">
                <a16:creationId xmlns:a16="http://schemas.microsoft.com/office/drawing/2014/main" id="{CE1B8BA0-4AF3-4D01-8C4B-441B43F54EB4}"/>
              </a:ext>
            </a:extLst>
          </p:cNvPr>
          <p:cNvSpPr>
            <a:spLocks noChangeShapeType="1"/>
          </p:cNvSpPr>
          <p:nvPr/>
        </p:nvSpPr>
        <p:spPr bwMode="auto">
          <a:xfrm>
            <a:off x="2695575" y="41195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80" name="Line 52">
            <a:extLst>
              <a:ext uri="{FF2B5EF4-FFF2-40B4-BE49-F238E27FC236}">
                <a16:creationId xmlns:a16="http://schemas.microsoft.com/office/drawing/2014/main" id="{D4E64FB5-176C-4337-A519-4E066F333098}"/>
              </a:ext>
            </a:extLst>
          </p:cNvPr>
          <p:cNvSpPr>
            <a:spLocks noChangeShapeType="1"/>
          </p:cNvSpPr>
          <p:nvPr/>
        </p:nvSpPr>
        <p:spPr bwMode="auto">
          <a:xfrm flipH="1">
            <a:off x="6904038" y="4119563"/>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81" name="Rectangle 53">
            <a:extLst>
              <a:ext uri="{FF2B5EF4-FFF2-40B4-BE49-F238E27FC236}">
                <a16:creationId xmlns:a16="http://schemas.microsoft.com/office/drawing/2014/main" id="{CDE596DD-3001-464B-89F0-311B9C2D4D7E}"/>
              </a:ext>
            </a:extLst>
          </p:cNvPr>
          <p:cNvSpPr>
            <a:spLocks noChangeArrowheads="1"/>
          </p:cNvSpPr>
          <p:nvPr/>
        </p:nvSpPr>
        <p:spPr bwMode="auto">
          <a:xfrm>
            <a:off x="2532063" y="40624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p>
        </p:txBody>
      </p:sp>
      <p:sp>
        <p:nvSpPr>
          <p:cNvPr id="73782" name="Line 54">
            <a:extLst>
              <a:ext uri="{FF2B5EF4-FFF2-40B4-BE49-F238E27FC236}">
                <a16:creationId xmlns:a16="http://schemas.microsoft.com/office/drawing/2014/main" id="{86BC3C59-D0C5-4AD1-8EBD-DC430C50F5F2}"/>
              </a:ext>
            </a:extLst>
          </p:cNvPr>
          <p:cNvSpPr>
            <a:spLocks noChangeShapeType="1"/>
          </p:cNvSpPr>
          <p:nvPr/>
        </p:nvSpPr>
        <p:spPr bwMode="auto">
          <a:xfrm>
            <a:off x="2695575" y="37766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83" name="Line 55">
            <a:extLst>
              <a:ext uri="{FF2B5EF4-FFF2-40B4-BE49-F238E27FC236}">
                <a16:creationId xmlns:a16="http://schemas.microsoft.com/office/drawing/2014/main" id="{BD40FE46-CE00-448F-BA71-7AD07AF5B4FB}"/>
              </a:ext>
            </a:extLst>
          </p:cNvPr>
          <p:cNvSpPr>
            <a:spLocks noChangeShapeType="1"/>
          </p:cNvSpPr>
          <p:nvPr/>
        </p:nvSpPr>
        <p:spPr bwMode="auto">
          <a:xfrm flipH="1">
            <a:off x="6904038" y="3776663"/>
            <a:ext cx="42862" cy="158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84" name="Rectangle 56">
            <a:extLst>
              <a:ext uri="{FF2B5EF4-FFF2-40B4-BE49-F238E27FC236}">
                <a16:creationId xmlns:a16="http://schemas.microsoft.com/office/drawing/2014/main" id="{14DF40A5-B6F0-49B0-BF49-7927BF9B1C04}"/>
              </a:ext>
            </a:extLst>
          </p:cNvPr>
          <p:cNvSpPr>
            <a:spLocks noChangeArrowheads="1"/>
          </p:cNvSpPr>
          <p:nvPr/>
        </p:nvSpPr>
        <p:spPr bwMode="auto">
          <a:xfrm>
            <a:off x="2452688" y="3719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1.2</a:t>
            </a:r>
            <a:endParaRPr lang="en-US" altLang="en-US" sz="1000"/>
          </a:p>
        </p:txBody>
      </p:sp>
      <p:sp>
        <p:nvSpPr>
          <p:cNvPr id="73785" name="Line 57">
            <a:extLst>
              <a:ext uri="{FF2B5EF4-FFF2-40B4-BE49-F238E27FC236}">
                <a16:creationId xmlns:a16="http://schemas.microsoft.com/office/drawing/2014/main" id="{57AF49BF-79F6-4E3E-8322-7BA3199E2CBB}"/>
              </a:ext>
            </a:extLst>
          </p:cNvPr>
          <p:cNvSpPr>
            <a:spLocks noChangeShapeType="1"/>
          </p:cNvSpPr>
          <p:nvPr/>
        </p:nvSpPr>
        <p:spPr bwMode="auto">
          <a:xfrm>
            <a:off x="2695575" y="34401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86" name="Line 58">
            <a:extLst>
              <a:ext uri="{FF2B5EF4-FFF2-40B4-BE49-F238E27FC236}">
                <a16:creationId xmlns:a16="http://schemas.microsoft.com/office/drawing/2014/main" id="{55B675BF-369B-4467-9B94-EACA787284C9}"/>
              </a:ext>
            </a:extLst>
          </p:cNvPr>
          <p:cNvSpPr>
            <a:spLocks noChangeShapeType="1"/>
          </p:cNvSpPr>
          <p:nvPr/>
        </p:nvSpPr>
        <p:spPr bwMode="auto">
          <a:xfrm flipH="1">
            <a:off x="6904038" y="3440113"/>
            <a:ext cx="42862" cy="158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87" name="Rectangle 59">
            <a:extLst>
              <a:ext uri="{FF2B5EF4-FFF2-40B4-BE49-F238E27FC236}">
                <a16:creationId xmlns:a16="http://schemas.microsoft.com/office/drawing/2014/main" id="{F3544D86-824F-4047-A2A3-F2CF61134B10}"/>
              </a:ext>
            </a:extLst>
          </p:cNvPr>
          <p:cNvSpPr>
            <a:spLocks noChangeArrowheads="1"/>
          </p:cNvSpPr>
          <p:nvPr/>
        </p:nvSpPr>
        <p:spPr bwMode="auto">
          <a:xfrm>
            <a:off x="2452688" y="33829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1.4</a:t>
            </a:r>
            <a:endParaRPr lang="en-US" altLang="en-US" sz="1000"/>
          </a:p>
        </p:txBody>
      </p:sp>
      <p:sp>
        <p:nvSpPr>
          <p:cNvPr id="73788" name="Line 60">
            <a:extLst>
              <a:ext uri="{FF2B5EF4-FFF2-40B4-BE49-F238E27FC236}">
                <a16:creationId xmlns:a16="http://schemas.microsoft.com/office/drawing/2014/main" id="{6588EC67-45E0-40DC-AE4A-574DAF5ECC60}"/>
              </a:ext>
            </a:extLst>
          </p:cNvPr>
          <p:cNvSpPr>
            <a:spLocks noChangeShapeType="1"/>
          </p:cNvSpPr>
          <p:nvPr/>
        </p:nvSpPr>
        <p:spPr bwMode="auto">
          <a:xfrm>
            <a:off x="2695575" y="311150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89" name="Line 61">
            <a:extLst>
              <a:ext uri="{FF2B5EF4-FFF2-40B4-BE49-F238E27FC236}">
                <a16:creationId xmlns:a16="http://schemas.microsoft.com/office/drawing/2014/main" id="{BD8AC445-CDEA-4F16-AC48-8CC72ED7CDD7}"/>
              </a:ext>
            </a:extLst>
          </p:cNvPr>
          <p:cNvSpPr>
            <a:spLocks noChangeShapeType="1"/>
          </p:cNvSpPr>
          <p:nvPr/>
        </p:nvSpPr>
        <p:spPr bwMode="auto">
          <a:xfrm flipH="1">
            <a:off x="6904038" y="3111500"/>
            <a:ext cx="42862" cy="1588"/>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90" name="Rectangle 62">
            <a:extLst>
              <a:ext uri="{FF2B5EF4-FFF2-40B4-BE49-F238E27FC236}">
                <a16:creationId xmlns:a16="http://schemas.microsoft.com/office/drawing/2014/main" id="{B84EC2AB-BABE-41E8-851F-1E521D1F1DB4}"/>
              </a:ext>
            </a:extLst>
          </p:cNvPr>
          <p:cNvSpPr>
            <a:spLocks noChangeArrowheads="1"/>
          </p:cNvSpPr>
          <p:nvPr/>
        </p:nvSpPr>
        <p:spPr bwMode="auto">
          <a:xfrm>
            <a:off x="2452688" y="3054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1.6</a:t>
            </a:r>
            <a:endParaRPr lang="en-US" altLang="en-US" sz="1000"/>
          </a:p>
        </p:txBody>
      </p:sp>
      <p:sp>
        <p:nvSpPr>
          <p:cNvPr id="73791" name="Line 63">
            <a:extLst>
              <a:ext uri="{FF2B5EF4-FFF2-40B4-BE49-F238E27FC236}">
                <a16:creationId xmlns:a16="http://schemas.microsoft.com/office/drawing/2014/main" id="{B72E541F-7DDE-4EB3-92D9-FA8146070FB3}"/>
              </a:ext>
            </a:extLst>
          </p:cNvPr>
          <p:cNvSpPr>
            <a:spLocks noChangeShapeType="1"/>
          </p:cNvSpPr>
          <p:nvPr/>
        </p:nvSpPr>
        <p:spPr bwMode="auto">
          <a:xfrm>
            <a:off x="2695575" y="27765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92" name="Line 64">
            <a:extLst>
              <a:ext uri="{FF2B5EF4-FFF2-40B4-BE49-F238E27FC236}">
                <a16:creationId xmlns:a16="http://schemas.microsoft.com/office/drawing/2014/main" id="{EE2F3AF2-8DD7-4E36-B33A-7C29DCCA6E37}"/>
              </a:ext>
            </a:extLst>
          </p:cNvPr>
          <p:cNvSpPr>
            <a:spLocks noChangeShapeType="1"/>
          </p:cNvSpPr>
          <p:nvPr/>
        </p:nvSpPr>
        <p:spPr bwMode="auto">
          <a:xfrm flipH="1">
            <a:off x="6904038" y="2776538"/>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93" name="Rectangle 65">
            <a:extLst>
              <a:ext uri="{FF2B5EF4-FFF2-40B4-BE49-F238E27FC236}">
                <a16:creationId xmlns:a16="http://schemas.microsoft.com/office/drawing/2014/main" id="{2AB4E645-E830-4B21-9624-D769F4FFD7D3}"/>
              </a:ext>
            </a:extLst>
          </p:cNvPr>
          <p:cNvSpPr>
            <a:spLocks noChangeArrowheads="1"/>
          </p:cNvSpPr>
          <p:nvPr/>
        </p:nvSpPr>
        <p:spPr bwMode="auto">
          <a:xfrm>
            <a:off x="2452688" y="271938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1.8</a:t>
            </a:r>
            <a:endParaRPr lang="en-US" altLang="en-US" sz="1000"/>
          </a:p>
        </p:txBody>
      </p:sp>
      <p:sp>
        <p:nvSpPr>
          <p:cNvPr id="73794" name="Line 66">
            <a:extLst>
              <a:ext uri="{FF2B5EF4-FFF2-40B4-BE49-F238E27FC236}">
                <a16:creationId xmlns:a16="http://schemas.microsoft.com/office/drawing/2014/main" id="{F76DCFBC-C43D-40DC-B793-D147CB3A3A26}"/>
              </a:ext>
            </a:extLst>
          </p:cNvPr>
          <p:cNvSpPr>
            <a:spLocks noChangeShapeType="1"/>
          </p:cNvSpPr>
          <p:nvPr/>
        </p:nvSpPr>
        <p:spPr bwMode="auto">
          <a:xfrm>
            <a:off x="2695575" y="24399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95" name="Line 67">
            <a:extLst>
              <a:ext uri="{FF2B5EF4-FFF2-40B4-BE49-F238E27FC236}">
                <a16:creationId xmlns:a16="http://schemas.microsoft.com/office/drawing/2014/main" id="{542098C8-9B81-4002-AF95-D3EB07648BB1}"/>
              </a:ext>
            </a:extLst>
          </p:cNvPr>
          <p:cNvSpPr>
            <a:spLocks noChangeShapeType="1"/>
          </p:cNvSpPr>
          <p:nvPr/>
        </p:nvSpPr>
        <p:spPr bwMode="auto">
          <a:xfrm flipH="1">
            <a:off x="6904038" y="2439988"/>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96" name="Rectangle 68">
            <a:extLst>
              <a:ext uri="{FF2B5EF4-FFF2-40B4-BE49-F238E27FC236}">
                <a16:creationId xmlns:a16="http://schemas.microsoft.com/office/drawing/2014/main" id="{B01BAE31-38C5-4BD3-AEA8-001BA1662799}"/>
              </a:ext>
            </a:extLst>
          </p:cNvPr>
          <p:cNvSpPr>
            <a:spLocks noChangeArrowheads="1"/>
          </p:cNvSpPr>
          <p:nvPr/>
        </p:nvSpPr>
        <p:spPr bwMode="auto">
          <a:xfrm>
            <a:off x="2532063" y="238283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sz="1000"/>
          </a:p>
        </p:txBody>
      </p:sp>
      <p:sp>
        <p:nvSpPr>
          <p:cNvPr id="73797" name="Line 69">
            <a:extLst>
              <a:ext uri="{FF2B5EF4-FFF2-40B4-BE49-F238E27FC236}">
                <a16:creationId xmlns:a16="http://schemas.microsoft.com/office/drawing/2014/main" id="{FAB3CC94-2723-4312-8620-8812CEE3B0DA}"/>
              </a:ext>
            </a:extLst>
          </p:cNvPr>
          <p:cNvSpPr>
            <a:spLocks noChangeShapeType="1"/>
          </p:cNvSpPr>
          <p:nvPr/>
        </p:nvSpPr>
        <p:spPr bwMode="auto">
          <a:xfrm>
            <a:off x="2695575" y="2439988"/>
            <a:ext cx="42513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98" name="Line 70">
            <a:extLst>
              <a:ext uri="{FF2B5EF4-FFF2-40B4-BE49-F238E27FC236}">
                <a16:creationId xmlns:a16="http://schemas.microsoft.com/office/drawing/2014/main" id="{333484A5-DBEE-4647-AF5B-CF8D82DD56BC}"/>
              </a:ext>
            </a:extLst>
          </p:cNvPr>
          <p:cNvSpPr>
            <a:spLocks noChangeShapeType="1"/>
          </p:cNvSpPr>
          <p:nvPr/>
        </p:nvSpPr>
        <p:spPr bwMode="auto">
          <a:xfrm>
            <a:off x="2695575" y="5797550"/>
            <a:ext cx="42513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99" name="Line 71">
            <a:extLst>
              <a:ext uri="{FF2B5EF4-FFF2-40B4-BE49-F238E27FC236}">
                <a16:creationId xmlns:a16="http://schemas.microsoft.com/office/drawing/2014/main" id="{F1240AE1-179D-4CDB-9DB0-A6D4AB681F0E}"/>
              </a:ext>
            </a:extLst>
          </p:cNvPr>
          <p:cNvSpPr>
            <a:spLocks noChangeShapeType="1"/>
          </p:cNvSpPr>
          <p:nvPr/>
        </p:nvSpPr>
        <p:spPr bwMode="auto">
          <a:xfrm flipV="1">
            <a:off x="6946900" y="2439988"/>
            <a:ext cx="1588" cy="3357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00" name="Line 72">
            <a:extLst>
              <a:ext uri="{FF2B5EF4-FFF2-40B4-BE49-F238E27FC236}">
                <a16:creationId xmlns:a16="http://schemas.microsoft.com/office/drawing/2014/main" id="{AC1AA1FD-B189-4ED7-9874-BD20C31101D0}"/>
              </a:ext>
            </a:extLst>
          </p:cNvPr>
          <p:cNvSpPr>
            <a:spLocks noChangeShapeType="1"/>
          </p:cNvSpPr>
          <p:nvPr/>
        </p:nvSpPr>
        <p:spPr bwMode="auto">
          <a:xfrm flipV="1">
            <a:off x="2695575" y="2439988"/>
            <a:ext cx="1588" cy="3357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01" name="Freeform 73">
            <a:extLst>
              <a:ext uri="{FF2B5EF4-FFF2-40B4-BE49-F238E27FC236}">
                <a16:creationId xmlns:a16="http://schemas.microsoft.com/office/drawing/2014/main" id="{51DFB365-7D46-4323-BF40-A3F5DC666FD2}"/>
              </a:ext>
            </a:extLst>
          </p:cNvPr>
          <p:cNvSpPr>
            <a:spLocks/>
          </p:cNvSpPr>
          <p:nvPr/>
        </p:nvSpPr>
        <p:spPr bwMode="auto">
          <a:xfrm>
            <a:off x="2703513" y="5132388"/>
            <a:ext cx="900112" cy="657225"/>
          </a:xfrm>
          <a:custGeom>
            <a:avLst/>
            <a:gdLst>
              <a:gd name="T0" fmla="*/ 4 w 567"/>
              <a:gd name="T1" fmla="*/ 405 h 414"/>
              <a:gd name="T2" fmla="*/ 18 w 567"/>
              <a:gd name="T3" fmla="*/ 396 h 414"/>
              <a:gd name="T4" fmla="*/ 31 w 567"/>
              <a:gd name="T5" fmla="*/ 387 h 414"/>
              <a:gd name="T6" fmla="*/ 45 w 567"/>
              <a:gd name="T7" fmla="*/ 378 h 414"/>
              <a:gd name="T8" fmla="*/ 58 w 567"/>
              <a:gd name="T9" fmla="*/ 369 h 414"/>
              <a:gd name="T10" fmla="*/ 72 w 567"/>
              <a:gd name="T11" fmla="*/ 360 h 414"/>
              <a:gd name="T12" fmla="*/ 85 w 567"/>
              <a:gd name="T13" fmla="*/ 347 h 414"/>
              <a:gd name="T14" fmla="*/ 99 w 567"/>
              <a:gd name="T15" fmla="*/ 338 h 414"/>
              <a:gd name="T16" fmla="*/ 112 w 567"/>
              <a:gd name="T17" fmla="*/ 329 h 414"/>
              <a:gd name="T18" fmla="*/ 126 w 567"/>
              <a:gd name="T19" fmla="*/ 320 h 414"/>
              <a:gd name="T20" fmla="*/ 139 w 567"/>
              <a:gd name="T21" fmla="*/ 311 h 414"/>
              <a:gd name="T22" fmla="*/ 153 w 567"/>
              <a:gd name="T23" fmla="*/ 302 h 414"/>
              <a:gd name="T24" fmla="*/ 166 w 567"/>
              <a:gd name="T25" fmla="*/ 288 h 414"/>
              <a:gd name="T26" fmla="*/ 180 w 567"/>
              <a:gd name="T27" fmla="*/ 279 h 414"/>
              <a:gd name="T28" fmla="*/ 193 w 567"/>
              <a:gd name="T29" fmla="*/ 270 h 414"/>
              <a:gd name="T30" fmla="*/ 207 w 567"/>
              <a:gd name="T31" fmla="*/ 261 h 414"/>
              <a:gd name="T32" fmla="*/ 220 w 567"/>
              <a:gd name="T33" fmla="*/ 252 h 414"/>
              <a:gd name="T34" fmla="*/ 234 w 567"/>
              <a:gd name="T35" fmla="*/ 243 h 414"/>
              <a:gd name="T36" fmla="*/ 247 w 567"/>
              <a:gd name="T37" fmla="*/ 230 h 414"/>
              <a:gd name="T38" fmla="*/ 261 w 567"/>
              <a:gd name="T39" fmla="*/ 221 h 414"/>
              <a:gd name="T40" fmla="*/ 274 w 567"/>
              <a:gd name="T41" fmla="*/ 212 h 414"/>
              <a:gd name="T42" fmla="*/ 288 w 567"/>
              <a:gd name="T43" fmla="*/ 203 h 414"/>
              <a:gd name="T44" fmla="*/ 301 w 567"/>
              <a:gd name="T45" fmla="*/ 194 h 414"/>
              <a:gd name="T46" fmla="*/ 315 w 567"/>
              <a:gd name="T47" fmla="*/ 185 h 414"/>
              <a:gd name="T48" fmla="*/ 328 w 567"/>
              <a:gd name="T49" fmla="*/ 171 h 414"/>
              <a:gd name="T50" fmla="*/ 342 w 567"/>
              <a:gd name="T51" fmla="*/ 162 h 414"/>
              <a:gd name="T52" fmla="*/ 355 w 567"/>
              <a:gd name="T53" fmla="*/ 153 h 414"/>
              <a:gd name="T54" fmla="*/ 369 w 567"/>
              <a:gd name="T55" fmla="*/ 144 h 414"/>
              <a:gd name="T56" fmla="*/ 382 w 567"/>
              <a:gd name="T57" fmla="*/ 131 h 414"/>
              <a:gd name="T58" fmla="*/ 396 w 567"/>
              <a:gd name="T59" fmla="*/ 122 h 414"/>
              <a:gd name="T60" fmla="*/ 409 w 567"/>
              <a:gd name="T61" fmla="*/ 113 h 414"/>
              <a:gd name="T62" fmla="*/ 423 w 567"/>
              <a:gd name="T63" fmla="*/ 104 h 414"/>
              <a:gd name="T64" fmla="*/ 436 w 567"/>
              <a:gd name="T65" fmla="*/ 95 h 414"/>
              <a:gd name="T66" fmla="*/ 450 w 567"/>
              <a:gd name="T67" fmla="*/ 86 h 414"/>
              <a:gd name="T68" fmla="*/ 463 w 567"/>
              <a:gd name="T69" fmla="*/ 72 h 414"/>
              <a:gd name="T70" fmla="*/ 477 w 567"/>
              <a:gd name="T71" fmla="*/ 63 h 414"/>
              <a:gd name="T72" fmla="*/ 490 w 567"/>
              <a:gd name="T73" fmla="*/ 54 h 414"/>
              <a:gd name="T74" fmla="*/ 504 w 567"/>
              <a:gd name="T75" fmla="*/ 45 h 414"/>
              <a:gd name="T76" fmla="*/ 517 w 567"/>
              <a:gd name="T77" fmla="*/ 36 h 414"/>
              <a:gd name="T78" fmla="*/ 531 w 567"/>
              <a:gd name="T79" fmla="*/ 27 h 414"/>
              <a:gd name="T80" fmla="*/ 544 w 567"/>
              <a:gd name="T81" fmla="*/ 14 h 414"/>
              <a:gd name="T82" fmla="*/ 558 w 567"/>
              <a:gd name="T83" fmla="*/ 5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67" h="414">
                <a:moveTo>
                  <a:pt x="0" y="414"/>
                </a:moveTo>
                <a:lnTo>
                  <a:pt x="0" y="410"/>
                </a:lnTo>
                <a:lnTo>
                  <a:pt x="4" y="405"/>
                </a:lnTo>
                <a:lnTo>
                  <a:pt x="9" y="405"/>
                </a:lnTo>
                <a:lnTo>
                  <a:pt x="13" y="401"/>
                </a:lnTo>
                <a:lnTo>
                  <a:pt x="18" y="396"/>
                </a:lnTo>
                <a:lnTo>
                  <a:pt x="22" y="396"/>
                </a:lnTo>
                <a:lnTo>
                  <a:pt x="27" y="392"/>
                </a:lnTo>
                <a:lnTo>
                  <a:pt x="31" y="387"/>
                </a:lnTo>
                <a:lnTo>
                  <a:pt x="36" y="387"/>
                </a:lnTo>
                <a:lnTo>
                  <a:pt x="40" y="383"/>
                </a:lnTo>
                <a:lnTo>
                  <a:pt x="45" y="378"/>
                </a:lnTo>
                <a:lnTo>
                  <a:pt x="49" y="374"/>
                </a:lnTo>
                <a:lnTo>
                  <a:pt x="54" y="374"/>
                </a:lnTo>
                <a:lnTo>
                  <a:pt x="58" y="369"/>
                </a:lnTo>
                <a:lnTo>
                  <a:pt x="63" y="365"/>
                </a:lnTo>
                <a:lnTo>
                  <a:pt x="67" y="360"/>
                </a:lnTo>
                <a:lnTo>
                  <a:pt x="72" y="360"/>
                </a:lnTo>
                <a:lnTo>
                  <a:pt x="76" y="356"/>
                </a:lnTo>
                <a:lnTo>
                  <a:pt x="81" y="351"/>
                </a:lnTo>
                <a:lnTo>
                  <a:pt x="85" y="347"/>
                </a:lnTo>
                <a:lnTo>
                  <a:pt x="90" y="347"/>
                </a:lnTo>
                <a:lnTo>
                  <a:pt x="94" y="342"/>
                </a:lnTo>
                <a:lnTo>
                  <a:pt x="99" y="338"/>
                </a:lnTo>
                <a:lnTo>
                  <a:pt x="103" y="338"/>
                </a:lnTo>
                <a:lnTo>
                  <a:pt x="108" y="333"/>
                </a:lnTo>
                <a:lnTo>
                  <a:pt x="112" y="329"/>
                </a:lnTo>
                <a:lnTo>
                  <a:pt x="117" y="324"/>
                </a:lnTo>
                <a:lnTo>
                  <a:pt x="121" y="324"/>
                </a:lnTo>
                <a:lnTo>
                  <a:pt x="126" y="320"/>
                </a:lnTo>
                <a:lnTo>
                  <a:pt x="130" y="315"/>
                </a:lnTo>
                <a:lnTo>
                  <a:pt x="135" y="315"/>
                </a:lnTo>
                <a:lnTo>
                  <a:pt x="139" y="311"/>
                </a:lnTo>
                <a:lnTo>
                  <a:pt x="144" y="306"/>
                </a:lnTo>
                <a:lnTo>
                  <a:pt x="148" y="302"/>
                </a:lnTo>
                <a:lnTo>
                  <a:pt x="153" y="302"/>
                </a:lnTo>
                <a:lnTo>
                  <a:pt x="157" y="297"/>
                </a:lnTo>
                <a:lnTo>
                  <a:pt x="162" y="293"/>
                </a:lnTo>
                <a:lnTo>
                  <a:pt x="166" y="288"/>
                </a:lnTo>
                <a:lnTo>
                  <a:pt x="171" y="288"/>
                </a:lnTo>
                <a:lnTo>
                  <a:pt x="175" y="284"/>
                </a:lnTo>
                <a:lnTo>
                  <a:pt x="180" y="279"/>
                </a:lnTo>
                <a:lnTo>
                  <a:pt x="184" y="275"/>
                </a:lnTo>
                <a:lnTo>
                  <a:pt x="189" y="275"/>
                </a:lnTo>
                <a:lnTo>
                  <a:pt x="193" y="270"/>
                </a:lnTo>
                <a:lnTo>
                  <a:pt x="198" y="266"/>
                </a:lnTo>
                <a:lnTo>
                  <a:pt x="202" y="266"/>
                </a:lnTo>
                <a:lnTo>
                  <a:pt x="207" y="261"/>
                </a:lnTo>
                <a:lnTo>
                  <a:pt x="211" y="257"/>
                </a:lnTo>
                <a:lnTo>
                  <a:pt x="216" y="257"/>
                </a:lnTo>
                <a:lnTo>
                  <a:pt x="220" y="252"/>
                </a:lnTo>
                <a:lnTo>
                  <a:pt x="225" y="248"/>
                </a:lnTo>
                <a:lnTo>
                  <a:pt x="229" y="243"/>
                </a:lnTo>
                <a:lnTo>
                  <a:pt x="234" y="243"/>
                </a:lnTo>
                <a:lnTo>
                  <a:pt x="238" y="239"/>
                </a:lnTo>
                <a:lnTo>
                  <a:pt x="243" y="234"/>
                </a:lnTo>
                <a:lnTo>
                  <a:pt x="247" y="230"/>
                </a:lnTo>
                <a:lnTo>
                  <a:pt x="252" y="230"/>
                </a:lnTo>
                <a:lnTo>
                  <a:pt x="256" y="225"/>
                </a:lnTo>
                <a:lnTo>
                  <a:pt x="261" y="221"/>
                </a:lnTo>
                <a:lnTo>
                  <a:pt x="265" y="216"/>
                </a:lnTo>
                <a:lnTo>
                  <a:pt x="270" y="216"/>
                </a:lnTo>
                <a:lnTo>
                  <a:pt x="274" y="212"/>
                </a:lnTo>
                <a:lnTo>
                  <a:pt x="279" y="207"/>
                </a:lnTo>
                <a:lnTo>
                  <a:pt x="283" y="203"/>
                </a:lnTo>
                <a:lnTo>
                  <a:pt x="288" y="203"/>
                </a:lnTo>
                <a:lnTo>
                  <a:pt x="292" y="198"/>
                </a:lnTo>
                <a:lnTo>
                  <a:pt x="297" y="194"/>
                </a:lnTo>
                <a:lnTo>
                  <a:pt x="301" y="194"/>
                </a:lnTo>
                <a:lnTo>
                  <a:pt x="306" y="189"/>
                </a:lnTo>
                <a:lnTo>
                  <a:pt x="310" y="185"/>
                </a:lnTo>
                <a:lnTo>
                  <a:pt x="315" y="185"/>
                </a:lnTo>
                <a:lnTo>
                  <a:pt x="319" y="180"/>
                </a:lnTo>
                <a:lnTo>
                  <a:pt x="324" y="176"/>
                </a:lnTo>
                <a:lnTo>
                  <a:pt x="328" y="171"/>
                </a:lnTo>
                <a:lnTo>
                  <a:pt x="333" y="171"/>
                </a:lnTo>
                <a:lnTo>
                  <a:pt x="337" y="167"/>
                </a:lnTo>
                <a:lnTo>
                  <a:pt x="342" y="162"/>
                </a:lnTo>
                <a:lnTo>
                  <a:pt x="346" y="158"/>
                </a:lnTo>
                <a:lnTo>
                  <a:pt x="351" y="158"/>
                </a:lnTo>
                <a:lnTo>
                  <a:pt x="355" y="153"/>
                </a:lnTo>
                <a:lnTo>
                  <a:pt x="360" y="149"/>
                </a:lnTo>
                <a:lnTo>
                  <a:pt x="364" y="144"/>
                </a:lnTo>
                <a:lnTo>
                  <a:pt x="369" y="144"/>
                </a:lnTo>
                <a:lnTo>
                  <a:pt x="373" y="140"/>
                </a:lnTo>
                <a:lnTo>
                  <a:pt x="378" y="135"/>
                </a:lnTo>
                <a:lnTo>
                  <a:pt x="382" y="131"/>
                </a:lnTo>
                <a:lnTo>
                  <a:pt x="387" y="131"/>
                </a:lnTo>
                <a:lnTo>
                  <a:pt x="391" y="126"/>
                </a:lnTo>
                <a:lnTo>
                  <a:pt x="396" y="122"/>
                </a:lnTo>
                <a:lnTo>
                  <a:pt x="400" y="122"/>
                </a:lnTo>
                <a:lnTo>
                  <a:pt x="405" y="117"/>
                </a:lnTo>
                <a:lnTo>
                  <a:pt x="409" y="113"/>
                </a:lnTo>
                <a:lnTo>
                  <a:pt x="414" y="113"/>
                </a:lnTo>
                <a:lnTo>
                  <a:pt x="418" y="108"/>
                </a:lnTo>
                <a:lnTo>
                  <a:pt x="423" y="104"/>
                </a:lnTo>
                <a:lnTo>
                  <a:pt x="427" y="99"/>
                </a:lnTo>
                <a:lnTo>
                  <a:pt x="432" y="99"/>
                </a:lnTo>
                <a:lnTo>
                  <a:pt x="436" y="95"/>
                </a:lnTo>
                <a:lnTo>
                  <a:pt x="441" y="90"/>
                </a:lnTo>
                <a:lnTo>
                  <a:pt x="445" y="86"/>
                </a:lnTo>
                <a:lnTo>
                  <a:pt x="450" y="86"/>
                </a:lnTo>
                <a:lnTo>
                  <a:pt x="454" y="81"/>
                </a:lnTo>
                <a:lnTo>
                  <a:pt x="459" y="77"/>
                </a:lnTo>
                <a:lnTo>
                  <a:pt x="463" y="72"/>
                </a:lnTo>
                <a:lnTo>
                  <a:pt x="468" y="72"/>
                </a:lnTo>
                <a:lnTo>
                  <a:pt x="472" y="68"/>
                </a:lnTo>
                <a:lnTo>
                  <a:pt x="477" y="63"/>
                </a:lnTo>
                <a:lnTo>
                  <a:pt x="481" y="59"/>
                </a:lnTo>
                <a:lnTo>
                  <a:pt x="486" y="59"/>
                </a:lnTo>
                <a:lnTo>
                  <a:pt x="490" y="54"/>
                </a:lnTo>
                <a:lnTo>
                  <a:pt x="495" y="50"/>
                </a:lnTo>
                <a:lnTo>
                  <a:pt x="499" y="50"/>
                </a:lnTo>
                <a:lnTo>
                  <a:pt x="504" y="45"/>
                </a:lnTo>
                <a:lnTo>
                  <a:pt x="508" y="41"/>
                </a:lnTo>
                <a:lnTo>
                  <a:pt x="513" y="41"/>
                </a:lnTo>
                <a:lnTo>
                  <a:pt x="517" y="36"/>
                </a:lnTo>
                <a:lnTo>
                  <a:pt x="522" y="32"/>
                </a:lnTo>
                <a:lnTo>
                  <a:pt x="526" y="27"/>
                </a:lnTo>
                <a:lnTo>
                  <a:pt x="531" y="27"/>
                </a:lnTo>
                <a:lnTo>
                  <a:pt x="535" y="23"/>
                </a:lnTo>
                <a:lnTo>
                  <a:pt x="540" y="18"/>
                </a:lnTo>
                <a:lnTo>
                  <a:pt x="544" y="14"/>
                </a:lnTo>
                <a:lnTo>
                  <a:pt x="549" y="14"/>
                </a:lnTo>
                <a:lnTo>
                  <a:pt x="553" y="9"/>
                </a:lnTo>
                <a:lnTo>
                  <a:pt x="558" y="5"/>
                </a:lnTo>
                <a:lnTo>
                  <a:pt x="562" y="0"/>
                </a:lnTo>
                <a:lnTo>
                  <a:pt x="567"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02" name="Freeform 74">
            <a:extLst>
              <a:ext uri="{FF2B5EF4-FFF2-40B4-BE49-F238E27FC236}">
                <a16:creationId xmlns:a16="http://schemas.microsoft.com/office/drawing/2014/main" id="{0F3ED6F2-A956-4582-AD57-776391EE63C9}"/>
              </a:ext>
            </a:extLst>
          </p:cNvPr>
          <p:cNvSpPr>
            <a:spLocks/>
          </p:cNvSpPr>
          <p:nvPr/>
        </p:nvSpPr>
        <p:spPr bwMode="auto">
          <a:xfrm>
            <a:off x="3603625" y="4468813"/>
            <a:ext cx="906463" cy="663575"/>
          </a:xfrm>
          <a:custGeom>
            <a:avLst/>
            <a:gdLst>
              <a:gd name="T0" fmla="*/ 9 w 571"/>
              <a:gd name="T1" fmla="*/ 409 h 418"/>
              <a:gd name="T2" fmla="*/ 22 w 571"/>
              <a:gd name="T3" fmla="*/ 400 h 418"/>
              <a:gd name="T4" fmla="*/ 36 w 571"/>
              <a:gd name="T5" fmla="*/ 391 h 418"/>
              <a:gd name="T6" fmla="*/ 49 w 571"/>
              <a:gd name="T7" fmla="*/ 382 h 418"/>
              <a:gd name="T8" fmla="*/ 63 w 571"/>
              <a:gd name="T9" fmla="*/ 373 h 418"/>
              <a:gd name="T10" fmla="*/ 76 w 571"/>
              <a:gd name="T11" fmla="*/ 360 h 418"/>
              <a:gd name="T12" fmla="*/ 90 w 571"/>
              <a:gd name="T13" fmla="*/ 351 h 418"/>
              <a:gd name="T14" fmla="*/ 103 w 571"/>
              <a:gd name="T15" fmla="*/ 342 h 418"/>
              <a:gd name="T16" fmla="*/ 117 w 571"/>
              <a:gd name="T17" fmla="*/ 333 h 418"/>
              <a:gd name="T18" fmla="*/ 130 w 571"/>
              <a:gd name="T19" fmla="*/ 324 h 418"/>
              <a:gd name="T20" fmla="*/ 144 w 571"/>
              <a:gd name="T21" fmla="*/ 315 h 418"/>
              <a:gd name="T22" fmla="*/ 157 w 571"/>
              <a:gd name="T23" fmla="*/ 301 h 418"/>
              <a:gd name="T24" fmla="*/ 171 w 571"/>
              <a:gd name="T25" fmla="*/ 292 h 418"/>
              <a:gd name="T26" fmla="*/ 184 w 571"/>
              <a:gd name="T27" fmla="*/ 283 h 418"/>
              <a:gd name="T28" fmla="*/ 198 w 571"/>
              <a:gd name="T29" fmla="*/ 274 h 418"/>
              <a:gd name="T30" fmla="*/ 211 w 571"/>
              <a:gd name="T31" fmla="*/ 265 h 418"/>
              <a:gd name="T32" fmla="*/ 225 w 571"/>
              <a:gd name="T33" fmla="*/ 256 h 418"/>
              <a:gd name="T34" fmla="*/ 238 w 571"/>
              <a:gd name="T35" fmla="*/ 243 h 418"/>
              <a:gd name="T36" fmla="*/ 252 w 571"/>
              <a:gd name="T37" fmla="*/ 234 h 418"/>
              <a:gd name="T38" fmla="*/ 265 w 571"/>
              <a:gd name="T39" fmla="*/ 225 h 418"/>
              <a:gd name="T40" fmla="*/ 279 w 571"/>
              <a:gd name="T41" fmla="*/ 216 h 418"/>
              <a:gd name="T42" fmla="*/ 292 w 571"/>
              <a:gd name="T43" fmla="*/ 202 h 418"/>
              <a:gd name="T44" fmla="*/ 306 w 571"/>
              <a:gd name="T45" fmla="*/ 193 h 418"/>
              <a:gd name="T46" fmla="*/ 319 w 571"/>
              <a:gd name="T47" fmla="*/ 184 h 418"/>
              <a:gd name="T48" fmla="*/ 333 w 571"/>
              <a:gd name="T49" fmla="*/ 175 h 418"/>
              <a:gd name="T50" fmla="*/ 346 w 571"/>
              <a:gd name="T51" fmla="*/ 166 h 418"/>
              <a:gd name="T52" fmla="*/ 360 w 571"/>
              <a:gd name="T53" fmla="*/ 157 h 418"/>
              <a:gd name="T54" fmla="*/ 373 w 571"/>
              <a:gd name="T55" fmla="*/ 144 h 418"/>
              <a:gd name="T56" fmla="*/ 387 w 571"/>
              <a:gd name="T57" fmla="*/ 135 h 418"/>
              <a:gd name="T58" fmla="*/ 400 w 571"/>
              <a:gd name="T59" fmla="*/ 126 h 418"/>
              <a:gd name="T60" fmla="*/ 414 w 571"/>
              <a:gd name="T61" fmla="*/ 117 h 418"/>
              <a:gd name="T62" fmla="*/ 427 w 571"/>
              <a:gd name="T63" fmla="*/ 108 h 418"/>
              <a:gd name="T64" fmla="*/ 441 w 571"/>
              <a:gd name="T65" fmla="*/ 99 h 418"/>
              <a:gd name="T66" fmla="*/ 454 w 571"/>
              <a:gd name="T67" fmla="*/ 85 h 418"/>
              <a:gd name="T68" fmla="*/ 468 w 571"/>
              <a:gd name="T69" fmla="*/ 76 h 418"/>
              <a:gd name="T70" fmla="*/ 481 w 571"/>
              <a:gd name="T71" fmla="*/ 67 h 418"/>
              <a:gd name="T72" fmla="*/ 495 w 571"/>
              <a:gd name="T73" fmla="*/ 58 h 418"/>
              <a:gd name="T74" fmla="*/ 508 w 571"/>
              <a:gd name="T75" fmla="*/ 49 h 418"/>
              <a:gd name="T76" fmla="*/ 522 w 571"/>
              <a:gd name="T77" fmla="*/ 40 h 418"/>
              <a:gd name="T78" fmla="*/ 535 w 571"/>
              <a:gd name="T79" fmla="*/ 27 h 418"/>
              <a:gd name="T80" fmla="*/ 549 w 571"/>
              <a:gd name="T81" fmla="*/ 18 h 418"/>
              <a:gd name="T82" fmla="*/ 562 w 571"/>
              <a:gd name="T83" fmla="*/ 9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1" h="418">
                <a:moveTo>
                  <a:pt x="0" y="418"/>
                </a:moveTo>
                <a:lnTo>
                  <a:pt x="4" y="414"/>
                </a:lnTo>
                <a:lnTo>
                  <a:pt x="9" y="409"/>
                </a:lnTo>
                <a:lnTo>
                  <a:pt x="13" y="409"/>
                </a:lnTo>
                <a:lnTo>
                  <a:pt x="18" y="405"/>
                </a:lnTo>
                <a:lnTo>
                  <a:pt x="22" y="400"/>
                </a:lnTo>
                <a:lnTo>
                  <a:pt x="27" y="400"/>
                </a:lnTo>
                <a:lnTo>
                  <a:pt x="31" y="396"/>
                </a:lnTo>
                <a:lnTo>
                  <a:pt x="36" y="391"/>
                </a:lnTo>
                <a:lnTo>
                  <a:pt x="40" y="387"/>
                </a:lnTo>
                <a:lnTo>
                  <a:pt x="45" y="387"/>
                </a:lnTo>
                <a:lnTo>
                  <a:pt x="49" y="382"/>
                </a:lnTo>
                <a:lnTo>
                  <a:pt x="54" y="378"/>
                </a:lnTo>
                <a:lnTo>
                  <a:pt x="58" y="373"/>
                </a:lnTo>
                <a:lnTo>
                  <a:pt x="63" y="373"/>
                </a:lnTo>
                <a:lnTo>
                  <a:pt x="67" y="369"/>
                </a:lnTo>
                <a:lnTo>
                  <a:pt x="72" y="364"/>
                </a:lnTo>
                <a:lnTo>
                  <a:pt x="76" y="360"/>
                </a:lnTo>
                <a:lnTo>
                  <a:pt x="81" y="360"/>
                </a:lnTo>
                <a:lnTo>
                  <a:pt x="85" y="355"/>
                </a:lnTo>
                <a:lnTo>
                  <a:pt x="90" y="351"/>
                </a:lnTo>
                <a:lnTo>
                  <a:pt x="94" y="346"/>
                </a:lnTo>
                <a:lnTo>
                  <a:pt x="99" y="346"/>
                </a:lnTo>
                <a:lnTo>
                  <a:pt x="103" y="342"/>
                </a:lnTo>
                <a:lnTo>
                  <a:pt x="108" y="337"/>
                </a:lnTo>
                <a:lnTo>
                  <a:pt x="112" y="337"/>
                </a:lnTo>
                <a:lnTo>
                  <a:pt x="117" y="333"/>
                </a:lnTo>
                <a:lnTo>
                  <a:pt x="121" y="328"/>
                </a:lnTo>
                <a:lnTo>
                  <a:pt x="126" y="328"/>
                </a:lnTo>
                <a:lnTo>
                  <a:pt x="130" y="324"/>
                </a:lnTo>
                <a:lnTo>
                  <a:pt x="135" y="319"/>
                </a:lnTo>
                <a:lnTo>
                  <a:pt x="139" y="315"/>
                </a:lnTo>
                <a:lnTo>
                  <a:pt x="144" y="315"/>
                </a:lnTo>
                <a:lnTo>
                  <a:pt x="148" y="310"/>
                </a:lnTo>
                <a:lnTo>
                  <a:pt x="153" y="306"/>
                </a:lnTo>
                <a:lnTo>
                  <a:pt x="157" y="301"/>
                </a:lnTo>
                <a:lnTo>
                  <a:pt x="162" y="301"/>
                </a:lnTo>
                <a:lnTo>
                  <a:pt x="166" y="297"/>
                </a:lnTo>
                <a:lnTo>
                  <a:pt x="171" y="292"/>
                </a:lnTo>
                <a:lnTo>
                  <a:pt x="175" y="288"/>
                </a:lnTo>
                <a:lnTo>
                  <a:pt x="180" y="288"/>
                </a:lnTo>
                <a:lnTo>
                  <a:pt x="184" y="283"/>
                </a:lnTo>
                <a:lnTo>
                  <a:pt x="189" y="279"/>
                </a:lnTo>
                <a:lnTo>
                  <a:pt x="193" y="274"/>
                </a:lnTo>
                <a:lnTo>
                  <a:pt x="198" y="274"/>
                </a:lnTo>
                <a:lnTo>
                  <a:pt x="202" y="270"/>
                </a:lnTo>
                <a:lnTo>
                  <a:pt x="207" y="265"/>
                </a:lnTo>
                <a:lnTo>
                  <a:pt x="211" y="265"/>
                </a:lnTo>
                <a:lnTo>
                  <a:pt x="216" y="261"/>
                </a:lnTo>
                <a:lnTo>
                  <a:pt x="220" y="256"/>
                </a:lnTo>
                <a:lnTo>
                  <a:pt x="225" y="256"/>
                </a:lnTo>
                <a:lnTo>
                  <a:pt x="229" y="252"/>
                </a:lnTo>
                <a:lnTo>
                  <a:pt x="234" y="247"/>
                </a:lnTo>
                <a:lnTo>
                  <a:pt x="238" y="243"/>
                </a:lnTo>
                <a:lnTo>
                  <a:pt x="243" y="243"/>
                </a:lnTo>
                <a:lnTo>
                  <a:pt x="247" y="238"/>
                </a:lnTo>
                <a:lnTo>
                  <a:pt x="252" y="234"/>
                </a:lnTo>
                <a:lnTo>
                  <a:pt x="256" y="229"/>
                </a:lnTo>
                <a:lnTo>
                  <a:pt x="261" y="229"/>
                </a:lnTo>
                <a:lnTo>
                  <a:pt x="265" y="225"/>
                </a:lnTo>
                <a:lnTo>
                  <a:pt x="270" y="220"/>
                </a:lnTo>
                <a:lnTo>
                  <a:pt x="274" y="216"/>
                </a:lnTo>
                <a:lnTo>
                  <a:pt x="279" y="216"/>
                </a:lnTo>
                <a:lnTo>
                  <a:pt x="283" y="211"/>
                </a:lnTo>
                <a:lnTo>
                  <a:pt x="288" y="207"/>
                </a:lnTo>
                <a:lnTo>
                  <a:pt x="292" y="202"/>
                </a:lnTo>
                <a:lnTo>
                  <a:pt x="297" y="202"/>
                </a:lnTo>
                <a:lnTo>
                  <a:pt x="301" y="198"/>
                </a:lnTo>
                <a:lnTo>
                  <a:pt x="306" y="193"/>
                </a:lnTo>
                <a:lnTo>
                  <a:pt x="310" y="193"/>
                </a:lnTo>
                <a:lnTo>
                  <a:pt x="315" y="189"/>
                </a:lnTo>
                <a:lnTo>
                  <a:pt x="319" y="184"/>
                </a:lnTo>
                <a:lnTo>
                  <a:pt x="324" y="184"/>
                </a:lnTo>
                <a:lnTo>
                  <a:pt x="328" y="180"/>
                </a:lnTo>
                <a:lnTo>
                  <a:pt x="333" y="175"/>
                </a:lnTo>
                <a:lnTo>
                  <a:pt x="337" y="171"/>
                </a:lnTo>
                <a:lnTo>
                  <a:pt x="342" y="171"/>
                </a:lnTo>
                <a:lnTo>
                  <a:pt x="346" y="166"/>
                </a:lnTo>
                <a:lnTo>
                  <a:pt x="351" y="162"/>
                </a:lnTo>
                <a:lnTo>
                  <a:pt x="355" y="157"/>
                </a:lnTo>
                <a:lnTo>
                  <a:pt x="360" y="157"/>
                </a:lnTo>
                <a:lnTo>
                  <a:pt x="364" y="153"/>
                </a:lnTo>
                <a:lnTo>
                  <a:pt x="369" y="148"/>
                </a:lnTo>
                <a:lnTo>
                  <a:pt x="373" y="144"/>
                </a:lnTo>
                <a:lnTo>
                  <a:pt x="378" y="144"/>
                </a:lnTo>
                <a:lnTo>
                  <a:pt x="382" y="139"/>
                </a:lnTo>
                <a:lnTo>
                  <a:pt x="387" y="135"/>
                </a:lnTo>
                <a:lnTo>
                  <a:pt x="391" y="135"/>
                </a:lnTo>
                <a:lnTo>
                  <a:pt x="396" y="130"/>
                </a:lnTo>
                <a:lnTo>
                  <a:pt x="400" y="126"/>
                </a:lnTo>
                <a:lnTo>
                  <a:pt x="405" y="121"/>
                </a:lnTo>
                <a:lnTo>
                  <a:pt x="409" y="121"/>
                </a:lnTo>
                <a:lnTo>
                  <a:pt x="414" y="117"/>
                </a:lnTo>
                <a:lnTo>
                  <a:pt x="418" y="112"/>
                </a:lnTo>
                <a:lnTo>
                  <a:pt x="423" y="112"/>
                </a:lnTo>
                <a:lnTo>
                  <a:pt x="427" y="108"/>
                </a:lnTo>
                <a:lnTo>
                  <a:pt x="432" y="103"/>
                </a:lnTo>
                <a:lnTo>
                  <a:pt x="436" y="99"/>
                </a:lnTo>
                <a:lnTo>
                  <a:pt x="441" y="99"/>
                </a:lnTo>
                <a:lnTo>
                  <a:pt x="445" y="94"/>
                </a:lnTo>
                <a:lnTo>
                  <a:pt x="450" y="90"/>
                </a:lnTo>
                <a:lnTo>
                  <a:pt x="454" y="85"/>
                </a:lnTo>
                <a:lnTo>
                  <a:pt x="459" y="85"/>
                </a:lnTo>
                <a:lnTo>
                  <a:pt x="463" y="81"/>
                </a:lnTo>
                <a:lnTo>
                  <a:pt x="468" y="76"/>
                </a:lnTo>
                <a:lnTo>
                  <a:pt x="472" y="72"/>
                </a:lnTo>
                <a:lnTo>
                  <a:pt x="477" y="72"/>
                </a:lnTo>
                <a:lnTo>
                  <a:pt x="481" y="67"/>
                </a:lnTo>
                <a:lnTo>
                  <a:pt x="486" y="63"/>
                </a:lnTo>
                <a:lnTo>
                  <a:pt x="490" y="63"/>
                </a:lnTo>
                <a:lnTo>
                  <a:pt x="495" y="58"/>
                </a:lnTo>
                <a:lnTo>
                  <a:pt x="499" y="54"/>
                </a:lnTo>
                <a:lnTo>
                  <a:pt x="504" y="54"/>
                </a:lnTo>
                <a:lnTo>
                  <a:pt x="508" y="49"/>
                </a:lnTo>
                <a:lnTo>
                  <a:pt x="513" y="45"/>
                </a:lnTo>
                <a:lnTo>
                  <a:pt x="517" y="40"/>
                </a:lnTo>
                <a:lnTo>
                  <a:pt x="522" y="40"/>
                </a:lnTo>
                <a:lnTo>
                  <a:pt x="526" y="36"/>
                </a:lnTo>
                <a:lnTo>
                  <a:pt x="531" y="31"/>
                </a:lnTo>
                <a:lnTo>
                  <a:pt x="535" y="27"/>
                </a:lnTo>
                <a:lnTo>
                  <a:pt x="540" y="27"/>
                </a:lnTo>
                <a:lnTo>
                  <a:pt x="544" y="22"/>
                </a:lnTo>
                <a:lnTo>
                  <a:pt x="549" y="18"/>
                </a:lnTo>
                <a:lnTo>
                  <a:pt x="553" y="13"/>
                </a:lnTo>
                <a:lnTo>
                  <a:pt x="558" y="13"/>
                </a:lnTo>
                <a:lnTo>
                  <a:pt x="562" y="9"/>
                </a:lnTo>
                <a:lnTo>
                  <a:pt x="567" y="4"/>
                </a:lnTo>
                <a:lnTo>
                  <a:pt x="571"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03" name="Freeform 75">
            <a:extLst>
              <a:ext uri="{FF2B5EF4-FFF2-40B4-BE49-F238E27FC236}">
                <a16:creationId xmlns:a16="http://schemas.microsoft.com/office/drawing/2014/main" id="{ACFB68D4-C780-42F9-81C2-8E322FE5BD67}"/>
              </a:ext>
            </a:extLst>
          </p:cNvPr>
          <p:cNvSpPr>
            <a:spLocks/>
          </p:cNvSpPr>
          <p:nvPr/>
        </p:nvSpPr>
        <p:spPr bwMode="auto">
          <a:xfrm>
            <a:off x="4510088" y="3811588"/>
            <a:ext cx="908050" cy="657225"/>
          </a:xfrm>
          <a:custGeom>
            <a:avLst/>
            <a:gdLst>
              <a:gd name="T0" fmla="*/ 9 w 572"/>
              <a:gd name="T1" fmla="*/ 409 h 414"/>
              <a:gd name="T2" fmla="*/ 23 w 572"/>
              <a:gd name="T3" fmla="*/ 400 h 414"/>
              <a:gd name="T4" fmla="*/ 36 w 572"/>
              <a:gd name="T5" fmla="*/ 391 h 414"/>
              <a:gd name="T6" fmla="*/ 50 w 572"/>
              <a:gd name="T7" fmla="*/ 382 h 414"/>
              <a:gd name="T8" fmla="*/ 63 w 572"/>
              <a:gd name="T9" fmla="*/ 369 h 414"/>
              <a:gd name="T10" fmla="*/ 77 w 572"/>
              <a:gd name="T11" fmla="*/ 360 h 414"/>
              <a:gd name="T12" fmla="*/ 90 w 572"/>
              <a:gd name="T13" fmla="*/ 351 h 414"/>
              <a:gd name="T14" fmla="*/ 104 w 572"/>
              <a:gd name="T15" fmla="*/ 342 h 414"/>
              <a:gd name="T16" fmla="*/ 117 w 572"/>
              <a:gd name="T17" fmla="*/ 333 h 414"/>
              <a:gd name="T18" fmla="*/ 131 w 572"/>
              <a:gd name="T19" fmla="*/ 324 h 414"/>
              <a:gd name="T20" fmla="*/ 144 w 572"/>
              <a:gd name="T21" fmla="*/ 310 h 414"/>
              <a:gd name="T22" fmla="*/ 158 w 572"/>
              <a:gd name="T23" fmla="*/ 301 h 414"/>
              <a:gd name="T24" fmla="*/ 171 w 572"/>
              <a:gd name="T25" fmla="*/ 292 h 414"/>
              <a:gd name="T26" fmla="*/ 185 w 572"/>
              <a:gd name="T27" fmla="*/ 283 h 414"/>
              <a:gd name="T28" fmla="*/ 198 w 572"/>
              <a:gd name="T29" fmla="*/ 270 h 414"/>
              <a:gd name="T30" fmla="*/ 212 w 572"/>
              <a:gd name="T31" fmla="*/ 261 h 414"/>
              <a:gd name="T32" fmla="*/ 225 w 572"/>
              <a:gd name="T33" fmla="*/ 252 h 414"/>
              <a:gd name="T34" fmla="*/ 239 w 572"/>
              <a:gd name="T35" fmla="*/ 243 h 414"/>
              <a:gd name="T36" fmla="*/ 252 w 572"/>
              <a:gd name="T37" fmla="*/ 234 h 414"/>
              <a:gd name="T38" fmla="*/ 266 w 572"/>
              <a:gd name="T39" fmla="*/ 225 h 414"/>
              <a:gd name="T40" fmla="*/ 279 w 572"/>
              <a:gd name="T41" fmla="*/ 212 h 414"/>
              <a:gd name="T42" fmla="*/ 293 w 572"/>
              <a:gd name="T43" fmla="*/ 203 h 414"/>
              <a:gd name="T44" fmla="*/ 306 w 572"/>
              <a:gd name="T45" fmla="*/ 194 h 414"/>
              <a:gd name="T46" fmla="*/ 320 w 572"/>
              <a:gd name="T47" fmla="*/ 185 h 414"/>
              <a:gd name="T48" fmla="*/ 333 w 572"/>
              <a:gd name="T49" fmla="*/ 176 h 414"/>
              <a:gd name="T50" fmla="*/ 347 w 572"/>
              <a:gd name="T51" fmla="*/ 167 h 414"/>
              <a:gd name="T52" fmla="*/ 360 w 572"/>
              <a:gd name="T53" fmla="*/ 153 h 414"/>
              <a:gd name="T54" fmla="*/ 374 w 572"/>
              <a:gd name="T55" fmla="*/ 144 h 414"/>
              <a:gd name="T56" fmla="*/ 387 w 572"/>
              <a:gd name="T57" fmla="*/ 135 h 414"/>
              <a:gd name="T58" fmla="*/ 401 w 572"/>
              <a:gd name="T59" fmla="*/ 126 h 414"/>
              <a:gd name="T60" fmla="*/ 414 w 572"/>
              <a:gd name="T61" fmla="*/ 117 h 414"/>
              <a:gd name="T62" fmla="*/ 428 w 572"/>
              <a:gd name="T63" fmla="*/ 108 h 414"/>
              <a:gd name="T64" fmla="*/ 441 w 572"/>
              <a:gd name="T65" fmla="*/ 95 h 414"/>
              <a:gd name="T66" fmla="*/ 455 w 572"/>
              <a:gd name="T67" fmla="*/ 86 h 414"/>
              <a:gd name="T68" fmla="*/ 468 w 572"/>
              <a:gd name="T69" fmla="*/ 77 h 414"/>
              <a:gd name="T70" fmla="*/ 482 w 572"/>
              <a:gd name="T71" fmla="*/ 68 h 414"/>
              <a:gd name="T72" fmla="*/ 495 w 572"/>
              <a:gd name="T73" fmla="*/ 59 h 414"/>
              <a:gd name="T74" fmla="*/ 509 w 572"/>
              <a:gd name="T75" fmla="*/ 50 h 414"/>
              <a:gd name="T76" fmla="*/ 522 w 572"/>
              <a:gd name="T77" fmla="*/ 36 h 414"/>
              <a:gd name="T78" fmla="*/ 536 w 572"/>
              <a:gd name="T79" fmla="*/ 27 h 414"/>
              <a:gd name="T80" fmla="*/ 549 w 572"/>
              <a:gd name="T81" fmla="*/ 18 h 414"/>
              <a:gd name="T82" fmla="*/ 563 w 572"/>
              <a:gd name="T83" fmla="*/ 9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2" h="414">
                <a:moveTo>
                  <a:pt x="0" y="414"/>
                </a:moveTo>
                <a:lnTo>
                  <a:pt x="5" y="414"/>
                </a:lnTo>
                <a:lnTo>
                  <a:pt x="9" y="409"/>
                </a:lnTo>
                <a:lnTo>
                  <a:pt x="14" y="405"/>
                </a:lnTo>
                <a:lnTo>
                  <a:pt x="18" y="405"/>
                </a:lnTo>
                <a:lnTo>
                  <a:pt x="23" y="400"/>
                </a:lnTo>
                <a:lnTo>
                  <a:pt x="27" y="396"/>
                </a:lnTo>
                <a:lnTo>
                  <a:pt x="32" y="396"/>
                </a:lnTo>
                <a:lnTo>
                  <a:pt x="36" y="391"/>
                </a:lnTo>
                <a:lnTo>
                  <a:pt x="41" y="387"/>
                </a:lnTo>
                <a:lnTo>
                  <a:pt x="45" y="382"/>
                </a:lnTo>
                <a:lnTo>
                  <a:pt x="50" y="382"/>
                </a:lnTo>
                <a:lnTo>
                  <a:pt x="54" y="378"/>
                </a:lnTo>
                <a:lnTo>
                  <a:pt x="59" y="373"/>
                </a:lnTo>
                <a:lnTo>
                  <a:pt x="63" y="369"/>
                </a:lnTo>
                <a:lnTo>
                  <a:pt x="68" y="369"/>
                </a:lnTo>
                <a:lnTo>
                  <a:pt x="72" y="364"/>
                </a:lnTo>
                <a:lnTo>
                  <a:pt x="77" y="360"/>
                </a:lnTo>
                <a:lnTo>
                  <a:pt x="81" y="355"/>
                </a:lnTo>
                <a:lnTo>
                  <a:pt x="86" y="355"/>
                </a:lnTo>
                <a:lnTo>
                  <a:pt x="90" y="351"/>
                </a:lnTo>
                <a:lnTo>
                  <a:pt x="95" y="346"/>
                </a:lnTo>
                <a:lnTo>
                  <a:pt x="99" y="342"/>
                </a:lnTo>
                <a:lnTo>
                  <a:pt x="104" y="342"/>
                </a:lnTo>
                <a:lnTo>
                  <a:pt x="108" y="337"/>
                </a:lnTo>
                <a:lnTo>
                  <a:pt x="113" y="333"/>
                </a:lnTo>
                <a:lnTo>
                  <a:pt x="117" y="333"/>
                </a:lnTo>
                <a:lnTo>
                  <a:pt x="122" y="328"/>
                </a:lnTo>
                <a:lnTo>
                  <a:pt x="126" y="324"/>
                </a:lnTo>
                <a:lnTo>
                  <a:pt x="131" y="324"/>
                </a:lnTo>
                <a:lnTo>
                  <a:pt x="135" y="319"/>
                </a:lnTo>
                <a:lnTo>
                  <a:pt x="140" y="315"/>
                </a:lnTo>
                <a:lnTo>
                  <a:pt x="144" y="310"/>
                </a:lnTo>
                <a:lnTo>
                  <a:pt x="149" y="310"/>
                </a:lnTo>
                <a:lnTo>
                  <a:pt x="153" y="306"/>
                </a:lnTo>
                <a:lnTo>
                  <a:pt x="158" y="301"/>
                </a:lnTo>
                <a:lnTo>
                  <a:pt x="162" y="297"/>
                </a:lnTo>
                <a:lnTo>
                  <a:pt x="167" y="297"/>
                </a:lnTo>
                <a:lnTo>
                  <a:pt x="171" y="292"/>
                </a:lnTo>
                <a:lnTo>
                  <a:pt x="176" y="288"/>
                </a:lnTo>
                <a:lnTo>
                  <a:pt x="180" y="283"/>
                </a:lnTo>
                <a:lnTo>
                  <a:pt x="185" y="283"/>
                </a:lnTo>
                <a:lnTo>
                  <a:pt x="189" y="279"/>
                </a:lnTo>
                <a:lnTo>
                  <a:pt x="194" y="274"/>
                </a:lnTo>
                <a:lnTo>
                  <a:pt x="198" y="270"/>
                </a:lnTo>
                <a:lnTo>
                  <a:pt x="203" y="270"/>
                </a:lnTo>
                <a:lnTo>
                  <a:pt x="207" y="265"/>
                </a:lnTo>
                <a:lnTo>
                  <a:pt x="212" y="261"/>
                </a:lnTo>
                <a:lnTo>
                  <a:pt x="216" y="261"/>
                </a:lnTo>
                <a:lnTo>
                  <a:pt x="221" y="256"/>
                </a:lnTo>
                <a:lnTo>
                  <a:pt x="225" y="252"/>
                </a:lnTo>
                <a:lnTo>
                  <a:pt x="230" y="252"/>
                </a:lnTo>
                <a:lnTo>
                  <a:pt x="234" y="247"/>
                </a:lnTo>
                <a:lnTo>
                  <a:pt x="239" y="243"/>
                </a:lnTo>
                <a:lnTo>
                  <a:pt x="243" y="238"/>
                </a:lnTo>
                <a:lnTo>
                  <a:pt x="248" y="238"/>
                </a:lnTo>
                <a:lnTo>
                  <a:pt x="252" y="234"/>
                </a:lnTo>
                <a:lnTo>
                  <a:pt x="257" y="230"/>
                </a:lnTo>
                <a:lnTo>
                  <a:pt x="261" y="225"/>
                </a:lnTo>
                <a:lnTo>
                  <a:pt x="266" y="225"/>
                </a:lnTo>
                <a:lnTo>
                  <a:pt x="270" y="221"/>
                </a:lnTo>
                <a:lnTo>
                  <a:pt x="275" y="216"/>
                </a:lnTo>
                <a:lnTo>
                  <a:pt x="279" y="212"/>
                </a:lnTo>
                <a:lnTo>
                  <a:pt x="284" y="212"/>
                </a:lnTo>
                <a:lnTo>
                  <a:pt x="288" y="207"/>
                </a:lnTo>
                <a:lnTo>
                  <a:pt x="293" y="203"/>
                </a:lnTo>
                <a:lnTo>
                  <a:pt x="297" y="203"/>
                </a:lnTo>
                <a:lnTo>
                  <a:pt x="302" y="198"/>
                </a:lnTo>
                <a:lnTo>
                  <a:pt x="306" y="194"/>
                </a:lnTo>
                <a:lnTo>
                  <a:pt x="311" y="194"/>
                </a:lnTo>
                <a:lnTo>
                  <a:pt x="315" y="189"/>
                </a:lnTo>
                <a:lnTo>
                  <a:pt x="320" y="185"/>
                </a:lnTo>
                <a:lnTo>
                  <a:pt x="324" y="180"/>
                </a:lnTo>
                <a:lnTo>
                  <a:pt x="329" y="180"/>
                </a:lnTo>
                <a:lnTo>
                  <a:pt x="333" y="176"/>
                </a:lnTo>
                <a:lnTo>
                  <a:pt x="338" y="171"/>
                </a:lnTo>
                <a:lnTo>
                  <a:pt x="342" y="167"/>
                </a:lnTo>
                <a:lnTo>
                  <a:pt x="347" y="167"/>
                </a:lnTo>
                <a:lnTo>
                  <a:pt x="351" y="162"/>
                </a:lnTo>
                <a:lnTo>
                  <a:pt x="356" y="158"/>
                </a:lnTo>
                <a:lnTo>
                  <a:pt x="360" y="153"/>
                </a:lnTo>
                <a:lnTo>
                  <a:pt x="365" y="153"/>
                </a:lnTo>
                <a:lnTo>
                  <a:pt x="369" y="149"/>
                </a:lnTo>
                <a:lnTo>
                  <a:pt x="374" y="144"/>
                </a:lnTo>
                <a:lnTo>
                  <a:pt x="378" y="140"/>
                </a:lnTo>
                <a:lnTo>
                  <a:pt x="383" y="140"/>
                </a:lnTo>
                <a:lnTo>
                  <a:pt x="387" y="135"/>
                </a:lnTo>
                <a:lnTo>
                  <a:pt x="392" y="131"/>
                </a:lnTo>
                <a:lnTo>
                  <a:pt x="396" y="131"/>
                </a:lnTo>
                <a:lnTo>
                  <a:pt x="401" y="126"/>
                </a:lnTo>
                <a:lnTo>
                  <a:pt x="405" y="122"/>
                </a:lnTo>
                <a:lnTo>
                  <a:pt x="410" y="122"/>
                </a:lnTo>
                <a:lnTo>
                  <a:pt x="414" y="117"/>
                </a:lnTo>
                <a:lnTo>
                  <a:pt x="419" y="113"/>
                </a:lnTo>
                <a:lnTo>
                  <a:pt x="423" y="108"/>
                </a:lnTo>
                <a:lnTo>
                  <a:pt x="428" y="108"/>
                </a:lnTo>
                <a:lnTo>
                  <a:pt x="432" y="104"/>
                </a:lnTo>
                <a:lnTo>
                  <a:pt x="437" y="99"/>
                </a:lnTo>
                <a:lnTo>
                  <a:pt x="441" y="95"/>
                </a:lnTo>
                <a:lnTo>
                  <a:pt x="446" y="95"/>
                </a:lnTo>
                <a:lnTo>
                  <a:pt x="450" y="90"/>
                </a:lnTo>
                <a:lnTo>
                  <a:pt x="455" y="86"/>
                </a:lnTo>
                <a:lnTo>
                  <a:pt x="459" y="81"/>
                </a:lnTo>
                <a:lnTo>
                  <a:pt x="464" y="81"/>
                </a:lnTo>
                <a:lnTo>
                  <a:pt x="468" y="77"/>
                </a:lnTo>
                <a:lnTo>
                  <a:pt x="473" y="72"/>
                </a:lnTo>
                <a:lnTo>
                  <a:pt x="477" y="68"/>
                </a:lnTo>
                <a:lnTo>
                  <a:pt x="482" y="68"/>
                </a:lnTo>
                <a:lnTo>
                  <a:pt x="486" y="63"/>
                </a:lnTo>
                <a:lnTo>
                  <a:pt x="491" y="59"/>
                </a:lnTo>
                <a:lnTo>
                  <a:pt x="495" y="59"/>
                </a:lnTo>
                <a:lnTo>
                  <a:pt x="500" y="54"/>
                </a:lnTo>
                <a:lnTo>
                  <a:pt x="504" y="50"/>
                </a:lnTo>
                <a:lnTo>
                  <a:pt x="509" y="50"/>
                </a:lnTo>
                <a:lnTo>
                  <a:pt x="513" y="45"/>
                </a:lnTo>
                <a:lnTo>
                  <a:pt x="518" y="41"/>
                </a:lnTo>
                <a:lnTo>
                  <a:pt x="522" y="36"/>
                </a:lnTo>
                <a:lnTo>
                  <a:pt x="527" y="36"/>
                </a:lnTo>
                <a:lnTo>
                  <a:pt x="531" y="32"/>
                </a:lnTo>
                <a:lnTo>
                  <a:pt x="536" y="27"/>
                </a:lnTo>
                <a:lnTo>
                  <a:pt x="540" y="23"/>
                </a:lnTo>
                <a:lnTo>
                  <a:pt x="545" y="23"/>
                </a:lnTo>
                <a:lnTo>
                  <a:pt x="549" y="18"/>
                </a:lnTo>
                <a:lnTo>
                  <a:pt x="554" y="14"/>
                </a:lnTo>
                <a:lnTo>
                  <a:pt x="558" y="9"/>
                </a:lnTo>
                <a:lnTo>
                  <a:pt x="563" y="9"/>
                </a:lnTo>
                <a:lnTo>
                  <a:pt x="567" y="5"/>
                </a:lnTo>
                <a:lnTo>
                  <a:pt x="572"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04" name="Freeform 76">
            <a:extLst>
              <a:ext uri="{FF2B5EF4-FFF2-40B4-BE49-F238E27FC236}">
                <a16:creationId xmlns:a16="http://schemas.microsoft.com/office/drawing/2014/main" id="{16DEFDC4-10B8-4F7E-90A8-62367F000CA8}"/>
              </a:ext>
            </a:extLst>
          </p:cNvPr>
          <p:cNvSpPr>
            <a:spLocks/>
          </p:cNvSpPr>
          <p:nvPr/>
        </p:nvSpPr>
        <p:spPr bwMode="auto">
          <a:xfrm>
            <a:off x="5418138" y="3154363"/>
            <a:ext cx="906462" cy="657225"/>
          </a:xfrm>
          <a:custGeom>
            <a:avLst/>
            <a:gdLst>
              <a:gd name="T0" fmla="*/ 9 w 571"/>
              <a:gd name="T1" fmla="*/ 410 h 414"/>
              <a:gd name="T2" fmla="*/ 22 w 571"/>
              <a:gd name="T3" fmla="*/ 401 h 414"/>
              <a:gd name="T4" fmla="*/ 36 w 571"/>
              <a:gd name="T5" fmla="*/ 392 h 414"/>
              <a:gd name="T6" fmla="*/ 49 w 571"/>
              <a:gd name="T7" fmla="*/ 378 h 414"/>
              <a:gd name="T8" fmla="*/ 63 w 571"/>
              <a:gd name="T9" fmla="*/ 369 h 414"/>
              <a:gd name="T10" fmla="*/ 76 w 571"/>
              <a:gd name="T11" fmla="*/ 360 h 414"/>
              <a:gd name="T12" fmla="*/ 90 w 571"/>
              <a:gd name="T13" fmla="*/ 351 h 414"/>
              <a:gd name="T14" fmla="*/ 103 w 571"/>
              <a:gd name="T15" fmla="*/ 342 h 414"/>
              <a:gd name="T16" fmla="*/ 117 w 571"/>
              <a:gd name="T17" fmla="*/ 329 h 414"/>
              <a:gd name="T18" fmla="*/ 130 w 571"/>
              <a:gd name="T19" fmla="*/ 320 h 414"/>
              <a:gd name="T20" fmla="*/ 144 w 571"/>
              <a:gd name="T21" fmla="*/ 311 h 414"/>
              <a:gd name="T22" fmla="*/ 157 w 571"/>
              <a:gd name="T23" fmla="*/ 302 h 414"/>
              <a:gd name="T24" fmla="*/ 171 w 571"/>
              <a:gd name="T25" fmla="*/ 293 h 414"/>
              <a:gd name="T26" fmla="*/ 184 w 571"/>
              <a:gd name="T27" fmla="*/ 279 h 414"/>
              <a:gd name="T28" fmla="*/ 198 w 571"/>
              <a:gd name="T29" fmla="*/ 270 h 414"/>
              <a:gd name="T30" fmla="*/ 211 w 571"/>
              <a:gd name="T31" fmla="*/ 261 h 414"/>
              <a:gd name="T32" fmla="*/ 225 w 571"/>
              <a:gd name="T33" fmla="*/ 252 h 414"/>
              <a:gd name="T34" fmla="*/ 238 w 571"/>
              <a:gd name="T35" fmla="*/ 243 h 414"/>
              <a:gd name="T36" fmla="*/ 252 w 571"/>
              <a:gd name="T37" fmla="*/ 234 h 414"/>
              <a:gd name="T38" fmla="*/ 265 w 571"/>
              <a:gd name="T39" fmla="*/ 221 h 414"/>
              <a:gd name="T40" fmla="*/ 279 w 571"/>
              <a:gd name="T41" fmla="*/ 212 h 414"/>
              <a:gd name="T42" fmla="*/ 292 w 571"/>
              <a:gd name="T43" fmla="*/ 203 h 414"/>
              <a:gd name="T44" fmla="*/ 306 w 571"/>
              <a:gd name="T45" fmla="*/ 194 h 414"/>
              <a:gd name="T46" fmla="*/ 319 w 571"/>
              <a:gd name="T47" fmla="*/ 185 h 414"/>
              <a:gd name="T48" fmla="*/ 333 w 571"/>
              <a:gd name="T49" fmla="*/ 176 h 414"/>
              <a:gd name="T50" fmla="*/ 346 w 571"/>
              <a:gd name="T51" fmla="*/ 162 h 414"/>
              <a:gd name="T52" fmla="*/ 360 w 571"/>
              <a:gd name="T53" fmla="*/ 153 h 414"/>
              <a:gd name="T54" fmla="*/ 373 w 571"/>
              <a:gd name="T55" fmla="*/ 144 h 414"/>
              <a:gd name="T56" fmla="*/ 387 w 571"/>
              <a:gd name="T57" fmla="*/ 135 h 414"/>
              <a:gd name="T58" fmla="*/ 400 w 571"/>
              <a:gd name="T59" fmla="*/ 126 h 414"/>
              <a:gd name="T60" fmla="*/ 414 w 571"/>
              <a:gd name="T61" fmla="*/ 117 h 414"/>
              <a:gd name="T62" fmla="*/ 427 w 571"/>
              <a:gd name="T63" fmla="*/ 104 h 414"/>
              <a:gd name="T64" fmla="*/ 441 w 571"/>
              <a:gd name="T65" fmla="*/ 95 h 414"/>
              <a:gd name="T66" fmla="*/ 454 w 571"/>
              <a:gd name="T67" fmla="*/ 86 h 414"/>
              <a:gd name="T68" fmla="*/ 468 w 571"/>
              <a:gd name="T69" fmla="*/ 77 h 414"/>
              <a:gd name="T70" fmla="*/ 481 w 571"/>
              <a:gd name="T71" fmla="*/ 63 h 414"/>
              <a:gd name="T72" fmla="*/ 495 w 571"/>
              <a:gd name="T73" fmla="*/ 54 h 414"/>
              <a:gd name="T74" fmla="*/ 508 w 571"/>
              <a:gd name="T75" fmla="*/ 45 h 414"/>
              <a:gd name="T76" fmla="*/ 522 w 571"/>
              <a:gd name="T77" fmla="*/ 36 h 414"/>
              <a:gd name="T78" fmla="*/ 535 w 571"/>
              <a:gd name="T79" fmla="*/ 27 h 414"/>
              <a:gd name="T80" fmla="*/ 549 w 571"/>
              <a:gd name="T81" fmla="*/ 18 h 414"/>
              <a:gd name="T82" fmla="*/ 562 w 571"/>
              <a:gd name="T83" fmla="*/ 5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1" h="414">
                <a:moveTo>
                  <a:pt x="0" y="414"/>
                </a:moveTo>
                <a:lnTo>
                  <a:pt x="4" y="410"/>
                </a:lnTo>
                <a:lnTo>
                  <a:pt x="9" y="410"/>
                </a:lnTo>
                <a:lnTo>
                  <a:pt x="13" y="405"/>
                </a:lnTo>
                <a:lnTo>
                  <a:pt x="18" y="401"/>
                </a:lnTo>
                <a:lnTo>
                  <a:pt x="22" y="401"/>
                </a:lnTo>
                <a:lnTo>
                  <a:pt x="27" y="396"/>
                </a:lnTo>
                <a:lnTo>
                  <a:pt x="31" y="392"/>
                </a:lnTo>
                <a:lnTo>
                  <a:pt x="36" y="392"/>
                </a:lnTo>
                <a:lnTo>
                  <a:pt x="40" y="387"/>
                </a:lnTo>
                <a:lnTo>
                  <a:pt x="45" y="383"/>
                </a:lnTo>
                <a:lnTo>
                  <a:pt x="49" y="378"/>
                </a:lnTo>
                <a:lnTo>
                  <a:pt x="54" y="378"/>
                </a:lnTo>
                <a:lnTo>
                  <a:pt x="58" y="374"/>
                </a:lnTo>
                <a:lnTo>
                  <a:pt x="63" y="369"/>
                </a:lnTo>
                <a:lnTo>
                  <a:pt x="67" y="365"/>
                </a:lnTo>
                <a:lnTo>
                  <a:pt x="72" y="365"/>
                </a:lnTo>
                <a:lnTo>
                  <a:pt x="76" y="360"/>
                </a:lnTo>
                <a:lnTo>
                  <a:pt x="81" y="356"/>
                </a:lnTo>
                <a:lnTo>
                  <a:pt x="85" y="351"/>
                </a:lnTo>
                <a:lnTo>
                  <a:pt x="90" y="351"/>
                </a:lnTo>
                <a:lnTo>
                  <a:pt x="94" y="347"/>
                </a:lnTo>
                <a:lnTo>
                  <a:pt x="99" y="342"/>
                </a:lnTo>
                <a:lnTo>
                  <a:pt x="103" y="342"/>
                </a:lnTo>
                <a:lnTo>
                  <a:pt x="108" y="338"/>
                </a:lnTo>
                <a:lnTo>
                  <a:pt x="112" y="333"/>
                </a:lnTo>
                <a:lnTo>
                  <a:pt x="117" y="329"/>
                </a:lnTo>
                <a:lnTo>
                  <a:pt x="121" y="329"/>
                </a:lnTo>
                <a:lnTo>
                  <a:pt x="126" y="324"/>
                </a:lnTo>
                <a:lnTo>
                  <a:pt x="130" y="320"/>
                </a:lnTo>
                <a:lnTo>
                  <a:pt x="135" y="320"/>
                </a:lnTo>
                <a:lnTo>
                  <a:pt x="139" y="315"/>
                </a:lnTo>
                <a:lnTo>
                  <a:pt x="144" y="311"/>
                </a:lnTo>
                <a:lnTo>
                  <a:pt x="148" y="306"/>
                </a:lnTo>
                <a:lnTo>
                  <a:pt x="153" y="306"/>
                </a:lnTo>
                <a:lnTo>
                  <a:pt x="157" y="302"/>
                </a:lnTo>
                <a:lnTo>
                  <a:pt x="162" y="297"/>
                </a:lnTo>
                <a:lnTo>
                  <a:pt x="166" y="293"/>
                </a:lnTo>
                <a:lnTo>
                  <a:pt x="171" y="293"/>
                </a:lnTo>
                <a:lnTo>
                  <a:pt x="175" y="288"/>
                </a:lnTo>
                <a:lnTo>
                  <a:pt x="180" y="284"/>
                </a:lnTo>
                <a:lnTo>
                  <a:pt x="184" y="279"/>
                </a:lnTo>
                <a:lnTo>
                  <a:pt x="189" y="279"/>
                </a:lnTo>
                <a:lnTo>
                  <a:pt x="193" y="275"/>
                </a:lnTo>
                <a:lnTo>
                  <a:pt x="198" y="270"/>
                </a:lnTo>
                <a:lnTo>
                  <a:pt x="202" y="270"/>
                </a:lnTo>
                <a:lnTo>
                  <a:pt x="207" y="266"/>
                </a:lnTo>
                <a:lnTo>
                  <a:pt x="211" y="261"/>
                </a:lnTo>
                <a:lnTo>
                  <a:pt x="216" y="261"/>
                </a:lnTo>
                <a:lnTo>
                  <a:pt x="220" y="257"/>
                </a:lnTo>
                <a:lnTo>
                  <a:pt x="225" y="252"/>
                </a:lnTo>
                <a:lnTo>
                  <a:pt x="229" y="248"/>
                </a:lnTo>
                <a:lnTo>
                  <a:pt x="234" y="248"/>
                </a:lnTo>
                <a:lnTo>
                  <a:pt x="238" y="243"/>
                </a:lnTo>
                <a:lnTo>
                  <a:pt x="243" y="239"/>
                </a:lnTo>
                <a:lnTo>
                  <a:pt x="247" y="234"/>
                </a:lnTo>
                <a:lnTo>
                  <a:pt x="252" y="234"/>
                </a:lnTo>
                <a:lnTo>
                  <a:pt x="256" y="230"/>
                </a:lnTo>
                <a:lnTo>
                  <a:pt x="261" y="225"/>
                </a:lnTo>
                <a:lnTo>
                  <a:pt x="265" y="221"/>
                </a:lnTo>
                <a:lnTo>
                  <a:pt x="270" y="221"/>
                </a:lnTo>
                <a:lnTo>
                  <a:pt x="274" y="216"/>
                </a:lnTo>
                <a:lnTo>
                  <a:pt x="279" y="212"/>
                </a:lnTo>
                <a:lnTo>
                  <a:pt x="283" y="207"/>
                </a:lnTo>
                <a:lnTo>
                  <a:pt x="288" y="207"/>
                </a:lnTo>
                <a:lnTo>
                  <a:pt x="292" y="203"/>
                </a:lnTo>
                <a:lnTo>
                  <a:pt x="297" y="198"/>
                </a:lnTo>
                <a:lnTo>
                  <a:pt x="301" y="198"/>
                </a:lnTo>
                <a:lnTo>
                  <a:pt x="306" y="194"/>
                </a:lnTo>
                <a:lnTo>
                  <a:pt x="310" y="189"/>
                </a:lnTo>
                <a:lnTo>
                  <a:pt x="315" y="189"/>
                </a:lnTo>
                <a:lnTo>
                  <a:pt x="319" y="185"/>
                </a:lnTo>
                <a:lnTo>
                  <a:pt x="324" y="180"/>
                </a:lnTo>
                <a:lnTo>
                  <a:pt x="328" y="176"/>
                </a:lnTo>
                <a:lnTo>
                  <a:pt x="333" y="176"/>
                </a:lnTo>
                <a:lnTo>
                  <a:pt x="337" y="171"/>
                </a:lnTo>
                <a:lnTo>
                  <a:pt x="342" y="167"/>
                </a:lnTo>
                <a:lnTo>
                  <a:pt x="346" y="162"/>
                </a:lnTo>
                <a:lnTo>
                  <a:pt x="351" y="162"/>
                </a:lnTo>
                <a:lnTo>
                  <a:pt x="355" y="158"/>
                </a:lnTo>
                <a:lnTo>
                  <a:pt x="360" y="153"/>
                </a:lnTo>
                <a:lnTo>
                  <a:pt x="364" y="149"/>
                </a:lnTo>
                <a:lnTo>
                  <a:pt x="369" y="149"/>
                </a:lnTo>
                <a:lnTo>
                  <a:pt x="373" y="144"/>
                </a:lnTo>
                <a:lnTo>
                  <a:pt x="378" y="140"/>
                </a:lnTo>
                <a:lnTo>
                  <a:pt x="382" y="135"/>
                </a:lnTo>
                <a:lnTo>
                  <a:pt x="387" y="135"/>
                </a:lnTo>
                <a:lnTo>
                  <a:pt x="391" y="131"/>
                </a:lnTo>
                <a:lnTo>
                  <a:pt x="396" y="126"/>
                </a:lnTo>
                <a:lnTo>
                  <a:pt x="400" y="126"/>
                </a:lnTo>
                <a:lnTo>
                  <a:pt x="405" y="122"/>
                </a:lnTo>
                <a:lnTo>
                  <a:pt x="409" y="117"/>
                </a:lnTo>
                <a:lnTo>
                  <a:pt x="414" y="117"/>
                </a:lnTo>
                <a:lnTo>
                  <a:pt x="418" y="113"/>
                </a:lnTo>
                <a:lnTo>
                  <a:pt x="423" y="108"/>
                </a:lnTo>
                <a:lnTo>
                  <a:pt x="427" y="104"/>
                </a:lnTo>
                <a:lnTo>
                  <a:pt x="432" y="104"/>
                </a:lnTo>
                <a:lnTo>
                  <a:pt x="436" y="99"/>
                </a:lnTo>
                <a:lnTo>
                  <a:pt x="441" y="95"/>
                </a:lnTo>
                <a:lnTo>
                  <a:pt x="445" y="90"/>
                </a:lnTo>
                <a:lnTo>
                  <a:pt x="450" y="90"/>
                </a:lnTo>
                <a:lnTo>
                  <a:pt x="454" y="86"/>
                </a:lnTo>
                <a:lnTo>
                  <a:pt x="459" y="81"/>
                </a:lnTo>
                <a:lnTo>
                  <a:pt x="463" y="77"/>
                </a:lnTo>
                <a:lnTo>
                  <a:pt x="468" y="77"/>
                </a:lnTo>
                <a:lnTo>
                  <a:pt x="472" y="72"/>
                </a:lnTo>
                <a:lnTo>
                  <a:pt x="477" y="68"/>
                </a:lnTo>
                <a:lnTo>
                  <a:pt x="481" y="63"/>
                </a:lnTo>
                <a:lnTo>
                  <a:pt x="486" y="63"/>
                </a:lnTo>
                <a:lnTo>
                  <a:pt x="490" y="59"/>
                </a:lnTo>
                <a:lnTo>
                  <a:pt x="495" y="54"/>
                </a:lnTo>
                <a:lnTo>
                  <a:pt x="499" y="54"/>
                </a:lnTo>
                <a:lnTo>
                  <a:pt x="504" y="50"/>
                </a:lnTo>
                <a:lnTo>
                  <a:pt x="508" y="45"/>
                </a:lnTo>
                <a:lnTo>
                  <a:pt x="513" y="45"/>
                </a:lnTo>
                <a:lnTo>
                  <a:pt x="517" y="41"/>
                </a:lnTo>
                <a:lnTo>
                  <a:pt x="522" y="36"/>
                </a:lnTo>
                <a:lnTo>
                  <a:pt x="526" y="32"/>
                </a:lnTo>
                <a:lnTo>
                  <a:pt x="531" y="32"/>
                </a:lnTo>
                <a:lnTo>
                  <a:pt x="535" y="27"/>
                </a:lnTo>
                <a:lnTo>
                  <a:pt x="540" y="23"/>
                </a:lnTo>
                <a:lnTo>
                  <a:pt x="544" y="18"/>
                </a:lnTo>
                <a:lnTo>
                  <a:pt x="549" y="18"/>
                </a:lnTo>
                <a:lnTo>
                  <a:pt x="553" y="14"/>
                </a:lnTo>
                <a:lnTo>
                  <a:pt x="558" y="9"/>
                </a:lnTo>
                <a:lnTo>
                  <a:pt x="562" y="5"/>
                </a:lnTo>
                <a:lnTo>
                  <a:pt x="567" y="5"/>
                </a:lnTo>
                <a:lnTo>
                  <a:pt x="571"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05" name="Freeform 77">
            <a:extLst>
              <a:ext uri="{FF2B5EF4-FFF2-40B4-BE49-F238E27FC236}">
                <a16:creationId xmlns:a16="http://schemas.microsoft.com/office/drawing/2014/main" id="{6E3AD587-75D7-4346-A875-73397F9A523A}"/>
              </a:ext>
            </a:extLst>
          </p:cNvPr>
          <p:cNvSpPr>
            <a:spLocks/>
          </p:cNvSpPr>
          <p:nvPr/>
        </p:nvSpPr>
        <p:spPr bwMode="auto">
          <a:xfrm>
            <a:off x="6324600" y="2705100"/>
            <a:ext cx="622300" cy="449263"/>
          </a:xfrm>
          <a:custGeom>
            <a:avLst/>
            <a:gdLst>
              <a:gd name="T0" fmla="*/ 5 w 392"/>
              <a:gd name="T1" fmla="*/ 279 h 283"/>
              <a:gd name="T2" fmla="*/ 14 w 392"/>
              <a:gd name="T3" fmla="*/ 274 h 283"/>
              <a:gd name="T4" fmla="*/ 23 w 392"/>
              <a:gd name="T5" fmla="*/ 265 h 283"/>
              <a:gd name="T6" fmla="*/ 32 w 392"/>
              <a:gd name="T7" fmla="*/ 261 h 283"/>
              <a:gd name="T8" fmla="*/ 41 w 392"/>
              <a:gd name="T9" fmla="*/ 256 h 283"/>
              <a:gd name="T10" fmla="*/ 50 w 392"/>
              <a:gd name="T11" fmla="*/ 247 h 283"/>
              <a:gd name="T12" fmla="*/ 59 w 392"/>
              <a:gd name="T13" fmla="*/ 243 h 283"/>
              <a:gd name="T14" fmla="*/ 68 w 392"/>
              <a:gd name="T15" fmla="*/ 234 h 283"/>
              <a:gd name="T16" fmla="*/ 77 w 392"/>
              <a:gd name="T17" fmla="*/ 229 h 283"/>
              <a:gd name="T18" fmla="*/ 86 w 392"/>
              <a:gd name="T19" fmla="*/ 220 h 283"/>
              <a:gd name="T20" fmla="*/ 95 w 392"/>
              <a:gd name="T21" fmla="*/ 216 h 283"/>
              <a:gd name="T22" fmla="*/ 104 w 392"/>
              <a:gd name="T23" fmla="*/ 207 h 283"/>
              <a:gd name="T24" fmla="*/ 113 w 392"/>
              <a:gd name="T25" fmla="*/ 202 h 283"/>
              <a:gd name="T26" fmla="*/ 122 w 392"/>
              <a:gd name="T27" fmla="*/ 198 h 283"/>
              <a:gd name="T28" fmla="*/ 131 w 392"/>
              <a:gd name="T29" fmla="*/ 189 h 283"/>
              <a:gd name="T30" fmla="*/ 140 w 392"/>
              <a:gd name="T31" fmla="*/ 184 h 283"/>
              <a:gd name="T32" fmla="*/ 149 w 392"/>
              <a:gd name="T33" fmla="*/ 175 h 283"/>
              <a:gd name="T34" fmla="*/ 158 w 392"/>
              <a:gd name="T35" fmla="*/ 171 h 283"/>
              <a:gd name="T36" fmla="*/ 167 w 392"/>
              <a:gd name="T37" fmla="*/ 162 h 283"/>
              <a:gd name="T38" fmla="*/ 176 w 392"/>
              <a:gd name="T39" fmla="*/ 157 h 283"/>
              <a:gd name="T40" fmla="*/ 185 w 392"/>
              <a:gd name="T41" fmla="*/ 148 h 283"/>
              <a:gd name="T42" fmla="*/ 194 w 392"/>
              <a:gd name="T43" fmla="*/ 144 h 283"/>
              <a:gd name="T44" fmla="*/ 203 w 392"/>
              <a:gd name="T45" fmla="*/ 135 h 283"/>
              <a:gd name="T46" fmla="*/ 212 w 392"/>
              <a:gd name="T47" fmla="*/ 130 h 283"/>
              <a:gd name="T48" fmla="*/ 221 w 392"/>
              <a:gd name="T49" fmla="*/ 126 h 283"/>
              <a:gd name="T50" fmla="*/ 230 w 392"/>
              <a:gd name="T51" fmla="*/ 117 h 283"/>
              <a:gd name="T52" fmla="*/ 239 w 392"/>
              <a:gd name="T53" fmla="*/ 112 h 283"/>
              <a:gd name="T54" fmla="*/ 248 w 392"/>
              <a:gd name="T55" fmla="*/ 103 h 283"/>
              <a:gd name="T56" fmla="*/ 257 w 392"/>
              <a:gd name="T57" fmla="*/ 99 h 283"/>
              <a:gd name="T58" fmla="*/ 266 w 392"/>
              <a:gd name="T59" fmla="*/ 90 h 283"/>
              <a:gd name="T60" fmla="*/ 275 w 392"/>
              <a:gd name="T61" fmla="*/ 85 h 283"/>
              <a:gd name="T62" fmla="*/ 284 w 392"/>
              <a:gd name="T63" fmla="*/ 76 h 283"/>
              <a:gd name="T64" fmla="*/ 293 w 392"/>
              <a:gd name="T65" fmla="*/ 72 h 283"/>
              <a:gd name="T66" fmla="*/ 302 w 392"/>
              <a:gd name="T67" fmla="*/ 63 h 283"/>
              <a:gd name="T68" fmla="*/ 311 w 392"/>
              <a:gd name="T69" fmla="*/ 58 h 283"/>
              <a:gd name="T70" fmla="*/ 320 w 392"/>
              <a:gd name="T71" fmla="*/ 54 h 283"/>
              <a:gd name="T72" fmla="*/ 329 w 392"/>
              <a:gd name="T73" fmla="*/ 45 h 283"/>
              <a:gd name="T74" fmla="*/ 338 w 392"/>
              <a:gd name="T75" fmla="*/ 40 h 283"/>
              <a:gd name="T76" fmla="*/ 347 w 392"/>
              <a:gd name="T77" fmla="*/ 31 h 283"/>
              <a:gd name="T78" fmla="*/ 356 w 392"/>
              <a:gd name="T79" fmla="*/ 27 h 283"/>
              <a:gd name="T80" fmla="*/ 365 w 392"/>
              <a:gd name="T81" fmla="*/ 18 h 283"/>
              <a:gd name="T82" fmla="*/ 374 w 392"/>
              <a:gd name="T83" fmla="*/ 13 h 283"/>
              <a:gd name="T84" fmla="*/ 383 w 392"/>
              <a:gd name="T85" fmla="*/ 4 h 283"/>
              <a:gd name="T86" fmla="*/ 392 w 392"/>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2" h="283">
                <a:moveTo>
                  <a:pt x="0" y="283"/>
                </a:moveTo>
                <a:lnTo>
                  <a:pt x="5" y="279"/>
                </a:lnTo>
                <a:lnTo>
                  <a:pt x="9" y="279"/>
                </a:lnTo>
                <a:lnTo>
                  <a:pt x="14" y="274"/>
                </a:lnTo>
                <a:lnTo>
                  <a:pt x="18" y="270"/>
                </a:lnTo>
                <a:lnTo>
                  <a:pt x="23" y="265"/>
                </a:lnTo>
                <a:lnTo>
                  <a:pt x="27" y="265"/>
                </a:lnTo>
                <a:lnTo>
                  <a:pt x="32" y="261"/>
                </a:lnTo>
                <a:lnTo>
                  <a:pt x="36" y="256"/>
                </a:lnTo>
                <a:lnTo>
                  <a:pt x="41" y="256"/>
                </a:lnTo>
                <a:lnTo>
                  <a:pt x="45" y="252"/>
                </a:lnTo>
                <a:lnTo>
                  <a:pt x="50" y="247"/>
                </a:lnTo>
                <a:lnTo>
                  <a:pt x="54" y="243"/>
                </a:lnTo>
                <a:lnTo>
                  <a:pt x="59" y="243"/>
                </a:lnTo>
                <a:lnTo>
                  <a:pt x="63" y="238"/>
                </a:lnTo>
                <a:lnTo>
                  <a:pt x="68" y="234"/>
                </a:lnTo>
                <a:lnTo>
                  <a:pt x="72" y="229"/>
                </a:lnTo>
                <a:lnTo>
                  <a:pt x="77" y="229"/>
                </a:lnTo>
                <a:lnTo>
                  <a:pt x="81" y="225"/>
                </a:lnTo>
                <a:lnTo>
                  <a:pt x="86" y="220"/>
                </a:lnTo>
                <a:lnTo>
                  <a:pt x="90" y="216"/>
                </a:lnTo>
                <a:lnTo>
                  <a:pt x="95" y="216"/>
                </a:lnTo>
                <a:lnTo>
                  <a:pt x="99" y="211"/>
                </a:lnTo>
                <a:lnTo>
                  <a:pt x="104" y="207"/>
                </a:lnTo>
                <a:lnTo>
                  <a:pt x="108" y="207"/>
                </a:lnTo>
                <a:lnTo>
                  <a:pt x="113" y="202"/>
                </a:lnTo>
                <a:lnTo>
                  <a:pt x="117" y="198"/>
                </a:lnTo>
                <a:lnTo>
                  <a:pt x="122" y="198"/>
                </a:lnTo>
                <a:lnTo>
                  <a:pt x="126" y="193"/>
                </a:lnTo>
                <a:lnTo>
                  <a:pt x="131" y="189"/>
                </a:lnTo>
                <a:lnTo>
                  <a:pt x="135" y="184"/>
                </a:lnTo>
                <a:lnTo>
                  <a:pt x="140" y="184"/>
                </a:lnTo>
                <a:lnTo>
                  <a:pt x="144" y="180"/>
                </a:lnTo>
                <a:lnTo>
                  <a:pt x="149" y="175"/>
                </a:lnTo>
                <a:lnTo>
                  <a:pt x="153" y="171"/>
                </a:lnTo>
                <a:lnTo>
                  <a:pt x="158" y="171"/>
                </a:lnTo>
                <a:lnTo>
                  <a:pt x="162" y="166"/>
                </a:lnTo>
                <a:lnTo>
                  <a:pt x="167" y="162"/>
                </a:lnTo>
                <a:lnTo>
                  <a:pt x="171" y="157"/>
                </a:lnTo>
                <a:lnTo>
                  <a:pt x="176" y="157"/>
                </a:lnTo>
                <a:lnTo>
                  <a:pt x="180" y="153"/>
                </a:lnTo>
                <a:lnTo>
                  <a:pt x="185" y="148"/>
                </a:lnTo>
                <a:lnTo>
                  <a:pt x="189" y="144"/>
                </a:lnTo>
                <a:lnTo>
                  <a:pt x="194" y="144"/>
                </a:lnTo>
                <a:lnTo>
                  <a:pt x="198" y="139"/>
                </a:lnTo>
                <a:lnTo>
                  <a:pt x="203" y="135"/>
                </a:lnTo>
                <a:lnTo>
                  <a:pt x="207" y="135"/>
                </a:lnTo>
                <a:lnTo>
                  <a:pt x="212" y="130"/>
                </a:lnTo>
                <a:lnTo>
                  <a:pt x="216" y="126"/>
                </a:lnTo>
                <a:lnTo>
                  <a:pt x="221" y="126"/>
                </a:lnTo>
                <a:lnTo>
                  <a:pt x="225" y="121"/>
                </a:lnTo>
                <a:lnTo>
                  <a:pt x="230" y="117"/>
                </a:lnTo>
                <a:lnTo>
                  <a:pt x="234" y="112"/>
                </a:lnTo>
                <a:lnTo>
                  <a:pt x="239" y="112"/>
                </a:lnTo>
                <a:lnTo>
                  <a:pt x="243" y="108"/>
                </a:lnTo>
                <a:lnTo>
                  <a:pt x="248" y="103"/>
                </a:lnTo>
                <a:lnTo>
                  <a:pt x="252" y="99"/>
                </a:lnTo>
                <a:lnTo>
                  <a:pt x="257" y="99"/>
                </a:lnTo>
                <a:lnTo>
                  <a:pt x="261" y="94"/>
                </a:lnTo>
                <a:lnTo>
                  <a:pt x="266" y="90"/>
                </a:lnTo>
                <a:lnTo>
                  <a:pt x="270" y="85"/>
                </a:lnTo>
                <a:lnTo>
                  <a:pt x="275" y="85"/>
                </a:lnTo>
                <a:lnTo>
                  <a:pt x="279" y="81"/>
                </a:lnTo>
                <a:lnTo>
                  <a:pt x="284" y="76"/>
                </a:lnTo>
                <a:lnTo>
                  <a:pt x="288" y="72"/>
                </a:lnTo>
                <a:lnTo>
                  <a:pt x="293" y="72"/>
                </a:lnTo>
                <a:lnTo>
                  <a:pt x="297" y="67"/>
                </a:lnTo>
                <a:lnTo>
                  <a:pt x="302" y="63"/>
                </a:lnTo>
                <a:lnTo>
                  <a:pt x="306" y="63"/>
                </a:lnTo>
                <a:lnTo>
                  <a:pt x="311" y="58"/>
                </a:lnTo>
                <a:lnTo>
                  <a:pt x="315" y="54"/>
                </a:lnTo>
                <a:lnTo>
                  <a:pt x="320" y="54"/>
                </a:lnTo>
                <a:lnTo>
                  <a:pt x="324" y="49"/>
                </a:lnTo>
                <a:lnTo>
                  <a:pt x="329" y="45"/>
                </a:lnTo>
                <a:lnTo>
                  <a:pt x="333" y="40"/>
                </a:lnTo>
                <a:lnTo>
                  <a:pt x="338" y="40"/>
                </a:lnTo>
                <a:lnTo>
                  <a:pt x="342" y="36"/>
                </a:lnTo>
                <a:lnTo>
                  <a:pt x="347" y="31"/>
                </a:lnTo>
                <a:lnTo>
                  <a:pt x="351" y="27"/>
                </a:lnTo>
                <a:lnTo>
                  <a:pt x="356" y="27"/>
                </a:lnTo>
                <a:lnTo>
                  <a:pt x="360" y="22"/>
                </a:lnTo>
                <a:lnTo>
                  <a:pt x="365" y="18"/>
                </a:lnTo>
                <a:lnTo>
                  <a:pt x="369" y="13"/>
                </a:lnTo>
                <a:lnTo>
                  <a:pt x="374" y="13"/>
                </a:lnTo>
                <a:lnTo>
                  <a:pt x="378" y="9"/>
                </a:lnTo>
                <a:lnTo>
                  <a:pt x="383" y="4"/>
                </a:lnTo>
                <a:lnTo>
                  <a:pt x="387" y="4"/>
                </a:lnTo>
                <a:lnTo>
                  <a:pt x="392"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06" name="Freeform 78">
            <a:extLst>
              <a:ext uri="{FF2B5EF4-FFF2-40B4-BE49-F238E27FC236}">
                <a16:creationId xmlns:a16="http://schemas.microsoft.com/office/drawing/2014/main" id="{9D03A63C-D8DC-42B6-B111-835798FECC02}"/>
              </a:ext>
            </a:extLst>
          </p:cNvPr>
          <p:cNvSpPr>
            <a:spLocks/>
          </p:cNvSpPr>
          <p:nvPr/>
        </p:nvSpPr>
        <p:spPr bwMode="auto">
          <a:xfrm>
            <a:off x="2695575" y="5246688"/>
            <a:ext cx="765175" cy="542925"/>
          </a:xfrm>
          <a:custGeom>
            <a:avLst/>
            <a:gdLst>
              <a:gd name="T0" fmla="*/ 5 w 482"/>
              <a:gd name="T1" fmla="*/ 342 h 342"/>
              <a:gd name="T2" fmla="*/ 18 w 482"/>
              <a:gd name="T3" fmla="*/ 342 h 342"/>
              <a:gd name="T4" fmla="*/ 32 w 482"/>
              <a:gd name="T5" fmla="*/ 342 h 342"/>
              <a:gd name="T6" fmla="*/ 45 w 482"/>
              <a:gd name="T7" fmla="*/ 338 h 342"/>
              <a:gd name="T8" fmla="*/ 59 w 482"/>
              <a:gd name="T9" fmla="*/ 333 h 342"/>
              <a:gd name="T10" fmla="*/ 72 w 482"/>
              <a:gd name="T11" fmla="*/ 324 h 342"/>
              <a:gd name="T12" fmla="*/ 86 w 482"/>
              <a:gd name="T13" fmla="*/ 315 h 342"/>
              <a:gd name="T14" fmla="*/ 99 w 482"/>
              <a:gd name="T15" fmla="*/ 306 h 342"/>
              <a:gd name="T16" fmla="*/ 113 w 482"/>
              <a:gd name="T17" fmla="*/ 293 h 342"/>
              <a:gd name="T18" fmla="*/ 122 w 482"/>
              <a:gd name="T19" fmla="*/ 279 h 342"/>
              <a:gd name="T20" fmla="*/ 135 w 482"/>
              <a:gd name="T21" fmla="*/ 266 h 342"/>
              <a:gd name="T22" fmla="*/ 144 w 482"/>
              <a:gd name="T23" fmla="*/ 252 h 342"/>
              <a:gd name="T24" fmla="*/ 149 w 482"/>
              <a:gd name="T25" fmla="*/ 239 h 342"/>
              <a:gd name="T26" fmla="*/ 158 w 482"/>
              <a:gd name="T27" fmla="*/ 221 h 342"/>
              <a:gd name="T28" fmla="*/ 167 w 482"/>
              <a:gd name="T29" fmla="*/ 207 h 342"/>
              <a:gd name="T30" fmla="*/ 176 w 482"/>
              <a:gd name="T31" fmla="*/ 189 h 342"/>
              <a:gd name="T32" fmla="*/ 185 w 482"/>
              <a:gd name="T33" fmla="*/ 167 h 342"/>
              <a:gd name="T34" fmla="*/ 189 w 482"/>
              <a:gd name="T35" fmla="*/ 149 h 342"/>
              <a:gd name="T36" fmla="*/ 198 w 482"/>
              <a:gd name="T37" fmla="*/ 126 h 342"/>
              <a:gd name="T38" fmla="*/ 207 w 482"/>
              <a:gd name="T39" fmla="*/ 104 h 342"/>
              <a:gd name="T40" fmla="*/ 216 w 482"/>
              <a:gd name="T41" fmla="*/ 86 h 342"/>
              <a:gd name="T42" fmla="*/ 225 w 482"/>
              <a:gd name="T43" fmla="*/ 68 h 342"/>
              <a:gd name="T44" fmla="*/ 230 w 482"/>
              <a:gd name="T45" fmla="*/ 50 h 342"/>
              <a:gd name="T46" fmla="*/ 239 w 482"/>
              <a:gd name="T47" fmla="*/ 36 h 342"/>
              <a:gd name="T48" fmla="*/ 252 w 482"/>
              <a:gd name="T49" fmla="*/ 18 h 342"/>
              <a:gd name="T50" fmla="*/ 257 w 482"/>
              <a:gd name="T51" fmla="*/ 14 h 342"/>
              <a:gd name="T52" fmla="*/ 270 w 482"/>
              <a:gd name="T53" fmla="*/ 5 h 342"/>
              <a:gd name="T54" fmla="*/ 284 w 482"/>
              <a:gd name="T55" fmla="*/ 0 h 342"/>
              <a:gd name="T56" fmla="*/ 297 w 482"/>
              <a:gd name="T57" fmla="*/ 5 h 342"/>
              <a:gd name="T58" fmla="*/ 311 w 482"/>
              <a:gd name="T59" fmla="*/ 5 h 342"/>
              <a:gd name="T60" fmla="*/ 324 w 482"/>
              <a:gd name="T61" fmla="*/ 9 h 342"/>
              <a:gd name="T62" fmla="*/ 338 w 482"/>
              <a:gd name="T63" fmla="*/ 14 h 342"/>
              <a:gd name="T64" fmla="*/ 351 w 482"/>
              <a:gd name="T65" fmla="*/ 18 h 342"/>
              <a:gd name="T66" fmla="*/ 365 w 482"/>
              <a:gd name="T67" fmla="*/ 18 h 342"/>
              <a:gd name="T68" fmla="*/ 378 w 482"/>
              <a:gd name="T69" fmla="*/ 23 h 342"/>
              <a:gd name="T70" fmla="*/ 392 w 482"/>
              <a:gd name="T71" fmla="*/ 27 h 342"/>
              <a:gd name="T72" fmla="*/ 405 w 482"/>
              <a:gd name="T73" fmla="*/ 27 h 342"/>
              <a:gd name="T74" fmla="*/ 419 w 482"/>
              <a:gd name="T75" fmla="*/ 32 h 342"/>
              <a:gd name="T76" fmla="*/ 432 w 482"/>
              <a:gd name="T77" fmla="*/ 32 h 342"/>
              <a:gd name="T78" fmla="*/ 446 w 482"/>
              <a:gd name="T79" fmla="*/ 36 h 342"/>
              <a:gd name="T80" fmla="*/ 459 w 482"/>
              <a:gd name="T81" fmla="*/ 36 h 342"/>
              <a:gd name="T82" fmla="*/ 473 w 482"/>
              <a:gd name="T83" fmla="*/ 36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82" h="342">
                <a:moveTo>
                  <a:pt x="5" y="342"/>
                </a:moveTo>
                <a:lnTo>
                  <a:pt x="0" y="342"/>
                </a:lnTo>
                <a:lnTo>
                  <a:pt x="5" y="342"/>
                </a:lnTo>
                <a:lnTo>
                  <a:pt x="9" y="342"/>
                </a:lnTo>
                <a:lnTo>
                  <a:pt x="14" y="342"/>
                </a:lnTo>
                <a:lnTo>
                  <a:pt x="18" y="342"/>
                </a:lnTo>
                <a:lnTo>
                  <a:pt x="23" y="342"/>
                </a:lnTo>
                <a:lnTo>
                  <a:pt x="27" y="342"/>
                </a:lnTo>
                <a:lnTo>
                  <a:pt x="32" y="342"/>
                </a:lnTo>
                <a:lnTo>
                  <a:pt x="36" y="338"/>
                </a:lnTo>
                <a:lnTo>
                  <a:pt x="41" y="338"/>
                </a:lnTo>
                <a:lnTo>
                  <a:pt x="45" y="338"/>
                </a:lnTo>
                <a:lnTo>
                  <a:pt x="50" y="333"/>
                </a:lnTo>
                <a:lnTo>
                  <a:pt x="54" y="333"/>
                </a:lnTo>
                <a:lnTo>
                  <a:pt x="59" y="333"/>
                </a:lnTo>
                <a:lnTo>
                  <a:pt x="63" y="329"/>
                </a:lnTo>
                <a:lnTo>
                  <a:pt x="68" y="329"/>
                </a:lnTo>
                <a:lnTo>
                  <a:pt x="72" y="324"/>
                </a:lnTo>
                <a:lnTo>
                  <a:pt x="77" y="320"/>
                </a:lnTo>
                <a:lnTo>
                  <a:pt x="81" y="320"/>
                </a:lnTo>
                <a:lnTo>
                  <a:pt x="86" y="315"/>
                </a:lnTo>
                <a:lnTo>
                  <a:pt x="90" y="311"/>
                </a:lnTo>
                <a:lnTo>
                  <a:pt x="95" y="311"/>
                </a:lnTo>
                <a:lnTo>
                  <a:pt x="99" y="306"/>
                </a:lnTo>
                <a:lnTo>
                  <a:pt x="104" y="302"/>
                </a:lnTo>
                <a:lnTo>
                  <a:pt x="108" y="297"/>
                </a:lnTo>
                <a:lnTo>
                  <a:pt x="113" y="293"/>
                </a:lnTo>
                <a:lnTo>
                  <a:pt x="117" y="288"/>
                </a:lnTo>
                <a:lnTo>
                  <a:pt x="122" y="284"/>
                </a:lnTo>
                <a:lnTo>
                  <a:pt x="122" y="279"/>
                </a:lnTo>
                <a:lnTo>
                  <a:pt x="131" y="275"/>
                </a:lnTo>
                <a:lnTo>
                  <a:pt x="131" y="270"/>
                </a:lnTo>
                <a:lnTo>
                  <a:pt x="135" y="266"/>
                </a:lnTo>
                <a:lnTo>
                  <a:pt x="135" y="261"/>
                </a:lnTo>
                <a:lnTo>
                  <a:pt x="140" y="257"/>
                </a:lnTo>
                <a:lnTo>
                  <a:pt x="144" y="252"/>
                </a:lnTo>
                <a:lnTo>
                  <a:pt x="144" y="248"/>
                </a:lnTo>
                <a:lnTo>
                  <a:pt x="149" y="243"/>
                </a:lnTo>
                <a:lnTo>
                  <a:pt x="149" y="239"/>
                </a:lnTo>
                <a:lnTo>
                  <a:pt x="153" y="234"/>
                </a:lnTo>
                <a:lnTo>
                  <a:pt x="158" y="230"/>
                </a:lnTo>
                <a:lnTo>
                  <a:pt x="158" y="221"/>
                </a:lnTo>
                <a:lnTo>
                  <a:pt x="162" y="216"/>
                </a:lnTo>
                <a:lnTo>
                  <a:pt x="162" y="212"/>
                </a:lnTo>
                <a:lnTo>
                  <a:pt x="167" y="207"/>
                </a:lnTo>
                <a:lnTo>
                  <a:pt x="171" y="198"/>
                </a:lnTo>
                <a:lnTo>
                  <a:pt x="171" y="194"/>
                </a:lnTo>
                <a:lnTo>
                  <a:pt x="176" y="189"/>
                </a:lnTo>
                <a:lnTo>
                  <a:pt x="176" y="180"/>
                </a:lnTo>
                <a:lnTo>
                  <a:pt x="180" y="176"/>
                </a:lnTo>
                <a:lnTo>
                  <a:pt x="185" y="167"/>
                </a:lnTo>
                <a:lnTo>
                  <a:pt x="185" y="162"/>
                </a:lnTo>
                <a:lnTo>
                  <a:pt x="189" y="153"/>
                </a:lnTo>
                <a:lnTo>
                  <a:pt x="189" y="149"/>
                </a:lnTo>
                <a:lnTo>
                  <a:pt x="194" y="140"/>
                </a:lnTo>
                <a:lnTo>
                  <a:pt x="198" y="135"/>
                </a:lnTo>
                <a:lnTo>
                  <a:pt x="198" y="126"/>
                </a:lnTo>
                <a:lnTo>
                  <a:pt x="203" y="117"/>
                </a:lnTo>
                <a:lnTo>
                  <a:pt x="203" y="113"/>
                </a:lnTo>
                <a:lnTo>
                  <a:pt x="207" y="104"/>
                </a:lnTo>
                <a:lnTo>
                  <a:pt x="212" y="99"/>
                </a:lnTo>
                <a:lnTo>
                  <a:pt x="212" y="90"/>
                </a:lnTo>
                <a:lnTo>
                  <a:pt x="216" y="86"/>
                </a:lnTo>
                <a:lnTo>
                  <a:pt x="216" y="77"/>
                </a:lnTo>
                <a:lnTo>
                  <a:pt x="221" y="72"/>
                </a:lnTo>
                <a:lnTo>
                  <a:pt x="225" y="68"/>
                </a:lnTo>
                <a:lnTo>
                  <a:pt x="225" y="59"/>
                </a:lnTo>
                <a:lnTo>
                  <a:pt x="230" y="54"/>
                </a:lnTo>
                <a:lnTo>
                  <a:pt x="230" y="50"/>
                </a:lnTo>
                <a:lnTo>
                  <a:pt x="234" y="45"/>
                </a:lnTo>
                <a:lnTo>
                  <a:pt x="239" y="41"/>
                </a:lnTo>
                <a:lnTo>
                  <a:pt x="239" y="36"/>
                </a:lnTo>
                <a:lnTo>
                  <a:pt x="243" y="32"/>
                </a:lnTo>
                <a:lnTo>
                  <a:pt x="243" y="27"/>
                </a:lnTo>
                <a:lnTo>
                  <a:pt x="252" y="18"/>
                </a:lnTo>
                <a:lnTo>
                  <a:pt x="248" y="18"/>
                </a:lnTo>
                <a:lnTo>
                  <a:pt x="252" y="18"/>
                </a:lnTo>
                <a:lnTo>
                  <a:pt x="257" y="14"/>
                </a:lnTo>
                <a:lnTo>
                  <a:pt x="261" y="9"/>
                </a:lnTo>
                <a:lnTo>
                  <a:pt x="266" y="9"/>
                </a:lnTo>
                <a:lnTo>
                  <a:pt x="270" y="5"/>
                </a:lnTo>
                <a:lnTo>
                  <a:pt x="275" y="5"/>
                </a:lnTo>
                <a:lnTo>
                  <a:pt x="279" y="5"/>
                </a:lnTo>
                <a:lnTo>
                  <a:pt x="284" y="0"/>
                </a:lnTo>
                <a:lnTo>
                  <a:pt x="288" y="0"/>
                </a:lnTo>
                <a:lnTo>
                  <a:pt x="293" y="0"/>
                </a:lnTo>
                <a:lnTo>
                  <a:pt x="297" y="5"/>
                </a:lnTo>
                <a:lnTo>
                  <a:pt x="302" y="5"/>
                </a:lnTo>
                <a:lnTo>
                  <a:pt x="306" y="5"/>
                </a:lnTo>
                <a:lnTo>
                  <a:pt x="311" y="5"/>
                </a:lnTo>
                <a:lnTo>
                  <a:pt x="315" y="5"/>
                </a:lnTo>
                <a:lnTo>
                  <a:pt x="320" y="9"/>
                </a:lnTo>
                <a:lnTo>
                  <a:pt x="324" y="9"/>
                </a:lnTo>
                <a:lnTo>
                  <a:pt x="329" y="9"/>
                </a:lnTo>
                <a:lnTo>
                  <a:pt x="333" y="9"/>
                </a:lnTo>
                <a:lnTo>
                  <a:pt x="338" y="14"/>
                </a:lnTo>
                <a:lnTo>
                  <a:pt x="342" y="14"/>
                </a:lnTo>
                <a:lnTo>
                  <a:pt x="347" y="14"/>
                </a:lnTo>
                <a:lnTo>
                  <a:pt x="351" y="18"/>
                </a:lnTo>
                <a:lnTo>
                  <a:pt x="356" y="18"/>
                </a:lnTo>
                <a:lnTo>
                  <a:pt x="360" y="18"/>
                </a:lnTo>
                <a:lnTo>
                  <a:pt x="365" y="18"/>
                </a:lnTo>
                <a:lnTo>
                  <a:pt x="369" y="23"/>
                </a:lnTo>
                <a:lnTo>
                  <a:pt x="374" y="23"/>
                </a:lnTo>
                <a:lnTo>
                  <a:pt x="378" y="23"/>
                </a:lnTo>
                <a:lnTo>
                  <a:pt x="383" y="23"/>
                </a:lnTo>
                <a:lnTo>
                  <a:pt x="387" y="27"/>
                </a:lnTo>
                <a:lnTo>
                  <a:pt x="392" y="27"/>
                </a:lnTo>
                <a:lnTo>
                  <a:pt x="396" y="27"/>
                </a:lnTo>
                <a:lnTo>
                  <a:pt x="401" y="27"/>
                </a:lnTo>
                <a:lnTo>
                  <a:pt x="405" y="27"/>
                </a:lnTo>
                <a:lnTo>
                  <a:pt x="410" y="32"/>
                </a:lnTo>
                <a:lnTo>
                  <a:pt x="414" y="32"/>
                </a:lnTo>
                <a:lnTo>
                  <a:pt x="419" y="32"/>
                </a:lnTo>
                <a:lnTo>
                  <a:pt x="423" y="32"/>
                </a:lnTo>
                <a:lnTo>
                  <a:pt x="428" y="32"/>
                </a:lnTo>
                <a:lnTo>
                  <a:pt x="432" y="32"/>
                </a:lnTo>
                <a:lnTo>
                  <a:pt x="437" y="32"/>
                </a:lnTo>
                <a:lnTo>
                  <a:pt x="441" y="36"/>
                </a:lnTo>
                <a:lnTo>
                  <a:pt x="446" y="36"/>
                </a:lnTo>
                <a:lnTo>
                  <a:pt x="450" y="36"/>
                </a:lnTo>
                <a:lnTo>
                  <a:pt x="455" y="36"/>
                </a:lnTo>
                <a:lnTo>
                  <a:pt x="459" y="36"/>
                </a:lnTo>
                <a:lnTo>
                  <a:pt x="464" y="36"/>
                </a:lnTo>
                <a:lnTo>
                  <a:pt x="468" y="36"/>
                </a:lnTo>
                <a:lnTo>
                  <a:pt x="473" y="36"/>
                </a:lnTo>
                <a:lnTo>
                  <a:pt x="477" y="36"/>
                </a:lnTo>
                <a:lnTo>
                  <a:pt x="482" y="36"/>
                </a:lnTo>
              </a:path>
            </a:pathLst>
          </a:custGeom>
          <a:noFill/>
          <a:ln w="28575" cap="flat" cmpd="sng">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07" name="Freeform 79">
            <a:extLst>
              <a:ext uri="{FF2B5EF4-FFF2-40B4-BE49-F238E27FC236}">
                <a16:creationId xmlns:a16="http://schemas.microsoft.com/office/drawing/2014/main" id="{F77CD9C2-0A1F-43B4-A161-79466D5DA946}"/>
              </a:ext>
            </a:extLst>
          </p:cNvPr>
          <p:cNvSpPr>
            <a:spLocks/>
          </p:cNvSpPr>
          <p:nvPr/>
        </p:nvSpPr>
        <p:spPr bwMode="auto">
          <a:xfrm>
            <a:off x="3460750" y="4718050"/>
            <a:ext cx="777875" cy="585788"/>
          </a:xfrm>
          <a:custGeom>
            <a:avLst/>
            <a:gdLst>
              <a:gd name="T0" fmla="*/ 9 w 490"/>
              <a:gd name="T1" fmla="*/ 369 h 369"/>
              <a:gd name="T2" fmla="*/ 22 w 490"/>
              <a:gd name="T3" fmla="*/ 365 h 369"/>
              <a:gd name="T4" fmla="*/ 36 w 490"/>
              <a:gd name="T5" fmla="*/ 360 h 369"/>
              <a:gd name="T6" fmla="*/ 49 w 490"/>
              <a:gd name="T7" fmla="*/ 351 h 369"/>
              <a:gd name="T8" fmla="*/ 63 w 490"/>
              <a:gd name="T9" fmla="*/ 338 h 369"/>
              <a:gd name="T10" fmla="*/ 76 w 490"/>
              <a:gd name="T11" fmla="*/ 320 h 369"/>
              <a:gd name="T12" fmla="*/ 85 w 490"/>
              <a:gd name="T13" fmla="*/ 306 h 369"/>
              <a:gd name="T14" fmla="*/ 94 w 490"/>
              <a:gd name="T15" fmla="*/ 288 h 369"/>
              <a:gd name="T16" fmla="*/ 99 w 490"/>
              <a:gd name="T17" fmla="*/ 270 h 369"/>
              <a:gd name="T18" fmla="*/ 108 w 490"/>
              <a:gd name="T19" fmla="*/ 257 h 369"/>
              <a:gd name="T20" fmla="*/ 117 w 490"/>
              <a:gd name="T21" fmla="*/ 234 h 369"/>
              <a:gd name="T22" fmla="*/ 126 w 490"/>
              <a:gd name="T23" fmla="*/ 216 h 369"/>
              <a:gd name="T24" fmla="*/ 130 w 490"/>
              <a:gd name="T25" fmla="*/ 198 h 369"/>
              <a:gd name="T26" fmla="*/ 139 w 490"/>
              <a:gd name="T27" fmla="*/ 185 h 369"/>
              <a:gd name="T28" fmla="*/ 148 w 490"/>
              <a:gd name="T29" fmla="*/ 167 h 369"/>
              <a:gd name="T30" fmla="*/ 162 w 490"/>
              <a:gd name="T31" fmla="*/ 149 h 369"/>
              <a:gd name="T32" fmla="*/ 166 w 490"/>
              <a:gd name="T33" fmla="*/ 144 h 369"/>
              <a:gd name="T34" fmla="*/ 175 w 490"/>
              <a:gd name="T35" fmla="*/ 131 h 369"/>
              <a:gd name="T36" fmla="*/ 198 w 490"/>
              <a:gd name="T37" fmla="*/ 113 h 369"/>
              <a:gd name="T38" fmla="*/ 202 w 490"/>
              <a:gd name="T39" fmla="*/ 108 h 369"/>
              <a:gd name="T40" fmla="*/ 216 w 490"/>
              <a:gd name="T41" fmla="*/ 104 h 369"/>
              <a:gd name="T42" fmla="*/ 229 w 490"/>
              <a:gd name="T43" fmla="*/ 104 h 369"/>
              <a:gd name="T44" fmla="*/ 243 w 490"/>
              <a:gd name="T45" fmla="*/ 99 h 369"/>
              <a:gd name="T46" fmla="*/ 256 w 490"/>
              <a:gd name="T47" fmla="*/ 99 h 369"/>
              <a:gd name="T48" fmla="*/ 270 w 490"/>
              <a:gd name="T49" fmla="*/ 99 h 369"/>
              <a:gd name="T50" fmla="*/ 283 w 490"/>
              <a:gd name="T51" fmla="*/ 99 h 369"/>
              <a:gd name="T52" fmla="*/ 297 w 490"/>
              <a:gd name="T53" fmla="*/ 99 h 369"/>
              <a:gd name="T54" fmla="*/ 310 w 490"/>
              <a:gd name="T55" fmla="*/ 99 h 369"/>
              <a:gd name="T56" fmla="*/ 324 w 490"/>
              <a:gd name="T57" fmla="*/ 104 h 369"/>
              <a:gd name="T58" fmla="*/ 337 w 490"/>
              <a:gd name="T59" fmla="*/ 104 h 369"/>
              <a:gd name="T60" fmla="*/ 351 w 490"/>
              <a:gd name="T61" fmla="*/ 104 h 369"/>
              <a:gd name="T62" fmla="*/ 364 w 490"/>
              <a:gd name="T63" fmla="*/ 104 h 369"/>
              <a:gd name="T64" fmla="*/ 378 w 490"/>
              <a:gd name="T65" fmla="*/ 104 h 369"/>
              <a:gd name="T66" fmla="*/ 391 w 490"/>
              <a:gd name="T67" fmla="*/ 99 h 369"/>
              <a:gd name="T68" fmla="*/ 405 w 490"/>
              <a:gd name="T69" fmla="*/ 99 h 369"/>
              <a:gd name="T70" fmla="*/ 418 w 490"/>
              <a:gd name="T71" fmla="*/ 95 h 369"/>
              <a:gd name="T72" fmla="*/ 432 w 490"/>
              <a:gd name="T73" fmla="*/ 86 h 369"/>
              <a:gd name="T74" fmla="*/ 445 w 490"/>
              <a:gd name="T75" fmla="*/ 72 h 369"/>
              <a:gd name="T76" fmla="*/ 459 w 490"/>
              <a:gd name="T77" fmla="*/ 59 h 369"/>
              <a:gd name="T78" fmla="*/ 468 w 490"/>
              <a:gd name="T79" fmla="*/ 45 h 369"/>
              <a:gd name="T80" fmla="*/ 477 w 490"/>
              <a:gd name="T81" fmla="*/ 27 h 369"/>
              <a:gd name="T82" fmla="*/ 486 w 490"/>
              <a:gd name="T83" fmla="*/ 14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0" h="369">
                <a:moveTo>
                  <a:pt x="0" y="369"/>
                </a:moveTo>
                <a:lnTo>
                  <a:pt x="4" y="369"/>
                </a:lnTo>
                <a:lnTo>
                  <a:pt x="9" y="369"/>
                </a:lnTo>
                <a:lnTo>
                  <a:pt x="13" y="365"/>
                </a:lnTo>
                <a:lnTo>
                  <a:pt x="18" y="365"/>
                </a:lnTo>
                <a:lnTo>
                  <a:pt x="22" y="365"/>
                </a:lnTo>
                <a:lnTo>
                  <a:pt x="27" y="365"/>
                </a:lnTo>
                <a:lnTo>
                  <a:pt x="31" y="360"/>
                </a:lnTo>
                <a:lnTo>
                  <a:pt x="36" y="360"/>
                </a:lnTo>
                <a:lnTo>
                  <a:pt x="40" y="356"/>
                </a:lnTo>
                <a:lnTo>
                  <a:pt x="45" y="351"/>
                </a:lnTo>
                <a:lnTo>
                  <a:pt x="49" y="351"/>
                </a:lnTo>
                <a:lnTo>
                  <a:pt x="54" y="347"/>
                </a:lnTo>
                <a:lnTo>
                  <a:pt x="58" y="338"/>
                </a:lnTo>
                <a:lnTo>
                  <a:pt x="63" y="338"/>
                </a:lnTo>
                <a:lnTo>
                  <a:pt x="67" y="329"/>
                </a:lnTo>
                <a:lnTo>
                  <a:pt x="72" y="324"/>
                </a:lnTo>
                <a:lnTo>
                  <a:pt x="76" y="320"/>
                </a:lnTo>
                <a:lnTo>
                  <a:pt x="81" y="315"/>
                </a:lnTo>
                <a:lnTo>
                  <a:pt x="81" y="311"/>
                </a:lnTo>
                <a:lnTo>
                  <a:pt x="85" y="306"/>
                </a:lnTo>
                <a:lnTo>
                  <a:pt x="85" y="297"/>
                </a:lnTo>
                <a:lnTo>
                  <a:pt x="90" y="293"/>
                </a:lnTo>
                <a:lnTo>
                  <a:pt x="94" y="288"/>
                </a:lnTo>
                <a:lnTo>
                  <a:pt x="94" y="284"/>
                </a:lnTo>
                <a:lnTo>
                  <a:pt x="99" y="279"/>
                </a:lnTo>
                <a:lnTo>
                  <a:pt x="99" y="270"/>
                </a:lnTo>
                <a:lnTo>
                  <a:pt x="103" y="266"/>
                </a:lnTo>
                <a:lnTo>
                  <a:pt x="108" y="261"/>
                </a:lnTo>
                <a:lnTo>
                  <a:pt x="108" y="257"/>
                </a:lnTo>
                <a:lnTo>
                  <a:pt x="112" y="248"/>
                </a:lnTo>
                <a:lnTo>
                  <a:pt x="112" y="243"/>
                </a:lnTo>
                <a:lnTo>
                  <a:pt x="117" y="234"/>
                </a:lnTo>
                <a:lnTo>
                  <a:pt x="121" y="230"/>
                </a:lnTo>
                <a:lnTo>
                  <a:pt x="121" y="225"/>
                </a:lnTo>
                <a:lnTo>
                  <a:pt x="126" y="216"/>
                </a:lnTo>
                <a:lnTo>
                  <a:pt x="126" y="212"/>
                </a:lnTo>
                <a:lnTo>
                  <a:pt x="130" y="207"/>
                </a:lnTo>
                <a:lnTo>
                  <a:pt x="130" y="198"/>
                </a:lnTo>
                <a:lnTo>
                  <a:pt x="135" y="194"/>
                </a:lnTo>
                <a:lnTo>
                  <a:pt x="139" y="189"/>
                </a:lnTo>
                <a:lnTo>
                  <a:pt x="139" y="185"/>
                </a:lnTo>
                <a:lnTo>
                  <a:pt x="144" y="180"/>
                </a:lnTo>
                <a:lnTo>
                  <a:pt x="144" y="171"/>
                </a:lnTo>
                <a:lnTo>
                  <a:pt x="148" y="167"/>
                </a:lnTo>
                <a:lnTo>
                  <a:pt x="153" y="162"/>
                </a:lnTo>
                <a:lnTo>
                  <a:pt x="153" y="158"/>
                </a:lnTo>
                <a:lnTo>
                  <a:pt x="162" y="149"/>
                </a:lnTo>
                <a:lnTo>
                  <a:pt x="157" y="149"/>
                </a:lnTo>
                <a:lnTo>
                  <a:pt x="162" y="149"/>
                </a:lnTo>
                <a:lnTo>
                  <a:pt x="166" y="144"/>
                </a:lnTo>
                <a:lnTo>
                  <a:pt x="166" y="140"/>
                </a:lnTo>
                <a:lnTo>
                  <a:pt x="171" y="135"/>
                </a:lnTo>
                <a:lnTo>
                  <a:pt x="175" y="131"/>
                </a:lnTo>
                <a:lnTo>
                  <a:pt x="180" y="126"/>
                </a:lnTo>
                <a:lnTo>
                  <a:pt x="184" y="122"/>
                </a:lnTo>
                <a:lnTo>
                  <a:pt x="198" y="113"/>
                </a:lnTo>
                <a:lnTo>
                  <a:pt x="193" y="113"/>
                </a:lnTo>
                <a:lnTo>
                  <a:pt x="198" y="113"/>
                </a:lnTo>
                <a:lnTo>
                  <a:pt x="202" y="108"/>
                </a:lnTo>
                <a:lnTo>
                  <a:pt x="207" y="108"/>
                </a:lnTo>
                <a:lnTo>
                  <a:pt x="211" y="108"/>
                </a:lnTo>
                <a:lnTo>
                  <a:pt x="216" y="104"/>
                </a:lnTo>
                <a:lnTo>
                  <a:pt x="220" y="104"/>
                </a:lnTo>
                <a:lnTo>
                  <a:pt x="225" y="104"/>
                </a:lnTo>
                <a:lnTo>
                  <a:pt x="229" y="104"/>
                </a:lnTo>
                <a:lnTo>
                  <a:pt x="234" y="99"/>
                </a:lnTo>
                <a:lnTo>
                  <a:pt x="238" y="99"/>
                </a:lnTo>
                <a:lnTo>
                  <a:pt x="243" y="99"/>
                </a:lnTo>
                <a:lnTo>
                  <a:pt x="247" y="99"/>
                </a:lnTo>
                <a:lnTo>
                  <a:pt x="252" y="99"/>
                </a:lnTo>
                <a:lnTo>
                  <a:pt x="256" y="99"/>
                </a:lnTo>
                <a:lnTo>
                  <a:pt x="261" y="99"/>
                </a:lnTo>
                <a:lnTo>
                  <a:pt x="265" y="99"/>
                </a:lnTo>
                <a:lnTo>
                  <a:pt x="270" y="99"/>
                </a:lnTo>
                <a:lnTo>
                  <a:pt x="274" y="99"/>
                </a:lnTo>
                <a:lnTo>
                  <a:pt x="279" y="99"/>
                </a:lnTo>
                <a:lnTo>
                  <a:pt x="283" y="99"/>
                </a:lnTo>
                <a:lnTo>
                  <a:pt x="288" y="99"/>
                </a:lnTo>
                <a:lnTo>
                  <a:pt x="292" y="99"/>
                </a:lnTo>
                <a:lnTo>
                  <a:pt x="297" y="99"/>
                </a:lnTo>
                <a:lnTo>
                  <a:pt x="301" y="99"/>
                </a:lnTo>
                <a:lnTo>
                  <a:pt x="306" y="99"/>
                </a:lnTo>
                <a:lnTo>
                  <a:pt x="310" y="99"/>
                </a:lnTo>
                <a:lnTo>
                  <a:pt x="315" y="99"/>
                </a:lnTo>
                <a:lnTo>
                  <a:pt x="319" y="104"/>
                </a:lnTo>
                <a:lnTo>
                  <a:pt x="324" y="104"/>
                </a:lnTo>
                <a:lnTo>
                  <a:pt x="328" y="104"/>
                </a:lnTo>
                <a:lnTo>
                  <a:pt x="333" y="104"/>
                </a:lnTo>
                <a:lnTo>
                  <a:pt x="337" y="104"/>
                </a:lnTo>
                <a:lnTo>
                  <a:pt x="342" y="104"/>
                </a:lnTo>
                <a:lnTo>
                  <a:pt x="346" y="104"/>
                </a:lnTo>
                <a:lnTo>
                  <a:pt x="351" y="104"/>
                </a:lnTo>
                <a:lnTo>
                  <a:pt x="355" y="104"/>
                </a:lnTo>
                <a:lnTo>
                  <a:pt x="360" y="104"/>
                </a:lnTo>
                <a:lnTo>
                  <a:pt x="364" y="104"/>
                </a:lnTo>
                <a:lnTo>
                  <a:pt x="369" y="104"/>
                </a:lnTo>
                <a:lnTo>
                  <a:pt x="373" y="104"/>
                </a:lnTo>
                <a:lnTo>
                  <a:pt x="378" y="104"/>
                </a:lnTo>
                <a:lnTo>
                  <a:pt x="382" y="104"/>
                </a:lnTo>
                <a:lnTo>
                  <a:pt x="387" y="99"/>
                </a:lnTo>
                <a:lnTo>
                  <a:pt x="391" y="99"/>
                </a:lnTo>
                <a:lnTo>
                  <a:pt x="396" y="99"/>
                </a:lnTo>
                <a:lnTo>
                  <a:pt x="400" y="99"/>
                </a:lnTo>
                <a:lnTo>
                  <a:pt x="405" y="99"/>
                </a:lnTo>
                <a:lnTo>
                  <a:pt x="409" y="95"/>
                </a:lnTo>
                <a:lnTo>
                  <a:pt x="414" y="95"/>
                </a:lnTo>
                <a:lnTo>
                  <a:pt x="418" y="95"/>
                </a:lnTo>
                <a:lnTo>
                  <a:pt x="423" y="90"/>
                </a:lnTo>
                <a:lnTo>
                  <a:pt x="427" y="90"/>
                </a:lnTo>
                <a:lnTo>
                  <a:pt x="432" y="86"/>
                </a:lnTo>
                <a:lnTo>
                  <a:pt x="436" y="81"/>
                </a:lnTo>
                <a:lnTo>
                  <a:pt x="441" y="81"/>
                </a:lnTo>
                <a:lnTo>
                  <a:pt x="445" y="72"/>
                </a:lnTo>
                <a:lnTo>
                  <a:pt x="450" y="68"/>
                </a:lnTo>
                <a:lnTo>
                  <a:pt x="454" y="63"/>
                </a:lnTo>
                <a:lnTo>
                  <a:pt x="459" y="59"/>
                </a:lnTo>
                <a:lnTo>
                  <a:pt x="463" y="54"/>
                </a:lnTo>
                <a:lnTo>
                  <a:pt x="463" y="50"/>
                </a:lnTo>
                <a:lnTo>
                  <a:pt x="468" y="45"/>
                </a:lnTo>
                <a:lnTo>
                  <a:pt x="472" y="41"/>
                </a:lnTo>
                <a:lnTo>
                  <a:pt x="472" y="36"/>
                </a:lnTo>
                <a:lnTo>
                  <a:pt x="477" y="27"/>
                </a:lnTo>
                <a:lnTo>
                  <a:pt x="477" y="23"/>
                </a:lnTo>
                <a:lnTo>
                  <a:pt x="481" y="18"/>
                </a:lnTo>
                <a:lnTo>
                  <a:pt x="486" y="14"/>
                </a:lnTo>
                <a:lnTo>
                  <a:pt x="486" y="5"/>
                </a:lnTo>
                <a:lnTo>
                  <a:pt x="490" y="0"/>
                </a:lnTo>
              </a:path>
            </a:pathLst>
          </a:custGeom>
          <a:noFill/>
          <a:ln w="28575" cap="flat" cmpd="sng">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08" name="Freeform 80">
            <a:extLst>
              <a:ext uri="{FF2B5EF4-FFF2-40B4-BE49-F238E27FC236}">
                <a16:creationId xmlns:a16="http://schemas.microsoft.com/office/drawing/2014/main" id="{CE121403-2088-472A-9C2F-ECD1DC7EC409}"/>
              </a:ext>
            </a:extLst>
          </p:cNvPr>
          <p:cNvSpPr>
            <a:spLocks/>
          </p:cNvSpPr>
          <p:nvPr/>
        </p:nvSpPr>
        <p:spPr bwMode="auto">
          <a:xfrm>
            <a:off x="4238625" y="4083050"/>
            <a:ext cx="742950" cy="635000"/>
          </a:xfrm>
          <a:custGeom>
            <a:avLst/>
            <a:gdLst>
              <a:gd name="T0" fmla="*/ 5 w 468"/>
              <a:gd name="T1" fmla="*/ 387 h 400"/>
              <a:gd name="T2" fmla="*/ 14 w 468"/>
              <a:gd name="T3" fmla="*/ 364 h 400"/>
              <a:gd name="T4" fmla="*/ 18 w 468"/>
              <a:gd name="T5" fmla="*/ 342 h 400"/>
              <a:gd name="T6" fmla="*/ 27 w 468"/>
              <a:gd name="T7" fmla="*/ 319 h 400"/>
              <a:gd name="T8" fmla="*/ 36 w 468"/>
              <a:gd name="T9" fmla="*/ 297 h 400"/>
              <a:gd name="T10" fmla="*/ 45 w 468"/>
              <a:gd name="T11" fmla="*/ 274 h 400"/>
              <a:gd name="T12" fmla="*/ 54 w 468"/>
              <a:gd name="T13" fmla="*/ 256 h 400"/>
              <a:gd name="T14" fmla="*/ 59 w 468"/>
              <a:gd name="T15" fmla="*/ 238 h 400"/>
              <a:gd name="T16" fmla="*/ 68 w 468"/>
              <a:gd name="T17" fmla="*/ 225 h 400"/>
              <a:gd name="T18" fmla="*/ 77 w 468"/>
              <a:gd name="T19" fmla="*/ 211 h 400"/>
              <a:gd name="T20" fmla="*/ 90 w 468"/>
              <a:gd name="T21" fmla="*/ 193 h 400"/>
              <a:gd name="T22" fmla="*/ 104 w 468"/>
              <a:gd name="T23" fmla="*/ 184 h 400"/>
              <a:gd name="T24" fmla="*/ 117 w 468"/>
              <a:gd name="T25" fmla="*/ 180 h 400"/>
              <a:gd name="T26" fmla="*/ 131 w 468"/>
              <a:gd name="T27" fmla="*/ 175 h 400"/>
              <a:gd name="T28" fmla="*/ 144 w 468"/>
              <a:gd name="T29" fmla="*/ 171 h 400"/>
              <a:gd name="T30" fmla="*/ 158 w 468"/>
              <a:gd name="T31" fmla="*/ 171 h 400"/>
              <a:gd name="T32" fmla="*/ 171 w 468"/>
              <a:gd name="T33" fmla="*/ 171 h 400"/>
              <a:gd name="T34" fmla="*/ 185 w 468"/>
              <a:gd name="T35" fmla="*/ 171 h 400"/>
              <a:gd name="T36" fmla="*/ 198 w 468"/>
              <a:gd name="T37" fmla="*/ 171 h 400"/>
              <a:gd name="T38" fmla="*/ 212 w 468"/>
              <a:gd name="T39" fmla="*/ 175 h 400"/>
              <a:gd name="T40" fmla="*/ 225 w 468"/>
              <a:gd name="T41" fmla="*/ 175 h 400"/>
              <a:gd name="T42" fmla="*/ 239 w 468"/>
              <a:gd name="T43" fmla="*/ 175 h 400"/>
              <a:gd name="T44" fmla="*/ 252 w 468"/>
              <a:gd name="T45" fmla="*/ 175 h 400"/>
              <a:gd name="T46" fmla="*/ 266 w 468"/>
              <a:gd name="T47" fmla="*/ 180 h 400"/>
              <a:gd name="T48" fmla="*/ 279 w 468"/>
              <a:gd name="T49" fmla="*/ 180 h 400"/>
              <a:gd name="T50" fmla="*/ 293 w 468"/>
              <a:gd name="T51" fmla="*/ 180 h 400"/>
              <a:gd name="T52" fmla="*/ 306 w 468"/>
              <a:gd name="T53" fmla="*/ 175 h 400"/>
              <a:gd name="T54" fmla="*/ 320 w 468"/>
              <a:gd name="T55" fmla="*/ 175 h 400"/>
              <a:gd name="T56" fmla="*/ 333 w 468"/>
              <a:gd name="T57" fmla="*/ 175 h 400"/>
              <a:gd name="T58" fmla="*/ 347 w 468"/>
              <a:gd name="T59" fmla="*/ 166 h 400"/>
              <a:gd name="T60" fmla="*/ 360 w 468"/>
              <a:gd name="T61" fmla="*/ 162 h 400"/>
              <a:gd name="T62" fmla="*/ 374 w 468"/>
              <a:gd name="T63" fmla="*/ 153 h 400"/>
              <a:gd name="T64" fmla="*/ 387 w 468"/>
              <a:gd name="T65" fmla="*/ 139 h 400"/>
              <a:gd name="T66" fmla="*/ 396 w 468"/>
              <a:gd name="T67" fmla="*/ 121 h 400"/>
              <a:gd name="T68" fmla="*/ 405 w 468"/>
              <a:gd name="T69" fmla="*/ 112 h 400"/>
              <a:gd name="T70" fmla="*/ 414 w 468"/>
              <a:gd name="T71" fmla="*/ 99 h 400"/>
              <a:gd name="T72" fmla="*/ 423 w 468"/>
              <a:gd name="T73" fmla="*/ 85 h 400"/>
              <a:gd name="T74" fmla="*/ 432 w 468"/>
              <a:gd name="T75" fmla="*/ 67 h 400"/>
              <a:gd name="T76" fmla="*/ 437 w 468"/>
              <a:gd name="T77" fmla="*/ 54 h 400"/>
              <a:gd name="T78" fmla="*/ 446 w 468"/>
              <a:gd name="T79" fmla="*/ 41 h 400"/>
              <a:gd name="T80" fmla="*/ 455 w 468"/>
              <a:gd name="T81" fmla="*/ 23 h 400"/>
              <a:gd name="T82" fmla="*/ 464 w 468"/>
              <a:gd name="T83" fmla="*/ 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8" h="400">
                <a:moveTo>
                  <a:pt x="0" y="400"/>
                </a:moveTo>
                <a:lnTo>
                  <a:pt x="0" y="391"/>
                </a:lnTo>
                <a:lnTo>
                  <a:pt x="5" y="387"/>
                </a:lnTo>
                <a:lnTo>
                  <a:pt x="5" y="378"/>
                </a:lnTo>
                <a:lnTo>
                  <a:pt x="9" y="373"/>
                </a:lnTo>
                <a:lnTo>
                  <a:pt x="14" y="364"/>
                </a:lnTo>
                <a:lnTo>
                  <a:pt x="14" y="355"/>
                </a:lnTo>
                <a:lnTo>
                  <a:pt x="18" y="351"/>
                </a:lnTo>
                <a:lnTo>
                  <a:pt x="18" y="342"/>
                </a:lnTo>
                <a:lnTo>
                  <a:pt x="23" y="333"/>
                </a:lnTo>
                <a:lnTo>
                  <a:pt x="27" y="328"/>
                </a:lnTo>
                <a:lnTo>
                  <a:pt x="27" y="319"/>
                </a:lnTo>
                <a:lnTo>
                  <a:pt x="32" y="310"/>
                </a:lnTo>
                <a:lnTo>
                  <a:pt x="32" y="306"/>
                </a:lnTo>
                <a:lnTo>
                  <a:pt x="36" y="297"/>
                </a:lnTo>
                <a:lnTo>
                  <a:pt x="41" y="288"/>
                </a:lnTo>
                <a:lnTo>
                  <a:pt x="41" y="283"/>
                </a:lnTo>
                <a:lnTo>
                  <a:pt x="45" y="274"/>
                </a:lnTo>
                <a:lnTo>
                  <a:pt x="45" y="270"/>
                </a:lnTo>
                <a:lnTo>
                  <a:pt x="50" y="261"/>
                </a:lnTo>
                <a:lnTo>
                  <a:pt x="54" y="256"/>
                </a:lnTo>
                <a:lnTo>
                  <a:pt x="54" y="252"/>
                </a:lnTo>
                <a:lnTo>
                  <a:pt x="59" y="243"/>
                </a:lnTo>
                <a:lnTo>
                  <a:pt x="59" y="238"/>
                </a:lnTo>
                <a:lnTo>
                  <a:pt x="63" y="234"/>
                </a:lnTo>
                <a:lnTo>
                  <a:pt x="68" y="229"/>
                </a:lnTo>
                <a:lnTo>
                  <a:pt x="68" y="225"/>
                </a:lnTo>
                <a:lnTo>
                  <a:pt x="72" y="220"/>
                </a:lnTo>
                <a:lnTo>
                  <a:pt x="72" y="216"/>
                </a:lnTo>
                <a:lnTo>
                  <a:pt x="77" y="211"/>
                </a:lnTo>
                <a:lnTo>
                  <a:pt x="86" y="202"/>
                </a:lnTo>
                <a:lnTo>
                  <a:pt x="86" y="198"/>
                </a:lnTo>
                <a:lnTo>
                  <a:pt x="90" y="193"/>
                </a:lnTo>
                <a:lnTo>
                  <a:pt x="95" y="189"/>
                </a:lnTo>
                <a:lnTo>
                  <a:pt x="99" y="184"/>
                </a:lnTo>
                <a:lnTo>
                  <a:pt x="104" y="184"/>
                </a:lnTo>
                <a:lnTo>
                  <a:pt x="108" y="180"/>
                </a:lnTo>
                <a:lnTo>
                  <a:pt x="113" y="180"/>
                </a:lnTo>
                <a:lnTo>
                  <a:pt x="117" y="180"/>
                </a:lnTo>
                <a:lnTo>
                  <a:pt x="122" y="175"/>
                </a:lnTo>
                <a:lnTo>
                  <a:pt x="126" y="175"/>
                </a:lnTo>
                <a:lnTo>
                  <a:pt x="131" y="175"/>
                </a:lnTo>
                <a:lnTo>
                  <a:pt x="135" y="171"/>
                </a:lnTo>
                <a:lnTo>
                  <a:pt x="140" y="171"/>
                </a:lnTo>
                <a:lnTo>
                  <a:pt x="144" y="171"/>
                </a:lnTo>
                <a:lnTo>
                  <a:pt x="149" y="171"/>
                </a:lnTo>
                <a:lnTo>
                  <a:pt x="153" y="171"/>
                </a:lnTo>
                <a:lnTo>
                  <a:pt x="158" y="171"/>
                </a:lnTo>
                <a:lnTo>
                  <a:pt x="162" y="171"/>
                </a:lnTo>
                <a:lnTo>
                  <a:pt x="167" y="171"/>
                </a:lnTo>
                <a:lnTo>
                  <a:pt x="171" y="171"/>
                </a:lnTo>
                <a:lnTo>
                  <a:pt x="176" y="171"/>
                </a:lnTo>
                <a:lnTo>
                  <a:pt x="180" y="171"/>
                </a:lnTo>
                <a:lnTo>
                  <a:pt x="185" y="171"/>
                </a:lnTo>
                <a:lnTo>
                  <a:pt x="189" y="171"/>
                </a:lnTo>
                <a:lnTo>
                  <a:pt x="194" y="171"/>
                </a:lnTo>
                <a:lnTo>
                  <a:pt x="198" y="171"/>
                </a:lnTo>
                <a:lnTo>
                  <a:pt x="203" y="175"/>
                </a:lnTo>
                <a:lnTo>
                  <a:pt x="207" y="175"/>
                </a:lnTo>
                <a:lnTo>
                  <a:pt x="212" y="175"/>
                </a:lnTo>
                <a:lnTo>
                  <a:pt x="216" y="175"/>
                </a:lnTo>
                <a:lnTo>
                  <a:pt x="221" y="175"/>
                </a:lnTo>
                <a:lnTo>
                  <a:pt x="225" y="175"/>
                </a:lnTo>
                <a:lnTo>
                  <a:pt x="230" y="175"/>
                </a:lnTo>
                <a:lnTo>
                  <a:pt x="234" y="175"/>
                </a:lnTo>
                <a:lnTo>
                  <a:pt x="239" y="175"/>
                </a:lnTo>
                <a:lnTo>
                  <a:pt x="243" y="175"/>
                </a:lnTo>
                <a:lnTo>
                  <a:pt x="248" y="175"/>
                </a:lnTo>
                <a:lnTo>
                  <a:pt x="252" y="175"/>
                </a:lnTo>
                <a:lnTo>
                  <a:pt x="257" y="175"/>
                </a:lnTo>
                <a:lnTo>
                  <a:pt x="261" y="175"/>
                </a:lnTo>
                <a:lnTo>
                  <a:pt x="266" y="180"/>
                </a:lnTo>
                <a:lnTo>
                  <a:pt x="270" y="180"/>
                </a:lnTo>
                <a:lnTo>
                  <a:pt x="275" y="180"/>
                </a:lnTo>
                <a:lnTo>
                  <a:pt x="279" y="180"/>
                </a:lnTo>
                <a:lnTo>
                  <a:pt x="284" y="180"/>
                </a:lnTo>
                <a:lnTo>
                  <a:pt x="288" y="180"/>
                </a:lnTo>
                <a:lnTo>
                  <a:pt x="293" y="180"/>
                </a:lnTo>
                <a:lnTo>
                  <a:pt x="297" y="180"/>
                </a:lnTo>
                <a:lnTo>
                  <a:pt x="302" y="180"/>
                </a:lnTo>
                <a:lnTo>
                  <a:pt x="306" y="175"/>
                </a:lnTo>
                <a:lnTo>
                  <a:pt x="311" y="175"/>
                </a:lnTo>
                <a:lnTo>
                  <a:pt x="315" y="175"/>
                </a:lnTo>
                <a:lnTo>
                  <a:pt x="320" y="175"/>
                </a:lnTo>
                <a:lnTo>
                  <a:pt x="324" y="175"/>
                </a:lnTo>
                <a:lnTo>
                  <a:pt x="329" y="175"/>
                </a:lnTo>
                <a:lnTo>
                  <a:pt x="333" y="175"/>
                </a:lnTo>
                <a:lnTo>
                  <a:pt x="338" y="171"/>
                </a:lnTo>
                <a:lnTo>
                  <a:pt x="342" y="171"/>
                </a:lnTo>
                <a:lnTo>
                  <a:pt x="347" y="166"/>
                </a:lnTo>
                <a:lnTo>
                  <a:pt x="351" y="166"/>
                </a:lnTo>
                <a:lnTo>
                  <a:pt x="356" y="166"/>
                </a:lnTo>
                <a:lnTo>
                  <a:pt x="360" y="162"/>
                </a:lnTo>
                <a:lnTo>
                  <a:pt x="365" y="157"/>
                </a:lnTo>
                <a:lnTo>
                  <a:pt x="369" y="153"/>
                </a:lnTo>
                <a:lnTo>
                  <a:pt x="374" y="153"/>
                </a:lnTo>
                <a:lnTo>
                  <a:pt x="378" y="144"/>
                </a:lnTo>
                <a:lnTo>
                  <a:pt x="383" y="139"/>
                </a:lnTo>
                <a:lnTo>
                  <a:pt x="387" y="139"/>
                </a:lnTo>
                <a:lnTo>
                  <a:pt x="392" y="130"/>
                </a:lnTo>
                <a:lnTo>
                  <a:pt x="401" y="121"/>
                </a:lnTo>
                <a:lnTo>
                  <a:pt x="396" y="121"/>
                </a:lnTo>
                <a:lnTo>
                  <a:pt x="401" y="121"/>
                </a:lnTo>
                <a:lnTo>
                  <a:pt x="405" y="117"/>
                </a:lnTo>
                <a:lnTo>
                  <a:pt x="405" y="112"/>
                </a:lnTo>
                <a:lnTo>
                  <a:pt x="410" y="108"/>
                </a:lnTo>
                <a:lnTo>
                  <a:pt x="410" y="103"/>
                </a:lnTo>
                <a:lnTo>
                  <a:pt x="414" y="99"/>
                </a:lnTo>
                <a:lnTo>
                  <a:pt x="419" y="94"/>
                </a:lnTo>
                <a:lnTo>
                  <a:pt x="419" y="90"/>
                </a:lnTo>
                <a:lnTo>
                  <a:pt x="423" y="85"/>
                </a:lnTo>
                <a:lnTo>
                  <a:pt x="423" y="81"/>
                </a:lnTo>
                <a:lnTo>
                  <a:pt x="428" y="72"/>
                </a:lnTo>
                <a:lnTo>
                  <a:pt x="432" y="67"/>
                </a:lnTo>
                <a:lnTo>
                  <a:pt x="432" y="63"/>
                </a:lnTo>
                <a:lnTo>
                  <a:pt x="437" y="59"/>
                </a:lnTo>
                <a:lnTo>
                  <a:pt x="437" y="54"/>
                </a:lnTo>
                <a:lnTo>
                  <a:pt x="441" y="50"/>
                </a:lnTo>
                <a:lnTo>
                  <a:pt x="446" y="45"/>
                </a:lnTo>
                <a:lnTo>
                  <a:pt x="446" y="41"/>
                </a:lnTo>
                <a:lnTo>
                  <a:pt x="450" y="32"/>
                </a:lnTo>
                <a:lnTo>
                  <a:pt x="450" y="27"/>
                </a:lnTo>
                <a:lnTo>
                  <a:pt x="455" y="23"/>
                </a:lnTo>
                <a:lnTo>
                  <a:pt x="459" y="18"/>
                </a:lnTo>
                <a:lnTo>
                  <a:pt x="459" y="14"/>
                </a:lnTo>
                <a:lnTo>
                  <a:pt x="464" y="9"/>
                </a:lnTo>
                <a:lnTo>
                  <a:pt x="464" y="5"/>
                </a:lnTo>
                <a:lnTo>
                  <a:pt x="468" y="0"/>
                </a:lnTo>
              </a:path>
            </a:pathLst>
          </a:custGeom>
          <a:noFill/>
          <a:ln w="28575" cap="flat" cmpd="sng">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09" name="Freeform 81">
            <a:extLst>
              <a:ext uri="{FF2B5EF4-FFF2-40B4-BE49-F238E27FC236}">
                <a16:creationId xmlns:a16="http://schemas.microsoft.com/office/drawing/2014/main" id="{27AC1BEB-FD38-4B62-B06A-2E231A965E63}"/>
              </a:ext>
            </a:extLst>
          </p:cNvPr>
          <p:cNvSpPr>
            <a:spLocks/>
          </p:cNvSpPr>
          <p:nvPr/>
        </p:nvSpPr>
        <p:spPr bwMode="auto">
          <a:xfrm>
            <a:off x="4981575" y="3497263"/>
            <a:ext cx="879475" cy="585787"/>
          </a:xfrm>
          <a:custGeom>
            <a:avLst/>
            <a:gdLst>
              <a:gd name="T0" fmla="*/ 5 w 554"/>
              <a:gd name="T1" fmla="*/ 360 h 369"/>
              <a:gd name="T2" fmla="*/ 14 w 554"/>
              <a:gd name="T3" fmla="*/ 351 h 369"/>
              <a:gd name="T4" fmla="*/ 23 w 554"/>
              <a:gd name="T5" fmla="*/ 338 h 369"/>
              <a:gd name="T6" fmla="*/ 32 w 554"/>
              <a:gd name="T7" fmla="*/ 329 h 369"/>
              <a:gd name="T8" fmla="*/ 45 w 554"/>
              <a:gd name="T9" fmla="*/ 315 h 369"/>
              <a:gd name="T10" fmla="*/ 59 w 554"/>
              <a:gd name="T11" fmla="*/ 306 h 369"/>
              <a:gd name="T12" fmla="*/ 72 w 554"/>
              <a:gd name="T13" fmla="*/ 297 h 369"/>
              <a:gd name="T14" fmla="*/ 86 w 554"/>
              <a:gd name="T15" fmla="*/ 293 h 369"/>
              <a:gd name="T16" fmla="*/ 99 w 554"/>
              <a:gd name="T17" fmla="*/ 288 h 369"/>
              <a:gd name="T18" fmla="*/ 113 w 554"/>
              <a:gd name="T19" fmla="*/ 284 h 369"/>
              <a:gd name="T20" fmla="*/ 126 w 554"/>
              <a:gd name="T21" fmla="*/ 279 h 369"/>
              <a:gd name="T22" fmla="*/ 140 w 554"/>
              <a:gd name="T23" fmla="*/ 279 h 369"/>
              <a:gd name="T24" fmla="*/ 153 w 554"/>
              <a:gd name="T25" fmla="*/ 275 h 369"/>
              <a:gd name="T26" fmla="*/ 167 w 554"/>
              <a:gd name="T27" fmla="*/ 275 h 369"/>
              <a:gd name="T28" fmla="*/ 180 w 554"/>
              <a:gd name="T29" fmla="*/ 270 h 369"/>
              <a:gd name="T30" fmla="*/ 194 w 554"/>
              <a:gd name="T31" fmla="*/ 270 h 369"/>
              <a:gd name="T32" fmla="*/ 207 w 554"/>
              <a:gd name="T33" fmla="*/ 266 h 369"/>
              <a:gd name="T34" fmla="*/ 221 w 554"/>
              <a:gd name="T35" fmla="*/ 261 h 369"/>
              <a:gd name="T36" fmla="*/ 234 w 554"/>
              <a:gd name="T37" fmla="*/ 257 h 369"/>
              <a:gd name="T38" fmla="*/ 248 w 554"/>
              <a:gd name="T39" fmla="*/ 252 h 369"/>
              <a:gd name="T40" fmla="*/ 261 w 554"/>
              <a:gd name="T41" fmla="*/ 248 h 369"/>
              <a:gd name="T42" fmla="*/ 275 w 554"/>
              <a:gd name="T43" fmla="*/ 239 h 369"/>
              <a:gd name="T44" fmla="*/ 288 w 554"/>
              <a:gd name="T45" fmla="*/ 230 h 369"/>
              <a:gd name="T46" fmla="*/ 302 w 554"/>
              <a:gd name="T47" fmla="*/ 221 h 369"/>
              <a:gd name="T48" fmla="*/ 315 w 554"/>
              <a:gd name="T49" fmla="*/ 207 h 369"/>
              <a:gd name="T50" fmla="*/ 329 w 554"/>
              <a:gd name="T51" fmla="*/ 194 h 369"/>
              <a:gd name="T52" fmla="*/ 342 w 554"/>
              <a:gd name="T53" fmla="*/ 180 h 369"/>
              <a:gd name="T54" fmla="*/ 356 w 554"/>
              <a:gd name="T55" fmla="*/ 167 h 369"/>
              <a:gd name="T56" fmla="*/ 369 w 554"/>
              <a:gd name="T57" fmla="*/ 153 h 369"/>
              <a:gd name="T58" fmla="*/ 383 w 554"/>
              <a:gd name="T59" fmla="*/ 140 h 369"/>
              <a:gd name="T60" fmla="*/ 396 w 554"/>
              <a:gd name="T61" fmla="*/ 126 h 369"/>
              <a:gd name="T62" fmla="*/ 410 w 554"/>
              <a:gd name="T63" fmla="*/ 108 h 369"/>
              <a:gd name="T64" fmla="*/ 423 w 554"/>
              <a:gd name="T65" fmla="*/ 99 h 369"/>
              <a:gd name="T66" fmla="*/ 437 w 554"/>
              <a:gd name="T67" fmla="*/ 86 h 369"/>
              <a:gd name="T68" fmla="*/ 450 w 554"/>
              <a:gd name="T69" fmla="*/ 72 h 369"/>
              <a:gd name="T70" fmla="*/ 464 w 554"/>
              <a:gd name="T71" fmla="*/ 63 h 369"/>
              <a:gd name="T72" fmla="*/ 477 w 554"/>
              <a:gd name="T73" fmla="*/ 50 h 369"/>
              <a:gd name="T74" fmla="*/ 491 w 554"/>
              <a:gd name="T75" fmla="*/ 41 h 369"/>
              <a:gd name="T76" fmla="*/ 504 w 554"/>
              <a:gd name="T77" fmla="*/ 32 h 369"/>
              <a:gd name="T78" fmla="*/ 518 w 554"/>
              <a:gd name="T79" fmla="*/ 23 h 369"/>
              <a:gd name="T80" fmla="*/ 531 w 554"/>
              <a:gd name="T81" fmla="*/ 14 h 369"/>
              <a:gd name="T82" fmla="*/ 545 w 554"/>
              <a:gd name="T83" fmla="*/ 5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4" h="369">
                <a:moveTo>
                  <a:pt x="0" y="369"/>
                </a:moveTo>
                <a:lnTo>
                  <a:pt x="5" y="365"/>
                </a:lnTo>
                <a:lnTo>
                  <a:pt x="5" y="360"/>
                </a:lnTo>
                <a:lnTo>
                  <a:pt x="14" y="351"/>
                </a:lnTo>
                <a:lnTo>
                  <a:pt x="9" y="351"/>
                </a:lnTo>
                <a:lnTo>
                  <a:pt x="14" y="351"/>
                </a:lnTo>
                <a:lnTo>
                  <a:pt x="18" y="347"/>
                </a:lnTo>
                <a:lnTo>
                  <a:pt x="18" y="342"/>
                </a:lnTo>
                <a:lnTo>
                  <a:pt x="23" y="338"/>
                </a:lnTo>
                <a:lnTo>
                  <a:pt x="32" y="329"/>
                </a:lnTo>
                <a:lnTo>
                  <a:pt x="27" y="329"/>
                </a:lnTo>
                <a:lnTo>
                  <a:pt x="32" y="329"/>
                </a:lnTo>
                <a:lnTo>
                  <a:pt x="41" y="320"/>
                </a:lnTo>
                <a:lnTo>
                  <a:pt x="41" y="315"/>
                </a:lnTo>
                <a:lnTo>
                  <a:pt x="45" y="315"/>
                </a:lnTo>
                <a:lnTo>
                  <a:pt x="50" y="311"/>
                </a:lnTo>
                <a:lnTo>
                  <a:pt x="54" y="306"/>
                </a:lnTo>
                <a:lnTo>
                  <a:pt x="59" y="306"/>
                </a:lnTo>
                <a:lnTo>
                  <a:pt x="63" y="302"/>
                </a:lnTo>
                <a:lnTo>
                  <a:pt x="68" y="297"/>
                </a:lnTo>
                <a:lnTo>
                  <a:pt x="72" y="297"/>
                </a:lnTo>
                <a:lnTo>
                  <a:pt x="77" y="293"/>
                </a:lnTo>
                <a:lnTo>
                  <a:pt x="81" y="293"/>
                </a:lnTo>
                <a:lnTo>
                  <a:pt x="86" y="293"/>
                </a:lnTo>
                <a:lnTo>
                  <a:pt x="90" y="288"/>
                </a:lnTo>
                <a:lnTo>
                  <a:pt x="95" y="288"/>
                </a:lnTo>
                <a:lnTo>
                  <a:pt x="99" y="288"/>
                </a:lnTo>
                <a:lnTo>
                  <a:pt x="104" y="284"/>
                </a:lnTo>
                <a:lnTo>
                  <a:pt x="108" y="284"/>
                </a:lnTo>
                <a:lnTo>
                  <a:pt x="113" y="284"/>
                </a:lnTo>
                <a:lnTo>
                  <a:pt x="117" y="284"/>
                </a:lnTo>
                <a:lnTo>
                  <a:pt x="122" y="284"/>
                </a:lnTo>
                <a:lnTo>
                  <a:pt x="126" y="279"/>
                </a:lnTo>
                <a:lnTo>
                  <a:pt x="131" y="279"/>
                </a:lnTo>
                <a:lnTo>
                  <a:pt x="135" y="279"/>
                </a:lnTo>
                <a:lnTo>
                  <a:pt x="140" y="279"/>
                </a:lnTo>
                <a:lnTo>
                  <a:pt x="144" y="279"/>
                </a:lnTo>
                <a:lnTo>
                  <a:pt x="149" y="279"/>
                </a:lnTo>
                <a:lnTo>
                  <a:pt x="153" y="275"/>
                </a:lnTo>
                <a:lnTo>
                  <a:pt x="158" y="275"/>
                </a:lnTo>
                <a:lnTo>
                  <a:pt x="162" y="275"/>
                </a:lnTo>
                <a:lnTo>
                  <a:pt x="167" y="275"/>
                </a:lnTo>
                <a:lnTo>
                  <a:pt x="171" y="275"/>
                </a:lnTo>
                <a:lnTo>
                  <a:pt x="176" y="275"/>
                </a:lnTo>
                <a:lnTo>
                  <a:pt x="180" y="270"/>
                </a:lnTo>
                <a:lnTo>
                  <a:pt x="185" y="270"/>
                </a:lnTo>
                <a:lnTo>
                  <a:pt x="189" y="270"/>
                </a:lnTo>
                <a:lnTo>
                  <a:pt x="194" y="270"/>
                </a:lnTo>
                <a:lnTo>
                  <a:pt x="198" y="270"/>
                </a:lnTo>
                <a:lnTo>
                  <a:pt x="203" y="266"/>
                </a:lnTo>
                <a:lnTo>
                  <a:pt x="207" y="266"/>
                </a:lnTo>
                <a:lnTo>
                  <a:pt x="212" y="266"/>
                </a:lnTo>
                <a:lnTo>
                  <a:pt x="216" y="266"/>
                </a:lnTo>
                <a:lnTo>
                  <a:pt x="221" y="261"/>
                </a:lnTo>
                <a:lnTo>
                  <a:pt x="225" y="261"/>
                </a:lnTo>
                <a:lnTo>
                  <a:pt x="230" y="261"/>
                </a:lnTo>
                <a:lnTo>
                  <a:pt x="234" y="257"/>
                </a:lnTo>
                <a:lnTo>
                  <a:pt x="239" y="257"/>
                </a:lnTo>
                <a:lnTo>
                  <a:pt x="243" y="257"/>
                </a:lnTo>
                <a:lnTo>
                  <a:pt x="248" y="252"/>
                </a:lnTo>
                <a:lnTo>
                  <a:pt x="252" y="252"/>
                </a:lnTo>
                <a:lnTo>
                  <a:pt x="257" y="248"/>
                </a:lnTo>
                <a:lnTo>
                  <a:pt x="261" y="248"/>
                </a:lnTo>
                <a:lnTo>
                  <a:pt x="266" y="243"/>
                </a:lnTo>
                <a:lnTo>
                  <a:pt x="270" y="243"/>
                </a:lnTo>
                <a:lnTo>
                  <a:pt x="275" y="239"/>
                </a:lnTo>
                <a:lnTo>
                  <a:pt x="279" y="234"/>
                </a:lnTo>
                <a:lnTo>
                  <a:pt x="284" y="234"/>
                </a:lnTo>
                <a:lnTo>
                  <a:pt x="288" y="230"/>
                </a:lnTo>
                <a:lnTo>
                  <a:pt x="293" y="225"/>
                </a:lnTo>
                <a:lnTo>
                  <a:pt x="297" y="225"/>
                </a:lnTo>
                <a:lnTo>
                  <a:pt x="302" y="221"/>
                </a:lnTo>
                <a:lnTo>
                  <a:pt x="306" y="216"/>
                </a:lnTo>
                <a:lnTo>
                  <a:pt x="311" y="212"/>
                </a:lnTo>
                <a:lnTo>
                  <a:pt x="315" y="207"/>
                </a:lnTo>
                <a:lnTo>
                  <a:pt x="320" y="203"/>
                </a:lnTo>
                <a:lnTo>
                  <a:pt x="324" y="203"/>
                </a:lnTo>
                <a:lnTo>
                  <a:pt x="329" y="194"/>
                </a:lnTo>
                <a:lnTo>
                  <a:pt x="333" y="189"/>
                </a:lnTo>
                <a:lnTo>
                  <a:pt x="338" y="189"/>
                </a:lnTo>
                <a:lnTo>
                  <a:pt x="342" y="180"/>
                </a:lnTo>
                <a:lnTo>
                  <a:pt x="347" y="176"/>
                </a:lnTo>
                <a:lnTo>
                  <a:pt x="351" y="176"/>
                </a:lnTo>
                <a:lnTo>
                  <a:pt x="356" y="167"/>
                </a:lnTo>
                <a:lnTo>
                  <a:pt x="360" y="162"/>
                </a:lnTo>
                <a:lnTo>
                  <a:pt x="365" y="158"/>
                </a:lnTo>
                <a:lnTo>
                  <a:pt x="369" y="153"/>
                </a:lnTo>
                <a:lnTo>
                  <a:pt x="374" y="149"/>
                </a:lnTo>
                <a:lnTo>
                  <a:pt x="378" y="144"/>
                </a:lnTo>
                <a:lnTo>
                  <a:pt x="383" y="140"/>
                </a:lnTo>
                <a:lnTo>
                  <a:pt x="392" y="131"/>
                </a:lnTo>
                <a:lnTo>
                  <a:pt x="392" y="126"/>
                </a:lnTo>
                <a:lnTo>
                  <a:pt x="396" y="126"/>
                </a:lnTo>
                <a:lnTo>
                  <a:pt x="401" y="117"/>
                </a:lnTo>
                <a:lnTo>
                  <a:pt x="405" y="113"/>
                </a:lnTo>
                <a:lnTo>
                  <a:pt x="410" y="108"/>
                </a:lnTo>
                <a:lnTo>
                  <a:pt x="414" y="104"/>
                </a:lnTo>
                <a:lnTo>
                  <a:pt x="419" y="99"/>
                </a:lnTo>
                <a:lnTo>
                  <a:pt x="423" y="99"/>
                </a:lnTo>
                <a:lnTo>
                  <a:pt x="428" y="90"/>
                </a:lnTo>
                <a:lnTo>
                  <a:pt x="432" y="86"/>
                </a:lnTo>
                <a:lnTo>
                  <a:pt x="437" y="86"/>
                </a:lnTo>
                <a:lnTo>
                  <a:pt x="441" y="81"/>
                </a:lnTo>
                <a:lnTo>
                  <a:pt x="446" y="77"/>
                </a:lnTo>
                <a:lnTo>
                  <a:pt x="450" y="72"/>
                </a:lnTo>
                <a:lnTo>
                  <a:pt x="455" y="68"/>
                </a:lnTo>
                <a:lnTo>
                  <a:pt x="459" y="63"/>
                </a:lnTo>
                <a:lnTo>
                  <a:pt x="464" y="63"/>
                </a:lnTo>
                <a:lnTo>
                  <a:pt x="468" y="59"/>
                </a:lnTo>
                <a:lnTo>
                  <a:pt x="473" y="54"/>
                </a:lnTo>
                <a:lnTo>
                  <a:pt x="477" y="50"/>
                </a:lnTo>
                <a:lnTo>
                  <a:pt x="482" y="50"/>
                </a:lnTo>
                <a:lnTo>
                  <a:pt x="486" y="45"/>
                </a:lnTo>
                <a:lnTo>
                  <a:pt x="491" y="41"/>
                </a:lnTo>
                <a:lnTo>
                  <a:pt x="495" y="36"/>
                </a:lnTo>
                <a:lnTo>
                  <a:pt x="500" y="36"/>
                </a:lnTo>
                <a:lnTo>
                  <a:pt x="504" y="32"/>
                </a:lnTo>
                <a:lnTo>
                  <a:pt x="509" y="27"/>
                </a:lnTo>
                <a:lnTo>
                  <a:pt x="513" y="27"/>
                </a:lnTo>
                <a:lnTo>
                  <a:pt x="518" y="23"/>
                </a:lnTo>
                <a:lnTo>
                  <a:pt x="522" y="23"/>
                </a:lnTo>
                <a:lnTo>
                  <a:pt x="527" y="18"/>
                </a:lnTo>
                <a:lnTo>
                  <a:pt x="531" y="14"/>
                </a:lnTo>
                <a:lnTo>
                  <a:pt x="536" y="14"/>
                </a:lnTo>
                <a:lnTo>
                  <a:pt x="540" y="9"/>
                </a:lnTo>
                <a:lnTo>
                  <a:pt x="545" y="5"/>
                </a:lnTo>
                <a:lnTo>
                  <a:pt x="549" y="5"/>
                </a:lnTo>
                <a:lnTo>
                  <a:pt x="554" y="0"/>
                </a:lnTo>
              </a:path>
            </a:pathLst>
          </a:custGeom>
          <a:noFill/>
          <a:ln w="28575" cap="flat" cmpd="sng">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10" name="Freeform 82">
            <a:extLst>
              <a:ext uri="{FF2B5EF4-FFF2-40B4-BE49-F238E27FC236}">
                <a16:creationId xmlns:a16="http://schemas.microsoft.com/office/drawing/2014/main" id="{BA62AFEA-C6A3-4971-AEBC-4BDFBC87AD95}"/>
              </a:ext>
            </a:extLst>
          </p:cNvPr>
          <p:cNvSpPr>
            <a:spLocks/>
          </p:cNvSpPr>
          <p:nvPr/>
        </p:nvSpPr>
        <p:spPr bwMode="auto">
          <a:xfrm>
            <a:off x="5861050" y="2897188"/>
            <a:ext cx="906463" cy="600075"/>
          </a:xfrm>
          <a:custGeom>
            <a:avLst/>
            <a:gdLst>
              <a:gd name="T0" fmla="*/ 9 w 571"/>
              <a:gd name="T1" fmla="*/ 374 h 378"/>
              <a:gd name="T2" fmla="*/ 22 w 571"/>
              <a:gd name="T3" fmla="*/ 365 h 378"/>
              <a:gd name="T4" fmla="*/ 36 w 571"/>
              <a:gd name="T5" fmla="*/ 360 h 378"/>
              <a:gd name="T6" fmla="*/ 49 w 571"/>
              <a:gd name="T7" fmla="*/ 351 h 378"/>
              <a:gd name="T8" fmla="*/ 63 w 571"/>
              <a:gd name="T9" fmla="*/ 342 h 378"/>
              <a:gd name="T10" fmla="*/ 76 w 571"/>
              <a:gd name="T11" fmla="*/ 333 h 378"/>
              <a:gd name="T12" fmla="*/ 90 w 571"/>
              <a:gd name="T13" fmla="*/ 324 h 378"/>
              <a:gd name="T14" fmla="*/ 103 w 571"/>
              <a:gd name="T15" fmla="*/ 320 h 378"/>
              <a:gd name="T16" fmla="*/ 117 w 571"/>
              <a:gd name="T17" fmla="*/ 311 h 378"/>
              <a:gd name="T18" fmla="*/ 130 w 571"/>
              <a:gd name="T19" fmla="*/ 302 h 378"/>
              <a:gd name="T20" fmla="*/ 144 w 571"/>
              <a:gd name="T21" fmla="*/ 297 h 378"/>
              <a:gd name="T22" fmla="*/ 157 w 571"/>
              <a:gd name="T23" fmla="*/ 288 h 378"/>
              <a:gd name="T24" fmla="*/ 171 w 571"/>
              <a:gd name="T25" fmla="*/ 279 h 378"/>
              <a:gd name="T26" fmla="*/ 184 w 571"/>
              <a:gd name="T27" fmla="*/ 275 h 378"/>
              <a:gd name="T28" fmla="*/ 198 w 571"/>
              <a:gd name="T29" fmla="*/ 266 h 378"/>
              <a:gd name="T30" fmla="*/ 211 w 571"/>
              <a:gd name="T31" fmla="*/ 257 h 378"/>
              <a:gd name="T32" fmla="*/ 225 w 571"/>
              <a:gd name="T33" fmla="*/ 252 h 378"/>
              <a:gd name="T34" fmla="*/ 238 w 571"/>
              <a:gd name="T35" fmla="*/ 243 h 378"/>
              <a:gd name="T36" fmla="*/ 252 w 571"/>
              <a:gd name="T37" fmla="*/ 234 h 378"/>
              <a:gd name="T38" fmla="*/ 265 w 571"/>
              <a:gd name="T39" fmla="*/ 225 h 378"/>
              <a:gd name="T40" fmla="*/ 279 w 571"/>
              <a:gd name="T41" fmla="*/ 221 h 378"/>
              <a:gd name="T42" fmla="*/ 292 w 571"/>
              <a:gd name="T43" fmla="*/ 212 h 378"/>
              <a:gd name="T44" fmla="*/ 306 w 571"/>
              <a:gd name="T45" fmla="*/ 198 h 378"/>
              <a:gd name="T46" fmla="*/ 319 w 571"/>
              <a:gd name="T47" fmla="*/ 189 h 378"/>
              <a:gd name="T48" fmla="*/ 333 w 571"/>
              <a:gd name="T49" fmla="*/ 180 h 378"/>
              <a:gd name="T50" fmla="*/ 346 w 571"/>
              <a:gd name="T51" fmla="*/ 171 h 378"/>
              <a:gd name="T52" fmla="*/ 360 w 571"/>
              <a:gd name="T53" fmla="*/ 158 h 378"/>
              <a:gd name="T54" fmla="*/ 373 w 571"/>
              <a:gd name="T55" fmla="*/ 149 h 378"/>
              <a:gd name="T56" fmla="*/ 387 w 571"/>
              <a:gd name="T57" fmla="*/ 135 h 378"/>
              <a:gd name="T58" fmla="*/ 400 w 571"/>
              <a:gd name="T59" fmla="*/ 126 h 378"/>
              <a:gd name="T60" fmla="*/ 414 w 571"/>
              <a:gd name="T61" fmla="*/ 113 h 378"/>
              <a:gd name="T62" fmla="*/ 427 w 571"/>
              <a:gd name="T63" fmla="*/ 104 h 378"/>
              <a:gd name="T64" fmla="*/ 441 w 571"/>
              <a:gd name="T65" fmla="*/ 86 h 378"/>
              <a:gd name="T66" fmla="*/ 454 w 571"/>
              <a:gd name="T67" fmla="*/ 77 h 378"/>
              <a:gd name="T68" fmla="*/ 468 w 571"/>
              <a:gd name="T69" fmla="*/ 68 h 378"/>
              <a:gd name="T70" fmla="*/ 481 w 571"/>
              <a:gd name="T71" fmla="*/ 54 h 378"/>
              <a:gd name="T72" fmla="*/ 495 w 571"/>
              <a:gd name="T73" fmla="*/ 45 h 378"/>
              <a:gd name="T74" fmla="*/ 508 w 571"/>
              <a:gd name="T75" fmla="*/ 36 h 378"/>
              <a:gd name="T76" fmla="*/ 522 w 571"/>
              <a:gd name="T77" fmla="*/ 27 h 378"/>
              <a:gd name="T78" fmla="*/ 535 w 571"/>
              <a:gd name="T79" fmla="*/ 23 h 378"/>
              <a:gd name="T80" fmla="*/ 549 w 571"/>
              <a:gd name="T81" fmla="*/ 14 h 378"/>
              <a:gd name="T82" fmla="*/ 562 w 571"/>
              <a:gd name="T83" fmla="*/ 5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1" h="378">
                <a:moveTo>
                  <a:pt x="0" y="378"/>
                </a:moveTo>
                <a:lnTo>
                  <a:pt x="4" y="374"/>
                </a:lnTo>
                <a:lnTo>
                  <a:pt x="9" y="374"/>
                </a:lnTo>
                <a:lnTo>
                  <a:pt x="13" y="369"/>
                </a:lnTo>
                <a:lnTo>
                  <a:pt x="18" y="369"/>
                </a:lnTo>
                <a:lnTo>
                  <a:pt x="22" y="365"/>
                </a:lnTo>
                <a:lnTo>
                  <a:pt x="27" y="365"/>
                </a:lnTo>
                <a:lnTo>
                  <a:pt x="31" y="360"/>
                </a:lnTo>
                <a:lnTo>
                  <a:pt x="36" y="360"/>
                </a:lnTo>
                <a:lnTo>
                  <a:pt x="40" y="356"/>
                </a:lnTo>
                <a:lnTo>
                  <a:pt x="45" y="351"/>
                </a:lnTo>
                <a:lnTo>
                  <a:pt x="49" y="351"/>
                </a:lnTo>
                <a:lnTo>
                  <a:pt x="54" y="347"/>
                </a:lnTo>
                <a:lnTo>
                  <a:pt x="58" y="342"/>
                </a:lnTo>
                <a:lnTo>
                  <a:pt x="63" y="342"/>
                </a:lnTo>
                <a:lnTo>
                  <a:pt x="67" y="338"/>
                </a:lnTo>
                <a:lnTo>
                  <a:pt x="72" y="338"/>
                </a:lnTo>
                <a:lnTo>
                  <a:pt x="76" y="333"/>
                </a:lnTo>
                <a:lnTo>
                  <a:pt x="81" y="333"/>
                </a:lnTo>
                <a:lnTo>
                  <a:pt x="85" y="329"/>
                </a:lnTo>
                <a:lnTo>
                  <a:pt x="90" y="324"/>
                </a:lnTo>
                <a:lnTo>
                  <a:pt x="94" y="324"/>
                </a:lnTo>
                <a:lnTo>
                  <a:pt x="99" y="320"/>
                </a:lnTo>
                <a:lnTo>
                  <a:pt x="103" y="320"/>
                </a:lnTo>
                <a:lnTo>
                  <a:pt x="108" y="315"/>
                </a:lnTo>
                <a:lnTo>
                  <a:pt x="112" y="315"/>
                </a:lnTo>
                <a:lnTo>
                  <a:pt x="117" y="311"/>
                </a:lnTo>
                <a:lnTo>
                  <a:pt x="121" y="311"/>
                </a:lnTo>
                <a:lnTo>
                  <a:pt x="126" y="306"/>
                </a:lnTo>
                <a:lnTo>
                  <a:pt x="130" y="302"/>
                </a:lnTo>
                <a:lnTo>
                  <a:pt x="135" y="302"/>
                </a:lnTo>
                <a:lnTo>
                  <a:pt x="139" y="297"/>
                </a:lnTo>
                <a:lnTo>
                  <a:pt x="144" y="297"/>
                </a:lnTo>
                <a:lnTo>
                  <a:pt x="148" y="293"/>
                </a:lnTo>
                <a:lnTo>
                  <a:pt x="153" y="293"/>
                </a:lnTo>
                <a:lnTo>
                  <a:pt x="157" y="288"/>
                </a:lnTo>
                <a:lnTo>
                  <a:pt x="162" y="288"/>
                </a:lnTo>
                <a:lnTo>
                  <a:pt x="166" y="284"/>
                </a:lnTo>
                <a:lnTo>
                  <a:pt x="171" y="279"/>
                </a:lnTo>
                <a:lnTo>
                  <a:pt x="175" y="279"/>
                </a:lnTo>
                <a:lnTo>
                  <a:pt x="180" y="275"/>
                </a:lnTo>
                <a:lnTo>
                  <a:pt x="184" y="275"/>
                </a:lnTo>
                <a:lnTo>
                  <a:pt x="189" y="270"/>
                </a:lnTo>
                <a:lnTo>
                  <a:pt x="193" y="270"/>
                </a:lnTo>
                <a:lnTo>
                  <a:pt x="198" y="266"/>
                </a:lnTo>
                <a:lnTo>
                  <a:pt x="202" y="261"/>
                </a:lnTo>
                <a:lnTo>
                  <a:pt x="207" y="261"/>
                </a:lnTo>
                <a:lnTo>
                  <a:pt x="211" y="257"/>
                </a:lnTo>
                <a:lnTo>
                  <a:pt x="216" y="257"/>
                </a:lnTo>
                <a:lnTo>
                  <a:pt x="220" y="252"/>
                </a:lnTo>
                <a:lnTo>
                  <a:pt x="225" y="252"/>
                </a:lnTo>
                <a:lnTo>
                  <a:pt x="229" y="248"/>
                </a:lnTo>
                <a:lnTo>
                  <a:pt x="234" y="248"/>
                </a:lnTo>
                <a:lnTo>
                  <a:pt x="238" y="243"/>
                </a:lnTo>
                <a:lnTo>
                  <a:pt x="243" y="239"/>
                </a:lnTo>
                <a:lnTo>
                  <a:pt x="247" y="239"/>
                </a:lnTo>
                <a:lnTo>
                  <a:pt x="252" y="234"/>
                </a:lnTo>
                <a:lnTo>
                  <a:pt x="256" y="234"/>
                </a:lnTo>
                <a:lnTo>
                  <a:pt x="261" y="230"/>
                </a:lnTo>
                <a:lnTo>
                  <a:pt x="265" y="225"/>
                </a:lnTo>
                <a:lnTo>
                  <a:pt x="270" y="225"/>
                </a:lnTo>
                <a:lnTo>
                  <a:pt x="274" y="221"/>
                </a:lnTo>
                <a:lnTo>
                  <a:pt x="279" y="221"/>
                </a:lnTo>
                <a:lnTo>
                  <a:pt x="283" y="216"/>
                </a:lnTo>
                <a:lnTo>
                  <a:pt x="288" y="212"/>
                </a:lnTo>
                <a:lnTo>
                  <a:pt x="292" y="212"/>
                </a:lnTo>
                <a:lnTo>
                  <a:pt x="297" y="207"/>
                </a:lnTo>
                <a:lnTo>
                  <a:pt x="301" y="203"/>
                </a:lnTo>
                <a:lnTo>
                  <a:pt x="306" y="198"/>
                </a:lnTo>
                <a:lnTo>
                  <a:pt x="310" y="198"/>
                </a:lnTo>
                <a:lnTo>
                  <a:pt x="315" y="194"/>
                </a:lnTo>
                <a:lnTo>
                  <a:pt x="319" y="189"/>
                </a:lnTo>
                <a:lnTo>
                  <a:pt x="324" y="185"/>
                </a:lnTo>
                <a:lnTo>
                  <a:pt x="328" y="185"/>
                </a:lnTo>
                <a:lnTo>
                  <a:pt x="333" y="180"/>
                </a:lnTo>
                <a:lnTo>
                  <a:pt x="337" y="176"/>
                </a:lnTo>
                <a:lnTo>
                  <a:pt x="342" y="171"/>
                </a:lnTo>
                <a:lnTo>
                  <a:pt x="346" y="171"/>
                </a:lnTo>
                <a:lnTo>
                  <a:pt x="351" y="167"/>
                </a:lnTo>
                <a:lnTo>
                  <a:pt x="355" y="162"/>
                </a:lnTo>
                <a:lnTo>
                  <a:pt x="360" y="158"/>
                </a:lnTo>
                <a:lnTo>
                  <a:pt x="364" y="153"/>
                </a:lnTo>
                <a:lnTo>
                  <a:pt x="369" y="149"/>
                </a:lnTo>
                <a:lnTo>
                  <a:pt x="373" y="149"/>
                </a:lnTo>
                <a:lnTo>
                  <a:pt x="378" y="144"/>
                </a:lnTo>
                <a:lnTo>
                  <a:pt x="382" y="140"/>
                </a:lnTo>
                <a:lnTo>
                  <a:pt x="387" y="135"/>
                </a:lnTo>
                <a:lnTo>
                  <a:pt x="391" y="131"/>
                </a:lnTo>
                <a:lnTo>
                  <a:pt x="396" y="126"/>
                </a:lnTo>
                <a:lnTo>
                  <a:pt x="400" y="126"/>
                </a:lnTo>
                <a:lnTo>
                  <a:pt x="405" y="122"/>
                </a:lnTo>
                <a:lnTo>
                  <a:pt x="409" y="117"/>
                </a:lnTo>
                <a:lnTo>
                  <a:pt x="414" y="113"/>
                </a:lnTo>
                <a:lnTo>
                  <a:pt x="418" y="108"/>
                </a:lnTo>
                <a:lnTo>
                  <a:pt x="423" y="104"/>
                </a:lnTo>
                <a:lnTo>
                  <a:pt x="427" y="104"/>
                </a:lnTo>
                <a:lnTo>
                  <a:pt x="432" y="99"/>
                </a:lnTo>
                <a:lnTo>
                  <a:pt x="436" y="90"/>
                </a:lnTo>
                <a:lnTo>
                  <a:pt x="441" y="86"/>
                </a:lnTo>
                <a:lnTo>
                  <a:pt x="445" y="86"/>
                </a:lnTo>
                <a:lnTo>
                  <a:pt x="450" y="81"/>
                </a:lnTo>
                <a:lnTo>
                  <a:pt x="454" y="77"/>
                </a:lnTo>
                <a:lnTo>
                  <a:pt x="459" y="77"/>
                </a:lnTo>
                <a:lnTo>
                  <a:pt x="463" y="72"/>
                </a:lnTo>
                <a:lnTo>
                  <a:pt x="468" y="68"/>
                </a:lnTo>
                <a:lnTo>
                  <a:pt x="472" y="63"/>
                </a:lnTo>
                <a:lnTo>
                  <a:pt x="477" y="59"/>
                </a:lnTo>
                <a:lnTo>
                  <a:pt x="481" y="54"/>
                </a:lnTo>
                <a:lnTo>
                  <a:pt x="486" y="54"/>
                </a:lnTo>
                <a:lnTo>
                  <a:pt x="490" y="50"/>
                </a:lnTo>
                <a:lnTo>
                  <a:pt x="495" y="45"/>
                </a:lnTo>
                <a:lnTo>
                  <a:pt x="499" y="45"/>
                </a:lnTo>
                <a:lnTo>
                  <a:pt x="504" y="41"/>
                </a:lnTo>
                <a:lnTo>
                  <a:pt x="508" y="36"/>
                </a:lnTo>
                <a:lnTo>
                  <a:pt x="513" y="36"/>
                </a:lnTo>
                <a:lnTo>
                  <a:pt x="517" y="32"/>
                </a:lnTo>
                <a:lnTo>
                  <a:pt x="522" y="27"/>
                </a:lnTo>
                <a:lnTo>
                  <a:pt x="526" y="27"/>
                </a:lnTo>
                <a:lnTo>
                  <a:pt x="531" y="23"/>
                </a:lnTo>
                <a:lnTo>
                  <a:pt x="535" y="23"/>
                </a:lnTo>
                <a:lnTo>
                  <a:pt x="540" y="18"/>
                </a:lnTo>
                <a:lnTo>
                  <a:pt x="544" y="18"/>
                </a:lnTo>
                <a:lnTo>
                  <a:pt x="549" y="14"/>
                </a:lnTo>
                <a:lnTo>
                  <a:pt x="553" y="14"/>
                </a:lnTo>
                <a:lnTo>
                  <a:pt x="558" y="9"/>
                </a:lnTo>
                <a:lnTo>
                  <a:pt x="562" y="5"/>
                </a:lnTo>
                <a:lnTo>
                  <a:pt x="567" y="5"/>
                </a:lnTo>
                <a:lnTo>
                  <a:pt x="571" y="0"/>
                </a:lnTo>
              </a:path>
            </a:pathLst>
          </a:custGeom>
          <a:noFill/>
          <a:ln w="28575" cap="flat" cmpd="sng">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11" name="Freeform 83">
            <a:extLst>
              <a:ext uri="{FF2B5EF4-FFF2-40B4-BE49-F238E27FC236}">
                <a16:creationId xmlns:a16="http://schemas.microsoft.com/office/drawing/2014/main" id="{4EBFDF71-2ADF-4F4B-93C5-3C8B6E5EF910}"/>
              </a:ext>
            </a:extLst>
          </p:cNvPr>
          <p:cNvSpPr>
            <a:spLocks/>
          </p:cNvSpPr>
          <p:nvPr/>
        </p:nvSpPr>
        <p:spPr bwMode="auto">
          <a:xfrm>
            <a:off x="6767513" y="2811463"/>
            <a:ext cx="179387" cy="85725"/>
          </a:xfrm>
          <a:custGeom>
            <a:avLst/>
            <a:gdLst>
              <a:gd name="T0" fmla="*/ 0 w 113"/>
              <a:gd name="T1" fmla="*/ 54 h 54"/>
              <a:gd name="T2" fmla="*/ 5 w 113"/>
              <a:gd name="T3" fmla="*/ 54 h 54"/>
              <a:gd name="T4" fmla="*/ 9 w 113"/>
              <a:gd name="T5" fmla="*/ 50 h 54"/>
              <a:gd name="T6" fmla="*/ 14 w 113"/>
              <a:gd name="T7" fmla="*/ 50 h 54"/>
              <a:gd name="T8" fmla="*/ 18 w 113"/>
              <a:gd name="T9" fmla="*/ 45 h 54"/>
              <a:gd name="T10" fmla="*/ 23 w 113"/>
              <a:gd name="T11" fmla="*/ 45 h 54"/>
              <a:gd name="T12" fmla="*/ 27 w 113"/>
              <a:gd name="T13" fmla="*/ 45 h 54"/>
              <a:gd name="T14" fmla="*/ 32 w 113"/>
              <a:gd name="T15" fmla="*/ 41 h 54"/>
              <a:gd name="T16" fmla="*/ 36 w 113"/>
              <a:gd name="T17" fmla="*/ 36 h 54"/>
              <a:gd name="T18" fmla="*/ 41 w 113"/>
              <a:gd name="T19" fmla="*/ 36 h 54"/>
              <a:gd name="T20" fmla="*/ 45 w 113"/>
              <a:gd name="T21" fmla="*/ 36 h 54"/>
              <a:gd name="T22" fmla="*/ 50 w 113"/>
              <a:gd name="T23" fmla="*/ 32 h 54"/>
              <a:gd name="T24" fmla="*/ 54 w 113"/>
              <a:gd name="T25" fmla="*/ 32 h 54"/>
              <a:gd name="T26" fmla="*/ 59 w 113"/>
              <a:gd name="T27" fmla="*/ 27 h 54"/>
              <a:gd name="T28" fmla="*/ 63 w 113"/>
              <a:gd name="T29" fmla="*/ 27 h 54"/>
              <a:gd name="T30" fmla="*/ 68 w 113"/>
              <a:gd name="T31" fmla="*/ 23 h 54"/>
              <a:gd name="T32" fmla="*/ 72 w 113"/>
              <a:gd name="T33" fmla="*/ 23 h 54"/>
              <a:gd name="T34" fmla="*/ 77 w 113"/>
              <a:gd name="T35" fmla="*/ 18 h 54"/>
              <a:gd name="T36" fmla="*/ 81 w 113"/>
              <a:gd name="T37" fmla="*/ 18 h 54"/>
              <a:gd name="T38" fmla="*/ 86 w 113"/>
              <a:gd name="T39" fmla="*/ 14 h 54"/>
              <a:gd name="T40" fmla="*/ 90 w 113"/>
              <a:gd name="T41" fmla="*/ 9 h 54"/>
              <a:gd name="T42" fmla="*/ 95 w 113"/>
              <a:gd name="T43" fmla="*/ 9 h 54"/>
              <a:gd name="T44" fmla="*/ 99 w 113"/>
              <a:gd name="T45" fmla="*/ 5 h 54"/>
              <a:gd name="T46" fmla="*/ 104 w 113"/>
              <a:gd name="T47" fmla="*/ 5 h 54"/>
              <a:gd name="T48" fmla="*/ 108 w 113"/>
              <a:gd name="T49" fmla="*/ 0 h 54"/>
              <a:gd name="T50" fmla="*/ 113 w 113"/>
              <a:gd name="T5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3" h="54">
                <a:moveTo>
                  <a:pt x="0" y="54"/>
                </a:moveTo>
                <a:lnTo>
                  <a:pt x="5" y="54"/>
                </a:lnTo>
                <a:lnTo>
                  <a:pt x="9" y="50"/>
                </a:lnTo>
                <a:lnTo>
                  <a:pt x="14" y="50"/>
                </a:lnTo>
                <a:lnTo>
                  <a:pt x="18" y="45"/>
                </a:lnTo>
                <a:lnTo>
                  <a:pt x="23" y="45"/>
                </a:lnTo>
                <a:lnTo>
                  <a:pt x="27" y="45"/>
                </a:lnTo>
                <a:lnTo>
                  <a:pt x="32" y="41"/>
                </a:lnTo>
                <a:lnTo>
                  <a:pt x="36" y="36"/>
                </a:lnTo>
                <a:lnTo>
                  <a:pt x="41" y="36"/>
                </a:lnTo>
                <a:lnTo>
                  <a:pt x="45" y="36"/>
                </a:lnTo>
                <a:lnTo>
                  <a:pt x="50" y="32"/>
                </a:lnTo>
                <a:lnTo>
                  <a:pt x="54" y="32"/>
                </a:lnTo>
                <a:lnTo>
                  <a:pt x="59" y="27"/>
                </a:lnTo>
                <a:lnTo>
                  <a:pt x="63" y="27"/>
                </a:lnTo>
                <a:lnTo>
                  <a:pt x="68" y="23"/>
                </a:lnTo>
                <a:lnTo>
                  <a:pt x="72" y="23"/>
                </a:lnTo>
                <a:lnTo>
                  <a:pt x="77" y="18"/>
                </a:lnTo>
                <a:lnTo>
                  <a:pt x="81" y="18"/>
                </a:lnTo>
                <a:lnTo>
                  <a:pt x="86" y="14"/>
                </a:lnTo>
                <a:lnTo>
                  <a:pt x="90" y="9"/>
                </a:lnTo>
                <a:lnTo>
                  <a:pt x="95" y="9"/>
                </a:lnTo>
                <a:lnTo>
                  <a:pt x="99" y="5"/>
                </a:lnTo>
                <a:lnTo>
                  <a:pt x="104" y="5"/>
                </a:lnTo>
                <a:lnTo>
                  <a:pt x="108" y="0"/>
                </a:lnTo>
                <a:lnTo>
                  <a:pt x="113" y="0"/>
                </a:lnTo>
              </a:path>
            </a:pathLst>
          </a:custGeom>
          <a:noFill/>
          <a:ln w="14288" cap="flat">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12" name="Rectangle 84">
            <a:extLst>
              <a:ext uri="{FF2B5EF4-FFF2-40B4-BE49-F238E27FC236}">
                <a16:creationId xmlns:a16="http://schemas.microsoft.com/office/drawing/2014/main" id="{9E3BBA28-5E74-4A00-A7D9-E723D129DDC1}"/>
              </a:ext>
            </a:extLst>
          </p:cNvPr>
          <p:cNvSpPr>
            <a:spLocks noChangeArrowheads="1"/>
          </p:cNvSpPr>
          <p:nvPr/>
        </p:nvSpPr>
        <p:spPr bwMode="auto">
          <a:xfrm>
            <a:off x="4481513" y="6073775"/>
            <a:ext cx="885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frequency, MHz</a:t>
            </a:r>
            <a:endParaRPr lang="en-US" altLang="en-US" sz="1000"/>
          </a:p>
        </p:txBody>
      </p:sp>
      <p:sp>
        <p:nvSpPr>
          <p:cNvPr id="73813" name="Rectangle 85">
            <a:extLst>
              <a:ext uri="{FF2B5EF4-FFF2-40B4-BE49-F238E27FC236}">
                <a16:creationId xmlns:a16="http://schemas.microsoft.com/office/drawing/2014/main" id="{56EFD5B0-8799-4A68-9136-B58AFB4747EE}"/>
              </a:ext>
            </a:extLst>
          </p:cNvPr>
          <p:cNvSpPr>
            <a:spLocks noChangeArrowheads="1"/>
          </p:cNvSpPr>
          <p:nvPr/>
        </p:nvSpPr>
        <p:spPr bwMode="auto">
          <a:xfrm rot="16200000">
            <a:off x="2007394" y="3972719"/>
            <a:ext cx="5476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amplitude</a:t>
            </a:r>
            <a:endParaRPr lang="en-US" altLang="en-US" sz="1000"/>
          </a:p>
        </p:txBody>
      </p:sp>
      <p:sp>
        <p:nvSpPr>
          <p:cNvPr id="73814" name="Rectangle 86">
            <a:extLst>
              <a:ext uri="{FF2B5EF4-FFF2-40B4-BE49-F238E27FC236}">
                <a16:creationId xmlns:a16="http://schemas.microsoft.com/office/drawing/2014/main" id="{E6972EA0-3D6D-445E-A7E8-C2795C08243B}"/>
              </a:ext>
            </a:extLst>
          </p:cNvPr>
          <p:cNvSpPr>
            <a:spLocks noChangeArrowheads="1"/>
          </p:cNvSpPr>
          <p:nvPr/>
        </p:nvSpPr>
        <p:spPr bwMode="auto">
          <a:xfrm>
            <a:off x="6281738" y="2490788"/>
            <a:ext cx="614362" cy="257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815" name="Rectangle 87">
            <a:extLst>
              <a:ext uri="{FF2B5EF4-FFF2-40B4-BE49-F238E27FC236}">
                <a16:creationId xmlns:a16="http://schemas.microsoft.com/office/drawing/2014/main" id="{EA3319C9-9C35-48BD-B88D-520A07959B39}"/>
              </a:ext>
            </a:extLst>
          </p:cNvPr>
          <p:cNvSpPr>
            <a:spLocks noChangeArrowheads="1"/>
          </p:cNvSpPr>
          <p:nvPr/>
        </p:nvSpPr>
        <p:spPr bwMode="auto">
          <a:xfrm>
            <a:off x="6281738" y="2490788"/>
            <a:ext cx="614362" cy="2571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16" name="Line 88">
            <a:extLst>
              <a:ext uri="{FF2B5EF4-FFF2-40B4-BE49-F238E27FC236}">
                <a16:creationId xmlns:a16="http://schemas.microsoft.com/office/drawing/2014/main" id="{B9E9E836-5122-4443-9E8A-F1807EBD11E2}"/>
              </a:ext>
            </a:extLst>
          </p:cNvPr>
          <p:cNvSpPr>
            <a:spLocks noChangeShapeType="1"/>
          </p:cNvSpPr>
          <p:nvPr/>
        </p:nvSpPr>
        <p:spPr bwMode="auto">
          <a:xfrm>
            <a:off x="6281738" y="2490788"/>
            <a:ext cx="6143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17" name="Line 89">
            <a:extLst>
              <a:ext uri="{FF2B5EF4-FFF2-40B4-BE49-F238E27FC236}">
                <a16:creationId xmlns:a16="http://schemas.microsoft.com/office/drawing/2014/main" id="{D3B1C961-36C0-4E25-85C5-BD2EE734D1E6}"/>
              </a:ext>
            </a:extLst>
          </p:cNvPr>
          <p:cNvSpPr>
            <a:spLocks noChangeShapeType="1"/>
          </p:cNvSpPr>
          <p:nvPr/>
        </p:nvSpPr>
        <p:spPr bwMode="auto">
          <a:xfrm>
            <a:off x="6281738" y="2747963"/>
            <a:ext cx="6143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18" name="Line 90">
            <a:extLst>
              <a:ext uri="{FF2B5EF4-FFF2-40B4-BE49-F238E27FC236}">
                <a16:creationId xmlns:a16="http://schemas.microsoft.com/office/drawing/2014/main" id="{ED3CF933-1235-4312-9533-3B9092FF2419}"/>
              </a:ext>
            </a:extLst>
          </p:cNvPr>
          <p:cNvSpPr>
            <a:spLocks noChangeShapeType="1"/>
          </p:cNvSpPr>
          <p:nvPr/>
        </p:nvSpPr>
        <p:spPr bwMode="auto">
          <a:xfrm flipV="1">
            <a:off x="6896100" y="2490788"/>
            <a:ext cx="1588" cy="257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19" name="Line 91">
            <a:extLst>
              <a:ext uri="{FF2B5EF4-FFF2-40B4-BE49-F238E27FC236}">
                <a16:creationId xmlns:a16="http://schemas.microsoft.com/office/drawing/2014/main" id="{4781D2A4-716B-41F0-8A58-93BDA8510825}"/>
              </a:ext>
            </a:extLst>
          </p:cNvPr>
          <p:cNvSpPr>
            <a:spLocks noChangeShapeType="1"/>
          </p:cNvSpPr>
          <p:nvPr/>
        </p:nvSpPr>
        <p:spPr bwMode="auto">
          <a:xfrm flipV="1">
            <a:off x="6281738" y="2490788"/>
            <a:ext cx="1587" cy="257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20" name="Line 92">
            <a:extLst>
              <a:ext uri="{FF2B5EF4-FFF2-40B4-BE49-F238E27FC236}">
                <a16:creationId xmlns:a16="http://schemas.microsoft.com/office/drawing/2014/main" id="{8DD25B2F-C3B4-4558-8F20-C84D2A5D7F4D}"/>
              </a:ext>
            </a:extLst>
          </p:cNvPr>
          <p:cNvSpPr>
            <a:spLocks noChangeShapeType="1"/>
          </p:cNvSpPr>
          <p:nvPr/>
        </p:nvSpPr>
        <p:spPr bwMode="auto">
          <a:xfrm>
            <a:off x="6281738" y="2747963"/>
            <a:ext cx="6143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21" name="Line 93">
            <a:extLst>
              <a:ext uri="{FF2B5EF4-FFF2-40B4-BE49-F238E27FC236}">
                <a16:creationId xmlns:a16="http://schemas.microsoft.com/office/drawing/2014/main" id="{476A656A-984E-479F-832A-6EE45761DED5}"/>
              </a:ext>
            </a:extLst>
          </p:cNvPr>
          <p:cNvSpPr>
            <a:spLocks noChangeShapeType="1"/>
          </p:cNvSpPr>
          <p:nvPr/>
        </p:nvSpPr>
        <p:spPr bwMode="auto">
          <a:xfrm flipV="1">
            <a:off x="6281738" y="2490788"/>
            <a:ext cx="1587" cy="257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22" name="Line 94">
            <a:extLst>
              <a:ext uri="{FF2B5EF4-FFF2-40B4-BE49-F238E27FC236}">
                <a16:creationId xmlns:a16="http://schemas.microsoft.com/office/drawing/2014/main" id="{60A792FA-6CEC-40E6-AB6C-D31ADF617B5D}"/>
              </a:ext>
            </a:extLst>
          </p:cNvPr>
          <p:cNvSpPr>
            <a:spLocks noChangeShapeType="1"/>
          </p:cNvSpPr>
          <p:nvPr/>
        </p:nvSpPr>
        <p:spPr bwMode="auto">
          <a:xfrm>
            <a:off x="6281738" y="2490788"/>
            <a:ext cx="6143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23" name="Line 95">
            <a:extLst>
              <a:ext uri="{FF2B5EF4-FFF2-40B4-BE49-F238E27FC236}">
                <a16:creationId xmlns:a16="http://schemas.microsoft.com/office/drawing/2014/main" id="{D17106C0-FBEA-46AE-9353-15C5D5B59C8F}"/>
              </a:ext>
            </a:extLst>
          </p:cNvPr>
          <p:cNvSpPr>
            <a:spLocks noChangeShapeType="1"/>
          </p:cNvSpPr>
          <p:nvPr/>
        </p:nvSpPr>
        <p:spPr bwMode="auto">
          <a:xfrm>
            <a:off x="6281738" y="2747963"/>
            <a:ext cx="6143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24" name="Line 96">
            <a:extLst>
              <a:ext uri="{FF2B5EF4-FFF2-40B4-BE49-F238E27FC236}">
                <a16:creationId xmlns:a16="http://schemas.microsoft.com/office/drawing/2014/main" id="{BB827715-8F61-4D25-9125-A54FD896C072}"/>
              </a:ext>
            </a:extLst>
          </p:cNvPr>
          <p:cNvSpPr>
            <a:spLocks noChangeShapeType="1"/>
          </p:cNvSpPr>
          <p:nvPr/>
        </p:nvSpPr>
        <p:spPr bwMode="auto">
          <a:xfrm flipV="1">
            <a:off x="6896100" y="2490788"/>
            <a:ext cx="1588" cy="257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25" name="Line 97">
            <a:extLst>
              <a:ext uri="{FF2B5EF4-FFF2-40B4-BE49-F238E27FC236}">
                <a16:creationId xmlns:a16="http://schemas.microsoft.com/office/drawing/2014/main" id="{8B94933E-90B1-47E6-B8BB-829ED284E791}"/>
              </a:ext>
            </a:extLst>
          </p:cNvPr>
          <p:cNvSpPr>
            <a:spLocks noChangeShapeType="1"/>
          </p:cNvSpPr>
          <p:nvPr/>
        </p:nvSpPr>
        <p:spPr bwMode="auto">
          <a:xfrm flipV="1">
            <a:off x="6281738" y="2490788"/>
            <a:ext cx="1587" cy="257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26" name="Rectangle 98">
            <a:extLst>
              <a:ext uri="{FF2B5EF4-FFF2-40B4-BE49-F238E27FC236}">
                <a16:creationId xmlns:a16="http://schemas.microsoft.com/office/drawing/2014/main" id="{90BE9C2C-5B77-4BA3-886C-EBF35C4536C3}"/>
              </a:ext>
            </a:extLst>
          </p:cNvPr>
          <p:cNvSpPr>
            <a:spLocks noChangeArrowheads="1"/>
          </p:cNvSpPr>
          <p:nvPr/>
        </p:nvSpPr>
        <p:spPr bwMode="auto">
          <a:xfrm>
            <a:off x="6553200" y="2505075"/>
            <a:ext cx="147638"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KIR</a:t>
            </a:r>
            <a:endParaRPr lang="en-US" altLang="en-US"/>
          </a:p>
        </p:txBody>
      </p:sp>
      <p:sp>
        <p:nvSpPr>
          <p:cNvPr id="73827" name="Rectangle 99">
            <a:extLst>
              <a:ext uri="{FF2B5EF4-FFF2-40B4-BE49-F238E27FC236}">
                <a16:creationId xmlns:a16="http://schemas.microsoft.com/office/drawing/2014/main" id="{F8639065-A0A7-4A30-9F01-07E7DB7288AD}"/>
              </a:ext>
            </a:extLst>
          </p:cNvPr>
          <p:cNvSpPr>
            <a:spLocks noChangeArrowheads="1"/>
          </p:cNvSpPr>
          <p:nvPr/>
        </p:nvSpPr>
        <p:spPr bwMode="auto">
          <a:xfrm>
            <a:off x="6553200" y="2619375"/>
            <a:ext cx="268288"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MOOT</a:t>
            </a:r>
            <a:endParaRPr lang="en-US" altLang="en-US"/>
          </a:p>
        </p:txBody>
      </p:sp>
      <p:sp>
        <p:nvSpPr>
          <p:cNvPr id="73828" name="Line 100">
            <a:extLst>
              <a:ext uri="{FF2B5EF4-FFF2-40B4-BE49-F238E27FC236}">
                <a16:creationId xmlns:a16="http://schemas.microsoft.com/office/drawing/2014/main" id="{45E4A00A-D232-4F5E-A6B5-6AA101D93C66}"/>
              </a:ext>
            </a:extLst>
          </p:cNvPr>
          <p:cNvSpPr>
            <a:spLocks noChangeShapeType="1"/>
          </p:cNvSpPr>
          <p:nvPr/>
        </p:nvSpPr>
        <p:spPr bwMode="auto">
          <a:xfrm>
            <a:off x="6332538" y="2562225"/>
            <a:ext cx="163512" cy="1588"/>
          </a:xfrm>
          <a:prstGeom prst="line">
            <a:avLst/>
          </a:prstGeom>
          <a:noFill/>
          <a:ln w="14288">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29" name="Line 101">
            <a:extLst>
              <a:ext uri="{FF2B5EF4-FFF2-40B4-BE49-F238E27FC236}">
                <a16:creationId xmlns:a16="http://schemas.microsoft.com/office/drawing/2014/main" id="{CD6EA51E-4834-407F-8979-58E7F6715413}"/>
              </a:ext>
            </a:extLst>
          </p:cNvPr>
          <p:cNvSpPr>
            <a:spLocks noChangeShapeType="1"/>
          </p:cNvSpPr>
          <p:nvPr/>
        </p:nvSpPr>
        <p:spPr bwMode="auto">
          <a:xfrm>
            <a:off x="6332538" y="2676525"/>
            <a:ext cx="163512" cy="1588"/>
          </a:xfrm>
          <a:prstGeom prst="line">
            <a:avLst/>
          </a:prstGeom>
          <a:noFill/>
          <a:ln w="14288">
            <a:solidFill>
              <a:srgbClr val="FF0000"/>
            </a:solidFill>
            <a:prstDash val="sysDash"/>
            <a:round/>
            <a:headEnd/>
            <a:tailEnd/>
          </a:ln>
          <a:extLst>
            <a:ext uri="{909E8E84-426E-40DD-AFC4-6F175D3DCCD1}">
              <a14:hiddenFill xmlns:a14="http://schemas.microsoft.com/office/drawing/2010/main">
                <a:noFill/>
              </a14:hiddenFill>
            </a:ext>
          </a:extLst>
        </p:spPr>
        <p:txBody>
          <a:bodyPr/>
          <a:lstStyle/>
          <a:p>
            <a:endParaRPr lang="en-US"/>
          </a:p>
        </p:txBody>
      </p:sp>
      <p:sp>
        <p:nvSpPr>
          <p:cNvPr id="73830" name="Rectangle 102">
            <a:extLst>
              <a:ext uri="{FF2B5EF4-FFF2-40B4-BE49-F238E27FC236}">
                <a16:creationId xmlns:a16="http://schemas.microsoft.com/office/drawing/2014/main" id="{0BAC2852-66FB-4F94-9034-B047D300F500}"/>
              </a:ext>
            </a:extLst>
          </p:cNvPr>
          <p:cNvSpPr>
            <a:spLocks noChangeArrowheads="1"/>
          </p:cNvSpPr>
          <p:nvPr/>
        </p:nvSpPr>
        <p:spPr bwMode="auto">
          <a:xfrm>
            <a:off x="3695700" y="3233738"/>
            <a:ext cx="3413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inc=0 </a:t>
            </a:r>
            <a:endParaRPr lang="en-US" altLang="en-US" sz="1000"/>
          </a:p>
        </p:txBody>
      </p:sp>
      <p:sp>
        <p:nvSpPr>
          <p:cNvPr id="73831" name="Line 103">
            <a:extLst>
              <a:ext uri="{FF2B5EF4-FFF2-40B4-BE49-F238E27FC236}">
                <a16:creationId xmlns:a16="http://schemas.microsoft.com/office/drawing/2014/main" id="{72192927-C0AB-47D1-A590-1D3F03F1FEE1}"/>
              </a:ext>
            </a:extLst>
          </p:cNvPr>
          <p:cNvSpPr>
            <a:spLocks noChangeShapeType="1"/>
          </p:cNvSpPr>
          <p:nvPr/>
        </p:nvSpPr>
        <p:spPr bwMode="auto">
          <a:xfrm flipH="1">
            <a:off x="5867400" y="3581400"/>
            <a:ext cx="1828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832" name="Text Box 104">
            <a:extLst>
              <a:ext uri="{FF2B5EF4-FFF2-40B4-BE49-F238E27FC236}">
                <a16:creationId xmlns:a16="http://schemas.microsoft.com/office/drawing/2014/main" id="{67FC4BC0-802F-47AD-9C86-A867DCA412E2}"/>
              </a:ext>
            </a:extLst>
          </p:cNvPr>
          <p:cNvSpPr txBox="1">
            <a:spLocks noChangeArrowheads="1"/>
          </p:cNvSpPr>
          <p:nvPr/>
        </p:nvSpPr>
        <p:spPr bwMode="auto">
          <a:xfrm>
            <a:off x="7696200" y="3352800"/>
            <a:ext cx="1235075" cy="9159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t>numerical errors in MOOT</a:t>
            </a:r>
          </a:p>
        </p:txBody>
      </p:sp>
      <p:sp>
        <p:nvSpPr>
          <p:cNvPr id="73833" name="Text Box 105">
            <a:extLst>
              <a:ext uri="{FF2B5EF4-FFF2-40B4-BE49-F238E27FC236}">
                <a16:creationId xmlns:a16="http://schemas.microsoft.com/office/drawing/2014/main" id="{FEC39011-B808-4A98-BAC6-E9155B12C766}"/>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63" name="Freeform 1039">
            <a:extLst>
              <a:ext uri="{FF2B5EF4-FFF2-40B4-BE49-F238E27FC236}">
                <a16:creationId xmlns:a16="http://schemas.microsoft.com/office/drawing/2014/main" id="{A940307C-E5D5-4AB6-9A5A-33C4C05E8847}"/>
              </a:ext>
            </a:extLst>
          </p:cNvPr>
          <p:cNvSpPr>
            <a:spLocks/>
          </p:cNvSpPr>
          <p:nvPr/>
        </p:nvSpPr>
        <p:spPr bwMode="auto">
          <a:xfrm>
            <a:off x="4302125" y="5307013"/>
            <a:ext cx="666750" cy="1150937"/>
          </a:xfrm>
          <a:custGeom>
            <a:avLst/>
            <a:gdLst>
              <a:gd name="T0" fmla="*/ 11 w 680"/>
              <a:gd name="T1" fmla="*/ 160 h 1063"/>
              <a:gd name="T2" fmla="*/ 28 w 680"/>
              <a:gd name="T3" fmla="*/ 160 h 1063"/>
              <a:gd name="T4" fmla="*/ 45 w 680"/>
              <a:gd name="T5" fmla="*/ 160 h 1063"/>
              <a:gd name="T6" fmla="*/ 62 w 680"/>
              <a:gd name="T7" fmla="*/ 160 h 1063"/>
              <a:gd name="T8" fmla="*/ 79 w 680"/>
              <a:gd name="T9" fmla="*/ 160 h 1063"/>
              <a:gd name="T10" fmla="*/ 96 w 680"/>
              <a:gd name="T11" fmla="*/ 160 h 1063"/>
              <a:gd name="T12" fmla="*/ 113 w 680"/>
              <a:gd name="T13" fmla="*/ 160 h 1063"/>
              <a:gd name="T14" fmla="*/ 130 w 680"/>
              <a:gd name="T15" fmla="*/ 160 h 1063"/>
              <a:gd name="T16" fmla="*/ 147 w 680"/>
              <a:gd name="T17" fmla="*/ 160 h 1063"/>
              <a:gd name="T18" fmla="*/ 164 w 680"/>
              <a:gd name="T19" fmla="*/ 160 h 1063"/>
              <a:gd name="T20" fmla="*/ 181 w 680"/>
              <a:gd name="T21" fmla="*/ 160 h 1063"/>
              <a:gd name="T22" fmla="*/ 198 w 680"/>
              <a:gd name="T23" fmla="*/ 160 h 1063"/>
              <a:gd name="T24" fmla="*/ 215 w 680"/>
              <a:gd name="T25" fmla="*/ 877 h 1063"/>
              <a:gd name="T26" fmla="*/ 227 w 680"/>
              <a:gd name="T27" fmla="*/ 643 h 1063"/>
              <a:gd name="T28" fmla="*/ 244 w 680"/>
              <a:gd name="T29" fmla="*/ 537 h 1063"/>
              <a:gd name="T30" fmla="*/ 261 w 680"/>
              <a:gd name="T31" fmla="*/ 468 h 1063"/>
              <a:gd name="T32" fmla="*/ 272 w 680"/>
              <a:gd name="T33" fmla="*/ 426 h 1063"/>
              <a:gd name="T34" fmla="*/ 289 w 680"/>
              <a:gd name="T35" fmla="*/ 388 h 1063"/>
              <a:gd name="T36" fmla="*/ 300 w 680"/>
              <a:gd name="T37" fmla="*/ 362 h 1063"/>
              <a:gd name="T38" fmla="*/ 317 w 680"/>
              <a:gd name="T39" fmla="*/ 335 h 1063"/>
              <a:gd name="T40" fmla="*/ 334 w 680"/>
              <a:gd name="T41" fmla="*/ 314 h 1063"/>
              <a:gd name="T42" fmla="*/ 346 w 680"/>
              <a:gd name="T43" fmla="*/ 298 h 1063"/>
              <a:gd name="T44" fmla="*/ 363 w 680"/>
              <a:gd name="T45" fmla="*/ 277 h 1063"/>
              <a:gd name="T46" fmla="*/ 380 w 680"/>
              <a:gd name="T47" fmla="*/ 261 h 1063"/>
              <a:gd name="T48" fmla="*/ 397 w 680"/>
              <a:gd name="T49" fmla="*/ 245 h 1063"/>
              <a:gd name="T50" fmla="*/ 414 w 680"/>
              <a:gd name="T51" fmla="*/ 229 h 1063"/>
              <a:gd name="T52" fmla="*/ 431 w 680"/>
              <a:gd name="T53" fmla="*/ 213 h 1063"/>
              <a:gd name="T54" fmla="*/ 448 w 680"/>
              <a:gd name="T55" fmla="*/ 202 h 1063"/>
              <a:gd name="T56" fmla="*/ 465 w 680"/>
              <a:gd name="T57" fmla="*/ 186 h 1063"/>
              <a:gd name="T58" fmla="*/ 482 w 680"/>
              <a:gd name="T59" fmla="*/ 176 h 1063"/>
              <a:gd name="T60" fmla="*/ 499 w 680"/>
              <a:gd name="T61" fmla="*/ 165 h 1063"/>
              <a:gd name="T62" fmla="*/ 516 w 680"/>
              <a:gd name="T63" fmla="*/ 149 h 1063"/>
              <a:gd name="T64" fmla="*/ 527 w 680"/>
              <a:gd name="T65" fmla="*/ 139 h 1063"/>
              <a:gd name="T66" fmla="*/ 544 w 680"/>
              <a:gd name="T67" fmla="*/ 128 h 1063"/>
              <a:gd name="T68" fmla="*/ 561 w 680"/>
              <a:gd name="T69" fmla="*/ 117 h 1063"/>
              <a:gd name="T70" fmla="*/ 578 w 680"/>
              <a:gd name="T71" fmla="*/ 101 h 1063"/>
              <a:gd name="T72" fmla="*/ 595 w 680"/>
              <a:gd name="T73" fmla="*/ 91 h 1063"/>
              <a:gd name="T74" fmla="*/ 607 w 680"/>
              <a:gd name="T75" fmla="*/ 80 h 1063"/>
              <a:gd name="T76" fmla="*/ 624 w 680"/>
              <a:gd name="T77" fmla="*/ 64 h 1063"/>
              <a:gd name="T78" fmla="*/ 641 w 680"/>
              <a:gd name="T79" fmla="*/ 48 h 1063"/>
              <a:gd name="T80" fmla="*/ 658 w 680"/>
              <a:gd name="T81" fmla="*/ 32 h 1063"/>
              <a:gd name="T82" fmla="*/ 675 w 680"/>
              <a:gd name="T83" fmla="*/ 11 h 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0" h="1063">
                <a:moveTo>
                  <a:pt x="0" y="160"/>
                </a:moveTo>
                <a:lnTo>
                  <a:pt x="6" y="160"/>
                </a:lnTo>
                <a:lnTo>
                  <a:pt x="11" y="160"/>
                </a:lnTo>
                <a:lnTo>
                  <a:pt x="17" y="160"/>
                </a:lnTo>
                <a:lnTo>
                  <a:pt x="23" y="160"/>
                </a:lnTo>
                <a:lnTo>
                  <a:pt x="28" y="160"/>
                </a:lnTo>
                <a:lnTo>
                  <a:pt x="34" y="160"/>
                </a:lnTo>
                <a:lnTo>
                  <a:pt x="40" y="160"/>
                </a:lnTo>
                <a:lnTo>
                  <a:pt x="45" y="160"/>
                </a:lnTo>
                <a:lnTo>
                  <a:pt x="51" y="160"/>
                </a:lnTo>
                <a:lnTo>
                  <a:pt x="57" y="160"/>
                </a:lnTo>
                <a:lnTo>
                  <a:pt x="62" y="160"/>
                </a:lnTo>
                <a:lnTo>
                  <a:pt x="68" y="160"/>
                </a:lnTo>
                <a:lnTo>
                  <a:pt x="74" y="160"/>
                </a:lnTo>
                <a:lnTo>
                  <a:pt x="79" y="160"/>
                </a:lnTo>
                <a:lnTo>
                  <a:pt x="85" y="160"/>
                </a:lnTo>
                <a:lnTo>
                  <a:pt x="91" y="160"/>
                </a:lnTo>
                <a:lnTo>
                  <a:pt x="96" y="160"/>
                </a:lnTo>
                <a:lnTo>
                  <a:pt x="102" y="160"/>
                </a:lnTo>
                <a:lnTo>
                  <a:pt x="108" y="160"/>
                </a:lnTo>
                <a:lnTo>
                  <a:pt x="113" y="160"/>
                </a:lnTo>
                <a:lnTo>
                  <a:pt x="119" y="160"/>
                </a:lnTo>
                <a:lnTo>
                  <a:pt x="125" y="160"/>
                </a:lnTo>
                <a:lnTo>
                  <a:pt x="130" y="160"/>
                </a:lnTo>
                <a:lnTo>
                  <a:pt x="136" y="160"/>
                </a:lnTo>
                <a:lnTo>
                  <a:pt x="142" y="160"/>
                </a:lnTo>
                <a:lnTo>
                  <a:pt x="147" y="160"/>
                </a:lnTo>
                <a:lnTo>
                  <a:pt x="153" y="160"/>
                </a:lnTo>
                <a:lnTo>
                  <a:pt x="159" y="160"/>
                </a:lnTo>
                <a:lnTo>
                  <a:pt x="164" y="160"/>
                </a:lnTo>
                <a:lnTo>
                  <a:pt x="170" y="160"/>
                </a:lnTo>
                <a:lnTo>
                  <a:pt x="176" y="160"/>
                </a:lnTo>
                <a:lnTo>
                  <a:pt x="181" y="160"/>
                </a:lnTo>
                <a:lnTo>
                  <a:pt x="187" y="160"/>
                </a:lnTo>
                <a:lnTo>
                  <a:pt x="193" y="160"/>
                </a:lnTo>
                <a:lnTo>
                  <a:pt x="198" y="160"/>
                </a:lnTo>
                <a:lnTo>
                  <a:pt x="204" y="160"/>
                </a:lnTo>
                <a:lnTo>
                  <a:pt x="210" y="1063"/>
                </a:lnTo>
                <a:lnTo>
                  <a:pt x="215" y="877"/>
                </a:lnTo>
                <a:lnTo>
                  <a:pt x="221" y="771"/>
                </a:lnTo>
                <a:lnTo>
                  <a:pt x="221" y="697"/>
                </a:lnTo>
                <a:lnTo>
                  <a:pt x="227" y="643"/>
                </a:lnTo>
                <a:lnTo>
                  <a:pt x="232" y="601"/>
                </a:lnTo>
                <a:lnTo>
                  <a:pt x="238" y="564"/>
                </a:lnTo>
                <a:lnTo>
                  <a:pt x="244" y="537"/>
                </a:lnTo>
                <a:lnTo>
                  <a:pt x="249" y="511"/>
                </a:lnTo>
                <a:lnTo>
                  <a:pt x="255" y="489"/>
                </a:lnTo>
                <a:lnTo>
                  <a:pt x="261" y="468"/>
                </a:lnTo>
                <a:lnTo>
                  <a:pt x="261" y="452"/>
                </a:lnTo>
                <a:lnTo>
                  <a:pt x="266" y="436"/>
                </a:lnTo>
                <a:lnTo>
                  <a:pt x="272" y="426"/>
                </a:lnTo>
                <a:lnTo>
                  <a:pt x="278" y="410"/>
                </a:lnTo>
                <a:lnTo>
                  <a:pt x="283" y="399"/>
                </a:lnTo>
                <a:lnTo>
                  <a:pt x="289" y="388"/>
                </a:lnTo>
                <a:lnTo>
                  <a:pt x="295" y="378"/>
                </a:lnTo>
                <a:lnTo>
                  <a:pt x="300" y="367"/>
                </a:lnTo>
                <a:lnTo>
                  <a:pt x="300" y="362"/>
                </a:lnTo>
                <a:lnTo>
                  <a:pt x="306" y="351"/>
                </a:lnTo>
                <a:lnTo>
                  <a:pt x="312" y="340"/>
                </a:lnTo>
                <a:lnTo>
                  <a:pt x="317" y="335"/>
                </a:lnTo>
                <a:lnTo>
                  <a:pt x="323" y="330"/>
                </a:lnTo>
                <a:lnTo>
                  <a:pt x="329" y="319"/>
                </a:lnTo>
                <a:lnTo>
                  <a:pt x="334" y="314"/>
                </a:lnTo>
                <a:lnTo>
                  <a:pt x="334" y="309"/>
                </a:lnTo>
                <a:lnTo>
                  <a:pt x="340" y="303"/>
                </a:lnTo>
                <a:lnTo>
                  <a:pt x="346" y="298"/>
                </a:lnTo>
                <a:lnTo>
                  <a:pt x="351" y="293"/>
                </a:lnTo>
                <a:lnTo>
                  <a:pt x="357" y="282"/>
                </a:lnTo>
                <a:lnTo>
                  <a:pt x="363" y="277"/>
                </a:lnTo>
                <a:lnTo>
                  <a:pt x="368" y="271"/>
                </a:lnTo>
                <a:lnTo>
                  <a:pt x="374" y="266"/>
                </a:lnTo>
                <a:lnTo>
                  <a:pt x="380" y="261"/>
                </a:lnTo>
                <a:lnTo>
                  <a:pt x="385" y="255"/>
                </a:lnTo>
                <a:lnTo>
                  <a:pt x="391" y="250"/>
                </a:lnTo>
                <a:lnTo>
                  <a:pt x="397" y="245"/>
                </a:lnTo>
                <a:lnTo>
                  <a:pt x="402" y="240"/>
                </a:lnTo>
                <a:lnTo>
                  <a:pt x="408" y="234"/>
                </a:lnTo>
                <a:lnTo>
                  <a:pt x="414" y="229"/>
                </a:lnTo>
                <a:lnTo>
                  <a:pt x="419" y="224"/>
                </a:lnTo>
                <a:lnTo>
                  <a:pt x="425" y="218"/>
                </a:lnTo>
                <a:lnTo>
                  <a:pt x="431" y="213"/>
                </a:lnTo>
                <a:lnTo>
                  <a:pt x="436" y="213"/>
                </a:lnTo>
                <a:lnTo>
                  <a:pt x="442" y="208"/>
                </a:lnTo>
                <a:lnTo>
                  <a:pt x="448" y="202"/>
                </a:lnTo>
                <a:lnTo>
                  <a:pt x="454" y="197"/>
                </a:lnTo>
                <a:lnTo>
                  <a:pt x="459" y="192"/>
                </a:lnTo>
                <a:lnTo>
                  <a:pt x="465" y="186"/>
                </a:lnTo>
                <a:lnTo>
                  <a:pt x="471" y="186"/>
                </a:lnTo>
                <a:lnTo>
                  <a:pt x="476" y="181"/>
                </a:lnTo>
                <a:lnTo>
                  <a:pt x="482" y="176"/>
                </a:lnTo>
                <a:lnTo>
                  <a:pt x="488" y="170"/>
                </a:lnTo>
                <a:lnTo>
                  <a:pt x="493" y="165"/>
                </a:lnTo>
                <a:lnTo>
                  <a:pt x="499" y="165"/>
                </a:lnTo>
                <a:lnTo>
                  <a:pt x="505" y="160"/>
                </a:lnTo>
                <a:lnTo>
                  <a:pt x="510" y="154"/>
                </a:lnTo>
                <a:lnTo>
                  <a:pt x="516" y="149"/>
                </a:lnTo>
                <a:lnTo>
                  <a:pt x="522" y="149"/>
                </a:lnTo>
                <a:lnTo>
                  <a:pt x="533" y="139"/>
                </a:lnTo>
                <a:lnTo>
                  <a:pt x="527" y="139"/>
                </a:lnTo>
                <a:lnTo>
                  <a:pt x="533" y="139"/>
                </a:lnTo>
                <a:lnTo>
                  <a:pt x="539" y="133"/>
                </a:lnTo>
                <a:lnTo>
                  <a:pt x="544" y="128"/>
                </a:lnTo>
                <a:lnTo>
                  <a:pt x="550" y="128"/>
                </a:lnTo>
                <a:lnTo>
                  <a:pt x="556" y="123"/>
                </a:lnTo>
                <a:lnTo>
                  <a:pt x="561" y="117"/>
                </a:lnTo>
                <a:lnTo>
                  <a:pt x="567" y="112"/>
                </a:lnTo>
                <a:lnTo>
                  <a:pt x="573" y="107"/>
                </a:lnTo>
                <a:lnTo>
                  <a:pt x="578" y="101"/>
                </a:lnTo>
                <a:lnTo>
                  <a:pt x="584" y="101"/>
                </a:lnTo>
                <a:lnTo>
                  <a:pt x="590" y="96"/>
                </a:lnTo>
                <a:lnTo>
                  <a:pt x="595" y="91"/>
                </a:lnTo>
                <a:lnTo>
                  <a:pt x="607" y="80"/>
                </a:lnTo>
                <a:lnTo>
                  <a:pt x="601" y="80"/>
                </a:lnTo>
                <a:lnTo>
                  <a:pt x="607" y="80"/>
                </a:lnTo>
                <a:lnTo>
                  <a:pt x="612" y="75"/>
                </a:lnTo>
                <a:lnTo>
                  <a:pt x="618" y="69"/>
                </a:lnTo>
                <a:lnTo>
                  <a:pt x="624" y="64"/>
                </a:lnTo>
                <a:lnTo>
                  <a:pt x="629" y="59"/>
                </a:lnTo>
                <a:lnTo>
                  <a:pt x="635" y="54"/>
                </a:lnTo>
                <a:lnTo>
                  <a:pt x="641" y="48"/>
                </a:lnTo>
                <a:lnTo>
                  <a:pt x="646" y="43"/>
                </a:lnTo>
                <a:lnTo>
                  <a:pt x="652" y="38"/>
                </a:lnTo>
                <a:lnTo>
                  <a:pt x="658" y="32"/>
                </a:lnTo>
                <a:lnTo>
                  <a:pt x="663" y="22"/>
                </a:lnTo>
                <a:lnTo>
                  <a:pt x="669" y="16"/>
                </a:lnTo>
                <a:lnTo>
                  <a:pt x="675" y="11"/>
                </a:lnTo>
                <a:lnTo>
                  <a:pt x="680" y="6"/>
                </a:lnTo>
                <a:lnTo>
                  <a:pt x="680"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64" name="Freeform 1040">
            <a:extLst>
              <a:ext uri="{FF2B5EF4-FFF2-40B4-BE49-F238E27FC236}">
                <a16:creationId xmlns:a16="http://schemas.microsoft.com/office/drawing/2014/main" id="{2B86BD16-B2E2-472F-9F43-20E1C54CCCAB}"/>
              </a:ext>
            </a:extLst>
          </p:cNvPr>
          <p:cNvSpPr>
            <a:spLocks/>
          </p:cNvSpPr>
          <p:nvPr/>
        </p:nvSpPr>
        <p:spPr bwMode="auto">
          <a:xfrm>
            <a:off x="4968875" y="4495800"/>
            <a:ext cx="687388" cy="984250"/>
          </a:xfrm>
          <a:custGeom>
            <a:avLst/>
            <a:gdLst>
              <a:gd name="T0" fmla="*/ 12 w 703"/>
              <a:gd name="T1" fmla="*/ 733 h 909"/>
              <a:gd name="T2" fmla="*/ 29 w 703"/>
              <a:gd name="T3" fmla="*/ 712 h 909"/>
              <a:gd name="T4" fmla="*/ 40 w 703"/>
              <a:gd name="T5" fmla="*/ 686 h 909"/>
              <a:gd name="T6" fmla="*/ 57 w 703"/>
              <a:gd name="T7" fmla="*/ 654 h 909"/>
              <a:gd name="T8" fmla="*/ 74 w 703"/>
              <a:gd name="T9" fmla="*/ 611 h 909"/>
              <a:gd name="T10" fmla="*/ 85 w 703"/>
              <a:gd name="T11" fmla="*/ 553 h 909"/>
              <a:gd name="T12" fmla="*/ 102 w 703"/>
              <a:gd name="T13" fmla="*/ 462 h 909"/>
              <a:gd name="T14" fmla="*/ 114 w 703"/>
              <a:gd name="T15" fmla="*/ 292 h 909"/>
              <a:gd name="T16" fmla="*/ 131 w 703"/>
              <a:gd name="T17" fmla="*/ 909 h 909"/>
              <a:gd name="T18" fmla="*/ 148 w 703"/>
              <a:gd name="T19" fmla="*/ 909 h 909"/>
              <a:gd name="T20" fmla="*/ 165 w 703"/>
              <a:gd name="T21" fmla="*/ 909 h 909"/>
              <a:gd name="T22" fmla="*/ 182 w 703"/>
              <a:gd name="T23" fmla="*/ 909 h 909"/>
              <a:gd name="T24" fmla="*/ 199 w 703"/>
              <a:gd name="T25" fmla="*/ 909 h 909"/>
              <a:gd name="T26" fmla="*/ 216 w 703"/>
              <a:gd name="T27" fmla="*/ 909 h 909"/>
              <a:gd name="T28" fmla="*/ 233 w 703"/>
              <a:gd name="T29" fmla="*/ 909 h 909"/>
              <a:gd name="T30" fmla="*/ 250 w 703"/>
              <a:gd name="T31" fmla="*/ 909 h 909"/>
              <a:gd name="T32" fmla="*/ 267 w 703"/>
              <a:gd name="T33" fmla="*/ 909 h 909"/>
              <a:gd name="T34" fmla="*/ 284 w 703"/>
              <a:gd name="T35" fmla="*/ 909 h 909"/>
              <a:gd name="T36" fmla="*/ 301 w 703"/>
              <a:gd name="T37" fmla="*/ 909 h 909"/>
              <a:gd name="T38" fmla="*/ 318 w 703"/>
              <a:gd name="T39" fmla="*/ 909 h 909"/>
              <a:gd name="T40" fmla="*/ 335 w 703"/>
              <a:gd name="T41" fmla="*/ 909 h 909"/>
              <a:gd name="T42" fmla="*/ 352 w 703"/>
              <a:gd name="T43" fmla="*/ 909 h 909"/>
              <a:gd name="T44" fmla="*/ 369 w 703"/>
              <a:gd name="T45" fmla="*/ 909 h 909"/>
              <a:gd name="T46" fmla="*/ 386 w 703"/>
              <a:gd name="T47" fmla="*/ 909 h 909"/>
              <a:gd name="T48" fmla="*/ 403 w 703"/>
              <a:gd name="T49" fmla="*/ 909 h 909"/>
              <a:gd name="T50" fmla="*/ 420 w 703"/>
              <a:gd name="T51" fmla="*/ 909 h 909"/>
              <a:gd name="T52" fmla="*/ 437 w 703"/>
              <a:gd name="T53" fmla="*/ 909 h 909"/>
              <a:gd name="T54" fmla="*/ 454 w 703"/>
              <a:gd name="T55" fmla="*/ 909 h 909"/>
              <a:gd name="T56" fmla="*/ 471 w 703"/>
              <a:gd name="T57" fmla="*/ 909 h 909"/>
              <a:gd name="T58" fmla="*/ 488 w 703"/>
              <a:gd name="T59" fmla="*/ 909 h 909"/>
              <a:gd name="T60" fmla="*/ 505 w 703"/>
              <a:gd name="T61" fmla="*/ 909 h 909"/>
              <a:gd name="T62" fmla="*/ 522 w 703"/>
              <a:gd name="T63" fmla="*/ 909 h 909"/>
              <a:gd name="T64" fmla="*/ 539 w 703"/>
              <a:gd name="T65" fmla="*/ 909 h 909"/>
              <a:gd name="T66" fmla="*/ 556 w 703"/>
              <a:gd name="T67" fmla="*/ 909 h 909"/>
              <a:gd name="T68" fmla="*/ 573 w 703"/>
              <a:gd name="T69" fmla="*/ 909 h 909"/>
              <a:gd name="T70" fmla="*/ 590 w 703"/>
              <a:gd name="T71" fmla="*/ 909 h 909"/>
              <a:gd name="T72" fmla="*/ 607 w 703"/>
              <a:gd name="T73" fmla="*/ 909 h 909"/>
              <a:gd name="T74" fmla="*/ 624 w 703"/>
              <a:gd name="T75" fmla="*/ 909 h 909"/>
              <a:gd name="T76" fmla="*/ 641 w 703"/>
              <a:gd name="T77" fmla="*/ 909 h 909"/>
              <a:gd name="T78" fmla="*/ 658 w 703"/>
              <a:gd name="T79" fmla="*/ 909 h 909"/>
              <a:gd name="T80" fmla="*/ 675 w 703"/>
              <a:gd name="T81" fmla="*/ 909 h 909"/>
              <a:gd name="T82" fmla="*/ 692 w 703"/>
              <a:gd name="T83" fmla="*/ 909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03" h="909">
                <a:moveTo>
                  <a:pt x="0" y="749"/>
                </a:moveTo>
                <a:lnTo>
                  <a:pt x="6" y="744"/>
                </a:lnTo>
                <a:lnTo>
                  <a:pt x="12" y="733"/>
                </a:lnTo>
                <a:lnTo>
                  <a:pt x="17" y="728"/>
                </a:lnTo>
                <a:lnTo>
                  <a:pt x="23" y="723"/>
                </a:lnTo>
                <a:lnTo>
                  <a:pt x="29" y="712"/>
                </a:lnTo>
                <a:lnTo>
                  <a:pt x="34" y="702"/>
                </a:lnTo>
                <a:lnTo>
                  <a:pt x="34" y="696"/>
                </a:lnTo>
                <a:lnTo>
                  <a:pt x="40" y="686"/>
                </a:lnTo>
                <a:lnTo>
                  <a:pt x="46" y="675"/>
                </a:lnTo>
                <a:lnTo>
                  <a:pt x="51" y="664"/>
                </a:lnTo>
                <a:lnTo>
                  <a:pt x="57" y="654"/>
                </a:lnTo>
                <a:lnTo>
                  <a:pt x="63" y="638"/>
                </a:lnTo>
                <a:lnTo>
                  <a:pt x="68" y="627"/>
                </a:lnTo>
                <a:lnTo>
                  <a:pt x="74" y="611"/>
                </a:lnTo>
                <a:lnTo>
                  <a:pt x="74" y="595"/>
                </a:lnTo>
                <a:lnTo>
                  <a:pt x="80" y="574"/>
                </a:lnTo>
                <a:lnTo>
                  <a:pt x="85" y="553"/>
                </a:lnTo>
                <a:lnTo>
                  <a:pt x="91" y="526"/>
                </a:lnTo>
                <a:lnTo>
                  <a:pt x="97" y="500"/>
                </a:lnTo>
                <a:lnTo>
                  <a:pt x="102" y="462"/>
                </a:lnTo>
                <a:lnTo>
                  <a:pt x="108" y="420"/>
                </a:lnTo>
                <a:lnTo>
                  <a:pt x="114" y="367"/>
                </a:lnTo>
                <a:lnTo>
                  <a:pt x="114" y="292"/>
                </a:lnTo>
                <a:lnTo>
                  <a:pt x="119" y="186"/>
                </a:lnTo>
                <a:lnTo>
                  <a:pt x="125" y="0"/>
                </a:lnTo>
                <a:lnTo>
                  <a:pt x="131" y="909"/>
                </a:lnTo>
                <a:lnTo>
                  <a:pt x="136" y="909"/>
                </a:lnTo>
                <a:lnTo>
                  <a:pt x="142" y="909"/>
                </a:lnTo>
                <a:lnTo>
                  <a:pt x="148" y="909"/>
                </a:lnTo>
                <a:lnTo>
                  <a:pt x="153" y="909"/>
                </a:lnTo>
                <a:lnTo>
                  <a:pt x="159" y="909"/>
                </a:lnTo>
                <a:lnTo>
                  <a:pt x="165" y="909"/>
                </a:lnTo>
                <a:lnTo>
                  <a:pt x="170" y="909"/>
                </a:lnTo>
                <a:lnTo>
                  <a:pt x="176" y="909"/>
                </a:lnTo>
                <a:lnTo>
                  <a:pt x="182" y="909"/>
                </a:lnTo>
                <a:lnTo>
                  <a:pt x="187" y="909"/>
                </a:lnTo>
                <a:lnTo>
                  <a:pt x="193" y="909"/>
                </a:lnTo>
                <a:lnTo>
                  <a:pt x="199" y="909"/>
                </a:lnTo>
                <a:lnTo>
                  <a:pt x="204" y="909"/>
                </a:lnTo>
                <a:lnTo>
                  <a:pt x="210" y="909"/>
                </a:lnTo>
                <a:lnTo>
                  <a:pt x="216" y="909"/>
                </a:lnTo>
                <a:lnTo>
                  <a:pt x="221" y="909"/>
                </a:lnTo>
                <a:lnTo>
                  <a:pt x="227" y="909"/>
                </a:lnTo>
                <a:lnTo>
                  <a:pt x="233" y="909"/>
                </a:lnTo>
                <a:lnTo>
                  <a:pt x="238" y="909"/>
                </a:lnTo>
                <a:lnTo>
                  <a:pt x="244" y="909"/>
                </a:lnTo>
                <a:lnTo>
                  <a:pt x="250" y="909"/>
                </a:lnTo>
                <a:lnTo>
                  <a:pt x="255" y="909"/>
                </a:lnTo>
                <a:lnTo>
                  <a:pt x="261" y="909"/>
                </a:lnTo>
                <a:lnTo>
                  <a:pt x="267" y="909"/>
                </a:lnTo>
                <a:lnTo>
                  <a:pt x="272" y="909"/>
                </a:lnTo>
                <a:lnTo>
                  <a:pt x="278" y="909"/>
                </a:lnTo>
                <a:lnTo>
                  <a:pt x="284" y="909"/>
                </a:lnTo>
                <a:lnTo>
                  <a:pt x="289" y="909"/>
                </a:lnTo>
                <a:lnTo>
                  <a:pt x="295" y="909"/>
                </a:lnTo>
                <a:lnTo>
                  <a:pt x="301" y="909"/>
                </a:lnTo>
                <a:lnTo>
                  <a:pt x="306" y="909"/>
                </a:lnTo>
                <a:lnTo>
                  <a:pt x="312" y="909"/>
                </a:lnTo>
                <a:lnTo>
                  <a:pt x="318" y="909"/>
                </a:lnTo>
                <a:lnTo>
                  <a:pt x="323" y="909"/>
                </a:lnTo>
                <a:lnTo>
                  <a:pt x="329" y="909"/>
                </a:lnTo>
                <a:lnTo>
                  <a:pt x="335" y="909"/>
                </a:lnTo>
                <a:lnTo>
                  <a:pt x="340" y="909"/>
                </a:lnTo>
                <a:lnTo>
                  <a:pt x="346" y="909"/>
                </a:lnTo>
                <a:lnTo>
                  <a:pt x="352" y="909"/>
                </a:lnTo>
                <a:lnTo>
                  <a:pt x="357" y="909"/>
                </a:lnTo>
                <a:lnTo>
                  <a:pt x="363" y="909"/>
                </a:lnTo>
                <a:lnTo>
                  <a:pt x="369" y="909"/>
                </a:lnTo>
                <a:lnTo>
                  <a:pt x="374" y="909"/>
                </a:lnTo>
                <a:lnTo>
                  <a:pt x="380" y="909"/>
                </a:lnTo>
                <a:lnTo>
                  <a:pt x="386" y="909"/>
                </a:lnTo>
                <a:lnTo>
                  <a:pt x="391" y="909"/>
                </a:lnTo>
                <a:lnTo>
                  <a:pt x="397" y="909"/>
                </a:lnTo>
                <a:lnTo>
                  <a:pt x="403" y="909"/>
                </a:lnTo>
                <a:lnTo>
                  <a:pt x="409" y="909"/>
                </a:lnTo>
                <a:lnTo>
                  <a:pt x="414" y="909"/>
                </a:lnTo>
                <a:lnTo>
                  <a:pt x="420" y="909"/>
                </a:lnTo>
                <a:lnTo>
                  <a:pt x="426" y="909"/>
                </a:lnTo>
                <a:lnTo>
                  <a:pt x="431" y="909"/>
                </a:lnTo>
                <a:lnTo>
                  <a:pt x="437" y="909"/>
                </a:lnTo>
                <a:lnTo>
                  <a:pt x="443" y="909"/>
                </a:lnTo>
                <a:lnTo>
                  <a:pt x="448" y="909"/>
                </a:lnTo>
                <a:lnTo>
                  <a:pt x="454" y="909"/>
                </a:lnTo>
                <a:lnTo>
                  <a:pt x="460" y="909"/>
                </a:lnTo>
                <a:lnTo>
                  <a:pt x="465" y="909"/>
                </a:lnTo>
                <a:lnTo>
                  <a:pt x="471" y="909"/>
                </a:lnTo>
                <a:lnTo>
                  <a:pt x="477" y="909"/>
                </a:lnTo>
                <a:lnTo>
                  <a:pt x="482" y="909"/>
                </a:lnTo>
                <a:lnTo>
                  <a:pt x="488" y="909"/>
                </a:lnTo>
                <a:lnTo>
                  <a:pt x="494" y="909"/>
                </a:lnTo>
                <a:lnTo>
                  <a:pt x="499" y="909"/>
                </a:lnTo>
                <a:lnTo>
                  <a:pt x="505" y="909"/>
                </a:lnTo>
                <a:lnTo>
                  <a:pt x="511" y="909"/>
                </a:lnTo>
                <a:lnTo>
                  <a:pt x="516" y="909"/>
                </a:lnTo>
                <a:lnTo>
                  <a:pt x="522" y="909"/>
                </a:lnTo>
                <a:lnTo>
                  <a:pt x="528" y="909"/>
                </a:lnTo>
                <a:lnTo>
                  <a:pt x="533" y="909"/>
                </a:lnTo>
                <a:lnTo>
                  <a:pt x="539" y="909"/>
                </a:lnTo>
                <a:lnTo>
                  <a:pt x="545" y="909"/>
                </a:lnTo>
                <a:lnTo>
                  <a:pt x="550" y="909"/>
                </a:lnTo>
                <a:lnTo>
                  <a:pt x="556" y="909"/>
                </a:lnTo>
                <a:lnTo>
                  <a:pt x="562" y="909"/>
                </a:lnTo>
                <a:lnTo>
                  <a:pt x="567" y="909"/>
                </a:lnTo>
                <a:lnTo>
                  <a:pt x="573" y="909"/>
                </a:lnTo>
                <a:lnTo>
                  <a:pt x="579" y="909"/>
                </a:lnTo>
                <a:lnTo>
                  <a:pt x="584" y="909"/>
                </a:lnTo>
                <a:lnTo>
                  <a:pt x="590" y="909"/>
                </a:lnTo>
                <a:lnTo>
                  <a:pt x="596" y="909"/>
                </a:lnTo>
                <a:lnTo>
                  <a:pt x="601" y="909"/>
                </a:lnTo>
                <a:lnTo>
                  <a:pt x="607" y="909"/>
                </a:lnTo>
                <a:lnTo>
                  <a:pt x="613" y="909"/>
                </a:lnTo>
                <a:lnTo>
                  <a:pt x="618" y="909"/>
                </a:lnTo>
                <a:lnTo>
                  <a:pt x="624" y="909"/>
                </a:lnTo>
                <a:lnTo>
                  <a:pt x="630" y="909"/>
                </a:lnTo>
                <a:lnTo>
                  <a:pt x="635" y="909"/>
                </a:lnTo>
                <a:lnTo>
                  <a:pt x="641" y="909"/>
                </a:lnTo>
                <a:lnTo>
                  <a:pt x="647" y="909"/>
                </a:lnTo>
                <a:lnTo>
                  <a:pt x="652" y="909"/>
                </a:lnTo>
                <a:lnTo>
                  <a:pt x="658" y="909"/>
                </a:lnTo>
                <a:lnTo>
                  <a:pt x="664" y="909"/>
                </a:lnTo>
                <a:lnTo>
                  <a:pt x="669" y="909"/>
                </a:lnTo>
                <a:lnTo>
                  <a:pt x="675" y="909"/>
                </a:lnTo>
                <a:lnTo>
                  <a:pt x="681" y="909"/>
                </a:lnTo>
                <a:lnTo>
                  <a:pt x="686" y="909"/>
                </a:lnTo>
                <a:lnTo>
                  <a:pt x="692" y="909"/>
                </a:lnTo>
                <a:lnTo>
                  <a:pt x="698" y="909"/>
                </a:lnTo>
                <a:lnTo>
                  <a:pt x="703" y="90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65" name="Line 1041">
            <a:extLst>
              <a:ext uri="{FF2B5EF4-FFF2-40B4-BE49-F238E27FC236}">
                <a16:creationId xmlns:a16="http://schemas.microsoft.com/office/drawing/2014/main" id="{0CFF85C6-F79D-442D-A6BC-3CB591CFA846}"/>
              </a:ext>
            </a:extLst>
          </p:cNvPr>
          <p:cNvSpPr>
            <a:spLocks noChangeShapeType="1"/>
          </p:cNvSpPr>
          <p:nvPr/>
        </p:nvSpPr>
        <p:spPr bwMode="auto">
          <a:xfrm>
            <a:off x="4038600" y="5484813"/>
            <a:ext cx="159702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1" name="Line 3">
            <a:extLst>
              <a:ext uri="{FF2B5EF4-FFF2-40B4-BE49-F238E27FC236}">
                <a16:creationId xmlns:a16="http://schemas.microsoft.com/office/drawing/2014/main" id="{936FB443-EF36-4A8F-9DBF-C7BE47B4D0B3}"/>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2" name="Text Box 4">
            <a:extLst>
              <a:ext uri="{FF2B5EF4-FFF2-40B4-BE49-F238E27FC236}">
                <a16:creationId xmlns:a16="http://schemas.microsoft.com/office/drawing/2014/main" id="{50178FB8-025B-4A05-B3E1-7247153CC615}"/>
              </a:ext>
            </a:extLst>
          </p:cNvPr>
          <p:cNvSpPr txBox="1">
            <a:spLocks noChangeArrowheads="1"/>
          </p:cNvSpPr>
          <p:nvPr/>
        </p:nvSpPr>
        <p:spPr bwMode="auto">
          <a:xfrm>
            <a:off x="1508125" y="1050925"/>
            <a:ext cx="54752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Inverting these results into the time domain</a:t>
            </a:r>
          </a:p>
        </p:txBody>
      </p:sp>
      <p:graphicFrame>
        <p:nvGraphicFramePr>
          <p:cNvPr id="22533" name="Object 5">
            <a:extLst>
              <a:ext uri="{FF2B5EF4-FFF2-40B4-BE49-F238E27FC236}">
                <a16:creationId xmlns:a16="http://schemas.microsoft.com/office/drawing/2014/main" id="{E8388D70-902F-465F-91CD-F9CB63280F21}"/>
              </a:ext>
            </a:extLst>
          </p:cNvPr>
          <p:cNvGraphicFramePr>
            <a:graphicFrameLocks noChangeAspect="1"/>
          </p:cNvGraphicFramePr>
          <p:nvPr/>
        </p:nvGraphicFramePr>
        <p:xfrm>
          <a:off x="838200" y="1905000"/>
          <a:ext cx="7772400" cy="1417638"/>
        </p:xfrm>
        <a:graphic>
          <a:graphicData uri="http://schemas.openxmlformats.org/presentationml/2006/ole">
            <mc:AlternateContent xmlns:mc="http://schemas.openxmlformats.org/markup-compatibility/2006">
              <mc:Choice xmlns:v="urn:schemas-microsoft-com:vml" Requires="v">
                <p:oleObj spid="_x0000_s95242" name="Equation" r:id="rId4" imgW="4457520" imgH="812520" progId="Equation.DSMT4">
                  <p:embed/>
                </p:oleObj>
              </mc:Choice>
              <mc:Fallback>
                <p:oleObj name="Equation" r:id="rId4" imgW="4457520" imgH="81252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1905000"/>
                        <a:ext cx="7772400" cy="1417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35" name="Text Box 7">
            <a:extLst>
              <a:ext uri="{FF2B5EF4-FFF2-40B4-BE49-F238E27FC236}">
                <a16:creationId xmlns:a16="http://schemas.microsoft.com/office/drawing/2014/main" id="{2B254730-9E43-465C-909D-559CD9481A04}"/>
              </a:ext>
            </a:extLst>
          </p:cNvPr>
          <p:cNvSpPr txBox="1">
            <a:spLocks noChangeArrowheads="1"/>
          </p:cNvSpPr>
          <p:nvPr/>
        </p:nvSpPr>
        <p:spPr bwMode="auto">
          <a:xfrm>
            <a:off x="1600200" y="4114800"/>
            <a:ext cx="15970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flash points</a:t>
            </a:r>
          </a:p>
        </p:txBody>
      </p:sp>
      <p:sp>
        <p:nvSpPr>
          <p:cNvPr id="22537" name="Line 9">
            <a:extLst>
              <a:ext uri="{FF2B5EF4-FFF2-40B4-BE49-F238E27FC236}">
                <a16:creationId xmlns:a16="http://schemas.microsoft.com/office/drawing/2014/main" id="{9FBFE650-91AE-4EAB-9A5D-DABC699F790A}"/>
              </a:ext>
            </a:extLst>
          </p:cNvPr>
          <p:cNvSpPr>
            <a:spLocks noChangeShapeType="1"/>
          </p:cNvSpPr>
          <p:nvPr/>
        </p:nvSpPr>
        <p:spPr bwMode="auto">
          <a:xfrm>
            <a:off x="3124200" y="4800600"/>
            <a:ext cx="106680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8" name="Oval 10">
            <a:extLst>
              <a:ext uri="{FF2B5EF4-FFF2-40B4-BE49-F238E27FC236}">
                <a16:creationId xmlns:a16="http://schemas.microsoft.com/office/drawing/2014/main" id="{1C2B3FD7-1E65-4AF0-A427-BA328BD270AF}"/>
              </a:ext>
            </a:extLst>
          </p:cNvPr>
          <p:cNvSpPr>
            <a:spLocks noChangeArrowheads="1"/>
          </p:cNvSpPr>
          <p:nvPr/>
        </p:nvSpPr>
        <p:spPr bwMode="auto">
          <a:xfrm>
            <a:off x="6477000" y="4495800"/>
            <a:ext cx="12192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9" name="Line 11">
            <a:extLst>
              <a:ext uri="{FF2B5EF4-FFF2-40B4-BE49-F238E27FC236}">
                <a16:creationId xmlns:a16="http://schemas.microsoft.com/office/drawing/2014/main" id="{5F6BE808-7A38-42F2-9466-AB75E9E942DB}"/>
              </a:ext>
            </a:extLst>
          </p:cNvPr>
          <p:cNvSpPr>
            <a:spLocks noChangeShapeType="1"/>
          </p:cNvSpPr>
          <p:nvPr/>
        </p:nvSpPr>
        <p:spPr bwMode="auto">
          <a:xfrm>
            <a:off x="5767388" y="4084638"/>
            <a:ext cx="5334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0" name="Line 12">
            <a:extLst>
              <a:ext uri="{FF2B5EF4-FFF2-40B4-BE49-F238E27FC236}">
                <a16:creationId xmlns:a16="http://schemas.microsoft.com/office/drawing/2014/main" id="{44D610DE-FE0C-4B3D-9AA6-9B550A8A5860}"/>
              </a:ext>
            </a:extLst>
          </p:cNvPr>
          <p:cNvSpPr>
            <a:spLocks noChangeShapeType="1"/>
          </p:cNvSpPr>
          <p:nvPr/>
        </p:nvSpPr>
        <p:spPr bwMode="auto">
          <a:xfrm flipH="1" flipV="1">
            <a:off x="6119813" y="4286250"/>
            <a:ext cx="3048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1" name="Line 13">
            <a:extLst>
              <a:ext uri="{FF2B5EF4-FFF2-40B4-BE49-F238E27FC236}">
                <a16:creationId xmlns:a16="http://schemas.microsoft.com/office/drawing/2014/main" id="{6463DFFC-D7A7-439E-B599-6B9E4BE56E23}"/>
              </a:ext>
            </a:extLst>
          </p:cNvPr>
          <p:cNvSpPr>
            <a:spLocks noChangeShapeType="1"/>
          </p:cNvSpPr>
          <p:nvPr/>
        </p:nvSpPr>
        <p:spPr bwMode="auto">
          <a:xfrm flipH="1" flipV="1">
            <a:off x="7327900" y="4302125"/>
            <a:ext cx="3048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2" name="Text Box 14">
            <a:extLst>
              <a:ext uri="{FF2B5EF4-FFF2-40B4-BE49-F238E27FC236}">
                <a16:creationId xmlns:a16="http://schemas.microsoft.com/office/drawing/2014/main" id="{6AD1E481-6959-4486-8916-E1FE8737827A}"/>
              </a:ext>
            </a:extLst>
          </p:cNvPr>
          <p:cNvSpPr txBox="1">
            <a:spLocks noChangeArrowheads="1"/>
          </p:cNvSpPr>
          <p:nvPr/>
        </p:nvSpPr>
        <p:spPr bwMode="auto">
          <a:xfrm>
            <a:off x="5927725" y="3336925"/>
            <a:ext cx="2744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 pulse-echo</a:t>
            </a:r>
          </a:p>
        </p:txBody>
      </p:sp>
      <p:graphicFrame>
        <p:nvGraphicFramePr>
          <p:cNvPr id="22543" name="Object 15">
            <a:extLst>
              <a:ext uri="{FF2B5EF4-FFF2-40B4-BE49-F238E27FC236}">
                <a16:creationId xmlns:a16="http://schemas.microsoft.com/office/drawing/2014/main" id="{446F9FA5-DC4B-4F80-B370-9CFCD0FD6488}"/>
              </a:ext>
            </a:extLst>
          </p:cNvPr>
          <p:cNvGraphicFramePr>
            <a:graphicFrameLocks noChangeAspect="1"/>
          </p:cNvGraphicFramePr>
          <p:nvPr/>
        </p:nvGraphicFramePr>
        <p:xfrm>
          <a:off x="1676400" y="1600200"/>
          <a:ext cx="1219200" cy="393700"/>
        </p:xfrm>
        <a:graphic>
          <a:graphicData uri="http://schemas.openxmlformats.org/presentationml/2006/ole">
            <mc:AlternateContent xmlns:mc="http://schemas.openxmlformats.org/markup-compatibility/2006">
              <mc:Choice xmlns:v="urn:schemas-microsoft-com:vml" Requires="v">
                <p:oleObj spid="_x0000_s95243" name="MathType Equation" r:id="rId6" imgW="787400" imgH="254000" progId="Equation">
                  <p:embed/>
                </p:oleObj>
              </mc:Choice>
              <mc:Fallback>
                <p:oleObj name="MathType Equation" r:id="rId6" imgW="787400" imgH="254000" progId="Equation">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76400" y="1600200"/>
                        <a:ext cx="1219200"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44" name="Line 16">
            <a:extLst>
              <a:ext uri="{FF2B5EF4-FFF2-40B4-BE49-F238E27FC236}">
                <a16:creationId xmlns:a16="http://schemas.microsoft.com/office/drawing/2014/main" id="{49ADF183-B99B-44C6-821F-0D19C18F97C2}"/>
              </a:ext>
            </a:extLst>
          </p:cNvPr>
          <p:cNvSpPr>
            <a:spLocks noChangeShapeType="1"/>
          </p:cNvSpPr>
          <p:nvPr/>
        </p:nvSpPr>
        <p:spPr bwMode="auto">
          <a:xfrm>
            <a:off x="6797675" y="3965575"/>
            <a:ext cx="546100" cy="522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9" name="Rectangle 1035">
            <a:extLst>
              <a:ext uri="{FF2B5EF4-FFF2-40B4-BE49-F238E27FC236}">
                <a16:creationId xmlns:a16="http://schemas.microsoft.com/office/drawing/2014/main" id="{2F822D47-5A1E-45DC-BE92-78DA41158282}"/>
              </a:ext>
            </a:extLst>
          </p:cNvPr>
          <p:cNvSpPr>
            <a:spLocks noChangeArrowheads="1"/>
          </p:cNvSpPr>
          <p:nvPr/>
        </p:nvSpPr>
        <p:spPr bwMode="auto">
          <a:xfrm>
            <a:off x="4332288" y="5581650"/>
            <a:ext cx="65087" cy="1143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60" name="Text Box 1036">
            <a:extLst>
              <a:ext uri="{FF2B5EF4-FFF2-40B4-BE49-F238E27FC236}">
                <a16:creationId xmlns:a16="http://schemas.microsoft.com/office/drawing/2014/main" id="{D2D2311E-FA05-4713-A690-11109787AF1D}"/>
              </a:ext>
            </a:extLst>
          </p:cNvPr>
          <p:cNvSpPr txBox="1">
            <a:spLocks noChangeArrowheads="1"/>
          </p:cNvSpPr>
          <p:nvPr/>
        </p:nvSpPr>
        <p:spPr bwMode="auto">
          <a:xfrm>
            <a:off x="5421313" y="5519738"/>
            <a:ext cx="2333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i="1">
                <a:latin typeface="Times New Roman" panose="02020603050405020304" pitchFamily="18" charset="0"/>
              </a:rPr>
              <a:t>t</a:t>
            </a:r>
          </a:p>
        </p:txBody>
      </p:sp>
      <p:sp>
        <p:nvSpPr>
          <p:cNvPr id="27661" name="Rectangle 1037">
            <a:extLst>
              <a:ext uri="{FF2B5EF4-FFF2-40B4-BE49-F238E27FC236}">
                <a16:creationId xmlns:a16="http://schemas.microsoft.com/office/drawing/2014/main" id="{A14123B6-F7AA-401F-B74F-E36E2594FD24}"/>
              </a:ext>
            </a:extLst>
          </p:cNvPr>
          <p:cNvSpPr>
            <a:spLocks noChangeArrowheads="1"/>
          </p:cNvSpPr>
          <p:nvPr/>
        </p:nvSpPr>
        <p:spPr bwMode="auto">
          <a:xfrm>
            <a:off x="4572000" y="4419600"/>
            <a:ext cx="198438" cy="8683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66" name="Line 1042">
            <a:extLst>
              <a:ext uri="{FF2B5EF4-FFF2-40B4-BE49-F238E27FC236}">
                <a16:creationId xmlns:a16="http://schemas.microsoft.com/office/drawing/2014/main" id="{75679F04-19FC-4925-AA19-31E615F96076}"/>
              </a:ext>
            </a:extLst>
          </p:cNvPr>
          <p:cNvSpPr>
            <a:spLocks noChangeShapeType="1"/>
          </p:cNvSpPr>
          <p:nvPr/>
        </p:nvSpPr>
        <p:spPr bwMode="auto">
          <a:xfrm>
            <a:off x="3276600" y="4724400"/>
            <a:ext cx="16764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7" name="Text Box 1043">
            <a:extLst>
              <a:ext uri="{FF2B5EF4-FFF2-40B4-BE49-F238E27FC236}">
                <a16:creationId xmlns:a16="http://schemas.microsoft.com/office/drawing/2014/main" id="{F905CC30-A83A-4511-A367-9CC516E9802C}"/>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Line 3">
            <a:extLst>
              <a:ext uri="{FF2B5EF4-FFF2-40B4-BE49-F238E27FC236}">
                <a16:creationId xmlns:a16="http://schemas.microsoft.com/office/drawing/2014/main" id="{D7F3EAC6-72BA-4232-A40B-C7E585114323}"/>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6" name="Text Box 4">
            <a:extLst>
              <a:ext uri="{FF2B5EF4-FFF2-40B4-BE49-F238E27FC236}">
                <a16:creationId xmlns:a16="http://schemas.microsoft.com/office/drawing/2014/main" id="{4726FB75-7452-4C44-A8BB-5E0ACFD61003}"/>
              </a:ext>
            </a:extLst>
          </p:cNvPr>
          <p:cNvSpPr txBox="1">
            <a:spLocks noChangeArrowheads="1"/>
          </p:cNvSpPr>
          <p:nvPr/>
        </p:nvSpPr>
        <p:spPr bwMode="auto">
          <a:xfrm>
            <a:off x="1203325" y="1127125"/>
            <a:ext cx="4572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At normal incidence, for pulse-echo</a:t>
            </a:r>
          </a:p>
        </p:txBody>
      </p:sp>
      <p:graphicFrame>
        <p:nvGraphicFramePr>
          <p:cNvPr id="23557" name="Object 5">
            <a:extLst>
              <a:ext uri="{FF2B5EF4-FFF2-40B4-BE49-F238E27FC236}">
                <a16:creationId xmlns:a16="http://schemas.microsoft.com/office/drawing/2014/main" id="{2DC90818-E42A-419E-804F-54F284E7503C}"/>
              </a:ext>
            </a:extLst>
          </p:cNvPr>
          <p:cNvGraphicFramePr>
            <a:graphicFrameLocks noChangeAspect="1"/>
          </p:cNvGraphicFramePr>
          <p:nvPr/>
        </p:nvGraphicFramePr>
        <p:xfrm>
          <a:off x="2819400" y="1981200"/>
          <a:ext cx="3906838" cy="977900"/>
        </p:xfrm>
        <a:graphic>
          <a:graphicData uri="http://schemas.openxmlformats.org/presentationml/2006/ole">
            <mc:AlternateContent xmlns:mc="http://schemas.openxmlformats.org/markup-compatibility/2006">
              <mc:Choice xmlns:v="urn:schemas-microsoft-com:vml" Requires="v">
                <p:oleObj spid="_x0000_s96262" name="Equation" r:id="rId4" imgW="1676160" imgH="419040" progId="Equation.DSMT4">
                  <p:embed/>
                </p:oleObj>
              </mc:Choice>
              <mc:Fallback>
                <p:oleObj name="Equation" r:id="rId4" imgW="1676160" imgH="41904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981200"/>
                        <a:ext cx="3906838" cy="977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62" name="Rectangle 10">
            <a:extLst>
              <a:ext uri="{FF2B5EF4-FFF2-40B4-BE49-F238E27FC236}">
                <a16:creationId xmlns:a16="http://schemas.microsoft.com/office/drawing/2014/main" id="{CB7AFBCE-3EB7-42DF-918F-D2B3FC06471A}"/>
              </a:ext>
            </a:extLst>
          </p:cNvPr>
          <p:cNvSpPr>
            <a:spLocks noChangeArrowheads="1"/>
          </p:cNvSpPr>
          <p:nvPr/>
        </p:nvSpPr>
        <p:spPr bwMode="auto">
          <a:xfrm>
            <a:off x="4305300" y="3340100"/>
            <a:ext cx="139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i="1">
                <a:solidFill>
                  <a:srgbClr val="000000"/>
                </a:solidFill>
              </a:rPr>
              <a:t>A</a:t>
            </a:r>
            <a:endParaRPr lang="en-US" altLang="en-US"/>
          </a:p>
        </p:txBody>
      </p:sp>
      <p:sp>
        <p:nvSpPr>
          <p:cNvPr id="23563" name="Rectangle 11">
            <a:extLst>
              <a:ext uri="{FF2B5EF4-FFF2-40B4-BE49-F238E27FC236}">
                <a16:creationId xmlns:a16="http://schemas.microsoft.com/office/drawing/2014/main" id="{11A6977D-A601-4A70-BE1C-D38B1BF4321E}"/>
              </a:ext>
            </a:extLst>
          </p:cNvPr>
          <p:cNvSpPr>
            <a:spLocks noChangeArrowheads="1"/>
          </p:cNvSpPr>
          <p:nvPr/>
        </p:nvSpPr>
        <p:spPr bwMode="auto">
          <a:xfrm>
            <a:off x="4419600" y="3340100"/>
            <a:ext cx="76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a:t>
            </a:r>
            <a:endParaRPr lang="en-US" altLang="en-US"/>
          </a:p>
        </p:txBody>
      </p:sp>
      <p:sp>
        <p:nvSpPr>
          <p:cNvPr id="23564" name="Rectangle 12">
            <a:extLst>
              <a:ext uri="{FF2B5EF4-FFF2-40B4-BE49-F238E27FC236}">
                <a16:creationId xmlns:a16="http://schemas.microsoft.com/office/drawing/2014/main" id="{EF777A89-C806-4E8C-9888-86641394A933}"/>
              </a:ext>
            </a:extLst>
          </p:cNvPr>
          <p:cNvSpPr>
            <a:spLocks noChangeArrowheads="1"/>
          </p:cNvSpPr>
          <p:nvPr/>
        </p:nvSpPr>
        <p:spPr bwMode="auto">
          <a:xfrm>
            <a:off x="4495800" y="3340100"/>
            <a:ext cx="101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b="1">
                <a:solidFill>
                  <a:srgbClr val="000000"/>
                </a:solidFill>
              </a:rPr>
              <a:t>e</a:t>
            </a:r>
            <a:endParaRPr lang="en-US" altLang="en-US"/>
          </a:p>
        </p:txBody>
      </p:sp>
      <p:sp>
        <p:nvSpPr>
          <p:cNvPr id="23565" name="Rectangle 13">
            <a:extLst>
              <a:ext uri="{FF2B5EF4-FFF2-40B4-BE49-F238E27FC236}">
                <a16:creationId xmlns:a16="http://schemas.microsoft.com/office/drawing/2014/main" id="{60223555-E136-44B7-9986-572269C70244}"/>
              </a:ext>
            </a:extLst>
          </p:cNvPr>
          <p:cNvSpPr>
            <a:spLocks noChangeArrowheads="1"/>
          </p:cNvSpPr>
          <p:nvPr/>
        </p:nvSpPr>
        <p:spPr bwMode="auto">
          <a:xfrm>
            <a:off x="4597400" y="3340100"/>
            <a:ext cx="57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 </a:t>
            </a:r>
            <a:endParaRPr lang="en-US" altLang="en-US"/>
          </a:p>
        </p:txBody>
      </p:sp>
      <p:sp>
        <p:nvSpPr>
          <p:cNvPr id="23566" name="Rectangle 14">
            <a:extLst>
              <a:ext uri="{FF2B5EF4-FFF2-40B4-BE49-F238E27FC236}">
                <a16:creationId xmlns:a16="http://schemas.microsoft.com/office/drawing/2014/main" id="{53866686-B2DE-4246-943E-4E844B53B942}"/>
              </a:ext>
            </a:extLst>
          </p:cNvPr>
          <p:cNvSpPr>
            <a:spLocks noChangeArrowheads="1"/>
          </p:cNvSpPr>
          <p:nvPr/>
        </p:nvSpPr>
        <p:spPr bwMode="auto">
          <a:xfrm>
            <a:off x="4660900" y="3340100"/>
            <a:ext cx="57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 </a:t>
            </a:r>
            <a:endParaRPr lang="en-US" altLang="en-US"/>
          </a:p>
        </p:txBody>
      </p:sp>
      <p:sp>
        <p:nvSpPr>
          <p:cNvPr id="23567" name="Rectangle 15">
            <a:extLst>
              <a:ext uri="{FF2B5EF4-FFF2-40B4-BE49-F238E27FC236}">
                <a16:creationId xmlns:a16="http://schemas.microsoft.com/office/drawing/2014/main" id="{DDDB8148-1143-4B57-9B29-FA3F4C901AF5}"/>
              </a:ext>
            </a:extLst>
          </p:cNvPr>
          <p:cNvSpPr>
            <a:spLocks noChangeArrowheads="1"/>
          </p:cNvSpPr>
          <p:nvPr/>
        </p:nvSpPr>
        <p:spPr bwMode="auto">
          <a:xfrm>
            <a:off x="4724400" y="3340100"/>
            <a:ext cx="63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a:t>
            </a:r>
            <a:endParaRPr lang="en-US" altLang="en-US"/>
          </a:p>
        </p:txBody>
      </p:sp>
      <p:sp>
        <p:nvSpPr>
          <p:cNvPr id="23568" name="Rectangle 16">
            <a:extLst>
              <a:ext uri="{FF2B5EF4-FFF2-40B4-BE49-F238E27FC236}">
                <a16:creationId xmlns:a16="http://schemas.microsoft.com/office/drawing/2014/main" id="{757AF1E2-6ABB-4096-B78A-280445DF82C9}"/>
              </a:ext>
            </a:extLst>
          </p:cNvPr>
          <p:cNvSpPr>
            <a:spLocks noChangeArrowheads="1"/>
          </p:cNvSpPr>
          <p:nvPr/>
        </p:nvSpPr>
        <p:spPr bwMode="auto">
          <a:xfrm>
            <a:off x="4787900" y="3340100"/>
            <a:ext cx="57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 </a:t>
            </a:r>
            <a:endParaRPr lang="en-US" altLang="en-US"/>
          </a:p>
        </p:txBody>
      </p:sp>
      <p:sp>
        <p:nvSpPr>
          <p:cNvPr id="23569" name="Rectangle 17">
            <a:extLst>
              <a:ext uri="{FF2B5EF4-FFF2-40B4-BE49-F238E27FC236}">
                <a16:creationId xmlns:a16="http://schemas.microsoft.com/office/drawing/2014/main" id="{9DE4B05B-FF3A-41D1-BB43-3B56C39F712B}"/>
              </a:ext>
            </a:extLst>
          </p:cNvPr>
          <p:cNvSpPr>
            <a:spLocks noChangeArrowheads="1"/>
          </p:cNvSpPr>
          <p:nvPr/>
        </p:nvSpPr>
        <p:spPr bwMode="auto">
          <a:xfrm>
            <a:off x="4851400" y="3340100"/>
            <a:ext cx="101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b="1">
                <a:solidFill>
                  <a:srgbClr val="000000"/>
                </a:solidFill>
              </a:rPr>
              <a:t>e</a:t>
            </a:r>
            <a:endParaRPr lang="en-US" altLang="en-US"/>
          </a:p>
        </p:txBody>
      </p:sp>
      <p:sp>
        <p:nvSpPr>
          <p:cNvPr id="23570" name="Rectangle 18">
            <a:extLst>
              <a:ext uri="{FF2B5EF4-FFF2-40B4-BE49-F238E27FC236}">
                <a16:creationId xmlns:a16="http://schemas.microsoft.com/office/drawing/2014/main" id="{1E8B12D9-EB66-4C4F-B293-6E211F6AEE0A}"/>
              </a:ext>
            </a:extLst>
          </p:cNvPr>
          <p:cNvSpPr>
            <a:spLocks noChangeArrowheads="1"/>
          </p:cNvSpPr>
          <p:nvPr/>
        </p:nvSpPr>
        <p:spPr bwMode="auto">
          <a:xfrm>
            <a:off x="4953000" y="3340100"/>
            <a:ext cx="57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 </a:t>
            </a:r>
            <a:endParaRPr lang="en-US" altLang="en-US"/>
          </a:p>
        </p:txBody>
      </p:sp>
      <p:sp>
        <p:nvSpPr>
          <p:cNvPr id="23571" name="Rectangle 19">
            <a:extLst>
              <a:ext uri="{FF2B5EF4-FFF2-40B4-BE49-F238E27FC236}">
                <a16:creationId xmlns:a16="http://schemas.microsoft.com/office/drawing/2014/main" id="{4C67CC11-25EC-4294-AA13-8028704A5C4A}"/>
              </a:ext>
            </a:extLst>
          </p:cNvPr>
          <p:cNvSpPr>
            <a:spLocks noChangeArrowheads="1"/>
          </p:cNvSpPr>
          <p:nvPr/>
        </p:nvSpPr>
        <p:spPr bwMode="auto">
          <a:xfrm>
            <a:off x="5016500" y="3340100"/>
            <a:ext cx="57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 </a:t>
            </a:r>
            <a:endParaRPr lang="en-US" altLang="en-US"/>
          </a:p>
        </p:txBody>
      </p:sp>
      <p:sp>
        <p:nvSpPr>
          <p:cNvPr id="23572" name="Rectangle 20">
            <a:extLst>
              <a:ext uri="{FF2B5EF4-FFF2-40B4-BE49-F238E27FC236}">
                <a16:creationId xmlns:a16="http://schemas.microsoft.com/office/drawing/2014/main" id="{4270C54B-416E-4E68-97F2-7190F0897687}"/>
              </a:ext>
            </a:extLst>
          </p:cNvPr>
          <p:cNvSpPr>
            <a:spLocks noChangeArrowheads="1"/>
          </p:cNvSpPr>
          <p:nvPr/>
        </p:nvSpPr>
        <p:spPr bwMode="auto">
          <a:xfrm>
            <a:off x="5080000" y="3340100"/>
            <a:ext cx="76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a:t>
            </a:r>
            <a:endParaRPr lang="en-US" altLang="en-US"/>
          </a:p>
        </p:txBody>
      </p:sp>
      <p:sp>
        <p:nvSpPr>
          <p:cNvPr id="23573" name="Rectangle 21">
            <a:extLst>
              <a:ext uri="{FF2B5EF4-FFF2-40B4-BE49-F238E27FC236}">
                <a16:creationId xmlns:a16="http://schemas.microsoft.com/office/drawing/2014/main" id="{BFFFE8C5-33DC-4257-BFD5-C00F85355F47}"/>
              </a:ext>
            </a:extLst>
          </p:cNvPr>
          <p:cNvSpPr>
            <a:spLocks noChangeArrowheads="1"/>
          </p:cNvSpPr>
          <p:nvPr/>
        </p:nvSpPr>
        <p:spPr bwMode="auto">
          <a:xfrm>
            <a:off x="4610100" y="3467100"/>
            <a:ext cx="4921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i="1">
                <a:solidFill>
                  <a:srgbClr val="000000"/>
                </a:solidFill>
              </a:rPr>
              <a:t>i</a:t>
            </a:r>
            <a:endParaRPr lang="en-US" altLang="en-US"/>
          </a:p>
        </p:txBody>
      </p:sp>
      <p:sp>
        <p:nvSpPr>
          <p:cNvPr id="23574" name="Rectangle 22">
            <a:extLst>
              <a:ext uri="{FF2B5EF4-FFF2-40B4-BE49-F238E27FC236}">
                <a16:creationId xmlns:a16="http://schemas.microsoft.com/office/drawing/2014/main" id="{1A7A4B0B-3B42-4F6F-9113-F83BC9A54CE1}"/>
              </a:ext>
            </a:extLst>
          </p:cNvPr>
          <p:cNvSpPr>
            <a:spLocks noChangeArrowheads="1"/>
          </p:cNvSpPr>
          <p:nvPr/>
        </p:nvSpPr>
        <p:spPr bwMode="auto">
          <a:xfrm>
            <a:off x="4927600" y="3467100"/>
            <a:ext cx="698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i="1">
                <a:solidFill>
                  <a:srgbClr val="000000"/>
                </a:solidFill>
              </a:rPr>
              <a:t>s</a:t>
            </a:r>
            <a:endParaRPr lang="en-US" altLang="en-US"/>
          </a:p>
        </p:txBody>
      </p:sp>
      <p:sp>
        <p:nvSpPr>
          <p:cNvPr id="23559" name="Oval 7">
            <a:extLst>
              <a:ext uri="{FF2B5EF4-FFF2-40B4-BE49-F238E27FC236}">
                <a16:creationId xmlns:a16="http://schemas.microsoft.com/office/drawing/2014/main" id="{DEA743DC-6A13-42C7-BE95-91BB49B28BA8}"/>
              </a:ext>
            </a:extLst>
          </p:cNvPr>
          <p:cNvSpPr>
            <a:spLocks noChangeArrowheads="1"/>
          </p:cNvSpPr>
          <p:nvPr/>
        </p:nvSpPr>
        <p:spPr bwMode="auto">
          <a:xfrm>
            <a:off x="609600" y="2514600"/>
            <a:ext cx="9906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0" name="Line 8">
            <a:extLst>
              <a:ext uri="{FF2B5EF4-FFF2-40B4-BE49-F238E27FC236}">
                <a16:creationId xmlns:a16="http://schemas.microsoft.com/office/drawing/2014/main" id="{C1803F0D-4BFB-4F8A-B2F3-1E06399BE94B}"/>
              </a:ext>
            </a:extLst>
          </p:cNvPr>
          <p:cNvSpPr>
            <a:spLocks noChangeShapeType="1"/>
          </p:cNvSpPr>
          <p:nvPr/>
        </p:nvSpPr>
        <p:spPr bwMode="auto">
          <a:xfrm>
            <a:off x="1066800" y="19050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1" name="Line 9">
            <a:extLst>
              <a:ext uri="{FF2B5EF4-FFF2-40B4-BE49-F238E27FC236}">
                <a16:creationId xmlns:a16="http://schemas.microsoft.com/office/drawing/2014/main" id="{F7E24AD3-C5D2-45D3-A629-B4F6B3973CC2}"/>
              </a:ext>
            </a:extLst>
          </p:cNvPr>
          <p:cNvSpPr>
            <a:spLocks noChangeShapeType="1"/>
          </p:cNvSpPr>
          <p:nvPr/>
        </p:nvSpPr>
        <p:spPr bwMode="auto">
          <a:xfrm flipV="1">
            <a:off x="1143000" y="19050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78" name="Rectangle 2">
            <a:extLst>
              <a:ext uri="{FF2B5EF4-FFF2-40B4-BE49-F238E27FC236}">
                <a16:creationId xmlns:a16="http://schemas.microsoft.com/office/drawing/2014/main" id="{83009532-234D-4623-8BB1-D2DD074088B9}"/>
              </a:ext>
            </a:extLst>
          </p:cNvPr>
          <p:cNvSpPr>
            <a:spLocks noChangeArrowheads="1"/>
          </p:cNvSpPr>
          <p:nvPr/>
        </p:nvSpPr>
        <p:spPr bwMode="auto">
          <a:xfrm>
            <a:off x="5649913" y="4989513"/>
            <a:ext cx="508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i="1">
                <a:solidFill>
                  <a:srgbClr val="000000"/>
                </a:solidFill>
                <a:latin typeface="Times New Roman" panose="02020603050405020304" pitchFamily="18" charset="0"/>
              </a:rPr>
              <a:t>t</a:t>
            </a:r>
            <a:endParaRPr lang="en-US" altLang="en-US" sz="1400">
              <a:latin typeface="Times New Roman" panose="02020603050405020304" pitchFamily="18" charset="0"/>
            </a:endParaRPr>
          </a:p>
        </p:txBody>
      </p:sp>
      <p:sp>
        <p:nvSpPr>
          <p:cNvPr id="50179" name="Line 3">
            <a:extLst>
              <a:ext uri="{FF2B5EF4-FFF2-40B4-BE49-F238E27FC236}">
                <a16:creationId xmlns:a16="http://schemas.microsoft.com/office/drawing/2014/main" id="{5867A3A6-4D07-49E9-84CB-DC7A36701D5D}"/>
              </a:ext>
            </a:extLst>
          </p:cNvPr>
          <p:cNvSpPr>
            <a:spLocks noChangeShapeType="1"/>
          </p:cNvSpPr>
          <p:nvPr/>
        </p:nvSpPr>
        <p:spPr bwMode="auto">
          <a:xfrm flipV="1">
            <a:off x="4805363" y="3962400"/>
            <a:ext cx="4762" cy="985838"/>
          </a:xfrm>
          <a:prstGeom prst="line">
            <a:avLst/>
          </a:prstGeom>
          <a:noFill/>
          <a:ln w="28575">
            <a:solidFill>
              <a:srgbClr val="3333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80" name="Line 4">
            <a:extLst>
              <a:ext uri="{FF2B5EF4-FFF2-40B4-BE49-F238E27FC236}">
                <a16:creationId xmlns:a16="http://schemas.microsoft.com/office/drawing/2014/main" id="{1CE31F04-95D5-445A-952D-42ACE7053569}"/>
              </a:ext>
            </a:extLst>
          </p:cNvPr>
          <p:cNvSpPr>
            <a:spLocks noChangeShapeType="1"/>
          </p:cNvSpPr>
          <p:nvPr/>
        </p:nvSpPr>
        <p:spPr bwMode="auto">
          <a:xfrm>
            <a:off x="4760913" y="4933950"/>
            <a:ext cx="3175" cy="985838"/>
          </a:xfrm>
          <a:prstGeom prst="line">
            <a:avLst/>
          </a:prstGeom>
          <a:noFill/>
          <a:ln w="28575">
            <a:solidFill>
              <a:srgbClr val="3333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81" name="Line 5">
            <a:extLst>
              <a:ext uri="{FF2B5EF4-FFF2-40B4-BE49-F238E27FC236}">
                <a16:creationId xmlns:a16="http://schemas.microsoft.com/office/drawing/2014/main" id="{FAAC2E38-E170-4994-A3D3-82F320939668}"/>
              </a:ext>
            </a:extLst>
          </p:cNvPr>
          <p:cNvSpPr>
            <a:spLocks noChangeShapeType="1"/>
          </p:cNvSpPr>
          <p:nvPr/>
        </p:nvSpPr>
        <p:spPr bwMode="auto">
          <a:xfrm>
            <a:off x="3886200" y="4933950"/>
            <a:ext cx="17319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83" name="Text Box 7">
            <a:extLst>
              <a:ext uri="{FF2B5EF4-FFF2-40B4-BE49-F238E27FC236}">
                <a16:creationId xmlns:a16="http://schemas.microsoft.com/office/drawing/2014/main" id="{E7913186-DC99-454B-8DF7-A30AA75C55FF}"/>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Line 3">
            <a:extLst>
              <a:ext uri="{FF2B5EF4-FFF2-40B4-BE49-F238E27FC236}">
                <a16:creationId xmlns:a16="http://schemas.microsoft.com/office/drawing/2014/main" id="{F67E4F56-77E4-49B5-9A5A-66F4BA1C1AD3}"/>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0" name="Text Box 6">
            <a:extLst>
              <a:ext uri="{FF2B5EF4-FFF2-40B4-BE49-F238E27FC236}">
                <a16:creationId xmlns:a16="http://schemas.microsoft.com/office/drawing/2014/main" id="{21B3F5C0-C5CC-4A6D-9ADB-2BD331168F51}"/>
              </a:ext>
            </a:extLst>
          </p:cNvPr>
          <p:cNvSpPr txBox="1">
            <a:spLocks noChangeArrowheads="1"/>
          </p:cNvSpPr>
          <p:nvPr/>
        </p:nvSpPr>
        <p:spPr bwMode="auto">
          <a:xfrm>
            <a:off x="1736725" y="1203325"/>
            <a:ext cx="55514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planar crack is a very “specular” reflector</a:t>
            </a:r>
          </a:p>
        </p:txBody>
      </p:sp>
      <p:grpSp>
        <p:nvGrpSpPr>
          <p:cNvPr id="47114" name="Group 10">
            <a:extLst>
              <a:ext uri="{FF2B5EF4-FFF2-40B4-BE49-F238E27FC236}">
                <a16:creationId xmlns:a16="http://schemas.microsoft.com/office/drawing/2014/main" id="{E5482CF1-7487-4B6B-83F8-9F6D06B97282}"/>
              </a:ext>
            </a:extLst>
          </p:cNvPr>
          <p:cNvGrpSpPr>
            <a:grpSpLocks/>
          </p:cNvGrpSpPr>
          <p:nvPr/>
        </p:nvGrpSpPr>
        <p:grpSpPr bwMode="auto">
          <a:xfrm>
            <a:off x="2438400" y="2209800"/>
            <a:ext cx="1243013" cy="1023938"/>
            <a:chOff x="3216" y="1104"/>
            <a:chExt cx="783" cy="645"/>
          </a:xfrm>
        </p:grpSpPr>
        <p:sp>
          <p:nvSpPr>
            <p:cNvPr id="47106" name="Oval 2">
              <a:extLst>
                <a:ext uri="{FF2B5EF4-FFF2-40B4-BE49-F238E27FC236}">
                  <a16:creationId xmlns:a16="http://schemas.microsoft.com/office/drawing/2014/main" id="{0A00AC8B-EE03-45F7-A723-74FCAF6425BA}"/>
                </a:ext>
              </a:extLst>
            </p:cNvPr>
            <p:cNvSpPr>
              <a:spLocks noChangeArrowheads="1"/>
            </p:cNvSpPr>
            <p:nvPr/>
          </p:nvSpPr>
          <p:spPr bwMode="auto">
            <a:xfrm>
              <a:off x="3216" y="1605"/>
              <a:ext cx="432"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07" name="Oval 3">
              <a:extLst>
                <a:ext uri="{FF2B5EF4-FFF2-40B4-BE49-F238E27FC236}">
                  <a16:creationId xmlns:a16="http://schemas.microsoft.com/office/drawing/2014/main" id="{E48C1902-8351-46DC-8E0D-2AC3EAB980B4}"/>
                </a:ext>
              </a:extLst>
            </p:cNvPr>
            <p:cNvSpPr>
              <a:spLocks noChangeArrowheads="1"/>
            </p:cNvSpPr>
            <p:nvPr/>
          </p:nvSpPr>
          <p:spPr bwMode="auto">
            <a:xfrm>
              <a:off x="3216" y="1584"/>
              <a:ext cx="432"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47108" name="Object 4">
              <a:extLst>
                <a:ext uri="{FF2B5EF4-FFF2-40B4-BE49-F238E27FC236}">
                  <a16:creationId xmlns:a16="http://schemas.microsoft.com/office/drawing/2014/main" id="{6DE78928-6AA5-4525-B369-B972605C0996}"/>
                </a:ext>
              </a:extLst>
            </p:cNvPr>
            <p:cNvGraphicFramePr>
              <a:graphicFrameLocks noChangeAspect="1"/>
            </p:cNvGraphicFramePr>
            <p:nvPr/>
          </p:nvGraphicFramePr>
          <p:xfrm>
            <a:off x="3840" y="1200"/>
            <a:ext cx="159" cy="216"/>
          </p:xfrm>
          <a:graphic>
            <a:graphicData uri="http://schemas.openxmlformats.org/presentationml/2006/ole">
              <mc:AlternateContent xmlns:mc="http://schemas.openxmlformats.org/markup-compatibility/2006">
                <mc:Choice xmlns:v="urn:schemas-microsoft-com:vml" Requires="v">
                  <p:oleObj spid="_x0000_s97286" name="Equation" r:id="rId4" imgW="177480" imgH="241200" progId="Equation.DSMT4">
                    <p:embed/>
                  </p:oleObj>
                </mc:Choice>
                <mc:Fallback>
                  <p:oleObj name="Equation" r:id="rId4" imgW="177480" imgH="2412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40" y="1200"/>
                          <a:ext cx="159" cy="2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109" name="Line 5">
              <a:extLst>
                <a:ext uri="{FF2B5EF4-FFF2-40B4-BE49-F238E27FC236}">
                  <a16:creationId xmlns:a16="http://schemas.microsoft.com/office/drawing/2014/main" id="{26A2F98D-30BB-41CA-95A1-74FC561E83DF}"/>
                </a:ext>
              </a:extLst>
            </p:cNvPr>
            <p:cNvSpPr>
              <a:spLocks noChangeShapeType="1"/>
            </p:cNvSpPr>
            <p:nvPr/>
          </p:nvSpPr>
          <p:spPr bwMode="auto">
            <a:xfrm flipV="1">
              <a:off x="3408" y="1364"/>
              <a:ext cx="276" cy="26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0" name="Line 6">
              <a:extLst>
                <a:ext uri="{FF2B5EF4-FFF2-40B4-BE49-F238E27FC236}">
                  <a16:creationId xmlns:a16="http://schemas.microsoft.com/office/drawing/2014/main" id="{E7FA15A2-4EFB-4B9E-8EBE-52562F01B95B}"/>
                </a:ext>
              </a:extLst>
            </p:cNvPr>
            <p:cNvSpPr>
              <a:spLocks noChangeShapeType="1"/>
            </p:cNvSpPr>
            <p:nvPr/>
          </p:nvSpPr>
          <p:spPr bwMode="auto">
            <a:xfrm flipH="1">
              <a:off x="3696" y="1152"/>
              <a:ext cx="198" cy="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1" name="Text Box 7">
              <a:extLst>
                <a:ext uri="{FF2B5EF4-FFF2-40B4-BE49-F238E27FC236}">
                  <a16:creationId xmlns:a16="http://schemas.microsoft.com/office/drawing/2014/main" id="{32347D93-A37E-4422-8DF0-DFF722B17E30}"/>
                </a:ext>
              </a:extLst>
            </p:cNvPr>
            <p:cNvSpPr txBox="1">
              <a:spLocks noChangeArrowheads="1"/>
            </p:cNvSpPr>
            <p:nvPr/>
          </p:nvSpPr>
          <p:spPr bwMode="auto">
            <a:xfrm>
              <a:off x="3408" y="1296"/>
              <a:ext cx="17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400">
                  <a:latin typeface="Symbol" panose="05050102010706020507" pitchFamily="18" charset="2"/>
                </a:rPr>
                <a:t>q</a:t>
              </a:r>
            </a:p>
          </p:txBody>
        </p:sp>
        <p:sp>
          <p:nvSpPr>
            <p:cNvPr id="47112" name="Line 8">
              <a:extLst>
                <a:ext uri="{FF2B5EF4-FFF2-40B4-BE49-F238E27FC236}">
                  <a16:creationId xmlns:a16="http://schemas.microsoft.com/office/drawing/2014/main" id="{78E91D53-0450-4C80-B049-6F6C5D3DDD4E}"/>
                </a:ext>
              </a:extLst>
            </p:cNvPr>
            <p:cNvSpPr>
              <a:spLocks noChangeShapeType="1"/>
            </p:cNvSpPr>
            <p:nvPr/>
          </p:nvSpPr>
          <p:spPr bwMode="auto">
            <a:xfrm flipV="1">
              <a:off x="3408" y="1200"/>
              <a:ext cx="0"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3" name="Line 9">
              <a:extLst>
                <a:ext uri="{FF2B5EF4-FFF2-40B4-BE49-F238E27FC236}">
                  <a16:creationId xmlns:a16="http://schemas.microsoft.com/office/drawing/2014/main" id="{99B40EE0-9F16-4C82-AF31-173FCEE37CED}"/>
                </a:ext>
              </a:extLst>
            </p:cNvPr>
            <p:cNvSpPr>
              <a:spLocks noChangeShapeType="1"/>
            </p:cNvSpPr>
            <p:nvPr/>
          </p:nvSpPr>
          <p:spPr bwMode="auto">
            <a:xfrm flipV="1">
              <a:off x="3683" y="1104"/>
              <a:ext cx="192"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7118" name="Rectangle 14">
            <a:extLst>
              <a:ext uri="{FF2B5EF4-FFF2-40B4-BE49-F238E27FC236}">
                <a16:creationId xmlns:a16="http://schemas.microsoft.com/office/drawing/2014/main" id="{C32F53E1-67FF-4E65-AFA8-529831D4613A}"/>
              </a:ext>
            </a:extLst>
          </p:cNvPr>
          <p:cNvSpPr>
            <a:spLocks noChangeArrowheads="1"/>
          </p:cNvSpPr>
          <p:nvPr/>
        </p:nvSpPr>
        <p:spPr bwMode="auto">
          <a:xfrm>
            <a:off x="4611688" y="2416175"/>
            <a:ext cx="3411537" cy="2695575"/>
          </a:xfrm>
          <a:prstGeom prst="rect">
            <a:avLst/>
          </a:prstGeom>
          <a:solidFill>
            <a:srgbClr val="FFFFFF"/>
          </a:solidFill>
          <a:ln w="7938">
            <a:solidFill>
              <a:srgbClr val="FFFFFF"/>
            </a:solidFill>
            <a:miter lim="800000"/>
            <a:headEnd/>
            <a:tailEnd/>
          </a:ln>
        </p:spPr>
        <p:txBody>
          <a:bodyPr/>
          <a:lstStyle/>
          <a:p>
            <a:endParaRPr lang="en-US"/>
          </a:p>
        </p:txBody>
      </p:sp>
      <p:sp>
        <p:nvSpPr>
          <p:cNvPr id="47119" name="Line 15">
            <a:extLst>
              <a:ext uri="{FF2B5EF4-FFF2-40B4-BE49-F238E27FC236}">
                <a16:creationId xmlns:a16="http://schemas.microsoft.com/office/drawing/2014/main" id="{2300F2C5-1515-4DD8-A050-1BA01D0CBE6A}"/>
              </a:ext>
            </a:extLst>
          </p:cNvPr>
          <p:cNvSpPr>
            <a:spLocks noChangeShapeType="1"/>
          </p:cNvSpPr>
          <p:nvPr/>
        </p:nvSpPr>
        <p:spPr bwMode="auto">
          <a:xfrm>
            <a:off x="4608513" y="2413000"/>
            <a:ext cx="341788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20" name="Line 16">
            <a:extLst>
              <a:ext uri="{FF2B5EF4-FFF2-40B4-BE49-F238E27FC236}">
                <a16:creationId xmlns:a16="http://schemas.microsoft.com/office/drawing/2014/main" id="{4CC4BE1F-1877-471F-ACA0-647C921D995A}"/>
              </a:ext>
            </a:extLst>
          </p:cNvPr>
          <p:cNvSpPr>
            <a:spLocks noChangeShapeType="1"/>
          </p:cNvSpPr>
          <p:nvPr/>
        </p:nvSpPr>
        <p:spPr bwMode="auto">
          <a:xfrm>
            <a:off x="4608513" y="5114925"/>
            <a:ext cx="341788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21" name="Line 17">
            <a:extLst>
              <a:ext uri="{FF2B5EF4-FFF2-40B4-BE49-F238E27FC236}">
                <a16:creationId xmlns:a16="http://schemas.microsoft.com/office/drawing/2014/main" id="{EB85BBEB-54DF-4CFB-8CE4-372B37CA2120}"/>
              </a:ext>
            </a:extLst>
          </p:cNvPr>
          <p:cNvSpPr>
            <a:spLocks noChangeShapeType="1"/>
          </p:cNvSpPr>
          <p:nvPr/>
        </p:nvSpPr>
        <p:spPr bwMode="auto">
          <a:xfrm flipV="1">
            <a:off x="8026400" y="2413000"/>
            <a:ext cx="1588" cy="2701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22" name="Line 18">
            <a:extLst>
              <a:ext uri="{FF2B5EF4-FFF2-40B4-BE49-F238E27FC236}">
                <a16:creationId xmlns:a16="http://schemas.microsoft.com/office/drawing/2014/main" id="{F30FF7EB-A0B1-42C5-ADB5-D57F63D8C7AF}"/>
              </a:ext>
            </a:extLst>
          </p:cNvPr>
          <p:cNvSpPr>
            <a:spLocks noChangeShapeType="1"/>
          </p:cNvSpPr>
          <p:nvPr/>
        </p:nvSpPr>
        <p:spPr bwMode="auto">
          <a:xfrm flipV="1">
            <a:off x="4608513" y="2413000"/>
            <a:ext cx="1587" cy="2701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23" name="Line 19">
            <a:extLst>
              <a:ext uri="{FF2B5EF4-FFF2-40B4-BE49-F238E27FC236}">
                <a16:creationId xmlns:a16="http://schemas.microsoft.com/office/drawing/2014/main" id="{00F95F79-3848-4316-845C-18E00AE40295}"/>
              </a:ext>
            </a:extLst>
          </p:cNvPr>
          <p:cNvSpPr>
            <a:spLocks noChangeShapeType="1"/>
          </p:cNvSpPr>
          <p:nvPr/>
        </p:nvSpPr>
        <p:spPr bwMode="auto">
          <a:xfrm>
            <a:off x="4608513" y="5114925"/>
            <a:ext cx="341788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24" name="Line 20">
            <a:extLst>
              <a:ext uri="{FF2B5EF4-FFF2-40B4-BE49-F238E27FC236}">
                <a16:creationId xmlns:a16="http://schemas.microsoft.com/office/drawing/2014/main" id="{9E6EF771-180F-4DF4-A943-D45E86D3101D}"/>
              </a:ext>
            </a:extLst>
          </p:cNvPr>
          <p:cNvSpPr>
            <a:spLocks noChangeShapeType="1"/>
          </p:cNvSpPr>
          <p:nvPr/>
        </p:nvSpPr>
        <p:spPr bwMode="auto">
          <a:xfrm flipV="1">
            <a:off x="4608513" y="2413000"/>
            <a:ext cx="1587" cy="2701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25" name="Line 21">
            <a:extLst>
              <a:ext uri="{FF2B5EF4-FFF2-40B4-BE49-F238E27FC236}">
                <a16:creationId xmlns:a16="http://schemas.microsoft.com/office/drawing/2014/main" id="{4B5A5844-C892-4E3C-A8E3-61547A4EB845}"/>
              </a:ext>
            </a:extLst>
          </p:cNvPr>
          <p:cNvSpPr>
            <a:spLocks noChangeShapeType="1"/>
          </p:cNvSpPr>
          <p:nvPr/>
        </p:nvSpPr>
        <p:spPr bwMode="auto">
          <a:xfrm flipV="1">
            <a:off x="4608513" y="5080000"/>
            <a:ext cx="1587"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26" name="Line 22">
            <a:extLst>
              <a:ext uri="{FF2B5EF4-FFF2-40B4-BE49-F238E27FC236}">
                <a16:creationId xmlns:a16="http://schemas.microsoft.com/office/drawing/2014/main" id="{C257BA7B-ECDB-4B16-A302-3D06881AC469}"/>
              </a:ext>
            </a:extLst>
          </p:cNvPr>
          <p:cNvSpPr>
            <a:spLocks noChangeShapeType="1"/>
          </p:cNvSpPr>
          <p:nvPr/>
        </p:nvSpPr>
        <p:spPr bwMode="auto">
          <a:xfrm>
            <a:off x="4608513" y="2413000"/>
            <a:ext cx="1587"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27" name="Rectangle 23">
            <a:extLst>
              <a:ext uri="{FF2B5EF4-FFF2-40B4-BE49-F238E27FC236}">
                <a16:creationId xmlns:a16="http://schemas.microsoft.com/office/drawing/2014/main" id="{E504B65E-ABCC-406C-96ED-BCB193AF15AB}"/>
              </a:ext>
            </a:extLst>
          </p:cNvPr>
          <p:cNvSpPr>
            <a:spLocks noChangeArrowheads="1"/>
          </p:cNvSpPr>
          <p:nvPr/>
        </p:nvSpPr>
        <p:spPr bwMode="auto">
          <a:xfrm>
            <a:off x="4583113" y="518953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47128" name="Line 24">
            <a:extLst>
              <a:ext uri="{FF2B5EF4-FFF2-40B4-BE49-F238E27FC236}">
                <a16:creationId xmlns:a16="http://schemas.microsoft.com/office/drawing/2014/main" id="{EDE8205F-E48C-49AD-BC3D-6CFFA5373677}"/>
              </a:ext>
            </a:extLst>
          </p:cNvPr>
          <p:cNvSpPr>
            <a:spLocks noChangeShapeType="1"/>
          </p:cNvSpPr>
          <p:nvPr/>
        </p:nvSpPr>
        <p:spPr bwMode="auto">
          <a:xfrm flipV="1">
            <a:off x="4987925" y="5080000"/>
            <a:ext cx="1588"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29" name="Line 25">
            <a:extLst>
              <a:ext uri="{FF2B5EF4-FFF2-40B4-BE49-F238E27FC236}">
                <a16:creationId xmlns:a16="http://schemas.microsoft.com/office/drawing/2014/main" id="{E8905E06-C764-486F-ADD6-C0FFB7066436}"/>
              </a:ext>
            </a:extLst>
          </p:cNvPr>
          <p:cNvSpPr>
            <a:spLocks noChangeShapeType="1"/>
          </p:cNvSpPr>
          <p:nvPr/>
        </p:nvSpPr>
        <p:spPr bwMode="auto">
          <a:xfrm>
            <a:off x="4987925" y="2413000"/>
            <a:ext cx="1588"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30" name="Rectangle 26">
            <a:extLst>
              <a:ext uri="{FF2B5EF4-FFF2-40B4-BE49-F238E27FC236}">
                <a16:creationId xmlns:a16="http://schemas.microsoft.com/office/drawing/2014/main" id="{9ADBE1F9-E9A6-4976-9184-41AB0ED06EE4}"/>
              </a:ext>
            </a:extLst>
          </p:cNvPr>
          <p:cNvSpPr>
            <a:spLocks noChangeArrowheads="1"/>
          </p:cNvSpPr>
          <p:nvPr/>
        </p:nvSpPr>
        <p:spPr bwMode="auto">
          <a:xfrm>
            <a:off x="4937125" y="51895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000"/>
          </a:p>
        </p:txBody>
      </p:sp>
      <p:sp>
        <p:nvSpPr>
          <p:cNvPr id="47131" name="Line 27">
            <a:extLst>
              <a:ext uri="{FF2B5EF4-FFF2-40B4-BE49-F238E27FC236}">
                <a16:creationId xmlns:a16="http://schemas.microsoft.com/office/drawing/2014/main" id="{D4573727-A774-470D-8EA3-4CBC106DD769}"/>
              </a:ext>
            </a:extLst>
          </p:cNvPr>
          <p:cNvSpPr>
            <a:spLocks noChangeShapeType="1"/>
          </p:cNvSpPr>
          <p:nvPr/>
        </p:nvSpPr>
        <p:spPr bwMode="auto">
          <a:xfrm flipV="1">
            <a:off x="5367338" y="5080000"/>
            <a:ext cx="1587"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32" name="Line 28">
            <a:extLst>
              <a:ext uri="{FF2B5EF4-FFF2-40B4-BE49-F238E27FC236}">
                <a16:creationId xmlns:a16="http://schemas.microsoft.com/office/drawing/2014/main" id="{FC1BC928-DC9C-4C54-B5F5-91C79942EF41}"/>
              </a:ext>
            </a:extLst>
          </p:cNvPr>
          <p:cNvSpPr>
            <a:spLocks noChangeShapeType="1"/>
          </p:cNvSpPr>
          <p:nvPr/>
        </p:nvSpPr>
        <p:spPr bwMode="auto">
          <a:xfrm>
            <a:off x="5367338" y="2413000"/>
            <a:ext cx="1587"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33" name="Rectangle 29">
            <a:extLst>
              <a:ext uri="{FF2B5EF4-FFF2-40B4-BE49-F238E27FC236}">
                <a16:creationId xmlns:a16="http://schemas.microsoft.com/office/drawing/2014/main" id="{CB4C983B-63F0-4390-A15A-832E5784D371}"/>
              </a:ext>
            </a:extLst>
          </p:cNvPr>
          <p:cNvSpPr>
            <a:spLocks noChangeArrowheads="1"/>
          </p:cNvSpPr>
          <p:nvPr/>
        </p:nvSpPr>
        <p:spPr bwMode="auto">
          <a:xfrm>
            <a:off x="5316538" y="51895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sz="1000"/>
          </a:p>
        </p:txBody>
      </p:sp>
      <p:sp>
        <p:nvSpPr>
          <p:cNvPr id="47134" name="Line 30">
            <a:extLst>
              <a:ext uri="{FF2B5EF4-FFF2-40B4-BE49-F238E27FC236}">
                <a16:creationId xmlns:a16="http://schemas.microsoft.com/office/drawing/2014/main" id="{CA14AADC-9CE0-4FA3-BDC8-82A094DA87E7}"/>
              </a:ext>
            </a:extLst>
          </p:cNvPr>
          <p:cNvSpPr>
            <a:spLocks noChangeShapeType="1"/>
          </p:cNvSpPr>
          <p:nvPr/>
        </p:nvSpPr>
        <p:spPr bwMode="auto">
          <a:xfrm flipV="1">
            <a:off x="5748338" y="5080000"/>
            <a:ext cx="1587"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35" name="Line 31">
            <a:extLst>
              <a:ext uri="{FF2B5EF4-FFF2-40B4-BE49-F238E27FC236}">
                <a16:creationId xmlns:a16="http://schemas.microsoft.com/office/drawing/2014/main" id="{20AFE9F1-8CBC-4CB3-9F04-21D8D3F7A796}"/>
              </a:ext>
            </a:extLst>
          </p:cNvPr>
          <p:cNvSpPr>
            <a:spLocks noChangeShapeType="1"/>
          </p:cNvSpPr>
          <p:nvPr/>
        </p:nvSpPr>
        <p:spPr bwMode="auto">
          <a:xfrm>
            <a:off x="5748338" y="2413000"/>
            <a:ext cx="1587"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36" name="Rectangle 32">
            <a:extLst>
              <a:ext uri="{FF2B5EF4-FFF2-40B4-BE49-F238E27FC236}">
                <a16:creationId xmlns:a16="http://schemas.microsoft.com/office/drawing/2014/main" id="{A567AD9F-786A-44BB-B92D-67D9768EAB2F}"/>
              </a:ext>
            </a:extLst>
          </p:cNvPr>
          <p:cNvSpPr>
            <a:spLocks noChangeArrowheads="1"/>
          </p:cNvSpPr>
          <p:nvPr/>
        </p:nvSpPr>
        <p:spPr bwMode="auto">
          <a:xfrm>
            <a:off x="5695950" y="51895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30</a:t>
            </a:r>
            <a:endParaRPr lang="en-US" altLang="en-US" sz="1000"/>
          </a:p>
        </p:txBody>
      </p:sp>
      <p:sp>
        <p:nvSpPr>
          <p:cNvPr id="47137" name="Line 33">
            <a:extLst>
              <a:ext uri="{FF2B5EF4-FFF2-40B4-BE49-F238E27FC236}">
                <a16:creationId xmlns:a16="http://schemas.microsoft.com/office/drawing/2014/main" id="{BE5AFA35-2D3E-4CAA-AC29-DFDD50427C18}"/>
              </a:ext>
            </a:extLst>
          </p:cNvPr>
          <p:cNvSpPr>
            <a:spLocks noChangeShapeType="1"/>
          </p:cNvSpPr>
          <p:nvPr/>
        </p:nvSpPr>
        <p:spPr bwMode="auto">
          <a:xfrm flipV="1">
            <a:off x="6127750" y="5080000"/>
            <a:ext cx="1588"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38" name="Line 34">
            <a:extLst>
              <a:ext uri="{FF2B5EF4-FFF2-40B4-BE49-F238E27FC236}">
                <a16:creationId xmlns:a16="http://schemas.microsoft.com/office/drawing/2014/main" id="{922F2CCA-E273-4564-A2B2-B684BEA3FA81}"/>
              </a:ext>
            </a:extLst>
          </p:cNvPr>
          <p:cNvSpPr>
            <a:spLocks noChangeShapeType="1"/>
          </p:cNvSpPr>
          <p:nvPr/>
        </p:nvSpPr>
        <p:spPr bwMode="auto">
          <a:xfrm>
            <a:off x="6127750" y="2413000"/>
            <a:ext cx="1588"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39" name="Rectangle 35">
            <a:extLst>
              <a:ext uri="{FF2B5EF4-FFF2-40B4-BE49-F238E27FC236}">
                <a16:creationId xmlns:a16="http://schemas.microsoft.com/office/drawing/2014/main" id="{BB035BA4-3E11-4006-AE0A-540DE50F6171}"/>
              </a:ext>
            </a:extLst>
          </p:cNvPr>
          <p:cNvSpPr>
            <a:spLocks noChangeArrowheads="1"/>
          </p:cNvSpPr>
          <p:nvPr/>
        </p:nvSpPr>
        <p:spPr bwMode="auto">
          <a:xfrm>
            <a:off x="6075363" y="51895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40</a:t>
            </a:r>
            <a:endParaRPr lang="en-US" altLang="en-US" sz="1000"/>
          </a:p>
        </p:txBody>
      </p:sp>
      <p:sp>
        <p:nvSpPr>
          <p:cNvPr id="47140" name="Line 36">
            <a:extLst>
              <a:ext uri="{FF2B5EF4-FFF2-40B4-BE49-F238E27FC236}">
                <a16:creationId xmlns:a16="http://schemas.microsoft.com/office/drawing/2014/main" id="{1A24A0A3-AF0A-45F2-8F44-0BF5C6733E6F}"/>
              </a:ext>
            </a:extLst>
          </p:cNvPr>
          <p:cNvSpPr>
            <a:spLocks noChangeShapeType="1"/>
          </p:cNvSpPr>
          <p:nvPr/>
        </p:nvSpPr>
        <p:spPr bwMode="auto">
          <a:xfrm flipV="1">
            <a:off x="6507163" y="5080000"/>
            <a:ext cx="1587"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41" name="Line 37">
            <a:extLst>
              <a:ext uri="{FF2B5EF4-FFF2-40B4-BE49-F238E27FC236}">
                <a16:creationId xmlns:a16="http://schemas.microsoft.com/office/drawing/2014/main" id="{7A0C7C6F-C504-435F-8B44-A718C7688E5B}"/>
              </a:ext>
            </a:extLst>
          </p:cNvPr>
          <p:cNvSpPr>
            <a:spLocks noChangeShapeType="1"/>
          </p:cNvSpPr>
          <p:nvPr/>
        </p:nvSpPr>
        <p:spPr bwMode="auto">
          <a:xfrm>
            <a:off x="6507163" y="2413000"/>
            <a:ext cx="1587"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42" name="Rectangle 38">
            <a:extLst>
              <a:ext uri="{FF2B5EF4-FFF2-40B4-BE49-F238E27FC236}">
                <a16:creationId xmlns:a16="http://schemas.microsoft.com/office/drawing/2014/main" id="{2CBB94D8-8424-4661-97FB-8C9C713FF610}"/>
              </a:ext>
            </a:extLst>
          </p:cNvPr>
          <p:cNvSpPr>
            <a:spLocks noChangeArrowheads="1"/>
          </p:cNvSpPr>
          <p:nvPr/>
        </p:nvSpPr>
        <p:spPr bwMode="auto">
          <a:xfrm>
            <a:off x="6456363" y="51895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50</a:t>
            </a:r>
            <a:endParaRPr lang="en-US" altLang="en-US" sz="1000"/>
          </a:p>
        </p:txBody>
      </p:sp>
      <p:sp>
        <p:nvSpPr>
          <p:cNvPr id="47143" name="Line 39">
            <a:extLst>
              <a:ext uri="{FF2B5EF4-FFF2-40B4-BE49-F238E27FC236}">
                <a16:creationId xmlns:a16="http://schemas.microsoft.com/office/drawing/2014/main" id="{513DF956-A605-49FB-9969-5859A4497F7E}"/>
              </a:ext>
            </a:extLst>
          </p:cNvPr>
          <p:cNvSpPr>
            <a:spLocks noChangeShapeType="1"/>
          </p:cNvSpPr>
          <p:nvPr/>
        </p:nvSpPr>
        <p:spPr bwMode="auto">
          <a:xfrm flipV="1">
            <a:off x="6886575" y="5080000"/>
            <a:ext cx="1588"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44" name="Line 40">
            <a:extLst>
              <a:ext uri="{FF2B5EF4-FFF2-40B4-BE49-F238E27FC236}">
                <a16:creationId xmlns:a16="http://schemas.microsoft.com/office/drawing/2014/main" id="{D0477FB7-DDF9-4CB9-98CA-A9D4EE552650}"/>
              </a:ext>
            </a:extLst>
          </p:cNvPr>
          <p:cNvSpPr>
            <a:spLocks noChangeShapeType="1"/>
          </p:cNvSpPr>
          <p:nvPr/>
        </p:nvSpPr>
        <p:spPr bwMode="auto">
          <a:xfrm>
            <a:off x="6886575" y="2413000"/>
            <a:ext cx="1588"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45" name="Rectangle 41">
            <a:extLst>
              <a:ext uri="{FF2B5EF4-FFF2-40B4-BE49-F238E27FC236}">
                <a16:creationId xmlns:a16="http://schemas.microsoft.com/office/drawing/2014/main" id="{FE9F7B53-C566-4577-B434-899321618563}"/>
              </a:ext>
            </a:extLst>
          </p:cNvPr>
          <p:cNvSpPr>
            <a:spLocks noChangeArrowheads="1"/>
          </p:cNvSpPr>
          <p:nvPr/>
        </p:nvSpPr>
        <p:spPr bwMode="auto">
          <a:xfrm>
            <a:off x="6835775" y="51895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60</a:t>
            </a:r>
            <a:endParaRPr lang="en-US" altLang="en-US" sz="1000"/>
          </a:p>
        </p:txBody>
      </p:sp>
      <p:sp>
        <p:nvSpPr>
          <p:cNvPr id="47146" name="Line 42">
            <a:extLst>
              <a:ext uri="{FF2B5EF4-FFF2-40B4-BE49-F238E27FC236}">
                <a16:creationId xmlns:a16="http://schemas.microsoft.com/office/drawing/2014/main" id="{3F3941D9-A420-4552-9A79-53CFC72C74B0}"/>
              </a:ext>
            </a:extLst>
          </p:cNvPr>
          <p:cNvSpPr>
            <a:spLocks noChangeShapeType="1"/>
          </p:cNvSpPr>
          <p:nvPr/>
        </p:nvSpPr>
        <p:spPr bwMode="auto">
          <a:xfrm flipV="1">
            <a:off x="7267575" y="5080000"/>
            <a:ext cx="1588"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47" name="Line 43">
            <a:extLst>
              <a:ext uri="{FF2B5EF4-FFF2-40B4-BE49-F238E27FC236}">
                <a16:creationId xmlns:a16="http://schemas.microsoft.com/office/drawing/2014/main" id="{A2E4D8BA-E845-4D25-AC28-0768B5658A4E}"/>
              </a:ext>
            </a:extLst>
          </p:cNvPr>
          <p:cNvSpPr>
            <a:spLocks noChangeShapeType="1"/>
          </p:cNvSpPr>
          <p:nvPr/>
        </p:nvSpPr>
        <p:spPr bwMode="auto">
          <a:xfrm>
            <a:off x="7267575" y="2413000"/>
            <a:ext cx="1588"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48" name="Rectangle 44">
            <a:extLst>
              <a:ext uri="{FF2B5EF4-FFF2-40B4-BE49-F238E27FC236}">
                <a16:creationId xmlns:a16="http://schemas.microsoft.com/office/drawing/2014/main" id="{F59FA14F-8DDA-4858-BEB5-60F9501C71BB}"/>
              </a:ext>
            </a:extLst>
          </p:cNvPr>
          <p:cNvSpPr>
            <a:spLocks noChangeArrowheads="1"/>
          </p:cNvSpPr>
          <p:nvPr/>
        </p:nvSpPr>
        <p:spPr bwMode="auto">
          <a:xfrm>
            <a:off x="7215188" y="51895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70</a:t>
            </a:r>
            <a:endParaRPr lang="en-US" altLang="en-US" sz="1000"/>
          </a:p>
        </p:txBody>
      </p:sp>
      <p:sp>
        <p:nvSpPr>
          <p:cNvPr id="47149" name="Line 45">
            <a:extLst>
              <a:ext uri="{FF2B5EF4-FFF2-40B4-BE49-F238E27FC236}">
                <a16:creationId xmlns:a16="http://schemas.microsoft.com/office/drawing/2014/main" id="{30D39A1B-AE4A-4868-94FC-B94E13BE3C12}"/>
              </a:ext>
            </a:extLst>
          </p:cNvPr>
          <p:cNvSpPr>
            <a:spLocks noChangeShapeType="1"/>
          </p:cNvSpPr>
          <p:nvPr/>
        </p:nvSpPr>
        <p:spPr bwMode="auto">
          <a:xfrm flipV="1">
            <a:off x="7646988" y="5080000"/>
            <a:ext cx="1587"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50" name="Line 46">
            <a:extLst>
              <a:ext uri="{FF2B5EF4-FFF2-40B4-BE49-F238E27FC236}">
                <a16:creationId xmlns:a16="http://schemas.microsoft.com/office/drawing/2014/main" id="{BEA2DCCD-E52D-4D81-9E3D-8B189EC31BA1}"/>
              </a:ext>
            </a:extLst>
          </p:cNvPr>
          <p:cNvSpPr>
            <a:spLocks noChangeShapeType="1"/>
          </p:cNvSpPr>
          <p:nvPr/>
        </p:nvSpPr>
        <p:spPr bwMode="auto">
          <a:xfrm>
            <a:off x="7646988" y="2413000"/>
            <a:ext cx="1587"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51" name="Rectangle 47">
            <a:extLst>
              <a:ext uri="{FF2B5EF4-FFF2-40B4-BE49-F238E27FC236}">
                <a16:creationId xmlns:a16="http://schemas.microsoft.com/office/drawing/2014/main" id="{AF985D17-361A-4DEF-8CFC-191843377E96}"/>
              </a:ext>
            </a:extLst>
          </p:cNvPr>
          <p:cNvSpPr>
            <a:spLocks noChangeArrowheads="1"/>
          </p:cNvSpPr>
          <p:nvPr/>
        </p:nvSpPr>
        <p:spPr bwMode="auto">
          <a:xfrm>
            <a:off x="7594600" y="51895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80</a:t>
            </a:r>
            <a:endParaRPr lang="en-US" altLang="en-US" sz="1000"/>
          </a:p>
        </p:txBody>
      </p:sp>
      <p:sp>
        <p:nvSpPr>
          <p:cNvPr id="47152" name="Line 48">
            <a:extLst>
              <a:ext uri="{FF2B5EF4-FFF2-40B4-BE49-F238E27FC236}">
                <a16:creationId xmlns:a16="http://schemas.microsoft.com/office/drawing/2014/main" id="{8605667C-2EB2-4C7B-AE1E-67BDB9B01853}"/>
              </a:ext>
            </a:extLst>
          </p:cNvPr>
          <p:cNvSpPr>
            <a:spLocks noChangeShapeType="1"/>
          </p:cNvSpPr>
          <p:nvPr/>
        </p:nvSpPr>
        <p:spPr bwMode="auto">
          <a:xfrm flipV="1">
            <a:off x="8026400" y="5080000"/>
            <a:ext cx="1588"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53" name="Line 49">
            <a:extLst>
              <a:ext uri="{FF2B5EF4-FFF2-40B4-BE49-F238E27FC236}">
                <a16:creationId xmlns:a16="http://schemas.microsoft.com/office/drawing/2014/main" id="{E4062E0A-EBF6-42E4-8B69-2948CAB54AEB}"/>
              </a:ext>
            </a:extLst>
          </p:cNvPr>
          <p:cNvSpPr>
            <a:spLocks noChangeShapeType="1"/>
          </p:cNvSpPr>
          <p:nvPr/>
        </p:nvSpPr>
        <p:spPr bwMode="auto">
          <a:xfrm>
            <a:off x="8026400" y="2413000"/>
            <a:ext cx="1588" cy="34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54" name="Rectangle 50">
            <a:extLst>
              <a:ext uri="{FF2B5EF4-FFF2-40B4-BE49-F238E27FC236}">
                <a16:creationId xmlns:a16="http://schemas.microsoft.com/office/drawing/2014/main" id="{1AC93BE8-2033-4AF8-BC8D-E914726F7056}"/>
              </a:ext>
            </a:extLst>
          </p:cNvPr>
          <p:cNvSpPr>
            <a:spLocks noChangeArrowheads="1"/>
          </p:cNvSpPr>
          <p:nvPr/>
        </p:nvSpPr>
        <p:spPr bwMode="auto">
          <a:xfrm>
            <a:off x="7975600" y="51895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90</a:t>
            </a:r>
            <a:endParaRPr lang="en-US" altLang="en-US" sz="1000"/>
          </a:p>
        </p:txBody>
      </p:sp>
      <p:sp>
        <p:nvSpPr>
          <p:cNvPr id="47155" name="Line 51">
            <a:extLst>
              <a:ext uri="{FF2B5EF4-FFF2-40B4-BE49-F238E27FC236}">
                <a16:creationId xmlns:a16="http://schemas.microsoft.com/office/drawing/2014/main" id="{3F875B7A-8115-43D7-B73C-6C1FA0D9BA71}"/>
              </a:ext>
            </a:extLst>
          </p:cNvPr>
          <p:cNvSpPr>
            <a:spLocks noChangeShapeType="1"/>
          </p:cNvSpPr>
          <p:nvPr/>
        </p:nvSpPr>
        <p:spPr bwMode="auto">
          <a:xfrm>
            <a:off x="4608513" y="5114925"/>
            <a:ext cx="349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56" name="Line 52">
            <a:extLst>
              <a:ext uri="{FF2B5EF4-FFF2-40B4-BE49-F238E27FC236}">
                <a16:creationId xmlns:a16="http://schemas.microsoft.com/office/drawing/2014/main" id="{BF24A744-8E5C-4315-8DB7-024B872A66F2}"/>
              </a:ext>
            </a:extLst>
          </p:cNvPr>
          <p:cNvSpPr>
            <a:spLocks noChangeShapeType="1"/>
          </p:cNvSpPr>
          <p:nvPr/>
        </p:nvSpPr>
        <p:spPr bwMode="auto">
          <a:xfrm flipH="1">
            <a:off x="7991475" y="5114925"/>
            <a:ext cx="349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57" name="Rectangle 53">
            <a:extLst>
              <a:ext uri="{FF2B5EF4-FFF2-40B4-BE49-F238E27FC236}">
                <a16:creationId xmlns:a16="http://schemas.microsoft.com/office/drawing/2014/main" id="{B6057372-7EBB-4205-B0C5-ED4579F67414}"/>
              </a:ext>
            </a:extLst>
          </p:cNvPr>
          <p:cNvSpPr>
            <a:spLocks noChangeArrowheads="1"/>
          </p:cNvSpPr>
          <p:nvPr/>
        </p:nvSpPr>
        <p:spPr bwMode="auto">
          <a:xfrm>
            <a:off x="4416425" y="505618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47158" name="Line 54">
            <a:extLst>
              <a:ext uri="{FF2B5EF4-FFF2-40B4-BE49-F238E27FC236}">
                <a16:creationId xmlns:a16="http://schemas.microsoft.com/office/drawing/2014/main" id="{DBE631D3-08A5-4F1E-A578-A871AAB64D0D}"/>
              </a:ext>
            </a:extLst>
          </p:cNvPr>
          <p:cNvSpPr>
            <a:spLocks noChangeShapeType="1"/>
          </p:cNvSpPr>
          <p:nvPr/>
        </p:nvSpPr>
        <p:spPr bwMode="auto">
          <a:xfrm>
            <a:off x="4608513" y="4665663"/>
            <a:ext cx="349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59" name="Line 55">
            <a:extLst>
              <a:ext uri="{FF2B5EF4-FFF2-40B4-BE49-F238E27FC236}">
                <a16:creationId xmlns:a16="http://schemas.microsoft.com/office/drawing/2014/main" id="{54E0C42E-5133-4CCE-BC05-A5260E167D57}"/>
              </a:ext>
            </a:extLst>
          </p:cNvPr>
          <p:cNvSpPr>
            <a:spLocks noChangeShapeType="1"/>
          </p:cNvSpPr>
          <p:nvPr/>
        </p:nvSpPr>
        <p:spPr bwMode="auto">
          <a:xfrm flipH="1">
            <a:off x="7991475" y="4665663"/>
            <a:ext cx="349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60" name="Rectangle 56">
            <a:extLst>
              <a:ext uri="{FF2B5EF4-FFF2-40B4-BE49-F238E27FC236}">
                <a16:creationId xmlns:a16="http://schemas.microsoft.com/office/drawing/2014/main" id="{C23C8CD8-3213-404C-AA6C-1C09E119DAE9}"/>
              </a:ext>
            </a:extLst>
          </p:cNvPr>
          <p:cNvSpPr>
            <a:spLocks noChangeArrowheads="1"/>
          </p:cNvSpPr>
          <p:nvPr/>
        </p:nvSpPr>
        <p:spPr bwMode="auto">
          <a:xfrm>
            <a:off x="4338638" y="460692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000"/>
          </a:p>
        </p:txBody>
      </p:sp>
      <p:sp>
        <p:nvSpPr>
          <p:cNvPr id="47161" name="Line 57">
            <a:extLst>
              <a:ext uri="{FF2B5EF4-FFF2-40B4-BE49-F238E27FC236}">
                <a16:creationId xmlns:a16="http://schemas.microsoft.com/office/drawing/2014/main" id="{43F12819-D75B-43C3-AE24-1E060FCA8CE5}"/>
              </a:ext>
            </a:extLst>
          </p:cNvPr>
          <p:cNvSpPr>
            <a:spLocks noChangeShapeType="1"/>
          </p:cNvSpPr>
          <p:nvPr/>
        </p:nvSpPr>
        <p:spPr bwMode="auto">
          <a:xfrm>
            <a:off x="4608513" y="4217988"/>
            <a:ext cx="349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62" name="Line 58">
            <a:extLst>
              <a:ext uri="{FF2B5EF4-FFF2-40B4-BE49-F238E27FC236}">
                <a16:creationId xmlns:a16="http://schemas.microsoft.com/office/drawing/2014/main" id="{B24EF9D7-E2CD-436C-98F8-0835819F9F03}"/>
              </a:ext>
            </a:extLst>
          </p:cNvPr>
          <p:cNvSpPr>
            <a:spLocks noChangeShapeType="1"/>
          </p:cNvSpPr>
          <p:nvPr/>
        </p:nvSpPr>
        <p:spPr bwMode="auto">
          <a:xfrm flipH="1">
            <a:off x="7991475" y="4217988"/>
            <a:ext cx="349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63" name="Rectangle 59">
            <a:extLst>
              <a:ext uri="{FF2B5EF4-FFF2-40B4-BE49-F238E27FC236}">
                <a16:creationId xmlns:a16="http://schemas.microsoft.com/office/drawing/2014/main" id="{39D937E5-6798-4513-AB5F-E2D05C1E2916}"/>
              </a:ext>
            </a:extLst>
          </p:cNvPr>
          <p:cNvSpPr>
            <a:spLocks noChangeArrowheads="1"/>
          </p:cNvSpPr>
          <p:nvPr/>
        </p:nvSpPr>
        <p:spPr bwMode="auto">
          <a:xfrm>
            <a:off x="4416425" y="415766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p>
        </p:txBody>
      </p:sp>
      <p:sp>
        <p:nvSpPr>
          <p:cNvPr id="47164" name="Line 60">
            <a:extLst>
              <a:ext uri="{FF2B5EF4-FFF2-40B4-BE49-F238E27FC236}">
                <a16:creationId xmlns:a16="http://schemas.microsoft.com/office/drawing/2014/main" id="{1199DA4B-81FB-4C4F-8A2B-00C801DEF81E}"/>
              </a:ext>
            </a:extLst>
          </p:cNvPr>
          <p:cNvSpPr>
            <a:spLocks noChangeShapeType="1"/>
          </p:cNvSpPr>
          <p:nvPr/>
        </p:nvSpPr>
        <p:spPr bwMode="auto">
          <a:xfrm>
            <a:off x="4608513" y="3768725"/>
            <a:ext cx="349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65" name="Line 61">
            <a:extLst>
              <a:ext uri="{FF2B5EF4-FFF2-40B4-BE49-F238E27FC236}">
                <a16:creationId xmlns:a16="http://schemas.microsoft.com/office/drawing/2014/main" id="{FADD480E-DA17-4CAE-ACC2-B0373E490310}"/>
              </a:ext>
            </a:extLst>
          </p:cNvPr>
          <p:cNvSpPr>
            <a:spLocks noChangeShapeType="1"/>
          </p:cNvSpPr>
          <p:nvPr/>
        </p:nvSpPr>
        <p:spPr bwMode="auto">
          <a:xfrm flipH="1">
            <a:off x="7991475" y="3768725"/>
            <a:ext cx="349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66" name="Rectangle 62">
            <a:extLst>
              <a:ext uri="{FF2B5EF4-FFF2-40B4-BE49-F238E27FC236}">
                <a16:creationId xmlns:a16="http://schemas.microsoft.com/office/drawing/2014/main" id="{B67EA025-1C6A-415D-99F2-34B5EC6F0F13}"/>
              </a:ext>
            </a:extLst>
          </p:cNvPr>
          <p:cNvSpPr>
            <a:spLocks noChangeArrowheads="1"/>
          </p:cNvSpPr>
          <p:nvPr/>
        </p:nvSpPr>
        <p:spPr bwMode="auto">
          <a:xfrm>
            <a:off x="4338638" y="37084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1.5</a:t>
            </a:r>
            <a:endParaRPr lang="en-US" altLang="en-US" sz="1000"/>
          </a:p>
        </p:txBody>
      </p:sp>
      <p:sp>
        <p:nvSpPr>
          <p:cNvPr id="47167" name="Line 63">
            <a:extLst>
              <a:ext uri="{FF2B5EF4-FFF2-40B4-BE49-F238E27FC236}">
                <a16:creationId xmlns:a16="http://schemas.microsoft.com/office/drawing/2014/main" id="{A8C0EA0D-3F6C-4215-8924-2498B33D3EED}"/>
              </a:ext>
            </a:extLst>
          </p:cNvPr>
          <p:cNvSpPr>
            <a:spLocks noChangeShapeType="1"/>
          </p:cNvSpPr>
          <p:nvPr/>
        </p:nvSpPr>
        <p:spPr bwMode="auto">
          <a:xfrm>
            <a:off x="4608513" y="3311525"/>
            <a:ext cx="349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68" name="Line 64">
            <a:extLst>
              <a:ext uri="{FF2B5EF4-FFF2-40B4-BE49-F238E27FC236}">
                <a16:creationId xmlns:a16="http://schemas.microsoft.com/office/drawing/2014/main" id="{7F655044-B7F1-4689-8B98-E8FDB66A5A4B}"/>
              </a:ext>
            </a:extLst>
          </p:cNvPr>
          <p:cNvSpPr>
            <a:spLocks noChangeShapeType="1"/>
          </p:cNvSpPr>
          <p:nvPr/>
        </p:nvSpPr>
        <p:spPr bwMode="auto">
          <a:xfrm flipH="1">
            <a:off x="7991475" y="3311525"/>
            <a:ext cx="349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69" name="Rectangle 65">
            <a:extLst>
              <a:ext uri="{FF2B5EF4-FFF2-40B4-BE49-F238E27FC236}">
                <a16:creationId xmlns:a16="http://schemas.microsoft.com/office/drawing/2014/main" id="{E9B3BC2B-C4FE-4B8F-8F6C-10B374C0450B}"/>
              </a:ext>
            </a:extLst>
          </p:cNvPr>
          <p:cNvSpPr>
            <a:spLocks noChangeArrowheads="1"/>
          </p:cNvSpPr>
          <p:nvPr/>
        </p:nvSpPr>
        <p:spPr bwMode="auto">
          <a:xfrm>
            <a:off x="4416425" y="325120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sz="1000"/>
          </a:p>
        </p:txBody>
      </p:sp>
      <p:sp>
        <p:nvSpPr>
          <p:cNvPr id="47170" name="Line 66">
            <a:extLst>
              <a:ext uri="{FF2B5EF4-FFF2-40B4-BE49-F238E27FC236}">
                <a16:creationId xmlns:a16="http://schemas.microsoft.com/office/drawing/2014/main" id="{529C6C2D-EA45-48A3-BF48-91F7BE67D326}"/>
              </a:ext>
            </a:extLst>
          </p:cNvPr>
          <p:cNvSpPr>
            <a:spLocks noChangeShapeType="1"/>
          </p:cNvSpPr>
          <p:nvPr/>
        </p:nvSpPr>
        <p:spPr bwMode="auto">
          <a:xfrm>
            <a:off x="4608513" y="2862263"/>
            <a:ext cx="349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71" name="Line 67">
            <a:extLst>
              <a:ext uri="{FF2B5EF4-FFF2-40B4-BE49-F238E27FC236}">
                <a16:creationId xmlns:a16="http://schemas.microsoft.com/office/drawing/2014/main" id="{45D3D659-8BD8-40CA-8786-8C1E2D26ED8B}"/>
              </a:ext>
            </a:extLst>
          </p:cNvPr>
          <p:cNvSpPr>
            <a:spLocks noChangeShapeType="1"/>
          </p:cNvSpPr>
          <p:nvPr/>
        </p:nvSpPr>
        <p:spPr bwMode="auto">
          <a:xfrm flipH="1">
            <a:off x="7991475" y="2862263"/>
            <a:ext cx="34925"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72" name="Rectangle 68">
            <a:extLst>
              <a:ext uri="{FF2B5EF4-FFF2-40B4-BE49-F238E27FC236}">
                <a16:creationId xmlns:a16="http://schemas.microsoft.com/office/drawing/2014/main" id="{F15B52B1-081E-4C84-8F8C-75B18EC4AB32}"/>
              </a:ext>
            </a:extLst>
          </p:cNvPr>
          <p:cNvSpPr>
            <a:spLocks noChangeArrowheads="1"/>
          </p:cNvSpPr>
          <p:nvPr/>
        </p:nvSpPr>
        <p:spPr bwMode="auto">
          <a:xfrm>
            <a:off x="4338638" y="280193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2.5</a:t>
            </a:r>
            <a:endParaRPr lang="en-US" altLang="en-US" sz="1000"/>
          </a:p>
        </p:txBody>
      </p:sp>
      <p:sp>
        <p:nvSpPr>
          <p:cNvPr id="47173" name="Line 69">
            <a:extLst>
              <a:ext uri="{FF2B5EF4-FFF2-40B4-BE49-F238E27FC236}">
                <a16:creationId xmlns:a16="http://schemas.microsoft.com/office/drawing/2014/main" id="{EEDA1DF7-CA32-4788-ACA2-204218AE9744}"/>
              </a:ext>
            </a:extLst>
          </p:cNvPr>
          <p:cNvSpPr>
            <a:spLocks noChangeShapeType="1"/>
          </p:cNvSpPr>
          <p:nvPr/>
        </p:nvSpPr>
        <p:spPr bwMode="auto">
          <a:xfrm>
            <a:off x="4608513" y="2413000"/>
            <a:ext cx="349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74" name="Line 70">
            <a:extLst>
              <a:ext uri="{FF2B5EF4-FFF2-40B4-BE49-F238E27FC236}">
                <a16:creationId xmlns:a16="http://schemas.microsoft.com/office/drawing/2014/main" id="{44BC0C79-2C19-427B-B0A8-98BC009ED6E7}"/>
              </a:ext>
            </a:extLst>
          </p:cNvPr>
          <p:cNvSpPr>
            <a:spLocks noChangeShapeType="1"/>
          </p:cNvSpPr>
          <p:nvPr/>
        </p:nvSpPr>
        <p:spPr bwMode="auto">
          <a:xfrm flipH="1">
            <a:off x="7991475" y="2413000"/>
            <a:ext cx="34925"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75" name="Rectangle 71">
            <a:extLst>
              <a:ext uri="{FF2B5EF4-FFF2-40B4-BE49-F238E27FC236}">
                <a16:creationId xmlns:a16="http://schemas.microsoft.com/office/drawing/2014/main" id="{8D82B9D1-0C2C-4C47-9077-D946E0180D16}"/>
              </a:ext>
            </a:extLst>
          </p:cNvPr>
          <p:cNvSpPr>
            <a:spLocks noChangeArrowheads="1"/>
          </p:cNvSpPr>
          <p:nvPr/>
        </p:nvSpPr>
        <p:spPr bwMode="auto">
          <a:xfrm>
            <a:off x="4416425" y="235426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3</a:t>
            </a:r>
            <a:endParaRPr lang="en-US" altLang="en-US" sz="1000"/>
          </a:p>
        </p:txBody>
      </p:sp>
      <p:sp>
        <p:nvSpPr>
          <p:cNvPr id="47176" name="Line 72">
            <a:extLst>
              <a:ext uri="{FF2B5EF4-FFF2-40B4-BE49-F238E27FC236}">
                <a16:creationId xmlns:a16="http://schemas.microsoft.com/office/drawing/2014/main" id="{93AE1ED1-076D-41CF-A1FF-9F58B1A28B4D}"/>
              </a:ext>
            </a:extLst>
          </p:cNvPr>
          <p:cNvSpPr>
            <a:spLocks noChangeShapeType="1"/>
          </p:cNvSpPr>
          <p:nvPr/>
        </p:nvSpPr>
        <p:spPr bwMode="auto">
          <a:xfrm>
            <a:off x="4608513" y="5114925"/>
            <a:ext cx="341788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77" name="Line 73">
            <a:extLst>
              <a:ext uri="{FF2B5EF4-FFF2-40B4-BE49-F238E27FC236}">
                <a16:creationId xmlns:a16="http://schemas.microsoft.com/office/drawing/2014/main" id="{D7AEB6FF-558E-4F66-9255-CEBBA4F6E9F8}"/>
              </a:ext>
            </a:extLst>
          </p:cNvPr>
          <p:cNvSpPr>
            <a:spLocks noChangeShapeType="1"/>
          </p:cNvSpPr>
          <p:nvPr/>
        </p:nvSpPr>
        <p:spPr bwMode="auto">
          <a:xfrm>
            <a:off x="4608513" y="2413000"/>
            <a:ext cx="341788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78" name="Line 74">
            <a:extLst>
              <a:ext uri="{FF2B5EF4-FFF2-40B4-BE49-F238E27FC236}">
                <a16:creationId xmlns:a16="http://schemas.microsoft.com/office/drawing/2014/main" id="{3D7906B6-8641-4881-BA5E-7BF980F1ADF4}"/>
              </a:ext>
            </a:extLst>
          </p:cNvPr>
          <p:cNvSpPr>
            <a:spLocks noChangeShapeType="1"/>
          </p:cNvSpPr>
          <p:nvPr/>
        </p:nvSpPr>
        <p:spPr bwMode="auto">
          <a:xfrm flipV="1">
            <a:off x="8026400" y="2413000"/>
            <a:ext cx="1588" cy="2701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79" name="Line 75">
            <a:extLst>
              <a:ext uri="{FF2B5EF4-FFF2-40B4-BE49-F238E27FC236}">
                <a16:creationId xmlns:a16="http://schemas.microsoft.com/office/drawing/2014/main" id="{9767902B-6D55-4E60-96EC-7C453185E8AF}"/>
              </a:ext>
            </a:extLst>
          </p:cNvPr>
          <p:cNvSpPr>
            <a:spLocks noChangeShapeType="1"/>
          </p:cNvSpPr>
          <p:nvPr/>
        </p:nvSpPr>
        <p:spPr bwMode="auto">
          <a:xfrm flipV="1">
            <a:off x="4608513" y="2413000"/>
            <a:ext cx="1587" cy="27019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180" name="Freeform 76">
            <a:extLst>
              <a:ext uri="{FF2B5EF4-FFF2-40B4-BE49-F238E27FC236}">
                <a16:creationId xmlns:a16="http://schemas.microsoft.com/office/drawing/2014/main" id="{E142CFB8-8A37-4340-8BB2-8A5752A2DE7E}"/>
              </a:ext>
            </a:extLst>
          </p:cNvPr>
          <p:cNvSpPr>
            <a:spLocks/>
          </p:cNvSpPr>
          <p:nvPr/>
        </p:nvSpPr>
        <p:spPr bwMode="auto">
          <a:xfrm>
            <a:off x="4608513" y="2716213"/>
            <a:ext cx="1958975" cy="2398712"/>
          </a:xfrm>
          <a:custGeom>
            <a:avLst/>
            <a:gdLst>
              <a:gd name="T0" fmla="*/ 16 w 1234"/>
              <a:gd name="T1" fmla="*/ 5 h 1511"/>
              <a:gd name="T2" fmla="*/ 38 w 1234"/>
              <a:gd name="T3" fmla="*/ 16 h 1511"/>
              <a:gd name="T4" fmla="*/ 54 w 1234"/>
              <a:gd name="T5" fmla="*/ 38 h 1511"/>
              <a:gd name="T6" fmla="*/ 71 w 1234"/>
              <a:gd name="T7" fmla="*/ 65 h 1511"/>
              <a:gd name="T8" fmla="*/ 92 w 1234"/>
              <a:gd name="T9" fmla="*/ 97 h 1511"/>
              <a:gd name="T10" fmla="*/ 109 w 1234"/>
              <a:gd name="T11" fmla="*/ 136 h 1511"/>
              <a:gd name="T12" fmla="*/ 125 w 1234"/>
              <a:gd name="T13" fmla="*/ 179 h 1511"/>
              <a:gd name="T14" fmla="*/ 141 w 1234"/>
              <a:gd name="T15" fmla="*/ 228 h 1511"/>
              <a:gd name="T16" fmla="*/ 158 w 1234"/>
              <a:gd name="T17" fmla="*/ 282 h 1511"/>
              <a:gd name="T18" fmla="*/ 179 w 1234"/>
              <a:gd name="T19" fmla="*/ 337 h 1511"/>
              <a:gd name="T20" fmla="*/ 196 w 1234"/>
              <a:gd name="T21" fmla="*/ 402 h 1511"/>
              <a:gd name="T22" fmla="*/ 212 w 1234"/>
              <a:gd name="T23" fmla="*/ 467 h 1511"/>
              <a:gd name="T24" fmla="*/ 228 w 1234"/>
              <a:gd name="T25" fmla="*/ 532 h 1511"/>
              <a:gd name="T26" fmla="*/ 245 w 1234"/>
              <a:gd name="T27" fmla="*/ 603 h 1511"/>
              <a:gd name="T28" fmla="*/ 261 w 1234"/>
              <a:gd name="T29" fmla="*/ 674 h 1511"/>
              <a:gd name="T30" fmla="*/ 283 w 1234"/>
              <a:gd name="T31" fmla="*/ 745 h 1511"/>
              <a:gd name="T32" fmla="*/ 299 w 1234"/>
              <a:gd name="T33" fmla="*/ 815 h 1511"/>
              <a:gd name="T34" fmla="*/ 315 w 1234"/>
              <a:gd name="T35" fmla="*/ 886 h 1511"/>
              <a:gd name="T36" fmla="*/ 332 w 1234"/>
              <a:gd name="T37" fmla="*/ 957 h 1511"/>
              <a:gd name="T38" fmla="*/ 348 w 1234"/>
              <a:gd name="T39" fmla="*/ 1027 h 1511"/>
              <a:gd name="T40" fmla="*/ 364 w 1234"/>
              <a:gd name="T41" fmla="*/ 1093 h 1511"/>
              <a:gd name="T42" fmla="*/ 386 w 1234"/>
              <a:gd name="T43" fmla="*/ 1158 h 1511"/>
              <a:gd name="T44" fmla="*/ 402 w 1234"/>
              <a:gd name="T45" fmla="*/ 1218 h 1511"/>
              <a:gd name="T46" fmla="*/ 419 w 1234"/>
              <a:gd name="T47" fmla="*/ 1277 h 1511"/>
              <a:gd name="T48" fmla="*/ 435 w 1234"/>
              <a:gd name="T49" fmla="*/ 1332 h 1511"/>
              <a:gd name="T50" fmla="*/ 451 w 1234"/>
              <a:gd name="T51" fmla="*/ 1381 h 1511"/>
              <a:gd name="T52" fmla="*/ 473 w 1234"/>
              <a:gd name="T53" fmla="*/ 1430 h 1511"/>
              <a:gd name="T54" fmla="*/ 489 w 1234"/>
              <a:gd name="T55" fmla="*/ 1473 h 1511"/>
              <a:gd name="T56" fmla="*/ 506 w 1234"/>
              <a:gd name="T57" fmla="*/ 1511 h 1511"/>
              <a:gd name="T58" fmla="*/ 522 w 1234"/>
              <a:gd name="T59" fmla="*/ 1473 h 1511"/>
              <a:gd name="T60" fmla="*/ 538 w 1234"/>
              <a:gd name="T61" fmla="*/ 1446 h 1511"/>
              <a:gd name="T62" fmla="*/ 555 w 1234"/>
              <a:gd name="T63" fmla="*/ 1419 h 1511"/>
              <a:gd name="T64" fmla="*/ 576 w 1234"/>
              <a:gd name="T65" fmla="*/ 1397 h 1511"/>
              <a:gd name="T66" fmla="*/ 593 w 1234"/>
              <a:gd name="T67" fmla="*/ 1375 h 1511"/>
              <a:gd name="T68" fmla="*/ 614 w 1234"/>
              <a:gd name="T69" fmla="*/ 1359 h 1511"/>
              <a:gd name="T70" fmla="*/ 636 w 1234"/>
              <a:gd name="T71" fmla="*/ 1343 h 1511"/>
              <a:gd name="T72" fmla="*/ 658 w 1234"/>
              <a:gd name="T73" fmla="*/ 1337 h 1511"/>
              <a:gd name="T74" fmla="*/ 680 w 1234"/>
              <a:gd name="T75" fmla="*/ 1337 h 1511"/>
              <a:gd name="T76" fmla="*/ 701 w 1234"/>
              <a:gd name="T77" fmla="*/ 1337 h 1511"/>
              <a:gd name="T78" fmla="*/ 723 w 1234"/>
              <a:gd name="T79" fmla="*/ 1343 h 1511"/>
              <a:gd name="T80" fmla="*/ 745 w 1234"/>
              <a:gd name="T81" fmla="*/ 1354 h 1511"/>
              <a:gd name="T82" fmla="*/ 767 w 1234"/>
              <a:gd name="T83" fmla="*/ 1364 h 1511"/>
              <a:gd name="T84" fmla="*/ 788 w 1234"/>
              <a:gd name="T85" fmla="*/ 1375 h 1511"/>
              <a:gd name="T86" fmla="*/ 810 w 1234"/>
              <a:gd name="T87" fmla="*/ 1392 h 1511"/>
              <a:gd name="T88" fmla="*/ 832 w 1234"/>
              <a:gd name="T89" fmla="*/ 1402 h 1511"/>
              <a:gd name="T90" fmla="*/ 854 w 1234"/>
              <a:gd name="T91" fmla="*/ 1419 h 1511"/>
              <a:gd name="T92" fmla="*/ 875 w 1234"/>
              <a:gd name="T93" fmla="*/ 1435 h 1511"/>
              <a:gd name="T94" fmla="*/ 897 w 1234"/>
              <a:gd name="T95" fmla="*/ 1451 h 1511"/>
              <a:gd name="T96" fmla="*/ 919 w 1234"/>
              <a:gd name="T97" fmla="*/ 1468 h 1511"/>
              <a:gd name="T98" fmla="*/ 941 w 1234"/>
              <a:gd name="T99" fmla="*/ 1484 h 1511"/>
              <a:gd name="T100" fmla="*/ 962 w 1234"/>
              <a:gd name="T101" fmla="*/ 1495 h 1511"/>
              <a:gd name="T102" fmla="*/ 984 w 1234"/>
              <a:gd name="T103" fmla="*/ 1511 h 1511"/>
              <a:gd name="T104" fmla="*/ 1006 w 1234"/>
              <a:gd name="T105" fmla="*/ 1500 h 1511"/>
              <a:gd name="T106" fmla="*/ 1028 w 1234"/>
              <a:gd name="T107" fmla="*/ 1489 h 1511"/>
              <a:gd name="T108" fmla="*/ 1049 w 1234"/>
              <a:gd name="T109" fmla="*/ 1479 h 1511"/>
              <a:gd name="T110" fmla="*/ 1071 w 1234"/>
              <a:gd name="T111" fmla="*/ 1473 h 1511"/>
              <a:gd name="T112" fmla="*/ 1093 w 1234"/>
              <a:gd name="T113" fmla="*/ 1468 h 1511"/>
              <a:gd name="T114" fmla="*/ 1115 w 1234"/>
              <a:gd name="T115" fmla="*/ 1462 h 1511"/>
              <a:gd name="T116" fmla="*/ 1136 w 1234"/>
              <a:gd name="T117" fmla="*/ 1457 h 1511"/>
              <a:gd name="T118" fmla="*/ 1158 w 1234"/>
              <a:gd name="T119" fmla="*/ 1451 h 1511"/>
              <a:gd name="T120" fmla="*/ 1180 w 1234"/>
              <a:gd name="T121" fmla="*/ 1451 h 1511"/>
              <a:gd name="T122" fmla="*/ 1202 w 1234"/>
              <a:gd name="T123" fmla="*/ 1451 h 1511"/>
              <a:gd name="T124" fmla="*/ 1223 w 1234"/>
              <a:gd name="T125" fmla="*/ 1451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511">
                <a:moveTo>
                  <a:pt x="0" y="0"/>
                </a:moveTo>
                <a:lnTo>
                  <a:pt x="5" y="0"/>
                </a:lnTo>
                <a:lnTo>
                  <a:pt x="11" y="5"/>
                </a:lnTo>
                <a:lnTo>
                  <a:pt x="16" y="5"/>
                </a:lnTo>
                <a:lnTo>
                  <a:pt x="22" y="5"/>
                </a:lnTo>
                <a:lnTo>
                  <a:pt x="27" y="10"/>
                </a:lnTo>
                <a:lnTo>
                  <a:pt x="33" y="16"/>
                </a:lnTo>
                <a:lnTo>
                  <a:pt x="38" y="16"/>
                </a:lnTo>
                <a:lnTo>
                  <a:pt x="43" y="21"/>
                </a:lnTo>
                <a:lnTo>
                  <a:pt x="49" y="27"/>
                </a:lnTo>
                <a:lnTo>
                  <a:pt x="54" y="32"/>
                </a:lnTo>
                <a:lnTo>
                  <a:pt x="54" y="38"/>
                </a:lnTo>
                <a:lnTo>
                  <a:pt x="60" y="43"/>
                </a:lnTo>
                <a:lnTo>
                  <a:pt x="65" y="49"/>
                </a:lnTo>
                <a:lnTo>
                  <a:pt x="71" y="54"/>
                </a:lnTo>
                <a:lnTo>
                  <a:pt x="71" y="65"/>
                </a:lnTo>
                <a:lnTo>
                  <a:pt x="76" y="70"/>
                </a:lnTo>
                <a:lnTo>
                  <a:pt x="81" y="81"/>
                </a:lnTo>
                <a:lnTo>
                  <a:pt x="87" y="87"/>
                </a:lnTo>
                <a:lnTo>
                  <a:pt x="92" y="97"/>
                </a:lnTo>
                <a:lnTo>
                  <a:pt x="92" y="103"/>
                </a:lnTo>
                <a:lnTo>
                  <a:pt x="98" y="114"/>
                </a:lnTo>
                <a:lnTo>
                  <a:pt x="103" y="125"/>
                </a:lnTo>
                <a:lnTo>
                  <a:pt x="109" y="136"/>
                </a:lnTo>
                <a:lnTo>
                  <a:pt x="114" y="146"/>
                </a:lnTo>
                <a:lnTo>
                  <a:pt x="114" y="157"/>
                </a:lnTo>
                <a:lnTo>
                  <a:pt x="120" y="168"/>
                </a:lnTo>
                <a:lnTo>
                  <a:pt x="125" y="179"/>
                </a:lnTo>
                <a:lnTo>
                  <a:pt x="130" y="190"/>
                </a:lnTo>
                <a:lnTo>
                  <a:pt x="136" y="201"/>
                </a:lnTo>
                <a:lnTo>
                  <a:pt x="136" y="212"/>
                </a:lnTo>
                <a:lnTo>
                  <a:pt x="141" y="228"/>
                </a:lnTo>
                <a:lnTo>
                  <a:pt x="147" y="239"/>
                </a:lnTo>
                <a:lnTo>
                  <a:pt x="152" y="255"/>
                </a:lnTo>
                <a:lnTo>
                  <a:pt x="158" y="266"/>
                </a:lnTo>
                <a:lnTo>
                  <a:pt x="158" y="282"/>
                </a:lnTo>
                <a:lnTo>
                  <a:pt x="163" y="293"/>
                </a:lnTo>
                <a:lnTo>
                  <a:pt x="168" y="310"/>
                </a:lnTo>
                <a:lnTo>
                  <a:pt x="174" y="326"/>
                </a:lnTo>
                <a:lnTo>
                  <a:pt x="179" y="337"/>
                </a:lnTo>
                <a:lnTo>
                  <a:pt x="179" y="353"/>
                </a:lnTo>
                <a:lnTo>
                  <a:pt x="185" y="369"/>
                </a:lnTo>
                <a:lnTo>
                  <a:pt x="190" y="386"/>
                </a:lnTo>
                <a:lnTo>
                  <a:pt x="196" y="402"/>
                </a:lnTo>
                <a:lnTo>
                  <a:pt x="201" y="418"/>
                </a:lnTo>
                <a:lnTo>
                  <a:pt x="201" y="435"/>
                </a:lnTo>
                <a:lnTo>
                  <a:pt x="207" y="451"/>
                </a:lnTo>
                <a:lnTo>
                  <a:pt x="212" y="467"/>
                </a:lnTo>
                <a:lnTo>
                  <a:pt x="217" y="484"/>
                </a:lnTo>
                <a:lnTo>
                  <a:pt x="217" y="500"/>
                </a:lnTo>
                <a:lnTo>
                  <a:pt x="223" y="516"/>
                </a:lnTo>
                <a:lnTo>
                  <a:pt x="228" y="532"/>
                </a:lnTo>
                <a:lnTo>
                  <a:pt x="234" y="549"/>
                </a:lnTo>
                <a:lnTo>
                  <a:pt x="239" y="565"/>
                </a:lnTo>
                <a:lnTo>
                  <a:pt x="239" y="587"/>
                </a:lnTo>
                <a:lnTo>
                  <a:pt x="245" y="603"/>
                </a:lnTo>
                <a:lnTo>
                  <a:pt x="250" y="619"/>
                </a:lnTo>
                <a:lnTo>
                  <a:pt x="255" y="636"/>
                </a:lnTo>
                <a:lnTo>
                  <a:pt x="261" y="658"/>
                </a:lnTo>
                <a:lnTo>
                  <a:pt x="261" y="674"/>
                </a:lnTo>
                <a:lnTo>
                  <a:pt x="266" y="690"/>
                </a:lnTo>
                <a:lnTo>
                  <a:pt x="272" y="706"/>
                </a:lnTo>
                <a:lnTo>
                  <a:pt x="277" y="728"/>
                </a:lnTo>
                <a:lnTo>
                  <a:pt x="283" y="745"/>
                </a:lnTo>
                <a:lnTo>
                  <a:pt x="283" y="761"/>
                </a:lnTo>
                <a:lnTo>
                  <a:pt x="288" y="783"/>
                </a:lnTo>
                <a:lnTo>
                  <a:pt x="294" y="799"/>
                </a:lnTo>
                <a:lnTo>
                  <a:pt x="299" y="815"/>
                </a:lnTo>
                <a:lnTo>
                  <a:pt x="304" y="832"/>
                </a:lnTo>
                <a:lnTo>
                  <a:pt x="304" y="853"/>
                </a:lnTo>
                <a:lnTo>
                  <a:pt x="310" y="870"/>
                </a:lnTo>
                <a:lnTo>
                  <a:pt x="315" y="886"/>
                </a:lnTo>
                <a:lnTo>
                  <a:pt x="321" y="902"/>
                </a:lnTo>
                <a:lnTo>
                  <a:pt x="326" y="924"/>
                </a:lnTo>
                <a:lnTo>
                  <a:pt x="326" y="940"/>
                </a:lnTo>
                <a:lnTo>
                  <a:pt x="332" y="957"/>
                </a:lnTo>
                <a:lnTo>
                  <a:pt x="337" y="973"/>
                </a:lnTo>
                <a:lnTo>
                  <a:pt x="342" y="989"/>
                </a:lnTo>
                <a:lnTo>
                  <a:pt x="342" y="1011"/>
                </a:lnTo>
                <a:lnTo>
                  <a:pt x="348" y="1027"/>
                </a:lnTo>
                <a:lnTo>
                  <a:pt x="353" y="1044"/>
                </a:lnTo>
                <a:lnTo>
                  <a:pt x="359" y="1060"/>
                </a:lnTo>
                <a:lnTo>
                  <a:pt x="364" y="1076"/>
                </a:lnTo>
                <a:lnTo>
                  <a:pt x="364" y="1093"/>
                </a:lnTo>
                <a:lnTo>
                  <a:pt x="370" y="1109"/>
                </a:lnTo>
                <a:lnTo>
                  <a:pt x="375" y="1125"/>
                </a:lnTo>
                <a:lnTo>
                  <a:pt x="381" y="1141"/>
                </a:lnTo>
                <a:lnTo>
                  <a:pt x="386" y="1158"/>
                </a:lnTo>
                <a:lnTo>
                  <a:pt x="386" y="1174"/>
                </a:lnTo>
                <a:lnTo>
                  <a:pt x="391" y="1190"/>
                </a:lnTo>
                <a:lnTo>
                  <a:pt x="397" y="1201"/>
                </a:lnTo>
                <a:lnTo>
                  <a:pt x="402" y="1218"/>
                </a:lnTo>
                <a:lnTo>
                  <a:pt x="408" y="1234"/>
                </a:lnTo>
                <a:lnTo>
                  <a:pt x="408" y="1250"/>
                </a:lnTo>
                <a:lnTo>
                  <a:pt x="413" y="1261"/>
                </a:lnTo>
                <a:lnTo>
                  <a:pt x="419" y="1277"/>
                </a:lnTo>
                <a:lnTo>
                  <a:pt x="424" y="1288"/>
                </a:lnTo>
                <a:lnTo>
                  <a:pt x="429" y="1305"/>
                </a:lnTo>
                <a:lnTo>
                  <a:pt x="429" y="1315"/>
                </a:lnTo>
                <a:lnTo>
                  <a:pt x="435" y="1332"/>
                </a:lnTo>
                <a:lnTo>
                  <a:pt x="440" y="1343"/>
                </a:lnTo>
                <a:lnTo>
                  <a:pt x="446" y="1359"/>
                </a:lnTo>
                <a:lnTo>
                  <a:pt x="451" y="1370"/>
                </a:lnTo>
                <a:lnTo>
                  <a:pt x="451" y="1381"/>
                </a:lnTo>
                <a:lnTo>
                  <a:pt x="457" y="1397"/>
                </a:lnTo>
                <a:lnTo>
                  <a:pt x="462" y="1408"/>
                </a:lnTo>
                <a:lnTo>
                  <a:pt x="468" y="1419"/>
                </a:lnTo>
                <a:lnTo>
                  <a:pt x="473" y="1430"/>
                </a:lnTo>
                <a:lnTo>
                  <a:pt x="473" y="1441"/>
                </a:lnTo>
                <a:lnTo>
                  <a:pt x="478" y="1451"/>
                </a:lnTo>
                <a:lnTo>
                  <a:pt x="484" y="1462"/>
                </a:lnTo>
                <a:lnTo>
                  <a:pt x="489" y="1473"/>
                </a:lnTo>
                <a:lnTo>
                  <a:pt x="489" y="1484"/>
                </a:lnTo>
                <a:lnTo>
                  <a:pt x="495" y="1495"/>
                </a:lnTo>
                <a:lnTo>
                  <a:pt x="500" y="1500"/>
                </a:lnTo>
                <a:lnTo>
                  <a:pt x="506" y="1511"/>
                </a:lnTo>
                <a:lnTo>
                  <a:pt x="511" y="1500"/>
                </a:lnTo>
                <a:lnTo>
                  <a:pt x="511" y="1495"/>
                </a:lnTo>
                <a:lnTo>
                  <a:pt x="516" y="1484"/>
                </a:lnTo>
                <a:lnTo>
                  <a:pt x="522" y="1473"/>
                </a:lnTo>
                <a:lnTo>
                  <a:pt x="527" y="1468"/>
                </a:lnTo>
                <a:lnTo>
                  <a:pt x="533" y="1462"/>
                </a:lnTo>
                <a:lnTo>
                  <a:pt x="533" y="1451"/>
                </a:lnTo>
                <a:lnTo>
                  <a:pt x="538" y="1446"/>
                </a:lnTo>
                <a:lnTo>
                  <a:pt x="544" y="1441"/>
                </a:lnTo>
                <a:lnTo>
                  <a:pt x="549" y="1430"/>
                </a:lnTo>
                <a:lnTo>
                  <a:pt x="555" y="1424"/>
                </a:lnTo>
                <a:lnTo>
                  <a:pt x="555" y="1419"/>
                </a:lnTo>
                <a:lnTo>
                  <a:pt x="560" y="1413"/>
                </a:lnTo>
                <a:lnTo>
                  <a:pt x="565" y="1408"/>
                </a:lnTo>
                <a:lnTo>
                  <a:pt x="571" y="1402"/>
                </a:lnTo>
                <a:lnTo>
                  <a:pt x="576" y="1397"/>
                </a:lnTo>
                <a:lnTo>
                  <a:pt x="576" y="1392"/>
                </a:lnTo>
                <a:lnTo>
                  <a:pt x="582" y="1386"/>
                </a:lnTo>
                <a:lnTo>
                  <a:pt x="587" y="1381"/>
                </a:lnTo>
                <a:lnTo>
                  <a:pt x="593" y="1375"/>
                </a:lnTo>
                <a:lnTo>
                  <a:pt x="598" y="1370"/>
                </a:lnTo>
                <a:lnTo>
                  <a:pt x="603" y="1364"/>
                </a:lnTo>
                <a:lnTo>
                  <a:pt x="609" y="1364"/>
                </a:lnTo>
                <a:lnTo>
                  <a:pt x="614" y="1359"/>
                </a:lnTo>
                <a:lnTo>
                  <a:pt x="620" y="1354"/>
                </a:lnTo>
                <a:lnTo>
                  <a:pt x="625" y="1348"/>
                </a:lnTo>
                <a:lnTo>
                  <a:pt x="631" y="1348"/>
                </a:lnTo>
                <a:lnTo>
                  <a:pt x="636" y="1343"/>
                </a:lnTo>
                <a:lnTo>
                  <a:pt x="642" y="1343"/>
                </a:lnTo>
                <a:lnTo>
                  <a:pt x="647" y="1343"/>
                </a:lnTo>
                <a:lnTo>
                  <a:pt x="652" y="1343"/>
                </a:lnTo>
                <a:lnTo>
                  <a:pt x="658" y="1337"/>
                </a:lnTo>
                <a:lnTo>
                  <a:pt x="663" y="1337"/>
                </a:lnTo>
                <a:lnTo>
                  <a:pt x="669" y="1337"/>
                </a:lnTo>
                <a:lnTo>
                  <a:pt x="674" y="1337"/>
                </a:lnTo>
                <a:lnTo>
                  <a:pt x="680" y="1337"/>
                </a:lnTo>
                <a:lnTo>
                  <a:pt x="685" y="1337"/>
                </a:lnTo>
                <a:lnTo>
                  <a:pt x="690" y="1337"/>
                </a:lnTo>
                <a:lnTo>
                  <a:pt x="696" y="1337"/>
                </a:lnTo>
                <a:lnTo>
                  <a:pt x="701" y="1337"/>
                </a:lnTo>
                <a:lnTo>
                  <a:pt x="707" y="1337"/>
                </a:lnTo>
                <a:lnTo>
                  <a:pt x="712" y="1337"/>
                </a:lnTo>
                <a:lnTo>
                  <a:pt x="718" y="1343"/>
                </a:lnTo>
                <a:lnTo>
                  <a:pt x="723" y="1343"/>
                </a:lnTo>
                <a:lnTo>
                  <a:pt x="729" y="1343"/>
                </a:lnTo>
                <a:lnTo>
                  <a:pt x="734" y="1348"/>
                </a:lnTo>
                <a:lnTo>
                  <a:pt x="739" y="1348"/>
                </a:lnTo>
                <a:lnTo>
                  <a:pt x="745" y="1354"/>
                </a:lnTo>
                <a:lnTo>
                  <a:pt x="750" y="1354"/>
                </a:lnTo>
                <a:lnTo>
                  <a:pt x="756" y="1354"/>
                </a:lnTo>
                <a:lnTo>
                  <a:pt x="761" y="1359"/>
                </a:lnTo>
                <a:lnTo>
                  <a:pt x="767" y="1364"/>
                </a:lnTo>
                <a:lnTo>
                  <a:pt x="772" y="1364"/>
                </a:lnTo>
                <a:lnTo>
                  <a:pt x="777" y="1370"/>
                </a:lnTo>
                <a:lnTo>
                  <a:pt x="783" y="1375"/>
                </a:lnTo>
                <a:lnTo>
                  <a:pt x="788" y="1375"/>
                </a:lnTo>
                <a:lnTo>
                  <a:pt x="794" y="1381"/>
                </a:lnTo>
                <a:lnTo>
                  <a:pt x="799" y="1381"/>
                </a:lnTo>
                <a:lnTo>
                  <a:pt x="805" y="1386"/>
                </a:lnTo>
                <a:lnTo>
                  <a:pt x="810" y="1392"/>
                </a:lnTo>
                <a:lnTo>
                  <a:pt x="816" y="1392"/>
                </a:lnTo>
                <a:lnTo>
                  <a:pt x="821" y="1397"/>
                </a:lnTo>
                <a:lnTo>
                  <a:pt x="826" y="1402"/>
                </a:lnTo>
                <a:lnTo>
                  <a:pt x="832" y="1402"/>
                </a:lnTo>
                <a:lnTo>
                  <a:pt x="837" y="1408"/>
                </a:lnTo>
                <a:lnTo>
                  <a:pt x="843" y="1413"/>
                </a:lnTo>
                <a:lnTo>
                  <a:pt x="848" y="1419"/>
                </a:lnTo>
                <a:lnTo>
                  <a:pt x="854" y="1419"/>
                </a:lnTo>
                <a:lnTo>
                  <a:pt x="859" y="1424"/>
                </a:lnTo>
                <a:lnTo>
                  <a:pt x="864" y="1430"/>
                </a:lnTo>
                <a:lnTo>
                  <a:pt x="870" y="1435"/>
                </a:lnTo>
                <a:lnTo>
                  <a:pt x="875" y="1435"/>
                </a:lnTo>
                <a:lnTo>
                  <a:pt x="881" y="1441"/>
                </a:lnTo>
                <a:lnTo>
                  <a:pt x="886" y="1446"/>
                </a:lnTo>
                <a:lnTo>
                  <a:pt x="892" y="1451"/>
                </a:lnTo>
                <a:lnTo>
                  <a:pt x="897" y="1451"/>
                </a:lnTo>
                <a:lnTo>
                  <a:pt x="903" y="1457"/>
                </a:lnTo>
                <a:lnTo>
                  <a:pt x="908" y="1462"/>
                </a:lnTo>
                <a:lnTo>
                  <a:pt x="913" y="1468"/>
                </a:lnTo>
                <a:lnTo>
                  <a:pt x="919" y="1468"/>
                </a:lnTo>
                <a:lnTo>
                  <a:pt x="924" y="1473"/>
                </a:lnTo>
                <a:lnTo>
                  <a:pt x="930" y="1479"/>
                </a:lnTo>
                <a:lnTo>
                  <a:pt x="935" y="1479"/>
                </a:lnTo>
                <a:lnTo>
                  <a:pt x="941" y="1484"/>
                </a:lnTo>
                <a:lnTo>
                  <a:pt x="946" y="1484"/>
                </a:lnTo>
                <a:lnTo>
                  <a:pt x="951" y="1489"/>
                </a:lnTo>
                <a:lnTo>
                  <a:pt x="957" y="1495"/>
                </a:lnTo>
                <a:lnTo>
                  <a:pt x="962" y="1495"/>
                </a:lnTo>
                <a:lnTo>
                  <a:pt x="968" y="1500"/>
                </a:lnTo>
                <a:lnTo>
                  <a:pt x="973" y="1506"/>
                </a:lnTo>
                <a:lnTo>
                  <a:pt x="979" y="1506"/>
                </a:lnTo>
                <a:lnTo>
                  <a:pt x="984" y="1511"/>
                </a:lnTo>
                <a:lnTo>
                  <a:pt x="990" y="1511"/>
                </a:lnTo>
                <a:lnTo>
                  <a:pt x="995" y="1506"/>
                </a:lnTo>
                <a:lnTo>
                  <a:pt x="1000" y="1500"/>
                </a:lnTo>
                <a:lnTo>
                  <a:pt x="1006" y="1500"/>
                </a:lnTo>
                <a:lnTo>
                  <a:pt x="1011" y="1495"/>
                </a:lnTo>
                <a:lnTo>
                  <a:pt x="1017" y="1495"/>
                </a:lnTo>
                <a:lnTo>
                  <a:pt x="1022" y="1489"/>
                </a:lnTo>
                <a:lnTo>
                  <a:pt x="1028" y="1489"/>
                </a:lnTo>
                <a:lnTo>
                  <a:pt x="1033" y="1484"/>
                </a:lnTo>
                <a:lnTo>
                  <a:pt x="1038" y="1484"/>
                </a:lnTo>
                <a:lnTo>
                  <a:pt x="1044" y="1484"/>
                </a:lnTo>
                <a:lnTo>
                  <a:pt x="1049" y="1479"/>
                </a:lnTo>
                <a:lnTo>
                  <a:pt x="1055" y="1479"/>
                </a:lnTo>
                <a:lnTo>
                  <a:pt x="1060" y="1479"/>
                </a:lnTo>
                <a:lnTo>
                  <a:pt x="1066" y="1473"/>
                </a:lnTo>
                <a:lnTo>
                  <a:pt x="1071" y="1473"/>
                </a:lnTo>
                <a:lnTo>
                  <a:pt x="1077" y="1468"/>
                </a:lnTo>
                <a:lnTo>
                  <a:pt x="1082" y="1468"/>
                </a:lnTo>
                <a:lnTo>
                  <a:pt x="1087" y="1468"/>
                </a:lnTo>
                <a:lnTo>
                  <a:pt x="1093" y="1468"/>
                </a:lnTo>
                <a:lnTo>
                  <a:pt x="1098" y="1462"/>
                </a:lnTo>
                <a:lnTo>
                  <a:pt x="1104" y="1462"/>
                </a:lnTo>
                <a:lnTo>
                  <a:pt x="1109" y="1462"/>
                </a:lnTo>
                <a:lnTo>
                  <a:pt x="1115" y="1462"/>
                </a:lnTo>
                <a:lnTo>
                  <a:pt x="1120" y="1457"/>
                </a:lnTo>
                <a:lnTo>
                  <a:pt x="1125" y="1457"/>
                </a:lnTo>
                <a:lnTo>
                  <a:pt x="1131" y="1457"/>
                </a:lnTo>
                <a:lnTo>
                  <a:pt x="1136" y="1457"/>
                </a:lnTo>
                <a:lnTo>
                  <a:pt x="1142" y="1457"/>
                </a:lnTo>
                <a:lnTo>
                  <a:pt x="1147" y="1457"/>
                </a:lnTo>
                <a:lnTo>
                  <a:pt x="1153" y="1457"/>
                </a:lnTo>
                <a:lnTo>
                  <a:pt x="1158" y="1451"/>
                </a:lnTo>
                <a:lnTo>
                  <a:pt x="1164" y="1451"/>
                </a:lnTo>
                <a:lnTo>
                  <a:pt x="1169" y="1451"/>
                </a:lnTo>
                <a:lnTo>
                  <a:pt x="1174" y="1451"/>
                </a:lnTo>
                <a:lnTo>
                  <a:pt x="1180" y="1451"/>
                </a:lnTo>
                <a:lnTo>
                  <a:pt x="1185" y="1451"/>
                </a:lnTo>
                <a:lnTo>
                  <a:pt x="1191" y="1451"/>
                </a:lnTo>
                <a:lnTo>
                  <a:pt x="1196" y="1451"/>
                </a:lnTo>
                <a:lnTo>
                  <a:pt x="1202" y="1451"/>
                </a:lnTo>
                <a:lnTo>
                  <a:pt x="1207" y="1451"/>
                </a:lnTo>
                <a:lnTo>
                  <a:pt x="1212" y="1451"/>
                </a:lnTo>
                <a:lnTo>
                  <a:pt x="1218" y="1451"/>
                </a:lnTo>
                <a:lnTo>
                  <a:pt x="1223" y="1451"/>
                </a:lnTo>
                <a:lnTo>
                  <a:pt x="1229" y="1451"/>
                </a:lnTo>
                <a:lnTo>
                  <a:pt x="1234" y="1451"/>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181" name="Freeform 77">
            <a:extLst>
              <a:ext uri="{FF2B5EF4-FFF2-40B4-BE49-F238E27FC236}">
                <a16:creationId xmlns:a16="http://schemas.microsoft.com/office/drawing/2014/main" id="{735D51B7-97B8-4A6F-ABFB-B6E986C0FDB9}"/>
              </a:ext>
            </a:extLst>
          </p:cNvPr>
          <p:cNvSpPr>
            <a:spLocks/>
          </p:cNvSpPr>
          <p:nvPr/>
        </p:nvSpPr>
        <p:spPr bwMode="auto">
          <a:xfrm>
            <a:off x="6567488" y="5019675"/>
            <a:ext cx="1458912" cy="95250"/>
          </a:xfrm>
          <a:custGeom>
            <a:avLst/>
            <a:gdLst>
              <a:gd name="T0" fmla="*/ 11 w 919"/>
              <a:gd name="T1" fmla="*/ 0 h 60"/>
              <a:gd name="T2" fmla="*/ 27 w 919"/>
              <a:gd name="T3" fmla="*/ 0 h 60"/>
              <a:gd name="T4" fmla="*/ 44 w 919"/>
              <a:gd name="T5" fmla="*/ 0 h 60"/>
              <a:gd name="T6" fmla="*/ 60 w 919"/>
              <a:gd name="T7" fmla="*/ 6 h 60"/>
              <a:gd name="T8" fmla="*/ 76 w 919"/>
              <a:gd name="T9" fmla="*/ 6 h 60"/>
              <a:gd name="T10" fmla="*/ 93 w 919"/>
              <a:gd name="T11" fmla="*/ 11 h 60"/>
              <a:gd name="T12" fmla="*/ 109 w 919"/>
              <a:gd name="T13" fmla="*/ 11 h 60"/>
              <a:gd name="T14" fmla="*/ 125 w 919"/>
              <a:gd name="T15" fmla="*/ 11 h 60"/>
              <a:gd name="T16" fmla="*/ 142 w 919"/>
              <a:gd name="T17" fmla="*/ 17 h 60"/>
              <a:gd name="T18" fmla="*/ 158 w 919"/>
              <a:gd name="T19" fmla="*/ 17 h 60"/>
              <a:gd name="T20" fmla="*/ 174 w 919"/>
              <a:gd name="T21" fmla="*/ 22 h 60"/>
              <a:gd name="T22" fmla="*/ 191 w 919"/>
              <a:gd name="T23" fmla="*/ 22 h 60"/>
              <a:gd name="T24" fmla="*/ 207 w 919"/>
              <a:gd name="T25" fmla="*/ 28 h 60"/>
              <a:gd name="T26" fmla="*/ 223 w 919"/>
              <a:gd name="T27" fmla="*/ 28 h 60"/>
              <a:gd name="T28" fmla="*/ 239 w 919"/>
              <a:gd name="T29" fmla="*/ 33 h 60"/>
              <a:gd name="T30" fmla="*/ 256 w 919"/>
              <a:gd name="T31" fmla="*/ 33 h 60"/>
              <a:gd name="T32" fmla="*/ 272 w 919"/>
              <a:gd name="T33" fmla="*/ 38 h 60"/>
              <a:gd name="T34" fmla="*/ 288 w 919"/>
              <a:gd name="T35" fmla="*/ 38 h 60"/>
              <a:gd name="T36" fmla="*/ 305 w 919"/>
              <a:gd name="T37" fmla="*/ 44 h 60"/>
              <a:gd name="T38" fmla="*/ 321 w 919"/>
              <a:gd name="T39" fmla="*/ 44 h 60"/>
              <a:gd name="T40" fmla="*/ 337 w 919"/>
              <a:gd name="T41" fmla="*/ 44 h 60"/>
              <a:gd name="T42" fmla="*/ 354 w 919"/>
              <a:gd name="T43" fmla="*/ 49 h 60"/>
              <a:gd name="T44" fmla="*/ 370 w 919"/>
              <a:gd name="T45" fmla="*/ 49 h 60"/>
              <a:gd name="T46" fmla="*/ 386 w 919"/>
              <a:gd name="T47" fmla="*/ 49 h 60"/>
              <a:gd name="T48" fmla="*/ 403 w 919"/>
              <a:gd name="T49" fmla="*/ 55 h 60"/>
              <a:gd name="T50" fmla="*/ 419 w 919"/>
              <a:gd name="T51" fmla="*/ 55 h 60"/>
              <a:gd name="T52" fmla="*/ 435 w 919"/>
              <a:gd name="T53" fmla="*/ 55 h 60"/>
              <a:gd name="T54" fmla="*/ 452 w 919"/>
              <a:gd name="T55" fmla="*/ 55 h 60"/>
              <a:gd name="T56" fmla="*/ 468 w 919"/>
              <a:gd name="T57" fmla="*/ 60 h 60"/>
              <a:gd name="T58" fmla="*/ 484 w 919"/>
              <a:gd name="T59" fmla="*/ 60 h 60"/>
              <a:gd name="T60" fmla="*/ 500 w 919"/>
              <a:gd name="T61" fmla="*/ 60 h 60"/>
              <a:gd name="T62" fmla="*/ 517 w 919"/>
              <a:gd name="T63" fmla="*/ 60 h 60"/>
              <a:gd name="T64" fmla="*/ 533 w 919"/>
              <a:gd name="T65" fmla="*/ 60 h 60"/>
              <a:gd name="T66" fmla="*/ 549 w 919"/>
              <a:gd name="T67" fmla="*/ 60 h 60"/>
              <a:gd name="T68" fmla="*/ 566 w 919"/>
              <a:gd name="T69" fmla="*/ 60 h 60"/>
              <a:gd name="T70" fmla="*/ 582 w 919"/>
              <a:gd name="T71" fmla="*/ 55 h 60"/>
              <a:gd name="T72" fmla="*/ 598 w 919"/>
              <a:gd name="T73" fmla="*/ 55 h 60"/>
              <a:gd name="T74" fmla="*/ 615 w 919"/>
              <a:gd name="T75" fmla="*/ 55 h 60"/>
              <a:gd name="T76" fmla="*/ 631 w 919"/>
              <a:gd name="T77" fmla="*/ 55 h 60"/>
              <a:gd name="T78" fmla="*/ 647 w 919"/>
              <a:gd name="T79" fmla="*/ 55 h 60"/>
              <a:gd name="T80" fmla="*/ 664 w 919"/>
              <a:gd name="T81" fmla="*/ 55 h 60"/>
              <a:gd name="T82" fmla="*/ 680 w 919"/>
              <a:gd name="T83" fmla="*/ 55 h 60"/>
              <a:gd name="T84" fmla="*/ 696 w 919"/>
              <a:gd name="T85" fmla="*/ 55 h 60"/>
              <a:gd name="T86" fmla="*/ 713 w 919"/>
              <a:gd name="T87" fmla="*/ 55 h 60"/>
              <a:gd name="T88" fmla="*/ 729 w 919"/>
              <a:gd name="T89" fmla="*/ 55 h 60"/>
              <a:gd name="T90" fmla="*/ 745 w 919"/>
              <a:gd name="T91" fmla="*/ 55 h 60"/>
              <a:gd name="T92" fmla="*/ 761 w 919"/>
              <a:gd name="T93" fmla="*/ 55 h 60"/>
              <a:gd name="T94" fmla="*/ 778 w 919"/>
              <a:gd name="T95" fmla="*/ 55 h 60"/>
              <a:gd name="T96" fmla="*/ 794 w 919"/>
              <a:gd name="T97" fmla="*/ 60 h 60"/>
              <a:gd name="T98" fmla="*/ 810 w 919"/>
              <a:gd name="T99" fmla="*/ 60 h 60"/>
              <a:gd name="T100" fmla="*/ 827 w 919"/>
              <a:gd name="T101" fmla="*/ 60 h 60"/>
              <a:gd name="T102" fmla="*/ 843 w 919"/>
              <a:gd name="T103" fmla="*/ 60 h 60"/>
              <a:gd name="T104" fmla="*/ 859 w 919"/>
              <a:gd name="T105" fmla="*/ 60 h 60"/>
              <a:gd name="T106" fmla="*/ 876 w 919"/>
              <a:gd name="T107" fmla="*/ 60 h 60"/>
              <a:gd name="T108" fmla="*/ 892 w 919"/>
              <a:gd name="T109" fmla="*/ 60 h 60"/>
              <a:gd name="T110" fmla="*/ 908 w 919"/>
              <a:gd name="T11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9" h="60">
                <a:moveTo>
                  <a:pt x="0" y="0"/>
                </a:moveTo>
                <a:lnTo>
                  <a:pt x="6" y="0"/>
                </a:lnTo>
                <a:lnTo>
                  <a:pt x="11" y="0"/>
                </a:lnTo>
                <a:lnTo>
                  <a:pt x="17" y="0"/>
                </a:lnTo>
                <a:lnTo>
                  <a:pt x="22" y="0"/>
                </a:lnTo>
                <a:lnTo>
                  <a:pt x="27" y="0"/>
                </a:lnTo>
                <a:lnTo>
                  <a:pt x="33" y="0"/>
                </a:lnTo>
                <a:lnTo>
                  <a:pt x="38" y="0"/>
                </a:lnTo>
                <a:lnTo>
                  <a:pt x="44" y="0"/>
                </a:lnTo>
                <a:lnTo>
                  <a:pt x="49" y="6"/>
                </a:lnTo>
                <a:lnTo>
                  <a:pt x="55" y="6"/>
                </a:lnTo>
                <a:lnTo>
                  <a:pt x="60" y="6"/>
                </a:lnTo>
                <a:lnTo>
                  <a:pt x="65" y="6"/>
                </a:lnTo>
                <a:lnTo>
                  <a:pt x="71" y="6"/>
                </a:lnTo>
                <a:lnTo>
                  <a:pt x="76" y="6"/>
                </a:lnTo>
                <a:lnTo>
                  <a:pt x="82" y="6"/>
                </a:lnTo>
                <a:lnTo>
                  <a:pt x="87" y="6"/>
                </a:lnTo>
                <a:lnTo>
                  <a:pt x="93" y="11"/>
                </a:lnTo>
                <a:lnTo>
                  <a:pt x="98" y="11"/>
                </a:lnTo>
                <a:lnTo>
                  <a:pt x="104" y="11"/>
                </a:lnTo>
                <a:lnTo>
                  <a:pt x="109" y="11"/>
                </a:lnTo>
                <a:lnTo>
                  <a:pt x="114" y="11"/>
                </a:lnTo>
                <a:lnTo>
                  <a:pt x="120" y="11"/>
                </a:lnTo>
                <a:lnTo>
                  <a:pt x="125" y="11"/>
                </a:lnTo>
                <a:lnTo>
                  <a:pt x="131" y="11"/>
                </a:lnTo>
                <a:lnTo>
                  <a:pt x="136" y="17"/>
                </a:lnTo>
                <a:lnTo>
                  <a:pt x="142" y="17"/>
                </a:lnTo>
                <a:lnTo>
                  <a:pt x="147" y="17"/>
                </a:lnTo>
                <a:lnTo>
                  <a:pt x="152" y="17"/>
                </a:lnTo>
                <a:lnTo>
                  <a:pt x="158" y="17"/>
                </a:lnTo>
                <a:lnTo>
                  <a:pt x="163" y="17"/>
                </a:lnTo>
                <a:lnTo>
                  <a:pt x="169" y="22"/>
                </a:lnTo>
                <a:lnTo>
                  <a:pt x="174" y="22"/>
                </a:lnTo>
                <a:lnTo>
                  <a:pt x="180" y="22"/>
                </a:lnTo>
                <a:lnTo>
                  <a:pt x="185" y="22"/>
                </a:lnTo>
                <a:lnTo>
                  <a:pt x="191" y="22"/>
                </a:lnTo>
                <a:lnTo>
                  <a:pt x="196" y="22"/>
                </a:lnTo>
                <a:lnTo>
                  <a:pt x="201" y="28"/>
                </a:lnTo>
                <a:lnTo>
                  <a:pt x="207" y="28"/>
                </a:lnTo>
                <a:lnTo>
                  <a:pt x="212" y="28"/>
                </a:lnTo>
                <a:lnTo>
                  <a:pt x="218" y="28"/>
                </a:lnTo>
                <a:lnTo>
                  <a:pt x="223" y="28"/>
                </a:lnTo>
                <a:lnTo>
                  <a:pt x="229" y="28"/>
                </a:lnTo>
                <a:lnTo>
                  <a:pt x="234" y="33"/>
                </a:lnTo>
                <a:lnTo>
                  <a:pt x="239" y="33"/>
                </a:lnTo>
                <a:lnTo>
                  <a:pt x="245" y="33"/>
                </a:lnTo>
                <a:lnTo>
                  <a:pt x="250" y="33"/>
                </a:lnTo>
                <a:lnTo>
                  <a:pt x="256" y="33"/>
                </a:lnTo>
                <a:lnTo>
                  <a:pt x="261" y="33"/>
                </a:lnTo>
                <a:lnTo>
                  <a:pt x="267" y="33"/>
                </a:lnTo>
                <a:lnTo>
                  <a:pt x="272" y="38"/>
                </a:lnTo>
                <a:lnTo>
                  <a:pt x="278" y="38"/>
                </a:lnTo>
                <a:lnTo>
                  <a:pt x="283" y="38"/>
                </a:lnTo>
                <a:lnTo>
                  <a:pt x="288" y="38"/>
                </a:lnTo>
                <a:lnTo>
                  <a:pt x="294" y="38"/>
                </a:lnTo>
                <a:lnTo>
                  <a:pt x="299" y="38"/>
                </a:lnTo>
                <a:lnTo>
                  <a:pt x="305" y="44"/>
                </a:lnTo>
                <a:lnTo>
                  <a:pt x="310" y="44"/>
                </a:lnTo>
                <a:lnTo>
                  <a:pt x="316" y="44"/>
                </a:lnTo>
                <a:lnTo>
                  <a:pt x="321" y="44"/>
                </a:lnTo>
                <a:lnTo>
                  <a:pt x="326" y="44"/>
                </a:lnTo>
                <a:lnTo>
                  <a:pt x="332" y="44"/>
                </a:lnTo>
                <a:lnTo>
                  <a:pt x="337" y="44"/>
                </a:lnTo>
                <a:lnTo>
                  <a:pt x="343" y="44"/>
                </a:lnTo>
                <a:lnTo>
                  <a:pt x="348" y="49"/>
                </a:lnTo>
                <a:lnTo>
                  <a:pt x="354" y="49"/>
                </a:lnTo>
                <a:lnTo>
                  <a:pt x="359" y="49"/>
                </a:lnTo>
                <a:lnTo>
                  <a:pt x="365" y="49"/>
                </a:lnTo>
                <a:lnTo>
                  <a:pt x="370" y="49"/>
                </a:lnTo>
                <a:lnTo>
                  <a:pt x="375" y="49"/>
                </a:lnTo>
                <a:lnTo>
                  <a:pt x="381" y="49"/>
                </a:lnTo>
                <a:lnTo>
                  <a:pt x="386" y="49"/>
                </a:lnTo>
                <a:lnTo>
                  <a:pt x="392" y="49"/>
                </a:lnTo>
                <a:lnTo>
                  <a:pt x="397" y="55"/>
                </a:lnTo>
                <a:lnTo>
                  <a:pt x="403" y="55"/>
                </a:lnTo>
                <a:lnTo>
                  <a:pt x="408" y="55"/>
                </a:lnTo>
                <a:lnTo>
                  <a:pt x="413" y="55"/>
                </a:lnTo>
                <a:lnTo>
                  <a:pt x="419" y="55"/>
                </a:lnTo>
                <a:lnTo>
                  <a:pt x="424" y="55"/>
                </a:lnTo>
                <a:lnTo>
                  <a:pt x="430" y="55"/>
                </a:lnTo>
                <a:lnTo>
                  <a:pt x="435" y="55"/>
                </a:lnTo>
                <a:lnTo>
                  <a:pt x="441" y="55"/>
                </a:lnTo>
                <a:lnTo>
                  <a:pt x="446" y="55"/>
                </a:lnTo>
                <a:lnTo>
                  <a:pt x="452" y="55"/>
                </a:lnTo>
                <a:lnTo>
                  <a:pt x="457" y="55"/>
                </a:lnTo>
                <a:lnTo>
                  <a:pt x="462" y="55"/>
                </a:lnTo>
                <a:lnTo>
                  <a:pt x="468" y="60"/>
                </a:lnTo>
                <a:lnTo>
                  <a:pt x="473" y="60"/>
                </a:lnTo>
                <a:lnTo>
                  <a:pt x="479" y="60"/>
                </a:lnTo>
                <a:lnTo>
                  <a:pt x="484" y="60"/>
                </a:lnTo>
                <a:lnTo>
                  <a:pt x="490" y="60"/>
                </a:lnTo>
                <a:lnTo>
                  <a:pt x="495" y="60"/>
                </a:lnTo>
                <a:lnTo>
                  <a:pt x="500" y="60"/>
                </a:lnTo>
                <a:lnTo>
                  <a:pt x="506" y="60"/>
                </a:lnTo>
                <a:lnTo>
                  <a:pt x="511" y="60"/>
                </a:lnTo>
                <a:lnTo>
                  <a:pt x="517" y="60"/>
                </a:lnTo>
                <a:lnTo>
                  <a:pt x="522" y="60"/>
                </a:lnTo>
                <a:lnTo>
                  <a:pt x="528" y="60"/>
                </a:lnTo>
                <a:lnTo>
                  <a:pt x="533" y="60"/>
                </a:lnTo>
                <a:lnTo>
                  <a:pt x="539" y="60"/>
                </a:lnTo>
                <a:lnTo>
                  <a:pt x="544" y="60"/>
                </a:lnTo>
                <a:lnTo>
                  <a:pt x="549" y="60"/>
                </a:lnTo>
                <a:lnTo>
                  <a:pt x="555" y="60"/>
                </a:lnTo>
                <a:lnTo>
                  <a:pt x="560" y="60"/>
                </a:lnTo>
                <a:lnTo>
                  <a:pt x="566" y="60"/>
                </a:lnTo>
                <a:lnTo>
                  <a:pt x="571" y="60"/>
                </a:lnTo>
                <a:lnTo>
                  <a:pt x="577" y="60"/>
                </a:lnTo>
                <a:lnTo>
                  <a:pt x="582" y="55"/>
                </a:lnTo>
                <a:lnTo>
                  <a:pt x="587" y="55"/>
                </a:lnTo>
                <a:lnTo>
                  <a:pt x="593" y="55"/>
                </a:lnTo>
                <a:lnTo>
                  <a:pt x="598" y="55"/>
                </a:lnTo>
                <a:lnTo>
                  <a:pt x="604" y="55"/>
                </a:lnTo>
                <a:lnTo>
                  <a:pt x="609" y="55"/>
                </a:lnTo>
                <a:lnTo>
                  <a:pt x="615" y="55"/>
                </a:lnTo>
                <a:lnTo>
                  <a:pt x="620" y="55"/>
                </a:lnTo>
                <a:lnTo>
                  <a:pt x="626" y="55"/>
                </a:lnTo>
                <a:lnTo>
                  <a:pt x="631" y="55"/>
                </a:lnTo>
                <a:lnTo>
                  <a:pt x="636" y="55"/>
                </a:lnTo>
                <a:lnTo>
                  <a:pt x="642" y="55"/>
                </a:lnTo>
                <a:lnTo>
                  <a:pt x="647" y="55"/>
                </a:lnTo>
                <a:lnTo>
                  <a:pt x="653" y="55"/>
                </a:lnTo>
                <a:lnTo>
                  <a:pt x="658" y="55"/>
                </a:lnTo>
                <a:lnTo>
                  <a:pt x="664" y="55"/>
                </a:lnTo>
                <a:lnTo>
                  <a:pt x="669" y="55"/>
                </a:lnTo>
                <a:lnTo>
                  <a:pt x="674" y="55"/>
                </a:lnTo>
                <a:lnTo>
                  <a:pt x="680" y="55"/>
                </a:lnTo>
                <a:lnTo>
                  <a:pt x="685" y="55"/>
                </a:lnTo>
                <a:lnTo>
                  <a:pt x="691" y="55"/>
                </a:lnTo>
                <a:lnTo>
                  <a:pt x="696" y="55"/>
                </a:lnTo>
                <a:lnTo>
                  <a:pt x="702" y="55"/>
                </a:lnTo>
                <a:lnTo>
                  <a:pt x="707" y="55"/>
                </a:lnTo>
                <a:lnTo>
                  <a:pt x="713" y="55"/>
                </a:lnTo>
                <a:lnTo>
                  <a:pt x="718" y="55"/>
                </a:lnTo>
                <a:lnTo>
                  <a:pt x="723" y="55"/>
                </a:lnTo>
                <a:lnTo>
                  <a:pt x="729" y="55"/>
                </a:lnTo>
                <a:lnTo>
                  <a:pt x="734" y="55"/>
                </a:lnTo>
                <a:lnTo>
                  <a:pt x="740" y="55"/>
                </a:lnTo>
                <a:lnTo>
                  <a:pt x="745" y="55"/>
                </a:lnTo>
                <a:lnTo>
                  <a:pt x="751" y="55"/>
                </a:lnTo>
                <a:lnTo>
                  <a:pt x="756" y="55"/>
                </a:lnTo>
                <a:lnTo>
                  <a:pt x="761" y="55"/>
                </a:lnTo>
                <a:lnTo>
                  <a:pt x="767" y="55"/>
                </a:lnTo>
                <a:lnTo>
                  <a:pt x="772" y="55"/>
                </a:lnTo>
                <a:lnTo>
                  <a:pt x="778" y="55"/>
                </a:lnTo>
                <a:lnTo>
                  <a:pt x="783" y="55"/>
                </a:lnTo>
                <a:lnTo>
                  <a:pt x="789" y="55"/>
                </a:lnTo>
                <a:lnTo>
                  <a:pt x="794" y="60"/>
                </a:lnTo>
                <a:lnTo>
                  <a:pt x="800" y="60"/>
                </a:lnTo>
                <a:lnTo>
                  <a:pt x="805" y="60"/>
                </a:lnTo>
                <a:lnTo>
                  <a:pt x="810" y="60"/>
                </a:lnTo>
                <a:lnTo>
                  <a:pt x="816" y="60"/>
                </a:lnTo>
                <a:lnTo>
                  <a:pt x="821" y="60"/>
                </a:lnTo>
                <a:lnTo>
                  <a:pt x="827" y="60"/>
                </a:lnTo>
                <a:lnTo>
                  <a:pt x="832" y="60"/>
                </a:lnTo>
                <a:lnTo>
                  <a:pt x="838" y="60"/>
                </a:lnTo>
                <a:lnTo>
                  <a:pt x="843" y="60"/>
                </a:lnTo>
                <a:lnTo>
                  <a:pt x="848" y="60"/>
                </a:lnTo>
                <a:lnTo>
                  <a:pt x="854" y="60"/>
                </a:lnTo>
                <a:lnTo>
                  <a:pt x="859" y="60"/>
                </a:lnTo>
                <a:lnTo>
                  <a:pt x="865" y="60"/>
                </a:lnTo>
                <a:lnTo>
                  <a:pt x="870" y="60"/>
                </a:lnTo>
                <a:lnTo>
                  <a:pt x="876" y="60"/>
                </a:lnTo>
                <a:lnTo>
                  <a:pt x="881" y="60"/>
                </a:lnTo>
                <a:lnTo>
                  <a:pt x="887" y="60"/>
                </a:lnTo>
                <a:lnTo>
                  <a:pt x="892" y="60"/>
                </a:lnTo>
                <a:lnTo>
                  <a:pt x="897" y="60"/>
                </a:lnTo>
                <a:lnTo>
                  <a:pt x="903" y="60"/>
                </a:lnTo>
                <a:lnTo>
                  <a:pt x="908" y="60"/>
                </a:lnTo>
                <a:lnTo>
                  <a:pt x="914" y="60"/>
                </a:lnTo>
                <a:lnTo>
                  <a:pt x="919" y="6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7182" name="Rectangle 78">
            <a:extLst>
              <a:ext uri="{FF2B5EF4-FFF2-40B4-BE49-F238E27FC236}">
                <a16:creationId xmlns:a16="http://schemas.microsoft.com/office/drawing/2014/main" id="{1F448ECD-EB8E-417F-B510-9ED2E17560FB}"/>
              </a:ext>
            </a:extLst>
          </p:cNvPr>
          <p:cNvSpPr>
            <a:spLocks noChangeArrowheads="1"/>
          </p:cNvSpPr>
          <p:nvPr/>
        </p:nvSpPr>
        <p:spPr bwMode="auto">
          <a:xfrm>
            <a:off x="5867400" y="5486400"/>
            <a:ext cx="8334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angle, degrees</a:t>
            </a:r>
            <a:endParaRPr lang="en-US" altLang="en-US" sz="1000"/>
          </a:p>
        </p:txBody>
      </p:sp>
      <p:sp>
        <p:nvSpPr>
          <p:cNvPr id="47183" name="Text Box 79">
            <a:extLst>
              <a:ext uri="{FF2B5EF4-FFF2-40B4-BE49-F238E27FC236}">
                <a16:creationId xmlns:a16="http://schemas.microsoft.com/office/drawing/2014/main" id="{7506B66F-610C-4E54-8E82-9CEBC98B0201}"/>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7" name="Line 5">
            <a:extLst>
              <a:ext uri="{FF2B5EF4-FFF2-40B4-BE49-F238E27FC236}">
                <a16:creationId xmlns:a16="http://schemas.microsoft.com/office/drawing/2014/main" id="{89E8802D-ADD2-4980-A9C9-076EB29AE000}"/>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479" name="Text Box 7">
            <a:extLst>
              <a:ext uri="{FF2B5EF4-FFF2-40B4-BE49-F238E27FC236}">
                <a16:creationId xmlns:a16="http://schemas.microsoft.com/office/drawing/2014/main" id="{E12FA215-B092-4D32-A9CD-F4DBB2BD6203}"/>
              </a:ext>
            </a:extLst>
          </p:cNvPr>
          <p:cNvSpPr txBox="1">
            <a:spLocks noChangeArrowheads="1"/>
          </p:cNvSpPr>
          <p:nvPr/>
        </p:nvSpPr>
        <p:spPr bwMode="auto">
          <a:xfrm>
            <a:off x="685800" y="3429000"/>
            <a:ext cx="3281363"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white: differences  &lt;1 dB</a:t>
            </a:r>
          </a:p>
          <a:p>
            <a:r>
              <a:rPr lang="en-US" altLang="en-US"/>
              <a:t>gray: &gt;1 dB but &lt; 1.5 dB</a:t>
            </a:r>
          </a:p>
          <a:p>
            <a:r>
              <a:rPr lang="en-US" altLang="en-US"/>
              <a:t>black: &gt; 1.5 dB</a:t>
            </a:r>
          </a:p>
        </p:txBody>
      </p:sp>
      <p:sp>
        <p:nvSpPr>
          <p:cNvPr id="105480" name="Text Box 8">
            <a:extLst>
              <a:ext uri="{FF2B5EF4-FFF2-40B4-BE49-F238E27FC236}">
                <a16:creationId xmlns:a16="http://schemas.microsoft.com/office/drawing/2014/main" id="{DED2921F-AA8C-4EB2-864C-A64DE5910F24}"/>
              </a:ext>
            </a:extLst>
          </p:cNvPr>
          <p:cNvSpPr txBox="1">
            <a:spLocks noChangeArrowheads="1"/>
          </p:cNvSpPr>
          <p:nvPr/>
        </p:nvSpPr>
        <p:spPr bwMode="auto">
          <a:xfrm>
            <a:off x="685800" y="838200"/>
            <a:ext cx="7635875" cy="22828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Although the Kirchhoff approximation is formally a high frequency approximation ( ka &gt;&gt;1), numerical tests have shown it capable of producing good agreement (&lt;1 dB difference) for the peak-to-peak time domain response of a circular crack at normal incidence down to ka =1.5  provided the bandwidth is sufficient</a:t>
            </a:r>
          </a:p>
        </p:txBody>
      </p:sp>
      <p:sp>
        <p:nvSpPr>
          <p:cNvPr id="105483" name="Rectangle 11">
            <a:extLst>
              <a:ext uri="{FF2B5EF4-FFF2-40B4-BE49-F238E27FC236}">
                <a16:creationId xmlns:a16="http://schemas.microsoft.com/office/drawing/2014/main" id="{76A1474C-69A3-4340-945B-F11EA3D50205}"/>
              </a:ext>
            </a:extLst>
          </p:cNvPr>
          <p:cNvSpPr>
            <a:spLocks noChangeArrowheads="1"/>
          </p:cNvSpPr>
          <p:nvPr/>
        </p:nvSpPr>
        <p:spPr bwMode="auto">
          <a:xfrm>
            <a:off x="4778375" y="3238500"/>
            <a:ext cx="3403600" cy="2689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484" name="Rectangle 12">
            <a:extLst>
              <a:ext uri="{FF2B5EF4-FFF2-40B4-BE49-F238E27FC236}">
                <a16:creationId xmlns:a16="http://schemas.microsoft.com/office/drawing/2014/main" id="{4A81BBC9-F52A-4A7C-9466-2208569F97B9}"/>
              </a:ext>
            </a:extLst>
          </p:cNvPr>
          <p:cNvSpPr>
            <a:spLocks noChangeArrowheads="1"/>
          </p:cNvSpPr>
          <p:nvPr/>
        </p:nvSpPr>
        <p:spPr bwMode="auto">
          <a:xfrm>
            <a:off x="4778375" y="3238500"/>
            <a:ext cx="3403600" cy="2689225"/>
          </a:xfrm>
          <a:prstGeom prst="rect">
            <a:avLst/>
          </a:prstGeom>
          <a:noFill/>
          <a:ln w="4763"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pic>
        <p:nvPicPr>
          <p:cNvPr id="105485" name="Picture 13">
            <a:extLst>
              <a:ext uri="{FF2B5EF4-FFF2-40B4-BE49-F238E27FC236}">
                <a16:creationId xmlns:a16="http://schemas.microsoft.com/office/drawing/2014/main" id="{5F9A4137-DD12-4074-9AAF-3D01F7C360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8375" y="3241675"/>
            <a:ext cx="3405188"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86" name="Rectangle 14">
            <a:extLst>
              <a:ext uri="{FF2B5EF4-FFF2-40B4-BE49-F238E27FC236}">
                <a16:creationId xmlns:a16="http://schemas.microsoft.com/office/drawing/2014/main" id="{9D8A59D8-EAD6-466E-A7B4-529A64207FB5}"/>
              </a:ext>
            </a:extLst>
          </p:cNvPr>
          <p:cNvSpPr>
            <a:spLocks noChangeArrowheads="1"/>
          </p:cNvSpPr>
          <p:nvPr/>
        </p:nvSpPr>
        <p:spPr bwMode="auto">
          <a:xfrm>
            <a:off x="5715000" y="6492875"/>
            <a:ext cx="18319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latin typeface="Helvetica" panose="020B0604020202020204" pitchFamily="34" charset="0"/>
              </a:rPr>
              <a:t>bandwidth, %</a:t>
            </a:r>
            <a:endParaRPr lang="en-US" altLang="en-US"/>
          </a:p>
        </p:txBody>
      </p:sp>
      <p:sp>
        <p:nvSpPr>
          <p:cNvPr id="105488" name="Line 16">
            <a:extLst>
              <a:ext uri="{FF2B5EF4-FFF2-40B4-BE49-F238E27FC236}">
                <a16:creationId xmlns:a16="http://schemas.microsoft.com/office/drawing/2014/main" id="{2736BC7C-A410-411F-A874-C98A6E5BF17E}"/>
              </a:ext>
            </a:extLst>
          </p:cNvPr>
          <p:cNvSpPr>
            <a:spLocks noChangeShapeType="1"/>
          </p:cNvSpPr>
          <p:nvPr/>
        </p:nvSpPr>
        <p:spPr bwMode="auto">
          <a:xfrm flipV="1">
            <a:off x="4875213" y="5892800"/>
            <a:ext cx="1587"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89" name="Line 17">
            <a:extLst>
              <a:ext uri="{FF2B5EF4-FFF2-40B4-BE49-F238E27FC236}">
                <a16:creationId xmlns:a16="http://schemas.microsoft.com/office/drawing/2014/main" id="{C3B2E2C1-5AFE-4BEB-8ABA-086DEE13168B}"/>
              </a:ext>
            </a:extLst>
          </p:cNvPr>
          <p:cNvSpPr>
            <a:spLocks noChangeShapeType="1"/>
          </p:cNvSpPr>
          <p:nvPr/>
        </p:nvSpPr>
        <p:spPr bwMode="auto">
          <a:xfrm>
            <a:off x="4875213" y="3238500"/>
            <a:ext cx="1587"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90" name="Rectangle 18">
            <a:extLst>
              <a:ext uri="{FF2B5EF4-FFF2-40B4-BE49-F238E27FC236}">
                <a16:creationId xmlns:a16="http://schemas.microsoft.com/office/drawing/2014/main" id="{F34569DC-3929-45E8-9F4B-9ABD3446272D}"/>
              </a:ext>
            </a:extLst>
          </p:cNvPr>
          <p:cNvSpPr>
            <a:spLocks noChangeArrowheads="1"/>
          </p:cNvSpPr>
          <p:nvPr/>
        </p:nvSpPr>
        <p:spPr bwMode="auto">
          <a:xfrm>
            <a:off x="4813300" y="60452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10</a:t>
            </a:r>
            <a:endParaRPr lang="en-US" altLang="en-US" sz="1200"/>
          </a:p>
        </p:txBody>
      </p:sp>
      <p:sp>
        <p:nvSpPr>
          <p:cNvPr id="105491" name="Line 19">
            <a:extLst>
              <a:ext uri="{FF2B5EF4-FFF2-40B4-BE49-F238E27FC236}">
                <a16:creationId xmlns:a16="http://schemas.microsoft.com/office/drawing/2014/main" id="{7399A2A4-5E32-4963-8F38-883449A1046B}"/>
              </a:ext>
            </a:extLst>
          </p:cNvPr>
          <p:cNvSpPr>
            <a:spLocks noChangeShapeType="1"/>
          </p:cNvSpPr>
          <p:nvPr/>
        </p:nvSpPr>
        <p:spPr bwMode="auto">
          <a:xfrm flipV="1">
            <a:off x="5275263" y="5892800"/>
            <a:ext cx="1587"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92" name="Line 20">
            <a:extLst>
              <a:ext uri="{FF2B5EF4-FFF2-40B4-BE49-F238E27FC236}">
                <a16:creationId xmlns:a16="http://schemas.microsoft.com/office/drawing/2014/main" id="{44195968-B2F7-4D11-BA01-5EAD8BD4B2D6}"/>
              </a:ext>
            </a:extLst>
          </p:cNvPr>
          <p:cNvSpPr>
            <a:spLocks noChangeShapeType="1"/>
          </p:cNvSpPr>
          <p:nvPr/>
        </p:nvSpPr>
        <p:spPr bwMode="auto">
          <a:xfrm>
            <a:off x="5275263" y="3238500"/>
            <a:ext cx="1587"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93" name="Rectangle 21">
            <a:extLst>
              <a:ext uri="{FF2B5EF4-FFF2-40B4-BE49-F238E27FC236}">
                <a16:creationId xmlns:a16="http://schemas.microsoft.com/office/drawing/2014/main" id="{6785E922-7532-4261-AB7A-BF17223F8C76}"/>
              </a:ext>
            </a:extLst>
          </p:cNvPr>
          <p:cNvSpPr>
            <a:spLocks noChangeArrowheads="1"/>
          </p:cNvSpPr>
          <p:nvPr/>
        </p:nvSpPr>
        <p:spPr bwMode="auto">
          <a:xfrm>
            <a:off x="5213350" y="60452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20</a:t>
            </a:r>
            <a:endParaRPr lang="en-US" altLang="en-US" sz="1200"/>
          </a:p>
        </p:txBody>
      </p:sp>
      <p:sp>
        <p:nvSpPr>
          <p:cNvPr id="105494" name="Line 22">
            <a:extLst>
              <a:ext uri="{FF2B5EF4-FFF2-40B4-BE49-F238E27FC236}">
                <a16:creationId xmlns:a16="http://schemas.microsoft.com/office/drawing/2014/main" id="{86D53E6E-6ECA-40BC-AB46-10CC6372ED43}"/>
              </a:ext>
            </a:extLst>
          </p:cNvPr>
          <p:cNvSpPr>
            <a:spLocks noChangeShapeType="1"/>
          </p:cNvSpPr>
          <p:nvPr/>
        </p:nvSpPr>
        <p:spPr bwMode="auto">
          <a:xfrm flipV="1">
            <a:off x="5676900" y="5892800"/>
            <a:ext cx="1588"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95" name="Line 23">
            <a:extLst>
              <a:ext uri="{FF2B5EF4-FFF2-40B4-BE49-F238E27FC236}">
                <a16:creationId xmlns:a16="http://schemas.microsoft.com/office/drawing/2014/main" id="{8B030529-A620-4C45-84CE-DACF341CD453}"/>
              </a:ext>
            </a:extLst>
          </p:cNvPr>
          <p:cNvSpPr>
            <a:spLocks noChangeShapeType="1"/>
          </p:cNvSpPr>
          <p:nvPr/>
        </p:nvSpPr>
        <p:spPr bwMode="auto">
          <a:xfrm>
            <a:off x="5676900" y="3238500"/>
            <a:ext cx="1588"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96" name="Rectangle 24">
            <a:extLst>
              <a:ext uri="{FF2B5EF4-FFF2-40B4-BE49-F238E27FC236}">
                <a16:creationId xmlns:a16="http://schemas.microsoft.com/office/drawing/2014/main" id="{FAB401D9-C395-46E5-9698-2129A975B214}"/>
              </a:ext>
            </a:extLst>
          </p:cNvPr>
          <p:cNvSpPr>
            <a:spLocks noChangeArrowheads="1"/>
          </p:cNvSpPr>
          <p:nvPr/>
        </p:nvSpPr>
        <p:spPr bwMode="auto">
          <a:xfrm>
            <a:off x="5613400" y="60452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30</a:t>
            </a:r>
            <a:endParaRPr lang="en-US" altLang="en-US" sz="1200"/>
          </a:p>
        </p:txBody>
      </p:sp>
      <p:sp>
        <p:nvSpPr>
          <p:cNvPr id="105497" name="Line 25">
            <a:extLst>
              <a:ext uri="{FF2B5EF4-FFF2-40B4-BE49-F238E27FC236}">
                <a16:creationId xmlns:a16="http://schemas.microsoft.com/office/drawing/2014/main" id="{79C3F705-B865-4257-B0BE-D75EF1D44E98}"/>
              </a:ext>
            </a:extLst>
          </p:cNvPr>
          <p:cNvSpPr>
            <a:spLocks noChangeShapeType="1"/>
          </p:cNvSpPr>
          <p:nvPr/>
        </p:nvSpPr>
        <p:spPr bwMode="auto">
          <a:xfrm flipV="1">
            <a:off x="6076950" y="5892800"/>
            <a:ext cx="1588"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98" name="Line 26">
            <a:extLst>
              <a:ext uri="{FF2B5EF4-FFF2-40B4-BE49-F238E27FC236}">
                <a16:creationId xmlns:a16="http://schemas.microsoft.com/office/drawing/2014/main" id="{C3EFFB96-12AA-411A-9AD6-73DC377C63E3}"/>
              </a:ext>
            </a:extLst>
          </p:cNvPr>
          <p:cNvSpPr>
            <a:spLocks noChangeShapeType="1"/>
          </p:cNvSpPr>
          <p:nvPr/>
        </p:nvSpPr>
        <p:spPr bwMode="auto">
          <a:xfrm>
            <a:off x="6076950" y="3238500"/>
            <a:ext cx="1588"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499" name="Rectangle 27">
            <a:extLst>
              <a:ext uri="{FF2B5EF4-FFF2-40B4-BE49-F238E27FC236}">
                <a16:creationId xmlns:a16="http://schemas.microsoft.com/office/drawing/2014/main" id="{51692FAD-87E0-460A-B4CB-5778B4E86650}"/>
              </a:ext>
            </a:extLst>
          </p:cNvPr>
          <p:cNvSpPr>
            <a:spLocks noChangeArrowheads="1"/>
          </p:cNvSpPr>
          <p:nvPr/>
        </p:nvSpPr>
        <p:spPr bwMode="auto">
          <a:xfrm>
            <a:off x="6015038" y="60452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40</a:t>
            </a:r>
            <a:endParaRPr lang="en-US" altLang="en-US" sz="1200"/>
          </a:p>
        </p:txBody>
      </p:sp>
      <p:sp>
        <p:nvSpPr>
          <p:cNvPr id="105500" name="Line 28">
            <a:extLst>
              <a:ext uri="{FF2B5EF4-FFF2-40B4-BE49-F238E27FC236}">
                <a16:creationId xmlns:a16="http://schemas.microsoft.com/office/drawing/2014/main" id="{4620558A-EB16-4840-8964-26AF92D18477}"/>
              </a:ext>
            </a:extLst>
          </p:cNvPr>
          <p:cNvSpPr>
            <a:spLocks noChangeShapeType="1"/>
          </p:cNvSpPr>
          <p:nvPr/>
        </p:nvSpPr>
        <p:spPr bwMode="auto">
          <a:xfrm flipV="1">
            <a:off x="6477000" y="5892800"/>
            <a:ext cx="1588"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01" name="Line 29">
            <a:extLst>
              <a:ext uri="{FF2B5EF4-FFF2-40B4-BE49-F238E27FC236}">
                <a16:creationId xmlns:a16="http://schemas.microsoft.com/office/drawing/2014/main" id="{9FE00192-04C9-4EDE-A45D-86C7B182F0B8}"/>
              </a:ext>
            </a:extLst>
          </p:cNvPr>
          <p:cNvSpPr>
            <a:spLocks noChangeShapeType="1"/>
          </p:cNvSpPr>
          <p:nvPr/>
        </p:nvSpPr>
        <p:spPr bwMode="auto">
          <a:xfrm>
            <a:off x="6477000" y="3238500"/>
            <a:ext cx="1588"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02" name="Rectangle 30">
            <a:extLst>
              <a:ext uri="{FF2B5EF4-FFF2-40B4-BE49-F238E27FC236}">
                <a16:creationId xmlns:a16="http://schemas.microsoft.com/office/drawing/2014/main" id="{55B170E0-C917-431B-B804-70468104934F}"/>
              </a:ext>
            </a:extLst>
          </p:cNvPr>
          <p:cNvSpPr>
            <a:spLocks noChangeArrowheads="1"/>
          </p:cNvSpPr>
          <p:nvPr/>
        </p:nvSpPr>
        <p:spPr bwMode="auto">
          <a:xfrm>
            <a:off x="6415088" y="60452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50</a:t>
            </a:r>
            <a:endParaRPr lang="en-US" altLang="en-US" sz="1200"/>
          </a:p>
        </p:txBody>
      </p:sp>
      <p:sp>
        <p:nvSpPr>
          <p:cNvPr id="105503" name="Line 31">
            <a:extLst>
              <a:ext uri="{FF2B5EF4-FFF2-40B4-BE49-F238E27FC236}">
                <a16:creationId xmlns:a16="http://schemas.microsoft.com/office/drawing/2014/main" id="{50E7E595-DFF2-4B54-8EF5-F8CA896F1DB2}"/>
              </a:ext>
            </a:extLst>
          </p:cNvPr>
          <p:cNvSpPr>
            <a:spLocks noChangeShapeType="1"/>
          </p:cNvSpPr>
          <p:nvPr/>
        </p:nvSpPr>
        <p:spPr bwMode="auto">
          <a:xfrm flipV="1">
            <a:off x="6878638" y="5892800"/>
            <a:ext cx="1587"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04" name="Line 32">
            <a:extLst>
              <a:ext uri="{FF2B5EF4-FFF2-40B4-BE49-F238E27FC236}">
                <a16:creationId xmlns:a16="http://schemas.microsoft.com/office/drawing/2014/main" id="{08DBB74D-A39B-4554-B550-02E6E0E70F21}"/>
              </a:ext>
            </a:extLst>
          </p:cNvPr>
          <p:cNvSpPr>
            <a:spLocks noChangeShapeType="1"/>
          </p:cNvSpPr>
          <p:nvPr/>
        </p:nvSpPr>
        <p:spPr bwMode="auto">
          <a:xfrm>
            <a:off x="6878638" y="3238500"/>
            <a:ext cx="1587"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05" name="Rectangle 33">
            <a:extLst>
              <a:ext uri="{FF2B5EF4-FFF2-40B4-BE49-F238E27FC236}">
                <a16:creationId xmlns:a16="http://schemas.microsoft.com/office/drawing/2014/main" id="{AC3BCF88-13EE-4133-B04A-54AAE9D6FC13}"/>
              </a:ext>
            </a:extLst>
          </p:cNvPr>
          <p:cNvSpPr>
            <a:spLocks noChangeArrowheads="1"/>
          </p:cNvSpPr>
          <p:nvPr/>
        </p:nvSpPr>
        <p:spPr bwMode="auto">
          <a:xfrm>
            <a:off x="6815138" y="60452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60</a:t>
            </a:r>
            <a:endParaRPr lang="en-US" altLang="en-US" sz="1200"/>
          </a:p>
        </p:txBody>
      </p:sp>
      <p:sp>
        <p:nvSpPr>
          <p:cNvPr id="105506" name="Line 34">
            <a:extLst>
              <a:ext uri="{FF2B5EF4-FFF2-40B4-BE49-F238E27FC236}">
                <a16:creationId xmlns:a16="http://schemas.microsoft.com/office/drawing/2014/main" id="{452167BD-DCCD-412C-98C4-AE45AF3B97C9}"/>
              </a:ext>
            </a:extLst>
          </p:cNvPr>
          <p:cNvSpPr>
            <a:spLocks noChangeShapeType="1"/>
          </p:cNvSpPr>
          <p:nvPr/>
        </p:nvSpPr>
        <p:spPr bwMode="auto">
          <a:xfrm flipV="1">
            <a:off x="7278688" y="5892800"/>
            <a:ext cx="1587"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07" name="Line 35">
            <a:extLst>
              <a:ext uri="{FF2B5EF4-FFF2-40B4-BE49-F238E27FC236}">
                <a16:creationId xmlns:a16="http://schemas.microsoft.com/office/drawing/2014/main" id="{DC91363B-E9EB-4861-8457-EF3EC7D637BA}"/>
              </a:ext>
            </a:extLst>
          </p:cNvPr>
          <p:cNvSpPr>
            <a:spLocks noChangeShapeType="1"/>
          </p:cNvSpPr>
          <p:nvPr/>
        </p:nvSpPr>
        <p:spPr bwMode="auto">
          <a:xfrm>
            <a:off x="7278688" y="3238500"/>
            <a:ext cx="1587"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08" name="Rectangle 36">
            <a:extLst>
              <a:ext uri="{FF2B5EF4-FFF2-40B4-BE49-F238E27FC236}">
                <a16:creationId xmlns:a16="http://schemas.microsoft.com/office/drawing/2014/main" id="{BADF5406-7CB8-4CF6-A23F-E86F2F3551FF}"/>
              </a:ext>
            </a:extLst>
          </p:cNvPr>
          <p:cNvSpPr>
            <a:spLocks noChangeArrowheads="1"/>
          </p:cNvSpPr>
          <p:nvPr/>
        </p:nvSpPr>
        <p:spPr bwMode="auto">
          <a:xfrm>
            <a:off x="7216775" y="60452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70</a:t>
            </a:r>
            <a:endParaRPr lang="en-US" altLang="en-US" sz="1200"/>
          </a:p>
        </p:txBody>
      </p:sp>
      <p:sp>
        <p:nvSpPr>
          <p:cNvPr id="105509" name="Line 37">
            <a:extLst>
              <a:ext uri="{FF2B5EF4-FFF2-40B4-BE49-F238E27FC236}">
                <a16:creationId xmlns:a16="http://schemas.microsoft.com/office/drawing/2014/main" id="{4439ABB2-54CE-479D-8AA7-425FE9FDF252}"/>
              </a:ext>
            </a:extLst>
          </p:cNvPr>
          <p:cNvSpPr>
            <a:spLocks noChangeShapeType="1"/>
          </p:cNvSpPr>
          <p:nvPr/>
        </p:nvSpPr>
        <p:spPr bwMode="auto">
          <a:xfrm flipV="1">
            <a:off x="7678738" y="5892800"/>
            <a:ext cx="1587"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10" name="Line 38">
            <a:extLst>
              <a:ext uri="{FF2B5EF4-FFF2-40B4-BE49-F238E27FC236}">
                <a16:creationId xmlns:a16="http://schemas.microsoft.com/office/drawing/2014/main" id="{49AFCC02-EE5C-4FD8-AB81-1A91770F8ABB}"/>
              </a:ext>
            </a:extLst>
          </p:cNvPr>
          <p:cNvSpPr>
            <a:spLocks noChangeShapeType="1"/>
          </p:cNvSpPr>
          <p:nvPr/>
        </p:nvSpPr>
        <p:spPr bwMode="auto">
          <a:xfrm>
            <a:off x="7678738" y="3238500"/>
            <a:ext cx="1587"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11" name="Rectangle 39">
            <a:extLst>
              <a:ext uri="{FF2B5EF4-FFF2-40B4-BE49-F238E27FC236}">
                <a16:creationId xmlns:a16="http://schemas.microsoft.com/office/drawing/2014/main" id="{5244568B-C4A2-4020-AF2A-27F6C8D87B39}"/>
              </a:ext>
            </a:extLst>
          </p:cNvPr>
          <p:cNvSpPr>
            <a:spLocks noChangeArrowheads="1"/>
          </p:cNvSpPr>
          <p:nvPr/>
        </p:nvSpPr>
        <p:spPr bwMode="auto">
          <a:xfrm>
            <a:off x="7616825" y="60452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80</a:t>
            </a:r>
            <a:endParaRPr lang="en-US" altLang="en-US" sz="1200"/>
          </a:p>
        </p:txBody>
      </p:sp>
      <p:sp>
        <p:nvSpPr>
          <p:cNvPr id="105512" name="Line 40">
            <a:extLst>
              <a:ext uri="{FF2B5EF4-FFF2-40B4-BE49-F238E27FC236}">
                <a16:creationId xmlns:a16="http://schemas.microsoft.com/office/drawing/2014/main" id="{3F6CC9AB-C434-44F3-BC94-B8F433C15C69}"/>
              </a:ext>
            </a:extLst>
          </p:cNvPr>
          <p:cNvSpPr>
            <a:spLocks noChangeShapeType="1"/>
          </p:cNvSpPr>
          <p:nvPr/>
        </p:nvSpPr>
        <p:spPr bwMode="auto">
          <a:xfrm flipV="1">
            <a:off x="8078788" y="5892800"/>
            <a:ext cx="1587"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13" name="Line 41">
            <a:extLst>
              <a:ext uri="{FF2B5EF4-FFF2-40B4-BE49-F238E27FC236}">
                <a16:creationId xmlns:a16="http://schemas.microsoft.com/office/drawing/2014/main" id="{24A68C2C-F217-4EEB-8DAA-6406012C94E0}"/>
              </a:ext>
            </a:extLst>
          </p:cNvPr>
          <p:cNvSpPr>
            <a:spLocks noChangeShapeType="1"/>
          </p:cNvSpPr>
          <p:nvPr/>
        </p:nvSpPr>
        <p:spPr bwMode="auto">
          <a:xfrm>
            <a:off x="8078788" y="3238500"/>
            <a:ext cx="1587"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14" name="Rectangle 42">
            <a:extLst>
              <a:ext uri="{FF2B5EF4-FFF2-40B4-BE49-F238E27FC236}">
                <a16:creationId xmlns:a16="http://schemas.microsoft.com/office/drawing/2014/main" id="{9FE7EC2D-7398-468F-96E7-C7543748F799}"/>
              </a:ext>
            </a:extLst>
          </p:cNvPr>
          <p:cNvSpPr>
            <a:spLocks noChangeArrowheads="1"/>
          </p:cNvSpPr>
          <p:nvPr/>
        </p:nvSpPr>
        <p:spPr bwMode="auto">
          <a:xfrm>
            <a:off x="8016875" y="60452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90</a:t>
            </a:r>
            <a:endParaRPr lang="en-US" altLang="en-US" sz="1200"/>
          </a:p>
        </p:txBody>
      </p:sp>
      <p:sp>
        <p:nvSpPr>
          <p:cNvPr id="105515" name="Line 43">
            <a:extLst>
              <a:ext uri="{FF2B5EF4-FFF2-40B4-BE49-F238E27FC236}">
                <a16:creationId xmlns:a16="http://schemas.microsoft.com/office/drawing/2014/main" id="{A314E022-7C2C-476D-82B1-89B902A01A30}"/>
              </a:ext>
            </a:extLst>
          </p:cNvPr>
          <p:cNvSpPr>
            <a:spLocks noChangeShapeType="1"/>
          </p:cNvSpPr>
          <p:nvPr/>
        </p:nvSpPr>
        <p:spPr bwMode="auto">
          <a:xfrm>
            <a:off x="4778375" y="5892800"/>
            <a:ext cx="28575"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16" name="Line 44">
            <a:extLst>
              <a:ext uri="{FF2B5EF4-FFF2-40B4-BE49-F238E27FC236}">
                <a16:creationId xmlns:a16="http://schemas.microsoft.com/office/drawing/2014/main" id="{EC79104C-8C9B-47F1-9F0C-8B7E04FE3DB1}"/>
              </a:ext>
            </a:extLst>
          </p:cNvPr>
          <p:cNvSpPr>
            <a:spLocks noChangeShapeType="1"/>
          </p:cNvSpPr>
          <p:nvPr/>
        </p:nvSpPr>
        <p:spPr bwMode="auto">
          <a:xfrm flipH="1">
            <a:off x="8148638" y="5892800"/>
            <a:ext cx="33337"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17" name="Rectangle 45">
            <a:extLst>
              <a:ext uri="{FF2B5EF4-FFF2-40B4-BE49-F238E27FC236}">
                <a16:creationId xmlns:a16="http://schemas.microsoft.com/office/drawing/2014/main" id="{B25FFB3B-AB08-49F6-9320-C5767F99CAF2}"/>
              </a:ext>
            </a:extLst>
          </p:cNvPr>
          <p:cNvSpPr>
            <a:spLocks noChangeArrowheads="1"/>
          </p:cNvSpPr>
          <p:nvPr/>
        </p:nvSpPr>
        <p:spPr bwMode="auto">
          <a:xfrm>
            <a:off x="4506913" y="582612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0.5</a:t>
            </a:r>
            <a:endParaRPr lang="en-US" altLang="en-US" sz="1200"/>
          </a:p>
        </p:txBody>
      </p:sp>
      <p:sp>
        <p:nvSpPr>
          <p:cNvPr id="105518" name="Line 46">
            <a:extLst>
              <a:ext uri="{FF2B5EF4-FFF2-40B4-BE49-F238E27FC236}">
                <a16:creationId xmlns:a16="http://schemas.microsoft.com/office/drawing/2014/main" id="{ABDF11E4-CA31-46C8-82F6-C8872C1AF57D}"/>
              </a:ext>
            </a:extLst>
          </p:cNvPr>
          <p:cNvSpPr>
            <a:spLocks noChangeShapeType="1"/>
          </p:cNvSpPr>
          <p:nvPr/>
        </p:nvSpPr>
        <p:spPr bwMode="auto">
          <a:xfrm>
            <a:off x="4778375" y="5602288"/>
            <a:ext cx="28575"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19" name="Line 47">
            <a:extLst>
              <a:ext uri="{FF2B5EF4-FFF2-40B4-BE49-F238E27FC236}">
                <a16:creationId xmlns:a16="http://schemas.microsoft.com/office/drawing/2014/main" id="{4B8C16C9-A718-40A6-BC0A-ACB84D184F9E}"/>
              </a:ext>
            </a:extLst>
          </p:cNvPr>
          <p:cNvSpPr>
            <a:spLocks noChangeShapeType="1"/>
          </p:cNvSpPr>
          <p:nvPr/>
        </p:nvSpPr>
        <p:spPr bwMode="auto">
          <a:xfrm flipH="1">
            <a:off x="8148638" y="5602288"/>
            <a:ext cx="33337"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20" name="Rectangle 48">
            <a:extLst>
              <a:ext uri="{FF2B5EF4-FFF2-40B4-BE49-F238E27FC236}">
                <a16:creationId xmlns:a16="http://schemas.microsoft.com/office/drawing/2014/main" id="{302075EF-1B30-4725-9760-B4F39C739E3E}"/>
              </a:ext>
            </a:extLst>
          </p:cNvPr>
          <p:cNvSpPr>
            <a:spLocks noChangeArrowheads="1"/>
          </p:cNvSpPr>
          <p:nvPr/>
        </p:nvSpPr>
        <p:spPr bwMode="auto">
          <a:xfrm>
            <a:off x="4598988" y="55340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sz="1200"/>
          </a:p>
        </p:txBody>
      </p:sp>
      <p:sp>
        <p:nvSpPr>
          <p:cNvPr id="105521" name="Line 49">
            <a:extLst>
              <a:ext uri="{FF2B5EF4-FFF2-40B4-BE49-F238E27FC236}">
                <a16:creationId xmlns:a16="http://schemas.microsoft.com/office/drawing/2014/main" id="{9A9BD221-DADA-4341-B5A4-678212E293AC}"/>
              </a:ext>
            </a:extLst>
          </p:cNvPr>
          <p:cNvSpPr>
            <a:spLocks noChangeShapeType="1"/>
          </p:cNvSpPr>
          <p:nvPr/>
        </p:nvSpPr>
        <p:spPr bwMode="auto">
          <a:xfrm>
            <a:off x="4778375" y="5310188"/>
            <a:ext cx="28575"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22" name="Line 50">
            <a:extLst>
              <a:ext uri="{FF2B5EF4-FFF2-40B4-BE49-F238E27FC236}">
                <a16:creationId xmlns:a16="http://schemas.microsoft.com/office/drawing/2014/main" id="{E6CCAB6F-C4F4-4E87-B287-2F204BBF1267}"/>
              </a:ext>
            </a:extLst>
          </p:cNvPr>
          <p:cNvSpPr>
            <a:spLocks noChangeShapeType="1"/>
          </p:cNvSpPr>
          <p:nvPr/>
        </p:nvSpPr>
        <p:spPr bwMode="auto">
          <a:xfrm flipH="1">
            <a:off x="8148638" y="5310188"/>
            <a:ext cx="33337"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23" name="Rectangle 51">
            <a:extLst>
              <a:ext uri="{FF2B5EF4-FFF2-40B4-BE49-F238E27FC236}">
                <a16:creationId xmlns:a16="http://schemas.microsoft.com/office/drawing/2014/main" id="{3AA5EBEE-3B4D-45C2-A212-E2778BD6E846}"/>
              </a:ext>
            </a:extLst>
          </p:cNvPr>
          <p:cNvSpPr>
            <a:spLocks noChangeArrowheads="1"/>
          </p:cNvSpPr>
          <p:nvPr/>
        </p:nvSpPr>
        <p:spPr bwMode="auto">
          <a:xfrm>
            <a:off x="4506913" y="524192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1.5</a:t>
            </a:r>
            <a:endParaRPr lang="en-US" altLang="en-US" sz="1200"/>
          </a:p>
        </p:txBody>
      </p:sp>
      <p:sp>
        <p:nvSpPr>
          <p:cNvPr id="105524" name="Line 52">
            <a:extLst>
              <a:ext uri="{FF2B5EF4-FFF2-40B4-BE49-F238E27FC236}">
                <a16:creationId xmlns:a16="http://schemas.microsoft.com/office/drawing/2014/main" id="{AC921CD1-9462-476B-BCE2-078834937734}"/>
              </a:ext>
            </a:extLst>
          </p:cNvPr>
          <p:cNvSpPr>
            <a:spLocks noChangeShapeType="1"/>
          </p:cNvSpPr>
          <p:nvPr/>
        </p:nvSpPr>
        <p:spPr bwMode="auto">
          <a:xfrm>
            <a:off x="4778375" y="5018088"/>
            <a:ext cx="28575"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25" name="Line 53">
            <a:extLst>
              <a:ext uri="{FF2B5EF4-FFF2-40B4-BE49-F238E27FC236}">
                <a16:creationId xmlns:a16="http://schemas.microsoft.com/office/drawing/2014/main" id="{DA147CA9-B8DC-478C-A705-D07EFDCE4C2B}"/>
              </a:ext>
            </a:extLst>
          </p:cNvPr>
          <p:cNvSpPr>
            <a:spLocks noChangeShapeType="1"/>
          </p:cNvSpPr>
          <p:nvPr/>
        </p:nvSpPr>
        <p:spPr bwMode="auto">
          <a:xfrm flipH="1">
            <a:off x="8148638" y="5018088"/>
            <a:ext cx="33337"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26" name="Rectangle 54">
            <a:extLst>
              <a:ext uri="{FF2B5EF4-FFF2-40B4-BE49-F238E27FC236}">
                <a16:creationId xmlns:a16="http://schemas.microsoft.com/office/drawing/2014/main" id="{CA5816DE-EC80-4DD9-93CE-A2929C842B49}"/>
              </a:ext>
            </a:extLst>
          </p:cNvPr>
          <p:cNvSpPr>
            <a:spLocks noChangeArrowheads="1"/>
          </p:cNvSpPr>
          <p:nvPr/>
        </p:nvSpPr>
        <p:spPr bwMode="auto">
          <a:xfrm>
            <a:off x="4598988" y="49498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sz="1200"/>
          </a:p>
        </p:txBody>
      </p:sp>
      <p:sp>
        <p:nvSpPr>
          <p:cNvPr id="105527" name="Line 55">
            <a:extLst>
              <a:ext uri="{FF2B5EF4-FFF2-40B4-BE49-F238E27FC236}">
                <a16:creationId xmlns:a16="http://schemas.microsoft.com/office/drawing/2014/main" id="{5ABEF3D4-5419-401B-A6AD-3C84CACB6D17}"/>
              </a:ext>
            </a:extLst>
          </p:cNvPr>
          <p:cNvSpPr>
            <a:spLocks noChangeShapeType="1"/>
          </p:cNvSpPr>
          <p:nvPr/>
        </p:nvSpPr>
        <p:spPr bwMode="auto">
          <a:xfrm>
            <a:off x="4778375" y="4725988"/>
            <a:ext cx="28575"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28" name="Line 56">
            <a:extLst>
              <a:ext uri="{FF2B5EF4-FFF2-40B4-BE49-F238E27FC236}">
                <a16:creationId xmlns:a16="http://schemas.microsoft.com/office/drawing/2014/main" id="{C0DACAC7-8317-4CB6-A96A-7EC37BDE8D6E}"/>
              </a:ext>
            </a:extLst>
          </p:cNvPr>
          <p:cNvSpPr>
            <a:spLocks noChangeShapeType="1"/>
          </p:cNvSpPr>
          <p:nvPr/>
        </p:nvSpPr>
        <p:spPr bwMode="auto">
          <a:xfrm flipH="1">
            <a:off x="8148638" y="4725988"/>
            <a:ext cx="33337"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29" name="Rectangle 57">
            <a:extLst>
              <a:ext uri="{FF2B5EF4-FFF2-40B4-BE49-F238E27FC236}">
                <a16:creationId xmlns:a16="http://schemas.microsoft.com/office/drawing/2014/main" id="{F884CE4C-32D2-4955-8B7C-60849038E12C}"/>
              </a:ext>
            </a:extLst>
          </p:cNvPr>
          <p:cNvSpPr>
            <a:spLocks noChangeArrowheads="1"/>
          </p:cNvSpPr>
          <p:nvPr/>
        </p:nvSpPr>
        <p:spPr bwMode="auto">
          <a:xfrm>
            <a:off x="4506913" y="4659313"/>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2.5</a:t>
            </a:r>
            <a:endParaRPr lang="en-US" altLang="en-US" sz="1200"/>
          </a:p>
        </p:txBody>
      </p:sp>
      <p:sp>
        <p:nvSpPr>
          <p:cNvPr id="105530" name="Line 58">
            <a:extLst>
              <a:ext uri="{FF2B5EF4-FFF2-40B4-BE49-F238E27FC236}">
                <a16:creationId xmlns:a16="http://schemas.microsoft.com/office/drawing/2014/main" id="{2E04EAF3-2849-4BDC-B76A-47A681776624}"/>
              </a:ext>
            </a:extLst>
          </p:cNvPr>
          <p:cNvSpPr>
            <a:spLocks noChangeShapeType="1"/>
          </p:cNvSpPr>
          <p:nvPr/>
        </p:nvSpPr>
        <p:spPr bwMode="auto">
          <a:xfrm>
            <a:off x="4778375" y="4433888"/>
            <a:ext cx="28575"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31" name="Line 59">
            <a:extLst>
              <a:ext uri="{FF2B5EF4-FFF2-40B4-BE49-F238E27FC236}">
                <a16:creationId xmlns:a16="http://schemas.microsoft.com/office/drawing/2014/main" id="{95333D3B-938C-43B7-9BF9-33EA1B326A2B}"/>
              </a:ext>
            </a:extLst>
          </p:cNvPr>
          <p:cNvSpPr>
            <a:spLocks noChangeShapeType="1"/>
          </p:cNvSpPr>
          <p:nvPr/>
        </p:nvSpPr>
        <p:spPr bwMode="auto">
          <a:xfrm flipH="1">
            <a:off x="8148638" y="4433888"/>
            <a:ext cx="33337"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32" name="Rectangle 60">
            <a:extLst>
              <a:ext uri="{FF2B5EF4-FFF2-40B4-BE49-F238E27FC236}">
                <a16:creationId xmlns:a16="http://schemas.microsoft.com/office/drawing/2014/main" id="{D08AC241-91E3-40A7-8DFB-E93669B41D32}"/>
              </a:ext>
            </a:extLst>
          </p:cNvPr>
          <p:cNvSpPr>
            <a:spLocks noChangeArrowheads="1"/>
          </p:cNvSpPr>
          <p:nvPr/>
        </p:nvSpPr>
        <p:spPr bwMode="auto">
          <a:xfrm>
            <a:off x="4598988" y="436721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a:t>
            </a:r>
            <a:endParaRPr lang="en-US" altLang="en-US" sz="1200"/>
          </a:p>
        </p:txBody>
      </p:sp>
      <p:sp>
        <p:nvSpPr>
          <p:cNvPr id="105533" name="Line 61">
            <a:extLst>
              <a:ext uri="{FF2B5EF4-FFF2-40B4-BE49-F238E27FC236}">
                <a16:creationId xmlns:a16="http://schemas.microsoft.com/office/drawing/2014/main" id="{20A95AAA-014C-43E8-B5A4-5D79B0891106}"/>
              </a:ext>
            </a:extLst>
          </p:cNvPr>
          <p:cNvSpPr>
            <a:spLocks noChangeShapeType="1"/>
          </p:cNvSpPr>
          <p:nvPr/>
        </p:nvSpPr>
        <p:spPr bwMode="auto">
          <a:xfrm>
            <a:off x="4778375" y="4143375"/>
            <a:ext cx="28575"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34" name="Line 62">
            <a:extLst>
              <a:ext uri="{FF2B5EF4-FFF2-40B4-BE49-F238E27FC236}">
                <a16:creationId xmlns:a16="http://schemas.microsoft.com/office/drawing/2014/main" id="{2CCDA434-2185-4288-A931-4A78717CBD7F}"/>
              </a:ext>
            </a:extLst>
          </p:cNvPr>
          <p:cNvSpPr>
            <a:spLocks noChangeShapeType="1"/>
          </p:cNvSpPr>
          <p:nvPr/>
        </p:nvSpPr>
        <p:spPr bwMode="auto">
          <a:xfrm flipH="1">
            <a:off x="8148638" y="4143375"/>
            <a:ext cx="33337"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35" name="Rectangle 63">
            <a:extLst>
              <a:ext uri="{FF2B5EF4-FFF2-40B4-BE49-F238E27FC236}">
                <a16:creationId xmlns:a16="http://schemas.microsoft.com/office/drawing/2014/main" id="{67364436-979B-4CE4-97C0-882070257B30}"/>
              </a:ext>
            </a:extLst>
          </p:cNvPr>
          <p:cNvSpPr>
            <a:spLocks noChangeArrowheads="1"/>
          </p:cNvSpPr>
          <p:nvPr/>
        </p:nvSpPr>
        <p:spPr bwMode="auto">
          <a:xfrm>
            <a:off x="4506913" y="4075113"/>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3.5</a:t>
            </a:r>
            <a:endParaRPr lang="en-US" altLang="en-US" sz="1200"/>
          </a:p>
        </p:txBody>
      </p:sp>
      <p:sp>
        <p:nvSpPr>
          <p:cNvPr id="105536" name="Line 64">
            <a:extLst>
              <a:ext uri="{FF2B5EF4-FFF2-40B4-BE49-F238E27FC236}">
                <a16:creationId xmlns:a16="http://schemas.microsoft.com/office/drawing/2014/main" id="{6AAEB286-896C-47CE-805E-516ACD501947}"/>
              </a:ext>
            </a:extLst>
          </p:cNvPr>
          <p:cNvSpPr>
            <a:spLocks noChangeShapeType="1"/>
          </p:cNvSpPr>
          <p:nvPr/>
        </p:nvSpPr>
        <p:spPr bwMode="auto">
          <a:xfrm>
            <a:off x="4778375" y="3851275"/>
            <a:ext cx="28575"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37" name="Line 65">
            <a:extLst>
              <a:ext uri="{FF2B5EF4-FFF2-40B4-BE49-F238E27FC236}">
                <a16:creationId xmlns:a16="http://schemas.microsoft.com/office/drawing/2014/main" id="{50019FE1-870A-4CB7-80F1-DA3535C9C2E4}"/>
              </a:ext>
            </a:extLst>
          </p:cNvPr>
          <p:cNvSpPr>
            <a:spLocks noChangeShapeType="1"/>
          </p:cNvSpPr>
          <p:nvPr/>
        </p:nvSpPr>
        <p:spPr bwMode="auto">
          <a:xfrm flipH="1">
            <a:off x="8148638" y="3851275"/>
            <a:ext cx="33337"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38" name="Rectangle 66">
            <a:extLst>
              <a:ext uri="{FF2B5EF4-FFF2-40B4-BE49-F238E27FC236}">
                <a16:creationId xmlns:a16="http://schemas.microsoft.com/office/drawing/2014/main" id="{591FA895-CA4A-4F1E-B26C-DEE1C1437F5C}"/>
              </a:ext>
            </a:extLst>
          </p:cNvPr>
          <p:cNvSpPr>
            <a:spLocks noChangeArrowheads="1"/>
          </p:cNvSpPr>
          <p:nvPr/>
        </p:nvSpPr>
        <p:spPr bwMode="auto">
          <a:xfrm>
            <a:off x="4598988" y="378301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a:t>
            </a:r>
            <a:endParaRPr lang="en-US" altLang="en-US" sz="1200"/>
          </a:p>
        </p:txBody>
      </p:sp>
      <p:sp>
        <p:nvSpPr>
          <p:cNvPr id="105539" name="Line 67">
            <a:extLst>
              <a:ext uri="{FF2B5EF4-FFF2-40B4-BE49-F238E27FC236}">
                <a16:creationId xmlns:a16="http://schemas.microsoft.com/office/drawing/2014/main" id="{26FFBC47-EA28-4BC5-829F-4D1F01DADBA8}"/>
              </a:ext>
            </a:extLst>
          </p:cNvPr>
          <p:cNvSpPr>
            <a:spLocks noChangeShapeType="1"/>
          </p:cNvSpPr>
          <p:nvPr/>
        </p:nvSpPr>
        <p:spPr bwMode="auto">
          <a:xfrm>
            <a:off x="4778375" y="3559175"/>
            <a:ext cx="28575"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40" name="Line 68">
            <a:extLst>
              <a:ext uri="{FF2B5EF4-FFF2-40B4-BE49-F238E27FC236}">
                <a16:creationId xmlns:a16="http://schemas.microsoft.com/office/drawing/2014/main" id="{97837D4C-56E8-4071-8EC4-B8FA1BD2651D}"/>
              </a:ext>
            </a:extLst>
          </p:cNvPr>
          <p:cNvSpPr>
            <a:spLocks noChangeShapeType="1"/>
          </p:cNvSpPr>
          <p:nvPr/>
        </p:nvSpPr>
        <p:spPr bwMode="auto">
          <a:xfrm flipH="1">
            <a:off x="8148638" y="3559175"/>
            <a:ext cx="33337"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41" name="Rectangle 69">
            <a:extLst>
              <a:ext uri="{FF2B5EF4-FFF2-40B4-BE49-F238E27FC236}">
                <a16:creationId xmlns:a16="http://schemas.microsoft.com/office/drawing/2014/main" id="{86A5D835-C4D4-4186-85EC-FC4503698A81}"/>
              </a:ext>
            </a:extLst>
          </p:cNvPr>
          <p:cNvSpPr>
            <a:spLocks noChangeArrowheads="1"/>
          </p:cNvSpPr>
          <p:nvPr/>
        </p:nvSpPr>
        <p:spPr bwMode="auto">
          <a:xfrm>
            <a:off x="4506913" y="3492500"/>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4.5</a:t>
            </a:r>
            <a:endParaRPr lang="en-US" altLang="en-US" sz="1200"/>
          </a:p>
        </p:txBody>
      </p:sp>
      <p:sp>
        <p:nvSpPr>
          <p:cNvPr id="105542" name="Line 70">
            <a:extLst>
              <a:ext uri="{FF2B5EF4-FFF2-40B4-BE49-F238E27FC236}">
                <a16:creationId xmlns:a16="http://schemas.microsoft.com/office/drawing/2014/main" id="{001E5F24-7AC8-4995-BFE7-1E0B62302F36}"/>
              </a:ext>
            </a:extLst>
          </p:cNvPr>
          <p:cNvSpPr>
            <a:spLocks noChangeShapeType="1"/>
          </p:cNvSpPr>
          <p:nvPr/>
        </p:nvSpPr>
        <p:spPr bwMode="auto">
          <a:xfrm>
            <a:off x="4778375" y="3267075"/>
            <a:ext cx="28575"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43" name="Line 71">
            <a:extLst>
              <a:ext uri="{FF2B5EF4-FFF2-40B4-BE49-F238E27FC236}">
                <a16:creationId xmlns:a16="http://schemas.microsoft.com/office/drawing/2014/main" id="{59E53A13-45A6-4FA6-B6C5-A6AF8546129A}"/>
              </a:ext>
            </a:extLst>
          </p:cNvPr>
          <p:cNvSpPr>
            <a:spLocks noChangeShapeType="1"/>
          </p:cNvSpPr>
          <p:nvPr/>
        </p:nvSpPr>
        <p:spPr bwMode="auto">
          <a:xfrm flipH="1">
            <a:off x="8148638" y="3267075"/>
            <a:ext cx="33337"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44" name="Rectangle 72">
            <a:extLst>
              <a:ext uri="{FF2B5EF4-FFF2-40B4-BE49-F238E27FC236}">
                <a16:creationId xmlns:a16="http://schemas.microsoft.com/office/drawing/2014/main" id="{822BE8FF-1841-446E-A26E-48F6B7596CA0}"/>
              </a:ext>
            </a:extLst>
          </p:cNvPr>
          <p:cNvSpPr>
            <a:spLocks noChangeArrowheads="1"/>
          </p:cNvSpPr>
          <p:nvPr/>
        </p:nvSpPr>
        <p:spPr bwMode="auto">
          <a:xfrm>
            <a:off x="4598988" y="3200400"/>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a:t>
            </a:r>
            <a:endParaRPr lang="en-US" altLang="en-US" sz="1200"/>
          </a:p>
        </p:txBody>
      </p:sp>
      <p:sp>
        <p:nvSpPr>
          <p:cNvPr id="105546" name="Rectangle 74">
            <a:extLst>
              <a:ext uri="{FF2B5EF4-FFF2-40B4-BE49-F238E27FC236}">
                <a16:creationId xmlns:a16="http://schemas.microsoft.com/office/drawing/2014/main" id="{C98FAD2A-9045-4EE0-8279-D5526AE4D83E}"/>
              </a:ext>
            </a:extLst>
          </p:cNvPr>
          <p:cNvSpPr>
            <a:spLocks noChangeArrowheads="1"/>
          </p:cNvSpPr>
          <p:nvPr/>
        </p:nvSpPr>
        <p:spPr bwMode="auto">
          <a:xfrm>
            <a:off x="4775200" y="3232150"/>
            <a:ext cx="3406775" cy="2697163"/>
          </a:xfrm>
          <a:prstGeom prst="rect">
            <a:avLst/>
          </a:prstGeom>
          <a:noFill/>
          <a:ln w="4763"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547" name="Rectangle 75">
            <a:extLst>
              <a:ext uri="{FF2B5EF4-FFF2-40B4-BE49-F238E27FC236}">
                <a16:creationId xmlns:a16="http://schemas.microsoft.com/office/drawing/2014/main" id="{DA2CBC68-B466-4481-A2A5-959E0ADDA069}"/>
              </a:ext>
            </a:extLst>
          </p:cNvPr>
          <p:cNvSpPr>
            <a:spLocks noChangeArrowheads="1"/>
          </p:cNvSpPr>
          <p:nvPr/>
        </p:nvSpPr>
        <p:spPr bwMode="auto">
          <a:xfrm>
            <a:off x="4778375" y="3238500"/>
            <a:ext cx="3403600" cy="2689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548" name="Rectangle 76">
            <a:extLst>
              <a:ext uri="{FF2B5EF4-FFF2-40B4-BE49-F238E27FC236}">
                <a16:creationId xmlns:a16="http://schemas.microsoft.com/office/drawing/2014/main" id="{C31AF43C-F2B0-4FE5-ACB6-F5BADFB0DEB4}"/>
              </a:ext>
            </a:extLst>
          </p:cNvPr>
          <p:cNvSpPr>
            <a:spLocks noChangeArrowheads="1"/>
          </p:cNvSpPr>
          <p:nvPr/>
        </p:nvSpPr>
        <p:spPr bwMode="auto">
          <a:xfrm>
            <a:off x="4778375" y="3238500"/>
            <a:ext cx="3403600" cy="2689225"/>
          </a:xfrm>
          <a:prstGeom prst="rect">
            <a:avLst/>
          </a:prstGeom>
          <a:noFill/>
          <a:ln w="4763"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pic>
        <p:nvPicPr>
          <p:cNvPr id="105549" name="Picture 77">
            <a:extLst>
              <a:ext uri="{FF2B5EF4-FFF2-40B4-BE49-F238E27FC236}">
                <a16:creationId xmlns:a16="http://schemas.microsoft.com/office/drawing/2014/main" id="{88B3D528-44F2-404C-9F41-7FC6076BD5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8375" y="3241675"/>
            <a:ext cx="3405188"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551" name="Rectangle 79">
            <a:extLst>
              <a:ext uri="{FF2B5EF4-FFF2-40B4-BE49-F238E27FC236}">
                <a16:creationId xmlns:a16="http://schemas.microsoft.com/office/drawing/2014/main" id="{73BF30D3-B96A-426C-9806-1374F24BB01B}"/>
              </a:ext>
            </a:extLst>
          </p:cNvPr>
          <p:cNvSpPr>
            <a:spLocks noChangeArrowheads="1"/>
          </p:cNvSpPr>
          <p:nvPr/>
        </p:nvSpPr>
        <p:spPr bwMode="auto">
          <a:xfrm rot="16200000">
            <a:off x="4060031" y="4321969"/>
            <a:ext cx="3222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latin typeface="Helvetica" panose="020B0604020202020204" pitchFamily="34" charset="0"/>
              </a:rPr>
              <a:t>ka</a:t>
            </a:r>
            <a:endParaRPr lang="en-US" altLang="en-US"/>
          </a:p>
        </p:txBody>
      </p:sp>
      <p:sp>
        <p:nvSpPr>
          <p:cNvPr id="105552" name="Line 80">
            <a:extLst>
              <a:ext uri="{FF2B5EF4-FFF2-40B4-BE49-F238E27FC236}">
                <a16:creationId xmlns:a16="http://schemas.microsoft.com/office/drawing/2014/main" id="{FBE2DE3E-8981-46BA-AE01-7A9832A4FD92}"/>
              </a:ext>
            </a:extLst>
          </p:cNvPr>
          <p:cNvSpPr>
            <a:spLocks noChangeShapeType="1"/>
          </p:cNvSpPr>
          <p:nvPr/>
        </p:nvSpPr>
        <p:spPr bwMode="auto">
          <a:xfrm flipV="1">
            <a:off x="4875213" y="5892800"/>
            <a:ext cx="1587"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53" name="Line 81">
            <a:extLst>
              <a:ext uri="{FF2B5EF4-FFF2-40B4-BE49-F238E27FC236}">
                <a16:creationId xmlns:a16="http://schemas.microsoft.com/office/drawing/2014/main" id="{9A99392A-6C63-47F3-B8B4-A1F5990F74F7}"/>
              </a:ext>
            </a:extLst>
          </p:cNvPr>
          <p:cNvSpPr>
            <a:spLocks noChangeShapeType="1"/>
          </p:cNvSpPr>
          <p:nvPr/>
        </p:nvSpPr>
        <p:spPr bwMode="auto">
          <a:xfrm>
            <a:off x="4875213" y="3238500"/>
            <a:ext cx="1587"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55" name="Line 83">
            <a:extLst>
              <a:ext uri="{FF2B5EF4-FFF2-40B4-BE49-F238E27FC236}">
                <a16:creationId xmlns:a16="http://schemas.microsoft.com/office/drawing/2014/main" id="{C2F69A7E-F2E8-4C65-A13B-058D26C4EB24}"/>
              </a:ext>
            </a:extLst>
          </p:cNvPr>
          <p:cNvSpPr>
            <a:spLocks noChangeShapeType="1"/>
          </p:cNvSpPr>
          <p:nvPr/>
        </p:nvSpPr>
        <p:spPr bwMode="auto">
          <a:xfrm flipV="1">
            <a:off x="5275263" y="5892800"/>
            <a:ext cx="1587"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56" name="Line 84">
            <a:extLst>
              <a:ext uri="{FF2B5EF4-FFF2-40B4-BE49-F238E27FC236}">
                <a16:creationId xmlns:a16="http://schemas.microsoft.com/office/drawing/2014/main" id="{E7A80067-4445-4B74-88D2-08DB865AFD68}"/>
              </a:ext>
            </a:extLst>
          </p:cNvPr>
          <p:cNvSpPr>
            <a:spLocks noChangeShapeType="1"/>
          </p:cNvSpPr>
          <p:nvPr/>
        </p:nvSpPr>
        <p:spPr bwMode="auto">
          <a:xfrm>
            <a:off x="5275263" y="3238500"/>
            <a:ext cx="1587"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58" name="Line 86">
            <a:extLst>
              <a:ext uri="{FF2B5EF4-FFF2-40B4-BE49-F238E27FC236}">
                <a16:creationId xmlns:a16="http://schemas.microsoft.com/office/drawing/2014/main" id="{2A825BD1-A192-4F27-886E-FF7F6D5DB462}"/>
              </a:ext>
            </a:extLst>
          </p:cNvPr>
          <p:cNvSpPr>
            <a:spLocks noChangeShapeType="1"/>
          </p:cNvSpPr>
          <p:nvPr/>
        </p:nvSpPr>
        <p:spPr bwMode="auto">
          <a:xfrm flipV="1">
            <a:off x="5676900" y="5892800"/>
            <a:ext cx="1588"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59" name="Line 87">
            <a:extLst>
              <a:ext uri="{FF2B5EF4-FFF2-40B4-BE49-F238E27FC236}">
                <a16:creationId xmlns:a16="http://schemas.microsoft.com/office/drawing/2014/main" id="{D955A224-ACF5-4BA8-AACB-C57C9805E1C8}"/>
              </a:ext>
            </a:extLst>
          </p:cNvPr>
          <p:cNvSpPr>
            <a:spLocks noChangeShapeType="1"/>
          </p:cNvSpPr>
          <p:nvPr/>
        </p:nvSpPr>
        <p:spPr bwMode="auto">
          <a:xfrm>
            <a:off x="5676900" y="3238500"/>
            <a:ext cx="1588"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61" name="Line 89">
            <a:extLst>
              <a:ext uri="{FF2B5EF4-FFF2-40B4-BE49-F238E27FC236}">
                <a16:creationId xmlns:a16="http://schemas.microsoft.com/office/drawing/2014/main" id="{C14ACC91-3287-4450-A57F-AA519010BD92}"/>
              </a:ext>
            </a:extLst>
          </p:cNvPr>
          <p:cNvSpPr>
            <a:spLocks noChangeShapeType="1"/>
          </p:cNvSpPr>
          <p:nvPr/>
        </p:nvSpPr>
        <p:spPr bwMode="auto">
          <a:xfrm flipV="1">
            <a:off x="6076950" y="5892800"/>
            <a:ext cx="1588"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62" name="Line 90">
            <a:extLst>
              <a:ext uri="{FF2B5EF4-FFF2-40B4-BE49-F238E27FC236}">
                <a16:creationId xmlns:a16="http://schemas.microsoft.com/office/drawing/2014/main" id="{AAE26A15-93BF-4EC1-BF60-31ED6C9CAD6B}"/>
              </a:ext>
            </a:extLst>
          </p:cNvPr>
          <p:cNvSpPr>
            <a:spLocks noChangeShapeType="1"/>
          </p:cNvSpPr>
          <p:nvPr/>
        </p:nvSpPr>
        <p:spPr bwMode="auto">
          <a:xfrm>
            <a:off x="6076950" y="3238500"/>
            <a:ext cx="1588"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64" name="Line 92">
            <a:extLst>
              <a:ext uri="{FF2B5EF4-FFF2-40B4-BE49-F238E27FC236}">
                <a16:creationId xmlns:a16="http://schemas.microsoft.com/office/drawing/2014/main" id="{F0517BDF-41E3-4FE1-B419-E18B07C969E8}"/>
              </a:ext>
            </a:extLst>
          </p:cNvPr>
          <p:cNvSpPr>
            <a:spLocks noChangeShapeType="1"/>
          </p:cNvSpPr>
          <p:nvPr/>
        </p:nvSpPr>
        <p:spPr bwMode="auto">
          <a:xfrm flipV="1">
            <a:off x="6477000" y="5892800"/>
            <a:ext cx="1588"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65" name="Line 93">
            <a:extLst>
              <a:ext uri="{FF2B5EF4-FFF2-40B4-BE49-F238E27FC236}">
                <a16:creationId xmlns:a16="http://schemas.microsoft.com/office/drawing/2014/main" id="{4346BAE8-E0B2-4013-A1B4-75C88BCF611E}"/>
              </a:ext>
            </a:extLst>
          </p:cNvPr>
          <p:cNvSpPr>
            <a:spLocks noChangeShapeType="1"/>
          </p:cNvSpPr>
          <p:nvPr/>
        </p:nvSpPr>
        <p:spPr bwMode="auto">
          <a:xfrm>
            <a:off x="6477000" y="3238500"/>
            <a:ext cx="1588"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67" name="Line 95">
            <a:extLst>
              <a:ext uri="{FF2B5EF4-FFF2-40B4-BE49-F238E27FC236}">
                <a16:creationId xmlns:a16="http://schemas.microsoft.com/office/drawing/2014/main" id="{CE6D148E-5BE9-4D91-818C-1BDFEBA0F3ED}"/>
              </a:ext>
            </a:extLst>
          </p:cNvPr>
          <p:cNvSpPr>
            <a:spLocks noChangeShapeType="1"/>
          </p:cNvSpPr>
          <p:nvPr/>
        </p:nvSpPr>
        <p:spPr bwMode="auto">
          <a:xfrm flipV="1">
            <a:off x="6878638" y="5892800"/>
            <a:ext cx="1587"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68" name="Line 96">
            <a:extLst>
              <a:ext uri="{FF2B5EF4-FFF2-40B4-BE49-F238E27FC236}">
                <a16:creationId xmlns:a16="http://schemas.microsoft.com/office/drawing/2014/main" id="{B5F767E5-19EF-4757-9B9E-964E8AC1CEAF}"/>
              </a:ext>
            </a:extLst>
          </p:cNvPr>
          <p:cNvSpPr>
            <a:spLocks noChangeShapeType="1"/>
          </p:cNvSpPr>
          <p:nvPr/>
        </p:nvSpPr>
        <p:spPr bwMode="auto">
          <a:xfrm>
            <a:off x="6878638" y="3238500"/>
            <a:ext cx="1587"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70" name="Line 98">
            <a:extLst>
              <a:ext uri="{FF2B5EF4-FFF2-40B4-BE49-F238E27FC236}">
                <a16:creationId xmlns:a16="http://schemas.microsoft.com/office/drawing/2014/main" id="{573C8244-60B9-4BDD-949A-824F76819097}"/>
              </a:ext>
            </a:extLst>
          </p:cNvPr>
          <p:cNvSpPr>
            <a:spLocks noChangeShapeType="1"/>
          </p:cNvSpPr>
          <p:nvPr/>
        </p:nvSpPr>
        <p:spPr bwMode="auto">
          <a:xfrm flipV="1">
            <a:off x="7278688" y="5892800"/>
            <a:ext cx="1587"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71" name="Line 99">
            <a:extLst>
              <a:ext uri="{FF2B5EF4-FFF2-40B4-BE49-F238E27FC236}">
                <a16:creationId xmlns:a16="http://schemas.microsoft.com/office/drawing/2014/main" id="{4D16BE74-A794-4994-8FF9-5E1C09AEB3AE}"/>
              </a:ext>
            </a:extLst>
          </p:cNvPr>
          <p:cNvSpPr>
            <a:spLocks noChangeShapeType="1"/>
          </p:cNvSpPr>
          <p:nvPr/>
        </p:nvSpPr>
        <p:spPr bwMode="auto">
          <a:xfrm>
            <a:off x="7278688" y="3238500"/>
            <a:ext cx="1587"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73" name="Line 101">
            <a:extLst>
              <a:ext uri="{FF2B5EF4-FFF2-40B4-BE49-F238E27FC236}">
                <a16:creationId xmlns:a16="http://schemas.microsoft.com/office/drawing/2014/main" id="{02606312-8781-4209-8B22-1013F4920F3F}"/>
              </a:ext>
            </a:extLst>
          </p:cNvPr>
          <p:cNvSpPr>
            <a:spLocks noChangeShapeType="1"/>
          </p:cNvSpPr>
          <p:nvPr/>
        </p:nvSpPr>
        <p:spPr bwMode="auto">
          <a:xfrm flipV="1">
            <a:off x="7678738" y="5892800"/>
            <a:ext cx="1587"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74" name="Line 102">
            <a:extLst>
              <a:ext uri="{FF2B5EF4-FFF2-40B4-BE49-F238E27FC236}">
                <a16:creationId xmlns:a16="http://schemas.microsoft.com/office/drawing/2014/main" id="{A9CA9BB9-CCB9-49BA-B31F-4301BC9FAB27}"/>
              </a:ext>
            </a:extLst>
          </p:cNvPr>
          <p:cNvSpPr>
            <a:spLocks noChangeShapeType="1"/>
          </p:cNvSpPr>
          <p:nvPr/>
        </p:nvSpPr>
        <p:spPr bwMode="auto">
          <a:xfrm>
            <a:off x="7678738" y="3238500"/>
            <a:ext cx="1587"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76" name="Line 104">
            <a:extLst>
              <a:ext uri="{FF2B5EF4-FFF2-40B4-BE49-F238E27FC236}">
                <a16:creationId xmlns:a16="http://schemas.microsoft.com/office/drawing/2014/main" id="{14BBF399-91C3-4F17-8A29-6AEAFBA68946}"/>
              </a:ext>
            </a:extLst>
          </p:cNvPr>
          <p:cNvSpPr>
            <a:spLocks noChangeShapeType="1"/>
          </p:cNvSpPr>
          <p:nvPr/>
        </p:nvSpPr>
        <p:spPr bwMode="auto">
          <a:xfrm flipV="1">
            <a:off x="8078788" y="5892800"/>
            <a:ext cx="1587" cy="3492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77" name="Line 105">
            <a:extLst>
              <a:ext uri="{FF2B5EF4-FFF2-40B4-BE49-F238E27FC236}">
                <a16:creationId xmlns:a16="http://schemas.microsoft.com/office/drawing/2014/main" id="{FF784EFE-D120-4384-B901-8B64BB155DE0}"/>
              </a:ext>
            </a:extLst>
          </p:cNvPr>
          <p:cNvSpPr>
            <a:spLocks noChangeShapeType="1"/>
          </p:cNvSpPr>
          <p:nvPr/>
        </p:nvSpPr>
        <p:spPr bwMode="auto">
          <a:xfrm>
            <a:off x="8078788" y="3238500"/>
            <a:ext cx="1587" cy="28575"/>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79" name="Line 107">
            <a:extLst>
              <a:ext uri="{FF2B5EF4-FFF2-40B4-BE49-F238E27FC236}">
                <a16:creationId xmlns:a16="http://schemas.microsoft.com/office/drawing/2014/main" id="{D511A9D8-185A-4E4B-85A1-2B2C3B007138}"/>
              </a:ext>
            </a:extLst>
          </p:cNvPr>
          <p:cNvSpPr>
            <a:spLocks noChangeShapeType="1"/>
          </p:cNvSpPr>
          <p:nvPr/>
        </p:nvSpPr>
        <p:spPr bwMode="auto">
          <a:xfrm>
            <a:off x="4778375" y="5892800"/>
            <a:ext cx="28575"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80" name="Line 108">
            <a:extLst>
              <a:ext uri="{FF2B5EF4-FFF2-40B4-BE49-F238E27FC236}">
                <a16:creationId xmlns:a16="http://schemas.microsoft.com/office/drawing/2014/main" id="{07B3F0AC-5384-4F49-80FC-DC6BFB81B0A7}"/>
              </a:ext>
            </a:extLst>
          </p:cNvPr>
          <p:cNvSpPr>
            <a:spLocks noChangeShapeType="1"/>
          </p:cNvSpPr>
          <p:nvPr/>
        </p:nvSpPr>
        <p:spPr bwMode="auto">
          <a:xfrm flipH="1">
            <a:off x="8148638" y="5892800"/>
            <a:ext cx="33337"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82" name="Line 110">
            <a:extLst>
              <a:ext uri="{FF2B5EF4-FFF2-40B4-BE49-F238E27FC236}">
                <a16:creationId xmlns:a16="http://schemas.microsoft.com/office/drawing/2014/main" id="{20EA14C5-D1C2-48F1-B6DE-40A56F708A0A}"/>
              </a:ext>
            </a:extLst>
          </p:cNvPr>
          <p:cNvSpPr>
            <a:spLocks noChangeShapeType="1"/>
          </p:cNvSpPr>
          <p:nvPr/>
        </p:nvSpPr>
        <p:spPr bwMode="auto">
          <a:xfrm>
            <a:off x="4778375" y="5602288"/>
            <a:ext cx="28575"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83" name="Line 111">
            <a:extLst>
              <a:ext uri="{FF2B5EF4-FFF2-40B4-BE49-F238E27FC236}">
                <a16:creationId xmlns:a16="http://schemas.microsoft.com/office/drawing/2014/main" id="{6D950578-4A46-4C75-A2B0-95029862C789}"/>
              </a:ext>
            </a:extLst>
          </p:cNvPr>
          <p:cNvSpPr>
            <a:spLocks noChangeShapeType="1"/>
          </p:cNvSpPr>
          <p:nvPr/>
        </p:nvSpPr>
        <p:spPr bwMode="auto">
          <a:xfrm flipH="1">
            <a:off x="8148638" y="5602288"/>
            <a:ext cx="33337"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85" name="Line 113">
            <a:extLst>
              <a:ext uri="{FF2B5EF4-FFF2-40B4-BE49-F238E27FC236}">
                <a16:creationId xmlns:a16="http://schemas.microsoft.com/office/drawing/2014/main" id="{DE28A706-F10E-4D69-BBDA-603405A60FD8}"/>
              </a:ext>
            </a:extLst>
          </p:cNvPr>
          <p:cNvSpPr>
            <a:spLocks noChangeShapeType="1"/>
          </p:cNvSpPr>
          <p:nvPr/>
        </p:nvSpPr>
        <p:spPr bwMode="auto">
          <a:xfrm>
            <a:off x="4778375" y="5310188"/>
            <a:ext cx="28575"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86" name="Line 114">
            <a:extLst>
              <a:ext uri="{FF2B5EF4-FFF2-40B4-BE49-F238E27FC236}">
                <a16:creationId xmlns:a16="http://schemas.microsoft.com/office/drawing/2014/main" id="{017A6011-DA8B-4DE2-9190-288818512A22}"/>
              </a:ext>
            </a:extLst>
          </p:cNvPr>
          <p:cNvSpPr>
            <a:spLocks noChangeShapeType="1"/>
          </p:cNvSpPr>
          <p:nvPr/>
        </p:nvSpPr>
        <p:spPr bwMode="auto">
          <a:xfrm flipH="1">
            <a:off x="8148638" y="5310188"/>
            <a:ext cx="33337"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88" name="Line 116">
            <a:extLst>
              <a:ext uri="{FF2B5EF4-FFF2-40B4-BE49-F238E27FC236}">
                <a16:creationId xmlns:a16="http://schemas.microsoft.com/office/drawing/2014/main" id="{FF79A95A-F8F5-4EF7-A6CD-1CC3E724A90D}"/>
              </a:ext>
            </a:extLst>
          </p:cNvPr>
          <p:cNvSpPr>
            <a:spLocks noChangeShapeType="1"/>
          </p:cNvSpPr>
          <p:nvPr/>
        </p:nvSpPr>
        <p:spPr bwMode="auto">
          <a:xfrm>
            <a:off x="4778375" y="5018088"/>
            <a:ext cx="28575"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89" name="Line 117">
            <a:extLst>
              <a:ext uri="{FF2B5EF4-FFF2-40B4-BE49-F238E27FC236}">
                <a16:creationId xmlns:a16="http://schemas.microsoft.com/office/drawing/2014/main" id="{1B5B7D1E-4451-4FAD-A2F8-6CBEE0D79884}"/>
              </a:ext>
            </a:extLst>
          </p:cNvPr>
          <p:cNvSpPr>
            <a:spLocks noChangeShapeType="1"/>
          </p:cNvSpPr>
          <p:nvPr/>
        </p:nvSpPr>
        <p:spPr bwMode="auto">
          <a:xfrm flipH="1">
            <a:off x="8148638" y="5018088"/>
            <a:ext cx="33337"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91" name="Line 119">
            <a:extLst>
              <a:ext uri="{FF2B5EF4-FFF2-40B4-BE49-F238E27FC236}">
                <a16:creationId xmlns:a16="http://schemas.microsoft.com/office/drawing/2014/main" id="{D6726BC6-C989-4864-9309-527F74432FCA}"/>
              </a:ext>
            </a:extLst>
          </p:cNvPr>
          <p:cNvSpPr>
            <a:spLocks noChangeShapeType="1"/>
          </p:cNvSpPr>
          <p:nvPr/>
        </p:nvSpPr>
        <p:spPr bwMode="auto">
          <a:xfrm>
            <a:off x="4778375" y="4725988"/>
            <a:ext cx="28575"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92" name="Line 120">
            <a:extLst>
              <a:ext uri="{FF2B5EF4-FFF2-40B4-BE49-F238E27FC236}">
                <a16:creationId xmlns:a16="http://schemas.microsoft.com/office/drawing/2014/main" id="{D8E85092-B226-4EAA-A5E2-B9FAADF9A9B5}"/>
              </a:ext>
            </a:extLst>
          </p:cNvPr>
          <p:cNvSpPr>
            <a:spLocks noChangeShapeType="1"/>
          </p:cNvSpPr>
          <p:nvPr/>
        </p:nvSpPr>
        <p:spPr bwMode="auto">
          <a:xfrm flipH="1">
            <a:off x="8148638" y="4725988"/>
            <a:ext cx="33337"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94" name="Line 122">
            <a:extLst>
              <a:ext uri="{FF2B5EF4-FFF2-40B4-BE49-F238E27FC236}">
                <a16:creationId xmlns:a16="http://schemas.microsoft.com/office/drawing/2014/main" id="{5FA3398C-A6D3-4C31-A368-D02CE6D70611}"/>
              </a:ext>
            </a:extLst>
          </p:cNvPr>
          <p:cNvSpPr>
            <a:spLocks noChangeShapeType="1"/>
          </p:cNvSpPr>
          <p:nvPr/>
        </p:nvSpPr>
        <p:spPr bwMode="auto">
          <a:xfrm>
            <a:off x="4778375" y="4433888"/>
            <a:ext cx="28575"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95" name="Line 123">
            <a:extLst>
              <a:ext uri="{FF2B5EF4-FFF2-40B4-BE49-F238E27FC236}">
                <a16:creationId xmlns:a16="http://schemas.microsoft.com/office/drawing/2014/main" id="{60EC7232-CC5F-46C5-9150-29C22F35F38E}"/>
              </a:ext>
            </a:extLst>
          </p:cNvPr>
          <p:cNvSpPr>
            <a:spLocks noChangeShapeType="1"/>
          </p:cNvSpPr>
          <p:nvPr/>
        </p:nvSpPr>
        <p:spPr bwMode="auto">
          <a:xfrm flipH="1">
            <a:off x="8148638" y="4433888"/>
            <a:ext cx="33337" cy="1587"/>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97" name="Line 125">
            <a:extLst>
              <a:ext uri="{FF2B5EF4-FFF2-40B4-BE49-F238E27FC236}">
                <a16:creationId xmlns:a16="http://schemas.microsoft.com/office/drawing/2014/main" id="{7EB72CD7-5AFB-4E12-AB8D-7E66A3D5CD4F}"/>
              </a:ext>
            </a:extLst>
          </p:cNvPr>
          <p:cNvSpPr>
            <a:spLocks noChangeShapeType="1"/>
          </p:cNvSpPr>
          <p:nvPr/>
        </p:nvSpPr>
        <p:spPr bwMode="auto">
          <a:xfrm>
            <a:off x="4778375" y="4143375"/>
            <a:ext cx="28575"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98" name="Line 126">
            <a:extLst>
              <a:ext uri="{FF2B5EF4-FFF2-40B4-BE49-F238E27FC236}">
                <a16:creationId xmlns:a16="http://schemas.microsoft.com/office/drawing/2014/main" id="{F4A12693-8851-4155-A296-A494AB990DE1}"/>
              </a:ext>
            </a:extLst>
          </p:cNvPr>
          <p:cNvSpPr>
            <a:spLocks noChangeShapeType="1"/>
          </p:cNvSpPr>
          <p:nvPr/>
        </p:nvSpPr>
        <p:spPr bwMode="auto">
          <a:xfrm flipH="1">
            <a:off x="8148638" y="4143375"/>
            <a:ext cx="33337"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600" name="Line 128">
            <a:extLst>
              <a:ext uri="{FF2B5EF4-FFF2-40B4-BE49-F238E27FC236}">
                <a16:creationId xmlns:a16="http://schemas.microsoft.com/office/drawing/2014/main" id="{F5D80532-798F-44BF-AA33-247D77ED65E5}"/>
              </a:ext>
            </a:extLst>
          </p:cNvPr>
          <p:cNvSpPr>
            <a:spLocks noChangeShapeType="1"/>
          </p:cNvSpPr>
          <p:nvPr/>
        </p:nvSpPr>
        <p:spPr bwMode="auto">
          <a:xfrm>
            <a:off x="4778375" y="3851275"/>
            <a:ext cx="28575"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601" name="Line 129">
            <a:extLst>
              <a:ext uri="{FF2B5EF4-FFF2-40B4-BE49-F238E27FC236}">
                <a16:creationId xmlns:a16="http://schemas.microsoft.com/office/drawing/2014/main" id="{6D35A34A-652F-4D75-84E0-D1E136BDF7BF}"/>
              </a:ext>
            </a:extLst>
          </p:cNvPr>
          <p:cNvSpPr>
            <a:spLocks noChangeShapeType="1"/>
          </p:cNvSpPr>
          <p:nvPr/>
        </p:nvSpPr>
        <p:spPr bwMode="auto">
          <a:xfrm flipH="1">
            <a:off x="8148638" y="3851275"/>
            <a:ext cx="33337"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603" name="Line 131">
            <a:extLst>
              <a:ext uri="{FF2B5EF4-FFF2-40B4-BE49-F238E27FC236}">
                <a16:creationId xmlns:a16="http://schemas.microsoft.com/office/drawing/2014/main" id="{264F035E-632E-412D-9304-3E1A8E946652}"/>
              </a:ext>
            </a:extLst>
          </p:cNvPr>
          <p:cNvSpPr>
            <a:spLocks noChangeShapeType="1"/>
          </p:cNvSpPr>
          <p:nvPr/>
        </p:nvSpPr>
        <p:spPr bwMode="auto">
          <a:xfrm>
            <a:off x="4778375" y="3559175"/>
            <a:ext cx="28575"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604" name="Line 132">
            <a:extLst>
              <a:ext uri="{FF2B5EF4-FFF2-40B4-BE49-F238E27FC236}">
                <a16:creationId xmlns:a16="http://schemas.microsoft.com/office/drawing/2014/main" id="{28969BA3-5BA7-4E9C-A9F6-42DF28A0696D}"/>
              </a:ext>
            </a:extLst>
          </p:cNvPr>
          <p:cNvSpPr>
            <a:spLocks noChangeShapeType="1"/>
          </p:cNvSpPr>
          <p:nvPr/>
        </p:nvSpPr>
        <p:spPr bwMode="auto">
          <a:xfrm flipH="1">
            <a:off x="8148638" y="3559175"/>
            <a:ext cx="33337"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606" name="Line 134">
            <a:extLst>
              <a:ext uri="{FF2B5EF4-FFF2-40B4-BE49-F238E27FC236}">
                <a16:creationId xmlns:a16="http://schemas.microsoft.com/office/drawing/2014/main" id="{671B7830-4120-4178-A059-95847B14CF64}"/>
              </a:ext>
            </a:extLst>
          </p:cNvPr>
          <p:cNvSpPr>
            <a:spLocks noChangeShapeType="1"/>
          </p:cNvSpPr>
          <p:nvPr/>
        </p:nvSpPr>
        <p:spPr bwMode="auto">
          <a:xfrm>
            <a:off x="4778375" y="3267075"/>
            <a:ext cx="28575"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607" name="Line 135">
            <a:extLst>
              <a:ext uri="{FF2B5EF4-FFF2-40B4-BE49-F238E27FC236}">
                <a16:creationId xmlns:a16="http://schemas.microsoft.com/office/drawing/2014/main" id="{E48D251E-2F75-409F-B5DF-DC40E202A09E}"/>
              </a:ext>
            </a:extLst>
          </p:cNvPr>
          <p:cNvSpPr>
            <a:spLocks noChangeShapeType="1"/>
          </p:cNvSpPr>
          <p:nvPr/>
        </p:nvSpPr>
        <p:spPr bwMode="auto">
          <a:xfrm flipH="1">
            <a:off x="8148638" y="3267075"/>
            <a:ext cx="33337" cy="1588"/>
          </a:xfrm>
          <a:prstGeom prst="line">
            <a:avLst/>
          </a:prstGeom>
          <a:noFill/>
          <a:ln w="476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610" name="Rectangle 138">
            <a:extLst>
              <a:ext uri="{FF2B5EF4-FFF2-40B4-BE49-F238E27FC236}">
                <a16:creationId xmlns:a16="http://schemas.microsoft.com/office/drawing/2014/main" id="{7FDD6905-6988-4F9E-ADBE-86141E7A4D2B}"/>
              </a:ext>
            </a:extLst>
          </p:cNvPr>
          <p:cNvSpPr>
            <a:spLocks noChangeArrowheads="1"/>
          </p:cNvSpPr>
          <p:nvPr/>
        </p:nvSpPr>
        <p:spPr bwMode="auto">
          <a:xfrm>
            <a:off x="4775200" y="3232150"/>
            <a:ext cx="3406775" cy="2697163"/>
          </a:xfrm>
          <a:prstGeom prst="rect">
            <a:avLst/>
          </a:prstGeom>
          <a:noFill/>
          <a:ln w="4763"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5611" name="Text Box 139">
            <a:extLst>
              <a:ext uri="{FF2B5EF4-FFF2-40B4-BE49-F238E27FC236}">
                <a16:creationId xmlns:a16="http://schemas.microsoft.com/office/drawing/2014/main" id="{00C4AB9B-BE02-4419-894E-A306B3613049}"/>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9" name="Line 5">
            <a:extLst>
              <a:ext uri="{FF2B5EF4-FFF2-40B4-BE49-F238E27FC236}">
                <a16:creationId xmlns:a16="http://schemas.microsoft.com/office/drawing/2014/main" id="{6165E855-6EF7-4008-869C-BE25E1716D22}"/>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0" name="Text Box 6">
            <a:extLst>
              <a:ext uri="{FF2B5EF4-FFF2-40B4-BE49-F238E27FC236}">
                <a16:creationId xmlns:a16="http://schemas.microsoft.com/office/drawing/2014/main" id="{B0C5E1C3-8F29-4A43-8C56-47C582D9C5CA}"/>
              </a:ext>
            </a:extLst>
          </p:cNvPr>
          <p:cNvSpPr txBox="1">
            <a:spLocks noChangeArrowheads="1"/>
          </p:cNvSpPr>
          <p:nvPr/>
        </p:nvSpPr>
        <p:spPr bwMode="auto">
          <a:xfrm>
            <a:off x="1066800" y="914400"/>
            <a:ext cx="7788275" cy="1552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Comparison of synthesized waveforms scattered from a 0.381 mm radius crack using the Kirchhoff approximation  and MOOT using frequencies from 0-25 MHz approximately (pulse echo)</a:t>
            </a:r>
          </a:p>
        </p:txBody>
      </p:sp>
      <p:sp>
        <p:nvSpPr>
          <p:cNvPr id="57360" name="Rectangle 16">
            <a:extLst>
              <a:ext uri="{FF2B5EF4-FFF2-40B4-BE49-F238E27FC236}">
                <a16:creationId xmlns:a16="http://schemas.microsoft.com/office/drawing/2014/main" id="{B6F23FD5-0F0E-4E91-A931-E070512E96A0}"/>
              </a:ext>
            </a:extLst>
          </p:cNvPr>
          <p:cNvSpPr>
            <a:spLocks noChangeArrowheads="1"/>
          </p:cNvSpPr>
          <p:nvPr/>
        </p:nvSpPr>
        <p:spPr bwMode="auto">
          <a:xfrm>
            <a:off x="3133725" y="2933700"/>
            <a:ext cx="3681413" cy="29067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361" name="Rectangle 17">
            <a:extLst>
              <a:ext uri="{FF2B5EF4-FFF2-40B4-BE49-F238E27FC236}">
                <a16:creationId xmlns:a16="http://schemas.microsoft.com/office/drawing/2014/main" id="{95E1671A-0020-40B5-891E-3AD408999887}"/>
              </a:ext>
            </a:extLst>
          </p:cNvPr>
          <p:cNvSpPr>
            <a:spLocks noChangeArrowheads="1"/>
          </p:cNvSpPr>
          <p:nvPr/>
        </p:nvSpPr>
        <p:spPr bwMode="auto">
          <a:xfrm>
            <a:off x="3133725" y="2933700"/>
            <a:ext cx="3681413" cy="290671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362" name="Line 18">
            <a:extLst>
              <a:ext uri="{FF2B5EF4-FFF2-40B4-BE49-F238E27FC236}">
                <a16:creationId xmlns:a16="http://schemas.microsoft.com/office/drawing/2014/main" id="{E13B8E16-B818-4858-B112-B43B57B7E68C}"/>
              </a:ext>
            </a:extLst>
          </p:cNvPr>
          <p:cNvSpPr>
            <a:spLocks noChangeShapeType="1"/>
          </p:cNvSpPr>
          <p:nvPr/>
        </p:nvSpPr>
        <p:spPr bwMode="auto">
          <a:xfrm>
            <a:off x="3133725" y="2933700"/>
            <a:ext cx="36814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63" name="Line 19">
            <a:extLst>
              <a:ext uri="{FF2B5EF4-FFF2-40B4-BE49-F238E27FC236}">
                <a16:creationId xmlns:a16="http://schemas.microsoft.com/office/drawing/2014/main" id="{D18BF755-A811-4AA2-8EBA-13012C534D81}"/>
              </a:ext>
            </a:extLst>
          </p:cNvPr>
          <p:cNvSpPr>
            <a:spLocks noChangeShapeType="1"/>
          </p:cNvSpPr>
          <p:nvPr/>
        </p:nvSpPr>
        <p:spPr bwMode="auto">
          <a:xfrm>
            <a:off x="3133725" y="5840413"/>
            <a:ext cx="36814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64" name="Line 20">
            <a:extLst>
              <a:ext uri="{FF2B5EF4-FFF2-40B4-BE49-F238E27FC236}">
                <a16:creationId xmlns:a16="http://schemas.microsoft.com/office/drawing/2014/main" id="{A52DB5B5-BFB0-44EC-B0A7-0CA054CBB875}"/>
              </a:ext>
            </a:extLst>
          </p:cNvPr>
          <p:cNvSpPr>
            <a:spLocks noChangeShapeType="1"/>
          </p:cNvSpPr>
          <p:nvPr/>
        </p:nvSpPr>
        <p:spPr bwMode="auto">
          <a:xfrm flipV="1">
            <a:off x="6815138" y="2933700"/>
            <a:ext cx="1587" cy="2906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65" name="Line 21">
            <a:extLst>
              <a:ext uri="{FF2B5EF4-FFF2-40B4-BE49-F238E27FC236}">
                <a16:creationId xmlns:a16="http://schemas.microsoft.com/office/drawing/2014/main" id="{87F03792-5ADC-4ACB-B33D-07CD1014E65F}"/>
              </a:ext>
            </a:extLst>
          </p:cNvPr>
          <p:cNvSpPr>
            <a:spLocks noChangeShapeType="1"/>
          </p:cNvSpPr>
          <p:nvPr/>
        </p:nvSpPr>
        <p:spPr bwMode="auto">
          <a:xfrm flipV="1">
            <a:off x="3133725" y="2933700"/>
            <a:ext cx="1588" cy="2906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68" name="Line 24">
            <a:extLst>
              <a:ext uri="{FF2B5EF4-FFF2-40B4-BE49-F238E27FC236}">
                <a16:creationId xmlns:a16="http://schemas.microsoft.com/office/drawing/2014/main" id="{49B294DD-62AF-4781-9661-BAC9DFF093DB}"/>
              </a:ext>
            </a:extLst>
          </p:cNvPr>
          <p:cNvSpPr>
            <a:spLocks noChangeShapeType="1"/>
          </p:cNvSpPr>
          <p:nvPr/>
        </p:nvSpPr>
        <p:spPr bwMode="auto">
          <a:xfrm flipV="1">
            <a:off x="3133725" y="5803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69" name="Line 25">
            <a:extLst>
              <a:ext uri="{FF2B5EF4-FFF2-40B4-BE49-F238E27FC236}">
                <a16:creationId xmlns:a16="http://schemas.microsoft.com/office/drawing/2014/main" id="{A63829A8-7154-481F-A63C-80E3BED94968}"/>
              </a:ext>
            </a:extLst>
          </p:cNvPr>
          <p:cNvSpPr>
            <a:spLocks noChangeShapeType="1"/>
          </p:cNvSpPr>
          <p:nvPr/>
        </p:nvSpPr>
        <p:spPr bwMode="auto">
          <a:xfrm>
            <a:off x="3133725" y="2933700"/>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70" name="Rectangle 26">
            <a:extLst>
              <a:ext uri="{FF2B5EF4-FFF2-40B4-BE49-F238E27FC236}">
                <a16:creationId xmlns:a16="http://schemas.microsoft.com/office/drawing/2014/main" id="{7BAF4C39-83CB-46CA-95A3-718A9E5A449B}"/>
              </a:ext>
            </a:extLst>
          </p:cNvPr>
          <p:cNvSpPr>
            <a:spLocks noChangeArrowheads="1"/>
          </p:cNvSpPr>
          <p:nvPr/>
        </p:nvSpPr>
        <p:spPr bwMode="auto">
          <a:xfrm>
            <a:off x="3089275" y="59166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57371" name="Line 27">
            <a:extLst>
              <a:ext uri="{FF2B5EF4-FFF2-40B4-BE49-F238E27FC236}">
                <a16:creationId xmlns:a16="http://schemas.microsoft.com/office/drawing/2014/main" id="{965B36E3-D341-4049-AFFB-AC1491916277}"/>
              </a:ext>
            </a:extLst>
          </p:cNvPr>
          <p:cNvSpPr>
            <a:spLocks noChangeShapeType="1"/>
          </p:cNvSpPr>
          <p:nvPr/>
        </p:nvSpPr>
        <p:spPr bwMode="auto">
          <a:xfrm flipV="1">
            <a:off x="3870325" y="5803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72" name="Line 28">
            <a:extLst>
              <a:ext uri="{FF2B5EF4-FFF2-40B4-BE49-F238E27FC236}">
                <a16:creationId xmlns:a16="http://schemas.microsoft.com/office/drawing/2014/main" id="{B3C0BFD2-6ACF-4134-AF45-176ED4082FBF}"/>
              </a:ext>
            </a:extLst>
          </p:cNvPr>
          <p:cNvSpPr>
            <a:spLocks noChangeShapeType="1"/>
          </p:cNvSpPr>
          <p:nvPr/>
        </p:nvSpPr>
        <p:spPr bwMode="auto">
          <a:xfrm>
            <a:off x="3870325" y="2933700"/>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73" name="Rectangle 29">
            <a:extLst>
              <a:ext uri="{FF2B5EF4-FFF2-40B4-BE49-F238E27FC236}">
                <a16:creationId xmlns:a16="http://schemas.microsoft.com/office/drawing/2014/main" id="{9BC44095-3326-4CCF-B886-3873DE296584}"/>
              </a:ext>
            </a:extLst>
          </p:cNvPr>
          <p:cNvSpPr>
            <a:spLocks noChangeArrowheads="1"/>
          </p:cNvSpPr>
          <p:nvPr/>
        </p:nvSpPr>
        <p:spPr bwMode="auto">
          <a:xfrm>
            <a:off x="3825875" y="59166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5</a:t>
            </a:r>
            <a:endParaRPr lang="en-US" altLang="en-US" sz="1000"/>
          </a:p>
        </p:txBody>
      </p:sp>
      <p:sp>
        <p:nvSpPr>
          <p:cNvPr id="57374" name="Line 30">
            <a:extLst>
              <a:ext uri="{FF2B5EF4-FFF2-40B4-BE49-F238E27FC236}">
                <a16:creationId xmlns:a16="http://schemas.microsoft.com/office/drawing/2014/main" id="{41DFBB5C-0710-401D-A998-60651E0F3544}"/>
              </a:ext>
            </a:extLst>
          </p:cNvPr>
          <p:cNvSpPr>
            <a:spLocks noChangeShapeType="1"/>
          </p:cNvSpPr>
          <p:nvPr/>
        </p:nvSpPr>
        <p:spPr bwMode="auto">
          <a:xfrm flipV="1">
            <a:off x="4606925" y="5803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75" name="Line 31">
            <a:extLst>
              <a:ext uri="{FF2B5EF4-FFF2-40B4-BE49-F238E27FC236}">
                <a16:creationId xmlns:a16="http://schemas.microsoft.com/office/drawing/2014/main" id="{DAC44138-9DA8-4DB7-87EE-D709734E4238}"/>
              </a:ext>
            </a:extLst>
          </p:cNvPr>
          <p:cNvSpPr>
            <a:spLocks noChangeShapeType="1"/>
          </p:cNvSpPr>
          <p:nvPr/>
        </p:nvSpPr>
        <p:spPr bwMode="auto">
          <a:xfrm>
            <a:off x="4606925" y="2933700"/>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76" name="Rectangle 32">
            <a:extLst>
              <a:ext uri="{FF2B5EF4-FFF2-40B4-BE49-F238E27FC236}">
                <a16:creationId xmlns:a16="http://schemas.microsoft.com/office/drawing/2014/main" id="{C2518204-3F88-47A5-B878-E5F154E8299C}"/>
              </a:ext>
            </a:extLst>
          </p:cNvPr>
          <p:cNvSpPr>
            <a:spLocks noChangeArrowheads="1"/>
          </p:cNvSpPr>
          <p:nvPr/>
        </p:nvSpPr>
        <p:spPr bwMode="auto">
          <a:xfrm>
            <a:off x="4537075" y="59166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000"/>
          </a:p>
        </p:txBody>
      </p:sp>
      <p:sp>
        <p:nvSpPr>
          <p:cNvPr id="57377" name="Line 33">
            <a:extLst>
              <a:ext uri="{FF2B5EF4-FFF2-40B4-BE49-F238E27FC236}">
                <a16:creationId xmlns:a16="http://schemas.microsoft.com/office/drawing/2014/main" id="{66898073-D4F2-4E74-BAEC-6B3A6EE5481D}"/>
              </a:ext>
            </a:extLst>
          </p:cNvPr>
          <p:cNvSpPr>
            <a:spLocks noChangeShapeType="1"/>
          </p:cNvSpPr>
          <p:nvPr/>
        </p:nvSpPr>
        <p:spPr bwMode="auto">
          <a:xfrm flipV="1">
            <a:off x="5343525" y="5803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78" name="Line 34">
            <a:extLst>
              <a:ext uri="{FF2B5EF4-FFF2-40B4-BE49-F238E27FC236}">
                <a16:creationId xmlns:a16="http://schemas.microsoft.com/office/drawing/2014/main" id="{27EF0BAF-8EAD-4EEC-95FB-53B10EDFE7D1}"/>
              </a:ext>
            </a:extLst>
          </p:cNvPr>
          <p:cNvSpPr>
            <a:spLocks noChangeShapeType="1"/>
          </p:cNvSpPr>
          <p:nvPr/>
        </p:nvSpPr>
        <p:spPr bwMode="auto">
          <a:xfrm>
            <a:off x="5343525" y="2933700"/>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79" name="Rectangle 35">
            <a:extLst>
              <a:ext uri="{FF2B5EF4-FFF2-40B4-BE49-F238E27FC236}">
                <a16:creationId xmlns:a16="http://schemas.microsoft.com/office/drawing/2014/main" id="{24196424-400E-48E3-A151-E866E556B614}"/>
              </a:ext>
            </a:extLst>
          </p:cNvPr>
          <p:cNvSpPr>
            <a:spLocks noChangeArrowheads="1"/>
          </p:cNvSpPr>
          <p:nvPr/>
        </p:nvSpPr>
        <p:spPr bwMode="auto">
          <a:xfrm>
            <a:off x="5273675" y="59166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15</a:t>
            </a:r>
            <a:endParaRPr lang="en-US" altLang="en-US" sz="1000"/>
          </a:p>
        </p:txBody>
      </p:sp>
      <p:sp>
        <p:nvSpPr>
          <p:cNvPr id="57380" name="Line 36">
            <a:extLst>
              <a:ext uri="{FF2B5EF4-FFF2-40B4-BE49-F238E27FC236}">
                <a16:creationId xmlns:a16="http://schemas.microsoft.com/office/drawing/2014/main" id="{F68BEEFF-1787-4D8B-8E7F-8625E7D612C1}"/>
              </a:ext>
            </a:extLst>
          </p:cNvPr>
          <p:cNvSpPr>
            <a:spLocks noChangeShapeType="1"/>
          </p:cNvSpPr>
          <p:nvPr/>
        </p:nvSpPr>
        <p:spPr bwMode="auto">
          <a:xfrm flipV="1">
            <a:off x="6080125" y="5803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81" name="Line 37">
            <a:extLst>
              <a:ext uri="{FF2B5EF4-FFF2-40B4-BE49-F238E27FC236}">
                <a16:creationId xmlns:a16="http://schemas.microsoft.com/office/drawing/2014/main" id="{7F7BA1F1-8E04-459F-A6F4-9578A06FF9C7}"/>
              </a:ext>
            </a:extLst>
          </p:cNvPr>
          <p:cNvSpPr>
            <a:spLocks noChangeShapeType="1"/>
          </p:cNvSpPr>
          <p:nvPr/>
        </p:nvSpPr>
        <p:spPr bwMode="auto">
          <a:xfrm>
            <a:off x="6080125" y="2933700"/>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82" name="Rectangle 38">
            <a:extLst>
              <a:ext uri="{FF2B5EF4-FFF2-40B4-BE49-F238E27FC236}">
                <a16:creationId xmlns:a16="http://schemas.microsoft.com/office/drawing/2014/main" id="{7F248CC0-9D30-4E94-A2A3-0FBFF27FB5EF}"/>
              </a:ext>
            </a:extLst>
          </p:cNvPr>
          <p:cNvSpPr>
            <a:spLocks noChangeArrowheads="1"/>
          </p:cNvSpPr>
          <p:nvPr/>
        </p:nvSpPr>
        <p:spPr bwMode="auto">
          <a:xfrm>
            <a:off x="6010275" y="59166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sz="1000"/>
          </a:p>
        </p:txBody>
      </p:sp>
      <p:sp>
        <p:nvSpPr>
          <p:cNvPr id="57383" name="Line 39">
            <a:extLst>
              <a:ext uri="{FF2B5EF4-FFF2-40B4-BE49-F238E27FC236}">
                <a16:creationId xmlns:a16="http://schemas.microsoft.com/office/drawing/2014/main" id="{4F269B41-2E09-415B-A3D8-CE19F0B4A5BB}"/>
              </a:ext>
            </a:extLst>
          </p:cNvPr>
          <p:cNvSpPr>
            <a:spLocks noChangeShapeType="1"/>
          </p:cNvSpPr>
          <p:nvPr/>
        </p:nvSpPr>
        <p:spPr bwMode="auto">
          <a:xfrm flipV="1">
            <a:off x="6815138" y="5803900"/>
            <a:ext cx="1587"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84" name="Line 40">
            <a:extLst>
              <a:ext uri="{FF2B5EF4-FFF2-40B4-BE49-F238E27FC236}">
                <a16:creationId xmlns:a16="http://schemas.microsoft.com/office/drawing/2014/main" id="{DE0B308E-6917-4DF3-A164-B85295F95837}"/>
              </a:ext>
            </a:extLst>
          </p:cNvPr>
          <p:cNvSpPr>
            <a:spLocks noChangeShapeType="1"/>
          </p:cNvSpPr>
          <p:nvPr/>
        </p:nvSpPr>
        <p:spPr bwMode="auto">
          <a:xfrm>
            <a:off x="6815138" y="2933700"/>
            <a:ext cx="1587"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85" name="Rectangle 41">
            <a:extLst>
              <a:ext uri="{FF2B5EF4-FFF2-40B4-BE49-F238E27FC236}">
                <a16:creationId xmlns:a16="http://schemas.microsoft.com/office/drawing/2014/main" id="{C3DA8598-C7E6-4FDA-8DEB-3F3C76A0650D}"/>
              </a:ext>
            </a:extLst>
          </p:cNvPr>
          <p:cNvSpPr>
            <a:spLocks noChangeArrowheads="1"/>
          </p:cNvSpPr>
          <p:nvPr/>
        </p:nvSpPr>
        <p:spPr bwMode="auto">
          <a:xfrm>
            <a:off x="6746875" y="59166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25</a:t>
            </a:r>
            <a:endParaRPr lang="en-US" altLang="en-US" sz="1000"/>
          </a:p>
        </p:txBody>
      </p:sp>
      <p:sp>
        <p:nvSpPr>
          <p:cNvPr id="57386" name="Line 42">
            <a:extLst>
              <a:ext uri="{FF2B5EF4-FFF2-40B4-BE49-F238E27FC236}">
                <a16:creationId xmlns:a16="http://schemas.microsoft.com/office/drawing/2014/main" id="{DDE0F0B4-2714-4D2D-B518-F6262EB96EFE}"/>
              </a:ext>
            </a:extLst>
          </p:cNvPr>
          <p:cNvSpPr>
            <a:spLocks noChangeShapeType="1"/>
          </p:cNvSpPr>
          <p:nvPr/>
        </p:nvSpPr>
        <p:spPr bwMode="auto">
          <a:xfrm>
            <a:off x="3133725" y="584041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87" name="Line 43">
            <a:extLst>
              <a:ext uri="{FF2B5EF4-FFF2-40B4-BE49-F238E27FC236}">
                <a16:creationId xmlns:a16="http://schemas.microsoft.com/office/drawing/2014/main" id="{C6F70BD5-BB61-42B5-91DE-217859099F66}"/>
              </a:ext>
            </a:extLst>
          </p:cNvPr>
          <p:cNvSpPr>
            <a:spLocks noChangeShapeType="1"/>
          </p:cNvSpPr>
          <p:nvPr/>
        </p:nvSpPr>
        <p:spPr bwMode="auto">
          <a:xfrm flipH="1">
            <a:off x="6778625" y="58404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88" name="Rectangle 44">
            <a:extLst>
              <a:ext uri="{FF2B5EF4-FFF2-40B4-BE49-F238E27FC236}">
                <a16:creationId xmlns:a16="http://schemas.microsoft.com/office/drawing/2014/main" id="{9600FA07-42F4-42E3-ACEE-A2E70242EB42}"/>
              </a:ext>
            </a:extLst>
          </p:cNvPr>
          <p:cNvSpPr>
            <a:spLocks noChangeArrowheads="1"/>
          </p:cNvSpPr>
          <p:nvPr/>
        </p:nvSpPr>
        <p:spPr bwMode="auto">
          <a:xfrm>
            <a:off x="2932113" y="579120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57389" name="Line 45">
            <a:extLst>
              <a:ext uri="{FF2B5EF4-FFF2-40B4-BE49-F238E27FC236}">
                <a16:creationId xmlns:a16="http://schemas.microsoft.com/office/drawing/2014/main" id="{0B3BBF56-5FD5-4C9E-BF06-2354FBCD893F}"/>
              </a:ext>
            </a:extLst>
          </p:cNvPr>
          <p:cNvSpPr>
            <a:spLocks noChangeShapeType="1"/>
          </p:cNvSpPr>
          <p:nvPr/>
        </p:nvSpPr>
        <p:spPr bwMode="auto">
          <a:xfrm>
            <a:off x="3133725" y="554990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90" name="Line 46">
            <a:extLst>
              <a:ext uri="{FF2B5EF4-FFF2-40B4-BE49-F238E27FC236}">
                <a16:creationId xmlns:a16="http://schemas.microsoft.com/office/drawing/2014/main" id="{8AE664C4-2245-426E-83B8-CE434332C010}"/>
              </a:ext>
            </a:extLst>
          </p:cNvPr>
          <p:cNvSpPr>
            <a:spLocks noChangeShapeType="1"/>
          </p:cNvSpPr>
          <p:nvPr/>
        </p:nvSpPr>
        <p:spPr bwMode="auto">
          <a:xfrm flipH="1">
            <a:off x="6778625" y="554990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91" name="Rectangle 47">
            <a:extLst>
              <a:ext uri="{FF2B5EF4-FFF2-40B4-BE49-F238E27FC236}">
                <a16:creationId xmlns:a16="http://schemas.microsoft.com/office/drawing/2014/main" id="{59900712-A548-4D11-B129-F8AAFAEDBDFB}"/>
              </a:ext>
            </a:extLst>
          </p:cNvPr>
          <p:cNvSpPr>
            <a:spLocks noChangeArrowheads="1"/>
          </p:cNvSpPr>
          <p:nvPr/>
        </p:nvSpPr>
        <p:spPr bwMode="auto">
          <a:xfrm>
            <a:off x="2863850" y="550068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0.1</a:t>
            </a:r>
            <a:endParaRPr lang="en-US" altLang="en-US" sz="1000"/>
          </a:p>
        </p:txBody>
      </p:sp>
      <p:sp>
        <p:nvSpPr>
          <p:cNvPr id="57392" name="Line 48">
            <a:extLst>
              <a:ext uri="{FF2B5EF4-FFF2-40B4-BE49-F238E27FC236}">
                <a16:creationId xmlns:a16="http://schemas.microsoft.com/office/drawing/2014/main" id="{C6EF8A5B-58F7-456C-8A05-01C027D8A251}"/>
              </a:ext>
            </a:extLst>
          </p:cNvPr>
          <p:cNvSpPr>
            <a:spLocks noChangeShapeType="1"/>
          </p:cNvSpPr>
          <p:nvPr/>
        </p:nvSpPr>
        <p:spPr bwMode="auto">
          <a:xfrm>
            <a:off x="3133725" y="5259388"/>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93" name="Line 49">
            <a:extLst>
              <a:ext uri="{FF2B5EF4-FFF2-40B4-BE49-F238E27FC236}">
                <a16:creationId xmlns:a16="http://schemas.microsoft.com/office/drawing/2014/main" id="{38F0EAF4-A250-4E0A-814C-BB78637B4805}"/>
              </a:ext>
            </a:extLst>
          </p:cNvPr>
          <p:cNvSpPr>
            <a:spLocks noChangeShapeType="1"/>
          </p:cNvSpPr>
          <p:nvPr/>
        </p:nvSpPr>
        <p:spPr bwMode="auto">
          <a:xfrm flipH="1">
            <a:off x="6778625" y="52593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94" name="Rectangle 50">
            <a:extLst>
              <a:ext uri="{FF2B5EF4-FFF2-40B4-BE49-F238E27FC236}">
                <a16:creationId xmlns:a16="http://schemas.microsoft.com/office/drawing/2014/main" id="{C495CDF3-FE43-4774-B4D5-BCDD98E04F2E}"/>
              </a:ext>
            </a:extLst>
          </p:cNvPr>
          <p:cNvSpPr>
            <a:spLocks noChangeArrowheads="1"/>
          </p:cNvSpPr>
          <p:nvPr/>
        </p:nvSpPr>
        <p:spPr bwMode="auto">
          <a:xfrm>
            <a:off x="2863850" y="52101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sz="1000"/>
          </a:p>
        </p:txBody>
      </p:sp>
      <p:sp>
        <p:nvSpPr>
          <p:cNvPr id="57395" name="Line 51">
            <a:extLst>
              <a:ext uri="{FF2B5EF4-FFF2-40B4-BE49-F238E27FC236}">
                <a16:creationId xmlns:a16="http://schemas.microsoft.com/office/drawing/2014/main" id="{83E3F5E2-BB00-4D71-8700-208176016CE6}"/>
              </a:ext>
            </a:extLst>
          </p:cNvPr>
          <p:cNvSpPr>
            <a:spLocks noChangeShapeType="1"/>
          </p:cNvSpPr>
          <p:nvPr/>
        </p:nvSpPr>
        <p:spPr bwMode="auto">
          <a:xfrm>
            <a:off x="3133725" y="496887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96" name="Line 52">
            <a:extLst>
              <a:ext uri="{FF2B5EF4-FFF2-40B4-BE49-F238E27FC236}">
                <a16:creationId xmlns:a16="http://schemas.microsoft.com/office/drawing/2014/main" id="{C0AF88DD-9763-4B00-922C-31C8B621CC7E}"/>
              </a:ext>
            </a:extLst>
          </p:cNvPr>
          <p:cNvSpPr>
            <a:spLocks noChangeShapeType="1"/>
          </p:cNvSpPr>
          <p:nvPr/>
        </p:nvSpPr>
        <p:spPr bwMode="auto">
          <a:xfrm flipH="1">
            <a:off x="6778625" y="49688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97" name="Rectangle 53">
            <a:extLst>
              <a:ext uri="{FF2B5EF4-FFF2-40B4-BE49-F238E27FC236}">
                <a16:creationId xmlns:a16="http://schemas.microsoft.com/office/drawing/2014/main" id="{AC9F6D5A-D83D-4C79-9533-8D8A8C0A9DE9}"/>
              </a:ext>
            </a:extLst>
          </p:cNvPr>
          <p:cNvSpPr>
            <a:spLocks noChangeArrowheads="1"/>
          </p:cNvSpPr>
          <p:nvPr/>
        </p:nvSpPr>
        <p:spPr bwMode="auto">
          <a:xfrm>
            <a:off x="2863850" y="49196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0.3</a:t>
            </a:r>
            <a:endParaRPr lang="en-US" altLang="en-US" sz="1000"/>
          </a:p>
        </p:txBody>
      </p:sp>
      <p:sp>
        <p:nvSpPr>
          <p:cNvPr id="57398" name="Line 54">
            <a:extLst>
              <a:ext uri="{FF2B5EF4-FFF2-40B4-BE49-F238E27FC236}">
                <a16:creationId xmlns:a16="http://schemas.microsoft.com/office/drawing/2014/main" id="{36AFA9EF-EF98-4967-9839-81DAD4A27A68}"/>
              </a:ext>
            </a:extLst>
          </p:cNvPr>
          <p:cNvSpPr>
            <a:spLocks noChangeShapeType="1"/>
          </p:cNvSpPr>
          <p:nvPr/>
        </p:nvSpPr>
        <p:spPr bwMode="auto">
          <a:xfrm>
            <a:off x="3133725" y="467836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99" name="Line 55">
            <a:extLst>
              <a:ext uri="{FF2B5EF4-FFF2-40B4-BE49-F238E27FC236}">
                <a16:creationId xmlns:a16="http://schemas.microsoft.com/office/drawing/2014/main" id="{7E235865-4B9A-435E-8A55-0059FC68F317}"/>
              </a:ext>
            </a:extLst>
          </p:cNvPr>
          <p:cNvSpPr>
            <a:spLocks noChangeShapeType="1"/>
          </p:cNvSpPr>
          <p:nvPr/>
        </p:nvSpPr>
        <p:spPr bwMode="auto">
          <a:xfrm flipH="1">
            <a:off x="6778625" y="46783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00" name="Rectangle 56">
            <a:extLst>
              <a:ext uri="{FF2B5EF4-FFF2-40B4-BE49-F238E27FC236}">
                <a16:creationId xmlns:a16="http://schemas.microsoft.com/office/drawing/2014/main" id="{59DAD0DB-9AEA-48BD-85DA-DFB635DBE659}"/>
              </a:ext>
            </a:extLst>
          </p:cNvPr>
          <p:cNvSpPr>
            <a:spLocks noChangeArrowheads="1"/>
          </p:cNvSpPr>
          <p:nvPr/>
        </p:nvSpPr>
        <p:spPr bwMode="auto">
          <a:xfrm>
            <a:off x="2863850" y="46275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0.4</a:t>
            </a:r>
            <a:endParaRPr lang="en-US" altLang="en-US" sz="1000"/>
          </a:p>
        </p:txBody>
      </p:sp>
      <p:sp>
        <p:nvSpPr>
          <p:cNvPr id="57401" name="Line 57">
            <a:extLst>
              <a:ext uri="{FF2B5EF4-FFF2-40B4-BE49-F238E27FC236}">
                <a16:creationId xmlns:a16="http://schemas.microsoft.com/office/drawing/2014/main" id="{0FBCE957-A6C6-4F4A-AE13-9D1330B06798}"/>
              </a:ext>
            </a:extLst>
          </p:cNvPr>
          <p:cNvSpPr>
            <a:spLocks noChangeShapeType="1"/>
          </p:cNvSpPr>
          <p:nvPr/>
        </p:nvSpPr>
        <p:spPr bwMode="auto">
          <a:xfrm>
            <a:off x="3133725" y="438626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02" name="Line 58">
            <a:extLst>
              <a:ext uri="{FF2B5EF4-FFF2-40B4-BE49-F238E27FC236}">
                <a16:creationId xmlns:a16="http://schemas.microsoft.com/office/drawing/2014/main" id="{1C0644A3-779D-4FBF-864F-4B04792ACC1F}"/>
              </a:ext>
            </a:extLst>
          </p:cNvPr>
          <p:cNvSpPr>
            <a:spLocks noChangeShapeType="1"/>
          </p:cNvSpPr>
          <p:nvPr/>
        </p:nvSpPr>
        <p:spPr bwMode="auto">
          <a:xfrm flipH="1">
            <a:off x="6778625" y="43862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03" name="Rectangle 59">
            <a:extLst>
              <a:ext uri="{FF2B5EF4-FFF2-40B4-BE49-F238E27FC236}">
                <a16:creationId xmlns:a16="http://schemas.microsoft.com/office/drawing/2014/main" id="{9C555F4F-7991-4C16-A1FA-DE9226726E39}"/>
              </a:ext>
            </a:extLst>
          </p:cNvPr>
          <p:cNvSpPr>
            <a:spLocks noChangeArrowheads="1"/>
          </p:cNvSpPr>
          <p:nvPr/>
        </p:nvSpPr>
        <p:spPr bwMode="auto">
          <a:xfrm>
            <a:off x="2863850" y="43370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000"/>
          </a:p>
        </p:txBody>
      </p:sp>
      <p:sp>
        <p:nvSpPr>
          <p:cNvPr id="57404" name="Line 60">
            <a:extLst>
              <a:ext uri="{FF2B5EF4-FFF2-40B4-BE49-F238E27FC236}">
                <a16:creationId xmlns:a16="http://schemas.microsoft.com/office/drawing/2014/main" id="{4C0C8BEC-97DE-44D5-BCD9-F96DF324E4E8}"/>
              </a:ext>
            </a:extLst>
          </p:cNvPr>
          <p:cNvSpPr>
            <a:spLocks noChangeShapeType="1"/>
          </p:cNvSpPr>
          <p:nvPr/>
        </p:nvSpPr>
        <p:spPr bwMode="auto">
          <a:xfrm>
            <a:off x="3133725" y="408940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05" name="Line 61">
            <a:extLst>
              <a:ext uri="{FF2B5EF4-FFF2-40B4-BE49-F238E27FC236}">
                <a16:creationId xmlns:a16="http://schemas.microsoft.com/office/drawing/2014/main" id="{83386593-02E2-4DEA-8101-7E98A81616BC}"/>
              </a:ext>
            </a:extLst>
          </p:cNvPr>
          <p:cNvSpPr>
            <a:spLocks noChangeShapeType="1"/>
          </p:cNvSpPr>
          <p:nvPr/>
        </p:nvSpPr>
        <p:spPr bwMode="auto">
          <a:xfrm flipH="1">
            <a:off x="6778625" y="408940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06" name="Rectangle 62">
            <a:extLst>
              <a:ext uri="{FF2B5EF4-FFF2-40B4-BE49-F238E27FC236}">
                <a16:creationId xmlns:a16="http://schemas.microsoft.com/office/drawing/2014/main" id="{B6FFD70D-2AB3-408B-A262-78C439FF5669}"/>
              </a:ext>
            </a:extLst>
          </p:cNvPr>
          <p:cNvSpPr>
            <a:spLocks noChangeArrowheads="1"/>
          </p:cNvSpPr>
          <p:nvPr/>
        </p:nvSpPr>
        <p:spPr bwMode="auto">
          <a:xfrm>
            <a:off x="2863850" y="404018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0.6</a:t>
            </a:r>
            <a:endParaRPr lang="en-US" altLang="en-US" sz="1000"/>
          </a:p>
        </p:txBody>
      </p:sp>
      <p:sp>
        <p:nvSpPr>
          <p:cNvPr id="57407" name="Line 63">
            <a:extLst>
              <a:ext uri="{FF2B5EF4-FFF2-40B4-BE49-F238E27FC236}">
                <a16:creationId xmlns:a16="http://schemas.microsoft.com/office/drawing/2014/main" id="{04EC299D-2AEA-41BA-B0F6-8E6AB3815249}"/>
              </a:ext>
            </a:extLst>
          </p:cNvPr>
          <p:cNvSpPr>
            <a:spLocks noChangeShapeType="1"/>
          </p:cNvSpPr>
          <p:nvPr/>
        </p:nvSpPr>
        <p:spPr bwMode="auto">
          <a:xfrm>
            <a:off x="3133725" y="3798888"/>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08" name="Line 64">
            <a:extLst>
              <a:ext uri="{FF2B5EF4-FFF2-40B4-BE49-F238E27FC236}">
                <a16:creationId xmlns:a16="http://schemas.microsoft.com/office/drawing/2014/main" id="{8B950C62-8BB1-4B2C-81BE-88C14E58A0A1}"/>
              </a:ext>
            </a:extLst>
          </p:cNvPr>
          <p:cNvSpPr>
            <a:spLocks noChangeShapeType="1"/>
          </p:cNvSpPr>
          <p:nvPr/>
        </p:nvSpPr>
        <p:spPr bwMode="auto">
          <a:xfrm flipH="1">
            <a:off x="6778625" y="37988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09" name="Rectangle 65">
            <a:extLst>
              <a:ext uri="{FF2B5EF4-FFF2-40B4-BE49-F238E27FC236}">
                <a16:creationId xmlns:a16="http://schemas.microsoft.com/office/drawing/2014/main" id="{28E392C4-1743-4093-8B1A-C49EC25F6FD6}"/>
              </a:ext>
            </a:extLst>
          </p:cNvPr>
          <p:cNvSpPr>
            <a:spLocks noChangeArrowheads="1"/>
          </p:cNvSpPr>
          <p:nvPr/>
        </p:nvSpPr>
        <p:spPr bwMode="auto">
          <a:xfrm>
            <a:off x="2863850" y="37496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0.7</a:t>
            </a:r>
            <a:endParaRPr lang="en-US" altLang="en-US" sz="1000"/>
          </a:p>
        </p:txBody>
      </p:sp>
      <p:sp>
        <p:nvSpPr>
          <p:cNvPr id="57410" name="Line 66">
            <a:extLst>
              <a:ext uri="{FF2B5EF4-FFF2-40B4-BE49-F238E27FC236}">
                <a16:creationId xmlns:a16="http://schemas.microsoft.com/office/drawing/2014/main" id="{60CED514-60C7-4B01-9490-8BD4FC1740FB}"/>
              </a:ext>
            </a:extLst>
          </p:cNvPr>
          <p:cNvSpPr>
            <a:spLocks noChangeShapeType="1"/>
          </p:cNvSpPr>
          <p:nvPr/>
        </p:nvSpPr>
        <p:spPr bwMode="auto">
          <a:xfrm>
            <a:off x="3133725" y="351472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11" name="Line 67">
            <a:extLst>
              <a:ext uri="{FF2B5EF4-FFF2-40B4-BE49-F238E27FC236}">
                <a16:creationId xmlns:a16="http://schemas.microsoft.com/office/drawing/2014/main" id="{5DE2512E-48E5-45B4-9465-29B1D44F245F}"/>
              </a:ext>
            </a:extLst>
          </p:cNvPr>
          <p:cNvSpPr>
            <a:spLocks noChangeShapeType="1"/>
          </p:cNvSpPr>
          <p:nvPr/>
        </p:nvSpPr>
        <p:spPr bwMode="auto">
          <a:xfrm flipH="1">
            <a:off x="6778625" y="35147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12" name="Rectangle 68">
            <a:extLst>
              <a:ext uri="{FF2B5EF4-FFF2-40B4-BE49-F238E27FC236}">
                <a16:creationId xmlns:a16="http://schemas.microsoft.com/office/drawing/2014/main" id="{689D47DD-1A26-4112-A59D-4C6EB9D3EFBF}"/>
              </a:ext>
            </a:extLst>
          </p:cNvPr>
          <p:cNvSpPr>
            <a:spLocks noChangeArrowheads="1"/>
          </p:cNvSpPr>
          <p:nvPr/>
        </p:nvSpPr>
        <p:spPr bwMode="auto">
          <a:xfrm>
            <a:off x="2863850" y="3465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0.8</a:t>
            </a:r>
            <a:endParaRPr lang="en-US" altLang="en-US" sz="1000"/>
          </a:p>
        </p:txBody>
      </p:sp>
      <p:sp>
        <p:nvSpPr>
          <p:cNvPr id="57413" name="Line 69">
            <a:extLst>
              <a:ext uri="{FF2B5EF4-FFF2-40B4-BE49-F238E27FC236}">
                <a16:creationId xmlns:a16="http://schemas.microsoft.com/office/drawing/2014/main" id="{82D030AE-D36B-43B2-AE5E-E130F973D858}"/>
              </a:ext>
            </a:extLst>
          </p:cNvPr>
          <p:cNvSpPr>
            <a:spLocks noChangeShapeType="1"/>
          </p:cNvSpPr>
          <p:nvPr/>
        </p:nvSpPr>
        <p:spPr bwMode="auto">
          <a:xfrm>
            <a:off x="3133725" y="322421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14" name="Line 70">
            <a:extLst>
              <a:ext uri="{FF2B5EF4-FFF2-40B4-BE49-F238E27FC236}">
                <a16:creationId xmlns:a16="http://schemas.microsoft.com/office/drawing/2014/main" id="{634C8598-D5FB-4983-8D9B-51AC4F2762E5}"/>
              </a:ext>
            </a:extLst>
          </p:cNvPr>
          <p:cNvSpPr>
            <a:spLocks noChangeShapeType="1"/>
          </p:cNvSpPr>
          <p:nvPr/>
        </p:nvSpPr>
        <p:spPr bwMode="auto">
          <a:xfrm flipH="1">
            <a:off x="6778625" y="32242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15" name="Rectangle 71">
            <a:extLst>
              <a:ext uri="{FF2B5EF4-FFF2-40B4-BE49-F238E27FC236}">
                <a16:creationId xmlns:a16="http://schemas.microsoft.com/office/drawing/2014/main" id="{9202F8CE-7229-437D-B0E7-B28F52C56DCA}"/>
              </a:ext>
            </a:extLst>
          </p:cNvPr>
          <p:cNvSpPr>
            <a:spLocks noChangeArrowheads="1"/>
          </p:cNvSpPr>
          <p:nvPr/>
        </p:nvSpPr>
        <p:spPr bwMode="auto">
          <a:xfrm>
            <a:off x="2863850" y="31750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0.9</a:t>
            </a:r>
            <a:endParaRPr lang="en-US" altLang="en-US" sz="1000"/>
          </a:p>
        </p:txBody>
      </p:sp>
      <p:sp>
        <p:nvSpPr>
          <p:cNvPr id="57416" name="Line 72">
            <a:extLst>
              <a:ext uri="{FF2B5EF4-FFF2-40B4-BE49-F238E27FC236}">
                <a16:creationId xmlns:a16="http://schemas.microsoft.com/office/drawing/2014/main" id="{C33A9624-C69E-4E1B-9FEE-A61163D14DD6}"/>
              </a:ext>
            </a:extLst>
          </p:cNvPr>
          <p:cNvSpPr>
            <a:spLocks noChangeShapeType="1"/>
          </p:cNvSpPr>
          <p:nvPr/>
        </p:nvSpPr>
        <p:spPr bwMode="auto">
          <a:xfrm>
            <a:off x="3133725" y="293370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17" name="Line 73">
            <a:extLst>
              <a:ext uri="{FF2B5EF4-FFF2-40B4-BE49-F238E27FC236}">
                <a16:creationId xmlns:a16="http://schemas.microsoft.com/office/drawing/2014/main" id="{6E7E42AA-91B5-41C4-9037-B88A18D8EDE7}"/>
              </a:ext>
            </a:extLst>
          </p:cNvPr>
          <p:cNvSpPr>
            <a:spLocks noChangeShapeType="1"/>
          </p:cNvSpPr>
          <p:nvPr/>
        </p:nvSpPr>
        <p:spPr bwMode="auto">
          <a:xfrm flipH="1">
            <a:off x="6778625" y="293370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418" name="Rectangle 74">
            <a:extLst>
              <a:ext uri="{FF2B5EF4-FFF2-40B4-BE49-F238E27FC236}">
                <a16:creationId xmlns:a16="http://schemas.microsoft.com/office/drawing/2014/main" id="{7EFF5008-5664-4D46-9DB3-CE7B993D9603}"/>
              </a:ext>
            </a:extLst>
          </p:cNvPr>
          <p:cNvSpPr>
            <a:spLocks noChangeArrowheads="1"/>
          </p:cNvSpPr>
          <p:nvPr/>
        </p:nvSpPr>
        <p:spPr bwMode="auto">
          <a:xfrm>
            <a:off x="2932113" y="288290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p>
        </p:txBody>
      </p:sp>
      <p:sp>
        <p:nvSpPr>
          <p:cNvPr id="57423" name="Freeform 79">
            <a:extLst>
              <a:ext uri="{FF2B5EF4-FFF2-40B4-BE49-F238E27FC236}">
                <a16:creationId xmlns:a16="http://schemas.microsoft.com/office/drawing/2014/main" id="{225C6ADA-01B2-4D39-892A-58BD275E31AD}"/>
              </a:ext>
            </a:extLst>
          </p:cNvPr>
          <p:cNvSpPr>
            <a:spLocks/>
          </p:cNvSpPr>
          <p:nvPr/>
        </p:nvSpPr>
        <p:spPr bwMode="auto">
          <a:xfrm>
            <a:off x="3133725" y="2933700"/>
            <a:ext cx="785813" cy="1588"/>
          </a:xfrm>
          <a:custGeom>
            <a:avLst/>
            <a:gdLst>
              <a:gd name="T0" fmla="*/ 8 w 495"/>
              <a:gd name="T1" fmla="*/ 19 w 495"/>
              <a:gd name="T2" fmla="*/ 31 w 495"/>
              <a:gd name="T3" fmla="*/ 43 w 495"/>
              <a:gd name="T4" fmla="*/ 54 w 495"/>
              <a:gd name="T5" fmla="*/ 66 w 495"/>
              <a:gd name="T6" fmla="*/ 78 w 495"/>
              <a:gd name="T7" fmla="*/ 90 w 495"/>
              <a:gd name="T8" fmla="*/ 101 w 495"/>
              <a:gd name="T9" fmla="*/ 113 w 495"/>
              <a:gd name="T10" fmla="*/ 125 w 495"/>
              <a:gd name="T11" fmla="*/ 136 w 495"/>
              <a:gd name="T12" fmla="*/ 148 w 495"/>
              <a:gd name="T13" fmla="*/ 160 w 495"/>
              <a:gd name="T14" fmla="*/ 171 w 495"/>
              <a:gd name="T15" fmla="*/ 183 w 495"/>
              <a:gd name="T16" fmla="*/ 195 w 495"/>
              <a:gd name="T17" fmla="*/ 206 w 495"/>
              <a:gd name="T18" fmla="*/ 218 w 495"/>
              <a:gd name="T19" fmla="*/ 230 w 495"/>
              <a:gd name="T20" fmla="*/ 242 w 495"/>
              <a:gd name="T21" fmla="*/ 253 w 495"/>
              <a:gd name="T22" fmla="*/ 265 w 495"/>
              <a:gd name="T23" fmla="*/ 277 w 495"/>
              <a:gd name="T24" fmla="*/ 288 w 495"/>
              <a:gd name="T25" fmla="*/ 300 w 495"/>
              <a:gd name="T26" fmla="*/ 312 w 495"/>
              <a:gd name="T27" fmla="*/ 323 w 495"/>
              <a:gd name="T28" fmla="*/ 335 w 495"/>
              <a:gd name="T29" fmla="*/ 347 w 495"/>
              <a:gd name="T30" fmla="*/ 359 w 495"/>
              <a:gd name="T31" fmla="*/ 370 w 495"/>
              <a:gd name="T32" fmla="*/ 382 w 495"/>
              <a:gd name="T33" fmla="*/ 394 w 495"/>
              <a:gd name="T34" fmla="*/ 405 w 495"/>
              <a:gd name="T35" fmla="*/ 417 w 495"/>
              <a:gd name="T36" fmla="*/ 429 w 495"/>
              <a:gd name="T37" fmla="*/ 440 w 495"/>
              <a:gd name="T38" fmla="*/ 452 w 495"/>
              <a:gd name="T39" fmla="*/ 464 w 495"/>
              <a:gd name="T40" fmla="*/ 475 w 495"/>
              <a:gd name="T41" fmla="*/ 487 w 49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495">
                <a:moveTo>
                  <a:pt x="0" y="0"/>
                </a:moveTo>
                <a:lnTo>
                  <a:pt x="4" y="0"/>
                </a:lnTo>
                <a:lnTo>
                  <a:pt x="8" y="0"/>
                </a:lnTo>
                <a:lnTo>
                  <a:pt x="12" y="0"/>
                </a:lnTo>
                <a:lnTo>
                  <a:pt x="15" y="0"/>
                </a:lnTo>
                <a:lnTo>
                  <a:pt x="19" y="0"/>
                </a:lnTo>
                <a:lnTo>
                  <a:pt x="23" y="0"/>
                </a:lnTo>
                <a:lnTo>
                  <a:pt x="27" y="0"/>
                </a:lnTo>
                <a:lnTo>
                  <a:pt x="31" y="0"/>
                </a:lnTo>
                <a:lnTo>
                  <a:pt x="35" y="0"/>
                </a:lnTo>
                <a:lnTo>
                  <a:pt x="39" y="0"/>
                </a:lnTo>
                <a:lnTo>
                  <a:pt x="43" y="0"/>
                </a:lnTo>
                <a:lnTo>
                  <a:pt x="47" y="0"/>
                </a:lnTo>
                <a:lnTo>
                  <a:pt x="51" y="0"/>
                </a:lnTo>
                <a:lnTo>
                  <a:pt x="54" y="0"/>
                </a:lnTo>
                <a:lnTo>
                  <a:pt x="58" y="0"/>
                </a:lnTo>
                <a:lnTo>
                  <a:pt x="62" y="0"/>
                </a:lnTo>
                <a:lnTo>
                  <a:pt x="66" y="0"/>
                </a:lnTo>
                <a:lnTo>
                  <a:pt x="70" y="0"/>
                </a:lnTo>
                <a:lnTo>
                  <a:pt x="74" y="0"/>
                </a:lnTo>
                <a:lnTo>
                  <a:pt x="78" y="0"/>
                </a:lnTo>
                <a:lnTo>
                  <a:pt x="82" y="0"/>
                </a:lnTo>
                <a:lnTo>
                  <a:pt x="86" y="0"/>
                </a:lnTo>
                <a:lnTo>
                  <a:pt x="90" y="0"/>
                </a:lnTo>
                <a:lnTo>
                  <a:pt x="93" y="0"/>
                </a:lnTo>
                <a:lnTo>
                  <a:pt x="97" y="0"/>
                </a:lnTo>
                <a:lnTo>
                  <a:pt x="101" y="0"/>
                </a:lnTo>
                <a:lnTo>
                  <a:pt x="105" y="0"/>
                </a:lnTo>
                <a:lnTo>
                  <a:pt x="109" y="0"/>
                </a:lnTo>
                <a:lnTo>
                  <a:pt x="113" y="0"/>
                </a:lnTo>
                <a:lnTo>
                  <a:pt x="117" y="0"/>
                </a:lnTo>
                <a:lnTo>
                  <a:pt x="121" y="0"/>
                </a:lnTo>
                <a:lnTo>
                  <a:pt x="125" y="0"/>
                </a:lnTo>
                <a:lnTo>
                  <a:pt x="128" y="0"/>
                </a:lnTo>
                <a:lnTo>
                  <a:pt x="132" y="0"/>
                </a:lnTo>
                <a:lnTo>
                  <a:pt x="136" y="0"/>
                </a:lnTo>
                <a:lnTo>
                  <a:pt x="140" y="0"/>
                </a:lnTo>
                <a:lnTo>
                  <a:pt x="144" y="0"/>
                </a:lnTo>
                <a:lnTo>
                  <a:pt x="148" y="0"/>
                </a:lnTo>
                <a:lnTo>
                  <a:pt x="152" y="0"/>
                </a:lnTo>
                <a:lnTo>
                  <a:pt x="156" y="0"/>
                </a:lnTo>
                <a:lnTo>
                  <a:pt x="160" y="0"/>
                </a:lnTo>
                <a:lnTo>
                  <a:pt x="164" y="0"/>
                </a:lnTo>
                <a:lnTo>
                  <a:pt x="167" y="0"/>
                </a:lnTo>
                <a:lnTo>
                  <a:pt x="171" y="0"/>
                </a:lnTo>
                <a:lnTo>
                  <a:pt x="175" y="0"/>
                </a:lnTo>
                <a:lnTo>
                  <a:pt x="179" y="0"/>
                </a:lnTo>
                <a:lnTo>
                  <a:pt x="183" y="0"/>
                </a:lnTo>
                <a:lnTo>
                  <a:pt x="187" y="0"/>
                </a:lnTo>
                <a:lnTo>
                  <a:pt x="191" y="0"/>
                </a:lnTo>
                <a:lnTo>
                  <a:pt x="195" y="0"/>
                </a:lnTo>
                <a:lnTo>
                  <a:pt x="199" y="0"/>
                </a:lnTo>
                <a:lnTo>
                  <a:pt x="203" y="0"/>
                </a:lnTo>
                <a:lnTo>
                  <a:pt x="206" y="0"/>
                </a:lnTo>
                <a:lnTo>
                  <a:pt x="210" y="0"/>
                </a:lnTo>
                <a:lnTo>
                  <a:pt x="214" y="0"/>
                </a:lnTo>
                <a:lnTo>
                  <a:pt x="218" y="0"/>
                </a:lnTo>
                <a:lnTo>
                  <a:pt x="222" y="0"/>
                </a:lnTo>
                <a:lnTo>
                  <a:pt x="226" y="0"/>
                </a:lnTo>
                <a:lnTo>
                  <a:pt x="230" y="0"/>
                </a:lnTo>
                <a:lnTo>
                  <a:pt x="234" y="0"/>
                </a:lnTo>
                <a:lnTo>
                  <a:pt x="238" y="0"/>
                </a:lnTo>
                <a:lnTo>
                  <a:pt x="242" y="0"/>
                </a:lnTo>
                <a:lnTo>
                  <a:pt x="245" y="0"/>
                </a:lnTo>
                <a:lnTo>
                  <a:pt x="249" y="0"/>
                </a:lnTo>
                <a:lnTo>
                  <a:pt x="253" y="0"/>
                </a:lnTo>
                <a:lnTo>
                  <a:pt x="257" y="0"/>
                </a:lnTo>
                <a:lnTo>
                  <a:pt x="261" y="0"/>
                </a:lnTo>
                <a:lnTo>
                  <a:pt x="265" y="0"/>
                </a:lnTo>
                <a:lnTo>
                  <a:pt x="269" y="0"/>
                </a:lnTo>
                <a:lnTo>
                  <a:pt x="273" y="0"/>
                </a:lnTo>
                <a:lnTo>
                  <a:pt x="277" y="0"/>
                </a:lnTo>
                <a:lnTo>
                  <a:pt x="281" y="0"/>
                </a:lnTo>
                <a:lnTo>
                  <a:pt x="284" y="0"/>
                </a:lnTo>
                <a:lnTo>
                  <a:pt x="288" y="0"/>
                </a:lnTo>
                <a:lnTo>
                  <a:pt x="292" y="0"/>
                </a:lnTo>
                <a:lnTo>
                  <a:pt x="296" y="0"/>
                </a:lnTo>
                <a:lnTo>
                  <a:pt x="300" y="0"/>
                </a:lnTo>
                <a:lnTo>
                  <a:pt x="304" y="0"/>
                </a:lnTo>
                <a:lnTo>
                  <a:pt x="308" y="0"/>
                </a:lnTo>
                <a:lnTo>
                  <a:pt x="312" y="0"/>
                </a:lnTo>
                <a:lnTo>
                  <a:pt x="316" y="0"/>
                </a:lnTo>
                <a:lnTo>
                  <a:pt x="320" y="0"/>
                </a:lnTo>
                <a:lnTo>
                  <a:pt x="323" y="0"/>
                </a:lnTo>
                <a:lnTo>
                  <a:pt x="327" y="0"/>
                </a:lnTo>
                <a:lnTo>
                  <a:pt x="331" y="0"/>
                </a:lnTo>
                <a:lnTo>
                  <a:pt x="335" y="0"/>
                </a:lnTo>
                <a:lnTo>
                  <a:pt x="339" y="0"/>
                </a:lnTo>
                <a:lnTo>
                  <a:pt x="343" y="0"/>
                </a:lnTo>
                <a:lnTo>
                  <a:pt x="347" y="0"/>
                </a:lnTo>
                <a:lnTo>
                  <a:pt x="351" y="0"/>
                </a:lnTo>
                <a:lnTo>
                  <a:pt x="355" y="0"/>
                </a:lnTo>
                <a:lnTo>
                  <a:pt x="359" y="0"/>
                </a:lnTo>
                <a:lnTo>
                  <a:pt x="362" y="0"/>
                </a:lnTo>
                <a:lnTo>
                  <a:pt x="366" y="0"/>
                </a:lnTo>
                <a:lnTo>
                  <a:pt x="370" y="0"/>
                </a:lnTo>
                <a:lnTo>
                  <a:pt x="374" y="0"/>
                </a:lnTo>
                <a:lnTo>
                  <a:pt x="378" y="0"/>
                </a:lnTo>
                <a:lnTo>
                  <a:pt x="382" y="0"/>
                </a:lnTo>
                <a:lnTo>
                  <a:pt x="386" y="0"/>
                </a:lnTo>
                <a:lnTo>
                  <a:pt x="390" y="0"/>
                </a:lnTo>
                <a:lnTo>
                  <a:pt x="394" y="0"/>
                </a:lnTo>
                <a:lnTo>
                  <a:pt x="397" y="0"/>
                </a:lnTo>
                <a:lnTo>
                  <a:pt x="401" y="0"/>
                </a:lnTo>
                <a:lnTo>
                  <a:pt x="405" y="0"/>
                </a:lnTo>
                <a:lnTo>
                  <a:pt x="409" y="0"/>
                </a:lnTo>
                <a:lnTo>
                  <a:pt x="413" y="0"/>
                </a:lnTo>
                <a:lnTo>
                  <a:pt x="417" y="0"/>
                </a:lnTo>
                <a:lnTo>
                  <a:pt x="421" y="0"/>
                </a:lnTo>
                <a:lnTo>
                  <a:pt x="425" y="0"/>
                </a:lnTo>
                <a:lnTo>
                  <a:pt x="429" y="0"/>
                </a:lnTo>
                <a:lnTo>
                  <a:pt x="433" y="0"/>
                </a:lnTo>
                <a:lnTo>
                  <a:pt x="436" y="0"/>
                </a:lnTo>
                <a:lnTo>
                  <a:pt x="440" y="0"/>
                </a:lnTo>
                <a:lnTo>
                  <a:pt x="444" y="0"/>
                </a:lnTo>
                <a:lnTo>
                  <a:pt x="448" y="0"/>
                </a:lnTo>
                <a:lnTo>
                  <a:pt x="452" y="0"/>
                </a:lnTo>
                <a:lnTo>
                  <a:pt x="456" y="0"/>
                </a:lnTo>
                <a:lnTo>
                  <a:pt x="460" y="0"/>
                </a:lnTo>
                <a:lnTo>
                  <a:pt x="464" y="0"/>
                </a:lnTo>
                <a:lnTo>
                  <a:pt x="468" y="0"/>
                </a:lnTo>
                <a:lnTo>
                  <a:pt x="472" y="0"/>
                </a:lnTo>
                <a:lnTo>
                  <a:pt x="475" y="0"/>
                </a:lnTo>
                <a:lnTo>
                  <a:pt x="479" y="0"/>
                </a:lnTo>
                <a:lnTo>
                  <a:pt x="483" y="0"/>
                </a:lnTo>
                <a:lnTo>
                  <a:pt x="487" y="0"/>
                </a:lnTo>
                <a:lnTo>
                  <a:pt x="491" y="0"/>
                </a:lnTo>
                <a:lnTo>
                  <a:pt x="495"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424" name="Freeform 80">
            <a:extLst>
              <a:ext uri="{FF2B5EF4-FFF2-40B4-BE49-F238E27FC236}">
                <a16:creationId xmlns:a16="http://schemas.microsoft.com/office/drawing/2014/main" id="{329D7201-DEE6-41E3-B9AB-D5A7779BEC4B}"/>
              </a:ext>
            </a:extLst>
          </p:cNvPr>
          <p:cNvSpPr>
            <a:spLocks/>
          </p:cNvSpPr>
          <p:nvPr/>
        </p:nvSpPr>
        <p:spPr bwMode="auto">
          <a:xfrm>
            <a:off x="3919538" y="2933700"/>
            <a:ext cx="785812" cy="1588"/>
          </a:xfrm>
          <a:custGeom>
            <a:avLst/>
            <a:gdLst>
              <a:gd name="T0" fmla="*/ 8 w 495"/>
              <a:gd name="T1" fmla="*/ 19 w 495"/>
              <a:gd name="T2" fmla="*/ 31 w 495"/>
              <a:gd name="T3" fmla="*/ 43 w 495"/>
              <a:gd name="T4" fmla="*/ 55 w 495"/>
              <a:gd name="T5" fmla="*/ 66 w 495"/>
              <a:gd name="T6" fmla="*/ 78 w 495"/>
              <a:gd name="T7" fmla="*/ 90 w 495"/>
              <a:gd name="T8" fmla="*/ 101 w 495"/>
              <a:gd name="T9" fmla="*/ 113 w 495"/>
              <a:gd name="T10" fmla="*/ 125 w 495"/>
              <a:gd name="T11" fmla="*/ 136 w 495"/>
              <a:gd name="T12" fmla="*/ 148 w 495"/>
              <a:gd name="T13" fmla="*/ 160 w 495"/>
              <a:gd name="T14" fmla="*/ 171 w 495"/>
              <a:gd name="T15" fmla="*/ 183 w 495"/>
              <a:gd name="T16" fmla="*/ 195 w 495"/>
              <a:gd name="T17" fmla="*/ 207 w 495"/>
              <a:gd name="T18" fmla="*/ 218 w 495"/>
              <a:gd name="T19" fmla="*/ 230 w 495"/>
              <a:gd name="T20" fmla="*/ 242 w 495"/>
              <a:gd name="T21" fmla="*/ 253 w 495"/>
              <a:gd name="T22" fmla="*/ 265 w 495"/>
              <a:gd name="T23" fmla="*/ 277 w 495"/>
              <a:gd name="T24" fmla="*/ 288 w 495"/>
              <a:gd name="T25" fmla="*/ 300 w 495"/>
              <a:gd name="T26" fmla="*/ 312 w 495"/>
              <a:gd name="T27" fmla="*/ 324 w 495"/>
              <a:gd name="T28" fmla="*/ 335 w 495"/>
              <a:gd name="T29" fmla="*/ 347 w 495"/>
              <a:gd name="T30" fmla="*/ 359 w 495"/>
              <a:gd name="T31" fmla="*/ 370 w 495"/>
              <a:gd name="T32" fmla="*/ 382 w 495"/>
              <a:gd name="T33" fmla="*/ 394 w 495"/>
              <a:gd name="T34" fmla="*/ 405 w 495"/>
              <a:gd name="T35" fmla="*/ 417 w 495"/>
              <a:gd name="T36" fmla="*/ 429 w 495"/>
              <a:gd name="T37" fmla="*/ 440 w 495"/>
              <a:gd name="T38" fmla="*/ 452 w 495"/>
              <a:gd name="T39" fmla="*/ 464 w 495"/>
              <a:gd name="T40" fmla="*/ 476 w 495"/>
              <a:gd name="T41" fmla="*/ 487 w 49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495">
                <a:moveTo>
                  <a:pt x="0" y="0"/>
                </a:moveTo>
                <a:lnTo>
                  <a:pt x="4" y="0"/>
                </a:lnTo>
                <a:lnTo>
                  <a:pt x="8" y="0"/>
                </a:lnTo>
                <a:lnTo>
                  <a:pt x="12" y="0"/>
                </a:lnTo>
                <a:lnTo>
                  <a:pt x="16" y="0"/>
                </a:lnTo>
                <a:lnTo>
                  <a:pt x="19" y="0"/>
                </a:lnTo>
                <a:lnTo>
                  <a:pt x="23" y="0"/>
                </a:lnTo>
                <a:lnTo>
                  <a:pt x="27" y="0"/>
                </a:lnTo>
                <a:lnTo>
                  <a:pt x="31" y="0"/>
                </a:lnTo>
                <a:lnTo>
                  <a:pt x="35" y="0"/>
                </a:lnTo>
                <a:lnTo>
                  <a:pt x="39" y="0"/>
                </a:lnTo>
                <a:lnTo>
                  <a:pt x="43" y="0"/>
                </a:lnTo>
                <a:lnTo>
                  <a:pt x="47" y="0"/>
                </a:lnTo>
                <a:lnTo>
                  <a:pt x="51" y="0"/>
                </a:lnTo>
                <a:lnTo>
                  <a:pt x="55" y="0"/>
                </a:lnTo>
                <a:lnTo>
                  <a:pt x="58" y="0"/>
                </a:lnTo>
                <a:lnTo>
                  <a:pt x="62" y="0"/>
                </a:lnTo>
                <a:lnTo>
                  <a:pt x="66" y="0"/>
                </a:lnTo>
                <a:lnTo>
                  <a:pt x="70" y="0"/>
                </a:lnTo>
                <a:lnTo>
                  <a:pt x="74" y="0"/>
                </a:lnTo>
                <a:lnTo>
                  <a:pt x="78" y="0"/>
                </a:lnTo>
                <a:lnTo>
                  <a:pt x="82" y="0"/>
                </a:lnTo>
                <a:lnTo>
                  <a:pt x="86" y="0"/>
                </a:lnTo>
                <a:lnTo>
                  <a:pt x="90" y="0"/>
                </a:lnTo>
                <a:lnTo>
                  <a:pt x="94" y="0"/>
                </a:lnTo>
                <a:lnTo>
                  <a:pt x="97" y="0"/>
                </a:lnTo>
                <a:lnTo>
                  <a:pt x="101" y="0"/>
                </a:lnTo>
                <a:lnTo>
                  <a:pt x="105" y="0"/>
                </a:lnTo>
                <a:lnTo>
                  <a:pt x="109" y="0"/>
                </a:lnTo>
                <a:lnTo>
                  <a:pt x="113" y="0"/>
                </a:lnTo>
                <a:lnTo>
                  <a:pt x="117" y="0"/>
                </a:lnTo>
                <a:lnTo>
                  <a:pt x="121" y="0"/>
                </a:lnTo>
                <a:lnTo>
                  <a:pt x="125" y="0"/>
                </a:lnTo>
                <a:lnTo>
                  <a:pt x="129" y="0"/>
                </a:lnTo>
                <a:lnTo>
                  <a:pt x="132" y="0"/>
                </a:lnTo>
                <a:lnTo>
                  <a:pt x="136" y="0"/>
                </a:lnTo>
                <a:lnTo>
                  <a:pt x="140" y="0"/>
                </a:lnTo>
                <a:lnTo>
                  <a:pt x="144" y="0"/>
                </a:lnTo>
                <a:lnTo>
                  <a:pt x="148" y="0"/>
                </a:lnTo>
                <a:lnTo>
                  <a:pt x="152" y="0"/>
                </a:lnTo>
                <a:lnTo>
                  <a:pt x="156" y="0"/>
                </a:lnTo>
                <a:lnTo>
                  <a:pt x="160" y="0"/>
                </a:lnTo>
                <a:lnTo>
                  <a:pt x="164" y="0"/>
                </a:lnTo>
                <a:lnTo>
                  <a:pt x="168" y="0"/>
                </a:lnTo>
                <a:lnTo>
                  <a:pt x="171" y="0"/>
                </a:lnTo>
                <a:lnTo>
                  <a:pt x="175" y="0"/>
                </a:lnTo>
                <a:lnTo>
                  <a:pt x="179" y="0"/>
                </a:lnTo>
                <a:lnTo>
                  <a:pt x="183" y="0"/>
                </a:lnTo>
                <a:lnTo>
                  <a:pt x="187" y="0"/>
                </a:lnTo>
                <a:lnTo>
                  <a:pt x="191" y="0"/>
                </a:lnTo>
                <a:lnTo>
                  <a:pt x="195" y="0"/>
                </a:lnTo>
                <a:lnTo>
                  <a:pt x="199" y="0"/>
                </a:lnTo>
                <a:lnTo>
                  <a:pt x="203" y="0"/>
                </a:lnTo>
                <a:lnTo>
                  <a:pt x="207" y="0"/>
                </a:lnTo>
                <a:lnTo>
                  <a:pt x="210" y="0"/>
                </a:lnTo>
                <a:lnTo>
                  <a:pt x="214" y="0"/>
                </a:lnTo>
                <a:lnTo>
                  <a:pt x="218" y="0"/>
                </a:lnTo>
                <a:lnTo>
                  <a:pt x="222" y="0"/>
                </a:lnTo>
                <a:lnTo>
                  <a:pt x="226" y="0"/>
                </a:lnTo>
                <a:lnTo>
                  <a:pt x="230" y="0"/>
                </a:lnTo>
                <a:lnTo>
                  <a:pt x="234" y="0"/>
                </a:lnTo>
                <a:lnTo>
                  <a:pt x="238" y="0"/>
                </a:lnTo>
                <a:lnTo>
                  <a:pt x="242" y="0"/>
                </a:lnTo>
                <a:lnTo>
                  <a:pt x="246" y="0"/>
                </a:lnTo>
                <a:lnTo>
                  <a:pt x="249" y="0"/>
                </a:lnTo>
                <a:lnTo>
                  <a:pt x="253" y="0"/>
                </a:lnTo>
                <a:lnTo>
                  <a:pt x="257" y="0"/>
                </a:lnTo>
                <a:lnTo>
                  <a:pt x="261" y="0"/>
                </a:lnTo>
                <a:lnTo>
                  <a:pt x="265" y="0"/>
                </a:lnTo>
                <a:lnTo>
                  <a:pt x="269" y="0"/>
                </a:lnTo>
                <a:lnTo>
                  <a:pt x="273" y="0"/>
                </a:lnTo>
                <a:lnTo>
                  <a:pt x="277" y="0"/>
                </a:lnTo>
                <a:lnTo>
                  <a:pt x="281" y="0"/>
                </a:lnTo>
                <a:lnTo>
                  <a:pt x="285" y="0"/>
                </a:lnTo>
                <a:lnTo>
                  <a:pt x="288" y="0"/>
                </a:lnTo>
                <a:lnTo>
                  <a:pt x="292" y="0"/>
                </a:lnTo>
                <a:lnTo>
                  <a:pt x="296" y="0"/>
                </a:lnTo>
                <a:lnTo>
                  <a:pt x="300" y="0"/>
                </a:lnTo>
                <a:lnTo>
                  <a:pt x="304" y="0"/>
                </a:lnTo>
                <a:lnTo>
                  <a:pt x="308" y="0"/>
                </a:lnTo>
                <a:lnTo>
                  <a:pt x="312" y="0"/>
                </a:lnTo>
                <a:lnTo>
                  <a:pt x="316" y="0"/>
                </a:lnTo>
                <a:lnTo>
                  <a:pt x="320" y="0"/>
                </a:lnTo>
                <a:lnTo>
                  <a:pt x="324" y="0"/>
                </a:lnTo>
                <a:lnTo>
                  <a:pt x="327" y="0"/>
                </a:lnTo>
                <a:lnTo>
                  <a:pt x="331" y="0"/>
                </a:lnTo>
                <a:lnTo>
                  <a:pt x="335" y="0"/>
                </a:lnTo>
                <a:lnTo>
                  <a:pt x="339" y="0"/>
                </a:lnTo>
                <a:lnTo>
                  <a:pt x="343" y="0"/>
                </a:lnTo>
                <a:lnTo>
                  <a:pt x="347" y="0"/>
                </a:lnTo>
                <a:lnTo>
                  <a:pt x="351" y="0"/>
                </a:lnTo>
                <a:lnTo>
                  <a:pt x="355" y="0"/>
                </a:lnTo>
                <a:lnTo>
                  <a:pt x="359" y="0"/>
                </a:lnTo>
                <a:lnTo>
                  <a:pt x="363" y="0"/>
                </a:lnTo>
                <a:lnTo>
                  <a:pt x="366" y="0"/>
                </a:lnTo>
                <a:lnTo>
                  <a:pt x="370" y="0"/>
                </a:lnTo>
                <a:lnTo>
                  <a:pt x="374" y="0"/>
                </a:lnTo>
                <a:lnTo>
                  <a:pt x="378" y="0"/>
                </a:lnTo>
                <a:lnTo>
                  <a:pt x="382" y="0"/>
                </a:lnTo>
                <a:lnTo>
                  <a:pt x="386" y="0"/>
                </a:lnTo>
                <a:lnTo>
                  <a:pt x="390" y="0"/>
                </a:lnTo>
                <a:lnTo>
                  <a:pt x="394" y="0"/>
                </a:lnTo>
                <a:lnTo>
                  <a:pt x="398" y="0"/>
                </a:lnTo>
                <a:lnTo>
                  <a:pt x="401" y="0"/>
                </a:lnTo>
                <a:lnTo>
                  <a:pt x="405" y="0"/>
                </a:lnTo>
                <a:lnTo>
                  <a:pt x="409" y="0"/>
                </a:lnTo>
                <a:lnTo>
                  <a:pt x="413" y="0"/>
                </a:lnTo>
                <a:lnTo>
                  <a:pt x="417" y="0"/>
                </a:lnTo>
                <a:lnTo>
                  <a:pt x="421" y="0"/>
                </a:lnTo>
                <a:lnTo>
                  <a:pt x="425" y="0"/>
                </a:lnTo>
                <a:lnTo>
                  <a:pt x="429" y="0"/>
                </a:lnTo>
                <a:lnTo>
                  <a:pt x="433" y="0"/>
                </a:lnTo>
                <a:lnTo>
                  <a:pt x="437" y="0"/>
                </a:lnTo>
                <a:lnTo>
                  <a:pt x="440" y="0"/>
                </a:lnTo>
                <a:lnTo>
                  <a:pt x="444" y="0"/>
                </a:lnTo>
                <a:lnTo>
                  <a:pt x="448" y="0"/>
                </a:lnTo>
                <a:lnTo>
                  <a:pt x="452" y="0"/>
                </a:lnTo>
                <a:lnTo>
                  <a:pt x="456" y="0"/>
                </a:lnTo>
                <a:lnTo>
                  <a:pt x="460" y="0"/>
                </a:lnTo>
                <a:lnTo>
                  <a:pt x="464" y="0"/>
                </a:lnTo>
                <a:lnTo>
                  <a:pt x="468" y="0"/>
                </a:lnTo>
                <a:lnTo>
                  <a:pt x="472" y="0"/>
                </a:lnTo>
                <a:lnTo>
                  <a:pt x="476" y="0"/>
                </a:lnTo>
                <a:lnTo>
                  <a:pt x="479" y="0"/>
                </a:lnTo>
                <a:lnTo>
                  <a:pt x="483" y="0"/>
                </a:lnTo>
                <a:lnTo>
                  <a:pt x="487" y="0"/>
                </a:lnTo>
                <a:lnTo>
                  <a:pt x="491" y="0"/>
                </a:lnTo>
                <a:lnTo>
                  <a:pt x="495"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425" name="Freeform 81">
            <a:extLst>
              <a:ext uri="{FF2B5EF4-FFF2-40B4-BE49-F238E27FC236}">
                <a16:creationId xmlns:a16="http://schemas.microsoft.com/office/drawing/2014/main" id="{1DD08FD0-A717-413F-8137-174E2DEAD231}"/>
              </a:ext>
            </a:extLst>
          </p:cNvPr>
          <p:cNvSpPr>
            <a:spLocks/>
          </p:cNvSpPr>
          <p:nvPr/>
        </p:nvSpPr>
        <p:spPr bwMode="auto">
          <a:xfrm>
            <a:off x="4705350" y="2933700"/>
            <a:ext cx="711200" cy="401638"/>
          </a:xfrm>
          <a:custGeom>
            <a:avLst/>
            <a:gdLst>
              <a:gd name="T0" fmla="*/ 8 w 448"/>
              <a:gd name="T1" fmla="*/ 0 h 253"/>
              <a:gd name="T2" fmla="*/ 20 w 448"/>
              <a:gd name="T3" fmla="*/ 0 h 253"/>
              <a:gd name="T4" fmla="*/ 31 w 448"/>
              <a:gd name="T5" fmla="*/ 0 h 253"/>
              <a:gd name="T6" fmla="*/ 43 w 448"/>
              <a:gd name="T7" fmla="*/ 0 h 253"/>
              <a:gd name="T8" fmla="*/ 55 w 448"/>
              <a:gd name="T9" fmla="*/ 0 h 253"/>
              <a:gd name="T10" fmla="*/ 66 w 448"/>
              <a:gd name="T11" fmla="*/ 0 h 253"/>
              <a:gd name="T12" fmla="*/ 78 w 448"/>
              <a:gd name="T13" fmla="*/ 0 h 253"/>
              <a:gd name="T14" fmla="*/ 90 w 448"/>
              <a:gd name="T15" fmla="*/ 0 h 253"/>
              <a:gd name="T16" fmla="*/ 101 w 448"/>
              <a:gd name="T17" fmla="*/ 0 h 253"/>
              <a:gd name="T18" fmla="*/ 113 w 448"/>
              <a:gd name="T19" fmla="*/ 0 h 253"/>
              <a:gd name="T20" fmla="*/ 125 w 448"/>
              <a:gd name="T21" fmla="*/ 0 h 253"/>
              <a:gd name="T22" fmla="*/ 136 w 448"/>
              <a:gd name="T23" fmla="*/ 0 h 253"/>
              <a:gd name="T24" fmla="*/ 148 w 448"/>
              <a:gd name="T25" fmla="*/ 0 h 253"/>
              <a:gd name="T26" fmla="*/ 160 w 448"/>
              <a:gd name="T27" fmla="*/ 0 h 253"/>
              <a:gd name="T28" fmla="*/ 172 w 448"/>
              <a:gd name="T29" fmla="*/ 0 h 253"/>
              <a:gd name="T30" fmla="*/ 183 w 448"/>
              <a:gd name="T31" fmla="*/ 0 h 253"/>
              <a:gd name="T32" fmla="*/ 195 w 448"/>
              <a:gd name="T33" fmla="*/ 0 h 253"/>
              <a:gd name="T34" fmla="*/ 207 w 448"/>
              <a:gd name="T35" fmla="*/ 3 h 253"/>
              <a:gd name="T36" fmla="*/ 218 w 448"/>
              <a:gd name="T37" fmla="*/ 7 h 253"/>
              <a:gd name="T38" fmla="*/ 230 w 448"/>
              <a:gd name="T39" fmla="*/ 11 h 253"/>
              <a:gd name="T40" fmla="*/ 242 w 448"/>
              <a:gd name="T41" fmla="*/ 15 h 253"/>
              <a:gd name="T42" fmla="*/ 253 w 448"/>
              <a:gd name="T43" fmla="*/ 23 h 253"/>
              <a:gd name="T44" fmla="*/ 265 w 448"/>
              <a:gd name="T45" fmla="*/ 31 h 253"/>
              <a:gd name="T46" fmla="*/ 277 w 448"/>
              <a:gd name="T47" fmla="*/ 39 h 253"/>
              <a:gd name="T48" fmla="*/ 289 w 448"/>
              <a:gd name="T49" fmla="*/ 46 h 253"/>
              <a:gd name="T50" fmla="*/ 300 w 448"/>
              <a:gd name="T51" fmla="*/ 58 h 253"/>
              <a:gd name="T52" fmla="*/ 312 w 448"/>
              <a:gd name="T53" fmla="*/ 66 h 253"/>
              <a:gd name="T54" fmla="*/ 324 w 448"/>
              <a:gd name="T55" fmla="*/ 78 h 253"/>
              <a:gd name="T56" fmla="*/ 335 w 448"/>
              <a:gd name="T57" fmla="*/ 93 h 253"/>
              <a:gd name="T58" fmla="*/ 347 w 448"/>
              <a:gd name="T59" fmla="*/ 105 h 253"/>
              <a:gd name="T60" fmla="*/ 359 w 448"/>
              <a:gd name="T61" fmla="*/ 117 h 253"/>
              <a:gd name="T62" fmla="*/ 370 w 448"/>
              <a:gd name="T63" fmla="*/ 128 h 253"/>
              <a:gd name="T64" fmla="*/ 374 w 448"/>
              <a:gd name="T65" fmla="*/ 140 h 253"/>
              <a:gd name="T66" fmla="*/ 386 w 448"/>
              <a:gd name="T67" fmla="*/ 152 h 253"/>
              <a:gd name="T68" fmla="*/ 394 w 448"/>
              <a:gd name="T69" fmla="*/ 163 h 253"/>
              <a:gd name="T70" fmla="*/ 402 w 448"/>
              <a:gd name="T71" fmla="*/ 175 h 253"/>
              <a:gd name="T72" fmla="*/ 409 w 448"/>
              <a:gd name="T73" fmla="*/ 187 h 253"/>
              <a:gd name="T74" fmla="*/ 417 w 448"/>
              <a:gd name="T75" fmla="*/ 198 h 253"/>
              <a:gd name="T76" fmla="*/ 425 w 448"/>
              <a:gd name="T77" fmla="*/ 210 h 253"/>
              <a:gd name="T78" fmla="*/ 433 w 448"/>
              <a:gd name="T79" fmla="*/ 222 h 253"/>
              <a:gd name="T80" fmla="*/ 437 w 448"/>
              <a:gd name="T81" fmla="*/ 233 h 253"/>
              <a:gd name="T82" fmla="*/ 444 w 448"/>
              <a:gd name="T83" fmla="*/ 245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48" h="253">
                <a:moveTo>
                  <a:pt x="0" y="0"/>
                </a:moveTo>
                <a:lnTo>
                  <a:pt x="4" y="0"/>
                </a:lnTo>
                <a:lnTo>
                  <a:pt x="8" y="0"/>
                </a:lnTo>
                <a:lnTo>
                  <a:pt x="12" y="0"/>
                </a:lnTo>
                <a:lnTo>
                  <a:pt x="16" y="0"/>
                </a:lnTo>
                <a:lnTo>
                  <a:pt x="20" y="0"/>
                </a:lnTo>
                <a:lnTo>
                  <a:pt x="23" y="0"/>
                </a:lnTo>
                <a:lnTo>
                  <a:pt x="27" y="0"/>
                </a:lnTo>
                <a:lnTo>
                  <a:pt x="31" y="0"/>
                </a:lnTo>
                <a:lnTo>
                  <a:pt x="35" y="0"/>
                </a:lnTo>
                <a:lnTo>
                  <a:pt x="39" y="0"/>
                </a:lnTo>
                <a:lnTo>
                  <a:pt x="43" y="0"/>
                </a:lnTo>
                <a:lnTo>
                  <a:pt x="47" y="0"/>
                </a:lnTo>
                <a:lnTo>
                  <a:pt x="51" y="0"/>
                </a:lnTo>
                <a:lnTo>
                  <a:pt x="55" y="0"/>
                </a:lnTo>
                <a:lnTo>
                  <a:pt x="59" y="0"/>
                </a:lnTo>
                <a:lnTo>
                  <a:pt x="62" y="0"/>
                </a:lnTo>
                <a:lnTo>
                  <a:pt x="66" y="0"/>
                </a:lnTo>
                <a:lnTo>
                  <a:pt x="70" y="0"/>
                </a:lnTo>
                <a:lnTo>
                  <a:pt x="74" y="0"/>
                </a:lnTo>
                <a:lnTo>
                  <a:pt x="78" y="0"/>
                </a:lnTo>
                <a:lnTo>
                  <a:pt x="82" y="0"/>
                </a:lnTo>
                <a:lnTo>
                  <a:pt x="86" y="0"/>
                </a:lnTo>
                <a:lnTo>
                  <a:pt x="90" y="0"/>
                </a:lnTo>
                <a:lnTo>
                  <a:pt x="94" y="0"/>
                </a:lnTo>
                <a:lnTo>
                  <a:pt x="98" y="0"/>
                </a:lnTo>
                <a:lnTo>
                  <a:pt x="101" y="0"/>
                </a:lnTo>
                <a:lnTo>
                  <a:pt x="105" y="0"/>
                </a:lnTo>
                <a:lnTo>
                  <a:pt x="109" y="0"/>
                </a:lnTo>
                <a:lnTo>
                  <a:pt x="113" y="0"/>
                </a:lnTo>
                <a:lnTo>
                  <a:pt x="117" y="0"/>
                </a:lnTo>
                <a:lnTo>
                  <a:pt x="121" y="0"/>
                </a:lnTo>
                <a:lnTo>
                  <a:pt x="125" y="0"/>
                </a:lnTo>
                <a:lnTo>
                  <a:pt x="129" y="0"/>
                </a:lnTo>
                <a:lnTo>
                  <a:pt x="133" y="0"/>
                </a:lnTo>
                <a:lnTo>
                  <a:pt x="136" y="0"/>
                </a:lnTo>
                <a:lnTo>
                  <a:pt x="140" y="0"/>
                </a:lnTo>
                <a:lnTo>
                  <a:pt x="144" y="0"/>
                </a:lnTo>
                <a:lnTo>
                  <a:pt x="148" y="0"/>
                </a:lnTo>
                <a:lnTo>
                  <a:pt x="152" y="0"/>
                </a:lnTo>
                <a:lnTo>
                  <a:pt x="156" y="0"/>
                </a:lnTo>
                <a:lnTo>
                  <a:pt x="160" y="0"/>
                </a:lnTo>
                <a:lnTo>
                  <a:pt x="164" y="0"/>
                </a:lnTo>
                <a:lnTo>
                  <a:pt x="168" y="0"/>
                </a:lnTo>
                <a:lnTo>
                  <a:pt x="172" y="0"/>
                </a:lnTo>
                <a:lnTo>
                  <a:pt x="175" y="0"/>
                </a:lnTo>
                <a:lnTo>
                  <a:pt x="179" y="0"/>
                </a:lnTo>
                <a:lnTo>
                  <a:pt x="183" y="0"/>
                </a:lnTo>
                <a:lnTo>
                  <a:pt x="187" y="0"/>
                </a:lnTo>
                <a:lnTo>
                  <a:pt x="191" y="0"/>
                </a:lnTo>
                <a:lnTo>
                  <a:pt x="195" y="0"/>
                </a:lnTo>
                <a:lnTo>
                  <a:pt x="199" y="0"/>
                </a:lnTo>
                <a:lnTo>
                  <a:pt x="203" y="3"/>
                </a:lnTo>
                <a:lnTo>
                  <a:pt x="207" y="3"/>
                </a:lnTo>
                <a:lnTo>
                  <a:pt x="211" y="3"/>
                </a:lnTo>
                <a:lnTo>
                  <a:pt x="214" y="3"/>
                </a:lnTo>
                <a:lnTo>
                  <a:pt x="218" y="7"/>
                </a:lnTo>
                <a:lnTo>
                  <a:pt x="222" y="7"/>
                </a:lnTo>
                <a:lnTo>
                  <a:pt x="226" y="11"/>
                </a:lnTo>
                <a:lnTo>
                  <a:pt x="230" y="11"/>
                </a:lnTo>
                <a:lnTo>
                  <a:pt x="234" y="11"/>
                </a:lnTo>
                <a:lnTo>
                  <a:pt x="238" y="15"/>
                </a:lnTo>
                <a:lnTo>
                  <a:pt x="242" y="15"/>
                </a:lnTo>
                <a:lnTo>
                  <a:pt x="246" y="19"/>
                </a:lnTo>
                <a:lnTo>
                  <a:pt x="250" y="19"/>
                </a:lnTo>
                <a:lnTo>
                  <a:pt x="253" y="23"/>
                </a:lnTo>
                <a:lnTo>
                  <a:pt x="257" y="23"/>
                </a:lnTo>
                <a:lnTo>
                  <a:pt x="261" y="27"/>
                </a:lnTo>
                <a:lnTo>
                  <a:pt x="265" y="31"/>
                </a:lnTo>
                <a:lnTo>
                  <a:pt x="269" y="31"/>
                </a:lnTo>
                <a:lnTo>
                  <a:pt x="273" y="35"/>
                </a:lnTo>
                <a:lnTo>
                  <a:pt x="277" y="39"/>
                </a:lnTo>
                <a:lnTo>
                  <a:pt x="281" y="42"/>
                </a:lnTo>
                <a:lnTo>
                  <a:pt x="285" y="42"/>
                </a:lnTo>
                <a:lnTo>
                  <a:pt x="289" y="46"/>
                </a:lnTo>
                <a:lnTo>
                  <a:pt x="292" y="50"/>
                </a:lnTo>
                <a:lnTo>
                  <a:pt x="296" y="54"/>
                </a:lnTo>
                <a:lnTo>
                  <a:pt x="300" y="58"/>
                </a:lnTo>
                <a:lnTo>
                  <a:pt x="304" y="62"/>
                </a:lnTo>
                <a:lnTo>
                  <a:pt x="308" y="62"/>
                </a:lnTo>
                <a:lnTo>
                  <a:pt x="312" y="66"/>
                </a:lnTo>
                <a:lnTo>
                  <a:pt x="316" y="74"/>
                </a:lnTo>
                <a:lnTo>
                  <a:pt x="320" y="74"/>
                </a:lnTo>
                <a:lnTo>
                  <a:pt x="324" y="78"/>
                </a:lnTo>
                <a:lnTo>
                  <a:pt x="328" y="85"/>
                </a:lnTo>
                <a:lnTo>
                  <a:pt x="331" y="85"/>
                </a:lnTo>
                <a:lnTo>
                  <a:pt x="335" y="93"/>
                </a:lnTo>
                <a:lnTo>
                  <a:pt x="339" y="97"/>
                </a:lnTo>
                <a:lnTo>
                  <a:pt x="343" y="101"/>
                </a:lnTo>
                <a:lnTo>
                  <a:pt x="347" y="105"/>
                </a:lnTo>
                <a:lnTo>
                  <a:pt x="351" y="109"/>
                </a:lnTo>
                <a:lnTo>
                  <a:pt x="355" y="113"/>
                </a:lnTo>
                <a:lnTo>
                  <a:pt x="359" y="117"/>
                </a:lnTo>
                <a:lnTo>
                  <a:pt x="363" y="120"/>
                </a:lnTo>
                <a:lnTo>
                  <a:pt x="363" y="124"/>
                </a:lnTo>
                <a:lnTo>
                  <a:pt x="370" y="128"/>
                </a:lnTo>
                <a:lnTo>
                  <a:pt x="370" y="132"/>
                </a:lnTo>
                <a:lnTo>
                  <a:pt x="374" y="136"/>
                </a:lnTo>
                <a:lnTo>
                  <a:pt x="374" y="140"/>
                </a:lnTo>
                <a:lnTo>
                  <a:pt x="378" y="144"/>
                </a:lnTo>
                <a:lnTo>
                  <a:pt x="382" y="148"/>
                </a:lnTo>
                <a:lnTo>
                  <a:pt x="386" y="152"/>
                </a:lnTo>
                <a:lnTo>
                  <a:pt x="386" y="155"/>
                </a:lnTo>
                <a:lnTo>
                  <a:pt x="390" y="159"/>
                </a:lnTo>
                <a:lnTo>
                  <a:pt x="394" y="163"/>
                </a:lnTo>
                <a:lnTo>
                  <a:pt x="398" y="167"/>
                </a:lnTo>
                <a:lnTo>
                  <a:pt x="398" y="171"/>
                </a:lnTo>
                <a:lnTo>
                  <a:pt x="402" y="175"/>
                </a:lnTo>
                <a:lnTo>
                  <a:pt x="402" y="179"/>
                </a:lnTo>
                <a:lnTo>
                  <a:pt x="405" y="183"/>
                </a:lnTo>
                <a:lnTo>
                  <a:pt x="409" y="187"/>
                </a:lnTo>
                <a:lnTo>
                  <a:pt x="413" y="191"/>
                </a:lnTo>
                <a:lnTo>
                  <a:pt x="413" y="194"/>
                </a:lnTo>
                <a:lnTo>
                  <a:pt x="417" y="198"/>
                </a:lnTo>
                <a:lnTo>
                  <a:pt x="421" y="202"/>
                </a:lnTo>
                <a:lnTo>
                  <a:pt x="421" y="206"/>
                </a:lnTo>
                <a:lnTo>
                  <a:pt x="425" y="210"/>
                </a:lnTo>
                <a:lnTo>
                  <a:pt x="425" y="214"/>
                </a:lnTo>
                <a:lnTo>
                  <a:pt x="429" y="218"/>
                </a:lnTo>
                <a:lnTo>
                  <a:pt x="433" y="222"/>
                </a:lnTo>
                <a:lnTo>
                  <a:pt x="433" y="226"/>
                </a:lnTo>
                <a:lnTo>
                  <a:pt x="437" y="230"/>
                </a:lnTo>
                <a:lnTo>
                  <a:pt x="437" y="233"/>
                </a:lnTo>
                <a:lnTo>
                  <a:pt x="441" y="237"/>
                </a:lnTo>
                <a:lnTo>
                  <a:pt x="444" y="241"/>
                </a:lnTo>
                <a:lnTo>
                  <a:pt x="444" y="245"/>
                </a:lnTo>
                <a:lnTo>
                  <a:pt x="448" y="249"/>
                </a:lnTo>
                <a:lnTo>
                  <a:pt x="448" y="253"/>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426" name="Freeform 82">
            <a:extLst>
              <a:ext uri="{FF2B5EF4-FFF2-40B4-BE49-F238E27FC236}">
                <a16:creationId xmlns:a16="http://schemas.microsoft.com/office/drawing/2014/main" id="{E44BBBE9-525A-4BEA-A91A-DB4C2153FDB3}"/>
              </a:ext>
            </a:extLst>
          </p:cNvPr>
          <p:cNvSpPr>
            <a:spLocks/>
          </p:cNvSpPr>
          <p:nvPr/>
        </p:nvSpPr>
        <p:spPr bwMode="auto">
          <a:xfrm>
            <a:off x="5416550" y="3335338"/>
            <a:ext cx="471488" cy="1039812"/>
          </a:xfrm>
          <a:custGeom>
            <a:avLst/>
            <a:gdLst>
              <a:gd name="T0" fmla="*/ 8 w 297"/>
              <a:gd name="T1" fmla="*/ 8 h 655"/>
              <a:gd name="T2" fmla="*/ 12 w 297"/>
              <a:gd name="T3" fmla="*/ 19 h 655"/>
              <a:gd name="T4" fmla="*/ 20 w 297"/>
              <a:gd name="T5" fmla="*/ 31 h 655"/>
              <a:gd name="T6" fmla="*/ 28 w 297"/>
              <a:gd name="T7" fmla="*/ 43 h 655"/>
              <a:gd name="T8" fmla="*/ 35 w 297"/>
              <a:gd name="T9" fmla="*/ 58 h 655"/>
              <a:gd name="T10" fmla="*/ 39 w 297"/>
              <a:gd name="T11" fmla="*/ 70 h 655"/>
              <a:gd name="T12" fmla="*/ 47 w 297"/>
              <a:gd name="T13" fmla="*/ 86 h 655"/>
              <a:gd name="T14" fmla="*/ 55 w 297"/>
              <a:gd name="T15" fmla="*/ 97 h 655"/>
              <a:gd name="T16" fmla="*/ 63 w 297"/>
              <a:gd name="T17" fmla="*/ 113 h 655"/>
              <a:gd name="T18" fmla="*/ 71 w 297"/>
              <a:gd name="T19" fmla="*/ 125 h 655"/>
              <a:gd name="T20" fmla="*/ 74 w 297"/>
              <a:gd name="T21" fmla="*/ 140 h 655"/>
              <a:gd name="T22" fmla="*/ 82 w 297"/>
              <a:gd name="T23" fmla="*/ 152 h 655"/>
              <a:gd name="T24" fmla="*/ 90 w 297"/>
              <a:gd name="T25" fmla="*/ 168 h 655"/>
              <a:gd name="T26" fmla="*/ 98 w 297"/>
              <a:gd name="T27" fmla="*/ 183 h 655"/>
              <a:gd name="T28" fmla="*/ 106 w 297"/>
              <a:gd name="T29" fmla="*/ 199 h 655"/>
              <a:gd name="T30" fmla="*/ 110 w 297"/>
              <a:gd name="T31" fmla="*/ 214 h 655"/>
              <a:gd name="T32" fmla="*/ 117 w 297"/>
              <a:gd name="T33" fmla="*/ 226 h 655"/>
              <a:gd name="T34" fmla="*/ 125 w 297"/>
              <a:gd name="T35" fmla="*/ 242 h 655"/>
              <a:gd name="T36" fmla="*/ 133 w 297"/>
              <a:gd name="T37" fmla="*/ 257 h 655"/>
              <a:gd name="T38" fmla="*/ 141 w 297"/>
              <a:gd name="T39" fmla="*/ 273 h 655"/>
              <a:gd name="T40" fmla="*/ 145 w 297"/>
              <a:gd name="T41" fmla="*/ 288 h 655"/>
              <a:gd name="T42" fmla="*/ 152 w 297"/>
              <a:gd name="T43" fmla="*/ 304 h 655"/>
              <a:gd name="T44" fmla="*/ 160 w 297"/>
              <a:gd name="T45" fmla="*/ 323 h 655"/>
              <a:gd name="T46" fmla="*/ 168 w 297"/>
              <a:gd name="T47" fmla="*/ 339 h 655"/>
              <a:gd name="T48" fmla="*/ 172 w 297"/>
              <a:gd name="T49" fmla="*/ 355 h 655"/>
              <a:gd name="T50" fmla="*/ 180 w 297"/>
              <a:gd name="T51" fmla="*/ 370 h 655"/>
              <a:gd name="T52" fmla="*/ 187 w 297"/>
              <a:gd name="T53" fmla="*/ 386 h 655"/>
              <a:gd name="T54" fmla="*/ 195 w 297"/>
              <a:gd name="T55" fmla="*/ 405 h 655"/>
              <a:gd name="T56" fmla="*/ 203 w 297"/>
              <a:gd name="T57" fmla="*/ 421 h 655"/>
              <a:gd name="T58" fmla="*/ 207 w 297"/>
              <a:gd name="T59" fmla="*/ 436 h 655"/>
              <a:gd name="T60" fmla="*/ 215 w 297"/>
              <a:gd name="T61" fmla="*/ 452 h 655"/>
              <a:gd name="T62" fmla="*/ 223 w 297"/>
              <a:gd name="T63" fmla="*/ 472 h 655"/>
              <a:gd name="T64" fmla="*/ 230 w 297"/>
              <a:gd name="T65" fmla="*/ 487 h 655"/>
              <a:gd name="T66" fmla="*/ 238 w 297"/>
              <a:gd name="T67" fmla="*/ 503 h 655"/>
              <a:gd name="T68" fmla="*/ 242 w 297"/>
              <a:gd name="T69" fmla="*/ 522 h 655"/>
              <a:gd name="T70" fmla="*/ 250 w 297"/>
              <a:gd name="T71" fmla="*/ 538 h 655"/>
              <a:gd name="T72" fmla="*/ 258 w 297"/>
              <a:gd name="T73" fmla="*/ 557 h 655"/>
              <a:gd name="T74" fmla="*/ 265 w 297"/>
              <a:gd name="T75" fmla="*/ 573 h 655"/>
              <a:gd name="T76" fmla="*/ 269 w 297"/>
              <a:gd name="T77" fmla="*/ 588 h 655"/>
              <a:gd name="T78" fmla="*/ 277 w 297"/>
              <a:gd name="T79" fmla="*/ 608 h 655"/>
              <a:gd name="T80" fmla="*/ 285 w 297"/>
              <a:gd name="T81" fmla="*/ 624 h 655"/>
              <a:gd name="T82" fmla="*/ 293 w 297"/>
              <a:gd name="T83" fmla="*/ 643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7" h="655">
                <a:moveTo>
                  <a:pt x="0" y="0"/>
                </a:moveTo>
                <a:lnTo>
                  <a:pt x="4" y="4"/>
                </a:lnTo>
                <a:lnTo>
                  <a:pt x="8" y="8"/>
                </a:lnTo>
                <a:lnTo>
                  <a:pt x="8" y="12"/>
                </a:lnTo>
                <a:lnTo>
                  <a:pt x="12" y="16"/>
                </a:lnTo>
                <a:lnTo>
                  <a:pt x="12" y="19"/>
                </a:lnTo>
                <a:lnTo>
                  <a:pt x="16" y="23"/>
                </a:lnTo>
                <a:lnTo>
                  <a:pt x="20" y="27"/>
                </a:lnTo>
                <a:lnTo>
                  <a:pt x="20" y="31"/>
                </a:lnTo>
                <a:lnTo>
                  <a:pt x="24" y="35"/>
                </a:lnTo>
                <a:lnTo>
                  <a:pt x="24" y="39"/>
                </a:lnTo>
                <a:lnTo>
                  <a:pt x="28" y="43"/>
                </a:lnTo>
                <a:lnTo>
                  <a:pt x="32" y="51"/>
                </a:lnTo>
                <a:lnTo>
                  <a:pt x="32" y="54"/>
                </a:lnTo>
                <a:lnTo>
                  <a:pt x="35" y="58"/>
                </a:lnTo>
                <a:lnTo>
                  <a:pt x="35" y="62"/>
                </a:lnTo>
                <a:lnTo>
                  <a:pt x="39" y="66"/>
                </a:lnTo>
                <a:lnTo>
                  <a:pt x="39" y="70"/>
                </a:lnTo>
                <a:lnTo>
                  <a:pt x="43" y="74"/>
                </a:lnTo>
                <a:lnTo>
                  <a:pt x="47" y="78"/>
                </a:lnTo>
                <a:lnTo>
                  <a:pt x="47" y="86"/>
                </a:lnTo>
                <a:lnTo>
                  <a:pt x="51" y="90"/>
                </a:lnTo>
                <a:lnTo>
                  <a:pt x="51" y="93"/>
                </a:lnTo>
                <a:lnTo>
                  <a:pt x="55" y="97"/>
                </a:lnTo>
                <a:lnTo>
                  <a:pt x="59" y="101"/>
                </a:lnTo>
                <a:lnTo>
                  <a:pt x="59" y="105"/>
                </a:lnTo>
                <a:lnTo>
                  <a:pt x="63" y="113"/>
                </a:lnTo>
                <a:lnTo>
                  <a:pt x="63" y="117"/>
                </a:lnTo>
                <a:lnTo>
                  <a:pt x="67" y="121"/>
                </a:lnTo>
                <a:lnTo>
                  <a:pt x="71" y="125"/>
                </a:lnTo>
                <a:lnTo>
                  <a:pt x="71" y="129"/>
                </a:lnTo>
                <a:lnTo>
                  <a:pt x="74" y="136"/>
                </a:lnTo>
                <a:lnTo>
                  <a:pt x="74" y="140"/>
                </a:lnTo>
                <a:lnTo>
                  <a:pt x="78" y="144"/>
                </a:lnTo>
                <a:lnTo>
                  <a:pt x="82" y="148"/>
                </a:lnTo>
                <a:lnTo>
                  <a:pt x="82" y="152"/>
                </a:lnTo>
                <a:lnTo>
                  <a:pt x="86" y="160"/>
                </a:lnTo>
                <a:lnTo>
                  <a:pt x="86" y="164"/>
                </a:lnTo>
                <a:lnTo>
                  <a:pt x="90" y="168"/>
                </a:lnTo>
                <a:lnTo>
                  <a:pt x="94" y="171"/>
                </a:lnTo>
                <a:lnTo>
                  <a:pt x="94" y="179"/>
                </a:lnTo>
                <a:lnTo>
                  <a:pt x="98" y="183"/>
                </a:lnTo>
                <a:lnTo>
                  <a:pt x="98" y="187"/>
                </a:lnTo>
                <a:lnTo>
                  <a:pt x="102" y="191"/>
                </a:lnTo>
                <a:lnTo>
                  <a:pt x="106" y="199"/>
                </a:lnTo>
                <a:lnTo>
                  <a:pt x="106" y="203"/>
                </a:lnTo>
                <a:lnTo>
                  <a:pt x="110" y="206"/>
                </a:lnTo>
                <a:lnTo>
                  <a:pt x="110" y="214"/>
                </a:lnTo>
                <a:lnTo>
                  <a:pt x="113" y="218"/>
                </a:lnTo>
                <a:lnTo>
                  <a:pt x="117" y="222"/>
                </a:lnTo>
                <a:lnTo>
                  <a:pt x="117" y="226"/>
                </a:lnTo>
                <a:lnTo>
                  <a:pt x="121" y="234"/>
                </a:lnTo>
                <a:lnTo>
                  <a:pt x="121" y="238"/>
                </a:lnTo>
                <a:lnTo>
                  <a:pt x="125" y="242"/>
                </a:lnTo>
                <a:lnTo>
                  <a:pt x="129" y="249"/>
                </a:lnTo>
                <a:lnTo>
                  <a:pt x="129" y="253"/>
                </a:lnTo>
                <a:lnTo>
                  <a:pt x="133" y="257"/>
                </a:lnTo>
                <a:lnTo>
                  <a:pt x="133" y="265"/>
                </a:lnTo>
                <a:lnTo>
                  <a:pt x="137" y="269"/>
                </a:lnTo>
                <a:lnTo>
                  <a:pt x="141" y="273"/>
                </a:lnTo>
                <a:lnTo>
                  <a:pt x="141" y="281"/>
                </a:lnTo>
                <a:lnTo>
                  <a:pt x="145" y="284"/>
                </a:lnTo>
                <a:lnTo>
                  <a:pt x="145" y="288"/>
                </a:lnTo>
                <a:lnTo>
                  <a:pt x="149" y="296"/>
                </a:lnTo>
                <a:lnTo>
                  <a:pt x="149" y="300"/>
                </a:lnTo>
                <a:lnTo>
                  <a:pt x="152" y="304"/>
                </a:lnTo>
                <a:lnTo>
                  <a:pt x="156" y="312"/>
                </a:lnTo>
                <a:lnTo>
                  <a:pt x="156" y="316"/>
                </a:lnTo>
                <a:lnTo>
                  <a:pt x="160" y="323"/>
                </a:lnTo>
                <a:lnTo>
                  <a:pt x="160" y="327"/>
                </a:lnTo>
                <a:lnTo>
                  <a:pt x="164" y="331"/>
                </a:lnTo>
                <a:lnTo>
                  <a:pt x="168" y="339"/>
                </a:lnTo>
                <a:lnTo>
                  <a:pt x="168" y="343"/>
                </a:lnTo>
                <a:lnTo>
                  <a:pt x="172" y="347"/>
                </a:lnTo>
                <a:lnTo>
                  <a:pt x="172" y="355"/>
                </a:lnTo>
                <a:lnTo>
                  <a:pt x="176" y="358"/>
                </a:lnTo>
                <a:lnTo>
                  <a:pt x="180" y="366"/>
                </a:lnTo>
                <a:lnTo>
                  <a:pt x="180" y="370"/>
                </a:lnTo>
                <a:lnTo>
                  <a:pt x="184" y="374"/>
                </a:lnTo>
                <a:lnTo>
                  <a:pt x="184" y="382"/>
                </a:lnTo>
                <a:lnTo>
                  <a:pt x="187" y="386"/>
                </a:lnTo>
                <a:lnTo>
                  <a:pt x="191" y="394"/>
                </a:lnTo>
                <a:lnTo>
                  <a:pt x="191" y="397"/>
                </a:lnTo>
                <a:lnTo>
                  <a:pt x="195" y="405"/>
                </a:lnTo>
                <a:lnTo>
                  <a:pt x="195" y="409"/>
                </a:lnTo>
                <a:lnTo>
                  <a:pt x="199" y="413"/>
                </a:lnTo>
                <a:lnTo>
                  <a:pt x="203" y="421"/>
                </a:lnTo>
                <a:lnTo>
                  <a:pt x="203" y="425"/>
                </a:lnTo>
                <a:lnTo>
                  <a:pt x="207" y="433"/>
                </a:lnTo>
                <a:lnTo>
                  <a:pt x="207" y="436"/>
                </a:lnTo>
                <a:lnTo>
                  <a:pt x="211" y="444"/>
                </a:lnTo>
                <a:lnTo>
                  <a:pt x="215" y="448"/>
                </a:lnTo>
                <a:lnTo>
                  <a:pt x="215" y="452"/>
                </a:lnTo>
                <a:lnTo>
                  <a:pt x="219" y="460"/>
                </a:lnTo>
                <a:lnTo>
                  <a:pt x="219" y="464"/>
                </a:lnTo>
                <a:lnTo>
                  <a:pt x="223" y="472"/>
                </a:lnTo>
                <a:lnTo>
                  <a:pt x="226" y="475"/>
                </a:lnTo>
                <a:lnTo>
                  <a:pt x="226" y="483"/>
                </a:lnTo>
                <a:lnTo>
                  <a:pt x="230" y="487"/>
                </a:lnTo>
                <a:lnTo>
                  <a:pt x="230" y="495"/>
                </a:lnTo>
                <a:lnTo>
                  <a:pt x="234" y="499"/>
                </a:lnTo>
                <a:lnTo>
                  <a:pt x="238" y="503"/>
                </a:lnTo>
                <a:lnTo>
                  <a:pt x="238" y="510"/>
                </a:lnTo>
                <a:lnTo>
                  <a:pt x="242" y="514"/>
                </a:lnTo>
                <a:lnTo>
                  <a:pt x="242" y="522"/>
                </a:lnTo>
                <a:lnTo>
                  <a:pt x="246" y="526"/>
                </a:lnTo>
                <a:lnTo>
                  <a:pt x="246" y="534"/>
                </a:lnTo>
                <a:lnTo>
                  <a:pt x="250" y="538"/>
                </a:lnTo>
                <a:lnTo>
                  <a:pt x="254" y="546"/>
                </a:lnTo>
                <a:lnTo>
                  <a:pt x="254" y="549"/>
                </a:lnTo>
                <a:lnTo>
                  <a:pt x="258" y="557"/>
                </a:lnTo>
                <a:lnTo>
                  <a:pt x="258" y="561"/>
                </a:lnTo>
                <a:lnTo>
                  <a:pt x="262" y="569"/>
                </a:lnTo>
                <a:lnTo>
                  <a:pt x="265" y="573"/>
                </a:lnTo>
                <a:lnTo>
                  <a:pt x="265" y="577"/>
                </a:lnTo>
                <a:lnTo>
                  <a:pt x="269" y="585"/>
                </a:lnTo>
                <a:lnTo>
                  <a:pt x="269" y="588"/>
                </a:lnTo>
                <a:lnTo>
                  <a:pt x="273" y="596"/>
                </a:lnTo>
                <a:lnTo>
                  <a:pt x="277" y="600"/>
                </a:lnTo>
                <a:lnTo>
                  <a:pt x="277" y="608"/>
                </a:lnTo>
                <a:lnTo>
                  <a:pt x="281" y="612"/>
                </a:lnTo>
                <a:lnTo>
                  <a:pt x="281" y="620"/>
                </a:lnTo>
                <a:lnTo>
                  <a:pt x="285" y="624"/>
                </a:lnTo>
                <a:lnTo>
                  <a:pt x="289" y="631"/>
                </a:lnTo>
                <a:lnTo>
                  <a:pt x="289" y="635"/>
                </a:lnTo>
                <a:lnTo>
                  <a:pt x="293" y="643"/>
                </a:lnTo>
                <a:lnTo>
                  <a:pt x="293" y="647"/>
                </a:lnTo>
                <a:lnTo>
                  <a:pt x="297" y="655"/>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427" name="Freeform 83">
            <a:extLst>
              <a:ext uri="{FF2B5EF4-FFF2-40B4-BE49-F238E27FC236}">
                <a16:creationId xmlns:a16="http://schemas.microsoft.com/office/drawing/2014/main" id="{01883673-881D-4E2D-93C3-3F9E2EFA0D51}"/>
              </a:ext>
            </a:extLst>
          </p:cNvPr>
          <p:cNvSpPr>
            <a:spLocks/>
          </p:cNvSpPr>
          <p:nvPr/>
        </p:nvSpPr>
        <p:spPr bwMode="auto">
          <a:xfrm>
            <a:off x="5888038" y="4375150"/>
            <a:ext cx="469900" cy="1044575"/>
          </a:xfrm>
          <a:custGeom>
            <a:avLst/>
            <a:gdLst>
              <a:gd name="T0" fmla="*/ 4 w 296"/>
              <a:gd name="T1" fmla="*/ 11 h 658"/>
              <a:gd name="T2" fmla="*/ 11 w 296"/>
              <a:gd name="T3" fmla="*/ 27 h 658"/>
              <a:gd name="T4" fmla="*/ 19 w 296"/>
              <a:gd name="T5" fmla="*/ 43 h 658"/>
              <a:gd name="T6" fmla="*/ 27 w 296"/>
              <a:gd name="T7" fmla="*/ 62 h 658"/>
              <a:gd name="T8" fmla="*/ 31 w 296"/>
              <a:gd name="T9" fmla="*/ 78 h 658"/>
              <a:gd name="T10" fmla="*/ 39 w 296"/>
              <a:gd name="T11" fmla="*/ 97 h 658"/>
              <a:gd name="T12" fmla="*/ 46 w 296"/>
              <a:gd name="T13" fmla="*/ 113 h 658"/>
              <a:gd name="T14" fmla="*/ 54 w 296"/>
              <a:gd name="T15" fmla="*/ 132 h 658"/>
              <a:gd name="T16" fmla="*/ 58 w 296"/>
              <a:gd name="T17" fmla="*/ 148 h 658"/>
              <a:gd name="T18" fmla="*/ 66 w 296"/>
              <a:gd name="T19" fmla="*/ 163 h 658"/>
              <a:gd name="T20" fmla="*/ 74 w 296"/>
              <a:gd name="T21" fmla="*/ 183 h 658"/>
              <a:gd name="T22" fmla="*/ 82 w 296"/>
              <a:gd name="T23" fmla="*/ 198 h 658"/>
              <a:gd name="T24" fmla="*/ 89 w 296"/>
              <a:gd name="T25" fmla="*/ 214 h 658"/>
              <a:gd name="T26" fmla="*/ 93 w 296"/>
              <a:gd name="T27" fmla="*/ 234 h 658"/>
              <a:gd name="T28" fmla="*/ 101 w 296"/>
              <a:gd name="T29" fmla="*/ 249 h 658"/>
              <a:gd name="T30" fmla="*/ 109 w 296"/>
              <a:gd name="T31" fmla="*/ 265 h 658"/>
              <a:gd name="T32" fmla="*/ 117 w 296"/>
              <a:gd name="T33" fmla="*/ 280 h 658"/>
              <a:gd name="T34" fmla="*/ 124 w 296"/>
              <a:gd name="T35" fmla="*/ 300 h 658"/>
              <a:gd name="T36" fmla="*/ 128 w 296"/>
              <a:gd name="T37" fmla="*/ 315 h 658"/>
              <a:gd name="T38" fmla="*/ 136 w 296"/>
              <a:gd name="T39" fmla="*/ 331 h 658"/>
              <a:gd name="T40" fmla="*/ 144 w 296"/>
              <a:gd name="T41" fmla="*/ 347 h 658"/>
              <a:gd name="T42" fmla="*/ 152 w 296"/>
              <a:gd name="T43" fmla="*/ 362 h 658"/>
              <a:gd name="T44" fmla="*/ 159 w 296"/>
              <a:gd name="T45" fmla="*/ 378 h 658"/>
              <a:gd name="T46" fmla="*/ 163 w 296"/>
              <a:gd name="T47" fmla="*/ 393 h 658"/>
              <a:gd name="T48" fmla="*/ 171 w 296"/>
              <a:gd name="T49" fmla="*/ 409 h 658"/>
              <a:gd name="T50" fmla="*/ 179 w 296"/>
              <a:gd name="T51" fmla="*/ 425 h 658"/>
              <a:gd name="T52" fmla="*/ 187 w 296"/>
              <a:gd name="T53" fmla="*/ 440 h 658"/>
              <a:gd name="T54" fmla="*/ 191 w 296"/>
              <a:gd name="T55" fmla="*/ 456 h 658"/>
              <a:gd name="T56" fmla="*/ 198 w 296"/>
              <a:gd name="T57" fmla="*/ 471 h 658"/>
              <a:gd name="T58" fmla="*/ 206 w 296"/>
              <a:gd name="T59" fmla="*/ 487 h 658"/>
              <a:gd name="T60" fmla="*/ 214 w 296"/>
              <a:gd name="T61" fmla="*/ 499 h 658"/>
              <a:gd name="T62" fmla="*/ 222 w 296"/>
              <a:gd name="T63" fmla="*/ 514 h 658"/>
              <a:gd name="T64" fmla="*/ 226 w 296"/>
              <a:gd name="T65" fmla="*/ 530 h 658"/>
              <a:gd name="T66" fmla="*/ 234 w 296"/>
              <a:gd name="T67" fmla="*/ 541 h 658"/>
              <a:gd name="T68" fmla="*/ 241 w 296"/>
              <a:gd name="T69" fmla="*/ 557 h 658"/>
              <a:gd name="T70" fmla="*/ 249 w 296"/>
              <a:gd name="T71" fmla="*/ 573 h 658"/>
              <a:gd name="T72" fmla="*/ 257 w 296"/>
              <a:gd name="T73" fmla="*/ 584 h 658"/>
              <a:gd name="T74" fmla="*/ 261 w 296"/>
              <a:gd name="T75" fmla="*/ 596 h 658"/>
              <a:gd name="T76" fmla="*/ 269 w 296"/>
              <a:gd name="T77" fmla="*/ 612 h 658"/>
              <a:gd name="T78" fmla="*/ 276 w 296"/>
              <a:gd name="T79" fmla="*/ 623 h 658"/>
              <a:gd name="T80" fmla="*/ 284 w 296"/>
              <a:gd name="T81" fmla="*/ 635 h 658"/>
              <a:gd name="T82" fmla="*/ 288 w 296"/>
              <a:gd name="T83" fmla="*/ 647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6" h="658">
                <a:moveTo>
                  <a:pt x="0" y="0"/>
                </a:moveTo>
                <a:lnTo>
                  <a:pt x="4" y="4"/>
                </a:lnTo>
                <a:lnTo>
                  <a:pt x="4" y="11"/>
                </a:lnTo>
                <a:lnTo>
                  <a:pt x="7" y="15"/>
                </a:lnTo>
                <a:lnTo>
                  <a:pt x="7" y="23"/>
                </a:lnTo>
                <a:lnTo>
                  <a:pt x="11" y="27"/>
                </a:lnTo>
                <a:lnTo>
                  <a:pt x="15" y="35"/>
                </a:lnTo>
                <a:lnTo>
                  <a:pt x="15" y="39"/>
                </a:lnTo>
                <a:lnTo>
                  <a:pt x="19" y="43"/>
                </a:lnTo>
                <a:lnTo>
                  <a:pt x="19" y="50"/>
                </a:lnTo>
                <a:lnTo>
                  <a:pt x="23" y="54"/>
                </a:lnTo>
                <a:lnTo>
                  <a:pt x="27" y="62"/>
                </a:lnTo>
                <a:lnTo>
                  <a:pt x="27" y="66"/>
                </a:lnTo>
                <a:lnTo>
                  <a:pt x="31" y="74"/>
                </a:lnTo>
                <a:lnTo>
                  <a:pt x="31" y="78"/>
                </a:lnTo>
                <a:lnTo>
                  <a:pt x="35" y="85"/>
                </a:lnTo>
                <a:lnTo>
                  <a:pt x="39" y="89"/>
                </a:lnTo>
                <a:lnTo>
                  <a:pt x="39" y="97"/>
                </a:lnTo>
                <a:lnTo>
                  <a:pt x="43" y="101"/>
                </a:lnTo>
                <a:lnTo>
                  <a:pt x="43" y="109"/>
                </a:lnTo>
                <a:lnTo>
                  <a:pt x="46" y="113"/>
                </a:lnTo>
                <a:lnTo>
                  <a:pt x="50" y="121"/>
                </a:lnTo>
                <a:lnTo>
                  <a:pt x="50" y="124"/>
                </a:lnTo>
                <a:lnTo>
                  <a:pt x="54" y="132"/>
                </a:lnTo>
                <a:lnTo>
                  <a:pt x="54" y="136"/>
                </a:lnTo>
                <a:lnTo>
                  <a:pt x="58" y="140"/>
                </a:lnTo>
                <a:lnTo>
                  <a:pt x="58" y="148"/>
                </a:lnTo>
                <a:lnTo>
                  <a:pt x="62" y="152"/>
                </a:lnTo>
                <a:lnTo>
                  <a:pt x="66" y="159"/>
                </a:lnTo>
                <a:lnTo>
                  <a:pt x="66" y="163"/>
                </a:lnTo>
                <a:lnTo>
                  <a:pt x="70" y="171"/>
                </a:lnTo>
                <a:lnTo>
                  <a:pt x="70" y="175"/>
                </a:lnTo>
                <a:lnTo>
                  <a:pt x="74" y="183"/>
                </a:lnTo>
                <a:lnTo>
                  <a:pt x="78" y="187"/>
                </a:lnTo>
                <a:lnTo>
                  <a:pt x="78" y="195"/>
                </a:lnTo>
                <a:lnTo>
                  <a:pt x="82" y="198"/>
                </a:lnTo>
                <a:lnTo>
                  <a:pt x="82" y="202"/>
                </a:lnTo>
                <a:lnTo>
                  <a:pt x="85" y="210"/>
                </a:lnTo>
                <a:lnTo>
                  <a:pt x="89" y="214"/>
                </a:lnTo>
                <a:lnTo>
                  <a:pt x="89" y="222"/>
                </a:lnTo>
                <a:lnTo>
                  <a:pt x="93" y="226"/>
                </a:lnTo>
                <a:lnTo>
                  <a:pt x="93" y="234"/>
                </a:lnTo>
                <a:lnTo>
                  <a:pt x="97" y="237"/>
                </a:lnTo>
                <a:lnTo>
                  <a:pt x="101" y="245"/>
                </a:lnTo>
                <a:lnTo>
                  <a:pt x="101" y="249"/>
                </a:lnTo>
                <a:lnTo>
                  <a:pt x="105" y="253"/>
                </a:lnTo>
                <a:lnTo>
                  <a:pt x="105" y="261"/>
                </a:lnTo>
                <a:lnTo>
                  <a:pt x="109" y="265"/>
                </a:lnTo>
                <a:lnTo>
                  <a:pt x="113" y="273"/>
                </a:lnTo>
                <a:lnTo>
                  <a:pt x="113" y="276"/>
                </a:lnTo>
                <a:lnTo>
                  <a:pt x="117" y="280"/>
                </a:lnTo>
                <a:lnTo>
                  <a:pt x="117" y="288"/>
                </a:lnTo>
                <a:lnTo>
                  <a:pt x="121" y="292"/>
                </a:lnTo>
                <a:lnTo>
                  <a:pt x="124" y="300"/>
                </a:lnTo>
                <a:lnTo>
                  <a:pt x="124" y="304"/>
                </a:lnTo>
                <a:lnTo>
                  <a:pt x="128" y="308"/>
                </a:lnTo>
                <a:lnTo>
                  <a:pt x="128" y="315"/>
                </a:lnTo>
                <a:lnTo>
                  <a:pt x="132" y="319"/>
                </a:lnTo>
                <a:lnTo>
                  <a:pt x="136" y="327"/>
                </a:lnTo>
                <a:lnTo>
                  <a:pt x="136" y="331"/>
                </a:lnTo>
                <a:lnTo>
                  <a:pt x="140" y="335"/>
                </a:lnTo>
                <a:lnTo>
                  <a:pt x="140" y="343"/>
                </a:lnTo>
                <a:lnTo>
                  <a:pt x="144" y="347"/>
                </a:lnTo>
                <a:lnTo>
                  <a:pt x="148" y="350"/>
                </a:lnTo>
                <a:lnTo>
                  <a:pt x="148" y="358"/>
                </a:lnTo>
                <a:lnTo>
                  <a:pt x="152" y="362"/>
                </a:lnTo>
                <a:lnTo>
                  <a:pt x="152" y="370"/>
                </a:lnTo>
                <a:lnTo>
                  <a:pt x="156" y="374"/>
                </a:lnTo>
                <a:lnTo>
                  <a:pt x="159" y="378"/>
                </a:lnTo>
                <a:lnTo>
                  <a:pt x="159" y="386"/>
                </a:lnTo>
                <a:lnTo>
                  <a:pt x="163" y="389"/>
                </a:lnTo>
                <a:lnTo>
                  <a:pt x="163" y="393"/>
                </a:lnTo>
                <a:lnTo>
                  <a:pt x="167" y="401"/>
                </a:lnTo>
                <a:lnTo>
                  <a:pt x="167" y="405"/>
                </a:lnTo>
                <a:lnTo>
                  <a:pt x="171" y="409"/>
                </a:lnTo>
                <a:lnTo>
                  <a:pt x="175" y="417"/>
                </a:lnTo>
                <a:lnTo>
                  <a:pt x="175" y="421"/>
                </a:lnTo>
                <a:lnTo>
                  <a:pt x="179" y="425"/>
                </a:lnTo>
                <a:lnTo>
                  <a:pt x="179" y="432"/>
                </a:lnTo>
                <a:lnTo>
                  <a:pt x="183" y="436"/>
                </a:lnTo>
                <a:lnTo>
                  <a:pt x="187" y="440"/>
                </a:lnTo>
                <a:lnTo>
                  <a:pt x="187" y="444"/>
                </a:lnTo>
                <a:lnTo>
                  <a:pt x="191" y="452"/>
                </a:lnTo>
                <a:lnTo>
                  <a:pt x="191" y="456"/>
                </a:lnTo>
                <a:lnTo>
                  <a:pt x="195" y="460"/>
                </a:lnTo>
                <a:lnTo>
                  <a:pt x="198" y="467"/>
                </a:lnTo>
                <a:lnTo>
                  <a:pt x="198" y="471"/>
                </a:lnTo>
                <a:lnTo>
                  <a:pt x="202" y="475"/>
                </a:lnTo>
                <a:lnTo>
                  <a:pt x="202" y="479"/>
                </a:lnTo>
                <a:lnTo>
                  <a:pt x="206" y="487"/>
                </a:lnTo>
                <a:lnTo>
                  <a:pt x="210" y="491"/>
                </a:lnTo>
                <a:lnTo>
                  <a:pt x="210" y="495"/>
                </a:lnTo>
                <a:lnTo>
                  <a:pt x="214" y="499"/>
                </a:lnTo>
                <a:lnTo>
                  <a:pt x="214" y="506"/>
                </a:lnTo>
                <a:lnTo>
                  <a:pt x="218" y="510"/>
                </a:lnTo>
                <a:lnTo>
                  <a:pt x="222" y="514"/>
                </a:lnTo>
                <a:lnTo>
                  <a:pt x="222" y="518"/>
                </a:lnTo>
                <a:lnTo>
                  <a:pt x="226" y="526"/>
                </a:lnTo>
                <a:lnTo>
                  <a:pt x="226" y="530"/>
                </a:lnTo>
                <a:lnTo>
                  <a:pt x="230" y="534"/>
                </a:lnTo>
                <a:lnTo>
                  <a:pt x="234" y="538"/>
                </a:lnTo>
                <a:lnTo>
                  <a:pt x="234" y="541"/>
                </a:lnTo>
                <a:lnTo>
                  <a:pt x="237" y="549"/>
                </a:lnTo>
                <a:lnTo>
                  <a:pt x="237" y="553"/>
                </a:lnTo>
                <a:lnTo>
                  <a:pt x="241" y="557"/>
                </a:lnTo>
                <a:lnTo>
                  <a:pt x="245" y="561"/>
                </a:lnTo>
                <a:lnTo>
                  <a:pt x="245" y="565"/>
                </a:lnTo>
                <a:lnTo>
                  <a:pt x="249" y="573"/>
                </a:lnTo>
                <a:lnTo>
                  <a:pt x="249" y="577"/>
                </a:lnTo>
                <a:lnTo>
                  <a:pt x="253" y="580"/>
                </a:lnTo>
                <a:lnTo>
                  <a:pt x="257" y="584"/>
                </a:lnTo>
                <a:lnTo>
                  <a:pt x="257" y="588"/>
                </a:lnTo>
                <a:lnTo>
                  <a:pt x="261" y="592"/>
                </a:lnTo>
                <a:lnTo>
                  <a:pt x="261" y="596"/>
                </a:lnTo>
                <a:lnTo>
                  <a:pt x="265" y="604"/>
                </a:lnTo>
                <a:lnTo>
                  <a:pt x="265" y="608"/>
                </a:lnTo>
                <a:lnTo>
                  <a:pt x="269" y="612"/>
                </a:lnTo>
                <a:lnTo>
                  <a:pt x="273" y="615"/>
                </a:lnTo>
                <a:lnTo>
                  <a:pt x="273" y="619"/>
                </a:lnTo>
                <a:lnTo>
                  <a:pt x="276" y="623"/>
                </a:lnTo>
                <a:lnTo>
                  <a:pt x="276" y="627"/>
                </a:lnTo>
                <a:lnTo>
                  <a:pt x="280" y="631"/>
                </a:lnTo>
                <a:lnTo>
                  <a:pt x="284" y="635"/>
                </a:lnTo>
                <a:lnTo>
                  <a:pt x="284" y="639"/>
                </a:lnTo>
                <a:lnTo>
                  <a:pt x="288" y="643"/>
                </a:lnTo>
                <a:lnTo>
                  <a:pt x="288" y="647"/>
                </a:lnTo>
                <a:lnTo>
                  <a:pt x="292" y="654"/>
                </a:lnTo>
                <a:lnTo>
                  <a:pt x="296" y="658"/>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428" name="Freeform 84">
            <a:extLst>
              <a:ext uri="{FF2B5EF4-FFF2-40B4-BE49-F238E27FC236}">
                <a16:creationId xmlns:a16="http://schemas.microsoft.com/office/drawing/2014/main" id="{90C5FAC5-D6C6-4208-934E-6AAABA2128B6}"/>
              </a:ext>
            </a:extLst>
          </p:cNvPr>
          <p:cNvSpPr>
            <a:spLocks/>
          </p:cNvSpPr>
          <p:nvPr/>
        </p:nvSpPr>
        <p:spPr bwMode="auto">
          <a:xfrm>
            <a:off x="6357938" y="5419725"/>
            <a:ext cx="457200" cy="420688"/>
          </a:xfrm>
          <a:custGeom>
            <a:avLst/>
            <a:gdLst>
              <a:gd name="T0" fmla="*/ 0 w 288"/>
              <a:gd name="T1" fmla="*/ 4 h 265"/>
              <a:gd name="T2" fmla="*/ 4 w 288"/>
              <a:gd name="T3" fmla="*/ 12 h 265"/>
              <a:gd name="T4" fmla="*/ 12 w 288"/>
              <a:gd name="T5" fmla="*/ 20 h 265"/>
              <a:gd name="T6" fmla="*/ 16 w 288"/>
              <a:gd name="T7" fmla="*/ 28 h 265"/>
              <a:gd name="T8" fmla="*/ 19 w 288"/>
              <a:gd name="T9" fmla="*/ 35 h 265"/>
              <a:gd name="T10" fmla="*/ 23 w 288"/>
              <a:gd name="T11" fmla="*/ 43 h 265"/>
              <a:gd name="T12" fmla="*/ 27 w 288"/>
              <a:gd name="T13" fmla="*/ 51 h 265"/>
              <a:gd name="T14" fmla="*/ 35 w 288"/>
              <a:gd name="T15" fmla="*/ 55 h 265"/>
              <a:gd name="T16" fmla="*/ 39 w 288"/>
              <a:gd name="T17" fmla="*/ 63 h 265"/>
              <a:gd name="T18" fmla="*/ 43 w 288"/>
              <a:gd name="T19" fmla="*/ 71 h 265"/>
              <a:gd name="T20" fmla="*/ 47 w 288"/>
              <a:gd name="T21" fmla="*/ 78 h 265"/>
              <a:gd name="T22" fmla="*/ 51 w 288"/>
              <a:gd name="T23" fmla="*/ 86 h 265"/>
              <a:gd name="T24" fmla="*/ 58 w 288"/>
              <a:gd name="T25" fmla="*/ 94 h 265"/>
              <a:gd name="T26" fmla="*/ 62 w 288"/>
              <a:gd name="T27" fmla="*/ 102 h 265"/>
              <a:gd name="T28" fmla="*/ 70 w 288"/>
              <a:gd name="T29" fmla="*/ 109 h 265"/>
              <a:gd name="T30" fmla="*/ 74 w 288"/>
              <a:gd name="T31" fmla="*/ 117 h 265"/>
              <a:gd name="T32" fmla="*/ 78 w 288"/>
              <a:gd name="T33" fmla="*/ 125 h 265"/>
              <a:gd name="T34" fmla="*/ 86 w 288"/>
              <a:gd name="T35" fmla="*/ 129 h 265"/>
              <a:gd name="T36" fmla="*/ 90 w 288"/>
              <a:gd name="T37" fmla="*/ 137 h 265"/>
              <a:gd name="T38" fmla="*/ 101 w 288"/>
              <a:gd name="T39" fmla="*/ 148 h 265"/>
              <a:gd name="T40" fmla="*/ 105 w 288"/>
              <a:gd name="T41" fmla="*/ 156 h 265"/>
              <a:gd name="T42" fmla="*/ 117 w 288"/>
              <a:gd name="T43" fmla="*/ 168 h 265"/>
              <a:gd name="T44" fmla="*/ 117 w 288"/>
              <a:gd name="T45" fmla="*/ 168 h 265"/>
              <a:gd name="T46" fmla="*/ 129 w 288"/>
              <a:gd name="T47" fmla="*/ 180 h 265"/>
              <a:gd name="T48" fmla="*/ 129 w 288"/>
              <a:gd name="T49" fmla="*/ 180 h 265"/>
              <a:gd name="T50" fmla="*/ 136 w 288"/>
              <a:gd name="T51" fmla="*/ 191 h 265"/>
              <a:gd name="T52" fmla="*/ 144 w 288"/>
              <a:gd name="T53" fmla="*/ 195 h 265"/>
              <a:gd name="T54" fmla="*/ 152 w 288"/>
              <a:gd name="T55" fmla="*/ 203 h 265"/>
              <a:gd name="T56" fmla="*/ 160 w 288"/>
              <a:gd name="T57" fmla="*/ 211 h 265"/>
              <a:gd name="T58" fmla="*/ 168 w 288"/>
              <a:gd name="T59" fmla="*/ 219 h 265"/>
              <a:gd name="T60" fmla="*/ 175 w 288"/>
              <a:gd name="T61" fmla="*/ 223 h 265"/>
              <a:gd name="T62" fmla="*/ 183 w 288"/>
              <a:gd name="T63" fmla="*/ 230 h 265"/>
              <a:gd name="T64" fmla="*/ 191 w 288"/>
              <a:gd name="T65" fmla="*/ 234 h 265"/>
              <a:gd name="T66" fmla="*/ 199 w 288"/>
              <a:gd name="T67" fmla="*/ 238 h 265"/>
              <a:gd name="T68" fmla="*/ 207 w 288"/>
              <a:gd name="T69" fmla="*/ 242 h 265"/>
              <a:gd name="T70" fmla="*/ 214 w 288"/>
              <a:gd name="T71" fmla="*/ 246 h 265"/>
              <a:gd name="T72" fmla="*/ 222 w 288"/>
              <a:gd name="T73" fmla="*/ 250 h 265"/>
              <a:gd name="T74" fmla="*/ 230 w 288"/>
              <a:gd name="T75" fmla="*/ 254 h 265"/>
              <a:gd name="T76" fmla="*/ 238 w 288"/>
              <a:gd name="T77" fmla="*/ 254 h 265"/>
              <a:gd name="T78" fmla="*/ 246 w 288"/>
              <a:gd name="T79" fmla="*/ 258 h 265"/>
              <a:gd name="T80" fmla="*/ 253 w 288"/>
              <a:gd name="T81" fmla="*/ 261 h 265"/>
              <a:gd name="T82" fmla="*/ 261 w 288"/>
              <a:gd name="T83" fmla="*/ 261 h 265"/>
              <a:gd name="T84" fmla="*/ 269 w 288"/>
              <a:gd name="T85" fmla="*/ 261 h 265"/>
              <a:gd name="T86" fmla="*/ 277 w 288"/>
              <a:gd name="T87" fmla="*/ 261 h 265"/>
              <a:gd name="T88" fmla="*/ 285 w 288"/>
              <a:gd name="T89" fmla="*/ 261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8" h="265">
                <a:moveTo>
                  <a:pt x="0" y="0"/>
                </a:moveTo>
                <a:lnTo>
                  <a:pt x="0" y="4"/>
                </a:lnTo>
                <a:lnTo>
                  <a:pt x="4" y="8"/>
                </a:lnTo>
                <a:lnTo>
                  <a:pt x="4" y="12"/>
                </a:lnTo>
                <a:lnTo>
                  <a:pt x="8" y="16"/>
                </a:lnTo>
                <a:lnTo>
                  <a:pt x="12" y="20"/>
                </a:lnTo>
                <a:lnTo>
                  <a:pt x="12" y="24"/>
                </a:lnTo>
                <a:lnTo>
                  <a:pt x="16" y="28"/>
                </a:lnTo>
                <a:lnTo>
                  <a:pt x="16" y="32"/>
                </a:lnTo>
                <a:lnTo>
                  <a:pt x="19" y="35"/>
                </a:lnTo>
                <a:lnTo>
                  <a:pt x="23" y="39"/>
                </a:lnTo>
                <a:lnTo>
                  <a:pt x="23" y="43"/>
                </a:lnTo>
                <a:lnTo>
                  <a:pt x="31" y="51"/>
                </a:lnTo>
                <a:lnTo>
                  <a:pt x="27" y="51"/>
                </a:lnTo>
                <a:lnTo>
                  <a:pt x="31" y="51"/>
                </a:lnTo>
                <a:lnTo>
                  <a:pt x="35" y="55"/>
                </a:lnTo>
                <a:lnTo>
                  <a:pt x="35" y="59"/>
                </a:lnTo>
                <a:lnTo>
                  <a:pt x="39" y="63"/>
                </a:lnTo>
                <a:lnTo>
                  <a:pt x="39" y="67"/>
                </a:lnTo>
                <a:lnTo>
                  <a:pt x="43" y="71"/>
                </a:lnTo>
                <a:lnTo>
                  <a:pt x="47" y="74"/>
                </a:lnTo>
                <a:lnTo>
                  <a:pt x="47" y="78"/>
                </a:lnTo>
                <a:lnTo>
                  <a:pt x="51" y="82"/>
                </a:lnTo>
                <a:lnTo>
                  <a:pt x="51" y="86"/>
                </a:lnTo>
                <a:lnTo>
                  <a:pt x="58" y="90"/>
                </a:lnTo>
                <a:lnTo>
                  <a:pt x="58" y="94"/>
                </a:lnTo>
                <a:lnTo>
                  <a:pt x="62" y="98"/>
                </a:lnTo>
                <a:lnTo>
                  <a:pt x="62" y="102"/>
                </a:lnTo>
                <a:lnTo>
                  <a:pt x="66" y="106"/>
                </a:lnTo>
                <a:lnTo>
                  <a:pt x="70" y="109"/>
                </a:lnTo>
                <a:lnTo>
                  <a:pt x="74" y="113"/>
                </a:lnTo>
                <a:lnTo>
                  <a:pt x="74" y="117"/>
                </a:lnTo>
                <a:lnTo>
                  <a:pt x="82" y="125"/>
                </a:lnTo>
                <a:lnTo>
                  <a:pt x="78" y="125"/>
                </a:lnTo>
                <a:lnTo>
                  <a:pt x="82" y="125"/>
                </a:lnTo>
                <a:lnTo>
                  <a:pt x="86" y="129"/>
                </a:lnTo>
                <a:lnTo>
                  <a:pt x="86" y="133"/>
                </a:lnTo>
                <a:lnTo>
                  <a:pt x="90" y="137"/>
                </a:lnTo>
                <a:lnTo>
                  <a:pt x="93" y="141"/>
                </a:lnTo>
                <a:lnTo>
                  <a:pt x="101" y="148"/>
                </a:lnTo>
                <a:lnTo>
                  <a:pt x="101" y="152"/>
                </a:lnTo>
                <a:lnTo>
                  <a:pt x="105" y="156"/>
                </a:lnTo>
                <a:lnTo>
                  <a:pt x="109" y="160"/>
                </a:lnTo>
                <a:lnTo>
                  <a:pt x="117" y="168"/>
                </a:lnTo>
                <a:lnTo>
                  <a:pt x="113" y="168"/>
                </a:lnTo>
                <a:lnTo>
                  <a:pt x="117" y="168"/>
                </a:lnTo>
                <a:lnTo>
                  <a:pt x="121" y="172"/>
                </a:lnTo>
                <a:lnTo>
                  <a:pt x="129" y="180"/>
                </a:lnTo>
                <a:lnTo>
                  <a:pt x="125" y="180"/>
                </a:lnTo>
                <a:lnTo>
                  <a:pt x="129" y="180"/>
                </a:lnTo>
                <a:lnTo>
                  <a:pt x="136" y="187"/>
                </a:lnTo>
                <a:lnTo>
                  <a:pt x="136" y="191"/>
                </a:lnTo>
                <a:lnTo>
                  <a:pt x="140" y="191"/>
                </a:lnTo>
                <a:lnTo>
                  <a:pt x="144" y="195"/>
                </a:lnTo>
                <a:lnTo>
                  <a:pt x="148" y="203"/>
                </a:lnTo>
                <a:lnTo>
                  <a:pt x="152" y="203"/>
                </a:lnTo>
                <a:lnTo>
                  <a:pt x="156" y="207"/>
                </a:lnTo>
                <a:lnTo>
                  <a:pt x="160" y="211"/>
                </a:lnTo>
                <a:lnTo>
                  <a:pt x="164" y="215"/>
                </a:lnTo>
                <a:lnTo>
                  <a:pt x="168" y="219"/>
                </a:lnTo>
                <a:lnTo>
                  <a:pt x="171" y="219"/>
                </a:lnTo>
                <a:lnTo>
                  <a:pt x="175" y="223"/>
                </a:lnTo>
                <a:lnTo>
                  <a:pt x="179" y="226"/>
                </a:lnTo>
                <a:lnTo>
                  <a:pt x="183" y="230"/>
                </a:lnTo>
                <a:lnTo>
                  <a:pt x="187" y="230"/>
                </a:lnTo>
                <a:lnTo>
                  <a:pt x="191" y="234"/>
                </a:lnTo>
                <a:lnTo>
                  <a:pt x="195" y="234"/>
                </a:lnTo>
                <a:lnTo>
                  <a:pt x="199" y="238"/>
                </a:lnTo>
                <a:lnTo>
                  <a:pt x="203" y="242"/>
                </a:lnTo>
                <a:lnTo>
                  <a:pt x="207" y="242"/>
                </a:lnTo>
                <a:lnTo>
                  <a:pt x="210" y="246"/>
                </a:lnTo>
                <a:lnTo>
                  <a:pt x="214" y="246"/>
                </a:lnTo>
                <a:lnTo>
                  <a:pt x="218" y="250"/>
                </a:lnTo>
                <a:lnTo>
                  <a:pt x="222" y="250"/>
                </a:lnTo>
                <a:lnTo>
                  <a:pt x="226" y="250"/>
                </a:lnTo>
                <a:lnTo>
                  <a:pt x="230" y="254"/>
                </a:lnTo>
                <a:lnTo>
                  <a:pt x="234" y="254"/>
                </a:lnTo>
                <a:lnTo>
                  <a:pt x="238" y="254"/>
                </a:lnTo>
                <a:lnTo>
                  <a:pt x="242" y="258"/>
                </a:lnTo>
                <a:lnTo>
                  <a:pt x="246" y="258"/>
                </a:lnTo>
                <a:lnTo>
                  <a:pt x="249" y="258"/>
                </a:lnTo>
                <a:lnTo>
                  <a:pt x="253" y="261"/>
                </a:lnTo>
                <a:lnTo>
                  <a:pt x="257" y="261"/>
                </a:lnTo>
                <a:lnTo>
                  <a:pt x="261" y="261"/>
                </a:lnTo>
                <a:lnTo>
                  <a:pt x="265" y="261"/>
                </a:lnTo>
                <a:lnTo>
                  <a:pt x="269" y="261"/>
                </a:lnTo>
                <a:lnTo>
                  <a:pt x="273" y="261"/>
                </a:lnTo>
                <a:lnTo>
                  <a:pt x="277" y="261"/>
                </a:lnTo>
                <a:lnTo>
                  <a:pt x="281" y="261"/>
                </a:lnTo>
                <a:lnTo>
                  <a:pt x="285" y="261"/>
                </a:lnTo>
                <a:lnTo>
                  <a:pt x="288" y="265"/>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429" name="Rectangle 85">
            <a:extLst>
              <a:ext uri="{FF2B5EF4-FFF2-40B4-BE49-F238E27FC236}">
                <a16:creationId xmlns:a16="http://schemas.microsoft.com/office/drawing/2014/main" id="{F6812ECD-1247-492C-B0AD-5054A57D09FA}"/>
              </a:ext>
            </a:extLst>
          </p:cNvPr>
          <p:cNvSpPr>
            <a:spLocks noChangeArrowheads="1"/>
          </p:cNvSpPr>
          <p:nvPr/>
        </p:nvSpPr>
        <p:spPr bwMode="auto">
          <a:xfrm rot="16200000">
            <a:off x="2396331" y="4212432"/>
            <a:ext cx="5476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amplitude</a:t>
            </a:r>
            <a:endParaRPr lang="en-US" altLang="en-US" sz="1000"/>
          </a:p>
        </p:txBody>
      </p:sp>
      <p:sp>
        <p:nvSpPr>
          <p:cNvPr id="57430" name="Rectangle 86">
            <a:extLst>
              <a:ext uri="{FF2B5EF4-FFF2-40B4-BE49-F238E27FC236}">
                <a16:creationId xmlns:a16="http://schemas.microsoft.com/office/drawing/2014/main" id="{B702EC10-48C4-40D0-8FD1-593D501136E9}"/>
              </a:ext>
            </a:extLst>
          </p:cNvPr>
          <p:cNvSpPr>
            <a:spLocks noChangeArrowheads="1"/>
          </p:cNvSpPr>
          <p:nvPr/>
        </p:nvSpPr>
        <p:spPr bwMode="auto">
          <a:xfrm>
            <a:off x="4572000" y="6172200"/>
            <a:ext cx="885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frequency, MHz</a:t>
            </a:r>
            <a:endParaRPr lang="en-US" altLang="en-US" sz="1000"/>
          </a:p>
        </p:txBody>
      </p:sp>
      <p:sp>
        <p:nvSpPr>
          <p:cNvPr id="57431" name="Text Box 87">
            <a:extLst>
              <a:ext uri="{FF2B5EF4-FFF2-40B4-BE49-F238E27FC236}">
                <a16:creationId xmlns:a16="http://schemas.microsoft.com/office/drawing/2014/main" id="{393F728D-3098-4CA6-9CFA-9B76B527D476}"/>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1" name="Line 5">
            <a:extLst>
              <a:ext uri="{FF2B5EF4-FFF2-40B4-BE49-F238E27FC236}">
                <a16:creationId xmlns:a16="http://schemas.microsoft.com/office/drawing/2014/main" id="{E7F242C4-55BB-4D0C-AEDD-398D2F27A311}"/>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3" name="Text Box 7">
            <a:extLst>
              <a:ext uri="{FF2B5EF4-FFF2-40B4-BE49-F238E27FC236}">
                <a16:creationId xmlns:a16="http://schemas.microsoft.com/office/drawing/2014/main" id="{F97DFFDC-A93B-4C16-8C25-2748A782E5DC}"/>
              </a:ext>
            </a:extLst>
          </p:cNvPr>
          <p:cNvSpPr txBox="1">
            <a:spLocks noChangeArrowheads="1"/>
          </p:cNvSpPr>
          <p:nvPr/>
        </p:nvSpPr>
        <p:spPr bwMode="auto">
          <a:xfrm>
            <a:off x="2667000" y="1447800"/>
            <a:ext cx="40878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0-15 degrees from crack normal</a:t>
            </a:r>
          </a:p>
        </p:txBody>
      </p:sp>
      <p:sp>
        <p:nvSpPr>
          <p:cNvPr id="65546" name="Rectangle 10">
            <a:extLst>
              <a:ext uri="{FF2B5EF4-FFF2-40B4-BE49-F238E27FC236}">
                <a16:creationId xmlns:a16="http://schemas.microsoft.com/office/drawing/2014/main" id="{C6BBAC11-5AEA-43C7-ABE0-F06E1367E800}"/>
              </a:ext>
            </a:extLst>
          </p:cNvPr>
          <p:cNvSpPr>
            <a:spLocks noChangeArrowheads="1"/>
          </p:cNvSpPr>
          <p:nvPr/>
        </p:nvSpPr>
        <p:spPr bwMode="auto">
          <a:xfrm>
            <a:off x="2109788" y="2178050"/>
            <a:ext cx="4840287" cy="382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5547" name="Rectangle 11">
            <a:extLst>
              <a:ext uri="{FF2B5EF4-FFF2-40B4-BE49-F238E27FC236}">
                <a16:creationId xmlns:a16="http://schemas.microsoft.com/office/drawing/2014/main" id="{6710D78E-95EF-41CA-A2A5-991BA966D4B7}"/>
              </a:ext>
            </a:extLst>
          </p:cNvPr>
          <p:cNvSpPr>
            <a:spLocks noChangeArrowheads="1"/>
          </p:cNvSpPr>
          <p:nvPr/>
        </p:nvSpPr>
        <p:spPr bwMode="auto">
          <a:xfrm>
            <a:off x="2109788" y="2178050"/>
            <a:ext cx="4840287" cy="382270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548" name="Line 12">
            <a:extLst>
              <a:ext uri="{FF2B5EF4-FFF2-40B4-BE49-F238E27FC236}">
                <a16:creationId xmlns:a16="http://schemas.microsoft.com/office/drawing/2014/main" id="{2764111C-FCD7-49D6-976D-4B3625BBFE9D}"/>
              </a:ext>
            </a:extLst>
          </p:cNvPr>
          <p:cNvSpPr>
            <a:spLocks noChangeShapeType="1"/>
          </p:cNvSpPr>
          <p:nvPr/>
        </p:nvSpPr>
        <p:spPr bwMode="auto">
          <a:xfrm>
            <a:off x="2109788" y="2178050"/>
            <a:ext cx="48402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49" name="Line 13">
            <a:extLst>
              <a:ext uri="{FF2B5EF4-FFF2-40B4-BE49-F238E27FC236}">
                <a16:creationId xmlns:a16="http://schemas.microsoft.com/office/drawing/2014/main" id="{EEC201A1-3546-4142-8F0A-35FF000A0E3E}"/>
              </a:ext>
            </a:extLst>
          </p:cNvPr>
          <p:cNvSpPr>
            <a:spLocks noChangeShapeType="1"/>
          </p:cNvSpPr>
          <p:nvPr/>
        </p:nvSpPr>
        <p:spPr bwMode="auto">
          <a:xfrm>
            <a:off x="2109788" y="6000750"/>
            <a:ext cx="48402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0" name="Line 14">
            <a:extLst>
              <a:ext uri="{FF2B5EF4-FFF2-40B4-BE49-F238E27FC236}">
                <a16:creationId xmlns:a16="http://schemas.microsoft.com/office/drawing/2014/main" id="{2532A200-44FD-4B12-93B4-83A32B0F5DF0}"/>
              </a:ext>
            </a:extLst>
          </p:cNvPr>
          <p:cNvSpPr>
            <a:spLocks noChangeShapeType="1"/>
          </p:cNvSpPr>
          <p:nvPr/>
        </p:nvSpPr>
        <p:spPr bwMode="auto">
          <a:xfrm flipV="1">
            <a:off x="6950075" y="2178050"/>
            <a:ext cx="1588" cy="38227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1" name="Line 15">
            <a:extLst>
              <a:ext uri="{FF2B5EF4-FFF2-40B4-BE49-F238E27FC236}">
                <a16:creationId xmlns:a16="http://schemas.microsoft.com/office/drawing/2014/main" id="{2D15F02C-1CB1-4E21-AA2E-6A6F57E1BDA5}"/>
              </a:ext>
            </a:extLst>
          </p:cNvPr>
          <p:cNvSpPr>
            <a:spLocks noChangeShapeType="1"/>
          </p:cNvSpPr>
          <p:nvPr/>
        </p:nvSpPr>
        <p:spPr bwMode="auto">
          <a:xfrm flipV="1">
            <a:off x="2109788" y="2178050"/>
            <a:ext cx="1587" cy="38227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2" name="Line 16">
            <a:extLst>
              <a:ext uri="{FF2B5EF4-FFF2-40B4-BE49-F238E27FC236}">
                <a16:creationId xmlns:a16="http://schemas.microsoft.com/office/drawing/2014/main" id="{BB5B3455-2597-4286-B086-34F26E0F65C5}"/>
              </a:ext>
            </a:extLst>
          </p:cNvPr>
          <p:cNvSpPr>
            <a:spLocks noChangeShapeType="1"/>
          </p:cNvSpPr>
          <p:nvPr/>
        </p:nvSpPr>
        <p:spPr bwMode="auto">
          <a:xfrm>
            <a:off x="2109788" y="6000750"/>
            <a:ext cx="48402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3" name="Line 17">
            <a:extLst>
              <a:ext uri="{FF2B5EF4-FFF2-40B4-BE49-F238E27FC236}">
                <a16:creationId xmlns:a16="http://schemas.microsoft.com/office/drawing/2014/main" id="{60997530-EF70-4214-8E27-2F730662C83A}"/>
              </a:ext>
            </a:extLst>
          </p:cNvPr>
          <p:cNvSpPr>
            <a:spLocks noChangeShapeType="1"/>
          </p:cNvSpPr>
          <p:nvPr/>
        </p:nvSpPr>
        <p:spPr bwMode="auto">
          <a:xfrm flipV="1">
            <a:off x="2109788" y="2178050"/>
            <a:ext cx="1587" cy="38227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4" name="Line 18">
            <a:extLst>
              <a:ext uri="{FF2B5EF4-FFF2-40B4-BE49-F238E27FC236}">
                <a16:creationId xmlns:a16="http://schemas.microsoft.com/office/drawing/2014/main" id="{4C65922D-4A0B-4962-8053-48B5834C01F3}"/>
              </a:ext>
            </a:extLst>
          </p:cNvPr>
          <p:cNvSpPr>
            <a:spLocks noChangeShapeType="1"/>
          </p:cNvSpPr>
          <p:nvPr/>
        </p:nvSpPr>
        <p:spPr bwMode="auto">
          <a:xfrm>
            <a:off x="2109788" y="5691188"/>
            <a:ext cx="396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5" name="Line 19">
            <a:extLst>
              <a:ext uri="{FF2B5EF4-FFF2-40B4-BE49-F238E27FC236}">
                <a16:creationId xmlns:a16="http://schemas.microsoft.com/office/drawing/2014/main" id="{06F70241-AE93-4EE2-A349-42AFE36B2447}"/>
              </a:ext>
            </a:extLst>
          </p:cNvPr>
          <p:cNvSpPr>
            <a:spLocks noChangeShapeType="1"/>
          </p:cNvSpPr>
          <p:nvPr/>
        </p:nvSpPr>
        <p:spPr bwMode="auto">
          <a:xfrm flipH="1">
            <a:off x="6900863" y="5691188"/>
            <a:ext cx="492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6" name="Rectangle 20">
            <a:extLst>
              <a:ext uri="{FF2B5EF4-FFF2-40B4-BE49-F238E27FC236}">
                <a16:creationId xmlns:a16="http://schemas.microsoft.com/office/drawing/2014/main" id="{07570F3D-D04F-4E88-894D-4DB1A2D84366}"/>
              </a:ext>
            </a:extLst>
          </p:cNvPr>
          <p:cNvSpPr>
            <a:spLocks noChangeArrowheads="1"/>
          </p:cNvSpPr>
          <p:nvPr/>
        </p:nvSpPr>
        <p:spPr bwMode="auto">
          <a:xfrm>
            <a:off x="1930400" y="5626100"/>
            <a:ext cx="14763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-20</a:t>
            </a:r>
            <a:endParaRPr lang="en-US" altLang="en-US"/>
          </a:p>
        </p:txBody>
      </p:sp>
      <p:sp>
        <p:nvSpPr>
          <p:cNvPr id="65557" name="Line 21">
            <a:extLst>
              <a:ext uri="{FF2B5EF4-FFF2-40B4-BE49-F238E27FC236}">
                <a16:creationId xmlns:a16="http://schemas.microsoft.com/office/drawing/2014/main" id="{399E33B8-6090-4733-B70E-B897FD99E911}"/>
              </a:ext>
            </a:extLst>
          </p:cNvPr>
          <p:cNvSpPr>
            <a:spLocks noChangeShapeType="1"/>
          </p:cNvSpPr>
          <p:nvPr/>
        </p:nvSpPr>
        <p:spPr bwMode="auto">
          <a:xfrm>
            <a:off x="2109788" y="5284788"/>
            <a:ext cx="396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8" name="Line 22">
            <a:extLst>
              <a:ext uri="{FF2B5EF4-FFF2-40B4-BE49-F238E27FC236}">
                <a16:creationId xmlns:a16="http://schemas.microsoft.com/office/drawing/2014/main" id="{E1AB0D15-9A2E-48BE-841D-8D7FED601FCA}"/>
              </a:ext>
            </a:extLst>
          </p:cNvPr>
          <p:cNvSpPr>
            <a:spLocks noChangeShapeType="1"/>
          </p:cNvSpPr>
          <p:nvPr/>
        </p:nvSpPr>
        <p:spPr bwMode="auto">
          <a:xfrm flipH="1">
            <a:off x="6900863" y="5284788"/>
            <a:ext cx="492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59" name="Rectangle 23">
            <a:extLst>
              <a:ext uri="{FF2B5EF4-FFF2-40B4-BE49-F238E27FC236}">
                <a16:creationId xmlns:a16="http://schemas.microsoft.com/office/drawing/2014/main" id="{44F4811C-1CCD-46D1-A30E-9239489BCD06}"/>
              </a:ext>
            </a:extLst>
          </p:cNvPr>
          <p:cNvSpPr>
            <a:spLocks noChangeArrowheads="1"/>
          </p:cNvSpPr>
          <p:nvPr/>
        </p:nvSpPr>
        <p:spPr bwMode="auto">
          <a:xfrm>
            <a:off x="1930400" y="5219700"/>
            <a:ext cx="14763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-15</a:t>
            </a:r>
            <a:endParaRPr lang="en-US" altLang="en-US"/>
          </a:p>
        </p:txBody>
      </p:sp>
      <p:sp>
        <p:nvSpPr>
          <p:cNvPr id="65560" name="Line 24">
            <a:extLst>
              <a:ext uri="{FF2B5EF4-FFF2-40B4-BE49-F238E27FC236}">
                <a16:creationId xmlns:a16="http://schemas.microsoft.com/office/drawing/2014/main" id="{D83FCE64-BB09-4E44-8909-A9AA2DCBB00F}"/>
              </a:ext>
            </a:extLst>
          </p:cNvPr>
          <p:cNvSpPr>
            <a:spLocks noChangeShapeType="1"/>
          </p:cNvSpPr>
          <p:nvPr/>
        </p:nvSpPr>
        <p:spPr bwMode="auto">
          <a:xfrm>
            <a:off x="2109788" y="4878388"/>
            <a:ext cx="396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61" name="Line 25">
            <a:extLst>
              <a:ext uri="{FF2B5EF4-FFF2-40B4-BE49-F238E27FC236}">
                <a16:creationId xmlns:a16="http://schemas.microsoft.com/office/drawing/2014/main" id="{122EFA96-5235-4AE4-9225-97CCBF9B55DE}"/>
              </a:ext>
            </a:extLst>
          </p:cNvPr>
          <p:cNvSpPr>
            <a:spLocks noChangeShapeType="1"/>
          </p:cNvSpPr>
          <p:nvPr/>
        </p:nvSpPr>
        <p:spPr bwMode="auto">
          <a:xfrm flipH="1">
            <a:off x="6900863" y="4878388"/>
            <a:ext cx="492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62" name="Rectangle 26">
            <a:extLst>
              <a:ext uri="{FF2B5EF4-FFF2-40B4-BE49-F238E27FC236}">
                <a16:creationId xmlns:a16="http://schemas.microsoft.com/office/drawing/2014/main" id="{84221A8B-1259-4077-8447-36524EFFB426}"/>
              </a:ext>
            </a:extLst>
          </p:cNvPr>
          <p:cNvSpPr>
            <a:spLocks noChangeArrowheads="1"/>
          </p:cNvSpPr>
          <p:nvPr/>
        </p:nvSpPr>
        <p:spPr bwMode="auto">
          <a:xfrm>
            <a:off x="1930400" y="4813300"/>
            <a:ext cx="14763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-10</a:t>
            </a:r>
            <a:endParaRPr lang="en-US" altLang="en-US"/>
          </a:p>
        </p:txBody>
      </p:sp>
      <p:sp>
        <p:nvSpPr>
          <p:cNvPr id="65563" name="Line 27">
            <a:extLst>
              <a:ext uri="{FF2B5EF4-FFF2-40B4-BE49-F238E27FC236}">
                <a16:creationId xmlns:a16="http://schemas.microsoft.com/office/drawing/2014/main" id="{0561980E-B4E9-4300-8549-29AE26750479}"/>
              </a:ext>
            </a:extLst>
          </p:cNvPr>
          <p:cNvSpPr>
            <a:spLocks noChangeShapeType="1"/>
          </p:cNvSpPr>
          <p:nvPr/>
        </p:nvSpPr>
        <p:spPr bwMode="auto">
          <a:xfrm>
            <a:off x="2109788" y="4464050"/>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64" name="Line 28">
            <a:extLst>
              <a:ext uri="{FF2B5EF4-FFF2-40B4-BE49-F238E27FC236}">
                <a16:creationId xmlns:a16="http://schemas.microsoft.com/office/drawing/2014/main" id="{A7104657-9357-4EB6-A51B-C3FBF511EC69}"/>
              </a:ext>
            </a:extLst>
          </p:cNvPr>
          <p:cNvSpPr>
            <a:spLocks noChangeShapeType="1"/>
          </p:cNvSpPr>
          <p:nvPr/>
        </p:nvSpPr>
        <p:spPr bwMode="auto">
          <a:xfrm flipH="1">
            <a:off x="6900863" y="4464050"/>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65" name="Rectangle 29">
            <a:extLst>
              <a:ext uri="{FF2B5EF4-FFF2-40B4-BE49-F238E27FC236}">
                <a16:creationId xmlns:a16="http://schemas.microsoft.com/office/drawing/2014/main" id="{CFDB5DA4-6E65-43B2-86AD-499CAE1A0A86}"/>
              </a:ext>
            </a:extLst>
          </p:cNvPr>
          <p:cNvSpPr>
            <a:spLocks noChangeArrowheads="1"/>
          </p:cNvSpPr>
          <p:nvPr/>
        </p:nvSpPr>
        <p:spPr bwMode="auto">
          <a:xfrm>
            <a:off x="1987550" y="4398963"/>
            <a:ext cx="904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-5</a:t>
            </a:r>
            <a:endParaRPr lang="en-US" altLang="en-US"/>
          </a:p>
        </p:txBody>
      </p:sp>
      <p:sp>
        <p:nvSpPr>
          <p:cNvPr id="65566" name="Line 30">
            <a:extLst>
              <a:ext uri="{FF2B5EF4-FFF2-40B4-BE49-F238E27FC236}">
                <a16:creationId xmlns:a16="http://schemas.microsoft.com/office/drawing/2014/main" id="{246E4E7F-7AFE-4152-B77D-D898AAFF454B}"/>
              </a:ext>
            </a:extLst>
          </p:cNvPr>
          <p:cNvSpPr>
            <a:spLocks noChangeShapeType="1"/>
          </p:cNvSpPr>
          <p:nvPr/>
        </p:nvSpPr>
        <p:spPr bwMode="auto">
          <a:xfrm>
            <a:off x="2109788" y="4057650"/>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67" name="Line 31">
            <a:extLst>
              <a:ext uri="{FF2B5EF4-FFF2-40B4-BE49-F238E27FC236}">
                <a16:creationId xmlns:a16="http://schemas.microsoft.com/office/drawing/2014/main" id="{636A5E47-F7B5-4F33-A5C8-58DFE321B63A}"/>
              </a:ext>
            </a:extLst>
          </p:cNvPr>
          <p:cNvSpPr>
            <a:spLocks noChangeShapeType="1"/>
          </p:cNvSpPr>
          <p:nvPr/>
        </p:nvSpPr>
        <p:spPr bwMode="auto">
          <a:xfrm flipH="1">
            <a:off x="6900863" y="4057650"/>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68" name="Rectangle 32">
            <a:extLst>
              <a:ext uri="{FF2B5EF4-FFF2-40B4-BE49-F238E27FC236}">
                <a16:creationId xmlns:a16="http://schemas.microsoft.com/office/drawing/2014/main" id="{C8FE922F-71AD-4518-9A2B-8E8AB6E9F5F7}"/>
              </a:ext>
            </a:extLst>
          </p:cNvPr>
          <p:cNvSpPr>
            <a:spLocks noChangeArrowheads="1"/>
          </p:cNvSpPr>
          <p:nvPr/>
        </p:nvSpPr>
        <p:spPr bwMode="auto">
          <a:xfrm>
            <a:off x="2019300" y="3992563"/>
            <a:ext cx="571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a:t>
            </a:r>
            <a:endParaRPr lang="en-US" altLang="en-US"/>
          </a:p>
        </p:txBody>
      </p:sp>
      <p:sp>
        <p:nvSpPr>
          <p:cNvPr id="65569" name="Line 33">
            <a:extLst>
              <a:ext uri="{FF2B5EF4-FFF2-40B4-BE49-F238E27FC236}">
                <a16:creationId xmlns:a16="http://schemas.microsoft.com/office/drawing/2014/main" id="{D9D15284-4F2C-449B-BC17-EC04E6926A23}"/>
              </a:ext>
            </a:extLst>
          </p:cNvPr>
          <p:cNvSpPr>
            <a:spLocks noChangeShapeType="1"/>
          </p:cNvSpPr>
          <p:nvPr/>
        </p:nvSpPr>
        <p:spPr bwMode="auto">
          <a:xfrm>
            <a:off x="2109788" y="3651250"/>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70" name="Line 34">
            <a:extLst>
              <a:ext uri="{FF2B5EF4-FFF2-40B4-BE49-F238E27FC236}">
                <a16:creationId xmlns:a16="http://schemas.microsoft.com/office/drawing/2014/main" id="{68A4E0E9-7041-46D1-8053-68B762616891}"/>
              </a:ext>
            </a:extLst>
          </p:cNvPr>
          <p:cNvSpPr>
            <a:spLocks noChangeShapeType="1"/>
          </p:cNvSpPr>
          <p:nvPr/>
        </p:nvSpPr>
        <p:spPr bwMode="auto">
          <a:xfrm flipH="1">
            <a:off x="6900863" y="3651250"/>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71" name="Rectangle 35">
            <a:extLst>
              <a:ext uri="{FF2B5EF4-FFF2-40B4-BE49-F238E27FC236}">
                <a16:creationId xmlns:a16="http://schemas.microsoft.com/office/drawing/2014/main" id="{FEBF9BA2-AF32-440A-9905-6B66DAD54FB1}"/>
              </a:ext>
            </a:extLst>
          </p:cNvPr>
          <p:cNvSpPr>
            <a:spLocks noChangeArrowheads="1"/>
          </p:cNvSpPr>
          <p:nvPr/>
        </p:nvSpPr>
        <p:spPr bwMode="auto">
          <a:xfrm>
            <a:off x="2019300" y="3586163"/>
            <a:ext cx="571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5</a:t>
            </a:r>
            <a:endParaRPr lang="en-US" altLang="en-US"/>
          </a:p>
        </p:txBody>
      </p:sp>
      <p:sp>
        <p:nvSpPr>
          <p:cNvPr id="65572" name="Line 36">
            <a:extLst>
              <a:ext uri="{FF2B5EF4-FFF2-40B4-BE49-F238E27FC236}">
                <a16:creationId xmlns:a16="http://schemas.microsoft.com/office/drawing/2014/main" id="{4901408F-44DD-4986-BADF-32F000855CD7}"/>
              </a:ext>
            </a:extLst>
          </p:cNvPr>
          <p:cNvSpPr>
            <a:spLocks noChangeShapeType="1"/>
          </p:cNvSpPr>
          <p:nvPr/>
        </p:nvSpPr>
        <p:spPr bwMode="auto">
          <a:xfrm>
            <a:off x="2109788" y="3235325"/>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73" name="Line 37">
            <a:extLst>
              <a:ext uri="{FF2B5EF4-FFF2-40B4-BE49-F238E27FC236}">
                <a16:creationId xmlns:a16="http://schemas.microsoft.com/office/drawing/2014/main" id="{6FA1F5FB-396E-48B7-AB70-4B2A03DA6B95}"/>
              </a:ext>
            </a:extLst>
          </p:cNvPr>
          <p:cNvSpPr>
            <a:spLocks noChangeShapeType="1"/>
          </p:cNvSpPr>
          <p:nvPr/>
        </p:nvSpPr>
        <p:spPr bwMode="auto">
          <a:xfrm flipH="1">
            <a:off x="6900863" y="3235325"/>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74" name="Rectangle 38">
            <a:extLst>
              <a:ext uri="{FF2B5EF4-FFF2-40B4-BE49-F238E27FC236}">
                <a16:creationId xmlns:a16="http://schemas.microsoft.com/office/drawing/2014/main" id="{E343ED03-94D3-469B-B961-2ACDE6DCA1FF}"/>
              </a:ext>
            </a:extLst>
          </p:cNvPr>
          <p:cNvSpPr>
            <a:spLocks noChangeArrowheads="1"/>
          </p:cNvSpPr>
          <p:nvPr/>
        </p:nvSpPr>
        <p:spPr bwMode="auto">
          <a:xfrm>
            <a:off x="1962150" y="3170238"/>
            <a:ext cx="1143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10</a:t>
            </a:r>
            <a:endParaRPr lang="en-US" altLang="en-US"/>
          </a:p>
        </p:txBody>
      </p:sp>
      <p:sp>
        <p:nvSpPr>
          <p:cNvPr id="65575" name="Line 39">
            <a:extLst>
              <a:ext uri="{FF2B5EF4-FFF2-40B4-BE49-F238E27FC236}">
                <a16:creationId xmlns:a16="http://schemas.microsoft.com/office/drawing/2014/main" id="{9CB9FF4C-02DB-43E2-B7B9-D1A17C6725BA}"/>
              </a:ext>
            </a:extLst>
          </p:cNvPr>
          <p:cNvSpPr>
            <a:spLocks noChangeShapeType="1"/>
          </p:cNvSpPr>
          <p:nvPr/>
        </p:nvSpPr>
        <p:spPr bwMode="auto">
          <a:xfrm>
            <a:off x="2109788" y="2828925"/>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76" name="Line 40">
            <a:extLst>
              <a:ext uri="{FF2B5EF4-FFF2-40B4-BE49-F238E27FC236}">
                <a16:creationId xmlns:a16="http://schemas.microsoft.com/office/drawing/2014/main" id="{6470C8DB-6675-44B4-A80D-EEAA58E9F742}"/>
              </a:ext>
            </a:extLst>
          </p:cNvPr>
          <p:cNvSpPr>
            <a:spLocks noChangeShapeType="1"/>
          </p:cNvSpPr>
          <p:nvPr/>
        </p:nvSpPr>
        <p:spPr bwMode="auto">
          <a:xfrm flipH="1">
            <a:off x="6900863" y="2828925"/>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77" name="Rectangle 41">
            <a:extLst>
              <a:ext uri="{FF2B5EF4-FFF2-40B4-BE49-F238E27FC236}">
                <a16:creationId xmlns:a16="http://schemas.microsoft.com/office/drawing/2014/main" id="{F48501F9-9E32-4D56-A464-0F58631881C6}"/>
              </a:ext>
            </a:extLst>
          </p:cNvPr>
          <p:cNvSpPr>
            <a:spLocks noChangeArrowheads="1"/>
          </p:cNvSpPr>
          <p:nvPr/>
        </p:nvSpPr>
        <p:spPr bwMode="auto">
          <a:xfrm>
            <a:off x="1962150" y="2763838"/>
            <a:ext cx="1143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15</a:t>
            </a:r>
            <a:endParaRPr lang="en-US" altLang="en-US"/>
          </a:p>
        </p:txBody>
      </p:sp>
      <p:sp>
        <p:nvSpPr>
          <p:cNvPr id="65578" name="Line 42">
            <a:extLst>
              <a:ext uri="{FF2B5EF4-FFF2-40B4-BE49-F238E27FC236}">
                <a16:creationId xmlns:a16="http://schemas.microsoft.com/office/drawing/2014/main" id="{0C8FF31D-E247-46DF-ABE9-91B14238B65A}"/>
              </a:ext>
            </a:extLst>
          </p:cNvPr>
          <p:cNvSpPr>
            <a:spLocks noChangeShapeType="1"/>
          </p:cNvSpPr>
          <p:nvPr/>
        </p:nvSpPr>
        <p:spPr bwMode="auto">
          <a:xfrm>
            <a:off x="2109788" y="2414588"/>
            <a:ext cx="396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79" name="Line 43">
            <a:extLst>
              <a:ext uri="{FF2B5EF4-FFF2-40B4-BE49-F238E27FC236}">
                <a16:creationId xmlns:a16="http://schemas.microsoft.com/office/drawing/2014/main" id="{CA68D8D3-2442-43E3-B091-54388EE6A401}"/>
              </a:ext>
            </a:extLst>
          </p:cNvPr>
          <p:cNvSpPr>
            <a:spLocks noChangeShapeType="1"/>
          </p:cNvSpPr>
          <p:nvPr/>
        </p:nvSpPr>
        <p:spPr bwMode="auto">
          <a:xfrm flipH="1">
            <a:off x="6900863" y="2414588"/>
            <a:ext cx="492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80" name="Rectangle 44">
            <a:extLst>
              <a:ext uri="{FF2B5EF4-FFF2-40B4-BE49-F238E27FC236}">
                <a16:creationId xmlns:a16="http://schemas.microsoft.com/office/drawing/2014/main" id="{13208C9A-EF93-42C2-AE5E-9F5E7A3B9424}"/>
              </a:ext>
            </a:extLst>
          </p:cNvPr>
          <p:cNvSpPr>
            <a:spLocks noChangeArrowheads="1"/>
          </p:cNvSpPr>
          <p:nvPr/>
        </p:nvSpPr>
        <p:spPr bwMode="auto">
          <a:xfrm>
            <a:off x="1962150" y="2349500"/>
            <a:ext cx="1143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20</a:t>
            </a:r>
            <a:endParaRPr lang="en-US" altLang="en-US"/>
          </a:p>
        </p:txBody>
      </p:sp>
      <p:sp>
        <p:nvSpPr>
          <p:cNvPr id="65581" name="Line 45">
            <a:extLst>
              <a:ext uri="{FF2B5EF4-FFF2-40B4-BE49-F238E27FC236}">
                <a16:creationId xmlns:a16="http://schemas.microsoft.com/office/drawing/2014/main" id="{E0B36C5C-54C1-495A-93A7-5F0FC1967E41}"/>
              </a:ext>
            </a:extLst>
          </p:cNvPr>
          <p:cNvSpPr>
            <a:spLocks noChangeShapeType="1"/>
          </p:cNvSpPr>
          <p:nvPr/>
        </p:nvSpPr>
        <p:spPr bwMode="auto">
          <a:xfrm>
            <a:off x="2109788" y="2178050"/>
            <a:ext cx="48402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82" name="Line 46">
            <a:extLst>
              <a:ext uri="{FF2B5EF4-FFF2-40B4-BE49-F238E27FC236}">
                <a16:creationId xmlns:a16="http://schemas.microsoft.com/office/drawing/2014/main" id="{019B6064-1301-434E-AF31-9682207E64F8}"/>
              </a:ext>
            </a:extLst>
          </p:cNvPr>
          <p:cNvSpPr>
            <a:spLocks noChangeShapeType="1"/>
          </p:cNvSpPr>
          <p:nvPr/>
        </p:nvSpPr>
        <p:spPr bwMode="auto">
          <a:xfrm>
            <a:off x="2109788" y="6000750"/>
            <a:ext cx="48402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83" name="Line 47">
            <a:extLst>
              <a:ext uri="{FF2B5EF4-FFF2-40B4-BE49-F238E27FC236}">
                <a16:creationId xmlns:a16="http://schemas.microsoft.com/office/drawing/2014/main" id="{E03365D0-7208-474B-AE92-CFB6AA9C2014}"/>
              </a:ext>
            </a:extLst>
          </p:cNvPr>
          <p:cNvSpPr>
            <a:spLocks noChangeShapeType="1"/>
          </p:cNvSpPr>
          <p:nvPr/>
        </p:nvSpPr>
        <p:spPr bwMode="auto">
          <a:xfrm flipV="1">
            <a:off x="6950075" y="2178050"/>
            <a:ext cx="1588" cy="38227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84" name="Line 48">
            <a:extLst>
              <a:ext uri="{FF2B5EF4-FFF2-40B4-BE49-F238E27FC236}">
                <a16:creationId xmlns:a16="http://schemas.microsoft.com/office/drawing/2014/main" id="{19397F23-8807-4828-AC05-7A26A91D5222}"/>
              </a:ext>
            </a:extLst>
          </p:cNvPr>
          <p:cNvSpPr>
            <a:spLocks noChangeShapeType="1"/>
          </p:cNvSpPr>
          <p:nvPr/>
        </p:nvSpPr>
        <p:spPr bwMode="auto">
          <a:xfrm flipV="1">
            <a:off x="2109788" y="2178050"/>
            <a:ext cx="1587" cy="38227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85" name="Freeform 49">
            <a:extLst>
              <a:ext uri="{FF2B5EF4-FFF2-40B4-BE49-F238E27FC236}">
                <a16:creationId xmlns:a16="http://schemas.microsoft.com/office/drawing/2014/main" id="{4F4D214F-691B-483E-AFD0-63E50A02EE6A}"/>
              </a:ext>
            </a:extLst>
          </p:cNvPr>
          <p:cNvSpPr>
            <a:spLocks/>
          </p:cNvSpPr>
          <p:nvPr/>
        </p:nvSpPr>
        <p:spPr bwMode="auto">
          <a:xfrm>
            <a:off x="2109788" y="2195513"/>
            <a:ext cx="1635125" cy="3716337"/>
          </a:xfrm>
          <a:custGeom>
            <a:avLst/>
            <a:gdLst>
              <a:gd name="T0" fmla="*/ 10 w 1030"/>
              <a:gd name="T1" fmla="*/ 1173 h 2341"/>
              <a:gd name="T2" fmla="*/ 35 w 1030"/>
              <a:gd name="T3" fmla="*/ 1173 h 2341"/>
              <a:gd name="T4" fmla="*/ 61 w 1030"/>
              <a:gd name="T5" fmla="*/ 1173 h 2341"/>
              <a:gd name="T6" fmla="*/ 87 w 1030"/>
              <a:gd name="T7" fmla="*/ 1173 h 2341"/>
              <a:gd name="T8" fmla="*/ 107 w 1030"/>
              <a:gd name="T9" fmla="*/ 1168 h 2341"/>
              <a:gd name="T10" fmla="*/ 133 w 1030"/>
              <a:gd name="T11" fmla="*/ 1168 h 2341"/>
              <a:gd name="T12" fmla="*/ 158 w 1030"/>
              <a:gd name="T13" fmla="*/ 1178 h 2341"/>
              <a:gd name="T14" fmla="*/ 184 w 1030"/>
              <a:gd name="T15" fmla="*/ 1244 h 2341"/>
              <a:gd name="T16" fmla="*/ 205 w 1030"/>
              <a:gd name="T17" fmla="*/ 850 h 2341"/>
              <a:gd name="T18" fmla="*/ 230 w 1030"/>
              <a:gd name="T19" fmla="*/ 2341 h 2341"/>
              <a:gd name="T20" fmla="*/ 256 w 1030"/>
              <a:gd name="T21" fmla="*/ 133 h 2341"/>
              <a:gd name="T22" fmla="*/ 281 w 1030"/>
              <a:gd name="T23" fmla="*/ 1388 h 2341"/>
              <a:gd name="T24" fmla="*/ 307 w 1030"/>
              <a:gd name="T25" fmla="*/ 1045 h 2341"/>
              <a:gd name="T26" fmla="*/ 328 w 1030"/>
              <a:gd name="T27" fmla="*/ 1203 h 2341"/>
              <a:gd name="T28" fmla="*/ 353 w 1030"/>
              <a:gd name="T29" fmla="*/ 1183 h 2341"/>
              <a:gd name="T30" fmla="*/ 379 w 1030"/>
              <a:gd name="T31" fmla="*/ 1168 h 2341"/>
              <a:gd name="T32" fmla="*/ 404 w 1030"/>
              <a:gd name="T33" fmla="*/ 1173 h 2341"/>
              <a:gd name="T34" fmla="*/ 425 w 1030"/>
              <a:gd name="T35" fmla="*/ 1173 h 2341"/>
              <a:gd name="T36" fmla="*/ 451 w 1030"/>
              <a:gd name="T37" fmla="*/ 1173 h 2341"/>
              <a:gd name="T38" fmla="*/ 476 w 1030"/>
              <a:gd name="T39" fmla="*/ 1173 h 2341"/>
              <a:gd name="T40" fmla="*/ 502 w 1030"/>
              <a:gd name="T41" fmla="*/ 1173 h 2341"/>
              <a:gd name="T42" fmla="*/ 527 w 1030"/>
              <a:gd name="T43" fmla="*/ 1173 h 2341"/>
              <a:gd name="T44" fmla="*/ 548 w 1030"/>
              <a:gd name="T45" fmla="*/ 1173 h 2341"/>
              <a:gd name="T46" fmla="*/ 574 w 1030"/>
              <a:gd name="T47" fmla="*/ 1173 h 2341"/>
              <a:gd name="T48" fmla="*/ 599 w 1030"/>
              <a:gd name="T49" fmla="*/ 1173 h 2341"/>
              <a:gd name="T50" fmla="*/ 625 w 1030"/>
              <a:gd name="T51" fmla="*/ 1173 h 2341"/>
              <a:gd name="T52" fmla="*/ 645 w 1030"/>
              <a:gd name="T53" fmla="*/ 1173 h 2341"/>
              <a:gd name="T54" fmla="*/ 671 w 1030"/>
              <a:gd name="T55" fmla="*/ 1173 h 2341"/>
              <a:gd name="T56" fmla="*/ 697 w 1030"/>
              <a:gd name="T57" fmla="*/ 1173 h 2341"/>
              <a:gd name="T58" fmla="*/ 722 w 1030"/>
              <a:gd name="T59" fmla="*/ 1173 h 2341"/>
              <a:gd name="T60" fmla="*/ 748 w 1030"/>
              <a:gd name="T61" fmla="*/ 1173 h 2341"/>
              <a:gd name="T62" fmla="*/ 768 w 1030"/>
              <a:gd name="T63" fmla="*/ 1173 h 2341"/>
              <a:gd name="T64" fmla="*/ 794 w 1030"/>
              <a:gd name="T65" fmla="*/ 1173 h 2341"/>
              <a:gd name="T66" fmla="*/ 820 w 1030"/>
              <a:gd name="T67" fmla="*/ 1173 h 2341"/>
              <a:gd name="T68" fmla="*/ 845 w 1030"/>
              <a:gd name="T69" fmla="*/ 1168 h 2341"/>
              <a:gd name="T70" fmla="*/ 866 w 1030"/>
              <a:gd name="T71" fmla="*/ 1178 h 2341"/>
              <a:gd name="T72" fmla="*/ 891 w 1030"/>
              <a:gd name="T73" fmla="*/ 1173 h 2341"/>
              <a:gd name="T74" fmla="*/ 917 w 1030"/>
              <a:gd name="T75" fmla="*/ 1162 h 2341"/>
              <a:gd name="T76" fmla="*/ 943 w 1030"/>
              <a:gd name="T77" fmla="*/ 1106 h 2341"/>
              <a:gd name="T78" fmla="*/ 968 w 1030"/>
              <a:gd name="T79" fmla="*/ 1644 h 2341"/>
              <a:gd name="T80" fmla="*/ 989 w 1030"/>
              <a:gd name="T81" fmla="*/ 1173 h 2341"/>
              <a:gd name="T82" fmla="*/ 1014 w 1030"/>
              <a:gd name="T83" fmla="*/ 701 h 2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30" h="2341">
                <a:moveTo>
                  <a:pt x="0" y="1173"/>
                </a:moveTo>
                <a:lnTo>
                  <a:pt x="5" y="1173"/>
                </a:lnTo>
                <a:lnTo>
                  <a:pt x="10" y="1173"/>
                </a:lnTo>
                <a:lnTo>
                  <a:pt x="20" y="1173"/>
                </a:lnTo>
                <a:lnTo>
                  <a:pt x="25" y="1173"/>
                </a:lnTo>
                <a:lnTo>
                  <a:pt x="35" y="1173"/>
                </a:lnTo>
                <a:lnTo>
                  <a:pt x="46" y="1173"/>
                </a:lnTo>
                <a:lnTo>
                  <a:pt x="51" y="1173"/>
                </a:lnTo>
                <a:lnTo>
                  <a:pt x="61" y="1173"/>
                </a:lnTo>
                <a:lnTo>
                  <a:pt x="66" y="1173"/>
                </a:lnTo>
                <a:lnTo>
                  <a:pt x="76" y="1168"/>
                </a:lnTo>
                <a:lnTo>
                  <a:pt x="87" y="1173"/>
                </a:lnTo>
                <a:lnTo>
                  <a:pt x="92" y="1173"/>
                </a:lnTo>
                <a:lnTo>
                  <a:pt x="102" y="1168"/>
                </a:lnTo>
                <a:lnTo>
                  <a:pt x="107" y="1168"/>
                </a:lnTo>
                <a:lnTo>
                  <a:pt x="117" y="1178"/>
                </a:lnTo>
                <a:lnTo>
                  <a:pt x="128" y="1183"/>
                </a:lnTo>
                <a:lnTo>
                  <a:pt x="133" y="1168"/>
                </a:lnTo>
                <a:lnTo>
                  <a:pt x="143" y="1162"/>
                </a:lnTo>
                <a:lnTo>
                  <a:pt x="148" y="1178"/>
                </a:lnTo>
                <a:lnTo>
                  <a:pt x="158" y="1178"/>
                </a:lnTo>
                <a:lnTo>
                  <a:pt x="164" y="1142"/>
                </a:lnTo>
                <a:lnTo>
                  <a:pt x="174" y="1147"/>
                </a:lnTo>
                <a:lnTo>
                  <a:pt x="184" y="1244"/>
                </a:lnTo>
                <a:lnTo>
                  <a:pt x="189" y="1301"/>
                </a:lnTo>
                <a:lnTo>
                  <a:pt x="199" y="1122"/>
                </a:lnTo>
                <a:lnTo>
                  <a:pt x="205" y="850"/>
                </a:lnTo>
                <a:lnTo>
                  <a:pt x="215" y="958"/>
                </a:lnTo>
                <a:lnTo>
                  <a:pt x="225" y="1644"/>
                </a:lnTo>
                <a:lnTo>
                  <a:pt x="230" y="2341"/>
                </a:lnTo>
                <a:lnTo>
                  <a:pt x="240" y="2213"/>
                </a:lnTo>
                <a:lnTo>
                  <a:pt x="246" y="1173"/>
                </a:lnTo>
                <a:lnTo>
                  <a:pt x="256" y="133"/>
                </a:lnTo>
                <a:lnTo>
                  <a:pt x="266" y="0"/>
                </a:lnTo>
                <a:lnTo>
                  <a:pt x="271" y="701"/>
                </a:lnTo>
                <a:lnTo>
                  <a:pt x="281" y="1388"/>
                </a:lnTo>
                <a:lnTo>
                  <a:pt x="287" y="1495"/>
                </a:lnTo>
                <a:lnTo>
                  <a:pt x="297" y="1219"/>
                </a:lnTo>
                <a:lnTo>
                  <a:pt x="307" y="1045"/>
                </a:lnTo>
                <a:lnTo>
                  <a:pt x="312" y="1101"/>
                </a:lnTo>
                <a:lnTo>
                  <a:pt x="322" y="1198"/>
                </a:lnTo>
                <a:lnTo>
                  <a:pt x="328" y="1203"/>
                </a:lnTo>
                <a:lnTo>
                  <a:pt x="338" y="1168"/>
                </a:lnTo>
                <a:lnTo>
                  <a:pt x="348" y="1168"/>
                </a:lnTo>
                <a:lnTo>
                  <a:pt x="353" y="1183"/>
                </a:lnTo>
                <a:lnTo>
                  <a:pt x="363" y="1173"/>
                </a:lnTo>
                <a:lnTo>
                  <a:pt x="369" y="1162"/>
                </a:lnTo>
                <a:lnTo>
                  <a:pt x="379" y="1168"/>
                </a:lnTo>
                <a:lnTo>
                  <a:pt x="384" y="1178"/>
                </a:lnTo>
                <a:lnTo>
                  <a:pt x="394" y="1178"/>
                </a:lnTo>
                <a:lnTo>
                  <a:pt x="404" y="1173"/>
                </a:lnTo>
                <a:lnTo>
                  <a:pt x="410" y="1173"/>
                </a:lnTo>
                <a:lnTo>
                  <a:pt x="420" y="1173"/>
                </a:lnTo>
                <a:lnTo>
                  <a:pt x="425" y="1173"/>
                </a:lnTo>
                <a:lnTo>
                  <a:pt x="435" y="1168"/>
                </a:lnTo>
                <a:lnTo>
                  <a:pt x="445" y="1173"/>
                </a:lnTo>
                <a:lnTo>
                  <a:pt x="451" y="1173"/>
                </a:lnTo>
                <a:lnTo>
                  <a:pt x="461" y="1173"/>
                </a:lnTo>
                <a:lnTo>
                  <a:pt x="466" y="1173"/>
                </a:lnTo>
                <a:lnTo>
                  <a:pt x="476" y="1173"/>
                </a:lnTo>
                <a:lnTo>
                  <a:pt x="486" y="1173"/>
                </a:lnTo>
                <a:lnTo>
                  <a:pt x="492" y="1173"/>
                </a:lnTo>
                <a:lnTo>
                  <a:pt x="502" y="1173"/>
                </a:lnTo>
                <a:lnTo>
                  <a:pt x="507" y="1173"/>
                </a:lnTo>
                <a:lnTo>
                  <a:pt x="517" y="1173"/>
                </a:lnTo>
                <a:lnTo>
                  <a:pt x="527" y="1173"/>
                </a:lnTo>
                <a:lnTo>
                  <a:pt x="533" y="1173"/>
                </a:lnTo>
                <a:lnTo>
                  <a:pt x="543" y="1173"/>
                </a:lnTo>
                <a:lnTo>
                  <a:pt x="548" y="1173"/>
                </a:lnTo>
                <a:lnTo>
                  <a:pt x="558" y="1173"/>
                </a:lnTo>
                <a:lnTo>
                  <a:pt x="563" y="1173"/>
                </a:lnTo>
                <a:lnTo>
                  <a:pt x="574" y="1173"/>
                </a:lnTo>
                <a:lnTo>
                  <a:pt x="584" y="1173"/>
                </a:lnTo>
                <a:lnTo>
                  <a:pt x="589" y="1173"/>
                </a:lnTo>
                <a:lnTo>
                  <a:pt x="599" y="1173"/>
                </a:lnTo>
                <a:lnTo>
                  <a:pt x="604" y="1173"/>
                </a:lnTo>
                <a:lnTo>
                  <a:pt x="615" y="1173"/>
                </a:lnTo>
                <a:lnTo>
                  <a:pt x="625" y="1173"/>
                </a:lnTo>
                <a:lnTo>
                  <a:pt x="630" y="1173"/>
                </a:lnTo>
                <a:lnTo>
                  <a:pt x="640" y="1173"/>
                </a:lnTo>
                <a:lnTo>
                  <a:pt x="645" y="1173"/>
                </a:lnTo>
                <a:lnTo>
                  <a:pt x="656" y="1173"/>
                </a:lnTo>
                <a:lnTo>
                  <a:pt x="666" y="1173"/>
                </a:lnTo>
                <a:lnTo>
                  <a:pt x="671" y="1173"/>
                </a:lnTo>
                <a:lnTo>
                  <a:pt x="681" y="1173"/>
                </a:lnTo>
                <a:lnTo>
                  <a:pt x="686" y="1173"/>
                </a:lnTo>
                <a:lnTo>
                  <a:pt x="697" y="1173"/>
                </a:lnTo>
                <a:lnTo>
                  <a:pt x="707" y="1173"/>
                </a:lnTo>
                <a:lnTo>
                  <a:pt x="712" y="1173"/>
                </a:lnTo>
                <a:lnTo>
                  <a:pt x="722" y="1173"/>
                </a:lnTo>
                <a:lnTo>
                  <a:pt x="727" y="1173"/>
                </a:lnTo>
                <a:lnTo>
                  <a:pt x="738" y="1173"/>
                </a:lnTo>
                <a:lnTo>
                  <a:pt x="748" y="1173"/>
                </a:lnTo>
                <a:lnTo>
                  <a:pt x="753" y="1173"/>
                </a:lnTo>
                <a:lnTo>
                  <a:pt x="763" y="1173"/>
                </a:lnTo>
                <a:lnTo>
                  <a:pt x="768" y="1173"/>
                </a:lnTo>
                <a:lnTo>
                  <a:pt x="779" y="1173"/>
                </a:lnTo>
                <a:lnTo>
                  <a:pt x="784" y="1173"/>
                </a:lnTo>
                <a:lnTo>
                  <a:pt x="794" y="1173"/>
                </a:lnTo>
                <a:lnTo>
                  <a:pt x="804" y="1173"/>
                </a:lnTo>
                <a:lnTo>
                  <a:pt x="809" y="1173"/>
                </a:lnTo>
                <a:lnTo>
                  <a:pt x="820" y="1173"/>
                </a:lnTo>
                <a:lnTo>
                  <a:pt x="825" y="1173"/>
                </a:lnTo>
                <a:lnTo>
                  <a:pt x="835" y="1173"/>
                </a:lnTo>
                <a:lnTo>
                  <a:pt x="845" y="1168"/>
                </a:lnTo>
                <a:lnTo>
                  <a:pt x="850" y="1168"/>
                </a:lnTo>
                <a:lnTo>
                  <a:pt x="861" y="1178"/>
                </a:lnTo>
                <a:lnTo>
                  <a:pt x="866" y="1178"/>
                </a:lnTo>
                <a:lnTo>
                  <a:pt x="876" y="1173"/>
                </a:lnTo>
                <a:lnTo>
                  <a:pt x="886" y="1168"/>
                </a:lnTo>
                <a:lnTo>
                  <a:pt x="891" y="1173"/>
                </a:lnTo>
                <a:lnTo>
                  <a:pt x="902" y="1173"/>
                </a:lnTo>
                <a:lnTo>
                  <a:pt x="907" y="1147"/>
                </a:lnTo>
                <a:lnTo>
                  <a:pt x="917" y="1162"/>
                </a:lnTo>
                <a:lnTo>
                  <a:pt x="927" y="1239"/>
                </a:lnTo>
                <a:lnTo>
                  <a:pt x="932" y="1265"/>
                </a:lnTo>
                <a:lnTo>
                  <a:pt x="943" y="1106"/>
                </a:lnTo>
                <a:lnTo>
                  <a:pt x="948" y="906"/>
                </a:lnTo>
                <a:lnTo>
                  <a:pt x="958" y="1045"/>
                </a:lnTo>
                <a:lnTo>
                  <a:pt x="968" y="1644"/>
                </a:lnTo>
                <a:lnTo>
                  <a:pt x="973" y="2213"/>
                </a:lnTo>
                <a:lnTo>
                  <a:pt x="984" y="2074"/>
                </a:lnTo>
                <a:lnTo>
                  <a:pt x="989" y="1173"/>
                </a:lnTo>
                <a:lnTo>
                  <a:pt x="999" y="271"/>
                </a:lnTo>
                <a:lnTo>
                  <a:pt x="1004" y="128"/>
                </a:lnTo>
                <a:lnTo>
                  <a:pt x="1014" y="701"/>
                </a:lnTo>
                <a:lnTo>
                  <a:pt x="1025" y="1301"/>
                </a:lnTo>
                <a:lnTo>
                  <a:pt x="1030" y="1439"/>
                </a:lnTo>
              </a:path>
            </a:pathLst>
          </a:custGeom>
          <a:noFill/>
          <a:ln w="1587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586" name="Freeform 50">
            <a:extLst>
              <a:ext uri="{FF2B5EF4-FFF2-40B4-BE49-F238E27FC236}">
                <a16:creationId xmlns:a16="http://schemas.microsoft.com/office/drawing/2014/main" id="{86BFDFA5-1B0A-4B21-A335-96006CDBF238}"/>
              </a:ext>
            </a:extLst>
          </p:cNvPr>
          <p:cNvSpPr>
            <a:spLocks/>
          </p:cNvSpPr>
          <p:nvPr/>
        </p:nvSpPr>
        <p:spPr bwMode="auto">
          <a:xfrm>
            <a:off x="3744913" y="2894013"/>
            <a:ext cx="1643062" cy="2325687"/>
          </a:xfrm>
          <a:custGeom>
            <a:avLst/>
            <a:gdLst>
              <a:gd name="T0" fmla="*/ 15 w 1035"/>
              <a:gd name="T1" fmla="*/ 641 h 1465"/>
              <a:gd name="T2" fmla="*/ 41 w 1035"/>
              <a:gd name="T3" fmla="*/ 758 h 1465"/>
              <a:gd name="T4" fmla="*/ 66 w 1035"/>
              <a:gd name="T5" fmla="*/ 738 h 1465"/>
              <a:gd name="T6" fmla="*/ 92 w 1035"/>
              <a:gd name="T7" fmla="*/ 728 h 1465"/>
              <a:gd name="T8" fmla="*/ 118 w 1035"/>
              <a:gd name="T9" fmla="*/ 733 h 1465"/>
              <a:gd name="T10" fmla="*/ 138 w 1035"/>
              <a:gd name="T11" fmla="*/ 733 h 1465"/>
              <a:gd name="T12" fmla="*/ 164 w 1035"/>
              <a:gd name="T13" fmla="*/ 733 h 1465"/>
              <a:gd name="T14" fmla="*/ 189 w 1035"/>
              <a:gd name="T15" fmla="*/ 733 h 1465"/>
              <a:gd name="T16" fmla="*/ 215 w 1035"/>
              <a:gd name="T17" fmla="*/ 733 h 1465"/>
              <a:gd name="T18" fmla="*/ 235 w 1035"/>
              <a:gd name="T19" fmla="*/ 733 h 1465"/>
              <a:gd name="T20" fmla="*/ 261 w 1035"/>
              <a:gd name="T21" fmla="*/ 733 h 1465"/>
              <a:gd name="T22" fmla="*/ 287 w 1035"/>
              <a:gd name="T23" fmla="*/ 733 h 1465"/>
              <a:gd name="T24" fmla="*/ 312 w 1035"/>
              <a:gd name="T25" fmla="*/ 733 h 1465"/>
              <a:gd name="T26" fmla="*/ 338 w 1035"/>
              <a:gd name="T27" fmla="*/ 733 h 1465"/>
              <a:gd name="T28" fmla="*/ 358 w 1035"/>
              <a:gd name="T29" fmla="*/ 733 h 1465"/>
              <a:gd name="T30" fmla="*/ 384 w 1035"/>
              <a:gd name="T31" fmla="*/ 733 h 1465"/>
              <a:gd name="T32" fmla="*/ 410 w 1035"/>
              <a:gd name="T33" fmla="*/ 733 h 1465"/>
              <a:gd name="T34" fmla="*/ 435 w 1035"/>
              <a:gd name="T35" fmla="*/ 733 h 1465"/>
              <a:gd name="T36" fmla="*/ 456 w 1035"/>
              <a:gd name="T37" fmla="*/ 733 h 1465"/>
              <a:gd name="T38" fmla="*/ 481 w 1035"/>
              <a:gd name="T39" fmla="*/ 733 h 1465"/>
              <a:gd name="T40" fmla="*/ 507 w 1035"/>
              <a:gd name="T41" fmla="*/ 733 h 1465"/>
              <a:gd name="T42" fmla="*/ 533 w 1035"/>
              <a:gd name="T43" fmla="*/ 733 h 1465"/>
              <a:gd name="T44" fmla="*/ 558 w 1035"/>
              <a:gd name="T45" fmla="*/ 733 h 1465"/>
              <a:gd name="T46" fmla="*/ 579 w 1035"/>
              <a:gd name="T47" fmla="*/ 733 h 1465"/>
              <a:gd name="T48" fmla="*/ 604 w 1035"/>
              <a:gd name="T49" fmla="*/ 733 h 1465"/>
              <a:gd name="T50" fmla="*/ 630 w 1035"/>
              <a:gd name="T51" fmla="*/ 733 h 1465"/>
              <a:gd name="T52" fmla="*/ 656 w 1035"/>
              <a:gd name="T53" fmla="*/ 733 h 1465"/>
              <a:gd name="T54" fmla="*/ 676 w 1035"/>
              <a:gd name="T55" fmla="*/ 733 h 1465"/>
              <a:gd name="T56" fmla="*/ 702 w 1035"/>
              <a:gd name="T57" fmla="*/ 733 h 1465"/>
              <a:gd name="T58" fmla="*/ 727 w 1035"/>
              <a:gd name="T59" fmla="*/ 733 h 1465"/>
              <a:gd name="T60" fmla="*/ 753 w 1035"/>
              <a:gd name="T61" fmla="*/ 733 h 1465"/>
              <a:gd name="T62" fmla="*/ 779 w 1035"/>
              <a:gd name="T63" fmla="*/ 722 h 1465"/>
              <a:gd name="T64" fmla="*/ 799 w 1035"/>
              <a:gd name="T65" fmla="*/ 774 h 1465"/>
              <a:gd name="T66" fmla="*/ 825 w 1035"/>
              <a:gd name="T67" fmla="*/ 610 h 1465"/>
              <a:gd name="T68" fmla="*/ 850 w 1035"/>
              <a:gd name="T69" fmla="*/ 1465 h 1465"/>
              <a:gd name="T70" fmla="*/ 876 w 1035"/>
              <a:gd name="T71" fmla="*/ 159 h 1465"/>
              <a:gd name="T72" fmla="*/ 897 w 1035"/>
              <a:gd name="T73" fmla="*/ 666 h 1465"/>
              <a:gd name="T74" fmla="*/ 922 w 1035"/>
              <a:gd name="T75" fmla="*/ 717 h 1465"/>
              <a:gd name="T76" fmla="*/ 948 w 1035"/>
              <a:gd name="T77" fmla="*/ 743 h 1465"/>
              <a:gd name="T78" fmla="*/ 973 w 1035"/>
              <a:gd name="T79" fmla="*/ 733 h 1465"/>
              <a:gd name="T80" fmla="*/ 999 w 1035"/>
              <a:gd name="T81" fmla="*/ 728 h 1465"/>
              <a:gd name="T82" fmla="*/ 1020 w 1035"/>
              <a:gd name="T83" fmla="*/ 733 h 1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35" h="1465">
                <a:moveTo>
                  <a:pt x="0" y="999"/>
                </a:moveTo>
                <a:lnTo>
                  <a:pt x="10" y="799"/>
                </a:lnTo>
                <a:lnTo>
                  <a:pt x="15" y="641"/>
                </a:lnTo>
                <a:lnTo>
                  <a:pt x="25" y="666"/>
                </a:lnTo>
                <a:lnTo>
                  <a:pt x="36" y="743"/>
                </a:lnTo>
                <a:lnTo>
                  <a:pt x="41" y="758"/>
                </a:lnTo>
                <a:lnTo>
                  <a:pt x="51" y="733"/>
                </a:lnTo>
                <a:lnTo>
                  <a:pt x="56" y="733"/>
                </a:lnTo>
                <a:lnTo>
                  <a:pt x="66" y="738"/>
                </a:lnTo>
                <a:lnTo>
                  <a:pt x="77" y="733"/>
                </a:lnTo>
                <a:lnTo>
                  <a:pt x="82" y="722"/>
                </a:lnTo>
                <a:lnTo>
                  <a:pt x="92" y="728"/>
                </a:lnTo>
                <a:lnTo>
                  <a:pt x="97" y="733"/>
                </a:lnTo>
                <a:lnTo>
                  <a:pt x="107" y="733"/>
                </a:lnTo>
                <a:lnTo>
                  <a:pt x="118" y="733"/>
                </a:lnTo>
                <a:lnTo>
                  <a:pt x="123" y="733"/>
                </a:lnTo>
                <a:lnTo>
                  <a:pt x="133" y="733"/>
                </a:lnTo>
                <a:lnTo>
                  <a:pt x="138" y="733"/>
                </a:lnTo>
                <a:lnTo>
                  <a:pt x="148" y="728"/>
                </a:lnTo>
                <a:lnTo>
                  <a:pt x="159" y="733"/>
                </a:lnTo>
                <a:lnTo>
                  <a:pt x="164" y="733"/>
                </a:lnTo>
                <a:lnTo>
                  <a:pt x="174" y="733"/>
                </a:lnTo>
                <a:lnTo>
                  <a:pt x="179" y="733"/>
                </a:lnTo>
                <a:lnTo>
                  <a:pt x="189" y="733"/>
                </a:lnTo>
                <a:lnTo>
                  <a:pt x="194" y="733"/>
                </a:lnTo>
                <a:lnTo>
                  <a:pt x="205" y="733"/>
                </a:lnTo>
                <a:lnTo>
                  <a:pt x="215" y="733"/>
                </a:lnTo>
                <a:lnTo>
                  <a:pt x="220" y="733"/>
                </a:lnTo>
                <a:lnTo>
                  <a:pt x="230" y="733"/>
                </a:lnTo>
                <a:lnTo>
                  <a:pt x="235" y="733"/>
                </a:lnTo>
                <a:lnTo>
                  <a:pt x="246" y="733"/>
                </a:lnTo>
                <a:lnTo>
                  <a:pt x="256" y="733"/>
                </a:lnTo>
                <a:lnTo>
                  <a:pt x="261" y="733"/>
                </a:lnTo>
                <a:lnTo>
                  <a:pt x="271" y="733"/>
                </a:lnTo>
                <a:lnTo>
                  <a:pt x="276" y="733"/>
                </a:lnTo>
                <a:lnTo>
                  <a:pt x="287" y="733"/>
                </a:lnTo>
                <a:lnTo>
                  <a:pt x="297" y="733"/>
                </a:lnTo>
                <a:lnTo>
                  <a:pt x="302" y="733"/>
                </a:lnTo>
                <a:lnTo>
                  <a:pt x="312" y="733"/>
                </a:lnTo>
                <a:lnTo>
                  <a:pt x="317" y="733"/>
                </a:lnTo>
                <a:lnTo>
                  <a:pt x="328" y="733"/>
                </a:lnTo>
                <a:lnTo>
                  <a:pt x="338" y="733"/>
                </a:lnTo>
                <a:lnTo>
                  <a:pt x="343" y="733"/>
                </a:lnTo>
                <a:lnTo>
                  <a:pt x="353" y="733"/>
                </a:lnTo>
                <a:lnTo>
                  <a:pt x="358" y="733"/>
                </a:lnTo>
                <a:lnTo>
                  <a:pt x="369" y="733"/>
                </a:lnTo>
                <a:lnTo>
                  <a:pt x="374" y="733"/>
                </a:lnTo>
                <a:lnTo>
                  <a:pt x="384" y="733"/>
                </a:lnTo>
                <a:lnTo>
                  <a:pt x="394" y="733"/>
                </a:lnTo>
                <a:lnTo>
                  <a:pt x="399" y="733"/>
                </a:lnTo>
                <a:lnTo>
                  <a:pt x="410" y="733"/>
                </a:lnTo>
                <a:lnTo>
                  <a:pt x="415" y="733"/>
                </a:lnTo>
                <a:lnTo>
                  <a:pt x="425" y="733"/>
                </a:lnTo>
                <a:lnTo>
                  <a:pt x="435" y="733"/>
                </a:lnTo>
                <a:lnTo>
                  <a:pt x="440" y="733"/>
                </a:lnTo>
                <a:lnTo>
                  <a:pt x="451" y="733"/>
                </a:lnTo>
                <a:lnTo>
                  <a:pt x="456" y="733"/>
                </a:lnTo>
                <a:lnTo>
                  <a:pt x="466" y="733"/>
                </a:lnTo>
                <a:lnTo>
                  <a:pt x="476" y="733"/>
                </a:lnTo>
                <a:lnTo>
                  <a:pt x="481" y="733"/>
                </a:lnTo>
                <a:lnTo>
                  <a:pt x="492" y="733"/>
                </a:lnTo>
                <a:lnTo>
                  <a:pt x="497" y="733"/>
                </a:lnTo>
                <a:lnTo>
                  <a:pt x="507" y="733"/>
                </a:lnTo>
                <a:lnTo>
                  <a:pt x="517" y="733"/>
                </a:lnTo>
                <a:lnTo>
                  <a:pt x="522" y="733"/>
                </a:lnTo>
                <a:lnTo>
                  <a:pt x="533" y="733"/>
                </a:lnTo>
                <a:lnTo>
                  <a:pt x="538" y="733"/>
                </a:lnTo>
                <a:lnTo>
                  <a:pt x="548" y="733"/>
                </a:lnTo>
                <a:lnTo>
                  <a:pt x="558" y="733"/>
                </a:lnTo>
                <a:lnTo>
                  <a:pt x="563" y="733"/>
                </a:lnTo>
                <a:lnTo>
                  <a:pt x="574" y="733"/>
                </a:lnTo>
                <a:lnTo>
                  <a:pt x="579" y="733"/>
                </a:lnTo>
                <a:lnTo>
                  <a:pt x="589" y="733"/>
                </a:lnTo>
                <a:lnTo>
                  <a:pt x="594" y="733"/>
                </a:lnTo>
                <a:lnTo>
                  <a:pt x="604" y="733"/>
                </a:lnTo>
                <a:lnTo>
                  <a:pt x="615" y="733"/>
                </a:lnTo>
                <a:lnTo>
                  <a:pt x="620" y="733"/>
                </a:lnTo>
                <a:lnTo>
                  <a:pt x="630" y="733"/>
                </a:lnTo>
                <a:lnTo>
                  <a:pt x="635" y="733"/>
                </a:lnTo>
                <a:lnTo>
                  <a:pt x="645" y="733"/>
                </a:lnTo>
                <a:lnTo>
                  <a:pt x="656" y="733"/>
                </a:lnTo>
                <a:lnTo>
                  <a:pt x="661" y="733"/>
                </a:lnTo>
                <a:lnTo>
                  <a:pt x="671" y="733"/>
                </a:lnTo>
                <a:lnTo>
                  <a:pt x="676" y="733"/>
                </a:lnTo>
                <a:lnTo>
                  <a:pt x="686" y="733"/>
                </a:lnTo>
                <a:lnTo>
                  <a:pt x="697" y="733"/>
                </a:lnTo>
                <a:lnTo>
                  <a:pt x="702" y="733"/>
                </a:lnTo>
                <a:lnTo>
                  <a:pt x="712" y="733"/>
                </a:lnTo>
                <a:lnTo>
                  <a:pt x="717" y="733"/>
                </a:lnTo>
                <a:lnTo>
                  <a:pt x="727" y="733"/>
                </a:lnTo>
                <a:lnTo>
                  <a:pt x="738" y="733"/>
                </a:lnTo>
                <a:lnTo>
                  <a:pt x="743" y="733"/>
                </a:lnTo>
                <a:lnTo>
                  <a:pt x="753" y="733"/>
                </a:lnTo>
                <a:lnTo>
                  <a:pt x="758" y="733"/>
                </a:lnTo>
                <a:lnTo>
                  <a:pt x="768" y="728"/>
                </a:lnTo>
                <a:lnTo>
                  <a:pt x="779" y="722"/>
                </a:lnTo>
                <a:lnTo>
                  <a:pt x="784" y="722"/>
                </a:lnTo>
                <a:lnTo>
                  <a:pt x="794" y="748"/>
                </a:lnTo>
                <a:lnTo>
                  <a:pt x="799" y="774"/>
                </a:lnTo>
                <a:lnTo>
                  <a:pt x="809" y="748"/>
                </a:lnTo>
                <a:lnTo>
                  <a:pt x="815" y="651"/>
                </a:lnTo>
                <a:lnTo>
                  <a:pt x="825" y="610"/>
                </a:lnTo>
                <a:lnTo>
                  <a:pt x="835" y="799"/>
                </a:lnTo>
                <a:lnTo>
                  <a:pt x="840" y="1184"/>
                </a:lnTo>
                <a:lnTo>
                  <a:pt x="850" y="1465"/>
                </a:lnTo>
                <a:lnTo>
                  <a:pt x="856" y="1307"/>
                </a:lnTo>
                <a:lnTo>
                  <a:pt x="866" y="733"/>
                </a:lnTo>
                <a:lnTo>
                  <a:pt x="876" y="159"/>
                </a:lnTo>
                <a:lnTo>
                  <a:pt x="881" y="0"/>
                </a:lnTo>
                <a:lnTo>
                  <a:pt x="891" y="282"/>
                </a:lnTo>
                <a:lnTo>
                  <a:pt x="897" y="666"/>
                </a:lnTo>
                <a:lnTo>
                  <a:pt x="907" y="856"/>
                </a:lnTo>
                <a:lnTo>
                  <a:pt x="917" y="815"/>
                </a:lnTo>
                <a:lnTo>
                  <a:pt x="922" y="717"/>
                </a:lnTo>
                <a:lnTo>
                  <a:pt x="932" y="687"/>
                </a:lnTo>
                <a:lnTo>
                  <a:pt x="938" y="717"/>
                </a:lnTo>
                <a:lnTo>
                  <a:pt x="948" y="743"/>
                </a:lnTo>
                <a:lnTo>
                  <a:pt x="958" y="743"/>
                </a:lnTo>
                <a:lnTo>
                  <a:pt x="963" y="733"/>
                </a:lnTo>
                <a:lnTo>
                  <a:pt x="973" y="733"/>
                </a:lnTo>
                <a:lnTo>
                  <a:pt x="979" y="733"/>
                </a:lnTo>
                <a:lnTo>
                  <a:pt x="989" y="728"/>
                </a:lnTo>
                <a:lnTo>
                  <a:pt x="999" y="728"/>
                </a:lnTo>
                <a:lnTo>
                  <a:pt x="1004" y="733"/>
                </a:lnTo>
                <a:lnTo>
                  <a:pt x="1014" y="733"/>
                </a:lnTo>
                <a:lnTo>
                  <a:pt x="1020" y="733"/>
                </a:lnTo>
                <a:lnTo>
                  <a:pt x="1030" y="733"/>
                </a:lnTo>
                <a:lnTo>
                  <a:pt x="1035" y="733"/>
                </a:lnTo>
              </a:path>
            </a:pathLst>
          </a:custGeom>
          <a:noFill/>
          <a:ln w="1587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587" name="Freeform 51">
            <a:extLst>
              <a:ext uri="{FF2B5EF4-FFF2-40B4-BE49-F238E27FC236}">
                <a16:creationId xmlns:a16="http://schemas.microsoft.com/office/drawing/2014/main" id="{FBC6B274-8DDE-40D4-8D0B-C7A2531E8D03}"/>
              </a:ext>
            </a:extLst>
          </p:cNvPr>
          <p:cNvSpPr>
            <a:spLocks/>
          </p:cNvSpPr>
          <p:nvPr/>
        </p:nvSpPr>
        <p:spPr bwMode="auto">
          <a:xfrm>
            <a:off x="5387975" y="3422650"/>
            <a:ext cx="1570038" cy="1268413"/>
          </a:xfrm>
          <a:custGeom>
            <a:avLst/>
            <a:gdLst>
              <a:gd name="T0" fmla="*/ 10 w 989"/>
              <a:gd name="T1" fmla="*/ 400 h 799"/>
              <a:gd name="T2" fmla="*/ 26 w 989"/>
              <a:gd name="T3" fmla="*/ 400 h 799"/>
              <a:gd name="T4" fmla="*/ 41 w 989"/>
              <a:gd name="T5" fmla="*/ 400 h 799"/>
              <a:gd name="T6" fmla="*/ 61 w 989"/>
              <a:gd name="T7" fmla="*/ 400 h 799"/>
              <a:gd name="T8" fmla="*/ 77 w 989"/>
              <a:gd name="T9" fmla="*/ 400 h 799"/>
              <a:gd name="T10" fmla="*/ 92 w 989"/>
              <a:gd name="T11" fmla="*/ 400 h 799"/>
              <a:gd name="T12" fmla="*/ 108 w 989"/>
              <a:gd name="T13" fmla="*/ 400 h 799"/>
              <a:gd name="T14" fmla="*/ 123 w 989"/>
              <a:gd name="T15" fmla="*/ 400 h 799"/>
              <a:gd name="T16" fmla="*/ 143 w 989"/>
              <a:gd name="T17" fmla="*/ 400 h 799"/>
              <a:gd name="T18" fmla="*/ 159 w 989"/>
              <a:gd name="T19" fmla="*/ 400 h 799"/>
              <a:gd name="T20" fmla="*/ 174 w 989"/>
              <a:gd name="T21" fmla="*/ 400 h 799"/>
              <a:gd name="T22" fmla="*/ 190 w 989"/>
              <a:gd name="T23" fmla="*/ 400 h 799"/>
              <a:gd name="T24" fmla="*/ 205 w 989"/>
              <a:gd name="T25" fmla="*/ 400 h 799"/>
              <a:gd name="T26" fmla="*/ 220 w 989"/>
              <a:gd name="T27" fmla="*/ 400 h 799"/>
              <a:gd name="T28" fmla="*/ 241 w 989"/>
              <a:gd name="T29" fmla="*/ 400 h 799"/>
              <a:gd name="T30" fmla="*/ 256 w 989"/>
              <a:gd name="T31" fmla="*/ 400 h 799"/>
              <a:gd name="T32" fmla="*/ 272 w 989"/>
              <a:gd name="T33" fmla="*/ 400 h 799"/>
              <a:gd name="T34" fmla="*/ 287 w 989"/>
              <a:gd name="T35" fmla="*/ 400 h 799"/>
              <a:gd name="T36" fmla="*/ 302 w 989"/>
              <a:gd name="T37" fmla="*/ 400 h 799"/>
              <a:gd name="T38" fmla="*/ 323 w 989"/>
              <a:gd name="T39" fmla="*/ 400 h 799"/>
              <a:gd name="T40" fmla="*/ 338 w 989"/>
              <a:gd name="T41" fmla="*/ 400 h 799"/>
              <a:gd name="T42" fmla="*/ 354 w 989"/>
              <a:gd name="T43" fmla="*/ 400 h 799"/>
              <a:gd name="T44" fmla="*/ 369 w 989"/>
              <a:gd name="T45" fmla="*/ 400 h 799"/>
              <a:gd name="T46" fmla="*/ 384 w 989"/>
              <a:gd name="T47" fmla="*/ 400 h 799"/>
              <a:gd name="T48" fmla="*/ 400 w 989"/>
              <a:gd name="T49" fmla="*/ 400 h 799"/>
              <a:gd name="T50" fmla="*/ 420 w 989"/>
              <a:gd name="T51" fmla="*/ 400 h 799"/>
              <a:gd name="T52" fmla="*/ 436 w 989"/>
              <a:gd name="T53" fmla="*/ 400 h 799"/>
              <a:gd name="T54" fmla="*/ 451 w 989"/>
              <a:gd name="T55" fmla="*/ 400 h 799"/>
              <a:gd name="T56" fmla="*/ 466 w 989"/>
              <a:gd name="T57" fmla="*/ 400 h 799"/>
              <a:gd name="T58" fmla="*/ 482 w 989"/>
              <a:gd name="T59" fmla="*/ 400 h 799"/>
              <a:gd name="T60" fmla="*/ 502 w 989"/>
              <a:gd name="T61" fmla="*/ 400 h 799"/>
              <a:gd name="T62" fmla="*/ 518 w 989"/>
              <a:gd name="T63" fmla="*/ 400 h 799"/>
              <a:gd name="T64" fmla="*/ 533 w 989"/>
              <a:gd name="T65" fmla="*/ 400 h 799"/>
              <a:gd name="T66" fmla="*/ 548 w 989"/>
              <a:gd name="T67" fmla="*/ 400 h 799"/>
              <a:gd name="T68" fmla="*/ 564 w 989"/>
              <a:gd name="T69" fmla="*/ 400 h 799"/>
              <a:gd name="T70" fmla="*/ 584 w 989"/>
              <a:gd name="T71" fmla="*/ 400 h 799"/>
              <a:gd name="T72" fmla="*/ 600 w 989"/>
              <a:gd name="T73" fmla="*/ 400 h 799"/>
              <a:gd name="T74" fmla="*/ 615 w 989"/>
              <a:gd name="T75" fmla="*/ 400 h 799"/>
              <a:gd name="T76" fmla="*/ 630 w 989"/>
              <a:gd name="T77" fmla="*/ 400 h 799"/>
              <a:gd name="T78" fmla="*/ 646 w 989"/>
              <a:gd name="T79" fmla="*/ 395 h 799"/>
              <a:gd name="T80" fmla="*/ 661 w 989"/>
              <a:gd name="T81" fmla="*/ 420 h 799"/>
              <a:gd name="T82" fmla="*/ 682 w 989"/>
              <a:gd name="T83" fmla="*/ 359 h 799"/>
              <a:gd name="T84" fmla="*/ 697 w 989"/>
              <a:gd name="T85" fmla="*/ 441 h 799"/>
              <a:gd name="T86" fmla="*/ 712 w 989"/>
              <a:gd name="T87" fmla="*/ 774 h 799"/>
              <a:gd name="T88" fmla="*/ 728 w 989"/>
              <a:gd name="T89" fmla="*/ 656 h 799"/>
              <a:gd name="T90" fmla="*/ 743 w 989"/>
              <a:gd name="T91" fmla="*/ 144 h 799"/>
              <a:gd name="T92" fmla="*/ 764 w 989"/>
              <a:gd name="T93" fmla="*/ 21 h 799"/>
              <a:gd name="T94" fmla="*/ 779 w 989"/>
              <a:gd name="T95" fmla="*/ 359 h 799"/>
              <a:gd name="T96" fmla="*/ 794 w 989"/>
              <a:gd name="T97" fmla="*/ 441 h 799"/>
              <a:gd name="T98" fmla="*/ 810 w 989"/>
              <a:gd name="T99" fmla="*/ 379 h 799"/>
              <a:gd name="T100" fmla="*/ 825 w 989"/>
              <a:gd name="T101" fmla="*/ 405 h 799"/>
              <a:gd name="T102" fmla="*/ 840 w 989"/>
              <a:gd name="T103" fmla="*/ 400 h 799"/>
              <a:gd name="T104" fmla="*/ 861 w 989"/>
              <a:gd name="T105" fmla="*/ 400 h 799"/>
              <a:gd name="T106" fmla="*/ 876 w 989"/>
              <a:gd name="T107" fmla="*/ 400 h 799"/>
              <a:gd name="T108" fmla="*/ 892 w 989"/>
              <a:gd name="T109" fmla="*/ 400 h 799"/>
              <a:gd name="T110" fmla="*/ 907 w 989"/>
              <a:gd name="T111" fmla="*/ 400 h 799"/>
              <a:gd name="T112" fmla="*/ 922 w 989"/>
              <a:gd name="T113" fmla="*/ 400 h 799"/>
              <a:gd name="T114" fmla="*/ 943 w 989"/>
              <a:gd name="T115" fmla="*/ 400 h 799"/>
              <a:gd name="T116" fmla="*/ 958 w 989"/>
              <a:gd name="T117" fmla="*/ 400 h 799"/>
              <a:gd name="T118" fmla="*/ 974 w 989"/>
              <a:gd name="T119" fmla="*/ 400 h 799"/>
              <a:gd name="T120" fmla="*/ 989 w 989"/>
              <a:gd name="T121" fmla="*/ 40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9" h="799">
                <a:moveTo>
                  <a:pt x="0" y="400"/>
                </a:moveTo>
                <a:lnTo>
                  <a:pt x="10" y="400"/>
                </a:lnTo>
                <a:lnTo>
                  <a:pt x="20" y="400"/>
                </a:lnTo>
                <a:lnTo>
                  <a:pt x="26" y="400"/>
                </a:lnTo>
                <a:lnTo>
                  <a:pt x="36" y="400"/>
                </a:lnTo>
                <a:lnTo>
                  <a:pt x="41" y="400"/>
                </a:lnTo>
                <a:lnTo>
                  <a:pt x="51" y="400"/>
                </a:lnTo>
                <a:lnTo>
                  <a:pt x="61" y="400"/>
                </a:lnTo>
                <a:lnTo>
                  <a:pt x="67" y="400"/>
                </a:lnTo>
                <a:lnTo>
                  <a:pt x="77" y="400"/>
                </a:lnTo>
                <a:lnTo>
                  <a:pt x="82" y="400"/>
                </a:lnTo>
                <a:lnTo>
                  <a:pt x="92" y="400"/>
                </a:lnTo>
                <a:lnTo>
                  <a:pt x="102" y="400"/>
                </a:lnTo>
                <a:lnTo>
                  <a:pt x="108" y="400"/>
                </a:lnTo>
                <a:lnTo>
                  <a:pt x="118" y="400"/>
                </a:lnTo>
                <a:lnTo>
                  <a:pt x="123" y="400"/>
                </a:lnTo>
                <a:lnTo>
                  <a:pt x="133" y="400"/>
                </a:lnTo>
                <a:lnTo>
                  <a:pt x="143" y="400"/>
                </a:lnTo>
                <a:lnTo>
                  <a:pt x="149" y="400"/>
                </a:lnTo>
                <a:lnTo>
                  <a:pt x="159" y="400"/>
                </a:lnTo>
                <a:lnTo>
                  <a:pt x="164" y="400"/>
                </a:lnTo>
                <a:lnTo>
                  <a:pt x="174" y="400"/>
                </a:lnTo>
                <a:lnTo>
                  <a:pt x="179" y="400"/>
                </a:lnTo>
                <a:lnTo>
                  <a:pt x="190" y="400"/>
                </a:lnTo>
                <a:lnTo>
                  <a:pt x="200" y="400"/>
                </a:lnTo>
                <a:lnTo>
                  <a:pt x="205" y="400"/>
                </a:lnTo>
                <a:lnTo>
                  <a:pt x="215" y="400"/>
                </a:lnTo>
                <a:lnTo>
                  <a:pt x="220" y="400"/>
                </a:lnTo>
                <a:lnTo>
                  <a:pt x="231" y="400"/>
                </a:lnTo>
                <a:lnTo>
                  <a:pt x="241" y="400"/>
                </a:lnTo>
                <a:lnTo>
                  <a:pt x="246" y="400"/>
                </a:lnTo>
                <a:lnTo>
                  <a:pt x="256" y="400"/>
                </a:lnTo>
                <a:lnTo>
                  <a:pt x="261" y="400"/>
                </a:lnTo>
                <a:lnTo>
                  <a:pt x="272" y="400"/>
                </a:lnTo>
                <a:lnTo>
                  <a:pt x="282" y="400"/>
                </a:lnTo>
                <a:lnTo>
                  <a:pt x="287" y="400"/>
                </a:lnTo>
                <a:lnTo>
                  <a:pt x="297" y="400"/>
                </a:lnTo>
                <a:lnTo>
                  <a:pt x="302" y="400"/>
                </a:lnTo>
                <a:lnTo>
                  <a:pt x="313" y="400"/>
                </a:lnTo>
                <a:lnTo>
                  <a:pt x="323" y="400"/>
                </a:lnTo>
                <a:lnTo>
                  <a:pt x="328" y="400"/>
                </a:lnTo>
                <a:lnTo>
                  <a:pt x="338" y="400"/>
                </a:lnTo>
                <a:lnTo>
                  <a:pt x="343" y="400"/>
                </a:lnTo>
                <a:lnTo>
                  <a:pt x="354" y="400"/>
                </a:lnTo>
                <a:lnTo>
                  <a:pt x="364" y="400"/>
                </a:lnTo>
                <a:lnTo>
                  <a:pt x="369" y="400"/>
                </a:lnTo>
                <a:lnTo>
                  <a:pt x="379" y="400"/>
                </a:lnTo>
                <a:lnTo>
                  <a:pt x="384" y="400"/>
                </a:lnTo>
                <a:lnTo>
                  <a:pt x="395" y="400"/>
                </a:lnTo>
                <a:lnTo>
                  <a:pt x="400" y="400"/>
                </a:lnTo>
                <a:lnTo>
                  <a:pt x="410" y="400"/>
                </a:lnTo>
                <a:lnTo>
                  <a:pt x="420" y="400"/>
                </a:lnTo>
                <a:lnTo>
                  <a:pt x="425" y="400"/>
                </a:lnTo>
                <a:lnTo>
                  <a:pt x="436" y="400"/>
                </a:lnTo>
                <a:lnTo>
                  <a:pt x="441" y="400"/>
                </a:lnTo>
                <a:lnTo>
                  <a:pt x="451" y="400"/>
                </a:lnTo>
                <a:lnTo>
                  <a:pt x="461" y="400"/>
                </a:lnTo>
                <a:lnTo>
                  <a:pt x="466" y="400"/>
                </a:lnTo>
                <a:lnTo>
                  <a:pt x="477" y="400"/>
                </a:lnTo>
                <a:lnTo>
                  <a:pt x="482" y="400"/>
                </a:lnTo>
                <a:lnTo>
                  <a:pt x="492" y="400"/>
                </a:lnTo>
                <a:lnTo>
                  <a:pt x="502" y="400"/>
                </a:lnTo>
                <a:lnTo>
                  <a:pt x="507" y="400"/>
                </a:lnTo>
                <a:lnTo>
                  <a:pt x="518" y="400"/>
                </a:lnTo>
                <a:lnTo>
                  <a:pt x="523" y="400"/>
                </a:lnTo>
                <a:lnTo>
                  <a:pt x="533" y="400"/>
                </a:lnTo>
                <a:lnTo>
                  <a:pt x="543" y="400"/>
                </a:lnTo>
                <a:lnTo>
                  <a:pt x="548" y="400"/>
                </a:lnTo>
                <a:lnTo>
                  <a:pt x="559" y="400"/>
                </a:lnTo>
                <a:lnTo>
                  <a:pt x="564" y="400"/>
                </a:lnTo>
                <a:lnTo>
                  <a:pt x="574" y="400"/>
                </a:lnTo>
                <a:lnTo>
                  <a:pt x="584" y="400"/>
                </a:lnTo>
                <a:lnTo>
                  <a:pt x="589" y="400"/>
                </a:lnTo>
                <a:lnTo>
                  <a:pt x="600" y="400"/>
                </a:lnTo>
                <a:lnTo>
                  <a:pt x="605" y="400"/>
                </a:lnTo>
                <a:lnTo>
                  <a:pt x="615" y="400"/>
                </a:lnTo>
                <a:lnTo>
                  <a:pt x="620" y="400"/>
                </a:lnTo>
                <a:lnTo>
                  <a:pt x="630" y="400"/>
                </a:lnTo>
                <a:lnTo>
                  <a:pt x="641" y="395"/>
                </a:lnTo>
                <a:lnTo>
                  <a:pt x="646" y="395"/>
                </a:lnTo>
                <a:lnTo>
                  <a:pt x="656" y="410"/>
                </a:lnTo>
                <a:lnTo>
                  <a:pt x="661" y="420"/>
                </a:lnTo>
                <a:lnTo>
                  <a:pt x="671" y="405"/>
                </a:lnTo>
                <a:lnTo>
                  <a:pt x="682" y="359"/>
                </a:lnTo>
                <a:lnTo>
                  <a:pt x="687" y="349"/>
                </a:lnTo>
                <a:lnTo>
                  <a:pt x="697" y="441"/>
                </a:lnTo>
                <a:lnTo>
                  <a:pt x="702" y="620"/>
                </a:lnTo>
                <a:lnTo>
                  <a:pt x="712" y="774"/>
                </a:lnTo>
                <a:lnTo>
                  <a:pt x="723" y="799"/>
                </a:lnTo>
                <a:lnTo>
                  <a:pt x="728" y="656"/>
                </a:lnTo>
                <a:lnTo>
                  <a:pt x="738" y="400"/>
                </a:lnTo>
                <a:lnTo>
                  <a:pt x="743" y="144"/>
                </a:lnTo>
                <a:lnTo>
                  <a:pt x="753" y="0"/>
                </a:lnTo>
                <a:lnTo>
                  <a:pt x="764" y="21"/>
                </a:lnTo>
                <a:lnTo>
                  <a:pt x="769" y="179"/>
                </a:lnTo>
                <a:lnTo>
                  <a:pt x="779" y="359"/>
                </a:lnTo>
                <a:lnTo>
                  <a:pt x="784" y="446"/>
                </a:lnTo>
                <a:lnTo>
                  <a:pt x="794" y="441"/>
                </a:lnTo>
                <a:lnTo>
                  <a:pt x="799" y="395"/>
                </a:lnTo>
                <a:lnTo>
                  <a:pt x="810" y="379"/>
                </a:lnTo>
                <a:lnTo>
                  <a:pt x="820" y="389"/>
                </a:lnTo>
                <a:lnTo>
                  <a:pt x="825" y="405"/>
                </a:lnTo>
                <a:lnTo>
                  <a:pt x="835" y="405"/>
                </a:lnTo>
                <a:lnTo>
                  <a:pt x="840" y="400"/>
                </a:lnTo>
                <a:lnTo>
                  <a:pt x="851" y="400"/>
                </a:lnTo>
                <a:lnTo>
                  <a:pt x="861" y="400"/>
                </a:lnTo>
                <a:lnTo>
                  <a:pt x="866" y="400"/>
                </a:lnTo>
                <a:lnTo>
                  <a:pt x="876" y="400"/>
                </a:lnTo>
                <a:lnTo>
                  <a:pt x="881" y="400"/>
                </a:lnTo>
                <a:lnTo>
                  <a:pt x="892" y="400"/>
                </a:lnTo>
                <a:lnTo>
                  <a:pt x="902" y="400"/>
                </a:lnTo>
                <a:lnTo>
                  <a:pt x="907" y="400"/>
                </a:lnTo>
                <a:lnTo>
                  <a:pt x="917" y="400"/>
                </a:lnTo>
                <a:lnTo>
                  <a:pt x="922" y="400"/>
                </a:lnTo>
                <a:lnTo>
                  <a:pt x="933" y="400"/>
                </a:lnTo>
                <a:lnTo>
                  <a:pt x="943" y="400"/>
                </a:lnTo>
                <a:lnTo>
                  <a:pt x="948" y="400"/>
                </a:lnTo>
                <a:lnTo>
                  <a:pt x="958" y="400"/>
                </a:lnTo>
                <a:lnTo>
                  <a:pt x="963" y="400"/>
                </a:lnTo>
                <a:lnTo>
                  <a:pt x="974" y="400"/>
                </a:lnTo>
                <a:lnTo>
                  <a:pt x="984" y="400"/>
                </a:lnTo>
                <a:lnTo>
                  <a:pt x="989" y="400"/>
                </a:lnTo>
              </a:path>
            </a:pathLst>
          </a:custGeom>
          <a:noFill/>
          <a:ln w="1587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588" name="Freeform 52">
            <a:extLst>
              <a:ext uri="{FF2B5EF4-FFF2-40B4-BE49-F238E27FC236}">
                <a16:creationId xmlns:a16="http://schemas.microsoft.com/office/drawing/2014/main" id="{759B53D6-9903-4228-8FA3-F59AB6F711CC}"/>
              </a:ext>
            </a:extLst>
          </p:cNvPr>
          <p:cNvSpPr>
            <a:spLocks/>
          </p:cNvSpPr>
          <p:nvPr/>
        </p:nvSpPr>
        <p:spPr bwMode="auto">
          <a:xfrm>
            <a:off x="2109788" y="2178050"/>
            <a:ext cx="414337" cy="3668713"/>
          </a:xfrm>
          <a:custGeom>
            <a:avLst/>
            <a:gdLst>
              <a:gd name="T0" fmla="*/ 0 w 261"/>
              <a:gd name="T1" fmla="*/ 1184 h 2311"/>
              <a:gd name="T2" fmla="*/ 5 w 261"/>
              <a:gd name="T3" fmla="*/ 1184 h 2311"/>
              <a:gd name="T4" fmla="*/ 10 w 261"/>
              <a:gd name="T5" fmla="*/ 1184 h 2311"/>
              <a:gd name="T6" fmla="*/ 20 w 261"/>
              <a:gd name="T7" fmla="*/ 1189 h 2311"/>
              <a:gd name="T8" fmla="*/ 25 w 261"/>
              <a:gd name="T9" fmla="*/ 1189 h 2311"/>
              <a:gd name="T10" fmla="*/ 35 w 261"/>
              <a:gd name="T11" fmla="*/ 1179 h 2311"/>
              <a:gd name="T12" fmla="*/ 46 w 261"/>
              <a:gd name="T13" fmla="*/ 1173 h 2311"/>
              <a:gd name="T14" fmla="*/ 51 w 261"/>
              <a:gd name="T15" fmla="*/ 1179 h 2311"/>
              <a:gd name="T16" fmla="*/ 61 w 261"/>
              <a:gd name="T17" fmla="*/ 1184 h 2311"/>
              <a:gd name="T18" fmla="*/ 66 w 261"/>
              <a:gd name="T19" fmla="*/ 1189 h 2311"/>
              <a:gd name="T20" fmla="*/ 76 w 261"/>
              <a:gd name="T21" fmla="*/ 1189 h 2311"/>
              <a:gd name="T22" fmla="*/ 87 w 261"/>
              <a:gd name="T23" fmla="*/ 1184 h 2311"/>
              <a:gd name="T24" fmla="*/ 92 w 261"/>
              <a:gd name="T25" fmla="*/ 1179 h 2311"/>
              <a:gd name="T26" fmla="*/ 102 w 261"/>
              <a:gd name="T27" fmla="*/ 1173 h 2311"/>
              <a:gd name="T28" fmla="*/ 107 w 261"/>
              <a:gd name="T29" fmla="*/ 1173 h 2311"/>
              <a:gd name="T30" fmla="*/ 117 w 261"/>
              <a:gd name="T31" fmla="*/ 1189 h 2311"/>
              <a:gd name="T32" fmla="*/ 128 w 261"/>
              <a:gd name="T33" fmla="*/ 1199 h 2311"/>
              <a:gd name="T34" fmla="*/ 133 w 261"/>
              <a:gd name="T35" fmla="*/ 1184 h 2311"/>
              <a:gd name="T36" fmla="*/ 143 w 261"/>
              <a:gd name="T37" fmla="*/ 1173 h 2311"/>
              <a:gd name="T38" fmla="*/ 148 w 261"/>
              <a:gd name="T39" fmla="*/ 1184 h 2311"/>
              <a:gd name="T40" fmla="*/ 158 w 261"/>
              <a:gd name="T41" fmla="*/ 1189 h 2311"/>
              <a:gd name="T42" fmla="*/ 164 w 261"/>
              <a:gd name="T43" fmla="*/ 1158 h 2311"/>
              <a:gd name="T44" fmla="*/ 174 w 261"/>
              <a:gd name="T45" fmla="*/ 1163 h 2311"/>
              <a:gd name="T46" fmla="*/ 184 w 261"/>
              <a:gd name="T47" fmla="*/ 1255 h 2311"/>
              <a:gd name="T48" fmla="*/ 189 w 261"/>
              <a:gd name="T49" fmla="*/ 1307 h 2311"/>
              <a:gd name="T50" fmla="*/ 199 w 261"/>
              <a:gd name="T51" fmla="*/ 1133 h 2311"/>
              <a:gd name="T52" fmla="*/ 205 w 261"/>
              <a:gd name="T53" fmla="*/ 871 h 2311"/>
              <a:gd name="T54" fmla="*/ 215 w 261"/>
              <a:gd name="T55" fmla="*/ 974 h 2311"/>
              <a:gd name="T56" fmla="*/ 225 w 261"/>
              <a:gd name="T57" fmla="*/ 1640 h 2311"/>
              <a:gd name="T58" fmla="*/ 230 w 261"/>
              <a:gd name="T59" fmla="*/ 2311 h 2311"/>
              <a:gd name="T60" fmla="*/ 240 w 261"/>
              <a:gd name="T61" fmla="*/ 2162 h 2311"/>
              <a:gd name="T62" fmla="*/ 246 w 261"/>
              <a:gd name="T63" fmla="*/ 1122 h 2311"/>
              <a:gd name="T64" fmla="*/ 256 w 261"/>
              <a:gd name="T65" fmla="*/ 87 h 2311"/>
              <a:gd name="T66" fmla="*/ 261 w 261"/>
              <a:gd name="T67" fmla="*/ 0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1" h="2311">
                <a:moveTo>
                  <a:pt x="0" y="1184"/>
                </a:moveTo>
                <a:lnTo>
                  <a:pt x="5" y="1184"/>
                </a:lnTo>
                <a:lnTo>
                  <a:pt x="10" y="1184"/>
                </a:lnTo>
                <a:lnTo>
                  <a:pt x="20" y="1189"/>
                </a:lnTo>
                <a:lnTo>
                  <a:pt x="25" y="1189"/>
                </a:lnTo>
                <a:lnTo>
                  <a:pt x="35" y="1179"/>
                </a:lnTo>
                <a:lnTo>
                  <a:pt x="46" y="1173"/>
                </a:lnTo>
                <a:lnTo>
                  <a:pt x="51" y="1179"/>
                </a:lnTo>
                <a:lnTo>
                  <a:pt x="61" y="1184"/>
                </a:lnTo>
                <a:lnTo>
                  <a:pt x="66" y="1189"/>
                </a:lnTo>
                <a:lnTo>
                  <a:pt x="76" y="1189"/>
                </a:lnTo>
                <a:lnTo>
                  <a:pt x="87" y="1184"/>
                </a:lnTo>
                <a:lnTo>
                  <a:pt x="92" y="1179"/>
                </a:lnTo>
                <a:lnTo>
                  <a:pt x="102" y="1173"/>
                </a:lnTo>
                <a:lnTo>
                  <a:pt x="107" y="1173"/>
                </a:lnTo>
                <a:lnTo>
                  <a:pt x="117" y="1189"/>
                </a:lnTo>
                <a:lnTo>
                  <a:pt x="128" y="1199"/>
                </a:lnTo>
                <a:lnTo>
                  <a:pt x="133" y="1184"/>
                </a:lnTo>
                <a:lnTo>
                  <a:pt x="143" y="1173"/>
                </a:lnTo>
                <a:lnTo>
                  <a:pt x="148" y="1184"/>
                </a:lnTo>
                <a:lnTo>
                  <a:pt x="158" y="1189"/>
                </a:lnTo>
                <a:lnTo>
                  <a:pt x="164" y="1158"/>
                </a:lnTo>
                <a:lnTo>
                  <a:pt x="174" y="1163"/>
                </a:lnTo>
                <a:lnTo>
                  <a:pt x="184" y="1255"/>
                </a:lnTo>
                <a:lnTo>
                  <a:pt x="189" y="1307"/>
                </a:lnTo>
                <a:lnTo>
                  <a:pt x="199" y="1133"/>
                </a:lnTo>
                <a:lnTo>
                  <a:pt x="205" y="871"/>
                </a:lnTo>
                <a:lnTo>
                  <a:pt x="215" y="974"/>
                </a:lnTo>
                <a:lnTo>
                  <a:pt x="225" y="1640"/>
                </a:lnTo>
                <a:lnTo>
                  <a:pt x="230" y="2311"/>
                </a:lnTo>
                <a:lnTo>
                  <a:pt x="240" y="2162"/>
                </a:lnTo>
                <a:lnTo>
                  <a:pt x="246" y="1122"/>
                </a:lnTo>
                <a:lnTo>
                  <a:pt x="256" y="87"/>
                </a:lnTo>
                <a:lnTo>
                  <a:pt x="261" y="0"/>
                </a:lnTo>
              </a:path>
            </a:pathLst>
          </a:custGeom>
          <a:noFill/>
          <a:ln w="15875" cap="flat">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589" name="Freeform 53">
            <a:extLst>
              <a:ext uri="{FF2B5EF4-FFF2-40B4-BE49-F238E27FC236}">
                <a16:creationId xmlns:a16="http://schemas.microsoft.com/office/drawing/2014/main" id="{685B0138-DB3F-4863-AA09-4C84F2A1C76A}"/>
              </a:ext>
            </a:extLst>
          </p:cNvPr>
          <p:cNvSpPr>
            <a:spLocks/>
          </p:cNvSpPr>
          <p:nvPr/>
        </p:nvSpPr>
        <p:spPr bwMode="auto">
          <a:xfrm>
            <a:off x="2532063" y="2178050"/>
            <a:ext cx="1643062" cy="3473450"/>
          </a:xfrm>
          <a:custGeom>
            <a:avLst/>
            <a:gdLst>
              <a:gd name="T0" fmla="*/ 15 w 1035"/>
              <a:gd name="T1" fmla="*/ 1384 h 2188"/>
              <a:gd name="T2" fmla="*/ 41 w 1035"/>
              <a:gd name="T3" fmla="*/ 1061 h 2188"/>
              <a:gd name="T4" fmla="*/ 62 w 1035"/>
              <a:gd name="T5" fmla="*/ 1199 h 2188"/>
              <a:gd name="T6" fmla="*/ 87 w 1035"/>
              <a:gd name="T7" fmla="*/ 1184 h 2188"/>
              <a:gd name="T8" fmla="*/ 113 w 1035"/>
              <a:gd name="T9" fmla="*/ 1194 h 2188"/>
              <a:gd name="T10" fmla="*/ 138 w 1035"/>
              <a:gd name="T11" fmla="*/ 1199 h 2188"/>
              <a:gd name="T12" fmla="*/ 159 w 1035"/>
              <a:gd name="T13" fmla="*/ 1168 h 2188"/>
              <a:gd name="T14" fmla="*/ 185 w 1035"/>
              <a:gd name="T15" fmla="*/ 1266 h 2188"/>
              <a:gd name="T16" fmla="*/ 210 w 1035"/>
              <a:gd name="T17" fmla="*/ 1266 h 2188"/>
              <a:gd name="T18" fmla="*/ 236 w 1035"/>
              <a:gd name="T19" fmla="*/ 1168 h 2188"/>
              <a:gd name="T20" fmla="*/ 261 w 1035"/>
              <a:gd name="T21" fmla="*/ 1184 h 2188"/>
              <a:gd name="T22" fmla="*/ 282 w 1035"/>
              <a:gd name="T23" fmla="*/ 1184 h 2188"/>
              <a:gd name="T24" fmla="*/ 308 w 1035"/>
              <a:gd name="T25" fmla="*/ 1179 h 2188"/>
              <a:gd name="T26" fmla="*/ 333 w 1035"/>
              <a:gd name="T27" fmla="*/ 1173 h 2188"/>
              <a:gd name="T28" fmla="*/ 359 w 1035"/>
              <a:gd name="T29" fmla="*/ 1173 h 2188"/>
              <a:gd name="T30" fmla="*/ 379 w 1035"/>
              <a:gd name="T31" fmla="*/ 1184 h 2188"/>
              <a:gd name="T32" fmla="*/ 405 w 1035"/>
              <a:gd name="T33" fmla="*/ 1163 h 2188"/>
              <a:gd name="T34" fmla="*/ 431 w 1035"/>
              <a:gd name="T35" fmla="*/ 1168 h 2188"/>
              <a:gd name="T36" fmla="*/ 456 w 1035"/>
              <a:gd name="T37" fmla="*/ 1189 h 2188"/>
              <a:gd name="T38" fmla="*/ 482 w 1035"/>
              <a:gd name="T39" fmla="*/ 1184 h 2188"/>
              <a:gd name="T40" fmla="*/ 502 w 1035"/>
              <a:gd name="T41" fmla="*/ 1189 h 2188"/>
              <a:gd name="T42" fmla="*/ 528 w 1035"/>
              <a:gd name="T43" fmla="*/ 1179 h 2188"/>
              <a:gd name="T44" fmla="*/ 554 w 1035"/>
              <a:gd name="T45" fmla="*/ 1189 h 2188"/>
              <a:gd name="T46" fmla="*/ 579 w 1035"/>
              <a:gd name="T47" fmla="*/ 1173 h 2188"/>
              <a:gd name="T48" fmla="*/ 600 w 1035"/>
              <a:gd name="T49" fmla="*/ 1199 h 2188"/>
              <a:gd name="T50" fmla="*/ 625 w 1035"/>
              <a:gd name="T51" fmla="*/ 1179 h 2188"/>
              <a:gd name="T52" fmla="*/ 651 w 1035"/>
              <a:gd name="T53" fmla="*/ 1173 h 2188"/>
              <a:gd name="T54" fmla="*/ 677 w 1035"/>
              <a:gd name="T55" fmla="*/ 1117 h 2188"/>
              <a:gd name="T56" fmla="*/ 702 w 1035"/>
              <a:gd name="T57" fmla="*/ 1640 h 2188"/>
              <a:gd name="T58" fmla="*/ 723 w 1035"/>
              <a:gd name="T59" fmla="*/ 1127 h 2188"/>
              <a:gd name="T60" fmla="*/ 748 w 1035"/>
              <a:gd name="T61" fmla="*/ 677 h 2188"/>
              <a:gd name="T62" fmla="*/ 774 w 1035"/>
              <a:gd name="T63" fmla="*/ 1255 h 2188"/>
              <a:gd name="T64" fmla="*/ 800 w 1035"/>
              <a:gd name="T65" fmla="*/ 1189 h 2188"/>
              <a:gd name="T66" fmla="*/ 820 w 1035"/>
              <a:gd name="T67" fmla="*/ 1158 h 2188"/>
              <a:gd name="T68" fmla="*/ 846 w 1035"/>
              <a:gd name="T69" fmla="*/ 1194 h 2188"/>
              <a:gd name="T70" fmla="*/ 871 w 1035"/>
              <a:gd name="T71" fmla="*/ 1199 h 2188"/>
              <a:gd name="T72" fmla="*/ 897 w 1035"/>
              <a:gd name="T73" fmla="*/ 1184 h 2188"/>
              <a:gd name="T74" fmla="*/ 923 w 1035"/>
              <a:gd name="T75" fmla="*/ 1214 h 2188"/>
              <a:gd name="T76" fmla="*/ 943 w 1035"/>
              <a:gd name="T77" fmla="*/ 1296 h 2188"/>
              <a:gd name="T78" fmla="*/ 969 w 1035"/>
              <a:gd name="T79" fmla="*/ 1184 h 2188"/>
              <a:gd name="T80" fmla="*/ 994 w 1035"/>
              <a:gd name="T81" fmla="*/ 1179 h 2188"/>
              <a:gd name="T82" fmla="*/ 1020 w 1035"/>
              <a:gd name="T83" fmla="*/ 1184 h 2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35" h="2188">
                <a:moveTo>
                  <a:pt x="0" y="0"/>
                </a:moveTo>
                <a:lnTo>
                  <a:pt x="5" y="677"/>
                </a:lnTo>
                <a:lnTo>
                  <a:pt x="15" y="1384"/>
                </a:lnTo>
                <a:lnTo>
                  <a:pt x="21" y="1512"/>
                </a:lnTo>
                <a:lnTo>
                  <a:pt x="31" y="1240"/>
                </a:lnTo>
                <a:lnTo>
                  <a:pt x="41" y="1061"/>
                </a:lnTo>
                <a:lnTo>
                  <a:pt x="46" y="1107"/>
                </a:lnTo>
                <a:lnTo>
                  <a:pt x="56" y="1199"/>
                </a:lnTo>
                <a:lnTo>
                  <a:pt x="62" y="1199"/>
                </a:lnTo>
                <a:lnTo>
                  <a:pt x="72" y="1158"/>
                </a:lnTo>
                <a:lnTo>
                  <a:pt x="82" y="1158"/>
                </a:lnTo>
                <a:lnTo>
                  <a:pt x="87" y="1184"/>
                </a:lnTo>
                <a:lnTo>
                  <a:pt x="97" y="1194"/>
                </a:lnTo>
                <a:lnTo>
                  <a:pt x="103" y="1189"/>
                </a:lnTo>
                <a:lnTo>
                  <a:pt x="113" y="1194"/>
                </a:lnTo>
                <a:lnTo>
                  <a:pt x="118" y="1204"/>
                </a:lnTo>
                <a:lnTo>
                  <a:pt x="128" y="1204"/>
                </a:lnTo>
                <a:lnTo>
                  <a:pt x="138" y="1199"/>
                </a:lnTo>
                <a:lnTo>
                  <a:pt x="144" y="1199"/>
                </a:lnTo>
                <a:lnTo>
                  <a:pt x="154" y="1184"/>
                </a:lnTo>
                <a:lnTo>
                  <a:pt x="159" y="1168"/>
                </a:lnTo>
                <a:lnTo>
                  <a:pt x="169" y="1173"/>
                </a:lnTo>
                <a:lnTo>
                  <a:pt x="179" y="1214"/>
                </a:lnTo>
                <a:lnTo>
                  <a:pt x="185" y="1266"/>
                </a:lnTo>
                <a:lnTo>
                  <a:pt x="195" y="1296"/>
                </a:lnTo>
                <a:lnTo>
                  <a:pt x="200" y="1296"/>
                </a:lnTo>
                <a:lnTo>
                  <a:pt x="210" y="1266"/>
                </a:lnTo>
                <a:lnTo>
                  <a:pt x="220" y="1225"/>
                </a:lnTo>
                <a:lnTo>
                  <a:pt x="226" y="1184"/>
                </a:lnTo>
                <a:lnTo>
                  <a:pt x="236" y="1168"/>
                </a:lnTo>
                <a:lnTo>
                  <a:pt x="241" y="1168"/>
                </a:lnTo>
                <a:lnTo>
                  <a:pt x="251" y="1179"/>
                </a:lnTo>
                <a:lnTo>
                  <a:pt x="261" y="1184"/>
                </a:lnTo>
                <a:lnTo>
                  <a:pt x="267" y="1184"/>
                </a:lnTo>
                <a:lnTo>
                  <a:pt x="277" y="1184"/>
                </a:lnTo>
                <a:lnTo>
                  <a:pt x="282" y="1184"/>
                </a:lnTo>
                <a:lnTo>
                  <a:pt x="292" y="1179"/>
                </a:lnTo>
                <a:lnTo>
                  <a:pt x="297" y="1179"/>
                </a:lnTo>
                <a:lnTo>
                  <a:pt x="308" y="1179"/>
                </a:lnTo>
                <a:lnTo>
                  <a:pt x="318" y="1179"/>
                </a:lnTo>
                <a:lnTo>
                  <a:pt x="323" y="1173"/>
                </a:lnTo>
                <a:lnTo>
                  <a:pt x="333" y="1173"/>
                </a:lnTo>
                <a:lnTo>
                  <a:pt x="338" y="1173"/>
                </a:lnTo>
                <a:lnTo>
                  <a:pt x="349" y="1173"/>
                </a:lnTo>
                <a:lnTo>
                  <a:pt x="359" y="1173"/>
                </a:lnTo>
                <a:lnTo>
                  <a:pt x="364" y="1179"/>
                </a:lnTo>
                <a:lnTo>
                  <a:pt x="374" y="1184"/>
                </a:lnTo>
                <a:lnTo>
                  <a:pt x="379" y="1184"/>
                </a:lnTo>
                <a:lnTo>
                  <a:pt x="390" y="1173"/>
                </a:lnTo>
                <a:lnTo>
                  <a:pt x="400" y="1168"/>
                </a:lnTo>
                <a:lnTo>
                  <a:pt x="405" y="1163"/>
                </a:lnTo>
                <a:lnTo>
                  <a:pt x="415" y="1158"/>
                </a:lnTo>
                <a:lnTo>
                  <a:pt x="420" y="1163"/>
                </a:lnTo>
                <a:lnTo>
                  <a:pt x="431" y="1168"/>
                </a:lnTo>
                <a:lnTo>
                  <a:pt x="441" y="1179"/>
                </a:lnTo>
                <a:lnTo>
                  <a:pt x="446" y="1184"/>
                </a:lnTo>
                <a:lnTo>
                  <a:pt x="456" y="1189"/>
                </a:lnTo>
                <a:lnTo>
                  <a:pt x="461" y="1189"/>
                </a:lnTo>
                <a:lnTo>
                  <a:pt x="472" y="1184"/>
                </a:lnTo>
                <a:lnTo>
                  <a:pt x="482" y="1184"/>
                </a:lnTo>
                <a:lnTo>
                  <a:pt x="487" y="1184"/>
                </a:lnTo>
                <a:lnTo>
                  <a:pt x="497" y="1189"/>
                </a:lnTo>
                <a:lnTo>
                  <a:pt x="502" y="1189"/>
                </a:lnTo>
                <a:lnTo>
                  <a:pt x="513" y="1179"/>
                </a:lnTo>
                <a:lnTo>
                  <a:pt x="518" y="1173"/>
                </a:lnTo>
                <a:lnTo>
                  <a:pt x="528" y="1179"/>
                </a:lnTo>
                <a:lnTo>
                  <a:pt x="538" y="1184"/>
                </a:lnTo>
                <a:lnTo>
                  <a:pt x="543" y="1189"/>
                </a:lnTo>
                <a:lnTo>
                  <a:pt x="554" y="1189"/>
                </a:lnTo>
                <a:lnTo>
                  <a:pt x="559" y="1184"/>
                </a:lnTo>
                <a:lnTo>
                  <a:pt x="569" y="1179"/>
                </a:lnTo>
                <a:lnTo>
                  <a:pt x="579" y="1173"/>
                </a:lnTo>
                <a:lnTo>
                  <a:pt x="584" y="1173"/>
                </a:lnTo>
                <a:lnTo>
                  <a:pt x="595" y="1189"/>
                </a:lnTo>
                <a:lnTo>
                  <a:pt x="600" y="1199"/>
                </a:lnTo>
                <a:lnTo>
                  <a:pt x="610" y="1189"/>
                </a:lnTo>
                <a:lnTo>
                  <a:pt x="620" y="1173"/>
                </a:lnTo>
                <a:lnTo>
                  <a:pt x="625" y="1179"/>
                </a:lnTo>
                <a:lnTo>
                  <a:pt x="636" y="1184"/>
                </a:lnTo>
                <a:lnTo>
                  <a:pt x="641" y="1163"/>
                </a:lnTo>
                <a:lnTo>
                  <a:pt x="651" y="1173"/>
                </a:lnTo>
                <a:lnTo>
                  <a:pt x="661" y="1250"/>
                </a:lnTo>
                <a:lnTo>
                  <a:pt x="666" y="1271"/>
                </a:lnTo>
                <a:lnTo>
                  <a:pt x="677" y="1117"/>
                </a:lnTo>
                <a:lnTo>
                  <a:pt x="682" y="922"/>
                </a:lnTo>
                <a:lnTo>
                  <a:pt x="692" y="1056"/>
                </a:lnTo>
                <a:lnTo>
                  <a:pt x="702" y="1640"/>
                </a:lnTo>
                <a:lnTo>
                  <a:pt x="707" y="2188"/>
                </a:lnTo>
                <a:lnTo>
                  <a:pt x="718" y="2029"/>
                </a:lnTo>
                <a:lnTo>
                  <a:pt x="723" y="1127"/>
                </a:lnTo>
                <a:lnTo>
                  <a:pt x="733" y="226"/>
                </a:lnTo>
                <a:lnTo>
                  <a:pt x="738" y="93"/>
                </a:lnTo>
                <a:lnTo>
                  <a:pt x="748" y="677"/>
                </a:lnTo>
                <a:lnTo>
                  <a:pt x="759" y="1296"/>
                </a:lnTo>
                <a:lnTo>
                  <a:pt x="764" y="1450"/>
                </a:lnTo>
                <a:lnTo>
                  <a:pt x="774" y="1255"/>
                </a:lnTo>
                <a:lnTo>
                  <a:pt x="779" y="1092"/>
                </a:lnTo>
                <a:lnTo>
                  <a:pt x="789" y="1117"/>
                </a:lnTo>
                <a:lnTo>
                  <a:pt x="800" y="1189"/>
                </a:lnTo>
                <a:lnTo>
                  <a:pt x="805" y="1194"/>
                </a:lnTo>
                <a:lnTo>
                  <a:pt x="815" y="1163"/>
                </a:lnTo>
                <a:lnTo>
                  <a:pt x="820" y="1158"/>
                </a:lnTo>
                <a:lnTo>
                  <a:pt x="830" y="1179"/>
                </a:lnTo>
                <a:lnTo>
                  <a:pt x="841" y="1194"/>
                </a:lnTo>
                <a:lnTo>
                  <a:pt x="846" y="1194"/>
                </a:lnTo>
                <a:lnTo>
                  <a:pt x="856" y="1194"/>
                </a:lnTo>
                <a:lnTo>
                  <a:pt x="861" y="1199"/>
                </a:lnTo>
                <a:lnTo>
                  <a:pt x="871" y="1199"/>
                </a:lnTo>
                <a:lnTo>
                  <a:pt x="882" y="1199"/>
                </a:lnTo>
                <a:lnTo>
                  <a:pt x="887" y="1199"/>
                </a:lnTo>
                <a:lnTo>
                  <a:pt x="897" y="1184"/>
                </a:lnTo>
                <a:lnTo>
                  <a:pt x="902" y="1168"/>
                </a:lnTo>
                <a:lnTo>
                  <a:pt x="912" y="1173"/>
                </a:lnTo>
                <a:lnTo>
                  <a:pt x="923" y="1214"/>
                </a:lnTo>
                <a:lnTo>
                  <a:pt x="928" y="1261"/>
                </a:lnTo>
                <a:lnTo>
                  <a:pt x="938" y="1296"/>
                </a:lnTo>
                <a:lnTo>
                  <a:pt x="943" y="1296"/>
                </a:lnTo>
                <a:lnTo>
                  <a:pt x="953" y="1266"/>
                </a:lnTo>
                <a:lnTo>
                  <a:pt x="958" y="1225"/>
                </a:lnTo>
                <a:lnTo>
                  <a:pt x="969" y="1184"/>
                </a:lnTo>
                <a:lnTo>
                  <a:pt x="979" y="1168"/>
                </a:lnTo>
                <a:lnTo>
                  <a:pt x="984" y="1168"/>
                </a:lnTo>
                <a:lnTo>
                  <a:pt x="994" y="1179"/>
                </a:lnTo>
                <a:lnTo>
                  <a:pt x="999" y="1184"/>
                </a:lnTo>
                <a:lnTo>
                  <a:pt x="1010" y="1184"/>
                </a:lnTo>
                <a:lnTo>
                  <a:pt x="1020" y="1184"/>
                </a:lnTo>
                <a:lnTo>
                  <a:pt x="1025" y="1184"/>
                </a:lnTo>
                <a:lnTo>
                  <a:pt x="1035" y="1179"/>
                </a:lnTo>
              </a:path>
            </a:pathLst>
          </a:custGeom>
          <a:noFill/>
          <a:ln w="15875" cap="flat">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590" name="Freeform 54">
            <a:extLst>
              <a:ext uri="{FF2B5EF4-FFF2-40B4-BE49-F238E27FC236}">
                <a16:creationId xmlns:a16="http://schemas.microsoft.com/office/drawing/2014/main" id="{7AC25449-90AC-4DA8-9195-D912278EA927}"/>
              </a:ext>
            </a:extLst>
          </p:cNvPr>
          <p:cNvSpPr>
            <a:spLocks/>
          </p:cNvSpPr>
          <p:nvPr/>
        </p:nvSpPr>
        <p:spPr bwMode="auto">
          <a:xfrm>
            <a:off x="4175125" y="2820988"/>
            <a:ext cx="1644650" cy="2351087"/>
          </a:xfrm>
          <a:custGeom>
            <a:avLst/>
            <a:gdLst>
              <a:gd name="T0" fmla="*/ 16 w 1036"/>
              <a:gd name="T1" fmla="*/ 774 h 1481"/>
              <a:gd name="T2" fmla="*/ 41 w 1036"/>
              <a:gd name="T3" fmla="*/ 768 h 1481"/>
              <a:gd name="T4" fmla="*/ 67 w 1036"/>
              <a:gd name="T5" fmla="*/ 768 h 1481"/>
              <a:gd name="T6" fmla="*/ 87 w 1036"/>
              <a:gd name="T7" fmla="*/ 774 h 1481"/>
              <a:gd name="T8" fmla="*/ 113 w 1036"/>
              <a:gd name="T9" fmla="*/ 758 h 1481"/>
              <a:gd name="T10" fmla="*/ 139 w 1036"/>
              <a:gd name="T11" fmla="*/ 763 h 1481"/>
              <a:gd name="T12" fmla="*/ 164 w 1036"/>
              <a:gd name="T13" fmla="*/ 784 h 1481"/>
              <a:gd name="T14" fmla="*/ 185 w 1036"/>
              <a:gd name="T15" fmla="*/ 784 h 1481"/>
              <a:gd name="T16" fmla="*/ 210 w 1036"/>
              <a:gd name="T17" fmla="*/ 779 h 1481"/>
              <a:gd name="T18" fmla="*/ 236 w 1036"/>
              <a:gd name="T19" fmla="*/ 779 h 1481"/>
              <a:gd name="T20" fmla="*/ 262 w 1036"/>
              <a:gd name="T21" fmla="*/ 784 h 1481"/>
              <a:gd name="T22" fmla="*/ 287 w 1036"/>
              <a:gd name="T23" fmla="*/ 779 h 1481"/>
              <a:gd name="T24" fmla="*/ 308 w 1036"/>
              <a:gd name="T25" fmla="*/ 779 h 1481"/>
              <a:gd name="T26" fmla="*/ 333 w 1036"/>
              <a:gd name="T27" fmla="*/ 784 h 1481"/>
              <a:gd name="T28" fmla="*/ 359 w 1036"/>
              <a:gd name="T29" fmla="*/ 779 h 1481"/>
              <a:gd name="T30" fmla="*/ 385 w 1036"/>
              <a:gd name="T31" fmla="*/ 774 h 1481"/>
              <a:gd name="T32" fmla="*/ 405 w 1036"/>
              <a:gd name="T33" fmla="*/ 779 h 1481"/>
              <a:gd name="T34" fmla="*/ 431 w 1036"/>
              <a:gd name="T35" fmla="*/ 779 h 1481"/>
              <a:gd name="T36" fmla="*/ 456 w 1036"/>
              <a:gd name="T37" fmla="*/ 774 h 1481"/>
              <a:gd name="T38" fmla="*/ 482 w 1036"/>
              <a:gd name="T39" fmla="*/ 784 h 1481"/>
              <a:gd name="T40" fmla="*/ 508 w 1036"/>
              <a:gd name="T41" fmla="*/ 768 h 1481"/>
              <a:gd name="T42" fmla="*/ 528 w 1036"/>
              <a:gd name="T43" fmla="*/ 820 h 1481"/>
              <a:gd name="T44" fmla="*/ 554 w 1036"/>
              <a:gd name="T45" fmla="*/ 656 h 1481"/>
              <a:gd name="T46" fmla="*/ 579 w 1036"/>
              <a:gd name="T47" fmla="*/ 1481 h 1481"/>
              <a:gd name="T48" fmla="*/ 605 w 1036"/>
              <a:gd name="T49" fmla="*/ 149 h 1481"/>
              <a:gd name="T50" fmla="*/ 626 w 1036"/>
              <a:gd name="T51" fmla="*/ 697 h 1481"/>
              <a:gd name="T52" fmla="*/ 651 w 1036"/>
              <a:gd name="T53" fmla="*/ 763 h 1481"/>
              <a:gd name="T54" fmla="*/ 677 w 1036"/>
              <a:gd name="T55" fmla="*/ 774 h 1481"/>
              <a:gd name="T56" fmla="*/ 702 w 1036"/>
              <a:gd name="T57" fmla="*/ 768 h 1481"/>
              <a:gd name="T58" fmla="*/ 728 w 1036"/>
              <a:gd name="T59" fmla="*/ 794 h 1481"/>
              <a:gd name="T60" fmla="*/ 749 w 1036"/>
              <a:gd name="T61" fmla="*/ 799 h 1481"/>
              <a:gd name="T62" fmla="*/ 774 w 1036"/>
              <a:gd name="T63" fmla="*/ 768 h 1481"/>
              <a:gd name="T64" fmla="*/ 800 w 1036"/>
              <a:gd name="T65" fmla="*/ 850 h 1481"/>
              <a:gd name="T66" fmla="*/ 825 w 1036"/>
              <a:gd name="T67" fmla="*/ 861 h 1481"/>
              <a:gd name="T68" fmla="*/ 846 w 1036"/>
              <a:gd name="T69" fmla="*/ 763 h 1481"/>
              <a:gd name="T70" fmla="*/ 872 w 1036"/>
              <a:gd name="T71" fmla="*/ 779 h 1481"/>
              <a:gd name="T72" fmla="*/ 897 w 1036"/>
              <a:gd name="T73" fmla="*/ 774 h 1481"/>
              <a:gd name="T74" fmla="*/ 923 w 1036"/>
              <a:gd name="T75" fmla="*/ 774 h 1481"/>
              <a:gd name="T76" fmla="*/ 943 w 1036"/>
              <a:gd name="T77" fmla="*/ 768 h 1481"/>
              <a:gd name="T78" fmla="*/ 969 w 1036"/>
              <a:gd name="T79" fmla="*/ 774 h 1481"/>
              <a:gd name="T80" fmla="*/ 995 w 1036"/>
              <a:gd name="T81" fmla="*/ 774 h 1481"/>
              <a:gd name="T82" fmla="*/ 1020 w 1036"/>
              <a:gd name="T83" fmla="*/ 758 h 1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36" h="1481">
                <a:moveTo>
                  <a:pt x="0" y="774"/>
                </a:moveTo>
                <a:lnTo>
                  <a:pt x="5" y="774"/>
                </a:lnTo>
                <a:lnTo>
                  <a:pt x="16" y="774"/>
                </a:lnTo>
                <a:lnTo>
                  <a:pt x="26" y="774"/>
                </a:lnTo>
                <a:lnTo>
                  <a:pt x="31" y="768"/>
                </a:lnTo>
                <a:lnTo>
                  <a:pt x="41" y="768"/>
                </a:lnTo>
                <a:lnTo>
                  <a:pt x="46" y="768"/>
                </a:lnTo>
                <a:lnTo>
                  <a:pt x="57" y="768"/>
                </a:lnTo>
                <a:lnTo>
                  <a:pt x="67" y="768"/>
                </a:lnTo>
                <a:lnTo>
                  <a:pt x="72" y="774"/>
                </a:lnTo>
                <a:lnTo>
                  <a:pt x="82" y="774"/>
                </a:lnTo>
                <a:lnTo>
                  <a:pt x="87" y="774"/>
                </a:lnTo>
                <a:lnTo>
                  <a:pt x="98" y="768"/>
                </a:lnTo>
                <a:lnTo>
                  <a:pt x="103" y="763"/>
                </a:lnTo>
                <a:lnTo>
                  <a:pt x="113" y="758"/>
                </a:lnTo>
                <a:lnTo>
                  <a:pt x="123" y="758"/>
                </a:lnTo>
                <a:lnTo>
                  <a:pt x="128" y="758"/>
                </a:lnTo>
                <a:lnTo>
                  <a:pt x="139" y="763"/>
                </a:lnTo>
                <a:lnTo>
                  <a:pt x="144" y="774"/>
                </a:lnTo>
                <a:lnTo>
                  <a:pt x="154" y="779"/>
                </a:lnTo>
                <a:lnTo>
                  <a:pt x="164" y="784"/>
                </a:lnTo>
                <a:lnTo>
                  <a:pt x="169" y="784"/>
                </a:lnTo>
                <a:lnTo>
                  <a:pt x="180" y="784"/>
                </a:lnTo>
                <a:lnTo>
                  <a:pt x="185" y="784"/>
                </a:lnTo>
                <a:lnTo>
                  <a:pt x="195" y="779"/>
                </a:lnTo>
                <a:lnTo>
                  <a:pt x="205" y="779"/>
                </a:lnTo>
                <a:lnTo>
                  <a:pt x="210" y="779"/>
                </a:lnTo>
                <a:lnTo>
                  <a:pt x="221" y="779"/>
                </a:lnTo>
                <a:lnTo>
                  <a:pt x="226" y="779"/>
                </a:lnTo>
                <a:lnTo>
                  <a:pt x="236" y="779"/>
                </a:lnTo>
                <a:lnTo>
                  <a:pt x="246" y="784"/>
                </a:lnTo>
                <a:lnTo>
                  <a:pt x="251" y="784"/>
                </a:lnTo>
                <a:lnTo>
                  <a:pt x="262" y="784"/>
                </a:lnTo>
                <a:lnTo>
                  <a:pt x="267" y="784"/>
                </a:lnTo>
                <a:lnTo>
                  <a:pt x="277" y="784"/>
                </a:lnTo>
                <a:lnTo>
                  <a:pt x="287" y="779"/>
                </a:lnTo>
                <a:lnTo>
                  <a:pt x="292" y="779"/>
                </a:lnTo>
                <a:lnTo>
                  <a:pt x="303" y="779"/>
                </a:lnTo>
                <a:lnTo>
                  <a:pt x="308" y="779"/>
                </a:lnTo>
                <a:lnTo>
                  <a:pt x="318" y="779"/>
                </a:lnTo>
                <a:lnTo>
                  <a:pt x="323" y="784"/>
                </a:lnTo>
                <a:lnTo>
                  <a:pt x="333" y="784"/>
                </a:lnTo>
                <a:lnTo>
                  <a:pt x="344" y="779"/>
                </a:lnTo>
                <a:lnTo>
                  <a:pt x="349" y="779"/>
                </a:lnTo>
                <a:lnTo>
                  <a:pt x="359" y="779"/>
                </a:lnTo>
                <a:lnTo>
                  <a:pt x="364" y="784"/>
                </a:lnTo>
                <a:lnTo>
                  <a:pt x="374" y="779"/>
                </a:lnTo>
                <a:lnTo>
                  <a:pt x="385" y="774"/>
                </a:lnTo>
                <a:lnTo>
                  <a:pt x="390" y="774"/>
                </a:lnTo>
                <a:lnTo>
                  <a:pt x="400" y="774"/>
                </a:lnTo>
                <a:lnTo>
                  <a:pt x="405" y="779"/>
                </a:lnTo>
                <a:lnTo>
                  <a:pt x="415" y="784"/>
                </a:lnTo>
                <a:lnTo>
                  <a:pt x="426" y="784"/>
                </a:lnTo>
                <a:lnTo>
                  <a:pt x="431" y="779"/>
                </a:lnTo>
                <a:lnTo>
                  <a:pt x="441" y="774"/>
                </a:lnTo>
                <a:lnTo>
                  <a:pt x="446" y="768"/>
                </a:lnTo>
                <a:lnTo>
                  <a:pt x="456" y="774"/>
                </a:lnTo>
                <a:lnTo>
                  <a:pt x="467" y="784"/>
                </a:lnTo>
                <a:lnTo>
                  <a:pt x="472" y="784"/>
                </a:lnTo>
                <a:lnTo>
                  <a:pt x="482" y="784"/>
                </a:lnTo>
                <a:lnTo>
                  <a:pt x="487" y="779"/>
                </a:lnTo>
                <a:lnTo>
                  <a:pt x="497" y="774"/>
                </a:lnTo>
                <a:lnTo>
                  <a:pt x="508" y="768"/>
                </a:lnTo>
                <a:lnTo>
                  <a:pt x="513" y="768"/>
                </a:lnTo>
                <a:lnTo>
                  <a:pt x="523" y="794"/>
                </a:lnTo>
                <a:lnTo>
                  <a:pt x="528" y="820"/>
                </a:lnTo>
                <a:lnTo>
                  <a:pt x="538" y="794"/>
                </a:lnTo>
                <a:lnTo>
                  <a:pt x="544" y="702"/>
                </a:lnTo>
                <a:lnTo>
                  <a:pt x="554" y="656"/>
                </a:lnTo>
                <a:lnTo>
                  <a:pt x="564" y="835"/>
                </a:lnTo>
                <a:lnTo>
                  <a:pt x="569" y="1209"/>
                </a:lnTo>
                <a:lnTo>
                  <a:pt x="579" y="1481"/>
                </a:lnTo>
                <a:lnTo>
                  <a:pt x="585" y="1312"/>
                </a:lnTo>
                <a:lnTo>
                  <a:pt x="595" y="728"/>
                </a:lnTo>
                <a:lnTo>
                  <a:pt x="605" y="149"/>
                </a:lnTo>
                <a:lnTo>
                  <a:pt x="610" y="0"/>
                </a:lnTo>
                <a:lnTo>
                  <a:pt x="620" y="292"/>
                </a:lnTo>
                <a:lnTo>
                  <a:pt x="626" y="697"/>
                </a:lnTo>
                <a:lnTo>
                  <a:pt x="636" y="891"/>
                </a:lnTo>
                <a:lnTo>
                  <a:pt x="646" y="856"/>
                </a:lnTo>
                <a:lnTo>
                  <a:pt x="651" y="763"/>
                </a:lnTo>
                <a:lnTo>
                  <a:pt x="661" y="738"/>
                </a:lnTo>
                <a:lnTo>
                  <a:pt x="667" y="758"/>
                </a:lnTo>
                <a:lnTo>
                  <a:pt x="677" y="774"/>
                </a:lnTo>
                <a:lnTo>
                  <a:pt x="687" y="763"/>
                </a:lnTo>
                <a:lnTo>
                  <a:pt x="692" y="758"/>
                </a:lnTo>
                <a:lnTo>
                  <a:pt x="702" y="768"/>
                </a:lnTo>
                <a:lnTo>
                  <a:pt x="708" y="784"/>
                </a:lnTo>
                <a:lnTo>
                  <a:pt x="718" y="794"/>
                </a:lnTo>
                <a:lnTo>
                  <a:pt x="728" y="794"/>
                </a:lnTo>
                <a:lnTo>
                  <a:pt x="733" y="794"/>
                </a:lnTo>
                <a:lnTo>
                  <a:pt x="743" y="794"/>
                </a:lnTo>
                <a:lnTo>
                  <a:pt x="749" y="799"/>
                </a:lnTo>
                <a:lnTo>
                  <a:pt x="759" y="794"/>
                </a:lnTo>
                <a:lnTo>
                  <a:pt x="764" y="779"/>
                </a:lnTo>
                <a:lnTo>
                  <a:pt x="774" y="768"/>
                </a:lnTo>
                <a:lnTo>
                  <a:pt x="784" y="774"/>
                </a:lnTo>
                <a:lnTo>
                  <a:pt x="790" y="804"/>
                </a:lnTo>
                <a:lnTo>
                  <a:pt x="800" y="850"/>
                </a:lnTo>
                <a:lnTo>
                  <a:pt x="805" y="886"/>
                </a:lnTo>
                <a:lnTo>
                  <a:pt x="815" y="891"/>
                </a:lnTo>
                <a:lnTo>
                  <a:pt x="825" y="861"/>
                </a:lnTo>
                <a:lnTo>
                  <a:pt x="831" y="820"/>
                </a:lnTo>
                <a:lnTo>
                  <a:pt x="841" y="784"/>
                </a:lnTo>
                <a:lnTo>
                  <a:pt x="846" y="763"/>
                </a:lnTo>
                <a:lnTo>
                  <a:pt x="856" y="763"/>
                </a:lnTo>
                <a:lnTo>
                  <a:pt x="866" y="774"/>
                </a:lnTo>
                <a:lnTo>
                  <a:pt x="872" y="779"/>
                </a:lnTo>
                <a:lnTo>
                  <a:pt x="882" y="779"/>
                </a:lnTo>
                <a:lnTo>
                  <a:pt x="887" y="779"/>
                </a:lnTo>
                <a:lnTo>
                  <a:pt x="897" y="774"/>
                </a:lnTo>
                <a:lnTo>
                  <a:pt x="907" y="774"/>
                </a:lnTo>
                <a:lnTo>
                  <a:pt x="913" y="774"/>
                </a:lnTo>
                <a:lnTo>
                  <a:pt x="923" y="774"/>
                </a:lnTo>
                <a:lnTo>
                  <a:pt x="928" y="774"/>
                </a:lnTo>
                <a:lnTo>
                  <a:pt x="938" y="768"/>
                </a:lnTo>
                <a:lnTo>
                  <a:pt x="943" y="768"/>
                </a:lnTo>
                <a:lnTo>
                  <a:pt x="954" y="768"/>
                </a:lnTo>
                <a:lnTo>
                  <a:pt x="964" y="768"/>
                </a:lnTo>
                <a:lnTo>
                  <a:pt x="969" y="774"/>
                </a:lnTo>
                <a:lnTo>
                  <a:pt x="979" y="774"/>
                </a:lnTo>
                <a:lnTo>
                  <a:pt x="984" y="774"/>
                </a:lnTo>
                <a:lnTo>
                  <a:pt x="995" y="774"/>
                </a:lnTo>
                <a:lnTo>
                  <a:pt x="1005" y="768"/>
                </a:lnTo>
                <a:lnTo>
                  <a:pt x="1010" y="763"/>
                </a:lnTo>
                <a:lnTo>
                  <a:pt x="1020" y="758"/>
                </a:lnTo>
                <a:lnTo>
                  <a:pt x="1025" y="758"/>
                </a:lnTo>
                <a:lnTo>
                  <a:pt x="1036" y="763"/>
                </a:lnTo>
              </a:path>
            </a:pathLst>
          </a:custGeom>
          <a:noFill/>
          <a:ln w="15875" cap="flat">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591" name="Freeform 55">
            <a:extLst>
              <a:ext uri="{FF2B5EF4-FFF2-40B4-BE49-F238E27FC236}">
                <a16:creationId xmlns:a16="http://schemas.microsoft.com/office/drawing/2014/main" id="{FEC91B76-07F2-48C3-90FC-EB4E13C33D97}"/>
              </a:ext>
            </a:extLst>
          </p:cNvPr>
          <p:cNvSpPr>
            <a:spLocks/>
          </p:cNvSpPr>
          <p:nvPr/>
        </p:nvSpPr>
        <p:spPr bwMode="auto">
          <a:xfrm>
            <a:off x="5819775" y="3357563"/>
            <a:ext cx="1138238" cy="1293812"/>
          </a:xfrm>
          <a:custGeom>
            <a:avLst/>
            <a:gdLst>
              <a:gd name="T0" fmla="*/ 10 w 717"/>
              <a:gd name="T1" fmla="*/ 430 h 815"/>
              <a:gd name="T2" fmla="*/ 25 w 717"/>
              <a:gd name="T3" fmla="*/ 441 h 815"/>
              <a:gd name="T4" fmla="*/ 41 w 717"/>
              <a:gd name="T5" fmla="*/ 446 h 815"/>
              <a:gd name="T6" fmla="*/ 56 w 717"/>
              <a:gd name="T7" fmla="*/ 446 h 815"/>
              <a:gd name="T8" fmla="*/ 71 w 717"/>
              <a:gd name="T9" fmla="*/ 441 h 815"/>
              <a:gd name="T10" fmla="*/ 92 w 717"/>
              <a:gd name="T11" fmla="*/ 441 h 815"/>
              <a:gd name="T12" fmla="*/ 107 w 717"/>
              <a:gd name="T13" fmla="*/ 446 h 815"/>
              <a:gd name="T14" fmla="*/ 123 w 717"/>
              <a:gd name="T15" fmla="*/ 446 h 815"/>
              <a:gd name="T16" fmla="*/ 138 w 717"/>
              <a:gd name="T17" fmla="*/ 446 h 815"/>
              <a:gd name="T18" fmla="*/ 153 w 717"/>
              <a:gd name="T19" fmla="*/ 441 h 815"/>
              <a:gd name="T20" fmla="*/ 169 w 717"/>
              <a:gd name="T21" fmla="*/ 441 h 815"/>
              <a:gd name="T22" fmla="*/ 189 w 717"/>
              <a:gd name="T23" fmla="*/ 441 h 815"/>
              <a:gd name="T24" fmla="*/ 205 w 717"/>
              <a:gd name="T25" fmla="*/ 446 h 815"/>
              <a:gd name="T26" fmla="*/ 220 w 717"/>
              <a:gd name="T27" fmla="*/ 441 h 815"/>
              <a:gd name="T28" fmla="*/ 235 w 717"/>
              <a:gd name="T29" fmla="*/ 446 h 815"/>
              <a:gd name="T30" fmla="*/ 251 w 717"/>
              <a:gd name="T31" fmla="*/ 436 h 815"/>
              <a:gd name="T32" fmla="*/ 271 w 717"/>
              <a:gd name="T33" fmla="*/ 436 h 815"/>
              <a:gd name="T34" fmla="*/ 287 w 717"/>
              <a:gd name="T35" fmla="*/ 446 h 815"/>
              <a:gd name="T36" fmla="*/ 302 w 717"/>
              <a:gd name="T37" fmla="*/ 441 h 815"/>
              <a:gd name="T38" fmla="*/ 317 w 717"/>
              <a:gd name="T39" fmla="*/ 436 h 815"/>
              <a:gd name="T40" fmla="*/ 333 w 717"/>
              <a:gd name="T41" fmla="*/ 441 h 815"/>
              <a:gd name="T42" fmla="*/ 348 w 717"/>
              <a:gd name="T43" fmla="*/ 446 h 815"/>
              <a:gd name="T44" fmla="*/ 369 w 717"/>
              <a:gd name="T45" fmla="*/ 436 h 815"/>
              <a:gd name="T46" fmla="*/ 384 w 717"/>
              <a:gd name="T47" fmla="*/ 446 h 815"/>
              <a:gd name="T48" fmla="*/ 399 w 717"/>
              <a:gd name="T49" fmla="*/ 446 h 815"/>
              <a:gd name="T50" fmla="*/ 415 w 717"/>
              <a:gd name="T51" fmla="*/ 390 h 815"/>
              <a:gd name="T52" fmla="*/ 430 w 717"/>
              <a:gd name="T53" fmla="*/ 641 h 815"/>
              <a:gd name="T54" fmla="*/ 451 w 717"/>
              <a:gd name="T55" fmla="*/ 815 h 815"/>
              <a:gd name="T56" fmla="*/ 466 w 717"/>
              <a:gd name="T57" fmla="*/ 400 h 815"/>
              <a:gd name="T58" fmla="*/ 481 w 717"/>
              <a:gd name="T59" fmla="*/ 0 h 815"/>
              <a:gd name="T60" fmla="*/ 497 w 717"/>
              <a:gd name="T61" fmla="*/ 200 h 815"/>
              <a:gd name="T62" fmla="*/ 512 w 717"/>
              <a:gd name="T63" fmla="*/ 477 h 815"/>
              <a:gd name="T64" fmla="*/ 527 w 717"/>
              <a:gd name="T65" fmla="*/ 436 h 815"/>
              <a:gd name="T66" fmla="*/ 548 w 717"/>
              <a:gd name="T67" fmla="*/ 420 h 815"/>
              <a:gd name="T68" fmla="*/ 563 w 717"/>
              <a:gd name="T69" fmla="*/ 425 h 815"/>
              <a:gd name="T70" fmla="*/ 579 w 717"/>
              <a:gd name="T71" fmla="*/ 446 h 815"/>
              <a:gd name="T72" fmla="*/ 594 w 717"/>
              <a:gd name="T73" fmla="*/ 456 h 815"/>
              <a:gd name="T74" fmla="*/ 609 w 717"/>
              <a:gd name="T75" fmla="*/ 456 h 815"/>
              <a:gd name="T76" fmla="*/ 630 w 717"/>
              <a:gd name="T77" fmla="*/ 456 h 815"/>
              <a:gd name="T78" fmla="*/ 645 w 717"/>
              <a:gd name="T79" fmla="*/ 430 h 815"/>
              <a:gd name="T80" fmla="*/ 661 w 717"/>
              <a:gd name="T81" fmla="*/ 466 h 815"/>
              <a:gd name="T82" fmla="*/ 676 w 717"/>
              <a:gd name="T83" fmla="*/ 543 h 815"/>
              <a:gd name="T84" fmla="*/ 691 w 717"/>
              <a:gd name="T85" fmla="*/ 523 h 815"/>
              <a:gd name="T86" fmla="*/ 712 w 717"/>
              <a:gd name="T87" fmla="*/ 446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7" h="815">
                <a:moveTo>
                  <a:pt x="0" y="425"/>
                </a:moveTo>
                <a:lnTo>
                  <a:pt x="10" y="430"/>
                </a:lnTo>
                <a:lnTo>
                  <a:pt x="15" y="436"/>
                </a:lnTo>
                <a:lnTo>
                  <a:pt x="25" y="441"/>
                </a:lnTo>
                <a:lnTo>
                  <a:pt x="30" y="441"/>
                </a:lnTo>
                <a:lnTo>
                  <a:pt x="41" y="446"/>
                </a:lnTo>
                <a:lnTo>
                  <a:pt x="51" y="446"/>
                </a:lnTo>
                <a:lnTo>
                  <a:pt x="56" y="446"/>
                </a:lnTo>
                <a:lnTo>
                  <a:pt x="66" y="441"/>
                </a:lnTo>
                <a:lnTo>
                  <a:pt x="71" y="441"/>
                </a:lnTo>
                <a:lnTo>
                  <a:pt x="82" y="441"/>
                </a:lnTo>
                <a:lnTo>
                  <a:pt x="92" y="441"/>
                </a:lnTo>
                <a:lnTo>
                  <a:pt x="97" y="441"/>
                </a:lnTo>
                <a:lnTo>
                  <a:pt x="107" y="446"/>
                </a:lnTo>
                <a:lnTo>
                  <a:pt x="112" y="446"/>
                </a:lnTo>
                <a:lnTo>
                  <a:pt x="123" y="446"/>
                </a:lnTo>
                <a:lnTo>
                  <a:pt x="128" y="446"/>
                </a:lnTo>
                <a:lnTo>
                  <a:pt x="138" y="446"/>
                </a:lnTo>
                <a:lnTo>
                  <a:pt x="148" y="446"/>
                </a:lnTo>
                <a:lnTo>
                  <a:pt x="153" y="441"/>
                </a:lnTo>
                <a:lnTo>
                  <a:pt x="164" y="441"/>
                </a:lnTo>
                <a:lnTo>
                  <a:pt x="169" y="441"/>
                </a:lnTo>
                <a:lnTo>
                  <a:pt x="179" y="441"/>
                </a:lnTo>
                <a:lnTo>
                  <a:pt x="189" y="441"/>
                </a:lnTo>
                <a:lnTo>
                  <a:pt x="194" y="446"/>
                </a:lnTo>
                <a:lnTo>
                  <a:pt x="205" y="446"/>
                </a:lnTo>
                <a:lnTo>
                  <a:pt x="210" y="441"/>
                </a:lnTo>
                <a:lnTo>
                  <a:pt x="220" y="441"/>
                </a:lnTo>
                <a:lnTo>
                  <a:pt x="230" y="441"/>
                </a:lnTo>
                <a:lnTo>
                  <a:pt x="235" y="446"/>
                </a:lnTo>
                <a:lnTo>
                  <a:pt x="246" y="441"/>
                </a:lnTo>
                <a:lnTo>
                  <a:pt x="251" y="436"/>
                </a:lnTo>
                <a:lnTo>
                  <a:pt x="261" y="436"/>
                </a:lnTo>
                <a:lnTo>
                  <a:pt x="271" y="436"/>
                </a:lnTo>
                <a:lnTo>
                  <a:pt x="276" y="441"/>
                </a:lnTo>
                <a:lnTo>
                  <a:pt x="287" y="446"/>
                </a:lnTo>
                <a:lnTo>
                  <a:pt x="292" y="446"/>
                </a:lnTo>
                <a:lnTo>
                  <a:pt x="302" y="441"/>
                </a:lnTo>
                <a:lnTo>
                  <a:pt x="312" y="436"/>
                </a:lnTo>
                <a:lnTo>
                  <a:pt x="317" y="436"/>
                </a:lnTo>
                <a:lnTo>
                  <a:pt x="328" y="436"/>
                </a:lnTo>
                <a:lnTo>
                  <a:pt x="333" y="441"/>
                </a:lnTo>
                <a:lnTo>
                  <a:pt x="343" y="446"/>
                </a:lnTo>
                <a:lnTo>
                  <a:pt x="348" y="446"/>
                </a:lnTo>
                <a:lnTo>
                  <a:pt x="358" y="441"/>
                </a:lnTo>
                <a:lnTo>
                  <a:pt x="369" y="436"/>
                </a:lnTo>
                <a:lnTo>
                  <a:pt x="374" y="430"/>
                </a:lnTo>
                <a:lnTo>
                  <a:pt x="384" y="446"/>
                </a:lnTo>
                <a:lnTo>
                  <a:pt x="389" y="461"/>
                </a:lnTo>
                <a:lnTo>
                  <a:pt x="399" y="446"/>
                </a:lnTo>
                <a:lnTo>
                  <a:pt x="410" y="405"/>
                </a:lnTo>
                <a:lnTo>
                  <a:pt x="415" y="390"/>
                </a:lnTo>
                <a:lnTo>
                  <a:pt x="425" y="471"/>
                </a:lnTo>
                <a:lnTo>
                  <a:pt x="430" y="641"/>
                </a:lnTo>
                <a:lnTo>
                  <a:pt x="440" y="794"/>
                </a:lnTo>
                <a:lnTo>
                  <a:pt x="451" y="815"/>
                </a:lnTo>
                <a:lnTo>
                  <a:pt x="456" y="666"/>
                </a:lnTo>
                <a:lnTo>
                  <a:pt x="466" y="400"/>
                </a:lnTo>
                <a:lnTo>
                  <a:pt x="471" y="138"/>
                </a:lnTo>
                <a:lnTo>
                  <a:pt x="481" y="0"/>
                </a:lnTo>
                <a:lnTo>
                  <a:pt x="492" y="36"/>
                </a:lnTo>
                <a:lnTo>
                  <a:pt x="497" y="200"/>
                </a:lnTo>
                <a:lnTo>
                  <a:pt x="507" y="379"/>
                </a:lnTo>
                <a:lnTo>
                  <a:pt x="512" y="477"/>
                </a:lnTo>
                <a:lnTo>
                  <a:pt x="522" y="477"/>
                </a:lnTo>
                <a:lnTo>
                  <a:pt x="527" y="436"/>
                </a:lnTo>
                <a:lnTo>
                  <a:pt x="538" y="420"/>
                </a:lnTo>
                <a:lnTo>
                  <a:pt x="548" y="420"/>
                </a:lnTo>
                <a:lnTo>
                  <a:pt x="553" y="425"/>
                </a:lnTo>
                <a:lnTo>
                  <a:pt x="563" y="425"/>
                </a:lnTo>
                <a:lnTo>
                  <a:pt x="568" y="430"/>
                </a:lnTo>
                <a:lnTo>
                  <a:pt x="579" y="446"/>
                </a:lnTo>
                <a:lnTo>
                  <a:pt x="589" y="456"/>
                </a:lnTo>
                <a:lnTo>
                  <a:pt x="594" y="456"/>
                </a:lnTo>
                <a:lnTo>
                  <a:pt x="604" y="456"/>
                </a:lnTo>
                <a:lnTo>
                  <a:pt x="609" y="456"/>
                </a:lnTo>
                <a:lnTo>
                  <a:pt x="620" y="461"/>
                </a:lnTo>
                <a:lnTo>
                  <a:pt x="630" y="456"/>
                </a:lnTo>
                <a:lnTo>
                  <a:pt x="635" y="441"/>
                </a:lnTo>
                <a:lnTo>
                  <a:pt x="645" y="430"/>
                </a:lnTo>
                <a:lnTo>
                  <a:pt x="650" y="436"/>
                </a:lnTo>
                <a:lnTo>
                  <a:pt x="661" y="466"/>
                </a:lnTo>
                <a:lnTo>
                  <a:pt x="671" y="507"/>
                </a:lnTo>
                <a:lnTo>
                  <a:pt x="676" y="543"/>
                </a:lnTo>
                <a:lnTo>
                  <a:pt x="686" y="548"/>
                </a:lnTo>
                <a:lnTo>
                  <a:pt x="691" y="523"/>
                </a:lnTo>
                <a:lnTo>
                  <a:pt x="702" y="482"/>
                </a:lnTo>
                <a:lnTo>
                  <a:pt x="712" y="446"/>
                </a:lnTo>
                <a:lnTo>
                  <a:pt x="717" y="436"/>
                </a:lnTo>
              </a:path>
            </a:pathLst>
          </a:custGeom>
          <a:noFill/>
          <a:ln w="15875" cap="flat">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592" name="Rectangle 56">
            <a:extLst>
              <a:ext uri="{FF2B5EF4-FFF2-40B4-BE49-F238E27FC236}">
                <a16:creationId xmlns:a16="http://schemas.microsoft.com/office/drawing/2014/main" id="{91B20147-EF67-4A82-95F0-159F77CF7473}"/>
              </a:ext>
            </a:extLst>
          </p:cNvPr>
          <p:cNvSpPr>
            <a:spLocks noChangeArrowheads="1"/>
          </p:cNvSpPr>
          <p:nvPr/>
        </p:nvSpPr>
        <p:spPr bwMode="auto">
          <a:xfrm>
            <a:off x="6192838" y="2235200"/>
            <a:ext cx="700087" cy="293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5593" name="Rectangle 57">
            <a:extLst>
              <a:ext uri="{FF2B5EF4-FFF2-40B4-BE49-F238E27FC236}">
                <a16:creationId xmlns:a16="http://schemas.microsoft.com/office/drawing/2014/main" id="{0B03BFEA-1199-430E-A492-72868085F175}"/>
              </a:ext>
            </a:extLst>
          </p:cNvPr>
          <p:cNvSpPr>
            <a:spLocks noChangeArrowheads="1"/>
          </p:cNvSpPr>
          <p:nvPr/>
        </p:nvSpPr>
        <p:spPr bwMode="auto">
          <a:xfrm>
            <a:off x="6192838" y="2235200"/>
            <a:ext cx="700087" cy="29368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594" name="Line 58">
            <a:extLst>
              <a:ext uri="{FF2B5EF4-FFF2-40B4-BE49-F238E27FC236}">
                <a16:creationId xmlns:a16="http://schemas.microsoft.com/office/drawing/2014/main" id="{B32104F7-AE6B-4BDB-BCFC-25224AEA3878}"/>
              </a:ext>
            </a:extLst>
          </p:cNvPr>
          <p:cNvSpPr>
            <a:spLocks noChangeShapeType="1"/>
          </p:cNvSpPr>
          <p:nvPr/>
        </p:nvSpPr>
        <p:spPr bwMode="auto">
          <a:xfrm>
            <a:off x="6192838" y="2235200"/>
            <a:ext cx="7000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95" name="Line 59">
            <a:extLst>
              <a:ext uri="{FF2B5EF4-FFF2-40B4-BE49-F238E27FC236}">
                <a16:creationId xmlns:a16="http://schemas.microsoft.com/office/drawing/2014/main" id="{DC69949B-3BF2-437E-95EF-95C8BD299DBF}"/>
              </a:ext>
            </a:extLst>
          </p:cNvPr>
          <p:cNvSpPr>
            <a:spLocks noChangeShapeType="1"/>
          </p:cNvSpPr>
          <p:nvPr/>
        </p:nvSpPr>
        <p:spPr bwMode="auto">
          <a:xfrm>
            <a:off x="6192838" y="2528888"/>
            <a:ext cx="7000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96" name="Line 60">
            <a:extLst>
              <a:ext uri="{FF2B5EF4-FFF2-40B4-BE49-F238E27FC236}">
                <a16:creationId xmlns:a16="http://schemas.microsoft.com/office/drawing/2014/main" id="{DFF6C077-0EFD-4CB8-B6B5-2CB814F47D2D}"/>
              </a:ext>
            </a:extLst>
          </p:cNvPr>
          <p:cNvSpPr>
            <a:spLocks noChangeShapeType="1"/>
          </p:cNvSpPr>
          <p:nvPr/>
        </p:nvSpPr>
        <p:spPr bwMode="auto">
          <a:xfrm flipV="1">
            <a:off x="6892925" y="2235200"/>
            <a:ext cx="1588" cy="293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97" name="Line 61">
            <a:extLst>
              <a:ext uri="{FF2B5EF4-FFF2-40B4-BE49-F238E27FC236}">
                <a16:creationId xmlns:a16="http://schemas.microsoft.com/office/drawing/2014/main" id="{92A8302B-91C3-42B9-8C81-AA758673826F}"/>
              </a:ext>
            </a:extLst>
          </p:cNvPr>
          <p:cNvSpPr>
            <a:spLocks noChangeShapeType="1"/>
          </p:cNvSpPr>
          <p:nvPr/>
        </p:nvSpPr>
        <p:spPr bwMode="auto">
          <a:xfrm flipV="1">
            <a:off x="6192838" y="2235200"/>
            <a:ext cx="1587" cy="293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98" name="Line 62">
            <a:extLst>
              <a:ext uri="{FF2B5EF4-FFF2-40B4-BE49-F238E27FC236}">
                <a16:creationId xmlns:a16="http://schemas.microsoft.com/office/drawing/2014/main" id="{17C7F107-5A39-453B-BF98-7E22B640028B}"/>
              </a:ext>
            </a:extLst>
          </p:cNvPr>
          <p:cNvSpPr>
            <a:spLocks noChangeShapeType="1"/>
          </p:cNvSpPr>
          <p:nvPr/>
        </p:nvSpPr>
        <p:spPr bwMode="auto">
          <a:xfrm>
            <a:off x="6192838" y="2528888"/>
            <a:ext cx="7000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99" name="Line 63">
            <a:extLst>
              <a:ext uri="{FF2B5EF4-FFF2-40B4-BE49-F238E27FC236}">
                <a16:creationId xmlns:a16="http://schemas.microsoft.com/office/drawing/2014/main" id="{D37A7D41-C640-457D-93EF-AB81F19B2906}"/>
              </a:ext>
            </a:extLst>
          </p:cNvPr>
          <p:cNvSpPr>
            <a:spLocks noChangeShapeType="1"/>
          </p:cNvSpPr>
          <p:nvPr/>
        </p:nvSpPr>
        <p:spPr bwMode="auto">
          <a:xfrm flipV="1">
            <a:off x="6192838" y="2235200"/>
            <a:ext cx="1587" cy="293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600" name="Line 64">
            <a:extLst>
              <a:ext uri="{FF2B5EF4-FFF2-40B4-BE49-F238E27FC236}">
                <a16:creationId xmlns:a16="http://schemas.microsoft.com/office/drawing/2014/main" id="{07F704CC-8BEB-4E49-A69E-81508A146F5E}"/>
              </a:ext>
            </a:extLst>
          </p:cNvPr>
          <p:cNvSpPr>
            <a:spLocks noChangeShapeType="1"/>
          </p:cNvSpPr>
          <p:nvPr/>
        </p:nvSpPr>
        <p:spPr bwMode="auto">
          <a:xfrm>
            <a:off x="6192838" y="2235200"/>
            <a:ext cx="7000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601" name="Line 65">
            <a:extLst>
              <a:ext uri="{FF2B5EF4-FFF2-40B4-BE49-F238E27FC236}">
                <a16:creationId xmlns:a16="http://schemas.microsoft.com/office/drawing/2014/main" id="{730FCC77-E7FE-45C1-87D8-9AA1D3F8AB13}"/>
              </a:ext>
            </a:extLst>
          </p:cNvPr>
          <p:cNvSpPr>
            <a:spLocks noChangeShapeType="1"/>
          </p:cNvSpPr>
          <p:nvPr/>
        </p:nvSpPr>
        <p:spPr bwMode="auto">
          <a:xfrm>
            <a:off x="6192838" y="2528888"/>
            <a:ext cx="7000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602" name="Line 66">
            <a:extLst>
              <a:ext uri="{FF2B5EF4-FFF2-40B4-BE49-F238E27FC236}">
                <a16:creationId xmlns:a16="http://schemas.microsoft.com/office/drawing/2014/main" id="{37BAB9C8-ADF0-4D2B-84C7-808BC7E91516}"/>
              </a:ext>
            </a:extLst>
          </p:cNvPr>
          <p:cNvSpPr>
            <a:spLocks noChangeShapeType="1"/>
          </p:cNvSpPr>
          <p:nvPr/>
        </p:nvSpPr>
        <p:spPr bwMode="auto">
          <a:xfrm flipV="1">
            <a:off x="6892925" y="2235200"/>
            <a:ext cx="1588" cy="293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603" name="Line 67">
            <a:extLst>
              <a:ext uri="{FF2B5EF4-FFF2-40B4-BE49-F238E27FC236}">
                <a16:creationId xmlns:a16="http://schemas.microsoft.com/office/drawing/2014/main" id="{2F9B7777-0175-4CE5-84B3-65210BF39518}"/>
              </a:ext>
            </a:extLst>
          </p:cNvPr>
          <p:cNvSpPr>
            <a:spLocks noChangeShapeType="1"/>
          </p:cNvSpPr>
          <p:nvPr/>
        </p:nvSpPr>
        <p:spPr bwMode="auto">
          <a:xfrm flipV="1">
            <a:off x="6192838" y="2235200"/>
            <a:ext cx="1587" cy="293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604" name="Rectangle 68">
            <a:extLst>
              <a:ext uri="{FF2B5EF4-FFF2-40B4-BE49-F238E27FC236}">
                <a16:creationId xmlns:a16="http://schemas.microsoft.com/office/drawing/2014/main" id="{57DEB027-0B1F-476D-95A1-C11AF3580A74}"/>
              </a:ext>
            </a:extLst>
          </p:cNvPr>
          <p:cNvSpPr>
            <a:spLocks noChangeArrowheads="1"/>
          </p:cNvSpPr>
          <p:nvPr/>
        </p:nvSpPr>
        <p:spPr bwMode="auto">
          <a:xfrm>
            <a:off x="6502400" y="2251075"/>
            <a:ext cx="169863"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KIR</a:t>
            </a:r>
            <a:endParaRPr lang="en-US" altLang="en-US"/>
          </a:p>
        </p:txBody>
      </p:sp>
      <p:sp>
        <p:nvSpPr>
          <p:cNvPr id="65605" name="Rectangle 69">
            <a:extLst>
              <a:ext uri="{FF2B5EF4-FFF2-40B4-BE49-F238E27FC236}">
                <a16:creationId xmlns:a16="http://schemas.microsoft.com/office/drawing/2014/main" id="{CF627922-F0F2-431E-817E-960BD940D11D}"/>
              </a:ext>
            </a:extLst>
          </p:cNvPr>
          <p:cNvSpPr>
            <a:spLocks noChangeArrowheads="1"/>
          </p:cNvSpPr>
          <p:nvPr/>
        </p:nvSpPr>
        <p:spPr bwMode="auto">
          <a:xfrm>
            <a:off x="6502400" y="2381250"/>
            <a:ext cx="3063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MOOT</a:t>
            </a:r>
            <a:endParaRPr lang="en-US" altLang="en-US"/>
          </a:p>
        </p:txBody>
      </p:sp>
      <p:sp>
        <p:nvSpPr>
          <p:cNvPr id="65606" name="Line 70">
            <a:extLst>
              <a:ext uri="{FF2B5EF4-FFF2-40B4-BE49-F238E27FC236}">
                <a16:creationId xmlns:a16="http://schemas.microsoft.com/office/drawing/2014/main" id="{35C313F7-F963-4835-9204-1CFC4E063BAA}"/>
              </a:ext>
            </a:extLst>
          </p:cNvPr>
          <p:cNvSpPr>
            <a:spLocks noChangeShapeType="1"/>
          </p:cNvSpPr>
          <p:nvPr/>
        </p:nvSpPr>
        <p:spPr bwMode="auto">
          <a:xfrm>
            <a:off x="6249988" y="2316163"/>
            <a:ext cx="187325" cy="1587"/>
          </a:xfrm>
          <a:prstGeom prst="line">
            <a:avLst/>
          </a:prstGeom>
          <a:noFill/>
          <a:ln w="15875">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607" name="Line 71">
            <a:extLst>
              <a:ext uri="{FF2B5EF4-FFF2-40B4-BE49-F238E27FC236}">
                <a16:creationId xmlns:a16="http://schemas.microsoft.com/office/drawing/2014/main" id="{E045939B-7A71-4CF5-9846-F74AAC2064FA}"/>
              </a:ext>
            </a:extLst>
          </p:cNvPr>
          <p:cNvSpPr>
            <a:spLocks noChangeShapeType="1"/>
          </p:cNvSpPr>
          <p:nvPr/>
        </p:nvSpPr>
        <p:spPr bwMode="auto">
          <a:xfrm>
            <a:off x="6249988" y="2446338"/>
            <a:ext cx="187325" cy="1587"/>
          </a:xfrm>
          <a:prstGeom prst="line">
            <a:avLst/>
          </a:prstGeom>
          <a:noFill/>
          <a:ln w="15875">
            <a:solidFill>
              <a:srgbClr val="FF0000"/>
            </a:solidFill>
            <a:prstDash val="sysDash"/>
            <a:round/>
            <a:headEnd/>
            <a:tailEnd/>
          </a:ln>
          <a:extLst>
            <a:ext uri="{909E8E84-426E-40DD-AFC4-6F175D3DCCD1}">
              <a14:hiddenFill xmlns:a14="http://schemas.microsoft.com/office/drawing/2010/main">
                <a:noFill/>
              </a14:hiddenFill>
            </a:ext>
          </a:extLst>
        </p:spPr>
        <p:txBody>
          <a:bodyPr/>
          <a:lstStyle/>
          <a:p>
            <a:endParaRPr lang="en-US"/>
          </a:p>
        </p:txBody>
      </p:sp>
      <p:sp>
        <p:nvSpPr>
          <p:cNvPr id="65608" name="Rectangle 72">
            <a:extLst>
              <a:ext uri="{FF2B5EF4-FFF2-40B4-BE49-F238E27FC236}">
                <a16:creationId xmlns:a16="http://schemas.microsoft.com/office/drawing/2014/main" id="{9D4620C6-1F86-4EE8-837F-3F08A61D8FC8}"/>
              </a:ext>
            </a:extLst>
          </p:cNvPr>
          <p:cNvSpPr>
            <a:spLocks noChangeArrowheads="1"/>
          </p:cNvSpPr>
          <p:nvPr/>
        </p:nvSpPr>
        <p:spPr bwMode="auto">
          <a:xfrm>
            <a:off x="2646363" y="2268538"/>
            <a:ext cx="8572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 </a:t>
            </a:r>
            <a:endParaRPr lang="en-US" altLang="en-US"/>
          </a:p>
        </p:txBody>
      </p:sp>
      <p:sp>
        <p:nvSpPr>
          <p:cNvPr id="65609" name="Rectangle 73">
            <a:extLst>
              <a:ext uri="{FF2B5EF4-FFF2-40B4-BE49-F238E27FC236}">
                <a16:creationId xmlns:a16="http://schemas.microsoft.com/office/drawing/2014/main" id="{310955FE-0E5E-447B-ACDC-BB4343C96E4E}"/>
              </a:ext>
            </a:extLst>
          </p:cNvPr>
          <p:cNvSpPr>
            <a:spLocks noChangeArrowheads="1"/>
          </p:cNvSpPr>
          <p:nvPr/>
        </p:nvSpPr>
        <p:spPr bwMode="auto">
          <a:xfrm>
            <a:off x="3752850" y="2503488"/>
            <a:ext cx="8572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5 </a:t>
            </a:r>
            <a:endParaRPr lang="en-US" altLang="en-US"/>
          </a:p>
        </p:txBody>
      </p:sp>
      <p:sp>
        <p:nvSpPr>
          <p:cNvPr id="65610" name="Rectangle 74">
            <a:extLst>
              <a:ext uri="{FF2B5EF4-FFF2-40B4-BE49-F238E27FC236}">
                <a16:creationId xmlns:a16="http://schemas.microsoft.com/office/drawing/2014/main" id="{EE5D5B46-5C41-4E97-83B8-C7B38D15952B}"/>
              </a:ext>
            </a:extLst>
          </p:cNvPr>
          <p:cNvSpPr>
            <a:spLocks noChangeArrowheads="1"/>
          </p:cNvSpPr>
          <p:nvPr/>
        </p:nvSpPr>
        <p:spPr bwMode="auto">
          <a:xfrm>
            <a:off x="5224463" y="2805113"/>
            <a:ext cx="1428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10 </a:t>
            </a:r>
            <a:endParaRPr lang="en-US" altLang="en-US"/>
          </a:p>
        </p:txBody>
      </p:sp>
      <p:sp>
        <p:nvSpPr>
          <p:cNvPr id="65611" name="Rectangle 75">
            <a:extLst>
              <a:ext uri="{FF2B5EF4-FFF2-40B4-BE49-F238E27FC236}">
                <a16:creationId xmlns:a16="http://schemas.microsoft.com/office/drawing/2014/main" id="{F4215146-67AD-45D7-B827-373B86DF75E1}"/>
              </a:ext>
            </a:extLst>
          </p:cNvPr>
          <p:cNvSpPr>
            <a:spLocks noChangeArrowheads="1"/>
          </p:cNvSpPr>
          <p:nvPr/>
        </p:nvSpPr>
        <p:spPr bwMode="auto">
          <a:xfrm>
            <a:off x="6437313" y="3227388"/>
            <a:ext cx="1428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15 </a:t>
            </a:r>
            <a:endParaRPr lang="en-US" altLang="en-US"/>
          </a:p>
        </p:txBody>
      </p:sp>
      <p:sp>
        <p:nvSpPr>
          <p:cNvPr id="65612" name="Text Box 76">
            <a:extLst>
              <a:ext uri="{FF2B5EF4-FFF2-40B4-BE49-F238E27FC236}">
                <a16:creationId xmlns:a16="http://schemas.microsoft.com/office/drawing/2014/main" id="{4FA0ABD0-BCF3-43CE-ABBD-AAE43A496546}"/>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a:extLst>
              <a:ext uri="{FF2B5EF4-FFF2-40B4-BE49-F238E27FC236}">
                <a16:creationId xmlns:a16="http://schemas.microsoft.com/office/drawing/2014/main" id="{FBA44805-3D38-4250-B029-C4CC815CEBD8}"/>
              </a:ext>
            </a:extLst>
          </p:cNvPr>
          <p:cNvSpPr txBox="1">
            <a:spLocks noChangeArrowheads="1"/>
          </p:cNvSpPr>
          <p:nvPr/>
        </p:nvSpPr>
        <p:spPr bwMode="auto">
          <a:xfrm>
            <a:off x="3184525" y="288925"/>
            <a:ext cx="2103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a:t>
            </a:r>
          </a:p>
        </p:txBody>
      </p:sp>
      <p:sp>
        <p:nvSpPr>
          <p:cNvPr id="3075" name="Line 3">
            <a:extLst>
              <a:ext uri="{FF2B5EF4-FFF2-40B4-BE49-F238E27FC236}">
                <a16:creationId xmlns:a16="http://schemas.microsoft.com/office/drawing/2014/main" id="{304C30B1-5A9D-4BBB-B6B4-4303C6D22371}"/>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103" name="Group 31">
            <a:extLst>
              <a:ext uri="{FF2B5EF4-FFF2-40B4-BE49-F238E27FC236}">
                <a16:creationId xmlns:a16="http://schemas.microsoft.com/office/drawing/2014/main" id="{E3C472E3-FA91-424B-B18C-D4BB6F85E4FF}"/>
              </a:ext>
            </a:extLst>
          </p:cNvPr>
          <p:cNvGrpSpPr>
            <a:grpSpLocks/>
          </p:cNvGrpSpPr>
          <p:nvPr/>
        </p:nvGrpSpPr>
        <p:grpSpPr bwMode="auto">
          <a:xfrm>
            <a:off x="2193925" y="1371600"/>
            <a:ext cx="3540125" cy="2438400"/>
            <a:chOff x="1382" y="864"/>
            <a:chExt cx="2230" cy="1536"/>
          </a:xfrm>
        </p:grpSpPr>
        <p:sp>
          <p:nvSpPr>
            <p:cNvPr id="3076" name="Oval 4">
              <a:extLst>
                <a:ext uri="{FF2B5EF4-FFF2-40B4-BE49-F238E27FC236}">
                  <a16:creationId xmlns:a16="http://schemas.microsoft.com/office/drawing/2014/main" id="{65557933-3948-44F0-A6EE-B36FD123B68A}"/>
                </a:ext>
              </a:extLst>
            </p:cNvPr>
            <p:cNvSpPr>
              <a:spLocks noChangeArrowheads="1"/>
            </p:cNvSpPr>
            <p:nvPr/>
          </p:nvSpPr>
          <p:spPr bwMode="auto">
            <a:xfrm>
              <a:off x="2160" y="1104"/>
              <a:ext cx="1152" cy="1152"/>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7" name="Oval 5">
              <a:extLst>
                <a:ext uri="{FF2B5EF4-FFF2-40B4-BE49-F238E27FC236}">
                  <a16:creationId xmlns:a16="http://schemas.microsoft.com/office/drawing/2014/main" id="{49B4FDCB-2F36-4019-9915-9BD8145913EE}"/>
                </a:ext>
              </a:extLst>
            </p:cNvPr>
            <p:cNvSpPr>
              <a:spLocks noChangeArrowheads="1"/>
            </p:cNvSpPr>
            <p:nvPr/>
          </p:nvSpPr>
          <p:spPr bwMode="auto">
            <a:xfrm rot="-2183610">
              <a:off x="2544" y="1584"/>
              <a:ext cx="386" cy="19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8" name="Line 6">
              <a:extLst>
                <a:ext uri="{FF2B5EF4-FFF2-40B4-BE49-F238E27FC236}">
                  <a16:creationId xmlns:a16="http://schemas.microsoft.com/office/drawing/2014/main" id="{47B125F7-C5C5-4FAC-A07C-EA76577E895C}"/>
                </a:ext>
              </a:extLst>
            </p:cNvPr>
            <p:cNvSpPr>
              <a:spLocks noChangeShapeType="1"/>
            </p:cNvSpPr>
            <p:nvPr/>
          </p:nvSpPr>
          <p:spPr bwMode="auto">
            <a:xfrm flipV="1">
              <a:off x="2736" y="1488"/>
              <a:ext cx="528" cy="19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Line 7">
              <a:extLst>
                <a:ext uri="{FF2B5EF4-FFF2-40B4-BE49-F238E27FC236}">
                  <a16:creationId xmlns:a16="http://schemas.microsoft.com/office/drawing/2014/main" id="{AAA94FF1-1EBE-44FD-942B-765EC0A07413}"/>
                </a:ext>
              </a:extLst>
            </p:cNvPr>
            <p:cNvSpPr>
              <a:spLocks noChangeShapeType="1"/>
            </p:cNvSpPr>
            <p:nvPr/>
          </p:nvSpPr>
          <p:spPr bwMode="auto">
            <a:xfrm flipV="1">
              <a:off x="2736" y="1488"/>
              <a:ext cx="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 name="Line 8">
              <a:extLst>
                <a:ext uri="{FF2B5EF4-FFF2-40B4-BE49-F238E27FC236}">
                  <a16:creationId xmlns:a16="http://schemas.microsoft.com/office/drawing/2014/main" id="{E439BC3C-3FD0-4E52-8D8A-33036AEEDBDA}"/>
                </a:ext>
              </a:extLst>
            </p:cNvPr>
            <p:cNvSpPr>
              <a:spLocks noChangeShapeType="1"/>
            </p:cNvSpPr>
            <p:nvPr/>
          </p:nvSpPr>
          <p:spPr bwMode="auto">
            <a:xfrm>
              <a:off x="2736" y="168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1" name="Line 9">
              <a:extLst>
                <a:ext uri="{FF2B5EF4-FFF2-40B4-BE49-F238E27FC236}">
                  <a16:creationId xmlns:a16="http://schemas.microsoft.com/office/drawing/2014/main" id="{A14DCC84-1FC4-4EE6-9777-D1343E16F4A0}"/>
                </a:ext>
              </a:extLst>
            </p:cNvPr>
            <p:cNvSpPr>
              <a:spLocks noChangeShapeType="1"/>
            </p:cNvSpPr>
            <p:nvPr/>
          </p:nvSpPr>
          <p:spPr bwMode="auto">
            <a:xfrm flipH="1">
              <a:off x="2640" y="1680"/>
              <a:ext cx="96"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 name="Line 10">
              <a:extLst>
                <a:ext uri="{FF2B5EF4-FFF2-40B4-BE49-F238E27FC236}">
                  <a16:creationId xmlns:a16="http://schemas.microsoft.com/office/drawing/2014/main" id="{114EACD7-1E84-4135-8608-7460261374E0}"/>
                </a:ext>
              </a:extLst>
            </p:cNvPr>
            <p:cNvSpPr>
              <a:spLocks noChangeShapeType="1"/>
            </p:cNvSpPr>
            <p:nvPr/>
          </p:nvSpPr>
          <p:spPr bwMode="auto">
            <a:xfrm flipV="1">
              <a:off x="3304" y="1361"/>
              <a:ext cx="308" cy="11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 name="Text Box 11">
              <a:extLst>
                <a:ext uri="{FF2B5EF4-FFF2-40B4-BE49-F238E27FC236}">
                  <a16:creationId xmlns:a16="http://schemas.microsoft.com/office/drawing/2014/main" id="{3F557745-4143-4E5C-B41B-1330C2DA898A}"/>
                </a:ext>
              </a:extLst>
            </p:cNvPr>
            <p:cNvSpPr txBox="1">
              <a:spLocks noChangeArrowheads="1"/>
            </p:cNvSpPr>
            <p:nvPr/>
          </p:nvSpPr>
          <p:spPr bwMode="auto">
            <a:xfrm>
              <a:off x="2976" y="1584"/>
              <a:ext cx="230"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r>
                <a:rPr lang="en-US" altLang="en-US" baseline="-25000"/>
                <a:t>s</a:t>
              </a:r>
              <a:endParaRPr lang="en-US" altLang="en-US"/>
            </a:p>
          </p:txBody>
        </p:sp>
        <p:sp>
          <p:nvSpPr>
            <p:cNvPr id="3084" name="Text Box 12">
              <a:extLst>
                <a:ext uri="{FF2B5EF4-FFF2-40B4-BE49-F238E27FC236}">
                  <a16:creationId xmlns:a16="http://schemas.microsoft.com/office/drawing/2014/main" id="{666B5B9E-FD47-4E82-90E3-C7E87BEC5EF3}"/>
                </a:ext>
              </a:extLst>
            </p:cNvPr>
            <p:cNvSpPr txBox="1">
              <a:spLocks noChangeArrowheads="1"/>
            </p:cNvSpPr>
            <p:nvPr/>
          </p:nvSpPr>
          <p:spPr bwMode="auto">
            <a:xfrm>
              <a:off x="3312" y="1056"/>
              <a:ext cx="251"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e</a:t>
              </a:r>
              <a:r>
                <a:rPr lang="en-US" altLang="en-US" baseline="-25000"/>
                <a:t>s</a:t>
              </a:r>
              <a:endParaRPr lang="en-US" altLang="en-US"/>
            </a:p>
          </p:txBody>
        </p:sp>
        <p:sp>
          <p:nvSpPr>
            <p:cNvPr id="3085" name="Oval 13">
              <a:extLst>
                <a:ext uri="{FF2B5EF4-FFF2-40B4-BE49-F238E27FC236}">
                  <a16:creationId xmlns:a16="http://schemas.microsoft.com/office/drawing/2014/main" id="{60271DD7-AE36-4B61-9E13-B991F4F73B43}"/>
                </a:ext>
              </a:extLst>
            </p:cNvPr>
            <p:cNvSpPr>
              <a:spLocks noChangeArrowheads="1"/>
            </p:cNvSpPr>
            <p:nvPr/>
          </p:nvSpPr>
          <p:spPr bwMode="auto">
            <a:xfrm>
              <a:off x="2752" y="1750"/>
              <a:ext cx="47" cy="4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6" name="Oval 14">
              <a:extLst>
                <a:ext uri="{FF2B5EF4-FFF2-40B4-BE49-F238E27FC236}">
                  <a16:creationId xmlns:a16="http://schemas.microsoft.com/office/drawing/2014/main" id="{2C2E8635-00D2-4060-AC8E-A9FBCE965869}"/>
                </a:ext>
              </a:extLst>
            </p:cNvPr>
            <p:cNvSpPr>
              <a:spLocks noChangeArrowheads="1"/>
            </p:cNvSpPr>
            <p:nvPr/>
          </p:nvSpPr>
          <p:spPr bwMode="auto">
            <a:xfrm>
              <a:off x="3251" y="1458"/>
              <a:ext cx="47" cy="4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7" name="Text Box 15">
              <a:extLst>
                <a:ext uri="{FF2B5EF4-FFF2-40B4-BE49-F238E27FC236}">
                  <a16:creationId xmlns:a16="http://schemas.microsoft.com/office/drawing/2014/main" id="{E0BE3062-3815-4C0D-9504-B1F1F4FAE0F9}"/>
                </a:ext>
              </a:extLst>
            </p:cNvPr>
            <p:cNvSpPr txBox="1">
              <a:spLocks noChangeArrowheads="1"/>
            </p:cNvSpPr>
            <p:nvPr/>
          </p:nvSpPr>
          <p:spPr bwMode="auto">
            <a:xfrm>
              <a:off x="2621" y="1731"/>
              <a:ext cx="262"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x</a:t>
              </a:r>
              <a:r>
                <a:rPr lang="en-US" altLang="en-US" baseline="-25000"/>
                <a:t>s</a:t>
              </a:r>
              <a:endParaRPr lang="en-US" altLang="en-US"/>
            </a:p>
          </p:txBody>
        </p:sp>
        <p:sp>
          <p:nvSpPr>
            <p:cNvPr id="3088" name="Text Box 16">
              <a:extLst>
                <a:ext uri="{FF2B5EF4-FFF2-40B4-BE49-F238E27FC236}">
                  <a16:creationId xmlns:a16="http://schemas.microsoft.com/office/drawing/2014/main" id="{1AE82A74-E983-4337-90F0-48E49AA3C9E7}"/>
                </a:ext>
              </a:extLst>
            </p:cNvPr>
            <p:cNvSpPr txBox="1">
              <a:spLocks noChangeArrowheads="1"/>
            </p:cNvSpPr>
            <p:nvPr/>
          </p:nvSpPr>
          <p:spPr bwMode="auto">
            <a:xfrm>
              <a:off x="3297" y="1417"/>
              <a:ext cx="212"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y</a:t>
              </a:r>
              <a:endParaRPr lang="en-US" altLang="en-US"/>
            </a:p>
          </p:txBody>
        </p:sp>
        <p:sp>
          <p:nvSpPr>
            <p:cNvPr id="3089" name="Line 17">
              <a:extLst>
                <a:ext uri="{FF2B5EF4-FFF2-40B4-BE49-F238E27FC236}">
                  <a16:creationId xmlns:a16="http://schemas.microsoft.com/office/drawing/2014/main" id="{A2F3B526-D865-43AB-AD8D-6FDA00AA331A}"/>
                </a:ext>
              </a:extLst>
            </p:cNvPr>
            <p:cNvSpPr>
              <a:spLocks noChangeShapeType="1"/>
            </p:cNvSpPr>
            <p:nvPr/>
          </p:nvSpPr>
          <p:spPr bwMode="auto">
            <a:xfrm>
              <a:off x="2784" y="1776"/>
              <a:ext cx="144"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0" name="Text Box 18">
              <a:extLst>
                <a:ext uri="{FF2B5EF4-FFF2-40B4-BE49-F238E27FC236}">
                  <a16:creationId xmlns:a16="http://schemas.microsoft.com/office/drawing/2014/main" id="{F9DAC4D2-5937-4633-9399-CF8ED1A6ED83}"/>
                </a:ext>
              </a:extLst>
            </p:cNvPr>
            <p:cNvSpPr txBox="1">
              <a:spLocks noChangeArrowheads="1"/>
            </p:cNvSpPr>
            <p:nvPr/>
          </p:nvSpPr>
          <p:spPr bwMode="auto">
            <a:xfrm>
              <a:off x="2928" y="1824"/>
              <a:ext cx="223"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n</a:t>
              </a:r>
            </a:p>
          </p:txBody>
        </p:sp>
        <p:sp>
          <p:nvSpPr>
            <p:cNvPr id="3091" name="Text Box 19">
              <a:extLst>
                <a:ext uri="{FF2B5EF4-FFF2-40B4-BE49-F238E27FC236}">
                  <a16:creationId xmlns:a16="http://schemas.microsoft.com/office/drawing/2014/main" id="{ECD349CF-E8E0-4D6A-A82B-EBD9E2A9812F}"/>
                </a:ext>
              </a:extLst>
            </p:cNvPr>
            <p:cNvSpPr txBox="1">
              <a:spLocks noChangeArrowheads="1"/>
            </p:cNvSpPr>
            <p:nvPr/>
          </p:nvSpPr>
          <p:spPr bwMode="auto">
            <a:xfrm>
              <a:off x="2016" y="2112"/>
              <a:ext cx="457"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flaw</a:t>
              </a:r>
            </a:p>
          </p:txBody>
        </p:sp>
        <p:sp>
          <p:nvSpPr>
            <p:cNvPr id="3092" name="Line 20">
              <a:extLst>
                <a:ext uri="{FF2B5EF4-FFF2-40B4-BE49-F238E27FC236}">
                  <a16:creationId xmlns:a16="http://schemas.microsoft.com/office/drawing/2014/main" id="{A42569F5-9158-4893-ABAE-43537F47765F}"/>
                </a:ext>
              </a:extLst>
            </p:cNvPr>
            <p:cNvSpPr>
              <a:spLocks noChangeShapeType="1"/>
            </p:cNvSpPr>
            <p:nvPr/>
          </p:nvSpPr>
          <p:spPr bwMode="auto">
            <a:xfrm flipV="1">
              <a:off x="2256" y="1824"/>
              <a:ext cx="288"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3" name="Line 21">
              <a:extLst>
                <a:ext uri="{FF2B5EF4-FFF2-40B4-BE49-F238E27FC236}">
                  <a16:creationId xmlns:a16="http://schemas.microsoft.com/office/drawing/2014/main" id="{C7002177-17D1-4776-91D7-36A71D15E00E}"/>
                </a:ext>
              </a:extLst>
            </p:cNvPr>
            <p:cNvSpPr>
              <a:spLocks noChangeShapeType="1"/>
            </p:cNvSpPr>
            <p:nvPr/>
          </p:nvSpPr>
          <p:spPr bwMode="auto">
            <a:xfrm flipH="1">
              <a:off x="1632" y="864"/>
              <a:ext cx="432"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4" name="Line 22">
              <a:extLst>
                <a:ext uri="{FF2B5EF4-FFF2-40B4-BE49-F238E27FC236}">
                  <a16:creationId xmlns:a16="http://schemas.microsoft.com/office/drawing/2014/main" id="{0BAFBF9C-EDBE-4111-8493-9F08DBA6DC52}"/>
                </a:ext>
              </a:extLst>
            </p:cNvPr>
            <p:cNvSpPr>
              <a:spLocks noChangeShapeType="1"/>
            </p:cNvSpPr>
            <p:nvPr/>
          </p:nvSpPr>
          <p:spPr bwMode="auto">
            <a:xfrm>
              <a:off x="1728" y="1200"/>
              <a:ext cx="288"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5" name="Text Box 23">
              <a:extLst>
                <a:ext uri="{FF2B5EF4-FFF2-40B4-BE49-F238E27FC236}">
                  <a16:creationId xmlns:a16="http://schemas.microsoft.com/office/drawing/2014/main" id="{E48BD1E6-E657-4961-9BF3-53334FADCD32}"/>
                </a:ext>
              </a:extLst>
            </p:cNvPr>
            <p:cNvSpPr txBox="1">
              <a:spLocks noChangeArrowheads="1"/>
            </p:cNvSpPr>
            <p:nvPr/>
          </p:nvSpPr>
          <p:spPr bwMode="auto">
            <a:xfrm>
              <a:off x="2016" y="1056"/>
              <a:ext cx="237"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e</a:t>
              </a:r>
              <a:r>
                <a:rPr lang="en-US" altLang="en-US" baseline="-25000"/>
                <a:t>i</a:t>
              </a:r>
              <a:endParaRPr lang="en-US" altLang="en-US"/>
            </a:p>
          </p:txBody>
        </p:sp>
        <p:sp>
          <p:nvSpPr>
            <p:cNvPr id="3096" name="Text Box 24">
              <a:extLst>
                <a:ext uri="{FF2B5EF4-FFF2-40B4-BE49-F238E27FC236}">
                  <a16:creationId xmlns:a16="http://schemas.microsoft.com/office/drawing/2014/main" id="{36D324B4-ED9B-4849-9446-8BE570DD0D80}"/>
                </a:ext>
              </a:extLst>
            </p:cNvPr>
            <p:cNvSpPr txBox="1">
              <a:spLocks noChangeArrowheads="1"/>
            </p:cNvSpPr>
            <p:nvPr/>
          </p:nvSpPr>
          <p:spPr bwMode="auto">
            <a:xfrm>
              <a:off x="1382" y="1046"/>
              <a:ext cx="276"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0</a:t>
              </a:r>
              <a:endParaRPr lang="en-US" altLang="en-US"/>
            </a:p>
          </p:txBody>
        </p:sp>
      </p:grpSp>
      <p:sp>
        <p:nvSpPr>
          <p:cNvPr id="3097" name="Text Box 25">
            <a:extLst>
              <a:ext uri="{FF2B5EF4-FFF2-40B4-BE49-F238E27FC236}">
                <a16:creationId xmlns:a16="http://schemas.microsoft.com/office/drawing/2014/main" id="{B91AC97A-F3A9-4A73-B8DA-85FB88BA84DB}"/>
              </a:ext>
            </a:extLst>
          </p:cNvPr>
          <p:cNvSpPr txBox="1">
            <a:spLocks noChangeArrowheads="1"/>
          </p:cNvSpPr>
          <p:nvPr/>
        </p:nvSpPr>
        <p:spPr bwMode="auto">
          <a:xfrm>
            <a:off x="593725" y="1279525"/>
            <a:ext cx="191611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Incident plane</a:t>
            </a:r>
          </a:p>
          <a:p>
            <a:r>
              <a:rPr lang="en-US" altLang="en-US"/>
              <a:t>wave</a:t>
            </a:r>
          </a:p>
        </p:txBody>
      </p:sp>
      <p:sp>
        <p:nvSpPr>
          <p:cNvPr id="3098" name="Text Box 26">
            <a:extLst>
              <a:ext uri="{FF2B5EF4-FFF2-40B4-BE49-F238E27FC236}">
                <a16:creationId xmlns:a16="http://schemas.microsoft.com/office/drawing/2014/main" id="{96B2E51E-86B6-4CCF-83FB-66154407FD29}"/>
              </a:ext>
            </a:extLst>
          </p:cNvPr>
          <p:cNvSpPr txBox="1">
            <a:spLocks noChangeArrowheads="1"/>
          </p:cNvSpPr>
          <p:nvPr/>
        </p:nvSpPr>
        <p:spPr bwMode="auto">
          <a:xfrm>
            <a:off x="813254" y="3032124"/>
            <a:ext cx="19113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0</a:t>
            </a:r>
            <a:r>
              <a:rPr lang="en-US" altLang="en-US"/>
              <a:t> … pressure</a:t>
            </a:r>
          </a:p>
          <a:p>
            <a:r>
              <a:rPr lang="en-US" altLang="en-US"/>
              <a:t>amplitude</a:t>
            </a:r>
          </a:p>
        </p:txBody>
      </p:sp>
      <p:graphicFrame>
        <p:nvGraphicFramePr>
          <p:cNvPr id="3099" name="Object 27">
            <a:extLst>
              <a:ext uri="{FF2B5EF4-FFF2-40B4-BE49-F238E27FC236}">
                <a16:creationId xmlns:a16="http://schemas.microsoft.com/office/drawing/2014/main" id="{FA110AC3-7EAA-48AB-B6B7-37834DEFC214}"/>
              </a:ext>
            </a:extLst>
          </p:cNvPr>
          <p:cNvGraphicFramePr>
            <a:graphicFrameLocks noChangeAspect="1"/>
          </p:cNvGraphicFramePr>
          <p:nvPr>
            <p:extLst>
              <p:ext uri="{D42A27DB-BD31-4B8C-83A1-F6EECF244321}">
                <p14:modId xmlns:p14="http://schemas.microsoft.com/office/powerpoint/2010/main" val="1748977336"/>
              </p:ext>
            </p:extLst>
          </p:nvPr>
        </p:nvGraphicFramePr>
        <p:xfrm>
          <a:off x="2366419" y="5036846"/>
          <a:ext cx="3649161" cy="778144"/>
        </p:xfrm>
        <a:graphic>
          <a:graphicData uri="http://schemas.openxmlformats.org/presentationml/2006/ole">
            <mc:AlternateContent xmlns:mc="http://schemas.openxmlformats.org/markup-compatibility/2006">
              <mc:Choice xmlns:v="urn:schemas-microsoft-com:vml" Requires="v">
                <p:oleObj spid="_x0000_s80902" name="Equation" r:id="rId4" imgW="2145960" imgH="457200" progId="Equation.DSMT4">
                  <p:embed/>
                </p:oleObj>
              </mc:Choice>
              <mc:Fallback>
                <p:oleObj name="Equation" r:id="rId4" imgW="2145960" imgH="457200" progId="Equation.DSMT4">
                  <p:embed/>
                  <p:pic>
                    <p:nvPicPr>
                      <p:cNvPr id="0" name="Object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6419" y="5036846"/>
                        <a:ext cx="3649161" cy="778144"/>
                      </a:xfrm>
                      <a:prstGeom prst="rect">
                        <a:avLst/>
                      </a:prstGeom>
                      <a:noFill/>
                      <a:ln>
                        <a:noFill/>
                      </a:ln>
                      <a:effectLst/>
                    </p:spPr>
                  </p:pic>
                </p:oleObj>
              </mc:Fallback>
            </mc:AlternateContent>
          </a:graphicData>
        </a:graphic>
      </p:graphicFrame>
      <p:sp>
        <p:nvSpPr>
          <p:cNvPr id="3102" name="Text Box 30">
            <a:extLst>
              <a:ext uri="{FF2B5EF4-FFF2-40B4-BE49-F238E27FC236}">
                <a16:creationId xmlns:a16="http://schemas.microsoft.com/office/drawing/2014/main" id="{07E0D6B2-9FA1-40E5-8992-6FEC8E94FA34}"/>
              </a:ext>
            </a:extLst>
          </p:cNvPr>
          <p:cNvSpPr txBox="1">
            <a:spLocks noChangeArrowheads="1"/>
          </p:cNvSpPr>
          <p:nvPr/>
        </p:nvSpPr>
        <p:spPr bwMode="auto">
          <a:xfrm>
            <a:off x="3505200" y="990600"/>
            <a:ext cx="1698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Fluid Model</a:t>
            </a:r>
          </a:p>
        </p:txBody>
      </p:sp>
      <p:sp>
        <p:nvSpPr>
          <p:cNvPr id="3105" name="Text Box 33">
            <a:extLst>
              <a:ext uri="{FF2B5EF4-FFF2-40B4-BE49-F238E27FC236}">
                <a16:creationId xmlns:a16="http://schemas.microsoft.com/office/drawing/2014/main" id="{4CC880A3-8FCB-476C-9EFA-798C2A4ED063}"/>
              </a:ext>
            </a:extLst>
          </p:cNvPr>
          <p:cNvSpPr txBox="1">
            <a:spLocks noChangeArrowheads="1"/>
          </p:cNvSpPr>
          <p:nvPr/>
        </p:nvSpPr>
        <p:spPr bwMode="auto">
          <a:xfrm>
            <a:off x="1600200" y="3962400"/>
            <a:ext cx="57404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At many wavelengths away from the flaw the</a:t>
            </a:r>
          </a:p>
          <a:p>
            <a:r>
              <a:rPr lang="en-US" altLang="en-US"/>
              <a:t>scattered waves are spherical waves</a:t>
            </a:r>
          </a:p>
        </p:txBody>
      </p:sp>
      <p:sp>
        <p:nvSpPr>
          <p:cNvPr id="3106" name="Text Box 34">
            <a:extLst>
              <a:ext uri="{FF2B5EF4-FFF2-40B4-BE49-F238E27FC236}">
                <a16:creationId xmlns:a16="http://schemas.microsoft.com/office/drawing/2014/main" id="{0E071390-5F8B-42A3-971C-F730816F0A71}"/>
              </a:ext>
            </a:extLst>
          </p:cNvPr>
          <p:cNvSpPr txBox="1">
            <a:spLocks noChangeArrowheads="1"/>
          </p:cNvSpPr>
          <p:nvPr/>
        </p:nvSpPr>
        <p:spPr bwMode="auto">
          <a:xfrm>
            <a:off x="6477000" y="5105400"/>
            <a:ext cx="23574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scattered pressure</a:t>
            </a:r>
          </a:p>
        </p:txBody>
      </p:sp>
      <p:sp>
        <p:nvSpPr>
          <p:cNvPr id="3107" name="Text Box 35">
            <a:extLst>
              <a:ext uri="{FF2B5EF4-FFF2-40B4-BE49-F238E27FC236}">
                <a16:creationId xmlns:a16="http://schemas.microsoft.com/office/drawing/2014/main" id="{77093DFE-BF70-4B60-B0FA-D0D78A05A5D4}"/>
              </a:ext>
            </a:extLst>
          </p:cNvPr>
          <p:cNvSpPr txBox="1">
            <a:spLocks noChangeArrowheads="1"/>
          </p:cNvSpPr>
          <p:nvPr/>
        </p:nvSpPr>
        <p:spPr bwMode="auto">
          <a:xfrm>
            <a:off x="593725" y="5984875"/>
            <a:ext cx="69770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A</a:t>
            </a:r>
            <a:r>
              <a:rPr lang="en-US" altLang="en-US"/>
              <a:t> is called the plane wave far-field scattering amplitude</a:t>
            </a:r>
          </a:p>
        </p:txBody>
      </p:sp>
      <p:cxnSp>
        <p:nvCxnSpPr>
          <p:cNvPr id="3" name="Straight Arrow Connector 2">
            <a:extLst>
              <a:ext uri="{FF2B5EF4-FFF2-40B4-BE49-F238E27FC236}">
                <a16:creationId xmlns:a16="http://schemas.microsoft.com/office/drawing/2014/main" id="{DFE76E09-26FD-4BEA-B318-E82D0C538ECC}"/>
              </a:ext>
            </a:extLst>
          </p:cNvPr>
          <p:cNvCxnSpPr/>
          <p:nvPr/>
        </p:nvCxnSpPr>
        <p:spPr bwMode="auto">
          <a:xfrm flipV="1">
            <a:off x="4648200" y="1676400"/>
            <a:ext cx="177006" cy="342900"/>
          </a:xfrm>
          <a:prstGeom prst="straightConnector1">
            <a:avLst/>
          </a:prstGeom>
          <a:solidFill>
            <a:schemeClr val="bg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Straight Arrow Connector 4">
            <a:extLst>
              <a:ext uri="{FF2B5EF4-FFF2-40B4-BE49-F238E27FC236}">
                <a16:creationId xmlns:a16="http://schemas.microsoft.com/office/drawing/2014/main" id="{76959905-56AA-4B36-A169-92BA4487BDF7}"/>
              </a:ext>
            </a:extLst>
          </p:cNvPr>
          <p:cNvCxnSpPr/>
          <p:nvPr/>
        </p:nvCxnSpPr>
        <p:spPr bwMode="auto">
          <a:xfrm flipH="1" flipV="1">
            <a:off x="3733800" y="1752600"/>
            <a:ext cx="192088" cy="266700"/>
          </a:xfrm>
          <a:prstGeom prst="straightConnector1">
            <a:avLst/>
          </a:prstGeom>
          <a:solidFill>
            <a:schemeClr val="bg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6">
            <a:extLst>
              <a:ext uri="{FF2B5EF4-FFF2-40B4-BE49-F238E27FC236}">
                <a16:creationId xmlns:a16="http://schemas.microsoft.com/office/drawing/2014/main" id="{5B7108FA-CE0E-47DD-AF76-34D68ED6FBF2}"/>
              </a:ext>
            </a:extLst>
          </p:cNvPr>
          <p:cNvCxnSpPr/>
          <p:nvPr/>
        </p:nvCxnSpPr>
        <p:spPr bwMode="auto">
          <a:xfrm flipH="1">
            <a:off x="3276600" y="2839257"/>
            <a:ext cx="396875" cy="129342"/>
          </a:xfrm>
          <a:prstGeom prst="straightConnector1">
            <a:avLst/>
          </a:prstGeom>
          <a:solidFill>
            <a:schemeClr val="bg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a:extLst>
              <a:ext uri="{FF2B5EF4-FFF2-40B4-BE49-F238E27FC236}">
                <a16:creationId xmlns:a16="http://schemas.microsoft.com/office/drawing/2014/main" id="{9C636E59-D89A-425E-8B48-37FF135FEF13}"/>
              </a:ext>
            </a:extLst>
          </p:cNvPr>
          <p:cNvCxnSpPr/>
          <p:nvPr/>
        </p:nvCxnSpPr>
        <p:spPr bwMode="auto">
          <a:xfrm>
            <a:off x="4443413" y="3443287"/>
            <a:ext cx="90487" cy="366713"/>
          </a:xfrm>
          <a:prstGeom prst="straightConnector1">
            <a:avLst/>
          </a:prstGeom>
          <a:solidFill>
            <a:schemeClr val="bg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a:extLst>
              <a:ext uri="{FF2B5EF4-FFF2-40B4-BE49-F238E27FC236}">
                <a16:creationId xmlns:a16="http://schemas.microsoft.com/office/drawing/2014/main" id="{3A01D6B1-AD05-4F14-833C-2EF10B97FCE9}"/>
              </a:ext>
            </a:extLst>
          </p:cNvPr>
          <p:cNvCxnSpPr/>
          <p:nvPr/>
        </p:nvCxnSpPr>
        <p:spPr bwMode="auto">
          <a:xfrm>
            <a:off x="5042256" y="3001169"/>
            <a:ext cx="360007" cy="179387"/>
          </a:xfrm>
          <a:prstGeom prst="straightConnector1">
            <a:avLst/>
          </a:prstGeom>
          <a:solidFill>
            <a:schemeClr val="bg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1" name="Line 5">
            <a:extLst>
              <a:ext uri="{FF2B5EF4-FFF2-40B4-BE49-F238E27FC236}">
                <a16:creationId xmlns:a16="http://schemas.microsoft.com/office/drawing/2014/main" id="{E6216AFD-4F84-4017-8D40-FD1C9DFF1CDF}"/>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0423" name="Picture 7">
            <a:extLst>
              <a:ext uri="{FF2B5EF4-FFF2-40B4-BE49-F238E27FC236}">
                <a16:creationId xmlns:a16="http://schemas.microsoft.com/office/drawing/2014/main" id="{8B9E0AB1-8DAD-4DC5-9349-C18C482006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905000"/>
            <a:ext cx="6248400" cy="4684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424" name="Text Box 8">
            <a:extLst>
              <a:ext uri="{FF2B5EF4-FFF2-40B4-BE49-F238E27FC236}">
                <a16:creationId xmlns:a16="http://schemas.microsoft.com/office/drawing/2014/main" id="{F5033970-1BA8-4BCA-907F-7D5792F2DD3D}"/>
              </a:ext>
            </a:extLst>
          </p:cNvPr>
          <p:cNvSpPr txBox="1">
            <a:spLocks noChangeArrowheads="1"/>
          </p:cNvSpPr>
          <p:nvPr/>
        </p:nvSpPr>
        <p:spPr bwMode="auto">
          <a:xfrm>
            <a:off x="2514600" y="1447800"/>
            <a:ext cx="42402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20-35 degrees from crack normal</a:t>
            </a:r>
          </a:p>
        </p:txBody>
      </p:sp>
      <p:sp>
        <p:nvSpPr>
          <p:cNvPr id="60425" name="Text Box 9">
            <a:extLst>
              <a:ext uri="{FF2B5EF4-FFF2-40B4-BE49-F238E27FC236}">
                <a16:creationId xmlns:a16="http://schemas.microsoft.com/office/drawing/2014/main" id="{29F1BF9D-2069-4F26-A767-8710921E1AA2}"/>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Line 4">
            <a:extLst>
              <a:ext uri="{FF2B5EF4-FFF2-40B4-BE49-F238E27FC236}">
                <a16:creationId xmlns:a16="http://schemas.microsoft.com/office/drawing/2014/main" id="{9401FDDC-2FB3-4776-98E4-23F2C64A25B4}"/>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1446" name="Picture 6">
            <a:extLst>
              <a:ext uri="{FF2B5EF4-FFF2-40B4-BE49-F238E27FC236}">
                <a16:creationId xmlns:a16="http://schemas.microsoft.com/office/drawing/2014/main" id="{E3B0E688-35F0-422F-800B-CF827438CF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173288"/>
            <a:ext cx="6248400" cy="4684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47" name="Text Box 7">
            <a:extLst>
              <a:ext uri="{FF2B5EF4-FFF2-40B4-BE49-F238E27FC236}">
                <a16:creationId xmlns:a16="http://schemas.microsoft.com/office/drawing/2014/main" id="{E8DD2B12-7292-47E3-B719-AE2FF7857E03}"/>
              </a:ext>
            </a:extLst>
          </p:cNvPr>
          <p:cNvSpPr txBox="1">
            <a:spLocks noChangeArrowheads="1"/>
          </p:cNvSpPr>
          <p:nvPr/>
        </p:nvSpPr>
        <p:spPr bwMode="auto">
          <a:xfrm>
            <a:off x="2514600" y="1447800"/>
            <a:ext cx="42402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40-55 degrees from crack normal</a:t>
            </a:r>
          </a:p>
        </p:txBody>
      </p:sp>
      <p:sp>
        <p:nvSpPr>
          <p:cNvPr id="61448" name="Text Box 8">
            <a:extLst>
              <a:ext uri="{FF2B5EF4-FFF2-40B4-BE49-F238E27FC236}">
                <a16:creationId xmlns:a16="http://schemas.microsoft.com/office/drawing/2014/main" id="{91CC1483-7691-4AAE-966B-B2EB4B298295}"/>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8" name="Line 4">
            <a:extLst>
              <a:ext uri="{FF2B5EF4-FFF2-40B4-BE49-F238E27FC236}">
                <a16:creationId xmlns:a16="http://schemas.microsoft.com/office/drawing/2014/main" id="{D87AF6CE-44DA-4414-A4E1-B5F8ACA89619}"/>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0" name="Text Box 6">
            <a:extLst>
              <a:ext uri="{FF2B5EF4-FFF2-40B4-BE49-F238E27FC236}">
                <a16:creationId xmlns:a16="http://schemas.microsoft.com/office/drawing/2014/main" id="{F2BE7BC8-EC18-46A3-ABAC-F7FE70806CD6}"/>
              </a:ext>
            </a:extLst>
          </p:cNvPr>
          <p:cNvSpPr txBox="1">
            <a:spLocks noChangeArrowheads="1"/>
          </p:cNvSpPr>
          <p:nvPr/>
        </p:nvSpPr>
        <p:spPr bwMode="auto">
          <a:xfrm>
            <a:off x="2514600" y="1447800"/>
            <a:ext cx="42402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60-70 degrees from crack normal</a:t>
            </a:r>
          </a:p>
        </p:txBody>
      </p:sp>
      <p:pic>
        <p:nvPicPr>
          <p:cNvPr id="62471" name="Picture 7">
            <a:extLst>
              <a:ext uri="{FF2B5EF4-FFF2-40B4-BE49-F238E27FC236}">
                <a16:creationId xmlns:a16="http://schemas.microsoft.com/office/drawing/2014/main" id="{592A0B8A-3A33-4A26-BEE2-0853F2C2D4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981200"/>
            <a:ext cx="6248400" cy="4684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472" name="Text Box 8">
            <a:extLst>
              <a:ext uri="{FF2B5EF4-FFF2-40B4-BE49-F238E27FC236}">
                <a16:creationId xmlns:a16="http://schemas.microsoft.com/office/drawing/2014/main" id="{4605645F-AB4F-498F-B875-7DF74EDF06C7}"/>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Line 4">
            <a:extLst>
              <a:ext uri="{FF2B5EF4-FFF2-40B4-BE49-F238E27FC236}">
                <a16:creationId xmlns:a16="http://schemas.microsoft.com/office/drawing/2014/main" id="{BDFD7EB8-0013-49D1-A030-987F251F41DA}"/>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3494" name="Picture 6">
            <a:extLst>
              <a:ext uri="{FF2B5EF4-FFF2-40B4-BE49-F238E27FC236}">
                <a16:creationId xmlns:a16="http://schemas.microsoft.com/office/drawing/2014/main" id="{D2D427F2-04F3-4E09-A1D1-56C7BCA7D8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922462"/>
            <a:ext cx="6276975" cy="4706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495" name="Text Box 7">
            <a:extLst>
              <a:ext uri="{FF2B5EF4-FFF2-40B4-BE49-F238E27FC236}">
                <a16:creationId xmlns:a16="http://schemas.microsoft.com/office/drawing/2014/main" id="{A405BB40-9055-4BB3-968F-CB738184D31F}"/>
              </a:ext>
            </a:extLst>
          </p:cNvPr>
          <p:cNvSpPr txBox="1">
            <a:spLocks noChangeArrowheads="1"/>
          </p:cNvSpPr>
          <p:nvPr/>
        </p:nvSpPr>
        <p:spPr bwMode="auto">
          <a:xfrm>
            <a:off x="2514600" y="1447800"/>
            <a:ext cx="42402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75-85 degrees from crack normal</a:t>
            </a:r>
          </a:p>
        </p:txBody>
      </p:sp>
      <p:sp>
        <p:nvSpPr>
          <p:cNvPr id="63496" name="Text Box 8">
            <a:extLst>
              <a:ext uri="{FF2B5EF4-FFF2-40B4-BE49-F238E27FC236}">
                <a16:creationId xmlns:a16="http://schemas.microsoft.com/office/drawing/2014/main" id="{0CF44380-1405-4A7E-BD53-A0A0CB44C89C}"/>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Line 4">
            <a:extLst>
              <a:ext uri="{FF2B5EF4-FFF2-40B4-BE49-F238E27FC236}">
                <a16:creationId xmlns:a16="http://schemas.microsoft.com/office/drawing/2014/main" id="{ECAF8FB5-394F-49A2-8317-57BB8B135432}"/>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4518" name="Picture 6">
            <a:extLst>
              <a:ext uri="{FF2B5EF4-FFF2-40B4-BE49-F238E27FC236}">
                <a16:creationId xmlns:a16="http://schemas.microsoft.com/office/drawing/2014/main" id="{B135AD2E-0C7E-458E-A6C8-D83402EF29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344738"/>
            <a:ext cx="6019800" cy="451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519" name="Text Box 7">
            <a:extLst>
              <a:ext uri="{FF2B5EF4-FFF2-40B4-BE49-F238E27FC236}">
                <a16:creationId xmlns:a16="http://schemas.microsoft.com/office/drawing/2014/main" id="{EFE00AA8-220C-439A-BBBA-51678C6158BC}"/>
              </a:ext>
            </a:extLst>
          </p:cNvPr>
          <p:cNvSpPr txBox="1">
            <a:spLocks noChangeArrowheads="1"/>
          </p:cNvSpPr>
          <p:nvPr/>
        </p:nvSpPr>
        <p:spPr bwMode="auto">
          <a:xfrm>
            <a:off x="1143000" y="914400"/>
            <a:ext cx="7086600" cy="1552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Comparison of peak-to-peak values of MOOT and Kirchhoff versus angle of incidence for the 0.381mm radius crack (pulse-echo)</a:t>
            </a:r>
          </a:p>
          <a:p>
            <a:r>
              <a:rPr lang="en-US" altLang="en-US"/>
              <a:t>The arrow shows where agreement is within 1 dB</a:t>
            </a:r>
          </a:p>
        </p:txBody>
      </p:sp>
      <p:sp>
        <p:nvSpPr>
          <p:cNvPr id="64521" name="Line 9">
            <a:extLst>
              <a:ext uri="{FF2B5EF4-FFF2-40B4-BE49-F238E27FC236}">
                <a16:creationId xmlns:a16="http://schemas.microsoft.com/office/drawing/2014/main" id="{DD95AF9D-07B1-4773-B398-2403A2E4F714}"/>
              </a:ext>
            </a:extLst>
          </p:cNvPr>
          <p:cNvSpPr>
            <a:spLocks noChangeShapeType="1"/>
          </p:cNvSpPr>
          <p:nvPr/>
        </p:nvSpPr>
        <p:spPr bwMode="auto">
          <a:xfrm flipV="1">
            <a:off x="5486400" y="3657600"/>
            <a:ext cx="0" cy="1981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522" name="Line 10">
            <a:extLst>
              <a:ext uri="{FF2B5EF4-FFF2-40B4-BE49-F238E27FC236}">
                <a16:creationId xmlns:a16="http://schemas.microsoft.com/office/drawing/2014/main" id="{E139E654-21B0-40F3-8079-94522CD9D130}"/>
              </a:ext>
            </a:extLst>
          </p:cNvPr>
          <p:cNvSpPr>
            <a:spLocks noChangeShapeType="1"/>
          </p:cNvSpPr>
          <p:nvPr/>
        </p:nvSpPr>
        <p:spPr bwMode="auto">
          <a:xfrm>
            <a:off x="2514600" y="4267200"/>
            <a:ext cx="29718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523" name="Text Box 11">
            <a:extLst>
              <a:ext uri="{FF2B5EF4-FFF2-40B4-BE49-F238E27FC236}">
                <a16:creationId xmlns:a16="http://schemas.microsoft.com/office/drawing/2014/main" id="{462E69F5-357D-417E-9293-7CB09CA23D69}"/>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Text Box 4">
            <a:extLst>
              <a:ext uri="{FF2B5EF4-FFF2-40B4-BE49-F238E27FC236}">
                <a16:creationId xmlns:a16="http://schemas.microsoft.com/office/drawing/2014/main" id="{12174A78-69CE-4BD8-B645-95B15D77B205}"/>
              </a:ext>
            </a:extLst>
          </p:cNvPr>
          <p:cNvSpPr txBox="1">
            <a:spLocks noChangeArrowheads="1"/>
          </p:cNvSpPr>
          <p:nvPr/>
        </p:nvSpPr>
        <p:spPr bwMode="auto">
          <a:xfrm>
            <a:off x="609600" y="919163"/>
            <a:ext cx="79248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a:latin typeface="Times New Roman" panose="02020603050405020304" pitchFamily="18" charset="0"/>
              </a:rPr>
              <a:t>Now consider the scattering amplitude with narrow band Gaussian window</a:t>
            </a:r>
          </a:p>
          <a:p>
            <a:pPr eaLnBrk="1" hangingPunct="1"/>
            <a:r>
              <a:rPr lang="en-US" altLang="en-US">
                <a:latin typeface="Times New Roman" panose="02020603050405020304" pitchFamily="18" charset="0"/>
              </a:rPr>
              <a:t>The central frequency is 10 MHz, and the bandwidth is 1 MHz</a:t>
            </a:r>
          </a:p>
          <a:p>
            <a:pPr eaLnBrk="1" hangingPunct="1"/>
            <a:r>
              <a:rPr lang="en-US" altLang="en-US">
                <a:latin typeface="Times New Roman" panose="02020603050405020304" pitchFamily="18" charset="0"/>
              </a:rPr>
              <a:t>Radius of the crack a = 0.381mm</a:t>
            </a:r>
          </a:p>
        </p:txBody>
      </p:sp>
      <p:sp>
        <p:nvSpPr>
          <p:cNvPr id="66566" name="Line 6">
            <a:extLst>
              <a:ext uri="{FF2B5EF4-FFF2-40B4-BE49-F238E27FC236}">
                <a16:creationId xmlns:a16="http://schemas.microsoft.com/office/drawing/2014/main" id="{42C66C5E-1A36-49F0-93A4-B889FCDE6768}"/>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1" name="Rectangle 11">
            <a:extLst>
              <a:ext uri="{FF2B5EF4-FFF2-40B4-BE49-F238E27FC236}">
                <a16:creationId xmlns:a16="http://schemas.microsoft.com/office/drawing/2014/main" id="{DF203C3D-F276-4188-8BE6-E9DAC4DD842A}"/>
              </a:ext>
            </a:extLst>
          </p:cNvPr>
          <p:cNvSpPr>
            <a:spLocks noChangeArrowheads="1"/>
          </p:cNvSpPr>
          <p:nvPr/>
        </p:nvSpPr>
        <p:spPr bwMode="auto">
          <a:xfrm>
            <a:off x="2524125" y="2552700"/>
            <a:ext cx="3681413" cy="29067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6572" name="Rectangle 12">
            <a:extLst>
              <a:ext uri="{FF2B5EF4-FFF2-40B4-BE49-F238E27FC236}">
                <a16:creationId xmlns:a16="http://schemas.microsoft.com/office/drawing/2014/main" id="{3D50157E-A9B8-45D6-BC91-C4FD3DE2A0B8}"/>
              </a:ext>
            </a:extLst>
          </p:cNvPr>
          <p:cNvSpPr>
            <a:spLocks noChangeArrowheads="1"/>
          </p:cNvSpPr>
          <p:nvPr/>
        </p:nvSpPr>
        <p:spPr bwMode="auto">
          <a:xfrm>
            <a:off x="2524125" y="2552700"/>
            <a:ext cx="3681413" cy="290671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573" name="Line 13">
            <a:extLst>
              <a:ext uri="{FF2B5EF4-FFF2-40B4-BE49-F238E27FC236}">
                <a16:creationId xmlns:a16="http://schemas.microsoft.com/office/drawing/2014/main" id="{F85B019D-C20D-49A1-A959-15ED4762059A}"/>
              </a:ext>
            </a:extLst>
          </p:cNvPr>
          <p:cNvSpPr>
            <a:spLocks noChangeShapeType="1"/>
          </p:cNvSpPr>
          <p:nvPr/>
        </p:nvSpPr>
        <p:spPr bwMode="auto">
          <a:xfrm>
            <a:off x="2524125" y="2552700"/>
            <a:ext cx="36814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74" name="Line 14">
            <a:extLst>
              <a:ext uri="{FF2B5EF4-FFF2-40B4-BE49-F238E27FC236}">
                <a16:creationId xmlns:a16="http://schemas.microsoft.com/office/drawing/2014/main" id="{22CF7AB5-C6BC-4932-A75A-D21FCE423CD2}"/>
              </a:ext>
            </a:extLst>
          </p:cNvPr>
          <p:cNvSpPr>
            <a:spLocks noChangeShapeType="1"/>
          </p:cNvSpPr>
          <p:nvPr/>
        </p:nvSpPr>
        <p:spPr bwMode="auto">
          <a:xfrm>
            <a:off x="2524125" y="5459413"/>
            <a:ext cx="36814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75" name="Line 15">
            <a:extLst>
              <a:ext uri="{FF2B5EF4-FFF2-40B4-BE49-F238E27FC236}">
                <a16:creationId xmlns:a16="http://schemas.microsoft.com/office/drawing/2014/main" id="{4B940990-9999-434B-85DE-7A0452289AAB}"/>
              </a:ext>
            </a:extLst>
          </p:cNvPr>
          <p:cNvSpPr>
            <a:spLocks noChangeShapeType="1"/>
          </p:cNvSpPr>
          <p:nvPr/>
        </p:nvSpPr>
        <p:spPr bwMode="auto">
          <a:xfrm flipV="1">
            <a:off x="6205538" y="2552700"/>
            <a:ext cx="1587" cy="2906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76" name="Line 16">
            <a:extLst>
              <a:ext uri="{FF2B5EF4-FFF2-40B4-BE49-F238E27FC236}">
                <a16:creationId xmlns:a16="http://schemas.microsoft.com/office/drawing/2014/main" id="{72308AEB-32A8-4CC4-9DBD-10A6C6115AFF}"/>
              </a:ext>
            </a:extLst>
          </p:cNvPr>
          <p:cNvSpPr>
            <a:spLocks noChangeShapeType="1"/>
          </p:cNvSpPr>
          <p:nvPr/>
        </p:nvSpPr>
        <p:spPr bwMode="auto">
          <a:xfrm flipV="1">
            <a:off x="2524125" y="2552700"/>
            <a:ext cx="1588" cy="2906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77" name="Line 17">
            <a:extLst>
              <a:ext uri="{FF2B5EF4-FFF2-40B4-BE49-F238E27FC236}">
                <a16:creationId xmlns:a16="http://schemas.microsoft.com/office/drawing/2014/main" id="{A97627D8-313C-4DE1-8327-EF04406392CD}"/>
              </a:ext>
            </a:extLst>
          </p:cNvPr>
          <p:cNvSpPr>
            <a:spLocks noChangeShapeType="1"/>
          </p:cNvSpPr>
          <p:nvPr/>
        </p:nvSpPr>
        <p:spPr bwMode="auto">
          <a:xfrm>
            <a:off x="2524125" y="5459413"/>
            <a:ext cx="36814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78" name="Line 18">
            <a:extLst>
              <a:ext uri="{FF2B5EF4-FFF2-40B4-BE49-F238E27FC236}">
                <a16:creationId xmlns:a16="http://schemas.microsoft.com/office/drawing/2014/main" id="{2506C498-F5D5-4834-AAA5-CAA025018B0E}"/>
              </a:ext>
            </a:extLst>
          </p:cNvPr>
          <p:cNvSpPr>
            <a:spLocks noChangeShapeType="1"/>
          </p:cNvSpPr>
          <p:nvPr/>
        </p:nvSpPr>
        <p:spPr bwMode="auto">
          <a:xfrm flipV="1">
            <a:off x="2524125" y="2552700"/>
            <a:ext cx="1588" cy="2906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79" name="Line 19">
            <a:extLst>
              <a:ext uri="{FF2B5EF4-FFF2-40B4-BE49-F238E27FC236}">
                <a16:creationId xmlns:a16="http://schemas.microsoft.com/office/drawing/2014/main" id="{15CCC21D-52C7-43CB-9534-A04188C40823}"/>
              </a:ext>
            </a:extLst>
          </p:cNvPr>
          <p:cNvSpPr>
            <a:spLocks noChangeShapeType="1"/>
          </p:cNvSpPr>
          <p:nvPr/>
        </p:nvSpPr>
        <p:spPr bwMode="auto">
          <a:xfrm flipV="1">
            <a:off x="2524125" y="5422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0" name="Line 20">
            <a:extLst>
              <a:ext uri="{FF2B5EF4-FFF2-40B4-BE49-F238E27FC236}">
                <a16:creationId xmlns:a16="http://schemas.microsoft.com/office/drawing/2014/main" id="{C00B3304-D0CB-4E07-AA86-5E1BA7270EE6}"/>
              </a:ext>
            </a:extLst>
          </p:cNvPr>
          <p:cNvSpPr>
            <a:spLocks noChangeShapeType="1"/>
          </p:cNvSpPr>
          <p:nvPr/>
        </p:nvSpPr>
        <p:spPr bwMode="auto">
          <a:xfrm>
            <a:off x="2524125" y="2552700"/>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1" name="Rectangle 21">
            <a:extLst>
              <a:ext uri="{FF2B5EF4-FFF2-40B4-BE49-F238E27FC236}">
                <a16:creationId xmlns:a16="http://schemas.microsoft.com/office/drawing/2014/main" id="{583F4B19-64B2-4349-B000-1E721E7607F8}"/>
              </a:ext>
            </a:extLst>
          </p:cNvPr>
          <p:cNvSpPr>
            <a:spLocks noChangeArrowheads="1"/>
          </p:cNvSpPr>
          <p:nvPr/>
        </p:nvSpPr>
        <p:spPr bwMode="auto">
          <a:xfrm>
            <a:off x="2508250" y="552450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66582" name="Line 22">
            <a:extLst>
              <a:ext uri="{FF2B5EF4-FFF2-40B4-BE49-F238E27FC236}">
                <a16:creationId xmlns:a16="http://schemas.microsoft.com/office/drawing/2014/main" id="{50811B64-2CFE-47A3-B09A-B1636B95FE72}"/>
              </a:ext>
            </a:extLst>
          </p:cNvPr>
          <p:cNvSpPr>
            <a:spLocks noChangeShapeType="1"/>
          </p:cNvSpPr>
          <p:nvPr/>
        </p:nvSpPr>
        <p:spPr bwMode="auto">
          <a:xfrm flipV="1">
            <a:off x="3260725" y="5422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3" name="Line 23">
            <a:extLst>
              <a:ext uri="{FF2B5EF4-FFF2-40B4-BE49-F238E27FC236}">
                <a16:creationId xmlns:a16="http://schemas.microsoft.com/office/drawing/2014/main" id="{BA3A3A6A-B097-45AF-BE2F-32045A2B8705}"/>
              </a:ext>
            </a:extLst>
          </p:cNvPr>
          <p:cNvSpPr>
            <a:spLocks noChangeShapeType="1"/>
          </p:cNvSpPr>
          <p:nvPr/>
        </p:nvSpPr>
        <p:spPr bwMode="auto">
          <a:xfrm>
            <a:off x="3260725" y="2552700"/>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4" name="Rectangle 24">
            <a:extLst>
              <a:ext uri="{FF2B5EF4-FFF2-40B4-BE49-F238E27FC236}">
                <a16:creationId xmlns:a16="http://schemas.microsoft.com/office/drawing/2014/main" id="{A977E6F8-E7E1-451E-9F88-D593090FC904}"/>
              </a:ext>
            </a:extLst>
          </p:cNvPr>
          <p:cNvSpPr>
            <a:spLocks noChangeArrowheads="1"/>
          </p:cNvSpPr>
          <p:nvPr/>
        </p:nvSpPr>
        <p:spPr bwMode="auto">
          <a:xfrm>
            <a:off x="3244850" y="552450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5</a:t>
            </a:r>
            <a:endParaRPr lang="en-US" altLang="en-US" sz="1000"/>
          </a:p>
        </p:txBody>
      </p:sp>
      <p:sp>
        <p:nvSpPr>
          <p:cNvPr id="66585" name="Line 25">
            <a:extLst>
              <a:ext uri="{FF2B5EF4-FFF2-40B4-BE49-F238E27FC236}">
                <a16:creationId xmlns:a16="http://schemas.microsoft.com/office/drawing/2014/main" id="{D2B8E2F6-D29D-47EE-851E-376EAEC7A4F0}"/>
              </a:ext>
            </a:extLst>
          </p:cNvPr>
          <p:cNvSpPr>
            <a:spLocks noChangeShapeType="1"/>
          </p:cNvSpPr>
          <p:nvPr/>
        </p:nvSpPr>
        <p:spPr bwMode="auto">
          <a:xfrm flipV="1">
            <a:off x="3997325" y="5422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6" name="Line 26">
            <a:extLst>
              <a:ext uri="{FF2B5EF4-FFF2-40B4-BE49-F238E27FC236}">
                <a16:creationId xmlns:a16="http://schemas.microsoft.com/office/drawing/2014/main" id="{10395691-C488-4D64-A4B1-9BEA670905FD}"/>
              </a:ext>
            </a:extLst>
          </p:cNvPr>
          <p:cNvSpPr>
            <a:spLocks noChangeShapeType="1"/>
          </p:cNvSpPr>
          <p:nvPr/>
        </p:nvSpPr>
        <p:spPr bwMode="auto">
          <a:xfrm>
            <a:off x="3997325" y="2552700"/>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7" name="Rectangle 27">
            <a:extLst>
              <a:ext uri="{FF2B5EF4-FFF2-40B4-BE49-F238E27FC236}">
                <a16:creationId xmlns:a16="http://schemas.microsoft.com/office/drawing/2014/main" id="{3760EA64-DF88-4374-A0E6-06605891678D}"/>
              </a:ext>
            </a:extLst>
          </p:cNvPr>
          <p:cNvSpPr>
            <a:spLocks noChangeArrowheads="1"/>
          </p:cNvSpPr>
          <p:nvPr/>
        </p:nvSpPr>
        <p:spPr bwMode="auto">
          <a:xfrm>
            <a:off x="3956050" y="55245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000"/>
          </a:p>
        </p:txBody>
      </p:sp>
      <p:sp>
        <p:nvSpPr>
          <p:cNvPr id="66588" name="Line 28">
            <a:extLst>
              <a:ext uri="{FF2B5EF4-FFF2-40B4-BE49-F238E27FC236}">
                <a16:creationId xmlns:a16="http://schemas.microsoft.com/office/drawing/2014/main" id="{DCC8EDD1-A4B1-4893-82C3-D21CEE7CA5BE}"/>
              </a:ext>
            </a:extLst>
          </p:cNvPr>
          <p:cNvSpPr>
            <a:spLocks noChangeShapeType="1"/>
          </p:cNvSpPr>
          <p:nvPr/>
        </p:nvSpPr>
        <p:spPr bwMode="auto">
          <a:xfrm flipV="1">
            <a:off x="4733925" y="5422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9" name="Line 29">
            <a:extLst>
              <a:ext uri="{FF2B5EF4-FFF2-40B4-BE49-F238E27FC236}">
                <a16:creationId xmlns:a16="http://schemas.microsoft.com/office/drawing/2014/main" id="{6F558E87-BCED-4036-876A-CE40A5868F26}"/>
              </a:ext>
            </a:extLst>
          </p:cNvPr>
          <p:cNvSpPr>
            <a:spLocks noChangeShapeType="1"/>
          </p:cNvSpPr>
          <p:nvPr/>
        </p:nvSpPr>
        <p:spPr bwMode="auto">
          <a:xfrm>
            <a:off x="4733925" y="2552700"/>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90" name="Rectangle 30">
            <a:extLst>
              <a:ext uri="{FF2B5EF4-FFF2-40B4-BE49-F238E27FC236}">
                <a16:creationId xmlns:a16="http://schemas.microsoft.com/office/drawing/2014/main" id="{08F58924-39E4-4075-A80A-F8B80117AB17}"/>
              </a:ext>
            </a:extLst>
          </p:cNvPr>
          <p:cNvSpPr>
            <a:spLocks noChangeArrowheads="1"/>
          </p:cNvSpPr>
          <p:nvPr/>
        </p:nvSpPr>
        <p:spPr bwMode="auto">
          <a:xfrm>
            <a:off x="4692650" y="55245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15</a:t>
            </a:r>
            <a:endParaRPr lang="en-US" altLang="en-US" sz="1000"/>
          </a:p>
        </p:txBody>
      </p:sp>
      <p:sp>
        <p:nvSpPr>
          <p:cNvPr id="66591" name="Line 31">
            <a:extLst>
              <a:ext uri="{FF2B5EF4-FFF2-40B4-BE49-F238E27FC236}">
                <a16:creationId xmlns:a16="http://schemas.microsoft.com/office/drawing/2014/main" id="{A327FCF7-1D22-4FC3-A1A9-DC07099D9C9D}"/>
              </a:ext>
            </a:extLst>
          </p:cNvPr>
          <p:cNvSpPr>
            <a:spLocks noChangeShapeType="1"/>
          </p:cNvSpPr>
          <p:nvPr/>
        </p:nvSpPr>
        <p:spPr bwMode="auto">
          <a:xfrm flipV="1">
            <a:off x="5470525" y="5422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92" name="Line 32">
            <a:extLst>
              <a:ext uri="{FF2B5EF4-FFF2-40B4-BE49-F238E27FC236}">
                <a16:creationId xmlns:a16="http://schemas.microsoft.com/office/drawing/2014/main" id="{12D3ABCA-59C2-4F16-BFF1-707B161BB260}"/>
              </a:ext>
            </a:extLst>
          </p:cNvPr>
          <p:cNvSpPr>
            <a:spLocks noChangeShapeType="1"/>
          </p:cNvSpPr>
          <p:nvPr/>
        </p:nvSpPr>
        <p:spPr bwMode="auto">
          <a:xfrm>
            <a:off x="5470525" y="2552700"/>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93" name="Rectangle 33">
            <a:extLst>
              <a:ext uri="{FF2B5EF4-FFF2-40B4-BE49-F238E27FC236}">
                <a16:creationId xmlns:a16="http://schemas.microsoft.com/office/drawing/2014/main" id="{7004CC90-F10C-4296-A387-6867645B7502}"/>
              </a:ext>
            </a:extLst>
          </p:cNvPr>
          <p:cNvSpPr>
            <a:spLocks noChangeArrowheads="1"/>
          </p:cNvSpPr>
          <p:nvPr/>
        </p:nvSpPr>
        <p:spPr bwMode="auto">
          <a:xfrm>
            <a:off x="5429250" y="55245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sz="1000"/>
          </a:p>
        </p:txBody>
      </p:sp>
      <p:sp>
        <p:nvSpPr>
          <p:cNvPr id="66594" name="Line 34">
            <a:extLst>
              <a:ext uri="{FF2B5EF4-FFF2-40B4-BE49-F238E27FC236}">
                <a16:creationId xmlns:a16="http://schemas.microsoft.com/office/drawing/2014/main" id="{22A6E2D4-11AB-47B1-8AC7-6C63D78FDDB5}"/>
              </a:ext>
            </a:extLst>
          </p:cNvPr>
          <p:cNvSpPr>
            <a:spLocks noChangeShapeType="1"/>
          </p:cNvSpPr>
          <p:nvPr/>
        </p:nvSpPr>
        <p:spPr bwMode="auto">
          <a:xfrm flipV="1">
            <a:off x="6205538" y="5422900"/>
            <a:ext cx="1587"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95" name="Line 35">
            <a:extLst>
              <a:ext uri="{FF2B5EF4-FFF2-40B4-BE49-F238E27FC236}">
                <a16:creationId xmlns:a16="http://schemas.microsoft.com/office/drawing/2014/main" id="{DB2E3620-7AD1-479D-98A1-BA71F26618BC}"/>
              </a:ext>
            </a:extLst>
          </p:cNvPr>
          <p:cNvSpPr>
            <a:spLocks noChangeShapeType="1"/>
          </p:cNvSpPr>
          <p:nvPr/>
        </p:nvSpPr>
        <p:spPr bwMode="auto">
          <a:xfrm>
            <a:off x="6205538" y="2552700"/>
            <a:ext cx="1587"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96" name="Rectangle 36">
            <a:extLst>
              <a:ext uri="{FF2B5EF4-FFF2-40B4-BE49-F238E27FC236}">
                <a16:creationId xmlns:a16="http://schemas.microsoft.com/office/drawing/2014/main" id="{5F90716C-2934-4FF7-AE2A-F4DC26A321A7}"/>
              </a:ext>
            </a:extLst>
          </p:cNvPr>
          <p:cNvSpPr>
            <a:spLocks noChangeArrowheads="1"/>
          </p:cNvSpPr>
          <p:nvPr/>
        </p:nvSpPr>
        <p:spPr bwMode="auto">
          <a:xfrm>
            <a:off x="6165850" y="55245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25</a:t>
            </a:r>
            <a:endParaRPr lang="en-US" altLang="en-US" sz="1000"/>
          </a:p>
        </p:txBody>
      </p:sp>
      <p:sp>
        <p:nvSpPr>
          <p:cNvPr id="66597" name="Line 37">
            <a:extLst>
              <a:ext uri="{FF2B5EF4-FFF2-40B4-BE49-F238E27FC236}">
                <a16:creationId xmlns:a16="http://schemas.microsoft.com/office/drawing/2014/main" id="{35C8521C-3AFC-4C25-BB70-46ED61909010}"/>
              </a:ext>
            </a:extLst>
          </p:cNvPr>
          <p:cNvSpPr>
            <a:spLocks noChangeShapeType="1"/>
          </p:cNvSpPr>
          <p:nvPr/>
        </p:nvSpPr>
        <p:spPr bwMode="auto">
          <a:xfrm>
            <a:off x="2524125" y="545941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98" name="Line 38">
            <a:extLst>
              <a:ext uri="{FF2B5EF4-FFF2-40B4-BE49-F238E27FC236}">
                <a16:creationId xmlns:a16="http://schemas.microsoft.com/office/drawing/2014/main" id="{5C3CDA71-2910-4AB4-A623-1795784C3DCA}"/>
              </a:ext>
            </a:extLst>
          </p:cNvPr>
          <p:cNvSpPr>
            <a:spLocks noChangeShapeType="1"/>
          </p:cNvSpPr>
          <p:nvPr/>
        </p:nvSpPr>
        <p:spPr bwMode="auto">
          <a:xfrm flipH="1">
            <a:off x="6169025" y="54594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99" name="Rectangle 39">
            <a:extLst>
              <a:ext uri="{FF2B5EF4-FFF2-40B4-BE49-F238E27FC236}">
                <a16:creationId xmlns:a16="http://schemas.microsoft.com/office/drawing/2014/main" id="{FF3DB446-D5DE-493F-B8E1-C7FA00DB03C6}"/>
              </a:ext>
            </a:extLst>
          </p:cNvPr>
          <p:cNvSpPr>
            <a:spLocks noChangeArrowheads="1"/>
          </p:cNvSpPr>
          <p:nvPr/>
        </p:nvSpPr>
        <p:spPr bwMode="auto">
          <a:xfrm>
            <a:off x="2347913" y="541020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66600" name="Line 40">
            <a:extLst>
              <a:ext uri="{FF2B5EF4-FFF2-40B4-BE49-F238E27FC236}">
                <a16:creationId xmlns:a16="http://schemas.microsoft.com/office/drawing/2014/main" id="{01CC62F0-4282-4828-9F98-1A57679FDA20}"/>
              </a:ext>
            </a:extLst>
          </p:cNvPr>
          <p:cNvSpPr>
            <a:spLocks noChangeShapeType="1"/>
          </p:cNvSpPr>
          <p:nvPr/>
        </p:nvSpPr>
        <p:spPr bwMode="auto">
          <a:xfrm>
            <a:off x="2524125" y="516890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01" name="Line 41">
            <a:extLst>
              <a:ext uri="{FF2B5EF4-FFF2-40B4-BE49-F238E27FC236}">
                <a16:creationId xmlns:a16="http://schemas.microsoft.com/office/drawing/2014/main" id="{4EBEF8B8-85E1-439B-8597-0F5ECBA2F8D4}"/>
              </a:ext>
            </a:extLst>
          </p:cNvPr>
          <p:cNvSpPr>
            <a:spLocks noChangeShapeType="1"/>
          </p:cNvSpPr>
          <p:nvPr/>
        </p:nvSpPr>
        <p:spPr bwMode="auto">
          <a:xfrm flipH="1">
            <a:off x="6169025" y="516890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02" name="Rectangle 42">
            <a:extLst>
              <a:ext uri="{FF2B5EF4-FFF2-40B4-BE49-F238E27FC236}">
                <a16:creationId xmlns:a16="http://schemas.microsoft.com/office/drawing/2014/main" id="{7D217174-983D-4038-8572-F7FE94B8E5D8}"/>
              </a:ext>
            </a:extLst>
          </p:cNvPr>
          <p:cNvSpPr>
            <a:spLocks noChangeArrowheads="1"/>
          </p:cNvSpPr>
          <p:nvPr/>
        </p:nvSpPr>
        <p:spPr bwMode="auto">
          <a:xfrm>
            <a:off x="2279650" y="511968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0.1</a:t>
            </a:r>
            <a:endParaRPr lang="en-US" altLang="en-US" sz="1000"/>
          </a:p>
        </p:txBody>
      </p:sp>
      <p:sp>
        <p:nvSpPr>
          <p:cNvPr id="66603" name="Line 43">
            <a:extLst>
              <a:ext uri="{FF2B5EF4-FFF2-40B4-BE49-F238E27FC236}">
                <a16:creationId xmlns:a16="http://schemas.microsoft.com/office/drawing/2014/main" id="{72423597-1CF3-4581-97B8-3FDF7412DCAF}"/>
              </a:ext>
            </a:extLst>
          </p:cNvPr>
          <p:cNvSpPr>
            <a:spLocks noChangeShapeType="1"/>
          </p:cNvSpPr>
          <p:nvPr/>
        </p:nvSpPr>
        <p:spPr bwMode="auto">
          <a:xfrm>
            <a:off x="2524125" y="4878388"/>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04" name="Line 44">
            <a:extLst>
              <a:ext uri="{FF2B5EF4-FFF2-40B4-BE49-F238E27FC236}">
                <a16:creationId xmlns:a16="http://schemas.microsoft.com/office/drawing/2014/main" id="{92C0B6BD-FFD3-48E1-AF8B-896D57317DA1}"/>
              </a:ext>
            </a:extLst>
          </p:cNvPr>
          <p:cNvSpPr>
            <a:spLocks noChangeShapeType="1"/>
          </p:cNvSpPr>
          <p:nvPr/>
        </p:nvSpPr>
        <p:spPr bwMode="auto">
          <a:xfrm flipH="1">
            <a:off x="6169025" y="48783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05" name="Rectangle 45">
            <a:extLst>
              <a:ext uri="{FF2B5EF4-FFF2-40B4-BE49-F238E27FC236}">
                <a16:creationId xmlns:a16="http://schemas.microsoft.com/office/drawing/2014/main" id="{AAD69C2F-5851-421E-861A-A0D478031A09}"/>
              </a:ext>
            </a:extLst>
          </p:cNvPr>
          <p:cNvSpPr>
            <a:spLocks noChangeArrowheads="1"/>
          </p:cNvSpPr>
          <p:nvPr/>
        </p:nvSpPr>
        <p:spPr bwMode="auto">
          <a:xfrm>
            <a:off x="2279650" y="48291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sz="1000"/>
          </a:p>
        </p:txBody>
      </p:sp>
      <p:sp>
        <p:nvSpPr>
          <p:cNvPr id="66606" name="Line 46">
            <a:extLst>
              <a:ext uri="{FF2B5EF4-FFF2-40B4-BE49-F238E27FC236}">
                <a16:creationId xmlns:a16="http://schemas.microsoft.com/office/drawing/2014/main" id="{2CA588CE-F31A-4769-84A8-5E8534C9C27A}"/>
              </a:ext>
            </a:extLst>
          </p:cNvPr>
          <p:cNvSpPr>
            <a:spLocks noChangeShapeType="1"/>
          </p:cNvSpPr>
          <p:nvPr/>
        </p:nvSpPr>
        <p:spPr bwMode="auto">
          <a:xfrm>
            <a:off x="2524125" y="458787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07" name="Line 47">
            <a:extLst>
              <a:ext uri="{FF2B5EF4-FFF2-40B4-BE49-F238E27FC236}">
                <a16:creationId xmlns:a16="http://schemas.microsoft.com/office/drawing/2014/main" id="{F6A43702-85B1-4D8C-BE98-6DDB268C7BCB}"/>
              </a:ext>
            </a:extLst>
          </p:cNvPr>
          <p:cNvSpPr>
            <a:spLocks noChangeShapeType="1"/>
          </p:cNvSpPr>
          <p:nvPr/>
        </p:nvSpPr>
        <p:spPr bwMode="auto">
          <a:xfrm flipH="1">
            <a:off x="6169025" y="45878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08" name="Rectangle 48">
            <a:extLst>
              <a:ext uri="{FF2B5EF4-FFF2-40B4-BE49-F238E27FC236}">
                <a16:creationId xmlns:a16="http://schemas.microsoft.com/office/drawing/2014/main" id="{D289D439-FD66-4D25-947E-BA793AD4F623}"/>
              </a:ext>
            </a:extLst>
          </p:cNvPr>
          <p:cNvSpPr>
            <a:spLocks noChangeArrowheads="1"/>
          </p:cNvSpPr>
          <p:nvPr/>
        </p:nvSpPr>
        <p:spPr bwMode="auto">
          <a:xfrm>
            <a:off x="2279650" y="45386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0.3</a:t>
            </a:r>
            <a:endParaRPr lang="en-US" altLang="en-US" sz="1000"/>
          </a:p>
        </p:txBody>
      </p:sp>
      <p:sp>
        <p:nvSpPr>
          <p:cNvPr id="66609" name="Line 49">
            <a:extLst>
              <a:ext uri="{FF2B5EF4-FFF2-40B4-BE49-F238E27FC236}">
                <a16:creationId xmlns:a16="http://schemas.microsoft.com/office/drawing/2014/main" id="{195E6D04-5ECA-42D3-96B7-0D92183A92D0}"/>
              </a:ext>
            </a:extLst>
          </p:cNvPr>
          <p:cNvSpPr>
            <a:spLocks noChangeShapeType="1"/>
          </p:cNvSpPr>
          <p:nvPr/>
        </p:nvSpPr>
        <p:spPr bwMode="auto">
          <a:xfrm>
            <a:off x="2524125" y="429736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10" name="Line 50">
            <a:extLst>
              <a:ext uri="{FF2B5EF4-FFF2-40B4-BE49-F238E27FC236}">
                <a16:creationId xmlns:a16="http://schemas.microsoft.com/office/drawing/2014/main" id="{4D495DBF-6AA7-4CCC-B50E-03BAE4B8B00C}"/>
              </a:ext>
            </a:extLst>
          </p:cNvPr>
          <p:cNvSpPr>
            <a:spLocks noChangeShapeType="1"/>
          </p:cNvSpPr>
          <p:nvPr/>
        </p:nvSpPr>
        <p:spPr bwMode="auto">
          <a:xfrm flipH="1">
            <a:off x="6169025" y="42973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11" name="Rectangle 51">
            <a:extLst>
              <a:ext uri="{FF2B5EF4-FFF2-40B4-BE49-F238E27FC236}">
                <a16:creationId xmlns:a16="http://schemas.microsoft.com/office/drawing/2014/main" id="{E6C763BE-C188-405D-B7F3-8E4F2089E5B8}"/>
              </a:ext>
            </a:extLst>
          </p:cNvPr>
          <p:cNvSpPr>
            <a:spLocks noChangeArrowheads="1"/>
          </p:cNvSpPr>
          <p:nvPr/>
        </p:nvSpPr>
        <p:spPr bwMode="auto">
          <a:xfrm>
            <a:off x="2279650" y="42465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0.4</a:t>
            </a:r>
            <a:endParaRPr lang="en-US" altLang="en-US" sz="1000"/>
          </a:p>
        </p:txBody>
      </p:sp>
      <p:sp>
        <p:nvSpPr>
          <p:cNvPr id="66612" name="Line 52">
            <a:extLst>
              <a:ext uri="{FF2B5EF4-FFF2-40B4-BE49-F238E27FC236}">
                <a16:creationId xmlns:a16="http://schemas.microsoft.com/office/drawing/2014/main" id="{372C0042-E5E1-473B-AB25-E04300491A11}"/>
              </a:ext>
            </a:extLst>
          </p:cNvPr>
          <p:cNvSpPr>
            <a:spLocks noChangeShapeType="1"/>
          </p:cNvSpPr>
          <p:nvPr/>
        </p:nvSpPr>
        <p:spPr bwMode="auto">
          <a:xfrm>
            <a:off x="2524125" y="400526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13" name="Line 53">
            <a:extLst>
              <a:ext uri="{FF2B5EF4-FFF2-40B4-BE49-F238E27FC236}">
                <a16:creationId xmlns:a16="http://schemas.microsoft.com/office/drawing/2014/main" id="{6BFC2427-1190-4DB8-901A-BB52C464E61F}"/>
              </a:ext>
            </a:extLst>
          </p:cNvPr>
          <p:cNvSpPr>
            <a:spLocks noChangeShapeType="1"/>
          </p:cNvSpPr>
          <p:nvPr/>
        </p:nvSpPr>
        <p:spPr bwMode="auto">
          <a:xfrm flipH="1">
            <a:off x="6169025" y="40052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14" name="Rectangle 54">
            <a:extLst>
              <a:ext uri="{FF2B5EF4-FFF2-40B4-BE49-F238E27FC236}">
                <a16:creationId xmlns:a16="http://schemas.microsoft.com/office/drawing/2014/main" id="{9F254E65-61A9-4BDD-A89E-4AD2E2DAA1ED}"/>
              </a:ext>
            </a:extLst>
          </p:cNvPr>
          <p:cNvSpPr>
            <a:spLocks noChangeArrowheads="1"/>
          </p:cNvSpPr>
          <p:nvPr/>
        </p:nvSpPr>
        <p:spPr bwMode="auto">
          <a:xfrm>
            <a:off x="2279650" y="39560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000"/>
          </a:p>
        </p:txBody>
      </p:sp>
      <p:sp>
        <p:nvSpPr>
          <p:cNvPr id="66615" name="Line 55">
            <a:extLst>
              <a:ext uri="{FF2B5EF4-FFF2-40B4-BE49-F238E27FC236}">
                <a16:creationId xmlns:a16="http://schemas.microsoft.com/office/drawing/2014/main" id="{B14E8992-E23D-4E7E-91B0-AE7D0D8499AD}"/>
              </a:ext>
            </a:extLst>
          </p:cNvPr>
          <p:cNvSpPr>
            <a:spLocks noChangeShapeType="1"/>
          </p:cNvSpPr>
          <p:nvPr/>
        </p:nvSpPr>
        <p:spPr bwMode="auto">
          <a:xfrm>
            <a:off x="2524125" y="370840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16" name="Line 56">
            <a:extLst>
              <a:ext uri="{FF2B5EF4-FFF2-40B4-BE49-F238E27FC236}">
                <a16:creationId xmlns:a16="http://schemas.microsoft.com/office/drawing/2014/main" id="{0B4A45A2-3350-49B2-8794-352261A7BD56}"/>
              </a:ext>
            </a:extLst>
          </p:cNvPr>
          <p:cNvSpPr>
            <a:spLocks noChangeShapeType="1"/>
          </p:cNvSpPr>
          <p:nvPr/>
        </p:nvSpPr>
        <p:spPr bwMode="auto">
          <a:xfrm flipH="1">
            <a:off x="6169025" y="370840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17" name="Rectangle 57">
            <a:extLst>
              <a:ext uri="{FF2B5EF4-FFF2-40B4-BE49-F238E27FC236}">
                <a16:creationId xmlns:a16="http://schemas.microsoft.com/office/drawing/2014/main" id="{4AF61324-9C4D-433C-A8D5-C919BC9548B7}"/>
              </a:ext>
            </a:extLst>
          </p:cNvPr>
          <p:cNvSpPr>
            <a:spLocks noChangeArrowheads="1"/>
          </p:cNvSpPr>
          <p:nvPr/>
        </p:nvSpPr>
        <p:spPr bwMode="auto">
          <a:xfrm>
            <a:off x="2279650" y="365918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0.6</a:t>
            </a:r>
            <a:endParaRPr lang="en-US" altLang="en-US" sz="1000"/>
          </a:p>
        </p:txBody>
      </p:sp>
      <p:sp>
        <p:nvSpPr>
          <p:cNvPr id="66618" name="Line 58">
            <a:extLst>
              <a:ext uri="{FF2B5EF4-FFF2-40B4-BE49-F238E27FC236}">
                <a16:creationId xmlns:a16="http://schemas.microsoft.com/office/drawing/2014/main" id="{4CB05156-BFE7-4D85-A0F1-795DD7E13EBB}"/>
              </a:ext>
            </a:extLst>
          </p:cNvPr>
          <p:cNvSpPr>
            <a:spLocks noChangeShapeType="1"/>
          </p:cNvSpPr>
          <p:nvPr/>
        </p:nvSpPr>
        <p:spPr bwMode="auto">
          <a:xfrm>
            <a:off x="2524125" y="3417888"/>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19" name="Line 59">
            <a:extLst>
              <a:ext uri="{FF2B5EF4-FFF2-40B4-BE49-F238E27FC236}">
                <a16:creationId xmlns:a16="http://schemas.microsoft.com/office/drawing/2014/main" id="{F74DFC8B-35E6-48D9-917C-5F88517DE8D8}"/>
              </a:ext>
            </a:extLst>
          </p:cNvPr>
          <p:cNvSpPr>
            <a:spLocks noChangeShapeType="1"/>
          </p:cNvSpPr>
          <p:nvPr/>
        </p:nvSpPr>
        <p:spPr bwMode="auto">
          <a:xfrm flipH="1">
            <a:off x="6169025" y="34178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20" name="Rectangle 60">
            <a:extLst>
              <a:ext uri="{FF2B5EF4-FFF2-40B4-BE49-F238E27FC236}">
                <a16:creationId xmlns:a16="http://schemas.microsoft.com/office/drawing/2014/main" id="{4BF497B0-64D8-4E04-82BD-EC5FBDBECBBC}"/>
              </a:ext>
            </a:extLst>
          </p:cNvPr>
          <p:cNvSpPr>
            <a:spLocks noChangeArrowheads="1"/>
          </p:cNvSpPr>
          <p:nvPr/>
        </p:nvSpPr>
        <p:spPr bwMode="auto">
          <a:xfrm>
            <a:off x="2279650" y="33686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0.7</a:t>
            </a:r>
            <a:endParaRPr lang="en-US" altLang="en-US" sz="1000"/>
          </a:p>
        </p:txBody>
      </p:sp>
      <p:sp>
        <p:nvSpPr>
          <p:cNvPr id="66621" name="Line 61">
            <a:extLst>
              <a:ext uri="{FF2B5EF4-FFF2-40B4-BE49-F238E27FC236}">
                <a16:creationId xmlns:a16="http://schemas.microsoft.com/office/drawing/2014/main" id="{DF6C2E6A-FECD-422F-B7E9-EB9D4BEF122A}"/>
              </a:ext>
            </a:extLst>
          </p:cNvPr>
          <p:cNvSpPr>
            <a:spLocks noChangeShapeType="1"/>
          </p:cNvSpPr>
          <p:nvPr/>
        </p:nvSpPr>
        <p:spPr bwMode="auto">
          <a:xfrm>
            <a:off x="2524125" y="313372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22" name="Line 62">
            <a:extLst>
              <a:ext uri="{FF2B5EF4-FFF2-40B4-BE49-F238E27FC236}">
                <a16:creationId xmlns:a16="http://schemas.microsoft.com/office/drawing/2014/main" id="{55CE9B30-C38D-4D3E-B7E5-52D8332B6153}"/>
              </a:ext>
            </a:extLst>
          </p:cNvPr>
          <p:cNvSpPr>
            <a:spLocks noChangeShapeType="1"/>
          </p:cNvSpPr>
          <p:nvPr/>
        </p:nvSpPr>
        <p:spPr bwMode="auto">
          <a:xfrm flipH="1">
            <a:off x="6169025" y="31337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23" name="Rectangle 63">
            <a:extLst>
              <a:ext uri="{FF2B5EF4-FFF2-40B4-BE49-F238E27FC236}">
                <a16:creationId xmlns:a16="http://schemas.microsoft.com/office/drawing/2014/main" id="{E334B451-683E-493D-AFCF-3172FB13894E}"/>
              </a:ext>
            </a:extLst>
          </p:cNvPr>
          <p:cNvSpPr>
            <a:spLocks noChangeArrowheads="1"/>
          </p:cNvSpPr>
          <p:nvPr/>
        </p:nvSpPr>
        <p:spPr bwMode="auto">
          <a:xfrm>
            <a:off x="2279650" y="3084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0.8</a:t>
            </a:r>
            <a:endParaRPr lang="en-US" altLang="en-US" sz="1000"/>
          </a:p>
        </p:txBody>
      </p:sp>
      <p:sp>
        <p:nvSpPr>
          <p:cNvPr id="66624" name="Line 64">
            <a:extLst>
              <a:ext uri="{FF2B5EF4-FFF2-40B4-BE49-F238E27FC236}">
                <a16:creationId xmlns:a16="http://schemas.microsoft.com/office/drawing/2014/main" id="{3B4CB9BB-5711-431E-857E-3B95B99F4208}"/>
              </a:ext>
            </a:extLst>
          </p:cNvPr>
          <p:cNvSpPr>
            <a:spLocks noChangeShapeType="1"/>
          </p:cNvSpPr>
          <p:nvPr/>
        </p:nvSpPr>
        <p:spPr bwMode="auto">
          <a:xfrm>
            <a:off x="2524125" y="284321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25" name="Line 65">
            <a:extLst>
              <a:ext uri="{FF2B5EF4-FFF2-40B4-BE49-F238E27FC236}">
                <a16:creationId xmlns:a16="http://schemas.microsoft.com/office/drawing/2014/main" id="{86F59FE0-96CF-4E2D-9024-5492F8F493E2}"/>
              </a:ext>
            </a:extLst>
          </p:cNvPr>
          <p:cNvSpPr>
            <a:spLocks noChangeShapeType="1"/>
          </p:cNvSpPr>
          <p:nvPr/>
        </p:nvSpPr>
        <p:spPr bwMode="auto">
          <a:xfrm flipH="1">
            <a:off x="6169025" y="28432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26" name="Rectangle 66">
            <a:extLst>
              <a:ext uri="{FF2B5EF4-FFF2-40B4-BE49-F238E27FC236}">
                <a16:creationId xmlns:a16="http://schemas.microsoft.com/office/drawing/2014/main" id="{C0DED55A-0222-45BC-9BFF-160D73E31954}"/>
              </a:ext>
            </a:extLst>
          </p:cNvPr>
          <p:cNvSpPr>
            <a:spLocks noChangeArrowheads="1"/>
          </p:cNvSpPr>
          <p:nvPr/>
        </p:nvSpPr>
        <p:spPr bwMode="auto">
          <a:xfrm>
            <a:off x="2279650" y="27940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0.9</a:t>
            </a:r>
            <a:endParaRPr lang="en-US" altLang="en-US" sz="1000"/>
          </a:p>
        </p:txBody>
      </p:sp>
      <p:sp>
        <p:nvSpPr>
          <p:cNvPr id="66627" name="Line 67">
            <a:extLst>
              <a:ext uri="{FF2B5EF4-FFF2-40B4-BE49-F238E27FC236}">
                <a16:creationId xmlns:a16="http://schemas.microsoft.com/office/drawing/2014/main" id="{823FB9AC-10CD-4C5B-AE8A-CA474F8DC176}"/>
              </a:ext>
            </a:extLst>
          </p:cNvPr>
          <p:cNvSpPr>
            <a:spLocks noChangeShapeType="1"/>
          </p:cNvSpPr>
          <p:nvPr/>
        </p:nvSpPr>
        <p:spPr bwMode="auto">
          <a:xfrm>
            <a:off x="2524125" y="255270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28" name="Line 68">
            <a:extLst>
              <a:ext uri="{FF2B5EF4-FFF2-40B4-BE49-F238E27FC236}">
                <a16:creationId xmlns:a16="http://schemas.microsoft.com/office/drawing/2014/main" id="{FC3E3C49-C2CC-466F-8313-956A5E6745CC}"/>
              </a:ext>
            </a:extLst>
          </p:cNvPr>
          <p:cNvSpPr>
            <a:spLocks noChangeShapeType="1"/>
          </p:cNvSpPr>
          <p:nvPr/>
        </p:nvSpPr>
        <p:spPr bwMode="auto">
          <a:xfrm flipH="1">
            <a:off x="6169025" y="255270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29" name="Rectangle 69">
            <a:extLst>
              <a:ext uri="{FF2B5EF4-FFF2-40B4-BE49-F238E27FC236}">
                <a16:creationId xmlns:a16="http://schemas.microsoft.com/office/drawing/2014/main" id="{62C66B32-5119-493D-92B3-5D345E5ADBBE}"/>
              </a:ext>
            </a:extLst>
          </p:cNvPr>
          <p:cNvSpPr>
            <a:spLocks noChangeArrowheads="1"/>
          </p:cNvSpPr>
          <p:nvPr/>
        </p:nvSpPr>
        <p:spPr bwMode="auto">
          <a:xfrm>
            <a:off x="2347913" y="250190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p>
        </p:txBody>
      </p:sp>
      <p:sp>
        <p:nvSpPr>
          <p:cNvPr id="66630" name="Line 70">
            <a:extLst>
              <a:ext uri="{FF2B5EF4-FFF2-40B4-BE49-F238E27FC236}">
                <a16:creationId xmlns:a16="http://schemas.microsoft.com/office/drawing/2014/main" id="{E155616A-9EE6-4260-BEFD-2334BB3A9E4B}"/>
              </a:ext>
            </a:extLst>
          </p:cNvPr>
          <p:cNvSpPr>
            <a:spLocks noChangeShapeType="1"/>
          </p:cNvSpPr>
          <p:nvPr/>
        </p:nvSpPr>
        <p:spPr bwMode="auto">
          <a:xfrm>
            <a:off x="2524125" y="2552700"/>
            <a:ext cx="36814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31" name="Line 71">
            <a:extLst>
              <a:ext uri="{FF2B5EF4-FFF2-40B4-BE49-F238E27FC236}">
                <a16:creationId xmlns:a16="http://schemas.microsoft.com/office/drawing/2014/main" id="{82C45FB6-43E2-49FF-8E7B-159DE680D398}"/>
              </a:ext>
            </a:extLst>
          </p:cNvPr>
          <p:cNvSpPr>
            <a:spLocks noChangeShapeType="1"/>
          </p:cNvSpPr>
          <p:nvPr/>
        </p:nvSpPr>
        <p:spPr bwMode="auto">
          <a:xfrm>
            <a:off x="2524125" y="5459413"/>
            <a:ext cx="36814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32" name="Line 72">
            <a:extLst>
              <a:ext uri="{FF2B5EF4-FFF2-40B4-BE49-F238E27FC236}">
                <a16:creationId xmlns:a16="http://schemas.microsoft.com/office/drawing/2014/main" id="{459DC136-D37A-48C8-A613-F339F9C76D0A}"/>
              </a:ext>
            </a:extLst>
          </p:cNvPr>
          <p:cNvSpPr>
            <a:spLocks noChangeShapeType="1"/>
          </p:cNvSpPr>
          <p:nvPr/>
        </p:nvSpPr>
        <p:spPr bwMode="auto">
          <a:xfrm flipV="1">
            <a:off x="6205538" y="2552700"/>
            <a:ext cx="1587" cy="2906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33" name="Line 73">
            <a:extLst>
              <a:ext uri="{FF2B5EF4-FFF2-40B4-BE49-F238E27FC236}">
                <a16:creationId xmlns:a16="http://schemas.microsoft.com/office/drawing/2014/main" id="{83DA183A-47B1-4F7D-B7AE-EC918F1AB6D7}"/>
              </a:ext>
            </a:extLst>
          </p:cNvPr>
          <p:cNvSpPr>
            <a:spLocks noChangeShapeType="1"/>
          </p:cNvSpPr>
          <p:nvPr/>
        </p:nvSpPr>
        <p:spPr bwMode="auto">
          <a:xfrm flipV="1">
            <a:off x="2524125" y="2552700"/>
            <a:ext cx="1588" cy="2906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634" name="Freeform 74">
            <a:extLst>
              <a:ext uri="{FF2B5EF4-FFF2-40B4-BE49-F238E27FC236}">
                <a16:creationId xmlns:a16="http://schemas.microsoft.com/office/drawing/2014/main" id="{AEBE2EBF-ABBC-4B13-BC43-1E2F509FCE72}"/>
              </a:ext>
            </a:extLst>
          </p:cNvPr>
          <p:cNvSpPr>
            <a:spLocks/>
          </p:cNvSpPr>
          <p:nvPr/>
        </p:nvSpPr>
        <p:spPr bwMode="auto">
          <a:xfrm>
            <a:off x="2524125" y="5459413"/>
            <a:ext cx="785813" cy="1587"/>
          </a:xfrm>
          <a:custGeom>
            <a:avLst/>
            <a:gdLst>
              <a:gd name="T0" fmla="*/ 8 w 495"/>
              <a:gd name="T1" fmla="*/ 19 w 495"/>
              <a:gd name="T2" fmla="*/ 31 w 495"/>
              <a:gd name="T3" fmla="*/ 43 w 495"/>
              <a:gd name="T4" fmla="*/ 54 w 495"/>
              <a:gd name="T5" fmla="*/ 66 w 495"/>
              <a:gd name="T6" fmla="*/ 78 w 495"/>
              <a:gd name="T7" fmla="*/ 90 w 495"/>
              <a:gd name="T8" fmla="*/ 101 w 495"/>
              <a:gd name="T9" fmla="*/ 113 w 495"/>
              <a:gd name="T10" fmla="*/ 125 w 495"/>
              <a:gd name="T11" fmla="*/ 136 w 495"/>
              <a:gd name="T12" fmla="*/ 148 w 495"/>
              <a:gd name="T13" fmla="*/ 160 w 495"/>
              <a:gd name="T14" fmla="*/ 171 w 495"/>
              <a:gd name="T15" fmla="*/ 183 w 495"/>
              <a:gd name="T16" fmla="*/ 195 w 495"/>
              <a:gd name="T17" fmla="*/ 206 w 495"/>
              <a:gd name="T18" fmla="*/ 218 w 495"/>
              <a:gd name="T19" fmla="*/ 230 w 495"/>
              <a:gd name="T20" fmla="*/ 242 w 495"/>
              <a:gd name="T21" fmla="*/ 253 w 495"/>
              <a:gd name="T22" fmla="*/ 265 w 495"/>
              <a:gd name="T23" fmla="*/ 277 w 495"/>
              <a:gd name="T24" fmla="*/ 288 w 495"/>
              <a:gd name="T25" fmla="*/ 300 w 495"/>
              <a:gd name="T26" fmla="*/ 312 w 495"/>
              <a:gd name="T27" fmla="*/ 323 w 495"/>
              <a:gd name="T28" fmla="*/ 335 w 495"/>
              <a:gd name="T29" fmla="*/ 347 w 495"/>
              <a:gd name="T30" fmla="*/ 359 w 495"/>
              <a:gd name="T31" fmla="*/ 370 w 495"/>
              <a:gd name="T32" fmla="*/ 382 w 495"/>
              <a:gd name="T33" fmla="*/ 394 w 495"/>
              <a:gd name="T34" fmla="*/ 405 w 495"/>
              <a:gd name="T35" fmla="*/ 417 w 495"/>
              <a:gd name="T36" fmla="*/ 429 w 495"/>
              <a:gd name="T37" fmla="*/ 440 w 495"/>
              <a:gd name="T38" fmla="*/ 452 w 495"/>
              <a:gd name="T39" fmla="*/ 464 w 495"/>
              <a:gd name="T40" fmla="*/ 475 w 495"/>
              <a:gd name="T41" fmla="*/ 487 w 49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495">
                <a:moveTo>
                  <a:pt x="0" y="0"/>
                </a:moveTo>
                <a:lnTo>
                  <a:pt x="4" y="0"/>
                </a:lnTo>
                <a:lnTo>
                  <a:pt x="8" y="0"/>
                </a:lnTo>
                <a:lnTo>
                  <a:pt x="12" y="0"/>
                </a:lnTo>
                <a:lnTo>
                  <a:pt x="15" y="0"/>
                </a:lnTo>
                <a:lnTo>
                  <a:pt x="19" y="0"/>
                </a:lnTo>
                <a:lnTo>
                  <a:pt x="23" y="0"/>
                </a:lnTo>
                <a:lnTo>
                  <a:pt x="27" y="0"/>
                </a:lnTo>
                <a:lnTo>
                  <a:pt x="31" y="0"/>
                </a:lnTo>
                <a:lnTo>
                  <a:pt x="35" y="0"/>
                </a:lnTo>
                <a:lnTo>
                  <a:pt x="39" y="0"/>
                </a:lnTo>
                <a:lnTo>
                  <a:pt x="43" y="0"/>
                </a:lnTo>
                <a:lnTo>
                  <a:pt x="47" y="0"/>
                </a:lnTo>
                <a:lnTo>
                  <a:pt x="51" y="0"/>
                </a:lnTo>
                <a:lnTo>
                  <a:pt x="54" y="0"/>
                </a:lnTo>
                <a:lnTo>
                  <a:pt x="58" y="0"/>
                </a:lnTo>
                <a:lnTo>
                  <a:pt x="62" y="0"/>
                </a:lnTo>
                <a:lnTo>
                  <a:pt x="66" y="0"/>
                </a:lnTo>
                <a:lnTo>
                  <a:pt x="70" y="0"/>
                </a:lnTo>
                <a:lnTo>
                  <a:pt x="74" y="0"/>
                </a:lnTo>
                <a:lnTo>
                  <a:pt x="78" y="0"/>
                </a:lnTo>
                <a:lnTo>
                  <a:pt x="82" y="0"/>
                </a:lnTo>
                <a:lnTo>
                  <a:pt x="86" y="0"/>
                </a:lnTo>
                <a:lnTo>
                  <a:pt x="90" y="0"/>
                </a:lnTo>
                <a:lnTo>
                  <a:pt x="93" y="0"/>
                </a:lnTo>
                <a:lnTo>
                  <a:pt x="97" y="0"/>
                </a:lnTo>
                <a:lnTo>
                  <a:pt x="101" y="0"/>
                </a:lnTo>
                <a:lnTo>
                  <a:pt x="105" y="0"/>
                </a:lnTo>
                <a:lnTo>
                  <a:pt x="109" y="0"/>
                </a:lnTo>
                <a:lnTo>
                  <a:pt x="113" y="0"/>
                </a:lnTo>
                <a:lnTo>
                  <a:pt x="117" y="0"/>
                </a:lnTo>
                <a:lnTo>
                  <a:pt x="121" y="0"/>
                </a:lnTo>
                <a:lnTo>
                  <a:pt x="125" y="0"/>
                </a:lnTo>
                <a:lnTo>
                  <a:pt x="128" y="0"/>
                </a:lnTo>
                <a:lnTo>
                  <a:pt x="132" y="0"/>
                </a:lnTo>
                <a:lnTo>
                  <a:pt x="136" y="0"/>
                </a:lnTo>
                <a:lnTo>
                  <a:pt x="140" y="0"/>
                </a:lnTo>
                <a:lnTo>
                  <a:pt x="144" y="0"/>
                </a:lnTo>
                <a:lnTo>
                  <a:pt x="148" y="0"/>
                </a:lnTo>
                <a:lnTo>
                  <a:pt x="152" y="0"/>
                </a:lnTo>
                <a:lnTo>
                  <a:pt x="156" y="0"/>
                </a:lnTo>
                <a:lnTo>
                  <a:pt x="160" y="0"/>
                </a:lnTo>
                <a:lnTo>
                  <a:pt x="164" y="0"/>
                </a:lnTo>
                <a:lnTo>
                  <a:pt x="167" y="0"/>
                </a:lnTo>
                <a:lnTo>
                  <a:pt x="171" y="0"/>
                </a:lnTo>
                <a:lnTo>
                  <a:pt x="175" y="0"/>
                </a:lnTo>
                <a:lnTo>
                  <a:pt x="179" y="0"/>
                </a:lnTo>
                <a:lnTo>
                  <a:pt x="183" y="0"/>
                </a:lnTo>
                <a:lnTo>
                  <a:pt x="187" y="0"/>
                </a:lnTo>
                <a:lnTo>
                  <a:pt x="191" y="0"/>
                </a:lnTo>
                <a:lnTo>
                  <a:pt x="195" y="0"/>
                </a:lnTo>
                <a:lnTo>
                  <a:pt x="199" y="0"/>
                </a:lnTo>
                <a:lnTo>
                  <a:pt x="203" y="0"/>
                </a:lnTo>
                <a:lnTo>
                  <a:pt x="206" y="0"/>
                </a:lnTo>
                <a:lnTo>
                  <a:pt x="210" y="0"/>
                </a:lnTo>
                <a:lnTo>
                  <a:pt x="214" y="0"/>
                </a:lnTo>
                <a:lnTo>
                  <a:pt x="218" y="0"/>
                </a:lnTo>
                <a:lnTo>
                  <a:pt x="222" y="0"/>
                </a:lnTo>
                <a:lnTo>
                  <a:pt x="226" y="0"/>
                </a:lnTo>
                <a:lnTo>
                  <a:pt x="230" y="0"/>
                </a:lnTo>
                <a:lnTo>
                  <a:pt x="234" y="0"/>
                </a:lnTo>
                <a:lnTo>
                  <a:pt x="238" y="0"/>
                </a:lnTo>
                <a:lnTo>
                  <a:pt x="242" y="0"/>
                </a:lnTo>
                <a:lnTo>
                  <a:pt x="245" y="0"/>
                </a:lnTo>
                <a:lnTo>
                  <a:pt x="249" y="0"/>
                </a:lnTo>
                <a:lnTo>
                  <a:pt x="253" y="0"/>
                </a:lnTo>
                <a:lnTo>
                  <a:pt x="257" y="0"/>
                </a:lnTo>
                <a:lnTo>
                  <a:pt x="261" y="0"/>
                </a:lnTo>
                <a:lnTo>
                  <a:pt x="265" y="0"/>
                </a:lnTo>
                <a:lnTo>
                  <a:pt x="269" y="0"/>
                </a:lnTo>
                <a:lnTo>
                  <a:pt x="273" y="0"/>
                </a:lnTo>
                <a:lnTo>
                  <a:pt x="277" y="0"/>
                </a:lnTo>
                <a:lnTo>
                  <a:pt x="281" y="0"/>
                </a:lnTo>
                <a:lnTo>
                  <a:pt x="284" y="0"/>
                </a:lnTo>
                <a:lnTo>
                  <a:pt x="288" y="0"/>
                </a:lnTo>
                <a:lnTo>
                  <a:pt x="292" y="0"/>
                </a:lnTo>
                <a:lnTo>
                  <a:pt x="296" y="0"/>
                </a:lnTo>
                <a:lnTo>
                  <a:pt x="300" y="0"/>
                </a:lnTo>
                <a:lnTo>
                  <a:pt x="304" y="0"/>
                </a:lnTo>
                <a:lnTo>
                  <a:pt x="308" y="0"/>
                </a:lnTo>
                <a:lnTo>
                  <a:pt x="312" y="0"/>
                </a:lnTo>
                <a:lnTo>
                  <a:pt x="316" y="0"/>
                </a:lnTo>
                <a:lnTo>
                  <a:pt x="320" y="0"/>
                </a:lnTo>
                <a:lnTo>
                  <a:pt x="323" y="0"/>
                </a:lnTo>
                <a:lnTo>
                  <a:pt x="327" y="0"/>
                </a:lnTo>
                <a:lnTo>
                  <a:pt x="331" y="0"/>
                </a:lnTo>
                <a:lnTo>
                  <a:pt x="335" y="0"/>
                </a:lnTo>
                <a:lnTo>
                  <a:pt x="339" y="0"/>
                </a:lnTo>
                <a:lnTo>
                  <a:pt x="343" y="0"/>
                </a:lnTo>
                <a:lnTo>
                  <a:pt x="347" y="0"/>
                </a:lnTo>
                <a:lnTo>
                  <a:pt x="351" y="0"/>
                </a:lnTo>
                <a:lnTo>
                  <a:pt x="355" y="0"/>
                </a:lnTo>
                <a:lnTo>
                  <a:pt x="359" y="0"/>
                </a:lnTo>
                <a:lnTo>
                  <a:pt x="362" y="0"/>
                </a:lnTo>
                <a:lnTo>
                  <a:pt x="366" y="0"/>
                </a:lnTo>
                <a:lnTo>
                  <a:pt x="370" y="0"/>
                </a:lnTo>
                <a:lnTo>
                  <a:pt x="374" y="0"/>
                </a:lnTo>
                <a:lnTo>
                  <a:pt x="378" y="0"/>
                </a:lnTo>
                <a:lnTo>
                  <a:pt x="382" y="0"/>
                </a:lnTo>
                <a:lnTo>
                  <a:pt x="386" y="0"/>
                </a:lnTo>
                <a:lnTo>
                  <a:pt x="390" y="0"/>
                </a:lnTo>
                <a:lnTo>
                  <a:pt x="394" y="0"/>
                </a:lnTo>
                <a:lnTo>
                  <a:pt x="397" y="0"/>
                </a:lnTo>
                <a:lnTo>
                  <a:pt x="401" y="0"/>
                </a:lnTo>
                <a:lnTo>
                  <a:pt x="405" y="0"/>
                </a:lnTo>
                <a:lnTo>
                  <a:pt x="409" y="0"/>
                </a:lnTo>
                <a:lnTo>
                  <a:pt x="413" y="0"/>
                </a:lnTo>
                <a:lnTo>
                  <a:pt x="417" y="0"/>
                </a:lnTo>
                <a:lnTo>
                  <a:pt x="421" y="0"/>
                </a:lnTo>
                <a:lnTo>
                  <a:pt x="425" y="0"/>
                </a:lnTo>
                <a:lnTo>
                  <a:pt x="429" y="0"/>
                </a:lnTo>
                <a:lnTo>
                  <a:pt x="433" y="0"/>
                </a:lnTo>
                <a:lnTo>
                  <a:pt x="436" y="0"/>
                </a:lnTo>
                <a:lnTo>
                  <a:pt x="440" y="0"/>
                </a:lnTo>
                <a:lnTo>
                  <a:pt x="444" y="0"/>
                </a:lnTo>
                <a:lnTo>
                  <a:pt x="448" y="0"/>
                </a:lnTo>
                <a:lnTo>
                  <a:pt x="452" y="0"/>
                </a:lnTo>
                <a:lnTo>
                  <a:pt x="456" y="0"/>
                </a:lnTo>
                <a:lnTo>
                  <a:pt x="460" y="0"/>
                </a:lnTo>
                <a:lnTo>
                  <a:pt x="464" y="0"/>
                </a:lnTo>
                <a:lnTo>
                  <a:pt x="468" y="0"/>
                </a:lnTo>
                <a:lnTo>
                  <a:pt x="472" y="0"/>
                </a:lnTo>
                <a:lnTo>
                  <a:pt x="475" y="0"/>
                </a:lnTo>
                <a:lnTo>
                  <a:pt x="479" y="0"/>
                </a:lnTo>
                <a:lnTo>
                  <a:pt x="483" y="0"/>
                </a:lnTo>
                <a:lnTo>
                  <a:pt x="487" y="0"/>
                </a:lnTo>
                <a:lnTo>
                  <a:pt x="491" y="0"/>
                </a:lnTo>
                <a:lnTo>
                  <a:pt x="495" y="0"/>
                </a:lnTo>
              </a:path>
            </a:pathLst>
          </a:custGeom>
          <a:noFill/>
          <a:ln w="127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635" name="Freeform 75">
            <a:extLst>
              <a:ext uri="{FF2B5EF4-FFF2-40B4-BE49-F238E27FC236}">
                <a16:creationId xmlns:a16="http://schemas.microsoft.com/office/drawing/2014/main" id="{7D3BE283-022B-409E-B256-44F26A470137}"/>
              </a:ext>
            </a:extLst>
          </p:cNvPr>
          <p:cNvSpPr>
            <a:spLocks/>
          </p:cNvSpPr>
          <p:nvPr/>
        </p:nvSpPr>
        <p:spPr bwMode="auto">
          <a:xfrm>
            <a:off x="3309938" y="2614613"/>
            <a:ext cx="668337" cy="2844800"/>
          </a:xfrm>
          <a:custGeom>
            <a:avLst/>
            <a:gdLst>
              <a:gd name="T0" fmla="*/ 8 w 421"/>
              <a:gd name="T1" fmla="*/ 1792 h 1792"/>
              <a:gd name="T2" fmla="*/ 19 w 421"/>
              <a:gd name="T3" fmla="*/ 1792 h 1792"/>
              <a:gd name="T4" fmla="*/ 31 w 421"/>
              <a:gd name="T5" fmla="*/ 1792 h 1792"/>
              <a:gd name="T6" fmla="*/ 43 w 421"/>
              <a:gd name="T7" fmla="*/ 1792 h 1792"/>
              <a:gd name="T8" fmla="*/ 55 w 421"/>
              <a:gd name="T9" fmla="*/ 1792 h 1792"/>
              <a:gd name="T10" fmla="*/ 66 w 421"/>
              <a:gd name="T11" fmla="*/ 1792 h 1792"/>
              <a:gd name="T12" fmla="*/ 78 w 421"/>
              <a:gd name="T13" fmla="*/ 1792 h 1792"/>
              <a:gd name="T14" fmla="*/ 90 w 421"/>
              <a:gd name="T15" fmla="*/ 1792 h 1792"/>
              <a:gd name="T16" fmla="*/ 101 w 421"/>
              <a:gd name="T17" fmla="*/ 1788 h 1792"/>
              <a:gd name="T18" fmla="*/ 113 w 421"/>
              <a:gd name="T19" fmla="*/ 1788 h 1792"/>
              <a:gd name="T20" fmla="*/ 125 w 421"/>
              <a:gd name="T21" fmla="*/ 1788 h 1792"/>
              <a:gd name="T22" fmla="*/ 136 w 421"/>
              <a:gd name="T23" fmla="*/ 1788 h 1792"/>
              <a:gd name="T24" fmla="*/ 148 w 421"/>
              <a:gd name="T25" fmla="*/ 1788 h 1792"/>
              <a:gd name="T26" fmla="*/ 160 w 421"/>
              <a:gd name="T27" fmla="*/ 1788 h 1792"/>
              <a:gd name="T28" fmla="*/ 171 w 421"/>
              <a:gd name="T29" fmla="*/ 1788 h 1792"/>
              <a:gd name="T30" fmla="*/ 183 w 421"/>
              <a:gd name="T31" fmla="*/ 1788 h 1792"/>
              <a:gd name="T32" fmla="*/ 195 w 421"/>
              <a:gd name="T33" fmla="*/ 1788 h 1792"/>
              <a:gd name="T34" fmla="*/ 207 w 421"/>
              <a:gd name="T35" fmla="*/ 1788 h 1792"/>
              <a:gd name="T36" fmla="*/ 218 w 421"/>
              <a:gd name="T37" fmla="*/ 1788 h 1792"/>
              <a:gd name="T38" fmla="*/ 230 w 421"/>
              <a:gd name="T39" fmla="*/ 1788 h 1792"/>
              <a:gd name="T40" fmla="*/ 242 w 421"/>
              <a:gd name="T41" fmla="*/ 1788 h 1792"/>
              <a:gd name="T42" fmla="*/ 253 w 421"/>
              <a:gd name="T43" fmla="*/ 1788 h 1792"/>
              <a:gd name="T44" fmla="*/ 265 w 421"/>
              <a:gd name="T45" fmla="*/ 1788 h 1792"/>
              <a:gd name="T46" fmla="*/ 277 w 421"/>
              <a:gd name="T47" fmla="*/ 1788 h 1792"/>
              <a:gd name="T48" fmla="*/ 288 w 421"/>
              <a:gd name="T49" fmla="*/ 1788 h 1792"/>
              <a:gd name="T50" fmla="*/ 300 w 421"/>
              <a:gd name="T51" fmla="*/ 1781 h 1792"/>
              <a:gd name="T52" fmla="*/ 312 w 421"/>
              <a:gd name="T53" fmla="*/ 1769 h 1792"/>
              <a:gd name="T54" fmla="*/ 320 w 421"/>
              <a:gd name="T55" fmla="*/ 1753 h 1792"/>
              <a:gd name="T56" fmla="*/ 327 w 421"/>
              <a:gd name="T57" fmla="*/ 1734 h 1792"/>
              <a:gd name="T58" fmla="*/ 335 w 421"/>
              <a:gd name="T59" fmla="*/ 1703 h 1792"/>
              <a:gd name="T60" fmla="*/ 343 w 421"/>
              <a:gd name="T61" fmla="*/ 1656 h 1792"/>
              <a:gd name="T62" fmla="*/ 347 w 421"/>
              <a:gd name="T63" fmla="*/ 1590 h 1792"/>
              <a:gd name="T64" fmla="*/ 355 w 421"/>
              <a:gd name="T65" fmla="*/ 1504 h 1792"/>
              <a:gd name="T66" fmla="*/ 363 w 421"/>
              <a:gd name="T67" fmla="*/ 1395 h 1792"/>
              <a:gd name="T68" fmla="*/ 370 w 421"/>
              <a:gd name="T69" fmla="*/ 1258 h 1792"/>
              <a:gd name="T70" fmla="*/ 374 w 421"/>
              <a:gd name="T71" fmla="*/ 1099 h 1792"/>
              <a:gd name="T72" fmla="*/ 382 w 421"/>
              <a:gd name="T73" fmla="*/ 915 h 1792"/>
              <a:gd name="T74" fmla="*/ 390 w 421"/>
              <a:gd name="T75" fmla="*/ 724 h 1792"/>
              <a:gd name="T76" fmla="*/ 398 w 421"/>
              <a:gd name="T77" fmla="*/ 526 h 1792"/>
              <a:gd name="T78" fmla="*/ 405 w 421"/>
              <a:gd name="T79" fmla="*/ 343 h 1792"/>
              <a:gd name="T80" fmla="*/ 409 w 421"/>
              <a:gd name="T81" fmla="*/ 179 h 1792"/>
              <a:gd name="T82" fmla="*/ 417 w 421"/>
              <a:gd name="T83" fmla="*/ 58 h 1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1" h="1792">
                <a:moveTo>
                  <a:pt x="0" y="1792"/>
                </a:moveTo>
                <a:lnTo>
                  <a:pt x="4" y="1792"/>
                </a:lnTo>
                <a:lnTo>
                  <a:pt x="8" y="1792"/>
                </a:lnTo>
                <a:lnTo>
                  <a:pt x="12" y="1792"/>
                </a:lnTo>
                <a:lnTo>
                  <a:pt x="16" y="1792"/>
                </a:lnTo>
                <a:lnTo>
                  <a:pt x="19" y="1792"/>
                </a:lnTo>
                <a:lnTo>
                  <a:pt x="23" y="1792"/>
                </a:lnTo>
                <a:lnTo>
                  <a:pt x="27" y="1792"/>
                </a:lnTo>
                <a:lnTo>
                  <a:pt x="31" y="1792"/>
                </a:lnTo>
                <a:lnTo>
                  <a:pt x="35" y="1792"/>
                </a:lnTo>
                <a:lnTo>
                  <a:pt x="39" y="1792"/>
                </a:lnTo>
                <a:lnTo>
                  <a:pt x="43" y="1792"/>
                </a:lnTo>
                <a:lnTo>
                  <a:pt x="47" y="1792"/>
                </a:lnTo>
                <a:lnTo>
                  <a:pt x="51" y="1792"/>
                </a:lnTo>
                <a:lnTo>
                  <a:pt x="55" y="1792"/>
                </a:lnTo>
                <a:lnTo>
                  <a:pt x="58" y="1792"/>
                </a:lnTo>
                <a:lnTo>
                  <a:pt x="62" y="1792"/>
                </a:lnTo>
                <a:lnTo>
                  <a:pt x="66" y="1792"/>
                </a:lnTo>
                <a:lnTo>
                  <a:pt x="70" y="1792"/>
                </a:lnTo>
                <a:lnTo>
                  <a:pt x="74" y="1792"/>
                </a:lnTo>
                <a:lnTo>
                  <a:pt x="78" y="1792"/>
                </a:lnTo>
                <a:lnTo>
                  <a:pt x="82" y="1792"/>
                </a:lnTo>
                <a:lnTo>
                  <a:pt x="86" y="1792"/>
                </a:lnTo>
                <a:lnTo>
                  <a:pt x="90" y="1792"/>
                </a:lnTo>
                <a:lnTo>
                  <a:pt x="94" y="1788"/>
                </a:lnTo>
                <a:lnTo>
                  <a:pt x="97" y="1788"/>
                </a:lnTo>
                <a:lnTo>
                  <a:pt x="101" y="1788"/>
                </a:lnTo>
                <a:lnTo>
                  <a:pt x="105" y="1788"/>
                </a:lnTo>
                <a:lnTo>
                  <a:pt x="109" y="1788"/>
                </a:lnTo>
                <a:lnTo>
                  <a:pt x="113" y="1788"/>
                </a:lnTo>
                <a:lnTo>
                  <a:pt x="117" y="1788"/>
                </a:lnTo>
                <a:lnTo>
                  <a:pt x="121" y="1788"/>
                </a:lnTo>
                <a:lnTo>
                  <a:pt x="125" y="1788"/>
                </a:lnTo>
                <a:lnTo>
                  <a:pt x="129" y="1788"/>
                </a:lnTo>
                <a:lnTo>
                  <a:pt x="132" y="1788"/>
                </a:lnTo>
                <a:lnTo>
                  <a:pt x="136" y="1788"/>
                </a:lnTo>
                <a:lnTo>
                  <a:pt x="140" y="1788"/>
                </a:lnTo>
                <a:lnTo>
                  <a:pt x="144" y="1788"/>
                </a:lnTo>
                <a:lnTo>
                  <a:pt x="148" y="1788"/>
                </a:lnTo>
                <a:lnTo>
                  <a:pt x="152" y="1788"/>
                </a:lnTo>
                <a:lnTo>
                  <a:pt x="156" y="1788"/>
                </a:lnTo>
                <a:lnTo>
                  <a:pt x="160" y="1788"/>
                </a:lnTo>
                <a:lnTo>
                  <a:pt x="164" y="1788"/>
                </a:lnTo>
                <a:lnTo>
                  <a:pt x="168" y="1788"/>
                </a:lnTo>
                <a:lnTo>
                  <a:pt x="171" y="1788"/>
                </a:lnTo>
                <a:lnTo>
                  <a:pt x="175" y="1788"/>
                </a:lnTo>
                <a:lnTo>
                  <a:pt x="179" y="1788"/>
                </a:lnTo>
                <a:lnTo>
                  <a:pt x="183" y="1788"/>
                </a:lnTo>
                <a:lnTo>
                  <a:pt x="187" y="1788"/>
                </a:lnTo>
                <a:lnTo>
                  <a:pt x="191" y="1788"/>
                </a:lnTo>
                <a:lnTo>
                  <a:pt x="195" y="1788"/>
                </a:lnTo>
                <a:lnTo>
                  <a:pt x="199" y="1788"/>
                </a:lnTo>
                <a:lnTo>
                  <a:pt x="203" y="1788"/>
                </a:lnTo>
                <a:lnTo>
                  <a:pt x="207" y="1788"/>
                </a:lnTo>
                <a:lnTo>
                  <a:pt x="210" y="1788"/>
                </a:lnTo>
                <a:lnTo>
                  <a:pt x="214" y="1788"/>
                </a:lnTo>
                <a:lnTo>
                  <a:pt x="218" y="1788"/>
                </a:lnTo>
                <a:lnTo>
                  <a:pt x="222" y="1788"/>
                </a:lnTo>
                <a:lnTo>
                  <a:pt x="226" y="1788"/>
                </a:lnTo>
                <a:lnTo>
                  <a:pt x="230" y="1788"/>
                </a:lnTo>
                <a:lnTo>
                  <a:pt x="234" y="1788"/>
                </a:lnTo>
                <a:lnTo>
                  <a:pt x="238" y="1788"/>
                </a:lnTo>
                <a:lnTo>
                  <a:pt x="242" y="1788"/>
                </a:lnTo>
                <a:lnTo>
                  <a:pt x="246" y="1788"/>
                </a:lnTo>
                <a:lnTo>
                  <a:pt x="249" y="1788"/>
                </a:lnTo>
                <a:lnTo>
                  <a:pt x="253" y="1788"/>
                </a:lnTo>
                <a:lnTo>
                  <a:pt x="257" y="1788"/>
                </a:lnTo>
                <a:lnTo>
                  <a:pt x="261" y="1788"/>
                </a:lnTo>
                <a:lnTo>
                  <a:pt x="265" y="1788"/>
                </a:lnTo>
                <a:lnTo>
                  <a:pt x="269" y="1788"/>
                </a:lnTo>
                <a:lnTo>
                  <a:pt x="273" y="1788"/>
                </a:lnTo>
                <a:lnTo>
                  <a:pt x="277" y="1788"/>
                </a:lnTo>
                <a:lnTo>
                  <a:pt x="281" y="1788"/>
                </a:lnTo>
                <a:lnTo>
                  <a:pt x="285" y="1788"/>
                </a:lnTo>
                <a:lnTo>
                  <a:pt x="288" y="1788"/>
                </a:lnTo>
                <a:lnTo>
                  <a:pt x="292" y="1788"/>
                </a:lnTo>
                <a:lnTo>
                  <a:pt x="296" y="1785"/>
                </a:lnTo>
                <a:lnTo>
                  <a:pt x="300" y="1781"/>
                </a:lnTo>
                <a:lnTo>
                  <a:pt x="304" y="1781"/>
                </a:lnTo>
                <a:lnTo>
                  <a:pt x="308" y="1777"/>
                </a:lnTo>
                <a:lnTo>
                  <a:pt x="312" y="1769"/>
                </a:lnTo>
                <a:lnTo>
                  <a:pt x="316" y="1765"/>
                </a:lnTo>
                <a:lnTo>
                  <a:pt x="320" y="1761"/>
                </a:lnTo>
                <a:lnTo>
                  <a:pt x="320" y="1753"/>
                </a:lnTo>
                <a:lnTo>
                  <a:pt x="324" y="1750"/>
                </a:lnTo>
                <a:lnTo>
                  <a:pt x="324" y="1742"/>
                </a:lnTo>
                <a:lnTo>
                  <a:pt x="327" y="1734"/>
                </a:lnTo>
                <a:lnTo>
                  <a:pt x="331" y="1722"/>
                </a:lnTo>
                <a:lnTo>
                  <a:pt x="331" y="1714"/>
                </a:lnTo>
                <a:lnTo>
                  <a:pt x="335" y="1703"/>
                </a:lnTo>
                <a:lnTo>
                  <a:pt x="335" y="1687"/>
                </a:lnTo>
                <a:lnTo>
                  <a:pt x="339" y="1672"/>
                </a:lnTo>
                <a:lnTo>
                  <a:pt x="343" y="1656"/>
                </a:lnTo>
                <a:lnTo>
                  <a:pt x="343" y="1636"/>
                </a:lnTo>
                <a:lnTo>
                  <a:pt x="347" y="1613"/>
                </a:lnTo>
                <a:lnTo>
                  <a:pt x="347" y="1590"/>
                </a:lnTo>
                <a:lnTo>
                  <a:pt x="351" y="1562"/>
                </a:lnTo>
                <a:lnTo>
                  <a:pt x="351" y="1535"/>
                </a:lnTo>
                <a:lnTo>
                  <a:pt x="355" y="1504"/>
                </a:lnTo>
                <a:lnTo>
                  <a:pt x="359" y="1469"/>
                </a:lnTo>
                <a:lnTo>
                  <a:pt x="359" y="1434"/>
                </a:lnTo>
                <a:lnTo>
                  <a:pt x="363" y="1395"/>
                </a:lnTo>
                <a:lnTo>
                  <a:pt x="363" y="1352"/>
                </a:lnTo>
                <a:lnTo>
                  <a:pt x="366" y="1305"/>
                </a:lnTo>
                <a:lnTo>
                  <a:pt x="370" y="1258"/>
                </a:lnTo>
                <a:lnTo>
                  <a:pt x="370" y="1208"/>
                </a:lnTo>
                <a:lnTo>
                  <a:pt x="374" y="1153"/>
                </a:lnTo>
                <a:lnTo>
                  <a:pt x="374" y="1099"/>
                </a:lnTo>
                <a:lnTo>
                  <a:pt x="378" y="1040"/>
                </a:lnTo>
                <a:lnTo>
                  <a:pt x="382" y="978"/>
                </a:lnTo>
                <a:lnTo>
                  <a:pt x="382" y="915"/>
                </a:lnTo>
                <a:lnTo>
                  <a:pt x="386" y="853"/>
                </a:lnTo>
                <a:lnTo>
                  <a:pt x="386" y="787"/>
                </a:lnTo>
                <a:lnTo>
                  <a:pt x="390" y="724"/>
                </a:lnTo>
                <a:lnTo>
                  <a:pt x="394" y="658"/>
                </a:lnTo>
                <a:lnTo>
                  <a:pt x="394" y="592"/>
                </a:lnTo>
                <a:lnTo>
                  <a:pt x="398" y="526"/>
                </a:lnTo>
                <a:lnTo>
                  <a:pt x="398" y="463"/>
                </a:lnTo>
                <a:lnTo>
                  <a:pt x="401" y="401"/>
                </a:lnTo>
                <a:lnTo>
                  <a:pt x="405" y="343"/>
                </a:lnTo>
                <a:lnTo>
                  <a:pt x="405" y="284"/>
                </a:lnTo>
                <a:lnTo>
                  <a:pt x="409" y="230"/>
                </a:lnTo>
                <a:lnTo>
                  <a:pt x="409" y="179"/>
                </a:lnTo>
                <a:lnTo>
                  <a:pt x="413" y="136"/>
                </a:lnTo>
                <a:lnTo>
                  <a:pt x="417" y="93"/>
                </a:lnTo>
                <a:lnTo>
                  <a:pt x="417" y="58"/>
                </a:lnTo>
                <a:lnTo>
                  <a:pt x="421" y="27"/>
                </a:lnTo>
                <a:lnTo>
                  <a:pt x="421"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636" name="Freeform 76">
            <a:extLst>
              <a:ext uri="{FF2B5EF4-FFF2-40B4-BE49-F238E27FC236}">
                <a16:creationId xmlns:a16="http://schemas.microsoft.com/office/drawing/2014/main" id="{18D7E5B1-BB44-481A-90DF-E5347A7DDA1C}"/>
              </a:ext>
            </a:extLst>
          </p:cNvPr>
          <p:cNvSpPr>
            <a:spLocks/>
          </p:cNvSpPr>
          <p:nvPr/>
        </p:nvSpPr>
        <p:spPr bwMode="auto">
          <a:xfrm>
            <a:off x="3978275" y="2552700"/>
            <a:ext cx="661988" cy="2906713"/>
          </a:xfrm>
          <a:custGeom>
            <a:avLst/>
            <a:gdLst>
              <a:gd name="T0" fmla="*/ 8 w 417"/>
              <a:gd name="T1" fmla="*/ 7 h 1831"/>
              <a:gd name="T2" fmla="*/ 16 w 417"/>
              <a:gd name="T3" fmla="*/ 15 h 1831"/>
              <a:gd name="T4" fmla="*/ 23 w 417"/>
              <a:gd name="T5" fmla="*/ 89 h 1831"/>
              <a:gd name="T6" fmla="*/ 31 w 417"/>
              <a:gd name="T7" fmla="*/ 210 h 1831"/>
              <a:gd name="T8" fmla="*/ 35 w 417"/>
              <a:gd name="T9" fmla="*/ 366 h 1831"/>
              <a:gd name="T10" fmla="*/ 43 w 417"/>
              <a:gd name="T11" fmla="*/ 553 h 1831"/>
              <a:gd name="T12" fmla="*/ 51 w 417"/>
              <a:gd name="T13" fmla="*/ 748 h 1831"/>
              <a:gd name="T14" fmla="*/ 58 w 417"/>
              <a:gd name="T15" fmla="*/ 939 h 1831"/>
              <a:gd name="T16" fmla="*/ 62 w 417"/>
              <a:gd name="T17" fmla="*/ 1122 h 1831"/>
              <a:gd name="T18" fmla="*/ 70 w 417"/>
              <a:gd name="T19" fmla="*/ 1282 h 1831"/>
              <a:gd name="T20" fmla="*/ 78 w 417"/>
              <a:gd name="T21" fmla="*/ 1422 h 1831"/>
              <a:gd name="T22" fmla="*/ 86 w 417"/>
              <a:gd name="T23" fmla="*/ 1535 h 1831"/>
              <a:gd name="T24" fmla="*/ 94 w 417"/>
              <a:gd name="T25" fmla="*/ 1621 h 1831"/>
              <a:gd name="T26" fmla="*/ 97 w 417"/>
              <a:gd name="T27" fmla="*/ 1687 h 1831"/>
              <a:gd name="T28" fmla="*/ 105 w 417"/>
              <a:gd name="T29" fmla="*/ 1738 h 1831"/>
              <a:gd name="T30" fmla="*/ 113 w 417"/>
              <a:gd name="T31" fmla="*/ 1769 h 1831"/>
              <a:gd name="T32" fmla="*/ 121 w 417"/>
              <a:gd name="T33" fmla="*/ 1792 h 1831"/>
              <a:gd name="T34" fmla="*/ 129 w 417"/>
              <a:gd name="T35" fmla="*/ 1808 h 1831"/>
              <a:gd name="T36" fmla="*/ 136 w 417"/>
              <a:gd name="T37" fmla="*/ 1820 h 1831"/>
              <a:gd name="T38" fmla="*/ 152 w 417"/>
              <a:gd name="T39" fmla="*/ 1827 h 1831"/>
              <a:gd name="T40" fmla="*/ 164 w 417"/>
              <a:gd name="T41" fmla="*/ 1827 h 1831"/>
              <a:gd name="T42" fmla="*/ 175 w 417"/>
              <a:gd name="T43" fmla="*/ 1827 h 1831"/>
              <a:gd name="T44" fmla="*/ 187 w 417"/>
              <a:gd name="T45" fmla="*/ 1827 h 1831"/>
              <a:gd name="T46" fmla="*/ 199 w 417"/>
              <a:gd name="T47" fmla="*/ 1827 h 1831"/>
              <a:gd name="T48" fmla="*/ 210 w 417"/>
              <a:gd name="T49" fmla="*/ 1827 h 1831"/>
              <a:gd name="T50" fmla="*/ 222 w 417"/>
              <a:gd name="T51" fmla="*/ 1827 h 1831"/>
              <a:gd name="T52" fmla="*/ 234 w 417"/>
              <a:gd name="T53" fmla="*/ 1827 h 1831"/>
              <a:gd name="T54" fmla="*/ 246 w 417"/>
              <a:gd name="T55" fmla="*/ 1827 h 1831"/>
              <a:gd name="T56" fmla="*/ 257 w 417"/>
              <a:gd name="T57" fmla="*/ 1827 h 1831"/>
              <a:gd name="T58" fmla="*/ 269 w 417"/>
              <a:gd name="T59" fmla="*/ 1827 h 1831"/>
              <a:gd name="T60" fmla="*/ 281 w 417"/>
              <a:gd name="T61" fmla="*/ 1827 h 1831"/>
              <a:gd name="T62" fmla="*/ 292 w 417"/>
              <a:gd name="T63" fmla="*/ 1827 h 1831"/>
              <a:gd name="T64" fmla="*/ 304 w 417"/>
              <a:gd name="T65" fmla="*/ 1827 h 1831"/>
              <a:gd name="T66" fmla="*/ 316 w 417"/>
              <a:gd name="T67" fmla="*/ 1827 h 1831"/>
              <a:gd name="T68" fmla="*/ 327 w 417"/>
              <a:gd name="T69" fmla="*/ 1827 h 1831"/>
              <a:gd name="T70" fmla="*/ 339 w 417"/>
              <a:gd name="T71" fmla="*/ 1827 h 1831"/>
              <a:gd name="T72" fmla="*/ 351 w 417"/>
              <a:gd name="T73" fmla="*/ 1831 h 1831"/>
              <a:gd name="T74" fmla="*/ 363 w 417"/>
              <a:gd name="T75" fmla="*/ 1831 h 1831"/>
              <a:gd name="T76" fmla="*/ 374 w 417"/>
              <a:gd name="T77" fmla="*/ 1831 h 1831"/>
              <a:gd name="T78" fmla="*/ 386 w 417"/>
              <a:gd name="T79" fmla="*/ 1831 h 1831"/>
              <a:gd name="T80" fmla="*/ 398 w 417"/>
              <a:gd name="T81" fmla="*/ 1831 h 1831"/>
              <a:gd name="T82" fmla="*/ 409 w 417"/>
              <a:gd name="T83" fmla="*/ 1831 h 1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7" h="1831">
                <a:moveTo>
                  <a:pt x="0" y="39"/>
                </a:moveTo>
                <a:lnTo>
                  <a:pt x="4" y="19"/>
                </a:lnTo>
                <a:lnTo>
                  <a:pt x="8" y="7"/>
                </a:lnTo>
                <a:lnTo>
                  <a:pt x="8" y="0"/>
                </a:lnTo>
                <a:lnTo>
                  <a:pt x="12" y="3"/>
                </a:lnTo>
                <a:lnTo>
                  <a:pt x="16" y="15"/>
                </a:lnTo>
                <a:lnTo>
                  <a:pt x="19" y="35"/>
                </a:lnTo>
                <a:lnTo>
                  <a:pt x="19" y="58"/>
                </a:lnTo>
                <a:lnTo>
                  <a:pt x="23" y="89"/>
                </a:lnTo>
                <a:lnTo>
                  <a:pt x="23" y="124"/>
                </a:lnTo>
                <a:lnTo>
                  <a:pt x="27" y="163"/>
                </a:lnTo>
                <a:lnTo>
                  <a:pt x="31" y="210"/>
                </a:lnTo>
                <a:lnTo>
                  <a:pt x="31" y="257"/>
                </a:lnTo>
                <a:lnTo>
                  <a:pt x="35" y="311"/>
                </a:lnTo>
                <a:lnTo>
                  <a:pt x="35" y="366"/>
                </a:lnTo>
                <a:lnTo>
                  <a:pt x="39" y="428"/>
                </a:lnTo>
                <a:lnTo>
                  <a:pt x="39" y="487"/>
                </a:lnTo>
                <a:lnTo>
                  <a:pt x="43" y="553"/>
                </a:lnTo>
                <a:lnTo>
                  <a:pt x="47" y="615"/>
                </a:lnTo>
                <a:lnTo>
                  <a:pt x="47" y="682"/>
                </a:lnTo>
                <a:lnTo>
                  <a:pt x="51" y="748"/>
                </a:lnTo>
                <a:lnTo>
                  <a:pt x="51" y="810"/>
                </a:lnTo>
                <a:lnTo>
                  <a:pt x="55" y="877"/>
                </a:lnTo>
                <a:lnTo>
                  <a:pt x="58" y="939"/>
                </a:lnTo>
                <a:lnTo>
                  <a:pt x="58" y="1001"/>
                </a:lnTo>
                <a:lnTo>
                  <a:pt x="62" y="1064"/>
                </a:lnTo>
                <a:lnTo>
                  <a:pt x="62" y="1122"/>
                </a:lnTo>
                <a:lnTo>
                  <a:pt x="66" y="1177"/>
                </a:lnTo>
                <a:lnTo>
                  <a:pt x="70" y="1231"/>
                </a:lnTo>
                <a:lnTo>
                  <a:pt x="70" y="1282"/>
                </a:lnTo>
                <a:lnTo>
                  <a:pt x="74" y="1333"/>
                </a:lnTo>
                <a:lnTo>
                  <a:pt x="74" y="1379"/>
                </a:lnTo>
                <a:lnTo>
                  <a:pt x="78" y="1422"/>
                </a:lnTo>
                <a:lnTo>
                  <a:pt x="82" y="1461"/>
                </a:lnTo>
                <a:lnTo>
                  <a:pt x="82" y="1500"/>
                </a:lnTo>
                <a:lnTo>
                  <a:pt x="86" y="1535"/>
                </a:lnTo>
                <a:lnTo>
                  <a:pt x="86" y="1566"/>
                </a:lnTo>
                <a:lnTo>
                  <a:pt x="90" y="1594"/>
                </a:lnTo>
                <a:lnTo>
                  <a:pt x="94" y="1621"/>
                </a:lnTo>
                <a:lnTo>
                  <a:pt x="94" y="1644"/>
                </a:lnTo>
                <a:lnTo>
                  <a:pt x="97" y="1668"/>
                </a:lnTo>
                <a:lnTo>
                  <a:pt x="97" y="1687"/>
                </a:lnTo>
                <a:lnTo>
                  <a:pt x="101" y="1707"/>
                </a:lnTo>
                <a:lnTo>
                  <a:pt x="105" y="1722"/>
                </a:lnTo>
                <a:lnTo>
                  <a:pt x="105" y="1738"/>
                </a:lnTo>
                <a:lnTo>
                  <a:pt x="109" y="1750"/>
                </a:lnTo>
                <a:lnTo>
                  <a:pt x="109" y="1761"/>
                </a:lnTo>
                <a:lnTo>
                  <a:pt x="113" y="1769"/>
                </a:lnTo>
                <a:lnTo>
                  <a:pt x="117" y="1777"/>
                </a:lnTo>
                <a:lnTo>
                  <a:pt x="117" y="1785"/>
                </a:lnTo>
                <a:lnTo>
                  <a:pt x="121" y="1792"/>
                </a:lnTo>
                <a:lnTo>
                  <a:pt x="121" y="1796"/>
                </a:lnTo>
                <a:lnTo>
                  <a:pt x="125" y="1804"/>
                </a:lnTo>
                <a:lnTo>
                  <a:pt x="129" y="1808"/>
                </a:lnTo>
                <a:lnTo>
                  <a:pt x="129" y="1812"/>
                </a:lnTo>
                <a:lnTo>
                  <a:pt x="133" y="1816"/>
                </a:lnTo>
                <a:lnTo>
                  <a:pt x="136" y="1820"/>
                </a:lnTo>
                <a:lnTo>
                  <a:pt x="144" y="1824"/>
                </a:lnTo>
                <a:lnTo>
                  <a:pt x="148" y="1827"/>
                </a:lnTo>
                <a:lnTo>
                  <a:pt x="152" y="1827"/>
                </a:lnTo>
                <a:lnTo>
                  <a:pt x="156" y="1827"/>
                </a:lnTo>
                <a:lnTo>
                  <a:pt x="160" y="1827"/>
                </a:lnTo>
                <a:lnTo>
                  <a:pt x="164" y="1827"/>
                </a:lnTo>
                <a:lnTo>
                  <a:pt x="168" y="1827"/>
                </a:lnTo>
                <a:lnTo>
                  <a:pt x="172" y="1827"/>
                </a:lnTo>
                <a:lnTo>
                  <a:pt x="175" y="1827"/>
                </a:lnTo>
                <a:lnTo>
                  <a:pt x="179" y="1827"/>
                </a:lnTo>
                <a:lnTo>
                  <a:pt x="183" y="1827"/>
                </a:lnTo>
                <a:lnTo>
                  <a:pt x="187" y="1827"/>
                </a:lnTo>
                <a:lnTo>
                  <a:pt x="191" y="1827"/>
                </a:lnTo>
                <a:lnTo>
                  <a:pt x="195" y="1827"/>
                </a:lnTo>
                <a:lnTo>
                  <a:pt x="199" y="1827"/>
                </a:lnTo>
                <a:lnTo>
                  <a:pt x="203" y="1827"/>
                </a:lnTo>
                <a:lnTo>
                  <a:pt x="207" y="1827"/>
                </a:lnTo>
                <a:lnTo>
                  <a:pt x="210" y="1827"/>
                </a:lnTo>
                <a:lnTo>
                  <a:pt x="214" y="1827"/>
                </a:lnTo>
                <a:lnTo>
                  <a:pt x="218" y="1827"/>
                </a:lnTo>
                <a:lnTo>
                  <a:pt x="222" y="1827"/>
                </a:lnTo>
                <a:lnTo>
                  <a:pt x="226" y="1827"/>
                </a:lnTo>
                <a:lnTo>
                  <a:pt x="230" y="1827"/>
                </a:lnTo>
                <a:lnTo>
                  <a:pt x="234" y="1827"/>
                </a:lnTo>
                <a:lnTo>
                  <a:pt x="238" y="1827"/>
                </a:lnTo>
                <a:lnTo>
                  <a:pt x="242" y="1827"/>
                </a:lnTo>
                <a:lnTo>
                  <a:pt x="246" y="1827"/>
                </a:lnTo>
                <a:lnTo>
                  <a:pt x="249" y="1827"/>
                </a:lnTo>
                <a:lnTo>
                  <a:pt x="253" y="1827"/>
                </a:lnTo>
                <a:lnTo>
                  <a:pt x="257" y="1827"/>
                </a:lnTo>
                <a:lnTo>
                  <a:pt x="261" y="1827"/>
                </a:lnTo>
                <a:lnTo>
                  <a:pt x="265" y="1827"/>
                </a:lnTo>
                <a:lnTo>
                  <a:pt x="269" y="1827"/>
                </a:lnTo>
                <a:lnTo>
                  <a:pt x="273" y="1827"/>
                </a:lnTo>
                <a:lnTo>
                  <a:pt x="277" y="1827"/>
                </a:lnTo>
                <a:lnTo>
                  <a:pt x="281" y="1827"/>
                </a:lnTo>
                <a:lnTo>
                  <a:pt x="285" y="1827"/>
                </a:lnTo>
                <a:lnTo>
                  <a:pt x="288" y="1827"/>
                </a:lnTo>
                <a:lnTo>
                  <a:pt x="292" y="1827"/>
                </a:lnTo>
                <a:lnTo>
                  <a:pt x="296" y="1827"/>
                </a:lnTo>
                <a:lnTo>
                  <a:pt x="300" y="1827"/>
                </a:lnTo>
                <a:lnTo>
                  <a:pt x="304" y="1827"/>
                </a:lnTo>
                <a:lnTo>
                  <a:pt x="308" y="1827"/>
                </a:lnTo>
                <a:lnTo>
                  <a:pt x="312" y="1827"/>
                </a:lnTo>
                <a:lnTo>
                  <a:pt x="316" y="1827"/>
                </a:lnTo>
                <a:lnTo>
                  <a:pt x="320" y="1827"/>
                </a:lnTo>
                <a:lnTo>
                  <a:pt x="324" y="1827"/>
                </a:lnTo>
                <a:lnTo>
                  <a:pt x="327" y="1827"/>
                </a:lnTo>
                <a:lnTo>
                  <a:pt x="331" y="1827"/>
                </a:lnTo>
                <a:lnTo>
                  <a:pt x="335" y="1827"/>
                </a:lnTo>
                <a:lnTo>
                  <a:pt x="339" y="1827"/>
                </a:lnTo>
                <a:lnTo>
                  <a:pt x="343" y="1827"/>
                </a:lnTo>
                <a:lnTo>
                  <a:pt x="347" y="1831"/>
                </a:lnTo>
                <a:lnTo>
                  <a:pt x="351" y="1831"/>
                </a:lnTo>
                <a:lnTo>
                  <a:pt x="355" y="1831"/>
                </a:lnTo>
                <a:lnTo>
                  <a:pt x="359" y="1831"/>
                </a:lnTo>
                <a:lnTo>
                  <a:pt x="363" y="1831"/>
                </a:lnTo>
                <a:lnTo>
                  <a:pt x="366" y="1831"/>
                </a:lnTo>
                <a:lnTo>
                  <a:pt x="370" y="1831"/>
                </a:lnTo>
                <a:lnTo>
                  <a:pt x="374" y="1831"/>
                </a:lnTo>
                <a:lnTo>
                  <a:pt x="378" y="1831"/>
                </a:lnTo>
                <a:lnTo>
                  <a:pt x="382" y="1831"/>
                </a:lnTo>
                <a:lnTo>
                  <a:pt x="386" y="1831"/>
                </a:lnTo>
                <a:lnTo>
                  <a:pt x="390" y="1831"/>
                </a:lnTo>
                <a:lnTo>
                  <a:pt x="394" y="1831"/>
                </a:lnTo>
                <a:lnTo>
                  <a:pt x="398" y="1831"/>
                </a:lnTo>
                <a:lnTo>
                  <a:pt x="402" y="1831"/>
                </a:lnTo>
                <a:lnTo>
                  <a:pt x="405" y="1831"/>
                </a:lnTo>
                <a:lnTo>
                  <a:pt x="409" y="1831"/>
                </a:lnTo>
                <a:lnTo>
                  <a:pt x="413" y="1831"/>
                </a:lnTo>
                <a:lnTo>
                  <a:pt x="417" y="1831"/>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637" name="Freeform 77">
            <a:extLst>
              <a:ext uri="{FF2B5EF4-FFF2-40B4-BE49-F238E27FC236}">
                <a16:creationId xmlns:a16="http://schemas.microsoft.com/office/drawing/2014/main" id="{7C40C763-3FE3-429A-90C9-4D14F01F7D35}"/>
              </a:ext>
            </a:extLst>
          </p:cNvPr>
          <p:cNvSpPr>
            <a:spLocks/>
          </p:cNvSpPr>
          <p:nvPr/>
        </p:nvSpPr>
        <p:spPr bwMode="auto">
          <a:xfrm>
            <a:off x="4640263" y="5459413"/>
            <a:ext cx="785812" cy="1587"/>
          </a:xfrm>
          <a:custGeom>
            <a:avLst/>
            <a:gdLst>
              <a:gd name="T0" fmla="*/ 8 w 495"/>
              <a:gd name="T1" fmla="*/ 20 w 495"/>
              <a:gd name="T2" fmla="*/ 31 w 495"/>
              <a:gd name="T3" fmla="*/ 43 w 495"/>
              <a:gd name="T4" fmla="*/ 55 w 495"/>
              <a:gd name="T5" fmla="*/ 66 w 495"/>
              <a:gd name="T6" fmla="*/ 78 w 495"/>
              <a:gd name="T7" fmla="*/ 90 w 495"/>
              <a:gd name="T8" fmla="*/ 101 w 495"/>
              <a:gd name="T9" fmla="*/ 113 w 495"/>
              <a:gd name="T10" fmla="*/ 125 w 495"/>
              <a:gd name="T11" fmla="*/ 137 w 495"/>
              <a:gd name="T12" fmla="*/ 148 w 495"/>
              <a:gd name="T13" fmla="*/ 160 w 495"/>
              <a:gd name="T14" fmla="*/ 172 w 495"/>
              <a:gd name="T15" fmla="*/ 183 w 495"/>
              <a:gd name="T16" fmla="*/ 195 w 495"/>
              <a:gd name="T17" fmla="*/ 207 w 495"/>
              <a:gd name="T18" fmla="*/ 218 w 495"/>
              <a:gd name="T19" fmla="*/ 230 w 495"/>
              <a:gd name="T20" fmla="*/ 242 w 495"/>
              <a:gd name="T21" fmla="*/ 254 w 495"/>
              <a:gd name="T22" fmla="*/ 265 w 495"/>
              <a:gd name="T23" fmla="*/ 277 w 495"/>
              <a:gd name="T24" fmla="*/ 289 w 495"/>
              <a:gd name="T25" fmla="*/ 300 w 495"/>
              <a:gd name="T26" fmla="*/ 312 w 495"/>
              <a:gd name="T27" fmla="*/ 324 w 495"/>
              <a:gd name="T28" fmla="*/ 335 w 495"/>
              <a:gd name="T29" fmla="*/ 347 w 495"/>
              <a:gd name="T30" fmla="*/ 359 w 495"/>
              <a:gd name="T31" fmla="*/ 370 w 495"/>
              <a:gd name="T32" fmla="*/ 382 w 495"/>
              <a:gd name="T33" fmla="*/ 394 w 495"/>
              <a:gd name="T34" fmla="*/ 406 w 495"/>
              <a:gd name="T35" fmla="*/ 417 w 495"/>
              <a:gd name="T36" fmla="*/ 429 w 495"/>
              <a:gd name="T37" fmla="*/ 441 w 495"/>
              <a:gd name="T38" fmla="*/ 452 w 495"/>
              <a:gd name="T39" fmla="*/ 464 w 495"/>
              <a:gd name="T40" fmla="*/ 476 w 495"/>
              <a:gd name="T41" fmla="*/ 487 w 49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495">
                <a:moveTo>
                  <a:pt x="0" y="0"/>
                </a:moveTo>
                <a:lnTo>
                  <a:pt x="4" y="0"/>
                </a:lnTo>
                <a:lnTo>
                  <a:pt x="8" y="0"/>
                </a:lnTo>
                <a:lnTo>
                  <a:pt x="12" y="0"/>
                </a:lnTo>
                <a:lnTo>
                  <a:pt x="16" y="0"/>
                </a:lnTo>
                <a:lnTo>
                  <a:pt x="20" y="0"/>
                </a:lnTo>
                <a:lnTo>
                  <a:pt x="24" y="0"/>
                </a:lnTo>
                <a:lnTo>
                  <a:pt x="27" y="0"/>
                </a:lnTo>
                <a:lnTo>
                  <a:pt x="31" y="0"/>
                </a:lnTo>
                <a:lnTo>
                  <a:pt x="35" y="0"/>
                </a:lnTo>
                <a:lnTo>
                  <a:pt x="39" y="0"/>
                </a:lnTo>
                <a:lnTo>
                  <a:pt x="43" y="0"/>
                </a:lnTo>
                <a:lnTo>
                  <a:pt x="47" y="0"/>
                </a:lnTo>
                <a:lnTo>
                  <a:pt x="51" y="0"/>
                </a:lnTo>
                <a:lnTo>
                  <a:pt x="55" y="0"/>
                </a:lnTo>
                <a:lnTo>
                  <a:pt x="59" y="0"/>
                </a:lnTo>
                <a:lnTo>
                  <a:pt x="62" y="0"/>
                </a:lnTo>
                <a:lnTo>
                  <a:pt x="66" y="0"/>
                </a:lnTo>
                <a:lnTo>
                  <a:pt x="70" y="0"/>
                </a:lnTo>
                <a:lnTo>
                  <a:pt x="74" y="0"/>
                </a:lnTo>
                <a:lnTo>
                  <a:pt x="78" y="0"/>
                </a:lnTo>
                <a:lnTo>
                  <a:pt x="82" y="0"/>
                </a:lnTo>
                <a:lnTo>
                  <a:pt x="86" y="0"/>
                </a:lnTo>
                <a:lnTo>
                  <a:pt x="90" y="0"/>
                </a:lnTo>
                <a:lnTo>
                  <a:pt x="94" y="0"/>
                </a:lnTo>
                <a:lnTo>
                  <a:pt x="98" y="0"/>
                </a:lnTo>
                <a:lnTo>
                  <a:pt x="101" y="0"/>
                </a:lnTo>
                <a:lnTo>
                  <a:pt x="105" y="0"/>
                </a:lnTo>
                <a:lnTo>
                  <a:pt x="109" y="0"/>
                </a:lnTo>
                <a:lnTo>
                  <a:pt x="113" y="0"/>
                </a:lnTo>
                <a:lnTo>
                  <a:pt x="117" y="0"/>
                </a:lnTo>
                <a:lnTo>
                  <a:pt x="121" y="0"/>
                </a:lnTo>
                <a:lnTo>
                  <a:pt x="125" y="0"/>
                </a:lnTo>
                <a:lnTo>
                  <a:pt x="129" y="0"/>
                </a:lnTo>
                <a:lnTo>
                  <a:pt x="133" y="0"/>
                </a:lnTo>
                <a:lnTo>
                  <a:pt x="137" y="0"/>
                </a:lnTo>
                <a:lnTo>
                  <a:pt x="140" y="0"/>
                </a:lnTo>
                <a:lnTo>
                  <a:pt x="144" y="0"/>
                </a:lnTo>
                <a:lnTo>
                  <a:pt x="148" y="0"/>
                </a:lnTo>
                <a:lnTo>
                  <a:pt x="152" y="0"/>
                </a:lnTo>
                <a:lnTo>
                  <a:pt x="156" y="0"/>
                </a:lnTo>
                <a:lnTo>
                  <a:pt x="160" y="0"/>
                </a:lnTo>
                <a:lnTo>
                  <a:pt x="164" y="0"/>
                </a:lnTo>
                <a:lnTo>
                  <a:pt x="168" y="0"/>
                </a:lnTo>
                <a:lnTo>
                  <a:pt x="172" y="0"/>
                </a:lnTo>
                <a:lnTo>
                  <a:pt x="176" y="0"/>
                </a:lnTo>
                <a:lnTo>
                  <a:pt x="179" y="0"/>
                </a:lnTo>
                <a:lnTo>
                  <a:pt x="183" y="0"/>
                </a:lnTo>
                <a:lnTo>
                  <a:pt x="187" y="0"/>
                </a:lnTo>
                <a:lnTo>
                  <a:pt x="191" y="0"/>
                </a:lnTo>
                <a:lnTo>
                  <a:pt x="195" y="0"/>
                </a:lnTo>
                <a:lnTo>
                  <a:pt x="199" y="0"/>
                </a:lnTo>
                <a:lnTo>
                  <a:pt x="203" y="0"/>
                </a:lnTo>
                <a:lnTo>
                  <a:pt x="207" y="0"/>
                </a:lnTo>
                <a:lnTo>
                  <a:pt x="211" y="0"/>
                </a:lnTo>
                <a:lnTo>
                  <a:pt x="215" y="0"/>
                </a:lnTo>
                <a:lnTo>
                  <a:pt x="218" y="0"/>
                </a:lnTo>
                <a:lnTo>
                  <a:pt x="222" y="0"/>
                </a:lnTo>
                <a:lnTo>
                  <a:pt x="226" y="0"/>
                </a:lnTo>
                <a:lnTo>
                  <a:pt x="230" y="0"/>
                </a:lnTo>
                <a:lnTo>
                  <a:pt x="234" y="0"/>
                </a:lnTo>
                <a:lnTo>
                  <a:pt x="238" y="0"/>
                </a:lnTo>
                <a:lnTo>
                  <a:pt x="242" y="0"/>
                </a:lnTo>
                <a:lnTo>
                  <a:pt x="246" y="0"/>
                </a:lnTo>
                <a:lnTo>
                  <a:pt x="250" y="0"/>
                </a:lnTo>
                <a:lnTo>
                  <a:pt x="254" y="0"/>
                </a:lnTo>
                <a:lnTo>
                  <a:pt x="257" y="0"/>
                </a:lnTo>
                <a:lnTo>
                  <a:pt x="261" y="0"/>
                </a:lnTo>
                <a:lnTo>
                  <a:pt x="265" y="0"/>
                </a:lnTo>
                <a:lnTo>
                  <a:pt x="269" y="0"/>
                </a:lnTo>
                <a:lnTo>
                  <a:pt x="273" y="0"/>
                </a:lnTo>
                <a:lnTo>
                  <a:pt x="277" y="0"/>
                </a:lnTo>
                <a:lnTo>
                  <a:pt x="281" y="0"/>
                </a:lnTo>
                <a:lnTo>
                  <a:pt x="285" y="0"/>
                </a:lnTo>
                <a:lnTo>
                  <a:pt x="289" y="0"/>
                </a:lnTo>
                <a:lnTo>
                  <a:pt x="292" y="0"/>
                </a:lnTo>
                <a:lnTo>
                  <a:pt x="296" y="0"/>
                </a:lnTo>
                <a:lnTo>
                  <a:pt x="300" y="0"/>
                </a:lnTo>
                <a:lnTo>
                  <a:pt x="304" y="0"/>
                </a:lnTo>
                <a:lnTo>
                  <a:pt x="308" y="0"/>
                </a:lnTo>
                <a:lnTo>
                  <a:pt x="312" y="0"/>
                </a:lnTo>
                <a:lnTo>
                  <a:pt x="316" y="0"/>
                </a:lnTo>
                <a:lnTo>
                  <a:pt x="320" y="0"/>
                </a:lnTo>
                <a:lnTo>
                  <a:pt x="324" y="0"/>
                </a:lnTo>
                <a:lnTo>
                  <a:pt x="328" y="0"/>
                </a:lnTo>
                <a:lnTo>
                  <a:pt x="331" y="0"/>
                </a:lnTo>
                <a:lnTo>
                  <a:pt x="335" y="0"/>
                </a:lnTo>
                <a:lnTo>
                  <a:pt x="339" y="0"/>
                </a:lnTo>
                <a:lnTo>
                  <a:pt x="343" y="0"/>
                </a:lnTo>
                <a:lnTo>
                  <a:pt x="347" y="0"/>
                </a:lnTo>
                <a:lnTo>
                  <a:pt x="351" y="0"/>
                </a:lnTo>
                <a:lnTo>
                  <a:pt x="355" y="0"/>
                </a:lnTo>
                <a:lnTo>
                  <a:pt x="359" y="0"/>
                </a:lnTo>
                <a:lnTo>
                  <a:pt x="363" y="0"/>
                </a:lnTo>
                <a:lnTo>
                  <a:pt x="367" y="0"/>
                </a:lnTo>
                <a:lnTo>
                  <a:pt x="370" y="0"/>
                </a:lnTo>
                <a:lnTo>
                  <a:pt x="374" y="0"/>
                </a:lnTo>
                <a:lnTo>
                  <a:pt x="378" y="0"/>
                </a:lnTo>
                <a:lnTo>
                  <a:pt x="382" y="0"/>
                </a:lnTo>
                <a:lnTo>
                  <a:pt x="386" y="0"/>
                </a:lnTo>
                <a:lnTo>
                  <a:pt x="390" y="0"/>
                </a:lnTo>
                <a:lnTo>
                  <a:pt x="394" y="0"/>
                </a:lnTo>
                <a:lnTo>
                  <a:pt x="398" y="0"/>
                </a:lnTo>
                <a:lnTo>
                  <a:pt x="402" y="0"/>
                </a:lnTo>
                <a:lnTo>
                  <a:pt x="406" y="0"/>
                </a:lnTo>
                <a:lnTo>
                  <a:pt x="409" y="0"/>
                </a:lnTo>
                <a:lnTo>
                  <a:pt x="413" y="0"/>
                </a:lnTo>
                <a:lnTo>
                  <a:pt x="417" y="0"/>
                </a:lnTo>
                <a:lnTo>
                  <a:pt x="421" y="0"/>
                </a:lnTo>
                <a:lnTo>
                  <a:pt x="425" y="0"/>
                </a:lnTo>
                <a:lnTo>
                  <a:pt x="429" y="0"/>
                </a:lnTo>
                <a:lnTo>
                  <a:pt x="433" y="0"/>
                </a:lnTo>
                <a:lnTo>
                  <a:pt x="437" y="0"/>
                </a:lnTo>
                <a:lnTo>
                  <a:pt x="441" y="0"/>
                </a:lnTo>
                <a:lnTo>
                  <a:pt x="445" y="0"/>
                </a:lnTo>
                <a:lnTo>
                  <a:pt x="448" y="0"/>
                </a:lnTo>
                <a:lnTo>
                  <a:pt x="452" y="0"/>
                </a:lnTo>
                <a:lnTo>
                  <a:pt x="456" y="0"/>
                </a:lnTo>
                <a:lnTo>
                  <a:pt x="460" y="0"/>
                </a:lnTo>
                <a:lnTo>
                  <a:pt x="464" y="0"/>
                </a:lnTo>
                <a:lnTo>
                  <a:pt x="468" y="0"/>
                </a:lnTo>
                <a:lnTo>
                  <a:pt x="472" y="0"/>
                </a:lnTo>
                <a:lnTo>
                  <a:pt x="476" y="0"/>
                </a:lnTo>
                <a:lnTo>
                  <a:pt x="480" y="0"/>
                </a:lnTo>
                <a:lnTo>
                  <a:pt x="484" y="0"/>
                </a:lnTo>
                <a:lnTo>
                  <a:pt x="487" y="0"/>
                </a:lnTo>
                <a:lnTo>
                  <a:pt x="491" y="0"/>
                </a:lnTo>
                <a:lnTo>
                  <a:pt x="495" y="0"/>
                </a:lnTo>
              </a:path>
            </a:pathLst>
          </a:custGeom>
          <a:noFill/>
          <a:ln w="127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638" name="Freeform 78">
            <a:extLst>
              <a:ext uri="{FF2B5EF4-FFF2-40B4-BE49-F238E27FC236}">
                <a16:creationId xmlns:a16="http://schemas.microsoft.com/office/drawing/2014/main" id="{9B2E985C-C2E4-440C-9DE2-06048FCEA17C}"/>
              </a:ext>
            </a:extLst>
          </p:cNvPr>
          <p:cNvSpPr>
            <a:spLocks/>
          </p:cNvSpPr>
          <p:nvPr/>
        </p:nvSpPr>
        <p:spPr bwMode="auto">
          <a:xfrm>
            <a:off x="5426075" y="5459413"/>
            <a:ext cx="779463" cy="1587"/>
          </a:xfrm>
          <a:custGeom>
            <a:avLst/>
            <a:gdLst>
              <a:gd name="T0" fmla="*/ 4 w 491"/>
              <a:gd name="T1" fmla="*/ 12 w 491"/>
              <a:gd name="T2" fmla="*/ 20 w 491"/>
              <a:gd name="T3" fmla="*/ 28 w 491"/>
              <a:gd name="T4" fmla="*/ 35 w 491"/>
              <a:gd name="T5" fmla="*/ 43 w 491"/>
              <a:gd name="T6" fmla="*/ 51 w 491"/>
              <a:gd name="T7" fmla="*/ 59 w 491"/>
              <a:gd name="T8" fmla="*/ 66 w 491"/>
              <a:gd name="T9" fmla="*/ 74 w 491"/>
              <a:gd name="T10" fmla="*/ 82 w 491"/>
              <a:gd name="T11" fmla="*/ 90 w 491"/>
              <a:gd name="T12" fmla="*/ 98 w 491"/>
              <a:gd name="T13" fmla="*/ 105 w 491"/>
              <a:gd name="T14" fmla="*/ 113 w 491"/>
              <a:gd name="T15" fmla="*/ 121 w 491"/>
              <a:gd name="T16" fmla="*/ 129 w 491"/>
              <a:gd name="T17" fmla="*/ 137 w 491"/>
              <a:gd name="T18" fmla="*/ 144 w 491"/>
              <a:gd name="T19" fmla="*/ 152 w 491"/>
              <a:gd name="T20" fmla="*/ 160 w 491"/>
              <a:gd name="T21" fmla="*/ 168 w 491"/>
              <a:gd name="T22" fmla="*/ 176 w 491"/>
              <a:gd name="T23" fmla="*/ 183 w 491"/>
              <a:gd name="T24" fmla="*/ 191 w 491"/>
              <a:gd name="T25" fmla="*/ 199 w 491"/>
              <a:gd name="T26" fmla="*/ 207 w 491"/>
              <a:gd name="T27" fmla="*/ 215 w 491"/>
              <a:gd name="T28" fmla="*/ 222 w 491"/>
              <a:gd name="T29" fmla="*/ 230 w 491"/>
              <a:gd name="T30" fmla="*/ 238 w 491"/>
              <a:gd name="T31" fmla="*/ 246 w 491"/>
              <a:gd name="T32" fmla="*/ 254 w 491"/>
              <a:gd name="T33" fmla="*/ 261 w 491"/>
              <a:gd name="T34" fmla="*/ 269 w 491"/>
              <a:gd name="T35" fmla="*/ 277 w 491"/>
              <a:gd name="T36" fmla="*/ 285 w 491"/>
              <a:gd name="T37" fmla="*/ 293 w 491"/>
              <a:gd name="T38" fmla="*/ 300 w 491"/>
              <a:gd name="T39" fmla="*/ 308 w 491"/>
              <a:gd name="T40" fmla="*/ 316 w 491"/>
              <a:gd name="T41" fmla="*/ 324 w 491"/>
              <a:gd name="T42" fmla="*/ 332 w 491"/>
              <a:gd name="T43" fmla="*/ 339 w 491"/>
              <a:gd name="T44" fmla="*/ 347 w 491"/>
              <a:gd name="T45" fmla="*/ 355 w 491"/>
              <a:gd name="T46" fmla="*/ 363 w 491"/>
              <a:gd name="T47" fmla="*/ 371 w 491"/>
              <a:gd name="T48" fmla="*/ 378 w 491"/>
              <a:gd name="T49" fmla="*/ 386 w 491"/>
              <a:gd name="T50" fmla="*/ 394 w 491"/>
              <a:gd name="T51" fmla="*/ 402 w 491"/>
              <a:gd name="T52" fmla="*/ 410 w 491"/>
              <a:gd name="T53" fmla="*/ 417 w 491"/>
              <a:gd name="T54" fmla="*/ 425 w 491"/>
              <a:gd name="T55" fmla="*/ 433 w 491"/>
              <a:gd name="T56" fmla="*/ 441 w 491"/>
              <a:gd name="T57" fmla="*/ 449 w 491"/>
              <a:gd name="T58" fmla="*/ 456 w 491"/>
              <a:gd name="T59" fmla="*/ 464 w 491"/>
              <a:gd name="T60" fmla="*/ 472 w 491"/>
              <a:gd name="T61" fmla="*/ 480 w 491"/>
              <a:gd name="T62" fmla="*/ 488 w 49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 ang="0">
                <a:pos x="T52" y="0"/>
              </a:cxn>
              <a:cxn ang="0">
                <a:pos x="T53" y="0"/>
              </a:cxn>
              <a:cxn ang="0">
                <a:pos x="T54" y="0"/>
              </a:cxn>
              <a:cxn ang="0">
                <a:pos x="T55" y="0"/>
              </a:cxn>
              <a:cxn ang="0">
                <a:pos x="T56" y="0"/>
              </a:cxn>
              <a:cxn ang="0">
                <a:pos x="T57" y="0"/>
              </a:cxn>
              <a:cxn ang="0">
                <a:pos x="T58" y="0"/>
              </a:cxn>
              <a:cxn ang="0">
                <a:pos x="T59" y="0"/>
              </a:cxn>
              <a:cxn ang="0">
                <a:pos x="T60" y="0"/>
              </a:cxn>
              <a:cxn ang="0">
                <a:pos x="T61" y="0"/>
              </a:cxn>
              <a:cxn ang="0">
                <a:pos x="T62" y="0"/>
              </a:cxn>
            </a:cxnLst>
            <a:rect l="0" t="0" r="r" b="b"/>
            <a:pathLst>
              <a:path w="491">
                <a:moveTo>
                  <a:pt x="0" y="0"/>
                </a:moveTo>
                <a:lnTo>
                  <a:pt x="4" y="0"/>
                </a:lnTo>
                <a:lnTo>
                  <a:pt x="8" y="0"/>
                </a:lnTo>
                <a:lnTo>
                  <a:pt x="12" y="0"/>
                </a:lnTo>
                <a:lnTo>
                  <a:pt x="16" y="0"/>
                </a:lnTo>
                <a:lnTo>
                  <a:pt x="20" y="0"/>
                </a:lnTo>
                <a:lnTo>
                  <a:pt x="24" y="0"/>
                </a:lnTo>
                <a:lnTo>
                  <a:pt x="28" y="0"/>
                </a:lnTo>
                <a:lnTo>
                  <a:pt x="31" y="0"/>
                </a:lnTo>
                <a:lnTo>
                  <a:pt x="35" y="0"/>
                </a:lnTo>
                <a:lnTo>
                  <a:pt x="39" y="0"/>
                </a:lnTo>
                <a:lnTo>
                  <a:pt x="43" y="0"/>
                </a:lnTo>
                <a:lnTo>
                  <a:pt x="47" y="0"/>
                </a:lnTo>
                <a:lnTo>
                  <a:pt x="51" y="0"/>
                </a:lnTo>
                <a:lnTo>
                  <a:pt x="55" y="0"/>
                </a:lnTo>
                <a:lnTo>
                  <a:pt x="59" y="0"/>
                </a:lnTo>
                <a:lnTo>
                  <a:pt x="63" y="0"/>
                </a:lnTo>
                <a:lnTo>
                  <a:pt x="66" y="0"/>
                </a:lnTo>
                <a:lnTo>
                  <a:pt x="70" y="0"/>
                </a:lnTo>
                <a:lnTo>
                  <a:pt x="74" y="0"/>
                </a:lnTo>
                <a:lnTo>
                  <a:pt x="78" y="0"/>
                </a:lnTo>
                <a:lnTo>
                  <a:pt x="82" y="0"/>
                </a:lnTo>
                <a:lnTo>
                  <a:pt x="86" y="0"/>
                </a:lnTo>
                <a:lnTo>
                  <a:pt x="90" y="0"/>
                </a:lnTo>
                <a:lnTo>
                  <a:pt x="94" y="0"/>
                </a:lnTo>
                <a:lnTo>
                  <a:pt x="98" y="0"/>
                </a:lnTo>
                <a:lnTo>
                  <a:pt x="102" y="0"/>
                </a:lnTo>
                <a:lnTo>
                  <a:pt x="105" y="0"/>
                </a:lnTo>
                <a:lnTo>
                  <a:pt x="109" y="0"/>
                </a:lnTo>
                <a:lnTo>
                  <a:pt x="113" y="0"/>
                </a:lnTo>
                <a:lnTo>
                  <a:pt x="117" y="0"/>
                </a:lnTo>
                <a:lnTo>
                  <a:pt x="121" y="0"/>
                </a:lnTo>
                <a:lnTo>
                  <a:pt x="125" y="0"/>
                </a:lnTo>
                <a:lnTo>
                  <a:pt x="129" y="0"/>
                </a:lnTo>
                <a:lnTo>
                  <a:pt x="133" y="0"/>
                </a:lnTo>
                <a:lnTo>
                  <a:pt x="137" y="0"/>
                </a:lnTo>
                <a:lnTo>
                  <a:pt x="141" y="0"/>
                </a:lnTo>
                <a:lnTo>
                  <a:pt x="144" y="0"/>
                </a:lnTo>
                <a:lnTo>
                  <a:pt x="148" y="0"/>
                </a:lnTo>
                <a:lnTo>
                  <a:pt x="152" y="0"/>
                </a:lnTo>
                <a:lnTo>
                  <a:pt x="156" y="0"/>
                </a:lnTo>
                <a:lnTo>
                  <a:pt x="160" y="0"/>
                </a:lnTo>
                <a:lnTo>
                  <a:pt x="164" y="0"/>
                </a:lnTo>
                <a:lnTo>
                  <a:pt x="168" y="0"/>
                </a:lnTo>
                <a:lnTo>
                  <a:pt x="172" y="0"/>
                </a:lnTo>
                <a:lnTo>
                  <a:pt x="176" y="0"/>
                </a:lnTo>
                <a:lnTo>
                  <a:pt x="180" y="0"/>
                </a:lnTo>
                <a:lnTo>
                  <a:pt x="183" y="0"/>
                </a:lnTo>
                <a:lnTo>
                  <a:pt x="187" y="0"/>
                </a:lnTo>
                <a:lnTo>
                  <a:pt x="191" y="0"/>
                </a:lnTo>
                <a:lnTo>
                  <a:pt x="195" y="0"/>
                </a:lnTo>
                <a:lnTo>
                  <a:pt x="199" y="0"/>
                </a:lnTo>
                <a:lnTo>
                  <a:pt x="203" y="0"/>
                </a:lnTo>
                <a:lnTo>
                  <a:pt x="207" y="0"/>
                </a:lnTo>
                <a:lnTo>
                  <a:pt x="211" y="0"/>
                </a:lnTo>
                <a:lnTo>
                  <a:pt x="215" y="0"/>
                </a:lnTo>
                <a:lnTo>
                  <a:pt x="219" y="0"/>
                </a:lnTo>
                <a:lnTo>
                  <a:pt x="222" y="0"/>
                </a:lnTo>
                <a:lnTo>
                  <a:pt x="226" y="0"/>
                </a:lnTo>
                <a:lnTo>
                  <a:pt x="230" y="0"/>
                </a:lnTo>
                <a:lnTo>
                  <a:pt x="234" y="0"/>
                </a:lnTo>
                <a:lnTo>
                  <a:pt x="238" y="0"/>
                </a:lnTo>
                <a:lnTo>
                  <a:pt x="242" y="0"/>
                </a:lnTo>
                <a:lnTo>
                  <a:pt x="246" y="0"/>
                </a:lnTo>
                <a:lnTo>
                  <a:pt x="250" y="0"/>
                </a:lnTo>
                <a:lnTo>
                  <a:pt x="254" y="0"/>
                </a:lnTo>
                <a:lnTo>
                  <a:pt x="258" y="0"/>
                </a:lnTo>
                <a:lnTo>
                  <a:pt x="261" y="0"/>
                </a:lnTo>
                <a:lnTo>
                  <a:pt x="265" y="0"/>
                </a:lnTo>
                <a:lnTo>
                  <a:pt x="269" y="0"/>
                </a:lnTo>
                <a:lnTo>
                  <a:pt x="273" y="0"/>
                </a:lnTo>
                <a:lnTo>
                  <a:pt x="277" y="0"/>
                </a:lnTo>
                <a:lnTo>
                  <a:pt x="281" y="0"/>
                </a:lnTo>
                <a:lnTo>
                  <a:pt x="285" y="0"/>
                </a:lnTo>
                <a:lnTo>
                  <a:pt x="289" y="0"/>
                </a:lnTo>
                <a:lnTo>
                  <a:pt x="293" y="0"/>
                </a:lnTo>
                <a:lnTo>
                  <a:pt x="296" y="0"/>
                </a:lnTo>
                <a:lnTo>
                  <a:pt x="300" y="0"/>
                </a:lnTo>
                <a:lnTo>
                  <a:pt x="304" y="0"/>
                </a:lnTo>
                <a:lnTo>
                  <a:pt x="308" y="0"/>
                </a:lnTo>
                <a:lnTo>
                  <a:pt x="312" y="0"/>
                </a:lnTo>
                <a:lnTo>
                  <a:pt x="316" y="0"/>
                </a:lnTo>
                <a:lnTo>
                  <a:pt x="320" y="0"/>
                </a:lnTo>
                <a:lnTo>
                  <a:pt x="324" y="0"/>
                </a:lnTo>
                <a:lnTo>
                  <a:pt x="328" y="0"/>
                </a:lnTo>
                <a:lnTo>
                  <a:pt x="332" y="0"/>
                </a:lnTo>
                <a:lnTo>
                  <a:pt x="335" y="0"/>
                </a:lnTo>
                <a:lnTo>
                  <a:pt x="339" y="0"/>
                </a:lnTo>
                <a:lnTo>
                  <a:pt x="343" y="0"/>
                </a:lnTo>
                <a:lnTo>
                  <a:pt x="347" y="0"/>
                </a:lnTo>
                <a:lnTo>
                  <a:pt x="351" y="0"/>
                </a:lnTo>
                <a:lnTo>
                  <a:pt x="355" y="0"/>
                </a:lnTo>
                <a:lnTo>
                  <a:pt x="359" y="0"/>
                </a:lnTo>
                <a:lnTo>
                  <a:pt x="363" y="0"/>
                </a:lnTo>
                <a:lnTo>
                  <a:pt x="367" y="0"/>
                </a:lnTo>
                <a:lnTo>
                  <a:pt x="371" y="0"/>
                </a:lnTo>
                <a:lnTo>
                  <a:pt x="374" y="0"/>
                </a:lnTo>
                <a:lnTo>
                  <a:pt x="378" y="0"/>
                </a:lnTo>
                <a:lnTo>
                  <a:pt x="382" y="0"/>
                </a:lnTo>
                <a:lnTo>
                  <a:pt x="386" y="0"/>
                </a:lnTo>
                <a:lnTo>
                  <a:pt x="390" y="0"/>
                </a:lnTo>
                <a:lnTo>
                  <a:pt x="394" y="0"/>
                </a:lnTo>
                <a:lnTo>
                  <a:pt x="398" y="0"/>
                </a:lnTo>
                <a:lnTo>
                  <a:pt x="402" y="0"/>
                </a:lnTo>
                <a:lnTo>
                  <a:pt x="406" y="0"/>
                </a:lnTo>
                <a:lnTo>
                  <a:pt x="410" y="0"/>
                </a:lnTo>
                <a:lnTo>
                  <a:pt x="413" y="0"/>
                </a:lnTo>
                <a:lnTo>
                  <a:pt x="417" y="0"/>
                </a:lnTo>
                <a:lnTo>
                  <a:pt x="421" y="0"/>
                </a:lnTo>
                <a:lnTo>
                  <a:pt x="425" y="0"/>
                </a:lnTo>
                <a:lnTo>
                  <a:pt x="429" y="0"/>
                </a:lnTo>
                <a:lnTo>
                  <a:pt x="433" y="0"/>
                </a:lnTo>
                <a:lnTo>
                  <a:pt x="437" y="0"/>
                </a:lnTo>
                <a:lnTo>
                  <a:pt x="441" y="0"/>
                </a:lnTo>
                <a:lnTo>
                  <a:pt x="445" y="0"/>
                </a:lnTo>
                <a:lnTo>
                  <a:pt x="449" y="0"/>
                </a:lnTo>
                <a:lnTo>
                  <a:pt x="452" y="0"/>
                </a:lnTo>
                <a:lnTo>
                  <a:pt x="456" y="0"/>
                </a:lnTo>
                <a:lnTo>
                  <a:pt x="460" y="0"/>
                </a:lnTo>
                <a:lnTo>
                  <a:pt x="464" y="0"/>
                </a:lnTo>
                <a:lnTo>
                  <a:pt x="468" y="0"/>
                </a:lnTo>
                <a:lnTo>
                  <a:pt x="472" y="0"/>
                </a:lnTo>
                <a:lnTo>
                  <a:pt x="476" y="0"/>
                </a:lnTo>
                <a:lnTo>
                  <a:pt x="480" y="0"/>
                </a:lnTo>
                <a:lnTo>
                  <a:pt x="484" y="0"/>
                </a:lnTo>
                <a:lnTo>
                  <a:pt x="488" y="0"/>
                </a:lnTo>
                <a:lnTo>
                  <a:pt x="491" y="0"/>
                </a:lnTo>
              </a:path>
            </a:pathLst>
          </a:custGeom>
          <a:noFill/>
          <a:ln w="127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639" name="Rectangle 79">
            <a:extLst>
              <a:ext uri="{FF2B5EF4-FFF2-40B4-BE49-F238E27FC236}">
                <a16:creationId xmlns:a16="http://schemas.microsoft.com/office/drawing/2014/main" id="{1512B9C1-CF9E-416D-9EF6-EBA9A9F53ED9}"/>
              </a:ext>
            </a:extLst>
          </p:cNvPr>
          <p:cNvSpPr>
            <a:spLocks noChangeArrowheads="1"/>
          </p:cNvSpPr>
          <p:nvPr/>
        </p:nvSpPr>
        <p:spPr bwMode="auto">
          <a:xfrm>
            <a:off x="3886200" y="5867400"/>
            <a:ext cx="885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frequency, MHz</a:t>
            </a:r>
            <a:endParaRPr lang="en-US" altLang="en-US" sz="1000"/>
          </a:p>
        </p:txBody>
      </p:sp>
      <p:sp>
        <p:nvSpPr>
          <p:cNvPr id="66640" name="Rectangle 80">
            <a:extLst>
              <a:ext uri="{FF2B5EF4-FFF2-40B4-BE49-F238E27FC236}">
                <a16:creationId xmlns:a16="http://schemas.microsoft.com/office/drawing/2014/main" id="{F4FF02D5-3E23-49E0-93D5-E8BD448A3968}"/>
              </a:ext>
            </a:extLst>
          </p:cNvPr>
          <p:cNvSpPr>
            <a:spLocks noChangeArrowheads="1"/>
          </p:cNvSpPr>
          <p:nvPr/>
        </p:nvSpPr>
        <p:spPr bwMode="auto">
          <a:xfrm rot="16200000">
            <a:off x="1783556" y="3855244"/>
            <a:ext cx="5476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amplitude</a:t>
            </a:r>
            <a:endParaRPr lang="en-US" altLang="en-US" sz="1000"/>
          </a:p>
        </p:txBody>
      </p:sp>
      <p:sp>
        <p:nvSpPr>
          <p:cNvPr id="66642" name="Text Box 82">
            <a:extLst>
              <a:ext uri="{FF2B5EF4-FFF2-40B4-BE49-F238E27FC236}">
                <a16:creationId xmlns:a16="http://schemas.microsoft.com/office/drawing/2014/main" id="{CF2D0767-8181-4B33-8BFC-E8119FCEB2C7}"/>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Line 4">
            <a:extLst>
              <a:ext uri="{FF2B5EF4-FFF2-40B4-BE49-F238E27FC236}">
                <a16:creationId xmlns:a16="http://schemas.microsoft.com/office/drawing/2014/main" id="{DF7B2FF5-809A-4A29-8ED4-5900B0595151}"/>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7590" name="Picture 6">
            <a:extLst>
              <a:ext uri="{FF2B5EF4-FFF2-40B4-BE49-F238E27FC236}">
                <a16:creationId xmlns:a16="http://schemas.microsoft.com/office/drawing/2014/main" id="{1C8DE120-5C34-4185-9D46-F72B17E063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809750"/>
            <a:ext cx="6781800" cy="451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591" name="Line 7">
            <a:extLst>
              <a:ext uri="{FF2B5EF4-FFF2-40B4-BE49-F238E27FC236}">
                <a16:creationId xmlns:a16="http://schemas.microsoft.com/office/drawing/2014/main" id="{1E237F5D-3515-417C-9AE5-A4E97BF199DA}"/>
              </a:ext>
            </a:extLst>
          </p:cNvPr>
          <p:cNvSpPr>
            <a:spLocks noChangeShapeType="1"/>
          </p:cNvSpPr>
          <p:nvPr/>
        </p:nvSpPr>
        <p:spPr bwMode="auto">
          <a:xfrm flipV="1">
            <a:off x="3810000" y="3505200"/>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592" name="Line 8">
            <a:extLst>
              <a:ext uri="{FF2B5EF4-FFF2-40B4-BE49-F238E27FC236}">
                <a16:creationId xmlns:a16="http://schemas.microsoft.com/office/drawing/2014/main" id="{433D45CD-0883-4EE7-A529-2124B2FB41A6}"/>
              </a:ext>
            </a:extLst>
          </p:cNvPr>
          <p:cNvSpPr>
            <a:spLocks noChangeShapeType="1"/>
          </p:cNvSpPr>
          <p:nvPr/>
        </p:nvSpPr>
        <p:spPr bwMode="auto">
          <a:xfrm>
            <a:off x="2362200" y="3962400"/>
            <a:ext cx="14478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593" name="Text Box 9">
            <a:extLst>
              <a:ext uri="{FF2B5EF4-FFF2-40B4-BE49-F238E27FC236}">
                <a16:creationId xmlns:a16="http://schemas.microsoft.com/office/drawing/2014/main" id="{2299045D-8A52-4C4F-BAB2-0F10DCEFC9DD}"/>
              </a:ext>
            </a:extLst>
          </p:cNvPr>
          <p:cNvSpPr txBox="1">
            <a:spLocks noChangeArrowheads="1"/>
          </p:cNvSpPr>
          <p:nvPr/>
        </p:nvSpPr>
        <p:spPr bwMode="auto">
          <a:xfrm>
            <a:off x="974725" y="1033463"/>
            <a:ext cx="71024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 range of angles where the agreement is good is significantly reduced </a:t>
            </a:r>
          </a:p>
        </p:txBody>
      </p:sp>
      <p:sp>
        <p:nvSpPr>
          <p:cNvPr id="67594" name="Text Box 10">
            <a:extLst>
              <a:ext uri="{FF2B5EF4-FFF2-40B4-BE49-F238E27FC236}">
                <a16:creationId xmlns:a16="http://schemas.microsoft.com/office/drawing/2014/main" id="{8F54F660-F962-44D8-9D32-1297AD7F6CF7}"/>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Line 4">
            <a:extLst>
              <a:ext uri="{FF2B5EF4-FFF2-40B4-BE49-F238E27FC236}">
                <a16:creationId xmlns:a16="http://schemas.microsoft.com/office/drawing/2014/main" id="{26B30364-8190-47F9-8341-509634A92C77}"/>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614" name="Text Box 6">
            <a:extLst>
              <a:ext uri="{FF2B5EF4-FFF2-40B4-BE49-F238E27FC236}">
                <a16:creationId xmlns:a16="http://schemas.microsoft.com/office/drawing/2014/main" id="{AF627A0E-D774-43FE-ABEC-A905B0EEA776}"/>
              </a:ext>
            </a:extLst>
          </p:cNvPr>
          <p:cNvSpPr txBox="1">
            <a:spLocks noChangeArrowheads="1"/>
          </p:cNvSpPr>
          <p:nvPr/>
        </p:nvSpPr>
        <p:spPr bwMode="auto">
          <a:xfrm>
            <a:off x="609600" y="919163"/>
            <a:ext cx="821055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latin typeface="Times New Roman" panose="02020603050405020304" pitchFamily="18" charset="0"/>
              </a:rPr>
              <a:t>Now consider the scattering amplitude with wider band Gaussian </a:t>
            </a:r>
          </a:p>
          <a:p>
            <a:pPr eaLnBrk="1" hangingPunct="1"/>
            <a:r>
              <a:rPr lang="en-US" altLang="en-US">
                <a:latin typeface="Times New Roman" panose="02020603050405020304" pitchFamily="18" charset="0"/>
              </a:rPr>
              <a:t>window</a:t>
            </a:r>
          </a:p>
          <a:p>
            <a:pPr eaLnBrk="1" hangingPunct="1"/>
            <a:r>
              <a:rPr lang="en-US" altLang="en-US">
                <a:latin typeface="Times New Roman" panose="02020603050405020304" pitchFamily="18" charset="0"/>
              </a:rPr>
              <a:t>The central frequency is 10 MHz, and the bandwidth is 6 MHz</a:t>
            </a:r>
          </a:p>
          <a:p>
            <a:pPr eaLnBrk="1" hangingPunct="1"/>
            <a:r>
              <a:rPr lang="en-US" altLang="en-US">
                <a:latin typeface="Times New Roman" panose="02020603050405020304" pitchFamily="18" charset="0"/>
              </a:rPr>
              <a:t>Radius of the crack a = 0.381mm</a:t>
            </a:r>
          </a:p>
        </p:txBody>
      </p:sp>
      <p:sp>
        <p:nvSpPr>
          <p:cNvPr id="68618" name="Rectangle 10">
            <a:extLst>
              <a:ext uri="{FF2B5EF4-FFF2-40B4-BE49-F238E27FC236}">
                <a16:creationId xmlns:a16="http://schemas.microsoft.com/office/drawing/2014/main" id="{91704865-4A82-4CA8-A5BF-7B3EF281C325}"/>
              </a:ext>
            </a:extLst>
          </p:cNvPr>
          <p:cNvSpPr>
            <a:spLocks noChangeArrowheads="1"/>
          </p:cNvSpPr>
          <p:nvPr/>
        </p:nvSpPr>
        <p:spPr bwMode="auto">
          <a:xfrm>
            <a:off x="2774950" y="2638425"/>
            <a:ext cx="3811588" cy="3011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8619" name="Rectangle 11">
            <a:extLst>
              <a:ext uri="{FF2B5EF4-FFF2-40B4-BE49-F238E27FC236}">
                <a16:creationId xmlns:a16="http://schemas.microsoft.com/office/drawing/2014/main" id="{40EC769B-CAA5-46CE-A8A8-4D91D895CA8A}"/>
              </a:ext>
            </a:extLst>
          </p:cNvPr>
          <p:cNvSpPr>
            <a:spLocks noChangeArrowheads="1"/>
          </p:cNvSpPr>
          <p:nvPr/>
        </p:nvSpPr>
        <p:spPr bwMode="auto">
          <a:xfrm>
            <a:off x="2774950" y="2638425"/>
            <a:ext cx="3811588" cy="301148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620" name="Line 12">
            <a:extLst>
              <a:ext uri="{FF2B5EF4-FFF2-40B4-BE49-F238E27FC236}">
                <a16:creationId xmlns:a16="http://schemas.microsoft.com/office/drawing/2014/main" id="{A0117027-6654-4AD9-9DD9-4920F2F91875}"/>
              </a:ext>
            </a:extLst>
          </p:cNvPr>
          <p:cNvSpPr>
            <a:spLocks noChangeShapeType="1"/>
          </p:cNvSpPr>
          <p:nvPr/>
        </p:nvSpPr>
        <p:spPr bwMode="auto">
          <a:xfrm>
            <a:off x="2774950" y="2638425"/>
            <a:ext cx="38115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21" name="Line 13">
            <a:extLst>
              <a:ext uri="{FF2B5EF4-FFF2-40B4-BE49-F238E27FC236}">
                <a16:creationId xmlns:a16="http://schemas.microsoft.com/office/drawing/2014/main" id="{A6D77C94-6ED1-472C-B102-E6A024A5CE9B}"/>
              </a:ext>
            </a:extLst>
          </p:cNvPr>
          <p:cNvSpPr>
            <a:spLocks noChangeShapeType="1"/>
          </p:cNvSpPr>
          <p:nvPr/>
        </p:nvSpPr>
        <p:spPr bwMode="auto">
          <a:xfrm>
            <a:off x="2774950" y="5649913"/>
            <a:ext cx="38115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22" name="Line 14">
            <a:extLst>
              <a:ext uri="{FF2B5EF4-FFF2-40B4-BE49-F238E27FC236}">
                <a16:creationId xmlns:a16="http://schemas.microsoft.com/office/drawing/2014/main" id="{BB3C104A-B640-4B27-ACC7-0AE7BFD1084C}"/>
              </a:ext>
            </a:extLst>
          </p:cNvPr>
          <p:cNvSpPr>
            <a:spLocks noChangeShapeType="1"/>
          </p:cNvSpPr>
          <p:nvPr/>
        </p:nvSpPr>
        <p:spPr bwMode="auto">
          <a:xfrm flipV="1">
            <a:off x="6586538" y="2638425"/>
            <a:ext cx="1587" cy="30114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23" name="Line 15">
            <a:extLst>
              <a:ext uri="{FF2B5EF4-FFF2-40B4-BE49-F238E27FC236}">
                <a16:creationId xmlns:a16="http://schemas.microsoft.com/office/drawing/2014/main" id="{F78D1849-2E78-48D5-99E4-230442DA34C3}"/>
              </a:ext>
            </a:extLst>
          </p:cNvPr>
          <p:cNvSpPr>
            <a:spLocks noChangeShapeType="1"/>
          </p:cNvSpPr>
          <p:nvPr/>
        </p:nvSpPr>
        <p:spPr bwMode="auto">
          <a:xfrm flipV="1">
            <a:off x="2774950" y="2638425"/>
            <a:ext cx="1588" cy="30114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24" name="Line 16">
            <a:extLst>
              <a:ext uri="{FF2B5EF4-FFF2-40B4-BE49-F238E27FC236}">
                <a16:creationId xmlns:a16="http://schemas.microsoft.com/office/drawing/2014/main" id="{5CCC082A-2913-4312-AA87-4AFF80816F4E}"/>
              </a:ext>
            </a:extLst>
          </p:cNvPr>
          <p:cNvSpPr>
            <a:spLocks noChangeShapeType="1"/>
          </p:cNvSpPr>
          <p:nvPr/>
        </p:nvSpPr>
        <p:spPr bwMode="auto">
          <a:xfrm>
            <a:off x="2774950" y="5649913"/>
            <a:ext cx="38115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25" name="Line 17">
            <a:extLst>
              <a:ext uri="{FF2B5EF4-FFF2-40B4-BE49-F238E27FC236}">
                <a16:creationId xmlns:a16="http://schemas.microsoft.com/office/drawing/2014/main" id="{2AF20BB5-A626-402F-B53E-329C45A3763D}"/>
              </a:ext>
            </a:extLst>
          </p:cNvPr>
          <p:cNvSpPr>
            <a:spLocks noChangeShapeType="1"/>
          </p:cNvSpPr>
          <p:nvPr/>
        </p:nvSpPr>
        <p:spPr bwMode="auto">
          <a:xfrm flipV="1">
            <a:off x="2774950" y="2638425"/>
            <a:ext cx="1588" cy="30114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26" name="Line 18">
            <a:extLst>
              <a:ext uri="{FF2B5EF4-FFF2-40B4-BE49-F238E27FC236}">
                <a16:creationId xmlns:a16="http://schemas.microsoft.com/office/drawing/2014/main" id="{FE7AED91-1E79-4A93-970F-59472A88FCDA}"/>
              </a:ext>
            </a:extLst>
          </p:cNvPr>
          <p:cNvSpPr>
            <a:spLocks noChangeShapeType="1"/>
          </p:cNvSpPr>
          <p:nvPr/>
        </p:nvSpPr>
        <p:spPr bwMode="auto">
          <a:xfrm flipV="1">
            <a:off x="2774950" y="5610225"/>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27" name="Line 19">
            <a:extLst>
              <a:ext uri="{FF2B5EF4-FFF2-40B4-BE49-F238E27FC236}">
                <a16:creationId xmlns:a16="http://schemas.microsoft.com/office/drawing/2014/main" id="{485CD07F-84CF-45FE-8DE5-2E57777CACCA}"/>
              </a:ext>
            </a:extLst>
          </p:cNvPr>
          <p:cNvSpPr>
            <a:spLocks noChangeShapeType="1"/>
          </p:cNvSpPr>
          <p:nvPr/>
        </p:nvSpPr>
        <p:spPr bwMode="auto">
          <a:xfrm>
            <a:off x="2774950" y="2638425"/>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28" name="Rectangle 20">
            <a:extLst>
              <a:ext uri="{FF2B5EF4-FFF2-40B4-BE49-F238E27FC236}">
                <a16:creationId xmlns:a16="http://schemas.microsoft.com/office/drawing/2014/main" id="{13E7778F-B500-43A3-B2FA-3FCB948C36E0}"/>
              </a:ext>
            </a:extLst>
          </p:cNvPr>
          <p:cNvSpPr>
            <a:spLocks noChangeArrowheads="1"/>
          </p:cNvSpPr>
          <p:nvPr/>
        </p:nvSpPr>
        <p:spPr bwMode="auto">
          <a:xfrm>
            <a:off x="2765425" y="56880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68629" name="Line 21">
            <a:extLst>
              <a:ext uri="{FF2B5EF4-FFF2-40B4-BE49-F238E27FC236}">
                <a16:creationId xmlns:a16="http://schemas.microsoft.com/office/drawing/2014/main" id="{BF0654B5-E2A1-4341-8B64-26418DB23C56}"/>
              </a:ext>
            </a:extLst>
          </p:cNvPr>
          <p:cNvSpPr>
            <a:spLocks noChangeShapeType="1"/>
          </p:cNvSpPr>
          <p:nvPr/>
        </p:nvSpPr>
        <p:spPr bwMode="auto">
          <a:xfrm flipV="1">
            <a:off x="3536950" y="5610225"/>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30" name="Line 22">
            <a:extLst>
              <a:ext uri="{FF2B5EF4-FFF2-40B4-BE49-F238E27FC236}">
                <a16:creationId xmlns:a16="http://schemas.microsoft.com/office/drawing/2014/main" id="{382E115B-2F00-4490-AC0A-C62EDBA5E43C}"/>
              </a:ext>
            </a:extLst>
          </p:cNvPr>
          <p:cNvSpPr>
            <a:spLocks noChangeShapeType="1"/>
          </p:cNvSpPr>
          <p:nvPr/>
        </p:nvSpPr>
        <p:spPr bwMode="auto">
          <a:xfrm>
            <a:off x="3536950" y="2638425"/>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31" name="Rectangle 23">
            <a:extLst>
              <a:ext uri="{FF2B5EF4-FFF2-40B4-BE49-F238E27FC236}">
                <a16:creationId xmlns:a16="http://schemas.microsoft.com/office/drawing/2014/main" id="{6568D047-3E67-4064-8DD8-79C52E83DCD1}"/>
              </a:ext>
            </a:extLst>
          </p:cNvPr>
          <p:cNvSpPr>
            <a:spLocks noChangeArrowheads="1"/>
          </p:cNvSpPr>
          <p:nvPr/>
        </p:nvSpPr>
        <p:spPr bwMode="auto">
          <a:xfrm>
            <a:off x="3527425" y="56880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5</a:t>
            </a:r>
            <a:endParaRPr lang="en-US" altLang="en-US" sz="1000"/>
          </a:p>
        </p:txBody>
      </p:sp>
      <p:sp>
        <p:nvSpPr>
          <p:cNvPr id="68632" name="Line 24">
            <a:extLst>
              <a:ext uri="{FF2B5EF4-FFF2-40B4-BE49-F238E27FC236}">
                <a16:creationId xmlns:a16="http://schemas.microsoft.com/office/drawing/2014/main" id="{F112684A-B659-4087-8A39-FE061A87DCA9}"/>
              </a:ext>
            </a:extLst>
          </p:cNvPr>
          <p:cNvSpPr>
            <a:spLocks noChangeShapeType="1"/>
          </p:cNvSpPr>
          <p:nvPr/>
        </p:nvSpPr>
        <p:spPr bwMode="auto">
          <a:xfrm flipV="1">
            <a:off x="4298950" y="5610225"/>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33" name="Line 25">
            <a:extLst>
              <a:ext uri="{FF2B5EF4-FFF2-40B4-BE49-F238E27FC236}">
                <a16:creationId xmlns:a16="http://schemas.microsoft.com/office/drawing/2014/main" id="{4BB17372-B375-4C2C-B37A-A06D28EAB7FD}"/>
              </a:ext>
            </a:extLst>
          </p:cNvPr>
          <p:cNvSpPr>
            <a:spLocks noChangeShapeType="1"/>
          </p:cNvSpPr>
          <p:nvPr/>
        </p:nvSpPr>
        <p:spPr bwMode="auto">
          <a:xfrm>
            <a:off x="4298950" y="2638425"/>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34" name="Rectangle 26">
            <a:extLst>
              <a:ext uri="{FF2B5EF4-FFF2-40B4-BE49-F238E27FC236}">
                <a16:creationId xmlns:a16="http://schemas.microsoft.com/office/drawing/2014/main" id="{25776933-FDFD-41AA-8F75-50AB496E0C5E}"/>
              </a:ext>
            </a:extLst>
          </p:cNvPr>
          <p:cNvSpPr>
            <a:spLocks noChangeArrowheads="1"/>
          </p:cNvSpPr>
          <p:nvPr/>
        </p:nvSpPr>
        <p:spPr bwMode="auto">
          <a:xfrm>
            <a:off x="4264025" y="56880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000"/>
          </a:p>
        </p:txBody>
      </p:sp>
      <p:sp>
        <p:nvSpPr>
          <p:cNvPr id="68635" name="Line 27">
            <a:extLst>
              <a:ext uri="{FF2B5EF4-FFF2-40B4-BE49-F238E27FC236}">
                <a16:creationId xmlns:a16="http://schemas.microsoft.com/office/drawing/2014/main" id="{07551D90-04CF-44E1-8EA4-438B9D74D8EB}"/>
              </a:ext>
            </a:extLst>
          </p:cNvPr>
          <p:cNvSpPr>
            <a:spLocks noChangeShapeType="1"/>
          </p:cNvSpPr>
          <p:nvPr/>
        </p:nvSpPr>
        <p:spPr bwMode="auto">
          <a:xfrm flipV="1">
            <a:off x="5062538" y="5610225"/>
            <a:ext cx="1587"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36" name="Line 28">
            <a:extLst>
              <a:ext uri="{FF2B5EF4-FFF2-40B4-BE49-F238E27FC236}">
                <a16:creationId xmlns:a16="http://schemas.microsoft.com/office/drawing/2014/main" id="{20CA52B5-6738-4493-8165-D169FA6A6C1D}"/>
              </a:ext>
            </a:extLst>
          </p:cNvPr>
          <p:cNvSpPr>
            <a:spLocks noChangeShapeType="1"/>
          </p:cNvSpPr>
          <p:nvPr/>
        </p:nvSpPr>
        <p:spPr bwMode="auto">
          <a:xfrm>
            <a:off x="5062538" y="2638425"/>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37" name="Rectangle 29">
            <a:extLst>
              <a:ext uri="{FF2B5EF4-FFF2-40B4-BE49-F238E27FC236}">
                <a16:creationId xmlns:a16="http://schemas.microsoft.com/office/drawing/2014/main" id="{7EB700AB-E05F-4C73-ADF8-C42B7840CD7F}"/>
              </a:ext>
            </a:extLst>
          </p:cNvPr>
          <p:cNvSpPr>
            <a:spLocks noChangeArrowheads="1"/>
          </p:cNvSpPr>
          <p:nvPr/>
        </p:nvSpPr>
        <p:spPr bwMode="auto">
          <a:xfrm>
            <a:off x="5026025" y="56880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15</a:t>
            </a:r>
            <a:endParaRPr lang="en-US" altLang="en-US" sz="1000"/>
          </a:p>
        </p:txBody>
      </p:sp>
      <p:sp>
        <p:nvSpPr>
          <p:cNvPr id="68638" name="Line 30">
            <a:extLst>
              <a:ext uri="{FF2B5EF4-FFF2-40B4-BE49-F238E27FC236}">
                <a16:creationId xmlns:a16="http://schemas.microsoft.com/office/drawing/2014/main" id="{2C368651-2B25-451F-B033-B357A4008482}"/>
              </a:ext>
            </a:extLst>
          </p:cNvPr>
          <p:cNvSpPr>
            <a:spLocks noChangeShapeType="1"/>
          </p:cNvSpPr>
          <p:nvPr/>
        </p:nvSpPr>
        <p:spPr bwMode="auto">
          <a:xfrm flipV="1">
            <a:off x="5824538" y="5610225"/>
            <a:ext cx="1587"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39" name="Line 31">
            <a:extLst>
              <a:ext uri="{FF2B5EF4-FFF2-40B4-BE49-F238E27FC236}">
                <a16:creationId xmlns:a16="http://schemas.microsoft.com/office/drawing/2014/main" id="{2FEBE2CD-2F43-4554-93F3-0A76F5817AFE}"/>
              </a:ext>
            </a:extLst>
          </p:cNvPr>
          <p:cNvSpPr>
            <a:spLocks noChangeShapeType="1"/>
          </p:cNvSpPr>
          <p:nvPr/>
        </p:nvSpPr>
        <p:spPr bwMode="auto">
          <a:xfrm>
            <a:off x="5824538" y="2638425"/>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40" name="Rectangle 32">
            <a:extLst>
              <a:ext uri="{FF2B5EF4-FFF2-40B4-BE49-F238E27FC236}">
                <a16:creationId xmlns:a16="http://schemas.microsoft.com/office/drawing/2014/main" id="{200392C5-1C2A-408C-81A5-27D1D0BA4E59}"/>
              </a:ext>
            </a:extLst>
          </p:cNvPr>
          <p:cNvSpPr>
            <a:spLocks noChangeArrowheads="1"/>
          </p:cNvSpPr>
          <p:nvPr/>
        </p:nvSpPr>
        <p:spPr bwMode="auto">
          <a:xfrm>
            <a:off x="5789613" y="56880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sz="1000"/>
          </a:p>
        </p:txBody>
      </p:sp>
      <p:sp>
        <p:nvSpPr>
          <p:cNvPr id="68641" name="Line 33">
            <a:extLst>
              <a:ext uri="{FF2B5EF4-FFF2-40B4-BE49-F238E27FC236}">
                <a16:creationId xmlns:a16="http://schemas.microsoft.com/office/drawing/2014/main" id="{010DDDC6-9BA7-47A6-966E-0D2F74E60CC7}"/>
              </a:ext>
            </a:extLst>
          </p:cNvPr>
          <p:cNvSpPr>
            <a:spLocks noChangeShapeType="1"/>
          </p:cNvSpPr>
          <p:nvPr/>
        </p:nvSpPr>
        <p:spPr bwMode="auto">
          <a:xfrm flipV="1">
            <a:off x="6586538" y="5610225"/>
            <a:ext cx="1587"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42" name="Line 34">
            <a:extLst>
              <a:ext uri="{FF2B5EF4-FFF2-40B4-BE49-F238E27FC236}">
                <a16:creationId xmlns:a16="http://schemas.microsoft.com/office/drawing/2014/main" id="{E2398CCD-37D1-4BE6-BDB8-D23B487105BA}"/>
              </a:ext>
            </a:extLst>
          </p:cNvPr>
          <p:cNvSpPr>
            <a:spLocks noChangeShapeType="1"/>
          </p:cNvSpPr>
          <p:nvPr/>
        </p:nvSpPr>
        <p:spPr bwMode="auto">
          <a:xfrm>
            <a:off x="6586538" y="2638425"/>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43" name="Rectangle 35">
            <a:extLst>
              <a:ext uri="{FF2B5EF4-FFF2-40B4-BE49-F238E27FC236}">
                <a16:creationId xmlns:a16="http://schemas.microsoft.com/office/drawing/2014/main" id="{E98D4FBA-B917-4D7E-ADA6-B5620BBA9342}"/>
              </a:ext>
            </a:extLst>
          </p:cNvPr>
          <p:cNvSpPr>
            <a:spLocks noChangeArrowheads="1"/>
          </p:cNvSpPr>
          <p:nvPr/>
        </p:nvSpPr>
        <p:spPr bwMode="auto">
          <a:xfrm>
            <a:off x="6551613" y="56880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25</a:t>
            </a:r>
            <a:endParaRPr lang="en-US" altLang="en-US" sz="1000"/>
          </a:p>
        </p:txBody>
      </p:sp>
      <p:sp>
        <p:nvSpPr>
          <p:cNvPr id="68644" name="Line 36">
            <a:extLst>
              <a:ext uri="{FF2B5EF4-FFF2-40B4-BE49-F238E27FC236}">
                <a16:creationId xmlns:a16="http://schemas.microsoft.com/office/drawing/2014/main" id="{F90E30E5-C515-452C-9931-6ADF8A5FA75F}"/>
              </a:ext>
            </a:extLst>
          </p:cNvPr>
          <p:cNvSpPr>
            <a:spLocks noChangeShapeType="1"/>
          </p:cNvSpPr>
          <p:nvPr/>
        </p:nvSpPr>
        <p:spPr bwMode="auto">
          <a:xfrm>
            <a:off x="2774950" y="5649913"/>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45" name="Line 37">
            <a:extLst>
              <a:ext uri="{FF2B5EF4-FFF2-40B4-BE49-F238E27FC236}">
                <a16:creationId xmlns:a16="http://schemas.microsoft.com/office/drawing/2014/main" id="{F05B2B0D-781C-4696-8DB5-A6393FEA980D}"/>
              </a:ext>
            </a:extLst>
          </p:cNvPr>
          <p:cNvSpPr>
            <a:spLocks noChangeShapeType="1"/>
          </p:cNvSpPr>
          <p:nvPr/>
        </p:nvSpPr>
        <p:spPr bwMode="auto">
          <a:xfrm flipH="1">
            <a:off x="6548438" y="56499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46" name="Rectangle 38">
            <a:extLst>
              <a:ext uri="{FF2B5EF4-FFF2-40B4-BE49-F238E27FC236}">
                <a16:creationId xmlns:a16="http://schemas.microsoft.com/office/drawing/2014/main" id="{52343E52-5088-4D06-98A0-CB78424DDAA0}"/>
              </a:ext>
            </a:extLst>
          </p:cNvPr>
          <p:cNvSpPr>
            <a:spLocks noChangeArrowheads="1"/>
          </p:cNvSpPr>
          <p:nvPr/>
        </p:nvSpPr>
        <p:spPr bwMode="auto">
          <a:xfrm>
            <a:off x="2581275" y="560228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68647" name="Line 39">
            <a:extLst>
              <a:ext uri="{FF2B5EF4-FFF2-40B4-BE49-F238E27FC236}">
                <a16:creationId xmlns:a16="http://schemas.microsoft.com/office/drawing/2014/main" id="{CEFF16BF-40AE-4D9A-8309-CD77EC46D06F}"/>
              </a:ext>
            </a:extLst>
          </p:cNvPr>
          <p:cNvSpPr>
            <a:spLocks noChangeShapeType="1"/>
          </p:cNvSpPr>
          <p:nvPr/>
        </p:nvSpPr>
        <p:spPr bwMode="auto">
          <a:xfrm>
            <a:off x="2774950" y="5348288"/>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48" name="Line 40">
            <a:extLst>
              <a:ext uri="{FF2B5EF4-FFF2-40B4-BE49-F238E27FC236}">
                <a16:creationId xmlns:a16="http://schemas.microsoft.com/office/drawing/2014/main" id="{A44E16A3-380D-4BB0-AFA3-12335AE3841A}"/>
              </a:ext>
            </a:extLst>
          </p:cNvPr>
          <p:cNvSpPr>
            <a:spLocks noChangeShapeType="1"/>
          </p:cNvSpPr>
          <p:nvPr/>
        </p:nvSpPr>
        <p:spPr bwMode="auto">
          <a:xfrm flipH="1">
            <a:off x="6548438" y="53482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49" name="Rectangle 41">
            <a:extLst>
              <a:ext uri="{FF2B5EF4-FFF2-40B4-BE49-F238E27FC236}">
                <a16:creationId xmlns:a16="http://schemas.microsoft.com/office/drawing/2014/main" id="{8DB97D19-C6FE-4264-93D3-546F670D8EEC}"/>
              </a:ext>
            </a:extLst>
          </p:cNvPr>
          <p:cNvSpPr>
            <a:spLocks noChangeArrowheads="1"/>
          </p:cNvSpPr>
          <p:nvPr/>
        </p:nvSpPr>
        <p:spPr bwMode="auto">
          <a:xfrm>
            <a:off x="2511425" y="53022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0.1</a:t>
            </a:r>
            <a:endParaRPr lang="en-US" altLang="en-US" sz="1000"/>
          </a:p>
        </p:txBody>
      </p:sp>
      <p:sp>
        <p:nvSpPr>
          <p:cNvPr id="68650" name="Line 42">
            <a:extLst>
              <a:ext uri="{FF2B5EF4-FFF2-40B4-BE49-F238E27FC236}">
                <a16:creationId xmlns:a16="http://schemas.microsoft.com/office/drawing/2014/main" id="{0068F908-5173-4AE7-9307-CA1869386010}"/>
              </a:ext>
            </a:extLst>
          </p:cNvPr>
          <p:cNvSpPr>
            <a:spLocks noChangeShapeType="1"/>
          </p:cNvSpPr>
          <p:nvPr/>
        </p:nvSpPr>
        <p:spPr bwMode="auto">
          <a:xfrm>
            <a:off x="2774950" y="5046663"/>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51" name="Line 43">
            <a:extLst>
              <a:ext uri="{FF2B5EF4-FFF2-40B4-BE49-F238E27FC236}">
                <a16:creationId xmlns:a16="http://schemas.microsoft.com/office/drawing/2014/main" id="{96A07C52-18C1-4CA8-BA6E-51FD39E8B467}"/>
              </a:ext>
            </a:extLst>
          </p:cNvPr>
          <p:cNvSpPr>
            <a:spLocks noChangeShapeType="1"/>
          </p:cNvSpPr>
          <p:nvPr/>
        </p:nvSpPr>
        <p:spPr bwMode="auto">
          <a:xfrm flipH="1">
            <a:off x="6548438" y="504666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52" name="Rectangle 44">
            <a:extLst>
              <a:ext uri="{FF2B5EF4-FFF2-40B4-BE49-F238E27FC236}">
                <a16:creationId xmlns:a16="http://schemas.microsoft.com/office/drawing/2014/main" id="{69860112-BE41-4E7A-B790-32285D6804B8}"/>
              </a:ext>
            </a:extLst>
          </p:cNvPr>
          <p:cNvSpPr>
            <a:spLocks noChangeArrowheads="1"/>
          </p:cNvSpPr>
          <p:nvPr/>
        </p:nvSpPr>
        <p:spPr bwMode="auto">
          <a:xfrm>
            <a:off x="2511425" y="500062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sz="1000"/>
          </a:p>
        </p:txBody>
      </p:sp>
      <p:sp>
        <p:nvSpPr>
          <p:cNvPr id="68653" name="Line 45">
            <a:extLst>
              <a:ext uri="{FF2B5EF4-FFF2-40B4-BE49-F238E27FC236}">
                <a16:creationId xmlns:a16="http://schemas.microsoft.com/office/drawing/2014/main" id="{6B6761B3-E2E8-4668-9E01-BACF102622C8}"/>
              </a:ext>
            </a:extLst>
          </p:cNvPr>
          <p:cNvSpPr>
            <a:spLocks noChangeShapeType="1"/>
          </p:cNvSpPr>
          <p:nvPr/>
        </p:nvSpPr>
        <p:spPr bwMode="auto">
          <a:xfrm>
            <a:off x="2774950" y="4746625"/>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54" name="Line 46">
            <a:extLst>
              <a:ext uri="{FF2B5EF4-FFF2-40B4-BE49-F238E27FC236}">
                <a16:creationId xmlns:a16="http://schemas.microsoft.com/office/drawing/2014/main" id="{10ED0770-1A62-4055-8D3D-4DA45574D1C8}"/>
              </a:ext>
            </a:extLst>
          </p:cNvPr>
          <p:cNvSpPr>
            <a:spLocks noChangeShapeType="1"/>
          </p:cNvSpPr>
          <p:nvPr/>
        </p:nvSpPr>
        <p:spPr bwMode="auto">
          <a:xfrm flipH="1">
            <a:off x="6548438" y="47466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55" name="Rectangle 47">
            <a:extLst>
              <a:ext uri="{FF2B5EF4-FFF2-40B4-BE49-F238E27FC236}">
                <a16:creationId xmlns:a16="http://schemas.microsoft.com/office/drawing/2014/main" id="{97E1466E-25F4-4977-93CB-38AD6C10F7B3}"/>
              </a:ext>
            </a:extLst>
          </p:cNvPr>
          <p:cNvSpPr>
            <a:spLocks noChangeArrowheads="1"/>
          </p:cNvSpPr>
          <p:nvPr/>
        </p:nvSpPr>
        <p:spPr bwMode="auto">
          <a:xfrm>
            <a:off x="2511425" y="46990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0.3</a:t>
            </a:r>
            <a:endParaRPr lang="en-US" altLang="en-US" sz="1000"/>
          </a:p>
        </p:txBody>
      </p:sp>
      <p:sp>
        <p:nvSpPr>
          <p:cNvPr id="68656" name="Line 48">
            <a:extLst>
              <a:ext uri="{FF2B5EF4-FFF2-40B4-BE49-F238E27FC236}">
                <a16:creationId xmlns:a16="http://schemas.microsoft.com/office/drawing/2014/main" id="{8C333CF5-DBF5-4345-8081-A2262EFC6BE5}"/>
              </a:ext>
            </a:extLst>
          </p:cNvPr>
          <p:cNvSpPr>
            <a:spLocks noChangeShapeType="1"/>
          </p:cNvSpPr>
          <p:nvPr/>
        </p:nvSpPr>
        <p:spPr bwMode="auto">
          <a:xfrm>
            <a:off x="2774950" y="4445000"/>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57" name="Line 49">
            <a:extLst>
              <a:ext uri="{FF2B5EF4-FFF2-40B4-BE49-F238E27FC236}">
                <a16:creationId xmlns:a16="http://schemas.microsoft.com/office/drawing/2014/main" id="{93E84F90-1E6D-4A98-926D-45F026D3BBD9}"/>
              </a:ext>
            </a:extLst>
          </p:cNvPr>
          <p:cNvSpPr>
            <a:spLocks noChangeShapeType="1"/>
          </p:cNvSpPr>
          <p:nvPr/>
        </p:nvSpPr>
        <p:spPr bwMode="auto">
          <a:xfrm flipH="1">
            <a:off x="6548438" y="44450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58" name="Rectangle 50">
            <a:extLst>
              <a:ext uri="{FF2B5EF4-FFF2-40B4-BE49-F238E27FC236}">
                <a16:creationId xmlns:a16="http://schemas.microsoft.com/office/drawing/2014/main" id="{20E9AE62-2F5C-493A-883F-5D3645E7F7AB}"/>
              </a:ext>
            </a:extLst>
          </p:cNvPr>
          <p:cNvSpPr>
            <a:spLocks noChangeArrowheads="1"/>
          </p:cNvSpPr>
          <p:nvPr/>
        </p:nvSpPr>
        <p:spPr bwMode="auto">
          <a:xfrm>
            <a:off x="2511425" y="43989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0.4</a:t>
            </a:r>
            <a:endParaRPr lang="en-US" altLang="en-US" sz="1000"/>
          </a:p>
        </p:txBody>
      </p:sp>
      <p:sp>
        <p:nvSpPr>
          <p:cNvPr id="68659" name="Line 51">
            <a:extLst>
              <a:ext uri="{FF2B5EF4-FFF2-40B4-BE49-F238E27FC236}">
                <a16:creationId xmlns:a16="http://schemas.microsoft.com/office/drawing/2014/main" id="{4C19BA00-7CDE-4325-AB83-1AE95770A578}"/>
              </a:ext>
            </a:extLst>
          </p:cNvPr>
          <p:cNvSpPr>
            <a:spLocks noChangeShapeType="1"/>
          </p:cNvSpPr>
          <p:nvPr/>
        </p:nvSpPr>
        <p:spPr bwMode="auto">
          <a:xfrm>
            <a:off x="2774950" y="4143375"/>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60" name="Line 52">
            <a:extLst>
              <a:ext uri="{FF2B5EF4-FFF2-40B4-BE49-F238E27FC236}">
                <a16:creationId xmlns:a16="http://schemas.microsoft.com/office/drawing/2014/main" id="{F3852B5C-9E9B-45DF-86A8-0234AB0D0EEA}"/>
              </a:ext>
            </a:extLst>
          </p:cNvPr>
          <p:cNvSpPr>
            <a:spLocks noChangeShapeType="1"/>
          </p:cNvSpPr>
          <p:nvPr/>
        </p:nvSpPr>
        <p:spPr bwMode="auto">
          <a:xfrm flipH="1">
            <a:off x="6548438" y="41433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61" name="Rectangle 53">
            <a:extLst>
              <a:ext uri="{FF2B5EF4-FFF2-40B4-BE49-F238E27FC236}">
                <a16:creationId xmlns:a16="http://schemas.microsoft.com/office/drawing/2014/main" id="{DFC80241-AE47-408D-BE25-77501E0CB0B4}"/>
              </a:ext>
            </a:extLst>
          </p:cNvPr>
          <p:cNvSpPr>
            <a:spLocks noChangeArrowheads="1"/>
          </p:cNvSpPr>
          <p:nvPr/>
        </p:nvSpPr>
        <p:spPr bwMode="auto">
          <a:xfrm>
            <a:off x="2511425" y="409733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000"/>
          </a:p>
        </p:txBody>
      </p:sp>
      <p:sp>
        <p:nvSpPr>
          <p:cNvPr id="68662" name="Line 54">
            <a:extLst>
              <a:ext uri="{FF2B5EF4-FFF2-40B4-BE49-F238E27FC236}">
                <a16:creationId xmlns:a16="http://schemas.microsoft.com/office/drawing/2014/main" id="{57F773B0-77F8-4E81-A3D7-4AE116D260EB}"/>
              </a:ext>
            </a:extLst>
          </p:cNvPr>
          <p:cNvSpPr>
            <a:spLocks noChangeShapeType="1"/>
          </p:cNvSpPr>
          <p:nvPr/>
        </p:nvSpPr>
        <p:spPr bwMode="auto">
          <a:xfrm>
            <a:off x="2774950" y="3835400"/>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63" name="Line 55">
            <a:extLst>
              <a:ext uri="{FF2B5EF4-FFF2-40B4-BE49-F238E27FC236}">
                <a16:creationId xmlns:a16="http://schemas.microsoft.com/office/drawing/2014/main" id="{AE34FA8A-2D62-451E-B162-F93FAF135B20}"/>
              </a:ext>
            </a:extLst>
          </p:cNvPr>
          <p:cNvSpPr>
            <a:spLocks noChangeShapeType="1"/>
          </p:cNvSpPr>
          <p:nvPr/>
        </p:nvSpPr>
        <p:spPr bwMode="auto">
          <a:xfrm flipH="1">
            <a:off x="6548438" y="38354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64" name="Rectangle 56">
            <a:extLst>
              <a:ext uri="{FF2B5EF4-FFF2-40B4-BE49-F238E27FC236}">
                <a16:creationId xmlns:a16="http://schemas.microsoft.com/office/drawing/2014/main" id="{375C6B74-58AA-452D-B3CD-1EE7B828AC59}"/>
              </a:ext>
            </a:extLst>
          </p:cNvPr>
          <p:cNvSpPr>
            <a:spLocks noChangeArrowheads="1"/>
          </p:cNvSpPr>
          <p:nvPr/>
        </p:nvSpPr>
        <p:spPr bwMode="auto">
          <a:xfrm>
            <a:off x="2511425" y="37893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0.6</a:t>
            </a:r>
            <a:endParaRPr lang="en-US" altLang="en-US" sz="1000"/>
          </a:p>
        </p:txBody>
      </p:sp>
      <p:sp>
        <p:nvSpPr>
          <p:cNvPr id="68665" name="Line 57">
            <a:extLst>
              <a:ext uri="{FF2B5EF4-FFF2-40B4-BE49-F238E27FC236}">
                <a16:creationId xmlns:a16="http://schemas.microsoft.com/office/drawing/2014/main" id="{6AC80258-DD76-451D-8A4F-8362324E271D}"/>
              </a:ext>
            </a:extLst>
          </p:cNvPr>
          <p:cNvSpPr>
            <a:spLocks noChangeShapeType="1"/>
          </p:cNvSpPr>
          <p:nvPr/>
        </p:nvSpPr>
        <p:spPr bwMode="auto">
          <a:xfrm>
            <a:off x="2774950" y="3535363"/>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66" name="Line 58">
            <a:extLst>
              <a:ext uri="{FF2B5EF4-FFF2-40B4-BE49-F238E27FC236}">
                <a16:creationId xmlns:a16="http://schemas.microsoft.com/office/drawing/2014/main" id="{1AAA7464-0846-4CC1-AA50-5D2AB8E22AF2}"/>
              </a:ext>
            </a:extLst>
          </p:cNvPr>
          <p:cNvSpPr>
            <a:spLocks noChangeShapeType="1"/>
          </p:cNvSpPr>
          <p:nvPr/>
        </p:nvSpPr>
        <p:spPr bwMode="auto">
          <a:xfrm flipH="1">
            <a:off x="6548438" y="353536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67" name="Rectangle 59">
            <a:extLst>
              <a:ext uri="{FF2B5EF4-FFF2-40B4-BE49-F238E27FC236}">
                <a16:creationId xmlns:a16="http://schemas.microsoft.com/office/drawing/2014/main" id="{41658881-16C1-4373-B855-8E1A0501D9FA}"/>
              </a:ext>
            </a:extLst>
          </p:cNvPr>
          <p:cNvSpPr>
            <a:spLocks noChangeArrowheads="1"/>
          </p:cNvSpPr>
          <p:nvPr/>
        </p:nvSpPr>
        <p:spPr bwMode="auto">
          <a:xfrm>
            <a:off x="2511425" y="348773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0.7</a:t>
            </a:r>
            <a:endParaRPr lang="en-US" altLang="en-US" sz="1000"/>
          </a:p>
        </p:txBody>
      </p:sp>
      <p:sp>
        <p:nvSpPr>
          <p:cNvPr id="68668" name="Line 60">
            <a:extLst>
              <a:ext uri="{FF2B5EF4-FFF2-40B4-BE49-F238E27FC236}">
                <a16:creationId xmlns:a16="http://schemas.microsoft.com/office/drawing/2014/main" id="{1EB9F84D-2F96-40FA-A2C5-59C10D5198D8}"/>
              </a:ext>
            </a:extLst>
          </p:cNvPr>
          <p:cNvSpPr>
            <a:spLocks noChangeShapeType="1"/>
          </p:cNvSpPr>
          <p:nvPr/>
        </p:nvSpPr>
        <p:spPr bwMode="auto">
          <a:xfrm>
            <a:off x="2774950" y="3240088"/>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69" name="Line 61">
            <a:extLst>
              <a:ext uri="{FF2B5EF4-FFF2-40B4-BE49-F238E27FC236}">
                <a16:creationId xmlns:a16="http://schemas.microsoft.com/office/drawing/2014/main" id="{57FA50C6-7938-404E-85E9-20ED15B761FB}"/>
              </a:ext>
            </a:extLst>
          </p:cNvPr>
          <p:cNvSpPr>
            <a:spLocks noChangeShapeType="1"/>
          </p:cNvSpPr>
          <p:nvPr/>
        </p:nvSpPr>
        <p:spPr bwMode="auto">
          <a:xfrm flipH="1">
            <a:off x="6548438" y="32400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70" name="Rectangle 62">
            <a:extLst>
              <a:ext uri="{FF2B5EF4-FFF2-40B4-BE49-F238E27FC236}">
                <a16:creationId xmlns:a16="http://schemas.microsoft.com/office/drawing/2014/main" id="{395E012F-F74F-48A9-8509-974BD5DCB699}"/>
              </a:ext>
            </a:extLst>
          </p:cNvPr>
          <p:cNvSpPr>
            <a:spLocks noChangeArrowheads="1"/>
          </p:cNvSpPr>
          <p:nvPr/>
        </p:nvSpPr>
        <p:spPr bwMode="auto">
          <a:xfrm>
            <a:off x="2511425" y="31940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0.8</a:t>
            </a:r>
            <a:endParaRPr lang="en-US" altLang="en-US" sz="1000"/>
          </a:p>
        </p:txBody>
      </p:sp>
      <p:sp>
        <p:nvSpPr>
          <p:cNvPr id="68671" name="Line 63">
            <a:extLst>
              <a:ext uri="{FF2B5EF4-FFF2-40B4-BE49-F238E27FC236}">
                <a16:creationId xmlns:a16="http://schemas.microsoft.com/office/drawing/2014/main" id="{182EBAFC-CB7D-4EF4-8F0F-DC4CB953BEB4}"/>
              </a:ext>
            </a:extLst>
          </p:cNvPr>
          <p:cNvSpPr>
            <a:spLocks noChangeShapeType="1"/>
          </p:cNvSpPr>
          <p:nvPr/>
        </p:nvSpPr>
        <p:spPr bwMode="auto">
          <a:xfrm>
            <a:off x="2774950" y="2938463"/>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72" name="Line 64">
            <a:extLst>
              <a:ext uri="{FF2B5EF4-FFF2-40B4-BE49-F238E27FC236}">
                <a16:creationId xmlns:a16="http://schemas.microsoft.com/office/drawing/2014/main" id="{8F46D52C-2D5D-4078-9C0C-F8ECA65E958D}"/>
              </a:ext>
            </a:extLst>
          </p:cNvPr>
          <p:cNvSpPr>
            <a:spLocks noChangeShapeType="1"/>
          </p:cNvSpPr>
          <p:nvPr/>
        </p:nvSpPr>
        <p:spPr bwMode="auto">
          <a:xfrm flipH="1">
            <a:off x="6548438" y="293846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73" name="Rectangle 65">
            <a:extLst>
              <a:ext uri="{FF2B5EF4-FFF2-40B4-BE49-F238E27FC236}">
                <a16:creationId xmlns:a16="http://schemas.microsoft.com/office/drawing/2014/main" id="{B2E5A812-7FEF-4444-AF1E-F3F25AB0FE29}"/>
              </a:ext>
            </a:extLst>
          </p:cNvPr>
          <p:cNvSpPr>
            <a:spLocks noChangeArrowheads="1"/>
          </p:cNvSpPr>
          <p:nvPr/>
        </p:nvSpPr>
        <p:spPr bwMode="auto">
          <a:xfrm>
            <a:off x="2511425" y="289242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0.9</a:t>
            </a:r>
            <a:endParaRPr lang="en-US" altLang="en-US" sz="1000"/>
          </a:p>
        </p:txBody>
      </p:sp>
      <p:sp>
        <p:nvSpPr>
          <p:cNvPr id="68674" name="Line 66">
            <a:extLst>
              <a:ext uri="{FF2B5EF4-FFF2-40B4-BE49-F238E27FC236}">
                <a16:creationId xmlns:a16="http://schemas.microsoft.com/office/drawing/2014/main" id="{8C68591F-2184-495D-B22D-4532EFD2137C}"/>
              </a:ext>
            </a:extLst>
          </p:cNvPr>
          <p:cNvSpPr>
            <a:spLocks noChangeShapeType="1"/>
          </p:cNvSpPr>
          <p:nvPr/>
        </p:nvSpPr>
        <p:spPr bwMode="auto">
          <a:xfrm>
            <a:off x="2774950" y="2638425"/>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75" name="Line 67">
            <a:extLst>
              <a:ext uri="{FF2B5EF4-FFF2-40B4-BE49-F238E27FC236}">
                <a16:creationId xmlns:a16="http://schemas.microsoft.com/office/drawing/2014/main" id="{F80FE796-3EFE-4A76-93D6-3A2195EBEF6E}"/>
              </a:ext>
            </a:extLst>
          </p:cNvPr>
          <p:cNvSpPr>
            <a:spLocks noChangeShapeType="1"/>
          </p:cNvSpPr>
          <p:nvPr/>
        </p:nvSpPr>
        <p:spPr bwMode="auto">
          <a:xfrm flipH="1">
            <a:off x="6548438" y="26384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76" name="Rectangle 68">
            <a:extLst>
              <a:ext uri="{FF2B5EF4-FFF2-40B4-BE49-F238E27FC236}">
                <a16:creationId xmlns:a16="http://schemas.microsoft.com/office/drawing/2014/main" id="{4150F082-7FBB-4A73-965B-1D617C03BDFE}"/>
              </a:ext>
            </a:extLst>
          </p:cNvPr>
          <p:cNvSpPr>
            <a:spLocks noChangeArrowheads="1"/>
          </p:cNvSpPr>
          <p:nvPr/>
        </p:nvSpPr>
        <p:spPr bwMode="auto">
          <a:xfrm>
            <a:off x="2581275" y="259080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p>
        </p:txBody>
      </p:sp>
      <p:sp>
        <p:nvSpPr>
          <p:cNvPr id="68677" name="Line 69">
            <a:extLst>
              <a:ext uri="{FF2B5EF4-FFF2-40B4-BE49-F238E27FC236}">
                <a16:creationId xmlns:a16="http://schemas.microsoft.com/office/drawing/2014/main" id="{52024868-72DC-4BDD-85D3-AF01F09060A6}"/>
              </a:ext>
            </a:extLst>
          </p:cNvPr>
          <p:cNvSpPr>
            <a:spLocks noChangeShapeType="1"/>
          </p:cNvSpPr>
          <p:nvPr/>
        </p:nvSpPr>
        <p:spPr bwMode="auto">
          <a:xfrm>
            <a:off x="2774950" y="2638425"/>
            <a:ext cx="38115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78" name="Line 70">
            <a:extLst>
              <a:ext uri="{FF2B5EF4-FFF2-40B4-BE49-F238E27FC236}">
                <a16:creationId xmlns:a16="http://schemas.microsoft.com/office/drawing/2014/main" id="{72F18E7E-8CC3-4F86-A595-F83C9CF28278}"/>
              </a:ext>
            </a:extLst>
          </p:cNvPr>
          <p:cNvSpPr>
            <a:spLocks noChangeShapeType="1"/>
          </p:cNvSpPr>
          <p:nvPr/>
        </p:nvSpPr>
        <p:spPr bwMode="auto">
          <a:xfrm>
            <a:off x="2774950" y="5649913"/>
            <a:ext cx="38115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79" name="Line 71">
            <a:extLst>
              <a:ext uri="{FF2B5EF4-FFF2-40B4-BE49-F238E27FC236}">
                <a16:creationId xmlns:a16="http://schemas.microsoft.com/office/drawing/2014/main" id="{E816E01F-EFC2-495B-A2B3-CBA1396FC09E}"/>
              </a:ext>
            </a:extLst>
          </p:cNvPr>
          <p:cNvSpPr>
            <a:spLocks noChangeShapeType="1"/>
          </p:cNvSpPr>
          <p:nvPr/>
        </p:nvSpPr>
        <p:spPr bwMode="auto">
          <a:xfrm flipV="1">
            <a:off x="6586538" y="2638425"/>
            <a:ext cx="1587" cy="30114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80" name="Line 72">
            <a:extLst>
              <a:ext uri="{FF2B5EF4-FFF2-40B4-BE49-F238E27FC236}">
                <a16:creationId xmlns:a16="http://schemas.microsoft.com/office/drawing/2014/main" id="{FA54AD3A-2944-4135-8CE3-B3FBBD8A9911}"/>
              </a:ext>
            </a:extLst>
          </p:cNvPr>
          <p:cNvSpPr>
            <a:spLocks noChangeShapeType="1"/>
          </p:cNvSpPr>
          <p:nvPr/>
        </p:nvSpPr>
        <p:spPr bwMode="auto">
          <a:xfrm flipV="1">
            <a:off x="2774950" y="2638425"/>
            <a:ext cx="1588" cy="30114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681" name="Freeform 73">
            <a:extLst>
              <a:ext uri="{FF2B5EF4-FFF2-40B4-BE49-F238E27FC236}">
                <a16:creationId xmlns:a16="http://schemas.microsoft.com/office/drawing/2014/main" id="{3D5E41F7-2478-458A-9ED2-DB2DCAE331F6}"/>
              </a:ext>
            </a:extLst>
          </p:cNvPr>
          <p:cNvSpPr>
            <a:spLocks/>
          </p:cNvSpPr>
          <p:nvPr/>
        </p:nvSpPr>
        <p:spPr bwMode="auto">
          <a:xfrm>
            <a:off x="2774950" y="5329238"/>
            <a:ext cx="762000" cy="314325"/>
          </a:xfrm>
          <a:custGeom>
            <a:avLst/>
            <a:gdLst>
              <a:gd name="T0" fmla="*/ 4 w 480"/>
              <a:gd name="T1" fmla="*/ 198 h 198"/>
              <a:gd name="T2" fmla="*/ 16 w 480"/>
              <a:gd name="T3" fmla="*/ 198 h 198"/>
              <a:gd name="T4" fmla="*/ 28 w 480"/>
              <a:gd name="T5" fmla="*/ 198 h 198"/>
              <a:gd name="T6" fmla="*/ 40 w 480"/>
              <a:gd name="T7" fmla="*/ 198 h 198"/>
              <a:gd name="T8" fmla="*/ 52 w 480"/>
              <a:gd name="T9" fmla="*/ 198 h 198"/>
              <a:gd name="T10" fmla="*/ 64 w 480"/>
              <a:gd name="T11" fmla="*/ 198 h 198"/>
              <a:gd name="T12" fmla="*/ 76 w 480"/>
              <a:gd name="T13" fmla="*/ 198 h 198"/>
              <a:gd name="T14" fmla="*/ 88 w 480"/>
              <a:gd name="T15" fmla="*/ 198 h 198"/>
              <a:gd name="T16" fmla="*/ 101 w 480"/>
              <a:gd name="T17" fmla="*/ 198 h 198"/>
              <a:gd name="T18" fmla="*/ 113 w 480"/>
              <a:gd name="T19" fmla="*/ 198 h 198"/>
              <a:gd name="T20" fmla="*/ 125 w 480"/>
              <a:gd name="T21" fmla="*/ 198 h 198"/>
              <a:gd name="T22" fmla="*/ 137 w 480"/>
              <a:gd name="T23" fmla="*/ 198 h 198"/>
              <a:gd name="T24" fmla="*/ 149 w 480"/>
              <a:gd name="T25" fmla="*/ 198 h 198"/>
              <a:gd name="T26" fmla="*/ 161 w 480"/>
              <a:gd name="T27" fmla="*/ 198 h 198"/>
              <a:gd name="T28" fmla="*/ 173 w 480"/>
              <a:gd name="T29" fmla="*/ 198 h 198"/>
              <a:gd name="T30" fmla="*/ 185 w 480"/>
              <a:gd name="T31" fmla="*/ 198 h 198"/>
              <a:gd name="T32" fmla="*/ 197 w 480"/>
              <a:gd name="T33" fmla="*/ 194 h 198"/>
              <a:gd name="T34" fmla="*/ 210 w 480"/>
              <a:gd name="T35" fmla="*/ 194 h 198"/>
              <a:gd name="T36" fmla="*/ 222 w 480"/>
              <a:gd name="T37" fmla="*/ 194 h 198"/>
              <a:gd name="T38" fmla="*/ 234 w 480"/>
              <a:gd name="T39" fmla="*/ 190 h 198"/>
              <a:gd name="T40" fmla="*/ 246 w 480"/>
              <a:gd name="T41" fmla="*/ 190 h 198"/>
              <a:gd name="T42" fmla="*/ 258 w 480"/>
              <a:gd name="T43" fmla="*/ 185 h 198"/>
              <a:gd name="T44" fmla="*/ 270 w 480"/>
              <a:gd name="T45" fmla="*/ 185 h 198"/>
              <a:gd name="T46" fmla="*/ 282 w 480"/>
              <a:gd name="T47" fmla="*/ 181 h 198"/>
              <a:gd name="T48" fmla="*/ 294 w 480"/>
              <a:gd name="T49" fmla="*/ 177 h 198"/>
              <a:gd name="T50" fmla="*/ 306 w 480"/>
              <a:gd name="T51" fmla="*/ 173 h 198"/>
              <a:gd name="T52" fmla="*/ 319 w 480"/>
              <a:gd name="T53" fmla="*/ 169 h 198"/>
              <a:gd name="T54" fmla="*/ 331 w 480"/>
              <a:gd name="T55" fmla="*/ 161 h 198"/>
              <a:gd name="T56" fmla="*/ 343 w 480"/>
              <a:gd name="T57" fmla="*/ 157 h 198"/>
              <a:gd name="T58" fmla="*/ 355 w 480"/>
              <a:gd name="T59" fmla="*/ 149 h 198"/>
              <a:gd name="T60" fmla="*/ 367 w 480"/>
              <a:gd name="T61" fmla="*/ 141 h 198"/>
              <a:gd name="T62" fmla="*/ 379 w 480"/>
              <a:gd name="T63" fmla="*/ 133 h 198"/>
              <a:gd name="T64" fmla="*/ 391 w 480"/>
              <a:gd name="T65" fmla="*/ 121 h 198"/>
              <a:gd name="T66" fmla="*/ 403 w 480"/>
              <a:gd name="T67" fmla="*/ 109 h 198"/>
              <a:gd name="T68" fmla="*/ 415 w 480"/>
              <a:gd name="T69" fmla="*/ 97 h 198"/>
              <a:gd name="T70" fmla="*/ 432 w 480"/>
              <a:gd name="T71" fmla="*/ 81 h 198"/>
              <a:gd name="T72" fmla="*/ 436 w 480"/>
              <a:gd name="T73" fmla="*/ 68 h 198"/>
              <a:gd name="T74" fmla="*/ 448 w 480"/>
              <a:gd name="T75" fmla="*/ 56 h 198"/>
              <a:gd name="T76" fmla="*/ 456 w 480"/>
              <a:gd name="T77" fmla="*/ 44 h 198"/>
              <a:gd name="T78" fmla="*/ 460 w 480"/>
              <a:gd name="T79" fmla="*/ 32 h 198"/>
              <a:gd name="T80" fmla="*/ 468 w 480"/>
              <a:gd name="T81" fmla="*/ 20 h 198"/>
              <a:gd name="T82" fmla="*/ 476 w 480"/>
              <a:gd name="T83" fmla="*/ 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80" h="198">
                <a:moveTo>
                  <a:pt x="4" y="198"/>
                </a:moveTo>
                <a:lnTo>
                  <a:pt x="0" y="198"/>
                </a:lnTo>
                <a:lnTo>
                  <a:pt x="4" y="198"/>
                </a:lnTo>
                <a:lnTo>
                  <a:pt x="8" y="198"/>
                </a:lnTo>
                <a:lnTo>
                  <a:pt x="12" y="198"/>
                </a:lnTo>
                <a:lnTo>
                  <a:pt x="16" y="198"/>
                </a:lnTo>
                <a:lnTo>
                  <a:pt x="20" y="198"/>
                </a:lnTo>
                <a:lnTo>
                  <a:pt x="24" y="198"/>
                </a:lnTo>
                <a:lnTo>
                  <a:pt x="28" y="198"/>
                </a:lnTo>
                <a:lnTo>
                  <a:pt x="32" y="198"/>
                </a:lnTo>
                <a:lnTo>
                  <a:pt x="36" y="198"/>
                </a:lnTo>
                <a:lnTo>
                  <a:pt x="40" y="198"/>
                </a:lnTo>
                <a:lnTo>
                  <a:pt x="44" y="198"/>
                </a:lnTo>
                <a:lnTo>
                  <a:pt x="48" y="198"/>
                </a:lnTo>
                <a:lnTo>
                  <a:pt x="52" y="198"/>
                </a:lnTo>
                <a:lnTo>
                  <a:pt x="56" y="198"/>
                </a:lnTo>
                <a:lnTo>
                  <a:pt x="60" y="198"/>
                </a:lnTo>
                <a:lnTo>
                  <a:pt x="64" y="198"/>
                </a:lnTo>
                <a:lnTo>
                  <a:pt x="68" y="198"/>
                </a:lnTo>
                <a:lnTo>
                  <a:pt x="72" y="198"/>
                </a:lnTo>
                <a:lnTo>
                  <a:pt x="76" y="198"/>
                </a:lnTo>
                <a:lnTo>
                  <a:pt x="80" y="198"/>
                </a:lnTo>
                <a:lnTo>
                  <a:pt x="84" y="198"/>
                </a:lnTo>
                <a:lnTo>
                  <a:pt x="88" y="198"/>
                </a:lnTo>
                <a:lnTo>
                  <a:pt x="92" y="198"/>
                </a:lnTo>
                <a:lnTo>
                  <a:pt x="97" y="198"/>
                </a:lnTo>
                <a:lnTo>
                  <a:pt x="101" y="198"/>
                </a:lnTo>
                <a:lnTo>
                  <a:pt x="105" y="198"/>
                </a:lnTo>
                <a:lnTo>
                  <a:pt x="109" y="198"/>
                </a:lnTo>
                <a:lnTo>
                  <a:pt x="113" y="198"/>
                </a:lnTo>
                <a:lnTo>
                  <a:pt x="117" y="198"/>
                </a:lnTo>
                <a:lnTo>
                  <a:pt x="121" y="198"/>
                </a:lnTo>
                <a:lnTo>
                  <a:pt x="125" y="198"/>
                </a:lnTo>
                <a:lnTo>
                  <a:pt x="129" y="198"/>
                </a:lnTo>
                <a:lnTo>
                  <a:pt x="133" y="198"/>
                </a:lnTo>
                <a:lnTo>
                  <a:pt x="137" y="198"/>
                </a:lnTo>
                <a:lnTo>
                  <a:pt x="141" y="198"/>
                </a:lnTo>
                <a:lnTo>
                  <a:pt x="145" y="198"/>
                </a:lnTo>
                <a:lnTo>
                  <a:pt x="149" y="198"/>
                </a:lnTo>
                <a:lnTo>
                  <a:pt x="153" y="198"/>
                </a:lnTo>
                <a:lnTo>
                  <a:pt x="157" y="198"/>
                </a:lnTo>
                <a:lnTo>
                  <a:pt x="161" y="198"/>
                </a:lnTo>
                <a:lnTo>
                  <a:pt x="165" y="198"/>
                </a:lnTo>
                <a:lnTo>
                  <a:pt x="169" y="198"/>
                </a:lnTo>
                <a:lnTo>
                  <a:pt x="173" y="198"/>
                </a:lnTo>
                <a:lnTo>
                  <a:pt x="177" y="198"/>
                </a:lnTo>
                <a:lnTo>
                  <a:pt x="181" y="198"/>
                </a:lnTo>
                <a:lnTo>
                  <a:pt x="185" y="198"/>
                </a:lnTo>
                <a:lnTo>
                  <a:pt x="189" y="194"/>
                </a:lnTo>
                <a:lnTo>
                  <a:pt x="193" y="194"/>
                </a:lnTo>
                <a:lnTo>
                  <a:pt x="197" y="194"/>
                </a:lnTo>
                <a:lnTo>
                  <a:pt x="201" y="194"/>
                </a:lnTo>
                <a:lnTo>
                  <a:pt x="206" y="194"/>
                </a:lnTo>
                <a:lnTo>
                  <a:pt x="210" y="194"/>
                </a:lnTo>
                <a:lnTo>
                  <a:pt x="214" y="194"/>
                </a:lnTo>
                <a:lnTo>
                  <a:pt x="218" y="194"/>
                </a:lnTo>
                <a:lnTo>
                  <a:pt x="222" y="194"/>
                </a:lnTo>
                <a:lnTo>
                  <a:pt x="226" y="194"/>
                </a:lnTo>
                <a:lnTo>
                  <a:pt x="230" y="190"/>
                </a:lnTo>
                <a:lnTo>
                  <a:pt x="234" y="190"/>
                </a:lnTo>
                <a:lnTo>
                  <a:pt x="238" y="190"/>
                </a:lnTo>
                <a:lnTo>
                  <a:pt x="242" y="190"/>
                </a:lnTo>
                <a:lnTo>
                  <a:pt x="246" y="190"/>
                </a:lnTo>
                <a:lnTo>
                  <a:pt x="250" y="190"/>
                </a:lnTo>
                <a:lnTo>
                  <a:pt x="254" y="185"/>
                </a:lnTo>
                <a:lnTo>
                  <a:pt x="258" y="185"/>
                </a:lnTo>
                <a:lnTo>
                  <a:pt x="262" y="185"/>
                </a:lnTo>
                <a:lnTo>
                  <a:pt x="266" y="185"/>
                </a:lnTo>
                <a:lnTo>
                  <a:pt x="270" y="185"/>
                </a:lnTo>
                <a:lnTo>
                  <a:pt x="274" y="181"/>
                </a:lnTo>
                <a:lnTo>
                  <a:pt x="278" y="181"/>
                </a:lnTo>
                <a:lnTo>
                  <a:pt x="282" y="181"/>
                </a:lnTo>
                <a:lnTo>
                  <a:pt x="286" y="181"/>
                </a:lnTo>
                <a:lnTo>
                  <a:pt x="290" y="177"/>
                </a:lnTo>
                <a:lnTo>
                  <a:pt x="294" y="177"/>
                </a:lnTo>
                <a:lnTo>
                  <a:pt x="298" y="177"/>
                </a:lnTo>
                <a:lnTo>
                  <a:pt x="302" y="173"/>
                </a:lnTo>
                <a:lnTo>
                  <a:pt x="306" y="173"/>
                </a:lnTo>
                <a:lnTo>
                  <a:pt x="310" y="173"/>
                </a:lnTo>
                <a:lnTo>
                  <a:pt x="314" y="169"/>
                </a:lnTo>
                <a:lnTo>
                  <a:pt x="319" y="169"/>
                </a:lnTo>
                <a:lnTo>
                  <a:pt x="323" y="165"/>
                </a:lnTo>
                <a:lnTo>
                  <a:pt x="327" y="165"/>
                </a:lnTo>
                <a:lnTo>
                  <a:pt x="331" y="161"/>
                </a:lnTo>
                <a:lnTo>
                  <a:pt x="335" y="161"/>
                </a:lnTo>
                <a:lnTo>
                  <a:pt x="339" y="157"/>
                </a:lnTo>
                <a:lnTo>
                  <a:pt x="343" y="157"/>
                </a:lnTo>
                <a:lnTo>
                  <a:pt x="347" y="153"/>
                </a:lnTo>
                <a:lnTo>
                  <a:pt x="351" y="153"/>
                </a:lnTo>
                <a:lnTo>
                  <a:pt x="355" y="149"/>
                </a:lnTo>
                <a:lnTo>
                  <a:pt x="359" y="145"/>
                </a:lnTo>
                <a:lnTo>
                  <a:pt x="363" y="145"/>
                </a:lnTo>
                <a:lnTo>
                  <a:pt x="367" y="141"/>
                </a:lnTo>
                <a:lnTo>
                  <a:pt x="371" y="137"/>
                </a:lnTo>
                <a:lnTo>
                  <a:pt x="375" y="137"/>
                </a:lnTo>
                <a:lnTo>
                  <a:pt x="379" y="133"/>
                </a:lnTo>
                <a:lnTo>
                  <a:pt x="383" y="129"/>
                </a:lnTo>
                <a:lnTo>
                  <a:pt x="387" y="125"/>
                </a:lnTo>
                <a:lnTo>
                  <a:pt x="391" y="121"/>
                </a:lnTo>
                <a:lnTo>
                  <a:pt x="395" y="117"/>
                </a:lnTo>
                <a:lnTo>
                  <a:pt x="399" y="113"/>
                </a:lnTo>
                <a:lnTo>
                  <a:pt x="403" y="109"/>
                </a:lnTo>
                <a:lnTo>
                  <a:pt x="407" y="105"/>
                </a:lnTo>
                <a:lnTo>
                  <a:pt x="411" y="101"/>
                </a:lnTo>
                <a:lnTo>
                  <a:pt x="415" y="97"/>
                </a:lnTo>
                <a:lnTo>
                  <a:pt x="419" y="93"/>
                </a:lnTo>
                <a:lnTo>
                  <a:pt x="423" y="89"/>
                </a:lnTo>
                <a:lnTo>
                  <a:pt x="432" y="81"/>
                </a:lnTo>
                <a:lnTo>
                  <a:pt x="432" y="77"/>
                </a:lnTo>
                <a:lnTo>
                  <a:pt x="436" y="72"/>
                </a:lnTo>
                <a:lnTo>
                  <a:pt x="436" y="68"/>
                </a:lnTo>
                <a:lnTo>
                  <a:pt x="444" y="64"/>
                </a:lnTo>
                <a:lnTo>
                  <a:pt x="444" y="60"/>
                </a:lnTo>
                <a:lnTo>
                  <a:pt x="448" y="56"/>
                </a:lnTo>
                <a:lnTo>
                  <a:pt x="448" y="52"/>
                </a:lnTo>
                <a:lnTo>
                  <a:pt x="452" y="48"/>
                </a:lnTo>
                <a:lnTo>
                  <a:pt x="456" y="44"/>
                </a:lnTo>
                <a:lnTo>
                  <a:pt x="456" y="40"/>
                </a:lnTo>
                <a:lnTo>
                  <a:pt x="460" y="36"/>
                </a:lnTo>
                <a:lnTo>
                  <a:pt x="460" y="32"/>
                </a:lnTo>
                <a:lnTo>
                  <a:pt x="464" y="28"/>
                </a:lnTo>
                <a:lnTo>
                  <a:pt x="468" y="24"/>
                </a:lnTo>
                <a:lnTo>
                  <a:pt x="468" y="20"/>
                </a:lnTo>
                <a:lnTo>
                  <a:pt x="472" y="16"/>
                </a:lnTo>
                <a:lnTo>
                  <a:pt x="472" y="12"/>
                </a:lnTo>
                <a:lnTo>
                  <a:pt x="476" y="8"/>
                </a:lnTo>
                <a:lnTo>
                  <a:pt x="480" y="4"/>
                </a:lnTo>
                <a:lnTo>
                  <a:pt x="480"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682" name="Freeform 74">
            <a:extLst>
              <a:ext uri="{FF2B5EF4-FFF2-40B4-BE49-F238E27FC236}">
                <a16:creationId xmlns:a16="http://schemas.microsoft.com/office/drawing/2014/main" id="{CF81E7E7-C02A-4659-A392-498D5F93024F}"/>
              </a:ext>
            </a:extLst>
          </p:cNvPr>
          <p:cNvSpPr>
            <a:spLocks/>
          </p:cNvSpPr>
          <p:nvPr/>
        </p:nvSpPr>
        <p:spPr bwMode="auto">
          <a:xfrm>
            <a:off x="3536950" y="3387725"/>
            <a:ext cx="487363" cy="1941513"/>
          </a:xfrm>
          <a:custGeom>
            <a:avLst/>
            <a:gdLst>
              <a:gd name="T0" fmla="*/ 4 w 307"/>
              <a:gd name="T1" fmla="*/ 1211 h 1223"/>
              <a:gd name="T2" fmla="*/ 12 w 307"/>
              <a:gd name="T3" fmla="*/ 1199 h 1223"/>
              <a:gd name="T4" fmla="*/ 20 w 307"/>
              <a:gd name="T5" fmla="*/ 1182 h 1223"/>
              <a:gd name="T6" fmla="*/ 28 w 307"/>
              <a:gd name="T7" fmla="*/ 1166 h 1223"/>
              <a:gd name="T8" fmla="*/ 36 w 307"/>
              <a:gd name="T9" fmla="*/ 1150 h 1223"/>
              <a:gd name="T10" fmla="*/ 40 w 307"/>
              <a:gd name="T11" fmla="*/ 1130 h 1223"/>
              <a:gd name="T12" fmla="*/ 48 w 307"/>
              <a:gd name="T13" fmla="*/ 1110 h 1223"/>
              <a:gd name="T14" fmla="*/ 56 w 307"/>
              <a:gd name="T15" fmla="*/ 1094 h 1223"/>
              <a:gd name="T16" fmla="*/ 65 w 307"/>
              <a:gd name="T17" fmla="*/ 1073 h 1223"/>
              <a:gd name="T18" fmla="*/ 69 w 307"/>
              <a:gd name="T19" fmla="*/ 1049 h 1223"/>
              <a:gd name="T20" fmla="*/ 77 w 307"/>
              <a:gd name="T21" fmla="*/ 1029 h 1223"/>
              <a:gd name="T22" fmla="*/ 85 w 307"/>
              <a:gd name="T23" fmla="*/ 1005 h 1223"/>
              <a:gd name="T24" fmla="*/ 93 w 307"/>
              <a:gd name="T25" fmla="*/ 981 h 1223"/>
              <a:gd name="T26" fmla="*/ 101 w 307"/>
              <a:gd name="T27" fmla="*/ 956 h 1223"/>
              <a:gd name="T28" fmla="*/ 105 w 307"/>
              <a:gd name="T29" fmla="*/ 932 h 1223"/>
              <a:gd name="T30" fmla="*/ 113 w 307"/>
              <a:gd name="T31" fmla="*/ 904 h 1223"/>
              <a:gd name="T32" fmla="*/ 121 w 307"/>
              <a:gd name="T33" fmla="*/ 876 h 1223"/>
              <a:gd name="T34" fmla="*/ 129 w 307"/>
              <a:gd name="T35" fmla="*/ 847 h 1223"/>
              <a:gd name="T36" fmla="*/ 137 w 307"/>
              <a:gd name="T37" fmla="*/ 819 h 1223"/>
              <a:gd name="T38" fmla="*/ 141 w 307"/>
              <a:gd name="T39" fmla="*/ 791 h 1223"/>
              <a:gd name="T40" fmla="*/ 149 w 307"/>
              <a:gd name="T41" fmla="*/ 759 h 1223"/>
              <a:gd name="T42" fmla="*/ 157 w 307"/>
              <a:gd name="T43" fmla="*/ 730 h 1223"/>
              <a:gd name="T44" fmla="*/ 165 w 307"/>
              <a:gd name="T45" fmla="*/ 698 h 1223"/>
              <a:gd name="T46" fmla="*/ 174 w 307"/>
              <a:gd name="T47" fmla="*/ 666 h 1223"/>
              <a:gd name="T48" fmla="*/ 178 w 307"/>
              <a:gd name="T49" fmla="*/ 629 h 1223"/>
              <a:gd name="T50" fmla="*/ 186 w 307"/>
              <a:gd name="T51" fmla="*/ 597 h 1223"/>
              <a:gd name="T52" fmla="*/ 194 w 307"/>
              <a:gd name="T53" fmla="*/ 561 h 1223"/>
              <a:gd name="T54" fmla="*/ 202 w 307"/>
              <a:gd name="T55" fmla="*/ 529 h 1223"/>
              <a:gd name="T56" fmla="*/ 206 w 307"/>
              <a:gd name="T57" fmla="*/ 492 h 1223"/>
              <a:gd name="T58" fmla="*/ 214 w 307"/>
              <a:gd name="T59" fmla="*/ 456 h 1223"/>
              <a:gd name="T60" fmla="*/ 222 w 307"/>
              <a:gd name="T61" fmla="*/ 420 h 1223"/>
              <a:gd name="T62" fmla="*/ 230 w 307"/>
              <a:gd name="T63" fmla="*/ 383 h 1223"/>
              <a:gd name="T64" fmla="*/ 238 w 307"/>
              <a:gd name="T65" fmla="*/ 347 h 1223"/>
              <a:gd name="T66" fmla="*/ 242 w 307"/>
              <a:gd name="T67" fmla="*/ 311 h 1223"/>
              <a:gd name="T68" fmla="*/ 250 w 307"/>
              <a:gd name="T69" fmla="*/ 274 h 1223"/>
              <a:gd name="T70" fmla="*/ 258 w 307"/>
              <a:gd name="T71" fmla="*/ 238 h 1223"/>
              <a:gd name="T72" fmla="*/ 266 w 307"/>
              <a:gd name="T73" fmla="*/ 202 h 1223"/>
              <a:gd name="T74" fmla="*/ 274 w 307"/>
              <a:gd name="T75" fmla="*/ 165 h 1223"/>
              <a:gd name="T76" fmla="*/ 279 w 307"/>
              <a:gd name="T77" fmla="*/ 129 h 1223"/>
              <a:gd name="T78" fmla="*/ 287 w 307"/>
              <a:gd name="T79" fmla="*/ 93 h 1223"/>
              <a:gd name="T80" fmla="*/ 295 w 307"/>
              <a:gd name="T81" fmla="*/ 56 h 1223"/>
              <a:gd name="T82" fmla="*/ 303 w 307"/>
              <a:gd name="T83" fmla="*/ 24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7" h="1223">
                <a:moveTo>
                  <a:pt x="0" y="1223"/>
                </a:moveTo>
                <a:lnTo>
                  <a:pt x="4" y="1219"/>
                </a:lnTo>
                <a:lnTo>
                  <a:pt x="4" y="1211"/>
                </a:lnTo>
                <a:lnTo>
                  <a:pt x="8" y="1207"/>
                </a:lnTo>
                <a:lnTo>
                  <a:pt x="12" y="1203"/>
                </a:lnTo>
                <a:lnTo>
                  <a:pt x="12" y="1199"/>
                </a:lnTo>
                <a:lnTo>
                  <a:pt x="16" y="1191"/>
                </a:lnTo>
                <a:lnTo>
                  <a:pt x="16" y="1186"/>
                </a:lnTo>
                <a:lnTo>
                  <a:pt x="20" y="1182"/>
                </a:lnTo>
                <a:lnTo>
                  <a:pt x="24" y="1178"/>
                </a:lnTo>
                <a:lnTo>
                  <a:pt x="24" y="1170"/>
                </a:lnTo>
                <a:lnTo>
                  <a:pt x="28" y="1166"/>
                </a:lnTo>
                <a:lnTo>
                  <a:pt x="28" y="1158"/>
                </a:lnTo>
                <a:lnTo>
                  <a:pt x="32" y="1154"/>
                </a:lnTo>
                <a:lnTo>
                  <a:pt x="36" y="1150"/>
                </a:lnTo>
                <a:lnTo>
                  <a:pt x="36" y="1142"/>
                </a:lnTo>
                <a:lnTo>
                  <a:pt x="40" y="1138"/>
                </a:lnTo>
                <a:lnTo>
                  <a:pt x="40" y="1130"/>
                </a:lnTo>
                <a:lnTo>
                  <a:pt x="44" y="1126"/>
                </a:lnTo>
                <a:lnTo>
                  <a:pt x="48" y="1118"/>
                </a:lnTo>
                <a:lnTo>
                  <a:pt x="48" y="1110"/>
                </a:lnTo>
                <a:lnTo>
                  <a:pt x="52" y="1106"/>
                </a:lnTo>
                <a:lnTo>
                  <a:pt x="52" y="1098"/>
                </a:lnTo>
                <a:lnTo>
                  <a:pt x="56" y="1094"/>
                </a:lnTo>
                <a:lnTo>
                  <a:pt x="61" y="1086"/>
                </a:lnTo>
                <a:lnTo>
                  <a:pt x="61" y="1078"/>
                </a:lnTo>
                <a:lnTo>
                  <a:pt x="65" y="1073"/>
                </a:lnTo>
                <a:lnTo>
                  <a:pt x="65" y="1065"/>
                </a:lnTo>
                <a:lnTo>
                  <a:pt x="69" y="1057"/>
                </a:lnTo>
                <a:lnTo>
                  <a:pt x="69" y="1049"/>
                </a:lnTo>
                <a:lnTo>
                  <a:pt x="73" y="1041"/>
                </a:lnTo>
                <a:lnTo>
                  <a:pt x="77" y="1037"/>
                </a:lnTo>
                <a:lnTo>
                  <a:pt x="77" y="1029"/>
                </a:lnTo>
                <a:lnTo>
                  <a:pt x="81" y="1021"/>
                </a:lnTo>
                <a:lnTo>
                  <a:pt x="81" y="1013"/>
                </a:lnTo>
                <a:lnTo>
                  <a:pt x="85" y="1005"/>
                </a:lnTo>
                <a:lnTo>
                  <a:pt x="89" y="997"/>
                </a:lnTo>
                <a:lnTo>
                  <a:pt x="89" y="989"/>
                </a:lnTo>
                <a:lnTo>
                  <a:pt x="93" y="981"/>
                </a:lnTo>
                <a:lnTo>
                  <a:pt x="93" y="973"/>
                </a:lnTo>
                <a:lnTo>
                  <a:pt x="97" y="964"/>
                </a:lnTo>
                <a:lnTo>
                  <a:pt x="101" y="956"/>
                </a:lnTo>
                <a:lnTo>
                  <a:pt x="101" y="948"/>
                </a:lnTo>
                <a:lnTo>
                  <a:pt x="105" y="940"/>
                </a:lnTo>
                <a:lnTo>
                  <a:pt x="105" y="932"/>
                </a:lnTo>
                <a:lnTo>
                  <a:pt x="109" y="924"/>
                </a:lnTo>
                <a:lnTo>
                  <a:pt x="113" y="912"/>
                </a:lnTo>
                <a:lnTo>
                  <a:pt x="113" y="904"/>
                </a:lnTo>
                <a:lnTo>
                  <a:pt x="117" y="896"/>
                </a:lnTo>
                <a:lnTo>
                  <a:pt x="117" y="888"/>
                </a:lnTo>
                <a:lnTo>
                  <a:pt x="121" y="876"/>
                </a:lnTo>
                <a:lnTo>
                  <a:pt x="125" y="868"/>
                </a:lnTo>
                <a:lnTo>
                  <a:pt x="125" y="860"/>
                </a:lnTo>
                <a:lnTo>
                  <a:pt x="129" y="847"/>
                </a:lnTo>
                <a:lnTo>
                  <a:pt x="129" y="839"/>
                </a:lnTo>
                <a:lnTo>
                  <a:pt x="133" y="831"/>
                </a:lnTo>
                <a:lnTo>
                  <a:pt x="137" y="819"/>
                </a:lnTo>
                <a:lnTo>
                  <a:pt x="137" y="811"/>
                </a:lnTo>
                <a:lnTo>
                  <a:pt x="141" y="799"/>
                </a:lnTo>
                <a:lnTo>
                  <a:pt x="141" y="791"/>
                </a:lnTo>
                <a:lnTo>
                  <a:pt x="145" y="779"/>
                </a:lnTo>
                <a:lnTo>
                  <a:pt x="149" y="771"/>
                </a:lnTo>
                <a:lnTo>
                  <a:pt x="149" y="759"/>
                </a:lnTo>
                <a:lnTo>
                  <a:pt x="153" y="751"/>
                </a:lnTo>
                <a:lnTo>
                  <a:pt x="153" y="738"/>
                </a:lnTo>
                <a:lnTo>
                  <a:pt x="157" y="730"/>
                </a:lnTo>
                <a:lnTo>
                  <a:pt x="161" y="718"/>
                </a:lnTo>
                <a:lnTo>
                  <a:pt x="161" y="706"/>
                </a:lnTo>
                <a:lnTo>
                  <a:pt x="165" y="698"/>
                </a:lnTo>
                <a:lnTo>
                  <a:pt x="165" y="686"/>
                </a:lnTo>
                <a:lnTo>
                  <a:pt x="170" y="674"/>
                </a:lnTo>
                <a:lnTo>
                  <a:pt x="174" y="666"/>
                </a:lnTo>
                <a:lnTo>
                  <a:pt x="174" y="654"/>
                </a:lnTo>
                <a:lnTo>
                  <a:pt x="178" y="642"/>
                </a:lnTo>
                <a:lnTo>
                  <a:pt x="178" y="629"/>
                </a:lnTo>
                <a:lnTo>
                  <a:pt x="182" y="621"/>
                </a:lnTo>
                <a:lnTo>
                  <a:pt x="182" y="609"/>
                </a:lnTo>
                <a:lnTo>
                  <a:pt x="186" y="597"/>
                </a:lnTo>
                <a:lnTo>
                  <a:pt x="190" y="585"/>
                </a:lnTo>
                <a:lnTo>
                  <a:pt x="190" y="573"/>
                </a:lnTo>
                <a:lnTo>
                  <a:pt x="194" y="561"/>
                </a:lnTo>
                <a:lnTo>
                  <a:pt x="194" y="553"/>
                </a:lnTo>
                <a:lnTo>
                  <a:pt x="198" y="541"/>
                </a:lnTo>
                <a:lnTo>
                  <a:pt x="202" y="529"/>
                </a:lnTo>
                <a:lnTo>
                  <a:pt x="202" y="516"/>
                </a:lnTo>
                <a:lnTo>
                  <a:pt x="206" y="504"/>
                </a:lnTo>
                <a:lnTo>
                  <a:pt x="206" y="492"/>
                </a:lnTo>
                <a:lnTo>
                  <a:pt x="210" y="480"/>
                </a:lnTo>
                <a:lnTo>
                  <a:pt x="214" y="468"/>
                </a:lnTo>
                <a:lnTo>
                  <a:pt x="214" y="456"/>
                </a:lnTo>
                <a:lnTo>
                  <a:pt x="218" y="444"/>
                </a:lnTo>
                <a:lnTo>
                  <a:pt x="218" y="432"/>
                </a:lnTo>
                <a:lnTo>
                  <a:pt x="222" y="420"/>
                </a:lnTo>
                <a:lnTo>
                  <a:pt x="226" y="407"/>
                </a:lnTo>
                <a:lnTo>
                  <a:pt x="226" y="395"/>
                </a:lnTo>
                <a:lnTo>
                  <a:pt x="230" y="383"/>
                </a:lnTo>
                <a:lnTo>
                  <a:pt x="230" y="371"/>
                </a:lnTo>
                <a:lnTo>
                  <a:pt x="234" y="359"/>
                </a:lnTo>
                <a:lnTo>
                  <a:pt x="238" y="347"/>
                </a:lnTo>
                <a:lnTo>
                  <a:pt x="238" y="335"/>
                </a:lnTo>
                <a:lnTo>
                  <a:pt x="242" y="323"/>
                </a:lnTo>
                <a:lnTo>
                  <a:pt x="242" y="311"/>
                </a:lnTo>
                <a:lnTo>
                  <a:pt x="246" y="299"/>
                </a:lnTo>
                <a:lnTo>
                  <a:pt x="250" y="286"/>
                </a:lnTo>
                <a:lnTo>
                  <a:pt x="250" y="274"/>
                </a:lnTo>
                <a:lnTo>
                  <a:pt x="254" y="262"/>
                </a:lnTo>
                <a:lnTo>
                  <a:pt x="254" y="250"/>
                </a:lnTo>
                <a:lnTo>
                  <a:pt x="258" y="238"/>
                </a:lnTo>
                <a:lnTo>
                  <a:pt x="262" y="226"/>
                </a:lnTo>
                <a:lnTo>
                  <a:pt x="262" y="214"/>
                </a:lnTo>
                <a:lnTo>
                  <a:pt x="266" y="202"/>
                </a:lnTo>
                <a:lnTo>
                  <a:pt x="266" y="190"/>
                </a:lnTo>
                <a:lnTo>
                  <a:pt x="270" y="177"/>
                </a:lnTo>
                <a:lnTo>
                  <a:pt x="274" y="165"/>
                </a:lnTo>
                <a:lnTo>
                  <a:pt x="274" y="153"/>
                </a:lnTo>
                <a:lnTo>
                  <a:pt x="279" y="141"/>
                </a:lnTo>
                <a:lnTo>
                  <a:pt x="279" y="129"/>
                </a:lnTo>
                <a:lnTo>
                  <a:pt x="283" y="117"/>
                </a:lnTo>
                <a:lnTo>
                  <a:pt x="283" y="105"/>
                </a:lnTo>
                <a:lnTo>
                  <a:pt x="287" y="93"/>
                </a:lnTo>
                <a:lnTo>
                  <a:pt x="291" y="81"/>
                </a:lnTo>
                <a:lnTo>
                  <a:pt x="291" y="68"/>
                </a:lnTo>
                <a:lnTo>
                  <a:pt x="295" y="56"/>
                </a:lnTo>
                <a:lnTo>
                  <a:pt x="295" y="44"/>
                </a:lnTo>
                <a:lnTo>
                  <a:pt x="299" y="32"/>
                </a:lnTo>
                <a:lnTo>
                  <a:pt x="303" y="24"/>
                </a:lnTo>
                <a:lnTo>
                  <a:pt x="303" y="12"/>
                </a:lnTo>
                <a:lnTo>
                  <a:pt x="307"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683" name="Freeform 75">
            <a:extLst>
              <a:ext uri="{FF2B5EF4-FFF2-40B4-BE49-F238E27FC236}">
                <a16:creationId xmlns:a16="http://schemas.microsoft.com/office/drawing/2014/main" id="{7D1B168D-0285-40A5-A49D-4F094148F951}"/>
              </a:ext>
            </a:extLst>
          </p:cNvPr>
          <p:cNvSpPr>
            <a:spLocks/>
          </p:cNvSpPr>
          <p:nvPr/>
        </p:nvSpPr>
        <p:spPr bwMode="auto">
          <a:xfrm>
            <a:off x="4024313" y="2638425"/>
            <a:ext cx="538162" cy="749300"/>
          </a:xfrm>
          <a:custGeom>
            <a:avLst/>
            <a:gdLst>
              <a:gd name="T0" fmla="*/ 4 w 339"/>
              <a:gd name="T1" fmla="*/ 448 h 472"/>
              <a:gd name="T2" fmla="*/ 12 w 339"/>
              <a:gd name="T3" fmla="*/ 415 h 472"/>
              <a:gd name="T4" fmla="*/ 20 w 339"/>
              <a:gd name="T5" fmla="*/ 383 h 472"/>
              <a:gd name="T6" fmla="*/ 24 w 339"/>
              <a:gd name="T7" fmla="*/ 351 h 472"/>
              <a:gd name="T8" fmla="*/ 32 w 339"/>
              <a:gd name="T9" fmla="*/ 318 h 472"/>
              <a:gd name="T10" fmla="*/ 40 w 339"/>
              <a:gd name="T11" fmla="*/ 290 h 472"/>
              <a:gd name="T12" fmla="*/ 48 w 339"/>
              <a:gd name="T13" fmla="*/ 262 h 472"/>
              <a:gd name="T14" fmla="*/ 56 w 339"/>
              <a:gd name="T15" fmla="*/ 234 h 472"/>
              <a:gd name="T16" fmla="*/ 60 w 339"/>
              <a:gd name="T17" fmla="*/ 205 h 472"/>
              <a:gd name="T18" fmla="*/ 68 w 339"/>
              <a:gd name="T19" fmla="*/ 181 h 472"/>
              <a:gd name="T20" fmla="*/ 76 w 339"/>
              <a:gd name="T21" fmla="*/ 157 h 472"/>
              <a:gd name="T22" fmla="*/ 85 w 339"/>
              <a:gd name="T23" fmla="*/ 133 h 472"/>
              <a:gd name="T24" fmla="*/ 89 w 339"/>
              <a:gd name="T25" fmla="*/ 113 h 472"/>
              <a:gd name="T26" fmla="*/ 97 w 339"/>
              <a:gd name="T27" fmla="*/ 92 h 472"/>
              <a:gd name="T28" fmla="*/ 105 w 339"/>
              <a:gd name="T29" fmla="*/ 76 h 472"/>
              <a:gd name="T30" fmla="*/ 113 w 339"/>
              <a:gd name="T31" fmla="*/ 60 h 472"/>
              <a:gd name="T32" fmla="*/ 121 w 339"/>
              <a:gd name="T33" fmla="*/ 48 h 472"/>
              <a:gd name="T34" fmla="*/ 129 w 339"/>
              <a:gd name="T35" fmla="*/ 32 h 472"/>
              <a:gd name="T36" fmla="*/ 141 w 339"/>
              <a:gd name="T37" fmla="*/ 16 h 472"/>
              <a:gd name="T38" fmla="*/ 149 w 339"/>
              <a:gd name="T39" fmla="*/ 8 h 472"/>
              <a:gd name="T40" fmla="*/ 157 w 339"/>
              <a:gd name="T41" fmla="*/ 0 h 472"/>
              <a:gd name="T42" fmla="*/ 169 w 339"/>
              <a:gd name="T43" fmla="*/ 0 h 472"/>
              <a:gd name="T44" fmla="*/ 181 w 339"/>
              <a:gd name="T45" fmla="*/ 0 h 472"/>
              <a:gd name="T46" fmla="*/ 194 w 339"/>
              <a:gd name="T47" fmla="*/ 4 h 472"/>
              <a:gd name="T48" fmla="*/ 206 w 339"/>
              <a:gd name="T49" fmla="*/ 16 h 472"/>
              <a:gd name="T50" fmla="*/ 218 w 339"/>
              <a:gd name="T51" fmla="*/ 32 h 472"/>
              <a:gd name="T52" fmla="*/ 226 w 339"/>
              <a:gd name="T53" fmla="*/ 44 h 472"/>
              <a:gd name="T54" fmla="*/ 234 w 339"/>
              <a:gd name="T55" fmla="*/ 56 h 472"/>
              <a:gd name="T56" fmla="*/ 238 w 339"/>
              <a:gd name="T57" fmla="*/ 68 h 472"/>
              <a:gd name="T58" fmla="*/ 246 w 339"/>
              <a:gd name="T59" fmla="*/ 84 h 472"/>
              <a:gd name="T60" fmla="*/ 254 w 339"/>
              <a:gd name="T61" fmla="*/ 105 h 472"/>
              <a:gd name="T62" fmla="*/ 262 w 339"/>
              <a:gd name="T63" fmla="*/ 121 h 472"/>
              <a:gd name="T64" fmla="*/ 270 w 339"/>
              <a:gd name="T65" fmla="*/ 141 h 472"/>
              <a:gd name="T66" fmla="*/ 274 w 339"/>
              <a:gd name="T67" fmla="*/ 161 h 472"/>
              <a:gd name="T68" fmla="*/ 282 w 339"/>
              <a:gd name="T69" fmla="*/ 185 h 472"/>
              <a:gd name="T70" fmla="*/ 290 w 339"/>
              <a:gd name="T71" fmla="*/ 209 h 472"/>
              <a:gd name="T72" fmla="*/ 298 w 339"/>
              <a:gd name="T73" fmla="*/ 234 h 472"/>
              <a:gd name="T74" fmla="*/ 302 w 339"/>
              <a:gd name="T75" fmla="*/ 258 h 472"/>
              <a:gd name="T76" fmla="*/ 311 w 339"/>
              <a:gd name="T77" fmla="*/ 286 h 472"/>
              <a:gd name="T78" fmla="*/ 319 w 339"/>
              <a:gd name="T79" fmla="*/ 314 h 472"/>
              <a:gd name="T80" fmla="*/ 327 w 339"/>
              <a:gd name="T81" fmla="*/ 343 h 472"/>
              <a:gd name="T82" fmla="*/ 335 w 339"/>
              <a:gd name="T83" fmla="*/ 371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9" h="472">
                <a:moveTo>
                  <a:pt x="0" y="472"/>
                </a:moveTo>
                <a:lnTo>
                  <a:pt x="0" y="460"/>
                </a:lnTo>
                <a:lnTo>
                  <a:pt x="4" y="448"/>
                </a:lnTo>
                <a:lnTo>
                  <a:pt x="8" y="435"/>
                </a:lnTo>
                <a:lnTo>
                  <a:pt x="8" y="427"/>
                </a:lnTo>
                <a:lnTo>
                  <a:pt x="12" y="415"/>
                </a:lnTo>
                <a:lnTo>
                  <a:pt x="12" y="403"/>
                </a:lnTo>
                <a:lnTo>
                  <a:pt x="16" y="395"/>
                </a:lnTo>
                <a:lnTo>
                  <a:pt x="20" y="383"/>
                </a:lnTo>
                <a:lnTo>
                  <a:pt x="20" y="371"/>
                </a:lnTo>
                <a:lnTo>
                  <a:pt x="24" y="363"/>
                </a:lnTo>
                <a:lnTo>
                  <a:pt x="24" y="351"/>
                </a:lnTo>
                <a:lnTo>
                  <a:pt x="28" y="339"/>
                </a:lnTo>
                <a:lnTo>
                  <a:pt x="32" y="331"/>
                </a:lnTo>
                <a:lnTo>
                  <a:pt x="32" y="318"/>
                </a:lnTo>
                <a:lnTo>
                  <a:pt x="36" y="310"/>
                </a:lnTo>
                <a:lnTo>
                  <a:pt x="36" y="298"/>
                </a:lnTo>
                <a:lnTo>
                  <a:pt x="40" y="290"/>
                </a:lnTo>
                <a:lnTo>
                  <a:pt x="44" y="278"/>
                </a:lnTo>
                <a:lnTo>
                  <a:pt x="44" y="270"/>
                </a:lnTo>
                <a:lnTo>
                  <a:pt x="48" y="262"/>
                </a:lnTo>
                <a:lnTo>
                  <a:pt x="48" y="250"/>
                </a:lnTo>
                <a:lnTo>
                  <a:pt x="52" y="242"/>
                </a:lnTo>
                <a:lnTo>
                  <a:pt x="56" y="234"/>
                </a:lnTo>
                <a:lnTo>
                  <a:pt x="56" y="226"/>
                </a:lnTo>
                <a:lnTo>
                  <a:pt x="60" y="213"/>
                </a:lnTo>
                <a:lnTo>
                  <a:pt x="60" y="205"/>
                </a:lnTo>
                <a:lnTo>
                  <a:pt x="64" y="197"/>
                </a:lnTo>
                <a:lnTo>
                  <a:pt x="68" y="189"/>
                </a:lnTo>
                <a:lnTo>
                  <a:pt x="68" y="181"/>
                </a:lnTo>
                <a:lnTo>
                  <a:pt x="72" y="173"/>
                </a:lnTo>
                <a:lnTo>
                  <a:pt x="72" y="165"/>
                </a:lnTo>
                <a:lnTo>
                  <a:pt x="76" y="157"/>
                </a:lnTo>
                <a:lnTo>
                  <a:pt x="80" y="149"/>
                </a:lnTo>
                <a:lnTo>
                  <a:pt x="80" y="141"/>
                </a:lnTo>
                <a:lnTo>
                  <a:pt x="85" y="133"/>
                </a:lnTo>
                <a:lnTo>
                  <a:pt x="85" y="129"/>
                </a:lnTo>
                <a:lnTo>
                  <a:pt x="89" y="121"/>
                </a:lnTo>
                <a:lnTo>
                  <a:pt x="89" y="113"/>
                </a:lnTo>
                <a:lnTo>
                  <a:pt x="93" y="109"/>
                </a:lnTo>
                <a:lnTo>
                  <a:pt x="97" y="100"/>
                </a:lnTo>
                <a:lnTo>
                  <a:pt x="97" y="92"/>
                </a:lnTo>
                <a:lnTo>
                  <a:pt x="101" y="88"/>
                </a:lnTo>
                <a:lnTo>
                  <a:pt x="101" y="84"/>
                </a:lnTo>
                <a:lnTo>
                  <a:pt x="105" y="76"/>
                </a:lnTo>
                <a:lnTo>
                  <a:pt x="109" y="72"/>
                </a:lnTo>
                <a:lnTo>
                  <a:pt x="109" y="64"/>
                </a:lnTo>
                <a:lnTo>
                  <a:pt x="113" y="60"/>
                </a:lnTo>
                <a:lnTo>
                  <a:pt x="113" y="56"/>
                </a:lnTo>
                <a:lnTo>
                  <a:pt x="117" y="52"/>
                </a:lnTo>
                <a:lnTo>
                  <a:pt x="121" y="48"/>
                </a:lnTo>
                <a:lnTo>
                  <a:pt x="121" y="44"/>
                </a:lnTo>
                <a:lnTo>
                  <a:pt x="125" y="36"/>
                </a:lnTo>
                <a:lnTo>
                  <a:pt x="129" y="32"/>
                </a:lnTo>
                <a:lnTo>
                  <a:pt x="133" y="28"/>
                </a:lnTo>
                <a:lnTo>
                  <a:pt x="133" y="24"/>
                </a:lnTo>
                <a:lnTo>
                  <a:pt x="141" y="16"/>
                </a:lnTo>
                <a:lnTo>
                  <a:pt x="137" y="16"/>
                </a:lnTo>
                <a:lnTo>
                  <a:pt x="141" y="16"/>
                </a:lnTo>
                <a:lnTo>
                  <a:pt x="149" y="8"/>
                </a:lnTo>
                <a:lnTo>
                  <a:pt x="149" y="4"/>
                </a:lnTo>
                <a:lnTo>
                  <a:pt x="153" y="4"/>
                </a:lnTo>
                <a:lnTo>
                  <a:pt x="157" y="0"/>
                </a:lnTo>
                <a:lnTo>
                  <a:pt x="161" y="0"/>
                </a:lnTo>
                <a:lnTo>
                  <a:pt x="165" y="0"/>
                </a:lnTo>
                <a:lnTo>
                  <a:pt x="169" y="0"/>
                </a:lnTo>
                <a:lnTo>
                  <a:pt x="173" y="0"/>
                </a:lnTo>
                <a:lnTo>
                  <a:pt x="177" y="0"/>
                </a:lnTo>
                <a:lnTo>
                  <a:pt x="181" y="0"/>
                </a:lnTo>
                <a:lnTo>
                  <a:pt x="185" y="0"/>
                </a:lnTo>
                <a:lnTo>
                  <a:pt x="189" y="4"/>
                </a:lnTo>
                <a:lnTo>
                  <a:pt x="194" y="4"/>
                </a:lnTo>
                <a:lnTo>
                  <a:pt x="198" y="8"/>
                </a:lnTo>
                <a:lnTo>
                  <a:pt x="202" y="16"/>
                </a:lnTo>
                <a:lnTo>
                  <a:pt x="206" y="16"/>
                </a:lnTo>
                <a:lnTo>
                  <a:pt x="210" y="24"/>
                </a:lnTo>
                <a:lnTo>
                  <a:pt x="214" y="28"/>
                </a:lnTo>
                <a:lnTo>
                  <a:pt x="218" y="32"/>
                </a:lnTo>
                <a:lnTo>
                  <a:pt x="222" y="36"/>
                </a:lnTo>
                <a:lnTo>
                  <a:pt x="222" y="40"/>
                </a:lnTo>
                <a:lnTo>
                  <a:pt x="226" y="44"/>
                </a:lnTo>
                <a:lnTo>
                  <a:pt x="226" y="48"/>
                </a:lnTo>
                <a:lnTo>
                  <a:pt x="230" y="52"/>
                </a:lnTo>
                <a:lnTo>
                  <a:pt x="234" y="56"/>
                </a:lnTo>
                <a:lnTo>
                  <a:pt x="234" y="60"/>
                </a:lnTo>
                <a:lnTo>
                  <a:pt x="238" y="64"/>
                </a:lnTo>
                <a:lnTo>
                  <a:pt x="238" y="68"/>
                </a:lnTo>
                <a:lnTo>
                  <a:pt x="242" y="76"/>
                </a:lnTo>
                <a:lnTo>
                  <a:pt x="246" y="80"/>
                </a:lnTo>
                <a:lnTo>
                  <a:pt x="246" y="84"/>
                </a:lnTo>
                <a:lnTo>
                  <a:pt x="250" y="92"/>
                </a:lnTo>
                <a:lnTo>
                  <a:pt x="250" y="96"/>
                </a:lnTo>
                <a:lnTo>
                  <a:pt x="254" y="105"/>
                </a:lnTo>
                <a:lnTo>
                  <a:pt x="258" y="109"/>
                </a:lnTo>
                <a:lnTo>
                  <a:pt x="258" y="117"/>
                </a:lnTo>
                <a:lnTo>
                  <a:pt x="262" y="121"/>
                </a:lnTo>
                <a:lnTo>
                  <a:pt x="262" y="129"/>
                </a:lnTo>
                <a:lnTo>
                  <a:pt x="266" y="133"/>
                </a:lnTo>
                <a:lnTo>
                  <a:pt x="270" y="141"/>
                </a:lnTo>
                <a:lnTo>
                  <a:pt x="270" y="149"/>
                </a:lnTo>
                <a:lnTo>
                  <a:pt x="274" y="157"/>
                </a:lnTo>
                <a:lnTo>
                  <a:pt x="274" y="161"/>
                </a:lnTo>
                <a:lnTo>
                  <a:pt x="278" y="169"/>
                </a:lnTo>
                <a:lnTo>
                  <a:pt x="282" y="177"/>
                </a:lnTo>
                <a:lnTo>
                  <a:pt x="282" y="185"/>
                </a:lnTo>
                <a:lnTo>
                  <a:pt x="286" y="193"/>
                </a:lnTo>
                <a:lnTo>
                  <a:pt x="286" y="201"/>
                </a:lnTo>
                <a:lnTo>
                  <a:pt x="290" y="209"/>
                </a:lnTo>
                <a:lnTo>
                  <a:pt x="294" y="218"/>
                </a:lnTo>
                <a:lnTo>
                  <a:pt x="294" y="226"/>
                </a:lnTo>
                <a:lnTo>
                  <a:pt x="298" y="234"/>
                </a:lnTo>
                <a:lnTo>
                  <a:pt x="298" y="242"/>
                </a:lnTo>
                <a:lnTo>
                  <a:pt x="302" y="250"/>
                </a:lnTo>
                <a:lnTo>
                  <a:pt x="302" y="258"/>
                </a:lnTo>
                <a:lnTo>
                  <a:pt x="307" y="266"/>
                </a:lnTo>
                <a:lnTo>
                  <a:pt x="311" y="278"/>
                </a:lnTo>
                <a:lnTo>
                  <a:pt x="311" y="286"/>
                </a:lnTo>
                <a:lnTo>
                  <a:pt x="315" y="294"/>
                </a:lnTo>
                <a:lnTo>
                  <a:pt x="315" y="302"/>
                </a:lnTo>
                <a:lnTo>
                  <a:pt x="319" y="314"/>
                </a:lnTo>
                <a:lnTo>
                  <a:pt x="323" y="322"/>
                </a:lnTo>
                <a:lnTo>
                  <a:pt x="323" y="331"/>
                </a:lnTo>
                <a:lnTo>
                  <a:pt x="327" y="343"/>
                </a:lnTo>
                <a:lnTo>
                  <a:pt x="327" y="351"/>
                </a:lnTo>
                <a:lnTo>
                  <a:pt x="331" y="363"/>
                </a:lnTo>
                <a:lnTo>
                  <a:pt x="335" y="371"/>
                </a:lnTo>
                <a:lnTo>
                  <a:pt x="335" y="379"/>
                </a:lnTo>
                <a:lnTo>
                  <a:pt x="339" y="391"/>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684" name="Freeform 76">
            <a:extLst>
              <a:ext uri="{FF2B5EF4-FFF2-40B4-BE49-F238E27FC236}">
                <a16:creationId xmlns:a16="http://schemas.microsoft.com/office/drawing/2014/main" id="{D2B76B75-4FE8-447E-A23F-BD5869F27B27}"/>
              </a:ext>
            </a:extLst>
          </p:cNvPr>
          <p:cNvSpPr>
            <a:spLocks/>
          </p:cNvSpPr>
          <p:nvPr/>
        </p:nvSpPr>
        <p:spPr bwMode="auto">
          <a:xfrm>
            <a:off x="4562475" y="3259138"/>
            <a:ext cx="481013" cy="1916112"/>
          </a:xfrm>
          <a:custGeom>
            <a:avLst/>
            <a:gdLst>
              <a:gd name="T0" fmla="*/ 4 w 303"/>
              <a:gd name="T1" fmla="*/ 20 h 1207"/>
              <a:gd name="T2" fmla="*/ 12 w 303"/>
              <a:gd name="T3" fmla="*/ 53 h 1207"/>
              <a:gd name="T4" fmla="*/ 20 w 303"/>
              <a:gd name="T5" fmla="*/ 81 h 1207"/>
              <a:gd name="T6" fmla="*/ 24 w 303"/>
              <a:gd name="T7" fmla="*/ 113 h 1207"/>
              <a:gd name="T8" fmla="*/ 32 w 303"/>
              <a:gd name="T9" fmla="*/ 145 h 1207"/>
              <a:gd name="T10" fmla="*/ 40 w 303"/>
              <a:gd name="T11" fmla="*/ 182 h 1207"/>
              <a:gd name="T12" fmla="*/ 48 w 303"/>
              <a:gd name="T13" fmla="*/ 214 h 1207"/>
              <a:gd name="T14" fmla="*/ 56 w 303"/>
              <a:gd name="T15" fmla="*/ 246 h 1207"/>
              <a:gd name="T16" fmla="*/ 60 w 303"/>
              <a:gd name="T17" fmla="*/ 279 h 1207"/>
              <a:gd name="T18" fmla="*/ 68 w 303"/>
              <a:gd name="T19" fmla="*/ 315 h 1207"/>
              <a:gd name="T20" fmla="*/ 77 w 303"/>
              <a:gd name="T21" fmla="*/ 347 h 1207"/>
              <a:gd name="T22" fmla="*/ 85 w 303"/>
              <a:gd name="T23" fmla="*/ 384 h 1207"/>
              <a:gd name="T24" fmla="*/ 89 w 303"/>
              <a:gd name="T25" fmla="*/ 416 h 1207"/>
              <a:gd name="T26" fmla="*/ 97 w 303"/>
              <a:gd name="T27" fmla="*/ 448 h 1207"/>
              <a:gd name="T28" fmla="*/ 105 w 303"/>
              <a:gd name="T29" fmla="*/ 484 h 1207"/>
              <a:gd name="T30" fmla="*/ 113 w 303"/>
              <a:gd name="T31" fmla="*/ 517 h 1207"/>
              <a:gd name="T32" fmla="*/ 121 w 303"/>
              <a:gd name="T33" fmla="*/ 549 h 1207"/>
              <a:gd name="T34" fmla="*/ 125 w 303"/>
              <a:gd name="T35" fmla="*/ 581 h 1207"/>
              <a:gd name="T36" fmla="*/ 133 w 303"/>
              <a:gd name="T37" fmla="*/ 614 h 1207"/>
              <a:gd name="T38" fmla="*/ 141 w 303"/>
              <a:gd name="T39" fmla="*/ 646 h 1207"/>
              <a:gd name="T40" fmla="*/ 149 w 303"/>
              <a:gd name="T41" fmla="*/ 678 h 1207"/>
              <a:gd name="T42" fmla="*/ 157 w 303"/>
              <a:gd name="T43" fmla="*/ 710 h 1207"/>
              <a:gd name="T44" fmla="*/ 161 w 303"/>
              <a:gd name="T45" fmla="*/ 739 h 1207"/>
              <a:gd name="T46" fmla="*/ 169 w 303"/>
              <a:gd name="T47" fmla="*/ 771 h 1207"/>
              <a:gd name="T48" fmla="*/ 177 w 303"/>
              <a:gd name="T49" fmla="*/ 799 h 1207"/>
              <a:gd name="T50" fmla="*/ 185 w 303"/>
              <a:gd name="T51" fmla="*/ 828 h 1207"/>
              <a:gd name="T52" fmla="*/ 190 w 303"/>
              <a:gd name="T53" fmla="*/ 856 h 1207"/>
              <a:gd name="T54" fmla="*/ 198 w 303"/>
              <a:gd name="T55" fmla="*/ 884 h 1207"/>
              <a:gd name="T56" fmla="*/ 206 w 303"/>
              <a:gd name="T57" fmla="*/ 912 h 1207"/>
              <a:gd name="T58" fmla="*/ 214 w 303"/>
              <a:gd name="T59" fmla="*/ 937 h 1207"/>
              <a:gd name="T60" fmla="*/ 222 w 303"/>
              <a:gd name="T61" fmla="*/ 965 h 1207"/>
              <a:gd name="T62" fmla="*/ 226 w 303"/>
              <a:gd name="T63" fmla="*/ 989 h 1207"/>
              <a:gd name="T64" fmla="*/ 234 w 303"/>
              <a:gd name="T65" fmla="*/ 1013 h 1207"/>
              <a:gd name="T66" fmla="*/ 242 w 303"/>
              <a:gd name="T67" fmla="*/ 1037 h 1207"/>
              <a:gd name="T68" fmla="*/ 250 w 303"/>
              <a:gd name="T69" fmla="*/ 1058 h 1207"/>
              <a:gd name="T70" fmla="*/ 258 w 303"/>
              <a:gd name="T71" fmla="*/ 1082 h 1207"/>
              <a:gd name="T72" fmla="*/ 262 w 303"/>
              <a:gd name="T73" fmla="*/ 1102 h 1207"/>
              <a:gd name="T74" fmla="*/ 270 w 303"/>
              <a:gd name="T75" fmla="*/ 1122 h 1207"/>
              <a:gd name="T76" fmla="*/ 278 w 303"/>
              <a:gd name="T77" fmla="*/ 1142 h 1207"/>
              <a:gd name="T78" fmla="*/ 286 w 303"/>
              <a:gd name="T79" fmla="*/ 1163 h 1207"/>
              <a:gd name="T80" fmla="*/ 290 w 303"/>
              <a:gd name="T81" fmla="*/ 1179 h 1207"/>
              <a:gd name="T82" fmla="*/ 299 w 303"/>
              <a:gd name="T83" fmla="*/ 1199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3" h="1207">
                <a:moveTo>
                  <a:pt x="0" y="0"/>
                </a:moveTo>
                <a:lnTo>
                  <a:pt x="0" y="8"/>
                </a:lnTo>
                <a:lnTo>
                  <a:pt x="4" y="20"/>
                </a:lnTo>
                <a:lnTo>
                  <a:pt x="8" y="28"/>
                </a:lnTo>
                <a:lnTo>
                  <a:pt x="8" y="40"/>
                </a:lnTo>
                <a:lnTo>
                  <a:pt x="12" y="53"/>
                </a:lnTo>
                <a:lnTo>
                  <a:pt x="12" y="61"/>
                </a:lnTo>
                <a:lnTo>
                  <a:pt x="16" y="73"/>
                </a:lnTo>
                <a:lnTo>
                  <a:pt x="20" y="81"/>
                </a:lnTo>
                <a:lnTo>
                  <a:pt x="20" y="93"/>
                </a:lnTo>
                <a:lnTo>
                  <a:pt x="24" y="105"/>
                </a:lnTo>
                <a:lnTo>
                  <a:pt x="24" y="113"/>
                </a:lnTo>
                <a:lnTo>
                  <a:pt x="28" y="125"/>
                </a:lnTo>
                <a:lnTo>
                  <a:pt x="32" y="137"/>
                </a:lnTo>
                <a:lnTo>
                  <a:pt x="32" y="145"/>
                </a:lnTo>
                <a:lnTo>
                  <a:pt x="36" y="158"/>
                </a:lnTo>
                <a:lnTo>
                  <a:pt x="36" y="170"/>
                </a:lnTo>
                <a:lnTo>
                  <a:pt x="40" y="182"/>
                </a:lnTo>
                <a:lnTo>
                  <a:pt x="44" y="190"/>
                </a:lnTo>
                <a:lnTo>
                  <a:pt x="44" y="202"/>
                </a:lnTo>
                <a:lnTo>
                  <a:pt x="48" y="214"/>
                </a:lnTo>
                <a:lnTo>
                  <a:pt x="48" y="226"/>
                </a:lnTo>
                <a:lnTo>
                  <a:pt x="52" y="234"/>
                </a:lnTo>
                <a:lnTo>
                  <a:pt x="56" y="246"/>
                </a:lnTo>
                <a:lnTo>
                  <a:pt x="56" y="258"/>
                </a:lnTo>
                <a:lnTo>
                  <a:pt x="60" y="271"/>
                </a:lnTo>
                <a:lnTo>
                  <a:pt x="60" y="279"/>
                </a:lnTo>
                <a:lnTo>
                  <a:pt x="64" y="291"/>
                </a:lnTo>
                <a:lnTo>
                  <a:pt x="68" y="303"/>
                </a:lnTo>
                <a:lnTo>
                  <a:pt x="68" y="315"/>
                </a:lnTo>
                <a:lnTo>
                  <a:pt x="72" y="327"/>
                </a:lnTo>
                <a:lnTo>
                  <a:pt x="72" y="335"/>
                </a:lnTo>
                <a:lnTo>
                  <a:pt x="77" y="347"/>
                </a:lnTo>
                <a:lnTo>
                  <a:pt x="77" y="359"/>
                </a:lnTo>
                <a:lnTo>
                  <a:pt x="81" y="371"/>
                </a:lnTo>
                <a:lnTo>
                  <a:pt x="85" y="384"/>
                </a:lnTo>
                <a:lnTo>
                  <a:pt x="85" y="392"/>
                </a:lnTo>
                <a:lnTo>
                  <a:pt x="89" y="404"/>
                </a:lnTo>
                <a:lnTo>
                  <a:pt x="89" y="416"/>
                </a:lnTo>
                <a:lnTo>
                  <a:pt x="93" y="428"/>
                </a:lnTo>
                <a:lnTo>
                  <a:pt x="97" y="440"/>
                </a:lnTo>
                <a:lnTo>
                  <a:pt x="97" y="448"/>
                </a:lnTo>
                <a:lnTo>
                  <a:pt x="101" y="460"/>
                </a:lnTo>
                <a:lnTo>
                  <a:pt x="101" y="472"/>
                </a:lnTo>
                <a:lnTo>
                  <a:pt x="105" y="484"/>
                </a:lnTo>
                <a:lnTo>
                  <a:pt x="109" y="493"/>
                </a:lnTo>
                <a:lnTo>
                  <a:pt x="109" y="505"/>
                </a:lnTo>
                <a:lnTo>
                  <a:pt x="113" y="517"/>
                </a:lnTo>
                <a:lnTo>
                  <a:pt x="113" y="529"/>
                </a:lnTo>
                <a:lnTo>
                  <a:pt x="117" y="537"/>
                </a:lnTo>
                <a:lnTo>
                  <a:pt x="121" y="549"/>
                </a:lnTo>
                <a:lnTo>
                  <a:pt x="121" y="561"/>
                </a:lnTo>
                <a:lnTo>
                  <a:pt x="125" y="573"/>
                </a:lnTo>
                <a:lnTo>
                  <a:pt x="125" y="581"/>
                </a:lnTo>
                <a:lnTo>
                  <a:pt x="129" y="593"/>
                </a:lnTo>
                <a:lnTo>
                  <a:pt x="133" y="606"/>
                </a:lnTo>
                <a:lnTo>
                  <a:pt x="133" y="614"/>
                </a:lnTo>
                <a:lnTo>
                  <a:pt x="137" y="626"/>
                </a:lnTo>
                <a:lnTo>
                  <a:pt x="137" y="638"/>
                </a:lnTo>
                <a:lnTo>
                  <a:pt x="141" y="646"/>
                </a:lnTo>
                <a:lnTo>
                  <a:pt x="145" y="658"/>
                </a:lnTo>
                <a:lnTo>
                  <a:pt x="145" y="670"/>
                </a:lnTo>
                <a:lnTo>
                  <a:pt x="149" y="678"/>
                </a:lnTo>
                <a:lnTo>
                  <a:pt x="149" y="690"/>
                </a:lnTo>
                <a:lnTo>
                  <a:pt x="153" y="698"/>
                </a:lnTo>
                <a:lnTo>
                  <a:pt x="157" y="710"/>
                </a:lnTo>
                <a:lnTo>
                  <a:pt x="157" y="719"/>
                </a:lnTo>
                <a:lnTo>
                  <a:pt x="161" y="731"/>
                </a:lnTo>
                <a:lnTo>
                  <a:pt x="161" y="739"/>
                </a:lnTo>
                <a:lnTo>
                  <a:pt x="165" y="751"/>
                </a:lnTo>
                <a:lnTo>
                  <a:pt x="169" y="759"/>
                </a:lnTo>
                <a:lnTo>
                  <a:pt x="169" y="771"/>
                </a:lnTo>
                <a:lnTo>
                  <a:pt x="173" y="779"/>
                </a:lnTo>
                <a:lnTo>
                  <a:pt x="173" y="791"/>
                </a:lnTo>
                <a:lnTo>
                  <a:pt x="177" y="799"/>
                </a:lnTo>
                <a:lnTo>
                  <a:pt x="181" y="811"/>
                </a:lnTo>
                <a:lnTo>
                  <a:pt x="181" y="819"/>
                </a:lnTo>
                <a:lnTo>
                  <a:pt x="185" y="828"/>
                </a:lnTo>
                <a:lnTo>
                  <a:pt x="185" y="840"/>
                </a:lnTo>
                <a:lnTo>
                  <a:pt x="190" y="848"/>
                </a:lnTo>
                <a:lnTo>
                  <a:pt x="190" y="856"/>
                </a:lnTo>
                <a:lnTo>
                  <a:pt x="194" y="868"/>
                </a:lnTo>
                <a:lnTo>
                  <a:pt x="198" y="876"/>
                </a:lnTo>
                <a:lnTo>
                  <a:pt x="198" y="884"/>
                </a:lnTo>
                <a:lnTo>
                  <a:pt x="202" y="892"/>
                </a:lnTo>
                <a:lnTo>
                  <a:pt x="202" y="904"/>
                </a:lnTo>
                <a:lnTo>
                  <a:pt x="206" y="912"/>
                </a:lnTo>
                <a:lnTo>
                  <a:pt x="210" y="920"/>
                </a:lnTo>
                <a:lnTo>
                  <a:pt x="210" y="928"/>
                </a:lnTo>
                <a:lnTo>
                  <a:pt x="214" y="937"/>
                </a:lnTo>
                <a:lnTo>
                  <a:pt x="214" y="949"/>
                </a:lnTo>
                <a:lnTo>
                  <a:pt x="218" y="957"/>
                </a:lnTo>
                <a:lnTo>
                  <a:pt x="222" y="965"/>
                </a:lnTo>
                <a:lnTo>
                  <a:pt x="222" y="973"/>
                </a:lnTo>
                <a:lnTo>
                  <a:pt x="226" y="981"/>
                </a:lnTo>
                <a:lnTo>
                  <a:pt x="226" y="989"/>
                </a:lnTo>
                <a:lnTo>
                  <a:pt x="230" y="997"/>
                </a:lnTo>
                <a:lnTo>
                  <a:pt x="234" y="1005"/>
                </a:lnTo>
                <a:lnTo>
                  <a:pt x="234" y="1013"/>
                </a:lnTo>
                <a:lnTo>
                  <a:pt x="238" y="1021"/>
                </a:lnTo>
                <a:lnTo>
                  <a:pt x="238" y="1029"/>
                </a:lnTo>
                <a:lnTo>
                  <a:pt x="242" y="1037"/>
                </a:lnTo>
                <a:lnTo>
                  <a:pt x="246" y="1045"/>
                </a:lnTo>
                <a:lnTo>
                  <a:pt x="246" y="1050"/>
                </a:lnTo>
                <a:lnTo>
                  <a:pt x="250" y="1058"/>
                </a:lnTo>
                <a:lnTo>
                  <a:pt x="250" y="1066"/>
                </a:lnTo>
                <a:lnTo>
                  <a:pt x="254" y="1074"/>
                </a:lnTo>
                <a:lnTo>
                  <a:pt x="258" y="1082"/>
                </a:lnTo>
                <a:lnTo>
                  <a:pt x="258" y="1086"/>
                </a:lnTo>
                <a:lnTo>
                  <a:pt x="262" y="1094"/>
                </a:lnTo>
                <a:lnTo>
                  <a:pt x="262" y="1102"/>
                </a:lnTo>
                <a:lnTo>
                  <a:pt x="266" y="1110"/>
                </a:lnTo>
                <a:lnTo>
                  <a:pt x="270" y="1114"/>
                </a:lnTo>
                <a:lnTo>
                  <a:pt x="270" y="1122"/>
                </a:lnTo>
                <a:lnTo>
                  <a:pt x="274" y="1130"/>
                </a:lnTo>
                <a:lnTo>
                  <a:pt x="274" y="1134"/>
                </a:lnTo>
                <a:lnTo>
                  <a:pt x="278" y="1142"/>
                </a:lnTo>
                <a:lnTo>
                  <a:pt x="282" y="1150"/>
                </a:lnTo>
                <a:lnTo>
                  <a:pt x="282" y="1154"/>
                </a:lnTo>
                <a:lnTo>
                  <a:pt x="286" y="1163"/>
                </a:lnTo>
                <a:lnTo>
                  <a:pt x="286" y="1167"/>
                </a:lnTo>
                <a:lnTo>
                  <a:pt x="290" y="1175"/>
                </a:lnTo>
                <a:lnTo>
                  <a:pt x="290" y="1179"/>
                </a:lnTo>
                <a:lnTo>
                  <a:pt x="294" y="1187"/>
                </a:lnTo>
                <a:lnTo>
                  <a:pt x="299" y="1191"/>
                </a:lnTo>
                <a:lnTo>
                  <a:pt x="299" y="1199"/>
                </a:lnTo>
                <a:lnTo>
                  <a:pt x="303" y="1203"/>
                </a:lnTo>
                <a:lnTo>
                  <a:pt x="303" y="1207"/>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685" name="Freeform 77">
            <a:extLst>
              <a:ext uri="{FF2B5EF4-FFF2-40B4-BE49-F238E27FC236}">
                <a16:creationId xmlns:a16="http://schemas.microsoft.com/office/drawing/2014/main" id="{946F9382-A639-4909-9601-64FE454EB9DB}"/>
              </a:ext>
            </a:extLst>
          </p:cNvPr>
          <p:cNvSpPr>
            <a:spLocks/>
          </p:cNvSpPr>
          <p:nvPr/>
        </p:nvSpPr>
        <p:spPr bwMode="auto">
          <a:xfrm>
            <a:off x="5043488" y="5175250"/>
            <a:ext cx="717550" cy="468313"/>
          </a:xfrm>
          <a:custGeom>
            <a:avLst/>
            <a:gdLst>
              <a:gd name="T0" fmla="*/ 8 w 452"/>
              <a:gd name="T1" fmla="*/ 12 h 295"/>
              <a:gd name="T2" fmla="*/ 12 w 452"/>
              <a:gd name="T3" fmla="*/ 28 h 295"/>
              <a:gd name="T4" fmla="*/ 20 w 452"/>
              <a:gd name="T5" fmla="*/ 44 h 295"/>
              <a:gd name="T6" fmla="*/ 28 w 452"/>
              <a:gd name="T7" fmla="*/ 56 h 295"/>
              <a:gd name="T8" fmla="*/ 36 w 452"/>
              <a:gd name="T9" fmla="*/ 73 h 295"/>
              <a:gd name="T10" fmla="*/ 44 w 452"/>
              <a:gd name="T11" fmla="*/ 85 h 295"/>
              <a:gd name="T12" fmla="*/ 48 w 452"/>
              <a:gd name="T13" fmla="*/ 97 h 295"/>
              <a:gd name="T14" fmla="*/ 56 w 452"/>
              <a:gd name="T15" fmla="*/ 109 h 295"/>
              <a:gd name="T16" fmla="*/ 64 w 452"/>
              <a:gd name="T17" fmla="*/ 121 h 295"/>
              <a:gd name="T18" fmla="*/ 72 w 452"/>
              <a:gd name="T19" fmla="*/ 133 h 295"/>
              <a:gd name="T20" fmla="*/ 80 w 452"/>
              <a:gd name="T21" fmla="*/ 145 h 295"/>
              <a:gd name="T22" fmla="*/ 88 w 452"/>
              <a:gd name="T23" fmla="*/ 157 h 295"/>
              <a:gd name="T24" fmla="*/ 100 w 452"/>
              <a:gd name="T25" fmla="*/ 174 h 295"/>
              <a:gd name="T26" fmla="*/ 117 w 452"/>
              <a:gd name="T27" fmla="*/ 190 h 295"/>
              <a:gd name="T28" fmla="*/ 121 w 452"/>
              <a:gd name="T29" fmla="*/ 194 h 295"/>
              <a:gd name="T30" fmla="*/ 129 w 452"/>
              <a:gd name="T31" fmla="*/ 202 h 295"/>
              <a:gd name="T32" fmla="*/ 141 w 452"/>
              <a:gd name="T33" fmla="*/ 214 h 295"/>
              <a:gd name="T34" fmla="*/ 153 w 452"/>
              <a:gd name="T35" fmla="*/ 222 h 295"/>
              <a:gd name="T36" fmla="*/ 165 w 452"/>
              <a:gd name="T37" fmla="*/ 230 h 295"/>
              <a:gd name="T38" fmla="*/ 177 w 452"/>
              <a:gd name="T39" fmla="*/ 238 h 295"/>
              <a:gd name="T40" fmla="*/ 189 w 452"/>
              <a:gd name="T41" fmla="*/ 246 h 295"/>
              <a:gd name="T42" fmla="*/ 201 w 452"/>
              <a:gd name="T43" fmla="*/ 254 h 295"/>
              <a:gd name="T44" fmla="*/ 213 w 452"/>
              <a:gd name="T45" fmla="*/ 258 h 295"/>
              <a:gd name="T46" fmla="*/ 226 w 452"/>
              <a:gd name="T47" fmla="*/ 262 h 295"/>
              <a:gd name="T48" fmla="*/ 238 w 452"/>
              <a:gd name="T49" fmla="*/ 270 h 295"/>
              <a:gd name="T50" fmla="*/ 250 w 452"/>
              <a:gd name="T51" fmla="*/ 270 h 295"/>
              <a:gd name="T52" fmla="*/ 262 w 452"/>
              <a:gd name="T53" fmla="*/ 274 h 295"/>
              <a:gd name="T54" fmla="*/ 274 w 452"/>
              <a:gd name="T55" fmla="*/ 278 h 295"/>
              <a:gd name="T56" fmla="*/ 286 w 452"/>
              <a:gd name="T57" fmla="*/ 282 h 295"/>
              <a:gd name="T58" fmla="*/ 298 w 452"/>
              <a:gd name="T59" fmla="*/ 282 h 295"/>
              <a:gd name="T60" fmla="*/ 310 w 452"/>
              <a:gd name="T61" fmla="*/ 287 h 295"/>
              <a:gd name="T62" fmla="*/ 322 w 452"/>
              <a:gd name="T63" fmla="*/ 287 h 295"/>
              <a:gd name="T64" fmla="*/ 335 w 452"/>
              <a:gd name="T65" fmla="*/ 287 h 295"/>
              <a:gd name="T66" fmla="*/ 347 w 452"/>
              <a:gd name="T67" fmla="*/ 291 h 295"/>
              <a:gd name="T68" fmla="*/ 359 w 452"/>
              <a:gd name="T69" fmla="*/ 291 h 295"/>
              <a:gd name="T70" fmla="*/ 371 w 452"/>
              <a:gd name="T71" fmla="*/ 291 h 295"/>
              <a:gd name="T72" fmla="*/ 383 w 452"/>
              <a:gd name="T73" fmla="*/ 291 h 295"/>
              <a:gd name="T74" fmla="*/ 395 w 452"/>
              <a:gd name="T75" fmla="*/ 295 h 295"/>
              <a:gd name="T76" fmla="*/ 407 w 452"/>
              <a:gd name="T77" fmla="*/ 295 h 295"/>
              <a:gd name="T78" fmla="*/ 419 w 452"/>
              <a:gd name="T79" fmla="*/ 295 h 295"/>
              <a:gd name="T80" fmla="*/ 431 w 452"/>
              <a:gd name="T81" fmla="*/ 295 h 295"/>
              <a:gd name="T82" fmla="*/ 444 w 452"/>
              <a:gd name="T83" fmla="*/ 29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2" h="295">
                <a:moveTo>
                  <a:pt x="0" y="0"/>
                </a:moveTo>
                <a:lnTo>
                  <a:pt x="4" y="8"/>
                </a:lnTo>
                <a:lnTo>
                  <a:pt x="8" y="12"/>
                </a:lnTo>
                <a:lnTo>
                  <a:pt x="8" y="16"/>
                </a:lnTo>
                <a:lnTo>
                  <a:pt x="12" y="24"/>
                </a:lnTo>
                <a:lnTo>
                  <a:pt x="12" y="28"/>
                </a:lnTo>
                <a:lnTo>
                  <a:pt x="16" y="32"/>
                </a:lnTo>
                <a:lnTo>
                  <a:pt x="20" y="40"/>
                </a:lnTo>
                <a:lnTo>
                  <a:pt x="20" y="44"/>
                </a:lnTo>
                <a:lnTo>
                  <a:pt x="24" y="48"/>
                </a:lnTo>
                <a:lnTo>
                  <a:pt x="24" y="52"/>
                </a:lnTo>
                <a:lnTo>
                  <a:pt x="28" y="56"/>
                </a:lnTo>
                <a:lnTo>
                  <a:pt x="32" y="65"/>
                </a:lnTo>
                <a:lnTo>
                  <a:pt x="32" y="69"/>
                </a:lnTo>
                <a:lnTo>
                  <a:pt x="36" y="73"/>
                </a:lnTo>
                <a:lnTo>
                  <a:pt x="36" y="77"/>
                </a:lnTo>
                <a:lnTo>
                  <a:pt x="40" y="81"/>
                </a:lnTo>
                <a:lnTo>
                  <a:pt x="44" y="85"/>
                </a:lnTo>
                <a:lnTo>
                  <a:pt x="44" y="89"/>
                </a:lnTo>
                <a:lnTo>
                  <a:pt x="48" y="93"/>
                </a:lnTo>
                <a:lnTo>
                  <a:pt x="48" y="97"/>
                </a:lnTo>
                <a:lnTo>
                  <a:pt x="52" y="101"/>
                </a:lnTo>
                <a:lnTo>
                  <a:pt x="56" y="105"/>
                </a:lnTo>
                <a:lnTo>
                  <a:pt x="56" y="109"/>
                </a:lnTo>
                <a:lnTo>
                  <a:pt x="60" y="113"/>
                </a:lnTo>
                <a:lnTo>
                  <a:pt x="60" y="117"/>
                </a:lnTo>
                <a:lnTo>
                  <a:pt x="64" y="121"/>
                </a:lnTo>
                <a:lnTo>
                  <a:pt x="68" y="125"/>
                </a:lnTo>
                <a:lnTo>
                  <a:pt x="68" y="129"/>
                </a:lnTo>
                <a:lnTo>
                  <a:pt x="72" y="133"/>
                </a:lnTo>
                <a:lnTo>
                  <a:pt x="72" y="137"/>
                </a:lnTo>
                <a:lnTo>
                  <a:pt x="76" y="141"/>
                </a:lnTo>
                <a:lnTo>
                  <a:pt x="80" y="145"/>
                </a:lnTo>
                <a:lnTo>
                  <a:pt x="84" y="149"/>
                </a:lnTo>
                <a:lnTo>
                  <a:pt x="84" y="153"/>
                </a:lnTo>
                <a:lnTo>
                  <a:pt x="88" y="157"/>
                </a:lnTo>
                <a:lnTo>
                  <a:pt x="92" y="161"/>
                </a:lnTo>
                <a:lnTo>
                  <a:pt x="100" y="169"/>
                </a:lnTo>
                <a:lnTo>
                  <a:pt x="100" y="174"/>
                </a:lnTo>
                <a:lnTo>
                  <a:pt x="105" y="178"/>
                </a:lnTo>
                <a:lnTo>
                  <a:pt x="109" y="182"/>
                </a:lnTo>
                <a:lnTo>
                  <a:pt x="117" y="190"/>
                </a:lnTo>
                <a:lnTo>
                  <a:pt x="113" y="190"/>
                </a:lnTo>
                <a:lnTo>
                  <a:pt x="117" y="190"/>
                </a:lnTo>
                <a:lnTo>
                  <a:pt x="121" y="194"/>
                </a:lnTo>
                <a:lnTo>
                  <a:pt x="129" y="202"/>
                </a:lnTo>
                <a:lnTo>
                  <a:pt x="125" y="202"/>
                </a:lnTo>
                <a:lnTo>
                  <a:pt x="129" y="202"/>
                </a:lnTo>
                <a:lnTo>
                  <a:pt x="133" y="206"/>
                </a:lnTo>
                <a:lnTo>
                  <a:pt x="137" y="210"/>
                </a:lnTo>
                <a:lnTo>
                  <a:pt x="141" y="214"/>
                </a:lnTo>
                <a:lnTo>
                  <a:pt x="145" y="218"/>
                </a:lnTo>
                <a:lnTo>
                  <a:pt x="149" y="222"/>
                </a:lnTo>
                <a:lnTo>
                  <a:pt x="153" y="222"/>
                </a:lnTo>
                <a:lnTo>
                  <a:pt x="157" y="226"/>
                </a:lnTo>
                <a:lnTo>
                  <a:pt x="161" y="230"/>
                </a:lnTo>
                <a:lnTo>
                  <a:pt x="165" y="230"/>
                </a:lnTo>
                <a:lnTo>
                  <a:pt x="169" y="234"/>
                </a:lnTo>
                <a:lnTo>
                  <a:pt x="173" y="238"/>
                </a:lnTo>
                <a:lnTo>
                  <a:pt x="177" y="238"/>
                </a:lnTo>
                <a:lnTo>
                  <a:pt x="181" y="242"/>
                </a:lnTo>
                <a:lnTo>
                  <a:pt x="185" y="246"/>
                </a:lnTo>
                <a:lnTo>
                  <a:pt x="189" y="246"/>
                </a:lnTo>
                <a:lnTo>
                  <a:pt x="193" y="250"/>
                </a:lnTo>
                <a:lnTo>
                  <a:pt x="197" y="250"/>
                </a:lnTo>
                <a:lnTo>
                  <a:pt x="201" y="254"/>
                </a:lnTo>
                <a:lnTo>
                  <a:pt x="205" y="254"/>
                </a:lnTo>
                <a:lnTo>
                  <a:pt x="209" y="258"/>
                </a:lnTo>
                <a:lnTo>
                  <a:pt x="213" y="258"/>
                </a:lnTo>
                <a:lnTo>
                  <a:pt x="218" y="262"/>
                </a:lnTo>
                <a:lnTo>
                  <a:pt x="222" y="262"/>
                </a:lnTo>
                <a:lnTo>
                  <a:pt x="226" y="262"/>
                </a:lnTo>
                <a:lnTo>
                  <a:pt x="230" y="266"/>
                </a:lnTo>
                <a:lnTo>
                  <a:pt x="234" y="266"/>
                </a:lnTo>
                <a:lnTo>
                  <a:pt x="238" y="270"/>
                </a:lnTo>
                <a:lnTo>
                  <a:pt x="242" y="270"/>
                </a:lnTo>
                <a:lnTo>
                  <a:pt x="246" y="270"/>
                </a:lnTo>
                <a:lnTo>
                  <a:pt x="250" y="270"/>
                </a:lnTo>
                <a:lnTo>
                  <a:pt x="254" y="274"/>
                </a:lnTo>
                <a:lnTo>
                  <a:pt x="258" y="274"/>
                </a:lnTo>
                <a:lnTo>
                  <a:pt x="262" y="274"/>
                </a:lnTo>
                <a:lnTo>
                  <a:pt x="266" y="274"/>
                </a:lnTo>
                <a:lnTo>
                  <a:pt x="270" y="278"/>
                </a:lnTo>
                <a:lnTo>
                  <a:pt x="274" y="278"/>
                </a:lnTo>
                <a:lnTo>
                  <a:pt x="278" y="278"/>
                </a:lnTo>
                <a:lnTo>
                  <a:pt x="282" y="278"/>
                </a:lnTo>
                <a:lnTo>
                  <a:pt x="286" y="282"/>
                </a:lnTo>
                <a:lnTo>
                  <a:pt x="290" y="282"/>
                </a:lnTo>
                <a:lnTo>
                  <a:pt x="294" y="282"/>
                </a:lnTo>
                <a:lnTo>
                  <a:pt x="298" y="282"/>
                </a:lnTo>
                <a:lnTo>
                  <a:pt x="302" y="282"/>
                </a:lnTo>
                <a:lnTo>
                  <a:pt x="306" y="282"/>
                </a:lnTo>
                <a:lnTo>
                  <a:pt x="310" y="287"/>
                </a:lnTo>
                <a:lnTo>
                  <a:pt x="314" y="287"/>
                </a:lnTo>
                <a:lnTo>
                  <a:pt x="318" y="287"/>
                </a:lnTo>
                <a:lnTo>
                  <a:pt x="322" y="287"/>
                </a:lnTo>
                <a:lnTo>
                  <a:pt x="327" y="287"/>
                </a:lnTo>
                <a:lnTo>
                  <a:pt x="331" y="287"/>
                </a:lnTo>
                <a:lnTo>
                  <a:pt x="335" y="287"/>
                </a:lnTo>
                <a:lnTo>
                  <a:pt x="339" y="291"/>
                </a:lnTo>
                <a:lnTo>
                  <a:pt x="343" y="291"/>
                </a:lnTo>
                <a:lnTo>
                  <a:pt x="347" y="291"/>
                </a:lnTo>
                <a:lnTo>
                  <a:pt x="351" y="291"/>
                </a:lnTo>
                <a:lnTo>
                  <a:pt x="355" y="291"/>
                </a:lnTo>
                <a:lnTo>
                  <a:pt x="359" y="291"/>
                </a:lnTo>
                <a:lnTo>
                  <a:pt x="363" y="291"/>
                </a:lnTo>
                <a:lnTo>
                  <a:pt x="367" y="291"/>
                </a:lnTo>
                <a:lnTo>
                  <a:pt x="371" y="291"/>
                </a:lnTo>
                <a:lnTo>
                  <a:pt x="375" y="291"/>
                </a:lnTo>
                <a:lnTo>
                  <a:pt x="379" y="291"/>
                </a:lnTo>
                <a:lnTo>
                  <a:pt x="383" y="291"/>
                </a:lnTo>
                <a:lnTo>
                  <a:pt x="387" y="295"/>
                </a:lnTo>
                <a:lnTo>
                  <a:pt x="391" y="295"/>
                </a:lnTo>
                <a:lnTo>
                  <a:pt x="395" y="295"/>
                </a:lnTo>
                <a:lnTo>
                  <a:pt x="399" y="295"/>
                </a:lnTo>
                <a:lnTo>
                  <a:pt x="403" y="295"/>
                </a:lnTo>
                <a:lnTo>
                  <a:pt x="407" y="295"/>
                </a:lnTo>
                <a:lnTo>
                  <a:pt x="411" y="295"/>
                </a:lnTo>
                <a:lnTo>
                  <a:pt x="415" y="295"/>
                </a:lnTo>
                <a:lnTo>
                  <a:pt x="419" y="295"/>
                </a:lnTo>
                <a:lnTo>
                  <a:pt x="423" y="295"/>
                </a:lnTo>
                <a:lnTo>
                  <a:pt x="427" y="295"/>
                </a:lnTo>
                <a:lnTo>
                  <a:pt x="431" y="295"/>
                </a:lnTo>
                <a:lnTo>
                  <a:pt x="435" y="295"/>
                </a:lnTo>
                <a:lnTo>
                  <a:pt x="440" y="295"/>
                </a:lnTo>
                <a:lnTo>
                  <a:pt x="444" y="295"/>
                </a:lnTo>
                <a:lnTo>
                  <a:pt x="448" y="295"/>
                </a:lnTo>
                <a:lnTo>
                  <a:pt x="452" y="295"/>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686" name="Freeform 78">
            <a:extLst>
              <a:ext uri="{FF2B5EF4-FFF2-40B4-BE49-F238E27FC236}">
                <a16:creationId xmlns:a16="http://schemas.microsoft.com/office/drawing/2014/main" id="{54ADE1DB-3699-42F5-A18D-5A0FBE318AA3}"/>
              </a:ext>
            </a:extLst>
          </p:cNvPr>
          <p:cNvSpPr>
            <a:spLocks/>
          </p:cNvSpPr>
          <p:nvPr/>
        </p:nvSpPr>
        <p:spPr bwMode="auto">
          <a:xfrm>
            <a:off x="5761038" y="5643563"/>
            <a:ext cx="812800" cy="1587"/>
          </a:xfrm>
          <a:custGeom>
            <a:avLst/>
            <a:gdLst>
              <a:gd name="T0" fmla="*/ 8 w 512"/>
              <a:gd name="T1" fmla="*/ 20 w 512"/>
              <a:gd name="T2" fmla="*/ 32 w 512"/>
              <a:gd name="T3" fmla="*/ 44 w 512"/>
              <a:gd name="T4" fmla="*/ 56 w 512"/>
              <a:gd name="T5" fmla="*/ 68 w 512"/>
              <a:gd name="T6" fmla="*/ 80 w 512"/>
              <a:gd name="T7" fmla="*/ 92 w 512"/>
              <a:gd name="T8" fmla="*/ 105 w 512"/>
              <a:gd name="T9" fmla="*/ 117 w 512"/>
              <a:gd name="T10" fmla="*/ 129 w 512"/>
              <a:gd name="T11" fmla="*/ 141 w 512"/>
              <a:gd name="T12" fmla="*/ 153 w 512"/>
              <a:gd name="T13" fmla="*/ 165 w 512"/>
              <a:gd name="T14" fmla="*/ 177 w 512"/>
              <a:gd name="T15" fmla="*/ 189 w 512"/>
              <a:gd name="T16" fmla="*/ 201 w 512"/>
              <a:gd name="T17" fmla="*/ 214 w 512"/>
              <a:gd name="T18" fmla="*/ 226 w 512"/>
              <a:gd name="T19" fmla="*/ 238 w 512"/>
              <a:gd name="T20" fmla="*/ 250 w 512"/>
              <a:gd name="T21" fmla="*/ 262 w 512"/>
              <a:gd name="T22" fmla="*/ 274 w 512"/>
              <a:gd name="T23" fmla="*/ 286 w 512"/>
              <a:gd name="T24" fmla="*/ 298 w 512"/>
              <a:gd name="T25" fmla="*/ 310 w 512"/>
              <a:gd name="T26" fmla="*/ 323 w 512"/>
              <a:gd name="T27" fmla="*/ 335 w 512"/>
              <a:gd name="T28" fmla="*/ 347 w 512"/>
              <a:gd name="T29" fmla="*/ 359 w 512"/>
              <a:gd name="T30" fmla="*/ 371 w 512"/>
              <a:gd name="T31" fmla="*/ 383 w 512"/>
              <a:gd name="T32" fmla="*/ 395 w 512"/>
              <a:gd name="T33" fmla="*/ 407 w 512"/>
              <a:gd name="T34" fmla="*/ 419 w 512"/>
              <a:gd name="T35" fmla="*/ 432 w 512"/>
              <a:gd name="T36" fmla="*/ 444 w 512"/>
              <a:gd name="T37" fmla="*/ 456 w 512"/>
              <a:gd name="T38" fmla="*/ 468 w 512"/>
              <a:gd name="T39" fmla="*/ 480 w 512"/>
              <a:gd name="T40" fmla="*/ 492 w 512"/>
              <a:gd name="T41" fmla="*/ 504 w 51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512">
                <a:moveTo>
                  <a:pt x="0" y="0"/>
                </a:moveTo>
                <a:lnTo>
                  <a:pt x="4" y="0"/>
                </a:lnTo>
                <a:lnTo>
                  <a:pt x="8" y="0"/>
                </a:lnTo>
                <a:lnTo>
                  <a:pt x="12" y="0"/>
                </a:lnTo>
                <a:lnTo>
                  <a:pt x="16" y="0"/>
                </a:lnTo>
                <a:lnTo>
                  <a:pt x="20" y="0"/>
                </a:lnTo>
                <a:lnTo>
                  <a:pt x="24" y="0"/>
                </a:lnTo>
                <a:lnTo>
                  <a:pt x="28" y="0"/>
                </a:lnTo>
                <a:lnTo>
                  <a:pt x="32" y="0"/>
                </a:lnTo>
                <a:lnTo>
                  <a:pt x="36" y="0"/>
                </a:lnTo>
                <a:lnTo>
                  <a:pt x="40" y="0"/>
                </a:lnTo>
                <a:lnTo>
                  <a:pt x="44" y="0"/>
                </a:lnTo>
                <a:lnTo>
                  <a:pt x="48" y="0"/>
                </a:lnTo>
                <a:lnTo>
                  <a:pt x="52" y="0"/>
                </a:lnTo>
                <a:lnTo>
                  <a:pt x="56" y="0"/>
                </a:lnTo>
                <a:lnTo>
                  <a:pt x="60" y="0"/>
                </a:lnTo>
                <a:lnTo>
                  <a:pt x="64" y="0"/>
                </a:lnTo>
                <a:lnTo>
                  <a:pt x="68" y="0"/>
                </a:lnTo>
                <a:lnTo>
                  <a:pt x="72" y="0"/>
                </a:lnTo>
                <a:lnTo>
                  <a:pt x="76" y="0"/>
                </a:lnTo>
                <a:lnTo>
                  <a:pt x="80" y="0"/>
                </a:lnTo>
                <a:lnTo>
                  <a:pt x="84" y="0"/>
                </a:lnTo>
                <a:lnTo>
                  <a:pt x="88" y="0"/>
                </a:lnTo>
                <a:lnTo>
                  <a:pt x="92" y="0"/>
                </a:lnTo>
                <a:lnTo>
                  <a:pt x="97" y="0"/>
                </a:lnTo>
                <a:lnTo>
                  <a:pt x="101" y="0"/>
                </a:lnTo>
                <a:lnTo>
                  <a:pt x="105" y="0"/>
                </a:lnTo>
                <a:lnTo>
                  <a:pt x="109" y="0"/>
                </a:lnTo>
                <a:lnTo>
                  <a:pt x="113" y="0"/>
                </a:lnTo>
                <a:lnTo>
                  <a:pt x="117" y="0"/>
                </a:lnTo>
                <a:lnTo>
                  <a:pt x="121" y="0"/>
                </a:lnTo>
                <a:lnTo>
                  <a:pt x="125" y="0"/>
                </a:lnTo>
                <a:lnTo>
                  <a:pt x="129" y="0"/>
                </a:lnTo>
                <a:lnTo>
                  <a:pt x="133" y="0"/>
                </a:lnTo>
                <a:lnTo>
                  <a:pt x="137" y="0"/>
                </a:lnTo>
                <a:lnTo>
                  <a:pt x="141" y="0"/>
                </a:lnTo>
                <a:lnTo>
                  <a:pt x="145" y="0"/>
                </a:lnTo>
                <a:lnTo>
                  <a:pt x="149" y="0"/>
                </a:lnTo>
                <a:lnTo>
                  <a:pt x="153" y="0"/>
                </a:lnTo>
                <a:lnTo>
                  <a:pt x="157" y="0"/>
                </a:lnTo>
                <a:lnTo>
                  <a:pt x="161" y="0"/>
                </a:lnTo>
                <a:lnTo>
                  <a:pt x="165" y="0"/>
                </a:lnTo>
                <a:lnTo>
                  <a:pt x="169" y="0"/>
                </a:lnTo>
                <a:lnTo>
                  <a:pt x="173" y="0"/>
                </a:lnTo>
                <a:lnTo>
                  <a:pt x="177" y="0"/>
                </a:lnTo>
                <a:lnTo>
                  <a:pt x="181" y="0"/>
                </a:lnTo>
                <a:lnTo>
                  <a:pt x="185" y="0"/>
                </a:lnTo>
                <a:lnTo>
                  <a:pt x="189" y="0"/>
                </a:lnTo>
                <a:lnTo>
                  <a:pt x="193" y="0"/>
                </a:lnTo>
                <a:lnTo>
                  <a:pt x="197" y="0"/>
                </a:lnTo>
                <a:lnTo>
                  <a:pt x="201" y="0"/>
                </a:lnTo>
                <a:lnTo>
                  <a:pt x="205" y="0"/>
                </a:lnTo>
                <a:lnTo>
                  <a:pt x="210" y="0"/>
                </a:lnTo>
                <a:lnTo>
                  <a:pt x="214" y="0"/>
                </a:lnTo>
                <a:lnTo>
                  <a:pt x="218" y="0"/>
                </a:lnTo>
                <a:lnTo>
                  <a:pt x="222" y="0"/>
                </a:lnTo>
                <a:lnTo>
                  <a:pt x="226" y="0"/>
                </a:lnTo>
                <a:lnTo>
                  <a:pt x="230" y="0"/>
                </a:lnTo>
                <a:lnTo>
                  <a:pt x="234" y="0"/>
                </a:lnTo>
                <a:lnTo>
                  <a:pt x="238" y="0"/>
                </a:lnTo>
                <a:lnTo>
                  <a:pt x="242" y="0"/>
                </a:lnTo>
                <a:lnTo>
                  <a:pt x="246" y="0"/>
                </a:lnTo>
                <a:lnTo>
                  <a:pt x="250" y="0"/>
                </a:lnTo>
                <a:lnTo>
                  <a:pt x="254" y="0"/>
                </a:lnTo>
                <a:lnTo>
                  <a:pt x="258" y="0"/>
                </a:lnTo>
                <a:lnTo>
                  <a:pt x="262" y="0"/>
                </a:lnTo>
                <a:lnTo>
                  <a:pt x="266" y="0"/>
                </a:lnTo>
                <a:lnTo>
                  <a:pt x="270" y="0"/>
                </a:lnTo>
                <a:lnTo>
                  <a:pt x="274" y="0"/>
                </a:lnTo>
                <a:lnTo>
                  <a:pt x="278" y="0"/>
                </a:lnTo>
                <a:lnTo>
                  <a:pt x="282" y="0"/>
                </a:lnTo>
                <a:lnTo>
                  <a:pt x="286" y="0"/>
                </a:lnTo>
                <a:lnTo>
                  <a:pt x="290" y="0"/>
                </a:lnTo>
                <a:lnTo>
                  <a:pt x="294" y="0"/>
                </a:lnTo>
                <a:lnTo>
                  <a:pt x="298" y="0"/>
                </a:lnTo>
                <a:lnTo>
                  <a:pt x="302" y="0"/>
                </a:lnTo>
                <a:lnTo>
                  <a:pt x="306" y="0"/>
                </a:lnTo>
                <a:lnTo>
                  <a:pt x="310" y="0"/>
                </a:lnTo>
                <a:lnTo>
                  <a:pt x="314" y="0"/>
                </a:lnTo>
                <a:lnTo>
                  <a:pt x="319" y="0"/>
                </a:lnTo>
                <a:lnTo>
                  <a:pt x="323" y="0"/>
                </a:lnTo>
                <a:lnTo>
                  <a:pt x="327" y="0"/>
                </a:lnTo>
                <a:lnTo>
                  <a:pt x="331" y="0"/>
                </a:lnTo>
                <a:lnTo>
                  <a:pt x="335" y="0"/>
                </a:lnTo>
                <a:lnTo>
                  <a:pt x="339" y="0"/>
                </a:lnTo>
                <a:lnTo>
                  <a:pt x="343" y="0"/>
                </a:lnTo>
                <a:lnTo>
                  <a:pt x="347" y="0"/>
                </a:lnTo>
                <a:lnTo>
                  <a:pt x="351" y="0"/>
                </a:lnTo>
                <a:lnTo>
                  <a:pt x="355" y="0"/>
                </a:lnTo>
                <a:lnTo>
                  <a:pt x="359" y="0"/>
                </a:lnTo>
                <a:lnTo>
                  <a:pt x="363" y="0"/>
                </a:lnTo>
                <a:lnTo>
                  <a:pt x="367" y="0"/>
                </a:lnTo>
                <a:lnTo>
                  <a:pt x="371" y="0"/>
                </a:lnTo>
                <a:lnTo>
                  <a:pt x="375" y="0"/>
                </a:lnTo>
                <a:lnTo>
                  <a:pt x="379" y="0"/>
                </a:lnTo>
                <a:lnTo>
                  <a:pt x="383" y="0"/>
                </a:lnTo>
                <a:lnTo>
                  <a:pt x="387" y="0"/>
                </a:lnTo>
                <a:lnTo>
                  <a:pt x="391" y="0"/>
                </a:lnTo>
                <a:lnTo>
                  <a:pt x="395" y="0"/>
                </a:lnTo>
                <a:lnTo>
                  <a:pt x="399" y="0"/>
                </a:lnTo>
                <a:lnTo>
                  <a:pt x="403" y="0"/>
                </a:lnTo>
                <a:lnTo>
                  <a:pt x="407" y="0"/>
                </a:lnTo>
                <a:lnTo>
                  <a:pt x="411" y="0"/>
                </a:lnTo>
                <a:lnTo>
                  <a:pt x="415" y="0"/>
                </a:lnTo>
                <a:lnTo>
                  <a:pt x="419" y="0"/>
                </a:lnTo>
                <a:lnTo>
                  <a:pt x="423" y="0"/>
                </a:lnTo>
                <a:lnTo>
                  <a:pt x="428" y="0"/>
                </a:lnTo>
                <a:lnTo>
                  <a:pt x="432" y="0"/>
                </a:lnTo>
                <a:lnTo>
                  <a:pt x="436" y="0"/>
                </a:lnTo>
                <a:lnTo>
                  <a:pt x="440" y="0"/>
                </a:lnTo>
                <a:lnTo>
                  <a:pt x="444" y="0"/>
                </a:lnTo>
                <a:lnTo>
                  <a:pt x="448" y="0"/>
                </a:lnTo>
                <a:lnTo>
                  <a:pt x="452" y="0"/>
                </a:lnTo>
                <a:lnTo>
                  <a:pt x="456" y="0"/>
                </a:lnTo>
                <a:lnTo>
                  <a:pt x="460" y="0"/>
                </a:lnTo>
                <a:lnTo>
                  <a:pt x="464" y="0"/>
                </a:lnTo>
                <a:lnTo>
                  <a:pt x="468" y="0"/>
                </a:lnTo>
                <a:lnTo>
                  <a:pt x="472" y="0"/>
                </a:lnTo>
                <a:lnTo>
                  <a:pt x="476" y="0"/>
                </a:lnTo>
                <a:lnTo>
                  <a:pt x="480" y="0"/>
                </a:lnTo>
                <a:lnTo>
                  <a:pt x="484" y="0"/>
                </a:lnTo>
                <a:lnTo>
                  <a:pt x="488" y="0"/>
                </a:lnTo>
                <a:lnTo>
                  <a:pt x="492" y="0"/>
                </a:lnTo>
                <a:lnTo>
                  <a:pt x="496" y="0"/>
                </a:lnTo>
                <a:lnTo>
                  <a:pt x="500" y="0"/>
                </a:lnTo>
                <a:lnTo>
                  <a:pt x="504" y="0"/>
                </a:lnTo>
                <a:lnTo>
                  <a:pt x="508" y="0"/>
                </a:lnTo>
                <a:lnTo>
                  <a:pt x="51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687" name="Freeform 79">
            <a:extLst>
              <a:ext uri="{FF2B5EF4-FFF2-40B4-BE49-F238E27FC236}">
                <a16:creationId xmlns:a16="http://schemas.microsoft.com/office/drawing/2014/main" id="{33CCFE1D-F45D-4377-AEE6-DC5EED302D93}"/>
              </a:ext>
            </a:extLst>
          </p:cNvPr>
          <p:cNvSpPr>
            <a:spLocks/>
          </p:cNvSpPr>
          <p:nvPr/>
        </p:nvSpPr>
        <p:spPr bwMode="auto">
          <a:xfrm>
            <a:off x="6573838" y="5643563"/>
            <a:ext cx="12700" cy="1587"/>
          </a:xfrm>
          <a:custGeom>
            <a:avLst/>
            <a:gdLst>
              <a:gd name="T0" fmla="*/ 0 w 8"/>
              <a:gd name="T1" fmla="*/ 4 w 8"/>
              <a:gd name="T2" fmla="*/ 8 w 8"/>
            </a:gdLst>
            <a:ahLst/>
            <a:cxnLst>
              <a:cxn ang="0">
                <a:pos x="T0" y="0"/>
              </a:cxn>
              <a:cxn ang="0">
                <a:pos x="T1" y="0"/>
              </a:cxn>
              <a:cxn ang="0">
                <a:pos x="T2" y="0"/>
              </a:cxn>
            </a:cxnLst>
            <a:rect l="0" t="0" r="r" b="b"/>
            <a:pathLst>
              <a:path w="8">
                <a:moveTo>
                  <a:pt x="0" y="0"/>
                </a:moveTo>
                <a:lnTo>
                  <a:pt x="4" y="0"/>
                </a:lnTo>
                <a:lnTo>
                  <a:pt x="8"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8688" name="Rectangle 80">
            <a:extLst>
              <a:ext uri="{FF2B5EF4-FFF2-40B4-BE49-F238E27FC236}">
                <a16:creationId xmlns:a16="http://schemas.microsoft.com/office/drawing/2014/main" id="{83E75CAD-A962-4497-ABB8-03B7AF15B0D9}"/>
              </a:ext>
            </a:extLst>
          </p:cNvPr>
          <p:cNvSpPr>
            <a:spLocks noChangeArrowheads="1"/>
          </p:cNvSpPr>
          <p:nvPr/>
        </p:nvSpPr>
        <p:spPr bwMode="auto">
          <a:xfrm>
            <a:off x="4191000" y="5943600"/>
            <a:ext cx="885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frequency, MHz</a:t>
            </a:r>
            <a:endParaRPr lang="en-US" altLang="en-US" sz="1000"/>
          </a:p>
        </p:txBody>
      </p:sp>
      <p:sp>
        <p:nvSpPr>
          <p:cNvPr id="68689" name="Rectangle 81">
            <a:extLst>
              <a:ext uri="{FF2B5EF4-FFF2-40B4-BE49-F238E27FC236}">
                <a16:creationId xmlns:a16="http://schemas.microsoft.com/office/drawing/2014/main" id="{0B3976B8-0683-4BCA-8E1B-F3C7AD3E0684}"/>
              </a:ext>
            </a:extLst>
          </p:cNvPr>
          <p:cNvSpPr>
            <a:spLocks noChangeArrowheads="1"/>
          </p:cNvSpPr>
          <p:nvPr/>
        </p:nvSpPr>
        <p:spPr bwMode="auto">
          <a:xfrm rot="16200000">
            <a:off x="2062956" y="3971132"/>
            <a:ext cx="5476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amplitude</a:t>
            </a:r>
            <a:endParaRPr lang="en-US" altLang="en-US" sz="1000"/>
          </a:p>
        </p:txBody>
      </p:sp>
      <p:sp>
        <p:nvSpPr>
          <p:cNvPr id="68690" name="Text Box 82">
            <a:extLst>
              <a:ext uri="{FF2B5EF4-FFF2-40B4-BE49-F238E27FC236}">
                <a16:creationId xmlns:a16="http://schemas.microsoft.com/office/drawing/2014/main" id="{2E478BF9-CCAB-4DCA-9CC7-9C9F92E7CA1B}"/>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Line 4">
            <a:extLst>
              <a:ext uri="{FF2B5EF4-FFF2-40B4-BE49-F238E27FC236}">
                <a16:creationId xmlns:a16="http://schemas.microsoft.com/office/drawing/2014/main" id="{1BF0F742-1641-4644-918C-EC0B440EA6FA}"/>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640" name="Text Box 8">
            <a:extLst>
              <a:ext uri="{FF2B5EF4-FFF2-40B4-BE49-F238E27FC236}">
                <a16:creationId xmlns:a16="http://schemas.microsoft.com/office/drawing/2014/main" id="{B66066A5-9B18-4F2F-854F-AE34DFE7F501}"/>
              </a:ext>
            </a:extLst>
          </p:cNvPr>
          <p:cNvSpPr txBox="1">
            <a:spLocks noChangeArrowheads="1"/>
          </p:cNvSpPr>
          <p:nvPr/>
        </p:nvSpPr>
        <p:spPr bwMode="auto">
          <a:xfrm>
            <a:off x="822325" y="1338263"/>
            <a:ext cx="67214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 range of excellent </a:t>
            </a:r>
            <a:r>
              <a:rPr lang="en-US" altLang="en-US">
                <a:latin typeface="Times New Roman" panose="02020603050405020304" pitchFamily="18" charset="0"/>
              </a:rPr>
              <a:t>agreement</a:t>
            </a:r>
            <a:r>
              <a:rPr lang="en-US" altLang="en-US"/>
              <a:t> now is back to angles as great as 45 degrees or more </a:t>
            </a:r>
          </a:p>
        </p:txBody>
      </p:sp>
      <p:pic>
        <p:nvPicPr>
          <p:cNvPr id="69645" name="Picture 13">
            <a:extLst>
              <a:ext uri="{FF2B5EF4-FFF2-40B4-BE49-F238E27FC236}">
                <a16:creationId xmlns:a16="http://schemas.microsoft.com/office/drawing/2014/main" id="{4147B67A-036A-4811-97D4-2C38F0DAE0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133600"/>
            <a:ext cx="5973763" cy="447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9643" name="Line 11">
            <a:extLst>
              <a:ext uri="{FF2B5EF4-FFF2-40B4-BE49-F238E27FC236}">
                <a16:creationId xmlns:a16="http://schemas.microsoft.com/office/drawing/2014/main" id="{EDFB8485-029F-446F-B3F3-7D6A4F8AA381}"/>
              </a:ext>
            </a:extLst>
          </p:cNvPr>
          <p:cNvSpPr>
            <a:spLocks noChangeShapeType="1"/>
          </p:cNvSpPr>
          <p:nvPr/>
        </p:nvSpPr>
        <p:spPr bwMode="auto">
          <a:xfrm>
            <a:off x="4800600" y="4876800"/>
            <a:ext cx="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9644" name="Line 12">
            <a:extLst>
              <a:ext uri="{FF2B5EF4-FFF2-40B4-BE49-F238E27FC236}">
                <a16:creationId xmlns:a16="http://schemas.microsoft.com/office/drawing/2014/main" id="{6A364013-27E0-4F93-8D10-31D57D1723F8}"/>
              </a:ext>
            </a:extLst>
          </p:cNvPr>
          <p:cNvSpPr>
            <a:spLocks noChangeShapeType="1"/>
          </p:cNvSpPr>
          <p:nvPr/>
        </p:nvSpPr>
        <p:spPr bwMode="auto">
          <a:xfrm>
            <a:off x="2133600" y="5486400"/>
            <a:ext cx="2667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9646" name="Text Box 14">
            <a:extLst>
              <a:ext uri="{FF2B5EF4-FFF2-40B4-BE49-F238E27FC236}">
                <a16:creationId xmlns:a16="http://schemas.microsoft.com/office/drawing/2014/main" id="{F42C86E4-7351-4BD9-87E4-C12B1D748411}"/>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2" name="Line 4">
            <a:extLst>
              <a:ext uri="{FF2B5EF4-FFF2-40B4-BE49-F238E27FC236}">
                <a16:creationId xmlns:a16="http://schemas.microsoft.com/office/drawing/2014/main" id="{FB86E4FC-FBEB-45DA-9E4C-98372F489FA0}"/>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453" name="Text Box 5">
            <a:extLst>
              <a:ext uri="{FF2B5EF4-FFF2-40B4-BE49-F238E27FC236}">
                <a16:creationId xmlns:a16="http://schemas.microsoft.com/office/drawing/2014/main" id="{752AA1A2-31E7-407E-B000-BC0140BF50B5}"/>
              </a:ext>
            </a:extLst>
          </p:cNvPr>
          <p:cNvSpPr txBox="1">
            <a:spLocks noChangeArrowheads="1"/>
          </p:cNvSpPr>
          <p:nvPr/>
        </p:nvSpPr>
        <p:spPr bwMode="auto">
          <a:xfrm>
            <a:off x="3184525" y="288925"/>
            <a:ext cx="2103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a:t>
            </a:r>
          </a:p>
        </p:txBody>
      </p:sp>
      <p:sp>
        <p:nvSpPr>
          <p:cNvPr id="104457" name="Rectangle 9">
            <a:extLst>
              <a:ext uri="{FF2B5EF4-FFF2-40B4-BE49-F238E27FC236}">
                <a16:creationId xmlns:a16="http://schemas.microsoft.com/office/drawing/2014/main" id="{14663288-006D-44B6-A161-6994F4599F5D}"/>
              </a:ext>
            </a:extLst>
          </p:cNvPr>
          <p:cNvSpPr>
            <a:spLocks noChangeArrowheads="1"/>
          </p:cNvSpPr>
          <p:nvPr/>
        </p:nvSpPr>
        <p:spPr bwMode="auto">
          <a:xfrm>
            <a:off x="2452688" y="58451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10</a:t>
            </a:r>
            <a:endParaRPr lang="en-US" altLang="en-US" sz="1200"/>
          </a:p>
        </p:txBody>
      </p:sp>
      <p:sp>
        <p:nvSpPr>
          <p:cNvPr id="104458" name="Line 10">
            <a:extLst>
              <a:ext uri="{FF2B5EF4-FFF2-40B4-BE49-F238E27FC236}">
                <a16:creationId xmlns:a16="http://schemas.microsoft.com/office/drawing/2014/main" id="{ECC9FABA-108B-4480-A135-12F156402468}"/>
              </a:ext>
            </a:extLst>
          </p:cNvPr>
          <p:cNvSpPr>
            <a:spLocks noChangeShapeType="1"/>
          </p:cNvSpPr>
          <p:nvPr/>
        </p:nvSpPr>
        <p:spPr bwMode="auto">
          <a:xfrm flipV="1">
            <a:off x="2938463" y="5665788"/>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59" name="Line 11">
            <a:extLst>
              <a:ext uri="{FF2B5EF4-FFF2-40B4-BE49-F238E27FC236}">
                <a16:creationId xmlns:a16="http://schemas.microsoft.com/office/drawing/2014/main" id="{2B7D0C8E-D1AE-4AB9-BB9B-1E992684C349}"/>
              </a:ext>
            </a:extLst>
          </p:cNvPr>
          <p:cNvSpPr>
            <a:spLocks noChangeShapeType="1"/>
          </p:cNvSpPr>
          <p:nvPr/>
        </p:nvSpPr>
        <p:spPr bwMode="auto">
          <a:xfrm>
            <a:off x="2938463" y="3006725"/>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60" name="Rectangle 12">
            <a:extLst>
              <a:ext uri="{FF2B5EF4-FFF2-40B4-BE49-F238E27FC236}">
                <a16:creationId xmlns:a16="http://schemas.microsoft.com/office/drawing/2014/main" id="{EA820227-69CA-4343-B1FD-B2AFC0F85A41}"/>
              </a:ext>
            </a:extLst>
          </p:cNvPr>
          <p:cNvSpPr>
            <a:spLocks noChangeArrowheads="1"/>
          </p:cNvSpPr>
          <p:nvPr/>
        </p:nvSpPr>
        <p:spPr bwMode="auto">
          <a:xfrm>
            <a:off x="2876550" y="58451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20</a:t>
            </a:r>
            <a:endParaRPr lang="en-US" altLang="en-US" sz="1200"/>
          </a:p>
        </p:txBody>
      </p:sp>
      <p:sp>
        <p:nvSpPr>
          <p:cNvPr id="104461" name="Line 13">
            <a:extLst>
              <a:ext uri="{FF2B5EF4-FFF2-40B4-BE49-F238E27FC236}">
                <a16:creationId xmlns:a16="http://schemas.microsoft.com/office/drawing/2014/main" id="{A3F0224F-9361-423A-8403-C80F5A604271}"/>
              </a:ext>
            </a:extLst>
          </p:cNvPr>
          <p:cNvSpPr>
            <a:spLocks noChangeShapeType="1"/>
          </p:cNvSpPr>
          <p:nvPr/>
        </p:nvSpPr>
        <p:spPr bwMode="auto">
          <a:xfrm flipV="1">
            <a:off x="3363913" y="5665788"/>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62" name="Line 14">
            <a:extLst>
              <a:ext uri="{FF2B5EF4-FFF2-40B4-BE49-F238E27FC236}">
                <a16:creationId xmlns:a16="http://schemas.microsoft.com/office/drawing/2014/main" id="{CFA7AB78-2D13-49FD-B719-B2D479DFA76F}"/>
              </a:ext>
            </a:extLst>
          </p:cNvPr>
          <p:cNvSpPr>
            <a:spLocks noChangeShapeType="1"/>
          </p:cNvSpPr>
          <p:nvPr/>
        </p:nvSpPr>
        <p:spPr bwMode="auto">
          <a:xfrm>
            <a:off x="3363913" y="3006725"/>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63" name="Rectangle 15">
            <a:extLst>
              <a:ext uri="{FF2B5EF4-FFF2-40B4-BE49-F238E27FC236}">
                <a16:creationId xmlns:a16="http://schemas.microsoft.com/office/drawing/2014/main" id="{C962333D-4BC0-435B-B1DF-8D3F3EA772A6}"/>
              </a:ext>
            </a:extLst>
          </p:cNvPr>
          <p:cNvSpPr>
            <a:spLocks noChangeArrowheads="1"/>
          </p:cNvSpPr>
          <p:nvPr/>
        </p:nvSpPr>
        <p:spPr bwMode="auto">
          <a:xfrm>
            <a:off x="3300413" y="58451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30</a:t>
            </a:r>
            <a:endParaRPr lang="en-US" altLang="en-US" sz="1200"/>
          </a:p>
        </p:txBody>
      </p:sp>
      <p:sp>
        <p:nvSpPr>
          <p:cNvPr id="104464" name="Line 16">
            <a:extLst>
              <a:ext uri="{FF2B5EF4-FFF2-40B4-BE49-F238E27FC236}">
                <a16:creationId xmlns:a16="http://schemas.microsoft.com/office/drawing/2014/main" id="{8722ACAA-79A4-4A5A-B538-B52DCED76805}"/>
              </a:ext>
            </a:extLst>
          </p:cNvPr>
          <p:cNvSpPr>
            <a:spLocks noChangeShapeType="1"/>
          </p:cNvSpPr>
          <p:nvPr/>
        </p:nvSpPr>
        <p:spPr bwMode="auto">
          <a:xfrm flipV="1">
            <a:off x="3792538" y="5665788"/>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65" name="Line 17">
            <a:extLst>
              <a:ext uri="{FF2B5EF4-FFF2-40B4-BE49-F238E27FC236}">
                <a16:creationId xmlns:a16="http://schemas.microsoft.com/office/drawing/2014/main" id="{830D9CB8-044E-4467-95A6-4FD37C40FDDB}"/>
              </a:ext>
            </a:extLst>
          </p:cNvPr>
          <p:cNvSpPr>
            <a:spLocks noChangeShapeType="1"/>
          </p:cNvSpPr>
          <p:nvPr/>
        </p:nvSpPr>
        <p:spPr bwMode="auto">
          <a:xfrm>
            <a:off x="3792538" y="3006725"/>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66" name="Rectangle 18">
            <a:extLst>
              <a:ext uri="{FF2B5EF4-FFF2-40B4-BE49-F238E27FC236}">
                <a16:creationId xmlns:a16="http://schemas.microsoft.com/office/drawing/2014/main" id="{E7306864-3FEC-4C05-AD4E-C98F64F58582}"/>
              </a:ext>
            </a:extLst>
          </p:cNvPr>
          <p:cNvSpPr>
            <a:spLocks noChangeArrowheads="1"/>
          </p:cNvSpPr>
          <p:nvPr/>
        </p:nvSpPr>
        <p:spPr bwMode="auto">
          <a:xfrm>
            <a:off x="3730625" y="58451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40</a:t>
            </a:r>
            <a:endParaRPr lang="en-US" altLang="en-US" sz="1200"/>
          </a:p>
        </p:txBody>
      </p:sp>
      <p:sp>
        <p:nvSpPr>
          <p:cNvPr id="104467" name="Line 19">
            <a:extLst>
              <a:ext uri="{FF2B5EF4-FFF2-40B4-BE49-F238E27FC236}">
                <a16:creationId xmlns:a16="http://schemas.microsoft.com/office/drawing/2014/main" id="{B32B7675-C376-40DD-80F9-6D185B12EC00}"/>
              </a:ext>
            </a:extLst>
          </p:cNvPr>
          <p:cNvSpPr>
            <a:spLocks noChangeShapeType="1"/>
          </p:cNvSpPr>
          <p:nvPr/>
        </p:nvSpPr>
        <p:spPr bwMode="auto">
          <a:xfrm flipV="1">
            <a:off x="4216400" y="5665788"/>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68" name="Line 20">
            <a:extLst>
              <a:ext uri="{FF2B5EF4-FFF2-40B4-BE49-F238E27FC236}">
                <a16:creationId xmlns:a16="http://schemas.microsoft.com/office/drawing/2014/main" id="{A2A13DA7-91C1-4744-BF6A-36D1DC41701C}"/>
              </a:ext>
            </a:extLst>
          </p:cNvPr>
          <p:cNvSpPr>
            <a:spLocks noChangeShapeType="1"/>
          </p:cNvSpPr>
          <p:nvPr/>
        </p:nvSpPr>
        <p:spPr bwMode="auto">
          <a:xfrm>
            <a:off x="4216400" y="3006725"/>
            <a:ext cx="1588"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69" name="Rectangle 21">
            <a:extLst>
              <a:ext uri="{FF2B5EF4-FFF2-40B4-BE49-F238E27FC236}">
                <a16:creationId xmlns:a16="http://schemas.microsoft.com/office/drawing/2014/main" id="{B9044A61-7653-4860-8C05-79767CD42691}"/>
              </a:ext>
            </a:extLst>
          </p:cNvPr>
          <p:cNvSpPr>
            <a:spLocks noChangeArrowheads="1"/>
          </p:cNvSpPr>
          <p:nvPr/>
        </p:nvSpPr>
        <p:spPr bwMode="auto">
          <a:xfrm>
            <a:off x="4154488" y="58451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50</a:t>
            </a:r>
            <a:endParaRPr lang="en-US" altLang="en-US" sz="1200"/>
          </a:p>
        </p:txBody>
      </p:sp>
      <p:sp>
        <p:nvSpPr>
          <p:cNvPr id="104470" name="Line 22">
            <a:extLst>
              <a:ext uri="{FF2B5EF4-FFF2-40B4-BE49-F238E27FC236}">
                <a16:creationId xmlns:a16="http://schemas.microsoft.com/office/drawing/2014/main" id="{A2C077FD-A02D-4CC0-8B10-A64453F6BC5D}"/>
              </a:ext>
            </a:extLst>
          </p:cNvPr>
          <p:cNvSpPr>
            <a:spLocks noChangeShapeType="1"/>
          </p:cNvSpPr>
          <p:nvPr/>
        </p:nvSpPr>
        <p:spPr bwMode="auto">
          <a:xfrm flipV="1">
            <a:off x="4640263" y="5665788"/>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71" name="Line 23">
            <a:extLst>
              <a:ext uri="{FF2B5EF4-FFF2-40B4-BE49-F238E27FC236}">
                <a16:creationId xmlns:a16="http://schemas.microsoft.com/office/drawing/2014/main" id="{A5A11C78-2A1E-40AB-84F7-EF5A865E2F72}"/>
              </a:ext>
            </a:extLst>
          </p:cNvPr>
          <p:cNvSpPr>
            <a:spLocks noChangeShapeType="1"/>
          </p:cNvSpPr>
          <p:nvPr/>
        </p:nvSpPr>
        <p:spPr bwMode="auto">
          <a:xfrm>
            <a:off x="4640263" y="3006725"/>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72" name="Rectangle 24">
            <a:extLst>
              <a:ext uri="{FF2B5EF4-FFF2-40B4-BE49-F238E27FC236}">
                <a16:creationId xmlns:a16="http://schemas.microsoft.com/office/drawing/2014/main" id="{C92BAD61-C6A5-4699-99F0-B01E12B01DCD}"/>
              </a:ext>
            </a:extLst>
          </p:cNvPr>
          <p:cNvSpPr>
            <a:spLocks noChangeArrowheads="1"/>
          </p:cNvSpPr>
          <p:nvPr/>
        </p:nvSpPr>
        <p:spPr bwMode="auto">
          <a:xfrm>
            <a:off x="4578350" y="58451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60</a:t>
            </a:r>
            <a:endParaRPr lang="en-US" altLang="en-US" sz="1200"/>
          </a:p>
        </p:txBody>
      </p:sp>
      <p:sp>
        <p:nvSpPr>
          <p:cNvPr id="104473" name="Line 25">
            <a:extLst>
              <a:ext uri="{FF2B5EF4-FFF2-40B4-BE49-F238E27FC236}">
                <a16:creationId xmlns:a16="http://schemas.microsoft.com/office/drawing/2014/main" id="{8905E6FC-2BB4-4825-9662-8C010ED4CA6A}"/>
              </a:ext>
            </a:extLst>
          </p:cNvPr>
          <p:cNvSpPr>
            <a:spLocks noChangeShapeType="1"/>
          </p:cNvSpPr>
          <p:nvPr/>
        </p:nvSpPr>
        <p:spPr bwMode="auto">
          <a:xfrm flipV="1">
            <a:off x="5070475" y="5665788"/>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74" name="Line 26">
            <a:extLst>
              <a:ext uri="{FF2B5EF4-FFF2-40B4-BE49-F238E27FC236}">
                <a16:creationId xmlns:a16="http://schemas.microsoft.com/office/drawing/2014/main" id="{ABED376F-76C0-4B14-9260-7735EB5A7E45}"/>
              </a:ext>
            </a:extLst>
          </p:cNvPr>
          <p:cNvSpPr>
            <a:spLocks noChangeShapeType="1"/>
          </p:cNvSpPr>
          <p:nvPr/>
        </p:nvSpPr>
        <p:spPr bwMode="auto">
          <a:xfrm>
            <a:off x="5070475" y="3006725"/>
            <a:ext cx="1588"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75" name="Rectangle 27">
            <a:extLst>
              <a:ext uri="{FF2B5EF4-FFF2-40B4-BE49-F238E27FC236}">
                <a16:creationId xmlns:a16="http://schemas.microsoft.com/office/drawing/2014/main" id="{ED0934A1-C360-40A2-A4E3-5D93EF4C7B45}"/>
              </a:ext>
            </a:extLst>
          </p:cNvPr>
          <p:cNvSpPr>
            <a:spLocks noChangeArrowheads="1"/>
          </p:cNvSpPr>
          <p:nvPr/>
        </p:nvSpPr>
        <p:spPr bwMode="auto">
          <a:xfrm>
            <a:off x="5008563" y="58451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70</a:t>
            </a:r>
            <a:endParaRPr lang="en-US" altLang="en-US" sz="1200"/>
          </a:p>
        </p:txBody>
      </p:sp>
      <p:sp>
        <p:nvSpPr>
          <p:cNvPr id="104476" name="Line 28">
            <a:extLst>
              <a:ext uri="{FF2B5EF4-FFF2-40B4-BE49-F238E27FC236}">
                <a16:creationId xmlns:a16="http://schemas.microsoft.com/office/drawing/2014/main" id="{00D7D269-F0D6-4C9F-A932-46E444D0A098}"/>
              </a:ext>
            </a:extLst>
          </p:cNvPr>
          <p:cNvSpPr>
            <a:spLocks noChangeShapeType="1"/>
          </p:cNvSpPr>
          <p:nvPr/>
        </p:nvSpPr>
        <p:spPr bwMode="auto">
          <a:xfrm flipV="1">
            <a:off x="5494338" y="5665788"/>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77" name="Line 29">
            <a:extLst>
              <a:ext uri="{FF2B5EF4-FFF2-40B4-BE49-F238E27FC236}">
                <a16:creationId xmlns:a16="http://schemas.microsoft.com/office/drawing/2014/main" id="{10FAFBA2-F484-4F5C-BAF3-6F9D405E4969}"/>
              </a:ext>
            </a:extLst>
          </p:cNvPr>
          <p:cNvSpPr>
            <a:spLocks noChangeShapeType="1"/>
          </p:cNvSpPr>
          <p:nvPr/>
        </p:nvSpPr>
        <p:spPr bwMode="auto">
          <a:xfrm>
            <a:off x="5494338" y="3008313"/>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78" name="Rectangle 30">
            <a:extLst>
              <a:ext uri="{FF2B5EF4-FFF2-40B4-BE49-F238E27FC236}">
                <a16:creationId xmlns:a16="http://schemas.microsoft.com/office/drawing/2014/main" id="{65A2649C-02FC-4AEB-B122-631B84AD5EE1}"/>
              </a:ext>
            </a:extLst>
          </p:cNvPr>
          <p:cNvSpPr>
            <a:spLocks noChangeArrowheads="1"/>
          </p:cNvSpPr>
          <p:nvPr/>
        </p:nvSpPr>
        <p:spPr bwMode="auto">
          <a:xfrm>
            <a:off x="5430838" y="58451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80</a:t>
            </a:r>
            <a:endParaRPr lang="en-US" altLang="en-US" sz="1200"/>
          </a:p>
        </p:txBody>
      </p:sp>
      <p:sp>
        <p:nvSpPr>
          <p:cNvPr id="104479" name="Rectangle 31">
            <a:extLst>
              <a:ext uri="{FF2B5EF4-FFF2-40B4-BE49-F238E27FC236}">
                <a16:creationId xmlns:a16="http://schemas.microsoft.com/office/drawing/2014/main" id="{6103E3B1-A574-453F-8236-7ABA9591F7C1}"/>
              </a:ext>
            </a:extLst>
          </p:cNvPr>
          <p:cNvSpPr>
            <a:spLocks noChangeArrowheads="1"/>
          </p:cNvSpPr>
          <p:nvPr/>
        </p:nvSpPr>
        <p:spPr bwMode="auto">
          <a:xfrm>
            <a:off x="5861050" y="58451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90</a:t>
            </a:r>
            <a:endParaRPr lang="en-US" altLang="en-US" sz="1200"/>
          </a:p>
        </p:txBody>
      </p:sp>
      <p:sp>
        <p:nvSpPr>
          <p:cNvPr id="104480" name="Rectangle 32">
            <a:extLst>
              <a:ext uri="{FF2B5EF4-FFF2-40B4-BE49-F238E27FC236}">
                <a16:creationId xmlns:a16="http://schemas.microsoft.com/office/drawing/2014/main" id="{300B5A2A-B605-4B6D-9089-1DD4E24033ED}"/>
              </a:ext>
            </a:extLst>
          </p:cNvPr>
          <p:cNvSpPr>
            <a:spLocks noChangeArrowheads="1"/>
          </p:cNvSpPr>
          <p:nvPr/>
        </p:nvSpPr>
        <p:spPr bwMode="auto">
          <a:xfrm>
            <a:off x="2244725" y="56181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10</a:t>
            </a:r>
            <a:endParaRPr lang="en-US" altLang="en-US" sz="1200"/>
          </a:p>
        </p:txBody>
      </p:sp>
      <p:sp>
        <p:nvSpPr>
          <p:cNvPr id="104481" name="Line 33">
            <a:extLst>
              <a:ext uri="{FF2B5EF4-FFF2-40B4-BE49-F238E27FC236}">
                <a16:creationId xmlns:a16="http://schemas.microsoft.com/office/drawing/2014/main" id="{2D96DA58-4055-4A59-A8FE-3427CAE7322F}"/>
              </a:ext>
            </a:extLst>
          </p:cNvPr>
          <p:cNvSpPr>
            <a:spLocks noChangeShapeType="1"/>
          </p:cNvSpPr>
          <p:nvPr/>
        </p:nvSpPr>
        <p:spPr bwMode="auto">
          <a:xfrm>
            <a:off x="2514600" y="5430838"/>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82" name="Line 34">
            <a:extLst>
              <a:ext uri="{FF2B5EF4-FFF2-40B4-BE49-F238E27FC236}">
                <a16:creationId xmlns:a16="http://schemas.microsoft.com/office/drawing/2014/main" id="{98A8196C-C48E-4ACE-8A48-09456A53B565}"/>
              </a:ext>
            </a:extLst>
          </p:cNvPr>
          <p:cNvSpPr>
            <a:spLocks noChangeShapeType="1"/>
          </p:cNvSpPr>
          <p:nvPr/>
        </p:nvSpPr>
        <p:spPr bwMode="auto">
          <a:xfrm flipH="1">
            <a:off x="5889625" y="54308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83" name="Rectangle 35">
            <a:extLst>
              <a:ext uri="{FF2B5EF4-FFF2-40B4-BE49-F238E27FC236}">
                <a16:creationId xmlns:a16="http://schemas.microsoft.com/office/drawing/2014/main" id="{8EE4CC81-ACC8-4E01-B8DA-5182A18D666E}"/>
              </a:ext>
            </a:extLst>
          </p:cNvPr>
          <p:cNvSpPr>
            <a:spLocks noChangeArrowheads="1"/>
          </p:cNvSpPr>
          <p:nvPr/>
        </p:nvSpPr>
        <p:spPr bwMode="auto">
          <a:xfrm>
            <a:off x="2244725" y="53498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15</a:t>
            </a:r>
            <a:endParaRPr lang="en-US" altLang="en-US" sz="1200"/>
          </a:p>
        </p:txBody>
      </p:sp>
      <p:sp>
        <p:nvSpPr>
          <p:cNvPr id="104484" name="Line 36">
            <a:extLst>
              <a:ext uri="{FF2B5EF4-FFF2-40B4-BE49-F238E27FC236}">
                <a16:creationId xmlns:a16="http://schemas.microsoft.com/office/drawing/2014/main" id="{8052AE76-B5DF-4498-A20F-26EC4B31092D}"/>
              </a:ext>
            </a:extLst>
          </p:cNvPr>
          <p:cNvSpPr>
            <a:spLocks noChangeShapeType="1"/>
          </p:cNvSpPr>
          <p:nvPr/>
        </p:nvSpPr>
        <p:spPr bwMode="auto">
          <a:xfrm>
            <a:off x="2514600" y="516096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85" name="Line 37">
            <a:extLst>
              <a:ext uri="{FF2B5EF4-FFF2-40B4-BE49-F238E27FC236}">
                <a16:creationId xmlns:a16="http://schemas.microsoft.com/office/drawing/2014/main" id="{CB6C29DA-81B4-4861-9DBE-F78DD086D931}"/>
              </a:ext>
            </a:extLst>
          </p:cNvPr>
          <p:cNvSpPr>
            <a:spLocks noChangeShapeType="1"/>
          </p:cNvSpPr>
          <p:nvPr/>
        </p:nvSpPr>
        <p:spPr bwMode="auto">
          <a:xfrm flipH="1">
            <a:off x="5889625" y="516096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86" name="Rectangle 38">
            <a:extLst>
              <a:ext uri="{FF2B5EF4-FFF2-40B4-BE49-F238E27FC236}">
                <a16:creationId xmlns:a16="http://schemas.microsoft.com/office/drawing/2014/main" id="{8B3B0513-0339-44B9-A21B-781D1A2BF578}"/>
              </a:ext>
            </a:extLst>
          </p:cNvPr>
          <p:cNvSpPr>
            <a:spLocks noChangeArrowheads="1"/>
          </p:cNvSpPr>
          <p:nvPr/>
        </p:nvSpPr>
        <p:spPr bwMode="auto">
          <a:xfrm>
            <a:off x="2244725" y="50800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20</a:t>
            </a:r>
            <a:endParaRPr lang="en-US" altLang="en-US" sz="1200"/>
          </a:p>
        </p:txBody>
      </p:sp>
      <p:sp>
        <p:nvSpPr>
          <p:cNvPr id="104487" name="Line 39">
            <a:extLst>
              <a:ext uri="{FF2B5EF4-FFF2-40B4-BE49-F238E27FC236}">
                <a16:creationId xmlns:a16="http://schemas.microsoft.com/office/drawing/2014/main" id="{FE91DBA8-98C2-4B3B-94F0-5B8F89B3D00F}"/>
              </a:ext>
            </a:extLst>
          </p:cNvPr>
          <p:cNvSpPr>
            <a:spLocks noChangeShapeType="1"/>
          </p:cNvSpPr>
          <p:nvPr/>
        </p:nvSpPr>
        <p:spPr bwMode="auto">
          <a:xfrm>
            <a:off x="2514600" y="4892675"/>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88" name="Line 40">
            <a:extLst>
              <a:ext uri="{FF2B5EF4-FFF2-40B4-BE49-F238E27FC236}">
                <a16:creationId xmlns:a16="http://schemas.microsoft.com/office/drawing/2014/main" id="{4ED79204-4A6F-4B1C-B9FA-6D1D050BA1F5}"/>
              </a:ext>
            </a:extLst>
          </p:cNvPr>
          <p:cNvSpPr>
            <a:spLocks noChangeShapeType="1"/>
          </p:cNvSpPr>
          <p:nvPr/>
        </p:nvSpPr>
        <p:spPr bwMode="auto">
          <a:xfrm flipH="1">
            <a:off x="5889625" y="489267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89" name="Rectangle 41">
            <a:extLst>
              <a:ext uri="{FF2B5EF4-FFF2-40B4-BE49-F238E27FC236}">
                <a16:creationId xmlns:a16="http://schemas.microsoft.com/office/drawing/2014/main" id="{1FEDFC9F-D989-4168-A584-5DFACB2444A5}"/>
              </a:ext>
            </a:extLst>
          </p:cNvPr>
          <p:cNvSpPr>
            <a:spLocks noChangeArrowheads="1"/>
          </p:cNvSpPr>
          <p:nvPr/>
        </p:nvSpPr>
        <p:spPr bwMode="auto">
          <a:xfrm>
            <a:off x="2244725" y="481171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25</a:t>
            </a:r>
            <a:endParaRPr lang="en-US" altLang="en-US" sz="1200"/>
          </a:p>
        </p:txBody>
      </p:sp>
      <p:sp>
        <p:nvSpPr>
          <p:cNvPr id="104490" name="Line 42">
            <a:extLst>
              <a:ext uri="{FF2B5EF4-FFF2-40B4-BE49-F238E27FC236}">
                <a16:creationId xmlns:a16="http://schemas.microsoft.com/office/drawing/2014/main" id="{0BED3D39-D517-4E6A-9DBE-D62C6BC3E4AE}"/>
              </a:ext>
            </a:extLst>
          </p:cNvPr>
          <p:cNvSpPr>
            <a:spLocks noChangeShapeType="1"/>
          </p:cNvSpPr>
          <p:nvPr/>
        </p:nvSpPr>
        <p:spPr bwMode="auto">
          <a:xfrm>
            <a:off x="2514600" y="462280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91" name="Line 43">
            <a:extLst>
              <a:ext uri="{FF2B5EF4-FFF2-40B4-BE49-F238E27FC236}">
                <a16:creationId xmlns:a16="http://schemas.microsoft.com/office/drawing/2014/main" id="{C4C32B09-9CE1-4FA4-85A0-D3304DB8B99B}"/>
              </a:ext>
            </a:extLst>
          </p:cNvPr>
          <p:cNvSpPr>
            <a:spLocks noChangeShapeType="1"/>
          </p:cNvSpPr>
          <p:nvPr/>
        </p:nvSpPr>
        <p:spPr bwMode="auto">
          <a:xfrm flipH="1">
            <a:off x="5889625" y="462280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92" name="Rectangle 44">
            <a:extLst>
              <a:ext uri="{FF2B5EF4-FFF2-40B4-BE49-F238E27FC236}">
                <a16:creationId xmlns:a16="http://schemas.microsoft.com/office/drawing/2014/main" id="{38FA9E88-19A8-4421-91EF-54792741C312}"/>
              </a:ext>
            </a:extLst>
          </p:cNvPr>
          <p:cNvSpPr>
            <a:spLocks noChangeArrowheads="1"/>
          </p:cNvSpPr>
          <p:nvPr/>
        </p:nvSpPr>
        <p:spPr bwMode="auto">
          <a:xfrm>
            <a:off x="2244725" y="454183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30</a:t>
            </a:r>
            <a:endParaRPr lang="en-US" altLang="en-US" sz="1200"/>
          </a:p>
        </p:txBody>
      </p:sp>
      <p:sp>
        <p:nvSpPr>
          <p:cNvPr id="104493" name="Line 45">
            <a:extLst>
              <a:ext uri="{FF2B5EF4-FFF2-40B4-BE49-F238E27FC236}">
                <a16:creationId xmlns:a16="http://schemas.microsoft.com/office/drawing/2014/main" id="{3C78D67B-7429-4DA2-B297-C7ABEB066208}"/>
              </a:ext>
            </a:extLst>
          </p:cNvPr>
          <p:cNvSpPr>
            <a:spLocks noChangeShapeType="1"/>
          </p:cNvSpPr>
          <p:nvPr/>
        </p:nvSpPr>
        <p:spPr bwMode="auto">
          <a:xfrm>
            <a:off x="2514600" y="4352925"/>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94" name="Line 46">
            <a:extLst>
              <a:ext uri="{FF2B5EF4-FFF2-40B4-BE49-F238E27FC236}">
                <a16:creationId xmlns:a16="http://schemas.microsoft.com/office/drawing/2014/main" id="{43814909-0E18-49F0-BF8D-3CF684E3DF6E}"/>
              </a:ext>
            </a:extLst>
          </p:cNvPr>
          <p:cNvSpPr>
            <a:spLocks noChangeShapeType="1"/>
          </p:cNvSpPr>
          <p:nvPr/>
        </p:nvSpPr>
        <p:spPr bwMode="auto">
          <a:xfrm flipH="1">
            <a:off x="5889625" y="435292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95" name="Rectangle 47">
            <a:extLst>
              <a:ext uri="{FF2B5EF4-FFF2-40B4-BE49-F238E27FC236}">
                <a16:creationId xmlns:a16="http://schemas.microsoft.com/office/drawing/2014/main" id="{9DFD7378-8120-496C-A843-1CCED0C82B05}"/>
              </a:ext>
            </a:extLst>
          </p:cNvPr>
          <p:cNvSpPr>
            <a:spLocks noChangeArrowheads="1"/>
          </p:cNvSpPr>
          <p:nvPr/>
        </p:nvSpPr>
        <p:spPr bwMode="auto">
          <a:xfrm>
            <a:off x="2244725" y="42719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35</a:t>
            </a:r>
            <a:endParaRPr lang="en-US" altLang="en-US" sz="1200"/>
          </a:p>
        </p:txBody>
      </p:sp>
      <p:sp>
        <p:nvSpPr>
          <p:cNvPr id="104496" name="Line 48">
            <a:extLst>
              <a:ext uri="{FF2B5EF4-FFF2-40B4-BE49-F238E27FC236}">
                <a16:creationId xmlns:a16="http://schemas.microsoft.com/office/drawing/2014/main" id="{B90764B5-730B-4C00-AEA3-D79092E9ACC1}"/>
              </a:ext>
            </a:extLst>
          </p:cNvPr>
          <p:cNvSpPr>
            <a:spLocks noChangeShapeType="1"/>
          </p:cNvSpPr>
          <p:nvPr/>
        </p:nvSpPr>
        <p:spPr bwMode="auto">
          <a:xfrm>
            <a:off x="2514600" y="4084638"/>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97" name="Line 49">
            <a:extLst>
              <a:ext uri="{FF2B5EF4-FFF2-40B4-BE49-F238E27FC236}">
                <a16:creationId xmlns:a16="http://schemas.microsoft.com/office/drawing/2014/main" id="{42328BF2-47F9-4575-8F59-14A14A93617F}"/>
              </a:ext>
            </a:extLst>
          </p:cNvPr>
          <p:cNvSpPr>
            <a:spLocks noChangeShapeType="1"/>
          </p:cNvSpPr>
          <p:nvPr/>
        </p:nvSpPr>
        <p:spPr bwMode="auto">
          <a:xfrm flipH="1">
            <a:off x="5889625" y="40846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98" name="Rectangle 50">
            <a:extLst>
              <a:ext uri="{FF2B5EF4-FFF2-40B4-BE49-F238E27FC236}">
                <a16:creationId xmlns:a16="http://schemas.microsoft.com/office/drawing/2014/main" id="{CB5118D2-8D5F-4355-91AF-53DE4D0B5D2A}"/>
              </a:ext>
            </a:extLst>
          </p:cNvPr>
          <p:cNvSpPr>
            <a:spLocks noChangeArrowheads="1"/>
          </p:cNvSpPr>
          <p:nvPr/>
        </p:nvSpPr>
        <p:spPr bwMode="auto">
          <a:xfrm>
            <a:off x="2244725" y="40036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40</a:t>
            </a:r>
            <a:endParaRPr lang="en-US" altLang="en-US" sz="1200"/>
          </a:p>
        </p:txBody>
      </p:sp>
      <p:sp>
        <p:nvSpPr>
          <p:cNvPr id="104499" name="Line 51">
            <a:extLst>
              <a:ext uri="{FF2B5EF4-FFF2-40B4-BE49-F238E27FC236}">
                <a16:creationId xmlns:a16="http://schemas.microsoft.com/office/drawing/2014/main" id="{E0487961-F5C8-48F7-A571-B9E187D98C29}"/>
              </a:ext>
            </a:extLst>
          </p:cNvPr>
          <p:cNvSpPr>
            <a:spLocks noChangeShapeType="1"/>
          </p:cNvSpPr>
          <p:nvPr/>
        </p:nvSpPr>
        <p:spPr bwMode="auto">
          <a:xfrm>
            <a:off x="2514600" y="381476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00" name="Line 52">
            <a:extLst>
              <a:ext uri="{FF2B5EF4-FFF2-40B4-BE49-F238E27FC236}">
                <a16:creationId xmlns:a16="http://schemas.microsoft.com/office/drawing/2014/main" id="{6E1489B8-F795-4166-AF65-4F6A4346057D}"/>
              </a:ext>
            </a:extLst>
          </p:cNvPr>
          <p:cNvSpPr>
            <a:spLocks noChangeShapeType="1"/>
          </p:cNvSpPr>
          <p:nvPr/>
        </p:nvSpPr>
        <p:spPr bwMode="auto">
          <a:xfrm flipH="1">
            <a:off x="5889625" y="381476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01" name="Rectangle 53">
            <a:extLst>
              <a:ext uri="{FF2B5EF4-FFF2-40B4-BE49-F238E27FC236}">
                <a16:creationId xmlns:a16="http://schemas.microsoft.com/office/drawing/2014/main" id="{70D9EF33-518E-4111-8C1F-7A230949BACC}"/>
              </a:ext>
            </a:extLst>
          </p:cNvPr>
          <p:cNvSpPr>
            <a:spLocks noChangeArrowheads="1"/>
          </p:cNvSpPr>
          <p:nvPr/>
        </p:nvSpPr>
        <p:spPr bwMode="auto">
          <a:xfrm>
            <a:off x="2244725" y="37338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45</a:t>
            </a:r>
            <a:endParaRPr lang="en-US" altLang="en-US" sz="1200"/>
          </a:p>
        </p:txBody>
      </p:sp>
      <p:sp>
        <p:nvSpPr>
          <p:cNvPr id="104502" name="Line 54">
            <a:extLst>
              <a:ext uri="{FF2B5EF4-FFF2-40B4-BE49-F238E27FC236}">
                <a16:creationId xmlns:a16="http://schemas.microsoft.com/office/drawing/2014/main" id="{45F7CBB0-1931-432B-B5F0-608A634612E6}"/>
              </a:ext>
            </a:extLst>
          </p:cNvPr>
          <p:cNvSpPr>
            <a:spLocks noChangeShapeType="1"/>
          </p:cNvSpPr>
          <p:nvPr/>
        </p:nvSpPr>
        <p:spPr bwMode="auto">
          <a:xfrm>
            <a:off x="2514600" y="3546475"/>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03" name="Line 55">
            <a:extLst>
              <a:ext uri="{FF2B5EF4-FFF2-40B4-BE49-F238E27FC236}">
                <a16:creationId xmlns:a16="http://schemas.microsoft.com/office/drawing/2014/main" id="{FA1DA8D7-7E8C-4D7C-9011-F94D98C14456}"/>
              </a:ext>
            </a:extLst>
          </p:cNvPr>
          <p:cNvSpPr>
            <a:spLocks noChangeShapeType="1"/>
          </p:cNvSpPr>
          <p:nvPr/>
        </p:nvSpPr>
        <p:spPr bwMode="auto">
          <a:xfrm flipH="1">
            <a:off x="5889625" y="354647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04" name="Rectangle 56">
            <a:extLst>
              <a:ext uri="{FF2B5EF4-FFF2-40B4-BE49-F238E27FC236}">
                <a16:creationId xmlns:a16="http://schemas.microsoft.com/office/drawing/2014/main" id="{C7A19CF6-D56C-4D29-AA78-6890E21EACDA}"/>
              </a:ext>
            </a:extLst>
          </p:cNvPr>
          <p:cNvSpPr>
            <a:spLocks noChangeArrowheads="1"/>
          </p:cNvSpPr>
          <p:nvPr/>
        </p:nvSpPr>
        <p:spPr bwMode="auto">
          <a:xfrm>
            <a:off x="2244725" y="346551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50</a:t>
            </a:r>
            <a:endParaRPr lang="en-US" altLang="en-US" sz="1200"/>
          </a:p>
        </p:txBody>
      </p:sp>
      <p:sp>
        <p:nvSpPr>
          <p:cNvPr id="104505" name="Line 57">
            <a:extLst>
              <a:ext uri="{FF2B5EF4-FFF2-40B4-BE49-F238E27FC236}">
                <a16:creationId xmlns:a16="http://schemas.microsoft.com/office/drawing/2014/main" id="{EAD5F3F4-A8CA-473F-BC3D-DA37E6EDDC54}"/>
              </a:ext>
            </a:extLst>
          </p:cNvPr>
          <p:cNvSpPr>
            <a:spLocks noChangeShapeType="1"/>
          </p:cNvSpPr>
          <p:nvPr/>
        </p:nvSpPr>
        <p:spPr bwMode="auto">
          <a:xfrm>
            <a:off x="2514600" y="327660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06" name="Line 58">
            <a:extLst>
              <a:ext uri="{FF2B5EF4-FFF2-40B4-BE49-F238E27FC236}">
                <a16:creationId xmlns:a16="http://schemas.microsoft.com/office/drawing/2014/main" id="{074ADCC8-8114-4E50-B28D-C6E2C4085D9F}"/>
              </a:ext>
            </a:extLst>
          </p:cNvPr>
          <p:cNvSpPr>
            <a:spLocks noChangeShapeType="1"/>
          </p:cNvSpPr>
          <p:nvPr/>
        </p:nvSpPr>
        <p:spPr bwMode="auto">
          <a:xfrm flipH="1">
            <a:off x="5889625" y="327660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07" name="Rectangle 59">
            <a:extLst>
              <a:ext uri="{FF2B5EF4-FFF2-40B4-BE49-F238E27FC236}">
                <a16:creationId xmlns:a16="http://schemas.microsoft.com/office/drawing/2014/main" id="{5DD9D7EE-51FD-4072-8DCF-7FE3DD568A81}"/>
              </a:ext>
            </a:extLst>
          </p:cNvPr>
          <p:cNvSpPr>
            <a:spLocks noChangeArrowheads="1"/>
          </p:cNvSpPr>
          <p:nvPr/>
        </p:nvSpPr>
        <p:spPr bwMode="auto">
          <a:xfrm>
            <a:off x="2244725" y="319563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55</a:t>
            </a:r>
            <a:endParaRPr lang="en-US" altLang="en-US" sz="1200"/>
          </a:p>
        </p:txBody>
      </p:sp>
      <p:sp>
        <p:nvSpPr>
          <p:cNvPr id="104508" name="Rectangle 60">
            <a:extLst>
              <a:ext uri="{FF2B5EF4-FFF2-40B4-BE49-F238E27FC236}">
                <a16:creationId xmlns:a16="http://schemas.microsoft.com/office/drawing/2014/main" id="{989F9E19-97D1-4087-98FA-2B504D7C1F81}"/>
              </a:ext>
            </a:extLst>
          </p:cNvPr>
          <p:cNvSpPr>
            <a:spLocks noChangeArrowheads="1"/>
          </p:cNvSpPr>
          <p:nvPr/>
        </p:nvSpPr>
        <p:spPr bwMode="auto">
          <a:xfrm>
            <a:off x="2244725" y="292735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60</a:t>
            </a:r>
            <a:endParaRPr lang="en-US" altLang="en-US" sz="1200"/>
          </a:p>
        </p:txBody>
      </p:sp>
      <p:sp>
        <p:nvSpPr>
          <p:cNvPr id="104509" name="Freeform 61">
            <a:extLst>
              <a:ext uri="{FF2B5EF4-FFF2-40B4-BE49-F238E27FC236}">
                <a16:creationId xmlns:a16="http://schemas.microsoft.com/office/drawing/2014/main" id="{70948EC3-9683-41BC-B650-51CD60DF5259}"/>
              </a:ext>
            </a:extLst>
          </p:cNvPr>
          <p:cNvSpPr>
            <a:spLocks/>
          </p:cNvSpPr>
          <p:nvPr/>
        </p:nvSpPr>
        <p:spPr bwMode="auto">
          <a:xfrm>
            <a:off x="2514600" y="3276600"/>
            <a:ext cx="3409950" cy="2154238"/>
          </a:xfrm>
          <a:custGeom>
            <a:avLst/>
            <a:gdLst>
              <a:gd name="T0" fmla="*/ 0 w 2148"/>
              <a:gd name="T1" fmla="*/ 1357 h 1357"/>
              <a:gd name="T2" fmla="*/ 134 w 2148"/>
              <a:gd name="T3" fmla="*/ 1357 h 1357"/>
              <a:gd name="T4" fmla="*/ 267 w 2148"/>
              <a:gd name="T5" fmla="*/ 1357 h 1357"/>
              <a:gd name="T6" fmla="*/ 401 w 2148"/>
              <a:gd name="T7" fmla="*/ 1187 h 1357"/>
              <a:gd name="T8" fmla="*/ 535 w 2148"/>
              <a:gd name="T9" fmla="*/ 1187 h 1357"/>
              <a:gd name="T10" fmla="*/ 668 w 2148"/>
              <a:gd name="T11" fmla="*/ 1187 h 1357"/>
              <a:gd name="T12" fmla="*/ 805 w 2148"/>
              <a:gd name="T13" fmla="*/ 1187 h 1357"/>
              <a:gd name="T14" fmla="*/ 939 w 2148"/>
              <a:gd name="T15" fmla="*/ 1187 h 1357"/>
              <a:gd name="T16" fmla="*/ 1072 w 2148"/>
              <a:gd name="T17" fmla="*/ 339 h 1357"/>
              <a:gd name="T18" fmla="*/ 1206 w 2148"/>
              <a:gd name="T19" fmla="*/ 339 h 1357"/>
              <a:gd name="T20" fmla="*/ 1339 w 2148"/>
              <a:gd name="T21" fmla="*/ 339 h 1357"/>
              <a:gd name="T22" fmla="*/ 1476 w 2148"/>
              <a:gd name="T23" fmla="*/ 339 h 1357"/>
              <a:gd name="T24" fmla="*/ 1610 w 2148"/>
              <a:gd name="T25" fmla="*/ 339 h 1357"/>
              <a:gd name="T26" fmla="*/ 1743 w 2148"/>
              <a:gd name="T27" fmla="*/ 0 h 1357"/>
              <a:gd name="T28" fmla="*/ 1877 w 2148"/>
              <a:gd name="T29" fmla="*/ 0 h 1357"/>
              <a:gd name="T30" fmla="*/ 2011 w 2148"/>
              <a:gd name="T31" fmla="*/ 0 h 1357"/>
              <a:gd name="T32" fmla="*/ 2148 w 2148"/>
              <a:gd name="T33" fmla="*/ 0 h 1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48" h="1357">
                <a:moveTo>
                  <a:pt x="0" y="1357"/>
                </a:moveTo>
                <a:lnTo>
                  <a:pt x="134" y="1357"/>
                </a:lnTo>
                <a:lnTo>
                  <a:pt x="267" y="1357"/>
                </a:lnTo>
                <a:lnTo>
                  <a:pt x="401" y="1187"/>
                </a:lnTo>
                <a:lnTo>
                  <a:pt x="535" y="1187"/>
                </a:lnTo>
                <a:lnTo>
                  <a:pt x="668" y="1187"/>
                </a:lnTo>
                <a:lnTo>
                  <a:pt x="805" y="1187"/>
                </a:lnTo>
                <a:lnTo>
                  <a:pt x="939" y="1187"/>
                </a:lnTo>
                <a:lnTo>
                  <a:pt x="1072" y="339"/>
                </a:lnTo>
                <a:lnTo>
                  <a:pt x="1206" y="339"/>
                </a:lnTo>
                <a:lnTo>
                  <a:pt x="1339" y="339"/>
                </a:lnTo>
                <a:lnTo>
                  <a:pt x="1476" y="339"/>
                </a:lnTo>
                <a:lnTo>
                  <a:pt x="1610" y="339"/>
                </a:lnTo>
                <a:lnTo>
                  <a:pt x="1743" y="0"/>
                </a:lnTo>
                <a:lnTo>
                  <a:pt x="1877" y="0"/>
                </a:lnTo>
                <a:lnTo>
                  <a:pt x="2011" y="0"/>
                </a:lnTo>
                <a:lnTo>
                  <a:pt x="2148" y="0"/>
                </a:lnTo>
              </a:path>
            </a:pathLst>
          </a:custGeom>
          <a:noFill/>
          <a:ln w="12700"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510" name="Rectangle 62">
            <a:extLst>
              <a:ext uri="{FF2B5EF4-FFF2-40B4-BE49-F238E27FC236}">
                <a16:creationId xmlns:a16="http://schemas.microsoft.com/office/drawing/2014/main" id="{6F840800-0BE3-42D7-9175-6E98E993FF72}"/>
              </a:ext>
            </a:extLst>
          </p:cNvPr>
          <p:cNvSpPr>
            <a:spLocks noChangeArrowheads="1"/>
          </p:cNvSpPr>
          <p:nvPr/>
        </p:nvSpPr>
        <p:spPr bwMode="auto">
          <a:xfrm>
            <a:off x="2971800" y="6297613"/>
            <a:ext cx="18319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latin typeface="Helvetica" panose="020B0604020202020204" pitchFamily="34" charset="0"/>
              </a:rPr>
              <a:t>bandwidth, %</a:t>
            </a:r>
            <a:endParaRPr lang="en-US" altLang="en-US"/>
          </a:p>
        </p:txBody>
      </p:sp>
      <p:sp>
        <p:nvSpPr>
          <p:cNvPr id="104511" name="Rectangle 63">
            <a:extLst>
              <a:ext uri="{FF2B5EF4-FFF2-40B4-BE49-F238E27FC236}">
                <a16:creationId xmlns:a16="http://schemas.microsoft.com/office/drawing/2014/main" id="{5A4FF980-B564-4712-B952-393C644C777E}"/>
              </a:ext>
            </a:extLst>
          </p:cNvPr>
          <p:cNvSpPr>
            <a:spLocks noChangeArrowheads="1"/>
          </p:cNvSpPr>
          <p:nvPr/>
        </p:nvSpPr>
        <p:spPr bwMode="auto">
          <a:xfrm rot="16200000">
            <a:off x="353219" y="4267994"/>
            <a:ext cx="2921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max. incident angle, degrees</a:t>
            </a:r>
            <a:endParaRPr lang="en-US" altLang="en-US" sz="1800"/>
          </a:p>
        </p:txBody>
      </p:sp>
      <p:sp>
        <p:nvSpPr>
          <p:cNvPr id="104512" name="Rectangle 64">
            <a:extLst>
              <a:ext uri="{FF2B5EF4-FFF2-40B4-BE49-F238E27FC236}">
                <a16:creationId xmlns:a16="http://schemas.microsoft.com/office/drawing/2014/main" id="{A51BFFB3-0578-4FAD-9B39-1D19F222538B}"/>
              </a:ext>
            </a:extLst>
          </p:cNvPr>
          <p:cNvSpPr>
            <a:spLocks noChangeArrowheads="1"/>
          </p:cNvSpPr>
          <p:nvPr/>
        </p:nvSpPr>
        <p:spPr bwMode="auto">
          <a:xfrm>
            <a:off x="2513013" y="3000375"/>
            <a:ext cx="3409950" cy="2700338"/>
          </a:xfrm>
          <a:prstGeom prst="rect">
            <a:avLst/>
          </a:prstGeom>
          <a:noFill/>
          <a:ln w="635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514" name="Line 66">
            <a:extLst>
              <a:ext uri="{FF2B5EF4-FFF2-40B4-BE49-F238E27FC236}">
                <a16:creationId xmlns:a16="http://schemas.microsoft.com/office/drawing/2014/main" id="{AEB3DAE3-7CCE-4516-9AC9-A4064E0D343B}"/>
              </a:ext>
            </a:extLst>
          </p:cNvPr>
          <p:cNvSpPr>
            <a:spLocks noChangeShapeType="1"/>
          </p:cNvSpPr>
          <p:nvPr/>
        </p:nvSpPr>
        <p:spPr bwMode="auto">
          <a:xfrm flipV="1">
            <a:off x="2938463" y="5665788"/>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15" name="Line 67">
            <a:extLst>
              <a:ext uri="{FF2B5EF4-FFF2-40B4-BE49-F238E27FC236}">
                <a16:creationId xmlns:a16="http://schemas.microsoft.com/office/drawing/2014/main" id="{A22F5B94-BF56-4177-97C3-B25C0CD12E48}"/>
              </a:ext>
            </a:extLst>
          </p:cNvPr>
          <p:cNvSpPr>
            <a:spLocks noChangeShapeType="1"/>
          </p:cNvSpPr>
          <p:nvPr/>
        </p:nvSpPr>
        <p:spPr bwMode="auto">
          <a:xfrm>
            <a:off x="2938463" y="3006725"/>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17" name="Line 69">
            <a:extLst>
              <a:ext uri="{FF2B5EF4-FFF2-40B4-BE49-F238E27FC236}">
                <a16:creationId xmlns:a16="http://schemas.microsoft.com/office/drawing/2014/main" id="{39CEE802-1953-4977-8AF5-16348F2E2F6B}"/>
              </a:ext>
            </a:extLst>
          </p:cNvPr>
          <p:cNvSpPr>
            <a:spLocks noChangeShapeType="1"/>
          </p:cNvSpPr>
          <p:nvPr/>
        </p:nvSpPr>
        <p:spPr bwMode="auto">
          <a:xfrm flipV="1">
            <a:off x="3363913" y="5665788"/>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18" name="Line 70">
            <a:extLst>
              <a:ext uri="{FF2B5EF4-FFF2-40B4-BE49-F238E27FC236}">
                <a16:creationId xmlns:a16="http://schemas.microsoft.com/office/drawing/2014/main" id="{D355A240-7528-4BDA-9048-3BDAE3D8F9F4}"/>
              </a:ext>
            </a:extLst>
          </p:cNvPr>
          <p:cNvSpPr>
            <a:spLocks noChangeShapeType="1"/>
          </p:cNvSpPr>
          <p:nvPr/>
        </p:nvSpPr>
        <p:spPr bwMode="auto">
          <a:xfrm>
            <a:off x="3363913" y="3006725"/>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20" name="Line 72">
            <a:extLst>
              <a:ext uri="{FF2B5EF4-FFF2-40B4-BE49-F238E27FC236}">
                <a16:creationId xmlns:a16="http://schemas.microsoft.com/office/drawing/2014/main" id="{1F814570-3AA2-4620-8699-FBB9CABFADDF}"/>
              </a:ext>
            </a:extLst>
          </p:cNvPr>
          <p:cNvSpPr>
            <a:spLocks noChangeShapeType="1"/>
          </p:cNvSpPr>
          <p:nvPr/>
        </p:nvSpPr>
        <p:spPr bwMode="auto">
          <a:xfrm flipV="1">
            <a:off x="3792538" y="5665788"/>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21" name="Line 73">
            <a:extLst>
              <a:ext uri="{FF2B5EF4-FFF2-40B4-BE49-F238E27FC236}">
                <a16:creationId xmlns:a16="http://schemas.microsoft.com/office/drawing/2014/main" id="{6556298B-A5AC-49AE-B993-E52A9C06AB2E}"/>
              </a:ext>
            </a:extLst>
          </p:cNvPr>
          <p:cNvSpPr>
            <a:spLocks noChangeShapeType="1"/>
          </p:cNvSpPr>
          <p:nvPr/>
        </p:nvSpPr>
        <p:spPr bwMode="auto">
          <a:xfrm>
            <a:off x="3792538" y="3006725"/>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23" name="Line 75">
            <a:extLst>
              <a:ext uri="{FF2B5EF4-FFF2-40B4-BE49-F238E27FC236}">
                <a16:creationId xmlns:a16="http://schemas.microsoft.com/office/drawing/2014/main" id="{1EEE4BB3-8EB0-4C22-9B51-CC19CD186571}"/>
              </a:ext>
            </a:extLst>
          </p:cNvPr>
          <p:cNvSpPr>
            <a:spLocks noChangeShapeType="1"/>
          </p:cNvSpPr>
          <p:nvPr/>
        </p:nvSpPr>
        <p:spPr bwMode="auto">
          <a:xfrm flipV="1">
            <a:off x="4216400" y="5665788"/>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24" name="Line 76">
            <a:extLst>
              <a:ext uri="{FF2B5EF4-FFF2-40B4-BE49-F238E27FC236}">
                <a16:creationId xmlns:a16="http://schemas.microsoft.com/office/drawing/2014/main" id="{95134FAA-D768-438F-A076-56BAD4FD6148}"/>
              </a:ext>
            </a:extLst>
          </p:cNvPr>
          <p:cNvSpPr>
            <a:spLocks noChangeShapeType="1"/>
          </p:cNvSpPr>
          <p:nvPr/>
        </p:nvSpPr>
        <p:spPr bwMode="auto">
          <a:xfrm>
            <a:off x="4216400" y="3006725"/>
            <a:ext cx="1588"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26" name="Line 78">
            <a:extLst>
              <a:ext uri="{FF2B5EF4-FFF2-40B4-BE49-F238E27FC236}">
                <a16:creationId xmlns:a16="http://schemas.microsoft.com/office/drawing/2014/main" id="{6ACE05FB-3E4B-4C60-8CC0-2A9ACA4A959D}"/>
              </a:ext>
            </a:extLst>
          </p:cNvPr>
          <p:cNvSpPr>
            <a:spLocks noChangeShapeType="1"/>
          </p:cNvSpPr>
          <p:nvPr/>
        </p:nvSpPr>
        <p:spPr bwMode="auto">
          <a:xfrm flipV="1">
            <a:off x="4640263" y="5665788"/>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27" name="Line 79">
            <a:extLst>
              <a:ext uri="{FF2B5EF4-FFF2-40B4-BE49-F238E27FC236}">
                <a16:creationId xmlns:a16="http://schemas.microsoft.com/office/drawing/2014/main" id="{D74C9299-D8B6-4B93-AE0D-C74550AC389F}"/>
              </a:ext>
            </a:extLst>
          </p:cNvPr>
          <p:cNvSpPr>
            <a:spLocks noChangeShapeType="1"/>
          </p:cNvSpPr>
          <p:nvPr/>
        </p:nvSpPr>
        <p:spPr bwMode="auto">
          <a:xfrm>
            <a:off x="4640263" y="3006725"/>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29" name="Line 81">
            <a:extLst>
              <a:ext uri="{FF2B5EF4-FFF2-40B4-BE49-F238E27FC236}">
                <a16:creationId xmlns:a16="http://schemas.microsoft.com/office/drawing/2014/main" id="{2290A7CC-EEF1-4176-8FF8-53D8EA7506B2}"/>
              </a:ext>
            </a:extLst>
          </p:cNvPr>
          <p:cNvSpPr>
            <a:spLocks noChangeShapeType="1"/>
          </p:cNvSpPr>
          <p:nvPr/>
        </p:nvSpPr>
        <p:spPr bwMode="auto">
          <a:xfrm flipV="1">
            <a:off x="5070475" y="5665788"/>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30" name="Line 82">
            <a:extLst>
              <a:ext uri="{FF2B5EF4-FFF2-40B4-BE49-F238E27FC236}">
                <a16:creationId xmlns:a16="http://schemas.microsoft.com/office/drawing/2014/main" id="{F070CAB4-C641-40A6-931C-73E14C772B6E}"/>
              </a:ext>
            </a:extLst>
          </p:cNvPr>
          <p:cNvSpPr>
            <a:spLocks noChangeShapeType="1"/>
          </p:cNvSpPr>
          <p:nvPr/>
        </p:nvSpPr>
        <p:spPr bwMode="auto">
          <a:xfrm>
            <a:off x="5070475" y="3006725"/>
            <a:ext cx="1588"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32" name="Line 84">
            <a:extLst>
              <a:ext uri="{FF2B5EF4-FFF2-40B4-BE49-F238E27FC236}">
                <a16:creationId xmlns:a16="http://schemas.microsoft.com/office/drawing/2014/main" id="{C2E57FF0-5476-4CD8-A0E4-146B78A9A26D}"/>
              </a:ext>
            </a:extLst>
          </p:cNvPr>
          <p:cNvSpPr>
            <a:spLocks noChangeShapeType="1"/>
          </p:cNvSpPr>
          <p:nvPr/>
        </p:nvSpPr>
        <p:spPr bwMode="auto">
          <a:xfrm flipV="1">
            <a:off x="5494338" y="5665788"/>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33" name="Line 85">
            <a:extLst>
              <a:ext uri="{FF2B5EF4-FFF2-40B4-BE49-F238E27FC236}">
                <a16:creationId xmlns:a16="http://schemas.microsoft.com/office/drawing/2014/main" id="{185CDEFF-2D15-42E5-AE3E-0C73455EAF87}"/>
              </a:ext>
            </a:extLst>
          </p:cNvPr>
          <p:cNvSpPr>
            <a:spLocks noChangeShapeType="1"/>
          </p:cNvSpPr>
          <p:nvPr/>
        </p:nvSpPr>
        <p:spPr bwMode="auto">
          <a:xfrm>
            <a:off x="5494338" y="3008313"/>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37" name="Line 89">
            <a:extLst>
              <a:ext uri="{FF2B5EF4-FFF2-40B4-BE49-F238E27FC236}">
                <a16:creationId xmlns:a16="http://schemas.microsoft.com/office/drawing/2014/main" id="{A69116C5-D0EE-4C2D-823F-516DA90DEEB1}"/>
              </a:ext>
            </a:extLst>
          </p:cNvPr>
          <p:cNvSpPr>
            <a:spLocks noChangeShapeType="1"/>
          </p:cNvSpPr>
          <p:nvPr/>
        </p:nvSpPr>
        <p:spPr bwMode="auto">
          <a:xfrm>
            <a:off x="2514600" y="5430838"/>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38" name="Line 90">
            <a:extLst>
              <a:ext uri="{FF2B5EF4-FFF2-40B4-BE49-F238E27FC236}">
                <a16:creationId xmlns:a16="http://schemas.microsoft.com/office/drawing/2014/main" id="{140AEE6E-3C23-4D9B-986C-C7D039B3DAE4}"/>
              </a:ext>
            </a:extLst>
          </p:cNvPr>
          <p:cNvSpPr>
            <a:spLocks noChangeShapeType="1"/>
          </p:cNvSpPr>
          <p:nvPr/>
        </p:nvSpPr>
        <p:spPr bwMode="auto">
          <a:xfrm flipH="1">
            <a:off x="5889625" y="54308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40" name="Line 92">
            <a:extLst>
              <a:ext uri="{FF2B5EF4-FFF2-40B4-BE49-F238E27FC236}">
                <a16:creationId xmlns:a16="http://schemas.microsoft.com/office/drawing/2014/main" id="{02670BB4-5BBC-414B-90DE-0DC856B1893E}"/>
              </a:ext>
            </a:extLst>
          </p:cNvPr>
          <p:cNvSpPr>
            <a:spLocks noChangeShapeType="1"/>
          </p:cNvSpPr>
          <p:nvPr/>
        </p:nvSpPr>
        <p:spPr bwMode="auto">
          <a:xfrm>
            <a:off x="2514600" y="516096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41" name="Line 93">
            <a:extLst>
              <a:ext uri="{FF2B5EF4-FFF2-40B4-BE49-F238E27FC236}">
                <a16:creationId xmlns:a16="http://schemas.microsoft.com/office/drawing/2014/main" id="{FDFBF146-E6B9-428B-AF4F-2BA222DD2F22}"/>
              </a:ext>
            </a:extLst>
          </p:cNvPr>
          <p:cNvSpPr>
            <a:spLocks noChangeShapeType="1"/>
          </p:cNvSpPr>
          <p:nvPr/>
        </p:nvSpPr>
        <p:spPr bwMode="auto">
          <a:xfrm flipH="1">
            <a:off x="5889625" y="516096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43" name="Line 95">
            <a:extLst>
              <a:ext uri="{FF2B5EF4-FFF2-40B4-BE49-F238E27FC236}">
                <a16:creationId xmlns:a16="http://schemas.microsoft.com/office/drawing/2014/main" id="{091C105A-2BD9-4673-AFDE-4579B5E81D65}"/>
              </a:ext>
            </a:extLst>
          </p:cNvPr>
          <p:cNvSpPr>
            <a:spLocks noChangeShapeType="1"/>
          </p:cNvSpPr>
          <p:nvPr/>
        </p:nvSpPr>
        <p:spPr bwMode="auto">
          <a:xfrm>
            <a:off x="2514600" y="4892675"/>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44" name="Line 96">
            <a:extLst>
              <a:ext uri="{FF2B5EF4-FFF2-40B4-BE49-F238E27FC236}">
                <a16:creationId xmlns:a16="http://schemas.microsoft.com/office/drawing/2014/main" id="{1D4D065B-23AE-453A-A95E-31FCCDA19FC8}"/>
              </a:ext>
            </a:extLst>
          </p:cNvPr>
          <p:cNvSpPr>
            <a:spLocks noChangeShapeType="1"/>
          </p:cNvSpPr>
          <p:nvPr/>
        </p:nvSpPr>
        <p:spPr bwMode="auto">
          <a:xfrm flipH="1">
            <a:off x="5889625" y="489267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46" name="Line 98">
            <a:extLst>
              <a:ext uri="{FF2B5EF4-FFF2-40B4-BE49-F238E27FC236}">
                <a16:creationId xmlns:a16="http://schemas.microsoft.com/office/drawing/2014/main" id="{C77C6EA8-BFAF-43DD-AF3D-56AA96038174}"/>
              </a:ext>
            </a:extLst>
          </p:cNvPr>
          <p:cNvSpPr>
            <a:spLocks noChangeShapeType="1"/>
          </p:cNvSpPr>
          <p:nvPr/>
        </p:nvSpPr>
        <p:spPr bwMode="auto">
          <a:xfrm>
            <a:off x="2514600" y="462280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47" name="Line 99">
            <a:extLst>
              <a:ext uri="{FF2B5EF4-FFF2-40B4-BE49-F238E27FC236}">
                <a16:creationId xmlns:a16="http://schemas.microsoft.com/office/drawing/2014/main" id="{A46C3D37-DB52-4D5E-929F-4A93A8902ABB}"/>
              </a:ext>
            </a:extLst>
          </p:cNvPr>
          <p:cNvSpPr>
            <a:spLocks noChangeShapeType="1"/>
          </p:cNvSpPr>
          <p:nvPr/>
        </p:nvSpPr>
        <p:spPr bwMode="auto">
          <a:xfrm flipH="1">
            <a:off x="5889625" y="462280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49" name="Line 101">
            <a:extLst>
              <a:ext uri="{FF2B5EF4-FFF2-40B4-BE49-F238E27FC236}">
                <a16:creationId xmlns:a16="http://schemas.microsoft.com/office/drawing/2014/main" id="{4800D1FF-66BF-4396-80BB-0C1A56B9DE80}"/>
              </a:ext>
            </a:extLst>
          </p:cNvPr>
          <p:cNvSpPr>
            <a:spLocks noChangeShapeType="1"/>
          </p:cNvSpPr>
          <p:nvPr/>
        </p:nvSpPr>
        <p:spPr bwMode="auto">
          <a:xfrm>
            <a:off x="2514600" y="4352925"/>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50" name="Line 102">
            <a:extLst>
              <a:ext uri="{FF2B5EF4-FFF2-40B4-BE49-F238E27FC236}">
                <a16:creationId xmlns:a16="http://schemas.microsoft.com/office/drawing/2014/main" id="{7599C258-AB09-4208-9A07-EA4A2956331F}"/>
              </a:ext>
            </a:extLst>
          </p:cNvPr>
          <p:cNvSpPr>
            <a:spLocks noChangeShapeType="1"/>
          </p:cNvSpPr>
          <p:nvPr/>
        </p:nvSpPr>
        <p:spPr bwMode="auto">
          <a:xfrm flipH="1">
            <a:off x="5889625" y="435292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52" name="Line 104">
            <a:extLst>
              <a:ext uri="{FF2B5EF4-FFF2-40B4-BE49-F238E27FC236}">
                <a16:creationId xmlns:a16="http://schemas.microsoft.com/office/drawing/2014/main" id="{EC51BB76-1489-4EB7-86DF-4A546B517BFB}"/>
              </a:ext>
            </a:extLst>
          </p:cNvPr>
          <p:cNvSpPr>
            <a:spLocks noChangeShapeType="1"/>
          </p:cNvSpPr>
          <p:nvPr/>
        </p:nvSpPr>
        <p:spPr bwMode="auto">
          <a:xfrm>
            <a:off x="2514600" y="4084638"/>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53" name="Line 105">
            <a:extLst>
              <a:ext uri="{FF2B5EF4-FFF2-40B4-BE49-F238E27FC236}">
                <a16:creationId xmlns:a16="http://schemas.microsoft.com/office/drawing/2014/main" id="{2D5DC994-3F10-4525-B8DF-B9ECCF761397}"/>
              </a:ext>
            </a:extLst>
          </p:cNvPr>
          <p:cNvSpPr>
            <a:spLocks noChangeShapeType="1"/>
          </p:cNvSpPr>
          <p:nvPr/>
        </p:nvSpPr>
        <p:spPr bwMode="auto">
          <a:xfrm flipH="1">
            <a:off x="5889625" y="40846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55" name="Line 107">
            <a:extLst>
              <a:ext uri="{FF2B5EF4-FFF2-40B4-BE49-F238E27FC236}">
                <a16:creationId xmlns:a16="http://schemas.microsoft.com/office/drawing/2014/main" id="{CAC0432F-BAE5-425A-840C-CF14F00B1F12}"/>
              </a:ext>
            </a:extLst>
          </p:cNvPr>
          <p:cNvSpPr>
            <a:spLocks noChangeShapeType="1"/>
          </p:cNvSpPr>
          <p:nvPr/>
        </p:nvSpPr>
        <p:spPr bwMode="auto">
          <a:xfrm>
            <a:off x="2514600" y="381476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56" name="Line 108">
            <a:extLst>
              <a:ext uri="{FF2B5EF4-FFF2-40B4-BE49-F238E27FC236}">
                <a16:creationId xmlns:a16="http://schemas.microsoft.com/office/drawing/2014/main" id="{54F2F2FC-D965-4DD3-91CB-1B2789A8D8AF}"/>
              </a:ext>
            </a:extLst>
          </p:cNvPr>
          <p:cNvSpPr>
            <a:spLocks noChangeShapeType="1"/>
          </p:cNvSpPr>
          <p:nvPr/>
        </p:nvSpPr>
        <p:spPr bwMode="auto">
          <a:xfrm flipH="1">
            <a:off x="5889625" y="381476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58" name="Line 110">
            <a:extLst>
              <a:ext uri="{FF2B5EF4-FFF2-40B4-BE49-F238E27FC236}">
                <a16:creationId xmlns:a16="http://schemas.microsoft.com/office/drawing/2014/main" id="{CC07BC48-3470-485B-BCA4-6463FF3618D6}"/>
              </a:ext>
            </a:extLst>
          </p:cNvPr>
          <p:cNvSpPr>
            <a:spLocks noChangeShapeType="1"/>
          </p:cNvSpPr>
          <p:nvPr/>
        </p:nvSpPr>
        <p:spPr bwMode="auto">
          <a:xfrm>
            <a:off x="2514600" y="3546475"/>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59" name="Line 111">
            <a:extLst>
              <a:ext uri="{FF2B5EF4-FFF2-40B4-BE49-F238E27FC236}">
                <a16:creationId xmlns:a16="http://schemas.microsoft.com/office/drawing/2014/main" id="{842C5D16-F1F5-46A0-83AC-D0F511E42EBA}"/>
              </a:ext>
            </a:extLst>
          </p:cNvPr>
          <p:cNvSpPr>
            <a:spLocks noChangeShapeType="1"/>
          </p:cNvSpPr>
          <p:nvPr/>
        </p:nvSpPr>
        <p:spPr bwMode="auto">
          <a:xfrm flipH="1">
            <a:off x="5889625" y="354647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61" name="Line 113">
            <a:extLst>
              <a:ext uri="{FF2B5EF4-FFF2-40B4-BE49-F238E27FC236}">
                <a16:creationId xmlns:a16="http://schemas.microsoft.com/office/drawing/2014/main" id="{08050046-8AB7-4D70-BA34-8169B4C6EAC8}"/>
              </a:ext>
            </a:extLst>
          </p:cNvPr>
          <p:cNvSpPr>
            <a:spLocks noChangeShapeType="1"/>
          </p:cNvSpPr>
          <p:nvPr/>
        </p:nvSpPr>
        <p:spPr bwMode="auto">
          <a:xfrm>
            <a:off x="2514600" y="327660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62" name="Line 114">
            <a:extLst>
              <a:ext uri="{FF2B5EF4-FFF2-40B4-BE49-F238E27FC236}">
                <a16:creationId xmlns:a16="http://schemas.microsoft.com/office/drawing/2014/main" id="{14129C2E-5455-475B-B4E2-45610D5AB391}"/>
              </a:ext>
            </a:extLst>
          </p:cNvPr>
          <p:cNvSpPr>
            <a:spLocks noChangeShapeType="1"/>
          </p:cNvSpPr>
          <p:nvPr/>
        </p:nvSpPr>
        <p:spPr bwMode="auto">
          <a:xfrm flipH="1">
            <a:off x="5889625" y="327660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565" name="Freeform 117">
            <a:extLst>
              <a:ext uri="{FF2B5EF4-FFF2-40B4-BE49-F238E27FC236}">
                <a16:creationId xmlns:a16="http://schemas.microsoft.com/office/drawing/2014/main" id="{E6D1585A-AB12-4AD4-9A6B-E6056C86A3D6}"/>
              </a:ext>
            </a:extLst>
          </p:cNvPr>
          <p:cNvSpPr>
            <a:spLocks/>
          </p:cNvSpPr>
          <p:nvPr/>
        </p:nvSpPr>
        <p:spPr bwMode="auto">
          <a:xfrm>
            <a:off x="2514600" y="3276600"/>
            <a:ext cx="3409950" cy="2154238"/>
          </a:xfrm>
          <a:custGeom>
            <a:avLst/>
            <a:gdLst>
              <a:gd name="T0" fmla="*/ 0 w 2148"/>
              <a:gd name="T1" fmla="*/ 1357 h 1357"/>
              <a:gd name="T2" fmla="*/ 134 w 2148"/>
              <a:gd name="T3" fmla="*/ 1357 h 1357"/>
              <a:gd name="T4" fmla="*/ 267 w 2148"/>
              <a:gd name="T5" fmla="*/ 1357 h 1357"/>
              <a:gd name="T6" fmla="*/ 401 w 2148"/>
              <a:gd name="T7" fmla="*/ 1187 h 1357"/>
              <a:gd name="T8" fmla="*/ 535 w 2148"/>
              <a:gd name="T9" fmla="*/ 1187 h 1357"/>
              <a:gd name="T10" fmla="*/ 668 w 2148"/>
              <a:gd name="T11" fmla="*/ 1187 h 1357"/>
              <a:gd name="T12" fmla="*/ 805 w 2148"/>
              <a:gd name="T13" fmla="*/ 1187 h 1357"/>
              <a:gd name="T14" fmla="*/ 939 w 2148"/>
              <a:gd name="T15" fmla="*/ 1187 h 1357"/>
              <a:gd name="T16" fmla="*/ 1072 w 2148"/>
              <a:gd name="T17" fmla="*/ 339 h 1357"/>
              <a:gd name="T18" fmla="*/ 1206 w 2148"/>
              <a:gd name="T19" fmla="*/ 339 h 1357"/>
              <a:gd name="T20" fmla="*/ 1339 w 2148"/>
              <a:gd name="T21" fmla="*/ 339 h 1357"/>
              <a:gd name="T22" fmla="*/ 1476 w 2148"/>
              <a:gd name="T23" fmla="*/ 339 h 1357"/>
              <a:gd name="T24" fmla="*/ 1610 w 2148"/>
              <a:gd name="T25" fmla="*/ 339 h 1357"/>
              <a:gd name="T26" fmla="*/ 1743 w 2148"/>
              <a:gd name="T27" fmla="*/ 0 h 1357"/>
              <a:gd name="T28" fmla="*/ 1877 w 2148"/>
              <a:gd name="T29" fmla="*/ 0 h 1357"/>
              <a:gd name="T30" fmla="*/ 2011 w 2148"/>
              <a:gd name="T31" fmla="*/ 0 h 1357"/>
              <a:gd name="T32" fmla="*/ 2148 w 2148"/>
              <a:gd name="T33" fmla="*/ 0 h 1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48" h="1357">
                <a:moveTo>
                  <a:pt x="0" y="1357"/>
                </a:moveTo>
                <a:lnTo>
                  <a:pt x="134" y="1357"/>
                </a:lnTo>
                <a:lnTo>
                  <a:pt x="267" y="1357"/>
                </a:lnTo>
                <a:lnTo>
                  <a:pt x="401" y="1187"/>
                </a:lnTo>
                <a:lnTo>
                  <a:pt x="535" y="1187"/>
                </a:lnTo>
                <a:lnTo>
                  <a:pt x="668" y="1187"/>
                </a:lnTo>
                <a:lnTo>
                  <a:pt x="805" y="1187"/>
                </a:lnTo>
                <a:lnTo>
                  <a:pt x="939" y="1187"/>
                </a:lnTo>
                <a:lnTo>
                  <a:pt x="1072" y="339"/>
                </a:lnTo>
                <a:lnTo>
                  <a:pt x="1206" y="339"/>
                </a:lnTo>
                <a:lnTo>
                  <a:pt x="1339" y="339"/>
                </a:lnTo>
                <a:lnTo>
                  <a:pt x="1476" y="339"/>
                </a:lnTo>
                <a:lnTo>
                  <a:pt x="1610" y="339"/>
                </a:lnTo>
                <a:lnTo>
                  <a:pt x="1743" y="0"/>
                </a:lnTo>
                <a:lnTo>
                  <a:pt x="1877" y="0"/>
                </a:lnTo>
                <a:lnTo>
                  <a:pt x="2011" y="0"/>
                </a:lnTo>
                <a:lnTo>
                  <a:pt x="2148" y="0"/>
                </a:lnTo>
              </a:path>
            </a:pathLst>
          </a:custGeom>
          <a:noFill/>
          <a:ln w="19050"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568" name="Rectangle 120">
            <a:extLst>
              <a:ext uri="{FF2B5EF4-FFF2-40B4-BE49-F238E27FC236}">
                <a16:creationId xmlns:a16="http://schemas.microsoft.com/office/drawing/2014/main" id="{24213429-984D-49DA-8701-A243BCA58AC1}"/>
              </a:ext>
            </a:extLst>
          </p:cNvPr>
          <p:cNvSpPr>
            <a:spLocks noChangeArrowheads="1"/>
          </p:cNvSpPr>
          <p:nvPr/>
        </p:nvSpPr>
        <p:spPr bwMode="auto">
          <a:xfrm>
            <a:off x="2513013" y="3000375"/>
            <a:ext cx="3409950" cy="2700338"/>
          </a:xfrm>
          <a:prstGeom prst="rect">
            <a:avLst/>
          </a:prstGeom>
          <a:noFill/>
          <a:ln w="6350"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569" name="Text Box 121">
            <a:extLst>
              <a:ext uri="{FF2B5EF4-FFF2-40B4-BE49-F238E27FC236}">
                <a16:creationId xmlns:a16="http://schemas.microsoft.com/office/drawing/2014/main" id="{B6231560-6E4D-48FD-8FAD-73DAD4D752F7}"/>
              </a:ext>
            </a:extLst>
          </p:cNvPr>
          <p:cNvSpPr txBox="1">
            <a:spLocks noChangeArrowheads="1"/>
          </p:cNvSpPr>
          <p:nvPr/>
        </p:nvSpPr>
        <p:spPr bwMode="auto">
          <a:xfrm>
            <a:off x="746125" y="879475"/>
            <a:ext cx="7635875" cy="1552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Maximum incident angle where the peak-to-peak time domain agreement between the Kirchhoff approximation  and the exact solution for a circular crack is less than 1 dB for ka =5.0 (other ka values shown same trend).</a:t>
            </a:r>
          </a:p>
        </p:txBody>
      </p:sp>
      <p:sp>
        <p:nvSpPr>
          <p:cNvPr id="104570" name="Text Box 122">
            <a:extLst>
              <a:ext uri="{FF2B5EF4-FFF2-40B4-BE49-F238E27FC236}">
                <a16:creationId xmlns:a16="http://schemas.microsoft.com/office/drawing/2014/main" id="{CC33A700-2AC1-420F-907A-A9D5A90FFB4D}"/>
              </a:ext>
            </a:extLst>
          </p:cNvPr>
          <p:cNvSpPr txBox="1">
            <a:spLocks noChangeArrowheads="1"/>
          </p:cNvSpPr>
          <p:nvPr/>
        </p:nvSpPr>
        <p:spPr bwMode="auto">
          <a:xfrm>
            <a:off x="3184525" y="288925"/>
            <a:ext cx="293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Scattering-Crack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356" name="Object 4">
            <a:extLst>
              <a:ext uri="{FF2B5EF4-FFF2-40B4-BE49-F238E27FC236}">
                <a16:creationId xmlns:a16="http://schemas.microsoft.com/office/drawing/2014/main" id="{1E97929A-D418-477A-9107-7E8AC9A76A37}"/>
              </a:ext>
            </a:extLst>
          </p:cNvPr>
          <p:cNvGraphicFramePr>
            <a:graphicFrameLocks noChangeAspect="1"/>
          </p:cNvGraphicFramePr>
          <p:nvPr/>
        </p:nvGraphicFramePr>
        <p:xfrm>
          <a:off x="5410200" y="5791200"/>
          <a:ext cx="1600200" cy="835025"/>
        </p:xfrm>
        <a:graphic>
          <a:graphicData uri="http://schemas.openxmlformats.org/presentationml/2006/ole">
            <mc:AlternateContent xmlns:mc="http://schemas.openxmlformats.org/markup-compatibility/2006">
              <mc:Choice xmlns:v="urn:schemas-microsoft-com:vml" Requires="v">
                <p:oleObj spid="_x0000_s81934" name="MathType Equation" r:id="rId4" imgW="1168400" imgH="609600" progId="Equation">
                  <p:embed/>
                </p:oleObj>
              </mc:Choice>
              <mc:Fallback>
                <p:oleObj name="MathType Equation" r:id="rId4" imgW="1168400" imgH="609600" progId="Equation">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5791200"/>
                        <a:ext cx="1600200"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0357" name="Object 5">
            <a:extLst>
              <a:ext uri="{FF2B5EF4-FFF2-40B4-BE49-F238E27FC236}">
                <a16:creationId xmlns:a16="http://schemas.microsoft.com/office/drawing/2014/main" id="{C8369FAF-3469-4172-87D9-707E6223F235}"/>
              </a:ext>
            </a:extLst>
          </p:cNvPr>
          <p:cNvGraphicFramePr>
            <a:graphicFrameLocks noChangeAspect="1"/>
          </p:cNvGraphicFramePr>
          <p:nvPr/>
        </p:nvGraphicFramePr>
        <p:xfrm>
          <a:off x="304800" y="4876800"/>
          <a:ext cx="7772400" cy="1055688"/>
        </p:xfrm>
        <a:graphic>
          <a:graphicData uri="http://schemas.openxmlformats.org/presentationml/2006/ole">
            <mc:AlternateContent xmlns:mc="http://schemas.openxmlformats.org/markup-compatibility/2006">
              <mc:Choice xmlns:v="urn:schemas-microsoft-com:vml" Requires="v">
                <p:oleObj spid="_x0000_s81935" name="Equation" r:id="rId6" imgW="3543120" imgH="482400" progId="Equation.DSMT4">
                  <p:embed/>
                </p:oleObj>
              </mc:Choice>
              <mc:Fallback>
                <p:oleObj name="Equation" r:id="rId6" imgW="3543120" imgH="4824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 y="4876800"/>
                        <a:ext cx="7772400" cy="1055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0358" name="Text Box 6">
            <a:extLst>
              <a:ext uri="{FF2B5EF4-FFF2-40B4-BE49-F238E27FC236}">
                <a16:creationId xmlns:a16="http://schemas.microsoft.com/office/drawing/2014/main" id="{8A296C61-DECA-4F1D-9A9C-DC804AAAE4F5}"/>
              </a:ext>
            </a:extLst>
          </p:cNvPr>
          <p:cNvSpPr txBox="1">
            <a:spLocks noChangeArrowheads="1"/>
          </p:cNvSpPr>
          <p:nvPr/>
        </p:nvSpPr>
        <p:spPr bwMode="auto">
          <a:xfrm>
            <a:off x="685800" y="4267200"/>
            <a:ext cx="65563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plane wave far field scattering amplitude of the flaw</a:t>
            </a:r>
          </a:p>
        </p:txBody>
      </p:sp>
      <p:sp>
        <p:nvSpPr>
          <p:cNvPr id="100359" name="Text Box 7">
            <a:extLst>
              <a:ext uri="{FF2B5EF4-FFF2-40B4-BE49-F238E27FC236}">
                <a16:creationId xmlns:a16="http://schemas.microsoft.com/office/drawing/2014/main" id="{373B57CC-3688-4F88-9F2B-B4DBBABD15B1}"/>
              </a:ext>
            </a:extLst>
          </p:cNvPr>
          <p:cNvSpPr txBox="1">
            <a:spLocks noChangeArrowheads="1"/>
          </p:cNvSpPr>
          <p:nvPr/>
        </p:nvSpPr>
        <p:spPr bwMode="auto">
          <a:xfrm>
            <a:off x="3184525" y="288925"/>
            <a:ext cx="2103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a:t>
            </a:r>
          </a:p>
        </p:txBody>
      </p:sp>
      <p:sp>
        <p:nvSpPr>
          <p:cNvPr id="100360" name="Line 8">
            <a:extLst>
              <a:ext uri="{FF2B5EF4-FFF2-40B4-BE49-F238E27FC236}">
                <a16:creationId xmlns:a16="http://schemas.microsoft.com/office/drawing/2014/main" id="{F69B05A6-B397-4C89-8CC9-DEE11E05027B}"/>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00361" name="Group 9">
            <a:extLst>
              <a:ext uri="{FF2B5EF4-FFF2-40B4-BE49-F238E27FC236}">
                <a16:creationId xmlns:a16="http://schemas.microsoft.com/office/drawing/2014/main" id="{FEB349C3-88D6-4BBD-B52C-7E1C7A766D3D}"/>
              </a:ext>
            </a:extLst>
          </p:cNvPr>
          <p:cNvGrpSpPr>
            <a:grpSpLocks/>
          </p:cNvGrpSpPr>
          <p:nvPr/>
        </p:nvGrpSpPr>
        <p:grpSpPr bwMode="auto">
          <a:xfrm>
            <a:off x="2193925" y="1371600"/>
            <a:ext cx="3540125" cy="2438400"/>
            <a:chOff x="1382" y="864"/>
            <a:chExt cx="2230" cy="1536"/>
          </a:xfrm>
        </p:grpSpPr>
        <p:sp>
          <p:nvSpPr>
            <p:cNvPr id="100362" name="Oval 10">
              <a:extLst>
                <a:ext uri="{FF2B5EF4-FFF2-40B4-BE49-F238E27FC236}">
                  <a16:creationId xmlns:a16="http://schemas.microsoft.com/office/drawing/2014/main" id="{C1EDF863-511A-4B43-AAD7-F4BB9635244F}"/>
                </a:ext>
              </a:extLst>
            </p:cNvPr>
            <p:cNvSpPr>
              <a:spLocks noChangeArrowheads="1"/>
            </p:cNvSpPr>
            <p:nvPr/>
          </p:nvSpPr>
          <p:spPr bwMode="auto">
            <a:xfrm>
              <a:off x="2160" y="1104"/>
              <a:ext cx="1152" cy="1152"/>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63" name="Oval 11">
              <a:extLst>
                <a:ext uri="{FF2B5EF4-FFF2-40B4-BE49-F238E27FC236}">
                  <a16:creationId xmlns:a16="http://schemas.microsoft.com/office/drawing/2014/main" id="{08BA3449-E900-4B27-BF69-3CD2E2BF809A}"/>
                </a:ext>
              </a:extLst>
            </p:cNvPr>
            <p:cNvSpPr>
              <a:spLocks noChangeArrowheads="1"/>
            </p:cNvSpPr>
            <p:nvPr/>
          </p:nvSpPr>
          <p:spPr bwMode="auto">
            <a:xfrm rot="-2183610">
              <a:off x="2544" y="1584"/>
              <a:ext cx="386" cy="19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64" name="Line 12">
              <a:extLst>
                <a:ext uri="{FF2B5EF4-FFF2-40B4-BE49-F238E27FC236}">
                  <a16:creationId xmlns:a16="http://schemas.microsoft.com/office/drawing/2014/main" id="{A4E6603F-3782-4867-AA91-2294B0689329}"/>
                </a:ext>
              </a:extLst>
            </p:cNvPr>
            <p:cNvSpPr>
              <a:spLocks noChangeShapeType="1"/>
            </p:cNvSpPr>
            <p:nvPr/>
          </p:nvSpPr>
          <p:spPr bwMode="auto">
            <a:xfrm flipV="1">
              <a:off x="2736" y="1488"/>
              <a:ext cx="528" cy="19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65" name="Line 13">
              <a:extLst>
                <a:ext uri="{FF2B5EF4-FFF2-40B4-BE49-F238E27FC236}">
                  <a16:creationId xmlns:a16="http://schemas.microsoft.com/office/drawing/2014/main" id="{DA7A4152-0405-4E49-8C2B-F5EAC1BC4E9D}"/>
                </a:ext>
              </a:extLst>
            </p:cNvPr>
            <p:cNvSpPr>
              <a:spLocks noChangeShapeType="1"/>
            </p:cNvSpPr>
            <p:nvPr/>
          </p:nvSpPr>
          <p:spPr bwMode="auto">
            <a:xfrm flipV="1">
              <a:off x="2736" y="1488"/>
              <a:ext cx="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66" name="Line 14">
              <a:extLst>
                <a:ext uri="{FF2B5EF4-FFF2-40B4-BE49-F238E27FC236}">
                  <a16:creationId xmlns:a16="http://schemas.microsoft.com/office/drawing/2014/main" id="{7E94DE21-F25E-4622-BA54-F5AB315BE28B}"/>
                </a:ext>
              </a:extLst>
            </p:cNvPr>
            <p:cNvSpPr>
              <a:spLocks noChangeShapeType="1"/>
            </p:cNvSpPr>
            <p:nvPr/>
          </p:nvSpPr>
          <p:spPr bwMode="auto">
            <a:xfrm>
              <a:off x="2736" y="168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67" name="Line 15">
              <a:extLst>
                <a:ext uri="{FF2B5EF4-FFF2-40B4-BE49-F238E27FC236}">
                  <a16:creationId xmlns:a16="http://schemas.microsoft.com/office/drawing/2014/main" id="{EF206062-3319-4E3F-802A-604966833709}"/>
                </a:ext>
              </a:extLst>
            </p:cNvPr>
            <p:cNvSpPr>
              <a:spLocks noChangeShapeType="1"/>
            </p:cNvSpPr>
            <p:nvPr/>
          </p:nvSpPr>
          <p:spPr bwMode="auto">
            <a:xfrm flipH="1">
              <a:off x="2640" y="1680"/>
              <a:ext cx="96"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68" name="Line 16">
              <a:extLst>
                <a:ext uri="{FF2B5EF4-FFF2-40B4-BE49-F238E27FC236}">
                  <a16:creationId xmlns:a16="http://schemas.microsoft.com/office/drawing/2014/main" id="{5E563FCD-BF34-4929-A23C-3CCFA63EE0B1}"/>
                </a:ext>
              </a:extLst>
            </p:cNvPr>
            <p:cNvSpPr>
              <a:spLocks noChangeShapeType="1"/>
            </p:cNvSpPr>
            <p:nvPr/>
          </p:nvSpPr>
          <p:spPr bwMode="auto">
            <a:xfrm flipV="1">
              <a:off x="3304" y="1361"/>
              <a:ext cx="308" cy="11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69" name="Text Box 17">
              <a:extLst>
                <a:ext uri="{FF2B5EF4-FFF2-40B4-BE49-F238E27FC236}">
                  <a16:creationId xmlns:a16="http://schemas.microsoft.com/office/drawing/2014/main" id="{1842B8C2-10D1-47EA-811B-6E3202CB92D1}"/>
                </a:ext>
              </a:extLst>
            </p:cNvPr>
            <p:cNvSpPr txBox="1">
              <a:spLocks noChangeArrowheads="1"/>
            </p:cNvSpPr>
            <p:nvPr/>
          </p:nvSpPr>
          <p:spPr bwMode="auto">
            <a:xfrm>
              <a:off x="2976" y="1584"/>
              <a:ext cx="230"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r>
                <a:rPr lang="en-US" altLang="en-US" baseline="-25000"/>
                <a:t>s</a:t>
              </a:r>
              <a:endParaRPr lang="en-US" altLang="en-US"/>
            </a:p>
          </p:txBody>
        </p:sp>
        <p:sp>
          <p:nvSpPr>
            <p:cNvPr id="100370" name="Text Box 18">
              <a:extLst>
                <a:ext uri="{FF2B5EF4-FFF2-40B4-BE49-F238E27FC236}">
                  <a16:creationId xmlns:a16="http://schemas.microsoft.com/office/drawing/2014/main" id="{F02E7EA7-46F4-4934-B249-39D0A2485EBE}"/>
                </a:ext>
              </a:extLst>
            </p:cNvPr>
            <p:cNvSpPr txBox="1">
              <a:spLocks noChangeArrowheads="1"/>
            </p:cNvSpPr>
            <p:nvPr/>
          </p:nvSpPr>
          <p:spPr bwMode="auto">
            <a:xfrm>
              <a:off x="3312" y="1056"/>
              <a:ext cx="251"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e</a:t>
              </a:r>
              <a:r>
                <a:rPr lang="en-US" altLang="en-US" baseline="-25000"/>
                <a:t>s</a:t>
              </a:r>
              <a:endParaRPr lang="en-US" altLang="en-US"/>
            </a:p>
          </p:txBody>
        </p:sp>
        <p:sp>
          <p:nvSpPr>
            <p:cNvPr id="100371" name="Oval 19">
              <a:extLst>
                <a:ext uri="{FF2B5EF4-FFF2-40B4-BE49-F238E27FC236}">
                  <a16:creationId xmlns:a16="http://schemas.microsoft.com/office/drawing/2014/main" id="{16F1E6D3-7E83-4B54-BD17-349DBD91D7F5}"/>
                </a:ext>
              </a:extLst>
            </p:cNvPr>
            <p:cNvSpPr>
              <a:spLocks noChangeArrowheads="1"/>
            </p:cNvSpPr>
            <p:nvPr/>
          </p:nvSpPr>
          <p:spPr bwMode="auto">
            <a:xfrm>
              <a:off x="2752" y="1750"/>
              <a:ext cx="47" cy="4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72" name="Oval 20">
              <a:extLst>
                <a:ext uri="{FF2B5EF4-FFF2-40B4-BE49-F238E27FC236}">
                  <a16:creationId xmlns:a16="http://schemas.microsoft.com/office/drawing/2014/main" id="{C6C2C481-25C9-4324-87DE-DF462EE0B3CA}"/>
                </a:ext>
              </a:extLst>
            </p:cNvPr>
            <p:cNvSpPr>
              <a:spLocks noChangeArrowheads="1"/>
            </p:cNvSpPr>
            <p:nvPr/>
          </p:nvSpPr>
          <p:spPr bwMode="auto">
            <a:xfrm>
              <a:off x="3251" y="1458"/>
              <a:ext cx="47" cy="4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73" name="Text Box 21">
              <a:extLst>
                <a:ext uri="{FF2B5EF4-FFF2-40B4-BE49-F238E27FC236}">
                  <a16:creationId xmlns:a16="http://schemas.microsoft.com/office/drawing/2014/main" id="{455F27A1-1AB3-4ED3-AEB4-02271DBBC2F7}"/>
                </a:ext>
              </a:extLst>
            </p:cNvPr>
            <p:cNvSpPr txBox="1">
              <a:spLocks noChangeArrowheads="1"/>
            </p:cNvSpPr>
            <p:nvPr/>
          </p:nvSpPr>
          <p:spPr bwMode="auto">
            <a:xfrm>
              <a:off x="2621" y="1731"/>
              <a:ext cx="262"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x</a:t>
              </a:r>
              <a:r>
                <a:rPr lang="en-US" altLang="en-US" baseline="-25000"/>
                <a:t>s</a:t>
              </a:r>
              <a:endParaRPr lang="en-US" altLang="en-US"/>
            </a:p>
          </p:txBody>
        </p:sp>
        <p:sp>
          <p:nvSpPr>
            <p:cNvPr id="100374" name="Text Box 22">
              <a:extLst>
                <a:ext uri="{FF2B5EF4-FFF2-40B4-BE49-F238E27FC236}">
                  <a16:creationId xmlns:a16="http://schemas.microsoft.com/office/drawing/2014/main" id="{3BFE2B27-0EA6-4E9C-9708-55A2301E4465}"/>
                </a:ext>
              </a:extLst>
            </p:cNvPr>
            <p:cNvSpPr txBox="1">
              <a:spLocks noChangeArrowheads="1"/>
            </p:cNvSpPr>
            <p:nvPr/>
          </p:nvSpPr>
          <p:spPr bwMode="auto">
            <a:xfrm>
              <a:off x="3297" y="1417"/>
              <a:ext cx="212"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y</a:t>
              </a:r>
              <a:endParaRPr lang="en-US" altLang="en-US"/>
            </a:p>
          </p:txBody>
        </p:sp>
        <p:sp>
          <p:nvSpPr>
            <p:cNvPr id="100375" name="Line 23">
              <a:extLst>
                <a:ext uri="{FF2B5EF4-FFF2-40B4-BE49-F238E27FC236}">
                  <a16:creationId xmlns:a16="http://schemas.microsoft.com/office/drawing/2014/main" id="{1BEE388E-F047-4C13-B5B2-91E7C8738C76}"/>
                </a:ext>
              </a:extLst>
            </p:cNvPr>
            <p:cNvSpPr>
              <a:spLocks noChangeShapeType="1"/>
            </p:cNvSpPr>
            <p:nvPr/>
          </p:nvSpPr>
          <p:spPr bwMode="auto">
            <a:xfrm>
              <a:off x="2784" y="1776"/>
              <a:ext cx="144"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76" name="Text Box 24">
              <a:extLst>
                <a:ext uri="{FF2B5EF4-FFF2-40B4-BE49-F238E27FC236}">
                  <a16:creationId xmlns:a16="http://schemas.microsoft.com/office/drawing/2014/main" id="{B86795C5-E8F9-4717-A0C7-87D919F9B590}"/>
                </a:ext>
              </a:extLst>
            </p:cNvPr>
            <p:cNvSpPr txBox="1">
              <a:spLocks noChangeArrowheads="1"/>
            </p:cNvSpPr>
            <p:nvPr/>
          </p:nvSpPr>
          <p:spPr bwMode="auto">
            <a:xfrm>
              <a:off x="2928" y="1824"/>
              <a:ext cx="223"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n</a:t>
              </a:r>
            </a:p>
          </p:txBody>
        </p:sp>
        <p:sp>
          <p:nvSpPr>
            <p:cNvPr id="100377" name="Text Box 25">
              <a:extLst>
                <a:ext uri="{FF2B5EF4-FFF2-40B4-BE49-F238E27FC236}">
                  <a16:creationId xmlns:a16="http://schemas.microsoft.com/office/drawing/2014/main" id="{291C7064-73D5-4D56-911E-4487550648FA}"/>
                </a:ext>
              </a:extLst>
            </p:cNvPr>
            <p:cNvSpPr txBox="1">
              <a:spLocks noChangeArrowheads="1"/>
            </p:cNvSpPr>
            <p:nvPr/>
          </p:nvSpPr>
          <p:spPr bwMode="auto">
            <a:xfrm>
              <a:off x="2016" y="2112"/>
              <a:ext cx="457"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flaw</a:t>
              </a:r>
            </a:p>
          </p:txBody>
        </p:sp>
        <p:sp>
          <p:nvSpPr>
            <p:cNvPr id="100378" name="Line 26">
              <a:extLst>
                <a:ext uri="{FF2B5EF4-FFF2-40B4-BE49-F238E27FC236}">
                  <a16:creationId xmlns:a16="http://schemas.microsoft.com/office/drawing/2014/main" id="{37E39C5F-C68B-4984-AE1B-83EE8B672AC9}"/>
                </a:ext>
              </a:extLst>
            </p:cNvPr>
            <p:cNvSpPr>
              <a:spLocks noChangeShapeType="1"/>
            </p:cNvSpPr>
            <p:nvPr/>
          </p:nvSpPr>
          <p:spPr bwMode="auto">
            <a:xfrm flipV="1">
              <a:off x="2256" y="1824"/>
              <a:ext cx="288"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79" name="Line 27">
              <a:extLst>
                <a:ext uri="{FF2B5EF4-FFF2-40B4-BE49-F238E27FC236}">
                  <a16:creationId xmlns:a16="http://schemas.microsoft.com/office/drawing/2014/main" id="{FBC93A25-C5FE-4942-B7AA-04C244F80CE6}"/>
                </a:ext>
              </a:extLst>
            </p:cNvPr>
            <p:cNvSpPr>
              <a:spLocks noChangeShapeType="1"/>
            </p:cNvSpPr>
            <p:nvPr/>
          </p:nvSpPr>
          <p:spPr bwMode="auto">
            <a:xfrm flipH="1">
              <a:off x="1632" y="864"/>
              <a:ext cx="432"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80" name="Line 28">
              <a:extLst>
                <a:ext uri="{FF2B5EF4-FFF2-40B4-BE49-F238E27FC236}">
                  <a16:creationId xmlns:a16="http://schemas.microsoft.com/office/drawing/2014/main" id="{E31D4A33-8984-43C1-96C9-3E3E46811F63}"/>
                </a:ext>
              </a:extLst>
            </p:cNvPr>
            <p:cNvSpPr>
              <a:spLocks noChangeShapeType="1"/>
            </p:cNvSpPr>
            <p:nvPr/>
          </p:nvSpPr>
          <p:spPr bwMode="auto">
            <a:xfrm>
              <a:off x="1728" y="1200"/>
              <a:ext cx="288"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81" name="Text Box 29">
              <a:extLst>
                <a:ext uri="{FF2B5EF4-FFF2-40B4-BE49-F238E27FC236}">
                  <a16:creationId xmlns:a16="http://schemas.microsoft.com/office/drawing/2014/main" id="{8EA2B35F-832B-47E5-B064-C810D666F5BA}"/>
                </a:ext>
              </a:extLst>
            </p:cNvPr>
            <p:cNvSpPr txBox="1">
              <a:spLocks noChangeArrowheads="1"/>
            </p:cNvSpPr>
            <p:nvPr/>
          </p:nvSpPr>
          <p:spPr bwMode="auto">
            <a:xfrm>
              <a:off x="2016" y="1056"/>
              <a:ext cx="237"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e</a:t>
              </a:r>
              <a:r>
                <a:rPr lang="en-US" altLang="en-US" baseline="-25000"/>
                <a:t>i</a:t>
              </a:r>
              <a:endParaRPr lang="en-US" altLang="en-US"/>
            </a:p>
          </p:txBody>
        </p:sp>
        <p:sp>
          <p:nvSpPr>
            <p:cNvPr id="100382" name="Text Box 30">
              <a:extLst>
                <a:ext uri="{FF2B5EF4-FFF2-40B4-BE49-F238E27FC236}">
                  <a16:creationId xmlns:a16="http://schemas.microsoft.com/office/drawing/2014/main" id="{5196389A-A070-47E9-A936-185A5DC05ACF}"/>
                </a:ext>
              </a:extLst>
            </p:cNvPr>
            <p:cNvSpPr txBox="1">
              <a:spLocks noChangeArrowheads="1"/>
            </p:cNvSpPr>
            <p:nvPr/>
          </p:nvSpPr>
          <p:spPr bwMode="auto">
            <a:xfrm>
              <a:off x="1382" y="1046"/>
              <a:ext cx="276"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0</a:t>
              </a:r>
              <a:endParaRPr lang="en-US" altLang="en-US"/>
            </a:p>
          </p:txBody>
        </p:sp>
      </p:grpSp>
      <p:sp>
        <p:nvSpPr>
          <p:cNvPr id="100383" name="Text Box 31">
            <a:extLst>
              <a:ext uri="{FF2B5EF4-FFF2-40B4-BE49-F238E27FC236}">
                <a16:creationId xmlns:a16="http://schemas.microsoft.com/office/drawing/2014/main" id="{0A46C262-4349-4217-96B9-93C838DAAE8C}"/>
              </a:ext>
            </a:extLst>
          </p:cNvPr>
          <p:cNvSpPr txBox="1">
            <a:spLocks noChangeArrowheads="1"/>
          </p:cNvSpPr>
          <p:nvPr/>
        </p:nvSpPr>
        <p:spPr bwMode="auto">
          <a:xfrm>
            <a:off x="593725" y="1279525"/>
            <a:ext cx="191611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Incident plane</a:t>
            </a:r>
          </a:p>
          <a:p>
            <a:r>
              <a:rPr lang="en-US" altLang="en-US"/>
              <a:t>wave</a:t>
            </a:r>
          </a:p>
        </p:txBody>
      </p:sp>
      <p:sp>
        <p:nvSpPr>
          <p:cNvPr id="100384" name="Text Box 32">
            <a:extLst>
              <a:ext uri="{FF2B5EF4-FFF2-40B4-BE49-F238E27FC236}">
                <a16:creationId xmlns:a16="http://schemas.microsoft.com/office/drawing/2014/main" id="{C1085813-17E4-4434-B2B0-58CCD51819B4}"/>
              </a:ext>
            </a:extLst>
          </p:cNvPr>
          <p:cNvSpPr txBox="1">
            <a:spLocks noChangeArrowheads="1"/>
          </p:cNvSpPr>
          <p:nvPr/>
        </p:nvSpPr>
        <p:spPr bwMode="auto">
          <a:xfrm>
            <a:off x="746125" y="3032125"/>
            <a:ext cx="19113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0</a:t>
            </a:r>
            <a:r>
              <a:rPr lang="en-US" altLang="en-US"/>
              <a:t> … pressure</a:t>
            </a:r>
          </a:p>
          <a:p>
            <a:r>
              <a:rPr lang="en-US" altLang="en-US"/>
              <a:t>amplitude</a:t>
            </a:r>
          </a:p>
        </p:txBody>
      </p:sp>
      <p:sp>
        <p:nvSpPr>
          <p:cNvPr id="100385" name="Text Box 33">
            <a:extLst>
              <a:ext uri="{FF2B5EF4-FFF2-40B4-BE49-F238E27FC236}">
                <a16:creationId xmlns:a16="http://schemas.microsoft.com/office/drawing/2014/main" id="{E6B73AE4-3046-4111-8BA5-328E64728CE5}"/>
              </a:ext>
            </a:extLst>
          </p:cNvPr>
          <p:cNvSpPr txBox="1">
            <a:spLocks noChangeArrowheads="1"/>
          </p:cNvSpPr>
          <p:nvPr/>
        </p:nvSpPr>
        <p:spPr bwMode="auto">
          <a:xfrm>
            <a:off x="3505200" y="990600"/>
            <a:ext cx="1698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Fluid Model</a:t>
            </a:r>
          </a:p>
        </p:txBody>
      </p:sp>
      <p:graphicFrame>
        <p:nvGraphicFramePr>
          <p:cNvPr id="2" name="Object 1">
            <a:extLst>
              <a:ext uri="{FF2B5EF4-FFF2-40B4-BE49-F238E27FC236}">
                <a16:creationId xmlns:a16="http://schemas.microsoft.com/office/drawing/2014/main" id="{75337352-450A-4BA8-B031-D62A0724D8C6}"/>
              </a:ext>
            </a:extLst>
          </p:cNvPr>
          <p:cNvGraphicFramePr>
            <a:graphicFrameLocks noChangeAspect="1"/>
          </p:cNvGraphicFramePr>
          <p:nvPr>
            <p:extLst>
              <p:ext uri="{D42A27DB-BD31-4B8C-83A1-F6EECF244321}">
                <p14:modId xmlns:p14="http://schemas.microsoft.com/office/powerpoint/2010/main" val="65620651"/>
              </p:ext>
            </p:extLst>
          </p:nvPr>
        </p:nvGraphicFramePr>
        <p:xfrm>
          <a:off x="514350" y="5900738"/>
          <a:ext cx="1471613" cy="712787"/>
        </p:xfrm>
        <a:graphic>
          <a:graphicData uri="http://schemas.openxmlformats.org/presentationml/2006/ole">
            <mc:AlternateContent xmlns:mc="http://schemas.openxmlformats.org/markup-compatibility/2006">
              <mc:Choice xmlns:v="urn:schemas-microsoft-com:vml" Requires="v">
                <p:oleObj spid="_x0000_s81936" name="Equation" r:id="rId8" imgW="812520" imgH="393480" progId="Equation.DSMT4">
                  <p:embed/>
                </p:oleObj>
              </mc:Choice>
              <mc:Fallback>
                <p:oleObj name="Equation" r:id="rId8" imgW="812520" imgH="393480" progId="Equation.DSMT4">
                  <p:embed/>
                  <p:pic>
                    <p:nvPicPr>
                      <p:cNvPr id="0" name=""/>
                      <p:cNvPicPr/>
                      <p:nvPr/>
                    </p:nvPicPr>
                    <p:blipFill>
                      <a:blip r:embed="rId9"/>
                      <a:stretch>
                        <a:fillRect/>
                      </a:stretch>
                    </p:blipFill>
                    <p:spPr>
                      <a:xfrm>
                        <a:off x="514350" y="5900738"/>
                        <a:ext cx="1471613" cy="712787"/>
                      </a:xfrm>
                      <a:prstGeom prst="rect">
                        <a:avLst/>
                      </a:prstGeom>
                    </p:spPr>
                  </p:pic>
                </p:oleObj>
              </mc:Fallback>
            </mc:AlternateContent>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Line 5">
            <a:extLst>
              <a:ext uri="{FF2B5EF4-FFF2-40B4-BE49-F238E27FC236}">
                <a16:creationId xmlns:a16="http://schemas.microsoft.com/office/drawing/2014/main" id="{FB5F6F37-54BC-4578-A21B-947BFF5DAC84}"/>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78" name="Text Box 6">
            <a:extLst>
              <a:ext uri="{FF2B5EF4-FFF2-40B4-BE49-F238E27FC236}">
                <a16:creationId xmlns:a16="http://schemas.microsoft.com/office/drawing/2014/main" id="{0DBCE088-6C15-4102-A8D9-E29D1B9492F5}"/>
              </a:ext>
            </a:extLst>
          </p:cNvPr>
          <p:cNvSpPr txBox="1">
            <a:spLocks noChangeArrowheads="1"/>
          </p:cNvSpPr>
          <p:nvPr/>
        </p:nvSpPr>
        <p:spPr bwMode="auto">
          <a:xfrm>
            <a:off x="1127125" y="1109663"/>
            <a:ext cx="695007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Kirchhoff approximation for pulse-echo scattering of a side-drilled hole (incident direction in plane perpendicular to the hole axis)</a:t>
            </a:r>
          </a:p>
        </p:txBody>
      </p:sp>
      <p:sp>
        <p:nvSpPr>
          <p:cNvPr id="54280" name="Rectangle 8">
            <a:extLst>
              <a:ext uri="{FF2B5EF4-FFF2-40B4-BE49-F238E27FC236}">
                <a16:creationId xmlns:a16="http://schemas.microsoft.com/office/drawing/2014/main" id="{01DFC0A9-96C6-4A73-9142-1653577E7A38}"/>
              </a:ext>
            </a:extLst>
          </p:cNvPr>
          <p:cNvSpPr>
            <a:spLocks noChangeArrowheads="1"/>
          </p:cNvSpPr>
          <p:nvPr/>
        </p:nvSpPr>
        <p:spPr bwMode="auto">
          <a:xfrm>
            <a:off x="0" y="3200400"/>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54279" name="Object 7">
            <a:extLst>
              <a:ext uri="{FF2B5EF4-FFF2-40B4-BE49-F238E27FC236}">
                <a16:creationId xmlns:a16="http://schemas.microsoft.com/office/drawing/2014/main" id="{A888A3A1-A64F-4DBF-B8DD-32B5E2C86E57}"/>
              </a:ext>
            </a:extLst>
          </p:cNvPr>
          <p:cNvGraphicFramePr>
            <a:graphicFrameLocks noChangeAspect="1"/>
          </p:cNvGraphicFramePr>
          <p:nvPr/>
        </p:nvGraphicFramePr>
        <p:xfrm>
          <a:off x="1066800" y="4876800"/>
          <a:ext cx="6781800" cy="828675"/>
        </p:xfrm>
        <a:graphic>
          <a:graphicData uri="http://schemas.openxmlformats.org/presentationml/2006/ole">
            <mc:AlternateContent xmlns:mc="http://schemas.openxmlformats.org/markup-compatibility/2006">
              <mc:Choice xmlns:v="urn:schemas-microsoft-com:vml" Requires="v">
                <p:oleObj spid="_x0000_s98314" name="Equation" r:id="rId4" imgW="3746500" imgH="457200" progId="Equation.DSMT4">
                  <p:embed/>
                </p:oleObj>
              </mc:Choice>
              <mc:Fallback>
                <p:oleObj name="Equation" r:id="rId4" imgW="3746500" imgH="4572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4876800"/>
                        <a:ext cx="6781800" cy="828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281" name="AutoShape 9">
            <a:extLst>
              <a:ext uri="{FF2B5EF4-FFF2-40B4-BE49-F238E27FC236}">
                <a16:creationId xmlns:a16="http://schemas.microsoft.com/office/drawing/2014/main" id="{CD58A09D-4C9E-441C-A9CD-5FDEE367E106}"/>
              </a:ext>
            </a:extLst>
          </p:cNvPr>
          <p:cNvSpPr>
            <a:spLocks noChangeArrowheads="1"/>
          </p:cNvSpPr>
          <p:nvPr/>
        </p:nvSpPr>
        <p:spPr bwMode="auto">
          <a:xfrm rot="12866821">
            <a:off x="4419600" y="3048000"/>
            <a:ext cx="304800" cy="1066800"/>
          </a:xfrm>
          <a:prstGeom prst="can">
            <a:avLst>
              <a:gd name="adj" fmla="val 87500"/>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82" name="Text Box 10">
            <a:extLst>
              <a:ext uri="{FF2B5EF4-FFF2-40B4-BE49-F238E27FC236}">
                <a16:creationId xmlns:a16="http://schemas.microsoft.com/office/drawing/2014/main" id="{8067DEB7-482A-4E19-99B1-C25B5DA333B1}"/>
              </a:ext>
            </a:extLst>
          </p:cNvPr>
          <p:cNvSpPr txBox="1">
            <a:spLocks noChangeArrowheads="1"/>
          </p:cNvSpPr>
          <p:nvPr/>
        </p:nvSpPr>
        <p:spPr bwMode="auto">
          <a:xfrm>
            <a:off x="4724400" y="3505200"/>
            <a:ext cx="307975"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L</a:t>
            </a:r>
          </a:p>
        </p:txBody>
      </p:sp>
      <p:sp>
        <p:nvSpPr>
          <p:cNvPr id="54283" name="Line 11">
            <a:extLst>
              <a:ext uri="{FF2B5EF4-FFF2-40B4-BE49-F238E27FC236}">
                <a16:creationId xmlns:a16="http://schemas.microsoft.com/office/drawing/2014/main" id="{D3C7C921-E6F7-4BBE-90AE-1E463078D628}"/>
              </a:ext>
            </a:extLst>
          </p:cNvPr>
          <p:cNvSpPr>
            <a:spLocks noChangeShapeType="1"/>
          </p:cNvSpPr>
          <p:nvPr/>
        </p:nvSpPr>
        <p:spPr bwMode="auto">
          <a:xfrm>
            <a:off x="4191000" y="40386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284" name="Line 12">
            <a:extLst>
              <a:ext uri="{FF2B5EF4-FFF2-40B4-BE49-F238E27FC236}">
                <a16:creationId xmlns:a16="http://schemas.microsoft.com/office/drawing/2014/main" id="{B27085CF-1B64-44B5-8E7C-65F46DF6A07C}"/>
              </a:ext>
            </a:extLst>
          </p:cNvPr>
          <p:cNvSpPr>
            <a:spLocks noChangeShapeType="1"/>
          </p:cNvSpPr>
          <p:nvPr/>
        </p:nvSpPr>
        <p:spPr bwMode="auto">
          <a:xfrm>
            <a:off x="4495800" y="40386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285" name="Line 13">
            <a:extLst>
              <a:ext uri="{FF2B5EF4-FFF2-40B4-BE49-F238E27FC236}">
                <a16:creationId xmlns:a16="http://schemas.microsoft.com/office/drawing/2014/main" id="{EDBA16E2-A91A-468B-9A66-1772A0004EC1}"/>
              </a:ext>
            </a:extLst>
          </p:cNvPr>
          <p:cNvSpPr>
            <a:spLocks noChangeShapeType="1"/>
          </p:cNvSpPr>
          <p:nvPr/>
        </p:nvSpPr>
        <p:spPr bwMode="auto">
          <a:xfrm>
            <a:off x="4191000" y="4114800"/>
            <a:ext cx="304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286" name="Text Box 14">
            <a:extLst>
              <a:ext uri="{FF2B5EF4-FFF2-40B4-BE49-F238E27FC236}">
                <a16:creationId xmlns:a16="http://schemas.microsoft.com/office/drawing/2014/main" id="{677849FF-9487-4DAF-8626-9A70301AF4FC}"/>
              </a:ext>
            </a:extLst>
          </p:cNvPr>
          <p:cNvSpPr txBox="1">
            <a:spLocks noChangeArrowheads="1"/>
          </p:cNvSpPr>
          <p:nvPr/>
        </p:nvSpPr>
        <p:spPr bwMode="auto">
          <a:xfrm>
            <a:off x="4114800" y="4267200"/>
            <a:ext cx="387350"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2b</a:t>
            </a:r>
          </a:p>
        </p:txBody>
      </p:sp>
      <p:sp>
        <p:nvSpPr>
          <p:cNvPr id="54287" name="Line 15">
            <a:extLst>
              <a:ext uri="{FF2B5EF4-FFF2-40B4-BE49-F238E27FC236}">
                <a16:creationId xmlns:a16="http://schemas.microsoft.com/office/drawing/2014/main" id="{B10EB5E5-0130-493C-8023-56C74CF8695C}"/>
              </a:ext>
            </a:extLst>
          </p:cNvPr>
          <p:cNvSpPr>
            <a:spLocks noChangeShapeType="1"/>
          </p:cNvSpPr>
          <p:nvPr/>
        </p:nvSpPr>
        <p:spPr bwMode="auto">
          <a:xfrm>
            <a:off x="3352800" y="2895600"/>
            <a:ext cx="685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288" name="Line 16">
            <a:extLst>
              <a:ext uri="{FF2B5EF4-FFF2-40B4-BE49-F238E27FC236}">
                <a16:creationId xmlns:a16="http://schemas.microsoft.com/office/drawing/2014/main" id="{3F7572EC-BEB1-41C6-B5E9-E3E6C4ED15EC}"/>
              </a:ext>
            </a:extLst>
          </p:cNvPr>
          <p:cNvSpPr>
            <a:spLocks noChangeShapeType="1"/>
          </p:cNvSpPr>
          <p:nvPr/>
        </p:nvSpPr>
        <p:spPr bwMode="auto">
          <a:xfrm flipH="1" flipV="1">
            <a:off x="3276600" y="2971800"/>
            <a:ext cx="685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4289" name="Object 17">
            <a:extLst>
              <a:ext uri="{FF2B5EF4-FFF2-40B4-BE49-F238E27FC236}">
                <a16:creationId xmlns:a16="http://schemas.microsoft.com/office/drawing/2014/main" id="{BC2F251E-D7C7-498E-8556-80CFD16EF6E8}"/>
              </a:ext>
            </a:extLst>
          </p:cNvPr>
          <p:cNvGraphicFramePr>
            <a:graphicFrameLocks noChangeAspect="1"/>
          </p:cNvGraphicFramePr>
          <p:nvPr/>
        </p:nvGraphicFramePr>
        <p:xfrm>
          <a:off x="3657600" y="2667000"/>
          <a:ext cx="352425" cy="477838"/>
        </p:xfrm>
        <a:graphic>
          <a:graphicData uri="http://schemas.openxmlformats.org/presentationml/2006/ole">
            <mc:AlternateContent xmlns:mc="http://schemas.openxmlformats.org/markup-compatibility/2006">
              <mc:Choice xmlns:v="urn:schemas-microsoft-com:vml" Requires="v">
                <p:oleObj spid="_x0000_s98315" name="Equation" r:id="rId6" imgW="177480" imgH="241200" progId="Equation.DSMT4">
                  <p:embed/>
                </p:oleObj>
              </mc:Choice>
              <mc:Fallback>
                <p:oleObj name="Equation" r:id="rId6" imgW="177480" imgH="241200" progId="Equation.DSMT4">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7600" y="2667000"/>
                        <a:ext cx="352425" cy="477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4290" name="Line 18">
            <a:extLst>
              <a:ext uri="{FF2B5EF4-FFF2-40B4-BE49-F238E27FC236}">
                <a16:creationId xmlns:a16="http://schemas.microsoft.com/office/drawing/2014/main" id="{BD8D46B9-83A4-45E9-8B76-547EBA9994C1}"/>
              </a:ext>
            </a:extLst>
          </p:cNvPr>
          <p:cNvSpPr>
            <a:spLocks noChangeShapeType="1"/>
          </p:cNvSpPr>
          <p:nvPr/>
        </p:nvSpPr>
        <p:spPr bwMode="auto">
          <a:xfrm flipV="1">
            <a:off x="4343400" y="55626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291" name="Text Box 19">
            <a:extLst>
              <a:ext uri="{FF2B5EF4-FFF2-40B4-BE49-F238E27FC236}">
                <a16:creationId xmlns:a16="http://schemas.microsoft.com/office/drawing/2014/main" id="{DBC677CD-6579-48B3-A05E-2794E9BDC335}"/>
              </a:ext>
            </a:extLst>
          </p:cNvPr>
          <p:cNvSpPr txBox="1">
            <a:spLocks noChangeArrowheads="1"/>
          </p:cNvSpPr>
          <p:nvPr/>
        </p:nvSpPr>
        <p:spPr bwMode="auto">
          <a:xfrm>
            <a:off x="2819400" y="5943600"/>
            <a:ext cx="20701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Bessel function</a:t>
            </a:r>
          </a:p>
        </p:txBody>
      </p:sp>
      <p:sp>
        <p:nvSpPr>
          <p:cNvPr id="54292" name="Line 20">
            <a:extLst>
              <a:ext uri="{FF2B5EF4-FFF2-40B4-BE49-F238E27FC236}">
                <a16:creationId xmlns:a16="http://schemas.microsoft.com/office/drawing/2014/main" id="{46AD9630-CD87-4F28-AC88-3CDBF67BC915}"/>
              </a:ext>
            </a:extLst>
          </p:cNvPr>
          <p:cNvSpPr>
            <a:spLocks noChangeShapeType="1"/>
          </p:cNvSpPr>
          <p:nvPr/>
        </p:nvSpPr>
        <p:spPr bwMode="auto">
          <a:xfrm flipV="1">
            <a:off x="5638800" y="55626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293" name="Text Box 21">
            <a:extLst>
              <a:ext uri="{FF2B5EF4-FFF2-40B4-BE49-F238E27FC236}">
                <a16:creationId xmlns:a16="http://schemas.microsoft.com/office/drawing/2014/main" id="{5A2548B8-8C8F-44AC-B092-D09BFD31EC2F}"/>
              </a:ext>
            </a:extLst>
          </p:cNvPr>
          <p:cNvSpPr txBox="1">
            <a:spLocks noChangeArrowheads="1"/>
          </p:cNvSpPr>
          <p:nvPr/>
        </p:nvSpPr>
        <p:spPr bwMode="auto">
          <a:xfrm>
            <a:off x="5318125" y="5910263"/>
            <a:ext cx="20701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Struve function</a:t>
            </a:r>
          </a:p>
        </p:txBody>
      </p:sp>
      <p:sp>
        <p:nvSpPr>
          <p:cNvPr id="54294" name="Text Box 22">
            <a:extLst>
              <a:ext uri="{FF2B5EF4-FFF2-40B4-BE49-F238E27FC236}">
                <a16:creationId xmlns:a16="http://schemas.microsoft.com/office/drawing/2014/main" id="{711E241A-1F8D-40BE-A6DA-32C45FE8531E}"/>
              </a:ext>
            </a:extLst>
          </p:cNvPr>
          <p:cNvSpPr txBox="1">
            <a:spLocks noChangeArrowheads="1"/>
          </p:cNvSpPr>
          <p:nvPr/>
        </p:nvSpPr>
        <p:spPr bwMode="auto">
          <a:xfrm>
            <a:off x="3184525" y="288925"/>
            <a:ext cx="2816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Scattering-SDH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Rectangle 5">
            <a:extLst>
              <a:ext uri="{FF2B5EF4-FFF2-40B4-BE49-F238E27FC236}">
                <a16:creationId xmlns:a16="http://schemas.microsoft.com/office/drawing/2014/main" id="{8321AA72-7762-4966-B52F-990DFA4CDED3}"/>
              </a:ext>
            </a:extLst>
          </p:cNvPr>
          <p:cNvSpPr>
            <a:spLocks noChangeArrowheads="1"/>
          </p:cNvSpPr>
          <p:nvPr/>
        </p:nvSpPr>
        <p:spPr bwMode="auto">
          <a:xfrm>
            <a:off x="0" y="3200400"/>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55302" name="Text Box 6">
            <a:extLst>
              <a:ext uri="{FF2B5EF4-FFF2-40B4-BE49-F238E27FC236}">
                <a16:creationId xmlns:a16="http://schemas.microsoft.com/office/drawing/2014/main" id="{CB89D471-BAB3-4C07-87F7-D9376A6E3055}"/>
              </a:ext>
            </a:extLst>
          </p:cNvPr>
          <p:cNvSpPr txBox="1">
            <a:spLocks noChangeArrowheads="1"/>
          </p:cNvSpPr>
          <p:nvPr/>
        </p:nvSpPr>
        <p:spPr bwMode="auto">
          <a:xfrm>
            <a:off x="3184525" y="288925"/>
            <a:ext cx="2816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Scattering-SDH</a:t>
            </a:r>
          </a:p>
        </p:txBody>
      </p:sp>
      <p:sp>
        <p:nvSpPr>
          <p:cNvPr id="55303" name="Line 7">
            <a:extLst>
              <a:ext uri="{FF2B5EF4-FFF2-40B4-BE49-F238E27FC236}">
                <a16:creationId xmlns:a16="http://schemas.microsoft.com/office/drawing/2014/main" id="{6BF2A49B-8308-49A2-BF8D-B5F91DA39B94}"/>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5" name="Text Box 9">
            <a:extLst>
              <a:ext uri="{FF2B5EF4-FFF2-40B4-BE49-F238E27FC236}">
                <a16:creationId xmlns:a16="http://schemas.microsoft.com/office/drawing/2014/main" id="{CF62324A-BB68-4072-A89F-E17E4FDEDD19}"/>
              </a:ext>
            </a:extLst>
          </p:cNvPr>
          <p:cNvSpPr txBox="1">
            <a:spLocks noChangeArrowheads="1"/>
          </p:cNvSpPr>
          <p:nvPr/>
        </p:nvSpPr>
        <p:spPr bwMode="auto">
          <a:xfrm>
            <a:off x="1203325" y="1109663"/>
            <a:ext cx="646588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Comparison with exact 2-D separation of variables </a:t>
            </a:r>
          </a:p>
          <a:p>
            <a:r>
              <a:rPr lang="en-US" altLang="en-US"/>
              <a:t>solution for P-waves (pulse-echo)</a:t>
            </a:r>
          </a:p>
        </p:txBody>
      </p:sp>
      <p:sp>
        <p:nvSpPr>
          <p:cNvPr id="55306" name="Rectangle 10">
            <a:extLst>
              <a:ext uri="{FF2B5EF4-FFF2-40B4-BE49-F238E27FC236}">
                <a16:creationId xmlns:a16="http://schemas.microsoft.com/office/drawing/2014/main" id="{F1C1BFCB-DEAF-4D1C-A475-CA4146FB2604}"/>
              </a:ext>
            </a:extLst>
          </p:cNvPr>
          <p:cNvSpPr>
            <a:spLocks noChangeArrowheads="1"/>
          </p:cNvSpPr>
          <p:nvPr/>
        </p:nvSpPr>
        <p:spPr bwMode="auto">
          <a:xfrm>
            <a:off x="1447800" y="5867400"/>
            <a:ext cx="7010400" cy="639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The three-dimensional normalized pulse-echo P-wave scattering amplitude versus normalized wave number for a side drilled hole in the Kirchhoff approximation (solid line) and from the exact two-dimensional separation of variables solution (dashed line).</a:t>
            </a:r>
          </a:p>
        </p:txBody>
      </p:sp>
      <p:sp>
        <p:nvSpPr>
          <p:cNvPr id="55309" name="Rectangle 13">
            <a:extLst>
              <a:ext uri="{FF2B5EF4-FFF2-40B4-BE49-F238E27FC236}">
                <a16:creationId xmlns:a16="http://schemas.microsoft.com/office/drawing/2014/main" id="{1DD87109-1455-44E4-904A-61DD7709B545}"/>
              </a:ext>
            </a:extLst>
          </p:cNvPr>
          <p:cNvSpPr>
            <a:spLocks noChangeArrowheads="1"/>
          </p:cNvSpPr>
          <p:nvPr/>
        </p:nvSpPr>
        <p:spPr bwMode="auto">
          <a:xfrm>
            <a:off x="2701925" y="2209800"/>
            <a:ext cx="4019550" cy="3035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310" name="Rectangle 14">
            <a:extLst>
              <a:ext uri="{FF2B5EF4-FFF2-40B4-BE49-F238E27FC236}">
                <a16:creationId xmlns:a16="http://schemas.microsoft.com/office/drawing/2014/main" id="{A10216AA-6255-42F7-892E-CAE2A8546392}"/>
              </a:ext>
            </a:extLst>
          </p:cNvPr>
          <p:cNvSpPr>
            <a:spLocks noChangeArrowheads="1"/>
          </p:cNvSpPr>
          <p:nvPr/>
        </p:nvSpPr>
        <p:spPr bwMode="auto">
          <a:xfrm>
            <a:off x="2701925" y="2209800"/>
            <a:ext cx="4019550" cy="3035300"/>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311" name="Line 15">
            <a:extLst>
              <a:ext uri="{FF2B5EF4-FFF2-40B4-BE49-F238E27FC236}">
                <a16:creationId xmlns:a16="http://schemas.microsoft.com/office/drawing/2014/main" id="{81B8AC0A-1AED-4C01-A8E3-47DFBA4A3B91}"/>
              </a:ext>
            </a:extLst>
          </p:cNvPr>
          <p:cNvSpPr>
            <a:spLocks noChangeShapeType="1"/>
          </p:cNvSpPr>
          <p:nvPr/>
        </p:nvSpPr>
        <p:spPr bwMode="auto">
          <a:xfrm>
            <a:off x="2701925" y="2209800"/>
            <a:ext cx="40195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2" name="Line 16">
            <a:extLst>
              <a:ext uri="{FF2B5EF4-FFF2-40B4-BE49-F238E27FC236}">
                <a16:creationId xmlns:a16="http://schemas.microsoft.com/office/drawing/2014/main" id="{A89A2392-BA1E-42B3-8365-667D60E753FE}"/>
              </a:ext>
            </a:extLst>
          </p:cNvPr>
          <p:cNvSpPr>
            <a:spLocks noChangeShapeType="1"/>
          </p:cNvSpPr>
          <p:nvPr/>
        </p:nvSpPr>
        <p:spPr bwMode="auto">
          <a:xfrm>
            <a:off x="2701925" y="5245100"/>
            <a:ext cx="40195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3" name="Line 17">
            <a:extLst>
              <a:ext uri="{FF2B5EF4-FFF2-40B4-BE49-F238E27FC236}">
                <a16:creationId xmlns:a16="http://schemas.microsoft.com/office/drawing/2014/main" id="{CE2C00D5-0254-44B8-89FF-95A7A9BF0A49}"/>
              </a:ext>
            </a:extLst>
          </p:cNvPr>
          <p:cNvSpPr>
            <a:spLocks noChangeShapeType="1"/>
          </p:cNvSpPr>
          <p:nvPr/>
        </p:nvSpPr>
        <p:spPr bwMode="auto">
          <a:xfrm flipV="1">
            <a:off x="6721475" y="2209800"/>
            <a:ext cx="1588" cy="30353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4" name="Line 18">
            <a:extLst>
              <a:ext uri="{FF2B5EF4-FFF2-40B4-BE49-F238E27FC236}">
                <a16:creationId xmlns:a16="http://schemas.microsoft.com/office/drawing/2014/main" id="{45FC0987-DCBF-4A3D-BB79-00D2B086B8C4}"/>
              </a:ext>
            </a:extLst>
          </p:cNvPr>
          <p:cNvSpPr>
            <a:spLocks noChangeShapeType="1"/>
          </p:cNvSpPr>
          <p:nvPr/>
        </p:nvSpPr>
        <p:spPr bwMode="auto">
          <a:xfrm flipV="1">
            <a:off x="2701925" y="2209800"/>
            <a:ext cx="1588" cy="30353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5" name="Line 19">
            <a:extLst>
              <a:ext uri="{FF2B5EF4-FFF2-40B4-BE49-F238E27FC236}">
                <a16:creationId xmlns:a16="http://schemas.microsoft.com/office/drawing/2014/main" id="{B9430BE8-9493-41F0-8895-1ABC3791A6A0}"/>
              </a:ext>
            </a:extLst>
          </p:cNvPr>
          <p:cNvSpPr>
            <a:spLocks noChangeShapeType="1"/>
          </p:cNvSpPr>
          <p:nvPr/>
        </p:nvSpPr>
        <p:spPr bwMode="auto">
          <a:xfrm>
            <a:off x="2701925" y="5245100"/>
            <a:ext cx="40195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6" name="Line 20">
            <a:extLst>
              <a:ext uri="{FF2B5EF4-FFF2-40B4-BE49-F238E27FC236}">
                <a16:creationId xmlns:a16="http://schemas.microsoft.com/office/drawing/2014/main" id="{B5DBB77B-051E-45F0-9307-65E487AA6FFE}"/>
              </a:ext>
            </a:extLst>
          </p:cNvPr>
          <p:cNvSpPr>
            <a:spLocks noChangeShapeType="1"/>
          </p:cNvSpPr>
          <p:nvPr/>
        </p:nvSpPr>
        <p:spPr bwMode="auto">
          <a:xfrm flipV="1">
            <a:off x="2701925" y="2209800"/>
            <a:ext cx="1588" cy="30353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7" name="Line 21">
            <a:extLst>
              <a:ext uri="{FF2B5EF4-FFF2-40B4-BE49-F238E27FC236}">
                <a16:creationId xmlns:a16="http://schemas.microsoft.com/office/drawing/2014/main" id="{20626922-DF00-48F4-A9C5-331E474CB51F}"/>
              </a:ext>
            </a:extLst>
          </p:cNvPr>
          <p:cNvSpPr>
            <a:spLocks noChangeShapeType="1"/>
          </p:cNvSpPr>
          <p:nvPr/>
        </p:nvSpPr>
        <p:spPr bwMode="auto">
          <a:xfrm flipV="1">
            <a:off x="2701925" y="5199063"/>
            <a:ext cx="1588" cy="460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8" name="Line 22">
            <a:extLst>
              <a:ext uri="{FF2B5EF4-FFF2-40B4-BE49-F238E27FC236}">
                <a16:creationId xmlns:a16="http://schemas.microsoft.com/office/drawing/2014/main" id="{822EAF80-B98B-4039-A19F-3FF6E5B81A76}"/>
              </a:ext>
            </a:extLst>
          </p:cNvPr>
          <p:cNvSpPr>
            <a:spLocks noChangeShapeType="1"/>
          </p:cNvSpPr>
          <p:nvPr/>
        </p:nvSpPr>
        <p:spPr bwMode="auto">
          <a:xfrm>
            <a:off x="2701925" y="2209800"/>
            <a:ext cx="1588"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19" name="Rectangle 23">
            <a:extLst>
              <a:ext uri="{FF2B5EF4-FFF2-40B4-BE49-F238E27FC236}">
                <a16:creationId xmlns:a16="http://schemas.microsoft.com/office/drawing/2014/main" id="{5655ED1D-88EF-4D62-993F-450AA2849C4D}"/>
              </a:ext>
            </a:extLst>
          </p:cNvPr>
          <p:cNvSpPr>
            <a:spLocks noChangeArrowheads="1"/>
          </p:cNvSpPr>
          <p:nvPr/>
        </p:nvSpPr>
        <p:spPr bwMode="auto">
          <a:xfrm>
            <a:off x="2665413" y="53133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55320" name="Line 24">
            <a:extLst>
              <a:ext uri="{FF2B5EF4-FFF2-40B4-BE49-F238E27FC236}">
                <a16:creationId xmlns:a16="http://schemas.microsoft.com/office/drawing/2014/main" id="{62BCD382-A1EE-48B7-9CF9-1B10D18AA8DE}"/>
              </a:ext>
            </a:extLst>
          </p:cNvPr>
          <p:cNvSpPr>
            <a:spLocks noChangeShapeType="1"/>
          </p:cNvSpPr>
          <p:nvPr/>
        </p:nvSpPr>
        <p:spPr bwMode="auto">
          <a:xfrm flipV="1">
            <a:off x="3497263" y="5199063"/>
            <a:ext cx="1587" cy="460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21" name="Line 25">
            <a:extLst>
              <a:ext uri="{FF2B5EF4-FFF2-40B4-BE49-F238E27FC236}">
                <a16:creationId xmlns:a16="http://schemas.microsoft.com/office/drawing/2014/main" id="{7DBE0271-4D9D-4925-BB58-B477E54E3DCA}"/>
              </a:ext>
            </a:extLst>
          </p:cNvPr>
          <p:cNvSpPr>
            <a:spLocks noChangeShapeType="1"/>
          </p:cNvSpPr>
          <p:nvPr/>
        </p:nvSpPr>
        <p:spPr bwMode="auto">
          <a:xfrm>
            <a:off x="3497263" y="2209800"/>
            <a:ext cx="1587"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22" name="Rectangle 26">
            <a:extLst>
              <a:ext uri="{FF2B5EF4-FFF2-40B4-BE49-F238E27FC236}">
                <a16:creationId xmlns:a16="http://schemas.microsoft.com/office/drawing/2014/main" id="{462F234A-6244-49A6-A9BB-3C783E198A75}"/>
              </a:ext>
            </a:extLst>
          </p:cNvPr>
          <p:cNvSpPr>
            <a:spLocks noChangeArrowheads="1"/>
          </p:cNvSpPr>
          <p:nvPr/>
        </p:nvSpPr>
        <p:spPr bwMode="auto">
          <a:xfrm>
            <a:off x="3462338" y="53133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55323" name="Line 27">
            <a:extLst>
              <a:ext uri="{FF2B5EF4-FFF2-40B4-BE49-F238E27FC236}">
                <a16:creationId xmlns:a16="http://schemas.microsoft.com/office/drawing/2014/main" id="{A700433E-DBC8-47C5-ADA0-8871051FF251}"/>
              </a:ext>
            </a:extLst>
          </p:cNvPr>
          <p:cNvSpPr>
            <a:spLocks noChangeShapeType="1"/>
          </p:cNvSpPr>
          <p:nvPr/>
        </p:nvSpPr>
        <p:spPr bwMode="auto">
          <a:xfrm flipV="1">
            <a:off x="4303713" y="5199063"/>
            <a:ext cx="1587" cy="460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24" name="Line 28">
            <a:extLst>
              <a:ext uri="{FF2B5EF4-FFF2-40B4-BE49-F238E27FC236}">
                <a16:creationId xmlns:a16="http://schemas.microsoft.com/office/drawing/2014/main" id="{E329D662-94F2-453A-A6A9-8A73FDF1A169}"/>
              </a:ext>
            </a:extLst>
          </p:cNvPr>
          <p:cNvSpPr>
            <a:spLocks noChangeShapeType="1"/>
          </p:cNvSpPr>
          <p:nvPr/>
        </p:nvSpPr>
        <p:spPr bwMode="auto">
          <a:xfrm>
            <a:off x="4303713" y="2209800"/>
            <a:ext cx="1587"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25" name="Rectangle 29">
            <a:extLst>
              <a:ext uri="{FF2B5EF4-FFF2-40B4-BE49-F238E27FC236}">
                <a16:creationId xmlns:a16="http://schemas.microsoft.com/office/drawing/2014/main" id="{CCB720FE-C523-4ABC-AE0D-BFB8FFC52172}"/>
              </a:ext>
            </a:extLst>
          </p:cNvPr>
          <p:cNvSpPr>
            <a:spLocks noChangeArrowheads="1"/>
          </p:cNvSpPr>
          <p:nvPr/>
        </p:nvSpPr>
        <p:spPr bwMode="auto">
          <a:xfrm>
            <a:off x="4268788" y="53133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a:t>
            </a:r>
            <a:endParaRPr lang="en-US" altLang="en-US"/>
          </a:p>
        </p:txBody>
      </p:sp>
      <p:sp>
        <p:nvSpPr>
          <p:cNvPr id="55326" name="Line 30">
            <a:extLst>
              <a:ext uri="{FF2B5EF4-FFF2-40B4-BE49-F238E27FC236}">
                <a16:creationId xmlns:a16="http://schemas.microsoft.com/office/drawing/2014/main" id="{59F35E90-6731-4DAD-AD31-C2EE24739458}"/>
              </a:ext>
            </a:extLst>
          </p:cNvPr>
          <p:cNvSpPr>
            <a:spLocks noChangeShapeType="1"/>
          </p:cNvSpPr>
          <p:nvPr/>
        </p:nvSpPr>
        <p:spPr bwMode="auto">
          <a:xfrm flipV="1">
            <a:off x="5110163" y="5199063"/>
            <a:ext cx="1587" cy="460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27" name="Line 31">
            <a:extLst>
              <a:ext uri="{FF2B5EF4-FFF2-40B4-BE49-F238E27FC236}">
                <a16:creationId xmlns:a16="http://schemas.microsoft.com/office/drawing/2014/main" id="{2528EFB3-73BC-4BA3-9A6A-1B1B8456E5D6}"/>
              </a:ext>
            </a:extLst>
          </p:cNvPr>
          <p:cNvSpPr>
            <a:spLocks noChangeShapeType="1"/>
          </p:cNvSpPr>
          <p:nvPr/>
        </p:nvSpPr>
        <p:spPr bwMode="auto">
          <a:xfrm>
            <a:off x="5110163" y="2209800"/>
            <a:ext cx="1587"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28" name="Rectangle 32">
            <a:extLst>
              <a:ext uri="{FF2B5EF4-FFF2-40B4-BE49-F238E27FC236}">
                <a16:creationId xmlns:a16="http://schemas.microsoft.com/office/drawing/2014/main" id="{CA508BCA-A33E-4E1C-BC8A-2F2E0043FB42}"/>
              </a:ext>
            </a:extLst>
          </p:cNvPr>
          <p:cNvSpPr>
            <a:spLocks noChangeArrowheads="1"/>
          </p:cNvSpPr>
          <p:nvPr/>
        </p:nvSpPr>
        <p:spPr bwMode="auto">
          <a:xfrm>
            <a:off x="5072063" y="53133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6</a:t>
            </a:r>
            <a:endParaRPr lang="en-US" altLang="en-US"/>
          </a:p>
        </p:txBody>
      </p:sp>
      <p:sp>
        <p:nvSpPr>
          <p:cNvPr id="55329" name="Line 33">
            <a:extLst>
              <a:ext uri="{FF2B5EF4-FFF2-40B4-BE49-F238E27FC236}">
                <a16:creationId xmlns:a16="http://schemas.microsoft.com/office/drawing/2014/main" id="{923F465E-6D00-4119-B857-B2EDE8E109F4}"/>
              </a:ext>
            </a:extLst>
          </p:cNvPr>
          <p:cNvSpPr>
            <a:spLocks noChangeShapeType="1"/>
          </p:cNvSpPr>
          <p:nvPr/>
        </p:nvSpPr>
        <p:spPr bwMode="auto">
          <a:xfrm flipV="1">
            <a:off x="5915025" y="5199063"/>
            <a:ext cx="1588" cy="460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30" name="Line 34">
            <a:extLst>
              <a:ext uri="{FF2B5EF4-FFF2-40B4-BE49-F238E27FC236}">
                <a16:creationId xmlns:a16="http://schemas.microsoft.com/office/drawing/2014/main" id="{5B61C124-4CFA-4917-A26C-5E92C8D47A38}"/>
              </a:ext>
            </a:extLst>
          </p:cNvPr>
          <p:cNvSpPr>
            <a:spLocks noChangeShapeType="1"/>
          </p:cNvSpPr>
          <p:nvPr/>
        </p:nvSpPr>
        <p:spPr bwMode="auto">
          <a:xfrm>
            <a:off x="5915025" y="2209800"/>
            <a:ext cx="1588"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31" name="Rectangle 35">
            <a:extLst>
              <a:ext uri="{FF2B5EF4-FFF2-40B4-BE49-F238E27FC236}">
                <a16:creationId xmlns:a16="http://schemas.microsoft.com/office/drawing/2014/main" id="{EEAC2AA7-31EE-40EC-9856-72F6974DF83B}"/>
              </a:ext>
            </a:extLst>
          </p:cNvPr>
          <p:cNvSpPr>
            <a:spLocks noChangeArrowheads="1"/>
          </p:cNvSpPr>
          <p:nvPr/>
        </p:nvSpPr>
        <p:spPr bwMode="auto">
          <a:xfrm>
            <a:off x="5878513" y="53133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8</a:t>
            </a:r>
            <a:endParaRPr lang="en-US" altLang="en-US"/>
          </a:p>
        </p:txBody>
      </p:sp>
      <p:sp>
        <p:nvSpPr>
          <p:cNvPr id="55332" name="Line 36">
            <a:extLst>
              <a:ext uri="{FF2B5EF4-FFF2-40B4-BE49-F238E27FC236}">
                <a16:creationId xmlns:a16="http://schemas.microsoft.com/office/drawing/2014/main" id="{1DFAE246-BCCD-4C1B-8EBF-CFF72C208C64}"/>
              </a:ext>
            </a:extLst>
          </p:cNvPr>
          <p:cNvSpPr>
            <a:spLocks noChangeShapeType="1"/>
          </p:cNvSpPr>
          <p:nvPr/>
        </p:nvSpPr>
        <p:spPr bwMode="auto">
          <a:xfrm flipV="1">
            <a:off x="6721475" y="5199063"/>
            <a:ext cx="1588" cy="460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33" name="Line 37">
            <a:extLst>
              <a:ext uri="{FF2B5EF4-FFF2-40B4-BE49-F238E27FC236}">
                <a16:creationId xmlns:a16="http://schemas.microsoft.com/office/drawing/2014/main" id="{89412711-E0C7-4177-9606-8DF95E6A6335}"/>
              </a:ext>
            </a:extLst>
          </p:cNvPr>
          <p:cNvSpPr>
            <a:spLocks noChangeShapeType="1"/>
          </p:cNvSpPr>
          <p:nvPr/>
        </p:nvSpPr>
        <p:spPr bwMode="auto">
          <a:xfrm>
            <a:off x="6721475" y="2209800"/>
            <a:ext cx="1588"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34" name="Rectangle 38">
            <a:extLst>
              <a:ext uri="{FF2B5EF4-FFF2-40B4-BE49-F238E27FC236}">
                <a16:creationId xmlns:a16="http://schemas.microsoft.com/office/drawing/2014/main" id="{94D190B7-3EC7-458F-944F-4C82DF1F0D3D}"/>
              </a:ext>
            </a:extLst>
          </p:cNvPr>
          <p:cNvSpPr>
            <a:spLocks noChangeArrowheads="1"/>
          </p:cNvSpPr>
          <p:nvPr/>
        </p:nvSpPr>
        <p:spPr bwMode="auto">
          <a:xfrm>
            <a:off x="6646863" y="53133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10</a:t>
            </a:r>
            <a:endParaRPr lang="en-US" altLang="en-US"/>
          </a:p>
        </p:txBody>
      </p:sp>
      <p:sp>
        <p:nvSpPr>
          <p:cNvPr id="55335" name="Line 39">
            <a:extLst>
              <a:ext uri="{FF2B5EF4-FFF2-40B4-BE49-F238E27FC236}">
                <a16:creationId xmlns:a16="http://schemas.microsoft.com/office/drawing/2014/main" id="{4DAC289D-A349-4AA7-B671-3F8175B78F44}"/>
              </a:ext>
            </a:extLst>
          </p:cNvPr>
          <p:cNvSpPr>
            <a:spLocks noChangeShapeType="1"/>
          </p:cNvSpPr>
          <p:nvPr/>
        </p:nvSpPr>
        <p:spPr bwMode="auto">
          <a:xfrm>
            <a:off x="2701925" y="524510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36" name="Line 40">
            <a:extLst>
              <a:ext uri="{FF2B5EF4-FFF2-40B4-BE49-F238E27FC236}">
                <a16:creationId xmlns:a16="http://schemas.microsoft.com/office/drawing/2014/main" id="{E4340279-4643-4AA2-A202-4EB0CC9F2661}"/>
              </a:ext>
            </a:extLst>
          </p:cNvPr>
          <p:cNvSpPr>
            <a:spLocks noChangeShapeType="1"/>
          </p:cNvSpPr>
          <p:nvPr/>
        </p:nvSpPr>
        <p:spPr bwMode="auto">
          <a:xfrm flipH="1">
            <a:off x="6673850" y="524510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37" name="Rectangle 41">
            <a:extLst>
              <a:ext uri="{FF2B5EF4-FFF2-40B4-BE49-F238E27FC236}">
                <a16:creationId xmlns:a16="http://schemas.microsoft.com/office/drawing/2014/main" id="{8A5E06A9-9F51-47D4-B04F-0281FE29CB46}"/>
              </a:ext>
            </a:extLst>
          </p:cNvPr>
          <p:cNvSpPr>
            <a:spLocks noChangeArrowheads="1"/>
          </p:cNvSpPr>
          <p:nvPr/>
        </p:nvSpPr>
        <p:spPr bwMode="auto">
          <a:xfrm>
            <a:off x="2508250" y="51784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55338" name="Line 42">
            <a:extLst>
              <a:ext uri="{FF2B5EF4-FFF2-40B4-BE49-F238E27FC236}">
                <a16:creationId xmlns:a16="http://schemas.microsoft.com/office/drawing/2014/main" id="{89E52BA3-BBE7-438F-819D-DA16E775ED6B}"/>
              </a:ext>
            </a:extLst>
          </p:cNvPr>
          <p:cNvSpPr>
            <a:spLocks noChangeShapeType="1"/>
          </p:cNvSpPr>
          <p:nvPr/>
        </p:nvSpPr>
        <p:spPr bwMode="auto">
          <a:xfrm>
            <a:off x="2701925" y="490855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39" name="Line 43">
            <a:extLst>
              <a:ext uri="{FF2B5EF4-FFF2-40B4-BE49-F238E27FC236}">
                <a16:creationId xmlns:a16="http://schemas.microsoft.com/office/drawing/2014/main" id="{0BE7436D-63E3-4492-AC7C-C097DF7B1B33}"/>
              </a:ext>
            </a:extLst>
          </p:cNvPr>
          <p:cNvSpPr>
            <a:spLocks noChangeShapeType="1"/>
          </p:cNvSpPr>
          <p:nvPr/>
        </p:nvSpPr>
        <p:spPr bwMode="auto">
          <a:xfrm flipH="1">
            <a:off x="6673850" y="490855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40" name="Rectangle 44">
            <a:extLst>
              <a:ext uri="{FF2B5EF4-FFF2-40B4-BE49-F238E27FC236}">
                <a16:creationId xmlns:a16="http://schemas.microsoft.com/office/drawing/2014/main" id="{8CDA27D5-C117-4E39-9DFA-AECCBB5F87D3}"/>
              </a:ext>
            </a:extLst>
          </p:cNvPr>
          <p:cNvSpPr>
            <a:spLocks noChangeArrowheads="1"/>
          </p:cNvSpPr>
          <p:nvPr/>
        </p:nvSpPr>
        <p:spPr bwMode="auto">
          <a:xfrm>
            <a:off x="2397125" y="484187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0.1</a:t>
            </a:r>
            <a:endParaRPr lang="en-US" altLang="en-US"/>
          </a:p>
        </p:txBody>
      </p:sp>
      <p:sp>
        <p:nvSpPr>
          <p:cNvPr id="55341" name="Line 45">
            <a:extLst>
              <a:ext uri="{FF2B5EF4-FFF2-40B4-BE49-F238E27FC236}">
                <a16:creationId xmlns:a16="http://schemas.microsoft.com/office/drawing/2014/main" id="{EAF1C919-FCA7-4123-A939-0E76A915A3FF}"/>
              </a:ext>
            </a:extLst>
          </p:cNvPr>
          <p:cNvSpPr>
            <a:spLocks noChangeShapeType="1"/>
          </p:cNvSpPr>
          <p:nvPr/>
        </p:nvSpPr>
        <p:spPr bwMode="auto">
          <a:xfrm>
            <a:off x="2701925" y="457041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42" name="Line 46">
            <a:extLst>
              <a:ext uri="{FF2B5EF4-FFF2-40B4-BE49-F238E27FC236}">
                <a16:creationId xmlns:a16="http://schemas.microsoft.com/office/drawing/2014/main" id="{F4A273B4-E374-4FED-A7EE-BB72DE17E76F}"/>
              </a:ext>
            </a:extLst>
          </p:cNvPr>
          <p:cNvSpPr>
            <a:spLocks noChangeShapeType="1"/>
          </p:cNvSpPr>
          <p:nvPr/>
        </p:nvSpPr>
        <p:spPr bwMode="auto">
          <a:xfrm flipH="1">
            <a:off x="6673850" y="4570413"/>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43" name="Rectangle 47">
            <a:extLst>
              <a:ext uri="{FF2B5EF4-FFF2-40B4-BE49-F238E27FC236}">
                <a16:creationId xmlns:a16="http://schemas.microsoft.com/office/drawing/2014/main" id="{AEFD00F2-E41F-4686-B40F-C9C455CA19D0}"/>
              </a:ext>
            </a:extLst>
          </p:cNvPr>
          <p:cNvSpPr>
            <a:spLocks noChangeArrowheads="1"/>
          </p:cNvSpPr>
          <p:nvPr/>
        </p:nvSpPr>
        <p:spPr bwMode="auto">
          <a:xfrm>
            <a:off x="2397125" y="450532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0.2</a:t>
            </a:r>
            <a:endParaRPr lang="en-US" altLang="en-US"/>
          </a:p>
        </p:txBody>
      </p:sp>
      <p:sp>
        <p:nvSpPr>
          <p:cNvPr id="55344" name="Line 48">
            <a:extLst>
              <a:ext uri="{FF2B5EF4-FFF2-40B4-BE49-F238E27FC236}">
                <a16:creationId xmlns:a16="http://schemas.microsoft.com/office/drawing/2014/main" id="{434A17E5-217A-434D-A515-C2F2935E76B8}"/>
              </a:ext>
            </a:extLst>
          </p:cNvPr>
          <p:cNvSpPr>
            <a:spLocks noChangeShapeType="1"/>
          </p:cNvSpPr>
          <p:nvPr/>
        </p:nvSpPr>
        <p:spPr bwMode="auto">
          <a:xfrm>
            <a:off x="2701925" y="423386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45" name="Line 49">
            <a:extLst>
              <a:ext uri="{FF2B5EF4-FFF2-40B4-BE49-F238E27FC236}">
                <a16:creationId xmlns:a16="http://schemas.microsoft.com/office/drawing/2014/main" id="{9653E42A-6B51-4E13-88C4-EC8E4E83BF04}"/>
              </a:ext>
            </a:extLst>
          </p:cNvPr>
          <p:cNvSpPr>
            <a:spLocks noChangeShapeType="1"/>
          </p:cNvSpPr>
          <p:nvPr/>
        </p:nvSpPr>
        <p:spPr bwMode="auto">
          <a:xfrm flipH="1">
            <a:off x="6673850" y="4233863"/>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46" name="Rectangle 50">
            <a:extLst>
              <a:ext uri="{FF2B5EF4-FFF2-40B4-BE49-F238E27FC236}">
                <a16:creationId xmlns:a16="http://schemas.microsoft.com/office/drawing/2014/main" id="{B0CA1941-B891-4A58-B217-00630B6979AB}"/>
              </a:ext>
            </a:extLst>
          </p:cNvPr>
          <p:cNvSpPr>
            <a:spLocks noChangeArrowheads="1"/>
          </p:cNvSpPr>
          <p:nvPr/>
        </p:nvSpPr>
        <p:spPr bwMode="auto">
          <a:xfrm>
            <a:off x="2397125" y="416718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0.3</a:t>
            </a:r>
            <a:endParaRPr lang="en-US" altLang="en-US"/>
          </a:p>
        </p:txBody>
      </p:sp>
      <p:sp>
        <p:nvSpPr>
          <p:cNvPr id="55347" name="Line 51">
            <a:extLst>
              <a:ext uri="{FF2B5EF4-FFF2-40B4-BE49-F238E27FC236}">
                <a16:creationId xmlns:a16="http://schemas.microsoft.com/office/drawing/2014/main" id="{543D4693-0C70-4E3C-8303-9178A1494211}"/>
              </a:ext>
            </a:extLst>
          </p:cNvPr>
          <p:cNvSpPr>
            <a:spLocks noChangeShapeType="1"/>
          </p:cNvSpPr>
          <p:nvPr/>
        </p:nvSpPr>
        <p:spPr bwMode="auto">
          <a:xfrm>
            <a:off x="2701925" y="389572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48" name="Line 52">
            <a:extLst>
              <a:ext uri="{FF2B5EF4-FFF2-40B4-BE49-F238E27FC236}">
                <a16:creationId xmlns:a16="http://schemas.microsoft.com/office/drawing/2014/main" id="{02283690-E509-44CD-BC0E-667433DAB5EB}"/>
              </a:ext>
            </a:extLst>
          </p:cNvPr>
          <p:cNvSpPr>
            <a:spLocks noChangeShapeType="1"/>
          </p:cNvSpPr>
          <p:nvPr/>
        </p:nvSpPr>
        <p:spPr bwMode="auto">
          <a:xfrm flipH="1">
            <a:off x="6673850" y="3895725"/>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49" name="Rectangle 53">
            <a:extLst>
              <a:ext uri="{FF2B5EF4-FFF2-40B4-BE49-F238E27FC236}">
                <a16:creationId xmlns:a16="http://schemas.microsoft.com/office/drawing/2014/main" id="{F10413CA-0AF4-422C-A48B-2ABDCC9DC22C}"/>
              </a:ext>
            </a:extLst>
          </p:cNvPr>
          <p:cNvSpPr>
            <a:spLocks noChangeArrowheads="1"/>
          </p:cNvSpPr>
          <p:nvPr/>
        </p:nvSpPr>
        <p:spPr bwMode="auto">
          <a:xfrm>
            <a:off x="2397125" y="383063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0.4</a:t>
            </a:r>
            <a:endParaRPr lang="en-US" altLang="en-US"/>
          </a:p>
        </p:txBody>
      </p:sp>
      <p:sp>
        <p:nvSpPr>
          <p:cNvPr id="55350" name="Line 54">
            <a:extLst>
              <a:ext uri="{FF2B5EF4-FFF2-40B4-BE49-F238E27FC236}">
                <a16:creationId xmlns:a16="http://schemas.microsoft.com/office/drawing/2014/main" id="{ED3ACEFB-77C9-45E6-B264-1CFA7358B62E}"/>
              </a:ext>
            </a:extLst>
          </p:cNvPr>
          <p:cNvSpPr>
            <a:spLocks noChangeShapeType="1"/>
          </p:cNvSpPr>
          <p:nvPr/>
        </p:nvSpPr>
        <p:spPr bwMode="auto">
          <a:xfrm>
            <a:off x="2701925" y="355917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51" name="Line 55">
            <a:extLst>
              <a:ext uri="{FF2B5EF4-FFF2-40B4-BE49-F238E27FC236}">
                <a16:creationId xmlns:a16="http://schemas.microsoft.com/office/drawing/2014/main" id="{C9340A2C-4378-4FD5-B925-FD988B4420AE}"/>
              </a:ext>
            </a:extLst>
          </p:cNvPr>
          <p:cNvSpPr>
            <a:spLocks noChangeShapeType="1"/>
          </p:cNvSpPr>
          <p:nvPr/>
        </p:nvSpPr>
        <p:spPr bwMode="auto">
          <a:xfrm flipH="1">
            <a:off x="6673850" y="3559175"/>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52" name="Rectangle 56">
            <a:extLst>
              <a:ext uri="{FF2B5EF4-FFF2-40B4-BE49-F238E27FC236}">
                <a16:creationId xmlns:a16="http://schemas.microsoft.com/office/drawing/2014/main" id="{E37F79B3-9541-46C8-8B6F-52C7850498E2}"/>
              </a:ext>
            </a:extLst>
          </p:cNvPr>
          <p:cNvSpPr>
            <a:spLocks noChangeArrowheads="1"/>
          </p:cNvSpPr>
          <p:nvPr/>
        </p:nvSpPr>
        <p:spPr bwMode="auto">
          <a:xfrm>
            <a:off x="2397125" y="349408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0.5</a:t>
            </a:r>
            <a:endParaRPr lang="en-US" altLang="en-US"/>
          </a:p>
        </p:txBody>
      </p:sp>
      <p:sp>
        <p:nvSpPr>
          <p:cNvPr id="55353" name="Line 57">
            <a:extLst>
              <a:ext uri="{FF2B5EF4-FFF2-40B4-BE49-F238E27FC236}">
                <a16:creationId xmlns:a16="http://schemas.microsoft.com/office/drawing/2014/main" id="{2E7643C0-D61E-49DE-8A00-8830289CCF22}"/>
              </a:ext>
            </a:extLst>
          </p:cNvPr>
          <p:cNvSpPr>
            <a:spLocks noChangeShapeType="1"/>
          </p:cNvSpPr>
          <p:nvPr/>
        </p:nvSpPr>
        <p:spPr bwMode="auto">
          <a:xfrm>
            <a:off x="2701925" y="321310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54" name="Line 58">
            <a:extLst>
              <a:ext uri="{FF2B5EF4-FFF2-40B4-BE49-F238E27FC236}">
                <a16:creationId xmlns:a16="http://schemas.microsoft.com/office/drawing/2014/main" id="{E1DF8308-27DB-4B10-9EB8-ED77325C5E1C}"/>
              </a:ext>
            </a:extLst>
          </p:cNvPr>
          <p:cNvSpPr>
            <a:spLocks noChangeShapeType="1"/>
          </p:cNvSpPr>
          <p:nvPr/>
        </p:nvSpPr>
        <p:spPr bwMode="auto">
          <a:xfrm flipH="1">
            <a:off x="6673850" y="321310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55" name="Rectangle 59">
            <a:extLst>
              <a:ext uri="{FF2B5EF4-FFF2-40B4-BE49-F238E27FC236}">
                <a16:creationId xmlns:a16="http://schemas.microsoft.com/office/drawing/2014/main" id="{13C75520-C405-4567-82DD-67DC4DF6FB86}"/>
              </a:ext>
            </a:extLst>
          </p:cNvPr>
          <p:cNvSpPr>
            <a:spLocks noChangeArrowheads="1"/>
          </p:cNvSpPr>
          <p:nvPr/>
        </p:nvSpPr>
        <p:spPr bwMode="auto">
          <a:xfrm>
            <a:off x="2397125" y="31480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0.6</a:t>
            </a:r>
            <a:endParaRPr lang="en-US" altLang="en-US"/>
          </a:p>
        </p:txBody>
      </p:sp>
      <p:sp>
        <p:nvSpPr>
          <p:cNvPr id="55356" name="Line 60">
            <a:extLst>
              <a:ext uri="{FF2B5EF4-FFF2-40B4-BE49-F238E27FC236}">
                <a16:creationId xmlns:a16="http://schemas.microsoft.com/office/drawing/2014/main" id="{22A4E106-C7BE-40BA-8365-0387A0FBD790}"/>
              </a:ext>
            </a:extLst>
          </p:cNvPr>
          <p:cNvSpPr>
            <a:spLocks noChangeShapeType="1"/>
          </p:cNvSpPr>
          <p:nvPr/>
        </p:nvSpPr>
        <p:spPr bwMode="auto">
          <a:xfrm>
            <a:off x="2701925" y="288607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57" name="Line 61">
            <a:extLst>
              <a:ext uri="{FF2B5EF4-FFF2-40B4-BE49-F238E27FC236}">
                <a16:creationId xmlns:a16="http://schemas.microsoft.com/office/drawing/2014/main" id="{781222AC-7EB3-4734-84D0-CC2E1195FCCC}"/>
              </a:ext>
            </a:extLst>
          </p:cNvPr>
          <p:cNvSpPr>
            <a:spLocks noChangeShapeType="1"/>
          </p:cNvSpPr>
          <p:nvPr/>
        </p:nvSpPr>
        <p:spPr bwMode="auto">
          <a:xfrm flipH="1">
            <a:off x="6673850" y="2886075"/>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58" name="Rectangle 62">
            <a:extLst>
              <a:ext uri="{FF2B5EF4-FFF2-40B4-BE49-F238E27FC236}">
                <a16:creationId xmlns:a16="http://schemas.microsoft.com/office/drawing/2014/main" id="{E5E0D6AF-996E-4BCB-801C-764E4C8DC2CB}"/>
              </a:ext>
            </a:extLst>
          </p:cNvPr>
          <p:cNvSpPr>
            <a:spLocks noChangeArrowheads="1"/>
          </p:cNvSpPr>
          <p:nvPr/>
        </p:nvSpPr>
        <p:spPr bwMode="auto">
          <a:xfrm>
            <a:off x="2397125" y="2819400"/>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0.7</a:t>
            </a:r>
            <a:endParaRPr lang="en-US" altLang="en-US"/>
          </a:p>
        </p:txBody>
      </p:sp>
      <p:sp>
        <p:nvSpPr>
          <p:cNvPr id="55359" name="Line 63">
            <a:extLst>
              <a:ext uri="{FF2B5EF4-FFF2-40B4-BE49-F238E27FC236}">
                <a16:creationId xmlns:a16="http://schemas.microsoft.com/office/drawing/2014/main" id="{B6945A19-0AE8-4EAD-90F3-C94640D6EEF7}"/>
              </a:ext>
            </a:extLst>
          </p:cNvPr>
          <p:cNvSpPr>
            <a:spLocks noChangeShapeType="1"/>
          </p:cNvSpPr>
          <p:nvPr/>
        </p:nvSpPr>
        <p:spPr bwMode="auto">
          <a:xfrm>
            <a:off x="2701925" y="25479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60" name="Line 64">
            <a:extLst>
              <a:ext uri="{FF2B5EF4-FFF2-40B4-BE49-F238E27FC236}">
                <a16:creationId xmlns:a16="http://schemas.microsoft.com/office/drawing/2014/main" id="{9661B215-4940-4EB8-9BE7-114DBC79795C}"/>
              </a:ext>
            </a:extLst>
          </p:cNvPr>
          <p:cNvSpPr>
            <a:spLocks noChangeShapeType="1"/>
          </p:cNvSpPr>
          <p:nvPr/>
        </p:nvSpPr>
        <p:spPr bwMode="auto">
          <a:xfrm flipH="1">
            <a:off x="6673850" y="2547938"/>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61" name="Rectangle 65">
            <a:extLst>
              <a:ext uri="{FF2B5EF4-FFF2-40B4-BE49-F238E27FC236}">
                <a16:creationId xmlns:a16="http://schemas.microsoft.com/office/drawing/2014/main" id="{90F6B58A-D623-4E4A-B50D-81DBEE4B9DE4}"/>
              </a:ext>
            </a:extLst>
          </p:cNvPr>
          <p:cNvSpPr>
            <a:spLocks noChangeArrowheads="1"/>
          </p:cNvSpPr>
          <p:nvPr/>
        </p:nvSpPr>
        <p:spPr bwMode="auto">
          <a:xfrm>
            <a:off x="2397125" y="248126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0.8</a:t>
            </a:r>
            <a:endParaRPr lang="en-US" altLang="en-US"/>
          </a:p>
        </p:txBody>
      </p:sp>
      <p:sp>
        <p:nvSpPr>
          <p:cNvPr id="55362" name="Line 66">
            <a:extLst>
              <a:ext uri="{FF2B5EF4-FFF2-40B4-BE49-F238E27FC236}">
                <a16:creationId xmlns:a16="http://schemas.microsoft.com/office/drawing/2014/main" id="{4EC8E9B9-1D7B-4350-B8BB-B0E6102E9D37}"/>
              </a:ext>
            </a:extLst>
          </p:cNvPr>
          <p:cNvSpPr>
            <a:spLocks noChangeShapeType="1"/>
          </p:cNvSpPr>
          <p:nvPr/>
        </p:nvSpPr>
        <p:spPr bwMode="auto">
          <a:xfrm>
            <a:off x="2701925" y="220980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63" name="Line 67">
            <a:extLst>
              <a:ext uri="{FF2B5EF4-FFF2-40B4-BE49-F238E27FC236}">
                <a16:creationId xmlns:a16="http://schemas.microsoft.com/office/drawing/2014/main" id="{694DC864-BD1C-47B3-85C6-AD5D35AD96DC}"/>
              </a:ext>
            </a:extLst>
          </p:cNvPr>
          <p:cNvSpPr>
            <a:spLocks noChangeShapeType="1"/>
          </p:cNvSpPr>
          <p:nvPr/>
        </p:nvSpPr>
        <p:spPr bwMode="auto">
          <a:xfrm flipH="1">
            <a:off x="6673850" y="220980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64" name="Rectangle 68">
            <a:extLst>
              <a:ext uri="{FF2B5EF4-FFF2-40B4-BE49-F238E27FC236}">
                <a16:creationId xmlns:a16="http://schemas.microsoft.com/office/drawing/2014/main" id="{44E77B79-E000-4F2B-9C3D-EAEEEA57A065}"/>
              </a:ext>
            </a:extLst>
          </p:cNvPr>
          <p:cNvSpPr>
            <a:spLocks noChangeArrowheads="1"/>
          </p:cNvSpPr>
          <p:nvPr/>
        </p:nvSpPr>
        <p:spPr bwMode="auto">
          <a:xfrm>
            <a:off x="2397125" y="21447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0.9</a:t>
            </a:r>
            <a:endParaRPr lang="en-US" altLang="en-US"/>
          </a:p>
        </p:txBody>
      </p:sp>
      <p:sp>
        <p:nvSpPr>
          <p:cNvPr id="55365" name="Line 69">
            <a:extLst>
              <a:ext uri="{FF2B5EF4-FFF2-40B4-BE49-F238E27FC236}">
                <a16:creationId xmlns:a16="http://schemas.microsoft.com/office/drawing/2014/main" id="{798A2351-78D0-46D8-8A64-2DB93C25CABF}"/>
              </a:ext>
            </a:extLst>
          </p:cNvPr>
          <p:cNvSpPr>
            <a:spLocks noChangeShapeType="1"/>
          </p:cNvSpPr>
          <p:nvPr/>
        </p:nvSpPr>
        <p:spPr bwMode="auto">
          <a:xfrm>
            <a:off x="2701925" y="2209800"/>
            <a:ext cx="40195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66" name="Line 70">
            <a:extLst>
              <a:ext uri="{FF2B5EF4-FFF2-40B4-BE49-F238E27FC236}">
                <a16:creationId xmlns:a16="http://schemas.microsoft.com/office/drawing/2014/main" id="{D862349F-DFC2-4111-80E3-4EE7602C6CED}"/>
              </a:ext>
            </a:extLst>
          </p:cNvPr>
          <p:cNvSpPr>
            <a:spLocks noChangeShapeType="1"/>
          </p:cNvSpPr>
          <p:nvPr/>
        </p:nvSpPr>
        <p:spPr bwMode="auto">
          <a:xfrm>
            <a:off x="2701925" y="5245100"/>
            <a:ext cx="40195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67" name="Line 71">
            <a:extLst>
              <a:ext uri="{FF2B5EF4-FFF2-40B4-BE49-F238E27FC236}">
                <a16:creationId xmlns:a16="http://schemas.microsoft.com/office/drawing/2014/main" id="{B746097F-B475-4708-A6EC-98702C410BD5}"/>
              </a:ext>
            </a:extLst>
          </p:cNvPr>
          <p:cNvSpPr>
            <a:spLocks noChangeShapeType="1"/>
          </p:cNvSpPr>
          <p:nvPr/>
        </p:nvSpPr>
        <p:spPr bwMode="auto">
          <a:xfrm flipV="1">
            <a:off x="6721475" y="2209800"/>
            <a:ext cx="1588" cy="30353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68" name="Line 72">
            <a:extLst>
              <a:ext uri="{FF2B5EF4-FFF2-40B4-BE49-F238E27FC236}">
                <a16:creationId xmlns:a16="http://schemas.microsoft.com/office/drawing/2014/main" id="{6A5ADE20-5590-4152-BB70-9E092E8A7B5B}"/>
              </a:ext>
            </a:extLst>
          </p:cNvPr>
          <p:cNvSpPr>
            <a:spLocks noChangeShapeType="1"/>
          </p:cNvSpPr>
          <p:nvPr/>
        </p:nvSpPr>
        <p:spPr bwMode="auto">
          <a:xfrm flipV="1">
            <a:off x="2701925" y="2209800"/>
            <a:ext cx="1588" cy="30353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69" name="Freeform 73">
            <a:extLst>
              <a:ext uri="{FF2B5EF4-FFF2-40B4-BE49-F238E27FC236}">
                <a16:creationId xmlns:a16="http://schemas.microsoft.com/office/drawing/2014/main" id="{6829F51A-0D72-4A92-90C9-93A4611F96B0}"/>
              </a:ext>
            </a:extLst>
          </p:cNvPr>
          <p:cNvSpPr>
            <a:spLocks/>
          </p:cNvSpPr>
          <p:nvPr/>
        </p:nvSpPr>
        <p:spPr bwMode="auto">
          <a:xfrm>
            <a:off x="2701925" y="3673475"/>
            <a:ext cx="1046163" cy="1571625"/>
          </a:xfrm>
          <a:custGeom>
            <a:avLst/>
            <a:gdLst>
              <a:gd name="T0" fmla="*/ 6 w 659"/>
              <a:gd name="T1" fmla="*/ 961 h 990"/>
              <a:gd name="T2" fmla="*/ 23 w 659"/>
              <a:gd name="T3" fmla="*/ 923 h 990"/>
              <a:gd name="T4" fmla="*/ 35 w 659"/>
              <a:gd name="T5" fmla="*/ 883 h 990"/>
              <a:gd name="T6" fmla="*/ 52 w 659"/>
              <a:gd name="T7" fmla="*/ 844 h 990"/>
              <a:gd name="T8" fmla="*/ 64 w 659"/>
              <a:gd name="T9" fmla="*/ 806 h 990"/>
              <a:gd name="T10" fmla="*/ 81 w 659"/>
              <a:gd name="T11" fmla="*/ 766 h 990"/>
              <a:gd name="T12" fmla="*/ 93 w 659"/>
              <a:gd name="T13" fmla="*/ 727 h 990"/>
              <a:gd name="T14" fmla="*/ 110 w 659"/>
              <a:gd name="T15" fmla="*/ 688 h 990"/>
              <a:gd name="T16" fmla="*/ 127 w 659"/>
              <a:gd name="T17" fmla="*/ 655 h 990"/>
              <a:gd name="T18" fmla="*/ 139 w 659"/>
              <a:gd name="T19" fmla="*/ 615 h 990"/>
              <a:gd name="T20" fmla="*/ 157 w 659"/>
              <a:gd name="T21" fmla="*/ 581 h 990"/>
              <a:gd name="T22" fmla="*/ 168 w 659"/>
              <a:gd name="T23" fmla="*/ 543 h 990"/>
              <a:gd name="T24" fmla="*/ 187 w 659"/>
              <a:gd name="T25" fmla="*/ 509 h 990"/>
              <a:gd name="T26" fmla="*/ 197 w 659"/>
              <a:gd name="T27" fmla="*/ 476 h 990"/>
              <a:gd name="T28" fmla="*/ 216 w 659"/>
              <a:gd name="T29" fmla="*/ 448 h 990"/>
              <a:gd name="T30" fmla="*/ 227 w 659"/>
              <a:gd name="T31" fmla="*/ 414 h 990"/>
              <a:gd name="T32" fmla="*/ 245 w 659"/>
              <a:gd name="T33" fmla="*/ 386 h 990"/>
              <a:gd name="T34" fmla="*/ 262 w 659"/>
              <a:gd name="T35" fmla="*/ 358 h 990"/>
              <a:gd name="T36" fmla="*/ 274 w 659"/>
              <a:gd name="T37" fmla="*/ 330 h 990"/>
              <a:gd name="T38" fmla="*/ 291 w 659"/>
              <a:gd name="T39" fmla="*/ 303 h 990"/>
              <a:gd name="T40" fmla="*/ 303 w 659"/>
              <a:gd name="T41" fmla="*/ 275 h 990"/>
              <a:gd name="T42" fmla="*/ 320 w 659"/>
              <a:gd name="T43" fmla="*/ 251 h 990"/>
              <a:gd name="T44" fmla="*/ 332 w 659"/>
              <a:gd name="T45" fmla="*/ 229 h 990"/>
              <a:gd name="T46" fmla="*/ 349 w 659"/>
              <a:gd name="T47" fmla="*/ 207 h 990"/>
              <a:gd name="T48" fmla="*/ 361 w 659"/>
              <a:gd name="T49" fmla="*/ 190 h 990"/>
              <a:gd name="T50" fmla="*/ 378 w 659"/>
              <a:gd name="T51" fmla="*/ 168 h 990"/>
              <a:gd name="T52" fmla="*/ 390 w 659"/>
              <a:gd name="T53" fmla="*/ 152 h 990"/>
              <a:gd name="T54" fmla="*/ 407 w 659"/>
              <a:gd name="T55" fmla="*/ 134 h 990"/>
              <a:gd name="T56" fmla="*/ 430 w 659"/>
              <a:gd name="T57" fmla="*/ 112 h 990"/>
              <a:gd name="T58" fmla="*/ 436 w 659"/>
              <a:gd name="T59" fmla="*/ 106 h 990"/>
              <a:gd name="T60" fmla="*/ 455 w 659"/>
              <a:gd name="T61" fmla="*/ 90 h 990"/>
              <a:gd name="T62" fmla="*/ 472 w 659"/>
              <a:gd name="T63" fmla="*/ 78 h 990"/>
              <a:gd name="T64" fmla="*/ 489 w 659"/>
              <a:gd name="T65" fmla="*/ 62 h 990"/>
              <a:gd name="T66" fmla="*/ 507 w 659"/>
              <a:gd name="T67" fmla="*/ 56 h 990"/>
              <a:gd name="T68" fmla="*/ 524 w 659"/>
              <a:gd name="T69" fmla="*/ 45 h 990"/>
              <a:gd name="T70" fmla="*/ 542 w 659"/>
              <a:gd name="T71" fmla="*/ 34 h 990"/>
              <a:gd name="T72" fmla="*/ 559 w 659"/>
              <a:gd name="T73" fmla="*/ 28 h 990"/>
              <a:gd name="T74" fmla="*/ 576 w 659"/>
              <a:gd name="T75" fmla="*/ 23 h 990"/>
              <a:gd name="T76" fmla="*/ 594 w 659"/>
              <a:gd name="T77" fmla="*/ 17 h 990"/>
              <a:gd name="T78" fmla="*/ 611 w 659"/>
              <a:gd name="T79" fmla="*/ 12 h 990"/>
              <a:gd name="T80" fmla="*/ 629 w 659"/>
              <a:gd name="T81" fmla="*/ 6 h 990"/>
              <a:gd name="T82" fmla="*/ 646 w 659"/>
              <a:gd name="T83" fmla="*/ 0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9" h="990">
                <a:moveTo>
                  <a:pt x="0" y="990"/>
                </a:moveTo>
                <a:lnTo>
                  <a:pt x="0" y="973"/>
                </a:lnTo>
                <a:lnTo>
                  <a:pt x="6" y="961"/>
                </a:lnTo>
                <a:lnTo>
                  <a:pt x="11" y="945"/>
                </a:lnTo>
                <a:lnTo>
                  <a:pt x="17" y="933"/>
                </a:lnTo>
                <a:lnTo>
                  <a:pt x="23" y="923"/>
                </a:lnTo>
                <a:lnTo>
                  <a:pt x="29" y="906"/>
                </a:lnTo>
                <a:lnTo>
                  <a:pt x="29" y="895"/>
                </a:lnTo>
                <a:lnTo>
                  <a:pt x="35" y="883"/>
                </a:lnTo>
                <a:lnTo>
                  <a:pt x="40" y="867"/>
                </a:lnTo>
                <a:lnTo>
                  <a:pt x="46" y="856"/>
                </a:lnTo>
                <a:lnTo>
                  <a:pt x="52" y="844"/>
                </a:lnTo>
                <a:lnTo>
                  <a:pt x="58" y="828"/>
                </a:lnTo>
                <a:lnTo>
                  <a:pt x="64" y="816"/>
                </a:lnTo>
                <a:lnTo>
                  <a:pt x="64" y="806"/>
                </a:lnTo>
                <a:lnTo>
                  <a:pt x="69" y="788"/>
                </a:lnTo>
                <a:lnTo>
                  <a:pt x="75" y="778"/>
                </a:lnTo>
                <a:lnTo>
                  <a:pt x="81" y="766"/>
                </a:lnTo>
                <a:lnTo>
                  <a:pt x="87" y="750"/>
                </a:lnTo>
                <a:lnTo>
                  <a:pt x="93" y="738"/>
                </a:lnTo>
                <a:lnTo>
                  <a:pt x="93" y="727"/>
                </a:lnTo>
                <a:lnTo>
                  <a:pt x="98" y="716"/>
                </a:lnTo>
                <a:lnTo>
                  <a:pt x="104" y="699"/>
                </a:lnTo>
                <a:lnTo>
                  <a:pt x="110" y="688"/>
                </a:lnTo>
                <a:lnTo>
                  <a:pt x="116" y="677"/>
                </a:lnTo>
                <a:lnTo>
                  <a:pt x="122" y="665"/>
                </a:lnTo>
                <a:lnTo>
                  <a:pt x="127" y="655"/>
                </a:lnTo>
                <a:lnTo>
                  <a:pt x="127" y="637"/>
                </a:lnTo>
                <a:lnTo>
                  <a:pt x="133" y="627"/>
                </a:lnTo>
                <a:lnTo>
                  <a:pt x="139" y="615"/>
                </a:lnTo>
                <a:lnTo>
                  <a:pt x="145" y="605"/>
                </a:lnTo>
                <a:lnTo>
                  <a:pt x="151" y="593"/>
                </a:lnTo>
                <a:lnTo>
                  <a:pt x="157" y="581"/>
                </a:lnTo>
                <a:lnTo>
                  <a:pt x="162" y="571"/>
                </a:lnTo>
                <a:lnTo>
                  <a:pt x="162" y="554"/>
                </a:lnTo>
                <a:lnTo>
                  <a:pt x="168" y="543"/>
                </a:lnTo>
                <a:lnTo>
                  <a:pt x="174" y="531"/>
                </a:lnTo>
                <a:lnTo>
                  <a:pt x="180" y="520"/>
                </a:lnTo>
                <a:lnTo>
                  <a:pt x="187" y="509"/>
                </a:lnTo>
                <a:lnTo>
                  <a:pt x="191" y="498"/>
                </a:lnTo>
                <a:lnTo>
                  <a:pt x="191" y="486"/>
                </a:lnTo>
                <a:lnTo>
                  <a:pt x="197" y="476"/>
                </a:lnTo>
                <a:lnTo>
                  <a:pt x="204" y="470"/>
                </a:lnTo>
                <a:lnTo>
                  <a:pt x="210" y="458"/>
                </a:lnTo>
                <a:lnTo>
                  <a:pt x="216" y="448"/>
                </a:lnTo>
                <a:lnTo>
                  <a:pt x="220" y="436"/>
                </a:lnTo>
                <a:lnTo>
                  <a:pt x="227" y="426"/>
                </a:lnTo>
                <a:lnTo>
                  <a:pt x="227" y="414"/>
                </a:lnTo>
                <a:lnTo>
                  <a:pt x="233" y="402"/>
                </a:lnTo>
                <a:lnTo>
                  <a:pt x="239" y="397"/>
                </a:lnTo>
                <a:lnTo>
                  <a:pt x="245" y="386"/>
                </a:lnTo>
                <a:lnTo>
                  <a:pt x="250" y="375"/>
                </a:lnTo>
                <a:lnTo>
                  <a:pt x="256" y="364"/>
                </a:lnTo>
                <a:lnTo>
                  <a:pt x="262" y="358"/>
                </a:lnTo>
                <a:lnTo>
                  <a:pt x="262" y="347"/>
                </a:lnTo>
                <a:lnTo>
                  <a:pt x="268" y="336"/>
                </a:lnTo>
                <a:lnTo>
                  <a:pt x="274" y="330"/>
                </a:lnTo>
                <a:lnTo>
                  <a:pt x="279" y="319"/>
                </a:lnTo>
                <a:lnTo>
                  <a:pt x="285" y="313"/>
                </a:lnTo>
                <a:lnTo>
                  <a:pt x="291" y="303"/>
                </a:lnTo>
                <a:lnTo>
                  <a:pt x="291" y="291"/>
                </a:lnTo>
                <a:lnTo>
                  <a:pt x="297" y="285"/>
                </a:lnTo>
                <a:lnTo>
                  <a:pt x="303" y="275"/>
                </a:lnTo>
                <a:lnTo>
                  <a:pt x="308" y="269"/>
                </a:lnTo>
                <a:lnTo>
                  <a:pt x="314" y="263"/>
                </a:lnTo>
                <a:lnTo>
                  <a:pt x="320" y="251"/>
                </a:lnTo>
                <a:lnTo>
                  <a:pt x="326" y="247"/>
                </a:lnTo>
                <a:lnTo>
                  <a:pt x="326" y="235"/>
                </a:lnTo>
                <a:lnTo>
                  <a:pt x="332" y="229"/>
                </a:lnTo>
                <a:lnTo>
                  <a:pt x="337" y="224"/>
                </a:lnTo>
                <a:lnTo>
                  <a:pt x="343" y="219"/>
                </a:lnTo>
                <a:lnTo>
                  <a:pt x="349" y="207"/>
                </a:lnTo>
                <a:lnTo>
                  <a:pt x="355" y="202"/>
                </a:lnTo>
                <a:lnTo>
                  <a:pt x="361" y="196"/>
                </a:lnTo>
                <a:lnTo>
                  <a:pt x="361" y="190"/>
                </a:lnTo>
                <a:lnTo>
                  <a:pt x="367" y="179"/>
                </a:lnTo>
                <a:lnTo>
                  <a:pt x="372" y="174"/>
                </a:lnTo>
                <a:lnTo>
                  <a:pt x="378" y="168"/>
                </a:lnTo>
                <a:lnTo>
                  <a:pt x="384" y="162"/>
                </a:lnTo>
                <a:lnTo>
                  <a:pt x="390" y="157"/>
                </a:lnTo>
                <a:lnTo>
                  <a:pt x="390" y="152"/>
                </a:lnTo>
                <a:lnTo>
                  <a:pt x="396" y="146"/>
                </a:lnTo>
                <a:lnTo>
                  <a:pt x="401" y="140"/>
                </a:lnTo>
                <a:lnTo>
                  <a:pt x="407" y="134"/>
                </a:lnTo>
                <a:lnTo>
                  <a:pt x="413" y="129"/>
                </a:lnTo>
                <a:lnTo>
                  <a:pt x="420" y="124"/>
                </a:lnTo>
                <a:lnTo>
                  <a:pt x="430" y="112"/>
                </a:lnTo>
                <a:lnTo>
                  <a:pt x="426" y="112"/>
                </a:lnTo>
                <a:lnTo>
                  <a:pt x="430" y="112"/>
                </a:lnTo>
                <a:lnTo>
                  <a:pt x="436" y="106"/>
                </a:lnTo>
                <a:lnTo>
                  <a:pt x="443" y="100"/>
                </a:lnTo>
                <a:lnTo>
                  <a:pt x="449" y="96"/>
                </a:lnTo>
                <a:lnTo>
                  <a:pt x="455" y="90"/>
                </a:lnTo>
                <a:lnTo>
                  <a:pt x="460" y="84"/>
                </a:lnTo>
                <a:lnTo>
                  <a:pt x="466" y="78"/>
                </a:lnTo>
                <a:lnTo>
                  <a:pt x="472" y="78"/>
                </a:lnTo>
                <a:lnTo>
                  <a:pt x="478" y="72"/>
                </a:lnTo>
                <a:lnTo>
                  <a:pt x="484" y="68"/>
                </a:lnTo>
                <a:lnTo>
                  <a:pt x="489" y="62"/>
                </a:lnTo>
                <a:lnTo>
                  <a:pt x="495" y="62"/>
                </a:lnTo>
                <a:lnTo>
                  <a:pt x="501" y="56"/>
                </a:lnTo>
                <a:lnTo>
                  <a:pt x="507" y="56"/>
                </a:lnTo>
                <a:lnTo>
                  <a:pt x="513" y="50"/>
                </a:lnTo>
                <a:lnTo>
                  <a:pt x="518" y="50"/>
                </a:lnTo>
                <a:lnTo>
                  <a:pt x="524" y="45"/>
                </a:lnTo>
                <a:lnTo>
                  <a:pt x="530" y="40"/>
                </a:lnTo>
                <a:lnTo>
                  <a:pt x="536" y="40"/>
                </a:lnTo>
                <a:lnTo>
                  <a:pt x="542" y="34"/>
                </a:lnTo>
                <a:lnTo>
                  <a:pt x="547" y="34"/>
                </a:lnTo>
                <a:lnTo>
                  <a:pt x="553" y="28"/>
                </a:lnTo>
                <a:lnTo>
                  <a:pt x="559" y="28"/>
                </a:lnTo>
                <a:lnTo>
                  <a:pt x="565" y="23"/>
                </a:lnTo>
                <a:lnTo>
                  <a:pt x="571" y="23"/>
                </a:lnTo>
                <a:lnTo>
                  <a:pt x="576" y="23"/>
                </a:lnTo>
                <a:lnTo>
                  <a:pt x="582" y="23"/>
                </a:lnTo>
                <a:lnTo>
                  <a:pt x="588" y="17"/>
                </a:lnTo>
                <a:lnTo>
                  <a:pt x="594" y="17"/>
                </a:lnTo>
                <a:lnTo>
                  <a:pt x="600" y="12"/>
                </a:lnTo>
                <a:lnTo>
                  <a:pt x="606" y="12"/>
                </a:lnTo>
                <a:lnTo>
                  <a:pt x="611" y="12"/>
                </a:lnTo>
                <a:lnTo>
                  <a:pt x="617" y="12"/>
                </a:lnTo>
                <a:lnTo>
                  <a:pt x="623" y="6"/>
                </a:lnTo>
                <a:lnTo>
                  <a:pt x="629" y="6"/>
                </a:lnTo>
                <a:lnTo>
                  <a:pt x="636" y="6"/>
                </a:lnTo>
                <a:lnTo>
                  <a:pt x="640" y="0"/>
                </a:lnTo>
                <a:lnTo>
                  <a:pt x="646" y="0"/>
                </a:lnTo>
                <a:lnTo>
                  <a:pt x="653" y="0"/>
                </a:lnTo>
                <a:lnTo>
                  <a:pt x="659" y="0"/>
                </a:lnTo>
              </a:path>
            </a:pathLst>
          </a:custGeom>
          <a:noFill/>
          <a:ln w="15875"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370" name="Freeform 74">
            <a:extLst>
              <a:ext uri="{FF2B5EF4-FFF2-40B4-BE49-F238E27FC236}">
                <a16:creationId xmlns:a16="http://schemas.microsoft.com/office/drawing/2014/main" id="{F60D371B-08E2-4CF7-8129-E079AE32E025}"/>
              </a:ext>
            </a:extLst>
          </p:cNvPr>
          <p:cNvSpPr>
            <a:spLocks/>
          </p:cNvSpPr>
          <p:nvPr/>
        </p:nvSpPr>
        <p:spPr bwMode="auto">
          <a:xfrm>
            <a:off x="3748088" y="2963863"/>
            <a:ext cx="1176337" cy="709612"/>
          </a:xfrm>
          <a:custGeom>
            <a:avLst/>
            <a:gdLst>
              <a:gd name="T0" fmla="*/ 10 w 741"/>
              <a:gd name="T1" fmla="*/ 442 h 447"/>
              <a:gd name="T2" fmla="*/ 29 w 741"/>
              <a:gd name="T3" fmla="*/ 436 h 447"/>
              <a:gd name="T4" fmla="*/ 46 w 741"/>
              <a:gd name="T5" fmla="*/ 436 h 447"/>
              <a:gd name="T6" fmla="*/ 64 w 741"/>
              <a:gd name="T7" fmla="*/ 430 h 447"/>
              <a:gd name="T8" fmla="*/ 81 w 741"/>
              <a:gd name="T9" fmla="*/ 425 h 447"/>
              <a:gd name="T10" fmla="*/ 98 w 741"/>
              <a:gd name="T11" fmla="*/ 420 h 447"/>
              <a:gd name="T12" fmla="*/ 116 w 741"/>
              <a:gd name="T13" fmla="*/ 414 h 447"/>
              <a:gd name="T14" fmla="*/ 133 w 741"/>
              <a:gd name="T15" fmla="*/ 402 h 447"/>
              <a:gd name="T16" fmla="*/ 152 w 741"/>
              <a:gd name="T17" fmla="*/ 398 h 447"/>
              <a:gd name="T18" fmla="*/ 169 w 741"/>
              <a:gd name="T19" fmla="*/ 386 h 447"/>
              <a:gd name="T20" fmla="*/ 187 w 741"/>
              <a:gd name="T21" fmla="*/ 380 h 447"/>
              <a:gd name="T22" fmla="*/ 204 w 741"/>
              <a:gd name="T23" fmla="*/ 370 h 447"/>
              <a:gd name="T24" fmla="*/ 221 w 741"/>
              <a:gd name="T25" fmla="*/ 358 h 447"/>
              <a:gd name="T26" fmla="*/ 239 w 741"/>
              <a:gd name="T27" fmla="*/ 341 h 447"/>
              <a:gd name="T28" fmla="*/ 256 w 741"/>
              <a:gd name="T29" fmla="*/ 330 h 447"/>
              <a:gd name="T30" fmla="*/ 274 w 741"/>
              <a:gd name="T31" fmla="*/ 319 h 447"/>
              <a:gd name="T32" fmla="*/ 291 w 741"/>
              <a:gd name="T33" fmla="*/ 302 h 447"/>
              <a:gd name="T34" fmla="*/ 308 w 741"/>
              <a:gd name="T35" fmla="*/ 291 h 447"/>
              <a:gd name="T36" fmla="*/ 327 w 741"/>
              <a:gd name="T37" fmla="*/ 275 h 447"/>
              <a:gd name="T38" fmla="*/ 344 w 741"/>
              <a:gd name="T39" fmla="*/ 263 h 447"/>
              <a:gd name="T40" fmla="*/ 362 w 741"/>
              <a:gd name="T41" fmla="*/ 241 h 447"/>
              <a:gd name="T42" fmla="*/ 379 w 741"/>
              <a:gd name="T43" fmla="*/ 229 h 447"/>
              <a:gd name="T44" fmla="*/ 397 w 741"/>
              <a:gd name="T45" fmla="*/ 213 h 447"/>
              <a:gd name="T46" fmla="*/ 414 w 741"/>
              <a:gd name="T47" fmla="*/ 201 h 447"/>
              <a:gd name="T48" fmla="*/ 431 w 741"/>
              <a:gd name="T49" fmla="*/ 185 h 447"/>
              <a:gd name="T50" fmla="*/ 449 w 741"/>
              <a:gd name="T51" fmla="*/ 168 h 447"/>
              <a:gd name="T52" fmla="*/ 466 w 741"/>
              <a:gd name="T53" fmla="*/ 151 h 447"/>
              <a:gd name="T54" fmla="*/ 485 w 741"/>
              <a:gd name="T55" fmla="*/ 140 h 447"/>
              <a:gd name="T56" fmla="*/ 502 w 741"/>
              <a:gd name="T57" fmla="*/ 124 h 447"/>
              <a:gd name="T58" fmla="*/ 519 w 741"/>
              <a:gd name="T59" fmla="*/ 112 h 447"/>
              <a:gd name="T60" fmla="*/ 537 w 741"/>
              <a:gd name="T61" fmla="*/ 101 h 447"/>
              <a:gd name="T62" fmla="*/ 554 w 741"/>
              <a:gd name="T63" fmla="*/ 90 h 447"/>
              <a:gd name="T64" fmla="*/ 572 w 741"/>
              <a:gd name="T65" fmla="*/ 78 h 447"/>
              <a:gd name="T66" fmla="*/ 589 w 741"/>
              <a:gd name="T67" fmla="*/ 68 h 447"/>
              <a:gd name="T68" fmla="*/ 607 w 741"/>
              <a:gd name="T69" fmla="*/ 56 h 447"/>
              <a:gd name="T70" fmla="*/ 624 w 741"/>
              <a:gd name="T71" fmla="*/ 45 h 447"/>
              <a:gd name="T72" fmla="*/ 641 w 741"/>
              <a:gd name="T73" fmla="*/ 40 h 447"/>
              <a:gd name="T74" fmla="*/ 660 w 741"/>
              <a:gd name="T75" fmla="*/ 34 h 447"/>
              <a:gd name="T76" fmla="*/ 677 w 741"/>
              <a:gd name="T77" fmla="*/ 28 h 447"/>
              <a:gd name="T78" fmla="*/ 695 w 741"/>
              <a:gd name="T79" fmla="*/ 17 h 447"/>
              <a:gd name="T80" fmla="*/ 712 w 741"/>
              <a:gd name="T81" fmla="*/ 12 h 447"/>
              <a:gd name="T82" fmla="*/ 729 w 741"/>
              <a:gd name="T83" fmla="*/ 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41" h="447">
                <a:moveTo>
                  <a:pt x="0" y="447"/>
                </a:moveTo>
                <a:lnTo>
                  <a:pt x="6" y="442"/>
                </a:lnTo>
                <a:lnTo>
                  <a:pt x="10" y="442"/>
                </a:lnTo>
                <a:lnTo>
                  <a:pt x="17" y="442"/>
                </a:lnTo>
                <a:lnTo>
                  <a:pt x="23" y="442"/>
                </a:lnTo>
                <a:lnTo>
                  <a:pt x="29" y="436"/>
                </a:lnTo>
                <a:lnTo>
                  <a:pt x="35" y="436"/>
                </a:lnTo>
                <a:lnTo>
                  <a:pt x="40" y="436"/>
                </a:lnTo>
                <a:lnTo>
                  <a:pt x="46" y="436"/>
                </a:lnTo>
                <a:lnTo>
                  <a:pt x="52" y="430"/>
                </a:lnTo>
                <a:lnTo>
                  <a:pt x="58" y="430"/>
                </a:lnTo>
                <a:lnTo>
                  <a:pt x="64" y="430"/>
                </a:lnTo>
                <a:lnTo>
                  <a:pt x="69" y="425"/>
                </a:lnTo>
                <a:lnTo>
                  <a:pt x="75" y="425"/>
                </a:lnTo>
                <a:lnTo>
                  <a:pt x="81" y="425"/>
                </a:lnTo>
                <a:lnTo>
                  <a:pt x="87" y="420"/>
                </a:lnTo>
                <a:lnTo>
                  <a:pt x="93" y="420"/>
                </a:lnTo>
                <a:lnTo>
                  <a:pt x="98" y="420"/>
                </a:lnTo>
                <a:lnTo>
                  <a:pt x="104" y="414"/>
                </a:lnTo>
                <a:lnTo>
                  <a:pt x="110" y="414"/>
                </a:lnTo>
                <a:lnTo>
                  <a:pt x="116" y="414"/>
                </a:lnTo>
                <a:lnTo>
                  <a:pt x="122" y="408"/>
                </a:lnTo>
                <a:lnTo>
                  <a:pt x="127" y="402"/>
                </a:lnTo>
                <a:lnTo>
                  <a:pt x="133" y="402"/>
                </a:lnTo>
                <a:lnTo>
                  <a:pt x="139" y="402"/>
                </a:lnTo>
                <a:lnTo>
                  <a:pt x="145" y="398"/>
                </a:lnTo>
                <a:lnTo>
                  <a:pt x="152" y="398"/>
                </a:lnTo>
                <a:lnTo>
                  <a:pt x="158" y="392"/>
                </a:lnTo>
                <a:lnTo>
                  <a:pt x="162" y="392"/>
                </a:lnTo>
                <a:lnTo>
                  <a:pt x="169" y="386"/>
                </a:lnTo>
                <a:lnTo>
                  <a:pt x="175" y="386"/>
                </a:lnTo>
                <a:lnTo>
                  <a:pt x="181" y="380"/>
                </a:lnTo>
                <a:lnTo>
                  <a:pt x="187" y="380"/>
                </a:lnTo>
                <a:lnTo>
                  <a:pt x="192" y="374"/>
                </a:lnTo>
                <a:lnTo>
                  <a:pt x="198" y="370"/>
                </a:lnTo>
                <a:lnTo>
                  <a:pt x="204" y="370"/>
                </a:lnTo>
                <a:lnTo>
                  <a:pt x="210" y="364"/>
                </a:lnTo>
                <a:lnTo>
                  <a:pt x="216" y="358"/>
                </a:lnTo>
                <a:lnTo>
                  <a:pt x="221" y="358"/>
                </a:lnTo>
                <a:lnTo>
                  <a:pt x="227" y="352"/>
                </a:lnTo>
                <a:lnTo>
                  <a:pt x="233" y="346"/>
                </a:lnTo>
                <a:lnTo>
                  <a:pt x="239" y="341"/>
                </a:lnTo>
                <a:lnTo>
                  <a:pt x="245" y="341"/>
                </a:lnTo>
                <a:lnTo>
                  <a:pt x="250" y="336"/>
                </a:lnTo>
                <a:lnTo>
                  <a:pt x="256" y="330"/>
                </a:lnTo>
                <a:lnTo>
                  <a:pt x="262" y="324"/>
                </a:lnTo>
                <a:lnTo>
                  <a:pt x="268" y="324"/>
                </a:lnTo>
                <a:lnTo>
                  <a:pt x="274" y="319"/>
                </a:lnTo>
                <a:lnTo>
                  <a:pt x="279" y="313"/>
                </a:lnTo>
                <a:lnTo>
                  <a:pt x="285" y="308"/>
                </a:lnTo>
                <a:lnTo>
                  <a:pt x="291" y="302"/>
                </a:lnTo>
                <a:lnTo>
                  <a:pt x="297" y="297"/>
                </a:lnTo>
                <a:lnTo>
                  <a:pt x="304" y="297"/>
                </a:lnTo>
                <a:lnTo>
                  <a:pt x="308" y="291"/>
                </a:lnTo>
                <a:lnTo>
                  <a:pt x="314" y="285"/>
                </a:lnTo>
                <a:lnTo>
                  <a:pt x="321" y="280"/>
                </a:lnTo>
                <a:lnTo>
                  <a:pt x="327" y="275"/>
                </a:lnTo>
                <a:lnTo>
                  <a:pt x="333" y="269"/>
                </a:lnTo>
                <a:lnTo>
                  <a:pt x="338" y="263"/>
                </a:lnTo>
                <a:lnTo>
                  <a:pt x="344" y="263"/>
                </a:lnTo>
                <a:lnTo>
                  <a:pt x="350" y="257"/>
                </a:lnTo>
                <a:lnTo>
                  <a:pt x="356" y="247"/>
                </a:lnTo>
                <a:lnTo>
                  <a:pt x="362" y="241"/>
                </a:lnTo>
                <a:lnTo>
                  <a:pt x="367" y="241"/>
                </a:lnTo>
                <a:lnTo>
                  <a:pt x="373" y="235"/>
                </a:lnTo>
                <a:lnTo>
                  <a:pt x="379" y="229"/>
                </a:lnTo>
                <a:lnTo>
                  <a:pt x="385" y="223"/>
                </a:lnTo>
                <a:lnTo>
                  <a:pt x="391" y="219"/>
                </a:lnTo>
                <a:lnTo>
                  <a:pt x="397" y="213"/>
                </a:lnTo>
                <a:lnTo>
                  <a:pt x="402" y="207"/>
                </a:lnTo>
                <a:lnTo>
                  <a:pt x="408" y="201"/>
                </a:lnTo>
                <a:lnTo>
                  <a:pt x="414" y="201"/>
                </a:lnTo>
                <a:lnTo>
                  <a:pt x="420" y="195"/>
                </a:lnTo>
                <a:lnTo>
                  <a:pt x="426" y="185"/>
                </a:lnTo>
                <a:lnTo>
                  <a:pt x="431" y="185"/>
                </a:lnTo>
                <a:lnTo>
                  <a:pt x="437" y="179"/>
                </a:lnTo>
                <a:lnTo>
                  <a:pt x="443" y="173"/>
                </a:lnTo>
                <a:lnTo>
                  <a:pt x="449" y="168"/>
                </a:lnTo>
                <a:lnTo>
                  <a:pt x="455" y="162"/>
                </a:lnTo>
                <a:lnTo>
                  <a:pt x="460" y="157"/>
                </a:lnTo>
                <a:lnTo>
                  <a:pt x="466" y="151"/>
                </a:lnTo>
                <a:lnTo>
                  <a:pt x="472" y="151"/>
                </a:lnTo>
                <a:lnTo>
                  <a:pt x="479" y="146"/>
                </a:lnTo>
                <a:lnTo>
                  <a:pt x="485" y="140"/>
                </a:lnTo>
                <a:lnTo>
                  <a:pt x="489" y="134"/>
                </a:lnTo>
                <a:lnTo>
                  <a:pt x="496" y="129"/>
                </a:lnTo>
                <a:lnTo>
                  <a:pt x="502" y="124"/>
                </a:lnTo>
                <a:lnTo>
                  <a:pt x="508" y="124"/>
                </a:lnTo>
                <a:lnTo>
                  <a:pt x="514" y="118"/>
                </a:lnTo>
                <a:lnTo>
                  <a:pt x="519" y="112"/>
                </a:lnTo>
                <a:lnTo>
                  <a:pt x="525" y="106"/>
                </a:lnTo>
                <a:lnTo>
                  <a:pt x="531" y="106"/>
                </a:lnTo>
                <a:lnTo>
                  <a:pt x="537" y="101"/>
                </a:lnTo>
                <a:lnTo>
                  <a:pt x="543" y="96"/>
                </a:lnTo>
                <a:lnTo>
                  <a:pt x="548" y="96"/>
                </a:lnTo>
                <a:lnTo>
                  <a:pt x="554" y="90"/>
                </a:lnTo>
                <a:lnTo>
                  <a:pt x="560" y="84"/>
                </a:lnTo>
                <a:lnTo>
                  <a:pt x="566" y="78"/>
                </a:lnTo>
                <a:lnTo>
                  <a:pt x="572" y="78"/>
                </a:lnTo>
                <a:lnTo>
                  <a:pt x="577" y="74"/>
                </a:lnTo>
                <a:lnTo>
                  <a:pt x="583" y="74"/>
                </a:lnTo>
                <a:lnTo>
                  <a:pt x="589" y="68"/>
                </a:lnTo>
                <a:lnTo>
                  <a:pt x="595" y="62"/>
                </a:lnTo>
                <a:lnTo>
                  <a:pt x="601" y="62"/>
                </a:lnTo>
                <a:lnTo>
                  <a:pt x="607" y="56"/>
                </a:lnTo>
                <a:lnTo>
                  <a:pt x="612" y="56"/>
                </a:lnTo>
                <a:lnTo>
                  <a:pt x="618" y="50"/>
                </a:lnTo>
                <a:lnTo>
                  <a:pt x="624" y="45"/>
                </a:lnTo>
                <a:lnTo>
                  <a:pt x="631" y="45"/>
                </a:lnTo>
                <a:lnTo>
                  <a:pt x="637" y="45"/>
                </a:lnTo>
                <a:lnTo>
                  <a:pt x="641" y="40"/>
                </a:lnTo>
                <a:lnTo>
                  <a:pt x="648" y="40"/>
                </a:lnTo>
                <a:lnTo>
                  <a:pt x="654" y="34"/>
                </a:lnTo>
                <a:lnTo>
                  <a:pt x="660" y="34"/>
                </a:lnTo>
                <a:lnTo>
                  <a:pt x="666" y="28"/>
                </a:lnTo>
                <a:lnTo>
                  <a:pt x="671" y="28"/>
                </a:lnTo>
                <a:lnTo>
                  <a:pt x="677" y="28"/>
                </a:lnTo>
                <a:lnTo>
                  <a:pt x="683" y="23"/>
                </a:lnTo>
                <a:lnTo>
                  <a:pt x="689" y="17"/>
                </a:lnTo>
                <a:lnTo>
                  <a:pt x="695" y="17"/>
                </a:lnTo>
                <a:lnTo>
                  <a:pt x="700" y="17"/>
                </a:lnTo>
                <a:lnTo>
                  <a:pt x="706" y="17"/>
                </a:lnTo>
                <a:lnTo>
                  <a:pt x="712" y="12"/>
                </a:lnTo>
                <a:lnTo>
                  <a:pt x="718" y="12"/>
                </a:lnTo>
                <a:lnTo>
                  <a:pt x="724" y="6"/>
                </a:lnTo>
                <a:lnTo>
                  <a:pt x="729" y="6"/>
                </a:lnTo>
                <a:lnTo>
                  <a:pt x="735" y="6"/>
                </a:lnTo>
                <a:lnTo>
                  <a:pt x="741" y="0"/>
                </a:lnTo>
              </a:path>
            </a:pathLst>
          </a:custGeom>
          <a:noFill/>
          <a:ln w="15875"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371" name="Freeform 75">
            <a:extLst>
              <a:ext uri="{FF2B5EF4-FFF2-40B4-BE49-F238E27FC236}">
                <a16:creationId xmlns:a16="http://schemas.microsoft.com/office/drawing/2014/main" id="{731DE7F7-B35D-42D7-AA78-9CF4C027F61D}"/>
              </a:ext>
            </a:extLst>
          </p:cNvPr>
          <p:cNvSpPr>
            <a:spLocks/>
          </p:cNvSpPr>
          <p:nvPr/>
        </p:nvSpPr>
        <p:spPr bwMode="auto">
          <a:xfrm>
            <a:off x="4924425" y="2439988"/>
            <a:ext cx="1176338" cy="523875"/>
          </a:xfrm>
          <a:custGeom>
            <a:avLst/>
            <a:gdLst>
              <a:gd name="T0" fmla="*/ 12 w 741"/>
              <a:gd name="T1" fmla="*/ 330 h 330"/>
              <a:gd name="T2" fmla="*/ 29 w 741"/>
              <a:gd name="T3" fmla="*/ 325 h 330"/>
              <a:gd name="T4" fmla="*/ 46 w 741"/>
              <a:gd name="T5" fmla="*/ 319 h 330"/>
              <a:gd name="T6" fmla="*/ 64 w 741"/>
              <a:gd name="T7" fmla="*/ 314 h 330"/>
              <a:gd name="T8" fmla="*/ 82 w 741"/>
              <a:gd name="T9" fmla="*/ 308 h 330"/>
              <a:gd name="T10" fmla="*/ 100 w 741"/>
              <a:gd name="T11" fmla="*/ 308 h 330"/>
              <a:gd name="T12" fmla="*/ 117 w 741"/>
              <a:gd name="T13" fmla="*/ 303 h 330"/>
              <a:gd name="T14" fmla="*/ 135 w 741"/>
              <a:gd name="T15" fmla="*/ 297 h 330"/>
              <a:gd name="T16" fmla="*/ 152 w 741"/>
              <a:gd name="T17" fmla="*/ 291 h 330"/>
              <a:gd name="T18" fmla="*/ 169 w 741"/>
              <a:gd name="T19" fmla="*/ 285 h 330"/>
              <a:gd name="T20" fmla="*/ 187 w 741"/>
              <a:gd name="T21" fmla="*/ 280 h 330"/>
              <a:gd name="T22" fmla="*/ 204 w 741"/>
              <a:gd name="T23" fmla="*/ 275 h 330"/>
              <a:gd name="T24" fmla="*/ 222 w 741"/>
              <a:gd name="T25" fmla="*/ 269 h 330"/>
              <a:gd name="T26" fmla="*/ 239 w 741"/>
              <a:gd name="T27" fmla="*/ 257 h 330"/>
              <a:gd name="T28" fmla="*/ 256 w 741"/>
              <a:gd name="T29" fmla="*/ 253 h 330"/>
              <a:gd name="T30" fmla="*/ 275 w 741"/>
              <a:gd name="T31" fmla="*/ 247 h 330"/>
              <a:gd name="T32" fmla="*/ 292 w 741"/>
              <a:gd name="T33" fmla="*/ 235 h 330"/>
              <a:gd name="T34" fmla="*/ 310 w 741"/>
              <a:gd name="T35" fmla="*/ 229 h 330"/>
              <a:gd name="T36" fmla="*/ 327 w 741"/>
              <a:gd name="T37" fmla="*/ 219 h 330"/>
              <a:gd name="T38" fmla="*/ 345 w 741"/>
              <a:gd name="T39" fmla="*/ 207 h 330"/>
              <a:gd name="T40" fmla="*/ 362 w 741"/>
              <a:gd name="T41" fmla="*/ 201 h 330"/>
              <a:gd name="T42" fmla="*/ 379 w 741"/>
              <a:gd name="T43" fmla="*/ 191 h 330"/>
              <a:gd name="T44" fmla="*/ 397 w 741"/>
              <a:gd name="T45" fmla="*/ 179 h 330"/>
              <a:gd name="T46" fmla="*/ 414 w 741"/>
              <a:gd name="T47" fmla="*/ 168 h 330"/>
              <a:gd name="T48" fmla="*/ 432 w 741"/>
              <a:gd name="T49" fmla="*/ 157 h 330"/>
              <a:gd name="T50" fmla="*/ 449 w 741"/>
              <a:gd name="T51" fmla="*/ 145 h 330"/>
              <a:gd name="T52" fmla="*/ 466 w 741"/>
              <a:gd name="T53" fmla="*/ 140 h 330"/>
              <a:gd name="T54" fmla="*/ 485 w 741"/>
              <a:gd name="T55" fmla="*/ 123 h 330"/>
              <a:gd name="T56" fmla="*/ 502 w 741"/>
              <a:gd name="T57" fmla="*/ 112 h 330"/>
              <a:gd name="T58" fmla="*/ 520 w 741"/>
              <a:gd name="T59" fmla="*/ 106 h 330"/>
              <a:gd name="T60" fmla="*/ 537 w 741"/>
              <a:gd name="T61" fmla="*/ 96 h 330"/>
              <a:gd name="T62" fmla="*/ 555 w 741"/>
              <a:gd name="T63" fmla="*/ 84 h 330"/>
              <a:gd name="T64" fmla="*/ 572 w 741"/>
              <a:gd name="T65" fmla="*/ 73 h 330"/>
              <a:gd name="T66" fmla="*/ 589 w 741"/>
              <a:gd name="T67" fmla="*/ 68 h 330"/>
              <a:gd name="T68" fmla="*/ 607 w 741"/>
              <a:gd name="T69" fmla="*/ 56 h 330"/>
              <a:gd name="T70" fmla="*/ 624 w 741"/>
              <a:gd name="T71" fmla="*/ 50 h 330"/>
              <a:gd name="T72" fmla="*/ 642 w 741"/>
              <a:gd name="T73" fmla="*/ 40 h 330"/>
              <a:gd name="T74" fmla="*/ 659 w 741"/>
              <a:gd name="T75" fmla="*/ 34 h 330"/>
              <a:gd name="T76" fmla="*/ 676 w 741"/>
              <a:gd name="T77" fmla="*/ 22 h 330"/>
              <a:gd name="T78" fmla="*/ 695 w 741"/>
              <a:gd name="T79" fmla="*/ 18 h 330"/>
              <a:gd name="T80" fmla="*/ 712 w 741"/>
              <a:gd name="T81" fmla="*/ 12 h 330"/>
              <a:gd name="T82" fmla="*/ 730 w 741"/>
              <a:gd name="T83" fmla="*/ 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41" h="330">
                <a:moveTo>
                  <a:pt x="0" y="330"/>
                </a:moveTo>
                <a:lnTo>
                  <a:pt x="6" y="330"/>
                </a:lnTo>
                <a:lnTo>
                  <a:pt x="12" y="330"/>
                </a:lnTo>
                <a:lnTo>
                  <a:pt x="17" y="325"/>
                </a:lnTo>
                <a:lnTo>
                  <a:pt x="23" y="325"/>
                </a:lnTo>
                <a:lnTo>
                  <a:pt x="29" y="325"/>
                </a:lnTo>
                <a:lnTo>
                  <a:pt x="35" y="325"/>
                </a:lnTo>
                <a:lnTo>
                  <a:pt x="41" y="319"/>
                </a:lnTo>
                <a:lnTo>
                  <a:pt x="46" y="319"/>
                </a:lnTo>
                <a:lnTo>
                  <a:pt x="52" y="319"/>
                </a:lnTo>
                <a:lnTo>
                  <a:pt x="58" y="314"/>
                </a:lnTo>
                <a:lnTo>
                  <a:pt x="64" y="314"/>
                </a:lnTo>
                <a:lnTo>
                  <a:pt x="71" y="314"/>
                </a:lnTo>
                <a:lnTo>
                  <a:pt x="75" y="314"/>
                </a:lnTo>
                <a:lnTo>
                  <a:pt x="82" y="308"/>
                </a:lnTo>
                <a:lnTo>
                  <a:pt x="88" y="308"/>
                </a:lnTo>
                <a:lnTo>
                  <a:pt x="94" y="308"/>
                </a:lnTo>
                <a:lnTo>
                  <a:pt x="100" y="308"/>
                </a:lnTo>
                <a:lnTo>
                  <a:pt x="106" y="303"/>
                </a:lnTo>
                <a:lnTo>
                  <a:pt x="111" y="303"/>
                </a:lnTo>
                <a:lnTo>
                  <a:pt x="117" y="303"/>
                </a:lnTo>
                <a:lnTo>
                  <a:pt x="123" y="297"/>
                </a:lnTo>
                <a:lnTo>
                  <a:pt x="129" y="297"/>
                </a:lnTo>
                <a:lnTo>
                  <a:pt x="135" y="297"/>
                </a:lnTo>
                <a:lnTo>
                  <a:pt x="140" y="291"/>
                </a:lnTo>
                <a:lnTo>
                  <a:pt x="146" y="291"/>
                </a:lnTo>
                <a:lnTo>
                  <a:pt x="152" y="291"/>
                </a:lnTo>
                <a:lnTo>
                  <a:pt x="158" y="291"/>
                </a:lnTo>
                <a:lnTo>
                  <a:pt x="164" y="285"/>
                </a:lnTo>
                <a:lnTo>
                  <a:pt x="169" y="285"/>
                </a:lnTo>
                <a:lnTo>
                  <a:pt x="175" y="285"/>
                </a:lnTo>
                <a:lnTo>
                  <a:pt x="181" y="280"/>
                </a:lnTo>
                <a:lnTo>
                  <a:pt x="187" y="280"/>
                </a:lnTo>
                <a:lnTo>
                  <a:pt x="193" y="280"/>
                </a:lnTo>
                <a:lnTo>
                  <a:pt x="198" y="275"/>
                </a:lnTo>
                <a:lnTo>
                  <a:pt x="204" y="275"/>
                </a:lnTo>
                <a:lnTo>
                  <a:pt x="210" y="269"/>
                </a:lnTo>
                <a:lnTo>
                  <a:pt x="216" y="269"/>
                </a:lnTo>
                <a:lnTo>
                  <a:pt x="222" y="269"/>
                </a:lnTo>
                <a:lnTo>
                  <a:pt x="227" y="263"/>
                </a:lnTo>
                <a:lnTo>
                  <a:pt x="233" y="263"/>
                </a:lnTo>
                <a:lnTo>
                  <a:pt x="239" y="257"/>
                </a:lnTo>
                <a:lnTo>
                  <a:pt x="245" y="257"/>
                </a:lnTo>
                <a:lnTo>
                  <a:pt x="251" y="257"/>
                </a:lnTo>
                <a:lnTo>
                  <a:pt x="256" y="253"/>
                </a:lnTo>
                <a:lnTo>
                  <a:pt x="262" y="253"/>
                </a:lnTo>
                <a:lnTo>
                  <a:pt x="268" y="247"/>
                </a:lnTo>
                <a:lnTo>
                  <a:pt x="275" y="247"/>
                </a:lnTo>
                <a:lnTo>
                  <a:pt x="281" y="241"/>
                </a:lnTo>
                <a:lnTo>
                  <a:pt x="285" y="241"/>
                </a:lnTo>
                <a:lnTo>
                  <a:pt x="292" y="235"/>
                </a:lnTo>
                <a:lnTo>
                  <a:pt x="298" y="235"/>
                </a:lnTo>
                <a:lnTo>
                  <a:pt x="304" y="229"/>
                </a:lnTo>
                <a:lnTo>
                  <a:pt x="310" y="229"/>
                </a:lnTo>
                <a:lnTo>
                  <a:pt x="316" y="225"/>
                </a:lnTo>
                <a:lnTo>
                  <a:pt x="321" y="225"/>
                </a:lnTo>
                <a:lnTo>
                  <a:pt x="327" y="219"/>
                </a:lnTo>
                <a:lnTo>
                  <a:pt x="333" y="219"/>
                </a:lnTo>
                <a:lnTo>
                  <a:pt x="339" y="213"/>
                </a:lnTo>
                <a:lnTo>
                  <a:pt x="345" y="207"/>
                </a:lnTo>
                <a:lnTo>
                  <a:pt x="350" y="207"/>
                </a:lnTo>
                <a:lnTo>
                  <a:pt x="356" y="201"/>
                </a:lnTo>
                <a:lnTo>
                  <a:pt x="362" y="201"/>
                </a:lnTo>
                <a:lnTo>
                  <a:pt x="368" y="195"/>
                </a:lnTo>
                <a:lnTo>
                  <a:pt x="374" y="191"/>
                </a:lnTo>
                <a:lnTo>
                  <a:pt x="379" y="191"/>
                </a:lnTo>
                <a:lnTo>
                  <a:pt x="385" y="185"/>
                </a:lnTo>
                <a:lnTo>
                  <a:pt x="391" y="185"/>
                </a:lnTo>
                <a:lnTo>
                  <a:pt x="397" y="179"/>
                </a:lnTo>
                <a:lnTo>
                  <a:pt x="403" y="179"/>
                </a:lnTo>
                <a:lnTo>
                  <a:pt x="408" y="173"/>
                </a:lnTo>
                <a:lnTo>
                  <a:pt x="414" y="168"/>
                </a:lnTo>
                <a:lnTo>
                  <a:pt x="420" y="168"/>
                </a:lnTo>
                <a:lnTo>
                  <a:pt x="426" y="163"/>
                </a:lnTo>
                <a:lnTo>
                  <a:pt x="432" y="157"/>
                </a:lnTo>
                <a:lnTo>
                  <a:pt x="437" y="151"/>
                </a:lnTo>
                <a:lnTo>
                  <a:pt x="443" y="151"/>
                </a:lnTo>
                <a:lnTo>
                  <a:pt x="449" y="145"/>
                </a:lnTo>
                <a:lnTo>
                  <a:pt x="455" y="145"/>
                </a:lnTo>
                <a:lnTo>
                  <a:pt x="461" y="140"/>
                </a:lnTo>
                <a:lnTo>
                  <a:pt x="466" y="140"/>
                </a:lnTo>
                <a:lnTo>
                  <a:pt x="472" y="135"/>
                </a:lnTo>
                <a:lnTo>
                  <a:pt x="478" y="129"/>
                </a:lnTo>
                <a:lnTo>
                  <a:pt x="485" y="123"/>
                </a:lnTo>
                <a:lnTo>
                  <a:pt x="491" y="123"/>
                </a:lnTo>
                <a:lnTo>
                  <a:pt x="495" y="118"/>
                </a:lnTo>
                <a:lnTo>
                  <a:pt x="502" y="112"/>
                </a:lnTo>
                <a:lnTo>
                  <a:pt x="508" y="112"/>
                </a:lnTo>
                <a:lnTo>
                  <a:pt x="514" y="106"/>
                </a:lnTo>
                <a:lnTo>
                  <a:pt x="520" y="106"/>
                </a:lnTo>
                <a:lnTo>
                  <a:pt x="525" y="101"/>
                </a:lnTo>
                <a:lnTo>
                  <a:pt x="531" y="101"/>
                </a:lnTo>
                <a:lnTo>
                  <a:pt x="537" y="96"/>
                </a:lnTo>
                <a:lnTo>
                  <a:pt x="543" y="90"/>
                </a:lnTo>
                <a:lnTo>
                  <a:pt x="549" y="90"/>
                </a:lnTo>
                <a:lnTo>
                  <a:pt x="555" y="84"/>
                </a:lnTo>
                <a:lnTo>
                  <a:pt x="560" y="84"/>
                </a:lnTo>
                <a:lnTo>
                  <a:pt x="566" y="78"/>
                </a:lnTo>
                <a:lnTo>
                  <a:pt x="572" y="73"/>
                </a:lnTo>
                <a:lnTo>
                  <a:pt x="578" y="73"/>
                </a:lnTo>
                <a:lnTo>
                  <a:pt x="584" y="68"/>
                </a:lnTo>
                <a:lnTo>
                  <a:pt x="589" y="68"/>
                </a:lnTo>
                <a:lnTo>
                  <a:pt x="595" y="62"/>
                </a:lnTo>
                <a:lnTo>
                  <a:pt x="601" y="56"/>
                </a:lnTo>
                <a:lnTo>
                  <a:pt x="607" y="56"/>
                </a:lnTo>
                <a:lnTo>
                  <a:pt x="613" y="56"/>
                </a:lnTo>
                <a:lnTo>
                  <a:pt x="618" y="50"/>
                </a:lnTo>
                <a:lnTo>
                  <a:pt x="624" y="50"/>
                </a:lnTo>
                <a:lnTo>
                  <a:pt x="630" y="46"/>
                </a:lnTo>
                <a:lnTo>
                  <a:pt x="636" y="40"/>
                </a:lnTo>
                <a:lnTo>
                  <a:pt x="642" y="40"/>
                </a:lnTo>
                <a:lnTo>
                  <a:pt x="647" y="40"/>
                </a:lnTo>
                <a:lnTo>
                  <a:pt x="653" y="34"/>
                </a:lnTo>
                <a:lnTo>
                  <a:pt x="659" y="34"/>
                </a:lnTo>
                <a:lnTo>
                  <a:pt x="665" y="28"/>
                </a:lnTo>
                <a:lnTo>
                  <a:pt x="671" y="28"/>
                </a:lnTo>
                <a:lnTo>
                  <a:pt x="676" y="22"/>
                </a:lnTo>
                <a:lnTo>
                  <a:pt x="682" y="22"/>
                </a:lnTo>
                <a:lnTo>
                  <a:pt x="688" y="22"/>
                </a:lnTo>
                <a:lnTo>
                  <a:pt x="695" y="18"/>
                </a:lnTo>
                <a:lnTo>
                  <a:pt x="701" y="18"/>
                </a:lnTo>
                <a:lnTo>
                  <a:pt x="706" y="12"/>
                </a:lnTo>
                <a:lnTo>
                  <a:pt x="712" y="12"/>
                </a:lnTo>
                <a:lnTo>
                  <a:pt x="718" y="12"/>
                </a:lnTo>
                <a:lnTo>
                  <a:pt x="724" y="6"/>
                </a:lnTo>
                <a:lnTo>
                  <a:pt x="730" y="6"/>
                </a:lnTo>
                <a:lnTo>
                  <a:pt x="735" y="0"/>
                </a:lnTo>
                <a:lnTo>
                  <a:pt x="741" y="0"/>
                </a:lnTo>
              </a:path>
            </a:pathLst>
          </a:custGeom>
          <a:noFill/>
          <a:ln w="15875"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372" name="Freeform 76">
            <a:extLst>
              <a:ext uri="{FF2B5EF4-FFF2-40B4-BE49-F238E27FC236}">
                <a16:creationId xmlns:a16="http://schemas.microsoft.com/office/drawing/2014/main" id="{CF8B6784-CE98-49C5-9705-63A0C195A6F4}"/>
              </a:ext>
            </a:extLst>
          </p:cNvPr>
          <p:cNvSpPr>
            <a:spLocks/>
          </p:cNvSpPr>
          <p:nvPr/>
        </p:nvSpPr>
        <p:spPr bwMode="auto">
          <a:xfrm>
            <a:off x="6100763" y="2254250"/>
            <a:ext cx="620712" cy="185738"/>
          </a:xfrm>
          <a:custGeom>
            <a:avLst/>
            <a:gdLst>
              <a:gd name="T0" fmla="*/ 6 w 391"/>
              <a:gd name="T1" fmla="*/ 117 h 117"/>
              <a:gd name="T2" fmla="*/ 18 w 391"/>
              <a:gd name="T3" fmla="*/ 112 h 117"/>
              <a:gd name="T4" fmla="*/ 29 w 391"/>
              <a:gd name="T5" fmla="*/ 106 h 117"/>
              <a:gd name="T6" fmla="*/ 41 w 391"/>
              <a:gd name="T7" fmla="*/ 106 h 117"/>
              <a:gd name="T8" fmla="*/ 53 w 391"/>
              <a:gd name="T9" fmla="*/ 101 h 117"/>
              <a:gd name="T10" fmla="*/ 64 w 391"/>
              <a:gd name="T11" fmla="*/ 101 h 117"/>
              <a:gd name="T12" fmla="*/ 76 w 391"/>
              <a:gd name="T13" fmla="*/ 95 h 117"/>
              <a:gd name="T14" fmla="*/ 87 w 391"/>
              <a:gd name="T15" fmla="*/ 95 h 117"/>
              <a:gd name="T16" fmla="*/ 99 w 391"/>
              <a:gd name="T17" fmla="*/ 89 h 117"/>
              <a:gd name="T18" fmla="*/ 112 w 391"/>
              <a:gd name="T19" fmla="*/ 89 h 117"/>
              <a:gd name="T20" fmla="*/ 122 w 391"/>
              <a:gd name="T21" fmla="*/ 84 h 117"/>
              <a:gd name="T22" fmla="*/ 135 w 391"/>
              <a:gd name="T23" fmla="*/ 84 h 117"/>
              <a:gd name="T24" fmla="*/ 146 w 391"/>
              <a:gd name="T25" fmla="*/ 78 h 117"/>
              <a:gd name="T26" fmla="*/ 158 w 391"/>
              <a:gd name="T27" fmla="*/ 73 h 117"/>
              <a:gd name="T28" fmla="*/ 170 w 391"/>
              <a:gd name="T29" fmla="*/ 73 h 117"/>
              <a:gd name="T30" fmla="*/ 181 w 391"/>
              <a:gd name="T31" fmla="*/ 73 h 117"/>
              <a:gd name="T32" fmla="*/ 193 w 391"/>
              <a:gd name="T33" fmla="*/ 67 h 117"/>
              <a:gd name="T34" fmla="*/ 204 w 391"/>
              <a:gd name="T35" fmla="*/ 62 h 117"/>
              <a:gd name="T36" fmla="*/ 216 w 391"/>
              <a:gd name="T37" fmla="*/ 62 h 117"/>
              <a:gd name="T38" fmla="*/ 228 w 391"/>
              <a:gd name="T39" fmla="*/ 56 h 117"/>
              <a:gd name="T40" fmla="*/ 239 w 391"/>
              <a:gd name="T41" fmla="*/ 56 h 117"/>
              <a:gd name="T42" fmla="*/ 251 w 391"/>
              <a:gd name="T43" fmla="*/ 50 h 117"/>
              <a:gd name="T44" fmla="*/ 263 w 391"/>
              <a:gd name="T45" fmla="*/ 45 h 117"/>
              <a:gd name="T46" fmla="*/ 274 w 391"/>
              <a:gd name="T47" fmla="*/ 45 h 117"/>
              <a:gd name="T48" fmla="*/ 287 w 391"/>
              <a:gd name="T49" fmla="*/ 40 h 117"/>
              <a:gd name="T50" fmla="*/ 297 w 391"/>
              <a:gd name="T51" fmla="*/ 34 h 117"/>
              <a:gd name="T52" fmla="*/ 310 w 391"/>
              <a:gd name="T53" fmla="*/ 34 h 117"/>
              <a:gd name="T54" fmla="*/ 322 w 391"/>
              <a:gd name="T55" fmla="*/ 28 h 117"/>
              <a:gd name="T56" fmla="*/ 333 w 391"/>
              <a:gd name="T57" fmla="*/ 23 h 117"/>
              <a:gd name="T58" fmla="*/ 345 w 391"/>
              <a:gd name="T59" fmla="*/ 17 h 117"/>
              <a:gd name="T60" fmla="*/ 356 w 391"/>
              <a:gd name="T61" fmla="*/ 12 h 117"/>
              <a:gd name="T62" fmla="*/ 368 w 391"/>
              <a:gd name="T63" fmla="*/ 12 h 117"/>
              <a:gd name="T64" fmla="*/ 380 w 391"/>
              <a:gd name="T65" fmla="*/ 6 h 117"/>
              <a:gd name="T66" fmla="*/ 391 w 391"/>
              <a:gd name="T67"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1" h="117">
                <a:moveTo>
                  <a:pt x="0" y="117"/>
                </a:moveTo>
                <a:lnTo>
                  <a:pt x="6" y="117"/>
                </a:lnTo>
                <a:lnTo>
                  <a:pt x="12" y="117"/>
                </a:lnTo>
                <a:lnTo>
                  <a:pt x="18" y="112"/>
                </a:lnTo>
                <a:lnTo>
                  <a:pt x="24" y="112"/>
                </a:lnTo>
                <a:lnTo>
                  <a:pt x="29" y="106"/>
                </a:lnTo>
                <a:lnTo>
                  <a:pt x="35" y="106"/>
                </a:lnTo>
                <a:lnTo>
                  <a:pt x="41" y="106"/>
                </a:lnTo>
                <a:lnTo>
                  <a:pt x="47" y="106"/>
                </a:lnTo>
                <a:lnTo>
                  <a:pt x="53" y="101"/>
                </a:lnTo>
                <a:lnTo>
                  <a:pt x="58" y="101"/>
                </a:lnTo>
                <a:lnTo>
                  <a:pt x="64" y="101"/>
                </a:lnTo>
                <a:lnTo>
                  <a:pt x="70" y="95"/>
                </a:lnTo>
                <a:lnTo>
                  <a:pt x="76" y="95"/>
                </a:lnTo>
                <a:lnTo>
                  <a:pt x="82" y="95"/>
                </a:lnTo>
                <a:lnTo>
                  <a:pt x="87" y="95"/>
                </a:lnTo>
                <a:lnTo>
                  <a:pt x="93" y="89"/>
                </a:lnTo>
                <a:lnTo>
                  <a:pt x="99" y="89"/>
                </a:lnTo>
                <a:lnTo>
                  <a:pt x="105" y="89"/>
                </a:lnTo>
                <a:lnTo>
                  <a:pt x="112" y="89"/>
                </a:lnTo>
                <a:lnTo>
                  <a:pt x="116" y="84"/>
                </a:lnTo>
                <a:lnTo>
                  <a:pt x="122" y="84"/>
                </a:lnTo>
                <a:lnTo>
                  <a:pt x="128" y="84"/>
                </a:lnTo>
                <a:lnTo>
                  <a:pt x="135" y="84"/>
                </a:lnTo>
                <a:lnTo>
                  <a:pt x="141" y="78"/>
                </a:lnTo>
                <a:lnTo>
                  <a:pt x="146" y="78"/>
                </a:lnTo>
                <a:lnTo>
                  <a:pt x="152" y="78"/>
                </a:lnTo>
                <a:lnTo>
                  <a:pt x="158" y="73"/>
                </a:lnTo>
                <a:lnTo>
                  <a:pt x="164" y="73"/>
                </a:lnTo>
                <a:lnTo>
                  <a:pt x="170" y="73"/>
                </a:lnTo>
                <a:lnTo>
                  <a:pt x="175" y="73"/>
                </a:lnTo>
                <a:lnTo>
                  <a:pt x="181" y="73"/>
                </a:lnTo>
                <a:lnTo>
                  <a:pt x="187" y="67"/>
                </a:lnTo>
                <a:lnTo>
                  <a:pt x="193" y="67"/>
                </a:lnTo>
                <a:lnTo>
                  <a:pt x="199" y="67"/>
                </a:lnTo>
                <a:lnTo>
                  <a:pt x="204" y="62"/>
                </a:lnTo>
                <a:lnTo>
                  <a:pt x="210" y="62"/>
                </a:lnTo>
                <a:lnTo>
                  <a:pt x="216" y="62"/>
                </a:lnTo>
                <a:lnTo>
                  <a:pt x="222" y="56"/>
                </a:lnTo>
                <a:lnTo>
                  <a:pt x="228" y="56"/>
                </a:lnTo>
                <a:lnTo>
                  <a:pt x="233" y="56"/>
                </a:lnTo>
                <a:lnTo>
                  <a:pt x="239" y="56"/>
                </a:lnTo>
                <a:lnTo>
                  <a:pt x="245" y="50"/>
                </a:lnTo>
                <a:lnTo>
                  <a:pt x="251" y="50"/>
                </a:lnTo>
                <a:lnTo>
                  <a:pt x="257" y="50"/>
                </a:lnTo>
                <a:lnTo>
                  <a:pt x="263" y="45"/>
                </a:lnTo>
                <a:lnTo>
                  <a:pt x="268" y="45"/>
                </a:lnTo>
                <a:lnTo>
                  <a:pt x="274" y="45"/>
                </a:lnTo>
                <a:lnTo>
                  <a:pt x="280" y="45"/>
                </a:lnTo>
                <a:lnTo>
                  <a:pt x="287" y="40"/>
                </a:lnTo>
                <a:lnTo>
                  <a:pt x="292" y="40"/>
                </a:lnTo>
                <a:lnTo>
                  <a:pt x="297" y="34"/>
                </a:lnTo>
                <a:lnTo>
                  <a:pt x="303" y="34"/>
                </a:lnTo>
                <a:lnTo>
                  <a:pt x="310" y="34"/>
                </a:lnTo>
                <a:lnTo>
                  <a:pt x="316" y="28"/>
                </a:lnTo>
                <a:lnTo>
                  <a:pt x="322" y="28"/>
                </a:lnTo>
                <a:lnTo>
                  <a:pt x="327" y="23"/>
                </a:lnTo>
                <a:lnTo>
                  <a:pt x="333" y="23"/>
                </a:lnTo>
                <a:lnTo>
                  <a:pt x="339" y="23"/>
                </a:lnTo>
                <a:lnTo>
                  <a:pt x="345" y="17"/>
                </a:lnTo>
                <a:lnTo>
                  <a:pt x="351" y="17"/>
                </a:lnTo>
                <a:lnTo>
                  <a:pt x="356" y="12"/>
                </a:lnTo>
                <a:lnTo>
                  <a:pt x="362" y="12"/>
                </a:lnTo>
                <a:lnTo>
                  <a:pt x="368" y="12"/>
                </a:lnTo>
                <a:lnTo>
                  <a:pt x="374" y="6"/>
                </a:lnTo>
                <a:lnTo>
                  <a:pt x="380" y="6"/>
                </a:lnTo>
                <a:lnTo>
                  <a:pt x="385" y="6"/>
                </a:lnTo>
                <a:lnTo>
                  <a:pt x="391" y="0"/>
                </a:lnTo>
              </a:path>
            </a:pathLst>
          </a:custGeom>
          <a:noFill/>
          <a:ln w="15875"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373" name="Freeform 77">
            <a:extLst>
              <a:ext uri="{FF2B5EF4-FFF2-40B4-BE49-F238E27FC236}">
                <a16:creationId xmlns:a16="http://schemas.microsoft.com/office/drawing/2014/main" id="{D2B57C7B-D806-4D95-BC83-104E6ECA9C80}"/>
              </a:ext>
            </a:extLst>
          </p:cNvPr>
          <p:cNvSpPr>
            <a:spLocks noEditPoints="1"/>
          </p:cNvSpPr>
          <p:nvPr/>
        </p:nvSpPr>
        <p:spPr bwMode="auto">
          <a:xfrm>
            <a:off x="2690813" y="3516313"/>
            <a:ext cx="1071562" cy="1727200"/>
          </a:xfrm>
          <a:custGeom>
            <a:avLst/>
            <a:gdLst>
              <a:gd name="T0" fmla="*/ 138 w 6781"/>
              <a:gd name="T1" fmla="*/ 10766 h 10906"/>
              <a:gd name="T2" fmla="*/ 272 w 6781"/>
              <a:gd name="T3" fmla="*/ 10776 h 10906"/>
              <a:gd name="T4" fmla="*/ 127 w 6781"/>
              <a:gd name="T5" fmla="*/ 10806 h 10906"/>
              <a:gd name="T6" fmla="*/ 542 w 6781"/>
              <a:gd name="T7" fmla="*/ 9988 h 10906"/>
              <a:gd name="T8" fmla="*/ 542 w 6781"/>
              <a:gd name="T9" fmla="*/ 9609 h 10906"/>
              <a:gd name="T10" fmla="*/ 621 w 6781"/>
              <a:gd name="T11" fmla="*/ 9699 h 10906"/>
              <a:gd name="T12" fmla="*/ 712 w 6781"/>
              <a:gd name="T13" fmla="*/ 8598 h 10906"/>
              <a:gd name="T14" fmla="*/ 663 w 6781"/>
              <a:gd name="T15" fmla="*/ 9003 h 10906"/>
              <a:gd name="T16" fmla="*/ 932 w 6781"/>
              <a:gd name="T17" fmla="*/ 8002 h 10906"/>
              <a:gd name="T18" fmla="*/ 955 w 6781"/>
              <a:gd name="T19" fmla="*/ 7432 h 10906"/>
              <a:gd name="T20" fmla="*/ 914 w 6781"/>
              <a:gd name="T21" fmla="*/ 7617 h 10906"/>
              <a:gd name="T22" fmla="*/ 1163 w 6781"/>
              <a:gd name="T23" fmla="*/ 6607 h 10906"/>
              <a:gd name="T24" fmla="*/ 1247 w 6781"/>
              <a:gd name="T25" fmla="*/ 5854 h 10906"/>
              <a:gd name="T26" fmla="*/ 1296 w 6781"/>
              <a:gd name="T27" fmla="*/ 5534 h 10906"/>
              <a:gd name="T28" fmla="*/ 1537 w 6781"/>
              <a:gd name="T29" fmla="*/ 5230 h 10906"/>
              <a:gd name="T30" fmla="*/ 1396 w 6781"/>
              <a:gd name="T31" fmla="*/ 5574 h 10906"/>
              <a:gd name="T32" fmla="*/ 1700 w 6781"/>
              <a:gd name="T33" fmla="*/ 4867 h 10906"/>
              <a:gd name="T34" fmla="*/ 1883 w 6781"/>
              <a:gd name="T35" fmla="*/ 4967 h 10906"/>
              <a:gd name="T36" fmla="*/ 1807 w 6781"/>
              <a:gd name="T37" fmla="*/ 4898 h 10906"/>
              <a:gd name="T38" fmla="*/ 2285 w 6781"/>
              <a:gd name="T39" fmla="*/ 4971 h 10906"/>
              <a:gd name="T40" fmla="*/ 2433 w 6781"/>
              <a:gd name="T41" fmla="*/ 4985 h 10906"/>
              <a:gd name="T42" fmla="*/ 2567 w 6781"/>
              <a:gd name="T43" fmla="*/ 5053 h 10906"/>
              <a:gd name="T44" fmla="*/ 2346 w 6781"/>
              <a:gd name="T45" fmla="*/ 5130 h 10906"/>
              <a:gd name="T46" fmla="*/ 2199 w 6781"/>
              <a:gd name="T47" fmla="*/ 4971 h 10906"/>
              <a:gd name="T48" fmla="*/ 2824 w 6781"/>
              <a:gd name="T49" fmla="*/ 4501 h 10906"/>
              <a:gd name="T50" fmla="*/ 2791 w 6781"/>
              <a:gd name="T51" fmla="*/ 4723 h 10906"/>
              <a:gd name="T52" fmla="*/ 2949 w 6781"/>
              <a:gd name="T53" fmla="*/ 4099 h 10906"/>
              <a:gd name="T54" fmla="*/ 3162 w 6781"/>
              <a:gd name="T55" fmla="*/ 3918 h 10906"/>
              <a:gd name="T56" fmla="*/ 2942 w 6781"/>
              <a:gd name="T57" fmla="*/ 4147 h 10906"/>
              <a:gd name="T58" fmla="*/ 3301 w 6781"/>
              <a:gd name="T59" fmla="*/ 3158 h 10906"/>
              <a:gd name="T60" fmla="*/ 3390 w 6781"/>
              <a:gd name="T61" fmla="*/ 3367 h 10906"/>
              <a:gd name="T62" fmla="*/ 3469 w 6781"/>
              <a:gd name="T63" fmla="*/ 2827 h 10906"/>
              <a:gd name="T64" fmla="*/ 3722 w 6781"/>
              <a:gd name="T65" fmla="*/ 2552 h 10906"/>
              <a:gd name="T66" fmla="*/ 3559 w 6781"/>
              <a:gd name="T67" fmla="*/ 2869 h 10906"/>
              <a:gd name="T68" fmla="*/ 3825 w 6781"/>
              <a:gd name="T69" fmla="*/ 2086 h 10906"/>
              <a:gd name="T70" fmla="*/ 3904 w 6781"/>
              <a:gd name="T71" fmla="*/ 2146 h 10906"/>
              <a:gd name="T72" fmla="*/ 4198 w 6781"/>
              <a:gd name="T73" fmla="*/ 1838 h 10906"/>
              <a:gd name="T74" fmla="*/ 4394 w 6781"/>
              <a:gd name="T75" fmla="*/ 1897 h 10906"/>
              <a:gd name="T76" fmla="*/ 4485 w 6781"/>
              <a:gd name="T77" fmla="*/ 2033 h 10906"/>
              <a:gd name="T78" fmla="*/ 4345 w 6781"/>
              <a:gd name="T79" fmla="*/ 1938 h 10906"/>
              <a:gd name="T80" fmla="*/ 4843 w 6781"/>
              <a:gd name="T81" fmla="*/ 2248 h 10906"/>
              <a:gd name="T82" fmla="*/ 5009 w 6781"/>
              <a:gd name="T83" fmla="*/ 2545 h 10906"/>
              <a:gd name="T84" fmla="*/ 4720 w 6781"/>
              <a:gd name="T85" fmla="*/ 2269 h 10906"/>
              <a:gd name="T86" fmla="*/ 5359 w 6781"/>
              <a:gd name="T87" fmla="*/ 2469 h 10906"/>
              <a:gd name="T88" fmla="*/ 5642 w 6781"/>
              <a:gd name="T89" fmla="*/ 2334 h 10906"/>
              <a:gd name="T90" fmla="*/ 5393 w 6781"/>
              <a:gd name="T91" fmla="*/ 2556 h 10906"/>
              <a:gd name="T92" fmla="*/ 5712 w 6781"/>
              <a:gd name="T93" fmla="*/ 1957 h 10906"/>
              <a:gd name="T94" fmla="*/ 5903 w 6781"/>
              <a:gd name="T95" fmla="*/ 1791 h 10906"/>
              <a:gd name="T96" fmla="*/ 5944 w 6781"/>
              <a:gd name="T97" fmla="*/ 1384 h 10906"/>
              <a:gd name="T98" fmla="*/ 6205 w 6781"/>
              <a:gd name="T99" fmla="*/ 1075 h 10906"/>
              <a:gd name="T100" fmla="*/ 6289 w 6781"/>
              <a:gd name="T101" fmla="*/ 687 h 10906"/>
              <a:gd name="T102" fmla="*/ 6411 w 6781"/>
              <a:gd name="T103" fmla="*/ 407 h 10906"/>
              <a:gd name="T104" fmla="*/ 6367 w 6781"/>
              <a:gd name="T105" fmla="*/ 632 h 10906"/>
              <a:gd name="T106" fmla="*/ 6569 w 6781"/>
              <a:gd name="T107" fmla="*/ 150 h 10906"/>
              <a:gd name="T108" fmla="*/ 6720 w 6781"/>
              <a:gd name="T109" fmla="*/ 131 h 10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81" h="10906">
                <a:moveTo>
                  <a:pt x="127" y="10906"/>
                </a:moveTo>
                <a:lnTo>
                  <a:pt x="66" y="10906"/>
                </a:lnTo>
                <a:cubicBezTo>
                  <a:pt x="0" y="10906"/>
                  <a:pt x="0" y="10806"/>
                  <a:pt x="66" y="10806"/>
                </a:cubicBezTo>
                <a:lnTo>
                  <a:pt x="127" y="10806"/>
                </a:lnTo>
                <a:lnTo>
                  <a:pt x="89" y="10824"/>
                </a:lnTo>
                <a:lnTo>
                  <a:pt x="138" y="10766"/>
                </a:lnTo>
                <a:lnTo>
                  <a:pt x="203" y="10704"/>
                </a:lnTo>
                <a:lnTo>
                  <a:pt x="193" y="10717"/>
                </a:lnTo>
                <a:lnTo>
                  <a:pt x="247" y="10612"/>
                </a:lnTo>
                <a:lnTo>
                  <a:pt x="336" y="10659"/>
                </a:lnTo>
                <a:lnTo>
                  <a:pt x="281" y="10763"/>
                </a:lnTo>
                <a:cubicBezTo>
                  <a:pt x="279" y="10768"/>
                  <a:pt x="276" y="10772"/>
                  <a:pt x="272" y="10776"/>
                </a:cubicBezTo>
                <a:lnTo>
                  <a:pt x="215" y="10830"/>
                </a:lnTo>
                <a:lnTo>
                  <a:pt x="166" y="10889"/>
                </a:lnTo>
                <a:cubicBezTo>
                  <a:pt x="156" y="10900"/>
                  <a:pt x="142" y="10906"/>
                  <a:pt x="127" y="10906"/>
                </a:cubicBezTo>
                <a:lnTo>
                  <a:pt x="66" y="10906"/>
                </a:lnTo>
                <a:lnTo>
                  <a:pt x="66" y="10806"/>
                </a:lnTo>
                <a:lnTo>
                  <a:pt x="127" y="10806"/>
                </a:lnTo>
                <a:lnTo>
                  <a:pt x="127" y="10906"/>
                </a:lnTo>
                <a:close/>
                <a:moveTo>
                  <a:pt x="329" y="10339"/>
                </a:moveTo>
                <a:lnTo>
                  <a:pt x="373" y="10222"/>
                </a:lnTo>
                <a:lnTo>
                  <a:pt x="421" y="10051"/>
                </a:lnTo>
                <a:lnTo>
                  <a:pt x="445" y="9961"/>
                </a:lnTo>
                <a:lnTo>
                  <a:pt x="542" y="9988"/>
                </a:lnTo>
                <a:lnTo>
                  <a:pt x="517" y="10078"/>
                </a:lnTo>
                <a:lnTo>
                  <a:pt x="467" y="10257"/>
                </a:lnTo>
                <a:lnTo>
                  <a:pt x="423" y="10374"/>
                </a:lnTo>
                <a:lnTo>
                  <a:pt x="329" y="10339"/>
                </a:lnTo>
                <a:close/>
                <a:moveTo>
                  <a:pt x="525" y="9672"/>
                </a:moveTo>
                <a:lnTo>
                  <a:pt x="542" y="9609"/>
                </a:lnTo>
                <a:lnTo>
                  <a:pt x="603" y="9387"/>
                </a:lnTo>
                <a:lnTo>
                  <a:pt x="625" y="9288"/>
                </a:lnTo>
                <a:lnTo>
                  <a:pt x="723" y="9309"/>
                </a:lnTo>
                <a:lnTo>
                  <a:pt x="700" y="9414"/>
                </a:lnTo>
                <a:lnTo>
                  <a:pt x="639" y="9635"/>
                </a:lnTo>
                <a:lnTo>
                  <a:pt x="621" y="9699"/>
                </a:lnTo>
                <a:lnTo>
                  <a:pt x="525" y="9672"/>
                </a:lnTo>
                <a:close/>
                <a:moveTo>
                  <a:pt x="663" y="9003"/>
                </a:moveTo>
                <a:lnTo>
                  <a:pt x="663" y="8888"/>
                </a:lnTo>
                <a:cubicBezTo>
                  <a:pt x="663" y="8885"/>
                  <a:pt x="663" y="8882"/>
                  <a:pt x="663" y="8880"/>
                </a:cubicBezTo>
                <a:lnTo>
                  <a:pt x="712" y="8600"/>
                </a:lnTo>
                <a:lnTo>
                  <a:pt x="712" y="8598"/>
                </a:lnTo>
                <a:lnTo>
                  <a:pt x="811" y="8616"/>
                </a:lnTo>
                <a:lnTo>
                  <a:pt x="811" y="8617"/>
                </a:lnTo>
                <a:lnTo>
                  <a:pt x="762" y="8897"/>
                </a:lnTo>
                <a:lnTo>
                  <a:pt x="763" y="8888"/>
                </a:lnTo>
                <a:lnTo>
                  <a:pt x="763" y="9003"/>
                </a:lnTo>
                <a:lnTo>
                  <a:pt x="663" y="9003"/>
                </a:lnTo>
                <a:close/>
                <a:moveTo>
                  <a:pt x="766" y="8303"/>
                </a:moveTo>
                <a:lnTo>
                  <a:pt x="773" y="8262"/>
                </a:lnTo>
                <a:lnTo>
                  <a:pt x="834" y="7981"/>
                </a:lnTo>
                <a:lnTo>
                  <a:pt x="850" y="7910"/>
                </a:lnTo>
                <a:lnTo>
                  <a:pt x="947" y="7931"/>
                </a:lnTo>
                <a:lnTo>
                  <a:pt x="932" y="8002"/>
                </a:lnTo>
                <a:lnTo>
                  <a:pt x="871" y="8280"/>
                </a:lnTo>
                <a:lnTo>
                  <a:pt x="864" y="8320"/>
                </a:lnTo>
                <a:lnTo>
                  <a:pt x="766" y="8303"/>
                </a:lnTo>
                <a:close/>
                <a:moveTo>
                  <a:pt x="914" y="7617"/>
                </a:moveTo>
                <a:lnTo>
                  <a:pt x="956" y="7422"/>
                </a:lnTo>
                <a:lnTo>
                  <a:pt x="955" y="7432"/>
                </a:lnTo>
                <a:lnTo>
                  <a:pt x="955" y="7232"/>
                </a:lnTo>
                <a:lnTo>
                  <a:pt x="1055" y="7232"/>
                </a:lnTo>
                <a:lnTo>
                  <a:pt x="1055" y="7432"/>
                </a:lnTo>
                <a:cubicBezTo>
                  <a:pt x="1055" y="7436"/>
                  <a:pt x="1055" y="7439"/>
                  <a:pt x="1054" y="7443"/>
                </a:cubicBezTo>
                <a:lnTo>
                  <a:pt x="1011" y="7638"/>
                </a:lnTo>
                <a:lnTo>
                  <a:pt x="914" y="7617"/>
                </a:lnTo>
                <a:close/>
                <a:moveTo>
                  <a:pt x="984" y="6926"/>
                </a:moveTo>
                <a:lnTo>
                  <a:pt x="1005" y="6806"/>
                </a:lnTo>
                <a:lnTo>
                  <a:pt x="1067" y="6580"/>
                </a:lnTo>
                <a:lnTo>
                  <a:pt x="1076" y="6535"/>
                </a:lnTo>
                <a:lnTo>
                  <a:pt x="1174" y="6556"/>
                </a:lnTo>
                <a:lnTo>
                  <a:pt x="1163" y="6607"/>
                </a:lnTo>
                <a:lnTo>
                  <a:pt x="1103" y="6824"/>
                </a:lnTo>
                <a:lnTo>
                  <a:pt x="1082" y="6943"/>
                </a:lnTo>
                <a:lnTo>
                  <a:pt x="984" y="6926"/>
                </a:lnTo>
                <a:close/>
                <a:moveTo>
                  <a:pt x="1144" y="6240"/>
                </a:moveTo>
                <a:lnTo>
                  <a:pt x="1188" y="6080"/>
                </a:lnTo>
                <a:lnTo>
                  <a:pt x="1247" y="5854"/>
                </a:lnTo>
                <a:lnTo>
                  <a:pt x="1344" y="5879"/>
                </a:lnTo>
                <a:lnTo>
                  <a:pt x="1285" y="6106"/>
                </a:lnTo>
                <a:lnTo>
                  <a:pt x="1241" y="6266"/>
                </a:lnTo>
                <a:lnTo>
                  <a:pt x="1144" y="6240"/>
                </a:lnTo>
                <a:close/>
                <a:moveTo>
                  <a:pt x="1296" y="5574"/>
                </a:moveTo>
                <a:lnTo>
                  <a:pt x="1296" y="5534"/>
                </a:lnTo>
                <a:cubicBezTo>
                  <a:pt x="1296" y="5528"/>
                  <a:pt x="1297" y="5523"/>
                  <a:pt x="1299" y="5517"/>
                </a:cubicBezTo>
                <a:lnTo>
                  <a:pt x="1360" y="5343"/>
                </a:lnTo>
                <a:cubicBezTo>
                  <a:pt x="1361" y="5340"/>
                  <a:pt x="1363" y="5337"/>
                  <a:pt x="1364" y="5334"/>
                </a:cubicBezTo>
                <a:lnTo>
                  <a:pt x="1425" y="5229"/>
                </a:lnTo>
                <a:lnTo>
                  <a:pt x="1449" y="5184"/>
                </a:lnTo>
                <a:lnTo>
                  <a:pt x="1537" y="5230"/>
                </a:lnTo>
                <a:lnTo>
                  <a:pt x="1512" y="5279"/>
                </a:lnTo>
                <a:lnTo>
                  <a:pt x="1451" y="5384"/>
                </a:lnTo>
                <a:lnTo>
                  <a:pt x="1455" y="5376"/>
                </a:lnTo>
                <a:lnTo>
                  <a:pt x="1394" y="5550"/>
                </a:lnTo>
                <a:lnTo>
                  <a:pt x="1396" y="5534"/>
                </a:lnTo>
                <a:lnTo>
                  <a:pt x="1396" y="5574"/>
                </a:lnTo>
                <a:lnTo>
                  <a:pt x="1296" y="5574"/>
                </a:lnTo>
                <a:close/>
                <a:moveTo>
                  <a:pt x="1655" y="4948"/>
                </a:moveTo>
                <a:lnTo>
                  <a:pt x="1726" y="4880"/>
                </a:lnTo>
                <a:lnTo>
                  <a:pt x="1761" y="4967"/>
                </a:lnTo>
                <a:lnTo>
                  <a:pt x="1700" y="4967"/>
                </a:lnTo>
                <a:cubicBezTo>
                  <a:pt x="1633" y="4967"/>
                  <a:pt x="1633" y="4867"/>
                  <a:pt x="1700" y="4867"/>
                </a:cubicBezTo>
                <a:lnTo>
                  <a:pt x="1761" y="4867"/>
                </a:lnTo>
                <a:lnTo>
                  <a:pt x="1822" y="4867"/>
                </a:lnTo>
                <a:lnTo>
                  <a:pt x="1883" y="4867"/>
                </a:lnTo>
                <a:lnTo>
                  <a:pt x="1941" y="4867"/>
                </a:lnTo>
                <a:lnTo>
                  <a:pt x="1941" y="4967"/>
                </a:lnTo>
                <a:lnTo>
                  <a:pt x="1883" y="4967"/>
                </a:lnTo>
                <a:lnTo>
                  <a:pt x="1822" y="4967"/>
                </a:lnTo>
                <a:lnTo>
                  <a:pt x="1761" y="4967"/>
                </a:lnTo>
                <a:lnTo>
                  <a:pt x="1700" y="4967"/>
                </a:lnTo>
                <a:lnTo>
                  <a:pt x="1700" y="4867"/>
                </a:lnTo>
                <a:lnTo>
                  <a:pt x="1761" y="4867"/>
                </a:lnTo>
                <a:cubicBezTo>
                  <a:pt x="1781" y="4867"/>
                  <a:pt x="1800" y="4879"/>
                  <a:pt x="1807" y="4898"/>
                </a:cubicBezTo>
                <a:cubicBezTo>
                  <a:pt x="1815" y="4917"/>
                  <a:pt x="1810" y="4939"/>
                  <a:pt x="1795" y="4953"/>
                </a:cubicBezTo>
                <a:lnTo>
                  <a:pt x="1724" y="5021"/>
                </a:lnTo>
                <a:lnTo>
                  <a:pt x="1655" y="4948"/>
                </a:lnTo>
                <a:close/>
                <a:moveTo>
                  <a:pt x="2199" y="4971"/>
                </a:moveTo>
                <a:lnTo>
                  <a:pt x="2236" y="4971"/>
                </a:lnTo>
                <a:lnTo>
                  <a:pt x="2285" y="4971"/>
                </a:lnTo>
                <a:cubicBezTo>
                  <a:pt x="2298" y="4971"/>
                  <a:pt x="2310" y="4976"/>
                  <a:pt x="2320" y="4985"/>
                </a:cubicBezTo>
                <a:lnTo>
                  <a:pt x="2380" y="5043"/>
                </a:lnTo>
                <a:lnTo>
                  <a:pt x="2346" y="5030"/>
                </a:lnTo>
                <a:lnTo>
                  <a:pt x="2407" y="5030"/>
                </a:lnTo>
                <a:lnTo>
                  <a:pt x="2372" y="5043"/>
                </a:lnTo>
                <a:lnTo>
                  <a:pt x="2433" y="4985"/>
                </a:lnTo>
                <a:cubicBezTo>
                  <a:pt x="2443" y="4976"/>
                  <a:pt x="2455" y="4971"/>
                  <a:pt x="2468" y="4971"/>
                </a:cubicBezTo>
                <a:lnTo>
                  <a:pt x="2529" y="4971"/>
                </a:lnTo>
                <a:lnTo>
                  <a:pt x="2490" y="4989"/>
                </a:lnTo>
                <a:lnTo>
                  <a:pt x="2505" y="4972"/>
                </a:lnTo>
                <a:lnTo>
                  <a:pt x="2582" y="5036"/>
                </a:lnTo>
                <a:lnTo>
                  <a:pt x="2567" y="5053"/>
                </a:lnTo>
                <a:cubicBezTo>
                  <a:pt x="2558" y="5065"/>
                  <a:pt x="2544" y="5071"/>
                  <a:pt x="2529" y="5071"/>
                </a:cubicBezTo>
                <a:lnTo>
                  <a:pt x="2468" y="5071"/>
                </a:lnTo>
                <a:lnTo>
                  <a:pt x="2502" y="5058"/>
                </a:lnTo>
                <a:lnTo>
                  <a:pt x="2441" y="5116"/>
                </a:lnTo>
                <a:cubicBezTo>
                  <a:pt x="2432" y="5125"/>
                  <a:pt x="2420" y="5130"/>
                  <a:pt x="2407" y="5130"/>
                </a:cubicBezTo>
                <a:lnTo>
                  <a:pt x="2346" y="5130"/>
                </a:lnTo>
                <a:cubicBezTo>
                  <a:pt x="2333" y="5130"/>
                  <a:pt x="2321" y="5125"/>
                  <a:pt x="2311" y="5116"/>
                </a:cubicBezTo>
                <a:lnTo>
                  <a:pt x="2250" y="5058"/>
                </a:lnTo>
                <a:lnTo>
                  <a:pt x="2285" y="5071"/>
                </a:lnTo>
                <a:lnTo>
                  <a:pt x="2236" y="5071"/>
                </a:lnTo>
                <a:lnTo>
                  <a:pt x="2199" y="5071"/>
                </a:lnTo>
                <a:lnTo>
                  <a:pt x="2199" y="4971"/>
                </a:lnTo>
                <a:close/>
                <a:moveTo>
                  <a:pt x="2673" y="4742"/>
                </a:moveTo>
                <a:lnTo>
                  <a:pt x="2716" y="4660"/>
                </a:lnTo>
                <a:cubicBezTo>
                  <a:pt x="2719" y="4654"/>
                  <a:pt x="2724" y="4648"/>
                  <a:pt x="2730" y="4644"/>
                </a:cubicBezTo>
                <a:lnTo>
                  <a:pt x="2791" y="4597"/>
                </a:lnTo>
                <a:lnTo>
                  <a:pt x="2775" y="4618"/>
                </a:lnTo>
                <a:lnTo>
                  <a:pt x="2824" y="4501"/>
                </a:lnTo>
                <a:lnTo>
                  <a:pt x="2874" y="4405"/>
                </a:lnTo>
                <a:lnTo>
                  <a:pt x="2963" y="4451"/>
                </a:lnTo>
                <a:lnTo>
                  <a:pt x="2916" y="4540"/>
                </a:lnTo>
                <a:lnTo>
                  <a:pt x="2867" y="4656"/>
                </a:lnTo>
                <a:cubicBezTo>
                  <a:pt x="2864" y="4664"/>
                  <a:pt x="2859" y="4671"/>
                  <a:pt x="2852" y="4677"/>
                </a:cubicBezTo>
                <a:lnTo>
                  <a:pt x="2791" y="4723"/>
                </a:lnTo>
                <a:lnTo>
                  <a:pt x="2805" y="4707"/>
                </a:lnTo>
                <a:lnTo>
                  <a:pt x="2762" y="4789"/>
                </a:lnTo>
                <a:lnTo>
                  <a:pt x="2673" y="4742"/>
                </a:lnTo>
                <a:close/>
                <a:moveTo>
                  <a:pt x="2942" y="4147"/>
                </a:moveTo>
                <a:lnTo>
                  <a:pt x="2942" y="4125"/>
                </a:lnTo>
                <a:cubicBezTo>
                  <a:pt x="2942" y="4116"/>
                  <a:pt x="2944" y="4107"/>
                  <a:pt x="2949" y="4099"/>
                </a:cubicBezTo>
                <a:lnTo>
                  <a:pt x="3010" y="3995"/>
                </a:lnTo>
                <a:lnTo>
                  <a:pt x="3070" y="3880"/>
                </a:lnTo>
                <a:lnTo>
                  <a:pt x="3066" y="3889"/>
                </a:lnTo>
                <a:lnTo>
                  <a:pt x="3102" y="3770"/>
                </a:lnTo>
                <a:lnTo>
                  <a:pt x="3197" y="3798"/>
                </a:lnTo>
                <a:lnTo>
                  <a:pt x="3162" y="3918"/>
                </a:lnTo>
                <a:cubicBezTo>
                  <a:pt x="3161" y="3921"/>
                  <a:pt x="3160" y="3924"/>
                  <a:pt x="3158" y="3926"/>
                </a:cubicBezTo>
                <a:lnTo>
                  <a:pt x="3096" y="4045"/>
                </a:lnTo>
                <a:lnTo>
                  <a:pt x="3035" y="4150"/>
                </a:lnTo>
                <a:lnTo>
                  <a:pt x="3042" y="4125"/>
                </a:lnTo>
                <a:lnTo>
                  <a:pt x="3042" y="4147"/>
                </a:lnTo>
                <a:lnTo>
                  <a:pt x="2942" y="4147"/>
                </a:lnTo>
                <a:close/>
                <a:moveTo>
                  <a:pt x="3220" y="3491"/>
                </a:moveTo>
                <a:lnTo>
                  <a:pt x="3238" y="3443"/>
                </a:lnTo>
                <a:lnTo>
                  <a:pt x="3301" y="3321"/>
                </a:lnTo>
                <a:lnTo>
                  <a:pt x="3296" y="3344"/>
                </a:lnTo>
                <a:lnTo>
                  <a:pt x="3296" y="3181"/>
                </a:lnTo>
                <a:cubicBezTo>
                  <a:pt x="3296" y="3173"/>
                  <a:pt x="3297" y="3165"/>
                  <a:pt x="3301" y="3158"/>
                </a:cubicBezTo>
                <a:lnTo>
                  <a:pt x="3326" y="3110"/>
                </a:lnTo>
                <a:lnTo>
                  <a:pt x="3415" y="3156"/>
                </a:lnTo>
                <a:lnTo>
                  <a:pt x="3390" y="3204"/>
                </a:lnTo>
                <a:lnTo>
                  <a:pt x="3396" y="3181"/>
                </a:lnTo>
                <a:lnTo>
                  <a:pt x="3396" y="3344"/>
                </a:lnTo>
                <a:cubicBezTo>
                  <a:pt x="3396" y="3352"/>
                  <a:pt x="3394" y="3360"/>
                  <a:pt x="3390" y="3367"/>
                </a:cubicBezTo>
                <a:lnTo>
                  <a:pt x="3331" y="3478"/>
                </a:lnTo>
                <a:lnTo>
                  <a:pt x="3313" y="3526"/>
                </a:lnTo>
                <a:lnTo>
                  <a:pt x="3220" y="3491"/>
                </a:lnTo>
                <a:close/>
                <a:moveTo>
                  <a:pt x="3460" y="2840"/>
                </a:moveTo>
                <a:lnTo>
                  <a:pt x="3473" y="2818"/>
                </a:lnTo>
                <a:lnTo>
                  <a:pt x="3469" y="2827"/>
                </a:lnTo>
                <a:lnTo>
                  <a:pt x="3530" y="2652"/>
                </a:lnTo>
                <a:cubicBezTo>
                  <a:pt x="3531" y="2649"/>
                  <a:pt x="3532" y="2646"/>
                  <a:pt x="3534" y="2644"/>
                </a:cubicBezTo>
                <a:lnTo>
                  <a:pt x="3595" y="2539"/>
                </a:lnTo>
                <a:cubicBezTo>
                  <a:pt x="3597" y="2535"/>
                  <a:pt x="3600" y="2531"/>
                  <a:pt x="3604" y="2528"/>
                </a:cubicBezTo>
                <a:lnTo>
                  <a:pt x="3653" y="2480"/>
                </a:lnTo>
                <a:lnTo>
                  <a:pt x="3722" y="2552"/>
                </a:lnTo>
                <a:lnTo>
                  <a:pt x="3673" y="2600"/>
                </a:lnTo>
                <a:lnTo>
                  <a:pt x="3681" y="2589"/>
                </a:lnTo>
                <a:lnTo>
                  <a:pt x="3620" y="2694"/>
                </a:lnTo>
                <a:lnTo>
                  <a:pt x="3624" y="2685"/>
                </a:lnTo>
                <a:lnTo>
                  <a:pt x="3563" y="2860"/>
                </a:lnTo>
                <a:cubicBezTo>
                  <a:pt x="3562" y="2863"/>
                  <a:pt x="3561" y="2866"/>
                  <a:pt x="3559" y="2869"/>
                </a:cubicBezTo>
                <a:lnTo>
                  <a:pt x="3547" y="2890"/>
                </a:lnTo>
                <a:lnTo>
                  <a:pt x="3460" y="2840"/>
                </a:lnTo>
                <a:close/>
                <a:moveTo>
                  <a:pt x="3752" y="2216"/>
                </a:moveTo>
                <a:lnTo>
                  <a:pt x="3770" y="2194"/>
                </a:lnTo>
                <a:lnTo>
                  <a:pt x="3764" y="2203"/>
                </a:lnTo>
                <a:lnTo>
                  <a:pt x="3825" y="2086"/>
                </a:lnTo>
                <a:cubicBezTo>
                  <a:pt x="3828" y="2082"/>
                  <a:pt x="3831" y="2077"/>
                  <a:pt x="3835" y="2073"/>
                </a:cubicBezTo>
                <a:lnTo>
                  <a:pt x="3896" y="2015"/>
                </a:lnTo>
                <a:lnTo>
                  <a:pt x="4016" y="1912"/>
                </a:lnTo>
                <a:lnTo>
                  <a:pt x="4081" y="1988"/>
                </a:lnTo>
                <a:lnTo>
                  <a:pt x="3965" y="2088"/>
                </a:lnTo>
                <a:lnTo>
                  <a:pt x="3904" y="2146"/>
                </a:lnTo>
                <a:lnTo>
                  <a:pt x="3914" y="2133"/>
                </a:lnTo>
                <a:lnTo>
                  <a:pt x="3853" y="2249"/>
                </a:lnTo>
                <a:cubicBezTo>
                  <a:pt x="3851" y="2252"/>
                  <a:pt x="3849" y="2255"/>
                  <a:pt x="3847" y="2258"/>
                </a:cubicBezTo>
                <a:lnTo>
                  <a:pt x="3828" y="2281"/>
                </a:lnTo>
                <a:lnTo>
                  <a:pt x="3752" y="2216"/>
                </a:lnTo>
                <a:close/>
                <a:moveTo>
                  <a:pt x="4198" y="1838"/>
                </a:moveTo>
                <a:lnTo>
                  <a:pt x="4223" y="1838"/>
                </a:lnTo>
                <a:lnTo>
                  <a:pt x="4284" y="1838"/>
                </a:lnTo>
                <a:lnTo>
                  <a:pt x="4345" y="1838"/>
                </a:lnTo>
                <a:cubicBezTo>
                  <a:pt x="4360" y="1838"/>
                  <a:pt x="4374" y="1845"/>
                  <a:pt x="4383" y="1856"/>
                </a:cubicBezTo>
                <a:lnTo>
                  <a:pt x="4432" y="1914"/>
                </a:lnTo>
                <a:lnTo>
                  <a:pt x="4394" y="1897"/>
                </a:lnTo>
                <a:lnTo>
                  <a:pt x="4455" y="1897"/>
                </a:lnTo>
                <a:cubicBezTo>
                  <a:pt x="4466" y="1897"/>
                  <a:pt x="4476" y="1900"/>
                  <a:pt x="4485" y="1907"/>
                </a:cubicBezTo>
                <a:lnTo>
                  <a:pt x="4546" y="1953"/>
                </a:lnTo>
                <a:lnTo>
                  <a:pt x="4579" y="1984"/>
                </a:lnTo>
                <a:lnTo>
                  <a:pt x="4509" y="2056"/>
                </a:lnTo>
                <a:lnTo>
                  <a:pt x="4485" y="2033"/>
                </a:lnTo>
                <a:lnTo>
                  <a:pt x="4424" y="1986"/>
                </a:lnTo>
                <a:lnTo>
                  <a:pt x="4455" y="1997"/>
                </a:lnTo>
                <a:lnTo>
                  <a:pt x="4394" y="1997"/>
                </a:lnTo>
                <a:cubicBezTo>
                  <a:pt x="4379" y="1997"/>
                  <a:pt x="4365" y="1990"/>
                  <a:pt x="4356" y="1979"/>
                </a:cubicBezTo>
                <a:lnTo>
                  <a:pt x="4307" y="1920"/>
                </a:lnTo>
                <a:lnTo>
                  <a:pt x="4345" y="1938"/>
                </a:lnTo>
                <a:lnTo>
                  <a:pt x="4284" y="1938"/>
                </a:lnTo>
                <a:lnTo>
                  <a:pt x="4223" y="1938"/>
                </a:lnTo>
                <a:lnTo>
                  <a:pt x="4198" y="1938"/>
                </a:lnTo>
                <a:lnTo>
                  <a:pt x="4198" y="1838"/>
                </a:lnTo>
                <a:close/>
                <a:moveTo>
                  <a:pt x="4789" y="2197"/>
                </a:moveTo>
                <a:lnTo>
                  <a:pt x="4843" y="2248"/>
                </a:lnTo>
                <a:lnTo>
                  <a:pt x="4900" y="2291"/>
                </a:lnTo>
                <a:lnTo>
                  <a:pt x="4965" y="2353"/>
                </a:lnTo>
                <a:lnTo>
                  <a:pt x="5017" y="2415"/>
                </a:lnTo>
                <a:lnTo>
                  <a:pt x="5074" y="2469"/>
                </a:lnTo>
                <a:lnTo>
                  <a:pt x="5078" y="2473"/>
                </a:lnTo>
                <a:lnTo>
                  <a:pt x="5009" y="2545"/>
                </a:lnTo>
                <a:lnTo>
                  <a:pt x="5005" y="2542"/>
                </a:lnTo>
                <a:lnTo>
                  <a:pt x="4941" y="2479"/>
                </a:lnTo>
                <a:lnTo>
                  <a:pt x="4896" y="2425"/>
                </a:lnTo>
                <a:lnTo>
                  <a:pt x="4839" y="2371"/>
                </a:lnTo>
                <a:lnTo>
                  <a:pt x="4774" y="2320"/>
                </a:lnTo>
                <a:lnTo>
                  <a:pt x="4720" y="2269"/>
                </a:lnTo>
                <a:lnTo>
                  <a:pt x="4789" y="2197"/>
                </a:lnTo>
                <a:close/>
                <a:moveTo>
                  <a:pt x="5273" y="2493"/>
                </a:moveTo>
                <a:lnTo>
                  <a:pt x="5298" y="2469"/>
                </a:lnTo>
                <a:cubicBezTo>
                  <a:pt x="5307" y="2461"/>
                  <a:pt x="5320" y="2456"/>
                  <a:pt x="5332" y="2456"/>
                </a:cubicBezTo>
                <a:lnTo>
                  <a:pt x="5393" y="2456"/>
                </a:lnTo>
                <a:lnTo>
                  <a:pt x="5359" y="2469"/>
                </a:lnTo>
                <a:lnTo>
                  <a:pt x="5420" y="2411"/>
                </a:lnTo>
                <a:lnTo>
                  <a:pt x="5481" y="2353"/>
                </a:lnTo>
                <a:lnTo>
                  <a:pt x="5526" y="2299"/>
                </a:lnTo>
                <a:cubicBezTo>
                  <a:pt x="5528" y="2296"/>
                  <a:pt x="5531" y="2293"/>
                  <a:pt x="5534" y="2291"/>
                </a:cubicBezTo>
                <a:lnTo>
                  <a:pt x="5581" y="2255"/>
                </a:lnTo>
                <a:lnTo>
                  <a:pt x="5642" y="2334"/>
                </a:lnTo>
                <a:lnTo>
                  <a:pt x="5594" y="2371"/>
                </a:lnTo>
                <a:lnTo>
                  <a:pt x="5602" y="2363"/>
                </a:lnTo>
                <a:lnTo>
                  <a:pt x="5550" y="2425"/>
                </a:lnTo>
                <a:lnTo>
                  <a:pt x="5489" y="2484"/>
                </a:lnTo>
                <a:lnTo>
                  <a:pt x="5428" y="2542"/>
                </a:lnTo>
                <a:cubicBezTo>
                  <a:pt x="5419" y="2551"/>
                  <a:pt x="5406" y="2556"/>
                  <a:pt x="5393" y="2556"/>
                </a:cubicBezTo>
                <a:lnTo>
                  <a:pt x="5332" y="2556"/>
                </a:lnTo>
                <a:lnTo>
                  <a:pt x="5367" y="2542"/>
                </a:lnTo>
                <a:lnTo>
                  <a:pt x="5342" y="2566"/>
                </a:lnTo>
                <a:lnTo>
                  <a:pt x="5273" y="2493"/>
                </a:lnTo>
                <a:close/>
                <a:moveTo>
                  <a:pt x="5677" y="1991"/>
                </a:moveTo>
                <a:lnTo>
                  <a:pt x="5712" y="1957"/>
                </a:lnTo>
                <a:lnTo>
                  <a:pt x="5704" y="1968"/>
                </a:lnTo>
                <a:lnTo>
                  <a:pt x="5765" y="1863"/>
                </a:lnTo>
                <a:lnTo>
                  <a:pt x="5810" y="1753"/>
                </a:lnTo>
                <a:lnTo>
                  <a:pt x="5865" y="1657"/>
                </a:lnTo>
                <a:lnTo>
                  <a:pt x="5952" y="1708"/>
                </a:lnTo>
                <a:lnTo>
                  <a:pt x="5903" y="1791"/>
                </a:lnTo>
                <a:lnTo>
                  <a:pt x="5851" y="1913"/>
                </a:lnTo>
                <a:lnTo>
                  <a:pt x="5790" y="2018"/>
                </a:lnTo>
                <a:cubicBezTo>
                  <a:pt x="5788" y="2022"/>
                  <a:pt x="5785" y="2026"/>
                  <a:pt x="5781" y="2029"/>
                </a:cubicBezTo>
                <a:lnTo>
                  <a:pt x="5746" y="2063"/>
                </a:lnTo>
                <a:lnTo>
                  <a:pt x="5677" y="1991"/>
                </a:lnTo>
                <a:close/>
                <a:moveTo>
                  <a:pt x="5944" y="1384"/>
                </a:moveTo>
                <a:lnTo>
                  <a:pt x="5993" y="1254"/>
                </a:lnTo>
                <a:lnTo>
                  <a:pt x="6056" y="1131"/>
                </a:lnTo>
                <a:lnTo>
                  <a:pt x="6118" y="1025"/>
                </a:lnTo>
                <a:lnTo>
                  <a:pt x="6118" y="1023"/>
                </a:lnTo>
                <a:lnTo>
                  <a:pt x="6210" y="1062"/>
                </a:lnTo>
                <a:lnTo>
                  <a:pt x="6205" y="1075"/>
                </a:lnTo>
                <a:lnTo>
                  <a:pt x="6145" y="1178"/>
                </a:lnTo>
                <a:lnTo>
                  <a:pt x="6086" y="1289"/>
                </a:lnTo>
                <a:lnTo>
                  <a:pt x="6037" y="1419"/>
                </a:lnTo>
                <a:lnTo>
                  <a:pt x="5944" y="1384"/>
                </a:lnTo>
                <a:close/>
                <a:moveTo>
                  <a:pt x="6253" y="749"/>
                </a:moveTo>
                <a:lnTo>
                  <a:pt x="6289" y="687"/>
                </a:lnTo>
                <a:lnTo>
                  <a:pt x="6282" y="712"/>
                </a:lnTo>
                <a:lnTo>
                  <a:pt x="6282" y="596"/>
                </a:lnTo>
                <a:cubicBezTo>
                  <a:pt x="6282" y="582"/>
                  <a:pt x="6288" y="569"/>
                  <a:pt x="6297" y="559"/>
                </a:cubicBezTo>
                <a:lnTo>
                  <a:pt x="6358" y="501"/>
                </a:lnTo>
                <a:lnTo>
                  <a:pt x="6350" y="512"/>
                </a:lnTo>
                <a:lnTo>
                  <a:pt x="6411" y="407"/>
                </a:lnTo>
                <a:lnTo>
                  <a:pt x="6410" y="407"/>
                </a:lnTo>
                <a:lnTo>
                  <a:pt x="6503" y="446"/>
                </a:lnTo>
                <a:lnTo>
                  <a:pt x="6497" y="458"/>
                </a:lnTo>
                <a:lnTo>
                  <a:pt x="6436" y="562"/>
                </a:lnTo>
                <a:cubicBezTo>
                  <a:pt x="6434" y="566"/>
                  <a:pt x="6431" y="570"/>
                  <a:pt x="6428" y="573"/>
                </a:cubicBezTo>
                <a:lnTo>
                  <a:pt x="6367" y="632"/>
                </a:lnTo>
                <a:lnTo>
                  <a:pt x="6382" y="596"/>
                </a:lnTo>
                <a:lnTo>
                  <a:pt x="6382" y="712"/>
                </a:lnTo>
                <a:cubicBezTo>
                  <a:pt x="6382" y="721"/>
                  <a:pt x="6380" y="729"/>
                  <a:pt x="6375" y="737"/>
                </a:cubicBezTo>
                <a:lnTo>
                  <a:pt x="6339" y="799"/>
                </a:lnTo>
                <a:lnTo>
                  <a:pt x="6253" y="749"/>
                </a:lnTo>
                <a:close/>
                <a:moveTo>
                  <a:pt x="6569" y="150"/>
                </a:moveTo>
                <a:lnTo>
                  <a:pt x="6581" y="128"/>
                </a:lnTo>
                <a:cubicBezTo>
                  <a:pt x="6584" y="124"/>
                  <a:pt x="6587" y="120"/>
                  <a:pt x="6590" y="117"/>
                </a:cubicBezTo>
                <a:lnTo>
                  <a:pt x="6651" y="59"/>
                </a:lnTo>
                <a:lnTo>
                  <a:pt x="6712" y="0"/>
                </a:lnTo>
                <a:lnTo>
                  <a:pt x="6781" y="73"/>
                </a:lnTo>
                <a:lnTo>
                  <a:pt x="6720" y="131"/>
                </a:lnTo>
                <a:lnTo>
                  <a:pt x="6659" y="189"/>
                </a:lnTo>
                <a:lnTo>
                  <a:pt x="6668" y="178"/>
                </a:lnTo>
                <a:lnTo>
                  <a:pt x="6655" y="200"/>
                </a:lnTo>
                <a:lnTo>
                  <a:pt x="6569" y="150"/>
                </a:lnTo>
                <a:close/>
              </a:path>
            </a:pathLst>
          </a:custGeom>
          <a:solidFill>
            <a:srgbClr val="3333FF"/>
          </a:solidFill>
          <a:ln w="1588" cap="flat">
            <a:solidFill>
              <a:srgbClr val="3333FF"/>
            </a:solidFill>
            <a:prstDash val="solid"/>
            <a:bevel/>
            <a:headEnd/>
            <a:tailEnd/>
          </a:ln>
        </p:spPr>
        <p:txBody>
          <a:bodyPr/>
          <a:lstStyle/>
          <a:p>
            <a:endParaRPr lang="en-US"/>
          </a:p>
        </p:txBody>
      </p:sp>
      <p:sp>
        <p:nvSpPr>
          <p:cNvPr id="55374" name="Freeform 78">
            <a:extLst>
              <a:ext uri="{FF2B5EF4-FFF2-40B4-BE49-F238E27FC236}">
                <a16:creationId xmlns:a16="http://schemas.microsoft.com/office/drawing/2014/main" id="{448E69BC-0B1D-44F3-A05C-378AEE157CA5}"/>
              </a:ext>
            </a:extLst>
          </p:cNvPr>
          <p:cNvSpPr>
            <a:spLocks noEditPoints="1"/>
          </p:cNvSpPr>
          <p:nvPr/>
        </p:nvSpPr>
        <p:spPr bwMode="auto">
          <a:xfrm>
            <a:off x="3751263" y="3017838"/>
            <a:ext cx="1122362" cy="601662"/>
          </a:xfrm>
          <a:custGeom>
            <a:avLst/>
            <a:gdLst>
              <a:gd name="T0" fmla="*/ 209 w 7107"/>
              <a:gd name="T1" fmla="*/ 3074 h 3790"/>
              <a:gd name="T2" fmla="*/ 370 w 7107"/>
              <a:gd name="T3" fmla="*/ 3033 h 3790"/>
              <a:gd name="T4" fmla="*/ 270 w 7107"/>
              <a:gd name="T5" fmla="*/ 3115 h 3790"/>
              <a:gd name="T6" fmla="*/ 87 w 7107"/>
              <a:gd name="T7" fmla="*/ 3174 h 3790"/>
              <a:gd name="T8" fmla="*/ 668 w 7107"/>
              <a:gd name="T9" fmla="*/ 3275 h 3790"/>
              <a:gd name="T10" fmla="*/ 825 w 7107"/>
              <a:gd name="T11" fmla="*/ 3363 h 3790"/>
              <a:gd name="T12" fmla="*/ 765 w 7107"/>
              <a:gd name="T13" fmla="*/ 3443 h 3790"/>
              <a:gd name="T14" fmla="*/ 580 w 7107"/>
              <a:gd name="T15" fmla="*/ 3321 h 3790"/>
              <a:gd name="T16" fmla="*/ 1149 w 7107"/>
              <a:gd name="T17" fmla="*/ 3632 h 3790"/>
              <a:gd name="T18" fmla="*/ 1320 w 7107"/>
              <a:gd name="T19" fmla="*/ 3690 h 3790"/>
              <a:gd name="T20" fmla="*/ 1465 w 7107"/>
              <a:gd name="T21" fmla="*/ 3632 h 3790"/>
              <a:gd name="T22" fmla="*/ 1381 w 7107"/>
              <a:gd name="T23" fmla="*/ 3790 h 3790"/>
              <a:gd name="T24" fmla="*/ 1210 w 7107"/>
              <a:gd name="T25" fmla="*/ 3732 h 3790"/>
              <a:gd name="T26" fmla="*/ 1625 w 7107"/>
              <a:gd name="T27" fmla="*/ 3438 h 3790"/>
              <a:gd name="T28" fmla="*/ 1812 w 7107"/>
              <a:gd name="T29" fmla="*/ 3217 h 3790"/>
              <a:gd name="T30" fmla="*/ 1955 w 7107"/>
              <a:gd name="T31" fmla="*/ 3170 h 3790"/>
              <a:gd name="T32" fmla="*/ 1840 w 7107"/>
              <a:gd name="T33" fmla="*/ 3380 h 3790"/>
              <a:gd name="T34" fmla="*/ 1625 w 7107"/>
              <a:gd name="T35" fmla="*/ 3438 h 3790"/>
              <a:gd name="T36" fmla="*/ 2045 w 7107"/>
              <a:gd name="T37" fmla="*/ 2761 h 3790"/>
              <a:gd name="T38" fmla="*/ 2244 w 7107"/>
              <a:gd name="T39" fmla="*/ 2584 h 3790"/>
              <a:gd name="T40" fmla="*/ 2072 w 7107"/>
              <a:gd name="T41" fmla="*/ 2867 h 3790"/>
              <a:gd name="T42" fmla="*/ 2276 w 7107"/>
              <a:gd name="T43" fmla="*/ 2262 h 3790"/>
              <a:gd name="T44" fmla="*/ 2447 w 7107"/>
              <a:gd name="T45" fmla="*/ 1983 h 3790"/>
              <a:gd name="T46" fmla="*/ 2480 w 7107"/>
              <a:gd name="T47" fmla="*/ 2096 h 3790"/>
              <a:gd name="T48" fmla="*/ 2347 w 7107"/>
              <a:gd name="T49" fmla="*/ 2329 h 3790"/>
              <a:gd name="T50" fmla="*/ 2759 w 7107"/>
              <a:gd name="T51" fmla="*/ 1567 h 3790"/>
              <a:gd name="T52" fmla="*/ 2967 w 7107"/>
              <a:gd name="T53" fmla="*/ 1456 h 3790"/>
              <a:gd name="T54" fmla="*/ 2769 w 7107"/>
              <a:gd name="T55" fmla="*/ 1705 h 3790"/>
              <a:gd name="T56" fmla="*/ 3199 w 7107"/>
              <a:gd name="T57" fmla="*/ 1456 h 3790"/>
              <a:gd name="T58" fmla="*/ 3369 w 7107"/>
              <a:gd name="T59" fmla="*/ 1514 h 3790"/>
              <a:gd name="T60" fmla="*/ 3526 w 7107"/>
              <a:gd name="T61" fmla="*/ 1574 h 3790"/>
              <a:gd name="T62" fmla="*/ 3430 w 7107"/>
              <a:gd name="T63" fmla="*/ 1660 h 3790"/>
              <a:gd name="T64" fmla="*/ 3286 w 7107"/>
              <a:gd name="T65" fmla="*/ 1600 h 3790"/>
              <a:gd name="T66" fmla="*/ 3120 w 7107"/>
              <a:gd name="T67" fmla="*/ 1499 h 3790"/>
              <a:gd name="T68" fmla="*/ 3941 w 7107"/>
              <a:gd name="T69" fmla="*/ 1912 h 3790"/>
              <a:gd name="T70" fmla="*/ 4062 w 7107"/>
              <a:gd name="T71" fmla="*/ 1998 h 3790"/>
              <a:gd name="T72" fmla="*/ 3815 w 7107"/>
              <a:gd name="T73" fmla="*/ 1929 h 3790"/>
              <a:gd name="T74" fmla="*/ 4370 w 7107"/>
              <a:gd name="T75" fmla="*/ 1840 h 3790"/>
              <a:gd name="T76" fmla="*/ 4509 w 7107"/>
              <a:gd name="T77" fmla="*/ 1645 h 3790"/>
              <a:gd name="T78" fmla="*/ 4597 w 7107"/>
              <a:gd name="T79" fmla="*/ 1692 h 3790"/>
              <a:gd name="T80" fmla="*/ 4370 w 7107"/>
              <a:gd name="T81" fmla="*/ 1940 h 3790"/>
              <a:gd name="T82" fmla="*/ 4800 w 7107"/>
              <a:gd name="T83" fmla="*/ 1310 h 3790"/>
              <a:gd name="T84" fmla="*/ 4911 w 7107"/>
              <a:gd name="T85" fmla="*/ 1028 h 3790"/>
              <a:gd name="T86" fmla="*/ 5000 w 7107"/>
              <a:gd name="T87" fmla="*/ 1075 h 3790"/>
              <a:gd name="T88" fmla="*/ 4891 w 7107"/>
              <a:gd name="T89" fmla="*/ 1352 h 3790"/>
              <a:gd name="T90" fmla="*/ 5141 w 7107"/>
              <a:gd name="T91" fmla="*/ 695 h 3790"/>
              <a:gd name="T92" fmla="*/ 5214 w 7107"/>
              <a:gd name="T93" fmla="*/ 515 h 3790"/>
              <a:gd name="T94" fmla="*/ 5283 w 7107"/>
              <a:gd name="T95" fmla="*/ 587 h 3790"/>
              <a:gd name="T96" fmla="*/ 5234 w 7107"/>
              <a:gd name="T97" fmla="*/ 733 h 3790"/>
              <a:gd name="T98" fmla="*/ 5507 w 7107"/>
              <a:gd name="T99" fmla="*/ 177 h 3790"/>
              <a:gd name="T100" fmla="*/ 5739 w 7107"/>
              <a:gd name="T101" fmla="*/ 14 h 3790"/>
              <a:gd name="T102" fmla="*/ 5834 w 7107"/>
              <a:gd name="T103" fmla="*/ 100 h 3790"/>
              <a:gd name="T104" fmla="*/ 5624 w 7107"/>
              <a:gd name="T105" fmla="*/ 200 h 3790"/>
              <a:gd name="T106" fmla="*/ 5491 w 7107"/>
              <a:gd name="T107" fmla="*/ 257 h 3790"/>
              <a:gd name="T108" fmla="*/ 6283 w 7107"/>
              <a:gd name="T109" fmla="*/ 61 h 3790"/>
              <a:gd name="T110" fmla="*/ 6458 w 7107"/>
              <a:gd name="T111" fmla="*/ 181 h 3790"/>
              <a:gd name="T112" fmla="*/ 6381 w 7107"/>
              <a:gd name="T113" fmla="*/ 246 h 3790"/>
              <a:gd name="T114" fmla="*/ 6214 w 7107"/>
              <a:gd name="T115" fmla="*/ 133 h 3790"/>
              <a:gd name="T116" fmla="*/ 6170 w 7107"/>
              <a:gd name="T117" fmla="*/ 20 h 3790"/>
              <a:gd name="T118" fmla="*/ 6896 w 7107"/>
              <a:gd name="T119" fmla="*/ 338 h 3790"/>
              <a:gd name="T120" fmla="*/ 7107 w 7107"/>
              <a:gd name="T121" fmla="*/ 438 h 3790"/>
              <a:gd name="T122" fmla="*/ 6835 w 7107"/>
              <a:gd name="T123" fmla="*/ 438 h 3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07" h="3790">
                <a:moveTo>
                  <a:pt x="0" y="3150"/>
                </a:moveTo>
                <a:lnTo>
                  <a:pt x="49" y="3091"/>
                </a:lnTo>
                <a:cubicBezTo>
                  <a:pt x="58" y="3080"/>
                  <a:pt x="72" y="3074"/>
                  <a:pt x="87" y="3074"/>
                </a:cubicBezTo>
                <a:lnTo>
                  <a:pt x="148" y="3074"/>
                </a:lnTo>
                <a:lnTo>
                  <a:pt x="209" y="3074"/>
                </a:lnTo>
                <a:lnTo>
                  <a:pt x="175" y="3087"/>
                </a:lnTo>
                <a:lnTo>
                  <a:pt x="236" y="3029"/>
                </a:lnTo>
                <a:cubicBezTo>
                  <a:pt x="245" y="3020"/>
                  <a:pt x="257" y="3015"/>
                  <a:pt x="270" y="3015"/>
                </a:cubicBezTo>
                <a:lnTo>
                  <a:pt x="331" y="3015"/>
                </a:lnTo>
                <a:cubicBezTo>
                  <a:pt x="346" y="3015"/>
                  <a:pt x="360" y="3022"/>
                  <a:pt x="370" y="3033"/>
                </a:cubicBezTo>
                <a:lnTo>
                  <a:pt x="406" y="3077"/>
                </a:lnTo>
                <a:lnTo>
                  <a:pt x="329" y="3141"/>
                </a:lnTo>
                <a:lnTo>
                  <a:pt x="293" y="3097"/>
                </a:lnTo>
                <a:lnTo>
                  <a:pt x="331" y="3115"/>
                </a:lnTo>
                <a:lnTo>
                  <a:pt x="270" y="3115"/>
                </a:lnTo>
                <a:lnTo>
                  <a:pt x="305" y="3102"/>
                </a:lnTo>
                <a:lnTo>
                  <a:pt x="244" y="3160"/>
                </a:lnTo>
                <a:cubicBezTo>
                  <a:pt x="235" y="3169"/>
                  <a:pt x="222" y="3174"/>
                  <a:pt x="209" y="3174"/>
                </a:cubicBezTo>
                <a:lnTo>
                  <a:pt x="148" y="3174"/>
                </a:lnTo>
                <a:lnTo>
                  <a:pt x="87" y="3174"/>
                </a:lnTo>
                <a:lnTo>
                  <a:pt x="126" y="3156"/>
                </a:lnTo>
                <a:lnTo>
                  <a:pt x="77" y="3214"/>
                </a:lnTo>
                <a:lnTo>
                  <a:pt x="0" y="3150"/>
                </a:lnTo>
                <a:close/>
                <a:moveTo>
                  <a:pt x="642" y="3224"/>
                </a:moveTo>
                <a:lnTo>
                  <a:pt x="668" y="3275"/>
                </a:lnTo>
                <a:lnTo>
                  <a:pt x="624" y="3248"/>
                </a:lnTo>
                <a:lnTo>
                  <a:pt x="673" y="3248"/>
                </a:lnTo>
                <a:cubicBezTo>
                  <a:pt x="686" y="3248"/>
                  <a:pt x="698" y="3253"/>
                  <a:pt x="707" y="3262"/>
                </a:cubicBezTo>
                <a:lnTo>
                  <a:pt x="768" y="3320"/>
                </a:lnTo>
                <a:lnTo>
                  <a:pt x="825" y="3363"/>
                </a:lnTo>
                <a:lnTo>
                  <a:pt x="890" y="3425"/>
                </a:lnTo>
                <a:lnTo>
                  <a:pt x="926" y="3459"/>
                </a:lnTo>
                <a:lnTo>
                  <a:pt x="857" y="3531"/>
                </a:lnTo>
                <a:lnTo>
                  <a:pt x="821" y="3497"/>
                </a:lnTo>
                <a:lnTo>
                  <a:pt x="765" y="3443"/>
                </a:lnTo>
                <a:lnTo>
                  <a:pt x="699" y="3393"/>
                </a:lnTo>
                <a:lnTo>
                  <a:pt x="638" y="3334"/>
                </a:lnTo>
                <a:lnTo>
                  <a:pt x="673" y="3348"/>
                </a:lnTo>
                <a:lnTo>
                  <a:pt x="624" y="3348"/>
                </a:lnTo>
                <a:cubicBezTo>
                  <a:pt x="606" y="3348"/>
                  <a:pt x="588" y="3338"/>
                  <a:pt x="580" y="3321"/>
                </a:cubicBezTo>
                <a:lnTo>
                  <a:pt x="553" y="3271"/>
                </a:lnTo>
                <a:lnTo>
                  <a:pt x="642" y="3224"/>
                </a:lnTo>
                <a:close/>
                <a:moveTo>
                  <a:pt x="1152" y="3622"/>
                </a:moveTo>
                <a:lnTo>
                  <a:pt x="1179" y="3643"/>
                </a:lnTo>
                <a:lnTo>
                  <a:pt x="1149" y="3632"/>
                </a:lnTo>
                <a:lnTo>
                  <a:pt x="1210" y="3632"/>
                </a:lnTo>
                <a:cubicBezTo>
                  <a:pt x="1225" y="3632"/>
                  <a:pt x="1239" y="3639"/>
                  <a:pt x="1248" y="3650"/>
                </a:cubicBezTo>
                <a:lnTo>
                  <a:pt x="1297" y="3708"/>
                </a:lnTo>
                <a:lnTo>
                  <a:pt x="1259" y="3690"/>
                </a:lnTo>
                <a:lnTo>
                  <a:pt x="1320" y="3690"/>
                </a:lnTo>
                <a:lnTo>
                  <a:pt x="1381" y="3690"/>
                </a:lnTo>
                <a:lnTo>
                  <a:pt x="1346" y="3704"/>
                </a:lnTo>
                <a:lnTo>
                  <a:pt x="1407" y="3646"/>
                </a:lnTo>
                <a:cubicBezTo>
                  <a:pt x="1416" y="3637"/>
                  <a:pt x="1429" y="3632"/>
                  <a:pt x="1442" y="3632"/>
                </a:cubicBezTo>
                <a:lnTo>
                  <a:pt x="1465" y="3632"/>
                </a:lnTo>
                <a:lnTo>
                  <a:pt x="1465" y="3732"/>
                </a:lnTo>
                <a:lnTo>
                  <a:pt x="1442" y="3732"/>
                </a:lnTo>
                <a:lnTo>
                  <a:pt x="1476" y="3718"/>
                </a:lnTo>
                <a:lnTo>
                  <a:pt x="1415" y="3777"/>
                </a:lnTo>
                <a:cubicBezTo>
                  <a:pt x="1406" y="3786"/>
                  <a:pt x="1393" y="3790"/>
                  <a:pt x="1381" y="3790"/>
                </a:cubicBezTo>
                <a:lnTo>
                  <a:pt x="1320" y="3790"/>
                </a:lnTo>
                <a:lnTo>
                  <a:pt x="1259" y="3790"/>
                </a:lnTo>
                <a:cubicBezTo>
                  <a:pt x="1244" y="3790"/>
                  <a:pt x="1230" y="3784"/>
                  <a:pt x="1220" y="3773"/>
                </a:cubicBezTo>
                <a:lnTo>
                  <a:pt x="1171" y="3714"/>
                </a:lnTo>
                <a:lnTo>
                  <a:pt x="1210" y="3732"/>
                </a:lnTo>
                <a:lnTo>
                  <a:pt x="1149" y="3732"/>
                </a:lnTo>
                <a:cubicBezTo>
                  <a:pt x="1138" y="3732"/>
                  <a:pt x="1127" y="3729"/>
                  <a:pt x="1118" y="3722"/>
                </a:cubicBezTo>
                <a:lnTo>
                  <a:pt x="1092" y="3702"/>
                </a:lnTo>
                <a:lnTo>
                  <a:pt x="1152" y="3622"/>
                </a:lnTo>
                <a:close/>
                <a:moveTo>
                  <a:pt x="1625" y="3438"/>
                </a:moveTo>
                <a:lnTo>
                  <a:pt x="1639" y="3425"/>
                </a:lnTo>
                <a:lnTo>
                  <a:pt x="1700" y="3367"/>
                </a:lnTo>
                <a:lnTo>
                  <a:pt x="1765" y="3317"/>
                </a:lnTo>
                <a:lnTo>
                  <a:pt x="1751" y="3333"/>
                </a:lnTo>
                <a:lnTo>
                  <a:pt x="1812" y="3217"/>
                </a:lnTo>
                <a:cubicBezTo>
                  <a:pt x="1814" y="3214"/>
                  <a:pt x="1816" y="3211"/>
                  <a:pt x="1818" y="3208"/>
                </a:cubicBezTo>
                <a:lnTo>
                  <a:pt x="1867" y="3150"/>
                </a:lnTo>
                <a:lnTo>
                  <a:pt x="1855" y="3182"/>
                </a:lnTo>
                <a:lnTo>
                  <a:pt x="1855" y="3170"/>
                </a:lnTo>
                <a:lnTo>
                  <a:pt x="1955" y="3170"/>
                </a:lnTo>
                <a:lnTo>
                  <a:pt x="1955" y="3182"/>
                </a:lnTo>
                <a:cubicBezTo>
                  <a:pt x="1955" y="3193"/>
                  <a:pt x="1951" y="3205"/>
                  <a:pt x="1944" y="3214"/>
                </a:cubicBezTo>
                <a:lnTo>
                  <a:pt x="1895" y="3272"/>
                </a:lnTo>
                <a:lnTo>
                  <a:pt x="1901" y="3263"/>
                </a:lnTo>
                <a:lnTo>
                  <a:pt x="1840" y="3380"/>
                </a:lnTo>
                <a:cubicBezTo>
                  <a:pt x="1836" y="3386"/>
                  <a:pt x="1832" y="3392"/>
                  <a:pt x="1826" y="3396"/>
                </a:cubicBezTo>
                <a:lnTo>
                  <a:pt x="1769" y="3439"/>
                </a:lnTo>
                <a:lnTo>
                  <a:pt x="1708" y="3497"/>
                </a:lnTo>
                <a:lnTo>
                  <a:pt x="1694" y="3511"/>
                </a:lnTo>
                <a:lnTo>
                  <a:pt x="1625" y="3438"/>
                </a:lnTo>
                <a:close/>
                <a:moveTo>
                  <a:pt x="1957" y="2871"/>
                </a:moveTo>
                <a:lnTo>
                  <a:pt x="1983" y="2821"/>
                </a:lnTo>
                <a:cubicBezTo>
                  <a:pt x="1986" y="2816"/>
                  <a:pt x="1989" y="2812"/>
                  <a:pt x="1993" y="2808"/>
                </a:cubicBezTo>
                <a:lnTo>
                  <a:pt x="2054" y="2750"/>
                </a:lnTo>
                <a:lnTo>
                  <a:pt x="2045" y="2761"/>
                </a:lnTo>
                <a:lnTo>
                  <a:pt x="2106" y="2656"/>
                </a:lnTo>
                <a:lnTo>
                  <a:pt x="2152" y="2545"/>
                </a:lnTo>
                <a:lnTo>
                  <a:pt x="2161" y="2530"/>
                </a:lnTo>
                <a:lnTo>
                  <a:pt x="2247" y="2580"/>
                </a:lnTo>
                <a:lnTo>
                  <a:pt x="2244" y="2584"/>
                </a:lnTo>
                <a:lnTo>
                  <a:pt x="2193" y="2706"/>
                </a:lnTo>
                <a:lnTo>
                  <a:pt x="2132" y="2811"/>
                </a:lnTo>
                <a:cubicBezTo>
                  <a:pt x="2129" y="2815"/>
                  <a:pt x="2126" y="2819"/>
                  <a:pt x="2123" y="2822"/>
                </a:cubicBezTo>
                <a:lnTo>
                  <a:pt x="2062" y="2880"/>
                </a:lnTo>
                <a:lnTo>
                  <a:pt x="2072" y="2867"/>
                </a:lnTo>
                <a:lnTo>
                  <a:pt x="2045" y="2918"/>
                </a:lnTo>
                <a:lnTo>
                  <a:pt x="1957" y="2871"/>
                </a:lnTo>
                <a:close/>
                <a:moveTo>
                  <a:pt x="2278" y="2257"/>
                </a:moveTo>
                <a:lnTo>
                  <a:pt x="2286" y="2249"/>
                </a:lnTo>
                <a:lnTo>
                  <a:pt x="2276" y="2262"/>
                </a:lnTo>
                <a:lnTo>
                  <a:pt x="2337" y="2146"/>
                </a:lnTo>
                <a:lnTo>
                  <a:pt x="2399" y="2039"/>
                </a:lnTo>
                <a:cubicBezTo>
                  <a:pt x="2400" y="2037"/>
                  <a:pt x="2402" y="2034"/>
                  <a:pt x="2404" y="2032"/>
                </a:cubicBezTo>
                <a:lnTo>
                  <a:pt x="2453" y="1974"/>
                </a:lnTo>
                <a:lnTo>
                  <a:pt x="2447" y="1983"/>
                </a:lnTo>
                <a:lnTo>
                  <a:pt x="2475" y="1929"/>
                </a:lnTo>
                <a:lnTo>
                  <a:pt x="2563" y="1975"/>
                </a:lnTo>
                <a:lnTo>
                  <a:pt x="2535" y="2029"/>
                </a:lnTo>
                <a:cubicBezTo>
                  <a:pt x="2534" y="2032"/>
                  <a:pt x="2532" y="2035"/>
                  <a:pt x="2529" y="2038"/>
                </a:cubicBezTo>
                <a:lnTo>
                  <a:pt x="2480" y="2096"/>
                </a:lnTo>
                <a:lnTo>
                  <a:pt x="2485" y="2089"/>
                </a:lnTo>
                <a:lnTo>
                  <a:pt x="2425" y="2192"/>
                </a:lnTo>
                <a:lnTo>
                  <a:pt x="2364" y="2309"/>
                </a:lnTo>
                <a:cubicBezTo>
                  <a:pt x="2362" y="2313"/>
                  <a:pt x="2359" y="2318"/>
                  <a:pt x="2355" y="2322"/>
                </a:cubicBezTo>
                <a:lnTo>
                  <a:pt x="2347" y="2329"/>
                </a:lnTo>
                <a:lnTo>
                  <a:pt x="2278" y="2257"/>
                </a:lnTo>
                <a:close/>
                <a:moveTo>
                  <a:pt x="2650" y="1681"/>
                </a:moveTo>
                <a:lnTo>
                  <a:pt x="2700" y="1632"/>
                </a:lnTo>
                <a:lnTo>
                  <a:pt x="2745" y="1578"/>
                </a:lnTo>
                <a:cubicBezTo>
                  <a:pt x="2749" y="1574"/>
                  <a:pt x="2754" y="1570"/>
                  <a:pt x="2759" y="1567"/>
                </a:cubicBezTo>
                <a:lnTo>
                  <a:pt x="2942" y="1462"/>
                </a:lnTo>
                <a:lnTo>
                  <a:pt x="2967" y="1556"/>
                </a:lnTo>
                <a:lnTo>
                  <a:pt x="2924" y="1556"/>
                </a:lnTo>
                <a:lnTo>
                  <a:pt x="2924" y="1456"/>
                </a:lnTo>
                <a:lnTo>
                  <a:pt x="2967" y="1456"/>
                </a:lnTo>
                <a:cubicBezTo>
                  <a:pt x="2989" y="1456"/>
                  <a:pt x="3009" y="1471"/>
                  <a:pt x="3015" y="1493"/>
                </a:cubicBezTo>
                <a:cubicBezTo>
                  <a:pt x="3021" y="1515"/>
                  <a:pt x="3011" y="1538"/>
                  <a:pt x="2992" y="1549"/>
                </a:cubicBezTo>
                <a:lnTo>
                  <a:pt x="2809" y="1654"/>
                </a:lnTo>
                <a:lnTo>
                  <a:pt x="2822" y="1642"/>
                </a:lnTo>
                <a:lnTo>
                  <a:pt x="2769" y="1705"/>
                </a:lnTo>
                <a:lnTo>
                  <a:pt x="2719" y="1753"/>
                </a:lnTo>
                <a:lnTo>
                  <a:pt x="2650" y="1681"/>
                </a:lnTo>
                <a:close/>
                <a:moveTo>
                  <a:pt x="3189" y="1427"/>
                </a:moveTo>
                <a:lnTo>
                  <a:pt x="3233" y="1469"/>
                </a:lnTo>
                <a:lnTo>
                  <a:pt x="3199" y="1456"/>
                </a:lnTo>
                <a:lnTo>
                  <a:pt x="3260" y="1456"/>
                </a:lnTo>
                <a:cubicBezTo>
                  <a:pt x="3272" y="1456"/>
                  <a:pt x="3285" y="1460"/>
                  <a:pt x="3294" y="1469"/>
                </a:cubicBezTo>
                <a:lnTo>
                  <a:pt x="3355" y="1528"/>
                </a:lnTo>
                <a:lnTo>
                  <a:pt x="3321" y="1514"/>
                </a:lnTo>
                <a:lnTo>
                  <a:pt x="3369" y="1514"/>
                </a:lnTo>
                <a:cubicBezTo>
                  <a:pt x="3380" y="1514"/>
                  <a:pt x="3391" y="1517"/>
                  <a:pt x="3400" y="1524"/>
                </a:cubicBezTo>
                <a:lnTo>
                  <a:pt x="3461" y="1571"/>
                </a:lnTo>
                <a:lnTo>
                  <a:pt x="3430" y="1560"/>
                </a:lnTo>
                <a:lnTo>
                  <a:pt x="3491" y="1560"/>
                </a:lnTo>
                <a:cubicBezTo>
                  <a:pt x="3504" y="1560"/>
                  <a:pt x="3517" y="1565"/>
                  <a:pt x="3526" y="1574"/>
                </a:cubicBezTo>
                <a:lnTo>
                  <a:pt x="3531" y="1579"/>
                </a:lnTo>
                <a:lnTo>
                  <a:pt x="3462" y="1651"/>
                </a:lnTo>
                <a:lnTo>
                  <a:pt x="3457" y="1646"/>
                </a:lnTo>
                <a:lnTo>
                  <a:pt x="3491" y="1660"/>
                </a:lnTo>
                <a:lnTo>
                  <a:pt x="3430" y="1660"/>
                </a:lnTo>
                <a:cubicBezTo>
                  <a:pt x="3419" y="1660"/>
                  <a:pt x="3409" y="1657"/>
                  <a:pt x="3400" y="1650"/>
                </a:cubicBezTo>
                <a:lnTo>
                  <a:pt x="3339" y="1603"/>
                </a:lnTo>
                <a:lnTo>
                  <a:pt x="3369" y="1614"/>
                </a:lnTo>
                <a:lnTo>
                  <a:pt x="3321" y="1614"/>
                </a:lnTo>
                <a:cubicBezTo>
                  <a:pt x="3308" y="1614"/>
                  <a:pt x="3295" y="1609"/>
                  <a:pt x="3286" y="1600"/>
                </a:cubicBezTo>
                <a:lnTo>
                  <a:pt x="3225" y="1542"/>
                </a:lnTo>
                <a:lnTo>
                  <a:pt x="3260" y="1556"/>
                </a:lnTo>
                <a:lnTo>
                  <a:pt x="3199" y="1556"/>
                </a:lnTo>
                <a:cubicBezTo>
                  <a:pt x="3186" y="1556"/>
                  <a:pt x="3173" y="1551"/>
                  <a:pt x="3164" y="1542"/>
                </a:cubicBezTo>
                <a:lnTo>
                  <a:pt x="3120" y="1499"/>
                </a:lnTo>
                <a:lnTo>
                  <a:pt x="3189" y="1427"/>
                </a:lnTo>
                <a:close/>
                <a:moveTo>
                  <a:pt x="3759" y="1750"/>
                </a:moveTo>
                <a:lnTo>
                  <a:pt x="3819" y="1807"/>
                </a:lnTo>
                <a:lnTo>
                  <a:pt x="3876" y="1850"/>
                </a:lnTo>
                <a:lnTo>
                  <a:pt x="3941" y="1912"/>
                </a:lnTo>
                <a:lnTo>
                  <a:pt x="3906" y="1898"/>
                </a:lnTo>
                <a:lnTo>
                  <a:pt x="3967" y="1898"/>
                </a:lnTo>
                <a:lnTo>
                  <a:pt x="4016" y="1898"/>
                </a:lnTo>
                <a:lnTo>
                  <a:pt x="4062" y="1898"/>
                </a:lnTo>
                <a:lnTo>
                  <a:pt x="4062" y="1998"/>
                </a:lnTo>
                <a:lnTo>
                  <a:pt x="4016" y="1998"/>
                </a:lnTo>
                <a:lnTo>
                  <a:pt x="3967" y="1998"/>
                </a:lnTo>
                <a:lnTo>
                  <a:pt x="3906" y="1998"/>
                </a:lnTo>
                <a:cubicBezTo>
                  <a:pt x="3893" y="1998"/>
                  <a:pt x="3881" y="1993"/>
                  <a:pt x="3872" y="1984"/>
                </a:cubicBezTo>
                <a:lnTo>
                  <a:pt x="3815" y="1929"/>
                </a:lnTo>
                <a:lnTo>
                  <a:pt x="3750" y="1879"/>
                </a:lnTo>
                <a:lnTo>
                  <a:pt x="3690" y="1822"/>
                </a:lnTo>
                <a:lnTo>
                  <a:pt x="3759" y="1750"/>
                </a:lnTo>
                <a:close/>
                <a:moveTo>
                  <a:pt x="4335" y="1840"/>
                </a:moveTo>
                <a:lnTo>
                  <a:pt x="4370" y="1840"/>
                </a:lnTo>
                <a:lnTo>
                  <a:pt x="4340" y="1850"/>
                </a:lnTo>
                <a:lnTo>
                  <a:pt x="4401" y="1803"/>
                </a:lnTo>
                <a:lnTo>
                  <a:pt x="4457" y="1749"/>
                </a:lnTo>
                <a:lnTo>
                  <a:pt x="4448" y="1762"/>
                </a:lnTo>
                <a:lnTo>
                  <a:pt x="4509" y="1645"/>
                </a:lnTo>
                <a:cubicBezTo>
                  <a:pt x="4510" y="1642"/>
                  <a:pt x="4512" y="1639"/>
                  <a:pt x="4515" y="1636"/>
                </a:cubicBezTo>
                <a:lnTo>
                  <a:pt x="4561" y="1581"/>
                </a:lnTo>
                <a:lnTo>
                  <a:pt x="4638" y="1645"/>
                </a:lnTo>
                <a:lnTo>
                  <a:pt x="4591" y="1701"/>
                </a:lnTo>
                <a:lnTo>
                  <a:pt x="4597" y="1692"/>
                </a:lnTo>
                <a:lnTo>
                  <a:pt x="4536" y="1808"/>
                </a:lnTo>
                <a:cubicBezTo>
                  <a:pt x="4534" y="1813"/>
                  <a:pt x="4530" y="1817"/>
                  <a:pt x="4526" y="1821"/>
                </a:cubicBezTo>
                <a:lnTo>
                  <a:pt x="4461" y="1883"/>
                </a:lnTo>
                <a:lnTo>
                  <a:pt x="4400" y="1929"/>
                </a:lnTo>
                <a:cubicBezTo>
                  <a:pt x="4392" y="1936"/>
                  <a:pt x="4381" y="1940"/>
                  <a:pt x="4370" y="1940"/>
                </a:cubicBezTo>
                <a:lnTo>
                  <a:pt x="4335" y="1940"/>
                </a:lnTo>
                <a:lnTo>
                  <a:pt x="4335" y="1840"/>
                </a:lnTo>
                <a:close/>
                <a:moveTo>
                  <a:pt x="4753" y="1350"/>
                </a:moveTo>
                <a:lnTo>
                  <a:pt x="4811" y="1295"/>
                </a:lnTo>
                <a:lnTo>
                  <a:pt x="4800" y="1310"/>
                </a:lnTo>
                <a:lnTo>
                  <a:pt x="4849" y="1205"/>
                </a:lnTo>
                <a:lnTo>
                  <a:pt x="4845" y="1226"/>
                </a:lnTo>
                <a:lnTo>
                  <a:pt x="4845" y="1168"/>
                </a:lnTo>
                <a:cubicBezTo>
                  <a:pt x="4845" y="1160"/>
                  <a:pt x="4847" y="1152"/>
                  <a:pt x="4850" y="1145"/>
                </a:cubicBezTo>
                <a:lnTo>
                  <a:pt x="4911" y="1028"/>
                </a:lnTo>
                <a:cubicBezTo>
                  <a:pt x="4914" y="1024"/>
                  <a:pt x="4917" y="1019"/>
                  <a:pt x="4921" y="1015"/>
                </a:cubicBezTo>
                <a:lnTo>
                  <a:pt x="4932" y="1005"/>
                </a:lnTo>
                <a:lnTo>
                  <a:pt x="5001" y="1078"/>
                </a:lnTo>
                <a:lnTo>
                  <a:pt x="4990" y="1088"/>
                </a:lnTo>
                <a:lnTo>
                  <a:pt x="5000" y="1075"/>
                </a:lnTo>
                <a:lnTo>
                  <a:pt x="4939" y="1191"/>
                </a:lnTo>
                <a:lnTo>
                  <a:pt x="4945" y="1168"/>
                </a:lnTo>
                <a:lnTo>
                  <a:pt x="4945" y="1226"/>
                </a:lnTo>
                <a:cubicBezTo>
                  <a:pt x="4945" y="1233"/>
                  <a:pt x="4943" y="1241"/>
                  <a:pt x="4940" y="1247"/>
                </a:cubicBezTo>
                <a:lnTo>
                  <a:pt x="4891" y="1352"/>
                </a:lnTo>
                <a:cubicBezTo>
                  <a:pt x="4888" y="1358"/>
                  <a:pt x="4885" y="1363"/>
                  <a:pt x="4880" y="1367"/>
                </a:cubicBezTo>
                <a:lnTo>
                  <a:pt x="4822" y="1422"/>
                </a:lnTo>
                <a:lnTo>
                  <a:pt x="4753" y="1350"/>
                </a:lnTo>
                <a:close/>
                <a:moveTo>
                  <a:pt x="5102" y="788"/>
                </a:moveTo>
                <a:lnTo>
                  <a:pt x="5141" y="695"/>
                </a:lnTo>
                <a:lnTo>
                  <a:pt x="5137" y="714"/>
                </a:lnTo>
                <a:lnTo>
                  <a:pt x="5137" y="667"/>
                </a:lnTo>
                <a:cubicBezTo>
                  <a:pt x="5137" y="659"/>
                  <a:pt x="5139" y="651"/>
                  <a:pt x="5143" y="644"/>
                </a:cubicBezTo>
                <a:lnTo>
                  <a:pt x="5204" y="528"/>
                </a:lnTo>
                <a:cubicBezTo>
                  <a:pt x="5207" y="523"/>
                  <a:pt x="5210" y="519"/>
                  <a:pt x="5214" y="515"/>
                </a:cubicBezTo>
                <a:lnTo>
                  <a:pt x="5275" y="457"/>
                </a:lnTo>
                <a:lnTo>
                  <a:pt x="5301" y="432"/>
                </a:lnTo>
                <a:lnTo>
                  <a:pt x="5370" y="504"/>
                </a:lnTo>
                <a:lnTo>
                  <a:pt x="5344" y="529"/>
                </a:lnTo>
                <a:lnTo>
                  <a:pt x="5283" y="587"/>
                </a:lnTo>
                <a:lnTo>
                  <a:pt x="5293" y="574"/>
                </a:lnTo>
                <a:lnTo>
                  <a:pt x="5232" y="691"/>
                </a:lnTo>
                <a:lnTo>
                  <a:pt x="5237" y="667"/>
                </a:lnTo>
                <a:lnTo>
                  <a:pt x="5237" y="714"/>
                </a:lnTo>
                <a:cubicBezTo>
                  <a:pt x="5237" y="721"/>
                  <a:pt x="5236" y="727"/>
                  <a:pt x="5234" y="733"/>
                </a:cubicBezTo>
                <a:lnTo>
                  <a:pt x="5194" y="827"/>
                </a:lnTo>
                <a:lnTo>
                  <a:pt x="5102" y="788"/>
                </a:lnTo>
                <a:close/>
                <a:moveTo>
                  <a:pt x="5491" y="257"/>
                </a:moveTo>
                <a:lnTo>
                  <a:pt x="5491" y="213"/>
                </a:lnTo>
                <a:cubicBezTo>
                  <a:pt x="5491" y="200"/>
                  <a:pt x="5497" y="187"/>
                  <a:pt x="5507" y="177"/>
                </a:cubicBezTo>
                <a:lnTo>
                  <a:pt x="5568" y="119"/>
                </a:lnTo>
                <a:cubicBezTo>
                  <a:pt x="5572" y="115"/>
                  <a:pt x="5576" y="112"/>
                  <a:pt x="5581" y="110"/>
                </a:cubicBezTo>
                <a:lnTo>
                  <a:pt x="5703" y="52"/>
                </a:lnTo>
                <a:lnTo>
                  <a:pt x="5690" y="61"/>
                </a:lnTo>
                <a:lnTo>
                  <a:pt x="5739" y="14"/>
                </a:lnTo>
                <a:cubicBezTo>
                  <a:pt x="5748" y="5"/>
                  <a:pt x="5760" y="0"/>
                  <a:pt x="5773" y="0"/>
                </a:cubicBezTo>
                <a:lnTo>
                  <a:pt x="5834" y="0"/>
                </a:lnTo>
                <a:lnTo>
                  <a:pt x="5843" y="0"/>
                </a:lnTo>
                <a:lnTo>
                  <a:pt x="5843" y="100"/>
                </a:lnTo>
                <a:lnTo>
                  <a:pt x="5834" y="100"/>
                </a:lnTo>
                <a:lnTo>
                  <a:pt x="5773" y="100"/>
                </a:lnTo>
                <a:lnTo>
                  <a:pt x="5808" y="87"/>
                </a:lnTo>
                <a:lnTo>
                  <a:pt x="5759" y="133"/>
                </a:lnTo>
                <a:cubicBezTo>
                  <a:pt x="5755" y="137"/>
                  <a:pt x="5751" y="140"/>
                  <a:pt x="5746" y="142"/>
                </a:cubicBezTo>
                <a:lnTo>
                  <a:pt x="5624" y="200"/>
                </a:lnTo>
                <a:lnTo>
                  <a:pt x="5637" y="191"/>
                </a:lnTo>
                <a:lnTo>
                  <a:pt x="5576" y="250"/>
                </a:lnTo>
                <a:lnTo>
                  <a:pt x="5591" y="213"/>
                </a:lnTo>
                <a:lnTo>
                  <a:pt x="5591" y="257"/>
                </a:lnTo>
                <a:lnTo>
                  <a:pt x="5491" y="257"/>
                </a:lnTo>
                <a:close/>
                <a:moveTo>
                  <a:pt x="6170" y="20"/>
                </a:moveTo>
                <a:lnTo>
                  <a:pt x="6218" y="57"/>
                </a:lnTo>
                <a:lnTo>
                  <a:pt x="6188" y="47"/>
                </a:lnTo>
                <a:lnTo>
                  <a:pt x="6249" y="47"/>
                </a:lnTo>
                <a:cubicBezTo>
                  <a:pt x="6262" y="47"/>
                  <a:pt x="6274" y="52"/>
                  <a:pt x="6283" y="61"/>
                </a:cubicBezTo>
                <a:lnTo>
                  <a:pt x="6344" y="119"/>
                </a:lnTo>
                <a:lnTo>
                  <a:pt x="6310" y="105"/>
                </a:lnTo>
                <a:lnTo>
                  <a:pt x="6371" y="105"/>
                </a:lnTo>
                <a:cubicBezTo>
                  <a:pt x="6386" y="105"/>
                  <a:pt x="6400" y="112"/>
                  <a:pt x="6409" y="123"/>
                </a:cubicBezTo>
                <a:lnTo>
                  <a:pt x="6458" y="181"/>
                </a:lnTo>
                <a:lnTo>
                  <a:pt x="6420" y="163"/>
                </a:lnTo>
                <a:lnTo>
                  <a:pt x="6477" y="163"/>
                </a:lnTo>
                <a:lnTo>
                  <a:pt x="6477" y="263"/>
                </a:lnTo>
                <a:lnTo>
                  <a:pt x="6420" y="263"/>
                </a:lnTo>
                <a:cubicBezTo>
                  <a:pt x="6405" y="263"/>
                  <a:pt x="6391" y="257"/>
                  <a:pt x="6381" y="246"/>
                </a:cubicBezTo>
                <a:lnTo>
                  <a:pt x="6333" y="187"/>
                </a:lnTo>
                <a:lnTo>
                  <a:pt x="6371" y="205"/>
                </a:lnTo>
                <a:lnTo>
                  <a:pt x="6310" y="205"/>
                </a:lnTo>
                <a:cubicBezTo>
                  <a:pt x="6297" y="205"/>
                  <a:pt x="6285" y="200"/>
                  <a:pt x="6275" y="191"/>
                </a:cubicBezTo>
                <a:lnTo>
                  <a:pt x="6214" y="133"/>
                </a:lnTo>
                <a:lnTo>
                  <a:pt x="6249" y="147"/>
                </a:lnTo>
                <a:lnTo>
                  <a:pt x="6188" y="147"/>
                </a:lnTo>
                <a:cubicBezTo>
                  <a:pt x="6177" y="147"/>
                  <a:pt x="6166" y="143"/>
                  <a:pt x="6158" y="137"/>
                </a:cubicBezTo>
                <a:lnTo>
                  <a:pt x="6109" y="100"/>
                </a:lnTo>
                <a:lnTo>
                  <a:pt x="6170" y="20"/>
                </a:lnTo>
                <a:close/>
                <a:moveTo>
                  <a:pt x="6760" y="306"/>
                </a:moveTo>
                <a:lnTo>
                  <a:pt x="6808" y="352"/>
                </a:lnTo>
                <a:lnTo>
                  <a:pt x="6774" y="338"/>
                </a:lnTo>
                <a:lnTo>
                  <a:pt x="6835" y="338"/>
                </a:lnTo>
                <a:lnTo>
                  <a:pt x="6896" y="338"/>
                </a:lnTo>
                <a:lnTo>
                  <a:pt x="6957" y="338"/>
                </a:lnTo>
                <a:lnTo>
                  <a:pt x="7005" y="338"/>
                </a:lnTo>
                <a:lnTo>
                  <a:pt x="7066" y="338"/>
                </a:lnTo>
                <a:lnTo>
                  <a:pt x="7107" y="338"/>
                </a:lnTo>
                <a:lnTo>
                  <a:pt x="7107" y="438"/>
                </a:lnTo>
                <a:lnTo>
                  <a:pt x="7066" y="438"/>
                </a:lnTo>
                <a:lnTo>
                  <a:pt x="7005" y="438"/>
                </a:lnTo>
                <a:lnTo>
                  <a:pt x="6957" y="438"/>
                </a:lnTo>
                <a:lnTo>
                  <a:pt x="6896" y="438"/>
                </a:lnTo>
                <a:lnTo>
                  <a:pt x="6835" y="438"/>
                </a:lnTo>
                <a:lnTo>
                  <a:pt x="6774" y="438"/>
                </a:lnTo>
                <a:cubicBezTo>
                  <a:pt x="6761" y="438"/>
                  <a:pt x="6748" y="433"/>
                  <a:pt x="6739" y="424"/>
                </a:cubicBezTo>
                <a:lnTo>
                  <a:pt x="6691" y="378"/>
                </a:lnTo>
                <a:lnTo>
                  <a:pt x="6760" y="306"/>
                </a:lnTo>
                <a:close/>
              </a:path>
            </a:pathLst>
          </a:custGeom>
          <a:solidFill>
            <a:srgbClr val="3333FF"/>
          </a:solidFill>
          <a:ln w="1588" cap="flat">
            <a:solidFill>
              <a:srgbClr val="3333FF"/>
            </a:solidFill>
            <a:prstDash val="solid"/>
            <a:bevel/>
            <a:headEnd/>
            <a:tailEnd/>
          </a:ln>
        </p:spPr>
        <p:txBody>
          <a:bodyPr/>
          <a:lstStyle/>
          <a:p>
            <a:endParaRPr lang="en-US"/>
          </a:p>
        </p:txBody>
      </p:sp>
      <p:sp>
        <p:nvSpPr>
          <p:cNvPr id="55375" name="Freeform 79">
            <a:extLst>
              <a:ext uri="{FF2B5EF4-FFF2-40B4-BE49-F238E27FC236}">
                <a16:creationId xmlns:a16="http://schemas.microsoft.com/office/drawing/2014/main" id="{1C334DB2-E907-405D-A781-D986878DA695}"/>
              </a:ext>
            </a:extLst>
          </p:cNvPr>
          <p:cNvSpPr>
            <a:spLocks noEditPoints="1"/>
          </p:cNvSpPr>
          <p:nvPr/>
        </p:nvSpPr>
        <p:spPr bwMode="auto">
          <a:xfrm>
            <a:off x="4881563" y="2432050"/>
            <a:ext cx="1158875" cy="644525"/>
          </a:xfrm>
          <a:custGeom>
            <a:avLst/>
            <a:gdLst>
              <a:gd name="T0" fmla="*/ 205 w 7339"/>
              <a:gd name="T1" fmla="*/ 3864 h 4067"/>
              <a:gd name="T2" fmla="*/ 289 w 7339"/>
              <a:gd name="T3" fmla="*/ 3764 h 4067"/>
              <a:gd name="T4" fmla="*/ 240 w 7339"/>
              <a:gd name="T5" fmla="*/ 3950 h 4067"/>
              <a:gd name="T6" fmla="*/ 69 w 7339"/>
              <a:gd name="T7" fmla="*/ 4067 h 4067"/>
              <a:gd name="T8" fmla="*/ 529 w 7339"/>
              <a:gd name="T9" fmla="*/ 3432 h 4067"/>
              <a:gd name="T10" fmla="*/ 680 w 7339"/>
              <a:gd name="T11" fmla="*/ 3239 h 4067"/>
              <a:gd name="T12" fmla="*/ 727 w 7339"/>
              <a:gd name="T13" fmla="*/ 3375 h 4067"/>
              <a:gd name="T14" fmla="*/ 542 w 7339"/>
              <a:gd name="T15" fmla="*/ 3542 h 4067"/>
              <a:gd name="T16" fmla="*/ 939 w 7339"/>
              <a:gd name="T17" fmla="*/ 2865 h 4067"/>
              <a:gd name="T18" fmla="*/ 1049 w 7339"/>
              <a:gd name="T19" fmla="*/ 2703 h 4067"/>
              <a:gd name="T20" fmla="*/ 1073 w 7339"/>
              <a:gd name="T21" fmla="*/ 2797 h 4067"/>
              <a:gd name="T22" fmla="*/ 962 w 7339"/>
              <a:gd name="T23" fmla="*/ 3032 h 4067"/>
              <a:gd name="T24" fmla="*/ 1437 w 7339"/>
              <a:gd name="T25" fmla="*/ 2409 h 4067"/>
              <a:gd name="T26" fmla="*/ 1620 w 7339"/>
              <a:gd name="T27" fmla="*/ 2351 h 4067"/>
              <a:gd name="T28" fmla="*/ 1620 w 7339"/>
              <a:gd name="T29" fmla="*/ 2451 h 4067"/>
              <a:gd name="T30" fmla="*/ 1437 w 7339"/>
              <a:gd name="T31" fmla="*/ 2509 h 4067"/>
              <a:gd name="T32" fmla="*/ 2027 w 7339"/>
              <a:gd name="T33" fmla="*/ 2452 h 4067"/>
              <a:gd name="T34" fmla="*/ 2179 w 7339"/>
              <a:gd name="T35" fmla="*/ 2481 h 4067"/>
              <a:gd name="T36" fmla="*/ 2346 w 7339"/>
              <a:gd name="T37" fmla="*/ 2536 h 4067"/>
              <a:gd name="T38" fmla="*/ 2255 w 7339"/>
              <a:gd name="T39" fmla="*/ 2626 h 4067"/>
              <a:gd name="T40" fmla="*/ 2084 w 7339"/>
              <a:gd name="T41" fmla="*/ 2568 h 4067"/>
              <a:gd name="T42" fmla="*/ 2641 w 7339"/>
              <a:gd name="T43" fmla="*/ 2572 h 4067"/>
              <a:gd name="T44" fmla="*/ 2810 w 7339"/>
              <a:gd name="T45" fmla="*/ 2583 h 4067"/>
              <a:gd name="T46" fmla="*/ 2974 w 7339"/>
              <a:gd name="T47" fmla="*/ 2496 h 4067"/>
              <a:gd name="T48" fmla="*/ 2931 w 7339"/>
              <a:gd name="T49" fmla="*/ 2616 h 4067"/>
              <a:gd name="T50" fmla="*/ 2669 w 7339"/>
              <a:gd name="T51" fmla="*/ 2672 h 4067"/>
              <a:gd name="T52" fmla="*/ 3224 w 7339"/>
              <a:gd name="T53" fmla="*/ 2303 h 4067"/>
              <a:gd name="T54" fmla="*/ 3403 w 7339"/>
              <a:gd name="T55" fmla="*/ 2086 h 4067"/>
              <a:gd name="T56" fmla="*/ 3472 w 7339"/>
              <a:gd name="T57" fmla="*/ 2158 h 4067"/>
              <a:gd name="T58" fmla="*/ 3285 w 7339"/>
              <a:gd name="T59" fmla="*/ 2383 h 4067"/>
              <a:gd name="T60" fmla="*/ 3620 w 7339"/>
              <a:gd name="T61" fmla="*/ 1784 h 4067"/>
              <a:gd name="T62" fmla="*/ 3819 w 7339"/>
              <a:gd name="T63" fmla="*/ 1576 h 4067"/>
              <a:gd name="T64" fmla="*/ 3814 w 7339"/>
              <a:gd name="T65" fmla="*/ 1716 h 4067"/>
              <a:gd name="T66" fmla="*/ 3620 w 7339"/>
              <a:gd name="T67" fmla="*/ 1830 h 4067"/>
              <a:gd name="T68" fmla="*/ 4316 w 7339"/>
              <a:gd name="T69" fmla="*/ 1234 h 4067"/>
              <a:gd name="T70" fmla="*/ 4481 w 7339"/>
              <a:gd name="T71" fmla="*/ 1176 h 4067"/>
              <a:gd name="T72" fmla="*/ 4354 w 7339"/>
              <a:gd name="T73" fmla="*/ 1316 h 4067"/>
              <a:gd name="T74" fmla="*/ 4183 w 7339"/>
              <a:gd name="T75" fmla="*/ 1422 h 4067"/>
              <a:gd name="T76" fmla="*/ 4841 w 7339"/>
              <a:gd name="T77" fmla="*/ 1176 h 4067"/>
              <a:gd name="T78" fmla="*/ 5107 w 7339"/>
              <a:gd name="T79" fmla="*/ 1248 h 4067"/>
              <a:gd name="T80" fmla="*/ 5038 w 7339"/>
              <a:gd name="T81" fmla="*/ 1320 h 4067"/>
              <a:gd name="T82" fmla="*/ 4841 w 7339"/>
              <a:gd name="T83" fmla="*/ 1276 h 4067"/>
              <a:gd name="T84" fmla="*/ 5388 w 7339"/>
              <a:gd name="T85" fmla="*/ 1292 h 4067"/>
              <a:gd name="T86" fmla="*/ 5562 w 7339"/>
              <a:gd name="T87" fmla="*/ 1248 h 4067"/>
              <a:gd name="T88" fmla="*/ 5718 w 7339"/>
              <a:gd name="T89" fmla="*/ 1216 h 4067"/>
              <a:gd name="T90" fmla="*/ 5597 w 7339"/>
              <a:gd name="T91" fmla="*/ 1334 h 4067"/>
              <a:gd name="T92" fmla="*/ 5426 w 7339"/>
              <a:gd name="T93" fmla="*/ 1392 h 4067"/>
              <a:gd name="T94" fmla="*/ 6042 w 7339"/>
              <a:gd name="T95" fmla="*/ 1023 h 4067"/>
              <a:gd name="T96" fmla="*/ 6209 w 7339"/>
              <a:gd name="T97" fmla="*/ 910 h 4067"/>
              <a:gd name="T98" fmla="*/ 6278 w 7339"/>
              <a:gd name="T99" fmla="*/ 983 h 4067"/>
              <a:gd name="T100" fmla="*/ 6103 w 7339"/>
              <a:gd name="T101" fmla="*/ 1103 h 4067"/>
              <a:gd name="T102" fmla="*/ 6502 w 7339"/>
              <a:gd name="T103" fmla="*/ 631 h 4067"/>
              <a:gd name="T104" fmla="*/ 6685 w 7339"/>
              <a:gd name="T105" fmla="*/ 410 h 4067"/>
              <a:gd name="T106" fmla="*/ 6701 w 7339"/>
              <a:gd name="T107" fmla="*/ 529 h 4067"/>
              <a:gd name="T108" fmla="*/ 6473 w 7339"/>
              <a:gd name="T109" fmla="*/ 659 h 4067"/>
              <a:gd name="T110" fmla="*/ 7061 w 7339"/>
              <a:gd name="T111" fmla="*/ 117 h 4067"/>
              <a:gd name="T112" fmla="*/ 7244 w 7339"/>
              <a:gd name="T113" fmla="*/ 59 h 4067"/>
              <a:gd name="T114" fmla="*/ 7326 w 7339"/>
              <a:gd name="T115" fmla="*/ 100 h 4067"/>
              <a:gd name="T116" fmla="*/ 7183 w 7339"/>
              <a:gd name="T117" fmla="*/ 159 h 4067"/>
              <a:gd name="T118" fmla="*/ 7099 w 7339"/>
              <a:gd name="T119" fmla="*/ 199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39" h="4067">
                <a:moveTo>
                  <a:pt x="0" y="3994"/>
                </a:moveTo>
                <a:lnTo>
                  <a:pt x="61" y="3936"/>
                </a:lnTo>
                <a:lnTo>
                  <a:pt x="106" y="3882"/>
                </a:lnTo>
                <a:cubicBezTo>
                  <a:pt x="115" y="3871"/>
                  <a:pt x="129" y="3864"/>
                  <a:pt x="144" y="3864"/>
                </a:cubicBezTo>
                <a:lnTo>
                  <a:pt x="205" y="3864"/>
                </a:lnTo>
                <a:lnTo>
                  <a:pt x="171" y="3878"/>
                </a:lnTo>
                <a:lnTo>
                  <a:pt x="232" y="3820"/>
                </a:lnTo>
                <a:lnTo>
                  <a:pt x="293" y="3762"/>
                </a:lnTo>
                <a:lnTo>
                  <a:pt x="284" y="3773"/>
                </a:lnTo>
                <a:lnTo>
                  <a:pt x="289" y="3764"/>
                </a:lnTo>
                <a:lnTo>
                  <a:pt x="376" y="3814"/>
                </a:lnTo>
                <a:lnTo>
                  <a:pt x="370" y="3823"/>
                </a:lnTo>
                <a:cubicBezTo>
                  <a:pt x="368" y="3827"/>
                  <a:pt x="365" y="3831"/>
                  <a:pt x="362" y="3834"/>
                </a:cubicBezTo>
                <a:lnTo>
                  <a:pt x="301" y="3892"/>
                </a:lnTo>
                <a:lnTo>
                  <a:pt x="240" y="3950"/>
                </a:lnTo>
                <a:cubicBezTo>
                  <a:pt x="230" y="3959"/>
                  <a:pt x="218" y="3964"/>
                  <a:pt x="205" y="3964"/>
                </a:cubicBezTo>
                <a:lnTo>
                  <a:pt x="144" y="3964"/>
                </a:lnTo>
                <a:lnTo>
                  <a:pt x="183" y="3946"/>
                </a:lnTo>
                <a:lnTo>
                  <a:pt x="130" y="4008"/>
                </a:lnTo>
                <a:lnTo>
                  <a:pt x="69" y="4067"/>
                </a:lnTo>
                <a:lnTo>
                  <a:pt x="0" y="3994"/>
                </a:lnTo>
                <a:close/>
                <a:moveTo>
                  <a:pt x="445" y="3511"/>
                </a:moveTo>
                <a:lnTo>
                  <a:pt x="454" y="3495"/>
                </a:lnTo>
                <a:cubicBezTo>
                  <a:pt x="457" y="3489"/>
                  <a:pt x="462" y="3483"/>
                  <a:pt x="468" y="3479"/>
                </a:cubicBezTo>
                <a:lnTo>
                  <a:pt x="529" y="3432"/>
                </a:lnTo>
                <a:lnTo>
                  <a:pt x="585" y="3378"/>
                </a:lnTo>
                <a:lnTo>
                  <a:pt x="646" y="3319"/>
                </a:lnTo>
                <a:lnTo>
                  <a:pt x="635" y="3336"/>
                </a:lnTo>
                <a:lnTo>
                  <a:pt x="684" y="3220"/>
                </a:lnTo>
                <a:lnTo>
                  <a:pt x="680" y="3239"/>
                </a:lnTo>
                <a:lnTo>
                  <a:pt x="680" y="3229"/>
                </a:lnTo>
                <a:lnTo>
                  <a:pt x="780" y="3229"/>
                </a:lnTo>
                <a:lnTo>
                  <a:pt x="780" y="3239"/>
                </a:lnTo>
                <a:cubicBezTo>
                  <a:pt x="780" y="3246"/>
                  <a:pt x="778" y="3252"/>
                  <a:pt x="776" y="3258"/>
                </a:cubicBezTo>
                <a:lnTo>
                  <a:pt x="727" y="3375"/>
                </a:lnTo>
                <a:cubicBezTo>
                  <a:pt x="724" y="3381"/>
                  <a:pt x="720" y="3387"/>
                  <a:pt x="715" y="3392"/>
                </a:cubicBezTo>
                <a:lnTo>
                  <a:pt x="655" y="3450"/>
                </a:lnTo>
                <a:lnTo>
                  <a:pt x="589" y="3512"/>
                </a:lnTo>
                <a:lnTo>
                  <a:pt x="528" y="3558"/>
                </a:lnTo>
                <a:lnTo>
                  <a:pt x="542" y="3542"/>
                </a:lnTo>
                <a:lnTo>
                  <a:pt x="534" y="3558"/>
                </a:lnTo>
                <a:lnTo>
                  <a:pt x="445" y="3511"/>
                </a:lnTo>
                <a:close/>
                <a:moveTo>
                  <a:pt x="873" y="2985"/>
                </a:moveTo>
                <a:lnTo>
                  <a:pt x="929" y="2878"/>
                </a:lnTo>
                <a:cubicBezTo>
                  <a:pt x="932" y="2874"/>
                  <a:pt x="935" y="2869"/>
                  <a:pt x="939" y="2865"/>
                </a:cubicBezTo>
                <a:lnTo>
                  <a:pt x="988" y="2819"/>
                </a:lnTo>
                <a:lnTo>
                  <a:pt x="973" y="2855"/>
                </a:lnTo>
                <a:lnTo>
                  <a:pt x="973" y="2797"/>
                </a:lnTo>
                <a:cubicBezTo>
                  <a:pt x="973" y="2783"/>
                  <a:pt x="978" y="2770"/>
                  <a:pt x="988" y="2761"/>
                </a:cubicBezTo>
                <a:lnTo>
                  <a:pt x="1049" y="2703"/>
                </a:lnTo>
                <a:lnTo>
                  <a:pt x="1099" y="2655"/>
                </a:lnTo>
                <a:lnTo>
                  <a:pt x="1168" y="2727"/>
                </a:lnTo>
                <a:lnTo>
                  <a:pt x="1118" y="2775"/>
                </a:lnTo>
                <a:lnTo>
                  <a:pt x="1057" y="2833"/>
                </a:lnTo>
                <a:lnTo>
                  <a:pt x="1073" y="2797"/>
                </a:lnTo>
                <a:lnTo>
                  <a:pt x="1073" y="2855"/>
                </a:lnTo>
                <a:cubicBezTo>
                  <a:pt x="1073" y="2869"/>
                  <a:pt x="1067" y="2882"/>
                  <a:pt x="1057" y="2891"/>
                </a:cubicBezTo>
                <a:lnTo>
                  <a:pt x="1008" y="2938"/>
                </a:lnTo>
                <a:lnTo>
                  <a:pt x="1018" y="2925"/>
                </a:lnTo>
                <a:lnTo>
                  <a:pt x="962" y="3032"/>
                </a:lnTo>
                <a:lnTo>
                  <a:pt x="873" y="2985"/>
                </a:lnTo>
                <a:close/>
                <a:moveTo>
                  <a:pt x="1336" y="2488"/>
                </a:moveTo>
                <a:lnTo>
                  <a:pt x="1338" y="2485"/>
                </a:lnTo>
                <a:lnTo>
                  <a:pt x="1403" y="2423"/>
                </a:lnTo>
                <a:cubicBezTo>
                  <a:pt x="1412" y="2414"/>
                  <a:pt x="1424" y="2409"/>
                  <a:pt x="1437" y="2409"/>
                </a:cubicBezTo>
                <a:lnTo>
                  <a:pt x="1498" y="2409"/>
                </a:lnTo>
                <a:lnTo>
                  <a:pt x="1559" y="2409"/>
                </a:lnTo>
                <a:lnTo>
                  <a:pt x="1525" y="2423"/>
                </a:lnTo>
                <a:lnTo>
                  <a:pt x="1586" y="2365"/>
                </a:lnTo>
                <a:cubicBezTo>
                  <a:pt x="1595" y="2356"/>
                  <a:pt x="1607" y="2351"/>
                  <a:pt x="1620" y="2351"/>
                </a:cubicBezTo>
                <a:lnTo>
                  <a:pt x="1669" y="2351"/>
                </a:lnTo>
                <a:lnTo>
                  <a:pt x="1727" y="2351"/>
                </a:lnTo>
                <a:lnTo>
                  <a:pt x="1727" y="2451"/>
                </a:lnTo>
                <a:lnTo>
                  <a:pt x="1669" y="2451"/>
                </a:lnTo>
                <a:lnTo>
                  <a:pt x="1620" y="2451"/>
                </a:lnTo>
                <a:lnTo>
                  <a:pt x="1655" y="2437"/>
                </a:lnTo>
                <a:lnTo>
                  <a:pt x="1594" y="2496"/>
                </a:lnTo>
                <a:cubicBezTo>
                  <a:pt x="1584" y="2504"/>
                  <a:pt x="1572" y="2509"/>
                  <a:pt x="1559" y="2509"/>
                </a:cubicBezTo>
                <a:lnTo>
                  <a:pt x="1498" y="2509"/>
                </a:lnTo>
                <a:lnTo>
                  <a:pt x="1437" y="2509"/>
                </a:lnTo>
                <a:lnTo>
                  <a:pt x="1472" y="2496"/>
                </a:lnTo>
                <a:lnTo>
                  <a:pt x="1415" y="2550"/>
                </a:lnTo>
                <a:lnTo>
                  <a:pt x="1413" y="2552"/>
                </a:lnTo>
                <a:lnTo>
                  <a:pt x="1336" y="2488"/>
                </a:lnTo>
                <a:close/>
                <a:moveTo>
                  <a:pt x="2027" y="2452"/>
                </a:moveTo>
                <a:lnTo>
                  <a:pt x="2057" y="2481"/>
                </a:lnTo>
                <a:lnTo>
                  <a:pt x="2023" y="2468"/>
                </a:lnTo>
                <a:lnTo>
                  <a:pt x="2084" y="2468"/>
                </a:lnTo>
                <a:lnTo>
                  <a:pt x="2145" y="2468"/>
                </a:lnTo>
                <a:cubicBezTo>
                  <a:pt x="2158" y="2468"/>
                  <a:pt x="2170" y="2473"/>
                  <a:pt x="2179" y="2481"/>
                </a:cubicBezTo>
                <a:lnTo>
                  <a:pt x="2240" y="2540"/>
                </a:lnTo>
                <a:lnTo>
                  <a:pt x="2206" y="2526"/>
                </a:lnTo>
                <a:lnTo>
                  <a:pt x="2255" y="2526"/>
                </a:lnTo>
                <a:lnTo>
                  <a:pt x="2316" y="2526"/>
                </a:lnTo>
                <a:cubicBezTo>
                  <a:pt x="2327" y="2526"/>
                  <a:pt x="2337" y="2529"/>
                  <a:pt x="2346" y="2536"/>
                </a:cubicBezTo>
                <a:lnTo>
                  <a:pt x="2379" y="2561"/>
                </a:lnTo>
                <a:lnTo>
                  <a:pt x="2318" y="2641"/>
                </a:lnTo>
                <a:lnTo>
                  <a:pt x="2285" y="2616"/>
                </a:lnTo>
                <a:lnTo>
                  <a:pt x="2316" y="2626"/>
                </a:lnTo>
                <a:lnTo>
                  <a:pt x="2255" y="2626"/>
                </a:lnTo>
                <a:lnTo>
                  <a:pt x="2206" y="2626"/>
                </a:lnTo>
                <a:cubicBezTo>
                  <a:pt x="2193" y="2626"/>
                  <a:pt x="2181" y="2621"/>
                  <a:pt x="2171" y="2612"/>
                </a:cubicBezTo>
                <a:lnTo>
                  <a:pt x="2110" y="2554"/>
                </a:lnTo>
                <a:lnTo>
                  <a:pt x="2145" y="2568"/>
                </a:lnTo>
                <a:lnTo>
                  <a:pt x="2084" y="2568"/>
                </a:lnTo>
                <a:lnTo>
                  <a:pt x="2023" y="2568"/>
                </a:lnTo>
                <a:cubicBezTo>
                  <a:pt x="2010" y="2568"/>
                  <a:pt x="1998" y="2563"/>
                  <a:pt x="1988" y="2554"/>
                </a:cubicBezTo>
                <a:lnTo>
                  <a:pt x="1958" y="2524"/>
                </a:lnTo>
                <a:lnTo>
                  <a:pt x="2027" y="2452"/>
                </a:lnTo>
                <a:close/>
                <a:moveTo>
                  <a:pt x="2641" y="2572"/>
                </a:moveTo>
                <a:lnTo>
                  <a:pt x="2669" y="2572"/>
                </a:lnTo>
                <a:lnTo>
                  <a:pt x="2730" y="2572"/>
                </a:lnTo>
                <a:lnTo>
                  <a:pt x="2791" y="2572"/>
                </a:lnTo>
                <a:lnTo>
                  <a:pt x="2840" y="2572"/>
                </a:lnTo>
                <a:lnTo>
                  <a:pt x="2810" y="2583"/>
                </a:lnTo>
                <a:lnTo>
                  <a:pt x="2871" y="2536"/>
                </a:lnTo>
                <a:cubicBezTo>
                  <a:pt x="2879" y="2529"/>
                  <a:pt x="2890" y="2526"/>
                  <a:pt x="2901" y="2526"/>
                </a:cubicBezTo>
                <a:lnTo>
                  <a:pt x="2962" y="2526"/>
                </a:lnTo>
                <a:lnTo>
                  <a:pt x="2928" y="2540"/>
                </a:lnTo>
                <a:lnTo>
                  <a:pt x="2974" y="2496"/>
                </a:lnTo>
                <a:lnTo>
                  <a:pt x="3043" y="2568"/>
                </a:lnTo>
                <a:lnTo>
                  <a:pt x="2997" y="2612"/>
                </a:lnTo>
                <a:cubicBezTo>
                  <a:pt x="2987" y="2621"/>
                  <a:pt x="2975" y="2626"/>
                  <a:pt x="2962" y="2626"/>
                </a:cubicBezTo>
                <a:lnTo>
                  <a:pt x="2901" y="2626"/>
                </a:lnTo>
                <a:lnTo>
                  <a:pt x="2931" y="2616"/>
                </a:lnTo>
                <a:lnTo>
                  <a:pt x="2870" y="2662"/>
                </a:lnTo>
                <a:cubicBezTo>
                  <a:pt x="2862" y="2669"/>
                  <a:pt x="2851" y="2672"/>
                  <a:pt x="2840" y="2672"/>
                </a:cubicBezTo>
                <a:lnTo>
                  <a:pt x="2791" y="2672"/>
                </a:lnTo>
                <a:lnTo>
                  <a:pt x="2730" y="2672"/>
                </a:lnTo>
                <a:lnTo>
                  <a:pt x="2669" y="2672"/>
                </a:lnTo>
                <a:lnTo>
                  <a:pt x="2641" y="2672"/>
                </a:lnTo>
                <a:lnTo>
                  <a:pt x="2641" y="2572"/>
                </a:lnTo>
                <a:close/>
                <a:moveTo>
                  <a:pt x="3229" y="2293"/>
                </a:moveTo>
                <a:lnTo>
                  <a:pt x="3255" y="2293"/>
                </a:lnTo>
                <a:lnTo>
                  <a:pt x="3224" y="2303"/>
                </a:lnTo>
                <a:lnTo>
                  <a:pt x="3285" y="2257"/>
                </a:lnTo>
                <a:lnTo>
                  <a:pt x="3272" y="2273"/>
                </a:lnTo>
                <a:lnTo>
                  <a:pt x="3333" y="2157"/>
                </a:lnTo>
                <a:cubicBezTo>
                  <a:pt x="3335" y="2152"/>
                  <a:pt x="3338" y="2148"/>
                  <a:pt x="3342" y="2144"/>
                </a:cubicBezTo>
                <a:lnTo>
                  <a:pt x="3403" y="2086"/>
                </a:lnTo>
                <a:lnTo>
                  <a:pt x="3448" y="2032"/>
                </a:lnTo>
                <a:lnTo>
                  <a:pt x="3456" y="2024"/>
                </a:lnTo>
                <a:lnTo>
                  <a:pt x="3525" y="2096"/>
                </a:lnTo>
                <a:lnTo>
                  <a:pt x="3525" y="2096"/>
                </a:lnTo>
                <a:lnTo>
                  <a:pt x="3472" y="2158"/>
                </a:lnTo>
                <a:lnTo>
                  <a:pt x="3411" y="2216"/>
                </a:lnTo>
                <a:lnTo>
                  <a:pt x="3421" y="2203"/>
                </a:lnTo>
                <a:lnTo>
                  <a:pt x="3360" y="2320"/>
                </a:lnTo>
                <a:cubicBezTo>
                  <a:pt x="3357" y="2326"/>
                  <a:pt x="3352" y="2332"/>
                  <a:pt x="3346" y="2336"/>
                </a:cubicBezTo>
                <a:lnTo>
                  <a:pt x="3285" y="2383"/>
                </a:lnTo>
                <a:cubicBezTo>
                  <a:pt x="3276" y="2389"/>
                  <a:pt x="3266" y="2393"/>
                  <a:pt x="3255" y="2393"/>
                </a:cubicBezTo>
                <a:lnTo>
                  <a:pt x="3229" y="2393"/>
                </a:lnTo>
                <a:lnTo>
                  <a:pt x="3229" y="2293"/>
                </a:lnTo>
                <a:close/>
                <a:moveTo>
                  <a:pt x="3620" y="1830"/>
                </a:moveTo>
                <a:lnTo>
                  <a:pt x="3620" y="1784"/>
                </a:lnTo>
                <a:cubicBezTo>
                  <a:pt x="3620" y="1771"/>
                  <a:pt x="3625" y="1758"/>
                  <a:pt x="3635" y="1748"/>
                </a:cubicBezTo>
                <a:lnTo>
                  <a:pt x="3696" y="1690"/>
                </a:lnTo>
                <a:lnTo>
                  <a:pt x="3745" y="1644"/>
                </a:lnTo>
                <a:lnTo>
                  <a:pt x="3806" y="1585"/>
                </a:lnTo>
                <a:cubicBezTo>
                  <a:pt x="3810" y="1582"/>
                  <a:pt x="3814" y="1579"/>
                  <a:pt x="3819" y="1576"/>
                </a:cubicBezTo>
                <a:lnTo>
                  <a:pt x="3926" y="1525"/>
                </a:lnTo>
                <a:lnTo>
                  <a:pt x="3969" y="1616"/>
                </a:lnTo>
                <a:lnTo>
                  <a:pt x="3862" y="1667"/>
                </a:lnTo>
                <a:lnTo>
                  <a:pt x="3875" y="1658"/>
                </a:lnTo>
                <a:lnTo>
                  <a:pt x="3814" y="1716"/>
                </a:lnTo>
                <a:lnTo>
                  <a:pt x="3765" y="1762"/>
                </a:lnTo>
                <a:lnTo>
                  <a:pt x="3704" y="1821"/>
                </a:lnTo>
                <a:lnTo>
                  <a:pt x="3720" y="1784"/>
                </a:lnTo>
                <a:lnTo>
                  <a:pt x="3720" y="1830"/>
                </a:lnTo>
                <a:lnTo>
                  <a:pt x="3620" y="1830"/>
                </a:lnTo>
                <a:close/>
                <a:moveTo>
                  <a:pt x="4114" y="1349"/>
                </a:moveTo>
                <a:lnTo>
                  <a:pt x="4160" y="1306"/>
                </a:lnTo>
                <a:lnTo>
                  <a:pt x="4221" y="1248"/>
                </a:lnTo>
                <a:cubicBezTo>
                  <a:pt x="4230" y="1239"/>
                  <a:pt x="4242" y="1234"/>
                  <a:pt x="4255" y="1234"/>
                </a:cubicBezTo>
                <a:lnTo>
                  <a:pt x="4316" y="1234"/>
                </a:lnTo>
                <a:lnTo>
                  <a:pt x="4278" y="1252"/>
                </a:lnTo>
                <a:lnTo>
                  <a:pt x="4327" y="1194"/>
                </a:lnTo>
                <a:cubicBezTo>
                  <a:pt x="4336" y="1182"/>
                  <a:pt x="4350" y="1176"/>
                  <a:pt x="4365" y="1176"/>
                </a:cubicBezTo>
                <a:lnTo>
                  <a:pt x="4426" y="1176"/>
                </a:lnTo>
                <a:lnTo>
                  <a:pt x="4481" y="1176"/>
                </a:lnTo>
                <a:lnTo>
                  <a:pt x="4481" y="1276"/>
                </a:lnTo>
                <a:lnTo>
                  <a:pt x="4426" y="1276"/>
                </a:lnTo>
                <a:lnTo>
                  <a:pt x="4365" y="1276"/>
                </a:lnTo>
                <a:lnTo>
                  <a:pt x="4403" y="1258"/>
                </a:lnTo>
                <a:lnTo>
                  <a:pt x="4354" y="1316"/>
                </a:lnTo>
                <a:cubicBezTo>
                  <a:pt x="4345" y="1327"/>
                  <a:pt x="4331" y="1334"/>
                  <a:pt x="4316" y="1334"/>
                </a:cubicBezTo>
                <a:lnTo>
                  <a:pt x="4255" y="1334"/>
                </a:lnTo>
                <a:lnTo>
                  <a:pt x="4290" y="1320"/>
                </a:lnTo>
                <a:lnTo>
                  <a:pt x="4229" y="1378"/>
                </a:lnTo>
                <a:lnTo>
                  <a:pt x="4183" y="1422"/>
                </a:lnTo>
                <a:lnTo>
                  <a:pt x="4114" y="1349"/>
                </a:lnTo>
                <a:close/>
                <a:moveTo>
                  <a:pt x="4782" y="1159"/>
                </a:moveTo>
                <a:lnTo>
                  <a:pt x="4814" y="1190"/>
                </a:lnTo>
                <a:lnTo>
                  <a:pt x="4780" y="1176"/>
                </a:lnTo>
                <a:lnTo>
                  <a:pt x="4841" y="1176"/>
                </a:lnTo>
                <a:lnTo>
                  <a:pt x="4902" y="1176"/>
                </a:lnTo>
                <a:lnTo>
                  <a:pt x="4950" y="1176"/>
                </a:lnTo>
                <a:lnTo>
                  <a:pt x="5011" y="1176"/>
                </a:lnTo>
                <a:cubicBezTo>
                  <a:pt x="5024" y="1176"/>
                  <a:pt x="5037" y="1181"/>
                  <a:pt x="5046" y="1190"/>
                </a:cubicBezTo>
                <a:lnTo>
                  <a:pt x="5107" y="1248"/>
                </a:lnTo>
                <a:lnTo>
                  <a:pt x="5072" y="1234"/>
                </a:lnTo>
                <a:lnTo>
                  <a:pt x="5111" y="1234"/>
                </a:lnTo>
                <a:lnTo>
                  <a:pt x="5111" y="1334"/>
                </a:lnTo>
                <a:lnTo>
                  <a:pt x="5072" y="1334"/>
                </a:lnTo>
                <a:cubicBezTo>
                  <a:pt x="5060" y="1334"/>
                  <a:pt x="5047" y="1329"/>
                  <a:pt x="5038" y="1320"/>
                </a:cubicBezTo>
                <a:lnTo>
                  <a:pt x="4977" y="1262"/>
                </a:lnTo>
                <a:lnTo>
                  <a:pt x="5011" y="1276"/>
                </a:lnTo>
                <a:lnTo>
                  <a:pt x="4950" y="1276"/>
                </a:lnTo>
                <a:lnTo>
                  <a:pt x="4902" y="1276"/>
                </a:lnTo>
                <a:lnTo>
                  <a:pt x="4841" y="1276"/>
                </a:lnTo>
                <a:lnTo>
                  <a:pt x="4780" y="1276"/>
                </a:lnTo>
                <a:cubicBezTo>
                  <a:pt x="4767" y="1276"/>
                  <a:pt x="4754" y="1271"/>
                  <a:pt x="4745" y="1262"/>
                </a:cubicBezTo>
                <a:lnTo>
                  <a:pt x="4713" y="1231"/>
                </a:lnTo>
                <a:lnTo>
                  <a:pt x="4782" y="1159"/>
                </a:lnTo>
                <a:close/>
                <a:moveTo>
                  <a:pt x="5388" y="1292"/>
                </a:moveTo>
                <a:lnTo>
                  <a:pt x="5426" y="1292"/>
                </a:lnTo>
                <a:lnTo>
                  <a:pt x="5487" y="1292"/>
                </a:lnTo>
                <a:lnTo>
                  <a:pt x="5536" y="1292"/>
                </a:lnTo>
                <a:lnTo>
                  <a:pt x="5501" y="1306"/>
                </a:lnTo>
                <a:lnTo>
                  <a:pt x="5562" y="1248"/>
                </a:lnTo>
                <a:cubicBezTo>
                  <a:pt x="5572" y="1239"/>
                  <a:pt x="5584" y="1234"/>
                  <a:pt x="5597" y="1234"/>
                </a:cubicBezTo>
                <a:lnTo>
                  <a:pt x="5658" y="1234"/>
                </a:lnTo>
                <a:lnTo>
                  <a:pt x="5719" y="1234"/>
                </a:lnTo>
                <a:lnTo>
                  <a:pt x="5684" y="1248"/>
                </a:lnTo>
                <a:lnTo>
                  <a:pt x="5718" y="1216"/>
                </a:lnTo>
                <a:lnTo>
                  <a:pt x="5787" y="1289"/>
                </a:lnTo>
                <a:lnTo>
                  <a:pt x="5753" y="1320"/>
                </a:lnTo>
                <a:cubicBezTo>
                  <a:pt x="5744" y="1329"/>
                  <a:pt x="5732" y="1334"/>
                  <a:pt x="5719" y="1334"/>
                </a:cubicBezTo>
                <a:lnTo>
                  <a:pt x="5658" y="1334"/>
                </a:lnTo>
                <a:lnTo>
                  <a:pt x="5597" y="1334"/>
                </a:lnTo>
                <a:lnTo>
                  <a:pt x="5631" y="1320"/>
                </a:lnTo>
                <a:lnTo>
                  <a:pt x="5570" y="1378"/>
                </a:lnTo>
                <a:cubicBezTo>
                  <a:pt x="5561" y="1387"/>
                  <a:pt x="5549" y="1392"/>
                  <a:pt x="5536" y="1392"/>
                </a:cubicBezTo>
                <a:lnTo>
                  <a:pt x="5487" y="1392"/>
                </a:lnTo>
                <a:lnTo>
                  <a:pt x="5426" y="1392"/>
                </a:lnTo>
                <a:lnTo>
                  <a:pt x="5388" y="1392"/>
                </a:lnTo>
                <a:lnTo>
                  <a:pt x="5388" y="1292"/>
                </a:lnTo>
                <a:close/>
                <a:moveTo>
                  <a:pt x="5965" y="1085"/>
                </a:moveTo>
                <a:lnTo>
                  <a:pt x="5977" y="1073"/>
                </a:lnTo>
                <a:lnTo>
                  <a:pt x="6042" y="1023"/>
                </a:lnTo>
                <a:cubicBezTo>
                  <a:pt x="6051" y="1017"/>
                  <a:pt x="6062" y="1013"/>
                  <a:pt x="6073" y="1013"/>
                </a:cubicBezTo>
                <a:lnTo>
                  <a:pt x="6134" y="1013"/>
                </a:lnTo>
                <a:lnTo>
                  <a:pt x="6095" y="1031"/>
                </a:lnTo>
                <a:lnTo>
                  <a:pt x="6144" y="973"/>
                </a:lnTo>
                <a:lnTo>
                  <a:pt x="6209" y="910"/>
                </a:lnTo>
                <a:lnTo>
                  <a:pt x="6199" y="923"/>
                </a:lnTo>
                <a:lnTo>
                  <a:pt x="6239" y="848"/>
                </a:lnTo>
                <a:lnTo>
                  <a:pt x="6327" y="894"/>
                </a:lnTo>
                <a:lnTo>
                  <a:pt x="6288" y="970"/>
                </a:lnTo>
                <a:cubicBezTo>
                  <a:pt x="6285" y="975"/>
                  <a:pt x="6282" y="979"/>
                  <a:pt x="6278" y="983"/>
                </a:cubicBezTo>
                <a:lnTo>
                  <a:pt x="6221" y="1037"/>
                </a:lnTo>
                <a:lnTo>
                  <a:pt x="6172" y="1095"/>
                </a:lnTo>
                <a:cubicBezTo>
                  <a:pt x="6162" y="1106"/>
                  <a:pt x="6148" y="1113"/>
                  <a:pt x="6134" y="1113"/>
                </a:cubicBezTo>
                <a:lnTo>
                  <a:pt x="6073" y="1113"/>
                </a:lnTo>
                <a:lnTo>
                  <a:pt x="6103" y="1103"/>
                </a:lnTo>
                <a:lnTo>
                  <a:pt x="6046" y="1146"/>
                </a:lnTo>
                <a:lnTo>
                  <a:pt x="6034" y="1157"/>
                </a:lnTo>
                <a:lnTo>
                  <a:pt x="5965" y="1085"/>
                </a:lnTo>
                <a:close/>
                <a:moveTo>
                  <a:pt x="6473" y="659"/>
                </a:moveTo>
                <a:lnTo>
                  <a:pt x="6502" y="631"/>
                </a:lnTo>
                <a:lnTo>
                  <a:pt x="6563" y="573"/>
                </a:lnTo>
                <a:lnTo>
                  <a:pt x="6554" y="584"/>
                </a:lnTo>
                <a:lnTo>
                  <a:pt x="6615" y="479"/>
                </a:lnTo>
                <a:cubicBezTo>
                  <a:pt x="6617" y="475"/>
                  <a:pt x="6620" y="471"/>
                  <a:pt x="6624" y="468"/>
                </a:cubicBezTo>
                <a:lnTo>
                  <a:pt x="6685" y="410"/>
                </a:lnTo>
                <a:lnTo>
                  <a:pt x="6726" y="360"/>
                </a:lnTo>
                <a:lnTo>
                  <a:pt x="6802" y="425"/>
                </a:lnTo>
                <a:lnTo>
                  <a:pt x="6754" y="482"/>
                </a:lnTo>
                <a:lnTo>
                  <a:pt x="6693" y="541"/>
                </a:lnTo>
                <a:lnTo>
                  <a:pt x="6701" y="529"/>
                </a:lnTo>
                <a:lnTo>
                  <a:pt x="6640" y="634"/>
                </a:lnTo>
                <a:cubicBezTo>
                  <a:pt x="6638" y="638"/>
                  <a:pt x="6635" y="642"/>
                  <a:pt x="6632" y="645"/>
                </a:cubicBezTo>
                <a:lnTo>
                  <a:pt x="6571" y="703"/>
                </a:lnTo>
                <a:lnTo>
                  <a:pt x="6542" y="731"/>
                </a:lnTo>
                <a:lnTo>
                  <a:pt x="6473" y="659"/>
                </a:lnTo>
                <a:close/>
                <a:moveTo>
                  <a:pt x="6972" y="193"/>
                </a:moveTo>
                <a:lnTo>
                  <a:pt x="6982" y="185"/>
                </a:lnTo>
                <a:lnTo>
                  <a:pt x="6974" y="193"/>
                </a:lnTo>
                <a:lnTo>
                  <a:pt x="7022" y="135"/>
                </a:lnTo>
                <a:cubicBezTo>
                  <a:pt x="7032" y="123"/>
                  <a:pt x="7046" y="117"/>
                  <a:pt x="7061" y="117"/>
                </a:cubicBezTo>
                <a:lnTo>
                  <a:pt x="7122" y="117"/>
                </a:lnTo>
                <a:lnTo>
                  <a:pt x="7087" y="131"/>
                </a:lnTo>
                <a:lnTo>
                  <a:pt x="7148" y="72"/>
                </a:lnTo>
                <a:cubicBezTo>
                  <a:pt x="7157" y="64"/>
                  <a:pt x="7170" y="59"/>
                  <a:pt x="7183" y="59"/>
                </a:cubicBezTo>
                <a:lnTo>
                  <a:pt x="7244" y="59"/>
                </a:lnTo>
                <a:lnTo>
                  <a:pt x="7209" y="72"/>
                </a:lnTo>
                <a:lnTo>
                  <a:pt x="7270" y="14"/>
                </a:lnTo>
                <a:cubicBezTo>
                  <a:pt x="7279" y="5"/>
                  <a:pt x="7292" y="0"/>
                  <a:pt x="7305" y="0"/>
                </a:cubicBezTo>
                <a:lnTo>
                  <a:pt x="7326" y="0"/>
                </a:lnTo>
                <a:lnTo>
                  <a:pt x="7326" y="100"/>
                </a:lnTo>
                <a:lnTo>
                  <a:pt x="7305" y="100"/>
                </a:lnTo>
                <a:lnTo>
                  <a:pt x="7339" y="87"/>
                </a:lnTo>
                <a:lnTo>
                  <a:pt x="7278" y="145"/>
                </a:lnTo>
                <a:cubicBezTo>
                  <a:pt x="7269" y="154"/>
                  <a:pt x="7257" y="159"/>
                  <a:pt x="7244" y="159"/>
                </a:cubicBezTo>
                <a:lnTo>
                  <a:pt x="7183" y="159"/>
                </a:lnTo>
                <a:lnTo>
                  <a:pt x="7217" y="145"/>
                </a:lnTo>
                <a:lnTo>
                  <a:pt x="7156" y="203"/>
                </a:lnTo>
                <a:cubicBezTo>
                  <a:pt x="7147" y="212"/>
                  <a:pt x="7135" y="217"/>
                  <a:pt x="7122" y="217"/>
                </a:cubicBezTo>
                <a:lnTo>
                  <a:pt x="7061" y="217"/>
                </a:lnTo>
                <a:lnTo>
                  <a:pt x="7099" y="199"/>
                </a:lnTo>
                <a:lnTo>
                  <a:pt x="7050" y="257"/>
                </a:lnTo>
                <a:cubicBezTo>
                  <a:pt x="7048" y="260"/>
                  <a:pt x="7045" y="263"/>
                  <a:pt x="7042" y="265"/>
                </a:cubicBezTo>
                <a:lnTo>
                  <a:pt x="7032" y="272"/>
                </a:lnTo>
                <a:lnTo>
                  <a:pt x="6972" y="193"/>
                </a:lnTo>
                <a:close/>
              </a:path>
            </a:pathLst>
          </a:custGeom>
          <a:solidFill>
            <a:srgbClr val="3333FF"/>
          </a:solidFill>
          <a:ln w="1588" cap="flat">
            <a:solidFill>
              <a:srgbClr val="3333FF"/>
            </a:solidFill>
            <a:prstDash val="solid"/>
            <a:bevel/>
            <a:headEnd/>
            <a:tailEnd/>
          </a:ln>
        </p:spPr>
        <p:txBody>
          <a:bodyPr/>
          <a:lstStyle/>
          <a:p>
            <a:endParaRPr lang="en-US"/>
          </a:p>
        </p:txBody>
      </p:sp>
      <p:sp>
        <p:nvSpPr>
          <p:cNvPr id="55376" name="Freeform 80">
            <a:extLst>
              <a:ext uri="{FF2B5EF4-FFF2-40B4-BE49-F238E27FC236}">
                <a16:creationId xmlns:a16="http://schemas.microsoft.com/office/drawing/2014/main" id="{23D83F1B-0EFC-4A68-90E1-54F5AEAD9E17}"/>
              </a:ext>
            </a:extLst>
          </p:cNvPr>
          <p:cNvSpPr>
            <a:spLocks noEditPoints="1"/>
          </p:cNvSpPr>
          <p:nvPr/>
        </p:nvSpPr>
        <p:spPr bwMode="auto">
          <a:xfrm>
            <a:off x="6053138" y="2246313"/>
            <a:ext cx="646112" cy="211137"/>
          </a:xfrm>
          <a:custGeom>
            <a:avLst/>
            <a:gdLst>
              <a:gd name="T0" fmla="*/ 62 w 2047"/>
              <a:gd name="T1" fmla="*/ 586 h 665"/>
              <a:gd name="T2" fmla="*/ 147 w 2047"/>
              <a:gd name="T3" fmla="*/ 586 h 665"/>
              <a:gd name="T4" fmla="*/ 200 w 2047"/>
              <a:gd name="T5" fmla="*/ 636 h 665"/>
              <a:gd name="T6" fmla="*/ 117 w 2047"/>
              <a:gd name="T7" fmla="*/ 636 h 665"/>
              <a:gd name="T8" fmla="*/ 31 w 2047"/>
              <a:gd name="T9" fmla="*/ 636 h 665"/>
              <a:gd name="T10" fmla="*/ 361 w 2047"/>
              <a:gd name="T11" fmla="*/ 611 h 665"/>
              <a:gd name="T12" fmla="*/ 386 w 2047"/>
              <a:gd name="T13" fmla="*/ 615 h 665"/>
              <a:gd name="T14" fmla="*/ 471 w 2047"/>
              <a:gd name="T15" fmla="*/ 615 h 665"/>
              <a:gd name="T16" fmla="*/ 511 w 2047"/>
              <a:gd name="T17" fmla="*/ 597 h 665"/>
              <a:gd name="T18" fmla="*/ 502 w 2047"/>
              <a:gd name="T19" fmla="*/ 665 h 665"/>
              <a:gd name="T20" fmla="*/ 416 w 2047"/>
              <a:gd name="T21" fmla="*/ 665 h 665"/>
              <a:gd name="T22" fmla="*/ 338 w 2047"/>
              <a:gd name="T23" fmla="*/ 659 h 665"/>
              <a:gd name="T24" fmla="*/ 666 w 2047"/>
              <a:gd name="T25" fmla="*/ 557 h 665"/>
              <a:gd name="T26" fmla="*/ 692 w 2047"/>
              <a:gd name="T27" fmla="*/ 535 h 665"/>
              <a:gd name="T28" fmla="*/ 719 w 2047"/>
              <a:gd name="T29" fmla="*/ 534 h 665"/>
              <a:gd name="T30" fmla="*/ 807 w 2047"/>
              <a:gd name="T31" fmla="*/ 456 h 665"/>
              <a:gd name="T32" fmla="*/ 780 w 2047"/>
              <a:gd name="T33" fmla="*/ 550 h 665"/>
              <a:gd name="T34" fmla="*/ 710 w 2047"/>
              <a:gd name="T35" fmla="*/ 578 h 665"/>
              <a:gd name="T36" fmla="*/ 679 w 2047"/>
              <a:gd name="T37" fmla="*/ 607 h 665"/>
              <a:gd name="T38" fmla="*/ 926 w 2047"/>
              <a:gd name="T39" fmla="*/ 372 h 665"/>
              <a:gd name="T40" fmla="*/ 986 w 2047"/>
              <a:gd name="T41" fmla="*/ 315 h 665"/>
              <a:gd name="T42" fmla="*/ 1010 w 2047"/>
              <a:gd name="T43" fmla="*/ 315 h 665"/>
              <a:gd name="T44" fmla="*/ 1078 w 2047"/>
              <a:gd name="T45" fmla="*/ 252 h 665"/>
              <a:gd name="T46" fmla="*/ 1075 w 2047"/>
              <a:gd name="T47" fmla="*/ 322 h 665"/>
              <a:gd name="T48" fmla="*/ 1003 w 2047"/>
              <a:gd name="T49" fmla="*/ 358 h 665"/>
              <a:gd name="T50" fmla="*/ 957 w 2047"/>
              <a:gd name="T51" fmla="*/ 411 h 665"/>
              <a:gd name="T52" fmla="*/ 1192 w 2047"/>
              <a:gd name="T53" fmla="*/ 171 h 665"/>
              <a:gd name="T54" fmla="*/ 1266 w 2047"/>
              <a:gd name="T55" fmla="*/ 111 h 665"/>
              <a:gd name="T56" fmla="*/ 1302 w 2047"/>
              <a:gd name="T57" fmla="*/ 91 h 665"/>
              <a:gd name="T58" fmla="*/ 1375 w 2047"/>
              <a:gd name="T59" fmla="*/ 82 h 665"/>
              <a:gd name="T60" fmla="*/ 1321 w 2047"/>
              <a:gd name="T61" fmla="*/ 132 h 665"/>
              <a:gd name="T62" fmla="*/ 1296 w 2047"/>
              <a:gd name="T63" fmla="*/ 161 h 665"/>
              <a:gd name="T64" fmla="*/ 1252 w 2047"/>
              <a:gd name="T65" fmla="*/ 183 h 665"/>
              <a:gd name="T66" fmla="*/ 1503 w 2047"/>
              <a:gd name="T67" fmla="*/ 29 h 665"/>
              <a:gd name="T68" fmla="*/ 1590 w 2047"/>
              <a:gd name="T69" fmla="*/ 29 h 665"/>
              <a:gd name="T70" fmla="*/ 1675 w 2047"/>
              <a:gd name="T71" fmla="*/ 29 h 665"/>
              <a:gd name="T72" fmla="*/ 1675 w 2047"/>
              <a:gd name="T73" fmla="*/ 79 h 665"/>
              <a:gd name="T74" fmla="*/ 1590 w 2047"/>
              <a:gd name="T75" fmla="*/ 79 h 665"/>
              <a:gd name="T76" fmla="*/ 1503 w 2047"/>
              <a:gd name="T77" fmla="*/ 79 h 665"/>
              <a:gd name="T78" fmla="*/ 1883 w 2047"/>
              <a:gd name="T79" fmla="*/ 29 h 665"/>
              <a:gd name="T80" fmla="*/ 1969 w 2047"/>
              <a:gd name="T81" fmla="*/ 29 h 665"/>
              <a:gd name="T82" fmla="*/ 2013 w 2047"/>
              <a:gd name="T83" fmla="*/ 7 h 665"/>
              <a:gd name="T84" fmla="*/ 2042 w 2047"/>
              <a:gd name="T85" fmla="*/ 50 h 665"/>
              <a:gd name="T86" fmla="*/ 2017 w 2047"/>
              <a:gd name="T87" fmla="*/ 73 h 665"/>
              <a:gd name="T88" fmla="*/ 1938 w 2047"/>
              <a:gd name="T89" fmla="*/ 79 h 665"/>
              <a:gd name="T90" fmla="*/ 1853 w 2047"/>
              <a:gd name="T91" fmla="*/ 79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47" h="665">
                <a:moveTo>
                  <a:pt x="0" y="586"/>
                </a:moveTo>
                <a:lnTo>
                  <a:pt x="31" y="586"/>
                </a:lnTo>
                <a:lnTo>
                  <a:pt x="62" y="586"/>
                </a:lnTo>
                <a:lnTo>
                  <a:pt x="92" y="586"/>
                </a:lnTo>
                <a:lnTo>
                  <a:pt x="117" y="586"/>
                </a:lnTo>
                <a:lnTo>
                  <a:pt x="147" y="586"/>
                </a:lnTo>
                <a:lnTo>
                  <a:pt x="178" y="586"/>
                </a:lnTo>
                <a:lnTo>
                  <a:pt x="200" y="586"/>
                </a:lnTo>
                <a:lnTo>
                  <a:pt x="200" y="636"/>
                </a:lnTo>
                <a:lnTo>
                  <a:pt x="178" y="636"/>
                </a:lnTo>
                <a:lnTo>
                  <a:pt x="147" y="636"/>
                </a:lnTo>
                <a:lnTo>
                  <a:pt x="117" y="636"/>
                </a:lnTo>
                <a:lnTo>
                  <a:pt x="92" y="636"/>
                </a:lnTo>
                <a:lnTo>
                  <a:pt x="62" y="636"/>
                </a:lnTo>
                <a:lnTo>
                  <a:pt x="31" y="636"/>
                </a:lnTo>
                <a:lnTo>
                  <a:pt x="0" y="636"/>
                </a:lnTo>
                <a:lnTo>
                  <a:pt x="0" y="586"/>
                </a:lnTo>
                <a:close/>
                <a:moveTo>
                  <a:pt x="361" y="611"/>
                </a:moveTo>
                <a:lnTo>
                  <a:pt x="372" y="622"/>
                </a:lnTo>
                <a:lnTo>
                  <a:pt x="355" y="615"/>
                </a:lnTo>
                <a:lnTo>
                  <a:pt x="386" y="615"/>
                </a:lnTo>
                <a:lnTo>
                  <a:pt x="416" y="615"/>
                </a:lnTo>
                <a:lnTo>
                  <a:pt x="441" y="615"/>
                </a:lnTo>
                <a:lnTo>
                  <a:pt x="471" y="615"/>
                </a:lnTo>
                <a:lnTo>
                  <a:pt x="502" y="615"/>
                </a:lnTo>
                <a:lnTo>
                  <a:pt x="485" y="622"/>
                </a:lnTo>
                <a:lnTo>
                  <a:pt x="511" y="597"/>
                </a:lnTo>
                <a:lnTo>
                  <a:pt x="546" y="633"/>
                </a:lnTo>
                <a:lnTo>
                  <a:pt x="519" y="659"/>
                </a:lnTo>
                <a:cubicBezTo>
                  <a:pt x="514" y="663"/>
                  <a:pt x="508" y="665"/>
                  <a:pt x="502" y="665"/>
                </a:cubicBezTo>
                <a:lnTo>
                  <a:pt x="471" y="665"/>
                </a:lnTo>
                <a:lnTo>
                  <a:pt x="441" y="665"/>
                </a:lnTo>
                <a:lnTo>
                  <a:pt x="416" y="665"/>
                </a:lnTo>
                <a:lnTo>
                  <a:pt x="386" y="665"/>
                </a:lnTo>
                <a:lnTo>
                  <a:pt x="355" y="665"/>
                </a:lnTo>
                <a:cubicBezTo>
                  <a:pt x="349" y="665"/>
                  <a:pt x="342" y="663"/>
                  <a:pt x="338" y="659"/>
                </a:cubicBezTo>
                <a:lnTo>
                  <a:pt x="326" y="648"/>
                </a:lnTo>
                <a:lnTo>
                  <a:pt x="361" y="611"/>
                </a:lnTo>
                <a:close/>
                <a:moveTo>
                  <a:pt x="666" y="557"/>
                </a:moveTo>
                <a:lnTo>
                  <a:pt x="679" y="557"/>
                </a:lnTo>
                <a:lnTo>
                  <a:pt x="662" y="564"/>
                </a:lnTo>
                <a:lnTo>
                  <a:pt x="692" y="535"/>
                </a:lnTo>
                <a:cubicBezTo>
                  <a:pt x="697" y="531"/>
                  <a:pt x="703" y="528"/>
                  <a:pt x="710" y="528"/>
                </a:cubicBezTo>
                <a:lnTo>
                  <a:pt x="734" y="528"/>
                </a:lnTo>
                <a:lnTo>
                  <a:pt x="719" y="534"/>
                </a:lnTo>
                <a:lnTo>
                  <a:pt x="749" y="510"/>
                </a:lnTo>
                <a:lnTo>
                  <a:pt x="778" y="483"/>
                </a:lnTo>
                <a:lnTo>
                  <a:pt x="807" y="456"/>
                </a:lnTo>
                <a:lnTo>
                  <a:pt x="841" y="492"/>
                </a:lnTo>
                <a:lnTo>
                  <a:pt x="812" y="519"/>
                </a:lnTo>
                <a:lnTo>
                  <a:pt x="780" y="550"/>
                </a:lnTo>
                <a:lnTo>
                  <a:pt x="749" y="573"/>
                </a:lnTo>
                <a:cubicBezTo>
                  <a:pt x="745" y="577"/>
                  <a:pt x="739" y="578"/>
                  <a:pt x="734" y="578"/>
                </a:cubicBezTo>
                <a:lnTo>
                  <a:pt x="710" y="578"/>
                </a:lnTo>
                <a:lnTo>
                  <a:pt x="727" y="572"/>
                </a:lnTo>
                <a:lnTo>
                  <a:pt x="696" y="601"/>
                </a:lnTo>
                <a:cubicBezTo>
                  <a:pt x="692" y="605"/>
                  <a:pt x="685" y="607"/>
                  <a:pt x="679" y="607"/>
                </a:cubicBezTo>
                <a:lnTo>
                  <a:pt x="666" y="607"/>
                </a:lnTo>
                <a:lnTo>
                  <a:pt x="666" y="557"/>
                </a:lnTo>
                <a:close/>
                <a:moveTo>
                  <a:pt x="926" y="372"/>
                </a:moveTo>
                <a:lnTo>
                  <a:pt x="927" y="371"/>
                </a:lnTo>
                <a:lnTo>
                  <a:pt x="955" y="344"/>
                </a:lnTo>
                <a:lnTo>
                  <a:pt x="986" y="315"/>
                </a:lnTo>
                <a:cubicBezTo>
                  <a:pt x="990" y="310"/>
                  <a:pt x="997" y="308"/>
                  <a:pt x="1003" y="308"/>
                </a:cubicBezTo>
                <a:lnTo>
                  <a:pt x="1027" y="308"/>
                </a:lnTo>
                <a:lnTo>
                  <a:pt x="1010" y="315"/>
                </a:lnTo>
                <a:lnTo>
                  <a:pt x="1041" y="286"/>
                </a:lnTo>
                <a:lnTo>
                  <a:pt x="1071" y="257"/>
                </a:lnTo>
                <a:lnTo>
                  <a:pt x="1078" y="252"/>
                </a:lnTo>
                <a:lnTo>
                  <a:pt x="1108" y="292"/>
                </a:lnTo>
                <a:lnTo>
                  <a:pt x="1106" y="293"/>
                </a:lnTo>
                <a:lnTo>
                  <a:pt x="1075" y="322"/>
                </a:lnTo>
                <a:lnTo>
                  <a:pt x="1045" y="351"/>
                </a:lnTo>
                <a:cubicBezTo>
                  <a:pt x="1040" y="356"/>
                  <a:pt x="1034" y="358"/>
                  <a:pt x="1027" y="358"/>
                </a:cubicBezTo>
                <a:lnTo>
                  <a:pt x="1003" y="358"/>
                </a:lnTo>
                <a:lnTo>
                  <a:pt x="1020" y="351"/>
                </a:lnTo>
                <a:lnTo>
                  <a:pt x="990" y="380"/>
                </a:lnTo>
                <a:lnTo>
                  <a:pt x="957" y="411"/>
                </a:lnTo>
                <a:lnTo>
                  <a:pt x="956" y="412"/>
                </a:lnTo>
                <a:lnTo>
                  <a:pt x="926" y="372"/>
                </a:lnTo>
                <a:close/>
                <a:moveTo>
                  <a:pt x="1192" y="171"/>
                </a:moveTo>
                <a:lnTo>
                  <a:pt x="1218" y="147"/>
                </a:lnTo>
                <a:lnTo>
                  <a:pt x="1249" y="118"/>
                </a:lnTo>
                <a:cubicBezTo>
                  <a:pt x="1253" y="113"/>
                  <a:pt x="1259" y="111"/>
                  <a:pt x="1266" y="111"/>
                </a:cubicBezTo>
                <a:lnTo>
                  <a:pt x="1296" y="111"/>
                </a:lnTo>
                <a:lnTo>
                  <a:pt x="1277" y="120"/>
                </a:lnTo>
                <a:lnTo>
                  <a:pt x="1302" y="91"/>
                </a:lnTo>
                <a:cubicBezTo>
                  <a:pt x="1306" y="85"/>
                  <a:pt x="1313" y="82"/>
                  <a:pt x="1321" y="82"/>
                </a:cubicBezTo>
                <a:lnTo>
                  <a:pt x="1351" y="82"/>
                </a:lnTo>
                <a:lnTo>
                  <a:pt x="1375" y="82"/>
                </a:lnTo>
                <a:lnTo>
                  <a:pt x="1375" y="132"/>
                </a:lnTo>
                <a:lnTo>
                  <a:pt x="1351" y="132"/>
                </a:lnTo>
                <a:lnTo>
                  <a:pt x="1321" y="132"/>
                </a:lnTo>
                <a:lnTo>
                  <a:pt x="1340" y="123"/>
                </a:lnTo>
                <a:lnTo>
                  <a:pt x="1315" y="152"/>
                </a:lnTo>
                <a:cubicBezTo>
                  <a:pt x="1311" y="157"/>
                  <a:pt x="1304" y="161"/>
                  <a:pt x="1296" y="161"/>
                </a:cubicBezTo>
                <a:lnTo>
                  <a:pt x="1266" y="161"/>
                </a:lnTo>
                <a:lnTo>
                  <a:pt x="1283" y="154"/>
                </a:lnTo>
                <a:lnTo>
                  <a:pt x="1252" y="183"/>
                </a:lnTo>
                <a:lnTo>
                  <a:pt x="1227" y="207"/>
                </a:lnTo>
                <a:lnTo>
                  <a:pt x="1192" y="171"/>
                </a:lnTo>
                <a:close/>
                <a:moveTo>
                  <a:pt x="1503" y="29"/>
                </a:moveTo>
                <a:lnTo>
                  <a:pt x="1529" y="29"/>
                </a:lnTo>
                <a:lnTo>
                  <a:pt x="1559" y="29"/>
                </a:lnTo>
                <a:lnTo>
                  <a:pt x="1590" y="29"/>
                </a:lnTo>
                <a:lnTo>
                  <a:pt x="1620" y="29"/>
                </a:lnTo>
                <a:lnTo>
                  <a:pt x="1645" y="29"/>
                </a:lnTo>
                <a:lnTo>
                  <a:pt x="1675" y="29"/>
                </a:lnTo>
                <a:lnTo>
                  <a:pt x="1703" y="29"/>
                </a:lnTo>
                <a:lnTo>
                  <a:pt x="1703" y="79"/>
                </a:lnTo>
                <a:lnTo>
                  <a:pt x="1675" y="79"/>
                </a:lnTo>
                <a:lnTo>
                  <a:pt x="1645" y="79"/>
                </a:lnTo>
                <a:lnTo>
                  <a:pt x="1620" y="79"/>
                </a:lnTo>
                <a:lnTo>
                  <a:pt x="1590" y="79"/>
                </a:lnTo>
                <a:lnTo>
                  <a:pt x="1559" y="79"/>
                </a:lnTo>
                <a:lnTo>
                  <a:pt x="1529" y="79"/>
                </a:lnTo>
                <a:lnTo>
                  <a:pt x="1503" y="79"/>
                </a:lnTo>
                <a:lnTo>
                  <a:pt x="1503" y="29"/>
                </a:lnTo>
                <a:close/>
                <a:moveTo>
                  <a:pt x="1853" y="29"/>
                </a:moveTo>
                <a:lnTo>
                  <a:pt x="1883" y="29"/>
                </a:lnTo>
                <a:lnTo>
                  <a:pt x="1914" y="29"/>
                </a:lnTo>
                <a:lnTo>
                  <a:pt x="1938" y="29"/>
                </a:lnTo>
                <a:lnTo>
                  <a:pt x="1969" y="29"/>
                </a:lnTo>
                <a:lnTo>
                  <a:pt x="1999" y="29"/>
                </a:lnTo>
                <a:lnTo>
                  <a:pt x="1982" y="36"/>
                </a:lnTo>
                <a:lnTo>
                  <a:pt x="2013" y="7"/>
                </a:lnTo>
                <a:cubicBezTo>
                  <a:pt x="2017" y="3"/>
                  <a:pt x="2023" y="0"/>
                  <a:pt x="2030" y="0"/>
                </a:cubicBezTo>
                <a:lnTo>
                  <a:pt x="2042" y="0"/>
                </a:lnTo>
                <a:lnTo>
                  <a:pt x="2042" y="50"/>
                </a:lnTo>
                <a:lnTo>
                  <a:pt x="2030" y="50"/>
                </a:lnTo>
                <a:lnTo>
                  <a:pt x="2047" y="44"/>
                </a:lnTo>
                <a:lnTo>
                  <a:pt x="2017" y="73"/>
                </a:lnTo>
                <a:cubicBezTo>
                  <a:pt x="2012" y="77"/>
                  <a:pt x="2006" y="79"/>
                  <a:pt x="1999" y="79"/>
                </a:cubicBezTo>
                <a:lnTo>
                  <a:pt x="1969" y="79"/>
                </a:lnTo>
                <a:lnTo>
                  <a:pt x="1938" y="79"/>
                </a:lnTo>
                <a:lnTo>
                  <a:pt x="1914" y="79"/>
                </a:lnTo>
                <a:lnTo>
                  <a:pt x="1883" y="79"/>
                </a:lnTo>
                <a:lnTo>
                  <a:pt x="1853" y="79"/>
                </a:lnTo>
                <a:lnTo>
                  <a:pt x="1853" y="29"/>
                </a:lnTo>
                <a:close/>
              </a:path>
            </a:pathLst>
          </a:custGeom>
          <a:solidFill>
            <a:srgbClr val="3333FF"/>
          </a:solidFill>
          <a:ln w="1588" cap="flat">
            <a:solidFill>
              <a:srgbClr val="3333FF"/>
            </a:solidFill>
            <a:prstDash val="solid"/>
            <a:bevel/>
            <a:headEnd/>
            <a:tailEnd/>
          </a:ln>
        </p:spPr>
        <p:txBody>
          <a:bodyPr/>
          <a:lstStyle/>
          <a:p>
            <a:endParaRPr lang="en-US"/>
          </a:p>
        </p:txBody>
      </p:sp>
      <p:sp>
        <p:nvSpPr>
          <p:cNvPr id="55387" name="Rectangle 91">
            <a:extLst>
              <a:ext uri="{FF2B5EF4-FFF2-40B4-BE49-F238E27FC236}">
                <a16:creationId xmlns:a16="http://schemas.microsoft.com/office/drawing/2014/main" id="{C52FC846-6B00-4261-86D0-C8CEE4B8FC68}"/>
              </a:ext>
            </a:extLst>
          </p:cNvPr>
          <p:cNvSpPr>
            <a:spLocks noChangeArrowheads="1"/>
          </p:cNvSpPr>
          <p:nvPr/>
        </p:nvSpPr>
        <p:spPr bwMode="auto">
          <a:xfrm>
            <a:off x="2701925" y="2209800"/>
            <a:ext cx="4019550" cy="3035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388" name="Rectangle 92">
            <a:extLst>
              <a:ext uri="{FF2B5EF4-FFF2-40B4-BE49-F238E27FC236}">
                <a16:creationId xmlns:a16="http://schemas.microsoft.com/office/drawing/2014/main" id="{C2980931-B7D8-4EF6-A9C2-AD661F8CC309}"/>
              </a:ext>
            </a:extLst>
          </p:cNvPr>
          <p:cNvSpPr>
            <a:spLocks noChangeArrowheads="1"/>
          </p:cNvSpPr>
          <p:nvPr/>
        </p:nvSpPr>
        <p:spPr bwMode="auto">
          <a:xfrm>
            <a:off x="2701925" y="2209800"/>
            <a:ext cx="4019550" cy="3035300"/>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389" name="Line 93">
            <a:extLst>
              <a:ext uri="{FF2B5EF4-FFF2-40B4-BE49-F238E27FC236}">
                <a16:creationId xmlns:a16="http://schemas.microsoft.com/office/drawing/2014/main" id="{BB8F9056-4FD8-4097-A74E-6FA0BCCFB20F}"/>
              </a:ext>
            </a:extLst>
          </p:cNvPr>
          <p:cNvSpPr>
            <a:spLocks noChangeShapeType="1"/>
          </p:cNvSpPr>
          <p:nvPr/>
        </p:nvSpPr>
        <p:spPr bwMode="auto">
          <a:xfrm>
            <a:off x="2701925" y="2209800"/>
            <a:ext cx="40195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90" name="Line 94">
            <a:extLst>
              <a:ext uri="{FF2B5EF4-FFF2-40B4-BE49-F238E27FC236}">
                <a16:creationId xmlns:a16="http://schemas.microsoft.com/office/drawing/2014/main" id="{A2508B86-167D-4FBC-BBC9-693D59C019FF}"/>
              </a:ext>
            </a:extLst>
          </p:cNvPr>
          <p:cNvSpPr>
            <a:spLocks noChangeShapeType="1"/>
          </p:cNvSpPr>
          <p:nvPr/>
        </p:nvSpPr>
        <p:spPr bwMode="auto">
          <a:xfrm>
            <a:off x="2701925" y="5245100"/>
            <a:ext cx="40195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91" name="Line 95">
            <a:extLst>
              <a:ext uri="{FF2B5EF4-FFF2-40B4-BE49-F238E27FC236}">
                <a16:creationId xmlns:a16="http://schemas.microsoft.com/office/drawing/2014/main" id="{777A6B9A-4BD8-4117-8A50-433D41BDABAD}"/>
              </a:ext>
            </a:extLst>
          </p:cNvPr>
          <p:cNvSpPr>
            <a:spLocks noChangeShapeType="1"/>
          </p:cNvSpPr>
          <p:nvPr/>
        </p:nvSpPr>
        <p:spPr bwMode="auto">
          <a:xfrm flipV="1">
            <a:off x="6721475" y="2209800"/>
            <a:ext cx="1588" cy="30353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92" name="Line 96">
            <a:extLst>
              <a:ext uri="{FF2B5EF4-FFF2-40B4-BE49-F238E27FC236}">
                <a16:creationId xmlns:a16="http://schemas.microsoft.com/office/drawing/2014/main" id="{E773CE84-C434-49BA-BC7B-54B16021EFB9}"/>
              </a:ext>
            </a:extLst>
          </p:cNvPr>
          <p:cNvSpPr>
            <a:spLocks noChangeShapeType="1"/>
          </p:cNvSpPr>
          <p:nvPr/>
        </p:nvSpPr>
        <p:spPr bwMode="auto">
          <a:xfrm flipV="1">
            <a:off x="2701925" y="2209800"/>
            <a:ext cx="1588" cy="30353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93" name="Line 97">
            <a:extLst>
              <a:ext uri="{FF2B5EF4-FFF2-40B4-BE49-F238E27FC236}">
                <a16:creationId xmlns:a16="http://schemas.microsoft.com/office/drawing/2014/main" id="{BD751057-030E-4EA8-9081-B5881916AD5B}"/>
              </a:ext>
            </a:extLst>
          </p:cNvPr>
          <p:cNvSpPr>
            <a:spLocks noChangeShapeType="1"/>
          </p:cNvSpPr>
          <p:nvPr/>
        </p:nvSpPr>
        <p:spPr bwMode="auto">
          <a:xfrm>
            <a:off x="2701925" y="5245100"/>
            <a:ext cx="40195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94" name="Line 98">
            <a:extLst>
              <a:ext uri="{FF2B5EF4-FFF2-40B4-BE49-F238E27FC236}">
                <a16:creationId xmlns:a16="http://schemas.microsoft.com/office/drawing/2014/main" id="{67EDF54F-3163-4DC7-BF95-CC1F6029A74D}"/>
              </a:ext>
            </a:extLst>
          </p:cNvPr>
          <p:cNvSpPr>
            <a:spLocks noChangeShapeType="1"/>
          </p:cNvSpPr>
          <p:nvPr/>
        </p:nvSpPr>
        <p:spPr bwMode="auto">
          <a:xfrm flipV="1">
            <a:off x="2701925" y="2209800"/>
            <a:ext cx="1588" cy="30353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95" name="Line 99">
            <a:extLst>
              <a:ext uri="{FF2B5EF4-FFF2-40B4-BE49-F238E27FC236}">
                <a16:creationId xmlns:a16="http://schemas.microsoft.com/office/drawing/2014/main" id="{4A60D7DE-5EE5-4A09-AE19-D755E206BB4B}"/>
              </a:ext>
            </a:extLst>
          </p:cNvPr>
          <p:cNvSpPr>
            <a:spLocks noChangeShapeType="1"/>
          </p:cNvSpPr>
          <p:nvPr/>
        </p:nvSpPr>
        <p:spPr bwMode="auto">
          <a:xfrm flipV="1">
            <a:off x="2701925" y="5199063"/>
            <a:ext cx="1588" cy="460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96" name="Line 100">
            <a:extLst>
              <a:ext uri="{FF2B5EF4-FFF2-40B4-BE49-F238E27FC236}">
                <a16:creationId xmlns:a16="http://schemas.microsoft.com/office/drawing/2014/main" id="{2C555025-6A1E-4FE3-A159-25F367D49A14}"/>
              </a:ext>
            </a:extLst>
          </p:cNvPr>
          <p:cNvSpPr>
            <a:spLocks noChangeShapeType="1"/>
          </p:cNvSpPr>
          <p:nvPr/>
        </p:nvSpPr>
        <p:spPr bwMode="auto">
          <a:xfrm>
            <a:off x="2701925" y="2209800"/>
            <a:ext cx="1588"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97" name="Rectangle 101">
            <a:extLst>
              <a:ext uri="{FF2B5EF4-FFF2-40B4-BE49-F238E27FC236}">
                <a16:creationId xmlns:a16="http://schemas.microsoft.com/office/drawing/2014/main" id="{6A2ADA1C-E216-4600-AAC4-A06D08F6F880}"/>
              </a:ext>
            </a:extLst>
          </p:cNvPr>
          <p:cNvSpPr>
            <a:spLocks noChangeArrowheads="1"/>
          </p:cNvSpPr>
          <p:nvPr/>
        </p:nvSpPr>
        <p:spPr bwMode="auto">
          <a:xfrm>
            <a:off x="2665413" y="53133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55398" name="Line 102">
            <a:extLst>
              <a:ext uri="{FF2B5EF4-FFF2-40B4-BE49-F238E27FC236}">
                <a16:creationId xmlns:a16="http://schemas.microsoft.com/office/drawing/2014/main" id="{689B4E4F-2063-49E4-A921-7366B303B281}"/>
              </a:ext>
            </a:extLst>
          </p:cNvPr>
          <p:cNvSpPr>
            <a:spLocks noChangeShapeType="1"/>
          </p:cNvSpPr>
          <p:nvPr/>
        </p:nvSpPr>
        <p:spPr bwMode="auto">
          <a:xfrm flipV="1">
            <a:off x="3497263" y="5199063"/>
            <a:ext cx="1587" cy="460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99" name="Line 103">
            <a:extLst>
              <a:ext uri="{FF2B5EF4-FFF2-40B4-BE49-F238E27FC236}">
                <a16:creationId xmlns:a16="http://schemas.microsoft.com/office/drawing/2014/main" id="{E50E3133-A38D-4170-9568-0E828CCB697D}"/>
              </a:ext>
            </a:extLst>
          </p:cNvPr>
          <p:cNvSpPr>
            <a:spLocks noChangeShapeType="1"/>
          </p:cNvSpPr>
          <p:nvPr/>
        </p:nvSpPr>
        <p:spPr bwMode="auto">
          <a:xfrm>
            <a:off x="3497263" y="2209800"/>
            <a:ext cx="1587"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00" name="Rectangle 104">
            <a:extLst>
              <a:ext uri="{FF2B5EF4-FFF2-40B4-BE49-F238E27FC236}">
                <a16:creationId xmlns:a16="http://schemas.microsoft.com/office/drawing/2014/main" id="{CC4EE58A-FBEB-4812-B7C1-2714CB0B2DDB}"/>
              </a:ext>
            </a:extLst>
          </p:cNvPr>
          <p:cNvSpPr>
            <a:spLocks noChangeArrowheads="1"/>
          </p:cNvSpPr>
          <p:nvPr/>
        </p:nvSpPr>
        <p:spPr bwMode="auto">
          <a:xfrm>
            <a:off x="3462338" y="53133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55401" name="Line 105">
            <a:extLst>
              <a:ext uri="{FF2B5EF4-FFF2-40B4-BE49-F238E27FC236}">
                <a16:creationId xmlns:a16="http://schemas.microsoft.com/office/drawing/2014/main" id="{AD8B81D6-1543-4DCE-AAEB-F4E33B03FD5E}"/>
              </a:ext>
            </a:extLst>
          </p:cNvPr>
          <p:cNvSpPr>
            <a:spLocks noChangeShapeType="1"/>
          </p:cNvSpPr>
          <p:nvPr/>
        </p:nvSpPr>
        <p:spPr bwMode="auto">
          <a:xfrm flipV="1">
            <a:off x="4303713" y="5199063"/>
            <a:ext cx="1587" cy="460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02" name="Line 106">
            <a:extLst>
              <a:ext uri="{FF2B5EF4-FFF2-40B4-BE49-F238E27FC236}">
                <a16:creationId xmlns:a16="http://schemas.microsoft.com/office/drawing/2014/main" id="{9A57D577-3F84-44DC-BEAD-8739507AD9FE}"/>
              </a:ext>
            </a:extLst>
          </p:cNvPr>
          <p:cNvSpPr>
            <a:spLocks noChangeShapeType="1"/>
          </p:cNvSpPr>
          <p:nvPr/>
        </p:nvSpPr>
        <p:spPr bwMode="auto">
          <a:xfrm>
            <a:off x="4303713" y="2209800"/>
            <a:ext cx="1587"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03" name="Rectangle 107">
            <a:extLst>
              <a:ext uri="{FF2B5EF4-FFF2-40B4-BE49-F238E27FC236}">
                <a16:creationId xmlns:a16="http://schemas.microsoft.com/office/drawing/2014/main" id="{B56FFAC9-7C3E-4FE7-9784-09D723182FD8}"/>
              </a:ext>
            </a:extLst>
          </p:cNvPr>
          <p:cNvSpPr>
            <a:spLocks noChangeArrowheads="1"/>
          </p:cNvSpPr>
          <p:nvPr/>
        </p:nvSpPr>
        <p:spPr bwMode="auto">
          <a:xfrm>
            <a:off x="4268788" y="53133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a:t>
            </a:r>
            <a:endParaRPr lang="en-US" altLang="en-US"/>
          </a:p>
        </p:txBody>
      </p:sp>
      <p:sp>
        <p:nvSpPr>
          <p:cNvPr id="55404" name="Line 108">
            <a:extLst>
              <a:ext uri="{FF2B5EF4-FFF2-40B4-BE49-F238E27FC236}">
                <a16:creationId xmlns:a16="http://schemas.microsoft.com/office/drawing/2014/main" id="{6315A05D-2BA3-4225-A613-BCC8CBD4D5BD}"/>
              </a:ext>
            </a:extLst>
          </p:cNvPr>
          <p:cNvSpPr>
            <a:spLocks noChangeShapeType="1"/>
          </p:cNvSpPr>
          <p:nvPr/>
        </p:nvSpPr>
        <p:spPr bwMode="auto">
          <a:xfrm flipV="1">
            <a:off x="5110163" y="5199063"/>
            <a:ext cx="1587" cy="460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05" name="Line 109">
            <a:extLst>
              <a:ext uri="{FF2B5EF4-FFF2-40B4-BE49-F238E27FC236}">
                <a16:creationId xmlns:a16="http://schemas.microsoft.com/office/drawing/2014/main" id="{41BDD882-69BC-4289-85B7-028C83A9C845}"/>
              </a:ext>
            </a:extLst>
          </p:cNvPr>
          <p:cNvSpPr>
            <a:spLocks noChangeShapeType="1"/>
          </p:cNvSpPr>
          <p:nvPr/>
        </p:nvSpPr>
        <p:spPr bwMode="auto">
          <a:xfrm>
            <a:off x="5110163" y="2209800"/>
            <a:ext cx="1587"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06" name="Rectangle 110">
            <a:extLst>
              <a:ext uri="{FF2B5EF4-FFF2-40B4-BE49-F238E27FC236}">
                <a16:creationId xmlns:a16="http://schemas.microsoft.com/office/drawing/2014/main" id="{39A9E5B8-8AFE-4CD3-B97D-1A4D1064972D}"/>
              </a:ext>
            </a:extLst>
          </p:cNvPr>
          <p:cNvSpPr>
            <a:spLocks noChangeArrowheads="1"/>
          </p:cNvSpPr>
          <p:nvPr/>
        </p:nvSpPr>
        <p:spPr bwMode="auto">
          <a:xfrm>
            <a:off x="5072063" y="53133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6</a:t>
            </a:r>
            <a:endParaRPr lang="en-US" altLang="en-US"/>
          </a:p>
        </p:txBody>
      </p:sp>
      <p:sp>
        <p:nvSpPr>
          <p:cNvPr id="55407" name="Line 111">
            <a:extLst>
              <a:ext uri="{FF2B5EF4-FFF2-40B4-BE49-F238E27FC236}">
                <a16:creationId xmlns:a16="http://schemas.microsoft.com/office/drawing/2014/main" id="{6CCBF6ED-C137-42F4-9A3B-605ECC2E413B}"/>
              </a:ext>
            </a:extLst>
          </p:cNvPr>
          <p:cNvSpPr>
            <a:spLocks noChangeShapeType="1"/>
          </p:cNvSpPr>
          <p:nvPr/>
        </p:nvSpPr>
        <p:spPr bwMode="auto">
          <a:xfrm flipV="1">
            <a:off x="5915025" y="5199063"/>
            <a:ext cx="1588" cy="460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08" name="Line 112">
            <a:extLst>
              <a:ext uri="{FF2B5EF4-FFF2-40B4-BE49-F238E27FC236}">
                <a16:creationId xmlns:a16="http://schemas.microsoft.com/office/drawing/2014/main" id="{46549EEF-2AC2-437A-87B9-3058863468AC}"/>
              </a:ext>
            </a:extLst>
          </p:cNvPr>
          <p:cNvSpPr>
            <a:spLocks noChangeShapeType="1"/>
          </p:cNvSpPr>
          <p:nvPr/>
        </p:nvSpPr>
        <p:spPr bwMode="auto">
          <a:xfrm>
            <a:off x="5915025" y="2209800"/>
            <a:ext cx="1588"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09" name="Rectangle 113">
            <a:extLst>
              <a:ext uri="{FF2B5EF4-FFF2-40B4-BE49-F238E27FC236}">
                <a16:creationId xmlns:a16="http://schemas.microsoft.com/office/drawing/2014/main" id="{FC53B199-D9D3-44C7-8D28-77CE3F430E64}"/>
              </a:ext>
            </a:extLst>
          </p:cNvPr>
          <p:cNvSpPr>
            <a:spLocks noChangeArrowheads="1"/>
          </p:cNvSpPr>
          <p:nvPr/>
        </p:nvSpPr>
        <p:spPr bwMode="auto">
          <a:xfrm>
            <a:off x="5878513" y="53133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8</a:t>
            </a:r>
            <a:endParaRPr lang="en-US" altLang="en-US"/>
          </a:p>
        </p:txBody>
      </p:sp>
      <p:sp>
        <p:nvSpPr>
          <p:cNvPr id="55410" name="Line 114">
            <a:extLst>
              <a:ext uri="{FF2B5EF4-FFF2-40B4-BE49-F238E27FC236}">
                <a16:creationId xmlns:a16="http://schemas.microsoft.com/office/drawing/2014/main" id="{56A00155-6621-4E34-9A2C-0FD86CD34FB2}"/>
              </a:ext>
            </a:extLst>
          </p:cNvPr>
          <p:cNvSpPr>
            <a:spLocks noChangeShapeType="1"/>
          </p:cNvSpPr>
          <p:nvPr/>
        </p:nvSpPr>
        <p:spPr bwMode="auto">
          <a:xfrm flipV="1">
            <a:off x="6721475" y="5199063"/>
            <a:ext cx="1588" cy="460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11" name="Line 115">
            <a:extLst>
              <a:ext uri="{FF2B5EF4-FFF2-40B4-BE49-F238E27FC236}">
                <a16:creationId xmlns:a16="http://schemas.microsoft.com/office/drawing/2014/main" id="{8C70D6EE-8230-49B3-8866-AB661DA23C4D}"/>
              </a:ext>
            </a:extLst>
          </p:cNvPr>
          <p:cNvSpPr>
            <a:spLocks noChangeShapeType="1"/>
          </p:cNvSpPr>
          <p:nvPr/>
        </p:nvSpPr>
        <p:spPr bwMode="auto">
          <a:xfrm>
            <a:off x="6721475" y="2209800"/>
            <a:ext cx="1588"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12" name="Rectangle 116">
            <a:extLst>
              <a:ext uri="{FF2B5EF4-FFF2-40B4-BE49-F238E27FC236}">
                <a16:creationId xmlns:a16="http://schemas.microsoft.com/office/drawing/2014/main" id="{7E5F949B-8160-48EF-80DB-0204A46001FE}"/>
              </a:ext>
            </a:extLst>
          </p:cNvPr>
          <p:cNvSpPr>
            <a:spLocks noChangeArrowheads="1"/>
          </p:cNvSpPr>
          <p:nvPr/>
        </p:nvSpPr>
        <p:spPr bwMode="auto">
          <a:xfrm>
            <a:off x="6646863" y="53133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10</a:t>
            </a:r>
            <a:endParaRPr lang="en-US" altLang="en-US"/>
          </a:p>
        </p:txBody>
      </p:sp>
      <p:sp>
        <p:nvSpPr>
          <p:cNvPr id="55413" name="Line 117">
            <a:extLst>
              <a:ext uri="{FF2B5EF4-FFF2-40B4-BE49-F238E27FC236}">
                <a16:creationId xmlns:a16="http://schemas.microsoft.com/office/drawing/2014/main" id="{F9F21DB4-3829-4531-9F43-5BAA303AC97D}"/>
              </a:ext>
            </a:extLst>
          </p:cNvPr>
          <p:cNvSpPr>
            <a:spLocks noChangeShapeType="1"/>
          </p:cNvSpPr>
          <p:nvPr/>
        </p:nvSpPr>
        <p:spPr bwMode="auto">
          <a:xfrm>
            <a:off x="2701925" y="524510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14" name="Line 118">
            <a:extLst>
              <a:ext uri="{FF2B5EF4-FFF2-40B4-BE49-F238E27FC236}">
                <a16:creationId xmlns:a16="http://schemas.microsoft.com/office/drawing/2014/main" id="{C7CE0B49-453E-40DD-B39B-0B7FCD341B55}"/>
              </a:ext>
            </a:extLst>
          </p:cNvPr>
          <p:cNvSpPr>
            <a:spLocks noChangeShapeType="1"/>
          </p:cNvSpPr>
          <p:nvPr/>
        </p:nvSpPr>
        <p:spPr bwMode="auto">
          <a:xfrm flipH="1">
            <a:off x="6673850" y="524510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15" name="Rectangle 119">
            <a:extLst>
              <a:ext uri="{FF2B5EF4-FFF2-40B4-BE49-F238E27FC236}">
                <a16:creationId xmlns:a16="http://schemas.microsoft.com/office/drawing/2014/main" id="{8C34ED12-E367-4CB6-8CE2-675F32454BED}"/>
              </a:ext>
            </a:extLst>
          </p:cNvPr>
          <p:cNvSpPr>
            <a:spLocks noChangeArrowheads="1"/>
          </p:cNvSpPr>
          <p:nvPr/>
        </p:nvSpPr>
        <p:spPr bwMode="auto">
          <a:xfrm>
            <a:off x="2508250" y="51784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55416" name="Line 120">
            <a:extLst>
              <a:ext uri="{FF2B5EF4-FFF2-40B4-BE49-F238E27FC236}">
                <a16:creationId xmlns:a16="http://schemas.microsoft.com/office/drawing/2014/main" id="{75646545-EBA1-46F7-9CD6-17D372FB2F91}"/>
              </a:ext>
            </a:extLst>
          </p:cNvPr>
          <p:cNvSpPr>
            <a:spLocks noChangeShapeType="1"/>
          </p:cNvSpPr>
          <p:nvPr/>
        </p:nvSpPr>
        <p:spPr bwMode="auto">
          <a:xfrm>
            <a:off x="2701925" y="490855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17" name="Line 121">
            <a:extLst>
              <a:ext uri="{FF2B5EF4-FFF2-40B4-BE49-F238E27FC236}">
                <a16:creationId xmlns:a16="http://schemas.microsoft.com/office/drawing/2014/main" id="{0253CCDA-9C92-46F5-8184-3423F0931AB6}"/>
              </a:ext>
            </a:extLst>
          </p:cNvPr>
          <p:cNvSpPr>
            <a:spLocks noChangeShapeType="1"/>
          </p:cNvSpPr>
          <p:nvPr/>
        </p:nvSpPr>
        <p:spPr bwMode="auto">
          <a:xfrm flipH="1">
            <a:off x="6673850" y="490855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18" name="Rectangle 122">
            <a:extLst>
              <a:ext uri="{FF2B5EF4-FFF2-40B4-BE49-F238E27FC236}">
                <a16:creationId xmlns:a16="http://schemas.microsoft.com/office/drawing/2014/main" id="{C441E757-35EB-481D-A8A0-DEF8BFAE61B3}"/>
              </a:ext>
            </a:extLst>
          </p:cNvPr>
          <p:cNvSpPr>
            <a:spLocks noChangeArrowheads="1"/>
          </p:cNvSpPr>
          <p:nvPr/>
        </p:nvSpPr>
        <p:spPr bwMode="auto">
          <a:xfrm>
            <a:off x="2397125" y="484187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0.1</a:t>
            </a:r>
            <a:endParaRPr lang="en-US" altLang="en-US"/>
          </a:p>
        </p:txBody>
      </p:sp>
      <p:sp>
        <p:nvSpPr>
          <p:cNvPr id="55419" name="Line 123">
            <a:extLst>
              <a:ext uri="{FF2B5EF4-FFF2-40B4-BE49-F238E27FC236}">
                <a16:creationId xmlns:a16="http://schemas.microsoft.com/office/drawing/2014/main" id="{326D37D6-C1AB-4877-BF62-E8720E66A8C6}"/>
              </a:ext>
            </a:extLst>
          </p:cNvPr>
          <p:cNvSpPr>
            <a:spLocks noChangeShapeType="1"/>
          </p:cNvSpPr>
          <p:nvPr/>
        </p:nvSpPr>
        <p:spPr bwMode="auto">
          <a:xfrm>
            <a:off x="2701925" y="457041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20" name="Line 124">
            <a:extLst>
              <a:ext uri="{FF2B5EF4-FFF2-40B4-BE49-F238E27FC236}">
                <a16:creationId xmlns:a16="http://schemas.microsoft.com/office/drawing/2014/main" id="{B86481EB-EC96-4934-A2AC-1ABCDB41CD30}"/>
              </a:ext>
            </a:extLst>
          </p:cNvPr>
          <p:cNvSpPr>
            <a:spLocks noChangeShapeType="1"/>
          </p:cNvSpPr>
          <p:nvPr/>
        </p:nvSpPr>
        <p:spPr bwMode="auto">
          <a:xfrm flipH="1">
            <a:off x="6673850" y="4570413"/>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21" name="Rectangle 125">
            <a:extLst>
              <a:ext uri="{FF2B5EF4-FFF2-40B4-BE49-F238E27FC236}">
                <a16:creationId xmlns:a16="http://schemas.microsoft.com/office/drawing/2014/main" id="{A7B4A2CB-0A67-49B2-A025-AA6D7CC57631}"/>
              </a:ext>
            </a:extLst>
          </p:cNvPr>
          <p:cNvSpPr>
            <a:spLocks noChangeArrowheads="1"/>
          </p:cNvSpPr>
          <p:nvPr/>
        </p:nvSpPr>
        <p:spPr bwMode="auto">
          <a:xfrm>
            <a:off x="2397125" y="450532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0.2</a:t>
            </a:r>
            <a:endParaRPr lang="en-US" altLang="en-US"/>
          </a:p>
        </p:txBody>
      </p:sp>
      <p:sp>
        <p:nvSpPr>
          <p:cNvPr id="55422" name="Line 126">
            <a:extLst>
              <a:ext uri="{FF2B5EF4-FFF2-40B4-BE49-F238E27FC236}">
                <a16:creationId xmlns:a16="http://schemas.microsoft.com/office/drawing/2014/main" id="{540F3AB1-3B9C-4136-ADB8-2712129FDD49}"/>
              </a:ext>
            </a:extLst>
          </p:cNvPr>
          <p:cNvSpPr>
            <a:spLocks noChangeShapeType="1"/>
          </p:cNvSpPr>
          <p:nvPr/>
        </p:nvSpPr>
        <p:spPr bwMode="auto">
          <a:xfrm>
            <a:off x="2701925" y="423386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23" name="Line 127">
            <a:extLst>
              <a:ext uri="{FF2B5EF4-FFF2-40B4-BE49-F238E27FC236}">
                <a16:creationId xmlns:a16="http://schemas.microsoft.com/office/drawing/2014/main" id="{74C46BCA-8EA2-4BD1-9447-2E75F5E10312}"/>
              </a:ext>
            </a:extLst>
          </p:cNvPr>
          <p:cNvSpPr>
            <a:spLocks noChangeShapeType="1"/>
          </p:cNvSpPr>
          <p:nvPr/>
        </p:nvSpPr>
        <p:spPr bwMode="auto">
          <a:xfrm flipH="1">
            <a:off x="6673850" y="4233863"/>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24" name="Rectangle 128">
            <a:extLst>
              <a:ext uri="{FF2B5EF4-FFF2-40B4-BE49-F238E27FC236}">
                <a16:creationId xmlns:a16="http://schemas.microsoft.com/office/drawing/2014/main" id="{E4532CC9-43EB-4021-9899-D5C0217BDE33}"/>
              </a:ext>
            </a:extLst>
          </p:cNvPr>
          <p:cNvSpPr>
            <a:spLocks noChangeArrowheads="1"/>
          </p:cNvSpPr>
          <p:nvPr/>
        </p:nvSpPr>
        <p:spPr bwMode="auto">
          <a:xfrm>
            <a:off x="2397125" y="416718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0.3</a:t>
            </a:r>
            <a:endParaRPr lang="en-US" altLang="en-US"/>
          </a:p>
        </p:txBody>
      </p:sp>
      <p:sp>
        <p:nvSpPr>
          <p:cNvPr id="55425" name="Line 129">
            <a:extLst>
              <a:ext uri="{FF2B5EF4-FFF2-40B4-BE49-F238E27FC236}">
                <a16:creationId xmlns:a16="http://schemas.microsoft.com/office/drawing/2014/main" id="{A9A2AD0B-598D-4071-AC75-97CCD0313CF7}"/>
              </a:ext>
            </a:extLst>
          </p:cNvPr>
          <p:cNvSpPr>
            <a:spLocks noChangeShapeType="1"/>
          </p:cNvSpPr>
          <p:nvPr/>
        </p:nvSpPr>
        <p:spPr bwMode="auto">
          <a:xfrm>
            <a:off x="2701925" y="389572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26" name="Line 130">
            <a:extLst>
              <a:ext uri="{FF2B5EF4-FFF2-40B4-BE49-F238E27FC236}">
                <a16:creationId xmlns:a16="http://schemas.microsoft.com/office/drawing/2014/main" id="{40932656-3104-4F6D-98C2-EC6A9B5D8E3E}"/>
              </a:ext>
            </a:extLst>
          </p:cNvPr>
          <p:cNvSpPr>
            <a:spLocks noChangeShapeType="1"/>
          </p:cNvSpPr>
          <p:nvPr/>
        </p:nvSpPr>
        <p:spPr bwMode="auto">
          <a:xfrm flipH="1">
            <a:off x="6673850" y="3895725"/>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27" name="Rectangle 131">
            <a:extLst>
              <a:ext uri="{FF2B5EF4-FFF2-40B4-BE49-F238E27FC236}">
                <a16:creationId xmlns:a16="http://schemas.microsoft.com/office/drawing/2014/main" id="{7BA7DD11-4311-44E3-9259-1CE16A5A5F2F}"/>
              </a:ext>
            </a:extLst>
          </p:cNvPr>
          <p:cNvSpPr>
            <a:spLocks noChangeArrowheads="1"/>
          </p:cNvSpPr>
          <p:nvPr/>
        </p:nvSpPr>
        <p:spPr bwMode="auto">
          <a:xfrm>
            <a:off x="2397125" y="383063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0.4</a:t>
            </a:r>
            <a:endParaRPr lang="en-US" altLang="en-US"/>
          </a:p>
        </p:txBody>
      </p:sp>
      <p:sp>
        <p:nvSpPr>
          <p:cNvPr id="55428" name="Line 132">
            <a:extLst>
              <a:ext uri="{FF2B5EF4-FFF2-40B4-BE49-F238E27FC236}">
                <a16:creationId xmlns:a16="http://schemas.microsoft.com/office/drawing/2014/main" id="{2255EAAC-552F-467D-BA87-92A5A655D5F2}"/>
              </a:ext>
            </a:extLst>
          </p:cNvPr>
          <p:cNvSpPr>
            <a:spLocks noChangeShapeType="1"/>
          </p:cNvSpPr>
          <p:nvPr/>
        </p:nvSpPr>
        <p:spPr bwMode="auto">
          <a:xfrm>
            <a:off x="2701925" y="355917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29" name="Line 133">
            <a:extLst>
              <a:ext uri="{FF2B5EF4-FFF2-40B4-BE49-F238E27FC236}">
                <a16:creationId xmlns:a16="http://schemas.microsoft.com/office/drawing/2014/main" id="{4EB6D23A-2E62-4422-88FA-F8E17E6ED21A}"/>
              </a:ext>
            </a:extLst>
          </p:cNvPr>
          <p:cNvSpPr>
            <a:spLocks noChangeShapeType="1"/>
          </p:cNvSpPr>
          <p:nvPr/>
        </p:nvSpPr>
        <p:spPr bwMode="auto">
          <a:xfrm flipH="1">
            <a:off x="6673850" y="3559175"/>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30" name="Rectangle 134">
            <a:extLst>
              <a:ext uri="{FF2B5EF4-FFF2-40B4-BE49-F238E27FC236}">
                <a16:creationId xmlns:a16="http://schemas.microsoft.com/office/drawing/2014/main" id="{A2A121B5-98C3-47D5-B3E8-A63B4BDADE83}"/>
              </a:ext>
            </a:extLst>
          </p:cNvPr>
          <p:cNvSpPr>
            <a:spLocks noChangeArrowheads="1"/>
          </p:cNvSpPr>
          <p:nvPr/>
        </p:nvSpPr>
        <p:spPr bwMode="auto">
          <a:xfrm>
            <a:off x="2397125" y="349408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0.5</a:t>
            </a:r>
            <a:endParaRPr lang="en-US" altLang="en-US"/>
          </a:p>
        </p:txBody>
      </p:sp>
      <p:sp>
        <p:nvSpPr>
          <p:cNvPr id="55431" name="Line 135">
            <a:extLst>
              <a:ext uri="{FF2B5EF4-FFF2-40B4-BE49-F238E27FC236}">
                <a16:creationId xmlns:a16="http://schemas.microsoft.com/office/drawing/2014/main" id="{78ACC445-BD49-48C1-8E14-3A916C83633D}"/>
              </a:ext>
            </a:extLst>
          </p:cNvPr>
          <p:cNvSpPr>
            <a:spLocks noChangeShapeType="1"/>
          </p:cNvSpPr>
          <p:nvPr/>
        </p:nvSpPr>
        <p:spPr bwMode="auto">
          <a:xfrm>
            <a:off x="2701925" y="321310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32" name="Line 136">
            <a:extLst>
              <a:ext uri="{FF2B5EF4-FFF2-40B4-BE49-F238E27FC236}">
                <a16:creationId xmlns:a16="http://schemas.microsoft.com/office/drawing/2014/main" id="{C8839D29-4713-48FF-B9BE-9FAA6255FFE2}"/>
              </a:ext>
            </a:extLst>
          </p:cNvPr>
          <p:cNvSpPr>
            <a:spLocks noChangeShapeType="1"/>
          </p:cNvSpPr>
          <p:nvPr/>
        </p:nvSpPr>
        <p:spPr bwMode="auto">
          <a:xfrm flipH="1">
            <a:off x="6673850" y="321310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33" name="Rectangle 137">
            <a:extLst>
              <a:ext uri="{FF2B5EF4-FFF2-40B4-BE49-F238E27FC236}">
                <a16:creationId xmlns:a16="http://schemas.microsoft.com/office/drawing/2014/main" id="{FE76AEBB-90B0-4EB8-B101-85D29DDD6E7C}"/>
              </a:ext>
            </a:extLst>
          </p:cNvPr>
          <p:cNvSpPr>
            <a:spLocks noChangeArrowheads="1"/>
          </p:cNvSpPr>
          <p:nvPr/>
        </p:nvSpPr>
        <p:spPr bwMode="auto">
          <a:xfrm>
            <a:off x="2397125" y="31480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0.6</a:t>
            </a:r>
            <a:endParaRPr lang="en-US" altLang="en-US"/>
          </a:p>
        </p:txBody>
      </p:sp>
      <p:sp>
        <p:nvSpPr>
          <p:cNvPr id="55434" name="Line 138">
            <a:extLst>
              <a:ext uri="{FF2B5EF4-FFF2-40B4-BE49-F238E27FC236}">
                <a16:creationId xmlns:a16="http://schemas.microsoft.com/office/drawing/2014/main" id="{8ECBE251-0BA3-4BD1-9298-502052293612}"/>
              </a:ext>
            </a:extLst>
          </p:cNvPr>
          <p:cNvSpPr>
            <a:spLocks noChangeShapeType="1"/>
          </p:cNvSpPr>
          <p:nvPr/>
        </p:nvSpPr>
        <p:spPr bwMode="auto">
          <a:xfrm>
            <a:off x="2701925" y="288607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35" name="Line 139">
            <a:extLst>
              <a:ext uri="{FF2B5EF4-FFF2-40B4-BE49-F238E27FC236}">
                <a16:creationId xmlns:a16="http://schemas.microsoft.com/office/drawing/2014/main" id="{30C58FD6-E23B-4AC2-8F26-D3BCF088307F}"/>
              </a:ext>
            </a:extLst>
          </p:cNvPr>
          <p:cNvSpPr>
            <a:spLocks noChangeShapeType="1"/>
          </p:cNvSpPr>
          <p:nvPr/>
        </p:nvSpPr>
        <p:spPr bwMode="auto">
          <a:xfrm flipH="1">
            <a:off x="6673850" y="2886075"/>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36" name="Rectangle 140">
            <a:extLst>
              <a:ext uri="{FF2B5EF4-FFF2-40B4-BE49-F238E27FC236}">
                <a16:creationId xmlns:a16="http://schemas.microsoft.com/office/drawing/2014/main" id="{8B82ACAA-1C2E-4BEF-87D5-975A080874E5}"/>
              </a:ext>
            </a:extLst>
          </p:cNvPr>
          <p:cNvSpPr>
            <a:spLocks noChangeArrowheads="1"/>
          </p:cNvSpPr>
          <p:nvPr/>
        </p:nvSpPr>
        <p:spPr bwMode="auto">
          <a:xfrm>
            <a:off x="2397125" y="2819400"/>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0.7</a:t>
            </a:r>
            <a:endParaRPr lang="en-US" altLang="en-US"/>
          </a:p>
        </p:txBody>
      </p:sp>
      <p:sp>
        <p:nvSpPr>
          <p:cNvPr id="55437" name="Line 141">
            <a:extLst>
              <a:ext uri="{FF2B5EF4-FFF2-40B4-BE49-F238E27FC236}">
                <a16:creationId xmlns:a16="http://schemas.microsoft.com/office/drawing/2014/main" id="{4DE3CBED-7EE1-496C-A7F7-B1D90BAFE5D0}"/>
              </a:ext>
            </a:extLst>
          </p:cNvPr>
          <p:cNvSpPr>
            <a:spLocks noChangeShapeType="1"/>
          </p:cNvSpPr>
          <p:nvPr/>
        </p:nvSpPr>
        <p:spPr bwMode="auto">
          <a:xfrm>
            <a:off x="2701925" y="25479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38" name="Line 142">
            <a:extLst>
              <a:ext uri="{FF2B5EF4-FFF2-40B4-BE49-F238E27FC236}">
                <a16:creationId xmlns:a16="http://schemas.microsoft.com/office/drawing/2014/main" id="{915609D7-4D03-4A48-A774-CE02233A50C1}"/>
              </a:ext>
            </a:extLst>
          </p:cNvPr>
          <p:cNvSpPr>
            <a:spLocks noChangeShapeType="1"/>
          </p:cNvSpPr>
          <p:nvPr/>
        </p:nvSpPr>
        <p:spPr bwMode="auto">
          <a:xfrm flipH="1">
            <a:off x="6673850" y="2547938"/>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39" name="Rectangle 143">
            <a:extLst>
              <a:ext uri="{FF2B5EF4-FFF2-40B4-BE49-F238E27FC236}">
                <a16:creationId xmlns:a16="http://schemas.microsoft.com/office/drawing/2014/main" id="{96F256D1-DCAA-480D-8EB9-F0C777867D9A}"/>
              </a:ext>
            </a:extLst>
          </p:cNvPr>
          <p:cNvSpPr>
            <a:spLocks noChangeArrowheads="1"/>
          </p:cNvSpPr>
          <p:nvPr/>
        </p:nvSpPr>
        <p:spPr bwMode="auto">
          <a:xfrm>
            <a:off x="2397125" y="248126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0.8</a:t>
            </a:r>
            <a:endParaRPr lang="en-US" altLang="en-US"/>
          </a:p>
        </p:txBody>
      </p:sp>
      <p:sp>
        <p:nvSpPr>
          <p:cNvPr id="55440" name="Line 144">
            <a:extLst>
              <a:ext uri="{FF2B5EF4-FFF2-40B4-BE49-F238E27FC236}">
                <a16:creationId xmlns:a16="http://schemas.microsoft.com/office/drawing/2014/main" id="{A3A3D963-8C56-40A7-A591-7A45CECAC19E}"/>
              </a:ext>
            </a:extLst>
          </p:cNvPr>
          <p:cNvSpPr>
            <a:spLocks noChangeShapeType="1"/>
          </p:cNvSpPr>
          <p:nvPr/>
        </p:nvSpPr>
        <p:spPr bwMode="auto">
          <a:xfrm>
            <a:off x="2701925" y="220980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41" name="Line 145">
            <a:extLst>
              <a:ext uri="{FF2B5EF4-FFF2-40B4-BE49-F238E27FC236}">
                <a16:creationId xmlns:a16="http://schemas.microsoft.com/office/drawing/2014/main" id="{9C487CE0-CB8D-41F3-AE18-AE7705F31FC1}"/>
              </a:ext>
            </a:extLst>
          </p:cNvPr>
          <p:cNvSpPr>
            <a:spLocks noChangeShapeType="1"/>
          </p:cNvSpPr>
          <p:nvPr/>
        </p:nvSpPr>
        <p:spPr bwMode="auto">
          <a:xfrm flipH="1">
            <a:off x="6673850" y="220980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42" name="Rectangle 146">
            <a:extLst>
              <a:ext uri="{FF2B5EF4-FFF2-40B4-BE49-F238E27FC236}">
                <a16:creationId xmlns:a16="http://schemas.microsoft.com/office/drawing/2014/main" id="{3F14A1B7-8E7B-4DF7-8A1B-1F6B3B911BA0}"/>
              </a:ext>
            </a:extLst>
          </p:cNvPr>
          <p:cNvSpPr>
            <a:spLocks noChangeArrowheads="1"/>
          </p:cNvSpPr>
          <p:nvPr/>
        </p:nvSpPr>
        <p:spPr bwMode="auto">
          <a:xfrm>
            <a:off x="2397125" y="21447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0.9</a:t>
            </a:r>
            <a:endParaRPr lang="en-US" altLang="en-US"/>
          </a:p>
        </p:txBody>
      </p:sp>
      <p:sp>
        <p:nvSpPr>
          <p:cNvPr id="55443" name="Line 147">
            <a:extLst>
              <a:ext uri="{FF2B5EF4-FFF2-40B4-BE49-F238E27FC236}">
                <a16:creationId xmlns:a16="http://schemas.microsoft.com/office/drawing/2014/main" id="{1DBE48D9-9B6C-47B9-8F02-0976442D590D}"/>
              </a:ext>
            </a:extLst>
          </p:cNvPr>
          <p:cNvSpPr>
            <a:spLocks noChangeShapeType="1"/>
          </p:cNvSpPr>
          <p:nvPr/>
        </p:nvSpPr>
        <p:spPr bwMode="auto">
          <a:xfrm>
            <a:off x="2701925" y="2209800"/>
            <a:ext cx="40195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44" name="Line 148">
            <a:extLst>
              <a:ext uri="{FF2B5EF4-FFF2-40B4-BE49-F238E27FC236}">
                <a16:creationId xmlns:a16="http://schemas.microsoft.com/office/drawing/2014/main" id="{12D9F491-E68D-4DE4-8B37-4AF4DFB188D7}"/>
              </a:ext>
            </a:extLst>
          </p:cNvPr>
          <p:cNvSpPr>
            <a:spLocks noChangeShapeType="1"/>
          </p:cNvSpPr>
          <p:nvPr/>
        </p:nvSpPr>
        <p:spPr bwMode="auto">
          <a:xfrm>
            <a:off x="2701925" y="5245100"/>
            <a:ext cx="40195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45" name="Line 149">
            <a:extLst>
              <a:ext uri="{FF2B5EF4-FFF2-40B4-BE49-F238E27FC236}">
                <a16:creationId xmlns:a16="http://schemas.microsoft.com/office/drawing/2014/main" id="{B54492AC-B0D9-487C-AAD8-DD889F56CFCB}"/>
              </a:ext>
            </a:extLst>
          </p:cNvPr>
          <p:cNvSpPr>
            <a:spLocks noChangeShapeType="1"/>
          </p:cNvSpPr>
          <p:nvPr/>
        </p:nvSpPr>
        <p:spPr bwMode="auto">
          <a:xfrm flipV="1">
            <a:off x="6721475" y="2209800"/>
            <a:ext cx="1588" cy="30353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46" name="Line 150">
            <a:extLst>
              <a:ext uri="{FF2B5EF4-FFF2-40B4-BE49-F238E27FC236}">
                <a16:creationId xmlns:a16="http://schemas.microsoft.com/office/drawing/2014/main" id="{573E3423-6F04-4466-8AB8-ABCDE386AB5F}"/>
              </a:ext>
            </a:extLst>
          </p:cNvPr>
          <p:cNvSpPr>
            <a:spLocks noChangeShapeType="1"/>
          </p:cNvSpPr>
          <p:nvPr/>
        </p:nvSpPr>
        <p:spPr bwMode="auto">
          <a:xfrm flipV="1">
            <a:off x="2701925" y="2209800"/>
            <a:ext cx="1588" cy="30353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447" name="Freeform 151">
            <a:extLst>
              <a:ext uri="{FF2B5EF4-FFF2-40B4-BE49-F238E27FC236}">
                <a16:creationId xmlns:a16="http://schemas.microsoft.com/office/drawing/2014/main" id="{F1C01C82-A8A1-46D1-8ED2-734C9B9C3816}"/>
              </a:ext>
            </a:extLst>
          </p:cNvPr>
          <p:cNvSpPr>
            <a:spLocks/>
          </p:cNvSpPr>
          <p:nvPr/>
        </p:nvSpPr>
        <p:spPr bwMode="auto">
          <a:xfrm>
            <a:off x="2701925" y="3673475"/>
            <a:ext cx="1046163" cy="1571625"/>
          </a:xfrm>
          <a:custGeom>
            <a:avLst/>
            <a:gdLst>
              <a:gd name="T0" fmla="*/ 6 w 659"/>
              <a:gd name="T1" fmla="*/ 961 h 990"/>
              <a:gd name="T2" fmla="*/ 23 w 659"/>
              <a:gd name="T3" fmla="*/ 923 h 990"/>
              <a:gd name="T4" fmla="*/ 35 w 659"/>
              <a:gd name="T5" fmla="*/ 883 h 990"/>
              <a:gd name="T6" fmla="*/ 52 w 659"/>
              <a:gd name="T7" fmla="*/ 844 h 990"/>
              <a:gd name="T8" fmla="*/ 64 w 659"/>
              <a:gd name="T9" fmla="*/ 806 h 990"/>
              <a:gd name="T10" fmla="*/ 81 w 659"/>
              <a:gd name="T11" fmla="*/ 766 h 990"/>
              <a:gd name="T12" fmla="*/ 93 w 659"/>
              <a:gd name="T13" fmla="*/ 727 h 990"/>
              <a:gd name="T14" fmla="*/ 110 w 659"/>
              <a:gd name="T15" fmla="*/ 688 h 990"/>
              <a:gd name="T16" fmla="*/ 127 w 659"/>
              <a:gd name="T17" fmla="*/ 655 h 990"/>
              <a:gd name="T18" fmla="*/ 139 w 659"/>
              <a:gd name="T19" fmla="*/ 615 h 990"/>
              <a:gd name="T20" fmla="*/ 157 w 659"/>
              <a:gd name="T21" fmla="*/ 581 h 990"/>
              <a:gd name="T22" fmla="*/ 168 w 659"/>
              <a:gd name="T23" fmla="*/ 543 h 990"/>
              <a:gd name="T24" fmla="*/ 187 w 659"/>
              <a:gd name="T25" fmla="*/ 509 h 990"/>
              <a:gd name="T26" fmla="*/ 197 w 659"/>
              <a:gd name="T27" fmla="*/ 476 h 990"/>
              <a:gd name="T28" fmla="*/ 216 w 659"/>
              <a:gd name="T29" fmla="*/ 448 h 990"/>
              <a:gd name="T30" fmla="*/ 227 w 659"/>
              <a:gd name="T31" fmla="*/ 414 h 990"/>
              <a:gd name="T32" fmla="*/ 245 w 659"/>
              <a:gd name="T33" fmla="*/ 386 h 990"/>
              <a:gd name="T34" fmla="*/ 262 w 659"/>
              <a:gd name="T35" fmla="*/ 358 h 990"/>
              <a:gd name="T36" fmla="*/ 274 w 659"/>
              <a:gd name="T37" fmla="*/ 330 h 990"/>
              <a:gd name="T38" fmla="*/ 291 w 659"/>
              <a:gd name="T39" fmla="*/ 303 h 990"/>
              <a:gd name="T40" fmla="*/ 303 w 659"/>
              <a:gd name="T41" fmla="*/ 275 h 990"/>
              <a:gd name="T42" fmla="*/ 320 w 659"/>
              <a:gd name="T43" fmla="*/ 251 h 990"/>
              <a:gd name="T44" fmla="*/ 332 w 659"/>
              <a:gd name="T45" fmla="*/ 229 h 990"/>
              <a:gd name="T46" fmla="*/ 349 w 659"/>
              <a:gd name="T47" fmla="*/ 207 h 990"/>
              <a:gd name="T48" fmla="*/ 361 w 659"/>
              <a:gd name="T49" fmla="*/ 190 h 990"/>
              <a:gd name="T50" fmla="*/ 378 w 659"/>
              <a:gd name="T51" fmla="*/ 168 h 990"/>
              <a:gd name="T52" fmla="*/ 390 w 659"/>
              <a:gd name="T53" fmla="*/ 152 h 990"/>
              <a:gd name="T54" fmla="*/ 407 w 659"/>
              <a:gd name="T55" fmla="*/ 134 h 990"/>
              <a:gd name="T56" fmla="*/ 430 w 659"/>
              <a:gd name="T57" fmla="*/ 112 h 990"/>
              <a:gd name="T58" fmla="*/ 436 w 659"/>
              <a:gd name="T59" fmla="*/ 106 h 990"/>
              <a:gd name="T60" fmla="*/ 455 w 659"/>
              <a:gd name="T61" fmla="*/ 90 h 990"/>
              <a:gd name="T62" fmla="*/ 472 w 659"/>
              <a:gd name="T63" fmla="*/ 78 h 990"/>
              <a:gd name="T64" fmla="*/ 489 w 659"/>
              <a:gd name="T65" fmla="*/ 62 h 990"/>
              <a:gd name="T66" fmla="*/ 507 w 659"/>
              <a:gd name="T67" fmla="*/ 56 h 990"/>
              <a:gd name="T68" fmla="*/ 524 w 659"/>
              <a:gd name="T69" fmla="*/ 45 h 990"/>
              <a:gd name="T70" fmla="*/ 542 w 659"/>
              <a:gd name="T71" fmla="*/ 34 h 990"/>
              <a:gd name="T72" fmla="*/ 559 w 659"/>
              <a:gd name="T73" fmla="*/ 28 h 990"/>
              <a:gd name="T74" fmla="*/ 576 w 659"/>
              <a:gd name="T75" fmla="*/ 23 h 990"/>
              <a:gd name="T76" fmla="*/ 594 w 659"/>
              <a:gd name="T77" fmla="*/ 17 h 990"/>
              <a:gd name="T78" fmla="*/ 611 w 659"/>
              <a:gd name="T79" fmla="*/ 12 h 990"/>
              <a:gd name="T80" fmla="*/ 629 w 659"/>
              <a:gd name="T81" fmla="*/ 6 h 990"/>
              <a:gd name="T82" fmla="*/ 646 w 659"/>
              <a:gd name="T83" fmla="*/ 0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9" h="990">
                <a:moveTo>
                  <a:pt x="0" y="990"/>
                </a:moveTo>
                <a:lnTo>
                  <a:pt x="0" y="973"/>
                </a:lnTo>
                <a:lnTo>
                  <a:pt x="6" y="961"/>
                </a:lnTo>
                <a:lnTo>
                  <a:pt x="11" y="945"/>
                </a:lnTo>
                <a:lnTo>
                  <a:pt x="17" y="933"/>
                </a:lnTo>
                <a:lnTo>
                  <a:pt x="23" y="923"/>
                </a:lnTo>
                <a:lnTo>
                  <a:pt x="29" y="906"/>
                </a:lnTo>
                <a:lnTo>
                  <a:pt x="29" y="895"/>
                </a:lnTo>
                <a:lnTo>
                  <a:pt x="35" y="883"/>
                </a:lnTo>
                <a:lnTo>
                  <a:pt x="40" y="867"/>
                </a:lnTo>
                <a:lnTo>
                  <a:pt x="46" y="856"/>
                </a:lnTo>
                <a:lnTo>
                  <a:pt x="52" y="844"/>
                </a:lnTo>
                <a:lnTo>
                  <a:pt x="58" y="828"/>
                </a:lnTo>
                <a:lnTo>
                  <a:pt x="64" y="816"/>
                </a:lnTo>
                <a:lnTo>
                  <a:pt x="64" y="806"/>
                </a:lnTo>
                <a:lnTo>
                  <a:pt x="69" y="788"/>
                </a:lnTo>
                <a:lnTo>
                  <a:pt x="75" y="778"/>
                </a:lnTo>
                <a:lnTo>
                  <a:pt x="81" y="766"/>
                </a:lnTo>
                <a:lnTo>
                  <a:pt x="87" y="750"/>
                </a:lnTo>
                <a:lnTo>
                  <a:pt x="93" y="738"/>
                </a:lnTo>
                <a:lnTo>
                  <a:pt x="93" y="727"/>
                </a:lnTo>
                <a:lnTo>
                  <a:pt x="98" y="716"/>
                </a:lnTo>
                <a:lnTo>
                  <a:pt x="104" y="699"/>
                </a:lnTo>
                <a:lnTo>
                  <a:pt x="110" y="688"/>
                </a:lnTo>
                <a:lnTo>
                  <a:pt x="116" y="677"/>
                </a:lnTo>
                <a:lnTo>
                  <a:pt x="122" y="665"/>
                </a:lnTo>
                <a:lnTo>
                  <a:pt x="127" y="655"/>
                </a:lnTo>
                <a:lnTo>
                  <a:pt x="127" y="637"/>
                </a:lnTo>
                <a:lnTo>
                  <a:pt x="133" y="627"/>
                </a:lnTo>
                <a:lnTo>
                  <a:pt x="139" y="615"/>
                </a:lnTo>
                <a:lnTo>
                  <a:pt x="145" y="605"/>
                </a:lnTo>
                <a:lnTo>
                  <a:pt x="151" y="593"/>
                </a:lnTo>
                <a:lnTo>
                  <a:pt x="157" y="581"/>
                </a:lnTo>
                <a:lnTo>
                  <a:pt x="162" y="571"/>
                </a:lnTo>
                <a:lnTo>
                  <a:pt x="162" y="554"/>
                </a:lnTo>
                <a:lnTo>
                  <a:pt x="168" y="543"/>
                </a:lnTo>
                <a:lnTo>
                  <a:pt x="174" y="531"/>
                </a:lnTo>
                <a:lnTo>
                  <a:pt x="180" y="520"/>
                </a:lnTo>
                <a:lnTo>
                  <a:pt x="187" y="509"/>
                </a:lnTo>
                <a:lnTo>
                  <a:pt x="191" y="498"/>
                </a:lnTo>
                <a:lnTo>
                  <a:pt x="191" y="486"/>
                </a:lnTo>
                <a:lnTo>
                  <a:pt x="197" y="476"/>
                </a:lnTo>
                <a:lnTo>
                  <a:pt x="204" y="470"/>
                </a:lnTo>
                <a:lnTo>
                  <a:pt x="210" y="458"/>
                </a:lnTo>
                <a:lnTo>
                  <a:pt x="216" y="448"/>
                </a:lnTo>
                <a:lnTo>
                  <a:pt x="220" y="436"/>
                </a:lnTo>
                <a:lnTo>
                  <a:pt x="227" y="426"/>
                </a:lnTo>
                <a:lnTo>
                  <a:pt x="227" y="414"/>
                </a:lnTo>
                <a:lnTo>
                  <a:pt x="233" y="402"/>
                </a:lnTo>
                <a:lnTo>
                  <a:pt x="239" y="397"/>
                </a:lnTo>
                <a:lnTo>
                  <a:pt x="245" y="386"/>
                </a:lnTo>
                <a:lnTo>
                  <a:pt x="250" y="375"/>
                </a:lnTo>
                <a:lnTo>
                  <a:pt x="256" y="364"/>
                </a:lnTo>
                <a:lnTo>
                  <a:pt x="262" y="358"/>
                </a:lnTo>
                <a:lnTo>
                  <a:pt x="262" y="347"/>
                </a:lnTo>
                <a:lnTo>
                  <a:pt x="268" y="336"/>
                </a:lnTo>
                <a:lnTo>
                  <a:pt x="274" y="330"/>
                </a:lnTo>
                <a:lnTo>
                  <a:pt x="279" y="319"/>
                </a:lnTo>
                <a:lnTo>
                  <a:pt x="285" y="313"/>
                </a:lnTo>
                <a:lnTo>
                  <a:pt x="291" y="303"/>
                </a:lnTo>
                <a:lnTo>
                  <a:pt x="291" y="291"/>
                </a:lnTo>
                <a:lnTo>
                  <a:pt x="297" y="285"/>
                </a:lnTo>
                <a:lnTo>
                  <a:pt x="303" y="275"/>
                </a:lnTo>
                <a:lnTo>
                  <a:pt x="308" y="269"/>
                </a:lnTo>
                <a:lnTo>
                  <a:pt x="314" y="263"/>
                </a:lnTo>
                <a:lnTo>
                  <a:pt x="320" y="251"/>
                </a:lnTo>
                <a:lnTo>
                  <a:pt x="326" y="247"/>
                </a:lnTo>
                <a:lnTo>
                  <a:pt x="326" y="235"/>
                </a:lnTo>
                <a:lnTo>
                  <a:pt x="332" y="229"/>
                </a:lnTo>
                <a:lnTo>
                  <a:pt x="337" y="224"/>
                </a:lnTo>
                <a:lnTo>
                  <a:pt x="343" y="219"/>
                </a:lnTo>
                <a:lnTo>
                  <a:pt x="349" y="207"/>
                </a:lnTo>
                <a:lnTo>
                  <a:pt x="355" y="202"/>
                </a:lnTo>
                <a:lnTo>
                  <a:pt x="361" y="196"/>
                </a:lnTo>
                <a:lnTo>
                  <a:pt x="361" y="190"/>
                </a:lnTo>
                <a:lnTo>
                  <a:pt x="367" y="179"/>
                </a:lnTo>
                <a:lnTo>
                  <a:pt x="372" y="174"/>
                </a:lnTo>
                <a:lnTo>
                  <a:pt x="378" y="168"/>
                </a:lnTo>
                <a:lnTo>
                  <a:pt x="384" y="162"/>
                </a:lnTo>
                <a:lnTo>
                  <a:pt x="390" y="157"/>
                </a:lnTo>
                <a:lnTo>
                  <a:pt x="390" y="152"/>
                </a:lnTo>
                <a:lnTo>
                  <a:pt x="396" y="146"/>
                </a:lnTo>
                <a:lnTo>
                  <a:pt x="401" y="140"/>
                </a:lnTo>
                <a:lnTo>
                  <a:pt x="407" y="134"/>
                </a:lnTo>
                <a:lnTo>
                  <a:pt x="413" y="129"/>
                </a:lnTo>
                <a:lnTo>
                  <a:pt x="420" y="124"/>
                </a:lnTo>
                <a:lnTo>
                  <a:pt x="430" y="112"/>
                </a:lnTo>
                <a:lnTo>
                  <a:pt x="426" y="112"/>
                </a:lnTo>
                <a:lnTo>
                  <a:pt x="430" y="112"/>
                </a:lnTo>
                <a:lnTo>
                  <a:pt x="436" y="106"/>
                </a:lnTo>
                <a:lnTo>
                  <a:pt x="443" y="100"/>
                </a:lnTo>
                <a:lnTo>
                  <a:pt x="449" y="96"/>
                </a:lnTo>
                <a:lnTo>
                  <a:pt x="455" y="90"/>
                </a:lnTo>
                <a:lnTo>
                  <a:pt x="460" y="84"/>
                </a:lnTo>
                <a:lnTo>
                  <a:pt x="466" y="78"/>
                </a:lnTo>
                <a:lnTo>
                  <a:pt x="472" y="78"/>
                </a:lnTo>
                <a:lnTo>
                  <a:pt x="478" y="72"/>
                </a:lnTo>
                <a:lnTo>
                  <a:pt x="484" y="68"/>
                </a:lnTo>
                <a:lnTo>
                  <a:pt x="489" y="62"/>
                </a:lnTo>
                <a:lnTo>
                  <a:pt x="495" y="62"/>
                </a:lnTo>
                <a:lnTo>
                  <a:pt x="501" y="56"/>
                </a:lnTo>
                <a:lnTo>
                  <a:pt x="507" y="56"/>
                </a:lnTo>
                <a:lnTo>
                  <a:pt x="513" y="50"/>
                </a:lnTo>
                <a:lnTo>
                  <a:pt x="518" y="50"/>
                </a:lnTo>
                <a:lnTo>
                  <a:pt x="524" y="45"/>
                </a:lnTo>
                <a:lnTo>
                  <a:pt x="530" y="40"/>
                </a:lnTo>
                <a:lnTo>
                  <a:pt x="536" y="40"/>
                </a:lnTo>
                <a:lnTo>
                  <a:pt x="542" y="34"/>
                </a:lnTo>
                <a:lnTo>
                  <a:pt x="547" y="34"/>
                </a:lnTo>
                <a:lnTo>
                  <a:pt x="553" y="28"/>
                </a:lnTo>
                <a:lnTo>
                  <a:pt x="559" y="28"/>
                </a:lnTo>
                <a:lnTo>
                  <a:pt x="565" y="23"/>
                </a:lnTo>
                <a:lnTo>
                  <a:pt x="571" y="23"/>
                </a:lnTo>
                <a:lnTo>
                  <a:pt x="576" y="23"/>
                </a:lnTo>
                <a:lnTo>
                  <a:pt x="582" y="23"/>
                </a:lnTo>
                <a:lnTo>
                  <a:pt x="588" y="17"/>
                </a:lnTo>
                <a:lnTo>
                  <a:pt x="594" y="17"/>
                </a:lnTo>
                <a:lnTo>
                  <a:pt x="600" y="12"/>
                </a:lnTo>
                <a:lnTo>
                  <a:pt x="606" y="12"/>
                </a:lnTo>
                <a:lnTo>
                  <a:pt x="611" y="12"/>
                </a:lnTo>
                <a:lnTo>
                  <a:pt x="617" y="12"/>
                </a:lnTo>
                <a:lnTo>
                  <a:pt x="623" y="6"/>
                </a:lnTo>
                <a:lnTo>
                  <a:pt x="629" y="6"/>
                </a:lnTo>
                <a:lnTo>
                  <a:pt x="636" y="6"/>
                </a:lnTo>
                <a:lnTo>
                  <a:pt x="640" y="0"/>
                </a:lnTo>
                <a:lnTo>
                  <a:pt x="646" y="0"/>
                </a:lnTo>
                <a:lnTo>
                  <a:pt x="653" y="0"/>
                </a:lnTo>
                <a:lnTo>
                  <a:pt x="659" y="0"/>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448" name="Freeform 152">
            <a:extLst>
              <a:ext uri="{FF2B5EF4-FFF2-40B4-BE49-F238E27FC236}">
                <a16:creationId xmlns:a16="http://schemas.microsoft.com/office/drawing/2014/main" id="{9BE86520-F82C-45A4-BCB4-1055008029D9}"/>
              </a:ext>
            </a:extLst>
          </p:cNvPr>
          <p:cNvSpPr>
            <a:spLocks/>
          </p:cNvSpPr>
          <p:nvPr/>
        </p:nvSpPr>
        <p:spPr bwMode="auto">
          <a:xfrm>
            <a:off x="3748088" y="2963863"/>
            <a:ext cx="1176337" cy="709612"/>
          </a:xfrm>
          <a:custGeom>
            <a:avLst/>
            <a:gdLst>
              <a:gd name="T0" fmla="*/ 10 w 741"/>
              <a:gd name="T1" fmla="*/ 442 h 447"/>
              <a:gd name="T2" fmla="*/ 29 w 741"/>
              <a:gd name="T3" fmla="*/ 436 h 447"/>
              <a:gd name="T4" fmla="*/ 46 w 741"/>
              <a:gd name="T5" fmla="*/ 436 h 447"/>
              <a:gd name="T6" fmla="*/ 64 w 741"/>
              <a:gd name="T7" fmla="*/ 430 h 447"/>
              <a:gd name="T8" fmla="*/ 81 w 741"/>
              <a:gd name="T9" fmla="*/ 425 h 447"/>
              <a:gd name="T10" fmla="*/ 98 w 741"/>
              <a:gd name="T11" fmla="*/ 420 h 447"/>
              <a:gd name="T12" fmla="*/ 116 w 741"/>
              <a:gd name="T13" fmla="*/ 414 h 447"/>
              <a:gd name="T14" fmla="*/ 133 w 741"/>
              <a:gd name="T15" fmla="*/ 402 h 447"/>
              <a:gd name="T16" fmla="*/ 152 w 741"/>
              <a:gd name="T17" fmla="*/ 398 h 447"/>
              <a:gd name="T18" fmla="*/ 169 w 741"/>
              <a:gd name="T19" fmla="*/ 386 h 447"/>
              <a:gd name="T20" fmla="*/ 187 w 741"/>
              <a:gd name="T21" fmla="*/ 380 h 447"/>
              <a:gd name="T22" fmla="*/ 204 w 741"/>
              <a:gd name="T23" fmla="*/ 370 h 447"/>
              <a:gd name="T24" fmla="*/ 221 w 741"/>
              <a:gd name="T25" fmla="*/ 358 h 447"/>
              <a:gd name="T26" fmla="*/ 239 w 741"/>
              <a:gd name="T27" fmla="*/ 341 h 447"/>
              <a:gd name="T28" fmla="*/ 256 w 741"/>
              <a:gd name="T29" fmla="*/ 330 h 447"/>
              <a:gd name="T30" fmla="*/ 274 w 741"/>
              <a:gd name="T31" fmla="*/ 319 h 447"/>
              <a:gd name="T32" fmla="*/ 291 w 741"/>
              <a:gd name="T33" fmla="*/ 302 h 447"/>
              <a:gd name="T34" fmla="*/ 308 w 741"/>
              <a:gd name="T35" fmla="*/ 291 h 447"/>
              <a:gd name="T36" fmla="*/ 327 w 741"/>
              <a:gd name="T37" fmla="*/ 275 h 447"/>
              <a:gd name="T38" fmla="*/ 344 w 741"/>
              <a:gd name="T39" fmla="*/ 263 h 447"/>
              <a:gd name="T40" fmla="*/ 362 w 741"/>
              <a:gd name="T41" fmla="*/ 241 h 447"/>
              <a:gd name="T42" fmla="*/ 379 w 741"/>
              <a:gd name="T43" fmla="*/ 229 h 447"/>
              <a:gd name="T44" fmla="*/ 397 w 741"/>
              <a:gd name="T45" fmla="*/ 213 h 447"/>
              <a:gd name="T46" fmla="*/ 414 w 741"/>
              <a:gd name="T47" fmla="*/ 201 h 447"/>
              <a:gd name="T48" fmla="*/ 431 w 741"/>
              <a:gd name="T49" fmla="*/ 185 h 447"/>
              <a:gd name="T50" fmla="*/ 449 w 741"/>
              <a:gd name="T51" fmla="*/ 168 h 447"/>
              <a:gd name="T52" fmla="*/ 466 w 741"/>
              <a:gd name="T53" fmla="*/ 151 h 447"/>
              <a:gd name="T54" fmla="*/ 485 w 741"/>
              <a:gd name="T55" fmla="*/ 140 h 447"/>
              <a:gd name="T56" fmla="*/ 502 w 741"/>
              <a:gd name="T57" fmla="*/ 124 h 447"/>
              <a:gd name="T58" fmla="*/ 519 w 741"/>
              <a:gd name="T59" fmla="*/ 112 h 447"/>
              <a:gd name="T60" fmla="*/ 537 w 741"/>
              <a:gd name="T61" fmla="*/ 101 h 447"/>
              <a:gd name="T62" fmla="*/ 554 w 741"/>
              <a:gd name="T63" fmla="*/ 90 h 447"/>
              <a:gd name="T64" fmla="*/ 572 w 741"/>
              <a:gd name="T65" fmla="*/ 78 h 447"/>
              <a:gd name="T66" fmla="*/ 589 w 741"/>
              <a:gd name="T67" fmla="*/ 68 h 447"/>
              <a:gd name="T68" fmla="*/ 607 w 741"/>
              <a:gd name="T69" fmla="*/ 56 h 447"/>
              <a:gd name="T70" fmla="*/ 624 w 741"/>
              <a:gd name="T71" fmla="*/ 45 h 447"/>
              <a:gd name="T72" fmla="*/ 641 w 741"/>
              <a:gd name="T73" fmla="*/ 40 h 447"/>
              <a:gd name="T74" fmla="*/ 660 w 741"/>
              <a:gd name="T75" fmla="*/ 34 h 447"/>
              <a:gd name="T76" fmla="*/ 677 w 741"/>
              <a:gd name="T77" fmla="*/ 28 h 447"/>
              <a:gd name="T78" fmla="*/ 695 w 741"/>
              <a:gd name="T79" fmla="*/ 17 h 447"/>
              <a:gd name="T80" fmla="*/ 712 w 741"/>
              <a:gd name="T81" fmla="*/ 12 h 447"/>
              <a:gd name="T82" fmla="*/ 729 w 741"/>
              <a:gd name="T83" fmla="*/ 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41" h="447">
                <a:moveTo>
                  <a:pt x="0" y="447"/>
                </a:moveTo>
                <a:lnTo>
                  <a:pt x="6" y="442"/>
                </a:lnTo>
                <a:lnTo>
                  <a:pt x="10" y="442"/>
                </a:lnTo>
                <a:lnTo>
                  <a:pt x="17" y="442"/>
                </a:lnTo>
                <a:lnTo>
                  <a:pt x="23" y="442"/>
                </a:lnTo>
                <a:lnTo>
                  <a:pt x="29" y="436"/>
                </a:lnTo>
                <a:lnTo>
                  <a:pt x="35" y="436"/>
                </a:lnTo>
                <a:lnTo>
                  <a:pt x="40" y="436"/>
                </a:lnTo>
                <a:lnTo>
                  <a:pt x="46" y="436"/>
                </a:lnTo>
                <a:lnTo>
                  <a:pt x="52" y="430"/>
                </a:lnTo>
                <a:lnTo>
                  <a:pt x="58" y="430"/>
                </a:lnTo>
                <a:lnTo>
                  <a:pt x="64" y="430"/>
                </a:lnTo>
                <a:lnTo>
                  <a:pt x="69" y="425"/>
                </a:lnTo>
                <a:lnTo>
                  <a:pt x="75" y="425"/>
                </a:lnTo>
                <a:lnTo>
                  <a:pt x="81" y="425"/>
                </a:lnTo>
                <a:lnTo>
                  <a:pt x="87" y="420"/>
                </a:lnTo>
                <a:lnTo>
                  <a:pt x="93" y="420"/>
                </a:lnTo>
                <a:lnTo>
                  <a:pt x="98" y="420"/>
                </a:lnTo>
                <a:lnTo>
                  <a:pt x="104" y="414"/>
                </a:lnTo>
                <a:lnTo>
                  <a:pt x="110" y="414"/>
                </a:lnTo>
                <a:lnTo>
                  <a:pt x="116" y="414"/>
                </a:lnTo>
                <a:lnTo>
                  <a:pt x="122" y="408"/>
                </a:lnTo>
                <a:lnTo>
                  <a:pt x="127" y="402"/>
                </a:lnTo>
                <a:lnTo>
                  <a:pt x="133" y="402"/>
                </a:lnTo>
                <a:lnTo>
                  <a:pt x="139" y="402"/>
                </a:lnTo>
                <a:lnTo>
                  <a:pt x="145" y="398"/>
                </a:lnTo>
                <a:lnTo>
                  <a:pt x="152" y="398"/>
                </a:lnTo>
                <a:lnTo>
                  <a:pt x="158" y="392"/>
                </a:lnTo>
                <a:lnTo>
                  <a:pt x="162" y="392"/>
                </a:lnTo>
                <a:lnTo>
                  <a:pt x="169" y="386"/>
                </a:lnTo>
                <a:lnTo>
                  <a:pt x="175" y="386"/>
                </a:lnTo>
                <a:lnTo>
                  <a:pt x="181" y="380"/>
                </a:lnTo>
                <a:lnTo>
                  <a:pt x="187" y="380"/>
                </a:lnTo>
                <a:lnTo>
                  <a:pt x="192" y="374"/>
                </a:lnTo>
                <a:lnTo>
                  <a:pt x="198" y="370"/>
                </a:lnTo>
                <a:lnTo>
                  <a:pt x="204" y="370"/>
                </a:lnTo>
                <a:lnTo>
                  <a:pt x="210" y="364"/>
                </a:lnTo>
                <a:lnTo>
                  <a:pt x="216" y="358"/>
                </a:lnTo>
                <a:lnTo>
                  <a:pt x="221" y="358"/>
                </a:lnTo>
                <a:lnTo>
                  <a:pt x="227" y="352"/>
                </a:lnTo>
                <a:lnTo>
                  <a:pt x="233" y="346"/>
                </a:lnTo>
                <a:lnTo>
                  <a:pt x="239" y="341"/>
                </a:lnTo>
                <a:lnTo>
                  <a:pt x="245" y="341"/>
                </a:lnTo>
                <a:lnTo>
                  <a:pt x="250" y="336"/>
                </a:lnTo>
                <a:lnTo>
                  <a:pt x="256" y="330"/>
                </a:lnTo>
                <a:lnTo>
                  <a:pt x="262" y="324"/>
                </a:lnTo>
                <a:lnTo>
                  <a:pt x="268" y="324"/>
                </a:lnTo>
                <a:lnTo>
                  <a:pt x="274" y="319"/>
                </a:lnTo>
                <a:lnTo>
                  <a:pt x="279" y="313"/>
                </a:lnTo>
                <a:lnTo>
                  <a:pt x="285" y="308"/>
                </a:lnTo>
                <a:lnTo>
                  <a:pt x="291" y="302"/>
                </a:lnTo>
                <a:lnTo>
                  <a:pt x="297" y="297"/>
                </a:lnTo>
                <a:lnTo>
                  <a:pt x="304" y="297"/>
                </a:lnTo>
                <a:lnTo>
                  <a:pt x="308" y="291"/>
                </a:lnTo>
                <a:lnTo>
                  <a:pt x="314" y="285"/>
                </a:lnTo>
                <a:lnTo>
                  <a:pt x="321" y="280"/>
                </a:lnTo>
                <a:lnTo>
                  <a:pt x="327" y="275"/>
                </a:lnTo>
                <a:lnTo>
                  <a:pt x="333" y="269"/>
                </a:lnTo>
                <a:lnTo>
                  <a:pt x="338" y="263"/>
                </a:lnTo>
                <a:lnTo>
                  <a:pt x="344" y="263"/>
                </a:lnTo>
                <a:lnTo>
                  <a:pt x="350" y="257"/>
                </a:lnTo>
                <a:lnTo>
                  <a:pt x="356" y="247"/>
                </a:lnTo>
                <a:lnTo>
                  <a:pt x="362" y="241"/>
                </a:lnTo>
                <a:lnTo>
                  <a:pt x="367" y="241"/>
                </a:lnTo>
                <a:lnTo>
                  <a:pt x="373" y="235"/>
                </a:lnTo>
                <a:lnTo>
                  <a:pt x="379" y="229"/>
                </a:lnTo>
                <a:lnTo>
                  <a:pt x="385" y="223"/>
                </a:lnTo>
                <a:lnTo>
                  <a:pt x="391" y="219"/>
                </a:lnTo>
                <a:lnTo>
                  <a:pt x="397" y="213"/>
                </a:lnTo>
                <a:lnTo>
                  <a:pt x="402" y="207"/>
                </a:lnTo>
                <a:lnTo>
                  <a:pt x="408" y="201"/>
                </a:lnTo>
                <a:lnTo>
                  <a:pt x="414" y="201"/>
                </a:lnTo>
                <a:lnTo>
                  <a:pt x="420" y="195"/>
                </a:lnTo>
                <a:lnTo>
                  <a:pt x="426" y="185"/>
                </a:lnTo>
                <a:lnTo>
                  <a:pt x="431" y="185"/>
                </a:lnTo>
                <a:lnTo>
                  <a:pt x="437" y="179"/>
                </a:lnTo>
                <a:lnTo>
                  <a:pt x="443" y="173"/>
                </a:lnTo>
                <a:lnTo>
                  <a:pt x="449" y="168"/>
                </a:lnTo>
                <a:lnTo>
                  <a:pt x="455" y="162"/>
                </a:lnTo>
                <a:lnTo>
                  <a:pt x="460" y="157"/>
                </a:lnTo>
                <a:lnTo>
                  <a:pt x="466" y="151"/>
                </a:lnTo>
                <a:lnTo>
                  <a:pt x="472" y="151"/>
                </a:lnTo>
                <a:lnTo>
                  <a:pt x="479" y="146"/>
                </a:lnTo>
                <a:lnTo>
                  <a:pt x="485" y="140"/>
                </a:lnTo>
                <a:lnTo>
                  <a:pt x="489" y="134"/>
                </a:lnTo>
                <a:lnTo>
                  <a:pt x="496" y="129"/>
                </a:lnTo>
                <a:lnTo>
                  <a:pt x="502" y="124"/>
                </a:lnTo>
                <a:lnTo>
                  <a:pt x="508" y="124"/>
                </a:lnTo>
                <a:lnTo>
                  <a:pt x="514" y="118"/>
                </a:lnTo>
                <a:lnTo>
                  <a:pt x="519" y="112"/>
                </a:lnTo>
                <a:lnTo>
                  <a:pt x="525" y="106"/>
                </a:lnTo>
                <a:lnTo>
                  <a:pt x="531" y="106"/>
                </a:lnTo>
                <a:lnTo>
                  <a:pt x="537" y="101"/>
                </a:lnTo>
                <a:lnTo>
                  <a:pt x="543" y="96"/>
                </a:lnTo>
                <a:lnTo>
                  <a:pt x="548" y="96"/>
                </a:lnTo>
                <a:lnTo>
                  <a:pt x="554" y="90"/>
                </a:lnTo>
                <a:lnTo>
                  <a:pt x="560" y="84"/>
                </a:lnTo>
                <a:lnTo>
                  <a:pt x="566" y="78"/>
                </a:lnTo>
                <a:lnTo>
                  <a:pt x="572" y="78"/>
                </a:lnTo>
                <a:lnTo>
                  <a:pt x="577" y="74"/>
                </a:lnTo>
                <a:lnTo>
                  <a:pt x="583" y="74"/>
                </a:lnTo>
                <a:lnTo>
                  <a:pt x="589" y="68"/>
                </a:lnTo>
                <a:lnTo>
                  <a:pt x="595" y="62"/>
                </a:lnTo>
                <a:lnTo>
                  <a:pt x="601" y="62"/>
                </a:lnTo>
                <a:lnTo>
                  <a:pt x="607" y="56"/>
                </a:lnTo>
                <a:lnTo>
                  <a:pt x="612" y="56"/>
                </a:lnTo>
                <a:lnTo>
                  <a:pt x="618" y="50"/>
                </a:lnTo>
                <a:lnTo>
                  <a:pt x="624" y="45"/>
                </a:lnTo>
                <a:lnTo>
                  <a:pt x="631" y="45"/>
                </a:lnTo>
                <a:lnTo>
                  <a:pt x="637" y="45"/>
                </a:lnTo>
                <a:lnTo>
                  <a:pt x="641" y="40"/>
                </a:lnTo>
                <a:lnTo>
                  <a:pt x="648" y="40"/>
                </a:lnTo>
                <a:lnTo>
                  <a:pt x="654" y="34"/>
                </a:lnTo>
                <a:lnTo>
                  <a:pt x="660" y="34"/>
                </a:lnTo>
                <a:lnTo>
                  <a:pt x="666" y="28"/>
                </a:lnTo>
                <a:lnTo>
                  <a:pt x="671" y="28"/>
                </a:lnTo>
                <a:lnTo>
                  <a:pt x="677" y="28"/>
                </a:lnTo>
                <a:lnTo>
                  <a:pt x="683" y="23"/>
                </a:lnTo>
                <a:lnTo>
                  <a:pt x="689" y="17"/>
                </a:lnTo>
                <a:lnTo>
                  <a:pt x="695" y="17"/>
                </a:lnTo>
                <a:lnTo>
                  <a:pt x="700" y="17"/>
                </a:lnTo>
                <a:lnTo>
                  <a:pt x="706" y="17"/>
                </a:lnTo>
                <a:lnTo>
                  <a:pt x="712" y="12"/>
                </a:lnTo>
                <a:lnTo>
                  <a:pt x="718" y="12"/>
                </a:lnTo>
                <a:lnTo>
                  <a:pt x="724" y="6"/>
                </a:lnTo>
                <a:lnTo>
                  <a:pt x="729" y="6"/>
                </a:lnTo>
                <a:lnTo>
                  <a:pt x="735" y="6"/>
                </a:lnTo>
                <a:lnTo>
                  <a:pt x="741" y="0"/>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449" name="Freeform 153">
            <a:extLst>
              <a:ext uri="{FF2B5EF4-FFF2-40B4-BE49-F238E27FC236}">
                <a16:creationId xmlns:a16="http://schemas.microsoft.com/office/drawing/2014/main" id="{47E6B696-8E15-4AA0-9BDA-9B591EC2D3A8}"/>
              </a:ext>
            </a:extLst>
          </p:cNvPr>
          <p:cNvSpPr>
            <a:spLocks/>
          </p:cNvSpPr>
          <p:nvPr/>
        </p:nvSpPr>
        <p:spPr bwMode="auto">
          <a:xfrm>
            <a:off x="4924425" y="2439988"/>
            <a:ext cx="1176338" cy="523875"/>
          </a:xfrm>
          <a:custGeom>
            <a:avLst/>
            <a:gdLst>
              <a:gd name="T0" fmla="*/ 12 w 741"/>
              <a:gd name="T1" fmla="*/ 330 h 330"/>
              <a:gd name="T2" fmla="*/ 29 w 741"/>
              <a:gd name="T3" fmla="*/ 325 h 330"/>
              <a:gd name="T4" fmla="*/ 46 w 741"/>
              <a:gd name="T5" fmla="*/ 319 h 330"/>
              <a:gd name="T6" fmla="*/ 64 w 741"/>
              <a:gd name="T7" fmla="*/ 314 h 330"/>
              <a:gd name="T8" fmla="*/ 82 w 741"/>
              <a:gd name="T9" fmla="*/ 308 h 330"/>
              <a:gd name="T10" fmla="*/ 100 w 741"/>
              <a:gd name="T11" fmla="*/ 308 h 330"/>
              <a:gd name="T12" fmla="*/ 117 w 741"/>
              <a:gd name="T13" fmla="*/ 303 h 330"/>
              <a:gd name="T14" fmla="*/ 135 w 741"/>
              <a:gd name="T15" fmla="*/ 297 h 330"/>
              <a:gd name="T16" fmla="*/ 152 w 741"/>
              <a:gd name="T17" fmla="*/ 291 h 330"/>
              <a:gd name="T18" fmla="*/ 169 w 741"/>
              <a:gd name="T19" fmla="*/ 285 h 330"/>
              <a:gd name="T20" fmla="*/ 187 w 741"/>
              <a:gd name="T21" fmla="*/ 280 h 330"/>
              <a:gd name="T22" fmla="*/ 204 w 741"/>
              <a:gd name="T23" fmla="*/ 275 h 330"/>
              <a:gd name="T24" fmla="*/ 222 w 741"/>
              <a:gd name="T25" fmla="*/ 269 h 330"/>
              <a:gd name="T26" fmla="*/ 239 w 741"/>
              <a:gd name="T27" fmla="*/ 257 h 330"/>
              <a:gd name="T28" fmla="*/ 256 w 741"/>
              <a:gd name="T29" fmla="*/ 253 h 330"/>
              <a:gd name="T30" fmla="*/ 275 w 741"/>
              <a:gd name="T31" fmla="*/ 247 h 330"/>
              <a:gd name="T32" fmla="*/ 292 w 741"/>
              <a:gd name="T33" fmla="*/ 235 h 330"/>
              <a:gd name="T34" fmla="*/ 310 w 741"/>
              <a:gd name="T35" fmla="*/ 229 h 330"/>
              <a:gd name="T36" fmla="*/ 327 w 741"/>
              <a:gd name="T37" fmla="*/ 219 h 330"/>
              <a:gd name="T38" fmla="*/ 345 w 741"/>
              <a:gd name="T39" fmla="*/ 207 h 330"/>
              <a:gd name="T40" fmla="*/ 362 w 741"/>
              <a:gd name="T41" fmla="*/ 201 h 330"/>
              <a:gd name="T42" fmla="*/ 379 w 741"/>
              <a:gd name="T43" fmla="*/ 191 h 330"/>
              <a:gd name="T44" fmla="*/ 397 w 741"/>
              <a:gd name="T45" fmla="*/ 179 h 330"/>
              <a:gd name="T46" fmla="*/ 414 w 741"/>
              <a:gd name="T47" fmla="*/ 168 h 330"/>
              <a:gd name="T48" fmla="*/ 432 w 741"/>
              <a:gd name="T49" fmla="*/ 157 h 330"/>
              <a:gd name="T50" fmla="*/ 449 w 741"/>
              <a:gd name="T51" fmla="*/ 145 h 330"/>
              <a:gd name="T52" fmla="*/ 466 w 741"/>
              <a:gd name="T53" fmla="*/ 140 h 330"/>
              <a:gd name="T54" fmla="*/ 485 w 741"/>
              <a:gd name="T55" fmla="*/ 123 h 330"/>
              <a:gd name="T56" fmla="*/ 502 w 741"/>
              <a:gd name="T57" fmla="*/ 112 h 330"/>
              <a:gd name="T58" fmla="*/ 520 w 741"/>
              <a:gd name="T59" fmla="*/ 106 h 330"/>
              <a:gd name="T60" fmla="*/ 537 w 741"/>
              <a:gd name="T61" fmla="*/ 96 h 330"/>
              <a:gd name="T62" fmla="*/ 555 w 741"/>
              <a:gd name="T63" fmla="*/ 84 h 330"/>
              <a:gd name="T64" fmla="*/ 572 w 741"/>
              <a:gd name="T65" fmla="*/ 73 h 330"/>
              <a:gd name="T66" fmla="*/ 589 w 741"/>
              <a:gd name="T67" fmla="*/ 68 h 330"/>
              <a:gd name="T68" fmla="*/ 607 w 741"/>
              <a:gd name="T69" fmla="*/ 56 h 330"/>
              <a:gd name="T70" fmla="*/ 624 w 741"/>
              <a:gd name="T71" fmla="*/ 50 h 330"/>
              <a:gd name="T72" fmla="*/ 642 w 741"/>
              <a:gd name="T73" fmla="*/ 40 h 330"/>
              <a:gd name="T74" fmla="*/ 659 w 741"/>
              <a:gd name="T75" fmla="*/ 34 h 330"/>
              <a:gd name="T76" fmla="*/ 676 w 741"/>
              <a:gd name="T77" fmla="*/ 22 h 330"/>
              <a:gd name="T78" fmla="*/ 695 w 741"/>
              <a:gd name="T79" fmla="*/ 18 h 330"/>
              <a:gd name="T80" fmla="*/ 712 w 741"/>
              <a:gd name="T81" fmla="*/ 12 h 330"/>
              <a:gd name="T82" fmla="*/ 730 w 741"/>
              <a:gd name="T83" fmla="*/ 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41" h="330">
                <a:moveTo>
                  <a:pt x="0" y="330"/>
                </a:moveTo>
                <a:lnTo>
                  <a:pt x="6" y="330"/>
                </a:lnTo>
                <a:lnTo>
                  <a:pt x="12" y="330"/>
                </a:lnTo>
                <a:lnTo>
                  <a:pt x="17" y="325"/>
                </a:lnTo>
                <a:lnTo>
                  <a:pt x="23" y="325"/>
                </a:lnTo>
                <a:lnTo>
                  <a:pt x="29" y="325"/>
                </a:lnTo>
                <a:lnTo>
                  <a:pt x="35" y="325"/>
                </a:lnTo>
                <a:lnTo>
                  <a:pt x="41" y="319"/>
                </a:lnTo>
                <a:lnTo>
                  <a:pt x="46" y="319"/>
                </a:lnTo>
                <a:lnTo>
                  <a:pt x="52" y="319"/>
                </a:lnTo>
                <a:lnTo>
                  <a:pt x="58" y="314"/>
                </a:lnTo>
                <a:lnTo>
                  <a:pt x="64" y="314"/>
                </a:lnTo>
                <a:lnTo>
                  <a:pt x="71" y="314"/>
                </a:lnTo>
                <a:lnTo>
                  <a:pt x="75" y="314"/>
                </a:lnTo>
                <a:lnTo>
                  <a:pt x="82" y="308"/>
                </a:lnTo>
                <a:lnTo>
                  <a:pt x="88" y="308"/>
                </a:lnTo>
                <a:lnTo>
                  <a:pt x="94" y="308"/>
                </a:lnTo>
                <a:lnTo>
                  <a:pt x="100" y="308"/>
                </a:lnTo>
                <a:lnTo>
                  <a:pt x="106" y="303"/>
                </a:lnTo>
                <a:lnTo>
                  <a:pt x="111" y="303"/>
                </a:lnTo>
                <a:lnTo>
                  <a:pt x="117" y="303"/>
                </a:lnTo>
                <a:lnTo>
                  <a:pt x="123" y="297"/>
                </a:lnTo>
                <a:lnTo>
                  <a:pt x="129" y="297"/>
                </a:lnTo>
                <a:lnTo>
                  <a:pt x="135" y="297"/>
                </a:lnTo>
                <a:lnTo>
                  <a:pt x="140" y="291"/>
                </a:lnTo>
                <a:lnTo>
                  <a:pt x="146" y="291"/>
                </a:lnTo>
                <a:lnTo>
                  <a:pt x="152" y="291"/>
                </a:lnTo>
                <a:lnTo>
                  <a:pt x="158" y="291"/>
                </a:lnTo>
                <a:lnTo>
                  <a:pt x="164" y="285"/>
                </a:lnTo>
                <a:lnTo>
                  <a:pt x="169" y="285"/>
                </a:lnTo>
                <a:lnTo>
                  <a:pt x="175" y="285"/>
                </a:lnTo>
                <a:lnTo>
                  <a:pt x="181" y="280"/>
                </a:lnTo>
                <a:lnTo>
                  <a:pt x="187" y="280"/>
                </a:lnTo>
                <a:lnTo>
                  <a:pt x="193" y="280"/>
                </a:lnTo>
                <a:lnTo>
                  <a:pt x="198" y="275"/>
                </a:lnTo>
                <a:lnTo>
                  <a:pt x="204" y="275"/>
                </a:lnTo>
                <a:lnTo>
                  <a:pt x="210" y="269"/>
                </a:lnTo>
                <a:lnTo>
                  <a:pt x="216" y="269"/>
                </a:lnTo>
                <a:lnTo>
                  <a:pt x="222" y="269"/>
                </a:lnTo>
                <a:lnTo>
                  <a:pt x="227" y="263"/>
                </a:lnTo>
                <a:lnTo>
                  <a:pt x="233" y="263"/>
                </a:lnTo>
                <a:lnTo>
                  <a:pt x="239" y="257"/>
                </a:lnTo>
                <a:lnTo>
                  <a:pt x="245" y="257"/>
                </a:lnTo>
                <a:lnTo>
                  <a:pt x="251" y="257"/>
                </a:lnTo>
                <a:lnTo>
                  <a:pt x="256" y="253"/>
                </a:lnTo>
                <a:lnTo>
                  <a:pt x="262" y="253"/>
                </a:lnTo>
                <a:lnTo>
                  <a:pt x="268" y="247"/>
                </a:lnTo>
                <a:lnTo>
                  <a:pt x="275" y="247"/>
                </a:lnTo>
                <a:lnTo>
                  <a:pt x="281" y="241"/>
                </a:lnTo>
                <a:lnTo>
                  <a:pt x="285" y="241"/>
                </a:lnTo>
                <a:lnTo>
                  <a:pt x="292" y="235"/>
                </a:lnTo>
                <a:lnTo>
                  <a:pt x="298" y="235"/>
                </a:lnTo>
                <a:lnTo>
                  <a:pt x="304" y="229"/>
                </a:lnTo>
                <a:lnTo>
                  <a:pt x="310" y="229"/>
                </a:lnTo>
                <a:lnTo>
                  <a:pt x="316" y="225"/>
                </a:lnTo>
                <a:lnTo>
                  <a:pt x="321" y="225"/>
                </a:lnTo>
                <a:lnTo>
                  <a:pt x="327" y="219"/>
                </a:lnTo>
                <a:lnTo>
                  <a:pt x="333" y="219"/>
                </a:lnTo>
                <a:lnTo>
                  <a:pt x="339" y="213"/>
                </a:lnTo>
                <a:lnTo>
                  <a:pt x="345" y="207"/>
                </a:lnTo>
                <a:lnTo>
                  <a:pt x="350" y="207"/>
                </a:lnTo>
                <a:lnTo>
                  <a:pt x="356" y="201"/>
                </a:lnTo>
                <a:lnTo>
                  <a:pt x="362" y="201"/>
                </a:lnTo>
                <a:lnTo>
                  <a:pt x="368" y="195"/>
                </a:lnTo>
                <a:lnTo>
                  <a:pt x="374" y="191"/>
                </a:lnTo>
                <a:lnTo>
                  <a:pt x="379" y="191"/>
                </a:lnTo>
                <a:lnTo>
                  <a:pt x="385" y="185"/>
                </a:lnTo>
                <a:lnTo>
                  <a:pt x="391" y="185"/>
                </a:lnTo>
                <a:lnTo>
                  <a:pt x="397" y="179"/>
                </a:lnTo>
                <a:lnTo>
                  <a:pt x="403" y="179"/>
                </a:lnTo>
                <a:lnTo>
                  <a:pt x="408" y="173"/>
                </a:lnTo>
                <a:lnTo>
                  <a:pt x="414" y="168"/>
                </a:lnTo>
                <a:lnTo>
                  <a:pt x="420" y="168"/>
                </a:lnTo>
                <a:lnTo>
                  <a:pt x="426" y="163"/>
                </a:lnTo>
                <a:lnTo>
                  <a:pt x="432" y="157"/>
                </a:lnTo>
                <a:lnTo>
                  <a:pt x="437" y="151"/>
                </a:lnTo>
                <a:lnTo>
                  <a:pt x="443" y="151"/>
                </a:lnTo>
                <a:lnTo>
                  <a:pt x="449" y="145"/>
                </a:lnTo>
                <a:lnTo>
                  <a:pt x="455" y="145"/>
                </a:lnTo>
                <a:lnTo>
                  <a:pt x="461" y="140"/>
                </a:lnTo>
                <a:lnTo>
                  <a:pt x="466" y="140"/>
                </a:lnTo>
                <a:lnTo>
                  <a:pt x="472" y="135"/>
                </a:lnTo>
                <a:lnTo>
                  <a:pt x="478" y="129"/>
                </a:lnTo>
                <a:lnTo>
                  <a:pt x="485" y="123"/>
                </a:lnTo>
                <a:lnTo>
                  <a:pt x="491" y="123"/>
                </a:lnTo>
                <a:lnTo>
                  <a:pt x="495" y="118"/>
                </a:lnTo>
                <a:lnTo>
                  <a:pt x="502" y="112"/>
                </a:lnTo>
                <a:lnTo>
                  <a:pt x="508" y="112"/>
                </a:lnTo>
                <a:lnTo>
                  <a:pt x="514" y="106"/>
                </a:lnTo>
                <a:lnTo>
                  <a:pt x="520" y="106"/>
                </a:lnTo>
                <a:lnTo>
                  <a:pt x="525" y="101"/>
                </a:lnTo>
                <a:lnTo>
                  <a:pt x="531" y="101"/>
                </a:lnTo>
                <a:lnTo>
                  <a:pt x="537" y="96"/>
                </a:lnTo>
                <a:lnTo>
                  <a:pt x="543" y="90"/>
                </a:lnTo>
                <a:lnTo>
                  <a:pt x="549" y="90"/>
                </a:lnTo>
                <a:lnTo>
                  <a:pt x="555" y="84"/>
                </a:lnTo>
                <a:lnTo>
                  <a:pt x="560" y="84"/>
                </a:lnTo>
                <a:lnTo>
                  <a:pt x="566" y="78"/>
                </a:lnTo>
                <a:lnTo>
                  <a:pt x="572" y="73"/>
                </a:lnTo>
                <a:lnTo>
                  <a:pt x="578" y="73"/>
                </a:lnTo>
                <a:lnTo>
                  <a:pt x="584" y="68"/>
                </a:lnTo>
                <a:lnTo>
                  <a:pt x="589" y="68"/>
                </a:lnTo>
                <a:lnTo>
                  <a:pt x="595" y="62"/>
                </a:lnTo>
                <a:lnTo>
                  <a:pt x="601" y="56"/>
                </a:lnTo>
                <a:lnTo>
                  <a:pt x="607" y="56"/>
                </a:lnTo>
                <a:lnTo>
                  <a:pt x="613" y="56"/>
                </a:lnTo>
                <a:lnTo>
                  <a:pt x="618" y="50"/>
                </a:lnTo>
                <a:lnTo>
                  <a:pt x="624" y="50"/>
                </a:lnTo>
                <a:lnTo>
                  <a:pt x="630" y="46"/>
                </a:lnTo>
                <a:lnTo>
                  <a:pt x="636" y="40"/>
                </a:lnTo>
                <a:lnTo>
                  <a:pt x="642" y="40"/>
                </a:lnTo>
                <a:lnTo>
                  <a:pt x="647" y="40"/>
                </a:lnTo>
                <a:lnTo>
                  <a:pt x="653" y="34"/>
                </a:lnTo>
                <a:lnTo>
                  <a:pt x="659" y="34"/>
                </a:lnTo>
                <a:lnTo>
                  <a:pt x="665" y="28"/>
                </a:lnTo>
                <a:lnTo>
                  <a:pt x="671" y="28"/>
                </a:lnTo>
                <a:lnTo>
                  <a:pt x="676" y="22"/>
                </a:lnTo>
                <a:lnTo>
                  <a:pt x="682" y="22"/>
                </a:lnTo>
                <a:lnTo>
                  <a:pt x="688" y="22"/>
                </a:lnTo>
                <a:lnTo>
                  <a:pt x="695" y="18"/>
                </a:lnTo>
                <a:lnTo>
                  <a:pt x="701" y="18"/>
                </a:lnTo>
                <a:lnTo>
                  <a:pt x="706" y="12"/>
                </a:lnTo>
                <a:lnTo>
                  <a:pt x="712" y="12"/>
                </a:lnTo>
                <a:lnTo>
                  <a:pt x="718" y="12"/>
                </a:lnTo>
                <a:lnTo>
                  <a:pt x="724" y="6"/>
                </a:lnTo>
                <a:lnTo>
                  <a:pt x="730" y="6"/>
                </a:lnTo>
                <a:lnTo>
                  <a:pt x="735" y="0"/>
                </a:lnTo>
                <a:lnTo>
                  <a:pt x="741" y="0"/>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450" name="Freeform 154">
            <a:extLst>
              <a:ext uri="{FF2B5EF4-FFF2-40B4-BE49-F238E27FC236}">
                <a16:creationId xmlns:a16="http://schemas.microsoft.com/office/drawing/2014/main" id="{CA0756EF-02C6-4BCE-8C61-252F6BDCF27F}"/>
              </a:ext>
            </a:extLst>
          </p:cNvPr>
          <p:cNvSpPr>
            <a:spLocks/>
          </p:cNvSpPr>
          <p:nvPr/>
        </p:nvSpPr>
        <p:spPr bwMode="auto">
          <a:xfrm>
            <a:off x="6100763" y="2254250"/>
            <a:ext cx="620712" cy="185738"/>
          </a:xfrm>
          <a:custGeom>
            <a:avLst/>
            <a:gdLst>
              <a:gd name="T0" fmla="*/ 6 w 391"/>
              <a:gd name="T1" fmla="*/ 117 h 117"/>
              <a:gd name="T2" fmla="*/ 18 w 391"/>
              <a:gd name="T3" fmla="*/ 112 h 117"/>
              <a:gd name="T4" fmla="*/ 29 w 391"/>
              <a:gd name="T5" fmla="*/ 106 h 117"/>
              <a:gd name="T6" fmla="*/ 41 w 391"/>
              <a:gd name="T7" fmla="*/ 106 h 117"/>
              <a:gd name="T8" fmla="*/ 53 w 391"/>
              <a:gd name="T9" fmla="*/ 101 h 117"/>
              <a:gd name="T10" fmla="*/ 64 w 391"/>
              <a:gd name="T11" fmla="*/ 101 h 117"/>
              <a:gd name="T12" fmla="*/ 76 w 391"/>
              <a:gd name="T13" fmla="*/ 95 h 117"/>
              <a:gd name="T14" fmla="*/ 87 w 391"/>
              <a:gd name="T15" fmla="*/ 95 h 117"/>
              <a:gd name="T16" fmla="*/ 99 w 391"/>
              <a:gd name="T17" fmla="*/ 89 h 117"/>
              <a:gd name="T18" fmla="*/ 112 w 391"/>
              <a:gd name="T19" fmla="*/ 89 h 117"/>
              <a:gd name="T20" fmla="*/ 122 w 391"/>
              <a:gd name="T21" fmla="*/ 84 h 117"/>
              <a:gd name="T22" fmla="*/ 135 w 391"/>
              <a:gd name="T23" fmla="*/ 84 h 117"/>
              <a:gd name="T24" fmla="*/ 146 w 391"/>
              <a:gd name="T25" fmla="*/ 78 h 117"/>
              <a:gd name="T26" fmla="*/ 158 w 391"/>
              <a:gd name="T27" fmla="*/ 73 h 117"/>
              <a:gd name="T28" fmla="*/ 170 w 391"/>
              <a:gd name="T29" fmla="*/ 73 h 117"/>
              <a:gd name="T30" fmla="*/ 181 w 391"/>
              <a:gd name="T31" fmla="*/ 73 h 117"/>
              <a:gd name="T32" fmla="*/ 193 w 391"/>
              <a:gd name="T33" fmla="*/ 67 h 117"/>
              <a:gd name="T34" fmla="*/ 204 w 391"/>
              <a:gd name="T35" fmla="*/ 62 h 117"/>
              <a:gd name="T36" fmla="*/ 216 w 391"/>
              <a:gd name="T37" fmla="*/ 62 h 117"/>
              <a:gd name="T38" fmla="*/ 228 w 391"/>
              <a:gd name="T39" fmla="*/ 56 h 117"/>
              <a:gd name="T40" fmla="*/ 239 w 391"/>
              <a:gd name="T41" fmla="*/ 56 h 117"/>
              <a:gd name="T42" fmla="*/ 251 w 391"/>
              <a:gd name="T43" fmla="*/ 50 h 117"/>
              <a:gd name="T44" fmla="*/ 263 w 391"/>
              <a:gd name="T45" fmla="*/ 45 h 117"/>
              <a:gd name="T46" fmla="*/ 274 w 391"/>
              <a:gd name="T47" fmla="*/ 45 h 117"/>
              <a:gd name="T48" fmla="*/ 287 w 391"/>
              <a:gd name="T49" fmla="*/ 40 h 117"/>
              <a:gd name="T50" fmla="*/ 297 w 391"/>
              <a:gd name="T51" fmla="*/ 34 h 117"/>
              <a:gd name="T52" fmla="*/ 310 w 391"/>
              <a:gd name="T53" fmla="*/ 34 h 117"/>
              <a:gd name="T54" fmla="*/ 322 w 391"/>
              <a:gd name="T55" fmla="*/ 28 h 117"/>
              <a:gd name="T56" fmla="*/ 333 w 391"/>
              <a:gd name="T57" fmla="*/ 23 h 117"/>
              <a:gd name="T58" fmla="*/ 345 w 391"/>
              <a:gd name="T59" fmla="*/ 17 h 117"/>
              <a:gd name="T60" fmla="*/ 356 w 391"/>
              <a:gd name="T61" fmla="*/ 12 h 117"/>
              <a:gd name="T62" fmla="*/ 368 w 391"/>
              <a:gd name="T63" fmla="*/ 12 h 117"/>
              <a:gd name="T64" fmla="*/ 380 w 391"/>
              <a:gd name="T65" fmla="*/ 6 h 117"/>
              <a:gd name="T66" fmla="*/ 391 w 391"/>
              <a:gd name="T67"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1" h="117">
                <a:moveTo>
                  <a:pt x="0" y="117"/>
                </a:moveTo>
                <a:lnTo>
                  <a:pt x="6" y="117"/>
                </a:lnTo>
                <a:lnTo>
                  <a:pt x="12" y="117"/>
                </a:lnTo>
                <a:lnTo>
                  <a:pt x="18" y="112"/>
                </a:lnTo>
                <a:lnTo>
                  <a:pt x="24" y="112"/>
                </a:lnTo>
                <a:lnTo>
                  <a:pt x="29" y="106"/>
                </a:lnTo>
                <a:lnTo>
                  <a:pt x="35" y="106"/>
                </a:lnTo>
                <a:lnTo>
                  <a:pt x="41" y="106"/>
                </a:lnTo>
                <a:lnTo>
                  <a:pt x="47" y="106"/>
                </a:lnTo>
                <a:lnTo>
                  <a:pt x="53" y="101"/>
                </a:lnTo>
                <a:lnTo>
                  <a:pt x="58" y="101"/>
                </a:lnTo>
                <a:lnTo>
                  <a:pt x="64" y="101"/>
                </a:lnTo>
                <a:lnTo>
                  <a:pt x="70" y="95"/>
                </a:lnTo>
                <a:lnTo>
                  <a:pt x="76" y="95"/>
                </a:lnTo>
                <a:lnTo>
                  <a:pt x="82" y="95"/>
                </a:lnTo>
                <a:lnTo>
                  <a:pt x="87" y="95"/>
                </a:lnTo>
                <a:lnTo>
                  <a:pt x="93" y="89"/>
                </a:lnTo>
                <a:lnTo>
                  <a:pt x="99" y="89"/>
                </a:lnTo>
                <a:lnTo>
                  <a:pt x="105" y="89"/>
                </a:lnTo>
                <a:lnTo>
                  <a:pt x="112" y="89"/>
                </a:lnTo>
                <a:lnTo>
                  <a:pt x="116" y="84"/>
                </a:lnTo>
                <a:lnTo>
                  <a:pt x="122" y="84"/>
                </a:lnTo>
                <a:lnTo>
                  <a:pt x="128" y="84"/>
                </a:lnTo>
                <a:lnTo>
                  <a:pt x="135" y="84"/>
                </a:lnTo>
                <a:lnTo>
                  <a:pt x="141" y="78"/>
                </a:lnTo>
                <a:lnTo>
                  <a:pt x="146" y="78"/>
                </a:lnTo>
                <a:lnTo>
                  <a:pt x="152" y="78"/>
                </a:lnTo>
                <a:lnTo>
                  <a:pt x="158" y="73"/>
                </a:lnTo>
                <a:lnTo>
                  <a:pt x="164" y="73"/>
                </a:lnTo>
                <a:lnTo>
                  <a:pt x="170" y="73"/>
                </a:lnTo>
                <a:lnTo>
                  <a:pt x="175" y="73"/>
                </a:lnTo>
                <a:lnTo>
                  <a:pt x="181" y="73"/>
                </a:lnTo>
                <a:lnTo>
                  <a:pt x="187" y="67"/>
                </a:lnTo>
                <a:lnTo>
                  <a:pt x="193" y="67"/>
                </a:lnTo>
                <a:lnTo>
                  <a:pt x="199" y="67"/>
                </a:lnTo>
                <a:lnTo>
                  <a:pt x="204" y="62"/>
                </a:lnTo>
                <a:lnTo>
                  <a:pt x="210" y="62"/>
                </a:lnTo>
                <a:lnTo>
                  <a:pt x="216" y="62"/>
                </a:lnTo>
                <a:lnTo>
                  <a:pt x="222" y="56"/>
                </a:lnTo>
                <a:lnTo>
                  <a:pt x="228" y="56"/>
                </a:lnTo>
                <a:lnTo>
                  <a:pt x="233" y="56"/>
                </a:lnTo>
                <a:lnTo>
                  <a:pt x="239" y="56"/>
                </a:lnTo>
                <a:lnTo>
                  <a:pt x="245" y="50"/>
                </a:lnTo>
                <a:lnTo>
                  <a:pt x="251" y="50"/>
                </a:lnTo>
                <a:lnTo>
                  <a:pt x="257" y="50"/>
                </a:lnTo>
                <a:lnTo>
                  <a:pt x="263" y="45"/>
                </a:lnTo>
                <a:lnTo>
                  <a:pt x="268" y="45"/>
                </a:lnTo>
                <a:lnTo>
                  <a:pt x="274" y="45"/>
                </a:lnTo>
                <a:lnTo>
                  <a:pt x="280" y="45"/>
                </a:lnTo>
                <a:lnTo>
                  <a:pt x="287" y="40"/>
                </a:lnTo>
                <a:lnTo>
                  <a:pt x="292" y="40"/>
                </a:lnTo>
                <a:lnTo>
                  <a:pt x="297" y="34"/>
                </a:lnTo>
                <a:lnTo>
                  <a:pt x="303" y="34"/>
                </a:lnTo>
                <a:lnTo>
                  <a:pt x="310" y="34"/>
                </a:lnTo>
                <a:lnTo>
                  <a:pt x="316" y="28"/>
                </a:lnTo>
                <a:lnTo>
                  <a:pt x="322" y="28"/>
                </a:lnTo>
                <a:lnTo>
                  <a:pt x="327" y="23"/>
                </a:lnTo>
                <a:lnTo>
                  <a:pt x="333" y="23"/>
                </a:lnTo>
                <a:lnTo>
                  <a:pt x="339" y="23"/>
                </a:lnTo>
                <a:lnTo>
                  <a:pt x="345" y="17"/>
                </a:lnTo>
                <a:lnTo>
                  <a:pt x="351" y="17"/>
                </a:lnTo>
                <a:lnTo>
                  <a:pt x="356" y="12"/>
                </a:lnTo>
                <a:lnTo>
                  <a:pt x="362" y="12"/>
                </a:lnTo>
                <a:lnTo>
                  <a:pt x="368" y="12"/>
                </a:lnTo>
                <a:lnTo>
                  <a:pt x="374" y="6"/>
                </a:lnTo>
                <a:lnTo>
                  <a:pt x="380" y="6"/>
                </a:lnTo>
                <a:lnTo>
                  <a:pt x="385" y="6"/>
                </a:lnTo>
                <a:lnTo>
                  <a:pt x="391" y="0"/>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451" name="Freeform 155">
            <a:extLst>
              <a:ext uri="{FF2B5EF4-FFF2-40B4-BE49-F238E27FC236}">
                <a16:creationId xmlns:a16="http://schemas.microsoft.com/office/drawing/2014/main" id="{6844A3C2-A5E6-435D-A93C-C47C24B0893A}"/>
              </a:ext>
            </a:extLst>
          </p:cNvPr>
          <p:cNvSpPr>
            <a:spLocks noEditPoints="1"/>
          </p:cNvSpPr>
          <p:nvPr/>
        </p:nvSpPr>
        <p:spPr bwMode="auto">
          <a:xfrm>
            <a:off x="2690813" y="3516313"/>
            <a:ext cx="1071562" cy="1727200"/>
          </a:xfrm>
          <a:custGeom>
            <a:avLst/>
            <a:gdLst>
              <a:gd name="T0" fmla="*/ 138 w 6781"/>
              <a:gd name="T1" fmla="*/ 10766 h 10906"/>
              <a:gd name="T2" fmla="*/ 272 w 6781"/>
              <a:gd name="T3" fmla="*/ 10776 h 10906"/>
              <a:gd name="T4" fmla="*/ 127 w 6781"/>
              <a:gd name="T5" fmla="*/ 10806 h 10906"/>
              <a:gd name="T6" fmla="*/ 542 w 6781"/>
              <a:gd name="T7" fmla="*/ 9988 h 10906"/>
              <a:gd name="T8" fmla="*/ 542 w 6781"/>
              <a:gd name="T9" fmla="*/ 9609 h 10906"/>
              <a:gd name="T10" fmla="*/ 621 w 6781"/>
              <a:gd name="T11" fmla="*/ 9699 h 10906"/>
              <a:gd name="T12" fmla="*/ 712 w 6781"/>
              <a:gd name="T13" fmla="*/ 8598 h 10906"/>
              <a:gd name="T14" fmla="*/ 663 w 6781"/>
              <a:gd name="T15" fmla="*/ 9003 h 10906"/>
              <a:gd name="T16" fmla="*/ 932 w 6781"/>
              <a:gd name="T17" fmla="*/ 8002 h 10906"/>
              <a:gd name="T18" fmla="*/ 955 w 6781"/>
              <a:gd name="T19" fmla="*/ 7432 h 10906"/>
              <a:gd name="T20" fmla="*/ 914 w 6781"/>
              <a:gd name="T21" fmla="*/ 7617 h 10906"/>
              <a:gd name="T22" fmla="*/ 1163 w 6781"/>
              <a:gd name="T23" fmla="*/ 6607 h 10906"/>
              <a:gd name="T24" fmla="*/ 1247 w 6781"/>
              <a:gd name="T25" fmla="*/ 5854 h 10906"/>
              <a:gd name="T26" fmla="*/ 1296 w 6781"/>
              <a:gd name="T27" fmla="*/ 5534 h 10906"/>
              <a:gd name="T28" fmla="*/ 1537 w 6781"/>
              <a:gd name="T29" fmla="*/ 5230 h 10906"/>
              <a:gd name="T30" fmla="*/ 1396 w 6781"/>
              <a:gd name="T31" fmla="*/ 5574 h 10906"/>
              <a:gd name="T32" fmla="*/ 1700 w 6781"/>
              <a:gd name="T33" fmla="*/ 4867 h 10906"/>
              <a:gd name="T34" fmla="*/ 1883 w 6781"/>
              <a:gd name="T35" fmla="*/ 4967 h 10906"/>
              <a:gd name="T36" fmla="*/ 1807 w 6781"/>
              <a:gd name="T37" fmla="*/ 4898 h 10906"/>
              <a:gd name="T38" fmla="*/ 2285 w 6781"/>
              <a:gd name="T39" fmla="*/ 4971 h 10906"/>
              <a:gd name="T40" fmla="*/ 2433 w 6781"/>
              <a:gd name="T41" fmla="*/ 4985 h 10906"/>
              <a:gd name="T42" fmla="*/ 2567 w 6781"/>
              <a:gd name="T43" fmla="*/ 5053 h 10906"/>
              <a:gd name="T44" fmla="*/ 2346 w 6781"/>
              <a:gd name="T45" fmla="*/ 5130 h 10906"/>
              <a:gd name="T46" fmla="*/ 2199 w 6781"/>
              <a:gd name="T47" fmla="*/ 4971 h 10906"/>
              <a:gd name="T48" fmla="*/ 2824 w 6781"/>
              <a:gd name="T49" fmla="*/ 4501 h 10906"/>
              <a:gd name="T50" fmla="*/ 2791 w 6781"/>
              <a:gd name="T51" fmla="*/ 4723 h 10906"/>
              <a:gd name="T52" fmla="*/ 2949 w 6781"/>
              <a:gd name="T53" fmla="*/ 4099 h 10906"/>
              <a:gd name="T54" fmla="*/ 3162 w 6781"/>
              <a:gd name="T55" fmla="*/ 3918 h 10906"/>
              <a:gd name="T56" fmla="*/ 2942 w 6781"/>
              <a:gd name="T57" fmla="*/ 4147 h 10906"/>
              <a:gd name="T58" fmla="*/ 3301 w 6781"/>
              <a:gd name="T59" fmla="*/ 3158 h 10906"/>
              <a:gd name="T60" fmla="*/ 3390 w 6781"/>
              <a:gd name="T61" fmla="*/ 3367 h 10906"/>
              <a:gd name="T62" fmla="*/ 3469 w 6781"/>
              <a:gd name="T63" fmla="*/ 2827 h 10906"/>
              <a:gd name="T64" fmla="*/ 3722 w 6781"/>
              <a:gd name="T65" fmla="*/ 2552 h 10906"/>
              <a:gd name="T66" fmla="*/ 3559 w 6781"/>
              <a:gd name="T67" fmla="*/ 2869 h 10906"/>
              <a:gd name="T68" fmla="*/ 3825 w 6781"/>
              <a:gd name="T69" fmla="*/ 2086 h 10906"/>
              <a:gd name="T70" fmla="*/ 3904 w 6781"/>
              <a:gd name="T71" fmla="*/ 2146 h 10906"/>
              <a:gd name="T72" fmla="*/ 4198 w 6781"/>
              <a:gd name="T73" fmla="*/ 1838 h 10906"/>
              <a:gd name="T74" fmla="*/ 4394 w 6781"/>
              <a:gd name="T75" fmla="*/ 1897 h 10906"/>
              <a:gd name="T76" fmla="*/ 4485 w 6781"/>
              <a:gd name="T77" fmla="*/ 2033 h 10906"/>
              <a:gd name="T78" fmla="*/ 4345 w 6781"/>
              <a:gd name="T79" fmla="*/ 1938 h 10906"/>
              <a:gd name="T80" fmla="*/ 4843 w 6781"/>
              <a:gd name="T81" fmla="*/ 2248 h 10906"/>
              <a:gd name="T82" fmla="*/ 5009 w 6781"/>
              <a:gd name="T83" fmla="*/ 2545 h 10906"/>
              <a:gd name="T84" fmla="*/ 4720 w 6781"/>
              <a:gd name="T85" fmla="*/ 2269 h 10906"/>
              <a:gd name="T86" fmla="*/ 5359 w 6781"/>
              <a:gd name="T87" fmla="*/ 2469 h 10906"/>
              <a:gd name="T88" fmla="*/ 5642 w 6781"/>
              <a:gd name="T89" fmla="*/ 2334 h 10906"/>
              <a:gd name="T90" fmla="*/ 5393 w 6781"/>
              <a:gd name="T91" fmla="*/ 2556 h 10906"/>
              <a:gd name="T92" fmla="*/ 5712 w 6781"/>
              <a:gd name="T93" fmla="*/ 1957 h 10906"/>
              <a:gd name="T94" fmla="*/ 5903 w 6781"/>
              <a:gd name="T95" fmla="*/ 1791 h 10906"/>
              <a:gd name="T96" fmla="*/ 5944 w 6781"/>
              <a:gd name="T97" fmla="*/ 1384 h 10906"/>
              <a:gd name="T98" fmla="*/ 6205 w 6781"/>
              <a:gd name="T99" fmla="*/ 1075 h 10906"/>
              <a:gd name="T100" fmla="*/ 6289 w 6781"/>
              <a:gd name="T101" fmla="*/ 687 h 10906"/>
              <a:gd name="T102" fmla="*/ 6411 w 6781"/>
              <a:gd name="T103" fmla="*/ 407 h 10906"/>
              <a:gd name="T104" fmla="*/ 6367 w 6781"/>
              <a:gd name="T105" fmla="*/ 632 h 10906"/>
              <a:gd name="T106" fmla="*/ 6569 w 6781"/>
              <a:gd name="T107" fmla="*/ 150 h 10906"/>
              <a:gd name="T108" fmla="*/ 6720 w 6781"/>
              <a:gd name="T109" fmla="*/ 131 h 10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81" h="10906">
                <a:moveTo>
                  <a:pt x="127" y="10906"/>
                </a:moveTo>
                <a:lnTo>
                  <a:pt x="66" y="10906"/>
                </a:lnTo>
                <a:cubicBezTo>
                  <a:pt x="0" y="10906"/>
                  <a:pt x="0" y="10806"/>
                  <a:pt x="66" y="10806"/>
                </a:cubicBezTo>
                <a:lnTo>
                  <a:pt x="127" y="10806"/>
                </a:lnTo>
                <a:lnTo>
                  <a:pt x="89" y="10824"/>
                </a:lnTo>
                <a:lnTo>
                  <a:pt x="138" y="10766"/>
                </a:lnTo>
                <a:lnTo>
                  <a:pt x="203" y="10704"/>
                </a:lnTo>
                <a:lnTo>
                  <a:pt x="193" y="10717"/>
                </a:lnTo>
                <a:lnTo>
                  <a:pt x="247" y="10612"/>
                </a:lnTo>
                <a:lnTo>
                  <a:pt x="336" y="10659"/>
                </a:lnTo>
                <a:lnTo>
                  <a:pt x="281" y="10763"/>
                </a:lnTo>
                <a:cubicBezTo>
                  <a:pt x="279" y="10768"/>
                  <a:pt x="276" y="10772"/>
                  <a:pt x="272" y="10776"/>
                </a:cubicBezTo>
                <a:lnTo>
                  <a:pt x="215" y="10830"/>
                </a:lnTo>
                <a:lnTo>
                  <a:pt x="166" y="10889"/>
                </a:lnTo>
                <a:cubicBezTo>
                  <a:pt x="156" y="10900"/>
                  <a:pt x="142" y="10906"/>
                  <a:pt x="127" y="10906"/>
                </a:cubicBezTo>
                <a:lnTo>
                  <a:pt x="66" y="10906"/>
                </a:lnTo>
                <a:lnTo>
                  <a:pt x="66" y="10806"/>
                </a:lnTo>
                <a:lnTo>
                  <a:pt x="127" y="10806"/>
                </a:lnTo>
                <a:lnTo>
                  <a:pt x="127" y="10906"/>
                </a:lnTo>
                <a:close/>
                <a:moveTo>
                  <a:pt x="329" y="10339"/>
                </a:moveTo>
                <a:lnTo>
                  <a:pt x="373" y="10222"/>
                </a:lnTo>
                <a:lnTo>
                  <a:pt x="421" y="10051"/>
                </a:lnTo>
                <a:lnTo>
                  <a:pt x="445" y="9961"/>
                </a:lnTo>
                <a:lnTo>
                  <a:pt x="542" y="9988"/>
                </a:lnTo>
                <a:lnTo>
                  <a:pt x="517" y="10078"/>
                </a:lnTo>
                <a:lnTo>
                  <a:pt x="467" y="10257"/>
                </a:lnTo>
                <a:lnTo>
                  <a:pt x="423" y="10374"/>
                </a:lnTo>
                <a:lnTo>
                  <a:pt x="329" y="10339"/>
                </a:lnTo>
                <a:close/>
                <a:moveTo>
                  <a:pt x="525" y="9672"/>
                </a:moveTo>
                <a:lnTo>
                  <a:pt x="542" y="9609"/>
                </a:lnTo>
                <a:lnTo>
                  <a:pt x="603" y="9387"/>
                </a:lnTo>
                <a:lnTo>
                  <a:pt x="625" y="9288"/>
                </a:lnTo>
                <a:lnTo>
                  <a:pt x="723" y="9309"/>
                </a:lnTo>
                <a:lnTo>
                  <a:pt x="700" y="9414"/>
                </a:lnTo>
                <a:lnTo>
                  <a:pt x="639" y="9635"/>
                </a:lnTo>
                <a:lnTo>
                  <a:pt x="621" y="9699"/>
                </a:lnTo>
                <a:lnTo>
                  <a:pt x="525" y="9672"/>
                </a:lnTo>
                <a:close/>
                <a:moveTo>
                  <a:pt x="663" y="9003"/>
                </a:moveTo>
                <a:lnTo>
                  <a:pt x="663" y="8888"/>
                </a:lnTo>
                <a:cubicBezTo>
                  <a:pt x="663" y="8885"/>
                  <a:pt x="663" y="8882"/>
                  <a:pt x="663" y="8880"/>
                </a:cubicBezTo>
                <a:lnTo>
                  <a:pt x="712" y="8600"/>
                </a:lnTo>
                <a:lnTo>
                  <a:pt x="712" y="8598"/>
                </a:lnTo>
                <a:lnTo>
                  <a:pt x="811" y="8616"/>
                </a:lnTo>
                <a:lnTo>
                  <a:pt x="811" y="8617"/>
                </a:lnTo>
                <a:lnTo>
                  <a:pt x="762" y="8897"/>
                </a:lnTo>
                <a:lnTo>
                  <a:pt x="763" y="8888"/>
                </a:lnTo>
                <a:lnTo>
                  <a:pt x="763" y="9003"/>
                </a:lnTo>
                <a:lnTo>
                  <a:pt x="663" y="9003"/>
                </a:lnTo>
                <a:close/>
                <a:moveTo>
                  <a:pt x="766" y="8303"/>
                </a:moveTo>
                <a:lnTo>
                  <a:pt x="773" y="8262"/>
                </a:lnTo>
                <a:lnTo>
                  <a:pt x="834" y="7981"/>
                </a:lnTo>
                <a:lnTo>
                  <a:pt x="850" y="7910"/>
                </a:lnTo>
                <a:lnTo>
                  <a:pt x="947" y="7931"/>
                </a:lnTo>
                <a:lnTo>
                  <a:pt x="932" y="8002"/>
                </a:lnTo>
                <a:lnTo>
                  <a:pt x="871" y="8280"/>
                </a:lnTo>
                <a:lnTo>
                  <a:pt x="864" y="8320"/>
                </a:lnTo>
                <a:lnTo>
                  <a:pt x="766" y="8303"/>
                </a:lnTo>
                <a:close/>
                <a:moveTo>
                  <a:pt x="914" y="7617"/>
                </a:moveTo>
                <a:lnTo>
                  <a:pt x="956" y="7422"/>
                </a:lnTo>
                <a:lnTo>
                  <a:pt x="955" y="7432"/>
                </a:lnTo>
                <a:lnTo>
                  <a:pt x="955" y="7232"/>
                </a:lnTo>
                <a:lnTo>
                  <a:pt x="1055" y="7232"/>
                </a:lnTo>
                <a:lnTo>
                  <a:pt x="1055" y="7432"/>
                </a:lnTo>
                <a:cubicBezTo>
                  <a:pt x="1055" y="7436"/>
                  <a:pt x="1055" y="7439"/>
                  <a:pt x="1054" y="7443"/>
                </a:cubicBezTo>
                <a:lnTo>
                  <a:pt x="1011" y="7638"/>
                </a:lnTo>
                <a:lnTo>
                  <a:pt x="914" y="7617"/>
                </a:lnTo>
                <a:close/>
                <a:moveTo>
                  <a:pt x="984" y="6926"/>
                </a:moveTo>
                <a:lnTo>
                  <a:pt x="1005" y="6806"/>
                </a:lnTo>
                <a:lnTo>
                  <a:pt x="1067" y="6580"/>
                </a:lnTo>
                <a:lnTo>
                  <a:pt x="1076" y="6535"/>
                </a:lnTo>
                <a:lnTo>
                  <a:pt x="1174" y="6556"/>
                </a:lnTo>
                <a:lnTo>
                  <a:pt x="1163" y="6607"/>
                </a:lnTo>
                <a:lnTo>
                  <a:pt x="1103" y="6824"/>
                </a:lnTo>
                <a:lnTo>
                  <a:pt x="1082" y="6943"/>
                </a:lnTo>
                <a:lnTo>
                  <a:pt x="984" y="6926"/>
                </a:lnTo>
                <a:close/>
                <a:moveTo>
                  <a:pt x="1144" y="6240"/>
                </a:moveTo>
                <a:lnTo>
                  <a:pt x="1188" y="6080"/>
                </a:lnTo>
                <a:lnTo>
                  <a:pt x="1247" y="5854"/>
                </a:lnTo>
                <a:lnTo>
                  <a:pt x="1344" y="5879"/>
                </a:lnTo>
                <a:lnTo>
                  <a:pt x="1285" y="6106"/>
                </a:lnTo>
                <a:lnTo>
                  <a:pt x="1241" y="6266"/>
                </a:lnTo>
                <a:lnTo>
                  <a:pt x="1144" y="6240"/>
                </a:lnTo>
                <a:close/>
                <a:moveTo>
                  <a:pt x="1296" y="5574"/>
                </a:moveTo>
                <a:lnTo>
                  <a:pt x="1296" y="5534"/>
                </a:lnTo>
                <a:cubicBezTo>
                  <a:pt x="1296" y="5528"/>
                  <a:pt x="1297" y="5523"/>
                  <a:pt x="1299" y="5517"/>
                </a:cubicBezTo>
                <a:lnTo>
                  <a:pt x="1360" y="5343"/>
                </a:lnTo>
                <a:cubicBezTo>
                  <a:pt x="1361" y="5340"/>
                  <a:pt x="1363" y="5337"/>
                  <a:pt x="1364" y="5334"/>
                </a:cubicBezTo>
                <a:lnTo>
                  <a:pt x="1425" y="5229"/>
                </a:lnTo>
                <a:lnTo>
                  <a:pt x="1449" y="5184"/>
                </a:lnTo>
                <a:lnTo>
                  <a:pt x="1537" y="5230"/>
                </a:lnTo>
                <a:lnTo>
                  <a:pt x="1512" y="5279"/>
                </a:lnTo>
                <a:lnTo>
                  <a:pt x="1451" y="5384"/>
                </a:lnTo>
                <a:lnTo>
                  <a:pt x="1455" y="5376"/>
                </a:lnTo>
                <a:lnTo>
                  <a:pt x="1394" y="5550"/>
                </a:lnTo>
                <a:lnTo>
                  <a:pt x="1396" y="5534"/>
                </a:lnTo>
                <a:lnTo>
                  <a:pt x="1396" y="5574"/>
                </a:lnTo>
                <a:lnTo>
                  <a:pt x="1296" y="5574"/>
                </a:lnTo>
                <a:close/>
                <a:moveTo>
                  <a:pt x="1655" y="4948"/>
                </a:moveTo>
                <a:lnTo>
                  <a:pt x="1726" y="4880"/>
                </a:lnTo>
                <a:lnTo>
                  <a:pt x="1761" y="4967"/>
                </a:lnTo>
                <a:lnTo>
                  <a:pt x="1700" y="4967"/>
                </a:lnTo>
                <a:cubicBezTo>
                  <a:pt x="1633" y="4967"/>
                  <a:pt x="1633" y="4867"/>
                  <a:pt x="1700" y="4867"/>
                </a:cubicBezTo>
                <a:lnTo>
                  <a:pt x="1761" y="4867"/>
                </a:lnTo>
                <a:lnTo>
                  <a:pt x="1822" y="4867"/>
                </a:lnTo>
                <a:lnTo>
                  <a:pt x="1883" y="4867"/>
                </a:lnTo>
                <a:lnTo>
                  <a:pt x="1941" y="4867"/>
                </a:lnTo>
                <a:lnTo>
                  <a:pt x="1941" y="4967"/>
                </a:lnTo>
                <a:lnTo>
                  <a:pt x="1883" y="4967"/>
                </a:lnTo>
                <a:lnTo>
                  <a:pt x="1822" y="4967"/>
                </a:lnTo>
                <a:lnTo>
                  <a:pt x="1761" y="4967"/>
                </a:lnTo>
                <a:lnTo>
                  <a:pt x="1700" y="4967"/>
                </a:lnTo>
                <a:lnTo>
                  <a:pt x="1700" y="4867"/>
                </a:lnTo>
                <a:lnTo>
                  <a:pt x="1761" y="4867"/>
                </a:lnTo>
                <a:cubicBezTo>
                  <a:pt x="1781" y="4867"/>
                  <a:pt x="1800" y="4879"/>
                  <a:pt x="1807" y="4898"/>
                </a:cubicBezTo>
                <a:cubicBezTo>
                  <a:pt x="1815" y="4917"/>
                  <a:pt x="1810" y="4939"/>
                  <a:pt x="1795" y="4953"/>
                </a:cubicBezTo>
                <a:lnTo>
                  <a:pt x="1724" y="5021"/>
                </a:lnTo>
                <a:lnTo>
                  <a:pt x="1655" y="4948"/>
                </a:lnTo>
                <a:close/>
                <a:moveTo>
                  <a:pt x="2199" y="4971"/>
                </a:moveTo>
                <a:lnTo>
                  <a:pt x="2236" y="4971"/>
                </a:lnTo>
                <a:lnTo>
                  <a:pt x="2285" y="4971"/>
                </a:lnTo>
                <a:cubicBezTo>
                  <a:pt x="2298" y="4971"/>
                  <a:pt x="2310" y="4976"/>
                  <a:pt x="2320" y="4985"/>
                </a:cubicBezTo>
                <a:lnTo>
                  <a:pt x="2380" y="5043"/>
                </a:lnTo>
                <a:lnTo>
                  <a:pt x="2346" y="5030"/>
                </a:lnTo>
                <a:lnTo>
                  <a:pt x="2407" y="5030"/>
                </a:lnTo>
                <a:lnTo>
                  <a:pt x="2372" y="5043"/>
                </a:lnTo>
                <a:lnTo>
                  <a:pt x="2433" y="4985"/>
                </a:lnTo>
                <a:cubicBezTo>
                  <a:pt x="2443" y="4976"/>
                  <a:pt x="2455" y="4971"/>
                  <a:pt x="2468" y="4971"/>
                </a:cubicBezTo>
                <a:lnTo>
                  <a:pt x="2529" y="4971"/>
                </a:lnTo>
                <a:lnTo>
                  <a:pt x="2490" y="4989"/>
                </a:lnTo>
                <a:lnTo>
                  <a:pt x="2505" y="4972"/>
                </a:lnTo>
                <a:lnTo>
                  <a:pt x="2582" y="5036"/>
                </a:lnTo>
                <a:lnTo>
                  <a:pt x="2567" y="5053"/>
                </a:lnTo>
                <a:cubicBezTo>
                  <a:pt x="2558" y="5065"/>
                  <a:pt x="2544" y="5071"/>
                  <a:pt x="2529" y="5071"/>
                </a:cubicBezTo>
                <a:lnTo>
                  <a:pt x="2468" y="5071"/>
                </a:lnTo>
                <a:lnTo>
                  <a:pt x="2502" y="5058"/>
                </a:lnTo>
                <a:lnTo>
                  <a:pt x="2441" y="5116"/>
                </a:lnTo>
                <a:cubicBezTo>
                  <a:pt x="2432" y="5125"/>
                  <a:pt x="2420" y="5130"/>
                  <a:pt x="2407" y="5130"/>
                </a:cubicBezTo>
                <a:lnTo>
                  <a:pt x="2346" y="5130"/>
                </a:lnTo>
                <a:cubicBezTo>
                  <a:pt x="2333" y="5130"/>
                  <a:pt x="2321" y="5125"/>
                  <a:pt x="2311" y="5116"/>
                </a:cubicBezTo>
                <a:lnTo>
                  <a:pt x="2250" y="5058"/>
                </a:lnTo>
                <a:lnTo>
                  <a:pt x="2285" y="5071"/>
                </a:lnTo>
                <a:lnTo>
                  <a:pt x="2236" y="5071"/>
                </a:lnTo>
                <a:lnTo>
                  <a:pt x="2199" y="5071"/>
                </a:lnTo>
                <a:lnTo>
                  <a:pt x="2199" y="4971"/>
                </a:lnTo>
                <a:close/>
                <a:moveTo>
                  <a:pt x="2673" y="4742"/>
                </a:moveTo>
                <a:lnTo>
                  <a:pt x="2716" y="4660"/>
                </a:lnTo>
                <a:cubicBezTo>
                  <a:pt x="2719" y="4654"/>
                  <a:pt x="2724" y="4648"/>
                  <a:pt x="2730" y="4644"/>
                </a:cubicBezTo>
                <a:lnTo>
                  <a:pt x="2791" y="4597"/>
                </a:lnTo>
                <a:lnTo>
                  <a:pt x="2775" y="4618"/>
                </a:lnTo>
                <a:lnTo>
                  <a:pt x="2824" y="4501"/>
                </a:lnTo>
                <a:lnTo>
                  <a:pt x="2874" y="4405"/>
                </a:lnTo>
                <a:lnTo>
                  <a:pt x="2963" y="4451"/>
                </a:lnTo>
                <a:lnTo>
                  <a:pt x="2916" y="4540"/>
                </a:lnTo>
                <a:lnTo>
                  <a:pt x="2867" y="4656"/>
                </a:lnTo>
                <a:cubicBezTo>
                  <a:pt x="2864" y="4664"/>
                  <a:pt x="2859" y="4671"/>
                  <a:pt x="2852" y="4677"/>
                </a:cubicBezTo>
                <a:lnTo>
                  <a:pt x="2791" y="4723"/>
                </a:lnTo>
                <a:lnTo>
                  <a:pt x="2805" y="4707"/>
                </a:lnTo>
                <a:lnTo>
                  <a:pt x="2762" y="4789"/>
                </a:lnTo>
                <a:lnTo>
                  <a:pt x="2673" y="4742"/>
                </a:lnTo>
                <a:close/>
                <a:moveTo>
                  <a:pt x="2942" y="4147"/>
                </a:moveTo>
                <a:lnTo>
                  <a:pt x="2942" y="4125"/>
                </a:lnTo>
                <a:cubicBezTo>
                  <a:pt x="2942" y="4116"/>
                  <a:pt x="2944" y="4107"/>
                  <a:pt x="2949" y="4099"/>
                </a:cubicBezTo>
                <a:lnTo>
                  <a:pt x="3010" y="3995"/>
                </a:lnTo>
                <a:lnTo>
                  <a:pt x="3070" y="3880"/>
                </a:lnTo>
                <a:lnTo>
                  <a:pt x="3066" y="3889"/>
                </a:lnTo>
                <a:lnTo>
                  <a:pt x="3102" y="3770"/>
                </a:lnTo>
                <a:lnTo>
                  <a:pt x="3197" y="3798"/>
                </a:lnTo>
                <a:lnTo>
                  <a:pt x="3162" y="3918"/>
                </a:lnTo>
                <a:cubicBezTo>
                  <a:pt x="3161" y="3921"/>
                  <a:pt x="3160" y="3924"/>
                  <a:pt x="3158" y="3926"/>
                </a:cubicBezTo>
                <a:lnTo>
                  <a:pt x="3096" y="4045"/>
                </a:lnTo>
                <a:lnTo>
                  <a:pt x="3035" y="4150"/>
                </a:lnTo>
                <a:lnTo>
                  <a:pt x="3042" y="4125"/>
                </a:lnTo>
                <a:lnTo>
                  <a:pt x="3042" y="4147"/>
                </a:lnTo>
                <a:lnTo>
                  <a:pt x="2942" y="4147"/>
                </a:lnTo>
                <a:close/>
                <a:moveTo>
                  <a:pt x="3220" y="3491"/>
                </a:moveTo>
                <a:lnTo>
                  <a:pt x="3238" y="3443"/>
                </a:lnTo>
                <a:lnTo>
                  <a:pt x="3301" y="3321"/>
                </a:lnTo>
                <a:lnTo>
                  <a:pt x="3296" y="3344"/>
                </a:lnTo>
                <a:lnTo>
                  <a:pt x="3296" y="3181"/>
                </a:lnTo>
                <a:cubicBezTo>
                  <a:pt x="3296" y="3173"/>
                  <a:pt x="3297" y="3165"/>
                  <a:pt x="3301" y="3158"/>
                </a:cubicBezTo>
                <a:lnTo>
                  <a:pt x="3326" y="3110"/>
                </a:lnTo>
                <a:lnTo>
                  <a:pt x="3415" y="3156"/>
                </a:lnTo>
                <a:lnTo>
                  <a:pt x="3390" y="3204"/>
                </a:lnTo>
                <a:lnTo>
                  <a:pt x="3396" y="3181"/>
                </a:lnTo>
                <a:lnTo>
                  <a:pt x="3396" y="3344"/>
                </a:lnTo>
                <a:cubicBezTo>
                  <a:pt x="3396" y="3352"/>
                  <a:pt x="3394" y="3360"/>
                  <a:pt x="3390" y="3367"/>
                </a:cubicBezTo>
                <a:lnTo>
                  <a:pt x="3331" y="3478"/>
                </a:lnTo>
                <a:lnTo>
                  <a:pt x="3313" y="3526"/>
                </a:lnTo>
                <a:lnTo>
                  <a:pt x="3220" y="3491"/>
                </a:lnTo>
                <a:close/>
                <a:moveTo>
                  <a:pt x="3460" y="2840"/>
                </a:moveTo>
                <a:lnTo>
                  <a:pt x="3473" y="2818"/>
                </a:lnTo>
                <a:lnTo>
                  <a:pt x="3469" y="2827"/>
                </a:lnTo>
                <a:lnTo>
                  <a:pt x="3530" y="2652"/>
                </a:lnTo>
                <a:cubicBezTo>
                  <a:pt x="3531" y="2649"/>
                  <a:pt x="3532" y="2646"/>
                  <a:pt x="3534" y="2644"/>
                </a:cubicBezTo>
                <a:lnTo>
                  <a:pt x="3595" y="2539"/>
                </a:lnTo>
                <a:cubicBezTo>
                  <a:pt x="3597" y="2535"/>
                  <a:pt x="3600" y="2531"/>
                  <a:pt x="3604" y="2528"/>
                </a:cubicBezTo>
                <a:lnTo>
                  <a:pt x="3653" y="2480"/>
                </a:lnTo>
                <a:lnTo>
                  <a:pt x="3722" y="2552"/>
                </a:lnTo>
                <a:lnTo>
                  <a:pt x="3673" y="2600"/>
                </a:lnTo>
                <a:lnTo>
                  <a:pt x="3681" y="2589"/>
                </a:lnTo>
                <a:lnTo>
                  <a:pt x="3620" y="2694"/>
                </a:lnTo>
                <a:lnTo>
                  <a:pt x="3624" y="2685"/>
                </a:lnTo>
                <a:lnTo>
                  <a:pt x="3563" y="2860"/>
                </a:lnTo>
                <a:cubicBezTo>
                  <a:pt x="3562" y="2863"/>
                  <a:pt x="3561" y="2866"/>
                  <a:pt x="3559" y="2869"/>
                </a:cubicBezTo>
                <a:lnTo>
                  <a:pt x="3547" y="2890"/>
                </a:lnTo>
                <a:lnTo>
                  <a:pt x="3460" y="2840"/>
                </a:lnTo>
                <a:close/>
                <a:moveTo>
                  <a:pt x="3752" y="2216"/>
                </a:moveTo>
                <a:lnTo>
                  <a:pt x="3770" y="2194"/>
                </a:lnTo>
                <a:lnTo>
                  <a:pt x="3764" y="2203"/>
                </a:lnTo>
                <a:lnTo>
                  <a:pt x="3825" y="2086"/>
                </a:lnTo>
                <a:cubicBezTo>
                  <a:pt x="3828" y="2082"/>
                  <a:pt x="3831" y="2077"/>
                  <a:pt x="3835" y="2073"/>
                </a:cubicBezTo>
                <a:lnTo>
                  <a:pt x="3896" y="2015"/>
                </a:lnTo>
                <a:lnTo>
                  <a:pt x="4016" y="1912"/>
                </a:lnTo>
                <a:lnTo>
                  <a:pt x="4081" y="1988"/>
                </a:lnTo>
                <a:lnTo>
                  <a:pt x="3965" y="2088"/>
                </a:lnTo>
                <a:lnTo>
                  <a:pt x="3904" y="2146"/>
                </a:lnTo>
                <a:lnTo>
                  <a:pt x="3914" y="2133"/>
                </a:lnTo>
                <a:lnTo>
                  <a:pt x="3853" y="2249"/>
                </a:lnTo>
                <a:cubicBezTo>
                  <a:pt x="3851" y="2252"/>
                  <a:pt x="3849" y="2255"/>
                  <a:pt x="3847" y="2258"/>
                </a:cubicBezTo>
                <a:lnTo>
                  <a:pt x="3828" y="2281"/>
                </a:lnTo>
                <a:lnTo>
                  <a:pt x="3752" y="2216"/>
                </a:lnTo>
                <a:close/>
                <a:moveTo>
                  <a:pt x="4198" y="1838"/>
                </a:moveTo>
                <a:lnTo>
                  <a:pt x="4223" y="1838"/>
                </a:lnTo>
                <a:lnTo>
                  <a:pt x="4284" y="1838"/>
                </a:lnTo>
                <a:lnTo>
                  <a:pt x="4345" y="1838"/>
                </a:lnTo>
                <a:cubicBezTo>
                  <a:pt x="4360" y="1838"/>
                  <a:pt x="4374" y="1845"/>
                  <a:pt x="4383" y="1856"/>
                </a:cubicBezTo>
                <a:lnTo>
                  <a:pt x="4432" y="1914"/>
                </a:lnTo>
                <a:lnTo>
                  <a:pt x="4394" y="1897"/>
                </a:lnTo>
                <a:lnTo>
                  <a:pt x="4455" y="1897"/>
                </a:lnTo>
                <a:cubicBezTo>
                  <a:pt x="4466" y="1897"/>
                  <a:pt x="4476" y="1900"/>
                  <a:pt x="4485" y="1907"/>
                </a:cubicBezTo>
                <a:lnTo>
                  <a:pt x="4546" y="1953"/>
                </a:lnTo>
                <a:lnTo>
                  <a:pt x="4579" y="1984"/>
                </a:lnTo>
                <a:lnTo>
                  <a:pt x="4509" y="2056"/>
                </a:lnTo>
                <a:lnTo>
                  <a:pt x="4485" y="2033"/>
                </a:lnTo>
                <a:lnTo>
                  <a:pt x="4424" y="1986"/>
                </a:lnTo>
                <a:lnTo>
                  <a:pt x="4455" y="1997"/>
                </a:lnTo>
                <a:lnTo>
                  <a:pt x="4394" y="1997"/>
                </a:lnTo>
                <a:cubicBezTo>
                  <a:pt x="4379" y="1997"/>
                  <a:pt x="4365" y="1990"/>
                  <a:pt x="4356" y="1979"/>
                </a:cubicBezTo>
                <a:lnTo>
                  <a:pt x="4307" y="1920"/>
                </a:lnTo>
                <a:lnTo>
                  <a:pt x="4345" y="1938"/>
                </a:lnTo>
                <a:lnTo>
                  <a:pt x="4284" y="1938"/>
                </a:lnTo>
                <a:lnTo>
                  <a:pt x="4223" y="1938"/>
                </a:lnTo>
                <a:lnTo>
                  <a:pt x="4198" y="1938"/>
                </a:lnTo>
                <a:lnTo>
                  <a:pt x="4198" y="1838"/>
                </a:lnTo>
                <a:close/>
                <a:moveTo>
                  <a:pt x="4789" y="2197"/>
                </a:moveTo>
                <a:lnTo>
                  <a:pt x="4843" y="2248"/>
                </a:lnTo>
                <a:lnTo>
                  <a:pt x="4900" y="2291"/>
                </a:lnTo>
                <a:lnTo>
                  <a:pt x="4965" y="2353"/>
                </a:lnTo>
                <a:lnTo>
                  <a:pt x="5017" y="2415"/>
                </a:lnTo>
                <a:lnTo>
                  <a:pt x="5074" y="2469"/>
                </a:lnTo>
                <a:lnTo>
                  <a:pt x="5078" y="2473"/>
                </a:lnTo>
                <a:lnTo>
                  <a:pt x="5009" y="2545"/>
                </a:lnTo>
                <a:lnTo>
                  <a:pt x="5005" y="2542"/>
                </a:lnTo>
                <a:lnTo>
                  <a:pt x="4941" y="2479"/>
                </a:lnTo>
                <a:lnTo>
                  <a:pt x="4896" y="2425"/>
                </a:lnTo>
                <a:lnTo>
                  <a:pt x="4839" y="2371"/>
                </a:lnTo>
                <a:lnTo>
                  <a:pt x="4774" y="2320"/>
                </a:lnTo>
                <a:lnTo>
                  <a:pt x="4720" y="2269"/>
                </a:lnTo>
                <a:lnTo>
                  <a:pt x="4789" y="2197"/>
                </a:lnTo>
                <a:close/>
                <a:moveTo>
                  <a:pt x="5273" y="2493"/>
                </a:moveTo>
                <a:lnTo>
                  <a:pt x="5298" y="2469"/>
                </a:lnTo>
                <a:cubicBezTo>
                  <a:pt x="5307" y="2461"/>
                  <a:pt x="5320" y="2456"/>
                  <a:pt x="5332" y="2456"/>
                </a:cubicBezTo>
                <a:lnTo>
                  <a:pt x="5393" y="2456"/>
                </a:lnTo>
                <a:lnTo>
                  <a:pt x="5359" y="2469"/>
                </a:lnTo>
                <a:lnTo>
                  <a:pt x="5420" y="2411"/>
                </a:lnTo>
                <a:lnTo>
                  <a:pt x="5481" y="2353"/>
                </a:lnTo>
                <a:lnTo>
                  <a:pt x="5526" y="2299"/>
                </a:lnTo>
                <a:cubicBezTo>
                  <a:pt x="5528" y="2296"/>
                  <a:pt x="5531" y="2293"/>
                  <a:pt x="5534" y="2291"/>
                </a:cubicBezTo>
                <a:lnTo>
                  <a:pt x="5581" y="2255"/>
                </a:lnTo>
                <a:lnTo>
                  <a:pt x="5642" y="2334"/>
                </a:lnTo>
                <a:lnTo>
                  <a:pt x="5594" y="2371"/>
                </a:lnTo>
                <a:lnTo>
                  <a:pt x="5602" y="2363"/>
                </a:lnTo>
                <a:lnTo>
                  <a:pt x="5550" y="2425"/>
                </a:lnTo>
                <a:lnTo>
                  <a:pt x="5489" y="2484"/>
                </a:lnTo>
                <a:lnTo>
                  <a:pt x="5428" y="2542"/>
                </a:lnTo>
                <a:cubicBezTo>
                  <a:pt x="5419" y="2551"/>
                  <a:pt x="5406" y="2556"/>
                  <a:pt x="5393" y="2556"/>
                </a:cubicBezTo>
                <a:lnTo>
                  <a:pt x="5332" y="2556"/>
                </a:lnTo>
                <a:lnTo>
                  <a:pt x="5367" y="2542"/>
                </a:lnTo>
                <a:lnTo>
                  <a:pt x="5342" y="2566"/>
                </a:lnTo>
                <a:lnTo>
                  <a:pt x="5273" y="2493"/>
                </a:lnTo>
                <a:close/>
                <a:moveTo>
                  <a:pt x="5677" y="1991"/>
                </a:moveTo>
                <a:lnTo>
                  <a:pt x="5712" y="1957"/>
                </a:lnTo>
                <a:lnTo>
                  <a:pt x="5704" y="1968"/>
                </a:lnTo>
                <a:lnTo>
                  <a:pt x="5765" y="1863"/>
                </a:lnTo>
                <a:lnTo>
                  <a:pt x="5810" y="1753"/>
                </a:lnTo>
                <a:lnTo>
                  <a:pt x="5865" y="1657"/>
                </a:lnTo>
                <a:lnTo>
                  <a:pt x="5952" y="1708"/>
                </a:lnTo>
                <a:lnTo>
                  <a:pt x="5903" y="1791"/>
                </a:lnTo>
                <a:lnTo>
                  <a:pt x="5851" y="1913"/>
                </a:lnTo>
                <a:lnTo>
                  <a:pt x="5790" y="2018"/>
                </a:lnTo>
                <a:cubicBezTo>
                  <a:pt x="5788" y="2022"/>
                  <a:pt x="5785" y="2026"/>
                  <a:pt x="5781" y="2029"/>
                </a:cubicBezTo>
                <a:lnTo>
                  <a:pt x="5746" y="2063"/>
                </a:lnTo>
                <a:lnTo>
                  <a:pt x="5677" y="1991"/>
                </a:lnTo>
                <a:close/>
                <a:moveTo>
                  <a:pt x="5944" y="1384"/>
                </a:moveTo>
                <a:lnTo>
                  <a:pt x="5993" y="1254"/>
                </a:lnTo>
                <a:lnTo>
                  <a:pt x="6056" y="1131"/>
                </a:lnTo>
                <a:lnTo>
                  <a:pt x="6118" y="1025"/>
                </a:lnTo>
                <a:lnTo>
                  <a:pt x="6118" y="1023"/>
                </a:lnTo>
                <a:lnTo>
                  <a:pt x="6210" y="1062"/>
                </a:lnTo>
                <a:lnTo>
                  <a:pt x="6205" y="1075"/>
                </a:lnTo>
                <a:lnTo>
                  <a:pt x="6145" y="1178"/>
                </a:lnTo>
                <a:lnTo>
                  <a:pt x="6086" y="1289"/>
                </a:lnTo>
                <a:lnTo>
                  <a:pt x="6037" y="1419"/>
                </a:lnTo>
                <a:lnTo>
                  <a:pt x="5944" y="1384"/>
                </a:lnTo>
                <a:close/>
                <a:moveTo>
                  <a:pt x="6253" y="749"/>
                </a:moveTo>
                <a:lnTo>
                  <a:pt x="6289" y="687"/>
                </a:lnTo>
                <a:lnTo>
                  <a:pt x="6282" y="712"/>
                </a:lnTo>
                <a:lnTo>
                  <a:pt x="6282" y="596"/>
                </a:lnTo>
                <a:cubicBezTo>
                  <a:pt x="6282" y="582"/>
                  <a:pt x="6288" y="569"/>
                  <a:pt x="6297" y="559"/>
                </a:cubicBezTo>
                <a:lnTo>
                  <a:pt x="6358" y="501"/>
                </a:lnTo>
                <a:lnTo>
                  <a:pt x="6350" y="512"/>
                </a:lnTo>
                <a:lnTo>
                  <a:pt x="6411" y="407"/>
                </a:lnTo>
                <a:lnTo>
                  <a:pt x="6410" y="407"/>
                </a:lnTo>
                <a:lnTo>
                  <a:pt x="6503" y="446"/>
                </a:lnTo>
                <a:lnTo>
                  <a:pt x="6497" y="458"/>
                </a:lnTo>
                <a:lnTo>
                  <a:pt x="6436" y="562"/>
                </a:lnTo>
                <a:cubicBezTo>
                  <a:pt x="6434" y="566"/>
                  <a:pt x="6431" y="570"/>
                  <a:pt x="6428" y="573"/>
                </a:cubicBezTo>
                <a:lnTo>
                  <a:pt x="6367" y="632"/>
                </a:lnTo>
                <a:lnTo>
                  <a:pt x="6382" y="596"/>
                </a:lnTo>
                <a:lnTo>
                  <a:pt x="6382" y="712"/>
                </a:lnTo>
                <a:cubicBezTo>
                  <a:pt x="6382" y="721"/>
                  <a:pt x="6380" y="729"/>
                  <a:pt x="6375" y="737"/>
                </a:cubicBezTo>
                <a:lnTo>
                  <a:pt x="6339" y="799"/>
                </a:lnTo>
                <a:lnTo>
                  <a:pt x="6253" y="749"/>
                </a:lnTo>
                <a:close/>
                <a:moveTo>
                  <a:pt x="6569" y="150"/>
                </a:moveTo>
                <a:lnTo>
                  <a:pt x="6581" y="128"/>
                </a:lnTo>
                <a:cubicBezTo>
                  <a:pt x="6584" y="124"/>
                  <a:pt x="6587" y="120"/>
                  <a:pt x="6590" y="117"/>
                </a:cubicBezTo>
                <a:lnTo>
                  <a:pt x="6651" y="59"/>
                </a:lnTo>
                <a:lnTo>
                  <a:pt x="6712" y="0"/>
                </a:lnTo>
                <a:lnTo>
                  <a:pt x="6781" y="73"/>
                </a:lnTo>
                <a:lnTo>
                  <a:pt x="6720" y="131"/>
                </a:lnTo>
                <a:lnTo>
                  <a:pt x="6659" y="189"/>
                </a:lnTo>
                <a:lnTo>
                  <a:pt x="6668" y="178"/>
                </a:lnTo>
                <a:lnTo>
                  <a:pt x="6655" y="200"/>
                </a:lnTo>
                <a:lnTo>
                  <a:pt x="6569" y="150"/>
                </a:lnTo>
                <a:close/>
              </a:path>
            </a:pathLst>
          </a:custGeom>
          <a:solidFill>
            <a:srgbClr val="3333FF"/>
          </a:solidFill>
          <a:ln w="28575" cap="flat" cmpd="sng">
            <a:solidFill>
              <a:srgbClr val="3333FF"/>
            </a:solidFill>
            <a:prstDash val="solid"/>
            <a:bevel/>
            <a:headEnd/>
            <a:tailEnd/>
          </a:ln>
        </p:spPr>
        <p:txBody>
          <a:bodyPr/>
          <a:lstStyle/>
          <a:p>
            <a:endParaRPr lang="en-US"/>
          </a:p>
        </p:txBody>
      </p:sp>
      <p:sp>
        <p:nvSpPr>
          <p:cNvPr id="55452" name="Freeform 156">
            <a:extLst>
              <a:ext uri="{FF2B5EF4-FFF2-40B4-BE49-F238E27FC236}">
                <a16:creationId xmlns:a16="http://schemas.microsoft.com/office/drawing/2014/main" id="{D4ADDF28-EDBC-430B-9E23-501AE7E30F93}"/>
              </a:ext>
            </a:extLst>
          </p:cNvPr>
          <p:cNvSpPr>
            <a:spLocks noEditPoints="1"/>
          </p:cNvSpPr>
          <p:nvPr/>
        </p:nvSpPr>
        <p:spPr bwMode="auto">
          <a:xfrm>
            <a:off x="3751263" y="3017838"/>
            <a:ext cx="1122362" cy="601662"/>
          </a:xfrm>
          <a:custGeom>
            <a:avLst/>
            <a:gdLst>
              <a:gd name="T0" fmla="*/ 209 w 7107"/>
              <a:gd name="T1" fmla="*/ 3074 h 3790"/>
              <a:gd name="T2" fmla="*/ 370 w 7107"/>
              <a:gd name="T3" fmla="*/ 3033 h 3790"/>
              <a:gd name="T4" fmla="*/ 270 w 7107"/>
              <a:gd name="T5" fmla="*/ 3115 h 3790"/>
              <a:gd name="T6" fmla="*/ 87 w 7107"/>
              <a:gd name="T7" fmla="*/ 3174 h 3790"/>
              <a:gd name="T8" fmla="*/ 668 w 7107"/>
              <a:gd name="T9" fmla="*/ 3275 h 3790"/>
              <a:gd name="T10" fmla="*/ 825 w 7107"/>
              <a:gd name="T11" fmla="*/ 3363 h 3790"/>
              <a:gd name="T12" fmla="*/ 765 w 7107"/>
              <a:gd name="T13" fmla="*/ 3443 h 3790"/>
              <a:gd name="T14" fmla="*/ 580 w 7107"/>
              <a:gd name="T15" fmla="*/ 3321 h 3790"/>
              <a:gd name="T16" fmla="*/ 1149 w 7107"/>
              <a:gd name="T17" fmla="*/ 3632 h 3790"/>
              <a:gd name="T18" fmla="*/ 1320 w 7107"/>
              <a:gd name="T19" fmla="*/ 3690 h 3790"/>
              <a:gd name="T20" fmla="*/ 1465 w 7107"/>
              <a:gd name="T21" fmla="*/ 3632 h 3790"/>
              <a:gd name="T22" fmla="*/ 1381 w 7107"/>
              <a:gd name="T23" fmla="*/ 3790 h 3790"/>
              <a:gd name="T24" fmla="*/ 1210 w 7107"/>
              <a:gd name="T25" fmla="*/ 3732 h 3790"/>
              <a:gd name="T26" fmla="*/ 1625 w 7107"/>
              <a:gd name="T27" fmla="*/ 3438 h 3790"/>
              <a:gd name="T28" fmla="*/ 1812 w 7107"/>
              <a:gd name="T29" fmla="*/ 3217 h 3790"/>
              <a:gd name="T30" fmla="*/ 1955 w 7107"/>
              <a:gd name="T31" fmla="*/ 3170 h 3790"/>
              <a:gd name="T32" fmla="*/ 1840 w 7107"/>
              <a:gd name="T33" fmla="*/ 3380 h 3790"/>
              <a:gd name="T34" fmla="*/ 1625 w 7107"/>
              <a:gd name="T35" fmla="*/ 3438 h 3790"/>
              <a:gd name="T36" fmla="*/ 2045 w 7107"/>
              <a:gd name="T37" fmla="*/ 2761 h 3790"/>
              <a:gd name="T38" fmla="*/ 2244 w 7107"/>
              <a:gd name="T39" fmla="*/ 2584 h 3790"/>
              <a:gd name="T40" fmla="*/ 2072 w 7107"/>
              <a:gd name="T41" fmla="*/ 2867 h 3790"/>
              <a:gd name="T42" fmla="*/ 2276 w 7107"/>
              <a:gd name="T43" fmla="*/ 2262 h 3790"/>
              <a:gd name="T44" fmla="*/ 2447 w 7107"/>
              <a:gd name="T45" fmla="*/ 1983 h 3790"/>
              <a:gd name="T46" fmla="*/ 2480 w 7107"/>
              <a:gd name="T47" fmla="*/ 2096 h 3790"/>
              <a:gd name="T48" fmla="*/ 2347 w 7107"/>
              <a:gd name="T49" fmla="*/ 2329 h 3790"/>
              <a:gd name="T50" fmla="*/ 2759 w 7107"/>
              <a:gd name="T51" fmla="*/ 1567 h 3790"/>
              <a:gd name="T52" fmla="*/ 2967 w 7107"/>
              <a:gd name="T53" fmla="*/ 1456 h 3790"/>
              <a:gd name="T54" fmla="*/ 2769 w 7107"/>
              <a:gd name="T55" fmla="*/ 1705 h 3790"/>
              <a:gd name="T56" fmla="*/ 3199 w 7107"/>
              <a:gd name="T57" fmla="*/ 1456 h 3790"/>
              <a:gd name="T58" fmla="*/ 3369 w 7107"/>
              <a:gd name="T59" fmla="*/ 1514 h 3790"/>
              <a:gd name="T60" fmla="*/ 3526 w 7107"/>
              <a:gd name="T61" fmla="*/ 1574 h 3790"/>
              <a:gd name="T62" fmla="*/ 3430 w 7107"/>
              <a:gd name="T63" fmla="*/ 1660 h 3790"/>
              <a:gd name="T64" fmla="*/ 3286 w 7107"/>
              <a:gd name="T65" fmla="*/ 1600 h 3790"/>
              <a:gd name="T66" fmla="*/ 3120 w 7107"/>
              <a:gd name="T67" fmla="*/ 1499 h 3790"/>
              <a:gd name="T68" fmla="*/ 3941 w 7107"/>
              <a:gd name="T69" fmla="*/ 1912 h 3790"/>
              <a:gd name="T70" fmla="*/ 4062 w 7107"/>
              <a:gd name="T71" fmla="*/ 1998 h 3790"/>
              <a:gd name="T72" fmla="*/ 3815 w 7107"/>
              <a:gd name="T73" fmla="*/ 1929 h 3790"/>
              <a:gd name="T74" fmla="*/ 4370 w 7107"/>
              <a:gd name="T75" fmla="*/ 1840 h 3790"/>
              <a:gd name="T76" fmla="*/ 4509 w 7107"/>
              <a:gd name="T77" fmla="*/ 1645 h 3790"/>
              <a:gd name="T78" fmla="*/ 4597 w 7107"/>
              <a:gd name="T79" fmla="*/ 1692 h 3790"/>
              <a:gd name="T80" fmla="*/ 4370 w 7107"/>
              <a:gd name="T81" fmla="*/ 1940 h 3790"/>
              <a:gd name="T82" fmla="*/ 4800 w 7107"/>
              <a:gd name="T83" fmla="*/ 1310 h 3790"/>
              <a:gd name="T84" fmla="*/ 4911 w 7107"/>
              <a:gd name="T85" fmla="*/ 1028 h 3790"/>
              <a:gd name="T86" fmla="*/ 5000 w 7107"/>
              <a:gd name="T87" fmla="*/ 1075 h 3790"/>
              <a:gd name="T88" fmla="*/ 4891 w 7107"/>
              <a:gd name="T89" fmla="*/ 1352 h 3790"/>
              <a:gd name="T90" fmla="*/ 5141 w 7107"/>
              <a:gd name="T91" fmla="*/ 695 h 3790"/>
              <a:gd name="T92" fmla="*/ 5214 w 7107"/>
              <a:gd name="T93" fmla="*/ 515 h 3790"/>
              <a:gd name="T94" fmla="*/ 5283 w 7107"/>
              <a:gd name="T95" fmla="*/ 587 h 3790"/>
              <a:gd name="T96" fmla="*/ 5234 w 7107"/>
              <a:gd name="T97" fmla="*/ 733 h 3790"/>
              <a:gd name="T98" fmla="*/ 5507 w 7107"/>
              <a:gd name="T99" fmla="*/ 177 h 3790"/>
              <a:gd name="T100" fmla="*/ 5739 w 7107"/>
              <a:gd name="T101" fmla="*/ 14 h 3790"/>
              <a:gd name="T102" fmla="*/ 5834 w 7107"/>
              <a:gd name="T103" fmla="*/ 100 h 3790"/>
              <a:gd name="T104" fmla="*/ 5624 w 7107"/>
              <a:gd name="T105" fmla="*/ 200 h 3790"/>
              <a:gd name="T106" fmla="*/ 5491 w 7107"/>
              <a:gd name="T107" fmla="*/ 257 h 3790"/>
              <a:gd name="T108" fmla="*/ 6283 w 7107"/>
              <a:gd name="T109" fmla="*/ 61 h 3790"/>
              <a:gd name="T110" fmla="*/ 6458 w 7107"/>
              <a:gd name="T111" fmla="*/ 181 h 3790"/>
              <a:gd name="T112" fmla="*/ 6381 w 7107"/>
              <a:gd name="T113" fmla="*/ 246 h 3790"/>
              <a:gd name="T114" fmla="*/ 6214 w 7107"/>
              <a:gd name="T115" fmla="*/ 133 h 3790"/>
              <a:gd name="T116" fmla="*/ 6170 w 7107"/>
              <a:gd name="T117" fmla="*/ 20 h 3790"/>
              <a:gd name="T118" fmla="*/ 6896 w 7107"/>
              <a:gd name="T119" fmla="*/ 338 h 3790"/>
              <a:gd name="T120" fmla="*/ 7107 w 7107"/>
              <a:gd name="T121" fmla="*/ 438 h 3790"/>
              <a:gd name="T122" fmla="*/ 6835 w 7107"/>
              <a:gd name="T123" fmla="*/ 438 h 3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07" h="3790">
                <a:moveTo>
                  <a:pt x="0" y="3150"/>
                </a:moveTo>
                <a:lnTo>
                  <a:pt x="49" y="3091"/>
                </a:lnTo>
                <a:cubicBezTo>
                  <a:pt x="58" y="3080"/>
                  <a:pt x="72" y="3074"/>
                  <a:pt x="87" y="3074"/>
                </a:cubicBezTo>
                <a:lnTo>
                  <a:pt x="148" y="3074"/>
                </a:lnTo>
                <a:lnTo>
                  <a:pt x="209" y="3074"/>
                </a:lnTo>
                <a:lnTo>
                  <a:pt x="175" y="3087"/>
                </a:lnTo>
                <a:lnTo>
                  <a:pt x="236" y="3029"/>
                </a:lnTo>
                <a:cubicBezTo>
                  <a:pt x="245" y="3020"/>
                  <a:pt x="257" y="3015"/>
                  <a:pt x="270" y="3015"/>
                </a:cubicBezTo>
                <a:lnTo>
                  <a:pt x="331" y="3015"/>
                </a:lnTo>
                <a:cubicBezTo>
                  <a:pt x="346" y="3015"/>
                  <a:pt x="360" y="3022"/>
                  <a:pt x="370" y="3033"/>
                </a:cubicBezTo>
                <a:lnTo>
                  <a:pt x="406" y="3077"/>
                </a:lnTo>
                <a:lnTo>
                  <a:pt x="329" y="3141"/>
                </a:lnTo>
                <a:lnTo>
                  <a:pt x="293" y="3097"/>
                </a:lnTo>
                <a:lnTo>
                  <a:pt x="331" y="3115"/>
                </a:lnTo>
                <a:lnTo>
                  <a:pt x="270" y="3115"/>
                </a:lnTo>
                <a:lnTo>
                  <a:pt x="305" y="3102"/>
                </a:lnTo>
                <a:lnTo>
                  <a:pt x="244" y="3160"/>
                </a:lnTo>
                <a:cubicBezTo>
                  <a:pt x="235" y="3169"/>
                  <a:pt x="222" y="3174"/>
                  <a:pt x="209" y="3174"/>
                </a:cubicBezTo>
                <a:lnTo>
                  <a:pt x="148" y="3174"/>
                </a:lnTo>
                <a:lnTo>
                  <a:pt x="87" y="3174"/>
                </a:lnTo>
                <a:lnTo>
                  <a:pt x="126" y="3156"/>
                </a:lnTo>
                <a:lnTo>
                  <a:pt x="77" y="3214"/>
                </a:lnTo>
                <a:lnTo>
                  <a:pt x="0" y="3150"/>
                </a:lnTo>
                <a:close/>
                <a:moveTo>
                  <a:pt x="642" y="3224"/>
                </a:moveTo>
                <a:lnTo>
                  <a:pt x="668" y="3275"/>
                </a:lnTo>
                <a:lnTo>
                  <a:pt x="624" y="3248"/>
                </a:lnTo>
                <a:lnTo>
                  <a:pt x="673" y="3248"/>
                </a:lnTo>
                <a:cubicBezTo>
                  <a:pt x="686" y="3248"/>
                  <a:pt x="698" y="3253"/>
                  <a:pt x="707" y="3262"/>
                </a:cubicBezTo>
                <a:lnTo>
                  <a:pt x="768" y="3320"/>
                </a:lnTo>
                <a:lnTo>
                  <a:pt x="825" y="3363"/>
                </a:lnTo>
                <a:lnTo>
                  <a:pt x="890" y="3425"/>
                </a:lnTo>
                <a:lnTo>
                  <a:pt x="926" y="3459"/>
                </a:lnTo>
                <a:lnTo>
                  <a:pt x="857" y="3531"/>
                </a:lnTo>
                <a:lnTo>
                  <a:pt x="821" y="3497"/>
                </a:lnTo>
                <a:lnTo>
                  <a:pt x="765" y="3443"/>
                </a:lnTo>
                <a:lnTo>
                  <a:pt x="699" y="3393"/>
                </a:lnTo>
                <a:lnTo>
                  <a:pt x="638" y="3334"/>
                </a:lnTo>
                <a:lnTo>
                  <a:pt x="673" y="3348"/>
                </a:lnTo>
                <a:lnTo>
                  <a:pt x="624" y="3348"/>
                </a:lnTo>
                <a:cubicBezTo>
                  <a:pt x="606" y="3348"/>
                  <a:pt x="588" y="3338"/>
                  <a:pt x="580" y="3321"/>
                </a:cubicBezTo>
                <a:lnTo>
                  <a:pt x="553" y="3271"/>
                </a:lnTo>
                <a:lnTo>
                  <a:pt x="642" y="3224"/>
                </a:lnTo>
                <a:close/>
                <a:moveTo>
                  <a:pt x="1152" y="3622"/>
                </a:moveTo>
                <a:lnTo>
                  <a:pt x="1179" y="3643"/>
                </a:lnTo>
                <a:lnTo>
                  <a:pt x="1149" y="3632"/>
                </a:lnTo>
                <a:lnTo>
                  <a:pt x="1210" y="3632"/>
                </a:lnTo>
                <a:cubicBezTo>
                  <a:pt x="1225" y="3632"/>
                  <a:pt x="1239" y="3639"/>
                  <a:pt x="1248" y="3650"/>
                </a:cubicBezTo>
                <a:lnTo>
                  <a:pt x="1297" y="3708"/>
                </a:lnTo>
                <a:lnTo>
                  <a:pt x="1259" y="3690"/>
                </a:lnTo>
                <a:lnTo>
                  <a:pt x="1320" y="3690"/>
                </a:lnTo>
                <a:lnTo>
                  <a:pt x="1381" y="3690"/>
                </a:lnTo>
                <a:lnTo>
                  <a:pt x="1346" y="3704"/>
                </a:lnTo>
                <a:lnTo>
                  <a:pt x="1407" y="3646"/>
                </a:lnTo>
                <a:cubicBezTo>
                  <a:pt x="1416" y="3637"/>
                  <a:pt x="1429" y="3632"/>
                  <a:pt x="1442" y="3632"/>
                </a:cubicBezTo>
                <a:lnTo>
                  <a:pt x="1465" y="3632"/>
                </a:lnTo>
                <a:lnTo>
                  <a:pt x="1465" y="3732"/>
                </a:lnTo>
                <a:lnTo>
                  <a:pt x="1442" y="3732"/>
                </a:lnTo>
                <a:lnTo>
                  <a:pt x="1476" y="3718"/>
                </a:lnTo>
                <a:lnTo>
                  <a:pt x="1415" y="3777"/>
                </a:lnTo>
                <a:cubicBezTo>
                  <a:pt x="1406" y="3786"/>
                  <a:pt x="1393" y="3790"/>
                  <a:pt x="1381" y="3790"/>
                </a:cubicBezTo>
                <a:lnTo>
                  <a:pt x="1320" y="3790"/>
                </a:lnTo>
                <a:lnTo>
                  <a:pt x="1259" y="3790"/>
                </a:lnTo>
                <a:cubicBezTo>
                  <a:pt x="1244" y="3790"/>
                  <a:pt x="1230" y="3784"/>
                  <a:pt x="1220" y="3773"/>
                </a:cubicBezTo>
                <a:lnTo>
                  <a:pt x="1171" y="3714"/>
                </a:lnTo>
                <a:lnTo>
                  <a:pt x="1210" y="3732"/>
                </a:lnTo>
                <a:lnTo>
                  <a:pt x="1149" y="3732"/>
                </a:lnTo>
                <a:cubicBezTo>
                  <a:pt x="1138" y="3732"/>
                  <a:pt x="1127" y="3729"/>
                  <a:pt x="1118" y="3722"/>
                </a:cubicBezTo>
                <a:lnTo>
                  <a:pt x="1092" y="3702"/>
                </a:lnTo>
                <a:lnTo>
                  <a:pt x="1152" y="3622"/>
                </a:lnTo>
                <a:close/>
                <a:moveTo>
                  <a:pt x="1625" y="3438"/>
                </a:moveTo>
                <a:lnTo>
                  <a:pt x="1639" y="3425"/>
                </a:lnTo>
                <a:lnTo>
                  <a:pt x="1700" y="3367"/>
                </a:lnTo>
                <a:lnTo>
                  <a:pt x="1765" y="3317"/>
                </a:lnTo>
                <a:lnTo>
                  <a:pt x="1751" y="3333"/>
                </a:lnTo>
                <a:lnTo>
                  <a:pt x="1812" y="3217"/>
                </a:lnTo>
                <a:cubicBezTo>
                  <a:pt x="1814" y="3214"/>
                  <a:pt x="1816" y="3211"/>
                  <a:pt x="1818" y="3208"/>
                </a:cubicBezTo>
                <a:lnTo>
                  <a:pt x="1867" y="3150"/>
                </a:lnTo>
                <a:lnTo>
                  <a:pt x="1855" y="3182"/>
                </a:lnTo>
                <a:lnTo>
                  <a:pt x="1855" y="3170"/>
                </a:lnTo>
                <a:lnTo>
                  <a:pt x="1955" y="3170"/>
                </a:lnTo>
                <a:lnTo>
                  <a:pt x="1955" y="3182"/>
                </a:lnTo>
                <a:cubicBezTo>
                  <a:pt x="1955" y="3193"/>
                  <a:pt x="1951" y="3205"/>
                  <a:pt x="1944" y="3214"/>
                </a:cubicBezTo>
                <a:lnTo>
                  <a:pt x="1895" y="3272"/>
                </a:lnTo>
                <a:lnTo>
                  <a:pt x="1901" y="3263"/>
                </a:lnTo>
                <a:lnTo>
                  <a:pt x="1840" y="3380"/>
                </a:lnTo>
                <a:cubicBezTo>
                  <a:pt x="1836" y="3386"/>
                  <a:pt x="1832" y="3392"/>
                  <a:pt x="1826" y="3396"/>
                </a:cubicBezTo>
                <a:lnTo>
                  <a:pt x="1769" y="3439"/>
                </a:lnTo>
                <a:lnTo>
                  <a:pt x="1708" y="3497"/>
                </a:lnTo>
                <a:lnTo>
                  <a:pt x="1694" y="3511"/>
                </a:lnTo>
                <a:lnTo>
                  <a:pt x="1625" y="3438"/>
                </a:lnTo>
                <a:close/>
                <a:moveTo>
                  <a:pt x="1957" y="2871"/>
                </a:moveTo>
                <a:lnTo>
                  <a:pt x="1983" y="2821"/>
                </a:lnTo>
                <a:cubicBezTo>
                  <a:pt x="1986" y="2816"/>
                  <a:pt x="1989" y="2812"/>
                  <a:pt x="1993" y="2808"/>
                </a:cubicBezTo>
                <a:lnTo>
                  <a:pt x="2054" y="2750"/>
                </a:lnTo>
                <a:lnTo>
                  <a:pt x="2045" y="2761"/>
                </a:lnTo>
                <a:lnTo>
                  <a:pt x="2106" y="2656"/>
                </a:lnTo>
                <a:lnTo>
                  <a:pt x="2152" y="2545"/>
                </a:lnTo>
                <a:lnTo>
                  <a:pt x="2161" y="2530"/>
                </a:lnTo>
                <a:lnTo>
                  <a:pt x="2247" y="2580"/>
                </a:lnTo>
                <a:lnTo>
                  <a:pt x="2244" y="2584"/>
                </a:lnTo>
                <a:lnTo>
                  <a:pt x="2193" y="2706"/>
                </a:lnTo>
                <a:lnTo>
                  <a:pt x="2132" y="2811"/>
                </a:lnTo>
                <a:cubicBezTo>
                  <a:pt x="2129" y="2815"/>
                  <a:pt x="2126" y="2819"/>
                  <a:pt x="2123" y="2822"/>
                </a:cubicBezTo>
                <a:lnTo>
                  <a:pt x="2062" y="2880"/>
                </a:lnTo>
                <a:lnTo>
                  <a:pt x="2072" y="2867"/>
                </a:lnTo>
                <a:lnTo>
                  <a:pt x="2045" y="2918"/>
                </a:lnTo>
                <a:lnTo>
                  <a:pt x="1957" y="2871"/>
                </a:lnTo>
                <a:close/>
                <a:moveTo>
                  <a:pt x="2278" y="2257"/>
                </a:moveTo>
                <a:lnTo>
                  <a:pt x="2286" y="2249"/>
                </a:lnTo>
                <a:lnTo>
                  <a:pt x="2276" y="2262"/>
                </a:lnTo>
                <a:lnTo>
                  <a:pt x="2337" y="2146"/>
                </a:lnTo>
                <a:lnTo>
                  <a:pt x="2399" y="2039"/>
                </a:lnTo>
                <a:cubicBezTo>
                  <a:pt x="2400" y="2037"/>
                  <a:pt x="2402" y="2034"/>
                  <a:pt x="2404" y="2032"/>
                </a:cubicBezTo>
                <a:lnTo>
                  <a:pt x="2453" y="1974"/>
                </a:lnTo>
                <a:lnTo>
                  <a:pt x="2447" y="1983"/>
                </a:lnTo>
                <a:lnTo>
                  <a:pt x="2475" y="1929"/>
                </a:lnTo>
                <a:lnTo>
                  <a:pt x="2563" y="1975"/>
                </a:lnTo>
                <a:lnTo>
                  <a:pt x="2535" y="2029"/>
                </a:lnTo>
                <a:cubicBezTo>
                  <a:pt x="2534" y="2032"/>
                  <a:pt x="2532" y="2035"/>
                  <a:pt x="2529" y="2038"/>
                </a:cubicBezTo>
                <a:lnTo>
                  <a:pt x="2480" y="2096"/>
                </a:lnTo>
                <a:lnTo>
                  <a:pt x="2485" y="2089"/>
                </a:lnTo>
                <a:lnTo>
                  <a:pt x="2425" y="2192"/>
                </a:lnTo>
                <a:lnTo>
                  <a:pt x="2364" y="2309"/>
                </a:lnTo>
                <a:cubicBezTo>
                  <a:pt x="2362" y="2313"/>
                  <a:pt x="2359" y="2318"/>
                  <a:pt x="2355" y="2322"/>
                </a:cubicBezTo>
                <a:lnTo>
                  <a:pt x="2347" y="2329"/>
                </a:lnTo>
                <a:lnTo>
                  <a:pt x="2278" y="2257"/>
                </a:lnTo>
                <a:close/>
                <a:moveTo>
                  <a:pt x="2650" y="1681"/>
                </a:moveTo>
                <a:lnTo>
                  <a:pt x="2700" y="1632"/>
                </a:lnTo>
                <a:lnTo>
                  <a:pt x="2745" y="1578"/>
                </a:lnTo>
                <a:cubicBezTo>
                  <a:pt x="2749" y="1574"/>
                  <a:pt x="2754" y="1570"/>
                  <a:pt x="2759" y="1567"/>
                </a:cubicBezTo>
                <a:lnTo>
                  <a:pt x="2942" y="1462"/>
                </a:lnTo>
                <a:lnTo>
                  <a:pt x="2967" y="1556"/>
                </a:lnTo>
                <a:lnTo>
                  <a:pt x="2924" y="1556"/>
                </a:lnTo>
                <a:lnTo>
                  <a:pt x="2924" y="1456"/>
                </a:lnTo>
                <a:lnTo>
                  <a:pt x="2967" y="1456"/>
                </a:lnTo>
                <a:cubicBezTo>
                  <a:pt x="2989" y="1456"/>
                  <a:pt x="3009" y="1471"/>
                  <a:pt x="3015" y="1493"/>
                </a:cubicBezTo>
                <a:cubicBezTo>
                  <a:pt x="3021" y="1515"/>
                  <a:pt x="3011" y="1538"/>
                  <a:pt x="2992" y="1549"/>
                </a:cubicBezTo>
                <a:lnTo>
                  <a:pt x="2809" y="1654"/>
                </a:lnTo>
                <a:lnTo>
                  <a:pt x="2822" y="1642"/>
                </a:lnTo>
                <a:lnTo>
                  <a:pt x="2769" y="1705"/>
                </a:lnTo>
                <a:lnTo>
                  <a:pt x="2719" y="1753"/>
                </a:lnTo>
                <a:lnTo>
                  <a:pt x="2650" y="1681"/>
                </a:lnTo>
                <a:close/>
                <a:moveTo>
                  <a:pt x="3189" y="1427"/>
                </a:moveTo>
                <a:lnTo>
                  <a:pt x="3233" y="1469"/>
                </a:lnTo>
                <a:lnTo>
                  <a:pt x="3199" y="1456"/>
                </a:lnTo>
                <a:lnTo>
                  <a:pt x="3260" y="1456"/>
                </a:lnTo>
                <a:cubicBezTo>
                  <a:pt x="3272" y="1456"/>
                  <a:pt x="3285" y="1460"/>
                  <a:pt x="3294" y="1469"/>
                </a:cubicBezTo>
                <a:lnTo>
                  <a:pt x="3355" y="1528"/>
                </a:lnTo>
                <a:lnTo>
                  <a:pt x="3321" y="1514"/>
                </a:lnTo>
                <a:lnTo>
                  <a:pt x="3369" y="1514"/>
                </a:lnTo>
                <a:cubicBezTo>
                  <a:pt x="3380" y="1514"/>
                  <a:pt x="3391" y="1517"/>
                  <a:pt x="3400" y="1524"/>
                </a:cubicBezTo>
                <a:lnTo>
                  <a:pt x="3461" y="1571"/>
                </a:lnTo>
                <a:lnTo>
                  <a:pt x="3430" y="1560"/>
                </a:lnTo>
                <a:lnTo>
                  <a:pt x="3491" y="1560"/>
                </a:lnTo>
                <a:cubicBezTo>
                  <a:pt x="3504" y="1560"/>
                  <a:pt x="3517" y="1565"/>
                  <a:pt x="3526" y="1574"/>
                </a:cubicBezTo>
                <a:lnTo>
                  <a:pt x="3531" y="1579"/>
                </a:lnTo>
                <a:lnTo>
                  <a:pt x="3462" y="1651"/>
                </a:lnTo>
                <a:lnTo>
                  <a:pt x="3457" y="1646"/>
                </a:lnTo>
                <a:lnTo>
                  <a:pt x="3491" y="1660"/>
                </a:lnTo>
                <a:lnTo>
                  <a:pt x="3430" y="1660"/>
                </a:lnTo>
                <a:cubicBezTo>
                  <a:pt x="3419" y="1660"/>
                  <a:pt x="3409" y="1657"/>
                  <a:pt x="3400" y="1650"/>
                </a:cubicBezTo>
                <a:lnTo>
                  <a:pt x="3339" y="1603"/>
                </a:lnTo>
                <a:lnTo>
                  <a:pt x="3369" y="1614"/>
                </a:lnTo>
                <a:lnTo>
                  <a:pt x="3321" y="1614"/>
                </a:lnTo>
                <a:cubicBezTo>
                  <a:pt x="3308" y="1614"/>
                  <a:pt x="3295" y="1609"/>
                  <a:pt x="3286" y="1600"/>
                </a:cubicBezTo>
                <a:lnTo>
                  <a:pt x="3225" y="1542"/>
                </a:lnTo>
                <a:lnTo>
                  <a:pt x="3260" y="1556"/>
                </a:lnTo>
                <a:lnTo>
                  <a:pt x="3199" y="1556"/>
                </a:lnTo>
                <a:cubicBezTo>
                  <a:pt x="3186" y="1556"/>
                  <a:pt x="3173" y="1551"/>
                  <a:pt x="3164" y="1542"/>
                </a:cubicBezTo>
                <a:lnTo>
                  <a:pt x="3120" y="1499"/>
                </a:lnTo>
                <a:lnTo>
                  <a:pt x="3189" y="1427"/>
                </a:lnTo>
                <a:close/>
                <a:moveTo>
                  <a:pt x="3759" y="1750"/>
                </a:moveTo>
                <a:lnTo>
                  <a:pt x="3819" y="1807"/>
                </a:lnTo>
                <a:lnTo>
                  <a:pt x="3876" y="1850"/>
                </a:lnTo>
                <a:lnTo>
                  <a:pt x="3941" y="1912"/>
                </a:lnTo>
                <a:lnTo>
                  <a:pt x="3906" y="1898"/>
                </a:lnTo>
                <a:lnTo>
                  <a:pt x="3967" y="1898"/>
                </a:lnTo>
                <a:lnTo>
                  <a:pt x="4016" y="1898"/>
                </a:lnTo>
                <a:lnTo>
                  <a:pt x="4062" y="1898"/>
                </a:lnTo>
                <a:lnTo>
                  <a:pt x="4062" y="1998"/>
                </a:lnTo>
                <a:lnTo>
                  <a:pt x="4016" y="1998"/>
                </a:lnTo>
                <a:lnTo>
                  <a:pt x="3967" y="1998"/>
                </a:lnTo>
                <a:lnTo>
                  <a:pt x="3906" y="1998"/>
                </a:lnTo>
                <a:cubicBezTo>
                  <a:pt x="3893" y="1998"/>
                  <a:pt x="3881" y="1993"/>
                  <a:pt x="3872" y="1984"/>
                </a:cubicBezTo>
                <a:lnTo>
                  <a:pt x="3815" y="1929"/>
                </a:lnTo>
                <a:lnTo>
                  <a:pt x="3750" y="1879"/>
                </a:lnTo>
                <a:lnTo>
                  <a:pt x="3690" y="1822"/>
                </a:lnTo>
                <a:lnTo>
                  <a:pt x="3759" y="1750"/>
                </a:lnTo>
                <a:close/>
                <a:moveTo>
                  <a:pt x="4335" y="1840"/>
                </a:moveTo>
                <a:lnTo>
                  <a:pt x="4370" y="1840"/>
                </a:lnTo>
                <a:lnTo>
                  <a:pt x="4340" y="1850"/>
                </a:lnTo>
                <a:lnTo>
                  <a:pt x="4401" y="1803"/>
                </a:lnTo>
                <a:lnTo>
                  <a:pt x="4457" y="1749"/>
                </a:lnTo>
                <a:lnTo>
                  <a:pt x="4448" y="1762"/>
                </a:lnTo>
                <a:lnTo>
                  <a:pt x="4509" y="1645"/>
                </a:lnTo>
                <a:cubicBezTo>
                  <a:pt x="4510" y="1642"/>
                  <a:pt x="4512" y="1639"/>
                  <a:pt x="4515" y="1636"/>
                </a:cubicBezTo>
                <a:lnTo>
                  <a:pt x="4561" y="1581"/>
                </a:lnTo>
                <a:lnTo>
                  <a:pt x="4638" y="1645"/>
                </a:lnTo>
                <a:lnTo>
                  <a:pt x="4591" y="1701"/>
                </a:lnTo>
                <a:lnTo>
                  <a:pt x="4597" y="1692"/>
                </a:lnTo>
                <a:lnTo>
                  <a:pt x="4536" y="1808"/>
                </a:lnTo>
                <a:cubicBezTo>
                  <a:pt x="4534" y="1813"/>
                  <a:pt x="4530" y="1817"/>
                  <a:pt x="4526" y="1821"/>
                </a:cubicBezTo>
                <a:lnTo>
                  <a:pt x="4461" y="1883"/>
                </a:lnTo>
                <a:lnTo>
                  <a:pt x="4400" y="1929"/>
                </a:lnTo>
                <a:cubicBezTo>
                  <a:pt x="4392" y="1936"/>
                  <a:pt x="4381" y="1940"/>
                  <a:pt x="4370" y="1940"/>
                </a:cubicBezTo>
                <a:lnTo>
                  <a:pt x="4335" y="1940"/>
                </a:lnTo>
                <a:lnTo>
                  <a:pt x="4335" y="1840"/>
                </a:lnTo>
                <a:close/>
                <a:moveTo>
                  <a:pt x="4753" y="1350"/>
                </a:moveTo>
                <a:lnTo>
                  <a:pt x="4811" y="1295"/>
                </a:lnTo>
                <a:lnTo>
                  <a:pt x="4800" y="1310"/>
                </a:lnTo>
                <a:lnTo>
                  <a:pt x="4849" y="1205"/>
                </a:lnTo>
                <a:lnTo>
                  <a:pt x="4845" y="1226"/>
                </a:lnTo>
                <a:lnTo>
                  <a:pt x="4845" y="1168"/>
                </a:lnTo>
                <a:cubicBezTo>
                  <a:pt x="4845" y="1160"/>
                  <a:pt x="4847" y="1152"/>
                  <a:pt x="4850" y="1145"/>
                </a:cubicBezTo>
                <a:lnTo>
                  <a:pt x="4911" y="1028"/>
                </a:lnTo>
                <a:cubicBezTo>
                  <a:pt x="4914" y="1024"/>
                  <a:pt x="4917" y="1019"/>
                  <a:pt x="4921" y="1015"/>
                </a:cubicBezTo>
                <a:lnTo>
                  <a:pt x="4932" y="1005"/>
                </a:lnTo>
                <a:lnTo>
                  <a:pt x="5001" y="1078"/>
                </a:lnTo>
                <a:lnTo>
                  <a:pt x="4990" y="1088"/>
                </a:lnTo>
                <a:lnTo>
                  <a:pt x="5000" y="1075"/>
                </a:lnTo>
                <a:lnTo>
                  <a:pt x="4939" y="1191"/>
                </a:lnTo>
                <a:lnTo>
                  <a:pt x="4945" y="1168"/>
                </a:lnTo>
                <a:lnTo>
                  <a:pt x="4945" y="1226"/>
                </a:lnTo>
                <a:cubicBezTo>
                  <a:pt x="4945" y="1233"/>
                  <a:pt x="4943" y="1241"/>
                  <a:pt x="4940" y="1247"/>
                </a:cubicBezTo>
                <a:lnTo>
                  <a:pt x="4891" y="1352"/>
                </a:lnTo>
                <a:cubicBezTo>
                  <a:pt x="4888" y="1358"/>
                  <a:pt x="4885" y="1363"/>
                  <a:pt x="4880" y="1367"/>
                </a:cubicBezTo>
                <a:lnTo>
                  <a:pt x="4822" y="1422"/>
                </a:lnTo>
                <a:lnTo>
                  <a:pt x="4753" y="1350"/>
                </a:lnTo>
                <a:close/>
                <a:moveTo>
                  <a:pt x="5102" y="788"/>
                </a:moveTo>
                <a:lnTo>
                  <a:pt x="5141" y="695"/>
                </a:lnTo>
                <a:lnTo>
                  <a:pt x="5137" y="714"/>
                </a:lnTo>
                <a:lnTo>
                  <a:pt x="5137" y="667"/>
                </a:lnTo>
                <a:cubicBezTo>
                  <a:pt x="5137" y="659"/>
                  <a:pt x="5139" y="651"/>
                  <a:pt x="5143" y="644"/>
                </a:cubicBezTo>
                <a:lnTo>
                  <a:pt x="5204" y="528"/>
                </a:lnTo>
                <a:cubicBezTo>
                  <a:pt x="5207" y="523"/>
                  <a:pt x="5210" y="519"/>
                  <a:pt x="5214" y="515"/>
                </a:cubicBezTo>
                <a:lnTo>
                  <a:pt x="5275" y="457"/>
                </a:lnTo>
                <a:lnTo>
                  <a:pt x="5301" y="432"/>
                </a:lnTo>
                <a:lnTo>
                  <a:pt x="5370" y="504"/>
                </a:lnTo>
                <a:lnTo>
                  <a:pt x="5344" y="529"/>
                </a:lnTo>
                <a:lnTo>
                  <a:pt x="5283" y="587"/>
                </a:lnTo>
                <a:lnTo>
                  <a:pt x="5293" y="574"/>
                </a:lnTo>
                <a:lnTo>
                  <a:pt x="5232" y="691"/>
                </a:lnTo>
                <a:lnTo>
                  <a:pt x="5237" y="667"/>
                </a:lnTo>
                <a:lnTo>
                  <a:pt x="5237" y="714"/>
                </a:lnTo>
                <a:cubicBezTo>
                  <a:pt x="5237" y="721"/>
                  <a:pt x="5236" y="727"/>
                  <a:pt x="5234" y="733"/>
                </a:cubicBezTo>
                <a:lnTo>
                  <a:pt x="5194" y="827"/>
                </a:lnTo>
                <a:lnTo>
                  <a:pt x="5102" y="788"/>
                </a:lnTo>
                <a:close/>
                <a:moveTo>
                  <a:pt x="5491" y="257"/>
                </a:moveTo>
                <a:lnTo>
                  <a:pt x="5491" y="213"/>
                </a:lnTo>
                <a:cubicBezTo>
                  <a:pt x="5491" y="200"/>
                  <a:pt x="5497" y="187"/>
                  <a:pt x="5507" y="177"/>
                </a:cubicBezTo>
                <a:lnTo>
                  <a:pt x="5568" y="119"/>
                </a:lnTo>
                <a:cubicBezTo>
                  <a:pt x="5572" y="115"/>
                  <a:pt x="5576" y="112"/>
                  <a:pt x="5581" y="110"/>
                </a:cubicBezTo>
                <a:lnTo>
                  <a:pt x="5703" y="52"/>
                </a:lnTo>
                <a:lnTo>
                  <a:pt x="5690" y="61"/>
                </a:lnTo>
                <a:lnTo>
                  <a:pt x="5739" y="14"/>
                </a:lnTo>
                <a:cubicBezTo>
                  <a:pt x="5748" y="5"/>
                  <a:pt x="5760" y="0"/>
                  <a:pt x="5773" y="0"/>
                </a:cubicBezTo>
                <a:lnTo>
                  <a:pt x="5834" y="0"/>
                </a:lnTo>
                <a:lnTo>
                  <a:pt x="5843" y="0"/>
                </a:lnTo>
                <a:lnTo>
                  <a:pt x="5843" y="100"/>
                </a:lnTo>
                <a:lnTo>
                  <a:pt x="5834" y="100"/>
                </a:lnTo>
                <a:lnTo>
                  <a:pt x="5773" y="100"/>
                </a:lnTo>
                <a:lnTo>
                  <a:pt x="5808" y="87"/>
                </a:lnTo>
                <a:lnTo>
                  <a:pt x="5759" y="133"/>
                </a:lnTo>
                <a:cubicBezTo>
                  <a:pt x="5755" y="137"/>
                  <a:pt x="5751" y="140"/>
                  <a:pt x="5746" y="142"/>
                </a:cubicBezTo>
                <a:lnTo>
                  <a:pt x="5624" y="200"/>
                </a:lnTo>
                <a:lnTo>
                  <a:pt x="5637" y="191"/>
                </a:lnTo>
                <a:lnTo>
                  <a:pt x="5576" y="250"/>
                </a:lnTo>
                <a:lnTo>
                  <a:pt x="5591" y="213"/>
                </a:lnTo>
                <a:lnTo>
                  <a:pt x="5591" y="257"/>
                </a:lnTo>
                <a:lnTo>
                  <a:pt x="5491" y="257"/>
                </a:lnTo>
                <a:close/>
                <a:moveTo>
                  <a:pt x="6170" y="20"/>
                </a:moveTo>
                <a:lnTo>
                  <a:pt x="6218" y="57"/>
                </a:lnTo>
                <a:lnTo>
                  <a:pt x="6188" y="47"/>
                </a:lnTo>
                <a:lnTo>
                  <a:pt x="6249" y="47"/>
                </a:lnTo>
                <a:cubicBezTo>
                  <a:pt x="6262" y="47"/>
                  <a:pt x="6274" y="52"/>
                  <a:pt x="6283" y="61"/>
                </a:cubicBezTo>
                <a:lnTo>
                  <a:pt x="6344" y="119"/>
                </a:lnTo>
                <a:lnTo>
                  <a:pt x="6310" y="105"/>
                </a:lnTo>
                <a:lnTo>
                  <a:pt x="6371" y="105"/>
                </a:lnTo>
                <a:cubicBezTo>
                  <a:pt x="6386" y="105"/>
                  <a:pt x="6400" y="112"/>
                  <a:pt x="6409" y="123"/>
                </a:cubicBezTo>
                <a:lnTo>
                  <a:pt x="6458" y="181"/>
                </a:lnTo>
                <a:lnTo>
                  <a:pt x="6420" y="163"/>
                </a:lnTo>
                <a:lnTo>
                  <a:pt x="6477" y="163"/>
                </a:lnTo>
                <a:lnTo>
                  <a:pt x="6477" y="263"/>
                </a:lnTo>
                <a:lnTo>
                  <a:pt x="6420" y="263"/>
                </a:lnTo>
                <a:cubicBezTo>
                  <a:pt x="6405" y="263"/>
                  <a:pt x="6391" y="257"/>
                  <a:pt x="6381" y="246"/>
                </a:cubicBezTo>
                <a:lnTo>
                  <a:pt x="6333" y="187"/>
                </a:lnTo>
                <a:lnTo>
                  <a:pt x="6371" y="205"/>
                </a:lnTo>
                <a:lnTo>
                  <a:pt x="6310" y="205"/>
                </a:lnTo>
                <a:cubicBezTo>
                  <a:pt x="6297" y="205"/>
                  <a:pt x="6285" y="200"/>
                  <a:pt x="6275" y="191"/>
                </a:cubicBezTo>
                <a:lnTo>
                  <a:pt x="6214" y="133"/>
                </a:lnTo>
                <a:lnTo>
                  <a:pt x="6249" y="147"/>
                </a:lnTo>
                <a:lnTo>
                  <a:pt x="6188" y="147"/>
                </a:lnTo>
                <a:cubicBezTo>
                  <a:pt x="6177" y="147"/>
                  <a:pt x="6166" y="143"/>
                  <a:pt x="6158" y="137"/>
                </a:cubicBezTo>
                <a:lnTo>
                  <a:pt x="6109" y="100"/>
                </a:lnTo>
                <a:lnTo>
                  <a:pt x="6170" y="20"/>
                </a:lnTo>
                <a:close/>
                <a:moveTo>
                  <a:pt x="6760" y="306"/>
                </a:moveTo>
                <a:lnTo>
                  <a:pt x="6808" y="352"/>
                </a:lnTo>
                <a:lnTo>
                  <a:pt x="6774" y="338"/>
                </a:lnTo>
                <a:lnTo>
                  <a:pt x="6835" y="338"/>
                </a:lnTo>
                <a:lnTo>
                  <a:pt x="6896" y="338"/>
                </a:lnTo>
                <a:lnTo>
                  <a:pt x="6957" y="338"/>
                </a:lnTo>
                <a:lnTo>
                  <a:pt x="7005" y="338"/>
                </a:lnTo>
                <a:lnTo>
                  <a:pt x="7066" y="338"/>
                </a:lnTo>
                <a:lnTo>
                  <a:pt x="7107" y="338"/>
                </a:lnTo>
                <a:lnTo>
                  <a:pt x="7107" y="438"/>
                </a:lnTo>
                <a:lnTo>
                  <a:pt x="7066" y="438"/>
                </a:lnTo>
                <a:lnTo>
                  <a:pt x="7005" y="438"/>
                </a:lnTo>
                <a:lnTo>
                  <a:pt x="6957" y="438"/>
                </a:lnTo>
                <a:lnTo>
                  <a:pt x="6896" y="438"/>
                </a:lnTo>
                <a:lnTo>
                  <a:pt x="6835" y="438"/>
                </a:lnTo>
                <a:lnTo>
                  <a:pt x="6774" y="438"/>
                </a:lnTo>
                <a:cubicBezTo>
                  <a:pt x="6761" y="438"/>
                  <a:pt x="6748" y="433"/>
                  <a:pt x="6739" y="424"/>
                </a:cubicBezTo>
                <a:lnTo>
                  <a:pt x="6691" y="378"/>
                </a:lnTo>
                <a:lnTo>
                  <a:pt x="6760" y="306"/>
                </a:lnTo>
                <a:close/>
              </a:path>
            </a:pathLst>
          </a:custGeom>
          <a:solidFill>
            <a:srgbClr val="3333FF"/>
          </a:solidFill>
          <a:ln w="28575" cap="flat" cmpd="sng">
            <a:solidFill>
              <a:srgbClr val="3333FF"/>
            </a:solidFill>
            <a:prstDash val="solid"/>
            <a:bevel/>
            <a:headEnd/>
            <a:tailEnd/>
          </a:ln>
        </p:spPr>
        <p:txBody>
          <a:bodyPr/>
          <a:lstStyle/>
          <a:p>
            <a:endParaRPr lang="en-US"/>
          </a:p>
        </p:txBody>
      </p:sp>
      <p:sp>
        <p:nvSpPr>
          <p:cNvPr id="55453" name="Freeform 157">
            <a:extLst>
              <a:ext uri="{FF2B5EF4-FFF2-40B4-BE49-F238E27FC236}">
                <a16:creationId xmlns:a16="http://schemas.microsoft.com/office/drawing/2014/main" id="{46059887-09ED-4BCE-96F7-F51A0B957D22}"/>
              </a:ext>
            </a:extLst>
          </p:cNvPr>
          <p:cNvSpPr>
            <a:spLocks noEditPoints="1"/>
          </p:cNvSpPr>
          <p:nvPr/>
        </p:nvSpPr>
        <p:spPr bwMode="auto">
          <a:xfrm>
            <a:off x="4876800" y="2438400"/>
            <a:ext cx="1158875" cy="644525"/>
          </a:xfrm>
          <a:custGeom>
            <a:avLst/>
            <a:gdLst>
              <a:gd name="T0" fmla="*/ 205 w 7339"/>
              <a:gd name="T1" fmla="*/ 3864 h 4067"/>
              <a:gd name="T2" fmla="*/ 289 w 7339"/>
              <a:gd name="T3" fmla="*/ 3764 h 4067"/>
              <a:gd name="T4" fmla="*/ 240 w 7339"/>
              <a:gd name="T5" fmla="*/ 3950 h 4067"/>
              <a:gd name="T6" fmla="*/ 69 w 7339"/>
              <a:gd name="T7" fmla="*/ 4067 h 4067"/>
              <a:gd name="T8" fmla="*/ 529 w 7339"/>
              <a:gd name="T9" fmla="*/ 3432 h 4067"/>
              <a:gd name="T10" fmla="*/ 680 w 7339"/>
              <a:gd name="T11" fmla="*/ 3239 h 4067"/>
              <a:gd name="T12" fmla="*/ 727 w 7339"/>
              <a:gd name="T13" fmla="*/ 3375 h 4067"/>
              <a:gd name="T14" fmla="*/ 542 w 7339"/>
              <a:gd name="T15" fmla="*/ 3542 h 4067"/>
              <a:gd name="T16" fmla="*/ 939 w 7339"/>
              <a:gd name="T17" fmla="*/ 2865 h 4067"/>
              <a:gd name="T18" fmla="*/ 1049 w 7339"/>
              <a:gd name="T19" fmla="*/ 2703 h 4067"/>
              <a:gd name="T20" fmla="*/ 1073 w 7339"/>
              <a:gd name="T21" fmla="*/ 2797 h 4067"/>
              <a:gd name="T22" fmla="*/ 962 w 7339"/>
              <a:gd name="T23" fmla="*/ 3032 h 4067"/>
              <a:gd name="T24" fmla="*/ 1437 w 7339"/>
              <a:gd name="T25" fmla="*/ 2409 h 4067"/>
              <a:gd name="T26" fmla="*/ 1620 w 7339"/>
              <a:gd name="T27" fmla="*/ 2351 h 4067"/>
              <a:gd name="T28" fmla="*/ 1620 w 7339"/>
              <a:gd name="T29" fmla="*/ 2451 h 4067"/>
              <a:gd name="T30" fmla="*/ 1437 w 7339"/>
              <a:gd name="T31" fmla="*/ 2509 h 4067"/>
              <a:gd name="T32" fmla="*/ 2027 w 7339"/>
              <a:gd name="T33" fmla="*/ 2452 h 4067"/>
              <a:gd name="T34" fmla="*/ 2179 w 7339"/>
              <a:gd name="T35" fmla="*/ 2481 h 4067"/>
              <a:gd name="T36" fmla="*/ 2346 w 7339"/>
              <a:gd name="T37" fmla="*/ 2536 h 4067"/>
              <a:gd name="T38" fmla="*/ 2255 w 7339"/>
              <a:gd name="T39" fmla="*/ 2626 h 4067"/>
              <a:gd name="T40" fmla="*/ 2084 w 7339"/>
              <a:gd name="T41" fmla="*/ 2568 h 4067"/>
              <a:gd name="T42" fmla="*/ 2641 w 7339"/>
              <a:gd name="T43" fmla="*/ 2572 h 4067"/>
              <a:gd name="T44" fmla="*/ 2810 w 7339"/>
              <a:gd name="T45" fmla="*/ 2583 h 4067"/>
              <a:gd name="T46" fmla="*/ 2974 w 7339"/>
              <a:gd name="T47" fmla="*/ 2496 h 4067"/>
              <a:gd name="T48" fmla="*/ 2931 w 7339"/>
              <a:gd name="T49" fmla="*/ 2616 h 4067"/>
              <a:gd name="T50" fmla="*/ 2669 w 7339"/>
              <a:gd name="T51" fmla="*/ 2672 h 4067"/>
              <a:gd name="T52" fmla="*/ 3224 w 7339"/>
              <a:gd name="T53" fmla="*/ 2303 h 4067"/>
              <a:gd name="T54" fmla="*/ 3403 w 7339"/>
              <a:gd name="T55" fmla="*/ 2086 h 4067"/>
              <a:gd name="T56" fmla="*/ 3472 w 7339"/>
              <a:gd name="T57" fmla="*/ 2158 h 4067"/>
              <a:gd name="T58" fmla="*/ 3285 w 7339"/>
              <a:gd name="T59" fmla="*/ 2383 h 4067"/>
              <a:gd name="T60" fmla="*/ 3620 w 7339"/>
              <a:gd name="T61" fmla="*/ 1784 h 4067"/>
              <a:gd name="T62" fmla="*/ 3819 w 7339"/>
              <a:gd name="T63" fmla="*/ 1576 h 4067"/>
              <a:gd name="T64" fmla="*/ 3814 w 7339"/>
              <a:gd name="T65" fmla="*/ 1716 h 4067"/>
              <a:gd name="T66" fmla="*/ 3620 w 7339"/>
              <a:gd name="T67" fmla="*/ 1830 h 4067"/>
              <a:gd name="T68" fmla="*/ 4316 w 7339"/>
              <a:gd name="T69" fmla="*/ 1234 h 4067"/>
              <a:gd name="T70" fmla="*/ 4481 w 7339"/>
              <a:gd name="T71" fmla="*/ 1176 h 4067"/>
              <a:gd name="T72" fmla="*/ 4354 w 7339"/>
              <a:gd name="T73" fmla="*/ 1316 h 4067"/>
              <a:gd name="T74" fmla="*/ 4183 w 7339"/>
              <a:gd name="T75" fmla="*/ 1422 h 4067"/>
              <a:gd name="T76" fmla="*/ 4841 w 7339"/>
              <a:gd name="T77" fmla="*/ 1176 h 4067"/>
              <a:gd name="T78" fmla="*/ 5107 w 7339"/>
              <a:gd name="T79" fmla="*/ 1248 h 4067"/>
              <a:gd name="T80" fmla="*/ 5038 w 7339"/>
              <a:gd name="T81" fmla="*/ 1320 h 4067"/>
              <a:gd name="T82" fmla="*/ 4841 w 7339"/>
              <a:gd name="T83" fmla="*/ 1276 h 4067"/>
              <a:gd name="T84" fmla="*/ 5388 w 7339"/>
              <a:gd name="T85" fmla="*/ 1292 h 4067"/>
              <a:gd name="T86" fmla="*/ 5562 w 7339"/>
              <a:gd name="T87" fmla="*/ 1248 h 4067"/>
              <a:gd name="T88" fmla="*/ 5718 w 7339"/>
              <a:gd name="T89" fmla="*/ 1216 h 4067"/>
              <a:gd name="T90" fmla="*/ 5597 w 7339"/>
              <a:gd name="T91" fmla="*/ 1334 h 4067"/>
              <a:gd name="T92" fmla="*/ 5426 w 7339"/>
              <a:gd name="T93" fmla="*/ 1392 h 4067"/>
              <a:gd name="T94" fmla="*/ 6042 w 7339"/>
              <a:gd name="T95" fmla="*/ 1023 h 4067"/>
              <a:gd name="T96" fmla="*/ 6209 w 7339"/>
              <a:gd name="T97" fmla="*/ 910 h 4067"/>
              <a:gd name="T98" fmla="*/ 6278 w 7339"/>
              <a:gd name="T99" fmla="*/ 983 h 4067"/>
              <a:gd name="T100" fmla="*/ 6103 w 7339"/>
              <a:gd name="T101" fmla="*/ 1103 h 4067"/>
              <a:gd name="T102" fmla="*/ 6502 w 7339"/>
              <a:gd name="T103" fmla="*/ 631 h 4067"/>
              <a:gd name="T104" fmla="*/ 6685 w 7339"/>
              <a:gd name="T105" fmla="*/ 410 h 4067"/>
              <a:gd name="T106" fmla="*/ 6701 w 7339"/>
              <a:gd name="T107" fmla="*/ 529 h 4067"/>
              <a:gd name="T108" fmla="*/ 6473 w 7339"/>
              <a:gd name="T109" fmla="*/ 659 h 4067"/>
              <a:gd name="T110" fmla="*/ 7061 w 7339"/>
              <a:gd name="T111" fmla="*/ 117 h 4067"/>
              <a:gd name="T112" fmla="*/ 7244 w 7339"/>
              <a:gd name="T113" fmla="*/ 59 h 4067"/>
              <a:gd name="T114" fmla="*/ 7326 w 7339"/>
              <a:gd name="T115" fmla="*/ 100 h 4067"/>
              <a:gd name="T116" fmla="*/ 7183 w 7339"/>
              <a:gd name="T117" fmla="*/ 159 h 4067"/>
              <a:gd name="T118" fmla="*/ 7099 w 7339"/>
              <a:gd name="T119" fmla="*/ 199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39" h="4067">
                <a:moveTo>
                  <a:pt x="0" y="3994"/>
                </a:moveTo>
                <a:lnTo>
                  <a:pt x="61" y="3936"/>
                </a:lnTo>
                <a:lnTo>
                  <a:pt x="106" y="3882"/>
                </a:lnTo>
                <a:cubicBezTo>
                  <a:pt x="115" y="3871"/>
                  <a:pt x="129" y="3864"/>
                  <a:pt x="144" y="3864"/>
                </a:cubicBezTo>
                <a:lnTo>
                  <a:pt x="205" y="3864"/>
                </a:lnTo>
                <a:lnTo>
                  <a:pt x="171" y="3878"/>
                </a:lnTo>
                <a:lnTo>
                  <a:pt x="232" y="3820"/>
                </a:lnTo>
                <a:lnTo>
                  <a:pt x="293" y="3762"/>
                </a:lnTo>
                <a:lnTo>
                  <a:pt x="284" y="3773"/>
                </a:lnTo>
                <a:lnTo>
                  <a:pt x="289" y="3764"/>
                </a:lnTo>
                <a:lnTo>
                  <a:pt x="376" y="3814"/>
                </a:lnTo>
                <a:lnTo>
                  <a:pt x="370" y="3823"/>
                </a:lnTo>
                <a:cubicBezTo>
                  <a:pt x="368" y="3827"/>
                  <a:pt x="365" y="3831"/>
                  <a:pt x="362" y="3834"/>
                </a:cubicBezTo>
                <a:lnTo>
                  <a:pt x="301" y="3892"/>
                </a:lnTo>
                <a:lnTo>
                  <a:pt x="240" y="3950"/>
                </a:lnTo>
                <a:cubicBezTo>
                  <a:pt x="230" y="3959"/>
                  <a:pt x="218" y="3964"/>
                  <a:pt x="205" y="3964"/>
                </a:cubicBezTo>
                <a:lnTo>
                  <a:pt x="144" y="3964"/>
                </a:lnTo>
                <a:lnTo>
                  <a:pt x="183" y="3946"/>
                </a:lnTo>
                <a:lnTo>
                  <a:pt x="130" y="4008"/>
                </a:lnTo>
                <a:lnTo>
                  <a:pt x="69" y="4067"/>
                </a:lnTo>
                <a:lnTo>
                  <a:pt x="0" y="3994"/>
                </a:lnTo>
                <a:close/>
                <a:moveTo>
                  <a:pt x="445" y="3511"/>
                </a:moveTo>
                <a:lnTo>
                  <a:pt x="454" y="3495"/>
                </a:lnTo>
                <a:cubicBezTo>
                  <a:pt x="457" y="3489"/>
                  <a:pt x="462" y="3483"/>
                  <a:pt x="468" y="3479"/>
                </a:cubicBezTo>
                <a:lnTo>
                  <a:pt x="529" y="3432"/>
                </a:lnTo>
                <a:lnTo>
                  <a:pt x="585" y="3378"/>
                </a:lnTo>
                <a:lnTo>
                  <a:pt x="646" y="3319"/>
                </a:lnTo>
                <a:lnTo>
                  <a:pt x="635" y="3336"/>
                </a:lnTo>
                <a:lnTo>
                  <a:pt x="684" y="3220"/>
                </a:lnTo>
                <a:lnTo>
                  <a:pt x="680" y="3239"/>
                </a:lnTo>
                <a:lnTo>
                  <a:pt x="680" y="3229"/>
                </a:lnTo>
                <a:lnTo>
                  <a:pt x="780" y="3229"/>
                </a:lnTo>
                <a:lnTo>
                  <a:pt x="780" y="3239"/>
                </a:lnTo>
                <a:cubicBezTo>
                  <a:pt x="780" y="3246"/>
                  <a:pt x="778" y="3252"/>
                  <a:pt x="776" y="3258"/>
                </a:cubicBezTo>
                <a:lnTo>
                  <a:pt x="727" y="3375"/>
                </a:lnTo>
                <a:cubicBezTo>
                  <a:pt x="724" y="3381"/>
                  <a:pt x="720" y="3387"/>
                  <a:pt x="715" y="3392"/>
                </a:cubicBezTo>
                <a:lnTo>
                  <a:pt x="655" y="3450"/>
                </a:lnTo>
                <a:lnTo>
                  <a:pt x="589" y="3512"/>
                </a:lnTo>
                <a:lnTo>
                  <a:pt x="528" y="3558"/>
                </a:lnTo>
                <a:lnTo>
                  <a:pt x="542" y="3542"/>
                </a:lnTo>
                <a:lnTo>
                  <a:pt x="534" y="3558"/>
                </a:lnTo>
                <a:lnTo>
                  <a:pt x="445" y="3511"/>
                </a:lnTo>
                <a:close/>
                <a:moveTo>
                  <a:pt x="873" y="2985"/>
                </a:moveTo>
                <a:lnTo>
                  <a:pt x="929" y="2878"/>
                </a:lnTo>
                <a:cubicBezTo>
                  <a:pt x="932" y="2874"/>
                  <a:pt x="935" y="2869"/>
                  <a:pt x="939" y="2865"/>
                </a:cubicBezTo>
                <a:lnTo>
                  <a:pt x="988" y="2819"/>
                </a:lnTo>
                <a:lnTo>
                  <a:pt x="973" y="2855"/>
                </a:lnTo>
                <a:lnTo>
                  <a:pt x="973" y="2797"/>
                </a:lnTo>
                <a:cubicBezTo>
                  <a:pt x="973" y="2783"/>
                  <a:pt x="978" y="2770"/>
                  <a:pt x="988" y="2761"/>
                </a:cubicBezTo>
                <a:lnTo>
                  <a:pt x="1049" y="2703"/>
                </a:lnTo>
                <a:lnTo>
                  <a:pt x="1099" y="2655"/>
                </a:lnTo>
                <a:lnTo>
                  <a:pt x="1168" y="2727"/>
                </a:lnTo>
                <a:lnTo>
                  <a:pt x="1118" y="2775"/>
                </a:lnTo>
                <a:lnTo>
                  <a:pt x="1057" y="2833"/>
                </a:lnTo>
                <a:lnTo>
                  <a:pt x="1073" y="2797"/>
                </a:lnTo>
                <a:lnTo>
                  <a:pt x="1073" y="2855"/>
                </a:lnTo>
                <a:cubicBezTo>
                  <a:pt x="1073" y="2869"/>
                  <a:pt x="1067" y="2882"/>
                  <a:pt x="1057" y="2891"/>
                </a:cubicBezTo>
                <a:lnTo>
                  <a:pt x="1008" y="2938"/>
                </a:lnTo>
                <a:lnTo>
                  <a:pt x="1018" y="2925"/>
                </a:lnTo>
                <a:lnTo>
                  <a:pt x="962" y="3032"/>
                </a:lnTo>
                <a:lnTo>
                  <a:pt x="873" y="2985"/>
                </a:lnTo>
                <a:close/>
                <a:moveTo>
                  <a:pt x="1336" y="2488"/>
                </a:moveTo>
                <a:lnTo>
                  <a:pt x="1338" y="2485"/>
                </a:lnTo>
                <a:lnTo>
                  <a:pt x="1403" y="2423"/>
                </a:lnTo>
                <a:cubicBezTo>
                  <a:pt x="1412" y="2414"/>
                  <a:pt x="1424" y="2409"/>
                  <a:pt x="1437" y="2409"/>
                </a:cubicBezTo>
                <a:lnTo>
                  <a:pt x="1498" y="2409"/>
                </a:lnTo>
                <a:lnTo>
                  <a:pt x="1559" y="2409"/>
                </a:lnTo>
                <a:lnTo>
                  <a:pt x="1525" y="2423"/>
                </a:lnTo>
                <a:lnTo>
                  <a:pt x="1586" y="2365"/>
                </a:lnTo>
                <a:cubicBezTo>
                  <a:pt x="1595" y="2356"/>
                  <a:pt x="1607" y="2351"/>
                  <a:pt x="1620" y="2351"/>
                </a:cubicBezTo>
                <a:lnTo>
                  <a:pt x="1669" y="2351"/>
                </a:lnTo>
                <a:lnTo>
                  <a:pt x="1727" y="2351"/>
                </a:lnTo>
                <a:lnTo>
                  <a:pt x="1727" y="2451"/>
                </a:lnTo>
                <a:lnTo>
                  <a:pt x="1669" y="2451"/>
                </a:lnTo>
                <a:lnTo>
                  <a:pt x="1620" y="2451"/>
                </a:lnTo>
                <a:lnTo>
                  <a:pt x="1655" y="2437"/>
                </a:lnTo>
                <a:lnTo>
                  <a:pt x="1594" y="2496"/>
                </a:lnTo>
                <a:cubicBezTo>
                  <a:pt x="1584" y="2504"/>
                  <a:pt x="1572" y="2509"/>
                  <a:pt x="1559" y="2509"/>
                </a:cubicBezTo>
                <a:lnTo>
                  <a:pt x="1498" y="2509"/>
                </a:lnTo>
                <a:lnTo>
                  <a:pt x="1437" y="2509"/>
                </a:lnTo>
                <a:lnTo>
                  <a:pt x="1472" y="2496"/>
                </a:lnTo>
                <a:lnTo>
                  <a:pt x="1415" y="2550"/>
                </a:lnTo>
                <a:lnTo>
                  <a:pt x="1413" y="2552"/>
                </a:lnTo>
                <a:lnTo>
                  <a:pt x="1336" y="2488"/>
                </a:lnTo>
                <a:close/>
                <a:moveTo>
                  <a:pt x="2027" y="2452"/>
                </a:moveTo>
                <a:lnTo>
                  <a:pt x="2057" y="2481"/>
                </a:lnTo>
                <a:lnTo>
                  <a:pt x="2023" y="2468"/>
                </a:lnTo>
                <a:lnTo>
                  <a:pt x="2084" y="2468"/>
                </a:lnTo>
                <a:lnTo>
                  <a:pt x="2145" y="2468"/>
                </a:lnTo>
                <a:cubicBezTo>
                  <a:pt x="2158" y="2468"/>
                  <a:pt x="2170" y="2473"/>
                  <a:pt x="2179" y="2481"/>
                </a:cubicBezTo>
                <a:lnTo>
                  <a:pt x="2240" y="2540"/>
                </a:lnTo>
                <a:lnTo>
                  <a:pt x="2206" y="2526"/>
                </a:lnTo>
                <a:lnTo>
                  <a:pt x="2255" y="2526"/>
                </a:lnTo>
                <a:lnTo>
                  <a:pt x="2316" y="2526"/>
                </a:lnTo>
                <a:cubicBezTo>
                  <a:pt x="2327" y="2526"/>
                  <a:pt x="2337" y="2529"/>
                  <a:pt x="2346" y="2536"/>
                </a:cubicBezTo>
                <a:lnTo>
                  <a:pt x="2379" y="2561"/>
                </a:lnTo>
                <a:lnTo>
                  <a:pt x="2318" y="2641"/>
                </a:lnTo>
                <a:lnTo>
                  <a:pt x="2285" y="2616"/>
                </a:lnTo>
                <a:lnTo>
                  <a:pt x="2316" y="2626"/>
                </a:lnTo>
                <a:lnTo>
                  <a:pt x="2255" y="2626"/>
                </a:lnTo>
                <a:lnTo>
                  <a:pt x="2206" y="2626"/>
                </a:lnTo>
                <a:cubicBezTo>
                  <a:pt x="2193" y="2626"/>
                  <a:pt x="2181" y="2621"/>
                  <a:pt x="2171" y="2612"/>
                </a:cubicBezTo>
                <a:lnTo>
                  <a:pt x="2110" y="2554"/>
                </a:lnTo>
                <a:lnTo>
                  <a:pt x="2145" y="2568"/>
                </a:lnTo>
                <a:lnTo>
                  <a:pt x="2084" y="2568"/>
                </a:lnTo>
                <a:lnTo>
                  <a:pt x="2023" y="2568"/>
                </a:lnTo>
                <a:cubicBezTo>
                  <a:pt x="2010" y="2568"/>
                  <a:pt x="1998" y="2563"/>
                  <a:pt x="1988" y="2554"/>
                </a:cubicBezTo>
                <a:lnTo>
                  <a:pt x="1958" y="2524"/>
                </a:lnTo>
                <a:lnTo>
                  <a:pt x="2027" y="2452"/>
                </a:lnTo>
                <a:close/>
                <a:moveTo>
                  <a:pt x="2641" y="2572"/>
                </a:moveTo>
                <a:lnTo>
                  <a:pt x="2669" y="2572"/>
                </a:lnTo>
                <a:lnTo>
                  <a:pt x="2730" y="2572"/>
                </a:lnTo>
                <a:lnTo>
                  <a:pt x="2791" y="2572"/>
                </a:lnTo>
                <a:lnTo>
                  <a:pt x="2840" y="2572"/>
                </a:lnTo>
                <a:lnTo>
                  <a:pt x="2810" y="2583"/>
                </a:lnTo>
                <a:lnTo>
                  <a:pt x="2871" y="2536"/>
                </a:lnTo>
                <a:cubicBezTo>
                  <a:pt x="2879" y="2529"/>
                  <a:pt x="2890" y="2526"/>
                  <a:pt x="2901" y="2526"/>
                </a:cubicBezTo>
                <a:lnTo>
                  <a:pt x="2962" y="2526"/>
                </a:lnTo>
                <a:lnTo>
                  <a:pt x="2928" y="2540"/>
                </a:lnTo>
                <a:lnTo>
                  <a:pt x="2974" y="2496"/>
                </a:lnTo>
                <a:lnTo>
                  <a:pt x="3043" y="2568"/>
                </a:lnTo>
                <a:lnTo>
                  <a:pt x="2997" y="2612"/>
                </a:lnTo>
                <a:cubicBezTo>
                  <a:pt x="2987" y="2621"/>
                  <a:pt x="2975" y="2626"/>
                  <a:pt x="2962" y="2626"/>
                </a:cubicBezTo>
                <a:lnTo>
                  <a:pt x="2901" y="2626"/>
                </a:lnTo>
                <a:lnTo>
                  <a:pt x="2931" y="2616"/>
                </a:lnTo>
                <a:lnTo>
                  <a:pt x="2870" y="2662"/>
                </a:lnTo>
                <a:cubicBezTo>
                  <a:pt x="2862" y="2669"/>
                  <a:pt x="2851" y="2672"/>
                  <a:pt x="2840" y="2672"/>
                </a:cubicBezTo>
                <a:lnTo>
                  <a:pt x="2791" y="2672"/>
                </a:lnTo>
                <a:lnTo>
                  <a:pt x="2730" y="2672"/>
                </a:lnTo>
                <a:lnTo>
                  <a:pt x="2669" y="2672"/>
                </a:lnTo>
                <a:lnTo>
                  <a:pt x="2641" y="2672"/>
                </a:lnTo>
                <a:lnTo>
                  <a:pt x="2641" y="2572"/>
                </a:lnTo>
                <a:close/>
                <a:moveTo>
                  <a:pt x="3229" y="2293"/>
                </a:moveTo>
                <a:lnTo>
                  <a:pt x="3255" y="2293"/>
                </a:lnTo>
                <a:lnTo>
                  <a:pt x="3224" y="2303"/>
                </a:lnTo>
                <a:lnTo>
                  <a:pt x="3285" y="2257"/>
                </a:lnTo>
                <a:lnTo>
                  <a:pt x="3272" y="2273"/>
                </a:lnTo>
                <a:lnTo>
                  <a:pt x="3333" y="2157"/>
                </a:lnTo>
                <a:cubicBezTo>
                  <a:pt x="3335" y="2152"/>
                  <a:pt x="3338" y="2148"/>
                  <a:pt x="3342" y="2144"/>
                </a:cubicBezTo>
                <a:lnTo>
                  <a:pt x="3403" y="2086"/>
                </a:lnTo>
                <a:lnTo>
                  <a:pt x="3448" y="2032"/>
                </a:lnTo>
                <a:lnTo>
                  <a:pt x="3456" y="2024"/>
                </a:lnTo>
                <a:lnTo>
                  <a:pt x="3525" y="2096"/>
                </a:lnTo>
                <a:lnTo>
                  <a:pt x="3525" y="2096"/>
                </a:lnTo>
                <a:lnTo>
                  <a:pt x="3472" y="2158"/>
                </a:lnTo>
                <a:lnTo>
                  <a:pt x="3411" y="2216"/>
                </a:lnTo>
                <a:lnTo>
                  <a:pt x="3421" y="2203"/>
                </a:lnTo>
                <a:lnTo>
                  <a:pt x="3360" y="2320"/>
                </a:lnTo>
                <a:cubicBezTo>
                  <a:pt x="3357" y="2326"/>
                  <a:pt x="3352" y="2332"/>
                  <a:pt x="3346" y="2336"/>
                </a:cubicBezTo>
                <a:lnTo>
                  <a:pt x="3285" y="2383"/>
                </a:lnTo>
                <a:cubicBezTo>
                  <a:pt x="3276" y="2389"/>
                  <a:pt x="3266" y="2393"/>
                  <a:pt x="3255" y="2393"/>
                </a:cubicBezTo>
                <a:lnTo>
                  <a:pt x="3229" y="2393"/>
                </a:lnTo>
                <a:lnTo>
                  <a:pt x="3229" y="2293"/>
                </a:lnTo>
                <a:close/>
                <a:moveTo>
                  <a:pt x="3620" y="1830"/>
                </a:moveTo>
                <a:lnTo>
                  <a:pt x="3620" y="1784"/>
                </a:lnTo>
                <a:cubicBezTo>
                  <a:pt x="3620" y="1771"/>
                  <a:pt x="3625" y="1758"/>
                  <a:pt x="3635" y="1748"/>
                </a:cubicBezTo>
                <a:lnTo>
                  <a:pt x="3696" y="1690"/>
                </a:lnTo>
                <a:lnTo>
                  <a:pt x="3745" y="1644"/>
                </a:lnTo>
                <a:lnTo>
                  <a:pt x="3806" y="1585"/>
                </a:lnTo>
                <a:cubicBezTo>
                  <a:pt x="3810" y="1582"/>
                  <a:pt x="3814" y="1579"/>
                  <a:pt x="3819" y="1576"/>
                </a:cubicBezTo>
                <a:lnTo>
                  <a:pt x="3926" y="1525"/>
                </a:lnTo>
                <a:lnTo>
                  <a:pt x="3969" y="1616"/>
                </a:lnTo>
                <a:lnTo>
                  <a:pt x="3862" y="1667"/>
                </a:lnTo>
                <a:lnTo>
                  <a:pt x="3875" y="1658"/>
                </a:lnTo>
                <a:lnTo>
                  <a:pt x="3814" y="1716"/>
                </a:lnTo>
                <a:lnTo>
                  <a:pt x="3765" y="1762"/>
                </a:lnTo>
                <a:lnTo>
                  <a:pt x="3704" y="1821"/>
                </a:lnTo>
                <a:lnTo>
                  <a:pt x="3720" y="1784"/>
                </a:lnTo>
                <a:lnTo>
                  <a:pt x="3720" y="1830"/>
                </a:lnTo>
                <a:lnTo>
                  <a:pt x="3620" y="1830"/>
                </a:lnTo>
                <a:close/>
                <a:moveTo>
                  <a:pt x="4114" y="1349"/>
                </a:moveTo>
                <a:lnTo>
                  <a:pt x="4160" y="1306"/>
                </a:lnTo>
                <a:lnTo>
                  <a:pt x="4221" y="1248"/>
                </a:lnTo>
                <a:cubicBezTo>
                  <a:pt x="4230" y="1239"/>
                  <a:pt x="4242" y="1234"/>
                  <a:pt x="4255" y="1234"/>
                </a:cubicBezTo>
                <a:lnTo>
                  <a:pt x="4316" y="1234"/>
                </a:lnTo>
                <a:lnTo>
                  <a:pt x="4278" y="1252"/>
                </a:lnTo>
                <a:lnTo>
                  <a:pt x="4327" y="1194"/>
                </a:lnTo>
                <a:cubicBezTo>
                  <a:pt x="4336" y="1182"/>
                  <a:pt x="4350" y="1176"/>
                  <a:pt x="4365" y="1176"/>
                </a:cubicBezTo>
                <a:lnTo>
                  <a:pt x="4426" y="1176"/>
                </a:lnTo>
                <a:lnTo>
                  <a:pt x="4481" y="1176"/>
                </a:lnTo>
                <a:lnTo>
                  <a:pt x="4481" y="1276"/>
                </a:lnTo>
                <a:lnTo>
                  <a:pt x="4426" y="1276"/>
                </a:lnTo>
                <a:lnTo>
                  <a:pt x="4365" y="1276"/>
                </a:lnTo>
                <a:lnTo>
                  <a:pt x="4403" y="1258"/>
                </a:lnTo>
                <a:lnTo>
                  <a:pt x="4354" y="1316"/>
                </a:lnTo>
                <a:cubicBezTo>
                  <a:pt x="4345" y="1327"/>
                  <a:pt x="4331" y="1334"/>
                  <a:pt x="4316" y="1334"/>
                </a:cubicBezTo>
                <a:lnTo>
                  <a:pt x="4255" y="1334"/>
                </a:lnTo>
                <a:lnTo>
                  <a:pt x="4290" y="1320"/>
                </a:lnTo>
                <a:lnTo>
                  <a:pt x="4229" y="1378"/>
                </a:lnTo>
                <a:lnTo>
                  <a:pt x="4183" y="1422"/>
                </a:lnTo>
                <a:lnTo>
                  <a:pt x="4114" y="1349"/>
                </a:lnTo>
                <a:close/>
                <a:moveTo>
                  <a:pt x="4782" y="1159"/>
                </a:moveTo>
                <a:lnTo>
                  <a:pt x="4814" y="1190"/>
                </a:lnTo>
                <a:lnTo>
                  <a:pt x="4780" y="1176"/>
                </a:lnTo>
                <a:lnTo>
                  <a:pt x="4841" y="1176"/>
                </a:lnTo>
                <a:lnTo>
                  <a:pt x="4902" y="1176"/>
                </a:lnTo>
                <a:lnTo>
                  <a:pt x="4950" y="1176"/>
                </a:lnTo>
                <a:lnTo>
                  <a:pt x="5011" y="1176"/>
                </a:lnTo>
                <a:cubicBezTo>
                  <a:pt x="5024" y="1176"/>
                  <a:pt x="5037" y="1181"/>
                  <a:pt x="5046" y="1190"/>
                </a:cubicBezTo>
                <a:lnTo>
                  <a:pt x="5107" y="1248"/>
                </a:lnTo>
                <a:lnTo>
                  <a:pt x="5072" y="1234"/>
                </a:lnTo>
                <a:lnTo>
                  <a:pt x="5111" y="1234"/>
                </a:lnTo>
                <a:lnTo>
                  <a:pt x="5111" y="1334"/>
                </a:lnTo>
                <a:lnTo>
                  <a:pt x="5072" y="1334"/>
                </a:lnTo>
                <a:cubicBezTo>
                  <a:pt x="5060" y="1334"/>
                  <a:pt x="5047" y="1329"/>
                  <a:pt x="5038" y="1320"/>
                </a:cubicBezTo>
                <a:lnTo>
                  <a:pt x="4977" y="1262"/>
                </a:lnTo>
                <a:lnTo>
                  <a:pt x="5011" y="1276"/>
                </a:lnTo>
                <a:lnTo>
                  <a:pt x="4950" y="1276"/>
                </a:lnTo>
                <a:lnTo>
                  <a:pt x="4902" y="1276"/>
                </a:lnTo>
                <a:lnTo>
                  <a:pt x="4841" y="1276"/>
                </a:lnTo>
                <a:lnTo>
                  <a:pt x="4780" y="1276"/>
                </a:lnTo>
                <a:cubicBezTo>
                  <a:pt x="4767" y="1276"/>
                  <a:pt x="4754" y="1271"/>
                  <a:pt x="4745" y="1262"/>
                </a:cubicBezTo>
                <a:lnTo>
                  <a:pt x="4713" y="1231"/>
                </a:lnTo>
                <a:lnTo>
                  <a:pt x="4782" y="1159"/>
                </a:lnTo>
                <a:close/>
                <a:moveTo>
                  <a:pt x="5388" y="1292"/>
                </a:moveTo>
                <a:lnTo>
                  <a:pt x="5426" y="1292"/>
                </a:lnTo>
                <a:lnTo>
                  <a:pt x="5487" y="1292"/>
                </a:lnTo>
                <a:lnTo>
                  <a:pt x="5536" y="1292"/>
                </a:lnTo>
                <a:lnTo>
                  <a:pt x="5501" y="1306"/>
                </a:lnTo>
                <a:lnTo>
                  <a:pt x="5562" y="1248"/>
                </a:lnTo>
                <a:cubicBezTo>
                  <a:pt x="5572" y="1239"/>
                  <a:pt x="5584" y="1234"/>
                  <a:pt x="5597" y="1234"/>
                </a:cubicBezTo>
                <a:lnTo>
                  <a:pt x="5658" y="1234"/>
                </a:lnTo>
                <a:lnTo>
                  <a:pt x="5719" y="1234"/>
                </a:lnTo>
                <a:lnTo>
                  <a:pt x="5684" y="1248"/>
                </a:lnTo>
                <a:lnTo>
                  <a:pt x="5718" y="1216"/>
                </a:lnTo>
                <a:lnTo>
                  <a:pt x="5787" y="1289"/>
                </a:lnTo>
                <a:lnTo>
                  <a:pt x="5753" y="1320"/>
                </a:lnTo>
                <a:cubicBezTo>
                  <a:pt x="5744" y="1329"/>
                  <a:pt x="5732" y="1334"/>
                  <a:pt x="5719" y="1334"/>
                </a:cubicBezTo>
                <a:lnTo>
                  <a:pt x="5658" y="1334"/>
                </a:lnTo>
                <a:lnTo>
                  <a:pt x="5597" y="1334"/>
                </a:lnTo>
                <a:lnTo>
                  <a:pt x="5631" y="1320"/>
                </a:lnTo>
                <a:lnTo>
                  <a:pt x="5570" y="1378"/>
                </a:lnTo>
                <a:cubicBezTo>
                  <a:pt x="5561" y="1387"/>
                  <a:pt x="5549" y="1392"/>
                  <a:pt x="5536" y="1392"/>
                </a:cubicBezTo>
                <a:lnTo>
                  <a:pt x="5487" y="1392"/>
                </a:lnTo>
                <a:lnTo>
                  <a:pt x="5426" y="1392"/>
                </a:lnTo>
                <a:lnTo>
                  <a:pt x="5388" y="1392"/>
                </a:lnTo>
                <a:lnTo>
                  <a:pt x="5388" y="1292"/>
                </a:lnTo>
                <a:close/>
                <a:moveTo>
                  <a:pt x="5965" y="1085"/>
                </a:moveTo>
                <a:lnTo>
                  <a:pt x="5977" y="1073"/>
                </a:lnTo>
                <a:lnTo>
                  <a:pt x="6042" y="1023"/>
                </a:lnTo>
                <a:cubicBezTo>
                  <a:pt x="6051" y="1017"/>
                  <a:pt x="6062" y="1013"/>
                  <a:pt x="6073" y="1013"/>
                </a:cubicBezTo>
                <a:lnTo>
                  <a:pt x="6134" y="1013"/>
                </a:lnTo>
                <a:lnTo>
                  <a:pt x="6095" y="1031"/>
                </a:lnTo>
                <a:lnTo>
                  <a:pt x="6144" y="973"/>
                </a:lnTo>
                <a:lnTo>
                  <a:pt x="6209" y="910"/>
                </a:lnTo>
                <a:lnTo>
                  <a:pt x="6199" y="923"/>
                </a:lnTo>
                <a:lnTo>
                  <a:pt x="6239" y="848"/>
                </a:lnTo>
                <a:lnTo>
                  <a:pt x="6327" y="894"/>
                </a:lnTo>
                <a:lnTo>
                  <a:pt x="6288" y="970"/>
                </a:lnTo>
                <a:cubicBezTo>
                  <a:pt x="6285" y="975"/>
                  <a:pt x="6282" y="979"/>
                  <a:pt x="6278" y="983"/>
                </a:cubicBezTo>
                <a:lnTo>
                  <a:pt x="6221" y="1037"/>
                </a:lnTo>
                <a:lnTo>
                  <a:pt x="6172" y="1095"/>
                </a:lnTo>
                <a:cubicBezTo>
                  <a:pt x="6162" y="1106"/>
                  <a:pt x="6148" y="1113"/>
                  <a:pt x="6134" y="1113"/>
                </a:cubicBezTo>
                <a:lnTo>
                  <a:pt x="6073" y="1113"/>
                </a:lnTo>
                <a:lnTo>
                  <a:pt x="6103" y="1103"/>
                </a:lnTo>
                <a:lnTo>
                  <a:pt x="6046" y="1146"/>
                </a:lnTo>
                <a:lnTo>
                  <a:pt x="6034" y="1157"/>
                </a:lnTo>
                <a:lnTo>
                  <a:pt x="5965" y="1085"/>
                </a:lnTo>
                <a:close/>
                <a:moveTo>
                  <a:pt x="6473" y="659"/>
                </a:moveTo>
                <a:lnTo>
                  <a:pt x="6502" y="631"/>
                </a:lnTo>
                <a:lnTo>
                  <a:pt x="6563" y="573"/>
                </a:lnTo>
                <a:lnTo>
                  <a:pt x="6554" y="584"/>
                </a:lnTo>
                <a:lnTo>
                  <a:pt x="6615" y="479"/>
                </a:lnTo>
                <a:cubicBezTo>
                  <a:pt x="6617" y="475"/>
                  <a:pt x="6620" y="471"/>
                  <a:pt x="6624" y="468"/>
                </a:cubicBezTo>
                <a:lnTo>
                  <a:pt x="6685" y="410"/>
                </a:lnTo>
                <a:lnTo>
                  <a:pt x="6726" y="360"/>
                </a:lnTo>
                <a:lnTo>
                  <a:pt x="6802" y="425"/>
                </a:lnTo>
                <a:lnTo>
                  <a:pt x="6754" y="482"/>
                </a:lnTo>
                <a:lnTo>
                  <a:pt x="6693" y="541"/>
                </a:lnTo>
                <a:lnTo>
                  <a:pt x="6701" y="529"/>
                </a:lnTo>
                <a:lnTo>
                  <a:pt x="6640" y="634"/>
                </a:lnTo>
                <a:cubicBezTo>
                  <a:pt x="6638" y="638"/>
                  <a:pt x="6635" y="642"/>
                  <a:pt x="6632" y="645"/>
                </a:cubicBezTo>
                <a:lnTo>
                  <a:pt x="6571" y="703"/>
                </a:lnTo>
                <a:lnTo>
                  <a:pt x="6542" y="731"/>
                </a:lnTo>
                <a:lnTo>
                  <a:pt x="6473" y="659"/>
                </a:lnTo>
                <a:close/>
                <a:moveTo>
                  <a:pt x="6972" y="193"/>
                </a:moveTo>
                <a:lnTo>
                  <a:pt x="6982" y="185"/>
                </a:lnTo>
                <a:lnTo>
                  <a:pt x="6974" y="193"/>
                </a:lnTo>
                <a:lnTo>
                  <a:pt x="7022" y="135"/>
                </a:lnTo>
                <a:cubicBezTo>
                  <a:pt x="7032" y="123"/>
                  <a:pt x="7046" y="117"/>
                  <a:pt x="7061" y="117"/>
                </a:cubicBezTo>
                <a:lnTo>
                  <a:pt x="7122" y="117"/>
                </a:lnTo>
                <a:lnTo>
                  <a:pt x="7087" y="131"/>
                </a:lnTo>
                <a:lnTo>
                  <a:pt x="7148" y="72"/>
                </a:lnTo>
                <a:cubicBezTo>
                  <a:pt x="7157" y="64"/>
                  <a:pt x="7170" y="59"/>
                  <a:pt x="7183" y="59"/>
                </a:cubicBezTo>
                <a:lnTo>
                  <a:pt x="7244" y="59"/>
                </a:lnTo>
                <a:lnTo>
                  <a:pt x="7209" y="72"/>
                </a:lnTo>
                <a:lnTo>
                  <a:pt x="7270" y="14"/>
                </a:lnTo>
                <a:cubicBezTo>
                  <a:pt x="7279" y="5"/>
                  <a:pt x="7292" y="0"/>
                  <a:pt x="7305" y="0"/>
                </a:cubicBezTo>
                <a:lnTo>
                  <a:pt x="7326" y="0"/>
                </a:lnTo>
                <a:lnTo>
                  <a:pt x="7326" y="100"/>
                </a:lnTo>
                <a:lnTo>
                  <a:pt x="7305" y="100"/>
                </a:lnTo>
                <a:lnTo>
                  <a:pt x="7339" y="87"/>
                </a:lnTo>
                <a:lnTo>
                  <a:pt x="7278" y="145"/>
                </a:lnTo>
                <a:cubicBezTo>
                  <a:pt x="7269" y="154"/>
                  <a:pt x="7257" y="159"/>
                  <a:pt x="7244" y="159"/>
                </a:cubicBezTo>
                <a:lnTo>
                  <a:pt x="7183" y="159"/>
                </a:lnTo>
                <a:lnTo>
                  <a:pt x="7217" y="145"/>
                </a:lnTo>
                <a:lnTo>
                  <a:pt x="7156" y="203"/>
                </a:lnTo>
                <a:cubicBezTo>
                  <a:pt x="7147" y="212"/>
                  <a:pt x="7135" y="217"/>
                  <a:pt x="7122" y="217"/>
                </a:cubicBezTo>
                <a:lnTo>
                  <a:pt x="7061" y="217"/>
                </a:lnTo>
                <a:lnTo>
                  <a:pt x="7099" y="199"/>
                </a:lnTo>
                <a:lnTo>
                  <a:pt x="7050" y="257"/>
                </a:lnTo>
                <a:cubicBezTo>
                  <a:pt x="7048" y="260"/>
                  <a:pt x="7045" y="263"/>
                  <a:pt x="7042" y="265"/>
                </a:cubicBezTo>
                <a:lnTo>
                  <a:pt x="7032" y="272"/>
                </a:lnTo>
                <a:lnTo>
                  <a:pt x="6972" y="193"/>
                </a:lnTo>
                <a:close/>
              </a:path>
            </a:pathLst>
          </a:custGeom>
          <a:solidFill>
            <a:srgbClr val="3333FF"/>
          </a:solidFill>
          <a:ln w="28575" cap="flat" cmpd="sng">
            <a:solidFill>
              <a:srgbClr val="3333FF"/>
            </a:solidFill>
            <a:prstDash val="solid"/>
            <a:bevel/>
            <a:headEnd/>
            <a:tailEnd/>
          </a:ln>
        </p:spPr>
        <p:txBody>
          <a:bodyPr/>
          <a:lstStyle/>
          <a:p>
            <a:endParaRPr lang="en-US"/>
          </a:p>
        </p:txBody>
      </p:sp>
      <p:sp>
        <p:nvSpPr>
          <p:cNvPr id="55454" name="Freeform 158">
            <a:extLst>
              <a:ext uri="{FF2B5EF4-FFF2-40B4-BE49-F238E27FC236}">
                <a16:creationId xmlns:a16="http://schemas.microsoft.com/office/drawing/2014/main" id="{4A1664F4-3D4C-4C12-8D7F-E98EF0B1A0C6}"/>
              </a:ext>
            </a:extLst>
          </p:cNvPr>
          <p:cNvSpPr>
            <a:spLocks noEditPoints="1"/>
          </p:cNvSpPr>
          <p:nvPr/>
        </p:nvSpPr>
        <p:spPr bwMode="auto">
          <a:xfrm>
            <a:off x="6019800" y="2209800"/>
            <a:ext cx="646113" cy="211138"/>
          </a:xfrm>
          <a:custGeom>
            <a:avLst/>
            <a:gdLst>
              <a:gd name="T0" fmla="*/ 62 w 2047"/>
              <a:gd name="T1" fmla="*/ 586 h 665"/>
              <a:gd name="T2" fmla="*/ 147 w 2047"/>
              <a:gd name="T3" fmla="*/ 586 h 665"/>
              <a:gd name="T4" fmla="*/ 200 w 2047"/>
              <a:gd name="T5" fmla="*/ 636 h 665"/>
              <a:gd name="T6" fmla="*/ 117 w 2047"/>
              <a:gd name="T7" fmla="*/ 636 h 665"/>
              <a:gd name="T8" fmla="*/ 31 w 2047"/>
              <a:gd name="T9" fmla="*/ 636 h 665"/>
              <a:gd name="T10" fmla="*/ 361 w 2047"/>
              <a:gd name="T11" fmla="*/ 611 h 665"/>
              <a:gd name="T12" fmla="*/ 386 w 2047"/>
              <a:gd name="T13" fmla="*/ 615 h 665"/>
              <a:gd name="T14" fmla="*/ 471 w 2047"/>
              <a:gd name="T15" fmla="*/ 615 h 665"/>
              <a:gd name="T16" fmla="*/ 511 w 2047"/>
              <a:gd name="T17" fmla="*/ 597 h 665"/>
              <a:gd name="T18" fmla="*/ 502 w 2047"/>
              <a:gd name="T19" fmla="*/ 665 h 665"/>
              <a:gd name="T20" fmla="*/ 416 w 2047"/>
              <a:gd name="T21" fmla="*/ 665 h 665"/>
              <a:gd name="T22" fmla="*/ 338 w 2047"/>
              <a:gd name="T23" fmla="*/ 659 h 665"/>
              <a:gd name="T24" fmla="*/ 666 w 2047"/>
              <a:gd name="T25" fmla="*/ 557 h 665"/>
              <a:gd name="T26" fmla="*/ 692 w 2047"/>
              <a:gd name="T27" fmla="*/ 535 h 665"/>
              <a:gd name="T28" fmla="*/ 719 w 2047"/>
              <a:gd name="T29" fmla="*/ 534 h 665"/>
              <a:gd name="T30" fmla="*/ 807 w 2047"/>
              <a:gd name="T31" fmla="*/ 456 h 665"/>
              <a:gd name="T32" fmla="*/ 780 w 2047"/>
              <a:gd name="T33" fmla="*/ 550 h 665"/>
              <a:gd name="T34" fmla="*/ 710 w 2047"/>
              <a:gd name="T35" fmla="*/ 578 h 665"/>
              <a:gd name="T36" fmla="*/ 679 w 2047"/>
              <a:gd name="T37" fmla="*/ 607 h 665"/>
              <a:gd name="T38" fmla="*/ 926 w 2047"/>
              <a:gd name="T39" fmla="*/ 372 h 665"/>
              <a:gd name="T40" fmla="*/ 986 w 2047"/>
              <a:gd name="T41" fmla="*/ 315 h 665"/>
              <a:gd name="T42" fmla="*/ 1010 w 2047"/>
              <a:gd name="T43" fmla="*/ 315 h 665"/>
              <a:gd name="T44" fmla="*/ 1078 w 2047"/>
              <a:gd name="T45" fmla="*/ 252 h 665"/>
              <a:gd name="T46" fmla="*/ 1075 w 2047"/>
              <a:gd name="T47" fmla="*/ 322 h 665"/>
              <a:gd name="T48" fmla="*/ 1003 w 2047"/>
              <a:gd name="T49" fmla="*/ 358 h 665"/>
              <a:gd name="T50" fmla="*/ 957 w 2047"/>
              <a:gd name="T51" fmla="*/ 411 h 665"/>
              <a:gd name="T52" fmla="*/ 1192 w 2047"/>
              <a:gd name="T53" fmla="*/ 171 h 665"/>
              <a:gd name="T54" fmla="*/ 1266 w 2047"/>
              <a:gd name="T55" fmla="*/ 111 h 665"/>
              <a:gd name="T56" fmla="*/ 1302 w 2047"/>
              <a:gd name="T57" fmla="*/ 91 h 665"/>
              <a:gd name="T58" fmla="*/ 1375 w 2047"/>
              <a:gd name="T59" fmla="*/ 82 h 665"/>
              <a:gd name="T60" fmla="*/ 1321 w 2047"/>
              <a:gd name="T61" fmla="*/ 132 h 665"/>
              <a:gd name="T62" fmla="*/ 1296 w 2047"/>
              <a:gd name="T63" fmla="*/ 161 h 665"/>
              <a:gd name="T64" fmla="*/ 1252 w 2047"/>
              <a:gd name="T65" fmla="*/ 183 h 665"/>
              <a:gd name="T66" fmla="*/ 1503 w 2047"/>
              <a:gd name="T67" fmla="*/ 29 h 665"/>
              <a:gd name="T68" fmla="*/ 1590 w 2047"/>
              <a:gd name="T69" fmla="*/ 29 h 665"/>
              <a:gd name="T70" fmla="*/ 1675 w 2047"/>
              <a:gd name="T71" fmla="*/ 29 h 665"/>
              <a:gd name="T72" fmla="*/ 1675 w 2047"/>
              <a:gd name="T73" fmla="*/ 79 h 665"/>
              <a:gd name="T74" fmla="*/ 1590 w 2047"/>
              <a:gd name="T75" fmla="*/ 79 h 665"/>
              <a:gd name="T76" fmla="*/ 1503 w 2047"/>
              <a:gd name="T77" fmla="*/ 79 h 665"/>
              <a:gd name="T78" fmla="*/ 1883 w 2047"/>
              <a:gd name="T79" fmla="*/ 29 h 665"/>
              <a:gd name="T80" fmla="*/ 1969 w 2047"/>
              <a:gd name="T81" fmla="*/ 29 h 665"/>
              <a:gd name="T82" fmla="*/ 2013 w 2047"/>
              <a:gd name="T83" fmla="*/ 7 h 665"/>
              <a:gd name="T84" fmla="*/ 2042 w 2047"/>
              <a:gd name="T85" fmla="*/ 50 h 665"/>
              <a:gd name="T86" fmla="*/ 2017 w 2047"/>
              <a:gd name="T87" fmla="*/ 73 h 665"/>
              <a:gd name="T88" fmla="*/ 1938 w 2047"/>
              <a:gd name="T89" fmla="*/ 79 h 665"/>
              <a:gd name="T90" fmla="*/ 1853 w 2047"/>
              <a:gd name="T91" fmla="*/ 79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47" h="665">
                <a:moveTo>
                  <a:pt x="0" y="586"/>
                </a:moveTo>
                <a:lnTo>
                  <a:pt x="31" y="586"/>
                </a:lnTo>
                <a:lnTo>
                  <a:pt x="62" y="586"/>
                </a:lnTo>
                <a:lnTo>
                  <a:pt x="92" y="586"/>
                </a:lnTo>
                <a:lnTo>
                  <a:pt x="117" y="586"/>
                </a:lnTo>
                <a:lnTo>
                  <a:pt x="147" y="586"/>
                </a:lnTo>
                <a:lnTo>
                  <a:pt x="178" y="586"/>
                </a:lnTo>
                <a:lnTo>
                  <a:pt x="200" y="586"/>
                </a:lnTo>
                <a:lnTo>
                  <a:pt x="200" y="636"/>
                </a:lnTo>
                <a:lnTo>
                  <a:pt x="178" y="636"/>
                </a:lnTo>
                <a:lnTo>
                  <a:pt x="147" y="636"/>
                </a:lnTo>
                <a:lnTo>
                  <a:pt x="117" y="636"/>
                </a:lnTo>
                <a:lnTo>
                  <a:pt x="92" y="636"/>
                </a:lnTo>
                <a:lnTo>
                  <a:pt x="62" y="636"/>
                </a:lnTo>
                <a:lnTo>
                  <a:pt x="31" y="636"/>
                </a:lnTo>
                <a:lnTo>
                  <a:pt x="0" y="636"/>
                </a:lnTo>
                <a:lnTo>
                  <a:pt x="0" y="586"/>
                </a:lnTo>
                <a:close/>
                <a:moveTo>
                  <a:pt x="361" y="611"/>
                </a:moveTo>
                <a:lnTo>
                  <a:pt x="372" y="622"/>
                </a:lnTo>
                <a:lnTo>
                  <a:pt x="355" y="615"/>
                </a:lnTo>
                <a:lnTo>
                  <a:pt x="386" y="615"/>
                </a:lnTo>
                <a:lnTo>
                  <a:pt x="416" y="615"/>
                </a:lnTo>
                <a:lnTo>
                  <a:pt x="441" y="615"/>
                </a:lnTo>
                <a:lnTo>
                  <a:pt x="471" y="615"/>
                </a:lnTo>
                <a:lnTo>
                  <a:pt x="502" y="615"/>
                </a:lnTo>
                <a:lnTo>
                  <a:pt x="485" y="622"/>
                </a:lnTo>
                <a:lnTo>
                  <a:pt x="511" y="597"/>
                </a:lnTo>
                <a:lnTo>
                  <a:pt x="546" y="633"/>
                </a:lnTo>
                <a:lnTo>
                  <a:pt x="519" y="659"/>
                </a:lnTo>
                <a:cubicBezTo>
                  <a:pt x="514" y="663"/>
                  <a:pt x="508" y="665"/>
                  <a:pt x="502" y="665"/>
                </a:cubicBezTo>
                <a:lnTo>
                  <a:pt x="471" y="665"/>
                </a:lnTo>
                <a:lnTo>
                  <a:pt x="441" y="665"/>
                </a:lnTo>
                <a:lnTo>
                  <a:pt x="416" y="665"/>
                </a:lnTo>
                <a:lnTo>
                  <a:pt x="386" y="665"/>
                </a:lnTo>
                <a:lnTo>
                  <a:pt x="355" y="665"/>
                </a:lnTo>
                <a:cubicBezTo>
                  <a:pt x="349" y="665"/>
                  <a:pt x="342" y="663"/>
                  <a:pt x="338" y="659"/>
                </a:cubicBezTo>
                <a:lnTo>
                  <a:pt x="326" y="648"/>
                </a:lnTo>
                <a:lnTo>
                  <a:pt x="361" y="611"/>
                </a:lnTo>
                <a:close/>
                <a:moveTo>
                  <a:pt x="666" y="557"/>
                </a:moveTo>
                <a:lnTo>
                  <a:pt x="679" y="557"/>
                </a:lnTo>
                <a:lnTo>
                  <a:pt x="662" y="564"/>
                </a:lnTo>
                <a:lnTo>
                  <a:pt x="692" y="535"/>
                </a:lnTo>
                <a:cubicBezTo>
                  <a:pt x="697" y="531"/>
                  <a:pt x="703" y="528"/>
                  <a:pt x="710" y="528"/>
                </a:cubicBezTo>
                <a:lnTo>
                  <a:pt x="734" y="528"/>
                </a:lnTo>
                <a:lnTo>
                  <a:pt x="719" y="534"/>
                </a:lnTo>
                <a:lnTo>
                  <a:pt x="749" y="510"/>
                </a:lnTo>
                <a:lnTo>
                  <a:pt x="778" y="483"/>
                </a:lnTo>
                <a:lnTo>
                  <a:pt x="807" y="456"/>
                </a:lnTo>
                <a:lnTo>
                  <a:pt x="841" y="492"/>
                </a:lnTo>
                <a:lnTo>
                  <a:pt x="812" y="519"/>
                </a:lnTo>
                <a:lnTo>
                  <a:pt x="780" y="550"/>
                </a:lnTo>
                <a:lnTo>
                  <a:pt x="749" y="573"/>
                </a:lnTo>
                <a:cubicBezTo>
                  <a:pt x="745" y="577"/>
                  <a:pt x="739" y="578"/>
                  <a:pt x="734" y="578"/>
                </a:cubicBezTo>
                <a:lnTo>
                  <a:pt x="710" y="578"/>
                </a:lnTo>
                <a:lnTo>
                  <a:pt x="727" y="572"/>
                </a:lnTo>
                <a:lnTo>
                  <a:pt x="696" y="601"/>
                </a:lnTo>
                <a:cubicBezTo>
                  <a:pt x="692" y="605"/>
                  <a:pt x="685" y="607"/>
                  <a:pt x="679" y="607"/>
                </a:cubicBezTo>
                <a:lnTo>
                  <a:pt x="666" y="607"/>
                </a:lnTo>
                <a:lnTo>
                  <a:pt x="666" y="557"/>
                </a:lnTo>
                <a:close/>
                <a:moveTo>
                  <a:pt x="926" y="372"/>
                </a:moveTo>
                <a:lnTo>
                  <a:pt x="927" y="371"/>
                </a:lnTo>
                <a:lnTo>
                  <a:pt x="955" y="344"/>
                </a:lnTo>
                <a:lnTo>
                  <a:pt x="986" y="315"/>
                </a:lnTo>
                <a:cubicBezTo>
                  <a:pt x="990" y="310"/>
                  <a:pt x="997" y="308"/>
                  <a:pt x="1003" y="308"/>
                </a:cubicBezTo>
                <a:lnTo>
                  <a:pt x="1027" y="308"/>
                </a:lnTo>
                <a:lnTo>
                  <a:pt x="1010" y="315"/>
                </a:lnTo>
                <a:lnTo>
                  <a:pt x="1041" y="286"/>
                </a:lnTo>
                <a:lnTo>
                  <a:pt x="1071" y="257"/>
                </a:lnTo>
                <a:lnTo>
                  <a:pt x="1078" y="252"/>
                </a:lnTo>
                <a:lnTo>
                  <a:pt x="1108" y="292"/>
                </a:lnTo>
                <a:lnTo>
                  <a:pt x="1106" y="293"/>
                </a:lnTo>
                <a:lnTo>
                  <a:pt x="1075" y="322"/>
                </a:lnTo>
                <a:lnTo>
                  <a:pt x="1045" y="351"/>
                </a:lnTo>
                <a:cubicBezTo>
                  <a:pt x="1040" y="356"/>
                  <a:pt x="1034" y="358"/>
                  <a:pt x="1027" y="358"/>
                </a:cubicBezTo>
                <a:lnTo>
                  <a:pt x="1003" y="358"/>
                </a:lnTo>
                <a:lnTo>
                  <a:pt x="1020" y="351"/>
                </a:lnTo>
                <a:lnTo>
                  <a:pt x="990" y="380"/>
                </a:lnTo>
                <a:lnTo>
                  <a:pt x="957" y="411"/>
                </a:lnTo>
                <a:lnTo>
                  <a:pt x="956" y="412"/>
                </a:lnTo>
                <a:lnTo>
                  <a:pt x="926" y="372"/>
                </a:lnTo>
                <a:close/>
                <a:moveTo>
                  <a:pt x="1192" y="171"/>
                </a:moveTo>
                <a:lnTo>
                  <a:pt x="1218" y="147"/>
                </a:lnTo>
                <a:lnTo>
                  <a:pt x="1249" y="118"/>
                </a:lnTo>
                <a:cubicBezTo>
                  <a:pt x="1253" y="113"/>
                  <a:pt x="1259" y="111"/>
                  <a:pt x="1266" y="111"/>
                </a:cubicBezTo>
                <a:lnTo>
                  <a:pt x="1296" y="111"/>
                </a:lnTo>
                <a:lnTo>
                  <a:pt x="1277" y="120"/>
                </a:lnTo>
                <a:lnTo>
                  <a:pt x="1302" y="91"/>
                </a:lnTo>
                <a:cubicBezTo>
                  <a:pt x="1306" y="85"/>
                  <a:pt x="1313" y="82"/>
                  <a:pt x="1321" y="82"/>
                </a:cubicBezTo>
                <a:lnTo>
                  <a:pt x="1351" y="82"/>
                </a:lnTo>
                <a:lnTo>
                  <a:pt x="1375" y="82"/>
                </a:lnTo>
                <a:lnTo>
                  <a:pt x="1375" y="132"/>
                </a:lnTo>
                <a:lnTo>
                  <a:pt x="1351" y="132"/>
                </a:lnTo>
                <a:lnTo>
                  <a:pt x="1321" y="132"/>
                </a:lnTo>
                <a:lnTo>
                  <a:pt x="1340" y="123"/>
                </a:lnTo>
                <a:lnTo>
                  <a:pt x="1315" y="152"/>
                </a:lnTo>
                <a:cubicBezTo>
                  <a:pt x="1311" y="157"/>
                  <a:pt x="1304" y="161"/>
                  <a:pt x="1296" y="161"/>
                </a:cubicBezTo>
                <a:lnTo>
                  <a:pt x="1266" y="161"/>
                </a:lnTo>
                <a:lnTo>
                  <a:pt x="1283" y="154"/>
                </a:lnTo>
                <a:lnTo>
                  <a:pt x="1252" y="183"/>
                </a:lnTo>
                <a:lnTo>
                  <a:pt x="1227" y="207"/>
                </a:lnTo>
                <a:lnTo>
                  <a:pt x="1192" y="171"/>
                </a:lnTo>
                <a:close/>
                <a:moveTo>
                  <a:pt x="1503" y="29"/>
                </a:moveTo>
                <a:lnTo>
                  <a:pt x="1529" y="29"/>
                </a:lnTo>
                <a:lnTo>
                  <a:pt x="1559" y="29"/>
                </a:lnTo>
                <a:lnTo>
                  <a:pt x="1590" y="29"/>
                </a:lnTo>
                <a:lnTo>
                  <a:pt x="1620" y="29"/>
                </a:lnTo>
                <a:lnTo>
                  <a:pt x="1645" y="29"/>
                </a:lnTo>
                <a:lnTo>
                  <a:pt x="1675" y="29"/>
                </a:lnTo>
                <a:lnTo>
                  <a:pt x="1703" y="29"/>
                </a:lnTo>
                <a:lnTo>
                  <a:pt x="1703" y="79"/>
                </a:lnTo>
                <a:lnTo>
                  <a:pt x="1675" y="79"/>
                </a:lnTo>
                <a:lnTo>
                  <a:pt x="1645" y="79"/>
                </a:lnTo>
                <a:lnTo>
                  <a:pt x="1620" y="79"/>
                </a:lnTo>
                <a:lnTo>
                  <a:pt x="1590" y="79"/>
                </a:lnTo>
                <a:lnTo>
                  <a:pt x="1559" y="79"/>
                </a:lnTo>
                <a:lnTo>
                  <a:pt x="1529" y="79"/>
                </a:lnTo>
                <a:lnTo>
                  <a:pt x="1503" y="79"/>
                </a:lnTo>
                <a:lnTo>
                  <a:pt x="1503" y="29"/>
                </a:lnTo>
                <a:close/>
                <a:moveTo>
                  <a:pt x="1853" y="29"/>
                </a:moveTo>
                <a:lnTo>
                  <a:pt x="1883" y="29"/>
                </a:lnTo>
                <a:lnTo>
                  <a:pt x="1914" y="29"/>
                </a:lnTo>
                <a:lnTo>
                  <a:pt x="1938" y="29"/>
                </a:lnTo>
                <a:lnTo>
                  <a:pt x="1969" y="29"/>
                </a:lnTo>
                <a:lnTo>
                  <a:pt x="1999" y="29"/>
                </a:lnTo>
                <a:lnTo>
                  <a:pt x="1982" y="36"/>
                </a:lnTo>
                <a:lnTo>
                  <a:pt x="2013" y="7"/>
                </a:lnTo>
                <a:cubicBezTo>
                  <a:pt x="2017" y="3"/>
                  <a:pt x="2023" y="0"/>
                  <a:pt x="2030" y="0"/>
                </a:cubicBezTo>
                <a:lnTo>
                  <a:pt x="2042" y="0"/>
                </a:lnTo>
                <a:lnTo>
                  <a:pt x="2042" y="50"/>
                </a:lnTo>
                <a:lnTo>
                  <a:pt x="2030" y="50"/>
                </a:lnTo>
                <a:lnTo>
                  <a:pt x="2047" y="44"/>
                </a:lnTo>
                <a:lnTo>
                  <a:pt x="2017" y="73"/>
                </a:lnTo>
                <a:cubicBezTo>
                  <a:pt x="2012" y="77"/>
                  <a:pt x="2006" y="79"/>
                  <a:pt x="1999" y="79"/>
                </a:cubicBezTo>
                <a:lnTo>
                  <a:pt x="1969" y="79"/>
                </a:lnTo>
                <a:lnTo>
                  <a:pt x="1938" y="79"/>
                </a:lnTo>
                <a:lnTo>
                  <a:pt x="1914" y="79"/>
                </a:lnTo>
                <a:lnTo>
                  <a:pt x="1883" y="79"/>
                </a:lnTo>
                <a:lnTo>
                  <a:pt x="1853" y="79"/>
                </a:lnTo>
                <a:lnTo>
                  <a:pt x="1853" y="29"/>
                </a:lnTo>
                <a:close/>
              </a:path>
            </a:pathLst>
          </a:custGeom>
          <a:solidFill>
            <a:srgbClr val="3333FF"/>
          </a:solidFill>
          <a:ln w="28575" cap="flat" cmpd="sng">
            <a:solidFill>
              <a:srgbClr val="3333FF"/>
            </a:solidFill>
            <a:prstDash val="solid"/>
            <a:bevel/>
            <a:headEnd/>
            <a:tailEnd/>
          </a:ln>
        </p:spPr>
        <p:txBody>
          <a:bodyPr/>
          <a:lstStyle/>
          <a:p>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Text Box 4">
            <a:extLst>
              <a:ext uri="{FF2B5EF4-FFF2-40B4-BE49-F238E27FC236}">
                <a16:creationId xmlns:a16="http://schemas.microsoft.com/office/drawing/2014/main" id="{C6E48778-C793-4855-AC66-08BFC492870C}"/>
              </a:ext>
            </a:extLst>
          </p:cNvPr>
          <p:cNvSpPr txBox="1">
            <a:spLocks noChangeArrowheads="1"/>
          </p:cNvSpPr>
          <p:nvPr/>
        </p:nvSpPr>
        <p:spPr bwMode="auto">
          <a:xfrm>
            <a:off x="3184525" y="288925"/>
            <a:ext cx="2816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Scattering-SDH</a:t>
            </a:r>
          </a:p>
        </p:txBody>
      </p:sp>
      <p:sp>
        <p:nvSpPr>
          <p:cNvPr id="56325" name="Line 5">
            <a:extLst>
              <a:ext uri="{FF2B5EF4-FFF2-40B4-BE49-F238E27FC236}">
                <a16:creationId xmlns:a16="http://schemas.microsoft.com/office/drawing/2014/main" id="{14424D9E-C610-4B3B-A97D-3B2C166961E9}"/>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26" name="Text Box 6">
            <a:extLst>
              <a:ext uri="{FF2B5EF4-FFF2-40B4-BE49-F238E27FC236}">
                <a16:creationId xmlns:a16="http://schemas.microsoft.com/office/drawing/2014/main" id="{FF32B854-8660-4108-9070-C1D1BB8F6A3A}"/>
              </a:ext>
            </a:extLst>
          </p:cNvPr>
          <p:cNvSpPr txBox="1">
            <a:spLocks noChangeArrowheads="1"/>
          </p:cNvSpPr>
          <p:nvPr/>
        </p:nvSpPr>
        <p:spPr bwMode="auto">
          <a:xfrm>
            <a:off x="1203325" y="1109663"/>
            <a:ext cx="646588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Comparison with exact 2-D separation of variables </a:t>
            </a:r>
          </a:p>
          <a:p>
            <a:r>
              <a:rPr lang="en-US" altLang="en-US"/>
              <a:t>solution for S-waves (pulse-echo_)</a:t>
            </a:r>
          </a:p>
        </p:txBody>
      </p:sp>
      <p:sp>
        <p:nvSpPr>
          <p:cNvPr id="56329" name="Rectangle 9">
            <a:extLst>
              <a:ext uri="{FF2B5EF4-FFF2-40B4-BE49-F238E27FC236}">
                <a16:creationId xmlns:a16="http://schemas.microsoft.com/office/drawing/2014/main" id="{F115E713-3010-48E6-834B-CD95D7CF56FA}"/>
              </a:ext>
            </a:extLst>
          </p:cNvPr>
          <p:cNvSpPr>
            <a:spLocks noChangeArrowheads="1"/>
          </p:cNvSpPr>
          <p:nvPr/>
        </p:nvSpPr>
        <p:spPr bwMode="auto">
          <a:xfrm>
            <a:off x="609600" y="6019800"/>
            <a:ext cx="7162800" cy="639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The three-dimensional normalized pulse-echo SV-wave scattering amplitude versus normalized wave number for a side drilled hole in the Kirchhoff approximation (solid line) and from the exact two-dimensional separation of variables solution (dashed line).</a:t>
            </a:r>
          </a:p>
        </p:txBody>
      </p:sp>
      <p:sp>
        <p:nvSpPr>
          <p:cNvPr id="56332" name="Rectangle 12">
            <a:extLst>
              <a:ext uri="{FF2B5EF4-FFF2-40B4-BE49-F238E27FC236}">
                <a16:creationId xmlns:a16="http://schemas.microsoft.com/office/drawing/2014/main" id="{9469BD1B-6623-4548-A21D-A923D99E005C}"/>
              </a:ext>
            </a:extLst>
          </p:cNvPr>
          <p:cNvSpPr>
            <a:spLocks noChangeArrowheads="1"/>
          </p:cNvSpPr>
          <p:nvPr/>
        </p:nvSpPr>
        <p:spPr bwMode="auto">
          <a:xfrm>
            <a:off x="2579688" y="2366963"/>
            <a:ext cx="3711575" cy="30051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333" name="Rectangle 13">
            <a:extLst>
              <a:ext uri="{FF2B5EF4-FFF2-40B4-BE49-F238E27FC236}">
                <a16:creationId xmlns:a16="http://schemas.microsoft.com/office/drawing/2014/main" id="{03152048-1053-4F3D-8A94-75CD6E209BAD}"/>
              </a:ext>
            </a:extLst>
          </p:cNvPr>
          <p:cNvSpPr>
            <a:spLocks noChangeArrowheads="1"/>
          </p:cNvSpPr>
          <p:nvPr/>
        </p:nvSpPr>
        <p:spPr bwMode="auto">
          <a:xfrm>
            <a:off x="2579688" y="2366963"/>
            <a:ext cx="3711575" cy="3005137"/>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34" name="Line 14">
            <a:extLst>
              <a:ext uri="{FF2B5EF4-FFF2-40B4-BE49-F238E27FC236}">
                <a16:creationId xmlns:a16="http://schemas.microsoft.com/office/drawing/2014/main" id="{627C5759-E18D-4910-9BCD-9365E123C20B}"/>
              </a:ext>
            </a:extLst>
          </p:cNvPr>
          <p:cNvSpPr>
            <a:spLocks noChangeShapeType="1"/>
          </p:cNvSpPr>
          <p:nvPr/>
        </p:nvSpPr>
        <p:spPr bwMode="auto">
          <a:xfrm>
            <a:off x="2579688" y="2366963"/>
            <a:ext cx="3711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35" name="Line 15">
            <a:extLst>
              <a:ext uri="{FF2B5EF4-FFF2-40B4-BE49-F238E27FC236}">
                <a16:creationId xmlns:a16="http://schemas.microsoft.com/office/drawing/2014/main" id="{C4AC64D5-DA39-45CF-B30F-5F28B9DE98A0}"/>
              </a:ext>
            </a:extLst>
          </p:cNvPr>
          <p:cNvSpPr>
            <a:spLocks noChangeShapeType="1"/>
          </p:cNvSpPr>
          <p:nvPr/>
        </p:nvSpPr>
        <p:spPr bwMode="auto">
          <a:xfrm>
            <a:off x="2579688" y="5372100"/>
            <a:ext cx="3711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36" name="Line 16">
            <a:extLst>
              <a:ext uri="{FF2B5EF4-FFF2-40B4-BE49-F238E27FC236}">
                <a16:creationId xmlns:a16="http://schemas.microsoft.com/office/drawing/2014/main" id="{62566EDB-FCAD-4AFD-A9AE-8CC924518635}"/>
              </a:ext>
            </a:extLst>
          </p:cNvPr>
          <p:cNvSpPr>
            <a:spLocks noChangeShapeType="1"/>
          </p:cNvSpPr>
          <p:nvPr/>
        </p:nvSpPr>
        <p:spPr bwMode="auto">
          <a:xfrm flipV="1">
            <a:off x="6291263" y="2366963"/>
            <a:ext cx="1587" cy="30051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37" name="Line 17">
            <a:extLst>
              <a:ext uri="{FF2B5EF4-FFF2-40B4-BE49-F238E27FC236}">
                <a16:creationId xmlns:a16="http://schemas.microsoft.com/office/drawing/2014/main" id="{62AD167D-C395-4749-B408-F7946D6A80EB}"/>
              </a:ext>
            </a:extLst>
          </p:cNvPr>
          <p:cNvSpPr>
            <a:spLocks noChangeShapeType="1"/>
          </p:cNvSpPr>
          <p:nvPr/>
        </p:nvSpPr>
        <p:spPr bwMode="auto">
          <a:xfrm flipV="1">
            <a:off x="2579688" y="2366963"/>
            <a:ext cx="1587" cy="30051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38" name="Line 18">
            <a:extLst>
              <a:ext uri="{FF2B5EF4-FFF2-40B4-BE49-F238E27FC236}">
                <a16:creationId xmlns:a16="http://schemas.microsoft.com/office/drawing/2014/main" id="{D6CF0F8F-D97F-46DD-9A7F-A17A72F0F1B1}"/>
              </a:ext>
            </a:extLst>
          </p:cNvPr>
          <p:cNvSpPr>
            <a:spLocks noChangeShapeType="1"/>
          </p:cNvSpPr>
          <p:nvPr/>
        </p:nvSpPr>
        <p:spPr bwMode="auto">
          <a:xfrm flipV="1">
            <a:off x="2579688" y="532923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39" name="Line 19">
            <a:extLst>
              <a:ext uri="{FF2B5EF4-FFF2-40B4-BE49-F238E27FC236}">
                <a16:creationId xmlns:a16="http://schemas.microsoft.com/office/drawing/2014/main" id="{1BDDF289-0E03-4AC4-B181-A3FABF59F124}"/>
              </a:ext>
            </a:extLst>
          </p:cNvPr>
          <p:cNvSpPr>
            <a:spLocks noChangeShapeType="1"/>
          </p:cNvSpPr>
          <p:nvPr/>
        </p:nvSpPr>
        <p:spPr bwMode="auto">
          <a:xfrm>
            <a:off x="2579688" y="2366963"/>
            <a:ext cx="1587"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40" name="Rectangle 20">
            <a:extLst>
              <a:ext uri="{FF2B5EF4-FFF2-40B4-BE49-F238E27FC236}">
                <a16:creationId xmlns:a16="http://schemas.microsoft.com/office/drawing/2014/main" id="{EA49F790-C792-443D-A2E9-9CEFE1E5D8E7}"/>
              </a:ext>
            </a:extLst>
          </p:cNvPr>
          <p:cNvSpPr>
            <a:spLocks noChangeArrowheads="1"/>
          </p:cNvSpPr>
          <p:nvPr/>
        </p:nvSpPr>
        <p:spPr bwMode="auto">
          <a:xfrm>
            <a:off x="2547938" y="54149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56341" name="Line 21">
            <a:extLst>
              <a:ext uri="{FF2B5EF4-FFF2-40B4-BE49-F238E27FC236}">
                <a16:creationId xmlns:a16="http://schemas.microsoft.com/office/drawing/2014/main" id="{6B7E7C9C-5D75-4ED2-9235-9FEEA92FDA6F}"/>
              </a:ext>
            </a:extLst>
          </p:cNvPr>
          <p:cNvSpPr>
            <a:spLocks noChangeShapeType="1"/>
          </p:cNvSpPr>
          <p:nvPr/>
        </p:nvSpPr>
        <p:spPr bwMode="auto">
          <a:xfrm flipV="1">
            <a:off x="3314700" y="532923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42" name="Line 22">
            <a:extLst>
              <a:ext uri="{FF2B5EF4-FFF2-40B4-BE49-F238E27FC236}">
                <a16:creationId xmlns:a16="http://schemas.microsoft.com/office/drawing/2014/main" id="{3B45D703-8A28-4BA6-A629-7537CF3D9109}"/>
              </a:ext>
            </a:extLst>
          </p:cNvPr>
          <p:cNvSpPr>
            <a:spLocks noChangeShapeType="1"/>
          </p:cNvSpPr>
          <p:nvPr/>
        </p:nvSpPr>
        <p:spPr bwMode="auto">
          <a:xfrm>
            <a:off x="3314700" y="2366963"/>
            <a:ext cx="1588"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43" name="Rectangle 23">
            <a:extLst>
              <a:ext uri="{FF2B5EF4-FFF2-40B4-BE49-F238E27FC236}">
                <a16:creationId xmlns:a16="http://schemas.microsoft.com/office/drawing/2014/main" id="{A42A9654-5BA2-47EB-99EB-10646150F7B7}"/>
              </a:ext>
            </a:extLst>
          </p:cNvPr>
          <p:cNvSpPr>
            <a:spLocks noChangeArrowheads="1"/>
          </p:cNvSpPr>
          <p:nvPr/>
        </p:nvSpPr>
        <p:spPr bwMode="auto">
          <a:xfrm>
            <a:off x="3284538" y="54149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a:t>
            </a:r>
            <a:endParaRPr lang="en-US" altLang="en-US"/>
          </a:p>
        </p:txBody>
      </p:sp>
      <p:sp>
        <p:nvSpPr>
          <p:cNvPr id="56344" name="Line 24">
            <a:extLst>
              <a:ext uri="{FF2B5EF4-FFF2-40B4-BE49-F238E27FC236}">
                <a16:creationId xmlns:a16="http://schemas.microsoft.com/office/drawing/2014/main" id="{E67F9641-14BA-44EE-923D-C0DE754B6CC6}"/>
              </a:ext>
            </a:extLst>
          </p:cNvPr>
          <p:cNvSpPr>
            <a:spLocks noChangeShapeType="1"/>
          </p:cNvSpPr>
          <p:nvPr/>
        </p:nvSpPr>
        <p:spPr bwMode="auto">
          <a:xfrm flipV="1">
            <a:off x="4059238" y="532923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45" name="Line 25">
            <a:extLst>
              <a:ext uri="{FF2B5EF4-FFF2-40B4-BE49-F238E27FC236}">
                <a16:creationId xmlns:a16="http://schemas.microsoft.com/office/drawing/2014/main" id="{3E90812A-693F-4571-8245-D1775848175E}"/>
              </a:ext>
            </a:extLst>
          </p:cNvPr>
          <p:cNvSpPr>
            <a:spLocks noChangeShapeType="1"/>
          </p:cNvSpPr>
          <p:nvPr/>
        </p:nvSpPr>
        <p:spPr bwMode="auto">
          <a:xfrm>
            <a:off x="4059238" y="2366963"/>
            <a:ext cx="1587"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46" name="Rectangle 26">
            <a:extLst>
              <a:ext uri="{FF2B5EF4-FFF2-40B4-BE49-F238E27FC236}">
                <a16:creationId xmlns:a16="http://schemas.microsoft.com/office/drawing/2014/main" id="{4942A503-3D08-4C9C-A856-7286A3AF89E8}"/>
              </a:ext>
            </a:extLst>
          </p:cNvPr>
          <p:cNvSpPr>
            <a:spLocks noChangeArrowheads="1"/>
          </p:cNvSpPr>
          <p:nvPr/>
        </p:nvSpPr>
        <p:spPr bwMode="auto">
          <a:xfrm>
            <a:off x="4024313" y="54149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4</a:t>
            </a:r>
            <a:endParaRPr lang="en-US" altLang="en-US"/>
          </a:p>
        </p:txBody>
      </p:sp>
      <p:sp>
        <p:nvSpPr>
          <p:cNvPr id="56347" name="Line 27">
            <a:extLst>
              <a:ext uri="{FF2B5EF4-FFF2-40B4-BE49-F238E27FC236}">
                <a16:creationId xmlns:a16="http://schemas.microsoft.com/office/drawing/2014/main" id="{0F1FDEDD-57F3-4561-931A-2BD738AC47FD}"/>
              </a:ext>
            </a:extLst>
          </p:cNvPr>
          <p:cNvSpPr>
            <a:spLocks noChangeShapeType="1"/>
          </p:cNvSpPr>
          <p:nvPr/>
        </p:nvSpPr>
        <p:spPr bwMode="auto">
          <a:xfrm flipV="1">
            <a:off x="4803775" y="532923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48" name="Line 28">
            <a:extLst>
              <a:ext uri="{FF2B5EF4-FFF2-40B4-BE49-F238E27FC236}">
                <a16:creationId xmlns:a16="http://schemas.microsoft.com/office/drawing/2014/main" id="{F875F300-80D4-49F2-A64A-E05BB157E576}"/>
              </a:ext>
            </a:extLst>
          </p:cNvPr>
          <p:cNvSpPr>
            <a:spLocks noChangeShapeType="1"/>
          </p:cNvSpPr>
          <p:nvPr/>
        </p:nvSpPr>
        <p:spPr bwMode="auto">
          <a:xfrm>
            <a:off x="4803775" y="2366963"/>
            <a:ext cx="1588"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49" name="Rectangle 29">
            <a:extLst>
              <a:ext uri="{FF2B5EF4-FFF2-40B4-BE49-F238E27FC236}">
                <a16:creationId xmlns:a16="http://schemas.microsoft.com/office/drawing/2014/main" id="{FDB58998-1304-4526-8BBE-B4D56D7791FB}"/>
              </a:ext>
            </a:extLst>
          </p:cNvPr>
          <p:cNvSpPr>
            <a:spLocks noChangeArrowheads="1"/>
          </p:cNvSpPr>
          <p:nvPr/>
        </p:nvSpPr>
        <p:spPr bwMode="auto">
          <a:xfrm>
            <a:off x="4770438" y="54149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6</a:t>
            </a:r>
            <a:endParaRPr lang="en-US" altLang="en-US"/>
          </a:p>
        </p:txBody>
      </p:sp>
      <p:sp>
        <p:nvSpPr>
          <p:cNvPr id="56350" name="Line 30">
            <a:extLst>
              <a:ext uri="{FF2B5EF4-FFF2-40B4-BE49-F238E27FC236}">
                <a16:creationId xmlns:a16="http://schemas.microsoft.com/office/drawing/2014/main" id="{3CF56D3D-22A4-4814-9497-D9C637DFB992}"/>
              </a:ext>
            </a:extLst>
          </p:cNvPr>
          <p:cNvSpPr>
            <a:spLocks noChangeShapeType="1"/>
          </p:cNvSpPr>
          <p:nvPr/>
        </p:nvSpPr>
        <p:spPr bwMode="auto">
          <a:xfrm flipV="1">
            <a:off x="5546725" y="532923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1" name="Line 31">
            <a:extLst>
              <a:ext uri="{FF2B5EF4-FFF2-40B4-BE49-F238E27FC236}">
                <a16:creationId xmlns:a16="http://schemas.microsoft.com/office/drawing/2014/main" id="{09E4D082-7B4F-443F-9A49-253DE1D83460}"/>
              </a:ext>
            </a:extLst>
          </p:cNvPr>
          <p:cNvSpPr>
            <a:spLocks noChangeShapeType="1"/>
          </p:cNvSpPr>
          <p:nvPr/>
        </p:nvSpPr>
        <p:spPr bwMode="auto">
          <a:xfrm>
            <a:off x="5546725" y="2366963"/>
            <a:ext cx="1588"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2" name="Rectangle 32">
            <a:extLst>
              <a:ext uri="{FF2B5EF4-FFF2-40B4-BE49-F238E27FC236}">
                <a16:creationId xmlns:a16="http://schemas.microsoft.com/office/drawing/2014/main" id="{3386F62F-8D63-4904-BEF1-16CC131D8C82}"/>
              </a:ext>
            </a:extLst>
          </p:cNvPr>
          <p:cNvSpPr>
            <a:spLocks noChangeArrowheads="1"/>
          </p:cNvSpPr>
          <p:nvPr/>
        </p:nvSpPr>
        <p:spPr bwMode="auto">
          <a:xfrm>
            <a:off x="5513388" y="54149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8</a:t>
            </a:r>
            <a:endParaRPr lang="en-US" altLang="en-US"/>
          </a:p>
        </p:txBody>
      </p:sp>
      <p:sp>
        <p:nvSpPr>
          <p:cNvPr id="56353" name="Line 33">
            <a:extLst>
              <a:ext uri="{FF2B5EF4-FFF2-40B4-BE49-F238E27FC236}">
                <a16:creationId xmlns:a16="http://schemas.microsoft.com/office/drawing/2014/main" id="{4B9F937E-E829-46E9-AE38-E531AB6FBEA3}"/>
              </a:ext>
            </a:extLst>
          </p:cNvPr>
          <p:cNvSpPr>
            <a:spLocks noChangeShapeType="1"/>
          </p:cNvSpPr>
          <p:nvPr/>
        </p:nvSpPr>
        <p:spPr bwMode="auto">
          <a:xfrm flipV="1">
            <a:off x="6291263" y="532923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4" name="Line 34">
            <a:extLst>
              <a:ext uri="{FF2B5EF4-FFF2-40B4-BE49-F238E27FC236}">
                <a16:creationId xmlns:a16="http://schemas.microsoft.com/office/drawing/2014/main" id="{68626CBD-4D0F-4D67-9DF9-9CEAFCA6EE96}"/>
              </a:ext>
            </a:extLst>
          </p:cNvPr>
          <p:cNvSpPr>
            <a:spLocks noChangeShapeType="1"/>
          </p:cNvSpPr>
          <p:nvPr/>
        </p:nvSpPr>
        <p:spPr bwMode="auto">
          <a:xfrm>
            <a:off x="6291263" y="2366963"/>
            <a:ext cx="1587"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5" name="Rectangle 35">
            <a:extLst>
              <a:ext uri="{FF2B5EF4-FFF2-40B4-BE49-F238E27FC236}">
                <a16:creationId xmlns:a16="http://schemas.microsoft.com/office/drawing/2014/main" id="{ADAABF98-C402-4FB1-9C97-E97A354F2340}"/>
              </a:ext>
            </a:extLst>
          </p:cNvPr>
          <p:cNvSpPr>
            <a:spLocks noChangeArrowheads="1"/>
          </p:cNvSpPr>
          <p:nvPr/>
        </p:nvSpPr>
        <p:spPr bwMode="auto">
          <a:xfrm>
            <a:off x="6224588" y="54149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10</a:t>
            </a:r>
            <a:endParaRPr lang="en-US" altLang="en-US"/>
          </a:p>
        </p:txBody>
      </p:sp>
      <p:sp>
        <p:nvSpPr>
          <p:cNvPr id="56356" name="Line 36">
            <a:extLst>
              <a:ext uri="{FF2B5EF4-FFF2-40B4-BE49-F238E27FC236}">
                <a16:creationId xmlns:a16="http://schemas.microsoft.com/office/drawing/2014/main" id="{017F296F-2F74-479F-9555-71B84812FA35}"/>
              </a:ext>
            </a:extLst>
          </p:cNvPr>
          <p:cNvSpPr>
            <a:spLocks noChangeShapeType="1"/>
          </p:cNvSpPr>
          <p:nvPr/>
        </p:nvSpPr>
        <p:spPr bwMode="auto">
          <a:xfrm>
            <a:off x="2579688" y="5372100"/>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7" name="Line 37">
            <a:extLst>
              <a:ext uri="{FF2B5EF4-FFF2-40B4-BE49-F238E27FC236}">
                <a16:creationId xmlns:a16="http://schemas.microsoft.com/office/drawing/2014/main" id="{734B35E8-291B-489C-88B0-05F576D69175}"/>
              </a:ext>
            </a:extLst>
          </p:cNvPr>
          <p:cNvSpPr>
            <a:spLocks noChangeShapeType="1"/>
          </p:cNvSpPr>
          <p:nvPr/>
        </p:nvSpPr>
        <p:spPr bwMode="auto">
          <a:xfrm flipH="1">
            <a:off x="6248400" y="5372100"/>
            <a:ext cx="4286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58" name="Rectangle 38">
            <a:extLst>
              <a:ext uri="{FF2B5EF4-FFF2-40B4-BE49-F238E27FC236}">
                <a16:creationId xmlns:a16="http://schemas.microsoft.com/office/drawing/2014/main" id="{B3533745-BB35-4F8C-9675-BF95C97D5048}"/>
              </a:ext>
            </a:extLst>
          </p:cNvPr>
          <p:cNvSpPr>
            <a:spLocks noChangeArrowheads="1"/>
          </p:cNvSpPr>
          <p:nvPr/>
        </p:nvSpPr>
        <p:spPr bwMode="auto">
          <a:xfrm>
            <a:off x="2416175" y="53054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56359" name="Line 39">
            <a:extLst>
              <a:ext uri="{FF2B5EF4-FFF2-40B4-BE49-F238E27FC236}">
                <a16:creationId xmlns:a16="http://schemas.microsoft.com/office/drawing/2014/main" id="{9469FB38-23E0-448E-976E-92566B81A9C7}"/>
              </a:ext>
            </a:extLst>
          </p:cNvPr>
          <p:cNvSpPr>
            <a:spLocks noChangeShapeType="1"/>
          </p:cNvSpPr>
          <p:nvPr/>
        </p:nvSpPr>
        <p:spPr bwMode="auto">
          <a:xfrm>
            <a:off x="2579688" y="481965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0" name="Line 40">
            <a:extLst>
              <a:ext uri="{FF2B5EF4-FFF2-40B4-BE49-F238E27FC236}">
                <a16:creationId xmlns:a16="http://schemas.microsoft.com/office/drawing/2014/main" id="{A7940654-3FED-43C0-8752-504AFA4E7DDA}"/>
              </a:ext>
            </a:extLst>
          </p:cNvPr>
          <p:cNvSpPr>
            <a:spLocks noChangeShapeType="1"/>
          </p:cNvSpPr>
          <p:nvPr/>
        </p:nvSpPr>
        <p:spPr bwMode="auto">
          <a:xfrm flipH="1">
            <a:off x="6248400" y="4819650"/>
            <a:ext cx="4286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1" name="Rectangle 41">
            <a:extLst>
              <a:ext uri="{FF2B5EF4-FFF2-40B4-BE49-F238E27FC236}">
                <a16:creationId xmlns:a16="http://schemas.microsoft.com/office/drawing/2014/main" id="{297B1385-6B48-4D20-92B9-BD2A63BF81D2}"/>
              </a:ext>
            </a:extLst>
          </p:cNvPr>
          <p:cNvSpPr>
            <a:spLocks noChangeArrowheads="1"/>
          </p:cNvSpPr>
          <p:nvPr/>
        </p:nvSpPr>
        <p:spPr bwMode="auto">
          <a:xfrm>
            <a:off x="2312988" y="4751388"/>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0.2</a:t>
            </a:r>
            <a:endParaRPr lang="en-US" altLang="en-US"/>
          </a:p>
        </p:txBody>
      </p:sp>
      <p:sp>
        <p:nvSpPr>
          <p:cNvPr id="56362" name="Line 42">
            <a:extLst>
              <a:ext uri="{FF2B5EF4-FFF2-40B4-BE49-F238E27FC236}">
                <a16:creationId xmlns:a16="http://schemas.microsoft.com/office/drawing/2014/main" id="{2B8E0307-3DF9-46D9-AD24-A6B18DC8A206}"/>
              </a:ext>
            </a:extLst>
          </p:cNvPr>
          <p:cNvSpPr>
            <a:spLocks noChangeShapeType="1"/>
          </p:cNvSpPr>
          <p:nvPr/>
        </p:nvSpPr>
        <p:spPr bwMode="auto">
          <a:xfrm>
            <a:off x="2579688" y="42751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3" name="Line 43">
            <a:extLst>
              <a:ext uri="{FF2B5EF4-FFF2-40B4-BE49-F238E27FC236}">
                <a16:creationId xmlns:a16="http://schemas.microsoft.com/office/drawing/2014/main" id="{5E37351B-2C8E-42D8-911C-D9655E5D4A4D}"/>
              </a:ext>
            </a:extLst>
          </p:cNvPr>
          <p:cNvSpPr>
            <a:spLocks noChangeShapeType="1"/>
          </p:cNvSpPr>
          <p:nvPr/>
        </p:nvSpPr>
        <p:spPr bwMode="auto">
          <a:xfrm flipH="1">
            <a:off x="6248400" y="4275138"/>
            <a:ext cx="4286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4" name="Rectangle 44">
            <a:extLst>
              <a:ext uri="{FF2B5EF4-FFF2-40B4-BE49-F238E27FC236}">
                <a16:creationId xmlns:a16="http://schemas.microsoft.com/office/drawing/2014/main" id="{41FE5914-D0A2-40DB-8C1B-13014064583A}"/>
              </a:ext>
            </a:extLst>
          </p:cNvPr>
          <p:cNvSpPr>
            <a:spLocks noChangeArrowheads="1"/>
          </p:cNvSpPr>
          <p:nvPr/>
        </p:nvSpPr>
        <p:spPr bwMode="auto">
          <a:xfrm>
            <a:off x="2312988" y="4205288"/>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0.4</a:t>
            </a:r>
            <a:endParaRPr lang="en-US" altLang="en-US"/>
          </a:p>
        </p:txBody>
      </p:sp>
      <p:sp>
        <p:nvSpPr>
          <p:cNvPr id="56365" name="Line 45">
            <a:extLst>
              <a:ext uri="{FF2B5EF4-FFF2-40B4-BE49-F238E27FC236}">
                <a16:creationId xmlns:a16="http://schemas.microsoft.com/office/drawing/2014/main" id="{F87EC7A1-D914-41A2-87DF-EA2F570C92C5}"/>
              </a:ext>
            </a:extLst>
          </p:cNvPr>
          <p:cNvSpPr>
            <a:spLocks noChangeShapeType="1"/>
          </p:cNvSpPr>
          <p:nvPr/>
        </p:nvSpPr>
        <p:spPr bwMode="auto">
          <a:xfrm>
            <a:off x="2579688" y="3727450"/>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6" name="Line 46">
            <a:extLst>
              <a:ext uri="{FF2B5EF4-FFF2-40B4-BE49-F238E27FC236}">
                <a16:creationId xmlns:a16="http://schemas.microsoft.com/office/drawing/2014/main" id="{DBB3A8F3-96D0-4A01-89D6-3613FC2A59E0}"/>
              </a:ext>
            </a:extLst>
          </p:cNvPr>
          <p:cNvSpPr>
            <a:spLocks noChangeShapeType="1"/>
          </p:cNvSpPr>
          <p:nvPr/>
        </p:nvSpPr>
        <p:spPr bwMode="auto">
          <a:xfrm flipH="1">
            <a:off x="6248400" y="3727450"/>
            <a:ext cx="4286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7" name="Rectangle 47">
            <a:extLst>
              <a:ext uri="{FF2B5EF4-FFF2-40B4-BE49-F238E27FC236}">
                <a16:creationId xmlns:a16="http://schemas.microsoft.com/office/drawing/2014/main" id="{97160F34-CA5A-4AB2-8CE5-8FDA3E37A2BE}"/>
              </a:ext>
            </a:extLst>
          </p:cNvPr>
          <p:cNvSpPr>
            <a:spLocks noChangeArrowheads="1"/>
          </p:cNvSpPr>
          <p:nvPr/>
        </p:nvSpPr>
        <p:spPr bwMode="auto">
          <a:xfrm>
            <a:off x="2312988" y="366077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0.6</a:t>
            </a:r>
            <a:endParaRPr lang="en-US" altLang="en-US"/>
          </a:p>
        </p:txBody>
      </p:sp>
      <p:sp>
        <p:nvSpPr>
          <p:cNvPr id="56368" name="Line 48">
            <a:extLst>
              <a:ext uri="{FF2B5EF4-FFF2-40B4-BE49-F238E27FC236}">
                <a16:creationId xmlns:a16="http://schemas.microsoft.com/office/drawing/2014/main" id="{B373A885-2079-4BC7-BDCE-C8BDF61E0E6A}"/>
              </a:ext>
            </a:extLst>
          </p:cNvPr>
          <p:cNvSpPr>
            <a:spLocks noChangeShapeType="1"/>
          </p:cNvSpPr>
          <p:nvPr/>
        </p:nvSpPr>
        <p:spPr bwMode="auto">
          <a:xfrm>
            <a:off x="2579688" y="3182938"/>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69" name="Line 49">
            <a:extLst>
              <a:ext uri="{FF2B5EF4-FFF2-40B4-BE49-F238E27FC236}">
                <a16:creationId xmlns:a16="http://schemas.microsoft.com/office/drawing/2014/main" id="{2ACB076A-D51F-41B4-A856-D6D13EB4E2D7}"/>
              </a:ext>
            </a:extLst>
          </p:cNvPr>
          <p:cNvSpPr>
            <a:spLocks noChangeShapeType="1"/>
          </p:cNvSpPr>
          <p:nvPr/>
        </p:nvSpPr>
        <p:spPr bwMode="auto">
          <a:xfrm flipH="1">
            <a:off x="6248400" y="3182938"/>
            <a:ext cx="4286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0" name="Rectangle 50">
            <a:extLst>
              <a:ext uri="{FF2B5EF4-FFF2-40B4-BE49-F238E27FC236}">
                <a16:creationId xmlns:a16="http://schemas.microsoft.com/office/drawing/2014/main" id="{7593EA8F-2DA2-4F0B-9F3D-AFAD7FE9C28B}"/>
              </a:ext>
            </a:extLst>
          </p:cNvPr>
          <p:cNvSpPr>
            <a:spLocks noChangeArrowheads="1"/>
          </p:cNvSpPr>
          <p:nvPr/>
        </p:nvSpPr>
        <p:spPr bwMode="auto">
          <a:xfrm>
            <a:off x="2312988" y="311467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0.8</a:t>
            </a:r>
            <a:endParaRPr lang="en-US" altLang="en-US"/>
          </a:p>
        </p:txBody>
      </p:sp>
      <p:sp>
        <p:nvSpPr>
          <p:cNvPr id="56371" name="Line 51">
            <a:extLst>
              <a:ext uri="{FF2B5EF4-FFF2-40B4-BE49-F238E27FC236}">
                <a16:creationId xmlns:a16="http://schemas.microsoft.com/office/drawing/2014/main" id="{DF956C0C-3F80-4928-9E3D-7FEB8D7F4E7C}"/>
              </a:ext>
            </a:extLst>
          </p:cNvPr>
          <p:cNvSpPr>
            <a:spLocks noChangeShapeType="1"/>
          </p:cNvSpPr>
          <p:nvPr/>
        </p:nvSpPr>
        <p:spPr bwMode="auto">
          <a:xfrm>
            <a:off x="2579688" y="2640013"/>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2" name="Line 52">
            <a:extLst>
              <a:ext uri="{FF2B5EF4-FFF2-40B4-BE49-F238E27FC236}">
                <a16:creationId xmlns:a16="http://schemas.microsoft.com/office/drawing/2014/main" id="{37227070-C307-4355-AF9A-4B3705B15B5A}"/>
              </a:ext>
            </a:extLst>
          </p:cNvPr>
          <p:cNvSpPr>
            <a:spLocks noChangeShapeType="1"/>
          </p:cNvSpPr>
          <p:nvPr/>
        </p:nvSpPr>
        <p:spPr bwMode="auto">
          <a:xfrm flipH="1">
            <a:off x="6248400" y="2640013"/>
            <a:ext cx="4286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3" name="Rectangle 53">
            <a:extLst>
              <a:ext uri="{FF2B5EF4-FFF2-40B4-BE49-F238E27FC236}">
                <a16:creationId xmlns:a16="http://schemas.microsoft.com/office/drawing/2014/main" id="{03ABE83F-D7E3-4CDF-BBA6-5E8AB9D10ED7}"/>
              </a:ext>
            </a:extLst>
          </p:cNvPr>
          <p:cNvSpPr>
            <a:spLocks noChangeArrowheads="1"/>
          </p:cNvSpPr>
          <p:nvPr/>
        </p:nvSpPr>
        <p:spPr bwMode="auto">
          <a:xfrm>
            <a:off x="2416175" y="257016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a:t>
            </a:r>
            <a:endParaRPr lang="en-US" altLang="en-US"/>
          </a:p>
        </p:txBody>
      </p:sp>
      <p:sp>
        <p:nvSpPr>
          <p:cNvPr id="56374" name="Line 54">
            <a:extLst>
              <a:ext uri="{FF2B5EF4-FFF2-40B4-BE49-F238E27FC236}">
                <a16:creationId xmlns:a16="http://schemas.microsoft.com/office/drawing/2014/main" id="{12F37B20-78CC-4AD7-B612-993A36A405CB}"/>
              </a:ext>
            </a:extLst>
          </p:cNvPr>
          <p:cNvSpPr>
            <a:spLocks noChangeShapeType="1"/>
          </p:cNvSpPr>
          <p:nvPr/>
        </p:nvSpPr>
        <p:spPr bwMode="auto">
          <a:xfrm>
            <a:off x="2579688" y="236696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5" name="Line 55">
            <a:extLst>
              <a:ext uri="{FF2B5EF4-FFF2-40B4-BE49-F238E27FC236}">
                <a16:creationId xmlns:a16="http://schemas.microsoft.com/office/drawing/2014/main" id="{22264E72-D45C-4652-A710-CA002788CA83}"/>
              </a:ext>
            </a:extLst>
          </p:cNvPr>
          <p:cNvSpPr>
            <a:spLocks noChangeShapeType="1"/>
          </p:cNvSpPr>
          <p:nvPr/>
        </p:nvSpPr>
        <p:spPr bwMode="auto">
          <a:xfrm flipH="1">
            <a:off x="6248400" y="2366963"/>
            <a:ext cx="4286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76" name="Rectangle 56">
            <a:extLst>
              <a:ext uri="{FF2B5EF4-FFF2-40B4-BE49-F238E27FC236}">
                <a16:creationId xmlns:a16="http://schemas.microsoft.com/office/drawing/2014/main" id="{8FDC6EAF-9B56-477D-9772-809E44B8FFCF}"/>
              </a:ext>
            </a:extLst>
          </p:cNvPr>
          <p:cNvSpPr>
            <a:spLocks noChangeArrowheads="1"/>
          </p:cNvSpPr>
          <p:nvPr/>
        </p:nvSpPr>
        <p:spPr bwMode="auto">
          <a:xfrm>
            <a:off x="2312988" y="2298700"/>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1.1</a:t>
            </a:r>
            <a:endParaRPr lang="en-US" altLang="en-US"/>
          </a:p>
        </p:txBody>
      </p:sp>
      <p:sp>
        <p:nvSpPr>
          <p:cNvPr id="56377" name="Freeform 57">
            <a:extLst>
              <a:ext uri="{FF2B5EF4-FFF2-40B4-BE49-F238E27FC236}">
                <a16:creationId xmlns:a16="http://schemas.microsoft.com/office/drawing/2014/main" id="{B6812792-476F-4F9B-A8A0-B06BCC348DE2}"/>
              </a:ext>
            </a:extLst>
          </p:cNvPr>
          <p:cNvSpPr>
            <a:spLocks/>
          </p:cNvSpPr>
          <p:nvPr/>
        </p:nvSpPr>
        <p:spPr bwMode="auto">
          <a:xfrm>
            <a:off x="2579688" y="4089400"/>
            <a:ext cx="982662" cy="1282700"/>
          </a:xfrm>
          <a:custGeom>
            <a:avLst/>
            <a:gdLst>
              <a:gd name="T0" fmla="*/ 6 w 619"/>
              <a:gd name="T1" fmla="*/ 786 h 808"/>
              <a:gd name="T2" fmla="*/ 22 w 619"/>
              <a:gd name="T3" fmla="*/ 752 h 808"/>
              <a:gd name="T4" fmla="*/ 33 w 619"/>
              <a:gd name="T5" fmla="*/ 719 h 808"/>
              <a:gd name="T6" fmla="*/ 48 w 619"/>
              <a:gd name="T7" fmla="*/ 686 h 808"/>
              <a:gd name="T8" fmla="*/ 60 w 619"/>
              <a:gd name="T9" fmla="*/ 658 h 808"/>
              <a:gd name="T10" fmla="*/ 75 w 619"/>
              <a:gd name="T11" fmla="*/ 625 h 808"/>
              <a:gd name="T12" fmla="*/ 87 w 619"/>
              <a:gd name="T13" fmla="*/ 592 h 808"/>
              <a:gd name="T14" fmla="*/ 102 w 619"/>
              <a:gd name="T15" fmla="*/ 564 h 808"/>
              <a:gd name="T16" fmla="*/ 118 w 619"/>
              <a:gd name="T17" fmla="*/ 531 h 808"/>
              <a:gd name="T18" fmla="*/ 129 w 619"/>
              <a:gd name="T19" fmla="*/ 503 h 808"/>
              <a:gd name="T20" fmla="*/ 146 w 619"/>
              <a:gd name="T21" fmla="*/ 476 h 808"/>
              <a:gd name="T22" fmla="*/ 156 w 619"/>
              <a:gd name="T23" fmla="*/ 448 h 808"/>
              <a:gd name="T24" fmla="*/ 173 w 619"/>
              <a:gd name="T25" fmla="*/ 420 h 808"/>
              <a:gd name="T26" fmla="*/ 183 w 619"/>
              <a:gd name="T27" fmla="*/ 393 h 808"/>
              <a:gd name="T28" fmla="*/ 200 w 619"/>
              <a:gd name="T29" fmla="*/ 365 h 808"/>
              <a:gd name="T30" fmla="*/ 210 w 619"/>
              <a:gd name="T31" fmla="*/ 342 h 808"/>
              <a:gd name="T32" fmla="*/ 227 w 619"/>
              <a:gd name="T33" fmla="*/ 315 h 808"/>
              <a:gd name="T34" fmla="*/ 243 w 619"/>
              <a:gd name="T35" fmla="*/ 293 h 808"/>
              <a:gd name="T36" fmla="*/ 254 w 619"/>
              <a:gd name="T37" fmla="*/ 271 h 808"/>
              <a:gd name="T38" fmla="*/ 269 w 619"/>
              <a:gd name="T39" fmla="*/ 249 h 808"/>
              <a:gd name="T40" fmla="*/ 281 w 619"/>
              <a:gd name="T41" fmla="*/ 232 h 808"/>
              <a:gd name="T42" fmla="*/ 296 w 619"/>
              <a:gd name="T43" fmla="*/ 210 h 808"/>
              <a:gd name="T44" fmla="*/ 308 w 619"/>
              <a:gd name="T45" fmla="*/ 193 h 808"/>
              <a:gd name="T46" fmla="*/ 323 w 619"/>
              <a:gd name="T47" fmla="*/ 177 h 808"/>
              <a:gd name="T48" fmla="*/ 334 w 619"/>
              <a:gd name="T49" fmla="*/ 160 h 808"/>
              <a:gd name="T50" fmla="*/ 350 w 619"/>
              <a:gd name="T51" fmla="*/ 144 h 808"/>
              <a:gd name="T52" fmla="*/ 361 w 619"/>
              <a:gd name="T53" fmla="*/ 126 h 808"/>
              <a:gd name="T54" fmla="*/ 383 w 619"/>
              <a:gd name="T55" fmla="*/ 110 h 808"/>
              <a:gd name="T56" fmla="*/ 399 w 619"/>
              <a:gd name="T57" fmla="*/ 94 h 808"/>
              <a:gd name="T58" fmla="*/ 415 w 619"/>
              <a:gd name="T59" fmla="*/ 83 h 808"/>
              <a:gd name="T60" fmla="*/ 431 w 619"/>
              <a:gd name="T61" fmla="*/ 71 h 808"/>
              <a:gd name="T62" fmla="*/ 448 w 619"/>
              <a:gd name="T63" fmla="*/ 61 h 808"/>
              <a:gd name="T64" fmla="*/ 464 w 619"/>
              <a:gd name="T65" fmla="*/ 49 h 808"/>
              <a:gd name="T66" fmla="*/ 479 w 619"/>
              <a:gd name="T67" fmla="*/ 44 h 808"/>
              <a:gd name="T68" fmla="*/ 496 w 619"/>
              <a:gd name="T69" fmla="*/ 38 h 808"/>
              <a:gd name="T70" fmla="*/ 512 w 619"/>
              <a:gd name="T71" fmla="*/ 28 h 808"/>
              <a:gd name="T72" fmla="*/ 529 w 619"/>
              <a:gd name="T73" fmla="*/ 22 h 808"/>
              <a:gd name="T74" fmla="*/ 544 w 619"/>
              <a:gd name="T75" fmla="*/ 16 h 808"/>
              <a:gd name="T76" fmla="*/ 561 w 619"/>
              <a:gd name="T77" fmla="*/ 16 h 808"/>
              <a:gd name="T78" fmla="*/ 577 w 619"/>
              <a:gd name="T79" fmla="*/ 10 h 808"/>
              <a:gd name="T80" fmla="*/ 593 w 619"/>
              <a:gd name="T81" fmla="*/ 5 h 808"/>
              <a:gd name="T82" fmla="*/ 609 w 619"/>
              <a:gd name="T83" fmla="*/ 5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9" h="808">
                <a:moveTo>
                  <a:pt x="0" y="808"/>
                </a:moveTo>
                <a:lnTo>
                  <a:pt x="0" y="797"/>
                </a:lnTo>
                <a:lnTo>
                  <a:pt x="6" y="786"/>
                </a:lnTo>
                <a:lnTo>
                  <a:pt x="10" y="774"/>
                </a:lnTo>
                <a:lnTo>
                  <a:pt x="16" y="764"/>
                </a:lnTo>
                <a:lnTo>
                  <a:pt x="22" y="752"/>
                </a:lnTo>
                <a:lnTo>
                  <a:pt x="27" y="741"/>
                </a:lnTo>
                <a:lnTo>
                  <a:pt x="27" y="731"/>
                </a:lnTo>
                <a:lnTo>
                  <a:pt x="33" y="719"/>
                </a:lnTo>
                <a:lnTo>
                  <a:pt x="37" y="708"/>
                </a:lnTo>
                <a:lnTo>
                  <a:pt x="43" y="697"/>
                </a:lnTo>
                <a:lnTo>
                  <a:pt x="48" y="686"/>
                </a:lnTo>
                <a:lnTo>
                  <a:pt x="54" y="675"/>
                </a:lnTo>
                <a:lnTo>
                  <a:pt x="60" y="664"/>
                </a:lnTo>
                <a:lnTo>
                  <a:pt x="60" y="658"/>
                </a:lnTo>
                <a:lnTo>
                  <a:pt x="64" y="647"/>
                </a:lnTo>
                <a:lnTo>
                  <a:pt x="70" y="636"/>
                </a:lnTo>
                <a:lnTo>
                  <a:pt x="75" y="625"/>
                </a:lnTo>
                <a:lnTo>
                  <a:pt x="81" y="615"/>
                </a:lnTo>
                <a:lnTo>
                  <a:pt x="87" y="603"/>
                </a:lnTo>
                <a:lnTo>
                  <a:pt x="87" y="592"/>
                </a:lnTo>
                <a:lnTo>
                  <a:pt x="91" y="586"/>
                </a:lnTo>
                <a:lnTo>
                  <a:pt x="97" y="576"/>
                </a:lnTo>
                <a:lnTo>
                  <a:pt x="102" y="564"/>
                </a:lnTo>
                <a:lnTo>
                  <a:pt x="108" y="554"/>
                </a:lnTo>
                <a:lnTo>
                  <a:pt x="114" y="542"/>
                </a:lnTo>
                <a:lnTo>
                  <a:pt x="118" y="531"/>
                </a:lnTo>
                <a:lnTo>
                  <a:pt x="118" y="525"/>
                </a:lnTo>
                <a:lnTo>
                  <a:pt x="124" y="515"/>
                </a:lnTo>
                <a:lnTo>
                  <a:pt x="129" y="503"/>
                </a:lnTo>
                <a:lnTo>
                  <a:pt x="135" y="493"/>
                </a:lnTo>
                <a:lnTo>
                  <a:pt x="140" y="487"/>
                </a:lnTo>
                <a:lnTo>
                  <a:pt x="146" y="476"/>
                </a:lnTo>
                <a:lnTo>
                  <a:pt x="151" y="464"/>
                </a:lnTo>
                <a:lnTo>
                  <a:pt x="151" y="454"/>
                </a:lnTo>
                <a:lnTo>
                  <a:pt x="156" y="448"/>
                </a:lnTo>
                <a:lnTo>
                  <a:pt x="162" y="437"/>
                </a:lnTo>
                <a:lnTo>
                  <a:pt x="167" y="426"/>
                </a:lnTo>
                <a:lnTo>
                  <a:pt x="173" y="420"/>
                </a:lnTo>
                <a:lnTo>
                  <a:pt x="178" y="409"/>
                </a:lnTo>
                <a:lnTo>
                  <a:pt x="178" y="403"/>
                </a:lnTo>
                <a:lnTo>
                  <a:pt x="183" y="393"/>
                </a:lnTo>
                <a:lnTo>
                  <a:pt x="189" y="381"/>
                </a:lnTo>
                <a:lnTo>
                  <a:pt x="194" y="376"/>
                </a:lnTo>
                <a:lnTo>
                  <a:pt x="200" y="365"/>
                </a:lnTo>
                <a:lnTo>
                  <a:pt x="204" y="360"/>
                </a:lnTo>
                <a:lnTo>
                  <a:pt x="210" y="348"/>
                </a:lnTo>
                <a:lnTo>
                  <a:pt x="210" y="342"/>
                </a:lnTo>
                <a:lnTo>
                  <a:pt x="216" y="332"/>
                </a:lnTo>
                <a:lnTo>
                  <a:pt x="221" y="326"/>
                </a:lnTo>
                <a:lnTo>
                  <a:pt x="227" y="315"/>
                </a:lnTo>
                <a:lnTo>
                  <a:pt x="231" y="310"/>
                </a:lnTo>
                <a:lnTo>
                  <a:pt x="237" y="304"/>
                </a:lnTo>
                <a:lnTo>
                  <a:pt x="243" y="293"/>
                </a:lnTo>
                <a:lnTo>
                  <a:pt x="243" y="287"/>
                </a:lnTo>
                <a:lnTo>
                  <a:pt x="248" y="277"/>
                </a:lnTo>
                <a:lnTo>
                  <a:pt x="254" y="271"/>
                </a:lnTo>
                <a:lnTo>
                  <a:pt x="258" y="265"/>
                </a:lnTo>
                <a:lnTo>
                  <a:pt x="264" y="260"/>
                </a:lnTo>
                <a:lnTo>
                  <a:pt x="269" y="249"/>
                </a:lnTo>
                <a:lnTo>
                  <a:pt x="269" y="244"/>
                </a:lnTo>
                <a:lnTo>
                  <a:pt x="275" y="238"/>
                </a:lnTo>
                <a:lnTo>
                  <a:pt x="281" y="232"/>
                </a:lnTo>
                <a:lnTo>
                  <a:pt x="285" y="221"/>
                </a:lnTo>
                <a:lnTo>
                  <a:pt x="291" y="216"/>
                </a:lnTo>
                <a:lnTo>
                  <a:pt x="296" y="210"/>
                </a:lnTo>
                <a:lnTo>
                  <a:pt x="302" y="205"/>
                </a:lnTo>
                <a:lnTo>
                  <a:pt x="302" y="199"/>
                </a:lnTo>
                <a:lnTo>
                  <a:pt x="308" y="193"/>
                </a:lnTo>
                <a:lnTo>
                  <a:pt x="312" y="188"/>
                </a:lnTo>
                <a:lnTo>
                  <a:pt x="318" y="183"/>
                </a:lnTo>
                <a:lnTo>
                  <a:pt x="323" y="177"/>
                </a:lnTo>
                <a:lnTo>
                  <a:pt x="329" y="171"/>
                </a:lnTo>
                <a:lnTo>
                  <a:pt x="334" y="166"/>
                </a:lnTo>
                <a:lnTo>
                  <a:pt x="334" y="160"/>
                </a:lnTo>
                <a:lnTo>
                  <a:pt x="340" y="155"/>
                </a:lnTo>
                <a:lnTo>
                  <a:pt x="345" y="149"/>
                </a:lnTo>
                <a:lnTo>
                  <a:pt x="350" y="144"/>
                </a:lnTo>
                <a:lnTo>
                  <a:pt x="356" y="138"/>
                </a:lnTo>
                <a:lnTo>
                  <a:pt x="361" y="132"/>
                </a:lnTo>
                <a:lnTo>
                  <a:pt x="361" y="126"/>
                </a:lnTo>
                <a:lnTo>
                  <a:pt x="372" y="122"/>
                </a:lnTo>
                <a:lnTo>
                  <a:pt x="377" y="116"/>
                </a:lnTo>
                <a:lnTo>
                  <a:pt x="383" y="110"/>
                </a:lnTo>
                <a:lnTo>
                  <a:pt x="388" y="105"/>
                </a:lnTo>
                <a:lnTo>
                  <a:pt x="394" y="99"/>
                </a:lnTo>
                <a:lnTo>
                  <a:pt x="399" y="94"/>
                </a:lnTo>
                <a:lnTo>
                  <a:pt x="404" y="89"/>
                </a:lnTo>
                <a:lnTo>
                  <a:pt x="410" y="89"/>
                </a:lnTo>
                <a:lnTo>
                  <a:pt x="415" y="83"/>
                </a:lnTo>
                <a:lnTo>
                  <a:pt x="421" y="77"/>
                </a:lnTo>
                <a:lnTo>
                  <a:pt x="425" y="71"/>
                </a:lnTo>
                <a:lnTo>
                  <a:pt x="431" y="71"/>
                </a:lnTo>
                <a:lnTo>
                  <a:pt x="437" y="66"/>
                </a:lnTo>
                <a:lnTo>
                  <a:pt x="442" y="66"/>
                </a:lnTo>
                <a:lnTo>
                  <a:pt x="448" y="61"/>
                </a:lnTo>
                <a:lnTo>
                  <a:pt x="452" y="55"/>
                </a:lnTo>
                <a:lnTo>
                  <a:pt x="458" y="55"/>
                </a:lnTo>
                <a:lnTo>
                  <a:pt x="464" y="49"/>
                </a:lnTo>
                <a:lnTo>
                  <a:pt x="469" y="49"/>
                </a:lnTo>
                <a:lnTo>
                  <a:pt x="475" y="49"/>
                </a:lnTo>
                <a:lnTo>
                  <a:pt x="479" y="44"/>
                </a:lnTo>
                <a:lnTo>
                  <a:pt x="485" y="38"/>
                </a:lnTo>
                <a:lnTo>
                  <a:pt x="490" y="38"/>
                </a:lnTo>
                <a:lnTo>
                  <a:pt x="496" y="38"/>
                </a:lnTo>
                <a:lnTo>
                  <a:pt x="502" y="33"/>
                </a:lnTo>
                <a:lnTo>
                  <a:pt x="506" y="33"/>
                </a:lnTo>
                <a:lnTo>
                  <a:pt x="512" y="28"/>
                </a:lnTo>
                <a:lnTo>
                  <a:pt x="517" y="28"/>
                </a:lnTo>
                <a:lnTo>
                  <a:pt x="523" y="28"/>
                </a:lnTo>
                <a:lnTo>
                  <a:pt x="529" y="22"/>
                </a:lnTo>
                <a:lnTo>
                  <a:pt x="533" y="22"/>
                </a:lnTo>
                <a:lnTo>
                  <a:pt x="539" y="22"/>
                </a:lnTo>
                <a:lnTo>
                  <a:pt x="544" y="16"/>
                </a:lnTo>
                <a:lnTo>
                  <a:pt x="550" y="16"/>
                </a:lnTo>
                <a:lnTo>
                  <a:pt x="555" y="16"/>
                </a:lnTo>
                <a:lnTo>
                  <a:pt x="561" y="16"/>
                </a:lnTo>
                <a:lnTo>
                  <a:pt x="566" y="16"/>
                </a:lnTo>
                <a:lnTo>
                  <a:pt x="571" y="10"/>
                </a:lnTo>
                <a:lnTo>
                  <a:pt x="577" y="10"/>
                </a:lnTo>
                <a:lnTo>
                  <a:pt x="582" y="10"/>
                </a:lnTo>
                <a:lnTo>
                  <a:pt x="588" y="10"/>
                </a:lnTo>
                <a:lnTo>
                  <a:pt x="593" y="5"/>
                </a:lnTo>
                <a:lnTo>
                  <a:pt x="598" y="5"/>
                </a:lnTo>
                <a:lnTo>
                  <a:pt x="604" y="5"/>
                </a:lnTo>
                <a:lnTo>
                  <a:pt x="609" y="5"/>
                </a:lnTo>
                <a:lnTo>
                  <a:pt x="615" y="5"/>
                </a:lnTo>
                <a:lnTo>
                  <a:pt x="619" y="0"/>
                </a:lnTo>
              </a:path>
            </a:pathLst>
          </a:custGeom>
          <a:noFill/>
          <a:ln w="15875"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78" name="Freeform 58">
            <a:extLst>
              <a:ext uri="{FF2B5EF4-FFF2-40B4-BE49-F238E27FC236}">
                <a16:creationId xmlns:a16="http://schemas.microsoft.com/office/drawing/2014/main" id="{5B635182-D7D0-4B80-B7DB-9D5462BBE755}"/>
              </a:ext>
            </a:extLst>
          </p:cNvPr>
          <p:cNvSpPr>
            <a:spLocks/>
          </p:cNvSpPr>
          <p:nvPr/>
        </p:nvSpPr>
        <p:spPr bwMode="auto">
          <a:xfrm>
            <a:off x="3562350" y="3517900"/>
            <a:ext cx="1087438" cy="571500"/>
          </a:xfrm>
          <a:custGeom>
            <a:avLst/>
            <a:gdLst>
              <a:gd name="T0" fmla="*/ 12 w 685"/>
              <a:gd name="T1" fmla="*/ 360 h 360"/>
              <a:gd name="T2" fmla="*/ 27 w 685"/>
              <a:gd name="T3" fmla="*/ 354 h 360"/>
              <a:gd name="T4" fmla="*/ 44 w 685"/>
              <a:gd name="T5" fmla="*/ 354 h 360"/>
              <a:gd name="T6" fmla="*/ 60 w 685"/>
              <a:gd name="T7" fmla="*/ 349 h 360"/>
              <a:gd name="T8" fmla="*/ 77 w 685"/>
              <a:gd name="T9" fmla="*/ 343 h 360"/>
              <a:gd name="T10" fmla="*/ 92 w 685"/>
              <a:gd name="T11" fmla="*/ 337 h 360"/>
              <a:gd name="T12" fmla="*/ 108 w 685"/>
              <a:gd name="T13" fmla="*/ 333 h 360"/>
              <a:gd name="T14" fmla="*/ 125 w 685"/>
              <a:gd name="T15" fmla="*/ 327 h 360"/>
              <a:gd name="T16" fmla="*/ 141 w 685"/>
              <a:gd name="T17" fmla="*/ 321 h 360"/>
              <a:gd name="T18" fmla="*/ 157 w 685"/>
              <a:gd name="T19" fmla="*/ 310 h 360"/>
              <a:gd name="T20" fmla="*/ 173 w 685"/>
              <a:gd name="T21" fmla="*/ 304 h 360"/>
              <a:gd name="T22" fmla="*/ 190 w 685"/>
              <a:gd name="T23" fmla="*/ 294 h 360"/>
              <a:gd name="T24" fmla="*/ 206 w 685"/>
              <a:gd name="T25" fmla="*/ 282 h 360"/>
              <a:gd name="T26" fmla="*/ 221 w 685"/>
              <a:gd name="T27" fmla="*/ 276 h 360"/>
              <a:gd name="T28" fmla="*/ 238 w 685"/>
              <a:gd name="T29" fmla="*/ 266 h 360"/>
              <a:gd name="T30" fmla="*/ 254 w 685"/>
              <a:gd name="T31" fmla="*/ 255 h 360"/>
              <a:gd name="T32" fmla="*/ 271 w 685"/>
              <a:gd name="T33" fmla="*/ 243 h 360"/>
              <a:gd name="T34" fmla="*/ 286 w 685"/>
              <a:gd name="T35" fmla="*/ 233 h 360"/>
              <a:gd name="T36" fmla="*/ 302 w 685"/>
              <a:gd name="T37" fmla="*/ 216 h 360"/>
              <a:gd name="T38" fmla="*/ 319 w 685"/>
              <a:gd name="T39" fmla="*/ 205 h 360"/>
              <a:gd name="T40" fmla="*/ 334 w 685"/>
              <a:gd name="T41" fmla="*/ 194 h 360"/>
              <a:gd name="T42" fmla="*/ 351 w 685"/>
              <a:gd name="T43" fmla="*/ 178 h 360"/>
              <a:gd name="T44" fmla="*/ 367 w 685"/>
              <a:gd name="T45" fmla="*/ 166 h 360"/>
              <a:gd name="T46" fmla="*/ 384 w 685"/>
              <a:gd name="T47" fmla="*/ 155 h 360"/>
              <a:gd name="T48" fmla="*/ 399 w 685"/>
              <a:gd name="T49" fmla="*/ 144 h 360"/>
              <a:gd name="T50" fmla="*/ 415 w 685"/>
              <a:gd name="T51" fmla="*/ 133 h 360"/>
              <a:gd name="T52" fmla="*/ 432 w 685"/>
              <a:gd name="T53" fmla="*/ 121 h 360"/>
              <a:gd name="T54" fmla="*/ 448 w 685"/>
              <a:gd name="T55" fmla="*/ 111 h 360"/>
              <a:gd name="T56" fmla="*/ 464 w 685"/>
              <a:gd name="T57" fmla="*/ 100 h 360"/>
              <a:gd name="T58" fmla="*/ 480 w 685"/>
              <a:gd name="T59" fmla="*/ 89 h 360"/>
              <a:gd name="T60" fmla="*/ 496 w 685"/>
              <a:gd name="T61" fmla="*/ 78 h 360"/>
              <a:gd name="T62" fmla="*/ 513 w 685"/>
              <a:gd name="T63" fmla="*/ 66 h 360"/>
              <a:gd name="T64" fmla="*/ 528 w 685"/>
              <a:gd name="T65" fmla="*/ 61 h 360"/>
              <a:gd name="T66" fmla="*/ 545 w 685"/>
              <a:gd name="T67" fmla="*/ 50 h 360"/>
              <a:gd name="T68" fmla="*/ 561 w 685"/>
              <a:gd name="T69" fmla="*/ 45 h 360"/>
              <a:gd name="T70" fmla="*/ 578 w 685"/>
              <a:gd name="T71" fmla="*/ 39 h 360"/>
              <a:gd name="T72" fmla="*/ 593 w 685"/>
              <a:gd name="T73" fmla="*/ 33 h 360"/>
              <a:gd name="T74" fmla="*/ 609 w 685"/>
              <a:gd name="T75" fmla="*/ 28 h 360"/>
              <a:gd name="T76" fmla="*/ 626 w 685"/>
              <a:gd name="T77" fmla="*/ 17 h 360"/>
              <a:gd name="T78" fmla="*/ 642 w 685"/>
              <a:gd name="T79" fmla="*/ 17 h 360"/>
              <a:gd name="T80" fmla="*/ 658 w 685"/>
              <a:gd name="T81" fmla="*/ 11 h 360"/>
              <a:gd name="T82" fmla="*/ 674 w 685"/>
              <a:gd name="T83" fmla="*/ 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5" h="360">
                <a:moveTo>
                  <a:pt x="0" y="360"/>
                </a:moveTo>
                <a:lnTo>
                  <a:pt x="6" y="360"/>
                </a:lnTo>
                <a:lnTo>
                  <a:pt x="12" y="360"/>
                </a:lnTo>
                <a:lnTo>
                  <a:pt x="17" y="360"/>
                </a:lnTo>
                <a:lnTo>
                  <a:pt x="23" y="354"/>
                </a:lnTo>
                <a:lnTo>
                  <a:pt x="27" y="354"/>
                </a:lnTo>
                <a:lnTo>
                  <a:pt x="33" y="354"/>
                </a:lnTo>
                <a:lnTo>
                  <a:pt x="39" y="354"/>
                </a:lnTo>
                <a:lnTo>
                  <a:pt x="44" y="354"/>
                </a:lnTo>
                <a:lnTo>
                  <a:pt x="50" y="349"/>
                </a:lnTo>
                <a:lnTo>
                  <a:pt x="54" y="349"/>
                </a:lnTo>
                <a:lnTo>
                  <a:pt x="60" y="349"/>
                </a:lnTo>
                <a:lnTo>
                  <a:pt x="65" y="349"/>
                </a:lnTo>
                <a:lnTo>
                  <a:pt x="71" y="343"/>
                </a:lnTo>
                <a:lnTo>
                  <a:pt x="77" y="343"/>
                </a:lnTo>
                <a:lnTo>
                  <a:pt x="81" y="343"/>
                </a:lnTo>
                <a:lnTo>
                  <a:pt x="87" y="337"/>
                </a:lnTo>
                <a:lnTo>
                  <a:pt x="92" y="337"/>
                </a:lnTo>
                <a:lnTo>
                  <a:pt x="98" y="337"/>
                </a:lnTo>
                <a:lnTo>
                  <a:pt x="104" y="337"/>
                </a:lnTo>
                <a:lnTo>
                  <a:pt x="108" y="333"/>
                </a:lnTo>
                <a:lnTo>
                  <a:pt x="114" y="333"/>
                </a:lnTo>
                <a:lnTo>
                  <a:pt x="119" y="327"/>
                </a:lnTo>
                <a:lnTo>
                  <a:pt x="125" y="327"/>
                </a:lnTo>
                <a:lnTo>
                  <a:pt x="131" y="327"/>
                </a:lnTo>
                <a:lnTo>
                  <a:pt x="136" y="321"/>
                </a:lnTo>
                <a:lnTo>
                  <a:pt x="141" y="321"/>
                </a:lnTo>
                <a:lnTo>
                  <a:pt x="146" y="315"/>
                </a:lnTo>
                <a:lnTo>
                  <a:pt x="152" y="315"/>
                </a:lnTo>
                <a:lnTo>
                  <a:pt x="157" y="310"/>
                </a:lnTo>
                <a:lnTo>
                  <a:pt x="163" y="310"/>
                </a:lnTo>
                <a:lnTo>
                  <a:pt x="167" y="304"/>
                </a:lnTo>
                <a:lnTo>
                  <a:pt x="173" y="304"/>
                </a:lnTo>
                <a:lnTo>
                  <a:pt x="179" y="299"/>
                </a:lnTo>
                <a:lnTo>
                  <a:pt x="184" y="299"/>
                </a:lnTo>
                <a:lnTo>
                  <a:pt x="190" y="294"/>
                </a:lnTo>
                <a:lnTo>
                  <a:pt x="194" y="294"/>
                </a:lnTo>
                <a:lnTo>
                  <a:pt x="200" y="288"/>
                </a:lnTo>
                <a:lnTo>
                  <a:pt x="206" y="282"/>
                </a:lnTo>
                <a:lnTo>
                  <a:pt x="211" y="282"/>
                </a:lnTo>
                <a:lnTo>
                  <a:pt x="217" y="276"/>
                </a:lnTo>
                <a:lnTo>
                  <a:pt x="221" y="276"/>
                </a:lnTo>
                <a:lnTo>
                  <a:pt x="227" y="272"/>
                </a:lnTo>
                <a:lnTo>
                  <a:pt x="232" y="266"/>
                </a:lnTo>
                <a:lnTo>
                  <a:pt x="238" y="266"/>
                </a:lnTo>
                <a:lnTo>
                  <a:pt x="244" y="260"/>
                </a:lnTo>
                <a:lnTo>
                  <a:pt x="248" y="260"/>
                </a:lnTo>
                <a:lnTo>
                  <a:pt x="254" y="255"/>
                </a:lnTo>
                <a:lnTo>
                  <a:pt x="259" y="249"/>
                </a:lnTo>
                <a:lnTo>
                  <a:pt x="265" y="243"/>
                </a:lnTo>
                <a:lnTo>
                  <a:pt x="271" y="243"/>
                </a:lnTo>
                <a:lnTo>
                  <a:pt x="275" y="238"/>
                </a:lnTo>
                <a:lnTo>
                  <a:pt x="281" y="233"/>
                </a:lnTo>
                <a:lnTo>
                  <a:pt x="286" y="233"/>
                </a:lnTo>
                <a:lnTo>
                  <a:pt x="292" y="227"/>
                </a:lnTo>
                <a:lnTo>
                  <a:pt x="297" y="221"/>
                </a:lnTo>
                <a:lnTo>
                  <a:pt x="302" y="216"/>
                </a:lnTo>
                <a:lnTo>
                  <a:pt x="308" y="216"/>
                </a:lnTo>
                <a:lnTo>
                  <a:pt x="313" y="211"/>
                </a:lnTo>
                <a:lnTo>
                  <a:pt x="319" y="205"/>
                </a:lnTo>
                <a:lnTo>
                  <a:pt x="324" y="199"/>
                </a:lnTo>
                <a:lnTo>
                  <a:pt x="329" y="199"/>
                </a:lnTo>
                <a:lnTo>
                  <a:pt x="334" y="194"/>
                </a:lnTo>
                <a:lnTo>
                  <a:pt x="340" y="188"/>
                </a:lnTo>
                <a:lnTo>
                  <a:pt x="346" y="188"/>
                </a:lnTo>
                <a:lnTo>
                  <a:pt x="351" y="178"/>
                </a:lnTo>
                <a:lnTo>
                  <a:pt x="357" y="178"/>
                </a:lnTo>
                <a:lnTo>
                  <a:pt x="361" y="172"/>
                </a:lnTo>
                <a:lnTo>
                  <a:pt x="367" y="166"/>
                </a:lnTo>
                <a:lnTo>
                  <a:pt x="373" y="166"/>
                </a:lnTo>
                <a:lnTo>
                  <a:pt x="378" y="160"/>
                </a:lnTo>
                <a:lnTo>
                  <a:pt x="384" y="155"/>
                </a:lnTo>
                <a:lnTo>
                  <a:pt x="388" y="150"/>
                </a:lnTo>
                <a:lnTo>
                  <a:pt x="394" y="150"/>
                </a:lnTo>
                <a:lnTo>
                  <a:pt x="399" y="144"/>
                </a:lnTo>
                <a:lnTo>
                  <a:pt x="405" y="139"/>
                </a:lnTo>
                <a:lnTo>
                  <a:pt x="411" y="133"/>
                </a:lnTo>
                <a:lnTo>
                  <a:pt x="415" y="133"/>
                </a:lnTo>
                <a:lnTo>
                  <a:pt x="421" y="127"/>
                </a:lnTo>
                <a:lnTo>
                  <a:pt x="426" y="121"/>
                </a:lnTo>
                <a:lnTo>
                  <a:pt x="432" y="121"/>
                </a:lnTo>
                <a:lnTo>
                  <a:pt x="438" y="117"/>
                </a:lnTo>
                <a:lnTo>
                  <a:pt x="442" y="111"/>
                </a:lnTo>
                <a:lnTo>
                  <a:pt x="448" y="111"/>
                </a:lnTo>
                <a:lnTo>
                  <a:pt x="453" y="105"/>
                </a:lnTo>
                <a:lnTo>
                  <a:pt x="459" y="100"/>
                </a:lnTo>
                <a:lnTo>
                  <a:pt x="464" y="100"/>
                </a:lnTo>
                <a:lnTo>
                  <a:pt x="469" y="94"/>
                </a:lnTo>
                <a:lnTo>
                  <a:pt x="475" y="89"/>
                </a:lnTo>
                <a:lnTo>
                  <a:pt x="480" y="89"/>
                </a:lnTo>
                <a:lnTo>
                  <a:pt x="486" y="84"/>
                </a:lnTo>
                <a:lnTo>
                  <a:pt x="491" y="84"/>
                </a:lnTo>
                <a:lnTo>
                  <a:pt x="496" y="78"/>
                </a:lnTo>
                <a:lnTo>
                  <a:pt x="502" y="72"/>
                </a:lnTo>
                <a:lnTo>
                  <a:pt x="507" y="72"/>
                </a:lnTo>
                <a:lnTo>
                  <a:pt x="513" y="66"/>
                </a:lnTo>
                <a:lnTo>
                  <a:pt x="518" y="66"/>
                </a:lnTo>
                <a:lnTo>
                  <a:pt x="523" y="66"/>
                </a:lnTo>
                <a:lnTo>
                  <a:pt x="528" y="61"/>
                </a:lnTo>
                <a:lnTo>
                  <a:pt x="534" y="56"/>
                </a:lnTo>
                <a:lnTo>
                  <a:pt x="540" y="56"/>
                </a:lnTo>
                <a:lnTo>
                  <a:pt x="545" y="50"/>
                </a:lnTo>
                <a:lnTo>
                  <a:pt x="551" y="50"/>
                </a:lnTo>
                <a:lnTo>
                  <a:pt x="555" y="50"/>
                </a:lnTo>
                <a:lnTo>
                  <a:pt x="561" y="45"/>
                </a:lnTo>
                <a:lnTo>
                  <a:pt x="567" y="45"/>
                </a:lnTo>
                <a:lnTo>
                  <a:pt x="572" y="39"/>
                </a:lnTo>
                <a:lnTo>
                  <a:pt x="578" y="39"/>
                </a:lnTo>
                <a:lnTo>
                  <a:pt x="582" y="39"/>
                </a:lnTo>
                <a:lnTo>
                  <a:pt x="588" y="33"/>
                </a:lnTo>
                <a:lnTo>
                  <a:pt x="593" y="33"/>
                </a:lnTo>
                <a:lnTo>
                  <a:pt x="599" y="28"/>
                </a:lnTo>
                <a:lnTo>
                  <a:pt x="605" y="28"/>
                </a:lnTo>
                <a:lnTo>
                  <a:pt x="609" y="28"/>
                </a:lnTo>
                <a:lnTo>
                  <a:pt x="615" y="23"/>
                </a:lnTo>
                <a:lnTo>
                  <a:pt x="620" y="23"/>
                </a:lnTo>
                <a:lnTo>
                  <a:pt x="626" y="17"/>
                </a:lnTo>
                <a:lnTo>
                  <a:pt x="632" y="17"/>
                </a:lnTo>
                <a:lnTo>
                  <a:pt x="636" y="17"/>
                </a:lnTo>
                <a:lnTo>
                  <a:pt x="642" y="17"/>
                </a:lnTo>
                <a:lnTo>
                  <a:pt x="647" y="11"/>
                </a:lnTo>
                <a:lnTo>
                  <a:pt x="653" y="11"/>
                </a:lnTo>
                <a:lnTo>
                  <a:pt x="658" y="11"/>
                </a:lnTo>
                <a:lnTo>
                  <a:pt x="663" y="5"/>
                </a:lnTo>
                <a:lnTo>
                  <a:pt x="669" y="5"/>
                </a:lnTo>
                <a:lnTo>
                  <a:pt x="674" y="5"/>
                </a:lnTo>
                <a:lnTo>
                  <a:pt x="680" y="5"/>
                </a:lnTo>
                <a:lnTo>
                  <a:pt x="685" y="0"/>
                </a:lnTo>
              </a:path>
            </a:pathLst>
          </a:custGeom>
          <a:noFill/>
          <a:ln w="15875"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79" name="Freeform 59">
            <a:extLst>
              <a:ext uri="{FF2B5EF4-FFF2-40B4-BE49-F238E27FC236}">
                <a16:creationId xmlns:a16="http://schemas.microsoft.com/office/drawing/2014/main" id="{5764F0C6-91B8-4938-80C3-45C55BA41FB3}"/>
              </a:ext>
            </a:extLst>
          </p:cNvPr>
          <p:cNvSpPr>
            <a:spLocks/>
          </p:cNvSpPr>
          <p:nvPr/>
        </p:nvSpPr>
        <p:spPr bwMode="auto">
          <a:xfrm>
            <a:off x="4649788" y="3095625"/>
            <a:ext cx="1085850" cy="422275"/>
          </a:xfrm>
          <a:custGeom>
            <a:avLst/>
            <a:gdLst>
              <a:gd name="T0" fmla="*/ 10 w 684"/>
              <a:gd name="T1" fmla="*/ 266 h 266"/>
              <a:gd name="T2" fmla="*/ 27 w 684"/>
              <a:gd name="T3" fmla="*/ 261 h 266"/>
              <a:gd name="T4" fmla="*/ 43 w 684"/>
              <a:gd name="T5" fmla="*/ 261 h 266"/>
              <a:gd name="T6" fmla="*/ 59 w 684"/>
              <a:gd name="T7" fmla="*/ 255 h 266"/>
              <a:gd name="T8" fmla="*/ 75 w 684"/>
              <a:gd name="T9" fmla="*/ 250 h 266"/>
              <a:gd name="T10" fmla="*/ 91 w 684"/>
              <a:gd name="T11" fmla="*/ 244 h 266"/>
              <a:gd name="T12" fmla="*/ 108 w 684"/>
              <a:gd name="T13" fmla="*/ 244 h 266"/>
              <a:gd name="T14" fmla="*/ 124 w 684"/>
              <a:gd name="T15" fmla="*/ 238 h 266"/>
              <a:gd name="T16" fmla="*/ 140 w 684"/>
              <a:gd name="T17" fmla="*/ 234 h 266"/>
              <a:gd name="T18" fmla="*/ 156 w 684"/>
              <a:gd name="T19" fmla="*/ 228 h 266"/>
              <a:gd name="T20" fmla="*/ 172 w 684"/>
              <a:gd name="T21" fmla="*/ 228 h 266"/>
              <a:gd name="T22" fmla="*/ 189 w 684"/>
              <a:gd name="T23" fmla="*/ 222 h 266"/>
              <a:gd name="T24" fmla="*/ 204 w 684"/>
              <a:gd name="T25" fmla="*/ 216 h 266"/>
              <a:gd name="T26" fmla="*/ 221 w 684"/>
              <a:gd name="T27" fmla="*/ 211 h 266"/>
              <a:gd name="T28" fmla="*/ 237 w 684"/>
              <a:gd name="T29" fmla="*/ 205 h 266"/>
              <a:gd name="T30" fmla="*/ 253 w 684"/>
              <a:gd name="T31" fmla="*/ 195 h 266"/>
              <a:gd name="T32" fmla="*/ 269 w 684"/>
              <a:gd name="T33" fmla="*/ 189 h 266"/>
              <a:gd name="T34" fmla="*/ 285 w 684"/>
              <a:gd name="T35" fmla="*/ 183 h 266"/>
              <a:gd name="T36" fmla="*/ 302 w 684"/>
              <a:gd name="T37" fmla="*/ 173 h 266"/>
              <a:gd name="T38" fmla="*/ 318 w 684"/>
              <a:gd name="T39" fmla="*/ 167 h 266"/>
              <a:gd name="T40" fmla="*/ 334 w 684"/>
              <a:gd name="T41" fmla="*/ 155 h 266"/>
              <a:gd name="T42" fmla="*/ 350 w 684"/>
              <a:gd name="T43" fmla="*/ 150 h 266"/>
              <a:gd name="T44" fmla="*/ 366 w 684"/>
              <a:gd name="T45" fmla="*/ 139 h 266"/>
              <a:gd name="T46" fmla="*/ 383 w 684"/>
              <a:gd name="T47" fmla="*/ 134 h 266"/>
              <a:gd name="T48" fmla="*/ 398 w 684"/>
              <a:gd name="T49" fmla="*/ 122 h 266"/>
              <a:gd name="T50" fmla="*/ 415 w 684"/>
              <a:gd name="T51" fmla="*/ 116 h 266"/>
              <a:gd name="T52" fmla="*/ 431 w 684"/>
              <a:gd name="T53" fmla="*/ 106 h 266"/>
              <a:gd name="T54" fmla="*/ 447 w 684"/>
              <a:gd name="T55" fmla="*/ 100 h 266"/>
              <a:gd name="T56" fmla="*/ 463 w 684"/>
              <a:gd name="T57" fmla="*/ 89 h 266"/>
              <a:gd name="T58" fmla="*/ 479 w 684"/>
              <a:gd name="T59" fmla="*/ 83 h 266"/>
              <a:gd name="T60" fmla="*/ 496 w 684"/>
              <a:gd name="T61" fmla="*/ 73 h 266"/>
              <a:gd name="T62" fmla="*/ 512 w 684"/>
              <a:gd name="T63" fmla="*/ 67 h 266"/>
              <a:gd name="T64" fmla="*/ 528 w 684"/>
              <a:gd name="T65" fmla="*/ 55 h 266"/>
              <a:gd name="T66" fmla="*/ 544 w 684"/>
              <a:gd name="T67" fmla="*/ 51 h 266"/>
              <a:gd name="T68" fmla="*/ 560 w 684"/>
              <a:gd name="T69" fmla="*/ 45 h 266"/>
              <a:gd name="T70" fmla="*/ 577 w 684"/>
              <a:gd name="T71" fmla="*/ 34 h 266"/>
              <a:gd name="T72" fmla="*/ 592 w 684"/>
              <a:gd name="T73" fmla="*/ 28 h 266"/>
              <a:gd name="T74" fmla="*/ 609 w 684"/>
              <a:gd name="T75" fmla="*/ 22 h 266"/>
              <a:gd name="T76" fmla="*/ 625 w 684"/>
              <a:gd name="T77" fmla="*/ 17 h 266"/>
              <a:gd name="T78" fmla="*/ 640 w 684"/>
              <a:gd name="T79" fmla="*/ 12 h 266"/>
              <a:gd name="T80" fmla="*/ 657 w 684"/>
              <a:gd name="T81" fmla="*/ 6 h 266"/>
              <a:gd name="T82" fmla="*/ 673 w 684"/>
              <a:gd name="T8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4" h="266">
                <a:moveTo>
                  <a:pt x="0" y="266"/>
                </a:moveTo>
                <a:lnTo>
                  <a:pt x="5" y="266"/>
                </a:lnTo>
                <a:lnTo>
                  <a:pt x="10" y="266"/>
                </a:lnTo>
                <a:lnTo>
                  <a:pt x="16" y="266"/>
                </a:lnTo>
                <a:lnTo>
                  <a:pt x="22" y="266"/>
                </a:lnTo>
                <a:lnTo>
                  <a:pt x="27" y="261"/>
                </a:lnTo>
                <a:lnTo>
                  <a:pt x="32" y="261"/>
                </a:lnTo>
                <a:lnTo>
                  <a:pt x="37" y="261"/>
                </a:lnTo>
                <a:lnTo>
                  <a:pt x="43" y="261"/>
                </a:lnTo>
                <a:lnTo>
                  <a:pt x="49" y="255"/>
                </a:lnTo>
                <a:lnTo>
                  <a:pt x="54" y="255"/>
                </a:lnTo>
                <a:lnTo>
                  <a:pt x="59" y="255"/>
                </a:lnTo>
                <a:lnTo>
                  <a:pt x="64" y="255"/>
                </a:lnTo>
                <a:lnTo>
                  <a:pt x="70" y="250"/>
                </a:lnTo>
                <a:lnTo>
                  <a:pt x="75" y="250"/>
                </a:lnTo>
                <a:lnTo>
                  <a:pt x="81" y="250"/>
                </a:lnTo>
                <a:lnTo>
                  <a:pt x="87" y="250"/>
                </a:lnTo>
                <a:lnTo>
                  <a:pt x="91" y="244"/>
                </a:lnTo>
                <a:lnTo>
                  <a:pt x="97" y="244"/>
                </a:lnTo>
                <a:lnTo>
                  <a:pt x="102" y="244"/>
                </a:lnTo>
                <a:lnTo>
                  <a:pt x="108" y="244"/>
                </a:lnTo>
                <a:lnTo>
                  <a:pt x="114" y="244"/>
                </a:lnTo>
                <a:lnTo>
                  <a:pt x="118" y="238"/>
                </a:lnTo>
                <a:lnTo>
                  <a:pt x="124" y="238"/>
                </a:lnTo>
                <a:lnTo>
                  <a:pt x="129" y="238"/>
                </a:lnTo>
                <a:lnTo>
                  <a:pt x="135" y="238"/>
                </a:lnTo>
                <a:lnTo>
                  <a:pt x="140" y="234"/>
                </a:lnTo>
                <a:lnTo>
                  <a:pt x="145" y="234"/>
                </a:lnTo>
                <a:lnTo>
                  <a:pt x="151" y="234"/>
                </a:lnTo>
                <a:lnTo>
                  <a:pt x="156" y="228"/>
                </a:lnTo>
                <a:lnTo>
                  <a:pt x="162" y="228"/>
                </a:lnTo>
                <a:lnTo>
                  <a:pt x="167" y="228"/>
                </a:lnTo>
                <a:lnTo>
                  <a:pt x="172" y="228"/>
                </a:lnTo>
                <a:lnTo>
                  <a:pt x="177" y="222"/>
                </a:lnTo>
                <a:lnTo>
                  <a:pt x="183" y="222"/>
                </a:lnTo>
                <a:lnTo>
                  <a:pt x="189" y="222"/>
                </a:lnTo>
                <a:lnTo>
                  <a:pt x="194" y="216"/>
                </a:lnTo>
                <a:lnTo>
                  <a:pt x="199" y="216"/>
                </a:lnTo>
                <a:lnTo>
                  <a:pt x="204" y="216"/>
                </a:lnTo>
                <a:lnTo>
                  <a:pt x="210" y="211"/>
                </a:lnTo>
                <a:lnTo>
                  <a:pt x="216" y="211"/>
                </a:lnTo>
                <a:lnTo>
                  <a:pt x="221" y="211"/>
                </a:lnTo>
                <a:lnTo>
                  <a:pt x="226" y="205"/>
                </a:lnTo>
                <a:lnTo>
                  <a:pt x="231" y="205"/>
                </a:lnTo>
                <a:lnTo>
                  <a:pt x="237" y="205"/>
                </a:lnTo>
                <a:lnTo>
                  <a:pt x="242" y="200"/>
                </a:lnTo>
                <a:lnTo>
                  <a:pt x="248" y="200"/>
                </a:lnTo>
                <a:lnTo>
                  <a:pt x="253" y="195"/>
                </a:lnTo>
                <a:lnTo>
                  <a:pt x="258" y="195"/>
                </a:lnTo>
                <a:lnTo>
                  <a:pt x="264" y="195"/>
                </a:lnTo>
                <a:lnTo>
                  <a:pt x="269" y="189"/>
                </a:lnTo>
                <a:lnTo>
                  <a:pt x="275" y="189"/>
                </a:lnTo>
                <a:lnTo>
                  <a:pt x="281" y="183"/>
                </a:lnTo>
                <a:lnTo>
                  <a:pt x="285" y="183"/>
                </a:lnTo>
                <a:lnTo>
                  <a:pt x="291" y="177"/>
                </a:lnTo>
                <a:lnTo>
                  <a:pt x="296" y="177"/>
                </a:lnTo>
                <a:lnTo>
                  <a:pt x="302" y="173"/>
                </a:lnTo>
                <a:lnTo>
                  <a:pt x="307" y="173"/>
                </a:lnTo>
                <a:lnTo>
                  <a:pt x="312" y="167"/>
                </a:lnTo>
                <a:lnTo>
                  <a:pt x="318" y="167"/>
                </a:lnTo>
                <a:lnTo>
                  <a:pt x="323" y="167"/>
                </a:lnTo>
                <a:lnTo>
                  <a:pt x="329" y="161"/>
                </a:lnTo>
                <a:lnTo>
                  <a:pt x="334" y="155"/>
                </a:lnTo>
                <a:lnTo>
                  <a:pt x="339" y="155"/>
                </a:lnTo>
                <a:lnTo>
                  <a:pt x="345" y="155"/>
                </a:lnTo>
                <a:lnTo>
                  <a:pt x="350" y="150"/>
                </a:lnTo>
                <a:lnTo>
                  <a:pt x="356" y="150"/>
                </a:lnTo>
                <a:lnTo>
                  <a:pt x="361" y="144"/>
                </a:lnTo>
                <a:lnTo>
                  <a:pt x="366" y="139"/>
                </a:lnTo>
                <a:lnTo>
                  <a:pt x="371" y="139"/>
                </a:lnTo>
                <a:lnTo>
                  <a:pt x="377" y="139"/>
                </a:lnTo>
                <a:lnTo>
                  <a:pt x="383" y="134"/>
                </a:lnTo>
                <a:lnTo>
                  <a:pt x="388" y="134"/>
                </a:lnTo>
                <a:lnTo>
                  <a:pt x="393" y="128"/>
                </a:lnTo>
                <a:lnTo>
                  <a:pt x="398" y="122"/>
                </a:lnTo>
                <a:lnTo>
                  <a:pt x="404" y="122"/>
                </a:lnTo>
                <a:lnTo>
                  <a:pt x="410" y="116"/>
                </a:lnTo>
                <a:lnTo>
                  <a:pt x="415" y="116"/>
                </a:lnTo>
                <a:lnTo>
                  <a:pt x="420" y="116"/>
                </a:lnTo>
                <a:lnTo>
                  <a:pt x="425" y="112"/>
                </a:lnTo>
                <a:lnTo>
                  <a:pt x="431" y="106"/>
                </a:lnTo>
                <a:lnTo>
                  <a:pt x="436" y="106"/>
                </a:lnTo>
                <a:lnTo>
                  <a:pt x="442" y="100"/>
                </a:lnTo>
                <a:lnTo>
                  <a:pt x="447" y="100"/>
                </a:lnTo>
                <a:lnTo>
                  <a:pt x="452" y="95"/>
                </a:lnTo>
                <a:lnTo>
                  <a:pt x="458" y="95"/>
                </a:lnTo>
                <a:lnTo>
                  <a:pt x="463" y="89"/>
                </a:lnTo>
                <a:lnTo>
                  <a:pt x="469" y="89"/>
                </a:lnTo>
                <a:lnTo>
                  <a:pt x="473" y="83"/>
                </a:lnTo>
                <a:lnTo>
                  <a:pt x="479" y="83"/>
                </a:lnTo>
                <a:lnTo>
                  <a:pt x="485" y="78"/>
                </a:lnTo>
                <a:lnTo>
                  <a:pt x="490" y="78"/>
                </a:lnTo>
                <a:lnTo>
                  <a:pt x="496" y="73"/>
                </a:lnTo>
                <a:lnTo>
                  <a:pt x="502" y="73"/>
                </a:lnTo>
                <a:lnTo>
                  <a:pt x="506" y="67"/>
                </a:lnTo>
                <a:lnTo>
                  <a:pt x="512" y="67"/>
                </a:lnTo>
                <a:lnTo>
                  <a:pt x="517" y="61"/>
                </a:lnTo>
                <a:lnTo>
                  <a:pt x="523" y="61"/>
                </a:lnTo>
                <a:lnTo>
                  <a:pt x="528" y="55"/>
                </a:lnTo>
                <a:lnTo>
                  <a:pt x="533" y="55"/>
                </a:lnTo>
                <a:lnTo>
                  <a:pt x="538" y="55"/>
                </a:lnTo>
                <a:lnTo>
                  <a:pt x="544" y="51"/>
                </a:lnTo>
                <a:lnTo>
                  <a:pt x="550" y="51"/>
                </a:lnTo>
                <a:lnTo>
                  <a:pt x="555" y="45"/>
                </a:lnTo>
                <a:lnTo>
                  <a:pt x="560" y="45"/>
                </a:lnTo>
                <a:lnTo>
                  <a:pt x="565" y="39"/>
                </a:lnTo>
                <a:lnTo>
                  <a:pt x="571" y="39"/>
                </a:lnTo>
                <a:lnTo>
                  <a:pt x="577" y="34"/>
                </a:lnTo>
                <a:lnTo>
                  <a:pt x="582" y="34"/>
                </a:lnTo>
                <a:lnTo>
                  <a:pt x="587" y="34"/>
                </a:lnTo>
                <a:lnTo>
                  <a:pt x="592" y="28"/>
                </a:lnTo>
                <a:lnTo>
                  <a:pt x="598" y="28"/>
                </a:lnTo>
                <a:lnTo>
                  <a:pt x="604" y="28"/>
                </a:lnTo>
                <a:lnTo>
                  <a:pt x="609" y="22"/>
                </a:lnTo>
                <a:lnTo>
                  <a:pt x="614" y="22"/>
                </a:lnTo>
                <a:lnTo>
                  <a:pt x="619" y="22"/>
                </a:lnTo>
                <a:lnTo>
                  <a:pt x="625" y="17"/>
                </a:lnTo>
                <a:lnTo>
                  <a:pt x="630" y="17"/>
                </a:lnTo>
                <a:lnTo>
                  <a:pt x="636" y="12"/>
                </a:lnTo>
                <a:lnTo>
                  <a:pt x="640" y="12"/>
                </a:lnTo>
                <a:lnTo>
                  <a:pt x="646" y="12"/>
                </a:lnTo>
                <a:lnTo>
                  <a:pt x="652" y="12"/>
                </a:lnTo>
                <a:lnTo>
                  <a:pt x="657" y="6"/>
                </a:lnTo>
                <a:lnTo>
                  <a:pt x="663" y="6"/>
                </a:lnTo>
                <a:lnTo>
                  <a:pt x="667" y="6"/>
                </a:lnTo>
                <a:lnTo>
                  <a:pt x="673" y="0"/>
                </a:lnTo>
                <a:lnTo>
                  <a:pt x="679" y="0"/>
                </a:lnTo>
                <a:lnTo>
                  <a:pt x="684" y="0"/>
                </a:lnTo>
              </a:path>
            </a:pathLst>
          </a:custGeom>
          <a:noFill/>
          <a:ln w="15875"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0" name="Freeform 60">
            <a:extLst>
              <a:ext uri="{FF2B5EF4-FFF2-40B4-BE49-F238E27FC236}">
                <a16:creationId xmlns:a16="http://schemas.microsoft.com/office/drawing/2014/main" id="{D87C2EFF-D264-4EE7-B573-55159F915B5F}"/>
              </a:ext>
            </a:extLst>
          </p:cNvPr>
          <p:cNvSpPr>
            <a:spLocks/>
          </p:cNvSpPr>
          <p:nvPr/>
        </p:nvSpPr>
        <p:spPr bwMode="auto">
          <a:xfrm>
            <a:off x="5735638" y="2946400"/>
            <a:ext cx="555625" cy="149225"/>
          </a:xfrm>
          <a:custGeom>
            <a:avLst/>
            <a:gdLst>
              <a:gd name="T0" fmla="*/ 6 w 350"/>
              <a:gd name="T1" fmla="*/ 94 h 94"/>
              <a:gd name="T2" fmla="*/ 16 w 350"/>
              <a:gd name="T3" fmla="*/ 89 h 94"/>
              <a:gd name="T4" fmla="*/ 27 w 350"/>
              <a:gd name="T5" fmla="*/ 89 h 94"/>
              <a:gd name="T6" fmla="*/ 38 w 350"/>
              <a:gd name="T7" fmla="*/ 84 h 94"/>
              <a:gd name="T8" fmla="*/ 48 w 350"/>
              <a:gd name="T9" fmla="*/ 84 h 94"/>
              <a:gd name="T10" fmla="*/ 60 w 350"/>
              <a:gd name="T11" fmla="*/ 78 h 94"/>
              <a:gd name="T12" fmla="*/ 70 w 350"/>
              <a:gd name="T13" fmla="*/ 78 h 94"/>
              <a:gd name="T14" fmla="*/ 81 w 350"/>
              <a:gd name="T15" fmla="*/ 73 h 94"/>
              <a:gd name="T16" fmla="*/ 92 w 350"/>
              <a:gd name="T17" fmla="*/ 73 h 94"/>
              <a:gd name="T18" fmla="*/ 102 w 350"/>
              <a:gd name="T19" fmla="*/ 67 h 94"/>
              <a:gd name="T20" fmla="*/ 113 w 350"/>
              <a:gd name="T21" fmla="*/ 67 h 94"/>
              <a:gd name="T22" fmla="*/ 123 w 350"/>
              <a:gd name="T23" fmla="*/ 67 h 94"/>
              <a:gd name="T24" fmla="*/ 135 w 350"/>
              <a:gd name="T25" fmla="*/ 61 h 94"/>
              <a:gd name="T26" fmla="*/ 146 w 350"/>
              <a:gd name="T27" fmla="*/ 61 h 94"/>
              <a:gd name="T28" fmla="*/ 156 w 350"/>
              <a:gd name="T29" fmla="*/ 55 h 94"/>
              <a:gd name="T30" fmla="*/ 167 w 350"/>
              <a:gd name="T31" fmla="*/ 55 h 94"/>
              <a:gd name="T32" fmla="*/ 177 w 350"/>
              <a:gd name="T33" fmla="*/ 55 h 94"/>
              <a:gd name="T34" fmla="*/ 188 w 350"/>
              <a:gd name="T35" fmla="*/ 51 h 94"/>
              <a:gd name="T36" fmla="*/ 200 w 350"/>
              <a:gd name="T37" fmla="*/ 51 h 94"/>
              <a:gd name="T38" fmla="*/ 210 w 350"/>
              <a:gd name="T39" fmla="*/ 45 h 94"/>
              <a:gd name="T40" fmla="*/ 221 w 350"/>
              <a:gd name="T41" fmla="*/ 45 h 94"/>
              <a:gd name="T42" fmla="*/ 232 w 350"/>
              <a:gd name="T43" fmla="*/ 39 h 94"/>
              <a:gd name="T44" fmla="*/ 242 w 350"/>
              <a:gd name="T45" fmla="*/ 39 h 94"/>
              <a:gd name="T46" fmla="*/ 253 w 350"/>
              <a:gd name="T47" fmla="*/ 34 h 94"/>
              <a:gd name="T48" fmla="*/ 263 w 350"/>
              <a:gd name="T49" fmla="*/ 28 h 94"/>
              <a:gd name="T50" fmla="*/ 275 w 350"/>
              <a:gd name="T51" fmla="*/ 28 h 94"/>
              <a:gd name="T52" fmla="*/ 286 w 350"/>
              <a:gd name="T53" fmla="*/ 23 h 94"/>
              <a:gd name="T54" fmla="*/ 296 w 350"/>
              <a:gd name="T55" fmla="*/ 23 h 94"/>
              <a:gd name="T56" fmla="*/ 307 w 350"/>
              <a:gd name="T57" fmla="*/ 18 h 94"/>
              <a:gd name="T58" fmla="*/ 317 w 350"/>
              <a:gd name="T59" fmla="*/ 12 h 94"/>
              <a:gd name="T60" fmla="*/ 328 w 350"/>
              <a:gd name="T61" fmla="*/ 12 h 94"/>
              <a:gd name="T62" fmla="*/ 340 w 350"/>
              <a:gd name="T63" fmla="*/ 6 h 94"/>
              <a:gd name="T64" fmla="*/ 350 w 350"/>
              <a:gd name="T65"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0" h="94">
                <a:moveTo>
                  <a:pt x="0" y="94"/>
                </a:moveTo>
                <a:lnTo>
                  <a:pt x="6" y="94"/>
                </a:lnTo>
                <a:lnTo>
                  <a:pt x="11" y="89"/>
                </a:lnTo>
                <a:lnTo>
                  <a:pt x="16" y="89"/>
                </a:lnTo>
                <a:lnTo>
                  <a:pt x="21" y="89"/>
                </a:lnTo>
                <a:lnTo>
                  <a:pt x="27" y="89"/>
                </a:lnTo>
                <a:lnTo>
                  <a:pt x="33" y="84"/>
                </a:lnTo>
                <a:lnTo>
                  <a:pt x="38" y="84"/>
                </a:lnTo>
                <a:lnTo>
                  <a:pt x="43" y="84"/>
                </a:lnTo>
                <a:lnTo>
                  <a:pt x="48" y="84"/>
                </a:lnTo>
                <a:lnTo>
                  <a:pt x="54" y="78"/>
                </a:lnTo>
                <a:lnTo>
                  <a:pt x="60" y="78"/>
                </a:lnTo>
                <a:lnTo>
                  <a:pt x="65" y="78"/>
                </a:lnTo>
                <a:lnTo>
                  <a:pt x="70" y="78"/>
                </a:lnTo>
                <a:lnTo>
                  <a:pt x="75" y="78"/>
                </a:lnTo>
                <a:lnTo>
                  <a:pt x="81" y="73"/>
                </a:lnTo>
                <a:lnTo>
                  <a:pt x="86" y="73"/>
                </a:lnTo>
                <a:lnTo>
                  <a:pt x="92" y="73"/>
                </a:lnTo>
                <a:lnTo>
                  <a:pt x="97" y="73"/>
                </a:lnTo>
                <a:lnTo>
                  <a:pt x="102" y="67"/>
                </a:lnTo>
                <a:lnTo>
                  <a:pt x="108" y="67"/>
                </a:lnTo>
                <a:lnTo>
                  <a:pt x="113" y="67"/>
                </a:lnTo>
                <a:lnTo>
                  <a:pt x="119" y="67"/>
                </a:lnTo>
                <a:lnTo>
                  <a:pt x="123" y="67"/>
                </a:lnTo>
                <a:lnTo>
                  <a:pt x="129" y="67"/>
                </a:lnTo>
                <a:lnTo>
                  <a:pt x="135" y="61"/>
                </a:lnTo>
                <a:lnTo>
                  <a:pt x="140" y="61"/>
                </a:lnTo>
                <a:lnTo>
                  <a:pt x="146" y="61"/>
                </a:lnTo>
                <a:lnTo>
                  <a:pt x="150" y="61"/>
                </a:lnTo>
                <a:lnTo>
                  <a:pt x="156" y="55"/>
                </a:lnTo>
                <a:lnTo>
                  <a:pt x="161" y="55"/>
                </a:lnTo>
                <a:lnTo>
                  <a:pt x="167" y="55"/>
                </a:lnTo>
                <a:lnTo>
                  <a:pt x="173" y="55"/>
                </a:lnTo>
                <a:lnTo>
                  <a:pt x="177" y="55"/>
                </a:lnTo>
                <a:lnTo>
                  <a:pt x="183" y="51"/>
                </a:lnTo>
                <a:lnTo>
                  <a:pt x="188" y="51"/>
                </a:lnTo>
                <a:lnTo>
                  <a:pt x="194" y="51"/>
                </a:lnTo>
                <a:lnTo>
                  <a:pt x="200" y="51"/>
                </a:lnTo>
                <a:lnTo>
                  <a:pt x="204" y="45"/>
                </a:lnTo>
                <a:lnTo>
                  <a:pt x="210" y="45"/>
                </a:lnTo>
                <a:lnTo>
                  <a:pt x="215" y="45"/>
                </a:lnTo>
                <a:lnTo>
                  <a:pt x="221" y="45"/>
                </a:lnTo>
                <a:lnTo>
                  <a:pt x="226" y="39"/>
                </a:lnTo>
                <a:lnTo>
                  <a:pt x="232" y="39"/>
                </a:lnTo>
                <a:lnTo>
                  <a:pt x="236" y="39"/>
                </a:lnTo>
                <a:lnTo>
                  <a:pt x="242" y="39"/>
                </a:lnTo>
                <a:lnTo>
                  <a:pt x="248" y="34"/>
                </a:lnTo>
                <a:lnTo>
                  <a:pt x="253" y="34"/>
                </a:lnTo>
                <a:lnTo>
                  <a:pt x="259" y="34"/>
                </a:lnTo>
                <a:lnTo>
                  <a:pt x="263" y="28"/>
                </a:lnTo>
                <a:lnTo>
                  <a:pt x="269" y="28"/>
                </a:lnTo>
                <a:lnTo>
                  <a:pt x="275" y="28"/>
                </a:lnTo>
                <a:lnTo>
                  <a:pt x="280" y="28"/>
                </a:lnTo>
                <a:lnTo>
                  <a:pt x="286" y="23"/>
                </a:lnTo>
                <a:lnTo>
                  <a:pt x="290" y="23"/>
                </a:lnTo>
                <a:lnTo>
                  <a:pt x="296" y="23"/>
                </a:lnTo>
                <a:lnTo>
                  <a:pt x="302" y="18"/>
                </a:lnTo>
                <a:lnTo>
                  <a:pt x="307" y="18"/>
                </a:lnTo>
                <a:lnTo>
                  <a:pt x="313" y="18"/>
                </a:lnTo>
                <a:lnTo>
                  <a:pt x="317" y="12"/>
                </a:lnTo>
                <a:lnTo>
                  <a:pt x="323" y="12"/>
                </a:lnTo>
                <a:lnTo>
                  <a:pt x="328" y="12"/>
                </a:lnTo>
                <a:lnTo>
                  <a:pt x="334" y="6"/>
                </a:lnTo>
                <a:lnTo>
                  <a:pt x="340" y="6"/>
                </a:lnTo>
                <a:lnTo>
                  <a:pt x="344" y="6"/>
                </a:lnTo>
                <a:lnTo>
                  <a:pt x="350" y="0"/>
                </a:lnTo>
              </a:path>
            </a:pathLst>
          </a:custGeom>
          <a:noFill/>
          <a:ln w="15875"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81" name="Freeform 61">
            <a:extLst>
              <a:ext uri="{FF2B5EF4-FFF2-40B4-BE49-F238E27FC236}">
                <a16:creationId xmlns:a16="http://schemas.microsoft.com/office/drawing/2014/main" id="{50594CFD-3A6A-437B-90C4-BF836E771D08}"/>
              </a:ext>
            </a:extLst>
          </p:cNvPr>
          <p:cNvSpPr>
            <a:spLocks noEditPoints="1"/>
          </p:cNvSpPr>
          <p:nvPr/>
        </p:nvSpPr>
        <p:spPr bwMode="auto">
          <a:xfrm>
            <a:off x="2570163" y="4354513"/>
            <a:ext cx="974725" cy="1017587"/>
          </a:xfrm>
          <a:custGeom>
            <a:avLst/>
            <a:gdLst>
              <a:gd name="T0" fmla="*/ 136 w 6175"/>
              <a:gd name="T1" fmla="*/ 6332 h 6420"/>
              <a:gd name="T2" fmla="*/ 387 w 6175"/>
              <a:gd name="T3" fmla="*/ 6201 h 6420"/>
              <a:gd name="T4" fmla="*/ 168 w 6175"/>
              <a:gd name="T5" fmla="*/ 6420 h 6420"/>
              <a:gd name="T6" fmla="*/ 392 w 6175"/>
              <a:gd name="T7" fmla="*/ 5913 h 6420"/>
              <a:gd name="T8" fmla="*/ 598 w 6175"/>
              <a:gd name="T9" fmla="*/ 5673 h 6420"/>
              <a:gd name="T10" fmla="*/ 613 w 6175"/>
              <a:gd name="T11" fmla="*/ 5208 h 6420"/>
              <a:gd name="T12" fmla="*/ 712 w 6175"/>
              <a:gd name="T13" fmla="*/ 5221 h 6420"/>
              <a:gd name="T14" fmla="*/ 885 w 6175"/>
              <a:gd name="T15" fmla="*/ 4252 h 6420"/>
              <a:gd name="T16" fmla="*/ 926 w 6175"/>
              <a:gd name="T17" fmla="*/ 4507 h 6420"/>
              <a:gd name="T18" fmla="*/ 1018 w 6175"/>
              <a:gd name="T19" fmla="*/ 3520 h 6420"/>
              <a:gd name="T20" fmla="*/ 1093 w 6175"/>
              <a:gd name="T21" fmla="*/ 3229 h 6420"/>
              <a:gd name="T22" fmla="*/ 1196 w 6175"/>
              <a:gd name="T23" fmla="*/ 3229 h 6420"/>
              <a:gd name="T24" fmla="*/ 1257 w 6175"/>
              <a:gd name="T25" fmla="*/ 2317 h 6420"/>
              <a:gd name="T26" fmla="*/ 1299 w 6175"/>
              <a:gd name="T27" fmla="*/ 2554 h 6420"/>
              <a:gd name="T28" fmla="*/ 1522 w 6175"/>
              <a:gd name="T29" fmla="*/ 1736 h 6420"/>
              <a:gd name="T30" fmla="*/ 1585 w 6175"/>
              <a:gd name="T31" fmla="*/ 978 h 6420"/>
              <a:gd name="T32" fmla="*/ 1623 w 6175"/>
              <a:gd name="T33" fmla="*/ 1172 h 6420"/>
              <a:gd name="T34" fmla="*/ 1801 w 6175"/>
              <a:gd name="T35" fmla="*/ 420 h 6420"/>
              <a:gd name="T36" fmla="*/ 2027 w 6175"/>
              <a:gd name="T37" fmla="*/ 173 h 6420"/>
              <a:gd name="T38" fmla="*/ 1947 w 6175"/>
              <a:gd name="T39" fmla="*/ 349 h 6420"/>
              <a:gd name="T40" fmla="*/ 2285 w 6175"/>
              <a:gd name="T41" fmla="*/ 173 h 6420"/>
              <a:gd name="T42" fmla="*/ 2488 w 6175"/>
              <a:gd name="T43" fmla="*/ 420 h 6420"/>
              <a:gd name="T44" fmla="*/ 2449 w 6175"/>
              <a:gd name="T45" fmla="*/ 499 h 6420"/>
              <a:gd name="T46" fmla="*/ 2302 w 6175"/>
              <a:gd name="T47" fmla="*/ 300 h 6420"/>
              <a:gd name="T48" fmla="*/ 2646 w 6175"/>
              <a:gd name="T49" fmla="*/ 788 h 6420"/>
              <a:gd name="T50" fmla="*/ 2685 w 6175"/>
              <a:gd name="T51" fmla="*/ 1210 h 6420"/>
              <a:gd name="T52" fmla="*/ 2646 w 6175"/>
              <a:gd name="T53" fmla="*/ 788 h 6420"/>
              <a:gd name="T54" fmla="*/ 2834 w 6175"/>
              <a:gd name="T55" fmla="*/ 1836 h 6420"/>
              <a:gd name="T56" fmla="*/ 3088 w 6175"/>
              <a:gd name="T57" fmla="*/ 2314 h 6420"/>
              <a:gd name="T58" fmla="*/ 3028 w 6175"/>
              <a:gd name="T59" fmla="*/ 2131 h 6420"/>
              <a:gd name="T60" fmla="*/ 3252 w 6175"/>
              <a:gd name="T61" fmla="*/ 3211 h 6420"/>
              <a:gd name="T62" fmla="*/ 3458 w 6175"/>
              <a:gd name="T63" fmla="*/ 3244 h 6420"/>
              <a:gd name="T64" fmla="*/ 3593 w 6175"/>
              <a:gd name="T65" fmla="*/ 2962 h 6420"/>
              <a:gd name="T66" fmla="*/ 3617 w 6175"/>
              <a:gd name="T67" fmla="*/ 3194 h 6420"/>
              <a:gd name="T68" fmla="*/ 3703 w 6175"/>
              <a:gd name="T69" fmla="*/ 2532 h 6420"/>
              <a:gd name="T70" fmla="*/ 3772 w 6175"/>
              <a:gd name="T71" fmla="*/ 2637 h 6420"/>
              <a:gd name="T72" fmla="*/ 3970 w 6175"/>
              <a:gd name="T73" fmla="*/ 1564 h 6420"/>
              <a:gd name="T74" fmla="*/ 3870 w 6175"/>
              <a:gd name="T75" fmla="*/ 1937 h 6420"/>
              <a:gd name="T76" fmla="*/ 4146 w 6175"/>
              <a:gd name="T77" fmla="*/ 877 h 6420"/>
              <a:gd name="T78" fmla="*/ 4104 w 6175"/>
              <a:gd name="T79" fmla="*/ 1277 h 6420"/>
              <a:gd name="T80" fmla="*/ 4244 w 6175"/>
              <a:gd name="T81" fmla="*/ 481 h 6420"/>
              <a:gd name="T82" fmla="*/ 4477 w 6175"/>
              <a:gd name="T83" fmla="*/ 275 h 6420"/>
              <a:gd name="T84" fmla="*/ 4340 w 6175"/>
              <a:gd name="T85" fmla="*/ 499 h 6420"/>
              <a:gd name="T86" fmla="*/ 4662 w 6175"/>
              <a:gd name="T87" fmla="*/ 0 h 6420"/>
              <a:gd name="T88" fmla="*/ 4908 w 6175"/>
              <a:gd name="T89" fmla="*/ 184 h 6420"/>
              <a:gd name="T90" fmla="*/ 4901 w 6175"/>
              <a:gd name="T91" fmla="*/ 308 h 6420"/>
              <a:gd name="T92" fmla="*/ 4718 w 6175"/>
              <a:gd name="T93" fmla="*/ 100 h 6420"/>
              <a:gd name="T94" fmla="*/ 5146 w 6175"/>
              <a:gd name="T95" fmla="*/ 754 h 6420"/>
              <a:gd name="T96" fmla="*/ 5053 w 6175"/>
              <a:gd name="T97" fmla="*/ 789 h 6420"/>
              <a:gd name="T98" fmla="*/ 5253 w 6175"/>
              <a:gd name="T99" fmla="*/ 1271 h 6420"/>
              <a:gd name="T100" fmla="*/ 5154 w 6175"/>
              <a:gd name="T101" fmla="*/ 1283 h 6420"/>
              <a:gd name="T102" fmla="*/ 5521 w 6175"/>
              <a:gd name="T103" fmla="*/ 2257 h 6420"/>
              <a:gd name="T104" fmla="*/ 5427 w 6175"/>
              <a:gd name="T105" fmla="*/ 1899 h 6420"/>
              <a:gd name="T106" fmla="*/ 5590 w 6175"/>
              <a:gd name="T107" fmla="*/ 2987 h 6420"/>
              <a:gd name="T108" fmla="*/ 5765 w 6175"/>
              <a:gd name="T109" fmla="*/ 3180 h 6420"/>
              <a:gd name="T110" fmla="*/ 6035 w 6175"/>
              <a:gd name="T111" fmla="*/ 2885 h 6420"/>
              <a:gd name="T112" fmla="*/ 5765 w 6175"/>
              <a:gd name="T113" fmla="*/ 3180 h 6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75" h="6420">
                <a:moveTo>
                  <a:pt x="123" y="6420"/>
                </a:moveTo>
                <a:lnTo>
                  <a:pt x="66" y="6420"/>
                </a:lnTo>
                <a:cubicBezTo>
                  <a:pt x="0" y="6420"/>
                  <a:pt x="0" y="6320"/>
                  <a:pt x="66" y="6320"/>
                </a:cubicBezTo>
                <a:lnTo>
                  <a:pt x="123" y="6320"/>
                </a:lnTo>
                <a:lnTo>
                  <a:pt x="168" y="6320"/>
                </a:lnTo>
                <a:lnTo>
                  <a:pt x="136" y="6332"/>
                </a:lnTo>
                <a:lnTo>
                  <a:pt x="193" y="6286"/>
                </a:lnTo>
                <a:lnTo>
                  <a:pt x="245" y="6232"/>
                </a:lnTo>
                <a:lnTo>
                  <a:pt x="301" y="6174"/>
                </a:lnTo>
                <a:lnTo>
                  <a:pt x="287" y="6209"/>
                </a:lnTo>
                <a:lnTo>
                  <a:pt x="287" y="6201"/>
                </a:lnTo>
                <a:lnTo>
                  <a:pt x="387" y="6201"/>
                </a:lnTo>
                <a:lnTo>
                  <a:pt x="387" y="6209"/>
                </a:lnTo>
                <a:cubicBezTo>
                  <a:pt x="387" y="6222"/>
                  <a:pt x="382" y="6235"/>
                  <a:pt x="373" y="6244"/>
                </a:cubicBezTo>
                <a:lnTo>
                  <a:pt x="316" y="6302"/>
                </a:lnTo>
                <a:lnTo>
                  <a:pt x="256" y="6363"/>
                </a:lnTo>
                <a:lnTo>
                  <a:pt x="199" y="6409"/>
                </a:lnTo>
                <a:cubicBezTo>
                  <a:pt x="191" y="6416"/>
                  <a:pt x="179" y="6420"/>
                  <a:pt x="168" y="6420"/>
                </a:cubicBezTo>
                <a:lnTo>
                  <a:pt x="123" y="6420"/>
                </a:lnTo>
                <a:lnTo>
                  <a:pt x="66" y="6420"/>
                </a:lnTo>
                <a:lnTo>
                  <a:pt x="66" y="6320"/>
                </a:lnTo>
                <a:lnTo>
                  <a:pt x="123" y="6320"/>
                </a:lnTo>
                <a:lnTo>
                  <a:pt x="123" y="6420"/>
                </a:lnTo>
                <a:close/>
                <a:moveTo>
                  <a:pt x="392" y="5913"/>
                </a:moveTo>
                <a:lnTo>
                  <a:pt x="392" y="5913"/>
                </a:lnTo>
                <a:lnTo>
                  <a:pt x="450" y="5796"/>
                </a:lnTo>
                <a:lnTo>
                  <a:pt x="504" y="5640"/>
                </a:lnTo>
                <a:lnTo>
                  <a:pt x="550" y="5544"/>
                </a:lnTo>
                <a:lnTo>
                  <a:pt x="640" y="5588"/>
                </a:lnTo>
                <a:lnTo>
                  <a:pt x="598" y="5673"/>
                </a:lnTo>
                <a:lnTo>
                  <a:pt x="539" y="5840"/>
                </a:lnTo>
                <a:lnTo>
                  <a:pt x="484" y="5953"/>
                </a:lnTo>
                <a:lnTo>
                  <a:pt x="484" y="5953"/>
                </a:lnTo>
                <a:lnTo>
                  <a:pt x="392" y="5913"/>
                </a:lnTo>
                <a:close/>
                <a:moveTo>
                  <a:pt x="613" y="5278"/>
                </a:moveTo>
                <a:lnTo>
                  <a:pt x="613" y="5208"/>
                </a:lnTo>
                <a:cubicBezTo>
                  <a:pt x="613" y="5203"/>
                  <a:pt x="614" y="5199"/>
                  <a:pt x="615" y="5194"/>
                </a:cubicBezTo>
                <a:lnTo>
                  <a:pt x="660" y="5033"/>
                </a:lnTo>
                <a:lnTo>
                  <a:pt x="711" y="4877"/>
                </a:lnTo>
                <a:lnTo>
                  <a:pt x="806" y="4908"/>
                </a:lnTo>
                <a:lnTo>
                  <a:pt x="757" y="5060"/>
                </a:lnTo>
                <a:lnTo>
                  <a:pt x="712" y="5221"/>
                </a:lnTo>
                <a:lnTo>
                  <a:pt x="713" y="5208"/>
                </a:lnTo>
                <a:lnTo>
                  <a:pt x="713" y="5278"/>
                </a:lnTo>
                <a:lnTo>
                  <a:pt x="613" y="5278"/>
                </a:lnTo>
                <a:close/>
                <a:moveTo>
                  <a:pt x="800" y="4594"/>
                </a:moveTo>
                <a:lnTo>
                  <a:pt x="829" y="4482"/>
                </a:lnTo>
                <a:lnTo>
                  <a:pt x="885" y="4252"/>
                </a:lnTo>
                <a:lnTo>
                  <a:pt x="884" y="4264"/>
                </a:lnTo>
                <a:lnTo>
                  <a:pt x="884" y="4217"/>
                </a:lnTo>
                <a:lnTo>
                  <a:pt x="984" y="4217"/>
                </a:lnTo>
                <a:lnTo>
                  <a:pt x="984" y="4264"/>
                </a:lnTo>
                <a:cubicBezTo>
                  <a:pt x="984" y="4268"/>
                  <a:pt x="983" y="4272"/>
                  <a:pt x="982" y="4276"/>
                </a:cubicBezTo>
                <a:lnTo>
                  <a:pt x="926" y="4507"/>
                </a:lnTo>
                <a:lnTo>
                  <a:pt x="897" y="4619"/>
                </a:lnTo>
                <a:lnTo>
                  <a:pt x="800" y="4594"/>
                </a:lnTo>
                <a:close/>
                <a:moveTo>
                  <a:pt x="922" y="3911"/>
                </a:moveTo>
                <a:lnTo>
                  <a:pt x="930" y="3874"/>
                </a:lnTo>
                <a:lnTo>
                  <a:pt x="987" y="3642"/>
                </a:lnTo>
                <a:lnTo>
                  <a:pt x="1018" y="3520"/>
                </a:lnTo>
                <a:lnTo>
                  <a:pt x="1115" y="3545"/>
                </a:lnTo>
                <a:lnTo>
                  <a:pt x="1084" y="3666"/>
                </a:lnTo>
                <a:lnTo>
                  <a:pt x="1028" y="3894"/>
                </a:lnTo>
                <a:lnTo>
                  <a:pt x="1020" y="3931"/>
                </a:lnTo>
                <a:lnTo>
                  <a:pt x="922" y="3911"/>
                </a:lnTo>
                <a:close/>
                <a:moveTo>
                  <a:pt x="1093" y="3229"/>
                </a:moveTo>
                <a:lnTo>
                  <a:pt x="1099" y="3204"/>
                </a:lnTo>
                <a:lnTo>
                  <a:pt x="1156" y="2974"/>
                </a:lnTo>
                <a:lnTo>
                  <a:pt x="1183" y="2842"/>
                </a:lnTo>
                <a:lnTo>
                  <a:pt x="1281" y="2862"/>
                </a:lnTo>
                <a:lnTo>
                  <a:pt x="1253" y="2998"/>
                </a:lnTo>
                <a:lnTo>
                  <a:pt x="1196" y="3229"/>
                </a:lnTo>
                <a:lnTo>
                  <a:pt x="1190" y="3254"/>
                </a:lnTo>
                <a:lnTo>
                  <a:pt x="1093" y="3229"/>
                </a:lnTo>
                <a:close/>
                <a:moveTo>
                  <a:pt x="1199" y="2554"/>
                </a:moveTo>
                <a:lnTo>
                  <a:pt x="1199" y="2549"/>
                </a:lnTo>
                <a:cubicBezTo>
                  <a:pt x="1199" y="2544"/>
                  <a:pt x="1200" y="2540"/>
                  <a:pt x="1201" y="2536"/>
                </a:cubicBezTo>
                <a:lnTo>
                  <a:pt x="1257" y="2317"/>
                </a:lnTo>
                <a:lnTo>
                  <a:pt x="1297" y="2154"/>
                </a:lnTo>
                <a:lnTo>
                  <a:pt x="1394" y="2178"/>
                </a:lnTo>
                <a:lnTo>
                  <a:pt x="1354" y="2342"/>
                </a:lnTo>
                <a:lnTo>
                  <a:pt x="1298" y="2561"/>
                </a:lnTo>
                <a:lnTo>
                  <a:pt x="1299" y="2549"/>
                </a:lnTo>
                <a:lnTo>
                  <a:pt x="1299" y="2554"/>
                </a:lnTo>
                <a:lnTo>
                  <a:pt x="1199" y="2554"/>
                </a:lnTo>
                <a:close/>
                <a:moveTo>
                  <a:pt x="1373" y="1859"/>
                </a:moveTo>
                <a:lnTo>
                  <a:pt x="1427" y="1703"/>
                </a:lnTo>
                <a:lnTo>
                  <a:pt x="1482" y="1479"/>
                </a:lnTo>
                <a:lnTo>
                  <a:pt x="1579" y="1503"/>
                </a:lnTo>
                <a:lnTo>
                  <a:pt x="1522" y="1736"/>
                </a:lnTo>
                <a:lnTo>
                  <a:pt x="1467" y="1892"/>
                </a:lnTo>
                <a:lnTo>
                  <a:pt x="1373" y="1859"/>
                </a:lnTo>
                <a:close/>
                <a:moveTo>
                  <a:pt x="1526" y="1198"/>
                </a:moveTo>
                <a:lnTo>
                  <a:pt x="1526" y="1156"/>
                </a:lnTo>
                <a:cubicBezTo>
                  <a:pt x="1526" y="1150"/>
                  <a:pt x="1527" y="1144"/>
                  <a:pt x="1529" y="1139"/>
                </a:cubicBezTo>
                <a:lnTo>
                  <a:pt x="1585" y="978"/>
                </a:lnTo>
                <a:lnTo>
                  <a:pt x="1644" y="857"/>
                </a:lnTo>
                <a:lnTo>
                  <a:pt x="1661" y="807"/>
                </a:lnTo>
                <a:lnTo>
                  <a:pt x="1755" y="840"/>
                </a:lnTo>
                <a:lnTo>
                  <a:pt x="1733" y="901"/>
                </a:lnTo>
                <a:lnTo>
                  <a:pt x="1679" y="1011"/>
                </a:lnTo>
                <a:lnTo>
                  <a:pt x="1623" y="1172"/>
                </a:lnTo>
                <a:lnTo>
                  <a:pt x="1626" y="1156"/>
                </a:lnTo>
                <a:lnTo>
                  <a:pt x="1626" y="1198"/>
                </a:lnTo>
                <a:lnTo>
                  <a:pt x="1526" y="1198"/>
                </a:lnTo>
                <a:close/>
                <a:moveTo>
                  <a:pt x="1769" y="532"/>
                </a:moveTo>
                <a:lnTo>
                  <a:pt x="1798" y="428"/>
                </a:lnTo>
                <a:cubicBezTo>
                  <a:pt x="1799" y="425"/>
                  <a:pt x="1800" y="423"/>
                  <a:pt x="1801" y="420"/>
                </a:cubicBezTo>
                <a:lnTo>
                  <a:pt x="1858" y="305"/>
                </a:lnTo>
                <a:cubicBezTo>
                  <a:pt x="1860" y="300"/>
                  <a:pt x="1863" y="296"/>
                  <a:pt x="1867" y="292"/>
                </a:cubicBezTo>
                <a:lnTo>
                  <a:pt x="1923" y="234"/>
                </a:lnTo>
                <a:lnTo>
                  <a:pt x="1983" y="184"/>
                </a:lnTo>
                <a:cubicBezTo>
                  <a:pt x="1992" y="177"/>
                  <a:pt x="2004" y="173"/>
                  <a:pt x="2015" y="173"/>
                </a:cubicBezTo>
                <a:lnTo>
                  <a:pt x="2027" y="173"/>
                </a:lnTo>
                <a:lnTo>
                  <a:pt x="2027" y="273"/>
                </a:lnTo>
                <a:lnTo>
                  <a:pt x="2015" y="273"/>
                </a:lnTo>
                <a:lnTo>
                  <a:pt x="2047" y="262"/>
                </a:lnTo>
                <a:lnTo>
                  <a:pt x="1995" y="304"/>
                </a:lnTo>
                <a:lnTo>
                  <a:pt x="1938" y="362"/>
                </a:lnTo>
                <a:lnTo>
                  <a:pt x="1947" y="349"/>
                </a:lnTo>
                <a:lnTo>
                  <a:pt x="1891" y="464"/>
                </a:lnTo>
                <a:lnTo>
                  <a:pt x="1894" y="455"/>
                </a:lnTo>
                <a:lnTo>
                  <a:pt x="1865" y="558"/>
                </a:lnTo>
                <a:lnTo>
                  <a:pt x="1769" y="532"/>
                </a:lnTo>
                <a:close/>
                <a:moveTo>
                  <a:pt x="2274" y="173"/>
                </a:moveTo>
                <a:lnTo>
                  <a:pt x="2285" y="173"/>
                </a:lnTo>
                <a:cubicBezTo>
                  <a:pt x="2297" y="173"/>
                  <a:pt x="2308" y="177"/>
                  <a:pt x="2317" y="184"/>
                </a:cubicBezTo>
                <a:lnTo>
                  <a:pt x="2373" y="230"/>
                </a:lnTo>
                <a:cubicBezTo>
                  <a:pt x="2376" y="233"/>
                  <a:pt x="2379" y="235"/>
                  <a:pt x="2381" y="238"/>
                </a:cubicBezTo>
                <a:lnTo>
                  <a:pt x="2426" y="296"/>
                </a:lnTo>
                <a:cubicBezTo>
                  <a:pt x="2428" y="299"/>
                  <a:pt x="2430" y="302"/>
                  <a:pt x="2432" y="305"/>
                </a:cubicBezTo>
                <a:lnTo>
                  <a:pt x="2488" y="420"/>
                </a:lnTo>
                <a:lnTo>
                  <a:pt x="2479" y="407"/>
                </a:lnTo>
                <a:lnTo>
                  <a:pt x="2535" y="464"/>
                </a:lnTo>
                <a:cubicBezTo>
                  <a:pt x="2544" y="474"/>
                  <a:pt x="2549" y="486"/>
                  <a:pt x="2549" y="499"/>
                </a:cubicBezTo>
                <a:lnTo>
                  <a:pt x="2549" y="534"/>
                </a:lnTo>
                <a:lnTo>
                  <a:pt x="2449" y="534"/>
                </a:lnTo>
                <a:lnTo>
                  <a:pt x="2449" y="499"/>
                </a:lnTo>
                <a:lnTo>
                  <a:pt x="2464" y="534"/>
                </a:lnTo>
                <a:lnTo>
                  <a:pt x="2407" y="477"/>
                </a:lnTo>
                <a:cubicBezTo>
                  <a:pt x="2404" y="473"/>
                  <a:pt x="2401" y="469"/>
                  <a:pt x="2398" y="464"/>
                </a:cubicBezTo>
                <a:lnTo>
                  <a:pt x="2342" y="349"/>
                </a:lnTo>
                <a:lnTo>
                  <a:pt x="2347" y="358"/>
                </a:lnTo>
                <a:lnTo>
                  <a:pt x="2302" y="300"/>
                </a:lnTo>
                <a:lnTo>
                  <a:pt x="2310" y="308"/>
                </a:lnTo>
                <a:lnTo>
                  <a:pt x="2254" y="262"/>
                </a:lnTo>
                <a:lnTo>
                  <a:pt x="2285" y="273"/>
                </a:lnTo>
                <a:lnTo>
                  <a:pt x="2274" y="273"/>
                </a:lnTo>
                <a:lnTo>
                  <a:pt x="2274" y="173"/>
                </a:lnTo>
                <a:close/>
                <a:moveTo>
                  <a:pt x="2646" y="788"/>
                </a:moveTo>
                <a:lnTo>
                  <a:pt x="2657" y="811"/>
                </a:lnTo>
                <a:cubicBezTo>
                  <a:pt x="2658" y="814"/>
                  <a:pt x="2659" y="817"/>
                  <a:pt x="2660" y="820"/>
                </a:cubicBezTo>
                <a:lnTo>
                  <a:pt x="2705" y="981"/>
                </a:lnTo>
                <a:lnTo>
                  <a:pt x="2761" y="1139"/>
                </a:lnTo>
                <a:lnTo>
                  <a:pt x="2774" y="1166"/>
                </a:lnTo>
                <a:lnTo>
                  <a:pt x="2685" y="1210"/>
                </a:lnTo>
                <a:lnTo>
                  <a:pt x="2666" y="1172"/>
                </a:lnTo>
                <a:lnTo>
                  <a:pt x="2609" y="1008"/>
                </a:lnTo>
                <a:lnTo>
                  <a:pt x="2564" y="847"/>
                </a:lnTo>
                <a:lnTo>
                  <a:pt x="2567" y="855"/>
                </a:lnTo>
                <a:lnTo>
                  <a:pt x="2556" y="832"/>
                </a:lnTo>
                <a:lnTo>
                  <a:pt x="2646" y="788"/>
                </a:lnTo>
                <a:close/>
                <a:moveTo>
                  <a:pt x="2829" y="1460"/>
                </a:moveTo>
                <a:lnTo>
                  <a:pt x="2873" y="1588"/>
                </a:lnTo>
                <a:lnTo>
                  <a:pt x="2931" y="1811"/>
                </a:lnTo>
                <a:lnTo>
                  <a:pt x="2941" y="1848"/>
                </a:lnTo>
                <a:lnTo>
                  <a:pt x="2844" y="1874"/>
                </a:lnTo>
                <a:lnTo>
                  <a:pt x="2834" y="1836"/>
                </a:lnTo>
                <a:lnTo>
                  <a:pt x="2779" y="1621"/>
                </a:lnTo>
                <a:lnTo>
                  <a:pt x="2734" y="1493"/>
                </a:lnTo>
                <a:lnTo>
                  <a:pt x="2829" y="1460"/>
                </a:lnTo>
                <a:close/>
                <a:moveTo>
                  <a:pt x="3028" y="2131"/>
                </a:moveTo>
                <a:lnTo>
                  <a:pt x="3031" y="2141"/>
                </a:lnTo>
                <a:lnTo>
                  <a:pt x="3088" y="2314"/>
                </a:lnTo>
                <a:lnTo>
                  <a:pt x="3140" y="2519"/>
                </a:lnTo>
                <a:lnTo>
                  <a:pt x="3044" y="2544"/>
                </a:lnTo>
                <a:lnTo>
                  <a:pt x="2993" y="2345"/>
                </a:lnTo>
                <a:lnTo>
                  <a:pt x="2937" y="2174"/>
                </a:lnTo>
                <a:lnTo>
                  <a:pt x="2933" y="2164"/>
                </a:lnTo>
                <a:lnTo>
                  <a:pt x="3028" y="2131"/>
                </a:lnTo>
                <a:close/>
                <a:moveTo>
                  <a:pt x="3182" y="2809"/>
                </a:moveTo>
                <a:lnTo>
                  <a:pt x="3200" y="2867"/>
                </a:lnTo>
                <a:lnTo>
                  <a:pt x="3244" y="2966"/>
                </a:lnTo>
                <a:lnTo>
                  <a:pt x="3299" y="3079"/>
                </a:lnTo>
                <a:lnTo>
                  <a:pt x="3342" y="3168"/>
                </a:lnTo>
                <a:lnTo>
                  <a:pt x="3252" y="3211"/>
                </a:lnTo>
                <a:lnTo>
                  <a:pt x="3209" y="3123"/>
                </a:lnTo>
                <a:lnTo>
                  <a:pt x="3152" y="3006"/>
                </a:lnTo>
                <a:lnTo>
                  <a:pt x="3105" y="2898"/>
                </a:lnTo>
                <a:lnTo>
                  <a:pt x="3086" y="2840"/>
                </a:lnTo>
                <a:lnTo>
                  <a:pt x="3182" y="2809"/>
                </a:lnTo>
                <a:close/>
                <a:moveTo>
                  <a:pt x="3458" y="3244"/>
                </a:moveTo>
                <a:lnTo>
                  <a:pt x="3479" y="3196"/>
                </a:lnTo>
                <a:cubicBezTo>
                  <a:pt x="3481" y="3191"/>
                  <a:pt x="3485" y="3186"/>
                  <a:pt x="3489" y="3181"/>
                </a:cubicBezTo>
                <a:lnTo>
                  <a:pt x="3545" y="3124"/>
                </a:lnTo>
                <a:lnTo>
                  <a:pt x="3533" y="3143"/>
                </a:lnTo>
                <a:lnTo>
                  <a:pt x="3590" y="2970"/>
                </a:lnTo>
                <a:cubicBezTo>
                  <a:pt x="3591" y="2968"/>
                  <a:pt x="3592" y="2965"/>
                  <a:pt x="3593" y="2962"/>
                </a:cubicBezTo>
                <a:lnTo>
                  <a:pt x="3634" y="2887"/>
                </a:lnTo>
                <a:lnTo>
                  <a:pt x="3722" y="2935"/>
                </a:lnTo>
                <a:lnTo>
                  <a:pt x="3681" y="3010"/>
                </a:lnTo>
                <a:lnTo>
                  <a:pt x="3685" y="3001"/>
                </a:lnTo>
                <a:lnTo>
                  <a:pt x="3628" y="3174"/>
                </a:lnTo>
                <a:cubicBezTo>
                  <a:pt x="3626" y="3181"/>
                  <a:pt x="3622" y="3188"/>
                  <a:pt x="3617" y="3194"/>
                </a:cubicBezTo>
                <a:lnTo>
                  <a:pt x="3560" y="3251"/>
                </a:lnTo>
                <a:lnTo>
                  <a:pt x="3570" y="3236"/>
                </a:lnTo>
                <a:lnTo>
                  <a:pt x="3549" y="3284"/>
                </a:lnTo>
                <a:lnTo>
                  <a:pt x="3458" y="3244"/>
                </a:lnTo>
                <a:close/>
                <a:moveTo>
                  <a:pt x="3678" y="2604"/>
                </a:moveTo>
                <a:lnTo>
                  <a:pt x="3703" y="2532"/>
                </a:lnTo>
                <a:lnTo>
                  <a:pt x="3746" y="2320"/>
                </a:lnTo>
                <a:lnTo>
                  <a:pt x="3779" y="2218"/>
                </a:lnTo>
                <a:lnTo>
                  <a:pt x="3874" y="2249"/>
                </a:lnTo>
                <a:lnTo>
                  <a:pt x="3844" y="2340"/>
                </a:lnTo>
                <a:lnTo>
                  <a:pt x="3797" y="2565"/>
                </a:lnTo>
                <a:lnTo>
                  <a:pt x="3772" y="2637"/>
                </a:lnTo>
                <a:lnTo>
                  <a:pt x="3678" y="2604"/>
                </a:lnTo>
                <a:close/>
                <a:moveTo>
                  <a:pt x="3870" y="1937"/>
                </a:moveTo>
                <a:lnTo>
                  <a:pt x="3915" y="1754"/>
                </a:lnTo>
                <a:lnTo>
                  <a:pt x="3973" y="1588"/>
                </a:lnTo>
                <a:lnTo>
                  <a:pt x="3970" y="1605"/>
                </a:lnTo>
                <a:lnTo>
                  <a:pt x="3970" y="1564"/>
                </a:lnTo>
                <a:lnTo>
                  <a:pt x="4070" y="1564"/>
                </a:lnTo>
                <a:lnTo>
                  <a:pt x="4070" y="1605"/>
                </a:lnTo>
                <a:cubicBezTo>
                  <a:pt x="4070" y="1610"/>
                  <a:pt x="4069" y="1616"/>
                  <a:pt x="4067" y="1621"/>
                </a:cubicBezTo>
                <a:lnTo>
                  <a:pt x="4012" y="1778"/>
                </a:lnTo>
                <a:lnTo>
                  <a:pt x="3968" y="1961"/>
                </a:lnTo>
                <a:lnTo>
                  <a:pt x="3870" y="1937"/>
                </a:lnTo>
                <a:close/>
                <a:moveTo>
                  <a:pt x="4006" y="1258"/>
                </a:moveTo>
                <a:lnTo>
                  <a:pt x="4016" y="1204"/>
                </a:lnTo>
                <a:cubicBezTo>
                  <a:pt x="4017" y="1201"/>
                  <a:pt x="4017" y="1199"/>
                  <a:pt x="4018" y="1197"/>
                </a:cubicBezTo>
                <a:lnTo>
                  <a:pt x="4074" y="1036"/>
                </a:lnTo>
                <a:lnTo>
                  <a:pt x="4133" y="915"/>
                </a:lnTo>
                <a:lnTo>
                  <a:pt x="4146" y="877"/>
                </a:lnTo>
                <a:lnTo>
                  <a:pt x="4240" y="910"/>
                </a:lnTo>
                <a:lnTo>
                  <a:pt x="4223" y="959"/>
                </a:lnTo>
                <a:lnTo>
                  <a:pt x="4169" y="1068"/>
                </a:lnTo>
                <a:lnTo>
                  <a:pt x="4112" y="1230"/>
                </a:lnTo>
                <a:lnTo>
                  <a:pt x="4114" y="1223"/>
                </a:lnTo>
                <a:lnTo>
                  <a:pt x="4104" y="1277"/>
                </a:lnTo>
                <a:lnTo>
                  <a:pt x="4006" y="1258"/>
                </a:lnTo>
                <a:close/>
                <a:moveTo>
                  <a:pt x="4241" y="593"/>
                </a:moveTo>
                <a:lnTo>
                  <a:pt x="4243" y="588"/>
                </a:lnTo>
                <a:lnTo>
                  <a:pt x="4240" y="603"/>
                </a:lnTo>
                <a:lnTo>
                  <a:pt x="4240" y="499"/>
                </a:lnTo>
                <a:cubicBezTo>
                  <a:pt x="4240" y="493"/>
                  <a:pt x="4242" y="487"/>
                  <a:pt x="4244" y="481"/>
                </a:cubicBezTo>
                <a:lnTo>
                  <a:pt x="4289" y="366"/>
                </a:lnTo>
                <a:cubicBezTo>
                  <a:pt x="4291" y="360"/>
                  <a:pt x="4295" y="354"/>
                  <a:pt x="4300" y="349"/>
                </a:cubicBezTo>
                <a:lnTo>
                  <a:pt x="4356" y="292"/>
                </a:lnTo>
                <a:lnTo>
                  <a:pt x="4348" y="303"/>
                </a:lnTo>
                <a:lnTo>
                  <a:pt x="4389" y="227"/>
                </a:lnTo>
                <a:lnTo>
                  <a:pt x="4477" y="275"/>
                </a:lnTo>
                <a:lnTo>
                  <a:pt x="4436" y="351"/>
                </a:lnTo>
                <a:cubicBezTo>
                  <a:pt x="4434" y="355"/>
                  <a:pt x="4431" y="358"/>
                  <a:pt x="4428" y="362"/>
                </a:cubicBezTo>
                <a:lnTo>
                  <a:pt x="4371" y="419"/>
                </a:lnTo>
                <a:lnTo>
                  <a:pt x="4382" y="403"/>
                </a:lnTo>
                <a:lnTo>
                  <a:pt x="4337" y="518"/>
                </a:lnTo>
                <a:lnTo>
                  <a:pt x="4340" y="499"/>
                </a:lnTo>
                <a:lnTo>
                  <a:pt x="4340" y="603"/>
                </a:lnTo>
                <a:cubicBezTo>
                  <a:pt x="4340" y="608"/>
                  <a:pt x="4340" y="614"/>
                  <a:pt x="4338" y="619"/>
                </a:cubicBezTo>
                <a:lnTo>
                  <a:pt x="4336" y="624"/>
                </a:lnTo>
                <a:lnTo>
                  <a:pt x="4241" y="593"/>
                </a:lnTo>
                <a:close/>
                <a:moveTo>
                  <a:pt x="4640" y="0"/>
                </a:moveTo>
                <a:lnTo>
                  <a:pt x="4662" y="0"/>
                </a:lnTo>
                <a:lnTo>
                  <a:pt x="4718" y="0"/>
                </a:lnTo>
                <a:cubicBezTo>
                  <a:pt x="4732" y="0"/>
                  <a:pt x="4745" y="6"/>
                  <a:pt x="4754" y="16"/>
                </a:cubicBezTo>
                <a:lnTo>
                  <a:pt x="4811" y="73"/>
                </a:lnTo>
                <a:lnTo>
                  <a:pt x="4867" y="131"/>
                </a:lnTo>
                <a:lnTo>
                  <a:pt x="4916" y="192"/>
                </a:lnTo>
                <a:lnTo>
                  <a:pt x="4908" y="184"/>
                </a:lnTo>
                <a:lnTo>
                  <a:pt x="4964" y="230"/>
                </a:lnTo>
                <a:cubicBezTo>
                  <a:pt x="4976" y="240"/>
                  <a:pt x="4982" y="254"/>
                  <a:pt x="4982" y="269"/>
                </a:cubicBezTo>
                <a:lnTo>
                  <a:pt x="4982" y="284"/>
                </a:lnTo>
                <a:lnTo>
                  <a:pt x="4882" y="284"/>
                </a:lnTo>
                <a:lnTo>
                  <a:pt x="4882" y="269"/>
                </a:lnTo>
                <a:lnTo>
                  <a:pt x="4901" y="308"/>
                </a:lnTo>
                <a:lnTo>
                  <a:pt x="4845" y="262"/>
                </a:lnTo>
                <a:cubicBezTo>
                  <a:pt x="4842" y="260"/>
                  <a:pt x="4839" y="257"/>
                  <a:pt x="4837" y="254"/>
                </a:cubicBezTo>
                <a:lnTo>
                  <a:pt x="4795" y="201"/>
                </a:lnTo>
                <a:lnTo>
                  <a:pt x="4739" y="143"/>
                </a:lnTo>
                <a:lnTo>
                  <a:pt x="4683" y="85"/>
                </a:lnTo>
                <a:lnTo>
                  <a:pt x="4718" y="100"/>
                </a:lnTo>
                <a:lnTo>
                  <a:pt x="4662" y="100"/>
                </a:lnTo>
                <a:lnTo>
                  <a:pt x="4640" y="100"/>
                </a:lnTo>
                <a:lnTo>
                  <a:pt x="4640" y="0"/>
                </a:lnTo>
                <a:close/>
                <a:moveTo>
                  <a:pt x="5059" y="550"/>
                </a:moveTo>
                <a:lnTo>
                  <a:pt x="5092" y="644"/>
                </a:lnTo>
                <a:lnTo>
                  <a:pt x="5146" y="754"/>
                </a:lnTo>
                <a:cubicBezTo>
                  <a:pt x="5148" y="756"/>
                  <a:pt x="5149" y="759"/>
                  <a:pt x="5150" y="762"/>
                </a:cubicBezTo>
                <a:lnTo>
                  <a:pt x="5195" y="923"/>
                </a:lnTo>
                <a:lnTo>
                  <a:pt x="5196" y="926"/>
                </a:lnTo>
                <a:lnTo>
                  <a:pt x="5100" y="957"/>
                </a:lnTo>
                <a:lnTo>
                  <a:pt x="5098" y="950"/>
                </a:lnTo>
                <a:lnTo>
                  <a:pt x="5053" y="789"/>
                </a:lnTo>
                <a:lnTo>
                  <a:pt x="5057" y="798"/>
                </a:lnTo>
                <a:lnTo>
                  <a:pt x="4998" y="677"/>
                </a:lnTo>
                <a:lnTo>
                  <a:pt x="4965" y="583"/>
                </a:lnTo>
                <a:lnTo>
                  <a:pt x="5059" y="550"/>
                </a:lnTo>
                <a:close/>
                <a:moveTo>
                  <a:pt x="5253" y="1233"/>
                </a:moveTo>
                <a:lnTo>
                  <a:pt x="5253" y="1271"/>
                </a:lnTo>
                <a:lnTo>
                  <a:pt x="5251" y="1258"/>
                </a:lnTo>
                <a:lnTo>
                  <a:pt x="5308" y="1477"/>
                </a:lnTo>
                <a:lnTo>
                  <a:pt x="5349" y="1603"/>
                </a:lnTo>
                <a:lnTo>
                  <a:pt x="5254" y="1634"/>
                </a:lnTo>
                <a:lnTo>
                  <a:pt x="5211" y="1502"/>
                </a:lnTo>
                <a:lnTo>
                  <a:pt x="5154" y="1283"/>
                </a:lnTo>
                <a:cubicBezTo>
                  <a:pt x="5153" y="1279"/>
                  <a:pt x="5153" y="1275"/>
                  <a:pt x="5153" y="1271"/>
                </a:cubicBezTo>
                <a:lnTo>
                  <a:pt x="5153" y="1233"/>
                </a:lnTo>
                <a:lnTo>
                  <a:pt x="5253" y="1233"/>
                </a:lnTo>
                <a:close/>
                <a:moveTo>
                  <a:pt x="5427" y="1899"/>
                </a:moveTo>
                <a:lnTo>
                  <a:pt x="5466" y="2089"/>
                </a:lnTo>
                <a:lnTo>
                  <a:pt x="5521" y="2257"/>
                </a:lnTo>
                <a:lnTo>
                  <a:pt x="5528" y="2283"/>
                </a:lnTo>
                <a:lnTo>
                  <a:pt x="5431" y="2308"/>
                </a:lnTo>
                <a:lnTo>
                  <a:pt x="5426" y="2288"/>
                </a:lnTo>
                <a:lnTo>
                  <a:pt x="5368" y="2110"/>
                </a:lnTo>
                <a:lnTo>
                  <a:pt x="5329" y="1919"/>
                </a:lnTo>
                <a:lnTo>
                  <a:pt x="5427" y="1899"/>
                </a:lnTo>
                <a:close/>
                <a:moveTo>
                  <a:pt x="5579" y="2589"/>
                </a:moveTo>
                <a:lnTo>
                  <a:pt x="5579" y="2664"/>
                </a:lnTo>
                <a:lnTo>
                  <a:pt x="5577" y="2647"/>
                </a:lnTo>
                <a:lnTo>
                  <a:pt x="5633" y="2808"/>
                </a:lnTo>
                <a:lnTo>
                  <a:pt x="5684" y="2954"/>
                </a:lnTo>
                <a:lnTo>
                  <a:pt x="5590" y="2987"/>
                </a:lnTo>
                <a:lnTo>
                  <a:pt x="5539" y="2841"/>
                </a:lnTo>
                <a:lnTo>
                  <a:pt x="5482" y="2680"/>
                </a:lnTo>
                <a:cubicBezTo>
                  <a:pt x="5480" y="2675"/>
                  <a:pt x="5479" y="2669"/>
                  <a:pt x="5479" y="2664"/>
                </a:cubicBezTo>
                <a:lnTo>
                  <a:pt x="5479" y="2589"/>
                </a:lnTo>
                <a:lnTo>
                  <a:pt x="5579" y="2589"/>
                </a:lnTo>
                <a:close/>
                <a:moveTo>
                  <a:pt x="5765" y="3180"/>
                </a:moveTo>
                <a:lnTo>
                  <a:pt x="5820" y="3124"/>
                </a:lnTo>
                <a:lnTo>
                  <a:pt x="5877" y="3066"/>
                </a:lnTo>
                <a:lnTo>
                  <a:pt x="5865" y="3085"/>
                </a:lnTo>
                <a:lnTo>
                  <a:pt x="5922" y="2923"/>
                </a:lnTo>
                <a:lnTo>
                  <a:pt x="5938" y="2859"/>
                </a:lnTo>
                <a:lnTo>
                  <a:pt x="6035" y="2885"/>
                </a:lnTo>
                <a:lnTo>
                  <a:pt x="6016" y="2956"/>
                </a:lnTo>
                <a:lnTo>
                  <a:pt x="5960" y="3118"/>
                </a:lnTo>
                <a:cubicBezTo>
                  <a:pt x="5957" y="3125"/>
                  <a:pt x="5953" y="3131"/>
                  <a:pt x="5948" y="3136"/>
                </a:cubicBezTo>
                <a:lnTo>
                  <a:pt x="5892" y="3194"/>
                </a:lnTo>
                <a:lnTo>
                  <a:pt x="5837" y="3250"/>
                </a:lnTo>
                <a:lnTo>
                  <a:pt x="5765" y="3180"/>
                </a:lnTo>
                <a:close/>
                <a:moveTo>
                  <a:pt x="6027" y="2574"/>
                </a:moveTo>
                <a:lnTo>
                  <a:pt x="6078" y="2364"/>
                </a:lnTo>
                <a:lnTo>
                  <a:pt x="6175" y="2388"/>
                </a:lnTo>
                <a:lnTo>
                  <a:pt x="6124" y="2598"/>
                </a:lnTo>
                <a:lnTo>
                  <a:pt x="6027" y="2574"/>
                </a:lnTo>
                <a:close/>
              </a:path>
            </a:pathLst>
          </a:custGeom>
          <a:solidFill>
            <a:srgbClr val="3333FF"/>
          </a:solidFill>
          <a:ln w="1588" cap="flat">
            <a:solidFill>
              <a:srgbClr val="3333FF"/>
            </a:solidFill>
            <a:prstDash val="solid"/>
            <a:bevel/>
            <a:headEnd/>
            <a:tailEnd/>
          </a:ln>
        </p:spPr>
        <p:txBody>
          <a:bodyPr/>
          <a:lstStyle/>
          <a:p>
            <a:endParaRPr lang="en-US"/>
          </a:p>
        </p:txBody>
      </p:sp>
      <p:sp>
        <p:nvSpPr>
          <p:cNvPr id="56382" name="Freeform 62">
            <a:extLst>
              <a:ext uri="{FF2B5EF4-FFF2-40B4-BE49-F238E27FC236}">
                <a16:creationId xmlns:a16="http://schemas.microsoft.com/office/drawing/2014/main" id="{206CB77A-F194-4C5E-9631-72B8C2DC0115}"/>
              </a:ext>
            </a:extLst>
          </p:cNvPr>
          <p:cNvSpPr>
            <a:spLocks noEditPoints="1"/>
          </p:cNvSpPr>
          <p:nvPr/>
        </p:nvSpPr>
        <p:spPr bwMode="auto">
          <a:xfrm>
            <a:off x="3529013" y="3603625"/>
            <a:ext cx="958850" cy="1125538"/>
          </a:xfrm>
          <a:custGeom>
            <a:avLst/>
            <a:gdLst>
              <a:gd name="T0" fmla="*/ 99 w 6059"/>
              <a:gd name="T1" fmla="*/ 6839 h 7102"/>
              <a:gd name="T2" fmla="*/ 159 w 6059"/>
              <a:gd name="T3" fmla="*/ 6047 h 7102"/>
              <a:gd name="T4" fmla="*/ 97 w 6059"/>
              <a:gd name="T5" fmla="*/ 6404 h 7102"/>
              <a:gd name="T6" fmla="*/ 324 w 6059"/>
              <a:gd name="T7" fmla="*/ 5736 h 7102"/>
              <a:gd name="T8" fmla="*/ 397 w 6059"/>
              <a:gd name="T9" fmla="*/ 4636 h 7102"/>
              <a:gd name="T10" fmla="*/ 327 w 6059"/>
              <a:gd name="T11" fmla="*/ 5036 h 7102"/>
              <a:gd name="T12" fmla="*/ 551 w 6059"/>
              <a:gd name="T13" fmla="*/ 4362 h 7102"/>
              <a:gd name="T14" fmla="*/ 656 w 6059"/>
              <a:gd name="T15" fmla="*/ 3326 h 7102"/>
              <a:gd name="T16" fmla="*/ 751 w 6059"/>
              <a:gd name="T17" fmla="*/ 3574 h 7102"/>
              <a:gd name="T18" fmla="*/ 874 w 6059"/>
              <a:gd name="T19" fmla="*/ 2705 h 7102"/>
              <a:gd name="T20" fmla="*/ 857 w 6059"/>
              <a:gd name="T21" fmla="*/ 3007 h 7102"/>
              <a:gd name="T22" fmla="*/ 1188 w 6059"/>
              <a:gd name="T23" fmla="*/ 2287 h 7102"/>
              <a:gd name="T24" fmla="*/ 1391 w 6059"/>
              <a:gd name="T25" fmla="*/ 2477 h 7102"/>
              <a:gd name="T26" fmla="*/ 1250 w 6059"/>
              <a:gd name="T27" fmla="*/ 2483 h 7102"/>
              <a:gd name="T28" fmla="*/ 1102 w 6059"/>
              <a:gd name="T29" fmla="*/ 2445 h 7102"/>
              <a:gd name="T30" fmla="*/ 1621 w 6059"/>
              <a:gd name="T31" fmla="*/ 3166 h 7102"/>
              <a:gd name="T32" fmla="*/ 1521 w 6059"/>
              <a:gd name="T33" fmla="*/ 3005 h 7102"/>
              <a:gd name="T34" fmla="*/ 1720 w 6059"/>
              <a:gd name="T35" fmla="*/ 3541 h 7102"/>
              <a:gd name="T36" fmla="*/ 1606 w 6059"/>
              <a:gd name="T37" fmla="*/ 3519 h 7102"/>
              <a:gd name="T38" fmla="*/ 1937 w 6059"/>
              <a:gd name="T39" fmla="*/ 4573 h 7102"/>
              <a:gd name="T40" fmla="*/ 1879 w 6059"/>
              <a:gd name="T41" fmla="*/ 4167 h 7102"/>
              <a:gd name="T42" fmla="*/ 1951 w 6059"/>
              <a:gd name="T43" fmla="*/ 5181 h 7102"/>
              <a:gd name="T44" fmla="*/ 2206 w 6059"/>
              <a:gd name="T45" fmla="*/ 5827 h 7102"/>
              <a:gd name="T46" fmla="*/ 2064 w 6059"/>
              <a:gd name="T47" fmla="*/ 5619 h 7102"/>
              <a:gd name="T48" fmla="*/ 2362 w 6059"/>
              <a:gd name="T49" fmla="*/ 6296 h 7102"/>
              <a:gd name="T50" fmla="*/ 2434 w 6059"/>
              <a:gd name="T51" fmla="*/ 6308 h 7102"/>
              <a:gd name="T52" fmla="*/ 2347 w 6059"/>
              <a:gd name="T53" fmla="*/ 6424 h 7102"/>
              <a:gd name="T54" fmla="*/ 2539 w 6059"/>
              <a:gd name="T55" fmla="*/ 6014 h 7102"/>
              <a:gd name="T56" fmla="*/ 2702 w 6059"/>
              <a:gd name="T57" fmla="*/ 5846 h 7102"/>
              <a:gd name="T58" fmla="*/ 2762 w 6059"/>
              <a:gd name="T59" fmla="*/ 5101 h 7102"/>
              <a:gd name="T60" fmla="*/ 2810 w 6059"/>
              <a:gd name="T61" fmla="*/ 5363 h 7102"/>
              <a:gd name="T62" fmla="*/ 2975 w 6059"/>
              <a:gd name="T63" fmla="*/ 4278 h 7102"/>
              <a:gd name="T64" fmla="*/ 2976 w 6059"/>
              <a:gd name="T65" fmla="*/ 3709 h 7102"/>
              <a:gd name="T66" fmla="*/ 3064 w 6059"/>
              <a:gd name="T67" fmla="*/ 3278 h 7102"/>
              <a:gd name="T68" fmla="*/ 3186 w 6059"/>
              <a:gd name="T69" fmla="*/ 3176 h 7102"/>
              <a:gd name="T70" fmla="*/ 3322 w 6059"/>
              <a:gd name="T71" fmla="*/ 2216 h 7102"/>
              <a:gd name="T72" fmla="*/ 3359 w 6059"/>
              <a:gd name="T73" fmla="*/ 1657 h 7102"/>
              <a:gd name="T74" fmla="*/ 3400 w 6059"/>
              <a:gd name="T75" fmla="*/ 1900 h 7102"/>
              <a:gd name="T76" fmla="*/ 3521 w 6059"/>
              <a:gd name="T77" fmla="*/ 1038 h 7102"/>
              <a:gd name="T78" fmla="*/ 3554 w 6059"/>
              <a:gd name="T79" fmla="*/ 1197 h 7102"/>
              <a:gd name="T80" fmla="*/ 3928 w 6059"/>
              <a:gd name="T81" fmla="*/ 691 h 7102"/>
              <a:gd name="T82" fmla="*/ 4111 w 6059"/>
              <a:gd name="T83" fmla="*/ 1046 h 7102"/>
              <a:gd name="T84" fmla="*/ 3913 w 6059"/>
              <a:gd name="T85" fmla="*/ 819 h 7102"/>
              <a:gd name="T86" fmla="*/ 4210 w 6059"/>
              <a:gd name="T87" fmla="*/ 1320 h 7102"/>
              <a:gd name="T88" fmla="*/ 4172 w 6059"/>
              <a:gd name="T89" fmla="*/ 1524 h 7102"/>
              <a:gd name="T90" fmla="*/ 4380 w 6059"/>
              <a:gd name="T91" fmla="*/ 2048 h 7102"/>
              <a:gd name="T92" fmla="*/ 4282 w 6059"/>
              <a:gd name="T93" fmla="*/ 2061 h 7102"/>
              <a:gd name="T94" fmla="*/ 4543 w 6059"/>
              <a:gd name="T95" fmla="*/ 3080 h 7102"/>
              <a:gd name="T96" fmla="*/ 4696 w 6059"/>
              <a:gd name="T97" fmla="*/ 3487 h 7102"/>
              <a:gd name="T98" fmla="*/ 4597 w 6059"/>
              <a:gd name="T99" fmla="*/ 3500 h 7102"/>
              <a:gd name="T100" fmla="*/ 4966 w 6059"/>
              <a:gd name="T101" fmla="*/ 4373 h 7102"/>
              <a:gd name="T102" fmla="*/ 4825 w 6059"/>
              <a:gd name="T103" fmla="*/ 4241 h 7102"/>
              <a:gd name="T104" fmla="*/ 5199 w 6059"/>
              <a:gd name="T105" fmla="*/ 4146 h 7102"/>
              <a:gd name="T106" fmla="*/ 5292 w 6059"/>
              <a:gd name="T107" fmla="*/ 4022 h 7102"/>
              <a:gd name="T108" fmla="*/ 5122 w 6059"/>
              <a:gd name="T109" fmla="*/ 4310 h 7102"/>
              <a:gd name="T110" fmla="*/ 5462 w 6059"/>
              <a:gd name="T111" fmla="*/ 3349 h 7102"/>
              <a:gd name="T112" fmla="*/ 5516 w 6059"/>
              <a:gd name="T113" fmla="*/ 2574 h 7102"/>
              <a:gd name="T114" fmla="*/ 5521 w 6059"/>
              <a:gd name="T115" fmla="*/ 2280 h 7102"/>
              <a:gd name="T116" fmla="*/ 5620 w 6059"/>
              <a:gd name="T117" fmla="*/ 2290 h 7102"/>
              <a:gd name="T118" fmla="*/ 5731 w 6059"/>
              <a:gd name="T119" fmla="*/ 1197 h 7102"/>
              <a:gd name="T120" fmla="*/ 5792 w 6059"/>
              <a:gd name="T121" fmla="*/ 889 h 7102"/>
              <a:gd name="T122" fmla="*/ 5890 w 6059"/>
              <a:gd name="T123" fmla="*/ 681 h 7102"/>
              <a:gd name="T124" fmla="*/ 5907 w 6059"/>
              <a:gd name="T125" fmla="*/ 213 h 7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59" h="7102">
                <a:moveTo>
                  <a:pt x="0" y="7102"/>
                </a:moveTo>
                <a:lnTo>
                  <a:pt x="0" y="6826"/>
                </a:lnTo>
                <a:cubicBezTo>
                  <a:pt x="0" y="6822"/>
                  <a:pt x="1" y="6818"/>
                  <a:pt x="2" y="6814"/>
                </a:cubicBezTo>
                <a:lnTo>
                  <a:pt x="33" y="6694"/>
                </a:lnTo>
                <a:lnTo>
                  <a:pt x="130" y="6719"/>
                </a:lnTo>
                <a:lnTo>
                  <a:pt x="99" y="6839"/>
                </a:lnTo>
                <a:lnTo>
                  <a:pt x="100" y="6826"/>
                </a:lnTo>
                <a:lnTo>
                  <a:pt x="100" y="7102"/>
                </a:lnTo>
                <a:lnTo>
                  <a:pt x="0" y="7102"/>
                </a:lnTo>
                <a:close/>
                <a:moveTo>
                  <a:pt x="97" y="6404"/>
                </a:moveTo>
                <a:lnTo>
                  <a:pt x="114" y="6321"/>
                </a:lnTo>
                <a:lnTo>
                  <a:pt x="159" y="6047"/>
                </a:lnTo>
                <a:lnTo>
                  <a:pt x="166" y="6010"/>
                </a:lnTo>
                <a:lnTo>
                  <a:pt x="264" y="6030"/>
                </a:lnTo>
                <a:lnTo>
                  <a:pt x="258" y="6063"/>
                </a:lnTo>
                <a:lnTo>
                  <a:pt x="212" y="6341"/>
                </a:lnTo>
                <a:lnTo>
                  <a:pt x="195" y="6424"/>
                </a:lnTo>
                <a:lnTo>
                  <a:pt x="97" y="6404"/>
                </a:lnTo>
                <a:close/>
                <a:moveTo>
                  <a:pt x="226" y="5716"/>
                </a:moveTo>
                <a:lnTo>
                  <a:pt x="272" y="5493"/>
                </a:lnTo>
                <a:lnTo>
                  <a:pt x="306" y="5324"/>
                </a:lnTo>
                <a:lnTo>
                  <a:pt x="404" y="5344"/>
                </a:lnTo>
                <a:lnTo>
                  <a:pt x="370" y="5513"/>
                </a:lnTo>
                <a:lnTo>
                  <a:pt x="324" y="5736"/>
                </a:lnTo>
                <a:lnTo>
                  <a:pt x="226" y="5716"/>
                </a:lnTo>
                <a:close/>
                <a:moveTo>
                  <a:pt x="327" y="5036"/>
                </a:moveTo>
                <a:lnTo>
                  <a:pt x="327" y="4950"/>
                </a:lnTo>
                <a:cubicBezTo>
                  <a:pt x="327" y="4946"/>
                  <a:pt x="328" y="4942"/>
                  <a:pt x="329" y="4938"/>
                </a:cubicBezTo>
                <a:lnTo>
                  <a:pt x="385" y="4708"/>
                </a:lnTo>
                <a:lnTo>
                  <a:pt x="397" y="4636"/>
                </a:lnTo>
                <a:lnTo>
                  <a:pt x="495" y="4652"/>
                </a:lnTo>
                <a:lnTo>
                  <a:pt x="482" y="4732"/>
                </a:lnTo>
                <a:lnTo>
                  <a:pt x="426" y="4962"/>
                </a:lnTo>
                <a:lnTo>
                  <a:pt x="427" y="4950"/>
                </a:lnTo>
                <a:lnTo>
                  <a:pt x="427" y="5036"/>
                </a:lnTo>
                <a:lnTo>
                  <a:pt x="327" y="5036"/>
                </a:lnTo>
                <a:close/>
                <a:moveTo>
                  <a:pt x="454" y="4337"/>
                </a:moveTo>
                <a:lnTo>
                  <a:pt x="487" y="4213"/>
                </a:lnTo>
                <a:lnTo>
                  <a:pt x="540" y="3949"/>
                </a:lnTo>
                <a:lnTo>
                  <a:pt x="638" y="3969"/>
                </a:lnTo>
                <a:lnTo>
                  <a:pt x="583" y="4238"/>
                </a:lnTo>
                <a:lnTo>
                  <a:pt x="551" y="4362"/>
                </a:lnTo>
                <a:lnTo>
                  <a:pt x="454" y="4337"/>
                </a:lnTo>
                <a:close/>
                <a:moveTo>
                  <a:pt x="618" y="3653"/>
                </a:moveTo>
                <a:lnTo>
                  <a:pt x="657" y="3541"/>
                </a:lnTo>
                <a:lnTo>
                  <a:pt x="654" y="3557"/>
                </a:lnTo>
                <a:lnTo>
                  <a:pt x="654" y="3339"/>
                </a:lnTo>
                <a:cubicBezTo>
                  <a:pt x="654" y="3335"/>
                  <a:pt x="654" y="3330"/>
                  <a:pt x="656" y="3326"/>
                </a:cubicBezTo>
                <a:lnTo>
                  <a:pt x="671" y="3265"/>
                </a:lnTo>
                <a:lnTo>
                  <a:pt x="768" y="3290"/>
                </a:lnTo>
                <a:lnTo>
                  <a:pt x="752" y="3351"/>
                </a:lnTo>
                <a:lnTo>
                  <a:pt x="754" y="3339"/>
                </a:lnTo>
                <a:lnTo>
                  <a:pt x="754" y="3557"/>
                </a:lnTo>
                <a:cubicBezTo>
                  <a:pt x="754" y="3563"/>
                  <a:pt x="753" y="3569"/>
                  <a:pt x="751" y="3574"/>
                </a:cubicBezTo>
                <a:lnTo>
                  <a:pt x="712" y="3686"/>
                </a:lnTo>
                <a:lnTo>
                  <a:pt x="618" y="3653"/>
                </a:lnTo>
                <a:close/>
                <a:moveTo>
                  <a:pt x="762" y="2976"/>
                </a:moveTo>
                <a:lnTo>
                  <a:pt x="814" y="2817"/>
                </a:lnTo>
                <a:cubicBezTo>
                  <a:pt x="815" y="2814"/>
                  <a:pt x="816" y="2811"/>
                  <a:pt x="818" y="2808"/>
                </a:cubicBezTo>
                <a:lnTo>
                  <a:pt x="874" y="2705"/>
                </a:lnTo>
                <a:lnTo>
                  <a:pt x="923" y="2604"/>
                </a:lnTo>
                <a:lnTo>
                  <a:pt x="1013" y="2648"/>
                </a:lnTo>
                <a:lnTo>
                  <a:pt x="962" y="2753"/>
                </a:lnTo>
                <a:lnTo>
                  <a:pt x="906" y="2856"/>
                </a:lnTo>
                <a:lnTo>
                  <a:pt x="909" y="2848"/>
                </a:lnTo>
                <a:lnTo>
                  <a:pt x="857" y="3007"/>
                </a:lnTo>
                <a:lnTo>
                  <a:pt x="762" y="2976"/>
                </a:lnTo>
                <a:close/>
                <a:moveTo>
                  <a:pt x="1102" y="2345"/>
                </a:moveTo>
                <a:lnTo>
                  <a:pt x="1132" y="2345"/>
                </a:lnTo>
                <a:lnTo>
                  <a:pt x="1096" y="2360"/>
                </a:lnTo>
                <a:lnTo>
                  <a:pt x="1153" y="2302"/>
                </a:lnTo>
                <a:cubicBezTo>
                  <a:pt x="1162" y="2293"/>
                  <a:pt x="1175" y="2287"/>
                  <a:pt x="1188" y="2287"/>
                </a:cubicBezTo>
                <a:cubicBezTo>
                  <a:pt x="1202" y="2287"/>
                  <a:pt x="1215" y="2293"/>
                  <a:pt x="1224" y="2302"/>
                </a:cubicBezTo>
                <a:lnTo>
                  <a:pt x="1280" y="2360"/>
                </a:lnTo>
                <a:lnTo>
                  <a:pt x="1329" y="2422"/>
                </a:lnTo>
                <a:lnTo>
                  <a:pt x="1321" y="2414"/>
                </a:lnTo>
                <a:lnTo>
                  <a:pt x="1378" y="2460"/>
                </a:lnTo>
                <a:cubicBezTo>
                  <a:pt x="1383" y="2464"/>
                  <a:pt x="1388" y="2470"/>
                  <a:pt x="1391" y="2477"/>
                </a:cubicBezTo>
                <a:lnTo>
                  <a:pt x="1419" y="2533"/>
                </a:lnTo>
                <a:lnTo>
                  <a:pt x="1329" y="2577"/>
                </a:lnTo>
                <a:lnTo>
                  <a:pt x="1301" y="2521"/>
                </a:lnTo>
                <a:lnTo>
                  <a:pt x="1314" y="2537"/>
                </a:lnTo>
                <a:lnTo>
                  <a:pt x="1258" y="2491"/>
                </a:lnTo>
                <a:cubicBezTo>
                  <a:pt x="1255" y="2489"/>
                  <a:pt x="1253" y="2486"/>
                  <a:pt x="1250" y="2483"/>
                </a:cubicBezTo>
                <a:lnTo>
                  <a:pt x="1209" y="2430"/>
                </a:lnTo>
                <a:lnTo>
                  <a:pt x="1153" y="2372"/>
                </a:lnTo>
                <a:lnTo>
                  <a:pt x="1224" y="2372"/>
                </a:lnTo>
                <a:lnTo>
                  <a:pt x="1168" y="2430"/>
                </a:lnTo>
                <a:cubicBezTo>
                  <a:pt x="1158" y="2440"/>
                  <a:pt x="1146" y="2445"/>
                  <a:pt x="1132" y="2445"/>
                </a:cubicBezTo>
                <a:lnTo>
                  <a:pt x="1102" y="2445"/>
                </a:lnTo>
                <a:lnTo>
                  <a:pt x="1102" y="2345"/>
                </a:lnTo>
                <a:close/>
                <a:moveTo>
                  <a:pt x="1541" y="2813"/>
                </a:moveTo>
                <a:lnTo>
                  <a:pt x="1562" y="2873"/>
                </a:lnTo>
                <a:lnTo>
                  <a:pt x="1616" y="2983"/>
                </a:lnTo>
                <a:cubicBezTo>
                  <a:pt x="1620" y="2990"/>
                  <a:pt x="1621" y="2997"/>
                  <a:pt x="1621" y="3005"/>
                </a:cubicBezTo>
                <a:lnTo>
                  <a:pt x="1621" y="3166"/>
                </a:lnTo>
                <a:lnTo>
                  <a:pt x="1621" y="3157"/>
                </a:lnTo>
                <a:lnTo>
                  <a:pt x="1630" y="3202"/>
                </a:lnTo>
                <a:lnTo>
                  <a:pt x="1531" y="3222"/>
                </a:lnTo>
                <a:lnTo>
                  <a:pt x="1522" y="3176"/>
                </a:lnTo>
                <a:cubicBezTo>
                  <a:pt x="1522" y="3173"/>
                  <a:pt x="1521" y="3169"/>
                  <a:pt x="1521" y="3166"/>
                </a:cubicBezTo>
                <a:lnTo>
                  <a:pt x="1521" y="3005"/>
                </a:lnTo>
                <a:lnTo>
                  <a:pt x="1527" y="3027"/>
                </a:lnTo>
                <a:lnTo>
                  <a:pt x="1468" y="2906"/>
                </a:lnTo>
                <a:lnTo>
                  <a:pt x="1447" y="2846"/>
                </a:lnTo>
                <a:lnTo>
                  <a:pt x="1541" y="2813"/>
                </a:lnTo>
                <a:close/>
                <a:moveTo>
                  <a:pt x="1701" y="3486"/>
                </a:moveTo>
                <a:lnTo>
                  <a:pt x="1720" y="3541"/>
                </a:lnTo>
                <a:lnTo>
                  <a:pt x="1778" y="3764"/>
                </a:lnTo>
                <a:lnTo>
                  <a:pt x="1805" y="3877"/>
                </a:lnTo>
                <a:lnTo>
                  <a:pt x="1708" y="3900"/>
                </a:lnTo>
                <a:lnTo>
                  <a:pt x="1681" y="3789"/>
                </a:lnTo>
                <a:lnTo>
                  <a:pt x="1626" y="3574"/>
                </a:lnTo>
                <a:lnTo>
                  <a:pt x="1606" y="3519"/>
                </a:lnTo>
                <a:lnTo>
                  <a:pt x="1701" y="3486"/>
                </a:lnTo>
                <a:close/>
                <a:moveTo>
                  <a:pt x="1879" y="4167"/>
                </a:moveTo>
                <a:lnTo>
                  <a:pt x="1890" y="4213"/>
                </a:lnTo>
                <a:lnTo>
                  <a:pt x="1936" y="4434"/>
                </a:lnTo>
                <a:cubicBezTo>
                  <a:pt x="1937" y="4437"/>
                  <a:pt x="1937" y="4440"/>
                  <a:pt x="1937" y="4444"/>
                </a:cubicBezTo>
                <a:lnTo>
                  <a:pt x="1937" y="4573"/>
                </a:lnTo>
                <a:lnTo>
                  <a:pt x="1837" y="4573"/>
                </a:lnTo>
                <a:lnTo>
                  <a:pt x="1837" y="4444"/>
                </a:lnTo>
                <a:lnTo>
                  <a:pt x="1838" y="4454"/>
                </a:lnTo>
                <a:lnTo>
                  <a:pt x="1793" y="4238"/>
                </a:lnTo>
                <a:lnTo>
                  <a:pt x="1782" y="4192"/>
                </a:lnTo>
                <a:lnTo>
                  <a:pt x="1879" y="4167"/>
                </a:lnTo>
                <a:close/>
                <a:moveTo>
                  <a:pt x="1972" y="4857"/>
                </a:moveTo>
                <a:lnTo>
                  <a:pt x="1992" y="4938"/>
                </a:lnTo>
                <a:lnTo>
                  <a:pt x="2048" y="5156"/>
                </a:lnTo>
                <a:lnTo>
                  <a:pt x="2071" y="5244"/>
                </a:lnTo>
                <a:lnTo>
                  <a:pt x="1974" y="5269"/>
                </a:lnTo>
                <a:lnTo>
                  <a:pt x="1951" y="5181"/>
                </a:lnTo>
                <a:lnTo>
                  <a:pt x="1895" y="4962"/>
                </a:lnTo>
                <a:lnTo>
                  <a:pt x="1875" y="4881"/>
                </a:lnTo>
                <a:lnTo>
                  <a:pt x="1972" y="4857"/>
                </a:lnTo>
                <a:close/>
                <a:moveTo>
                  <a:pt x="2145" y="5535"/>
                </a:moveTo>
                <a:lnTo>
                  <a:pt x="2161" y="5594"/>
                </a:lnTo>
                <a:lnTo>
                  <a:pt x="2206" y="5827"/>
                </a:lnTo>
                <a:lnTo>
                  <a:pt x="2205" y="5820"/>
                </a:lnTo>
                <a:lnTo>
                  <a:pt x="2239" y="5918"/>
                </a:lnTo>
                <a:lnTo>
                  <a:pt x="2145" y="5951"/>
                </a:lnTo>
                <a:lnTo>
                  <a:pt x="2110" y="5853"/>
                </a:lnTo>
                <a:cubicBezTo>
                  <a:pt x="2109" y="5851"/>
                  <a:pt x="2109" y="5848"/>
                  <a:pt x="2108" y="5846"/>
                </a:cubicBezTo>
                <a:lnTo>
                  <a:pt x="2064" y="5619"/>
                </a:lnTo>
                <a:lnTo>
                  <a:pt x="2049" y="5560"/>
                </a:lnTo>
                <a:lnTo>
                  <a:pt x="2145" y="5535"/>
                </a:lnTo>
                <a:close/>
                <a:moveTo>
                  <a:pt x="2287" y="6200"/>
                </a:moveTo>
                <a:lnTo>
                  <a:pt x="2314" y="6250"/>
                </a:lnTo>
                <a:lnTo>
                  <a:pt x="2306" y="6239"/>
                </a:lnTo>
                <a:lnTo>
                  <a:pt x="2362" y="6296"/>
                </a:lnTo>
                <a:lnTo>
                  <a:pt x="2418" y="6354"/>
                </a:lnTo>
                <a:lnTo>
                  <a:pt x="2383" y="6339"/>
                </a:lnTo>
                <a:lnTo>
                  <a:pt x="2428" y="6339"/>
                </a:lnTo>
                <a:lnTo>
                  <a:pt x="2484" y="6339"/>
                </a:lnTo>
                <a:lnTo>
                  <a:pt x="2434" y="6389"/>
                </a:lnTo>
                <a:lnTo>
                  <a:pt x="2434" y="6308"/>
                </a:lnTo>
                <a:lnTo>
                  <a:pt x="2534" y="6308"/>
                </a:lnTo>
                <a:lnTo>
                  <a:pt x="2534" y="6389"/>
                </a:lnTo>
                <a:cubicBezTo>
                  <a:pt x="2534" y="6416"/>
                  <a:pt x="2512" y="6439"/>
                  <a:pt x="2484" y="6439"/>
                </a:cubicBezTo>
                <a:lnTo>
                  <a:pt x="2428" y="6439"/>
                </a:lnTo>
                <a:lnTo>
                  <a:pt x="2383" y="6439"/>
                </a:lnTo>
                <a:cubicBezTo>
                  <a:pt x="2369" y="6439"/>
                  <a:pt x="2356" y="6433"/>
                  <a:pt x="2347" y="6424"/>
                </a:cubicBezTo>
                <a:lnTo>
                  <a:pt x="2291" y="6366"/>
                </a:lnTo>
                <a:lnTo>
                  <a:pt x="2234" y="6309"/>
                </a:lnTo>
                <a:cubicBezTo>
                  <a:pt x="2231" y="6305"/>
                  <a:pt x="2228" y="6302"/>
                  <a:pt x="2226" y="6298"/>
                </a:cubicBezTo>
                <a:lnTo>
                  <a:pt x="2199" y="6248"/>
                </a:lnTo>
                <a:lnTo>
                  <a:pt x="2287" y="6200"/>
                </a:lnTo>
                <a:close/>
                <a:moveTo>
                  <a:pt x="2539" y="6014"/>
                </a:moveTo>
                <a:lnTo>
                  <a:pt x="2549" y="5982"/>
                </a:lnTo>
                <a:lnTo>
                  <a:pt x="2606" y="5820"/>
                </a:lnTo>
                <a:lnTo>
                  <a:pt x="2604" y="5827"/>
                </a:lnTo>
                <a:lnTo>
                  <a:pt x="2641" y="5635"/>
                </a:lnTo>
                <a:lnTo>
                  <a:pt x="2740" y="5654"/>
                </a:lnTo>
                <a:lnTo>
                  <a:pt x="2702" y="5846"/>
                </a:lnTo>
                <a:cubicBezTo>
                  <a:pt x="2702" y="5848"/>
                  <a:pt x="2701" y="5851"/>
                  <a:pt x="2700" y="5853"/>
                </a:cubicBezTo>
                <a:lnTo>
                  <a:pt x="2644" y="6013"/>
                </a:lnTo>
                <a:lnTo>
                  <a:pt x="2634" y="6045"/>
                </a:lnTo>
                <a:lnTo>
                  <a:pt x="2539" y="6014"/>
                </a:lnTo>
                <a:close/>
                <a:moveTo>
                  <a:pt x="2712" y="5343"/>
                </a:moveTo>
                <a:lnTo>
                  <a:pt x="2762" y="5101"/>
                </a:lnTo>
                <a:lnTo>
                  <a:pt x="2761" y="5111"/>
                </a:lnTo>
                <a:lnTo>
                  <a:pt x="2761" y="4958"/>
                </a:lnTo>
                <a:lnTo>
                  <a:pt x="2861" y="4958"/>
                </a:lnTo>
                <a:lnTo>
                  <a:pt x="2861" y="5111"/>
                </a:lnTo>
                <a:cubicBezTo>
                  <a:pt x="2861" y="5115"/>
                  <a:pt x="2860" y="5118"/>
                  <a:pt x="2860" y="5121"/>
                </a:cubicBezTo>
                <a:lnTo>
                  <a:pt x="2810" y="5363"/>
                </a:lnTo>
                <a:lnTo>
                  <a:pt x="2712" y="5343"/>
                </a:lnTo>
                <a:close/>
                <a:moveTo>
                  <a:pt x="2797" y="4652"/>
                </a:moveTo>
                <a:lnTo>
                  <a:pt x="2818" y="4549"/>
                </a:lnTo>
                <a:lnTo>
                  <a:pt x="2874" y="4273"/>
                </a:lnTo>
                <a:lnTo>
                  <a:pt x="2876" y="4262"/>
                </a:lnTo>
                <a:lnTo>
                  <a:pt x="2975" y="4278"/>
                </a:lnTo>
                <a:lnTo>
                  <a:pt x="2972" y="4293"/>
                </a:lnTo>
                <a:lnTo>
                  <a:pt x="2916" y="4569"/>
                </a:lnTo>
                <a:lnTo>
                  <a:pt x="2895" y="4672"/>
                </a:lnTo>
                <a:lnTo>
                  <a:pt x="2797" y="4652"/>
                </a:lnTo>
                <a:close/>
                <a:moveTo>
                  <a:pt x="2926" y="3964"/>
                </a:moveTo>
                <a:lnTo>
                  <a:pt x="2976" y="3709"/>
                </a:lnTo>
                <a:lnTo>
                  <a:pt x="3004" y="3572"/>
                </a:lnTo>
                <a:lnTo>
                  <a:pt x="3102" y="3592"/>
                </a:lnTo>
                <a:lnTo>
                  <a:pt x="3074" y="3728"/>
                </a:lnTo>
                <a:lnTo>
                  <a:pt x="3024" y="3984"/>
                </a:lnTo>
                <a:lnTo>
                  <a:pt x="2926" y="3964"/>
                </a:lnTo>
                <a:close/>
                <a:moveTo>
                  <a:pt x="3064" y="3278"/>
                </a:moveTo>
                <a:lnTo>
                  <a:pt x="3089" y="3156"/>
                </a:lnTo>
                <a:lnTo>
                  <a:pt x="3087" y="3166"/>
                </a:lnTo>
                <a:lnTo>
                  <a:pt x="3087" y="2890"/>
                </a:lnTo>
                <a:lnTo>
                  <a:pt x="3188" y="2890"/>
                </a:lnTo>
                <a:lnTo>
                  <a:pt x="3188" y="3166"/>
                </a:lnTo>
                <a:cubicBezTo>
                  <a:pt x="3188" y="3169"/>
                  <a:pt x="3187" y="3173"/>
                  <a:pt x="3186" y="3176"/>
                </a:cubicBezTo>
                <a:lnTo>
                  <a:pt x="3162" y="3298"/>
                </a:lnTo>
                <a:lnTo>
                  <a:pt x="3064" y="3278"/>
                </a:lnTo>
                <a:close/>
                <a:moveTo>
                  <a:pt x="3147" y="2588"/>
                </a:moveTo>
                <a:lnTo>
                  <a:pt x="3190" y="2329"/>
                </a:lnTo>
                <a:lnTo>
                  <a:pt x="3225" y="2191"/>
                </a:lnTo>
                <a:lnTo>
                  <a:pt x="3322" y="2216"/>
                </a:lnTo>
                <a:lnTo>
                  <a:pt x="3288" y="2345"/>
                </a:lnTo>
                <a:lnTo>
                  <a:pt x="3246" y="2604"/>
                </a:lnTo>
                <a:lnTo>
                  <a:pt x="3147" y="2588"/>
                </a:lnTo>
                <a:close/>
                <a:moveTo>
                  <a:pt x="3297" y="1901"/>
                </a:moveTo>
                <a:lnTo>
                  <a:pt x="3303" y="1877"/>
                </a:lnTo>
                <a:lnTo>
                  <a:pt x="3359" y="1657"/>
                </a:lnTo>
                <a:lnTo>
                  <a:pt x="3358" y="1670"/>
                </a:lnTo>
                <a:lnTo>
                  <a:pt x="3358" y="1521"/>
                </a:lnTo>
                <a:lnTo>
                  <a:pt x="3458" y="1521"/>
                </a:lnTo>
                <a:lnTo>
                  <a:pt x="3458" y="1670"/>
                </a:lnTo>
                <a:cubicBezTo>
                  <a:pt x="3458" y="1674"/>
                  <a:pt x="3457" y="1678"/>
                  <a:pt x="3456" y="1682"/>
                </a:cubicBezTo>
                <a:lnTo>
                  <a:pt x="3400" y="1900"/>
                </a:lnTo>
                <a:lnTo>
                  <a:pt x="3394" y="1925"/>
                </a:lnTo>
                <a:lnTo>
                  <a:pt x="3297" y="1901"/>
                </a:lnTo>
                <a:close/>
                <a:moveTo>
                  <a:pt x="3445" y="1220"/>
                </a:moveTo>
                <a:lnTo>
                  <a:pt x="3461" y="1161"/>
                </a:lnTo>
                <a:cubicBezTo>
                  <a:pt x="3462" y="1159"/>
                  <a:pt x="3463" y="1156"/>
                  <a:pt x="3464" y="1153"/>
                </a:cubicBezTo>
                <a:lnTo>
                  <a:pt x="3521" y="1038"/>
                </a:lnTo>
                <a:lnTo>
                  <a:pt x="3578" y="932"/>
                </a:lnTo>
                <a:lnTo>
                  <a:pt x="3618" y="851"/>
                </a:lnTo>
                <a:lnTo>
                  <a:pt x="3708" y="895"/>
                </a:lnTo>
                <a:lnTo>
                  <a:pt x="3666" y="980"/>
                </a:lnTo>
                <a:lnTo>
                  <a:pt x="3611" y="1082"/>
                </a:lnTo>
                <a:lnTo>
                  <a:pt x="3554" y="1197"/>
                </a:lnTo>
                <a:lnTo>
                  <a:pt x="3557" y="1188"/>
                </a:lnTo>
                <a:lnTo>
                  <a:pt x="3541" y="1247"/>
                </a:lnTo>
                <a:lnTo>
                  <a:pt x="3445" y="1220"/>
                </a:lnTo>
                <a:close/>
                <a:moveTo>
                  <a:pt x="3872" y="676"/>
                </a:moveTo>
                <a:lnTo>
                  <a:pt x="3892" y="676"/>
                </a:lnTo>
                <a:cubicBezTo>
                  <a:pt x="3906" y="676"/>
                  <a:pt x="3919" y="681"/>
                  <a:pt x="3928" y="691"/>
                </a:cubicBezTo>
                <a:lnTo>
                  <a:pt x="3984" y="749"/>
                </a:lnTo>
                <a:lnTo>
                  <a:pt x="4041" y="806"/>
                </a:lnTo>
                <a:cubicBezTo>
                  <a:pt x="4044" y="810"/>
                  <a:pt x="4048" y="814"/>
                  <a:pt x="4050" y="819"/>
                </a:cubicBezTo>
                <a:lnTo>
                  <a:pt x="4106" y="934"/>
                </a:lnTo>
                <a:cubicBezTo>
                  <a:pt x="4110" y="941"/>
                  <a:pt x="4111" y="949"/>
                  <a:pt x="4111" y="956"/>
                </a:cubicBezTo>
                <a:lnTo>
                  <a:pt x="4111" y="1046"/>
                </a:lnTo>
                <a:lnTo>
                  <a:pt x="4011" y="1046"/>
                </a:lnTo>
                <a:lnTo>
                  <a:pt x="4011" y="956"/>
                </a:lnTo>
                <a:lnTo>
                  <a:pt x="4016" y="978"/>
                </a:lnTo>
                <a:lnTo>
                  <a:pt x="3960" y="863"/>
                </a:lnTo>
                <a:lnTo>
                  <a:pt x="3969" y="876"/>
                </a:lnTo>
                <a:lnTo>
                  <a:pt x="3913" y="819"/>
                </a:lnTo>
                <a:lnTo>
                  <a:pt x="3857" y="761"/>
                </a:lnTo>
                <a:lnTo>
                  <a:pt x="3892" y="776"/>
                </a:lnTo>
                <a:lnTo>
                  <a:pt x="3872" y="776"/>
                </a:lnTo>
                <a:lnTo>
                  <a:pt x="3872" y="676"/>
                </a:lnTo>
                <a:close/>
                <a:moveTo>
                  <a:pt x="4207" y="1312"/>
                </a:moveTo>
                <a:lnTo>
                  <a:pt x="4210" y="1320"/>
                </a:lnTo>
                <a:lnTo>
                  <a:pt x="4267" y="1493"/>
                </a:lnTo>
                <a:lnTo>
                  <a:pt x="4323" y="1653"/>
                </a:lnTo>
                <a:lnTo>
                  <a:pt x="4335" y="1692"/>
                </a:lnTo>
                <a:lnTo>
                  <a:pt x="4240" y="1723"/>
                </a:lnTo>
                <a:lnTo>
                  <a:pt x="4228" y="1686"/>
                </a:lnTo>
                <a:lnTo>
                  <a:pt x="4172" y="1524"/>
                </a:lnTo>
                <a:lnTo>
                  <a:pt x="4116" y="1353"/>
                </a:lnTo>
                <a:lnTo>
                  <a:pt x="4113" y="1345"/>
                </a:lnTo>
                <a:lnTo>
                  <a:pt x="4207" y="1312"/>
                </a:lnTo>
                <a:close/>
                <a:moveTo>
                  <a:pt x="4382" y="2001"/>
                </a:moveTo>
                <a:lnTo>
                  <a:pt x="4382" y="2061"/>
                </a:lnTo>
                <a:lnTo>
                  <a:pt x="4380" y="2048"/>
                </a:lnTo>
                <a:lnTo>
                  <a:pt x="4425" y="2209"/>
                </a:lnTo>
                <a:lnTo>
                  <a:pt x="4466" y="2378"/>
                </a:lnTo>
                <a:lnTo>
                  <a:pt x="4369" y="2401"/>
                </a:lnTo>
                <a:lnTo>
                  <a:pt x="4329" y="2236"/>
                </a:lnTo>
                <a:lnTo>
                  <a:pt x="4284" y="2075"/>
                </a:lnTo>
                <a:cubicBezTo>
                  <a:pt x="4282" y="2070"/>
                  <a:pt x="4282" y="2066"/>
                  <a:pt x="4282" y="2061"/>
                </a:cubicBezTo>
                <a:lnTo>
                  <a:pt x="4282" y="2001"/>
                </a:lnTo>
                <a:lnTo>
                  <a:pt x="4382" y="2001"/>
                </a:lnTo>
                <a:close/>
                <a:moveTo>
                  <a:pt x="4540" y="2668"/>
                </a:moveTo>
                <a:lnTo>
                  <a:pt x="4594" y="2877"/>
                </a:lnTo>
                <a:lnTo>
                  <a:pt x="4640" y="3055"/>
                </a:lnTo>
                <a:lnTo>
                  <a:pt x="4543" y="3080"/>
                </a:lnTo>
                <a:lnTo>
                  <a:pt x="4497" y="2902"/>
                </a:lnTo>
                <a:lnTo>
                  <a:pt x="4443" y="2693"/>
                </a:lnTo>
                <a:lnTo>
                  <a:pt x="4540" y="2668"/>
                </a:lnTo>
                <a:close/>
                <a:moveTo>
                  <a:pt x="4697" y="3362"/>
                </a:moveTo>
                <a:lnTo>
                  <a:pt x="4697" y="3500"/>
                </a:lnTo>
                <a:lnTo>
                  <a:pt x="4696" y="3487"/>
                </a:lnTo>
                <a:lnTo>
                  <a:pt x="4752" y="3706"/>
                </a:lnTo>
                <a:lnTo>
                  <a:pt x="4762" y="3738"/>
                </a:lnTo>
                <a:lnTo>
                  <a:pt x="4667" y="3769"/>
                </a:lnTo>
                <a:lnTo>
                  <a:pt x="4655" y="3731"/>
                </a:lnTo>
                <a:lnTo>
                  <a:pt x="4599" y="3512"/>
                </a:lnTo>
                <a:cubicBezTo>
                  <a:pt x="4598" y="3508"/>
                  <a:pt x="4597" y="3504"/>
                  <a:pt x="4597" y="3500"/>
                </a:cubicBezTo>
                <a:lnTo>
                  <a:pt x="4597" y="3362"/>
                </a:lnTo>
                <a:lnTo>
                  <a:pt x="4697" y="3362"/>
                </a:lnTo>
                <a:close/>
                <a:moveTo>
                  <a:pt x="4858" y="4021"/>
                </a:moveTo>
                <a:lnTo>
                  <a:pt x="4863" y="4036"/>
                </a:lnTo>
                <a:lnTo>
                  <a:pt x="4920" y="4210"/>
                </a:lnTo>
                <a:lnTo>
                  <a:pt x="4966" y="4373"/>
                </a:lnTo>
                <a:lnTo>
                  <a:pt x="4953" y="4351"/>
                </a:lnTo>
                <a:lnTo>
                  <a:pt x="4978" y="4376"/>
                </a:lnTo>
                <a:lnTo>
                  <a:pt x="4906" y="4446"/>
                </a:lnTo>
                <a:lnTo>
                  <a:pt x="4882" y="4421"/>
                </a:lnTo>
                <a:cubicBezTo>
                  <a:pt x="4876" y="4415"/>
                  <a:pt x="4872" y="4408"/>
                  <a:pt x="4869" y="4400"/>
                </a:cubicBezTo>
                <a:lnTo>
                  <a:pt x="4825" y="4241"/>
                </a:lnTo>
                <a:lnTo>
                  <a:pt x="4769" y="4069"/>
                </a:lnTo>
                <a:lnTo>
                  <a:pt x="4764" y="4054"/>
                </a:lnTo>
                <a:lnTo>
                  <a:pt x="4858" y="4021"/>
                </a:lnTo>
                <a:close/>
                <a:moveTo>
                  <a:pt x="5122" y="4310"/>
                </a:moveTo>
                <a:lnTo>
                  <a:pt x="5142" y="4263"/>
                </a:lnTo>
                <a:lnTo>
                  <a:pt x="5199" y="4146"/>
                </a:lnTo>
                <a:lnTo>
                  <a:pt x="5194" y="4167"/>
                </a:lnTo>
                <a:lnTo>
                  <a:pt x="5194" y="4006"/>
                </a:lnTo>
                <a:cubicBezTo>
                  <a:pt x="5194" y="4001"/>
                  <a:pt x="5195" y="3996"/>
                  <a:pt x="5197" y="3991"/>
                </a:cubicBezTo>
                <a:lnTo>
                  <a:pt x="5215" y="3935"/>
                </a:lnTo>
                <a:lnTo>
                  <a:pt x="5310" y="3966"/>
                </a:lnTo>
                <a:lnTo>
                  <a:pt x="5292" y="4022"/>
                </a:lnTo>
                <a:lnTo>
                  <a:pt x="5294" y="4006"/>
                </a:lnTo>
                <a:lnTo>
                  <a:pt x="5294" y="4167"/>
                </a:lnTo>
                <a:cubicBezTo>
                  <a:pt x="5294" y="4175"/>
                  <a:pt x="5293" y="4183"/>
                  <a:pt x="5289" y="4189"/>
                </a:cubicBezTo>
                <a:lnTo>
                  <a:pt x="5234" y="4303"/>
                </a:lnTo>
                <a:lnTo>
                  <a:pt x="5213" y="4350"/>
                </a:lnTo>
                <a:lnTo>
                  <a:pt x="5122" y="4310"/>
                </a:lnTo>
                <a:close/>
                <a:moveTo>
                  <a:pt x="5297" y="3649"/>
                </a:moveTo>
                <a:lnTo>
                  <a:pt x="5309" y="3603"/>
                </a:lnTo>
                <a:lnTo>
                  <a:pt x="5364" y="3329"/>
                </a:lnTo>
                <a:lnTo>
                  <a:pt x="5378" y="3261"/>
                </a:lnTo>
                <a:lnTo>
                  <a:pt x="5476" y="3280"/>
                </a:lnTo>
                <a:lnTo>
                  <a:pt x="5462" y="3349"/>
                </a:lnTo>
                <a:lnTo>
                  <a:pt x="5405" y="3627"/>
                </a:lnTo>
                <a:lnTo>
                  <a:pt x="5393" y="3674"/>
                </a:lnTo>
                <a:lnTo>
                  <a:pt x="5297" y="3649"/>
                </a:lnTo>
                <a:close/>
                <a:moveTo>
                  <a:pt x="5436" y="2966"/>
                </a:moveTo>
                <a:lnTo>
                  <a:pt x="5466" y="2822"/>
                </a:lnTo>
                <a:lnTo>
                  <a:pt x="5516" y="2574"/>
                </a:lnTo>
                <a:lnTo>
                  <a:pt x="5614" y="2594"/>
                </a:lnTo>
                <a:lnTo>
                  <a:pt x="5564" y="2842"/>
                </a:lnTo>
                <a:lnTo>
                  <a:pt x="5534" y="2986"/>
                </a:lnTo>
                <a:lnTo>
                  <a:pt x="5436" y="2966"/>
                </a:lnTo>
                <a:close/>
                <a:moveTo>
                  <a:pt x="5521" y="2285"/>
                </a:moveTo>
                <a:lnTo>
                  <a:pt x="5521" y="2280"/>
                </a:lnTo>
                <a:cubicBezTo>
                  <a:pt x="5521" y="2277"/>
                  <a:pt x="5521" y="2273"/>
                  <a:pt x="5522" y="2270"/>
                </a:cubicBezTo>
                <a:lnTo>
                  <a:pt x="5578" y="1994"/>
                </a:lnTo>
                <a:lnTo>
                  <a:pt x="5601" y="1883"/>
                </a:lnTo>
                <a:lnTo>
                  <a:pt x="5699" y="1903"/>
                </a:lnTo>
                <a:lnTo>
                  <a:pt x="5676" y="2014"/>
                </a:lnTo>
                <a:lnTo>
                  <a:pt x="5620" y="2290"/>
                </a:lnTo>
                <a:lnTo>
                  <a:pt x="5621" y="2280"/>
                </a:lnTo>
                <a:lnTo>
                  <a:pt x="5621" y="2285"/>
                </a:lnTo>
                <a:lnTo>
                  <a:pt x="5521" y="2285"/>
                </a:lnTo>
                <a:close/>
                <a:moveTo>
                  <a:pt x="5661" y="1589"/>
                </a:moveTo>
                <a:lnTo>
                  <a:pt x="5691" y="1441"/>
                </a:lnTo>
                <a:lnTo>
                  <a:pt x="5731" y="1197"/>
                </a:lnTo>
                <a:lnTo>
                  <a:pt x="5830" y="1213"/>
                </a:lnTo>
                <a:lnTo>
                  <a:pt x="5789" y="1461"/>
                </a:lnTo>
                <a:lnTo>
                  <a:pt x="5759" y="1609"/>
                </a:lnTo>
                <a:lnTo>
                  <a:pt x="5661" y="1589"/>
                </a:lnTo>
                <a:close/>
                <a:moveTo>
                  <a:pt x="5790" y="901"/>
                </a:moveTo>
                <a:lnTo>
                  <a:pt x="5792" y="889"/>
                </a:lnTo>
                <a:lnTo>
                  <a:pt x="5791" y="899"/>
                </a:lnTo>
                <a:lnTo>
                  <a:pt x="5791" y="669"/>
                </a:lnTo>
                <a:cubicBezTo>
                  <a:pt x="5791" y="664"/>
                  <a:pt x="5792" y="660"/>
                  <a:pt x="5793" y="656"/>
                </a:cubicBezTo>
                <a:lnTo>
                  <a:pt x="5832" y="504"/>
                </a:lnTo>
                <a:lnTo>
                  <a:pt x="5929" y="529"/>
                </a:lnTo>
                <a:lnTo>
                  <a:pt x="5890" y="681"/>
                </a:lnTo>
                <a:lnTo>
                  <a:pt x="5891" y="669"/>
                </a:lnTo>
                <a:lnTo>
                  <a:pt x="5891" y="899"/>
                </a:lnTo>
                <a:cubicBezTo>
                  <a:pt x="5891" y="902"/>
                  <a:pt x="5891" y="905"/>
                  <a:pt x="5890" y="909"/>
                </a:cubicBezTo>
                <a:lnTo>
                  <a:pt x="5888" y="921"/>
                </a:lnTo>
                <a:lnTo>
                  <a:pt x="5790" y="901"/>
                </a:lnTo>
                <a:close/>
                <a:moveTo>
                  <a:pt x="5907" y="213"/>
                </a:moveTo>
                <a:lnTo>
                  <a:pt x="5962" y="0"/>
                </a:lnTo>
                <a:lnTo>
                  <a:pt x="6059" y="25"/>
                </a:lnTo>
                <a:lnTo>
                  <a:pt x="6004" y="238"/>
                </a:lnTo>
                <a:lnTo>
                  <a:pt x="5907" y="213"/>
                </a:lnTo>
                <a:close/>
              </a:path>
            </a:pathLst>
          </a:custGeom>
          <a:solidFill>
            <a:srgbClr val="3333FF"/>
          </a:solidFill>
          <a:ln w="1588" cap="flat">
            <a:solidFill>
              <a:srgbClr val="3333FF"/>
            </a:solidFill>
            <a:prstDash val="solid"/>
            <a:bevel/>
            <a:headEnd/>
            <a:tailEnd/>
          </a:ln>
        </p:spPr>
        <p:txBody>
          <a:bodyPr/>
          <a:lstStyle/>
          <a:p>
            <a:endParaRPr lang="en-US"/>
          </a:p>
        </p:txBody>
      </p:sp>
      <p:sp>
        <p:nvSpPr>
          <p:cNvPr id="56383" name="Freeform 63">
            <a:extLst>
              <a:ext uri="{FF2B5EF4-FFF2-40B4-BE49-F238E27FC236}">
                <a16:creationId xmlns:a16="http://schemas.microsoft.com/office/drawing/2014/main" id="{E2079644-6A88-440B-8318-23A0E7102159}"/>
              </a:ext>
            </a:extLst>
          </p:cNvPr>
          <p:cNvSpPr>
            <a:spLocks noEditPoints="1"/>
          </p:cNvSpPr>
          <p:nvPr/>
        </p:nvSpPr>
        <p:spPr bwMode="auto">
          <a:xfrm>
            <a:off x="4471988" y="2974975"/>
            <a:ext cx="955675" cy="1182688"/>
          </a:xfrm>
          <a:custGeom>
            <a:avLst/>
            <a:gdLst>
              <a:gd name="T0" fmla="*/ 197 w 6050"/>
              <a:gd name="T1" fmla="*/ 3666 h 7460"/>
              <a:gd name="T2" fmla="*/ 274 w 6050"/>
              <a:gd name="T3" fmla="*/ 3122 h 7460"/>
              <a:gd name="T4" fmla="*/ 509 w 6050"/>
              <a:gd name="T5" fmla="*/ 3048 h 7460"/>
              <a:gd name="T6" fmla="*/ 354 w 6050"/>
              <a:gd name="T7" fmla="*/ 3179 h 7460"/>
              <a:gd name="T8" fmla="*/ 735 w 6050"/>
              <a:gd name="T9" fmla="*/ 3352 h 7460"/>
              <a:gd name="T10" fmla="*/ 753 w 6050"/>
              <a:gd name="T11" fmla="*/ 3592 h 7460"/>
              <a:gd name="T12" fmla="*/ 921 w 6050"/>
              <a:gd name="T13" fmla="*/ 3979 h 7460"/>
              <a:gd name="T14" fmla="*/ 855 w 6050"/>
              <a:gd name="T15" fmla="*/ 4155 h 7460"/>
              <a:gd name="T16" fmla="*/ 1179 w 6050"/>
              <a:gd name="T17" fmla="*/ 5030 h 7460"/>
              <a:gd name="T18" fmla="*/ 1002 w 6050"/>
              <a:gd name="T19" fmla="*/ 4678 h 7460"/>
              <a:gd name="T20" fmla="*/ 1125 w 6050"/>
              <a:gd name="T21" fmla="*/ 5544 h 7460"/>
              <a:gd name="T22" fmla="*/ 1341 w 6050"/>
              <a:gd name="T23" fmla="*/ 6440 h 7460"/>
              <a:gd name="T24" fmla="*/ 1493 w 6050"/>
              <a:gd name="T25" fmla="*/ 6846 h 7460"/>
              <a:gd name="T26" fmla="*/ 1452 w 6050"/>
              <a:gd name="T27" fmla="*/ 7089 h 7460"/>
              <a:gd name="T28" fmla="*/ 1713 w 6050"/>
              <a:gd name="T29" fmla="*/ 7387 h 7460"/>
              <a:gd name="T30" fmla="*/ 1782 w 6050"/>
              <a:gd name="T31" fmla="*/ 7227 h 7460"/>
              <a:gd name="T32" fmla="*/ 1746 w 6050"/>
              <a:gd name="T33" fmla="*/ 7449 h 7460"/>
              <a:gd name="T34" fmla="*/ 1921 w 6050"/>
              <a:gd name="T35" fmla="*/ 6845 h 7460"/>
              <a:gd name="T36" fmla="*/ 2091 w 6050"/>
              <a:gd name="T37" fmla="*/ 6525 h 7460"/>
              <a:gd name="T38" fmla="*/ 2048 w 6050"/>
              <a:gd name="T39" fmla="*/ 5963 h 7460"/>
              <a:gd name="T40" fmla="*/ 2149 w 6050"/>
              <a:gd name="T41" fmla="*/ 5471 h 7460"/>
              <a:gd name="T42" fmla="*/ 2259 w 6050"/>
              <a:gd name="T43" fmla="*/ 5431 h 7460"/>
              <a:gd name="T44" fmla="*/ 2262 w 6050"/>
              <a:gd name="T45" fmla="*/ 4470 h 7460"/>
              <a:gd name="T46" fmla="*/ 2356 w 6050"/>
              <a:gd name="T47" fmla="*/ 4797 h 7460"/>
              <a:gd name="T48" fmla="*/ 2473 w 6050"/>
              <a:gd name="T49" fmla="*/ 3878 h 7460"/>
              <a:gd name="T50" fmla="*/ 2626 w 6050"/>
              <a:gd name="T51" fmla="*/ 3022 h 7460"/>
              <a:gd name="T52" fmla="*/ 2589 w 6050"/>
              <a:gd name="T53" fmla="*/ 2477 h 7460"/>
              <a:gd name="T54" fmla="*/ 2588 w 6050"/>
              <a:gd name="T55" fmla="*/ 2722 h 7460"/>
              <a:gd name="T56" fmla="*/ 2921 w 6050"/>
              <a:gd name="T57" fmla="*/ 1679 h 7460"/>
              <a:gd name="T58" fmla="*/ 2914 w 6050"/>
              <a:gd name="T59" fmla="*/ 1378 h 7460"/>
              <a:gd name="T60" fmla="*/ 3122 w 6050"/>
              <a:gd name="T61" fmla="*/ 1219 h 7460"/>
              <a:gd name="T62" fmla="*/ 3219 w 6050"/>
              <a:gd name="T63" fmla="*/ 1398 h 7460"/>
              <a:gd name="T64" fmla="*/ 3077 w 6050"/>
              <a:gd name="T65" fmla="*/ 1319 h 7460"/>
              <a:gd name="T66" fmla="*/ 2914 w 6050"/>
              <a:gd name="T67" fmla="*/ 1378 h 7460"/>
              <a:gd name="T68" fmla="*/ 3553 w 6050"/>
              <a:gd name="T69" fmla="*/ 1970 h 7460"/>
              <a:gd name="T70" fmla="*/ 3347 w 6050"/>
              <a:gd name="T71" fmla="*/ 1671 h 7460"/>
              <a:gd name="T72" fmla="*/ 3609 w 6050"/>
              <a:gd name="T73" fmla="*/ 2361 h 7460"/>
              <a:gd name="T74" fmla="*/ 3511 w 6050"/>
              <a:gd name="T75" fmla="*/ 2373 h 7460"/>
              <a:gd name="T76" fmla="*/ 3826 w 6050"/>
              <a:gd name="T77" fmla="*/ 3378 h 7460"/>
              <a:gd name="T78" fmla="*/ 3886 w 6050"/>
              <a:gd name="T79" fmla="*/ 3672 h 7460"/>
              <a:gd name="T80" fmla="*/ 3838 w 6050"/>
              <a:gd name="T81" fmla="*/ 3936 h 7460"/>
              <a:gd name="T82" fmla="*/ 4040 w 6050"/>
              <a:gd name="T83" fmla="*/ 4758 h 7460"/>
              <a:gd name="T84" fmla="*/ 4101 w 6050"/>
              <a:gd name="T85" fmla="*/ 5049 h 7460"/>
              <a:gd name="T86" fmla="*/ 4101 w 6050"/>
              <a:gd name="T87" fmla="*/ 5049 h 7460"/>
              <a:gd name="T88" fmla="*/ 4259 w 6050"/>
              <a:gd name="T89" fmla="*/ 6146 h 7460"/>
              <a:gd name="T90" fmla="*/ 4464 w 6050"/>
              <a:gd name="T91" fmla="*/ 6058 h 7460"/>
              <a:gd name="T92" fmla="*/ 4575 w 6050"/>
              <a:gd name="T93" fmla="*/ 6049 h 7460"/>
              <a:gd name="T94" fmla="*/ 4749 w 6050"/>
              <a:gd name="T95" fmla="*/ 5030 h 7460"/>
              <a:gd name="T96" fmla="*/ 4764 w 6050"/>
              <a:gd name="T97" fmla="*/ 5419 h 7460"/>
              <a:gd name="T98" fmla="*/ 4826 w 6050"/>
              <a:gd name="T99" fmla="*/ 4314 h 7460"/>
              <a:gd name="T100" fmla="*/ 4749 w 6050"/>
              <a:gd name="T101" fmla="*/ 4717 h 7460"/>
              <a:gd name="T102" fmla="*/ 4980 w 6050"/>
              <a:gd name="T103" fmla="*/ 4038 h 7460"/>
              <a:gd name="T104" fmla="*/ 5119 w 6050"/>
              <a:gd name="T105" fmla="*/ 2941 h 7460"/>
              <a:gd name="T106" fmla="*/ 5076 w 6050"/>
              <a:gd name="T107" fmla="*/ 2582 h 7460"/>
              <a:gd name="T108" fmla="*/ 5163 w 6050"/>
              <a:gd name="T109" fmla="*/ 2656 h 7460"/>
              <a:gd name="T110" fmla="*/ 5343 w 6050"/>
              <a:gd name="T111" fmla="*/ 1716 h 7460"/>
              <a:gd name="T112" fmla="*/ 5346 w 6050"/>
              <a:gd name="T113" fmla="*/ 982 h 7460"/>
              <a:gd name="T114" fmla="*/ 5446 w 6050"/>
              <a:gd name="T115" fmla="*/ 1212 h 7460"/>
              <a:gd name="T116" fmla="*/ 5564 w 6050"/>
              <a:gd name="T117" fmla="*/ 307 h 7460"/>
              <a:gd name="T118" fmla="*/ 5464 w 6050"/>
              <a:gd name="T119" fmla="*/ 575 h 7460"/>
              <a:gd name="T120" fmla="*/ 5981 w 6050"/>
              <a:gd name="T121" fmla="*/ 74 h 7460"/>
              <a:gd name="T122" fmla="*/ 5962 w 6050"/>
              <a:gd name="T123" fmla="*/ 376 h 7460"/>
              <a:gd name="T124" fmla="*/ 5904 w 6050"/>
              <a:gd name="T125" fmla="*/ 135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50" h="7460">
                <a:moveTo>
                  <a:pt x="0" y="3971"/>
                </a:moveTo>
                <a:lnTo>
                  <a:pt x="45" y="3798"/>
                </a:lnTo>
                <a:lnTo>
                  <a:pt x="103" y="3633"/>
                </a:lnTo>
                <a:lnTo>
                  <a:pt x="118" y="3586"/>
                </a:lnTo>
                <a:lnTo>
                  <a:pt x="213" y="3617"/>
                </a:lnTo>
                <a:lnTo>
                  <a:pt x="197" y="3666"/>
                </a:lnTo>
                <a:lnTo>
                  <a:pt x="142" y="3824"/>
                </a:lnTo>
                <a:lnTo>
                  <a:pt x="97" y="3996"/>
                </a:lnTo>
                <a:lnTo>
                  <a:pt x="0" y="3971"/>
                </a:lnTo>
                <a:close/>
                <a:moveTo>
                  <a:pt x="190" y="3293"/>
                </a:moveTo>
                <a:lnTo>
                  <a:pt x="217" y="3237"/>
                </a:lnTo>
                <a:lnTo>
                  <a:pt x="274" y="3122"/>
                </a:lnTo>
                <a:cubicBezTo>
                  <a:pt x="276" y="3117"/>
                  <a:pt x="279" y="3113"/>
                  <a:pt x="283" y="3109"/>
                </a:cubicBezTo>
                <a:lnTo>
                  <a:pt x="328" y="3063"/>
                </a:lnTo>
                <a:cubicBezTo>
                  <a:pt x="337" y="3053"/>
                  <a:pt x="350" y="3048"/>
                  <a:pt x="364" y="3048"/>
                </a:cubicBezTo>
                <a:lnTo>
                  <a:pt x="420" y="3048"/>
                </a:lnTo>
                <a:lnTo>
                  <a:pt x="476" y="3048"/>
                </a:lnTo>
                <a:lnTo>
                  <a:pt x="509" y="3048"/>
                </a:lnTo>
                <a:lnTo>
                  <a:pt x="509" y="3148"/>
                </a:lnTo>
                <a:lnTo>
                  <a:pt x="476" y="3148"/>
                </a:lnTo>
                <a:lnTo>
                  <a:pt x="420" y="3148"/>
                </a:lnTo>
                <a:lnTo>
                  <a:pt x="364" y="3148"/>
                </a:lnTo>
                <a:lnTo>
                  <a:pt x="399" y="3133"/>
                </a:lnTo>
                <a:lnTo>
                  <a:pt x="354" y="3179"/>
                </a:lnTo>
                <a:lnTo>
                  <a:pt x="364" y="3166"/>
                </a:lnTo>
                <a:lnTo>
                  <a:pt x="307" y="3281"/>
                </a:lnTo>
                <a:lnTo>
                  <a:pt x="280" y="3336"/>
                </a:lnTo>
                <a:lnTo>
                  <a:pt x="190" y="3293"/>
                </a:lnTo>
                <a:close/>
                <a:moveTo>
                  <a:pt x="714" y="3309"/>
                </a:moveTo>
                <a:lnTo>
                  <a:pt x="735" y="3352"/>
                </a:lnTo>
                <a:lnTo>
                  <a:pt x="790" y="3454"/>
                </a:lnTo>
                <a:lnTo>
                  <a:pt x="848" y="3570"/>
                </a:lnTo>
                <a:cubicBezTo>
                  <a:pt x="851" y="3577"/>
                  <a:pt x="853" y="3585"/>
                  <a:pt x="853" y="3592"/>
                </a:cubicBezTo>
                <a:lnTo>
                  <a:pt x="853" y="3699"/>
                </a:lnTo>
                <a:lnTo>
                  <a:pt x="753" y="3699"/>
                </a:lnTo>
                <a:lnTo>
                  <a:pt x="753" y="3592"/>
                </a:lnTo>
                <a:lnTo>
                  <a:pt x="758" y="3614"/>
                </a:lnTo>
                <a:lnTo>
                  <a:pt x="702" y="3501"/>
                </a:lnTo>
                <a:lnTo>
                  <a:pt x="645" y="3396"/>
                </a:lnTo>
                <a:lnTo>
                  <a:pt x="624" y="3353"/>
                </a:lnTo>
                <a:lnTo>
                  <a:pt x="714" y="3309"/>
                </a:lnTo>
                <a:close/>
                <a:moveTo>
                  <a:pt x="921" y="3979"/>
                </a:moveTo>
                <a:lnTo>
                  <a:pt x="953" y="4134"/>
                </a:lnTo>
                <a:lnTo>
                  <a:pt x="1008" y="4301"/>
                </a:lnTo>
                <a:lnTo>
                  <a:pt x="1024" y="4362"/>
                </a:lnTo>
                <a:lnTo>
                  <a:pt x="927" y="4387"/>
                </a:lnTo>
                <a:lnTo>
                  <a:pt x="913" y="4332"/>
                </a:lnTo>
                <a:lnTo>
                  <a:pt x="855" y="4155"/>
                </a:lnTo>
                <a:lnTo>
                  <a:pt x="823" y="3999"/>
                </a:lnTo>
                <a:lnTo>
                  <a:pt x="921" y="3979"/>
                </a:lnTo>
                <a:close/>
                <a:moveTo>
                  <a:pt x="1098" y="4653"/>
                </a:moveTo>
                <a:lnTo>
                  <a:pt x="1121" y="4741"/>
                </a:lnTo>
                <a:lnTo>
                  <a:pt x="1178" y="5020"/>
                </a:lnTo>
                <a:cubicBezTo>
                  <a:pt x="1179" y="5023"/>
                  <a:pt x="1179" y="5027"/>
                  <a:pt x="1179" y="5030"/>
                </a:cubicBezTo>
                <a:lnTo>
                  <a:pt x="1179" y="5057"/>
                </a:lnTo>
                <a:lnTo>
                  <a:pt x="1079" y="5057"/>
                </a:lnTo>
                <a:lnTo>
                  <a:pt x="1079" y="5030"/>
                </a:lnTo>
                <a:lnTo>
                  <a:pt x="1080" y="5040"/>
                </a:lnTo>
                <a:lnTo>
                  <a:pt x="1024" y="4766"/>
                </a:lnTo>
                <a:lnTo>
                  <a:pt x="1002" y="4678"/>
                </a:lnTo>
                <a:lnTo>
                  <a:pt x="1098" y="4653"/>
                </a:lnTo>
                <a:close/>
                <a:moveTo>
                  <a:pt x="1195" y="5348"/>
                </a:moveTo>
                <a:lnTo>
                  <a:pt x="1224" y="5528"/>
                </a:lnTo>
                <a:lnTo>
                  <a:pt x="1277" y="5734"/>
                </a:lnTo>
                <a:lnTo>
                  <a:pt x="1180" y="5759"/>
                </a:lnTo>
                <a:lnTo>
                  <a:pt x="1125" y="5544"/>
                </a:lnTo>
                <a:lnTo>
                  <a:pt x="1097" y="5363"/>
                </a:lnTo>
                <a:lnTo>
                  <a:pt x="1195" y="5348"/>
                </a:lnTo>
                <a:close/>
                <a:moveTo>
                  <a:pt x="1338" y="6028"/>
                </a:moveTo>
                <a:lnTo>
                  <a:pt x="1391" y="6236"/>
                </a:lnTo>
                <a:lnTo>
                  <a:pt x="1437" y="6415"/>
                </a:lnTo>
                <a:lnTo>
                  <a:pt x="1341" y="6440"/>
                </a:lnTo>
                <a:lnTo>
                  <a:pt x="1295" y="6261"/>
                </a:lnTo>
                <a:lnTo>
                  <a:pt x="1241" y="6053"/>
                </a:lnTo>
                <a:lnTo>
                  <a:pt x="1338" y="6028"/>
                </a:lnTo>
                <a:close/>
                <a:moveTo>
                  <a:pt x="1494" y="6722"/>
                </a:moveTo>
                <a:lnTo>
                  <a:pt x="1494" y="6858"/>
                </a:lnTo>
                <a:lnTo>
                  <a:pt x="1493" y="6846"/>
                </a:lnTo>
                <a:lnTo>
                  <a:pt x="1549" y="7064"/>
                </a:lnTo>
                <a:lnTo>
                  <a:pt x="1546" y="7055"/>
                </a:lnTo>
                <a:lnTo>
                  <a:pt x="1562" y="7089"/>
                </a:lnTo>
                <a:lnTo>
                  <a:pt x="1472" y="7133"/>
                </a:lnTo>
                <a:lnTo>
                  <a:pt x="1456" y="7099"/>
                </a:lnTo>
                <a:cubicBezTo>
                  <a:pt x="1454" y="7096"/>
                  <a:pt x="1453" y="7093"/>
                  <a:pt x="1452" y="7089"/>
                </a:cubicBezTo>
                <a:lnTo>
                  <a:pt x="1396" y="6871"/>
                </a:lnTo>
                <a:cubicBezTo>
                  <a:pt x="1395" y="6867"/>
                  <a:pt x="1394" y="6863"/>
                  <a:pt x="1394" y="6858"/>
                </a:cubicBezTo>
                <a:lnTo>
                  <a:pt x="1394" y="6722"/>
                </a:lnTo>
                <a:lnTo>
                  <a:pt x="1494" y="6722"/>
                </a:lnTo>
                <a:close/>
                <a:moveTo>
                  <a:pt x="1696" y="7355"/>
                </a:moveTo>
                <a:lnTo>
                  <a:pt x="1713" y="7387"/>
                </a:lnTo>
                <a:lnTo>
                  <a:pt x="1669" y="7360"/>
                </a:lnTo>
                <a:lnTo>
                  <a:pt x="1715" y="7360"/>
                </a:lnTo>
                <a:lnTo>
                  <a:pt x="1683" y="7372"/>
                </a:lnTo>
                <a:lnTo>
                  <a:pt x="1739" y="7326"/>
                </a:lnTo>
                <a:lnTo>
                  <a:pt x="1726" y="7342"/>
                </a:lnTo>
                <a:lnTo>
                  <a:pt x="1782" y="7227"/>
                </a:lnTo>
                <a:lnTo>
                  <a:pt x="1834" y="7121"/>
                </a:lnTo>
                <a:lnTo>
                  <a:pt x="1924" y="7165"/>
                </a:lnTo>
                <a:lnTo>
                  <a:pt x="1872" y="7271"/>
                </a:lnTo>
                <a:lnTo>
                  <a:pt x="1816" y="7386"/>
                </a:lnTo>
                <a:cubicBezTo>
                  <a:pt x="1813" y="7393"/>
                  <a:pt x="1808" y="7399"/>
                  <a:pt x="1802" y="7403"/>
                </a:cubicBezTo>
                <a:lnTo>
                  <a:pt x="1746" y="7449"/>
                </a:lnTo>
                <a:cubicBezTo>
                  <a:pt x="1737" y="7456"/>
                  <a:pt x="1726" y="7460"/>
                  <a:pt x="1715" y="7460"/>
                </a:cubicBezTo>
                <a:lnTo>
                  <a:pt x="1669" y="7460"/>
                </a:lnTo>
                <a:cubicBezTo>
                  <a:pt x="1651" y="7460"/>
                  <a:pt x="1634" y="7450"/>
                  <a:pt x="1626" y="7434"/>
                </a:cubicBezTo>
                <a:lnTo>
                  <a:pt x="1608" y="7403"/>
                </a:lnTo>
                <a:lnTo>
                  <a:pt x="1696" y="7355"/>
                </a:lnTo>
                <a:close/>
                <a:moveTo>
                  <a:pt x="1921" y="6845"/>
                </a:moveTo>
                <a:lnTo>
                  <a:pt x="1948" y="6742"/>
                </a:lnTo>
                <a:lnTo>
                  <a:pt x="1992" y="6515"/>
                </a:lnTo>
                <a:lnTo>
                  <a:pt x="1991" y="6525"/>
                </a:lnTo>
                <a:lnTo>
                  <a:pt x="1991" y="6465"/>
                </a:lnTo>
                <a:lnTo>
                  <a:pt x="2091" y="6465"/>
                </a:lnTo>
                <a:lnTo>
                  <a:pt x="2091" y="6525"/>
                </a:lnTo>
                <a:cubicBezTo>
                  <a:pt x="2091" y="6528"/>
                  <a:pt x="2091" y="6531"/>
                  <a:pt x="2090" y="6535"/>
                </a:cubicBezTo>
                <a:lnTo>
                  <a:pt x="2044" y="6767"/>
                </a:lnTo>
                <a:lnTo>
                  <a:pt x="2018" y="6870"/>
                </a:lnTo>
                <a:lnTo>
                  <a:pt x="1921" y="6845"/>
                </a:lnTo>
                <a:close/>
                <a:moveTo>
                  <a:pt x="2009" y="6157"/>
                </a:moveTo>
                <a:lnTo>
                  <a:pt x="2048" y="5963"/>
                </a:lnTo>
                <a:lnTo>
                  <a:pt x="2089" y="5765"/>
                </a:lnTo>
                <a:lnTo>
                  <a:pt x="2187" y="5785"/>
                </a:lnTo>
                <a:lnTo>
                  <a:pt x="2146" y="5983"/>
                </a:lnTo>
                <a:lnTo>
                  <a:pt x="2107" y="6177"/>
                </a:lnTo>
                <a:lnTo>
                  <a:pt x="2009" y="6157"/>
                </a:lnTo>
                <a:close/>
                <a:moveTo>
                  <a:pt x="2149" y="5471"/>
                </a:moveTo>
                <a:lnTo>
                  <a:pt x="2161" y="5411"/>
                </a:lnTo>
                <a:lnTo>
                  <a:pt x="2217" y="5079"/>
                </a:lnTo>
                <a:lnTo>
                  <a:pt x="2217" y="5079"/>
                </a:lnTo>
                <a:lnTo>
                  <a:pt x="2316" y="5094"/>
                </a:lnTo>
                <a:lnTo>
                  <a:pt x="2315" y="5096"/>
                </a:lnTo>
                <a:lnTo>
                  <a:pt x="2259" y="5431"/>
                </a:lnTo>
                <a:lnTo>
                  <a:pt x="2247" y="5491"/>
                </a:lnTo>
                <a:lnTo>
                  <a:pt x="2149" y="5471"/>
                </a:lnTo>
                <a:close/>
                <a:moveTo>
                  <a:pt x="2257" y="4783"/>
                </a:moveTo>
                <a:lnTo>
                  <a:pt x="2262" y="4747"/>
                </a:lnTo>
                <a:lnTo>
                  <a:pt x="2261" y="4478"/>
                </a:lnTo>
                <a:cubicBezTo>
                  <a:pt x="2261" y="4475"/>
                  <a:pt x="2261" y="4472"/>
                  <a:pt x="2262" y="4470"/>
                </a:cubicBezTo>
                <a:lnTo>
                  <a:pt x="2276" y="4383"/>
                </a:lnTo>
                <a:lnTo>
                  <a:pt x="2375" y="4400"/>
                </a:lnTo>
                <a:lnTo>
                  <a:pt x="2360" y="4486"/>
                </a:lnTo>
                <a:lnTo>
                  <a:pt x="2361" y="4478"/>
                </a:lnTo>
                <a:lnTo>
                  <a:pt x="2361" y="4761"/>
                </a:lnTo>
                <a:lnTo>
                  <a:pt x="2356" y="4797"/>
                </a:lnTo>
                <a:lnTo>
                  <a:pt x="2257" y="4783"/>
                </a:lnTo>
                <a:close/>
                <a:moveTo>
                  <a:pt x="2328" y="4086"/>
                </a:moveTo>
                <a:lnTo>
                  <a:pt x="2375" y="3858"/>
                </a:lnTo>
                <a:lnTo>
                  <a:pt x="2402" y="3695"/>
                </a:lnTo>
                <a:lnTo>
                  <a:pt x="2501" y="3711"/>
                </a:lnTo>
                <a:lnTo>
                  <a:pt x="2473" y="3878"/>
                </a:lnTo>
                <a:lnTo>
                  <a:pt x="2426" y="4106"/>
                </a:lnTo>
                <a:lnTo>
                  <a:pt x="2328" y="4086"/>
                </a:lnTo>
                <a:close/>
                <a:moveTo>
                  <a:pt x="2457" y="3398"/>
                </a:moveTo>
                <a:lnTo>
                  <a:pt x="2487" y="3249"/>
                </a:lnTo>
                <a:lnTo>
                  <a:pt x="2527" y="3006"/>
                </a:lnTo>
                <a:lnTo>
                  <a:pt x="2626" y="3022"/>
                </a:lnTo>
                <a:lnTo>
                  <a:pt x="2585" y="3269"/>
                </a:lnTo>
                <a:lnTo>
                  <a:pt x="2555" y="3418"/>
                </a:lnTo>
                <a:lnTo>
                  <a:pt x="2457" y="3398"/>
                </a:lnTo>
                <a:close/>
                <a:moveTo>
                  <a:pt x="2588" y="2722"/>
                </a:moveTo>
                <a:lnTo>
                  <a:pt x="2588" y="2488"/>
                </a:lnTo>
                <a:cubicBezTo>
                  <a:pt x="2588" y="2484"/>
                  <a:pt x="2588" y="2480"/>
                  <a:pt x="2589" y="2477"/>
                </a:cubicBezTo>
                <a:lnTo>
                  <a:pt x="2629" y="2315"/>
                </a:lnTo>
                <a:lnTo>
                  <a:pt x="2726" y="2338"/>
                </a:lnTo>
                <a:lnTo>
                  <a:pt x="2686" y="2500"/>
                </a:lnTo>
                <a:lnTo>
                  <a:pt x="2688" y="2488"/>
                </a:lnTo>
                <a:lnTo>
                  <a:pt x="2688" y="2722"/>
                </a:lnTo>
                <a:lnTo>
                  <a:pt x="2588" y="2722"/>
                </a:lnTo>
                <a:close/>
                <a:moveTo>
                  <a:pt x="2717" y="2027"/>
                </a:moveTo>
                <a:lnTo>
                  <a:pt x="2758" y="1866"/>
                </a:lnTo>
                <a:lnTo>
                  <a:pt x="2803" y="1694"/>
                </a:lnTo>
                <a:cubicBezTo>
                  <a:pt x="2804" y="1691"/>
                  <a:pt x="2805" y="1687"/>
                  <a:pt x="2807" y="1684"/>
                </a:cubicBezTo>
                <a:lnTo>
                  <a:pt x="2831" y="1635"/>
                </a:lnTo>
                <a:lnTo>
                  <a:pt x="2921" y="1679"/>
                </a:lnTo>
                <a:lnTo>
                  <a:pt x="2896" y="1728"/>
                </a:lnTo>
                <a:lnTo>
                  <a:pt x="2900" y="1719"/>
                </a:lnTo>
                <a:lnTo>
                  <a:pt x="2855" y="1891"/>
                </a:lnTo>
                <a:lnTo>
                  <a:pt x="2813" y="2052"/>
                </a:lnTo>
                <a:lnTo>
                  <a:pt x="2717" y="2027"/>
                </a:lnTo>
                <a:close/>
                <a:moveTo>
                  <a:pt x="2914" y="1378"/>
                </a:moveTo>
                <a:lnTo>
                  <a:pt x="2914" y="1373"/>
                </a:lnTo>
                <a:cubicBezTo>
                  <a:pt x="2914" y="1360"/>
                  <a:pt x="2919" y="1347"/>
                  <a:pt x="2928" y="1338"/>
                </a:cubicBezTo>
                <a:lnTo>
                  <a:pt x="2985" y="1280"/>
                </a:lnTo>
                <a:lnTo>
                  <a:pt x="3045" y="1231"/>
                </a:lnTo>
                <a:cubicBezTo>
                  <a:pt x="3054" y="1223"/>
                  <a:pt x="3065" y="1219"/>
                  <a:pt x="3077" y="1219"/>
                </a:cubicBezTo>
                <a:lnTo>
                  <a:pt x="3122" y="1219"/>
                </a:lnTo>
                <a:lnTo>
                  <a:pt x="3178" y="1219"/>
                </a:lnTo>
                <a:cubicBezTo>
                  <a:pt x="3189" y="1219"/>
                  <a:pt x="3201" y="1223"/>
                  <a:pt x="3210" y="1231"/>
                </a:cubicBezTo>
                <a:lnTo>
                  <a:pt x="3266" y="1277"/>
                </a:lnTo>
                <a:cubicBezTo>
                  <a:pt x="3271" y="1281"/>
                  <a:pt x="3276" y="1287"/>
                  <a:pt x="3279" y="1293"/>
                </a:cubicBezTo>
                <a:lnTo>
                  <a:pt x="3309" y="1354"/>
                </a:lnTo>
                <a:lnTo>
                  <a:pt x="3219" y="1398"/>
                </a:lnTo>
                <a:lnTo>
                  <a:pt x="3189" y="1337"/>
                </a:lnTo>
                <a:lnTo>
                  <a:pt x="3203" y="1354"/>
                </a:lnTo>
                <a:lnTo>
                  <a:pt x="3146" y="1308"/>
                </a:lnTo>
                <a:lnTo>
                  <a:pt x="3178" y="1319"/>
                </a:lnTo>
                <a:lnTo>
                  <a:pt x="3122" y="1319"/>
                </a:lnTo>
                <a:lnTo>
                  <a:pt x="3077" y="1319"/>
                </a:lnTo>
                <a:lnTo>
                  <a:pt x="3108" y="1308"/>
                </a:lnTo>
                <a:lnTo>
                  <a:pt x="3056" y="1350"/>
                </a:lnTo>
                <a:lnTo>
                  <a:pt x="3000" y="1408"/>
                </a:lnTo>
                <a:lnTo>
                  <a:pt x="3014" y="1373"/>
                </a:lnTo>
                <a:lnTo>
                  <a:pt x="3014" y="1378"/>
                </a:lnTo>
                <a:lnTo>
                  <a:pt x="2914" y="1378"/>
                </a:lnTo>
                <a:close/>
                <a:moveTo>
                  <a:pt x="3438" y="1628"/>
                </a:moveTo>
                <a:lnTo>
                  <a:pt x="3440" y="1635"/>
                </a:lnTo>
                <a:lnTo>
                  <a:pt x="3437" y="1627"/>
                </a:lnTo>
                <a:lnTo>
                  <a:pt x="3493" y="1742"/>
                </a:lnTo>
                <a:cubicBezTo>
                  <a:pt x="3494" y="1745"/>
                  <a:pt x="3496" y="1748"/>
                  <a:pt x="3497" y="1751"/>
                </a:cubicBezTo>
                <a:lnTo>
                  <a:pt x="3553" y="1970"/>
                </a:lnTo>
                <a:lnTo>
                  <a:pt x="3564" y="2003"/>
                </a:lnTo>
                <a:lnTo>
                  <a:pt x="3469" y="2034"/>
                </a:lnTo>
                <a:lnTo>
                  <a:pt x="3456" y="1995"/>
                </a:lnTo>
                <a:lnTo>
                  <a:pt x="3400" y="1776"/>
                </a:lnTo>
                <a:lnTo>
                  <a:pt x="3403" y="1786"/>
                </a:lnTo>
                <a:lnTo>
                  <a:pt x="3347" y="1671"/>
                </a:lnTo>
                <a:cubicBezTo>
                  <a:pt x="3346" y="1668"/>
                  <a:pt x="3344" y="1665"/>
                  <a:pt x="3344" y="1662"/>
                </a:cubicBezTo>
                <a:lnTo>
                  <a:pt x="3341" y="1655"/>
                </a:lnTo>
                <a:lnTo>
                  <a:pt x="3438" y="1628"/>
                </a:lnTo>
                <a:close/>
                <a:moveTo>
                  <a:pt x="3611" y="2312"/>
                </a:moveTo>
                <a:lnTo>
                  <a:pt x="3611" y="2373"/>
                </a:lnTo>
                <a:lnTo>
                  <a:pt x="3609" y="2361"/>
                </a:lnTo>
                <a:lnTo>
                  <a:pt x="3665" y="2579"/>
                </a:lnTo>
                <a:lnTo>
                  <a:pt x="3689" y="2692"/>
                </a:lnTo>
                <a:lnTo>
                  <a:pt x="3591" y="2712"/>
                </a:lnTo>
                <a:lnTo>
                  <a:pt x="3569" y="2604"/>
                </a:lnTo>
                <a:lnTo>
                  <a:pt x="3512" y="2386"/>
                </a:lnTo>
                <a:cubicBezTo>
                  <a:pt x="3511" y="2382"/>
                  <a:pt x="3511" y="2378"/>
                  <a:pt x="3511" y="2373"/>
                </a:cubicBezTo>
                <a:lnTo>
                  <a:pt x="3511" y="2312"/>
                </a:lnTo>
                <a:lnTo>
                  <a:pt x="3611" y="2312"/>
                </a:lnTo>
                <a:close/>
                <a:moveTo>
                  <a:pt x="3747" y="2987"/>
                </a:moveTo>
                <a:lnTo>
                  <a:pt x="3767" y="3088"/>
                </a:lnTo>
                <a:lnTo>
                  <a:pt x="3824" y="3364"/>
                </a:lnTo>
                <a:lnTo>
                  <a:pt x="3826" y="3378"/>
                </a:lnTo>
                <a:lnTo>
                  <a:pt x="3729" y="3398"/>
                </a:lnTo>
                <a:lnTo>
                  <a:pt x="3726" y="3384"/>
                </a:lnTo>
                <a:lnTo>
                  <a:pt x="3669" y="3108"/>
                </a:lnTo>
                <a:lnTo>
                  <a:pt x="3649" y="3006"/>
                </a:lnTo>
                <a:lnTo>
                  <a:pt x="3747" y="2987"/>
                </a:lnTo>
                <a:close/>
                <a:moveTo>
                  <a:pt x="3886" y="3672"/>
                </a:moveTo>
                <a:lnTo>
                  <a:pt x="3936" y="3916"/>
                </a:lnTo>
                <a:cubicBezTo>
                  <a:pt x="3937" y="3919"/>
                  <a:pt x="3937" y="3923"/>
                  <a:pt x="3937" y="3926"/>
                </a:cubicBezTo>
                <a:lnTo>
                  <a:pt x="3937" y="4077"/>
                </a:lnTo>
                <a:lnTo>
                  <a:pt x="3837" y="4077"/>
                </a:lnTo>
                <a:lnTo>
                  <a:pt x="3837" y="3926"/>
                </a:lnTo>
                <a:lnTo>
                  <a:pt x="3838" y="3936"/>
                </a:lnTo>
                <a:lnTo>
                  <a:pt x="3788" y="3692"/>
                </a:lnTo>
                <a:lnTo>
                  <a:pt x="3886" y="3672"/>
                </a:lnTo>
                <a:close/>
                <a:moveTo>
                  <a:pt x="3971" y="4364"/>
                </a:moveTo>
                <a:lnTo>
                  <a:pt x="3992" y="4468"/>
                </a:lnTo>
                <a:lnTo>
                  <a:pt x="4038" y="4746"/>
                </a:lnTo>
                <a:lnTo>
                  <a:pt x="4040" y="4758"/>
                </a:lnTo>
                <a:lnTo>
                  <a:pt x="3942" y="4778"/>
                </a:lnTo>
                <a:lnTo>
                  <a:pt x="3939" y="4762"/>
                </a:lnTo>
                <a:lnTo>
                  <a:pt x="3894" y="4488"/>
                </a:lnTo>
                <a:lnTo>
                  <a:pt x="3873" y="4384"/>
                </a:lnTo>
                <a:lnTo>
                  <a:pt x="3971" y="4364"/>
                </a:lnTo>
                <a:close/>
                <a:moveTo>
                  <a:pt x="4101" y="5049"/>
                </a:moveTo>
                <a:lnTo>
                  <a:pt x="4149" y="5236"/>
                </a:lnTo>
                <a:lnTo>
                  <a:pt x="4190" y="5442"/>
                </a:lnTo>
                <a:lnTo>
                  <a:pt x="4092" y="5461"/>
                </a:lnTo>
                <a:lnTo>
                  <a:pt x="4053" y="5261"/>
                </a:lnTo>
                <a:lnTo>
                  <a:pt x="4004" y="5074"/>
                </a:lnTo>
                <a:lnTo>
                  <a:pt x="4101" y="5049"/>
                </a:lnTo>
                <a:close/>
                <a:moveTo>
                  <a:pt x="4222" y="5730"/>
                </a:moveTo>
                <a:lnTo>
                  <a:pt x="4261" y="5841"/>
                </a:lnTo>
                <a:lnTo>
                  <a:pt x="4307" y="6018"/>
                </a:lnTo>
                <a:lnTo>
                  <a:pt x="4304" y="6008"/>
                </a:lnTo>
                <a:lnTo>
                  <a:pt x="4349" y="6102"/>
                </a:lnTo>
                <a:lnTo>
                  <a:pt x="4259" y="6146"/>
                </a:lnTo>
                <a:lnTo>
                  <a:pt x="4214" y="6052"/>
                </a:lnTo>
                <a:cubicBezTo>
                  <a:pt x="4212" y="6049"/>
                  <a:pt x="4211" y="6046"/>
                  <a:pt x="4210" y="6043"/>
                </a:cubicBezTo>
                <a:lnTo>
                  <a:pt x="4166" y="5874"/>
                </a:lnTo>
                <a:lnTo>
                  <a:pt x="4128" y="5763"/>
                </a:lnTo>
                <a:lnTo>
                  <a:pt x="4222" y="5730"/>
                </a:lnTo>
                <a:close/>
                <a:moveTo>
                  <a:pt x="4464" y="6058"/>
                </a:moveTo>
                <a:lnTo>
                  <a:pt x="4482" y="6012"/>
                </a:lnTo>
                <a:lnTo>
                  <a:pt x="4538" y="5842"/>
                </a:lnTo>
                <a:lnTo>
                  <a:pt x="4594" y="5682"/>
                </a:lnTo>
                <a:lnTo>
                  <a:pt x="4688" y="5715"/>
                </a:lnTo>
                <a:lnTo>
                  <a:pt x="4633" y="5873"/>
                </a:lnTo>
                <a:lnTo>
                  <a:pt x="4575" y="6049"/>
                </a:lnTo>
                <a:lnTo>
                  <a:pt x="4557" y="6095"/>
                </a:lnTo>
                <a:lnTo>
                  <a:pt x="4464" y="6058"/>
                </a:lnTo>
                <a:close/>
                <a:moveTo>
                  <a:pt x="4666" y="5396"/>
                </a:moveTo>
                <a:lnTo>
                  <a:pt x="4705" y="5237"/>
                </a:lnTo>
                <a:lnTo>
                  <a:pt x="4750" y="5020"/>
                </a:lnTo>
                <a:lnTo>
                  <a:pt x="4749" y="5030"/>
                </a:lnTo>
                <a:lnTo>
                  <a:pt x="4749" y="5017"/>
                </a:lnTo>
                <a:lnTo>
                  <a:pt x="4849" y="5017"/>
                </a:lnTo>
                <a:lnTo>
                  <a:pt x="4849" y="5030"/>
                </a:lnTo>
                <a:cubicBezTo>
                  <a:pt x="4849" y="5033"/>
                  <a:pt x="4849" y="5037"/>
                  <a:pt x="4848" y="5040"/>
                </a:cubicBezTo>
                <a:lnTo>
                  <a:pt x="4802" y="5260"/>
                </a:lnTo>
                <a:lnTo>
                  <a:pt x="4764" y="5419"/>
                </a:lnTo>
                <a:lnTo>
                  <a:pt x="4666" y="5396"/>
                </a:lnTo>
                <a:close/>
                <a:moveTo>
                  <a:pt x="4749" y="4717"/>
                </a:moveTo>
                <a:lnTo>
                  <a:pt x="4749" y="4696"/>
                </a:lnTo>
                <a:cubicBezTo>
                  <a:pt x="4749" y="4693"/>
                  <a:pt x="4749" y="4690"/>
                  <a:pt x="4750" y="4686"/>
                </a:cubicBezTo>
                <a:lnTo>
                  <a:pt x="4806" y="4410"/>
                </a:lnTo>
                <a:lnTo>
                  <a:pt x="4826" y="4314"/>
                </a:lnTo>
                <a:lnTo>
                  <a:pt x="4924" y="4334"/>
                </a:lnTo>
                <a:lnTo>
                  <a:pt x="4904" y="4430"/>
                </a:lnTo>
                <a:lnTo>
                  <a:pt x="4848" y="4706"/>
                </a:lnTo>
                <a:lnTo>
                  <a:pt x="4849" y="4696"/>
                </a:lnTo>
                <a:lnTo>
                  <a:pt x="4849" y="4717"/>
                </a:lnTo>
                <a:lnTo>
                  <a:pt x="4749" y="4717"/>
                </a:lnTo>
                <a:close/>
                <a:moveTo>
                  <a:pt x="4882" y="4021"/>
                </a:moveTo>
                <a:lnTo>
                  <a:pt x="4918" y="3803"/>
                </a:lnTo>
                <a:lnTo>
                  <a:pt x="4948" y="3627"/>
                </a:lnTo>
                <a:lnTo>
                  <a:pt x="5047" y="3644"/>
                </a:lnTo>
                <a:lnTo>
                  <a:pt x="5017" y="3819"/>
                </a:lnTo>
                <a:lnTo>
                  <a:pt x="4980" y="4038"/>
                </a:lnTo>
                <a:lnTo>
                  <a:pt x="4882" y="4021"/>
                </a:lnTo>
                <a:close/>
                <a:moveTo>
                  <a:pt x="4997" y="3331"/>
                </a:moveTo>
                <a:lnTo>
                  <a:pt x="5020" y="3193"/>
                </a:lnTo>
                <a:lnTo>
                  <a:pt x="5019" y="3201"/>
                </a:lnTo>
                <a:lnTo>
                  <a:pt x="5019" y="2941"/>
                </a:lnTo>
                <a:lnTo>
                  <a:pt x="5119" y="2941"/>
                </a:lnTo>
                <a:lnTo>
                  <a:pt x="5119" y="3201"/>
                </a:lnTo>
                <a:cubicBezTo>
                  <a:pt x="5119" y="3204"/>
                  <a:pt x="5119" y="3207"/>
                  <a:pt x="5118" y="3210"/>
                </a:cubicBezTo>
                <a:lnTo>
                  <a:pt x="5096" y="3347"/>
                </a:lnTo>
                <a:lnTo>
                  <a:pt x="4997" y="3331"/>
                </a:lnTo>
                <a:close/>
                <a:moveTo>
                  <a:pt x="5065" y="2636"/>
                </a:moveTo>
                <a:lnTo>
                  <a:pt x="5076" y="2582"/>
                </a:lnTo>
                <a:lnTo>
                  <a:pt x="5132" y="2250"/>
                </a:lnTo>
                <a:lnTo>
                  <a:pt x="5134" y="2242"/>
                </a:lnTo>
                <a:lnTo>
                  <a:pt x="5232" y="2262"/>
                </a:lnTo>
                <a:lnTo>
                  <a:pt x="5231" y="2267"/>
                </a:lnTo>
                <a:lnTo>
                  <a:pt x="5174" y="2602"/>
                </a:lnTo>
                <a:lnTo>
                  <a:pt x="5163" y="2656"/>
                </a:lnTo>
                <a:lnTo>
                  <a:pt x="5065" y="2636"/>
                </a:lnTo>
                <a:close/>
                <a:moveTo>
                  <a:pt x="5194" y="1948"/>
                </a:moveTo>
                <a:lnTo>
                  <a:pt x="5245" y="1696"/>
                </a:lnTo>
                <a:lnTo>
                  <a:pt x="5268" y="1557"/>
                </a:lnTo>
                <a:lnTo>
                  <a:pt x="5367" y="1573"/>
                </a:lnTo>
                <a:lnTo>
                  <a:pt x="5343" y="1716"/>
                </a:lnTo>
                <a:lnTo>
                  <a:pt x="5292" y="1968"/>
                </a:lnTo>
                <a:lnTo>
                  <a:pt x="5194" y="1948"/>
                </a:lnTo>
                <a:close/>
                <a:moveTo>
                  <a:pt x="5332" y="1259"/>
                </a:moveTo>
                <a:lnTo>
                  <a:pt x="5347" y="1199"/>
                </a:lnTo>
                <a:lnTo>
                  <a:pt x="5346" y="1212"/>
                </a:lnTo>
                <a:lnTo>
                  <a:pt x="5346" y="982"/>
                </a:lnTo>
                <a:cubicBezTo>
                  <a:pt x="5346" y="978"/>
                  <a:pt x="5346" y="974"/>
                  <a:pt x="5347" y="969"/>
                </a:cubicBezTo>
                <a:lnTo>
                  <a:pt x="5374" y="865"/>
                </a:lnTo>
                <a:lnTo>
                  <a:pt x="5471" y="890"/>
                </a:lnTo>
                <a:lnTo>
                  <a:pt x="5444" y="994"/>
                </a:lnTo>
                <a:lnTo>
                  <a:pt x="5446" y="982"/>
                </a:lnTo>
                <a:lnTo>
                  <a:pt x="5446" y="1212"/>
                </a:lnTo>
                <a:cubicBezTo>
                  <a:pt x="5446" y="1216"/>
                  <a:pt x="5445" y="1220"/>
                  <a:pt x="5444" y="1224"/>
                </a:cubicBezTo>
                <a:lnTo>
                  <a:pt x="5429" y="1284"/>
                </a:lnTo>
                <a:lnTo>
                  <a:pt x="5332" y="1259"/>
                </a:lnTo>
                <a:close/>
                <a:moveTo>
                  <a:pt x="5464" y="575"/>
                </a:moveTo>
                <a:lnTo>
                  <a:pt x="5517" y="414"/>
                </a:lnTo>
                <a:lnTo>
                  <a:pt x="5564" y="307"/>
                </a:lnTo>
                <a:lnTo>
                  <a:pt x="5616" y="199"/>
                </a:lnTo>
                <a:lnTo>
                  <a:pt x="5706" y="243"/>
                </a:lnTo>
                <a:lnTo>
                  <a:pt x="5655" y="346"/>
                </a:lnTo>
                <a:lnTo>
                  <a:pt x="5612" y="445"/>
                </a:lnTo>
                <a:lnTo>
                  <a:pt x="5559" y="606"/>
                </a:lnTo>
                <a:lnTo>
                  <a:pt x="5464" y="575"/>
                </a:lnTo>
                <a:close/>
                <a:moveTo>
                  <a:pt x="5824" y="0"/>
                </a:moveTo>
                <a:lnTo>
                  <a:pt x="5835" y="0"/>
                </a:lnTo>
                <a:lnTo>
                  <a:pt x="5880" y="0"/>
                </a:lnTo>
                <a:cubicBezTo>
                  <a:pt x="5891" y="0"/>
                  <a:pt x="5902" y="4"/>
                  <a:pt x="5911" y="12"/>
                </a:cubicBezTo>
                <a:lnTo>
                  <a:pt x="5968" y="58"/>
                </a:lnTo>
                <a:cubicBezTo>
                  <a:pt x="5973" y="62"/>
                  <a:pt x="5978" y="68"/>
                  <a:pt x="5981" y="74"/>
                </a:cubicBezTo>
                <a:lnTo>
                  <a:pt x="6037" y="189"/>
                </a:lnTo>
                <a:cubicBezTo>
                  <a:pt x="6040" y="196"/>
                  <a:pt x="6042" y="204"/>
                  <a:pt x="6042" y="211"/>
                </a:cubicBezTo>
                <a:lnTo>
                  <a:pt x="6042" y="326"/>
                </a:lnTo>
                <a:lnTo>
                  <a:pt x="6036" y="303"/>
                </a:lnTo>
                <a:lnTo>
                  <a:pt x="6050" y="328"/>
                </a:lnTo>
                <a:lnTo>
                  <a:pt x="5962" y="376"/>
                </a:lnTo>
                <a:lnTo>
                  <a:pt x="5948" y="350"/>
                </a:lnTo>
                <a:cubicBezTo>
                  <a:pt x="5944" y="343"/>
                  <a:pt x="5942" y="335"/>
                  <a:pt x="5942" y="326"/>
                </a:cubicBezTo>
                <a:lnTo>
                  <a:pt x="5942" y="211"/>
                </a:lnTo>
                <a:lnTo>
                  <a:pt x="5947" y="233"/>
                </a:lnTo>
                <a:lnTo>
                  <a:pt x="5891" y="118"/>
                </a:lnTo>
                <a:lnTo>
                  <a:pt x="5904" y="135"/>
                </a:lnTo>
                <a:lnTo>
                  <a:pt x="5848" y="89"/>
                </a:lnTo>
                <a:lnTo>
                  <a:pt x="5880" y="100"/>
                </a:lnTo>
                <a:lnTo>
                  <a:pt x="5835" y="100"/>
                </a:lnTo>
                <a:lnTo>
                  <a:pt x="5824" y="100"/>
                </a:lnTo>
                <a:lnTo>
                  <a:pt x="5824" y="0"/>
                </a:lnTo>
                <a:close/>
              </a:path>
            </a:pathLst>
          </a:custGeom>
          <a:solidFill>
            <a:srgbClr val="3333FF"/>
          </a:solidFill>
          <a:ln w="1588" cap="flat">
            <a:solidFill>
              <a:srgbClr val="3333FF"/>
            </a:solidFill>
            <a:prstDash val="solid"/>
            <a:bevel/>
            <a:headEnd/>
            <a:tailEnd/>
          </a:ln>
        </p:spPr>
        <p:txBody>
          <a:bodyPr/>
          <a:lstStyle/>
          <a:p>
            <a:endParaRPr lang="en-US"/>
          </a:p>
        </p:txBody>
      </p:sp>
      <p:sp>
        <p:nvSpPr>
          <p:cNvPr id="56384" name="Freeform 64">
            <a:extLst>
              <a:ext uri="{FF2B5EF4-FFF2-40B4-BE49-F238E27FC236}">
                <a16:creationId xmlns:a16="http://schemas.microsoft.com/office/drawing/2014/main" id="{7378C1A1-FD73-4AF1-A37F-D6F58E77CE43}"/>
              </a:ext>
            </a:extLst>
          </p:cNvPr>
          <p:cNvSpPr>
            <a:spLocks noEditPoints="1"/>
          </p:cNvSpPr>
          <p:nvPr/>
        </p:nvSpPr>
        <p:spPr bwMode="auto">
          <a:xfrm>
            <a:off x="5419725" y="2570163"/>
            <a:ext cx="877888" cy="1201737"/>
          </a:xfrm>
          <a:custGeom>
            <a:avLst/>
            <a:gdLst>
              <a:gd name="T0" fmla="*/ 113 w 5555"/>
              <a:gd name="T1" fmla="*/ 3336 h 7590"/>
              <a:gd name="T2" fmla="*/ 366 w 5555"/>
              <a:gd name="T3" fmla="*/ 3975 h 7590"/>
              <a:gd name="T4" fmla="*/ 213 w 5555"/>
              <a:gd name="T5" fmla="*/ 3781 h 7590"/>
              <a:gd name="T6" fmla="*/ 377 w 5555"/>
              <a:gd name="T7" fmla="*/ 4747 h 7590"/>
              <a:gd name="T8" fmla="*/ 581 w 5555"/>
              <a:gd name="T9" fmla="*/ 5359 h 7590"/>
              <a:gd name="T10" fmla="*/ 517 w 5555"/>
              <a:gd name="T11" fmla="*/ 5027 h 7590"/>
              <a:gd name="T12" fmla="*/ 539 w 5555"/>
              <a:gd name="T13" fmla="*/ 5943 h 7590"/>
              <a:gd name="T14" fmla="*/ 795 w 5555"/>
              <a:gd name="T15" fmla="*/ 6696 h 7590"/>
              <a:gd name="T16" fmla="*/ 744 w 5555"/>
              <a:gd name="T17" fmla="*/ 6397 h 7590"/>
              <a:gd name="T18" fmla="*/ 958 w 5555"/>
              <a:gd name="T19" fmla="*/ 7405 h 7590"/>
              <a:gd name="T20" fmla="*/ 866 w 5555"/>
              <a:gd name="T21" fmla="*/ 7327 h 7590"/>
              <a:gd name="T22" fmla="*/ 1141 w 5555"/>
              <a:gd name="T23" fmla="*/ 7509 h 7590"/>
              <a:gd name="T24" fmla="*/ 1326 w 5555"/>
              <a:gd name="T25" fmla="*/ 7197 h 7590"/>
              <a:gd name="T26" fmla="*/ 1220 w 5555"/>
              <a:gd name="T27" fmla="*/ 7568 h 7590"/>
              <a:gd name="T28" fmla="*/ 1488 w 5555"/>
              <a:gd name="T29" fmla="*/ 6512 h 7590"/>
              <a:gd name="T30" fmla="*/ 1461 w 5555"/>
              <a:gd name="T31" fmla="*/ 6152 h 7590"/>
              <a:gd name="T32" fmla="*/ 1561 w 5555"/>
              <a:gd name="T33" fmla="*/ 5818 h 7590"/>
              <a:gd name="T34" fmla="*/ 1563 w 5555"/>
              <a:gd name="T35" fmla="*/ 5199 h 7590"/>
              <a:gd name="T36" fmla="*/ 1628 w 5555"/>
              <a:gd name="T37" fmla="*/ 4815 h 7590"/>
              <a:gd name="T38" fmla="*/ 1628 w 5555"/>
              <a:gd name="T39" fmla="*/ 4815 h 7590"/>
              <a:gd name="T40" fmla="*/ 1841 w 5555"/>
              <a:gd name="T41" fmla="*/ 4140 h 7590"/>
              <a:gd name="T42" fmla="*/ 1932 w 5555"/>
              <a:gd name="T43" fmla="*/ 3225 h 7590"/>
              <a:gd name="T44" fmla="*/ 2008 w 5555"/>
              <a:gd name="T45" fmla="*/ 2345 h 7590"/>
              <a:gd name="T46" fmla="*/ 2058 w 5555"/>
              <a:gd name="T47" fmla="*/ 2064 h 7590"/>
              <a:gd name="T48" fmla="*/ 2201 w 5555"/>
              <a:gd name="T49" fmla="*/ 1778 h 7590"/>
              <a:gd name="T50" fmla="*/ 2278 w 5555"/>
              <a:gd name="T51" fmla="*/ 1304 h 7590"/>
              <a:gd name="T52" fmla="*/ 2515 w 5555"/>
              <a:gd name="T53" fmla="*/ 1178 h 7590"/>
              <a:gd name="T54" fmla="*/ 2479 w 5555"/>
              <a:gd name="T55" fmla="*/ 1263 h 7590"/>
              <a:gd name="T56" fmla="*/ 2330 w 5555"/>
              <a:gd name="T57" fmla="*/ 1417 h 7590"/>
              <a:gd name="T58" fmla="*/ 2798 w 5555"/>
              <a:gd name="T59" fmla="*/ 1811 h 7590"/>
              <a:gd name="T60" fmla="*/ 2704 w 5555"/>
              <a:gd name="T61" fmla="*/ 1684 h 7590"/>
              <a:gd name="T62" fmla="*/ 2992 w 5555"/>
              <a:gd name="T63" fmla="*/ 2604 h 7590"/>
              <a:gd name="T64" fmla="*/ 3053 w 5555"/>
              <a:gd name="T65" fmla="*/ 2898 h 7590"/>
              <a:gd name="T66" fmla="*/ 2978 w 5555"/>
              <a:gd name="T67" fmla="*/ 3314 h 7590"/>
              <a:gd name="T68" fmla="*/ 3053 w 5555"/>
              <a:gd name="T69" fmla="*/ 2898 h 7590"/>
              <a:gd name="T70" fmla="*/ 3028 w 5555"/>
              <a:gd name="T71" fmla="*/ 3611 h 7590"/>
              <a:gd name="T72" fmla="*/ 3184 w 5555"/>
              <a:gd name="T73" fmla="*/ 4490 h 7590"/>
              <a:gd name="T74" fmla="*/ 3396 w 5555"/>
              <a:gd name="T75" fmla="*/ 5377 h 7590"/>
              <a:gd name="T76" fmla="*/ 3445 w 5555"/>
              <a:gd name="T77" fmla="*/ 5662 h 7590"/>
              <a:gd name="T78" fmla="*/ 3353 w 5555"/>
              <a:gd name="T79" fmla="*/ 5713 h 7590"/>
              <a:gd name="T80" fmla="*/ 3661 w 5555"/>
              <a:gd name="T81" fmla="*/ 6567 h 7590"/>
              <a:gd name="T82" fmla="*/ 3628 w 5555"/>
              <a:gd name="T83" fmla="*/ 6726 h 7590"/>
              <a:gd name="T84" fmla="*/ 3815 w 5555"/>
              <a:gd name="T85" fmla="*/ 6820 h 7590"/>
              <a:gd name="T86" fmla="*/ 3895 w 5555"/>
              <a:gd name="T87" fmla="*/ 6470 h 7590"/>
              <a:gd name="T88" fmla="*/ 3990 w 5555"/>
              <a:gd name="T89" fmla="*/ 6662 h 7590"/>
              <a:gd name="T90" fmla="*/ 3995 w 5555"/>
              <a:gd name="T91" fmla="*/ 6028 h 7590"/>
              <a:gd name="T92" fmla="*/ 4104 w 5555"/>
              <a:gd name="T93" fmla="*/ 5492 h 7590"/>
              <a:gd name="T94" fmla="*/ 4206 w 5555"/>
              <a:gd name="T95" fmla="*/ 5494 h 7590"/>
              <a:gd name="T96" fmla="*/ 4224 w 5555"/>
              <a:gd name="T97" fmla="*/ 4404 h 7590"/>
              <a:gd name="T98" fmla="*/ 4274 w 5555"/>
              <a:gd name="T99" fmla="*/ 4108 h 7590"/>
              <a:gd name="T100" fmla="*/ 4274 w 5555"/>
              <a:gd name="T101" fmla="*/ 4108 h 7590"/>
              <a:gd name="T102" fmla="*/ 4468 w 5555"/>
              <a:gd name="T103" fmla="*/ 3431 h 7590"/>
              <a:gd name="T104" fmla="*/ 4589 w 5555"/>
              <a:gd name="T105" fmla="*/ 2660 h 7590"/>
              <a:gd name="T106" fmla="*/ 4591 w 5555"/>
              <a:gd name="T107" fmla="*/ 1700 h 7590"/>
              <a:gd name="T108" fmla="*/ 4646 w 5555"/>
              <a:gd name="T109" fmla="*/ 2037 h 7590"/>
              <a:gd name="T110" fmla="*/ 4802 w 5555"/>
              <a:gd name="T111" fmla="*/ 1166 h 7590"/>
              <a:gd name="T112" fmla="*/ 4863 w 5555"/>
              <a:gd name="T113" fmla="*/ 371 h 7590"/>
              <a:gd name="T114" fmla="*/ 4916 w 5555"/>
              <a:gd name="T115" fmla="*/ 666 h 7590"/>
              <a:gd name="T116" fmla="*/ 5281 w 5555"/>
              <a:gd name="T117" fmla="*/ 27 h 7590"/>
              <a:gd name="T118" fmla="*/ 5250 w 5555"/>
              <a:gd name="T119" fmla="*/ 178 h 7590"/>
              <a:gd name="T120" fmla="*/ 5111 w 5555"/>
              <a:gd name="T121" fmla="*/ 0 h 7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555" h="7590">
                <a:moveTo>
                  <a:pt x="95" y="2970"/>
                </a:moveTo>
                <a:lnTo>
                  <a:pt x="151" y="3143"/>
                </a:lnTo>
                <a:lnTo>
                  <a:pt x="207" y="3303"/>
                </a:lnTo>
                <a:lnTo>
                  <a:pt x="219" y="3356"/>
                </a:lnTo>
                <a:lnTo>
                  <a:pt x="121" y="3376"/>
                </a:lnTo>
                <a:lnTo>
                  <a:pt x="113" y="3336"/>
                </a:lnTo>
                <a:lnTo>
                  <a:pt x="56" y="3174"/>
                </a:lnTo>
                <a:lnTo>
                  <a:pt x="0" y="3001"/>
                </a:lnTo>
                <a:lnTo>
                  <a:pt x="95" y="2970"/>
                </a:lnTo>
                <a:close/>
                <a:moveTo>
                  <a:pt x="283" y="3647"/>
                </a:moveTo>
                <a:lnTo>
                  <a:pt x="310" y="3757"/>
                </a:lnTo>
                <a:lnTo>
                  <a:pt x="366" y="3975"/>
                </a:lnTo>
                <a:cubicBezTo>
                  <a:pt x="367" y="3979"/>
                  <a:pt x="368" y="3983"/>
                  <a:pt x="368" y="3987"/>
                </a:cubicBezTo>
                <a:lnTo>
                  <a:pt x="368" y="4049"/>
                </a:lnTo>
                <a:lnTo>
                  <a:pt x="268" y="4049"/>
                </a:lnTo>
                <a:lnTo>
                  <a:pt x="268" y="3987"/>
                </a:lnTo>
                <a:lnTo>
                  <a:pt x="269" y="4000"/>
                </a:lnTo>
                <a:lnTo>
                  <a:pt x="213" y="3781"/>
                </a:lnTo>
                <a:lnTo>
                  <a:pt x="186" y="3671"/>
                </a:lnTo>
                <a:lnTo>
                  <a:pt x="283" y="3647"/>
                </a:lnTo>
                <a:close/>
                <a:moveTo>
                  <a:pt x="387" y="4334"/>
                </a:moveTo>
                <a:lnTo>
                  <a:pt x="422" y="4470"/>
                </a:lnTo>
                <a:lnTo>
                  <a:pt x="475" y="4727"/>
                </a:lnTo>
                <a:lnTo>
                  <a:pt x="377" y="4747"/>
                </a:lnTo>
                <a:lnTo>
                  <a:pt x="326" y="4495"/>
                </a:lnTo>
                <a:lnTo>
                  <a:pt x="290" y="4359"/>
                </a:lnTo>
                <a:lnTo>
                  <a:pt x="387" y="4334"/>
                </a:lnTo>
                <a:close/>
                <a:moveTo>
                  <a:pt x="517" y="5027"/>
                </a:moveTo>
                <a:lnTo>
                  <a:pt x="525" y="5086"/>
                </a:lnTo>
                <a:lnTo>
                  <a:pt x="581" y="5359"/>
                </a:lnTo>
                <a:lnTo>
                  <a:pt x="592" y="5417"/>
                </a:lnTo>
                <a:lnTo>
                  <a:pt x="494" y="5436"/>
                </a:lnTo>
                <a:lnTo>
                  <a:pt x="483" y="5379"/>
                </a:lnTo>
                <a:lnTo>
                  <a:pt x="426" y="5099"/>
                </a:lnTo>
                <a:lnTo>
                  <a:pt x="418" y="5040"/>
                </a:lnTo>
                <a:lnTo>
                  <a:pt x="517" y="5027"/>
                </a:lnTo>
                <a:close/>
                <a:moveTo>
                  <a:pt x="638" y="5722"/>
                </a:moveTo>
                <a:lnTo>
                  <a:pt x="638" y="5933"/>
                </a:lnTo>
                <a:lnTo>
                  <a:pt x="637" y="5923"/>
                </a:lnTo>
                <a:lnTo>
                  <a:pt x="675" y="6108"/>
                </a:lnTo>
                <a:lnTo>
                  <a:pt x="577" y="6128"/>
                </a:lnTo>
                <a:lnTo>
                  <a:pt x="539" y="5943"/>
                </a:lnTo>
                <a:cubicBezTo>
                  <a:pt x="538" y="5940"/>
                  <a:pt x="538" y="5936"/>
                  <a:pt x="538" y="5933"/>
                </a:cubicBezTo>
                <a:lnTo>
                  <a:pt x="538" y="5722"/>
                </a:lnTo>
                <a:lnTo>
                  <a:pt x="638" y="5722"/>
                </a:lnTo>
                <a:close/>
                <a:moveTo>
                  <a:pt x="744" y="6397"/>
                </a:moveTo>
                <a:lnTo>
                  <a:pt x="749" y="6415"/>
                </a:lnTo>
                <a:lnTo>
                  <a:pt x="795" y="6696"/>
                </a:lnTo>
                <a:lnTo>
                  <a:pt x="819" y="6790"/>
                </a:lnTo>
                <a:lnTo>
                  <a:pt x="722" y="6815"/>
                </a:lnTo>
                <a:lnTo>
                  <a:pt x="696" y="6712"/>
                </a:lnTo>
                <a:lnTo>
                  <a:pt x="652" y="6440"/>
                </a:lnTo>
                <a:lnTo>
                  <a:pt x="647" y="6422"/>
                </a:lnTo>
                <a:lnTo>
                  <a:pt x="744" y="6397"/>
                </a:lnTo>
                <a:close/>
                <a:moveTo>
                  <a:pt x="904" y="7074"/>
                </a:moveTo>
                <a:lnTo>
                  <a:pt x="906" y="7080"/>
                </a:lnTo>
                <a:lnTo>
                  <a:pt x="963" y="7302"/>
                </a:lnTo>
                <a:cubicBezTo>
                  <a:pt x="964" y="7306"/>
                  <a:pt x="964" y="7310"/>
                  <a:pt x="964" y="7314"/>
                </a:cubicBezTo>
                <a:lnTo>
                  <a:pt x="964" y="7429"/>
                </a:lnTo>
                <a:lnTo>
                  <a:pt x="958" y="7405"/>
                </a:lnTo>
                <a:lnTo>
                  <a:pt x="984" y="7452"/>
                </a:lnTo>
                <a:lnTo>
                  <a:pt x="896" y="7500"/>
                </a:lnTo>
                <a:lnTo>
                  <a:pt x="870" y="7453"/>
                </a:lnTo>
                <a:cubicBezTo>
                  <a:pt x="866" y="7446"/>
                  <a:pt x="864" y="7438"/>
                  <a:pt x="864" y="7429"/>
                </a:cubicBezTo>
                <a:lnTo>
                  <a:pt x="864" y="7314"/>
                </a:lnTo>
                <a:lnTo>
                  <a:pt x="866" y="7327"/>
                </a:lnTo>
                <a:lnTo>
                  <a:pt x="810" y="7111"/>
                </a:lnTo>
                <a:lnTo>
                  <a:pt x="809" y="7105"/>
                </a:lnTo>
                <a:lnTo>
                  <a:pt x="904" y="7074"/>
                </a:lnTo>
                <a:close/>
                <a:moveTo>
                  <a:pt x="1127" y="7520"/>
                </a:moveTo>
                <a:lnTo>
                  <a:pt x="1149" y="7498"/>
                </a:lnTo>
                <a:lnTo>
                  <a:pt x="1141" y="7509"/>
                </a:lnTo>
                <a:lnTo>
                  <a:pt x="1197" y="7405"/>
                </a:lnTo>
                <a:lnTo>
                  <a:pt x="1191" y="7429"/>
                </a:lnTo>
                <a:lnTo>
                  <a:pt x="1191" y="7314"/>
                </a:lnTo>
                <a:cubicBezTo>
                  <a:pt x="1191" y="7310"/>
                  <a:pt x="1191" y="7305"/>
                  <a:pt x="1193" y="7301"/>
                </a:cubicBezTo>
                <a:lnTo>
                  <a:pt x="1229" y="7170"/>
                </a:lnTo>
                <a:lnTo>
                  <a:pt x="1326" y="7197"/>
                </a:lnTo>
                <a:lnTo>
                  <a:pt x="1289" y="7328"/>
                </a:lnTo>
                <a:lnTo>
                  <a:pt x="1291" y="7314"/>
                </a:lnTo>
                <a:lnTo>
                  <a:pt x="1291" y="7429"/>
                </a:lnTo>
                <a:cubicBezTo>
                  <a:pt x="1291" y="7438"/>
                  <a:pt x="1289" y="7446"/>
                  <a:pt x="1285" y="7453"/>
                </a:cubicBezTo>
                <a:lnTo>
                  <a:pt x="1228" y="7557"/>
                </a:lnTo>
                <a:cubicBezTo>
                  <a:pt x="1226" y="7561"/>
                  <a:pt x="1223" y="7565"/>
                  <a:pt x="1220" y="7568"/>
                </a:cubicBezTo>
                <a:lnTo>
                  <a:pt x="1199" y="7590"/>
                </a:lnTo>
                <a:lnTo>
                  <a:pt x="1127" y="7520"/>
                </a:lnTo>
                <a:close/>
                <a:moveTo>
                  <a:pt x="1302" y="6880"/>
                </a:moveTo>
                <a:lnTo>
                  <a:pt x="1350" y="6692"/>
                </a:lnTo>
                <a:lnTo>
                  <a:pt x="1390" y="6493"/>
                </a:lnTo>
                <a:lnTo>
                  <a:pt x="1488" y="6512"/>
                </a:lnTo>
                <a:lnTo>
                  <a:pt x="1447" y="6717"/>
                </a:lnTo>
                <a:lnTo>
                  <a:pt x="1398" y="6905"/>
                </a:lnTo>
                <a:lnTo>
                  <a:pt x="1302" y="6880"/>
                </a:lnTo>
                <a:close/>
                <a:moveTo>
                  <a:pt x="1450" y="6199"/>
                </a:moveTo>
                <a:lnTo>
                  <a:pt x="1462" y="6142"/>
                </a:lnTo>
                <a:lnTo>
                  <a:pt x="1461" y="6152"/>
                </a:lnTo>
                <a:lnTo>
                  <a:pt x="1461" y="5818"/>
                </a:lnTo>
                <a:cubicBezTo>
                  <a:pt x="1461" y="5815"/>
                  <a:pt x="1461" y="5812"/>
                  <a:pt x="1462" y="5810"/>
                </a:cubicBezTo>
                <a:lnTo>
                  <a:pt x="1463" y="5802"/>
                </a:lnTo>
                <a:lnTo>
                  <a:pt x="1562" y="5818"/>
                </a:lnTo>
                <a:lnTo>
                  <a:pt x="1560" y="5826"/>
                </a:lnTo>
                <a:lnTo>
                  <a:pt x="1561" y="5818"/>
                </a:lnTo>
                <a:lnTo>
                  <a:pt x="1561" y="6152"/>
                </a:lnTo>
                <a:cubicBezTo>
                  <a:pt x="1561" y="6155"/>
                  <a:pt x="1561" y="6158"/>
                  <a:pt x="1560" y="6162"/>
                </a:cubicBezTo>
                <a:lnTo>
                  <a:pt x="1548" y="6219"/>
                </a:lnTo>
                <a:lnTo>
                  <a:pt x="1450" y="6199"/>
                </a:lnTo>
                <a:close/>
                <a:moveTo>
                  <a:pt x="1511" y="5505"/>
                </a:moveTo>
                <a:lnTo>
                  <a:pt x="1563" y="5199"/>
                </a:lnTo>
                <a:lnTo>
                  <a:pt x="1578" y="5111"/>
                </a:lnTo>
                <a:lnTo>
                  <a:pt x="1676" y="5128"/>
                </a:lnTo>
                <a:lnTo>
                  <a:pt x="1662" y="5216"/>
                </a:lnTo>
                <a:lnTo>
                  <a:pt x="1610" y="5522"/>
                </a:lnTo>
                <a:lnTo>
                  <a:pt x="1511" y="5505"/>
                </a:lnTo>
                <a:close/>
                <a:moveTo>
                  <a:pt x="1628" y="4815"/>
                </a:moveTo>
                <a:lnTo>
                  <a:pt x="1676" y="4532"/>
                </a:lnTo>
                <a:lnTo>
                  <a:pt x="1694" y="4421"/>
                </a:lnTo>
                <a:lnTo>
                  <a:pt x="1793" y="4437"/>
                </a:lnTo>
                <a:lnTo>
                  <a:pt x="1774" y="4548"/>
                </a:lnTo>
                <a:lnTo>
                  <a:pt x="1726" y="4832"/>
                </a:lnTo>
                <a:lnTo>
                  <a:pt x="1628" y="4815"/>
                </a:lnTo>
                <a:close/>
                <a:moveTo>
                  <a:pt x="1741" y="4126"/>
                </a:moveTo>
                <a:lnTo>
                  <a:pt x="1777" y="3866"/>
                </a:lnTo>
                <a:lnTo>
                  <a:pt x="1776" y="3735"/>
                </a:lnTo>
                <a:lnTo>
                  <a:pt x="1876" y="3735"/>
                </a:lnTo>
                <a:lnTo>
                  <a:pt x="1876" y="3879"/>
                </a:lnTo>
                <a:lnTo>
                  <a:pt x="1841" y="4140"/>
                </a:lnTo>
                <a:lnTo>
                  <a:pt x="1741" y="4126"/>
                </a:lnTo>
                <a:close/>
                <a:moveTo>
                  <a:pt x="1795" y="3428"/>
                </a:moveTo>
                <a:lnTo>
                  <a:pt x="1833" y="3208"/>
                </a:lnTo>
                <a:lnTo>
                  <a:pt x="1867" y="3034"/>
                </a:lnTo>
                <a:lnTo>
                  <a:pt x="1965" y="3053"/>
                </a:lnTo>
                <a:lnTo>
                  <a:pt x="1932" y="3225"/>
                </a:lnTo>
                <a:lnTo>
                  <a:pt x="1893" y="3445"/>
                </a:lnTo>
                <a:lnTo>
                  <a:pt x="1795" y="3428"/>
                </a:lnTo>
                <a:close/>
                <a:moveTo>
                  <a:pt x="1926" y="2739"/>
                </a:moveTo>
                <a:lnTo>
                  <a:pt x="1946" y="2642"/>
                </a:lnTo>
                <a:lnTo>
                  <a:pt x="2002" y="2366"/>
                </a:lnTo>
                <a:lnTo>
                  <a:pt x="2008" y="2345"/>
                </a:lnTo>
                <a:lnTo>
                  <a:pt x="2104" y="2370"/>
                </a:lnTo>
                <a:lnTo>
                  <a:pt x="2100" y="2386"/>
                </a:lnTo>
                <a:lnTo>
                  <a:pt x="2044" y="2662"/>
                </a:lnTo>
                <a:lnTo>
                  <a:pt x="2024" y="2759"/>
                </a:lnTo>
                <a:lnTo>
                  <a:pt x="1926" y="2739"/>
                </a:lnTo>
                <a:close/>
                <a:moveTo>
                  <a:pt x="2058" y="2064"/>
                </a:moveTo>
                <a:lnTo>
                  <a:pt x="2058" y="1938"/>
                </a:lnTo>
                <a:cubicBezTo>
                  <a:pt x="2058" y="1934"/>
                  <a:pt x="2058" y="1930"/>
                  <a:pt x="2059" y="1926"/>
                </a:cubicBezTo>
                <a:lnTo>
                  <a:pt x="2104" y="1753"/>
                </a:lnTo>
                <a:lnTo>
                  <a:pt x="2137" y="1659"/>
                </a:lnTo>
                <a:lnTo>
                  <a:pt x="2231" y="1692"/>
                </a:lnTo>
                <a:lnTo>
                  <a:pt x="2201" y="1778"/>
                </a:lnTo>
                <a:lnTo>
                  <a:pt x="2156" y="1951"/>
                </a:lnTo>
                <a:lnTo>
                  <a:pt x="2158" y="1938"/>
                </a:lnTo>
                <a:lnTo>
                  <a:pt x="2158" y="2064"/>
                </a:lnTo>
                <a:lnTo>
                  <a:pt x="2058" y="2064"/>
                </a:lnTo>
                <a:close/>
                <a:moveTo>
                  <a:pt x="2242" y="1370"/>
                </a:moveTo>
                <a:lnTo>
                  <a:pt x="2278" y="1304"/>
                </a:lnTo>
                <a:cubicBezTo>
                  <a:pt x="2280" y="1300"/>
                  <a:pt x="2283" y="1297"/>
                  <a:pt x="2286" y="1293"/>
                </a:cubicBezTo>
                <a:lnTo>
                  <a:pt x="2342" y="1236"/>
                </a:lnTo>
                <a:lnTo>
                  <a:pt x="2383" y="1182"/>
                </a:lnTo>
                <a:cubicBezTo>
                  <a:pt x="2393" y="1170"/>
                  <a:pt x="2407" y="1163"/>
                  <a:pt x="2423" y="1163"/>
                </a:cubicBezTo>
                <a:lnTo>
                  <a:pt x="2479" y="1163"/>
                </a:lnTo>
                <a:cubicBezTo>
                  <a:pt x="2493" y="1163"/>
                  <a:pt x="2505" y="1169"/>
                  <a:pt x="2515" y="1178"/>
                </a:cubicBezTo>
                <a:lnTo>
                  <a:pt x="2571" y="1236"/>
                </a:lnTo>
                <a:lnTo>
                  <a:pt x="2596" y="1261"/>
                </a:lnTo>
                <a:lnTo>
                  <a:pt x="2524" y="1331"/>
                </a:lnTo>
                <a:lnTo>
                  <a:pt x="2500" y="1306"/>
                </a:lnTo>
                <a:lnTo>
                  <a:pt x="2443" y="1248"/>
                </a:lnTo>
                <a:lnTo>
                  <a:pt x="2479" y="1263"/>
                </a:lnTo>
                <a:lnTo>
                  <a:pt x="2423" y="1263"/>
                </a:lnTo>
                <a:lnTo>
                  <a:pt x="2462" y="1244"/>
                </a:lnTo>
                <a:lnTo>
                  <a:pt x="2414" y="1306"/>
                </a:lnTo>
                <a:lnTo>
                  <a:pt x="2357" y="1363"/>
                </a:lnTo>
                <a:lnTo>
                  <a:pt x="2365" y="1352"/>
                </a:lnTo>
                <a:lnTo>
                  <a:pt x="2330" y="1417"/>
                </a:lnTo>
                <a:lnTo>
                  <a:pt x="2242" y="1370"/>
                </a:lnTo>
                <a:close/>
                <a:moveTo>
                  <a:pt x="2740" y="1528"/>
                </a:moveTo>
                <a:lnTo>
                  <a:pt x="2794" y="1640"/>
                </a:lnTo>
                <a:cubicBezTo>
                  <a:pt x="2798" y="1647"/>
                  <a:pt x="2799" y="1654"/>
                  <a:pt x="2799" y="1662"/>
                </a:cubicBezTo>
                <a:lnTo>
                  <a:pt x="2799" y="1823"/>
                </a:lnTo>
                <a:lnTo>
                  <a:pt x="2798" y="1811"/>
                </a:lnTo>
                <a:lnTo>
                  <a:pt x="2826" y="1921"/>
                </a:lnTo>
                <a:lnTo>
                  <a:pt x="2729" y="1946"/>
                </a:lnTo>
                <a:lnTo>
                  <a:pt x="2701" y="1836"/>
                </a:lnTo>
                <a:cubicBezTo>
                  <a:pt x="2700" y="1832"/>
                  <a:pt x="2699" y="1827"/>
                  <a:pt x="2699" y="1823"/>
                </a:cubicBezTo>
                <a:lnTo>
                  <a:pt x="2699" y="1662"/>
                </a:lnTo>
                <a:lnTo>
                  <a:pt x="2704" y="1684"/>
                </a:lnTo>
                <a:lnTo>
                  <a:pt x="2650" y="1572"/>
                </a:lnTo>
                <a:lnTo>
                  <a:pt x="2740" y="1528"/>
                </a:lnTo>
                <a:close/>
                <a:moveTo>
                  <a:pt x="2899" y="2213"/>
                </a:moveTo>
                <a:lnTo>
                  <a:pt x="2910" y="2260"/>
                </a:lnTo>
                <a:lnTo>
                  <a:pt x="2967" y="2478"/>
                </a:lnTo>
                <a:lnTo>
                  <a:pt x="2992" y="2604"/>
                </a:lnTo>
                <a:lnTo>
                  <a:pt x="2895" y="2624"/>
                </a:lnTo>
                <a:lnTo>
                  <a:pt x="2870" y="2503"/>
                </a:lnTo>
                <a:lnTo>
                  <a:pt x="2813" y="2284"/>
                </a:lnTo>
                <a:lnTo>
                  <a:pt x="2802" y="2237"/>
                </a:lnTo>
                <a:lnTo>
                  <a:pt x="2899" y="2213"/>
                </a:lnTo>
                <a:close/>
                <a:moveTo>
                  <a:pt x="3053" y="2898"/>
                </a:moveTo>
                <a:lnTo>
                  <a:pt x="3069" y="2976"/>
                </a:lnTo>
                <a:cubicBezTo>
                  <a:pt x="3069" y="2979"/>
                  <a:pt x="3070" y="2983"/>
                  <a:pt x="3070" y="2986"/>
                </a:cubicBezTo>
                <a:lnTo>
                  <a:pt x="3070" y="3262"/>
                </a:lnTo>
                <a:lnTo>
                  <a:pt x="3069" y="3254"/>
                </a:lnTo>
                <a:lnTo>
                  <a:pt x="3076" y="3297"/>
                </a:lnTo>
                <a:lnTo>
                  <a:pt x="2978" y="3314"/>
                </a:lnTo>
                <a:lnTo>
                  <a:pt x="2970" y="3270"/>
                </a:lnTo>
                <a:cubicBezTo>
                  <a:pt x="2970" y="3268"/>
                  <a:pt x="2970" y="3265"/>
                  <a:pt x="2970" y="3262"/>
                </a:cubicBezTo>
                <a:lnTo>
                  <a:pt x="2970" y="2986"/>
                </a:lnTo>
                <a:lnTo>
                  <a:pt x="2971" y="2996"/>
                </a:lnTo>
                <a:lnTo>
                  <a:pt x="2955" y="2918"/>
                </a:lnTo>
                <a:lnTo>
                  <a:pt x="3053" y="2898"/>
                </a:lnTo>
                <a:close/>
                <a:moveTo>
                  <a:pt x="3126" y="3591"/>
                </a:moveTo>
                <a:lnTo>
                  <a:pt x="3181" y="3862"/>
                </a:lnTo>
                <a:lnTo>
                  <a:pt x="3202" y="3986"/>
                </a:lnTo>
                <a:lnTo>
                  <a:pt x="3103" y="4002"/>
                </a:lnTo>
                <a:lnTo>
                  <a:pt x="3083" y="3882"/>
                </a:lnTo>
                <a:lnTo>
                  <a:pt x="3028" y="3611"/>
                </a:lnTo>
                <a:lnTo>
                  <a:pt x="3126" y="3591"/>
                </a:lnTo>
                <a:close/>
                <a:moveTo>
                  <a:pt x="3251" y="4282"/>
                </a:moveTo>
                <a:lnTo>
                  <a:pt x="3283" y="4474"/>
                </a:lnTo>
                <a:lnTo>
                  <a:pt x="3317" y="4676"/>
                </a:lnTo>
                <a:lnTo>
                  <a:pt x="3218" y="4693"/>
                </a:lnTo>
                <a:lnTo>
                  <a:pt x="3184" y="4490"/>
                </a:lnTo>
                <a:lnTo>
                  <a:pt x="3153" y="4298"/>
                </a:lnTo>
                <a:lnTo>
                  <a:pt x="3251" y="4282"/>
                </a:lnTo>
                <a:close/>
                <a:moveTo>
                  <a:pt x="3372" y="4969"/>
                </a:moveTo>
                <a:lnTo>
                  <a:pt x="3395" y="5083"/>
                </a:lnTo>
                <a:cubicBezTo>
                  <a:pt x="3396" y="5086"/>
                  <a:pt x="3396" y="5089"/>
                  <a:pt x="3396" y="5092"/>
                </a:cubicBezTo>
                <a:lnTo>
                  <a:pt x="3396" y="5377"/>
                </a:lnTo>
                <a:lnTo>
                  <a:pt x="3296" y="5377"/>
                </a:lnTo>
                <a:lnTo>
                  <a:pt x="3296" y="5092"/>
                </a:lnTo>
                <a:lnTo>
                  <a:pt x="3297" y="5102"/>
                </a:lnTo>
                <a:lnTo>
                  <a:pt x="3274" y="4989"/>
                </a:lnTo>
                <a:lnTo>
                  <a:pt x="3372" y="4969"/>
                </a:lnTo>
                <a:close/>
                <a:moveTo>
                  <a:pt x="3445" y="5662"/>
                </a:moveTo>
                <a:lnTo>
                  <a:pt x="3451" y="5693"/>
                </a:lnTo>
                <a:lnTo>
                  <a:pt x="3507" y="5921"/>
                </a:lnTo>
                <a:lnTo>
                  <a:pt x="3529" y="6055"/>
                </a:lnTo>
                <a:lnTo>
                  <a:pt x="3430" y="6071"/>
                </a:lnTo>
                <a:lnTo>
                  <a:pt x="3410" y="5945"/>
                </a:lnTo>
                <a:lnTo>
                  <a:pt x="3353" y="5713"/>
                </a:lnTo>
                <a:lnTo>
                  <a:pt x="3347" y="5682"/>
                </a:lnTo>
                <a:lnTo>
                  <a:pt x="3445" y="5662"/>
                </a:lnTo>
                <a:close/>
                <a:moveTo>
                  <a:pt x="3601" y="6336"/>
                </a:moveTo>
                <a:lnTo>
                  <a:pt x="3607" y="6354"/>
                </a:lnTo>
                <a:lnTo>
                  <a:pt x="3665" y="6577"/>
                </a:lnTo>
                <a:lnTo>
                  <a:pt x="3661" y="6567"/>
                </a:lnTo>
                <a:lnTo>
                  <a:pt x="3717" y="6682"/>
                </a:lnTo>
                <a:cubicBezTo>
                  <a:pt x="3721" y="6689"/>
                  <a:pt x="3722" y="6696"/>
                  <a:pt x="3722" y="6704"/>
                </a:cubicBezTo>
                <a:lnTo>
                  <a:pt x="3722" y="6731"/>
                </a:lnTo>
                <a:lnTo>
                  <a:pt x="3622" y="6731"/>
                </a:lnTo>
                <a:lnTo>
                  <a:pt x="3622" y="6704"/>
                </a:lnTo>
                <a:lnTo>
                  <a:pt x="3628" y="6726"/>
                </a:lnTo>
                <a:lnTo>
                  <a:pt x="3571" y="6611"/>
                </a:lnTo>
                <a:cubicBezTo>
                  <a:pt x="3570" y="6608"/>
                  <a:pt x="3569" y="6605"/>
                  <a:pt x="3568" y="6601"/>
                </a:cubicBezTo>
                <a:lnTo>
                  <a:pt x="3513" y="6387"/>
                </a:lnTo>
                <a:lnTo>
                  <a:pt x="3506" y="6369"/>
                </a:lnTo>
                <a:lnTo>
                  <a:pt x="3601" y="6336"/>
                </a:lnTo>
                <a:close/>
                <a:moveTo>
                  <a:pt x="3815" y="6820"/>
                </a:moveTo>
                <a:lnTo>
                  <a:pt x="3851" y="6784"/>
                </a:lnTo>
                <a:lnTo>
                  <a:pt x="3839" y="6804"/>
                </a:lnTo>
                <a:lnTo>
                  <a:pt x="3895" y="6631"/>
                </a:lnTo>
                <a:lnTo>
                  <a:pt x="3893" y="6647"/>
                </a:lnTo>
                <a:lnTo>
                  <a:pt x="3893" y="6485"/>
                </a:lnTo>
                <a:cubicBezTo>
                  <a:pt x="3893" y="6480"/>
                  <a:pt x="3893" y="6475"/>
                  <a:pt x="3895" y="6470"/>
                </a:cubicBezTo>
                <a:lnTo>
                  <a:pt x="3897" y="6463"/>
                </a:lnTo>
                <a:lnTo>
                  <a:pt x="3992" y="6494"/>
                </a:lnTo>
                <a:lnTo>
                  <a:pt x="3990" y="6501"/>
                </a:lnTo>
                <a:lnTo>
                  <a:pt x="3993" y="6485"/>
                </a:lnTo>
                <a:lnTo>
                  <a:pt x="3993" y="6647"/>
                </a:lnTo>
                <a:cubicBezTo>
                  <a:pt x="3993" y="6652"/>
                  <a:pt x="3992" y="6657"/>
                  <a:pt x="3990" y="6662"/>
                </a:cubicBezTo>
                <a:lnTo>
                  <a:pt x="3934" y="6835"/>
                </a:lnTo>
                <a:cubicBezTo>
                  <a:pt x="3932" y="6842"/>
                  <a:pt x="3927" y="6849"/>
                  <a:pt x="3922" y="6854"/>
                </a:cubicBezTo>
                <a:lnTo>
                  <a:pt x="3887" y="6890"/>
                </a:lnTo>
                <a:lnTo>
                  <a:pt x="3815" y="6820"/>
                </a:lnTo>
                <a:close/>
                <a:moveTo>
                  <a:pt x="3970" y="6181"/>
                </a:moveTo>
                <a:lnTo>
                  <a:pt x="3995" y="6028"/>
                </a:lnTo>
                <a:lnTo>
                  <a:pt x="4044" y="5786"/>
                </a:lnTo>
                <a:lnTo>
                  <a:pt x="4142" y="5806"/>
                </a:lnTo>
                <a:lnTo>
                  <a:pt x="4093" y="6044"/>
                </a:lnTo>
                <a:lnTo>
                  <a:pt x="4068" y="6197"/>
                </a:lnTo>
                <a:lnTo>
                  <a:pt x="3970" y="6181"/>
                </a:lnTo>
                <a:close/>
                <a:moveTo>
                  <a:pt x="4104" y="5492"/>
                </a:moveTo>
                <a:lnTo>
                  <a:pt x="4108" y="5474"/>
                </a:lnTo>
                <a:lnTo>
                  <a:pt x="4164" y="5142"/>
                </a:lnTo>
                <a:lnTo>
                  <a:pt x="4171" y="5099"/>
                </a:lnTo>
                <a:lnTo>
                  <a:pt x="4269" y="5116"/>
                </a:lnTo>
                <a:lnTo>
                  <a:pt x="4262" y="5158"/>
                </a:lnTo>
                <a:lnTo>
                  <a:pt x="4206" y="5494"/>
                </a:lnTo>
                <a:lnTo>
                  <a:pt x="4202" y="5512"/>
                </a:lnTo>
                <a:lnTo>
                  <a:pt x="4104" y="5492"/>
                </a:lnTo>
                <a:close/>
                <a:moveTo>
                  <a:pt x="4219" y="4812"/>
                </a:moveTo>
                <a:lnTo>
                  <a:pt x="4219" y="4436"/>
                </a:lnTo>
                <a:cubicBezTo>
                  <a:pt x="4219" y="4434"/>
                  <a:pt x="4219" y="4431"/>
                  <a:pt x="4220" y="4428"/>
                </a:cubicBezTo>
                <a:lnTo>
                  <a:pt x="4224" y="4404"/>
                </a:lnTo>
                <a:lnTo>
                  <a:pt x="4323" y="4420"/>
                </a:lnTo>
                <a:lnTo>
                  <a:pt x="4318" y="4445"/>
                </a:lnTo>
                <a:lnTo>
                  <a:pt x="4319" y="4436"/>
                </a:lnTo>
                <a:lnTo>
                  <a:pt x="4319" y="4812"/>
                </a:lnTo>
                <a:lnTo>
                  <a:pt x="4219" y="4812"/>
                </a:lnTo>
                <a:close/>
                <a:moveTo>
                  <a:pt x="4274" y="4108"/>
                </a:moveTo>
                <a:lnTo>
                  <a:pt x="4276" y="4094"/>
                </a:lnTo>
                <a:lnTo>
                  <a:pt x="4320" y="3713"/>
                </a:lnTo>
                <a:lnTo>
                  <a:pt x="4419" y="3725"/>
                </a:lnTo>
                <a:lnTo>
                  <a:pt x="4375" y="4111"/>
                </a:lnTo>
                <a:lnTo>
                  <a:pt x="4372" y="4125"/>
                </a:lnTo>
                <a:lnTo>
                  <a:pt x="4274" y="4108"/>
                </a:lnTo>
                <a:close/>
                <a:moveTo>
                  <a:pt x="4370" y="3415"/>
                </a:moveTo>
                <a:lnTo>
                  <a:pt x="4377" y="3369"/>
                </a:lnTo>
                <a:lnTo>
                  <a:pt x="4428" y="3020"/>
                </a:lnTo>
                <a:lnTo>
                  <a:pt x="4527" y="3035"/>
                </a:lnTo>
                <a:lnTo>
                  <a:pt x="4476" y="3386"/>
                </a:lnTo>
                <a:lnTo>
                  <a:pt x="4468" y="3431"/>
                </a:lnTo>
                <a:lnTo>
                  <a:pt x="4370" y="3415"/>
                </a:lnTo>
                <a:close/>
                <a:moveTo>
                  <a:pt x="4477" y="2723"/>
                </a:moveTo>
                <a:lnTo>
                  <a:pt x="4490" y="2644"/>
                </a:lnTo>
                <a:lnTo>
                  <a:pt x="4543" y="2329"/>
                </a:lnTo>
                <a:lnTo>
                  <a:pt x="4642" y="2345"/>
                </a:lnTo>
                <a:lnTo>
                  <a:pt x="4589" y="2660"/>
                </a:lnTo>
                <a:lnTo>
                  <a:pt x="4575" y="2740"/>
                </a:lnTo>
                <a:lnTo>
                  <a:pt x="4477" y="2723"/>
                </a:lnTo>
                <a:close/>
                <a:moveTo>
                  <a:pt x="4546" y="2037"/>
                </a:moveTo>
                <a:lnTo>
                  <a:pt x="4546" y="1996"/>
                </a:lnTo>
                <a:cubicBezTo>
                  <a:pt x="4546" y="1993"/>
                  <a:pt x="4546" y="1991"/>
                  <a:pt x="4546" y="1988"/>
                </a:cubicBezTo>
                <a:lnTo>
                  <a:pt x="4591" y="1700"/>
                </a:lnTo>
                <a:lnTo>
                  <a:pt x="4605" y="1632"/>
                </a:lnTo>
                <a:lnTo>
                  <a:pt x="4703" y="1652"/>
                </a:lnTo>
                <a:lnTo>
                  <a:pt x="4690" y="1716"/>
                </a:lnTo>
                <a:lnTo>
                  <a:pt x="4645" y="2004"/>
                </a:lnTo>
                <a:lnTo>
                  <a:pt x="4646" y="1996"/>
                </a:lnTo>
                <a:lnTo>
                  <a:pt x="4646" y="2037"/>
                </a:lnTo>
                <a:lnTo>
                  <a:pt x="4546" y="2037"/>
                </a:lnTo>
                <a:close/>
                <a:moveTo>
                  <a:pt x="4665" y="1338"/>
                </a:moveTo>
                <a:lnTo>
                  <a:pt x="4704" y="1146"/>
                </a:lnTo>
                <a:lnTo>
                  <a:pt x="4755" y="946"/>
                </a:lnTo>
                <a:lnTo>
                  <a:pt x="4852" y="971"/>
                </a:lnTo>
                <a:lnTo>
                  <a:pt x="4802" y="1166"/>
                </a:lnTo>
                <a:lnTo>
                  <a:pt x="4763" y="1358"/>
                </a:lnTo>
                <a:lnTo>
                  <a:pt x="4665" y="1338"/>
                </a:lnTo>
                <a:close/>
                <a:moveTo>
                  <a:pt x="4816" y="666"/>
                </a:moveTo>
                <a:lnTo>
                  <a:pt x="4816" y="545"/>
                </a:lnTo>
                <a:cubicBezTo>
                  <a:pt x="4816" y="541"/>
                  <a:pt x="4816" y="536"/>
                  <a:pt x="4818" y="532"/>
                </a:cubicBezTo>
                <a:lnTo>
                  <a:pt x="4863" y="371"/>
                </a:lnTo>
                <a:lnTo>
                  <a:pt x="4898" y="263"/>
                </a:lnTo>
                <a:lnTo>
                  <a:pt x="4993" y="294"/>
                </a:lnTo>
                <a:lnTo>
                  <a:pt x="4959" y="398"/>
                </a:lnTo>
                <a:lnTo>
                  <a:pt x="4914" y="559"/>
                </a:lnTo>
                <a:lnTo>
                  <a:pt x="4916" y="545"/>
                </a:lnTo>
                <a:lnTo>
                  <a:pt x="4916" y="666"/>
                </a:lnTo>
                <a:lnTo>
                  <a:pt x="4816" y="666"/>
                </a:lnTo>
                <a:close/>
                <a:moveTo>
                  <a:pt x="5111" y="0"/>
                </a:moveTo>
                <a:lnTo>
                  <a:pt x="5136" y="0"/>
                </a:lnTo>
                <a:lnTo>
                  <a:pt x="5181" y="0"/>
                </a:lnTo>
                <a:lnTo>
                  <a:pt x="5237" y="0"/>
                </a:lnTo>
                <a:cubicBezTo>
                  <a:pt x="5256" y="0"/>
                  <a:pt x="5272" y="10"/>
                  <a:pt x="5281" y="27"/>
                </a:cubicBezTo>
                <a:lnTo>
                  <a:pt x="5338" y="130"/>
                </a:lnTo>
                <a:lnTo>
                  <a:pt x="5395" y="247"/>
                </a:lnTo>
                <a:lnTo>
                  <a:pt x="5407" y="272"/>
                </a:lnTo>
                <a:lnTo>
                  <a:pt x="5317" y="316"/>
                </a:lnTo>
                <a:lnTo>
                  <a:pt x="5305" y="291"/>
                </a:lnTo>
                <a:lnTo>
                  <a:pt x="5250" y="178"/>
                </a:lnTo>
                <a:lnTo>
                  <a:pt x="5193" y="74"/>
                </a:lnTo>
                <a:lnTo>
                  <a:pt x="5237" y="100"/>
                </a:lnTo>
                <a:lnTo>
                  <a:pt x="5181" y="100"/>
                </a:lnTo>
                <a:lnTo>
                  <a:pt x="5136" y="100"/>
                </a:lnTo>
                <a:lnTo>
                  <a:pt x="5111" y="100"/>
                </a:lnTo>
                <a:lnTo>
                  <a:pt x="5111" y="0"/>
                </a:lnTo>
                <a:close/>
                <a:moveTo>
                  <a:pt x="5509" y="561"/>
                </a:moveTo>
                <a:lnTo>
                  <a:pt x="5555" y="703"/>
                </a:lnTo>
                <a:lnTo>
                  <a:pt x="5460" y="734"/>
                </a:lnTo>
                <a:lnTo>
                  <a:pt x="5414" y="592"/>
                </a:lnTo>
                <a:lnTo>
                  <a:pt x="5509" y="561"/>
                </a:lnTo>
                <a:close/>
              </a:path>
            </a:pathLst>
          </a:custGeom>
          <a:solidFill>
            <a:srgbClr val="3333FF"/>
          </a:solidFill>
          <a:ln w="1588" cap="flat">
            <a:solidFill>
              <a:srgbClr val="3333FF"/>
            </a:solidFill>
            <a:prstDash val="solid"/>
            <a:bevel/>
            <a:headEnd/>
            <a:tailEnd/>
          </a:ln>
        </p:spPr>
        <p:txBody>
          <a:bodyPr/>
          <a:lstStyle/>
          <a:p>
            <a:endParaRPr lang="en-US"/>
          </a:p>
        </p:txBody>
      </p:sp>
      <p:sp>
        <p:nvSpPr>
          <p:cNvPr id="56395" name="Rectangle 75">
            <a:extLst>
              <a:ext uri="{FF2B5EF4-FFF2-40B4-BE49-F238E27FC236}">
                <a16:creationId xmlns:a16="http://schemas.microsoft.com/office/drawing/2014/main" id="{AFB240EC-A44F-498E-B505-559E380F3D23}"/>
              </a:ext>
            </a:extLst>
          </p:cNvPr>
          <p:cNvSpPr>
            <a:spLocks noChangeArrowheads="1"/>
          </p:cNvSpPr>
          <p:nvPr/>
        </p:nvSpPr>
        <p:spPr bwMode="auto">
          <a:xfrm>
            <a:off x="2579688" y="2366963"/>
            <a:ext cx="3711575" cy="30051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396" name="Rectangle 76">
            <a:extLst>
              <a:ext uri="{FF2B5EF4-FFF2-40B4-BE49-F238E27FC236}">
                <a16:creationId xmlns:a16="http://schemas.microsoft.com/office/drawing/2014/main" id="{C43B8515-B246-4DA6-9888-7BB647479082}"/>
              </a:ext>
            </a:extLst>
          </p:cNvPr>
          <p:cNvSpPr>
            <a:spLocks noChangeArrowheads="1"/>
          </p:cNvSpPr>
          <p:nvPr/>
        </p:nvSpPr>
        <p:spPr bwMode="auto">
          <a:xfrm>
            <a:off x="2579688" y="2366963"/>
            <a:ext cx="3711575" cy="3005137"/>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397" name="Line 77">
            <a:extLst>
              <a:ext uri="{FF2B5EF4-FFF2-40B4-BE49-F238E27FC236}">
                <a16:creationId xmlns:a16="http://schemas.microsoft.com/office/drawing/2014/main" id="{A55036EE-53A5-408A-95A6-1111370C4D8B}"/>
              </a:ext>
            </a:extLst>
          </p:cNvPr>
          <p:cNvSpPr>
            <a:spLocks noChangeShapeType="1"/>
          </p:cNvSpPr>
          <p:nvPr/>
        </p:nvSpPr>
        <p:spPr bwMode="auto">
          <a:xfrm>
            <a:off x="2579688" y="2366963"/>
            <a:ext cx="3711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98" name="Line 78">
            <a:extLst>
              <a:ext uri="{FF2B5EF4-FFF2-40B4-BE49-F238E27FC236}">
                <a16:creationId xmlns:a16="http://schemas.microsoft.com/office/drawing/2014/main" id="{7EFEE5B8-289B-4D8C-B4BB-852A7E59B9FD}"/>
              </a:ext>
            </a:extLst>
          </p:cNvPr>
          <p:cNvSpPr>
            <a:spLocks noChangeShapeType="1"/>
          </p:cNvSpPr>
          <p:nvPr/>
        </p:nvSpPr>
        <p:spPr bwMode="auto">
          <a:xfrm>
            <a:off x="2579688" y="5372100"/>
            <a:ext cx="3711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99" name="Line 79">
            <a:extLst>
              <a:ext uri="{FF2B5EF4-FFF2-40B4-BE49-F238E27FC236}">
                <a16:creationId xmlns:a16="http://schemas.microsoft.com/office/drawing/2014/main" id="{B55B523C-32EE-4498-8001-592CFD329855}"/>
              </a:ext>
            </a:extLst>
          </p:cNvPr>
          <p:cNvSpPr>
            <a:spLocks noChangeShapeType="1"/>
          </p:cNvSpPr>
          <p:nvPr/>
        </p:nvSpPr>
        <p:spPr bwMode="auto">
          <a:xfrm flipV="1">
            <a:off x="6291263" y="2366963"/>
            <a:ext cx="1587" cy="30051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0" name="Line 80">
            <a:extLst>
              <a:ext uri="{FF2B5EF4-FFF2-40B4-BE49-F238E27FC236}">
                <a16:creationId xmlns:a16="http://schemas.microsoft.com/office/drawing/2014/main" id="{DA76A86B-D605-4B81-86EF-0EB1B36E0386}"/>
              </a:ext>
            </a:extLst>
          </p:cNvPr>
          <p:cNvSpPr>
            <a:spLocks noChangeShapeType="1"/>
          </p:cNvSpPr>
          <p:nvPr/>
        </p:nvSpPr>
        <p:spPr bwMode="auto">
          <a:xfrm flipV="1">
            <a:off x="2579688" y="2366963"/>
            <a:ext cx="1587" cy="30051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1" name="Line 81">
            <a:extLst>
              <a:ext uri="{FF2B5EF4-FFF2-40B4-BE49-F238E27FC236}">
                <a16:creationId xmlns:a16="http://schemas.microsoft.com/office/drawing/2014/main" id="{03125748-9C8F-424F-A10C-0129994FF05E}"/>
              </a:ext>
            </a:extLst>
          </p:cNvPr>
          <p:cNvSpPr>
            <a:spLocks noChangeShapeType="1"/>
          </p:cNvSpPr>
          <p:nvPr/>
        </p:nvSpPr>
        <p:spPr bwMode="auto">
          <a:xfrm flipV="1">
            <a:off x="2579688" y="532923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2" name="Line 82">
            <a:extLst>
              <a:ext uri="{FF2B5EF4-FFF2-40B4-BE49-F238E27FC236}">
                <a16:creationId xmlns:a16="http://schemas.microsoft.com/office/drawing/2014/main" id="{17BDB86D-EDAD-42E1-A7E3-B79749770B7E}"/>
              </a:ext>
            </a:extLst>
          </p:cNvPr>
          <p:cNvSpPr>
            <a:spLocks noChangeShapeType="1"/>
          </p:cNvSpPr>
          <p:nvPr/>
        </p:nvSpPr>
        <p:spPr bwMode="auto">
          <a:xfrm>
            <a:off x="2579688" y="2366963"/>
            <a:ext cx="1587"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3" name="Rectangle 83">
            <a:extLst>
              <a:ext uri="{FF2B5EF4-FFF2-40B4-BE49-F238E27FC236}">
                <a16:creationId xmlns:a16="http://schemas.microsoft.com/office/drawing/2014/main" id="{FA2A3701-0E17-435A-9532-6153D593EF58}"/>
              </a:ext>
            </a:extLst>
          </p:cNvPr>
          <p:cNvSpPr>
            <a:spLocks noChangeArrowheads="1"/>
          </p:cNvSpPr>
          <p:nvPr/>
        </p:nvSpPr>
        <p:spPr bwMode="auto">
          <a:xfrm>
            <a:off x="2547938" y="54149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56404" name="Line 84">
            <a:extLst>
              <a:ext uri="{FF2B5EF4-FFF2-40B4-BE49-F238E27FC236}">
                <a16:creationId xmlns:a16="http://schemas.microsoft.com/office/drawing/2014/main" id="{6CE2AA28-FADC-400F-82EA-8068D30E55B5}"/>
              </a:ext>
            </a:extLst>
          </p:cNvPr>
          <p:cNvSpPr>
            <a:spLocks noChangeShapeType="1"/>
          </p:cNvSpPr>
          <p:nvPr/>
        </p:nvSpPr>
        <p:spPr bwMode="auto">
          <a:xfrm flipV="1">
            <a:off x="3314700" y="532923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5" name="Line 85">
            <a:extLst>
              <a:ext uri="{FF2B5EF4-FFF2-40B4-BE49-F238E27FC236}">
                <a16:creationId xmlns:a16="http://schemas.microsoft.com/office/drawing/2014/main" id="{8F220D38-DC06-4FFA-A6C9-32CE34033D36}"/>
              </a:ext>
            </a:extLst>
          </p:cNvPr>
          <p:cNvSpPr>
            <a:spLocks noChangeShapeType="1"/>
          </p:cNvSpPr>
          <p:nvPr/>
        </p:nvSpPr>
        <p:spPr bwMode="auto">
          <a:xfrm>
            <a:off x="3314700" y="2366963"/>
            <a:ext cx="1588"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6" name="Rectangle 86">
            <a:extLst>
              <a:ext uri="{FF2B5EF4-FFF2-40B4-BE49-F238E27FC236}">
                <a16:creationId xmlns:a16="http://schemas.microsoft.com/office/drawing/2014/main" id="{6D21D5AE-0B8A-4C00-9183-906543B94D7B}"/>
              </a:ext>
            </a:extLst>
          </p:cNvPr>
          <p:cNvSpPr>
            <a:spLocks noChangeArrowheads="1"/>
          </p:cNvSpPr>
          <p:nvPr/>
        </p:nvSpPr>
        <p:spPr bwMode="auto">
          <a:xfrm>
            <a:off x="3284538" y="54149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a:t>
            </a:r>
            <a:endParaRPr lang="en-US" altLang="en-US"/>
          </a:p>
        </p:txBody>
      </p:sp>
      <p:sp>
        <p:nvSpPr>
          <p:cNvPr id="56407" name="Line 87">
            <a:extLst>
              <a:ext uri="{FF2B5EF4-FFF2-40B4-BE49-F238E27FC236}">
                <a16:creationId xmlns:a16="http://schemas.microsoft.com/office/drawing/2014/main" id="{005EB48F-C3E4-4D24-8FE4-17EF7AF9A481}"/>
              </a:ext>
            </a:extLst>
          </p:cNvPr>
          <p:cNvSpPr>
            <a:spLocks noChangeShapeType="1"/>
          </p:cNvSpPr>
          <p:nvPr/>
        </p:nvSpPr>
        <p:spPr bwMode="auto">
          <a:xfrm flipV="1">
            <a:off x="4059238" y="532923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8" name="Line 88">
            <a:extLst>
              <a:ext uri="{FF2B5EF4-FFF2-40B4-BE49-F238E27FC236}">
                <a16:creationId xmlns:a16="http://schemas.microsoft.com/office/drawing/2014/main" id="{3CDD6471-1C88-4CE6-BE5D-39910598D67E}"/>
              </a:ext>
            </a:extLst>
          </p:cNvPr>
          <p:cNvSpPr>
            <a:spLocks noChangeShapeType="1"/>
          </p:cNvSpPr>
          <p:nvPr/>
        </p:nvSpPr>
        <p:spPr bwMode="auto">
          <a:xfrm>
            <a:off x="4059238" y="2366963"/>
            <a:ext cx="1587"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09" name="Rectangle 89">
            <a:extLst>
              <a:ext uri="{FF2B5EF4-FFF2-40B4-BE49-F238E27FC236}">
                <a16:creationId xmlns:a16="http://schemas.microsoft.com/office/drawing/2014/main" id="{9D46C0F8-6E56-40A4-8D68-E8E54ED55949}"/>
              </a:ext>
            </a:extLst>
          </p:cNvPr>
          <p:cNvSpPr>
            <a:spLocks noChangeArrowheads="1"/>
          </p:cNvSpPr>
          <p:nvPr/>
        </p:nvSpPr>
        <p:spPr bwMode="auto">
          <a:xfrm>
            <a:off x="4024313" y="54149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4</a:t>
            </a:r>
            <a:endParaRPr lang="en-US" altLang="en-US"/>
          </a:p>
        </p:txBody>
      </p:sp>
      <p:sp>
        <p:nvSpPr>
          <p:cNvPr id="56410" name="Line 90">
            <a:extLst>
              <a:ext uri="{FF2B5EF4-FFF2-40B4-BE49-F238E27FC236}">
                <a16:creationId xmlns:a16="http://schemas.microsoft.com/office/drawing/2014/main" id="{C18E99C3-05AF-413A-9749-FE82C4221AAB}"/>
              </a:ext>
            </a:extLst>
          </p:cNvPr>
          <p:cNvSpPr>
            <a:spLocks noChangeShapeType="1"/>
          </p:cNvSpPr>
          <p:nvPr/>
        </p:nvSpPr>
        <p:spPr bwMode="auto">
          <a:xfrm flipV="1">
            <a:off x="4803775" y="532923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11" name="Line 91">
            <a:extLst>
              <a:ext uri="{FF2B5EF4-FFF2-40B4-BE49-F238E27FC236}">
                <a16:creationId xmlns:a16="http://schemas.microsoft.com/office/drawing/2014/main" id="{BAA4B7CF-702F-4B4D-B429-677A61355569}"/>
              </a:ext>
            </a:extLst>
          </p:cNvPr>
          <p:cNvSpPr>
            <a:spLocks noChangeShapeType="1"/>
          </p:cNvSpPr>
          <p:nvPr/>
        </p:nvSpPr>
        <p:spPr bwMode="auto">
          <a:xfrm>
            <a:off x="4803775" y="2366963"/>
            <a:ext cx="1588"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12" name="Rectangle 92">
            <a:extLst>
              <a:ext uri="{FF2B5EF4-FFF2-40B4-BE49-F238E27FC236}">
                <a16:creationId xmlns:a16="http://schemas.microsoft.com/office/drawing/2014/main" id="{7ACC3B4E-1645-4CCA-8581-1B6141CDA1ED}"/>
              </a:ext>
            </a:extLst>
          </p:cNvPr>
          <p:cNvSpPr>
            <a:spLocks noChangeArrowheads="1"/>
          </p:cNvSpPr>
          <p:nvPr/>
        </p:nvSpPr>
        <p:spPr bwMode="auto">
          <a:xfrm>
            <a:off x="4770438" y="54149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6</a:t>
            </a:r>
            <a:endParaRPr lang="en-US" altLang="en-US"/>
          </a:p>
        </p:txBody>
      </p:sp>
      <p:sp>
        <p:nvSpPr>
          <p:cNvPr id="56413" name="Line 93">
            <a:extLst>
              <a:ext uri="{FF2B5EF4-FFF2-40B4-BE49-F238E27FC236}">
                <a16:creationId xmlns:a16="http://schemas.microsoft.com/office/drawing/2014/main" id="{5FC5093F-E6F3-471A-BE92-A7A6DEB6A575}"/>
              </a:ext>
            </a:extLst>
          </p:cNvPr>
          <p:cNvSpPr>
            <a:spLocks noChangeShapeType="1"/>
          </p:cNvSpPr>
          <p:nvPr/>
        </p:nvSpPr>
        <p:spPr bwMode="auto">
          <a:xfrm flipV="1">
            <a:off x="5546725" y="532923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14" name="Line 94">
            <a:extLst>
              <a:ext uri="{FF2B5EF4-FFF2-40B4-BE49-F238E27FC236}">
                <a16:creationId xmlns:a16="http://schemas.microsoft.com/office/drawing/2014/main" id="{BCA897C8-8E56-4C06-8226-91B4B2209D3B}"/>
              </a:ext>
            </a:extLst>
          </p:cNvPr>
          <p:cNvSpPr>
            <a:spLocks noChangeShapeType="1"/>
          </p:cNvSpPr>
          <p:nvPr/>
        </p:nvSpPr>
        <p:spPr bwMode="auto">
          <a:xfrm>
            <a:off x="5546725" y="2366963"/>
            <a:ext cx="1588"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15" name="Rectangle 95">
            <a:extLst>
              <a:ext uri="{FF2B5EF4-FFF2-40B4-BE49-F238E27FC236}">
                <a16:creationId xmlns:a16="http://schemas.microsoft.com/office/drawing/2014/main" id="{887558EE-FB8D-4D28-82A4-0057E0E74F21}"/>
              </a:ext>
            </a:extLst>
          </p:cNvPr>
          <p:cNvSpPr>
            <a:spLocks noChangeArrowheads="1"/>
          </p:cNvSpPr>
          <p:nvPr/>
        </p:nvSpPr>
        <p:spPr bwMode="auto">
          <a:xfrm>
            <a:off x="5513388" y="54149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8</a:t>
            </a:r>
            <a:endParaRPr lang="en-US" altLang="en-US"/>
          </a:p>
        </p:txBody>
      </p:sp>
      <p:sp>
        <p:nvSpPr>
          <p:cNvPr id="56416" name="Line 96">
            <a:extLst>
              <a:ext uri="{FF2B5EF4-FFF2-40B4-BE49-F238E27FC236}">
                <a16:creationId xmlns:a16="http://schemas.microsoft.com/office/drawing/2014/main" id="{268D4247-D17E-47B8-AF00-C503EC3052E6}"/>
              </a:ext>
            </a:extLst>
          </p:cNvPr>
          <p:cNvSpPr>
            <a:spLocks noChangeShapeType="1"/>
          </p:cNvSpPr>
          <p:nvPr/>
        </p:nvSpPr>
        <p:spPr bwMode="auto">
          <a:xfrm flipV="1">
            <a:off x="6291263" y="532923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17" name="Line 97">
            <a:extLst>
              <a:ext uri="{FF2B5EF4-FFF2-40B4-BE49-F238E27FC236}">
                <a16:creationId xmlns:a16="http://schemas.microsoft.com/office/drawing/2014/main" id="{6B051386-4626-4891-BD36-1821235FD894}"/>
              </a:ext>
            </a:extLst>
          </p:cNvPr>
          <p:cNvSpPr>
            <a:spLocks noChangeShapeType="1"/>
          </p:cNvSpPr>
          <p:nvPr/>
        </p:nvSpPr>
        <p:spPr bwMode="auto">
          <a:xfrm>
            <a:off x="6291263" y="2366963"/>
            <a:ext cx="1587" cy="349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18" name="Rectangle 98">
            <a:extLst>
              <a:ext uri="{FF2B5EF4-FFF2-40B4-BE49-F238E27FC236}">
                <a16:creationId xmlns:a16="http://schemas.microsoft.com/office/drawing/2014/main" id="{AC5D8026-AC5E-4066-BF0A-ACB3FD6B9EF7}"/>
              </a:ext>
            </a:extLst>
          </p:cNvPr>
          <p:cNvSpPr>
            <a:spLocks noChangeArrowheads="1"/>
          </p:cNvSpPr>
          <p:nvPr/>
        </p:nvSpPr>
        <p:spPr bwMode="auto">
          <a:xfrm>
            <a:off x="6224588" y="54149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10</a:t>
            </a:r>
            <a:endParaRPr lang="en-US" altLang="en-US"/>
          </a:p>
        </p:txBody>
      </p:sp>
      <p:sp>
        <p:nvSpPr>
          <p:cNvPr id="56419" name="Line 99">
            <a:extLst>
              <a:ext uri="{FF2B5EF4-FFF2-40B4-BE49-F238E27FC236}">
                <a16:creationId xmlns:a16="http://schemas.microsoft.com/office/drawing/2014/main" id="{089A67B0-04BC-4B81-A71B-A70A43F43776}"/>
              </a:ext>
            </a:extLst>
          </p:cNvPr>
          <p:cNvSpPr>
            <a:spLocks noChangeShapeType="1"/>
          </p:cNvSpPr>
          <p:nvPr/>
        </p:nvSpPr>
        <p:spPr bwMode="auto">
          <a:xfrm>
            <a:off x="2579688" y="5372100"/>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0" name="Line 100">
            <a:extLst>
              <a:ext uri="{FF2B5EF4-FFF2-40B4-BE49-F238E27FC236}">
                <a16:creationId xmlns:a16="http://schemas.microsoft.com/office/drawing/2014/main" id="{4F2870FC-FA71-453F-A715-81FA538CA0B2}"/>
              </a:ext>
            </a:extLst>
          </p:cNvPr>
          <p:cNvSpPr>
            <a:spLocks noChangeShapeType="1"/>
          </p:cNvSpPr>
          <p:nvPr/>
        </p:nvSpPr>
        <p:spPr bwMode="auto">
          <a:xfrm flipH="1">
            <a:off x="6248400" y="5372100"/>
            <a:ext cx="4286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1" name="Rectangle 101">
            <a:extLst>
              <a:ext uri="{FF2B5EF4-FFF2-40B4-BE49-F238E27FC236}">
                <a16:creationId xmlns:a16="http://schemas.microsoft.com/office/drawing/2014/main" id="{79CAFBD8-1857-4588-A131-EB13A91FBE13}"/>
              </a:ext>
            </a:extLst>
          </p:cNvPr>
          <p:cNvSpPr>
            <a:spLocks noChangeArrowheads="1"/>
          </p:cNvSpPr>
          <p:nvPr/>
        </p:nvSpPr>
        <p:spPr bwMode="auto">
          <a:xfrm>
            <a:off x="2416175" y="53054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56422" name="Line 102">
            <a:extLst>
              <a:ext uri="{FF2B5EF4-FFF2-40B4-BE49-F238E27FC236}">
                <a16:creationId xmlns:a16="http://schemas.microsoft.com/office/drawing/2014/main" id="{662E9E72-CC92-475E-91C5-0F0DA7B2E5B1}"/>
              </a:ext>
            </a:extLst>
          </p:cNvPr>
          <p:cNvSpPr>
            <a:spLocks noChangeShapeType="1"/>
          </p:cNvSpPr>
          <p:nvPr/>
        </p:nvSpPr>
        <p:spPr bwMode="auto">
          <a:xfrm>
            <a:off x="2579688" y="481965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3" name="Line 103">
            <a:extLst>
              <a:ext uri="{FF2B5EF4-FFF2-40B4-BE49-F238E27FC236}">
                <a16:creationId xmlns:a16="http://schemas.microsoft.com/office/drawing/2014/main" id="{19230640-5010-4090-B774-7488BE6A78E9}"/>
              </a:ext>
            </a:extLst>
          </p:cNvPr>
          <p:cNvSpPr>
            <a:spLocks noChangeShapeType="1"/>
          </p:cNvSpPr>
          <p:nvPr/>
        </p:nvSpPr>
        <p:spPr bwMode="auto">
          <a:xfrm flipH="1">
            <a:off x="6248400" y="4819650"/>
            <a:ext cx="4286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4" name="Rectangle 104">
            <a:extLst>
              <a:ext uri="{FF2B5EF4-FFF2-40B4-BE49-F238E27FC236}">
                <a16:creationId xmlns:a16="http://schemas.microsoft.com/office/drawing/2014/main" id="{04B47BCB-A69E-4B10-AF66-240A9F7B6E39}"/>
              </a:ext>
            </a:extLst>
          </p:cNvPr>
          <p:cNvSpPr>
            <a:spLocks noChangeArrowheads="1"/>
          </p:cNvSpPr>
          <p:nvPr/>
        </p:nvSpPr>
        <p:spPr bwMode="auto">
          <a:xfrm>
            <a:off x="2312988" y="4751388"/>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0.2</a:t>
            </a:r>
            <a:endParaRPr lang="en-US" altLang="en-US"/>
          </a:p>
        </p:txBody>
      </p:sp>
      <p:sp>
        <p:nvSpPr>
          <p:cNvPr id="56425" name="Line 105">
            <a:extLst>
              <a:ext uri="{FF2B5EF4-FFF2-40B4-BE49-F238E27FC236}">
                <a16:creationId xmlns:a16="http://schemas.microsoft.com/office/drawing/2014/main" id="{9F8CC05C-43B5-49CF-BB4D-C18F76B2EE3A}"/>
              </a:ext>
            </a:extLst>
          </p:cNvPr>
          <p:cNvSpPr>
            <a:spLocks noChangeShapeType="1"/>
          </p:cNvSpPr>
          <p:nvPr/>
        </p:nvSpPr>
        <p:spPr bwMode="auto">
          <a:xfrm>
            <a:off x="2579688" y="42751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6" name="Line 106">
            <a:extLst>
              <a:ext uri="{FF2B5EF4-FFF2-40B4-BE49-F238E27FC236}">
                <a16:creationId xmlns:a16="http://schemas.microsoft.com/office/drawing/2014/main" id="{8A9C19B4-DE97-4269-9FD8-434A01FE508D}"/>
              </a:ext>
            </a:extLst>
          </p:cNvPr>
          <p:cNvSpPr>
            <a:spLocks noChangeShapeType="1"/>
          </p:cNvSpPr>
          <p:nvPr/>
        </p:nvSpPr>
        <p:spPr bwMode="auto">
          <a:xfrm flipH="1">
            <a:off x="6248400" y="4275138"/>
            <a:ext cx="4286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7" name="Rectangle 107">
            <a:extLst>
              <a:ext uri="{FF2B5EF4-FFF2-40B4-BE49-F238E27FC236}">
                <a16:creationId xmlns:a16="http://schemas.microsoft.com/office/drawing/2014/main" id="{3A33B67E-24C0-4F98-A798-13B997DED0E9}"/>
              </a:ext>
            </a:extLst>
          </p:cNvPr>
          <p:cNvSpPr>
            <a:spLocks noChangeArrowheads="1"/>
          </p:cNvSpPr>
          <p:nvPr/>
        </p:nvSpPr>
        <p:spPr bwMode="auto">
          <a:xfrm>
            <a:off x="2312988" y="4205288"/>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0.4</a:t>
            </a:r>
            <a:endParaRPr lang="en-US" altLang="en-US"/>
          </a:p>
        </p:txBody>
      </p:sp>
      <p:sp>
        <p:nvSpPr>
          <p:cNvPr id="56428" name="Line 108">
            <a:extLst>
              <a:ext uri="{FF2B5EF4-FFF2-40B4-BE49-F238E27FC236}">
                <a16:creationId xmlns:a16="http://schemas.microsoft.com/office/drawing/2014/main" id="{371A4E81-2A2E-45CE-9369-84887E96A6EF}"/>
              </a:ext>
            </a:extLst>
          </p:cNvPr>
          <p:cNvSpPr>
            <a:spLocks noChangeShapeType="1"/>
          </p:cNvSpPr>
          <p:nvPr/>
        </p:nvSpPr>
        <p:spPr bwMode="auto">
          <a:xfrm>
            <a:off x="2579688" y="3727450"/>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29" name="Line 109">
            <a:extLst>
              <a:ext uri="{FF2B5EF4-FFF2-40B4-BE49-F238E27FC236}">
                <a16:creationId xmlns:a16="http://schemas.microsoft.com/office/drawing/2014/main" id="{6C484325-078C-4812-9088-BEB9E5080F7F}"/>
              </a:ext>
            </a:extLst>
          </p:cNvPr>
          <p:cNvSpPr>
            <a:spLocks noChangeShapeType="1"/>
          </p:cNvSpPr>
          <p:nvPr/>
        </p:nvSpPr>
        <p:spPr bwMode="auto">
          <a:xfrm flipH="1">
            <a:off x="6248400" y="3727450"/>
            <a:ext cx="4286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0" name="Rectangle 110">
            <a:extLst>
              <a:ext uri="{FF2B5EF4-FFF2-40B4-BE49-F238E27FC236}">
                <a16:creationId xmlns:a16="http://schemas.microsoft.com/office/drawing/2014/main" id="{8FF562E1-069A-46DC-97B4-907B413B5CD8}"/>
              </a:ext>
            </a:extLst>
          </p:cNvPr>
          <p:cNvSpPr>
            <a:spLocks noChangeArrowheads="1"/>
          </p:cNvSpPr>
          <p:nvPr/>
        </p:nvSpPr>
        <p:spPr bwMode="auto">
          <a:xfrm>
            <a:off x="2312988" y="366077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0.6</a:t>
            </a:r>
            <a:endParaRPr lang="en-US" altLang="en-US"/>
          </a:p>
        </p:txBody>
      </p:sp>
      <p:sp>
        <p:nvSpPr>
          <p:cNvPr id="56431" name="Line 111">
            <a:extLst>
              <a:ext uri="{FF2B5EF4-FFF2-40B4-BE49-F238E27FC236}">
                <a16:creationId xmlns:a16="http://schemas.microsoft.com/office/drawing/2014/main" id="{14C527BD-471C-4B76-A34D-390A406CDFC2}"/>
              </a:ext>
            </a:extLst>
          </p:cNvPr>
          <p:cNvSpPr>
            <a:spLocks noChangeShapeType="1"/>
          </p:cNvSpPr>
          <p:nvPr/>
        </p:nvSpPr>
        <p:spPr bwMode="auto">
          <a:xfrm>
            <a:off x="2579688" y="3182938"/>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2" name="Line 112">
            <a:extLst>
              <a:ext uri="{FF2B5EF4-FFF2-40B4-BE49-F238E27FC236}">
                <a16:creationId xmlns:a16="http://schemas.microsoft.com/office/drawing/2014/main" id="{A26F0C15-57EB-4173-AC43-33905912A4E1}"/>
              </a:ext>
            </a:extLst>
          </p:cNvPr>
          <p:cNvSpPr>
            <a:spLocks noChangeShapeType="1"/>
          </p:cNvSpPr>
          <p:nvPr/>
        </p:nvSpPr>
        <p:spPr bwMode="auto">
          <a:xfrm flipH="1">
            <a:off x="6248400" y="3182938"/>
            <a:ext cx="4286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3" name="Rectangle 113">
            <a:extLst>
              <a:ext uri="{FF2B5EF4-FFF2-40B4-BE49-F238E27FC236}">
                <a16:creationId xmlns:a16="http://schemas.microsoft.com/office/drawing/2014/main" id="{2A62C198-6A5C-42C6-A37B-4F7B1D63268D}"/>
              </a:ext>
            </a:extLst>
          </p:cNvPr>
          <p:cNvSpPr>
            <a:spLocks noChangeArrowheads="1"/>
          </p:cNvSpPr>
          <p:nvPr/>
        </p:nvSpPr>
        <p:spPr bwMode="auto">
          <a:xfrm>
            <a:off x="2312988" y="311467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0.8</a:t>
            </a:r>
            <a:endParaRPr lang="en-US" altLang="en-US"/>
          </a:p>
        </p:txBody>
      </p:sp>
      <p:sp>
        <p:nvSpPr>
          <p:cNvPr id="56434" name="Line 114">
            <a:extLst>
              <a:ext uri="{FF2B5EF4-FFF2-40B4-BE49-F238E27FC236}">
                <a16:creationId xmlns:a16="http://schemas.microsoft.com/office/drawing/2014/main" id="{29B07DD5-8E4F-4326-A15F-6771CBC7550D}"/>
              </a:ext>
            </a:extLst>
          </p:cNvPr>
          <p:cNvSpPr>
            <a:spLocks noChangeShapeType="1"/>
          </p:cNvSpPr>
          <p:nvPr/>
        </p:nvSpPr>
        <p:spPr bwMode="auto">
          <a:xfrm>
            <a:off x="2579688" y="2640013"/>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5" name="Line 115">
            <a:extLst>
              <a:ext uri="{FF2B5EF4-FFF2-40B4-BE49-F238E27FC236}">
                <a16:creationId xmlns:a16="http://schemas.microsoft.com/office/drawing/2014/main" id="{9CDCC257-1DC4-4D6C-9A3D-B49C5B2BC6CA}"/>
              </a:ext>
            </a:extLst>
          </p:cNvPr>
          <p:cNvSpPr>
            <a:spLocks noChangeShapeType="1"/>
          </p:cNvSpPr>
          <p:nvPr/>
        </p:nvSpPr>
        <p:spPr bwMode="auto">
          <a:xfrm flipH="1">
            <a:off x="6248400" y="2640013"/>
            <a:ext cx="4286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6" name="Rectangle 116">
            <a:extLst>
              <a:ext uri="{FF2B5EF4-FFF2-40B4-BE49-F238E27FC236}">
                <a16:creationId xmlns:a16="http://schemas.microsoft.com/office/drawing/2014/main" id="{DC136BC9-6473-45E4-8E76-E806C12F1D72}"/>
              </a:ext>
            </a:extLst>
          </p:cNvPr>
          <p:cNvSpPr>
            <a:spLocks noChangeArrowheads="1"/>
          </p:cNvSpPr>
          <p:nvPr/>
        </p:nvSpPr>
        <p:spPr bwMode="auto">
          <a:xfrm>
            <a:off x="2416175" y="257016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a:t>
            </a:r>
            <a:endParaRPr lang="en-US" altLang="en-US"/>
          </a:p>
        </p:txBody>
      </p:sp>
      <p:sp>
        <p:nvSpPr>
          <p:cNvPr id="56437" name="Line 117">
            <a:extLst>
              <a:ext uri="{FF2B5EF4-FFF2-40B4-BE49-F238E27FC236}">
                <a16:creationId xmlns:a16="http://schemas.microsoft.com/office/drawing/2014/main" id="{52758B86-B33F-4DBF-AA2F-7DD146C81E63}"/>
              </a:ext>
            </a:extLst>
          </p:cNvPr>
          <p:cNvSpPr>
            <a:spLocks noChangeShapeType="1"/>
          </p:cNvSpPr>
          <p:nvPr/>
        </p:nvSpPr>
        <p:spPr bwMode="auto">
          <a:xfrm>
            <a:off x="2579688" y="236696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8" name="Line 118">
            <a:extLst>
              <a:ext uri="{FF2B5EF4-FFF2-40B4-BE49-F238E27FC236}">
                <a16:creationId xmlns:a16="http://schemas.microsoft.com/office/drawing/2014/main" id="{6F64E61E-A5E1-45E5-A3C9-485A59677DDE}"/>
              </a:ext>
            </a:extLst>
          </p:cNvPr>
          <p:cNvSpPr>
            <a:spLocks noChangeShapeType="1"/>
          </p:cNvSpPr>
          <p:nvPr/>
        </p:nvSpPr>
        <p:spPr bwMode="auto">
          <a:xfrm flipH="1">
            <a:off x="6248400" y="2366963"/>
            <a:ext cx="4286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439" name="Rectangle 119">
            <a:extLst>
              <a:ext uri="{FF2B5EF4-FFF2-40B4-BE49-F238E27FC236}">
                <a16:creationId xmlns:a16="http://schemas.microsoft.com/office/drawing/2014/main" id="{783B4776-9AB8-49F2-8F73-7906E8F312D2}"/>
              </a:ext>
            </a:extLst>
          </p:cNvPr>
          <p:cNvSpPr>
            <a:spLocks noChangeArrowheads="1"/>
          </p:cNvSpPr>
          <p:nvPr/>
        </p:nvSpPr>
        <p:spPr bwMode="auto">
          <a:xfrm>
            <a:off x="2312988" y="2298700"/>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1.1</a:t>
            </a:r>
            <a:endParaRPr lang="en-US" altLang="en-US"/>
          </a:p>
        </p:txBody>
      </p:sp>
      <p:sp>
        <p:nvSpPr>
          <p:cNvPr id="56440" name="Freeform 120">
            <a:extLst>
              <a:ext uri="{FF2B5EF4-FFF2-40B4-BE49-F238E27FC236}">
                <a16:creationId xmlns:a16="http://schemas.microsoft.com/office/drawing/2014/main" id="{58BB8E84-1AEB-45ED-83B5-B4668ABC3558}"/>
              </a:ext>
            </a:extLst>
          </p:cNvPr>
          <p:cNvSpPr>
            <a:spLocks/>
          </p:cNvSpPr>
          <p:nvPr/>
        </p:nvSpPr>
        <p:spPr bwMode="auto">
          <a:xfrm>
            <a:off x="2579688" y="4089400"/>
            <a:ext cx="982662" cy="1282700"/>
          </a:xfrm>
          <a:custGeom>
            <a:avLst/>
            <a:gdLst>
              <a:gd name="T0" fmla="*/ 6 w 619"/>
              <a:gd name="T1" fmla="*/ 786 h 808"/>
              <a:gd name="T2" fmla="*/ 22 w 619"/>
              <a:gd name="T3" fmla="*/ 752 h 808"/>
              <a:gd name="T4" fmla="*/ 33 w 619"/>
              <a:gd name="T5" fmla="*/ 719 h 808"/>
              <a:gd name="T6" fmla="*/ 48 w 619"/>
              <a:gd name="T7" fmla="*/ 686 h 808"/>
              <a:gd name="T8" fmla="*/ 60 w 619"/>
              <a:gd name="T9" fmla="*/ 658 h 808"/>
              <a:gd name="T10" fmla="*/ 75 w 619"/>
              <a:gd name="T11" fmla="*/ 625 h 808"/>
              <a:gd name="T12" fmla="*/ 87 w 619"/>
              <a:gd name="T13" fmla="*/ 592 h 808"/>
              <a:gd name="T14" fmla="*/ 102 w 619"/>
              <a:gd name="T15" fmla="*/ 564 h 808"/>
              <a:gd name="T16" fmla="*/ 118 w 619"/>
              <a:gd name="T17" fmla="*/ 531 h 808"/>
              <a:gd name="T18" fmla="*/ 129 w 619"/>
              <a:gd name="T19" fmla="*/ 503 h 808"/>
              <a:gd name="T20" fmla="*/ 146 w 619"/>
              <a:gd name="T21" fmla="*/ 476 h 808"/>
              <a:gd name="T22" fmla="*/ 156 w 619"/>
              <a:gd name="T23" fmla="*/ 448 h 808"/>
              <a:gd name="T24" fmla="*/ 173 w 619"/>
              <a:gd name="T25" fmla="*/ 420 h 808"/>
              <a:gd name="T26" fmla="*/ 183 w 619"/>
              <a:gd name="T27" fmla="*/ 393 h 808"/>
              <a:gd name="T28" fmla="*/ 200 w 619"/>
              <a:gd name="T29" fmla="*/ 365 h 808"/>
              <a:gd name="T30" fmla="*/ 210 w 619"/>
              <a:gd name="T31" fmla="*/ 342 h 808"/>
              <a:gd name="T32" fmla="*/ 227 w 619"/>
              <a:gd name="T33" fmla="*/ 315 h 808"/>
              <a:gd name="T34" fmla="*/ 243 w 619"/>
              <a:gd name="T35" fmla="*/ 293 h 808"/>
              <a:gd name="T36" fmla="*/ 254 w 619"/>
              <a:gd name="T37" fmla="*/ 271 h 808"/>
              <a:gd name="T38" fmla="*/ 269 w 619"/>
              <a:gd name="T39" fmla="*/ 249 h 808"/>
              <a:gd name="T40" fmla="*/ 281 w 619"/>
              <a:gd name="T41" fmla="*/ 232 h 808"/>
              <a:gd name="T42" fmla="*/ 296 w 619"/>
              <a:gd name="T43" fmla="*/ 210 h 808"/>
              <a:gd name="T44" fmla="*/ 308 w 619"/>
              <a:gd name="T45" fmla="*/ 193 h 808"/>
              <a:gd name="T46" fmla="*/ 323 w 619"/>
              <a:gd name="T47" fmla="*/ 177 h 808"/>
              <a:gd name="T48" fmla="*/ 334 w 619"/>
              <a:gd name="T49" fmla="*/ 160 h 808"/>
              <a:gd name="T50" fmla="*/ 350 w 619"/>
              <a:gd name="T51" fmla="*/ 144 h 808"/>
              <a:gd name="T52" fmla="*/ 361 w 619"/>
              <a:gd name="T53" fmla="*/ 126 h 808"/>
              <a:gd name="T54" fmla="*/ 383 w 619"/>
              <a:gd name="T55" fmla="*/ 110 h 808"/>
              <a:gd name="T56" fmla="*/ 399 w 619"/>
              <a:gd name="T57" fmla="*/ 94 h 808"/>
              <a:gd name="T58" fmla="*/ 415 w 619"/>
              <a:gd name="T59" fmla="*/ 83 h 808"/>
              <a:gd name="T60" fmla="*/ 431 w 619"/>
              <a:gd name="T61" fmla="*/ 71 h 808"/>
              <a:gd name="T62" fmla="*/ 448 w 619"/>
              <a:gd name="T63" fmla="*/ 61 h 808"/>
              <a:gd name="T64" fmla="*/ 464 w 619"/>
              <a:gd name="T65" fmla="*/ 49 h 808"/>
              <a:gd name="T66" fmla="*/ 479 w 619"/>
              <a:gd name="T67" fmla="*/ 44 h 808"/>
              <a:gd name="T68" fmla="*/ 496 w 619"/>
              <a:gd name="T69" fmla="*/ 38 h 808"/>
              <a:gd name="T70" fmla="*/ 512 w 619"/>
              <a:gd name="T71" fmla="*/ 28 h 808"/>
              <a:gd name="T72" fmla="*/ 529 w 619"/>
              <a:gd name="T73" fmla="*/ 22 h 808"/>
              <a:gd name="T74" fmla="*/ 544 w 619"/>
              <a:gd name="T75" fmla="*/ 16 h 808"/>
              <a:gd name="T76" fmla="*/ 561 w 619"/>
              <a:gd name="T77" fmla="*/ 16 h 808"/>
              <a:gd name="T78" fmla="*/ 577 w 619"/>
              <a:gd name="T79" fmla="*/ 10 h 808"/>
              <a:gd name="T80" fmla="*/ 593 w 619"/>
              <a:gd name="T81" fmla="*/ 5 h 808"/>
              <a:gd name="T82" fmla="*/ 609 w 619"/>
              <a:gd name="T83" fmla="*/ 5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9" h="808">
                <a:moveTo>
                  <a:pt x="0" y="808"/>
                </a:moveTo>
                <a:lnTo>
                  <a:pt x="0" y="797"/>
                </a:lnTo>
                <a:lnTo>
                  <a:pt x="6" y="786"/>
                </a:lnTo>
                <a:lnTo>
                  <a:pt x="10" y="774"/>
                </a:lnTo>
                <a:lnTo>
                  <a:pt x="16" y="764"/>
                </a:lnTo>
                <a:lnTo>
                  <a:pt x="22" y="752"/>
                </a:lnTo>
                <a:lnTo>
                  <a:pt x="27" y="741"/>
                </a:lnTo>
                <a:lnTo>
                  <a:pt x="27" y="731"/>
                </a:lnTo>
                <a:lnTo>
                  <a:pt x="33" y="719"/>
                </a:lnTo>
                <a:lnTo>
                  <a:pt x="37" y="708"/>
                </a:lnTo>
                <a:lnTo>
                  <a:pt x="43" y="697"/>
                </a:lnTo>
                <a:lnTo>
                  <a:pt x="48" y="686"/>
                </a:lnTo>
                <a:lnTo>
                  <a:pt x="54" y="675"/>
                </a:lnTo>
                <a:lnTo>
                  <a:pt x="60" y="664"/>
                </a:lnTo>
                <a:lnTo>
                  <a:pt x="60" y="658"/>
                </a:lnTo>
                <a:lnTo>
                  <a:pt x="64" y="647"/>
                </a:lnTo>
                <a:lnTo>
                  <a:pt x="70" y="636"/>
                </a:lnTo>
                <a:lnTo>
                  <a:pt x="75" y="625"/>
                </a:lnTo>
                <a:lnTo>
                  <a:pt x="81" y="615"/>
                </a:lnTo>
                <a:lnTo>
                  <a:pt x="87" y="603"/>
                </a:lnTo>
                <a:lnTo>
                  <a:pt x="87" y="592"/>
                </a:lnTo>
                <a:lnTo>
                  <a:pt x="91" y="586"/>
                </a:lnTo>
                <a:lnTo>
                  <a:pt x="97" y="576"/>
                </a:lnTo>
                <a:lnTo>
                  <a:pt x="102" y="564"/>
                </a:lnTo>
                <a:lnTo>
                  <a:pt x="108" y="554"/>
                </a:lnTo>
                <a:lnTo>
                  <a:pt x="114" y="542"/>
                </a:lnTo>
                <a:lnTo>
                  <a:pt x="118" y="531"/>
                </a:lnTo>
                <a:lnTo>
                  <a:pt x="118" y="525"/>
                </a:lnTo>
                <a:lnTo>
                  <a:pt x="124" y="515"/>
                </a:lnTo>
                <a:lnTo>
                  <a:pt x="129" y="503"/>
                </a:lnTo>
                <a:lnTo>
                  <a:pt x="135" y="493"/>
                </a:lnTo>
                <a:lnTo>
                  <a:pt x="140" y="487"/>
                </a:lnTo>
                <a:lnTo>
                  <a:pt x="146" y="476"/>
                </a:lnTo>
                <a:lnTo>
                  <a:pt x="151" y="464"/>
                </a:lnTo>
                <a:lnTo>
                  <a:pt x="151" y="454"/>
                </a:lnTo>
                <a:lnTo>
                  <a:pt x="156" y="448"/>
                </a:lnTo>
                <a:lnTo>
                  <a:pt x="162" y="437"/>
                </a:lnTo>
                <a:lnTo>
                  <a:pt x="167" y="426"/>
                </a:lnTo>
                <a:lnTo>
                  <a:pt x="173" y="420"/>
                </a:lnTo>
                <a:lnTo>
                  <a:pt x="178" y="409"/>
                </a:lnTo>
                <a:lnTo>
                  <a:pt x="178" y="403"/>
                </a:lnTo>
                <a:lnTo>
                  <a:pt x="183" y="393"/>
                </a:lnTo>
                <a:lnTo>
                  <a:pt x="189" y="381"/>
                </a:lnTo>
                <a:lnTo>
                  <a:pt x="194" y="376"/>
                </a:lnTo>
                <a:lnTo>
                  <a:pt x="200" y="365"/>
                </a:lnTo>
                <a:lnTo>
                  <a:pt x="204" y="360"/>
                </a:lnTo>
                <a:lnTo>
                  <a:pt x="210" y="348"/>
                </a:lnTo>
                <a:lnTo>
                  <a:pt x="210" y="342"/>
                </a:lnTo>
                <a:lnTo>
                  <a:pt x="216" y="332"/>
                </a:lnTo>
                <a:lnTo>
                  <a:pt x="221" y="326"/>
                </a:lnTo>
                <a:lnTo>
                  <a:pt x="227" y="315"/>
                </a:lnTo>
                <a:lnTo>
                  <a:pt x="231" y="310"/>
                </a:lnTo>
                <a:lnTo>
                  <a:pt x="237" y="304"/>
                </a:lnTo>
                <a:lnTo>
                  <a:pt x="243" y="293"/>
                </a:lnTo>
                <a:lnTo>
                  <a:pt x="243" y="287"/>
                </a:lnTo>
                <a:lnTo>
                  <a:pt x="248" y="277"/>
                </a:lnTo>
                <a:lnTo>
                  <a:pt x="254" y="271"/>
                </a:lnTo>
                <a:lnTo>
                  <a:pt x="258" y="265"/>
                </a:lnTo>
                <a:lnTo>
                  <a:pt x="264" y="260"/>
                </a:lnTo>
                <a:lnTo>
                  <a:pt x="269" y="249"/>
                </a:lnTo>
                <a:lnTo>
                  <a:pt x="269" y="244"/>
                </a:lnTo>
                <a:lnTo>
                  <a:pt x="275" y="238"/>
                </a:lnTo>
                <a:lnTo>
                  <a:pt x="281" y="232"/>
                </a:lnTo>
                <a:lnTo>
                  <a:pt x="285" y="221"/>
                </a:lnTo>
                <a:lnTo>
                  <a:pt x="291" y="216"/>
                </a:lnTo>
                <a:lnTo>
                  <a:pt x="296" y="210"/>
                </a:lnTo>
                <a:lnTo>
                  <a:pt x="302" y="205"/>
                </a:lnTo>
                <a:lnTo>
                  <a:pt x="302" y="199"/>
                </a:lnTo>
                <a:lnTo>
                  <a:pt x="308" y="193"/>
                </a:lnTo>
                <a:lnTo>
                  <a:pt x="312" y="188"/>
                </a:lnTo>
                <a:lnTo>
                  <a:pt x="318" y="183"/>
                </a:lnTo>
                <a:lnTo>
                  <a:pt x="323" y="177"/>
                </a:lnTo>
                <a:lnTo>
                  <a:pt x="329" y="171"/>
                </a:lnTo>
                <a:lnTo>
                  <a:pt x="334" y="166"/>
                </a:lnTo>
                <a:lnTo>
                  <a:pt x="334" y="160"/>
                </a:lnTo>
                <a:lnTo>
                  <a:pt x="340" y="155"/>
                </a:lnTo>
                <a:lnTo>
                  <a:pt x="345" y="149"/>
                </a:lnTo>
                <a:lnTo>
                  <a:pt x="350" y="144"/>
                </a:lnTo>
                <a:lnTo>
                  <a:pt x="356" y="138"/>
                </a:lnTo>
                <a:lnTo>
                  <a:pt x="361" y="132"/>
                </a:lnTo>
                <a:lnTo>
                  <a:pt x="361" y="126"/>
                </a:lnTo>
                <a:lnTo>
                  <a:pt x="372" y="122"/>
                </a:lnTo>
                <a:lnTo>
                  <a:pt x="377" y="116"/>
                </a:lnTo>
                <a:lnTo>
                  <a:pt x="383" y="110"/>
                </a:lnTo>
                <a:lnTo>
                  <a:pt x="388" y="105"/>
                </a:lnTo>
                <a:lnTo>
                  <a:pt x="394" y="99"/>
                </a:lnTo>
                <a:lnTo>
                  <a:pt x="399" y="94"/>
                </a:lnTo>
                <a:lnTo>
                  <a:pt x="404" y="89"/>
                </a:lnTo>
                <a:lnTo>
                  <a:pt x="410" y="89"/>
                </a:lnTo>
                <a:lnTo>
                  <a:pt x="415" y="83"/>
                </a:lnTo>
                <a:lnTo>
                  <a:pt x="421" y="77"/>
                </a:lnTo>
                <a:lnTo>
                  <a:pt x="425" y="71"/>
                </a:lnTo>
                <a:lnTo>
                  <a:pt x="431" y="71"/>
                </a:lnTo>
                <a:lnTo>
                  <a:pt x="437" y="66"/>
                </a:lnTo>
                <a:lnTo>
                  <a:pt x="442" y="66"/>
                </a:lnTo>
                <a:lnTo>
                  <a:pt x="448" y="61"/>
                </a:lnTo>
                <a:lnTo>
                  <a:pt x="452" y="55"/>
                </a:lnTo>
                <a:lnTo>
                  <a:pt x="458" y="55"/>
                </a:lnTo>
                <a:lnTo>
                  <a:pt x="464" y="49"/>
                </a:lnTo>
                <a:lnTo>
                  <a:pt x="469" y="49"/>
                </a:lnTo>
                <a:lnTo>
                  <a:pt x="475" y="49"/>
                </a:lnTo>
                <a:lnTo>
                  <a:pt x="479" y="44"/>
                </a:lnTo>
                <a:lnTo>
                  <a:pt x="485" y="38"/>
                </a:lnTo>
                <a:lnTo>
                  <a:pt x="490" y="38"/>
                </a:lnTo>
                <a:lnTo>
                  <a:pt x="496" y="38"/>
                </a:lnTo>
                <a:lnTo>
                  <a:pt x="502" y="33"/>
                </a:lnTo>
                <a:lnTo>
                  <a:pt x="506" y="33"/>
                </a:lnTo>
                <a:lnTo>
                  <a:pt x="512" y="28"/>
                </a:lnTo>
                <a:lnTo>
                  <a:pt x="517" y="28"/>
                </a:lnTo>
                <a:lnTo>
                  <a:pt x="523" y="28"/>
                </a:lnTo>
                <a:lnTo>
                  <a:pt x="529" y="22"/>
                </a:lnTo>
                <a:lnTo>
                  <a:pt x="533" y="22"/>
                </a:lnTo>
                <a:lnTo>
                  <a:pt x="539" y="22"/>
                </a:lnTo>
                <a:lnTo>
                  <a:pt x="544" y="16"/>
                </a:lnTo>
                <a:lnTo>
                  <a:pt x="550" y="16"/>
                </a:lnTo>
                <a:lnTo>
                  <a:pt x="555" y="16"/>
                </a:lnTo>
                <a:lnTo>
                  <a:pt x="561" y="16"/>
                </a:lnTo>
                <a:lnTo>
                  <a:pt x="566" y="16"/>
                </a:lnTo>
                <a:lnTo>
                  <a:pt x="571" y="10"/>
                </a:lnTo>
                <a:lnTo>
                  <a:pt x="577" y="10"/>
                </a:lnTo>
                <a:lnTo>
                  <a:pt x="582" y="10"/>
                </a:lnTo>
                <a:lnTo>
                  <a:pt x="588" y="10"/>
                </a:lnTo>
                <a:lnTo>
                  <a:pt x="593" y="5"/>
                </a:lnTo>
                <a:lnTo>
                  <a:pt x="598" y="5"/>
                </a:lnTo>
                <a:lnTo>
                  <a:pt x="604" y="5"/>
                </a:lnTo>
                <a:lnTo>
                  <a:pt x="609" y="5"/>
                </a:lnTo>
                <a:lnTo>
                  <a:pt x="615" y="5"/>
                </a:lnTo>
                <a:lnTo>
                  <a:pt x="619" y="0"/>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441" name="Freeform 121">
            <a:extLst>
              <a:ext uri="{FF2B5EF4-FFF2-40B4-BE49-F238E27FC236}">
                <a16:creationId xmlns:a16="http://schemas.microsoft.com/office/drawing/2014/main" id="{7CA5FB12-DB21-43AE-A1C6-BBA1A37F0870}"/>
              </a:ext>
            </a:extLst>
          </p:cNvPr>
          <p:cNvSpPr>
            <a:spLocks/>
          </p:cNvSpPr>
          <p:nvPr/>
        </p:nvSpPr>
        <p:spPr bwMode="auto">
          <a:xfrm>
            <a:off x="3562350" y="3517900"/>
            <a:ext cx="1087438" cy="571500"/>
          </a:xfrm>
          <a:custGeom>
            <a:avLst/>
            <a:gdLst>
              <a:gd name="T0" fmla="*/ 12 w 685"/>
              <a:gd name="T1" fmla="*/ 360 h 360"/>
              <a:gd name="T2" fmla="*/ 27 w 685"/>
              <a:gd name="T3" fmla="*/ 354 h 360"/>
              <a:gd name="T4" fmla="*/ 44 w 685"/>
              <a:gd name="T5" fmla="*/ 354 h 360"/>
              <a:gd name="T6" fmla="*/ 60 w 685"/>
              <a:gd name="T7" fmla="*/ 349 h 360"/>
              <a:gd name="T8" fmla="*/ 77 w 685"/>
              <a:gd name="T9" fmla="*/ 343 h 360"/>
              <a:gd name="T10" fmla="*/ 92 w 685"/>
              <a:gd name="T11" fmla="*/ 337 h 360"/>
              <a:gd name="T12" fmla="*/ 108 w 685"/>
              <a:gd name="T13" fmla="*/ 333 h 360"/>
              <a:gd name="T14" fmla="*/ 125 w 685"/>
              <a:gd name="T15" fmla="*/ 327 h 360"/>
              <a:gd name="T16" fmla="*/ 141 w 685"/>
              <a:gd name="T17" fmla="*/ 321 h 360"/>
              <a:gd name="T18" fmla="*/ 157 w 685"/>
              <a:gd name="T19" fmla="*/ 310 h 360"/>
              <a:gd name="T20" fmla="*/ 173 w 685"/>
              <a:gd name="T21" fmla="*/ 304 h 360"/>
              <a:gd name="T22" fmla="*/ 190 w 685"/>
              <a:gd name="T23" fmla="*/ 294 h 360"/>
              <a:gd name="T24" fmla="*/ 206 w 685"/>
              <a:gd name="T25" fmla="*/ 282 h 360"/>
              <a:gd name="T26" fmla="*/ 221 w 685"/>
              <a:gd name="T27" fmla="*/ 276 h 360"/>
              <a:gd name="T28" fmla="*/ 238 w 685"/>
              <a:gd name="T29" fmla="*/ 266 h 360"/>
              <a:gd name="T30" fmla="*/ 254 w 685"/>
              <a:gd name="T31" fmla="*/ 255 h 360"/>
              <a:gd name="T32" fmla="*/ 271 w 685"/>
              <a:gd name="T33" fmla="*/ 243 h 360"/>
              <a:gd name="T34" fmla="*/ 286 w 685"/>
              <a:gd name="T35" fmla="*/ 233 h 360"/>
              <a:gd name="T36" fmla="*/ 302 w 685"/>
              <a:gd name="T37" fmla="*/ 216 h 360"/>
              <a:gd name="T38" fmla="*/ 319 w 685"/>
              <a:gd name="T39" fmla="*/ 205 h 360"/>
              <a:gd name="T40" fmla="*/ 334 w 685"/>
              <a:gd name="T41" fmla="*/ 194 h 360"/>
              <a:gd name="T42" fmla="*/ 351 w 685"/>
              <a:gd name="T43" fmla="*/ 178 h 360"/>
              <a:gd name="T44" fmla="*/ 367 w 685"/>
              <a:gd name="T45" fmla="*/ 166 h 360"/>
              <a:gd name="T46" fmla="*/ 384 w 685"/>
              <a:gd name="T47" fmla="*/ 155 h 360"/>
              <a:gd name="T48" fmla="*/ 399 w 685"/>
              <a:gd name="T49" fmla="*/ 144 h 360"/>
              <a:gd name="T50" fmla="*/ 415 w 685"/>
              <a:gd name="T51" fmla="*/ 133 h 360"/>
              <a:gd name="T52" fmla="*/ 432 w 685"/>
              <a:gd name="T53" fmla="*/ 121 h 360"/>
              <a:gd name="T54" fmla="*/ 448 w 685"/>
              <a:gd name="T55" fmla="*/ 111 h 360"/>
              <a:gd name="T56" fmla="*/ 464 w 685"/>
              <a:gd name="T57" fmla="*/ 100 h 360"/>
              <a:gd name="T58" fmla="*/ 480 w 685"/>
              <a:gd name="T59" fmla="*/ 89 h 360"/>
              <a:gd name="T60" fmla="*/ 496 w 685"/>
              <a:gd name="T61" fmla="*/ 78 h 360"/>
              <a:gd name="T62" fmla="*/ 513 w 685"/>
              <a:gd name="T63" fmla="*/ 66 h 360"/>
              <a:gd name="T64" fmla="*/ 528 w 685"/>
              <a:gd name="T65" fmla="*/ 61 h 360"/>
              <a:gd name="T66" fmla="*/ 545 w 685"/>
              <a:gd name="T67" fmla="*/ 50 h 360"/>
              <a:gd name="T68" fmla="*/ 561 w 685"/>
              <a:gd name="T69" fmla="*/ 45 h 360"/>
              <a:gd name="T70" fmla="*/ 578 w 685"/>
              <a:gd name="T71" fmla="*/ 39 h 360"/>
              <a:gd name="T72" fmla="*/ 593 w 685"/>
              <a:gd name="T73" fmla="*/ 33 h 360"/>
              <a:gd name="T74" fmla="*/ 609 w 685"/>
              <a:gd name="T75" fmla="*/ 28 h 360"/>
              <a:gd name="T76" fmla="*/ 626 w 685"/>
              <a:gd name="T77" fmla="*/ 17 h 360"/>
              <a:gd name="T78" fmla="*/ 642 w 685"/>
              <a:gd name="T79" fmla="*/ 17 h 360"/>
              <a:gd name="T80" fmla="*/ 658 w 685"/>
              <a:gd name="T81" fmla="*/ 11 h 360"/>
              <a:gd name="T82" fmla="*/ 674 w 685"/>
              <a:gd name="T83" fmla="*/ 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5" h="360">
                <a:moveTo>
                  <a:pt x="0" y="360"/>
                </a:moveTo>
                <a:lnTo>
                  <a:pt x="6" y="360"/>
                </a:lnTo>
                <a:lnTo>
                  <a:pt x="12" y="360"/>
                </a:lnTo>
                <a:lnTo>
                  <a:pt x="17" y="360"/>
                </a:lnTo>
                <a:lnTo>
                  <a:pt x="23" y="354"/>
                </a:lnTo>
                <a:lnTo>
                  <a:pt x="27" y="354"/>
                </a:lnTo>
                <a:lnTo>
                  <a:pt x="33" y="354"/>
                </a:lnTo>
                <a:lnTo>
                  <a:pt x="39" y="354"/>
                </a:lnTo>
                <a:lnTo>
                  <a:pt x="44" y="354"/>
                </a:lnTo>
                <a:lnTo>
                  <a:pt x="50" y="349"/>
                </a:lnTo>
                <a:lnTo>
                  <a:pt x="54" y="349"/>
                </a:lnTo>
                <a:lnTo>
                  <a:pt x="60" y="349"/>
                </a:lnTo>
                <a:lnTo>
                  <a:pt x="65" y="349"/>
                </a:lnTo>
                <a:lnTo>
                  <a:pt x="71" y="343"/>
                </a:lnTo>
                <a:lnTo>
                  <a:pt x="77" y="343"/>
                </a:lnTo>
                <a:lnTo>
                  <a:pt x="81" y="343"/>
                </a:lnTo>
                <a:lnTo>
                  <a:pt x="87" y="337"/>
                </a:lnTo>
                <a:lnTo>
                  <a:pt x="92" y="337"/>
                </a:lnTo>
                <a:lnTo>
                  <a:pt x="98" y="337"/>
                </a:lnTo>
                <a:lnTo>
                  <a:pt x="104" y="337"/>
                </a:lnTo>
                <a:lnTo>
                  <a:pt x="108" y="333"/>
                </a:lnTo>
                <a:lnTo>
                  <a:pt x="114" y="333"/>
                </a:lnTo>
                <a:lnTo>
                  <a:pt x="119" y="327"/>
                </a:lnTo>
                <a:lnTo>
                  <a:pt x="125" y="327"/>
                </a:lnTo>
                <a:lnTo>
                  <a:pt x="131" y="327"/>
                </a:lnTo>
                <a:lnTo>
                  <a:pt x="136" y="321"/>
                </a:lnTo>
                <a:lnTo>
                  <a:pt x="141" y="321"/>
                </a:lnTo>
                <a:lnTo>
                  <a:pt x="146" y="315"/>
                </a:lnTo>
                <a:lnTo>
                  <a:pt x="152" y="315"/>
                </a:lnTo>
                <a:lnTo>
                  <a:pt x="157" y="310"/>
                </a:lnTo>
                <a:lnTo>
                  <a:pt x="163" y="310"/>
                </a:lnTo>
                <a:lnTo>
                  <a:pt x="167" y="304"/>
                </a:lnTo>
                <a:lnTo>
                  <a:pt x="173" y="304"/>
                </a:lnTo>
                <a:lnTo>
                  <a:pt x="179" y="299"/>
                </a:lnTo>
                <a:lnTo>
                  <a:pt x="184" y="299"/>
                </a:lnTo>
                <a:lnTo>
                  <a:pt x="190" y="294"/>
                </a:lnTo>
                <a:lnTo>
                  <a:pt x="194" y="294"/>
                </a:lnTo>
                <a:lnTo>
                  <a:pt x="200" y="288"/>
                </a:lnTo>
                <a:lnTo>
                  <a:pt x="206" y="282"/>
                </a:lnTo>
                <a:lnTo>
                  <a:pt x="211" y="282"/>
                </a:lnTo>
                <a:lnTo>
                  <a:pt x="217" y="276"/>
                </a:lnTo>
                <a:lnTo>
                  <a:pt x="221" y="276"/>
                </a:lnTo>
                <a:lnTo>
                  <a:pt x="227" y="272"/>
                </a:lnTo>
                <a:lnTo>
                  <a:pt x="232" y="266"/>
                </a:lnTo>
                <a:lnTo>
                  <a:pt x="238" y="266"/>
                </a:lnTo>
                <a:lnTo>
                  <a:pt x="244" y="260"/>
                </a:lnTo>
                <a:lnTo>
                  <a:pt x="248" y="260"/>
                </a:lnTo>
                <a:lnTo>
                  <a:pt x="254" y="255"/>
                </a:lnTo>
                <a:lnTo>
                  <a:pt x="259" y="249"/>
                </a:lnTo>
                <a:lnTo>
                  <a:pt x="265" y="243"/>
                </a:lnTo>
                <a:lnTo>
                  <a:pt x="271" y="243"/>
                </a:lnTo>
                <a:lnTo>
                  <a:pt x="275" y="238"/>
                </a:lnTo>
                <a:lnTo>
                  <a:pt x="281" y="233"/>
                </a:lnTo>
                <a:lnTo>
                  <a:pt x="286" y="233"/>
                </a:lnTo>
                <a:lnTo>
                  <a:pt x="292" y="227"/>
                </a:lnTo>
                <a:lnTo>
                  <a:pt x="297" y="221"/>
                </a:lnTo>
                <a:lnTo>
                  <a:pt x="302" y="216"/>
                </a:lnTo>
                <a:lnTo>
                  <a:pt x="308" y="216"/>
                </a:lnTo>
                <a:lnTo>
                  <a:pt x="313" y="211"/>
                </a:lnTo>
                <a:lnTo>
                  <a:pt x="319" y="205"/>
                </a:lnTo>
                <a:lnTo>
                  <a:pt x="324" y="199"/>
                </a:lnTo>
                <a:lnTo>
                  <a:pt x="329" y="199"/>
                </a:lnTo>
                <a:lnTo>
                  <a:pt x="334" y="194"/>
                </a:lnTo>
                <a:lnTo>
                  <a:pt x="340" y="188"/>
                </a:lnTo>
                <a:lnTo>
                  <a:pt x="346" y="188"/>
                </a:lnTo>
                <a:lnTo>
                  <a:pt x="351" y="178"/>
                </a:lnTo>
                <a:lnTo>
                  <a:pt x="357" y="178"/>
                </a:lnTo>
                <a:lnTo>
                  <a:pt x="361" y="172"/>
                </a:lnTo>
                <a:lnTo>
                  <a:pt x="367" y="166"/>
                </a:lnTo>
                <a:lnTo>
                  <a:pt x="373" y="166"/>
                </a:lnTo>
                <a:lnTo>
                  <a:pt x="378" y="160"/>
                </a:lnTo>
                <a:lnTo>
                  <a:pt x="384" y="155"/>
                </a:lnTo>
                <a:lnTo>
                  <a:pt x="388" y="150"/>
                </a:lnTo>
                <a:lnTo>
                  <a:pt x="394" y="150"/>
                </a:lnTo>
                <a:lnTo>
                  <a:pt x="399" y="144"/>
                </a:lnTo>
                <a:lnTo>
                  <a:pt x="405" y="139"/>
                </a:lnTo>
                <a:lnTo>
                  <a:pt x="411" y="133"/>
                </a:lnTo>
                <a:lnTo>
                  <a:pt x="415" y="133"/>
                </a:lnTo>
                <a:lnTo>
                  <a:pt x="421" y="127"/>
                </a:lnTo>
                <a:lnTo>
                  <a:pt x="426" y="121"/>
                </a:lnTo>
                <a:lnTo>
                  <a:pt x="432" y="121"/>
                </a:lnTo>
                <a:lnTo>
                  <a:pt x="438" y="117"/>
                </a:lnTo>
                <a:lnTo>
                  <a:pt x="442" y="111"/>
                </a:lnTo>
                <a:lnTo>
                  <a:pt x="448" y="111"/>
                </a:lnTo>
                <a:lnTo>
                  <a:pt x="453" y="105"/>
                </a:lnTo>
                <a:lnTo>
                  <a:pt x="459" y="100"/>
                </a:lnTo>
                <a:lnTo>
                  <a:pt x="464" y="100"/>
                </a:lnTo>
                <a:lnTo>
                  <a:pt x="469" y="94"/>
                </a:lnTo>
                <a:lnTo>
                  <a:pt x="475" y="89"/>
                </a:lnTo>
                <a:lnTo>
                  <a:pt x="480" y="89"/>
                </a:lnTo>
                <a:lnTo>
                  <a:pt x="486" y="84"/>
                </a:lnTo>
                <a:lnTo>
                  <a:pt x="491" y="84"/>
                </a:lnTo>
                <a:lnTo>
                  <a:pt x="496" y="78"/>
                </a:lnTo>
                <a:lnTo>
                  <a:pt x="502" y="72"/>
                </a:lnTo>
                <a:lnTo>
                  <a:pt x="507" y="72"/>
                </a:lnTo>
                <a:lnTo>
                  <a:pt x="513" y="66"/>
                </a:lnTo>
                <a:lnTo>
                  <a:pt x="518" y="66"/>
                </a:lnTo>
                <a:lnTo>
                  <a:pt x="523" y="66"/>
                </a:lnTo>
                <a:lnTo>
                  <a:pt x="528" y="61"/>
                </a:lnTo>
                <a:lnTo>
                  <a:pt x="534" y="56"/>
                </a:lnTo>
                <a:lnTo>
                  <a:pt x="540" y="56"/>
                </a:lnTo>
                <a:lnTo>
                  <a:pt x="545" y="50"/>
                </a:lnTo>
                <a:lnTo>
                  <a:pt x="551" y="50"/>
                </a:lnTo>
                <a:lnTo>
                  <a:pt x="555" y="50"/>
                </a:lnTo>
                <a:lnTo>
                  <a:pt x="561" y="45"/>
                </a:lnTo>
                <a:lnTo>
                  <a:pt x="567" y="45"/>
                </a:lnTo>
                <a:lnTo>
                  <a:pt x="572" y="39"/>
                </a:lnTo>
                <a:lnTo>
                  <a:pt x="578" y="39"/>
                </a:lnTo>
                <a:lnTo>
                  <a:pt x="582" y="39"/>
                </a:lnTo>
                <a:lnTo>
                  <a:pt x="588" y="33"/>
                </a:lnTo>
                <a:lnTo>
                  <a:pt x="593" y="33"/>
                </a:lnTo>
                <a:lnTo>
                  <a:pt x="599" y="28"/>
                </a:lnTo>
                <a:lnTo>
                  <a:pt x="605" y="28"/>
                </a:lnTo>
                <a:lnTo>
                  <a:pt x="609" y="28"/>
                </a:lnTo>
                <a:lnTo>
                  <a:pt x="615" y="23"/>
                </a:lnTo>
                <a:lnTo>
                  <a:pt x="620" y="23"/>
                </a:lnTo>
                <a:lnTo>
                  <a:pt x="626" y="17"/>
                </a:lnTo>
                <a:lnTo>
                  <a:pt x="632" y="17"/>
                </a:lnTo>
                <a:lnTo>
                  <a:pt x="636" y="17"/>
                </a:lnTo>
                <a:lnTo>
                  <a:pt x="642" y="17"/>
                </a:lnTo>
                <a:lnTo>
                  <a:pt x="647" y="11"/>
                </a:lnTo>
                <a:lnTo>
                  <a:pt x="653" y="11"/>
                </a:lnTo>
                <a:lnTo>
                  <a:pt x="658" y="11"/>
                </a:lnTo>
                <a:lnTo>
                  <a:pt x="663" y="5"/>
                </a:lnTo>
                <a:lnTo>
                  <a:pt x="669" y="5"/>
                </a:lnTo>
                <a:lnTo>
                  <a:pt x="674" y="5"/>
                </a:lnTo>
                <a:lnTo>
                  <a:pt x="680" y="5"/>
                </a:lnTo>
                <a:lnTo>
                  <a:pt x="685" y="0"/>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442" name="Freeform 122">
            <a:extLst>
              <a:ext uri="{FF2B5EF4-FFF2-40B4-BE49-F238E27FC236}">
                <a16:creationId xmlns:a16="http://schemas.microsoft.com/office/drawing/2014/main" id="{AD3C8CC5-BFC3-4726-AB13-4531052C5DE5}"/>
              </a:ext>
            </a:extLst>
          </p:cNvPr>
          <p:cNvSpPr>
            <a:spLocks/>
          </p:cNvSpPr>
          <p:nvPr/>
        </p:nvSpPr>
        <p:spPr bwMode="auto">
          <a:xfrm>
            <a:off x="4649788" y="3095625"/>
            <a:ext cx="1085850" cy="422275"/>
          </a:xfrm>
          <a:custGeom>
            <a:avLst/>
            <a:gdLst>
              <a:gd name="T0" fmla="*/ 10 w 684"/>
              <a:gd name="T1" fmla="*/ 266 h 266"/>
              <a:gd name="T2" fmla="*/ 27 w 684"/>
              <a:gd name="T3" fmla="*/ 261 h 266"/>
              <a:gd name="T4" fmla="*/ 43 w 684"/>
              <a:gd name="T5" fmla="*/ 261 h 266"/>
              <a:gd name="T6" fmla="*/ 59 w 684"/>
              <a:gd name="T7" fmla="*/ 255 h 266"/>
              <a:gd name="T8" fmla="*/ 75 w 684"/>
              <a:gd name="T9" fmla="*/ 250 h 266"/>
              <a:gd name="T10" fmla="*/ 91 w 684"/>
              <a:gd name="T11" fmla="*/ 244 h 266"/>
              <a:gd name="T12" fmla="*/ 108 w 684"/>
              <a:gd name="T13" fmla="*/ 244 h 266"/>
              <a:gd name="T14" fmla="*/ 124 w 684"/>
              <a:gd name="T15" fmla="*/ 238 h 266"/>
              <a:gd name="T16" fmla="*/ 140 w 684"/>
              <a:gd name="T17" fmla="*/ 234 h 266"/>
              <a:gd name="T18" fmla="*/ 156 w 684"/>
              <a:gd name="T19" fmla="*/ 228 h 266"/>
              <a:gd name="T20" fmla="*/ 172 w 684"/>
              <a:gd name="T21" fmla="*/ 228 h 266"/>
              <a:gd name="T22" fmla="*/ 189 w 684"/>
              <a:gd name="T23" fmla="*/ 222 h 266"/>
              <a:gd name="T24" fmla="*/ 204 w 684"/>
              <a:gd name="T25" fmla="*/ 216 h 266"/>
              <a:gd name="T26" fmla="*/ 221 w 684"/>
              <a:gd name="T27" fmla="*/ 211 h 266"/>
              <a:gd name="T28" fmla="*/ 237 w 684"/>
              <a:gd name="T29" fmla="*/ 205 h 266"/>
              <a:gd name="T30" fmla="*/ 253 w 684"/>
              <a:gd name="T31" fmla="*/ 195 h 266"/>
              <a:gd name="T32" fmla="*/ 269 w 684"/>
              <a:gd name="T33" fmla="*/ 189 h 266"/>
              <a:gd name="T34" fmla="*/ 285 w 684"/>
              <a:gd name="T35" fmla="*/ 183 h 266"/>
              <a:gd name="T36" fmla="*/ 302 w 684"/>
              <a:gd name="T37" fmla="*/ 173 h 266"/>
              <a:gd name="T38" fmla="*/ 318 w 684"/>
              <a:gd name="T39" fmla="*/ 167 h 266"/>
              <a:gd name="T40" fmla="*/ 334 w 684"/>
              <a:gd name="T41" fmla="*/ 155 h 266"/>
              <a:gd name="T42" fmla="*/ 350 w 684"/>
              <a:gd name="T43" fmla="*/ 150 h 266"/>
              <a:gd name="T44" fmla="*/ 366 w 684"/>
              <a:gd name="T45" fmla="*/ 139 h 266"/>
              <a:gd name="T46" fmla="*/ 383 w 684"/>
              <a:gd name="T47" fmla="*/ 134 h 266"/>
              <a:gd name="T48" fmla="*/ 398 w 684"/>
              <a:gd name="T49" fmla="*/ 122 h 266"/>
              <a:gd name="T50" fmla="*/ 415 w 684"/>
              <a:gd name="T51" fmla="*/ 116 h 266"/>
              <a:gd name="T52" fmla="*/ 431 w 684"/>
              <a:gd name="T53" fmla="*/ 106 h 266"/>
              <a:gd name="T54" fmla="*/ 447 w 684"/>
              <a:gd name="T55" fmla="*/ 100 h 266"/>
              <a:gd name="T56" fmla="*/ 463 w 684"/>
              <a:gd name="T57" fmla="*/ 89 h 266"/>
              <a:gd name="T58" fmla="*/ 479 w 684"/>
              <a:gd name="T59" fmla="*/ 83 h 266"/>
              <a:gd name="T60" fmla="*/ 496 w 684"/>
              <a:gd name="T61" fmla="*/ 73 h 266"/>
              <a:gd name="T62" fmla="*/ 512 w 684"/>
              <a:gd name="T63" fmla="*/ 67 h 266"/>
              <a:gd name="T64" fmla="*/ 528 w 684"/>
              <a:gd name="T65" fmla="*/ 55 h 266"/>
              <a:gd name="T66" fmla="*/ 544 w 684"/>
              <a:gd name="T67" fmla="*/ 51 h 266"/>
              <a:gd name="T68" fmla="*/ 560 w 684"/>
              <a:gd name="T69" fmla="*/ 45 h 266"/>
              <a:gd name="T70" fmla="*/ 577 w 684"/>
              <a:gd name="T71" fmla="*/ 34 h 266"/>
              <a:gd name="T72" fmla="*/ 592 w 684"/>
              <a:gd name="T73" fmla="*/ 28 h 266"/>
              <a:gd name="T74" fmla="*/ 609 w 684"/>
              <a:gd name="T75" fmla="*/ 22 h 266"/>
              <a:gd name="T76" fmla="*/ 625 w 684"/>
              <a:gd name="T77" fmla="*/ 17 h 266"/>
              <a:gd name="T78" fmla="*/ 640 w 684"/>
              <a:gd name="T79" fmla="*/ 12 h 266"/>
              <a:gd name="T80" fmla="*/ 657 w 684"/>
              <a:gd name="T81" fmla="*/ 6 h 266"/>
              <a:gd name="T82" fmla="*/ 673 w 684"/>
              <a:gd name="T8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4" h="266">
                <a:moveTo>
                  <a:pt x="0" y="266"/>
                </a:moveTo>
                <a:lnTo>
                  <a:pt x="5" y="266"/>
                </a:lnTo>
                <a:lnTo>
                  <a:pt x="10" y="266"/>
                </a:lnTo>
                <a:lnTo>
                  <a:pt x="16" y="266"/>
                </a:lnTo>
                <a:lnTo>
                  <a:pt x="22" y="266"/>
                </a:lnTo>
                <a:lnTo>
                  <a:pt x="27" y="261"/>
                </a:lnTo>
                <a:lnTo>
                  <a:pt x="32" y="261"/>
                </a:lnTo>
                <a:lnTo>
                  <a:pt x="37" y="261"/>
                </a:lnTo>
                <a:lnTo>
                  <a:pt x="43" y="261"/>
                </a:lnTo>
                <a:lnTo>
                  <a:pt x="49" y="255"/>
                </a:lnTo>
                <a:lnTo>
                  <a:pt x="54" y="255"/>
                </a:lnTo>
                <a:lnTo>
                  <a:pt x="59" y="255"/>
                </a:lnTo>
                <a:lnTo>
                  <a:pt x="64" y="255"/>
                </a:lnTo>
                <a:lnTo>
                  <a:pt x="70" y="250"/>
                </a:lnTo>
                <a:lnTo>
                  <a:pt x="75" y="250"/>
                </a:lnTo>
                <a:lnTo>
                  <a:pt x="81" y="250"/>
                </a:lnTo>
                <a:lnTo>
                  <a:pt x="87" y="250"/>
                </a:lnTo>
                <a:lnTo>
                  <a:pt x="91" y="244"/>
                </a:lnTo>
                <a:lnTo>
                  <a:pt x="97" y="244"/>
                </a:lnTo>
                <a:lnTo>
                  <a:pt x="102" y="244"/>
                </a:lnTo>
                <a:lnTo>
                  <a:pt x="108" y="244"/>
                </a:lnTo>
                <a:lnTo>
                  <a:pt x="114" y="244"/>
                </a:lnTo>
                <a:lnTo>
                  <a:pt x="118" y="238"/>
                </a:lnTo>
                <a:lnTo>
                  <a:pt x="124" y="238"/>
                </a:lnTo>
                <a:lnTo>
                  <a:pt x="129" y="238"/>
                </a:lnTo>
                <a:lnTo>
                  <a:pt x="135" y="238"/>
                </a:lnTo>
                <a:lnTo>
                  <a:pt x="140" y="234"/>
                </a:lnTo>
                <a:lnTo>
                  <a:pt x="145" y="234"/>
                </a:lnTo>
                <a:lnTo>
                  <a:pt x="151" y="234"/>
                </a:lnTo>
                <a:lnTo>
                  <a:pt x="156" y="228"/>
                </a:lnTo>
                <a:lnTo>
                  <a:pt x="162" y="228"/>
                </a:lnTo>
                <a:lnTo>
                  <a:pt x="167" y="228"/>
                </a:lnTo>
                <a:lnTo>
                  <a:pt x="172" y="228"/>
                </a:lnTo>
                <a:lnTo>
                  <a:pt x="177" y="222"/>
                </a:lnTo>
                <a:lnTo>
                  <a:pt x="183" y="222"/>
                </a:lnTo>
                <a:lnTo>
                  <a:pt x="189" y="222"/>
                </a:lnTo>
                <a:lnTo>
                  <a:pt x="194" y="216"/>
                </a:lnTo>
                <a:lnTo>
                  <a:pt x="199" y="216"/>
                </a:lnTo>
                <a:lnTo>
                  <a:pt x="204" y="216"/>
                </a:lnTo>
                <a:lnTo>
                  <a:pt x="210" y="211"/>
                </a:lnTo>
                <a:lnTo>
                  <a:pt x="216" y="211"/>
                </a:lnTo>
                <a:lnTo>
                  <a:pt x="221" y="211"/>
                </a:lnTo>
                <a:lnTo>
                  <a:pt x="226" y="205"/>
                </a:lnTo>
                <a:lnTo>
                  <a:pt x="231" y="205"/>
                </a:lnTo>
                <a:lnTo>
                  <a:pt x="237" y="205"/>
                </a:lnTo>
                <a:lnTo>
                  <a:pt x="242" y="200"/>
                </a:lnTo>
                <a:lnTo>
                  <a:pt x="248" y="200"/>
                </a:lnTo>
                <a:lnTo>
                  <a:pt x="253" y="195"/>
                </a:lnTo>
                <a:lnTo>
                  <a:pt x="258" y="195"/>
                </a:lnTo>
                <a:lnTo>
                  <a:pt x="264" y="195"/>
                </a:lnTo>
                <a:lnTo>
                  <a:pt x="269" y="189"/>
                </a:lnTo>
                <a:lnTo>
                  <a:pt x="275" y="189"/>
                </a:lnTo>
                <a:lnTo>
                  <a:pt x="281" y="183"/>
                </a:lnTo>
                <a:lnTo>
                  <a:pt x="285" y="183"/>
                </a:lnTo>
                <a:lnTo>
                  <a:pt x="291" y="177"/>
                </a:lnTo>
                <a:lnTo>
                  <a:pt x="296" y="177"/>
                </a:lnTo>
                <a:lnTo>
                  <a:pt x="302" y="173"/>
                </a:lnTo>
                <a:lnTo>
                  <a:pt x="307" y="173"/>
                </a:lnTo>
                <a:lnTo>
                  <a:pt x="312" y="167"/>
                </a:lnTo>
                <a:lnTo>
                  <a:pt x="318" y="167"/>
                </a:lnTo>
                <a:lnTo>
                  <a:pt x="323" y="167"/>
                </a:lnTo>
                <a:lnTo>
                  <a:pt x="329" y="161"/>
                </a:lnTo>
                <a:lnTo>
                  <a:pt x="334" y="155"/>
                </a:lnTo>
                <a:lnTo>
                  <a:pt x="339" y="155"/>
                </a:lnTo>
                <a:lnTo>
                  <a:pt x="345" y="155"/>
                </a:lnTo>
                <a:lnTo>
                  <a:pt x="350" y="150"/>
                </a:lnTo>
                <a:lnTo>
                  <a:pt x="356" y="150"/>
                </a:lnTo>
                <a:lnTo>
                  <a:pt x="361" y="144"/>
                </a:lnTo>
                <a:lnTo>
                  <a:pt x="366" y="139"/>
                </a:lnTo>
                <a:lnTo>
                  <a:pt x="371" y="139"/>
                </a:lnTo>
                <a:lnTo>
                  <a:pt x="377" y="139"/>
                </a:lnTo>
                <a:lnTo>
                  <a:pt x="383" y="134"/>
                </a:lnTo>
                <a:lnTo>
                  <a:pt x="388" y="134"/>
                </a:lnTo>
                <a:lnTo>
                  <a:pt x="393" y="128"/>
                </a:lnTo>
                <a:lnTo>
                  <a:pt x="398" y="122"/>
                </a:lnTo>
                <a:lnTo>
                  <a:pt x="404" y="122"/>
                </a:lnTo>
                <a:lnTo>
                  <a:pt x="410" y="116"/>
                </a:lnTo>
                <a:lnTo>
                  <a:pt x="415" y="116"/>
                </a:lnTo>
                <a:lnTo>
                  <a:pt x="420" y="116"/>
                </a:lnTo>
                <a:lnTo>
                  <a:pt x="425" y="112"/>
                </a:lnTo>
                <a:lnTo>
                  <a:pt x="431" y="106"/>
                </a:lnTo>
                <a:lnTo>
                  <a:pt x="436" y="106"/>
                </a:lnTo>
                <a:lnTo>
                  <a:pt x="442" y="100"/>
                </a:lnTo>
                <a:lnTo>
                  <a:pt x="447" y="100"/>
                </a:lnTo>
                <a:lnTo>
                  <a:pt x="452" y="95"/>
                </a:lnTo>
                <a:lnTo>
                  <a:pt x="458" y="95"/>
                </a:lnTo>
                <a:lnTo>
                  <a:pt x="463" y="89"/>
                </a:lnTo>
                <a:lnTo>
                  <a:pt x="469" y="89"/>
                </a:lnTo>
                <a:lnTo>
                  <a:pt x="473" y="83"/>
                </a:lnTo>
                <a:lnTo>
                  <a:pt x="479" y="83"/>
                </a:lnTo>
                <a:lnTo>
                  <a:pt x="485" y="78"/>
                </a:lnTo>
                <a:lnTo>
                  <a:pt x="490" y="78"/>
                </a:lnTo>
                <a:lnTo>
                  <a:pt x="496" y="73"/>
                </a:lnTo>
                <a:lnTo>
                  <a:pt x="502" y="73"/>
                </a:lnTo>
                <a:lnTo>
                  <a:pt x="506" y="67"/>
                </a:lnTo>
                <a:lnTo>
                  <a:pt x="512" y="67"/>
                </a:lnTo>
                <a:lnTo>
                  <a:pt x="517" y="61"/>
                </a:lnTo>
                <a:lnTo>
                  <a:pt x="523" y="61"/>
                </a:lnTo>
                <a:lnTo>
                  <a:pt x="528" y="55"/>
                </a:lnTo>
                <a:lnTo>
                  <a:pt x="533" y="55"/>
                </a:lnTo>
                <a:lnTo>
                  <a:pt x="538" y="55"/>
                </a:lnTo>
                <a:lnTo>
                  <a:pt x="544" y="51"/>
                </a:lnTo>
                <a:lnTo>
                  <a:pt x="550" y="51"/>
                </a:lnTo>
                <a:lnTo>
                  <a:pt x="555" y="45"/>
                </a:lnTo>
                <a:lnTo>
                  <a:pt x="560" y="45"/>
                </a:lnTo>
                <a:lnTo>
                  <a:pt x="565" y="39"/>
                </a:lnTo>
                <a:lnTo>
                  <a:pt x="571" y="39"/>
                </a:lnTo>
                <a:lnTo>
                  <a:pt x="577" y="34"/>
                </a:lnTo>
                <a:lnTo>
                  <a:pt x="582" y="34"/>
                </a:lnTo>
                <a:lnTo>
                  <a:pt x="587" y="34"/>
                </a:lnTo>
                <a:lnTo>
                  <a:pt x="592" y="28"/>
                </a:lnTo>
                <a:lnTo>
                  <a:pt x="598" y="28"/>
                </a:lnTo>
                <a:lnTo>
                  <a:pt x="604" y="28"/>
                </a:lnTo>
                <a:lnTo>
                  <a:pt x="609" y="22"/>
                </a:lnTo>
                <a:lnTo>
                  <a:pt x="614" y="22"/>
                </a:lnTo>
                <a:lnTo>
                  <a:pt x="619" y="22"/>
                </a:lnTo>
                <a:lnTo>
                  <a:pt x="625" y="17"/>
                </a:lnTo>
                <a:lnTo>
                  <a:pt x="630" y="17"/>
                </a:lnTo>
                <a:lnTo>
                  <a:pt x="636" y="12"/>
                </a:lnTo>
                <a:lnTo>
                  <a:pt x="640" y="12"/>
                </a:lnTo>
                <a:lnTo>
                  <a:pt x="646" y="12"/>
                </a:lnTo>
                <a:lnTo>
                  <a:pt x="652" y="12"/>
                </a:lnTo>
                <a:lnTo>
                  <a:pt x="657" y="6"/>
                </a:lnTo>
                <a:lnTo>
                  <a:pt x="663" y="6"/>
                </a:lnTo>
                <a:lnTo>
                  <a:pt x="667" y="6"/>
                </a:lnTo>
                <a:lnTo>
                  <a:pt x="673" y="0"/>
                </a:lnTo>
                <a:lnTo>
                  <a:pt x="679" y="0"/>
                </a:lnTo>
                <a:lnTo>
                  <a:pt x="684" y="0"/>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443" name="Freeform 123">
            <a:extLst>
              <a:ext uri="{FF2B5EF4-FFF2-40B4-BE49-F238E27FC236}">
                <a16:creationId xmlns:a16="http://schemas.microsoft.com/office/drawing/2014/main" id="{D627D26D-BA70-4EDF-8CCF-52768BEA9E6E}"/>
              </a:ext>
            </a:extLst>
          </p:cNvPr>
          <p:cNvSpPr>
            <a:spLocks/>
          </p:cNvSpPr>
          <p:nvPr/>
        </p:nvSpPr>
        <p:spPr bwMode="auto">
          <a:xfrm>
            <a:off x="5735638" y="2946400"/>
            <a:ext cx="555625" cy="149225"/>
          </a:xfrm>
          <a:custGeom>
            <a:avLst/>
            <a:gdLst>
              <a:gd name="T0" fmla="*/ 6 w 350"/>
              <a:gd name="T1" fmla="*/ 94 h 94"/>
              <a:gd name="T2" fmla="*/ 16 w 350"/>
              <a:gd name="T3" fmla="*/ 89 h 94"/>
              <a:gd name="T4" fmla="*/ 27 w 350"/>
              <a:gd name="T5" fmla="*/ 89 h 94"/>
              <a:gd name="T6" fmla="*/ 38 w 350"/>
              <a:gd name="T7" fmla="*/ 84 h 94"/>
              <a:gd name="T8" fmla="*/ 48 w 350"/>
              <a:gd name="T9" fmla="*/ 84 h 94"/>
              <a:gd name="T10" fmla="*/ 60 w 350"/>
              <a:gd name="T11" fmla="*/ 78 h 94"/>
              <a:gd name="T12" fmla="*/ 70 w 350"/>
              <a:gd name="T13" fmla="*/ 78 h 94"/>
              <a:gd name="T14" fmla="*/ 81 w 350"/>
              <a:gd name="T15" fmla="*/ 73 h 94"/>
              <a:gd name="T16" fmla="*/ 92 w 350"/>
              <a:gd name="T17" fmla="*/ 73 h 94"/>
              <a:gd name="T18" fmla="*/ 102 w 350"/>
              <a:gd name="T19" fmla="*/ 67 h 94"/>
              <a:gd name="T20" fmla="*/ 113 w 350"/>
              <a:gd name="T21" fmla="*/ 67 h 94"/>
              <a:gd name="T22" fmla="*/ 123 w 350"/>
              <a:gd name="T23" fmla="*/ 67 h 94"/>
              <a:gd name="T24" fmla="*/ 135 w 350"/>
              <a:gd name="T25" fmla="*/ 61 h 94"/>
              <a:gd name="T26" fmla="*/ 146 w 350"/>
              <a:gd name="T27" fmla="*/ 61 h 94"/>
              <a:gd name="T28" fmla="*/ 156 w 350"/>
              <a:gd name="T29" fmla="*/ 55 h 94"/>
              <a:gd name="T30" fmla="*/ 167 w 350"/>
              <a:gd name="T31" fmla="*/ 55 h 94"/>
              <a:gd name="T32" fmla="*/ 177 w 350"/>
              <a:gd name="T33" fmla="*/ 55 h 94"/>
              <a:gd name="T34" fmla="*/ 188 w 350"/>
              <a:gd name="T35" fmla="*/ 51 h 94"/>
              <a:gd name="T36" fmla="*/ 200 w 350"/>
              <a:gd name="T37" fmla="*/ 51 h 94"/>
              <a:gd name="T38" fmla="*/ 210 w 350"/>
              <a:gd name="T39" fmla="*/ 45 h 94"/>
              <a:gd name="T40" fmla="*/ 221 w 350"/>
              <a:gd name="T41" fmla="*/ 45 h 94"/>
              <a:gd name="T42" fmla="*/ 232 w 350"/>
              <a:gd name="T43" fmla="*/ 39 h 94"/>
              <a:gd name="T44" fmla="*/ 242 w 350"/>
              <a:gd name="T45" fmla="*/ 39 h 94"/>
              <a:gd name="T46" fmla="*/ 253 w 350"/>
              <a:gd name="T47" fmla="*/ 34 h 94"/>
              <a:gd name="T48" fmla="*/ 263 w 350"/>
              <a:gd name="T49" fmla="*/ 28 h 94"/>
              <a:gd name="T50" fmla="*/ 275 w 350"/>
              <a:gd name="T51" fmla="*/ 28 h 94"/>
              <a:gd name="T52" fmla="*/ 286 w 350"/>
              <a:gd name="T53" fmla="*/ 23 h 94"/>
              <a:gd name="T54" fmla="*/ 296 w 350"/>
              <a:gd name="T55" fmla="*/ 23 h 94"/>
              <a:gd name="T56" fmla="*/ 307 w 350"/>
              <a:gd name="T57" fmla="*/ 18 h 94"/>
              <a:gd name="T58" fmla="*/ 317 w 350"/>
              <a:gd name="T59" fmla="*/ 12 h 94"/>
              <a:gd name="T60" fmla="*/ 328 w 350"/>
              <a:gd name="T61" fmla="*/ 12 h 94"/>
              <a:gd name="T62" fmla="*/ 340 w 350"/>
              <a:gd name="T63" fmla="*/ 6 h 94"/>
              <a:gd name="T64" fmla="*/ 350 w 350"/>
              <a:gd name="T65"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0" h="94">
                <a:moveTo>
                  <a:pt x="0" y="94"/>
                </a:moveTo>
                <a:lnTo>
                  <a:pt x="6" y="94"/>
                </a:lnTo>
                <a:lnTo>
                  <a:pt x="11" y="89"/>
                </a:lnTo>
                <a:lnTo>
                  <a:pt x="16" y="89"/>
                </a:lnTo>
                <a:lnTo>
                  <a:pt x="21" y="89"/>
                </a:lnTo>
                <a:lnTo>
                  <a:pt x="27" y="89"/>
                </a:lnTo>
                <a:lnTo>
                  <a:pt x="33" y="84"/>
                </a:lnTo>
                <a:lnTo>
                  <a:pt x="38" y="84"/>
                </a:lnTo>
                <a:lnTo>
                  <a:pt x="43" y="84"/>
                </a:lnTo>
                <a:lnTo>
                  <a:pt x="48" y="84"/>
                </a:lnTo>
                <a:lnTo>
                  <a:pt x="54" y="78"/>
                </a:lnTo>
                <a:lnTo>
                  <a:pt x="60" y="78"/>
                </a:lnTo>
                <a:lnTo>
                  <a:pt x="65" y="78"/>
                </a:lnTo>
                <a:lnTo>
                  <a:pt x="70" y="78"/>
                </a:lnTo>
                <a:lnTo>
                  <a:pt x="75" y="78"/>
                </a:lnTo>
                <a:lnTo>
                  <a:pt x="81" y="73"/>
                </a:lnTo>
                <a:lnTo>
                  <a:pt x="86" y="73"/>
                </a:lnTo>
                <a:lnTo>
                  <a:pt x="92" y="73"/>
                </a:lnTo>
                <a:lnTo>
                  <a:pt x="97" y="73"/>
                </a:lnTo>
                <a:lnTo>
                  <a:pt x="102" y="67"/>
                </a:lnTo>
                <a:lnTo>
                  <a:pt x="108" y="67"/>
                </a:lnTo>
                <a:lnTo>
                  <a:pt x="113" y="67"/>
                </a:lnTo>
                <a:lnTo>
                  <a:pt x="119" y="67"/>
                </a:lnTo>
                <a:lnTo>
                  <a:pt x="123" y="67"/>
                </a:lnTo>
                <a:lnTo>
                  <a:pt x="129" y="67"/>
                </a:lnTo>
                <a:lnTo>
                  <a:pt x="135" y="61"/>
                </a:lnTo>
                <a:lnTo>
                  <a:pt x="140" y="61"/>
                </a:lnTo>
                <a:lnTo>
                  <a:pt x="146" y="61"/>
                </a:lnTo>
                <a:lnTo>
                  <a:pt x="150" y="61"/>
                </a:lnTo>
                <a:lnTo>
                  <a:pt x="156" y="55"/>
                </a:lnTo>
                <a:lnTo>
                  <a:pt x="161" y="55"/>
                </a:lnTo>
                <a:lnTo>
                  <a:pt x="167" y="55"/>
                </a:lnTo>
                <a:lnTo>
                  <a:pt x="173" y="55"/>
                </a:lnTo>
                <a:lnTo>
                  <a:pt x="177" y="55"/>
                </a:lnTo>
                <a:lnTo>
                  <a:pt x="183" y="51"/>
                </a:lnTo>
                <a:lnTo>
                  <a:pt x="188" y="51"/>
                </a:lnTo>
                <a:lnTo>
                  <a:pt x="194" y="51"/>
                </a:lnTo>
                <a:lnTo>
                  <a:pt x="200" y="51"/>
                </a:lnTo>
                <a:lnTo>
                  <a:pt x="204" y="45"/>
                </a:lnTo>
                <a:lnTo>
                  <a:pt x="210" y="45"/>
                </a:lnTo>
                <a:lnTo>
                  <a:pt x="215" y="45"/>
                </a:lnTo>
                <a:lnTo>
                  <a:pt x="221" y="45"/>
                </a:lnTo>
                <a:lnTo>
                  <a:pt x="226" y="39"/>
                </a:lnTo>
                <a:lnTo>
                  <a:pt x="232" y="39"/>
                </a:lnTo>
                <a:lnTo>
                  <a:pt x="236" y="39"/>
                </a:lnTo>
                <a:lnTo>
                  <a:pt x="242" y="39"/>
                </a:lnTo>
                <a:lnTo>
                  <a:pt x="248" y="34"/>
                </a:lnTo>
                <a:lnTo>
                  <a:pt x="253" y="34"/>
                </a:lnTo>
                <a:lnTo>
                  <a:pt x="259" y="34"/>
                </a:lnTo>
                <a:lnTo>
                  <a:pt x="263" y="28"/>
                </a:lnTo>
                <a:lnTo>
                  <a:pt x="269" y="28"/>
                </a:lnTo>
                <a:lnTo>
                  <a:pt x="275" y="28"/>
                </a:lnTo>
                <a:lnTo>
                  <a:pt x="280" y="28"/>
                </a:lnTo>
                <a:lnTo>
                  <a:pt x="286" y="23"/>
                </a:lnTo>
                <a:lnTo>
                  <a:pt x="290" y="23"/>
                </a:lnTo>
                <a:lnTo>
                  <a:pt x="296" y="23"/>
                </a:lnTo>
                <a:lnTo>
                  <a:pt x="302" y="18"/>
                </a:lnTo>
                <a:lnTo>
                  <a:pt x="307" y="18"/>
                </a:lnTo>
                <a:lnTo>
                  <a:pt x="313" y="18"/>
                </a:lnTo>
                <a:lnTo>
                  <a:pt x="317" y="12"/>
                </a:lnTo>
                <a:lnTo>
                  <a:pt x="323" y="12"/>
                </a:lnTo>
                <a:lnTo>
                  <a:pt x="328" y="12"/>
                </a:lnTo>
                <a:lnTo>
                  <a:pt x="334" y="6"/>
                </a:lnTo>
                <a:lnTo>
                  <a:pt x="340" y="6"/>
                </a:lnTo>
                <a:lnTo>
                  <a:pt x="344" y="6"/>
                </a:lnTo>
                <a:lnTo>
                  <a:pt x="350" y="0"/>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6444" name="Freeform 124">
            <a:extLst>
              <a:ext uri="{FF2B5EF4-FFF2-40B4-BE49-F238E27FC236}">
                <a16:creationId xmlns:a16="http://schemas.microsoft.com/office/drawing/2014/main" id="{7F0C04FE-A843-4FF0-B4EA-2B7C7C300D52}"/>
              </a:ext>
            </a:extLst>
          </p:cNvPr>
          <p:cNvSpPr>
            <a:spLocks noEditPoints="1"/>
          </p:cNvSpPr>
          <p:nvPr/>
        </p:nvSpPr>
        <p:spPr bwMode="auto">
          <a:xfrm>
            <a:off x="2590800" y="4343400"/>
            <a:ext cx="974725" cy="1017588"/>
          </a:xfrm>
          <a:custGeom>
            <a:avLst/>
            <a:gdLst>
              <a:gd name="T0" fmla="*/ 136 w 6175"/>
              <a:gd name="T1" fmla="*/ 6332 h 6420"/>
              <a:gd name="T2" fmla="*/ 387 w 6175"/>
              <a:gd name="T3" fmla="*/ 6201 h 6420"/>
              <a:gd name="T4" fmla="*/ 168 w 6175"/>
              <a:gd name="T5" fmla="*/ 6420 h 6420"/>
              <a:gd name="T6" fmla="*/ 392 w 6175"/>
              <a:gd name="T7" fmla="*/ 5913 h 6420"/>
              <a:gd name="T8" fmla="*/ 598 w 6175"/>
              <a:gd name="T9" fmla="*/ 5673 h 6420"/>
              <a:gd name="T10" fmla="*/ 613 w 6175"/>
              <a:gd name="T11" fmla="*/ 5208 h 6420"/>
              <a:gd name="T12" fmla="*/ 712 w 6175"/>
              <a:gd name="T13" fmla="*/ 5221 h 6420"/>
              <a:gd name="T14" fmla="*/ 885 w 6175"/>
              <a:gd name="T15" fmla="*/ 4252 h 6420"/>
              <a:gd name="T16" fmla="*/ 926 w 6175"/>
              <a:gd name="T17" fmla="*/ 4507 h 6420"/>
              <a:gd name="T18" fmla="*/ 1018 w 6175"/>
              <a:gd name="T19" fmla="*/ 3520 h 6420"/>
              <a:gd name="T20" fmla="*/ 1093 w 6175"/>
              <a:gd name="T21" fmla="*/ 3229 h 6420"/>
              <a:gd name="T22" fmla="*/ 1196 w 6175"/>
              <a:gd name="T23" fmla="*/ 3229 h 6420"/>
              <a:gd name="T24" fmla="*/ 1257 w 6175"/>
              <a:gd name="T25" fmla="*/ 2317 h 6420"/>
              <a:gd name="T26" fmla="*/ 1299 w 6175"/>
              <a:gd name="T27" fmla="*/ 2554 h 6420"/>
              <a:gd name="T28" fmla="*/ 1522 w 6175"/>
              <a:gd name="T29" fmla="*/ 1736 h 6420"/>
              <a:gd name="T30" fmla="*/ 1585 w 6175"/>
              <a:gd name="T31" fmla="*/ 978 h 6420"/>
              <a:gd name="T32" fmla="*/ 1623 w 6175"/>
              <a:gd name="T33" fmla="*/ 1172 h 6420"/>
              <a:gd name="T34" fmla="*/ 1801 w 6175"/>
              <a:gd name="T35" fmla="*/ 420 h 6420"/>
              <a:gd name="T36" fmla="*/ 2027 w 6175"/>
              <a:gd name="T37" fmla="*/ 173 h 6420"/>
              <a:gd name="T38" fmla="*/ 1947 w 6175"/>
              <a:gd name="T39" fmla="*/ 349 h 6420"/>
              <a:gd name="T40" fmla="*/ 2285 w 6175"/>
              <a:gd name="T41" fmla="*/ 173 h 6420"/>
              <a:gd name="T42" fmla="*/ 2488 w 6175"/>
              <a:gd name="T43" fmla="*/ 420 h 6420"/>
              <a:gd name="T44" fmla="*/ 2449 w 6175"/>
              <a:gd name="T45" fmla="*/ 499 h 6420"/>
              <a:gd name="T46" fmla="*/ 2302 w 6175"/>
              <a:gd name="T47" fmla="*/ 300 h 6420"/>
              <a:gd name="T48" fmla="*/ 2646 w 6175"/>
              <a:gd name="T49" fmla="*/ 788 h 6420"/>
              <a:gd name="T50" fmla="*/ 2685 w 6175"/>
              <a:gd name="T51" fmla="*/ 1210 h 6420"/>
              <a:gd name="T52" fmla="*/ 2646 w 6175"/>
              <a:gd name="T53" fmla="*/ 788 h 6420"/>
              <a:gd name="T54" fmla="*/ 2834 w 6175"/>
              <a:gd name="T55" fmla="*/ 1836 h 6420"/>
              <a:gd name="T56" fmla="*/ 3088 w 6175"/>
              <a:gd name="T57" fmla="*/ 2314 h 6420"/>
              <a:gd name="T58" fmla="*/ 3028 w 6175"/>
              <a:gd name="T59" fmla="*/ 2131 h 6420"/>
              <a:gd name="T60" fmla="*/ 3252 w 6175"/>
              <a:gd name="T61" fmla="*/ 3211 h 6420"/>
              <a:gd name="T62" fmla="*/ 3458 w 6175"/>
              <a:gd name="T63" fmla="*/ 3244 h 6420"/>
              <a:gd name="T64" fmla="*/ 3593 w 6175"/>
              <a:gd name="T65" fmla="*/ 2962 h 6420"/>
              <a:gd name="T66" fmla="*/ 3617 w 6175"/>
              <a:gd name="T67" fmla="*/ 3194 h 6420"/>
              <a:gd name="T68" fmla="*/ 3703 w 6175"/>
              <a:gd name="T69" fmla="*/ 2532 h 6420"/>
              <a:gd name="T70" fmla="*/ 3772 w 6175"/>
              <a:gd name="T71" fmla="*/ 2637 h 6420"/>
              <a:gd name="T72" fmla="*/ 3970 w 6175"/>
              <a:gd name="T73" fmla="*/ 1564 h 6420"/>
              <a:gd name="T74" fmla="*/ 3870 w 6175"/>
              <a:gd name="T75" fmla="*/ 1937 h 6420"/>
              <a:gd name="T76" fmla="*/ 4146 w 6175"/>
              <a:gd name="T77" fmla="*/ 877 h 6420"/>
              <a:gd name="T78" fmla="*/ 4104 w 6175"/>
              <a:gd name="T79" fmla="*/ 1277 h 6420"/>
              <a:gd name="T80" fmla="*/ 4244 w 6175"/>
              <a:gd name="T81" fmla="*/ 481 h 6420"/>
              <a:gd name="T82" fmla="*/ 4477 w 6175"/>
              <a:gd name="T83" fmla="*/ 275 h 6420"/>
              <a:gd name="T84" fmla="*/ 4340 w 6175"/>
              <a:gd name="T85" fmla="*/ 499 h 6420"/>
              <a:gd name="T86" fmla="*/ 4662 w 6175"/>
              <a:gd name="T87" fmla="*/ 0 h 6420"/>
              <a:gd name="T88" fmla="*/ 4908 w 6175"/>
              <a:gd name="T89" fmla="*/ 184 h 6420"/>
              <a:gd name="T90" fmla="*/ 4901 w 6175"/>
              <a:gd name="T91" fmla="*/ 308 h 6420"/>
              <a:gd name="T92" fmla="*/ 4718 w 6175"/>
              <a:gd name="T93" fmla="*/ 100 h 6420"/>
              <a:gd name="T94" fmla="*/ 5146 w 6175"/>
              <a:gd name="T95" fmla="*/ 754 h 6420"/>
              <a:gd name="T96" fmla="*/ 5053 w 6175"/>
              <a:gd name="T97" fmla="*/ 789 h 6420"/>
              <a:gd name="T98" fmla="*/ 5253 w 6175"/>
              <a:gd name="T99" fmla="*/ 1271 h 6420"/>
              <a:gd name="T100" fmla="*/ 5154 w 6175"/>
              <a:gd name="T101" fmla="*/ 1283 h 6420"/>
              <a:gd name="T102" fmla="*/ 5521 w 6175"/>
              <a:gd name="T103" fmla="*/ 2257 h 6420"/>
              <a:gd name="T104" fmla="*/ 5427 w 6175"/>
              <a:gd name="T105" fmla="*/ 1899 h 6420"/>
              <a:gd name="T106" fmla="*/ 5590 w 6175"/>
              <a:gd name="T107" fmla="*/ 2987 h 6420"/>
              <a:gd name="T108" fmla="*/ 5765 w 6175"/>
              <a:gd name="T109" fmla="*/ 3180 h 6420"/>
              <a:gd name="T110" fmla="*/ 6035 w 6175"/>
              <a:gd name="T111" fmla="*/ 2885 h 6420"/>
              <a:gd name="T112" fmla="*/ 5765 w 6175"/>
              <a:gd name="T113" fmla="*/ 3180 h 6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75" h="6420">
                <a:moveTo>
                  <a:pt x="123" y="6420"/>
                </a:moveTo>
                <a:lnTo>
                  <a:pt x="66" y="6420"/>
                </a:lnTo>
                <a:cubicBezTo>
                  <a:pt x="0" y="6420"/>
                  <a:pt x="0" y="6320"/>
                  <a:pt x="66" y="6320"/>
                </a:cubicBezTo>
                <a:lnTo>
                  <a:pt x="123" y="6320"/>
                </a:lnTo>
                <a:lnTo>
                  <a:pt x="168" y="6320"/>
                </a:lnTo>
                <a:lnTo>
                  <a:pt x="136" y="6332"/>
                </a:lnTo>
                <a:lnTo>
                  <a:pt x="193" y="6286"/>
                </a:lnTo>
                <a:lnTo>
                  <a:pt x="245" y="6232"/>
                </a:lnTo>
                <a:lnTo>
                  <a:pt x="301" y="6174"/>
                </a:lnTo>
                <a:lnTo>
                  <a:pt x="287" y="6209"/>
                </a:lnTo>
                <a:lnTo>
                  <a:pt x="287" y="6201"/>
                </a:lnTo>
                <a:lnTo>
                  <a:pt x="387" y="6201"/>
                </a:lnTo>
                <a:lnTo>
                  <a:pt x="387" y="6209"/>
                </a:lnTo>
                <a:cubicBezTo>
                  <a:pt x="387" y="6222"/>
                  <a:pt x="382" y="6235"/>
                  <a:pt x="373" y="6244"/>
                </a:cubicBezTo>
                <a:lnTo>
                  <a:pt x="316" y="6302"/>
                </a:lnTo>
                <a:lnTo>
                  <a:pt x="256" y="6363"/>
                </a:lnTo>
                <a:lnTo>
                  <a:pt x="199" y="6409"/>
                </a:lnTo>
                <a:cubicBezTo>
                  <a:pt x="191" y="6416"/>
                  <a:pt x="179" y="6420"/>
                  <a:pt x="168" y="6420"/>
                </a:cubicBezTo>
                <a:lnTo>
                  <a:pt x="123" y="6420"/>
                </a:lnTo>
                <a:lnTo>
                  <a:pt x="66" y="6420"/>
                </a:lnTo>
                <a:lnTo>
                  <a:pt x="66" y="6320"/>
                </a:lnTo>
                <a:lnTo>
                  <a:pt x="123" y="6320"/>
                </a:lnTo>
                <a:lnTo>
                  <a:pt x="123" y="6420"/>
                </a:lnTo>
                <a:close/>
                <a:moveTo>
                  <a:pt x="392" y="5913"/>
                </a:moveTo>
                <a:lnTo>
                  <a:pt x="392" y="5913"/>
                </a:lnTo>
                <a:lnTo>
                  <a:pt x="450" y="5796"/>
                </a:lnTo>
                <a:lnTo>
                  <a:pt x="504" y="5640"/>
                </a:lnTo>
                <a:lnTo>
                  <a:pt x="550" y="5544"/>
                </a:lnTo>
                <a:lnTo>
                  <a:pt x="640" y="5588"/>
                </a:lnTo>
                <a:lnTo>
                  <a:pt x="598" y="5673"/>
                </a:lnTo>
                <a:lnTo>
                  <a:pt x="539" y="5840"/>
                </a:lnTo>
                <a:lnTo>
                  <a:pt x="484" y="5953"/>
                </a:lnTo>
                <a:lnTo>
                  <a:pt x="484" y="5953"/>
                </a:lnTo>
                <a:lnTo>
                  <a:pt x="392" y="5913"/>
                </a:lnTo>
                <a:close/>
                <a:moveTo>
                  <a:pt x="613" y="5278"/>
                </a:moveTo>
                <a:lnTo>
                  <a:pt x="613" y="5208"/>
                </a:lnTo>
                <a:cubicBezTo>
                  <a:pt x="613" y="5203"/>
                  <a:pt x="614" y="5199"/>
                  <a:pt x="615" y="5194"/>
                </a:cubicBezTo>
                <a:lnTo>
                  <a:pt x="660" y="5033"/>
                </a:lnTo>
                <a:lnTo>
                  <a:pt x="711" y="4877"/>
                </a:lnTo>
                <a:lnTo>
                  <a:pt x="806" y="4908"/>
                </a:lnTo>
                <a:lnTo>
                  <a:pt x="757" y="5060"/>
                </a:lnTo>
                <a:lnTo>
                  <a:pt x="712" y="5221"/>
                </a:lnTo>
                <a:lnTo>
                  <a:pt x="713" y="5208"/>
                </a:lnTo>
                <a:lnTo>
                  <a:pt x="713" y="5278"/>
                </a:lnTo>
                <a:lnTo>
                  <a:pt x="613" y="5278"/>
                </a:lnTo>
                <a:close/>
                <a:moveTo>
                  <a:pt x="800" y="4594"/>
                </a:moveTo>
                <a:lnTo>
                  <a:pt x="829" y="4482"/>
                </a:lnTo>
                <a:lnTo>
                  <a:pt x="885" y="4252"/>
                </a:lnTo>
                <a:lnTo>
                  <a:pt x="884" y="4264"/>
                </a:lnTo>
                <a:lnTo>
                  <a:pt x="884" y="4217"/>
                </a:lnTo>
                <a:lnTo>
                  <a:pt x="984" y="4217"/>
                </a:lnTo>
                <a:lnTo>
                  <a:pt x="984" y="4264"/>
                </a:lnTo>
                <a:cubicBezTo>
                  <a:pt x="984" y="4268"/>
                  <a:pt x="983" y="4272"/>
                  <a:pt x="982" y="4276"/>
                </a:cubicBezTo>
                <a:lnTo>
                  <a:pt x="926" y="4507"/>
                </a:lnTo>
                <a:lnTo>
                  <a:pt x="897" y="4619"/>
                </a:lnTo>
                <a:lnTo>
                  <a:pt x="800" y="4594"/>
                </a:lnTo>
                <a:close/>
                <a:moveTo>
                  <a:pt x="922" y="3911"/>
                </a:moveTo>
                <a:lnTo>
                  <a:pt x="930" y="3874"/>
                </a:lnTo>
                <a:lnTo>
                  <a:pt x="987" y="3642"/>
                </a:lnTo>
                <a:lnTo>
                  <a:pt x="1018" y="3520"/>
                </a:lnTo>
                <a:lnTo>
                  <a:pt x="1115" y="3545"/>
                </a:lnTo>
                <a:lnTo>
                  <a:pt x="1084" y="3666"/>
                </a:lnTo>
                <a:lnTo>
                  <a:pt x="1028" y="3894"/>
                </a:lnTo>
                <a:lnTo>
                  <a:pt x="1020" y="3931"/>
                </a:lnTo>
                <a:lnTo>
                  <a:pt x="922" y="3911"/>
                </a:lnTo>
                <a:close/>
                <a:moveTo>
                  <a:pt x="1093" y="3229"/>
                </a:moveTo>
                <a:lnTo>
                  <a:pt x="1099" y="3204"/>
                </a:lnTo>
                <a:lnTo>
                  <a:pt x="1156" y="2974"/>
                </a:lnTo>
                <a:lnTo>
                  <a:pt x="1183" y="2842"/>
                </a:lnTo>
                <a:lnTo>
                  <a:pt x="1281" y="2862"/>
                </a:lnTo>
                <a:lnTo>
                  <a:pt x="1253" y="2998"/>
                </a:lnTo>
                <a:lnTo>
                  <a:pt x="1196" y="3229"/>
                </a:lnTo>
                <a:lnTo>
                  <a:pt x="1190" y="3254"/>
                </a:lnTo>
                <a:lnTo>
                  <a:pt x="1093" y="3229"/>
                </a:lnTo>
                <a:close/>
                <a:moveTo>
                  <a:pt x="1199" y="2554"/>
                </a:moveTo>
                <a:lnTo>
                  <a:pt x="1199" y="2549"/>
                </a:lnTo>
                <a:cubicBezTo>
                  <a:pt x="1199" y="2544"/>
                  <a:pt x="1200" y="2540"/>
                  <a:pt x="1201" y="2536"/>
                </a:cubicBezTo>
                <a:lnTo>
                  <a:pt x="1257" y="2317"/>
                </a:lnTo>
                <a:lnTo>
                  <a:pt x="1297" y="2154"/>
                </a:lnTo>
                <a:lnTo>
                  <a:pt x="1394" y="2178"/>
                </a:lnTo>
                <a:lnTo>
                  <a:pt x="1354" y="2342"/>
                </a:lnTo>
                <a:lnTo>
                  <a:pt x="1298" y="2561"/>
                </a:lnTo>
                <a:lnTo>
                  <a:pt x="1299" y="2549"/>
                </a:lnTo>
                <a:lnTo>
                  <a:pt x="1299" y="2554"/>
                </a:lnTo>
                <a:lnTo>
                  <a:pt x="1199" y="2554"/>
                </a:lnTo>
                <a:close/>
                <a:moveTo>
                  <a:pt x="1373" y="1859"/>
                </a:moveTo>
                <a:lnTo>
                  <a:pt x="1427" y="1703"/>
                </a:lnTo>
                <a:lnTo>
                  <a:pt x="1482" y="1479"/>
                </a:lnTo>
                <a:lnTo>
                  <a:pt x="1579" y="1503"/>
                </a:lnTo>
                <a:lnTo>
                  <a:pt x="1522" y="1736"/>
                </a:lnTo>
                <a:lnTo>
                  <a:pt x="1467" y="1892"/>
                </a:lnTo>
                <a:lnTo>
                  <a:pt x="1373" y="1859"/>
                </a:lnTo>
                <a:close/>
                <a:moveTo>
                  <a:pt x="1526" y="1198"/>
                </a:moveTo>
                <a:lnTo>
                  <a:pt x="1526" y="1156"/>
                </a:lnTo>
                <a:cubicBezTo>
                  <a:pt x="1526" y="1150"/>
                  <a:pt x="1527" y="1144"/>
                  <a:pt x="1529" y="1139"/>
                </a:cubicBezTo>
                <a:lnTo>
                  <a:pt x="1585" y="978"/>
                </a:lnTo>
                <a:lnTo>
                  <a:pt x="1644" y="857"/>
                </a:lnTo>
                <a:lnTo>
                  <a:pt x="1661" y="807"/>
                </a:lnTo>
                <a:lnTo>
                  <a:pt x="1755" y="840"/>
                </a:lnTo>
                <a:lnTo>
                  <a:pt x="1733" y="901"/>
                </a:lnTo>
                <a:lnTo>
                  <a:pt x="1679" y="1011"/>
                </a:lnTo>
                <a:lnTo>
                  <a:pt x="1623" y="1172"/>
                </a:lnTo>
                <a:lnTo>
                  <a:pt x="1626" y="1156"/>
                </a:lnTo>
                <a:lnTo>
                  <a:pt x="1626" y="1198"/>
                </a:lnTo>
                <a:lnTo>
                  <a:pt x="1526" y="1198"/>
                </a:lnTo>
                <a:close/>
                <a:moveTo>
                  <a:pt x="1769" y="532"/>
                </a:moveTo>
                <a:lnTo>
                  <a:pt x="1798" y="428"/>
                </a:lnTo>
                <a:cubicBezTo>
                  <a:pt x="1799" y="425"/>
                  <a:pt x="1800" y="423"/>
                  <a:pt x="1801" y="420"/>
                </a:cubicBezTo>
                <a:lnTo>
                  <a:pt x="1858" y="305"/>
                </a:lnTo>
                <a:cubicBezTo>
                  <a:pt x="1860" y="300"/>
                  <a:pt x="1863" y="296"/>
                  <a:pt x="1867" y="292"/>
                </a:cubicBezTo>
                <a:lnTo>
                  <a:pt x="1923" y="234"/>
                </a:lnTo>
                <a:lnTo>
                  <a:pt x="1983" y="184"/>
                </a:lnTo>
                <a:cubicBezTo>
                  <a:pt x="1992" y="177"/>
                  <a:pt x="2004" y="173"/>
                  <a:pt x="2015" y="173"/>
                </a:cubicBezTo>
                <a:lnTo>
                  <a:pt x="2027" y="173"/>
                </a:lnTo>
                <a:lnTo>
                  <a:pt x="2027" y="273"/>
                </a:lnTo>
                <a:lnTo>
                  <a:pt x="2015" y="273"/>
                </a:lnTo>
                <a:lnTo>
                  <a:pt x="2047" y="262"/>
                </a:lnTo>
                <a:lnTo>
                  <a:pt x="1995" y="304"/>
                </a:lnTo>
                <a:lnTo>
                  <a:pt x="1938" y="362"/>
                </a:lnTo>
                <a:lnTo>
                  <a:pt x="1947" y="349"/>
                </a:lnTo>
                <a:lnTo>
                  <a:pt x="1891" y="464"/>
                </a:lnTo>
                <a:lnTo>
                  <a:pt x="1894" y="455"/>
                </a:lnTo>
                <a:lnTo>
                  <a:pt x="1865" y="558"/>
                </a:lnTo>
                <a:lnTo>
                  <a:pt x="1769" y="532"/>
                </a:lnTo>
                <a:close/>
                <a:moveTo>
                  <a:pt x="2274" y="173"/>
                </a:moveTo>
                <a:lnTo>
                  <a:pt x="2285" y="173"/>
                </a:lnTo>
                <a:cubicBezTo>
                  <a:pt x="2297" y="173"/>
                  <a:pt x="2308" y="177"/>
                  <a:pt x="2317" y="184"/>
                </a:cubicBezTo>
                <a:lnTo>
                  <a:pt x="2373" y="230"/>
                </a:lnTo>
                <a:cubicBezTo>
                  <a:pt x="2376" y="233"/>
                  <a:pt x="2379" y="235"/>
                  <a:pt x="2381" y="238"/>
                </a:cubicBezTo>
                <a:lnTo>
                  <a:pt x="2426" y="296"/>
                </a:lnTo>
                <a:cubicBezTo>
                  <a:pt x="2428" y="299"/>
                  <a:pt x="2430" y="302"/>
                  <a:pt x="2432" y="305"/>
                </a:cubicBezTo>
                <a:lnTo>
                  <a:pt x="2488" y="420"/>
                </a:lnTo>
                <a:lnTo>
                  <a:pt x="2479" y="407"/>
                </a:lnTo>
                <a:lnTo>
                  <a:pt x="2535" y="464"/>
                </a:lnTo>
                <a:cubicBezTo>
                  <a:pt x="2544" y="474"/>
                  <a:pt x="2549" y="486"/>
                  <a:pt x="2549" y="499"/>
                </a:cubicBezTo>
                <a:lnTo>
                  <a:pt x="2549" y="534"/>
                </a:lnTo>
                <a:lnTo>
                  <a:pt x="2449" y="534"/>
                </a:lnTo>
                <a:lnTo>
                  <a:pt x="2449" y="499"/>
                </a:lnTo>
                <a:lnTo>
                  <a:pt x="2464" y="534"/>
                </a:lnTo>
                <a:lnTo>
                  <a:pt x="2407" y="477"/>
                </a:lnTo>
                <a:cubicBezTo>
                  <a:pt x="2404" y="473"/>
                  <a:pt x="2401" y="469"/>
                  <a:pt x="2398" y="464"/>
                </a:cubicBezTo>
                <a:lnTo>
                  <a:pt x="2342" y="349"/>
                </a:lnTo>
                <a:lnTo>
                  <a:pt x="2347" y="358"/>
                </a:lnTo>
                <a:lnTo>
                  <a:pt x="2302" y="300"/>
                </a:lnTo>
                <a:lnTo>
                  <a:pt x="2310" y="308"/>
                </a:lnTo>
                <a:lnTo>
                  <a:pt x="2254" y="262"/>
                </a:lnTo>
                <a:lnTo>
                  <a:pt x="2285" y="273"/>
                </a:lnTo>
                <a:lnTo>
                  <a:pt x="2274" y="273"/>
                </a:lnTo>
                <a:lnTo>
                  <a:pt x="2274" y="173"/>
                </a:lnTo>
                <a:close/>
                <a:moveTo>
                  <a:pt x="2646" y="788"/>
                </a:moveTo>
                <a:lnTo>
                  <a:pt x="2657" y="811"/>
                </a:lnTo>
                <a:cubicBezTo>
                  <a:pt x="2658" y="814"/>
                  <a:pt x="2659" y="817"/>
                  <a:pt x="2660" y="820"/>
                </a:cubicBezTo>
                <a:lnTo>
                  <a:pt x="2705" y="981"/>
                </a:lnTo>
                <a:lnTo>
                  <a:pt x="2761" y="1139"/>
                </a:lnTo>
                <a:lnTo>
                  <a:pt x="2774" y="1166"/>
                </a:lnTo>
                <a:lnTo>
                  <a:pt x="2685" y="1210"/>
                </a:lnTo>
                <a:lnTo>
                  <a:pt x="2666" y="1172"/>
                </a:lnTo>
                <a:lnTo>
                  <a:pt x="2609" y="1008"/>
                </a:lnTo>
                <a:lnTo>
                  <a:pt x="2564" y="847"/>
                </a:lnTo>
                <a:lnTo>
                  <a:pt x="2567" y="855"/>
                </a:lnTo>
                <a:lnTo>
                  <a:pt x="2556" y="832"/>
                </a:lnTo>
                <a:lnTo>
                  <a:pt x="2646" y="788"/>
                </a:lnTo>
                <a:close/>
                <a:moveTo>
                  <a:pt x="2829" y="1460"/>
                </a:moveTo>
                <a:lnTo>
                  <a:pt x="2873" y="1588"/>
                </a:lnTo>
                <a:lnTo>
                  <a:pt x="2931" y="1811"/>
                </a:lnTo>
                <a:lnTo>
                  <a:pt x="2941" y="1848"/>
                </a:lnTo>
                <a:lnTo>
                  <a:pt x="2844" y="1874"/>
                </a:lnTo>
                <a:lnTo>
                  <a:pt x="2834" y="1836"/>
                </a:lnTo>
                <a:lnTo>
                  <a:pt x="2779" y="1621"/>
                </a:lnTo>
                <a:lnTo>
                  <a:pt x="2734" y="1493"/>
                </a:lnTo>
                <a:lnTo>
                  <a:pt x="2829" y="1460"/>
                </a:lnTo>
                <a:close/>
                <a:moveTo>
                  <a:pt x="3028" y="2131"/>
                </a:moveTo>
                <a:lnTo>
                  <a:pt x="3031" y="2141"/>
                </a:lnTo>
                <a:lnTo>
                  <a:pt x="3088" y="2314"/>
                </a:lnTo>
                <a:lnTo>
                  <a:pt x="3140" y="2519"/>
                </a:lnTo>
                <a:lnTo>
                  <a:pt x="3044" y="2544"/>
                </a:lnTo>
                <a:lnTo>
                  <a:pt x="2993" y="2345"/>
                </a:lnTo>
                <a:lnTo>
                  <a:pt x="2937" y="2174"/>
                </a:lnTo>
                <a:lnTo>
                  <a:pt x="2933" y="2164"/>
                </a:lnTo>
                <a:lnTo>
                  <a:pt x="3028" y="2131"/>
                </a:lnTo>
                <a:close/>
                <a:moveTo>
                  <a:pt x="3182" y="2809"/>
                </a:moveTo>
                <a:lnTo>
                  <a:pt x="3200" y="2867"/>
                </a:lnTo>
                <a:lnTo>
                  <a:pt x="3244" y="2966"/>
                </a:lnTo>
                <a:lnTo>
                  <a:pt x="3299" y="3079"/>
                </a:lnTo>
                <a:lnTo>
                  <a:pt x="3342" y="3168"/>
                </a:lnTo>
                <a:lnTo>
                  <a:pt x="3252" y="3211"/>
                </a:lnTo>
                <a:lnTo>
                  <a:pt x="3209" y="3123"/>
                </a:lnTo>
                <a:lnTo>
                  <a:pt x="3152" y="3006"/>
                </a:lnTo>
                <a:lnTo>
                  <a:pt x="3105" y="2898"/>
                </a:lnTo>
                <a:lnTo>
                  <a:pt x="3086" y="2840"/>
                </a:lnTo>
                <a:lnTo>
                  <a:pt x="3182" y="2809"/>
                </a:lnTo>
                <a:close/>
                <a:moveTo>
                  <a:pt x="3458" y="3244"/>
                </a:moveTo>
                <a:lnTo>
                  <a:pt x="3479" y="3196"/>
                </a:lnTo>
                <a:cubicBezTo>
                  <a:pt x="3481" y="3191"/>
                  <a:pt x="3485" y="3186"/>
                  <a:pt x="3489" y="3181"/>
                </a:cubicBezTo>
                <a:lnTo>
                  <a:pt x="3545" y="3124"/>
                </a:lnTo>
                <a:lnTo>
                  <a:pt x="3533" y="3143"/>
                </a:lnTo>
                <a:lnTo>
                  <a:pt x="3590" y="2970"/>
                </a:lnTo>
                <a:cubicBezTo>
                  <a:pt x="3591" y="2968"/>
                  <a:pt x="3592" y="2965"/>
                  <a:pt x="3593" y="2962"/>
                </a:cubicBezTo>
                <a:lnTo>
                  <a:pt x="3634" y="2887"/>
                </a:lnTo>
                <a:lnTo>
                  <a:pt x="3722" y="2935"/>
                </a:lnTo>
                <a:lnTo>
                  <a:pt x="3681" y="3010"/>
                </a:lnTo>
                <a:lnTo>
                  <a:pt x="3685" y="3001"/>
                </a:lnTo>
                <a:lnTo>
                  <a:pt x="3628" y="3174"/>
                </a:lnTo>
                <a:cubicBezTo>
                  <a:pt x="3626" y="3181"/>
                  <a:pt x="3622" y="3188"/>
                  <a:pt x="3617" y="3194"/>
                </a:cubicBezTo>
                <a:lnTo>
                  <a:pt x="3560" y="3251"/>
                </a:lnTo>
                <a:lnTo>
                  <a:pt x="3570" y="3236"/>
                </a:lnTo>
                <a:lnTo>
                  <a:pt x="3549" y="3284"/>
                </a:lnTo>
                <a:lnTo>
                  <a:pt x="3458" y="3244"/>
                </a:lnTo>
                <a:close/>
                <a:moveTo>
                  <a:pt x="3678" y="2604"/>
                </a:moveTo>
                <a:lnTo>
                  <a:pt x="3703" y="2532"/>
                </a:lnTo>
                <a:lnTo>
                  <a:pt x="3746" y="2320"/>
                </a:lnTo>
                <a:lnTo>
                  <a:pt x="3779" y="2218"/>
                </a:lnTo>
                <a:lnTo>
                  <a:pt x="3874" y="2249"/>
                </a:lnTo>
                <a:lnTo>
                  <a:pt x="3844" y="2340"/>
                </a:lnTo>
                <a:lnTo>
                  <a:pt x="3797" y="2565"/>
                </a:lnTo>
                <a:lnTo>
                  <a:pt x="3772" y="2637"/>
                </a:lnTo>
                <a:lnTo>
                  <a:pt x="3678" y="2604"/>
                </a:lnTo>
                <a:close/>
                <a:moveTo>
                  <a:pt x="3870" y="1937"/>
                </a:moveTo>
                <a:lnTo>
                  <a:pt x="3915" y="1754"/>
                </a:lnTo>
                <a:lnTo>
                  <a:pt x="3973" y="1588"/>
                </a:lnTo>
                <a:lnTo>
                  <a:pt x="3970" y="1605"/>
                </a:lnTo>
                <a:lnTo>
                  <a:pt x="3970" y="1564"/>
                </a:lnTo>
                <a:lnTo>
                  <a:pt x="4070" y="1564"/>
                </a:lnTo>
                <a:lnTo>
                  <a:pt x="4070" y="1605"/>
                </a:lnTo>
                <a:cubicBezTo>
                  <a:pt x="4070" y="1610"/>
                  <a:pt x="4069" y="1616"/>
                  <a:pt x="4067" y="1621"/>
                </a:cubicBezTo>
                <a:lnTo>
                  <a:pt x="4012" y="1778"/>
                </a:lnTo>
                <a:lnTo>
                  <a:pt x="3968" y="1961"/>
                </a:lnTo>
                <a:lnTo>
                  <a:pt x="3870" y="1937"/>
                </a:lnTo>
                <a:close/>
                <a:moveTo>
                  <a:pt x="4006" y="1258"/>
                </a:moveTo>
                <a:lnTo>
                  <a:pt x="4016" y="1204"/>
                </a:lnTo>
                <a:cubicBezTo>
                  <a:pt x="4017" y="1201"/>
                  <a:pt x="4017" y="1199"/>
                  <a:pt x="4018" y="1197"/>
                </a:cubicBezTo>
                <a:lnTo>
                  <a:pt x="4074" y="1036"/>
                </a:lnTo>
                <a:lnTo>
                  <a:pt x="4133" y="915"/>
                </a:lnTo>
                <a:lnTo>
                  <a:pt x="4146" y="877"/>
                </a:lnTo>
                <a:lnTo>
                  <a:pt x="4240" y="910"/>
                </a:lnTo>
                <a:lnTo>
                  <a:pt x="4223" y="959"/>
                </a:lnTo>
                <a:lnTo>
                  <a:pt x="4169" y="1068"/>
                </a:lnTo>
                <a:lnTo>
                  <a:pt x="4112" y="1230"/>
                </a:lnTo>
                <a:lnTo>
                  <a:pt x="4114" y="1223"/>
                </a:lnTo>
                <a:lnTo>
                  <a:pt x="4104" y="1277"/>
                </a:lnTo>
                <a:lnTo>
                  <a:pt x="4006" y="1258"/>
                </a:lnTo>
                <a:close/>
                <a:moveTo>
                  <a:pt x="4241" y="593"/>
                </a:moveTo>
                <a:lnTo>
                  <a:pt x="4243" y="588"/>
                </a:lnTo>
                <a:lnTo>
                  <a:pt x="4240" y="603"/>
                </a:lnTo>
                <a:lnTo>
                  <a:pt x="4240" y="499"/>
                </a:lnTo>
                <a:cubicBezTo>
                  <a:pt x="4240" y="493"/>
                  <a:pt x="4242" y="487"/>
                  <a:pt x="4244" y="481"/>
                </a:cubicBezTo>
                <a:lnTo>
                  <a:pt x="4289" y="366"/>
                </a:lnTo>
                <a:cubicBezTo>
                  <a:pt x="4291" y="360"/>
                  <a:pt x="4295" y="354"/>
                  <a:pt x="4300" y="349"/>
                </a:cubicBezTo>
                <a:lnTo>
                  <a:pt x="4356" y="292"/>
                </a:lnTo>
                <a:lnTo>
                  <a:pt x="4348" y="303"/>
                </a:lnTo>
                <a:lnTo>
                  <a:pt x="4389" y="227"/>
                </a:lnTo>
                <a:lnTo>
                  <a:pt x="4477" y="275"/>
                </a:lnTo>
                <a:lnTo>
                  <a:pt x="4436" y="351"/>
                </a:lnTo>
                <a:cubicBezTo>
                  <a:pt x="4434" y="355"/>
                  <a:pt x="4431" y="358"/>
                  <a:pt x="4428" y="362"/>
                </a:cubicBezTo>
                <a:lnTo>
                  <a:pt x="4371" y="419"/>
                </a:lnTo>
                <a:lnTo>
                  <a:pt x="4382" y="403"/>
                </a:lnTo>
                <a:lnTo>
                  <a:pt x="4337" y="518"/>
                </a:lnTo>
                <a:lnTo>
                  <a:pt x="4340" y="499"/>
                </a:lnTo>
                <a:lnTo>
                  <a:pt x="4340" y="603"/>
                </a:lnTo>
                <a:cubicBezTo>
                  <a:pt x="4340" y="608"/>
                  <a:pt x="4340" y="614"/>
                  <a:pt x="4338" y="619"/>
                </a:cubicBezTo>
                <a:lnTo>
                  <a:pt x="4336" y="624"/>
                </a:lnTo>
                <a:lnTo>
                  <a:pt x="4241" y="593"/>
                </a:lnTo>
                <a:close/>
                <a:moveTo>
                  <a:pt x="4640" y="0"/>
                </a:moveTo>
                <a:lnTo>
                  <a:pt x="4662" y="0"/>
                </a:lnTo>
                <a:lnTo>
                  <a:pt x="4718" y="0"/>
                </a:lnTo>
                <a:cubicBezTo>
                  <a:pt x="4732" y="0"/>
                  <a:pt x="4745" y="6"/>
                  <a:pt x="4754" y="16"/>
                </a:cubicBezTo>
                <a:lnTo>
                  <a:pt x="4811" y="73"/>
                </a:lnTo>
                <a:lnTo>
                  <a:pt x="4867" y="131"/>
                </a:lnTo>
                <a:lnTo>
                  <a:pt x="4916" y="192"/>
                </a:lnTo>
                <a:lnTo>
                  <a:pt x="4908" y="184"/>
                </a:lnTo>
                <a:lnTo>
                  <a:pt x="4964" y="230"/>
                </a:lnTo>
                <a:cubicBezTo>
                  <a:pt x="4976" y="240"/>
                  <a:pt x="4982" y="254"/>
                  <a:pt x="4982" y="269"/>
                </a:cubicBezTo>
                <a:lnTo>
                  <a:pt x="4982" y="284"/>
                </a:lnTo>
                <a:lnTo>
                  <a:pt x="4882" y="284"/>
                </a:lnTo>
                <a:lnTo>
                  <a:pt x="4882" y="269"/>
                </a:lnTo>
                <a:lnTo>
                  <a:pt x="4901" y="308"/>
                </a:lnTo>
                <a:lnTo>
                  <a:pt x="4845" y="262"/>
                </a:lnTo>
                <a:cubicBezTo>
                  <a:pt x="4842" y="260"/>
                  <a:pt x="4839" y="257"/>
                  <a:pt x="4837" y="254"/>
                </a:cubicBezTo>
                <a:lnTo>
                  <a:pt x="4795" y="201"/>
                </a:lnTo>
                <a:lnTo>
                  <a:pt x="4739" y="143"/>
                </a:lnTo>
                <a:lnTo>
                  <a:pt x="4683" y="85"/>
                </a:lnTo>
                <a:lnTo>
                  <a:pt x="4718" y="100"/>
                </a:lnTo>
                <a:lnTo>
                  <a:pt x="4662" y="100"/>
                </a:lnTo>
                <a:lnTo>
                  <a:pt x="4640" y="100"/>
                </a:lnTo>
                <a:lnTo>
                  <a:pt x="4640" y="0"/>
                </a:lnTo>
                <a:close/>
                <a:moveTo>
                  <a:pt x="5059" y="550"/>
                </a:moveTo>
                <a:lnTo>
                  <a:pt x="5092" y="644"/>
                </a:lnTo>
                <a:lnTo>
                  <a:pt x="5146" y="754"/>
                </a:lnTo>
                <a:cubicBezTo>
                  <a:pt x="5148" y="756"/>
                  <a:pt x="5149" y="759"/>
                  <a:pt x="5150" y="762"/>
                </a:cubicBezTo>
                <a:lnTo>
                  <a:pt x="5195" y="923"/>
                </a:lnTo>
                <a:lnTo>
                  <a:pt x="5196" y="926"/>
                </a:lnTo>
                <a:lnTo>
                  <a:pt x="5100" y="957"/>
                </a:lnTo>
                <a:lnTo>
                  <a:pt x="5098" y="950"/>
                </a:lnTo>
                <a:lnTo>
                  <a:pt x="5053" y="789"/>
                </a:lnTo>
                <a:lnTo>
                  <a:pt x="5057" y="798"/>
                </a:lnTo>
                <a:lnTo>
                  <a:pt x="4998" y="677"/>
                </a:lnTo>
                <a:lnTo>
                  <a:pt x="4965" y="583"/>
                </a:lnTo>
                <a:lnTo>
                  <a:pt x="5059" y="550"/>
                </a:lnTo>
                <a:close/>
                <a:moveTo>
                  <a:pt x="5253" y="1233"/>
                </a:moveTo>
                <a:lnTo>
                  <a:pt x="5253" y="1271"/>
                </a:lnTo>
                <a:lnTo>
                  <a:pt x="5251" y="1258"/>
                </a:lnTo>
                <a:lnTo>
                  <a:pt x="5308" y="1477"/>
                </a:lnTo>
                <a:lnTo>
                  <a:pt x="5349" y="1603"/>
                </a:lnTo>
                <a:lnTo>
                  <a:pt x="5254" y="1634"/>
                </a:lnTo>
                <a:lnTo>
                  <a:pt x="5211" y="1502"/>
                </a:lnTo>
                <a:lnTo>
                  <a:pt x="5154" y="1283"/>
                </a:lnTo>
                <a:cubicBezTo>
                  <a:pt x="5153" y="1279"/>
                  <a:pt x="5153" y="1275"/>
                  <a:pt x="5153" y="1271"/>
                </a:cubicBezTo>
                <a:lnTo>
                  <a:pt x="5153" y="1233"/>
                </a:lnTo>
                <a:lnTo>
                  <a:pt x="5253" y="1233"/>
                </a:lnTo>
                <a:close/>
                <a:moveTo>
                  <a:pt x="5427" y="1899"/>
                </a:moveTo>
                <a:lnTo>
                  <a:pt x="5466" y="2089"/>
                </a:lnTo>
                <a:lnTo>
                  <a:pt x="5521" y="2257"/>
                </a:lnTo>
                <a:lnTo>
                  <a:pt x="5528" y="2283"/>
                </a:lnTo>
                <a:lnTo>
                  <a:pt x="5431" y="2308"/>
                </a:lnTo>
                <a:lnTo>
                  <a:pt x="5426" y="2288"/>
                </a:lnTo>
                <a:lnTo>
                  <a:pt x="5368" y="2110"/>
                </a:lnTo>
                <a:lnTo>
                  <a:pt x="5329" y="1919"/>
                </a:lnTo>
                <a:lnTo>
                  <a:pt x="5427" y="1899"/>
                </a:lnTo>
                <a:close/>
                <a:moveTo>
                  <a:pt x="5579" y="2589"/>
                </a:moveTo>
                <a:lnTo>
                  <a:pt x="5579" y="2664"/>
                </a:lnTo>
                <a:lnTo>
                  <a:pt x="5577" y="2647"/>
                </a:lnTo>
                <a:lnTo>
                  <a:pt x="5633" y="2808"/>
                </a:lnTo>
                <a:lnTo>
                  <a:pt x="5684" y="2954"/>
                </a:lnTo>
                <a:lnTo>
                  <a:pt x="5590" y="2987"/>
                </a:lnTo>
                <a:lnTo>
                  <a:pt x="5539" y="2841"/>
                </a:lnTo>
                <a:lnTo>
                  <a:pt x="5482" y="2680"/>
                </a:lnTo>
                <a:cubicBezTo>
                  <a:pt x="5480" y="2675"/>
                  <a:pt x="5479" y="2669"/>
                  <a:pt x="5479" y="2664"/>
                </a:cubicBezTo>
                <a:lnTo>
                  <a:pt x="5479" y="2589"/>
                </a:lnTo>
                <a:lnTo>
                  <a:pt x="5579" y="2589"/>
                </a:lnTo>
                <a:close/>
                <a:moveTo>
                  <a:pt x="5765" y="3180"/>
                </a:moveTo>
                <a:lnTo>
                  <a:pt x="5820" y="3124"/>
                </a:lnTo>
                <a:lnTo>
                  <a:pt x="5877" y="3066"/>
                </a:lnTo>
                <a:lnTo>
                  <a:pt x="5865" y="3085"/>
                </a:lnTo>
                <a:lnTo>
                  <a:pt x="5922" y="2923"/>
                </a:lnTo>
                <a:lnTo>
                  <a:pt x="5938" y="2859"/>
                </a:lnTo>
                <a:lnTo>
                  <a:pt x="6035" y="2885"/>
                </a:lnTo>
                <a:lnTo>
                  <a:pt x="6016" y="2956"/>
                </a:lnTo>
                <a:lnTo>
                  <a:pt x="5960" y="3118"/>
                </a:lnTo>
                <a:cubicBezTo>
                  <a:pt x="5957" y="3125"/>
                  <a:pt x="5953" y="3131"/>
                  <a:pt x="5948" y="3136"/>
                </a:cubicBezTo>
                <a:lnTo>
                  <a:pt x="5892" y="3194"/>
                </a:lnTo>
                <a:lnTo>
                  <a:pt x="5837" y="3250"/>
                </a:lnTo>
                <a:lnTo>
                  <a:pt x="5765" y="3180"/>
                </a:lnTo>
                <a:close/>
                <a:moveTo>
                  <a:pt x="6027" y="2574"/>
                </a:moveTo>
                <a:lnTo>
                  <a:pt x="6078" y="2364"/>
                </a:lnTo>
                <a:lnTo>
                  <a:pt x="6175" y="2388"/>
                </a:lnTo>
                <a:lnTo>
                  <a:pt x="6124" y="2598"/>
                </a:lnTo>
                <a:lnTo>
                  <a:pt x="6027" y="2574"/>
                </a:lnTo>
                <a:close/>
              </a:path>
            </a:pathLst>
          </a:custGeom>
          <a:solidFill>
            <a:srgbClr val="3333FF"/>
          </a:solidFill>
          <a:ln w="28575" cap="flat" cmpd="sng">
            <a:solidFill>
              <a:srgbClr val="3333FF"/>
            </a:solidFill>
            <a:prstDash val="solid"/>
            <a:bevel/>
            <a:headEnd/>
            <a:tailEnd/>
          </a:ln>
        </p:spPr>
        <p:txBody>
          <a:bodyPr/>
          <a:lstStyle/>
          <a:p>
            <a:endParaRPr lang="en-US"/>
          </a:p>
        </p:txBody>
      </p:sp>
      <p:sp>
        <p:nvSpPr>
          <p:cNvPr id="56445" name="Freeform 125">
            <a:extLst>
              <a:ext uri="{FF2B5EF4-FFF2-40B4-BE49-F238E27FC236}">
                <a16:creationId xmlns:a16="http://schemas.microsoft.com/office/drawing/2014/main" id="{DBE52E47-DAC9-451B-8B18-E2EAEF40EEA0}"/>
              </a:ext>
            </a:extLst>
          </p:cNvPr>
          <p:cNvSpPr>
            <a:spLocks noEditPoints="1"/>
          </p:cNvSpPr>
          <p:nvPr/>
        </p:nvSpPr>
        <p:spPr bwMode="auto">
          <a:xfrm>
            <a:off x="3529013" y="3603625"/>
            <a:ext cx="958850" cy="1125538"/>
          </a:xfrm>
          <a:custGeom>
            <a:avLst/>
            <a:gdLst>
              <a:gd name="T0" fmla="*/ 99 w 6059"/>
              <a:gd name="T1" fmla="*/ 6839 h 7102"/>
              <a:gd name="T2" fmla="*/ 159 w 6059"/>
              <a:gd name="T3" fmla="*/ 6047 h 7102"/>
              <a:gd name="T4" fmla="*/ 97 w 6059"/>
              <a:gd name="T5" fmla="*/ 6404 h 7102"/>
              <a:gd name="T6" fmla="*/ 324 w 6059"/>
              <a:gd name="T7" fmla="*/ 5736 h 7102"/>
              <a:gd name="T8" fmla="*/ 397 w 6059"/>
              <a:gd name="T9" fmla="*/ 4636 h 7102"/>
              <a:gd name="T10" fmla="*/ 327 w 6059"/>
              <a:gd name="T11" fmla="*/ 5036 h 7102"/>
              <a:gd name="T12" fmla="*/ 551 w 6059"/>
              <a:gd name="T13" fmla="*/ 4362 h 7102"/>
              <a:gd name="T14" fmla="*/ 656 w 6059"/>
              <a:gd name="T15" fmla="*/ 3326 h 7102"/>
              <a:gd name="T16" fmla="*/ 751 w 6059"/>
              <a:gd name="T17" fmla="*/ 3574 h 7102"/>
              <a:gd name="T18" fmla="*/ 874 w 6059"/>
              <a:gd name="T19" fmla="*/ 2705 h 7102"/>
              <a:gd name="T20" fmla="*/ 857 w 6059"/>
              <a:gd name="T21" fmla="*/ 3007 h 7102"/>
              <a:gd name="T22" fmla="*/ 1188 w 6059"/>
              <a:gd name="T23" fmla="*/ 2287 h 7102"/>
              <a:gd name="T24" fmla="*/ 1391 w 6059"/>
              <a:gd name="T25" fmla="*/ 2477 h 7102"/>
              <a:gd name="T26" fmla="*/ 1250 w 6059"/>
              <a:gd name="T27" fmla="*/ 2483 h 7102"/>
              <a:gd name="T28" fmla="*/ 1102 w 6059"/>
              <a:gd name="T29" fmla="*/ 2445 h 7102"/>
              <a:gd name="T30" fmla="*/ 1621 w 6059"/>
              <a:gd name="T31" fmla="*/ 3166 h 7102"/>
              <a:gd name="T32" fmla="*/ 1521 w 6059"/>
              <a:gd name="T33" fmla="*/ 3005 h 7102"/>
              <a:gd name="T34" fmla="*/ 1720 w 6059"/>
              <a:gd name="T35" fmla="*/ 3541 h 7102"/>
              <a:gd name="T36" fmla="*/ 1606 w 6059"/>
              <a:gd name="T37" fmla="*/ 3519 h 7102"/>
              <a:gd name="T38" fmla="*/ 1937 w 6059"/>
              <a:gd name="T39" fmla="*/ 4573 h 7102"/>
              <a:gd name="T40" fmla="*/ 1879 w 6059"/>
              <a:gd name="T41" fmla="*/ 4167 h 7102"/>
              <a:gd name="T42" fmla="*/ 1951 w 6059"/>
              <a:gd name="T43" fmla="*/ 5181 h 7102"/>
              <a:gd name="T44" fmla="*/ 2206 w 6059"/>
              <a:gd name="T45" fmla="*/ 5827 h 7102"/>
              <a:gd name="T46" fmla="*/ 2064 w 6059"/>
              <a:gd name="T47" fmla="*/ 5619 h 7102"/>
              <a:gd name="T48" fmla="*/ 2362 w 6059"/>
              <a:gd name="T49" fmla="*/ 6296 h 7102"/>
              <a:gd name="T50" fmla="*/ 2434 w 6059"/>
              <a:gd name="T51" fmla="*/ 6308 h 7102"/>
              <a:gd name="T52" fmla="*/ 2347 w 6059"/>
              <a:gd name="T53" fmla="*/ 6424 h 7102"/>
              <a:gd name="T54" fmla="*/ 2539 w 6059"/>
              <a:gd name="T55" fmla="*/ 6014 h 7102"/>
              <a:gd name="T56" fmla="*/ 2702 w 6059"/>
              <a:gd name="T57" fmla="*/ 5846 h 7102"/>
              <a:gd name="T58" fmla="*/ 2762 w 6059"/>
              <a:gd name="T59" fmla="*/ 5101 h 7102"/>
              <a:gd name="T60" fmla="*/ 2810 w 6059"/>
              <a:gd name="T61" fmla="*/ 5363 h 7102"/>
              <a:gd name="T62" fmla="*/ 2975 w 6059"/>
              <a:gd name="T63" fmla="*/ 4278 h 7102"/>
              <a:gd name="T64" fmla="*/ 2976 w 6059"/>
              <a:gd name="T65" fmla="*/ 3709 h 7102"/>
              <a:gd name="T66" fmla="*/ 3064 w 6059"/>
              <a:gd name="T67" fmla="*/ 3278 h 7102"/>
              <a:gd name="T68" fmla="*/ 3186 w 6059"/>
              <a:gd name="T69" fmla="*/ 3176 h 7102"/>
              <a:gd name="T70" fmla="*/ 3322 w 6059"/>
              <a:gd name="T71" fmla="*/ 2216 h 7102"/>
              <a:gd name="T72" fmla="*/ 3359 w 6059"/>
              <a:gd name="T73" fmla="*/ 1657 h 7102"/>
              <a:gd name="T74" fmla="*/ 3400 w 6059"/>
              <a:gd name="T75" fmla="*/ 1900 h 7102"/>
              <a:gd name="T76" fmla="*/ 3521 w 6059"/>
              <a:gd name="T77" fmla="*/ 1038 h 7102"/>
              <a:gd name="T78" fmla="*/ 3554 w 6059"/>
              <a:gd name="T79" fmla="*/ 1197 h 7102"/>
              <a:gd name="T80" fmla="*/ 3928 w 6059"/>
              <a:gd name="T81" fmla="*/ 691 h 7102"/>
              <a:gd name="T82" fmla="*/ 4111 w 6059"/>
              <a:gd name="T83" fmla="*/ 1046 h 7102"/>
              <a:gd name="T84" fmla="*/ 3913 w 6059"/>
              <a:gd name="T85" fmla="*/ 819 h 7102"/>
              <a:gd name="T86" fmla="*/ 4210 w 6059"/>
              <a:gd name="T87" fmla="*/ 1320 h 7102"/>
              <a:gd name="T88" fmla="*/ 4172 w 6059"/>
              <a:gd name="T89" fmla="*/ 1524 h 7102"/>
              <a:gd name="T90" fmla="*/ 4380 w 6059"/>
              <a:gd name="T91" fmla="*/ 2048 h 7102"/>
              <a:gd name="T92" fmla="*/ 4282 w 6059"/>
              <a:gd name="T93" fmla="*/ 2061 h 7102"/>
              <a:gd name="T94" fmla="*/ 4543 w 6059"/>
              <a:gd name="T95" fmla="*/ 3080 h 7102"/>
              <a:gd name="T96" fmla="*/ 4696 w 6059"/>
              <a:gd name="T97" fmla="*/ 3487 h 7102"/>
              <a:gd name="T98" fmla="*/ 4597 w 6059"/>
              <a:gd name="T99" fmla="*/ 3500 h 7102"/>
              <a:gd name="T100" fmla="*/ 4966 w 6059"/>
              <a:gd name="T101" fmla="*/ 4373 h 7102"/>
              <a:gd name="T102" fmla="*/ 4825 w 6059"/>
              <a:gd name="T103" fmla="*/ 4241 h 7102"/>
              <a:gd name="T104" fmla="*/ 5199 w 6059"/>
              <a:gd name="T105" fmla="*/ 4146 h 7102"/>
              <a:gd name="T106" fmla="*/ 5292 w 6059"/>
              <a:gd name="T107" fmla="*/ 4022 h 7102"/>
              <a:gd name="T108" fmla="*/ 5122 w 6059"/>
              <a:gd name="T109" fmla="*/ 4310 h 7102"/>
              <a:gd name="T110" fmla="*/ 5462 w 6059"/>
              <a:gd name="T111" fmla="*/ 3349 h 7102"/>
              <a:gd name="T112" fmla="*/ 5516 w 6059"/>
              <a:gd name="T113" fmla="*/ 2574 h 7102"/>
              <a:gd name="T114" fmla="*/ 5521 w 6059"/>
              <a:gd name="T115" fmla="*/ 2280 h 7102"/>
              <a:gd name="T116" fmla="*/ 5620 w 6059"/>
              <a:gd name="T117" fmla="*/ 2290 h 7102"/>
              <a:gd name="T118" fmla="*/ 5731 w 6059"/>
              <a:gd name="T119" fmla="*/ 1197 h 7102"/>
              <a:gd name="T120" fmla="*/ 5792 w 6059"/>
              <a:gd name="T121" fmla="*/ 889 h 7102"/>
              <a:gd name="T122" fmla="*/ 5890 w 6059"/>
              <a:gd name="T123" fmla="*/ 681 h 7102"/>
              <a:gd name="T124" fmla="*/ 5907 w 6059"/>
              <a:gd name="T125" fmla="*/ 213 h 7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59" h="7102">
                <a:moveTo>
                  <a:pt x="0" y="7102"/>
                </a:moveTo>
                <a:lnTo>
                  <a:pt x="0" y="6826"/>
                </a:lnTo>
                <a:cubicBezTo>
                  <a:pt x="0" y="6822"/>
                  <a:pt x="1" y="6818"/>
                  <a:pt x="2" y="6814"/>
                </a:cubicBezTo>
                <a:lnTo>
                  <a:pt x="33" y="6694"/>
                </a:lnTo>
                <a:lnTo>
                  <a:pt x="130" y="6719"/>
                </a:lnTo>
                <a:lnTo>
                  <a:pt x="99" y="6839"/>
                </a:lnTo>
                <a:lnTo>
                  <a:pt x="100" y="6826"/>
                </a:lnTo>
                <a:lnTo>
                  <a:pt x="100" y="7102"/>
                </a:lnTo>
                <a:lnTo>
                  <a:pt x="0" y="7102"/>
                </a:lnTo>
                <a:close/>
                <a:moveTo>
                  <a:pt x="97" y="6404"/>
                </a:moveTo>
                <a:lnTo>
                  <a:pt x="114" y="6321"/>
                </a:lnTo>
                <a:lnTo>
                  <a:pt x="159" y="6047"/>
                </a:lnTo>
                <a:lnTo>
                  <a:pt x="166" y="6010"/>
                </a:lnTo>
                <a:lnTo>
                  <a:pt x="264" y="6030"/>
                </a:lnTo>
                <a:lnTo>
                  <a:pt x="258" y="6063"/>
                </a:lnTo>
                <a:lnTo>
                  <a:pt x="212" y="6341"/>
                </a:lnTo>
                <a:lnTo>
                  <a:pt x="195" y="6424"/>
                </a:lnTo>
                <a:lnTo>
                  <a:pt x="97" y="6404"/>
                </a:lnTo>
                <a:close/>
                <a:moveTo>
                  <a:pt x="226" y="5716"/>
                </a:moveTo>
                <a:lnTo>
                  <a:pt x="272" y="5493"/>
                </a:lnTo>
                <a:lnTo>
                  <a:pt x="306" y="5324"/>
                </a:lnTo>
                <a:lnTo>
                  <a:pt x="404" y="5344"/>
                </a:lnTo>
                <a:lnTo>
                  <a:pt x="370" y="5513"/>
                </a:lnTo>
                <a:lnTo>
                  <a:pt x="324" y="5736"/>
                </a:lnTo>
                <a:lnTo>
                  <a:pt x="226" y="5716"/>
                </a:lnTo>
                <a:close/>
                <a:moveTo>
                  <a:pt x="327" y="5036"/>
                </a:moveTo>
                <a:lnTo>
                  <a:pt x="327" y="4950"/>
                </a:lnTo>
                <a:cubicBezTo>
                  <a:pt x="327" y="4946"/>
                  <a:pt x="328" y="4942"/>
                  <a:pt x="329" y="4938"/>
                </a:cubicBezTo>
                <a:lnTo>
                  <a:pt x="385" y="4708"/>
                </a:lnTo>
                <a:lnTo>
                  <a:pt x="397" y="4636"/>
                </a:lnTo>
                <a:lnTo>
                  <a:pt x="495" y="4652"/>
                </a:lnTo>
                <a:lnTo>
                  <a:pt x="482" y="4732"/>
                </a:lnTo>
                <a:lnTo>
                  <a:pt x="426" y="4962"/>
                </a:lnTo>
                <a:lnTo>
                  <a:pt x="427" y="4950"/>
                </a:lnTo>
                <a:lnTo>
                  <a:pt x="427" y="5036"/>
                </a:lnTo>
                <a:lnTo>
                  <a:pt x="327" y="5036"/>
                </a:lnTo>
                <a:close/>
                <a:moveTo>
                  <a:pt x="454" y="4337"/>
                </a:moveTo>
                <a:lnTo>
                  <a:pt x="487" y="4213"/>
                </a:lnTo>
                <a:lnTo>
                  <a:pt x="540" y="3949"/>
                </a:lnTo>
                <a:lnTo>
                  <a:pt x="638" y="3969"/>
                </a:lnTo>
                <a:lnTo>
                  <a:pt x="583" y="4238"/>
                </a:lnTo>
                <a:lnTo>
                  <a:pt x="551" y="4362"/>
                </a:lnTo>
                <a:lnTo>
                  <a:pt x="454" y="4337"/>
                </a:lnTo>
                <a:close/>
                <a:moveTo>
                  <a:pt x="618" y="3653"/>
                </a:moveTo>
                <a:lnTo>
                  <a:pt x="657" y="3541"/>
                </a:lnTo>
                <a:lnTo>
                  <a:pt x="654" y="3557"/>
                </a:lnTo>
                <a:lnTo>
                  <a:pt x="654" y="3339"/>
                </a:lnTo>
                <a:cubicBezTo>
                  <a:pt x="654" y="3335"/>
                  <a:pt x="654" y="3330"/>
                  <a:pt x="656" y="3326"/>
                </a:cubicBezTo>
                <a:lnTo>
                  <a:pt x="671" y="3265"/>
                </a:lnTo>
                <a:lnTo>
                  <a:pt x="768" y="3290"/>
                </a:lnTo>
                <a:lnTo>
                  <a:pt x="752" y="3351"/>
                </a:lnTo>
                <a:lnTo>
                  <a:pt x="754" y="3339"/>
                </a:lnTo>
                <a:lnTo>
                  <a:pt x="754" y="3557"/>
                </a:lnTo>
                <a:cubicBezTo>
                  <a:pt x="754" y="3563"/>
                  <a:pt x="753" y="3569"/>
                  <a:pt x="751" y="3574"/>
                </a:cubicBezTo>
                <a:lnTo>
                  <a:pt x="712" y="3686"/>
                </a:lnTo>
                <a:lnTo>
                  <a:pt x="618" y="3653"/>
                </a:lnTo>
                <a:close/>
                <a:moveTo>
                  <a:pt x="762" y="2976"/>
                </a:moveTo>
                <a:lnTo>
                  <a:pt x="814" y="2817"/>
                </a:lnTo>
                <a:cubicBezTo>
                  <a:pt x="815" y="2814"/>
                  <a:pt x="816" y="2811"/>
                  <a:pt x="818" y="2808"/>
                </a:cubicBezTo>
                <a:lnTo>
                  <a:pt x="874" y="2705"/>
                </a:lnTo>
                <a:lnTo>
                  <a:pt x="923" y="2604"/>
                </a:lnTo>
                <a:lnTo>
                  <a:pt x="1013" y="2648"/>
                </a:lnTo>
                <a:lnTo>
                  <a:pt x="962" y="2753"/>
                </a:lnTo>
                <a:lnTo>
                  <a:pt x="906" y="2856"/>
                </a:lnTo>
                <a:lnTo>
                  <a:pt x="909" y="2848"/>
                </a:lnTo>
                <a:lnTo>
                  <a:pt x="857" y="3007"/>
                </a:lnTo>
                <a:lnTo>
                  <a:pt x="762" y="2976"/>
                </a:lnTo>
                <a:close/>
                <a:moveTo>
                  <a:pt x="1102" y="2345"/>
                </a:moveTo>
                <a:lnTo>
                  <a:pt x="1132" y="2345"/>
                </a:lnTo>
                <a:lnTo>
                  <a:pt x="1096" y="2360"/>
                </a:lnTo>
                <a:lnTo>
                  <a:pt x="1153" y="2302"/>
                </a:lnTo>
                <a:cubicBezTo>
                  <a:pt x="1162" y="2293"/>
                  <a:pt x="1175" y="2287"/>
                  <a:pt x="1188" y="2287"/>
                </a:cubicBezTo>
                <a:cubicBezTo>
                  <a:pt x="1202" y="2287"/>
                  <a:pt x="1215" y="2293"/>
                  <a:pt x="1224" y="2302"/>
                </a:cubicBezTo>
                <a:lnTo>
                  <a:pt x="1280" y="2360"/>
                </a:lnTo>
                <a:lnTo>
                  <a:pt x="1329" y="2422"/>
                </a:lnTo>
                <a:lnTo>
                  <a:pt x="1321" y="2414"/>
                </a:lnTo>
                <a:lnTo>
                  <a:pt x="1378" y="2460"/>
                </a:lnTo>
                <a:cubicBezTo>
                  <a:pt x="1383" y="2464"/>
                  <a:pt x="1388" y="2470"/>
                  <a:pt x="1391" y="2477"/>
                </a:cubicBezTo>
                <a:lnTo>
                  <a:pt x="1419" y="2533"/>
                </a:lnTo>
                <a:lnTo>
                  <a:pt x="1329" y="2577"/>
                </a:lnTo>
                <a:lnTo>
                  <a:pt x="1301" y="2521"/>
                </a:lnTo>
                <a:lnTo>
                  <a:pt x="1314" y="2537"/>
                </a:lnTo>
                <a:lnTo>
                  <a:pt x="1258" y="2491"/>
                </a:lnTo>
                <a:cubicBezTo>
                  <a:pt x="1255" y="2489"/>
                  <a:pt x="1253" y="2486"/>
                  <a:pt x="1250" y="2483"/>
                </a:cubicBezTo>
                <a:lnTo>
                  <a:pt x="1209" y="2430"/>
                </a:lnTo>
                <a:lnTo>
                  <a:pt x="1153" y="2372"/>
                </a:lnTo>
                <a:lnTo>
                  <a:pt x="1224" y="2372"/>
                </a:lnTo>
                <a:lnTo>
                  <a:pt x="1168" y="2430"/>
                </a:lnTo>
                <a:cubicBezTo>
                  <a:pt x="1158" y="2440"/>
                  <a:pt x="1146" y="2445"/>
                  <a:pt x="1132" y="2445"/>
                </a:cubicBezTo>
                <a:lnTo>
                  <a:pt x="1102" y="2445"/>
                </a:lnTo>
                <a:lnTo>
                  <a:pt x="1102" y="2345"/>
                </a:lnTo>
                <a:close/>
                <a:moveTo>
                  <a:pt x="1541" y="2813"/>
                </a:moveTo>
                <a:lnTo>
                  <a:pt x="1562" y="2873"/>
                </a:lnTo>
                <a:lnTo>
                  <a:pt x="1616" y="2983"/>
                </a:lnTo>
                <a:cubicBezTo>
                  <a:pt x="1620" y="2990"/>
                  <a:pt x="1621" y="2997"/>
                  <a:pt x="1621" y="3005"/>
                </a:cubicBezTo>
                <a:lnTo>
                  <a:pt x="1621" y="3166"/>
                </a:lnTo>
                <a:lnTo>
                  <a:pt x="1621" y="3157"/>
                </a:lnTo>
                <a:lnTo>
                  <a:pt x="1630" y="3202"/>
                </a:lnTo>
                <a:lnTo>
                  <a:pt x="1531" y="3222"/>
                </a:lnTo>
                <a:lnTo>
                  <a:pt x="1522" y="3176"/>
                </a:lnTo>
                <a:cubicBezTo>
                  <a:pt x="1522" y="3173"/>
                  <a:pt x="1521" y="3169"/>
                  <a:pt x="1521" y="3166"/>
                </a:cubicBezTo>
                <a:lnTo>
                  <a:pt x="1521" y="3005"/>
                </a:lnTo>
                <a:lnTo>
                  <a:pt x="1527" y="3027"/>
                </a:lnTo>
                <a:lnTo>
                  <a:pt x="1468" y="2906"/>
                </a:lnTo>
                <a:lnTo>
                  <a:pt x="1447" y="2846"/>
                </a:lnTo>
                <a:lnTo>
                  <a:pt x="1541" y="2813"/>
                </a:lnTo>
                <a:close/>
                <a:moveTo>
                  <a:pt x="1701" y="3486"/>
                </a:moveTo>
                <a:lnTo>
                  <a:pt x="1720" y="3541"/>
                </a:lnTo>
                <a:lnTo>
                  <a:pt x="1778" y="3764"/>
                </a:lnTo>
                <a:lnTo>
                  <a:pt x="1805" y="3877"/>
                </a:lnTo>
                <a:lnTo>
                  <a:pt x="1708" y="3900"/>
                </a:lnTo>
                <a:lnTo>
                  <a:pt x="1681" y="3789"/>
                </a:lnTo>
                <a:lnTo>
                  <a:pt x="1626" y="3574"/>
                </a:lnTo>
                <a:lnTo>
                  <a:pt x="1606" y="3519"/>
                </a:lnTo>
                <a:lnTo>
                  <a:pt x="1701" y="3486"/>
                </a:lnTo>
                <a:close/>
                <a:moveTo>
                  <a:pt x="1879" y="4167"/>
                </a:moveTo>
                <a:lnTo>
                  <a:pt x="1890" y="4213"/>
                </a:lnTo>
                <a:lnTo>
                  <a:pt x="1936" y="4434"/>
                </a:lnTo>
                <a:cubicBezTo>
                  <a:pt x="1937" y="4437"/>
                  <a:pt x="1937" y="4440"/>
                  <a:pt x="1937" y="4444"/>
                </a:cubicBezTo>
                <a:lnTo>
                  <a:pt x="1937" y="4573"/>
                </a:lnTo>
                <a:lnTo>
                  <a:pt x="1837" y="4573"/>
                </a:lnTo>
                <a:lnTo>
                  <a:pt x="1837" y="4444"/>
                </a:lnTo>
                <a:lnTo>
                  <a:pt x="1838" y="4454"/>
                </a:lnTo>
                <a:lnTo>
                  <a:pt x="1793" y="4238"/>
                </a:lnTo>
                <a:lnTo>
                  <a:pt x="1782" y="4192"/>
                </a:lnTo>
                <a:lnTo>
                  <a:pt x="1879" y="4167"/>
                </a:lnTo>
                <a:close/>
                <a:moveTo>
                  <a:pt x="1972" y="4857"/>
                </a:moveTo>
                <a:lnTo>
                  <a:pt x="1992" y="4938"/>
                </a:lnTo>
                <a:lnTo>
                  <a:pt x="2048" y="5156"/>
                </a:lnTo>
                <a:lnTo>
                  <a:pt x="2071" y="5244"/>
                </a:lnTo>
                <a:lnTo>
                  <a:pt x="1974" y="5269"/>
                </a:lnTo>
                <a:lnTo>
                  <a:pt x="1951" y="5181"/>
                </a:lnTo>
                <a:lnTo>
                  <a:pt x="1895" y="4962"/>
                </a:lnTo>
                <a:lnTo>
                  <a:pt x="1875" y="4881"/>
                </a:lnTo>
                <a:lnTo>
                  <a:pt x="1972" y="4857"/>
                </a:lnTo>
                <a:close/>
                <a:moveTo>
                  <a:pt x="2145" y="5535"/>
                </a:moveTo>
                <a:lnTo>
                  <a:pt x="2161" y="5594"/>
                </a:lnTo>
                <a:lnTo>
                  <a:pt x="2206" y="5827"/>
                </a:lnTo>
                <a:lnTo>
                  <a:pt x="2205" y="5820"/>
                </a:lnTo>
                <a:lnTo>
                  <a:pt x="2239" y="5918"/>
                </a:lnTo>
                <a:lnTo>
                  <a:pt x="2145" y="5951"/>
                </a:lnTo>
                <a:lnTo>
                  <a:pt x="2110" y="5853"/>
                </a:lnTo>
                <a:cubicBezTo>
                  <a:pt x="2109" y="5851"/>
                  <a:pt x="2109" y="5848"/>
                  <a:pt x="2108" y="5846"/>
                </a:cubicBezTo>
                <a:lnTo>
                  <a:pt x="2064" y="5619"/>
                </a:lnTo>
                <a:lnTo>
                  <a:pt x="2049" y="5560"/>
                </a:lnTo>
                <a:lnTo>
                  <a:pt x="2145" y="5535"/>
                </a:lnTo>
                <a:close/>
                <a:moveTo>
                  <a:pt x="2287" y="6200"/>
                </a:moveTo>
                <a:lnTo>
                  <a:pt x="2314" y="6250"/>
                </a:lnTo>
                <a:lnTo>
                  <a:pt x="2306" y="6239"/>
                </a:lnTo>
                <a:lnTo>
                  <a:pt x="2362" y="6296"/>
                </a:lnTo>
                <a:lnTo>
                  <a:pt x="2418" y="6354"/>
                </a:lnTo>
                <a:lnTo>
                  <a:pt x="2383" y="6339"/>
                </a:lnTo>
                <a:lnTo>
                  <a:pt x="2428" y="6339"/>
                </a:lnTo>
                <a:lnTo>
                  <a:pt x="2484" y="6339"/>
                </a:lnTo>
                <a:lnTo>
                  <a:pt x="2434" y="6389"/>
                </a:lnTo>
                <a:lnTo>
                  <a:pt x="2434" y="6308"/>
                </a:lnTo>
                <a:lnTo>
                  <a:pt x="2534" y="6308"/>
                </a:lnTo>
                <a:lnTo>
                  <a:pt x="2534" y="6389"/>
                </a:lnTo>
                <a:cubicBezTo>
                  <a:pt x="2534" y="6416"/>
                  <a:pt x="2512" y="6439"/>
                  <a:pt x="2484" y="6439"/>
                </a:cubicBezTo>
                <a:lnTo>
                  <a:pt x="2428" y="6439"/>
                </a:lnTo>
                <a:lnTo>
                  <a:pt x="2383" y="6439"/>
                </a:lnTo>
                <a:cubicBezTo>
                  <a:pt x="2369" y="6439"/>
                  <a:pt x="2356" y="6433"/>
                  <a:pt x="2347" y="6424"/>
                </a:cubicBezTo>
                <a:lnTo>
                  <a:pt x="2291" y="6366"/>
                </a:lnTo>
                <a:lnTo>
                  <a:pt x="2234" y="6309"/>
                </a:lnTo>
                <a:cubicBezTo>
                  <a:pt x="2231" y="6305"/>
                  <a:pt x="2228" y="6302"/>
                  <a:pt x="2226" y="6298"/>
                </a:cubicBezTo>
                <a:lnTo>
                  <a:pt x="2199" y="6248"/>
                </a:lnTo>
                <a:lnTo>
                  <a:pt x="2287" y="6200"/>
                </a:lnTo>
                <a:close/>
                <a:moveTo>
                  <a:pt x="2539" y="6014"/>
                </a:moveTo>
                <a:lnTo>
                  <a:pt x="2549" y="5982"/>
                </a:lnTo>
                <a:lnTo>
                  <a:pt x="2606" y="5820"/>
                </a:lnTo>
                <a:lnTo>
                  <a:pt x="2604" y="5827"/>
                </a:lnTo>
                <a:lnTo>
                  <a:pt x="2641" y="5635"/>
                </a:lnTo>
                <a:lnTo>
                  <a:pt x="2740" y="5654"/>
                </a:lnTo>
                <a:lnTo>
                  <a:pt x="2702" y="5846"/>
                </a:lnTo>
                <a:cubicBezTo>
                  <a:pt x="2702" y="5848"/>
                  <a:pt x="2701" y="5851"/>
                  <a:pt x="2700" y="5853"/>
                </a:cubicBezTo>
                <a:lnTo>
                  <a:pt x="2644" y="6013"/>
                </a:lnTo>
                <a:lnTo>
                  <a:pt x="2634" y="6045"/>
                </a:lnTo>
                <a:lnTo>
                  <a:pt x="2539" y="6014"/>
                </a:lnTo>
                <a:close/>
                <a:moveTo>
                  <a:pt x="2712" y="5343"/>
                </a:moveTo>
                <a:lnTo>
                  <a:pt x="2762" y="5101"/>
                </a:lnTo>
                <a:lnTo>
                  <a:pt x="2761" y="5111"/>
                </a:lnTo>
                <a:lnTo>
                  <a:pt x="2761" y="4958"/>
                </a:lnTo>
                <a:lnTo>
                  <a:pt x="2861" y="4958"/>
                </a:lnTo>
                <a:lnTo>
                  <a:pt x="2861" y="5111"/>
                </a:lnTo>
                <a:cubicBezTo>
                  <a:pt x="2861" y="5115"/>
                  <a:pt x="2860" y="5118"/>
                  <a:pt x="2860" y="5121"/>
                </a:cubicBezTo>
                <a:lnTo>
                  <a:pt x="2810" y="5363"/>
                </a:lnTo>
                <a:lnTo>
                  <a:pt x="2712" y="5343"/>
                </a:lnTo>
                <a:close/>
                <a:moveTo>
                  <a:pt x="2797" y="4652"/>
                </a:moveTo>
                <a:lnTo>
                  <a:pt x="2818" y="4549"/>
                </a:lnTo>
                <a:lnTo>
                  <a:pt x="2874" y="4273"/>
                </a:lnTo>
                <a:lnTo>
                  <a:pt x="2876" y="4262"/>
                </a:lnTo>
                <a:lnTo>
                  <a:pt x="2975" y="4278"/>
                </a:lnTo>
                <a:lnTo>
                  <a:pt x="2972" y="4293"/>
                </a:lnTo>
                <a:lnTo>
                  <a:pt x="2916" y="4569"/>
                </a:lnTo>
                <a:lnTo>
                  <a:pt x="2895" y="4672"/>
                </a:lnTo>
                <a:lnTo>
                  <a:pt x="2797" y="4652"/>
                </a:lnTo>
                <a:close/>
                <a:moveTo>
                  <a:pt x="2926" y="3964"/>
                </a:moveTo>
                <a:lnTo>
                  <a:pt x="2976" y="3709"/>
                </a:lnTo>
                <a:lnTo>
                  <a:pt x="3004" y="3572"/>
                </a:lnTo>
                <a:lnTo>
                  <a:pt x="3102" y="3592"/>
                </a:lnTo>
                <a:lnTo>
                  <a:pt x="3074" y="3728"/>
                </a:lnTo>
                <a:lnTo>
                  <a:pt x="3024" y="3984"/>
                </a:lnTo>
                <a:lnTo>
                  <a:pt x="2926" y="3964"/>
                </a:lnTo>
                <a:close/>
                <a:moveTo>
                  <a:pt x="3064" y="3278"/>
                </a:moveTo>
                <a:lnTo>
                  <a:pt x="3089" y="3156"/>
                </a:lnTo>
                <a:lnTo>
                  <a:pt x="3087" y="3166"/>
                </a:lnTo>
                <a:lnTo>
                  <a:pt x="3087" y="2890"/>
                </a:lnTo>
                <a:lnTo>
                  <a:pt x="3188" y="2890"/>
                </a:lnTo>
                <a:lnTo>
                  <a:pt x="3188" y="3166"/>
                </a:lnTo>
                <a:cubicBezTo>
                  <a:pt x="3188" y="3169"/>
                  <a:pt x="3187" y="3173"/>
                  <a:pt x="3186" y="3176"/>
                </a:cubicBezTo>
                <a:lnTo>
                  <a:pt x="3162" y="3298"/>
                </a:lnTo>
                <a:lnTo>
                  <a:pt x="3064" y="3278"/>
                </a:lnTo>
                <a:close/>
                <a:moveTo>
                  <a:pt x="3147" y="2588"/>
                </a:moveTo>
                <a:lnTo>
                  <a:pt x="3190" y="2329"/>
                </a:lnTo>
                <a:lnTo>
                  <a:pt x="3225" y="2191"/>
                </a:lnTo>
                <a:lnTo>
                  <a:pt x="3322" y="2216"/>
                </a:lnTo>
                <a:lnTo>
                  <a:pt x="3288" y="2345"/>
                </a:lnTo>
                <a:lnTo>
                  <a:pt x="3246" y="2604"/>
                </a:lnTo>
                <a:lnTo>
                  <a:pt x="3147" y="2588"/>
                </a:lnTo>
                <a:close/>
                <a:moveTo>
                  <a:pt x="3297" y="1901"/>
                </a:moveTo>
                <a:lnTo>
                  <a:pt x="3303" y="1877"/>
                </a:lnTo>
                <a:lnTo>
                  <a:pt x="3359" y="1657"/>
                </a:lnTo>
                <a:lnTo>
                  <a:pt x="3358" y="1670"/>
                </a:lnTo>
                <a:lnTo>
                  <a:pt x="3358" y="1521"/>
                </a:lnTo>
                <a:lnTo>
                  <a:pt x="3458" y="1521"/>
                </a:lnTo>
                <a:lnTo>
                  <a:pt x="3458" y="1670"/>
                </a:lnTo>
                <a:cubicBezTo>
                  <a:pt x="3458" y="1674"/>
                  <a:pt x="3457" y="1678"/>
                  <a:pt x="3456" y="1682"/>
                </a:cubicBezTo>
                <a:lnTo>
                  <a:pt x="3400" y="1900"/>
                </a:lnTo>
                <a:lnTo>
                  <a:pt x="3394" y="1925"/>
                </a:lnTo>
                <a:lnTo>
                  <a:pt x="3297" y="1901"/>
                </a:lnTo>
                <a:close/>
                <a:moveTo>
                  <a:pt x="3445" y="1220"/>
                </a:moveTo>
                <a:lnTo>
                  <a:pt x="3461" y="1161"/>
                </a:lnTo>
                <a:cubicBezTo>
                  <a:pt x="3462" y="1159"/>
                  <a:pt x="3463" y="1156"/>
                  <a:pt x="3464" y="1153"/>
                </a:cubicBezTo>
                <a:lnTo>
                  <a:pt x="3521" y="1038"/>
                </a:lnTo>
                <a:lnTo>
                  <a:pt x="3578" y="932"/>
                </a:lnTo>
                <a:lnTo>
                  <a:pt x="3618" y="851"/>
                </a:lnTo>
                <a:lnTo>
                  <a:pt x="3708" y="895"/>
                </a:lnTo>
                <a:lnTo>
                  <a:pt x="3666" y="980"/>
                </a:lnTo>
                <a:lnTo>
                  <a:pt x="3611" y="1082"/>
                </a:lnTo>
                <a:lnTo>
                  <a:pt x="3554" y="1197"/>
                </a:lnTo>
                <a:lnTo>
                  <a:pt x="3557" y="1188"/>
                </a:lnTo>
                <a:lnTo>
                  <a:pt x="3541" y="1247"/>
                </a:lnTo>
                <a:lnTo>
                  <a:pt x="3445" y="1220"/>
                </a:lnTo>
                <a:close/>
                <a:moveTo>
                  <a:pt x="3872" y="676"/>
                </a:moveTo>
                <a:lnTo>
                  <a:pt x="3892" y="676"/>
                </a:lnTo>
                <a:cubicBezTo>
                  <a:pt x="3906" y="676"/>
                  <a:pt x="3919" y="681"/>
                  <a:pt x="3928" y="691"/>
                </a:cubicBezTo>
                <a:lnTo>
                  <a:pt x="3984" y="749"/>
                </a:lnTo>
                <a:lnTo>
                  <a:pt x="4041" y="806"/>
                </a:lnTo>
                <a:cubicBezTo>
                  <a:pt x="4044" y="810"/>
                  <a:pt x="4048" y="814"/>
                  <a:pt x="4050" y="819"/>
                </a:cubicBezTo>
                <a:lnTo>
                  <a:pt x="4106" y="934"/>
                </a:lnTo>
                <a:cubicBezTo>
                  <a:pt x="4110" y="941"/>
                  <a:pt x="4111" y="949"/>
                  <a:pt x="4111" y="956"/>
                </a:cubicBezTo>
                <a:lnTo>
                  <a:pt x="4111" y="1046"/>
                </a:lnTo>
                <a:lnTo>
                  <a:pt x="4011" y="1046"/>
                </a:lnTo>
                <a:lnTo>
                  <a:pt x="4011" y="956"/>
                </a:lnTo>
                <a:lnTo>
                  <a:pt x="4016" y="978"/>
                </a:lnTo>
                <a:lnTo>
                  <a:pt x="3960" y="863"/>
                </a:lnTo>
                <a:lnTo>
                  <a:pt x="3969" y="876"/>
                </a:lnTo>
                <a:lnTo>
                  <a:pt x="3913" y="819"/>
                </a:lnTo>
                <a:lnTo>
                  <a:pt x="3857" y="761"/>
                </a:lnTo>
                <a:lnTo>
                  <a:pt x="3892" y="776"/>
                </a:lnTo>
                <a:lnTo>
                  <a:pt x="3872" y="776"/>
                </a:lnTo>
                <a:lnTo>
                  <a:pt x="3872" y="676"/>
                </a:lnTo>
                <a:close/>
                <a:moveTo>
                  <a:pt x="4207" y="1312"/>
                </a:moveTo>
                <a:lnTo>
                  <a:pt x="4210" y="1320"/>
                </a:lnTo>
                <a:lnTo>
                  <a:pt x="4267" y="1493"/>
                </a:lnTo>
                <a:lnTo>
                  <a:pt x="4323" y="1653"/>
                </a:lnTo>
                <a:lnTo>
                  <a:pt x="4335" y="1692"/>
                </a:lnTo>
                <a:lnTo>
                  <a:pt x="4240" y="1723"/>
                </a:lnTo>
                <a:lnTo>
                  <a:pt x="4228" y="1686"/>
                </a:lnTo>
                <a:lnTo>
                  <a:pt x="4172" y="1524"/>
                </a:lnTo>
                <a:lnTo>
                  <a:pt x="4116" y="1353"/>
                </a:lnTo>
                <a:lnTo>
                  <a:pt x="4113" y="1345"/>
                </a:lnTo>
                <a:lnTo>
                  <a:pt x="4207" y="1312"/>
                </a:lnTo>
                <a:close/>
                <a:moveTo>
                  <a:pt x="4382" y="2001"/>
                </a:moveTo>
                <a:lnTo>
                  <a:pt x="4382" y="2061"/>
                </a:lnTo>
                <a:lnTo>
                  <a:pt x="4380" y="2048"/>
                </a:lnTo>
                <a:lnTo>
                  <a:pt x="4425" y="2209"/>
                </a:lnTo>
                <a:lnTo>
                  <a:pt x="4466" y="2378"/>
                </a:lnTo>
                <a:lnTo>
                  <a:pt x="4369" y="2401"/>
                </a:lnTo>
                <a:lnTo>
                  <a:pt x="4329" y="2236"/>
                </a:lnTo>
                <a:lnTo>
                  <a:pt x="4284" y="2075"/>
                </a:lnTo>
                <a:cubicBezTo>
                  <a:pt x="4282" y="2070"/>
                  <a:pt x="4282" y="2066"/>
                  <a:pt x="4282" y="2061"/>
                </a:cubicBezTo>
                <a:lnTo>
                  <a:pt x="4282" y="2001"/>
                </a:lnTo>
                <a:lnTo>
                  <a:pt x="4382" y="2001"/>
                </a:lnTo>
                <a:close/>
                <a:moveTo>
                  <a:pt x="4540" y="2668"/>
                </a:moveTo>
                <a:lnTo>
                  <a:pt x="4594" y="2877"/>
                </a:lnTo>
                <a:lnTo>
                  <a:pt x="4640" y="3055"/>
                </a:lnTo>
                <a:lnTo>
                  <a:pt x="4543" y="3080"/>
                </a:lnTo>
                <a:lnTo>
                  <a:pt x="4497" y="2902"/>
                </a:lnTo>
                <a:lnTo>
                  <a:pt x="4443" y="2693"/>
                </a:lnTo>
                <a:lnTo>
                  <a:pt x="4540" y="2668"/>
                </a:lnTo>
                <a:close/>
                <a:moveTo>
                  <a:pt x="4697" y="3362"/>
                </a:moveTo>
                <a:lnTo>
                  <a:pt x="4697" y="3500"/>
                </a:lnTo>
                <a:lnTo>
                  <a:pt x="4696" y="3487"/>
                </a:lnTo>
                <a:lnTo>
                  <a:pt x="4752" y="3706"/>
                </a:lnTo>
                <a:lnTo>
                  <a:pt x="4762" y="3738"/>
                </a:lnTo>
                <a:lnTo>
                  <a:pt x="4667" y="3769"/>
                </a:lnTo>
                <a:lnTo>
                  <a:pt x="4655" y="3731"/>
                </a:lnTo>
                <a:lnTo>
                  <a:pt x="4599" y="3512"/>
                </a:lnTo>
                <a:cubicBezTo>
                  <a:pt x="4598" y="3508"/>
                  <a:pt x="4597" y="3504"/>
                  <a:pt x="4597" y="3500"/>
                </a:cubicBezTo>
                <a:lnTo>
                  <a:pt x="4597" y="3362"/>
                </a:lnTo>
                <a:lnTo>
                  <a:pt x="4697" y="3362"/>
                </a:lnTo>
                <a:close/>
                <a:moveTo>
                  <a:pt x="4858" y="4021"/>
                </a:moveTo>
                <a:lnTo>
                  <a:pt x="4863" y="4036"/>
                </a:lnTo>
                <a:lnTo>
                  <a:pt x="4920" y="4210"/>
                </a:lnTo>
                <a:lnTo>
                  <a:pt x="4966" y="4373"/>
                </a:lnTo>
                <a:lnTo>
                  <a:pt x="4953" y="4351"/>
                </a:lnTo>
                <a:lnTo>
                  <a:pt x="4978" y="4376"/>
                </a:lnTo>
                <a:lnTo>
                  <a:pt x="4906" y="4446"/>
                </a:lnTo>
                <a:lnTo>
                  <a:pt x="4882" y="4421"/>
                </a:lnTo>
                <a:cubicBezTo>
                  <a:pt x="4876" y="4415"/>
                  <a:pt x="4872" y="4408"/>
                  <a:pt x="4869" y="4400"/>
                </a:cubicBezTo>
                <a:lnTo>
                  <a:pt x="4825" y="4241"/>
                </a:lnTo>
                <a:lnTo>
                  <a:pt x="4769" y="4069"/>
                </a:lnTo>
                <a:lnTo>
                  <a:pt x="4764" y="4054"/>
                </a:lnTo>
                <a:lnTo>
                  <a:pt x="4858" y="4021"/>
                </a:lnTo>
                <a:close/>
                <a:moveTo>
                  <a:pt x="5122" y="4310"/>
                </a:moveTo>
                <a:lnTo>
                  <a:pt x="5142" y="4263"/>
                </a:lnTo>
                <a:lnTo>
                  <a:pt x="5199" y="4146"/>
                </a:lnTo>
                <a:lnTo>
                  <a:pt x="5194" y="4167"/>
                </a:lnTo>
                <a:lnTo>
                  <a:pt x="5194" y="4006"/>
                </a:lnTo>
                <a:cubicBezTo>
                  <a:pt x="5194" y="4001"/>
                  <a:pt x="5195" y="3996"/>
                  <a:pt x="5197" y="3991"/>
                </a:cubicBezTo>
                <a:lnTo>
                  <a:pt x="5215" y="3935"/>
                </a:lnTo>
                <a:lnTo>
                  <a:pt x="5310" y="3966"/>
                </a:lnTo>
                <a:lnTo>
                  <a:pt x="5292" y="4022"/>
                </a:lnTo>
                <a:lnTo>
                  <a:pt x="5294" y="4006"/>
                </a:lnTo>
                <a:lnTo>
                  <a:pt x="5294" y="4167"/>
                </a:lnTo>
                <a:cubicBezTo>
                  <a:pt x="5294" y="4175"/>
                  <a:pt x="5293" y="4183"/>
                  <a:pt x="5289" y="4189"/>
                </a:cubicBezTo>
                <a:lnTo>
                  <a:pt x="5234" y="4303"/>
                </a:lnTo>
                <a:lnTo>
                  <a:pt x="5213" y="4350"/>
                </a:lnTo>
                <a:lnTo>
                  <a:pt x="5122" y="4310"/>
                </a:lnTo>
                <a:close/>
                <a:moveTo>
                  <a:pt x="5297" y="3649"/>
                </a:moveTo>
                <a:lnTo>
                  <a:pt x="5309" y="3603"/>
                </a:lnTo>
                <a:lnTo>
                  <a:pt x="5364" y="3329"/>
                </a:lnTo>
                <a:lnTo>
                  <a:pt x="5378" y="3261"/>
                </a:lnTo>
                <a:lnTo>
                  <a:pt x="5476" y="3280"/>
                </a:lnTo>
                <a:lnTo>
                  <a:pt x="5462" y="3349"/>
                </a:lnTo>
                <a:lnTo>
                  <a:pt x="5405" y="3627"/>
                </a:lnTo>
                <a:lnTo>
                  <a:pt x="5393" y="3674"/>
                </a:lnTo>
                <a:lnTo>
                  <a:pt x="5297" y="3649"/>
                </a:lnTo>
                <a:close/>
                <a:moveTo>
                  <a:pt x="5436" y="2966"/>
                </a:moveTo>
                <a:lnTo>
                  <a:pt x="5466" y="2822"/>
                </a:lnTo>
                <a:lnTo>
                  <a:pt x="5516" y="2574"/>
                </a:lnTo>
                <a:lnTo>
                  <a:pt x="5614" y="2594"/>
                </a:lnTo>
                <a:lnTo>
                  <a:pt x="5564" y="2842"/>
                </a:lnTo>
                <a:lnTo>
                  <a:pt x="5534" y="2986"/>
                </a:lnTo>
                <a:lnTo>
                  <a:pt x="5436" y="2966"/>
                </a:lnTo>
                <a:close/>
                <a:moveTo>
                  <a:pt x="5521" y="2285"/>
                </a:moveTo>
                <a:lnTo>
                  <a:pt x="5521" y="2280"/>
                </a:lnTo>
                <a:cubicBezTo>
                  <a:pt x="5521" y="2277"/>
                  <a:pt x="5521" y="2273"/>
                  <a:pt x="5522" y="2270"/>
                </a:cubicBezTo>
                <a:lnTo>
                  <a:pt x="5578" y="1994"/>
                </a:lnTo>
                <a:lnTo>
                  <a:pt x="5601" y="1883"/>
                </a:lnTo>
                <a:lnTo>
                  <a:pt x="5699" y="1903"/>
                </a:lnTo>
                <a:lnTo>
                  <a:pt x="5676" y="2014"/>
                </a:lnTo>
                <a:lnTo>
                  <a:pt x="5620" y="2290"/>
                </a:lnTo>
                <a:lnTo>
                  <a:pt x="5621" y="2280"/>
                </a:lnTo>
                <a:lnTo>
                  <a:pt x="5621" y="2285"/>
                </a:lnTo>
                <a:lnTo>
                  <a:pt x="5521" y="2285"/>
                </a:lnTo>
                <a:close/>
                <a:moveTo>
                  <a:pt x="5661" y="1589"/>
                </a:moveTo>
                <a:lnTo>
                  <a:pt x="5691" y="1441"/>
                </a:lnTo>
                <a:lnTo>
                  <a:pt x="5731" y="1197"/>
                </a:lnTo>
                <a:lnTo>
                  <a:pt x="5830" y="1213"/>
                </a:lnTo>
                <a:lnTo>
                  <a:pt x="5789" y="1461"/>
                </a:lnTo>
                <a:lnTo>
                  <a:pt x="5759" y="1609"/>
                </a:lnTo>
                <a:lnTo>
                  <a:pt x="5661" y="1589"/>
                </a:lnTo>
                <a:close/>
                <a:moveTo>
                  <a:pt x="5790" y="901"/>
                </a:moveTo>
                <a:lnTo>
                  <a:pt x="5792" y="889"/>
                </a:lnTo>
                <a:lnTo>
                  <a:pt x="5791" y="899"/>
                </a:lnTo>
                <a:lnTo>
                  <a:pt x="5791" y="669"/>
                </a:lnTo>
                <a:cubicBezTo>
                  <a:pt x="5791" y="664"/>
                  <a:pt x="5792" y="660"/>
                  <a:pt x="5793" y="656"/>
                </a:cubicBezTo>
                <a:lnTo>
                  <a:pt x="5832" y="504"/>
                </a:lnTo>
                <a:lnTo>
                  <a:pt x="5929" y="529"/>
                </a:lnTo>
                <a:lnTo>
                  <a:pt x="5890" y="681"/>
                </a:lnTo>
                <a:lnTo>
                  <a:pt x="5891" y="669"/>
                </a:lnTo>
                <a:lnTo>
                  <a:pt x="5891" y="899"/>
                </a:lnTo>
                <a:cubicBezTo>
                  <a:pt x="5891" y="902"/>
                  <a:pt x="5891" y="905"/>
                  <a:pt x="5890" y="909"/>
                </a:cubicBezTo>
                <a:lnTo>
                  <a:pt x="5888" y="921"/>
                </a:lnTo>
                <a:lnTo>
                  <a:pt x="5790" y="901"/>
                </a:lnTo>
                <a:close/>
                <a:moveTo>
                  <a:pt x="5907" y="213"/>
                </a:moveTo>
                <a:lnTo>
                  <a:pt x="5962" y="0"/>
                </a:lnTo>
                <a:lnTo>
                  <a:pt x="6059" y="25"/>
                </a:lnTo>
                <a:lnTo>
                  <a:pt x="6004" y="238"/>
                </a:lnTo>
                <a:lnTo>
                  <a:pt x="5907" y="213"/>
                </a:lnTo>
                <a:close/>
              </a:path>
            </a:pathLst>
          </a:custGeom>
          <a:solidFill>
            <a:srgbClr val="3333FF"/>
          </a:solidFill>
          <a:ln w="28575" cap="flat" cmpd="sng">
            <a:solidFill>
              <a:srgbClr val="3333FF"/>
            </a:solidFill>
            <a:prstDash val="solid"/>
            <a:bevel/>
            <a:headEnd/>
            <a:tailEnd/>
          </a:ln>
        </p:spPr>
        <p:txBody>
          <a:bodyPr/>
          <a:lstStyle/>
          <a:p>
            <a:endParaRPr lang="en-US"/>
          </a:p>
        </p:txBody>
      </p:sp>
      <p:sp>
        <p:nvSpPr>
          <p:cNvPr id="56446" name="Freeform 126">
            <a:extLst>
              <a:ext uri="{FF2B5EF4-FFF2-40B4-BE49-F238E27FC236}">
                <a16:creationId xmlns:a16="http://schemas.microsoft.com/office/drawing/2014/main" id="{146E7F35-9950-40C4-83AB-F3549F60A92E}"/>
              </a:ext>
            </a:extLst>
          </p:cNvPr>
          <p:cNvSpPr>
            <a:spLocks noEditPoints="1"/>
          </p:cNvSpPr>
          <p:nvPr/>
        </p:nvSpPr>
        <p:spPr bwMode="auto">
          <a:xfrm>
            <a:off x="4471988" y="2974975"/>
            <a:ext cx="955675" cy="1182688"/>
          </a:xfrm>
          <a:custGeom>
            <a:avLst/>
            <a:gdLst>
              <a:gd name="T0" fmla="*/ 197 w 6050"/>
              <a:gd name="T1" fmla="*/ 3666 h 7460"/>
              <a:gd name="T2" fmla="*/ 274 w 6050"/>
              <a:gd name="T3" fmla="*/ 3122 h 7460"/>
              <a:gd name="T4" fmla="*/ 509 w 6050"/>
              <a:gd name="T5" fmla="*/ 3048 h 7460"/>
              <a:gd name="T6" fmla="*/ 354 w 6050"/>
              <a:gd name="T7" fmla="*/ 3179 h 7460"/>
              <a:gd name="T8" fmla="*/ 735 w 6050"/>
              <a:gd name="T9" fmla="*/ 3352 h 7460"/>
              <a:gd name="T10" fmla="*/ 753 w 6050"/>
              <a:gd name="T11" fmla="*/ 3592 h 7460"/>
              <a:gd name="T12" fmla="*/ 921 w 6050"/>
              <a:gd name="T13" fmla="*/ 3979 h 7460"/>
              <a:gd name="T14" fmla="*/ 855 w 6050"/>
              <a:gd name="T15" fmla="*/ 4155 h 7460"/>
              <a:gd name="T16" fmla="*/ 1179 w 6050"/>
              <a:gd name="T17" fmla="*/ 5030 h 7460"/>
              <a:gd name="T18" fmla="*/ 1002 w 6050"/>
              <a:gd name="T19" fmla="*/ 4678 h 7460"/>
              <a:gd name="T20" fmla="*/ 1125 w 6050"/>
              <a:gd name="T21" fmla="*/ 5544 h 7460"/>
              <a:gd name="T22" fmla="*/ 1341 w 6050"/>
              <a:gd name="T23" fmla="*/ 6440 h 7460"/>
              <a:gd name="T24" fmla="*/ 1493 w 6050"/>
              <a:gd name="T25" fmla="*/ 6846 h 7460"/>
              <a:gd name="T26" fmla="*/ 1452 w 6050"/>
              <a:gd name="T27" fmla="*/ 7089 h 7460"/>
              <a:gd name="T28" fmla="*/ 1713 w 6050"/>
              <a:gd name="T29" fmla="*/ 7387 h 7460"/>
              <a:gd name="T30" fmla="*/ 1782 w 6050"/>
              <a:gd name="T31" fmla="*/ 7227 h 7460"/>
              <a:gd name="T32" fmla="*/ 1746 w 6050"/>
              <a:gd name="T33" fmla="*/ 7449 h 7460"/>
              <a:gd name="T34" fmla="*/ 1921 w 6050"/>
              <a:gd name="T35" fmla="*/ 6845 h 7460"/>
              <a:gd name="T36" fmla="*/ 2091 w 6050"/>
              <a:gd name="T37" fmla="*/ 6525 h 7460"/>
              <a:gd name="T38" fmla="*/ 2048 w 6050"/>
              <a:gd name="T39" fmla="*/ 5963 h 7460"/>
              <a:gd name="T40" fmla="*/ 2149 w 6050"/>
              <a:gd name="T41" fmla="*/ 5471 h 7460"/>
              <a:gd name="T42" fmla="*/ 2259 w 6050"/>
              <a:gd name="T43" fmla="*/ 5431 h 7460"/>
              <a:gd name="T44" fmla="*/ 2262 w 6050"/>
              <a:gd name="T45" fmla="*/ 4470 h 7460"/>
              <a:gd name="T46" fmla="*/ 2356 w 6050"/>
              <a:gd name="T47" fmla="*/ 4797 h 7460"/>
              <a:gd name="T48" fmla="*/ 2473 w 6050"/>
              <a:gd name="T49" fmla="*/ 3878 h 7460"/>
              <a:gd name="T50" fmla="*/ 2626 w 6050"/>
              <a:gd name="T51" fmla="*/ 3022 h 7460"/>
              <a:gd name="T52" fmla="*/ 2589 w 6050"/>
              <a:gd name="T53" fmla="*/ 2477 h 7460"/>
              <a:gd name="T54" fmla="*/ 2588 w 6050"/>
              <a:gd name="T55" fmla="*/ 2722 h 7460"/>
              <a:gd name="T56" fmla="*/ 2921 w 6050"/>
              <a:gd name="T57" fmla="*/ 1679 h 7460"/>
              <a:gd name="T58" fmla="*/ 2914 w 6050"/>
              <a:gd name="T59" fmla="*/ 1378 h 7460"/>
              <a:gd name="T60" fmla="*/ 3122 w 6050"/>
              <a:gd name="T61" fmla="*/ 1219 h 7460"/>
              <a:gd name="T62" fmla="*/ 3219 w 6050"/>
              <a:gd name="T63" fmla="*/ 1398 h 7460"/>
              <a:gd name="T64" fmla="*/ 3077 w 6050"/>
              <a:gd name="T65" fmla="*/ 1319 h 7460"/>
              <a:gd name="T66" fmla="*/ 2914 w 6050"/>
              <a:gd name="T67" fmla="*/ 1378 h 7460"/>
              <a:gd name="T68" fmla="*/ 3553 w 6050"/>
              <a:gd name="T69" fmla="*/ 1970 h 7460"/>
              <a:gd name="T70" fmla="*/ 3347 w 6050"/>
              <a:gd name="T71" fmla="*/ 1671 h 7460"/>
              <a:gd name="T72" fmla="*/ 3609 w 6050"/>
              <a:gd name="T73" fmla="*/ 2361 h 7460"/>
              <a:gd name="T74" fmla="*/ 3511 w 6050"/>
              <a:gd name="T75" fmla="*/ 2373 h 7460"/>
              <a:gd name="T76" fmla="*/ 3826 w 6050"/>
              <a:gd name="T77" fmla="*/ 3378 h 7460"/>
              <a:gd name="T78" fmla="*/ 3886 w 6050"/>
              <a:gd name="T79" fmla="*/ 3672 h 7460"/>
              <a:gd name="T80" fmla="*/ 3838 w 6050"/>
              <a:gd name="T81" fmla="*/ 3936 h 7460"/>
              <a:gd name="T82" fmla="*/ 4040 w 6050"/>
              <a:gd name="T83" fmla="*/ 4758 h 7460"/>
              <a:gd name="T84" fmla="*/ 4101 w 6050"/>
              <a:gd name="T85" fmla="*/ 5049 h 7460"/>
              <a:gd name="T86" fmla="*/ 4101 w 6050"/>
              <a:gd name="T87" fmla="*/ 5049 h 7460"/>
              <a:gd name="T88" fmla="*/ 4259 w 6050"/>
              <a:gd name="T89" fmla="*/ 6146 h 7460"/>
              <a:gd name="T90" fmla="*/ 4464 w 6050"/>
              <a:gd name="T91" fmla="*/ 6058 h 7460"/>
              <a:gd name="T92" fmla="*/ 4575 w 6050"/>
              <a:gd name="T93" fmla="*/ 6049 h 7460"/>
              <a:gd name="T94" fmla="*/ 4749 w 6050"/>
              <a:gd name="T95" fmla="*/ 5030 h 7460"/>
              <a:gd name="T96" fmla="*/ 4764 w 6050"/>
              <a:gd name="T97" fmla="*/ 5419 h 7460"/>
              <a:gd name="T98" fmla="*/ 4826 w 6050"/>
              <a:gd name="T99" fmla="*/ 4314 h 7460"/>
              <a:gd name="T100" fmla="*/ 4749 w 6050"/>
              <a:gd name="T101" fmla="*/ 4717 h 7460"/>
              <a:gd name="T102" fmla="*/ 4980 w 6050"/>
              <a:gd name="T103" fmla="*/ 4038 h 7460"/>
              <a:gd name="T104" fmla="*/ 5119 w 6050"/>
              <a:gd name="T105" fmla="*/ 2941 h 7460"/>
              <a:gd name="T106" fmla="*/ 5076 w 6050"/>
              <a:gd name="T107" fmla="*/ 2582 h 7460"/>
              <a:gd name="T108" fmla="*/ 5163 w 6050"/>
              <a:gd name="T109" fmla="*/ 2656 h 7460"/>
              <a:gd name="T110" fmla="*/ 5343 w 6050"/>
              <a:gd name="T111" fmla="*/ 1716 h 7460"/>
              <a:gd name="T112" fmla="*/ 5346 w 6050"/>
              <a:gd name="T113" fmla="*/ 982 h 7460"/>
              <a:gd name="T114" fmla="*/ 5446 w 6050"/>
              <a:gd name="T115" fmla="*/ 1212 h 7460"/>
              <a:gd name="T116" fmla="*/ 5564 w 6050"/>
              <a:gd name="T117" fmla="*/ 307 h 7460"/>
              <a:gd name="T118" fmla="*/ 5464 w 6050"/>
              <a:gd name="T119" fmla="*/ 575 h 7460"/>
              <a:gd name="T120" fmla="*/ 5981 w 6050"/>
              <a:gd name="T121" fmla="*/ 74 h 7460"/>
              <a:gd name="T122" fmla="*/ 5962 w 6050"/>
              <a:gd name="T123" fmla="*/ 376 h 7460"/>
              <a:gd name="T124" fmla="*/ 5904 w 6050"/>
              <a:gd name="T125" fmla="*/ 135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50" h="7460">
                <a:moveTo>
                  <a:pt x="0" y="3971"/>
                </a:moveTo>
                <a:lnTo>
                  <a:pt x="45" y="3798"/>
                </a:lnTo>
                <a:lnTo>
                  <a:pt x="103" y="3633"/>
                </a:lnTo>
                <a:lnTo>
                  <a:pt x="118" y="3586"/>
                </a:lnTo>
                <a:lnTo>
                  <a:pt x="213" y="3617"/>
                </a:lnTo>
                <a:lnTo>
                  <a:pt x="197" y="3666"/>
                </a:lnTo>
                <a:lnTo>
                  <a:pt x="142" y="3824"/>
                </a:lnTo>
                <a:lnTo>
                  <a:pt x="97" y="3996"/>
                </a:lnTo>
                <a:lnTo>
                  <a:pt x="0" y="3971"/>
                </a:lnTo>
                <a:close/>
                <a:moveTo>
                  <a:pt x="190" y="3293"/>
                </a:moveTo>
                <a:lnTo>
                  <a:pt x="217" y="3237"/>
                </a:lnTo>
                <a:lnTo>
                  <a:pt x="274" y="3122"/>
                </a:lnTo>
                <a:cubicBezTo>
                  <a:pt x="276" y="3117"/>
                  <a:pt x="279" y="3113"/>
                  <a:pt x="283" y="3109"/>
                </a:cubicBezTo>
                <a:lnTo>
                  <a:pt x="328" y="3063"/>
                </a:lnTo>
                <a:cubicBezTo>
                  <a:pt x="337" y="3053"/>
                  <a:pt x="350" y="3048"/>
                  <a:pt x="364" y="3048"/>
                </a:cubicBezTo>
                <a:lnTo>
                  <a:pt x="420" y="3048"/>
                </a:lnTo>
                <a:lnTo>
                  <a:pt x="476" y="3048"/>
                </a:lnTo>
                <a:lnTo>
                  <a:pt x="509" y="3048"/>
                </a:lnTo>
                <a:lnTo>
                  <a:pt x="509" y="3148"/>
                </a:lnTo>
                <a:lnTo>
                  <a:pt x="476" y="3148"/>
                </a:lnTo>
                <a:lnTo>
                  <a:pt x="420" y="3148"/>
                </a:lnTo>
                <a:lnTo>
                  <a:pt x="364" y="3148"/>
                </a:lnTo>
                <a:lnTo>
                  <a:pt x="399" y="3133"/>
                </a:lnTo>
                <a:lnTo>
                  <a:pt x="354" y="3179"/>
                </a:lnTo>
                <a:lnTo>
                  <a:pt x="364" y="3166"/>
                </a:lnTo>
                <a:lnTo>
                  <a:pt x="307" y="3281"/>
                </a:lnTo>
                <a:lnTo>
                  <a:pt x="280" y="3336"/>
                </a:lnTo>
                <a:lnTo>
                  <a:pt x="190" y="3293"/>
                </a:lnTo>
                <a:close/>
                <a:moveTo>
                  <a:pt x="714" y="3309"/>
                </a:moveTo>
                <a:lnTo>
                  <a:pt x="735" y="3352"/>
                </a:lnTo>
                <a:lnTo>
                  <a:pt x="790" y="3454"/>
                </a:lnTo>
                <a:lnTo>
                  <a:pt x="848" y="3570"/>
                </a:lnTo>
                <a:cubicBezTo>
                  <a:pt x="851" y="3577"/>
                  <a:pt x="853" y="3585"/>
                  <a:pt x="853" y="3592"/>
                </a:cubicBezTo>
                <a:lnTo>
                  <a:pt x="853" y="3699"/>
                </a:lnTo>
                <a:lnTo>
                  <a:pt x="753" y="3699"/>
                </a:lnTo>
                <a:lnTo>
                  <a:pt x="753" y="3592"/>
                </a:lnTo>
                <a:lnTo>
                  <a:pt x="758" y="3614"/>
                </a:lnTo>
                <a:lnTo>
                  <a:pt x="702" y="3501"/>
                </a:lnTo>
                <a:lnTo>
                  <a:pt x="645" y="3396"/>
                </a:lnTo>
                <a:lnTo>
                  <a:pt x="624" y="3353"/>
                </a:lnTo>
                <a:lnTo>
                  <a:pt x="714" y="3309"/>
                </a:lnTo>
                <a:close/>
                <a:moveTo>
                  <a:pt x="921" y="3979"/>
                </a:moveTo>
                <a:lnTo>
                  <a:pt x="953" y="4134"/>
                </a:lnTo>
                <a:lnTo>
                  <a:pt x="1008" y="4301"/>
                </a:lnTo>
                <a:lnTo>
                  <a:pt x="1024" y="4362"/>
                </a:lnTo>
                <a:lnTo>
                  <a:pt x="927" y="4387"/>
                </a:lnTo>
                <a:lnTo>
                  <a:pt x="913" y="4332"/>
                </a:lnTo>
                <a:lnTo>
                  <a:pt x="855" y="4155"/>
                </a:lnTo>
                <a:lnTo>
                  <a:pt x="823" y="3999"/>
                </a:lnTo>
                <a:lnTo>
                  <a:pt x="921" y="3979"/>
                </a:lnTo>
                <a:close/>
                <a:moveTo>
                  <a:pt x="1098" y="4653"/>
                </a:moveTo>
                <a:lnTo>
                  <a:pt x="1121" y="4741"/>
                </a:lnTo>
                <a:lnTo>
                  <a:pt x="1178" y="5020"/>
                </a:lnTo>
                <a:cubicBezTo>
                  <a:pt x="1179" y="5023"/>
                  <a:pt x="1179" y="5027"/>
                  <a:pt x="1179" y="5030"/>
                </a:cubicBezTo>
                <a:lnTo>
                  <a:pt x="1179" y="5057"/>
                </a:lnTo>
                <a:lnTo>
                  <a:pt x="1079" y="5057"/>
                </a:lnTo>
                <a:lnTo>
                  <a:pt x="1079" y="5030"/>
                </a:lnTo>
                <a:lnTo>
                  <a:pt x="1080" y="5040"/>
                </a:lnTo>
                <a:lnTo>
                  <a:pt x="1024" y="4766"/>
                </a:lnTo>
                <a:lnTo>
                  <a:pt x="1002" y="4678"/>
                </a:lnTo>
                <a:lnTo>
                  <a:pt x="1098" y="4653"/>
                </a:lnTo>
                <a:close/>
                <a:moveTo>
                  <a:pt x="1195" y="5348"/>
                </a:moveTo>
                <a:lnTo>
                  <a:pt x="1224" y="5528"/>
                </a:lnTo>
                <a:lnTo>
                  <a:pt x="1277" y="5734"/>
                </a:lnTo>
                <a:lnTo>
                  <a:pt x="1180" y="5759"/>
                </a:lnTo>
                <a:lnTo>
                  <a:pt x="1125" y="5544"/>
                </a:lnTo>
                <a:lnTo>
                  <a:pt x="1097" y="5363"/>
                </a:lnTo>
                <a:lnTo>
                  <a:pt x="1195" y="5348"/>
                </a:lnTo>
                <a:close/>
                <a:moveTo>
                  <a:pt x="1338" y="6028"/>
                </a:moveTo>
                <a:lnTo>
                  <a:pt x="1391" y="6236"/>
                </a:lnTo>
                <a:lnTo>
                  <a:pt x="1437" y="6415"/>
                </a:lnTo>
                <a:lnTo>
                  <a:pt x="1341" y="6440"/>
                </a:lnTo>
                <a:lnTo>
                  <a:pt x="1295" y="6261"/>
                </a:lnTo>
                <a:lnTo>
                  <a:pt x="1241" y="6053"/>
                </a:lnTo>
                <a:lnTo>
                  <a:pt x="1338" y="6028"/>
                </a:lnTo>
                <a:close/>
                <a:moveTo>
                  <a:pt x="1494" y="6722"/>
                </a:moveTo>
                <a:lnTo>
                  <a:pt x="1494" y="6858"/>
                </a:lnTo>
                <a:lnTo>
                  <a:pt x="1493" y="6846"/>
                </a:lnTo>
                <a:lnTo>
                  <a:pt x="1549" y="7064"/>
                </a:lnTo>
                <a:lnTo>
                  <a:pt x="1546" y="7055"/>
                </a:lnTo>
                <a:lnTo>
                  <a:pt x="1562" y="7089"/>
                </a:lnTo>
                <a:lnTo>
                  <a:pt x="1472" y="7133"/>
                </a:lnTo>
                <a:lnTo>
                  <a:pt x="1456" y="7099"/>
                </a:lnTo>
                <a:cubicBezTo>
                  <a:pt x="1454" y="7096"/>
                  <a:pt x="1453" y="7093"/>
                  <a:pt x="1452" y="7089"/>
                </a:cubicBezTo>
                <a:lnTo>
                  <a:pt x="1396" y="6871"/>
                </a:lnTo>
                <a:cubicBezTo>
                  <a:pt x="1395" y="6867"/>
                  <a:pt x="1394" y="6863"/>
                  <a:pt x="1394" y="6858"/>
                </a:cubicBezTo>
                <a:lnTo>
                  <a:pt x="1394" y="6722"/>
                </a:lnTo>
                <a:lnTo>
                  <a:pt x="1494" y="6722"/>
                </a:lnTo>
                <a:close/>
                <a:moveTo>
                  <a:pt x="1696" y="7355"/>
                </a:moveTo>
                <a:lnTo>
                  <a:pt x="1713" y="7387"/>
                </a:lnTo>
                <a:lnTo>
                  <a:pt x="1669" y="7360"/>
                </a:lnTo>
                <a:lnTo>
                  <a:pt x="1715" y="7360"/>
                </a:lnTo>
                <a:lnTo>
                  <a:pt x="1683" y="7372"/>
                </a:lnTo>
                <a:lnTo>
                  <a:pt x="1739" y="7326"/>
                </a:lnTo>
                <a:lnTo>
                  <a:pt x="1726" y="7342"/>
                </a:lnTo>
                <a:lnTo>
                  <a:pt x="1782" y="7227"/>
                </a:lnTo>
                <a:lnTo>
                  <a:pt x="1834" y="7121"/>
                </a:lnTo>
                <a:lnTo>
                  <a:pt x="1924" y="7165"/>
                </a:lnTo>
                <a:lnTo>
                  <a:pt x="1872" y="7271"/>
                </a:lnTo>
                <a:lnTo>
                  <a:pt x="1816" y="7386"/>
                </a:lnTo>
                <a:cubicBezTo>
                  <a:pt x="1813" y="7393"/>
                  <a:pt x="1808" y="7399"/>
                  <a:pt x="1802" y="7403"/>
                </a:cubicBezTo>
                <a:lnTo>
                  <a:pt x="1746" y="7449"/>
                </a:lnTo>
                <a:cubicBezTo>
                  <a:pt x="1737" y="7456"/>
                  <a:pt x="1726" y="7460"/>
                  <a:pt x="1715" y="7460"/>
                </a:cubicBezTo>
                <a:lnTo>
                  <a:pt x="1669" y="7460"/>
                </a:lnTo>
                <a:cubicBezTo>
                  <a:pt x="1651" y="7460"/>
                  <a:pt x="1634" y="7450"/>
                  <a:pt x="1626" y="7434"/>
                </a:cubicBezTo>
                <a:lnTo>
                  <a:pt x="1608" y="7403"/>
                </a:lnTo>
                <a:lnTo>
                  <a:pt x="1696" y="7355"/>
                </a:lnTo>
                <a:close/>
                <a:moveTo>
                  <a:pt x="1921" y="6845"/>
                </a:moveTo>
                <a:lnTo>
                  <a:pt x="1948" y="6742"/>
                </a:lnTo>
                <a:lnTo>
                  <a:pt x="1992" y="6515"/>
                </a:lnTo>
                <a:lnTo>
                  <a:pt x="1991" y="6525"/>
                </a:lnTo>
                <a:lnTo>
                  <a:pt x="1991" y="6465"/>
                </a:lnTo>
                <a:lnTo>
                  <a:pt x="2091" y="6465"/>
                </a:lnTo>
                <a:lnTo>
                  <a:pt x="2091" y="6525"/>
                </a:lnTo>
                <a:cubicBezTo>
                  <a:pt x="2091" y="6528"/>
                  <a:pt x="2091" y="6531"/>
                  <a:pt x="2090" y="6535"/>
                </a:cubicBezTo>
                <a:lnTo>
                  <a:pt x="2044" y="6767"/>
                </a:lnTo>
                <a:lnTo>
                  <a:pt x="2018" y="6870"/>
                </a:lnTo>
                <a:lnTo>
                  <a:pt x="1921" y="6845"/>
                </a:lnTo>
                <a:close/>
                <a:moveTo>
                  <a:pt x="2009" y="6157"/>
                </a:moveTo>
                <a:lnTo>
                  <a:pt x="2048" y="5963"/>
                </a:lnTo>
                <a:lnTo>
                  <a:pt x="2089" y="5765"/>
                </a:lnTo>
                <a:lnTo>
                  <a:pt x="2187" y="5785"/>
                </a:lnTo>
                <a:lnTo>
                  <a:pt x="2146" y="5983"/>
                </a:lnTo>
                <a:lnTo>
                  <a:pt x="2107" y="6177"/>
                </a:lnTo>
                <a:lnTo>
                  <a:pt x="2009" y="6157"/>
                </a:lnTo>
                <a:close/>
                <a:moveTo>
                  <a:pt x="2149" y="5471"/>
                </a:moveTo>
                <a:lnTo>
                  <a:pt x="2161" y="5411"/>
                </a:lnTo>
                <a:lnTo>
                  <a:pt x="2217" y="5079"/>
                </a:lnTo>
                <a:lnTo>
                  <a:pt x="2217" y="5079"/>
                </a:lnTo>
                <a:lnTo>
                  <a:pt x="2316" y="5094"/>
                </a:lnTo>
                <a:lnTo>
                  <a:pt x="2315" y="5096"/>
                </a:lnTo>
                <a:lnTo>
                  <a:pt x="2259" y="5431"/>
                </a:lnTo>
                <a:lnTo>
                  <a:pt x="2247" y="5491"/>
                </a:lnTo>
                <a:lnTo>
                  <a:pt x="2149" y="5471"/>
                </a:lnTo>
                <a:close/>
                <a:moveTo>
                  <a:pt x="2257" y="4783"/>
                </a:moveTo>
                <a:lnTo>
                  <a:pt x="2262" y="4747"/>
                </a:lnTo>
                <a:lnTo>
                  <a:pt x="2261" y="4478"/>
                </a:lnTo>
                <a:cubicBezTo>
                  <a:pt x="2261" y="4475"/>
                  <a:pt x="2261" y="4472"/>
                  <a:pt x="2262" y="4470"/>
                </a:cubicBezTo>
                <a:lnTo>
                  <a:pt x="2276" y="4383"/>
                </a:lnTo>
                <a:lnTo>
                  <a:pt x="2375" y="4400"/>
                </a:lnTo>
                <a:lnTo>
                  <a:pt x="2360" y="4486"/>
                </a:lnTo>
                <a:lnTo>
                  <a:pt x="2361" y="4478"/>
                </a:lnTo>
                <a:lnTo>
                  <a:pt x="2361" y="4761"/>
                </a:lnTo>
                <a:lnTo>
                  <a:pt x="2356" y="4797"/>
                </a:lnTo>
                <a:lnTo>
                  <a:pt x="2257" y="4783"/>
                </a:lnTo>
                <a:close/>
                <a:moveTo>
                  <a:pt x="2328" y="4086"/>
                </a:moveTo>
                <a:lnTo>
                  <a:pt x="2375" y="3858"/>
                </a:lnTo>
                <a:lnTo>
                  <a:pt x="2402" y="3695"/>
                </a:lnTo>
                <a:lnTo>
                  <a:pt x="2501" y="3711"/>
                </a:lnTo>
                <a:lnTo>
                  <a:pt x="2473" y="3878"/>
                </a:lnTo>
                <a:lnTo>
                  <a:pt x="2426" y="4106"/>
                </a:lnTo>
                <a:lnTo>
                  <a:pt x="2328" y="4086"/>
                </a:lnTo>
                <a:close/>
                <a:moveTo>
                  <a:pt x="2457" y="3398"/>
                </a:moveTo>
                <a:lnTo>
                  <a:pt x="2487" y="3249"/>
                </a:lnTo>
                <a:lnTo>
                  <a:pt x="2527" y="3006"/>
                </a:lnTo>
                <a:lnTo>
                  <a:pt x="2626" y="3022"/>
                </a:lnTo>
                <a:lnTo>
                  <a:pt x="2585" y="3269"/>
                </a:lnTo>
                <a:lnTo>
                  <a:pt x="2555" y="3418"/>
                </a:lnTo>
                <a:lnTo>
                  <a:pt x="2457" y="3398"/>
                </a:lnTo>
                <a:close/>
                <a:moveTo>
                  <a:pt x="2588" y="2722"/>
                </a:moveTo>
                <a:lnTo>
                  <a:pt x="2588" y="2488"/>
                </a:lnTo>
                <a:cubicBezTo>
                  <a:pt x="2588" y="2484"/>
                  <a:pt x="2588" y="2480"/>
                  <a:pt x="2589" y="2477"/>
                </a:cubicBezTo>
                <a:lnTo>
                  <a:pt x="2629" y="2315"/>
                </a:lnTo>
                <a:lnTo>
                  <a:pt x="2726" y="2338"/>
                </a:lnTo>
                <a:lnTo>
                  <a:pt x="2686" y="2500"/>
                </a:lnTo>
                <a:lnTo>
                  <a:pt x="2688" y="2488"/>
                </a:lnTo>
                <a:lnTo>
                  <a:pt x="2688" y="2722"/>
                </a:lnTo>
                <a:lnTo>
                  <a:pt x="2588" y="2722"/>
                </a:lnTo>
                <a:close/>
                <a:moveTo>
                  <a:pt x="2717" y="2027"/>
                </a:moveTo>
                <a:lnTo>
                  <a:pt x="2758" y="1866"/>
                </a:lnTo>
                <a:lnTo>
                  <a:pt x="2803" y="1694"/>
                </a:lnTo>
                <a:cubicBezTo>
                  <a:pt x="2804" y="1691"/>
                  <a:pt x="2805" y="1687"/>
                  <a:pt x="2807" y="1684"/>
                </a:cubicBezTo>
                <a:lnTo>
                  <a:pt x="2831" y="1635"/>
                </a:lnTo>
                <a:lnTo>
                  <a:pt x="2921" y="1679"/>
                </a:lnTo>
                <a:lnTo>
                  <a:pt x="2896" y="1728"/>
                </a:lnTo>
                <a:lnTo>
                  <a:pt x="2900" y="1719"/>
                </a:lnTo>
                <a:lnTo>
                  <a:pt x="2855" y="1891"/>
                </a:lnTo>
                <a:lnTo>
                  <a:pt x="2813" y="2052"/>
                </a:lnTo>
                <a:lnTo>
                  <a:pt x="2717" y="2027"/>
                </a:lnTo>
                <a:close/>
                <a:moveTo>
                  <a:pt x="2914" y="1378"/>
                </a:moveTo>
                <a:lnTo>
                  <a:pt x="2914" y="1373"/>
                </a:lnTo>
                <a:cubicBezTo>
                  <a:pt x="2914" y="1360"/>
                  <a:pt x="2919" y="1347"/>
                  <a:pt x="2928" y="1338"/>
                </a:cubicBezTo>
                <a:lnTo>
                  <a:pt x="2985" y="1280"/>
                </a:lnTo>
                <a:lnTo>
                  <a:pt x="3045" y="1231"/>
                </a:lnTo>
                <a:cubicBezTo>
                  <a:pt x="3054" y="1223"/>
                  <a:pt x="3065" y="1219"/>
                  <a:pt x="3077" y="1219"/>
                </a:cubicBezTo>
                <a:lnTo>
                  <a:pt x="3122" y="1219"/>
                </a:lnTo>
                <a:lnTo>
                  <a:pt x="3178" y="1219"/>
                </a:lnTo>
                <a:cubicBezTo>
                  <a:pt x="3189" y="1219"/>
                  <a:pt x="3201" y="1223"/>
                  <a:pt x="3210" y="1231"/>
                </a:cubicBezTo>
                <a:lnTo>
                  <a:pt x="3266" y="1277"/>
                </a:lnTo>
                <a:cubicBezTo>
                  <a:pt x="3271" y="1281"/>
                  <a:pt x="3276" y="1287"/>
                  <a:pt x="3279" y="1293"/>
                </a:cubicBezTo>
                <a:lnTo>
                  <a:pt x="3309" y="1354"/>
                </a:lnTo>
                <a:lnTo>
                  <a:pt x="3219" y="1398"/>
                </a:lnTo>
                <a:lnTo>
                  <a:pt x="3189" y="1337"/>
                </a:lnTo>
                <a:lnTo>
                  <a:pt x="3203" y="1354"/>
                </a:lnTo>
                <a:lnTo>
                  <a:pt x="3146" y="1308"/>
                </a:lnTo>
                <a:lnTo>
                  <a:pt x="3178" y="1319"/>
                </a:lnTo>
                <a:lnTo>
                  <a:pt x="3122" y="1319"/>
                </a:lnTo>
                <a:lnTo>
                  <a:pt x="3077" y="1319"/>
                </a:lnTo>
                <a:lnTo>
                  <a:pt x="3108" y="1308"/>
                </a:lnTo>
                <a:lnTo>
                  <a:pt x="3056" y="1350"/>
                </a:lnTo>
                <a:lnTo>
                  <a:pt x="3000" y="1408"/>
                </a:lnTo>
                <a:lnTo>
                  <a:pt x="3014" y="1373"/>
                </a:lnTo>
                <a:lnTo>
                  <a:pt x="3014" y="1378"/>
                </a:lnTo>
                <a:lnTo>
                  <a:pt x="2914" y="1378"/>
                </a:lnTo>
                <a:close/>
                <a:moveTo>
                  <a:pt x="3438" y="1628"/>
                </a:moveTo>
                <a:lnTo>
                  <a:pt x="3440" y="1635"/>
                </a:lnTo>
                <a:lnTo>
                  <a:pt x="3437" y="1627"/>
                </a:lnTo>
                <a:lnTo>
                  <a:pt x="3493" y="1742"/>
                </a:lnTo>
                <a:cubicBezTo>
                  <a:pt x="3494" y="1745"/>
                  <a:pt x="3496" y="1748"/>
                  <a:pt x="3497" y="1751"/>
                </a:cubicBezTo>
                <a:lnTo>
                  <a:pt x="3553" y="1970"/>
                </a:lnTo>
                <a:lnTo>
                  <a:pt x="3564" y="2003"/>
                </a:lnTo>
                <a:lnTo>
                  <a:pt x="3469" y="2034"/>
                </a:lnTo>
                <a:lnTo>
                  <a:pt x="3456" y="1995"/>
                </a:lnTo>
                <a:lnTo>
                  <a:pt x="3400" y="1776"/>
                </a:lnTo>
                <a:lnTo>
                  <a:pt x="3403" y="1786"/>
                </a:lnTo>
                <a:lnTo>
                  <a:pt x="3347" y="1671"/>
                </a:lnTo>
                <a:cubicBezTo>
                  <a:pt x="3346" y="1668"/>
                  <a:pt x="3344" y="1665"/>
                  <a:pt x="3344" y="1662"/>
                </a:cubicBezTo>
                <a:lnTo>
                  <a:pt x="3341" y="1655"/>
                </a:lnTo>
                <a:lnTo>
                  <a:pt x="3438" y="1628"/>
                </a:lnTo>
                <a:close/>
                <a:moveTo>
                  <a:pt x="3611" y="2312"/>
                </a:moveTo>
                <a:lnTo>
                  <a:pt x="3611" y="2373"/>
                </a:lnTo>
                <a:lnTo>
                  <a:pt x="3609" y="2361"/>
                </a:lnTo>
                <a:lnTo>
                  <a:pt x="3665" y="2579"/>
                </a:lnTo>
                <a:lnTo>
                  <a:pt x="3689" y="2692"/>
                </a:lnTo>
                <a:lnTo>
                  <a:pt x="3591" y="2712"/>
                </a:lnTo>
                <a:lnTo>
                  <a:pt x="3569" y="2604"/>
                </a:lnTo>
                <a:lnTo>
                  <a:pt x="3512" y="2386"/>
                </a:lnTo>
                <a:cubicBezTo>
                  <a:pt x="3511" y="2382"/>
                  <a:pt x="3511" y="2378"/>
                  <a:pt x="3511" y="2373"/>
                </a:cubicBezTo>
                <a:lnTo>
                  <a:pt x="3511" y="2312"/>
                </a:lnTo>
                <a:lnTo>
                  <a:pt x="3611" y="2312"/>
                </a:lnTo>
                <a:close/>
                <a:moveTo>
                  <a:pt x="3747" y="2987"/>
                </a:moveTo>
                <a:lnTo>
                  <a:pt x="3767" y="3088"/>
                </a:lnTo>
                <a:lnTo>
                  <a:pt x="3824" y="3364"/>
                </a:lnTo>
                <a:lnTo>
                  <a:pt x="3826" y="3378"/>
                </a:lnTo>
                <a:lnTo>
                  <a:pt x="3729" y="3398"/>
                </a:lnTo>
                <a:lnTo>
                  <a:pt x="3726" y="3384"/>
                </a:lnTo>
                <a:lnTo>
                  <a:pt x="3669" y="3108"/>
                </a:lnTo>
                <a:lnTo>
                  <a:pt x="3649" y="3006"/>
                </a:lnTo>
                <a:lnTo>
                  <a:pt x="3747" y="2987"/>
                </a:lnTo>
                <a:close/>
                <a:moveTo>
                  <a:pt x="3886" y="3672"/>
                </a:moveTo>
                <a:lnTo>
                  <a:pt x="3936" y="3916"/>
                </a:lnTo>
                <a:cubicBezTo>
                  <a:pt x="3937" y="3919"/>
                  <a:pt x="3937" y="3923"/>
                  <a:pt x="3937" y="3926"/>
                </a:cubicBezTo>
                <a:lnTo>
                  <a:pt x="3937" y="4077"/>
                </a:lnTo>
                <a:lnTo>
                  <a:pt x="3837" y="4077"/>
                </a:lnTo>
                <a:lnTo>
                  <a:pt x="3837" y="3926"/>
                </a:lnTo>
                <a:lnTo>
                  <a:pt x="3838" y="3936"/>
                </a:lnTo>
                <a:lnTo>
                  <a:pt x="3788" y="3692"/>
                </a:lnTo>
                <a:lnTo>
                  <a:pt x="3886" y="3672"/>
                </a:lnTo>
                <a:close/>
                <a:moveTo>
                  <a:pt x="3971" y="4364"/>
                </a:moveTo>
                <a:lnTo>
                  <a:pt x="3992" y="4468"/>
                </a:lnTo>
                <a:lnTo>
                  <a:pt x="4038" y="4746"/>
                </a:lnTo>
                <a:lnTo>
                  <a:pt x="4040" y="4758"/>
                </a:lnTo>
                <a:lnTo>
                  <a:pt x="3942" y="4778"/>
                </a:lnTo>
                <a:lnTo>
                  <a:pt x="3939" y="4762"/>
                </a:lnTo>
                <a:lnTo>
                  <a:pt x="3894" y="4488"/>
                </a:lnTo>
                <a:lnTo>
                  <a:pt x="3873" y="4384"/>
                </a:lnTo>
                <a:lnTo>
                  <a:pt x="3971" y="4364"/>
                </a:lnTo>
                <a:close/>
                <a:moveTo>
                  <a:pt x="4101" y="5049"/>
                </a:moveTo>
                <a:lnTo>
                  <a:pt x="4149" y="5236"/>
                </a:lnTo>
                <a:lnTo>
                  <a:pt x="4190" y="5442"/>
                </a:lnTo>
                <a:lnTo>
                  <a:pt x="4092" y="5461"/>
                </a:lnTo>
                <a:lnTo>
                  <a:pt x="4053" y="5261"/>
                </a:lnTo>
                <a:lnTo>
                  <a:pt x="4004" y="5074"/>
                </a:lnTo>
                <a:lnTo>
                  <a:pt x="4101" y="5049"/>
                </a:lnTo>
                <a:close/>
                <a:moveTo>
                  <a:pt x="4222" y="5730"/>
                </a:moveTo>
                <a:lnTo>
                  <a:pt x="4261" y="5841"/>
                </a:lnTo>
                <a:lnTo>
                  <a:pt x="4307" y="6018"/>
                </a:lnTo>
                <a:lnTo>
                  <a:pt x="4304" y="6008"/>
                </a:lnTo>
                <a:lnTo>
                  <a:pt x="4349" y="6102"/>
                </a:lnTo>
                <a:lnTo>
                  <a:pt x="4259" y="6146"/>
                </a:lnTo>
                <a:lnTo>
                  <a:pt x="4214" y="6052"/>
                </a:lnTo>
                <a:cubicBezTo>
                  <a:pt x="4212" y="6049"/>
                  <a:pt x="4211" y="6046"/>
                  <a:pt x="4210" y="6043"/>
                </a:cubicBezTo>
                <a:lnTo>
                  <a:pt x="4166" y="5874"/>
                </a:lnTo>
                <a:lnTo>
                  <a:pt x="4128" y="5763"/>
                </a:lnTo>
                <a:lnTo>
                  <a:pt x="4222" y="5730"/>
                </a:lnTo>
                <a:close/>
                <a:moveTo>
                  <a:pt x="4464" y="6058"/>
                </a:moveTo>
                <a:lnTo>
                  <a:pt x="4482" y="6012"/>
                </a:lnTo>
                <a:lnTo>
                  <a:pt x="4538" y="5842"/>
                </a:lnTo>
                <a:lnTo>
                  <a:pt x="4594" y="5682"/>
                </a:lnTo>
                <a:lnTo>
                  <a:pt x="4688" y="5715"/>
                </a:lnTo>
                <a:lnTo>
                  <a:pt x="4633" y="5873"/>
                </a:lnTo>
                <a:lnTo>
                  <a:pt x="4575" y="6049"/>
                </a:lnTo>
                <a:lnTo>
                  <a:pt x="4557" y="6095"/>
                </a:lnTo>
                <a:lnTo>
                  <a:pt x="4464" y="6058"/>
                </a:lnTo>
                <a:close/>
                <a:moveTo>
                  <a:pt x="4666" y="5396"/>
                </a:moveTo>
                <a:lnTo>
                  <a:pt x="4705" y="5237"/>
                </a:lnTo>
                <a:lnTo>
                  <a:pt x="4750" y="5020"/>
                </a:lnTo>
                <a:lnTo>
                  <a:pt x="4749" y="5030"/>
                </a:lnTo>
                <a:lnTo>
                  <a:pt x="4749" y="5017"/>
                </a:lnTo>
                <a:lnTo>
                  <a:pt x="4849" y="5017"/>
                </a:lnTo>
                <a:lnTo>
                  <a:pt x="4849" y="5030"/>
                </a:lnTo>
                <a:cubicBezTo>
                  <a:pt x="4849" y="5033"/>
                  <a:pt x="4849" y="5037"/>
                  <a:pt x="4848" y="5040"/>
                </a:cubicBezTo>
                <a:lnTo>
                  <a:pt x="4802" y="5260"/>
                </a:lnTo>
                <a:lnTo>
                  <a:pt x="4764" y="5419"/>
                </a:lnTo>
                <a:lnTo>
                  <a:pt x="4666" y="5396"/>
                </a:lnTo>
                <a:close/>
                <a:moveTo>
                  <a:pt x="4749" y="4717"/>
                </a:moveTo>
                <a:lnTo>
                  <a:pt x="4749" y="4696"/>
                </a:lnTo>
                <a:cubicBezTo>
                  <a:pt x="4749" y="4693"/>
                  <a:pt x="4749" y="4690"/>
                  <a:pt x="4750" y="4686"/>
                </a:cubicBezTo>
                <a:lnTo>
                  <a:pt x="4806" y="4410"/>
                </a:lnTo>
                <a:lnTo>
                  <a:pt x="4826" y="4314"/>
                </a:lnTo>
                <a:lnTo>
                  <a:pt x="4924" y="4334"/>
                </a:lnTo>
                <a:lnTo>
                  <a:pt x="4904" y="4430"/>
                </a:lnTo>
                <a:lnTo>
                  <a:pt x="4848" y="4706"/>
                </a:lnTo>
                <a:lnTo>
                  <a:pt x="4849" y="4696"/>
                </a:lnTo>
                <a:lnTo>
                  <a:pt x="4849" y="4717"/>
                </a:lnTo>
                <a:lnTo>
                  <a:pt x="4749" y="4717"/>
                </a:lnTo>
                <a:close/>
                <a:moveTo>
                  <a:pt x="4882" y="4021"/>
                </a:moveTo>
                <a:lnTo>
                  <a:pt x="4918" y="3803"/>
                </a:lnTo>
                <a:lnTo>
                  <a:pt x="4948" y="3627"/>
                </a:lnTo>
                <a:lnTo>
                  <a:pt x="5047" y="3644"/>
                </a:lnTo>
                <a:lnTo>
                  <a:pt x="5017" y="3819"/>
                </a:lnTo>
                <a:lnTo>
                  <a:pt x="4980" y="4038"/>
                </a:lnTo>
                <a:lnTo>
                  <a:pt x="4882" y="4021"/>
                </a:lnTo>
                <a:close/>
                <a:moveTo>
                  <a:pt x="4997" y="3331"/>
                </a:moveTo>
                <a:lnTo>
                  <a:pt x="5020" y="3193"/>
                </a:lnTo>
                <a:lnTo>
                  <a:pt x="5019" y="3201"/>
                </a:lnTo>
                <a:lnTo>
                  <a:pt x="5019" y="2941"/>
                </a:lnTo>
                <a:lnTo>
                  <a:pt x="5119" y="2941"/>
                </a:lnTo>
                <a:lnTo>
                  <a:pt x="5119" y="3201"/>
                </a:lnTo>
                <a:cubicBezTo>
                  <a:pt x="5119" y="3204"/>
                  <a:pt x="5119" y="3207"/>
                  <a:pt x="5118" y="3210"/>
                </a:cubicBezTo>
                <a:lnTo>
                  <a:pt x="5096" y="3347"/>
                </a:lnTo>
                <a:lnTo>
                  <a:pt x="4997" y="3331"/>
                </a:lnTo>
                <a:close/>
                <a:moveTo>
                  <a:pt x="5065" y="2636"/>
                </a:moveTo>
                <a:lnTo>
                  <a:pt x="5076" y="2582"/>
                </a:lnTo>
                <a:lnTo>
                  <a:pt x="5132" y="2250"/>
                </a:lnTo>
                <a:lnTo>
                  <a:pt x="5134" y="2242"/>
                </a:lnTo>
                <a:lnTo>
                  <a:pt x="5232" y="2262"/>
                </a:lnTo>
                <a:lnTo>
                  <a:pt x="5231" y="2267"/>
                </a:lnTo>
                <a:lnTo>
                  <a:pt x="5174" y="2602"/>
                </a:lnTo>
                <a:lnTo>
                  <a:pt x="5163" y="2656"/>
                </a:lnTo>
                <a:lnTo>
                  <a:pt x="5065" y="2636"/>
                </a:lnTo>
                <a:close/>
                <a:moveTo>
                  <a:pt x="5194" y="1948"/>
                </a:moveTo>
                <a:lnTo>
                  <a:pt x="5245" y="1696"/>
                </a:lnTo>
                <a:lnTo>
                  <a:pt x="5268" y="1557"/>
                </a:lnTo>
                <a:lnTo>
                  <a:pt x="5367" y="1573"/>
                </a:lnTo>
                <a:lnTo>
                  <a:pt x="5343" y="1716"/>
                </a:lnTo>
                <a:lnTo>
                  <a:pt x="5292" y="1968"/>
                </a:lnTo>
                <a:lnTo>
                  <a:pt x="5194" y="1948"/>
                </a:lnTo>
                <a:close/>
                <a:moveTo>
                  <a:pt x="5332" y="1259"/>
                </a:moveTo>
                <a:lnTo>
                  <a:pt x="5347" y="1199"/>
                </a:lnTo>
                <a:lnTo>
                  <a:pt x="5346" y="1212"/>
                </a:lnTo>
                <a:lnTo>
                  <a:pt x="5346" y="982"/>
                </a:lnTo>
                <a:cubicBezTo>
                  <a:pt x="5346" y="978"/>
                  <a:pt x="5346" y="974"/>
                  <a:pt x="5347" y="969"/>
                </a:cubicBezTo>
                <a:lnTo>
                  <a:pt x="5374" y="865"/>
                </a:lnTo>
                <a:lnTo>
                  <a:pt x="5471" y="890"/>
                </a:lnTo>
                <a:lnTo>
                  <a:pt x="5444" y="994"/>
                </a:lnTo>
                <a:lnTo>
                  <a:pt x="5446" y="982"/>
                </a:lnTo>
                <a:lnTo>
                  <a:pt x="5446" y="1212"/>
                </a:lnTo>
                <a:cubicBezTo>
                  <a:pt x="5446" y="1216"/>
                  <a:pt x="5445" y="1220"/>
                  <a:pt x="5444" y="1224"/>
                </a:cubicBezTo>
                <a:lnTo>
                  <a:pt x="5429" y="1284"/>
                </a:lnTo>
                <a:lnTo>
                  <a:pt x="5332" y="1259"/>
                </a:lnTo>
                <a:close/>
                <a:moveTo>
                  <a:pt x="5464" y="575"/>
                </a:moveTo>
                <a:lnTo>
                  <a:pt x="5517" y="414"/>
                </a:lnTo>
                <a:lnTo>
                  <a:pt x="5564" y="307"/>
                </a:lnTo>
                <a:lnTo>
                  <a:pt x="5616" y="199"/>
                </a:lnTo>
                <a:lnTo>
                  <a:pt x="5706" y="243"/>
                </a:lnTo>
                <a:lnTo>
                  <a:pt x="5655" y="346"/>
                </a:lnTo>
                <a:lnTo>
                  <a:pt x="5612" y="445"/>
                </a:lnTo>
                <a:lnTo>
                  <a:pt x="5559" y="606"/>
                </a:lnTo>
                <a:lnTo>
                  <a:pt x="5464" y="575"/>
                </a:lnTo>
                <a:close/>
                <a:moveTo>
                  <a:pt x="5824" y="0"/>
                </a:moveTo>
                <a:lnTo>
                  <a:pt x="5835" y="0"/>
                </a:lnTo>
                <a:lnTo>
                  <a:pt x="5880" y="0"/>
                </a:lnTo>
                <a:cubicBezTo>
                  <a:pt x="5891" y="0"/>
                  <a:pt x="5902" y="4"/>
                  <a:pt x="5911" y="12"/>
                </a:cubicBezTo>
                <a:lnTo>
                  <a:pt x="5968" y="58"/>
                </a:lnTo>
                <a:cubicBezTo>
                  <a:pt x="5973" y="62"/>
                  <a:pt x="5978" y="68"/>
                  <a:pt x="5981" y="74"/>
                </a:cubicBezTo>
                <a:lnTo>
                  <a:pt x="6037" y="189"/>
                </a:lnTo>
                <a:cubicBezTo>
                  <a:pt x="6040" y="196"/>
                  <a:pt x="6042" y="204"/>
                  <a:pt x="6042" y="211"/>
                </a:cubicBezTo>
                <a:lnTo>
                  <a:pt x="6042" y="326"/>
                </a:lnTo>
                <a:lnTo>
                  <a:pt x="6036" y="303"/>
                </a:lnTo>
                <a:lnTo>
                  <a:pt x="6050" y="328"/>
                </a:lnTo>
                <a:lnTo>
                  <a:pt x="5962" y="376"/>
                </a:lnTo>
                <a:lnTo>
                  <a:pt x="5948" y="350"/>
                </a:lnTo>
                <a:cubicBezTo>
                  <a:pt x="5944" y="343"/>
                  <a:pt x="5942" y="335"/>
                  <a:pt x="5942" y="326"/>
                </a:cubicBezTo>
                <a:lnTo>
                  <a:pt x="5942" y="211"/>
                </a:lnTo>
                <a:lnTo>
                  <a:pt x="5947" y="233"/>
                </a:lnTo>
                <a:lnTo>
                  <a:pt x="5891" y="118"/>
                </a:lnTo>
                <a:lnTo>
                  <a:pt x="5904" y="135"/>
                </a:lnTo>
                <a:lnTo>
                  <a:pt x="5848" y="89"/>
                </a:lnTo>
                <a:lnTo>
                  <a:pt x="5880" y="100"/>
                </a:lnTo>
                <a:lnTo>
                  <a:pt x="5835" y="100"/>
                </a:lnTo>
                <a:lnTo>
                  <a:pt x="5824" y="100"/>
                </a:lnTo>
                <a:lnTo>
                  <a:pt x="5824" y="0"/>
                </a:lnTo>
                <a:close/>
              </a:path>
            </a:pathLst>
          </a:custGeom>
          <a:solidFill>
            <a:srgbClr val="3333FF"/>
          </a:solidFill>
          <a:ln w="28575" cap="flat" cmpd="sng">
            <a:solidFill>
              <a:srgbClr val="3333FF"/>
            </a:solidFill>
            <a:prstDash val="solid"/>
            <a:bevel/>
            <a:headEnd/>
            <a:tailEnd/>
          </a:ln>
        </p:spPr>
        <p:txBody>
          <a:bodyPr/>
          <a:lstStyle/>
          <a:p>
            <a:endParaRPr lang="en-US"/>
          </a:p>
        </p:txBody>
      </p:sp>
      <p:sp>
        <p:nvSpPr>
          <p:cNvPr id="56447" name="Freeform 127">
            <a:extLst>
              <a:ext uri="{FF2B5EF4-FFF2-40B4-BE49-F238E27FC236}">
                <a16:creationId xmlns:a16="http://schemas.microsoft.com/office/drawing/2014/main" id="{CF1440DC-78BE-4D8A-BCDB-D9E0DFE6D829}"/>
              </a:ext>
            </a:extLst>
          </p:cNvPr>
          <p:cNvSpPr>
            <a:spLocks noEditPoints="1"/>
          </p:cNvSpPr>
          <p:nvPr/>
        </p:nvSpPr>
        <p:spPr bwMode="auto">
          <a:xfrm>
            <a:off x="5419725" y="2570163"/>
            <a:ext cx="877888" cy="1201737"/>
          </a:xfrm>
          <a:custGeom>
            <a:avLst/>
            <a:gdLst>
              <a:gd name="T0" fmla="*/ 113 w 5555"/>
              <a:gd name="T1" fmla="*/ 3336 h 7590"/>
              <a:gd name="T2" fmla="*/ 366 w 5555"/>
              <a:gd name="T3" fmla="*/ 3975 h 7590"/>
              <a:gd name="T4" fmla="*/ 213 w 5555"/>
              <a:gd name="T5" fmla="*/ 3781 h 7590"/>
              <a:gd name="T6" fmla="*/ 377 w 5555"/>
              <a:gd name="T7" fmla="*/ 4747 h 7590"/>
              <a:gd name="T8" fmla="*/ 581 w 5555"/>
              <a:gd name="T9" fmla="*/ 5359 h 7590"/>
              <a:gd name="T10" fmla="*/ 517 w 5555"/>
              <a:gd name="T11" fmla="*/ 5027 h 7590"/>
              <a:gd name="T12" fmla="*/ 539 w 5555"/>
              <a:gd name="T13" fmla="*/ 5943 h 7590"/>
              <a:gd name="T14" fmla="*/ 795 w 5555"/>
              <a:gd name="T15" fmla="*/ 6696 h 7590"/>
              <a:gd name="T16" fmla="*/ 744 w 5555"/>
              <a:gd name="T17" fmla="*/ 6397 h 7590"/>
              <a:gd name="T18" fmla="*/ 958 w 5555"/>
              <a:gd name="T19" fmla="*/ 7405 h 7590"/>
              <a:gd name="T20" fmla="*/ 866 w 5555"/>
              <a:gd name="T21" fmla="*/ 7327 h 7590"/>
              <a:gd name="T22" fmla="*/ 1141 w 5555"/>
              <a:gd name="T23" fmla="*/ 7509 h 7590"/>
              <a:gd name="T24" fmla="*/ 1326 w 5555"/>
              <a:gd name="T25" fmla="*/ 7197 h 7590"/>
              <a:gd name="T26" fmla="*/ 1220 w 5555"/>
              <a:gd name="T27" fmla="*/ 7568 h 7590"/>
              <a:gd name="T28" fmla="*/ 1488 w 5555"/>
              <a:gd name="T29" fmla="*/ 6512 h 7590"/>
              <a:gd name="T30" fmla="*/ 1461 w 5555"/>
              <a:gd name="T31" fmla="*/ 6152 h 7590"/>
              <a:gd name="T32" fmla="*/ 1561 w 5555"/>
              <a:gd name="T33" fmla="*/ 5818 h 7590"/>
              <a:gd name="T34" fmla="*/ 1563 w 5555"/>
              <a:gd name="T35" fmla="*/ 5199 h 7590"/>
              <a:gd name="T36" fmla="*/ 1628 w 5555"/>
              <a:gd name="T37" fmla="*/ 4815 h 7590"/>
              <a:gd name="T38" fmla="*/ 1628 w 5555"/>
              <a:gd name="T39" fmla="*/ 4815 h 7590"/>
              <a:gd name="T40" fmla="*/ 1841 w 5555"/>
              <a:gd name="T41" fmla="*/ 4140 h 7590"/>
              <a:gd name="T42" fmla="*/ 1932 w 5555"/>
              <a:gd name="T43" fmla="*/ 3225 h 7590"/>
              <a:gd name="T44" fmla="*/ 2008 w 5555"/>
              <a:gd name="T45" fmla="*/ 2345 h 7590"/>
              <a:gd name="T46" fmla="*/ 2058 w 5555"/>
              <a:gd name="T47" fmla="*/ 2064 h 7590"/>
              <a:gd name="T48" fmla="*/ 2201 w 5555"/>
              <a:gd name="T49" fmla="*/ 1778 h 7590"/>
              <a:gd name="T50" fmla="*/ 2278 w 5555"/>
              <a:gd name="T51" fmla="*/ 1304 h 7590"/>
              <a:gd name="T52" fmla="*/ 2515 w 5555"/>
              <a:gd name="T53" fmla="*/ 1178 h 7590"/>
              <a:gd name="T54" fmla="*/ 2479 w 5555"/>
              <a:gd name="T55" fmla="*/ 1263 h 7590"/>
              <a:gd name="T56" fmla="*/ 2330 w 5555"/>
              <a:gd name="T57" fmla="*/ 1417 h 7590"/>
              <a:gd name="T58" fmla="*/ 2798 w 5555"/>
              <a:gd name="T59" fmla="*/ 1811 h 7590"/>
              <a:gd name="T60" fmla="*/ 2704 w 5555"/>
              <a:gd name="T61" fmla="*/ 1684 h 7590"/>
              <a:gd name="T62" fmla="*/ 2992 w 5555"/>
              <a:gd name="T63" fmla="*/ 2604 h 7590"/>
              <a:gd name="T64" fmla="*/ 3053 w 5555"/>
              <a:gd name="T65" fmla="*/ 2898 h 7590"/>
              <a:gd name="T66" fmla="*/ 2978 w 5555"/>
              <a:gd name="T67" fmla="*/ 3314 h 7590"/>
              <a:gd name="T68" fmla="*/ 3053 w 5555"/>
              <a:gd name="T69" fmla="*/ 2898 h 7590"/>
              <a:gd name="T70" fmla="*/ 3028 w 5555"/>
              <a:gd name="T71" fmla="*/ 3611 h 7590"/>
              <a:gd name="T72" fmla="*/ 3184 w 5555"/>
              <a:gd name="T73" fmla="*/ 4490 h 7590"/>
              <a:gd name="T74" fmla="*/ 3396 w 5555"/>
              <a:gd name="T75" fmla="*/ 5377 h 7590"/>
              <a:gd name="T76" fmla="*/ 3445 w 5555"/>
              <a:gd name="T77" fmla="*/ 5662 h 7590"/>
              <a:gd name="T78" fmla="*/ 3353 w 5555"/>
              <a:gd name="T79" fmla="*/ 5713 h 7590"/>
              <a:gd name="T80" fmla="*/ 3661 w 5555"/>
              <a:gd name="T81" fmla="*/ 6567 h 7590"/>
              <a:gd name="T82" fmla="*/ 3628 w 5555"/>
              <a:gd name="T83" fmla="*/ 6726 h 7590"/>
              <a:gd name="T84" fmla="*/ 3815 w 5555"/>
              <a:gd name="T85" fmla="*/ 6820 h 7590"/>
              <a:gd name="T86" fmla="*/ 3895 w 5555"/>
              <a:gd name="T87" fmla="*/ 6470 h 7590"/>
              <a:gd name="T88" fmla="*/ 3990 w 5555"/>
              <a:gd name="T89" fmla="*/ 6662 h 7590"/>
              <a:gd name="T90" fmla="*/ 3995 w 5555"/>
              <a:gd name="T91" fmla="*/ 6028 h 7590"/>
              <a:gd name="T92" fmla="*/ 4104 w 5555"/>
              <a:gd name="T93" fmla="*/ 5492 h 7590"/>
              <a:gd name="T94" fmla="*/ 4206 w 5555"/>
              <a:gd name="T95" fmla="*/ 5494 h 7590"/>
              <a:gd name="T96" fmla="*/ 4224 w 5555"/>
              <a:gd name="T97" fmla="*/ 4404 h 7590"/>
              <a:gd name="T98" fmla="*/ 4274 w 5555"/>
              <a:gd name="T99" fmla="*/ 4108 h 7590"/>
              <a:gd name="T100" fmla="*/ 4274 w 5555"/>
              <a:gd name="T101" fmla="*/ 4108 h 7590"/>
              <a:gd name="T102" fmla="*/ 4468 w 5555"/>
              <a:gd name="T103" fmla="*/ 3431 h 7590"/>
              <a:gd name="T104" fmla="*/ 4589 w 5555"/>
              <a:gd name="T105" fmla="*/ 2660 h 7590"/>
              <a:gd name="T106" fmla="*/ 4591 w 5555"/>
              <a:gd name="T107" fmla="*/ 1700 h 7590"/>
              <a:gd name="T108" fmla="*/ 4646 w 5555"/>
              <a:gd name="T109" fmla="*/ 2037 h 7590"/>
              <a:gd name="T110" fmla="*/ 4802 w 5555"/>
              <a:gd name="T111" fmla="*/ 1166 h 7590"/>
              <a:gd name="T112" fmla="*/ 4863 w 5555"/>
              <a:gd name="T113" fmla="*/ 371 h 7590"/>
              <a:gd name="T114" fmla="*/ 4916 w 5555"/>
              <a:gd name="T115" fmla="*/ 666 h 7590"/>
              <a:gd name="T116" fmla="*/ 5281 w 5555"/>
              <a:gd name="T117" fmla="*/ 27 h 7590"/>
              <a:gd name="T118" fmla="*/ 5250 w 5555"/>
              <a:gd name="T119" fmla="*/ 178 h 7590"/>
              <a:gd name="T120" fmla="*/ 5111 w 5555"/>
              <a:gd name="T121" fmla="*/ 0 h 7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555" h="7590">
                <a:moveTo>
                  <a:pt x="95" y="2970"/>
                </a:moveTo>
                <a:lnTo>
                  <a:pt x="151" y="3143"/>
                </a:lnTo>
                <a:lnTo>
                  <a:pt x="207" y="3303"/>
                </a:lnTo>
                <a:lnTo>
                  <a:pt x="219" y="3356"/>
                </a:lnTo>
                <a:lnTo>
                  <a:pt x="121" y="3376"/>
                </a:lnTo>
                <a:lnTo>
                  <a:pt x="113" y="3336"/>
                </a:lnTo>
                <a:lnTo>
                  <a:pt x="56" y="3174"/>
                </a:lnTo>
                <a:lnTo>
                  <a:pt x="0" y="3001"/>
                </a:lnTo>
                <a:lnTo>
                  <a:pt x="95" y="2970"/>
                </a:lnTo>
                <a:close/>
                <a:moveTo>
                  <a:pt x="283" y="3647"/>
                </a:moveTo>
                <a:lnTo>
                  <a:pt x="310" y="3757"/>
                </a:lnTo>
                <a:lnTo>
                  <a:pt x="366" y="3975"/>
                </a:lnTo>
                <a:cubicBezTo>
                  <a:pt x="367" y="3979"/>
                  <a:pt x="368" y="3983"/>
                  <a:pt x="368" y="3987"/>
                </a:cubicBezTo>
                <a:lnTo>
                  <a:pt x="368" y="4049"/>
                </a:lnTo>
                <a:lnTo>
                  <a:pt x="268" y="4049"/>
                </a:lnTo>
                <a:lnTo>
                  <a:pt x="268" y="3987"/>
                </a:lnTo>
                <a:lnTo>
                  <a:pt x="269" y="4000"/>
                </a:lnTo>
                <a:lnTo>
                  <a:pt x="213" y="3781"/>
                </a:lnTo>
                <a:lnTo>
                  <a:pt x="186" y="3671"/>
                </a:lnTo>
                <a:lnTo>
                  <a:pt x="283" y="3647"/>
                </a:lnTo>
                <a:close/>
                <a:moveTo>
                  <a:pt x="387" y="4334"/>
                </a:moveTo>
                <a:lnTo>
                  <a:pt x="422" y="4470"/>
                </a:lnTo>
                <a:lnTo>
                  <a:pt x="475" y="4727"/>
                </a:lnTo>
                <a:lnTo>
                  <a:pt x="377" y="4747"/>
                </a:lnTo>
                <a:lnTo>
                  <a:pt x="326" y="4495"/>
                </a:lnTo>
                <a:lnTo>
                  <a:pt x="290" y="4359"/>
                </a:lnTo>
                <a:lnTo>
                  <a:pt x="387" y="4334"/>
                </a:lnTo>
                <a:close/>
                <a:moveTo>
                  <a:pt x="517" y="5027"/>
                </a:moveTo>
                <a:lnTo>
                  <a:pt x="525" y="5086"/>
                </a:lnTo>
                <a:lnTo>
                  <a:pt x="581" y="5359"/>
                </a:lnTo>
                <a:lnTo>
                  <a:pt x="592" y="5417"/>
                </a:lnTo>
                <a:lnTo>
                  <a:pt x="494" y="5436"/>
                </a:lnTo>
                <a:lnTo>
                  <a:pt x="483" y="5379"/>
                </a:lnTo>
                <a:lnTo>
                  <a:pt x="426" y="5099"/>
                </a:lnTo>
                <a:lnTo>
                  <a:pt x="418" y="5040"/>
                </a:lnTo>
                <a:lnTo>
                  <a:pt x="517" y="5027"/>
                </a:lnTo>
                <a:close/>
                <a:moveTo>
                  <a:pt x="638" y="5722"/>
                </a:moveTo>
                <a:lnTo>
                  <a:pt x="638" y="5933"/>
                </a:lnTo>
                <a:lnTo>
                  <a:pt x="637" y="5923"/>
                </a:lnTo>
                <a:lnTo>
                  <a:pt x="675" y="6108"/>
                </a:lnTo>
                <a:lnTo>
                  <a:pt x="577" y="6128"/>
                </a:lnTo>
                <a:lnTo>
                  <a:pt x="539" y="5943"/>
                </a:lnTo>
                <a:cubicBezTo>
                  <a:pt x="538" y="5940"/>
                  <a:pt x="538" y="5936"/>
                  <a:pt x="538" y="5933"/>
                </a:cubicBezTo>
                <a:lnTo>
                  <a:pt x="538" y="5722"/>
                </a:lnTo>
                <a:lnTo>
                  <a:pt x="638" y="5722"/>
                </a:lnTo>
                <a:close/>
                <a:moveTo>
                  <a:pt x="744" y="6397"/>
                </a:moveTo>
                <a:lnTo>
                  <a:pt x="749" y="6415"/>
                </a:lnTo>
                <a:lnTo>
                  <a:pt x="795" y="6696"/>
                </a:lnTo>
                <a:lnTo>
                  <a:pt x="819" y="6790"/>
                </a:lnTo>
                <a:lnTo>
                  <a:pt x="722" y="6815"/>
                </a:lnTo>
                <a:lnTo>
                  <a:pt x="696" y="6712"/>
                </a:lnTo>
                <a:lnTo>
                  <a:pt x="652" y="6440"/>
                </a:lnTo>
                <a:lnTo>
                  <a:pt x="647" y="6422"/>
                </a:lnTo>
                <a:lnTo>
                  <a:pt x="744" y="6397"/>
                </a:lnTo>
                <a:close/>
                <a:moveTo>
                  <a:pt x="904" y="7074"/>
                </a:moveTo>
                <a:lnTo>
                  <a:pt x="906" y="7080"/>
                </a:lnTo>
                <a:lnTo>
                  <a:pt x="963" y="7302"/>
                </a:lnTo>
                <a:cubicBezTo>
                  <a:pt x="964" y="7306"/>
                  <a:pt x="964" y="7310"/>
                  <a:pt x="964" y="7314"/>
                </a:cubicBezTo>
                <a:lnTo>
                  <a:pt x="964" y="7429"/>
                </a:lnTo>
                <a:lnTo>
                  <a:pt x="958" y="7405"/>
                </a:lnTo>
                <a:lnTo>
                  <a:pt x="984" y="7452"/>
                </a:lnTo>
                <a:lnTo>
                  <a:pt x="896" y="7500"/>
                </a:lnTo>
                <a:lnTo>
                  <a:pt x="870" y="7453"/>
                </a:lnTo>
                <a:cubicBezTo>
                  <a:pt x="866" y="7446"/>
                  <a:pt x="864" y="7438"/>
                  <a:pt x="864" y="7429"/>
                </a:cubicBezTo>
                <a:lnTo>
                  <a:pt x="864" y="7314"/>
                </a:lnTo>
                <a:lnTo>
                  <a:pt x="866" y="7327"/>
                </a:lnTo>
                <a:lnTo>
                  <a:pt x="810" y="7111"/>
                </a:lnTo>
                <a:lnTo>
                  <a:pt x="809" y="7105"/>
                </a:lnTo>
                <a:lnTo>
                  <a:pt x="904" y="7074"/>
                </a:lnTo>
                <a:close/>
                <a:moveTo>
                  <a:pt x="1127" y="7520"/>
                </a:moveTo>
                <a:lnTo>
                  <a:pt x="1149" y="7498"/>
                </a:lnTo>
                <a:lnTo>
                  <a:pt x="1141" y="7509"/>
                </a:lnTo>
                <a:lnTo>
                  <a:pt x="1197" y="7405"/>
                </a:lnTo>
                <a:lnTo>
                  <a:pt x="1191" y="7429"/>
                </a:lnTo>
                <a:lnTo>
                  <a:pt x="1191" y="7314"/>
                </a:lnTo>
                <a:cubicBezTo>
                  <a:pt x="1191" y="7310"/>
                  <a:pt x="1191" y="7305"/>
                  <a:pt x="1193" y="7301"/>
                </a:cubicBezTo>
                <a:lnTo>
                  <a:pt x="1229" y="7170"/>
                </a:lnTo>
                <a:lnTo>
                  <a:pt x="1326" y="7197"/>
                </a:lnTo>
                <a:lnTo>
                  <a:pt x="1289" y="7328"/>
                </a:lnTo>
                <a:lnTo>
                  <a:pt x="1291" y="7314"/>
                </a:lnTo>
                <a:lnTo>
                  <a:pt x="1291" y="7429"/>
                </a:lnTo>
                <a:cubicBezTo>
                  <a:pt x="1291" y="7438"/>
                  <a:pt x="1289" y="7446"/>
                  <a:pt x="1285" y="7453"/>
                </a:cubicBezTo>
                <a:lnTo>
                  <a:pt x="1228" y="7557"/>
                </a:lnTo>
                <a:cubicBezTo>
                  <a:pt x="1226" y="7561"/>
                  <a:pt x="1223" y="7565"/>
                  <a:pt x="1220" y="7568"/>
                </a:cubicBezTo>
                <a:lnTo>
                  <a:pt x="1199" y="7590"/>
                </a:lnTo>
                <a:lnTo>
                  <a:pt x="1127" y="7520"/>
                </a:lnTo>
                <a:close/>
                <a:moveTo>
                  <a:pt x="1302" y="6880"/>
                </a:moveTo>
                <a:lnTo>
                  <a:pt x="1350" y="6692"/>
                </a:lnTo>
                <a:lnTo>
                  <a:pt x="1390" y="6493"/>
                </a:lnTo>
                <a:lnTo>
                  <a:pt x="1488" y="6512"/>
                </a:lnTo>
                <a:lnTo>
                  <a:pt x="1447" y="6717"/>
                </a:lnTo>
                <a:lnTo>
                  <a:pt x="1398" y="6905"/>
                </a:lnTo>
                <a:lnTo>
                  <a:pt x="1302" y="6880"/>
                </a:lnTo>
                <a:close/>
                <a:moveTo>
                  <a:pt x="1450" y="6199"/>
                </a:moveTo>
                <a:lnTo>
                  <a:pt x="1462" y="6142"/>
                </a:lnTo>
                <a:lnTo>
                  <a:pt x="1461" y="6152"/>
                </a:lnTo>
                <a:lnTo>
                  <a:pt x="1461" y="5818"/>
                </a:lnTo>
                <a:cubicBezTo>
                  <a:pt x="1461" y="5815"/>
                  <a:pt x="1461" y="5812"/>
                  <a:pt x="1462" y="5810"/>
                </a:cubicBezTo>
                <a:lnTo>
                  <a:pt x="1463" y="5802"/>
                </a:lnTo>
                <a:lnTo>
                  <a:pt x="1562" y="5818"/>
                </a:lnTo>
                <a:lnTo>
                  <a:pt x="1560" y="5826"/>
                </a:lnTo>
                <a:lnTo>
                  <a:pt x="1561" y="5818"/>
                </a:lnTo>
                <a:lnTo>
                  <a:pt x="1561" y="6152"/>
                </a:lnTo>
                <a:cubicBezTo>
                  <a:pt x="1561" y="6155"/>
                  <a:pt x="1561" y="6158"/>
                  <a:pt x="1560" y="6162"/>
                </a:cubicBezTo>
                <a:lnTo>
                  <a:pt x="1548" y="6219"/>
                </a:lnTo>
                <a:lnTo>
                  <a:pt x="1450" y="6199"/>
                </a:lnTo>
                <a:close/>
                <a:moveTo>
                  <a:pt x="1511" y="5505"/>
                </a:moveTo>
                <a:lnTo>
                  <a:pt x="1563" y="5199"/>
                </a:lnTo>
                <a:lnTo>
                  <a:pt x="1578" y="5111"/>
                </a:lnTo>
                <a:lnTo>
                  <a:pt x="1676" y="5128"/>
                </a:lnTo>
                <a:lnTo>
                  <a:pt x="1662" y="5216"/>
                </a:lnTo>
                <a:lnTo>
                  <a:pt x="1610" y="5522"/>
                </a:lnTo>
                <a:lnTo>
                  <a:pt x="1511" y="5505"/>
                </a:lnTo>
                <a:close/>
                <a:moveTo>
                  <a:pt x="1628" y="4815"/>
                </a:moveTo>
                <a:lnTo>
                  <a:pt x="1676" y="4532"/>
                </a:lnTo>
                <a:lnTo>
                  <a:pt x="1694" y="4421"/>
                </a:lnTo>
                <a:lnTo>
                  <a:pt x="1793" y="4437"/>
                </a:lnTo>
                <a:lnTo>
                  <a:pt x="1774" y="4548"/>
                </a:lnTo>
                <a:lnTo>
                  <a:pt x="1726" y="4832"/>
                </a:lnTo>
                <a:lnTo>
                  <a:pt x="1628" y="4815"/>
                </a:lnTo>
                <a:close/>
                <a:moveTo>
                  <a:pt x="1741" y="4126"/>
                </a:moveTo>
                <a:lnTo>
                  <a:pt x="1777" y="3866"/>
                </a:lnTo>
                <a:lnTo>
                  <a:pt x="1776" y="3735"/>
                </a:lnTo>
                <a:lnTo>
                  <a:pt x="1876" y="3735"/>
                </a:lnTo>
                <a:lnTo>
                  <a:pt x="1876" y="3879"/>
                </a:lnTo>
                <a:lnTo>
                  <a:pt x="1841" y="4140"/>
                </a:lnTo>
                <a:lnTo>
                  <a:pt x="1741" y="4126"/>
                </a:lnTo>
                <a:close/>
                <a:moveTo>
                  <a:pt x="1795" y="3428"/>
                </a:moveTo>
                <a:lnTo>
                  <a:pt x="1833" y="3208"/>
                </a:lnTo>
                <a:lnTo>
                  <a:pt x="1867" y="3034"/>
                </a:lnTo>
                <a:lnTo>
                  <a:pt x="1965" y="3053"/>
                </a:lnTo>
                <a:lnTo>
                  <a:pt x="1932" y="3225"/>
                </a:lnTo>
                <a:lnTo>
                  <a:pt x="1893" y="3445"/>
                </a:lnTo>
                <a:lnTo>
                  <a:pt x="1795" y="3428"/>
                </a:lnTo>
                <a:close/>
                <a:moveTo>
                  <a:pt x="1926" y="2739"/>
                </a:moveTo>
                <a:lnTo>
                  <a:pt x="1946" y="2642"/>
                </a:lnTo>
                <a:lnTo>
                  <a:pt x="2002" y="2366"/>
                </a:lnTo>
                <a:lnTo>
                  <a:pt x="2008" y="2345"/>
                </a:lnTo>
                <a:lnTo>
                  <a:pt x="2104" y="2370"/>
                </a:lnTo>
                <a:lnTo>
                  <a:pt x="2100" y="2386"/>
                </a:lnTo>
                <a:lnTo>
                  <a:pt x="2044" y="2662"/>
                </a:lnTo>
                <a:lnTo>
                  <a:pt x="2024" y="2759"/>
                </a:lnTo>
                <a:lnTo>
                  <a:pt x="1926" y="2739"/>
                </a:lnTo>
                <a:close/>
                <a:moveTo>
                  <a:pt x="2058" y="2064"/>
                </a:moveTo>
                <a:lnTo>
                  <a:pt x="2058" y="1938"/>
                </a:lnTo>
                <a:cubicBezTo>
                  <a:pt x="2058" y="1934"/>
                  <a:pt x="2058" y="1930"/>
                  <a:pt x="2059" y="1926"/>
                </a:cubicBezTo>
                <a:lnTo>
                  <a:pt x="2104" y="1753"/>
                </a:lnTo>
                <a:lnTo>
                  <a:pt x="2137" y="1659"/>
                </a:lnTo>
                <a:lnTo>
                  <a:pt x="2231" y="1692"/>
                </a:lnTo>
                <a:lnTo>
                  <a:pt x="2201" y="1778"/>
                </a:lnTo>
                <a:lnTo>
                  <a:pt x="2156" y="1951"/>
                </a:lnTo>
                <a:lnTo>
                  <a:pt x="2158" y="1938"/>
                </a:lnTo>
                <a:lnTo>
                  <a:pt x="2158" y="2064"/>
                </a:lnTo>
                <a:lnTo>
                  <a:pt x="2058" y="2064"/>
                </a:lnTo>
                <a:close/>
                <a:moveTo>
                  <a:pt x="2242" y="1370"/>
                </a:moveTo>
                <a:lnTo>
                  <a:pt x="2278" y="1304"/>
                </a:lnTo>
                <a:cubicBezTo>
                  <a:pt x="2280" y="1300"/>
                  <a:pt x="2283" y="1297"/>
                  <a:pt x="2286" y="1293"/>
                </a:cubicBezTo>
                <a:lnTo>
                  <a:pt x="2342" y="1236"/>
                </a:lnTo>
                <a:lnTo>
                  <a:pt x="2383" y="1182"/>
                </a:lnTo>
                <a:cubicBezTo>
                  <a:pt x="2393" y="1170"/>
                  <a:pt x="2407" y="1163"/>
                  <a:pt x="2423" y="1163"/>
                </a:cubicBezTo>
                <a:lnTo>
                  <a:pt x="2479" y="1163"/>
                </a:lnTo>
                <a:cubicBezTo>
                  <a:pt x="2493" y="1163"/>
                  <a:pt x="2505" y="1169"/>
                  <a:pt x="2515" y="1178"/>
                </a:cubicBezTo>
                <a:lnTo>
                  <a:pt x="2571" y="1236"/>
                </a:lnTo>
                <a:lnTo>
                  <a:pt x="2596" y="1261"/>
                </a:lnTo>
                <a:lnTo>
                  <a:pt x="2524" y="1331"/>
                </a:lnTo>
                <a:lnTo>
                  <a:pt x="2500" y="1306"/>
                </a:lnTo>
                <a:lnTo>
                  <a:pt x="2443" y="1248"/>
                </a:lnTo>
                <a:lnTo>
                  <a:pt x="2479" y="1263"/>
                </a:lnTo>
                <a:lnTo>
                  <a:pt x="2423" y="1263"/>
                </a:lnTo>
                <a:lnTo>
                  <a:pt x="2462" y="1244"/>
                </a:lnTo>
                <a:lnTo>
                  <a:pt x="2414" y="1306"/>
                </a:lnTo>
                <a:lnTo>
                  <a:pt x="2357" y="1363"/>
                </a:lnTo>
                <a:lnTo>
                  <a:pt x="2365" y="1352"/>
                </a:lnTo>
                <a:lnTo>
                  <a:pt x="2330" y="1417"/>
                </a:lnTo>
                <a:lnTo>
                  <a:pt x="2242" y="1370"/>
                </a:lnTo>
                <a:close/>
                <a:moveTo>
                  <a:pt x="2740" y="1528"/>
                </a:moveTo>
                <a:lnTo>
                  <a:pt x="2794" y="1640"/>
                </a:lnTo>
                <a:cubicBezTo>
                  <a:pt x="2798" y="1647"/>
                  <a:pt x="2799" y="1654"/>
                  <a:pt x="2799" y="1662"/>
                </a:cubicBezTo>
                <a:lnTo>
                  <a:pt x="2799" y="1823"/>
                </a:lnTo>
                <a:lnTo>
                  <a:pt x="2798" y="1811"/>
                </a:lnTo>
                <a:lnTo>
                  <a:pt x="2826" y="1921"/>
                </a:lnTo>
                <a:lnTo>
                  <a:pt x="2729" y="1946"/>
                </a:lnTo>
                <a:lnTo>
                  <a:pt x="2701" y="1836"/>
                </a:lnTo>
                <a:cubicBezTo>
                  <a:pt x="2700" y="1832"/>
                  <a:pt x="2699" y="1827"/>
                  <a:pt x="2699" y="1823"/>
                </a:cubicBezTo>
                <a:lnTo>
                  <a:pt x="2699" y="1662"/>
                </a:lnTo>
                <a:lnTo>
                  <a:pt x="2704" y="1684"/>
                </a:lnTo>
                <a:lnTo>
                  <a:pt x="2650" y="1572"/>
                </a:lnTo>
                <a:lnTo>
                  <a:pt x="2740" y="1528"/>
                </a:lnTo>
                <a:close/>
                <a:moveTo>
                  <a:pt x="2899" y="2213"/>
                </a:moveTo>
                <a:lnTo>
                  <a:pt x="2910" y="2260"/>
                </a:lnTo>
                <a:lnTo>
                  <a:pt x="2967" y="2478"/>
                </a:lnTo>
                <a:lnTo>
                  <a:pt x="2992" y="2604"/>
                </a:lnTo>
                <a:lnTo>
                  <a:pt x="2895" y="2624"/>
                </a:lnTo>
                <a:lnTo>
                  <a:pt x="2870" y="2503"/>
                </a:lnTo>
                <a:lnTo>
                  <a:pt x="2813" y="2284"/>
                </a:lnTo>
                <a:lnTo>
                  <a:pt x="2802" y="2237"/>
                </a:lnTo>
                <a:lnTo>
                  <a:pt x="2899" y="2213"/>
                </a:lnTo>
                <a:close/>
                <a:moveTo>
                  <a:pt x="3053" y="2898"/>
                </a:moveTo>
                <a:lnTo>
                  <a:pt x="3069" y="2976"/>
                </a:lnTo>
                <a:cubicBezTo>
                  <a:pt x="3069" y="2979"/>
                  <a:pt x="3070" y="2983"/>
                  <a:pt x="3070" y="2986"/>
                </a:cubicBezTo>
                <a:lnTo>
                  <a:pt x="3070" y="3262"/>
                </a:lnTo>
                <a:lnTo>
                  <a:pt x="3069" y="3254"/>
                </a:lnTo>
                <a:lnTo>
                  <a:pt x="3076" y="3297"/>
                </a:lnTo>
                <a:lnTo>
                  <a:pt x="2978" y="3314"/>
                </a:lnTo>
                <a:lnTo>
                  <a:pt x="2970" y="3270"/>
                </a:lnTo>
                <a:cubicBezTo>
                  <a:pt x="2970" y="3268"/>
                  <a:pt x="2970" y="3265"/>
                  <a:pt x="2970" y="3262"/>
                </a:cubicBezTo>
                <a:lnTo>
                  <a:pt x="2970" y="2986"/>
                </a:lnTo>
                <a:lnTo>
                  <a:pt x="2971" y="2996"/>
                </a:lnTo>
                <a:lnTo>
                  <a:pt x="2955" y="2918"/>
                </a:lnTo>
                <a:lnTo>
                  <a:pt x="3053" y="2898"/>
                </a:lnTo>
                <a:close/>
                <a:moveTo>
                  <a:pt x="3126" y="3591"/>
                </a:moveTo>
                <a:lnTo>
                  <a:pt x="3181" y="3862"/>
                </a:lnTo>
                <a:lnTo>
                  <a:pt x="3202" y="3986"/>
                </a:lnTo>
                <a:lnTo>
                  <a:pt x="3103" y="4002"/>
                </a:lnTo>
                <a:lnTo>
                  <a:pt x="3083" y="3882"/>
                </a:lnTo>
                <a:lnTo>
                  <a:pt x="3028" y="3611"/>
                </a:lnTo>
                <a:lnTo>
                  <a:pt x="3126" y="3591"/>
                </a:lnTo>
                <a:close/>
                <a:moveTo>
                  <a:pt x="3251" y="4282"/>
                </a:moveTo>
                <a:lnTo>
                  <a:pt x="3283" y="4474"/>
                </a:lnTo>
                <a:lnTo>
                  <a:pt x="3317" y="4676"/>
                </a:lnTo>
                <a:lnTo>
                  <a:pt x="3218" y="4693"/>
                </a:lnTo>
                <a:lnTo>
                  <a:pt x="3184" y="4490"/>
                </a:lnTo>
                <a:lnTo>
                  <a:pt x="3153" y="4298"/>
                </a:lnTo>
                <a:lnTo>
                  <a:pt x="3251" y="4282"/>
                </a:lnTo>
                <a:close/>
                <a:moveTo>
                  <a:pt x="3372" y="4969"/>
                </a:moveTo>
                <a:lnTo>
                  <a:pt x="3395" y="5083"/>
                </a:lnTo>
                <a:cubicBezTo>
                  <a:pt x="3396" y="5086"/>
                  <a:pt x="3396" y="5089"/>
                  <a:pt x="3396" y="5092"/>
                </a:cubicBezTo>
                <a:lnTo>
                  <a:pt x="3396" y="5377"/>
                </a:lnTo>
                <a:lnTo>
                  <a:pt x="3296" y="5377"/>
                </a:lnTo>
                <a:lnTo>
                  <a:pt x="3296" y="5092"/>
                </a:lnTo>
                <a:lnTo>
                  <a:pt x="3297" y="5102"/>
                </a:lnTo>
                <a:lnTo>
                  <a:pt x="3274" y="4989"/>
                </a:lnTo>
                <a:lnTo>
                  <a:pt x="3372" y="4969"/>
                </a:lnTo>
                <a:close/>
                <a:moveTo>
                  <a:pt x="3445" y="5662"/>
                </a:moveTo>
                <a:lnTo>
                  <a:pt x="3451" y="5693"/>
                </a:lnTo>
                <a:lnTo>
                  <a:pt x="3507" y="5921"/>
                </a:lnTo>
                <a:lnTo>
                  <a:pt x="3529" y="6055"/>
                </a:lnTo>
                <a:lnTo>
                  <a:pt x="3430" y="6071"/>
                </a:lnTo>
                <a:lnTo>
                  <a:pt x="3410" y="5945"/>
                </a:lnTo>
                <a:lnTo>
                  <a:pt x="3353" y="5713"/>
                </a:lnTo>
                <a:lnTo>
                  <a:pt x="3347" y="5682"/>
                </a:lnTo>
                <a:lnTo>
                  <a:pt x="3445" y="5662"/>
                </a:lnTo>
                <a:close/>
                <a:moveTo>
                  <a:pt x="3601" y="6336"/>
                </a:moveTo>
                <a:lnTo>
                  <a:pt x="3607" y="6354"/>
                </a:lnTo>
                <a:lnTo>
                  <a:pt x="3665" y="6577"/>
                </a:lnTo>
                <a:lnTo>
                  <a:pt x="3661" y="6567"/>
                </a:lnTo>
                <a:lnTo>
                  <a:pt x="3717" y="6682"/>
                </a:lnTo>
                <a:cubicBezTo>
                  <a:pt x="3721" y="6689"/>
                  <a:pt x="3722" y="6696"/>
                  <a:pt x="3722" y="6704"/>
                </a:cubicBezTo>
                <a:lnTo>
                  <a:pt x="3722" y="6731"/>
                </a:lnTo>
                <a:lnTo>
                  <a:pt x="3622" y="6731"/>
                </a:lnTo>
                <a:lnTo>
                  <a:pt x="3622" y="6704"/>
                </a:lnTo>
                <a:lnTo>
                  <a:pt x="3628" y="6726"/>
                </a:lnTo>
                <a:lnTo>
                  <a:pt x="3571" y="6611"/>
                </a:lnTo>
                <a:cubicBezTo>
                  <a:pt x="3570" y="6608"/>
                  <a:pt x="3569" y="6605"/>
                  <a:pt x="3568" y="6601"/>
                </a:cubicBezTo>
                <a:lnTo>
                  <a:pt x="3513" y="6387"/>
                </a:lnTo>
                <a:lnTo>
                  <a:pt x="3506" y="6369"/>
                </a:lnTo>
                <a:lnTo>
                  <a:pt x="3601" y="6336"/>
                </a:lnTo>
                <a:close/>
                <a:moveTo>
                  <a:pt x="3815" y="6820"/>
                </a:moveTo>
                <a:lnTo>
                  <a:pt x="3851" y="6784"/>
                </a:lnTo>
                <a:lnTo>
                  <a:pt x="3839" y="6804"/>
                </a:lnTo>
                <a:lnTo>
                  <a:pt x="3895" y="6631"/>
                </a:lnTo>
                <a:lnTo>
                  <a:pt x="3893" y="6647"/>
                </a:lnTo>
                <a:lnTo>
                  <a:pt x="3893" y="6485"/>
                </a:lnTo>
                <a:cubicBezTo>
                  <a:pt x="3893" y="6480"/>
                  <a:pt x="3893" y="6475"/>
                  <a:pt x="3895" y="6470"/>
                </a:cubicBezTo>
                <a:lnTo>
                  <a:pt x="3897" y="6463"/>
                </a:lnTo>
                <a:lnTo>
                  <a:pt x="3992" y="6494"/>
                </a:lnTo>
                <a:lnTo>
                  <a:pt x="3990" y="6501"/>
                </a:lnTo>
                <a:lnTo>
                  <a:pt x="3993" y="6485"/>
                </a:lnTo>
                <a:lnTo>
                  <a:pt x="3993" y="6647"/>
                </a:lnTo>
                <a:cubicBezTo>
                  <a:pt x="3993" y="6652"/>
                  <a:pt x="3992" y="6657"/>
                  <a:pt x="3990" y="6662"/>
                </a:cubicBezTo>
                <a:lnTo>
                  <a:pt x="3934" y="6835"/>
                </a:lnTo>
                <a:cubicBezTo>
                  <a:pt x="3932" y="6842"/>
                  <a:pt x="3927" y="6849"/>
                  <a:pt x="3922" y="6854"/>
                </a:cubicBezTo>
                <a:lnTo>
                  <a:pt x="3887" y="6890"/>
                </a:lnTo>
                <a:lnTo>
                  <a:pt x="3815" y="6820"/>
                </a:lnTo>
                <a:close/>
                <a:moveTo>
                  <a:pt x="3970" y="6181"/>
                </a:moveTo>
                <a:lnTo>
                  <a:pt x="3995" y="6028"/>
                </a:lnTo>
                <a:lnTo>
                  <a:pt x="4044" y="5786"/>
                </a:lnTo>
                <a:lnTo>
                  <a:pt x="4142" y="5806"/>
                </a:lnTo>
                <a:lnTo>
                  <a:pt x="4093" y="6044"/>
                </a:lnTo>
                <a:lnTo>
                  <a:pt x="4068" y="6197"/>
                </a:lnTo>
                <a:lnTo>
                  <a:pt x="3970" y="6181"/>
                </a:lnTo>
                <a:close/>
                <a:moveTo>
                  <a:pt x="4104" y="5492"/>
                </a:moveTo>
                <a:lnTo>
                  <a:pt x="4108" y="5474"/>
                </a:lnTo>
                <a:lnTo>
                  <a:pt x="4164" y="5142"/>
                </a:lnTo>
                <a:lnTo>
                  <a:pt x="4171" y="5099"/>
                </a:lnTo>
                <a:lnTo>
                  <a:pt x="4269" y="5116"/>
                </a:lnTo>
                <a:lnTo>
                  <a:pt x="4262" y="5158"/>
                </a:lnTo>
                <a:lnTo>
                  <a:pt x="4206" y="5494"/>
                </a:lnTo>
                <a:lnTo>
                  <a:pt x="4202" y="5512"/>
                </a:lnTo>
                <a:lnTo>
                  <a:pt x="4104" y="5492"/>
                </a:lnTo>
                <a:close/>
                <a:moveTo>
                  <a:pt x="4219" y="4812"/>
                </a:moveTo>
                <a:lnTo>
                  <a:pt x="4219" y="4436"/>
                </a:lnTo>
                <a:cubicBezTo>
                  <a:pt x="4219" y="4434"/>
                  <a:pt x="4219" y="4431"/>
                  <a:pt x="4220" y="4428"/>
                </a:cubicBezTo>
                <a:lnTo>
                  <a:pt x="4224" y="4404"/>
                </a:lnTo>
                <a:lnTo>
                  <a:pt x="4323" y="4420"/>
                </a:lnTo>
                <a:lnTo>
                  <a:pt x="4318" y="4445"/>
                </a:lnTo>
                <a:lnTo>
                  <a:pt x="4319" y="4436"/>
                </a:lnTo>
                <a:lnTo>
                  <a:pt x="4319" y="4812"/>
                </a:lnTo>
                <a:lnTo>
                  <a:pt x="4219" y="4812"/>
                </a:lnTo>
                <a:close/>
                <a:moveTo>
                  <a:pt x="4274" y="4108"/>
                </a:moveTo>
                <a:lnTo>
                  <a:pt x="4276" y="4094"/>
                </a:lnTo>
                <a:lnTo>
                  <a:pt x="4320" y="3713"/>
                </a:lnTo>
                <a:lnTo>
                  <a:pt x="4419" y="3725"/>
                </a:lnTo>
                <a:lnTo>
                  <a:pt x="4375" y="4111"/>
                </a:lnTo>
                <a:lnTo>
                  <a:pt x="4372" y="4125"/>
                </a:lnTo>
                <a:lnTo>
                  <a:pt x="4274" y="4108"/>
                </a:lnTo>
                <a:close/>
                <a:moveTo>
                  <a:pt x="4370" y="3415"/>
                </a:moveTo>
                <a:lnTo>
                  <a:pt x="4377" y="3369"/>
                </a:lnTo>
                <a:lnTo>
                  <a:pt x="4428" y="3020"/>
                </a:lnTo>
                <a:lnTo>
                  <a:pt x="4527" y="3035"/>
                </a:lnTo>
                <a:lnTo>
                  <a:pt x="4476" y="3386"/>
                </a:lnTo>
                <a:lnTo>
                  <a:pt x="4468" y="3431"/>
                </a:lnTo>
                <a:lnTo>
                  <a:pt x="4370" y="3415"/>
                </a:lnTo>
                <a:close/>
                <a:moveTo>
                  <a:pt x="4477" y="2723"/>
                </a:moveTo>
                <a:lnTo>
                  <a:pt x="4490" y="2644"/>
                </a:lnTo>
                <a:lnTo>
                  <a:pt x="4543" y="2329"/>
                </a:lnTo>
                <a:lnTo>
                  <a:pt x="4642" y="2345"/>
                </a:lnTo>
                <a:lnTo>
                  <a:pt x="4589" y="2660"/>
                </a:lnTo>
                <a:lnTo>
                  <a:pt x="4575" y="2740"/>
                </a:lnTo>
                <a:lnTo>
                  <a:pt x="4477" y="2723"/>
                </a:lnTo>
                <a:close/>
                <a:moveTo>
                  <a:pt x="4546" y="2037"/>
                </a:moveTo>
                <a:lnTo>
                  <a:pt x="4546" y="1996"/>
                </a:lnTo>
                <a:cubicBezTo>
                  <a:pt x="4546" y="1993"/>
                  <a:pt x="4546" y="1991"/>
                  <a:pt x="4546" y="1988"/>
                </a:cubicBezTo>
                <a:lnTo>
                  <a:pt x="4591" y="1700"/>
                </a:lnTo>
                <a:lnTo>
                  <a:pt x="4605" y="1632"/>
                </a:lnTo>
                <a:lnTo>
                  <a:pt x="4703" y="1652"/>
                </a:lnTo>
                <a:lnTo>
                  <a:pt x="4690" y="1716"/>
                </a:lnTo>
                <a:lnTo>
                  <a:pt x="4645" y="2004"/>
                </a:lnTo>
                <a:lnTo>
                  <a:pt x="4646" y="1996"/>
                </a:lnTo>
                <a:lnTo>
                  <a:pt x="4646" y="2037"/>
                </a:lnTo>
                <a:lnTo>
                  <a:pt x="4546" y="2037"/>
                </a:lnTo>
                <a:close/>
                <a:moveTo>
                  <a:pt x="4665" y="1338"/>
                </a:moveTo>
                <a:lnTo>
                  <a:pt x="4704" y="1146"/>
                </a:lnTo>
                <a:lnTo>
                  <a:pt x="4755" y="946"/>
                </a:lnTo>
                <a:lnTo>
                  <a:pt x="4852" y="971"/>
                </a:lnTo>
                <a:lnTo>
                  <a:pt x="4802" y="1166"/>
                </a:lnTo>
                <a:lnTo>
                  <a:pt x="4763" y="1358"/>
                </a:lnTo>
                <a:lnTo>
                  <a:pt x="4665" y="1338"/>
                </a:lnTo>
                <a:close/>
                <a:moveTo>
                  <a:pt x="4816" y="666"/>
                </a:moveTo>
                <a:lnTo>
                  <a:pt x="4816" y="545"/>
                </a:lnTo>
                <a:cubicBezTo>
                  <a:pt x="4816" y="541"/>
                  <a:pt x="4816" y="536"/>
                  <a:pt x="4818" y="532"/>
                </a:cubicBezTo>
                <a:lnTo>
                  <a:pt x="4863" y="371"/>
                </a:lnTo>
                <a:lnTo>
                  <a:pt x="4898" y="263"/>
                </a:lnTo>
                <a:lnTo>
                  <a:pt x="4993" y="294"/>
                </a:lnTo>
                <a:lnTo>
                  <a:pt x="4959" y="398"/>
                </a:lnTo>
                <a:lnTo>
                  <a:pt x="4914" y="559"/>
                </a:lnTo>
                <a:lnTo>
                  <a:pt x="4916" y="545"/>
                </a:lnTo>
                <a:lnTo>
                  <a:pt x="4916" y="666"/>
                </a:lnTo>
                <a:lnTo>
                  <a:pt x="4816" y="666"/>
                </a:lnTo>
                <a:close/>
                <a:moveTo>
                  <a:pt x="5111" y="0"/>
                </a:moveTo>
                <a:lnTo>
                  <a:pt x="5136" y="0"/>
                </a:lnTo>
                <a:lnTo>
                  <a:pt x="5181" y="0"/>
                </a:lnTo>
                <a:lnTo>
                  <a:pt x="5237" y="0"/>
                </a:lnTo>
                <a:cubicBezTo>
                  <a:pt x="5256" y="0"/>
                  <a:pt x="5272" y="10"/>
                  <a:pt x="5281" y="27"/>
                </a:cubicBezTo>
                <a:lnTo>
                  <a:pt x="5338" y="130"/>
                </a:lnTo>
                <a:lnTo>
                  <a:pt x="5395" y="247"/>
                </a:lnTo>
                <a:lnTo>
                  <a:pt x="5407" y="272"/>
                </a:lnTo>
                <a:lnTo>
                  <a:pt x="5317" y="316"/>
                </a:lnTo>
                <a:lnTo>
                  <a:pt x="5305" y="291"/>
                </a:lnTo>
                <a:lnTo>
                  <a:pt x="5250" y="178"/>
                </a:lnTo>
                <a:lnTo>
                  <a:pt x="5193" y="74"/>
                </a:lnTo>
                <a:lnTo>
                  <a:pt x="5237" y="100"/>
                </a:lnTo>
                <a:lnTo>
                  <a:pt x="5181" y="100"/>
                </a:lnTo>
                <a:lnTo>
                  <a:pt x="5136" y="100"/>
                </a:lnTo>
                <a:lnTo>
                  <a:pt x="5111" y="100"/>
                </a:lnTo>
                <a:lnTo>
                  <a:pt x="5111" y="0"/>
                </a:lnTo>
                <a:close/>
                <a:moveTo>
                  <a:pt x="5509" y="561"/>
                </a:moveTo>
                <a:lnTo>
                  <a:pt x="5555" y="703"/>
                </a:lnTo>
                <a:lnTo>
                  <a:pt x="5460" y="734"/>
                </a:lnTo>
                <a:lnTo>
                  <a:pt x="5414" y="592"/>
                </a:lnTo>
                <a:lnTo>
                  <a:pt x="5509" y="561"/>
                </a:lnTo>
                <a:close/>
              </a:path>
            </a:pathLst>
          </a:custGeom>
          <a:solidFill>
            <a:srgbClr val="3333FF"/>
          </a:solidFill>
          <a:ln w="28575" cap="flat" cmpd="sng">
            <a:solidFill>
              <a:srgbClr val="3333FF"/>
            </a:solidFill>
            <a:prstDash val="solid"/>
            <a:bevel/>
            <a:headEnd/>
            <a:tailEnd/>
          </a:ln>
        </p:spPr>
        <p:txBody>
          <a:bodyPr/>
          <a:lstStyle/>
          <a:p>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Text Box 4">
            <a:extLst>
              <a:ext uri="{FF2B5EF4-FFF2-40B4-BE49-F238E27FC236}">
                <a16:creationId xmlns:a16="http://schemas.microsoft.com/office/drawing/2014/main" id="{DCE52167-C5CF-40A6-B1A2-B807D91BCC1E}"/>
              </a:ext>
            </a:extLst>
          </p:cNvPr>
          <p:cNvSpPr txBox="1">
            <a:spLocks noChangeArrowheads="1"/>
          </p:cNvSpPr>
          <p:nvPr/>
        </p:nvSpPr>
        <p:spPr bwMode="auto">
          <a:xfrm>
            <a:off x="3184525" y="288925"/>
            <a:ext cx="2103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a:t>
            </a:r>
          </a:p>
        </p:txBody>
      </p:sp>
      <p:sp>
        <p:nvSpPr>
          <p:cNvPr id="71685" name="Line 5">
            <a:extLst>
              <a:ext uri="{FF2B5EF4-FFF2-40B4-BE49-F238E27FC236}">
                <a16:creationId xmlns:a16="http://schemas.microsoft.com/office/drawing/2014/main" id="{A242397B-01B0-4EF6-AF9E-7A9495A28D6E}"/>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686" name="Text Box 6">
            <a:extLst>
              <a:ext uri="{FF2B5EF4-FFF2-40B4-BE49-F238E27FC236}">
                <a16:creationId xmlns:a16="http://schemas.microsoft.com/office/drawing/2014/main" id="{0FBDB472-8414-4ED0-B0D3-52E29628F56F}"/>
              </a:ext>
            </a:extLst>
          </p:cNvPr>
          <p:cNvSpPr txBox="1">
            <a:spLocks noChangeArrowheads="1"/>
          </p:cNvSpPr>
          <p:nvPr/>
        </p:nvSpPr>
        <p:spPr bwMode="auto">
          <a:xfrm>
            <a:off x="2133600" y="1066800"/>
            <a:ext cx="46720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Kirchhoff approximation - Summary</a:t>
            </a:r>
          </a:p>
        </p:txBody>
      </p:sp>
      <p:sp>
        <p:nvSpPr>
          <p:cNvPr id="71687" name="Text Box 7">
            <a:extLst>
              <a:ext uri="{FF2B5EF4-FFF2-40B4-BE49-F238E27FC236}">
                <a16:creationId xmlns:a16="http://schemas.microsoft.com/office/drawing/2014/main" id="{A76B6946-1F01-4A99-95FB-03F0F7DC3548}"/>
              </a:ext>
            </a:extLst>
          </p:cNvPr>
          <p:cNvSpPr txBox="1">
            <a:spLocks noChangeArrowheads="1"/>
          </p:cNvSpPr>
          <p:nvPr/>
        </p:nvSpPr>
        <p:spPr bwMode="auto">
          <a:xfrm>
            <a:off x="1203325" y="1719263"/>
            <a:ext cx="6416675" cy="4108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For volumetric flaws -the Kirchhoff approximation properly models the leading edge signal as long as ka &gt;1 approximately but does not model other waves (creeping waves, etc.)</a:t>
            </a:r>
          </a:p>
          <a:p>
            <a:endParaRPr lang="en-US" altLang="en-US"/>
          </a:p>
          <a:p>
            <a:r>
              <a:rPr lang="en-US" altLang="en-US"/>
              <a:t>For cracks – the Kirchhoff approximation models the flash point signals  properly in pulse-echo as long as ka &gt; 1 approximately and the incident angle is less than about 50 degrees for wide band responses. For narrow band responses this angle is considerably reduced to as little as 15-20 degrees.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3" name="Text Box 5">
            <a:extLst>
              <a:ext uri="{FF2B5EF4-FFF2-40B4-BE49-F238E27FC236}">
                <a16:creationId xmlns:a16="http://schemas.microsoft.com/office/drawing/2014/main" id="{1CAFAA66-A8D9-461B-BE1C-9F1F64C74518}"/>
              </a:ext>
            </a:extLst>
          </p:cNvPr>
          <p:cNvSpPr txBox="1">
            <a:spLocks noChangeArrowheads="1"/>
          </p:cNvSpPr>
          <p:nvPr/>
        </p:nvSpPr>
        <p:spPr bwMode="auto">
          <a:xfrm>
            <a:off x="3184525" y="288925"/>
            <a:ext cx="3414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-Inclusion</a:t>
            </a:r>
          </a:p>
        </p:txBody>
      </p:sp>
      <p:sp>
        <p:nvSpPr>
          <p:cNvPr id="58374" name="Line 6">
            <a:extLst>
              <a:ext uri="{FF2B5EF4-FFF2-40B4-BE49-F238E27FC236}">
                <a16:creationId xmlns:a16="http://schemas.microsoft.com/office/drawing/2014/main" id="{467FB335-2B84-4411-99C9-3512F88E96F4}"/>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375" name="Text Box 7">
            <a:extLst>
              <a:ext uri="{FF2B5EF4-FFF2-40B4-BE49-F238E27FC236}">
                <a16:creationId xmlns:a16="http://schemas.microsoft.com/office/drawing/2014/main" id="{A1465456-206E-430B-8309-72953D84EEB9}"/>
              </a:ext>
            </a:extLst>
          </p:cNvPr>
          <p:cNvSpPr txBox="1">
            <a:spLocks noChangeArrowheads="1"/>
          </p:cNvSpPr>
          <p:nvPr/>
        </p:nvSpPr>
        <p:spPr bwMode="auto">
          <a:xfrm>
            <a:off x="1447800" y="1981200"/>
            <a:ext cx="6950075" cy="19177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 Born approximation assumes that the material of an inclusion differs little from the host material so that to first order the incident wave passes through the inclusion unchanged (weak scattering, low frequency approximation)</a:t>
            </a:r>
          </a:p>
        </p:txBody>
      </p:sp>
      <p:grpSp>
        <p:nvGrpSpPr>
          <p:cNvPr id="58376" name="Group 8">
            <a:extLst>
              <a:ext uri="{FF2B5EF4-FFF2-40B4-BE49-F238E27FC236}">
                <a16:creationId xmlns:a16="http://schemas.microsoft.com/office/drawing/2014/main" id="{401A64F4-C28C-4223-8641-276113174A11}"/>
              </a:ext>
            </a:extLst>
          </p:cNvPr>
          <p:cNvGrpSpPr>
            <a:grpSpLocks/>
          </p:cNvGrpSpPr>
          <p:nvPr/>
        </p:nvGrpSpPr>
        <p:grpSpPr bwMode="auto">
          <a:xfrm>
            <a:off x="2454275" y="3995738"/>
            <a:ext cx="3429000" cy="2514600"/>
            <a:chOff x="1152" y="480"/>
            <a:chExt cx="2160" cy="1584"/>
          </a:xfrm>
        </p:grpSpPr>
        <p:sp>
          <p:nvSpPr>
            <p:cNvPr id="58377" name="Oval 9">
              <a:extLst>
                <a:ext uri="{FF2B5EF4-FFF2-40B4-BE49-F238E27FC236}">
                  <a16:creationId xmlns:a16="http://schemas.microsoft.com/office/drawing/2014/main" id="{1519EBF8-1A57-4CCB-A349-5C703DA5C1EB}"/>
                </a:ext>
              </a:extLst>
            </p:cNvPr>
            <p:cNvSpPr>
              <a:spLocks noChangeArrowheads="1"/>
            </p:cNvSpPr>
            <p:nvPr/>
          </p:nvSpPr>
          <p:spPr bwMode="auto">
            <a:xfrm>
              <a:off x="1805" y="767"/>
              <a:ext cx="1046" cy="1023"/>
            </a:xfrm>
            <a:prstGeom prst="ellipse">
              <a:avLst/>
            </a:prstGeom>
            <a:solidFill>
              <a:srgbClr val="DDDDDD"/>
            </a:solidFill>
            <a:ln w="9525">
              <a:solidFill>
                <a:srgbClr val="000000"/>
              </a:solidFill>
              <a:round/>
              <a:headEnd/>
              <a:tailEnd/>
            </a:ln>
          </p:spPr>
          <p:txBody>
            <a:bodyPr anchor="ctr"/>
            <a:lstStyle/>
            <a:p>
              <a:endParaRPr lang="en-US"/>
            </a:p>
          </p:txBody>
        </p:sp>
        <p:sp>
          <p:nvSpPr>
            <p:cNvPr id="58378" name="Line 10">
              <a:extLst>
                <a:ext uri="{FF2B5EF4-FFF2-40B4-BE49-F238E27FC236}">
                  <a16:creationId xmlns:a16="http://schemas.microsoft.com/office/drawing/2014/main" id="{67DD8061-1F9E-41B4-8938-5DF088C6C366}"/>
                </a:ext>
              </a:extLst>
            </p:cNvPr>
            <p:cNvSpPr>
              <a:spLocks noChangeShapeType="1"/>
            </p:cNvSpPr>
            <p:nvPr/>
          </p:nvSpPr>
          <p:spPr bwMode="auto">
            <a:xfrm>
              <a:off x="1344" y="1217"/>
              <a:ext cx="377"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379" name="Line 11">
              <a:extLst>
                <a:ext uri="{FF2B5EF4-FFF2-40B4-BE49-F238E27FC236}">
                  <a16:creationId xmlns:a16="http://schemas.microsoft.com/office/drawing/2014/main" id="{B3DA01CC-E107-4EE1-BC1B-6C6D0B26C18D}"/>
                </a:ext>
              </a:extLst>
            </p:cNvPr>
            <p:cNvSpPr>
              <a:spLocks noChangeShapeType="1"/>
            </p:cNvSpPr>
            <p:nvPr/>
          </p:nvSpPr>
          <p:spPr bwMode="auto">
            <a:xfrm>
              <a:off x="1470" y="480"/>
              <a:ext cx="0" cy="139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380" name="Line 12">
              <a:extLst>
                <a:ext uri="{FF2B5EF4-FFF2-40B4-BE49-F238E27FC236}">
                  <a16:creationId xmlns:a16="http://schemas.microsoft.com/office/drawing/2014/main" id="{856E36A4-D51A-4B26-8007-204FB8266EB3}"/>
                </a:ext>
              </a:extLst>
            </p:cNvPr>
            <p:cNvSpPr>
              <a:spLocks noChangeShapeType="1"/>
            </p:cNvSpPr>
            <p:nvPr/>
          </p:nvSpPr>
          <p:spPr bwMode="auto">
            <a:xfrm>
              <a:off x="1888" y="1217"/>
              <a:ext cx="377"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381" name="Line 13">
              <a:extLst>
                <a:ext uri="{FF2B5EF4-FFF2-40B4-BE49-F238E27FC236}">
                  <a16:creationId xmlns:a16="http://schemas.microsoft.com/office/drawing/2014/main" id="{4D6EDB5F-06A4-42AA-936D-D608C5183C29}"/>
                </a:ext>
              </a:extLst>
            </p:cNvPr>
            <p:cNvSpPr>
              <a:spLocks noChangeShapeType="1"/>
            </p:cNvSpPr>
            <p:nvPr/>
          </p:nvSpPr>
          <p:spPr bwMode="auto">
            <a:xfrm>
              <a:off x="2014" y="480"/>
              <a:ext cx="0" cy="139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382" name="Line 14">
              <a:extLst>
                <a:ext uri="{FF2B5EF4-FFF2-40B4-BE49-F238E27FC236}">
                  <a16:creationId xmlns:a16="http://schemas.microsoft.com/office/drawing/2014/main" id="{C2FBE6FC-734E-4BC8-86CD-E1824C3FFD7B}"/>
                </a:ext>
              </a:extLst>
            </p:cNvPr>
            <p:cNvSpPr>
              <a:spLocks noChangeShapeType="1"/>
            </p:cNvSpPr>
            <p:nvPr/>
          </p:nvSpPr>
          <p:spPr bwMode="auto">
            <a:xfrm>
              <a:off x="2391" y="1217"/>
              <a:ext cx="37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383" name="Line 15">
              <a:extLst>
                <a:ext uri="{FF2B5EF4-FFF2-40B4-BE49-F238E27FC236}">
                  <a16:creationId xmlns:a16="http://schemas.microsoft.com/office/drawing/2014/main" id="{526F2043-CCD9-4278-876D-3F5CAC51FC60}"/>
                </a:ext>
              </a:extLst>
            </p:cNvPr>
            <p:cNvSpPr>
              <a:spLocks noChangeShapeType="1"/>
            </p:cNvSpPr>
            <p:nvPr/>
          </p:nvSpPr>
          <p:spPr bwMode="auto">
            <a:xfrm>
              <a:off x="2516" y="480"/>
              <a:ext cx="0" cy="13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384" name="Line 16">
              <a:extLst>
                <a:ext uri="{FF2B5EF4-FFF2-40B4-BE49-F238E27FC236}">
                  <a16:creationId xmlns:a16="http://schemas.microsoft.com/office/drawing/2014/main" id="{837BAF96-53B6-4788-A387-5765F8BA765B}"/>
                </a:ext>
              </a:extLst>
            </p:cNvPr>
            <p:cNvSpPr>
              <a:spLocks noChangeShapeType="1"/>
            </p:cNvSpPr>
            <p:nvPr/>
          </p:nvSpPr>
          <p:spPr bwMode="auto">
            <a:xfrm>
              <a:off x="2391" y="1217"/>
              <a:ext cx="377"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385" name="Line 17">
              <a:extLst>
                <a:ext uri="{FF2B5EF4-FFF2-40B4-BE49-F238E27FC236}">
                  <a16:creationId xmlns:a16="http://schemas.microsoft.com/office/drawing/2014/main" id="{C68F0430-F419-4276-91F6-777E7347A845}"/>
                </a:ext>
              </a:extLst>
            </p:cNvPr>
            <p:cNvSpPr>
              <a:spLocks noChangeShapeType="1"/>
            </p:cNvSpPr>
            <p:nvPr/>
          </p:nvSpPr>
          <p:spPr bwMode="auto">
            <a:xfrm>
              <a:off x="2516" y="480"/>
              <a:ext cx="0" cy="139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386" name="Line 18">
              <a:extLst>
                <a:ext uri="{FF2B5EF4-FFF2-40B4-BE49-F238E27FC236}">
                  <a16:creationId xmlns:a16="http://schemas.microsoft.com/office/drawing/2014/main" id="{C08B869E-6D23-420D-9DBD-F7A5DCD40B3D}"/>
                </a:ext>
              </a:extLst>
            </p:cNvPr>
            <p:cNvSpPr>
              <a:spLocks noChangeShapeType="1"/>
            </p:cNvSpPr>
            <p:nvPr/>
          </p:nvSpPr>
          <p:spPr bwMode="auto">
            <a:xfrm>
              <a:off x="2935" y="1217"/>
              <a:ext cx="377" cy="0"/>
            </a:xfrm>
            <a:prstGeom prst="line">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387" name="Line 19">
              <a:extLst>
                <a:ext uri="{FF2B5EF4-FFF2-40B4-BE49-F238E27FC236}">
                  <a16:creationId xmlns:a16="http://schemas.microsoft.com/office/drawing/2014/main" id="{E5E003BE-5C33-4473-A0E1-E824B747BB10}"/>
                </a:ext>
              </a:extLst>
            </p:cNvPr>
            <p:cNvSpPr>
              <a:spLocks noChangeShapeType="1"/>
            </p:cNvSpPr>
            <p:nvPr/>
          </p:nvSpPr>
          <p:spPr bwMode="auto">
            <a:xfrm>
              <a:off x="3061" y="480"/>
              <a:ext cx="0" cy="139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388" name="Text Box 20">
              <a:extLst>
                <a:ext uri="{FF2B5EF4-FFF2-40B4-BE49-F238E27FC236}">
                  <a16:creationId xmlns:a16="http://schemas.microsoft.com/office/drawing/2014/main" id="{17BBBB1D-FB66-4F43-84CF-DC7A09533934}"/>
                </a:ext>
              </a:extLst>
            </p:cNvPr>
            <p:cNvSpPr txBox="1">
              <a:spLocks noChangeArrowheads="1"/>
            </p:cNvSpPr>
            <p:nvPr/>
          </p:nvSpPr>
          <p:spPr bwMode="auto">
            <a:xfrm>
              <a:off x="1152" y="1872"/>
              <a:ext cx="742" cy="192"/>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400">
                  <a:solidFill>
                    <a:srgbClr val="000000"/>
                  </a:solidFill>
                  <a:latin typeface="Arial" panose="020B0604020202020204" pitchFamily="34" charset="0"/>
                </a:rPr>
                <a:t>incident wave</a:t>
              </a:r>
              <a:endParaRPr lang="en-US" altLang="en-US" sz="1800">
                <a:latin typeface="Arial" panose="020B0604020202020204" pitchFamily="34" charset="0"/>
              </a:endParaRPr>
            </a:p>
          </p:txBody>
        </p:sp>
        <p:sp>
          <p:nvSpPr>
            <p:cNvPr id="58389" name="Text Box 21">
              <a:extLst>
                <a:ext uri="{FF2B5EF4-FFF2-40B4-BE49-F238E27FC236}">
                  <a16:creationId xmlns:a16="http://schemas.microsoft.com/office/drawing/2014/main" id="{C2A78DD9-E193-44B9-A73E-E41A1FB046BF}"/>
                </a:ext>
              </a:extLst>
            </p:cNvPr>
            <p:cNvSpPr txBox="1">
              <a:spLocks noChangeArrowheads="1"/>
            </p:cNvSpPr>
            <p:nvPr/>
          </p:nvSpPr>
          <p:spPr bwMode="auto">
            <a:xfrm>
              <a:off x="1536" y="960"/>
              <a:ext cx="285" cy="212"/>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600" b="1">
                  <a:solidFill>
                    <a:srgbClr val="000000"/>
                  </a:solidFill>
                  <a:latin typeface="Arial" panose="020B0604020202020204" pitchFamily="34" charset="0"/>
                </a:rPr>
                <a:t>e</a:t>
              </a:r>
              <a:r>
                <a:rPr lang="en-US" altLang="en-US" sz="1600" baseline="-25000">
                  <a:solidFill>
                    <a:srgbClr val="000000"/>
                  </a:solidFill>
                  <a:latin typeface="Arial" panose="020B0604020202020204" pitchFamily="34" charset="0"/>
                </a:rPr>
                <a:t>inc</a:t>
              </a:r>
              <a:endParaRPr lang="en-US" altLang="en-US" sz="1800">
                <a:latin typeface="Arial" panose="020B0604020202020204" pitchFamily="34" charset="0"/>
              </a:endParaRPr>
            </a:p>
          </p:txBody>
        </p:sp>
      </p:grpSp>
      <p:sp>
        <p:nvSpPr>
          <p:cNvPr id="58390" name="Text Box 22">
            <a:extLst>
              <a:ext uri="{FF2B5EF4-FFF2-40B4-BE49-F238E27FC236}">
                <a16:creationId xmlns:a16="http://schemas.microsoft.com/office/drawing/2014/main" id="{FF65E3AB-777F-45AE-9D32-5E0C997BC25E}"/>
              </a:ext>
            </a:extLst>
          </p:cNvPr>
          <p:cNvSpPr txBox="1">
            <a:spLocks noChangeArrowheads="1"/>
          </p:cNvSpPr>
          <p:nvPr/>
        </p:nvSpPr>
        <p:spPr bwMode="auto">
          <a:xfrm>
            <a:off x="2879725" y="1033463"/>
            <a:ext cx="32781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Born Approximation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7" name="Line 5">
            <a:extLst>
              <a:ext uri="{FF2B5EF4-FFF2-40B4-BE49-F238E27FC236}">
                <a16:creationId xmlns:a16="http://schemas.microsoft.com/office/drawing/2014/main" id="{C5460C7B-5A0E-480C-B3BE-D94EBBD00FED}"/>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00" name="Rectangle 8">
            <a:extLst>
              <a:ext uri="{FF2B5EF4-FFF2-40B4-BE49-F238E27FC236}">
                <a16:creationId xmlns:a16="http://schemas.microsoft.com/office/drawing/2014/main" id="{27A41F2B-2FD7-43C0-99EC-05CF2D3F9F31}"/>
              </a:ext>
            </a:extLst>
          </p:cNvPr>
          <p:cNvSpPr>
            <a:spLocks noChangeArrowheads="1"/>
          </p:cNvSpPr>
          <p:nvPr/>
        </p:nvSpPr>
        <p:spPr bwMode="auto">
          <a:xfrm>
            <a:off x="0" y="3167063"/>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59399" name="Object 7">
            <a:extLst>
              <a:ext uri="{FF2B5EF4-FFF2-40B4-BE49-F238E27FC236}">
                <a16:creationId xmlns:a16="http://schemas.microsoft.com/office/drawing/2014/main" id="{49B66BE6-FB70-4228-9D3D-5A6D20B3ED39}"/>
              </a:ext>
            </a:extLst>
          </p:cNvPr>
          <p:cNvGraphicFramePr>
            <a:graphicFrameLocks noChangeAspect="1"/>
          </p:cNvGraphicFramePr>
          <p:nvPr/>
        </p:nvGraphicFramePr>
        <p:xfrm>
          <a:off x="1066800" y="3276600"/>
          <a:ext cx="7239000" cy="841375"/>
        </p:xfrm>
        <a:graphic>
          <a:graphicData uri="http://schemas.openxmlformats.org/presentationml/2006/ole">
            <mc:AlternateContent xmlns:mc="http://schemas.openxmlformats.org/markup-compatibility/2006">
              <mc:Choice xmlns:v="urn:schemas-microsoft-com:vml" Requires="v">
                <p:oleObj spid="_x0000_s99342" name="Equation" r:id="rId4" imgW="4508500" imgH="520700" progId="Equation.DSMT4">
                  <p:embed/>
                </p:oleObj>
              </mc:Choice>
              <mc:Fallback>
                <p:oleObj name="Equation" r:id="rId4" imgW="4508500" imgH="5207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3276600"/>
                        <a:ext cx="7239000" cy="841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9401" name="Text Box 9">
            <a:extLst>
              <a:ext uri="{FF2B5EF4-FFF2-40B4-BE49-F238E27FC236}">
                <a16:creationId xmlns:a16="http://schemas.microsoft.com/office/drawing/2014/main" id="{68A51EF1-F422-46A1-9B9A-98C07D50CE78}"/>
              </a:ext>
            </a:extLst>
          </p:cNvPr>
          <p:cNvSpPr txBox="1">
            <a:spLocks noChangeArrowheads="1"/>
          </p:cNvSpPr>
          <p:nvPr/>
        </p:nvSpPr>
        <p:spPr bwMode="auto">
          <a:xfrm>
            <a:off x="974725" y="1033463"/>
            <a:ext cx="72548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 Born approximation generally is developed from a volume integral expression for the scattering amplitude</a:t>
            </a:r>
          </a:p>
        </p:txBody>
      </p:sp>
      <p:sp>
        <p:nvSpPr>
          <p:cNvPr id="59403" name="Text Box 11">
            <a:extLst>
              <a:ext uri="{FF2B5EF4-FFF2-40B4-BE49-F238E27FC236}">
                <a16:creationId xmlns:a16="http://schemas.microsoft.com/office/drawing/2014/main" id="{22F8DFAC-A6C0-46EE-A1F9-C325513A4B4C}"/>
              </a:ext>
            </a:extLst>
          </p:cNvPr>
          <p:cNvSpPr txBox="1">
            <a:spLocks noChangeArrowheads="1"/>
          </p:cNvSpPr>
          <p:nvPr/>
        </p:nvSpPr>
        <p:spPr bwMode="auto">
          <a:xfrm>
            <a:off x="2362200" y="2438400"/>
            <a:ext cx="182880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density difference</a:t>
            </a:r>
          </a:p>
        </p:txBody>
      </p:sp>
      <p:sp>
        <p:nvSpPr>
          <p:cNvPr id="59405" name="Text Box 13">
            <a:extLst>
              <a:ext uri="{FF2B5EF4-FFF2-40B4-BE49-F238E27FC236}">
                <a16:creationId xmlns:a16="http://schemas.microsoft.com/office/drawing/2014/main" id="{B08DDF3A-05DF-481D-B010-93AFE0DA0C92}"/>
              </a:ext>
            </a:extLst>
          </p:cNvPr>
          <p:cNvSpPr txBox="1">
            <a:spLocks noChangeArrowheads="1"/>
          </p:cNvSpPr>
          <p:nvPr/>
        </p:nvSpPr>
        <p:spPr bwMode="auto">
          <a:xfrm>
            <a:off x="4572000" y="2438400"/>
            <a:ext cx="289560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difference in elastic constants</a:t>
            </a:r>
          </a:p>
        </p:txBody>
      </p:sp>
      <p:sp>
        <p:nvSpPr>
          <p:cNvPr id="59406" name="Line 14">
            <a:extLst>
              <a:ext uri="{FF2B5EF4-FFF2-40B4-BE49-F238E27FC236}">
                <a16:creationId xmlns:a16="http://schemas.microsoft.com/office/drawing/2014/main" id="{283E44F5-ED54-4E04-8446-2EADCED7177B}"/>
              </a:ext>
            </a:extLst>
          </p:cNvPr>
          <p:cNvSpPr>
            <a:spLocks noChangeShapeType="1"/>
          </p:cNvSpPr>
          <p:nvPr/>
        </p:nvSpPr>
        <p:spPr bwMode="auto">
          <a:xfrm>
            <a:off x="3352800" y="28956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407" name="Line 15">
            <a:extLst>
              <a:ext uri="{FF2B5EF4-FFF2-40B4-BE49-F238E27FC236}">
                <a16:creationId xmlns:a16="http://schemas.microsoft.com/office/drawing/2014/main" id="{78D2C458-FE84-48C3-84C1-82DE4420B2DA}"/>
              </a:ext>
            </a:extLst>
          </p:cNvPr>
          <p:cNvSpPr>
            <a:spLocks noChangeShapeType="1"/>
          </p:cNvSpPr>
          <p:nvPr/>
        </p:nvSpPr>
        <p:spPr bwMode="auto">
          <a:xfrm>
            <a:off x="4953000" y="28956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408" name="Line 16">
            <a:extLst>
              <a:ext uri="{FF2B5EF4-FFF2-40B4-BE49-F238E27FC236}">
                <a16:creationId xmlns:a16="http://schemas.microsoft.com/office/drawing/2014/main" id="{3C17D648-EB50-40B6-872A-52A460C05998}"/>
              </a:ext>
            </a:extLst>
          </p:cNvPr>
          <p:cNvSpPr>
            <a:spLocks noChangeShapeType="1"/>
          </p:cNvSpPr>
          <p:nvPr/>
        </p:nvSpPr>
        <p:spPr bwMode="auto">
          <a:xfrm>
            <a:off x="3962400" y="4648200"/>
            <a:ext cx="190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409" name="Line 17">
            <a:extLst>
              <a:ext uri="{FF2B5EF4-FFF2-40B4-BE49-F238E27FC236}">
                <a16:creationId xmlns:a16="http://schemas.microsoft.com/office/drawing/2014/main" id="{AB8655A9-7543-4CE4-997E-AEADCADC6C25}"/>
              </a:ext>
            </a:extLst>
          </p:cNvPr>
          <p:cNvSpPr>
            <a:spLocks noChangeShapeType="1"/>
          </p:cNvSpPr>
          <p:nvPr/>
        </p:nvSpPr>
        <p:spPr bwMode="auto">
          <a:xfrm>
            <a:off x="3962400" y="40386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410" name="Line 18">
            <a:extLst>
              <a:ext uri="{FF2B5EF4-FFF2-40B4-BE49-F238E27FC236}">
                <a16:creationId xmlns:a16="http://schemas.microsoft.com/office/drawing/2014/main" id="{34F9B63E-4B7D-4912-9107-D0ED6A643DA4}"/>
              </a:ext>
            </a:extLst>
          </p:cNvPr>
          <p:cNvSpPr>
            <a:spLocks noChangeShapeType="1"/>
          </p:cNvSpPr>
          <p:nvPr/>
        </p:nvSpPr>
        <p:spPr bwMode="auto">
          <a:xfrm>
            <a:off x="5867400" y="41910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411" name="Line 19">
            <a:extLst>
              <a:ext uri="{FF2B5EF4-FFF2-40B4-BE49-F238E27FC236}">
                <a16:creationId xmlns:a16="http://schemas.microsoft.com/office/drawing/2014/main" id="{2335A686-1EF7-46D4-BF37-301E5F1C15F8}"/>
              </a:ext>
            </a:extLst>
          </p:cNvPr>
          <p:cNvSpPr>
            <a:spLocks noChangeShapeType="1"/>
          </p:cNvSpPr>
          <p:nvPr/>
        </p:nvSpPr>
        <p:spPr bwMode="auto">
          <a:xfrm>
            <a:off x="4800600" y="46482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412" name="Text Box 20">
            <a:extLst>
              <a:ext uri="{FF2B5EF4-FFF2-40B4-BE49-F238E27FC236}">
                <a16:creationId xmlns:a16="http://schemas.microsoft.com/office/drawing/2014/main" id="{BB3F8AD9-F16E-4DF8-9AE5-9647BF0B5E43}"/>
              </a:ext>
            </a:extLst>
          </p:cNvPr>
          <p:cNvSpPr txBox="1">
            <a:spLocks noChangeArrowheads="1"/>
          </p:cNvSpPr>
          <p:nvPr/>
        </p:nvSpPr>
        <p:spPr bwMode="auto">
          <a:xfrm>
            <a:off x="2193925" y="5072063"/>
            <a:ext cx="55356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fields in the flaw replaced by incident fields</a:t>
            </a:r>
          </a:p>
        </p:txBody>
      </p:sp>
      <p:graphicFrame>
        <p:nvGraphicFramePr>
          <p:cNvPr id="59413" name="Object 21">
            <a:extLst>
              <a:ext uri="{FF2B5EF4-FFF2-40B4-BE49-F238E27FC236}">
                <a16:creationId xmlns:a16="http://schemas.microsoft.com/office/drawing/2014/main" id="{4551CB61-75DC-49F6-B894-66F2D13E8987}"/>
              </a:ext>
            </a:extLst>
          </p:cNvPr>
          <p:cNvGraphicFramePr>
            <a:graphicFrameLocks noChangeAspect="1"/>
          </p:cNvGraphicFramePr>
          <p:nvPr/>
        </p:nvGraphicFramePr>
        <p:xfrm>
          <a:off x="2590800" y="5638800"/>
          <a:ext cx="1600200" cy="569913"/>
        </p:xfrm>
        <a:graphic>
          <a:graphicData uri="http://schemas.openxmlformats.org/presentationml/2006/ole">
            <mc:AlternateContent xmlns:mc="http://schemas.openxmlformats.org/markup-compatibility/2006">
              <mc:Choice xmlns:v="urn:schemas-microsoft-com:vml" Requires="v">
                <p:oleObj spid="_x0000_s99343" name="Equation" r:id="rId6" imgW="711000" imgH="253800" progId="Equation.DSMT4">
                  <p:embed/>
                </p:oleObj>
              </mc:Choice>
              <mc:Fallback>
                <p:oleObj name="Equation" r:id="rId6" imgW="711000" imgH="253800" progId="Equation.DSMT4">
                  <p:embed/>
                  <p:pic>
                    <p:nvPicPr>
                      <p:cNvPr id="0" name="Object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0800" y="5638800"/>
                        <a:ext cx="1600200" cy="569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9414" name="Object 22">
            <a:extLst>
              <a:ext uri="{FF2B5EF4-FFF2-40B4-BE49-F238E27FC236}">
                <a16:creationId xmlns:a16="http://schemas.microsoft.com/office/drawing/2014/main" id="{AC9C6C5E-04BF-42BD-97C8-9783ECC84DD3}"/>
              </a:ext>
            </a:extLst>
          </p:cNvPr>
          <p:cNvGraphicFramePr>
            <a:graphicFrameLocks noChangeAspect="1"/>
          </p:cNvGraphicFramePr>
          <p:nvPr/>
        </p:nvGraphicFramePr>
        <p:xfrm>
          <a:off x="4724400" y="5562600"/>
          <a:ext cx="1676400" cy="838200"/>
        </p:xfrm>
        <a:graphic>
          <a:graphicData uri="http://schemas.openxmlformats.org/presentationml/2006/ole">
            <mc:AlternateContent xmlns:mc="http://schemas.openxmlformats.org/markup-compatibility/2006">
              <mc:Choice xmlns:v="urn:schemas-microsoft-com:vml" Requires="v">
                <p:oleObj spid="_x0000_s99344" name="Equation" r:id="rId8" imgW="939600" imgH="469800" progId="Equation.DSMT4">
                  <p:embed/>
                </p:oleObj>
              </mc:Choice>
              <mc:Fallback>
                <p:oleObj name="Equation" r:id="rId8" imgW="939600" imgH="469800" progId="Equation.DSMT4">
                  <p:embed/>
                  <p:pic>
                    <p:nvPicPr>
                      <p:cNvPr id="0" name="Object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24400" y="5562600"/>
                        <a:ext cx="1676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9415" name="Text Box 23">
            <a:extLst>
              <a:ext uri="{FF2B5EF4-FFF2-40B4-BE49-F238E27FC236}">
                <a16:creationId xmlns:a16="http://schemas.microsoft.com/office/drawing/2014/main" id="{27435936-13B9-4AA7-94CE-4B2ABA340752}"/>
              </a:ext>
            </a:extLst>
          </p:cNvPr>
          <p:cNvSpPr txBox="1">
            <a:spLocks noChangeArrowheads="1"/>
          </p:cNvSpPr>
          <p:nvPr/>
        </p:nvSpPr>
        <p:spPr bwMode="auto">
          <a:xfrm>
            <a:off x="3184525" y="288925"/>
            <a:ext cx="3414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-Inclusion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7" name="Line 5">
            <a:extLst>
              <a:ext uri="{FF2B5EF4-FFF2-40B4-BE49-F238E27FC236}">
                <a16:creationId xmlns:a16="http://schemas.microsoft.com/office/drawing/2014/main" id="{4B5C1266-003A-4FC4-A832-9BE380F37826}"/>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59" name="Rectangle 7">
            <a:extLst>
              <a:ext uri="{FF2B5EF4-FFF2-40B4-BE49-F238E27FC236}">
                <a16:creationId xmlns:a16="http://schemas.microsoft.com/office/drawing/2014/main" id="{2DCDE82C-5672-461D-9A46-B5A1C80D849D}"/>
              </a:ext>
            </a:extLst>
          </p:cNvPr>
          <p:cNvSpPr>
            <a:spLocks noChangeArrowheads="1"/>
          </p:cNvSpPr>
          <p:nvPr/>
        </p:nvSpPr>
        <p:spPr bwMode="auto">
          <a:xfrm>
            <a:off x="0" y="3176588"/>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74758" name="Object 6">
            <a:extLst>
              <a:ext uri="{FF2B5EF4-FFF2-40B4-BE49-F238E27FC236}">
                <a16:creationId xmlns:a16="http://schemas.microsoft.com/office/drawing/2014/main" id="{81A14BD2-81FE-4777-BA5B-ACE8F6DE877F}"/>
              </a:ext>
            </a:extLst>
          </p:cNvPr>
          <p:cNvGraphicFramePr>
            <a:graphicFrameLocks noChangeAspect="1"/>
          </p:cNvGraphicFramePr>
          <p:nvPr/>
        </p:nvGraphicFramePr>
        <p:xfrm>
          <a:off x="2057400" y="2438400"/>
          <a:ext cx="3886200" cy="985838"/>
        </p:xfrm>
        <a:graphic>
          <a:graphicData uri="http://schemas.openxmlformats.org/presentationml/2006/ole">
            <mc:AlternateContent xmlns:mc="http://schemas.openxmlformats.org/markup-compatibility/2006">
              <mc:Choice xmlns:v="urn:schemas-microsoft-com:vml" Requires="v">
                <p:oleObj spid="_x0000_s100362" name="Equation" r:id="rId4" imgW="1993900" imgH="508000" progId="Equation.DSMT4">
                  <p:embed/>
                </p:oleObj>
              </mc:Choice>
              <mc:Fallback>
                <p:oleObj name="Equation" r:id="rId4" imgW="1993900" imgH="5080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2438400"/>
                        <a:ext cx="3886200" cy="985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4760" name="Text Box 8">
            <a:extLst>
              <a:ext uri="{FF2B5EF4-FFF2-40B4-BE49-F238E27FC236}">
                <a16:creationId xmlns:a16="http://schemas.microsoft.com/office/drawing/2014/main" id="{F65E1406-BC2C-4A25-8C5D-B0DAFC921757}"/>
              </a:ext>
            </a:extLst>
          </p:cNvPr>
          <p:cNvSpPr txBox="1">
            <a:spLocks noChangeArrowheads="1"/>
          </p:cNvSpPr>
          <p:nvPr/>
        </p:nvSpPr>
        <p:spPr bwMode="auto">
          <a:xfrm>
            <a:off x="1584325" y="1033463"/>
            <a:ext cx="48942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 spherical inclusion in pulse-echo</a:t>
            </a:r>
          </a:p>
        </p:txBody>
      </p:sp>
      <p:sp>
        <p:nvSpPr>
          <p:cNvPr id="74762" name="Rectangle 10">
            <a:extLst>
              <a:ext uri="{FF2B5EF4-FFF2-40B4-BE49-F238E27FC236}">
                <a16:creationId xmlns:a16="http://schemas.microsoft.com/office/drawing/2014/main" id="{B6C276DE-8C39-4DBB-B49D-140EA8862CDF}"/>
              </a:ext>
            </a:extLst>
          </p:cNvPr>
          <p:cNvSpPr>
            <a:spLocks noChangeArrowheads="1"/>
          </p:cNvSpPr>
          <p:nvPr/>
        </p:nvSpPr>
        <p:spPr bwMode="auto">
          <a:xfrm>
            <a:off x="0" y="3176588"/>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74761" name="Object 9">
            <a:extLst>
              <a:ext uri="{FF2B5EF4-FFF2-40B4-BE49-F238E27FC236}">
                <a16:creationId xmlns:a16="http://schemas.microsoft.com/office/drawing/2014/main" id="{C14938F2-7C78-4E21-BF2B-DAD4C69EC31F}"/>
              </a:ext>
            </a:extLst>
          </p:cNvPr>
          <p:cNvGraphicFramePr>
            <a:graphicFrameLocks noChangeAspect="1"/>
          </p:cNvGraphicFramePr>
          <p:nvPr/>
        </p:nvGraphicFramePr>
        <p:xfrm>
          <a:off x="3200400" y="3657600"/>
          <a:ext cx="1905000" cy="863600"/>
        </p:xfrm>
        <a:graphic>
          <a:graphicData uri="http://schemas.openxmlformats.org/presentationml/2006/ole">
            <mc:AlternateContent xmlns:mc="http://schemas.openxmlformats.org/markup-compatibility/2006">
              <mc:Choice xmlns:v="urn:schemas-microsoft-com:vml" Requires="v">
                <p:oleObj spid="_x0000_s100363" name="Equation" r:id="rId6" imgW="1117600" imgH="508000" progId="Equation.DSMT4">
                  <p:embed/>
                </p:oleObj>
              </mc:Choice>
              <mc:Fallback>
                <p:oleObj name="Equation" r:id="rId6" imgW="1117600" imgH="5080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0400" y="3657600"/>
                        <a:ext cx="1905000" cy="86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4764" name="Line 12">
            <a:extLst>
              <a:ext uri="{FF2B5EF4-FFF2-40B4-BE49-F238E27FC236}">
                <a16:creationId xmlns:a16="http://schemas.microsoft.com/office/drawing/2014/main" id="{4DD1D0AF-90C4-4570-B00F-56AFA4C1E778}"/>
              </a:ext>
            </a:extLst>
          </p:cNvPr>
          <p:cNvSpPr>
            <a:spLocks noChangeShapeType="1"/>
          </p:cNvSpPr>
          <p:nvPr/>
        </p:nvSpPr>
        <p:spPr bwMode="auto">
          <a:xfrm>
            <a:off x="5029200" y="20574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4765" name="Text Box 13">
            <a:extLst>
              <a:ext uri="{FF2B5EF4-FFF2-40B4-BE49-F238E27FC236}">
                <a16:creationId xmlns:a16="http://schemas.microsoft.com/office/drawing/2014/main" id="{4357E7A2-2DCF-46CD-A8C4-BB3AFDE5BB92}"/>
              </a:ext>
            </a:extLst>
          </p:cNvPr>
          <p:cNvSpPr txBox="1">
            <a:spLocks noChangeArrowheads="1"/>
          </p:cNvSpPr>
          <p:nvPr/>
        </p:nvSpPr>
        <p:spPr bwMode="auto">
          <a:xfrm>
            <a:off x="5089525" y="1871663"/>
            <a:ext cx="32448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spherical Bessel function</a:t>
            </a:r>
          </a:p>
        </p:txBody>
      </p:sp>
      <p:sp>
        <p:nvSpPr>
          <p:cNvPr id="74766" name="Text Box 14">
            <a:extLst>
              <a:ext uri="{FF2B5EF4-FFF2-40B4-BE49-F238E27FC236}">
                <a16:creationId xmlns:a16="http://schemas.microsoft.com/office/drawing/2014/main" id="{D8981472-BEEF-4E53-9487-CFB79E0FBF7A}"/>
              </a:ext>
            </a:extLst>
          </p:cNvPr>
          <p:cNvSpPr txBox="1">
            <a:spLocks noChangeArrowheads="1"/>
          </p:cNvSpPr>
          <p:nvPr/>
        </p:nvSpPr>
        <p:spPr bwMode="auto">
          <a:xfrm>
            <a:off x="1584325" y="3776663"/>
            <a:ext cx="928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t>
            </a:r>
          </a:p>
        </p:txBody>
      </p:sp>
      <p:sp>
        <p:nvSpPr>
          <p:cNvPr id="74767" name="Line 15">
            <a:extLst>
              <a:ext uri="{FF2B5EF4-FFF2-40B4-BE49-F238E27FC236}">
                <a16:creationId xmlns:a16="http://schemas.microsoft.com/office/drawing/2014/main" id="{7213A179-11A3-4068-89BA-C3EA90432195}"/>
              </a:ext>
            </a:extLst>
          </p:cNvPr>
          <p:cNvSpPr>
            <a:spLocks noChangeShapeType="1"/>
          </p:cNvSpPr>
          <p:nvPr/>
        </p:nvSpPr>
        <p:spPr bwMode="auto">
          <a:xfrm flipV="1">
            <a:off x="4191000" y="44958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4768" name="Text Box 16">
            <a:extLst>
              <a:ext uri="{FF2B5EF4-FFF2-40B4-BE49-F238E27FC236}">
                <a16:creationId xmlns:a16="http://schemas.microsoft.com/office/drawing/2014/main" id="{C7A89199-4EC7-4887-92AE-FD6808C00401}"/>
              </a:ext>
            </a:extLst>
          </p:cNvPr>
          <p:cNvSpPr txBox="1">
            <a:spLocks noChangeArrowheads="1"/>
          </p:cNvSpPr>
          <p:nvPr/>
        </p:nvSpPr>
        <p:spPr bwMode="auto">
          <a:xfrm>
            <a:off x="2971800" y="4876800"/>
            <a:ext cx="158750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relative density</a:t>
            </a:r>
          </a:p>
          <a:p>
            <a:r>
              <a:rPr lang="en-US" altLang="en-US" sz="1800"/>
              <a:t>difference</a:t>
            </a:r>
          </a:p>
        </p:txBody>
      </p:sp>
      <p:sp>
        <p:nvSpPr>
          <p:cNvPr id="74769" name="Line 17">
            <a:extLst>
              <a:ext uri="{FF2B5EF4-FFF2-40B4-BE49-F238E27FC236}">
                <a16:creationId xmlns:a16="http://schemas.microsoft.com/office/drawing/2014/main" id="{A736EBD9-E400-4C06-9B43-29C4C70F1CD1}"/>
              </a:ext>
            </a:extLst>
          </p:cNvPr>
          <p:cNvSpPr>
            <a:spLocks noChangeShapeType="1"/>
          </p:cNvSpPr>
          <p:nvPr/>
        </p:nvSpPr>
        <p:spPr bwMode="auto">
          <a:xfrm flipV="1">
            <a:off x="4800600" y="44958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4770" name="Text Box 18">
            <a:extLst>
              <a:ext uri="{FF2B5EF4-FFF2-40B4-BE49-F238E27FC236}">
                <a16:creationId xmlns:a16="http://schemas.microsoft.com/office/drawing/2014/main" id="{73EF0F3C-BB0A-42BD-A500-4CC59EA746E9}"/>
              </a:ext>
            </a:extLst>
          </p:cNvPr>
          <p:cNvSpPr txBox="1">
            <a:spLocks noChangeArrowheads="1"/>
          </p:cNvSpPr>
          <p:nvPr/>
        </p:nvSpPr>
        <p:spPr bwMode="auto">
          <a:xfrm>
            <a:off x="4495800" y="4876800"/>
            <a:ext cx="198755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relative wave speed</a:t>
            </a:r>
          </a:p>
          <a:p>
            <a:r>
              <a:rPr lang="en-US" altLang="en-US" sz="1800"/>
              <a:t>difference</a:t>
            </a:r>
          </a:p>
        </p:txBody>
      </p:sp>
      <p:sp>
        <p:nvSpPr>
          <p:cNvPr id="74771" name="Text Box 19">
            <a:extLst>
              <a:ext uri="{FF2B5EF4-FFF2-40B4-BE49-F238E27FC236}">
                <a16:creationId xmlns:a16="http://schemas.microsoft.com/office/drawing/2014/main" id="{72B2619E-90EB-4B13-82EF-1975C6689B5C}"/>
              </a:ext>
            </a:extLst>
          </p:cNvPr>
          <p:cNvSpPr txBox="1">
            <a:spLocks noChangeArrowheads="1"/>
          </p:cNvSpPr>
          <p:nvPr/>
        </p:nvSpPr>
        <p:spPr bwMode="auto">
          <a:xfrm>
            <a:off x="3184525" y="288925"/>
            <a:ext cx="3414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-Inclusion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7" name="Line 5">
            <a:extLst>
              <a:ext uri="{FF2B5EF4-FFF2-40B4-BE49-F238E27FC236}">
                <a16:creationId xmlns:a16="http://schemas.microsoft.com/office/drawing/2014/main" id="{5BA2C347-2D07-452B-B41C-F92D7C5F377D}"/>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78" name="Text Box 6">
            <a:extLst>
              <a:ext uri="{FF2B5EF4-FFF2-40B4-BE49-F238E27FC236}">
                <a16:creationId xmlns:a16="http://schemas.microsoft.com/office/drawing/2014/main" id="{77F835BB-0CD2-49A3-AC2D-88624761F3B4}"/>
              </a:ext>
            </a:extLst>
          </p:cNvPr>
          <p:cNvSpPr txBox="1">
            <a:spLocks noChangeArrowheads="1"/>
          </p:cNvSpPr>
          <p:nvPr/>
        </p:nvSpPr>
        <p:spPr bwMode="auto">
          <a:xfrm>
            <a:off x="1355725" y="1033463"/>
            <a:ext cx="73310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Corresponding time domain impulse response for a spherical inclusion (pulse-echo)</a:t>
            </a:r>
          </a:p>
        </p:txBody>
      </p:sp>
      <p:pic>
        <p:nvPicPr>
          <p:cNvPr id="79879" name="Picture 7">
            <a:extLst>
              <a:ext uri="{FF2B5EF4-FFF2-40B4-BE49-F238E27FC236}">
                <a16:creationId xmlns:a16="http://schemas.microsoft.com/office/drawing/2014/main" id="{61C3C4B4-1B3C-407B-9B81-8E657E4524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2895600"/>
            <a:ext cx="2760663" cy="186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9880" name="Oval 8">
            <a:extLst>
              <a:ext uri="{FF2B5EF4-FFF2-40B4-BE49-F238E27FC236}">
                <a16:creationId xmlns:a16="http://schemas.microsoft.com/office/drawing/2014/main" id="{D5132ACD-C8D6-421F-9633-4BD5B7C799C0}"/>
              </a:ext>
            </a:extLst>
          </p:cNvPr>
          <p:cNvSpPr>
            <a:spLocks noChangeArrowheads="1"/>
          </p:cNvSpPr>
          <p:nvPr/>
        </p:nvSpPr>
        <p:spPr bwMode="auto">
          <a:xfrm>
            <a:off x="1752600" y="5334000"/>
            <a:ext cx="914400" cy="914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81" name="Line 9">
            <a:extLst>
              <a:ext uri="{FF2B5EF4-FFF2-40B4-BE49-F238E27FC236}">
                <a16:creationId xmlns:a16="http://schemas.microsoft.com/office/drawing/2014/main" id="{DD2EAE72-545F-4DF9-AFAC-6EF060E06567}"/>
              </a:ext>
            </a:extLst>
          </p:cNvPr>
          <p:cNvSpPr>
            <a:spLocks noChangeShapeType="1"/>
          </p:cNvSpPr>
          <p:nvPr/>
        </p:nvSpPr>
        <p:spPr bwMode="auto">
          <a:xfrm>
            <a:off x="1295400" y="57150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9882" name="Line 10">
            <a:extLst>
              <a:ext uri="{FF2B5EF4-FFF2-40B4-BE49-F238E27FC236}">
                <a16:creationId xmlns:a16="http://schemas.microsoft.com/office/drawing/2014/main" id="{7552D721-0A11-4D61-9D8E-EEF8211D63C9}"/>
              </a:ext>
            </a:extLst>
          </p:cNvPr>
          <p:cNvSpPr>
            <a:spLocks noChangeShapeType="1"/>
          </p:cNvSpPr>
          <p:nvPr/>
        </p:nvSpPr>
        <p:spPr bwMode="auto">
          <a:xfrm flipH="1">
            <a:off x="1371600" y="5867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9883" name="Line 11">
            <a:extLst>
              <a:ext uri="{FF2B5EF4-FFF2-40B4-BE49-F238E27FC236}">
                <a16:creationId xmlns:a16="http://schemas.microsoft.com/office/drawing/2014/main" id="{548A9E3B-75DD-4369-AFB8-91BDB3FF4E2B}"/>
              </a:ext>
            </a:extLst>
          </p:cNvPr>
          <p:cNvSpPr>
            <a:spLocks noChangeShapeType="1"/>
          </p:cNvSpPr>
          <p:nvPr/>
        </p:nvSpPr>
        <p:spPr bwMode="auto">
          <a:xfrm>
            <a:off x="1295400" y="5791200"/>
            <a:ext cx="1295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9884" name="Line 12">
            <a:extLst>
              <a:ext uri="{FF2B5EF4-FFF2-40B4-BE49-F238E27FC236}">
                <a16:creationId xmlns:a16="http://schemas.microsoft.com/office/drawing/2014/main" id="{D0B555FE-7D0A-404E-BE38-642831CCE92E}"/>
              </a:ext>
            </a:extLst>
          </p:cNvPr>
          <p:cNvSpPr>
            <a:spLocks noChangeShapeType="1"/>
          </p:cNvSpPr>
          <p:nvPr/>
        </p:nvSpPr>
        <p:spPr bwMode="auto">
          <a:xfrm flipH="1">
            <a:off x="2209800" y="58674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9885" name="Text Box 13">
            <a:extLst>
              <a:ext uri="{FF2B5EF4-FFF2-40B4-BE49-F238E27FC236}">
                <a16:creationId xmlns:a16="http://schemas.microsoft.com/office/drawing/2014/main" id="{63DF45F7-E55A-4CFE-B45F-FDC203868041}"/>
              </a:ext>
            </a:extLst>
          </p:cNvPr>
          <p:cNvSpPr txBox="1">
            <a:spLocks noChangeArrowheads="1"/>
          </p:cNvSpPr>
          <p:nvPr/>
        </p:nvSpPr>
        <p:spPr bwMode="auto">
          <a:xfrm>
            <a:off x="2667000" y="2667000"/>
            <a:ext cx="134620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front surface</a:t>
            </a:r>
          </a:p>
          <a:p>
            <a:r>
              <a:rPr lang="en-US" altLang="en-US" sz="1800"/>
              <a:t>response</a:t>
            </a:r>
          </a:p>
        </p:txBody>
      </p:sp>
      <p:sp>
        <p:nvSpPr>
          <p:cNvPr id="79886" name="Text Box 14">
            <a:extLst>
              <a:ext uri="{FF2B5EF4-FFF2-40B4-BE49-F238E27FC236}">
                <a16:creationId xmlns:a16="http://schemas.microsoft.com/office/drawing/2014/main" id="{C37682DC-263B-4678-9064-F49C546BA1B9}"/>
              </a:ext>
            </a:extLst>
          </p:cNvPr>
          <p:cNvSpPr txBox="1">
            <a:spLocks noChangeArrowheads="1"/>
          </p:cNvSpPr>
          <p:nvPr/>
        </p:nvSpPr>
        <p:spPr bwMode="auto">
          <a:xfrm>
            <a:off x="4724400" y="2743200"/>
            <a:ext cx="133350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back surface</a:t>
            </a:r>
          </a:p>
          <a:p>
            <a:r>
              <a:rPr lang="en-US" altLang="en-US" sz="1800"/>
              <a:t>response</a:t>
            </a:r>
          </a:p>
        </p:txBody>
      </p:sp>
      <p:sp>
        <p:nvSpPr>
          <p:cNvPr id="79927" name="Text Box 55">
            <a:extLst>
              <a:ext uri="{FF2B5EF4-FFF2-40B4-BE49-F238E27FC236}">
                <a16:creationId xmlns:a16="http://schemas.microsoft.com/office/drawing/2014/main" id="{BBE0B4EB-4429-481B-AC0C-F7FCE478B8F3}"/>
              </a:ext>
            </a:extLst>
          </p:cNvPr>
          <p:cNvSpPr txBox="1">
            <a:spLocks noChangeArrowheads="1"/>
          </p:cNvSpPr>
          <p:nvPr/>
        </p:nvSpPr>
        <p:spPr bwMode="auto">
          <a:xfrm>
            <a:off x="3184525" y="288925"/>
            <a:ext cx="3414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-Inclusion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1" name="Line 5">
            <a:extLst>
              <a:ext uri="{FF2B5EF4-FFF2-40B4-BE49-F238E27FC236}">
                <a16:creationId xmlns:a16="http://schemas.microsoft.com/office/drawing/2014/main" id="{1EE34404-1112-4B28-802C-1E43EB721ED2}"/>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902" name="Text Box 6">
            <a:extLst>
              <a:ext uri="{FF2B5EF4-FFF2-40B4-BE49-F238E27FC236}">
                <a16:creationId xmlns:a16="http://schemas.microsoft.com/office/drawing/2014/main" id="{C1A09388-8A1E-4163-BF83-67E6972ED859}"/>
              </a:ext>
            </a:extLst>
          </p:cNvPr>
          <p:cNvSpPr txBox="1">
            <a:spLocks noChangeArrowheads="1"/>
          </p:cNvSpPr>
          <p:nvPr/>
        </p:nvSpPr>
        <p:spPr bwMode="auto">
          <a:xfrm>
            <a:off x="1219200" y="914400"/>
            <a:ext cx="7178675" cy="19177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Comparison with "exact" separation of variables solution</a:t>
            </a:r>
          </a:p>
          <a:p>
            <a:r>
              <a:rPr lang="en-US" altLang="en-US"/>
              <a:t>for the pulse-echo response of a spherical inclusion by synthesizing a time-domain response from frequencies ranging from 0-20 MHz approximately for a 1 mm radius inclusion (10 % differences in properties)</a:t>
            </a:r>
          </a:p>
        </p:txBody>
      </p:sp>
      <p:sp>
        <p:nvSpPr>
          <p:cNvPr id="80904" name="Rectangle 8">
            <a:extLst>
              <a:ext uri="{FF2B5EF4-FFF2-40B4-BE49-F238E27FC236}">
                <a16:creationId xmlns:a16="http://schemas.microsoft.com/office/drawing/2014/main" id="{9461243D-32A8-4A93-89E8-52BCCFDF8203}"/>
              </a:ext>
            </a:extLst>
          </p:cNvPr>
          <p:cNvSpPr>
            <a:spLocks noChangeArrowheads="1"/>
          </p:cNvSpPr>
          <p:nvPr/>
        </p:nvSpPr>
        <p:spPr bwMode="auto">
          <a:xfrm>
            <a:off x="990600" y="6153150"/>
            <a:ext cx="6845300" cy="639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The time domain pulse-echo P-wave response of a 1 mm radius spherical inclusion in steel where the density</a:t>
            </a:r>
          </a:p>
          <a:p>
            <a:r>
              <a:rPr lang="en-US" altLang="en-US" sz="1200"/>
              <a:t> and compressional wave speed are both ten percent higher than the host steel. Solid line: </a:t>
            </a:r>
          </a:p>
          <a:p>
            <a:r>
              <a:rPr lang="en-US" altLang="en-US" sz="1200"/>
              <a:t>Born approximation, dashed line: separation of variables solution.</a:t>
            </a:r>
          </a:p>
        </p:txBody>
      </p:sp>
      <p:sp>
        <p:nvSpPr>
          <p:cNvPr id="80907" name="Rectangle 11">
            <a:extLst>
              <a:ext uri="{FF2B5EF4-FFF2-40B4-BE49-F238E27FC236}">
                <a16:creationId xmlns:a16="http://schemas.microsoft.com/office/drawing/2014/main" id="{96451EE1-CE5D-4AB2-B99B-68F996AC2AC0}"/>
              </a:ext>
            </a:extLst>
          </p:cNvPr>
          <p:cNvSpPr>
            <a:spLocks noChangeArrowheads="1"/>
          </p:cNvSpPr>
          <p:nvPr/>
        </p:nvSpPr>
        <p:spPr bwMode="auto">
          <a:xfrm>
            <a:off x="2770188" y="2832100"/>
            <a:ext cx="3349625" cy="2646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908" name="Rectangle 12">
            <a:extLst>
              <a:ext uri="{FF2B5EF4-FFF2-40B4-BE49-F238E27FC236}">
                <a16:creationId xmlns:a16="http://schemas.microsoft.com/office/drawing/2014/main" id="{77FD58BB-3D5D-4663-A719-4705A5341E58}"/>
              </a:ext>
            </a:extLst>
          </p:cNvPr>
          <p:cNvSpPr>
            <a:spLocks noChangeArrowheads="1"/>
          </p:cNvSpPr>
          <p:nvPr/>
        </p:nvSpPr>
        <p:spPr bwMode="auto">
          <a:xfrm>
            <a:off x="2770188" y="2832100"/>
            <a:ext cx="3349625" cy="2646363"/>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909" name="Line 13">
            <a:extLst>
              <a:ext uri="{FF2B5EF4-FFF2-40B4-BE49-F238E27FC236}">
                <a16:creationId xmlns:a16="http://schemas.microsoft.com/office/drawing/2014/main" id="{F73953E6-AEB7-4AF9-B1E2-93181E564E75}"/>
              </a:ext>
            </a:extLst>
          </p:cNvPr>
          <p:cNvSpPr>
            <a:spLocks noChangeShapeType="1"/>
          </p:cNvSpPr>
          <p:nvPr/>
        </p:nvSpPr>
        <p:spPr bwMode="auto">
          <a:xfrm>
            <a:off x="2770188" y="2832100"/>
            <a:ext cx="3349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10" name="Line 14">
            <a:extLst>
              <a:ext uri="{FF2B5EF4-FFF2-40B4-BE49-F238E27FC236}">
                <a16:creationId xmlns:a16="http://schemas.microsoft.com/office/drawing/2014/main" id="{CDF88E5D-D1EF-4539-9BB1-1D63111EA238}"/>
              </a:ext>
            </a:extLst>
          </p:cNvPr>
          <p:cNvSpPr>
            <a:spLocks noChangeShapeType="1"/>
          </p:cNvSpPr>
          <p:nvPr/>
        </p:nvSpPr>
        <p:spPr bwMode="auto">
          <a:xfrm>
            <a:off x="2770188" y="5478463"/>
            <a:ext cx="33496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11" name="Line 15">
            <a:extLst>
              <a:ext uri="{FF2B5EF4-FFF2-40B4-BE49-F238E27FC236}">
                <a16:creationId xmlns:a16="http://schemas.microsoft.com/office/drawing/2014/main" id="{186CE0F7-1C25-40D0-B9BD-3525CBA10E1D}"/>
              </a:ext>
            </a:extLst>
          </p:cNvPr>
          <p:cNvSpPr>
            <a:spLocks noChangeShapeType="1"/>
          </p:cNvSpPr>
          <p:nvPr/>
        </p:nvSpPr>
        <p:spPr bwMode="auto">
          <a:xfrm flipV="1">
            <a:off x="6119813" y="2832100"/>
            <a:ext cx="1587" cy="264636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12" name="Line 16">
            <a:extLst>
              <a:ext uri="{FF2B5EF4-FFF2-40B4-BE49-F238E27FC236}">
                <a16:creationId xmlns:a16="http://schemas.microsoft.com/office/drawing/2014/main" id="{76CF2CF5-9864-40E6-B76D-EF10FADA2BBD}"/>
              </a:ext>
            </a:extLst>
          </p:cNvPr>
          <p:cNvSpPr>
            <a:spLocks noChangeShapeType="1"/>
          </p:cNvSpPr>
          <p:nvPr/>
        </p:nvSpPr>
        <p:spPr bwMode="auto">
          <a:xfrm flipV="1">
            <a:off x="2770188" y="2832100"/>
            <a:ext cx="3175" cy="264636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13" name="Line 17">
            <a:extLst>
              <a:ext uri="{FF2B5EF4-FFF2-40B4-BE49-F238E27FC236}">
                <a16:creationId xmlns:a16="http://schemas.microsoft.com/office/drawing/2014/main" id="{F72B08CA-0998-48C8-8CAC-F9CA41FC038F}"/>
              </a:ext>
            </a:extLst>
          </p:cNvPr>
          <p:cNvSpPr>
            <a:spLocks noChangeShapeType="1"/>
          </p:cNvSpPr>
          <p:nvPr/>
        </p:nvSpPr>
        <p:spPr bwMode="auto">
          <a:xfrm>
            <a:off x="2770188" y="5478463"/>
            <a:ext cx="33496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14" name="Line 18">
            <a:extLst>
              <a:ext uri="{FF2B5EF4-FFF2-40B4-BE49-F238E27FC236}">
                <a16:creationId xmlns:a16="http://schemas.microsoft.com/office/drawing/2014/main" id="{E55A04A0-3C35-4F9E-A4BE-DAFF3DC6DF69}"/>
              </a:ext>
            </a:extLst>
          </p:cNvPr>
          <p:cNvSpPr>
            <a:spLocks noChangeShapeType="1"/>
          </p:cNvSpPr>
          <p:nvPr/>
        </p:nvSpPr>
        <p:spPr bwMode="auto">
          <a:xfrm flipV="1">
            <a:off x="2770188" y="2832100"/>
            <a:ext cx="3175" cy="264636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15" name="Line 19">
            <a:extLst>
              <a:ext uri="{FF2B5EF4-FFF2-40B4-BE49-F238E27FC236}">
                <a16:creationId xmlns:a16="http://schemas.microsoft.com/office/drawing/2014/main" id="{C6094571-164C-460E-82B1-00825EEBF8C7}"/>
              </a:ext>
            </a:extLst>
          </p:cNvPr>
          <p:cNvSpPr>
            <a:spLocks noChangeShapeType="1"/>
          </p:cNvSpPr>
          <p:nvPr/>
        </p:nvSpPr>
        <p:spPr bwMode="auto">
          <a:xfrm flipV="1">
            <a:off x="2770188" y="5445125"/>
            <a:ext cx="3175"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16" name="Line 20">
            <a:extLst>
              <a:ext uri="{FF2B5EF4-FFF2-40B4-BE49-F238E27FC236}">
                <a16:creationId xmlns:a16="http://schemas.microsoft.com/office/drawing/2014/main" id="{97F8D659-6167-4ED9-9AC9-740F0767EBF2}"/>
              </a:ext>
            </a:extLst>
          </p:cNvPr>
          <p:cNvSpPr>
            <a:spLocks noChangeShapeType="1"/>
          </p:cNvSpPr>
          <p:nvPr/>
        </p:nvSpPr>
        <p:spPr bwMode="auto">
          <a:xfrm>
            <a:off x="2770188" y="2832100"/>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17" name="Rectangle 21">
            <a:extLst>
              <a:ext uri="{FF2B5EF4-FFF2-40B4-BE49-F238E27FC236}">
                <a16:creationId xmlns:a16="http://schemas.microsoft.com/office/drawing/2014/main" id="{F4FCDFA8-FAD3-46C8-93FC-A234C574079C}"/>
              </a:ext>
            </a:extLst>
          </p:cNvPr>
          <p:cNvSpPr>
            <a:spLocks noChangeArrowheads="1"/>
          </p:cNvSpPr>
          <p:nvPr/>
        </p:nvSpPr>
        <p:spPr bwMode="auto">
          <a:xfrm>
            <a:off x="2709863" y="5546725"/>
            <a:ext cx="555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80918" name="Rectangle 22">
            <a:extLst>
              <a:ext uri="{FF2B5EF4-FFF2-40B4-BE49-F238E27FC236}">
                <a16:creationId xmlns:a16="http://schemas.microsoft.com/office/drawing/2014/main" id="{111F1BDE-0842-4EA0-8808-30CDAF6F9459}"/>
              </a:ext>
            </a:extLst>
          </p:cNvPr>
          <p:cNvSpPr>
            <a:spLocks noChangeArrowheads="1"/>
          </p:cNvSpPr>
          <p:nvPr/>
        </p:nvSpPr>
        <p:spPr bwMode="auto">
          <a:xfrm>
            <a:off x="2763838" y="5546725"/>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a:t>
            </a:r>
            <a:endParaRPr lang="en-US" altLang="en-US"/>
          </a:p>
        </p:txBody>
      </p:sp>
      <p:sp>
        <p:nvSpPr>
          <p:cNvPr id="80919" name="Line 23">
            <a:extLst>
              <a:ext uri="{FF2B5EF4-FFF2-40B4-BE49-F238E27FC236}">
                <a16:creationId xmlns:a16="http://schemas.microsoft.com/office/drawing/2014/main" id="{964F6A8F-06A9-4C72-9DC6-680490F55720}"/>
              </a:ext>
            </a:extLst>
          </p:cNvPr>
          <p:cNvSpPr>
            <a:spLocks noChangeShapeType="1"/>
          </p:cNvSpPr>
          <p:nvPr/>
        </p:nvSpPr>
        <p:spPr bwMode="auto">
          <a:xfrm flipV="1">
            <a:off x="3602038" y="5445125"/>
            <a:ext cx="3175"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20" name="Line 24">
            <a:extLst>
              <a:ext uri="{FF2B5EF4-FFF2-40B4-BE49-F238E27FC236}">
                <a16:creationId xmlns:a16="http://schemas.microsoft.com/office/drawing/2014/main" id="{B7F5EA60-BE7A-4E67-B3A3-C8A5F6D2F15F}"/>
              </a:ext>
            </a:extLst>
          </p:cNvPr>
          <p:cNvSpPr>
            <a:spLocks noChangeShapeType="1"/>
          </p:cNvSpPr>
          <p:nvPr/>
        </p:nvSpPr>
        <p:spPr bwMode="auto">
          <a:xfrm>
            <a:off x="3602038" y="2832100"/>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21" name="Rectangle 25">
            <a:extLst>
              <a:ext uri="{FF2B5EF4-FFF2-40B4-BE49-F238E27FC236}">
                <a16:creationId xmlns:a16="http://schemas.microsoft.com/office/drawing/2014/main" id="{1821F7A4-1450-4191-A16E-A1463253EF05}"/>
              </a:ext>
            </a:extLst>
          </p:cNvPr>
          <p:cNvSpPr>
            <a:spLocks noChangeArrowheads="1"/>
          </p:cNvSpPr>
          <p:nvPr/>
        </p:nvSpPr>
        <p:spPr bwMode="auto">
          <a:xfrm>
            <a:off x="3497263" y="5546725"/>
            <a:ext cx="555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80922" name="Rectangle 26">
            <a:extLst>
              <a:ext uri="{FF2B5EF4-FFF2-40B4-BE49-F238E27FC236}">
                <a16:creationId xmlns:a16="http://schemas.microsoft.com/office/drawing/2014/main" id="{42291721-EB7F-4633-A252-6A6E9B2C0A58}"/>
              </a:ext>
            </a:extLst>
          </p:cNvPr>
          <p:cNvSpPr>
            <a:spLocks noChangeArrowheads="1"/>
          </p:cNvSpPr>
          <p:nvPr/>
        </p:nvSpPr>
        <p:spPr bwMode="auto">
          <a:xfrm>
            <a:off x="3551238" y="5546725"/>
            <a:ext cx="230187"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0.5</a:t>
            </a:r>
            <a:endParaRPr lang="en-US" altLang="en-US"/>
          </a:p>
        </p:txBody>
      </p:sp>
      <p:sp>
        <p:nvSpPr>
          <p:cNvPr id="80923" name="Line 27">
            <a:extLst>
              <a:ext uri="{FF2B5EF4-FFF2-40B4-BE49-F238E27FC236}">
                <a16:creationId xmlns:a16="http://schemas.microsoft.com/office/drawing/2014/main" id="{6B0C2264-B3C2-42ED-A632-C3ABF8F4E1D9}"/>
              </a:ext>
            </a:extLst>
          </p:cNvPr>
          <p:cNvSpPr>
            <a:spLocks noChangeShapeType="1"/>
          </p:cNvSpPr>
          <p:nvPr/>
        </p:nvSpPr>
        <p:spPr bwMode="auto">
          <a:xfrm flipV="1">
            <a:off x="4441825" y="5445125"/>
            <a:ext cx="3175"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24" name="Line 28">
            <a:extLst>
              <a:ext uri="{FF2B5EF4-FFF2-40B4-BE49-F238E27FC236}">
                <a16:creationId xmlns:a16="http://schemas.microsoft.com/office/drawing/2014/main" id="{9B73B811-EFB9-46DB-97FF-2F5234E3B2E9}"/>
              </a:ext>
            </a:extLst>
          </p:cNvPr>
          <p:cNvSpPr>
            <a:spLocks noChangeShapeType="1"/>
          </p:cNvSpPr>
          <p:nvPr/>
        </p:nvSpPr>
        <p:spPr bwMode="auto">
          <a:xfrm>
            <a:off x="4441825" y="2832100"/>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25" name="Rectangle 29">
            <a:extLst>
              <a:ext uri="{FF2B5EF4-FFF2-40B4-BE49-F238E27FC236}">
                <a16:creationId xmlns:a16="http://schemas.microsoft.com/office/drawing/2014/main" id="{6CD82F79-C7EF-475D-91D3-7D3A96A25B89}"/>
              </a:ext>
            </a:extLst>
          </p:cNvPr>
          <p:cNvSpPr>
            <a:spLocks noChangeArrowheads="1"/>
          </p:cNvSpPr>
          <p:nvPr/>
        </p:nvSpPr>
        <p:spPr bwMode="auto">
          <a:xfrm>
            <a:off x="4414838" y="5546725"/>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a:t>
            </a:r>
            <a:endParaRPr lang="en-US" altLang="en-US"/>
          </a:p>
        </p:txBody>
      </p:sp>
      <p:sp>
        <p:nvSpPr>
          <p:cNvPr id="80926" name="Line 30">
            <a:extLst>
              <a:ext uri="{FF2B5EF4-FFF2-40B4-BE49-F238E27FC236}">
                <a16:creationId xmlns:a16="http://schemas.microsoft.com/office/drawing/2014/main" id="{B556A379-9B7B-485E-B420-D33C7989FEA1}"/>
              </a:ext>
            </a:extLst>
          </p:cNvPr>
          <p:cNvSpPr>
            <a:spLocks noChangeShapeType="1"/>
          </p:cNvSpPr>
          <p:nvPr/>
        </p:nvSpPr>
        <p:spPr bwMode="auto">
          <a:xfrm flipV="1">
            <a:off x="5281613" y="5445125"/>
            <a:ext cx="3175"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27" name="Line 31">
            <a:extLst>
              <a:ext uri="{FF2B5EF4-FFF2-40B4-BE49-F238E27FC236}">
                <a16:creationId xmlns:a16="http://schemas.microsoft.com/office/drawing/2014/main" id="{9F4801E6-7CBA-46B5-98F7-7F748414D7C3}"/>
              </a:ext>
            </a:extLst>
          </p:cNvPr>
          <p:cNvSpPr>
            <a:spLocks noChangeShapeType="1"/>
          </p:cNvSpPr>
          <p:nvPr/>
        </p:nvSpPr>
        <p:spPr bwMode="auto">
          <a:xfrm>
            <a:off x="5281613" y="2832100"/>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28" name="Rectangle 32">
            <a:extLst>
              <a:ext uri="{FF2B5EF4-FFF2-40B4-BE49-F238E27FC236}">
                <a16:creationId xmlns:a16="http://schemas.microsoft.com/office/drawing/2014/main" id="{1AA09A90-7E74-4AFC-BBD6-1240EADF64F2}"/>
              </a:ext>
            </a:extLst>
          </p:cNvPr>
          <p:cNvSpPr>
            <a:spLocks noChangeArrowheads="1"/>
          </p:cNvSpPr>
          <p:nvPr/>
        </p:nvSpPr>
        <p:spPr bwMode="auto">
          <a:xfrm>
            <a:off x="5208588" y="5546725"/>
            <a:ext cx="230187"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0.5</a:t>
            </a:r>
            <a:endParaRPr lang="en-US" altLang="en-US"/>
          </a:p>
        </p:txBody>
      </p:sp>
      <p:sp>
        <p:nvSpPr>
          <p:cNvPr id="80929" name="Line 33">
            <a:extLst>
              <a:ext uri="{FF2B5EF4-FFF2-40B4-BE49-F238E27FC236}">
                <a16:creationId xmlns:a16="http://schemas.microsoft.com/office/drawing/2014/main" id="{B8B15F42-D418-4A5B-A44F-CAACE254D71A}"/>
              </a:ext>
            </a:extLst>
          </p:cNvPr>
          <p:cNvSpPr>
            <a:spLocks noChangeShapeType="1"/>
          </p:cNvSpPr>
          <p:nvPr/>
        </p:nvSpPr>
        <p:spPr bwMode="auto">
          <a:xfrm flipV="1">
            <a:off x="6119813" y="544512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30" name="Line 34">
            <a:extLst>
              <a:ext uri="{FF2B5EF4-FFF2-40B4-BE49-F238E27FC236}">
                <a16:creationId xmlns:a16="http://schemas.microsoft.com/office/drawing/2014/main" id="{5C9EDE7F-32BB-44A9-A1F3-65C6610CC092}"/>
              </a:ext>
            </a:extLst>
          </p:cNvPr>
          <p:cNvSpPr>
            <a:spLocks noChangeShapeType="1"/>
          </p:cNvSpPr>
          <p:nvPr/>
        </p:nvSpPr>
        <p:spPr bwMode="auto">
          <a:xfrm>
            <a:off x="6119813" y="2832100"/>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31" name="Rectangle 35">
            <a:extLst>
              <a:ext uri="{FF2B5EF4-FFF2-40B4-BE49-F238E27FC236}">
                <a16:creationId xmlns:a16="http://schemas.microsoft.com/office/drawing/2014/main" id="{5B12CE40-58D0-4DE5-8A80-DCB5154578D6}"/>
              </a:ext>
            </a:extLst>
          </p:cNvPr>
          <p:cNvSpPr>
            <a:spLocks noChangeArrowheads="1"/>
          </p:cNvSpPr>
          <p:nvPr/>
        </p:nvSpPr>
        <p:spPr bwMode="auto">
          <a:xfrm>
            <a:off x="6092825" y="5546725"/>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a:t>
            </a:r>
            <a:endParaRPr lang="en-US" altLang="en-US"/>
          </a:p>
        </p:txBody>
      </p:sp>
      <p:sp>
        <p:nvSpPr>
          <p:cNvPr id="80932" name="Line 36">
            <a:extLst>
              <a:ext uri="{FF2B5EF4-FFF2-40B4-BE49-F238E27FC236}">
                <a16:creationId xmlns:a16="http://schemas.microsoft.com/office/drawing/2014/main" id="{1AFC51A4-027B-4E75-BF34-F86511CF0D8A}"/>
              </a:ext>
            </a:extLst>
          </p:cNvPr>
          <p:cNvSpPr>
            <a:spLocks noChangeShapeType="1"/>
          </p:cNvSpPr>
          <p:nvPr/>
        </p:nvSpPr>
        <p:spPr bwMode="auto">
          <a:xfrm>
            <a:off x="2770188" y="5478463"/>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33" name="Line 37">
            <a:extLst>
              <a:ext uri="{FF2B5EF4-FFF2-40B4-BE49-F238E27FC236}">
                <a16:creationId xmlns:a16="http://schemas.microsoft.com/office/drawing/2014/main" id="{A055A72A-0809-467D-A1AF-60A350C10399}"/>
              </a:ext>
            </a:extLst>
          </p:cNvPr>
          <p:cNvSpPr>
            <a:spLocks noChangeShapeType="1"/>
          </p:cNvSpPr>
          <p:nvPr/>
        </p:nvSpPr>
        <p:spPr bwMode="auto">
          <a:xfrm flipH="1">
            <a:off x="6088063" y="5478463"/>
            <a:ext cx="317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34" name="Rectangle 38">
            <a:extLst>
              <a:ext uri="{FF2B5EF4-FFF2-40B4-BE49-F238E27FC236}">
                <a16:creationId xmlns:a16="http://schemas.microsoft.com/office/drawing/2014/main" id="{DE0FDBE0-6ECB-40A3-B76C-FAF8E2AE7EFF}"/>
              </a:ext>
            </a:extLst>
          </p:cNvPr>
          <p:cNvSpPr>
            <a:spLocks noChangeArrowheads="1"/>
          </p:cNvSpPr>
          <p:nvPr/>
        </p:nvSpPr>
        <p:spPr bwMode="auto">
          <a:xfrm>
            <a:off x="2481263" y="5421313"/>
            <a:ext cx="555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a:t>
            </a:r>
            <a:endParaRPr lang="en-US" altLang="en-US"/>
          </a:p>
        </p:txBody>
      </p:sp>
      <p:sp>
        <p:nvSpPr>
          <p:cNvPr id="80935" name="Rectangle 39">
            <a:extLst>
              <a:ext uri="{FF2B5EF4-FFF2-40B4-BE49-F238E27FC236}">
                <a16:creationId xmlns:a16="http://schemas.microsoft.com/office/drawing/2014/main" id="{A7CB9337-321B-4AE7-9AEA-9F910D5E6C6A}"/>
              </a:ext>
            </a:extLst>
          </p:cNvPr>
          <p:cNvSpPr>
            <a:spLocks noChangeArrowheads="1"/>
          </p:cNvSpPr>
          <p:nvPr/>
        </p:nvSpPr>
        <p:spPr bwMode="auto">
          <a:xfrm>
            <a:off x="2535238" y="5421313"/>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0.5</a:t>
            </a:r>
            <a:endParaRPr lang="en-US" altLang="en-US"/>
          </a:p>
        </p:txBody>
      </p:sp>
      <p:sp>
        <p:nvSpPr>
          <p:cNvPr id="80936" name="Line 40">
            <a:extLst>
              <a:ext uri="{FF2B5EF4-FFF2-40B4-BE49-F238E27FC236}">
                <a16:creationId xmlns:a16="http://schemas.microsoft.com/office/drawing/2014/main" id="{C67DE56A-5E4D-4E94-A584-89B77832EB25}"/>
              </a:ext>
            </a:extLst>
          </p:cNvPr>
          <p:cNvSpPr>
            <a:spLocks noChangeShapeType="1"/>
          </p:cNvSpPr>
          <p:nvPr/>
        </p:nvSpPr>
        <p:spPr bwMode="auto">
          <a:xfrm>
            <a:off x="2770188" y="4813300"/>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37" name="Line 41">
            <a:extLst>
              <a:ext uri="{FF2B5EF4-FFF2-40B4-BE49-F238E27FC236}">
                <a16:creationId xmlns:a16="http://schemas.microsoft.com/office/drawing/2014/main" id="{14189E17-1FC9-4580-BB1C-1ED84896C919}"/>
              </a:ext>
            </a:extLst>
          </p:cNvPr>
          <p:cNvSpPr>
            <a:spLocks noChangeShapeType="1"/>
          </p:cNvSpPr>
          <p:nvPr/>
        </p:nvSpPr>
        <p:spPr bwMode="auto">
          <a:xfrm flipH="1">
            <a:off x="6088063" y="4813300"/>
            <a:ext cx="317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38" name="Rectangle 42">
            <a:extLst>
              <a:ext uri="{FF2B5EF4-FFF2-40B4-BE49-F238E27FC236}">
                <a16:creationId xmlns:a16="http://schemas.microsoft.com/office/drawing/2014/main" id="{AD585F57-9139-4C0A-A121-582758698638}"/>
              </a:ext>
            </a:extLst>
          </p:cNvPr>
          <p:cNvSpPr>
            <a:spLocks noChangeArrowheads="1"/>
          </p:cNvSpPr>
          <p:nvPr/>
        </p:nvSpPr>
        <p:spPr bwMode="auto">
          <a:xfrm>
            <a:off x="2606675" y="4756150"/>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a:t>
            </a:r>
            <a:endParaRPr lang="en-US" altLang="en-US"/>
          </a:p>
        </p:txBody>
      </p:sp>
      <p:sp>
        <p:nvSpPr>
          <p:cNvPr id="80939" name="Line 43">
            <a:extLst>
              <a:ext uri="{FF2B5EF4-FFF2-40B4-BE49-F238E27FC236}">
                <a16:creationId xmlns:a16="http://schemas.microsoft.com/office/drawing/2014/main" id="{AE6D2055-8F26-4F10-94D3-EFD429697A42}"/>
              </a:ext>
            </a:extLst>
          </p:cNvPr>
          <p:cNvSpPr>
            <a:spLocks noChangeShapeType="1"/>
          </p:cNvSpPr>
          <p:nvPr/>
        </p:nvSpPr>
        <p:spPr bwMode="auto">
          <a:xfrm>
            <a:off x="2770188" y="4154488"/>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40" name="Line 44">
            <a:extLst>
              <a:ext uri="{FF2B5EF4-FFF2-40B4-BE49-F238E27FC236}">
                <a16:creationId xmlns:a16="http://schemas.microsoft.com/office/drawing/2014/main" id="{49688B8A-3905-4793-BB2B-F2461726B187}"/>
              </a:ext>
            </a:extLst>
          </p:cNvPr>
          <p:cNvSpPr>
            <a:spLocks noChangeShapeType="1"/>
          </p:cNvSpPr>
          <p:nvPr/>
        </p:nvSpPr>
        <p:spPr bwMode="auto">
          <a:xfrm flipH="1">
            <a:off x="6088063" y="4154488"/>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41" name="Rectangle 45">
            <a:extLst>
              <a:ext uri="{FF2B5EF4-FFF2-40B4-BE49-F238E27FC236}">
                <a16:creationId xmlns:a16="http://schemas.microsoft.com/office/drawing/2014/main" id="{73942344-F92E-486D-B549-6920645DE920}"/>
              </a:ext>
            </a:extLst>
          </p:cNvPr>
          <p:cNvSpPr>
            <a:spLocks noChangeArrowheads="1"/>
          </p:cNvSpPr>
          <p:nvPr/>
        </p:nvSpPr>
        <p:spPr bwMode="auto">
          <a:xfrm>
            <a:off x="2516188" y="4097338"/>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0.5</a:t>
            </a:r>
            <a:endParaRPr lang="en-US" altLang="en-US"/>
          </a:p>
        </p:txBody>
      </p:sp>
      <p:sp>
        <p:nvSpPr>
          <p:cNvPr id="80942" name="Line 46">
            <a:extLst>
              <a:ext uri="{FF2B5EF4-FFF2-40B4-BE49-F238E27FC236}">
                <a16:creationId xmlns:a16="http://schemas.microsoft.com/office/drawing/2014/main" id="{C771578C-61D9-4156-A1C2-E9BEE6EBC0C0}"/>
              </a:ext>
            </a:extLst>
          </p:cNvPr>
          <p:cNvSpPr>
            <a:spLocks noChangeShapeType="1"/>
          </p:cNvSpPr>
          <p:nvPr/>
        </p:nvSpPr>
        <p:spPr bwMode="auto">
          <a:xfrm>
            <a:off x="2770188" y="3490913"/>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43" name="Line 47">
            <a:extLst>
              <a:ext uri="{FF2B5EF4-FFF2-40B4-BE49-F238E27FC236}">
                <a16:creationId xmlns:a16="http://schemas.microsoft.com/office/drawing/2014/main" id="{2BDB5AE8-E5FB-496E-8676-6F07EA9032A0}"/>
              </a:ext>
            </a:extLst>
          </p:cNvPr>
          <p:cNvSpPr>
            <a:spLocks noChangeShapeType="1"/>
          </p:cNvSpPr>
          <p:nvPr/>
        </p:nvSpPr>
        <p:spPr bwMode="auto">
          <a:xfrm flipH="1">
            <a:off x="6088063" y="3490913"/>
            <a:ext cx="317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44" name="Rectangle 48">
            <a:extLst>
              <a:ext uri="{FF2B5EF4-FFF2-40B4-BE49-F238E27FC236}">
                <a16:creationId xmlns:a16="http://schemas.microsoft.com/office/drawing/2014/main" id="{B97B8BA5-E4F0-4A34-901D-DFC5FF66543A}"/>
              </a:ext>
            </a:extLst>
          </p:cNvPr>
          <p:cNvSpPr>
            <a:spLocks noChangeArrowheads="1"/>
          </p:cNvSpPr>
          <p:nvPr/>
        </p:nvSpPr>
        <p:spPr bwMode="auto">
          <a:xfrm>
            <a:off x="2606675" y="3433763"/>
            <a:ext cx="920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a:t>
            </a:r>
            <a:endParaRPr lang="en-US" altLang="en-US"/>
          </a:p>
        </p:txBody>
      </p:sp>
      <p:sp>
        <p:nvSpPr>
          <p:cNvPr id="80945" name="Line 49">
            <a:extLst>
              <a:ext uri="{FF2B5EF4-FFF2-40B4-BE49-F238E27FC236}">
                <a16:creationId xmlns:a16="http://schemas.microsoft.com/office/drawing/2014/main" id="{5D098112-347A-4848-A45B-2477E626345B}"/>
              </a:ext>
            </a:extLst>
          </p:cNvPr>
          <p:cNvSpPr>
            <a:spLocks noChangeShapeType="1"/>
          </p:cNvSpPr>
          <p:nvPr/>
        </p:nvSpPr>
        <p:spPr bwMode="auto">
          <a:xfrm>
            <a:off x="2770188" y="283210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46" name="Line 50">
            <a:extLst>
              <a:ext uri="{FF2B5EF4-FFF2-40B4-BE49-F238E27FC236}">
                <a16:creationId xmlns:a16="http://schemas.microsoft.com/office/drawing/2014/main" id="{18FA5B09-51D8-4912-B45D-D49FAAB07403}"/>
              </a:ext>
            </a:extLst>
          </p:cNvPr>
          <p:cNvSpPr>
            <a:spLocks noChangeShapeType="1"/>
          </p:cNvSpPr>
          <p:nvPr/>
        </p:nvSpPr>
        <p:spPr bwMode="auto">
          <a:xfrm flipH="1">
            <a:off x="6088063" y="2832100"/>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47" name="Rectangle 51">
            <a:extLst>
              <a:ext uri="{FF2B5EF4-FFF2-40B4-BE49-F238E27FC236}">
                <a16:creationId xmlns:a16="http://schemas.microsoft.com/office/drawing/2014/main" id="{B2FD094A-C4D6-4F27-B713-9A268E663C2F}"/>
              </a:ext>
            </a:extLst>
          </p:cNvPr>
          <p:cNvSpPr>
            <a:spLocks noChangeArrowheads="1"/>
          </p:cNvSpPr>
          <p:nvPr/>
        </p:nvSpPr>
        <p:spPr bwMode="auto">
          <a:xfrm>
            <a:off x="2516188" y="2774950"/>
            <a:ext cx="230187"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1.5</a:t>
            </a:r>
            <a:endParaRPr lang="en-US" altLang="en-US"/>
          </a:p>
        </p:txBody>
      </p:sp>
      <p:sp>
        <p:nvSpPr>
          <p:cNvPr id="80948" name="Freeform 52">
            <a:extLst>
              <a:ext uri="{FF2B5EF4-FFF2-40B4-BE49-F238E27FC236}">
                <a16:creationId xmlns:a16="http://schemas.microsoft.com/office/drawing/2014/main" id="{D43A9A47-173A-4DCB-9EBE-6062271D80CA}"/>
              </a:ext>
            </a:extLst>
          </p:cNvPr>
          <p:cNvSpPr>
            <a:spLocks/>
          </p:cNvSpPr>
          <p:nvPr/>
        </p:nvSpPr>
        <p:spPr bwMode="auto">
          <a:xfrm>
            <a:off x="2770188" y="2928938"/>
            <a:ext cx="1290637" cy="2447925"/>
          </a:xfrm>
          <a:custGeom>
            <a:avLst/>
            <a:gdLst>
              <a:gd name="T0" fmla="*/ 7 w 813"/>
              <a:gd name="T1" fmla="*/ 1187 h 1542"/>
              <a:gd name="T2" fmla="*/ 28 w 813"/>
              <a:gd name="T3" fmla="*/ 1187 h 1542"/>
              <a:gd name="T4" fmla="*/ 46 w 813"/>
              <a:gd name="T5" fmla="*/ 1187 h 1542"/>
              <a:gd name="T6" fmla="*/ 67 w 813"/>
              <a:gd name="T7" fmla="*/ 1187 h 1542"/>
              <a:gd name="T8" fmla="*/ 85 w 813"/>
              <a:gd name="T9" fmla="*/ 1187 h 1542"/>
              <a:gd name="T10" fmla="*/ 106 w 813"/>
              <a:gd name="T11" fmla="*/ 1187 h 1542"/>
              <a:gd name="T12" fmla="*/ 124 w 813"/>
              <a:gd name="T13" fmla="*/ 1187 h 1542"/>
              <a:gd name="T14" fmla="*/ 141 w 813"/>
              <a:gd name="T15" fmla="*/ 1187 h 1542"/>
              <a:gd name="T16" fmla="*/ 163 w 813"/>
              <a:gd name="T17" fmla="*/ 1187 h 1542"/>
              <a:gd name="T18" fmla="*/ 180 w 813"/>
              <a:gd name="T19" fmla="*/ 1187 h 1542"/>
              <a:gd name="T20" fmla="*/ 202 w 813"/>
              <a:gd name="T21" fmla="*/ 1187 h 1542"/>
              <a:gd name="T22" fmla="*/ 220 w 813"/>
              <a:gd name="T23" fmla="*/ 1187 h 1542"/>
              <a:gd name="T24" fmla="*/ 241 w 813"/>
              <a:gd name="T25" fmla="*/ 1187 h 1542"/>
              <a:gd name="T26" fmla="*/ 259 w 813"/>
              <a:gd name="T27" fmla="*/ 1187 h 1542"/>
              <a:gd name="T28" fmla="*/ 280 w 813"/>
              <a:gd name="T29" fmla="*/ 1187 h 1542"/>
              <a:gd name="T30" fmla="*/ 298 w 813"/>
              <a:gd name="T31" fmla="*/ 1187 h 1542"/>
              <a:gd name="T32" fmla="*/ 315 w 813"/>
              <a:gd name="T33" fmla="*/ 1187 h 1542"/>
              <a:gd name="T34" fmla="*/ 337 w 813"/>
              <a:gd name="T35" fmla="*/ 1187 h 1542"/>
              <a:gd name="T36" fmla="*/ 354 w 813"/>
              <a:gd name="T37" fmla="*/ 1187 h 1542"/>
              <a:gd name="T38" fmla="*/ 376 w 813"/>
              <a:gd name="T39" fmla="*/ 1187 h 1542"/>
              <a:gd name="T40" fmla="*/ 393 w 813"/>
              <a:gd name="T41" fmla="*/ 1187 h 1542"/>
              <a:gd name="T42" fmla="*/ 415 w 813"/>
              <a:gd name="T43" fmla="*/ 1187 h 1542"/>
              <a:gd name="T44" fmla="*/ 432 w 813"/>
              <a:gd name="T45" fmla="*/ 1187 h 1542"/>
              <a:gd name="T46" fmla="*/ 450 w 813"/>
              <a:gd name="T47" fmla="*/ 1187 h 1542"/>
              <a:gd name="T48" fmla="*/ 471 w 813"/>
              <a:gd name="T49" fmla="*/ 1187 h 1542"/>
              <a:gd name="T50" fmla="*/ 489 w 813"/>
              <a:gd name="T51" fmla="*/ 1187 h 1542"/>
              <a:gd name="T52" fmla="*/ 511 w 813"/>
              <a:gd name="T53" fmla="*/ 1181 h 1542"/>
              <a:gd name="T54" fmla="*/ 528 w 813"/>
              <a:gd name="T55" fmla="*/ 1187 h 1542"/>
              <a:gd name="T56" fmla="*/ 549 w 813"/>
              <a:gd name="T57" fmla="*/ 1187 h 1542"/>
              <a:gd name="T58" fmla="*/ 567 w 813"/>
              <a:gd name="T59" fmla="*/ 1191 h 1542"/>
              <a:gd name="T60" fmla="*/ 589 w 813"/>
              <a:gd name="T61" fmla="*/ 1209 h 1542"/>
              <a:gd name="T62" fmla="*/ 606 w 813"/>
              <a:gd name="T63" fmla="*/ 1148 h 1542"/>
              <a:gd name="T64" fmla="*/ 624 w 813"/>
              <a:gd name="T65" fmla="*/ 1120 h 1542"/>
              <a:gd name="T66" fmla="*/ 645 w 813"/>
              <a:gd name="T67" fmla="*/ 1326 h 1542"/>
              <a:gd name="T68" fmla="*/ 663 w 813"/>
              <a:gd name="T69" fmla="*/ 1305 h 1542"/>
              <a:gd name="T70" fmla="*/ 684 w 813"/>
              <a:gd name="T71" fmla="*/ 574 h 1542"/>
              <a:gd name="T72" fmla="*/ 702 w 813"/>
              <a:gd name="T73" fmla="*/ 0 h 1542"/>
              <a:gd name="T74" fmla="*/ 723 w 813"/>
              <a:gd name="T75" fmla="*/ 535 h 1542"/>
              <a:gd name="T76" fmla="*/ 741 w 813"/>
              <a:gd name="T77" fmla="*/ 1383 h 1542"/>
              <a:gd name="T78" fmla="*/ 762 w 813"/>
              <a:gd name="T79" fmla="*/ 1500 h 1542"/>
              <a:gd name="T80" fmla="*/ 780 w 813"/>
              <a:gd name="T81" fmla="*/ 1266 h 1542"/>
              <a:gd name="T82" fmla="*/ 798 w 813"/>
              <a:gd name="T83" fmla="*/ 1262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3" h="1542">
                <a:moveTo>
                  <a:pt x="0" y="1187"/>
                </a:moveTo>
                <a:lnTo>
                  <a:pt x="3" y="1187"/>
                </a:lnTo>
                <a:lnTo>
                  <a:pt x="7" y="1187"/>
                </a:lnTo>
                <a:lnTo>
                  <a:pt x="14" y="1187"/>
                </a:lnTo>
                <a:lnTo>
                  <a:pt x="22" y="1187"/>
                </a:lnTo>
                <a:lnTo>
                  <a:pt x="28" y="1187"/>
                </a:lnTo>
                <a:lnTo>
                  <a:pt x="36" y="1187"/>
                </a:lnTo>
                <a:lnTo>
                  <a:pt x="39" y="1187"/>
                </a:lnTo>
                <a:lnTo>
                  <a:pt x="46" y="1187"/>
                </a:lnTo>
                <a:lnTo>
                  <a:pt x="53" y="1187"/>
                </a:lnTo>
                <a:lnTo>
                  <a:pt x="61" y="1187"/>
                </a:lnTo>
                <a:lnTo>
                  <a:pt x="67" y="1187"/>
                </a:lnTo>
                <a:lnTo>
                  <a:pt x="75" y="1187"/>
                </a:lnTo>
                <a:lnTo>
                  <a:pt x="78" y="1187"/>
                </a:lnTo>
                <a:lnTo>
                  <a:pt x="85" y="1187"/>
                </a:lnTo>
                <a:lnTo>
                  <a:pt x="92" y="1187"/>
                </a:lnTo>
                <a:lnTo>
                  <a:pt x="100" y="1187"/>
                </a:lnTo>
                <a:lnTo>
                  <a:pt x="106" y="1187"/>
                </a:lnTo>
                <a:lnTo>
                  <a:pt x="110" y="1187"/>
                </a:lnTo>
                <a:lnTo>
                  <a:pt x="118" y="1187"/>
                </a:lnTo>
                <a:lnTo>
                  <a:pt x="124" y="1187"/>
                </a:lnTo>
                <a:lnTo>
                  <a:pt x="131" y="1187"/>
                </a:lnTo>
                <a:lnTo>
                  <a:pt x="138" y="1187"/>
                </a:lnTo>
                <a:lnTo>
                  <a:pt x="141" y="1187"/>
                </a:lnTo>
                <a:lnTo>
                  <a:pt x="149" y="1187"/>
                </a:lnTo>
                <a:lnTo>
                  <a:pt x="157" y="1187"/>
                </a:lnTo>
                <a:lnTo>
                  <a:pt x="163" y="1187"/>
                </a:lnTo>
                <a:lnTo>
                  <a:pt x="170" y="1187"/>
                </a:lnTo>
                <a:lnTo>
                  <a:pt x="177" y="1187"/>
                </a:lnTo>
                <a:lnTo>
                  <a:pt x="180" y="1187"/>
                </a:lnTo>
                <a:lnTo>
                  <a:pt x="188" y="1187"/>
                </a:lnTo>
                <a:lnTo>
                  <a:pt x="196" y="1187"/>
                </a:lnTo>
                <a:lnTo>
                  <a:pt x="202" y="1187"/>
                </a:lnTo>
                <a:lnTo>
                  <a:pt x="209" y="1187"/>
                </a:lnTo>
                <a:lnTo>
                  <a:pt x="213" y="1187"/>
                </a:lnTo>
                <a:lnTo>
                  <a:pt x="220" y="1187"/>
                </a:lnTo>
                <a:lnTo>
                  <a:pt x="227" y="1187"/>
                </a:lnTo>
                <a:lnTo>
                  <a:pt x="235" y="1187"/>
                </a:lnTo>
                <a:lnTo>
                  <a:pt x="241" y="1187"/>
                </a:lnTo>
                <a:lnTo>
                  <a:pt x="245" y="1187"/>
                </a:lnTo>
                <a:lnTo>
                  <a:pt x="252" y="1187"/>
                </a:lnTo>
                <a:lnTo>
                  <a:pt x="259" y="1187"/>
                </a:lnTo>
                <a:lnTo>
                  <a:pt x="266" y="1187"/>
                </a:lnTo>
                <a:lnTo>
                  <a:pt x="274" y="1187"/>
                </a:lnTo>
                <a:lnTo>
                  <a:pt x="280" y="1187"/>
                </a:lnTo>
                <a:lnTo>
                  <a:pt x="284" y="1187"/>
                </a:lnTo>
                <a:lnTo>
                  <a:pt x="291" y="1187"/>
                </a:lnTo>
                <a:lnTo>
                  <a:pt x="298" y="1187"/>
                </a:lnTo>
                <a:lnTo>
                  <a:pt x="305" y="1187"/>
                </a:lnTo>
                <a:lnTo>
                  <a:pt x="311" y="1187"/>
                </a:lnTo>
                <a:lnTo>
                  <a:pt x="315" y="1187"/>
                </a:lnTo>
                <a:lnTo>
                  <a:pt x="323" y="1187"/>
                </a:lnTo>
                <a:lnTo>
                  <a:pt x="330" y="1187"/>
                </a:lnTo>
                <a:lnTo>
                  <a:pt x="337" y="1187"/>
                </a:lnTo>
                <a:lnTo>
                  <a:pt x="344" y="1187"/>
                </a:lnTo>
                <a:lnTo>
                  <a:pt x="348" y="1187"/>
                </a:lnTo>
                <a:lnTo>
                  <a:pt x="354" y="1187"/>
                </a:lnTo>
                <a:lnTo>
                  <a:pt x="362" y="1187"/>
                </a:lnTo>
                <a:lnTo>
                  <a:pt x="369" y="1187"/>
                </a:lnTo>
                <a:lnTo>
                  <a:pt x="376" y="1187"/>
                </a:lnTo>
                <a:lnTo>
                  <a:pt x="383" y="1187"/>
                </a:lnTo>
                <a:lnTo>
                  <a:pt x="387" y="1187"/>
                </a:lnTo>
                <a:lnTo>
                  <a:pt x="393" y="1187"/>
                </a:lnTo>
                <a:lnTo>
                  <a:pt x="401" y="1187"/>
                </a:lnTo>
                <a:lnTo>
                  <a:pt x="408" y="1187"/>
                </a:lnTo>
                <a:lnTo>
                  <a:pt x="415" y="1187"/>
                </a:lnTo>
                <a:lnTo>
                  <a:pt x="419" y="1187"/>
                </a:lnTo>
                <a:lnTo>
                  <a:pt x="426" y="1187"/>
                </a:lnTo>
                <a:lnTo>
                  <a:pt x="432" y="1187"/>
                </a:lnTo>
                <a:lnTo>
                  <a:pt x="440" y="1187"/>
                </a:lnTo>
                <a:lnTo>
                  <a:pt x="447" y="1187"/>
                </a:lnTo>
                <a:lnTo>
                  <a:pt x="450" y="1187"/>
                </a:lnTo>
                <a:lnTo>
                  <a:pt x="458" y="1187"/>
                </a:lnTo>
                <a:lnTo>
                  <a:pt x="465" y="1187"/>
                </a:lnTo>
                <a:lnTo>
                  <a:pt x="471" y="1187"/>
                </a:lnTo>
                <a:lnTo>
                  <a:pt x="479" y="1191"/>
                </a:lnTo>
                <a:lnTo>
                  <a:pt x="485" y="1191"/>
                </a:lnTo>
                <a:lnTo>
                  <a:pt x="489" y="1187"/>
                </a:lnTo>
                <a:lnTo>
                  <a:pt x="497" y="1184"/>
                </a:lnTo>
                <a:lnTo>
                  <a:pt x="504" y="1184"/>
                </a:lnTo>
                <a:lnTo>
                  <a:pt x="511" y="1181"/>
                </a:lnTo>
                <a:lnTo>
                  <a:pt x="518" y="1184"/>
                </a:lnTo>
                <a:lnTo>
                  <a:pt x="522" y="1184"/>
                </a:lnTo>
                <a:lnTo>
                  <a:pt x="528" y="1187"/>
                </a:lnTo>
                <a:lnTo>
                  <a:pt x="536" y="1187"/>
                </a:lnTo>
                <a:lnTo>
                  <a:pt x="543" y="1187"/>
                </a:lnTo>
                <a:lnTo>
                  <a:pt x="549" y="1187"/>
                </a:lnTo>
                <a:lnTo>
                  <a:pt x="553" y="1184"/>
                </a:lnTo>
                <a:lnTo>
                  <a:pt x="561" y="1184"/>
                </a:lnTo>
                <a:lnTo>
                  <a:pt x="567" y="1191"/>
                </a:lnTo>
                <a:lnTo>
                  <a:pt x="575" y="1199"/>
                </a:lnTo>
                <a:lnTo>
                  <a:pt x="582" y="1205"/>
                </a:lnTo>
                <a:lnTo>
                  <a:pt x="589" y="1209"/>
                </a:lnTo>
                <a:lnTo>
                  <a:pt x="592" y="1201"/>
                </a:lnTo>
                <a:lnTo>
                  <a:pt x="600" y="1181"/>
                </a:lnTo>
                <a:lnTo>
                  <a:pt x="606" y="1148"/>
                </a:lnTo>
                <a:lnTo>
                  <a:pt x="614" y="1120"/>
                </a:lnTo>
                <a:lnTo>
                  <a:pt x="621" y="1107"/>
                </a:lnTo>
                <a:lnTo>
                  <a:pt x="624" y="1120"/>
                </a:lnTo>
                <a:lnTo>
                  <a:pt x="631" y="1166"/>
                </a:lnTo>
                <a:lnTo>
                  <a:pt x="639" y="1240"/>
                </a:lnTo>
                <a:lnTo>
                  <a:pt x="645" y="1326"/>
                </a:lnTo>
                <a:lnTo>
                  <a:pt x="653" y="1387"/>
                </a:lnTo>
                <a:lnTo>
                  <a:pt x="657" y="1389"/>
                </a:lnTo>
                <a:lnTo>
                  <a:pt x="663" y="1305"/>
                </a:lnTo>
                <a:lnTo>
                  <a:pt x="670" y="1127"/>
                </a:lnTo>
                <a:lnTo>
                  <a:pt x="678" y="868"/>
                </a:lnTo>
                <a:lnTo>
                  <a:pt x="684" y="574"/>
                </a:lnTo>
                <a:lnTo>
                  <a:pt x="692" y="290"/>
                </a:lnTo>
                <a:lnTo>
                  <a:pt x="696" y="84"/>
                </a:lnTo>
                <a:lnTo>
                  <a:pt x="702" y="0"/>
                </a:lnTo>
                <a:lnTo>
                  <a:pt x="709" y="59"/>
                </a:lnTo>
                <a:lnTo>
                  <a:pt x="717" y="251"/>
                </a:lnTo>
                <a:lnTo>
                  <a:pt x="723" y="535"/>
                </a:lnTo>
                <a:lnTo>
                  <a:pt x="727" y="858"/>
                </a:lnTo>
                <a:lnTo>
                  <a:pt x="735" y="1156"/>
                </a:lnTo>
                <a:lnTo>
                  <a:pt x="741" y="1383"/>
                </a:lnTo>
                <a:lnTo>
                  <a:pt x="749" y="1511"/>
                </a:lnTo>
                <a:lnTo>
                  <a:pt x="756" y="1542"/>
                </a:lnTo>
                <a:lnTo>
                  <a:pt x="762" y="1500"/>
                </a:lnTo>
                <a:lnTo>
                  <a:pt x="766" y="1418"/>
                </a:lnTo>
                <a:lnTo>
                  <a:pt x="774" y="1330"/>
                </a:lnTo>
                <a:lnTo>
                  <a:pt x="780" y="1266"/>
                </a:lnTo>
                <a:lnTo>
                  <a:pt x="788" y="1234"/>
                </a:lnTo>
                <a:lnTo>
                  <a:pt x="795" y="1238"/>
                </a:lnTo>
                <a:lnTo>
                  <a:pt x="798" y="1262"/>
                </a:lnTo>
                <a:lnTo>
                  <a:pt x="805" y="1297"/>
                </a:lnTo>
                <a:lnTo>
                  <a:pt x="813" y="1322"/>
                </a:lnTo>
              </a:path>
            </a:pathLst>
          </a:custGeom>
          <a:noFill/>
          <a:ln w="15875"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949" name="Freeform 53">
            <a:extLst>
              <a:ext uri="{FF2B5EF4-FFF2-40B4-BE49-F238E27FC236}">
                <a16:creationId xmlns:a16="http://schemas.microsoft.com/office/drawing/2014/main" id="{F2D6874D-E3C4-401E-BA57-78B2B408419D}"/>
              </a:ext>
            </a:extLst>
          </p:cNvPr>
          <p:cNvSpPr>
            <a:spLocks/>
          </p:cNvSpPr>
          <p:nvPr/>
        </p:nvSpPr>
        <p:spPr bwMode="auto">
          <a:xfrm>
            <a:off x="4060825" y="2928938"/>
            <a:ext cx="1293813" cy="2447925"/>
          </a:xfrm>
          <a:custGeom>
            <a:avLst/>
            <a:gdLst>
              <a:gd name="T0" fmla="*/ 14 w 815"/>
              <a:gd name="T1" fmla="*/ 1340 h 1542"/>
              <a:gd name="T2" fmla="*/ 31 w 815"/>
              <a:gd name="T3" fmla="*/ 1315 h 1542"/>
              <a:gd name="T4" fmla="*/ 53 w 815"/>
              <a:gd name="T5" fmla="*/ 1315 h 1542"/>
              <a:gd name="T6" fmla="*/ 70 w 815"/>
              <a:gd name="T7" fmla="*/ 1312 h 1542"/>
              <a:gd name="T8" fmla="*/ 88 w 815"/>
              <a:gd name="T9" fmla="*/ 1309 h 1542"/>
              <a:gd name="T10" fmla="*/ 109 w 815"/>
              <a:gd name="T11" fmla="*/ 1315 h 1542"/>
              <a:gd name="T12" fmla="*/ 127 w 815"/>
              <a:gd name="T13" fmla="*/ 1315 h 1542"/>
              <a:gd name="T14" fmla="*/ 148 w 815"/>
              <a:gd name="T15" fmla="*/ 1312 h 1542"/>
              <a:gd name="T16" fmla="*/ 166 w 815"/>
              <a:gd name="T17" fmla="*/ 1312 h 1542"/>
              <a:gd name="T18" fmla="*/ 188 w 815"/>
              <a:gd name="T19" fmla="*/ 1312 h 1542"/>
              <a:gd name="T20" fmla="*/ 205 w 815"/>
              <a:gd name="T21" fmla="*/ 1312 h 1542"/>
              <a:gd name="T22" fmla="*/ 223 w 815"/>
              <a:gd name="T23" fmla="*/ 1315 h 1542"/>
              <a:gd name="T24" fmla="*/ 244 w 815"/>
              <a:gd name="T25" fmla="*/ 1312 h 1542"/>
              <a:gd name="T26" fmla="*/ 262 w 815"/>
              <a:gd name="T27" fmla="*/ 1315 h 1542"/>
              <a:gd name="T28" fmla="*/ 283 w 815"/>
              <a:gd name="T29" fmla="*/ 1312 h 1542"/>
              <a:gd name="T30" fmla="*/ 301 w 815"/>
              <a:gd name="T31" fmla="*/ 1312 h 1542"/>
              <a:gd name="T32" fmla="*/ 322 w 815"/>
              <a:gd name="T33" fmla="*/ 1312 h 1542"/>
              <a:gd name="T34" fmla="*/ 340 w 815"/>
              <a:gd name="T35" fmla="*/ 1312 h 1542"/>
              <a:gd name="T36" fmla="*/ 361 w 815"/>
              <a:gd name="T37" fmla="*/ 1315 h 1542"/>
              <a:gd name="T38" fmla="*/ 379 w 815"/>
              <a:gd name="T39" fmla="*/ 1315 h 1542"/>
              <a:gd name="T40" fmla="*/ 397 w 815"/>
              <a:gd name="T41" fmla="*/ 1309 h 1542"/>
              <a:gd name="T42" fmla="*/ 418 w 815"/>
              <a:gd name="T43" fmla="*/ 1312 h 1542"/>
              <a:gd name="T44" fmla="*/ 436 w 815"/>
              <a:gd name="T45" fmla="*/ 1315 h 1542"/>
              <a:gd name="T46" fmla="*/ 457 w 815"/>
              <a:gd name="T47" fmla="*/ 1315 h 1542"/>
              <a:gd name="T48" fmla="*/ 475 w 815"/>
              <a:gd name="T49" fmla="*/ 1340 h 1542"/>
              <a:gd name="T50" fmla="*/ 496 w 815"/>
              <a:gd name="T51" fmla="*/ 1297 h 1542"/>
              <a:gd name="T52" fmla="*/ 514 w 815"/>
              <a:gd name="T53" fmla="*/ 1234 h 1542"/>
              <a:gd name="T54" fmla="*/ 531 w 815"/>
              <a:gd name="T55" fmla="*/ 1418 h 1542"/>
              <a:gd name="T56" fmla="*/ 553 w 815"/>
              <a:gd name="T57" fmla="*/ 1511 h 1542"/>
              <a:gd name="T58" fmla="*/ 570 w 815"/>
              <a:gd name="T59" fmla="*/ 858 h 1542"/>
              <a:gd name="T60" fmla="*/ 592 w 815"/>
              <a:gd name="T61" fmla="*/ 59 h 1542"/>
              <a:gd name="T62" fmla="*/ 609 w 815"/>
              <a:gd name="T63" fmla="*/ 290 h 1542"/>
              <a:gd name="T64" fmla="*/ 631 w 815"/>
              <a:gd name="T65" fmla="*/ 1127 h 1542"/>
              <a:gd name="T66" fmla="*/ 649 w 815"/>
              <a:gd name="T67" fmla="*/ 1387 h 1542"/>
              <a:gd name="T68" fmla="*/ 670 w 815"/>
              <a:gd name="T69" fmla="*/ 1166 h 1542"/>
              <a:gd name="T70" fmla="*/ 688 w 815"/>
              <a:gd name="T71" fmla="*/ 1121 h 1542"/>
              <a:gd name="T72" fmla="*/ 705 w 815"/>
              <a:gd name="T73" fmla="*/ 1201 h 1542"/>
              <a:gd name="T74" fmla="*/ 727 w 815"/>
              <a:gd name="T75" fmla="*/ 1199 h 1542"/>
              <a:gd name="T76" fmla="*/ 744 w 815"/>
              <a:gd name="T77" fmla="*/ 1184 h 1542"/>
              <a:gd name="T78" fmla="*/ 766 w 815"/>
              <a:gd name="T79" fmla="*/ 1187 h 1542"/>
              <a:gd name="T80" fmla="*/ 783 w 815"/>
              <a:gd name="T81" fmla="*/ 1184 h 1542"/>
              <a:gd name="T82" fmla="*/ 805 w 815"/>
              <a:gd name="T83" fmla="*/ 1184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5" h="1542">
                <a:moveTo>
                  <a:pt x="0" y="1322"/>
                </a:moveTo>
                <a:lnTo>
                  <a:pt x="6" y="1336"/>
                </a:lnTo>
                <a:lnTo>
                  <a:pt x="14" y="1340"/>
                </a:lnTo>
                <a:lnTo>
                  <a:pt x="17" y="1333"/>
                </a:lnTo>
                <a:lnTo>
                  <a:pt x="24" y="1322"/>
                </a:lnTo>
                <a:lnTo>
                  <a:pt x="31" y="1315"/>
                </a:lnTo>
                <a:lnTo>
                  <a:pt x="39" y="1312"/>
                </a:lnTo>
                <a:lnTo>
                  <a:pt x="45" y="1312"/>
                </a:lnTo>
                <a:lnTo>
                  <a:pt x="53" y="1315"/>
                </a:lnTo>
                <a:lnTo>
                  <a:pt x="56" y="1315"/>
                </a:lnTo>
                <a:lnTo>
                  <a:pt x="63" y="1315"/>
                </a:lnTo>
                <a:lnTo>
                  <a:pt x="70" y="1312"/>
                </a:lnTo>
                <a:lnTo>
                  <a:pt x="78" y="1309"/>
                </a:lnTo>
                <a:lnTo>
                  <a:pt x="84" y="1309"/>
                </a:lnTo>
                <a:lnTo>
                  <a:pt x="88" y="1309"/>
                </a:lnTo>
                <a:lnTo>
                  <a:pt x="95" y="1312"/>
                </a:lnTo>
                <a:lnTo>
                  <a:pt x="102" y="1312"/>
                </a:lnTo>
                <a:lnTo>
                  <a:pt x="109" y="1315"/>
                </a:lnTo>
                <a:lnTo>
                  <a:pt x="117" y="1315"/>
                </a:lnTo>
                <a:lnTo>
                  <a:pt x="120" y="1315"/>
                </a:lnTo>
                <a:lnTo>
                  <a:pt x="127" y="1315"/>
                </a:lnTo>
                <a:lnTo>
                  <a:pt x="135" y="1312"/>
                </a:lnTo>
                <a:lnTo>
                  <a:pt x="141" y="1312"/>
                </a:lnTo>
                <a:lnTo>
                  <a:pt x="148" y="1312"/>
                </a:lnTo>
                <a:lnTo>
                  <a:pt x="156" y="1312"/>
                </a:lnTo>
                <a:lnTo>
                  <a:pt x="159" y="1312"/>
                </a:lnTo>
                <a:lnTo>
                  <a:pt x="166" y="1312"/>
                </a:lnTo>
                <a:lnTo>
                  <a:pt x="174" y="1312"/>
                </a:lnTo>
                <a:lnTo>
                  <a:pt x="180" y="1312"/>
                </a:lnTo>
                <a:lnTo>
                  <a:pt x="188" y="1312"/>
                </a:lnTo>
                <a:lnTo>
                  <a:pt x="191" y="1312"/>
                </a:lnTo>
                <a:lnTo>
                  <a:pt x="197" y="1312"/>
                </a:lnTo>
                <a:lnTo>
                  <a:pt x="205" y="1312"/>
                </a:lnTo>
                <a:lnTo>
                  <a:pt x="213" y="1312"/>
                </a:lnTo>
                <a:lnTo>
                  <a:pt x="219" y="1315"/>
                </a:lnTo>
                <a:lnTo>
                  <a:pt x="223" y="1315"/>
                </a:lnTo>
                <a:lnTo>
                  <a:pt x="230" y="1312"/>
                </a:lnTo>
                <a:lnTo>
                  <a:pt x="237" y="1312"/>
                </a:lnTo>
                <a:lnTo>
                  <a:pt x="244" y="1312"/>
                </a:lnTo>
                <a:lnTo>
                  <a:pt x="252" y="1312"/>
                </a:lnTo>
                <a:lnTo>
                  <a:pt x="258" y="1312"/>
                </a:lnTo>
                <a:lnTo>
                  <a:pt x="262" y="1315"/>
                </a:lnTo>
                <a:lnTo>
                  <a:pt x="269" y="1315"/>
                </a:lnTo>
                <a:lnTo>
                  <a:pt x="276" y="1312"/>
                </a:lnTo>
                <a:lnTo>
                  <a:pt x="283" y="1312"/>
                </a:lnTo>
                <a:lnTo>
                  <a:pt x="291" y="1312"/>
                </a:lnTo>
                <a:lnTo>
                  <a:pt x="293" y="1312"/>
                </a:lnTo>
                <a:lnTo>
                  <a:pt x="301" y="1312"/>
                </a:lnTo>
                <a:lnTo>
                  <a:pt x="308" y="1312"/>
                </a:lnTo>
                <a:lnTo>
                  <a:pt x="315" y="1312"/>
                </a:lnTo>
                <a:lnTo>
                  <a:pt x="322" y="1312"/>
                </a:lnTo>
                <a:lnTo>
                  <a:pt x="326" y="1312"/>
                </a:lnTo>
                <a:lnTo>
                  <a:pt x="332" y="1312"/>
                </a:lnTo>
                <a:lnTo>
                  <a:pt x="340" y="1312"/>
                </a:lnTo>
                <a:lnTo>
                  <a:pt x="347" y="1312"/>
                </a:lnTo>
                <a:lnTo>
                  <a:pt x="354" y="1312"/>
                </a:lnTo>
                <a:lnTo>
                  <a:pt x="361" y="1315"/>
                </a:lnTo>
                <a:lnTo>
                  <a:pt x="365" y="1315"/>
                </a:lnTo>
                <a:lnTo>
                  <a:pt x="371" y="1315"/>
                </a:lnTo>
                <a:lnTo>
                  <a:pt x="379" y="1315"/>
                </a:lnTo>
                <a:lnTo>
                  <a:pt x="386" y="1312"/>
                </a:lnTo>
                <a:lnTo>
                  <a:pt x="393" y="1312"/>
                </a:lnTo>
                <a:lnTo>
                  <a:pt x="397" y="1309"/>
                </a:lnTo>
                <a:lnTo>
                  <a:pt x="404" y="1309"/>
                </a:lnTo>
                <a:lnTo>
                  <a:pt x="410" y="1309"/>
                </a:lnTo>
                <a:lnTo>
                  <a:pt x="418" y="1312"/>
                </a:lnTo>
                <a:lnTo>
                  <a:pt x="426" y="1315"/>
                </a:lnTo>
                <a:lnTo>
                  <a:pt x="428" y="1315"/>
                </a:lnTo>
                <a:lnTo>
                  <a:pt x="436" y="1315"/>
                </a:lnTo>
                <a:lnTo>
                  <a:pt x="443" y="1312"/>
                </a:lnTo>
                <a:lnTo>
                  <a:pt x="449" y="1312"/>
                </a:lnTo>
                <a:lnTo>
                  <a:pt x="457" y="1315"/>
                </a:lnTo>
                <a:lnTo>
                  <a:pt x="465" y="1322"/>
                </a:lnTo>
                <a:lnTo>
                  <a:pt x="467" y="1333"/>
                </a:lnTo>
                <a:lnTo>
                  <a:pt x="475" y="1340"/>
                </a:lnTo>
                <a:lnTo>
                  <a:pt x="482" y="1336"/>
                </a:lnTo>
                <a:lnTo>
                  <a:pt x="488" y="1322"/>
                </a:lnTo>
                <a:lnTo>
                  <a:pt x="496" y="1297"/>
                </a:lnTo>
                <a:lnTo>
                  <a:pt x="500" y="1262"/>
                </a:lnTo>
                <a:lnTo>
                  <a:pt x="506" y="1238"/>
                </a:lnTo>
                <a:lnTo>
                  <a:pt x="514" y="1234"/>
                </a:lnTo>
                <a:lnTo>
                  <a:pt x="521" y="1266"/>
                </a:lnTo>
                <a:lnTo>
                  <a:pt x="528" y="1330"/>
                </a:lnTo>
                <a:lnTo>
                  <a:pt x="531" y="1418"/>
                </a:lnTo>
                <a:lnTo>
                  <a:pt x="539" y="1500"/>
                </a:lnTo>
                <a:lnTo>
                  <a:pt x="545" y="1542"/>
                </a:lnTo>
                <a:lnTo>
                  <a:pt x="553" y="1511"/>
                </a:lnTo>
                <a:lnTo>
                  <a:pt x="560" y="1383"/>
                </a:lnTo>
                <a:lnTo>
                  <a:pt x="567" y="1156"/>
                </a:lnTo>
                <a:lnTo>
                  <a:pt x="570" y="858"/>
                </a:lnTo>
                <a:lnTo>
                  <a:pt x="578" y="535"/>
                </a:lnTo>
                <a:lnTo>
                  <a:pt x="584" y="251"/>
                </a:lnTo>
                <a:lnTo>
                  <a:pt x="592" y="59"/>
                </a:lnTo>
                <a:lnTo>
                  <a:pt x="599" y="0"/>
                </a:lnTo>
                <a:lnTo>
                  <a:pt x="602" y="84"/>
                </a:lnTo>
                <a:lnTo>
                  <a:pt x="609" y="290"/>
                </a:lnTo>
                <a:lnTo>
                  <a:pt x="617" y="574"/>
                </a:lnTo>
                <a:lnTo>
                  <a:pt x="623" y="868"/>
                </a:lnTo>
                <a:lnTo>
                  <a:pt x="631" y="1127"/>
                </a:lnTo>
                <a:lnTo>
                  <a:pt x="638" y="1305"/>
                </a:lnTo>
                <a:lnTo>
                  <a:pt x="641" y="1389"/>
                </a:lnTo>
                <a:lnTo>
                  <a:pt x="649" y="1387"/>
                </a:lnTo>
                <a:lnTo>
                  <a:pt x="656" y="1326"/>
                </a:lnTo>
                <a:lnTo>
                  <a:pt x="662" y="1240"/>
                </a:lnTo>
                <a:lnTo>
                  <a:pt x="670" y="1166"/>
                </a:lnTo>
                <a:lnTo>
                  <a:pt x="674" y="1121"/>
                </a:lnTo>
                <a:lnTo>
                  <a:pt x="680" y="1107"/>
                </a:lnTo>
                <a:lnTo>
                  <a:pt x="688" y="1121"/>
                </a:lnTo>
                <a:lnTo>
                  <a:pt x="695" y="1148"/>
                </a:lnTo>
                <a:lnTo>
                  <a:pt x="701" y="1181"/>
                </a:lnTo>
                <a:lnTo>
                  <a:pt x="705" y="1201"/>
                </a:lnTo>
                <a:lnTo>
                  <a:pt x="713" y="1209"/>
                </a:lnTo>
                <a:lnTo>
                  <a:pt x="719" y="1205"/>
                </a:lnTo>
                <a:lnTo>
                  <a:pt x="727" y="1199"/>
                </a:lnTo>
                <a:lnTo>
                  <a:pt x="734" y="1191"/>
                </a:lnTo>
                <a:lnTo>
                  <a:pt x="740" y="1184"/>
                </a:lnTo>
                <a:lnTo>
                  <a:pt x="744" y="1184"/>
                </a:lnTo>
                <a:lnTo>
                  <a:pt x="752" y="1187"/>
                </a:lnTo>
                <a:lnTo>
                  <a:pt x="758" y="1187"/>
                </a:lnTo>
                <a:lnTo>
                  <a:pt x="766" y="1187"/>
                </a:lnTo>
                <a:lnTo>
                  <a:pt x="773" y="1187"/>
                </a:lnTo>
                <a:lnTo>
                  <a:pt x="776" y="1184"/>
                </a:lnTo>
                <a:lnTo>
                  <a:pt x="783" y="1184"/>
                </a:lnTo>
                <a:lnTo>
                  <a:pt x="791" y="1181"/>
                </a:lnTo>
                <a:lnTo>
                  <a:pt x="797" y="1184"/>
                </a:lnTo>
                <a:lnTo>
                  <a:pt x="805" y="1184"/>
                </a:lnTo>
                <a:lnTo>
                  <a:pt x="808" y="1187"/>
                </a:lnTo>
                <a:lnTo>
                  <a:pt x="815" y="1191"/>
                </a:lnTo>
              </a:path>
            </a:pathLst>
          </a:custGeom>
          <a:noFill/>
          <a:ln w="15875"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950" name="Freeform 54">
            <a:extLst>
              <a:ext uri="{FF2B5EF4-FFF2-40B4-BE49-F238E27FC236}">
                <a16:creationId xmlns:a16="http://schemas.microsoft.com/office/drawing/2014/main" id="{1348A304-ABB2-4B1A-A50E-3108284F95EB}"/>
              </a:ext>
            </a:extLst>
          </p:cNvPr>
          <p:cNvSpPr>
            <a:spLocks/>
          </p:cNvSpPr>
          <p:nvPr/>
        </p:nvSpPr>
        <p:spPr bwMode="auto">
          <a:xfrm>
            <a:off x="5354638" y="4813300"/>
            <a:ext cx="771525" cy="6350"/>
          </a:xfrm>
          <a:custGeom>
            <a:avLst/>
            <a:gdLst>
              <a:gd name="T0" fmla="*/ 7 w 486"/>
              <a:gd name="T1" fmla="*/ 4 h 4"/>
              <a:gd name="T2" fmla="*/ 21 w 486"/>
              <a:gd name="T3" fmla="*/ 0 h 4"/>
              <a:gd name="T4" fmla="*/ 32 w 486"/>
              <a:gd name="T5" fmla="*/ 0 h 4"/>
              <a:gd name="T6" fmla="*/ 46 w 486"/>
              <a:gd name="T7" fmla="*/ 0 h 4"/>
              <a:gd name="T8" fmla="*/ 60 w 486"/>
              <a:gd name="T9" fmla="*/ 0 h 4"/>
              <a:gd name="T10" fmla="*/ 72 w 486"/>
              <a:gd name="T11" fmla="*/ 0 h 4"/>
              <a:gd name="T12" fmla="*/ 85 w 486"/>
              <a:gd name="T13" fmla="*/ 0 h 4"/>
              <a:gd name="T14" fmla="*/ 95 w 486"/>
              <a:gd name="T15" fmla="*/ 0 h 4"/>
              <a:gd name="T16" fmla="*/ 111 w 486"/>
              <a:gd name="T17" fmla="*/ 0 h 4"/>
              <a:gd name="T18" fmla="*/ 124 w 486"/>
              <a:gd name="T19" fmla="*/ 0 h 4"/>
              <a:gd name="T20" fmla="*/ 134 w 486"/>
              <a:gd name="T21" fmla="*/ 0 h 4"/>
              <a:gd name="T22" fmla="*/ 150 w 486"/>
              <a:gd name="T23" fmla="*/ 0 h 4"/>
              <a:gd name="T24" fmla="*/ 163 w 486"/>
              <a:gd name="T25" fmla="*/ 0 h 4"/>
              <a:gd name="T26" fmla="*/ 174 w 486"/>
              <a:gd name="T27" fmla="*/ 0 h 4"/>
              <a:gd name="T28" fmla="*/ 189 w 486"/>
              <a:gd name="T29" fmla="*/ 0 h 4"/>
              <a:gd name="T30" fmla="*/ 199 w 486"/>
              <a:gd name="T31" fmla="*/ 0 h 4"/>
              <a:gd name="T32" fmla="*/ 213 w 486"/>
              <a:gd name="T33" fmla="*/ 0 h 4"/>
              <a:gd name="T34" fmla="*/ 228 w 486"/>
              <a:gd name="T35" fmla="*/ 0 h 4"/>
              <a:gd name="T36" fmla="*/ 238 w 486"/>
              <a:gd name="T37" fmla="*/ 0 h 4"/>
              <a:gd name="T38" fmla="*/ 252 w 486"/>
              <a:gd name="T39" fmla="*/ 0 h 4"/>
              <a:gd name="T40" fmla="*/ 267 w 486"/>
              <a:gd name="T41" fmla="*/ 0 h 4"/>
              <a:gd name="T42" fmla="*/ 277 w 486"/>
              <a:gd name="T43" fmla="*/ 0 h 4"/>
              <a:gd name="T44" fmla="*/ 291 w 486"/>
              <a:gd name="T45" fmla="*/ 0 h 4"/>
              <a:gd name="T46" fmla="*/ 302 w 486"/>
              <a:gd name="T47" fmla="*/ 0 h 4"/>
              <a:gd name="T48" fmla="*/ 316 w 486"/>
              <a:gd name="T49" fmla="*/ 0 h 4"/>
              <a:gd name="T50" fmla="*/ 330 w 486"/>
              <a:gd name="T51" fmla="*/ 0 h 4"/>
              <a:gd name="T52" fmla="*/ 341 w 486"/>
              <a:gd name="T53" fmla="*/ 0 h 4"/>
              <a:gd name="T54" fmla="*/ 355 w 486"/>
              <a:gd name="T55" fmla="*/ 0 h 4"/>
              <a:gd name="T56" fmla="*/ 369 w 486"/>
              <a:gd name="T57" fmla="*/ 0 h 4"/>
              <a:gd name="T58" fmla="*/ 380 w 486"/>
              <a:gd name="T59" fmla="*/ 0 h 4"/>
              <a:gd name="T60" fmla="*/ 394 w 486"/>
              <a:gd name="T61" fmla="*/ 0 h 4"/>
              <a:gd name="T62" fmla="*/ 404 w 486"/>
              <a:gd name="T63" fmla="*/ 0 h 4"/>
              <a:gd name="T64" fmla="*/ 419 w 486"/>
              <a:gd name="T65" fmla="*/ 0 h 4"/>
              <a:gd name="T66" fmla="*/ 433 w 486"/>
              <a:gd name="T67" fmla="*/ 0 h 4"/>
              <a:gd name="T68" fmla="*/ 443 w 486"/>
              <a:gd name="T69" fmla="*/ 0 h 4"/>
              <a:gd name="T70" fmla="*/ 458 w 486"/>
              <a:gd name="T71" fmla="*/ 0 h 4"/>
              <a:gd name="T72" fmla="*/ 472 w 486"/>
              <a:gd name="T73" fmla="*/ 0 h 4"/>
              <a:gd name="T74" fmla="*/ 482 w 486"/>
              <a:gd name="T7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6" h="4">
                <a:moveTo>
                  <a:pt x="0" y="4"/>
                </a:moveTo>
                <a:lnTo>
                  <a:pt x="7" y="4"/>
                </a:lnTo>
                <a:lnTo>
                  <a:pt x="15" y="0"/>
                </a:lnTo>
                <a:lnTo>
                  <a:pt x="21" y="0"/>
                </a:lnTo>
                <a:lnTo>
                  <a:pt x="29" y="0"/>
                </a:lnTo>
                <a:lnTo>
                  <a:pt x="32" y="0"/>
                </a:lnTo>
                <a:lnTo>
                  <a:pt x="39" y="0"/>
                </a:lnTo>
                <a:lnTo>
                  <a:pt x="46" y="0"/>
                </a:lnTo>
                <a:lnTo>
                  <a:pt x="54" y="0"/>
                </a:lnTo>
                <a:lnTo>
                  <a:pt x="60" y="0"/>
                </a:lnTo>
                <a:lnTo>
                  <a:pt x="64" y="0"/>
                </a:lnTo>
                <a:lnTo>
                  <a:pt x="72" y="0"/>
                </a:lnTo>
                <a:lnTo>
                  <a:pt x="78" y="0"/>
                </a:lnTo>
                <a:lnTo>
                  <a:pt x="85" y="0"/>
                </a:lnTo>
                <a:lnTo>
                  <a:pt x="93" y="0"/>
                </a:lnTo>
                <a:lnTo>
                  <a:pt x="95" y="0"/>
                </a:lnTo>
                <a:lnTo>
                  <a:pt x="103" y="0"/>
                </a:lnTo>
                <a:lnTo>
                  <a:pt x="111" y="0"/>
                </a:lnTo>
                <a:lnTo>
                  <a:pt x="117" y="0"/>
                </a:lnTo>
                <a:lnTo>
                  <a:pt x="124" y="0"/>
                </a:lnTo>
                <a:lnTo>
                  <a:pt x="132" y="0"/>
                </a:lnTo>
                <a:lnTo>
                  <a:pt x="134" y="0"/>
                </a:lnTo>
                <a:lnTo>
                  <a:pt x="142" y="0"/>
                </a:lnTo>
                <a:lnTo>
                  <a:pt x="150" y="0"/>
                </a:lnTo>
                <a:lnTo>
                  <a:pt x="156" y="0"/>
                </a:lnTo>
                <a:lnTo>
                  <a:pt x="163" y="0"/>
                </a:lnTo>
                <a:lnTo>
                  <a:pt x="167" y="0"/>
                </a:lnTo>
                <a:lnTo>
                  <a:pt x="174" y="0"/>
                </a:lnTo>
                <a:lnTo>
                  <a:pt x="181" y="0"/>
                </a:lnTo>
                <a:lnTo>
                  <a:pt x="189" y="0"/>
                </a:lnTo>
                <a:lnTo>
                  <a:pt x="195" y="0"/>
                </a:lnTo>
                <a:lnTo>
                  <a:pt x="199" y="0"/>
                </a:lnTo>
                <a:lnTo>
                  <a:pt x="206" y="0"/>
                </a:lnTo>
                <a:lnTo>
                  <a:pt x="213" y="0"/>
                </a:lnTo>
                <a:lnTo>
                  <a:pt x="220" y="0"/>
                </a:lnTo>
                <a:lnTo>
                  <a:pt x="228" y="0"/>
                </a:lnTo>
                <a:lnTo>
                  <a:pt x="234" y="0"/>
                </a:lnTo>
                <a:lnTo>
                  <a:pt x="238" y="0"/>
                </a:lnTo>
                <a:lnTo>
                  <a:pt x="245" y="0"/>
                </a:lnTo>
                <a:lnTo>
                  <a:pt x="252" y="0"/>
                </a:lnTo>
                <a:lnTo>
                  <a:pt x="259" y="0"/>
                </a:lnTo>
                <a:lnTo>
                  <a:pt x="267" y="0"/>
                </a:lnTo>
                <a:lnTo>
                  <a:pt x="269" y="0"/>
                </a:lnTo>
                <a:lnTo>
                  <a:pt x="277" y="0"/>
                </a:lnTo>
                <a:lnTo>
                  <a:pt x="284" y="0"/>
                </a:lnTo>
                <a:lnTo>
                  <a:pt x="291" y="0"/>
                </a:lnTo>
                <a:lnTo>
                  <a:pt x="298" y="0"/>
                </a:lnTo>
                <a:lnTo>
                  <a:pt x="302" y="0"/>
                </a:lnTo>
                <a:lnTo>
                  <a:pt x="308" y="0"/>
                </a:lnTo>
                <a:lnTo>
                  <a:pt x="316" y="0"/>
                </a:lnTo>
                <a:lnTo>
                  <a:pt x="323" y="0"/>
                </a:lnTo>
                <a:lnTo>
                  <a:pt x="330" y="0"/>
                </a:lnTo>
                <a:lnTo>
                  <a:pt x="337" y="0"/>
                </a:lnTo>
                <a:lnTo>
                  <a:pt x="341" y="0"/>
                </a:lnTo>
                <a:lnTo>
                  <a:pt x="347" y="0"/>
                </a:lnTo>
                <a:lnTo>
                  <a:pt x="355" y="0"/>
                </a:lnTo>
                <a:lnTo>
                  <a:pt x="363" y="0"/>
                </a:lnTo>
                <a:lnTo>
                  <a:pt x="369" y="0"/>
                </a:lnTo>
                <a:lnTo>
                  <a:pt x="373" y="0"/>
                </a:lnTo>
                <a:lnTo>
                  <a:pt x="380" y="0"/>
                </a:lnTo>
                <a:lnTo>
                  <a:pt x="386" y="0"/>
                </a:lnTo>
                <a:lnTo>
                  <a:pt x="394" y="0"/>
                </a:lnTo>
                <a:lnTo>
                  <a:pt x="402" y="0"/>
                </a:lnTo>
                <a:lnTo>
                  <a:pt x="404" y="0"/>
                </a:lnTo>
                <a:lnTo>
                  <a:pt x="412" y="0"/>
                </a:lnTo>
                <a:lnTo>
                  <a:pt x="419" y="0"/>
                </a:lnTo>
                <a:lnTo>
                  <a:pt x="425" y="0"/>
                </a:lnTo>
                <a:lnTo>
                  <a:pt x="433" y="0"/>
                </a:lnTo>
                <a:lnTo>
                  <a:pt x="441" y="0"/>
                </a:lnTo>
                <a:lnTo>
                  <a:pt x="443" y="0"/>
                </a:lnTo>
                <a:lnTo>
                  <a:pt x="451" y="0"/>
                </a:lnTo>
                <a:lnTo>
                  <a:pt x="458" y="0"/>
                </a:lnTo>
                <a:lnTo>
                  <a:pt x="465" y="0"/>
                </a:lnTo>
                <a:lnTo>
                  <a:pt x="472" y="0"/>
                </a:lnTo>
                <a:lnTo>
                  <a:pt x="476" y="0"/>
                </a:lnTo>
                <a:lnTo>
                  <a:pt x="482" y="0"/>
                </a:lnTo>
                <a:lnTo>
                  <a:pt x="486" y="0"/>
                </a:lnTo>
              </a:path>
            </a:pathLst>
          </a:custGeom>
          <a:noFill/>
          <a:ln w="15875"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951" name="Rectangle 55">
            <a:extLst>
              <a:ext uri="{FF2B5EF4-FFF2-40B4-BE49-F238E27FC236}">
                <a16:creationId xmlns:a16="http://schemas.microsoft.com/office/drawing/2014/main" id="{DBB17722-829F-467A-A640-7224B831FE1F}"/>
              </a:ext>
            </a:extLst>
          </p:cNvPr>
          <p:cNvSpPr>
            <a:spLocks noChangeArrowheads="1"/>
          </p:cNvSpPr>
          <p:nvPr/>
        </p:nvSpPr>
        <p:spPr bwMode="auto">
          <a:xfrm rot="16200000">
            <a:off x="2032794" y="3975894"/>
            <a:ext cx="7175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amplitude</a:t>
            </a:r>
            <a:endParaRPr lang="en-US" altLang="en-US"/>
          </a:p>
        </p:txBody>
      </p:sp>
      <p:sp>
        <p:nvSpPr>
          <p:cNvPr id="80952" name="Freeform 56">
            <a:extLst>
              <a:ext uri="{FF2B5EF4-FFF2-40B4-BE49-F238E27FC236}">
                <a16:creationId xmlns:a16="http://schemas.microsoft.com/office/drawing/2014/main" id="{6939EBF1-23A0-402C-AE05-0A9694F8AB35}"/>
              </a:ext>
            </a:extLst>
          </p:cNvPr>
          <p:cNvSpPr>
            <a:spLocks noEditPoints="1"/>
          </p:cNvSpPr>
          <p:nvPr/>
        </p:nvSpPr>
        <p:spPr bwMode="auto">
          <a:xfrm>
            <a:off x="2770188" y="3028950"/>
            <a:ext cx="1289050" cy="2322513"/>
          </a:xfrm>
          <a:custGeom>
            <a:avLst/>
            <a:gdLst>
              <a:gd name="T0" fmla="*/ 516 w 10739"/>
              <a:gd name="T1" fmla="*/ 14779 h 19314"/>
              <a:gd name="T2" fmla="*/ 83 w 10739"/>
              <a:gd name="T3" fmla="*/ 14912 h 19314"/>
              <a:gd name="T4" fmla="*/ 1216 w 10739"/>
              <a:gd name="T5" fmla="*/ 14779 h 19314"/>
              <a:gd name="T6" fmla="*/ 1316 w 10739"/>
              <a:gd name="T7" fmla="*/ 14912 h 19314"/>
              <a:gd name="T8" fmla="*/ 1866 w 10739"/>
              <a:gd name="T9" fmla="*/ 14779 h 19314"/>
              <a:gd name="T10" fmla="*/ 2400 w 10739"/>
              <a:gd name="T11" fmla="*/ 14912 h 19314"/>
              <a:gd name="T12" fmla="*/ 1866 w 10739"/>
              <a:gd name="T13" fmla="*/ 14912 h 19314"/>
              <a:gd name="T14" fmla="*/ 3233 w 10739"/>
              <a:gd name="T15" fmla="*/ 14779 h 19314"/>
              <a:gd name="T16" fmla="*/ 2816 w 10739"/>
              <a:gd name="T17" fmla="*/ 14912 h 19314"/>
              <a:gd name="T18" fmla="*/ 4116 w 10739"/>
              <a:gd name="T19" fmla="*/ 14779 h 19314"/>
              <a:gd name="T20" fmla="*/ 3850 w 10739"/>
              <a:gd name="T21" fmla="*/ 14912 h 19314"/>
              <a:gd name="T22" fmla="*/ 4966 w 10739"/>
              <a:gd name="T23" fmla="*/ 14779 h 19314"/>
              <a:gd name="T24" fmla="*/ 4883 w 10739"/>
              <a:gd name="T25" fmla="*/ 14912 h 19314"/>
              <a:gd name="T26" fmla="*/ 5816 w 10739"/>
              <a:gd name="T27" fmla="*/ 14779 h 19314"/>
              <a:gd name="T28" fmla="*/ 5916 w 10739"/>
              <a:gd name="T29" fmla="*/ 14912 h 19314"/>
              <a:gd name="T30" fmla="*/ 6566 w 10739"/>
              <a:gd name="T31" fmla="*/ 14729 h 19314"/>
              <a:gd name="T32" fmla="*/ 6934 w 10739"/>
              <a:gd name="T33" fmla="*/ 14738 h 19314"/>
              <a:gd name="T34" fmla="*/ 6900 w 10739"/>
              <a:gd name="T35" fmla="*/ 14862 h 19314"/>
              <a:gd name="T36" fmla="*/ 6596 w 10739"/>
              <a:gd name="T37" fmla="*/ 14855 h 19314"/>
              <a:gd name="T38" fmla="*/ 7742 w 10739"/>
              <a:gd name="T39" fmla="*/ 15028 h 19314"/>
              <a:gd name="T40" fmla="*/ 7365 w 10739"/>
              <a:gd name="T41" fmla="*/ 14838 h 19314"/>
              <a:gd name="T42" fmla="*/ 7988 w 10739"/>
              <a:gd name="T43" fmla="*/ 14228 h 19314"/>
              <a:gd name="T44" fmla="*/ 8157 w 10739"/>
              <a:gd name="T45" fmla="*/ 13782 h 19314"/>
              <a:gd name="T46" fmla="*/ 8276 w 10739"/>
              <a:gd name="T47" fmla="*/ 13842 h 19314"/>
              <a:gd name="T48" fmla="*/ 8520 w 10739"/>
              <a:gd name="T49" fmla="*/ 15591 h 19314"/>
              <a:gd name="T50" fmla="*/ 8531 w 10739"/>
              <a:gd name="T51" fmla="*/ 17064 h 19314"/>
              <a:gd name="T52" fmla="*/ 8621 w 10739"/>
              <a:gd name="T53" fmla="*/ 17320 h 19314"/>
              <a:gd name="T54" fmla="*/ 8738 w 10739"/>
              <a:gd name="T55" fmla="*/ 15460 h 19314"/>
              <a:gd name="T56" fmla="*/ 8936 w 10739"/>
              <a:gd name="T57" fmla="*/ 13999 h 19314"/>
              <a:gd name="T58" fmla="*/ 8815 w 10739"/>
              <a:gd name="T59" fmla="*/ 13596 h 19314"/>
              <a:gd name="T60" fmla="*/ 9023 w 10739"/>
              <a:gd name="T61" fmla="*/ 11201 h 19314"/>
              <a:gd name="T62" fmla="*/ 8922 w 10739"/>
              <a:gd name="T63" fmla="*/ 9864 h 19314"/>
              <a:gd name="T64" fmla="*/ 9076 w 10739"/>
              <a:gd name="T65" fmla="*/ 8934 h 19314"/>
              <a:gd name="T66" fmla="*/ 9000 w 10739"/>
              <a:gd name="T67" fmla="*/ 6531 h 19314"/>
              <a:gd name="T68" fmla="*/ 9011 w 10739"/>
              <a:gd name="T69" fmla="*/ 6132 h 19314"/>
              <a:gd name="T70" fmla="*/ 9213 w 10739"/>
              <a:gd name="T71" fmla="*/ 3736 h 19314"/>
              <a:gd name="T72" fmla="*/ 9107 w 10739"/>
              <a:gd name="T73" fmla="*/ 2400 h 19314"/>
              <a:gd name="T74" fmla="*/ 9273 w 10739"/>
              <a:gd name="T75" fmla="*/ 940 h 19314"/>
              <a:gd name="T76" fmla="*/ 9171 w 10739"/>
              <a:gd name="T77" fmla="*/ 531 h 19314"/>
              <a:gd name="T78" fmla="*/ 9471 w 10739"/>
              <a:gd name="T79" fmla="*/ 1209 h 19314"/>
              <a:gd name="T80" fmla="*/ 9377 w 10739"/>
              <a:gd name="T81" fmla="*/ 2148 h 19314"/>
              <a:gd name="T82" fmla="*/ 9549 w 10739"/>
              <a:gd name="T83" fmla="*/ 3075 h 19314"/>
              <a:gd name="T84" fmla="*/ 9472 w 10739"/>
              <a:gd name="T85" fmla="*/ 5478 h 19314"/>
              <a:gd name="T86" fmla="*/ 9635 w 10739"/>
              <a:gd name="T87" fmla="*/ 6809 h 19314"/>
              <a:gd name="T88" fmla="*/ 9513 w 10739"/>
              <a:gd name="T89" fmla="*/ 7744 h 19314"/>
              <a:gd name="T90" fmla="*/ 9676 w 10739"/>
              <a:gd name="T91" fmla="*/ 10142 h 19314"/>
              <a:gd name="T92" fmla="*/ 9550 w 10739"/>
              <a:gd name="T93" fmla="*/ 10680 h 19314"/>
              <a:gd name="T94" fmla="*/ 9730 w 10739"/>
              <a:gd name="T95" fmla="*/ 12407 h 19314"/>
              <a:gd name="T96" fmla="*/ 9622 w 10739"/>
              <a:gd name="T97" fmla="*/ 13343 h 19314"/>
              <a:gd name="T98" fmla="*/ 9780 w 10739"/>
              <a:gd name="T99" fmla="*/ 14273 h 19314"/>
              <a:gd name="T100" fmla="*/ 9717 w 10739"/>
              <a:gd name="T101" fmla="*/ 16676 h 19314"/>
              <a:gd name="T102" fmla="*/ 9728 w 10739"/>
              <a:gd name="T103" fmla="*/ 17075 h 19314"/>
              <a:gd name="T104" fmla="*/ 10064 w 10739"/>
              <a:gd name="T105" fmla="*/ 19228 h 19314"/>
              <a:gd name="T106" fmla="*/ 9979 w 10739"/>
              <a:gd name="T107" fmla="*/ 18917 h 19314"/>
              <a:gd name="T108" fmla="*/ 10111 w 10739"/>
              <a:gd name="T109" fmla="*/ 17171 h 19314"/>
              <a:gd name="T110" fmla="*/ 10333 w 10739"/>
              <a:gd name="T111" fmla="*/ 16255 h 19314"/>
              <a:gd name="T112" fmla="*/ 10389 w 10739"/>
              <a:gd name="T113" fmla="*/ 15301 h 19314"/>
              <a:gd name="T114" fmla="*/ 10372 w 10739"/>
              <a:gd name="T115" fmla="*/ 15857 h 19314"/>
              <a:gd name="T116" fmla="*/ 10483 w 10739"/>
              <a:gd name="T117" fmla="*/ 15752 h 19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739" h="19314">
                <a:moveTo>
                  <a:pt x="0" y="14779"/>
                </a:moveTo>
                <a:lnTo>
                  <a:pt x="33" y="14779"/>
                </a:lnTo>
                <a:lnTo>
                  <a:pt x="83" y="14779"/>
                </a:lnTo>
                <a:lnTo>
                  <a:pt x="183" y="14779"/>
                </a:lnTo>
                <a:lnTo>
                  <a:pt x="283" y="14779"/>
                </a:lnTo>
                <a:lnTo>
                  <a:pt x="366" y="14779"/>
                </a:lnTo>
                <a:lnTo>
                  <a:pt x="466" y="14779"/>
                </a:lnTo>
                <a:lnTo>
                  <a:pt x="516" y="14779"/>
                </a:lnTo>
                <a:lnTo>
                  <a:pt x="533" y="14779"/>
                </a:lnTo>
                <a:lnTo>
                  <a:pt x="533" y="14912"/>
                </a:lnTo>
                <a:lnTo>
                  <a:pt x="516" y="14912"/>
                </a:lnTo>
                <a:lnTo>
                  <a:pt x="466" y="14912"/>
                </a:lnTo>
                <a:lnTo>
                  <a:pt x="366" y="14912"/>
                </a:lnTo>
                <a:lnTo>
                  <a:pt x="283" y="14912"/>
                </a:lnTo>
                <a:lnTo>
                  <a:pt x="183" y="14912"/>
                </a:lnTo>
                <a:lnTo>
                  <a:pt x="83" y="14912"/>
                </a:lnTo>
                <a:lnTo>
                  <a:pt x="33" y="14912"/>
                </a:lnTo>
                <a:lnTo>
                  <a:pt x="0" y="14912"/>
                </a:lnTo>
                <a:lnTo>
                  <a:pt x="0" y="14779"/>
                </a:lnTo>
                <a:close/>
                <a:moveTo>
                  <a:pt x="933" y="14779"/>
                </a:moveTo>
                <a:lnTo>
                  <a:pt x="983" y="14779"/>
                </a:lnTo>
                <a:lnTo>
                  <a:pt x="1033" y="14779"/>
                </a:lnTo>
                <a:lnTo>
                  <a:pt x="1116" y="14779"/>
                </a:lnTo>
                <a:lnTo>
                  <a:pt x="1216" y="14779"/>
                </a:lnTo>
                <a:lnTo>
                  <a:pt x="1316" y="14779"/>
                </a:lnTo>
                <a:lnTo>
                  <a:pt x="1400" y="14779"/>
                </a:lnTo>
                <a:lnTo>
                  <a:pt x="1450" y="14779"/>
                </a:lnTo>
                <a:lnTo>
                  <a:pt x="1466" y="14779"/>
                </a:lnTo>
                <a:lnTo>
                  <a:pt x="1466" y="14912"/>
                </a:lnTo>
                <a:lnTo>
                  <a:pt x="1450" y="14912"/>
                </a:lnTo>
                <a:lnTo>
                  <a:pt x="1400" y="14912"/>
                </a:lnTo>
                <a:lnTo>
                  <a:pt x="1316" y="14912"/>
                </a:lnTo>
                <a:lnTo>
                  <a:pt x="1216" y="14912"/>
                </a:lnTo>
                <a:lnTo>
                  <a:pt x="1116" y="14912"/>
                </a:lnTo>
                <a:lnTo>
                  <a:pt x="1033" y="14912"/>
                </a:lnTo>
                <a:lnTo>
                  <a:pt x="983" y="14912"/>
                </a:lnTo>
                <a:lnTo>
                  <a:pt x="933" y="14912"/>
                </a:lnTo>
                <a:lnTo>
                  <a:pt x="933" y="14779"/>
                </a:lnTo>
                <a:close/>
                <a:moveTo>
                  <a:pt x="1866" y="14779"/>
                </a:moveTo>
                <a:lnTo>
                  <a:pt x="1866" y="14779"/>
                </a:lnTo>
                <a:lnTo>
                  <a:pt x="1966" y="14779"/>
                </a:lnTo>
                <a:lnTo>
                  <a:pt x="2066" y="14779"/>
                </a:lnTo>
                <a:lnTo>
                  <a:pt x="2150" y="14779"/>
                </a:lnTo>
                <a:lnTo>
                  <a:pt x="2250" y="14779"/>
                </a:lnTo>
                <a:lnTo>
                  <a:pt x="2333" y="14779"/>
                </a:lnTo>
                <a:lnTo>
                  <a:pt x="2383" y="14779"/>
                </a:lnTo>
                <a:lnTo>
                  <a:pt x="2400" y="14779"/>
                </a:lnTo>
                <a:lnTo>
                  <a:pt x="2400" y="14912"/>
                </a:lnTo>
                <a:lnTo>
                  <a:pt x="2383" y="14912"/>
                </a:lnTo>
                <a:lnTo>
                  <a:pt x="2333" y="14912"/>
                </a:lnTo>
                <a:lnTo>
                  <a:pt x="2250" y="14912"/>
                </a:lnTo>
                <a:lnTo>
                  <a:pt x="2150" y="14912"/>
                </a:lnTo>
                <a:lnTo>
                  <a:pt x="2066" y="14912"/>
                </a:lnTo>
                <a:lnTo>
                  <a:pt x="1966" y="14912"/>
                </a:lnTo>
                <a:lnTo>
                  <a:pt x="1866" y="14912"/>
                </a:lnTo>
                <a:lnTo>
                  <a:pt x="1866" y="14912"/>
                </a:lnTo>
                <a:lnTo>
                  <a:pt x="1866" y="14779"/>
                </a:lnTo>
                <a:close/>
                <a:moveTo>
                  <a:pt x="2800" y="14779"/>
                </a:moveTo>
                <a:lnTo>
                  <a:pt x="2816" y="14779"/>
                </a:lnTo>
                <a:lnTo>
                  <a:pt x="2900" y="14779"/>
                </a:lnTo>
                <a:lnTo>
                  <a:pt x="3000" y="14779"/>
                </a:lnTo>
                <a:lnTo>
                  <a:pt x="3100" y="14779"/>
                </a:lnTo>
                <a:lnTo>
                  <a:pt x="3183" y="14779"/>
                </a:lnTo>
                <a:lnTo>
                  <a:pt x="3233" y="14779"/>
                </a:lnTo>
                <a:lnTo>
                  <a:pt x="3333" y="14779"/>
                </a:lnTo>
                <a:lnTo>
                  <a:pt x="3333" y="14912"/>
                </a:lnTo>
                <a:lnTo>
                  <a:pt x="3233" y="14912"/>
                </a:lnTo>
                <a:lnTo>
                  <a:pt x="3183" y="14912"/>
                </a:lnTo>
                <a:lnTo>
                  <a:pt x="3100" y="14912"/>
                </a:lnTo>
                <a:lnTo>
                  <a:pt x="3000" y="14912"/>
                </a:lnTo>
                <a:lnTo>
                  <a:pt x="2900" y="14912"/>
                </a:lnTo>
                <a:lnTo>
                  <a:pt x="2816" y="14912"/>
                </a:lnTo>
                <a:lnTo>
                  <a:pt x="2800" y="14912"/>
                </a:lnTo>
                <a:lnTo>
                  <a:pt x="2800" y="14779"/>
                </a:lnTo>
                <a:close/>
                <a:moveTo>
                  <a:pt x="3733" y="14779"/>
                </a:moveTo>
                <a:lnTo>
                  <a:pt x="3750" y="14779"/>
                </a:lnTo>
                <a:lnTo>
                  <a:pt x="3850" y="14779"/>
                </a:lnTo>
                <a:lnTo>
                  <a:pt x="3933" y="14779"/>
                </a:lnTo>
                <a:lnTo>
                  <a:pt x="4033" y="14779"/>
                </a:lnTo>
                <a:lnTo>
                  <a:pt x="4116" y="14779"/>
                </a:lnTo>
                <a:lnTo>
                  <a:pt x="4166" y="14779"/>
                </a:lnTo>
                <a:lnTo>
                  <a:pt x="4266" y="14779"/>
                </a:lnTo>
                <a:lnTo>
                  <a:pt x="4266" y="14912"/>
                </a:lnTo>
                <a:lnTo>
                  <a:pt x="4166" y="14912"/>
                </a:lnTo>
                <a:lnTo>
                  <a:pt x="4116" y="14912"/>
                </a:lnTo>
                <a:lnTo>
                  <a:pt x="4033" y="14912"/>
                </a:lnTo>
                <a:lnTo>
                  <a:pt x="3933" y="14912"/>
                </a:lnTo>
                <a:lnTo>
                  <a:pt x="3850" y="14912"/>
                </a:lnTo>
                <a:lnTo>
                  <a:pt x="3750" y="14912"/>
                </a:lnTo>
                <a:lnTo>
                  <a:pt x="3733" y="14912"/>
                </a:lnTo>
                <a:lnTo>
                  <a:pt x="3733" y="14779"/>
                </a:lnTo>
                <a:close/>
                <a:moveTo>
                  <a:pt x="4666" y="14779"/>
                </a:moveTo>
                <a:lnTo>
                  <a:pt x="4683" y="14779"/>
                </a:lnTo>
                <a:lnTo>
                  <a:pt x="4783" y="14779"/>
                </a:lnTo>
                <a:lnTo>
                  <a:pt x="4883" y="14779"/>
                </a:lnTo>
                <a:lnTo>
                  <a:pt x="4966" y="14779"/>
                </a:lnTo>
                <a:lnTo>
                  <a:pt x="5066" y="14779"/>
                </a:lnTo>
                <a:lnTo>
                  <a:pt x="5116" y="14779"/>
                </a:lnTo>
                <a:lnTo>
                  <a:pt x="5200" y="14779"/>
                </a:lnTo>
                <a:lnTo>
                  <a:pt x="5200" y="14912"/>
                </a:lnTo>
                <a:lnTo>
                  <a:pt x="5116" y="14912"/>
                </a:lnTo>
                <a:lnTo>
                  <a:pt x="5066" y="14912"/>
                </a:lnTo>
                <a:lnTo>
                  <a:pt x="4966" y="14912"/>
                </a:lnTo>
                <a:lnTo>
                  <a:pt x="4883" y="14912"/>
                </a:lnTo>
                <a:lnTo>
                  <a:pt x="4783" y="14912"/>
                </a:lnTo>
                <a:lnTo>
                  <a:pt x="4683" y="14912"/>
                </a:lnTo>
                <a:lnTo>
                  <a:pt x="4666" y="14912"/>
                </a:lnTo>
                <a:lnTo>
                  <a:pt x="4666" y="14779"/>
                </a:lnTo>
                <a:close/>
                <a:moveTo>
                  <a:pt x="5600" y="14779"/>
                </a:moveTo>
                <a:lnTo>
                  <a:pt x="5633" y="14779"/>
                </a:lnTo>
                <a:lnTo>
                  <a:pt x="5716" y="14779"/>
                </a:lnTo>
                <a:lnTo>
                  <a:pt x="5816" y="14779"/>
                </a:lnTo>
                <a:lnTo>
                  <a:pt x="5916" y="14779"/>
                </a:lnTo>
                <a:lnTo>
                  <a:pt x="5950" y="14779"/>
                </a:lnTo>
                <a:lnTo>
                  <a:pt x="6050" y="14779"/>
                </a:lnTo>
                <a:lnTo>
                  <a:pt x="6133" y="14779"/>
                </a:lnTo>
                <a:lnTo>
                  <a:pt x="6133" y="14912"/>
                </a:lnTo>
                <a:lnTo>
                  <a:pt x="6050" y="14912"/>
                </a:lnTo>
                <a:lnTo>
                  <a:pt x="5950" y="14912"/>
                </a:lnTo>
                <a:lnTo>
                  <a:pt x="5916" y="14912"/>
                </a:lnTo>
                <a:lnTo>
                  <a:pt x="5816" y="14912"/>
                </a:lnTo>
                <a:lnTo>
                  <a:pt x="5716" y="14912"/>
                </a:lnTo>
                <a:lnTo>
                  <a:pt x="5633" y="14912"/>
                </a:lnTo>
                <a:lnTo>
                  <a:pt x="5600" y="14912"/>
                </a:lnTo>
                <a:lnTo>
                  <a:pt x="5600" y="14779"/>
                </a:lnTo>
                <a:close/>
                <a:moveTo>
                  <a:pt x="6467" y="14771"/>
                </a:moveTo>
                <a:lnTo>
                  <a:pt x="6537" y="14736"/>
                </a:lnTo>
                <a:cubicBezTo>
                  <a:pt x="6546" y="14731"/>
                  <a:pt x="6556" y="14729"/>
                  <a:pt x="6566" y="14729"/>
                </a:cubicBezTo>
                <a:lnTo>
                  <a:pt x="6666" y="14729"/>
                </a:lnTo>
                <a:lnTo>
                  <a:pt x="6642" y="14734"/>
                </a:lnTo>
                <a:lnTo>
                  <a:pt x="6725" y="14700"/>
                </a:lnTo>
                <a:cubicBezTo>
                  <a:pt x="6740" y="14694"/>
                  <a:pt x="6756" y="14694"/>
                  <a:pt x="6771" y="14699"/>
                </a:cubicBezTo>
                <a:lnTo>
                  <a:pt x="6871" y="14732"/>
                </a:lnTo>
                <a:lnTo>
                  <a:pt x="6850" y="14729"/>
                </a:lnTo>
                <a:lnTo>
                  <a:pt x="6900" y="14729"/>
                </a:lnTo>
                <a:cubicBezTo>
                  <a:pt x="6912" y="14729"/>
                  <a:pt x="6924" y="14732"/>
                  <a:pt x="6934" y="14738"/>
                </a:cubicBezTo>
                <a:lnTo>
                  <a:pt x="7017" y="14788"/>
                </a:lnTo>
                <a:lnTo>
                  <a:pt x="6983" y="14779"/>
                </a:lnTo>
                <a:lnTo>
                  <a:pt x="6996" y="14779"/>
                </a:lnTo>
                <a:lnTo>
                  <a:pt x="6996" y="14912"/>
                </a:lnTo>
                <a:lnTo>
                  <a:pt x="6983" y="14912"/>
                </a:lnTo>
                <a:cubicBezTo>
                  <a:pt x="6971" y="14912"/>
                  <a:pt x="6959" y="14909"/>
                  <a:pt x="6949" y="14903"/>
                </a:cubicBezTo>
                <a:lnTo>
                  <a:pt x="6866" y="14853"/>
                </a:lnTo>
                <a:lnTo>
                  <a:pt x="6900" y="14862"/>
                </a:lnTo>
                <a:lnTo>
                  <a:pt x="6850" y="14862"/>
                </a:lnTo>
                <a:cubicBezTo>
                  <a:pt x="6843" y="14862"/>
                  <a:pt x="6836" y="14861"/>
                  <a:pt x="6829" y="14859"/>
                </a:cubicBezTo>
                <a:lnTo>
                  <a:pt x="6729" y="14825"/>
                </a:lnTo>
                <a:lnTo>
                  <a:pt x="6775" y="14824"/>
                </a:lnTo>
                <a:lnTo>
                  <a:pt x="6691" y="14857"/>
                </a:lnTo>
                <a:cubicBezTo>
                  <a:pt x="6683" y="14861"/>
                  <a:pt x="6675" y="14862"/>
                  <a:pt x="6666" y="14862"/>
                </a:cubicBezTo>
                <a:lnTo>
                  <a:pt x="6566" y="14862"/>
                </a:lnTo>
                <a:lnTo>
                  <a:pt x="6596" y="14855"/>
                </a:lnTo>
                <a:lnTo>
                  <a:pt x="6527" y="14890"/>
                </a:lnTo>
                <a:lnTo>
                  <a:pt x="6467" y="14771"/>
                </a:lnTo>
                <a:close/>
                <a:moveTo>
                  <a:pt x="7376" y="14729"/>
                </a:moveTo>
                <a:lnTo>
                  <a:pt x="7416" y="14729"/>
                </a:lnTo>
                <a:cubicBezTo>
                  <a:pt x="7436" y="14729"/>
                  <a:pt x="7455" y="14738"/>
                  <a:pt x="7468" y="14753"/>
                </a:cubicBezTo>
                <a:lnTo>
                  <a:pt x="7551" y="14853"/>
                </a:lnTo>
                <a:lnTo>
                  <a:pt x="7647" y="14948"/>
                </a:lnTo>
                <a:lnTo>
                  <a:pt x="7742" y="15028"/>
                </a:lnTo>
                <a:lnTo>
                  <a:pt x="7734" y="15022"/>
                </a:lnTo>
                <a:lnTo>
                  <a:pt x="7812" y="15068"/>
                </a:lnTo>
                <a:lnTo>
                  <a:pt x="7743" y="15183"/>
                </a:lnTo>
                <a:lnTo>
                  <a:pt x="7666" y="15136"/>
                </a:lnTo>
                <a:cubicBezTo>
                  <a:pt x="7663" y="15134"/>
                  <a:pt x="7660" y="15132"/>
                  <a:pt x="7657" y="15130"/>
                </a:cubicBezTo>
                <a:lnTo>
                  <a:pt x="7553" y="15043"/>
                </a:lnTo>
                <a:lnTo>
                  <a:pt x="7449" y="14938"/>
                </a:lnTo>
                <a:lnTo>
                  <a:pt x="7365" y="14838"/>
                </a:lnTo>
                <a:lnTo>
                  <a:pt x="7416" y="14862"/>
                </a:lnTo>
                <a:lnTo>
                  <a:pt x="7376" y="14862"/>
                </a:lnTo>
                <a:lnTo>
                  <a:pt x="7376" y="14729"/>
                </a:lnTo>
                <a:close/>
                <a:moveTo>
                  <a:pt x="7870" y="14741"/>
                </a:moveTo>
                <a:lnTo>
                  <a:pt x="7871" y="14739"/>
                </a:lnTo>
                <a:lnTo>
                  <a:pt x="7868" y="14748"/>
                </a:lnTo>
                <a:lnTo>
                  <a:pt x="7951" y="14365"/>
                </a:lnTo>
                <a:lnTo>
                  <a:pt x="7988" y="14228"/>
                </a:lnTo>
                <a:lnTo>
                  <a:pt x="8117" y="14263"/>
                </a:lnTo>
                <a:lnTo>
                  <a:pt x="8082" y="14393"/>
                </a:lnTo>
                <a:lnTo>
                  <a:pt x="7998" y="14776"/>
                </a:lnTo>
                <a:cubicBezTo>
                  <a:pt x="7998" y="14779"/>
                  <a:pt x="7997" y="14783"/>
                  <a:pt x="7996" y="14786"/>
                </a:cubicBezTo>
                <a:lnTo>
                  <a:pt x="7995" y="14788"/>
                </a:lnTo>
                <a:lnTo>
                  <a:pt x="7870" y="14741"/>
                </a:lnTo>
                <a:close/>
                <a:moveTo>
                  <a:pt x="8128" y="13841"/>
                </a:moveTo>
                <a:lnTo>
                  <a:pt x="8157" y="13782"/>
                </a:lnTo>
                <a:cubicBezTo>
                  <a:pt x="8170" y="13756"/>
                  <a:pt x="8198" y="13742"/>
                  <a:pt x="8226" y="13746"/>
                </a:cubicBezTo>
                <a:cubicBezTo>
                  <a:pt x="8255" y="13751"/>
                  <a:pt x="8277" y="13773"/>
                  <a:pt x="8282" y="13801"/>
                </a:cubicBezTo>
                <a:lnTo>
                  <a:pt x="8316" y="14001"/>
                </a:lnTo>
                <a:lnTo>
                  <a:pt x="8363" y="14261"/>
                </a:lnTo>
                <a:lnTo>
                  <a:pt x="8232" y="14285"/>
                </a:lnTo>
                <a:lnTo>
                  <a:pt x="8184" y="14023"/>
                </a:lnTo>
                <a:lnTo>
                  <a:pt x="8151" y="13823"/>
                </a:lnTo>
                <a:lnTo>
                  <a:pt x="8276" y="13842"/>
                </a:lnTo>
                <a:lnTo>
                  <a:pt x="8247" y="13901"/>
                </a:lnTo>
                <a:lnTo>
                  <a:pt x="8128" y="13841"/>
                </a:lnTo>
                <a:close/>
                <a:moveTo>
                  <a:pt x="8427" y="14661"/>
                </a:moveTo>
                <a:lnTo>
                  <a:pt x="8481" y="15191"/>
                </a:lnTo>
                <a:lnTo>
                  <a:pt x="8348" y="15205"/>
                </a:lnTo>
                <a:lnTo>
                  <a:pt x="8294" y="14674"/>
                </a:lnTo>
                <a:lnTo>
                  <a:pt x="8427" y="14661"/>
                </a:lnTo>
                <a:close/>
                <a:moveTo>
                  <a:pt x="8520" y="15591"/>
                </a:moveTo>
                <a:lnTo>
                  <a:pt x="8563" y="16122"/>
                </a:lnTo>
                <a:lnTo>
                  <a:pt x="8430" y="16133"/>
                </a:lnTo>
                <a:lnTo>
                  <a:pt x="8387" y="15602"/>
                </a:lnTo>
                <a:lnTo>
                  <a:pt x="8520" y="15591"/>
                </a:lnTo>
                <a:close/>
                <a:moveTo>
                  <a:pt x="8595" y="16521"/>
                </a:moveTo>
                <a:lnTo>
                  <a:pt x="8600" y="16573"/>
                </a:lnTo>
                <a:lnTo>
                  <a:pt x="8663" y="17047"/>
                </a:lnTo>
                <a:lnTo>
                  <a:pt x="8531" y="17064"/>
                </a:lnTo>
                <a:lnTo>
                  <a:pt x="8467" y="16584"/>
                </a:lnTo>
                <a:lnTo>
                  <a:pt x="8462" y="16532"/>
                </a:lnTo>
                <a:lnTo>
                  <a:pt x="8595" y="16521"/>
                </a:lnTo>
                <a:close/>
                <a:moveTo>
                  <a:pt x="8621" y="17320"/>
                </a:moveTo>
                <a:lnTo>
                  <a:pt x="8662" y="16789"/>
                </a:lnTo>
                <a:lnTo>
                  <a:pt x="8795" y="16799"/>
                </a:lnTo>
                <a:lnTo>
                  <a:pt x="8754" y="17330"/>
                </a:lnTo>
                <a:lnTo>
                  <a:pt x="8621" y="17320"/>
                </a:lnTo>
                <a:close/>
                <a:moveTo>
                  <a:pt x="8692" y="16390"/>
                </a:moveTo>
                <a:lnTo>
                  <a:pt x="8700" y="16290"/>
                </a:lnTo>
                <a:lnTo>
                  <a:pt x="8720" y="15859"/>
                </a:lnTo>
                <a:lnTo>
                  <a:pt x="8853" y="15865"/>
                </a:lnTo>
                <a:lnTo>
                  <a:pt x="8833" y="16301"/>
                </a:lnTo>
                <a:lnTo>
                  <a:pt x="8825" y="16400"/>
                </a:lnTo>
                <a:lnTo>
                  <a:pt x="8692" y="16390"/>
                </a:lnTo>
                <a:close/>
                <a:moveTo>
                  <a:pt x="8738" y="15460"/>
                </a:moveTo>
                <a:lnTo>
                  <a:pt x="8762" y="14927"/>
                </a:lnTo>
                <a:lnTo>
                  <a:pt x="8895" y="14933"/>
                </a:lnTo>
                <a:lnTo>
                  <a:pt x="8871" y="15466"/>
                </a:lnTo>
                <a:lnTo>
                  <a:pt x="8738" y="15460"/>
                </a:lnTo>
                <a:close/>
                <a:moveTo>
                  <a:pt x="8780" y="14527"/>
                </a:moveTo>
                <a:lnTo>
                  <a:pt x="8800" y="14092"/>
                </a:lnTo>
                <a:lnTo>
                  <a:pt x="8803" y="13995"/>
                </a:lnTo>
                <a:lnTo>
                  <a:pt x="8936" y="13999"/>
                </a:lnTo>
                <a:lnTo>
                  <a:pt x="8933" y="14098"/>
                </a:lnTo>
                <a:lnTo>
                  <a:pt x="8913" y="14533"/>
                </a:lnTo>
                <a:lnTo>
                  <a:pt x="8780" y="14527"/>
                </a:lnTo>
                <a:close/>
                <a:moveTo>
                  <a:pt x="8815" y="13596"/>
                </a:moveTo>
                <a:lnTo>
                  <a:pt x="8832" y="13062"/>
                </a:lnTo>
                <a:lnTo>
                  <a:pt x="8965" y="13067"/>
                </a:lnTo>
                <a:lnTo>
                  <a:pt x="8949" y="13600"/>
                </a:lnTo>
                <a:lnTo>
                  <a:pt x="8815" y="13596"/>
                </a:lnTo>
                <a:close/>
                <a:moveTo>
                  <a:pt x="8844" y="12663"/>
                </a:moveTo>
                <a:lnTo>
                  <a:pt x="8861" y="12130"/>
                </a:lnTo>
                <a:lnTo>
                  <a:pt x="8994" y="12134"/>
                </a:lnTo>
                <a:lnTo>
                  <a:pt x="8977" y="12667"/>
                </a:lnTo>
                <a:lnTo>
                  <a:pt x="8844" y="12663"/>
                </a:lnTo>
                <a:close/>
                <a:moveTo>
                  <a:pt x="8873" y="11730"/>
                </a:moveTo>
                <a:lnTo>
                  <a:pt x="8889" y="11197"/>
                </a:lnTo>
                <a:lnTo>
                  <a:pt x="9023" y="11201"/>
                </a:lnTo>
                <a:lnTo>
                  <a:pt x="9006" y="11734"/>
                </a:lnTo>
                <a:lnTo>
                  <a:pt x="8873" y="11730"/>
                </a:lnTo>
                <a:close/>
                <a:moveTo>
                  <a:pt x="8901" y="10797"/>
                </a:moveTo>
                <a:lnTo>
                  <a:pt x="8913" y="10264"/>
                </a:lnTo>
                <a:lnTo>
                  <a:pt x="9046" y="10267"/>
                </a:lnTo>
                <a:lnTo>
                  <a:pt x="9035" y="10800"/>
                </a:lnTo>
                <a:lnTo>
                  <a:pt x="8901" y="10797"/>
                </a:lnTo>
                <a:close/>
                <a:moveTo>
                  <a:pt x="8922" y="9864"/>
                </a:moveTo>
                <a:lnTo>
                  <a:pt x="8934" y="9331"/>
                </a:lnTo>
                <a:lnTo>
                  <a:pt x="9067" y="9334"/>
                </a:lnTo>
                <a:lnTo>
                  <a:pt x="9055" y="9867"/>
                </a:lnTo>
                <a:lnTo>
                  <a:pt x="8922" y="9864"/>
                </a:lnTo>
                <a:close/>
                <a:moveTo>
                  <a:pt x="8943" y="8931"/>
                </a:moveTo>
                <a:lnTo>
                  <a:pt x="8955" y="8398"/>
                </a:lnTo>
                <a:lnTo>
                  <a:pt x="9088" y="8401"/>
                </a:lnTo>
                <a:lnTo>
                  <a:pt x="9076" y="8934"/>
                </a:lnTo>
                <a:lnTo>
                  <a:pt x="8943" y="8931"/>
                </a:lnTo>
                <a:close/>
                <a:moveTo>
                  <a:pt x="8963" y="7998"/>
                </a:moveTo>
                <a:lnTo>
                  <a:pt x="8975" y="7465"/>
                </a:lnTo>
                <a:lnTo>
                  <a:pt x="9109" y="7468"/>
                </a:lnTo>
                <a:lnTo>
                  <a:pt x="9097" y="8001"/>
                </a:lnTo>
                <a:lnTo>
                  <a:pt x="8963" y="7998"/>
                </a:lnTo>
                <a:close/>
                <a:moveTo>
                  <a:pt x="8984" y="7065"/>
                </a:moveTo>
                <a:lnTo>
                  <a:pt x="9000" y="6531"/>
                </a:lnTo>
                <a:lnTo>
                  <a:pt x="9133" y="6535"/>
                </a:lnTo>
                <a:lnTo>
                  <a:pt x="9118" y="7068"/>
                </a:lnTo>
                <a:lnTo>
                  <a:pt x="8984" y="7065"/>
                </a:lnTo>
                <a:close/>
                <a:moveTo>
                  <a:pt x="9011" y="6132"/>
                </a:moveTo>
                <a:lnTo>
                  <a:pt x="9026" y="5599"/>
                </a:lnTo>
                <a:lnTo>
                  <a:pt x="9160" y="5602"/>
                </a:lnTo>
                <a:lnTo>
                  <a:pt x="9144" y="6135"/>
                </a:lnTo>
                <a:lnTo>
                  <a:pt x="9011" y="6132"/>
                </a:lnTo>
                <a:close/>
                <a:moveTo>
                  <a:pt x="9038" y="5199"/>
                </a:moveTo>
                <a:lnTo>
                  <a:pt x="9053" y="4666"/>
                </a:lnTo>
                <a:lnTo>
                  <a:pt x="9186" y="4669"/>
                </a:lnTo>
                <a:lnTo>
                  <a:pt x="9171" y="5203"/>
                </a:lnTo>
                <a:lnTo>
                  <a:pt x="9038" y="5199"/>
                </a:lnTo>
                <a:close/>
                <a:moveTo>
                  <a:pt x="9064" y="4266"/>
                </a:moveTo>
                <a:lnTo>
                  <a:pt x="9080" y="3733"/>
                </a:lnTo>
                <a:lnTo>
                  <a:pt x="9213" y="3736"/>
                </a:lnTo>
                <a:lnTo>
                  <a:pt x="9198" y="4270"/>
                </a:lnTo>
                <a:lnTo>
                  <a:pt x="9064" y="4266"/>
                </a:lnTo>
                <a:close/>
                <a:moveTo>
                  <a:pt x="9089" y="3333"/>
                </a:moveTo>
                <a:lnTo>
                  <a:pt x="9099" y="2800"/>
                </a:lnTo>
                <a:lnTo>
                  <a:pt x="9232" y="2803"/>
                </a:lnTo>
                <a:lnTo>
                  <a:pt x="9222" y="3336"/>
                </a:lnTo>
                <a:lnTo>
                  <a:pt x="9089" y="3333"/>
                </a:lnTo>
                <a:close/>
                <a:moveTo>
                  <a:pt x="9107" y="2400"/>
                </a:moveTo>
                <a:lnTo>
                  <a:pt x="9117" y="1867"/>
                </a:lnTo>
                <a:lnTo>
                  <a:pt x="9250" y="1870"/>
                </a:lnTo>
                <a:lnTo>
                  <a:pt x="9240" y="2403"/>
                </a:lnTo>
                <a:lnTo>
                  <a:pt x="9107" y="2400"/>
                </a:lnTo>
                <a:close/>
                <a:moveTo>
                  <a:pt x="9125" y="1467"/>
                </a:moveTo>
                <a:lnTo>
                  <a:pt x="9133" y="1028"/>
                </a:lnTo>
                <a:lnTo>
                  <a:pt x="9141" y="930"/>
                </a:lnTo>
                <a:lnTo>
                  <a:pt x="9273" y="940"/>
                </a:lnTo>
                <a:lnTo>
                  <a:pt x="9266" y="1030"/>
                </a:lnTo>
                <a:lnTo>
                  <a:pt x="9258" y="1470"/>
                </a:lnTo>
                <a:lnTo>
                  <a:pt x="9125" y="1467"/>
                </a:lnTo>
                <a:close/>
                <a:moveTo>
                  <a:pt x="9171" y="531"/>
                </a:moveTo>
                <a:lnTo>
                  <a:pt x="9212" y="0"/>
                </a:lnTo>
                <a:lnTo>
                  <a:pt x="9345" y="10"/>
                </a:lnTo>
                <a:lnTo>
                  <a:pt x="9304" y="542"/>
                </a:lnTo>
                <a:lnTo>
                  <a:pt x="9171" y="531"/>
                </a:lnTo>
                <a:close/>
                <a:moveTo>
                  <a:pt x="9394" y="274"/>
                </a:moveTo>
                <a:lnTo>
                  <a:pt x="9449" y="687"/>
                </a:lnTo>
                <a:lnTo>
                  <a:pt x="9455" y="810"/>
                </a:lnTo>
                <a:lnTo>
                  <a:pt x="9321" y="815"/>
                </a:lnTo>
                <a:lnTo>
                  <a:pt x="9317" y="704"/>
                </a:lnTo>
                <a:lnTo>
                  <a:pt x="9262" y="292"/>
                </a:lnTo>
                <a:lnTo>
                  <a:pt x="9394" y="274"/>
                </a:lnTo>
                <a:close/>
                <a:moveTo>
                  <a:pt x="9471" y="1209"/>
                </a:moveTo>
                <a:lnTo>
                  <a:pt x="9493" y="1742"/>
                </a:lnTo>
                <a:lnTo>
                  <a:pt x="9360" y="1748"/>
                </a:lnTo>
                <a:lnTo>
                  <a:pt x="9338" y="1215"/>
                </a:lnTo>
                <a:lnTo>
                  <a:pt x="9471" y="1209"/>
                </a:lnTo>
                <a:close/>
                <a:moveTo>
                  <a:pt x="9510" y="2142"/>
                </a:moveTo>
                <a:lnTo>
                  <a:pt x="9532" y="2675"/>
                </a:lnTo>
                <a:lnTo>
                  <a:pt x="9399" y="2680"/>
                </a:lnTo>
                <a:lnTo>
                  <a:pt x="9377" y="2148"/>
                </a:lnTo>
                <a:lnTo>
                  <a:pt x="9510" y="2142"/>
                </a:lnTo>
                <a:close/>
                <a:moveTo>
                  <a:pt x="9549" y="3075"/>
                </a:moveTo>
                <a:lnTo>
                  <a:pt x="9550" y="3093"/>
                </a:lnTo>
                <a:lnTo>
                  <a:pt x="9562" y="3609"/>
                </a:lnTo>
                <a:lnTo>
                  <a:pt x="9429" y="3612"/>
                </a:lnTo>
                <a:lnTo>
                  <a:pt x="9417" y="3098"/>
                </a:lnTo>
                <a:lnTo>
                  <a:pt x="9416" y="3080"/>
                </a:lnTo>
                <a:lnTo>
                  <a:pt x="9549" y="3075"/>
                </a:lnTo>
                <a:close/>
                <a:moveTo>
                  <a:pt x="9571" y="4009"/>
                </a:moveTo>
                <a:lnTo>
                  <a:pt x="9584" y="4542"/>
                </a:lnTo>
                <a:lnTo>
                  <a:pt x="9450" y="4545"/>
                </a:lnTo>
                <a:lnTo>
                  <a:pt x="9438" y="4012"/>
                </a:lnTo>
                <a:lnTo>
                  <a:pt x="9571" y="4009"/>
                </a:lnTo>
                <a:close/>
                <a:moveTo>
                  <a:pt x="9593" y="4942"/>
                </a:moveTo>
                <a:lnTo>
                  <a:pt x="9606" y="5475"/>
                </a:lnTo>
                <a:lnTo>
                  <a:pt x="9472" y="5478"/>
                </a:lnTo>
                <a:lnTo>
                  <a:pt x="9460" y="4945"/>
                </a:lnTo>
                <a:lnTo>
                  <a:pt x="9593" y="4942"/>
                </a:lnTo>
                <a:close/>
                <a:moveTo>
                  <a:pt x="9615" y="5875"/>
                </a:moveTo>
                <a:lnTo>
                  <a:pt x="9628" y="6408"/>
                </a:lnTo>
                <a:lnTo>
                  <a:pt x="9494" y="6411"/>
                </a:lnTo>
                <a:lnTo>
                  <a:pt x="9482" y="5878"/>
                </a:lnTo>
                <a:lnTo>
                  <a:pt x="9615" y="5875"/>
                </a:lnTo>
                <a:close/>
                <a:moveTo>
                  <a:pt x="9635" y="6809"/>
                </a:moveTo>
                <a:lnTo>
                  <a:pt x="9642" y="7342"/>
                </a:lnTo>
                <a:lnTo>
                  <a:pt x="9508" y="7344"/>
                </a:lnTo>
                <a:lnTo>
                  <a:pt x="9502" y="6810"/>
                </a:lnTo>
                <a:lnTo>
                  <a:pt x="9635" y="6809"/>
                </a:lnTo>
                <a:close/>
                <a:moveTo>
                  <a:pt x="9647" y="7742"/>
                </a:moveTo>
                <a:lnTo>
                  <a:pt x="9653" y="8275"/>
                </a:lnTo>
                <a:lnTo>
                  <a:pt x="9520" y="8277"/>
                </a:lnTo>
                <a:lnTo>
                  <a:pt x="9513" y="7744"/>
                </a:lnTo>
                <a:lnTo>
                  <a:pt x="9647" y="7742"/>
                </a:lnTo>
                <a:close/>
                <a:moveTo>
                  <a:pt x="9658" y="8675"/>
                </a:moveTo>
                <a:lnTo>
                  <a:pt x="9665" y="9209"/>
                </a:lnTo>
                <a:lnTo>
                  <a:pt x="9532" y="9210"/>
                </a:lnTo>
                <a:lnTo>
                  <a:pt x="9525" y="8677"/>
                </a:lnTo>
                <a:lnTo>
                  <a:pt x="9658" y="8675"/>
                </a:lnTo>
                <a:close/>
                <a:moveTo>
                  <a:pt x="9670" y="9609"/>
                </a:moveTo>
                <a:lnTo>
                  <a:pt x="9676" y="10142"/>
                </a:lnTo>
                <a:lnTo>
                  <a:pt x="9543" y="10144"/>
                </a:lnTo>
                <a:lnTo>
                  <a:pt x="9537" y="9610"/>
                </a:lnTo>
                <a:lnTo>
                  <a:pt x="9670" y="9609"/>
                </a:lnTo>
                <a:close/>
                <a:moveTo>
                  <a:pt x="9681" y="10542"/>
                </a:moveTo>
                <a:lnTo>
                  <a:pt x="9683" y="10678"/>
                </a:lnTo>
                <a:lnTo>
                  <a:pt x="9694" y="11074"/>
                </a:lnTo>
                <a:lnTo>
                  <a:pt x="9561" y="11078"/>
                </a:lnTo>
                <a:lnTo>
                  <a:pt x="9550" y="10680"/>
                </a:lnTo>
                <a:lnTo>
                  <a:pt x="9548" y="10543"/>
                </a:lnTo>
                <a:lnTo>
                  <a:pt x="9681" y="10542"/>
                </a:lnTo>
                <a:close/>
                <a:moveTo>
                  <a:pt x="9705" y="11474"/>
                </a:moveTo>
                <a:lnTo>
                  <a:pt x="9719" y="12007"/>
                </a:lnTo>
                <a:lnTo>
                  <a:pt x="9586" y="12011"/>
                </a:lnTo>
                <a:lnTo>
                  <a:pt x="9571" y="11477"/>
                </a:lnTo>
                <a:lnTo>
                  <a:pt x="9705" y="11474"/>
                </a:lnTo>
                <a:close/>
                <a:moveTo>
                  <a:pt x="9730" y="12407"/>
                </a:moveTo>
                <a:lnTo>
                  <a:pt x="9744" y="12940"/>
                </a:lnTo>
                <a:lnTo>
                  <a:pt x="9611" y="12944"/>
                </a:lnTo>
                <a:lnTo>
                  <a:pt x="9597" y="12410"/>
                </a:lnTo>
                <a:lnTo>
                  <a:pt x="9730" y="12407"/>
                </a:lnTo>
                <a:close/>
                <a:moveTo>
                  <a:pt x="9755" y="13340"/>
                </a:moveTo>
                <a:lnTo>
                  <a:pt x="9769" y="13873"/>
                </a:lnTo>
                <a:lnTo>
                  <a:pt x="9636" y="13877"/>
                </a:lnTo>
                <a:lnTo>
                  <a:pt x="9622" y="13343"/>
                </a:lnTo>
                <a:lnTo>
                  <a:pt x="9755" y="13340"/>
                </a:lnTo>
                <a:close/>
                <a:moveTo>
                  <a:pt x="9780" y="14273"/>
                </a:moveTo>
                <a:lnTo>
                  <a:pt x="9783" y="14377"/>
                </a:lnTo>
                <a:lnTo>
                  <a:pt x="9796" y="14806"/>
                </a:lnTo>
                <a:lnTo>
                  <a:pt x="9662" y="14810"/>
                </a:lnTo>
                <a:lnTo>
                  <a:pt x="9650" y="14381"/>
                </a:lnTo>
                <a:lnTo>
                  <a:pt x="9647" y="14276"/>
                </a:lnTo>
                <a:lnTo>
                  <a:pt x="9780" y="14273"/>
                </a:lnTo>
                <a:close/>
                <a:moveTo>
                  <a:pt x="9807" y="15206"/>
                </a:moveTo>
                <a:lnTo>
                  <a:pt x="9823" y="15739"/>
                </a:lnTo>
                <a:lnTo>
                  <a:pt x="9689" y="15743"/>
                </a:lnTo>
                <a:lnTo>
                  <a:pt x="9674" y="15210"/>
                </a:lnTo>
                <a:lnTo>
                  <a:pt x="9807" y="15206"/>
                </a:lnTo>
                <a:close/>
                <a:moveTo>
                  <a:pt x="9834" y="16139"/>
                </a:moveTo>
                <a:lnTo>
                  <a:pt x="9850" y="16672"/>
                </a:lnTo>
                <a:lnTo>
                  <a:pt x="9717" y="16676"/>
                </a:lnTo>
                <a:lnTo>
                  <a:pt x="9701" y="16142"/>
                </a:lnTo>
                <a:lnTo>
                  <a:pt x="9834" y="16139"/>
                </a:lnTo>
                <a:close/>
                <a:moveTo>
                  <a:pt x="9861" y="17072"/>
                </a:moveTo>
                <a:lnTo>
                  <a:pt x="9866" y="17244"/>
                </a:lnTo>
                <a:lnTo>
                  <a:pt x="9888" y="17602"/>
                </a:lnTo>
                <a:lnTo>
                  <a:pt x="9755" y="17610"/>
                </a:lnTo>
                <a:lnTo>
                  <a:pt x="9733" y="17247"/>
                </a:lnTo>
                <a:lnTo>
                  <a:pt x="9728" y="17075"/>
                </a:lnTo>
                <a:lnTo>
                  <a:pt x="9861" y="17072"/>
                </a:lnTo>
                <a:close/>
                <a:moveTo>
                  <a:pt x="9913" y="18001"/>
                </a:moveTo>
                <a:lnTo>
                  <a:pt x="9945" y="18534"/>
                </a:lnTo>
                <a:lnTo>
                  <a:pt x="9812" y="18542"/>
                </a:lnTo>
                <a:lnTo>
                  <a:pt x="9780" y="18009"/>
                </a:lnTo>
                <a:lnTo>
                  <a:pt x="9913" y="18001"/>
                </a:lnTo>
                <a:close/>
                <a:moveTo>
                  <a:pt x="9979" y="18917"/>
                </a:moveTo>
                <a:lnTo>
                  <a:pt x="10064" y="19228"/>
                </a:lnTo>
                <a:lnTo>
                  <a:pt x="9934" y="19235"/>
                </a:lnTo>
                <a:lnTo>
                  <a:pt x="9969" y="19026"/>
                </a:lnTo>
                <a:lnTo>
                  <a:pt x="10100" y="19048"/>
                </a:lnTo>
                <a:lnTo>
                  <a:pt x="10066" y="19256"/>
                </a:lnTo>
                <a:cubicBezTo>
                  <a:pt x="10060" y="19287"/>
                  <a:pt x="10034" y="19310"/>
                  <a:pt x="10003" y="19312"/>
                </a:cubicBezTo>
                <a:cubicBezTo>
                  <a:pt x="9972" y="19314"/>
                  <a:pt x="9944" y="19293"/>
                  <a:pt x="9935" y="19263"/>
                </a:cubicBezTo>
                <a:lnTo>
                  <a:pt x="9851" y="18953"/>
                </a:lnTo>
                <a:lnTo>
                  <a:pt x="9979" y="18917"/>
                </a:lnTo>
                <a:close/>
                <a:moveTo>
                  <a:pt x="10021" y="18638"/>
                </a:moveTo>
                <a:lnTo>
                  <a:pt x="10046" y="18105"/>
                </a:lnTo>
                <a:lnTo>
                  <a:pt x="10179" y="18111"/>
                </a:lnTo>
                <a:lnTo>
                  <a:pt x="10155" y="18644"/>
                </a:lnTo>
                <a:lnTo>
                  <a:pt x="10021" y="18638"/>
                </a:lnTo>
                <a:close/>
                <a:moveTo>
                  <a:pt x="10064" y="17706"/>
                </a:moveTo>
                <a:lnTo>
                  <a:pt x="10067" y="17659"/>
                </a:lnTo>
                <a:lnTo>
                  <a:pt x="10111" y="17171"/>
                </a:lnTo>
                <a:lnTo>
                  <a:pt x="10244" y="17184"/>
                </a:lnTo>
                <a:lnTo>
                  <a:pt x="10200" y="17665"/>
                </a:lnTo>
                <a:lnTo>
                  <a:pt x="10198" y="17712"/>
                </a:lnTo>
                <a:lnTo>
                  <a:pt x="10064" y="17706"/>
                </a:lnTo>
                <a:close/>
                <a:moveTo>
                  <a:pt x="10148" y="16773"/>
                </a:moveTo>
                <a:lnTo>
                  <a:pt x="10167" y="16573"/>
                </a:lnTo>
                <a:lnTo>
                  <a:pt x="10200" y="16242"/>
                </a:lnTo>
                <a:lnTo>
                  <a:pt x="10333" y="16255"/>
                </a:lnTo>
                <a:lnTo>
                  <a:pt x="10300" y="16585"/>
                </a:lnTo>
                <a:lnTo>
                  <a:pt x="10281" y="16785"/>
                </a:lnTo>
                <a:lnTo>
                  <a:pt x="10148" y="16773"/>
                </a:lnTo>
                <a:close/>
                <a:moveTo>
                  <a:pt x="10240" y="15844"/>
                </a:moveTo>
                <a:lnTo>
                  <a:pt x="10250" y="15739"/>
                </a:lnTo>
                <a:cubicBezTo>
                  <a:pt x="10250" y="15735"/>
                  <a:pt x="10251" y="15732"/>
                  <a:pt x="10252" y="15729"/>
                </a:cubicBezTo>
                <a:lnTo>
                  <a:pt x="10352" y="15345"/>
                </a:lnTo>
                <a:cubicBezTo>
                  <a:pt x="10357" y="15326"/>
                  <a:pt x="10371" y="15310"/>
                  <a:pt x="10389" y="15301"/>
                </a:cubicBezTo>
                <a:cubicBezTo>
                  <a:pt x="10407" y="15293"/>
                  <a:pt x="10428" y="15294"/>
                  <a:pt x="10446" y="15303"/>
                </a:cubicBezTo>
                <a:lnTo>
                  <a:pt x="10475" y="15317"/>
                </a:lnTo>
                <a:lnTo>
                  <a:pt x="10415" y="15436"/>
                </a:lnTo>
                <a:lnTo>
                  <a:pt x="10387" y="15422"/>
                </a:lnTo>
                <a:lnTo>
                  <a:pt x="10481" y="15379"/>
                </a:lnTo>
                <a:lnTo>
                  <a:pt x="10381" y="15762"/>
                </a:lnTo>
                <a:lnTo>
                  <a:pt x="10383" y="15752"/>
                </a:lnTo>
                <a:lnTo>
                  <a:pt x="10372" y="15857"/>
                </a:lnTo>
                <a:lnTo>
                  <a:pt x="10240" y="15844"/>
                </a:lnTo>
                <a:close/>
                <a:moveTo>
                  <a:pt x="10615" y="15724"/>
                </a:moveTo>
                <a:lnTo>
                  <a:pt x="10616" y="15739"/>
                </a:lnTo>
                <a:lnTo>
                  <a:pt x="10715" y="16147"/>
                </a:lnTo>
                <a:lnTo>
                  <a:pt x="10739" y="16229"/>
                </a:lnTo>
                <a:lnTo>
                  <a:pt x="10612" y="16267"/>
                </a:lnTo>
                <a:lnTo>
                  <a:pt x="10585" y="16178"/>
                </a:lnTo>
                <a:lnTo>
                  <a:pt x="10483" y="15752"/>
                </a:lnTo>
                <a:lnTo>
                  <a:pt x="10482" y="15737"/>
                </a:lnTo>
                <a:lnTo>
                  <a:pt x="10615" y="15724"/>
                </a:lnTo>
                <a:close/>
              </a:path>
            </a:pathLst>
          </a:custGeom>
          <a:solidFill>
            <a:srgbClr val="3333FF"/>
          </a:solidFill>
          <a:ln w="1588" cap="flat">
            <a:solidFill>
              <a:srgbClr val="3333FF"/>
            </a:solidFill>
            <a:prstDash val="solid"/>
            <a:bevel/>
            <a:headEnd/>
            <a:tailEnd/>
          </a:ln>
        </p:spPr>
        <p:txBody>
          <a:bodyPr/>
          <a:lstStyle/>
          <a:p>
            <a:endParaRPr lang="en-US"/>
          </a:p>
        </p:txBody>
      </p:sp>
      <p:sp>
        <p:nvSpPr>
          <p:cNvPr id="80953" name="Freeform 57">
            <a:extLst>
              <a:ext uri="{FF2B5EF4-FFF2-40B4-BE49-F238E27FC236}">
                <a16:creationId xmlns:a16="http://schemas.microsoft.com/office/drawing/2014/main" id="{5896C5FA-0DCB-428F-9B8A-7E4F4FB34CB7}"/>
              </a:ext>
            </a:extLst>
          </p:cNvPr>
          <p:cNvSpPr>
            <a:spLocks noEditPoints="1"/>
          </p:cNvSpPr>
          <p:nvPr/>
        </p:nvSpPr>
        <p:spPr bwMode="auto">
          <a:xfrm>
            <a:off x="4052888" y="3359150"/>
            <a:ext cx="1295400" cy="1992313"/>
          </a:xfrm>
          <a:custGeom>
            <a:avLst/>
            <a:gdLst>
              <a:gd name="T0" fmla="*/ 204 w 5399"/>
              <a:gd name="T1" fmla="*/ 6914 h 8284"/>
              <a:gd name="T2" fmla="*/ 330 w 5399"/>
              <a:gd name="T3" fmla="*/ 6792 h 8284"/>
              <a:gd name="T4" fmla="*/ 497 w 5399"/>
              <a:gd name="T5" fmla="*/ 6792 h 8284"/>
              <a:gd name="T6" fmla="*/ 512 w 5399"/>
              <a:gd name="T7" fmla="*/ 6855 h 8284"/>
              <a:gd name="T8" fmla="*/ 330 w 5399"/>
              <a:gd name="T9" fmla="*/ 6792 h 8284"/>
              <a:gd name="T10" fmla="*/ 963 w 5399"/>
              <a:gd name="T11" fmla="*/ 6842 h 8284"/>
              <a:gd name="T12" fmla="*/ 822 w 5399"/>
              <a:gd name="T13" fmla="*/ 6909 h 8284"/>
              <a:gd name="T14" fmla="*/ 1272 w 5399"/>
              <a:gd name="T15" fmla="*/ 6859 h 8284"/>
              <a:gd name="T16" fmla="*/ 1470 w 5399"/>
              <a:gd name="T17" fmla="*/ 6950 h 8284"/>
              <a:gd name="T18" fmla="*/ 1222 w 5399"/>
              <a:gd name="T19" fmla="*/ 6925 h 8284"/>
              <a:gd name="T20" fmla="*/ 1763 w 5399"/>
              <a:gd name="T21" fmla="*/ 6934 h 8284"/>
              <a:gd name="T22" fmla="*/ 1905 w 5399"/>
              <a:gd name="T23" fmla="*/ 7000 h 8284"/>
              <a:gd name="T24" fmla="*/ 1660 w 5399"/>
              <a:gd name="T25" fmla="*/ 6975 h 8284"/>
              <a:gd name="T26" fmla="*/ 2230 w 5399"/>
              <a:gd name="T27" fmla="*/ 6959 h 8284"/>
              <a:gd name="T28" fmla="*/ 2320 w 5399"/>
              <a:gd name="T29" fmla="*/ 7040 h 8284"/>
              <a:gd name="T30" fmla="*/ 2113 w 5399"/>
              <a:gd name="T31" fmla="*/ 7042 h 8284"/>
              <a:gd name="T32" fmla="*/ 2679 w 5399"/>
              <a:gd name="T33" fmla="*/ 7060 h 8284"/>
              <a:gd name="T34" fmla="*/ 2721 w 5399"/>
              <a:gd name="T35" fmla="*/ 7222 h 8284"/>
              <a:gd name="T36" fmla="*/ 2564 w 5399"/>
              <a:gd name="T37" fmla="*/ 7067 h 8284"/>
              <a:gd name="T38" fmla="*/ 2945 w 5399"/>
              <a:gd name="T39" fmla="*/ 6835 h 8284"/>
              <a:gd name="T40" fmla="*/ 3111 w 5399"/>
              <a:gd name="T41" fmla="*/ 6950 h 8284"/>
              <a:gd name="T42" fmla="*/ 3083 w 5399"/>
              <a:gd name="T43" fmla="*/ 7421 h 8284"/>
              <a:gd name="T44" fmla="*/ 3218 w 5399"/>
              <a:gd name="T45" fmla="*/ 8075 h 8284"/>
              <a:gd name="T46" fmla="*/ 3153 w 5399"/>
              <a:gd name="T47" fmla="*/ 8089 h 8284"/>
              <a:gd name="T48" fmla="*/ 3280 w 5399"/>
              <a:gd name="T49" fmla="*/ 7481 h 8284"/>
              <a:gd name="T50" fmla="*/ 3362 w 5399"/>
              <a:gd name="T51" fmla="*/ 6765 h 8284"/>
              <a:gd name="T52" fmla="*/ 3367 w 5399"/>
              <a:gd name="T53" fmla="*/ 6565 h 8284"/>
              <a:gd name="T54" fmla="*/ 3331 w 5399"/>
              <a:gd name="T55" fmla="*/ 5364 h 8284"/>
              <a:gd name="T56" fmla="*/ 3337 w 5399"/>
              <a:gd name="T57" fmla="*/ 5164 h 8284"/>
              <a:gd name="T58" fmla="*/ 3437 w 5399"/>
              <a:gd name="T59" fmla="*/ 3967 h 8284"/>
              <a:gd name="T60" fmla="*/ 3390 w 5399"/>
              <a:gd name="T61" fmla="*/ 3298 h 8284"/>
              <a:gd name="T62" fmla="*/ 3413 w 5399"/>
              <a:gd name="T63" fmla="*/ 2565 h 8284"/>
              <a:gd name="T64" fmla="*/ 3420 w 5399"/>
              <a:gd name="T65" fmla="*/ 2365 h 8284"/>
              <a:gd name="T66" fmla="*/ 3527 w 5399"/>
              <a:gd name="T67" fmla="*/ 1168 h 8284"/>
              <a:gd name="T68" fmla="*/ 3486 w 5399"/>
              <a:gd name="T69" fmla="*/ 500 h 8284"/>
              <a:gd name="T70" fmla="*/ 3514 w 5399"/>
              <a:gd name="T71" fmla="*/ 32 h 8284"/>
              <a:gd name="T72" fmla="*/ 3513 w 5399"/>
              <a:gd name="T73" fmla="*/ 33 h 8284"/>
              <a:gd name="T74" fmla="*/ 3600 w 5399"/>
              <a:gd name="T75" fmla="*/ 1229 h 8284"/>
              <a:gd name="T76" fmla="*/ 3691 w 5399"/>
              <a:gd name="T77" fmla="*/ 1893 h 8284"/>
              <a:gd name="T78" fmla="*/ 3641 w 5399"/>
              <a:gd name="T79" fmla="*/ 2362 h 8284"/>
              <a:gd name="T80" fmla="*/ 3748 w 5399"/>
              <a:gd name="T81" fmla="*/ 3559 h 8284"/>
              <a:gd name="T82" fmla="*/ 3755 w 5399"/>
              <a:gd name="T83" fmla="*/ 3759 h 8284"/>
              <a:gd name="T84" fmla="*/ 3785 w 5399"/>
              <a:gd name="T85" fmla="*/ 4692 h 8284"/>
              <a:gd name="T86" fmla="*/ 3733 w 5399"/>
              <a:gd name="T87" fmla="*/ 5160 h 8284"/>
              <a:gd name="T88" fmla="*/ 3834 w 5399"/>
              <a:gd name="T89" fmla="*/ 6358 h 8284"/>
              <a:gd name="T90" fmla="*/ 3843 w 5399"/>
              <a:gd name="T91" fmla="*/ 6554 h 8284"/>
              <a:gd name="T92" fmla="*/ 4022 w 5399"/>
              <a:gd name="T93" fmla="*/ 6153 h 8284"/>
              <a:gd name="T94" fmla="*/ 4045 w 5399"/>
              <a:gd name="T95" fmla="*/ 5710 h 8284"/>
              <a:gd name="T96" fmla="*/ 4119 w 5399"/>
              <a:gd name="T97" fmla="*/ 5831 h 8284"/>
              <a:gd name="T98" fmla="*/ 4205 w 5399"/>
              <a:gd name="T99" fmla="*/ 6291 h 8284"/>
              <a:gd name="T100" fmla="*/ 4383 w 5399"/>
              <a:gd name="T101" fmla="*/ 6121 h 8284"/>
              <a:gd name="T102" fmla="*/ 4412 w 5399"/>
              <a:gd name="T103" fmla="*/ 5922 h 8284"/>
              <a:gd name="T104" fmla="*/ 4398 w 5399"/>
              <a:gd name="T105" fmla="*/ 5450 h 8284"/>
              <a:gd name="T106" fmla="*/ 4612 w 5399"/>
              <a:gd name="T107" fmla="*/ 4850 h 8284"/>
              <a:gd name="T108" fmla="*/ 4522 w 5399"/>
              <a:gd name="T109" fmla="*/ 4928 h 8284"/>
              <a:gd name="T110" fmla="*/ 4600 w 5399"/>
              <a:gd name="T111" fmla="*/ 5064 h 8284"/>
              <a:gd name="T112" fmla="*/ 4726 w 5399"/>
              <a:gd name="T113" fmla="*/ 5518 h 8284"/>
              <a:gd name="T114" fmla="*/ 4924 w 5399"/>
              <a:gd name="T115" fmla="*/ 5855 h 8284"/>
              <a:gd name="T116" fmla="*/ 4914 w 5399"/>
              <a:gd name="T117" fmla="*/ 6005 h 8284"/>
              <a:gd name="T118" fmla="*/ 5187 w 5399"/>
              <a:gd name="T119" fmla="*/ 5935 h 8284"/>
              <a:gd name="T120" fmla="*/ 5352 w 5399"/>
              <a:gd name="T121" fmla="*/ 5940 h 8284"/>
              <a:gd name="T122" fmla="*/ 5190 w 5399"/>
              <a:gd name="T123" fmla="*/ 6032 h 8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399" h="8284">
                <a:moveTo>
                  <a:pt x="60" y="6862"/>
                </a:moveTo>
                <a:lnTo>
                  <a:pt x="102" y="6953"/>
                </a:lnTo>
                <a:lnTo>
                  <a:pt x="87" y="6937"/>
                </a:lnTo>
                <a:lnTo>
                  <a:pt x="137" y="6962"/>
                </a:lnTo>
                <a:lnTo>
                  <a:pt x="92" y="6977"/>
                </a:lnTo>
                <a:lnTo>
                  <a:pt x="117" y="6927"/>
                </a:lnTo>
                <a:lnTo>
                  <a:pt x="147" y="6879"/>
                </a:lnTo>
                <a:lnTo>
                  <a:pt x="204" y="6914"/>
                </a:lnTo>
                <a:lnTo>
                  <a:pt x="177" y="6957"/>
                </a:lnTo>
                <a:lnTo>
                  <a:pt x="152" y="7007"/>
                </a:lnTo>
                <a:cubicBezTo>
                  <a:pt x="143" y="7024"/>
                  <a:pt x="123" y="7030"/>
                  <a:pt x="107" y="7022"/>
                </a:cubicBezTo>
                <a:lnTo>
                  <a:pt x="57" y="6997"/>
                </a:lnTo>
                <a:cubicBezTo>
                  <a:pt x="50" y="6994"/>
                  <a:pt x="45" y="6988"/>
                  <a:pt x="41" y="6981"/>
                </a:cubicBezTo>
                <a:lnTo>
                  <a:pt x="0" y="6889"/>
                </a:lnTo>
                <a:lnTo>
                  <a:pt x="60" y="6862"/>
                </a:lnTo>
                <a:close/>
                <a:moveTo>
                  <a:pt x="330" y="6792"/>
                </a:moveTo>
                <a:lnTo>
                  <a:pt x="380" y="6792"/>
                </a:lnTo>
                <a:cubicBezTo>
                  <a:pt x="389" y="6792"/>
                  <a:pt x="397" y="6796"/>
                  <a:pt x="404" y="6802"/>
                </a:cubicBezTo>
                <a:lnTo>
                  <a:pt x="429" y="6827"/>
                </a:lnTo>
                <a:lnTo>
                  <a:pt x="405" y="6817"/>
                </a:lnTo>
                <a:lnTo>
                  <a:pt x="447" y="6817"/>
                </a:lnTo>
                <a:lnTo>
                  <a:pt x="432" y="6821"/>
                </a:lnTo>
                <a:lnTo>
                  <a:pt x="482" y="6796"/>
                </a:lnTo>
                <a:cubicBezTo>
                  <a:pt x="487" y="6793"/>
                  <a:pt x="492" y="6792"/>
                  <a:pt x="497" y="6792"/>
                </a:cubicBezTo>
                <a:lnTo>
                  <a:pt x="547" y="6792"/>
                </a:lnTo>
                <a:lnTo>
                  <a:pt x="530" y="6797"/>
                </a:lnTo>
                <a:lnTo>
                  <a:pt x="559" y="6779"/>
                </a:lnTo>
                <a:lnTo>
                  <a:pt x="593" y="6837"/>
                </a:lnTo>
                <a:lnTo>
                  <a:pt x="564" y="6854"/>
                </a:lnTo>
                <a:cubicBezTo>
                  <a:pt x="559" y="6857"/>
                  <a:pt x="553" y="6859"/>
                  <a:pt x="547" y="6859"/>
                </a:cubicBezTo>
                <a:lnTo>
                  <a:pt x="497" y="6859"/>
                </a:lnTo>
                <a:lnTo>
                  <a:pt x="512" y="6855"/>
                </a:lnTo>
                <a:lnTo>
                  <a:pt x="462" y="6880"/>
                </a:lnTo>
                <a:cubicBezTo>
                  <a:pt x="457" y="6883"/>
                  <a:pt x="452" y="6884"/>
                  <a:pt x="447" y="6884"/>
                </a:cubicBezTo>
                <a:lnTo>
                  <a:pt x="405" y="6884"/>
                </a:lnTo>
                <a:cubicBezTo>
                  <a:pt x="396" y="6884"/>
                  <a:pt x="388" y="6880"/>
                  <a:pt x="382" y="6874"/>
                </a:cubicBezTo>
                <a:lnTo>
                  <a:pt x="357" y="6849"/>
                </a:lnTo>
                <a:lnTo>
                  <a:pt x="380" y="6859"/>
                </a:lnTo>
                <a:lnTo>
                  <a:pt x="330" y="6859"/>
                </a:lnTo>
                <a:lnTo>
                  <a:pt x="330" y="6792"/>
                </a:lnTo>
                <a:close/>
                <a:moveTo>
                  <a:pt x="766" y="6844"/>
                </a:moveTo>
                <a:lnTo>
                  <a:pt x="770" y="6846"/>
                </a:lnTo>
                <a:lnTo>
                  <a:pt x="755" y="6842"/>
                </a:lnTo>
                <a:lnTo>
                  <a:pt x="805" y="6842"/>
                </a:lnTo>
                <a:lnTo>
                  <a:pt x="822" y="6842"/>
                </a:lnTo>
                <a:lnTo>
                  <a:pt x="872" y="6842"/>
                </a:lnTo>
                <a:lnTo>
                  <a:pt x="922" y="6842"/>
                </a:lnTo>
                <a:lnTo>
                  <a:pt x="963" y="6842"/>
                </a:lnTo>
                <a:lnTo>
                  <a:pt x="1013" y="6842"/>
                </a:lnTo>
                <a:lnTo>
                  <a:pt x="1017" y="6842"/>
                </a:lnTo>
                <a:lnTo>
                  <a:pt x="1017" y="6909"/>
                </a:lnTo>
                <a:lnTo>
                  <a:pt x="1013" y="6909"/>
                </a:lnTo>
                <a:lnTo>
                  <a:pt x="963" y="6909"/>
                </a:lnTo>
                <a:lnTo>
                  <a:pt x="922" y="6909"/>
                </a:lnTo>
                <a:lnTo>
                  <a:pt x="872" y="6909"/>
                </a:lnTo>
                <a:lnTo>
                  <a:pt x="822" y="6909"/>
                </a:lnTo>
                <a:lnTo>
                  <a:pt x="805" y="6909"/>
                </a:lnTo>
                <a:lnTo>
                  <a:pt x="755" y="6909"/>
                </a:lnTo>
                <a:cubicBezTo>
                  <a:pt x="750" y="6909"/>
                  <a:pt x="745" y="6908"/>
                  <a:pt x="740" y="6905"/>
                </a:cubicBezTo>
                <a:lnTo>
                  <a:pt x="736" y="6903"/>
                </a:lnTo>
                <a:lnTo>
                  <a:pt x="766" y="6844"/>
                </a:lnTo>
                <a:close/>
                <a:moveTo>
                  <a:pt x="1211" y="6859"/>
                </a:moveTo>
                <a:lnTo>
                  <a:pt x="1222" y="6859"/>
                </a:lnTo>
                <a:lnTo>
                  <a:pt x="1272" y="6859"/>
                </a:lnTo>
                <a:lnTo>
                  <a:pt x="1297" y="6859"/>
                </a:lnTo>
                <a:cubicBezTo>
                  <a:pt x="1303" y="6859"/>
                  <a:pt x="1309" y="6860"/>
                  <a:pt x="1314" y="6864"/>
                </a:cubicBezTo>
                <a:lnTo>
                  <a:pt x="1356" y="6889"/>
                </a:lnTo>
                <a:lnTo>
                  <a:pt x="1338" y="6884"/>
                </a:lnTo>
                <a:lnTo>
                  <a:pt x="1388" y="6884"/>
                </a:lnTo>
                <a:lnTo>
                  <a:pt x="1438" y="6884"/>
                </a:lnTo>
                <a:lnTo>
                  <a:pt x="1470" y="6884"/>
                </a:lnTo>
                <a:lnTo>
                  <a:pt x="1470" y="6950"/>
                </a:lnTo>
                <a:lnTo>
                  <a:pt x="1438" y="6950"/>
                </a:lnTo>
                <a:lnTo>
                  <a:pt x="1388" y="6950"/>
                </a:lnTo>
                <a:lnTo>
                  <a:pt x="1338" y="6950"/>
                </a:lnTo>
                <a:cubicBezTo>
                  <a:pt x="1332" y="6950"/>
                  <a:pt x="1326" y="6949"/>
                  <a:pt x="1321" y="6946"/>
                </a:cubicBezTo>
                <a:lnTo>
                  <a:pt x="1280" y="6921"/>
                </a:lnTo>
                <a:lnTo>
                  <a:pt x="1297" y="6925"/>
                </a:lnTo>
                <a:lnTo>
                  <a:pt x="1272" y="6925"/>
                </a:lnTo>
                <a:lnTo>
                  <a:pt x="1222" y="6925"/>
                </a:lnTo>
                <a:lnTo>
                  <a:pt x="1211" y="6925"/>
                </a:lnTo>
                <a:lnTo>
                  <a:pt x="1211" y="6859"/>
                </a:lnTo>
                <a:close/>
                <a:moveTo>
                  <a:pt x="1660" y="6909"/>
                </a:moveTo>
                <a:lnTo>
                  <a:pt x="1697" y="6909"/>
                </a:lnTo>
                <a:cubicBezTo>
                  <a:pt x="1703" y="6909"/>
                  <a:pt x="1709" y="6910"/>
                  <a:pt x="1714" y="6914"/>
                </a:cubicBezTo>
                <a:lnTo>
                  <a:pt x="1756" y="6939"/>
                </a:lnTo>
                <a:lnTo>
                  <a:pt x="1738" y="6934"/>
                </a:lnTo>
                <a:lnTo>
                  <a:pt x="1763" y="6934"/>
                </a:lnTo>
                <a:lnTo>
                  <a:pt x="1813" y="6934"/>
                </a:lnTo>
                <a:lnTo>
                  <a:pt x="1855" y="6934"/>
                </a:lnTo>
                <a:lnTo>
                  <a:pt x="1905" y="6934"/>
                </a:lnTo>
                <a:cubicBezTo>
                  <a:pt x="1910" y="6934"/>
                  <a:pt x="1915" y="6935"/>
                  <a:pt x="1920" y="6937"/>
                </a:cubicBezTo>
                <a:lnTo>
                  <a:pt x="1933" y="6944"/>
                </a:lnTo>
                <a:lnTo>
                  <a:pt x="1903" y="7003"/>
                </a:lnTo>
                <a:lnTo>
                  <a:pt x="1890" y="6997"/>
                </a:lnTo>
                <a:lnTo>
                  <a:pt x="1905" y="7000"/>
                </a:lnTo>
                <a:lnTo>
                  <a:pt x="1855" y="7000"/>
                </a:lnTo>
                <a:lnTo>
                  <a:pt x="1813" y="7000"/>
                </a:lnTo>
                <a:lnTo>
                  <a:pt x="1763" y="7000"/>
                </a:lnTo>
                <a:lnTo>
                  <a:pt x="1738" y="7000"/>
                </a:lnTo>
                <a:cubicBezTo>
                  <a:pt x="1732" y="7000"/>
                  <a:pt x="1726" y="6999"/>
                  <a:pt x="1721" y="6996"/>
                </a:cubicBezTo>
                <a:lnTo>
                  <a:pt x="1680" y="6971"/>
                </a:lnTo>
                <a:lnTo>
                  <a:pt x="1697" y="6975"/>
                </a:lnTo>
                <a:lnTo>
                  <a:pt x="1660" y="6975"/>
                </a:lnTo>
                <a:lnTo>
                  <a:pt x="1660" y="6909"/>
                </a:lnTo>
                <a:close/>
                <a:moveTo>
                  <a:pt x="2111" y="6975"/>
                </a:moveTo>
                <a:lnTo>
                  <a:pt x="2113" y="6975"/>
                </a:lnTo>
                <a:lnTo>
                  <a:pt x="2163" y="6975"/>
                </a:lnTo>
                <a:lnTo>
                  <a:pt x="2145" y="6981"/>
                </a:lnTo>
                <a:lnTo>
                  <a:pt x="2170" y="6964"/>
                </a:lnTo>
                <a:cubicBezTo>
                  <a:pt x="2175" y="6961"/>
                  <a:pt x="2182" y="6959"/>
                  <a:pt x="2188" y="6959"/>
                </a:cubicBezTo>
                <a:lnTo>
                  <a:pt x="2230" y="6959"/>
                </a:lnTo>
                <a:lnTo>
                  <a:pt x="2280" y="6959"/>
                </a:lnTo>
                <a:cubicBezTo>
                  <a:pt x="2284" y="6959"/>
                  <a:pt x="2287" y="6959"/>
                  <a:pt x="2291" y="6961"/>
                </a:cubicBezTo>
                <a:lnTo>
                  <a:pt x="2341" y="6977"/>
                </a:lnTo>
                <a:lnTo>
                  <a:pt x="2330" y="6975"/>
                </a:lnTo>
                <a:lnTo>
                  <a:pt x="2370" y="6975"/>
                </a:lnTo>
                <a:lnTo>
                  <a:pt x="2370" y="7042"/>
                </a:lnTo>
                <a:lnTo>
                  <a:pt x="2330" y="7042"/>
                </a:lnTo>
                <a:cubicBezTo>
                  <a:pt x="2327" y="7042"/>
                  <a:pt x="2323" y="7042"/>
                  <a:pt x="2320" y="7040"/>
                </a:cubicBezTo>
                <a:lnTo>
                  <a:pt x="2270" y="7024"/>
                </a:lnTo>
                <a:lnTo>
                  <a:pt x="2280" y="7025"/>
                </a:lnTo>
                <a:lnTo>
                  <a:pt x="2230" y="7025"/>
                </a:lnTo>
                <a:lnTo>
                  <a:pt x="2188" y="7025"/>
                </a:lnTo>
                <a:lnTo>
                  <a:pt x="2207" y="7020"/>
                </a:lnTo>
                <a:lnTo>
                  <a:pt x="2182" y="7037"/>
                </a:lnTo>
                <a:cubicBezTo>
                  <a:pt x="2176" y="7040"/>
                  <a:pt x="2170" y="7042"/>
                  <a:pt x="2163" y="7042"/>
                </a:cubicBezTo>
                <a:lnTo>
                  <a:pt x="2113" y="7042"/>
                </a:lnTo>
                <a:lnTo>
                  <a:pt x="2111" y="7042"/>
                </a:lnTo>
                <a:lnTo>
                  <a:pt x="2111" y="6975"/>
                </a:lnTo>
                <a:close/>
                <a:moveTo>
                  <a:pt x="2564" y="7000"/>
                </a:moveTo>
                <a:lnTo>
                  <a:pt x="2588" y="7000"/>
                </a:lnTo>
                <a:cubicBezTo>
                  <a:pt x="2595" y="7000"/>
                  <a:pt x="2600" y="7002"/>
                  <a:pt x="2606" y="7005"/>
                </a:cubicBezTo>
                <a:lnTo>
                  <a:pt x="2647" y="7030"/>
                </a:lnTo>
                <a:cubicBezTo>
                  <a:pt x="2650" y="7032"/>
                  <a:pt x="2652" y="7033"/>
                  <a:pt x="2654" y="7035"/>
                </a:cubicBezTo>
                <a:lnTo>
                  <a:pt x="2679" y="7060"/>
                </a:lnTo>
                <a:cubicBezTo>
                  <a:pt x="2680" y="7061"/>
                  <a:pt x="2681" y="7063"/>
                  <a:pt x="2682" y="7064"/>
                </a:cubicBezTo>
                <a:lnTo>
                  <a:pt x="2732" y="7130"/>
                </a:lnTo>
                <a:lnTo>
                  <a:pt x="2772" y="7179"/>
                </a:lnTo>
                <a:lnTo>
                  <a:pt x="2732" y="7171"/>
                </a:lnTo>
                <a:lnTo>
                  <a:pt x="2741" y="7166"/>
                </a:lnTo>
                <a:lnTo>
                  <a:pt x="2771" y="7226"/>
                </a:lnTo>
                <a:lnTo>
                  <a:pt x="2762" y="7230"/>
                </a:lnTo>
                <a:cubicBezTo>
                  <a:pt x="2748" y="7237"/>
                  <a:pt x="2731" y="7234"/>
                  <a:pt x="2721" y="7222"/>
                </a:cubicBezTo>
                <a:lnTo>
                  <a:pt x="2678" y="7170"/>
                </a:lnTo>
                <a:lnTo>
                  <a:pt x="2628" y="7104"/>
                </a:lnTo>
                <a:lnTo>
                  <a:pt x="2632" y="7107"/>
                </a:lnTo>
                <a:lnTo>
                  <a:pt x="2607" y="7082"/>
                </a:lnTo>
                <a:lnTo>
                  <a:pt x="2613" y="7087"/>
                </a:lnTo>
                <a:lnTo>
                  <a:pt x="2571" y="7062"/>
                </a:lnTo>
                <a:lnTo>
                  <a:pt x="2588" y="7067"/>
                </a:lnTo>
                <a:lnTo>
                  <a:pt x="2564" y="7067"/>
                </a:lnTo>
                <a:lnTo>
                  <a:pt x="2564" y="7000"/>
                </a:lnTo>
                <a:close/>
                <a:moveTo>
                  <a:pt x="2824" y="7042"/>
                </a:moveTo>
                <a:lnTo>
                  <a:pt x="2830" y="6988"/>
                </a:lnTo>
                <a:cubicBezTo>
                  <a:pt x="2831" y="6986"/>
                  <a:pt x="2831" y="6984"/>
                  <a:pt x="2832" y="6983"/>
                </a:cubicBezTo>
                <a:lnTo>
                  <a:pt x="2882" y="6816"/>
                </a:lnTo>
                <a:lnTo>
                  <a:pt x="2895" y="6778"/>
                </a:lnTo>
                <a:lnTo>
                  <a:pt x="2958" y="6800"/>
                </a:lnTo>
                <a:lnTo>
                  <a:pt x="2945" y="6835"/>
                </a:lnTo>
                <a:lnTo>
                  <a:pt x="2895" y="7002"/>
                </a:lnTo>
                <a:lnTo>
                  <a:pt x="2897" y="6996"/>
                </a:lnTo>
                <a:lnTo>
                  <a:pt x="2890" y="7049"/>
                </a:lnTo>
                <a:lnTo>
                  <a:pt x="2824" y="7042"/>
                </a:lnTo>
                <a:close/>
                <a:moveTo>
                  <a:pt x="3050" y="6686"/>
                </a:moveTo>
                <a:lnTo>
                  <a:pt x="3087" y="6789"/>
                </a:lnTo>
                <a:cubicBezTo>
                  <a:pt x="3087" y="6791"/>
                  <a:pt x="3088" y="6793"/>
                  <a:pt x="3088" y="6796"/>
                </a:cubicBezTo>
                <a:lnTo>
                  <a:pt x="3111" y="6950"/>
                </a:lnTo>
                <a:lnTo>
                  <a:pt x="3045" y="6960"/>
                </a:lnTo>
                <a:lnTo>
                  <a:pt x="3022" y="6805"/>
                </a:lnTo>
                <a:lnTo>
                  <a:pt x="3024" y="6812"/>
                </a:lnTo>
                <a:lnTo>
                  <a:pt x="2987" y="6708"/>
                </a:lnTo>
                <a:lnTo>
                  <a:pt x="3050" y="6686"/>
                </a:lnTo>
                <a:close/>
                <a:moveTo>
                  <a:pt x="3139" y="7152"/>
                </a:moveTo>
                <a:lnTo>
                  <a:pt x="3149" y="7419"/>
                </a:lnTo>
                <a:lnTo>
                  <a:pt x="3083" y="7421"/>
                </a:lnTo>
                <a:lnTo>
                  <a:pt x="3073" y="7155"/>
                </a:lnTo>
                <a:lnTo>
                  <a:pt x="3139" y="7152"/>
                </a:lnTo>
                <a:close/>
                <a:moveTo>
                  <a:pt x="3160" y="7616"/>
                </a:moveTo>
                <a:lnTo>
                  <a:pt x="3190" y="7881"/>
                </a:lnTo>
                <a:lnTo>
                  <a:pt x="3124" y="7888"/>
                </a:lnTo>
                <a:lnTo>
                  <a:pt x="3094" y="7623"/>
                </a:lnTo>
                <a:lnTo>
                  <a:pt x="3160" y="7616"/>
                </a:lnTo>
                <a:close/>
                <a:moveTo>
                  <a:pt x="3218" y="8075"/>
                </a:moveTo>
                <a:lnTo>
                  <a:pt x="3254" y="8243"/>
                </a:lnTo>
                <a:lnTo>
                  <a:pt x="3190" y="8241"/>
                </a:lnTo>
                <a:lnTo>
                  <a:pt x="3218" y="8150"/>
                </a:lnTo>
                <a:lnTo>
                  <a:pt x="3282" y="8170"/>
                </a:lnTo>
                <a:lnTo>
                  <a:pt x="3254" y="8260"/>
                </a:lnTo>
                <a:cubicBezTo>
                  <a:pt x="3249" y="8275"/>
                  <a:pt x="3235" y="8284"/>
                  <a:pt x="3220" y="8284"/>
                </a:cubicBezTo>
                <a:cubicBezTo>
                  <a:pt x="3205" y="8283"/>
                  <a:pt x="3192" y="8272"/>
                  <a:pt x="3189" y="8257"/>
                </a:cubicBezTo>
                <a:lnTo>
                  <a:pt x="3153" y="8089"/>
                </a:lnTo>
                <a:lnTo>
                  <a:pt x="3218" y="8075"/>
                </a:lnTo>
                <a:close/>
                <a:moveTo>
                  <a:pt x="3242" y="7960"/>
                </a:moveTo>
                <a:lnTo>
                  <a:pt x="3263" y="7694"/>
                </a:lnTo>
                <a:lnTo>
                  <a:pt x="3330" y="7700"/>
                </a:lnTo>
                <a:lnTo>
                  <a:pt x="3309" y="7966"/>
                </a:lnTo>
                <a:lnTo>
                  <a:pt x="3242" y="7960"/>
                </a:lnTo>
                <a:close/>
                <a:moveTo>
                  <a:pt x="3279" y="7495"/>
                </a:moveTo>
                <a:lnTo>
                  <a:pt x="3280" y="7481"/>
                </a:lnTo>
                <a:lnTo>
                  <a:pt x="3286" y="7230"/>
                </a:lnTo>
                <a:lnTo>
                  <a:pt x="3352" y="7232"/>
                </a:lnTo>
                <a:lnTo>
                  <a:pt x="3347" y="7486"/>
                </a:lnTo>
                <a:lnTo>
                  <a:pt x="3346" y="7500"/>
                </a:lnTo>
                <a:lnTo>
                  <a:pt x="3279" y="7495"/>
                </a:lnTo>
                <a:close/>
                <a:moveTo>
                  <a:pt x="3290" y="7030"/>
                </a:moveTo>
                <a:lnTo>
                  <a:pt x="3296" y="6764"/>
                </a:lnTo>
                <a:lnTo>
                  <a:pt x="3362" y="6765"/>
                </a:lnTo>
                <a:lnTo>
                  <a:pt x="3357" y="7032"/>
                </a:lnTo>
                <a:lnTo>
                  <a:pt x="3290" y="7030"/>
                </a:lnTo>
                <a:close/>
                <a:moveTo>
                  <a:pt x="3300" y="6564"/>
                </a:moveTo>
                <a:lnTo>
                  <a:pt x="3305" y="6333"/>
                </a:lnTo>
                <a:lnTo>
                  <a:pt x="3306" y="6297"/>
                </a:lnTo>
                <a:lnTo>
                  <a:pt x="3373" y="6299"/>
                </a:lnTo>
                <a:lnTo>
                  <a:pt x="3372" y="6335"/>
                </a:lnTo>
                <a:lnTo>
                  <a:pt x="3367" y="6565"/>
                </a:lnTo>
                <a:lnTo>
                  <a:pt x="3300" y="6564"/>
                </a:lnTo>
                <a:close/>
                <a:moveTo>
                  <a:pt x="3311" y="6097"/>
                </a:moveTo>
                <a:lnTo>
                  <a:pt x="3319" y="5831"/>
                </a:lnTo>
                <a:lnTo>
                  <a:pt x="3385" y="5832"/>
                </a:lnTo>
                <a:lnTo>
                  <a:pt x="3378" y="6099"/>
                </a:lnTo>
                <a:lnTo>
                  <a:pt x="3311" y="6097"/>
                </a:lnTo>
                <a:close/>
                <a:moveTo>
                  <a:pt x="3324" y="5631"/>
                </a:moveTo>
                <a:lnTo>
                  <a:pt x="3331" y="5364"/>
                </a:lnTo>
                <a:lnTo>
                  <a:pt x="3398" y="5366"/>
                </a:lnTo>
                <a:lnTo>
                  <a:pt x="3391" y="5632"/>
                </a:lnTo>
                <a:lnTo>
                  <a:pt x="3324" y="5631"/>
                </a:lnTo>
                <a:close/>
                <a:moveTo>
                  <a:pt x="3337" y="5164"/>
                </a:moveTo>
                <a:lnTo>
                  <a:pt x="3344" y="4898"/>
                </a:lnTo>
                <a:lnTo>
                  <a:pt x="3410" y="4899"/>
                </a:lnTo>
                <a:lnTo>
                  <a:pt x="3403" y="5166"/>
                </a:lnTo>
                <a:lnTo>
                  <a:pt x="3337" y="5164"/>
                </a:lnTo>
                <a:close/>
                <a:moveTo>
                  <a:pt x="3349" y="4698"/>
                </a:moveTo>
                <a:lnTo>
                  <a:pt x="3357" y="4431"/>
                </a:lnTo>
                <a:lnTo>
                  <a:pt x="3424" y="4433"/>
                </a:lnTo>
                <a:lnTo>
                  <a:pt x="3416" y="4700"/>
                </a:lnTo>
                <a:lnTo>
                  <a:pt x="3349" y="4698"/>
                </a:lnTo>
                <a:close/>
                <a:moveTo>
                  <a:pt x="3363" y="4231"/>
                </a:moveTo>
                <a:lnTo>
                  <a:pt x="3371" y="3965"/>
                </a:lnTo>
                <a:lnTo>
                  <a:pt x="3437" y="3967"/>
                </a:lnTo>
                <a:lnTo>
                  <a:pt x="3430" y="4233"/>
                </a:lnTo>
                <a:lnTo>
                  <a:pt x="3363" y="4231"/>
                </a:lnTo>
                <a:close/>
                <a:moveTo>
                  <a:pt x="3377" y="3765"/>
                </a:moveTo>
                <a:lnTo>
                  <a:pt x="3384" y="3498"/>
                </a:lnTo>
                <a:lnTo>
                  <a:pt x="3451" y="3500"/>
                </a:lnTo>
                <a:lnTo>
                  <a:pt x="3443" y="3767"/>
                </a:lnTo>
                <a:lnTo>
                  <a:pt x="3377" y="3765"/>
                </a:lnTo>
                <a:close/>
                <a:moveTo>
                  <a:pt x="3390" y="3298"/>
                </a:moveTo>
                <a:lnTo>
                  <a:pt x="3397" y="3074"/>
                </a:lnTo>
                <a:lnTo>
                  <a:pt x="3398" y="3032"/>
                </a:lnTo>
                <a:lnTo>
                  <a:pt x="3465" y="3034"/>
                </a:lnTo>
                <a:lnTo>
                  <a:pt x="3463" y="3076"/>
                </a:lnTo>
                <a:lnTo>
                  <a:pt x="3457" y="3300"/>
                </a:lnTo>
                <a:lnTo>
                  <a:pt x="3390" y="3298"/>
                </a:lnTo>
                <a:close/>
                <a:moveTo>
                  <a:pt x="3405" y="2832"/>
                </a:moveTo>
                <a:lnTo>
                  <a:pt x="3413" y="2565"/>
                </a:lnTo>
                <a:lnTo>
                  <a:pt x="3480" y="2567"/>
                </a:lnTo>
                <a:lnTo>
                  <a:pt x="3471" y="2834"/>
                </a:lnTo>
                <a:lnTo>
                  <a:pt x="3405" y="2832"/>
                </a:lnTo>
                <a:close/>
                <a:moveTo>
                  <a:pt x="3420" y="2365"/>
                </a:moveTo>
                <a:lnTo>
                  <a:pt x="3428" y="2099"/>
                </a:lnTo>
                <a:lnTo>
                  <a:pt x="3495" y="2101"/>
                </a:lnTo>
                <a:lnTo>
                  <a:pt x="3486" y="2367"/>
                </a:lnTo>
                <a:lnTo>
                  <a:pt x="3420" y="2365"/>
                </a:lnTo>
                <a:close/>
                <a:moveTo>
                  <a:pt x="3435" y="1899"/>
                </a:moveTo>
                <a:lnTo>
                  <a:pt x="3444" y="1632"/>
                </a:lnTo>
                <a:lnTo>
                  <a:pt x="3510" y="1634"/>
                </a:lnTo>
                <a:lnTo>
                  <a:pt x="3502" y="1901"/>
                </a:lnTo>
                <a:lnTo>
                  <a:pt x="3435" y="1899"/>
                </a:lnTo>
                <a:close/>
                <a:moveTo>
                  <a:pt x="3451" y="1432"/>
                </a:moveTo>
                <a:lnTo>
                  <a:pt x="3461" y="1166"/>
                </a:lnTo>
                <a:lnTo>
                  <a:pt x="3527" y="1168"/>
                </a:lnTo>
                <a:lnTo>
                  <a:pt x="3517" y="1435"/>
                </a:lnTo>
                <a:lnTo>
                  <a:pt x="3451" y="1432"/>
                </a:lnTo>
                <a:close/>
                <a:moveTo>
                  <a:pt x="3468" y="966"/>
                </a:moveTo>
                <a:lnTo>
                  <a:pt x="3478" y="699"/>
                </a:lnTo>
                <a:lnTo>
                  <a:pt x="3545" y="702"/>
                </a:lnTo>
                <a:lnTo>
                  <a:pt x="3535" y="968"/>
                </a:lnTo>
                <a:lnTo>
                  <a:pt x="3468" y="966"/>
                </a:lnTo>
                <a:close/>
                <a:moveTo>
                  <a:pt x="3486" y="500"/>
                </a:moveTo>
                <a:lnTo>
                  <a:pt x="3488" y="433"/>
                </a:lnTo>
                <a:lnTo>
                  <a:pt x="3501" y="233"/>
                </a:lnTo>
                <a:lnTo>
                  <a:pt x="3568" y="237"/>
                </a:lnTo>
                <a:lnTo>
                  <a:pt x="3555" y="435"/>
                </a:lnTo>
                <a:lnTo>
                  <a:pt x="3553" y="502"/>
                </a:lnTo>
                <a:lnTo>
                  <a:pt x="3486" y="500"/>
                </a:lnTo>
                <a:close/>
                <a:moveTo>
                  <a:pt x="3513" y="33"/>
                </a:moveTo>
                <a:lnTo>
                  <a:pt x="3514" y="32"/>
                </a:lnTo>
                <a:cubicBezTo>
                  <a:pt x="3515" y="15"/>
                  <a:pt x="3528" y="1"/>
                  <a:pt x="3545" y="1"/>
                </a:cubicBezTo>
                <a:cubicBezTo>
                  <a:pt x="3562" y="0"/>
                  <a:pt x="3577" y="12"/>
                  <a:pt x="3580" y="29"/>
                </a:cubicBezTo>
                <a:lnTo>
                  <a:pt x="3620" y="291"/>
                </a:lnTo>
                <a:lnTo>
                  <a:pt x="3554" y="301"/>
                </a:lnTo>
                <a:lnTo>
                  <a:pt x="3514" y="39"/>
                </a:lnTo>
                <a:lnTo>
                  <a:pt x="3580" y="36"/>
                </a:lnTo>
                <a:lnTo>
                  <a:pt x="3580" y="37"/>
                </a:lnTo>
                <a:lnTo>
                  <a:pt x="3513" y="33"/>
                </a:lnTo>
                <a:close/>
                <a:moveTo>
                  <a:pt x="3636" y="494"/>
                </a:moveTo>
                <a:lnTo>
                  <a:pt x="3647" y="760"/>
                </a:lnTo>
                <a:lnTo>
                  <a:pt x="3581" y="763"/>
                </a:lnTo>
                <a:lnTo>
                  <a:pt x="3569" y="497"/>
                </a:lnTo>
                <a:lnTo>
                  <a:pt x="3636" y="494"/>
                </a:lnTo>
                <a:close/>
                <a:moveTo>
                  <a:pt x="3656" y="960"/>
                </a:moveTo>
                <a:lnTo>
                  <a:pt x="3667" y="1227"/>
                </a:lnTo>
                <a:lnTo>
                  <a:pt x="3600" y="1229"/>
                </a:lnTo>
                <a:lnTo>
                  <a:pt x="3589" y="963"/>
                </a:lnTo>
                <a:lnTo>
                  <a:pt x="3656" y="960"/>
                </a:lnTo>
                <a:close/>
                <a:moveTo>
                  <a:pt x="3675" y="1427"/>
                </a:moveTo>
                <a:lnTo>
                  <a:pt x="3684" y="1693"/>
                </a:lnTo>
                <a:lnTo>
                  <a:pt x="3618" y="1696"/>
                </a:lnTo>
                <a:lnTo>
                  <a:pt x="3608" y="1429"/>
                </a:lnTo>
                <a:lnTo>
                  <a:pt x="3675" y="1427"/>
                </a:lnTo>
                <a:close/>
                <a:moveTo>
                  <a:pt x="3691" y="1893"/>
                </a:moveTo>
                <a:lnTo>
                  <a:pt x="3701" y="2160"/>
                </a:lnTo>
                <a:lnTo>
                  <a:pt x="3634" y="2162"/>
                </a:lnTo>
                <a:lnTo>
                  <a:pt x="3625" y="1895"/>
                </a:lnTo>
                <a:lnTo>
                  <a:pt x="3691" y="1893"/>
                </a:lnTo>
                <a:close/>
                <a:moveTo>
                  <a:pt x="3708" y="2359"/>
                </a:moveTo>
                <a:lnTo>
                  <a:pt x="3717" y="2626"/>
                </a:lnTo>
                <a:lnTo>
                  <a:pt x="3651" y="2628"/>
                </a:lnTo>
                <a:lnTo>
                  <a:pt x="3641" y="2362"/>
                </a:lnTo>
                <a:lnTo>
                  <a:pt x="3708" y="2359"/>
                </a:lnTo>
                <a:close/>
                <a:moveTo>
                  <a:pt x="3724" y="2826"/>
                </a:moveTo>
                <a:lnTo>
                  <a:pt x="3733" y="3092"/>
                </a:lnTo>
                <a:lnTo>
                  <a:pt x="3666" y="3095"/>
                </a:lnTo>
                <a:lnTo>
                  <a:pt x="3658" y="2828"/>
                </a:lnTo>
                <a:lnTo>
                  <a:pt x="3724" y="2826"/>
                </a:lnTo>
                <a:close/>
                <a:moveTo>
                  <a:pt x="3740" y="3292"/>
                </a:moveTo>
                <a:lnTo>
                  <a:pt x="3748" y="3559"/>
                </a:lnTo>
                <a:lnTo>
                  <a:pt x="3682" y="3561"/>
                </a:lnTo>
                <a:lnTo>
                  <a:pt x="3673" y="3294"/>
                </a:lnTo>
                <a:lnTo>
                  <a:pt x="3740" y="3292"/>
                </a:lnTo>
                <a:close/>
                <a:moveTo>
                  <a:pt x="3755" y="3759"/>
                </a:moveTo>
                <a:lnTo>
                  <a:pt x="3764" y="4025"/>
                </a:lnTo>
                <a:lnTo>
                  <a:pt x="3697" y="4027"/>
                </a:lnTo>
                <a:lnTo>
                  <a:pt x="3688" y="3761"/>
                </a:lnTo>
                <a:lnTo>
                  <a:pt x="3755" y="3759"/>
                </a:lnTo>
                <a:close/>
                <a:moveTo>
                  <a:pt x="3770" y="4225"/>
                </a:moveTo>
                <a:lnTo>
                  <a:pt x="3772" y="4274"/>
                </a:lnTo>
                <a:lnTo>
                  <a:pt x="3779" y="4492"/>
                </a:lnTo>
                <a:lnTo>
                  <a:pt x="3712" y="4494"/>
                </a:lnTo>
                <a:lnTo>
                  <a:pt x="3705" y="4277"/>
                </a:lnTo>
                <a:lnTo>
                  <a:pt x="3704" y="4227"/>
                </a:lnTo>
                <a:lnTo>
                  <a:pt x="3770" y="4225"/>
                </a:lnTo>
                <a:close/>
                <a:moveTo>
                  <a:pt x="3785" y="4692"/>
                </a:moveTo>
                <a:lnTo>
                  <a:pt x="3793" y="4958"/>
                </a:lnTo>
                <a:lnTo>
                  <a:pt x="3727" y="4960"/>
                </a:lnTo>
                <a:lnTo>
                  <a:pt x="3718" y="4694"/>
                </a:lnTo>
                <a:lnTo>
                  <a:pt x="3785" y="4692"/>
                </a:lnTo>
                <a:close/>
                <a:moveTo>
                  <a:pt x="3799" y="5158"/>
                </a:moveTo>
                <a:lnTo>
                  <a:pt x="3808" y="5425"/>
                </a:lnTo>
                <a:lnTo>
                  <a:pt x="3741" y="5427"/>
                </a:lnTo>
                <a:lnTo>
                  <a:pt x="3733" y="5160"/>
                </a:lnTo>
                <a:lnTo>
                  <a:pt x="3799" y="5158"/>
                </a:lnTo>
                <a:close/>
                <a:moveTo>
                  <a:pt x="3814" y="5625"/>
                </a:moveTo>
                <a:lnTo>
                  <a:pt x="3821" y="5891"/>
                </a:lnTo>
                <a:lnTo>
                  <a:pt x="3755" y="5893"/>
                </a:lnTo>
                <a:lnTo>
                  <a:pt x="3747" y="5626"/>
                </a:lnTo>
                <a:lnTo>
                  <a:pt x="3814" y="5625"/>
                </a:lnTo>
                <a:close/>
                <a:moveTo>
                  <a:pt x="3827" y="6091"/>
                </a:moveTo>
                <a:lnTo>
                  <a:pt x="3834" y="6358"/>
                </a:lnTo>
                <a:lnTo>
                  <a:pt x="3767" y="6360"/>
                </a:lnTo>
                <a:lnTo>
                  <a:pt x="3760" y="6093"/>
                </a:lnTo>
                <a:lnTo>
                  <a:pt x="3827" y="6091"/>
                </a:lnTo>
                <a:close/>
                <a:moveTo>
                  <a:pt x="3843" y="6554"/>
                </a:moveTo>
                <a:lnTo>
                  <a:pt x="3874" y="6819"/>
                </a:lnTo>
                <a:lnTo>
                  <a:pt x="3808" y="6827"/>
                </a:lnTo>
                <a:lnTo>
                  <a:pt x="3777" y="6562"/>
                </a:lnTo>
                <a:lnTo>
                  <a:pt x="3843" y="6554"/>
                </a:lnTo>
                <a:close/>
                <a:moveTo>
                  <a:pt x="3866" y="6873"/>
                </a:moveTo>
                <a:lnTo>
                  <a:pt x="3901" y="6608"/>
                </a:lnTo>
                <a:lnTo>
                  <a:pt x="3967" y="6617"/>
                </a:lnTo>
                <a:lnTo>
                  <a:pt x="3932" y="6882"/>
                </a:lnTo>
                <a:lnTo>
                  <a:pt x="3866" y="6873"/>
                </a:lnTo>
                <a:close/>
                <a:moveTo>
                  <a:pt x="3925" y="6411"/>
                </a:moveTo>
                <a:lnTo>
                  <a:pt x="3955" y="6146"/>
                </a:lnTo>
                <a:lnTo>
                  <a:pt x="4022" y="6153"/>
                </a:lnTo>
                <a:lnTo>
                  <a:pt x="3992" y="6418"/>
                </a:lnTo>
                <a:lnTo>
                  <a:pt x="3925" y="6411"/>
                </a:lnTo>
                <a:close/>
                <a:moveTo>
                  <a:pt x="3969" y="5949"/>
                </a:moveTo>
                <a:lnTo>
                  <a:pt x="3980" y="5699"/>
                </a:lnTo>
                <a:cubicBezTo>
                  <a:pt x="3980" y="5696"/>
                  <a:pt x="3981" y="5694"/>
                  <a:pt x="3982" y="5691"/>
                </a:cubicBezTo>
                <a:lnTo>
                  <a:pt x="3986" y="5675"/>
                </a:lnTo>
                <a:lnTo>
                  <a:pt x="4050" y="5694"/>
                </a:lnTo>
                <a:lnTo>
                  <a:pt x="4045" y="5710"/>
                </a:lnTo>
                <a:lnTo>
                  <a:pt x="4047" y="5702"/>
                </a:lnTo>
                <a:lnTo>
                  <a:pt x="4036" y="5952"/>
                </a:lnTo>
                <a:lnTo>
                  <a:pt x="3969" y="5949"/>
                </a:lnTo>
                <a:close/>
                <a:moveTo>
                  <a:pt x="4115" y="5551"/>
                </a:moveTo>
                <a:lnTo>
                  <a:pt x="4141" y="5590"/>
                </a:lnTo>
                <a:cubicBezTo>
                  <a:pt x="4144" y="5594"/>
                  <a:pt x="4145" y="5598"/>
                  <a:pt x="4146" y="5603"/>
                </a:cubicBezTo>
                <a:lnTo>
                  <a:pt x="4185" y="5819"/>
                </a:lnTo>
                <a:lnTo>
                  <a:pt x="4119" y="5831"/>
                </a:lnTo>
                <a:lnTo>
                  <a:pt x="4081" y="5615"/>
                </a:lnTo>
                <a:lnTo>
                  <a:pt x="4086" y="5627"/>
                </a:lnTo>
                <a:lnTo>
                  <a:pt x="4060" y="5588"/>
                </a:lnTo>
                <a:lnTo>
                  <a:pt x="4115" y="5551"/>
                </a:lnTo>
                <a:close/>
                <a:moveTo>
                  <a:pt x="4218" y="6017"/>
                </a:moveTo>
                <a:lnTo>
                  <a:pt x="4238" y="6137"/>
                </a:lnTo>
                <a:lnTo>
                  <a:pt x="4270" y="6276"/>
                </a:lnTo>
                <a:lnTo>
                  <a:pt x="4205" y="6291"/>
                </a:lnTo>
                <a:lnTo>
                  <a:pt x="4172" y="6148"/>
                </a:lnTo>
                <a:lnTo>
                  <a:pt x="4152" y="6027"/>
                </a:lnTo>
                <a:lnTo>
                  <a:pt x="4218" y="6017"/>
                </a:lnTo>
                <a:close/>
                <a:moveTo>
                  <a:pt x="4258" y="6364"/>
                </a:moveTo>
                <a:lnTo>
                  <a:pt x="4290" y="6273"/>
                </a:lnTo>
                <a:lnTo>
                  <a:pt x="4289" y="6278"/>
                </a:lnTo>
                <a:lnTo>
                  <a:pt x="4317" y="6110"/>
                </a:lnTo>
                <a:lnTo>
                  <a:pt x="4383" y="6121"/>
                </a:lnTo>
                <a:lnTo>
                  <a:pt x="4355" y="6289"/>
                </a:lnTo>
                <a:cubicBezTo>
                  <a:pt x="4354" y="6291"/>
                  <a:pt x="4354" y="6293"/>
                  <a:pt x="4353" y="6295"/>
                </a:cubicBezTo>
                <a:lnTo>
                  <a:pt x="4321" y="6386"/>
                </a:lnTo>
                <a:lnTo>
                  <a:pt x="4258" y="6364"/>
                </a:lnTo>
                <a:close/>
                <a:moveTo>
                  <a:pt x="4345" y="5915"/>
                </a:moveTo>
                <a:lnTo>
                  <a:pt x="4373" y="5649"/>
                </a:lnTo>
                <a:lnTo>
                  <a:pt x="4439" y="5656"/>
                </a:lnTo>
                <a:lnTo>
                  <a:pt x="4412" y="5922"/>
                </a:lnTo>
                <a:lnTo>
                  <a:pt x="4345" y="5915"/>
                </a:lnTo>
                <a:close/>
                <a:moveTo>
                  <a:pt x="4398" y="5450"/>
                </a:moveTo>
                <a:lnTo>
                  <a:pt x="4430" y="5204"/>
                </a:lnTo>
                <a:lnTo>
                  <a:pt x="4432" y="5187"/>
                </a:lnTo>
                <a:lnTo>
                  <a:pt x="4498" y="5193"/>
                </a:lnTo>
                <a:lnTo>
                  <a:pt x="4497" y="5213"/>
                </a:lnTo>
                <a:lnTo>
                  <a:pt x="4464" y="5459"/>
                </a:lnTo>
                <a:lnTo>
                  <a:pt x="4398" y="5450"/>
                </a:lnTo>
                <a:close/>
                <a:moveTo>
                  <a:pt x="4450" y="4988"/>
                </a:moveTo>
                <a:lnTo>
                  <a:pt x="4455" y="4923"/>
                </a:lnTo>
                <a:cubicBezTo>
                  <a:pt x="4456" y="4920"/>
                  <a:pt x="4456" y="4917"/>
                  <a:pt x="4457" y="4914"/>
                </a:cubicBezTo>
                <a:lnTo>
                  <a:pt x="4499" y="4798"/>
                </a:lnTo>
                <a:cubicBezTo>
                  <a:pt x="4503" y="4787"/>
                  <a:pt x="4512" y="4779"/>
                  <a:pt x="4523" y="4776"/>
                </a:cubicBezTo>
                <a:cubicBezTo>
                  <a:pt x="4534" y="4774"/>
                  <a:pt x="4546" y="4777"/>
                  <a:pt x="4554" y="4785"/>
                </a:cubicBezTo>
                <a:lnTo>
                  <a:pt x="4604" y="4835"/>
                </a:lnTo>
                <a:cubicBezTo>
                  <a:pt x="4608" y="4839"/>
                  <a:pt x="4611" y="4844"/>
                  <a:pt x="4612" y="4850"/>
                </a:cubicBezTo>
                <a:lnTo>
                  <a:pt x="4614" y="4856"/>
                </a:lnTo>
                <a:lnTo>
                  <a:pt x="4550" y="4874"/>
                </a:lnTo>
                <a:lnTo>
                  <a:pt x="4548" y="4868"/>
                </a:lnTo>
                <a:lnTo>
                  <a:pt x="4557" y="4882"/>
                </a:lnTo>
                <a:lnTo>
                  <a:pt x="4507" y="4832"/>
                </a:lnTo>
                <a:lnTo>
                  <a:pt x="4562" y="4820"/>
                </a:lnTo>
                <a:lnTo>
                  <a:pt x="4520" y="4937"/>
                </a:lnTo>
                <a:lnTo>
                  <a:pt x="4522" y="4928"/>
                </a:lnTo>
                <a:lnTo>
                  <a:pt x="4516" y="4994"/>
                </a:lnTo>
                <a:lnTo>
                  <a:pt x="4450" y="4988"/>
                </a:lnTo>
                <a:close/>
                <a:moveTo>
                  <a:pt x="4666" y="5053"/>
                </a:moveTo>
                <a:lnTo>
                  <a:pt x="4705" y="5295"/>
                </a:lnTo>
                <a:lnTo>
                  <a:pt x="4707" y="5319"/>
                </a:lnTo>
                <a:lnTo>
                  <a:pt x="4641" y="5325"/>
                </a:lnTo>
                <a:lnTo>
                  <a:pt x="4639" y="5306"/>
                </a:lnTo>
                <a:lnTo>
                  <a:pt x="4600" y="5064"/>
                </a:lnTo>
                <a:lnTo>
                  <a:pt x="4666" y="5053"/>
                </a:lnTo>
                <a:close/>
                <a:moveTo>
                  <a:pt x="4726" y="5518"/>
                </a:moveTo>
                <a:lnTo>
                  <a:pt x="4730" y="5556"/>
                </a:lnTo>
                <a:lnTo>
                  <a:pt x="4777" y="5775"/>
                </a:lnTo>
                <a:lnTo>
                  <a:pt x="4712" y="5789"/>
                </a:lnTo>
                <a:lnTo>
                  <a:pt x="4664" y="5562"/>
                </a:lnTo>
                <a:lnTo>
                  <a:pt x="4660" y="5524"/>
                </a:lnTo>
                <a:lnTo>
                  <a:pt x="4726" y="5518"/>
                </a:lnTo>
                <a:close/>
                <a:moveTo>
                  <a:pt x="4842" y="5940"/>
                </a:moveTo>
                <a:lnTo>
                  <a:pt x="4862" y="5960"/>
                </a:lnTo>
                <a:lnTo>
                  <a:pt x="4838" y="5950"/>
                </a:lnTo>
                <a:lnTo>
                  <a:pt x="4888" y="5950"/>
                </a:lnTo>
                <a:lnTo>
                  <a:pt x="4863" y="5962"/>
                </a:lnTo>
                <a:lnTo>
                  <a:pt x="4905" y="5912"/>
                </a:lnTo>
                <a:lnTo>
                  <a:pt x="4899" y="5922"/>
                </a:lnTo>
                <a:lnTo>
                  <a:pt x="4924" y="5855"/>
                </a:lnTo>
                <a:cubicBezTo>
                  <a:pt x="4927" y="5848"/>
                  <a:pt x="4933" y="5841"/>
                  <a:pt x="4940" y="5837"/>
                </a:cubicBezTo>
                <a:lnTo>
                  <a:pt x="4987" y="5814"/>
                </a:lnTo>
                <a:lnTo>
                  <a:pt x="5017" y="5874"/>
                </a:lnTo>
                <a:lnTo>
                  <a:pt x="4970" y="5897"/>
                </a:lnTo>
                <a:lnTo>
                  <a:pt x="4986" y="5879"/>
                </a:lnTo>
                <a:lnTo>
                  <a:pt x="4961" y="5946"/>
                </a:lnTo>
                <a:cubicBezTo>
                  <a:pt x="4960" y="5949"/>
                  <a:pt x="4958" y="5952"/>
                  <a:pt x="4956" y="5955"/>
                </a:cubicBezTo>
                <a:lnTo>
                  <a:pt x="4914" y="6005"/>
                </a:lnTo>
                <a:cubicBezTo>
                  <a:pt x="4908" y="6013"/>
                  <a:pt x="4898" y="6017"/>
                  <a:pt x="4888" y="6017"/>
                </a:cubicBezTo>
                <a:lnTo>
                  <a:pt x="4838" y="6017"/>
                </a:lnTo>
                <a:cubicBezTo>
                  <a:pt x="4830" y="6017"/>
                  <a:pt x="4821" y="6014"/>
                  <a:pt x="4815" y="6007"/>
                </a:cubicBezTo>
                <a:lnTo>
                  <a:pt x="4795" y="5987"/>
                </a:lnTo>
                <a:lnTo>
                  <a:pt x="4842" y="5940"/>
                </a:lnTo>
                <a:close/>
                <a:moveTo>
                  <a:pt x="5189" y="5930"/>
                </a:moveTo>
                <a:lnTo>
                  <a:pt x="5195" y="5948"/>
                </a:lnTo>
                <a:lnTo>
                  <a:pt x="5187" y="5935"/>
                </a:lnTo>
                <a:lnTo>
                  <a:pt x="5237" y="5985"/>
                </a:lnTo>
                <a:lnTo>
                  <a:pt x="5213" y="5975"/>
                </a:lnTo>
                <a:lnTo>
                  <a:pt x="5263" y="5975"/>
                </a:lnTo>
                <a:lnTo>
                  <a:pt x="5305" y="5975"/>
                </a:lnTo>
                <a:lnTo>
                  <a:pt x="5290" y="5979"/>
                </a:lnTo>
                <a:lnTo>
                  <a:pt x="5340" y="5954"/>
                </a:lnTo>
                <a:lnTo>
                  <a:pt x="5332" y="5960"/>
                </a:lnTo>
                <a:lnTo>
                  <a:pt x="5352" y="5940"/>
                </a:lnTo>
                <a:lnTo>
                  <a:pt x="5399" y="5987"/>
                </a:lnTo>
                <a:lnTo>
                  <a:pt x="5379" y="6007"/>
                </a:lnTo>
                <a:cubicBezTo>
                  <a:pt x="5376" y="6010"/>
                  <a:pt x="5373" y="6012"/>
                  <a:pt x="5370" y="6014"/>
                </a:cubicBezTo>
                <a:lnTo>
                  <a:pt x="5320" y="6039"/>
                </a:lnTo>
                <a:cubicBezTo>
                  <a:pt x="5315" y="6041"/>
                  <a:pt x="5310" y="6042"/>
                  <a:pt x="5305" y="6042"/>
                </a:cubicBezTo>
                <a:lnTo>
                  <a:pt x="5263" y="6042"/>
                </a:lnTo>
                <a:lnTo>
                  <a:pt x="5213" y="6042"/>
                </a:lnTo>
                <a:cubicBezTo>
                  <a:pt x="5205" y="6042"/>
                  <a:pt x="5196" y="6039"/>
                  <a:pt x="5190" y="6032"/>
                </a:cubicBezTo>
                <a:lnTo>
                  <a:pt x="5140" y="5982"/>
                </a:lnTo>
                <a:cubicBezTo>
                  <a:pt x="5136" y="5979"/>
                  <a:pt x="5133" y="5974"/>
                  <a:pt x="5132" y="5969"/>
                </a:cubicBezTo>
                <a:lnTo>
                  <a:pt x="5126" y="5951"/>
                </a:lnTo>
                <a:lnTo>
                  <a:pt x="5189" y="5930"/>
                </a:lnTo>
                <a:close/>
              </a:path>
            </a:pathLst>
          </a:custGeom>
          <a:solidFill>
            <a:srgbClr val="3333FF"/>
          </a:solidFill>
          <a:ln w="1588" cap="flat">
            <a:solidFill>
              <a:srgbClr val="3333FF"/>
            </a:solidFill>
            <a:prstDash val="solid"/>
            <a:bevel/>
            <a:headEnd/>
            <a:tailEnd/>
          </a:ln>
        </p:spPr>
        <p:txBody>
          <a:bodyPr/>
          <a:lstStyle/>
          <a:p>
            <a:endParaRPr lang="en-US"/>
          </a:p>
        </p:txBody>
      </p:sp>
      <p:sp>
        <p:nvSpPr>
          <p:cNvPr id="80954" name="Freeform 58">
            <a:extLst>
              <a:ext uri="{FF2B5EF4-FFF2-40B4-BE49-F238E27FC236}">
                <a16:creationId xmlns:a16="http://schemas.microsoft.com/office/drawing/2014/main" id="{F2E12637-2348-4FDC-99E9-55F2DD8F2BED}"/>
              </a:ext>
            </a:extLst>
          </p:cNvPr>
          <p:cNvSpPr>
            <a:spLocks noEditPoints="1"/>
          </p:cNvSpPr>
          <p:nvPr/>
        </p:nvSpPr>
        <p:spPr bwMode="auto">
          <a:xfrm>
            <a:off x="5351463" y="4506913"/>
            <a:ext cx="774700" cy="569912"/>
          </a:xfrm>
          <a:custGeom>
            <a:avLst/>
            <a:gdLst>
              <a:gd name="T0" fmla="*/ 121 w 3227"/>
              <a:gd name="T1" fmla="*/ 1103 h 2369"/>
              <a:gd name="T2" fmla="*/ 152 w 3227"/>
              <a:gd name="T3" fmla="*/ 1292 h 2369"/>
              <a:gd name="T4" fmla="*/ 50 w 3227"/>
              <a:gd name="T5" fmla="*/ 1150 h 2369"/>
              <a:gd name="T6" fmla="*/ 256 w 3227"/>
              <a:gd name="T7" fmla="*/ 1469 h 2369"/>
              <a:gd name="T8" fmla="*/ 239 w 3227"/>
              <a:gd name="T9" fmla="*/ 1744 h 2369"/>
              <a:gd name="T10" fmla="*/ 256 w 3227"/>
              <a:gd name="T11" fmla="*/ 1469 h 2369"/>
              <a:gd name="T12" fmla="*/ 382 w 3227"/>
              <a:gd name="T13" fmla="*/ 2071 h 2369"/>
              <a:gd name="T14" fmla="*/ 452 w 3227"/>
              <a:gd name="T15" fmla="*/ 2083 h 2369"/>
              <a:gd name="T16" fmla="*/ 357 w 3227"/>
              <a:gd name="T17" fmla="*/ 2132 h 2369"/>
              <a:gd name="T18" fmla="*/ 350 w 3227"/>
              <a:gd name="T19" fmla="*/ 1922 h 2369"/>
              <a:gd name="T20" fmla="*/ 530 w 3227"/>
              <a:gd name="T21" fmla="*/ 1619 h 2369"/>
              <a:gd name="T22" fmla="*/ 483 w 3227"/>
              <a:gd name="T23" fmla="*/ 1414 h 2369"/>
              <a:gd name="T24" fmla="*/ 561 w 3227"/>
              <a:gd name="T25" fmla="*/ 1305 h 2369"/>
              <a:gd name="T26" fmla="*/ 544 w 3227"/>
              <a:gd name="T27" fmla="*/ 831 h 2369"/>
              <a:gd name="T28" fmla="*/ 598 w 3227"/>
              <a:gd name="T29" fmla="*/ 956 h 2369"/>
              <a:gd name="T30" fmla="*/ 604 w 3227"/>
              <a:gd name="T31" fmla="*/ 221 h 2369"/>
              <a:gd name="T32" fmla="*/ 583 w 3227"/>
              <a:gd name="T33" fmla="*/ 485 h 2369"/>
              <a:gd name="T34" fmla="*/ 726 w 3227"/>
              <a:gd name="T35" fmla="*/ 26 h 2369"/>
              <a:gd name="T36" fmla="*/ 718 w 3227"/>
              <a:gd name="T37" fmla="*/ 294 h 2369"/>
              <a:gd name="T38" fmla="*/ 722 w 3227"/>
              <a:gd name="T39" fmla="*/ 53 h 2369"/>
              <a:gd name="T40" fmla="*/ 819 w 3227"/>
              <a:gd name="T41" fmla="*/ 598 h 2369"/>
              <a:gd name="T42" fmla="*/ 740 w 3227"/>
              <a:gd name="T43" fmla="*/ 493 h 2369"/>
              <a:gd name="T44" fmla="*/ 879 w 3227"/>
              <a:gd name="T45" fmla="*/ 1216 h 2369"/>
              <a:gd name="T46" fmla="*/ 853 w 3227"/>
              <a:gd name="T47" fmla="*/ 951 h 2369"/>
              <a:gd name="T48" fmla="*/ 855 w 3227"/>
              <a:gd name="T49" fmla="*/ 1685 h 2369"/>
              <a:gd name="T50" fmla="*/ 929 w 3227"/>
              <a:gd name="T51" fmla="*/ 1883 h 2369"/>
              <a:gd name="T52" fmla="*/ 885 w 3227"/>
              <a:gd name="T53" fmla="*/ 2156 h 2369"/>
              <a:gd name="T54" fmla="*/ 929 w 3227"/>
              <a:gd name="T55" fmla="*/ 1883 h 2369"/>
              <a:gd name="T56" fmla="*/ 1012 w 3227"/>
              <a:gd name="T57" fmla="*/ 2136 h 2369"/>
              <a:gd name="T58" fmla="*/ 1035 w 3227"/>
              <a:gd name="T59" fmla="*/ 2342 h 2369"/>
              <a:gd name="T60" fmla="*/ 999 w 3227"/>
              <a:gd name="T61" fmla="*/ 2296 h 2369"/>
              <a:gd name="T62" fmla="*/ 1143 w 3227"/>
              <a:gd name="T63" fmla="*/ 1634 h 2369"/>
              <a:gd name="T64" fmla="*/ 1094 w 3227"/>
              <a:gd name="T65" fmla="*/ 1428 h 2369"/>
              <a:gd name="T66" fmla="*/ 1194 w 3227"/>
              <a:gd name="T67" fmla="*/ 1189 h 2369"/>
              <a:gd name="T68" fmla="*/ 1231 w 3227"/>
              <a:gd name="T69" fmla="*/ 862 h 2369"/>
              <a:gd name="T70" fmla="*/ 1335 w 3227"/>
              <a:gd name="T71" fmla="*/ 918 h 2369"/>
              <a:gd name="T72" fmla="*/ 1277 w 3227"/>
              <a:gd name="T73" fmla="*/ 948 h 2369"/>
              <a:gd name="T74" fmla="*/ 1182 w 3227"/>
              <a:gd name="T75" fmla="*/ 959 h 2369"/>
              <a:gd name="T76" fmla="*/ 1497 w 3227"/>
              <a:gd name="T77" fmla="*/ 1333 h 2369"/>
              <a:gd name="T78" fmla="*/ 1548 w 3227"/>
              <a:gd name="T79" fmla="*/ 1321 h 2369"/>
              <a:gd name="T80" fmla="*/ 1584 w 3227"/>
              <a:gd name="T81" fmla="*/ 1375 h 2369"/>
              <a:gd name="T82" fmla="*/ 1459 w 3227"/>
              <a:gd name="T83" fmla="*/ 1383 h 2369"/>
              <a:gd name="T84" fmla="*/ 1362 w 3227"/>
              <a:gd name="T85" fmla="*/ 1216 h 2369"/>
              <a:gd name="T86" fmla="*/ 1777 w 3227"/>
              <a:gd name="T87" fmla="*/ 1218 h 2369"/>
              <a:gd name="T88" fmla="*/ 1844 w 3227"/>
              <a:gd name="T89" fmla="*/ 1243 h 2369"/>
              <a:gd name="T90" fmla="*/ 1936 w 3227"/>
              <a:gd name="T91" fmla="*/ 1218 h 2369"/>
              <a:gd name="T92" fmla="*/ 1953 w 3227"/>
              <a:gd name="T93" fmla="*/ 1280 h 2369"/>
              <a:gd name="T94" fmla="*/ 1794 w 3227"/>
              <a:gd name="T95" fmla="*/ 1310 h 2369"/>
              <a:gd name="T96" fmla="*/ 1727 w 3227"/>
              <a:gd name="T97" fmla="*/ 1285 h 2369"/>
              <a:gd name="T98" fmla="*/ 2194 w 3227"/>
              <a:gd name="T99" fmla="*/ 1151 h 2369"/>
              <a:gd name="T100" fmla="*/ 2293 w 3227"/>
              <a:gd name="T101" fmla="*/ 1161 h 2369"/>
              <a:gd name="T102" fmla="*/ 2376 w 3227"/>
              <a:gd name="T103" fmla="*/ 1180 h 2369"/>
              <a:gd name="T104" fmla="*/ 2296 w 3227"/>
              <a:gd name="T105" fmla="*/ 1215 h 2369"/>
              <a:gd name="T106" fmla="*/ 2221 w 3227"/>
              <a:gd name="T107" fmla="*/ 1183 h 2369"/>
              <a:gd name="T108" fmla="*/ 2154 w 3227"/>
              <a:gd name="T109" fmla="*/ 1218 h 2369"/>
              <a:gd name="T110" fmla="*/ 2669 w 3227"/>
              <a:gd name="T111" fmla="*/ 1243 h 2369"/>
              <a:gd name="T112" fmla="*/ 2827 w 3227"/>
              <a:gd name="T113" fmla="*/ 1243 h 2369"/>
              <a:gd name="T114" fmla="*/ 2786 w 3227"/>
              <a:gd name="T115" fmla="*/ 1310 h 2369"/>
              <a:gd name="T116" fmla="*/ 2619 w 3227"/>
              <a:gd name="T117" fmla="*/ 1310 h 2369"/>
              <a:gd name="T118" fmla="*/ 3086 w 3227"/>
              <a:gd name="T119" fmla="*/ 1243 h 2369"/>
              <a:gd name="T120" fmla="*/ 3227 w 3227"/>
              <a:gd name="T121" fmla="*/ 1243 h 2369"/>
              <a:gd name="T122" fmla="*/ 3136 w 3227"/>
              <a:gd name="T123" fmla="*/ 1310 h 2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27" h="2369">
                <a:moveTo>
                  <a:pt x="0" y="1103"/>
                </a:moveTo>
                <a:lnTo>
                  <a:pt x="50" y="1087"/>
                </a:lnTo>
                <a:cubicBezTo>
                  <a:pt x="57" y="1084"/>
                  <a:pt x="64" y="1084"/>
                  <a:pt x="71" y="1087"/>
                </a:cubicBezTo>
                <a:lnTo>
                  <a:pt x="121" y="1103"/>
                </a:lnTo>
                <a:cubicBezTo>
                  <a:pt x="129" y="1106"/>
                  <a:pt x="136" y="1111"/>
                  <a:pt x="140" y="1119"/>
                </a:cubicBezTo>
                <a:lnTo>
                  <a:pt x="182" y="1194"/>
                </a:lnTo>
                <a:lnTo>
                  <a:pt x="213" y="1266"/>
                </a:lnTo>
                <a:lnTo>
                  <a:pt x="152" y="1292"/>
                </a:lnTo>
                <a:lnTo>
                  <a:pt x="123" y="1226"/>
                </a:lnTo>
                <a:lnTo>
                  <a:pt x="82" y="1151"/>
                </a:lnTo>
                <a:lnTo>
                  <a:pt x="100" y="1166"/>
                </a:lnTo>
                <a:lnTo>
                  <a:pt x="50" y="1150"/>
                </a:lnTo>
                <a:lnTo>
                  <a:pt x="71" y="1150"/>
                </a:lnTo>
                <a:lnTo>
                  <a:pt x="21" y="1166"/>
                </a:lnTo>
                <a:lnTo>
                  <a:pt x="0" y="1103"/>
                </a:lnTo>
                <a:close/>
                <a:moveTo>
                  <a:pt x="256" y="1469"/>
                </a:moveTo>
                <a:lnTo>
                  <a:pt x="260" y="1505"/>
                </a:lnTo>
                <a:lnTo>
                  <a:pt x="302" y="1720"/>
                </a:lnTo>
                <a:lnTo>
                  <a:pt x="304" y="1728"/>
                </a:lnTo>
                <a:lnTo>
                  <a:pt x="239" y="1744"/>
                </a:lnTo>
                <a:lnTo>
                  <a:pt x="236" y="1733"/>
                </a:lnTo>
                <a:lnTo>
                  <a:pt x="194" y="1514"/>
                </a:lnTo>
                <a:lnTo>
                  <a:pt x="190" y="1478"/>
                </a:lnTo>
                <a:lnTo>
                  <a:pt x="256" y="1469"/>
                </a:lnTo>
                <a:close/>
                <a:moveTo>
                  <a:pt x="350" y="1922"/>
                </a:moveTo>
                <a:lnTo>
                  <a:pt x="352" y="1927"/>
                </a:lnTo>
                <a:lnTo>
                  <a:pt x="401" y="2092"/>
                </a:lnTo>
                <a:lnTo>
                  <a:pt x="382" y="2071"/>
                </a:lnTo>
                <a:lnTo>
                  <a:pt x="423" y="2087"/>
                </a:lnTo>
                <a:lnTo>
                  <a:pt x="378" y="2111"/>
                </a:lnTo>
                <a:lnTo>
                  <a:pt x="387" y="2069"/>
                </a:lnTo>
                <a:lnTo>
                  <a:pt x="452" y="2083"/>
                </a:lnTo>
                <a:lnTo>
                  <a:pt x="443" y="2125"/>
                </a:lnTo>
                <a:cubicBezTo>
                  <a:pt x="441" y="2135"/>
                  <a:pt x="435" y="2143"/>
                  <a:pt x="426" y="2148"/>
                </a:cubicBezTo>
                <a:cubicBezTo>
                  <a:pt x="418" y="2152"/>
                  <a:pt x="408" y="2153"/>
                  <a:pt x="398" y="2149"/>
                </a:cubicBezTo>
                <a:lnTo>
                  <a:pt x="357" y="2132"/>
                </a:lnTo>
                <a:cubicBezTo>
                  <a:pt x="347" y="2129"/>
                  <a:pt x="340" y="2121"/>
                  <a:pt x="337" y="2111"/>
                </a:cubicBezTo>
                <a:lnTo>
                  <a:pt x="287" y="1943"/>
                </a:lnTo>
                <a:lnTo>
                  <a:pt x="286" y="1938"/>
                </a:lnTo>
                <a:lnTo>
                  <a:pt x="350" y="1922"/>
                </a:lnTo>
                <a:close/>
                <a:moveTo>
                  <a:pt x="425" y="1874"/>
                </a:moveTo>
                <a:lnTo>
                  <a:pt x="453" y="1721"/>
                </a:lnTo>
                <a:lnTo>
                  <a:pt x="463" y="1613"/>
                </a:lnTo>
                <a:lnTo>
                  <a:pt x="530" y="1619"/>
                </a:lnTo>
                <a:lnTo>
                  <a:pt x="519" y="1732"/>
                </a:lnTo>
                <a:lnTo>
                  <a:pt x="491" y="1886"/>
                </a:lnTo>
                <a:lnTo>
                  <a:pt x="425" y="1874"/>
                </a:lnTo>
                <a:close/>
                <a:moveTo>
                  <a:pt x="483" y="1414"/>
                </a:moveTo>
                <a:lnTo>
                  <a:pt x="494" y="1298"/>
                </a:lnTo>
                <a:lnTo>
                  <a:pt x="510" y="1148"/>
                </a:lnTo>
                <a:lnTo>
                  <a:pt x="577" y="1155"/>
                </a:lnTo>
                <a:lnTo>
                  <a:pt x="561" y="1305"/>
                </a:lnTo>
                <a:lnTo>
                  <a:pt x="549" y="1420"/>
                </a:lnTo>
                <a:lnTo>
                  <a:pt x="483" y="1414"/>
                </a:lnTo>
                <a:close/>
                <a:moveTo>
                  <a:pt x="532" y="949"/>
                </a:moveTo>
                <a:lnTo>
                  <a:pt x="544" y="831"/>
                </a:lnTo>
                <a:lnTo>
                  <a:pt x="561" y="684"/>
                </a:lnTo>
                <a:lnTo>
                  <a:pt x="627" y="692"/>
                </a:lnTo>
                <a:lnTo>
                  <a:pt x="611" y="838"/>
                </a:lnTo>
                <a:lnTo>
                  <a:pt x="598" y="956"/>
                </a:lnTo>
                <a:lnTo>
                  <a:pt x="532" y="949"/>
                </a:lnTo>
                <a:close/>
                <a:moveTo>
                  <a:pt x="583" y="485"/>
                </a:moveTo>
                <a:lnTo>
                  <a:pt x="594" y="381"/>
                </a:lnTo>
                <a:lnTo>
                  <a:pt x="604" y="221"/>
                </a:lnTo>
                <a:lnTo>
                  <a:pt x="671" y="225"/>
                </a:lnTo>
                <a:lnTo>
                  <a:pt x="661" y="388"/>
                </a:lnTo>
                <a:lnTo>
                  <a:pt x="649" y="493"/>
                </a:lnTo>
                <a:lnTo>
                  <a:pt x="583" y="485"/>
                </a:lnTo>
                <a:close/>
                <a:moveTo>
                  <a:pt x="664" y="20"/>
                </a:moveTo>
                <a:lnTo>
                  <a:pt x="666" y="16"/>
                </a:lnTo>
                <a:cubicBezTo>
                  <a:pt x="674" y="5"/>
                  <a:pt x="687" y="0"/>
                  <a:pt x="700" y="2"/>
                </a:cubicBezTo>
                <a:cubicBezTo>
                  <a:pt x="713" y="4"/>
                  <a:pt x="723" y="14"/>
                  <a:pt x="726" y="26"/>
                </a:cubicBezTo>
                <a:lnTo>
                  <a:pt x="776" y="218"/>
                </a:lnTo>
                <a:cubicBezTo>
                  <a:pt x="777" y="220"/>
                  <a:pt x="777" y="221"/>
                  <a:pt x="777" y="223"/>
                </a:cubicBezTo>
                <a:lnTo>
                  <a:pt x="784" y="287"/>
                </a:lnTo>
                <a:lnTo>
                  <a:pt x="718" y="294"/>
                </a:lnTo>
                <a:lnTo>
                  <a:pt x="711" y="230"/>
                </a:lnTo>
                <a:lnTo>
                  <a:pt x="712" y="235"/>
                </a:lnTo>
                <a:lnTo>
                  <a:pt x="662" y="43"/>
                </a:lnTo>
                <a:lnTo>
                  <a:pt x="722" y="53"/>
                </a:lnTo>
                <a:lnTo>
                  <a:pt x="720" y="57"/>
                </a:lnTo>
                <a:lnTo>
                  <a:pt x="664" y="20"/>
                </a:lnTo>
                <a:close/>
                <a:moveTo>
                  <a:pt x="806" y="486"/>
                </a:moveTo>
                <a:lnTo>
                  <a:pt x="819" y="598"/>
                </a:lnTo>
                <a:lnTo>
                  <a:pt x="834" y="752"/>
                </a:lnTo>
                <a:lnTo>
                  <a:pt x="767" y="758"/>
                </a:lnTo>
                <a:lnTo>
                  <a:pt x="753" y="605"/>
                </a:lnTo>
                <a:lnTo>
                  <a:pt x="740" y="493"/>
                </a:lnTo>
                <a:lnTo>
                  <a:pt x="806" y="486"/>
                </a:lnTo>
                <a:close/>
                <a:moveTo>
                  <a:pt x="853" y="951"/>
                </a:moveTo>
                <a:lnTo>
                  <a:pt x="869" y="1115"/>
                </a:lnTo>
                <a:lnTo>
                  <a:pt x="879" y="1216"/>
                </a:lnTo>
                <a:lnTo>
                  <a:pt x="813" y="1223"/>
                </a:lnTo>
                <a:lnTo>
                  <a:pt x="803" y="1121"/>
                </a:lnTo>
                <a:lnTo>
                  <a:pt x="787" y="957"/>
                </a:lnTo>
                <a:lnTo>
                  <a:pt x="853" y="951"/>
                </a:lnTo>
                <a:close/>
                <a:moveTo>
                  <a:pt x="899" y="1415"/>
                </a:moveTo>
                <a:lnTo>
                  <a:pt x="919" y="1623"/>
                </a:lnTo>
                <a:lnTo>
                  <a:pt x="921" y="1683"/>
                </a:lnTo>
                <a:lnTo>
                  <a:pt x="855" y="1685"/>
                </a:lnTo>
                <a:lnTo>
                  <a:pt x="853" y="1630"/>
                </a:lnTo>
                <a:lnTo>
                  <a:pt x="832" y="1422"/>
                </a:lnTo>
                <a:lnTo>
                  <a:pt x="899" y="1415"/>
                </a:lnTo>
                <a:close/>
                <a:moveTo>
                  <a:pt x="929" y="1883"/>
                </a:moveTo>
                <a:lnTo>
                  <a:pt x="936" y="2075"/>
                </a:lnTo>
                <a:lnTo>
                  <a:pt x="935" y="2069"/>
                </a:lnTo>
                <a:lnTo>
                  <a:pt x="951" y="2142"/>
                </a:lnTo>
                <a:lnTo>
                  <a:pt x="885" y="2156"/>
                </a:lnTo>
                <a:lnTo>
                  <a:pt x="870" y="2083"/>
                </a:lnTo>
                <a:cubicBezTo>
                  <a:pt x="869" y="2082"/>
                  <a:pt x="869" y="2080"/>
                  <a:pt x="869" y="2078"/>
                </a:cubicBezTo>
                <a:lnTo>
                  <a:pt x="862" y="1885"/>
                </a:lnTo>
                <a:lnTo>
                  <a:pt x="929" y="1883"/>
                </a:lnTo>
                <a:close/>
                <a:moveTo>
                  <a:pt x="999" y="2296"/>
                </a:moveTo>
                <a:lnTo>
                  <a:pt x="1017" y="2305"/>
                </a:lnTo>
                <a:lnTo>
                  <a:pt x="970" y="2328"/>
                </a:lnTo>
                <a:lnTo>
                  <a:pt x="1012" y="2136"/>
                </a:lnTo>
                <a:lnTo>
                  <a:pt x="1019" y="2088"/>
                </a:lnTo>
                <a:lnTo>
                  <a:pt x="1085" y="2099"/>
                </a:lnTo>
                <a:lnTo>
                  <a:pt x="1077" y="2150"/>
                </a:lnTo>
                <a:lnTo>
                  <a:pt x="1035" y="2342"/>
                </a:lnTo>
                <a:cubicBezTo>
                  <a:pt x="1033" y="2352"/>
                  <a:pt x="1026" y="2360"/>
                  <a:pt x="1017" y="2365"/>
                </a:cubicBezTo>
                <a:cubicBezTo>
                  <a:pt x="1008" y="2369"/>
                  <a:pt x="997" y="2369"/>
                  <a:pt x="988" y="2365"/>
                </a:cubicBezTo>
                <a:lnTo>
                  <a:pt x="969" y="2355"/>
                </a:lnTo>
                <a:lnTo>
                  <a:pt x="999" y="2296"/>
                </a:lnTo>
                <a:close/>
                <a:moveTo>
                  <a:pt x="1052" y="1891"/>
                </a:moveTo>
                <a:lnTo>
                  <a:pt x="1061" y="1838"/>
                </a:lnTo>
                <a:lnTo>
                  <a:pt x="1076" y="1629"/>
                </a:lnTo>
                <a:lnTo>
                  <a:pt x="1143" y="1634"/>
                </a:lnTo>
                <a:lnTo>
                  <a:pt x="1127" y="1849"/>
                </a:lnTo>
                <a:lnTo>
                  <a:pt x="1118" y="1902"/>
                </a:lnTo>
                <a:lnTo>
                  <a:pt x="1052" y="1891"/>
                </a:lnTo>
                <a:close/>
                <a:moveTo>
                  <a:pt x="1094" y="1428"/>
                </a:moveTo>
                <a:lnTo>
                  <a:pt x="1128" y="1180"/>
                </a:lnTo>
                <a:lnTo>
                  <a:pt x="1132" y="1160"/>
                </a:lnTo>
                <a:lnTo>
                  <a:pt x="1197" y="1176"/>
                </a:lnTo>
                <a:lnTo>
                  <a:pt x="1194" y="1189"/>
                </a:lnTo>
                <a:lnTo>
                  <a:pt x="1160" y="1437"/>
                </a:lnTo>
                <a:lnTo>
                  <a:pt x="1094" y="1428"/>
                </a:lnTo>
                <a:close/>
                <a:moveTo>
                  <a:pt x="1182" y="959"/>
                </a:moveTo>
                <a:lnTo>
                  <a:pt x="1231" y="862"/>
                </a:lnTo>
                <a:cubicBezTo>
                  <a:pt x="1236" y="851"/>
                  <a:pt x="1246" y="845"/>
                  <a:pt x="1257" y="843"/>
                </a:cubicBezTo>
                <a:cubicBezTo>
                  <a:pt x="1268" y="842"/>
                  <a:pt x="1279" y="846"/>
                  <a:pt x="1286" y="855"/>
                </a:cubicBezTo>
                <a:lnTo>
                  <a:pt x="1328" y="905"/>
                </a:lnTo>
                <a:cubicBezTo>
                  <a:pt x="1331" y="909"/>
                  <a:pt x="1333" y="913"/>
                  <a:pt x="1335" y="918"/>
                </a:cubicBezTo>
                <a:lnTo>
                  <a:pt x="1359" y="1007"/>
                </a:lnTo>
                <a:lnTo>
                  <a:pt x="1295" y="1025"/>
                </a:lnTo>
                <a:lnTo>
                  <a:pt x="1270" y="935"/>
                </a:lnTo>
                <a:lnTo>
                  <a:pt x="1277" y="948"/>
                </a:lnTo>
                <a:lnTo>
                  <a:pt x="1235" y="898"/>
                </a:lnTo>
                <a:lnTo>
                  <a:pt x="1291" y="891"/>
                </a:lnTo>
                <a:lnTo>
                  <a:pt x="1242" y="989"/>
                </a:lnTo>
                <a:lnTo>
                  <a:pt x="1182" y="959"/>
                </a:lnTo>
                <a:close/>
                <a:moveTo>
                  <a:pt x="1425" y="1193"/>
                </a:moveTo>
                <a:lnTo>
                  <a:pt x="1451" y="1265"/>
                </a:lnTo>
                <a:lnTo>
                  <a:pt x="1447" y="1258"/>
                </a:lnTo>
                <a:lnTo>
                  <a:pt x="1497" y="1333"/>
                </a:lnTo>
                <a:lnTo>
                  <a:pt x="1480" y="1320"/>
                </a:lnTo>
                <a:lnTo>
                  <a:pt x="1530" y="1337"/>
                </a:lnTo>
                <a:lnTo>
                  <a:pt x="1507" y="1337"/>
                </a:lnTo>
                <a:lnTo>
                  <a:pt x="1548" y="1321"/>
                </a:lnTo>
                <a:lnTo>
                  <a:pt x="1537" y="1328"/>
                </a:lnTo>
                <a:lnTo>
                  <a:pt x="1539" y="1326"/>
                </a:lnTo>
                <a:lnTo>
                  <a:pt x="1586" y="1373"/>
                </a:lnTo>
                <a:lnTo>
                  <a:pt x="1584" y="1375"/>
                </a:lnTo>
                <a:cubicBezTo>
                  <a:pt x="1581" y="1378"/>
                  <a:pt x="1577" y="1381"/>
                  <a:pt x="1573" y="1382"/>
                </a:cubicBezTo>
                <a:lnTo>
                  <a:pt x="1532" y="1399"/>
                </a:lnTo>
                <a:cubicBezTo>
                  <a:pt x="1524" y="1402"/>
                  <a:pt x="1516" y="1402"/>
                  <a:pt x="1509" y="1400"/>
                </a:cubicBezTo>
                <a:lnTo>
                  <a:pt x="1459" y="1383"/>
                </a:lnTo>
                <a:cubicBezTo>
                  <a:pt x="1452" y="1381"/>
                  <a:pt x="1446" y="1376"/>
                  <a:pt x="1441" y="1370"/>
                </a:cubicBezTo>
                <a:lnTo>
                  <a:pt x="1391" y="1295"/>
                </a:lnTo>
                <a:cubicBezTo>
                  <a:pt x="1390" y="1293"/>
                  <a:pt x="1389" y="1290"/>
                  <a:pt x="1388" y="1288"/>
                </a:cubicBezTo>
                <a:lnTo>
                  <a:pt x="1362" y="1216"/>
                </a:lnTo>
                <a:lnTo>
                  <a:pt x="1425" y="1193"/>
                </a:lnTo>
                <a:close/>
                <a:moveTo>
                  <a:pt x="1725" y="1218"/>
                </a:moveTo>
                <a:lnTo>
                  <a:pt x="1727" y="1218"/>
                </a:lnTo>
                <a:lnTo>
                  <a:pt x="1777" y="1218"/>
                </a:lnTo>
                <a:cubicBezTo>
                  <a:pt x="1789" y="1218"/>
                  <a:pt x="1799" y="1224"/>
                  <a:pt x="1805" y="1233"/>
                </a:cubicBezTo>
                <a:lnTo>
                  <a:pt x="1822" y="1258"/>
                </a:lnTo>
                <a:lnTo>
                  <a:pt x="1794" y="1243"/>
                </a:lnTo>
                <a:lnTo>
                  <a:pt x="1844" y="1243"/>
                </a:lnTo>
                <a:lnTo>
                  <a:pt x="1894" y="1243"/>
                </a:lnTo>
                <a:lnTo>
                  <a:pt x="1877" y="1248"/>
                </a:lnTo>
                <a:lnTo>
                  <a:pt x="1919" y="1223"/>
                </a:lnTo>
                <a:cubicBezTo>
                  <a:pt x="1924" y="1220"/>
                  <a:pt x="1930" y="1218"/>
                  <a:pt x="1936" y="1218"/>
                </a:cubicBezTo>
                <a:lnTo>
                  <a:pt x="1972" y="1218"/>
                </a:lnTo>
                <a:lnTo>
                  <a:pt x="1972" y="1285"/>
                </a:lnTo>
                <a:lnTo>
                  <a:pt x="1936" y="1285"/>
                </a:lnTo>
                <a:lnTo>
                  <a:pt x="1953" y="1280"/>
                </a:lnTo>
                <a:lnTo>
                  <a:pt x="1911" y="1305"/>
                </a:lnTo>
                <a:cubicBezTo>
                  <a:pt x="1906" y="1308"/>
                  <a:pt x="1900" y="1310"/>
                  <a:pt x="1894" y="1310"/>
                </a:cubicBezTo>
                <a:lnTo>
                  <a:pt x="1844" y="1310"/>
                </a:lnTo>
                <a:lnTo>
                  <a:pt x="1794" y="1310"/>
                </a:lnTo>
                <a:cubicBezTo>
                  <a:pt x="1783" y="1310"/>
                  <a:pt x="1773" y="1304"/>
                  <a:pt x="1766" y="1295"/>
                </a:cubicBezTo>
                <a:lnTo>
                  <a:pt x="1750" y="1270"/>
                </a:lnTo>
                <a:lnTo>
                  <a:pt x="1777" y="1285"/>
                </a:lnTo>
                <a:lnTo>
                  <a:pt x="1727" y="1285"/>
                </a:lnTo>
                <a:lnTo>
                  <a:pt x="1725" y="1285"/>
                </a:lnTo>
                <a:lnTo>
                  <a:pt x="1725" y="1218"/>
                </a:lnTo>
                <a:close/>
                <a:moveTo>
                  <a:pt x="2154" y="1151"/>
                </a:moveTo>
                <a:lnTo>
                  <a:pt x="2194" y="1151"/>
                </a:lnTo>
                <a:lnTo>
                  <a:pt x="2179" y="1155"/>
                </a:lnTo>
                <a:lnTo>
                  <a:pt x="2229" y="1130"/>
                </a:lnTo>
                <a:cubicBezTo>
                  <a:pt x="2242" y="1124"/>
                  <a:pt x="2258" y="1126"/>
                  <a:pt x="2268" y="1136"/>
                </a:cubicBezTo>
                <a:lnTo>
                  <a:pt x="2293" y="1161"/>
                </a:lnTo>
                <a:lnTo>
                  <a:pt x="2269" y="1151"/>
                </a:lnTo>
                <a:lnTo>
                  <a:pt x="2311" y="1151"/>
                </a:lnTo>
                <a:cubicBezTo>
                  <a:pt x="2316" y="1151"/>
                  <a:pt x="2321" y="1153"/>
                  <a:pt x="2326" y="1155"/>
                </a:cubicBezTo>
                <a:lnTo>
                  <a:pt x="2376" y="1180"/>
                </a:lnTo>
                <a:lnTo>
                  <a:pt x="2409" y="1197"/>
                </a:lnTo>
                <a:lnTo>
                  <a:pt x="2379" y="1256"/>
                </a:lnTo>
                <a:lnTo>
                  <a:pt x="2346" y="1240"/>
                </a:lnTo>
                <a:lnTo>
                  <a:pt x="2296" y="1215"/>
                </a:lnTo>
                <a:lnTo>
                  <a:pt x="2311" y="1218"/>
                </a:lnTo>
                <a:lnTo>
                  <a:pt x="2269" y="1218"/>
                </a:lnTo>
                <a:cubicBezTo>
                  <a:pt x="2260" y="1218"/>
                  <a:pt x="2252" y="1215"/>
                  <a:pt x="2246" y="1208"/>
                </a:cubicBezTo>
                <a:lnTo>
                  <a:pt x="2221" y="1183"/>
                </a:lnTo>
                <a:lnTo>
                  <a:pt x="2259" y="1190"/>
                </a:lnTo>
                <a:lnTo>
                  <a:pt x="2209" y="1215"/>
                </a:lnTo>
                <a:cubicBezTo>
                  <a:pt x="2204" y="1217"/>
                  <a:pt x="2199" y="1218"/>
                  <a:pt x="2194" y="1218"/>
                </a:cubicBezTo>
                <a:lnTo>
                  <a:pt x="2154" y="1218"/>
                </a:lnTo>
                <a:lnTo>
                  <a:pt x="2154" y="1151"/>
                </a:lnTo>
                <a:close/>
                <a:moveTo>
                  <a:pt x="2583" y="1243"/>
                </a:moveTo>
                <a:lnTo>
                  <a:pt x="2619" y="1243"/>
                </a:lnTo>
                <a:lnTo>
                  <a:pt x="2669" y="1243"/>
                </a:lnTo>
                <a:lnTo>
                  <a:pt x="2686" y="1243"/>
                </a:lnTo>
                <a:lnTo>
                  <a:pt x="2736" y="1243"/>
                </a:lnTo>
                <a:lnTo>
                  <a:pt x="2786" y="1243"/>
                </a:lnTo>
                <a:lnTo>
                  <a:pt x="2827" y="1243"/>
                </a:lnTo>
                <a:lnTo>
                  <a:pt x="2850" y="1243"/>
                </a:lnTo>
                <a:lnTo>
                  <a:pt x="2850" y="1310"/>
                </a:lnTo>
                <a:lnTo>
                  <a:pt x="2827" y="1310"/>
                </a:lnTo>
                <a:lnTo>
                  <a:pt x="2786" y="1310"/>
                </a:lnTo>
                <a:lnTo>
                  <a:pt x="2736" y="1310"/>
                </a:lnTo>
                <a:lnTo>
                  <a:pt x="2686" y="1310"/>
                </a:lnTo>
                <a:lnTo>
                  <a:pt x="2669" y="1310"/>
                </a:lnTo>
                <a:lnTo>
                  <a:pt x="2619" y="1310"/>
                </a:lnTo>
                <a:lnTo>
                  <a:pt x="2583" y="1310"/>
                </a:lnTo>
                <a:lnTo>
                  <a:pt x="2583" y="1243"/>
                </a:lnTo>
                <a:close/>
                <a:moveTo>
                  <a:pt x="3050" y="1243"/>
                </a:moveTo>
                <a:lnTo>
                  <a:pt x="3086" y="1243"/>
                </a:lnTo>
                <a:lnTo>
                  <a:pt x="3136" y="1243"/>
                </a:lnTo>
                <a:lnTo>
                  <a:pt x="3161" y="1243"/>
                </a:lnTo>
                <a:lnTo>
                  <a:pt x="3202" y="1243"/>
                </a:lnTo>
                <a:lnTo>
                  <a:pt x="3227" y="1243"/>
                </a:lnTo>
                <a:lnTo>
                  <a:pt x="3227" y="1310"/>
                </a:lnTo>
                <a:lnTo>
                  <a:pt x="3202" y="1310"/>
                </a:lnTo>
                <a:lnTo>
                  <a:pt x="3161" y="1310"/>
                </a:lnTo>
                <a:lnTo>
                  <a:pt x="3136" y="1310"/>
                </a:lnTo>
                <a:lnTo>
                  <a:pt x="3086" y="1310"/>
                </a:lnTo>
                <a:lnTo>
                  <a:pt x="3050" y="1310"/>
                </a:lnTo>
                <a:lnTo>
                  <a:pt x="3050" y="1243"/>
                </a:lnTo>
                <a:close/>
              </a:path>
            </a:pathLst>
          </a:custGeom>
          <a:solidFill>
            <a:srgbClr val="3333FF"/>
          </a:solidFill>
          <a:ln w="1588" cap="flat">
            <a:solidFill>
              <a:srgbClr val="3333FF"/>
            </a:solidFill>
            <a:prstDash val="solid"/>
            <a:bevel/>
            <a:headEnd/>
            <a:tailEnd/>
          </a:ln>
        </p:spPr>
        <p:txBody>
          <a:bodyPr/>
          <a:lstStyle/>
          <a:p>
            <a:endParaRPr lang="en-US"/>
          </a:p>
        </p:txBody>
      </p:sp>
      <p:sp>
        <p:nvSpPr>
          <p:cNvPr id="80955" name="Rectangle 59">
            <a:extLst>
              <a:ext uri="{FF2B5EF4-FFF2-40B4-BE49-F238E27FC236}">
                <a16:creationId xmlns:a16="http://schemas.microsoft.com/office/drawing/2014/main" id="{8FC4E423-D2EF-4BCB-92E7-CF04FD46DD69}"/>
              </a:ext>
            </a:extLst>
          </p:cNvPr>
          <p:cNvSpPr>
            <a:spLocks noChangeArrowheads="1"/>
          </p:cNvSpPr>
          <p:nvPr/>
        </p:nvSpPr>
        <p:spPr bwMode="auto">
          <a:xfrm>
            <a:off x="4130675" y="5834063"/>
            <a:ext cx="404813"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time, </a:t>
            </a:r>
            <a:endParaRPr lang="en-US" altLang="en-US"/>
          </a:p>
        </p:txBody>
      </p:sp>
      <p:sp>
        <p:nvSpPr>
          <p:cNvPr id="80956" name="Rectangle 60">
            <a:extLst>
              <a:ext uri="{FF2B5EF4-FFF2-40B4-BE49-F238E27FC236}">
                <a16:creationId xmlns:a16="http://schemas.microsoft.com/office/drawing/2014/main" id="{4895432B-853A-4D3A-A3F0-928E4AC859E3}"/>
              </a:ext>
            </a:extLst>
          </p:cNvPr>
          <p:cNvSpPr>
            <a:spLocks noChangeArrowheads="1"/>
          </p:cNvSpPr>
          <p:nvPr/>
        </p:nvSpPr>
        <p:spPr bwMode="auto">
          <a:xfrm>
            <a:off x="4522788" y="5816600"/>
            <a:ext cx="952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Symbol" panose="05050102010706020507" pitchFamily="18" charset="2"/>
              </a:rPr>
              <a:t>m</a:t>
            </a:r>
            <a:endParaRPr lang="en-US" altLang="en-US"/>
          </a:p>
        </p:txBody>
      </p:sp>
      <p:sp>
        <p:nvSpPr>
          <p:cNvPr id="80957" name="Rectangle 61">
            <a:extLst>
              <a:ext uri="{FF2B5EF4-FFF2-40B4-BE49-F238E27FC236}">
                <a16:creationId xmlns:a16="http://schemas.microsoft.com/office/drawing/2014/main" id="{8E47C4BF-2836-4FA3-AD05-616FB03BC722}"/>
              </a:ext>
            </a:extLst>
          </p:cNvPr>
          <p:cNvSpPr>
            <a:spLocks noChangeArrowheads="1"/>
          </p:cNvSpPr>
          <p:nvPr/>
        </p:nvSpPr>
        <p:spPr bwMode="auto">
          <a:xfrm>
            <a:off x="4610100" y="5834063"/>
            <a:ext cx="2571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sec</a:t>
            </a:r>
            <a:endParaRPr lang="en-US" altLang="en-US"/>
          </a:p>
        </p:txBody>
      </p:sp>
      <p:sp>
        <p:nvSpPr>
          <p:cNvPr id="80958" name="Rectangle 62">
            <a:extLst>
              <a:ext uri="{FF2B5EF4-FFF2-40B4-BE49-F238E27FC236}">
                <a16:creationId xmlns:a16="http://schemas.microsoft.com/office/drawing/2014/main" id="{63E0FE04-73D5-4967-AFC8-9588FD4FA582}"/>
              </a:ext>
            </a:extLst>
          </p:cNvPr>
          <p:cNvSpPr>
            <a:spLocks noChangeArrowheads="1"/>
          </p:cNvSpPr>
          <p:nvPr/>
        </p:nvSpPr>
        <p:spPr bwMode="auto">
          <a:xfrm>
            <a:off x="2770188" y="2832100"/>
            <a:ext cx="3349625" cy="2646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959" name="Rectangle 63">
            <a:extLst>
              <a:ext uri="{FF2B5EF4-FFF2-40B4-BE49-F238E27FC236}">
                <a16:creationId xmlns:a16="http://schemas.microsoft.com/office/drawing/2014/main" id="{05C21CA3-EEFD-4AFC-ADF5-F36AF4459E53}"/>
              </a:ext>
            </a:extLst>
          </p:cNvPr>
          <p:cNvSpPr>
            <a:spLocks noChangeArrowheads="1"/>
          </p:cNvSpPr>
          <p:nvPr/>
        </p:nvSpPr>
        <p:spPr bwMode="auto">
          <a:xfrm>
            <a:off x="2770188" y="2832100"/>
            <a:ext cx="3349625" cy="2646363"/>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960" name="Line 64">
            <a:extLst>
              <a:ext uri="{FF2B5EF4-FFF2-40B4-BE49-F238E27FC236}">
                <a16:creationId xmlns:a16="http://schemas.microsoft.com/office/drawing/2014/main" id="{0A866A69-8FA9-4699-91B3-F531DD8DD537}"/>
              </a:ext>
            </a:extLst>
          </p:cNvPr>
          <p:cNvSpPr>
            <a:spLocks noChangeShapeType="1"/>
          </p:cNvSpPr>
          <p:nvPr/>
        </p:nvSpPr>
        <p:spPr bwMode="auto">
          <a:xfrm>
            <a:off x="2770188" y="2832100"/>
            <a:ext cx="3349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61" name="Line 65">
            <a:extLst>
              <a:ext uri="{FF2B5EF4-FFF2-40B4-BE49-F238E27FC236}">
                <a16:creationId xmlns:a16="http://schemas.microsoft.com/office/drawing/2014/main" id="{E36550EC-95B3-4E29-BB61-9DD21E2DEEA7}"/>
              </a:ext>
            </a:extLst>
          </p:cNvPr>
          <p:cNvSpPr>
            <a:spLocks noChangeShapeType="1"/>
          </p:cNvSpPr>
          <p:nvPr/>
        </p:nvSpPr>
        <p:spPr bwMode="auto">
          <a:xfrm>
            <a:off x="2770188" y="5478463"/>
            <a:ext cx="33496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62" name="Line 66">
            <a:extLst>
              <a:ext uri="{FF2B5EF4-FFF2-40B4-BE49-F238E27FC236}">
                <a16:creationId xmlns:a16="http://schemas.microsoft.com/office/drawing/2014/main" id="{BDB4D0BE-7A14-4050-B979-BA2F2924D5DC}"/>
              </a:ext>
            </a:extLst>
          </p:cNvPr>
          <p:cNvSpPr>
            <a:spLocks noChangeShapeType="1"/>
          </p:cNvSpPr>
          <p:nvPr/>
        </p:nvSpPr>
        <p:spPr bwMode="auto">
          <a:xfrm flipV="1">
            <a:off x="6119813" y="2832100"/>
            <a:ext cx="1587" cy="264636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63" name="Line 67">
            <a:extLst>
              <a:ext uri="{FF2B5EF4-FFF2-40B4-BE49-F238E27FC236}">
                <a16:creationId xmlns:a16="http://schemas.microsoft.com/office/drawing/2014/main" id="{671ED334-B21B-4FFA-B7B4-8CD6F35D3181}"/>
              </a:ext>
            </a:extLst>
          </p:cNvPr>
          <p:cNvSpPr>
            <a:spLocks noChangeShapeType="1"/>
          </p:cNvSpPr>
          <p:nvPr/>
        </p:nvSpPr>
        <p:spPr bwMode="auto">
          <a:xfrm flipV="1">
            <a:off x="2770188" y="2832100"/>
            <a:ext cx="3175" cy="264636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64" name="Line 68">
            <a:extLst>
              <a:ext uri="{FF2B5EF4-FFF2-40B4-BE49-F238E27FC236}">
                <a16:creationId xmlns:a16="http://schemas.microsoft.com/office/drawing/2014/main" id="{06017135-8D64-4D5C-A23E-86175EFEE475}"/>
              </a:ext>
            </a:extLst>
          </p:cNvPr>
          <p:cNvSpPr>
            <a:spLocks noChangeShapeType="1"/>
          </p:cNvSpPr>
          <p:nvPr/>
        </p:nvSpPr>
        <p:spPr bwMode="auto">
          <a:xfrm>
            <a:off x="2770188" y="5478463"/>
            <a:ext cx="33496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65" name="Line 69">
            <a:extLst>
              <a:ext uri="{FF2B5EF4-FFF2-40B4-BE49-F238E27FC236}">
                <a16:creationId xmlns:a16="http://schemas.microsoft.com/office/drawing/2014/main" id="{DFC7B6CE-E410-4B19-A7EA-E7629F6F8806}"/>
              </a:ext>
            </a:extLst>
          </p:cNvPr>
          <p:cNvSpPr>
            <a:spLocks noChangeShapeType="1"/>
          </p:cNvSpPr>
          <p:nvPr/>
        </p:nvSpPr>
        <p:spPr bwMode="auto">
          <a:xfrm flipV="1">
            <a:off x="2770188" y="2832100"/>
            <a:ext cx="3175" cy="264636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66" name="Line 70">
            <a:extLst>
              <a:ext uri="{FF2B5EF4-FFF2-40B4-BE49-F238E27FC236}">
                <a16:creationId xmlns:a16="http://schemas.microsoft.com/office/drawing/2014/main" id="{01D2A25D-22B0-49E7-9B20-C2769350E877}"/>
              </a:ext>
            </a:extLst>
          </p:cNvPr>
          <p:cNvSpPr>
            <a:spLocks noChangeShapeType="1"/>
          </p:cNvSpPr>
          <p:nvPr/>
        </p:nvSpPr>
        <p:spPr bwMode="auto">
          <a:xfrm flipV="1">
            <a:off x="2770188" y="5445125"/>
            <a:ext cx="3175"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67" name="Line 71">
            <a:extLst>
              <a:ext uri="{FF2B5EF4-FFF2-40B4-BE49-F238E27FC236}">
                <a16:creationId xmlns:a16="http://schemas.microsoft.com/office/drawing/2014/main" id="{6A674F45-39BC-43D2-9787-41B7ED134BB0}"/>
              </a:ext>
            </a:extLst>
          </p:cNvPr>
          <p:cNvSpPr>
            <a:spLocks noChangeShapeType="1"/>
          </p:cNvSpPr>
          <p:nvPr/>
        </p:nvSpPr>
        <p:spPr bwMode="auto">
          <a:xfrm>
            <a:off x="2770188" y="2832100"/>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68" name="Rectangle 72">
            <a:extLst>
              <a:ext uri="{FF2B5EF4-FFF2-40B4-BE49-F238E27FC236}">
                <a16:creationId xmlns:a16="http://schemas.microsoft.com/office/drawing/2014/main" id="{B96844F9-0F79-4365-9DBF-D99DA238BE42}"/>
              </a:ext>
            </a:extLst>
          </p:cNvPr>
          <p:cNvSpPr>
            <a:spLocks noChangeArrowheads="1"/>
          </p:cNvSpPr>
          <p:nvPr/>
        </p:nvSpPr>
        <p:spPr bwMode="auto">
          <a:xfrm>
            <a:off x="2709863" y="5546725"/>
            <a:ext cx="555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80969" name="Rectangle 73">
            <a:extLst>
              <a:ext uri="{FF2B5EF4-FFF2-40B4-BE49-F238E27FC236}">
                <a16:creationId xmlns:a16="http://schemas.microsoft.com/office/drawing/2014/main" id="{44768426-EA35-49AB-B1A0-90838B169116}"/>
              </a:ext>
            </a:extLst>
          </p:cNvPr>
          <p:cNvSpPr>
            <a:spLocks noChangeArrowheads="1"/>
          </p:cNvSpPr>
          <p:nvPr/>
        </p:nvSpPr>
        <p:spPr bwMode="auto">
          <a:xfrm>
            <a:off x="2763838" y="5546725"/>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a:t>
            </a:r>
            <a:endParaRPr lang="en-US" altLang="en-US"/>
          </a:p>
        </p:txBody>
      </p:sp>
      <p:sp>
        <p:nvSpPr>
          <p:cNvPr id="80970" name="Line 74">
            <a:extLst>
              <a:ext uri="{FF2B5EF4-FFF2-40B4-BE49-F238E27FC236}">
                <a16:creationId xmlns:a16="http://schemas.microsoft.com/office/drawing/2014/main" id="{705CF3B0-3E72-49E7-ADF9-069C03EE9800}"/>
              </a:ext>
            </a:extLst>
          </p:cNvPr>
          <p:cNvSpPr>
            <a:spLocks noChangeShapeType="1"/>
          </p:cNvSpPr>
          <p:nvPr/>
        </p:nvSpPr>
        <p:spPr bwMode="auto">
          <a:xfrm flipV="1">
            <a:off x="3602038" y="5445125"/>
            <a:ext cx="3175"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71" name="Line 75">
            <a:extLst>
              <a:ext uri="{FF2B5EF4-FFF2-40B4-BE49-F238E27FC236}">
                <a16:creationId xmlns:a16="http://schemas.microsoft.com/office/drawing/2014/main" id="{9008C955-B4A0-4DE3-8594-AE290E16C3FB}"/>
              </a:ext>
            </a:extLst>
          </p:cNvPr>
          <p:cNvSpPr>
            <a:spLocks noChangeShapeType="1"/>
          </p:cNvSpPr>
          <p:nvPr/>
        </p:nvSpPr>
        <p:spPr bwMode="auto">
          <a:xfrm>
            <a:off x="3602038" y="2832100"/>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72" name="Rectangle 76">
            <a:extLst>
              <a:ext uri="{FF2B5EF4-FFF2-40B4-BE49-F238E27FC236}">
                <a16:creationId xmlns:a16="http://schemas.microsoft.com/office/drawing/2014/main" id="{2EA942CA-1495-4230-A6A3-716628F930D6}"/>
              </a:ext>
            </a:extLst>
          </p:cNvPr>
          <p:cNvSpPr>
            <a:spLocks noChangeArrowheads="1"/>
          </p:cNvSpPr>
          <p:nvPr/>
        </p:nvSpPr>
        <p:spPr bwMode="auto">
          <a:xfrm>
            <a:off x="3497263" y="5546725"/>
            <a:ext cx="555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80973" name="Rectangle 77">
            <a:extLst>
              <a:ext uri="{FF2B5EF4-FFF2-40B4-BE49-F238E27FC236}">
                <a16:creationId xmlns:a16="http://schemas.microsoft.com/office/drawing/2014/main" id="{108DFBBE-D983-4C85-A760-DDE9ABCADA89}"/>
              </a:ext>
            </a:extLst>
          </p:cNvPr>
          <p:cNvSpPr>
            <a:spLocks noChangeArrowheads="1"/>
          </p:cNvSpPr>
          <p:nvPr/>
        </p:nvSpPr>
        <p:spPr bwMode="auto">
          <a:xfrm>
            <a:off x="3551238" y="5546725"/>
            <a:ext cx="230187"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0.5</a:t>
            </a:r>
            <a:endParaRPr lang="en-US" altLang="en-US"/>
          </a:p>
        </p:txBody>
      </p:sp>
      <p:sp>
        <p:nvSpPr>
          <p:cNvPr id="80974" name="Line 78">
            <a:extLst>
              <a:ext uri="{FF2B5EF4-FFF2-40B4-BE49-F238E27FC236}">
                <a16:creationId xmlns:a16="http://schemas.microsoft.com/office/drawing/2014/main" id="{66ED6D78-CA90-4C08-A1AE-C3F2E6CFADEC}"/>
              </a:ext>
            </a:extLst>
          </p:cNvPr>
          <p:cNvSpPr>
            <a:spLocks noChangeShapeType="1"/>
          </p:cNvSpPr>
          <p:nvPr/>
        </p:nvSpPr>
        <p:spPr bwMode="auto">
          <a:xfrm flipV="1">
            <a:off x="4441825" y="5445125"/>
            <a:ext cx="3175"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75" name="Line 79">
            <a:extLst>
              <a:ext uri="{FF2B5EF4-FFF2-40B4-BE49-F238E27FC236}">
                <a16:creationId xmlns:a16="http://schemas.microsoft.com/office/drawing/2014/main" id="{6E16F8F0-136D-4BA2-84B2-6FF8668988CF}"/>
              </a:ext>
            </a:extLst>
          </p:cNvPr>
          <p:cNvSpPr>
            <a:spLocks noChangeShapeType="1"/>
          </p:cNvSpPr>
          <p:nvPr/>
        </p:nvSpPr>
        <p:spPr bwMode="auto">
          <a:xfrm>
            <a:off x="4441825" y="2832100"/>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76" name="Rectangle 80">
            <a:extLst>
              <a:ext uri="{FF2B5EF4-FFF2-40B4-BE49-F238E27FC236}">
                <a16:creationId xmlns:a16="http://schemas.microsoft.com/office/drawing/2014/main" id="{37157B2A-DCA1-4526-95F0-5C118CB59C45}"/>
              </a:ext>
            </a:extLst>
          </p:cNvPr>
          <p:cNvSpPr>
            <a:spLocks noChangeArrowheads="1"/>
          </p:cNvSpPr>
          <p:nvPr/>
        </p:nvSpPr>
        <p:spPr bwMode="auto">
          <a:xfrm>
            <a:off x="4414838" y="5546725"/>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a:t>
            </a:r>
            <a:endParaRPr lang="en-US" altLang="en-US"/>
          </a:p>
        </p:txBody>
      </p:sp>
      <p:sp>
        <p:nvSpPr>
          <p:cNvPr id="80977" name="Line 81">
            <a:extLst>
              <a:ext uri="{FF2B5EF4-FFF2-40B4-BE49-F238E27FC236}">
                <a16:creationId xmlns:a16="http://schemas.microsoft.com/office/drawing/2014/main" id="{7BB6096F-E829-4B21-9E20-31823B8C6F44}"/>
              </a:ext>
            </a:extLst>
          </p:cNvPr>
          <p:cNvSpPr>
            <a:spLocks noChangeShapeType="1"/>
          </p:cNvSpPr>
          <p:nvPr/>
        </p:nvSpPr>
        <p:spPr bwMode="auto">
          <a:xfrm flipV="1">
            <a:off x="5281613" y="5445125"/>
            <a:ext cx="3175"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78" name="Line 82">
            <a:extLst>
              <a:ext uri="{FF2B5EF4-FFF2-40B4-BE49-F238E27FC236}">
                <a16:creationId xmlns:a16="http://schemas.microsoft.com/office/drawing/2014/main" id="{AAC4CDAD-3091-421B-B85D-1B1C0B7C8D91}"/>
              </a:ext>
            </a:extLst>
          </p:cNvPr>
          <p:cNvSpPr>
            <a:spLocks noChangeShapeType="1"/>
          </p:cNvSpPr>
          <p:nvPr/>
        </p:nvSpPr>
        <p:spPr bwMode="auto">
          <a:xfrm>
            <a:off x="5281613" y="2832100"/>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79" name="Rectangle 83">
            <a:extLst>
              <a:ext uri="{FF2B5EF4-FFF2-40B4-BE49-F238E27FC236}">
                <a16:creationId xmlns:a16="http://schemas.microsoft.com/office/drawing/2014/main" id="{EB467025-7237-401B-8203-C644B2738FC5}"/>
              </a:ext>
            </a:extLst>
          </p:cNvPr>
          <p:cNvSpPr>
            <a:spLocks noChangeArrowheads="1"/>
          </p:cNvSpPr>
          <p:nvPr/>
        </p:nvSpPr>
        <p:spPr bwMode="auto">
          <a:xfrm>
            <a:off x="5208588" y="5546725"/>
            <a:ext cx="230187"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0.5</a:t>
            </a:r>
            <a:endParaRPr lang="en-US" altLang="en-US"/>
          </a:p>
        </p:txBody>
      </p:sp>
      <p:sp>
        <p:nvSpPr>
          <p:cNvPr id="80980" name="Line 84">
            <a:extLst>
              <a:ext uri="{FF2B5EF4-FFF2-40B4-BE49-F238E27FC236}">
                <a16:creationId xmlns:a16="http://schemas.microsoft.com/office/drawing/2014/main" id="{08CC151B-DDBA-4805-B107-72D1BAE01EFA}"/>
              </a:ext>
            </a:extLst>
          </p:cNvPr>
          <p:cNvSpPr>
            <a:spLocks noChangeShapeType="1"/>
          </p:cNvSpPr>
          <p:nvPr/>
        </p:nvSpPr>
        <p:spPr bwMode="auto">
          <a:xfrm flipV="1">
            <a:off x="6119813" y="544512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81" name="Line 85">
            <a:extLst>
              <a:ext uri="{FF2B5EF4-FFF2-40B4-BE49-F238E27FC236}">
                <a16:creationId xmlns:a16="http://schemas.microsoft.com/office/drawing/2014/main" id="{B06F0B96-510F-424E-83DB-ED144759A9A4}"/>
              </a:ext>
            </a:extLst>
          </p:cNvPr>
          <p:cNvSpPr>
            <a:spLocks noChangeShapeType="1"/>
          </p:cNvSpPr>
          <p:nvPr/>
        </p:nvSpPr>
        <p:spPr bwMode="auto">
          <a:xfrm>
            <a:off x="6119813" y="2832100"/>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82" name="Rectangle 86">
            <a:extLst>
              <a:ext uri="{FF2B5EF4-FFF2-40B4-BE49-F238E27FC236}">
                <a16:creationId xmlns:a16="http://schemas.microsoft.com/office/drawing/2014/main" id="{8864FAB1-B001-41A1-AC00-83A1255EC314}"/>
              </a:ext>
            </a:extLst>
          </p:cNvPr>
          <p:cNvSpPr>
            <a:spLocks noChangeArrowheads="1"/>
          </p:cNvSpPr>
          <p:nvPr/>
        </p:nvSpPr>
        <p:spPr bwMode="auto">
          <a:xfrm>
            <a:off x="6092825" y="5546725"/>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a:t>
            </a:r>
            <a:endParaRPr lang="en-US" altLang="en-US"/>
          </a:p>
        </p:txBody>
      </p:sp>
      <p:sp>
        <p:nvSpPr>
          <p:cNvPr id="80983" name="Line 87">
            <a:extLst>
              <a:ext uri="{FF2B5EF4-FFF2-40B4-BE49-F238E27FC236}">
                <a16:creationId xmlns:a16="http://schemas.microsoft.com/office/drawing/2014/main" id="{C2550B3E-B371-4F27-BC7B-780D86DCA63E}"/>
              </a:ext>
            </a:extLst>
          </p:cNvPr>
          <p:cNvSpPr>
            <a:spLocks noChangeShapeType="1"/>
          </p:cNvSpPr>
          <p:nvPr/>
        </p:nvSpPr>
        <p:spPr bwMode="auto">
          <a:xfrm>
            <a:off x="2770188" y="5478463"/>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84" name="Line 88">
            <a:extLst>
              <a:ext uri="{FF2B5EF4-FFF2-40B4-BE49-F238E27FC236}">
                <a16:creationId xmlns:a16="http://schemas.microsoft.com/office/drawing/2014/main" id="{4FFE1BB0-8667-4291-959A-6AB1B57CE7FD}"/>
              </a:ext>
            </a:extLst>
          </p:cNvPr>
          <p:cNvSpPr>
            <a:spLocks noChangeShapeType="1"/>
          </p:cNvSpPr>
          <p:nvPr/>
        </p:nvSpPr>
        <p:spPr bwMode="auto">
          <a:xfrm flipH="1">
            <a:off x="6088063" y="5478463"/>
            <a:ext cx="317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85" name="Rectangle 89">
            <a:extLst>
              <a:ext uri="{FF2B5EF4-FFF2-40B4-BE49-F238E27FC236}">
                <a16:creationId xmlns:a16="http://schemas.microsoft.com/office/drawing/2014/main" id="{AD3E3322-C9CE-4065-8873-E3AAF8BA00D6}"/>
              </a:ext>
            </a:extLst>
          </p:cNvPr>
          <p:cNvSpPr>
            <a:spLocks noChangeArrowheads="1"/>
          </p:cNvSpPr>
          <p:nvPr/>
        </p:nvSpPr>
        <p:spPr bwMode="auto">
          <a:xfrm>
            <a:off x="2481263" y="5421313"/>
            <a:ext cx="555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a:t>
            </a:r>
            <a:endParaRPr lang="en-US" altLang="en-US"/>
          </a:p>
        </p:txBody>
      </p:sp>
      <p:sp>
        <p:nvSpPr>
          <p:cNvPr id="80986" name="Rectangle 90">
            <a:extLst>
              <a:ext uri="{FF2B5EF4-FFF2-40B4-BE49-F238E27FC236}">
                <a16:creationId xmlns:a16="http://schemas.microsoft.com/office/drawing/2014/main" id="{95F85443-8821-4D90-ABCD-54171D5C03D5}"/>
              </a:ext>
            </a:extLst>
          </p:cNvPr>
          <p:cNvSpPr>
            <a:spLocks noChangeArrowheads="1"/>
          </p:cNvSpPr>
          <p:nvPr/>
        </p:nvSpPr>
        <p:spPr bwMode="auto">
          <a:xfrm>
            <a:off x="2535238" y="5421313"/>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0.5</a:t>
            </a:r>
            <a:endParaRPr lang="en-US" altLang="en-US"/>
          </a:p>
        </p:txBody>
      </p:sp>
      <p:sp>
        <p:nvSpPr>
          <p:cNvPr id="80987" name="Line 91">
            <a:extLst>
              <a:ext uri="{FF2B5EF4-FFF2-40B4-BE49-F238E27FC236}">
                <a16:creationId xmlns:a16="http://schemas.microsoft.com/office/drawing/2014/main" id="{5A26BB64-366F-4B8B-A770-E9B1EBF7EBDD}"/>
              </a:ext>
            </a:extLst>
          </p:cNvPr>
          <p:cNvSpPr>
            <a:spLocks noChangeShapeType="1"/>
          </p:cNvSpPr>
          <p:nvPr/>
        </p:nvSpPr>
        <p:spPr bwMode="auto">
          <a:xfrm>
            <a:off x="2770188" y="4813300"/>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88" name="Line 92">
            <a:extLst>
              <a:ext uri="{FF2B5EF4-FFF2-40B4-BE49-F238E27FC236}">
                <a16:creationId xmlns:a16="http://schemas.microsoft.com/office/drawing/2014/main" id="{C5730135-AD71-44FB-AA11-8F7BBC6F2A9F}"/>
              </a:ext>
            </a:extLst>
          </p:cNvPr>
          <p:cNvSpPr>
            <a:spLocks noChangeShapeType="1"/>
          </p:cNvSpPr>
          <p:nvPr/>
        </p:nvSpPr>
        <p:spPr bwMode="auto">
          <a:xfrm flipH="1">
            <a:off x="6088063" y="4813300"/>
            <a:ext cx="317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89" name="Rectangle 93">
            <a:extLst>
              <a:ext uri="{FF2B5EF4-FFF2-40B4-BE49-F238E27FC236}">
                <a16:creationId xmlns:a16="http://schemas.microsoft.com/office/drawing/2014/main" id="{5EEC5B4E-BCB2-494D-958E-8EE6CDE1AC72}"/>
              </a:ext>
            </a:extLst>
          </p:cNvPr>
          <p:cNvSpPr>
            <a:spLocks noChangeArrowheads="1"/>
          </p:cNvSpPr>
          <p:nvPr/>
        </p:nvSpPr>
        <p:spPr bwMode="auto">
          <a:xfrm>
            <a:off x="2606675" y="4756150"/>
            <a:ext cx="92075"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a:t>
            </a:r>
            <a:endParaRPr lang="en-US" altLang="en-US"/>
          </a:p>
        </p:txBody>
      </p:sp>
      <p:sp>
        <p:nvSpPr>
          <p:cNvPr id="80990" name="Line 94">
            <a:extLst>
              <a:ext uri="{FF2B5EF4-FFF2-40B4-BE49-F238E27FC236}">
                <a16:creationId xmlns:a16="http://schemas.microsoft.com/office/drawing/2014/main" id="{A869BB2D-1A79-45FA-B5EF-A4AD200CBA0E}"/>
              </a:ext>
            </a:extLst>
          </p:cNvPr>
          <p:cNvSpPr>
            <a:spLocks noChangeShapeType="1"/>
          </p:cNvSpPr>
          <p:nvPr/>
        </p:nvSpPr>
        <p:spPr bwMode="auto">
          <a:xfrm>
            <a:off x="2770188" y="4154488"/>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91" name="Line 95">
            <a:extLst>
              <a:ext uri="{FF2B5EF4-FFF2-40B4-BE49-F238E27FC236}">
                <a16:creationId xmlns:a16="http://schemas.microsoft.com/office/drawing/2014/main" id="{22434C59-855C-471F-AD11-1B4B881BED52}"/>
              </a:ext>
            </a:extLst>
          </p:cNvPr>
          <p:cNvSpPr>
            <a:spLocks noChangeShapeType="1"/>
          </p:cNvSpPr>
          <p:nvPr/>
        </p:nvSpPr>
        <p:spPr bwMode="auto">
          <a:xfrm flipH="1">
            <a:off x="6088063" y="4154488"/>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92" name="Rectangle 96">
            <a:extLst>
              <a:ext uri="{FF2B5EF4-FFF2-40B4-BE49-F238E27FC236}">
                <a16:creationId xmlns:a16="http://schemas.microsoft.com/office/drawing/2014/main" id="{21A06E28-CFAD-4FE1-9EED-570A5DF28DA5}"/>
              </a:ext>
            </a:extLst>
          </p:cNvPr>
          <p:cNvSpPr>
            <a:spLocks noChangeArrowheads="1"/>
          </p:cNvSpPr>
          <p:nvPr/>
        </p:nvSpPr>
        <p:spPr bwMode="auto">
          <a:xfrm>
            <a:off x="2516188" y="4097338"/>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0.5</a:t>
            </a:r>
            <a:endParaRPr lang="en-US" altLang="en-US"/>
          </a:p>
        </p:txBody>
      </p:sp>
      <p:sp>
        <p:nvSpPr>
          <p:cNvPr id="80993" name="Line 97">
            <a:extLst>
              <a:ext uri="{FF2B5EF4-FFF2-40B4-BE49-F238E27FC236}">
                <a16:creationId xmlns:a16="http://schemas.microsoft.com/office/drawing/2014/main" id="{EB6E6AAF-C580-4A37-A00C-BEF72B2DBD24}"/>
              </a:ext>
            </a:extLst>
          </p:cNvPr>
          <p:cNvSpPr>
            <a:spLocks noChangeShapeType="1"/>
          </p:cNvSpPr>
          <p:nvPr/>
        </p:nvSpPr>
        <p:spPr bwMode="auto">
          <a:xfrm>
            <a:off x="2770188" y="3490913"/>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94" name="Line 98">
            <a:extLst>
              <a:ext uri="{FF2B5EF4-FFF2-40B4-BE49-F238E27FC236}">
                <a16:creationId xmlns:a16="http://schemas.microsoft.com/office/drawing/2014/main" id="{AFCB5FED-37BB-46EE-88FA-14B96838596D}"/>
              </a:ext>
            </a:extLst>
          </p:cNvPr>
          <p:cNvSpPr>
            <a:spLocks noChangeShapeType="1"/>
          </p:cNvSpPr>
          <p:nvPr/>
        </p:nvSpPr>
        <p:spPr bwMode="auto">
          <a:xfrm flipH="1">
            <a:off x="6088063" y="3490913"/>
            <a:ext cx="317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95" name="Rectangle 99">
            <a:extLst>
              <a:ext uri="{FF2B5EF4-FFF2-40B4-BE49-F238E27FC236}">
                <a16:creationId xmlns:a16="http://schemas.microsoft.com/office/drawing/2014/main" id="{D1296196-62F0-4FE7-A141-1694378ED6E1}"/>
              </a:ext>
            </a:extLst>
          </p:cNvPr>
          <p:cNvSpPr>
            <a:spLocks noChangeArrowheads="1"/>
          </p:cNvSpPr>
          <p:nvPr/>
        </p:nvSpPr>
        <p:spPr bwMode="auto">
          <a:xfrm>
            <a:off x="2606675" y="3433763"/>
            <a:ext cx="920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a:t>
            </a:r>
            <a:endParaRPr lang="en-US" altLang="en-US"/>
          </a:p>
        </p:txBody>
      </p:sp>
      <p:sp>
        <p:nvSpPr>
          <p:cNvPr id="80996" name="Line 100">
            <a:extLst>
              <a:ext uri="{FF2B5EF4-FFF2-40B4-BE49-F238E27FC236}">
                <a16:creationId xmlns:a16="http://schemas.microsoft.com/office/drawing/2014/main" id="{0CD443F0-F4B6-4A03-AD3A-EAB34EBF5E2F}"/>
              </a:ext>
            </a:extLst>
          </p:cNvPr>
          <p:cNvSpPr>
            <a:spLocks noChangeShapeType="1"/>
          </p:cNvSpPr>
          <p:nvPr/>
        </p:nvSpPr>
        <p:spPr bwMode="auto">
          <a:xfrm>
            <a:off x="2770188" y="283210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97" name="Line 101">
            <a:extLst>
              <a:ext uri="{FF2B5EF4-FFF2-40B4-BE49-F238E27FC236}">
                <a16:creationId xmlns:a16="http://schemas.microsoft.com/office/drawing/2014/main" id="{D10CAF03-4665-411C-8C10-51F5D2F910BE}"/>
              </a:ext>
            </a:extLst>
          </p:cNvPr>
          <p:cNvSpPr>
            <a:spLocks noChangeShapeType="1"/>
          </p:cNvSpPr>
          <p:nvPr/>
        </p:nvSpPr>
        <p:spPr bwMode="auto">
          <a:xfrm flipH="1">
            <a:off x="6088063" y="2832100"/>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998" name="Rectangle 102">
            <a:extLst>
              <a:ext uri="{FF2B5EF4-FFF2-40B4-BE49-F238E27FC236}">
                <a16:creationId xmlns:a16="http://schemas.microsoft.com/office/drawing/2014/main" id="{D64F0D97-9832-47B6-863A-D37F3F3E7380}"/>
              </a:ext>
            </a:extLst>
          </p:cNvPr>
          <p:cNvSpPr>
            <a:spLocks noChangeArrowheads="1"/>
          </p:cNvSpPr>
          <p:nvPr/>
        </p:nvSpPr>
        <p:spPr bwMode="auto">
          <a:xfrm>
            <a:off x="2516188" y="2774950"/>
            <a:ext cx="230187"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Helvetica" panose="020B0604020202020204" pitchFamily="34" charset="0"/>
              </a:rPr>
              <a:t>1.5</a:t>
            </a:r>
            <a:endParaRPr lang="en-US" altLang="en-US"/>
          </a:p>
        </p:txBody>
      </p:sp>
      <p:sp>
        <p:nvSpPr>
          <p:cNvPr id="80999" name="Freeform 103">
            <a:extLst>
              <a:ext uri="{FF2B5EF4-FFF2-40B4-BE49-F238E27FC236}">
                <a16:creationId xmlns:a16="http://schemas.microsoft.com/office/drawing/2014/main" id="{F757B42D-0ED5-4F18-9BC3-821E7B69AD99}"/>
              </a:ext>
            </a:extLst>
          </p:cNvPr>
          <p:cNvSpPr>
            <a:spLocks/>
          </p:cNvSpPr>
          <p:nvPr/>
        </p:nvSpPr>
        <p:spPr bwMode="auto">
          <a:xfrm>
            <a:off x="2770188" y="2928938"/>
            <a:ext cx="1290637" cy="2447925"/>
          </a:xfrm>
          <a:custGeom>
            <a:avLst/>
            <a:gdLst>
              <a:gd name="T0" fmla="*/ 7 w 813"/>
              <a:gd name="T1" fmla="*/ 1187 h 1542"/>
              <a:gd name="T2" fmla="*/ 28 w 813"/>
              <a:gd name="T3" fmla="*/ 1187 h 1542"/>
              <a:gd name="T4" fmla="*/ 46 w 813"/>
              <a:gd name="T5" fmla="*/ 1187 h 1542"/>
              <a:gd name="T6" fmla="*/ 67 w 813"/>
              <a:gd name="T7" fmla="*/ 1187 h 1542"/>
              <a:gd name="T8" fmla="*/ 85 w 813"/>
              <a:gd name="T9" fmla="*/ 1187 h 1542"/>
              <a:gd name="T10" fmla="*/ 106 w 813"/>
              <a:gd name="T11" fmla="*/ 1187 h 1542"/>
              <a:gd name="T12" fmla="*/ 124 w 813"/>
              <a:gd name="T13" fmla="*/ 1187 h 1542"/>
              <a:gd name="T14" fmla="*/ 141 w 813"/>
              <a:gd name="T15" fmla="*/ 1187 h 1542"/>
              <a:gd name="T16" fmla="*/ 163 w 813"/>
              <a:gd name="T17" fmla="*/ 1187 h 1542"/>
              <a:gd name="T18" fmla="*/ 180 w 813"/>
              <a:gd name="T19" fmla="*/ 1187 h 1542"/>
              <a:gd name="T20" fmla="*/ 202 w 813"/>
              <a:gd name="T21" fmla="*/ 1187 h 1542"/>
              <a:gd name="T22" fmla="*/ 220 w 813"/>
              <a:gd name="T23" fmla="*/ 1187 h 1542"/>
              <a:gd name="T24" fmla="*/ 241 w 813"/>
              <a:gd name="T25" fmla="*/ 1187 h 1542"/>
              <a:gd name="T26" fmla="*/ 259 w 813"/>
              <a:gd name="T27" fmla="*/ 1187 h 1542"/>
              <a:gd name="T28" fmla="*/ 280 w 813"/>
              <a:gd name="T29" fmla="*/ 1187 h 1542"/>
              <a:gd name="T30" fmla="*/ 298 w 813"/>
              <a:gd name="T31" fmla="*/ 1187 h 1542"/>
              <a:gd name="T32" fmla="*/ 315 w 813"/>
              <a:gd name="T33" fmla="*/ 1187 h 1542"/>
              <a:gd name="T34" fmla="*/ 337 w 813"/>
              <a:gd name="T35" fmla="*/ 1187 h 1542"/>
              <a:gd name="T36" fmla="*/ 354 w 813"/>
              <a:gd name="T37" fmla="*/ 1187 h 1542"/>
              <a:gd name="T38" fmla="*/ 376 w 813"/>
              <a:gd name="T39" fmla="*/ 1187 h 1542"/>
              <a:gd name="T40" fmla="*/ 393 w 813"/>
              <a:gd name="T41" fmla="*/ 1187 h 1542"/>
              <a:gd name="T42" fmla="*/ 415 w 813"/>
              <a:gd name="T43" fmla="*/ 1187 h 1542"/>
              <a:gd name="T44" fmla="*/ 432 w 813"/>
              <a:gd name="T45" fmla="*/ 1187 h 1542"/>
              <a:gd name="T46" fmla="*/ 450 w 813"/>
              <a:gd name="T47" fmla="*/ 1187 h 1542"/>
              <a:gd name="T48" fmla="*/ 471 w 813"/>
              <a:gd name="T49" fmla="*/ 1187 h 1542"/>
              <a:gd name="T50" fmla="*/ 489 w 813"/>
              <a:gd name="T51" fmla="*/ 1187 h 1542"/>
              <a:gd name="T52" fmla="*/ 511 w 813"/>
              <a:gd name="T53" fmla="*/ 1181 h 1542"/>
              <a:gd name="T54" fmla="*/ 528 w 813"/>
              <a:gd name="T55" fmla="*/ 1187 h 1542"/>
              <a:gd name="T56" fmla="*/ 549 w 813"/>
              <a:gd name="T57" fmla="*/ 1187 h 1542"/>
              <a:gd name="T58" fmla="*/ 567 w 813"/>
              <a:gd name="T59" fmla="*/ 1191 h 1542"/>
              <a:gd name="T60" fmla="*/ 589 w 813"/>
              <a:gd name="T61" fmla="*/ 1209 h 1542"/>
              <a:gd name="T62" fmla="*/ 606 w 813"/>
              <a:gd name="T63" fmla="*/ 1148 h 1542"/>
              <a:gd name="T64" fmla="*/ 624 w 813"/>
              <a:gd name="T65" fmla="*/ 1120 h 1542"/>
              <a:gd name="T66" fmla="*/ 645 w 813"/>
              <a:gd name="T67" fmla="*/ 1326 h 1542"/>
              <a:gd name="T68" fmla="*/ 663 w 813"/>
              <a:gd name="T69" fmla="*/ 1305 h 1542"/>
              <a:gd name="T70" fmla="*/ 684 w 813"/>
              <a:gd name="T71" fmla="*/ 574 h 1542"/>
              <a:gd name="T72" fmla="*/ 702 w 813"/>
              <a:gd name="T73" fmla="*/ 0 h 1542"/>
              <a:gd name="T74" fmla="*/ 723 w 813"/>
              <a:gd name="T75" fmla="*/ 535 h 1542"/>
              <a:gd name="T76" fmla="*/ 741 w 813"/>
              <a:gd name="T77" fmla="*/ 1383 h 1542"/>
              <a:gd name="T78" fmla="*/ 762 w 813"/>
              <a:gd name="T79" fmla="*/ 1500 h 1542"/>
              <a:gd name="T80" fmla="*/ 780 w 813"/>
              <a:gd name="T81" fmla="*/ 1266 h 1542"/>
              <a:gd name="T82" fmla="*/ 798 w 813"/>
              <a:gd name="T83" fmla="*/ 1262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3" h="1542">
                <a:moveTo>
                  <a:pt x="0" y="1187"/>
                </a:moveTo>
                <a:lnTo>
                  <a:pt x="3" y="1187"/>
                </a:lnTo>
                <a:lnTo>
                  <a:pt x="7" y="1187"/>
                </a:lnTo>
                <a:lnTo>
                  <a:pt x="14" y="1187"/>
                </a:lnTo>
                <a:lnTo>
                  <a:pt x="22" y="1187"/>
                </a:lnTo>
                <a:lnTo>
                  <a:pt x="28" y="1187"/>
                </a:lnTo>
                <a:lnTo>
                  <a:pt x="36" y="1187"/>
                </a:lnTo>
                <a:lnTo>
                  <a:pt x="39" y="1187"/>
                </a:lnTo>
                <a:lnTo>
                  <a:pt x="46" y="1187"/>
                </a:lnTo>
                <a:lnTo>
                  <a:pt x="53" y="1187"/>
                </a:lnTo>
                <a:lnTo>
                  <a:pt x="61" y="1187"/>
                </a:lnTo>
                <a:lnTo>
                  <a:pt x="67" y="1187"/>
                </a:lnTo>
                <a:lnTo>
                  <a:pt x="75" y="1187"/>
                </a:lnTo>
                <a:lnTo>
                  <a:pt x="78" y="1187"/>
                </a:lnTo>
                <a:lnTo>
                  <a:pt x="85" y="1187"/>
                </a:lnTo>
                <a:lnTo>
                  <a:pt x="92" y="1187"/>
                </a:lnTo>
                <a:lnTo>
                  <a:pt x="100" y="1187"/>
                </a:lnTo>
                <a:lnTo>
                  <a:pt x="106" y="1187"/>
                </a:lnTo>
                <a:lnTo>
                  <a:pt x="110" y="1187"/>
                </a:lnTo>
                <a:lnTo>
                  <a:pt x="118" y="1187"/>
                </a:lnTo>
                <a:lnTo>
                  <a:pt x="124" y="1187"/>
                </a:lnTo>
                <a:lnTo>
                  <a:pt x="131" y="1187"/>
                </a:lnTo>
                <a:lnTo>
                  <a:pt x="138" y="1187"/>
                </a:lnTo>
                <a:lnTo>
                  <a:pt x="141" y="1187"/>
                </a:lnTo>
                <a:lnTo>
                  <a:pt x="149" y="1187"/>
                </a:lnTo>
                <a:lnTo>
                  <a:pt x="157" y="1187"/>
                </a:lnTo>
                <a:lnTo>
                  <a:pt x="163" y="1187"/>
                </a:lnTo>
                <a:lnTo>
                  <a:pt x="170" y="1187"/>
                </a:lnTo>
                <a:lnTo>
                  <a:pt x="177" y="1187"/>
                </a:lnTo>
                <a:lnTo>
                  <a:pt x="180" y="1187"/>
                </a:lnTo>
                <a:lnTo>
                  <a:pt x="188" y="1187"/>
                </a:lnTo>
                <a:lnTo>
                  <a:pt x="196" y="1187"/>
                </a:lnTo>
                <a:lnTo>
                  <a:pt x="202" y="1187"/>
                </a:lnTo>
                <a:lnTo>
                  <a:pt x="209" y="1187"/>
                </a:lnTo>
                <a:lnTo>
                  <a:pt x="213" y="1187"/>
                </a:lnTo>
                <a:lnTo>
                  <a:pt x="220" y="1187"/>
                </a:lnTo>
                <a:lnTo>
                  <a:pt x="227" y="1187"/>
                </a:lnTo>
                <a:lnTo>
                  <a:pt x="235" y="1187"/>
                </a:lnTo>
                <a:lnTo>
                  <a:pt x="241" y="1187"/>
                </a:lnTo>
                <a:lnTo>
                  <a:pt x="245" y="1187"/>
                </a:lnTo>
                <a:lnTo>
                  <a:pt x="252" y="1187"/>
                </a:lnTo>
                <a:lnTo>
                  <a:pt x="259" y="1187"/>
                </a:lnTo>
                <a:lnTo>
                  <a:pt x="266" y="1187"/>
                </a:lnTo>
                <a:lnTo>
                  <a:pt x="274" y="1187"/>
                </a:lnTo>
                <a:lnTo>
                  <a:pt x="280" y="1187"/>
                </a:lnTo>
                <a:lnTo>
                  <a:pt x="284" y="1187"/>
                </a:lnTo>
                <a:lnTo>
                  <a:pt x="291" y="1187"/>
                </a:lnTo>
                <a:lnTo>
                  <a:pt x="298" y="1187"/>
                </a:lnTo>
                <a:lnTo>
                  <a:pt x="305" y="1187"/>
                </a:lnTo>
                <a:lnTo>
                  <a:pt x="311" y="1187"/>
                </a:lnTo>
                <a:lnTo>
                  <a:pt x="315" y="1187"/>
                </a:lnTo>
                <a:lnTo>
                  <a:pt x="323" y="1187"/>
                </a:lnTo>
                <a:lnTo>
                  <a:pt x="330" y="1187"/>
                </a:lnTo>
                <a:lnTo>
                  <a:pt x="337" y="1187"/>
                </a:lnTo>
                <a:lnTo>
                  <a:pt x="344" y="1187"/>
                </a:lnTo>
                <a:lnTo>
                  <a:pt x="348" y="1187"/>
                </a:lnTo>
                <a:lnTo>
                  <a:pt x="354" y="1187"/>
                </a:lnTo>
                <a:lnTo>
                  <a:pt x="362" y="1187"/>
                </a:lnTo>
                <a:lnTo>
                  <a:pt x="369" y="1187"/>
                </a:lnTo>
                <a:lnTo>
                  <a:pt x="376" y="1187"/>
                </a:lnTo>
                <a:lnTo>
                  <a:pt x="383" y="1187"/>
                </a:lnTo>
                <a:lnTo>
                  <a:pt x="387" y="1187"/>
                </a:lnTo>
                <a:lnTo>
                  <a:pt x="393" y="1187"/>
                </a:lnTo>
                <a:lnTo>
                  <a:pt x="401" y="1187"/>
                </a:lnTo>
                <a:lnTo>
                  <a:pt x="408" y="1187"/>
                </a:lnTo>
                <a:lnTo>
                  <a:pt x="415" y="1187"/>
                </a:lnTo>
                <a:lnTo>
                  <a:pt x="419" y="1187"/>
                </a:lnTo>
                <a:lnTo>
                  <a:pt x="426" y="1187"/>
                </a:lnTo>
                <a:lnTo>
                  <a:pt x="432" y="1187"/>
                </a:lnTo>
                <a:lnTo>
                  <a:pt x="440" y="1187"/>
                </a:lnTo>
                <a:lnTo>
                  <a:pt x="447" y="1187"/>
                </a:lnTo>
                <a:lnTo>
                  <a:pt x="450" y="1187"/>
                </a:lnTo>
                <a:lnTo>
                  <a:pt x="458" y="1187"/>
                </a:lnTo>
                <a:lnTo>
                  <a:pt x="465" y="1187"/>
                </a:lnTo>
                <a:lnTo>
                  <a:pt x="471" y="1187"/>
                </a:lnTo>
                <a:lnTo>
                  <a:pt x="479" y="1191"/>
                </a:lnTo>
                <a:lnTo>
                  <a:pt x="485" y="1191"/>
                </a:lnTo>
                <a:lnTo>
                  <a:pt x="489" y="1187"/>
                </a:lnTo>
                <a:lnTo>
                  <a:pt x="497" y="1184"/>
                </a:lnTo>
                <a:lnTo>
                  <a:pt x="504" y="1184"/>
                </a:lnTo>
                <a:lnTo>
                  <a:pt x="511" y="1181"/>
                </a:lnTo>
                <a:lnTo>
                  <a:pt x="518" y="1184"/>
                </a:lnTo>
                <a:lnTo>
                  <a:pt x="522" y="1184"/>
                </a:lnTo>
                <a:lnTo>
                  <a:pt x="528" y="1187"/>
                </a:lnTo>
                <a:lnTo>
                  <a:pt x="536" y="1187"/>
                </a:lnTo>
                <a:lnTo>
                  <a:pt x="543" y="1187"/>
                </a:lnTo>
                <a:lnTo>
                  <a:pt x="549" y="1187"/>
                </a:lnTo>
                <a:lnTo>
                  <a:pt x="553" y="1184"/>
                </a:lnTo>
                <a:lnTo>
                  <a:pt x="561" y="1184"/>
                </a:lnTo>
                <a:lnTo>
                  <a:pt x="567" y="1191"/>
                </a:lnTo>
                <a:lnTo>
                  <a:pt x="575" y="1199"/>
                </a:lnTo>
                <a:lnTo>
                  <a:pt x="582" y="1205"/>
                </a:lnTo>
                <a:lnTo>
                  <a:pt x="589" y="1209"/>
                </a:lnTo>
                <a:lnTo>
                  <a:pt x="592" y="1201"/>
                </a:lnTo>
                <a:lnTo>
                  <a:pt x="600" y="1181"/>
                </a:lnTo>
                <a:lnTo>
                  <a:pt x="606" y="1148"/>
                </a:lnTo>
                <a:lnTo>
                  <a:pt x="614" y="1120"/>
                </a:lnTo>
                <a:lnTo>
                  <a:pt x="621" y="1107"/>
                </a:lnTo>
                <a:lnTo>
                  <a:pt x="624" y="1120"/>
                </a:lnTo>
                <a:lnTo>
                  <a:pt x="631" y="1166"/>
                </a:lnTo>
                <a:lnTo>
                  <a:pt x="639" y="1240"/>
                </a:lnTo>
                <a:lnTo>
                  <a:pt x="645" y="1326"/>
                </a:lnTo>
                <a:lnTo>
                  <a:pt x="653" y="1387"/>
                </a:lnTo>
                <a:lnTo>
                  <a:pt x="657" y="1389"/>
                </a:lnTo>
                <a:lnTo>
                  <a:pt x="663" y="1305"/>
                </a:lnTo>
                <a:lnTo>
                  <a:pt x="670" y="1127"/>
                </a:lnTo>
                <a:lnTo>
                  <a:pt x="678" y="868"/>
                </a:lnTo>
                <a:lnTo>
                  <a:pt x="684" y="574"/>
                </a:lnTo>
                <a:lnTo>
                  <a:pt x="692" y="290"/>
                </a:lnTo>
                <a:lnTo>
                  <a:pt x="696" y="84"/>
                </a:lnTo>
                <a:lnTo>
                  <a:pt x="702" y="0"/>
                </a:lnTo>
                <a:lnTo>
                  <a:pt x="709" y="59"/>
                </a:lnTo>
                <a:lnTo>
                  <a:pt x="717" y="251"/>
                </a:lnTo>
                <a:lnTo>
                  <a:pt x="723" y="535"/>
                </a:lnTo>
                <a:lnTo>
                  <a:pt x="727" y="858"/>
                </a:lnTo>
                <a:lnTo>
                  <a:pt x="735" y="1156"/>
                </a:lnTo>
                <a:lnTo>
                  <a:pt x="741" y="1383"/>
                </a:lnTo>
                <a:lnTo>
                  <a:pt x="749" y="1511"/>
                </a:lnTo>
                <a:lnTo>
                  <a:pt x="756" y="1542"/>
                </a:lnTo>
                <a:lnTo>
                  <a:pt x="762" y="1500"/>
                </a:lnTo>
                <a:lnTo>
                  <a:pt x="766" y="1418"/>
                </a:lnTo>
                <a:lnTo>
                  <a:pt x="774" y="1330"/>
                </a:lnTo>
                <a:lnTo>
                  <a:pt x="780" y="1266"/>
                </a:lnTo>
                <a:lnTo>
                  <a:pt x="788" y="1234"/>
                </a:lnTo>
                <a:lnTo>
                  <a:pt x="795" y="1238"/>
                </a:lnTo>
                <a:lnTo>
                  <a:pt x="798" y="1262"/>
                </a:lnTo>
                <a:lnTo>
                  <a:pt x="805" y="1297"/>
                </a:lnTo>
                <a:lnTo>
                  <a:pt x="813" y="1322"/>
                </a:lnTo>
              </a:path>
            </a:pathLst>
          </a:custGeom>
          <a:noFill/>
          <a:ln w="15875"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000" name="Freeform 104">
            <a:extLst>
              <a:ext uri="{FF2B5EF4-FFF2-40B4-BE49-F238E27FC236}">
                <a16:creationId xmlns:a16="http://schemas.microsoft.com/office/drawing/2014/main" id="{868FEE28-6982-473F-AB9B-FAD426CF0C60}"/>
              </a:ext>
            </a:extLst>
          </p:cNvPr>
          <p:cNvSpPr>
            <a:spLocks/>
          </p:cNvSpPr>
          <p:nvPr/>
        </p:nvSpPr>
        <p:spPr bwMode="auto">
          <a:xfrm>
            <a:off x="4060825" y="2928938"/>
            <a:ext cx="1293813" cy="2447925"/>
          </a:xfrm>
          <a:custGeom>
            <a:avLst/>
            <a:gdLst>
              <a:gd name="T0" fmla="*/ 14 w 815"/>
              <a:gd name="T1" fmla="*/ 1340 h 1542"/>
              <a:gd name="T2" fmla="*/ 31 w 815"/>
              <a:gd name="T3" fmla="*/ 1315 h 1542"/>
              <a:gd name="T4" fmla="*/ 53 w 815"/>
              <a:gd name="T5" fmla="*/ 1315 h 1542"/>
              <a:gd name="T6" fmla="*/ 70 w 815"/>
              <a:gd name="T7" fmla="*/ 1312 h 1542"/>
              <a:gd name="T8" fmla="*/ 88 w 815"/>
              <a:gd name="T9" fmla="*/ 1309 h 1542"/>
              <a:gd name="T10" fmla="*/ 109 w 815"/>
              <a:gd name="T11" fmla="*/ 1315 h 1542"/>
              <a:gd name="T12" fmla="*/ 127 w 815"/>
              <a:gd name="T13" fmla="*/ 1315 h 1542"/>
              <a:gd name="T14" fmla="*/ 148 w 815"/>
              <a:gd name="T15" fmla="*/ 1312 h 1542"/>
              <a:gd name="T16" fmla="*/ 166 w 815"/>
              <a:gd name="T17" fmla="*/ 1312 h 1542"/>
              <a:gd name="T18" fmla="*/ 188 w 815"/>
              <a:gd name="T19" fmla="*/ 1312 h 1542"/>
              <a:gd name="T20" fmla="*/ 205 w 815"/>
              <a:gd name="T21" fmla="*/ 1312 h 1542"/>
              <a:gd name="T22" fmla="*/ 223 w 815"/>
              <a:gd name="T23" fmla="*/ 1315 h 1542"/>
              <a:gd name="T24" fmla="*/ 244 w 815"/>
              <a:gd name="T25" fmla="*/ 1312 h 1542"/>
              <a:gd name="T26" fmla="*/ 262 w 815"/>
              <a:gd name="T27" fmla="*/ 1315 h 1542"/>
              <a:gd name="T28" fmla="*/ 283 w 815"/>
              <a:gd name="T29" fmla="*/ 1312 h 1542"/>
              <a:gd name="T30" fmla="*/ 301 w 815"/>
              <a:gd name="T31" fmla="*/ 1312 h 1542"/>
              <a:gd name="T32" fmla="*/ 322 w 815"/>
              <a:gd name="T33" fmla="*/ 1312 h 1542"/>
              <a:gd name="T34" fmla="*/ 340 w 815"/>
              <a:gd name="T35" fmla="*/ 1312 h 1542"/>
              <a:gd name="T36" fmla="*/ 361 w 815"/>
              <a:gd name="T37" fmla="*/ 1315 h 1542"/>
              <a:gd name="T38" fmla="*/ 379 w 815"/>
              <a:gd name="T39" fmla="*/ 1315 h 1542"/>
              <a:gd name="T40" fmla="*/ 397 w 815"/>
              <a:gd name="T41" fmla="*/ 1309 h 1542"/>
              <a:gd name="T42" fmla="*/ 418 w 815"/>
              <a:gd name="T43" fmla="*/ 1312 h 1542"/>
              <a:gd name="T44" fmla="*/ 436 w 815"/>
              <a:gd name="T45" fmla="*/ 1315 h 1542"/>
              <a:gd name="T46" fmla="*/ 457 w 815"/>
              <a:gd name="T47" fmla="*/ 1315 h 1542"/>
              <a:gd name="T48" fmla="*/ 475 w 815"/>
              <a:gd name="T49" fmla="*/ 1340 h 1542"/>
              <a:gd name="T50" fmla="*/ 496 w 815"/>
              <a:gd name="T51" fmla="*/ 1297 h 1542"/>
              <a:gd name="T52" fmla="*/ 514 w 815"/>
              <a:gd name="T53" fmla="*/ 1234 h 1542"/>
              <a:gd name="T54" fmla="*/ 531 w 815"/>
              <a:gd name="T55" fmla="*/ 1418 h 1542"/>
              <a:gd name="T56" fmla="*/ 553 w 815"/>
              <a:gd name="T57" fmla="*/ 1511 h 1542"/>
              <a:gd name="T58" fmla="*/ 570 w 815"/>
              <a:gd name="T59" fmla="*/ 858 h 1542"/>
              <a:gd name="T60" fmla="*/ 592 w 815"/>
              <a:gd name="T61" fmla="*/ 59 h 1542"/>
              <a:gd name="T62" fmla="*/ 609 w 815"/>
              <a:gd name="T63" fmla="*/ 290 h 1542"/>
              <a:gd name="T64" fmla="*/ 631 w 815"/>
              <a:gd name="T65" fmla="*/ 1127 h 1542"/>
              <a:gd name="T66" fmla="*/ 649 w 815"/>
              <a:gd name="T67" fmla="*/ 1387 h 1542"/>
              <a:gd name="T68" fmla="*/ 670 w 815"/>
              <a:gd name="T69" fmla="*/ 1166 h 1542"/>
              <a:gd name="T70" fmla="*/ 688 w 815"/>
              <a:gd name="T71" fmla="*/ 1121 h 1542"/>
              <a:gd name="T72" fmla="*/ 705 w 815"/>
              <a:gd name="T73" fmla="*/ 1201 h 1542"/>
              <a:gd name="T74" fmla="*/ 727 w 815"/>
              <a:gd name="T75" fmla="*/ 1199 h 1542"/>
              <a:gd name="T76" fmla="*/ 744 w 815"/>
              <a:gd name="T77" fmla="*/ 1184 h 1542"/>
              <a:gd name="T78" fmla="*/ 766 w 815"/>
              <a:gd name="T79" fmla="*/ 1187 h 1542"/>
              <a:gd name="T80" fmla="*/ 783 w 815"/>
              <a:gd name="T81" fmla="*/ 1184 h 1542"/>
              <a:gd name="T82" fmla="*/ 805 w 815"/>
              <a:gd name="T83" fmla="*/ 1184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5" h="1542">
                <a:moveTo>
                  <a:pt x="0" y="1322"/>
                </a:moveTo>
                <a:lnTo>
                  <a:pt x="6" y="1336"/>
                </a:lnTo>
                <a:lnTo>
                  <a:pt x="14" y="1340"/>
                </a:lnTo>
                <a:lnTo>
                  <a:pt x="17" y="1333"/>
                </a:lnTo>
                <a:lnTo>
                  <a:pt x="24" y="1322"/>
                </a:lnTo>
                <a:lnTo>
                  <a:pt x="31" y="1315"/>
                </a:lnTo>
                <a:lnTo>
                  <a:pt x="39" y="1312"/>
                </a:lnTo>
                <a:lnTo>
                  <a:pt x="45" y="1312"/>
                </a:lnTo>
                <a:lnTo>
                  <a:pt x="53" y="1315"/>
                </a:lnTo>
                <a:lnTo>
                  <a:pt x="56" y="1315"/>
                </a:lnTo>
                <a:lnTo>
                  <a:pt x="63" y="1315"/>
                </a:lnTo>
                <a:lnTo>
                  <a:pt x="70" y="1312"/>
                </a:lnTo>
                <a:lnTo>
                  <a:pt x="78" y="1309"/>
                </a:lnTo>
                <a:lnTo>
                  <a:pt x="84" y="1309"/>
                </a:lnTo>
                <a:lnTo>
                  <a:pt x="88" y="1309"/>
                </a:lnTo>
                <a:lnTo>
                  <a:pt x="95" y="1312"/>
                </a:lnTo>
                <a:lnTo>
                  <a:pt x="102" y="1312"/>
                </a:lnTo>
                <a:lnTo>
                  <a:pt x="109" y="1315"/>
                </a:lnTo>
                <a:lnTo>
                  <a:pt x="117" y="1315"/>
                </a:lnTo>
                <a:lnTo>
                  <a:pt x="120" y="1315"/>
                </a:lnTo>
                <a:lnTo>
                  <a:pt x="127" y="1315"/>
                </a:lnTo>
                <a:lnTo>
                  <a:pt x="135" y="1312"/>
                </a:lnTo>
                <a:lnTo>
                  <a:pt x="141" y="1312"/>
                </a:lnTo>
                <a:lnTo>
                  <a:pt x="148" y="1312"/>
                </a:lnTo>
                <a:lnTo>
                  <a:pt x="156" y="1312"/>
                </a:lnTo>
                <a:lnTo>
                  <a:pt x="159" y="1312"/>
                </a:lnTo>
                <a:lnTo>
                  <a:pt x="166" y="1312"/>
                </a:lnTo>
                <a:lnTo>
                  <a:pt x="174" y="1312"/>
                </a:lnTo>
                <a:lnTo>
                  <a:pt x="180" y="1312"/>
                </a:lnTo>
                <a:lnTo>
                  <a:pt x="188" y="1312"/>
                </a:lnTo>
                <a:lnTo>
                  <a:pt x="191" y="1312"/>
                </a:lnTo>
                <a:lnTo>
                  <a:pt x="197" y="1312"/>
                </a:lnTo>
                <a:lnTo>
                  <a:pt x="205" y="1312"/>
                </a:lnTo>
                <a:lnTo>
                  <a:pt x="213" y="1312"/>
                </a:lnTo>
                <a:lnTo>
                  <a:pt x="219" y="1315"/>
                </a:lnTo>
                <a:lnTo>
                  <a:pt x="223" y="1315"/>
                </a:lnTo>
                <a:lnTo>
                  <a:pt x="230" y="1312"/>
                </a:lnTo>
                <a:lnTo>
                  <a:pt x="237" y="1312"/>
                </a:lnTo>
                <a:lnTo>
                  <a:pt x="244" y="1312"/>
                </a:lnTo>
                <a:lnTo>
                  <a:pt x="252" y="1312"/>
                </a:lnTo>
                <a:lnTo>
                  <a:pt x="258" y="1312"/>
                </a:lnTo>
                <a:lnTo>
                  <a:pt x="262" y="1315"/>
                </a:lnTo>
                <a:lnTo>
                  <a:pt x="269" y="1315"/>
                </a:lnTo>
                <a:lnTo>
                  <a:pt x="276" y="1312"/>
                </a:lnTo>
                <a:lnTo>
                  <a:pt x="283" y="1312"/>
                </a:lnTo>
                <a:lnTo>
                  <a:pt x="291" y="1312"/>
                </a:lnTo>
                <a:lnTo>
                  <a:pt x="293" y="1312"/>
                </a:lnTo>
                <a:lnTo>
                  <a:pt x="301" y="1312"/>
                </a:lnTo>
                <a:lnTo>
                  <a:pt x="308" y="1312"/>
                </a:lnTo>
                <a:lnTo>
                  <a:pt x="315" y="1312"/>
                </a:lnTo>
                <a:lnTo>
                  <a:pt x="322" y="1312"/>
                </a:lnTo>
                <a:lnTo>
                  <a:pt x="326" y="1312"/>
                </a:lnTo>
                <a:lnTo>
                  <a:pt x="332" y="1312"/>
                </a:lnTo>
                <a:lnTo>
                  <a:pt x="340" y="1312"/>
                </a:lnTo>
                <a:lnTo>
                  <a:pt x="347" y="1312"/>
                </a:lnTo>
                <a:lnTo>
                  <a:pt x="354" y="1312"/>
                </a:lnTo>
                <a:lnTo>
                  <a:pt x="361" y="1315"/>
                </a:lnTo>
                <a:lnTo>
                  <a:pt x="365" y="1315"/>
                </a:lnTo>
                <a:lnTo>
                  <a:pt x="371" y="1315"/>
                </a:lnTo>
                <a:lnTo>
                  <a:pt x="379" y="1315"/>
                </a:lnTo>
                <a:lnTo>
                  <a:pt x="386" y="1312"/>
                </a:lnTo>
                <a:lnTo>
                  <a:pt x="393" y="1312"/>
                </a:lnTo>
                <a:lnTo>
                  <a:pt x="397" y="1309"/>
                </a:lnTo>
                <a:lnTo>
                  <a:pt x="404" y="1309"/>
                </a:lnTo>
                <a:lnTo>
                  <a:pt x="410" y="1309"/>
                </a:lnTo>
                <a:lnTo>
                  <a:pt x="418" y="1312"/>
                </a:lnTo>
                <a:lnTo>
                  <a:pt x="426" y="1315"/>
                </a:lnTo>
                <a:lnTo>
                  <a:pt x="428" y="1315"/>
                </a:lnTo>
                <a:lnTo>
                  <a:pt x="436" y="1315"/>
                </a:lnTo>
                <a:lnTo>
                  <a:pt x="443" y="1312"/>
                </a:lnTo>
                <a:lnTo>
                  <a:pt x="449" y="1312"/>
                </a:lnTo>
                <a:lnTo>
                  <a:pt x="457" y="1315"/>
                </a:lnTo>
                <a:lnTo>
                  <a:pt x="465" y="1322"/>
                </a:lnTo>
                <a:lnTo>
                  <a:pt x="467" y="1333"/>
                </a:lnTo>
                <a:lnTo>
                  <a:pt x="475" y="1340"/>
                </a:lnTo>
                <a:lnTo>
                  <a:pt x="482" y="1336"/>
                </a:lnTo>
                <a:lnTo>
                  <a:pt x="488" y="1322"/>
                </a:lnTo>
                <a:lnTo>
                  <a:pt x="496" y="1297"/>
                </a:lnTo>
                <a:lnTo>
                  <a:pt x="500" y="1262"/>
                </a:lnTo>
                <a:lnTo>
                  <a:pt x="506" y="1238"/>
                </a:lnTo>
                <a:lnTo>
                  <a:pt x="514" y="1234"/>
                </a:lnTo>
                <a:lnTo>
                  <a:pt x="521" y="1266"/>
                </a:lnTo>
                <a:lnTo>
                  <a:pt x="528" y="1330"/>
                </a:lnTo>
                <a:lnTo>
                  <a:pt x="531" y="1418"/>
                </a:lnTo>
                <a:lnTo>
                  <a:pt x="539" y="1500"/>
                </a:lnTo>
                <a:lnTo>
                  <a:pt x="545" y="1542"/>
                </a:lnTo>
                <a:lnTo>
                  <a:pt x="553" y="1511"/>
                </a:lnTo>
                <a:lnTo>
                  <a:pt x="560" y="1383"/>
                </a:lnTo>
                <a:lnTo>
                  <a:pt x="567" y="1156"/>
                </a:lnTo>
                <a:lnTo>
                  <a:pt x="570" y="858"/>
                </a:lnTo>
                <a:lnTo>
                  <a:pt x="578" y="535"/>
                </a:lnTo>
                <a:lnTo>
                  <a:pt x="584" y="251"/>
                </a:lnTo>
                <a:lnTo>
                  <a:pt x="592" y="59"/>
                </a:lnTo>
                <a:lnTo>
                  <a:pt x="599" y="0"/>
                </a:lnTo>
                <a:lnTo>
                  <a:pt x="602" y="84"/>
                </a:lnTo>
                <a:lnTo>
                  <a:pt x="609" y="290"/>
                </a:lnTo>
                <a:lnTo>
                  <a:pt x="617" y="574"/>
                </a:lnTo>
                <a:lnTo>
                  <a:pt x="623" y="868"/>
                </a:lnTo>
                <a:lnTo>
                  <a:pt x="631" y="1127"/>
                </a:lnTo>
                <a:lnTo>
                  <a:pt x="638" y="1305"/>
                </a:lnTo>
                <a:lnTo>
                  <a:pt x="641" y="1389"/>
                </a:lnTo>
                <a:lnTo>
                  <a:pt x="649" y="1387"/>
                </a:lnTo>
                <a:lnTo>
                  <a:pt x="656" y="1326"/>
                </a:lnTo>
                <a:lnTo>
                  <a:pt x="662" y="1240"/>
                </a:lnTo>
                <a:lnTo>
                  <a:pt x="670" y="1166"/>
                </a:lnTo>
                <a:lnTo>
                  <a:pt x="674" y="1121"/>
                </a:lnTo>
                <a:lnTo>
                  <a:pt x="680" y="1107"/>
                </a:lnTo>
                <a:lnTo>
                  <a:pt x="688" y="1121"/>
                </a:lnTo>
                <a:lnTo>
                  <a:pt x="695" y="1148"/>
                </a:lnTo>
                <a:lnTo>
                  <a:pt x="701" y="1181"/>
                </a:lnTo>
                <a:lnTo>
                  <a:pt x="705" y="1201"/>
                </a:lnTo>
                <a:lnTo>
                  <a:pt x="713" y="1209"/>
                </a:lnTo>
                <a:lnTo>
                  <a:pt x="719" y="1205"/>
                </a:lnTo>
                <a:lnTo>
                  <a:pt x="727" y="1199"/>
                </a:lnTo>
                <a:lnTo>
                  <a:pt x="734" y="1191"/>
                </a:lnTo>
                <a:lnTo>
                  <a:pt x="740" y="1184"/>
                </a:lnTo>
                <a:lnTo>
                  <a:pt x="744" y="1184"/>
                </a:lnTo>
                <a:lnTo>
                  <a:pt x="752" y="1187"/>
                </a:lnTo>
                <a:lnTo>
                  <a:pt x="758" y="1187"/>
                </a:lnTo>
                <a:lnTo>
                  <a:pt x="766" y="1187"/>
                </a:lnTo>
                <a:lnTo>
                  <a:pt x="773" y="1187"/>
                </a:lnTo>
                <a:lnTo>
                  <a:pt x="776" y="1184"/>
                </a:lnTo>
                <a:lnTo>
                  <a:pt x="783" y="1184"/>
                </a:lnTo>
                <a:lnTo>
                  <a:pt x="791" y="1181"/>
                </a:lnTo>
                <a:lnTo>
                  <a:pt x="797" y="1184"/>
                </a:lnTo>
                <a:lnTo>
                  <a:pt x="805" y="1184"/>
                </a:lnTo>
                <a:lnTo>
                  <a:pt x="808" y="1187"/>
                </a:lnTo>
                <a:lnTo>
                  <a:pt x="815" y="1191"/>
                </a:lnTo>
              </a:path>
            </a:pathLst>
          </a:custGeom>
          <a:noFill/>
          <a:ln w="19050"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001" name="Freeform 105">
            <a:extLst>
              <a:ext uri="{FF2B5EF4-FFF2-40B4-BE49-F238E27FC236}">
                <a16:creationId xmlns:a16="http://schemas.microsoft.com/office/drawing/2014/main" id="{809B565E-F59B-456B-85CE-6E226C294EF9}"/>
              </a:ext>
            </a:extLst>
          </p:cNvPr>
          <p:cNvSpPr>
            <a:spLocks/>
          </p:cNvSpPr>
          <p:nvPr/>
        </p:nvSpPr>
        <p:spPr bwMode="auto">
          <a:xfrm>
            <a:off x="5354638" y="4813300"/>
            <a:ext cx="771525" cy="6350"/>
          </a:xfrm>
          <a:custGeom>
            <a:avLst/>
            <a:gdLst>
              <a:gd name="T0" fmla="*/ 7 w 486"/>
              <a:gd name="T1" fmla="*/ 4 h 4"/>
              <a:gd name="T2" fmla="*/ 21 w 486"/>
              <a:gd name="T3" fmla="*/ 0 h 4"/>
              <a:gd name="T4" fmla="*/ 32 w 486"/>
              <a:gd name="T5" fmla="*/ 0 h 4"/>
              <a:gd name="T6" fmla="*/ 46 w 486"/>
              <a:gd name="T7" fmla="*/ 0 h 4"/>
              <a:gd name="T8" fmla="*/ 60 w 486"/>
              <a:gd name="T9" fmla="*/ 0 h 4"/>
              <a:gd name="T10" fmla="*/ 72 w 486"/>
              <a:gd name="T11" fmla="*/ 0 h 4"/>
              <a:gd name="T12" fmla="*/ 85 w 486"/>
              <a:gd name="T13" fmla="*/ 0 h 4"/>
              <a:gd name="T14" fmla="*/ 95 w 486"/>
              <a:gd name="T15" fmla="*/ 0 h 4"/>
              <a:gd name="T16" fmla="*/ 111 w 486"/>
              <a:gd name="T17" fmla="*/ 0 h 4"/>
              <a:gd name="T18" fmla="*/ 124 w 486"/>
              <a:gd name="T19" fmla="*/ 0 h 4"/>
              <a:gd name="T20" fmla="*/ 134 w 486"/>
              <a:gd name="T21" fmla="*/ 0 h 4"/>
              <a:gd name="T22" fmla="*/ 150 w 486"/>
              <a:gd name="T23" fmla="*/ 0 h 4"/>
              <a:gd name="T24" fmla="*/ 163 w 486"/>
              <a:gd name="T25" fmla="*/ 0 h 4"/>
              <a:gd name="T26" fmla="*/ 174 w 486"/>
              <a:gd name="T27" fmla="*/ 0 h 4"/>
              <a:gd name="T28" fmla="*/ 189 w 486"/>
              <a:gd name="T29" fmla="*/ 0 h 4"/>
              <a:gd name="T30" fmla="*/ 199 w 486"/>
              <a:gd name="T31" fmla="*/ 0 h 4"/>
              <a:gd name="T32" fmla="*/ 213 w 486"/>
              <a:gd name="T33" fmla="*/ 0 h 4"/>
              <a:gd name="T34" fmla="*/ 228 w 486"/>
              <a:gd name="T35" fmla="*/ 0 h 4"/>
              <a:gd name="T36" fmla="*/ 238 w 486"/>
              <a:gd name="T37" fmla="*/ 0 h 4"/>
              <a:gd name="T38" fmla="*/ 252 w 486"/>
              <a:gd name="T39" fmla="*/ 0 h 4"/>
              <a:gd name="T40" fmla="*/ 267 w 486"/>
              <a:gd name="T41" fmla="*/ 0 h 4"/>
              <a:gd name="T42" fmla="*/ 277 w 486"/>
              <a:gd name="T43" fmla="*/ 0 h 4"/>
              <a:gd name="T44" fmla="*/ 291 w 486"/>
              <a:gd name="T45" fmla="*/ 0 h 4"/>
              <a:gd name="T46" fmla="*/ 302 w 486"/>
              <a:gd name="T47" fmla="*/ 0 h 4"/>
              <a:gd name="T48" fmla="*/ 316 w 486"/>
              <a:gd name="T49" fmla="*/ 0 h 4"/>
              <a:gd name="T50" fmla="*/ 330 w 486"/>
              <a:gd name="T51" fmla="*/ 0 h 4"/>
              <a:gd name="T52" fmla="*/ 341 w 486"/>
              <a:gd name="T53" fmla="*/ 0 h 4"/>
              <a:gd name="T54" fmla="*/ 355 w 486"/>
              <a:gd name="T55" fmla="*/ 0 h 4"/>
              <a:gd name="T56" fmla="*/ 369 w 486"/>
              <a:gd name="T57" fmla="*/ 0 h 4"/>
              <a:gd name="T58" fmla="*/ 380 w 486"/>
              <a:gd name="T59" fmla="*/ 0 h 4"/>
              <a:gd name="T60" fmla="*/ 394 w 486"/>
              <a:gd name="T61" fmla="*/ 0 h 4"/>
              <a:gd name="T62" fmla="*/ 404 w 486"/>
              <a:gd name="T63" fmla="*/ 0 h 4"/>
              <a:gd name="T64" fmla="*/ 419 w 486"/>
              <a:gd name="T65" fmla="*/ 0 h 4"/>
              <a:gd name="T66" fmla="*/ 433 w 486"/>
              <a:gd name="T67" fmla="*/ 0 h 4"/>
              <a:gd name="T68" fmla="*/ 443 w 486"/>
              <a:gd name="T69" fmla="*/ 0 h 4"/>
              <a:gd name="T70" fmla="*/ 458 w 486"/>
              <a:gd name="T71" fmla="*/ 0 h 4"/>
              <a:gd name="T72" fmla="*/ 472 w 486"/>
              <a:gd name="T73" fmla="*/ 0 h 4"/>
              <a:gd name="T74" fmla="*/ 482 w 486"/>
              <a:gd name="T7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6" h="4">
                <a:moveTo>
                  <a:pt x="0" y="4"/>
                </a:moveTo>
                <a:lnTo>
                  <a:pt x="7" y="4"/>
                </a:lnTo>
                <a:lnTo>
                  <a:pt x="15" y="0"/>
                </a:lnTo>
                <a:lnTo>
                  <a:pt x="21" y="0"/>
                </a:lnTo>
                <a:lnTo>
                  <a:pt x="29" y="0"/>
                </a:lnTo>
                <a:lnTo>
                  <a:pt x="32" y="0"/>
                </a:lnTo>
                <a:lnTo>
                  <a:pt x="39" y="0"/>
                </a:lnTo>
                <a:lnTo>
                  <a:pt x="46" y="0"/>
                </a:lnTo>
                <a:lnTo>
                  <a:pt x="54" y="0"/>
                </a:lnTo>
                <a:lnTo>
                  <a:pt x="60" y="0"/>
                </a:lnTo>
                <a:lnTo>
                  <a:pt x="64" y="0"/>
                </a:lnTo>
                <a:lnTo>
                  <a:pt x="72" y="0"/>
                </a:lnTo>
                <a:lnTo>
                  <a:pt x="78" y="0"/>
                </a:lnTo>
                <a:lnTo>
                  <a:pt x="85" y="0"/>
                </a:lnTo>
                <a:lnTo>
                  <a:pt x="93" y="0"/>
                </a:lnTo>
                <a:lnTo>
                  <a:pt x="95" y="0"/>
                </a:lnTo>
                <a:lnTo>
                  <a:pt x="103" y="0"/>
                </a:lnTo>
                <a:lnTo>
                  <a:pt x="111" y="0"/>
                </a:lnTo>
                <a:lnTo>
                  <a:pt x="117" y="0"/>
                </a:lnTo>
                <a:lnTo>
                  <a:pt x="124" y="0"/>
                </a:lnTo>
                <a:lnTo>
                  <a:pt x="132" y="0"/>
                </a:lnTo>
                <a:lnTo>
                  <a:pt x="134" y="0"/>
                </a:lnTo>
                <a:lnTo>
                  <a:pt x="142" y="0"/>
                </a:lnTo>
                <a:lnTo>
                  <a:pt x="150" y="0"/>
                </a:lnTo>
                <a:lnTo>
                  <a:pt x="156" y="0"/>
                </a:lnTo>
                <a:lnTo>
                  <a:pt x="163" y="0"/>
                </a:lnTo>
                <a:lnTo>
                  <a:pt x="167" y="0"/>
                </a:lnTo>
                <a:lnTo>
                  <a:pt x="174" y="0"/>
                </a:lnTo>
                <a:lnTo>
                  <a:pt x="181" y="0"/>
                </a:lnTo>
                <a:lnTo>
                  <a:pt x="189" y="0"/>
                </a:lnTo>
                <a:lnTo>
                  <a:pt x="195" y="0"/>
                </a:lnTo>
                <a:lnTo>
                  <a:pt x="199" y="0"/>
                </a:lnTo>
                <a:lnTo>
                  <a:pt x="206" y="0"/>
                </a:lnTo>
                <a:lnTo>
                  <a:pt x="213" y="0"/>
                </a:lnTo>
                <a:lnTo>
                  <a:pt x="220" y="0"/>
                </a:lnTo>
                <a:lnTo>
                  <a:pt x="228" y="0"/>
                </a:lnTo>
                <a:lnTo>
                  <a:pt x="234" y="0"/>
                </a:lnTo>
                <a:lnTo>
                  <a:pt x="238" y="0"/>
                </a:lnTo>
                <a:lnTo>
                  <a:pt x="245" y="0"/>
                </a:lnTo>
                <a:lnTo>
                  <a:pt x="252" y="0"/>
                </a:lnTo>
                <a:lnTo>
                  <a:pt x="259" y="0"/>
                </a:lnTo>
                <a:lnTo>
                  <a:pt x="267" y="0"/>
                </a:lnTo>
                <a:lnTo>
                  <a:pt x="269" y="0"/>
                </a:lnTo>
                <a:lnTo>
                  <a:pt x="277" y="0"/>
                </a:lnTo>
                <a:lnTo>
                  <a:pt x="284" y="0"/>
                </a:lnTo>
                <a:lnTo>
                  <a:pt x="291" y="0"/>
                </a:lnTo>
                <a:lnTo>
                  <a:pt x="298" y="0"/>
                </a:lnTo>
                <a:lnTo>
                  <a:pt x="302" y="0"/>
                </a:lnTo>
                <a:lnTo>
                  <a:pt x="308" y="0"/>
                </a:lnTo>
                <a:lnTo>
                  <a:pt x="316" y="0"/>
                </a:lnTo>
                <a:lnTo>
                  <a:pt x="323" y="0"/>
                </a:lnTo>
                <a:lnTo>
                  <a:pt x="330" y="0"/>
                </a:lnTo>
                <a:lnTo>
                  <a:pt x="337" y="0"/>
                </a:lnTo>
                <a:lnTo>
                  <a:pt x="341" y="0"/>
                </a:lnTo>
                <a:lnTo>
                  <a:pt x="347" y="0"/>
                </a:lnTo>
                <a:lnTo>
                  <a:pt x="355" y="0"/>
                </a:lnTo>
                <a:lnTo>
                  <a:pt x="363" y="0"/>
                </a:lnTo>
                <a:lnTo>
                  <a:pt x="369" y="0"/>
                </a:lnTo>
                <a:lnTo>
                  <a:pt x="373" y="0"/>
                </a:lnTo>
                <a:lnTo>
                  <a:pt x="380" y="0"/>
                </a:lnTo>
                <a:lnTo>
                  <a:pt x="386" y="0"/>
                </a:lnTo>
                <a:lnTo>
                  <a:pt x="394" y="0"/>
                </a:lnTo>
                <a:lnTo>
                  <a:pt x="402" y="0"/>
                </a:lnTo>
                <a:lnTo>
                  <a:pt x="404" y="0"/>
                </a:lnTo>
                <a:lnTo>
                  <a:pt x="412" y="0"/>
                </a:lnTo>
                <a:lnTo>
                  <a:pt x="419" y="0"/>
                </a:lnTo>
                <a:lnTo>
                  <a:pt x="425" y="0"/>
                </a:lnTo>
                <a:lnTo>
                  <a:pt x="433" y="0"/>
                </a:lnTo>
                <a:lnTo>
                  <a:pt x="441" y="0"/>
                </a:lnTo>
                <a:lnTo>
                  <a:pt x="443" y="0"/>
                </a:lnTo>
                <a:lnTo>
                  <a:pt x="451" y="0"/>
                </a:lnTo>
                <a:lnTo>
                  <a:pt x="458" y="0"/>
                </a:lnTo>
                <a:lnTo>
                  <a:pt x="465" y="0"/>
                </a:lnTo>
                <a:lnTo>
                  <a:pt x="472" y="0"/>
                </a:lnTo>
                <a:lnTo>
                  <a:pt x="476" y="0"/>
                </a:lnTo>
                <a:lnTo>
                  <a:pt x="482" y="0"/>
                </a:lnTo>
                <a:lnTo>
                  <a:pt x="486" y="0"/>
                </a:lnTo>
              </a:path>
            </a:pathLst>
          </a:custGeom>
          <a:noFill/>
          <a:ln w="15875"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002" name="Rectangle 106">
            <a:extLst>
              <a:ext uri="{FF2B5EF4-FFF2-40B4-BE49-F238E27FC236}">
                <a16:creationId xmlns:a16="http://schemas.microsoft.com/office/drawing/2014/main" id="{22FFA83F-3B0E-44FE-8FA5-DFF0B18E3427}"/>
              </a:ext>
            </a:extLst>
          </p:cNvPr>
          <p:cNvSpPr>
            <a:spLocks noChangeArrowheads="1"/>
          </p:cNvSpPr>
          <p:nvPr/>
        </p:nvSpPr>
        <p:spPr bwMode="auto">
          <a:xfrm rot="16200000">
            <a:off x="2032794" y="3975894"/>
            <a:ext cx="7175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amplitude</a:t>
            </a:r>
            <a:endParaRPr lang="en-US" altLang="en-US"/>
          </a:p>
        </p:txBody>
      </p:sp>
      <p:sp>
        <p:nvSpPr>
          <p:cNvPr id="81003" name="Freeform 107">
            <a:extLst>
              <a:ext uri="{FF2B5EF4-FFF2-40B4-BE49-F238E27FC236}">
                <a16:creationId xmlns:a16="http://schemas.microsoft.com/office/drawing/2014/main" id="{9C5B78C8-75D3-4153-AE33-616FDAE0DBA5}"/>
              </a:ext>
            </a:extLst>
          </p:cNvPr>
          <p:cNvSpPr>
            <a:spLocks noEditPoints="1"/>
          </p:cNvSpPr>
          <p:nvPr/>
        </p:nvSpPr>
        <p:spPr bwMode="auto">
          <a:xfrm>
            <a:off x="2770188" y="3028950"/>
            <a:ext cx="1289050" cy="2322513"/>
          </a:xfrm>
          <a:custGeom>
            <a:avLst/>
            <a:gdLst>
              <a:gd name="T0" fmla="*/ 516 w 10739"/>
              <a:gd name="T1" fmla="*/ 14779 h 19314"/>
              <a:gd name="T2" fmla="*/ 83 w 10739"/>
              <a:gd name="T3" fmla="*/ 14912 h 19314"/>
              <a:gd name="T4" fmla="*/ 1216 w 10739"/>
              <a:gd name="T5" fmla="*/ 14779 h 19314"/>
              <a:gd name="T6" fmla="*/ 1316 w 10739"/>
              <a:gd name="T7" fmla="*/ 14912 h 19314"/>
              <a:gd name="T8" fmla="*/ 1866 w 10739"/>
              <a:gd name="T9" fmla="*/ 14779 h 19314"/>
              <a:gd name="T10" fmla="*/ 2400 w 10739"/>
              <a:gd name="T11" fmla="*/ 14912 h 19314"/>
              <a:gd name="T12" fmla="*/ 1866 w 10739"/>
              <a:gd name="T13" fmla="*/ 14912 h 19314"/>
              <a:gd name="T14" fmla="*/ 3233 w 10739"/>
              <a:gd name="T15" fmla="*/ 14779 h 19314"/>
              <a:gd name="T16" fmla="*/ 2816 w 10739"/>
              <a:gd name="T17" fmla="*/ 14912 h 19314"/>
              <a:gd name="T18" fmla="*/ 4116 w 10739"/>
              <a:gd name="T19" fmla="*/ 14779 h 19314"/>
              <a:gd name="T20" fmla="*/ 3850 w 10739"/>
              <a:gd name="T21" fmla="*/ 14912 h 19314"/>
              <a:gd name="T22" fmla="*/ 4966 w 10739"/>
              <a:gd name="T23" fmla="*/ 14779 h 19314"/>
              <a:gd name="T24" fmla="*/ 4883 w 10739"/>
              <a:gd name="T25" fmla="*/ 14912 h 19314"/>
              <a:gd name="T26" fmla="*/ 5816 w 10739"/>
              <a:gd name="T27" fmla="*/ 14779 h 19314"/>
              <a:gd name="T28" fmla="*/ 5916 w 10739"/>
              <a:gd name="T29" fmla="*/ 14912 h 19314"/>
              <a:gd name="T30" fmla="*/ 6566 w 10739"/>
              <a:gd name="T31" fmla="*/ 14729 h 19314"/>
              <a:gd name="T32" fmla="*/ 6934 w 10739"/>
              <a:gd name="T33" fmla="*/ 14738 h 19314"/>
              <a:gd name="T34" fmla="*/ 6900 w 10739"/>
              <a:gd name="T35" fmla="*/ 14862 h 19314"/>
              <a:gd name="T36" fmla="*/ 6596 w 10739"/>
              <a:gd name="T37" fmla="*/ 14855 h 19314"/>
              <a:gd name="T38" fmla="*/ 7742 w 10739"/>
              <a:gd name="T39" fmla="*/ 15028 h 19314"/>
              <a:gd name="T40" fmla="*/ 7365 w 10739"/>
              <a:gd name="T41" fmla="*/ 14838 h 19314"/>
              <a:gd name="T42" fmla="*/ 7988 w 10739"/>
              <a:gd name="T43" fmla="*/ 14228 h 19314"/>
              <a:gd name="T44" fmla="*/ 8157 w 10739"/>
              <a:gd name="T45" fmla="*/ 13782 h 19314"/>
              <a:gd name="T46" fmla="*/ 8276 w 10739"/>
              <a:gd name="T47" fmla="*/ 13842 h 19314"/>
              <a:gd name="T48" fmla="*/ 8520 w 10739"/>
              <a:gd name="T49" fmla="*/ 15591 h 19314"/>
              <a:gd name="T50" fmla="*/ 8531 w 10739"/>
              <a:gd name="T51" fmla="*/ 17064 h 19314"/>
              <a:gd name="T52" fmla="*/ 8621 w 10739"/>
              <a:gd name="T53" fmla="*/ 17320 h 19314"/>
              <a:gd name="T54" fmla="*/ 8738 w 10739"/>
              <a:gd name="T55" fmla="*/ 15460 h 19314"/>
              <a:gd name="T56" fmla="*/ 8936 w 10739"/>
              <a:gd name="T57" fmla="*/ 13999 h 19314"/>
              <a:gd name="T58" fmla="*/ 8815 w 10739"/>
              <a:gd name="T59" fmla="*/ 13596 h 19314"/>
              <a:gd name="T60" fmla="*/ 9023 w 10739"/>
              <a:gd name="T61" fmla="*/ 11201 h 19314"/>
              <a:gd name="T62" fmla="*/ 8922 w 10739"/>
              <a:gd name="T63" fmla="*/ 9864 h 19314"/>
              <a:gd name="T64" fmla="*/ 9076 w 10739"/>
              <a:gd name="T65" fmla="*/ 8934 h 19314"/>
              <a:gd name="T66" fmla="*/ 9000 w 10739"/>
              <a:gd name="T67" fmla="*/ 6531 h 19314"/>
              <a:gd name="T68" fmla="*/ 9011 w 10739"/>
              <a:gd name="T69" fmla="*/ 6132 h 19314"/>
              <a:gd name="T70" fmla="*/ 9213 w 10739"/>
              <a:gd name="T71" fmla="*/ 3736 h 19314"/>
              <a:gd name="T72" fmla="*/ 9107 w 10739"/>
              <a:gd name="T73" fmla="*/ 2400 h 19314"/>
              <a:gd name="T74" fmla="*/ 9273 w 10739"/>
              <a:gd name="T75" fmla="*/ 940 h 19314"/>
              <a:gd name="T76" fmla="*/ 9171 w 10739"/>
              <a:gd name="T77" fmla="*/ 531 h 19314"/>
              <a:gd name="T78" fmla="*/ 9471 w 10739"/>
              <a:gd name="T79" fmla="*/ 1209 h 19314"/>
              <a:gd name="T80" fmla="*/ 9377 w 10739"/>
              <a:gd name="T81" fmla="*/ 2148 h 19314"/>
              <a:gd name="T82" fmla="*/ 9549 w 10739"/>
              <a:gd name="T83" fmla="*/ 3075 h 19314"/>
              <a:gd name="T84" fmla="*/ 9472 w 10739"/>
              <a:gd name="T85" fmla="*/ 5478 h 19314"/>
              <a:gd name="T86" fmla="*/ 9635 w 10739"/>
              <a:gd name="T87" fmla="*/ 6809 h 19314"/>
              <a:gd name="T88" fmla="*/ 9513 w 10739"/>
              <a:gd name="T89" fmla="*/ 7744 h 19314"/>
              <a:gd name="T90" fmla="*/ 9676 w 10739"/>
              <a:gd name="T91" fmla="*/ 10142 h 19314"/>
              <a:gd name="T92" fmla="*/ 9550 w 10739"/>
              <a:gd name="T93" fmla="*/ 10680 h 19314"/>
              <a:gd name="T94" fmla="*/ 9730 w 10739"/>
              <a:gd name="T95" fmla="*/ 12407 h 19314"/>
              <a:gd name="T96" fmla="*/ 9622 w 10739"/>
              <a:gd name="T97" fmla="*/ 13343 h 19314"/>
              <a:gd name="T98" fmla="*/ 9780 w 10739"/>
              <a:gd name="T99" fmla="*/ 14273 h 19314"/>
              <a:gd name="T100" fmla="*/ 9717 w 10739"/>
              <a:gd name="T101" fmla="*/ 16676 h 19314"/>
              <a:gd name="T102" fmla="*/ 9728 w 10739"/>
              <a:gd name="T103" fmla="*/ 17075 h 19314"/>
              <a:gd name="T104" fmla="*/ 10064 w 10739"/>
              <a:gd name="T105" fmla="*/ 19228 h 19314"/>
              <a:gd name="T106" fmla="*/ 9979 w 10739"/>
              <a:gd name="T107" fmla="*/ 18917 h 19314"/>
              <a:gd name="T108" fmla="*/ 10111 w 10739"/>
              <a:gd name="T109" fmla="*/ 17171 h 19314"/>
              <a:gd name="T110" fmla="*/ 10333 w 10739"/>
              <a:gd name="T111" fmla="*/ 16255 h 19314"/>
              <a:gd name="T112" fmla="*/ 10389 w 10739"/>
              <a:gd name="T113" fmla="*/ 15301 h 19314"/>
              <a:gd name="T114" fmla="*/ 10372 w 10739"/>
              <a:gd name="T115" fmla="*/ 15857 h 19314"/>
              <a:gd name="T116" fmla="*/ 10483 w 10739"/>
              <a:gd name="T117" fmla="*/ 15752 h 19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739" h="19314">
                <a:moveTo>
                  <a:pt x="0" y="14779"/>
                </a:moveTo>
                <a:lnTo>
                  <a:pt x="33" y="14779"/>
                </a:lnTo>
                <a:lnTo>
                  <a:pt x="83" y="14779"/>
                </a:lnTo>
                <a:lnTo>
                  <a:pt x="183" y="14779"/>
                </a:lnTo>
                <a:lnTo>
                  <a:pt x="283" y="14779"/>
                </a:lnTo>
                <a:lnTo>
                  <a:pt x="366" y="14779"/>
                </a:lnTo>
                <a:lnTo>
                  <a:pt x="466" y="14779"/>
                </a:lnTo>
                <a:lnTo>
                  <a:pt x="516" y="14779"/>
                </a:lnTo>
                <a:lnTo>
                  <a:pt x="533" y="14779"/>
                </a:lnTo>
                <a:lnTo>
                  <a:pt x="533" y="14912"/>
                </a:lnTo>
                <a:lnTo>
                  <a:pt x="516" y="14912"/>
                </a:lnTo>
                <a:lnTo>
                  <a:pt x="466" y="14912"/>
                </a:lnTo>
                <a:lnTo>
                  <a:pt x="366" y="14912"/>
                </a:lnTo>
                <a:lnTo>
                  <a:pt x="283" y="14912"/>
                </a:lnTo>
                <a:lnTo>
                  <a:pt x="183" y="14912"/>
                </a:lnTo>
                <a:lnTo>
                  <a:pt x="83" y="14912"/>
                </a:lnTo>
                <a:lnTo>
                  <a:pt x="33" y="14912"/>
                </a:lnTo>
                <a:lnTo>
                  <a:pt x="0" y="14912"/>
                </a:lnTo>
                <a:lnTo>
                  <a:pt x="0" y="14779"/>
                </a:lnTo>
                <a:close/>
                <a:moveTo>
                  <a:pt x="933" y="14779"/>
                </a:moveTo>
                <a:lnTo>
                  <a:pt x="983" y="14779"/>
                </a:lnTo>
                <a:lnTo>
                  <a:pt x="1033" y="14779"/>
                </a:lnTo>
                <a:lnTo>
                  <a:pt x="1116" y="14779"/>
                </a:lnTo>
                <a:lnTo>
                  <a:pt x="1216" y="14779"/>
                </a:lnTo>
                <a:lnTo>
                  <a:pt x="1316" y="14779"/>
                </a:lnTo>
                <a:lnTo>
                  <a:pt x="1400" y="14779"/>
                </a:lnTo>
                <a:lnTo>
                  <a:pt x="1450" y="14779"/>
                </a:lnTo>
                <a:lnTo>
                  <a:pt x="1466" y="14779"/>
                </a:lnTo>
                <a:lnTo>
                  <a:pt x="1466" y="14912"/>
                </a:lnTo>
                <a:lnTo>
                  <a:pt x="1450" y="14912"/>
                </a:lnTo>
                <a:lnTo>
                  <a:pt x="1400" y="14912"/>
                </a:lnTo>
                <a:lnTo>
                  <a:pt x="1316" y="14912"/>
                </a:lnTo>
                <a:lnTo>
                  <a:pt x="1216" y="14912"/>
                </a:lnTo>
                <a:lnTo>
                  <a:pt x="1116" y="14912"/>
                </a:lnTo>
                <a:lnTo>
                  <a:pt x="1033" y="14912"/>
                </a:lnTo>
                <a:lnTo>
                  <a:pt x="983" y="14912"/>
                </a:lnTo>
                <a:lnTo>
                  <a:pt x="933" y="14912"/>
                </a:lnTo>
                <a:lnTo>
                  <a:pt x="933" y="14779"/>
                </a:lnTo>
                <a:close/>
                <a:moveTo>
                  <a:pt x="1866" y="14779"/>
                </a:moveTo>
                <a:lnTo>
                  <a:pt x="1866" y="14779"/>
                </a:lnTo>
                <a:lnTo>
                  <a:pt x="1966" y="14779"/>
                </a:lnTo>
                <a:lnTo>
                  <a:pt x="2066" y="14779"/>
                </a:lnTo>
                <a:lnTo>
                  <a:pt x="2150" y="14779"/>
                </a:lnTo>
                <a:lnTo>
                  <a:pt x="2250" y="14779"/>
                </a:lnTo>
                <a:lnTo>
                  <a:pt x="2333" y="14779"/>
                </a:lnTo>
                <a:lnTo>
                  <a:pt x="2383" y="14779"/>
                </a:lnTo>
                <a:lnTo>
                  <a:pt x="2400" y="14779"/>
                </a:lnTo>
                <a:lnTo>
                  <a:pt x="2400" y="14912"/>
                </a:lnTo>
                <a:lnTo>
                  <a:pt x="2383" y="14912"/>
                </a:lnTo>
                <a:lnTo>
                  <a:pt x="2333" y="14912"/>
                </a:lnTo>
                <a:lnTo>
                  <a:pt x="2250" y="14912"/>
                </a:lnTo>
                <a:lnTo>
                  <a:pt x="2150" y="14912"/>
                </a:lnTo>
                <a:lnTo>
                  <a:pt x="2066" y="14912"/>
                </a:lnTo>
                <a:lnTo>
                  <a:pt x="1966" y="14912"/>
                </a:lnTo>
                <a:lnTo>
                  <a:pt x="1866" y="14912"/>
                </a:lnTo>
                <a:lnTo>
                  <a:pt x="1866" y="14912"/>
                </a:lnTo>
                <a:lnTo>
                  <a:pt x="1866" y="14779"/>
                </a:lnTo>
                <a:close/>
                <a:moveTo>
                  <a:pt x="2800" y="14779"/>
                </a:moveTo>
                <a:lnTo>
                  <a:pt x="2816" y="14779"/>
                </a:lnTo>
                <a:lnTo>
                  <a:pt x="2900" y="14779"/>
                </a:lnTo>
                <a:lnTo>
                  <a:pt x="3000" y="14779"/>
                </a:lnTo>
                <a:lnTo>
                  <a:pt x="3100" y="14779"/>
                </a:lnTo>
                <a:lnTo>
                  <a:pt x="3183" y="14779"/>
                </a:lnTo>
                <a:lnTo>
                  <a:pt x="3233" y="14779"/>
                </a:lnTo>
                <a:lnTo>
                  <a:pt x="3333" y="14779"/>
                </a:lnTo>
                <a:lnTo>
                  <a:pt x="3333" y="14912"/>
                </a:lnTo>
                <a:lnTo>
                  <a:pt x="3233" y="14912"/>
                </a:lnTo>
                <a:lnTo>
                  <a:pt x="3183" y="14912"/>
                </a:lnTo>
                <a:lnTo>
                  <a:pt x="3100" y="14912"/>
                </a:lnTo>
                <a:lnTo>
                  <a:pt x="3000" y="14912"/>
                </a:lnTo>
                <a:lnTo>
                  <a:pt x="2900" y="14912"/>
                </a:lnTo>
                <a:lnTo>
                  <a:pt x="2816" y="14912"/>
                </a:lnTo>
                <a:lnTo>
                  <a:pt x="2800" y="14912"/>
                </a:lnTo>
                <a:lnTo>
                  <a:pt x="2800" y="14779"/>
                </a:lnTo>
                <a:close/>
                <a:moveTo>
                  <a:pt x="3733" y="14779"/>
                </a:moveTo>
                <a:lnTo>
                  <a:pt x="3750" y="14779"/>
                </a:lnTo>
                <a:lnTo>
                  <a:pt x="3850" y="14779"/>
                </a:lnTo>
                <a:lnTo>
                  <a:pt x="3933" y="14779"/>
                </a:lnTo>
                <a:lnTo>
                  <a:pt x="4033" y="14779"/>
                </a:lnTo>
                <a:lnTo>
                  <a:pt x="4116" y="14779"/>
                </a:lnTo>
                <a:lnTo>
                  <a:pt x="4166" y="14779"/>
                </a:lnTo>
                <a:lnTo>
                  <a:pt x="4266" y="14779"/>
                </a:lnTo>
                <a:lnTo>
                  <a:pt x="4266" y="14912"/>
                </a:lnTo>
                <a:lnTo>
                  <a:pt x="4166" y="14912"/>
                </a:lnTo>
                <a:lnTo>
                  <a:pt x="4116" y="14912"/>
                </a:lnTo>
                <a:lnTo>
                  <a:pt x="4033" y="14912"/>
                </a:lnTo>
                <a:lnTo>
                  <a:pt x="3933" y="14912"/>
                </a:lnTo>
                <a:lnTo>
                  <a:pt x="3850" y="14912"/>
                </a:lnTo>
                <a:lnTo>
                  <a:pt x="3750" y="14912"/>
                </a:lnTo>
                <a:lnTo>
                  <a:pt x="3733" y="14912"/>
                </a:lnTo>
                <a:lnTo>
                  <a:pt x="3733" y="14779"/>
                </a:lnTo>
                <a:close/>
                <a:moveTo>
                  <a:pt x="4666" y="14779"/>
                </a:moveTo>
                <a:lnTo>
                  <a:pt x="4683" y="14779"/>
                </a:lnTo>
                <a:lnTo>
                  <a:pt x="4783" y="14779"/>
                </a:lnTo>
                <a:lnTo>
                  <a:pt x="4883" y="14779"/>
                </a:lnTo>
                <a:lnTo>
                  <a:pt x="4966" y="14779"/>
                </a:lnTo>
                <a:lnTo>
                  <a:pt x="5066" y="14779"/>
                </a:lnTo>
                <a:lnTo>
                  <a:pt x="5116" y="14779"/>
                </a:lnTo>
                <a:lnTo>
                  <a:pt x="5200" y="14779"/>
                </a:lnTo>
                <a:lnTo>
                  <a:pt x="5200" y="14912"/>
                </a:lnTo>
                <a:lnTo>
                  <a:pt x="5116" y="14912"/>
                </a:lnTo>
                <a:lnTo>
                  <a:pt x="5066" y="14912"/>
                </a:lnTo>
                <a:lnTo>
                  <a:pt x="4966" y="14912"/>
                </a:lnTo>
                <a:lnTo>
                  <a:pt x="4883" y="14912"/>
                </a:lnTo>
                <a:lnTo>
                  <a:pt x="4783" y="14912"/>
                </a:lnTo>
                <a:lnTo>
                  <a:pt x="4683" y="14912"/>
                </a:lnTo>
                <a:lnTo>
                  <a:pt x="4666" y="14912"/>
                </a:lnTo>
                <a:lnTo>
                  <a:pt x="4666" y="14779"/>
                </a:lnTo>
                <a:close/>
                <a:moveTo>
                  <a:pt x="5600" y="14779"/>
                </a:moveTo>
                <a:lnTo>
                  <a:pt x="5633" y="14779"/>
                </a:lnTo>
                <a:lnTo>
                  <a:pt x="5716" y="14779"/>
                </a:lnTo>
                <a:lnTo>
                  <a:pt x="5816" y="14779"/>
                </a:lnTo>
                <a:lnTo>
                  <a:pt x="5916" y="14779"/>
                </a:lnTo>
                <a:lnTo>
                  <a:pt x="5950" y="14779"/>
                </a:lnTo>
                <a:lnTo>
                  <a:pt x="6050" y="14779"/>
                </a:lnTo>
                <a:lnTo>
                  <a:pt x="6133" y="14779"/>
                </a:lnTo>
                <a:lnTo>
                  <a:pt x="6133" y="14912"/>
                </a:lnTo>
                <a:lnTo>
                  <a:pt x="6050" y="14912"/>
                </a:lnTo>
                <a:lnTo>
                  <a:pt x="5950" y="14912"/>
                </a:lnTo>
                <a:lnTo>
                  <a:pt x="5916" y="14912"/>
                </a:lnTo>
                <a:lnTo>
                  <a:pt x="5816" y="14912"/>
                </a:lnTo>
                <a:lnTo>
                  <a:pt x="5716" y="14912"/>
                </a:lnTo>
                <a:lnTo>
                  <a:pt x="5633" y="14912"/>
                </a:lnTo>
                <a:lnTo>
                  <a:pt x="5600" y="14912"/>
                </a:lnTo>
                <a:lnTo>
                  <a:pt x="5600" y="14779"/>
                </a:lnTo>
                <a:close/>
                <a:moveTo>
                  <a:pt x="6467" y="14771"/>
                </a:moveTo>
                <a:lnTo>
                  <a:pt x="6537" y="14736"/>
                </a:lnTo>
                <a:cubicBezTo>
                  <a:pt x="6546" y="14731"/>
                  <a:pt x="6556" y="14729"/>
                  <a:pt x="6566" y="14729"/>
                </a:cubicBezTo>
                <a:lnTo>
                  <a:pt x="6666" y="14729"/>
                </a:lnTo>
                <a:lnTo>
                  <a:pt x="6642" y="14734"/>
                </a:lnTo>
                <a:lnTo>
                  <a:pt x="6725" y="14700"/>
                </a:lnTo>
                <a:cubicBezTo>
                  <a:pt x="6740" y="14694"/>
                  <a:pt x="6756" y="14694"/>
                  <a:pt x="6771" y="14699"/>
                </a:cubicBezTo>
                <a:lnTo>
                  <a:pt x="6871" y="14732"/>
                </a:lnTo>
                <a:lnTo>
                  <a:pt x="6850" y="14729"/>
                </a:lnTo>
                <a:lnTo>
                  <a:pt x="6900" y="14729"/>
                </a:lnTo>
                <a:cubicBezTo>
                  <a:pt x="6912" y="14729"/>
                  <a:pt x="6924" y="14732"/>
                  <a:pt x="6934" y="14738"/>
                </a:cubicBezTo>
                <a:lnTo>
                  <a:pt x="7017" y="14788"/>
                </a:lnTo>
                <a:lnTo>
                  <a:pt x="6983" y="14779"/>
                </a:lnTo>
                <a:lnTo>
                  <a:pt x="6996" y="14779"/>
                </a:lnTo>
                <a:lnTo>
                  <a:pt x="6996" y="14912"/>
                </a:lnTo>
                <a:lnTo>
                  <a:pt x="6983" y="14912"/>
                </a:lnTo>
                <a:cubicBezTo>
                  <a:pt x="6971" y="14912"/>
                  <a:pt x="6959" y="14909"/>
                  <a:pt x="6949" y="14903"/>
                </a:cubicBezTo>
                <a:lnTo>
                  <a:pt x="6866" y="14853"/>
                </a:lnTo>
                <a:lnTo>
                  <a:pt x="6900" y="14862"/>
                </a:lnTo>
                <a:lnTo>
                  <a:pt x="6850" y="14862"/>
                </a:lnTo>
                <a:cubicBezTo>
                  <a:pt x="6843" y="14862"/>
                  <a:pt x="6836" y="14861"/>
                  <a:pt x="6829" y="14859"/>
                </a:cubicBezTo>
                <a:lnTo>
                  <a:pt x="6729" y="14825"/>
                </a:lnTo>
                <a:lnTo>
                  <a:pt x="6775" y="14824"/>
                </a:lnTo>
                <a:lnTo>
                  <a:pt x="6691" y="14857"/>
                </a:lnTo>
                <a:cubicBezTo>
                  <a:pt x="6683" y="14861"/>
                  <a:pt x="6675" y="14862"/>
                  <a:pt x="6666" y="14862"/>
                </a:cubicBezTo>
                <a:lnTo>
                  <a:pt x="6566" y="14862"/>
                </a:lnTo>
                <a:lnTo>
                  <a:pt x="6596" y="14855"/>
                </a:lnTo>
                <a:lnTo>
                  <a:pt x="6527" y="14890"/>
                </a:lnTo>
                <a:lnTo>
                  <a:pt x="6467" y="14771"/>
                </a:lnTo>
                <a:close/>
                <a:moveTo>
                  <a:pt x="7376" y="14729"/>
                </a:moveTo>
                <a:lnTo>
                  <a:pt x="7416" y="14729"/>
                </a:lnTo>
                <a:cubicBezTo>
                  <a:pt x="7436" y="14729"/>
                  <a:pt x="7455" y="14738"/>
                  <a:pt x="7468" y="14753"/>
                </a:cubicBezTo>
                <a:lnTo>
                  <a:pt x="7551" y="14853"/>
                </a:lnTo>
                <a:lnTo>
                  <a:pt x="7647" y="14948"/>
                </a:lnTo>
                <a:lnTo>
                  <a:pt x="7742" y="15028"/>
                </a:lnTo>
                <a:lnTo>
                  <a:pt x="7734" y="15022"/>
                </a:lnTo>
                <a:lnTo>
                  <a:pt x="7812" y="15068"/>
                </a:lnTo>
                <a:lnTo>
                  <a:pt x="7743" y="15183"/>
                </a:lnTo>
                <a:lnTo>
                  <a:pt x="7666" y="15136"/>
                </a:lnTo>
                <a:cubicBezTo>
                  <a:pt x="7663" y="15134"/>
                  <a:pt x="7660" y="15132"/>
                  <a:pt x="7657" y="15130"/>
                </a:cubicBezTo>
                <a:lnTo>
                  <a:pt x="7553" y="15043"/>
                </a:lnTo>
                <a:lnTo>
                  <a:pt x="7449" y="14938"/>
                </a:lnTo>
                <a:lnTo>
                  <a:pt x="7365" y="14838"/>
                </a:lnTo>
                <a:lnTo>
                  <a:pt x="7416" y="14862"/>
                </a:lnTo>
                <a:lnTo>
                  <a:pt x="7376" y="14862"/>
                </a:lnTo>
                <a:lnTo>
                  <a:pt x="7376" y="14729"/>
                </a:lnTo>
                <a:close/>
                <a:moveTo>
                  <a:pt x="7870" y="14741"/>
                </a:moveTo>
                <a:lnTo>
                  <a:pt x="7871" y="14739"/>
                </a:lnTo>
                <a:lnTo>
                  <a:pt x="7868" y="14748"/>
                </a:lnTo>
                <a:lnTo>
                  <a:pt x="7951" y="14365"/>
                </a:lnTo>
                <a:lnTo>
                  <a:pt x="7988" y="14228"/>
                </a:lnTo>
                <a:lnTo>
                  <a:pt x="8117" y="14263"/>
                </a:lnTo>
                <a:lnTo>
                  <a:pt x="8082" y="14393"/>
                </a:lnTo>
                <a:lnTo>
                  <a:pt x="7998" y="14776"/>
                </a:lnTo>
                <a:cubicBezTo>
                  <a:pt x="7998" y="14779"/>
                  <a:pt x="7997" y="14783"/>
                  <a:pt x="7996" y="14786"/>
                </a:cubicBezTo>
                <a:lnTo>
                  <a:pt x="7995" y="14788"/>
                </a:lnTo>
                <a:lnTo>
                  <a:pt x="7870" y="14741"/>
                </a:lnTo>
                <a:close/>
                <a:moveTo>
                  <a:pt x="8128" y="13841"/>
                </a:moveTo>
                <a:lnTo>
                  <a:pt x="8157" y="13782"/>
                </a:lnTo>
                <a:cubicBezTo>
                  <a:pt x="8170" y="13756"/>
                  <a:pt x="8198" y="13742"/>
                  <a:pt x="8226" y="13746"/>
                </a:cubicBezTo>
                <a:cubicBezTo>
                  <a:pt x="8255" y="13751"/>
                  <a:pt x="8277" y="13773"/>
                  <a:pt x="8282" y="13801"/>
                </a:cubicBezTo>
                <a:lnTo>
                  <a:pt x="8316" y="14001"/>
                </a:lnTo>
                <a:lnTo>
                  <a:pt x="8363" y="14261"/>
                </a:lnTo>
                <a:lnTo>
                  <a:pt x="8232" y="14285"/>
                </a:lnTo>
                <a:lnTo>
                  <a:pt x="8184" y="14023"/>
                </a:lnTo>
                <a:lnTo>
                  <a:pt x="8151" y="13823"/>
                </a:lnTo>
                <a:lnTo>
                  <a:pt x="8276" y="13842"/>
                </a:lnTo>
                <a:lnTo>
                  <a:pt x="8247" y="13901"/>
                </a:lnTo>
                <a:lnTo>
                  <a:pt x="8128" y="13841"/>
                </a:lnTo>
                <a:close/>
                <a:moveTo>
                  <a:pt x="8427" y="14661"/>
                </a:moveTo>
                <a:lnTo>
                  <a:pt x="8481" y="15191"/>
                </a:lnTo>
                <a:lnTo>
                  <a:pt x="8348" y="15205"/>
                </a:lnTo>
                <a:lnTo>
                  <a:pt x="8294" y="14674"/>
                </a:lnTo>
                <a:lnTo>
                  <a:pt x="8427" y="14661"/>
                </a:lnTo>
                <a:close/>
                <a:moveTo>
                  <a:pt x="8520" y="15591"/>
                </a:moveTo>
                <a:lnTo>
                  <a:pt x="8563" y="16122"/>
                </a:lnTo>
                <a:lnTo>
                  <a:pt x="8430" y="16133"/>
                </a:lnTo>
                <a:lnTo>
                  <a:pt x="8387" y="15602"/>
                </a:lnTo>
                <a:lnTo>
                  <a:pt x="8520" y="15591"/>
                </a:lnTo>
                <a:close/>
                <a:moveTo>
                  <a:pt x="8595" y="16521"/>
                </a:moveTo>
                <a:lnTo>
                  <a:pt x="8600" y="16573"/>
                </a:lnTo>
                <a:lnTo>
                  <a:pt x="8663" y="17047"/>
                </a:lnTo>
                <a:lnTo>
                  <a:pt x="8531" y="17064"/>
                </a:lnTo>
                <a:lnTo>
                  <a:pt x="8467" y="16584"/>
                </a:lnTo>
                <a:lnTo>
                  <a:pt x="8462" y="16532"/>
                </a:lnTo>
                <a:lnTo>
                  <a:pt x="8595" y="16521"/>
                </a:lnTo>
                <a:close/>
                <a:moveTo>
                  <a:pt x="8621" y="17320"/>
                </a:moveTo>
                <a:lnTo>
                  <a:pt x="8662" y="16789"/>
                </a:lnTo>
                <a:lnTo>
                  <a:pt x="8795" y="16799"/>
                </a:lnTo>
                <a:lnTo>
                  <a:pt x="8754" y="17330"/>
                </a:lnTo>
                <a:lnTo>
                  <a:pt x="8621" y="17320"/>
                </a:lnTo>
                <a:close/>
                <a:moveTo>
                  <a:pt x="8692" y="16390"/>
                </a:moveTo>
                <a:lnTo>
                  <a:pt x="8700" y="16290"/>
                </a:lnTo>
                <a:lnTo>
                  <a:pt x="8720" y="15859"/>
                </a:lnTo>
                <a:lnTo>
                  <a:pt x="8853" y="15865"/>
                </a:lnTo>
                <a:lnTo>
                  <a:pt x="8833" y="16301"/>
                </a:lnTo>
                <a:lnTo>
                  <a:pt x="8825" y="16400"/>
                </a:lnTo>
                <a:lnTo>
                  <a:pt x="8692" y="16390"/>
                </a:lnTo>
                <a:close/>
                <a:moveTo>
                  <a:pt x="8738" y="15460"/>
                </a:moveTo>
                <a:lnTo>
                  <a:pt x="8762" y="14927"/>
                </a:lnTo>
                <a:lnTo>
                  <a:pt x="8895" y="14933"/>
                </a:lnTo>
                <a:lnTo>
                  <a:pt x="8871" y="15466"/>
                </a:lnTo>
                <a:lnTo>
                  <a:pt x="8738" y="15460"/>
                </a:lnTo>
                <a:close/>
                <a:moveTo>
                  <a:pt x="8780" y="14527"/>
                </a:moveTo>
                <a:lnTo>
                  <a:pt x="8800" y="14092"/>
                </a:lnTo>
                <a:lnTo>
                  <a:pt x="8803" y="13995"/>
                </a:lnTo>
                <a:lnTo>
                  <a:pt x="8936" y="13999"/>
                </a:lnTo>
                <a:lnTo>
                  <a:pt x="8933" y="14098"/>
                </a:lnTo>
                <a:lnTo>
                  <a:pt x="8913" y="14533"/>
                </a:lnTo>
                <a:lnTo>
                  <a:pt x="8780" y="14527"/>
                </a:lnTo>
                <a:close/>
                <a:moveTo>
                  <a:pt x="8815" y="13596"/>
                </a:moveTo>
                <a:lnTo>
                  <a:pt x="8832" y="13062"/>
                </a:lnTo>
                <a:lnTo>
                  <a:pt x="8965" y="13067"/>
                </a:lnTo>
                <a:lnTo>
                  <a:pt x="8949" y="13600"/>
                </a:lnTo>
                <a:lnTo>
                  <a:pt x="8815" y="13596"/>
                </a:lnTo>
                <a:close/>
                <a:moveTo>
                  <a:pt x="8844" y="12663"/>
                </a:moveTo>
                <a:lnTo>
                  <a:pt x="8861" y="12130"/>
                </a:lnTo>
                <a:lnTo>
                  <a:pt x="8994" y="12134"/>
                </a:lnTo>
                <a:lnTo>
                  <a:pt x="8977" y="12667"/>
                </a:lnTo>
                <a:lnTo>
                  <a:pt x="8844" y="12663"/>
                </a:lnTo>
                <a:close/>
                <a:moveTo>
                  <a:pt x="8873" y="11730"/>
                </a:moveTo>
                <a:lnTo>
                  <a:pt x="8889" y="11197"/>
                </a:lnTo>
                <a:lnTo>
                  <a:pt x="9023" y="11201"/>
                </a:lnTo>
                <a:lnTo>
                  <a:pt x="9006" y="11734"/>
                </a:lnTo>
                <a:lnTo>
                  <a:pt x="8873" y="11730"/>
                </a:lnTo>
                <a:close/>
                <a:moveTo>
                  <a:pt x="8901" y="10797"/>
                </a:moveTo>
                <a:lnTo>
                  <a:pt x="8913" y="10264"/>
                </a:lnTo>
                <a:lnTo>
                  <a:pt x="9046" y="10267"/>
                </a:lnTo>
                <a:lnTo>
                  <a:pt x="9035" y="10800"/>
                </a:lnTo>
                <a:lnTo>
                  <a:pt x="8901" y="10797"/>
                </a:lnTo>
                <a:close/>
                <a:moveTo>
                  <a:pt x="8922" y="9864"/>
                </a:moveTo>
                <a:lnTo>
                  <a:pt x="8934" y="9331"/>
                </a:lnTo>
                <a:lnTo>
                  <a:pt x="9067" y="9334"/>
                </a:lnTo>
                <a:lnTo>
                  <a:pt x="9055" y="9867"/>
                </a:lnTo>
                <a:lnTo>
                  <a:pt x="8922" y="9864"/>
                </a:lnTo>
                <a:close/>
                <a:moveTo>
                  <a:pt x="8943" y="8931"/>
                </a:moveTo>
                <a:lnTo>
                  <a:pt x="8955" y="8398"/>
                </a:lnTo>
                <a:lnTo>
                  <a:pt x="9088" y="8401"/>
                </a:lnTo>
                <a:lnTo>
                  <a:pt x="9076" y="8934"/>
                </a:lnTo>
                <a:lnTo>
                  <a:pt x="8943" y="8931"/>
                </a:lnTo>
                <a:close/>
                <a:moveTo>
                  <a:pt x="8963" y="7998"/>
                </a:moveTo>
                <a:lnTo>
                  <a:pt x="8975" y="7465"/>
                </a:lnTo>
                <a:lnTo>
                  <a:pt x="9109" y="7468"/>
                </a:lnTo>
                <a:lnTo>
                  <a:pt x="9097" y="8001"/>
                </a:lnTo>
                <a:lnTo>
                  <a:pt x="8963" y="7998"/>
                </a:lnTo>
                <a:close/>
                <a:moveTo>
                  <a:pt x="8984" y="7065"/>
                </a:moveTo>
                <a:lnTo>
                  <a:pt x="9000" y="6531"/>
                </a:lnTo>
                <a:lnTo>
                  <a:pt x="9133" y="6535"/>
                </a:lnTo>
                <a:lnTo>
                  <a:pt x="9118" y="7068"/>
                </a:lnTo>
                <a:lnTo>
                  <a:pt x="8984" y="7065"/>
                </a:lnTo>
                <a:close/>
                <a:moveTo>
                  <a:pt x="9011" y="6132"/>
                </a:moveTo>
                <a:lnTo>
                  <a:pt x="9026" y="5599"/>
                </a:lnTo>
                <a:lnTo>
                  <a:pt x="9160" y="5602"/>
                </a:lnTo>
                <a:lnTo>
                  <a:pt x="9144" y="6135"/>
                </a:lnTo>
                <a:lnTo>
                  <a:pt x="9011" y="6132"/>
                </a:lnTo>
                <a:close/>
                <a:moveTo>
                  <a:pt x="9038" y="5199"/>
                </a:moveTo>
                <a:lnTo>
                  <a:pt x="9053" y="4666"/>
                </a:lnTo>
                <a:lnTo>
                  <a:pt x="9186" y="4669"/>
                </a:lnTo>
                <a:lnTo>
                  <a:pt x="9171" y="5203"/>
                </a:lnTo>
                <a:lnTo>
                  <a:pt x="9038" y="5199"/>
                </a:lnTo>
                <a:close/>
                <a:moveTo>
                  <a:pt x="9064" y="4266"/>
                </a:moveTo>
                <a:lnTo>
                  <a:pt x="9080" y="3733"/>
                </a:lnTo>
                <a:lnTo>
                  <a:pt x="9213" y="3736"/>
                </a:lnTo>
                <a:lnTo>
                  <a:pt x="9198" y="4270"/>
                </a:lnTo>
                <a:lnTo>
                  <a:pt x="9064" y="4266"/>
                </a:lnTo>
                <a:close/>
                <a:moveTo>
                  <a:pt x="9089" y="3333"/>
                </a:moveTo>
                <a:lnTo>
                  <a:pt x="9099" y="2800"/>
                </a:lnTo>
                <a:lnTo>
                  <a:pt x="9232" y="2803"/>
                </a:lnTo>
                <a:lnTo>
                  <a:pt x="9222" y="3336"/>
                </a:lnTo>
                <a:lnTo>
                  <a:pt x="9089" y="3333"/>
                </a:lnTo>
                <a:close/>
                <a:moveTo>
                  <a:pt x="9107" y="2400"/>
                </a:moveTo>
                <a:lnTo>
                  <a:pt x="9117" y="1867"/>
                </a:lnTo>
                <a:lnTo>
                  <a:pt x="9250" y="1870"/>
                </a:lnTo>
                <a:lnTo>
                  <a:pt x="9240" y="2403"/>
                </a:lnTo>
                <a:lnTo>
                  <a:pt x="9107" y="2400"/>
                </a:lnTo>
                <a:close/>
                <a:moveTo>
                  <a:pt x="9125" y="1467"/>
                </a:moveTo>
                <a:lnTo>
                  <a:pt x="9133" y="1028"/>
                </a:lnTo>
                <a:lnTo>
                  <a:pt x="9141" y="930"/>
                </a:lnTo>
                <a:lnTo>
                  <a:pt x="9273" y="940"/>
                </a:lnTo>
                <a:lnTo>
                  <a:pt x="9266" y="1030"/>
                </a:lnTo>
                <a:lnTo>
                  <a:pt x="9258" y="1470"/>
                </a:lnTo>
                <a:lnTo>
                  <a:pt x="9125" y="1467"/>
                </a:lnTo>
                <a:close/>
                <a:moveTo>
                  <a:pt x="9171" y="531"/>
                </a:moveTo>
                <a:lnTo>
                  <a:pt x="9212" y="0"/>
                </a:lnTo>
                <a:lnTo>
                  <a:pt x="9345" y="10"/>
                </a:lnTo>
                <a:lnTo>
                  <a:pt x="9304" y="542"/>
                </a:lnTo>
                <a:lnTo>
                  <a:pt x="9171" y="531"/>
                </a:lnTo>
                <a:close/>
                <a:moveTo>
                  <a:pt x="9394" y="274"/>
                </a:moveTo>
                <a:lnTo>
                  <a:pt x="9449" y="687"/>
                </a:lnTo>
                <a:lnTo>
                  <a:pt x="9455" y="810"/>
                </a:lnTo>
                <a:lnTo>
                  <a:pt x="9321" y="815"/>
                </a:lnTo>
                <a:lnTo>
                  <a:pt x="9317" y="704"/>
                </a:lnTo>
                <a:lnTo>
                  <a:pt x="9262" y="292"/>
                </a:lnTo>
                <a:lnTo>
                  <a:pt x="9394" y="274"/>
                </a:lnTo>
                <a:close/>
                <a:moveTo>
                  <a:pt x="9471" y="1209"/>
                </a:moveTo>
                <a:lnTo>
                  <a:pt x="9493" y="1742"/>
                </a:lnTo>
                <a:lnTo>
                  <a:pt x="9360" y="1748"/>
                </a:lnTo>
                <a:lnTo>
                  <a:pt x="9338" y="1215"/>
                </a:lnTo>
                <a:lnTo>
                  <a:pt x="9471" y="1209"/>
                </a:lnTo>
                <a:close/>
                <a:moveTo>
                  <a:pt x="9510" y="2142"/>
                </a:moveTo>
                <a:lnTo>
                  <a:pt x="9532" y="2675"/>
                </a:lnTo>
                <a:lnTo>
                  <a:pt x="9399" y="2680"/>
                </a:lnTo>
                <a:lnTo>
                  <a:pt x="9377" y="2148"/>
                </a:lnTo>
                <a:lnTo>
                  <a:pt x="9510" y="2142"/>
                </a:lnTo>
                <a:close/>
                <a:moveTo>
                  <a:pt x="9549" y="3075"/>
                </a:moveTo>
                <a:lnTo>
                  <a:pt x="9550" y="3093"/>
                </a:lnTo>
                <a:lnTo>
                  <a:pt x="9562" y="3609"/>
                </a:lnTo>
                <a:lnTo>
                  <a:pt x="9429" y="3612"/>
                </a:lnTo>
                <a:lnTo>
                  <a:pt x="9417" y="3098"/>
                </a:lnTo>
                <a:lnTo>
                  <a:pt x="9416" y="3080"/>
                </a:lnTo>
                <a:lnTo>
                  <a:pt x="9549" y="3075"/>
                </a:lnTo>
                <a:close/>
                <a:moveTo>
                  <a:pt x="9571" y="4009"/>
                </a:moveTo>
                <a:lnTo>
                  <a:pt x="9584" y="4542"/>
                </a:lnTo>
                <a:lnTo>
                  <a:pt x="9450" y="4545"/>
                </a:lnTo>
                <a:lnTo>
                  <a:pt x="9438" y="4012"/>
                </a:lnTo>
                <a:lnTo>
                  <a:pt x="9571" y="4009"/>
                </a:lnTo>
                <a:close/>
                <a:moveTo>
                  <a:pt x="9593" y="4942"/>
                </a:moveTo>
                <a:lnTo>
                  <a:pt x="9606" y="5475"/>
                </a:lnTo>
                <a:lnTo>
                  <a:pt x="9472" y="5478"/>
                </a:lnTo>
                <a:lnTo>
                  <a:pt x="9460" y="4945"/>
                </a:lnTo>
                <a:lnTo>
                  <a:pt x="9593" y="4942"/>
                </a:lnTo>
                <a:close/>
                <a:moveTo>
                  <a:pt x="9615" y="5875"/>
                </a:moveTo>
                <a:lnTo>
                  <a:pt x="9628" y="6408"/>
                </a:lnTo>
                <a:lnTo>
                  <a:pt x="9494" y="6411"/>
                </a:lnTo>
                <a:lnTo>
                  <a:pt x="9482" y="5878"/>
                </a:lnTo>
                <a:lnTo>
                  <a:pt x="9615" y="5875"/>
                </a:lnTo>
                <a:close/>
                <a:moveTo>
                  <a:pt x="9635" y="6809"/>
                </a:moveTo>
                <a:lnTo>
                  <a:pt x="9642" y="7342"/>
                </a:lnTo>
                <a:lnTo>
                  <a:pt x="9508" y="7344"/>
                </a:lnTo>
                <a:lnTo>
                  <a:pt x="9502" y="6810"/>
                </a:lnTo>
                <a:lnTo>
                  <a:pt x="9635" y="6809"/>
                </a:lnTo>
                <a:close/>
                <a:moveTo>
                  <a:pt x="9647" y="7742"/>
                </a:moveTo>
                <a:lnTo>
                  <a:pt x="9653" y="8275"/>
                </a:lnTo>
                <a:lnTo>
                  <a:pt x="9520" y="8277"/>
                </a:lnTo>
                <a:lnTo>
                  <a:pt x="9513" y="7744"/>
                </a:lnTo>
                <a:lnTo>
                  <a:pt x="9647" y="7742"/>
                </a:lnTo>
                <a:close/>
                <a:moveTo>
                  <a:pt x="9658" y="8675"/>
                </a:moveTo>
                <a:lnTo>
                  <a:pt x="9665" y="9209"/>
                </a:lnTo>
                <a:lnTo>
                  <a:pt x="9532" y="9210"/>
                </a:lnTo>
                <a:lnTo>
                  <a:pt x="9525" y="8677"/>
                </a:lnTo>
                <a:lnTo>
                  <a:pt x="9658" y="8675"/>
                </a:lnTo>
                <a:close/>
                <a:moveTo>
                  <a:pt x="9670" y="9609"/>
                </a:moveTo>
                <a:lnTo>
                  <a:pt x="9676" y="10142"/>
                </a:lnTo>
                <a:lnTo>
                  <a:pt x="9543" y="10144"/>
                </a:lnTo>
                <a:lnTo>
                  <a:pt x="9537" y="9610"/>
                </a:lnTo>
                <a:lnTo>
                  <a:pt x="9670" y="9609"/>
                </a:lnTo>
                <a:close/>
                <a:moveTo>
                  <a:pt x="9681" y="10542"/>
                </a:moveTo>
                <a:lnTo>
                  <a:pt x="9683" y="10678"/>
                </a:lnTo>
                <a:lnTo>
                  <a:pt x="9694" y="11074"/>
                </a:lnTo>
                <a:lnTo>
                  <a:pt x="9561" y="11078"/>
                </a:lnTo>
                <a:lnTo>
                  <a:pt x="9550" y="10680"/>
                </a:lnTo>
                <a:lnTo>
                  <a:pt x="9548" y="10543"/>
                </a:lnTo>
                <a:lnTo>
                  <a:pt x="9681" y="10542"/>
                </a:lnTo>
                <a:close/>
                <a:moveTo>
                  <a:pt x="9705" y="11474"/>
                </a:moveTo>
                <a:lnTo>
                  <a:pt x="9719" y="12007"/>
                </a:lnTo>
                <a:lnTo>
                  <a:pt x="9586" y="12011"/>
                </a:lnTo>
                <a:lnTo>
                  <a:pt x="9571" y="11477"/>
                </a:lnTo>
                <a:lnTo>
                  <a:pt x="9705" y="11474"/>
                </a:lnTo>
                <a:close/>
                <a:moveTo>
                  <a:pt x="9730" y="12407"/>
                </a:moveTo>
                <a:lnTo>
                  <a:pt x="9744" y="12940"/>
                </a:lnTo>
                <a:lnTo>
                  <a:pt x="9611" y="12944"/>
                </a:lnTo>
                <a:lnTo>
                  <a:pt x="9597" y="12410"/>
                </a:lnTo>
                <a:lnTo>
                  <a:pt x="9730" y="12407"/>
                </a:lnTo>
                <a:close/>
                <a:moveTo>
                  <a:pt x="9755" y="13340"/>
                </a:moveTo>
                <a:lnTo>
                  <a:pt x="9769" y="13873"/>
                </a:lnTo>
                <a:lnTo>
                  <a:pt x="9636" y="13877"/>
                </a:lnTo>
                <a:lnTo>
                  <a:pt x="9622" y="13343"/>
                </a:lnTo>
                <a:lnTo>
                  <a:pt x="9755" y="13340"/>
                </a:lnTo>
                <a:close/>
                <a:moveTo>
                  <a:pt x="9780" y="14273"/>
                </a:moveTo>
                <a:lnTo>
                  <a:pt x="9783" y="14377"/>
                </a:lnTo>
                <a:lnTo>
                  <a:pt x="9796" y="14806"/>
                </a:lnTo>
                <a:lnTo>
                  <a:pt x="9662" y="14810"/>
                </a:lnTo>
                <a:lnTo>
                  <a:pt x="9650" y="14381"/>
                </a:lnTo>
                <a:lnTo>
                  <a:pt x="9647" y="14276"/>
                </a:lnTo>
                <a:lnTo>
                  <a:pt x="9780" y="14273"/>
                </a:lnTo>
                <a:close/>
                <a:moveTo>
                  <a:pt x="9807" y="15206"/>
                </a:moveTo>
                <a:lnTo>
                  <a:pt x="9823" y="15739"/>
                </a:lnTo>
                <a:lnTo>
                  <a:pt x="9689" y="15743"/>
                </a:lnTo>
                <a:lnTo>
                  <a:pt x="9674" y="15210"/>
                </a:lnTo>
                <a:lnTo>
                  <a:pt x="9807" y="15206"/>
                </a:lnTo>
                <a:close/>
                <a:moveTo>
                  <a:pt x="9834" y="16139"/>
                </a:moveTo>
                <a:lnTo>
                  <a:pt x="9850" y="16672"/>
                </a:lnTo>
                <a:lnTo>
                  <a:pt x="9717" y="16676"/>
                </a:lnTo>
                <a:lnTo>
                  <a:pt x="9701" y="16142"/>
                </a:lnTo>
                <a:lnTo>
                  <a:pt x="9834" y="16139"/>
                </a:lnTo>
                <a:close/>
                <a:moveTo>
                  <a:pt x="9861" y="17072"/>
                </a:moveTo>
                <a:lnTo>
                  <a:pt x="9866" y="17244"/>
                </a:lnTo>
                <a:lnTo>
                  <a:pt x="9888" y="17602"/>
                </a:lnTo>
                <a:lnTo>
                  <a:pt x="9755" y="17610"/>
                </a:lnTo>
                <a:lnTo>
                  <a:pt x="9733" y="17247"/>
                </a:lnTo>
                <a:lnTo>
                  <a:pt x="9728" y="17075"/>
                </a:lnTo>
                <a:lnTo>
                  <a:pt x="9861" y="17072"/>
                </a:lnTo>
                <a:close/>
                <a:moveTo>
                  <a:pt x="9913" y="18001"/>
                </a:moveTo>
                <a:lnTo>
                  <a:pt x="9945" y="18534"/>
                </a:lnTo>
                <a:lnTo>
                  <a:pt x="9812" y="18542"/>
                </a:lnTo>
                <a:lnTo>
                  <a:pt x="9780" y="18009"/>
                </a:lnTo>
                <a:lnTo>
                  <a:pt x="9913" y="18001"/>
                </a:lnTo>
                <a:close/>
                <a:moveTo>
                  <a:pt x="9979" y="18917"/>
                </a:moveTo>
                <a:lnTo>
                  <a:pt x="10064" y="19228"/>
                </a:lnTo>
                <a:lnTo>
                  <a:pt x="9934" y="19235"/>
                </a:lnTo>
                <a:lnTo>
                  <a:pt x="9969" y="19026"/>
                </a:lnTo>
                <a:lnTo>
                  <a:pt x="10100" y="19048"/>
                </a:lnTo>
                <a:lnTo>
                  <a:pt x="10066" y="19256"/>
                </a:lnTo>
                <a:cubicBezTo>
                  <a:pt x="10060" y="19287"/>
                  <a:pt x="10034" y="19310"/>
                  <a:pt x="10003" y="19312"/>
                </a:cubicBezTo>
                <a:cubicBezTo>
                  <a:pt x="9972" y="19314"/>
                  <a:pt x="9944" y="19293"/>
                  <a:pt x="9935" y="19263"/>
                </a:cubicBezTo>
                <a:lnTo>
                  <a:pt x="9851" y="18953"/>
                </a:lnTo>
                <a:lnTo>
                  <a:pt x="9979" y="18917"/>
                </a:lnTo>
                <a:close/>
                <a:moveTo>
                  <a:pt x="10021" y="18638"/>
                </a:moveTo>
                <a:lnTo>
                  <a:pt x="10046" y="18105"/>
                </a:lnTo>
                <a:lnTo>
                  <a:pt x="10179" y="18111"/>
                </a:lnTo>
                <a:lnTo>
                  <a:pt x="10155" y="18644"/>
                </a:lnTo>
                <a:lnTo>
                  <a:pt x="10021" y="18638"/>
                </a:lnTo>
                <a:close/>
                <a:moveTo>
                  <a:pt x="10064" y="17706"/>
                </a:moveTo>
                <a:lnTo>
                  <a:pt x="10067" y="17659"/>
                </a:lnTo>
                <a:lnTo>
                  <a:pt x="10111" y="17171"/>
                </a:lnTo>
                <a:lnTo>
                  <a:pt x="10244" y="17184"/>
                </a:lnTo>
                <a:lnTo>
                  <a:pt x="10200" y="17665"/>
                </a:lnTo>
                <a:lnTo>
                  <a:pt x="10198" y="17712"/>
                </a:lnTo>
                <a:lnTo>
                  <a:pt x="10064" y="17706"/>
                </a:lnTo>
                <a:close/>
                <a:moveTo>
                  <a:pt x="10148" y="16773"/>
                </a:moveTo>
                <a:lnTo>
                  <a:pt x="10167" y="16573"/>
                </a:lnTo>
                <a:lnTo>
                  <a:pt x="10200" y="16242"/>
                </a:lnTo>
                <a:lnTo>
                  <a:pt x="10333" y="16255"/>
                </a:lnTo>
                <a:lnTo>
                  <a:pt x="10300" y="16585"/>
                </a:lnTo>
                <a:lnTo>
                  <a:pt x="10281" y="16785"/>
                </a:lnTo>
                <a:lnTo>
                  <a:pt x="10148" y="16773"/>
                </a:lnTo>
                <a:close/>
                <a:moveTo>
                  <a:pt x="10240" y="15844"/>
                </a:moveTo>
                <a:lnTo>
                  <a:pt x="10250" y="15739"/>
                </a:lnTo>
                <a:cubicBezTo>
                  <a:pt x="10250" y="15735"/>
                  <a:pt x="10251" y="15732"/>
                  <a:pt x="10252" y="15729"/>
                </a:cubicBezTo>
                <a:lnTo>
                  <a:pt x="10352" y="15345"/>
                </a:lnTo>
                <a:cubicBezTo>
                  <a:pt x="10357" y="15326"/>
                  <a:pt x="10371" y="15310"/>
                  <a:pt x="10389" y="15301"/>
                </a:cubicBezTo>
                <a:cubicBezTo>
                  <a:pt x="10407" y="15293"/>
                  <a:pt x="10428" y="15294"/>
                  <a:pt x="10446" y="15303"/>
                </a:cubicBezTo>
                <a:lnTo>
                  <a:pt x="10475" y="15317"/>
                </a:lnTo>
                <a:lnTo>
                  <a:pt x="10415" y="15436"/>
                </a:lnTo>
                <a:lnTo>
                  <a:pt x="10387" y="15422"/>
                </a:lnTo>
                <a:lnTo>
                  <a:pt x="10481" y="15379"/>
                </a:lnTo>
                <a:lnTo>
                  <a:pt x="10381" y="15762"/>
                </a:lnTo>
                <a:lnTo>
                  <a:pt x="10383" y="15752"/>
                </a:lnTo>
                <a:lnTo>
                  <a:pt x="10372" y="15857"/>
                </a:lnTo>
                <a:lnTo>
                  <a:pt x="10240" y="15844"/>
                </a:lnTo>
                <a:close/>
                <a:moveTo>
                  <a:pt x="10615" y="15724"/>
                </a:moveTo>
                <a:lnTo>
                  <a:pt x="10616" y="15739"/>
                </a:lnTo>
                <a:lnTo>
                  <a:pt x="10715" y="16147"/>
                </a:lnTo>
                <a:lnTo>
                  <a:pt x="10739" y="16229"/>
                </a:lnTo>
                <a:lnTo>
                  <a:pt x="10612" y="16267"/>
                </a:lnTo>
                <a:lnTo>
                  <a:pt x="10585" y="16178"/>
                </a:lnTo>
                <a:lnTo>
                  <a:pt x="10483" y="15752"/>
                </a:lnTo>
                <a:lnTo>
                  <a:pt x="10482" y="15737"/>
                </a:lnTo>
                <a:lnTo>
                  <a:pt x="10615" y="15724"/>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81004" name="Freeform 108">
            <a:extLst>
              <a:ext uri="{FF2B5EF4-FFF2-40B4-BE49-F238E27FC236}">
                <a16:creationId xmlns:a16="http://schemas.microsoft.com/office/drawing/2014/main" id="{83A6355E-FFAE-4B4A-BCFC-69BD4B536DCE}"/>
              </a:ext>
            </a:extLst>
          </p:cNvPr>
          <p:cNvSpPr>
            <a:spLocks noEditPoints="1"/>
          </p:cNvSpPr>
          <p:nvPr/>
        </p:nvSpPr>
        <p:spPr bwMode="auto">
          <a:xfrm>
            <a:off x="4052888" y="3359150"/>
            <a:ext cx="1295400" cy="1992313"/>
          </a:xfrm>
          <a:custGeom>
            <a:avLst/>
            <a:gdLst>
              <a:gd name="T0" fmla="*/ 204 w 5399"/>
              <a:gd name="T1" fmla="*/ 6914 h 8284"/>
              <a:gd name="T2" fmla="*/ 330 w 5399"/>
              <a:gd name="T3" fmla="*/ 6792 h 8284"/>
              <a:gd name="T4" fmla="*/ 497 w 5399"/>
              <a:gd name="T5" fmla="*/ 6792 h 8284"/>
              <a:gd name="T6" fmla="*/ 512 w 5399"/>
              <a:gd name="T7" fmla="*/ 6855 h 8284"/>
              <a:gd name="T8" fmla="*/ 330 w 5399"/>
              <a:gd name="T9" fmla="*/ 6792 h 8284"/>
              <a:gd name="T10" fmla="*/ 963 w 5399"/>
              <a:gd name="T11" fmla="*/ 6842 h 8284"/>
              <a:gd name="T12" fmla="*/ 822 w 5399"/>
              <a:gd name="T13" fmla="*/ 6909 h 8284"/>
              <a:gd name="T14" fmla="*/ 1272 w 5399"/>
              <a:gd name="T15" fmla="*/ 6859 h 8284"/>
              <a:gd name="T16" fmla="*/ 1470 w 5399"/>
              <a:gd name="T17" fmla="*/ 6950 h 8284"/>
              <a:gd name="T18" fmla="*/ 1222 w 5399"/>
              <a:gd name="T19" fmla="*/ 6925 h 8284"/>
              <a:gd name="T20" fmla="*/ 1763 w 5399"/>
              <a:gd name="T21" fmla="*/ 6934 h 8284"/>
              <a:gd name="T22" fmla="*/ 1905 w 5399"/>
              <a:gd name="T23" fmla="*/ 7000 h 8284"/>
              <a:gd name="T24" fmla="*/ 1660 w 5399"/>
              <a:gd name="T25" fmla="*/ 6975 h 8284"/>
              <a:gd name="T26" fmla="*/ 2230 w 5399"/>
              <a:gd name="T27" fmla="*/ 6959 h 8284"/>
              <a:gd name="T28" fmla="*/ 2320 w 5399"/>
              <a:gd name="T29" fmla="*/ 7040 h 8284"/>
              <a:gd name="T30" fmla="*/ 2113 w 5399"/>
              <a:gd name="T31" fmla="*/ 7042 h 8284"/>
              <a:gd name="T32" fmla="*/ 2679 w 5399"/>
              <a:gd name="T33" fmla="*/ 7060 h 8284"/>
              <a:gd name="T34" fmla="*/ 2721 w 5399"/>
              <a:gd name="T35" fmla="*/ 7222 h 8284"/>
              <a:gd name="T36" fmla="*/ 2564 w 5399"/>
              <a:gd name="T37" fmla="*/ 7067 h 8284"/>
              <a:gd name="T38" fmla="*/ 2945 w 5399"/>
              <a:gd name="T39" fmla="*/ 6835 h 8284"/>
              <a:gd name="T40" fmla="*/ 3111 w 5399"/>
              <a:gd name="T41" fmla="*/ 6950 h 8284"/>
              <a:gd name="T42" fmla="*/ 3083 w 5399"/>
              <a:gd name="T43" fmla="*/ 7421 h 8284"/>
              <a:gd name="T44" fmla="*/ 3218 w 5399"/>
              <a:gd name="T45" fmla="*/ 8075 h 8284"/>
              <a:gd name="T46" fmla="*/ 3153 w 5399"/>
              <a:gd name="T47" fmla="*/ 8089 h 8284"/>
              <a:gd name="T48" fmla="*/ 3280 w 5399"/>
              <a:gd name="T49" fmla="*/ 7481 h 8284"/>
              <a:gd name="T50" fmla="*/ 3362 w 5399"/>
              <a:gd name="T51" fmla="*/ 6765 h 8284"/>
              <a:gd name="T52" fmla="*/ 3367 w 5399"/>
              <a:gd name="T53" fmla="*/ 6565 h 8284"/>
              <a:gd name="T54" fmla="*/ 3331 w 5399"/>
              <a:gd name="T55" fmla="*/ 5364 h 8284"/>
              <a:gd name="T56" fmla="*/ 3337 w 5399"/>
              <a:gd name="T57" fmla="*/ 5164 h 8284"/>
              <a:gd name="T58" fmla="*/ 3437 w 5399"/>
              <a:gd name="T59" fmla="*/ 3967 h 8284"/>
              <a:gd name="T60" fmla="*/ 3390 w 5399"/>
              <a:gd name="T61" fmla="*/ 3298 h 8284"/>
              <a:gd name="T62" fmla="*/ 3413 w 5399"/>
              <a:gd name="T63" fmla="*/ 2565 h 8284"/>
              <a:gd name="T64" fmla="*/ 3420 w 5399"/>
              <a:gd name="T65" fmla="*/ 2365 h 8284"/>
              <a:gd name="T66" fmla="*/ 3527 w 5399"/>
              <a:gd name="T67" fmla="*/ 1168 h 8284"/>
              <a:gd name="T68" fmla="*/ 3486 w 5399"/>
              <a:gd name="T69" fmla="*/ 500 h 8284"/>
              <a:gd name="T70" fmla="*/ 3514 w 5399"/>
              <a:gd name="T71" fmla="*/ 32 h 8284"/>
              <a:gd name="T72" fmla="*/ 3513 w 5399"/>
              <a:gd name="T73" fmla="*/ 33 h 8284"/>
              <a:gd name="T74" fmla="*/ 3600 w 5399"/>
              <a:gd name="T75" fmla="*/ 1229 h 8284"/>
              <a:gd name="T76" fmla="*/ 3691 w 5399"/>
              <a:gd name="T77" fmla="*/ 1893 h 8284"/>
              <a:gd name="T78" fmla="*/ 3641 w 5399"/>
              <a:gd name="T79" fmla="*/ 2362 h 8284"/>
              <a:gd name="T80" fmla="*/ 3748 w 5399"/>
              <a:gd name="T81" fmla="*/ 3559 h 8284"/>
              <a:gd name="T82" fmla="*/ 3755 w 5399"/>
              <a:gd name="T83" fmla="*/ 3759 h 8284"/>
              <a:gd name="T84" fmla="*/ 3785 w 5399"/>
              <a:gd name="T85" fmla="*/ 4692 h 8284"/>
              <a:gd name="T86" fmla="*/ 3733 w 5399"/>
              <a:gd name="T87" fmla="*/ 5160 h 8284"/>
              <a:gd name="T88" fmla="*/ 3834 w 5399"/>
              <a:gd name="T89" fmla="*/ 6358 h 8284"/>
              <a:gd name="T90" fmla="*/ 3843 w 5399"/>
              <a:gd name="T91" fmla="*/ 6554 h 8284"/>
              <a:gd name="T92" fmla="*/ 4022 w 5399"/>
              <a:gd name="T93" fmla="*/ 6153 h 8284"/>
              <a:gd name="T94" fmla="*/ 4045 w 5399"/>
              <a:gd name="T95" fmla="*/ 5710 h 8284"/>
              <a:gd name="T96" fmla="*/ 4119 w 5399"/>
              <a:gd name="T97" fmla="*/ 5831 h 8284"/>
              <a:gd name="T98" fmla="*/ 4205 w 5399"/>
              <a:gd name="T99" fmla="*/ 6291 h 8284"/>
              <a:gd name="T100" fmla="*/ 4383 w 5399"/>
              <a:gd name="T101" fmla="*/ 6121 h 8284"/>
              <a:gd name="T102" fmla="*/ 4412 w 5399"/>
              <a:gd name="T103" fmla="*/ 5922 h 8284"/>
              <a:gd name="T104" fmla="*/ 4398 w 5399"/>
              <a:gd name="T105" fmla="*/ 5450 h 8284"/>
              <a:gd name="T106" fmla="*/ 4612 w 5399"/>
              <a:gd name="T107" fmla="*/ 4850 h 8284"/>
              <a:gd name="T108" fmla="*/ 4522 w 5399"/>
              <a:gd name="T109" fmla="*/ 4928 h 8284"/>
              <a:gd name="T110" fmla="*/ 4600 w 5399"/>
              <a:gd name="T111" fmla="*/ 5064 h 8284"/>
              <a:gd name="T112" fmla="*/ 4726 w 5399"/>
              <a:gd name="T113" fmla="*/ 5518 h 8284"/>
              <a:gd name="T114" fmla="*/ 4924 w 5399"/>
              <a:gd name="T115" fmla="*/ 5855 h 8284"/>
              <a:gd name="T116" fmla="*/ 4914 w 5399"/>
              <a:gd name="T117" fmla="*/ 6005 h 8284"/>
              <a:gd name="T118" fmla="*/ 5187 w 5399"/>
              <a:gd name="T119" fmla="*/ 5935 h 8284"/>
              <a:gd name="T120" fmla="*/ 5352 w 5399"/>
              <a:gd name="T121" fmla="*/ 5940 h 8284"/>
              <a:gd name="T122" fmla="*/ 5190 w 5399"/>
              <a:gd name="T123" fmla="*/ 6032 h 8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399" h="8284">
                <a:moveTo>
                  <a:pt x="60" y="6862"/>
                </a:moveTo>
                <a:lnTo>
                  <a:pt x="102" y="6953"/>
                </a:lnTo>
                <a:lnTo>
                  <a:pt x="87" y="6937"/>
                </a:lnTo>
                <a:lnTo>
                  <a:pt x="137" y="6962"/>
                </a:lnTo>
                <a:lnTo>
                  <a:pt x="92" y="6977"/>
                </a:lnTo>
                <a:lnTo>
                  <a:pt x="117" y="6927"/>
                </a:lnTo>
                <a:lnTo>
                  <a:pt x="147" y="6879"/>
                </a:lnTo>
                <a:lnTo>
                  <a:pt x="204" y="6914"/>
                </a:lnTo>
                <a:lnTo>
                  <a:pt x="177" y="6957"/>
                </a:lnTo>
                <a:lnTo>
                  <a:pt x="152" y="7007"/>
                </a:lnTo>
                <a:cubicBezTo>
                  <a:pt x="143" y="7024"/>
                  <a:pt x="123" y="7030"/>
                  <a:pt x="107" y="7022"/>
                </a:cubicBezTo>
                <a:lnTo>
                  <a:pt x="57" y="6997"/>
                </a:lnTo>
                <a:cubicBezTo>
                  <a:pt x="50" y="6994"/>
                  <a:pt x="45" y="6988"/>
                  <a:pt x="41" y="6981"/>
                </a:cubicBezTo>
                <a:lnTo>
                  <a:pt x="0" y="6889"/>
                </a:lnTo>
                <a:lnTo>
                  <a:pt x="60" y="6862"/>
                </a:lnTo>
                <a:close/>
                <a:moveTo>
                  <a:pt x="330" y="6792"/>
                </a:moveTo>
                <a:lnTo>
                  <a:pt x="380" y="6792"/>
                </a:lnTo>
                <a:cubicBezTo>
                  <a:pt x="389" y="6792"/>
                  <a:pt x="397" y="6796"/>
                  <a:pt x="404" y="6802"/>
                </a:cubicBezTo>
                <a:lnTo>
                  <a:pt x="429" y="6827"/>
                </a:lnTo>
                <a:lnTo>
                  <a:pt x="405" y="6817"/>
                </a:lnTo>
                <a:lnTo>
                  <a:pt x="447" y="6817"/>
                </a:lnTo>
                <a:lnTo>
                  <a:pt x="432" y="6821"/>
                </a:lnTo>
                <a:lnTo>
                  <a:pt x="482" y="6796"/>
                </a:lnTo>
                <a:cubicBezTo>
                  <a:pt x="487" y="6793"/>
                  <a:pt x="492" y="6792"/>
                  <a:pt x="497" y="6792"/>
                </a:cubicBezTo>
                <a:lnTo>
                  <a:pt x="547" y="6792"/>
                </a:lnTo>
                <a:lnTo>
                  <a:pt x="530" y="6797"/>
                </a:lnTo>
                <a:lnTo>
                  <a:pt x="559" y="6779"/>
                </a:lnTo>
                <a:lnTo>
                  <a:pt x="593" y="6837"/>
                </a:lnTo>
                <a:lnTo>
                  <a:pt x="564" y="6854"/>
                </a:lnTo>
                <a:cubicBezTo>
                  <a:pt x="559" y="6857"/>
                  <a:pt x="553" y="6859"/>
                  <a:pt x="547" y="6859"/>
                </a:cubicBezTo>
                <a:lnTo>
                  <a:pt x="497" y="6859"/>
                </a:lnTo>
                <a:lnTo>
                  <a:pt x="512" y="6855"/>
                </a:lnTo>
                <a:lnTo>
                  <a:pt x="462" y="6880"/>
                </a:lnTo>
                <a:cubicBezTo>
                  <a:pt x="457" y="6883"/>
                  <a:pt x="452" y="6884"/>
                  <a:pt x="447" y="6884"/>
                </a:cubicBezTo>
                <a:lnTo>
                  <a:pt x="405" y="6884"/>
                </a:lnTo>
                <a:cubicBezTo>
                  <a:pt x="396" y="6884"/>
                  <a:pt x="388" y="6880"/>
                  <a:pt x="382" y="6874"/>
                </a:cubicBezTo>
                <a:lnTo>
                  <a:pt x="357" y="6849"/>
                </a:lnTo>
                <a:lnTo>
                  <a:pt x="380" y="6859"/>
                </a:lnTo>
                <a:lnTo>
                  <a:pt x="330" y="6859"/>
                </a:lnTo>
                <a:lnTo>
                  <a:pt x="330" y="6792"/>
                </a:lnTo>
                <a:close/>
                <a:moveTo>
                  <a:pt x="766" y="6844"/>
                </a:moveTo>
                <a:lnTo>
                  <a:pt x="770" y="6846"/>
                </a:lnTo>
                <a:lnTo>
                  <a:pt x="755" y="6842"/>
                </a:lnTo>
                <a:lnTo>
                  <a:pt x="805" y="6842"/>
                </a:lnTo>
                <a:lnTo>
                  <a:pt x="822" y="6842"/>
                </a:lnTo>
                <a:lnTo>
                  <a:pt x="872" y="6842"/>
                </a:lnTo>
                <a:lnTo>
                  <a:pt x="922" y="6842"/>
                </a:lnTo>
                <a:lnTo>
                  <a:pt x="963" y="6842"/>
                </a:lnTo>
                <a:lnTo>
                  <a:pt x="1013" y="6842"/>
                </a:lnTo>
                <a:lnTo>
                  <a:pt x="1017" y="6842"/>
                </a:lnTo>
                <a:lnTo>
                  <a:pt x="1017" y="6909"/>
                </a:lnTo>
                <a:lnTo>
                  <a:pt x="1013" y="6909"/>
                </a:lnTo>
                <a:lnTo>
                  <a:pt x="963" y="6909"/>
                </a:lnTo>
                <a:lnTo>
                  <a:pt x="922" y="6909"/>
                </a:lnTo>
                <a:lnTo>
                  <a:pt x="872" y="6909"/>
                </a:lnTo>
                <a:lnTo>
                  <a:pt x="822" y="6909"/>
                </a:lnTo>
                <a:lnTo>
                  <a:pt x="805" y="6909"/>
                </a:lnTo>
                <a:lnTo>
                  <a:pt x="755" y="6909"/>
                </a:lnTo>
                <a:cubicBezTo>
                  <a:pt x="750" y="6909"/>
                  <a:pt x="745" y="6908"/>
                  <a:pt x="740" y="6905"/>
                </a:cubicBezTo>
                <a:lnTo>
                  <a:pt x="736" y="6903"/>
                </a:lnTo>
                <a:lnTo>
                  <a:pt x="766" y="6844"/>
                </a:lnTo>
                <a:close/>
                <a:moveTo>
                  <a:pt x="1211" y="6859"/>
                </a:moveTo>
                <a:lnTo>
                  <a:pt x="1222" y="6859"/>
                </a:lnTo>
                <a:lnTo>
                  <a:pt x="1272" y="6859"/>
                </a:lnTo>
                <a:lnTo>
                  <a:pt x="1297" y="6859"/>
                </a:lnTo>
                <a:cubicBezTo>
                  <a:pt x="1303" y="6859"/>
                  <a:pt x="1309" y="6860"/>
                  <a:pt x="1314" y="6864"/>
                </a:cubicBezTo>
                <a:lnTo>
                  <a:pt x="1356" y="6889"/>
                </a:lnTo>
                <a:lnTo>
                  <a:pt x="1338" y="6884"/>
                </a:lnTo>
                <a:lnTo>
                  <a:pt x="1388" y="6884"/>
                </a:lnTo>
                <a:lnTo>
                  <a:pt x="1438" y="6884"/>
                </a:lnTo>
                <a:lnTo>
                  <a:pt x="1470" y="6884"/>
                </a:lnTo>
                <a:lnTo>
                  <a:pt x="1470" y="6950"/>
                </a:lnTo>
                <a:lnTo>
                  <a:pt x="1438" y="6950"/>
                </a:lnTo>
                <a:lnTo>
                  <a:pt x="1388" y="6950"/>
                </a:lnTo>
                <a:lnTo>
                  <a:pt x="1338" y="6950"/>
                </a:lnTo>
                <a:cubicBezTo>
                  <a:pt x="1332" y="6950"/>
                  <a:pt x="1326" y="6949"/>
                  <a:pt x="1321" y="6946"/>
                </a:cubicBezTo>
                <a:lnTo>
                  <a:pt x="1280" y="6921"/>
                </a:lnTo>
                <a:lnTo>
                  <a:pt x="1297" y="6925"/>
                </a:lnTo>
                <a:lnTo>
                  <a:pt x="1272" y="6925"/>
                </a:lnTo>
                <a:lnTo>
                  <a:pt x="1222" y="6925"/>
                </a:lnTo>
                <a:lnTo>
                  <a:pt x="1211" y="6925"/>
                </a:lnTo>
                <a:lnTo>
                  <a:pt x="1211" y="6859"/>
                </a:lnTo>
                <a:close/>
                <a:moveTo>
                  <a:pt x="1660" y="6909"/>
                </a:moveTo>
                <a:lnTo>
                  <a:pt x="1697" y="6909"/>
                </a:lnTo>
                <a:cubicBezTo>
                  <a:pt x="1703" y="6909"/>
                  <a:pt x="1709" y="6910"/>
                  <a:pt x="1714" y="6914"/>
                </a:cubicBezTo>
                <a:lnTo>
                  <a:pt x="1756" y="6939"/>
                </a:lnTo>
                <a:lnTo>
                  <a:pt x="1738" y="6934"/>
                </a:lnTo>
                <a:lnTo>
                  <a:pt x="1763" y="6934"/>
                </a:lnTo>
                <a:lnTo>
                  <a:pt x="1813" y="6934"/>
                </a:lnTo>
                <a:lnTo>
                  <a:pt x="1855" y="6934"/>
                </a:lnTo>
                <a:lnTo>
                  <a:pt x="1905" y="6934"/>
                </a:lnTo>
                <a:cubicBezTo>
                  <a:pt x="1910" y="6934"/>
                  <a:pt x="1915" y="6935"/>
                  <a:pt x="1920" y="6937"/>
                </a:cubicBezTo>
                <a:lnTo>
                  <a:pt x="1933" y="6944"/>
                </a:lnTo>
                <a:lnTo>
                  <a:pt x="1903" y="7003"/>
                </a:lnTo>
                <a:lnTo>
                  <a:pt x="1890" y="6997"/>
                </a:lnTo>
                <a:lnTo>
                  <a:pt x="1905" y="7000"/>
                </a:lnTo>
                <a:lnTo>
                  <a:pt x="1855" y="7000"/>
                </a:lnTo>
                <a:lnTo>
                  <a:pt x="1813" y="7000"/>
                </a:lnTo>
                <a:lnTo>
                  <a:pt x="1763" y="7000"/>
                </a:lnTo>
                <a:lnTo>
                  <a:pt x="1738" y="7000"/>
                </a:lnTo>
                <a:cubicBezTo>
                  <a:pt x="1732" y="7000"/>
                  <a:pt x="1726" y="6999"/>
                  <a:pt x="1721" y="6996"/>
                </a:cubicBezTo>
                <a:lnTo>
                  <a:pt x="1680" y="6971"/>
                </a:lnTo>
                <a:lnTo>
                  <a:pt x="1697" y="6975"/>
                </a:lnTo>
                <a:lnTo>
                  <a:pt x="1660" y="6975"/>
                </a:lnTo>
                <a:lnTo>
                  <a:pt x="1660" y="6909"/>
                </a:lnTo>
                <a:close/>
                <a:moveTo>
                  <a:pt x="2111" y="6975"/>
                </a:moveTo>
                <a:lnTo>
                  <a:pt x="2113" y="6975"/>
                </a:lnTo>
                <a:lnTo>
                  <a:pt x="2163" y="6975"/>
                </a:lnTo>
                <a:lnTo>
                  <a:pt x="2145" y="6981"/>
                </a:lnTo>
                <a:lnTo>
                  <a:pt x="2170" y="6964"/>
                </a:lnTo>
                <a:cubicBezTo>
                  <a:pt x="2175" y="6961"/>
                  <a:pt x="2182" y="6959"/>
                  <a:pt x="2188" y="6959"/>
                </a:cubicBezTo>
                <a:lnTo>
                  <a:pt x="2230" y="6959"/>
                </a:lnTo>
                <a:lnTo>
                  <a:pt x="2280" y="6959"/>
                </a:lnTo>
                <a:cubicBezTo>
                  <a:pt x="2284" y="6959"/>
                  <a:pt x="2287" y="6959"/>
                  <a:pt x="2291" y="6961"/>
                </a:cubicBezTo>
                <a:lnTo>
                  <a:pt x="2341" y="6977"/>
                </a:lnTo>
                <a:lnTo>
                  <a:pt x="2330" y="6975"/>
                </a:lnTo>
                <a:lnTo>
                  <a:pt x="2370" y="6975"/>
                </a:lnTo>
                <a:lnTo>
                  <a:pt x="2370" y="7042"/>
                </a:lnTo>
                <a:lnTo>
                  <a:pt x="2330" y="7042"/>
                </a:lnTo>
                <a:cubicBezTo>
                  <a:pt x="2327" y="7042"/>
                  <a:pt x="2323" y="7042"/>
                  <a:pt x="2320" y="7040"/>
                </a:cubicBezTo>
                <a:lnTo>
                  <a:pt x="2270" y="7024"/>
                </a:lnTo>
                <a:lnTo>
                  <a:pt x="2280" y="7025"/>
                </a:lnTo>
                <a:lnTo>
                  <a:pt x="2230" y="7025"/>
                </a:lnTo>
                <a:lnTo>
                  <a:pt x="2188" y="7025"/>
                </a:lnTo>
                <a:lnTo>
                  <a:pt x="2207" y="7020"/>
                </a:lnTo>
                <a:lnTo>
                  <a:pt x="2182" y="7037"/>
                </a:lnTo>
                <a:cubicBezTo>
                  <a:pt x="2176" y="7040"/>
                  <a:pt x="2170" y="7042"/>
                  <a:pt x="2163" y="7042"/>
                </a:cubicBezTo>
                <a:lnTo>
                  <a:pt x="2113" y="7042"/>
                </a:lnTo>
                <a:lnTo>
                  <a:pt x="2111" y="7042"/>
                </a:lnTo>
                <a:lnTo>
                  <a:pt x="2111" y="6975"/>
                </a:lnTo>
                <a:close/>
                <a:moveTo>
                  <a:pt x="2564" y="7000"/>
                </a:moveTo>
                <a:lnTo>
                  <a:pt x="2588" y="7000"/>
                </a:lnTo>
                <a:cubicBezTo>
                  <a:pt x="2595" y="7000"/>
                  <a:pt x="2600" y="7002"/>
                  <a:pt x="2606" y="7005"/>
                </a:cubicBezTo>
                <a:lnTo>
                  <a:pt x="2647" y="7030"/>
                </a:lnTo>
                <a:cubicBezTo>
                  <a:pt x="2650" y="7032"/>
                  <a:pt x="2652" y="7033"/>
                  <a:pt x="2654" y="7035"/>
                </a:cubicBezTo>
                <a:lnTo>
                  <a:pt x="2679" y="7060"/>
                </a:lnTo>
                <a:cubicBezTo>
                  <a:pt x="2680" y="7061"/>
                  <a:pt x="2681" y="7063"/>
                  <a:pt x="2682" y="7064"/>
                </a:cubicBezTo>
                <a:lnTo>
                  <a:pt x="2732" y="7130"/>
                </a:lnTo>
                <a:lnTo>
                  <a:pt x="2772" y="7179"/>
                </a:lnTo>
                <a:lnTo>
                  <a:pt x="2732" y="7171"/>
                </a:lnTo>
                <a:lnTo>
                  <a:pt x="2741" y="7166"/>
                </a:lnTo>
                <a:lnTo>
                  <a:pt x="2771" y="7226"/>
                </a:lnTo>
                <a:lnTo>
                  <a:pt x="2762" y="7230"/>
                </a:lnTo>
                <a:cubicBezTo>
                  <a:pt x="2748" y="7237"/>
                  <a:pt x="2731" y="7234"/>
                  <a:pt x="2721" y="7222"/>
                </a:cubicBezTo>
                <a:lnTo>
                  <a:pt x="2678" y="7170"/>
                </a:lnTo>
                <a:lnTo>
                  <a:pt x="2628" y="7104"/>
                </a:lnTo>
                <a:lnTo>
                  <a:pt x="2632" y="7107"/>
                </a:lnTo>
                <a:lnTo>
                  <a:pt x="2607" y="7082"/>
                </a:lnTo>
                <a:lnTo>
                  <a:pt x="2613" y="7087"/>
                </a:lnTo>
                <a:lnTo>
                  <a:pt x="2571" y="7062"/>
                </a:lnTo>
                <a:lnTo>
                  <a:pt x="2588" y="7067"/>
                </a:lnTo>
                <a:lnTo>
                  <a:pt x="2564" y="7067"/>
                </a:lnTo>
                <a:lnTo>
                  <a:pt x="2564" y="7000"/>
                </a:lnTo>
                <a:close/>
                <a:moveTo>
                  <a:pt x="2824" y="7042"/>
                </a:moveTo>
                <a:lnTo>
                  <a:pt x="2830" y="6988"/>
                </a:lnTo>
                <a:cubicBezTo>
                  <a:pt x="2831" y="6986"/>
                  <a:pt x="2831" y="6984"/>
                  <a:pt x="2832" y="6983"/>
                </a:cubicBezTo>
                <a:lnTo>
                  <a:pt x="2882" y="6816"/>
                </a:lnTo>
                <a:lnTo>
                  <a:pt x="2895" y="6778"/>
                </a:lnTo>
                <a:lnTo>
                  <a:pt x="2958" y="6800"/>
                </a:lnTo>
                <a:lnTo>
                  <a:pt x="2945" y="6835"/>
                </a:lnTo>
                <a:lnTo>
                  <a:pt x="2895" y="7002"/>
                </a:lnTo>
                <a:lnTo>
                  <a:pt x="2897" y="6996"/>
                </a:lnTo>
                <a:lnTo>
                  <a:pt x="2890" y="7049"/>
                </a:lnTo>
                <a:lnTo>
                  <a:pt x="2824" y="7042"/>
                </a:lnTo>
                <a:close/>
                <a:moveTo>
                  <a:pt x="3050" y="6686"/>
                </a:moveTo>
                <a:lnTo>
                  <a:pt x="3087" y="6789"/>
                </a:lnTo>
                <a:cubicBezTo>
                  <a:pt x="3087" y="6791"/>
                  <a:pt x="3088" y="6793"/>
                  <a:pt x="3088" y="6796"/>
                </a:cubicBezTo>
                <a:lnTo>
                  <a:pt x="3111" y="6950"/>
                </a:lnTo>
                <a:lnTo>
                  <a:pt x="3045" y="6960"/>
                </a:lnTo>
                <a:lnTo>
                  <a:pt x="3022" y="6805"/>
                </a:lnTo>
                <a:lnTo>
                  <a:pt x="3024" y="6812"/>
                </a:lnTo>
                <a:lnTo>
                  <a:pt x="2987" y="6708"/>
                </a:lnTo>
                <a:lnTo>
                  <a:pt x="3050" y="6686"/>
                </a:lnTo>
                <a:close/>
                <a:moveTo>
                  <a:pt x="3139" y="7152"/>
                </a:moveTo>
                <a:lnTo>
                  <a:pt x="3149" y="7419"/>
                </a:lnTo>
                <a:lnTo>
                  <a:pt x="3083" y="7421"/>
                </a:lnTo>
                <a:lnTo>
                  <a:pt x="3073" y="7155"/>
                </a:lnTo>
                <a:lnTo>
                  <a:pt x="3139" y="7152"/>
                </a:lnTo>
                <a:close/>
                <a:moveTo>
                  <a:pt x="3160" y="7616"/>
                </a:moveTo>
                <a:lnTo>
                  <a:pt x="3190" y="7881"/>
                </a:lnTo>
                <a:lnTo>
                  <a:pt x="3124" y="7888"/>
                </a:lnTo>
                <a:lnTo>
                  <a:pt x="3094" y="7623"/>
                </a:lnTo>
                <a:lnTo>
                  <a:pt x="3160" y="7616"/>
                </a:lnTo>
                <a:close/>
                <a:moveTo>
                  <a:pt x="3218" y="8075"/>
                </a:moveTo>
                <a:lnTo>
                  <a:pt x="3254" y="8243"/>
                </a:lnTo>
                <a:lnTo>
                  <a:pt x="3190" y="8241"/>
                </a:lnTo>
                <a:lnTo>
                  <a:pt x="3218" y="8150"/>
                </a:lnTo>
                <a:lnTo>
                  <a:pt x="3282" y="8170"/>
                </a:lnTo>
                <a:lnTo>
                  <a:pt x="3254" y="8260"/>
                </a:lnTo>
                <a:cubicBezTo>
                  <a:pt x="3249" y="8275"/>
                  <a:pt x="3235" y="8284"/>
                  <a:pt x="3220" y="8284"/>
                </a:cubicBezTo>
                <a:cubicBezTo>
                  <a:pt x="3205" y="8283"/>
                  <a:pt x="3192" y="8272"/>
                  <a:pt x="3189" y="8257"/>
                </a:cubicBezTo>
                <a:lnTo>
                  <a:pt x="3153" y="8089"/>
                </a:lnTo>
                <a:lnTo>
                  <a:pt x="3218" y="8075"/>
                </a:lnTo>
                <a:close/>
                <a:moveTo>
                  <a:pt x="3242" y="7960"/>
                </a:moveTo>
                <a:lnTo>
                  <a:pt x="3263" y="7694"/>
                </a:lnTo>
                <a:lnTo>
                  <a:pt x="3330" y="7700"/>
                </a:lnTo>
                <a:lnTo>
                  <a:pt x="3309" y="7966"/>
                </a:lnTo>
                <a:lnTo>
                  <a:pt x="3242" y="7960"/>
                </a:lnTo>
                <a:close/>
                <a:moveTo>
                  <a:pt x="3279" y="7495"/>
                </a:moveTo>
                <a:lnTo>
                  <a:pt x="3280" y="7481"/>
                </a:lnTo>
                <a:lnTo>
                  <a:pt x="3286" y="7230"/>
                </a:lnTo>
                <a:lnTo>
                  <a:pt x="3352" y="7232"/>
                </a:lnTo>
                <a:lnTo>
                  <a:pt x="3347" y="7486"/>
                </a:lnTo>
                <a:lnTo>
                  <a:pt x="3346" y="7500"/>
                </a:lnTo>
                <a:lnTo>
                  <a:pt x="3279" y="7495"/>
                </a:lnTo>
                <a:close/>
                <a:moveTo>
                  <a:pt x="3290" y="7030"/>
                </a:moveTo>
                <a:lnTo>
                  <a:pt x="3296" y="6764"/>
                </a:lnTo>
                <a:lnTo>
                  <a:pt x="3362" y="6765"/>
                </a:lnTo>
                <a:lnTo>
                  <a:pt x="3357" y="7032"/>
                </a:lnTo>
                <a:lnTo>
                  <a:pt x="3290" y="7030"/>
                </a:lnTo>
                <a:close/>
                <a:moveTo>
                  <a:pt x="3300" y="6564"/>
                </a:moveTo>
                <a:lnTo>
                  <a:pt x="3305" y="6333"/>
                </a:lnTo>
                <a:lnTo>
                  <a:pt x="3306" y="6297"/>
                </a:lnTo>
                <a:lnTo>
                  <a:pt x="3373" y="6299"/>
                </a:lnTo>
                <a:lnTo>
                  <a:pt x="3372" y="6335"/>
                </a:lnTo>
                <a:lnTo>
                  <a:pt x="3367" y="6565"/>
                </a:lnTo>
                <a:lnTo>
                  <a:pt x="3300" y="6564"/>
                </a:lnTo>
                <a:close/>
                <a:moveTo>
                  <a:pt x="3311" y="6097"/>
                </a:moveTo>
                <a:lnTo>
                  <a:pt x="3319" y="5831"/>
                </a:lnTo>
                <a:lnTo>
                  <a:pt x="3385" y="5832"/>
                </a:lnTo>
                <a:lnTo>
                  <a:pt x="3378" y="6099"/>
                </a:lnTo>
                <a:lnTo>
                  <a:pt x="3311" y="6097"/>
                </a:lnTo>
                <a:close/>
                <a:moveTo>
                  <a:pt x="3324" y="5631"/>
                </a:moveTo>
                <a:lnTo>
                  <a:pt x="3331" y="5364"/>
                </a:lnTo>
                <a:lnTo>
                  <a:pt x="3398" y="5366"/>
                </a:lnTo>
                <a:lnTo>
                  <a:pt x="3391" y="5632"/>
                </a:lnTo>
                <a:lnTo>
                  <a:pt x="3324" y="5631"/>
                </a:lnTo>
                <a:close/>
                <a:moveTo>
                  <a:pt x="3337" y="5164"/>
                </a:moveTo>
                <a:lnTo>
                  <a:pt x="3344" y="4898"/>
                </a:lnTo>
                <a:lnTo>
                  <a:pt x="3410" y="4899"/>
                </a:lnTo>
                <a:lnTo>
                  <a:pt x="3403" y="5166"/>
                </a:lnTo>
                <a:lnTo>
                  <a:pt x="3337" y="5164"/>
                </a:lnTo>
                <a:close/>
                <a:moveTo>
                  <a:pt x="3349" y="4698"/>
                </a:moveTo>
                <a:lnTo>
                  <a:pt x="3357" y="4431"/>
                </a:lnTo>
                <a:lnTo>
                  <a:pt x="3424" y="4433"/>
                </a:lnTo>
                <a:lnTo>
                  <a:pt x="3416" y="4700"/>
                </a:lnTo>
                <a:lnTo>
                  <a:pt x="3349" y="4698"/>
                </a:lnTo>
                <a:close/>
                <a:moveTo>
                  <a:pt x="3363" y="4231"/>
                </a:moveTo>
                <a:lnTo>
                  <a:pt x="3371" y="3965"/>
                </a:lnTo>
                <a:lnTo>
                  <a:pt x="3437" y="3967"/>
                </a:lnTo>
                <a:lnTo>
                  <a:pt x="3430" y="4233"/>
                </a:lnTo>
                <a:lnTo>
                  <a:pt x="3363" y="4231"/>
                </a:lnTo>
                <a:close/>
                <a:moveTo>
                  <a:pt x="3377" y="3765"/>
                </a:moveTo>
                <a:lnTo>
                  <a:pt x="3384" y="3498"/>
                </a:lnTo>
                <a:lnTo>
                  <a:pt x="3451" y="3500"/>
                </a:lnTo>
                <a:lnTo>
                  <a:pt x="3443" y="3767"/>
                </a:lnTo>
                <a:lnTo>
                  <a:pt x="3377" y="3765"/>
                </a:lnTo>
                <a:close/>
                <a:moveTo>
                  <a:pt x="3390" y="3298"/>
                </a:moveTo>
                <a:lnTo>
                  <a:pt x="3397" y="3074"/>
                </a:lnTo>
                <a:lnTo>
                  <a:pt x="3398" y="3032"/>
                </a:lnTo>
                <a:lnTo>
                  <a:pt x="3465" y="3034"/>
                </a:lnTo>
                <a:lnTo>
                  <a:pt x="3463" y="3076"/>
                </a:lnTo>
                <a:lnTo>
                  <a:pt x="3457" y="3300"/>
                </a:lnTo>
                <a:lnTo>
                  <a:pt x="3390" y="3298"/>
                </a:lnTo>
                <a:close/>
                <a:moveTo>
                  <a:pt x="3405" y="2832"/>
                </a:moveTo>
                <a:lnTo>
                  <a:pt x="3413" y="2565"/>
                </a:lnTo>
                <a:lnTo>
                  <a:pt x="3480" y="2567"/>
                </a:lnTo>
                <a:lnTo>
                  <a:pt x="3471" y="2834"/>
                </a:lnTo>
                <a:lnTo>
                  <a:pt x="3405" y="2832"/>
                </a:lnTo>
                <a:close/>
                <a:moveTo>
                  <a:pt x="3420" y="2365"/>
                </a:moveTo>
                <a:lnTo>
                  <a:pt x="3428" y="2099"/>
                </a:lnTo>
                <a:lnTo>
                  <a:pt x="3495" y="2101"/>
                </a:lnTo>
                <a:lnTo>
                  <a:pt x="3486" y="2367"/>
                </a:lnTo>
                <a:lnTo>
                  <a:pt x="3420" y="2365"/>
                </a:lnTo>
                <a:close/>
                <a:moveTo>
                  <a:pt x="3435" y="1899"/>
                </a:moveTo>
                <a:lnTo>
                  <a:pt x="3444" y="1632"/>
                </a:lnTo>
                <a:lnTo>
                  <a:pt x="3510" y="1634"/>
                </a:lnTo>
                <a:lnTo>
                  <a:pt x="3502" y="1901"/>
                </a:lnTo>
                <a:lnTo>
                  <a:pt x="3435" y="1899"/>
                </a:lnTo>
                <a:close/>
                <a:moveTo>
                  <a:pt x="3451" y="1432"/>
                </a:moveTo>
                <a:lnTo>
                  <a:pt x="3461" y="1166"/>
                </a:lnTo>
                <a:lnTo>
                  <a:pt x="3527" y="1168"/>
                </a:lnTo>
                <a:lnTo>
                  <a:pt x="3517" y="1435"/>
                </a:lnTo>
                <a:lnTo>
                  <a:pt x="3451" y="1432"/>
                </a:lnTo>
                <a:close/>
                <a:moveTo>
                  <a:pt x="3468" y="966"/>
                </a:moveTo>
                <a:lnTo>
                  <a:pt x="3478" y="699"/>
                </a:lnTo>
                <a:lnTo>
                  <a:pt x="3545" y="702"/>
                </a:lnTo>
                <a:lnTo>
                  <a:pt x="3535" y="968"/>
                </a:lnTo>
                <a:lnTo>
                  <a:pt x="3468" y="966"/>
                </a:lnTo>
                <a:close/>
                <a:moveTo>
                  <a:pt x="3486" y="500"/>
                </a:moveTo>
                <a:lnTo>
                  <a:pt x="3488" y="433"/>
                </a:lnTo>
                <a:lnTo>
                  <a:pt x="3501" y="233"/>
                </a:lnTo>
                <a:lnTo>
                  <a:pt x="3568" y="237"/>
                </a:lnTo>
                <a:lnTo>
                  <a:pt x="3555" y="435"/>
                </a:lnTo>
                <a:lnTo>
                  <a:pt x="3553" y="502"/>
                </a:lnTo>
                <a:lnTo>
                  <a:pt x="3486" y="500"/>
                </a:lnTo>
                <a:close/>
                <a:moveTo>
                  <a:pt x="3513" y="33"/>
                </a:moveTo>
                <a:lnTo>
                  <a:pt x="3514" y="32"/>
                </a:lnTo>
                <a:cubicBezTo>
                  <a:pt x="3515" y="15"/>
                  <a:pt x="3528" y="1"/>
                  <a:pt x="3545" y="1"/>
                </a:cubicBezTo>
                <a:cubicBezTo>
                  <a:pt x="3562" y="0"/>
                  <a:pt x="3577" y="12"/>
                  <a:pt x="3580" y="29"/>
                </a:cubicBezTo>
                <a:lnTo>
                  <a:pt x="3620" y="291"/>
                </a:lnTo>
                <a:lnTo>
                  <a:pt x="3554" y="301"/>
                </a:lnTo>
                <a:lnTo>
                  <a:pt x="3514" y="39"/>
                </a:lnTo>
                <a:lnTo>
                  <a:pt x="3580" y="36"/>
                </a:lnTo>
                <a:lnTo>
                  <a:pt x="3580" y="37"/>
                </a:lnTo>
                <a:lnTo>
                  <a:pt x="3513" y="33"/>
                </a:lnTo>
                <a:close/>
                <a:moveTo>
                  <a:pt x="3636" y="494"/>
                </a:moveTo>
                <a:lnTo>
                  <a:pt x="3647" y="760"/>
                </a:lnTo>
                <a:lnTo>
                  <a:pt x="3581" y="763"/>
                </a:lnTo>
                <a:lnTo>
                  <a:pt x="3569" y="497"/>
                </a:lnTo>
                <a:lnTo>
                  <a:pt x="3636" y="494"/>
                </a:lnTo>
                <a:close/>
                <a:moveTo>
                  <a:pt x="3656" y="960"/>
                </a:moveTo>
                <a:lnTo>
                  <a:pt x="3667" y="1227"/>
                </a:lnTo>
                <a:lnTo>
                  <a:pt x="3600" y="1229"/>
                </a:lnTo>
                <a:lnTo>
                  <a:pt x="3589" y="963"/>
                </a:lnTo>
                <a:lnTo>
                  <a:pt x="3656" y="960"/>
                </a:lnTo>
                <a:close/>
                <a:moveTo>
                  <a:pt x="3675" y="1427"/>
                </a:moveTo>
                <a:lnTo>
                  <a:pt x="3684" y="1693"/>
                </a:lnTo>
                <a:lnTo>
                  <a:pt x="3618" y="1696"/>
                </a:lnTo>
                <a:lnTo>
                  <a:pt x="3608" y="1429"/>
                </a:lnTo>
                <a:lnTo>
                  <a:pt x="3675" y="1427"/>
                </a:lnTo>
                <a:close/>
                <a:moveTo>
                  <a:pt x="3691" y="1893"/>
                </a:moveTo>
                <a:lnTo>
                  <a:pt x="3701" y="2160"/>
                </a:lnTo>
                <a:lnTo>
                  <a:pt x="3634" y="2162"/>
                </a:lnTo>
                <a:lnTo>
                  <a:pt x="3625" y="1895"/>
                </a:lnTo>
                <a:lnTo>
                  <a:pt x="3691" y="1893"/>
                </a:lnTo>
                <a:close/>
                <a:moveTo>
                  <a:pt x="3708" y="2359"/>
                </a:moveTo>
                <a:lnTo>
                  <a:pt x="3717" y="2626"/>
                </a:lnTo>
                <a:lnTo>
                  <a:pt x="3651" y="2628"/>
                </a:lnTo>
                <a:lnTo>
                  <a:pt x="3641" y="2362"/>
                </a:lnTo>
                <a:lnTo>
                  <a:pt x="3708" y="2359"/>
                </a:lnTo>
                <a:close/>
                <a:moveTo>
                  <a:pt x="3724" y="2826"/>
                </a:moveTo>
                <a:lnTo>
                  <a:pt x="3733" y="3092"/>
                </a:lnTo>
                <a:lnTo>
                  <a:pt x="3666" y="3095"/>
                </a:lnTo>
                <a:lnTo>
                  <a:pt x="3658" y="2828"/>
                </a:lnTo>
                <a:lnTo>
                  <a:pt x="3724" y="2826"/>
                </a:lnTo>
                <a:close/>
                <a:moveTo>
                  <a:pt x="3740" y="3292"/>
                </a:moveTo>
                <a:lnTo>
                  <a:pt x="3748" y="3559"/>
                </a:lnTo>
                <a:lnTo>
                  <a:pt x="3682" y="3561"/>
                </a:lnTo>
                <a:lnTo>
                  <a:pt x="3673" y="3294"/>
                </a:lnTo>
                <a:lnTo>
                  <a:pt x="3740" y="3292"/>
                </a:lnTo>
                <a:close/>
                <a:moveTo>
                  <a:pt x="3755" y="3759"/>
                </a:moveTo>
                <a:lnTo>
                  <a:pt x="3764" y="4025"/>
                </a:lnTo>
                <a:lnTo>
                  <a:pt x="3697" y="4027"/>
                </a:lnTo>
                <a:lnTo>
                  <a:pt x="3688" y="3761"/>
                </a:lnTo>
                <a:lnTo>
                  <a:pt x="3755" y="3759"/>
                </a:lnTo>
                <a:close/>
                <a:moveTo>
                  <a:pt x="3770" y="4225"/>
                </a:moveTo>
                <a:lnTo>
                  <a:pt x="3772" y="4274"/>
                </a:lnTo>
                <a:lnTo>
                  <a:pt x="3779" y="4492"/>
                </a:lnTo>
                <a:lnTo>
                  <a:pt x="3712" y="4494"/>
                </a:lnTo>
                <a:lnTo>
                  <a:pt x="3705" y="4277"/>
                </a:lnTo>
                <a:lnTo>
                  <a:pt x="3704" y="4227"/>
                </a:lnTo>
                <a:lnTo>
                  <a:pt x="3770" y="4225"/>
                </a:lnTo>
                <a:close/>
                <a:moveTo>
                  <a:pt x="3785" y="4692"/>
                </a:moveTo>
                <a:lnTo>
                  <a:pt x="3793" y="4958"/>
                </a:lnTo>
                <a:lnTo>
                  <a:pt x="3727" y="4960"/>
                </a:lnTo>
                <a:lnTo>
                  <a:pt x="3718" y="4694"/>
                </a:lnTo>
                <a:lnTo>
                  <a:pt x="3785" y="4692"/>
                </a:lnTo>
                <a:close/>
                <a:moveTo>
                  <a:pt x="3799" y="5158"/>
                </a:moveTo>
                <a:lnTo>
                  <a:pt x="3808" y="5425"/>
                </a:lnTo>
                <a:lnTo>
                  <a:pt x="3741" y="5427"/>
                </a:lnTo>
                <a:lnTo>
                  <a:pt x="3733" y="5160"/>
                </a:lnTo>
                <a:lnTo>
                  <a:pt x="3799" y="5158"/>
                </a:lnTo>
                <a:close/>
                <a:moveTo>
                  <a:pt x="3814" y="5625"/>
                </a:moveTo>
                <a:lnTo>
                  <a:pt x="3821" y="5891"/>
                </a:lnTo>
                <a:lnTo>
                  <a:pt x="3755" y="5893"/>
                </a:lnTo>
                <a:lnTo>
                  <a:pt x="3747" y="5626"/>
                </a:lnTo>
                <a:lnTo>
                  <a:pt x="3814" y="5625"/>
                </a:lnTo>
                <a:close/>
                <a:moveTo>
                  <a:pt x="3827" y="6091"/>
                </a:moveTo>
                <a:lnTo>
                  <a:pt x="3834" y="6358"/>
                </a:lnTo>
                <a:lnTo>
                  <a:pt x="3767" y="6360"/>
                </a:lnTo>
                <a:lnTo>
                  <a:pt x="3760" y="6093"/>
                </a:lnTo>
                <a:lnTo>
                  <a:pt x="3827" y="6091"/>
                </a:lnTo>
                <a:close/>
                <a:moveTo>
                  <a:pt x="3843" y="6554"/>
                </a:moveTo>
                <a:lnTo>
                  <a:pt x="3874" y="6819"/>
                </a:lnTo>
                <a:lnTo>
                  <a:pt x="3808" y="6827"/>
                </a:lnTo>
                <a:lnTo>
                  <a:pt x="3777" y="6562"/>
                </a:lnTo>
                <a:lnTo>
                  <a:pt x="3843" y="6554"/>
                </a:lnTo>
                <a:close/>
                <a:moveTo>
                  <a:pt x="3866" y="6873"/>
                </a:moveTo>
                <a:lnTo>
                  <a:pt x="3901" y="6608"/>
                </a:lnTo>
                <a:lnTo>
                  <a:pt x="3967" y="6617"/>
                </a:lnTo>
                <a:lnTo>
                  <a:pt x="3932" y="6882"/>
                </a:lnTo>
                <a:lnTo>
                  <a:pt x="3866" y="6873"/>
                </a:lnTo>
                <a:close/>
                <a:moveTo>
                  <a:pt x="3925" y="6411"/>
                </a:moveTo>
                <a:lnTo>
                  <a:pt x="3955" y="6146"/>
                </a:lnTo>
                <a:lnTo>
                  <a:pt x="4022" y="6153"/>
                </a:lnTo>
                <a:lnTo>
                  <a:pt x="3992" y="6418"/>
                </a:lnTo>
                <a:lnTo>
                  <a:pt x="3925" y="6411"/>
                </a:lnTo>
                <a:close/>
                <a:moveTo>
                  <a:pt x="3969" y="5949"/>
                </a:moveTo>
                <a:lnTo>
                  <a:pt x="3980" y="5699"/>
                </a:lnTo>
                <a:cubicBezTo>
                  <a:pt x="3980" y="5696"/>
                  <a:pt x="3981" y="5694"/>
                  <a:pt x="3982" y="5691"/>
                </a:cubicBezTo>
                <a:lnTo>
                  <a:pt x="3986" y="5675"/>
                </a:lnTo>
                <a:lnTo>
                  <a:pt x="4050" y="5694"/>
                </a:lnTo>
                <a:lnTo>
                  <a:pt x="4045" y="5710"/>
                </a:lnTo>
                <a:lnTo>
                  <a:pt x="4047" y="5702"/>
                </a:lnTo>
                <a:lnTo>
                  <a:pt x="4036" y="5952"/>
                </a:lnTo>
                <a:lnTo>
                  <a:pt x="3969" y="5949"/>
                </a:lnTo>
                <a:close/>
                <a:moveTo>
                  <a:pt x="4115" y="5551"/>
                </a:moveTo>
                <a:lnTo>
                  <a:pt x="4141" y="5590"/>
                </a:lnTo>
                <a:cubicBezTo>
                  <a:pt x="4144" y="5594"/>
                  <a:pt x="4145" y="5598"/>
                  <a:pt x="4146" y="5603"/>
                </a:cubicBezTo>
                <a:lnTo>
                  <a:pt x="4185" y="5819"/>
                </a:lnTo>
                <a:lnTo>
                  <a:pt x="4119" y="5831"/>
                </a:lnTo>
                <a:lnTo>
                  <a:pt x="4081" y="5615"/>
                </a:lnTo>
                <a:lnTo>
                  <a:pt x="4086" y="5627"/>
                </a:lnTo>
                <a:lnTo>
                  <a:pt x="4060" y="5588"/>
                </a:lnTo>
                <a:lnTo>
                  <a:pt x="4115" y="5551"/>
                </a:lnTo>
                <a:close/>
                <a:moveTo>
                  <a:pt x="4218" y="6017"/>
                </a:moveTo>
                <a:lnTo>
                  <a:pt x="4238" y="6137"/>
                </a:lnTo>
                <a:lnTo>
                  <a:pt x="4270" y="6276"/>
                </a:lnTo>
                <a:lnTo>
                  <a:pt x="4205" y="6291"/>
                </a:lnTo>
                <a:lnTo>
                  <a:pt x="4172" y="6148"/>
                </a:lnTo>
                <a:lnTo>
                  <a:pt x="4152" y="6027"/>
                </a:lnTo>
                <a:lnTo>
                  <a:pt x="4218" y="6017"/>
                </a:lnTo>
                <a:close/>
                <a:moveTo>
                  <a:pt x="4258" y="6364"/>
                </a:moveTo>
                <a:lnTo>
                  <a:pt x="4290" y="6273"/>
                </a:lnTo>
                <a:lnTo>
                  <a:pt x="4289" y="6278"/>
                </a:lnTo>
                <a:lnTo>
                  <a:pt x="4317" y="6110"/>
                </a:lnTo>
                <a:lnTo>
                  <a:pt x="4383" y="6121"/>
                </a:lnTo>
                <a:lnTo>
                  <a:pt x="4355" y="6289"/>
                </a:lnTo>
                <a:cubicBezTo>
                  <a:pt x="4354" y="6291"/>
                  <a:pt x="4354" y="6293"/>
                  <a:pt x="4353" y="6295"/>
                </a:cubicBezTo>
                <a:lnTo>
                  <a:pt x="4321" y="6386"/>
                </a:lnTo>
                <a:lnTo>
                  <a:pt x="4258" y="6364"/>
                </a:lnTo>
                <a:close/>
                <a:moveTo>
                  <a:pt x="4345" y="5915"/>
                </a:moveTo>
                <a:lnTo>
                  <a:pt x="4373" y="5649"/>
                </a:lnTo>
                <a:lnTo>
                  <a:pt x="4439" y="5656"/>
                </a:lnTo>
                <a:lnTo>
                  <a:pt x="4412" y="5922"/>
                </a:lnTo>
                <a:lnTo>
                  <a:pt x="4345" y="5915"/>
                </a:lnTo>
                <a:close/>
                <a:moveTo>
                  <a:pt x="4398" y="5450"/>
                </a:moveTo>
                <a:lnTo>
                  <a:pt x="4430" y="5204"/>
                </a:lnTo>
                <a:lnTo>
                  <a:pt x="4432" y="5187"/>
                </a:lnTo>
                <a:lnTo>
                  <a:pt x="4498" y="5193"/>
                </a:lnTo>
                <a:lnTo>
                  <a:pt x="4497" y="5213"/>
                </a:lnTo>
                <a:lnTo>
                  <a:pt x="4464" y="5459"/>
                </a:lnTo>
                <a:lnTo>
                  <a:pt x="4398" y="5450"/>
                </a:lnTo>
                <a:close/>
                <a:moveTo>
                  <a:pt x="4450" y="4988"/>
                </a:moveTo>
                <a:lnTo>
                  <a:pt x="4455" y="4923"/>
                </a:lnTo>
                <a:cubicBezTo>
                  <a:pt x="4456" y="4920"/>
                  <a:pt x="4456" y="4917"/>
                  <a:pt x="4457" y="4914"/>
                </a:cubicBezTo>
                <a:lnTo>
                  <a:pt x="4499" y="4798"/>
                </a:lnTo>
                <a:cubicBezTo>
                  <a:pt x="4503" y="4787"/>
                  <a:pt x="4512" y="4779"/>
                  <a:pt x="4523" y="4776"/>
                </a:cubicBezTo>
                <a:cubicBezTo>
                  <a:pt x="4534" y="4774"/>
                  <a:pt x="4546" y="4777"/>
                  <a:pt x="4554" y="4785"/>
                </a:cubicBezTo>
                <a:lnTo>
                  <a:pt x="4604" y="4835"/>
                </a:lnTo>
                <a:cubicBezTo>
                  <a:pt x="4608" y="4839"/>
                  <a:pt x="4611" y="4844"/>
                  <a:pt x="4612" y="4850"/>
                </a:cubicBezTo>
                <a:lnTo>
                  <a:pt x="4614" y="4856"/>
                </a:lnTo>
                <a:lnTo>
                  <a:pt x="4550" y="4874"/>
                </a:lnTo>
                <a:lnTo>
                  <a:pt x="4548" y="4868"/>
                </a:lnTo>
                <a:lnTo>
                  <a:pt x="4557" y="4882"/>
                </a:lnTo>
                <a:lnTo>
                  <a:pt x="4507" y="4832"/>
                </a:lnTo>
                <a:lnTo>
                  <a:pt x="4562" y="4820"/>
                </a:lnTo>
                <a:lnTo>
                  <a:pt x="4520" y="4937"/>
                </a:lnTo>
                <a:lnTo>
                  <a:pt x="4522" y="4928"/>
                </a:lnTo>
                <a:lnTo>
                  <a:pt x="4516" y="4994"/>
                </a:lnTo>
                <a:lnTo>
                  <a:pt x="4450" y="4988"/>
                </a:lnTo>
                <a:close/>
                <a:moveTo>
                  <a:pt x="4666" y="5053"/>
                </a:moveTo>
                <a:lnTo>
                  <a:pt x="4705" y="5295"/>
                </a:lnTo>
                <a:lnTo>
                  <a:pt x="4707" y="5319"/>
                </a:lnTo>
                <a:lnTo>
                  <a:pt x="4641" y="5325"/>
                </a:lnTo>
                <a:lnTo>
                  <a:pt x="4639" y="5306"/>
                </a:lnTo>
                <a:lnTo>
                  <a:pt x="4600" y="5064"/>
                </a:lnTo>
                <a:lnTo>
                  <a:pt x="4666" y="5053"/>
                </a:lnTo>
                <a:close/>
                <a:moveTo>
                  <a:pt x="4726" y="5518"/>
                </a:moveTo>
                <a:lnTo>
                  <a:pt x="4730" y="5556"/>
                </a:lnTo>
                <a:lnTo>
                  <a:pt x="4777" y="5775"/>
                </a:lnTo>
                <a:lnTo>
                  <a:pt x="4712" y="5789"/>
                </a:lnTo>
                <a:lnTo>
                  <a:pt x="4664" y="5562"/>
                </a:lnTo>
                <a:lnTo>
                  <a:pt x="4660" y="5524"/>
                </a:lnTo>
                <a:lnTo>
                  <a:pt x="4726" y="5518"/>
                </a:lnTo>
                <a:close/>
                <a:moveTo>
                  <a:pt x="4842" y="5940"/>
                </a:moveTo>
                <a:lnTo>
                  <a:pt x="4862" y="5960"/>
                </a:lnTo>
                <a:lnTo>
                  <a:pt x="4838" y="5950"/>
                </a:lnTo>
                <a:lnTo>
                  <a:pt x="4888" y="5950"/>
                </a:lnTo>
                <a:lnTo>
                  <a:pt x="4863" y="5962"/>
                </a:lnTo>
                <a:lnTo>
                  <a:pt x="4905" y="5912"/>
                </a:lnTo>
                <a:lnTo>
                  <a:pt x="4899" y="5922"/>
                </a:lnTo>
                <a:lnTo>
                  <a:pt x="4924" y="5855"/>
                </a:lnTo>
                <a:cubicBezTo>
                  <a:pt x="4927" y="5848"/>
                  <a:pt x="4933" y="5841"/>
                  <a:pt x="4940" y="5837"/>
                </a:cubicBezTo>
                <a:lnTo>
                  <a:pt x="4987" y="5814"/>
                </a:lnTo>
                <a:lnTo>
                  <a:pt x="5017" y="5874"/>
                </a:lnTo>
                <a:lnTo>
                  <a:pt x="4970" y="5897"/>
                </a:lnTo>
                <a:lnTo>
                  <a:pt x="4986" y="5879"/>
                </a:lnTo>
                <a:lnTo>
                  <a:pt x="4961" y="5946"/>
                </a:lnTo>
                <a:cubicBezTo>
                  <a:pt x="4960" y="5949"/>
                  <a:pt x="4958" y="5952"/>
                  <a:pt x="4956" y="5955"/>
                </a:cubicBezTo>
                <a:lnTo>
                  <a:pt x="4914" y="6005"/>
                </a:lnTo>
                <a:cubicBezTo>
                  <a:pt x="4908" y="6013"/>
                  <a:pt x="4898" y="6017"/>
                  <a:pt x="4888" y="6017"/>
                </a:cubicBezTo>
                <a:lnTo>
                  <a:pt x="4838" y="6017"/>
                </a:lnTo>
                <a:cubicBezTo>
                  <a:pt x="4830" y="6017"/>
                  <a:pt x="4821" y="6014"/>
                  <a:pt x="4815" y="6007"/>
                </a:cubicBezTo>
                <a:lnTo>
                  <a:pt x="4795" y="5987"/>
                </a:lnTo>
                <a:lnTo>
                  <a:pt x="4842" y="5940"/>
                </a:lnTo>
                <a:close/>
                <a:moveTo>
                  <a:pt x="5189" y="5930"/>
                </a:moveTo>
                <a:lnTo>
                  <a:pt x="5195" y="5948"/>
                </a:lnTo>
                <a:lnTo>
                  <a:pt x="5187" y="5935"/>
                </a:lnTo>
                <a:lnTo>
                  <a:pt x="5237" y="5985"/>
                </a:lnTo>
                <a:lnTo>
                  <a:pt x="5213" y="5975"/>
                </a:lnTo>
                <a:lnTo>
                  <a:pt x="5263" y="5975"/>
                </a:lnTo>
                <a:lnTo>
                  <a:pt x="5305" y="5975"/>
                </a:lnTo>
                <a:lnTo>
                  <a:pt x="5290" y="5979"/>
                </a:lnTo>
                <a:lnTo>
                  <a:pt x="5340" y="5954"/>
                </a:lnTo>
                <a:lnTo>
                  <a:pt x="5332" y="5960"/>
                </a:lnTo>
                <a:lnTo>
                  <a:pt x="5352" y="5940"/>
                </a:lnTo>
                <a:lnTo>
                  <a:pt x="5399" y="5987"/>
                </a:lnTo>
                <a:lnTo>
                  <a:pt x="5379" y="6007"/>
                </a:lnTo>
                <a:cubicBezTo>
                  <a:pt x="5376" y="6010"/>
                  <a:pt x="5373" y="6012"/>
                  <a:pt x="5370" y="6014"/>
                </a:cubicBezTo>
                <a:lnTo>
                  <a:pt x="5320" y="6039"/>
                </a:lnTo>
                <a:cubicBezTo>
                  <a:pt x="5315" y="6041"/>
                  <a:pt x="5310" y="6042"/>
                  <a:pt x="5305" y="6042"/>
                </a:cubicBezTo>
                <a:lnTo>
                  <a:pt x="5263" y="6042"/>
                </a:lnTo>
                <a:lnTo>
                  <a:pt x="5213" y="6042"/>
                </a:lnTo>
                <a:cubicBezTo>
                  <a:pt x="5205" y="6042"/>
                  <a:pt x="5196" y="6039"/>
                  <a:pt x="5190" y="6032"/>
                </a:cubicBezTo>
                <a:lnTo>
                  <a:pt x="5140" y="5982"/>
                </a:lnTo>
                <a:cubicBezTo>
                  <a:pt x="5136" y="5979"/>
                  <a:pt x="5133" y="5974"/>
                  <a:pt x="5132" y="5969"/>
                </a:cubicBezTo>
                <a:lnTo>
                  <a:pt x="5126" y="5951"/>
                </a:lnTo>
                <a:lnTo>
                  <a:pt x="5189" y="5930"/>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81005" name="Freeform 109">
            <a:extLst>
              <a:ext uri="{FF2B5EF4-FFF2-40B4-BE49-F238E27FC236}">
                <a16:creationId xmlns:a16="http://schemas.microsoft.com/office/drawing/2014/main" id="{109C14A5-7FBD-41FC-A03F-E960D8C7067F}"/>
              </a:ext>
            </a:extLst>
          </p:cNvPr>
          <p:cNvSpPr>
            <a:spLocks noEditPoints="1"/>
          </p:cNvSpPr>
          <p:nvPr/>
        </p:nvSpPr>
        <p:spPr bwMode="auto">
          <a:xfrm>
            <a:off x="5351463" y="4506913"/>
            <a:ext cx="774700" cy="569912"/>
          </a:xfrm>
          <a:custGeom>
            <a:avLst/>
            <a:gdLst>
              <a:gd name="T0" fmla="*/ 121 w 3227"/>
              <a:gd name="T1" fmla="*/ 1103 h 2369"/>
              <a:gd name="T2" fmla="*/ 152 w 3227"/>
              <a:gd name="T3" fmla="*/ 1292 h 2369"/>
              <a:gd name="T4" fmla="*/ 50 w 3227"/>
              <a:gd name="T5" fmla="*/ 1150 h 2369"/>
              <a:gd name="T6" fmla="*/ 256 w 3227"/>
              <a:gd name="T7" fmla="*/ 1469 h 2369"/>
              <a:gd name="T8" fmla="*/ 239 w 3227"/>
              <a:gd name="T9" fmla="*/ 1744 h 2369"/>
              <a:gd name="T10" fmla="*/ 256 w 3227"/>
              <a:gd name="T11" fmla="*/ 1469 h 2369"/>
              <a:gd name="T12" fmla="*/ 382 w 3227"/>
              <a:gd name="T13" fmla="*/ 2071 h 2369"/>
              <a:gd name="T14" fmla="*/ 452 w 3227"/>
              <a:gd name="T15" fmla="*/ 2083 h 2369"/>
              <a:gd name="T16" fmla="*/ 357 w 3227"/>
              <a:gd name="T17" fmla="*/ 2132 h 2369"/>
              <a:gd name="T18" fmla="*/ 350 w 3227"/>
              <a:gd name="T19" fmla="*/ 1922 h 2369"/>
              <a:gd name="T20" fmla="*/ 530 w 3227"/>
              <a:gd name="T21" fmla="*/ 1619 h 2369"/>
              <a:gd name="T22" fmla="*/ 483 w 3227"/>
              <a:gd name="T23" fmla="*/ 1414 h 2369"/>
              <a:gd name="T24" fmla="*/ 561 w 3227"/>
              <a:gd name="T25" fmla="*/ 1305 h 2369"/>
              <a:gd name="T26" fmla="*/ 544 w 3227"/>
              <a:gd name="T27" fmla="*/ 831 h 2369"/>
              <a:gd name="T28" fmla="*/ 598 w 3227"/>
              <a:gd name="T29" fmla="*/ 956 h 2369"/>
              <a:gd name="T30" fmla="*/ 604 w 3227"/>
              <a:gd name="T31" fmla="*/ 221 h 2369"/>
              <a:gd name="T32" fmla="*/ 583 w 3227"/>
              <a:gd name="T33" fmla="*/ 485 h 2369"/>
              <a:gd name="T34" fmla="*/ 726 w 3227"/>
              <a:gd name="T35" fmla="*/ 26 h 2369"/>
              <a:gd name="T36" fmla="*/ 718 w 3227"/>
              <a:gd name="T37" fmla="*/ 294 h 2369"/>
              <a:gd name="T38" fmla="*/ 722 w 3227"/>
              <a:gd name="T39" fmla="*/ 53 h 2369"/>
              <a:gd name="T40" fmla="*/ 819 w 3227"/>
              <a:gd name="T41" fmla="*/ 598 h 2369"/>
              <a:gd name="T42" fmla="*/ 740 w 3227"/>
              <a:gd name="T43" fmla="*/ 493 h 2369"/>
              <a:gd name="T44" fmla="*/ 879 w 3227"/>
              <a:gd name="T45" fmla="*/ 1216 h 2369"/>
              <a:gd name="T46" fmla="*/ 853 w 3227"/>
              <a:gd name="T47" fmla="*/ 951 h 2369"/>
              <a:gd name="T48" fmla="*/ 855 w 3227"/>
              <a:gd name="T49" fmla="*/ 1685 h 2369"/>
              <a:gd name="T50" fmla="*/ 929 w 3227"/>
              <a:gd name="T51" fmla="*/ 1883 h 2369"/>
              <a:gd name="T52" fmla="*/ 885 w 3227"/>
              <a:gd name="T53" fmla="*/ 2156 h 2369"/>
              <a:gd name="T54" fmla="*/ 929 w 3227"/>
              <a:gd name="T55" fmla="*/ 1883 h 2369"/>
              <a:gd name="T56" fmla="*/ 1012 w 3227"/>
              <a:gd name="T57" fmla="*/ 2136 h 2369"/>
              <a:gd name="T58" fmla="*/ 1035 w 3227"/>
              <a:gd name="T59" fmla="*/ 2342 h 2369"/>
              <a:gd name="T60" fmla="*/ 999 w 3227"/>
              <a:gd name="T61" fmla="*/ 2296 h 2369"/>
              <a:gd name="T62" fmla="*/ 1143 w 3227"/>
              <a:gd name="T63" fmla="*/ 1634 h 2369"/>
              <a:gd name="T64" fmla="*/ 1094 w 3227"/>
              <a:gd name="T65" fmla="*/ 1428 h 2369"/>
              <a:gd name="T66" fmla="*/ 1194 w 3227"/>
              <a:gd name="T67" fmla="*/ 1189 h 2369"/>
              <a:gd name="T68" fmla="*/ 1231 w 3227"/>
              <a:gd name="T69" fmla="*/ 862 h 2369"/>
              <a:gd name="T70" fmla="*/ 1335 w 3227"/>
              <a:gd name="T71" fmla="*/ 918 h 2369"/>
              <a:gd name="T72" fmla="*/ 1277 w 3227"/>
              <a:gd name="T73" fmla="*/ 948 h 2369"/>
              <a:gd name="T74" fmla="*/ 1182 w 3227"/>
              <a:gd name="T75" fmla="*/ 959 h 2369"/>
              <a:gd name="T76" fmla="*/ 1497 w 3227"/>
              <a:gd name="T77" fmla="*/ 1333 h 2369"/>
              <a:gd name="T78" fmla="*/ 1548 w 3227"/>
              <a:gd name="T79" fmla="*/ 1321 h 2369"/>
              <a:gd name="T80" fmla="*/ 1584 w 3227"/>
              <a:gd name="T81" fmla="*/ 1375 h 2369"/>
              <a:gd name="T82" fmla="*/ 1459 w 3227"/>
              <a:gd name="T83" fmla="*/ 1383 h 2369"/>
              <a:gd name="T84" fmla="*/ 1362 w 3227"/>
              <a:gd name="T85" fmla="*/ 1216 h 2369"/>
              <a:gd name="T86" fmla="*/ 1777 w 3227"/>
              <a:gd name="T87" fmla="*/ 1218 h 2369"/>
              <a:gd name="T88" fmla="*/ 1844 w 3227"/>
              <a:gd name="T89" fmla="*/ 1243 h 2369"/>
              <a:gd name="T90" fmla="*/ 1936 w 3227"/>
              <a:gd name="T91" fmla="*/ 1218 h 2369"/>
              <a:gd name="T92" fmla="*/ 1953 w 3227"/>
              <a:gd name="T93" fmla="*/ 1280 h 2369"/>
              <a:gd name="T94" fmla="*/ 1794 w 3227"/>
              <a:gd name="T95" fmla="*/ 1310 h 2369"/>
              <a:gd name="T96" fmla="*/ 1727 w 3227"/>
              <a:gd name="T97" fmla="*/ 1285 h 2369"/>
              <a:gd name="T98" fmla="*/ 2194 w 3227"/>
              <a:gd name="T99" fmla="*/ 1151 h 2369"/>
              <a:gd name="T100" fmla="*/ 2293 w 3227"/>
              <a:gd name="T101" fmla="*/ 1161 h 2369"/>
              <a:gd name="T102" fmla="*/ 2376 w 3227"/>
              <a:gd name="T103" fmla="*/ 1180 h 2369"/>
              <a:gd name="T104" fmla="*/ 2296 w 3227"/>
              <a:gd name="T105" fmla="*/ 1215 h 2369"/>
              <a:gd name="T106" fmla="*/ 2221 w 3227"/>
              <a:gd name="T107" fmla="*/ 1183 h 2369"/>
              <a:gd name="T108" fmla="*/ 2154 w 3227"/>
              <a:gd name="T109" fmla="*/ 1218 h 2369"/>
              <a:gd name="T110" fmla="*/ 2669 w 3227"/>
              <a:gd name="T111" fmla="*/ 1243 h 2369"/>
              <a:gd name="T112" fmla="*/ 2827 w 3227"/>
              <a:gd name="T113" fmla="*/ 1243 h 2369"/>
              <a:gd name="T114" fmla="*/ 2786 w 3227"/>
              <a:gd name="T115" fmla="*/ 1310 h 2369"/>
              <a:gd name="T116" fmla="*/ 2619 w 3227"/>
              <a:gd name="T117" fmla="*/ 1310 h 2369"/>
              <a:gd name="T118" fmla="*/ 3086 w 3227"/>
              <a:gd name="T119" fmla="*/ 1243 h 2369"/>
              <a:gd name="T120" fmla="*/ 3227 w 3227"/>
              <a:gd name="T121" fmla="*/ 1243 h 2369"/>
              <a:gd name="T122" fmla="*/ 3136 w 3227"/>
              <a:gd name="T123" fmla="*/ 1310 h 2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27" h="2369">
                <a:moveTo>
                  <a:pt x="0" y="1103"/>
                </a:moveTo>
                <a:lnTo>
                  <a:pt x="50" y="1087"/>
                </a:lnTo>
                <a:cubicBezTo>
                  <a:pt x="57" y="1084"/>
                  <a:pt x="64" y="1084"/>
                  <a:pt x="71" y="1087"/>
                </a:cubicBezTo>
                <a:lnTo>
                  <a:pt x="121" y="1103"/>
                </a:lnTo>
                <a:cubicBezTo>
                  <a:pt x="129" y="1106"/>
                  <a:pt x="136" y="1111"/>
                  <a:pt x="140" y="1119"/>
                </a:cubicBezTo>
                <a:lnTo>
                  <a:pt x="182" y="1194"/>
                </a:lnTo>
                <a:lnTo>
                  <a:pt x="213" y="1266"/>
                </a:lnTo>
                <a:lnTo>
                  <a:pt x="152" y="1292"/>
                </a:lnTo>
                <a:lnTo>
                  <a:pt x="123" y="1226"/>
                </a:lnTo>
                <a:lnTo>
                  <a:pt x="82" y="1151"/>
                </a:lnTo>
                <a:lnTo>
                  <a:pt x="100" y="1166"/>
                </a:lnTo>
                <a:lnTo>
                  <a:pt x="50" y="1150"/>
                </a:lnTo>
                <a:lnTo>
                  <a:pt x="71" y="1150"/>
                </a:lnTo>
                <a:lnTo>
                  <a:pt x="21" y="1166"/>
                </a:lnTo>
                <a:lnTo>
                  <a:pt x="0" y="1103"/>
                </a:lnTo>
                <a:close/>
                <a:moveTo>
                  <a:pt x="256" y="1469"/>
                </a:moveTo>
                <a:lnTo>
                  <a:pt x="260" y="1505"/>
                </a:lnTo>
                <a:lnTo>
                  <a:pt x="302" y="1720"/>
                </a:lnTo>
                <a:lnTo>
                  <a:pt x="304" y="1728"/>
                </a:lnTo>
                <a:lnTo>
                  <a:pt x="239" y="1744"/>
                </a:lnTo>
                <a:lnTo>
                  <a:pt x="236" y="1733"/>
                </a:lnTo>
                <a:lnTo>
                  <a:pt x="194" y="1514"/>
                </a:lnTo>
                <a:lnTo>
                  <a:pt x="190" y="1478"/>
                </a:lnTo>
                <a:lnTo>
                  <a:pt x="256" y="1469"/>
                </a:lnTo>
                <a:close/>
                <a:moveTo>
                  <a:pt x="350" y="1922"/>
                </a:moveTo>
                <a:lnTo>
                  <a:pt x="352" y="1927"/>
                </a:lnTo>
                <a:lnTo>
                  <a:pt x="401" y="2092"/>
                </a:lnTo>
                <a:lnTo>
                  <a:pt x="382" y="2071"/>
                </a:lnTo>
                <a:lnTo>
                  <a:pt x="423" y="2087"/>
                </a:lnTo>
                <a:lnTo>
                  <a:pt x="378" y="2111"/>
                </a:lnTo>
                <a:lnTo>
                  <a:pt x="387" y="2069"/>
                </a:lnTo>
                <a:lnTo>
                  <a:pt x="452" y="2083"/>
                </a:lnTo>
                <a:lnTo>
                  <a:pt x="443" y="2125"/>
                </a:lnTo>
                <a:cubicBezTo>
                  <a:pt x="441" y="2135"/>
                  <a:pt x="435" y="2143"/>
                  <a:pt x="426" y="2148"/>
                </a:cubicBezTo>
                <a:cubicBezTo>
                  <a:pt x="418" y="2152"/>
                  <a:pt x="408" y="2153"/>
                  <a:pt x="398" y="2149"/>
                </a:cubicBezTo>
                <a:lnTo>
                  <a:pt x="357" y="2132"/>
                </a:lnTo>
                <a:cubicBezTo>
                  <a:pt x="347" y="2129"/>
                  <a:pt x="340" y="2121"/>
                  <a:pt x="337" y="2111"/>
                </a:cubicBezTo>
                <a:lnTo>
                  <a:pt x="287" y="1943"/>
                </a:lnTo>
                <a:lnTo>
                  <a:pt x="286" y="1938"/>
                </a:lnTo>
                <a:lnTo>
                  <a:pt x="350" y="1922"/>
                </a:lnTo>
                <a:close/>
                <a:moveTo>
                  <a:pt x="425" y="1874"/>
                </a:moveTo>
                <a:lnTo>
                  <a:pt x="453" y="1721"/>
                </a:lnTo>
                <a:lnTo>
                  <a:pt x="463" y="1613"/>
                </a:lnTo>
                <a:lnTo>
                  <a:pt x="530" y="1619"/>
                </a:lnTo>
                <a:lnTo>
                  <a:pt x="519" y="1732"/>
                </a:lnTo>
                <a:lnTo>
                  <a:pt x="491" y="1886"/>
                </a:lnTo>
                <a:lnTo>
                  <a:pt x="425" y="1874"/>
                </a:lnTo>
                <a:close/>
                <a:moveTo>
                  <a:pt x="483" y="1414"/>
                </a:moveTo>
                <a:lnTo>
                  <a:pt x="494" y="1298"/>
                </a:lnTo>
                <a:lnTo>
                  <a:pt x="510" y="1148"/>
                </a:lnTo>
                <a:lnTo>
                  <a:pt x="577" y="1155"/>
                </a:lnTo>
                <a:lnTo>
                  <a:pt x="561" y="1305"/>
                </a:lnTo>
                <a:lnTo>
                  <a:pt x="549" y="1420"/>
                </a:lnTo>
                <a:lnTo>
                  <a:pt x="483" y="1414"/>
                </a:lnTo>
                <a:close/>
                <a:moveTo>
                  <a:pt x="532" y="949"/>
                </a:moveTo>
                <a:lnTo>
                  <a:pt x="544" y="831"/>
                </a:lnTo>
                <a:lnTo>
                  <a:pt x="561" y="684"/>
                </a:lnTo>
                <a:lnTo>
                  <a:pt x="627" y="692"/>
                </a:lnTo>
                <a:lnTo>
                  <a:pt x="611" y="838"/>
                </a:lnTo>
                <a:lnTo>
                  <a:pt x="598" y="956"/>
                </a:lnTo>
                <a:lnTo>
                  <a:pt x="532" y="949"/>
                </a:lnTo>
                <a:close/>
                <a:moveTo>
                  <a:pt x="583" y="485"/>
                </a:moveTo>
                <a:lnTo>
                  <a:pt x="594" y="381"/>
                </a:lnTo>
                <a:lnTo>
                  <a:pt x="604" y="221"/>
                </a:lnTo>
                <a:lnTo>
                  <a:pt x="671" y="225"/>
                </a:lnTo>
                <a:lnTo>
                  <a:pt x="661" y="388"/>
                </a:lnTo>
                <a:lnTo>
                  <a:pt x="649" y="493"/>
                </a:lnTo>
                <a:lnTo>
                  <a:pt x="583" y="485"/>
                </a:lnTo>
                <a:close/>
                <a:moveTo>
                  <a:pt x="664" y="20"/>
                </a:moveTo>
                <a:lnTo>
                  <a:pt x="666" y="16"/>
                </a:lnTo>
                <a:cubicBezTo>
                  <a:pt x="674" y="5"/>
                  <a:pt x="687" y="0"/>
                  <a:pt x="700" y="2"/>
                </a:cubicBezTo>
                <a:cubicBezTo>
                  <a:pt x="713" y="4"/>
                  <a:pt x="723" y="14"/>
                  <a:pt x="726" y="26"/>
                </a:cubicBezTo>
                <a:lnTo>
                  <a:pt x="776" y="218"/>
                </a:lnTo>
                <a:cubicBezTo>
                  <a:pt x="777" y="220"/>
                  <a:pt x="777" y="221"/>
                  <a:pt x="777" y="223"/>
                </a:cubicBezTo>
                <a:lnTo>
                  <a:pt x="784" y="287"/>
                </a:lnTo>
                <a:lnTo>
                  <a:pt x="718" y="294"/>
                </a:lnTo>
                <a:lnTo>
                  <a:pt x="711" y="230"/>
                </a:lnTo>
                <a:lnTo>
                  <a:pt x="712" y="235"/>
                </a:lnTo>
                <a:lnTo>
                  <a:pt x="662" y="43"/>
                </a:lnTo>
                <a:lnTo>
                  <a:pt x="722" y="53"/>
                </a:lnTo>
                <a:lnTo>
                  <a:pt x="720" y="57"/>
                </a:lnTo>
                <a:lnTo>
                  <a:pt x="664" y="20"/>
                </a:lnTo>
                <a:close/>
                <a:moveTo>
                  <a:pt x="806" y="486"/>
                </a:moveTo>
                <a:lnTo>
                  <a:pt x="819" y="598"/>
                </a:lnTo>
                <a:lnTo>
                  <a:pt x="834" y="752"/>
                </a:lnTo>
                <a:lnTo>
                  <a:pt x="767" y="758"/>
                </a:lnTo>
                <a:lnTo>
                  <a:pt x="753" y="605"/>
                </a:lnTo>
                <a:lnTo>
                  <a:pt x="740" y="493"/>
                </a:lnTo>
                <a:lnTo>
                  <a:pt x="806" y="486"/>
                </a:lnTo>
                <a:close/>
                <a:moveTo>
                  <a:pt x="853" y="951"/>
                </a:moveTo>
                <a:lnTo>
                  <a:pt x="869" y="1115"/>
                </a:lnTo>
                <a:lnTo>
                  <a:pt x="879" y="1216"/>
                </a:lnTo>
                <a:lnTo>
                  <a:pt x="813" y="1223"/>
                </a:lnTo>
                <a:lnTo>
                  <a:pt x="803" y="1121"/>
                </a:lnTo>
                <a:lnTo>
                  <a:pt x="787" y="957"/>
                </a:lnTo>
                <a:lnTo>
                  <a:pt x="853" y="951"/>
                </a:lnTo>
                <a:close/>
                <a:moveTo>
                  <a:pt x="899" y="1415"/>
                </a:moveTo>
                <a:lnTo>
                  <a:pt x="919" y="1623"/>
                </a:lnTo>
                <a:lnTo>
                  <a:pt x="921" y="1683"/>
                </a:lnTo>
                <a:lnTo>
                  <a:pt x="855" y="1685"/>
                </a:lnTo>
                <a:lnTo>
                  <a:pt x="853" y="1630"/>
                </a:lnTo>
                <a:lnTo>
                  <a:pt x="832" y="1422"/>
                </a:lnTo>
                <a:lnTo>
                  <a:pt x="899" y="1415"/>
                </a:lnTo>
                <a:close/>
                <a:moveTo>
                  <a:pt x="929" y="1883"/>
                </a:moveTo>
                <a:lnTo>
                  <a:pt x="936" y="2075"/>
                </a:lnTo>
                <a:lnTo>
                  <a:pt x="935" y="2069"/>
                </a:lnTo>
                <a:lnTo>
                  <a:pt x="951" y="2142"/>
                </a:lnTo>
                <a:lnTo>
                  <a:pt x="885" y="2156"/>
                </a:lnTo>
                <a:lnTo>
                  <a:pt x="870" y="2083"/>
                </a:lnTo>
                <a:cubicBezTo>
                  <a:pt x="869" y="2082"/>
                  <a:pt x="869" y="2080"/>
                  <a:pt x="869" y="2078"/>
                </a:cubicBezTo>
                <a:lnTo>
                  <a:pt x="862" y="1885"/>
                </a:lnTo>
                <a:lnTo>
                  <a:pt x="929" y="1883"/>
                </a:lnTo>
                <a:close/>
                <a:moveTo>
                  <a:pt x="999" y="2296"/>
                </a:moveTo>
                <a:lnTo>
                  <a:pt x="1017" y="2305"/>
                </a:lnTo>
                <a:lnTo>
                  <a:pt x="970" y="2328"/>
                </a:lnTo>
                <a:lnTo>
                  <a:pt x="1012" y="2136"/>
                </a:lnTo>
                <a:lnTo>
                  <a:pt x="1019" y="2088"/>
                </a:lnTo>
                <a:lnTo>
                  <a:pt x="1085" y="2099"/>
                </a:lnTo>
                <a:lnTo>
                  <a:pt x="1077" y="2150"/>
                </a:lnTo>
                <a:lnTo>
                  <a:pt x="1035" y="2342"/>
                </a:lnTo>
                <a:cubicBezTo>
                  <a:pt x="1033" y="2352"/>
                  <a:pt x="1026" y="2360"/>
                  <a:pt x="1017" y="2365"/>
                </a:cubicBezTo>
                <a:cubicBezTo>
                  <a:pt x="1008" y="2369"/>
                  <a:pt x="997" y="2369"/>
                  <a:pt x="988" y="2365"/>
                </a:cubicBezTo>
                <a:lnTo>
                  <a:pt x="969" y="2355"/>
                </a:lnTo>
                <a:lnTo>
                  <a:pt x="999" y="2296"/>
                </a:lnTo>
                <a:close/>
                <a:moveTo>
                  <a:pt x="1052" y="1891"/>
                </a:moveTo>
                <a:lnTo>
                  <a:pt x="1061" y="1838"/>
                </a:lnTo>
                <a:lnTo>
                  <a:pt x="1076" y="1629"/>
                </a:lnTo>
                <a:lnTo>
                  <a:pt x="1143" y="1634"/>
                </a:lnTo>
                <a:lnTo>
                  <a:pt x="1127" y="1849"/>
                </a:lnTo>
                <a:lnTo>
                  <a:pt x="1118" y="1902"/>
                </a:lnTo>
                <a:lnTo>
                  <a:pt x="1052" y="1891"/>
                </a:lnTo>
                <a:close/>
                <a:moveTo>
                  <a:pt x="1094" y="1428"/>
                </a:moveTo>
                <a:lnTo>
                  <a:pt x="1128" y="1180"/>
                </a:lnTo>
                <a:lnTo>
                  <a:pt x="1132" y="1160"/>
                </a:lnTo>
                <a:lnTo>
                  <a:pt x="1197" y="1176"/>
                </a:lnTo>
                <a:lnTo>
                  <a:pt x="1194" y="1189"/>
                </a:lnTo>
                <a:lnTo>
                  <a:pt x="1160" y="1437"/>
                </a:lnTo>
                <a:lnTo>
                  <a:pt x="1094" y="1428"/>
                </a:lnTo>
                <a:close/>
                <a:moveTo>
                  <a:pt x="1182" y="959"/>
                </a:moveTo>
                <a:lnTo>
                  <a:pt x="1231" y="862"/>
                </a:lnTo>
                <a:cubicBezTo>
                  <a:pt x="1236" y="851"/>
                  <a:pt x="1246" y="845"/>
                  <a:pt x="1257" y="843"/>
                </a:cubicBezTo>
                <a:cubicBezTo>
                  <a:pt x="1268" y="842"/>
                  <a:pt x="1279" y="846"/>
                  <a:pt x="1286" y="855"/>
                </a:cubicBezTo>
                <a:lnTo>
                  <a:pt x="1328" y="905"/>
                </a:lnTo>
                <a:cubicBezTo>
                  <a:pt x="1331" y="909"/>
                  <a:pt x="1333" y="913"/>
                  <a:pt x="1335" y="918"/>
                </a:cubicBezTo>
                <a:lnTo>
                  <a:pt x="1359" y="1007"/>
                </a:lnTo>
                <a:lnTo>
                  <a:pt x="1295" y="1025"/>
                </a:lnTo>
                <a:lnTo>
                  <a:pt x="1270" y="935"/>
                </a:lnTo>
                <a:lnTo>
                  <a:pt x="1277" y="948"/>
                </a:lnTo>
                <a:lnTo>
                  <a:pt x="1235" y="898"/>
                </a:lnTo>
                <a:lnTo>
                  <a:pt x="1291" y="891"/>
                </a:lnTo>
                <a:lnTo>
                  <a:pt x="1242" y="989"/>
                </a:lnTo>
                <a:lnTo>
                  <a:pt x="1182" y="959"/>
                </a:lnTo>
                <a:close/>
                <a:moveTo>
                  <a:pt x="1425" y="1193"/>
                </a:moveTo>
                <a:lnTo>
                  <a:pt x="1451" y="1265"/>
                </a:lnTo>
                <a:lnTo>
                  <a:pt x="1447" y="1258"/>
                </a:lnTo>
                <a:lnTo>
                  <a:pt x="1497" y="1333"/>
                </a:lnTo>
                <a:lnTo>
                  <a:pt x="1480" y="1320"/>
                </a:lnTo>
                <a:lnTo>
                  <a:pt x="1530" y="1337"/>
                </a:lnTo>
                <a:lnTo>
                  <a:pt x="1507" y="1337"/>
                </a:lnTo>
                <a:lnTo>
                  <a:pt x="1548" y="1321"/>
                </a:lnTo>
                <a:lnTo>
                  <a:pt x="1537" y="1328"/>
                </a:lnTo>
                <a:lnTo>
                  <a:pt x="1539" y="1326"/>
                </a:lnTo>
                <a:lnTo>
                  <a:pt x="1586" y="1373"/>
                </a:lnTo>
                <a:lnTo>
                  <a:pt x="1584" y="1375"/>
                </a:lnTo>
                <a:cubicBezTo>
                  <a:pt x="1581" y="1378"/>
                  <a:pt x="1577" y="1381"/>
                  <a:pt x="1573" y="1382"/>
                </a:cubicBezTo>
                <a:lnTo>
                  <a:pt x="1532" y="1399"/>
                </a:lnTo>
                <a:cubicBezTo>
                  <a:pt x="1524" y="1402"/>
                  <a:pt x="1516" y="1402"/>
                  <a:pt x="1509" y="1400"/>
                </a:cubicBezTo>
                <a:lnTo>
                  <a:pt x="1459" y="1383"/>
                </a:lnTo>
                <a:cubicBezTo>
                  <a:pt x="1452" y="1381"/>
                  <a:pt x="1446" y="1376"/>
                  <a:pt x="1441" y="1370"/>
                </a:cubicBezTo>
                <a:lnTo>
                  <a:pt x="1391" y="1295"/>
                </a:lnTo>
                <a:cubicBezTo>
                  <a:pt x="1390" y="1293"/>
                  <a:pt x="1389" y="1290"/>
                  <a:pt x="1388" y="1288"/>
                </a:cubicBezTo>
                <a:lnTo>
                  <a:pt x="1362" y="1216"/>
                </a:lnTo>
                <a:lnTo>
                  <a:pt x="1425" y="1193"/>
                </a:lnTo>
                <a:close/>
                <a:moveTo>
                  <a:pt x="1725" y="1218"/>
                </a:moveTo>
                <a:lnTo>
                  <a:pt x="1727" y="1218"/>
                </a:lnTo>
                <a:lnTo>
                  <a:pt x="1777" y="1218"/>
                </a:lnTo>
                <a:cubicBezTo>
                  <a:pt x="1789" y="1218"/>
                  <a:pt x="1799" y="1224"/>
                  <a:pt x="1805" y="1233"/>
                </a:cubicBezTo>
                <a:lnTo>
                  <a:pt x="1822" y="1258"/>
                </a:lnTo>
                <a:lnTo>
                  <a:pt x="1794" y="1243"/>
                </a:lnTo>
                <a:lnTo>
                  <a:pt x="1844" y="1243"/>
                </a:lnTo>
                <a:lnTo>
                  <a:pt x="1894" y="1243"/>
                </a:lnTo>
                <a:lnTo>
                  <a:pt x="1877" y="1248"/>
                </a:lnTo>
                <a:lnTo>
                  <a:pt x="1919" y="1223"/>
                </a:lnTo>
                <a:cubicBezTo>
                  <a:pt x="1924" y="1220"/>
                  <a:pt x="1930" y="1218"/>
                  <a:pt x="1936" y="1218"/>
                </a:cubicBezTo>
                <a:lnTo>
                  <a:pt x="1972" y="1218"/>
                </a:lnTo>
                <a:lnTo>
                  <a:pt x="1972" y="1285"/>
                </a:lnTo>
                <a:lnTo>
                  <a:pt x="1936" y="1285"/>
                </a:lnTo>
                <a:lnTo>
                  <a:pt x="1953" y="1280"/>
                </a:lnTo>
                <a:lnTo>
                  <a:pt x="1911" y="1305"/>
                </a:lnTo>
                <a:cubicBezTo>
                  <a:pt x="1906" y="1308"/>
                  <a:pt x="1900" y="1310"/>
                  <a:pt x="1894" y="1310"/>
                </a:cubicBezTo>
                <a:lnTo>
                  <a:pt x="1844" y="1310"/>
                </a:lnTo>
                <a:lnTo>
                  <a:pt x="1794" y="1310"/>
                </a:lnTo>
                <a:cubicBezTo>
                  <a:pt x="1783" y="1310"/>
                  <a:pt x="1773" y="1304"/>
                  <a:pt x="1766" y="1295"/>
                </a:cubicBezTo>
                <a:lnTo>
                  <a:pt x="1750" y="1270"/>
                </a:lnTo>
                <a:lnTo>
                  <a:pt x="1777" y="1285"/>
                </a:lnTo>
                <a:lnTo>
                  <a:pt x="1727" y="1285"/>
                </a:lnTo>
                <a:lnTo>
                  <a:pt x="1725" y="1285"/>
                </a:lnTo>
                <a:lnTo>
                  <a:pt x="1725" y="1218"/>
                </a:lnTo>
                <a:close/>
                <a:moveTo>
                  <a:pt x="2154" y="1151"/>
                </a:moveTo>
                <a:lnTo>
                  <a:pt x="2194" y="1151"/>
                </a:lnTo>
                <a:lnTo>
                  <a:pt x="2179" y="1155"/>
                </a:lnTo>
                <a:lnTo>
                  <a:pt x="2229" y="1130"/>
                </a:lnTo>
                <a:cubicBezTo>
                  <a:pt x="2242" y="1124"/>
                  <a:pt x="2258" y="1126"/>
                  <a:pt x="2268" y="1136"/>
                </a:cubicBezTo>
                <a:lnTo>
                  <a:pt x="2293" y="1161"/>
                </a:lnTo>
                <a:lnTo>
                  <a:pt x="2269" y="1151"/>
                </a:lnTo>
                <a:lnTo>
                  <a:pt x="2311" y="1151"/>
                </a:lnTo>
                <a:cubicBezTo>
                  <a:pt x="2316" y="1151"/>
                  <a:pt x="2321" y="1153"/>
                  <a:pt x="2326" y="1155"/>
                </a:cubicBezTo>
                <a:lnTo>
                  <a:pt x="2376" y="1180"/>
                </a:lnTo>
                <a:lnTo>
                  <a:pt x="2409" y="1197"/>
                </a:lnTo>
                <a:lnTo>
                  <a:pt x="2379" y="1256"/>
                </a:lnTo>
                <a:lnTo>
                  <a:pt x="2346" y="1240"/>
                </a:lnTo>
                <a:lnTo>
                  <a:pt x="2296" y="1215"/>
                </a:lnTo>
                <a:lnTo>
                  <a:pt x="2311" y="1218"/>
                </a:lnTo>
                <a:lnTo>
                  <a:pt x="2269" y="1218"/>
                </a:lnTo>
                <a:cubicBezTo>
                  <a:pt x="2260" y="1218"/>
                  <a:pt x="2252" y="1215"/>
                  <a:pt x="2246" y="1208"/>
                </a:cubicBezTo>
                <a:lnTo>
                  <a:pt x="2221" y="1183"/>
                </a:lnTo>
                <a:lnTo>
                  <a:pt x="2259" y="1190"/>
                </a:lnTo>
                <a:lnTo>
                  <a:pt x="2209" y="1215"/>
                </a:lnTo>
                <a:cubicBezTo>
                  <a:pt x="2204" y="1217"/>
                  <a:pt x="2199" y="1218"/>
                  <a:pt x="2194" y="1218"/>
                </a:cubicBezTo>
                <a:lnTo>
                  <a:pt x="2154" y="1218"/>
                </a:lnTo>
                <a:lnTo>
                  <a:pt x="2154" y="1151"/>
                </a:lnTo>
                <a:close/>
                <a:moveTo>
                  <a:pt x="2583" y="1243"/>
                </a:moveTo>
                <a:lnTo>
                  <a:pt x="2619" y="1243"/>
                </a:lnTo>
                <a:lnTo>
                  <a:pt x="2669" y="1243"/>
                </a:lnTo>
                <a:lnTo>
                  <a:pt x="2686" y="1243"/>
                </a:lnTo>
                <a:lnTo>
                  <a:pt x="2736" y="1243"/>
                </a:lnTo>
                <a:lnTo>
                  <a:pt x="2786" y="1243"/>
                </a:lnTo>
                <a:lnTo>
                  <a:pt x="2827" y="1243"/>
                </a:lnTo>
                <a:lnTo>
                  <a:pt x="2850" y="1243"/>
                </a:lnTo>
                <a:lnTo>
                  <a:pt x="2850" y="1310"/>
                </a:lnTo>
                <a:lnTo>
                  <a:pt x="2827" y="1310"/>
                </a:lnTo>
                <a:lnTo>
                  <a:pt x="2786" y="1310"/>
                </a:lnTo>
                <a:lnTo>
                  <a:pt x="2736" y="1310"/>
                </a:lnTo>
                <a:lnTo>
                  <a:pt x="2686" y="1310"/>
                </a:lnTo>
                <a:lnTo>
                  <a:pt x="2669" y="1310"/>
                </a:lnTo>
                <a:lnTo>
                  <a:pt x="2619" y="1310"/>
                </a:lnTo>
                <a:lnTo>
                  <a:pt x="2583" y="1310"/>
                </a:lnTo>
                <a:lnTo>
                  <a:pt x="2583" y="1243"/>
                </a:lnTo>
                <a:close/>
                <a:moveTo>
                  <a:pt x="3050" y="1243"/>
                </a:moveTo>
                <a:lnTo>
                  <a:pt x="3086" y="1243"/>
                </a:lnTo>
                <a:lnTo>
                  <a:pt x="3136" y="1243"/>
                </a:lnTo>
                <a:lnTo>
                  <a:pt x="3161" y="1243"/>
                </a:lnTo>
                <a:lnTo>
                  <a:pt x="3202" y="1243"/>
                </a:lnTo>
                <a:lnTo>
                  <a:pt x="3227" y="1243"/>
                </a:lnTo>
                <a:lnTo>
                  <a:pt x="3227" y="1310"/>
                </a:lnTo>
                <a:lnTo>
                  <a:pt x="3202" y="1310"/>
                </a:lnTo>
                <a:lnTo>
                  <a:pt x="3161" y="1310"/>
                </a:lnTo>
                <a:lnTo>
                  <a:pt x="3136" y="1310"/>
                </a:lnTo>
                <a:lnTo>
                  <a:pt x="3086" y="1310"/>
                </a:lnTo>
                <a:lnTo>
                  <a:pt x="3050" y="1310"/>
                </a:lnTo>
                <a:lnTo>
                  <a:pt x="3050" y="1243"/>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81006" name="Rectangle 110">
            <a:extLst>
              <a:ext uri="{FF2B5EF4-FFF2-40B4-BE49-F238E27FC236}">
                <a16:creationId xmlns:a16="http://schemas.microsoft.com/office/drawing/2014/main" id="{5C8C1CA1-19E0-48F2-8019-2B4AE9FF9EBC}"/>
              </a:ext>
            </a:extLst>
          </p:cNvPr>
          <p:cNvSpPr>
            <a:spLocks noChangeArrowheads="1"/>
          </p:cNvSpPr>
          <p:nvPr/>
        </p:nvSpPr>
        <p:spPr bwMode="auto">
          <a:xfrm>
            <a:off x="4130675" y="5834063"/>
            <a:ext cx="404813"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time, </a:t>
            </a:r>
            <a:endParaRPr lang="en-US" altLang="en-US"/>
          </a:p>
        </p:txBody>
      </p:sp>
      <p:sp>
        <p:nvSpPr>
          <p:cNvPr id="81007" name="Rectangle 111">
            <a:extLst>
              <a:ext uri="{FF2B5EF4-FFF2-40B4-BE49-F238E27FC236}">
                <a16:creationId xmlns:a16="http://schemas.microsoft.com/office/drawing/2014/main" id="{5A10843F-FF74-48BF-B6D3-1B0A01545B68}"/>
              </a:ext>
            </a:extLst>
          </p:cNvPr>
          <p:cNvSpPr>
            <a:spLocks noChangeArrowheads="1"/>
          </p:cNvSpPr>
          <p:nvPr/>
        </p:nvSpPr>
        <p:spPr bwMode="auto">
          <a:xfrm>
            <a:off x="4522788" y="5816600"/>
            <a:ext cx="952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Symbol" panose="05050102010706020507" pitchFamily="18" charset="2"/>
              </a:rPr>
              <a:t>m</a:t>
            </a:r>
            <a:endParaRPr lang="en-US" altLang="en-US"/>
          </a:p>
        </p:txBody>
      </p:sp>
      <p:sp>
        <p:nvSpPr>
          <p:cNvPr id="81008" name="Rectangle 112">
            <a:extLst>
              <a:ext uri="{FF2B5EF4-FFF2-40B4-BE49-F238E27FC236}">
                <a16:creationId xmlns:a16="http://schemas.microsoft.com/office/drawing/2014/main" id="{E04AD535-AF99-4B6A-850B-1D38CB46328D}"/>
              </a:ext>
            </a:extLst>
          </p:cNvPr>
          <p:cNvSpPr>
            <a:spLocks noChangeArrowheads="1"/>
          </p:cNvSpPr>
          <p:nvPr/>
        </p:nvSpPr>
        <p:spPr bwMode="auto">
          <a:xfrm>
            <a:off x="4610100" y="5834063"/>
            <a:ext cx="2571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sec</a:t>
            </a:r>
            <a:endParaRPr lang="en-US" altLang="en-US"/>
          </a:p>
        </p:txBody>
      </p:sp>
      <p:sp>
        <p:nvSpPr>
          <p:cNvPr id="81009" name="Text Box 113">
            <a:extLst>
              <a:ext uri="{FF2B5EF4-FFF2-40B4-BE49-F238E27FC236}">
                <a16:creationId xmlns:a16="http://schemas.microsoft.com/office/drawing/2014/main" id="{3B550600-CEF6-4373-ADF5-341FA00900AE}"/>
              </a:ext>
            </a:extLst>
          </p:cNvPr>
          <p:cNvSpPr txBox="1">
            <a:spLocks noChangeArrowheads="1"/>
          </p:cNvSpPr>
          <p:nvPr/>
        </p:nvSpPr>
        <p:spPr bwMode="auto">
          <a:xfrm>
            <a:off x="3184525" y="288925"/>
            <a:ext cx="3414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-Inclusion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1" name="Line 5">
            <a:extLst>
              <a:ext uri="{FF2B5EF4-FFF2-40B4-BE49-F238E27FC236}">
                <a16:creationId xmlns:a16="http://schemas.microsoft.com/office/drawing/2014/main" id="{350BB65B-F3D7-4709-83EF-8C2058BA1FF2}"/>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783" name="Text Box 7">
            <a:extLst>
              <a:ext uri="{FF2B5EF4-FFF2-40B4-BE49-F238E27FC236}">
                <a16:creationId xmlns:a16="http://schemas.microsoft.com/office/drawing/2014/main" id="{F8805D8B-2E84-47C8-8405-5E90163D8E2A}"/>
              </a:ext>
            </a:extLst>
          </p:cNvPr>
          <p:cNvSpPr txBox="1">
            <a:spLocks noChangeArrowheads="1"/>
          </p:cNvSpPr>
          <p:nvPr/>
        </p:nvSpPr>
        <p:spPr bwMode="auto">
          <a:xfrm>
            <a:off x="1203325" y="1033463"/>
            <a:ext cx="7178675" cy="19177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Comparison with "exact" separation of variables solution</a:t>
            </a:r>
          </a:p>
          <a:p>
            <a:r>
              <a:rPr lang="en-US" altLang="en-US"/>
              <a:t>for the pulse-echo response of a spherical inclusion by synthesizing a time-domain response from frequencies ranging from 0-20 MHz approximately for a 1 mm radius inclusion (50 % differences in properties)</a:t>
            </a:r>
          </a:p>
        </p:txBody>
      </p:sp>
      <p:sp>
        <p:nvSpPr>
          <p:cNvPr id="75785" name="Rectangle 9">
            <a:extLst>
              <a:ext uri="{FF2B5EF4-FFF2-40B4-BE49-F238E27FC236}">
                <a16:creationId xmlns:a16="http://schemas.microsoft.com/office/drawing/2014/main" id="{9CF8EF5C-4C08-4D72-B70A-7833060734DA}"/>
              </a:ext>
            </a:extLst>
          </p:cNvPr>
          <p:cNvSpPr>
            <a:spLocks noChangeArrowheads="1"/>
          </p:cNvSpPr>
          <p:nvPr/>
        </p:nvSpPr>
        <p:spPr bwMode="auto">
          <a:xfrm>
            <a:off x="1066800" y="6019800"/>
            <a:ext cx="6975475" cy="639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The time domain pulse-echo P-wave response of a 1 mm radius spherical inclusion in steel where the density </a:t>
            </a:r>
          </a:p>
          <a:p>
            <a:r>
              <a:rPr lang="en-US" altLang="en-US" sz="1200"/>
              <a:t>and compressional wave speed are both fifty percent higher than the host steel.Solid line: Born approximation, </a:t>
            </a:r>
          </a:p>
          <a:p>
            <a:r>
              <a:rPr lang="en-US" altLang="en-US" sz="1200"/>
              <a:t>dashed line: separation of variables solution.</a:t>
            </a:r>
          </a:p>
        </p:txBody>
      </p:sp>
      <p:sp>
        <p:nvSpPr>
          <p:cNvPr id="75786" name="Line 10">
            <a:extLst>
              <a:ext uri="{FF2B5EF4-FFF2-40B4-BE49-F238E27FC236}">
                <a16:creationId xmlns:a16="http://schemas.microsoft.com/office/drawing/2014/main" id="{0E30B25C-E404-45D9-82BB-A365C817BC50}"/>
              </a:ext>
            </a:extLst>
          </p:cNvPr>
          <p:cNvSpPr>
            <a:spLocks noChangeShapeType="1"/>
          </p:cNvSpPr>
          <p:nvPr/>
        </p:nvSpPr>
        <p:spPr bwMode="auto">
          <a:xfrm>
            <a:off x="2286000" y="3505200"/>
            <a:ext cx="1600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5787" name="Line 11">
            <a:extLst>
              <a:ext uri="{FF2B5EF4-FFF2-40B4-BE49-F238E27FC236}">
                <a16:creationId xmlns:a16="http://schemas.microsoft.com/office/drawing/2014/main" id="{6AAEA94E-9489-49C9-8766-56BA9FB3D800}"/>
              </a:ext>
            </a:extLst>
          </p:cNvPr>
          <p:cNvSpPr>
            <a:spLocks noChangeShapeType="1"/>
          </p:cNvSpPr>
          <p:nvPr/>
        </p:nvSpPr>
        <p:spPr bwMode="auto">
          <a:xfrm>
            <a:off x="5029200" y="29718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5788" name="Text Box 12">
            <a:extLst>
              <a:ext uri="{FF2B5EF4-FFF2-40B4-BE49-F238E27FC236}">
                <a16:creationId xmlns:a16="http://schemas.microsoft.com/office/drawing/2014/main" id="{CCB4DB79-418A-4CD9-B139-A55ADD073BF1}"/>
              </a:ext>
            </a:extLst>
          </p:cNvPr>
          <p:cNvSpPr txBox="1">
            <a:spLocks noChangeArrowheads="1"/>
          </p:cNvSpPr>
          <p:nvPr/>
        </p:nvSpPr>
        <p:spPr bwMode="auto">
          <a:xfrm>
            <a:off x="974725" y="3319463"/>
            <a:ext cx="1095375"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amplitude</a:t>
            </a:r>
          </a:p>
          <a:p>
            <a:r>
              <a:rPr lang="en-US" altLang="en-US" sz="1800"/>
              <a:t>errors</a:t>
            </a:r>
          </a:p>
        </p:txBody>
      </p:sp>
      <p:sp>
        <p:nvSpPr>
          <p:cNvPr id="75790" name="Line 14">
            <a:extLst>
              <a:ext uri="{FF2B5EF4-FFF2-40B4-BE49-F238E27FC236}">
                <a16:creationId xmlns:a16="http://schemas.microsoft.com/office/drawing/2014/main" id="{207D306E-6B10-4C12-8E44-2C0DEE430382}"/>
              </a:ext>
            </a:extLst>
          </p:cNvPr>
          <p:cNvSpPr>
            <a:spLocks noChangeShapeType="1"/>
          </p:cNvSpPr>
          <p:nvPr/>
        </p:nvSpPr>
        <p:spPr bwMode="auto">
          <a:xfrm flipH="1">
            <a:off x="5105400" y="3810000"/>
            <a:ext cx="1524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5791" name="Text Box 15">
            <a:extLst>
              <a:ext uri="{FF2B5EF4-FFF2-40B4-BE49-F238E27FC236}">
                <a16:creationId xmlns:a16="http://schemas.microsoft.com/office/drawing/2014/main" id="{1302624A-9EF6-4DA3-BAAD-1F9A370223AC}"/>
              </a:ext>
            </a:extLst>
          </p:cNvPr>
          <p:cNvSpPr txBox="1">
            <a:spLocks noChangeArrowheads="1"/>
          </p:cNvSpPr>
          <p:nvPr/>
        </p:nvSpPr>
        <p:spPr bwMode="auto">
          <a:xfrm>
            <a:off x="6613525" y="3624263"/>
            <a:ext cx="2079625"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time of arrival errors</a:t>
            </a:r>
          </a:p>
        </p:txBody>
      </p:sp>
      <p:sp>
        <p:nvSpPr>
          <p:cNvPr id="75794" name="Rectangle 18">
            <a:extLst>
              <a:ext uri="{FF2B5EF4-FFF2-40B4-BE49-F238E27FC236}">
                <a16:creationId xmlns:a16="http://schemas.microsoft.com/office/drawing/2014/main" id="{E21A2CBB-719B-4D3A-8417-B56FA6B0A17D}"/>
              </a:ext>
            </a:extLst>
          </p:cNvPr>
          <p:cNvSpPr>
            <a:spLocks noChangeArrowheads="1"/>
          </p:cNvSpPr>
          <p:nvPr/>
        </p:nvSpPr>
        <p:spPr bwMode="auto">
          <a:xfrm>
            <a:off x="2952750" y="3092450"/>
            <a:ext cx="3146425" cy="2324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795" name="Line 19">
            <a:extLst>
              <a:ext uri="{FF2B5EF4-FFF2-40B4-BE49-F238E27FC236}">
                <a16:creationId xmlns:a16="http://schemas.microsoft.com/office/drawing/2014/main" id="{2CC719B4-9073-4803-A548-2297ECA906BE}"/>
              </a:ext>
            </a:extLst>
          </p:cNvPr>
          <p:cNvSpPr>
            <a:spLocks noChangeShapeType="1"/>
          </p:cNvSpPr>
          <p:nvPr/>
        </p:nvSpPr>
        <p:spPr bwMode="auto">
          <a:xfrm>
            <a:off x="2952750" y="3092450"/>
            <a:ext cx="31464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796" name="Line 20">
            <a:extLst>
              <a:ext uri="{FF2B5EF4-FFF2-40B4-BE49-F238E27FC236}">
                <a16:creationId xmlns:a16="http://schemas.microsoft.com/office/drawing/2014/main" id="{8EF7636F-034A-43F7-B7E2-1BEFB3D1D87F}"/>
              </a:ext>
            </a:extLst>
          </p:cNvPr>
          <p:cNvSpPr>
            <a:spLocks noChangeShapeType="1"/>
          </p:cNvSpPr>
          <p:nvPr/>
        </p:nvSpPr>
        <p:spPr bwMode="auto">
          <a:xfrm>
            <a:off x="2952750" y="5416550"/>
            <a:ext cx="31464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797" name="Line 21">
            <a:extLst>
              <a:ext uri="{FF2B5EF4-FFF2-40B4-BE49-F238E27FC236}">
                <a16:creationId xmlns:a16="http://schemas.microsoft.com/office/drawing/2014/main" id="{8DF07D79-74D8-45FD-A144-485934B4FA8A}"/>
              </a:ext>
            </a:extLst>
          </p:cNvPr>
          <p:cNvSpPr>
            <a:spLocks noChangeShapeType="1"/>
          </p:cNvSpPr>
          <p:nvPr/>
        </p:nvSpPr>
        <p:spPr bwMode="auto">
          <a:xfrm flipV="1">
            <a:off x="6099175" y="3092450"/>
            <a:ext cx="1588" cy="23241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798" name="Line 22">
            <a:extLst>
              <a:ext uri="{FF2B5EF4-FFF2-40B4-BE49-F238E27FC236}">
                <a16:creationId xmlns:a16="http://schemas.microsoft.com/office/drawing/2014/main" id="{C8341BEF-D949-4D5F-AF4E-9768D384B0B7}"/>
              </a:ext>
            </a:extLst>
          </p:cNvPr>
          <p:cNvSpPr>
            <a:spLocks noChangeShapeType="1"/>
          </p:cNvSpPr>
          <p:nvPr/>
        </p:nvSpPr>
        <p:spPr bwMode="auto">
          <a:xfrm flipV="1">
            <a:off x="2952750" y="3092450"/>
            <a:ext cx="1588" cy="23241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799" name="Line 23">
            <a:extLst>
              <a:ext uri="{FF2B5EF4-FFF2-40B4-BE49-F238E27FC236}">
                <a16:creationId xmlns:a16="http://schemas.microsoft.com/office/drawing/2014/main" id="{88742760-1178-4B55-A96F-DAB1516C74C9}"/>
              </a:ext>
            </a:extLst>
          </p:cNvPr>
          <p:cNvSpPr>
            <a:spLocks noChangeShapeType="1"/>
          </p:cNvSpPr>
          <p:nvPr/>
        </p:nvSpPr>
        <p:spPr bwMode="auto">
          <a:xfrm>
            <a:off x="2952750" y="5416550"/>
            <a:ext cx="31464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00" name="Line 24">
            <a:extLst>
              <a:ext uri="{FF2B5EF4-FFF2-40B4-BE49-F238E27FC236}">
                <a16:creationId xmlns:a16="http://schemas.microsoft.com/office/drawing/2014/main" id="{F728C270-E3DD-48C1-B01F-58F588BE8F4A}"/>
              </a:ext>
            </a:extLst>
          </p:cNvPr>
          <p:cNvSpPr>
            <a:spLocks noChangeShapeType="1"/>
          </p:cNvSpPr>
          <p:nvPr/>
        </p:nvSpPr>
        <p:spPr bwMode="auto">
          <a:xfrm flipV="1">
            <a:off x="2952750" y="3092450"/>
            <a:ext cx="1588" cy="23241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01" name="Line 25">
            <a:extLst>
              <a:ext uri="{FF2B5EF4-FFF2-40B4-BE49-F238E27FC236}">
                <a16:creationId xmlns:a16="http://schemas.microsoft.com/office/drawing/2014/main" id="{2B68E2AB-082D-4F7F-A67A-71ECC41E714A}"/>
              </a:ext>
            </a:extLst>
          </p:cNvPr>
          <p:cNvSpPr>
            <a:spLocks noChangeShapeType="1"/>
          </p:cNvSpPr>
          <p:nvPr/>
        </p:nvSpPr>
        <p:spPr bwMode="auto">
          <a:xfrm flipV="1">
            <a:off x="2952750" y="5386388"/>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02" name="Line 26">
            <a:extLst>
              <a:ext uri="{FF2B5EF4-FFF2-40B4-BE49-F238E27FC236}">
                <a16:creationId xmlns:a16="http://schemas.microsoft.com/office/drawing/2014/main" id="{618CCA93-AF32-4A7B-A6E4-B52E5467B61D}"/>
              </a:ext>
            </a:extLst>
          </p:cNvPr>
          <p:cNvSpPr>
            <a:spLocks noChangeShapeType="1"/>
          </p:cNvSpPr>
          <p:nvPr/>
        </p:nvSpPr>
        <p:spPr bwMode="auto">
          <a:xfrm>
            <a:off x="2952750" y="3092450"/>
            <a:ext cx="1588" cy="254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03" name="Rectangle 27">
            <a:extLst>
              <a:ext uri="{FF2B5EF4-FFF2-40B4-BE49-F238E27FC236}">
                <a16:creationId xmlns:a16="http://schemas.microsoft.com/office/drawing/2014/main" id="{AECAC425-AAB7-4C72-AC8F-D9391ABA2B38}"/>
              </a:ext>
            </a:extLst>
          </p:cNvPr>
          <p:cNvSpPr>
            <a:spLocks noChangeArrowheads="1"/>
          </p:cNvSpPr>
          <p:nvPr/>
        </p:nvSpPr>
        <p:spPr bwMode="auto">
          <a:xfrm>
            <a:off x="2895600" y="5483225"/>
            <a:ext cx="50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75804" name="Rectangle 28">
            <a:extLst>
              <a:ext uri="{FF2B5EF4-FFF2-40B4-BE49-F238E27FC236}">
                <a16:creationId xmlns:a16="http://schemas.microsoft.com/office/drawing/2014/main" id="{1F58E35C-3FA3-4148-B120-B3C4FAE0DC24}"/>
              </a:ext>
            </a:extLst>
          </p:cNvPr>
          <p:cNvSpPr>
            <a:spLocks noChangeArrowheads="1"/>
          </p:cNvSpPr>
          <p:nvPr/>
        </p:nvSpPr>
        <p:spPr bwMode="auto">
          <a:xfrm>
            <a:off x="2946400" y="54832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75805" name="Line 29">
            <a:extLst>
              <a:ext uri="{FF2B5EF4-FFF2-40B4-BE49-F238E27FC236}">
                <a16:creationId xmlns:a16="http://schemas.microsoft.com/office/drawing/2014/main" id="{244ABF0F-83AA-40CC-A50B-6DAA8191510A}"/>
              </a:ext>
            </a:extLst>
          </p:cNvPr>
          <p:cNvSpPr>
            <a:spLocks noChangeShapeType="1"/>
          </p:cNvSpPr>
          <p:nvPr/>
        </p:nvSpPr>
        <p:spPr bwMode="auto">
          <a:xfrm flipV="1">
            <a:off x="3735388" y="5386388"/>
            <a:ext cx="3175"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06" name="Line 30">
            <a:extLst>
              <a:ext uri="{FF2B5EF4-FFF2-40B4-BE49-F238E27FC236}">
                <a16:creationId xmlns:a16="http://schemas.microsoft.com/office/drawing/2014/main" id="{39AAD859-DED7-479D-8BEA-890951E4ACE9}"/>
              </a:ext>
            </a:extLst>
          </p:cNvPr>
          <p:cNvSpPr>
            <a:spLocks noChangeShapeType="1"/>
          </p:cNvSpPr>
          <p:nvPr/>
        </p:nvSpPr>
        <p:spPr bwMode="auto">
          <a:xfrm>
            <a:off x="3735388" y="3092450"/>
            <a:ext cx="3175" cy="254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07" name="Rectangle 31">
            <a:extLst>
              <a:ext uri="{FF2B5EF4-FFF2-40B4-BE49-F238E27FC236}">
                <a16:creationId xmlns:a16="http://schemas.microsoft.com/office/drawing/2014/main" id="{B15C77FC-27A2-49AC-8AC9-02F0CAE1EC3D}"/>
              </a:ext>
            </a:extLst>
          </p:cNvPr>
          <p:cNvSpPr>
            <a:spLocks noChangeArrowheads="1"/>
          </p:cNvSpPr>
          <p:nvPr/>
        </p:nvSpPr>
        <p:spPr bwMode="auto">
          <a:xfrm>
            <a:off x="3636963" y="5483225"/>
            <a:ext cx="50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75808" name="Rectangle 32">
            <a:extLst>
              <a:ext uri="{FF2B5EF4-FFF2-40B4-BE49-F238E27FC236}">
                <a16:creationId xmlns:a16="http://schemas.microsoft.com/office/drawing/2014/main" id="{5106386D-A544-4F98-9499-E92C1EE27F33}"/>
              </a:ext>
            </a:extLst>
          </p:cNvPr>
          <p:cNvSpPr>
            <a:spLocks noChangeArrowheads="1"/>
          </p:cNvSpPr>
          <p:nvPr/>
        </p:nvSpPr>
        <p:spPr bwMode="auto">
          <a:xfrm>
            <a:off x="3687763" y="548322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0.5</a:t>
            </a:r>
            <a:endParaRPr lang="en-US" altLang="en-US"/>
          </a:p>
        </p:txBody>
      </p:sp>
      <p:sp>
        <p:nvSpPr>
          <p:cNvPr id="75809" name="Line 33">
            <a:extLst>
              <a:ext uri="{FF2B5EF4-FFF2-40B4-BE49-F238E27FC236}">
                <a16:creationId xmlns:a16="http://schemas.microsoft.com/office/drawing/2014/main" id="{3F046C5C-2254-4EED-81FE-99E4644924F8}"/>
              </a:ext>
            </a:extLst>
          </p:cNvPr>
          <p:cNvSpPr>
            <a:spLocks noChangeShapeType="1"/>
          </p:cNvSpPr>
          <p:nvPr/>
        </p:nvSpPr>
        <p:spPr bwMode="auto">
          <a:xfrm flipV="1">
            <a:off x="4522788" y="5386388"/>
            <a:ext cx="3175"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10" name="Line 34">
            <a:extLst>
              <a:ext uri="{FF2B5EF4-FFF2-40B4-BE49-F238E27FC236}">
                <a16:creationId xmlns:a16="http://schemas.microsoft.com/office/drawing/2014/main" id="{D95FC999-E00C-4409-9CBA-3E7568CFB060}"/>
              </a:ext>
            </a:extLst>
          </p:cNvPr>
          <p:cNvSpPr>
            <a:spLocks noChangeShapeType="1"/>
          </p:cNvSpPr>
          <p:nvPr/>
        </p:nvSpPr>
        <p:spPr bwMode="auto">
          <a:xfrm>
            <a:off x="4522788" y="3092450"/>
            <a:ext cx="3175" cy="254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11" name="Rectangle 35">
            <a:extLst>
              <a:ext uri="{FF2B5EF4-FFF2-40B4-BE49-F238E27FC236}">
                <a16:creationId xmlns:a16="http://schemas.microsoft.com/office/drawing/2014/main" id="{9955EC63-2D99-4AD8-A9CB-6F2A7CECDD09}"/>
              </a:ext>
            </a:extLst>
          </p:cNvPr>
          <p:cNvSpPr>
            <a:spLocks noChangeArrowheads="1"/>
          </p:cNvSpPr>
          <p:nvPr/>
        </p:nvSpPr>
        <p:spPr bwMode="auto">
          <a:xfrm>
            <a:off x="4497388" y="54832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75812" name="Line 36">
            <a:extLst>
              <a:ext uri="{FF2B5EF4-FFF2-40B4-BE49-F238E27FC236}">
                <a16:creationId xmlns:a16="http://schemas.microsoft.com/office/drawing/2014/main" id="{0B8AA291-3404-4B2F-898D-7DB421BF5F7F}"/>
              </a:ext>
            </a:extLst>
          </p:cNvPr>
          <p:cNvSpPr>
            <a:spLocks noChangeShapeType="1"/>
          </p:cNvSpPr>
          <p:nvPr/>
        </p:nvSpPr>
        <p:spPr bwMode="auto">
          <a:xfrm flipV="1">
            <a:off x="5310188" y="5386388"/>
            <a:ext cx="1587"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13" name="Line 37">
            <a:extLst>
              <a:ext uri="{FF2B5EF4-FFF2-40B4-BE49-F238E27FC236}">
                <a16:creationId xmlns:a16="http://schemas.microsoft.com/office/drawing/2014/main" id="{ECF124C4-4600-40ED-B9ED-6BD0F85C0D61}"/>
              </a:ext>
            </a:extLst>
          </p:cNvPr>
          <p:cNvSpPr>
            <a:spLocks noChangeShapeType="1"/>
          </p:cNvSpPr>
          <p:nvPr/>
        </p:nvSpPr>
        <p:spPr bwMode="auto">
          <a:xfrm>
            <a:off x="5310188" y="3092450"/>
            <a:ext cx="1587" cy="254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14" name="Rectangle 38">
            <a:extLst>
              <a:ext uri="{FF2B5EF4-FFF2-40B4-BE49-F238E27FC236}">
                <a16:creationId xmlns:a16="http://schemas.microsoft.com/office/drawing/2014/main" id="{7635EAAD-2D4F-4EBF-86B0-91B85545AD32}"/>
              </a:ext>
            </a:extLst>
          </p:cNvPr>
          <p:cNvSpPr>
            <a:spLocks noChangeArrowheads="1"/>
          </p:cNvSpPr>
          <p:nvPr/>
        </p:nvSpPr>
        <p:spPr bwMode="auto">
          <a:xfrm>
            <a:off x="5243513" y="548322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0.5</a:t>
            </a:r>
            <a:endParaRPr lang="en-US" altLang="en-US"/>
          </a:p>
        </p:txBody>
      </p:sp>
      <p:sp>
        <p:nvSpPr>
          <p:cNvPr id="75815" name="Line 39">
            <a:extLst>
              <a:ext uri="{FF2B5EF4-FFF2-40B4-BE49-F238E27FC236}">
                <a16:creationId xmlns:a16="http://schemas.microsoft.com/office/drawing/2014/main" id="{14427DF1-E0FF-4E25-857C-2984F3ABA6F0}"/>
              </a:ext>
            </a:extLst>
          </p:cNvPr>
          <p:cNvSpPr>
            <a:spLocks noChangeShapeType="1"/>
          </p:cNvSpPr>
          <p:nvPr/>
        </p:nvSpPr>
        <p:spPr bwMode="auto">
          <a:xfrm flipV="1">
            <a:off x="6099175" y="5386388"/>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16" name="Line 40">
            <a:extLst>
              <a:ext uri="{FF2B5EF4-FFF2-40B4-BE49-F238E27FC236}">
                <a16:creationId xmlns:a16="http://schemas.microsoft.com/office/drawing/2014/main" id="{8D4CE431-00F5-4CF4-84A2-CB4C0975EF49}"/>
              </a:ext>
            </a:extLst>
          </p:cNvPr>
          <p:cNvSpPr>
            <a:spLocks noChangeShapeType="1"/>
          </p:cNvSpPr>
          <p:nvPr/>
        </p:nvSpPr>
        <p:spPr bwMode="auto">
          <a:xfrm>
            <a:off x="6099175" y="3092450"/>
            <a:ext cx="1588" cy="254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17" name="Rectangle 41">
            <a:extLst>
              <a:ext uri="{FF2B5EF4-FFF2-40B4-BE49-F238E27FC236}">
                <a16:creationId xmlns:a16="http://schemas.microsoft.com/office/drawing/2014/main" id="{13D0EBC6-C400-4D8E-8BFC-E994544A7516}"/>
              </a:ext>
            </a:extLst>
          </p:cNvPr>
          <p:cNvSpPr>
            <a:spLocks noChangeArrowheads="1"/>
          </p:cNvSpPr>
          <p:nvPr/>
        </p:nvSpPr>
        <p:spPr bwMode="auto">
          <a:xfrm>
            <a:off x="6075363" y="54832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75818" name="Line 42">
            <a:extLst>
              <a:ext uri="{FF2B5EF4-FFF2-40B4-BE49-F238E27FC236}">
                <a16:creationId xmlns:a16="http://schemas.microsoft.com/office/drawing/2014/main" id="{CB9459B9-202C-4B20-AD64-100AFC75FC74}"/>
              </a:ext>
            </a:extLst>
          </p:cNvPr>
          <p:cNvSpPr>
            <a:spLocks noChangeShapeType="1"/>
          </p:cNvSpPr>
          <p:nvPr/>
        </p:nvSpPr>
        <p:spPr bwMode="auto">
          <a:xfrm>
            <a:off x="2952750" y="5416550"/>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19" name="Line 43">
            <a:extLst>
              <a:ext uri="{FF2B5EF4-FFF2-40B4-BE49-F238E27FC236}">
                <a16:creationId xmlns:a16="http://schemas.microsoft.com/office/drawing/2014/main" id="{0B09131E-B6FA-40D5-8717-1C3B8A32BA87}"/>
              </a:ext>
            </a:extLst>
          </p:cNvPr>
          <p:cNvSpPr>
            <a:spLocks noChangeShapeType="1"/>
          </p:cNvSpPr>
          <p:nvPr/>
        </p:nvSpPr>
        <p:spPr bwMode="auto">
          <a:xfrm flipH="1">
            <a:off x="6065838" y="5416550"/>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20" name="Rectangle 44">
            <a:extLst>
              <a:ext uri="{FF2B5EF4-FFF2-40B4-BE49-F238E27FC236}">
                <a16:creationId xmlns:a16="http://schemas.microsoft.com/office/drawing/2014/main" id="{CD44375B-122A-470E-A6CA-C3627C951569}"/>
              </a:ext>
            </a:extLst>
          </p:cNvPr>
          <p:cNvSpPr>
            <a:spLocks noChangeArrowheads="1"/>
          </p:cNvSpPr>
          <p:nvPr/>
        </p:nvSpPr>
        <p:spPr bwMode="auto">
          <a:xfrm>
            <a:off x="2770188" y="5383213"/>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75821" name="Rectangle 45">
            <a:extLst>
              <a:ext uri="{FF2B5EF4-FFF2-40B4-BE49-F238E27FC236}">
                <a16:creationId xmlns:a16="http://schemas.microsoft.com/office/drawing/2014/main" id="{5E1F2C36-2721-412D-B2E2-3E5262C871DA}"/>
              </a:ext>
            </a:extLst>
          </p:cNvPr>
          <p:cNvSpPr>
            <a:spLocks noChangeArrowheads="1"/>
          </p:cNvSpPr>
          <p:nvPr/>
        </p:nvSpPr>
        <p:spPr bwMode="auto">
          <a:xfrm>
            <a:off x="2819400" y="53832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a:t>
            </a:r>
            <a:endParaRPr lang="en-US" altLang="en-US"/>
          </a:p>
        </p:txBody>
      </p:sp>
      <p:sp>
        <p:nvSpPr>
          <p:cNvPr id="75822" name="Line 46">
            <a:extLst>
              <a:ext uri="{FF2B5EF4-FFF2-40B4-BE49-F238E27FC236}">
                <a16:creationId xmlns:a16="http://schemas.microsoft.com/office/drawing/2014/main" id="{BB284006-6B0A-4FC0-9005-F7738066A73E}"/>
              </a:ext>
            </a:extLst>
          </p:cNvPr>
          <p:cNvSpPr>
            <a:spLocks noChangeShapeType="1"/>
          </p:cNvSpPr>
          <p:nvPr/>
        </p:nvSpPr>
        <p:spPr bwMode="auto">
          <a:xfrm>
            <a:off x="2952750" y="5026025"/>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23" name="Line 47">
            <a:extLst>
              <a:ext uri="{FF2B5EF4-FFF2-40B4-BE49-F238E27FC236}">
                <a16:creationId xmlns:a16="http://schemas.microsoft.com/office/drawing/2014/main" id="{4C1D391D-4D35-4242-8CF2-BEEECF58F646}"/>
              </a:ext>
            </a:extLst>
          </p:cNvPr>
          <p:cNvSpPr>
            <a:spLocks noChangeShapeType="1"/>
          </p:cNvSpPr>
          <p:nvPr/>
        </p:nvSpPr>
        <p:spPr bwMode="auto">
          <a:xfrm flipH="1">
            <a:off x="6065838" y="5026025"/>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24" name="Rectangle 48">
            <a:extLst>
              <a:ext uri="{FF2B5EF4-FFF2-40B4-BE49-F238E27FC236}">
                <a16:creationId xmlns:a16="http://schemas.microsoft.com/office/drawing/2014/main" id="{9B269D8A-0DA4-49E0-ADEE-96CE13D294BB}"/>
              </a:ext>
            </a:extLst>
          </p:cNvPr>
          <p:cNvSpPr>
            <a:spLocks noChangeArrowheads="1"/>
          </p:cNvSpPr>
          <p:nvPr/>
        </p:nvSpPr>
        <p:spPr bwMode="auto">
          <a:xfrm>
            <a:off x="2770188" y="499268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75825" name="Rectangle 49">
            <a:extLst>
              <a:ext uri="{FF2B5EF4-FFF2-40B4-BE49-F238E27FC236}">
                <a16:creationId xmlns:a16="http://schemas.microsoft.com/office/drawing/2014/main" id="{A8545734-42AD-4B78-80C2-1EEC8485BEDC}"/>
              </a:ext>
            </a:extLst>
          </p:cNvPr>
          <p:cNvSpPr>
            <a:spLocks noChangeArrowheads="1"/>
          </p:cNvSpPr>
          <p:nvPr/>
        </p:nvSpPr>
        <p:spPr bwMode="auto">
          <a:xfrm>
            <a:off x="2819400" y="49926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75826" name="Line 50">
            <a:extLst>
              <a:ext uri="{FF2B5EF4-FFF2-40B4-BE49-F238E27FC236}">
                <a16:creationId xmlns:a16="http://schemas.microsoft.com/office/drawing/2014/main" id="{F71526CE-DA67-4178-BF97-79802E5DF125}"/>
              </a:ext>
            </a:extLst>
          </p:cNvPr>
          <p:cNvSpPr>
            <a:spLocks noChangeShapeType="1"/>
          </p:cNvSpPr>
          <p:nvPr/>
        </p:nvSpPr>
        <p:spPr bwMode="auto">
          <a:xfrm>
            <a:off x="2952750" y="4638675"/>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27" name="Line 51">
            <a:extLst>
              <a:ext uri="{FF2B5EF4-FFF2-40B4-BE49-F238E27FC236}">
                <a16:creationId xmlns:a16="http://schemas.microsoft.com/office/drawing/2014/main" id="{6146F9BF-700E-4AAC-999E-15A2CDF23D45}"/>
              </a:ext>
            </a:extLst>
          </p:cNvPr>
          <p:cNvSpPr>
            <a:spLocks noChangeShapeType="1"/>
          </p:cNvSpPr>
          <p:nvPr/>
        </p:nvSpPr>
        <p:spPr bwMode="auto">
          <a:xfrm flipH="1">
            <a:off x="6065838" y="4638675"/>
            <a:ext cx="33337"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28" name="Rectangle 52">
            <a:extLst>
              <a:ext uri="{FF2B5EF4-FFF2-40B4-BE49-F238E27FC236}">
                <a16:creationId xmlns:a16="http://schemas.microsoft.com/office/drawing/2014/main" id="{1772883F-3482-4E2F-96D2-5745289F1F5A}"/>
              </a:ext>
            </a:extLst>
          </p:cNvPr>
          <p:cNvSpPr>
            <a:spLocks noChangeArrowheads="1"/>
          </p:cNvSpPr>
          <p:nvPr/>
        </p:nvSpPr>
        <p:spPr bwMode="auto">
          <a:xfrm>
            <a:off x="2798763" y="460851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75829" name="Line 53">
            <a:extLst>
              <a:ext uri="{FF2B5EF4-FFF2-40B4-BE49-F238E27FC236}">
                <a16:creationId xmlns:a16="http://schemas.microsoft.com/office/drawing/2014/main" id="{7F4C3236-1E7A-4A74-9AD2-32498A2369FF}"/>
              </a:ext>
            </a:extLst>
          </p:cNvPr>
          <p:cNvSpPr>
            <a:spLocks noChangeShapeType="1"/>
          </p:cNvSpPr>
          <p:nvPr/>
        </p:nvSpPr>
        <p:spPr bwMode="auto">
          <a:xfrm>
            <a:off x="2952750" y="4254500"/>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30" name="Line 54">
            <a:extLst>
              <a:ext uri="{FF2B5EF4-FFF2-40B4-BE49-F238E27FC236}">
                <a16:creationId xmlns:a16="http://schemas.microsoft.com/office/drawing/2014/main" id="{2E793BE7-460D-465C-B989-B7671BDAED9C}"/>
              </a:ext>
            </a:extLst>
          </p:cNvPr>
          <p:cNvSpPr>
            <a:spLocks noChangeShapeType="1"/>
          </p:cNvSpPr>
          <p:nvPr/>
        </p:nvSpPr>
        <p:spPr bwMode="auto">
          <a:xfrm flipH="1">
            <a:off x="6065838" y="4254500"/>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31" name="Rectangle 55">
            <a:extLst>
              <a:ext uri="{FF2B5EF4-FFF2-40B4-BE49-F238E27FC236}">
                <a16:creationId xmlns:a16="http://schemas.microsoft.com/office/drawing/2014/main" id="{5B6C7B8A-8753-4F4E-B50C-B5DD2694C8CE}"/>
              </a:ext>
            </a:extLst>
          </p:cNvPr>
          <p:cNvSpPr>
            <a:spLocks noChangeArrowheads="1"/>
          </p:cNvSpPr>
          <p:nvPr/>
        </p:nvSpPr>
        <p:spPr bwMode="auto">
          <a:xfrm>
            <a:off x="2798763" y="4224338"/>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75832" name="Line 56">
            <a:extLst>
              <a:ext uri="{FF2B5EF4-FFF2-40B4-BE49-F238E27FC236}">
                <a16:creationId xmlns:a16="http://schemas.microsoft.com/office/drawing/2014/main" id="{17D006E6-6E88-439D-B173-96700576D30F}"/>
              </a:ext>
            </a:extLst>
          </p:cNvPr>
          <p:cNvSpPr>
            <a:spLocks noChangeShapeType="1"/>
          </p:cNvSpPr>
          <p:nvPr/>
        </p:nvSpPr>
        <p:spPr bwMode="auto">
          <a:xfrm>
            <a:off x="2952750" y="3863975"/>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33" name="Line 57">
            <a:extLst>
              <a:ext uri="{FF2B5EF4-FFF2-40B4-BE49-F238E27FC236}">
                <a16:creationId xmlns:a16="http://schemas.microsoft.com/office/drawing/2014/main" id="{EDCD4631-3C7A-45B0-9615-B6CF6F6BE3AF}"/>
              </a:ext>
            </a:extLst>
          </p:cNvPr>
          <p:cNvSpPr>
            <a:spLocks noChangeShapeType="1"/>
          </p:cNvSpPr>
          <p:nvPr/>
        </p:nvSpPr>
        <p:spPr bwMode="auto">
          <a:xfrm flipH="1">
            <a:off x="6065838" y="3863975"/>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34" name="Rectangle 58">
            <a:extLst>
              <a:ext uri="{FF2B5EF4-FFF2-40B4-BE49-F238E27FC236}">
                <a16:creationId xmlns:a16="http://schemas.microsoft.com/office/drawing/2014/main" id="{119AC0FE-08DA-4A1A-89A8-E4811A94BE82}"/>
              </a:ext>
            </a:extLst>
          </p:cNvPr>
          <p:cNvSpPr>
            <a:spLocks noChangeArrowheads="1"/>
          </p:cNvSpPr>
          <p:nvPr/>
        </p:nvSpPr>
        <p:spPr bwMode="auto">
          <a:xfrm>
            <a:off x="2798763" y="383381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a:t>
            </a:r>
            <a:endParaRPr lang="en-US" altLang="en-US"/>
          </a:p>
        </p:txBody>
      </p:sp>
      <p:sp>
        <p:nvSpPr>
          <p:cNvPr id="75835" name="Line 59">
            <a:extLst>
              <a:ext uri="{FF2B5EF4-FFF2-40B4-BE49-F238E27FC236}">
                <a16:creationId xmlns:a16="http://schemas.microsoft.com/office/drawing/2014/main" id="{A3D6611B-9242-4BF3-ABA8-CE310AE114CD}"/>
              </a:ext>
            </a:extLst>
          </p:cNvPr>
          <p:cNvSpPr>
            <a:spLocks noChangeShapeType="1"/>
          </p:cNvSpPr>
          <p:nvPr/>
        </p:nvSpPr>
        <p:spPr bwMode="auto">
          <a:xfrm>
            <a:off x="2952750" y="3479800"/>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36" name="Line 60">
            <a:extLst>
              <a:ext uri="{FF2B5EF4-FFF2-40B4-BE49-F238E27FC236}">
                <a16:creationId xmlns:a16="http://schemas.microsoft.com/office/drawing/2014/main" id="{740BC32E-F5AA-4D0E-98A0-A1821587BCA2}"/>
              </a:ext>
            </a:extLst>
          </p:cNvPr>
          <p:cNvSpPr>
            <a:spLocks noChangeShapeType="1"/>
          </p:cNvSpPr>
          <p:nvPr/>
        </p:nvSpPr>
        <p:spPr bwMode="auto">
          <a:xfrm flipH="1">
            <a:off x="6065838" y="3479800"/>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37" name="Rectangle 61">
            <a:extLst>
              <a:ext uri="{FF2B5EF4-FFF2-40B4-BE49-F238E27FC236}">
                <a16:creationId xmlns:a16="http://schemas.microsoft.com/office/drawing/2014/main" id="{578B8D56-23DE-4A3F-B039-C48C9501CA94}"/>
              </a:ext>
            </a:extLst>
          </p:cNvPr>
          <p:cNvSpPr>
            <a:spLocks noChangeArrowheads="1"/>
          </p:cNvSpPr>
          <p:nvPr/>
        </p:nvSpPr>
        <p:spPr bwMode="auto">
          <a:xfrm>
            <a:off x="2798763" y="34464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6</a:t>
            </a:r>
            <a:endParaRPr lang="en-US" altLang="en-US"/>
          </a:p>
        </p:txBody>
      </p:sp>
      <p:sp>
        <p:nvSpPr>
          <p:cNvPr id="75838" name="Line 62">
            <a:extLst>
              <a:ext uri="{FF2B5EF4-FFF2-40B4-BE49-F238E27FC236}">
                <a16:creationId xmlns:a16="http://schemas.microsoft.com/office/drawing/2014/main" id="{2038ED6C-BEC6-4CC3-BE4A-BA716C2F31F0}"/>
              </a:ext>
            </a:extLst>
          </p:cNvPr>
          <p:cNvSpPr>
            <a:spLocks noChangeShapeType="1"/>
          </p:cNvSpPr>
          <p:nvPr/>
        </p:nvSpPr>
        <p:spPr bwMode="auto">
          <a:xfrm>
            <a:off x="2952750" y="3092450"/>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39" name="Line 63">
            <a:extLst>
              <a:ext uri="{FF2B5EF4-FFF2-40B4-BE49-F238E27FC236}">
                <a16:creationId xmlns:a16="http://schemas.microsoft.com/office/drawing/2014/main" id="{F8F826FB-42B7-4484-BC93-8126B6B7B2FF}"/>
              </a:ext>
            </a:extLst>
          </p:cNvPr>
          <p:cNvSpPr>
            <a:spLocks noChangeShapeType="1"/>
          </p:cNvSpPr>
          <p:nvPr/>
        </p:nvSpPr>
        <p:spPr bwMode="auto">
          <a:xfrm flipH="1">
            <a:off x="6065838" y="3092450"/>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40" name="Rectangle 64">
            <a:extLst>
              <a:ext uri="{FF2B5EF4-FFF2-40B4-BE49-F238E27FC236}">
                <a16:creationId xmlns:a16="http://schemas.microsoft.com/office/drawing/2014/main" id="{559225C1-97E8-4FA5-BA80-8E743F70603D}"/>
              </a:ext>
            </a:extLst>
          </p:cNvPr>
          <p:cNvSpPr>
            <a:spLocks noChangeArrowheads="1"/>
          </p:cNvSpPr>
          <p:nvPr/>
        </p:nvSpPr>
        <p:spPr bwMode="auto">
          <a:xfrm>
            <a:off x="2798763" y="3062288"/>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8</a:t>
            </a:r>
            <a:endParaRPr lang="en-US" altLang="en-US"/>
          </a:p>
        </p:txBody>
      </p:sp>
      <p:sp>
        <p:nvSpPr>
          <p:cNvPr id="75841" name="Line 65">
            <a:extLst>
              <a:ext uri="{FF2B5EF4-FFF2-40B4-BE49-F238E27FC236}">
                <a16:creationId xmlns:a16="http://schemas.microsoft.com/office/drawing/2014/main" id="{3621C395-240A-4AA1-A895-E4FF031A1C58}"/>
              </a:ext>
            </a:extLst>
          </p:cNvPr>
          <p:cNvSpPr>
            <a:spLocks noChangeShapeType="1"/>
          </p:cNvSpPr>
          <p:nvPr/>
        </p:nvSpPr>
        <p:spPr bwMode="auto">
          <a:xfrm flipV="1">
            <a:off x="6099175" y="3092450"/>
            <a:ext cx="1588" cy="23241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42" name="Freeform 66">
            <a:extLst>
              <a:ext uri="{FF2B5EF4-FFF2-40B4-BE49-F238E27FC236}">
                <a16:creationId xmlns:a16="http://schemas.microsoft.com/office/drawing/2014/main" id="{951FE3D0-78B0-4BE9-B6BC-1D57BDEA73E8}"/>
              </a:ext>
            </a:extLst>
          </p:cNvPr>
          <p:cNvSpPr>
            <a:spLocks/>
          </p:cNvSpPr>
          <p:nvPr/>
        </p:nvSpPr>
        <p:spPr bwMode="auto">
          <a:xfrm>
            <a:off x="2952750" y="3260725"/>
            <a:ext cx="1212850" cy="1789113"/>
          </a:xfrm>
          <a:custGeom>
            <a:avLst/>
            <a:gdLst>
              <a:gd name="T0" fmla="*/ 7 w 764"/>
              <a:gd name="T1" fmla="*/ 868 h 1127"/>
              <a:gd name="T2" fmla="*/ 26 w 764"/>
              <a:gd name="T3" fmla="*/ 868 h 1127"/>
              <a:gd name="T4" fmla="*/ 43 w 764"/>
              <a:gd name="T5" fmla="*/ 868 h 1127"/>
              <a:gd name="T6" fmla="*/ 64 w 764"/>
              <a:gd name="T7" fmla="*/ 868 h 1127"/>
              <a:gd name="T8" fmla="*/ 81 w 764"/>
              <a:gd name="T9" fmla="*/ 868 h 1127"/>
              <a:gd name="T10" fmla="*/ 100 w 764"/>
              <a:gd name="T11" fmla="*/ 868 h 1127"/>
              <a:gd name="T12" fmla="*/ 117 w 764"/>
              <a:gd name="T13" fmla="*/ 868 h 1127"/>
              <a:gd name="T14" fmla="*/ 133 w 764"/>
              <a:gd name="T15" fmla="*/ 868 h 1127"/>
              <a:gd name="T16" fmla="*/ 153 w 764"/>
              <a:gd name="T17" fmla="*/ 868 h 1127"/>
              <a:gd name="T18" fmla="*/ 169 w 764"/>
              <a:gd name="T19" fmla="*/ 868 h 1127"/>
              <a:gd name="T20" fmla="*/ 190 w 764"/>
              <a:gd name="T21" fmla="*/ 868 h 1127"/>
              <a:gd name="T22" fmla="*/ 207 w 764"/>
              <a:gd name="T23" fmla="*/ 868 h 1127"/>
              <a:gd name="T24" fmla="*/ 226 w 764"/>
              <a:gd name="T25" fmla="*/ 868 h 1127"/>
              <a:gd name="T26" fmla="*/ 243 w 764"/>
              <a:gd name="T27" fmla="*/ 868 h 1127"/>
              <a:gd name="T28" fmla="*/ 264 w 764"/>
              <a:gd name="T29" fmla="*/ 868 h 1127"/>
              <a:gd name="T30" fmla="*/ 281 w 764"/>
              <a:gd name="T31" fmla="*/ 868 h 1127"/>
              <a:gd name="T32" fmla="*/ 297 w 764"/>
              <a:gd name="T33" fmla="*/ 868 h 1127"/>
              <a:gd name="T34" fmla="*/ 317 w 764"/>
              <a:gd name="T35" fmla="*/ 868 h 1127"/>
              <a:gd name="T36" fmla="*/ 333 w 764"/>
              <a:gd name="T37" fmla="*/ 868 h 1127"/>
              <a:gd name="T38" fmla="*/ 353 w 764"/>
              <a:gd name="T39" fmla="*/ 868 h 1127"/>
              <a:gd name="T40" fmla="*/ 369 w 764"/>
              <a:gd name="T41" fmla="*/ 868 h 1127"/>
              <a:gd name="T42" fmla="*/ 390 w 764"/>
              <a:gd name="T43" fmla="*/ 868 h 1127"/>
              <a:gd name="T44" fmla="*/ 407 w 764"/>
              <a:gd name="T45" fmla="*/ 868 h 1127"/>
              <a:gd name="T46" fmla="*/ 424 w 764"/>
              <a:gd name="T47" fmla="*/ 868 h 1127"/>
              <a:gd name="T48" fmla="*/ 443 w 764"/>
              <a:gd name="T49" fmla="*/ 868 h 1127"/>
              <a:gd name="T50" fmla="*/ 460 w 764"/>
              <a:gd name="T51" fmla="*/ 868 h 1127"/>
              <a:gd name="T52" fmla="*/ 481 w 764"/>
              <a:gd name="T53" fmla="*/ 863 h 1127"/>
              <a:gd name="T54" fmla="*/ 497 w 764"/>
              <a:gd name="T55" fmla="*/ 868 h 1127"/>
              <a:gd name="T56" fmla="*/ 517 w 764"/>
              <a:gd name="T57" fmla="*/ 866 h 1127"/>
              <a:gd name="T58" fmla="*/ 533 w 764"/>
              <a:gd name="T59" fmla="*/ 868 h 1127"/>
              <a:gd name="T60" fmla="*/ 553 w 764"/>
              <a:gd name="T61" fmla="*/ 884 h 1127"/>
              <a:gd name="T62" fmla="*/ 569 w 764"/>
              <a:gd name="T63" fmla="*/ 841 h 1127"/>
              <a:gd name="T64" fmla="*/ 586 w 764"/>
              <a:gd name="T65" fmla="*/ 819 h 1127"/>
              <a:gd name="T66" fmla="*/ 607 w 764"/>
              <a:gd name="T67" fmla="*/ 968 h 1127"/>
              <a:gd name="T68" fmla="*/ 624 w 764"/>
              <a:gd name="T69" fmla="*/ 953 h 1127"/>
              <a:gd name="T70" fmla="*/ 643 w 764"/>
              <a:gd name="T71" fmla="*/ 418 h 1127"/>
              <a:gd name="T72" fmla="*/ 660 w 764"/>
              <a:gd name="T73" fmla="*/ 0 h 1127"/>
              <a:gd name="T74" fmla="*/ 681 w 764"/>
              <a:gd name="T75" fmla="*/ 393 h 1127"/>
              <a:gd name="T76" fmla="*/ 697 w 764"/>
              <a:gd name="T77" fmla="*/ 1008 h 1127"/>
              <a:gd name="T78" fmla="*/ 717 w 764"/>
              <a:gd name="T79" fmla="*/ 1096 h 1127"/>
              <a:gd name="T80" fmla="*/ 733 w 764"/>
              <a:gd name="T81" fmla="*/ 925 h 1127"/>
              <a:gd name="T82" fmla="*/ 750 w 764"/>
              <a:gd name="T83" fmla="*/ 925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64" h="1127">
                <a:moveTo>
                  <a:pt x="0" y="868"/>
                </a:moveTo>
                <a:lnTo>
                  <a:pt x="3" y="868"/>
                </a:lnTo>
                <a:lnTo>
                  <a:pt x="7" y="868"/>
                </a:lnTo>
                <a:lnTo>
                  <a:pt x="14" y="868"/>
                </a:lnTo>
                <a:lnTo>
                  <a:pt x="19" y="868"/>
                </a:lnTo>
                <a:lnTo>
                  <a:pt x="26" y="868"/>
                </a:lnTo>
                <a:lnTo>
                  <a:pt x="33" y="868"/>
                </a:lnTo>
                <a:lnTo>
                  <a:pt x="36" y="868"/>
                </a:lnTo>
                <a:lnTo>
                  <a:pt x="43" y="868"/>
                </a:lnTo>
                <a:lnTo>
                  <a:pt x="50" y="868"/>
                </a:lnTo>
                <a:lnTo>
                  <a:pt x="57" y="868"/>
                </a:lnTo>
                <a:lnTo>
                  <a:pt x="64" y="868"/>
                </a:lnTo>
                <a:lnTo>
                  <a:pt x="69" y="868"/>
                </a:lnTo>
                <a:lnTo>
                  <a:pt x="74" y="868"/>
                </a:lnTo>
                <a:lnTo>
                  <a:pt x="81" y="868"/>
                </a:lnTo>
                <a:lnTo>
                  <a:pt x="86" y="868"/>
                </a:lnTo>
                <a:lnTo>
                  <a:pt x="93" y="868"/>
                </a:lnTo>
                <a:lnTo>
                  <a:pt x="100" y="868"/>
                </a:lnTo>
                <a:lnTo>
                  <a:pt x="103" y="868"/>
                </a:lnTo>
                <a:lnTo>
                  <a:pt x="110" y="868"/>
                </a:lnTo>
                <a:lnTo>
                  <a:pt x="117" y="868"/>
                </a:lnTo>
                <a:lnTo>
                  <a:pt x="124" y="868"/>
                </a:lnTo>
                <a:lnTo>
                  <a:pt x="130" y="868"/>
                </a:lnTo>
                <a:lnTo>
                  <a:pt x="133" y="868"/>
                </a:lnTo>
                <a:lnTo>
                  <a:pt x="140" y="868"/>
                </a:lnTo>
                <a:lnTo>
                  <a:pt x="147" y="868"/>
                </a:lnTo>
                <a:lnTo>
                  <a:pt x="153" y="868"/>
                </a:lnTo>
                <a:lnTo>
                  <a:pt x="160" y="868"/>
                </a:lnTo>
                <a:lnTo>
                  <a:pt x="167" y="868"/>
                </a:lnTo>
                <a:lnTo>
                  <a:pt x="169" y="868"/>
                </a:lnTo>
                <a:lnTo>
                  <a:pt x="176" y="868"/>
                </a:lnTo>
                <a:lnTo>
                  <a:pt x="183" y="868"/>
                </a:lnTo>
                <a:lnTo>
                  <a:pt x="190" y="868"/>
                </a:lnTo>
                <a:lnTo>
                  <a:pt x="197" y="868"/>
                </a:lnTo>
                <a:lnTo>
                  <a:pt x="200" y="868"/>
                </a:lnTo>
                <a:lnTo>
                  <a:pt x="207" y="868"/>
                </a:lnTo>
                <a:lnTo>
                  <a:pt x="214" y="868"/>
                </a:lnTo>
                <a:lnTo>
                  <a:pt x="219" y="868"/>
                </a:lnTo>
                <a:lnTo>
                  <a:pt x="226" y="868"/>
                </a:lnTo>
                <a:lnTo>
                  <a:pt x="230" y="868"/>
                </a:lnTo>
                <a:lnTo>
                  <a:pt x="236" y="868"/>
                </a:lnTo>
                <a:lnTo>
                  <a:pt x="243" y="868"/>
                </a:lnTo>
                <a:lnTo>
                  <a:pt x="250" y="868"/>
                </a:lnTo>
                <a:lnTo>
                  <a:pt x="257" y="868"/>
                </a:lnTo>
                <a:lnTo>
                  <a:pt x="264" y="868"/>
                </a:lnTo>
                <a:lnTo>
                  <a:pt x="267" y="868"/>
                </a:lnTo>
                <a:lnTo>
                  <a:pt x="274" y="868"/>
                </a:lnTo>
                <a:lnTo>
                  <a:pt x="281" y="868"/>
                </a:lnTo>
                <a:lnTo>
                  <a:pt x="286" y="868"/>
                </a:lnTo>
                <a:lnTo>
                  <a:pt x="293" y="868"/>
                </a:lnTo>
                <a:lnTo>
                  <a:pt x="297" y="868"/>
                </a:lnTo>
                <a:lnTo>
                  <a:pt x="303" y="868"/>
                </a:lnTo>
                <a:lnTo>
                  <a:pt x="310" y="868"/>
                </a:lnTo>
                <a:lnTo>
                  <a:pt x="317" y="868"/>
                </a:lnTo>
                <a:lnTo>
                  <a:pt x="324" y="868"/>
                </a:lnTo>
                <a:lnTo>
                  <a:pt x="326" y="868"/>
                </a:lnTo>
                <a:lnTo>
                  <a:pt x="333" y="868"/>
                </a:lnTo>
                <a:lnTo>
                  <a:pt x="340" y="868"/>
                </a:lnTo>
                <a:lnTo>
                  <a:pt x="347" y="868"/>
                </a:lnTo>
                <a:lnTo>
                  <a:pt x="353" y="868"/>
                </a:lnTo>
                <a:lnTo>
                  <a:pt x="360" y="868"/>
                </a:lnTo>
                <a:lnTo>
                  <a:pt x="364" y="868"/>
                </a:lnTo>
                <a:lnTo>
                  <a:pt x="369" y="868"/>
                </a:lnTo>
                <a:lnTo>
                  <a:pt x="376" y="866"/>
                </a:lnTo>
                <a:lnTo>
                  <a:pt x="383" y="866"/>
                </a:lnTo>
                <a:lnTo>
                  <a:pt x="390" y="868"/>
                </a:lnTo>
                <a:lnTo>
                  <a:pt x="393" y="868"/>
                </a:lnTo>
                <a:lnTo>
                  <a:pt x="400" y="868"/>
                </a:lnTo>
                <a:lnTo>
                  <a:pt x="407" y="868"/>
                </a:lnTo>
                <a:lnTo>
                  <a:pt x="414" y="868"/>
                </a:lnTo>
                <a:lnTo>
                  <a:pt x="419" y="868"/>
                </a:lnTo>
                <a:lnTo>
                  <a:pt x="424" y="868"/>
                </a:lnTo>
                <a:lnTo>
                  <a:pt x="431" y="868"/>
                </a:lnTo>
                <a:lnTo>
                  <a:pt x="436" y="868"/>
                </a:lnTo>
                <a:lnTo>
                  <a:pt x="443" y="868"/>
                </a:lnTo>
                <a:lnTo>
                  <a:pt x="450" y="868"/>
                </a:lnTo>
                <a:lnTo>
                  <a:pt x="457" y="868"/>
                </a:lnTo>
                <a:lnTo>
                  <a:pt x="460" y="868"/>
                </a:lnTo>
                <a:lnTo>
                  <a:pt x="467" y="866"/>
                </a:lnTo>
                <a:lnTo>
                  <a:pt x="474" y="866"/>
                </a:lnTo>
                <a:lnTo>
                  <a:pt x="481" y="863"/>
                </a:lnTo>
                <a:lnTo>
                  <a:pt x="486" y="866"/>
                </a:lnTo>
                <a:lnTo>
                  <a:pt x="490" y="866"/>
                </a:lnTo>
                <a:lnTo>
                  <a:pt x="497" y="868"/>
                </a:lnTo>
                <a:lnTo>
                  <a:pt x="503" y="868"/>
                </a:lnTo>
                <a:lnTo>
                  <a:pt x="510" y="868"/>
                </a:lnTo>
                <a:lnTo>
                  <a:pt x="517" y="866"/>
                </a:lnTo>
                <a:lnTo>
                  <a:pt x="519" y="866"/>
                </a:lnTo>
                <a:lnTo>
                  <a:pt x="526" y="866"/>
                </a:lnTo>
                <a:lnTo>
                  <a:pt x="533" y="868"/>
                </a:lnTo>
                <a:lnTo>
                  <a:pt x="540" y="875"/>
                </a:lnTo>
                <a:lnTo>
                  <a:pt x="547" y="881"/>
                </a:lnTo>
                <a:lnTo>
                  <a:pt x="553" y="884"/>
                </a:lnTo>
                <a:lnTo>
                  <a:pt x="557" y="879"/>
                </a:lnTo>
                <a:lnTo>
                  <a:pt x="564" y="863"/>
                </a:lnTo>
                <a:lnTo>
                  <a:pt x="569" y="841"/>
                </a:lnTo>
                <a:lnTo>
                  <a:pt x="576" y="819"/>
                </a:lnTo>
                <a:lnTo>
                  <a:pt x="583" y="810"/>
                </a:lnTo>
                <a:lnTo>
                  <a:pt x="586" y="819"/>
                </a:lnTo>
                <a:lnTo>
                  <a:pt x="593" y="853"/>
                </a:lnTo>
                <a:lnTo>
                  <a:pt x="600" y="910"/>
                </a:lnTo>
                <a:lnTo>
                  <a:pt x="607" y="968"/>
                </a:lnTo>
                <a:lnTo>
                  <a:pt x="614" y="1015"/>
                </a:lnTo>
                <a:lnTo>
                  <a:pt x="617" y="1015"/>
                </a:lnTo>
                <a:lnTo>
                  <a:pt x="624" y="953"/>
                </a:lnTo>
                <a:lnTo>
                  <a:pt x="631" y="826"/>
                </a:lnTo>
                <a:lnTo>
                  <a:pt x="636" y="635"/>
                </a:lnTo>
                <a:lnTo>
                  <a:pt x="643" y="418"/>
                </a:lnTo>
                <a:lnTo>
                  <a:pt x="650" y="212"/>
                </a:lnTo>
                <a:lnTo>
                  <a:pt x="653" y="63"/>
                </a:lnTo>
                <a:lnTo>
                  <a:pt x="660" y="0"/>
                </a:lnTo>
                <a:lnTo>
                  <a:pt x="667" y="44"/>
                </a:lnTo>
                <a:lnTo>
                  <a:pt x="674" y="184"/>
                </a:lnTo>
                <a:lnTo>
                  <a:pt x="681" y="393"/>
                </a:lnTo>
                <a:lnTo>
                  <a:pt x="683" y="626"/>
                </a:lnTo>
                <a:lnTo>
                  <a:pt x="690" y="844"/>
                </a:lnTo>
                <a:lnTo>
                  <a:pt x="697" y="1008"/>
                </a:lnTo>
                <a:lnTo>
                  <a:pt x="703" y="1105"/>
                </a:lnTo>
                <a:lnTo>
                  <a:pt x="710" y="1127"/>
                </a:lnTo>
                <a:lnTo>
                  <a:pt x="717" y="1096"/>
                </a:lnTo>
                <a:lnTo>
                  <a:pt x="720" y="1037"/>
                </a:lnTo>
                <a:lnTo>
                  <a:pt x="726" y="972"/>
                </a:lnTo>
                <a:lnTo>
                  <a:pt x="733" y="925"/>
                </a:lnTo>
                <a:lnTo>
                  <a:pt x="740" y="903"/>
                </a:lnTo>
                <a:lnTo>
                  <a:pt x="747" y="906"/>
                </a:lnTo>
                <a:lnTo>
                  <a:pt x="750" y="925"/>
                </a:lnTo>
                <a:lnTo>
                  <a:pt x="757" y="946"/>
                </a:lnTo>
                <a:lnTo>
                  <a:pt x="764" y="968"/>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843" name="Freeform 67">
            <a:extLst>
              <a:ext uri="{FF2B5EF4-FFF2-40B4-BE49-F238E27FC236}">
                <a16:creationId xmlns:a16="http://schemas.microsoft.com/office/drawing/2014/main" id="{12BA6574-A7BD-4C29-B4C9-CF122954A919}"/>
              </a:ext>
            </a:extLst>
          </p:cNvPr>
          <p:cNvSpPr>
            <a:spLocks/>
          </p:cNvSpPr>
          <p:nvPr/>
        </p:nvSpPr>
        <p:spPr bwMode="auto">
          <a:xfrm>
            <a:off x="4165600" y="3260725"/>
            <a:ext cx="1212850" cy="1789113"/>
          </a:xfrm>
          <a:custGeom>
            <a:avLst/>
            <a:gdLst>
              <a:gd name="T0" fmla="*/ 12 w 764"/>
              <a:gd name="T1" fmla="*/ 981 h 1127"/>
              <a:gd name="T2" fmla="*/ 29 w 764"/>
              <a:gd name="T3" fmla="*/ 962 h 1127"/>
              <a:gd name="T4" fmla="*/ 50 w 764"/>
              <a:gd name="T5" fmla="*/ 962 h 1127"/>
              <a:gd name="T6" fmla="*/ 66 w 764"/>
              <a:gd name="T7" fmla="*/ 959 h 1127"/>
              <a:gd name="T8" fmla="*/ 83 w 764"/>
              <a:gd name="T9" fmla="*/ 956 h 1127"/>
              <a:gd name="T10" fmla="*/ 103 w 764"/>
              <a:gd name="T11" fmla="*/ 962 h 1127"/>
              <a:gd name="T12" fmla="*/ 119 w 764"/>
              <a:gd name="T13" fmla="*/ 962 h 1127"/>
              <a:gd name="T14" fmla="*/ 139 w 764"/>
              <a:gd name="T15" fmla="*/ 959 h 1127"/>
              <a:gd name="T16" fmla="*/ 155 w 764"/>
              <a:gd name="T17" fmla="*/ 959 h 1127"/>
              <a:gd name="T18" fmla="*/ 176 w 764"/>
              <a:gd name="T19" fmla="*/ 959 h 1127"/>
              <a:gd name="T20" fmla="*/ 193 w 764"/>
              <a:gd name="T21" fmla="*/ 959 h 1127"/>
              <a:gd name="T22" fmla="*/ 209 w 764"/>
              <a:gd name="T23" fmla="*/ 959 h 1127"/>
              <a:gd name="T24" fmla="*/ 229 w 764"/>
              <a:gd name="T25" fmla="*/ 959 h 1127"/>
              <a:gd name="T26" fmla="*/ 245 w 764"/>
              <a:gd name="T27" fmla="*/ 959 h 1127"/>
              <a:gd name="T28" fmla="*/ 265 w 764"/>
              <a:gd name="T29" fmla="*/ 959 h 1127"/>
              <a:gd name="T30" fmla="*/ 281 w 764"/>
              <a:gd name="T31" fmla="*/ 959 h 1127"/>
              <a:gd name="T32" fmla="*/ 302 w 764"/>
              <a:gd name="T33" fmla="*/ 959 h 1127"/>
              <a:gd name="T34" fmla="*/ 319 w 764"/>
              <a:gd name="T35" fmla="*/ 959 h 1127"/>
              <a:gd name="T36" fmla="*/ 338 w 764"/>
              <a:gd name="T37" fmla="*/ 962 h 1127"/>
              <a:gd name="T38" fmla="*/ 355 w 764"/>
              <a:gd name="T39" fmla="*/ 962 h 1127"/>
              <a:gd name="T40" fmla="*/ 372 w 764"/>
              <a:gd name="T41" fmla="*/ 956 h 1127"/>
              <a:gd name="T42" fmla="*/ 392 w 764"/>
              <a:gd name="T43" fmla="*/ 959 h 1127"/>
              <a:gd name="T44" fmla="*/ 409 w 764"/>
              <a:gd name="T45" fmla="*/ 962 h 1127"/>
              <a:gd name="T46" fmla="*/ 428 w 764"/>
              <a:gd name="T47" fmla="*/ 962 h 1127"/>
              <a:gd name="T48" fmla="*/ 445 w 764"/>
              <a:gd name="T49" fmla="*/ 981 h 1127"/>
              <a:gd name="T50" fmla="*/ 465 w 764"/>
              <a:gd name="T51" fmla="*/ 946 h 1127"/>
              <a:gd name="T52" fmla="*/ 481 w 764"/>
              <a:gd name="T53" fmla="*/ 903 h 1127"/>
              <a:gd name="T54" fmla="*/ 498 w 764"/>
              <a:gd name="T55" fmla="*/ 1037 h 1127"/>
              <a:gd name="T56" fmla="*/ 519 w 764"/>
              <a:gd name="T57" fmla="*/ 1105 h 1127"/>
              <a:gd name="T58" fmla="*/ 535 w 764"/>
              <a:gd name="T59" fmla="*/ 626 h 1127"/>
              <a:gd name="T60" fmla="*/ 555 w 764"/>
              <a:gd name="T61" fmla="*/ 45 h 1127"/>
              <a:gd name="T62" fmla="*/ 571 w 764"/>
              <a:gd name="T63" fmla="*/ 212 h 1127"/>
              <a:gd name="T64" fmla="*/ 592 w 764"/>
              <a:gd name="T65" fmla="*/ 826 h 1127"/>
              <a:gd name="T66" fmla="*/ 609 w 764"/>
              <a:gd name="T67" fmla="*/ 1015 h 1127"/>
              <a:gd name="T68" fmla="*/ 628 w 764"/>
              <a:gd name="T69" fmla="*/ 853 h 1127"/>
              <a:gd name="T70" fmla="*/ 645 w 764"/>
              <a:gd name="T71" fmla="*/ 819 h 1127"/>
              <a:gd name="T72" fmla="*/ 661 w 764"/>
              <a:gd name="T73" fmla="*/ 879 h 1127"/>
              <a:gd name="T74" fmla="*/ 681 w 764"/>
              <a:gd name="T75" fmla="*/ 875 h 1127"/>
              <a:gd name="T76" fmla="*/ 697 w 764"/>
              <a:gd name="T77" fmla="*/ 866 h 1127"/>
              <a:gd name="T78" fmla="*/ 718 w 764"/>
              <a:gd name="T79" fmla="*/ 868 h 1127"/>
              <a:gd name="T80" fmla="*/ 735 w 764"/>
              <a:gd name="T81" fmla="*/ 866 h 1127"/>
              <a:gd name="T82" fmla="*/ 754 w 764"/>
              <a:gd name="T83" fmla="*/ 866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64" h="1127">
                <a:moveTo>
                  <a:pt x="0" y="968"/>
                </a:moveTo>
                <a:lnTo>
                  <a:pt x="6" y="977"/>
                </a:lnTo>
                <a:lnTo>
                  <a:pt x="12" y="981"/>
                </a:lnTo>
                <a:lnTo>
                  <a:pt x="17" y="975"/>
                </a:lnTo>
                <a:lnTo>
                  <a:pt x="22" y="968"/>
                </a:lnTo>
                <a:lnTo>
                  <a:pt x="29" y="962"/>
                </a:lnTo>
                <a:lnTo>
                  <a:pt x="36" y="959"/>
                </a:lnTo>
                <a:lnTo>
                  <a:pt x="43" y="959"/>
                </a:lnTo>
                <a:lnTo>
                  <a:pt x="50" y="962"/>
                </a:lnTo>
                <a:lnTo>
                  <a:pt x="53" y="962"/>
                </a:lnTo>
                <a:lnTo>
                  <a:pt x="60" y="962"/>
                </a:lnTo>
                <a:lnTo>
                  <a:pt x="66" y="959"/>
                </a:lnTo>
                <a:lnTo>
                  <a:pt x="72" y="959"/>
                </a:lnTo>
                <a:lnTo>
                  <a:pt x="79" y="956"/>
                </a:lnTo>
                <a:lnTo>
                  <a:pt x="83" y="956"/>
                </a:lnTo>
                <a:lnTo>
                  <a:pt x="89" y="959"/>
                </a:lnTo>
                <a:lnTo>
                  <a:pt x="96" y="959"/>
                </a:lnTo>
                <a:lnTo>
                  <a:pt x="103" y="962"/>
                </a:lnTo>
                <a:lnTo>
                  <a:pt x="109" y="962"/>
                </a:lnTo>
                <a:lnTo>
                  <a:pt x="112" y="962"/>
                </a:lnTo>
                <a:lnTo>
                  <a:pt x="119" y="962"/>
                </a:lnTo>
                <a:lnTo>
                  <a:pt x="126" y="959"/>
                </a:lnTo>
                <a:lnTo>
                  <a:pt x="133" y="959"/>
                </a:lnTo>
                <a:lnTo>
                  <a:pt x="139" y="959"/>
                </a:lnTo>
                <a:lnTo>
                  <a:pt x="145" y="959"/>
                </a:lnTo>
                <a:lnTo>
                  <a:pt x="150" y="959"/>
                </a:lnTo>
                <a:lnTo>
                  <a:pt x="155" y="959"/>
                </a:lnTo>
                <a:lnTo>
                  <a:pt x="162" y="959"/>
                </a:lnTo>
                <a:lnTo>
                  <a:pt x="169" y="959"/>
                </a:lnTo>
                <a:lnTo>
                  <a:pt x="176" y="959"/>
                </a:lnTo>
                <a:lnTo>
                  <a:pt x="179" y="959"/>
                </a:lnTo>
                <a:lnTo>
                  <a:pt x="186" y="959"/>
                </a:lnTo>
                <a:lnTo>
                  <a:pt x="193" y="959"/>
                </a:lnTo>
                <a:lnTo>
                  <a:pt x="198" y="959"/>
                </a:lnTo>
                <a:lnTo>
                  <a:pt x="205" y="959"/>
                </a:lnTo>
                <a:lnTo>
                  <a:pt x="209" y="959"/>
                </a:lnTo>
                <a:lnTo>
                  <a:pt x="215" y="959"/>
                </a:lnTo>
                <a:lnTo>
                  <a:pt x="222" y="959"/>
                </a:lnTo>
                <a:lnTo>
                  <a:pt x="229" y="959"/>
                </a:lnTo>
                <a:lnTo>
                  <a:pt x="236" y="959"/>
                </a:lnTo>
                <a:lnTo>
                  <a:pt x="243" y="959"/>
                </a:lnTo>
                <a:lnTo>
                  <a:pt x="245" y="959"/>
                </a:lnTo>
                <a:lnTo>
                  <a:pt x="252" y="959"/>
                </a:lnTo>
                <a:lnTo>
                  <a:pt x="259" y="959"/>
                </a:lnTo>
                <a:lnTo>
                  <a:pt x="265" y="959"/>
                </a:lnTo>
                <a:lnTo>
                  <a:pt x="272" y="959"/>
                </a:lnTo>
                <a:lnTo>
                  <a:pt x="276" y="959"/>
                </a:lnTo>
                <a:lnTo>
                  <a:pt x="281" y="959"/>
                </a:lnTo>
                <a:lnTo>
                  <a:pt x="288" y="959"/>
                </a:lnTo>
                <a:lnTo>
                  <a:pt x="295" y="959"/>
                </a:lnTo>
                <a:lnTo>
                  <a:pt x="302" y="959"/>
                </a:lnTo>
                <a:lnTo>
                  <a:pt x="305" y="959"/>
                </a:lnTo>
                <a:lnTo>
                  <a:pt x="312" y="959"/>
                </a:lnTo>
                <a:lnTo>
                  <a:pt x="319" y="959"/>
                </a:lnTo>
                <a:lnTo>
                  <a:pt x="326" y="959"/>
                </a:lnTo>
                <a:lnTo>
                  <a:pt x="331" y="959"/>
                </a:lnTo>
                <a:lnTo>
                  <a:pt x="338" y="962"/>
                </a:lnTo>
                <a:lnTo>
                  <a:pt x="343" y="962"/>
                </a:lnTo>
                <a:lnTo>
                  <a:pt x="348" y="962"/>
                </a:lnTo>
                <a:lnTo>
                  <a:pt x="355" y="962"/>
                </a:lnTo>
                <a:lnTo>
                  <a:pt x="362" y="959"/>
                </a:lnTo>
                <a:lnTo>
                  <a:pt x="369" y="959"/>
                </a:lnTo>
                <a:lnTo>
                  <a:pt x="372" y="956"/>
                </a:lnTo>
                <a:lnTo>
                  <a:pt x="379" y="956"/>
                </a:lnTo>
                <a:lnTo>
                  <a:pt x="385" y="959"/>
                </a:lnTo>
                <a:lnTo>
                  <a:pt x="392" y="959"/>
                </a:lnTo>
                <a:lnTo>
                  <a:pt x="398" y="962"/>
                </a:lnTo>
                <a:lnTo>
                  <a:pt x="402" y="962"/>
                </a:lnTo>
                <a:lnTo>
                  <a:pt x="409" y="962"/>
                </a:lnTo>
                <a:lnTo>
                  <a:pt x="415" y="959"/>
                </a:lnTo>
                <a:lnTo>
                  <a:pt x="422" y="959"/>
                </a:lnTo>
                <a:lnTo>
                  <a:pt x="428" y="962"/>
                </a:lnTo>
                <a:lnTo>
                  <a:pt x="435" y="968"/>
                </a:lnTo>
                <a:lnTo>
                  <a:pt x="438" y="975"/>
                </a:lnTo>
                <a:lnTo>
                  <a:pt x="445" y="981"/>
                </a:lnTo>
                <a:lnTo>
                  <a:pt x="452" y="977"/>
                </a:lnTo>
                <a:lnTo>
                  <a:pt x="459" y="968"/>
                </a:lnTo>
                <a:lnTo>
                  <a:pt x="465" y="946"/>
                </a:lnTo>
                <a:lnTo>
                  <a:pt x="469" y="925"/>
                </a:lnTo>
                <a:lnTo>
                  <a:pt x="476" y="906"/>
                </a:lnTo>
                <a:lnTo>
                  <a:pt x="481" y="903"/>
                </a:lnTo>
                <a:lnTo>
                  <a:pt x="488" y="925"/>
                </a:lnTo>
                <a:lnTo>
                  <a:pt x="495" y="972"/>
                </a:lnTo>
                <a:lnTo>
                  <a:pt x="498" y="1037"/>
                </a:lnTo>
                <a:lnTo>
                  <a:pt x="505" y="1096"/>
                </a:lnTo>
                <a:lnTo>
                  <a:pt x="512" y="1127"/>
                </a:lnTo>
                <a:lnTo>
                  <a:pt x="519" y="1105"/>
                </a:lnTo>
                <a:lnTo>
                  <a:pt x="525" y="1008"/>
                </a:lnTo>
                <a:lnTo>
                  <a:pt x="531" y="844"/>
                </a:lnTo>
                <a:lnTo>
                  <a:pt x="535" y="626"/>
                </a:lnTo>
                <a:lnTo>
                  <a:pt x="542" y="393"/>
                </a:lnTo>
                <a:lnTo>
                  <a:pt x="548" y="184"/>
                </a:lnTo>
                <a:lnTo>
                  <a:pt x="555" y="45"/>
                </a:lnTo>
                <a:lnTo>
                  <a:pt x="561" y="0"/>
                </a:lnTo>
                <a:lnTo>
                  <a:pt x="564" y="63"/>
                </a:lnTo>
                <a:lnTo>
                  <a:pt x="571" y="212"/>
                </a:lnTo>
                <a:lnTo>
                  <a:pt x="578" y="418"/>
                </a:lnTo>
                <a:lnTo>
                  <a:pt x="585" y="635"/>
                </a:lnTo>
                <a:lnTo>
                  <a:pt x="592" y="826"/>
                </a:lnTo>
                <a:lnTo>
                  <a:pt x="598" y="953"/>
                </a:lnTo>
                <a:lnTo>
                  <a:pt x="602" y="1015"/>
                </a:lnTo>
                <a:lnTo>
                  <a:pt x="609" y="1015"/>
                </a:lnTo>
                <a:lnTo>
                  <a:pt x="614" y="968"/>
                </a:lnTo>
                <a:lnTo>
                  <a:pt x="621" y="910"/>
                </a:lnTo>
                <a:lnTo>
                  <a:pt x="628" y="853"/>
                </a:lnTo>
                <a:lnTo>
                  <a:pt x="631" y="819"/>
                </a:lnTo>
                <a:lnTo>
                  <a:pt x="638" y="810"/>
                </a:lnTo>
                <a:lnTo>
                  <a:pt x="645" y="819"/>
                </a:lnTo>
                <a:lnTo>
                  <a:pt x="652" y="841"/>
                </a:lnTo>
                <a:lnTo>
                  <a:pt x="659" y="863"/>
                </a:lnTo>
                <a:lnTo>
                  <a:pt x="661" y="879"/>
                </a:lnTo>
                <a:lnTo>
                  <a:pt x="668" y="884"/>
                </a:lnTo>
                <a:lnTo>
                  <a:pt x="675" y="881"/>
                </a:lnTo>
                <a:lnTo>
                  <a:pt x="681" y="875"/>
                </a:lnTo>
                <a:lnTo>
                  <a:pt x="688" y="868"/>
                </a:lnTo>
                <a:lnTo>
                  <a:pt x="695" y="866"/>
                </a:lnTo>
                <a:lnTo>
                  <a:pt x="697" y="866"/>
                </a:lnTo>
                <a:lnTo>
                  <a:pt x="704" y="866"/>
                </a:lnTo>
                <a:lnTo>
                  <a:pt x="711" y="868"/>
                </a:lnTo>
                <a:lnTo>
                  <a:pt x="718" y="868"/>
                </a:lnTo>
                <a:lnTo>
                  <a:pt x="725" y="868"/>
                </a:lnTo>
                <a:lnTo>
                  <a:pt x="728" y="866"/>
                </a:lnTo>
                <a:lnTo>
                  <a:pt x="735" y="866"/>
                </a:lnTo>
                <a:lnTo>
                  <a:pt x="742" y="863"/>
                </a:lnTo>
                <a:lnTo>
                  <a:pt x="747" y="866"/>
                </a:lnTo>
                <a:lnTo>
                  <a:pt x="754" y="866"/>
                </a:lnTo>
                <a:lnTo>
                  <a:pt x="759" y="868"/>
                </a:lnTo>
                <a:lnTo>
                  <a:pt x="764" y="868"/>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844" name="Freeform 68">
            <a:extLst>
              <a:ext uri="{FF2B5EF4-FFF2-40B4-BE49-F238E27FC236}">
                <a16:creationId xmlns:a16="http://schemas.microsoft.com/office/drawing/2014/main" id="{96343322-07CA-4C9A-9656-5638A87804B9}"/>
              </a:ext>
            </a:extLst>
          </p:cNvPr>
          <p:cNvSpPr>
            <a:spLocks/>
          </p:cNvSpPr>
          <p:nvPr/>
        </p:nvSpPr>
        <p:spPr bwMode="auto">
          <a:xfrm>
            <a:off x="5378450" y="4635500"/>
            <a:ext cx="725488" cy="3175"/>
          </a:xfrm>
          <a:custGeom>
            <a:avLst/>
            <a:gdLst>
              <a:gd name="T0" fmla="*/ 7 w 457"/>
              <a:gd name="T1" fmla="*/ 2 h 2"/>
              <a:gd name="T2" fmla="*/ 21 w 457"/>
              <a:gd name="T3" fmla="*/ 2 h 2"/>
              <a:gd name="T4" fmla="*/ 31 w 457"/>
              <a:gd name="T5" fmla="*/ 2 h 2"/>
              <a:gd name="T6" fmla="*/ 44 w 457"/>
              <a:gd name="T7" fmla="*/ 2 h 2"/>
              <a:gd name="T8" fmla="*/ 57 w 457"/>
              <a:gd name="T9" fmla="*/ 2 h 2"/>
              <a:gd name="T10" fmla="*/ 67 w 457"/>
              <a:gd name="T11" fmla="*/ 2 h 2"/>
              <a:gd name="T12" fmla="*/ 81 w 457"/>
              <a:gd name="T13" fmla="*/ 0 h 2"/>
              <a:gd name="T14" fmla="*/ 90 w 457"/>
              <a:gd name="T15" fmla="*/ 2 h 2"/>
              <a:gd name="T16" fmla="*/ 104 w 457"/>
              <a:gd name="T17" fmla="*/ 2 h 2"/>
              <a:gd name="T18" fmla="*/ 117 w 457"/>
              <a:gd name="T19" fmla="*/ 2 h 2"/>
              <a:gd name="T20" fmla="*/ 128 w 457"/>
              <a:gd name="T21" fmla="*/ 2 h 2"/>
              <a:gd name="T22" fmla="*/ 140 w 457"/>
              <a:gd name="T23" fmla="*/ 2 h 2"/>
              <a:gd name="T24" fmla="*/ 154 w 457"/>
              <a:gd name="T25" fmla="*/ 2 h 2"/>
              <a:gd name="T26" fmla="*/ 164 w 457"/>
              <a:gd name="T27" fmla="*/ 2 h 2"/>
              <a:gd name="T28" fmla="*/ 178 w 457"/>
              <a:gd name="T29" fmla="*/ 2 h 2"/>
              <a:gd name="T30" fmla="*/ 187 w 457"/>
              <a:gd name="T31" fmla="*/ 2 h 2"/>
              <a:gd name="T32" fmla="*/ 200 w 457"/>
              <a:gd name="T33" fmla="*/ 2 h 2"/>
              <a:gd name="T34" fmla="*/ 214 w 457"/>
              <a:gd name="T35" fmla="*/ 2 h 2"/>
              <a:gd name="T36" fmla="*/ 224 w 457"/>
              <a:gd name="T37" fmla="*/ 2 h 2"/>
              <a:gd name="T38" fmla="*/ 237 w 457"/>
              <a:gd name="T39" fmla="*/ 2 h 2"/>
              <a:gd name="T40" fmla="*/ 250 w 457"/>
              <a:gd name="T41" fmla="*/ 2 h 2"/>
              <a:gd name="T42" fmla="*/ 261 w 457"/>
              <a:gd name="T43" fmla="*/ 2 h 2"/>
              <a:gd name="T44" fmla="*/ 274 w 457"/>
              <a:gd name="T45" fmla="*/ 2 h 2"/>
              <a:gd name="T46" fmla="*/ 283 w 457"/>
              <a:gd name="T47" fmla="*/ 2 h 2"/>
              <a:gd name="T48" fmla="*/ 297 w 457"/>
              <a:gd name="T49" fmla="*/ 2 h 2"/>
              <a:gd name="T50" fmla="*/ 311 w 457"/>
              <a:gd name="T51" fmla="*/ 2 h 2"/>
              <a:gd name="T52" fmla="*/ 321 w 457"/>
              <a:gd name="T53" fmla="*/ 2 h 2"/>
              <a:gd name="T54" fmla="*/ 333 w 457"/>
              <a:gd name="T55" fmla="*/ 2 h 2"/>
              <a:gd name="T56" fmla="*/ 347 w 457"/>
              <a:gd name="T57" fmla="*/ 2 h 2"/>
              <a:gd name="T58" fmla="*/ 357 w 457"/>
              <a:gd name="T59" fmla="*/ 2 h 2"/>
              <a:gd name="T60" fmla="*/ 371 w 457"/>
              <a:gd name="T61" fmla="*/ 2 h 2"/>
              <a:gd name="T62" fmla="*/ 380 w 457"/>
              <a:gd name="T63" fmla="*/ 2 h 2"/>
              <a:gd name="T64" fmla="*/ 394 w 457"/>
              <a:gd name="T65" fmla="*/ 2 h 2"/>
              <a:gd name="T66" fmla="*/ 407 w 457"/>
              <a:gd name="T67" fmla="*/ 2 h 2"/>
              <a:gd name="T68" fmla="*/ 416 w 457"/>
              <a:gd name="T69" fmla="*/ 2 h 2"/>
              <a:gd name="T70" fmla="*/ 430 w 457"/>
              <a:gd name="T71" fmla="*/ 2 h 2"/>
              <a:gd name="T72" fmla="*/ 444 w 457"/>
              <a:gd name="T73" fmla="*/ 2 h 2"/>
              <a:gd name="T74" fmla="*/ 454 w 457"/>
              <a:gd name="T7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7" h="2">
                <a:moveTo>
                  <a:pt x="0" y="2"/>
                </a:moveTo>
                <a:lnTo>
                  <a:pt x="7" y="2"/>
                </a:lnTo>
                <a:lnTo>
                  <a:pt x="14" y="2"/>
                </a:lnTo>
                <a:lnTo>
                  <a:pt x="21" y="2"/>
                </a:lnTo>
                <a:lnTo>
                  <a:pt x="28" y="2"/>
                </a:lnTo>
                <a:lnTo>
                  <a:pt x="31" y="2"/>
                </a:lnTo>
                <a:lnTo>
                  <a:pt x="38" y="2"/>
                </a:lnTo>
                <a:lnTo>
                  <a:pt x="44" y="2"/>
                </a:lnTo>
                <a:lnTo>
                  <a:pt x="50" y="2"/>
                </a:lnTo>
                <a:lnTo>
                  <a:pt x="57" y="2"/>
                </a:lnTo>
                <a:lnTo>
                  <a:pt x="61" y="2"/>
                </a:lnTo>
                <a:lnTo>
                  <a:pt x="67" y="2"/>
                </a:lnTo>
                <a:lnTo>
                  <a:pt x="74" y="0"/>
                </a:lnTo>
                <a:lnTo>
                  <a:pt x="81" y="0"/>
                </a:lnTo>
                <a:lnTo>
                  <a:pt x="87" y="2"/>
                </a:lnTo>
                <a:lnTo>
                  <a:pt x="90" y="2"/>
                </a:lnTo>
                <a:lnTo>
                  <a:pt x="97" y="2"/>
                </a:lnTo>
                <a:lnTo>
                  <a:pt x="104" y="2"/>
                </a:lnTo>
                <a:lnTo>
                  <a:pt x="111" y="2"/>
                </a:lnTo>
                <a:lnTo>
                  <a:pt x="117" y="2"/>
                </a:lnTo>
                <a:lnTo>
                  <a:pt x="124" y="2"/>
                </a:lnTo>
                <a:lnTo>
                  <a:pt x="128" y="2"/>
                </a:lnTo>
                <a:lnTo>
                  <a:pt x="133" y="2"/>
                </a:lnTo>
                <a:lnTo>
                  <a:pt x="140" y="2"/>
                </a:lnTo>
                <a:lnTo>
                  <a:pt x="147" y="2"/>
                </a:lnTo>
                <a:lnTo>
                  <a:pt x="154" y="2"/>
                </a:lnTo>
                <a:lnTo>
                  <a:pt x="157" y="2"/>
                </a:lnTo>
                <a:lnTo>
                  <a:pt x="164" y="2"/>
                </a:lnTo>
                <a:lnTo>
                  <a:pt x="171" y="2"/>
                </a:lnTo>
                <a:lnTo>
                  <a:pt x="178" y="2"/>
                </a:lnTo>
                <a:lnTo>
                  <a:pt x="183" y="2"/>
                </a:lnTo>
                <a:lnTo>
                  <a:pt x="187" y="2"/>
                </a:lnTo>
                <a:lnTo>
                  <a:pt x="194" y="2"/>
                </a:lnTo>
                <a:lnTo>
                  <a:pt x="200" y="2"/>
                </a:lnTo>
                <a:lnTo>
                  <a:pt x="207" y="2"/>
                </a:lnTo>
                <a:lnTo>
                  <a:pt x="214" y="2"/>
                </a:lnTo>
                <a:lnTo>
                  <a:pt x="221" y="2"/>
                </a:lnTo>
                <a:lnTo>
                  <a:pt x="224" y="2"/>
                </a:lnTo>
                <a:lnTo>
                  <a:pt x="230" y="2"/>
                </a:lnTo>
                <a:lnTo>
                  <a:pt x="237" y="2"/>
                </a:lnTo>
                <a:lnTo>
                  <a:pt x="244" y="2"/>
                </a:lnTo>
                <a:lnTo>
                  <a:pt x="250" y="2"/>
                </a:lnTo>
                <a:lnTo>
                  <a:pt x="254" y="2"/>
                </a:lnTo>
                <a:lnTo>
                  <a:pt x="261" y="2"/>
                </a:lnTo>
                <a:lnTo>
                  <a:pt x="267" y="2"/>
                </a:lnTo>
                <a:lnTo>
                  <a:pt x="274" y="2"/>
                </a:lnTo>
                <a:lnTo>
                  <a:pt x="280" y="2"/>
                </a:lnTo>
                <a:lnTo>
                  <a:pt x="283" y="2"/>
                </a:lnTo>
                <a:lnTo>
                  <a:pt x="290" y="2"/>
                </a:lnTo>
                <a:lnTo>
                  <a:pt x="297" y="2"/>
                </a:lnTo>
                <a:lnTo>
                  <a:pt x="304" y="2"/>
                </a:lnTo>
                <a:lnTo>
                  <a:pt x="311" y="2"/>
                </a:lnTo>
                <a:lnTo>
                  <a:pt x="317" y="2"/>
                </a:lnTo>
                <a:lnTo>
                  <a:pt x="321" y="2"/>
                </a:lnTo>
                <a:lnTo>
                  <a:pt x="328" y="2"/>
                </a:lnTo>
                <a:lnTo>
                  <a:pt x="333" y="2"/>
                </a:lnTo>
                <a:lnTo>
                  <a:pt x="340" y="2"/>
                </a:lnTo>
                <a:lnTo>
                  <a:pt x="347" y="2"/>
                </a:lnTo>
                <a:lnTo>
                  <a:pt x="350" y="2"/>
                </a:lnTo>
                <a:lnTo>
                  <a:pt x="357" y="2"/>
                </a:lnTo>
                <a:lnTo>
                  <a:pt x="364" y="2"/>
                </a:lnTo>
                <a:lnTo>
                  <a:pt x="371" y="2"/>
                </a:lnTo>
                <a:lnTo>
                  <a:pt x="378" y="2"/>
                </a:lnTo>
                <a:lnTo>
                  <a:pt x="380" y="2"/>
                </a:lnTo>
                <a:lnTo>
                  <a:pt x="387" y="2"/>
                </a:lnTo>
                <a:lnTo>
                  <a:pt x="394" y="2"/>
                </a:lnTo>
                <a:lnTo>
                  <a:pt x="400" y="2"/>
                </a:lnTo>
                <a:lnTo>
                  <a:pt x="407" y="2"/>
                </a:lnTo>
                <a:lnTo>
                  <a:pt x="414" y="2"/>
                </a:lnTo>
                <a:lnTo>
                  <a:pt x="416" y="2"/>
                </a:lnTo>
                <a:lnTo>
                  <a:pt x="423" y="2"/>
                </a:lnTo>
                <a:lnTo>
                  <a:pt x="430" y="2"/>
                </a:lnTo>
                <a:lnTo>
                  <a:pt x="437" y="2"/>
                </a:lnTo>
                <a:lnTo>
                  <a:pt x="444" y="2"/>
                </a:lnTo>
                <a:lnTo>
                  <a:pt x="447" y="2"/>
                </a:lnTo>
                <a:lnTo>
                  <a:pt x="454" y="2"/>
                </a:lnTo>
                <a:lnTo>
                  <a:pt x="457" y="2"/>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845" name="Freeform 69">
            <a:extLst>
              <a:ext uri="{FF2B5EF4-FFF2-40B4-BE49-F238E27FC236}">
                <a16:creationId xmlns:a16="http://schemas.microsoft.com/office/drawing/2014/main" id="{857E6658-14D5-4CE4-BCD8-D8A56B795695}"/>
              </a:ext>
            </a:extLst>
          </p:cNvPr>
          <p:cNvSpPr>
            <a:spLocks noEditPoints="1"/>
          </p:cNvSpPr>
          <p:nvPr/>
        </p:nvSpPr>
        <p:spPr bwMode="auto">
          <a:xfrm>
            <a:off x="2952750" y="3579813"/>
            <a:ext cx="1219200" cy="1368425"/>
          </a:xfrm>
          <a:custGeom>
            <a:avLst/>
            <a:gdLst>
              <a:gd name="T0" fmla="*/ 468 w 10794"/>
              <a:gd name="T1" fmla="*/ 9237 h 12028"/>
              <a:gd name="T2" fmla="*/ 273 w 10794"/>
              <a:gd name="T3" fmla="*/ 9370 h 12028"/>
              <a:gd name="T4" fmla="*/ 976 w 10794"/>
              <a:gd name="T5" fmla="*/ 9237 h 12028"/>
              <a:gd name="T6" fmla="*/ 1466 w 10794"/>
              <a:gd name="T7" fmla="*/ 9237 h 12028"/>
              <a:gd name="T8" fmla="*/ 1034 w 10794"/>
              <a:gd name="T9" fmla="*/ 9370 h 12028"/>
              <a:gd name="T10" fmla="*/ 2068 w 10794"/>
              <a:gd name="T11" fmla="*/ 9237 h 12028"/>
              <a:gd name="T12" fmla="*/ 2381 w 10794"/>
              <a:gd name="T13" fmla="*/ 9370 h 12028"/>
              <a:gd name="T14" fmla="*/ 1866 w 10794"/>
              <a:gd name="T15" fmla="*/ 9370 h 12028"/>
              <a:gd name="T16" fmla="*/ 3181 w 10794"/>
              <a:gd name="T17" fmla="*/ 9237 h 12028"/>
              <a:gd name="T18" fmla="*/ 3181 w 10794"/>
              <a:gd name="T19" fmla="*/ 9370 h 12028"/>
              <a:gd name="T20" fmla="*/ 3733 w 10794"/>
              <a:gd name="T21" fmla="*/ 9237 h 12028"/>
              <a:gd name="T22" fmla="*/ 4254 w 10794"/>
              <a:gd name="T23" fmla="*/ 9237 h 12028"/>
              <a:gd name="T24" fmla="*/ 3942 w 10794"/>
              <a:gd name="T25" fmla="*/ 9370 h 12028"/>
              <a:gd name="T26" fmla="*/ 4781 w 10794"/>
              <a:gd name="T27" fmla="*/ 9237 h 12028"/>
              <a:gd name="T28" fmla="*/ 5200 w 10794"/>
              <a:gd name="T29" fmla="*/ 9370 h 12028"/>
              <a:gd name="T30" fmla="*/ 4683 w 10794"/>
              <a:gd name="T31" fmla="*/ 9370 h 12028"/>
              <a:gd name="T32" fmla="*/ 5893 w 10794"/>
              <a:gd name="T33" fmla="*/ 9237 h 12028"/>
              <a:gd name="T34" fmla="*/ 6049 w 10794"/>
              <a:gd name="T35" fmla="*/ 9370 h 12028"/>
              <a:gd name="T36" fmla="*/ 5600 w 10794"/>
              <a:gd name="T37" fmla="*/ 9237 h 12028"/>
              <a:gd name="T38" fmla="*/ 6889 w 10794"/>
              <a:gd name="T39" fmla="*/ 9201 h 12028"/>
              <a:gd name="T40" fmla="*/ 6963 w 10794"/>
              <a:gd name="T41" fmla="*/ 9366 h 12028"/>
              <a:gd name="T42" fmla="*/ 6580 w 10794"/>
              <a:gd name="T43" fmla="*/ 9330 h 12028"/>
              <a:gd name="T44" fmla="*/ 7624 w 10794"/>
              <a:gd name="T45" fmla="*/ 9336 h 12028"/>
              <a:gd name="T46" fmla="*/ 7881 w 10794"/>
              <a:gd name="T47" fmla="*/ 9430 h 12028"/>
              <a:gd name="T48" fmla="*/ 7470 w 10794"/>
              <a:gd name="T49" fmla="*/ 9366 h 12028"/>
              <a:gd name="T50" fmla="*/ 8202 w 10794"/>
              <a:gd name="T51" fmla="*/ 8586 h 12028"/>
              <a:gd name="T52" fmla="*/ 8174 w 10794"/>
              <a:gd name="T53" fmla="*/ 8770 h 12028"/>
              <a:gd name="T54" fmla="*/ 8402 w 10794"/>
              <a:gd name="T55" fmla="*/ 9153 h 12028"/>
              <a:gd name="T56" fmla="*/ 8638 w 10794"/>
              <a:gd name="T57" fmla="*/ 10598 h 12028"/>
              <a:gd name="T58" fmla="*/ 8823 w 10794"/>
              <a:gd name="T59" fmla="*/ 10269 h 12028"/>
              <a:gd name="T60" fmla="*/ 8721 w 10794"/>
              <a:gd name="T61" fmla="*/ 9856 h 12028"/>
              <a:gd name="T62" fmla="*/ 8786 w 10794"/>
              <a:gd name="T63" fmla="*/ 8925 h 12028"/>
              <a:gd name="T64" fmla="*/ 8871 w 10794"/>
              <a:gd name="T65" fmla="*/ 6789 h 12028"/>
              <a:gd name="T66" fmla="*/ 8922 w 10794"/>
              <a:gd name="T67" fmla="*/ 5596 h 12028"/>
              <a:gd name="T68" fmla="*/ 9072 w 10794"/>
              <a:gd name="T69" fmla="*/ 5202 h 12028"/>
              <a:gd name="T70" fmla="*/ 9020 w 10794"/>
              <a:gd name="T71" fmla="*/ 3331 h 12028"/>
              <a:gd name="T72" fmla="*/ 9076 w 10794"/>
              <a:gd name="T73" fmla="*/ 1867 h 12028"/>
              <a:gd name="T74" fmla="*/ 9232 w 10794"/>
              <a:gd name="T75" fmla="*/ 937 h 12028"/>
              <a:gd name="T76" fmla="*/ 9124 w 10794"/>
              <a:gd name="T77" fmla="*/ 528 h 12028"/>
              <a:gd name="T78" fmla="*/ 9302 w 10794"/>
              <a:gd name="T79" fmla="*/ 426 h 12028"/>
              <a:gd name="T80" fmla="*/ 9490 w 10794"/>
              <a:gd name="T81" fmla="*/ 1261 h 12028"/>
              <a:gd name="T82" fmla="*/ 9610 w 10794"/>
              <a:gd name="T83" fmla="*/ 3660 h 12028"/>
              <a:gd name="T84" fmla="*/ 9503 w 10794"/>
              <a:gd name="T85" fmla="*/ 4596 h 12028"/>
              <a:gd name="T86" fmla="*/ 9510 w 10794"/>
              <a:gd name="T87" fmla="*/ 4996 h 12028"/>
              <a:gd name="T88" fmla="*/ 9678 w 10794"/>
              <a:gd name="T89" fmla="*/ 6859 h 12028"/>
              <a:gd name="T90" fmla="*/ 9606 w 10794"/>
              <a:gd name="T91" fmla="*/ 8330 h 12028"/>
              <a:gd name="T92" fmla="*/ 9632 w 10794"/>
              <a:gd name="T93" fmla="*/ 8963 h 12028"/>
              <a:gd name="T94" fmla="*/ 9805 w 10794"/>
              <a:gd name="T95" fmla="*/ 9655 h 12028"/>
              <a:gd name="T96" fmla="*/ 9857 w 10794"/>
              <a:gd name="T97" fmla="*/ 10587 h 12028"/>
              <a:gd name="T98" fmla="*/ 10057 w 10794"/>
              <a:gd name="T99" fmla="*/ 11906 h 12028"/>
              <a:gd name="T100" fmla="*/ 9927 w 10794"/>
              <a:gd name="T101" fmla="*/ 11516 h 12028"/>
              <a:gd name="T102" fmla="*/ 10140 w 10794"/>
              <a:gd name="T103" fmla="*/ 10252 h 12028"/>
              <a:gd name="T104" fmla="*/ 10341 w 10794"/>
              <a:gd name="T105" fmla="*/ 9493 h 12028"/>
              <a:gd name="T106" fmla="*/ 10498 w 10794"/>
              <a:gd name="T107" fmla="*/ 9822 h 12028"/>
              <a:gd name="T108" fmla="*/ 10401 w 10794"/>
              <a:gd name="T109" fmla="*/ 9684 h 12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794" h="12028">
                <a:moveTo>
                  <a:pt x="0" y="9237"/>
                </a:moveTo>
                <a:lnTo>
                  <a:pt x="39" y="9237"/>
                </a:lnTo>
                <a:lnTo>
                  <a:pt x="97" y="9237"/>
                </a:lnTo>
                <a:lnTo>
                  <a:pt x="195" y="9237"/>
                </a:lnTo>
                <a:lnTo>
                  <a:pt x="273" y="9237"/>
                </a:lnTo>
                <a:lnTo>
                  <a:pt x="371" y="9237"/>
                </a:lnTo>
                <a:lnTo>
                  <a:pt x="468" y="9237"/>
                </a:lnTo>
                <a:lnTo>
                  <a:pt x="507" y="9237"/>
                </a:lnTo>
                <a:lnTo>
                  <a:pt x="533" y="9237"/>
                </a:lnTo>
                <a:lnTo>
                  <a:pt x="533" y="9370"/>
                </a:lnTo>
                <a:lnTo>
                  <a:pt x="507" y="9370"/>
                </a:lnTo>
                <a:lnTo>
                  <a:pt x="468" y="9370"/>
                </a:lnTo>
                <a:lnTo>
                  <a:pt x="371" y="9370"/>
                </a:lnTo>
                <a:lnTo>
                  <a:pt x="273" y="9370"/>
                </a:lnTo>
                <a:lnTo>
                  <a:pt x="195" y="9370"/>
                </a:lnTo>
                <a:lnTo>
                  <a:pt x="97" y="9370"/>
                </a:lnTo>
                <a:lnTo>
                  <a:pt x="39" y="9370"/>
                </a:lnTo>
                <a:lnTo>
                  <a:pt x="0" y="9370"/>
                </a:lnTo>
                <a:lnTo>
                  <a:pt x="0" y="9237"/>
                </a:lnTo>
                <a:close/>
                <a:moveTo>
                  <a:pt x="933" y="9237"/>
                </a:moveTo>
                <a:lnTo>
                  <a:pt x="976" y="9237"/>
                </a:lnTo>
                <a:lnTo>
                  <a:pt x="1034" y="9237"/>
                </a:lnTo>
                <a:lnTo>
                  <a:pt x="1132" y="9237"/>
                </a:lnTo>
                <a:lnTo>
                  <a:pt x="1210" y="9237"/>
                </a:lnTo>
                <a:lnTo>
                  <a:pt x="1307" y="9237"/>
                </a:lnTo>
                <a:lnTo>
                  <a:pt x="1405" y="9237"/>
                </a:lnTo>
                <a:lnTo>
                  <a:pt x="1444" y="9237"/>
                </a:lnTo>
                <a:lnTo>
                  <a:pt x="1466" y="9237"/>
                </a:lnTo>
                <a:lnTo>
                  <a:pt x="1466" y="9370"/>
                </a:lnTo>
                <a:lnTo>
                  <a:pt x="1444" y="9370"/>
                </a:lnTo>
                <a:lnTo>
                  <a:pt x="1405" y="9370"/>
                </a:lnTo>
                <a:lnTo>
                  <a:pt x="1307" y="9370"/>
                </a:lnTo>
                <a:lnTo>
                  <a:pt x="1210" y="9370"/>
                </a:lnTo>
                <a:lnTo>
                  <a:pt x="1132" y="9370"/>
                </a:lnTo>
                <a:lnTo>
                  <a:pt x="1034" y="9370"/>
                </a:lnTo>
                <a:lnTo>
                  <a:pt x="976" y="9370"/>
                </a:lnTo>
                <a:lnTo>
                  <a:pt x="933" y="9370"/>
                </a:lnTo>
                <a:lnTo>
                  <a:pt x="933" y="9237"/>
                </a:lnTo>
                <a:close/>
                <a:moveTo>
                  <a:pt x="1866" y="9237"/>
                </a:moveTo>
                <a:lnTo>
                  <a:pt x="1873" y="9237"/>
                </a:lnTo>
                <a:lnTo>
                  <a:pt x="1971" y="9237"/>
                </a:lnTo>
                <a:lnTo>
                  <a:pt x="2068" y="9237"/>
                </a:lnTo>
                <a:lnTo>
                  <a:pt x="2146" y="9237"/>
                </a:lnTo>
                <a:lnTo>
                  <a:pt x="2244" y="9237"/>
                </a:lnTo>
                <a:lnTo>
                  <a:pt x="2342" y="9237"/>
                </a:lnTo>
                <a:lnTo>
                  <a:pt x="2381" y="9237"/>
                </a:lnTo>
                <a:lnTo>
                  <a:pt x="2400" y="9237"/>
                </a:lnTo>
                <a:lnTo>
                  <a:pt x="2400" y="9370"/>
                </a:lnTo>
                <a:lnTo>
                  <a:pt x="2381" y="9370"/>
                </a:lnTo>
                <a:lnTo>
                  <a:pt x="2342" y="9370"/>
                </a:lnTo>
                <a:lnTo>
                  <a:pt x="2244" y="9370"/>
                </a:lnTo>
                <a:lnTo>
                  <a:pt x="2146" y="9370"/>
                </a:lnTo>
                <a:lnTo>
                  <a:pt x="2068" y="9370"/>
                </a:lnTo>
                <a:lnTo>
                  <a:pt x="1971" y="9370"/>
                </a:lnTo>
                <a:lnTo>
                  <a:pt x="1873" y="9370"/>
                </a:lnTo>
                <a:lnTo>
                  <a:pt x="1866" y="9370"/>
                </a:lnTo>
                <a:lnTo>
                  <a:pt x="1866" y="9237"/>
                </a:lnTo>
                <a:close/>
                <a:moveTo>
                  <a:pt x="2800" y="9237"/>
                </a:moveTo>
                <a:lnTo>
                  <a:pt x="2810" y="9237"/>
                </a:lnTo>
                <a:lnTo>
                  <a:pt x="2908" y="9237"/>
                </a:lnTo>
                <a:lnTo>
                  <a:pt x="3005" y="9237"/>
                </a:lnTo>
                <a:lnTo>
                  <a:pt x="3083" y="9237"/>
                </a:lnTo>
                <a:lnTo>
                  <a:pt x="3181" y="9237"/>
                </a:lnTo>
                <a:lnTo>
                  <a:pt x="3239" y="9237"/>
                </a:lnTo>
                <a:lnTo>
                  <a:pt x="3317" y="9237"/>
                </a:lnTo>
                <a:lnTo>
                  <a:pt x="3333" y="9237"/>
                </a:lnTo>
                <a:lnTo>
                  <a:pt x="3333" y="9370"/>
                </a:lnTo>
                <a:lnTo>
                  <a:pt x="3317" y="9370"/>
                </a:lnTo>
                <a:lnTo>
                  <a:pt x="3239" y="9370"/>
                </a:lnTo>
                <a:lnTo>
                  <a:pt x="3181" y="9370"/>
                </a:lnTo>
                <a:lnTo>
                  <a:pt x="3083" y="9370"/>
                </a:lnTo>
                <a:lnTo>
                  <a:pt x="3005" y="9370"/>
                </a:lnTo>
                <a:lnTo>
                  <a:pt x="2908" y="9370"/>
                </a:lnTo>
                <a:lnTo>
                  <a:pt x="2810" y="9370"/>
                </a:lnTo>
                <a:lnTo>
                  <a:pt x="2800" y="9370"/>
                </a:lnTo>
                <a:lnTo>
                  <a:pt x="2800" y="9237"/>
                </a:lnTo>
                <a:close/>
                <a:moveTo>
                  <a:pt x="3733" y="9237"/>
                </a:moveTo>
                <a:lnTo>
                  <a:pt x="3747" y="9237"/>
                </a:lnTo>
                <a:lnTo>
                  <a:pt x="3844" y="9237"/>
                </a:lnTo>
                <a:lnTo>
                  <a:pt x="3942" y="9237"/>
                </a:lnTo>
                <a:lnTo>
                  <a:pt x="4020" y="9237"/>
                </a:lnTo>
                <a:lnTo>
                  <a:pt x="4117" y="9237"/>
                </a:lnTo>
                <a:lnTo>
                  <a:pt x="4176" y="9237"/>
                </a:lnTo>
                <a:lnTo>
                  <a:pt x="4254" y="9237"/>
                </a:lnTo>
                <a:lnTo>
                  <a:pt x="4266" y="9237"/>
                </a:lnTo>
                <a:lnTo>
                  <a:pt x="4266" y="9370"/>
                </a:lnTo>
                <a:lnTo>
                  <a:pt x="4254" y="9370"/>
                </a:lnTo>
                <a:lnTo>
                  <a:pt x="4176" y="9370"/>
                </a:lnTo>
                <a:lnTo>
                  <a:pt x="4117" y="9370"/>
                </a:lnTo>
                <a:lnTo>
                  <a:pt x="4020" y="9370"/>
                </a:lnTo>
                <a:lnTo>
                  <a:pt x="3942" y="9370"/>
                </a:lnTo>
                <a:lnTo>
                  <a:pt x="3844" y="9370"/>
                </a:lnTo>
                <a:lnTo>
                  <a:pt x="3747" y="9370"/>
                </a:lnTo>
                <a:lnTo>
                  <a:pt x="3733" y="9370"/>
                </a:lnTo>
                <a:lnTo>
                  <a:pt x="3733" y="9237"/>
                </a:lnTo>
                <a:close/>
                <a:moveTo>
                  <a:pt x="4666" y="9237"/>
                </a:moveTo>
                <a:lnTo>
                  <a:pt x="4683" y="9237"/>
                </a:lnTo>
                <a:lnTo>
                  <a:pt x="4781" y="9237"/>
                </a:lnTo>
                <a:lnTo>
                  <a:pt x="4879" y="9237"/>
                </a:lnTo>
                <a:lnTo>
                  <a:pt x="4957" y="9237"/>
                </a:lnTo>
                <a:lnTo>
                  <a:pt x="5054" y="9237"/>
                </a:lnTo>
                <a:lnTo>
                  <a:pt x="5113" y="9237"/>
                </a:lnTo>
                <a:lnTo>
                  <a:pt x="5191" y="9237"/>
                </a:lnTo>
                <a:lnTo>
                  <a:pt x="5200" y="9237"/>
                </a:lnTo>
                <a:lnTo>
                  <a:pt x="5200" y="9370"/>
                </a:lnTo>
                <a:lnTo>
                  <a:pt x="5191" y="9370"/>
                </a:lnTo>
                <a:lnTo>
                  <a:pt x="5113" y="9370"/>
                </a:lnTo>
                <a:lnTo>
                  <a:pt x="5054" y="9370"/>
                </a:lnTo>
                <a:lnTo>
                  <a:pt x="4957" y="9370"/>
                </a:lnTo>
                <a:lnTo>
                  <a:pt x="4879" y="9370"/>
                </a:lnTo>
                <a:lnTo>
                  <a:pt x="4781" y="9370"/>
                </a:lnTo>
                <a:lnTo>
                  <a:pt x="4683" y="9370"/>
                </a:lnTo>
                <a:lnTo>
                  <a:pt x="4666" y="9370"/>
                </a:lnTo>
                <a:lnTo>
                  <a:pt x="4666" y="9237"/>
                </a:lnTo>
                <a:close/>
                <a:moveTo>
                  <a:pt x="5600" y="9237"/>
                </a:moveTo>
                <a:lnTo>
                  <a:pt x="5620" y="9237"/>
                </a:lnTo>
                <a:lnTo>
                  <a:pt x="5718" y="9237"/>
                </a:lnTo>
                <a:lnTo>
                  <a:pt x="5815" y="9237"/>
                </a:lnTo>
                <a:lnTo>
                  <a:pt x="5893" y="9237"/>
                </a:lnTo>
                <a:lnTo>
                  <a:pt x="5952" y="9237"/>
                </a:lnTo>
                <a:lnTo>
                  <a:pt x="6049" y="9237"/>
                </a:lnTo>
                <a:lnTo>
                  <a:pt x="6128" y="9237"/>
                </a:lnTo>
                <a:lnTo>
                  <a:pt x="6133" y="9237"/>
                </a:lnTo>
                <a:lnTo>
                  <a:pt x="6133" y="9370"/>
                </a:lnTo>
                <a:lnTo>
                  <a:pt x="6128" y="9370"/>
                </a:lnTo>
                <a:lnTo>
                  <a:pt x="6049" y="9370"/>
                </a:lnTo>
                <a:lnTo>
                  <a:pt x="5952" y="9370"/>
                </a:lnTo>
                <a:lnTo>
                  <a:pt x="5893" y="9370"/>
                </a:lnTo>
                <a:lnTo>
                  <a:pt x="5815" y="9370"/>
                </a:lnTo>
                <a:lnTo>
                  <a:pt x="5718" y="9370"/>
                </a:lnTo>
                <a:lnTo>
                  <a:pt x="5620" y="9370"/>
                </a:lnTo>
                <a:lnTo>
                  <a:pt x="5600" y="9370"/>
                </a:lnTo>
                <a:lnTo>
                  <a:pt x="5600" y="9237"/>
                </a:lnTo>
                <a:close/>
                <a:moveTo>
                  <a:pt x="6505" y="9215"/>
                </a:moveTo>
                <a:lnTo>
                  <a:pt x="6534" y="9205"/>
                </a:lnTo>
                <a:cubicBezTo>
                  <a:pt x="6541" y="9202"/>
                  <a:pt x="6549" y="9201"/>
                  <a:pt x="6557" y="9201"/>
                </a:cubicBezTo>
                <a:lnTo>
                  <a:pt x="6654" y="9201"/>
                </a:lnTo>
                <a:lnTo>
                  <a:pt x="6752" y="9201"/>
                </a:lnTo>
                <a:lnTo>
                  <a:pt x="6830" y="9201"/>
                </a:lnTo>
                <a:lnTo>
                  <a:pt x="6889" y="9201"/>
                </a:lnTo>
                <a:cubicBezTo>
                  <a:pt x="6897" y="9201"/>
                  <a:pt x="6904" y="9202"/>
                  <a:pt x="6912" y="9205"/>
                </a:cubicBezTo>
                <a:lnTo>
                  <a:pt x="7009" y="9241"/>
                </a:lnTo>
                <a:lnTo>
                  <a:pt x="6986" y="9237"/>
                </a:lnTo>
                <a:lnTo>
                  <a:pt x="7054" y="9237"/>
                </a:lnTo>
                <a:lnTo>
                  <a:pt x="7054" y="9370"/>
                </a:lnTo>
                <a:lnTo>
                  <a:pt x="6986" y="9370"/>
                </a:lnTo>
                <a:cubicBezTo>
                  <a:pt x="6978" y="9370"/>
                  <a:pt x="6970" y="9369"/>
                  <a:pt x="6963" y="9366"/>
                </a:cubicBezTo>
                <a:lnTo>
                  <a:pt x="6865" y="9330"/>
                </a:lnTo>
                <a:lnTo>
                  <a:pt x="6889" y="9334"/>
                </a:lnTo>
                <a:lnTo>
                  <a:pt x="6830" y="9334"/>
                </a:lnTo>
                <a:lnTo>
                  <a:pt x="6752" y="9334"/>
                </a:lnTo>
                <a:lnTo>
                  <a:pt x="6654" y="9334"/>
                </a:lnTo>
                <a:lnTo>
                  <a:pt x="6557" y="9334"/>
                </a:lnTo>
                <a:lnTo>
                  <a:pt x="6580" y="9330"/>
                </a:lnTo>
                <a:lnTo>
                  <a:pt x="6552" y="9340"/>
                </a:lnTo>
                <a:lnTo>
                  <a:pt x="6505" y="9215"/>
                </a:lnTo>
                <a:close/>
                <a:moveTo>
                  <a:pt x="7460" y="9220"/>
                </a:moveTo>
                <a:lnTo>
                  <a:pt x="7517" y="9241"/>
                </a:lnTo>
                <a:cubicBezTo>
                  <a:pt x="7525" y="9244"/>
                  <a:pt x="7533" y="9249"/>
                  <a:pt x="7539" y="9255"/>
                </a:cubicBezTo>
                <a:lnTo>
                  <a:pt x="7636" y="9345"/>
                </a:lnTo>
                <a:lnTo>
                  <a:pt x="7624" y="9336"/>
                </a:lnTo>
                <a:lnTo>
                  <a:pt x="7721" y="9390"/>
                </a:lnTo>
                <a:lnTo>
                  <a:pt x="7795" y="9424"/>
                </a:lnTo>
                <a:lnTo>
                  <a:pt x="7711" y="9448"/>
                </a:lnTo>
                <a:lnTo>
                  <a:pt x="7769" y="9358"/>
                </a:lnTo>
                <a:lnTo>
                  <a:pt x="7793" y="9326"/>
                </a:lnTo>
                <a:lnTo>
                  <a:pt x="7899" y="9407"/>
                </a:lnTo>
                <a:lnTo>
                  <a:pt x="7881" y="9430"/>
                </a:lnTo>
                <a:lnTo>
                  <a:pt x="7823" y="9521"/>
                </a:lnTo>
                <a:cubicBezTo>
                  <a:pt x="7805" y="9548"/>
                  <a:pt x="7769" y="9559"/>
                  <a:pt x="7739" y="9545"/>
                </a:cubicBezTo>
                <a:lnTo>
                  <a:pt x="7656" y="9506"/>
                </a:lnTo>
                <a:lnTo>
                  <a:pt x="7559" y="9452"/>
                </a:lnTo>
                <a:cubicBezTo>
                  <a:pt x="7554" y="9450"/>
                  <a:pt x="7550" y="9446"/>
                  <a:pt x="7546" y="9443"/>
                </a:cubicBezTo>
                <a:lnTo>
                  <a:pt x="7448" y="9352"/>
                </a:lnTo>
                <a:lnTo>
                  <a:pt x="7470" y="9366"/>
                </a:lnTo>
                <a:lnTo>
                  <a:pt x="7413" y="9345"/>
                </a:lnTo>
                <a:lnTo>
                  <a:pt x="7460" y="9220"/>
                </a:lnTo>
                <a:close/>
                <a:moveTo>
                  <a:pt x="7944" y="8978"/>
                </a:moveTo>
                <a:lnTo>
                  <a:pt x="8038" y="8770"/>
                </a:lnTo>
                <a:cubicBezTo>
                  <a:pt x="8039" y="8767"/>
                  <a:pt x="8041" y="8763"/>
                  <a:pt x="8043" y="8760"/>
                </a:cubicBezTo>
                <a:lnTo>
                  <a:pt x="8141" y="8616"/>
                </a:lnTo>
                <a:cubicBezTo>
                  <a:pt x="8155" y="8595"/>
                  <a:pt x="8178" y="8584"/>
                  <a:pt x="8202" y="8586"/>
                </a:cubicBezTo>
                <a:cubicBezTo>
                  <a:pt x="8227" y="8589"/>
                  <a:pt x="8248" y="8604"/>
                  <a:pt x="8257" y="8626"/>
                </a:cubicBezTo>
                <a:lnTo>
                  <a:pt x="8296" y="8717"/>
                </a:lnTo>
                <a:cubicBezTo>
                  <a:pt x="8298" y="8720"/>
                  <a:pt x="8299" y="8724"/>
                  <a:pt x="8300" y="8727"/>
                </a:cubicBezTo>
                <a:lnTo>
                  <a:pt x="8308" y="8759"/>
                </a:lnTo>
                <a:lnTo>
                  <a:pt x="8178" y="8790"/>
                </a:lnTo>
                <a:lnTo>
                  <a:pt x="8170" y="8759"/>
                </a:lnTo>
                <a:lnTo>
                  <a:pt x="8174" y="8770"/>
                </a:lnTo>
                <a:lnTo>
                  <a:pt x="8135" y="8679"/>
                </a:lnTo>
                <a:lnTo>
                  <a:pt x="8251" y="8690"/>
                </a:lnTo>
                <a:lnTo>
                  <a:pt x="8154" y="8835"/>
                </a:lnTo>
                <a:lnTo>
                  <a:pt x="8159" y="8825"/>
                </a:lnTo>
                <a:lnTo>
                  <a:pt x="8066" y="9033"/>
                </a:lnTo>
                <a:lnTo>
                  <a:pt x="7944" y="8978"/>
                </a:lnTo>
                <a:close/>
                <a:moveTo>
                  <a:pt x="8402" y="9153"/>
                </a:moveTo>
                <a:lnTo>
                  <a:pt x="8488" y="9679"/>
                </a:lnTo>
                <a:lnTo>
                  <a:pt x="8357" y="9701"/>
                </a:lnTo>
                <a:lnTo>
                  <a:pt x="8271" y="9174"/>
                </a:lnTo>
                <a:lnTo>
                  <a:pt x="8402" y="9153"/>
                </a:lnTo>
                <a:close/>
                <a:moveTo>
                  <a:pt x="8548" y="10075"/>
                </a:moveTo>
                <a:lnTo>
                  <a:pt x="8594" y="10378"/>
                </a:lnTo>
                <a:lnTo>
                  <a:pt x="8638" y="10598"/>
                </a:lnTo>
                <a:lnTo>
                  <a:pt x="8507" y="10624"/>
                </a:lnTo>
                <a:lnTo>
                  <a:pt x="8462" y="10398"/>
                </a:lnTo>
                <a:lnTo>
                  <a:pt x="8417" y="10095"/>
                </a:lnTo>
                <a:lnTo>
                  <a:pt x="8548" y="10075"/>
                </a:lnTo>
                <a:close/>
                <a:moveTo>
                  <a:pt x="8612" y="10777"/>
                </a:moveTo>
                <a:lnTo>
                  <a:pt x="8691" y="10249"/>
                </a:lnTo>
                <a:lnTo>
                  <a:pt x="8823" y="10269"/>
                </a:lnTo>
                <a:lnTo>
                  <a:pt x="8744" y="10796"/>
                </a:lnTo>
                <a:lnTo>
                  <a:pt x="8612" y="10777"/>
                </a:lnTo>
                <a:close/>
                <a:moveTo>
                  <a:pt x="8721" y="9856"/>
                </a:moveTo>
                <a:lnTo>
                  <a:pt x="8758" y="9324"/>
                </a:lnTo>
                <a:lnTo>
                  <a:pt x="8891" y="9333"/>
                </a:lnTo>
                <a:lnTo>
                  <a:pt x="8854" y="9865"/>
                </a:lnTo>
                <a:lnTo>
                  <a:pt x="8721" y="9856"/>
                </a:lnTo>
                <a:close/>
                <a:moveTo>
                  <a:pt x="8786" y="8925"/>
                </a:moveTo>
                <a:lnTo>
                  <a:pt x="8793" y="8829"/>
                </a:lnTo>
                <a:lnTo>
                  <a:pt x="8810" y="8394"/>
                </a:lnTo>
                <a:lnTo>
                  <a:pt x="8943" y="8399"/>
                </a:lnTo>
                <a:lnTo>
                  <a:pt x="8926" y="8838"/>
                </a:lnTo>
                <a:lnTo>
                  <a:pt x="8919" y="8934"/>
                </a:lnTo>
                <a:lnTo>
                  <a:pt x="8786" y="8925"/>
                </a:lnTo>
                <a:close/>
                <a:moveTo>
                  <a:pt x="8825" y="7994"/>
                </a:moveTo>
                <a:lnTo>
                  <a:pt x="8845" y="7461"/>
                </a:lnTo>
                <a:lnTo>
                  <a:pt x="8979" y="7466"/>
                </a:lnTo>
                <a:lnTo>
                  <a:pt x="8958" y="7999"/>
                </a:lnTo>
                <a:lnTo>
                  <a:pt x="8825" y="7994"/>
                </a:lnTo>
                <a:close/>
                <a:moveTo>
                  <a:pt x="8861" y="7062"/>
                </a:moveTo>
                <a:lnTo>
                  <a:pt x="8871" y="6789"/>
                </a:lnTo>
                <a:lnTo>
                  <a:pt x="8882" y="6528"/>
                </a:lnTo>
                <a:lnTo>
                  <a:pt x="9015" y="6534"/>
                </a:lnTo>
                <a:lnTo>
                  <a:pt x="9004" y="6794"/>
                </a:lnTo>
                <a:lnTo>
                  <a:pt x="8994" y="7067"/>
                </a:lnTo>
                <a:lnTo>
                  <a:pt x="8861" y="7062"/>
                </a:lnTo>
                <a:close/>
                <a:moveTo>
                  <a:pt x="8899" y="6129"/>
                </a:moveTo>
                <a:lnTo>
                  <a:pt x="8922" y="5596"/>
                </a:lnTo>
                <a:lnTo>
                  <a:pt x="9055" y="5602"/>
                </a:lnTo>
                <a:lnTo>
                  <a:pt x="9032" y="6134"/>
                </a:lnTo>
                <a:lnTo>
                  <a:pt x="8899" y="6129"/>
                </a:lnTo>
                <a:close/>
                <a:moveTo>
                  <a:pt x="8939" y="5196"/>
                </a:moveTo>
                <a:lnTo>
                  <a:pt x="8961" y="4663"/>
                </a:lnTo>
                <a:lnTo>
                  <a:pt x="9095" y="4669"/>
                </a:lnTo>
                <a:lnTo>
                  <a:pt x="9072" y="5202"/>
                </a:lnTo>
                <a:lnTo>
                  <a:pt x="8939" y="5196"/>
                </a:lnTo>
                <a:close/>
                <a:moveTo>
                  <a:pt x="8979" y="4264"/>
                </a:moveTo>
                <a:lnTo>
                  <a:pt x="9002" y="3731"/>
                </a:lnTo>
                <a:lnTo>
                  <a:pt x="9135" y="3737"/>
                </a:lnTo>
                <a:lnTo>
                  <a:pt x="9112" y="4270"/>
                </a:lnTo>
                <a:lnTo>
                  <a:pt x="8979" y="4264"/>
                </a:lnTo>
                <a:close/>
                <a:moveTo>
                  <a:pt x="9020" y="3331"/>
                </a:moveTo>
                <a:lnTo>
                  <a:pt x="9043" y="2798"/>
                </a:lnTo>
                <a:lnTo>
                  <a:pt x="9176" y="2804"/>
                </a:lnTo>
                <a:lnTo>
                  <a:pt x="9153" y="3337"/>
                </a:lnTo>
                <a:lnTo>
                  <a:pt x="9020" y="3331"/>
                </a:lnTo>
                <a:close/>
                <a:moveTo>
                  <a:pt x="9061" y="2399"/>
                </a:moveTo>
                <a:lnTo>
                  <a:pt x="9066" y="2270"/>
                </a:lnTo>
                <a:lnTo>
                  <a:pt x="9076" y="1867"/>
                </a:lnTo>
                <a:lnTo>
                  <a:pt x="9209" y="1870"/>
                </a:lnTo>
                <a:lnTo>
                  <a:pt x="9199" y="2276"/>
                </a:lnTo>
                <a:lnTo>
                  <a:pt x="9194" y="2405"/>
                </a:lnTo>
                <a:lnTo>
                  <a:pt x="9061" y="2399"/>
                </a:lnTo>
                <a:close/>
                <a:moveTo>
                  <a:pt x="9086" y="1467"/>
                </a:moveTo>
                <a:lnTo>
                  <a:pt x="9099" y="934"/>
                </a:lnTo>
                <a:lnTo>
                  <a:pt x="9232" y="937"/>
                </a:lnTo>
                <a:lnTo>
                  <a:pt x="9219" y="1470"/>
                </a:lnTo>
                <a:lnTo>
                  <a:pt x="9086" y="1467"/>
                </a:lnTo>
                <a:close/>
                <a:moveTo>
                  <a:pt x="9124" y="528"/>
                </a:moveTo>
                <a:lnTo>
                  <a:pt x="9199" y="0"/>
                </a:lnTo>
                <a:lnTo>
                  <a:pt x="9331" y="18"/>
                </a:lnTo>
                <a:lnTo>
                  <a:pt x="9256" y="546"/>
                </a:lnTo>
                <a:lnTo>
                  <a:pt x="9124" y="528"/>
                </a:lnTo>
                <a:close/>
                <a:moveTo>
                  <a:pt x="9415" y="321"/>
                </a:moveTo>
                <a:lnTo>
                  <a:pt x="9432" y="396"/>
                </a:lnTo>
                <a:cubicBezTo>
                  <a:pt x="9433" y="400"/>
                  <a:pt x="9433" y="403"/>
                  <a:pt x="9434" y="407"/>
                </a:cubicBezTo>
                <a:lnTo>
                  <a:pt x="9464" y="862"/>
                </a:lnTo>
                <a:lnTo>
                  <a:pt x="9331" y="871"/>
                </a:lnTo>
                <a:lnTo>
                  <a:pt x="9301" y="415"/>
                </a:lnTo>
                <a:lnTo>
                  <a:pt x="9302" y="426"/>
                </a:lnTo>
                <a:lnTo>
                  <a:pt x="9285" y="351"/>
                </a:lnTo>
                <a:lnTo>
                  <a:pt x="9415" y="321"/>
                </a:lnTo>
                <a:close/>
                <a:moveTo>
                  <a:pt x="9490" y="1261"/>
                </a:moveTo>
                <a:lnTo>
                  <a:pt x="9525" y="1793"/>
                </a:lnTo>
                <a:lnTo>
                  <a:pt x="9392" y="1802"/>
                </a:lnTo>
                <a:lnTo>
                  <a:pt x="9357" y="1270"/>
                </a:lnTo>
                <a:lnTo>
                  <a:pt x="9490" y="1261"/>
                </a:lnTo>
                <a:close/>
                <a:moveTo>
                  <a:pt x="9545" y="2194"/>
                </a:moveTo>
                <a:lnTo>
                  <a:pt x="9568" y="2727"/>
                </a:lnTo>
                <a:lnTo>
                  <a:pt x="9435" y="2733"/>
                </a:lnTo>
                <a:lnTo>
                  <a:pt x="9412" y="2200"/>
                </a:lnTo>
                <a:lnTo>
                  <a:pt x="9545" y="2194"/>
                </a:lnTo>
                <a:close/>
                <a:moveTo>
                  <a:pt x="9586" y="3127"/>
                </a:moveTo>
                <a:lnTo>
                  <a:pt x="9610" y="3660"/>
                </a:lnTo>
                <a:lnTo>
                  <a:pt x="9476" y="3665"/>
                </a:lnTo>
                <a:lnTo>
                  <a:pt x="9453" y="3133"/>
                </a:lnTo>
                <a:lnTo>
                  <a:pt x="9586" y="3127"/>
                </a:lnTo>
                <a:close/>
                <a:moveTo>
                  <a:pt x="9627" y="4059"/>
                </a:moveTo>
                <a:lnTo>
                  <a:pt x="9629" y="4095"/>
                </a:lnTo>
                <a:lnTo>
                  <a:pt x="9637" y="4594"/>
                </a:lnTo>
                <a:lnTo>
                  <a:pt x="9503" y="4596"/>
                </a:lnTo>
                <a:lnTo>
                  <a:pt x="9496" y="4101"/>
                </a:lnTo>
                <a:lnTo>
                  <a:pt x="9494" y="4065"/>
                </a:lnTo>
                <a:lnTo>
                  <a:pt x="9627" y="4059"/>
                </a:lnTo>
                <a:close/>
                <a:moveTo>
                  <a:pt x="9643" y="4994"/>
                </a:moveTo>
                <a:lnTo>
                  <a:pt x="9651" y="5528"/>
                </a:lnTo>
                <a:lnTo>
                  <a:pt x="9518" y="5530"/>
                </a:lnTo>
                <a:lnTo>
                  <a:pt x="9510" y="4996"/>
                </a:lnTo>
                <a:lnTo>
                  <a:pt x="9643" y="4994"/>
                </a:lnTo>
                <a:close/>
                <a:moveTo>
                  <a:pt x="9657" y="5928"/>
                </a:moveTo>
                <a:lnTo>
                  <a:pt x="9666" y="6461"/>
                </a:lnTo>
                <a:lnTo>
                  <a:pt x="9532" y="6463"/>
                </a:lnTo>
                <a:lnTo>
                  <a:pt x="9524" y="5930"/>
                </a:lnTo>
                <a:lnTo>
                  <a:pt x="9657" y="5928"/>
                </a:lnTo>
                <a:close/>
                <a:moveTo>
                  <a:pt x="9678" y="6859"/>
                </a:moveTo>
                <a:lnTo>
                  <a:pt x="9700" y="7392"/>
                </a:lnTo>
                <a:lnTo>
                  <a:pt x="9567" y="7397"/>
                </a:lnTo>
                <a:lnTo>
                  <a:pt x="9545" y="6864"/>
                </a:lnTo>
                <a:lnTo>
                  <a:pt x="9678" y="6859"/>
                </a:lnTo>
                <a:close/>
                <a:moveTo>
                  <a:pt x="9717" y="7791"/>
                </a:moveTo>
                <a:lnTo>
                  <a:pt x="9739" y="8324"/>
                </a:lnTo>
                <a:lnTo>
                  <a:pt x="9606" y="8330"/>
                </a:lnTo>
                <a:lnTo>
                  <a:pt x="9584" y="7797"/>
                </a:lnTo>
                <a:lnTo>
                  <a:pt x="9717" y="7791"/>
                </a:lnTo>
                <a:close/>
                <a:moveTo>
                  <a:pt x="9756" y="8724"/>
                </a:moveTo>
                <a:lnTo>
                  <a:pt x="9765" y="8957"/>
                </a:lnTo>
                <a:lnTo>
                  <a:pt x="9782" y="9256"/>
                </a:lnTo>
                <a:lnTo>
                  <a:pt x="9649" y="9263"/>
                </a:lnTo>
                <a:lnTo>
                  <a:pt x="9632" y="8963"/>
                </a:lnTo>
                <a:lnTo>
                  <a:pt x="9623" y="8729"/>
                </a:lnTo>
                <a:lnTo>
                  <a:pt x="9756" y="8724"/>
                </a:lnTo>
                <a:close/>
                <a:moveTo>
                  <a:pt x="9805" y="9655"/>
                </a:moveTo>
                <a:lnTo>
                  <a:pt x="9835" y="10187"/>
                </a:lnTo>
                <a:lnTo>
                  <a:pt x="9701" y="10195"/>
                </a:lnTo>
                <a:lnTo>
                  <a:pt x="9672" y="9662"/>
                </a:lnTo>
                <a:lnTo>
                  <a:pt x="9805" y="9655"/>
                </a:lnTo>
                <a:close/>
                <a:moveTo>
                  <a:pt x="9857" y="10587"/>
                </a:moveTo>
                <a:lnTo>
                  <a:pt x="9863" y="10692"/>
                </a:lnTo>
                <a:lnTo>
                  <a:pt x="9896" y="11117"/>
                </a:lnTo>
                <a:lnTo>
                  <a:pt x="9763" y="11128"/>
                </a:lnTo>
                <a:lnTo>
                  <a:pt x="9730" y="10699"/>
                </a:lnTo>
                <a:lnTo>
                  <a:pt x="9724" y="10594"/>
                </a:lnTo>
                <a:lnTo>
                  <a:pt x="9857" y="10587"/>
                </a:lnTo>
                <a:close/>
                <a:moveTo>
                  <a:pt x="9927" y="11516"/>
                </a:moveTo>
                <a:lnTo>
                  <a:pt x="9941" y="11702"/>
                </a:lnTo>
                <a:lnTo>
                  <a:pt x="9937" y="11683"/>
                </a:lnTo>
                <a:lnTo>
                  <a:pt x="10034" y="11936"/>
                </a:lnTo>
                <a:lnTo>
                  <a:pt x="9908" y="11942"/>
                </a:lnTo>
                <a:lnTo>
                  <a:pt x="9929" y="11870"/>
                </a:lnTo>
                <a:lnTo>
                  <a:pt x="10057" y="11906"/>
                </a:lnTo>
                <a:lnTo>
                  <a:pt x="10036" y="11979"/>
                </a:lnTo>
                <a:cubicBezTo>
                  <a:pt x="10028" y="12006"/>
                  <a:pt x="10004" y="12026"/>
                  <a:pt x="9975" y="12027"/>
                </a:cubicBezTo>
                <a:cubicBezTo>
                  <a:pt x="9946" y="12028"/>
                  <a:pt x="9920" y="12011"/>
                  <a:pt x="9910" y="11984"/>
                </a:cubicBezTo>
                <a:lnTo>
                  <a:pt x="9812" y="11731"/>
                </a:lnTo>
                <a:cubicBezTo>
                  <a:pt x="9810" y="11725"/>
                  <a:pt x="9808" y="11719"/>
                  <a:pt x="9808" y="11713"/>
                </a:cubicBezTo>
                <a:lnTo>
                  <a:pt x="9794" y="11526"/>
                </a:lnTo>
                <a:lnTo>
                  <a:pt x="9927" y="11516"/>
                </a:lnTo>
                <a:close/>
                <a:moveTo>
                  <a:pt x="10010" y="11495"/>
                </a:moveTo>
                <a:lnTo>
                  <a:pt x="10042" y="10963"/>
                </a:lnTo>
                <a:lnTo>
                  <a:pt x="10175" y="10970"/>
                </a:lnTo>
                <a:lnTo>
                  <a:pt x="10143" y="11503"/>
                </a:lnTo>
                <a:lnTo>
                  <a:pt x="10010" y="11495"/>
                </a:lnTo>
                <a:close/>
                <a:moveTo>
                  <a:pt x="10097" y="10561"/>
                </a:moveTo>
                <a:lnTo>
                  <a:pt x="10140" y="10252"/>
                </a:lnTo>
                <a:lnTo>
                  <a:pt x="10181" y="10031"/>
                </a:lnTo>
                <a:lnTo>
                  <a:pt x="10312" y="10056"/>
                </a:lnTo>
                <a:lnTo>
                  <a:pt x="10272" y="10271"/>
                </a:lnTo>
                <a:lnTo>
                  <a:pt x="10230" y="10579"/>
                </a:lnTo>
                <a:lnTo>
                  <a:pt x="10097" y="10561"/>
                </a:lnTo>
                <a:close/>
                <a:moveTo>
                  <a:pt x="10279" y="9629"/>
                </a:moveTo>
                <a:lnTo>
                  <a:pt x="10341" y="9493"/>
                </a:lnTo>
                <a:cubicBezTo>
                  <a:pt x="10351" y="9469"/>
                  <a:pt x="10375" y="9454"/>
                  <a:pt x="10401" y="9454"/>
                </a:cubicBezTo>
                <a:lnTo>
                  <a:pt x="10499" y="9454"/>
                </a:lnTo>
                <a:cubicBezTo>
                  <a:pt x="10531" y="9454"/>
                  <a:pt x="10559" y="9477"/>
                  <a:pt x="10565" y="9509"/>
                </a:cubicBezTo>
                <a:lnTo>
                  <a:pt x="10604" y="9726"/>
                </a:lnTo>
                <a:lnTo>
                  <a:pt x="10601" y="9715"/>
                </a:lnTo>
                <a:lnTo>
                  <a:pt x="10623" y="9777"/>
                </a:lnTo>
                <a:lnTo>
                  <a:pt x="10498" y="9822"/>
                </a:lnTo>
                <a:lnTo>
                  <a:pt x="10475" y="9760"/>
                </a:lnTo>
                <a:cubicBezTo>
                  <a:pt x="10474" y="9756"/>
                  <a:pt x="10473" y="9753"/>
                  <a:pt x="10472" y="9749"/>
                </a:cubicBezTo>
                <a:lnTo>
                  <a:pt x="10433" y="9532"/>
                </a:lnTo>
                <a:lnTo>
                  <a:pt x="10499" y="9587"/>
                </a:lnTo>
                <a:lnTo>
                  <a:pt x="10401" y="9587"/>
                </a:lnTo>
                <a:lnTo>
                  <a:pt x="10462" y="9548"/>
                </a:lnTo>
                <a:lnTo>
                  <a:pt x="10401" y="9684"/>
                </a:lnTo>
                <a:lnTo>
                  <a:pt x="10279" y="9629"/>
                </a:lnTo>
                <a:close/>
                <a:moveTo>
                  <a:pt x="10769" y="10143"/>
                </a:moveTo>
                <a:lnTo>
                  <a:pt x="10794" y="10198"/>
                </a:lnTo>
                <a:lnTo>
                  <a:pt x="10672" y="10253"/>
                </a:lnTo>
                <a:lnTo>
                  <a:pt x="10648" y="10198"/>
                </a:lnTo>
                <a:lnTo>
                  <a:pt x="10769" y="10143"/>
                </a:lnTo>
                <a:close/>
              </a:path>
            </a:pathLst>
          </a:custGeom>
          <a:solidFill>
            <a:srgbClr val="3333FF"/>
          </a:solidFill>
          <a:ln w="1588" cap="flat">
            <a:solidFill>
              <a:srgbClr val="3333FF"/>
            </a:solidFill>
            <a:prstDash val="solid"/>
            <a:bevel/>
            <a:headEnd/>
            <a:tailEnd/>
          </a:ln>
        </p:spPr>
        <p:txBody>
          <a:bodyPr/>
          <a:lstStyle/>
          <a:p>
            <a:endParaRPr lang="en-US"/>
          </a:p>
        </p:txBody>
      </p:sp>
      <p:sp>
        <p:nvSpPr>
          <p:cNvPr id="75846" name="Freeform 70">
            <a:extLst>
              <a:ext uri="{FF2B5EF4-FFF2-40B4-BE49-F238E27FC236}">
                <a16:creationId xmlns:a16="http://schemas.microsoft.com/office/drawing/2014/main" id="{C6B1DB8A-90C4-4BF0-83E6-E9A9D96E6712}"/>
              </a:ext>
            </a:extLst>
          </p:cNvPr>
          <p:cNvSpPr>
            <a:spLocks noEditPoints="1"/>
          </p:cNvSpPr>
          <p:nvPr/>
        </p:nvSpPr>
        <p:spPr bwMode="auto">
          <a:xfrm>
            <a:off x="4159250" y="4127500"/>
            <a:ext cx="1220788" cy="831850"/>
          </a:xfrm>
          <a:custGeom>
            <a:avLst/>
            <a:gdLst>
              <a:gd name="T0" fmla="*/ 159 w 5405"/>
              <a:gd name="T1" fmla="*/ 2705 h 3662"/>
              <a:gd name="T2" fmla="*/ 134 w 5405"/>
              <a:gd name="T3" fmla="*/ 2819 h 3662"/>
              <a:gd name="T4" fmla="*/ 496 w 5405"/>
              <a:gd name="T5" fmla="*/ 2721 h 3662"/>
              <a:gd name="T6" fmla="*/ 638 w 5405"/>
              <a:gd name="T7" fmla="*/ 2821 h 3662"/>
              <a:gd name="T8" fmla="*/ 411 w 5405"/>
              <a:gd name="T9" fmla="*/ 2721 h 3662"/>
              <a:gd name="T10" fmla="*/ 1003 w 5405"/>
              <a:gd name="T11" fmla="*/ 2893 h 3662"/>
              <a:gd name="T12" fmla="*/ 1063 w 5405"/>
              <a:gd name="T13" fmla="*/ 2972 h 3662"/>
              <a:gd name="T14" fmla="*/ 904 w 5405"/>
              <a:gd name="T15" fmla="*/ 2930 h 3662"/>
              <a:gd name="T16" fmla="*/ 1346 w 5405"/>
              <a:gd name="T17" fmla="*/ 3003 h 3662"/>
              <a:gd name="T18" fmla="*/ 1533 w 5405"/>
              <a:gd name="T19" fmla="*/ 3098 h 3662"/>
              <a:gd name="T20" fmla="*/ 1371 w 5405"/>
              <a:gd name="T21" fmla="*/ 3084 h 3662"/>
              <a:gd name="T22" fmla="*/ 1722 w 5405"/>
              <a:gd name="T23" fmla="*/ 3157 h 3662"/>
              <a:gd name="T24" fmla="*/ 1918 w 5405"/>
              <a:gd name="T25" fmla="*/ 3082 h 3662"/>
              <a:gd name="T26" fmla="*/ 1775 w 5405"/>
              <a:gd name="T27" fmla="*/ 3185 h 3662"/>
              <a:gd name="T28" fmla="*/ 2039 w 5405"/>
              <a:gd name="T29" fmla="*/ 3506 h 3662"/>
              <a:gd name="T30" fmla="*/ 1993 w 5405"/>
              <a:gd name="T31" fmla="*/ 3290 h 3662"/>
              <a:gd name="T32" fmla="*/ 2153 w 5405"/>
              <a:gd name="T33" fmla="*/ 3662 h 3662"/>
              <a:gd name="T34" fmla="*/ 2220 w 5405"/>
              <a:gd name="T35" fmla="*/ 2455 h 3662"/>
              <a:gd name="T36" fmla="*/ 2237 w 5405"/>
              <a:gd name="T37" fmla="*/ 2256 h 3662"/>
              <a:gd name="T38" fmla="*/ 2314 w 5405"/>
              <a:gd name="T39" fmla="*/ 1326 h 3662"/>
              <a:gd name="T40" fmla="*/ 2404 w 5405"/>
              <a:gd name="T41" fmla="*/ 825 h 3662"/>
              <a:gd name="T42" fmla="*/ 2465 w 5405"/>
              <a:gd name="T43" fmla="*/ 853 h 3662"/>
              <a:gd name="T44" fmla="*/ 2488 w 5405"/>
              <a:gd name="T45" fmla="*/ 1269 h 3662"/>
              <a:gd name="T46" fmla="*/ 2672 w 5405"/>
              <a:gd name="T47" fmla="*/ 2291 h 3662"/>
              <a:gd name="T48" fmla="*/ 2785 w 5405"/>
              <a:gd name="T49" fmla="*/ 2617 h 3662"/>
              <a:gd name="T50" fmla="*/ 2822 w 5405"/>
              <a:gd name="T51" fmla="*/ 2873 h 3662"/>
              <a:gd name="T52" fmla="*/ 3006 w 5405"/>
              <a:gd name="T53" fmla="*/ 2745 h 3662"/>
              <a:gd name="T54" fmla="*/ 3051 w 5405"/>
              <a:gd name="T55" fmla="*/ 2481 h 3662"/>
              <a:gd name="T56" fmla="*/ 3114 w 5405"/>
              <a:gd name="T57" fmla="*/ 1753 h 3662"/>
              <a:gd name="T58" fmla="*/ 3237 w 5405"/>
              <a:gd name="T59" fmla="*/ 1368 h 3662"/>
              <a:gd name="T60" fmla="*/ 3393 w 5405"/>
              <a:gd name="T61" fmla="*/ 1336 h 3662"/>
              <a:gd name="T62" fmla="*/ 3441 w 5405"/>
              <a:gd name="T63" fmla="*/ 1592 h 3662"/>
              <a:gd name="T64" fmla="*/ 3366 w 5405"/>
              <a:gd name="T65" fmla="*/ 1547 h 3662"/>
              <a:gd name="T66" fmla="*/ 3653 w 5405"/>
              <a:gd name="T67" fmla="*/ 1792 h 3662"/>
              <a:gd name="T68" fmla="*/ 3782 w 5405"/>
              <a:gd name="T69" fmla="*/ 1465 h 3662"/>
              <a:gd name="T70" fmla="*/ 3806 w 5405"/>
              <a:gd name="T71" fmla="*/ 1655 h 3662"/>
              <a:gd name="T72" fmla="*/ 3958 w 5405"/>
              <a:gd name="T73" fmla="*/ 2116 h 3662"/>
              <a:gd name="T74" fmla="*/ 4020 w 5405"/>
              <a:gd name="T75" fmla="*/ 2637 h 3662"/>
              <a:gd name="T76" fmla="*/ 4090 w 5405"/>
              <a:gd name="T77" fmla="*/ 2865 h 3662"/>
              <a:gd name="T78" fmla="*/ 3991 w 5405"/>
              <a:gd name="T79" fmla="*/ 2844 h 3662"/>
              <a:gd name="T80" fmla="*/ 4183 w 5405"/>
              <a:gd name="T81" fmla="*/ 1821 h 3662"/>
              <a:gd name="T82" fmla="*/ 4195 w 5405"/>
              <a:gd name="T83" fmla="*/ 1622 h 3662"/>
              <a:gd name="T84" fmla="*/ 4252 w 5405"/>
              <a:gd name="T85" fmla="*/ 690 h 3662"/>
              <a:gd name="T86" fmla="*/ 4310 w 5405"/>
              <a:gd name="T87" fmla="*/ 121 h 3662"/>
              <a:gd name="T88" fmla="*/ 4422 w 5405"/>
              <a:gd name="T89" fmla="*/ 51 h 3662"/>
              <a:gd name="T90" fmla="*/ 4410 w 5405"/>
              <a:gd name="T91" fmla="*/ 291 h 3662"/>
              <a:gd name="T92" fmla="*/ 4542 w 5405"/>
              <a:gd name="T93" fmla="*/ 1270 h 3662"/>
              <a:gd name="T94" fmla="*/ 4597 w 5405"/>
              <a:gd name="T95" fmla="*/ 1948 h 3662"/>
              <a:gd name="T96" fmla="*/ 4578 w 5405"/>
              <a:gd name="T97" fmla="*/ 2420 h 3662"/>
              <a:gd name="T98" fmla="*/ 4672 w 5405"/>
              <a:gd name="T99" fmla="*/ 2826 h 3662"/>
              <a:gd name="T100" fmla="*/ 4750 w 5405"/>
              <a:gd name="T101" fmla="*/ 2680 h 3662"/>
              <a:gd name="T102" fmla="*/ 4890 w 5405"/>
              <a:gd name="T103" fmla="*/ 2479 h 3662"/>
              <a:gd name="T104" fmla="*/ 5074 w 5405"/>
              <a:gd name="T105" fmla="*/ 2649 h 3662"/>
              <a:gd name="T106" fmla="*/ 5123 w 5405"/>
              <a:gd name="T107" fmla="*/ 2715 h 3662"/>
              <a:gd name="T108" fmla="*/ 5267 w 5405"/>
              <a:gd name="T109" fmla="*/ 2325 h 3662"/>
              <a:gd name="T110" fmla="*/ 5326 w 5405"/>
              <a:gd name="T111" fmla="*/ 2416 h 3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405" h="3662">
                <a:moveTo>
                  <a:pt x="57" y="2692"/>
                </a:moveTo>
                <a:lnTo>
                  <a:pt x="96" y="2755"/>
                </a:lnTo>
                <a:lnTo>
                  <a:pt x="79" y="2741"/>
                </a:lnTo>
                <a:lnTo>
                  <a:pt x="128" y="2759"/>
                </a:lnTo>
                <a:lnTo>
                  <a:pt x="99" y="2762"/>
                </a:lnTo>
                <a:lnTo>
                  <a:pt x="128" y="2744"/>
                </a:lnTo>
                <a:lnTo>
                  <a:pt x="120" y="2751"/>
                </a:lnTo>
                <a:lnTo>
                  <a:pt x="159" y="2705"/>
                </a:lnTo>
                <a:cubicBezTo>
                  <a:pt x="163" y="2701"/>
                  <a:pt x="168" y="2698"/>
                  <a:pt x="173" y="2696"/>
                </a:cubicBezTo>
                <a:lnTo>
                  <a:pt x="217" y="2680"/>
                </a:lnTo>
                <a:lnTo>
                  <a:pt x="240" y="2742"/>
                </a:lnTo>
                <a:lnTo>
                  <a:pt x="196" y="2758"/>
                </a:lnTo>
                <a:lnTo>
                  <a:pt x="210" y="2749"/>
                </a:lnTo>
                <a:lnTo>
                  <a:pt x="171" y="2794"/>
                </a:lnTo>
                <a:cubicBezTo>
                  <a:pt x="169" y="2797"/>
                  <a:pt x="166" y="2799"/>
                  <a:pt x="163" y="2801"/>
                </a:cubicBezTo>
                <a:lnTo>
                  <a:pt x="134" y="2819"/>
                </a:lnTo>
                <a:cubicBezTo>
                  <a:pt x="125" y="2824"/>
                  <a:pt x="115" y="2825"/>
                  <a:pt x="105" y="2822"/>
                </a:cubicBezTo>
                <a:lnTo>
                  <a:pt x="56" y="2804"/>
                </a:lnTo>
                <a:cubicBezTo>
                  <a:pt x="49" y="2801"/>
                  <a:pt x="43" y="2796"/>
                  <a:pt x="39" y="2790"/>
                </a:cubicBezTo>
                <a:lnTo>
                  <a:pt x="0" y="2727"/>
                </a:lnTo>
                <a:lnTo>
                  <a:pt x="57" y="2692"/>
                </a:lnTo>
                <a:close/>
                <a:moveTo>
                  <a:pt x="411" y="2721"/>
                </a:moveTo>
                <a:lnTo>
                  <a:pt x="448" y="2721"/>
                </a:lnTo>
                <a:lnTo>
                  <a:pt x="496" y="2721"/>
                </a:lnTo>
                <a:lnTo>
                  <a:pt x="535" y="2721"/>
                </a:lnTo>
                <a:lnTo>
                  <a:pt x="584" y="2721"/>
                </a:lnTo>
                <a:cubicBezTo>
                  <a:pt x="590" y="2721"/>
                  <a:pt x="596" y="2723"/>
                  <a:pt x="602" y="2726"/>
                </a:cubicBezTo>
                <a:lnTo>
                  <a:pt x="631" y="2744"/>
                </a:lnTo>
                <a:lnTo>
                  <a:pt x="666" y="2760"/>
                </a:lnTo>
                <a:lnTo>
                  <a:pt x="682" y="2769"/>
                </a:lnTo>
                <a:lnTo>
                  <a:pt x="650" y="2827"/>
                </a:lnTo>
                <a:lnTo>
                  <a:pt x="638" y="2821"/>
                </a:lnTo>
                <a:lnTo>
                  <a:pt x="596" y="2801"/>
                </a:lnTo>
                <a:lnTo>
                  <a:pt x="566" y="2783"/>
                </a:lnTo>
                <a:lnTo>
                  <a:pt x="584" y="2788"/>
                </a:lnTo>
                <a:lnTo>
                  <a:pt x="535" y="2788"/>
                </a:lnTo>
                <a:lnTo>
                  <a:pt x="496" y="2788"/>
                </a:lnTo>
                <a:lnTo>
                  <a:pt x="448" y="2788"/>
                </a:lnTo>
                <a:lnTo>
                  <a:pt x="411" y="2788"/>
                </a:lnTo>
                <a:lnTo>
                  <a:pt x="411" y="2721"/>
                </a:lnTo>
                <a:close/>
                <a:moveTo>
                  <a:pt x="860" y="2843"/>
                </a:moveTo>
                <a:lnTo>
                  <a:pt x="878" y="2849"/>
                </a:lnTo>
                <a:lnTo>
                  <a:pt x="927" y="2868"/>
                </a:lnTo>
                <a:lnTo>
                  <a:pt x="915" y="2865"/>
                </a:lnTo>
                <a:lnTo>
                  <a:pt x="964" y="2865"/>
                </a:lnTo>
                <a:cubicBezTo>
                  <a:pt x="971" y="2865"/>
                  <a:pt x="977" y="2868"/>
                  <a:pt x="983" y="2871"/>
                </a:cubicBezTo>
                <a:lnTo>
                  <a:pt x="1022" y="2899"/>
                </a:lnTo>
                <a:lnTo>
                  <a:pt x="1003" y="2893"/>
                </a:lnTo>
                <a:lnTo>
                  <a:pt x="1051" y="2893"/>
                </a:lnTo>
                <a:cubicBezTo>
                  <a:pt x="1058" y="2893"/>
                  <a:pt x="1064" y="2894"/>
                  <a:pt x="1069" y="2898"/>
                </a:cubicBezTo>
                <a:lnTo>
                  <a:pt x="1098" y="2916"/>
                </a:lnTo>
                <a:lnTo>
                  <a:pt x="1081" y="2911"/>
                </a:lnTo>
                <a:lnTo>
                  <a:pt x="1097" y="2911"/>
                </a:lnTo>
                <a:lnTo>
                  <a:pt x="1097" y="2977"/>
                </a:lnTo>
                <a:lnTo>
                  <a:pt x="1081" y="2977"/>
                </a:lnTo>
                <a:cubicBezTo>
                  <a:pt x="1075" y="2977"/>
                  <a:pt x="1068" y="2976"/>
                  <a:pt x="1063" y="2972"/>
                </a:cubicBezTo>
                <a:lnTo>
                  <a:pt x="1034" y="2954"/>
                </a:lnTo>
                <a:lnTo>
                  <a:pt x="1051" y="2959"/>
                </a:lnTo>
                <a:lnTo>
                  <a:pt x="1003" y="2959"/>
                </a:lnTo>
                <a:cubicBezTo>
                  <a:pt x="996" y="2959"/>
                  <a:pt x="989" y="2957"/>
                  <a:pt x="984" y="2953"/>
                </a:cubicBezTo>
                <a:lnTo>
                  <a:pt x="945" y="2926"/>
                </a:lnTo>
                <a:lnTo>
                  <a:pt x="964" y="2932"/>
                </a:lnTo>
                <a:lnTo>
                  <a:pt x="915" y="2932"/>
                </a:lnTo>
                <a:cubicBezTo>
                  <a:pt x="911" y="2932"/>
                  <a:pt x="907" y="2931"/>
                  <a:pt x="904" y="2930"/>
                </a:cubicBezTo>
                <a:lnTo>
                  <a:pt x="855" y="2912"/>
                </a:lnTo>
                <a:lnTo>
                  <a:pt x="837" y="2905"/>
                </a:lnTo>
                <a:lnTo>
                  <a:pt x="860" y="2843"/>
                </a:lnTo>
                <a:close/>
                <a:moveTo>
                  <a:pt x="1303" y="3003"/>
                </a:moveTo>
                <a:lnTo>
                  <a:pt x="1312" y="3015"/>
                </a:lnTo>
                <a:lnTo>
                  <a:pt x="1285" y="3001"/>
                </a:lnTo>
                <a:lnTo>
                  <a:pt x="1334" y="3001"/>
                </a:lnTo>
                <a:cubicBezTo>
                  <a:pt x="1338" y="3001"/>
                  <a:pt x="1342" y="3002"/>
                  <a:pt x="1346" y="3003"/>
                </a:cubicBezTo>
                <a:lnTo>
                  <a:pt x="1394" y="3021"/>
                </a:lnTo>
                <a:cubicBezTo>
                  <a:pt x="1397" y="3022"/>
                  <a:pt x="1399" y="3023"/>
                  <a:pt x="1402" y="3025"/>
                </a:cubicBezTo>
                <a:lnTo>
                  <a:pt x="1441" y="3052"/>
                </a:lnTo>
                <a:lnTo>
                  <a:pt x="1433" y="3048"/>
                </a:lnTo>
                <a:lnTo>
                  <a:pt x="1482" y="3066"/>
                </a:lnTo>
                <a:cubicBezTo>
                  <a:pt x="1484" y="3067"/>
                  <a:pt x="1486" y="3068"/>
                  <a:pt x="1488" y="3069"/>
                </a:cubicBezTo>
                <a:lnTo>
                  <a:pt x="1517" y="3087"/>
                </a:lnTo>
                <a:lnTo>
                  <a:pt x="1533" y="3098"/>
                </a:lnTo>
                <a:lnTo>
                  <a:pt x="1494" y="3153"/>
                </a:lnTo>
                <a:lnTo>
                  <a:pt x="1482" y="3144"/>
                </a:lnTo>
                <a:lnTo>
                  <a:pt x="1453" y="3126"/>
                </a:lnTo>
                <a:lnTo>
                  <a:pt x="1459" y="3129"/>
                </a:lnTo>
                <a:lnTo>
                  <a:pt x="1410" y="3111"/>
                </a:lnTo>
                <a:cubicBezTo>
                  <a:pt x="1407" y="3110"/>
                  <a:pt x="1405" y="3108"/>
                  <a:pt x="1403" y="3107"/>
                </a:cubicBezTo>
                <a:lnTo>
                  <a:pt x="1364" y="3080"/>
                </a:lnTo>
                <a:lnTo>
                  <a:pt x="1371" y="3084"/>
                </a:lnTo>
                <a:lnTo>
                  <a:pt x="1322" y="3066"/>
                </a:lnTo>
                <a:lnTo>
                  <a:pt x="1334" y="3068"/>
                </a:lnTo>
                <a:lnTo>
                  <a:pt x="1285" y="3068"/>
                </a:lnTo>
                <a:cubicBezTo>
                  <a:pt x="1275" y="3068"/>
                  <a:pt x="1264" y="3062"/>
                  <a:pt x="1258" y="3054"/>
                </a:cubicBezTo>
                <a:lnTo>
                  <a:pt x="1249" y="3041"/>
                </a:lnTo>
                <a:lnTo>
                  <a:pt x="1303" y="3003"/>
                </a:lnTo>
                <a:close/>
                <a:moveTo>
                  <a:pt x="1675" y="3174"/>
                </a:moveTo>
                <a:lnTo>
                  <a:pt x="1722" y="3157"/>
                </a:lnTo>
                <a:lnTo>
                  <a:pt x="1706" y="3168"/>
                </a:lnTo>
                <a:lnTo>
                  <a:pt x="1726" y="3141"/>
                </a:lnTo>
                <a:cubicBezTo>
                  <a:pt x="1727" y="3140"/>
                  <a:pt x="1728" y="3138"/>
                  <a:pt x="1730" y="3136"/>
                </a:cubicBezTo>
                <a:lnTo>
                  <a:pt x="1779" y="3091"/>
                </a:lnTo>
                <a:lnTo>
                  <a:pt x="1830" y="3053"/>
                </a:lnTo>
                <a:cubicBezTo>
                  <a:pt x="1840" y="3045"/>
                  <a:pt x="1853" y="3044"/>
                  <a:pt x="1864" y="3049"/>
                </a:cubicBezTo>
                <a:lnTo>
                  <a:pt x="1903" y="3067"/>
                </a:lnTo>
                <a:cubicBezTo>
                  <a:pt x="1910" y="3070"/>
                  <a:pt x="1915" y="3075"/>
                  <a:pt x="1918" y="3082"/>
                </a:cubicBezTo>
                <a:lnTo>
                  <a:pt x="1925" y="3094"/>
                </a:lnTo>
                <a:lnTo>
                  <a:pt x="1866" y="3126"/>
                </a:lnTo>
                <a:lnTo>
                  <a:pt x="1860" y="3113"/>
                </a:lnTo>
                <a:lnTo>
                  <a:pt x="1875" y="3128"/>
                </a:lnTo>
                <a:lnTo>
                  <a:pt x="1836" y="3110"/>
                </a:lnTo>
                <a:lnTo>
                  <a:pt x="1870" y="3106"/>
                </a:lnTo>
                <a:lnTo>
                  <a:pt x="1824" y="3140"/>
                </a:lnTo>
                <a:lnTo>
                  <a:pt x="1775" y="3185"/>
                </a:lnTo>
                <a:lnTo>
                  <a:pt x="1780" y="3180"/>
                </a:lnTo>
                <a:lnTo>
                  <a:pt x="1760" y="3207"/>
                </a:lnTo>
                <a:cubicBezTo>
                  <a:pt x="1756" y="3213"/>
                  <a:pt x="1751" y="3217"/>
                  <a:pt x="1745" y="3219"/>
                </a:cubicBezTo>
                <a:lnTo>
                  <a:pt x="1699" y="3236"/>
                </a:lnTo>
                <a:lnTo>
                  <a:pt x="1675" y="3174"/>
                </a:lnTo>
                <a:close/>
                <a:moveTo>
                  <a:pt x="1993" y="3290"/>
                </a:moveTo>
                <a:lnTo>
                  <a:pt x="2000" y="3326"/>
                </a:lnTo>
                <a:lnTo>
                  <a:pt x="2039" y="3506"/>
                </a:lnTo>
                <a:lnTo>
                  <a:pt x="2037" y="3501"/>
                </a:lnTo>
                <a:lnTo>
                  <a:pt x="2053" y="3544"/>
                </a:lnTo>
                <a:lnTo>
                  <a:pt x="1991" y="3568"/>
                </a:lnTo>
                <a:lnTo>
                  <a:pt x="1975" y="3525"/>
                </a:lnTo>
                <a:cubicBezTo>
                  <a:pt x="1974" y="3524"/>
                  <a:pt x="1974" y="3522"/>
                  <a:pt x="1973" y="3520"/>
                </a:cubicBezTo>
                <a:lnTo>
                  <a:pt x="1934" y="3339"/>
                </a:lnTo>
                <a:lnTo>
                  <a:pt x="1927" y="3304"/>
                </a:lnTo>
                <a:lnTo>
                  <a:pt x="1993" y="3290"/>
                </a:lnTo>
                <a:close/>
                <a:moveTo>
                  <a:pt x="2095" y="3631"/>
                </a:moveTo>
                <a:lnTo>
                  <a:pt x="2123" y="3579"/>
                </a:lnTo>
                <a:lnTo>
                  <a:pt x="2119" y="3592"/>
                </a:lnTo>
                <a:lnTo>
                  <a:pt x="2132" y="3385"/>
                </a:lnTo>
                <a:lnTo>
                  <a:pt x="2199" y="3389"/>
                </a:lnTo>
                <a:lnTo>
                  <a:pt x="2185" y="3597"/>
                </a:lnTo>
                <a:cubicBezTo>
                  <a:pt x="2185" y="3601"/>
                  <a:pt x="2184" y="3606"/>
                  <a:pt x="2181" y="3610"/>
                </a:cubicBezTo>
                <a:lnTo>
                  <a:pt x="2153" y="3662"/>
                </a:lnTo>
                <a:lnTo>
                  <a:pt x="2095" y="3631"/>
                </a:lnTo>
                <a:close/>
                <a:moveTo>
                  <a:pt x="2150" y="3185"/>
                </a:moveTo>
                <a:lnTo>
                  <a:pt x="2178" y="2919"/>
                </a:lnTo>
                <a:lnTo>
                  <a:pt x="2244" y="2926"/>
                </a:lnTo>
                <a:lnTo>
                  <a:pt x="2216" y="3192"/>
                </a:lnTo>
                <a:lnTo>
                  <a:pt x="2150" y="3185"/>
                </a:lnTo>
                <a:close/>
                <a:moveTo>
                  <a:pt x="2197" y="2721"/>
                </a:moveTo>
                <a:lnTo>
                  <a:pt x="2220" y="2455"/>
                </a:lnTo>
                <a:lnTo>
                  <a:pt x="2286" y="2461"/>
                </a:lnTo>
                <a:lnTo>
                  <a:pt x="2263" y="2727"/>
                </a:lnTo>
                <a:lnTo>
                  <a:pt x="2197" y="2721"/>
                </a:lnTo>
                <a:close/>
                <a:moveTo>
                  <a:pt x="2237" y="2256"/>
                </a:moveTo>
                <a:lnTo>
                  <a:pt x="2259" y="1990"/>
                </a:lnTo>
                <a:lnTo>
                  <a:pt x="2326" y="1996"/>
                </a:lnTo>
                <a:lnTo>
                  <a:pt x="2304" y="2262"/>
                </a:lnTo>
                <a:lnTo>
                  <a:pt x="2237" y="2256"/>
                </a:lnTo>
                <a:close/>
                <a:moveTo>
                  <a:pt x="2276" y="1791"/>
                </a:moveTo>
                <a:lnTo>
                  <a:pt x="2284" y="1685"/>
                </a:lnTo>
                <a:lnTo>
                  <a:pt x="2297" y="1525"/>
                </a:lnTo>
                <a:lnTo>
                  <a:pt x="2364" y="1531"/>
                </a:lnTo>
                <a:lnTo>
                  <a:pt x="2351" y="1691"/>
                </a:lnTo>
                <a:lnTo>
                  <a:pt x="2342" y="1797"/>
                </a:lnTo>
                <a:lnTo>
                  <a:pt x="2276" y="1791"/>
                </a:lnTo>
                <a:close/>
                <a:moveTo>
                  <a:pt x="2314" y="1326"/>
                </a:moveTo>
                <a:lnTo>
                  <a:pt x="2323" y="1207"/>
                </a:lnTo>
                <a:lnTo>
                  <a:pt x="2347" y="1059"/>
                </a:lnTo>
                <a:lnTo>
                  <a:pt x="2413" y="1069"/>
                </a:lnTo>
                <a:lnTo>
                  <a:pt x="2390" y="1212"/>
                </a:lnTo>
                <a:lnTo>
                  <a:pt x="2380" y="1331"/>
                </a:lnTo>
                <a:lnTo>
                  <a:pt x="2314" y="1326"/>
                </a:lnTo>
                <a:close/>
                <a:moveTo>
                  <a:pt x="2390" y="856"/>
                </a:moveTo>
                <a:lnTo>
                  <a:pt x="2404" y="825"/>
                </a:lnTo>
                <a:cubicBezTo>
                  <a:pt x="2410" y="812"/>
                  <a:pt x="2424" y="804"/>
                  <a:pt x="2438" y="806"/>
                </a:cubicBezTo>
                <a:cubicBezTo>
                  <a:pt x="2452" y="807"/>
                  <a:pt x="2463" y="817"/>
                  <a:pt x="2467" y="831"/>
                </a:cubicBezTo>
                <a:lnTo>
                  <a:pt x="2506" y="984"/>
                </a:lnTo>
                <a:lnTo>
                  <a:pt x="2519" y="1060"/>
                </a:lnTo>
                <a:lnTo>
                  <a:pt x="2453" y="1072"/>
                </a:lnTo>
                <a:lnTo>
                  <a:pt x="2441" y="1001"/>
                </a:lnTo>
                <a:lnTo>
                  <a:pt x="2402" y="847"/>
                </a:lnTo>
                <a:lnTo>
                  <a:pt x="2465" y="853"/>
                </a:lnTo>
                <a:lnTo>
                  <a:pt x="2451" y="884"/>
                </a:lnTo>
                <a:lnTo>
                  <a:pt x="2390" y="856"/>
                </a:lnTo>
                <a:close/>
                <a:moveTo>
                  <a:pt x="2553" y="1257"/>
                </a:moveTo>
                <a:lnTo>
                  <a:pt x="2555" y="1267"/>
                </a:lnTo>
                <a:lnTo>
                  <a:pt x="2589" y="1523"/>
                </a:lnTo>
                <a:lnTo>
                  <a:pt x="2523" y="1532"/>
                </a:lnTo>
                <a:lnTo>
                  <a:pt x="2489" y="1278"/>
                </a:lnTo>
                <a:lnTo>
                  <a:pt x="2488" y="1269"/>
                </a:lnTo>
                <a:lnTo>
                  <a:pt x="2553" y="1257"/>
                </a:lnTo>
                <a:close/>
                <a:moveTo>
                  <a:pt x="2615" y="1721"/>
                </a:moveTo>
                <a:lnTo>
                  <a:pt x="2650" y="1986"/>
                </a:lnTo>
                <a:lnTo>
                  <a:pt x="2583" y="1994"/>
                </a:lnTo>
                <a:lnTo>
                  <a:pt x="2549" y="1730"/>
                </a:lnTo>
                <a:lnTo>
                  <a:pt x="2615" y="1721"/>
                </a:lnTo>
                <a:close/>
                <a:moveTo>
                  <a:pt x="2665" y="2187"/>
                </a:moveTo>
                <a:lnTo>
                  <a:pt x="2672" y="2291"/>
                </a:lnTo>
                <a:lnTo>
                  <a:pt x="2671" y="2286"/>
                </a:lnTo>
                <a:lnTo>
                  <a:pt x="2710" y="2443"/>
                </a:lnTo>
                <a:lnTo>
                  <a:pt x="2645" y="2459"/>
                </a:lnTo>
                <a:lnTo>
                  <a:pt x="2607" y="2301"/>
                </a:lnTo>
                <a:cubicBezTo>
                  <a:pt x="2606" y="2300"/>
                  <a:pt x="2606" y="2298"/>
                  <a:pt x="2606" y="2296"/>
                </a:cubicBezTo>
                <a:lnTo>
                  <a:pt x="2599" y="2192"/>
                </a:lnTo>
                <a:lnTo>
                  <a:pt x="2665" y="2187"/>
                </a:lnTo>
                <a:close/>
                <a:moveTo>
                  <a:pt x="2785" y="2617"/>
                </a:moveTo>
                <a:lnTo>
                  <a:pt x="2814" y="2665"/>
                </a:lnTo>
                <a:lnTo>
                  <a:pt x="2855" y="2759"/>
                </a:lnTo>
                <a:lnTo>
                  <a:pt x="2885" y="2852"/>
                </a:lnTo>
                <a:lnTo>
                  <a:pt x="2882" y="2846"/>
                </a:lnTo>
                <a:lnTo>
                  <a:pt x="2891" y="2860"/>
                </a:lnTo>
                <a:lnTo>
                  <a:pt x="2834" y="2895"/>
                </a:lnTo>
                <a:lnTo>
                  <a:pt x="2825" y="2880"/>
                </a:lnTo>
                <a:cubicBezTo>
                  <a:pt x="2823" y="2878"/>
                  <a:pt x="2822" y="2875"/>
                  <a:pt x="2822" y="2873"/>
                </a:cubicBezTo>
                <a:lnTo>
                  <a:pt x="2794" y="2786"/>
                </a:lnTo>
                <a:lnTo>
                  <a:pt x="2757" y="2699"/>
                </a:lnTo>
                <a:lnTo>
                  <a:pt x="2728" y="2651"/>
                </a:lnTo>
                <a:lnTo>
                  <a:pt x="2785" y="2617"/>
                </a:lnTo>
                <a:close/>
                <a:moveTo>
                  <a:pt x="2953" y="2919"/>
                </a:moveTo>
                <a:lnTo>
                  <a:pt x="2963" y="2906"/>
                </a:lnTo>
                <a:lnTo>
                  <a:pt x="2958" y="2917"/>
                </a:lnTo>
                <a:lnTo>
                  <a:pt x="3006" y="2745"/>
                </a:lnTo>
                <a:lnTo>
                  <a:pt x="3017" y="2678"/>
                </a:lnTo>
                <a:lnTo>
                  <a:pt x="3083" y="2690"/>
                </a:lnTo>
                <a:lnTo>
                  <a:pt x="3070" y="2763"/>
                </a:lnTo>
                <a:lnTo>
                  <a:pt x="3022" y="2935"/>
                </a:lnTo>
                <a:cubicBezTo>
                  <a:pt x="3021" y="2939"/>
                  <a:pt x="3019" y="2943"/>
                  <a:pt x="3016" y="2946"/>
                </a:cubicBezTo>
                <a:lnTo>
                  <a:pt x="3006" y="2960"/>
                </a:lnTo>
                <a:lnTo>
                  <a:pt x="2953" y="2919"/>
                </a:lnTo>
                <a:close/>
                <a:moveTo>
                  <a:pt x="3051" y="2481"/>
                </a:moveTo>
                <a:lnTo>
                  <a:pt x="3054" y="2460"/>
                </a:lnTo>
                <a:lnTo>
                  <a:pt x="3066" y="2219"/>
                </a:lnTo>
                <a:lnTo>
                  <a:pt x="3133" y="2222"/>
                </a:lnTo>
                <a:lnTo>
                  <a:pt x="3120" y="2471"/>
                </a:lnTo>
                <a:lnTo>
                  <a:pt x="3116" y="2492"/>
                </a:lnTo>
                <a:lnTo>
                  <a:pt x="3051" y="2481"/>
                </a:lnTo>
                <a:close/>
                <a:moveTo>
                  <a:pt x="3080" y="2017"/>
                </a:moveTo>
                <a:lnTo>
                  <a:pt x="3114" y="1753"/>
                </a:lnTo>
                <a:lnTo>
                  <a:pt x="3180" y="1761"/>
                </a:lnTo>
                <a:lnTo>
                  <a:pt x="3147" y="2025"/>
                </a:lnTo>
                <a:lnTo>
                  <a:pt x="3080" y="2017"/>
                </a:lnTo>
                <a:close/>
                <a:moveTo>
                  <a:pt x="3142" y="1554"/>
                </a:moveTo>
                <a:lnTo>
                  <a:pt x="3171" y="1358"/>
                </a:lnTo>
                <a:lnTo>
                  <a:pt x="3187" y="1289"/>
                </a:lnTo>
                <a:lnTo>
                  <a:pt x="3252" y="1303"/>
                </a:lnTo>
                <a:lnTo>
                  <a:pt x="3237" y="1368"/>
                </a:lnTo>
                <a:lnTo>
                  <a:pt x="3208" y="1564"/>
                </a:lnTo>
                <a:lnTo>
                  <a:pt x="3142" y="1554"/>
                </a:lnTo>
                <a:close/>
                <a:moveTo>
                  <a:pt x="3258" y="1089"/>
                </a:moveTo>
                <a:lnTo>
                  <a:pt x="3266" y="1079"/>
                </a:lnTo>
                <a:cubicBezTo>
                  <a:pt x="3274" y="1070"/>
                  <a:pt x="3286" y="1066"/>
                  <a:pt x="3298" y="1068"/>
                </a:cubicBezTo>
                <a:cubicBezTo>
                  <a:pt x="3310" y="1071"/>
                  <a:pt x="3320" y="1079"/>
                  <a:pt x="3323" y="1091"/>
                </a:cubicBezTo>
                <a:lnTo>
                  <a:pt x="3353" y="1181"/>
                </a:lnTo>
                <a:lnTo>
                  <a:pt x="3393" y="1336"/>
                </a:lnTo>
                <a:lnTo>
                  <a:pt x="3328" y="1353"/>
                </a:lnTo>
                <a:lnTo>
                  <a:pt x="3289" y="1201"/>
                </a:lnTo>
                <a:lnTo>
                  <a:pt x="3260" y="1111"/>
                </a:lnTo>
                <a:lnTo>
                  <a:pt x="3317" y="1123"/>
                </a:lnTo>
                <a:lnTo>
                  <a:pt x="3308" y="1133"/>
                </a:lnTo>
                <a:lnTo>
                  <a:pt x="3258" y="1089"/>
                </a:lnTo>
                <a:close/>
                <a:moveTo>
                  <a:pt x="3431" y="1535"/>
                </a:moveTo>
                <a:lnTo>
                  <a:pt x="3441" y="1592"/>
                </a:lnTo>
                <a:lnTo>
                  <a:pt x="3490" y="1789"/>
                </a:lnTo>
                <a:lnTo>
                  <a:pt x="3488" y="1783"/>
                </a:lnTo>
                <a:lnTo>
                  <a:pt x="3489" y="1787"/>
                </a:lnTo>
                <a:lnTo>
                  <a:pt x="3429" y="1814"/>
                </a:lnTo>
                <a:lnTo>
                  <a:pt x="3427" y="1810"/>
                </a:lnTo>
                <a:cubicBezTo>
                  <a:pt x="3426" y="1808"/>
                  <a:pt x="3425" y="1806"/>
                  <a:pt x="3425" y="1804"/>
                </a:cubicBezTo>
                <a:lnTo>
                  <a:pt x="3376" y="1604"/>
                </a:lnTo>
                <a:lnTo>
                  <a:pt x="3366" y="1547"/>
                </a:lnTo>
                <a:lnTo>
                  <a:pt x="3431" y="1535"/>
                </a:lnTo>
                <a:close/>
                <a:moveTo>
                  <a:pt x="3521" y="1901"/>
                </a:moveTo>
                <a:lnTo>
                  <a:pt x="3548" y="1867"/>
                </a:lnTo>
                <a:lnTo>
                  <a:pt x="3544" y="1873"/>
                </a:lnTo>
                <a:lnTo>
                  <a:pt x="3592" y="1765"/>
                </a:lnTo>
                <a:lnTo>
                  <a:pt x="3627" y="1669"/>
                </a:lnTo>
                <a:lnTo>
                  <a:pt x="3689" y="1692"/>
                </a:lnTo>
                <a:lnTo>
                  <a:pt x="3653" y="1792"/>
                </a:lnTo>
                <a:lnTo>
                  <a:pt x="3605" y="1901"/>
                </a:lnTo>
                <a:cubicBezTo>
                  <a:pt x="3603" y="1903"/>
                  <a:pt x="3602" y="1905"/>
                  <a:pt x="3601" y="1907"/>
                </a:cubicBezTo>
                <a:lnTo>
                  <a:pt x="3574" y="1942"/>
                </a:lnTo>
                <a:lnTo>
                  <a:pt x="3521" y="1901"/>
                </a:lnTo>
                <a:close/>
                <a:moveTo>
                  <a:pt x="3722" y="1486"/>
                </a:moveTo>
                <a:lnTo>
                  <a:pt x="3731" y="1472"/>
                </a:lnTo>
                <a:cubicBezTo>
                  <a:pt x="3736" y="1463"/>
                  <a:pt x="3745" y="1458"/>
                  <a:pt x="3755" y="1456"/>
                </a:cubicBezTo>
                <a:cubicBezTo>
                  <a:pt x="3765" y="1455"/>
                  <a:pt x="3775" y="1458"/>
                  <a:pt x="3782" y="1465"/>
                </a:cubicBezTo>
                <a:lnTo>
                  <a:pt x="3811" y="1492"/>
                </a:lnTo>
                <a:cubicBezTo>
                  <a:pt x="3815" y="1496"/>
                  <a:pt x="3818" y="1500"/>
                  <a:pt x="3819" y="1505"/>
                </a:cubicBezTo>
                <a:lnTo>
                  <a:pt x="3868" y="1631"/>
                </a:lnTo>
                <a:cubicBezTo>
                  <a:pt x="3869" y="1633"/>
                  <a:pt x="3869" y="1635"/>
                  <a:pt x="3870" y="1637"/>
                </a:cubicBezTo>
                <a:lnTo>
                  <a:pt x="3884" y="1710"/>
                </a:lnTo>
                <a:lnTo>
                  <a:pt x="3819" y="1723"/>
                </a:lnTo>
                <a:lnTo>
                  <a:pt x="3804" y="1649"/>
                </a:lnTo>
                <a:lnTo>
                  <a:pt x="3806" y="1655"/>
                </a:lnTo>
                <a:lnTo>
                  <a:pt x="3757" y="1528"/>
                </a:lnTo>
                <a:lnTo>
                  <a:pt x="3766" y="1541"/>
                </a:lnTo>
                <a:lnTo>
                  <a:pt x="3737" y="1514"/>
                </a:lnTo>
                <a:lnTo>
                  <a:pt x="3788" y="1507"/>
                </a:lnTo>
                <a:lnTo>
                  <a:pt x="3779" y="1521"/>
                </a:lnTo>
                <a:lnTo>
                  <a:pt x="3722" y="1486"/>
                </a:lnTo>
                <a:close/>
                <a:moveTo>
                  <a:pt x="3921" y="1907"/>
                </a:moveTo>
                <a:lnTo>
                  <a:pt x="3958" y="2116"/>
                </a:lnTo>
                <a:lnTo>
                  <a:pt x="3966" y="2171"/>
                </a:lnTo>
                <a:lnTo>
                  <a:pt x="3900" y="2181"/>
                </a:lnTo>
                <a:lnTo>
                  <a:pt x="3892" y="2128"/>
                </a:lnTo>
                <a:lnTo>
                  <a:pt x="3856" y="1918"/>
                </a:lnTo>
                <a:lnTo>
                  <a:pt x="3921" y="1907"/>
                </a:lnTo>
                <a:close/>
                <a:moveTo>
                  <a:pt x="3995" y="2369"/>
                </a:moveTo>
                <a:lnTo>
                  <a:pt x="4006" y="2442"/>
                </a:lnTo>
                <a:lnTo>
                  <a:pt x="4020" y="2637"/>
                </a:lnTo>
                <a:lnTo>
                  <a:pt x="3954" y="2641"/>
                </a:lnTo>
                <a:lnTo>
                  <a:pt x="3940" y="2452"/>
                </a:lnTo>
                <a:lnTo>
                  <a:pt x="3929" y="2378"/>
                </a:lnTo>
                <a:lnTo>
                  <a:pt x="3995" y="2369"/>
                </a:lnTo>
                <a:close/>
                <a:moveTo>
                  <a:pt x="4055" y="2825"/>
                </a:moveTo>
                <a:lnTo>
                  <a:pt x="4074" y="2890"/>
                </a:lnTo>
                <a:lnTo>
                  <a:pt x="4042" y="2865"/>
                </a:lnTo>
                <a:lnTo>
                  <a:pt x="4090" y="2865"/>
                </a:lnTo>
                <a:lnTo>
                  <a:pt x="4058" y="2891"/>
                </a:lnTo>
                <a:lnTo>
                  <a:pt x="4091" y="2744"/>
                </a:lnTo>
                <a:lnTo>
                  <a:pt x="4156" y="2759"/>
                </a:lnTo>
                <a:lnTo>
                  <a:pt x="4123" y="2906"/>
                </a:lnTo>
                <a:cubicBezTo>
                  <a:pt x="4119" y="2921"/>
                  <a:pt x="4106" y="2932"/>
                  <a:pt x="4090" y="2932"/>
                </a:cubicBezTo>
                <a:lnTo>
                  <a:pt x="4042" y="2932"/>
                </a:lnTo>
                <a:cubicBezTo>
                  <a:pt x="4027" y="2932"/>
                  <a:pt x="4014" y="2922"/>
                  <a:pt x="4010" y="2908"/>
                </a:cubicBezTo>
                <a:lnTo>
                  <a:pt x="3991" y="2844"/>
                </a:lnTo>
                <a:lnTo>
                  <a:pt x="4055" y="2825"/>
                </a:lnTo>
                <a:close/>
                <a:moveTo>
                  <a:pt x="4120" y="2550"/>
                </a:moveTo>
                <a:lnTo>
                  <a:pt x="4150" y="2285"/>
                </a:lnTo>
                <a:lnTo>
                  <a:pt x="4216" y="2293"/>
                </a:lnTo>
                <a:lnTo>
                  <a:pt x="4187" y="2558"/>
                </a:lnTo>
                <a:lnTo>
                  <a:pt x="4120" y="2550"/>
                </a:lnTo>
                <a:close/>
                <a:moveTo>
                  <a:pt x="4165" y="2087"/>
                </a:moveTo>
                <a:lnTo>
                  <a:pt x="4183" y="1821"/>
                </a:lnTo>
                <a:lnTo>
                  <a:pt x="4249" y="1826"/>
                </a:lnTo>
                <a:lnTo>
                  <a:pt x="4232" y="2092"/>
                </a:lnTo>
                <a:lnTo>
                  <a:pt x="4165" y="2087"/>
                </a:lnTo>
                <a:close/>
                <a:moveTo>
                  <a:pt x="4195" y="1622"/>
                </a:moveTo>
                <a:lnTo>
                  <a:pt x="4208" y="1356"/>
                </a:lnTo>
                <a:lnTo>
                  <a:pt x="4274" y="1359"/>
                </a:lnTo>
                <a:lnTo>
                  <a:pt x="4262" y="1625"/>
                </a:lnTo>
                <a:lnTo>
                  <a:pt x="4195" y="1622"/>
                </a:lnTo>
                <a:close/>
                <a:moveTo>
                  <a:pt x="4217" y="1156"/>
                </a:moveTo>
                <a:lnTo>
                  <a:pt x="4223" y="1036"/>
                </a:lnTo>
                <a:lnTo>
                  <a:pt x="4235" y="889"/>
                </a:lnTo>
                <a:lnTo>
                  <a:pt x="4302" y="895"/>
                </a:lnTo>
                <a:lnTo>
                  <a:pt x="4289" y="1039"/>
                </a:lnTo>
                <a:lnTo>
                  <a:pt x="4284" y="1159"/>
                </a:lnTo>
                <a:lnTo>
                  <a:pt x="4217" y="1156"/>
                </a:lnTo>
                <a:close/>
                <a:moveTo>
                  <a:pt x="4252" y="690"/>
                </a:moveTo>
                <a:lnTo>
                  <a:pt x="4271" y="466"/>
                </a:lnTo>
                <a:lnTo>
                  <a:pt x="4276" y="423"/>
                </a:lnTo>
                <a:lnTo>
                  <a:pt x="4342" y="431"/>
                </a:lnTo>
                <a:lnTo>
                  <a:pt x="4338" y="471"/>
                </a:lnTo>
                <a:lnTo>
                  <a:pt x="4319" y="695"/>
                </a:lnTo>
                <a:lnTo>
                  <a:pt x="4252" y="690"/>
                </a:lnTo>
                <a:close/>
                <a:moveTo>
                  <a:pt x="4299" y="224"/>
                </a:moveTo>
                <a:lnTo>
                  <a:pt x="4310" y="121"/>
                </a:lnTo>
                <a:cubicBezTo>
                  <a:pt x="4311" y="117"/>
                  <a:pt x="4312" y="113"/>
                  <a:pt x="4314" y="109"/>
                </a:cubicBezTo>
                <a:lnTo>
                  <a:pt x="4363" y="19"/>
                </a:lnTo>
                <a:cubicBezTo>
                  <a:pt x="4369" y="7"/>
                  <a:pt x="4383" y="0"/>
                  <a:pt x="4396" y="2"/>
                </a:cubicBezTo>
                <a:cubicBezTo>
                  <a:pt x="4410" y="3"/>
                  <a:pt x="4421" y="13"/>
                  <a:pt x="4425" y="27"/>
                </a:cubicBezTo>
                <a:lnTo>
                  <a:pt x="4439" y="86"/>
                </a:lnTo>
                <a:lnTo>
                  <a:pt x="4374" y="101"/>
                </a:lnTo>
                <a:lnTo>
                  <a:pt x="4360" y="43"/>
                </a:lnTo>
                <a:lnTo>
                  <a:pt x="4422" y="51"/>
                </a:lnTo>
                <a:lnTo>
                  <a:pt x="4373" y="141"/>
                </a:lnTo>
                <a:lnTo>
                  <a:pt x="4377" y="129"/>
                </a:lnTo>
                <a:lnTo>
                  <a:pt x="4365" y="232"/>
                </a:lnTo>
                <a:lnTo>
                  <a:pt x="4299" y="224"/>
                </a:lnTo>
                <a:close/>
                <a:moveTo>
                  <a:pt x="4477" y="288"/>
                </a:moveTo>
                <a:lnTo>
                  <a:pt x="4488" y="554"/>
                </a:lnTo>
                <a:lnTo>
                  <a:pt x="4422" y="557"/>
                </a:lnTo>
                <a:lnTo>
                  <a:pt x="4410" y="291"/>
                </a:lnTo>
                <a:lnTo>
                  <a:pt x="4477" y="288"/>
                </a:lnTo>
                <a:close/>
                <a:moveTo>
                  <a:pt x="4499" y="753"/>
                </a:moveTo>
                <a:lnTo>
                  <a:pt x="4522" y="1018"/>
                </a:lnTo>
                <a:lnTo>
                  <a:pt x="4455" y="1024"/>
                </a:lnTo>
                <a:lnTo>
                  <a:pt x="4433" y="758"/>
                </a:lnTo>
                <a:lnTo>
                  <a:pt x="4499" y="753"/>
                </a:lnTo>
                <a:close/>
                <a:moveTo>
                  <a:pt x="4538" y="1218"/>
                </a:moveTo>
                <a:lnTo>
                  <a:pt x="4542" y="1270"/>
                </a:lnTo>
                <a:lnTo>
                  <a:pt x="4559" y="1484"/>
                </a:lnTo>
                <a:lnTo>
                  <a:pt x="4493" y="1489"/>
                </a:lnTo>
                <a:lnTo>
                  <a:pt x="4476" y="1275"/>
                </a:lnTo>
                <a:lnTo>
                  <a:pt x="4472" y="1223"/>
                </a:lnTo>
                <a:lnTo>
                  <a:pt x="4538" y="1218"/>
                </a:lnTo>
                <a:close/>
                <a:moveTo>
                  <a:pt x="4575" y="1683"/>
                </a:moveTo>
                <a:lnTo>
                  <a:pt x="4591" y="1884"/>
                </a:lnTo>
                <a:lnTo>
                  <a:pt x="4597" y="1948"/>
                </a:lnTo>
                <a:lnTo>
                  <a:pt x="4531" y="1955"/>
                </a:lnTo>
                <a:lnTo>
                  <a:pt x="4525" y="1890"/>
                </a:lnTo>
                <a:lnTo>
                  <a:pt x="4509" y="1688"/>
                </a:lnTo>
                <a:lnTo>
                  <a:pt x="4575" y="1683"/>
                </a:lnTo>
                <a:close/>
                <a:moveTo>
                  <a:pt x="4617" y="2147"/>
                </a:moveTo>
                <a:lnTo>
                  <a:pt x="4640" y="2381"/>
                </a:lnTo>
                <a:lnTo>
                  <a:pt x="4644" y="2411"/>
                </a:lnTo>
                <a:lnTo>
                  <a:pt x="4578" y="2420"/>
                </a:lnTo>
                <a:lnTo>
                  <a:pt x="4573" y="2387"/>
                </a:lnTo>
                <a:lnTo>
                  <a:pt x="4550" y="2154"/>
                </a:lnTo>
                <a:lnTo>
                  <a:pt x="4617" y="2147"/>
                </a:lnTo>
                <a:close/>
                <a:moveTo>
                  <a:pt x="4672" y="2609"/>
                </a:moveTo>
                <a:lnTo>
                  <a:pt x="4688" y="2722"/>
                </a:lnTo>
                <a:lnTo>
                  <a:pt x="4708" y="2858"/>
                </a:lnTo>
                <a:lnTo>
                  <a:pt x="4659" y="2834"/>
                </a:lnTo>
                <a:lnTo>
                  <a:pt x="4672" y="2826"/>
                </a:lnTo>
                <a:lnTo>
                  <a:pt x="4704" y="2884"/>
                </a:lnTo>
                <a:lnTo>
                  <a:pt x="4691" y="2892"/>
                </a:lnTo>
                <a:cubicBezTo>
                  <a:pt x="4681" y="2897"/>
                  <a:pt x="4670" y="2897"/>
                  <a:pt x="4660" y="2893"/>
                </a:cubicBezTo>
                <a:cubicBezTo>
                  <a:pt x="4650" y="2888"/>
                  <a:pt x="4643" y="2878"/>
                  <a:pt x="4642" y="2867"/>
                </a:cubicBezTo>
                <a:lnTo>
                  <a:pt x="4622" y="2732"/>
                </a:lnTo>
                <a:lnTo>
                  <a:pt x="4606" y="2618"/>
                </a:lnTo>
                <a:lnTo>
                  <a:pt x="4672" y="2609"/>
                </a:lnTo>
                <a:close/>
                <a:moveTo>
                  <a:pt x="4750" y="2680"/>
                </a:moveTo>
                <a:lnTo>
                  <a:pt x="4779" y="2565"/>
                </a:lnTo>
                <a:cubicBezTo>
                  <a:pt x="4779" y="2563"/>
                  <a:pt x="4780" y="2562"/>
                  <a:pt x="4781" y="2560"/>
                </a:cubicBezTo>
                <a:lnTo>
                  <a:pt x="4829" y="2451"/>
                </a:lnTo>
                <a:cubicBezTo>
                  <a:pt x="4832" y="2446"/>
                  <a:pt x="4835" y="2442"/>
                  <a:pt x="4840" y="2438"/>
                </a:cubicBezTo>
                <a:lnTo>
                  <a:pt x="4864" y="2421"/>
                </a:lnTo>
                <a:lnTo>
                  <a:pt x="4904" y="2474"/>
                </a:lnTo>
                <a:lnTo>
                  <a:pt x="4880" y="2492"/>
                </a:lnTo>
                <a:lnTo>
                  <a:pt x="4890" y="2479"/>
                </a:lnTo>
                <a:lnTo>
                  <a:pt x="4841" y="2587"/>
                </a:lnTo>
                <a:lnTo>
                  <a:pt x="4843" y="2582"/>
                </a:lnTo>
                <a:lnTo>
                  <a:pt x="4814" y="2696"/>
                </a:lnTo>
                <a:lnTo>
                  <a:pt x="4750" y="2680"/>
                </a:lnTo>
                <a:close/>
                <a:moveTo>
                  <a:pt x="5026" y="2555"/>
                </a:moveTo>
                <a:lnTo>
                  <a:pt x="5054" y="2602"/>
                </a:lnTo>
                <a:lnTo>
                  <a:pt x="5100" y="2662"/>
                </a:lnTo>
                <a:lnTo>
                  <a:pt x="5074" y="2649"/>
                </a:lnTo>
                <a:lnTo>
                  <a:pt x="5123" y="2649"/>
                </a:lnTo>
                <a:lnTo>
                  <a:pt x="5093" y="2666"/>
                </a:lnTo>
                <a:lnTo>
                  <a:pt x="5113" y="2630"/>
                </a:lnTo>
                <a:lnTo>
                  <a:pt x="5133" y="2593"/>
                </a:lnTo>
                <a:lnTo>
                  <a:pt x="5192" y="2624"/>
                </a:lnTo>
                <a:lnTo>
                  <a:pt x="5172" y="2662"/>
                </a:lnTo>
                <a:lnTo>
                  <a:pt x="5152" y="2698"/>
                </a:lnTo>
                <a:cubicBezTo>
                  <a:pt x="5146" y="2709"/>
                  <a:pt x="5135" y="2715"/>
                  <a:pt x="5123" y="2715"/>
                </a:cubicBezTo>
                <a:lnTo>
                  <a:pt x="5074" y="2715"/>
                </a:lnTo>
                <a:cubicBezTo>
                  <a:pt x="5064" y="2715"/>
                  <a:pt x="5054" y="2710"/>
                  <a:pt x="5048" y="2702"/>
                </a:cubicBezTo>
                <a:lnTo>
                  <a:pt x="4997" y="2636"/>
                </a:lnTo>
                <a:lnTo>
                  <a:pt x="4969" y="2589"/>
                </a:lnTo>
                <a:lnTo>
                  <a:pt x="5026" y="2555"/>
                </a:lnTo>
                <a:close/>
                <a:moveTo>
                  <a:pt x="5217" y="2415"/>
                </a:moveTo>
                <a:lnTo>
                  <a:pt x="5248" y="2344"/>
                </a:lnTo>
                <a:cubicBezTo>
                  <a:pt x="5252" y="2335"/>
                  <a:pt x="5258" y="2329"/>
                  <a:pt x="5267" y="2325"/>
                </a:cubicBezTo>
                <a:lnTo>
                  <a:pt x="5316" y="2307"/>
                </a:lnTo>
                <a:cubicBezTo>
                  <a:pt x="5332" y="2301"/>
                  <a:pt x="5350" y="2309"/>
                  <a:pt x="5358" y="2325"/>
                </a:cubicBezTo>
                <a:lnTo>
                  <a:pt x="5387" y="2388"/>
                </a:lnTo>
                <a:cubicBezTo>
                  <a:pt x="5388" y="2390"/>
                  <a:pt x="5388" y="2392"/>
                  <a:pt x="5389" y="2394"/>
                </a:cubicBezTo>
                <a:lnTo>
                  <a:pt x="5405" y="2459"/>
                </a:lnTo>
                <a:lnTo>
                  <a:pt x="5341" y="2476"/>
                </a:lnTo>
                <a:lnTo>
                  <a:pt x="5324" y="2410"/>
                </a:lnTo>
                <a:lnTo>
                  <a:pt x="5326" y="2416"/>
                </a:lnTo>
                <a:lnTo>
                  <a:pt x="5297" y="2353"/>
                </a:lnTo>
                <a:lnTo>
                  <a:pt x="5339" y="2370"/>
                </a:lnTo>
                <a:lnTo>
                  <a:pt x="5290" y="2388"/>
                </a:lnTo>
                <a:lnTo>
                  <a:pt x="5309" y="2370"/>
                </a:lnTo>
                <a:lnTo>
                  <a:pt x="5278" y="2441"/>
                </a:lnTo>
                <a:lnTo>
                  <a:pt x="5217" y="2415"/>
                </a:lnTo>
                <a:close/>
              </a:path>
            </a:pathLst>
          </a:custGeom>
          <a:solidFill>
            <a:srgbClr val="3333FF"/>
          </a:solidFill>
          <a:ln w="1588" cap="flat">
            <a:solidFill>
              <a:srgbClr val="3333FF"/>
            </a:solidFill>
            <a:prstDash val="solid"/>
            <a:bevel/>
            <a:headEnd/>
            <a:tailEnd/>
          </a:ln>
        </p:spPr>
        <p:txBody>
          <a:bodyPr/>
          <a:lstStyle/>
          <a:p>
            <a:endParaRPr lang="en-US"/>
          </a:p>
        </p:txBody>
      </p:sp>
      <p:sp>
        <p:nvSpPr>
          <p:cNvPr id="75847" name="Freeform 71">
            <a:extLst>
              <a:ext uri="{FF2B5EF4-FFF2-40B4-BE49-F238E27FC236}">
                <a16:creationId xmlns:a16="http://schemas.microsoft.com/office/drawing/2014/main" id="{3BA2636D-33B3-4686-83CD-1DF3F4D3272D}"/>
              </a:ext>
            </a:extLst>
          </p:cNvPr>
          <p:cNvSpPr>
            <a:spLocks noEditPoints="1"/>
          </p:cNvSpPr>
          <p:nvPr/>
        </p:nvSpPr>
        <p:spPr bwMode="auto">
          <a:xfrm>
            <a:off x="5370513" y="4329113"/>
            <a:ext cx="733425" cy="606425"/>
          </a:xfrm>
          <a:custGeom>
            <a:avLst/>
            <a:gdLst>
              <a:gd name="T0" fmla="*/ 53 w 3241"/>
              <a:gd name="T1" fmla="*/ 1933 h 2662"/>
              <a:gd name="T2" fmla="*/ 152 w 3241"/>
              <a:gd name="T3" fmla="*/ 2120 h 2662"/>
              <a:gd name="T4" fmla="*/ 97 w 3241"/>
              <a:gd name="T5" fmla="*/ 2198 h 2662"/>
              <a:gd name="T6" fmla="*/ 259 w 3241"/>
              <a:gd name="T7" fmla="*/ 2590 h 2662"/>
              <a:gd name="T8" fmla="*/ 264 w 3241"/>
              <a:gd name="T9" fmla="*/ 2463 h 2662"/>
              <a:gd name="T10" fmla="*/ 329 w 3241"/>
              <a:gd name="T11" fmla="*/ 2478 h 2662"/>
              <a:gd name="T12" fmla="*/ 220 w 3241"/>
              <a:gd name="T13" fmla="*/ 2647 h 2662"/>
              <a:gd name="T14" fmla="*/ 253 w 3241"/>
              <a:gd name="T15" fmla="*/ 2570 h 2662"/>
              <a:gd name="T16" fmla="*/ 397 w 3241"/>
              <a:gd name="T17" fmla="*/ 1964 h 2662"/>
              <a:gd name="T18" fmla="*/ 350 w 3241"/>
              <a:gd name="T19" fmla="*/ 1759 h 2662"/>
              <a:gd name="T20" fmla="*/ 417 w 3241"/>
              <a:gd name="T21" fmla="*/ 1760 h 2662"/>
              <a:gd name="T22" fmla="*/ 428 w 3241"/>
              <a:gd name="T23" fmla="*/ 1056 h 2662"/>
              <a:gd name="T24" fmla="*/ 494 w 3241"/>
              <a:gd name="T25" fmla="*/ 1069 h 2662"/>
              <a:gd name="T26" fmla="*/ 586 w 3241"/>
              <a:gd name="T27" fmla="*/ 979 h 2662"/>
              <a:gd name="T28" fmla="*/ 566 w 3241"/>
              <a:gd name="T29" fmla="*/ 1176 h 2662"/>
              <a:gd name="T30" fmla="*/ 700 w 3241"/>
              <a:gd name="T31" fmla="*/ 1646 h 2662"/>
              <a:gd name="T32" fmla="*/ 638 w 3241"/>
              <a:gd name="T33" fmla="*/ 1666 h 2662"/>
              <a:gd name="T34" fmla="*/ 744 w 3241"/>
              <a:gd name="T35" fmla="*/ 1573 h 2662"/>
              <a:gd name="T36" fmla="*/ 845 w 3241"/>
              <a:gd name="T37" fmla="*/ 1392 h 2662"/>
              <a:gd name="T38" fmla="*/ 818 w 3241"/>
              <a:gd name="T39" fmla="*/ 1011 h 2662"/>
              <a:gd name="T40" fmla="*/ 874 w 3241"/>
              <a:gd name="T41" fmla="*/ 1121 h 2662"/>
              <a:gd name="T42" fmla="*/ 886 w 3241"/>
              <a:gd name="T43" fmla="*/ 385 h 2662"/>
              <a:gd name="T44" fmla="*/ 861 w 3241"/>
              <a:gd name="T45" fmla="*/ 650 h 2662"/>
              <a:gd name="T46" fmla="*/ 995 w 3241"/>
              <a:gd name="T47" fmla="*/ 11 h 2662"/>
              <a:gd name="T48" fmla="*/ 1018 w 3241"/>
              <a:gd name="T49" fmla="*/ 130 h 2662"/>
              <a:gd name="T50" fmla="*/ 1001 w 3241"/>
              <a:gd name="T51" fmla="*/ 87 h 2662"/>
              <a:gd name="T52" fmla="*/ 1147 w 3241"/>
              <a:gd name="T53" fmla="*/ 373 h 2662"/>
              <a:gd name="T54" fmla="*/ 1067 w 3241"/>
              <a:gd name="T55" fmla="*/ 318 h 2662"/>
              <a:gd name="T56" fmla="*/ 1264 w 3241"/>
              <a:gd name="T57" fmla="*/ 1005 h 2662"/>
              <a:gd name="T58" fmla="*/ 1203 w 3241"/>
              <a:gd name="T59" fmla="*/ 1030 h 2662"/>
              <a:gd name="T60" fmla="*/ 1200 w 3241"/>
              <a:gd name="T61" fmla="*/ 764 h 2662"/>
              <a:gd name="T62" fmla="*/ 1465 w 3241"/>
              <a:gd name="T63" fmla="*/ 1259 h 2662"/>
              <a:gd name="T64" fmla="*/ 1482 w 3241"/>
              <a:gd name="T65" fmla="*/ 1414 h 2662"/>
              <a:gd name="T66" fmla="*/ 1369 w 3241"/>
              <a:gd name="T67" fmla="*/ 1231 h 2662"/>
              <a:gd name="T68" fmla="*/ 1634 w 3241"/>
              <a:gd name="T69" fmla="*/ 1566 h 2662"/>
              <a:gd name="T70" fmla="*/ 1700 w 3241"/>
              <a:gd name="T71" fmla="*/ 1543 h 2662"/>
              <a:gd name="T72" fmla="*/ 1763 w 3241"/>
              <a:gd name="T73" fmla="*/ 1491 h 2662"/>
              <a:gd name="T74" fmla="*/ 1853 w 3241"/>
              <a:gd name="T75" fmla="*/ 1512 h 2662"/>
              <a:gd name="T76" fmla="*/ 1774 w 3241"/>
              <a:gd name="T77" fmla="*/ 1580 h 2662"/>
              <a:gd name="T78" fmla="*/ 1651 w 3241"/>
              <a:gd name="T79" fmla="*/ 1609 h 2662"/>
              <a:gd name="T80" fmla="*/ 1634 w 3241"/>
              <a:gd name="T81" fmla="*/ 1566 h 2662"/>
              <a:gd name="T82" fmla="*/ 2059 w 3241"/>
              <a:gd name="T83" fmla="*/ 1354 h 2662"/>
              <a:gd name="T84" fmla="*/ 2180 w 3241"/>
              <a:gd name="T85" fmla="*/ 1354 h 2662"/>
              <a:gd name="T86" fmla="*/ 2279 w 3241"/>
              <a:gd name="T87" fmla="*/ 1379 h 2662"/>
              <a:gd name="T88" fmla="*/ 2256 w 3241"/>
              <a:gd name="T89" fmla="*/ 1437 h 2662"/>
              <a:gd name="T90" fmla="*/ 2168 w 3241"/>
              <a:gd name="T91" fmla="*/ 1419 h 2662"/>
              <a:gd name="T92" fmla="*/ 2033 w 3241"/>
              <a:gd name="T93" fmla="*/ 1435 h 2662"/>
              <a:gd name="T94" fmla="*/ 2419 w 3241"/>
              <a:gd name="T95" fmla="*/ 1343 h 2662"/>
              <a:gd name="T96" fmla="*/ 2467 w 3241"/>
              <a:gd name="T97" fmla="*/ 1253 h 2662"/>
              <a:gd name="T98" fmla="*/ 2587 w 3241"/>
              <a:gd name="T99" fmla="*/ 1180 h 2662"/>
              <a:gd name="T100" fmla="*/ 2599 w 3241"/>
              <a:gd name="T101" fmla="*/ 1245 h 2662"/>
              <a:gd name="T102" fmla="*/ 2522 w 3241"/>
              <a:gd name="T103" fmla="*/ 1287 h 2662"/>
              <a:gd name="T104" fmla="*/ 2419 w 3241"/>
              <a:gd name="T105" fmla="*/ 1343 h 2662"/>
              <a:gd name="T106" fmla="*/ 2853 w 3241"/>
              <a:gd name="T107" fmla="*/ 1400 h 2662"/>
              <a:gd name="T108" fmla="*/ 2935 w 3241"/>
              <a:gd name="T109" fmla="*/ 1425 h 2662"/>
              <a:gd name="T110" fmla="*/ 2970 w 3241"/>
              <a:gd name="T111" fmla="*/ 1480 h 2662"/>
              <a:gd name="T112" fmla="*/ 2878 w 3241"/>
              <a:gd name="T113" fmla="*/ 1480 h 2662"/>
              <a:gd name="T114" fmla="*/ 2743 w 3241"/>
              <a:gd name="T115" fmla="*/ 1363 h 2662"/>
              <a:gd name="T116" fmla="*/ 3153 w 3241"/>
              <a:gd name="T117" fmla="*/ 1262 h 2662"/>
              <a:gd name="T118" fmla="*/ 3241 w 3241"/>
              <a:gd name="T119" fmla="*/ 1328 h 2662"/>
              <a:gd name="T120" fmla="*/ 3176 w 3241"/>
              <a:gd name="T121" fmla="*/ 1319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41" h="2662">
                <a:moveTo>
                  <a:pt x="65" y="1660"/>
                </a:moveTo>
                <a:lnTo>
                  <a:pt x="114" y="1895"/>
                </a:lnTo>
                <a:lnTo>
                  <a:pt x="118" y="1922"/>
                </a:lnTo>
                <a:lnTo>
                  <a:pt x="53" y="1933"/>
                </a:lnTo>
                <a:lnTo>
                  <a:pt x="49" y="1909"/>
                </a:lnTo>
                <a:lnTo>
                  <a:pt x="0" y="1673"/>
                </a:lnTo>
                <a:lnTo>
                  <a:pt x="65" y="1660"/>
                </a:lnTo>
                <a:close/>
                <a:moveTo>
                  <a:pt x="152" y="2120"/>
                </a:moveTo>
                <a:lnTo>
                  <a:pt x="163" y="2187"/>
                </a:lnTo>
                <a:lnTo>
                  <a:pt x="200" y="2381"/>
                </a:lnTo>
                <a:lnTo>
                  <a:pt x="135" y="2394"/>
                </a:lnTo>
                <a:lnTo>
                  <a:pt x="97" y="2198"/>
                </a:lnTo>
                <a:lnTo>
                  <a:pt x="86" y="2131"/>
                </a:lnTo>
                <a:lnTo>
                  <a:pt x="152" y="2120"/>
                </a:lnTo>
                <a:close/>
                <a:moveTo>
                  <a:pt x="253" y="2570"/>
                </a:moveTo>
                <a:lnTo>
                  <a:pt x="259" y="2590"/>
                </a:lnTo>
                <a:lnTo>
                  <a:pt x="255" y="2581"/>
                </a:lnTo>
                <a:lnTo>
                  <a:pt x="274" y="2608"/>
                </a:lnTo>
                <a:lnTo>
                  <a:pt x="215" y="2617"/>
                </a:lnTo>
                <a:lnTo>
                  <a:pt x="264" y="2463"/>
                </a:lnTo>
                <a:lnTo>
                  <a:pt x="263" y="2468"/>
                </a:lnTo>
                <a:lnTo>
                  <a:pt x="271" y="2418"/>
                </a:lnTo>
                <a:lnTo>
                  <a:pt x="337" y="2429"/>
                </a:lnTo>
                <a:lnTo>
                  <a:pt x="329" y="2478"/>
                </a:lnTo>
                <a:cubicBezTo>
                  <a:pt x="328" y="2480"/>
                  <a:pt x="328" y="2482"/>
                  <a:pt x="328" y="2483"/>
                </a:cubicBezTo>
                <a:lnTo>
                  <a:pt x="279" y="2637"/>
                </a:lnTo>
                <a:cubicBezTo>
                  <a:pt x="275" y="2649"/>
                  <a:pt x="265" y="2658"/>
                  <a:pt x="252" y="2660"/>
                </a:cubicBezTo>
                <a:cubicBezTo>
                  <a:pt x="240" y="2662"/>
                  <a:pt x="227" y="2657"/>
                  <a:pt x="220" y="2647"/>
                </a:cubicBezTo>
                <a:lnTo>
                  <a:pt x="200" y="2619"/>
                </a:lnTo>
                <a:cubicBezTo>
                  <a:pt x="198" y="2617"/>
                  <a:pt x="197" y="2613"/>
                  <a:pt x="196" y="2610"/>
                </a:cubicBezTo>
                <a:lnTo>
                  <a:pt x="189" y="2590"/>
                </a:lnTo>
                <a:lnTo>
                  <a:pt x="253" y="2570"/>
                </a:lnTo>
                <a:close/>
                <a:moveTo>
                  <a:pt x="302" y="2221"/>
                </a:moveTo>
                <a:lnTo>
                  <a:pt x="312" y="2160"/>
                </a:lnTo>
                <a:lnTo>
                  <a:pt x="331" y="1958"/>
                </a:lnTo>
                <a:lnTo>
                  <a:pt x="397" y="1964"/>
                </a:lnTo>
                <a:lnTo>
                  <a:pt x="377" y="2170"/>
                </a:lnTo>
                <a:lnTo>
                  <a:pt x="368" y="2231"/>
                </a:lnTo>
                <a:lnTo>
                  <a:pt x="302" y="2221"/>
                </a:lnTo>
                <a:close/>
                <a:moveTo>
                  <a:pt x="350" y="1759"/>
                </a:moveTo>
                <a:lnTo>
                  <a:pt x="350" y="1754"/>
                </a:lnTo>
                <a:lnTo>
                  <a:pt x="382" y="1493"/>
                </a:lnTo>
                <a:lnTo>
                  <a:pt x="448" y="1501"/>
                </a:lnTo>
                <a:lnTo>
                  <a:pt x="417" y="1760"/>
                </a:lnTo>
                <a:lnTo>
                  <a:pt x="416" y="1765"/>
                </a:lnTo>
                <a:lnTo>
                  <a:pt x="350" y="1759"/>
                </a:lnTo>
                <a:close/>
                <a:moveTo>
                  <a:pt x="405" y="1295"/>
                </a:moveTo>
                <a:lnTo>
                  <a:pt x="428" y="1056"/>
                </a:lnTo>
                <a:cubicBezTo>
                  <a:pt x="429" y="1054"/>
                  <a:pt x="429" y="1052"/>
                  <a:pt x="430" y="1050"/>
                </a:cubicBezTo>
                <a:lnTo>
                  <a:pt x="437" y="1025"/>
                </a:lnTo>
                <a:lnTo>
                  <a:pt x="501" y="1043"/>
                </a:lnTo>
                <a:lnTo>
                  <a:pt x="494" y="1069"/>
                </a:lnTo>
                <a:lnTo>
                  <a:pt x="495" y="1063"/>
                </a:lnTo>
                <a:lnTo>
                  <a:pt x="471" y="1302"/>
                </a:lnTo>
                <a:lnTo>
                  <a:pt x="405" y="1295"/>
                </a:lnTo>
                <a:close/>
                <a:moveTo>
                  <a:pt x="586" y="979"/>
                </a:moveTo>
                <a:lnTo>
                  <a:pt x="630" y="1160"/>
                </a:lnTo>
                <a:lnTo>
                  <a:pt x="647" y="1240"/>
                </a:lnTo>
                <a:lnTo>
                  <a:pt x="582" y="1253"/>
                </a:lnTo>
                <a:lnTo>
                  <a:pt x="566" y="1176"/>
                </a:lnTo>
                <a:lnTo>
                  <a:pt x="521" y="995"/>
                </a:lnTo>
                <a:lnTo>
                  <a:pt x="586" y="979"/>
                </a:lnTo>
                <a:close/>
                <a:moveTo>
                  <a:pt x="683" y="1441"/>
                </a:moveTo>
                <a:lnTo>
                  <a:pt x="700" y="1646"/>
                </a:lnTo>
                <a:lnTo>
                  <a:pt x="695" y="1631"/>
                </a:lnTo>
                <a:lnTo>
                  <a:pt x="726" y="1683"/>
                </a:lnTo>
                <a:lnTo>
                  <a:pt x="669" y="1718"/>
                </a:lnTo>
                <a:lnTo>
                  <a:pt x="638" y="1666"/>
                </a:lnTo>
                <a:cubicBezTo>
                  <a:pt x="635" y="1661"/>
                  <a:pt x="634" y="1656"/>
                  <a:pt x="633" y="1651"/>
                </a:cubicBezTo>
                <a:lnTo>
                  <a:pt x="617" y="1446"/>
                </a:lnTo>
                <a:lnTo>
                  <a:pt x="683" y="1441"/>
                </a:lnTo>
                <a:close/>
                <a:moveTo>
                  <a:pt x="744" y="1573"/>
                </a:moveTo>
                <a:lnTo>
                  <a:pt x="780" y="1380"/>
                </a:lnTo>
                <a:lnTo>
                  <a:pt x="787" y="1313"/>
                </a:lnTo>
                <a:lnTo>
                  <a:pt x="853" y="1319"/>
                </a:lnTo>
                <a:lnTo>
                  <a:pt x="845" y="1392"/>
                </a:lnTo>
                <a:lnTo>
                  <a:pt x="810" y="1585"/>
                </a:lnTo>
                <a:lnTo>
                  <a:pt x="744" y="1573"/>
                </a:lnTo>
                <a:close/>
                <a:moveTo>
                  <a:pt x="808" y="1114"/>
                </a:moveTo>
                <a:lnTo>
                  <a:pt x="818" y="1011"/>
                </a:lnTo>
                <a:lnTo>
                  <a:pt x="837" y="848"/>
                </a:lnTo>
                <a:lnTo>
                  <a:pt x="904" y="856"/>
                </a:lnTo>
                <a:lnTo>
                  <a:pt x="885" y="1018"/>
                </a:lnTo>
                <a:lnTo>
                  <a:pt x="874" y="1121"/>
                </a:lnTo>
                <a:lnTo>
                  <a:pt x="808" y="1114"/>
                </a:lnTo>
                <a:close/>
                <a:moveTo>
                  <a:pt x="861" y="650"/>
                </a:moveTo>
                <a:lnTo>
                  <a:pt x="867" y="593"/>
                </a:lnTo>
                <a:lnTo>
                  <a:pt x="886" y="385"/>
                </a:lnTo>
                <a:lnTo>
                  <a:pt x="952" y="391"/>
                </a:lnTo>
                <a:lnTo>
                  <a:pt x="933" y="601"/>
                </a:lnTo>
                <a:lnTo>
                  <a:pt x="927" y="657"/>
                </a:lnTo>
                <a:lnTo>
                  <a:pt x="861" y="650"/>
                </a:lnTo>
                <a:close/>
                <a:moveTo>
                  <a:pt x="914" y="183"/>
                </a:moveTo>
                <a:lnTo>
                  <a:pt x="936" y="74"/>
                </a:lnTo>
                <a:cubicBezTo>
                  <a:pt x="937" y="67"/>
                  <a:pt x="941" y="61"/>
                  <a:pt x="946" y="56"/>
                </a:cubicBezTo>
                <a:lnTo>
                  <a:pt x="995" y="11"/>
                </a:lnTo>
                <a:cubicBezTo>
                  <a:pt x="1003" y="4"/>
                  <a:pt x="1014" y="0"/>
                  <a:pt x="1025" y="3"/>
                </a:cubicBezTo>
                <a:cubicBezTo>
                  <a:pt x="1036" y="5"/>
                  <a:pt x="1045" y="13"/>
                  <a:pt x="1049" y="24"/>
                </a:cubicBezTo>
                <a:lnTo>
                  <a:pt x="1080" y="106"/>
                </a:lnTo>
                <a:lnTo>
                  <a:pt x="1018" y="130"/>
                </a:lnTo>
                <a:lnTo>
                  <a:pt x="986" y="47"/>
                </a:lnTo>
                <a:lnTo>
                  <a:pt x="1040" y="60"/>
                </a:lnTo>
                <a:lnTo>
                  <a:pt x="991" y="105"/>
                </a:lnTo>
                <a:lnTo>
                  <a:pt x="1001" y="87"/>
                </a:lnTo>
                <a:lnTo>
                  <a:pt x="979" y="197"/>
                </a:lnTo>
                <a:lnTo>
                  <a:pt x="914" y="183"/>
                </a:lnTo>
                <a:close/>
                <a:moveTo>
                  <a:pt x="1132" y="304"/>
                </a:moveTo>
                <a:lnTo>
                  <a:pt x="1147" y="373"/>
                </a:lnTo>
                <a:lnTo>
                  <a:pt x="1164" y="573"/>
                </a:lnTo>
                <a:lnTo>
                  <a:pt x="1097" y="578"/>
                </a:lnTo>
                <a:lnTo>
                  <a:pt x="1082" y="387"/>
                </a:lnTo>
                <a:lnTo>
                  <a:pt x="1067" y="318"/>
                </a:lnTo>
                <a:lnTo>
                  <a:pt x="1132" y="304"/>
                </a:lnTo>
                <a:close/>
                <a:moveTo>
                  <a:pt x="1200" y="764"/>
                </a:moveTo>
                <a:lnTo>
                  <a:pt x="1216" y="835"/>
                </a:lnTo>
                <a:lnTo>
                  <a:pt x="1264" y="1005"/>
                </a:lnTo>
                <a:lnTo>
                  <a:pt x="1261" y="998"/>
                </a:lnTo>
                <a:lnTo>
                  <a:pt x="1269" y="1012"/>
                </a:lnTo>
                <a:lnTo>
                  <a:pt x="1210" y="1044"/>
                </a:lnTo>
                <a:lnTo>
                  <a:pt x="1203" y="1030"/>
                </a:lnTo>
                <a:cubicBezTo>
                  <a:pt x="1201" y="1028"/>
                  <a:pt x="1201" y="1026"/>
                  <a:pt x="1200" y="1023"/>
                </a:cubicBezTo>
                <a:lnTo>
                  <a:pt x="1151" y="849"/>
                </a:lnTo>
                <a:lnTo>
                  <a:pt x="1135" y="779"/>
                </a:lnTo>
                <a:lnTo>
                  <a:pt x="1200" y="764"/>
                </a:lnTo>
                <a:close/>
                <a:moveTo>
                  <a:pt x="1386" y="1157"/>
                </a:moveTo>
                <a:lnTo>
                  <a:pt x="1420" y="1189"/>
                </a:lnTo>
                <a:cubicBezTo>
                  <a:pt x="1423" y="1191"/>
                  <a:pt x="1425" y="1193"/>
                  <a:pt x="1426" y="1196"/>
                </a:cubicBezTo>
                <a:lnTo>
                  <a:pt x="1465" y="1259"/>
                </a:lnTo>
                <a:lnTo>
                  <a:pt x="1512" y="1320"/>
                </a:lnTo>
                <a:cubicBezTo>
                  <a:pt x="1513" y="1322"/>
                  <a:pt x="1515" y="1324"/>
                  <a:pt x="1516" y="1327"/>
                </a:cubicBezTo>
                <a:lnTo>
                  <a:pt x="1543" y="1386"/>
                </a:lnTo>
                <a:lnTo>
                  <a:pt x="1482" y="1414"/>
                </a:lnTo>
                <a:lnTo>
                  <a:pt x="1455" y="1354"/>
                </a:lnTo>
                <a:lnTo>
                  <a:pt x="1459" y="1361"/>
                </a:lnTo>
                <a:lnTo>
                  <a:pt x="1408" y="1294"/>
                </a:lnTo>
                <a:lnTo>
                  <a:pt x="1369" y="1231"/>
                </a:lnTo>
                <a:lnTo>
                  <a:pt x="1375" y="1238"/>
                </a:lnTo>
                <a:lnTo>
                  <a:pt x="1341" y="1206"/>
                </a:lnTo>
                <a:lnTo>
                  <a:pt x="1386" y="1157"/>
                </a:lnTo>
                <a:close/>
                <a:moveTo>
                  <a:pt x="1634" y="1566"/>
                </a:moveTo>
                <a:lnTo>
                  <a:pt x="1634" y="1566"/>
                </a:lnTo>
                <a:lnTo>
                  <a:pt x="1603" y="1543"/>
                </a:lnTo>
                <a:lnTo>
                  <a:pt x="1651" y="1543"/>
                </a:lnTo>
                <a:lnTo>
                  <a:pt x="1700" y="1543"/>
                </a:lnTo>
                <a:lnTo>
                  <a:pt x="1688" y="1545"/>
                </a:lnTo>
                <a:lnTo>
                  <a:pt x="1737" y="1527"/>
                </a:lnTo>
                <a:lnTo>
                  <a:pt x="1724" y="1536"/>
                </a:lnTo>
                <a:lnTo>
                  <a:pt x="1763" y="1491"/>
                </a:lnTo>
                <a:cubicBezTo>
                  <a:pt x="1765" y="1488"/>
                  <a:pt x="1767" y="1486"/>
                  <a:pt x="1770" y="1484"/>
                </a:cubicBezTo>
                <a:lnTo>
                  <a:pt x="1799" y="1466"/>
                </a:lnTo>
                <a:lnTo>
                  <a:pt x="1821" y="1454"/>
                </a:lnTo>
                <a:lnTo>
                  <a:pt x="1853" y="1512"/>
                </a:lnTo>
                <a:lnTo>
                  <a:pt x="1835" y="1523"/>
                </a:lnTo>
                <a:lnTo>
                  <a:pt x="1805" y="1541"/>
                </a:lnTo>
                <a:lnTo>
                  <a:pt x="1813" y="1534"/>
                </a:lnTo>
                <a:lnTo>
                  <a:pt x="1774" y="1580"/>
                </a:lnTo>
                <a:cubicBezTo>
                  <a:pt x="1770" y="1584"/>
                  <a:pt x="1766" y="1587"/>
                  <a:pt x="1760" y="1589"/>
                </a:cubicBezTo>
                <a:lnTo>
                  <a:pt x="1712" y="1607"/>
                </a:lnTo>
                <a:cubicBezTo>
                  <a:pt x="1708" y="1609"/>
                  <a:pt x="1704" y="1609"/>
                  <a:pt x="1700" y="1609"/>
                </a:cubicBezTo>
                <a:lnTo>
                  <a:pt x="1651" y="1609"/>
                </a:lnTo>
                <a:lnTo>
                  <a:pt x="1603" y="1609"/>
                </a:lnTo>
                <a:cubicBezTo>
                  <a:pt x="1588" y="1609"/>
                  <a:pt x="1575" y="1600"/>
                  <a:pt x="1571" y="1586"/>
                </a:cubicBezTo>
                <a:lnTo>
                  <a:pt x="1571" y="1586"/>
                </a:lnTo>
                <a:lnTo>
                  <a:pt x="1634" y="1566"/>
                </a:lnTo>
                <a:close/>
                <a:moveTo>
                  <a:pt x="1989" y="1393"/>
                </a:moveTo>
                <a:lnTo>
                  <a:pt x="1995" y="1384"/>
                </a:lnTo>
                <a:cubicBezTo>
                  <a:pt x="1999" y="1379"/>
                  <a:pt x="2004" y="1375"/>
                  <a:pt x="2010" y="1373"/>
                </a:cubicBezTo>
                <a:lnTo>
                  <a:pt x="2059" y="1354"/>
                </a:lnTo>
                <a:cubicBezTo>
                  <a:pt x="2063" y="1353"/>
                  <a:pt x="2067" y="1352"/>
                  <a:pt x="2071" y="1352"/>
                </a:cubicBezTo>
                <a:lnTo>
                  <a:pt x="2119" y="1352"/>
                </a:lnTo>
                <a:lnTo>
                  <a:pt x="2168" y="1352"/>
                </a:lnTo>
                <a:cubicBezTo>
                  <a:pt x="2172" y="1352"/>
                  <a:pt x="2176" y="1353"/>
                  <a:pt x="2180" y="1354"/>
                </a:cubicBezTo>
                <a:lnTo>
                  <a:pt x="2228" y="1373"/>
                </a:lnTo>
                <a:lnTo>
                  <a:pt x="2217" y="1370"/>
                </a:lnTo>
                <a:lnTo>
                  <a:pt x="2256" y="1370"/>
                </a:lnTo>
                <a:cubicBezTo>
                  <a:pt x="2264" y="1370"/>
                  <a:pt x="2272" y="1374"/>
                  <a:pt x="2279" y="1379"/>
                </a:cubicBezTo>
                <a:lnTo>
                  <a:pt x="2290" y="1390"/>
                </a:lnTo>
                <a:lnTo>
                  <a:pt x="2245" y="1439"/>
                </a:lnTo>
                <a:lnTo>
                  <a:pt x="2233" y="1428"/>
                </a:lnTo>
                <a:lnTo>
                  <a:pt x="2256" y="1437"/>
                </a:lnTo>
                <a:lnTo>
                  <a:pt x="2217" y="1437"/>
                </a:lnTo>
                <a:cubicBezTo>
                  <a:pt x="2213" y="1437"/>
                  <a:pt x="2209" y="1436"/>
                  <a:pt x="2205" y="1435"/>
                </a:cubicBezTo>
                <a:lnTo>
                  <a:pt x="2156" y="1417"/>
                </a:lnTo>
                <a:lnTo>
                  <a:pt x="2168" y="1419"/>
                </a:lnTo>
                <a:lnTo>
                  <a:pt x="2119" y="1419"/>
                </a:lnTo>
                <a:lnTo>
                  <a:pt x="2071" y="1419"/>
                </a:lnTo>
                <a:lnTo>
                  <a:pt x="2082" y="1417"/>
                </a:lnTo>
                <a:lnTo>
                  <a:pt x="2033" y="1435"/>
                </a:lnTo>
                <a:lnTo>
                  <a:pt x="2049" y="1423"/>
                </a:lnTo>
                <a:lnTo>
                  <a:pt x="2043" y="1432"/>
                </a:lnTo>
                <a:lnTo>
                  <a:pt x="1989" y="1393"/>
                </a:lnTo>
                <a:close/>
                <a:moveTo>
                  <a:pt x="2419" y="1343"/>
                </a:moveTo>
                <a:lnTo>
                  <a:pt x="2448" y="1316"/>
                </a:lnTo>
                <a:lnTo>
                  <a:pt x="2439" y="1331"/>
                </a:lnTo>
                <a:lnTo>
                  <a:pt x="2458" y="1267"/>
                </a:lnTo>
                <a:cubicBezTo>
                  <a:pt x="2460" y="1262"/>
                  <a:pt x="2463" y="1256"/>
                  <a:pt x="2467" y="1253"/>
                </a:cubicBezTo>
                <a:lnTo>
                  <a:pt x="2516" y="1207"/>
                </a:lnTo>
                <a:cubicBezTo>
                  <a:pt x="2519" y="1204"/>
                  <a:pt x="2523" y="1202"/>
                  <a:pt x="2527" y="1200"/>
                </a:cubicBezTo>
                <a:lnTo>
                  <a:pt x="2576" y="1182"/>
                </a:lnTo>
                <a:cubicBezTo>
                  <a:pt x="2580" y="1181"/>
                  <a:pt x="2583" y="1180"/>
                  <a:pt x="2587" y="1180"/>
                </a:cubicBezTo>
                <a:lnTo>
                  <a:pt x="2630" y="1180"/>
                </a:lnTo>
                <a:lnTo>
                  <a:pt x="2630" y="1247"/>
                </a:lnTo>
                <a:lnTo>
                  <a:pt x="2587" y="1247"/>
                </a:lnTo>
                <a:lnTo>
                  <a:pt x="2599" y="1245"/>
                </a:lnTo>
                <a:lnTo>
                  <a:pt x="2550" y="1263"/>
                </a:lnTo>
                <a:lnTo>
                  <a:pt x="2561" y="1256"/>
                </a:lnTo>
                <a:lnTo>
                  <a:pt x="2513" y="1301"/>
                </a:lnTo>
                <a:lnTo>
                  <a:pt x="2522" y="1287"/>
                </a:lnTo>
                <a:lnTo>
                  <a:pt x="2502" y="1350"/>
                </a:lnTo>
                <a:cubicBezTo>
                  <a:pt x="2501" y="1356"/>
                  <a:pt x="2497" y="1361"/>
                  <a:pt x="2493" y="1365"/>
                </a:cubicBezTo>
                <a:lnTo>
                  <a:pt x="2464" y="1391"/>
                </a:lnTo>
                <a:lnTo>
                  <a:pt x="2419" y="1343"/>
                </a:lnTo>
                <a:close/>
                <a:moveTo>
                  <a:pt x="2795" y="1322"/>
                </a:moveTo>
                <a:lnTo>
                  <a:pt x="2828" y="1365"/>
                </a:lnTo>
                <a:lnTo>
                  <a:pt x="2866" y="1409"/>
                </a:lnTo>
                <a:lnTo>
                  <a:pt x="2853" y="1400"/>
                </a:lnTo>
                <a:lnTo>
                  <a:pt x="2901" y="1418"/>
                </a:lnTo>
                <a:lnTo>
                  <a:pt x="2950" y="1436"/>
                </a:lnTo>
                <a:lnTo>
                  <a:pt x="2916" y="1443"/>
                </a:lnTo>
                <a:lnTo>
                  <a:pt x="2935" y="1425"/>
                </a:lnTo>
                <a:cubicBezTo>
                  <a:pt x="2939" y="1422"/>
                  <a:pt x="2942" y="1419"/>
                  <a:pt x="2946" y="1418"/>
                </a:cubicBezTo>
                <a:lnTo>
                  <a:pt x="2967" y="1410"/>
                </a:lnTo>
                <a:lnTo>
                  <a:pt x="2990" y="1473"/>
                </a:lnTo>
                <a:lnTo>
                  <a:pt x="2970" y="1480"/>
                </a:lnTo>
                <a:lnTo>
                  <a:pt x="2981" y="1474"/>
                </a:lnTo>
                <a:lnTo>
                  <a:pt x="2961" y="1492"/>
                </a:lnTo>
                <a:cubicBezTo>
                  <a:pt x="2952" y="1500"/>
                  <a:pt x="2939" y="1503"/>
                  <a:pt x="2927" y="1498"/>
                </a:cubicBezTo>
                <a:lnTo>
                  <a:pt x="2878" y="1480"/>
                </a:lnTo>
                <a:lnTo>
                  <a:pt x="2829" y="1462"/>
                </a:lnTo>
                <a:cubicBezTo>
                  <a:pt x="2824" y="1460"/>
                  <a:pt x="2819" y="1457"/>
                  <a:pt x="2816" y="1453"/>
                </a:cubicBezTo>
                <a:lnTo>
                  <a:pt x="2776" y="1406"/>
                </a:lnTo>
                <a:lnTo>
                  <a:pt x="2743" y="1363"/>
                </a:lnTo>
                <a:lnTo>
                  <a:pt x="2795" y="1322"/>
                </a:lnTo>
                <a:close/>
                <a:moveTo>
                  <a:pt x="3109" y="1291"/>
                </a:moveTo>
                <a:lnTo>
                  <a:pt x="3130" y="1271"/>
                </a:lnTo>
                <a:cubicBezTo>
                  <a:pt x="3137" y="1265"/>
                  <a:pt x="3145" y="1262"/>
                  <a:pt x="3153" y="1262"/>
                </a:cubicBezTo>
                <a:lnTo>
                  <a:pt x="3173" y="1262"/>
                </a:lnTo>
                <a:lnTo>
                  <a:pt x="3221" y="1262"/>
                </a:lnTo>
                <a:lnTo>
                  <a:pt x="3241" y="1262"/>
                </a:lnTo>
                <a:lnTo>
                  <a:pt x="3241" y="1328"/>
                </a:lnTo>
                <a:lnTo>
                  <a:pt x="3221" y="1328"/>
                </a:lnTo>
                <a:lnTo>
                  <a:pt x="3173" y="1328"/>
                </a:lnTo>
                <a:lnTo>
                  <a:pt x="3153" y="1328"/>
                </a:lnTo>
                <a:lnTo>
                  <a:pt x="3176" y="1319"/>
                </a:lnTo>
                <a:lnTo>
                  <a:pt x="3154" y="1340"/>
                </a:lnTo>
                <a:lnTo>
                  <a:pt x="3109" y="1291"/>
                </a:lnTo>
                <a:close/>
              </a:path>
            </a:pathLst>
          </a:custGeom>
          <a:solidFill>
            <a:srgbClr val="3333FF"/>
          </a:solidFill>
          <a:ln w="1588" cap="flat">
            <a:solidFill>
              <a:srgbClr val="3333FF"/>
            </a:solidFill>
            <a:prstDash val="solid"/>
            <a:bevel/>
            <a:headEnd/>
            <a:tailEnd/>
          </a:ln>
        </p:spPr>
        <p:txBody>
          <a:bodyPr/>
          <a:lstStyle/>
          <a:p>
            <a:endParaRPr lang="en-US"/>
          </a:p>
        </p:txBody>
      </p:sp>
      <p:sp>
        <p:nvSpPr>
          <p:cNvPr id="75848" name="Rectangle 72">
            <a:extLst>
              <a:ext uri="{FF2B5EF4-FFF2-40B4-BE49-F238E27FC236}">
                <a16:creationId xmlns:a16="http://schemas.microsoft.com/office/drawing/2014/main" id="{ABAD5E81-2F7A-456A-BE94-FD660A785827}"/>
              </a:ext>
            </a:extLst>
          </p:cNvPr>
          <p:cNvSpPr>
            <a:spLocks noChangeArrowheads="1"/>
          </p:cNvSpPr>
          <p:nvPr/>
        </p:nvSpPr>
        <p:spPr bwMode="auto">
          <a:xfrm rot="16200000">
            <a:off x="2285206" y="4020345"/>
            <a:ext cx="657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amplitude</a:t>
            </a:r>
            <a:endParaRPr lang="en-US" altLang="en-US"/>
          </a:p>
        </p:txBody>
      </p:sp>
      <p:sp>
        <p:nvSpPr>
          <p:cNvPr id="75849" name="Rectangle 73">
            <a:extLst>
              <a:ext uri="{FF2B5EF4-FFF2-40B4-BE49-F238E27FC236}">
                <a16:creationId xmlns:a16="http://schemas.microsoft.com/office/drawing/2014/main" id="{0766181E-FB8D-4666-A0B3-AAC926FBFC4D}"/>
              </a:ext>
            </a:extLst>
          </p:cNvPr>
          <p:cNvSpPr>
            <a:spLocks noChangeArrowheads="1"/>
          </p:cNvSpPr>
          <p:nvPr/>
        </p:nvSpPr>
        <p:spPr bwMode="auto">
          <a:xfrm>
            <a:off x="4068763" y="5862638"/>
            <a:ext cx="37306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time, </a:t>
            </a:r>
            <a:endParaRPr lang="en-US" altLang="en-US"/>
          </a:p>
        </p:txBody>
      </p:sp>
      <p:sp>
        <p:nvSpPr>
          <p:cNvPr id="75850" name="Rectangle 74">
            <a:extLst>
              <a:ext uri="{FF2B5EF4-FFF2-40B4-BE49-F238E27FC236}">
                <a16:creationId xmlns:a16="http://schemas.microsoft.com/office/drawing/2014/main" id="{DFF4A402-3BDF-462F-AD65-756D780FFC57}"/>
              </a:ext>
            </a:extLst>
          </p:cNvPr>
          <p:cNvSpPr>
            <a:spLocks noChangeArrowheads="1"/>
          </p:cNvSpPr>
          <p:nvPr/>
        </p:nvSpPr>
        <p:spPr bwMode="auto">
          <a:xfrm>
            <a:off x="4438650" y="5843588"/>
            <a:ext cx="8731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Symbol" panose="05050102010706020507" pitchFamily="18" charset="2"/>
              </a:rPr>
              <a:t>m</a:t>
            </a:r>
            <a:endParaRPr lang="en-US" altLang="en-US"/>
          </a:p>
        </p:txBody>
      </p:sp>
      <p:sp>
        <p:nvSpPr>
          <p:cNvPr id="75851" name="Rectangle 75">
            <a:extLst>
              <a:ext uri="{FF2B5EF4-FFF2-40B4-BE49-F238E27FC236}">
                <a16:creationId xmlns:a16="http://schemas.microsoft.com/office/drawing/2014/main" id="{E2CA8C2F-B1D9-4C94-B1F5-188FD54716C4}"/>
              </a:ext>
            </a:extLst>
          </p:cNvPr>
          <p:cNvSpPr>
            <a:spLocks noChangeArrowheads="1"/>
          </p:cNvSpPr>
          <p:nvPr/>
        </p:nvSpPr>
        <p:spPr bwMode="auto">
          <a:xfrm>
            <a:off x="4521200" y="5862638"/>
            <a:ext cx="2365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sec</a:t>
            </a:r>
            <a:endParaRPr lang="en-US" altLang="en-US"/>
          </a:p>
        </p:txBody>
      </p:sp>
      <p:sp>
        <p:nvSpPr>
          <p:cNvPr id="75852" name="Freeform 76">
            <a:extLst>
              <a:ext uri="{FF2B5EF4-FFF2-40B4-BE49-F238E27FC236}">
                <a16:creationId xmlns:a16="http://schemas.microsoft.com/office/drawing/2014/main" id="{F1554A9B-1AC1-450E-93A9-2F373507B004}"/>
              </a:ext>
            </a:extLst>
          </p:cNvPr>
          <p:cNvSpPr>
            <a:spLocks noEditPoints="1"/>
          </p:cNvSpPr>
          <p:nvPr/>
        </p:nvSpPr>
        <p:spPr bwMode="auto">
          <a:xfrm>
            <a:off x="4660900" y="3836988"/>
            <a:ext cx="90488" cy="460375"/>
          </a:xfrm>
          <a:custGeom>
            <a:avLst/>
            <a:gdLst>
              <a:gd name="T0" fmla="*/ 450 w 800"/>
              <a:gd name="T1" fmla="*/ 50 h 4050"/>
              <a:gd name="T2" fmla="*/ 450 w 800"/>
              <a:gd name="T3" fmla="*/ 3384 h 4050"/>
              <a:gd name="T4" fmla="*/ 400 w 800"/>
              <a:gd name="T5" fmla="*/ 3434 h 4050"/>
              <a:gd name="T6" fmla="*/ 350 w 800"/>
              <a:gd name="T7" fmla="*/ 3384 h 4050"/>
              <a:gd name="T8" fmla="*/ 350 w 800"/>
              <a:gd name="T9" fmla="*/ 50 h 4050"/>
              <a:gd name="T10" fmla="*/ 400 w 800"/>
              <a:gd name="T11" fmla="*/ 0 h 4050"/>
              <a:gd name="T12" fmla="*/ 450 w 800"/>
              <a:gd name="T13" fmla="*/ 50 h 4050"/>
              <a:gd name="T14" fmla="*/ 800 w 800"/>
              <a:gd name="T15" fmla="*/ 3250 h 4050"/>
              <a:gd name="T16" fmla="*/ 400 w 800"/>
              <a:gd name="T17" fmla="*/ 4050 h 4050"/>
              <a:gd name="T18" fmla="*/ 0 w 800"/>
              <a:gd name="T19" fmla="*/ 3250 h 4050"/>
              <a:gd name="T20" fmla="*/ 800 w 800"/>
              <a:gd name="T21" fmla="*/ 3250 h 4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0" h="4050">
                <a:moveTo>
                  <a:pt x="450" y="50"/>
                </a:moveTo>
                <a:lnTo>
                  <a:pt x="450" y="3384"/>
                </a:lnTo>
                <a:cubicBezTo>
                  <a:pt x="450" y="3411"/>
                  <a:pt x="428" y="3434"/>
                  <a:pt x="400" y="3434"/>
                </a:cubicBezTo>
                <a:cubicBezTo>
                  <a:pt x="373" y="3434"/>
                  <a:pt x="350" y="3411"/>
                  <a:pt x="350" y="3384"/>
                </a:cubicBezTo>
                <a:lnTo>
                  <a:pt x="350" y="50"/>
                </a:lnTo>
                <a:cubicBezTo>
                  <a:pt x="350" y="23"/>
                  <a:pt x="373" y="0"/>
                  <a:pt x="400" y="0"/>
                </a:cubicBezTo>
                <a:cubicBezTo>
                  <a:pt x="428" y="0"/>
                  <a:pt x="450" y="23"/>
                  <a:pt x="450" y="50"/>
                </a:cubicBezTo>
                <a:close/>
                <a:moveTo>
                  <a:pt x="800" y="3250"/>
                </a:moveTo>
                <a:lnTo>
                  <a:pt x="400" y="4050"/>
                </a:lnTo>
                <a:lnTo>
                  <a:pt x="0" y="3250"/>
                </a:lnTo>
                <a:lnTo>
                  <a:pt x="800" y="3250"/>
                </a:lnTo>
                <a:close/>
              </a:path>
            </a:pathLst>
          </a:custGeom>
          <a:solidFill>
            <a:srgbClr val="000000"/>
          </a:solidFill>
          <a:ln w="1588" cap="flat">
            <a:solidFill>
              <a:srgbClr val="000000"/>
            </a:solidFill>
            <a:prstDash val="solid"/>
            <a:bevel/>
            <a:headEnd/>
            <a:tailEnd/>
          </a:ln>
        </p:spPr>
        <p:txBody>
          <a:bodyPr/>
          <a:lstStyle/>
          <a:p>
            <a:endParaRPr lang="en-US"/>
          </a:p>
        </p:txBody>
      </p:sp>
      <p:sp>
        <p:nvSpPr>
          <p:cNvPr id="75853" name="Rectangle 77">
            <a:extLst>
              <a:ext uri="{FF2B5EF4-FFF2-40B4-BE49-F238E27FC236}">
                <a16:creationId xmlns:a16="http://schemas.microsoft.com/office/drawing/2014/main" id="{C543152C-3245-47BD-BA07-CC17EC4A4E6E}"/>
              </a:ext>
            </a:extLst>
          </p:cNvPr>
          <p:cNvSpPr>
            <a:spLocks noChangeArrowheads="1"/>
          </p:cNvSpPr>
          <p:nvPr/>
        </p:nvSpPr>
        <p:spPr bwMode="auto">
          <a:xfrm>
            <a:off x="2952750" y="3092450"/>
            <a:ext cx="3146425" cy="2324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854" name="Line 78">
            <a:extLst>
              <a:ext uri="{FF2B5EF4-FFF2-40B4-BE49-F238E27FC236}">
                <a16:creationId xmlns:a16="http://schemas.microsoft.com/office/drawing/2014/main" id="{081A19CE-DA8C-4994-BB25-DE3F920A80F5}"/>
              </a:ext>
            </a:extLst>
          </p:cNvPr>
          <p:cNvSpPr>
            <a:spLocks noChangeShapeType="1"/>
          </p:cNvSpPr>
          <p:nvPr/>
        </p:nvSpPr>
        <p:spPr bwMode="auto">
          <a:xfrm>
            <a:off x="2952750" y="3092450"/>
            <a:ext cx="31464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55" name="Line 79">
            <a:extLst>
              <a:ext uri="{FF2B5EF4-FFF2-40B4-BE49-F238E27FC236}">
                <a16:creationId xmlns:a16="http://schemas.microsoft.com/office/drawing/2014/main" id="{2EAA59F4-7554-4167-86B6-EB396CFD2FFD}"/>
              </a:ext>
            </a:extLst>
          </p:cNvPr>
          <p:cNvSpPr>
            <a:spLocks noChangeShapeType="1"/>
          </p:cNvSpPr>
          <p:nvPr/>
        </p:nvSpPr>
        <p:spPr bwMode="auto">
          <a:xfrm>
            <a:off x="2952750" y="5416550"/>
            <a:ext cx="31464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56" name="Line 80">
            <a:extLst>
              <a:ext uri="{FF2B5EF4-FFF2-40B4-BE49-F238E27FC236}">
                <a16:creationId xmlns:a16="http://schemas.microsoft.com/office/drawing/2014/main" id="{CFBEC902-260D-440C-B799-0A1D40D21EB9}"/>
              </a:ext>
            </a:extLst>
          </p:cNvPr>
          <p:cNvSpPr>
            <a:spLocks noChangeShapeType="1"/>
          </p:cNvSpPr>
          <p:nvPr/>
        </p:nvSpPr>
        <p:spPr bwMode="auto">
          <a:xfrm flipV="1">
            <a:off x="6099175" y="3092450"/>
            <a:ext cx="1588" cy="23241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57" name="Line 81">
            <a:extLst>
              <a:ext uri="{FF2B5EF4-FFF2-40B4-BE49-F238E27FC236}">
                <a16:creationId xmlns:a16="http://schemas.microsoft.com/office/drawing/2014/main" id="{7226E9F0-B78C-4D87-A09B-93DB8C583801}"/>
              </a:ext>
            </a:extLst>
          </p:cNvPr>
          <p:cNvSpPr>
            <a:spLocks noChangeShapeType="1"/>
          </p:cNvSpPr>
          <p:nvPr/>
        </p:nvSpPr>
        <p:spPr bwMode="auto">
          <a:xfrm flipV="1">
            <a:off x="2952750" y="3092450"/>
            <a:ext cx="1588" cy="23241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58" name="Line 82">
            <a:extLst>
              <a:ext uri="{FF2B5EF4-FFF2-40B4-BE49-F238E27FC236}">
                <a16:creationId xmlns:a16="http://schemas.microsoft.com/office/drawing/2014/main" id="{D0C49A9B-F2DC-48D9-9576-C0B037D7C56B}"/>
              </a:ext>
            </a:extLst>
          </p:cNvPr>
          <p:cNvSpPr>
            <a:spLocks noChangeShapeType="1"/>
          </p:cNvSpPr>
          <p:nvPr/>
        </p:nvSpPr>
        <p:spPr bwMode="auto">
          <a:xfrm>
            <a:off x="2952750" y="5416550"/>
            <a:ext cx="31464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59" name="Line 83">
            <a:extLst>
              <a:ext uri="{FF2B5EF4-FFF2-40B4-BE49-F238E27FC236}">
                <a16:creationId xmlns:a16="http://schemas.microsoft.com/office/drawing/2014/main" id="{910B8461-71B6-477F-A046-8E8448A371A0}"/>
              </a:ext>
            </a:extLst>
          </p:cNvPr>
          <p:cNvSpPr>
            <a:spLocks noChangeShapeType="1"/>
          </p:cNvSpPr>
          <p:nvPr/>
        </p:nvSpPr>
        <p:spPr bwMode="auto">
          <a:xfrm flipV="1">
            <a:off x="2952750" y="3092450"/>
            <a:ext cx="1588" cy="23241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60" name="Line 84">
            <a:extLst>
              <a:ext uri="{FF2B5EF4-FFF2-40B4-BE49-F238E27FC236}">
                <a16:creationId xmlns:a16="http://schemas.microsoft.com/office/drawing/2014/main" id="{0A3FD16D-3036-410A-BEAD-82000AAA11B2}"/>
              </a:ext>
            </a:extLst>
          </p:cNvPr>
          <p:cNvSpPr>
            <a:spLocks noChangeShapeType="1"/>
          </p:cNvSpPr>
          <p:nvPr/>
        </p:nvSpPr>
        <p:spPr bwMode="auto">
          <a:xfrm flipV="1">
            <a:off x="2952750" y="5386388"/>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61" name="Line 85">
            <a:extLst>
              <a:ext uri="{FF2B5EF4-FFF2-40B4-BE49-F238E27FC236}">
                <a16:creationId xmlns:a16="http://schemas.microsoft.com/office/drawing/2014/main" id="{B1767573-D112-4C12-A11C-6083C7BD6B42}"/>
              </a:ext>
            </a:extLst>
          </p:cNvPr>
          <p:cNvSpPr>
            <a:spLocks noChangeShapeType="1"/>
          </p:cNvSpPr>
          <p:nvPr/>
        </p:nvSpPr>
        <p:spPr bwMode="auto">
          <a:xfrm>
            <a:off x="2952750" y="3092450"/>
            <a:ext cx="1588" cy="254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62" name="Rectangle 86">
            <a:extLst>
              <a:ext uri="{FF2B5EF4-FFF2-40B4-BE49-F238E27FC236}">
                <a16:creationId xmlns:a16="http://schemas.microsoft.com/office/drawing/2014/main" id="{E0D64059-FD71-47A8-B73B-52718E24786F}"/>
              </a:ext>
            </a:extLst>
          </p:cNvPr>
          <p:cNvSpPr>
            <a:spLocks noChangeArrowheads="1"/>
          </p:cNvSpPr>
          <p:nvPr/>
        </p:nvSpPr>
        <p:spPr bwMode="auto">
          <a:xfrm>
            <a:off x="2895600" y="5483225"/>
            <a:ext cx="50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75863" name="Rectangle 87">
            <a:extLst>
              <a:ext uri="{FF2B5EF4-FFF2-40B4-BE49-F238E27FC236}">
                <a16:creationId xmlns:a16="http://schemas.microsoft.com/office/drawing/2014/main" id="{D279A01E-656B-4F30-A4EF-846DFBA0A96B}"/>
              </a:ext>
            </a:extLst>
          </p:cNvPr>
          <p:cNvSpPr>
            <a:spLocks noChangeArrowheads="1"/>
          </p:cNvSpPr>
          <p:nvPr/>
        </p:nvSpPr>
        <p:spPr bwMode="auto">
          <a:xfrm>
            <a:off x="2946400" y="54832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75864" name="Line 88">
            <a:extLst>
              <a:ext uri="{FF2B5EF4-FFF2-40B4-BE49-F238E27FC236}">
                <a16:creationId xmlns:a16="http://schemas.microsoft.com/office/drawing/2014/main" id="{9EE2726F-4D97-4272-9F2C-D924217028B9}"/>
              </a:ext>
            </a:extLst>
          </p:cNvPr>
          <p:cNvSpPr>
            <a:spLocks noChangeShapeType="1"/>
          </p:cNvSpPr>
          <p:nvPr/>
        </p:nvSpPr>
        <p:spPr bwMode="auto">
          <a:xfrm flipV="1">
            <a:off x="3735388" y="5386388"/>
            <a:ext cx="3175"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65" name="Line 89">
            <a:extLst>
              <a:ext uri="{FF2B5EF4-FFF2-40B4-BE49-F238E27FC236}">
                <a16:creationId xmlns:a16="http://schemas.microsoft.com/office/drawing/2014/main" id="{2A57F040-B4EF-45EF-A962-861770531A32}"/>
              </a:ext>
            </a:extLst>
          </p:cNvPr>
          <p:cNvSpPr>
            <a:spLocks noChangeShapeType="1"/>
          </p:cNvSpPr>
          <p:nvPr/>
        </p:nvSpPr>
        <p:spPr bwMode="auto">
          <a:xfrm>
            <a:off x="3735388" y="3092450"/>
            <a:ext cx="3175" cy="254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66" name="Rectangle 90">
            <a:extLst>
              <a:ext uri="{FF2B5EF4-FFF2-40B4-BE49-F238E27FC236}">
                <a16:creationId xmlns:a16="http://schemas.microsoft.com/office/drawing/2014/main" id="{1F4AD3A0-713B-4B14-AE7F-0D4852A430E9}"/>
              </a:ext>
            </a:extLst>
          </p:cNvPr>
          <p:cNvSpPr>
            <a:spLocks noChangeArrowheads="1"/>
          </p:cNvSpPr>
          <p:nvPr/>
        </p:nvSpPr>
        <p:spPr bwMode="auto">
          <a:xfrm>
            <a:off x="3636963" y="5483225"/>
            <a:ext cx="50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75867" name="Rectangle 91">
            <a:extLst>
              <a:ext uri="{FF2B5EF4-FFF2-40B4-BE49-F238E27FC236}">
                <a16:creationId xmlns:a16="http://schemas.microsoft.com/office/drawing/2014/main" id="{D2B037ED-0F24-46E1-8C74-8E33EEE2F134}"/>
              </a:ext>
            </a:extLst>
          </p:cNvPr>
          <p:cNvSpPr>
            <a:spLocks noChangeArrowheads="1"/>
          </p:cNvSpPr>
          <p:nvPr/>
        </p:nvSpPr>
        <p:spPr bwMode="auto">
          <a:xfrm>
            <a:off x="3687763" y="548322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0.5</a:t>
            </a:r>
            <a:endParaRPr lang="en-US" altLang="en-US"/>
          </a:p>
        </p:txBody>
      </p:sp>
      <p:sp>
        <p:nvSpPr>
          <p:cNvPr id="75868" name="Line 92">
            <a:extLst>
              <a:ext uri="{FF2B5EF4-FFF2-40B4-BE49-F238E27FC236}">
                <a16:creationId xmlns:a16="http://schemas.microsoft.com/office/drawing/2014/main" id="{6D717F74-3F76-42E2-B2C2-B9AC4C1601B3}"/>
              </a:ext>
            </a:extLst>
          </p:cNvPr>
          <p:cNvSpPr>
            <a:spLocks noChangeShapeType="1"/>
          </p:cNvSpPr>
          <p:nvPr/>
        </p:nvSpPr>
        <p:spPr bwMode="auto">
          <a:xfrm flipV="1">
            <a:off x="4522788" y="5386388"/>
            <a:ext cx="3175"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69" name="Line 93">
            <a:extLst>
              <a:ext uri="{FF2B5EF4-FFF2-40B4-BE49-F238E27FC236}">
                <a16:creationId xmlns:a16="http://schemas.microsoft.com/office/drawing/2014/main" id="{90C48F1E-B600-4CEB-8354-74C4F36FDBAE}"/>
              </a:ext>
            </a:extLst>
          </p:cNvPr>
          <p:cNvSpPr>
            <a:spLocks noChangeShapeType="1"/>
          </p:cNvSpPr>
          <p:nvPr/>
        </p:nvSpPr>
        <p:spPr bwMode="auto">
          <a:xfrm>
            <a:off x="4522788" y="3092450"/>
            <a:ext cx="3175" cy="254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70" name="Rectangle 94">
            <a:extLst>
              <a:ext uri="{FF2B5EF4-FFF2-40B4-BE49-F238E27FC236}">
                <a16:creationId xmlns:a16="http://schemas.microsoft.com/office/drawing/2014/main" id="{60BE11E8-9800-435B-9EAD-5A1F781DAD10}"/>
              </a:ext>
            </a:extLst>
          </p:cNvPr>
          <p:cNvSpPr>
            <a:spLocks noChangeArrowheads="1"/>
          </p:cNvSpPr>
          <p:nvPr/>
        </p:nvSpPr>
        <p:spPr bwMode="auto">
          <a:xfrm>
            <a:off x="4497388" y="54832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75871" name="Line 95">
            <a:extLst>
              <a:ext uri="{FF2B5EF4-FFF2-40B4-BE49-F238E27FC236}">
                <a16:creationId xmlns:a16="http://schemas.microsoft.com/office/drawing/2014/main" id="{5A0CFE08-7254-4555-A090-278F89BF3B0D}"/>
              </a:ext>
            </a:extLst>
          </p:cNvPr>
          <p:cNvSpPr>
            <a:spLocks noChangeShapeType="1"/>
          </p:cNvSpPr>
          <p:nvPr/>
        </p:nvSpPr>
        <p:spPr bwMode="auto">
          <a:xfrm flipV="1">
            <a:off x="5310188" y="5386388"/>
            <a:ext cx="1587"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72" name="Line 96">
            <a:extLst>
              <a:ext uri="{FF2B5EF4-FFF2-40B4-BE49-F238E27FC236}">
                <a16:creationId xmlns:a16="http://schemas.microsoft.com/office/drawing/2014/main" id="{C4281787-A319-41F7-B203-AE343FD9D6A8}"/>
              </a:ext>
            </a:extLst>
          </p:cNvPr>
          <p:cNvSpPr>
            <a:spLocks noChangeShapeType="1"/>
          </p:cNvSpPr>
          <p:nvPr/>
        </p:nvSpPr>
        <p:spPr bwMode="auto">
          <a:xfrm>
            <a:off x="5310188" y="3092450"/>
            <a:ext cx="1587" cy="254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73" name="Rectangle 97">
            <a:extLst>
              <a:ext uri="{FF2B5EF4-FFF2-40B4-BE49-F238E27FC236}">
                <a16:creationId xmlns:a16="http://schemas.microsoft.com/office/drawing/2014/main" id="{A065E220-BB55-4C7D-957E-B5FD5707AA8F}"/>
              </a:ext>
            </a:extLst>
          </p:cNvPr>
          <p:cNvSpPr>
            <a:spLocks noChangeArrowheads="1"/>
          </p:cNvSpPr>
          <p:nvPr/>
        </p:nvSpPr>
        <p:spPr bwMode="auto">
          <a:xfrm>
            <a:off x="5243513" y="548322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0.5</a:t>
            </a:r>
            <a:endParaRPr lang="en-US" altLang="en-US"/>
          </a:p>
        </p:txBody>
      </p:sp>
      <p:sp>
        <p:nvSpPr>
          <p:cNvPr id="75874" name="Line 98">
            <a:extLst>
              <a:ext uri="{FF2B5EF4-FFF2-40B4-BE49-F238E27FC236}">
                <a16:creationId xmlns:a16="http://schemas.microsoft.com/office/drawing/2014/main" id="{0125115E-DF59-4072-9745-F9096E01B790}"/>
              </a:ext>
            </a:extLst>
          </p:cNvPr>
          <p:cNvSpPr>
            <a:spLocks noChangeShapeType="1"/>
          </p:cNvSpPr>
          <p:nvPr/>
        </p:nvSpPr>
        <p:spPr bwMode="auto">
          <a:xfrm flipV="1">
            <a:off x="6099175" y="5386388"/>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75" name="Line 99">
            <a:extLst>
              <a:ext uri="{FF2B5EF4-FFF2-40B4-BE49-F238E27FC236}">
                <a16:creationId xmlns:a16="http://schemas.microsoft.com/office/drawing/2014/main" id="{A9B3611A-3534-4768-8A5C-6CB4744DEF37}"/>
              </a:ext>
            </a:extLst>
          </p:cNvPr>
          <p:cNvSpPr>
            <a:spLocks noChangeShapeType="1"/>
          </p:cNvSpPr>
          <p:nvPr/>
        </p:nvSpPr>
        <p:spPr bwMode="auto">
          <a:xfrm>
            <a:off x="6099175" y="3092450"/>
            <a:ext cx="1588" cy="254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76" name="Rectangle 100">
            <a:extLst>
              <a:ext uri="{FF2B5EF4-FFF2-40B4-BE49-F238E27FC236}">
                <a16:creationId xmlns:a16="http://schemas.microsoft.com/office/drawing/2014/main" id="{50FB27D4-9693-4618-AB59-8BA92C822AF7}"/>
              </a:ext>
            </a:extLst>
          </p:cNvPr>
          <p:cNvSpPr>
            <a:spLocks noChangeArrowheads="1"/>
          </p:cNvSpPr>
          <p:nvPr/>
        </p:nvSpPr>
        <p:spPr bwMode="auto">
          <a:xfrm>
            <a:off x="6075363" y="54832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75877" name="Line 101">
            <a:extLst>
              <a:ext uri="{FF2B5EF4-FFF2-40B4-BE49-F238E27FC236}">
                <a16:creationId xmlns:a16="http://schemas.microsoft.com/office/drawing/2014/main" id="{2C430D8D-2D27-4916-A323-886653D49021}"/>
              </a:ext>
            </a:extLst>
          </p:cNvPr>
          <p:cNvSpPr>
            <a:spLocks noChangeShapeType="1"/>
          </p:cNvSpPr>
          <p:nvPr/>
        </p:nvSpPr>
        <p:spPr bwMode="auto">
          <a:xfrm>
            <a:off x="2952750" y="5416550"/>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78" name="Line 102">
            <a:extLst>
              <a:ext uri="{FF2B5EF4-FFF2-40B4-BE49-F238E27FC236}">
                <a16:creationId xmlns:a16="http://schemas.microsoft.com/office/drawing/2014/main" id="{AAF8EF28-C703-4AC5-A165-54EDEEAE88C8}"/>
              </a:ext>
            </a:extLst>
          </p:cNvPr>
          <p:cNvSpPr>
            <a:spLocks noChangeShapeType="1"/>
          </p:cNvSpPr>
          <p:nvPr/>
        </p:nvSpPr>
        <p:spPr bwMode="auto">
          <a:xfrm flipH="1">
            <a:off x="6065838" y="5416550"/>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79" name="Rectangle 103">
            <a:extLst>
              <a:ext uri="{FF2B5EF4-FFF2-40B4-BE49-F238E27FC236}">
                <a16:creationId xmlns:a16="http://schemas.microsoft.com/office/drawing/2014/main" id="{86266AD3-66E2-4619-A282-E956C5416063}"/>
              </a:ext>
            </a:extLst>
          </p:cNvPr>
          <p:cNvSpPr>
            <a:spLocks noChangeArrowheads="1"/>
          </p:cNvSpPr>
          <p:nvPr/>
        </p:nvSpPr>
        <p:spPr bwMode="auto">
          <a:xfrm>
            <a:off x="2770188" y="5383213"/>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75880" name="Rectangle 104">
            <a:extLst>
              <a:ext uri="{FF2B5EF4-FFF2-40B4-BE49-F238E27FC236}">
                <a16:creationId xmlns:a16="http://schemas.microsoft.com/office/drawing/2014/main" id="{FAEC7229-E43F-4C5F-8253-F260EFB7F4FD}"/>
              </a:ext>
            </a:extLst>
          </p:cNvPr>
          <p:cNvSpPr>
            <a:spLocks noChangeArrowheads="1"/>
          </p:cNvSpPr>
          <p:nvPr/>
        </p:nvSpPr>
        <p:spPr bwMode="auto">
          <a:xfrm>
            <a:off x="2819400" y="53832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a:t>
            </a:r>
            <a:endParaRPr lang="en-US" altLang="en-US"/>
          </a:p>
        </p:txBody>
      </p:sp>
      <p:sp>
        <p:nvSpPr>
          <p:cNvPr id="75881" name="Line 105">
            <a:extLst>
              <a:ext uri="{FF2B5EF4-FFF2-40B4-BE49-F238E27FC236}">
                <a16:creationId xmlns:a16="http://schemas.microsoft.com/office/drawing/2014/main" id="{CCA3A20D-91DC-466D-A56A-32FC056DB4F1}"/>
              </a:ext>
            </a:extLst>
          </p:cNvPr>
          <p:cNvSpPr>
            <a:spLocks noChangeShapeType="1"/>
          </p:cNvSpPr>
          <p:nvPr/>
        </p:nvSpPr>
        <p:spPr bwMode="auto">
          <a:xfrm>
            <a:off x="2952750" y="5026025"/>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82" name="Line 106">
            <a:extLst>
              <a:ext uri="{FF2B5EF4-FFF2-40B4-BE49-F238E27FC236}">
                <a16:creationId xmlns:a16="http://schemas.microsoft.com/office/drawing/2014/main" id="{50C0E36F-03BC-4B9C-B131-8287BA5A5713}"/>
              </a:ext>
            </a:extLst>
          </p:cNvPr>
          <p:cNvSpPr>
            <a:spLocks noChangeShapeType="1"/>
          </p:cNvSpPr>
          <p:nvPr/>
        </p:nvSpPr>
        <p:spPr bwMode="auto">
          <a:xfrm flipH="1">
            <a:off x="6065838" y="5026025"/>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83" name="Rectangle 107">
            <a:extLst>
              <a:ext uri="{FF2B5EF4-FFF2-40B4-BE49-F238E27FC236}">
                <a16:creationId xmlns:a16="http://schemas.microsoft.com/office/drawing/2014/main" id="{0FD87FE6-DF0F-4A7F-8B43-7399D53F9E5F}"/>
              </a:ext>
            </a:extLst>
          </p:cNvPr>
          <p:cNvSpPr>
            <a:spLocks noChangeArrowheads="1"/>
          </p:cNvSpPr>
          <p:nvPr/>
        </p:nvSpPr>
        <p:spPr bwMode="auto">
          <a:xfrm>
            <a:off x="2770188" y="499268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75884" name="Rectangle 108">
            <a:extLst>
              <a:ext uri="{FF2B5EF4-FFF2-40B4-BE49-F238E27FC236}">
                <a16:creationId xmlns:a16="http://schemas.microsoft.com/office/drawing/2014/main" id="{D5F78EBF-A746-413C-81D6-5C2C8265A0B4}"/>
              </a:ext>
            </a:extLst>
          </p:cNvPr>
          <p:cNvSpPr>
            <a:spLocks noChangeArrowheads="1"/>
          </p:cNvSpPr>
          <p:nvPr/>
        </p:nvSpPr>
        <p:spPr bwMode="auto">
          <a:xfrm>
            <a:off x="2819400" y="49926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75885" name="Line 109">
            <a:extLst>
              <a:ext uri="{FF2B5EF4-FFF2-40B4-BE49-F238E27FC236}">
                <a16:creationId xmlns:a16="http://schemas.microsoft.com/office/drawing/2014/main" id="{62826668-1AE1-4C06-911E-5C9A2A351EE1}"/>
              </a:ext>
            </a:extLst>
          </p:cNvPr>
          <p:cNvSpPr>
            <a:spLocks noChangeShapeType="1"/>
          </p:cNvSpPr>
          <p:nvPr/>
        </p:nvSpPr>
        <p:spPr bwMode="auto">
          <a:xfrm>
            <a:off x="2952750" y="4638675"/>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86" name="Line 110">
            <a:extLst>
              <a:ext uri="{FF2B5EF4-FFF2-40B4-BE49-F238E27FC236}">
                <a16:creationId xmlns:a16="http://schemas.microsoft.com/office/drawing/2014/main" id="{B18E7753-6B7E-4A5A-9E80-472B31475AED}"/>
              </a:ext>
            </a:extLst>
          </p:cNvPr>
          <p:cNvSpPr>
            <a:spLocks noChangeShapeType="1"/>
          </p:cNvSpPr>
          <p:nvPr/>
        </p:nvSpPr>
        <p:spPr bwMode="auto">
          <a:xfrm flipH="1">
            <a:off x="6065838" y="4638675"/>
            <a:ext cx="33337"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87" name="Rectangle 111">
            <a:extLst>
              <a:ext uri="{FF2B5EF4-FFF2-40B4-BE49-F238E27FC236}">
                <a16:creationId xmlns:a16="http://schemas.microsoft.com/office/drawing/2014/main" id="{0563574C-863D-4AF5-8714-54F38E810300}"/>
              </a:ext>
            </a:extLst>
          </p:cNvPr>
          <p:cNvSpPr>
            <a:spLocks noChangeArrowheads="1"/>
          </p:cNvSpPr>
          <p:nvPr/>
        </p:nvSpPr>
        <p:spPr bwMode="auto">
          <a:xfrm>
            <a:off x="2798763" y="460851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75888" name="Line 112">
            <a:extLst>
              <a:ext uri="{FF2B5EF4-FFF2-40B4-BE49-F238E27FC236}">
                <a16:creationId xmlns:a16="http://schemas.microsoft.com/office/drawing/2014/main" id="{241F284A-F4C3-408A-9DB3-3777A0BC5670}"/>
              </a:ext>
            </a:extLst>
          </p:cNvPr>
          <p:cNvSpPr>
            <a:spLocks noChangeShapeType="1"/>
          </p:cNvSpPr>
          <p:nvPr/>
        </p:nvSpPr>
        <p:spPr bwMode="auto">
          <a:xfrm>
            <a:off x="2952750" y="4254500"/>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89" name="Line 113">
            <a:extLst>
              <a:ext uri="{FF2B5EF4-FFF2-40B4-BE49-F238E27FC236}">
                <a16:creationId xmlns:a16="http://schemas.microsoft.com/office/drawing/2014/main" id="{B3A57E9F-A016-4D53-BF98-9084BB48BAB2}"/>
              </a:ext>
            </a:extLst>
          </p:cNvPr>
          <p:cNvSpPr>
            <a:spLocks noChangeShapeType="1"/>
          </p:cNvSpPr>
          <p:nvPr/>
        </p:nvSpPr>
        <p:spPr bwMode="auto">
          <a:xfrm flipH="1">
            <a:off x="6065838" y="4254500"/>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90" name="Rectangle 114">
            <a:extLst>
              <a:ext uri="{FF2B5EF4-FFF2-40B4-BE49-F238E27FC236}">
                <a16:creationId xmlns:a16="http://schemas.microsoft.com/office/drawing/2014/main" id="{F3BB33CB-16B4-4CB9-BCAC-8F5357D5690F}"/>
              </a:ext>
            </a:extLst>
          </p:cNvPr>
          <p:cNvSpPr>
            <a:spLocks noChangeArrowheads="1"/>
          </p:cNvSpPr>
          <p:nvPr/>
        </p:nvSpPr>
        <p:spPr bwMode="auto">
          <a:xfrm>
            <a:off x="2798763" y="4224338"/>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75891" name="Line 115">
            <a:extLst>
              <a:ext uri="{FF2B5EF4-FFF2-40B4-BE49-F238E27FC236}">
                <a16:creationId xmlns:a16="http://schemas.microsoft.com/office/drawing/2014/main" id="{2525F14F-914D-4A55-984F-8A00BA7A7562}"/>
              </a:ext>
            </a:extLst>
          </p:cNvPr>
          <p:cNvSpPr>
            <a:spLocks noChangeShapeType="1"/>
          </p:cNvSpPr>
          <p:nvPr/>
        </p:nvSpPr>
        <p:spPr bwMode="auto">
          <a:xfrm>
            <a:off x="2952750" y="3863975"/>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92" name="Line 116">
            <a:extLst>
              <a:ext uri="{FF2B5EF4-FFF2-40B4-BE49-F238E27FC236}">
                <a16:creationId xmlns:a16="http://schemas.microsoft.com/office/drawing/2014/main" id="{18DA8846-76A5-4C82-8295-8B3CB8AB9A6A}"/>
              </a:ext>
            </a:extLst>
          </p:cNvPr>
          <p:cNvSpPr>
            <a:spLocks noChangeShapeType="1"/>
          </p:cNvSpPr>
          <p:nvPr/>
        </p:nvSpPr>
        <p:spPr bwMode="auto">
          <a:xfrm flipH="1">
            <a:off x="6065838" y="3863975"/>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93" name="Rectangle 117">
            <a:extLst>
              <a:ext uri="{FF2B5EF4-FFF2-40B4-BE49-F238E27FC236}">
                <a16:creationId xmlns:a16="http://schemas.microsoft.com/office/drawing/2014/main" id="{0B31BDBA-F524-4F39-9F5E-103AAD8B3094}"/>
              </a:ext>
            </a:extLst>
          </p:cNvPr>
          <p:cNvSpPr>
            <a:spLocks noChangeArrowheads="1"/>
          </p:cNvSpPr>
          <p:nvPr/>
        </p:nvSpPr>
        <p:spPr bwMode="auto">
          <a:xfrm>
            <a:off x="2798763" y="383381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a:t>
            </a:r>
            <a:endParaRPr lang="en-US" altLang="en-US"/>
          </a:p>
        </p:txBody>
      </p:sp>
      <p:sp>
        <p:nvSpPr>
          <p:cNvPr id="75894" name="Line 118">
            <a:extLst>
              <a:ext uri="{FF2B5EF4-FFF2-40B4-BE49-F238E27FC236}">
                <a16:creationId xmlns:a16="http://schemas.microsoft.com/office/drawing/2014/main" id="{76F05DBE-5CD2-4723-8B85-739B3F3A8DD9}"/>
              </a:ext>
            </a:extLst>
          </p:cNvPr>
          <p:cNvSpPr>
            <a:spLocks noChangeShapeType="1"/>
          </p:cNvSpPr>
          <p:nvPr/>
        </p:nvSpPr>
        <p:spPr bwMode="auto">
          <a:xfrm>
            <a:off x="2952750" y="3479800"/>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95" name="Line 119">
            <a:extLst>
              <a:ext uri="{FF2B5EF4-FFF2-40B4-BE49-F238E27FC236}">
                <a16:creationId xmlns:a16="http://schemas.microsoft.com/office/drawing/2014/main" id="{E37BBE6B-C605-4A47-A567-670CE2463BBB}"/>
              </a:ext>
            </a:extLst>
          </p:cNvPr>
          <p:cNvSpPr>
            <a:spLocks noChangeShapeType="1"/>
          </p:cNvSpPr>
          <p:nvPr/>
        </p:nvSpPr>
        <p:spPr bwMode="auto">
          <a:xfrm flipH="1">
            <a:off x="6065838" y="3479800"/>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96" name="Rectangle 120">
            <a:extLst>
              <a:ext uri="{FF2B5EF4-FFF2-40B4-BE49-F238E27FC236}">
                <a16:creationId xmlns:a16="http://schemas.microsoft.com/office/drawing/2014/main" id="{4F310B4C-A8C4-458D-87EF-681379396FE0}"/>
              </a:ext>
            </a:extLst>
          </p:cNvPr>
          <p:cNvSpPr>
            <a:spLocks noChangeArrowheads="1"/>
          </p:cNvSpPr>
          <p:nvPr/>
        </p:nvSpPr>
        <p:spPr bwMode="auto">
          <a:xfrm>
            <a:off x="2798763" y="34464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6</a:t>
            </a:r>
            <a:endParaRPr lang="en-US" altLang="en-US"/>
          </a:p>
        </p:txBody>
      </p:sp>
      <p:sp>
        <p:nvSpPr>
          <p:cNvPr id="75897" name="Line 121">
            <a:extLst>
              <a:ext uri="{FF2B5EF4-FFF2-40B4-BE49-F238E27FC236}">
                <a16:creationId xmlns:a16="http://schemas.microsoft.com/office/drawing/2014/main" id="{DC594DA2-91DE-419B-AAEA-FBCAAC4BE874}"/>
              </a:ext>
            </a:extLst>
          </p:cNvPr>
          <p:cNvSpPr>
            <a:spLocks noChangeShapeType="1"/>
          </p:cNvSpPr>
          <p:nvPr/>
        </p:nvSpPr>
        <p:spPr bwMode="auto">
          <a:xfrm>
            <a:off x="2952750" y="3092450"/>
            <a:ext cx="26988"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98" name="Line 122">
            <a:extLst>
              <a:ext uri="{FF2B5EF4-FFF2-40B4-BE49-F238E27FC236}">
                <a16:creationId xmlns:a16="http://schemas.microsoft.com/office/drawing/2014/main" id="{DA71DBE0-0656-4924-8AEF-6B19C93D7FE0}"/>
              </a:ext>
            </a:extLst>
          </p:cNvPr>
          <p:cNvSpPr>
            <a:spLocks noChangeShapeType="1"/>
          </p:cNvSpPr>
          <p:nvPr/>
        </p:nvSpPr>
        <p:spPr bwMode="auto">
          <a:xfrm flipH="1">
            <a:off x="6065838" y="3092450"/>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899" name="Rectangle 123">
            <a:extLst>
              <a:ext uri="{FF2B5EF4-FFF2-40B4-BE49-F238E27FC236}">
                <a16:creationId xmlns:a16="http://schemas.microsoft.com/office/drawing/2014/main" id="{ABA93555-9461-40B2-877F-D97DBF2391AA}"/>
              </a:ext>
            </a:extLst>
          </p:cNvPr>
          <p:cNvSpPr>
            <a:spLocks noChangeArrowheads="1"/>
          </p:cNvSpPr>
          <p:nvPr/>
        </p:nvSpPr>
        <p:spPr bwMode="auto">
          <a:xfrm>
            <a:off x="2798763" y="3062288"/>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8</a:t>
            </a:r>
            <a:endParaRPr lang="en-US" altLang="en-US"/>
          </a:p>
        </p:txBody>
      </p:sp>
      <p:sp>
        <p:nvSpPr>
          <p:cNvPr id="75900" name="Line 124">
            <a:extLst>
              <a:ext uri="{FF2B5EF4-FFF2-40B4-BE49-F238E27FC236}">
                <a16:creationId xmlns:a16="http://schemas.microsoft.com/office/drawing/2014/main" id="{2DF10CE0-9BC0-4E25-8DD7-A8DE04DEB24D}"/>
              </a:ext>
            </a:extLst>
          </p:cNvPr>
          <p:cNvSpPr>
            <a:spLocks noChangeShapeType="1"/>
          </p:cNvSpPr>
          <p:nvPr/>
        </p:nvSpPr>
        <p:spPr bwMode="auto">
          <a:xfrm flipV="1">
            <a:off x="6099175" y="3092450"/>
            <a:ext cx="1588" cy="232410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901" name="Freeform 125">
            <a:extLst>
              <a:ext uri="{FF2B5EF4-FFF2-40B4-BE49-F238E27FC236}">
                <a16:creationId xmlns:a16="http://schemas.microsoft.com/office/drawing/2014/main" id="{451FA346-0CD3-4587-82AC-A31DD01B061D}"/>
              </a:ext>
            </a:extLst>
          </p:cNvPr>
          <p:cNvSpPr>
            <a:spLocks/>
          </p:cNvSpPr>
          <p:nvPr/>
        </p:nvSpPr>
        <p:spPr bwMode="auto">
          <a:xfrm>
            <a:off x="2952750" y="3260725"/>
            <a:ext cx="1212850" cy="1789113"/>
          </a:xfrm>
          <a:custGeom>
            <a:avLst/>
            <a:gdLst>
              <a:gd name="T0" fmla="*/ 7 w 764"/>
              <a:gd name="T1" fmla="*/ 868 h 1127"/>
              <a:gd name="T2" fmla="*/ 26 w 764"/>
              <a:gd name="T3" fmla="*/ 868 h 1127"/>
              <a:gd name="T4" fmla="*/ 43 w 764"/>
              <a:gd name="T5" fmla="*/ 868 h 1127"/>
              <a:gd name="T6" fmla="*/ 64 w 764"/>
              <a:gd name="T7" fmla="*/ 868 h 1127"/>
              <a:gd name="T8" fmla="*/ 81 w 764"/>
              <a:gd name="T9" fmla="*/ 868 h 1127"/>
              <a:gd name="T10" fmla="*/ 100 w 764"/>
              <a:gd name="T11" fmla="*/ 868 h 1127"/>
              <a:gd name="T12" fmla="*/ 117 w 764"/>
              <a:gd name="T13" fmla="*/ 868 h 1127"/>
              <a:gd name="T14" fmla="*/ 133 w 764"/>
              <a:gd name="T15" fmla="*/ 868 h 1127"/>
              <a:gd name="T16" fmla="*/ 153 w 764"/>
              <a:gd name="T17" fmla="*/ 868 h 1127"/>
              <a:gd name="T18" fmla="*/ 169 w 764"/>
              <a:gd name="T19" fmla="*/ 868 h 1127"/>
              <a:gd name="T20" fmla="*/ 190 w 764"/>
              <a:gd name="T21" fmla="*/ 868 h 1127"/>
              <a:gd name="T22" fmla="*/ 207 w 764"/>
              <a:gd name="T23" fmla="*/ 868 h 1127"/>
              <a:gd name="T24" fmla="*/ 226 w 764"/>
              <a:gd name="T25" fmla="*/ 868 h 1127"/>
              <a:gd name="T26" fmla="*/ 243 w 764"/>
              <a:gd name="T27" fmla="*/ 868 h 1127"/>
              <a:gd name="T28" fmla="*/ 264 w 764"/>
              <a:gd name="T29" fmla="*/ 868 h 1127"/>
              <a:gd name="T30" fmla="*/ 281 w 764"/>
              <a:gd name="T31" fmla="*/ 868 h 1127"/>
              <a:gd name="T32" fmla="*/ 297 w 764"/>
              <a:gd name="T33" fmla="*/ 868 h 1127"/>
              <a:gd name="T34" fmla="*/ 317 w 764"/>
              <a:gd name="T35" fmla="*/ 868 h 1127"/>
              <a:gd name="T36" fmla="*/ 333 w 764"/>
              <a:gd name="T37" fmla="*/ 868 h 1127"/>
              <a:gd name="T38" fmla="*/ 353 w 764"/>
              <a:gd name="T39" fmla="*/ 868 h 1127"/>
              <a:gd name="T40" fmla="*/ 369 w 764"/>
              <a:gd name="T41" fmla="*/ 868 h 1127"/>
              <a:gd name="T42" fmla="*/ 390 w 764"/>
              <a:gd name="T43" fmla="*/ 868 h 1127"/>
              <a:gd name="T44" fmla="*/ 407 w 764"/>
              <a:gd name="T45" fmla="*/ 868 h 1127"/>
              <a:gd name="T46" fmla="*/ 424 w 764"/>
              <a:gd name="T47" fmla="*/ 868 h 1127"/>
              <a:gd name="T48" fmla="*/ 443 w 764"/>
              <a:gd name="T49" fmla="*/ 868 h 1127"/>
              <a:gd name="T50" fmla="*/ 460 w 764"/>
              <a:gd name="T51" fmla="*/ 868 h 1127"/>
              <a:gd name="T52" fmla="*/ 481 w 764"/>
              <a:gd name="T53" fmla="*/ 863 h 1127"/>
              <a:gd name="T54" fmla="*/ 497 w 764"/>
              <a:gd name="T55" fmla="*/ 868 h 1127"/>
              <a:gd name="T56" fmla="*/ 517 w 764"/>
              <a:gd name="T57" fmla="*/ 866 h 1127"/>
              <a:gd name="T58" fmla="*/ 533 w 764"/>
              <a:gd name="T59" fmla="*/ 868 h 1127"/>
              <a:gd name="T60" fmla="*/ 553 w 764"/>
              <a:gd name="T61" fmla="*/ 884 h 1127"/>
              <a:gd name="T62" fmla="*/ 569 w 764"/>
              <a:gd name="T63" fmla="*/ 841 h 1127"/>
              <a:gd name="T64" fmla="*/ 586 w 764"/>
              <a:gd name="T65" fmla="*/ 819 h 1127"/>
              <a:gd name="T66" fmla="*/ 607 w 764"/>
              <a:gd name="T67" fmla="*/ 968 h 1127"/>
              <a:gd name="T68" fmla="*/ 624 w 764"/>
              <a:gd name="T69" fmla="*/ 953 h 1127"/>
              <a:gd name="T70" fmla="*/ 643 w 764"/>
              <a:gd name="T71" fmla="*/ 418 h 1127"/>
              <a:gd name="T72" fmla="*/ 660 w 764"/>
              <a:gd name="T73" fmla="*/ 0 h 1127"/>
              <a:gd name="T74" fmla="*/ 681 w 764"/>
              <a:gd name="T75" fmla="*/ 393 h 1127"/>
              <a:gd name="T76" fmla="*/ 697 w 764"/>
              <a:gd name="T77" fmla="*/ 1008 h 1127"/>
              <a:gd name="T78" fmla="*/ 717 w 764"/>
              <a:gd name="T79" fmla="*/ 1096 h 1127"/>
              <a:gd name="T80" fmla="*/ 733 w 764"/>
              <a:gd name="T81" fmla="*/ 925 h 1127"/>
              <a:gd name="T82" fmla="*/ 750 w 764"/>
              <a:gd name="T83" fmla="*/ 925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64" h="1127">
                <a:moveTo>
                  <a:pt x="0" y="868"/>
                </a:moveTo>
                <a:lnTo>
                  <a:pt x="3" y="868"/>
                </a:lnTo>
                <a:lnTo>
                  <a:pt x="7" y="868"/>
                </a:lnTo>
                <a:lnTo>
                  <a:pt x="14" y="868"/>
                </a:lnTo>
                <a:lnTo>
                  <a:pt x="19" y="868"/>
                </a:lnTo>
                <a:lnTo>
                  <a:pt x="26" y="868"/>
                </a:lnTo>
                <a:lnTo>
                  <a:pt x="33" y="868"/>
                </a:lnTo>
                <a:lnTo>
                  <a:pt x="36" y="868"/>
                </a:lnTo>
                <a:lnTo>
                  <a:pt x="43" y="868"/>
                </a:lnTo>
                <a:lnTo>
                  <a:pt x="50" y="868"/>
                </a:lnTo>
                <a:lnTo>
                  <a:pt x="57" y="868"/>
                </a:lnTo>
                <a:lnTo>
                  <a:pt x="64" y="868"/>
                </a:lnTo>
                <a:lnTo>
                  <a:pt x="69" y="868"/>
                </a:lnTo>
                <a:lnTo>
                  <a:pt x="74" y="868"/>
                </a:lnTo>
                <a:lnTo>
                  <a:pt x="81" y="868"/>
                </a:lnTo>
                <a:lnTo>
                  <a:pt x="86" y="868"/>
                </a:lnTo>
                <a:lnTo>
                  <a:pt x="93" y="868"/>
                </a:lnTo>
                <a:lnTo>
                  <a:pt x="100" y="868"/>
                </a:lnTo>
                <a:lnTo>
                  <a:pt x="103" y="868"/>
                </a:lnTo>
                <a:lnTo>
                  <a:pt x="110" y="868"/>
                </a:lnTo>
                <a:lnTo>
                  <a:pt x="117" y="868"/>
                </a:lnTo>
                <a:lnTo>
                  <a:pt x="124" y="868"/>
                </a:lnTo>
                <a:lnTo>
                  <a:pt x="130" y="868"/>
                </a:lnTo>
                <a:lnTo>
                  <a:pt x="133" y="868"/>
                </a:lnTo>
                <a:lnTo>
                  <a:pt x="140" y="868"/>
                </a:lnTo>
                <a:lnTo>
                  <a:pt x="147" y="868"/>
                </a:lnTo>
                <a:lnTo>
                  <a:pt x="153" y="868"/>
                </a:lnTo>
                <a:lnTo>
                  <a:pt x="160" y="868"/>
                </a:lnTo>
                <a:lnTo>
                  <a:pt x="167" y="868"/>
                </a:lnTo>
                <a:lnTo>
                  <a:pt x="169" y="868"/>
                </a:lnTo>
                <a:lnTo>
                  <a:pt x="176" y="868"/>
                </a:lnTo>
                <a:lnTo>
                  <a:pt x="183" y="868"/>
                </a:lnTo>
                <a:lnTo>
                  <a:pt x="190" y="868"/>
                </a:lnTo>
                <a:lnTo>
                  <a:pt x="197" y="868"/>
                </a:lnTo>
                <a:lnTo>
                  <a:pt x="200" y="868"/>
                </a:lnTo>
                <a:lnTo>
                  <a:pt x="207" y="868"/>
                </a:lnTo>
                <a:lnTo>
                  <a:pt x="214" y="868"/>
                </a:lnTo>
                <a:lnTo>
                  <a:pt x="219" y="868"/>
                </a:lnTo>
                <a:lnTo>
                  <a:pt x="226" y="868"/>
                </a:lnTo>
                <a:lnTo>
                  <a:pt x="230" y="868"/>
                </a:lnTo>
                <a:lnTo>
                  <a:pt x="236" y="868"/>
                </a:lnTo>
                <a:lnTo>
                  <a:pt x="243" y="868"/>
                </a:lnTo>
                <a:lnTo>
                  <a:pt x="250" y="868"/>
                </a:lnTo>
                <a:lnTo>
                  <a:pt x="257" y="868"/>
                </a:lnTo>
                <a:lnTo>
                  <a:pt x="264" y="868"/>
                </a:lnTo>
                <a:lnTo>
                  <a:pt x="267" y="868"/>
                </a:lnTo>
                <a:lnTo>
                  <a:pt x="274" y="868"/>
                </a:lnTo>
                <a:lnTo>
                  <a:pt x="281" y="868"/>
                </a:lnTo>
                <a:lnTo>
                  <a:pt x="286" y="868"/>
                </a:lnTo>
                <a:lnTo>
                  <a:pt x="293" y="868"/>
                </a:lnTo>
                <a:lnTo>
                  <a:pt x="297" y="868"/>
                </a:lnTo>
                <a:lnTo>
                  <a:pt x="303" y="868"/>
                </a:lnTo>
                <a:lnTo>
                  <a:pt x="310" y="868"/>
                </a:lnTo>
                <a:lnTo>
                  <a:pt x="317" y="868"/>
                </a:lnTo>
                <a:lnTo>
                  <a:pt x="324" y="868"/>
                </a:lnTo>
                <a:lnTo>
                  <a:pt x="326" y="868"/>
                </a:lnTo>
                <a:lnTo>
                  <a:pt x="333" y="868"/>
                </a:lnTo>
                <a:lnTo>
                  <a:pt x="340" y="868"/>
                </a:lnTo>
                <a:lnTo>
                  <a:pt x="347" y="868"/>
                </a:lnTo>
                <a:lnTo>
                  <a:pt x="353" y="868"/>
                </a:lnTo>
                <a:lnTo>
                  <a:pt x="360" y="868"/>
                </a:lnTo>
                <a:lnTo>
                  <a:pt x="364" y="868"/>
                </a:lnTo>
                <a:lnTo>
                  <a:pt x="369" y="868"/>
                </a:lnTo>
                <a:lnTo>
                  <a:pt x="376" y="866"/>
                </a:lnTo>
                <a:lnTo>
                  <a:pt x="383" y="866"/>
                </a:lnTo>
                <a:lnTo>
                  <a:pt x="390" y="868"/>
                </a:lnTo>
                <a:lnTo>
                  <a:pt x="393" y="868"/>
                </a:lnTo>
                <a:lnTo>
                  <a:pt x="400" y="868"/>
                </a:lnTo>
                <a:lnTo>
                  <a:pt x="407" y="868"/>
                </a:lnTo>
                <a:lnTo>
                  <a:pt x="414" y="868"/>
                </a:lnTo>
                <a:lnTo>
                  <a:pt x="419" y="868"/>
                </a:lnTo>
                <a:lnTo>
                  <a:pt x="424" y="868"/>
                </a:lnTo>
                <a:lnTo>
                  <a:pt x="431" y="868"/>
                </a:lnTo>
                <a:lnTo>
                  <a:pt x="436" y="868"/>
                </a:lnTo>
                <a:lnTo>
                  <a:pt x="443" y="868"/>
                </a:lnTo>
                <a:lnTo>
                  <a:pt x="450" y="868"/>
                </a:lnTo>
                <a:lnTo>
                  <a:pt x="457" y="868"/>
                </a:lnTo>
                <a:lnTo>
                  <a:pt x="460" y="868"/>
                </a:lnTo>
                <a:lnTo>
                  <a:pt x="467" y="866"/>
                </a:lnTo>
                <a:lnTo>
                  <a:pt x="474" y="866"/>
                </a:lnTo>
                <a:lnTo>
                  <a:pt x="481" y="863"/>
                </a:lnTo>
                <a:lnTo>
                  <a:pt x="486" y="866"/>
                </a:lnTo>
                <a:lnTo>
                  <a:pt x="490" y="866"/>
                </a:lnTo>
                <a:lnTo>
                  <a:pt x="497" y="868"/>
                </a:lnTo>
                <a:lnTo>
                  <a:pt x="503" y="868"/>
                </a:lnTo>
                <a:lnTo>
                  <a:pt x="510" y="868"/>
                </a:lnTo>
                <a:lnTo>
                  <a:pt x="517" y="866"/>
                </a:lnTo>
                <a:lnTo>
                  <a:pt x="519" y="866"/>
                </a:lnTo>
                <a:lnTo>
                  <a:pt x="526" y="866"/>
                </a:lnTo>
                <a:lnTo>
                  <a:pt x="533" y="868"/>
                </a:lnTo>
                <a:lnTo>
                  <a:pt x="540" y="875"/>
                </a:lnTo>
                <a:lnTo>
                  <a:pt x="547" y="881"/>
                </a:lnTo>
                <a:lnTo>
                  <a:pt x="553" y="884"/>
                </a:lnTo>
                <a:lnTo>
                  <a:pt x="557" y="879"/>
                </a:lnTo>
                <a:lnTo>
                  <a:pt x="564" y="863"/>
                </a:lnTo>
                <a:lnTo>
                  <a:pt x="569" y="841"/>
                </a:lnTo>
                <a:lnTo>
                  <a:pt x="576" y="819"/>
                </a:lnTo>
                <a:lnTo>
                  <a:pt x="583" y="810"/>
                </a:lnTo>
                <a:lnTo>
                  <a:pt x="586" y="819"/>
                </a:lnTo>
                <a:lnTo>
                  <a:pt x="593" y="853"/>
                </a:lnTo>
                <a:lnTo>
                  <a:pt x="600" y="910"/>
                </a:lnTo>
                <a:lnTo>
                  <a:pt x="607" y="968"/>
                </a:lnTo>
                <a:lnTo>
                  <a:pt x="614" y="1015"/>
                </a:lnTo>
                <a:lnTo>
                  <a:pt x="617" y="1015"/>
                </a:lnTo>
                <a:lnTo>
                  <a:pt x="624" y="953"/>
                </a:lnTo>
                <a:lnTo>
                  <a:pt x="631" y="826"/>
                </a:lnTo>
                <a:lnTo>
                  <a:pt x="636" y="635"/>
                </a:lnTo>
                <a:lnTo>
                  <a:pt x="643" y="418"/>
                </a:lnTo>
                <a:lnTo>
                  <a:pt x="650" y="212"/>
                </a:lnTo>
                <a:lnTo>
                  <a:pt x="653" y="63"/>
                </a:lnTo>
                <a:lnTo>
                  <a:pt x="660" y="0"/>
                </a:lnTo>
                <a:lnTo>
                  <a:pt x="667" y="44"/>
                </a:lnTo>
                <a:lnTo>
                  <a:pt x="674" y="184"/>
                </a:lnTo>
                <a:lnTo>
                  <a:pt x="681" y="393"/>
                </a:lnTo>
                <a:lnTo>
                  <a:pt x="683" y="626"/>
                </a:lnTo>
                <a:lnTo>
                  <a:pt x="690" y="844"/>
                </a:lnTo>
                <a:lnTo>
                  <a:pt x="697" y="1008"/>
                </a:lnTo>
                <a:lnTo>
                  <a:pt x="703" y="1105"/>
                </a:lnTo>
                <a:lnTo>
                  <a:pt x="710" y="1127"/>
                </a:lnTo>
                <a:lnTo>
                  <a:pt x="717" y="1096"/>
                </a:lnTo>
                <a:lnTo>
                  <a:pt x="720" y="1037"/>
                </a:lnTo>
                <a:lnTo>
                  <a:pt x="726" y="972"/>
                </a:lnTo>
                <a:lnTo>
                  <a:pt x="733" y="925"/>
                </a:lnTo>
                <a:lnTo>
                  <a:pt x="740" y="903"/>
                </a:lnTo>
                <a:lnTo>
                  <a:pt x="747" y="906"/>
                </a:lnTo>
                <a:lnTo>
                  <a:pt x="750" y="925"/>
                </a:lnTo>
                <a:lnTo>
                  <a:pt x="757" y="946"/>
                </a:lnTo>
                <a:lnTo>
                  <a:pt x="764" y="968"/>
                </a:lnTo>
              </a:path>
            </a:pathLst>
          </a:custGeom>
          <a:noFill/>
          <a:ln w="19050"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902" name="Freeform 126">
            <a:extLst>
              <a:ext uri="{FF2B5EF4-FFF2-40B4-BE49-F238E27FC236}">
                <a16:creationId xmlns:a16="http://schemas.microsoft.com/office/drawing/2014/main" id="{840CBE56-7789-4D56-908F-8412E0CF2456}"/>
              </a:ext>
            </a:extLst>
          </p:cNvPr>
          <p:cNvSpPr>
            <a:spLocks/>
          </p:cNvSpPr>
          <p:nvPr/>
        </p:nvSpPr>
        <p:spPr bwMode="auto">
          <a:xfrm>
            <a:off x="4165600" y="3260725"/>
            <a:ext cx="1212850" cy="1789113"/>
          </a:xfrm>
          <a:custGeom>
            <a:avLst/>
            <a:gdLst>
              <a:gd name="T0" fmla="*/ 12 w 764"/>
              <a:gd name="T1" fmla="*/ 981 h 1127"/>
              <a:gd name="T2" fmla="*/ 29 w 764"/>
              <a:gd name="T3" fmla="*/ 962 h 1127"/>
              <a:gd name="T4" fmla="*/ 50 w 764"/>
              <a:gd name="T5" fmla="*/ 962 h 1127"/>
              <a:gd name="T6" fmla="*/ 66 w 764"/>
              <a:gd name="T7" fmla="*/ 959 h 1127"/>
              <a:gd name="T8" fmla="*/ 83 w 764"/>
              <a:gd name="T9" fmla="*/ 956 h 1127"/>
              <a:gd name="T10" fmla="*/ 103 w 764"/>
              <a:gd name="T11" fmla="*/ 962 h 1127"/>
              <a:gd name="T12" fmla="*/ 119 w 764"/>
              <a:gd name="T13" fmla="*/ 962 h 1127"/>
              <a:gd name="T14" fmla="*/ 139 w 764"/>
              <a:gd name="T15" fmla="*/ 959 h 1127"/>
              <a:gd name="T16" fmla="*/ 155 w 764"/>
              <a:gd name="T17" fmla="*/ 959 h 1127"/>
              <a:gd name="T18" fmla="*/ 176 w 764"/>
              <a:gd name="T19" fmla="*/ 959 h 1127"/>
              <a:gd name="T20" fmla="*/ 193 w 764"/>
              <a:gd name="T21" fmla="*/ 959 h 1127"/>
              <a:gd name="T22" fmla="*/ 209 w 764"/>
              <a:gd name="T23" fmla="*/ 959 h 1127"/>
              <a:gd name="T24" fmla="*/ 229 w 764"/>
              <a:gd name="T25" fmla="*/ 959 h 1127"/>
              <a:gd name="T26" fmla="*/ 245 w 764"/>
              <a:gd name="T27" fmla="*/ 959 h 1127"/>
              <a:gd name="T28" fmla="*/ 265 w 764"/>
              <a:gd name="T29" fmla="*/ 959 h 1127"/>
              <a:gd name="T30" fmla="*/ 281 w 764"/>
              <a:gd name="T31" fmla="*/ 959 h 1127"/>
              <a:gd name="T32" fmla="*/ 302 w 764"/>
              <a:gd name="T33" fmla="*/ 959 h 1127"/>
              <a:gd name="T34" fmla="*/ 319 w 764"/>
              <a:gd name="T35" fmla="*/ 959 h 1127"/>
              <a:gd name="T36" fmla="*/ 338 w 764"/>
              <a:gd name="T37" fmla="*/ 962 h 1127"/>
              <a:gd name="T38" fmla="*/ 355 w 764"/>
              <a:gd name="T39" fmla="*/ 962 h 1127"/>
              <a:gd name="T40" fmla="*/ 372 w 764"/>
              <a:gd name="T41" fmla="*/ 956 h 1127"/>
              <a:gd name="T42" fmla="*/ 392 w 764"/>
              <a:gd name="T43" fmla="*/ 959 h 1127"/>
              <a:gd name="T44" fmla="*/ 409 w 764"/>
              <a:gd name="T45" fmla="*/ 962 h 1127"/>
              <a:gd name="T46" fmla="*/ 428 w 764"/>
              <a:gd name="T47" fmla="*/ 962 h 1127"/>
              <a:gd name="T48" fmla="*/ 445 w 764"/>
              <a:gd name="T49" fmla="*/ 981 h 1127"/>
              <a:gd name="T50" fmla="*/ 465 w 764"/>
              <a:gd name="T51" fmla="*/ 946 h 1127"/>
              <a:gd name="T52" fmla="*/ 481 w 764"/>
              <a:gd name="T53" fmla="*/ 903 h 1127"/>
              <a:gd name="T54" fmla="*/ 498 w 764"/>
              <a:gd name="T55" fmla="*/ 1037 h 1127"/>
              <a:gd name="T56" fmla="*/ 519 w 764"/>
              <a:gd name="T57" fmla="*/ 1105 h 1127"/>
              <a:gd name="T58" fmla="*/ 535 w 764"/>
              <a:gd name="T59" fmla="*/ 626 h 1127"/>
              <a:gd name="T60" fmla="*/ 555 w 764"/>
              <a:gd name="T61" fmla="*/ 45 h 1127"/>
              <a:gd name="T62" fmla="*/ 571 w 764"/>
              <a:gd name="T63" fmla="*/ 212 h 1127"/>
              <a:gd name="T64" fmla="*/ 592 w 764"/>
              <a:gd name="T65" fmla="*/ 826 h 1127"/>
              <a:gd name="T66" fmla="*/ 609 w 764"/>
              <a:gd name="T67" fmla="*/ 1015 h 1127"/>
              <a:gd name="T68" fmla="*/ 628 w 764"/>
              <a:gd name="T69" fmla="*/ 853 h 1127"/>
              <a:gd name="T70" fmla="*/ 645 w 764"/>
              <a:gd name="T71" fmla="*/ 819 h 1127"/>
              <a:gd name="T72" fmla="*/ 661 w 764"/>
              <a:gd name="T73" fmla="*/ 879 h 1127"/>
              <a:gd name="T74" fmla="*/ 681 w 764"/>
              <a:gd name="T75" fmla="*/ 875 h 1127"/>
              <a:gd name="T76" fmla="*/ 697 w 764"/>
              <a:gd name="T77" fmla="*/ 866 h 1127"/>
              <a:gd name="T78" fmla="*/ 718 w 764"/>
              <a:gd name="T79" fmla="*/ 868 h 1127"/>
              <a:gd name="T80" fmla="*/ 735 w 764"/>
              <a:gd name="T81" fmla="*/ 866 h 1127"/>
              <a:gd name="T82" fmla="*/ 754 w 764"/>
              <a:gd name="T83" fmla="*/ 866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64" h="1127">
                <a:moveTo>
                  <a:pt x="0" y="968"/>
                </a:moveTo>
                <a:lnTo>
                  <a:pt x="6" y="977"/>
                </a:lnTo>
                <a:lnTo>
                  <a:pt x="12" y="981"/>
                </a:lnTo>
                <a:lnTo>
                  <a:pt x="17" y="975"/>
                </a:lnTo>
                <a:lnTo>
                  <a:pt x="22" y="968"/>
                </a:lnTo>
                <a:lnTo>
                  <a:pt x="29" y="962"/>
                </a:lnTo>
                <a:lnTo>
                  <a:pt x="36" y="959"/>
                </a:lnTo>
                <a:lnTo>
                  <a:pt x="43" y="959"/>
                </a:lnTo>
                <a:lnTo>
                  <a:pt x="50" y="962"/>
                </a:lnTo>
                <a:lnTo>
                  <a:pt x="53" y="962"/>
                </a:lnTo>
                <a:lnTo>
                  <a:pt x="60" y="962"/>
                </a:lnTo>
                <a:lnTo>
                  <a:pt x="66" y="959"/>
                </a:lnTo>
                <a:lnTo>
                  <a:pt x="72" y="959"/>
                </a:lnTo>
                <a:lnTo>
                  <a:pt x="79" y="956"/>
                </a:lnTo>
                <a:lnTo>
                  <a:pt x="83" y="956"/>
                </a:lnTo>
                <a:lnTo>
                  <a:pt x="89" y="959"/>
                </a:lnTo>
                <a:lnTo>
                  <a:pt x="96" y="959"/>
                </a:lnTo>
                <a:lnTo>
                  <a:pt x="103" y="962"/>
                </a:lnTo>
                <a:lnTo>
                  <a:pt x="109" y="962"/>
                </a:lnTo>
                <a:lnTo>
                  <a:pt x="112" y="962"/>
                </a:lnTo>
                <a:lnTo>
                  <a:pt x="119" y="962"/>
                </a:lnTo>
                <a:lnTo>
                  <a:pt x="126" y="959"/>
                </a:lnTo>
                <a:lnTo>
                  <a:pt x="133" y="959"/>
                </a:lnTo>
                <a:lnTo>
                  <a:pt x="139" y="959"/>
                </a:lnTo>
                <a:lnTo>
                  <a:pt x="145" y="959"/>
                </a:lnTo>
                <a:lnTo>
                  <a:pt x="150" y="959"/>
                </a:lnTo>
                <a:lnTo>
                  <a:pt x="155" y="959"/>
                </a:lnTo>
                <a:lnTo>
                  <a:pt x="162" y="959"/>
                </a:lnTo>
                <a:lnTo>
                  <a:pt x="169" y="959"/>
                </a:lnTo>
                <a:lnTo>
                  <a:pt x="176" y="959"/>
                </a:lnTo>
                <a:lnTo>
                  <a:pt x="179" y="959"/>
                </a:lnTo>
                <a:lnTo>
                  <a:pt x="186" y="959"/>
                </a:lnTo>
                <a:lnTo>
                  <a:pt x="193" y="959"/>
                </a:lnTo>
                <a:lnTo>
                  <a:pt x="198" y="959"/>
                </a:lnTo>
                <a:lnTo>
                  <a:pt x="205" y="959"/>
                </a:lnTo>
                <a:lnTo>
                  <a:pt x="209" y="959"/>
                </a:lnTo>
                <a:lnTo>
                  <a:pt x="215" y="959"/>
                </a:lnTo>
                <a:lnTo>
                  <a:pt x="222" y="959"/>
                </a:lnTo>
                <a:lnTo>
                  <a:pt x="229" y="959"/>
                </a:lnTo>
                <a:lnTo>
                  <a:pt x="236" y="959"/>
                </a:lnTo>
                <a:lnTo>
                  <a:pt x="243" y="959"/>
                </a:lnTo>
                <a:lnTo>
                  <a:pt x="245" y="959"/>
                </a:lnTo>
                <a:lnTo>
                  <a:pt x="252" y="959"/>
                </a:lnTo>
                <a:lnTo>
                  <a:pt x="259" y="959"/>
                </a:lnTo>
                <a:lnTo>
                  <a:pt x="265" y="959"/>
                </a:lnTo>
                <a:lnTo>
                  <a:pt x="272" y="959"/>
                </a:lnTo>
                <a:lnTo>
                  <a:pt x="276" y="959"/>
                </a:lnTo>
                <a:lnTo>
                  <a:pt x="281" y="959"/>
                </a:lnTo>
                <a:lnTo>
                  <a:pt x="288" y="959"/>
                </a:lnTo>
                <a:lnTo>
                  <a:pt x="295" y="959"/>
                </a:lnTo>
                <a:lnTo>
                  <a:pt x="302" y="959"/>
                </a:lnTo>
                <a:lnTo>
                  <a:pt x="305" y="959"/>
                </a:lnTo>
                <a:lnTo>
                  <a:pt x="312" y="959"/>
                </a:lnTo>
                <a:lnTo>
                  <a:pt x="319" y="959"/>
                </a:lnTo>
                <a:lnTo>
                  <a:pt x="326" y="959"/>
                </a:lnTo>
                <a:lnTo>
                  <a:pt x="331" y="959"/>
                </a:lnTo>
                <a:lnTo>
                  <a:pt x="338" y="962"/>
                </a:lnTo>
                <a:lnTo>
                  <a:pt x="343" y="962"/>
                </a:lnTo>
                <a:lnTo>
                  <a:pt x="348" y="962"/>
                </a:lnTo>
                <a:lnTo>
                  <a:pt x="355" y="962"/>
                </a:lnTo>
                <a:lnTo>
                  <a:pt x="362" y="959"/>
                </a:lnTo>
                <a:lnTo>
                  <a:pt x="369" y="959"/>
                </a:lnTo>
                <a:lnTo>
                  <a:pt x="372" y="956"/>
                </a:lnTo>
                <a:lnTo>
                  <a:pt x="379" y="956"/>
                </a:lnTo>
                <a:lnTo>
                  <a:pt x="385" y="959"/>
                </a:lnTo>
                <a:lnTo>
                  <a:pt x="392" y="959"/>
                </a:lnTo>
                <a:lnTo>
                  <a:pt x="398" y="962"/>
                </a:lnTo>
                <a:lnTo>
                  <a:pt x="402" y="962"/>
                </a:lnTo>
                <a:lnTo>
                  <a:pt x="409" y="962"/>
                </a:lnTo>
                <a:lnTo>
                  <a:pt x="415" y="959"/>
                </a:lnTo>
                <a:lnTo>
                  <a:pt x="422" y="959"/>
                </a:lnTo>
                <a:lnTo>
                  <a:pt x="428" y="962"/>
                </a:lnTo>
                <a:lnTo>
                  <a:pt x="435" y="968"/>
                </a:lnTo>
                <a:lnTo>
                  <a:pt x="438" y="975"/>
                </a:lnTo>
                <a:lnTo>
                  <a:pt x="445" y="981"/>
                </a:lnTo>
                <a:lnTo>
                  <a:pt x="452" y="977"/>
                </a:lnTo>
                <a:lnTo>
                  <a:pt x="459" y="968"/>
                </a:lnTo>
                <a:lnTo>
                  <a:pt x="465" y="946"/>
                </a:lnTo>
                <a:lnTo>
                  <a:pt x="469" y="925"/>
                </a:lnTo>
                <a:lnTo>
                  <a:pt x="476" y="906"/>
                </a:lnTo>
                <a:lnTo>
                  <a:pt x="481" y="903"/>
                </a:lnTo>
                <a:lnTo>
                  <a:pt x="488" y="925"/>
                </a:lnTo>
                <a:lnTo>
                  <a:pt x="495" y="972"/>
                </a:lnTo>
                <a:lnTo>
                  <a:pt x="498" y="1037"/>
                </a:lnTo>
                <a:lnTo>
                  <a:pt x="505" y="1096"/>
                </a:lnTo>
                <a:lnTo>
                  <a:pt x="512" y="1127"/>
                </a:lnTo>
                <a:lnTo>
                  <a:pt x="519" y="1105"/>
                </a:lnTo>
                <a:lnTo>
                  <a:pt x="525" y="1008"/>
                </a:lnTo>
                <a:lnTo>
                  <a:pt x="531" y="844"/>
                </a:lnTo>
                <a:lnTo>
                  <a:pt x="535" y="626"/>
                </a:lnTo>
                <a:lnTo>
                  <a:pt x="542" y="393"/>
                </a:lnTo>
                <a:lnTo>
                  <a:pt x="548" y="184"/>
                </a:lnTo>
                <a:lnTo>
                  <a:pt x="555" y="45"/>
                </a:lnTo>
                <a:lnTo>
                  <a:pt x="561" y="0"/>
                </a:lnTo>
                <a:lnTo>
                  <a:pt x="564" y="63"/>
                </a:lnTo>
                <a:lnTo>
                  <a:pt x="571" y="212"/>
                </a:lnTo>
                <a:lnTo>
                  <a:pt x="578" y="418"/>
                </a:lnTo>
                <a:lnTo>
                  <a:pt x="585" y="635"/>
                </a:lnTo>
                <a:lnTo>
                  <a:pt x="592" y="826"/>
                </a:lnTo>
                <a:lnTo>
                  <a:pt x="598" y="953"/>
                </a:lnTo>
                <a:lnTo>
                  <a:pt x="602" y="1015"/>
                </a:lnTo>
                <a:lnTo>
                  <a:pt x="609" y="1015"/>
                </a:lnTo>
                <a:lnTo>
                  <a:pt x="614" y="968"/>
                </a:lnTo>
                <a:lnTo>
                  <a:pt x="621" y="910"/>
                </a:lnTo>
                <a:lnTo>
                  <a:pt x="628" y="853"/>
                </a:lnTo>
                <a:lnTo>
                  <a:pt x="631" y="819"/>
                </a:lnTo>
                <a:lnTo>
                  <a:pt x="638" y="810"/>
                </a:lnTo>
                <a:lnTo>
                  <a:pt x="645" y="819"/>
                </a:lnTo>
                <a:lnTo>
                  <a:pt x="652" y="841"/>
                </a:lnTo>
                <a:lnTo>
                  <a:pt x="659" y="863"/>
                </a:lnTo>
                <a:lnTo>
                  <a:pt x="661" y="879"/>
                </a:lnTo>
                <a:lnTo>
                  <a:pt x="668" y="884"/>
                </a:lnTo>
                <a:lnTo>
                  <a:pt x="675" y="881"/>
                </a:lnTo>
                <a:lnTo>
                  <a:pt x="681" y="875"/>
                </a:lnTo>
                <a:lnTo>
                  <a:pt x="688" y="868"/>
                </a:lnTo>
                <a:lnTo>
                  <a:pt x="695" y="866"/>
                </a:lnTo>
                <a:lnTo>
                  <a:pt x="697" y="866"/>
                </a:lnTo>
                <a:lnTo>
                  <a:pt x="704" y="866"/>
                </a:lnTo>
                <a:lnTo>
                  <a:pt x="711" y="868"/>
                </a:lnTo>
                <a:lnTo>
                  <a:pt x="718" y="868"/>
                </a:lnTo>
                <a:lnTo>
                  <a:pt x="725" y="868"/>
                </a:lnTo>
                <a:lnTo>
                  <a:pt x="728" y="866"/>
                </a:lnTo>
                <a:lnTo>
                  <a:pt x="735" y="866"/>
                </a:lnTo>
                <a:lnTo>
                  <a:pt x="742" y="863"/>
                </a:lnTo>
                <a:lnTo>
                  <a:pt x="747" y="866"/>
                </a:lnTo>
                <a:lnTo>
                  <a:pt x="754" y="866"/>
                </a:lnTo>
                <a:lnTo>
                  <a:pt x="759" y="868"/>
                </a:lnTo>
                <a:lnTo>
                  <a:pt x="764" y="868"/>
                </a:lnTo>
              </a:path>
            </a:pathLst>
          </a:custGeom>
          <a:noFill/>
          <a:ln w="19050"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903" name="Freeform 127">
            <a:extLst>
              <a:ext uri="{FF2B5EF4-FFF2-40B4-BE49-F238E27FC236}">
                <a16:creationId xmlns:a16="http://schemas.microsoft.com/office/drawing/2014/main" id="{E05E7E44-EB29-43E2-B216-8306FA7F4007}"/>
              </a:ext>
            </a:extLst>
          </p:cNvPr>
          <p:cNvSpPr>
            <a:spLocks/>
          </p:cNvSpPr>
          <p:nvPr/>
        </p:nvSpPr>
        <p:spPr bwMode="auto">
          <a:xfrm>
            <a:off x="5378450" y="4635500"/>
            <a:ext cx="725488" cy="3175"/>
          </a:xfrm>
          <a:custGeom>
            <a:avLst/>
            <a:gdLst>
              <a:gd name="T0" fmla="*/ 7 w 457"/>
              <a:gd name="T1" fmla="*/ 2 h 2"/>
              <a:gd name="T2" fmla="*/ 21 w 457"/>
              <a:gd name="T3" fmla="*/ 2 h 2"/>
              <a:gd name="T4" fmla="*/ 31 w 457"/>
              <a:gd name="T5" fmla="*/ 2 h 2"/>
              <a:gd name="T6" fmla="*/ 44 w 457"/>
              <a:gd name="T7" fmla="*/ 2 h 2"/>
              <a:gd name="T8" fmla="*/ 57 w 457"/>
              <a:gd name="T9" fmla="*/ 2 h 2"/>
              <a:gd name="T10" fmla="*/ 67 w 457"/>
              <a:gd name="T11" fmla="*/ 2 h 2"/>
              <a:gd name="T12" fmla="*/ 81 w 457"/>
              <a:gd name="T13" fmla="*/ 0 h 2"/>
              <a:gd name="T14" fmla="*/ 90 w 457"/>
              <a:gd name="T15" fmla="*/ 2 h 2"/>
              <a:gd name="T16" fmla="*/ 104 w 457"/>
              <a:gd name="T17" fmla="*/ 2 h 2"/>
              <a:gd name="T18" fmla="*/ 117 w 457"/>
              <a:gd name="T19" fmla="*/ 2 h 2"/>
              <a:gd name="T20" fmla="*/ 128 w 457"/>
              <a:gd name="T21" fmla="*/ 2 h 2"/>
              <a:gd name="T22" fmla="*/ 140 w 457"/>
              <a:gd name="T23" fmla="*/ 2 h 2"/>
              <a:gd name="T24" fmla="*/ 154 w 457"/>
              <a:gd name="T25" fmla="*/ 2 h 2"/>
              <a:gd name="T26" fmla="*/ 164 w 457"/>
              <a:gd name="T27" fmla="*/ 2 h 2"/>
              <a:gd name="T28" fmla="*/ 178 w 457"/>
              <a:gd name="T29" fmla="*/ 2 h 2"/>
              <a:gd name="T30" fmla="*/ 187 w 457"/>
              <a:gd name="T31" fmla="*/ 2 h 2"/>
              <a:gd name="T32" fmla="*/ 200 w 457"/>
              <a:gd name="T33" fmla="*/ 2 h 2"/>
              <a:gd name="T34" fmla="*/ 214 w 457"/>
              <a:gd name="T35" fmla="*/ 2 h 2"/>
              <a:gd name="T36" fmla="*/ 224 w 457"/>
              <a:gd name="T37" fmla="*/ 2 h 2"/>
              <a:gd name="T38" fmla="*/ 237 w 457"/>
              <a:gd name="T39" fmla="*/ 2 h 2"/>
              <a:gd name="T40" fmla="*/ 250 w 457"/>
              <a:gd name="T41" fmla="*/ 2 h 2"/>
              <a:gd name="T42" fmla="*/ 261 w 457"/>
              <a:gd name="T43" fmla="*/ 2 h 2"/>
              <a:gd name="T44" fmla="*/ 274 w 457"/>
              <a:gd name="T45" fmla="*/ 2 h 2"/>
              <a:gd name="T46" fmla="*/ 283 w 457"/>
              <a:gd name="T47" fmla="*/ 2 h 2"/>
              <a:gd name="T48" fmla="*/ 297 w 457"/>
              <a:gd name="T49" fmla="*/ 2 h 2"/>
              <a:gd name="T50" fmla="*/ 311 w 457"/>
              <a:gd name="T51" fmla="*/ 2 h 2"/>
              <a:gd name="T52" fmla="*/ 321 w 457"/>
              <a:gd name="T53" fmla="*/ 2 h 2"/>
              <a:gd name="T54" fmla="*/ 333 w 457"/>
              <a:gd name="T55" fmla="*/ 2 h 2"/>
              <a:gd name="T56" fmla="*/ 347 w 457"/>
              <a:gd name="T57" fmla="*/ 2 h 2"/>
              <a:gd name="T58" fmla="*/ 357 w 457"/>
              <a:gd name="T59" fmla="*/ 2 h 2"/>
              <a:gd name="T60" fmla="*/ 371 w 457"/>
              <a:gd name="T61" fmla="*/ 2 h 2"/>
              <a:gd name="T62" fmla="*/ 380 w 457"/>
              <a:gd name="T63" fmla="*/ 2 h 2"/>
              <a:gd name="T64" fmla="*/ 394 w 457"/>
              <a:gd name="T65" fmla="*/ 2 h 2"/>
              <a:gd name="T66" fmla="*/ 407 w 457"/>
              <a:gd name="T67" fmla="*/ 2 h 2"/>
              <a:gd name="T68" fmla="*/ 416 w 457"/>
              <a:gd name="T69" fmla="*/ 2 h 2"/>
              <a:gd name="T70" fmla="*/ 430 w 457"/>
              <a:gd name="T71" fmla="*/ 2 h 2"/>
              <a:gd name="T72" fmla="*/ 444 w 457"/>
              <a:gd name="T73" fmla="*/ 2 h 2"/>
              <a:gd name="T74" fmla="*/ 454 w 457"/>
              <a:gd name="T7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7" h="2">
                <a:moveTo>
                  <a:pt x="0" y="2"/>
                </a:moveTo>
                <a:lnTo>
                  <a:pt x="7" y="2"/>
                </a:lnTo>
                <a:lnTo>
                  <a:pt x="14" y="2"/>
                </a:lnTo>
                <a:lnTo>
                  <a:pt x="21" y="2"/>
                </a:lnTo>
                <a:lnTo>
                  <a:pt x="28" y="2"/>
                </a:lnTo>
                <a:lnTo>
                  <a:pt x="31" y="2"/>
                </a:lnTo>
                <a:lnTo>
                  <a:pt x="38" y="2"/>
                </a:lnTo>
                <a:lnTo>
                  <a:pt x="44" y="2"/>
                </a:lnTo>
                <a:lnTo>
                  <a:pt x="50" y="2"/>
                </a:lnTo>
                <a:lnTo>
                  <a:pt x="57" y="2"/>
                </a:lnTo>
                <a:lnTo>
                  <a:pt x="61" y="2"/>
                </a:lnTo>
                <a:lnTo>
                  <a:pt x="67" y="2"/>
                </a:lnTo>
                <a:lnTo>
                  <a:pt x="74" y="0"/>
                </a:lnTo>
                <a:lnTo>
                  <a:pt x="81" y="0"/>
                </a:lnTo>
                <a:lnTo>
                  <a:pt x="87" y="2"/>
                </a:lnTo>
                <a:lnTo>
                  <a:pt x="90" y="2"/>
                </a:lnTo>
                <a:lnTo>
                  <a:pt x="97" y="2"/>
                </a:lnTo>
                <a:lnTo>
                  <a:pt x="104" y="2"/>
                </a:lnTo>
                <a:lnTo>
                  <a:pt x="111" y="2"/>
                </a:lnTo>
                <a:lnTo>
                  <a:pt x="117" y="2"/>
                </a:lnTo>
                <a:lnTo>
                  <a:pt x="124" y="2"/>
                </a:lnTo>
                <a:lnTo>
                  <a:pt x="128" y="2"/>
                </a:lnTo>
                <a:lnTo>
                  <a:pt x="133" y="2"/>
                </a:lnTo>
                <a:lnTo>
                  <a:pt x="140" y="2"/>
                </a:lnTo>
                <a:lnTo>
                  <a:pt x="147" y="2"/>
                </a:lnTo>
                <a:lnTo>
                  <a:pt x="154" y="2"/>
                </a:lnTo>
                <a:lnTo>
                  <a:pt x="157" y="2"/>
                </a:lnTo>
                <a:lnTo>
                  <a:pt x="164" y="2"/>
                </a:lnTo>
                <a:lnTo>
                  <a:pt x="171" y="2"/>
                </a:lnTo>
                <a:lnTo>
                  <a:pt x="178" y="2"/>
                </a:lnTo>
                <a:lnTo>
                  <a:pt x="183" y="2"/>
                </a:lnTo>
                <a:lnTo>
                  <a:pt x="187" y="2"/>
                </a:lnTo>
                <a:lnTo>
                  <a:pt x="194" y="2"/>
                </a:lnTo>
                <a:lnTo>
                  <a:pt x="200" y="2"/>
                </a:lnTo>
                <a:lnTo>
                  <a:pt x="207" y="2"/>
                </a:lnTo>
                <a:lnTo>
                  <a:pt x="214" y="2"/>
                </a:lnTo>
                <a:lnTo>
                  <a:pt x="221" y="2"/>
                </a:lnTo>
                <a:lnTo>
                  <a:pt x="224" y="2"/>
                </a:lnTo>
                <a:lnTo>
                  <a:pt x="230" y="2"/>
                </a:lnTo>
                <a:lnTo>
                  <a:pt x="237" y="2"/>
                </a:lnTo>
                <a:lnTo>
                  <a:pt x="244" y="2"/>
                </a:lnTo>
                <a:lnTo>
                  <a:pt x="250" y="2"/>
                </a:lnTo>
                <a:lnTo>
                  <a:pt x="254" y="2"/>
                </a:lnTo>
                <a:lnTo>
                  <a:pt x="261" y="2"/>
                </a:lnTo>
                <a:lnTo>
                  <a:pt x="267" y="2"/>
                </a:lnTo>
                <a:lnTo>
                  <a:pt x="274" y="2"/>
                </a:lnTo>
                <a:lnTo>
                  <a:pt x="280" y="2"/>
                </a:lnTo>
                <a:lnTo>
                  <a:pt x="283" y="2"/>
                </a:lnTo>
                <a:lnTo>
                  <a:pt x="290" y="2"/>
                </a:lnTo>
                <a:lnTo>
                  <a:pt x="297" y="2"/>
                </a:lnTo>
                <a:lnTo>
                  <a:pt x="304" y="2"/>
                </a:lnTo>
                <a:lnTo>
                  <a:pt x="311" y="2"/>
                </a:lnTo>
                <a:lnTo>
                  <a:pt x="317" y="2"/>
                </a:lnTo>
                <a:lnTo>
                  <a:pt x="321" y="2"/>
                </a:lnTo>
                <a:lnTo>
                  <a:pt x="328" y="2"/>
                </a:lnTo>
                <a:lnTo>
                  <a:pt x="333" y="2"/>
                </a:lnTo>
                <a:lnTo>
                  <a:pt x="340" y="2"/>
                </a:lnTo>
                <a:lnTo>
                  <a:pt x="347" y="2"/>
                </a:lnTo>
                <a:lnTo>
                  <a:pt x="350" y="2"/>
                </a:lnTo>
                <a:lnTo>
                  <a:pt x="357" y="2"/>
                </a:lnTo>
                <a:lnTo>
                  <a:pt x="364" y="2"/>
                </a:lnTo>
                <a:lnTo>
                  <a:pt x="371" y="2"/>
                </a:lnTo>
                <a:lnTo>
                  <a:pt x="378" y="2"/>
                </a:lnTo>
                <a:lnTo>
                  <a:pt x="380" y="2"/>
                </a:lnTo>
                <a:lnTo>
                  <a:pt x="387" y="2"/>
                </a:lnTo>
                <a:lnTo>
                  <a:pt x="394" y="2"/>
                </a:lnTo>
                <a:lnTo>
                  <a:pt x="400" y="2"/>
                </a:lnTo>
                <a:lnTo>
                  <a:pt x="407" y="2"/>
                </a:lnTo>
                <a:lnTo>
                  <a:pt x="414" y="2"/>
                </a:lnTo>
                <a:lnTo>
                  <a:pt x="416" y="2"/>
                </a:lnTo>
                <a:lnTo>
                  <a:pt x="423" y="2"/>
                </a:lnTo>
                <a:lnTo>
                  <a:pt x="430" y="2"/>
                </a:lnTo>
                <a:lnTo>
                  <a:pt x="437" y="2"/>
                </a:lnTo>
                <a:lnTo>
                  <a:pt x="444" y="2"/>
                </a:lnTo>
                <a:lnTo>
                  <a:pt x="447" y="2"/>
                </a:lnTo>
                <a:lnTo>
                  <a:pt x="454" y="2"/>
                </a:lnTo>
                <a:lnTo>
                  <a:pt x="457" y="2"/>
                </a:lnTo>
              </a:path>
            </a:pathLst>
          </a:custGeom>
          <a:noFill/>
          <a:ln w="19050"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5904" name="Freeform 128">
            <a:extLst>
              <a:ext uri="{FF2B5EF4-FFF2-40B4-BE49-F238E27FC236}">
                <a16:creationId xmlns:a16="http://schemas.microsoft.com/office/drawing/2014/main" id="{A037ACB3-4814-48DD-B06D-61E3EA0D5CEF}"/>
              </a:ext>
            </a:extLst>
          </p:cNvPr>
          <p:cNvSpPr>
            <a:spLocks noEditPoints="1"/>
          </p:cNvSpPr>
          <p:nvPr/>
        </p:nvSpPr>
        <p:spPr bwMode="auto">
          <a:xfrm>
            <a:off x="2952750" y="3579813"/>
            <a:ext cx="1219200" cy="1368425"/>
          </a:xfrm>
          <a:custGeom>
            <a:avLst/>
            <a:gdLst>
              <a:gd name="T0" fmla="*/ 468 w 10794"/>
              <a:gd name="T1" fmla="*/ 9237 h 12028"/>
              <a:gd name="T2" fmla="*/ 273 w 10794"/>
              <a:gd name="T3" fmla="*/ 9370 h 12028"/>
              <a:gd name="T4" fmla="*/ 976 w 10794"/>
              <a:gd name="T5" fmla="*/ 9237 h 12028"/>
              <a:gd name="T6" fmla="*/ 1466 w 10794"/>
              <a:gd name="T7" fmla="*/ 9237 h 12028"/>
              <a:gd name="T8" fmla="*/ 1034 w 10794"/>
              <a:gd name="T9" fmla="*/ 9370 h 12028"/>
              <a:gd name="T10" fmla="*/ 2068 w 10794"/>
              <a:gd name="T11" fmla="*/ 9237 h 12028"/>
              <a:gd name="T12" fmla="*/ 2381 w 10794"/>
              <a:gd name="T13" fmla="*/ 9370 h 12028"/>
              <a:gd name="T14" fmla="*/ 1866 w 10794"/>
              <a:gd name="T15" fmla="*/ 9370 h 12028"/>
              <a:gd name="T16" fmla="*/ 3181 w 10794"/>
              <a:gd name="T17" fmla="*/ 9237 h 12028"/>
              <a:gd name="T18" fmla="*/ 3181 w 10794"/>
              <a:gd name="T19" fmla="*/ 9370 h 12028"/>
              <a:gd name="T20" fmla="*/ 3733 w 10794"/>
              <a:gd name="T21" fmla="*/ 9237 h 12028"/>
              <a:gd name="T22" fmla="*/ 4254 w 10794"/>
              <a:gd name="T23" fmla="*/ 9237 h 12028"/>
              <a:gd name="T24" fmla="*/ 3942 w 10794"/>
              <a:gd name="T25" fmla="*/ 9370 h 12028"/>
              <a:gd name="T26" fmla="*/ 4781 w 10794"/>
              <a:gd name="T27" fmla="*/ 9237 h 12028"/>
              <a:gd name="T28" fmla="*/ 5200 w 10794"/>
              <a:gd name="T29" fmla="*/ 9370 h 12028"/>
              <a:gd name="T30" fmla="*/ 4683 w 10794"/>
              <a:gd name="T31" fmla="*/ 9370 h 12028"/>
              <a:gd name="T32" fmla="*/ 5893 w 10794"/>
              <a:gd name="T33" fmla="*/ 9237 h 12028"/>
              <a:gd name="T34" fmla="*/ 6049 w 10794"/>
              <a:gd name="T35" fmla="*/ 9370 h 12028"/>
              <a:gd name="T36" fmla="*/ 5600 w 10794"/>
              <a:gd name="T37" fmla="*/ 9237 h 12028"/>
              <a:gd name="T38" fmla="*/ 6889 w 10794"/>
              <a:gd name="T39" fmla="*/ 9201 h 12028"/>
              <a:gd name="T40" fmla="*/ 6963 w 10794"/>
              <a:gd name="T41" fmla="*/ 9366 h 12028"/>
              <a:gd name="T42" fmla="*/ 6580 w 10794"/>
              <a:gd name="T43" fmla="*/ 9330 h 12028"/>
              <a:gd name="T44" fmla="*/ 7624 w 10794"/>
              <a:gd name="T45" fmla="*/ 9336 h 12028"/>
              <a:gd name="T46" fmla="*/ 7881 w 10794"/>
              <a:gd name="T47" fmla="*/ 9430 h 12028"/>
              <a:gd name="T48" fmla="*/ 7470 w 10794"/>
              <a:gd name="T49" fmla="*/ 9366 h 12028"/>
              <a:gd name="T50" fmla="*/ 8202 w 10794"/>
              <a:gd name="T51" fmla="*/ 8586 h 12028"/>
              <a:gd name="T52" fmla="*/ 8174 w 10794"/>
              <a:gd name="T53" fmla="*/ 8770 h 12028"/>
              <a:gd name="T54" fmla="*/ 8402 w 10794"/>
              <a:gd name="T55" fmla="*/ 9153 h 12028"/>
              <a:gd name="T56" fmla="*/ 8638 w 10794"/>
              <a:gd name="T57" fmla="*/ 10598 h 12028"/>
              <a:gd name="T58" fmla="*/ 8823 w 10794"/>
              <a:gd name="T59" fmla="*/ 10269 h 12028"/>
              <a:gd name="T60" fmla="*/ 8721 w 10794"/>
              <a:gd name="T61" fmla="*/ 9856 h 12028"/>
              <a:gd name="T62" fmla="*/ 8786 w 10794"/>
              <a:gd name="T63" fmla="*/ 8925 h 12028"/>
              <a:gd name="T64" fmla="*/ 8871 w 10794"/>
              <a:gd name="T65" fmla="*/ 6789 h 12028"/>
              <a:gd name="T66" fmla="*/ 8922 w 10794"/>
              <a:gd name="T67" fmla="*/ 5596 h 12028"/>
              <a:gd name="T68" fmla="*/ 9072 w 10794"/>
              <a:gd name="T69" fmla="*/ 5202 h 12028"/>
              <a:gd name="T70" fmla="*/ 9020 w 10794"/>
              <a:gd name="T71" fmla="*/ 3331 h 12028"/>
              <a:gd name="T72" fmla="*/ 9076 w 10794"/>
              <a:gd name="T73" fmla="*/ 1867 h 12028"/>
              <a:gd name="T74" fmla="*/ 9232 w 10794"/>
              <a:gd name="T75" fmla="*/ 937 h 12028"/>
              <a:gd name="T76" fmla="*/ 9124 w 10794"/>
              <a:gd name="T77" fmla="*/ 528 h 12028"/>
              <a:gd name="T78" fmla="*/ 9302 w 10794"/>
              <a:gd name="T79" fmla="*/ 426 h 12028"/>
              <a:gd name="T80" fmla="*/ 9490 w 10794"/>
              <a:gd name="T81" fmla="*/ 1261 h 12028"/>
              <a:gd name="T82" fmla="*/ 9610 w 10794"/>
              <a:gd name="T83" fmla="*/ 3660 h 12028"/>
              <a:gd name="T84" fmla="*/ 9503 w 10794"/>
              <a:gd name="T85" fmla="*/ 4596 h 12028"/>
              <a:gd name="T86" fmla="*/ 9510 w 10794"/>
              <a:gd name="T87" fmla="*/ 4996 h 12028"/>
              <a:gd name="T88" fmla="*/ 9678 w 10794"/>
              <a:gd name="T89" fmla="*/ 6859 h 12028"/>
              <a:gd name="T90" fmla="*/ 9606 w 10794"/>
              <a:gd name="T91" fmla="*/ 8330 h 12028"/>
              <a:gd name="T92" fmla="*/ 9632 w 10794"/>
              <a:gd name="T93" fmla="*/ 8963 h 12028"/>
              <a:gd name="T94" fmla="*/ 9805 w 10794"/>
              <a:gd name="T95" fmla="*/ 9655 h 12028"/>
              <a:gd name="T96" fmla="*/ 9857 w 10794"/>
              <a:gd name="T97" fmla="*/ 10587 h 12028"/>
              <a:gd name="T98" fmla="*/ 10057 w 10794"/>
              <a:gd name="T99" fmla="*/ 11906 h 12028"/>
              <a:gd name="T100" fmla="*/ 9927 w 10794"/>
              <a:gd name="T101" fmla="*/ 11516 h 12028"/>
              <a:gd name="T102" fmla="*/ 10140 w 10794"/>
              <a:gd name="T103" fmla="*/ 10252 h 12028"/>
              <a:gd name="T104" fmla="*/ 10341 w 10794"/>
              <a:gd name="T105" fmla="*/ 9493 h 12028"/>
              <a:gd name="T106" fmla="*/ 10498 w 10794"/>
              <a:gd name="T107" fmla="*/ 9822 h 12028"/>
              <a:gd name="T108" fmla="*/ 10401 w 10794"/>
              <a:gd name="T109" fmla="*/ 9684 h 12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794" h="12028">
                <a:moveTo>
                  <a:pt x="0" y="9237"/>
                </a:moveTo>
                <a:lnTo>
                  <a:pt x="39" y="9237"/>
                </a:lnTo>
                <a:lnTo>
                  <a:pt x="97" y="9237"/>
                </a:lnTo>
                <a:lnTo>
                  <a:pt x="195" y="9237"/>
                </a:lnTo>
                <a:lnTo>
                  <a:pt x="273" y="9237"/>
                </a:lnTo>
                <a:lnTo>
                  <a:pt x="371" y="9237"/>
                </a:lnTo>
                <a:lnTo>
                  <a:pt x="468" y="9237"/>
                </a:lnTo>
                <a:lnTo>
                  <a:pt x="507" y="9237"/>
                </a:lnTo>
                <a:lnTo>
                  <a:pt x="533" y="9237"/>
                </a:lnTo>
                <a:lnTo>
                  <a:pt x="533" y="9370"/>
                </a:lnTo>
                <a:lnTo>
                  <a:pt x="507" y="9370"/>
                </a:lnTo>
                <a:lnTo>
                  <a:pt x="468" y="9370"/>
                </a:lnTo>
                <a:lnTo>
                  <a:pt x="371" y="9370"/>
                </a:lnTo>
                <a:lnTo>
                  <a:pt x="273" y="9370"/>
                </a:lnTo>
                <a:lnTo>
                  <a:pt x="195" y="9370"/>
                </a:lnTo>
                <a:lnTo>
                  <a:pt x="97" y="9370"/>
                </a:lnTo>
                <a:lnTo>
                  <a:pt x="39" y="9370"/>
                </a:lnTo>
                <a:lnTo>
                  <a:pt x="0" y="9370"/>
                </a:lnTo>
                <a:lnTo>
                  <a:pt x="0" y="9237"/>
                </a:lnTo>
                <a:close/>
                <a:moveTo>
                  <a:pt x="933" y="9237"/>
                </a:moveTo>
                <a:lnTo>
                  <a:pt x="976" y="9237"/>
                </a:lnTo>
                <a:lnTo>
                  <a:pt x="1034" y="9237"/>
                </a:lnTo>
                <a:lnTo>
                  <a:pt x="1132" y="9237"/>
                </a:lnTo>
                <a:lnTo>
                  <a:pt x="1210" y="9237"/>
                </a:lnTo>
                <a:lnTo>
                  <a:pt x="1307" y="9237"/>
                </a:lnTo>
                <a:lnTo>
                  <a:pt x="1405" y="9237"/>
                </a:lnTo>
                <a:lnTo>
                  <a:pt x="1444" y="9237"/>
                </a:lnTo>
                <a:lnTo>
                  <a:pt x="1466" y="9237"/>
                </a:lnTo>
                <a:lnTo>
                  <a:pt x="1466" y="9370"/>
                </a:lnTo>
                <a:lnTo>
                  <a:pt x="1444" y="9370"/>
                </a:lnTo>
                <a:lnTo>
                  <a:pt x="1405" y="9370"/>
                </a:lnTo>
                <a:lnTo>
                  <a:pt x="1307" y="9370"/>
                </a:lnTo>
                <a:lnTo>
                  <a:pt x="1210" y="9370"/>
                </a:lnTo>
                <a:lnTo>
                  <a:pt x="1132" y="9370"/>
                </a:lnTo>
                <a:lnTo>
                  <a:pt x="1034" y="9370"/>
                </a:lnTo>
                <a:lnTo>
                  <a:pt x="976" y="9370"/>
                </a:lnTo>
                <a:lnTo>
                  <a:pt x="933" y="9370"/>
                </a:lnTo>
                <a:lnTo>
                  <a:pt x="933" y="9237"/>
                </a:lnTo>
                <a:close/>
                <a:moveTo>
                  <a:pt x="1866" y="9237"/>
                </a:moveTo>
                <a:lnTo>
                  <a:pt x="1873" y="9237"/>
                </a:lnTo>
                <a:lnTo>
                  <a:pt x="1971" y="9237"/>
                </a:lnTo>
                <a:lnTo>
                  <a:pt x="2068" y="9237"/>
                </a:lnTo>
                <a:lnTo>
                  <a:pt x="2146" y="9237"/>
                </a:lnTo>
                <a:lnTo>
                  <a:pt x="2244" y="9237"/>
                </a:lnTo>
                <a:lnTo>
                  <a:pt x="2342" y="9237"/>
                </a:lnTo>
                <a:lnTo>
                  <a:pt x="2381" y="9237"/>
                </a:lnTo>
                <a:lnTo>
                  <a:pt x="2400" y="9237"/>
                </a:lnTo>
                <a:lnTo>
                  <a:pt x="2400" y="9370"/>
                </a:lnTo>
                <a:lnTo>
                  <a:pt x="2381" y="9370"/>
                </a:lnTo>
                <a:lnTo>
                  <a:pt x="2342" y="9370"/>
                </a:lnTo>
                <a:lnTo>
                  <a:pt x="2244" y="9370"/>
                </a:lnTo>
                <a:lnTo>
                  <a:pt x="2146" y="9370"/>
                </a:lnTo>
                <a:lnTo>
                  <a:pt x="2068" y="9370"/>
                </a:lnTo>
                <a:lnTo>
                  <a:pt x="1971" y="9370"/>
                </a:lnTo>
                <a:lnTo>
                  <a:pt x="1873" y="9370"/>
                </a:lnTo>
                <a:lnTo>
                  <a:pt x="1866" y="9370"/>
                </a:lnTo>
                <a:lnTo>
                  <a:pt x="1866" y="9237"/>
                </a:lnTo>
                <a:close/>
                <a:moveTo>
                  <a:pt x="2800" y="9237"/>
                </a:moveTo>
                <a:lnTo>
                  <a:pt x="2810" y="9237"/>
                </a:lnTo>
                <a:lnTo>
                  <a:pt x="2908" y="9237"/>
                </a:lnTo>
                <a:lnTo>
                  <a:pt x="3005" y="9237"/>
                </a:lnTo>
                <a:lnTo>
                  <a:pt x="3083" y="9237"/>
                </a:lnTo>
                <a:lnTo>
                  <a:pt x="3181" y="9237"/>
                </a:lnTo>
                <a:lnTo>
                  <a:pt x="3239" y="9237"/>
                </a:lnTo>
                <a:lnTo>
                  <a:pt x="3317" y="9237"/>
                </a:lnTo>
                <a:lnTo>
                  <a:pt x="3333" y="9237"/>
                </a:lnTo>
                <a:lnTo>
                  <a:pt x="3333" y="9370"/>
                </a:lnTo>
                <a:lnTo>
                  <a:pt x="3317" y="9370"/>
                </a:lnTo>
                <a:lnTo>
                  <a:pt x="3239" y="9370"/>
                </a:lnTo>
                <a:lnTo>
                  <a:pt x="3181" y="9370"/>
                </a:lnTo>
                <a:lnTo>
                  <a:pt x="3083" y="9370"/>
                </a:lnTo>
                <a:lnTo>
                  <a:pt x="3005" y="9370"/>
                </a:lnTo>
                <a:lnTo>
                  <a:pt x="2908" y="9370"/>
                </a:lnTo>
                <a:lnTo>
                  <a:pt x="2810" y="9370"/>
                </a:lnTo>
                <a:lnTo>
                  <a:pt x="2800" y="9370"/>
                </a:lnTo>
                <a:lnTo>
                  <a:pt x="2800" y="9237"/>
                </a:lnTo>
                <a:close/>
                <a:moveTo>
                  <a:pt x="3733" y="9237"/>
                </a:moveTo>
                <a:lnTo>
                  <a:pt x="3747" y="9237"/>
                </a:lnTo>
                <a:lnTo>
                  <a:pt x="3844" y="9237"/>
                </a:lnTo>
                <a:lnTo>
                  <a:pt x="3942" y="9237"/>
                </a:lnTo>
                <a:lnTo>
                  <a:pt x="4020" y="9237"/>
                </a:lnTo>
                <a:lnTo>
                  <a:pt x="4117" y="9237"/>
                </a:lnTo>
                <a:lnTo>
                  <a:pt x="4176" y="9237"/>
                </a:lnTo>
                <a:lnTo>
                  <a:pt x="4254" y="9237"/>
                </a:lnTo>
                <a:lnTo>
                  <a:pt x="4266" y="9237"/>
                </a:lnTo>
                <a:lnTo>
                  <a:pt x="4266" y="9370"/>
                </a:lnTo>
                <a:lnTo>
                  <a:pt x="4254" y="9370"/>
                </a:lnTo>
                <a:lnTo>
                  <a:pt x="4176" y="9370"/>
                </a:lnTo>
                <a:lnTo>
                  <a:pt x="4117" y="9370"/>
                </a:lnTo>
                <a:lnTo>
                  <a:pt x="4020" y="9370"/>
                </a:lnTo>
                <a:lnTo>
                  <a:pt x="3942" y="9370"/>
                </a:lnTo>
                <a:lnTo>
                  <a:pt x="3844" y="9370"/>
                </a:lnTo>
                <a:lnTo>
                  <a:pt x="3747" y="9370"/>
                </a:lnTo>
                <a:lnTo>
                  <a:pt x="3733" y="9370"/>
                </a:lnTo>
                <a:lnTo>
                  <a:pt x="3733" y="9237"/>
                </a:lnTo>
                <a:close/>
                <a:moveTo>
                  <a:pt x="4666" y="9237"/>
                </a:moveTo>
                <a:lnTo>
                  <a:pt x="4683" y="9237"/>
                </a:lnTo>
                <a:lnTo>
                  <a:pt x="4781" y="9237"/>
                </a:lnTo>
                <a:lnTo>
                  <a:pt x="4879" y="9237"/>
                </a:lnTo>
                <a:lnTo>
                  <a:pt x="4957" y="9237"/>
                </a:lnTo>
                <a:lnTo>
                  <a:pt x="5054" y="9237"/>
                </a:lnTo>
                <a:lnTo>
                  <a:pt x="5113" y="9237"/>
                </a:lnTo>
                <a:lnTo>
                  <a:pt x="5191" y="9237"/>
                </a:lnTo>
                <a:lnTo>
                  <a:pt x="5200" y="9237"/>
                </a:lnTo>
                <a:lnTo>
                  <a:pt x="5200" y="9370"/>
                </a:lnTo>
                <a:lnTo>
                  <a:pt x="5191" y="9370"/>
                </a:lnTo>
                <a:lnTo>
                  <a:pt x="5113" y="9370"/>
                </a:lnTo>
                <a:lnTo>
                  <a:pt x="5054" y="9370"/>
                </a:lnTo>
                <a:lnTo>
                  <a:pt x="4957" y="9370"/>
                </a:lnTo>
                <a:lnTo>
                  <a:pt x="4879" y="9370"/>
                </a:lnTo>
                <a:lnTo>
                  <a:pt x="4781" y="9370"/>
                </a:lnTo>
                <a:lnTo>
                  <a:pt x="4683" y="9370"/>
                </a:lnTo>
                <a:lnTo>
                  <a:pt x="4666" y="9370"/>
                </a:lnTo>
                <a:lnTo>
                  <a:pt x="4666" y="9237"/>
                </a:lnTo>
                <a:close/>
                <a:moveTo>
                  <a:pt x="5600" y="9237"/>
                </a:moveTo>
                <a:lnTo>
                  <a:pt x="5620" y="9237"/>
                </a:lnTo>
                <a:lnTo>
                  <a:pt x="5718" y="9237"/>
                </a:lnTo>
                <a:lnTo>
                  <a:pt x="5815" y="9237"/>
                </a:lnTo>
                <a:lnTo>
                  <a:pt x="5893" y="9237"/>
                </a:lnTo>
                <a:lnTo>
                  <a:pt x="5952" y="9237"/>
                </a:lnTo>
                <a:lnTo>
                  <a:pt x="6049" y="9237"/>
                </a:lnTo>
                <a:lnTo>
                  <a:pt x="6128" y="9237"/>
                </a:lnTo>
                <a:lnTo>
                  <a:pt x="6133" y="9237"/>
                </a:lnTo>
                <a:lnTo>
                  <a:pt x="6133" y="9370"/>
                </a:lnTo>
                <a:lnTo>
                  <a:pt x="6128" y="9370"/>
                </a:lnTo>
                <a:lnTo>
                  <a:pt x="6049" y="9370"/>
                </a:lnTo>
                <a:lnTo>
                  <a:pt x="5952" y="9370"/>
                </a:lnTo>
                <a:lnTo>
                  <a:pt x="5893" y="9370"/>
                </a:lnTo>
                <a:lnTo>
                  <a:pt x="5815" y="9370"/>
                </a:lnTo>
                <a:lnTo>
                  <a:pt x="5718" y="9370"/>
                </a:lnTo>
                <a:lnTo>
                  <a:pt x="5620" y="9370"/>
                </a:lnTo>
                <a:lnTo>
                  <a:pt x="5600" y="9370"/>
                </a:lnTo>
                <a:lnTo>
                  <a:pt x="5600" y="9237"/>
                </a:lnTo>
                <a:close/>
                <a:moveTo>
                  <a:pt x="6505" y="9215"/>
                </a:moveTo>
                <a:lnTo>
                  <a:pt x="6534" y="9205"/>
                </a:lnTo>
                <a:cubicBezTo>
                  <a:pt x="6541" y="9202"/>
                  <a:pt x="6549" y="9201"/>
                  <a:pt x="6557" y="9201"/>
                </a:cubicBezTo>
                <a:lnTo>
                  <a:pt x="6654" y="9201"/>
                </a:lnTo>
                <a:lnTo>
                  <a:pt x="6752" y="9201"/>
                </a:lnTo>
                <a:lnTo>
                  <a:pt x="6830" y="9201"/>
                </a:lnTo>
                <a:lnTo>
                  <a:pt x="6889" y="9201"/>
                </a:lnTo>
                <a:cubicBezTo>
                  <a:pt x="6897" y="9201"/>
                  <a:pt x="6904" y="9202"/>
                  <a:pt x="6912" y="9205"/>
                </a:cubicBezTo>
                <a:lnTo>
                  <a:pt x="7009" y="9241"/>
                </a:lnTo>
                <a:lnTo>
                  <a:pt x="6986" y="9237"/>
                </a:lnTo>
                <a:lnTo>
                  <a:pt x="7054" y="9237"/>
                </a:lnTo>
                <a:lnTo>
                  <a:pt x="7054" y="9370"/>
                </a:lnTo>
                <a:lnTo>
                  <a:pt x="6986" y="9370"/>
                </a:lnTo>
                <a:cubicBezTo>
                  <a:pt x="6978" y="9370"/>
                  <a:pt x="6970" y="9369"/>
                  <a:pt x="6963" y="9366"/>
                </a:cubicBezTo>
                <a:lnTo>
                  <a:pt x="6865" y="9330"/>
                </a:lnTo>
                <a:lnTo>
                  <a:pt x="6889" y="9334"/>
                </a:lnTo>
                <a:lnTo>
                  <a:pt x="6830" y="9334"/>
                </a:lnTo>
                <a:lnTo>
                  <a:pt x="6752" y="9334"/>
                </a:lnTo>
                <a:lnTo>
                  <a:pt x="6654" y="9334"/>
                </a:lnTo>
                <a:lnTo>
                  <a:pt x="6557" y="9334"/>
                </a:lnTo>
                <a:lnTo>
                  <a:pt x="6580" y="9330"/>
                </a:lnTo>
                <a:lnTo>
                  <a:pt x="6552" y="9340"/>
                </a:lnTo>
                <a:lnTo>
                  <a:pt x="6505" y="9215"/>
                </a:lnTo>
                <a:close/>
                <a:moveTo>
                  <a:pt x="7460" y="9220"/>
                </a:moveTo>
                <a:lnTo>
                  <a:pt x="7517" y="9241"/>
                </a:lnTo>
                <a:cubicBezTo>
                  <a:pt x="7525" y="9244"/>
                  <a:pt x="7533" y="9249"/>
                  <a:pt x="7539" y="9255"/>
                </a:cubicBezTo>
                <a:lnTo>
                  <a:pt x="7636" y="9345"/>
                </a:lnTo>
                <a:lnTo>
                  <a:pt x="7624" y="9336"/>
                </a:lnTo>
                <a:lnTo>
                  <a:pt x="7721" y="9390"/>
                </a:lnTo>
                <a:lnTo>
                  <a:pt x="7795" y="9424"/>
                </a:lnTo>
                <a:lnTo>
                  <a:pt x="7711" y="9448"/>
                </a:lnTo>
                <a:lnTo>
                  <a:pt x="7769" y="9358"/>
                </a:lnTo>
                <a:lnTo>
                  <a:pt x="7793" y="9326"/>
                </a:lnTo>
                <a:lnTo>
                  <a:pt x="7899" y="9407"/>
                </a:lnTo>
                <a:lnTo>
                  <a:pt x="7881" y="9430"/>
                </a:lnTo>
                <a:lnTo>
                  <a:pt x="7823" y="9521"/>
                </a:lnTo>
                <a:cubicBezTo>
                  <a:pt x="7805" y="9548"/>
                  <a:pt x="7769" y="9559"/>
                  <a:pt x="7739" y="9545"/>
                </a:cubicBezTo>
                <a:lnTo>
                  <a:pt x="7656" y="9506"/>
                </a:lnTo>
                <a:lnTo>
                  <a:pt x="7559" y="9452"/>
                </a:lnTo>
                <a:cubicBezTo>
                  <a:pt x="7554" y="9450"/>
                  <a:pt x="7550" y="9446"/>
                  <a:pt x="7546" y="9443"/>
                </a:cubicBezTo>
                <a:lnTo>
                  <a:pt x="7448" y="9352"/>
                </a:lnTo>
                <a:lnTo>
                  <a:pt x="7470" y="9366"/>
                </a:lnTo>
                <a:lnTo>
                  <a:pt x="7413" y="9345"/>
                </a:lnTo>
                <a:lnTo>
                  <a:pt x="7460" y="9220"/>
                </a:lnTo>
                <a:close/>
                <a:moveTo>
                  <a:pt x="7944" y="8978"/>
                </a:moveTo>
                <a:lnTo>
                  <a:pt x="8038" y="8770"/>
                </a:lnTo>
                <a:cubicBezTo>
                  <a:pt x="8039" y="8767"/>
                  <a:pt x="8041" y="8763"/>
                  <a:pt x="8043" y="8760"/>
                </a:cubicBezTo>
                <a:lnTo>
                  <a:pt x="8141" y="8616"/>
                </a:lnTo>
                <a:cubicBezTo>
                  <a:pt x="8155" y="8595"/>
                  <a:pt x="8178" y="8584"/>
                  <a:pt x="8202" y="8586"/>
                </a:cubicBezTo>
                <a:cubicBezTo>
                  <a:pt x="8227" y="8589"/>
                  <a:pt x="8248" y="8604"/>
                  <a:pt x="8257" y="8626"/>
                </a:cubicBezTo>
                <a:lnTo>
                  <a:pt x="8296" y="8717"/>
                </a:lnTo>
                <a:cubicBezTo>
                  <a:pt x="8298" y="8720"/>
                  <a:pt x="8299" y="8724"/>
                  <a:pt x="8300" y="8727"/>
                </a:cubicBezTo>
                <a:lnTo>
                  <a:pt x="8308" y="8759"/>
                </a:lnTo>
                <a:lnTo>
                  <a:pt x="8178" y="8790"/>
                </a:lnTo>
                <a:lnTo>
                  <a:pt x="8170" y="8759"/>
                </a:lnTo>
                <a:lnTo>
                  <a:pt x="8174" y="8770"/>
                </a:lnTo>
                <a:lnTo>
                  <a:pt x="8135" y="8679"/>
                </a:lnTo>
                <a:lnTo>
                  <a:pt x="8251" y="8690"/>
                </a:lnTo>
                <a:lnTo>
                  <a:pt x="8154" y="8835"/>
                </a:lnTo>
                <a:lnTo>
                  <a:pt x="8159" y="8825"/>
                </a:lnTo>
                <a:lnTo>
                  <a:pt x="8066" y="9033"/>
                </a:lnTo>
                <a:lnTo>
                  <a:pt x="7944" y="8978"/>
                </a:lnTo>
                <a:close/>
                <a:moveTo>
                  <a:pt x="8402" y="9153"/>
                </a:moveTo>
                <a:lnTo>
                  <a:pt x="8488" y="9679"/>
                </a:lnTo>
                <a:lnTo>
                  <a:pt x="8357" y="9701"/>
                </a:lnTo>
                <a:lnTo>
                  <a:pt x="8271" y="9174"/>
                </a:lnTo>
                <a:lnTo>
                  <a:pt x="8402" y="9153"/>
                </a:lnTo>
                <a:close/>
                <a:moveTo>
                  <a:pt x="8548" y="10075"/>
                </a:moveTo>
                <a:lnTo>
                  <a:pt x="8594" y="10378"/>
                </a:lnTo>
                <a:lnTo>
                  <a:pt x="8638" y="10598"/>
                </a:lnTo>
                <a:lnTo>
                  <a:pt x="8507" y="10624"/>
                </a:lnTo>
                <a:lnTo>
                  <a:pt x="8462" y="10398"/>
                </a:lnTo>
                <a:lnTo>
                  <a:pt x="8417" y="10095"/>
                </a:lnTo>
                <a:lnTo>
                  <a:pt x="8548" y="10075"/>
                </a:lnTo>
                <a:close/>
                <a:moveTo>
                  <a:pt x="8612" y="10777"/>
                </a:moveTo>
                <a:lnTo>
                  <a:pt x="8691" y="10249"/>
                </a:lnTo>
                <a:lnTo>
                  <a:pt x="8823" y="10269"/>
                </a:lnTo>
                <a:lnTo>
                  <a:pt x="8744" y="10796"/>
                </a:lnTo>
                <a:lnTo>
                  <a:pt x="8612" y="10777"/>
                </a:lnTo>
                <a:close/>
                <a:moveTo>
                  <a:pt x="8721" y="9856"/>
                </a:moveTo>
                <a:lnTo>
                  <a:pt x="8758" y="9324"/>
                </a:lnTo>
                <a:lnTo>
                  <a:pt x="8891" y="9333"/>
                </a:lnTo>
                <a:lnTo>
                  <a:pt x="8854" y="9865"/>
                </a:lnTo>
                <a:lnTo>
                  <a:pt x="8721" y="9856"/>
                </a:lnTo>
                <a:close/>
                <a:moveTo>
                  <a:pt x="8786" y="8925"/>
                </a:moveTo>
                <a:lnTo>
                  <a:pt x="8793" y="8829"/>
                </a:lnTo>
                <a:lnTo>
                  <a:pt x="8810" y="8394"/>
                </a:lnTo>
                <a:lnTo>
                  <a:pt x="8943" y="8399"/>
                </a:lnTo>
                <a:lnTo>
                  <a:pt x="8926" y="8838"/>
                </a:lnTo>
                <a:lnTo>
                  <a:pt x="8919" y="8934"/>
                </a:lnTo>
                <a:lnTo>
                  <a:pt x="8786" y="8925"/>
                </a:lnTo>
                <a:close/>
                <a:moveTo>
                  <a:pt x="8825" y="7994"/>
                </a:moveTo>
                <a:lnTo>
                  <a:pt x="8845" y="7461"/>
                </a:lnTo>
                <a:lnTo>
                  <a:pt x="8979" y="7466"/>
                </a:lnTo>
                <a:lnTo>
                  <a:pt x="8958" y="7999"/>
                </a:lnTo>
                <a:lnTo>
                  <a:pt x="8825" y="7994"/>
                </a:lnTo>
                <a:close/>
                <a:moveTo>
                  <a:pt x="8861" y="7062"/>
                </a:moveTo>
                <a:lnTo>
                  <a:pt x="8871" y="6789"/>
                </a:lnTo>
                <a:lnTo>
                  <a:pt x="8882" y="6528"/>
                </a:lnTo>
                <a:lnTo>
                  <a:pt x="9015" y="6534"/>
                </a:lnTo>
                <a:lnTo>
                  <a:pt x="9004" y="6794"/>
                </a:lnTo>
                <a:lnTo>
                  <a:pt x="8994" y="7067"/>
                </a:lnTo>
                <a:lnTo>
                  <a:pt x="8861" y="7062"/>
                </a:lnTo>
                <a:close/>
                <a:moveTo>
                  <a:pt x="8899" y="6129"/>
                </a:moveTo>
                <a:lnTo>
                  <a:pt x="8922" y="5596"/>
                </a:lnTo>
                <a:lnTo>
                  <a:pt x="9055" y="5602"/>
                </a:lnTo>
                <a:lnTo>
                  <a:pt x="9032" y="6134"/>
                </a:lnTo>
                <a:lnTo>
                  <a:pt x="8899" y="6129"/>
                </a:lnTo>
                <a:close/>
                <a:moveTo>
                  <a:pt x="8939" y="5196"/>
                </a:moveTo>
                <a:lnTo>
                  <a:pt x="8961" y="4663"/>
                </a:lnTo>
                <a:lnTo>
                  <a:pt x="9095" y="4669"/>
                </a:lnTo>
                <a:lnTo>
                  <a:pt x="9072" y="5202"/>
                </a:lnTo>
                <a:lnTo>
                  <a:pt x="8939" y="5196"/>
                </a:lnTo>
                <a:close/>
                <a:moveTo>
                  <a:pt x="8979" y="4264"/>
                </a:moveTo>
                <a:lnTo>
                  <a:pt x="9002" y="3731"/>
                </a:lnTo>
                <a:lnTo>
                  <a:pt x="9135" y="3737"/>
                </a:lnTo>
                <a:lnTo>
                  <a:pt x="9112" y="4270"/>
                </a:lnTo>
                <a:lnTo>
                  <a:pt x="8979" y="4264"/>
                </a:lnTo>
                <a:close/>
                <a:moveTo>
                  <a:pt x="9020" y="3331"/>
                </a:moveTo>
                <a:lnTo>
                  <a:pt x="9043" y="2798"/>
                </a:lnTo>
                <a:lnTo>
                  <a:pt x="9176" y="2804"/>
                </a:lnTo>
                <a:lnTo>
                  <a:pt x="9153" y="3337"/>
                </a:lnTo>
                <a:lnTo>
                  <a:pt x="9020" y="3331"/>
                </a:lnTo>
                <a:close/>
                <a:moveTo>
                  <a:pt x="9061" y="2399"/>
                </a:moveTo>
                <a:lnTo>
                  <a:pt x="9066" y="2270"/>
                </a:lnTo>
                <a:lnTo>
                  <a:pt x="9076" y="1867"/>
                </a:lnTo>
                <a:lnTo>
                  <a:pt x="9209" y="1870"/>
                </a:lnTo>
                <a:lnTo>
                  <a:pt x="9199" y="2276"/>
                </a:lnTo>
                <a:lnTo>
                  <a:pt x="9194" y="2405"/>
                </a:lnTo>
                <a:lnTo>
                  <a:pt x="9061" y="2399"/>
                </a:lnTo>
                <a:close/>
                <a:moveTo>
                  <a:pt x="9086" y="1467"/>
                </a:moveTo>
                <a:lnTo>
                  <a:pt x="9099" y="934"/>
                </a:lnTo>
                <a:lnTo>
                  <a:pt x="9232" y="937"/>
                </a:lnTo>
                <a:lnTo>
                  <a:pt x="9219" y="1470"/>
                </a:lnTo>
                <a:lnTo>
                  <a:pt x="9086" y="1467"/>
                </a:lnTo>
                <a:close/>
                <a:moveTo>
                  <a:pt x="9124" y="528"/>
                </a:moveTo>
                <a:lnTo>
                  <a:pt x="9199" y="0"/>
                </a:lnTo>
                <a:lnTo>
                  <a:pt x="9331" y="18"/>
                </a:lnTo>
                <a:lnTo>
                  <a:pt x="9256" y="546"/>
                </a:lnTo>
                <a:lnTo>
                  <a:pt x="9124" y="528"/>
                </a:lnTo>
                <a:close/>
                <a:moveTo>
                  <a:pt x="9415" y="321"/>
                </a:moveTo>
                <a:lnTo>
                  <a:pt x="9432" y="396"/>
                </a:lnTo>
                <a:cubicBezTo>
                  <a:pt x="9433" y="400"/>
                  <a:pt x="9433" y="403"/>
                  <a:pt x="9434" y="407"/>
                </a:cubicBezTo>
                <a:lnTo>
                  <a:pt x="9464" y="862"/>
                </a:lnTo>
                <a:lnTo>
                  <a:pt x="9331" y="871"/>
                </a:lnTo>
                <a:lnTo>
                  <a:pt x="9301" y="415"/>
                </a:lnTo>
                <a:lnTo>
                  <a:pt x="9302" y="426"/>
                </a:lnTo>
                <a:lnTo>
                  <a:pt x="9285" y="351"/>
                </a:lnTo>
                <a:lnTo>
                  <a:pt x="9415" y="321"/>
                </a:lnTo>
                <a:close/>
                <a:moveTo>
                  <a:pt x="9490" y="1261"/>
                </a:moveTo>
                <a:lnTo>
                  <a:pt x="9525" y="1793"/>
                </a:lnTo>
                <a:lnTo>
                  <a:pt x="9392" y="1802"/>
                </a:lnTo>
                <a:lnTo>
                  <a:pt x="9357" y="1270"/>
                </a:lnTo>
                <a:lnTo>
                  <a:pt x="9490" y="1261"/>
                </a:lnTo>
                <a:close/>
                <a:moveTo>
                  <a:pt x="9545" y="2194"/>
                </a:moveTo>
                <a:lnTo>
                  <a:pt x="9568" y="2727"/>
                </a:lnTo>
                <a:lnTo>
                  <a:pt x="9435" y="2733"/>
                </a:lnTo>
                <a:lnTo>
                  <a:pt x="9412" y="2200"/>
                </a:lnTo>
                <a:lnTo>
                  <a:pt x="9545" y="2194"/>
                </a:lnTo>
                <a:close/>
                <a:moveTo>
                  <a:pt x="9586" y="3127"/>
                </a:moveTo>
                <a:lnTo>
                  <a:pt x="9610" y="3660"/>
                </a:lnTo>
                <a:lnTo>
                  <a:pt x="9476" y="3665"/>
                </a:lnTo>
                <a:lnTo>
                  <a:pt x="9453" y="3133"/>
                </a:lnTo>
                <a:lnTo>
                  <a:pt x="9586" y="3127"/>
                </a:lnTo>
                <a:close/>
                <a:moveTo>
                  <a:pt x="9627" y="4059"/>
                </a:moveTo>
                <a:lnTo>
                  <a:pt x="9629" y="4095"/>
                </a:lnTo>
                <a:lnTo>
                  <a:pt x="9637" y="4594"/>
                </a:lnTo>
                <a:lnTo>
                  <a:pt x="9503" y="4596"/>
                </a:lnTo>
                <a:lnTo>
                  <a:pt x="9496" y="4101"/>
                </a:lnTo>
                <a:lnTo>
                  <a:pt x="9494" y="4065"/>
                </a:lnTo>
                <a:lnTo>
                  <a:pt x="9627" y="4059"/>
                </a:lnTo>
                <a:close/>
                <a:moveTo>
                  <a:pt x="9643" y="4994"/>
                </a:moveTo>
                <a:lnTo>
                  <a:pt x="9651" y="5528"/>
                </a:lnTo>
                <a:lnTo>
                  <a:pt x="9518" y="5530"/>
                </a:lnTo>
                <a:lnTo>
                  <a:pt x="9510" y="4996"/>
                </a:lnTo>
                <a:lnTo>
                  <a:pt x="9643" y="4994"/>
                </a:lnTo>
                <a:close/>
                <a:moveTo>
                  <a:pt x="9657" y="5928"/>
                </a:moveTo>
                <a:lnTo>
                  <a:pt x="9666" y="6461"/>
                </a:lnTo>
                <a:lnTo>
                  <a:pt x="9532" y="6463"/>
                </a:lnTo>
                <a:lnTo>
                  <a:pt x="9524" y="5930"/>
                </a:lnTo>
                <a:lnTo>
                  <a:pt x="9657" y="5928"/>
                </a:lnTo>
                <a:close/>
                <a:moveTo>
                  <a:pt x="9678" y="6859"/>
                </a:moveTo>
                <a:lnTo>
                  <a:pt x="9700" y="7392"/>
                </a:lnTo>
                <a:lnTo>
                  <a:pt x="9567" y="7397"/>
                </a:lnTo>
                <a:lnTo>
                  <a:pt x="9545" y="6864"/>
                </a:lnTo>
                <a:lnTo>
                  <a:pt x="9678" y="6859"/>
                </a:lnTo>
                <a:close/>
                <a:moveTo>
                  <a:pt x="9717" y="7791"/>
                </a:moveTo>
                <a:lnTo>
                  <a:pt x="9739" y="8324"/>
                </a:lnTo>
                <a:lnTo>
                  <a:pt x="9606" y="8330"/>
                </a:lnTo>
                <a:lnTo>
                  <a:pt x="9584" y="7797"/>
                </a:lnTo>
                <a:lnTo>
                  <a:pt x="9717" y="7791"/>
                </a:lnTo>
                <a:close/>
                <a:moveTo>
                  <a:pt x="9756" y="8724"/>
                </a:moveTo>
                <a:lnTo>
                  <a:pt x="9765" y="8957"/>
                </a:lnTo>
                <a:lnTo>
                  <a:pt x="9782" y="9256"/>
                </a:lnTo>
                <a:lnTo>
                  <a:pt x="9649" y="9263"/>
                </a:lnTo>
                <a:lnTo>
                  <a:pt x="9632" y="8963"/>
                </a:lnTo>
                <a:lnTo>
                  <a:pt x="9623" y="8729"/>
                </a:lnTo>
                <a:lnTo>
                  <a:pt x="9756" y="8724"/>
                </a:lnTo>
                <a:close/>
                <a:moveTo>
                  <a:pt x="9805" y="9655"/>
                </a:moveTo>
                <a:lnTo>
                  <a:pt x="9835" y="10187"/>
                </a:lnTo>
                <a:lnTo>
                  <a:pt x="9701" y="10195"/>
                </a:lnTo>
                <a:lnTo>
                  <a:pt x="9672" y="9662"/>
                </a:lnTo>
                <a:lnTo>
                  <a:pt x="9805" y="9655"/>
                </a:lnTo>
                <a:close/>
                <a:moveTo>
                  <a:pt x="9857" y="10587"/>
                </a:moveTo>
                <a:lnTo>
                  <a:pt x="9863" y="10692"/>
                </a:lnTo>
                <a:lnTo>
                  <a:pt x="9896" y="11117"/>
                </a:lnTo>
                <a:lnTo>
                  <a:pt x="9763" y="11128"/>
                </a:lnTo>
                <a:lnTo>
                  <a:pt x="9730" y="10699"/>
                </a:lnTo>
                <a:lnTo>
                  <a:pt x="9724" y="10594"/>
                </a:lnTo>
                <a:lnTo>
                  <a:pt x="9857" y="10587"/>
                </a:lnTo>
                <a:close/>
                <a:moveTo>
                  <a:pt x="9927" y="11516"/>
                </a:moveTo>
                <a:lnTo>
                  <a:pt x="9941" y="11702"/>
                </a:lnTo>
                <a:lnTo>
                  <a:pt x="9937" y="11683"/>
                </a:lnTo>
                <a:lnTo>
                  <a:pt x="10034" y="11936"/>
                </a:lnTo>
                <a:lnTo>
                  <a:pt x="9908" y="11942"/>
                </a:lnTo>
                <a:lnTo>
                  <a:pt x="9929" y="11870"/>
                </a:lnTo>
                <a:lnTo>
                  <a:pt x="10057" y="11906"/>
                </a:lnTo>
                <a:lnTo>
                  <a:pt x="10036" y="11979"/>
                </a:lnTo>
                <a:cubicBezTo>
                  <a:pt x="10028" y="12006"/>
                  <a:pt x="10004" y="12026"/>
                  <a:pt x="9975" y="12027"/>
                </a:cubicBezTo>
                <a:cubicBezTo>
                  <a:pt x="9946" y="12028"/>
                  <a:pt x="9920" y="12011"/>
                  <a:pt x="9910" y="11984"/>
                </a:cubicBezTo>
                <a:lnTo>
                  <a:pt x="9812" y="11731"/>
                </a:lnTo>
                <a:cubicBezTo>
                  <a:pt x="9810" y="11725"/>
                  <a:pt x="9808" y="11719"/>
                  <a:pt x="9808" y="11713"/>
                </a:cubicBezTo>
                <a:lnTo>
                  <a:pt x="9794" y="11526"/>
                </a:lnTo>
                <a:lnTo>
                  <a:pt x="9927" y="11516"/>
                </a:lnTo>
                <a:close/>
                <a:moveTo>
                  <a:pt x="10010" y="11495"/>
                </a:moveTo>
                <a:lnTo>
                  <a:pt x="10042" y="10963"/>
                </a:lnTo>
                <a:lnTo>
                  <a:pt x="10175" y="10970"/>
                </a:lnTo>
                <a:lnTo>
                  <a:pt x="10143" y="11503"/>
                </a:lnTo>
                <a:lnTo>
                  <a:pt x="10010" y="11495"/>
                </a:lnTo>
                <a:close/>
                <a:moveTo>
                  <a:pt x="10097" y="10561"/>
                </a:moveTo>
                <a:lnTo>
                  <a:pt x="10140" y="10252"/>
                </a:lnTo>
                <a:lnTo>
                  <a:pt x="10181" y="10031"/>
                </a:lnTo>
                <a:lnTo>
                  <a:pt x="10312" y="10056"/>
                </a:lnTo>
                <a:lnTo>
                  <a:pt x="10272" y="10271"/>
                </a:lnTo>
                <a:lnTo>
                  <a:pt x="10230" y="10579"/>
                </a:lnTo>
                <a:lnTo>
                  <a:pt x="10097" y="10561"/>
                </a:lnTo>
                <a:close/>
                <a:moveTo>
                  <a:pt x="10279" y="9629"/>
                </a:moveTo>
                <a:lnTo>
                  <a:pt x="10341" y="9493"/>
                </a:lnTo>
                <a:cubicBezTo>
                  <a:pt x="10351" y="9469"/>
                  <a:pt x="10375" y="9454"/>
                  <a:pt x="10401" y="9454"/>
                </a:cubicBezTo>
                <a:lnTo>
                  <a:pt x="10499" y="9454"/>
                </a:lnTo>
                <a:cubicBezTo>
                  <a:pt x="10531" y="9454"/>
                  <a:pt x="10559" y="9477"/>
                  <a:pt x="10565" y="9509"/>
                </a:cubicBezTo>
                <a:lnTo>
                  <a:pt x="10604" y="9726"/>
                </a:lnTo>
                <a:lnTo>
                  <a:pt x="10601" y="9715"/>
                </a:lnTo>
                <a:lnTo>
                  <a:pt x="10623" y="9777"/>
                </a:lnTo>
                <a:lnTo>
                  <a:pt x="10498" y="9822"/>
                </a:lnTo>
                <a:lnTo>
                  <a:pt x="10475" y="9760"/>
                </a:lnTo>
                <a:cubicBezTo>
                  <a:pt x="10474" y="9756"/>
                  <a:pt x="10473" y="9753"/>
                  <a:pt x="10472" y="9749"/>
                </a:cubicBezTo>
                <a:lnTo>
                  <a:pt x="10433" y="9532"/>
                </a:lnTo>
                <a:lnTo>
                  <a:pt x="10499" y="9587"/>
                </a:lnTo>
                <a:lnTo>
                  <a:pt x="10401" y="9587"/>
                </a:lnTo>
                <a:lnTo>
                  <a:pt x="10462" y="9548"/>
                </a:lnTo>
                <a:lnTo>
                  <a:pt x="10401" y="9684"/>
                </a:lnTo>
                <a:lnTo>
                  <a:pt x="10279" y="9629"/>
                </a:lnTo>
                <a:close/>
                <a:moveTo>
                  <a:pt x="10769" y="10143"/>
                </a:moveTo>
                <a:lnTo>
                  <a:pt x="10794" y="10198"/>
                </a:lnTo>
                <a:lnTo>
                  <a:pt x="10672" y="10253"/>
                </a:lnTo>
                <a:lnTo>
                  <a:pt x="10648" y="10198"/>
                </a:lnTo>
                <a:lnTo>
                  <a:pt x="10769" y="10143"/>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75905" name="Freeform 129">
            <a:extLst>
              <a:ext uri="{FF2B5EF4-FFF2-40B4-BE49-F238E27FC236}">
                <a16:creationId xmlns:a16="http://schemas.microsoft.com/office/drawing/2014/main" id="{104B5335-1796-4C65-829C-F5CCF45B8D60}"/>
              </a:ext>
            </a:extLst>
          </p:cNvPr>
          <p:cNvSpPr>
            <a:spLocks noEditPoints="1"/>
          </p:cNvSpPr>
          <p:nvPr/>
        </p:nvSpPr>
        <p:spPr bwMode="auto">
          <a:xfrm>
            <a:off x="4159250" y="4127500"/>
            <a:ext cx="1220788" cy="831850"/>
          </a:xfrm>
          <a:custGeom>
            <a:avLst/>
            <a:gdLst>
              <a:gd name="T0" fmla="*/ 159 w 5405"/>
              <a:gd name="T1" fmla="*/ 2705 h 3662"/>
              <a:gd name="T2" fmla="*/ 134 w 5405"/>
              <a:gd name="T3" fmla="*/ 2819 h 3662"/>
              <a:gd name="T4" fmla="*/ 496 w 5405"/>
              <a:gd name="T5" fmla="*/ 2721 h 3662"/>
              <a:gd name="T6" fmla="*/ 638 w 5405"/>
              <a:gd name="T7" fmla="*/ 2821 h 3662"/>
              <a:gd name="T8" fmla="*/ 411 w 5405"/>
              <a:gd name="T9" fmla="*/ 2721 h 3662"/>
              <a:gd name="T10" fmla="*/ 1003 w 5405"/>
              <a:gd name="T11" fmla="*/ 2893 h 3662"/>
              <a:gd name="T12" fmla="*/ 1063 w 5405"/>
              <a:gd name="T13" fmla="*/ 2972 h 3662"/>
              <a:gd name="T14" fmla="*/ 904 w 5405"/>
              <a:gd name="T15" fmla="*/ 2930 h 3662"/>
              <a:gd name="T16" fmla="*/ 1346 w 5405"/>
              <a:gd name="T17" fmla="*/ 3003 h 3662"/>
              <a:gd name="T18" fmla="*/ 1533 w 5405"/>
              <a:gd name="T19" fmla="*/ 3098 h 3662"/>
              <a:gd name="T20" fmla="*/ 1371 w 5405"/>
              <a:gd name="T21" fmla="*/ 3084 h 3662"/>
              <a:gd name="T22" fmla="*/ 1722 w 5405"/>
              <a:gd name="T23" fmla="*/ 3157 h 3662"/>
              <a:gd name="T24" fmla="*/ 1918 w 5405"/>
              <a:gd name="T25" fmla="*/ 3082 h 3662"/>
              <a:gd name="T26" fmla="*/ 1775 w 5405"/>
              <a:gd name="T27" fmla="*/ 3185 h 3662"/>
              <a:gd name="T28" fmla="*/ 2039 w 5405"/>
              <a:gd name="T29" fmla="*/ 3506 h 3662"/>
              <a:gd name="T30" fmla="*/ 1993 w 5405"/>
              <a:gd name="T31" fmla="*/ 3290 h 3662"/>
              <a:gd name="T32" fmla="*/ 2153 w 5405"/>
              <a:gd name="T33" fmla="*/ 3662 h 3662"/>
              <a:gd name="T34" fmla="*/ 2220 w 5405"/>
              <a:gd name="T35" fmla="*/ 2455 h 3662"/>
              <a:gd name="T36" fmla="*/ 2237 w 5405"/>
              <a:gd name="T37" fmla="*/ 2256 h 3662"/>
              <a:gd name="T38" fmla="*/ 2314 w 5405"/>
              <a:gd name="T39" fmla="*/ 1326 h 3662"/>
              <a:gd name="T40" fmla="*/ 2404 w 5405"/>
              <a:gd name="T41" fmla="*/ 825 h 3662"/>
              <a:gd name="T42" fmla="*/ 2465 w 5405"/>
              <a:gd name="T43" fmla="*/ 853 h 3662"/>
              <a:gd name="T44" fmla="*/ 2488 w 5405"/>
              <a:gd name="T45" fmla="*/ 1269 h 3662"/>
              <a:gd name="T46" fmla="*/ 2672 w 5405"/>
              <a:gd name="T47" fmla="*/ 2291 h 3662"/>
              <a:gd name="T48" fmla="*/ 2785 w 5405"/>
              <a:gd name="T49" fmla="*/ 2617 h 3662"/>
              <a:gd name="T50" fmla="*/ 2822 w 5405"/>
              <a:gd name="T51" fmla="*/ 2873 h 3662"/>
              <a:gd name="T52" fmla="*/ 3006 w 5405"/>
              <a:gd name="T53" fmla="*/ 2745 h 3662"/>
              <a:gd name="T54" fmla="*/ 3051 w 5405"/>
              <a:gd name="T55" fmla="*/ 2481 h 3662"/>
              <a:gd name="T56" fmla="*/ 3114 w 5405"/>
              <a:gd name="T57" fmla="*/ 1753 h 3662"/>
              <a:gd name="T58" fmla="*/ 3237 w 5405"/>
              <a:gd name="T59" fmla="*/ 1368 h 3662"/>
              <a:gd name="T60" fmla="*/ 3393 w 5405"/>
              <a:gd name="T61" fmla="*/ 1336 h 3662"/>
              <a:gd name="T62" fmla="*/ 3441 w 5405"/>
              <a:gd name="T63" fmla="*/ 1592 h 3662"/>
              <a:gd name="T64" fmla="*/ 3366 w 5405"/>
              <a:gd name="T65" fmla="*/ 1547 h 3662"/>
              <a:gd name="T66" fmla="*/ 3653 w 5405"/>
              <a:gd name="T67" fmla="*/ 1792 h 3662"/>
              <a:gd name="T68" fmla="*/ 3782 w 5405"/>
              <a:gd name="T69" fmla="*/ 1465 h 3662"/>
              <a:gd name="T70" fmla="*/ 3806 w 5405"/>
              <a:gd name="T71" fmla="*/ 1655 h 3662"/>
              <a:gd name="T72" fmla="*/ 3958 w 5405"/>
              <a:gd name="T73" fmla="*/ 2116 h 3662"/>
              <a:gd name="T74" fmla="*/ 4020 w 5405"/>
              <a:gd name="T75" fmla="*/ 2637 h 3662"/>
              <a:gd name="T76" fmla="*/ 4090 w 5405"/>
              <a:gd name="T77" fmla="*/ 2865 h 3662"/>
              <a:gd name="T78" fmla="*/ 3991 w 5405"/>
              <a:gd name="T79" fmla="*/ 2844 h 3662"/>
              <a:gd name="T80" fmla="*/ 4183 w 5405"/>
              <a:gd name="T81" fmla="*/ 1821 h 3662"/>
              <a:gd name="T82" fmla="*/ 4195 w 5405"/>
              <a:gd name="T83" fmla="*/ 1622 h 3662"/>
              <a:gd name="T84" fmla="*/ 4252 w 5405"/>
              <a:gd name="T85" fmla="*/ 690 h 3662"/>
              <a:gd name="T86" fmla="*/ 4310 w 5405"/>
              <a:gd name="T87" fmla="*/ 121 h 3662"/>
              <a:gd name="T88" fmla="*/ 4422 w 5405"/>
              <a:gd name="T89" fmla="*/ 51 h 3662"/>
              <a:gd name="T90" fmla="*/ 4410 w 5405"/>
              <a:gd name="T91" fmla="*/ 291 h 3662"/>
              <a:gd name="T92" fmla="*/ 4542 w 5405"/>
              <a:gd name="T93" fmla="*/ 1270 h 3662"/>
              <a:gd name="T94" fmla="*/ 4597 w 5405"/>
              <a:gd name="T95" fmla="*/ 1948 h 3662"/>
              <a:gd name="T96" fmla="*/ 4578 w 5405"/>
              <a:gd name="T97" fmla="*/ 2420 h 3662"/>
              <a:gd name="T98" fmla="*/ 4672 w 5405"/>
              <a:gd name="T99" fmla="*/ 2826 h 3662"/>
              <a:gd name="T100" fmla="*/ 4750 w 5405"/>
              <a:gd name="T101" fmla="*/ 2680 h 3662"/>
              <a:gd name="T102" fmla="*/ 4890 w 5405"/>
              <a:gd name="T103" fmla="*/ 2479 h 3662"/>
              <a:gd name="T104" fmla="*/ 5074 w 5405"/>
              <a:gd name="T105" fmla="*/ 2649 h 3662"/>
              <a:gd name="T106" fmla="*/ 5123 w 5405"/>
              <a:gd name="T107" fmla="*/ 2715 h 3662"/>
              <a:gd name="T108" fmla="*/ 5267 w 5405"/>
              <a:gd name="T109" fmla="*/ 2325 h 3662"/>
              <a:gd name="T110" fmla="*/ 5326 w 5405"/>
              <a:gd name="T111" fmla="*/ 2416 h 3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405" h="3662">
                <a:moveTo>
                  <a:pt x="57" y="2692"/>
                </a:moveTo>
                <a:lnTo>
                  <a:pt x="96" y="2755"/>
                </a:lnTo>
                <a:lnTo>
                  <a:pt x="79" y="2741"/>
                </a:lnTo>
                <a:lnTo>
                  <a:pt x="128" y="2759"/>
                </a:lnTo>
                <a:lnTo>
                  <a:pt x="99" y="2762"/>
                </a:lnTo>
                <a:lnTo>
                  <a:pt x="128" y="2744"/>
                </a:lnTo>
                <a:lnTo>
                  <a:pt x="120" y="2751"/>
                </a:lnTo>
                <a:lnTo>
                  <a:pt x="159" y="2705"/>
                </a:lnTo>
                <a:cubicBezTo>
                  <a:pt x="163" y="2701"/>
                  <a:pt x="168" y="2698"/>
                  <a:pt x="173" y="2696"/>
                </a:cubicBezTo>
                <a:lnTo>
                  <a:pt x="217" y="2680"/>
                </a:lnTo>
                <a:lnTo>
                  <a:pt x="240" y="2742"/>
                </a:lnTo>
                <a:lnTo>
                  <a:pt x="196" y="2758"/>
                </a:lnTo>
                <a:lnTo>
                  <a:pt x="210" y="2749"/>
                </a:lnTo>
                <a:lnTo>
                  <a:pt x="171" y="2794"/>
                </a:lnTo>
                <a:cubicBezTo>
                  <a:pt x="169" y="2797"/>
                  <a:pt x="166" y="2799"/>
                  <a:pt x="163" y="2801"/>
                </a:cubicBezTo>
                <a:lnTo>
                  <a:pt x="134" y="2819"/>
                </a:lnTo>
                <a:cubicBezTo>
                  <a:pt x="125" y="2824"/>
                  <a:pt x="115" y="2825"/>
                  <a:pt x="105" y="2822"/>
                </a:cubicBezTo>
                <a:lnTo>
                  <a:pt x="56" y="2804"/>
                </a:lnTo>
                <a:cubicBezTo>
                  <a:pt x="49" y="2801"/>
                  <a:pt x="43" y="2796"/>
                  <a:pt x="39" y="2790"/>
                </a:cubicBezTo>
                <a:lnTo>
                  <a:pt x="0" y="2727"/>
                </a:lnTo>
                <a:lnTo>
                  <a:pt x="57" y="2692"/>
                </a:lnTo>
                <a:close/>
                <a:moveTo>
                  <a:pt x="411" y="2721"/>
                </a:moveTo>
                <a:lnTo>
                  <a:pt x="448" y="2721"/>
                </a:lnTo>
                <a:lnTo>
                  <a:pt x="496" y="2721"/>
                </a:lnTo>
                <a:lnTo>
                  <a:pt x="535" y="2721"/>
                </a:lnTo>
                <a:lnTo>
                  <a:pt x="584" y="2721"/>
                </a:lnTo>
                <a:cubicBezTo>
                  <a:pt x="590" y="2721"/>
                  <a:pt x="596" y="2723"/>
                  <a:pt x="602" y="2726"/>
                </a:cubicBezTo>
                <a:lnTo>
                  <a:pt x="631" y="2744"/>
                </a:lnTo>
                <a:lnTo>
                  <a:pt x="666" y="2760"/>
                </a:lnTo>
                <a:lnTo>
                  <a:pt x="682" y="2769"/>
                </a:lnTo>
                <a:lnTo>
                  <a:pt x="650" y="2827"/>
                </a:lnTo>
                <a:lnTo>
                  <a:pt x="638" y="2821"/>
                </a:lnTo>
                <a:lnTo>
                  <a:pt x="596" y="2801"/>
                </a:lnTo>
                <a:lnTo>
                  <a:pt x="566" y="2783"/>
                </a:lnTo>
                <a:lnTo>
                  <a:pt x="584" y="2788"/>
                </a:lnTo>
                <a:lnTo>
                  <a:pt x="535" y="2788"/>
                </a:lnTo>
                <a:lnTo>
                  <a:pt x="496" y="2788"/>
                </a:lnTo>
                <a:lnTo>
                  <a:pt x="448" y="2788"/>
                </a:lnTo>
                <a:lnTo>
                  <a:pt x="411" y="2788"/>
                </a:lnTo>
                <a:lnTo>
                  <a:pt x="411" y="2721"/>
                </a:lnTo>
                <a:close/>
                <a:moveTo>
                  <a:pt x="860" y="2843"/>
                </a:moveTo>
                <a:lnTo>
                  <a:pt x="878" y="2849"/>
                </a:lnTo>
                <a:lnTo>
                  <a:pt x="927" y="2868"/>
                </a:lnTo>
                <a:lnTo>
                  <a:pt x="915" y="2865"/>
                </a:lnTo>
                <a:lnTo>
                  <a:pt x="964" y="2865"/>
                </a:lnTo>
                <a:cubicBezTo>
                  <a:pt x="971" y="2865"/>
                  <a:pt x="977" y="2868"/>
                  <a:pt x="983" y="2871"/>
                </a:cubicBezTo>
                <a:lnTo>
                  <a:pt x="1022" y="2899"/>
                </a:lnTo>
                <a:lnTo>
                  <a:pt x="1003" y="2893"/>
                </a:lnTo>
                <a:lnTo>
                  <a:pt x="1051" y="2893"/>
                </a:lnTo>
                <a:cubicBezTo>
                  <a:pt x="1058" y="2893"/>
                  <a:pt x="1064" y="2894"/>
                  <a:pt x="1069" y="2898"/>
                </a:cubicBezTo>
                <a:lnTo>
                  <a:pt x="1098" y="2916"/>
                </a:lnTo>
                <a:lnTo>
                  <a:pt x="1081" y="2911"/>
                </a:lnTo>
                <a:lnTo>
                  <a:pt x="1097" y="2911"/>
                </a:lnTo>
                <a:lnTo>
                  <a:pt x="1097" y="2977"/>
                </a:lnTo>
                <a:lnTo>
                  <a:pt x="1081" y="2977"/>
                </a:lnTo>
                <a:cubicBezTo>
                  <a:pt x="1075" y="2977"/>
                  <a:pt x="1068" y="2976"/>
                  <a:pt x="1063" y="2972"/>
                </a:cubicBezTo>
                <a:lnTo>
                  <a:pt x="1034" y="2954"/>
                </a:lnTo>
                <a:lnTo>
                  <a:pt x="1051" y="2959"/>
                </a:lnTo>
                <a:lnTo>
                  <a:pt x="1003" y="2959"/>
                </a:lnTo>
                <a:cubicBezTo>
                  <a:pt x="996" y="2959"/>
                  <a:pt x="989" y="2957"/>
                  <a:pt x="984" y="2953"/>
                </a:cubicBezTo>
                <a:lnTo>
                  <a:pt x="945" y="2926"/>
                </a:lnTo>
                <a:lnTo>
                  <a:pt x="964" y="2932"/>
                </a:lnTo>
                <a:lnTo>
                  <a:pt x="915" y="2932"/>
                </a:lnTo>
                <a:cubicBezTo>
                  <a:pt x="911" y="2932"/>
                  <a:pt x="907" y="2931"/>
                  <a:pt x="904" y="2930"/>
                </a:cubicBezTo>
                <a:lnTo>
                  <a:pt x="855" y="2912"/>
                </a:lnTo>
                <a:lnTo>
                  <a:pt x="837" y="2905"/>
                </a:lnTo>
                <a:lnTo>
                  <a:pt x="860" y="2843"/>
                </a:lnTo>
                <a:close/>
                <a:moveTo>
                  <a:pt x="1303" y="3003"/>
                </a:moveTo>
                <a:lnTo>
                  <a:pt x="1312" y="3015"/>
                </a:lnTo>
                <a:lnTo>
                  <a:pt x="1285" y="3001"/>
                </a:lnTo>
                <a:lnTo>
                  <a:pt x="1334" y="3001"/>
                </a:lnTo>
                <a:cubicBezTo>
                  <a:pt x="1338" y="3001"/>
                  <a:pt x="1342" y="3002"/>
                  <a:pt x="1346" y="3003"/>
                </a:cubicBezTo>
                <a:lnTo>
                  <a:pt x="1394" y="3021"/>
                </a:lnTo>
                <a:cubicBezTo>
                  <a:pt x="1397" y="3022"/>
                  <a:pt x="1399" y="3023"/>
                  <a:pt x="1402" y="3025"/>
                </a:cubicBezTo>
                <a:lnTo>
                  <a:pt x="1441" y="3052"/>
                </a:lnTo>
                <a:lnTo>
                  <a:pt x="1433" y="3048"/>
                </a:lnTo>
                <a:lnTo>
                  <a:pt x="1482" y="3066"/>
                </a:lnTo>
                <a:cubicBezTo>
                  <a:pt x="1484" y="3067"/>
                  <a:pt x="1486" y="3068"/>
                  <a:pt x="1488" y="3069"/>
                </a:cubicBezTo>
                <a:lnTo>
                  <a:pt x="1517" y="3087"/>
                </a:lnTo>
                <a:lnTo>
                  <a:pt x="1533" y="3098"/>
                </a:lnTo>
                <a:lnTo>
                  <a:pt x="1494" y="3153"/>
                </a:lnTo>
                <a:lnTo>
                  <a:pt x="1482" y="3144"/>
                </a:lnTo>
                <a:lnTo>
                  <a:pt x="1453" y="3126"/>
                </a:lnTo>
                <a:lnTo>
                  <a:pt x="1459" y="3129"/>
                </a:lnTo>
                <a:lnTo>
                  <a:pt x="1410" y="3111"/>
                </a:lnTo>
                <a:cubicBezTo>
                  <a:pt x="1407" y="3110"/>
                  <a:pt x="1405" y="3108"/>
                  <a:pt x="1403" y="3107"/>
                </a:cubicBezTo>
                <a:lnTo>
                  <a:pt x="1364" y="3080"/>
                </a:lnTo>
                <a:lnTo>
                  <a:pt x="1371" y="3084"/>
                </a:lnTo>
                <a:lnTo>
                  <a:pt x="1322" y="3066"/>
                </a:lnTo>
                <a:lnTo>
                  <a:pt x="1334" y="3068"/>
                </a:lnTo>
                <a:lnTo>
                  <a:pt x="1285" y="3068"/>
                </a:lnTo>
                <a:cubicBezTo>
                  <a:pt x="1275" y="3068"/>
                  <a:pt x="1264" y="3062"/>
                  <a:pt x="1258" y="3054"/>
                </a:cubicBezTo>
                <a:lnTo>
                  <a:pt x="1249" y="3041"/>
                </a:lnTo>
                <a:lnTo>
                  <a:pt x="1303" y="3003"/>
                </a:lnTo>
                <a:close/>
                <a:moveTo>
                  <a:pt x="1675" y="3174"/>
                </a:moveTo>
                <a:lnTo>
                  <a:pt x="1722" y="3157"/>
                </a:lnTo>
                <a:lnTo>
                  <a:pt x="1706" y="3168"/>
                </a:lnTo>
                <a:lnTo>
                  <a:pt x="1726" y="3141"/>
                </a:lnTo>
                <a:cubicBezTo>
                  <a:pt x="1727" y="3140"/>
                  <a:pt x="1728" y="3138"/>
                  <a:pt x="1730" y="3136"/>
                </a:cubicBezTo>
                <a:lnTo>
                  <a:pt x="1779" y="3091"/>
                </a:lnTo>
                <a:lnTo>
                  <a:pt x="1830" y="3053"/>
                </a:lnTo>
                <a:cubicBezTo>
                  <a:pt x="1840" y="3045"/>
                  <a:pt x="1853" y="3044"/>
                  <a:pt x="1864" y="3049"/>
                </a:cubicBezTo>
                <a:lnTo>
                  <a:pt x="1903" y="3067"/>
                </a:lnTo>
                <a:cubicBezTo>
                  <a:pt x="1910" y="3070"/>
                  <a:pt x="1915" y="3075"/>
                  <a:pt x="1918" y="3082"/>
                </a:cubicBezTo>
                <a:lnTo>
                  <a:pt x="1925" y="3094"/>
                </a:lnTo>
                <a:lnTo>
                  <a:pt x="1866" y="3126"/>
                </a:lnTo>
                <a:lnTo>
                  <a:pt x="1860" y="3113"/>
                </a:lnTo>
                <a:lnTo>
                  <a:pt x="1875" y="3128"/>
                </a:lnTo>
                <a:lnTo>
                  <a:pt x="1836" y="3110"/>
                </a:lnTo>
                <a:lnTo>
                  <a:pt x="1870" y="3106"/>
                </a:lnTo>
                <a:lnTo>
                  <a:pt x="1824" y="3140"/>
                </a:lnTo>
                <a:lnTo>
                  <a:pt x="1775" y="3185"/>
                </a:lnTo>
                <a:lnTo>
                  <a:pt x="1780" y="3180"/>
                </a:lnTo>
                <a:lnTo>
                  <a:pt x="1760" y="3207"/>
                </a:lnTo>
                <a:cubicBezTo>
                  <a:pt x="1756" y="3213"/>
                  <a:pt x="1751" y="3217"/>
                  <a:pt x="1745" y="3219"/>
                </a:cubicBezTo>
                <a:lnTo>
                  <a:pt x="1699" y="3236"/>
                </a:lnTo>
                <a:lnTo>
                  <a:pt x="1675" y="3174"/>
                </a:lnTo>
                <a:close/>
                <a:moveTo>
                  <a:pt x="1993" y="3290"/>
                </a:moveTo>
                <a:lnTo>
                  <a:pt x="2000" y="3326"/>
                </a:lnTo>
                <a:lnTo>
                  <a:pt x="2039" y="3506"/>
                </a:lnTo>
                <a:lnTo>
                  <a:pt x="2037" y="3501"/>
                </a:lnTo>
                <a:lnTo>
                  <a:pt x="2053" y="3544"/>
                </a:lnTo>
                <a:lnTo>
                  <a:pt x="1991" y="3568"/>
                </a:lnTo>
                <a:lnTo>
                  <a:pt x="1975" y="3525"/>
                </a:lnTo>
                <a:cubicBezTo>
                  <a:pt x="1974" y="3524"/>
                  <a:pt x="1974" y="3522"/>
                  <a:pt x="1973" y="3520"/>
                </a:cubicBezTo>
                <a:lnTo>
                  <a:pt x="1934" y="3339"/>
                </a:lnTo>
                <a:lnTo>
                  <a:pt x="1927" y="3304"/>
                </a:lnTo>
                <a:lnTo>
                  <a:pt x="1993" y="3290"/>
                </a:lnTo>
                <a:close/>
                <a:moveTo>
                  <a:pt x="2095" y="3631"/>
                </a:moveTo>
                <a:lnTo>
                  <a:pt x="2123" y="3579"/>
                </a:lnTo>
                <a:lnTo>
                  <a:pt x="2119" y="3592"/>
                </a:lnTo>
                <a:lnTo>
                  <a:pt x="2132" y="3385"/>
                </a:lnTo>
                <a:lnTo>
                  <a:pt x="2199" y="3389"/>
                </a:lnTo>
                <a:lnTo>
                  <a:pt x="2185" y="3597"/>
                </a:lnTo>
                <a:cubicBezTo>
                  <a:pt x="2185" y="3601"/>
                  <a:pt x="2184" y="3606"/>
                  <a:pt x="2181" y="3610"/>
                </a:cubicBezTo>
                <a:lnTo>
                  <a:pt x="2153" y="3662"/>
                </a:lnTo>
                <a:lnTo>
                  <a:pt x="2095" y="3631"/>
                </a:lnTo>
                <a:close/>
                <a:moveTo>
                  <a:pt x="2150" y="3185"/>
                </a:moveTo>
                <a:lnTo>
                  <a:pt x="2178" y="2919"/>
                </a:lnTo>
                <a:lnTo>
                  <a:pt x="2244" y="2926"/>
                </a:lnTo>
                <a:lnTo>
                  <a:pt x="2216" y="3192"/>
                </a:lnTo>
                <a:lnTo>
                  <a:pt x="2150" y="3185"/>
                </a:lnTo>
                <a:close/>
                <a:moveTo>
                  <a:pt x="2197" y="2721"/>
                </a:moveTo>
                <a:lnTo>
                  <a:pt x="2220" y="2455"/>
                </a:lnTo>
                <a:lnTo>
                  <a:pt x="2286" y="2461"/>
                </a:lnTo>
                <a:lnTo>
                  <a:pt x="2263" y="2727"/>
                </a:lnTo>
                <a:lnTo>
                  <a:pt x="2197" y="2721"/>
                </a:lnTo>
                <a:close/>
                <a:moveTo>
                  <a:pt x="2237" y="2256"/>
                </a:moveTo>
                <a:lnTo>
                  <a:pt x="2259" y="1990"/>
                </a:lnTo>
                <a:lnTo>
                  <a:pt x="2326" y="1996"/>
                </a:lnTo>
                <a:lnTo>
                  <a:pt x="2304" y="2262"/>
                </a:lnTo>
                <a:lnTo>
                  <a:pt x="2237" y="2256"/>
                </a:lnTo>
                <a:close/>
                <a:moveTo>
                  <a:pt x="2276" y="1791"/>
                </a:moveTo>
                <a:lnTo>
                  <a:pt x="2284" y="1685"/>
                </a:lnTo>
                <a:lnTo>
                  <a:pt x="2297" y="1525"/>
                </a:lnTo>
                <a:lnTo>
                  <a:pt x="2364" y="1531"/>
                </a:lnTo>
                <a:lnTo>
                  <a:pt x="2351" y="1691"/>
                </a:lnTo>
                <a:lnTo>
                  <a:pt x="2342" y="1797"/>
                </a:lnTo>
                <a:lnTo>
                  <a:pt x="2276" y="1791"/>
                </a:lnTo>
                <a:close/>
                <a:moveTo>
                  <a:pt x="2314" y="1326"/>
                </a:moveTo>
                <a:lnTo>
                  <a:pt x="2323" y="1207"/>
                </a:lnTo>
                <a:lnTo>
                  <a:pt x="2347" y="1059"/>
                </a:lnTo>
                <a:lnTo>
                  <a:pt x="2413" y="1069"/>
                </a:lnTo>
                <a:lnTo>
                  <a:pt x="2390" y="1212"/>
                </a:lnTo>
                <a:lnTo>
                  <a:pt x="2380" y="1331"/>
                </a:lnTo>
                <a:lnTo>
                  <a:pt x="2314" y="1326"/>
                </a:lnTo>
                <a:close/>
                <a:moveTo>
                  <a:pt x="2390" y="856"/>
                </a:moveTo>
                <a:lnTo>
                  <a:pt x="2404" y="825"/>
                </a:lnTo>
                <a:cubicBezTo>
                  <a:pt x="2410" y="812"/>
                  <a:pt x="2424" y="804"/>
                  <a:pt x="2438" y="806"/>
                </a:cubicBezTo>
                <a:cubicBezTo>
                  <a:pt x="2452" y="807"/>
                  <a:pt x="2463" y="817"/>
                  <a:pt x="2467" y="831"/>
                </a:cubicBezTo>
                <a:lnTo>
                  <a:pt x="2506" y="984"/>
                </a:lnTo>
                <a:lnTo>
                  <a:pt x="2519" y="1060"/>
                </a:lnTo>
                <a:lnTo>
                  <a:pt x="2453" y="1072"/>
                </a:lnTo>
                <a:lnTo>
                  <a:pt x="2441" y="1001"/>
                </a:lnTo>
                <a:lnTo>
                  <a:pt x="2402" y="847"/>
                </a:lnTo>
                <a:lnTo>
                  <a:pt x="2465" y="853"/>
                </a:lnTo>
                <a:lnTo>
                  <a:pt x="2451" y="884"/>
                </a:lnTo>
                <a:lnTo>
                  <a:pt x="2390" y="856"/>
                </a:lnTo>
                <a:close/>
                <a:moveTo>
                  <a:pt x="2553" y="1257"/>
                </a:moveTo>
                <a:lnTo>
                  <a:pt x="2555" y="1267"/>
                </a:lnTo>
                <a:lnTo>
                  <a:pt x="2589" y="1523"/>
                </a:lnTo>
                <a:lnTo>
                  <a:pt x="2523" y="1532"/>
                </a:lnTo>
                <a:lnTo>
                  <a:pt x="2489" y="1278"/>
                </a:lnTo>
                <a:lnTo>
                  <a:pt x="2488" y="1269"/>
                </a:lnTo>
                <a:lnTo>
                  <a:pt x="2553" y="1257"/>
                </a:lnTo>
                <a:close/>
                <a:moveTo>
                  <a:pt x="2615" y="1721"/>
                </a:moveTo>
                <a:lnTo>
                  <a:pt x="2650" y="1986"/>
                </a:lnTo>
                <a:lnTo>
                  <a:pt x="2583" y="1994"/>
                </a:lnTo>
                <a:lnTo>
                  <a:pt x="2549" y="1730"/>
                </a:lnTo>
                <a:lnTo>
                  <a:pt x="2615" y="1721"/>
                </a:lnTo>
                <a:close/>
                <a:moveTo>
                  <a:pt x="2665" y="2187"/>
                </a:moveTo>
                <a:lnTo>
                  <a:pt x="2672" y="2291"/>
                </a:lnTo>
                <a:lnTo>
                  <a:pt x="2671" y="2286"/>
                </a:lnTo>
                <a:lnTo>
                  <a:pt x="2710" y="2443"/>
                </a:lnTo>
                <a:lnTo>
                  <a:pt x="2645" y="2459"/>
                </a:lnTo>
                <a:lnTo>
                  <a:pt x="2607" y="2301"/>
                </a:lnTo>
                <a:cubicBezTo>
                  <a:pt x="2606" y="2300"/>
                  <a:pt x="2606" y="2298"/>
                  <a:pt x="2606" y="2296"/>
                </a:cubicBezTo>
                <a:lnTo>
                  <a:pt x="2599" y="2192"/>
                </a:lnTo>
                <a:lnTo>
                  <a:pt x="2665" y="2187"/>
                </a:lnTo>
                <a:close/>
                <a:moveTo>
                  <a:pt x="2785" y="2617"/>
                </a:moveTo>
                <a:lnTo>
                  <a:pt x="2814" y="2665"/>
                </a:lnTo>
                <a:lnTo>
                  <a:pt x="2855" y="2759"/>
                </a:lnTo>
                <a:lnTo>
                  <a:pt x="2885" y="2852"/>
                </a:lnTo>
                <a:lnTo>
                  <a:pt x="2882" y="2846"/>
                </a:lnTo>
                <a:lnTo>
                  <a:pt x="2891" y="2860"/>
                </a:lnTo>
                <a:lnTo>
                  <a:pt x="2834" y="2895"/>
                </a:lnTo>
                <a:lnTo>
                  <a:pt x="2825" y="2880"/>
                </a:lnTo>
                <a:cubicBezTo>
                  <a:pt x="2823" y="2878"/>
                  <a:pt x="2822" y="2875"/>
                  <a:pt x="2822" y="2873"/>
                </a:cubicBezTo>
                <a:lnTo>
                  <a:pt x="2794" y="2786"/>
                </a:lnTo>
                <a:lnTo>
                  <a:pt x="2757" y="2699"/>
                </a:lnTo>
                <a:lnTo>
                  <a:pt x="2728" y="2651"/>
                </a:lnTo>
                <a:lnTo>
                  <a:pt x="2785" y="2617"/>
                </a:lnTo>
                <a:close/>
                <a:moveTo>
                  <a:pt x="2953" y="2919"/>
                </a:moveTo>
                <a:lnTo>
                  <a:pt x="2963" y="2906"/>
                </a:lnTo>
                <a:lnTo>
                  <a:pt x="2958" y="2917"/>
                </a:lnTo>
                <a:lnTo>
                  <a:pt x="3006" y="2745"/>
                </a:lnTo>
                <a:lnTo>
                  <a:pt x="3017" y="2678"/>
                </a:lnTo>
                <a:lnTo>
                  <a:pt x="3083" y="2690"/>
                </a:lnTo>
                <a:lnTo>
                  <a:pt x="3070" y="2763"/>
                </a:lnTo>
                <a:lnTo>
                  <a:pt x="3022" y="2935"/>
                </a:lnTo>
                <a:cubicBezTo>
                  <a:pt x="3021" y="2939"/>
                  <a:pt x="3019" y="2943"/>
                  <a:pt x="3016" y="2946"/>
                </a:cubicBezTo>
                <a:lnTo>
                  <a:pt x="3006" y="2960"/>
                </a:lnTo>
                <a:lnTo>
                  <a:pt x="2953" y="2919"/>
                </a:lnTo>
                <a:close/>
                <a:moveTo>
                  <a:pt x="3051" y="2481"/>
                </a:moveTo>
                <a:lnTo>
                  <a:pt x="3054" y="2460"/>
                </a:lnTo>
                <a:lnTo>
                  <a:pt x="3066" y="2219"/>
                </a:lnTo>
                <a:lnTo>
                  <a:pt x="3133" y="2222"/>
                </a:lnTo>
                <a:lnTo>
                  <a:pt x="3120" y="2471"/>
                </a:lnTo>
                <a:lnTo>
                  <a:pt x="3116" y="2492"/>
                </a:lnTo>
                <a:lnTo>
                  <a:pt x="3051" y="2481"/>
                </a:lnTo>
                <a:close/>
                <a:moveTo>
                  <a:pt x="3080" y="2017"/>
                </a:moveTo>
                <a:lnTo>
                  <a:pt x="3114" y="1753"/>
                </a:lnTo>
                <a:lnTo>
                  <a:pt x="3180" y="1761"/>
                </a:lnTo>
                <a:lnTo>
                  <a:pt x="3147" y="2025"/>
                </a:lnTo>
                <a:lnTo>
                  <a:pt x="3080" y="2017"/>
                </a:lnTo>
                <a:close/>
                <a:moveTo>
                  <a:pt x="3142" y="1554"/>
                </a:moveTo>
                <a:lnTo>
                  <a:pt x="3171" y="1358"/>
                </a:lnTo>
                <a:lnTo>
                  <a:pt x="3187" y="1289"/>
                </a:lnTo>
                <a:lnTo>
                  <a:pt x="3252" y="1303"/>
                </a:lnTo>
                <a:lnTo>
                  <a:pt x="3237" y="1368"/>
                </a:lnTo>
                <a:lnTo>
                  <a:pt x="3208" y="1564"/>
                </a:lnTo>
                <a:lnTo>
                  <a:pt x="3142" y="1554"/>
                </a:lnTo>
                <a:close/>
                <a:moveTo>
                  <a:pt x="3258" y="1089"/>
                </a:moveTo>
                <a:lnTo>
                  <a:pt x="3266" y="1079"/>
                </a:lnTo>
                <a:cubicBezTo>
                  <a:pt x="3274" y="1070"/>
                  <a:pt x="3286" y="1066"/>
                  <a:pt x="3298" y="1068"/>
                </a:cubicBezTo>
                <a:cubicBezTo>
                  <a:pt x="3310" y="1071"/>
                  <a:pt x="3320" y="1079"/>
                  <a:pt x="3323" y="1091"/>
                </a:cubicBezTo>
                <a:lnTo>
                  <a:pt x="3353" y="1181"/>
                </a:lnTo>
                <a:lnTo>
                  <a:pt x="3393" y="1336"/>
                </a:lnTo>
                <a:lnTo>
                  <a:pt x="3328" y="1353"/>
                </a:lnTo>
                <a:lnTo>
                  <a:pt x="3289" y="1201"/>
                </a:lnTo>
                <a:lnTo>
                  <a:pt x="3260" y="1111"/>
                </a:lnTo>
                <a:lnTo>
                  <a:pt x="3317" y="1123"/>
                </a:lnTo>
                <a:lnTo>
                  <a:pt x="3308" y="1133"/>
                </a:lnTo>
                <a:lnTo>
                  <a:pt x="3258" y="1089"/>
                </a:lnTo>
                <a:close/>
                <a:moveTo>
                  <a:pt x="3431" y="1535"/>
                </a:moveTo>
                <a:lnTo>
                  <a:pt x="3441" y="1592"/>
                </a:lnTo>
                <a:lnTo>
                  <a:pt x="3490" y="1789"/>
                </a:lnTo>
                <a:lnTo>
                  <a:pt x="3488" y="1783"/>
                </a:lnTo>
                <a:lnTo>
                  <a:pt x="3489" y="1787"/>
                </a:lnTo>
                <a:lnTo>
                  <a:pt x="3429" y="1814"/>
                </a:lnTo>
                <a:lnTo>
                  <a:pt x="3427" y="1810"/>
                </a:lnTo>
                <a:cubicBezTo>
                  <a:pt x="3426" y="1808"/>
                  <a:pt x="3425" y="1806"/>
                  <a:pt x="3425" y="1804"/>
                </a:cubicBezTo>
                <a:lnTo>
                  <a:pt x="3376" y="1604"/>
                </a:lnTo>
                <a:lnTo>
                  <a:pt x="3366" y="1547"/>
                </a:lnTo>
                <a:lnTo>
                  <a:pt x="3431" y="1535"/>
                </a:lnTo>
                <a:close/>
                <a:moveTo>
                  <a:pt x="3521" y="1901"/>
                </a:moveTo>
                <a:lnTo>
                  <a:pt x="3548" y="1867"/>
                </a:lnTo>
                <a:lnTo>
                  <a:pt x="3544" y="1873"/>
                </a:lnTo>
                <a:lnTo>
                  <a:pt x="3592" y="1765"/>
                </a:lnTo>
                <a:lnTo>
                  <a:pt x="3627" y="1669"/>
                </a:lnTo>
                <a:lnTo>
                  <a:pt x="3689" y="1692"/>
                </a:lnTo>
                <a:lnTo>
                  <a:pt x="3653" y="1792"/>
                </a:lnTo>
                <a:lnTo>
                  <a:pt x="3605" y="1901"/>
                </a:lnTo>
                <a:cubicBezTo>
                  <a:pt x="3603" y="1903"/>
                  <a:pt x="3602" y="1905"/>
                  <a:pt x="3601" y="1907"/>
                </a:cubicBezTo>
                <a:lnTo>
                  <a:pt x="3574" y="1942"/>
                </a:lnTo>
                <a:lnTo>
                  <a:pt x="3521" y="1901"/>
                </a:lnTo>
                <a:close/>
                <a:moveTo>
                  <a:pt x="3722" y="1486"/>
                </a:moveTo>
                <a:lnTo>
                  <a:pt x="3731" y="1472"/>
                </a:lnTo>
                <a:cubicBezTo>
                  <a:pt x="3736" y="1463"/>
                  <a:pt x="3745" y="1458"/>
                  <a:pt x="3755" y="1456"/>
                </a:cubicBezTo>
                <a:cubicBezTo>
                  <a:pt x="3765" y="1455"/>
                  <a:pt x="3775" y="1458"/>
                  <a:pt x="3782" y="1465"/>
                </a:cubicBezTo>
                <a:lnTo>
                  <a:pt x="3811" y="1492"/>
                </a:lnTo>
                <a:cubicBezTo>
                  <a:pt x="3815" y="1496"/>
                  <a:pt x="3818" y="1500"/>
                  <a:pt x="3819" y="1505"/>
                </a:cubicBezTo>
                <a:lnTo>
                  <a:pt x="3868" y="1631"/>
                </a:lnTo>
                <a:cubicBezTo>
                  <a:pt x="3869" y="1633"/>
                  <a:pt x="3869" y="1635"/>
                  <a:pt x="3870" y="1637"/>
                </a:cubicBezTo>
                <a:lnTo>
                  <a:pt x="3884" y="1710"/>
                </a:lnTo>
                <a:lnTo>
                  <a:pt x="3819" y="1723"/>
                </a:lnTo>
                <a:lnTo>
                  <a:pt x="3804" y="1649"/>
                </a:lnTo>
                <a:lnTo>
                  <a:pt x="3806" y="1655"/>
                </a:lnTo>
                <a:lnTo>
                  <a:pt x="3757" y="1528"/>
                </a:lnTo>
                <a:lnTo>
                  <a:pt x="3766" y="1541"/>
                </a:lnTo>
                <a:lnTo>
                  <a:pt x="3737" y="1514"/>
                </a:lnTo>
                <a:lnTo>
                  <a:pt x="3788" y="1507"/>
                </a:lnTo>
                <a:lnTo>
                  <a:pt x="3779" y="1521"/>
                </a:lnTo>
                <a:lnTo>
                  <a:pt x="3722" y="1486"/>
                </a:lnTo>
                <a:close/>
                <a:moveTo>
                  <a:pt x="3921" y="1907"/>
                </a:moveTo>
                <a:lnTo>
                  <a:pt x="3958" y="2116"/>
                </a:lnTo>
                <a:lnTo>
                  <a:pt x="3966" y="2171"/>
                </a:lnTo>
                <a:lnTo>
                  <a:pt x="3900" y="2181"/>
                </a:lnTo>
                <a:lnTo>
                  <a:pt x="3892" y="2128"/>
                </a:lnTo>
                <a:lnTo>
                  <a:pt x="3856" y="1918"/>
                </a:lnTo>
                <a:lnTo>
                  <a:pt x="3921" y="1907"/>
                </a:lnTo>
                <a:close/>
                <a:moveTo>
                  <a:pt x="3995" y="2369"/>
                </a:moveTo>
                <a:lnTo>
                  <a:pt x="4006" y="2442"/>
                </a:lnTo>
                <a:lnTo>
                  <a:pt x="4020" y="2637"/>
                </a:lnTo>
                <a:lnTo>
                  <a:pt x="3954" y="2641"/>
                </a:lnTo>
                <a:lnTo>
                  <a:pt x="3940" y="2452"/>
                </a:lnTo>
                <a:lnTo>
                  <a:pt x="3929" y="2378"/>
                </a:lnTo>
                <a:lnTo>
                  <a:pt x="3995" y="2369"/>
                </a:lnTo>
                <a:close/>
                <a:moveTo>
                  <a:pt x="4055" y="2825"/>
                </a:moveTo>
                <a:lnTo>
                  <a:pt x="4074" y="2890"/>
                </a:lnTo>
                <a:lnTo>
                  <a:pt x="4042" y="2865"/>
                </a:lnTo>
                <a:lnTo>
                  <a:pt x="4090" y="2865"/>
                </a:lnTo>
                <a:lnTo>
                  <a:pt x="4058" y="2891"/>
                </a:lnTo>
                <a:lnTo>
                  <a:pt x="4091" y="2744"/>
                </a:lnTo>
                <a:lnTo>
                  <a:pt x="4156" y="2759"/>
                </a:lnTo>
                <a:lnTo>
                  <a:pt x="4123" y="2906"/>
                </a:lnTo>
                <a:cubicBezTo>
                  <a:pt x="4119" y="2921"/>
                  <a:pt x="4106" y="2932"/>
                  <a:pt x="4090" y="2932"/>
                </a:cubicBezTo>
                <a:lnTo>
                  <a:pt x="4042" y="2932"/>
                </a:lnTo>
                <a:cubicBezTo>
                  <a:pt x="4027" y="2932"/>
                  <a:pt x="4014" y="2922"/>
                  <a:pt x="4010" y="2908"/>
                </a:cubicBezTo>
                <a:lnTo>
                  <a:pt x="3991" y="2844"/>
                </a:lnTo>
                <a:lnTo>
                  <a:pt x="4055" y="2825"/>
                </a:lnTo>
                <a:close/>
                <a:moveTo>
                  <a:pt x="4120" y="2550"/>
                </a:moveTo>
                <a:lnTo>
                  <a:pt x="4150" y="2285"/>
                </a:lnTo>
                <a:lnTo>
                  <a:pt x="4216" y="2293"/>
                </a:lnTo>
                <a:lnTo>
                  <a:pt x="4187" y="2558"/>
                </a:lnTo>
                <a:lnTo>
                  <a:pt x="4120" y="2550"/>
                </a:lnTo>
                <a:close/>
                <a:moveTo>
                  <a:pt x="4165" y="2087"/>
                </a:moveTo>
                <a:lnTo>
                  <a:pt x="4183" y="1821"/>
                </a:lnTo>
                <a:lnTo>
                  <a:pt x="4249" y="1826"/>
                </a:lnTo>
                <a:lnTo>
                  <a:pt x="4232" y="2092"/>
                </a:lnTo>
                <a:lnTo>
                  <a:pt x="4165" y="2087"/>
                </a:lnTo>
                <a:close/>
                <a:moveTo>
                  <a:pt x="4195" y="1622"/>
                </a:moveTo>
                <a:lnTo>
                  <a:pt x="4208" y="1356"/>
                </a:lnTo>
                <a:lnTo>
                  <a:pt x="4274" y="1359"/>
                </a:lnTo>
                <a:lnTo>
                  <a:pt x="4262" y="1625"/>
                </a:lnTo>
                <a:lnTo>
                  <a:pt x="4195" y="1622"/>
                </a:lnTo>
                <a:close/>
                <a:moveTo>
                  <a:pt x="4217" y="1156"/>
                </a:moveTo>
                <a:lnTo>
                  <a:pt x="4223" y="1036"/>
                </a:lnTo>
                <a:lnTo>
                  <a:pt x="4235" y="889"/>
                </a:lnTo>
                <a:lnTo>
                  <a:pt x="4302" y="895"/>
                </a:lnTo>
                <a:lnTo>
                  <a:pt x="4289" y="1039"/>
                </a:lnTo>
                <a:lnTo>
                  <a:pt x="4284" y="1159"/>
                </a:lnTo>
                <a:lnTo>
                  <a:pt x="4217" y="1156"/>
                </a:lnTo>
                <a:close/>
                <a:moveTo>
                  <a:pt x="4252" y="690"/>
                </a:moveTo>
                <a:lnTo>
                  <a:pt x="4271" y="466"/>
                </a:lnTo>
                <a:lnTo>
                  <a:pt x="4276" y="423"/>
                </a:lnTo>
                <a:lnTo>
                  <a:pt x="4342" y="431"/>
                </a:lnTo>
                <a:lnTo>
                  <a:pt x="4338" y="471"/>
                </a:lnTo>
                <a:lnTo>
                  <a:pt x="4319" y="695"/>
                </a:lnTo>
                <a:lnTo>
                  <a:pt x="4252" y="690"/>
                </a:lnTo>
                <a:close/>
                <a:moveTo>
                  <a:pt x="4299" y="224"/>
                </a:moveTo>
                <a:lnTo>
                  <a:pt x="4310" y="121"/>
                </a:lnTo>
                <a:cubicBezTo>
                  <a:pt x="4311" y="117"/>
                  <a:pt x="4312" y="113"/>
                  <a:pt x="4314" y="109"/>
                </a:cubicBezTo>
                <a:lnTo>
                  <a:pt x="4363" y="19"/>
                </a:lnTo>
                <a:cubicBezTo>
                  <a:pt x="4369" y="7"/>
                  <a:pt x="4383" y="0"/>
                  <a:pt x="4396" y="2"/>
                </a:cubicBezTo>
                <a:cubicBezTo>
                  <a:pt x="4410" y="3"/>
                  <a:pt x="4421" y="13"/>
                  <a:pt x="4425" y="27"/>
                </a:cubicBezTo>
                <a:lnTo>
                  <a:pt x="4439" y="86"/>
                </a:lnTo>
                <a:lnTo>
                  <a:pt x="4374" y="101"/>
                </a:lnTo>
                <a:lnTo>
                  <a:pt x="4360" y="43"/>
                </a:lnTo>
                <a:lnTo>
                  <a:pt x="4422" y="51"/>
                </a:lnTo>
                <a:lnTo>
                  <a:pt x="4373" y="141"/>
                </a:lnTo>
                <a:lnTo>
                  <a:pt x="4377" y="129"/>
                </a:lnTo>
                <a:lnTo>
                  <a:pt x="4365" y="232"/>
                </a:lnTo>
                <a:lnTo>
                  <a:pt x="4299" y="224"/>
                </a:lnTo>
                <a:close/>
                <a:moveTo>
                  <a:pt x="4477" y="288"/>
                </a:moveTo>
                <a:lnTo>
                  <a:pt x="4488" y="554"/>
                </a:lnTo>
                <a:lnTo>
                  <a:pt x="4422" y="557"/>
                </a:lnTo>
                <a:lnTo>
                  <a:pt x="4410" y="291"/>
                </a:lnTo>
                <a:lnTo>
                  <a:pt x="4477" y="288"/>
                </a:lnTo>
                <a:close/>
                <a:moveTo>
                  <a:pt x="4499" y="753"/>
                </a:moveTo>
                <a:lnTo>
                  <a:pt x="4522" y="1018"/>
                </a:lnTo>
                <a:lnTo>
                  <a:pt x="4455" y="1024"/>
                </a:lnTo>
                <a:lnTo>
                  <a:pt x="4433" y="758"/>
                </a:lnTo>
                <a:lnTo>
                  <a:pt x="4499" y="753"/>
                </a:lnTo>
                <a:close/>
                <a:moveTo>
                  <a:pt x="4538" y="1218"/>
                </a:moveTo>
                <a:lnTo>
                  <a:pt x="4542" y="1270"/>
                </a:lnTo>
                <a:lnTo>
                  <a:pt x="4559" y="1484"/>
                </a:lnTo>
                <a:lnTo>
                  <a:pt x="4493" y="1489"/>
                </a:lnTo>
                <a:lnTo>
                  <a:pt x="4476" y="1275"/>
                </a:lnTo>
                <a:lnTo>
                  <a:pt x="4472" y="1223"/>
                </a:lnTo>
                <a:lnTo>
                  <a:pt x="4538" y="1218"/>
                </a:lnTo>
                <a:close/>
                <a:moveTo>
                  <a:pt x="4575" y="1683"/>
                </a:moveTo>
                <a:lnTo>
                  <a:pt x="4591" y="1884"/>
                </a:lnTo>
                <a:lnTo>
                  <a:pt x="4597" y="1948"/>
                </a:lnTo>
                <a:lnTo>
                  <a:pt x="4531" y="1955"/>
                </a:lnTo>
                <a:lnTo>
                  <a:pt x="4525" y="1890"/>
                </a:lnTo>
                <a:lnTo>
                  <a:pt x="4509" y="1688"/>
                </a:lnTo>
                <a:lnTo>
                  <a:pt x="4575" y="1683"/>
                </a:lnTo>
                <a:close/>
                <a:moveTo>
                  <a:pt x="4617" y="2147"/>
                </a:moveTo>
                <a:lnTo>
                  <a:pt x="4640" y="2381"/>
                </a:lnTo>
                <a:lnTo>
                  <a:pt x="4644" y="2411"/>
                </a:lnTo>
                <a:lnTo>
                  <a:pt x="4578" y="2420"/>
                </a:lnTo>
                <a:lnTo>
                  <a:pt x="4573" y="2387"/>
                </a:lnTo>
                <a:lnTo>
                  <a:pt x="4550" y="2154"/>
                </a:lnTo>
                <a:lnTo>
                  <a:pt x="4617" y="2147"/>
                </a:lnTo>
                <a:close/>
                <a:moveTo>
                  <a:pt x="4672" y="2609"/>
                </a:moveTo>
                <a:lnTo>
                  <a:pt x="4688" y="2722"/>
                </a:lnTo>
                <a:lnTo>
                  <a:pt x="4708" y="2858"/>
                </a:lnTo>
                <a:lnTo>
                  <a:pt x="4659" y="2834"/>
                </a:lnTo>
                <a:lnTo>
                  <a:pt x="4672" y="2826"/>
                </a:lnTo>
                <a:lnTo>
                  <a:pt x="4704" y="2884"/>
                </a:lnTo>
                <a:lnTo>
                  <a:pt x="4691" y="2892"/>
                </a:lnTo>
                <a:cubicBezTo>
                  <a:pt x="4681" y="2897"/>
                  <a:pt x="4670" y="2897"/>
                  <a:pt x="4660" y="2893"/>
                </a:cubicBezTo>
                <a:cubicBezTo>
                  <a:pt x="4650" y="2888"/>
                  <a:pt x="4643" y="2878"/>
                  <a:pt x="4642" y="2867"/>
                </a:cubicBezTo>
                <a:lnTo>
                  <a:pt x="4622" y="2732"/>
                </a:lnTo>
                <a:lnTo>
                  <a:pt x="4606" y="2618"/>
                </a:lnTo>
                <a:lnTo>
                  <a:pt x="4672" y="2609"/>
                </a:lnTo>
                <a:close/>
                <a:moveTo>
                  <a:pt x="4750" y="2680"/>
                </a:moveTo>
                <a:lnTo>
                  <a:pt x="4779" y="2565"/>
                </a:lnTo>
                <a:cubicBezTo>
                  <a:pt x="4779" y="2563"/>
                  <a:pt x="4780" y="2562"/>
                  <a:pt x="4781" y="2560"/>
                </a:cubicBezTo>
                <a:lnTo>
                  <a:pt x="4829" y="2451"/>
                </a:lnTo>
                <a:cubicBezTo>
                  <a:pt x="4832" y="2446"/>
                  <a:pt x="4835" y="2442"/>
                  <a:pt x="4840" y="2438"/>
                </a:cubicBezTo>
                <a:lnTo>
                  <a:pt x="4864" y="2421"/>
                </a:lnTo>
                <a:lnTo>
                  <a:pt x="4904" y="2474"/>
                </a:lnTo>
                <a:lnTo>
                  <a:pt x="4880" y="2492"/>
                </a:lnTo>
                <a:lnTo>
                  <a:pt x="4890" y="2479"/>
                </a:lnTo>
                <a:lnTo>
                  <a:pt x="4841" y="2587"/>
                </a:lnTo>
                <a:lnTo>
                  <a:pt x="4843" y="2582"/>
                </a:lnTo>
                <a:lnTo>
                  <a:pt x="4814" y="2696"/>
                </a:lnTo>
                <a:lnTo>
                  <a:pt x="4750" y="2680"/>
                </a:lnTo>
                <a:close/>
                <a:moveTo>
                  <a:pt x="5026" y="2555"/>
                </a:moveTo>
                <a:lnTo>
                  <a:pt x="5054" y="2602"/>
                </a:lnTo>
                <a:lnTo>
                  <a:pt x="5100" y="2662"/>
                </a:lnTo>
                <a:lnTo>
                  <a:pt x="5074" y="2649"/>
                </a:lnTo>
                <a:lnTo>
                  <a:pt x="5123" y="2649"/>
                </a:lnTo>
                <a:lnTo>
                  <a:pt x="5093" y="2666"/>
                </a:lnTo>
                <a:lnTo>
                  <a:pt x="5113" y="2630"/>
                </a:lnTo>
                <a:lnTo>
                  <a:pt x="5133" y="2593"/>
                </a:lnTo>
                <a:lnTo>
                  <a:pt x="5192" y="2624"/>
                </a:lnTo>
                <a:lnTo>
                  <a:pt x="5172" y="2662"/>
                </a:lnTo>
                <a:lnTo>
                  <a:pt x="5152" y="2698"/>
                </a:lnTo>
                <a:cubicBezTo>
                  <a:pt x="5146" y="2709"/>
                  <a:pt x="5135" y="2715"/>
                  <a:pt x="5123" y="2715"/>
                </a:cubicBezTo>
                <a:lnTo>
                  <a:pt x="5074" y="2715"/>
                </a:lnTo>
                <a:cubicBezTo>
                  <a:pt x="5064" y="2715"/>
                  <a:pt x="5054" y="2710"/>
                  <a:pt x="5048" y="2702"/>
                </a:cubicBezTo>
                <a:lnTo>
                  <a:pt x="4997" y="2636"/>
                </a:lnTo>
                <a:lnTo>
                  <a:pt x="4969" y="2589"/>
                </a:lnTo>
                <a:lnTo>
                  <a:pt x="5026" y="2555"/>
                </a:lnTo>
                <a:close/>
                <a:moveTo>
                  <a:pt x="5217" y="2415"/>
                </a:moveTo>
                <a:lnTo>
                  <a:pt x="5248" y="2344"/>
                </a:lnTo>
                <a:cubicBezTo>
                  <a:pt x="5252" y="2335"/>
                  <a:pt x="5258" y="2329"/>
                  <a:pt x="5267" y="2325"/>
                </a:cubicBezTo>
                <a:lnTo>
                  <a:pt x="5316" y="2307"/>
                </a:lnTo>
                <a:cubicBezTo>
                  <a:pt x="5332" y="2301"/>
                  <a:pt x="5350" y="2309"/>
                  <a:pt x="5358" y="2325"/>
                </a:cubicBezTo>
                <a:lnTo>
                  <a:pt x="5387" y="2388"/>
                </a:lnTo>
                <a:cubicBezTo>
                  <a:pt x="5388" y="2390"/>
                  <a:pt x="5388" y="2392"/>
                  <a:pt x="5389" y="2394"/>
                </a:cubicBezTo>
                <a:lnTo>
                  <a:pt x="5405" y="2459"/>
                </a:lnTo>
                <a:lnTo>
                  <a:pt x="5341" y="2476"/>
                </a:lnTo>
                <a:lnTo>
                  <a:pt x="5324" y="2410"/>
                </a:lnTo>
                <a:lnTo>
                  <a:pt x="5326" y="2416"/>
                </a:lnTo>
                <a:lnTo>
                  <a:pt x="5297" y="2353"/>
                </a:lnTo>
                <a:lnTo>
                  <a:pt x="5339" y="2370"/>
                </a:lnTo>
                <a:lnTo>
                  <a:pt x="5290" y="2388"/>
                </a:lnTo>
                <a:lnTo>
                  <a:pt x="5309" y="2370"/>
                </a:lnTo>
                <a:lnTo>
                  <a:pt x="5278" y="2441"/>
                </a:lnTo>
                <a:lnTo>
                  <a:pt x="5217" y="2415"/>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75906" name="Freeform 130">
            <a:extLst>
              <a:ext uri="{FF2B5EF4-FFF2-40B4-BE49-F238E27FC236}">
                <a16:creationId xmlns:a16="http://schemas.microsoft.com/office/drawing/2014/main" id="{624F4747-4FC1-4066-99C6-8D9E0A37F81C}"/>
              </a:ext>
            </a:extLst>
          </p:cNvPr>
          <p:cNvSpPr>
            <a:spLocks noEditPoints="1"/>
          </p:cNvSpPr>
          <p:nvPr/>
        </p:nvSpPr>
        <p:spPr bwMode="auto">
          <a:xfrm>
            <a:off x="5370513" y="4329113"/>
            <a:ext cx="733425" cy="606425"/>
          </a:xfrm>
          <a:custGeom>
            <a:avLst/>
            <a:gdLst>
              <a:gd name="T0" fmla="*/ 53 w 3241"/>
              <a:gd name="T1" fmla="*/ 1933 h 2662"/>
              <a:gd name="T2" fmla="*/ 152 w 3241"/>
              <a:gd name="T3" fmla="*/ 2120 h 2662"/>
              <a:gd name="T4" fmla="*/ 97 w 3241"/>
              <a:gd name="T5" fmla="*/ 2198 h 2662"/>
              <a:gd name="T6" fmla="*/ 259 w 3241"/>
              <a:gd name="T7" fmla="*/ 2590 h 2662"/>
              <a:gd name="T8" fmla="*/ 264 w 3241"/>
              <a:gd name="T9" fmla="*/ 2463 h 2662"/>
              <a:gd name="T10" fmla="*/ 329 w 3241"/>
              <a:gd name="T11" fmla="*/ 2478 h 2662"/>
              <a:gd name="T12" fmla="*/ 220 w 3241"/>
              <a:gd name="T13" fmla="*/ 2647 h 2662"/>
              <a:gd name="T14" fmla="*/ 253 w 3241"/>
              <a:gd name="T15" fmla="*/ 2570 h 2662"/>
              <a:gd name="T16" fmla="*/ 397 w 3241"/>
              <a:gd name="T17" fmla="*/ 1964 h 2662"/>
              <a:gd name="T18" fmla="*/ 350 w 3241"/>
              <a:gd name="T19" fmla="*/ 1759 h 2662"/>
              <a:gd name="T20" fmla="*/ 417 w 3241"/>
              <a:gd name="T21" fmla="*/ 1760 h 2662"/>
              <a:gd name="T22" fmla="*/ 428 w 3241"/>
              <a:gd name="T23" fmla="*/ 1056 h 2662"/>
              <a:gd name="T24" fmla="*/ 494 w 3241"/>
              <a:gd name="T25" fmla="*/ 1069 h 2662"/>
              <a:gd name="T26" fmla="*/ 586 w 3241"/>
              <a:gd name="T27" fmla="*/ 979 h 2662"/>
              <a:gd name="T28" fmla="*/ 566 w 3241"/>
              <a:gd name="T29" fmla="*/ 1176 h 2662"/>
              <a:gd name="T30" fmla="*/ 700 w 3241"/>
              <a:gd name="T31" fmla="*/ 1646 h 2662"/>
              <a:gd name="T32" fmla="*/ 638 w 3241"/>
              <a:gd name="T33" fmla="*/ 1666 h 2662"/>
              <a:gd name="T34" fmla="*/ 744 w 3241"/>
              <a:gd name="T35" fmla="*/ 1573 h 2662"/>
              <a:gd name="T36" fmla="*/ 845 w 3241"/>
              <a:gd name="T37" fmla="*/ 1392 h 2662"/>
              <a:gd name="T38" fmla="*/ 818 w 3241"/>
              <a:gd name="T39" fmla="*/ 1011 h 2662"/>
              <a:gd name="T40" fmla="*/ 874 w 3241"/>
              <a:gd name="T41" fmla="*/ 1121 h 2662"/>
              <a:gd name="T42" fmla="*/ 886 w 3241"/>
              <a:gd name="T43" fmla="*/ 385 h 2662"/>
              <a:gd name="T44" fmla="*/ 861 w 3241"/>
              <a:gd name="T45" fmla="*/ 650 h 2662"/>
              <a:gd name="T46" fmla="*/ 995 w 3241"/>
              <a:gd name="T47" fmla="*/ 11 h 2662"/>
              <a:gd name="T48" fmla="*/ 1018 w 3241"/>
              <a:gd name="T49" fmla="*/ 130 h 2662"/>
              <a:gd name="T50" fmla="*/ 1001 w 3241"/>
              <a:gd name="T51" fmla="*/ 87 h 2662"/>
              <a:gd name="T52" fmla="*/ 1147 w 3241"/>
              <a:gd name="T53" fmla="*/ 373 h 2662"/>
              <a:gd name="T54" fmla="*/ 1067 w 3241"/>
              <a:gd name="T55" fmla="*/ 318 h 2662"/>
              <a:gd name="T56" fmla="*/ 1264 w 3241"/>
              <a:gd name="T57" fmla="*/ 1005 h 2662"/>
              <a:gd name="T58" fmla="*/ 1203 w 3241"/>
              <a:gd name="T59" fmla="*/ 1030 h 2662"/>
              <a:gd name="T60" fmla="*/ 1200 w 3241"/>
              <a:gd name="T61" fmla="*/ 764 h 2662"/>
              <a:gd name="T62" fmla="*/ 1465 w 3241"/>
              <a:gd name="T63" fmla="*/ 1259 h 2662"/>
              <a:gd name="T64" fmla="*/ 1482 w 3241"/>
              <a:gd name="T65" fmla="*/ 1414 h 2662"/>
              <a:gd name="T66" fmla="*/ 1369 w 3241"/>
              <a:gd name="T67" fmla="*/ 1231 h 2662"/>
              <a:gd name="T68" fmla="*/ 1634 w 3241"/>
              <a:gd name="T69" fmla="*/ 1566 h 2662"/>
              <a:gd name="T70" fmla="*/ 1700 w 3241"/>
              <a:gd name="T71" fmla="*/ 1543 h 2662"/>
              <a:gd name="T72" fmla="*/ 1763 w 3241"/>
              <a:gd name="T73" fmla="*/ 1491 h 2662"/>
              <a:gd name="T74" fmla="*/ 1853 w 3241"/>
              <a:gd name="T75" fmla="*/ 1512 h 2662"/>
              <a:gd name="T76" fmla="*/ 1774 w 3241"/>
              <a:gd name="T77" fmla="*/ 1580 h 2662"/>
              <a:gd name="T78" fmla="*/ 1651 w 3241"/>
              <a:gd name="T79" fmla="*/ 1609 h 2662"/>
              <a:gd name="T80" fmla="*/ 1634 w 3241"/>
              <a:gd name="T81" fmla="*/ 1566 h 2662"/>
              <a:gd name="T82" fmla="*/ 2059 w 3241"/>
              <a:gd name="T83" fmla="*/ 1354 h 2662"/>
              <a:gd name="T84" fmla="*/ 2180 w 3241"/>
              <a:gd name="T85" fmla="*/ 1354 h 2662"/>
              <a:gd name="T86" fmla="*/ 2279 w 3241"/>
              <a:gd name="T87" fmla="*/ 1379 h 2662"/>
              <a:gd name="T88" fmla="*/ 2256 w 3241"/>
              <a:gd name="T89" fmla="*/ 1437 h 2662"/>
              <a:gd name="T90" fmla="*/ 2168 w 3241"/>
              <a:gd name="T91" fmla="*/ 1419 h 2662"/>
              <a:gd name="T92" fmla="*/ 2033 w 3241"/>
              <a:gd name="T93" fmla="*/ 1435 h 2662"/>
              <a:gd name="T94" fmla="*/ 2419 w 3241"/>
              <a:gd name="T95" fmla="*/ 1343 h 2662"/>
              <a:gd name="T96" fmla="*/ 2467 w 3241"/>
              <a:gd name="T97" fmla="*/ 1253 h 2662"/>
              <a:gd name="T98" fmla="*/ 2587 w 3241"/>
              <a:gd name="T99" fmla="*/ 1180 h 2662"/>
              <a:gd name="T100" fmla="*/ 2599 w 3241"/>
              <a:gd name="T101" fmla="*/ 1245 h 2662"/>
              <a:gd name="T102" fmla="*/ 2522 w 3241"/>
              <a:gd name="T103" fmla="*/ 1287 h 2662"/>
              <a:gd name="T104" fmla="*/ 2419 w 3241"/>
              <a:gd name="T105" fmla="*/ 1343 h 2662"/>
              <a:gd name="T106" fmla="*/ 2853 w 3241"/>
              <a:gd name="T107" fmla="*/ 1400 h 2662"/>
              <a:gd name="T108" fmla="*/ 2935 w 3241"/>
              <a:gd name="T109" fmla="*/ 1425 h 2662"/>
              <a:gd name="T110" fmla="*/ 2970 w 3241"/>
              <a:gd name="T111" fmla="*/ 1480 h 2662"/>
              <a:gd name="T112" fmla="*/ 2878 w 3241"/>
              <a:gd name="T113" fmla="*/ 1480 h 2662"/>
              <a:gd name="T114" fmla="*/ 2743 w 3241"/>
              <a:gd name="T115" fmla="*/ 1363 h 2662"/>
              <a:gd name="T116" fmla="*/ 3153 w 3241"/>
              <a:gd name="T117" fmla="*/ 1262 h 2662"/>
              <a:gd name="T118" fmla="*/ 3241 w 3241"/>
              <a:gd name="T119" fmla="*/ 1328 h 2662"/>
              <a:gd name="T120" fmla="*/ 3176 w 3241"/>
              <a:gd name="T121" fmla="*/ 1319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41" h="2662">
                <a:moveTo>
                  <a:pt x="65" y="1660"/>
                </a:moveTo>
                <a:lnTo>
                  <a:pt x="114" y="1895"/>
                </a:lnTo>
                <a:lnTo>
                  <a:pt x="118" y="1922"/>
                </a:lnTo>
                <a:lnTo>
                  <a:pt x="53" y="1933"/>
                </a:lnTo>
                <a:lnTo>
                  <a:pt x="49" y="1909"/>
                </a:lnTo>
                <a:lnTo>
                  <a:pt x="0" y="1673"/>
                </a:lnTo>
                <a:lnTo>
                  <a:pt x="65" y="1660"/>
                </a:lnTo>
                <a:close/>
                <a:moveTo>
                  <a:pt x="152" y="2120"/>
                </a:moveTo>
                <a:lnTo>
                  <a:pt x="163" y="2187"/>
                </a:lnTo>
                <a:lnTo>
                  <a:pt x="200" y="2381"/>
                </a:lnTo>
                <a:lnTo>
                  <a:pt x="135" y="2394"/>
                </a:lnTo>
                <a:lnTo>
                  <a:pt x="97" y="2198"/>
                </a:lnTo>
                <a:lnTo>
                  <a:pt x="86" y="2131"/>
                </a:lnTo>
                <a:lnTo>
                  <a:pt x="152" y="2120"/>
                </a:lnTo>
                <a:close/>
                <a:moveTo>
                  <a:pt x="253" y="2570"/>
                </a:moveTo>
                <a:lnTo>
                  <a:pt x="259" y="2590"/>
                </a:lnTo>
                <a:lnTo>
                  <a:pt x="255" y="2581"/>
                </a:lnTo>
                <a:lnTo>
                  <a:pt x="274" y="2608"/>
                </a:lnTo>
                <a:lnTo>
                  <a:pt x="215" y="2617"/>
                </a:lnTo>
                <a:lnTo>
                  <a:pt x="264" y="2463"/>
                </a:lnTo>
                <a:lnTo>
                  <a:pt x="263" y="2468"/>
                </a:lnTo>
                <a:lnTo>
                  <a:pt x="271" y="2418"/>
                </a:lnTo>
                <a:lnTo>
                  <a:pt x="337" y="2429"/>
                </a:lnTo>
                <a:lnTo>
                  <a:pt x="329" y="2478"/>
                </a:lnTo>
                <a:cubicBezTo>
                  <a:pt x="328" y="2480"/>
                  <a:pt x="328" y="2482"/>
                  <a:pt x="328" y="2483"/>
                </a:cubicBezTo>
                <a:lnTo>
                  <a:pt x="279" y="2637"/>
                </a:lnTo>
                <a:cubicBezTo>
                  <a:pt x="275" y="2649"/>
                  <a:pt x="265" y="2658"/>
                  <a:pt x="252" y="2660"/>
                </a:cubicBezTo>
                <a:cubicBezTo>
                  <a:pt x="240" y="2662"/>
                  <a:pt x="227" y="2657"/>
                  <a:pt x="220" y="2647"/>
                </a:cubicBezTo>
                <a:lnTo>
                  <a:pt x="200" y="2619"/>
                </a:lnTo>
                <a:cubicBezTo>
                  <a:pt x="198" y="2617"/>
                  <a:pt x="197" y="2613"/>
                  <a:pt x="196" y="2610"/>
                </a:cubicBezTo>
                <a:lnTo>
                  <a:pt x="189" y="2590"/>
                </a:lnTo>
                <a:lnTo>
                  <a:pt x="253" y="2570"/>
                </a:lnTo>
                <a:close/>
                <a:moveTo>
                  <a:pt x="302" y="2221"/>
                </a:moveTo>
                <a:lnTo>
                  <a:pt x="312" y="2160"/>
                </a:lnTo>
                <a:lnTo>
                  <a:pt x="331" y="1958"/>
                </a:lnTo>
                <a:lnTo>
                  <a:pt x="397" y="1964"/>
                </a:lnTo>
                <a:lnTo>
                  <a:pt x="377" y="2170"/>
                </a:lnTo>
                <a:lnTo>
                  <a:pt x="368" y="2231"/>
                </a:lnTo>
                <a:lnTo>
                  <a:pt x="302" y="2221"/>
                </a:lnTo>
                <a:close/>
                <a:moveTo>
                  <a:pt x="350" y="1759"/>
                </a:moveTo>
                <a:lnTo>
                  <a:pt x="350" y="1754"/>
                </a:lnTo>
                <a:lnTo>
                  <a:pt x="382" y="1493"/>
                </a:lnTo>
                <a:lnTo>
                  <a:pt x="448" y="1501"/>
                </a:lnTo>
                <a:lnTo>
                  <a:pt x="417" y="1760"/>
                </a:lnTo>
                <a:lnTo>
                  <a:pt x="416" y="1765"/>
                </a:lnTo>
                <a:lnTo>
                  <a:pt x="350" y="1759"/>
                </a:lnTo>
                <a:close/>
                <a:moveTo>
                  <a:pt x="405" y="1295"/>
                </a:moveTo>
                <a:lnTo>
                  <a:pt x="428" y="1056"/>
                </a:lnTo>
                <a:cubicBezTo>
                  <a:pt x="429" y="1054"/>
                  <a:pt x="429" y="1052"/>
                  <a:pt x="430" y="1050"/>
                </a:cubicBezTo>
                <a:lnTo>
                  <a:pt x="437" y="1025"/>
                </a:lnTo>
                <a:lnTo>
                  <a:pt x="501" y="1043"/>
                </a:lnTo>
                <a:lnTo>
                  <a:pt x="494" y="1069"/>
                </a:lnTo>
                <a:lnTo>
                  <a:pt x="495" y="1063"/>
                </a:lnTo>
                <a:lnTo>
                  <a:pt x="471" y="1302"/>
                </a:lnTo>
                <a:lnTo>
                  <a:pt x="405" y="1295"/>
                </a:lnTo>
                <a:close/>
                <a:moveTo>
                  <a:pt x="586" y="979"/>
                </a:moveTo>
                <a:lnTo>
                  <a:pt x="630" y="1160"/>
                </a:lnTo>
                <a:lnTo>
                  <a:pt x="647" y="1240"/>
                </a:lnTo>
                <a:lnTo>
                  <a:pt x="582" y="1253"/>
                </a:lnTo>
                <a:lnTo>
                  <a:pt x="566" y="1176"/>
                </a:lnTo>
                <a:lnTo>
                  <a:pt x="521" y="995"/>
                </a:lnTo>
                <a:lnTo>
                  <a:pt x="586" y="979"/>
                </a:lnTo>
                <a:close/>
                <a:moveTo>
                  <a:pt x="683" y="1441"/>
                </a:moveTo>
                <a:lnTo>
                  <a:pt x="700" y="1646"/>
                </a:lnTo>
                <a:lnTo>
                  <a:pt x="695" y="1631"/>
                </a:lnTo>
                <a:lnTo>
                  <a:pt x="726" y="1683"/>
                </a:lnTo>
                <a:lnTo>
                  <a:pt x="669" y="1718"/>
                </a:lnTo>
                <a:lnTo>
                  <a:pt x="638" y="1666"/>
                </a:lnTo>
                <a:cubicBezTo>
                  <a:pt x="635" y="1661"/>
                  <a:pt x="634" y="1656"/>
                  <a:pt x="633" y="1651"/>
                </a:cubicBezTo>
                <a:lnTo>
                  <a:pt x="617" y="1446"/>
                </a:lnTo>
                <a:lnTo>
                  <a:pt x="683" y="1441"/>
                </a:lnTo>
                <a:close/>
                <a:moveTo>
                  <a:pt x="744" y="1573"/>
                </a:moveTo>
                <a:lnTo>
                  <a:pt x="780" y="1380"/>
                </a:lnTo>
                <a:lnTo>
                  <a:pt x="787" y="1313"/>
                </a:lnTo>
                <a:lnTo>
                  <a:pt x="853" y="1319"/>
                </a:lnTo>
                <a:lnTo>
                  <a:pt x="845" y="1392"/>
                </a:lnTo>
                <a:lnTo>
                  <a:pt x="810" y="1585"/>
                </a:lnTo>
                <a:lnTo>
                  <a:pt x="744" y="1573"/>
                </a:lnTo>
                <a:close/>
                <a:moveTo>
                  <a:pt x="808" y="1114"/>
                </a:moveTo>
                <a:lnTo>
                  <a:pt x="818" y="1011"/>
                </a:lnTo>
                <a:lnTo>
                  <a:pt x="837" y="848"/>
                </a:lnTo>
                <a:lnTo>
                  <a:pt x="904" y="856"/>
                </a:lnTo>
                <a:lnTo>
                  <a:pt x="885" y="1018"/>
                </a:lnTo>
                <a:lnTo>
                  <a:pt x="874" y="1121"/>
                </a:lnTo>
                <a:lnTo>
                  <a:pt x="808" y="1114"/>
                </a:lnTo>
                <a:close/>
                <a:moveTo>
                  <a:pt x="861" y="650"/>
                </a:moveTo>
                <a:lnTo>
                  <a:pt x="867" y="593"/>
                </a:lnTo>
                <a:lnTo>
                  <a:pt x="886" y="385"/>
                </a:lnTo>
                <a:lnTo>
                  <a:pt x="952" y="391"/>
                </a:lnTo>
                <a:lnTo>
                  <a:pt x="933" y="601"/>
                </a:lnTo>
                <a:lnTo>
                  <a:pt x="927" y="657"/>
                </a:lnTo>
                <a:lnTo>
                  <a:pt x="861" y="650"/>
                </a:lnTo>
                <a:close/>
                <a:moveTo>
                  <a:pt x="914" y="183"/>
                </a:moveTo>
                <a:lnTo>
                  <a:pt x="936" y="74"/>
                </a:lnTo>
                <a:cubicBezTo>
                  <a:pt x="937" y="67"/>
                  <a:pt x="941" y="61"/>
                  <a:pt x="946" y="56"/>
                </a:cubicBezTo>
                <a:lnTo>
                  <a:pt x="995" y="11"/>
                </a:lnTo>
                <a:cubicBezTo>
                  <a:pt x="1003" y="4"/>
                  <a:pt x="1014" y="0"/>
                  <a:pt x="1025" y="3"/>
                </a:cubicBezTo>
                <a:cubicBezTo>
                  <a:pt x="1036" y="5"/>
                  <a:pt x="1045" y="13"/>
                  <a:pt x="1049" y="24"/>
                </a:cubicBezTo>
                <a:lnTo>
                  <a:pt x="1080" y="106"/>
                </a:lnTo>
                <a:lnTo>
                  <a:pt x="1018" y="130"/>
                </a:lnTo>
                <a:lnTo>
                  <a:pt x="986" y="47"/>
                </a:lnTo>
                <a:lnTo>
                  <a:pt x="1040" y="60"/>
                </a:lnTo>
                <a:lnTo>
                  <a:pt x="991" y="105"/>
                </a:lnTo>
                <a:lnTo>
                  <a:pt x="1001" y="87"/>
                </a:lnTo>
                <a:lnTo>
                  <a:pt x="979" y="197"/>
                </a:lnTo>
                <a:lnTo>
                  <a:pt x="914" y="183"/>
                </a:lnTo>
                <a:close/>
                <a:moveTo>
                  <a:pt x="1132" y="304"/>
                </a:moveTo>
                <a:lnTo>
                  <a:pt x="1147" y="373"/>
                </a:lnTo>
                <a:lnTo>
                  <a:pt x="1164" y="573"/>
                </a:lnTo>
                <a:lnTo>
                  <a:pt x="1097" y="578"/>
                </a:lnTo>
                <a:lnTo>
                  <a:pt x="1082" y="387"/>
                </a:lnTo>
                <a:lnTo>
                  <a:pt x="1067" y="318"/>
                </a:lnTo>
                <a:lnTo>
                  <a:pt x="1132" y="304"/>
                </a:lnTo>
                <a:close/>
                <a:moveTo>
                  <a:pt x="1200" y="764"/>
                </a:moveTo>
                <a:lnTo>
                  <a:pt x="1216" y="835"/>
                </a:lnTo>
                <a:lnTo>
                  <a:pt x="1264" y="1005"/>
                </a:lnTo>
                <a:lnTo>
                  <a:pt x="1261" y="998"/>
                </a:lnTo>
                <a:lnTo>
                  <a:pt x="1269" y="1012"/>
                </a:lnTo>
                <a:lnTo>
                  <a:pt x="1210" y="1044"/>
                </a:lnTo>
                <a:lnTo>
                  <a:pt x="1203" y="1030"/>
                </a:lnTo>
                <a:cubicBezTo>
                  <a:pt x="1201" y="1028"/>
                  <a:pt x="1201" y="1026"/>
                  <a:pt x="1200" y="1023"/>
                </a:cubicBezTo>
                <a:lnTo>
                  <a:pt x="1151" y="849"/>
                </a:lnTo>
                <a:lnTo>
                  <a:pt x="1135" y="779"/>
                </a:lnTo>
                <a:lnTo>
                  <a:pt x="1200" y="764"/>
                </a:lnTo>
                <a:close/>
                <a:moveTo>
                  <a:pt x="1386" y="1157"/>
                </a:moveTo>
                <a:lnTo>
                  <a:pt x="1420" y="1189"/>
                </a:lnTo>
                <a:cubicBezTo>
                  <a:pt x="1423" y="1191"/>
                  <a:pt x="1425" y="1193"/>
                  <a:pt x="1426" y="1196"/>
                </a:cubicBezTo>
                <a:lnTo>
                  <a:pt x="1465" y="1259"/>
                </a:lnTo>
                <a:lnTo>
                  <a:pt x="1512" y="1320"/>
                </a:lnTo>
                <a:cubicBezTo>
                  <a:pt x="1513" y="1322"/>
                  <a:pt x="1515" y="1324"/>
                  <a:pt x="1516" y="1327"/>
                </a:cubicBezTo>
                <a:lnTo>
                  <a:pt x="1543" y="1386"/>
                </a:lnTo>
                <a:lnTo>
                  <a:pt x="1482" y="1414"/>
                </a:lnTo>
                <a:lnTo>
                  <a:pt x="1455" y="1354"/>
                </a:lnTo>
                <a:lnTo>
                  <a:pt x="1459" y="1361"/>
                </a:lnTo>
                <a:lnTo>
                  <a:pt x="1408" y="1294"/>
                </a:lnTo>
                <a:lnTo>
                  <a:pt x="1369" y="1231"/>
                </a:lnTo>
                <a:lnTo>
                  <a:pt x="1375" y="1238"/>
                </a:lnTo>
                <a:lnTo>
                  <a:pt x="1341" y="1206"/>
                </a:lnTo>
                <a:lnTo>
                  <a:pt x="1386" y="1157"/>
                </a:lnTo>
                <a:close/>
                <a:moveTo>
                  <a:pt x="1634" y="1566"/>
                </a:moveTo>
                <a:lnTo>
                  <a:pt x="1634" y="1566"/>
                </a:lnTo>
                <a:lnTo>
                  <a:pt x="1603" y="1543"/>
                </a:lnTo>
                <a:lnTo>
                  <a:pt x="1651" y="1543"/>
                </a:lnTo>
                <a:lnTo>
                  <a:pt x="1700" y="1543"/>
                </a:lnTo>
                <a:lnTo>
                  <a:pt x="1688" y="1545"/>
                </a:lnTo>
                <a:lnTo>
                  <a:pt x="1737" y="1527"/>
                </a:lnTo>
                <a:lnTo>
                  <a:pt x="1724" y="1536"/>
                </a:lnTo>
                <a:lnTo>
                  <a:pt x="1763" y="1491"/>
                </a:lnTo>
                <a:cubicBezTo>
                  <a:pt x="1765" y="1488"/>
                  <a:pt x="1767" y="1486"/>
                  <a:pt x="1770" y="1484"/>
                </a:cubicBezTo>
                <a:lnTo>
                  <a:pt x="1799" y="1466"/>
                </a:lnTo>
                <a:lnTo>
                  <a:pt x="1821" y="1454"/>
                </a:lnTo>
                <a:lnTo>
                  <a:pt x="1853" y="1512"/>
                </a:lnTo>
                <a:lnTo>
                  <a:pt x="1835" y="1523"/>
                </a:lnTo>
                <a:lnTo>
                  <a:pt x="1805" y="1541"/>
                </a:lnTo>
                <a:lnTo>
                  <a:pt x="1813" y="1534"/>
                </a:lnTo>
                <a:lnTo>
                  <a:pt x="1774" y="1580"/>
                </a:lnTo>
                <a:cubicBezTo>
                  <a:pt x="1770" y="1584"/>
                  <a:pt x="1766" y="1587"/>
                  <a:pt x="1760" y="1589"/>
                </a:cubicBezTo>
                <a:lnTo>
                  <a:pt x="1712" y="1607"/>
                </a:lnTo>
                <a:cubicBezTo>
                  <a:pt x="1708" y="1609"/>
                  <a:pt x="1704" y="1609"/>
                  <a:pt x="1700" y="1609"/>
                </a:cubicBezTo>
                <a:lnTo>
                  <a:pt x="1651" y="1609"/>
                </a:lnTo>
                <a:lnTo>
                  <a:pt x="1603" y="1609"/>
                </a:lnTo>
                <a:cubicBezTo>
                  <a:pt x="1588" y="1609"/>
                  <a:pt x="1575" y="1600"/>
                  <a:pt x="1571" y="1586"/>
                </a:cubicBezTo>
                <a:lnTo>
                  <a:pt x="1571" y="1586"/>
                </a:lnTo>
                <a:lnTo>
                  <a:pt x="1634" y="1566"/>
                </a:lnTo>
                <a:close/>
                <a:moveTo>
                  <a:pt x="1989" y="1393"/>
                </a:moveTo>
                <a:lnTo>
                  <a:pt x="1995" y="1384"/>
                </a:lnTo>
                <a:cubicBezTo>
                  <a:pt x="1999" y="1379"/>
                  <a:pt x="2004" y="1375"/>
                  <a:pt x="2010" y="1373"/>
                </a:cubicBezTo>
                <a:lnTo>
                  <a:pt x="2059" y="1354"/>
                </a:lnTo>
                <a:cubicBezTo>
                  <a:pt x="2063" y="1353"/>
                  <a:pt x="2067" y="1352"/>
                  <a:pt x="2071" y="1352"/>
                </a:cubicBezTo>
                <a:lnTo>
                  <a:pt x="2119" y="1352"/>
                </a:lnTo>
                <a:lnTo>
                  <a:pt x="2168" y="1352"/>
                </a:lnTo>
                <a:cubicBezTo>
                  <a:pt x="2172" y="1352"/>
                  <a:pt x="2176" y="1353"/>
                  <a:pt x="2180" y="1354"/>
                </a:cubicBezTo>
                <a:lnTo>
                  <a:pt x="2228" y="1373"/>
                </a:lnTo>
                <a:lnTo>
                  <a:pt x="2217" y="1370"/>
                </a:lnTo>
                <a:lnTo>
                  <a:pt x="2256" y="1370"/>
                </a:lnTo>
                <a:cubicBezTo>
                  <a:pt x="2264" y="1370"/>
                  <a:pt x="2272" y="1374"/>
                  <a:pt x="2279" y="1379"/>
                </a:cubicBezTo>
                <a:lnTo>
                  <a:pt x="2290" y="1390"/>
                </a:lnTo>
                <a:lnTo>
                  <a:pt x="2245" y="1439"/>
                </a:lnTo>
                <a:lnTo>
                  <a:pt x="2233" y="1428"/>
                </a:lnTo>
                <a:lnTo>
                  <a:pt x="2256" y="1437"/>
                </a:lnTo>
                <a:lnTo>
                  <a:pt x="2217" y="1437"/>
                </a:lnTo>
                <a:cubicBezTo>
                  <a:pt x="2213" y="1437"/>
                  <a:pt x="2209" y="1436"/>
                  <a:pt x="2205" y="1435"/>
                </a:cubicBezTo>
                <a:lnTo>
                  <a:pt x="2156" y="1417"/>
                </a:lnTo>
                <a:lnTo>
                  <a:pt x="2168" y="1419"/>
                </a:lnTo>
                <a:lnTo>
                  <a:pt x="2119" y="1419"/>
                </a:lnTo>
                <a:lnTo>
                  <a:pt x="2071" y="1419"/>
                </a:lnTo>
                <a:lnTo>
                  <a:pt x="2082" y="1417"/>
                </a:lnTo>
                <a:lnTo>
                  <a:pt x="2033" y="1435"/>
                </a:lnTo>
                <a:lnTo>
                  <a:pt x="2049" y="1423"/>
                </a:lnTo>
                <a:lnTo>
                  <a:pt x="2043" y="1432"/>
                </a:lnTo>
                <a:lnTo>
                  <a:pt x="1989" y="1393"/>
                </a:lnTo>
                <a:close/>
                <a:moveTo>
                  <a:pt x="2419" y="1343"/>
                </a:moveTo>
                <a:lnTo>
                  <a:pt x="2448" y="1316"/>
                </a:lnTo>
                <a:lnTo>
                  <a:pt x="2439" y="1331"/>
                </a:lnTo>
                <a:lnTo>
                  <a:pt x="2458" y="1267"/>
                </a:lnTo>
                <a:cubicBezTo>
                  <a:pt x="2460" y="1262"/>
                  <a:pt x="2463" y="1256"/>
                  <a:pt x="2467" y="1253"/>
                </a:cubicBezTo>
                <a:lnTo>
                  <a:pt x="2516" y="1207"/>
                </a:lnTo>
                <a:cubicBezTo>
                  <a:pt x="2519" y="1204"/>
                  <a:pt x="2523" y="1202"/>
                  <a:pt x="2527" y="1200"/>
                </a:cubicBezTo>
                <a:lnTo>
                  <a:pt x="2576" y="1182"/>
                </a:lnTo>
                <a:cubicBezTo>
                  <a:pt x="2580" y="1181"/>
                  <a:pt x="2583" y="1180"/>
                  <a:pt x="2587" y="1180"/>
                </a:cubicBezTo>
                <a:lnTo>
                  <a:pt x="2630" y="1180"/>
                </a:lnTo>
                <a:lnTo>
                  <a:pt x="2630" y="1247"/>
                </a:lnTo>
                <a:lnTo>
                  <a:pt x="2587" y="1247"/>
                </a:lnTo>
                <a:lnTo>
                  <a:pt x="2599" y="1245"/>
                </a:lnTo>
                <a:lnTo>
                  <a:pt x="2550" y="1263"/>
                </a:lnTo>
                <a:lnTo>
                  <a:pt x="2561" y="1256"/>
                </a:lnTo>
                <a:lnTo>
                  <a:pt x="2513" y="1301"/>
                </a:lnTo>
                <a:lnTo>
                  <a:pt x="2522" y="1287"/>
                </a:lnTo>
                <a:lnTo>
                  <a:pt x="2502" y="1350"/>
                </a:lnTo>
                <a:cubicBezTo>
                  <a:pt x="2501" y="1356"/>
                  <a:pt x="2497" y="1361"/>
                  <a:pt x="2493" y="1365"/>
                </a:cubicBezTo>
                <a:lnTo>
                  <a:pt x="2464" y="1391"/>
                </a:lnTo>
                <a:lnTo>
                  <a:pt x="2419" y="1343"/>
                </a:lnTo>
                <a:close/>
                <a:moveTo>
                  <a:pt x="2795" y="1322"/>
                </a:moveTo>
                <a:lnTo>
                  <a:pt x="2828" y="1365"/>
                </a:lnTo>
                <a:lnTo>
                  <a:pt x="2866" y="1409"/>
                </a:lnTo>
                <a:lnTo>
                  <a:pt x="2853" y="1400"/>
                </a:lnTo>
                <a:lnTo>
                  <a:pt x="2901" y="1418"/>
                </a:lnTo>
                <a:lnTo>
                  <a:pt x="2950" y="1436"/>
                </a:lnTo>
                <a:lnTo>
                  <a:pt x="2916" y="1443"/>
                </a:lnTo>
                <a:lnTo>
                  <a:pt x="2935" y="1425"/>
                </a:lnTo>
                <a:cubicBezTo>
                  <a:pt x="2939" y="1422"/>
                  <a:pt x="2942" y="1419"/>
                  <a:pt x="2946" y="1418"/>
                </a:cubicBezTo>
                <a:lnTo>
                  <a:pt x="2967" y="1410"/>
                </a:lnTo>
                <a:lnTo>
                  <a:pt x="2990" y="1473"/>
                </a:lnTo>
                <a:lnTo>
                  <a:pt x="2970" y="1480"/>
                </a:lnTo>
                <a:lnTo>
                  <a:pt x="2981" y="1474"/>
                </a:lnTo>
                <a:lnTo>
                  <a:pt x="2961" y="1492"/>
                </a:lnTo>
                <a:cubicBezTo>
                  <a:pt x="2952" y="1500"/>
                  <a:pt x="2939" y="1503"/>
                  <a:pt x="2927" y="1498"/>
                </a:cubicBezTo>
                <a:lnTo>
                  <a:pt x="2878" y="1480"/>
                </a:lnTo>
                <a:lnTo>
                  <a:pt x="2829" y="1462"/>
                </a:lnTo>
                <a:cubicBezTo>
                  <a:pt x="2824" y="1460"/>
                  <a:pt x="2819" y="1457"/>
                  <a:pt x="2816" y="1453"/>
                </a:cubicBezTo>
                <a:lnTo>
                  <a:pt x="2776" y="1406"/>
                </a:lnTo>
                <a:lnTo>
                  <a:pt x="2743" y="1363"/>
                </a:lnTo>
                <a:lnTo>
                  <a:pt x="2795" y="1322"/>
                </a:lnTo>
                <a:close/>
                <a:moveTo>
                  <a:pt x="3109" y="1291"/>
                </a:moveTo>
                <a:lnTo>
                  <a:pt x="3130" y="1271"/>
                </a:lnTo>
                <a:cubicBezTo>
                  <a:pt x="3137" y="1265"/>
                  <a:pt x="3145" y="1262"/>
                  <a:pt x="3153" y="1262"/>
                </a:cubicBezTo>
                <a:lnTo>
                  <a:pt x="3173" y="1262"/>
                </a:lnTo>
                <a:lnTo>
                  <a:pt x="3221" y="1262"/>
                </a:lnTo>
                <a:lnTo>
                  <a:pt x="3241" y="1262"/>
                </a:lnTo>
                <a:lnTo>
                  <a:pt x="3241" y="1328"/>
                </a:lnTo>
                <a:lnTo>
                  <a:pt x="3221" y="1328"/>
                </a:lnTo>
                <a:lnTo>
                  <a:pt x="3173" y="1328"/>
                </a:lnTo>
                <a:lnTo>
                  <a:pt x="3153" y="1328"/>
                </a:lnTo>
                <a:lnTo>
                  <a:pt x="3176" y="1319"/>
                </a:lnTo>
                <a:lnTo>
                  <a:pt x="3154" y="1340"/>
                </a:lnTo>
                <a:lnTo>
                  <a:pt x="3109" y="1291"/>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75907" name="Rectangle 131">
            <a:extLst>
              <a:ext uri="{FF2B5EF4-FFF2-40B4-BE49-F238E27FC236}">
                <a16:creationId xmlns:a16="http://schemas.microsoft.com/office/drawing/2014/main" id="{1E93DC64-908A-4F3A-992A-48C434C02D5F}"/>
              </a:ext>
            </a:extLst>
          </p:cNvPr>
          <p:cNvSpPr>
            <a:spLocks noChangeArrowheads="1"/>
          </p:cNvSpPr>
          <p:nvPr/>
        </p:nvSpPr>
        <p:spPr bwMode="auto">
          <a:xfrm rot="16200000">
            <a:off x="2285206" y="4020345"/>
            <a:ext cx="657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amplitude</a:t>
            </a:r>
            <a:endParaRPr lang="en-US" altLang="en-US"/>
          </a:p>
        </p:txBody>
      </p:sp>
      <p:sp>
        <p:nvSpPr>
          <p:cNvPr id="75908" name="Rectangle 132">
            <a:extLst>
              <a:ext uri="{FF2B5EF4-FFF2-40B4-BE49-F238E27FC236}">
                <a16:creationId xmlns:a16="http://schemas.microsoft.com/office/drawing/2014/main" id="{C9F18D3E-1DC9-4461-B91D-A255E5A6B99E}"/>
              </a:ext>
            </a:extLst>
          </p:cNvPr>
          <p:cNvSpPr>
            <a:spLocks noChangeArrowheads="1"/>
          </p:cNvSpPr>
          <p:nvPr/>
        </p:nvSpPr>
        <p:spPr bwMode="auto">
          <a:xfrm>
            <a:off x="4068763" y="5862638"/>
            <a:ext cx="37306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time, </a:t>
            </a:r>
            <a:endParaRPr lang="en-US" altLang="en-US"/>
          </a:p>
        </p:txBody>
      </p:sp>
      <p:sp>
        <p:nvSpPr>
          <p:cNvPr id="75909" name="Rectangle 133">
            <a:extLst>
              <a:ext uri="{FF2B5EF4-FFF2-40B4-BE49-F238E27FC236}">
                <a16:creationId xmlns:a16="http://schemas.microsoft.com/office/drawing/2014/main" id="{9D225F3A-B916-47E7-8873-92B3186A589B}"/>
              </a:ext>
            </a:extLst>
          </p:cNvPr>
          <p:cNvSpPr>
            <a:spLocks noChangeArrowheads="1"/>
          </p:cNvSpPr>
          <p:nvPr/>
        </p:nvSpPr>
        <p:spPr bwMode="auto">
          <a:xfrm>
            <a:off x="4438650" y="5843588"/>
            <a:ext cx="8731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Symbol" panose="05050102010706020507" pitchFamily="18" charset="2"/>
              </a:rPr>
              <a:t>m</a:t>
            </a:r>
            <a:endParaRPr lang="en-US" altLang="en-US"/>
          </a:p>
        </p:txBody>
      </p:sp>
      <p:sp>
        <p:nvSpPr>
          <p:cNvPr id="75910" name="Rectangle 134">
            <a:extLst>
              <a:ext uri="{FF2B5EF4-FFF2-40B4-BE49-F238E27FC236}">
                <a16:creationId xmlns:a16="http://schemas.microsoft.com/office/drawing/2014/main" id="{EAE42C92-AF2A-4CA5-9DDD-D54EA7691E36}"/>
              </a:ext>
            </a:extLst>
          </p:cNvPr>
          <p:cNvSpPr>
            <a:spLocks noChangeArrowheads="1"/>
          </p:cNvSpPr>
          <p:nvPr/>
        </p:nvSpPr>
        <p:spPr bwMode="auto">
          <a:xfrm>
            <a:off x="4521200" y="5862638"/>
            <a:ext cx="2365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sec</a:t>
            </a:r>
            <a:endParaRPr lang="en-US" altLang="en-US"/>
          </a:p>
        </p:txBody>
      </p:sp>
      <p:sp>
        <p:nvSpPr>
          <p:cNvPr id="75911" name="Freeform 135">
            <a:extLst>
              <a:ext uri="{FF2B5EF4-FFF2-40B4-BE49-F238E27FC236}">
                <a16:creationId xmlns:a16="http://schemas.microsoft.com/office/drawing/2014/main" id="{1D384BF7-4B2B-4EC2-B75E-E7C419ECD708}"/>
              </a:ext>
            </a:extLst>
          </p:cNvPr>
          <p:cNvSpPr>
            <a:spLocks noEditPoints="1"/>
          </p:cNvSpPr>
          <p:nvPr/>
        </p:nvSpPr>
        <p:spPr bwMode="auto">
          <a:xfrm>
            <a:off x="4660900" y="3836988"/>
            <a:ext cx="90488" cy="460375"/>
          </a:xfrm>
          <a:custGeom>
            <a:avLst/>
            <a:gdLst>
              <a:gd name="T0" fmla="*/ 450 w 800"/>
              <a:gd name="T1" fmla="*/ 50 h 4050"/>
              <a:gd name="T2" fmla="*/ 450 w 800"/>
              <a:gd name="T3" fmla="*/ 3384 h 4050"/>
              <a:gd name="T4" fmla="*/ 400 w 800"/>
              <a:gd name="T5" fmla="*/ 3434 h 4050"/>
              <a:gd name="T6" fmla="*/ 350 w 800"/>
              <a:gd name="T7" fmla="*/ 3384 h 4050"/>
              <a:gd name="T8" fmla="*/ 350 w 800"/>
              <a:gd name="T9" fmla="*/ 50 h 4050"/>
              <a:gd name="T10" fmla="*/ 400 w 800"/>
              <a:gd name="T11" fmla="*/ 0 h 4050"/>
              <a:gd name="T12" fmla="*/ 450 w 800"/>
              <a:gd name="T13" fmla="*/ 50 h 4050"/>
              <a:gd name="T14" fmla="*/ 800 w 800"/>
              <a:gd name="T15" fmla="*/ 3250 h 4050"/>
              <a:gd name="T16" fmla="*/ 400 w 800"/>
              <a:gd name="T17" fmla="*/ 4050 h 4050"/>
              <a:gd name="T18" fmla="*/ 0 w 800"/>
              <a:gd name="T19" fmla="*/ 3250 h 4050"/>
              <a:gd name="T20" fmla="*/ 800 w 800"/>
              <a:gd name="T21" fmla="*/ 3250 h 4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0" h="4050">
                <a:moveTo>
                  <a:pt x="450" y="50"/>
                </a:moveTo>
                <a:lnTo>
                  <a:pt x="450" y="3384"/>
                </a:lnTo>
                <a:cubicBezTo>
                  <a:pt x="450" y="3411"/>
                  <a:pt x="428" y="3434"/>
                  <a:pt x="400" y="3434"/>
                </a:cubicBezTo>
                <a:cubicBezTo>
                  <a:pt x="373" y="3434"/>
                  <a:pt x="350" y="3411"/>
                  <a:pt x="350" y="3384"/>
                </a:cubicBezTo>
                <a:lnTo>
                  <a:pt x="350" y="50"/>
                </a:lnTo>
                <a:cubicBezTo>
                  <a:pt x="350" y="23"/>
                  <a:pt x="373" y="0"/>
                  <a:pt x="400" y="0"/>
                </a:cubicBezTo>
                <a:cubicBezTo>
                  <a:pt x="428" y="0"/>
                  <a:pt x="450" y="23"/>
                  <a:pt x="450" y="50"/>
                </a:cubicBezTo>
                <a:close/>
                <a:moveTo>
                  <a:pt x="800" y="3250"/>
                </a:moveTo>
                <a:lnTo>
                  <a:pt x="400" y="4050"/>
                </a:lnTo>
                <a:lnTo>
                  <a:pt x="0" y="3250"/>
                </a:lnTo>
                <a:lnTo>
                  <a:pt x="800" y="3250"/>
                </a:lnTo>
                <a:close/>
              </a:path>
            </a:pathLst>
          </a:custGeom>
          <a:solidFill>
            <a:srgbClr val="000000"/>
          </a:solidFill>
          <a:ln w="1588" cap="flat">
            <a:solidFill>
              <a:srgbClr val="000000"/>
            </a:solidFill>
            <a:prstDash val="solid"/>
            <a:bevel/>
            <a:headEnd/>
            <a:tailEnd/>
          </a:ln>
        </p:spPr>
        <p:txBody>
          <a:bodyPr/>
          <a:lstStyle/>
          <a:p>
            <a:endParaRPr lang="en-US"/>
          </a:p>
        </p:txBody>
      </p:sp>
      <p:sp>
        <p:nvSpPr>
          <p:cNvPr id="75912" name="Text Box 136">
            <a:extLst>
              <a:ext uri="{FF2B5EF4-FFF2-40B4-BE49-F238E27FC236}">
                <a16:creationId xmlns:a16="http://schemas.microsoft.com/office/drawing/2014/main" id="{349F34B8-E8B1-4566-B730-3AB92CBEC11A}"/>
              </a:ext>
            </a:extLst>
          </p:cNvPr>
          <p:cNvSpPr txBox="1">
            <a:spLocks noChangeArrowheads="1"/>
          </p:cNvSpPr>
          <p:nvPr/>
        </p:nvSpPr>
        <p:spPr bwMode="auto">
          <a:xfrm>
            <a:off x="3184525" y="288925"/>
            <a:ext cx="3414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-Inclusion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a:extLst>
              <a:ext uri="{FF2B5EF4-FFF2-40B4-BE49-F238E27FC236}">
                <a16:creationId xmlns:a16="http://schemas.microsoft.com/office/drawing/2014/main" id="{57B443C6-C700-460C-976B-19D4C41426F3}"/>
              </a:ext>
            </a:extLst>
          </p:cNvPr>
          <p:cNvSpPr txBox="1">
            <a:spLocks noChangeArrowheads="1"/>
          </p:cNvSpPr>
          <p:nvPr/>
        </p:nvSpPr>
        <p:spPr bwMode="auto">
          <a:xfrm>
            <a:off x="3184525" y="288925"/>
            <a:ext cx="2103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a:t>
            </a:r>
            <a:r>
              <a:rPr lang="en-US" altLang="en-US">
                <a:solidFill>
                  <a:schemeClr val="accent2"/>
                </a:solidFill>
              </a:rPr>
              <a:t> </a:t>
            </a:r>
            <a:r>
              <a:rPr lang="en-US" altLang="en-US">
                <a:solidFill>
                  <a:srgbClr val="0066FF"/>
                </a:solidFill>
              </a:rPr>
              <a:t>Scattering</a:t>
            </a:r>
          </a:p>
        </p:txBody>
      </p:sp>
      <p:sp>
        <p:nvSpPr>
          <p:cNvPr id="33795" name="Line 3">
            <a:extLst>
              <a:ext uri="{FF2B5EF4-FFF2-40B4-BE49-F238E27FC236}">
                <a16:creationId xmlns:a16="http://schemas.microsoft.com/office/drawing/2014/main" id="{C67C3F7F-C089-4A3A-916E-995419BA7548}"/>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33796" name="Object 4">
            <a:extLst>
              <a:ext uri="{FF2B5EF4-FFF2-40B4-BE49-F238E27FC236}">
                <a16:creationId xmlns:a16="http://schemas.microsoft.com/office/drawing/2014/main" id="{B95F2CBE-449F-432B-8881-256C60454D1D}"/>
              </a:ext>
            </a:extLst>
          </p:cNvPr>
          <p:cNvGraphicFramePr>
            <a:graphicFrameLocks noChangeAspect="1"/>
          </p:cNvGraphicFramePr>
          <p:nvPr/>
        </p:nvGraphicFramePr>
        <p:xfrm>
          <a:off x="6705600" y="2438400"/>
          <a:ext cx="1600200" cy="835025"/>
        </p:xfrm>
        <a:graphic>
          <a:graphicData uri="http://schemas.openxmlformats.org/presentationml/2006/ole">
            <mc:AlternateContent xmlns:mc="http://schemas.openxmlformats.org/markup-compatibility/2006">
              <mc:Choice xmlns:v="urn:schemas-microsoft-com:vml" Requires="v">
                <p:oleObj spid="_x0000_s82954" name="MathType Equation" r:id="rId4" imgW="1168400" imgH="609600" progId="Equation">
                  <p:embed/>
                </p:oleObj>
              </mc:Choice>
              <mc:Fallback>
                <p:oleObj name="MathType Equation" r:id="rId4" imgW="1168400" imgH="609600" progId="Equation">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5600" y="2438400"/>
                        <a:ext cx="1600200"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797" name="Object 5">
            <a:extLst>
              <a:ext uri="{FF2B5EF4-FFF2-40B4-BE49-F238E27FC236}">
                <a16:creationId xmlns:a16="http://schemas.microsoft.com/office/drawing/2014/main" id="{1FBE418E-F627-46F2-8E9C-F411049A6576}"/>
              </a:ext>
            </a:extLst>
          </p:cNvPr>
          <p:cNvGraphicFramePr>
            <a:graphicFrameLocks noChangeAspect="1"/>
          </p:cNvGraphicFramePr>
          <p:nvPr/>
        </p:nvGraphicFramePr>
        <p:xfrm>
          <a:off x="457200" y="1371600"/>
          <a:ext cx="7772400" cy="1055688"/>
        </p:xfrm>
        <a:graphic>
          <a:graphicData uri="http://schemas.openxmlformats.org/presentationml/2006/ole">
            <mc:AlternateContent xmlns:mc="http://schemas.openxmlformats.org/markup-compatibility/2006">
              <mc:Choice xmlns:v="urn:schemas-microsoft-com:vml" Requires="v">
                <p:oleObj spid="_x0000_s82955" name="Equation" r:id="rId6" imgW="3543120" imgH="482400" progId="Equation.DSMT4">
                  <p:embed/>
                </p:oleObj>
              </mc:Choice>
              <mc:Fallback>
                <p:oleObj name="Equation" r:id="rId6" imgW="3543120" imgH="4824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1371600"/>
                        <a:ext cx="7772400" cy="1055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798" name="Text Box 6">
            <a:extLst>
              <a:ext uri="{FF2B5EF4-FFF2-40B4-BE49-F238E27FC236}">
                <a16:creationId xmlns:a16="http://schemas.microsoft.com/office/drawing/2014/main" id="{EC3622C7-5FCF-4797-A6D6-5063C1DE10FA}"/>
              </a:ext>
            </a:extLst>
          </p:cNvPr>
          <p:cNvSpPr txBox="1">
            <a:spLocks noChangeArrowheads="1"/>
          </p:cNvSpPr>
          <p:nvPr/>
        </p:nvSpPr>
        <p:spPr bwMode="auto">
          <a:xfrm>
            <a:off x="609600" y="3657600"/>
            <a:ext cx="828357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To obtain the far field scattering amplitude, we need to know the</a:t>
            </a:r>
          </a:p>
          <a:p>
            <a:r>
              <a:rPr lang="en-US" altLang="en-US"/>
              <a:t>pressure and velocity on the surface of the flaw due to the incident</a:t>
            </a:r>
          </a:p>
          <a:p>
            <a:r>
              <a:rPr lang="en-US" altLang="en-US"/>
              <a:t>and scattered waves</a:t>
            </a:r>
          </a:p>
        </p:txBody>
      </p:sp>
      <p:sp>
        <p:nvSpPr>
          <p:cNvPr id="33799" name="Line 7">
            <a:extLst>
              <a:ext uri="{FF2B5EF4-FFF2-40B4-BE49-F238E27FC236}">
                <a16:creationId xmlns:a16="http://schemas.microsoft.com/office/drawing/2014/main" id="{17FDFB18-78E1-48AC-9E59-87DA3F613747}"/>
              </a:ext>
            </a:extLst>
          </p:cNvPr>
          <p:cNvSpPr>
            <a:spLocks noChangeShapeType="1"/>
          </p:cNvSpPr>
          <p:nvPr/>
        </p:nvSpPr>
        <p:spPr bwMode="auto">
          <a:xfrm>
            <a:off x="3124200" y="2438400"/>
            <a:ext cx="0" cy="1295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0" name="Line 8">
            <a:extLst>
              <a:ext uri="{FF2B5EF4-FFF2-40B4-BE49-F238E27FC236}">
                <a16:creationId xmlns:a16="http://schemas.microsoft.com/office/drawing/2014/main" id="{1DD7632F-5E90-478A-B3FF-8C8ED4878FFC}"/>
              </a:ext>
            </a:extLst>
          </p:cNvPr>
          <p:cNvSpPr>
            <a:spLocks noChangeShapeType="1"/>
          </p:cNvSpPr>
          <p:nvPr/>
        </p:nvSpPr>
        <p:spPr bwMode="auto">
          <a:xfrm>
            <a:off x="4876800" y="2057400"/>
            <a:ext cx="0" cy="1676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1" name="Text Box 9">
            <a:extLst>
              <a:ext uri="{FF2B5EF4-FFF2-40B4-BE49-F238E27FC236}">
                <a16:creationId xmlns:a16="http://schemas.microsoft.com/office/drawing/2014/main" id="{079B3252-B183-4835-B570-BE99B6C53FC4}"/>
              </a:ext>
            </a:extLst>
          </p:cNvPr>
          <p:cNvSpPr txBox="1">
            <a:spLocks noChangeArrowheads="1"/>
          </p:cNvSpPr>
          <p:nvPr/>
        </p:nvSpPr>
        <p:spPr bwMode="auto">
          <a:xfrm>
            <a:off x="563563" y="5014913"/>
            <a:ext cx="733742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These quantities can be found by solving a flaw scattering </a:t>
            </a:r>
          </a:p>
          <a:p>
            <a:r>
              <a:rPr lang="en-US" altLang="en-US"/>
              <a:t>boundary value problem.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11" name="Line 11">
            <a:extLst>
              <a:ext uri="{FF2B5EF4-FFF2-40B4-BE49-F238E27FC236}">
                <a16:creationId xmlns:a16="http://schemas.microsoft.com/office/drawing/2014/main" id="{E132E8F4-91AC-45AD-8144-C025C0C37782}"/>
              </a:ext>
            </a:extLst>
          </p:cNvPr>
          <p:cNvSpPr>
            <a:spLocks noChangeShapeType="1"/>
          </p:cNvSpPr>
          <p:nvPr/>
        </p:nvSpPr>
        <p:spPr bwMode="auto">
          <a:xfrm>
            <a:off x="7696200" y="2133600"/>
            <a:ext cx="0" cy="1752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6805" name="Line 5">
            <a:extLst>
              <a:ext uri="{FF2B5EF4-FFF2-40B4-BE49-F238E27FC236}">
                <a16:creationId xmlns:a16="http://schemas.microsoft.com/office/drawing/2014/main" id="{332739F4-55B5-4A79-8453-249F93626BC0}"/>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806" name="Text Box 6">
            <a:extLst>
              <a:ext uri="{FF2B5EF4-FFF2-40B4-BE49-F238E27FC236}">
                <a16:creationId xmlns:a16="http://schemas.microsoft.com/office/drawing/2014/main" id="{8A2E261C-4689-4573-9FEA-F5520E895079}"/>
              </a:ext>
            </a:extLst>
          </p:cNvPr>
          <p:cNvSpPr txBox="1">
            <a:spLocks noChangeArrowheads="1"/>
          </p:cNvSpPr>
          <p:nvPr/>
        </p:nvSpPr>
        <p:spPr bwMode="auto">
          <a:xfrm>
            <a:off x="2209800" y="990600"/>
            <a:ext cx="49307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Doubly Distorted Born Approximation</a:t>
            </a:r>
          </a:p>
        </p:txBody>
      </p:sp>
      <p:sp>
        <p:nvSpPr>
          <p:cNvPr id="76807" name="Text Box 7">
            <a:extLst>
              <a:ext uri="{FF2B5EF4-FFF2-40B4-BE49-F238E27FC236}">
                <a16:creationId xmlns:a16="http://schemas.microsoft.com/office/drawing/2014/main" id="{97ADB563-D0A8-4D77-81FF-03D5B26A0D5B}"/>
              </a:ext>
            </a:extLst>
          </p:cNvPr>
          <p:cNvSpPr txBox="1">
            <a:spLocks noChangeArrowheads="1"/>
          </p:cNvSpPr>
          <p:nvPr/>
        </p:nvSpPr>
        <p:spPr bwMode="auto">
          <a:xfrm>
            <a:off x="990600" y="2514600"/>
            <a:ext cx="69342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replace wave speeds of host material by that of the flaw in the Born approximation</a:t>
            </a:r>
          </a:p>
        </p:txBody>
      </p:sp>
      <p:sp>
        <p:nvSpPr>
          <p:cNvPr id="76810" name="Oval 10">
            <a:extLst>
              <a:ext uri="{FF2B5EF4-FFF2-40B4-BE49-F238E27FC236}">
                <a16:creationId xmlns:a16="http://schemas.microsoft.com/office/drawing/2014/main" id="{F3FD2C9D-99F3-4FAD-A051-6684954BD2C7}"/>
              </a:ext>
            </a:extLst>
          </p:cNvPr>
          <p:cNvSpPr>
            <a:spLocks noChangeArrowheads="1"/>
          </p:cNvSpPr>
          <p:nvPr/>
        </p:nvSpPr>
        <p:spPr bwMode="auto">
          <a:xfrm>
            <a:off x="7467600" y="2514600"/>
            <a:ext cx="1066800" cy="1066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812" name="Line 12">
            <a:extLst>
              <a:ext uri="{FF2B5EF4-FFF2-40B4-BE49-F238E27FC236}">
                <a16:creationId xmlns:a16="http://schemas.microsoft.com/office/drawing/2014/main" id="{E37DC5B4-048E-4E64-984B-1B8CCF380BFC}"/>
              </a:ext>
            </a:extLst>
          </p:cNvPr>
          <p:cNvSpPr>
            <a:spLocks noChangeShapeType="1"/>
          </p:cNvSpPr>
          <p:nvPr/>
        </p:nvSpPr>
        <p:spPr bwMode="auto">
          <a:xfrm>
            <a:off x="7696200" y="22860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6813" name="Line 13">
            <a:extLst>
              <a:ext uri="{FF2B5EF4-FFF2-40B4-BE49-F238E27FC236}">
                <a16:creationId xmlns:a16="http://schemas.microsoft.com/office/drawing/2014/main" id="{0B957D14-0F9F-4454-B323-5A89B3BEAB53}"/>
              </a:ext>
            </a:extLst>
          </p:cNvPr>
          <p:cNvSpPr>
            <a:spLocks noChangeShapeType="1"/>
          </p:cNvSpPr>
          <p:nvPr/>
        </p:nvSpPr>
        <p:spPr bwMode="auto">
          <a:xfrm>
            <a:off x="7696200" y="37338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6814" name="Line 14">
            <a:extLst>
              <a:ext uri="{FF2B5EF4-FFF2-40B4-BE49-F238E27FC236}">
                <a16:creationId xmlns:a16="http://schemas.microsoft.com/office/drawing/2014/main" id="{6059ABDF-AC06-4DD5-85BC-E1EAF2B71269}"/>
              </a:ext>
            </a:extLst>
          </p:cNvPr>
          <p:cNvSpPr>
            <a:spLocks noChangeShapeType="1"/>
          </p:cNvSpPr>
          <p:nvPr/>
        </p:nvSpPr>
        <p:spPr bwMode="auto">
          <a:xfrm>
            <a:off x="7848600" y="2590800"/>
            <a:ext cx="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6815" name="Line 15">
            <a:extLst>
              <a:ext uri="{FF2B5EF4-FFF2-40B4-BE49-F238E27FC236}">
                <a16:creationId xmlns:a16="http://schemas.microsoft.com/office/drawing/2014/main" id="{425F8522-5939-4F27-90B7-16792576E961}"/>
              </a:ext>
            </a:extLst>
          </p:cNvPr>
          <p:cNvSpPr>
            <a:spLocks noChangeShapeType="1"/>
          </p:cNvSpPr>
          <p:nvPr/>
        </p:nvSpPr>
        <p:spPr bwMode="auto">
          <a:xfrm>
            <a:off x="7848600" y="30480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6817" name="Rectangle 17">
            <a:extLst>
              <a:ext uri="{FF2B5EF4-FFF2-40B4-BE49-F238E27FC236}">
                <a16:creationId xmlns:a16="http://schemas.microsoft.com/office/drawing/2014/main" id="{D7CF9564-EA79-4E1A-A735-5E6EBCDFA3C2}"/>
              </a:ext>
            </a:extLst>
          </p:cNvPr>
          <p:cNvSpPr>
            <a:spLocks noChangeArrowheads="1"/>
          </p:cNvSpPr>
          <p:nvPr/>
        </p:nvSpPr>
        <p:spPr bwMode="auto">
          <a:xfrm>
            <a:off x="0" y="3176588"/>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76816" name="Object 16">
            <a:extLst>
              <a:ext uri="{FF2B5EF4-FFF2-40B4-BE49-F238E27FC236}">
                <a16:creationId xmlns:a16="http://schemas.microsoft.com/office/drawing/2014/main" id="{11E2F24F-831C-40AD-8EFA-B4DB141B1146}"/>
              </a:ext>
            </a:extLst>
          </p:cNvPr>
          <p:cNvGraphicFramePr>
            <a:graphicFrameLocks noChangeAspect="1"/>
          </p:cNvGraphicFramePr>
          <p:nvPr/>
        </p:nvGraphicFramePr>
        <p:xfrm>
          <a:off x="1905000" y="4038600"/>
          <a:ext cx="4038600" cy="858838"/>
        </p:xfrm>
        <a:graphic>
          <a:graphicData uri="http://schemas.openxmlformats.org/presentationml/2006/ole">
            <mc:AlternateContent xmlns:mc="http://schemas.openxmlformats.org/markup-compatibility/2006">
              <mc:Choice xmlns:v="urn:schemas-microsoft-com:vml" Requires="v">
                <p:oleObj spid="_x0000_s101394" name="Equation" r:id="rId4" imgW="2374900" imgH="508000" progId="Equation.DSMT4">
                  <p:embed/>
                </p:oleObj>
              </mc:Choice>
              <mc:Fallback>
                <p:oleObj name="Equation" r:id="rId4" imgW="2374900" imgH="508000" progId="Equation.DSMT4">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4038600"/>
                        <a:ext cx="4038600" cy="858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6819" name="Text Box 19">
            <a:extLst>
              <a:ext uri="{FF2B5EF4-FFF2-40B4-BE49-F238E27FC236}">
                <a16:creationId xmlns:a16="http://schemas.microsoft.com/office/drawing/2014/main" id="{AEEBCB54-C98B-4BC5-BA0B-F1FB7EEA454F}"/>
              </a:ext>
            </a:extLst>
          </p:cNvPr>
          <p:cNvSpPr txBox="1">
            <a:spLocks noChangeArrowheads="1"/>
          </p:cNvSpPr>
          <p:nvPr/>
        </p:nvSpPr>
        <p:spPr bwMode="auto">
          <a:xfrm>
            <a:off x="990600" y="3352800"/>
            <a:ext cx="524192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the pulse-echo response of a spherical</a:t>
            </a:r>
          </a:p>
          <a:p>
            <a:r>
              <a:rPr lang="en-US" altLang="en-US"/>
              <a:t>inclusion</a:t>
            </a:r>
          </a:p>
        </p:txBody>
      </p:sp>
      <p:sp>
        <p:nvSpPr>
          <p:cNvPr id="76820" name="Text Box 20">
            <a:extLst>
              <a:ext uri="{FF2B5EF4-FFF2-40B4-BE49-F238E27FC236}">
                <a16:creationId xmlns:a16="http://schemas.microsoft.com/office/drawing/2014/main" id="{9B596CF5-DF0A-4DD7-BBBC-251BF4A4631B}"/>
              </a:ext>
            </a:extLst>
          </p:cNvPr>
          <p:cNvSpPr txBox="1">
            <a:spLocks noChangeArrowheads="1"/>
          </p:cNvSpPr>
          <p:nvPr/>
        </p:nvSpPr>
        <p:spPr bwMode="auto">
          <a:xfrm>
            <a:off x="1812925" y="4995863"/>
            <a:ext cx="928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t>
            </a:r>
          </a:p>
        </p:txBody>
      </p:sp>
      <p:sp>
        <p:nvSpPr>
          <p:cNvPr id="76822" name="Rectangle 22">
            <a:extLst>
              <a:ext uri="{FF2B5EF4-FFF2-40B4-BE49-F238E27FC236}">
                <a16:creationId xmlns:a16="http://schemas.microsoft.com/office/drawing/2014/main" id="{C22490EA-6F8E-4276-BB0E-C204775E8D0C}"/>
              </a:ext>
            </a:extLst>
          </p:cNvPr>
          <p:cNvSpPr>
            <a:spLocks noChangeArrowheads="1"/>
          </p:cNvSpPr>
          <p:nvPr/>
        </p:nvSpPr>
        <p:spPr bwMode="auto">
          <a:xfrm>
            <a:off x="0" y="3176588"/>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76821" name="Object 21">
            <a:extLst>
              <a:ext uri="{FF2B5EF4-FFF2-40B4-BE49-F238E27FC236}">
                <a16:creationId xmlns:a16="http://schemas.microsoft.com/office/drawing/2014/main" id="{EED054F8-39A3-404C-A941-538474004C62}"/>
              </a:ext>
            </a:extLst>
          </p:cNvPr>
          <p:cNvGraphicFramePr>
            <a:graphicFrameLocks noChangeAspect="1"/>
          </p:cNvGraphicFramePr>
          <p:nvPr/>
        </p:nvGraphicFramePr>
        <p:xfrm>
          <a:off x="3581400" y="5410200"/>
          <a:ext cx="1905000" cy="835025"/>
        </p:xfrm>
        <a:graphic>
          <a:graphicData uri="http://schemas.openxmlformats.org/presentationml/2006/ole">
            <mc:AlternateContent xmlns:mc="http://schemas.openxmlformats.org/markup-compatibility/2006">
              <mc:Choice xmlns:v="urn:schemas-microsoft-com:vml" Requires="v">
                <p:oleObj spid="_x0000_s101395" name="Equation" r:id="rId6" imgW="1155700" imgH="508000" progId="Equation.DSMT4">
                  <p:embed/>
                </p:oleObj>
              </mc:Choice>
              <mc:Fallback>
                <p:oleObj name="Equation" r:id="rId6" imgW="1155700" imgH="508000" progId="Equation.DSMT4">
                  <p:embed/>
                  <p:pic>
                    <p:nvPicPr>
                      <p:cNvPr id="0" name="Object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1400" y="5410200"/>
                        <a:ext cx="1905000" cy="835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6823" name="Object 23">
            <a:extLst>
              <a:ext uri="{FF2B5EF4-FFF2-40B4-BE49-F238E27FC236}">
                <a16:creationId xmlns:a16="http://schemas.microsoft.com/office/drawing/2014/main" id="{22AA7EB5-8E3B-4B51-9BA7-8AE8F758296A}"/>
              </a:ext>
            </a:extLst>
          </p:cNvPr>
          <p:cNvGraphicFramePr>
            <a:graphicFrameLocks noChangeAspect="1"/>
          </p:cNvGraphicFramePr>
          <p:nvPr/>
        </p:nvGraphicFramePr>
        <p:xfrm>
          <a:off x="1371600" y="1600200"/>
          <a:ext cx="3429000" cy="798513"/>
        </p:xfrm>
        <a:graphic>
          <a:graphicData uri="http://schemas.openxmlformats.org/presentationml/2006/ole">
            <mc:AlternateContent xmlns:mc="http://schemas.openxmlformats.org/markup-compatibility/2006">
              <mc:Choice xmlns:v="urn:schemas-microsoft-com:vml" Requires="v">
                <p:oleObj spid="_x0000_s101396" name="Equation" r:id="rId8" imgW="2184120" imgH="507960" progId="Equation.DSMT4">
                  <p:embed/>
                </p:oleObj>
              </mc:Choice>
              <mc:Fallback>
                <p:oleObj name="Equation" r:id="rId8" imgW="2184120" imgH="507960" progId="Equation.DSMT4">
                  <p:embed/>
                  <p:pic>
                    <p:nvPicPr>
                      <p:cNvPr id="0" name="Object 2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71600" y="1600200"/>
                        <a:ext cx="3429000" cy="798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6824" name="Object 24">
            <a:extLst>
              <a:ext uri="{FF2B5EF4-FFF2-40B4-BE49-F238E27FC236}">
                <a16:creationId xmlns:a16="http://schemas.microsoft.com/office/drawing/2014/main" id="{1DD09820-0C8D-4591-B753-1CF3395725E4}"/>
              </a:ext>
            </a:extLst>
          </p:cNvPr>
          <p:cNvGraphicFramePr>
            <a:graphicFrameLocks noChangeAspect="1"/>
          </p:cNvGraphicFramePr>
          <p:nvPr/>
        </p:nvGraphicFramePr>
        <p:xfrm>
          <a:off x="5334000" y="1676400"/>
          <a:ext cx="1828800" cy="833438"/>
        </p:xfrm>
        <a:graphic>
          <a:graphicData uri="http://schemas.openxmlformats.org/presentationml/2006/ole">
            <mc:AlternateContent xmlns:mc="http://schemas.openxmlformats.org/markup-compatibility/2006">
              <mc:Choice xmlns:v="urn:schemas-microsoft-com:vml" Requires="v">
                <p:oleObj spid="_x0000_s101397" name="Equation" r:id="rId10" imgW="1117440" imgH="507960" progId="Equation.DSMT4">
                  <p:embed/>
                </p:oleObj>
              </mc:Choice>
              <mc:Fallback>
                <p:oleObj name="Equation" r:id="rId10" imgW="1117440" imgH="507960" progId="Equation.DSMT4">
                  <p:embed/>
                  <p:pic>
                    <p:nvPicPr>
                      <p:cNvPr id="0" name="Object 2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34000" y="1676400"/>
                        <a:ext cx="1828800" cy="833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6825" name="Text Box 25">
            <a:extLst>
              <a:ext uri="{FF2B5EF4-FFF2-40B4-BE49-F238E27FC236}">
                <a16:creationId xmlns:a16="http://schemas.microsoft.com/office/drawing/2014/main" id="{7DCA7159-0BD6-4000-AC85-6BCF78869A4A}"/>
              </a:ext>
            </a:extLst>
          </p:cNvPr>
          <p:cNvSpPr txBox="1">
            <a:spLocks noChangeArrowheads="1"/>
          </p:cNvSpPr>
          <p:nvPr/>
        </p:nvSpPr>
        <p:spPr bwMode="auto">
          <a:xfrm>
            <a:off x="3184525" y="288925"/>
            <a:ext cx="3414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-Inclusion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9" name="Line 5">
            <a:extLst>
              <a:ext uri="{FF2B5EF4-FFF2-40B4-BE49-F238E27FC236}">
                <a16:creationId xmlns:a16="http://schemas.microsoft.com/office/drawing/2014/main" id="{27D7AA16-E5CB-4807-B23C-213428E8C822}"/>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1" name="Rectangle 7">
            <a:extLst>
              <a:ext uri="{FF2B5EF4-FFF2-40B4-BE49-F238E27FC236}">
                <a16:creationId xmlns:a16="http://schemas.microsoft.com/office/drawing/2014/main" id="{24E6E974-69F5-456B-9B4E-658DECE1FFEC}"/>
              </a:ext>
            </a:extLst>
          </p:cNvPr>
          <p:cNvSpPr>
            <a:spLocks noChangeArrowheads="1"/>
          </p:cNvSpPr>
          <p:nvPr/>
        </p:nvSpPr>
        <p:spPr bwMode="auto">
          <a:xfrm>
            <a:off x="228600" y="5486400"/>
            <a:ext cx="7772400" cy="639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The time domain pulse-echo P-wave response of a 1 mm radius spherical inclusion in steel where the density and compressional wave speed are both fifty percent higher than the host steel. Solid line: Doubly Distorted Born approximation, dashed line: separation of variables solution.</a:t>
            </a:r>
          </a:p>
        </p:txBody>
      </p:sp>
      <p:sp>
        <p:nvSpPr>
          <p:cNvPr id="77832" name="Text Box 8">
            <a:extLst>
              <a:ext uri="{FF2B5EF4-FFF2-40B4-BE49-F238E27FC236}">
                <a16:creationId xmlns:a16="http://schemas.microsoft.com/office/drawing/2014/main" id="{1FC01080-A3D9-4524-ACF1-CF0404495653}"/>
              </a:ext>
            </a:extLst>
          </p:cNvPr>
          <p:cNvSpPr txBox="1">
            <a:spLocks noChangeArrowheads="1"/>
          </p:cNvSpPr>
          <p:nvPr/>
        </p:nvSpPr>
        <p:spPr bwMode="auto">
          <a:xfrm>
            <a:off x="1295400" y="838200"/>
            <a:ext cx="6797675" cy="1552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Front surface amplitude response is improved, and relative time of arrival of back surface response is correct, but there is an error in absolute time of arrivals  (50% differences in properties)</a:t>
            </a:r>
          </a:p>
        </p:txBody>
      </p:sp>
      <p:sp>
        <p:nvSpPr>
          <p:cNvPr id="77833" name="Line 9">
            <a:extLst>
              <a:ext uri="{FF2B5EF4-FFF2-40B4-BE49-F238E27FC236}">
                <a16:creationId xmlns:a16="http://schemas.microsoft.com/office/drawing/2014/main" id="{76AADC96-500C-49A3-8E52-EDA2B642A128}"/>
              </a:ext>
            </a:extLst>
          </p:cNvPr>
          <p:cNvSpPr>
            <a:spLocks noChangeShapeType="1"/>
          </p:cNvSpPr>
          <p:nvPr/>
        </p:nvSpPr>
        <p:spPr bwMode="auto">
          <a:xfrm>
            <a:off x="4300538" y="26670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834" name="Line 10">
            <a:extLst>
              <a:ext uri="{FF2B5EF4-FFF2-40B4-BE49-F238E27FC236}">
                <a16:creationId xmlns:a16="http://schemas.microsoft.com/office/drawing/2014/main" id="{DA3DAA4C-7F24-470C-8A75-D75CF9BF7A09}"/>
              </a:ext>
            </a:extLst>
          </p:cNvPr>
          <p:cNvSpPr>
            <a:spLocks noChangeShapeType="1"/>
          </p:cNvSpPr>
          <p:nvPr/>
        </p:nvSpPr>
        <p:spPr bwMode="auto">
          <a:xfrm>
            <a:off x="4441825" y="2874963"/>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835" name="Line 11">
            <a:extLst>
              <a:ext uri="{FF2B5EF4-FFF2-40B4-BE49-F238E27FC236}">
                <a16:creationId xmlns:a16="http://schemas.microsoft.com/office/drawing/2014/main" id="{04324CB1-377A-4FD7-ADD3-CD84449BEAAD}"/>
              </a:ext>
            </a:extLst>
          </p:cNvPr>
          <p:cNvSpPr>
            <a:spLocks noChangeShapeType="1"/>
          </p:cNvSpPr>
          <p:nvPr/>
        </p:nvSpPr>
        <p:spPr bwMode="auto">
          <a:xfrm>
            <a:off x="4921250" y="3408363"/>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836" name="Line 12">
            <a:extLst>
              <a:ext uri="{FF2B5EF4-FFF2-40B4-BE49-F238E27FC236}">
                <a16:creationId xmlns:a16="http://schemas.microsoft.com/office/drawing/2014/main" id="{AA93C8C3-E47A-4714-A536-20862C7A5C75}"/>
              </a:ext>
            </a:extLst>
          </p:cNvPr>
          <p:cNvSpPr>
            <a:spLocks noChangeShapeType="1"/>
          </p:cNvSpPr>
          <p:nvPr/>
        </p:nvSpPr>
        <p:spPr bwMode="auto">
          <a:xfrm>
            <a:off x="5105400" y="28194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837" name="AutoShape 13">
            <a:extLst>
              <a:ext uri="{FF2B5EF4-FFF2-40B4-BE49-F238E27FC236}">
                <a16:creationId xmlns:a16="http://schemas.microsoft.com/office/drawing/2014/main" id="{3847A092-AC6F-47E1-9CCF-39588AA69F66}"/>
              </a:ext>
            </a:extLst>
          </p:cNvPr>
          <p:cNvSpPr>
            <a:spLocks noChangeAspect="1" noChangeArrowheads="1" noTextEdit="1"/>
          </p:cNvSpPr>
          <p:nvPr/>
        </p:nvSpPr>
        <p:spPr bwMode="auto">
          <a:xfrm>
            <a:off x="2971800" y="2286000"/>
            <a:ext cx="3314700" cy="302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839" name="Line 15">
            <a:extLst>
              <a:ext uri="{FF2B5EF4-FFF2-40B4-BE49-F238E27FC236}">
                <a16:creationId xmlns:a16="http://schemas.microsoft.com/office/drawing/2014/main" id="{674701C6-A708-4E26-B14C-4D7C17D10E4C}"/>
              </a:ext>
            </a:extLst>
          </p:cNvPr>
          <p:cNvSpPr>
            <a:spLocks noChangeShapeType="1"/>
          </p:cNvSpPr>
          <p:nvPr/>
        </p:nvSpPr>
        <p:spPr bwMode="auto">
          <a:xfrm>
            <a:off x="3324225" y="2493963"/>
            <a:ext cx="28940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40" name="Line 16">
            <a:extLst>
              <a:ext uri="{FF2B5EF4-FFF2-40B4-BE49-F238E27FC236}">
                <a16:creationId xmlns:a16="http://schemas.microsoft.com/office/drawing/2014/main" id="{5FC63D5B-E0B4-400D-B7CA-74CC3078EA89}"/>
              </a:ext>
            </a:extLst>
          </p:cNvPr>
          <p:cNvSpPr>
            <a:spLocks noChangeShapeType="1"/>
          </p:cNvSpPr>
          <p:nvPr/>
        </p:nvSpPr>
        <p:spPr bwMode="auto">
          <a:xfrm>
            <a:off x="3324225" y="4770438"/>
            <a:ext cx="28940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41" name="Line 17">
            <a:extLst>
              <a:ext uri="{FF2B5EF4-FFF2-40B4-BE49-F238E27FC236}">
                <a16:creationId xmlns:a16="http://schemas.microsoft.com/office/drawing/2014/main" id="{BB0C94B5-264D-4D68-B460-42BB0080812F}"/>
              </a:ext>
            </a:extLst>
          </p:cNvPr>
          <p:cNvSpPr>
            <a:spLocks noChangeShapeType="1"/>
          </p:cNvSpPr>
          <p:nvPr/>
        </p:nvSpPr>
        <p:spPr bwMode="auto">
          <a:xfrm flipV="1">
            <a:off x="6218238" y="2493963"/>
            <a:ext cx="1587" cy="22764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42" name="Line 18">
            <a:extLst>
              <a:ext uri="{FF2B5EF4-FFF2-40B4-BE49-F238E27FC236}">
                <a16:creationId xmlns:a16="http://schemas.microsoft.com/office/drawing/2014/main" id="{056F9C66-2C38-448B-B574-0808388E2FCA}"/>
              </a:ext>
            </a:extLst>
          </p:cNvPr>
          <p:cNvSpPr>
            <a:spLocks noChangeShapeType="1"/>
          </p:cNvSpPr>
          <p:nvPr/>
        </p:nvSpPr>
        <p:spPr bwMode="auto">
          <a:xfrm flipV="1">
            <a:off x="3324225" y="2493963"/>
            <a:ext cx="1588" cy="22764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43" name="Line 19">
            <a:extLst>
              <a:ext uri="{FF2B5EF4-FFF2-40B4-BE49-F238E27FC236}">
                <a16:creationId xmlns:a16="http://schemas.microsoft.com/office/drawing/2014/main" id="{16C33A1E-DBB3-45A6-9FD5-2F6C9286001A}"/>
              </a:ext>
            </a:extLst>
          </p:cNvPr>
          <p:cNvSpPr>
            <a:spLocks noChangeShapeType="1"/>
          </p:cNvSpPr>
          <p:nvPr/>
        </p:nvSpPr>
        <p:spPr bwMode="auto">
          <a:xfrm>
            <a:off x="3324225" y="4770438"/>
            <a:ext cx="28940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44" name="Line 20">
            <a:extLst>
              <a:ext uri="{FF2B5EF4-FFF2-40B4-BE49-F238E27FC236}">
                <a16:creationId xmlns:a16="http://schemas.microsoft.com/office/drawing/2014/main" id="{E978C1BA-5F7E-4224-B8C1-2379DF42BCB0}"/>
              </a:ext>
            </a:extLst>
          </p:cNvPr>
          <p:cNvSpPr>
            <a:spLocks noChangeShapeType="1"/>
          </p:cNvSpPr>
          <p:nvPr/>
        </p:nvSpPr>
        <p:spPr bwMode="auto">
          <a:xfrm flipV="1">
            <a:off x="3324225" y="4741863"/>
            <a:ext cx="1588"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45" name="Line 21">
            <a:extLst>
              <a:ext uri="{FF2B5EF4-FFF2-40B4-BE49-F238E27FC236}">
                <a16:creationId xmlns:a16="http://schemas.microsoft.com/office/drawing/2014/main" id="{686F7F71-9178-4DF3-BEFD-94F23C8CC5A7}"/>
              </a:ext>
            </a:extLst>
          </p:cNvPr>
          <p:cNvSpPr>
            <a:spLocks noChangeShapeType="1"/>
          </p:cNvSpPr>
          <p:nvPr/>
        </p:nvSpPr>
        <p:spPr bwMode="auto">
          <a:xfrm>
            <a:off x="3324225" y="2493963"/>
            <a:ext cx="1588" cy="222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46" name="Rectangle 22">
            <a:extLst>
              <a:ext uri="{FF2B5EF4-FFF2-40B4-BE49-F238E27FC236}">
                <a16:creationId xmlns:a16="http://schemas.microsoft.com/office/drawing/2014/main" id="{CC3AE4F3-380D-433C-8A08-712341521B2D}"/>
              </a:ext>
            </a:extLst>
          </p:cNvPr>
          <p:cNvSpPr>
            <a:spLocks noChangeArrowheads="1"/>
          </p:cNvSpPr>
          <p:nvPr/>
        </p:nvSpPr>
        <p:spPr bwMode="auto">
          <a:xfrm>
            <a:off x="3263900" y="4827588"/>
            <a:ext cx="4603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77847" name="Rectangle 23">
            <a:extLst>
              <a:ext uri="{FF2B5EF4-FFF2-40B4-BE49-F238E27FC236}">
                <a16:creationId xmlns:a16="http://schemas.microsoft.com/office/drawing/2014/main" id="{F4990C9B-D531-458B-B30E-39CEC3DD4581}"/>
              </a:ext>
            </a:extLst>
          </p:cNvPr>
          <p:cNvSpPr>
            <a:spLocks noChangeArrowheads="1"/>
          </p:cNvSpPr>
          <p:nvPr/>
        </p:nvSpPr>
        <p:spPr bwMode="auto">
          <a:xfrm>
            <a:off x="3311525" y="4827588"/>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a:t>
            </a:r>
            <a:endParaRPr lang="en-US" altLang="en-US"/>
          </a:p>
        </p:txBody>
      </p:sp>
      <p:sp>
        <p:nvSpPr>
          <p:cNvPr id="77848" name="Line 24">
            <a:extLst>
              <a:ext uri="{FF2B5EF4-FFF2-40B4-BE49-F238E27FC236}">
                <a16:creationId xmlns:a16="http://schemas.microsoft.com/office/drawing/2014/main" id="{8AFF8FDB-5852-4F96-9C6C-65449514EB30}"/>
              </a:ext>
            </a:extLst>
          </p:cNvPr>
          <p:cNvSpPr>
            <a:spLocks noChangeShapeType="1"/>
          </p:cNvSpPr>
          <p:nvPr/>
        </p:nvSpPr>
        <p:spPr bwMode="auto">
          <a:xfrm flipV="1">
            <a:off x="4043363" y="4741863"/>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49" name="Line 25">
            <a:extLst>
              <a:ext uri="{FF2B5EF4-FFF2-40B4-BE49-F238E27FC236}">
                <a16:creationId xmlns:a16="http://schemas.microsoft.com/office/drawing/2014/main" id="{1DC233DC-1985-4B5C-BA84-D54A51EC8B60}"/>
              </a:ext>
            </a:extLst>
          </p:cNvPr>
          <p:cNvSpPr>
            <a:spLocks noChangeShapeType="1"/>
          </p:cNvSpPr>
          <p:nvPr/>
        </p:nvSpPr>
        <p:spPr bwMode="auto">
          <a:xfrm>
            <a:off x="4043363" y="2493963"/>
            <a:ext cx="1587" cy="222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50" name="Rectangle 26">
            <a:extLst>
              <a:ext uri="{FF2B5EF4-FFF2-40B4-BE49-F238E27FC236}">
                <a16:creationId xmlns:a16="http://schemas.microsoft.com/office/drawing/2014/main" id="{DBC43562-7987-4676-9098-D8E0E3D7E1EF}"/>
              </a:ext>
            </a:extLst>
          </p:cNvPr>
          <p:cNvSpPr>
            <a:spLocks noChangeArrowheads="1"/>
          </p:cNvSpPr>
          <p:nvPr/>
        </p:nvSpPr>
        <p:spPr bwMode="auto">
          <a:xfrm>
            <a:off x="3944938" y="4827588"/>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77851" name="Rectangle 27">
            <a:extLst>
              <a:ext uri="{FF2B5EF4-FFF2-40B4-BE49-F238E27FC236}">
                <a16:creationId xmlns:a16="http://schemas.microsoft.com/office/drawing/2014/main" id="{114213C7-702F-4824-9184-549C886C3CB6}"/>
              </a:ext>
            </a:extLst>
          </p:cNvPr>
          <p:cNvSpPr>
            <a:spLocks noChangeArrowheads="1"/>
          </p:cNvSpPr>
          <p:nvPr/>
        </p:nvSpPr>
        <p:spPr bwMode="auto">
          <a:xfrm>
            <a:off x="3992563" y="48275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0.5</a:t>
            </a:r>
            <a:endParaRPr lang="en-US" altLang="en-US"/>
          </a:p>
        </p:txBody>
      </p:sp>
      <p:sp>
        <p:nvSpPr>
          <p:cNvPr id="77852" name="Line 28">
            <a:extLst>
              <a:ext uri="{FF2B5EF4-FFF2-40B4-BE49-F238E27FC236}">
                <a16:creationId xmlns:a16="http://schemas.microsoft.com/office/drawing/2014/main" id="{FE507EDA-B0FF-4CDE-A779-39AD5E6ACE40}"/>
              </a:ext>
            </a:extLst>
          </p:cNvPr>
          <p:cNvSpPr>
            <a:spLocks noChangeShapeType="1"/>
          </p:cNvSpPr>
          <p:nvPr/>
        </p:nvSpPr>
        <p:spPr bwMode="auto">
          <a:xfrm flipV="1">
            <a:off x="4768850" y="4741863"/>
            <a:ext cx="1588"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53" name="Line 29">
            <a:extLst>
              <a:ext uri="{FF2B5EF4-FFF2-40B4-BE49-F238E27FC236}">
                <a16:creationId xmlns:a16="http://schemas.microsoft.com/office/drawing/2014/main" id="{09330D10-A6CE-468F-BC12-0F422C013EC7}"/>
              </a:ext>
            </a:extLst>
          </p:cNvPr>
          <p:cNvSpPr>
            <a:spLocks noChangeShapeType="1"/>
          </p:cNvSpPr>
          <p:nvPr/>
        </p:nvSpPr>
        <p:spPr bwMode="auto">
          <a:xfrm>
            <a:off x="4768850" y="2493963"/>
            <a:ext cx="1588" cy="222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54" name="Rectangle 30">
            <a:extLst>
              <a:ext uri="{FF2B5EF4-FFF2-40B4-BE49-F238E27FC236}">
                <a16:creationId xmlns:a16="http://schemas.microsoft.com/office/drawing/2014/main" id="{4E5D51CD-775A-4A81-A939-2DA37A8B4D6E}"/>
              </a:ext>
            </a:extLst>
          </p:cNvPr>
          <p:cNvSpPr>
            <a:spLocks noChangeArrowheads="1"/>
          </p:cNvSpPr>
          <p:nvPr/>
        </p:nvSpPr>
        <p:spPr bwMode="auto">
          <a:xfrm>
            <a:off x="4738688" y="48275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a:t>
            </a:r>
            <a:endParaRPr lang="en-US" altLang="en-US"/>
          </a:p>
        </p:txBody>
      </p:sp>
      <p:sp>
        <p:nvSpPr>
          <p:cNvPr id="77855" name="Line 31">
            <a:extLst>
              <a:ext uri="{FF2B5EF4-FFF2-40B4-BE49-F238E27FC236}">
                <a16:creationId xmlns:a16="http://schemas.microsoft.com/office/drawing/2014/main" id="{B7D0193A-8EFC-4D3B-841C-9B99B7B64A9F}"/>
              </a:ext>
            </a:extLst>
          </p:cNvPr>
          <p:cNvSpPr>
            <a:spLocks noChangeShapeType="1"/>
          </p:cNvSpPr>
          <p:nvPr/>
        </p:nvSpPr>
        <p:spPr bwMode="auto">
          <a:xfrm flipV="1">
            <a:off x="5494338" y="4741863"/>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56" name="Line 32">
            <a:extLst>
              <a:ext uri="{FF2B5EF4-FFF2-40B4-BE49-F238E27FC236}">
                <a16:creationId xmlns:a16="http://schemas.microsoft.com/office/drawing/2014/main" id="{861D0A90-51CA-4B4B-B26E-5C7C46D384A4}"/>
              </a:ext>
            </a:extLst>
          </p:cNvPr>
          <p:cNvSpPr>
            <a:spLocks noChangeShapeType="1"/>
          </p:cNvSpPr>
          <p:nvPr/>
        </p:nvSpPr>
        <p:spPr bwMode="auto">
          <a:xfrm>
            <a:off x="5494338" y="2493963"/>
            <a:ext cx="1587" cy="222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57" name="Rectangle 33">
            <a:extLst>
              <a:ext uri="{FF2B5EF4-FFF2-40B4-BE49-F238E27FC236}">
                <a16:creationId xmlns:a16="http://schemas.microsoft.com/office/drawing/2014/main" id="{29D69FED-3F76-45B9-9715-745CDE1FE16B}"/>
              </a:ext>
            </a:extLst>
          </p:cNvPr>
          <p:cNvSpPr>
            <a:spLocks noChangeArrowheads="1"/>
          </p:cNvSpPr>
          <p:nvPr/>
        </p:nvSpPr>
        <p:spPr bwMode="auto">
          <a:xfrm>
            <a:off x="5421313" y="48275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0.5</a:t>
            </a:r>
            <a:endParaRPr lang="en-US" altLang="en-US"/>
          </a:p>
        </p:txBody>
      </p:sp>
      <p:sp>
        <p:nvSpPr>
          <p:cNvPr id="77858" name="Line 34">
            <a:extLst>
              <a:ext uri="{FF2B5EF4-FFF2-40B4-BE49-F238E27FC236}">
                <a16:creationId xmlns:a16="http://schemas.microsoft.com/office/drawing/2014/main" id="{896493A4-2920-41B7-BC4A-D54A7BDA611A}"/>
              </a:ext>
            </a:extLst>
          </p:cNvPr>
          <p:cNvSpPr>
            <a:spLocks noChangeShapeType="1"/>
          </p:cNvSpPr>
          <p:nvPr/>
        </p:nvSpPr>
        <p:spPr bwMode="auto">
          <a:xfrm flipV="1">
            <a:off x="6218238" y="4741863"/>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59" name="Line 35">
            <a:extLst>
              <a:ext uri="{FF2B5EF4-FFF2-40B4-BE49-F238E27FC236}">
                <a16:creationId xmlns:a16="http://schemas.microsoft.com/office/drawing/2014/main" id="{DFBFDD27-55BD-445D-ACE9-222333209DBD}"/>
              </a:ext>
            </a:extLst>
          </p:cNvPr>
          <p:cNvSpPr>
            <a:spLocks noChangeShapeType="1"/>
          </p:cNvSpPr>
          <p:nvPr/>
        </p:nvSpPr>
        <p:spPr bwMode="auto">
          <a:xfrm>
            <a:off x="6218238" y="2493963"/>
            <a:ext cx="1587" cy="222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60" name="Rectangle 36">
            <a:extLst>
              <a:ext uri="{FF2B5EF4-FFF2-40B4-BE49-F238E27FC236}">
                <a16:creationId xmlns:a16="http://schemas.microsoft.com/office/drawing/2014/main" id="{8886873A-1FA3-4652-8B98-7FDDC3379C5B}"/>
              </a:ext>
            </a:extLst>
          </p:cNvPr>
          <p:cNvSpPr>
            <a:spLocks noChangeArrowheads="1"/>
          </p:cNvSpPr>
          <p:nvPr/>
        </p:nvSpPr>
        <p:spPr bwMode="auto">
          <a:xfrm>
            <a:off x="6186488" y="48275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a:t>
            </a:r>
            <a:endParaRPr lang="en-US" altLang="en-US"/>
          </a:p>
        </p:txBody>
      </p:sp>
      <p:sp>
        <p:nvSpPr>
          <p:cNvPr id="77861" name="Line 37">
            <a:extLst>
              <a:ext uri="{FF2B5EF4-FFF2-40B4-BE49-F238E27FC236}">
                <a16:creationId xmlns:a16="http://schemas.microsoft.com/office/drawing/2014/main" id="{DDE76B98-0435-497B-A892-51DDBAC7DF73}"/>
              </a:ext>
            </a:extLst>
          </p:cNvPr>
          <p:cNvSpPr>
            <a:spLocks noChangeShapeType="1"/>
          </p:cNvSpPr>
          <p:nvPr/>
        </p:nvSpPr>
        <p:spPr bwMode="auto">
          <a:xfrm>
            <a:off x="3324225" y="4770438"/>
            <a:ext cx="222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62" name="Line 38">
            <a:extLst>
              <a:ext uri="{FF2B5EF4-FFF2-40B4-BE49-F238E27FC236}">
                <a16:creationId xmlns:a16="http://schemas.microsoft.com/office/drawing/2014/main" id="{F58A5EFF-9B90-4D40-92D4-6F7D3C8A2B14}"/>
              </a:ext>
            </a:extLst>
          </p:cNvPr>
          <p:cNvSpPr>
            <a:spLocks noChangeShapeType="1"/>
          </p:cNvSpPr>
          <p:nvPr/>
        </p:nvSpPr>
        <p:spPr bwMode="auto">
          <a:xfrm flipH="1">
            <a:off x="6188075" y="4770438"/>
            <a:ext cx="3016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63" name="Rectangle 39">
            <a:extLst>
              <a:ext uri="{FF2B5EF4-FFF2-40B4-BE49-F238E27FC236}">
                <a16:creationId xmlns:a16="http://schemas.microsoft.com/office/drawing/2014/main" id="{87F12C27-AB7C-4A8D-AFAD-0D557A5A0A3E}"/>
              </a:ext>
            </a:extLst>
          </p:cNvPr>
          <p:cNvSpPr>
            <a:spLocks noChangeArrowheads="1"/>
          </p:cNvSpPr>
          <p:nvPr/>
        </p:nvSpPr>
        <p:spPr bwMode="auto">
          <a:xfrm>
            <a:off x="3170238" y="4725988"/>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77864" name="Rectangle 40">
            <a:extLst>
              <a:ext uri="{FF2B5EF4-FFF2-40B4-BE49-F238E27FC236}">
                <a16:creationId xmlns:a16="http://schemas.microsoft.com/office/drawing/2014/main" id="{C477B47B-7FCD-44DF-9105-D71F0D411D0E}"/>
              </a:ext>
            </a:extLst>
          </p:cNvPr>
          <p:cNvSpPr>
            <a:spLocks noChangeArrowheads="1"/>
          </p:cNvSpPr>
          <p:nvPr/>
        </p:nvSpPr>
        <p:spPr bwMode="auto">
          <a:xfrm>
            <a:off x="3217863" y="47259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4</a:t>
            </a:r>
            <a:endParaRPr lang="en-US" altLang="en-US"/>
          </a:p>
        </p:txBody>
      </p:sp>
      <p:sp>
        <p:nvSpPr>
          <p:cNvPr id="77865" name="Line 41">
            <a:extLst>
              <a:ext uri="{FF2B5EF4-FFF2-40B4-BE49-F238E27FC236}">
                <a16:creationId xmlns:a16="http://schemas.microsoft.com/office/drawing/2014/main" id="{08CBFDBF-4B55-4FB6-9840-3D7EA5BBEE9B}"/>
              </a:ext>
            </a:extLst>
          </p:cNvPr>
          <p:cNvSpPr>
            <a:spLocks noChangeShapeType="1"/>
          </p:cNvSpPr>
          <p:nvPr/>
        </p:nvSpPr>
        <p:spPr bwMode="auto">
          <a:xfrm>
            <a:off x="3324225" y="4387850"/>
            <a:ext cx="222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66" name="Line 42">
            <a:extLst>
              <a:ext uri="{FF2B5EF4-FFF2-40B4-BE49-F238E27FC236}">
                <a16:creationId xmlns:a16="http://schemas.microsoft.com/office/drawing/2014/main" id="{E1C56ED2-1D61-47CE-AECB-A383353C4744}"/>
              </a:ext>
            </a:extLst>
          </p:cNvPr>
          <p:cNvSpPr>
            <a:spLocks noChangeShapeType="1"/>
          </p:cNvSpPr>
          <p:nvPr/>
        </p:nvSpPr>
        <p:spPr bwMode="auto">
          <a:xfrm flipH="1">
            <a:off x="6188075" y="4387850"/>
            <a:ext cx="3016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67" name="Rectangle 43">
            <a:extLst>
              <a:ext uri="{FF2B5EF4-FFF2-40B4-BE49-F238E27FC236}">
                <a16:creationId xmlns:a16="http://schemas.microsoft.com/office/drawing/2014/main" id="{1E17AB67-B5B0-459D-B658-826F82F61233}"/>
              </a:ext>
            </a:extLst>
          </p:cNvPr>
          <p:cNvSpPr>
            <a:spLocks noChangeArrowheads="1"/>
          </p:cNvSpPr>
          <p:nvPr/>
        </p:nvSpPr>
        <p:spPr bwMode="auto">
          <a:xfrm>
            <a:off x="3170238" y="4341813"/>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77868" name="Rectangle 44">
            <a:extLst>
              <a:ext uri="{FF2B5EF4-FFF2-40B4-BE49-F238E27FC236}">
                <a16:creationId xmlns:a16="http://schemas.microsoft.com/office/drawing/2014/main" id="{7688E453-F020-4AFB-A748-92A73CEFAFEF}"/>
              </a:ext>
            </a:extLst>
          </p:cNvPr>
          <p:cNvSpPr>
            <a:spLocks noChangeArrowheads="1"/>
          </p:cNvSpPr>
          <p:nvPr/>
        </p:nvSpPr>
        <p:spPr bwMode="auto">
          <a:xfrm>
            <a:off x="3217863" y="4341813"/>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2</a:t>
            </a:r>
            <a:endParaRPr lang="en-US" altLang="en-US"/>
          </a:p>
        </p:txBody>
      </p:sp>
      <p:sp>
        <p:nvSpPr>
          <p:cNvPr id="77869" name="Line 45">
            <a:extLst>
              <a:ext uri="{FF2B5EF4-FFF2-40B4-BE49-F238E27FC236}">
                <a16:creationId xmlns:a16="http://schemas.microsoft.com/office/drawing/2014/main" id="{112CA96F-2CEC-499B-AC79-2E0080EA6EE2}"/>
              </a:ext>
            </a:extLst>
          </p:cNvPr>
          <p:cNvSpPr>
            <a:spLocks noChangeShapeType="1"/>
          </p:cNvSpPr>
          <p:nvPr/>
        </p:nvSpPr>
        <p:spPr bwMode="auto">
          <a:xfrm>
            <a:off x="3324225" y="4011613"/>
            <a:ext cx="222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70" name="Line 46">
            <a:extLst>
              <a:ext uri="{FF2B5EF4-FFF2-40B4-BE49-F238E27FC236}">
                <a16:creationId xmlns:a16="http://schemas.microsoft.com/office/drawing/2014/main" id="{F5406FE1-5A51-4DC7-ABAF-23FB2078DCAE}"/>
              </a:ext>
            </a:extLst>
          </p:cNvPr>
          <p:cNvSpPr>
            <a:spLocks noChangeShapeType="1"/>
          </p:cNvSpPr>
          <p:nvPr/>
        </p:nvSpPr>
        <p:spPr bwMode="auto">
          <a:xfrm flipH="1">
            <a:off x="6188075" y="4011613"/>
            <a:ext cx="3016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71" name="Rectangle 47">
            <a:extLst>
              <a:ext uri="{FF2B5EF4-FFF2-40B4-BE49-F238E27FC236}">
                <a16:creationId xmlns:a16="http://schemas.microsoft.com/office/drawing/2014/main" id="{2BE13FD0-3CE7-4349-9AE4-D3B8A8E3FF5A}"/>
              </a:ext>
            </a:extLst>
          </p:cNvPr>
          <p:cNvSpPr>
            <a:spLocks noChangeArrowheads="1"/>
          </p:cNvSpPr>
          <p:nvPr/>
        </p:nvSpPr>
        <p:spPr bwMode="auto">
          <a:xfrm>
            <a:off x="3198813" y="39639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a:t>
            </a:r>
            <a:endParaRPr lang="en-US" altLang="en-US"/>
          </a:p>
        </p:txBody>
      </p:sp>
      <p:sp>
        <p:nvSpPr>
          <p:cNvPr id="77872" name="Line 48">
            <a:extLst>
              <a:ext uri="{FF2B5EF4-FFF2-40B4-BE49-F238E27FC236}">
                <a16:creationId xmlns:a16="http://schemas.microsoft.com/office/drawing/2014/main" id="{882C1FF8-2E3D-4728-AB3C-A26733AFE77E}"/>
              </a:ext>
            </a:extLst>
          </p:cNvPr>
          <p:cNvSpPr>
            <a:spLocks noChangeShapeType="1"/>
          </p:cNvSpPr>
          <p:nvPr/>
        </p:nvSpPr>
        <p:spPr bwMode="auto">
          <a:xfrm>
            <a:off x="3324225" y="3632200"/>
            <a:ext cx="222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73" name="Line 49">
            <a:extLst>
              <a:ext uri="{FF2B5EF4-FFF2-40B4-BE49-F238E27FC236}">
                <a16:creationId xmlns:a16="http://schemas.microsoft.com/office/drawing/2014/main" id="{12DDF0F8-94BD-4218-AD7A-2F7E8CAEBE75}"/>
              </a:ext>
            </a:extLst>
          </p:cNvPr>
          <p:cNvSpPr>
            <a:spLocks noChangeShapeType="1"/>
          </p:cNvSpPr>
          <p:nvPr/>
        </p:nvSpPr>
        <p:spPr bwMode="auto">
          <a:xfrm flipH="1">
            <a:off x="6188075" y="3632200"/>
            <a:ext cx="3016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74" name="Rectangle 50">
            <a:extLst>
              <a:ext uri="{FF2B5EF4-FFF2-40B4-BE49-F238E27FC236}">
                <a16:creationId xmlns:a16="http://schemas.microsoft.com/office/drawing/2014/main" id="{376A93A7-A6C1-447D-B020-466037E05360}"/>
              </a:ext>
            </a:extLst>
          </p:cNvPr>
          <p:cNvSpPr>
            <a:spLocks noChangeArrowheads="1"/>
          </p:cNvSpPr>
          <p:nvPr/>
        </p:nvSpPr>
        <p:spPr bwMode="auto">
          <a:xfrm>
            <a:off x="3198813" y="358457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2</a:t>
            </a:r>
            <a:endParaRPr lang="en-US" altLang="en-US"/>
          </a:p>
        </p:txBody>
      </p:sp>
      <p:sp>
        <p:nvSpPr>
          <p:cNvPr id="77875" name="Line 51">
            <a:extLst>
              <a:ext uri="{FF2B5EF4-FFF2-40B4-BE49-F238E27FC236}">
                <a16:creationId xmlns:a16="http://schemas.microsoft.com/office/drawing/2014/main" id="{7A2BE041-2418-4F00-9315-161033D048A1}"/>
              </a:ext>
            </a:extLst>
          </p:cNvPr>
          <p:cNvSpPr>
            <a:spLocks noChangeShapeType="1"/>
          </p:cNvSpPr>
          <p:nvPr/>
        </p:nvSpPr>
        <p:spPr bwMode="auto">
          <a:xfrm>
            <a:off x="3324225" y="3249613"/>
            <a:ext cx="222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76" name="Line 52">
            <a:extLst>
              <a:ext uri="{FF2B5EF4-FFF2-40B4-BE49-F238E27FC236}">
                <a16:creationId xmlns:a16="http://schemas.microsoft.com/office/drawing/2014/main" id="{C41AA5BE-AC82-4609-94C0-603BED06BAAA}"/>
              </a:ext>
            </a:extLst>
          </p:cNvPr>
          <p:cNvSpPr>
            <a:spLocks noChangeShapeType="1"/>
          </p:cNvSpPr>
          <p:nvPr/>
        </p:nvSpPr>
        <p:spPr bwMode="auto">
          <a:xfrm flipH="1">
            <a:off x="6188075" y="3249613"/>
            <a:ext cx="3016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77" name="Rectangle 53">
            <a:extLst>
              <a:ext uri="{FF2B5EF4-FFF2-40B4-BE49-F238E27FC236}">
                <a16:creationId xmlns:a16="http://schemas.microsoft.com/office/drawing/2014/main" id="{E823E167-4546-4809-9E35-F535B1B871AB}"/>
              </a:ext>
            </a:extLst>
          </p:cNvPr>
          <p:cNvSpPr>
            <a:spLocks noChangeArrowheads="1"/>
          </p:cNvSpPr>
          <p:nvPr/>
        </p:nvSpPr>
        <p:spPr bwMode="auto">
          <a:xfrm>
            <a:off x="3198813" y="32019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4</a:t>
            </a:r>
            <a:endParaRPr lang="en-US" altLang="en-US"/>
          </a:p>
        </p:txBody>
      </p:sp>
      <p:sp>
        <p:nvSpPr>
          <p:cNvPr id="77878" name="Line 54">
            <a:extLst>
              <a:ext uri="{FF2B5EF4-FFF2-40B4-BE49-F238E27FC236}">
                <a16:creationId xmlns:a16="http://schemas.microsoft.com/office/drawing/2014/main" id="{CBD66ADC-B938-4670-87E1-D8272398936E}"/>
              </a:ext>
            </a:extLst>
          </p:cNvPr>
          <p:cNvSpPr>
            <a:spLocks noChangeShapeType="1"/>
          </p:cNvSpPr>
          <p:nvPr/>
        </p:nvSpPr>
        <p:spPr bwMode="auto">
          <a:xfrm>
            <a:off x="3324225" y="2873375"/>
            <a:ext cx="222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79" name="Line 55">
            <a:extLst>
              <a:ext uri="{FF2B5EF4-FFF2-40B4-BE49-F238E27FC236}">
                <a16:creationId xmlns:a16="http://schemas.microsoft.com/office/drawing/2014/main" id="{8EFCAA34-9F85-44B3-8DFD-0B622A0F1C80}"/>
              </a:ext>
            </a:extLst>
          </p:cNvPr>
          <p:cNvSpPr>
            <a:spLocks noChangeShapeType="1"/>
          </p:cNvSpPr>
          <p:nvPr/>
        </p:nvSpPr>
        <p:spPr bwMode="auto">
          <a:xfrm flipH="1">
            <a:off x="6188075" y="2873375"/>
            <a:ext cx="3016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80" name="Rectangle 56">
            <a:extLst>
              <a:ext uri="{FF2B5EF4-FFF2-40B4-BE49-F238E27FC236}">
                <a16:creationId xmlns:a16="http://schemas.microsoft.com/office/drawing/2014/main" id="{EE4E783F-4233-481F-A721-043C3B5A3EFC}"/>
              </a:ext>
            </a:extLst>
          </p:cNvPr>
          <p:cNvSpPr>
            <a:spLocks noChangeArrowheads="1"/>
          </p:cNvSpPr>
          <p:nvPr/>
        </p:nvSpPr>
        <p:spPr bwMode="auto">
          <a:xfrm>
            <a:off x="3198813" y="2825750"/>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6</a:t>
            </a:r>
            <a:endParaRPr lang="en-US" altLang="en-US"/>
          </a:p>
        </p:txBody>
      </p:sp>
      <p:sp>
        <p:nvSpPr>
          <p:cNvPr id="77881" name="Line 57">
            <a:extLst>
              <a:ext uri="{FF2B5EF4-FFF2-40B4-BE49-F238E27FC236}">
                <a16:creationId xmlns:a16="http://schemas.microsoft.com/office/drawing/2014/main" id="{5B4C4DE7-A970-465C-A5EA-54D9C136B870}"/>
              </a:ext>
            </a:extLst>
          </p:cNvPr>
          <p:cNvSpPr>
            <a:spLocks noChangeShapeType="1"/>
          </p:cNvSpPr>
          <p:nvPr/>
        </p:nvSpPr>
        <p:spPr bwMode="auto">
          <a:xfrm>
            <a:off x="3324225" y="2493963"/>
            <a:ext cx="222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82" name="Line 58">
            <a:extLst>
              <a:ext uri="{FF2B5EF4-FFF2-40B4-BE49-F238E27FC236}">
                <a16:creationId xmlns:a16="http://schemas.microsoft.com/office/drawing/2014/main" id="{3A0B800D-91E9-484D-A065-6CE03F491845}"/>
              </a:ext>
            </a:extLst>
          </p:cNvPr>
          <p:cNvSpPr>
            <a:spLocks noChangeShapeType="1"/>
          </p:cNvSpPr>
          <p:nvPr/>
        </p:nvSpPr>
        <p:spPr bwMode="auto">
          <a:xfrm flipH="1">
            <a:off x="6188075" y="2493963"/>
            <a:ext cx="3016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83" name="Rectangle 59">
            <a:extLst>
              <a:ext uri="{FF2B5EF4-FFF2-40B4-BE49-F238E27FC236}">
                <a16:creationId xmlns:a16="http://schemas.microsoft.com/office/drawing/2014/main" id="{0A1DE41A-0F2A-4C7C-AE2E-459C663FCC73}"/>
              </a:ext>
            </a:extLst>
          </p:cNvPr>
          <p:cNvSpPr>
            <a:spLocks noChangeArrowheads="1"/>
          </p:cNvSpPr>
          <p:nvPr/>
        </p:nvSpPr>
        <p:spPr bwMode="auto">
          <a:xfrm>
            <a:off x="3198813" y="244633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8</a:t>
            </a:r>
            <a:endParaRPr lang="en-US" altLang="en-US"/>
          </a:p>
        </p:txBody>
      </p:sp>
      <p:sp>
        <p:nvSpPr>
          <p:cNvPr id="77884" name="Line 60">
            <a:extLst>
              <a:ext uri="{FF2B5EF4-FFF2-40B4-BE49-F238E27FC236}">
                <a16:creationId xmlns:a16="http://schemas.microsoft.com/office/drawing/2014/main" id="{D0E4E9E7-793A-4ABC-8EDA-0C0A99D3AA39}"/>
              </a:ext>
            </a:extLst>
          </p:cNvPr>
          <p:cNvSpPr>
            <a:spLocks noChangeShapeType="1"/>
          </p:cNvSpPr>
          <p:nvPr/>
        </p:nvSpPr>
        <p:spPr bwMode="auto">
          <a:xfrm>
            <a:off x="3324225" y="2493963"/>
            <a:ext cx="28940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85" name="Freeform 61">
            <a:extLst>
              <a:ext uri="{FF2B5EF4-FFF2-40B4-BE49-F238E27FC236}">
                <a16:creationId xmlns:a16="http://schemas.microsoft.com/office/drawing/2014/main" id="{C2444E1A-63A8-4230-AAC5-0EBC48336089}"/>
              </a:ext>
            </a:extLst>
          </p:cNvPr>
          <p:cNvSpPr>
            <a:spLocks/>
          </p:cNvSpPr>
          <p:nvPr/>
        </p:nvSpPr>
        <p:spPr bwMode="auto">
          <a:xfrm>
            <a:off x="3324225" y="3216275"/>
            <a:ext cx="1112838" cy="949325"/>
          </a:xfrm>
          <a:custGeom>
            <a:avLst/>
            <a:gdLst>
              <a:gd name="T0" fmla="*/ 7 w 701"/>
              <a:gd name="T1" fmla="*/ 501 h 598"/>
              <a:gd name="T2" fmla="*/ 24 w 701"/>
              <a:gd name="T3" fmla="*/ 501 h 598"/>
              <a:gd name="T4" fmla="*/ 40 w 701"/>
              <a:gd name="T5" fmla="*/ 501 h 598"/>
              <a:gd name="T6" fmla="*/ 58 w 701"/>
              <a:gd name="T7" fmla="*/ 501 h 598"/>
              <a:gd name="T8" fmla="*/ 73 w 701"/>
              <a:gd name="T9" fmla="*/ 501 h 598"/>
              <a:gd name="T10" fmla="*/ 92 w 701"/>
              <a:gd name="T11" fmla="*/ 501 h 598"/>
              <a:gd name="T12" fmla="*/ 107 w 701"/>
              <a:gd name="T13" fmla="*/ 501 h 598"/>
              <a:gd name="T14" fmla="*/ 123 w 701"/>
              <a:gd name="T15" fmla="*/ 501 h 598"/>
              <a:gd name="T16" fmla="*/ 140 w 701"/>
              <a:gd name="T17" fmla="*/ 501 h 598"/>
              <a:gd name="T18" fmla="*/ 157 w 701"/>
              <a:gd name="T19" fmla="*/ 501 h 598"/>
              <a:gd name="T20" fmla="*/ 174 w 701"/>
              <a:gd name="T21" fmla="*/ 501 h 598"/>
              <a:gd name="T22" fmla="*/ 190 w 701"/>
              <a:gd name="T23" fmla="*/ 501 h 598"/>
              <a:gd name="T24" fmla="*/ 208 w 701"/>
              <a:gd name="T25" fmla="*/ 501 h 598"/>
              <a:gd name="T26" fmla="*/ 223 w 701"/>
              <a:gd name="T27" fmla="*/ 501 h 598"/>
              <a:gd name="T28" fmla="*/ 242 w 701"/>
              <a:gd name="T29" fmla="*/ 501 h 598"/>
              <a:gd name="T30" fmla="*/ 257 w 701"/>
              <a:gd name="T31" fmla="*/ 501 h 598"/>
              <a:gd name="T32" fmla="*/ 273 w 701"/>
              <a:gd name="T33" fmla="*/ 501 h 598"/>
              <a:gd name="T34" fmla="*/ 290 w 701"/>
              <a:gd name="T35" fmla="*/ 501 h 598"/>
              <a:gd name="T36" fmla="*/ 307 w 701"/>
              <a:gd name="T37" fmla="*/ 501 h 598"/>
              <a:gd name="T38" fmla="*/ 324 w 701"/>
              <a:gd name="T39" fmla="*/ 501 h 598"/>
              <a:gd name="T40" fmla="*/ 340 w 701"/>
              <a:gd name="T41" fmla="*/ 501 h 598"/>
              <a:gd name="T42" fmla="*/ 358 w 701"/>
              <a:gd name="T43" fmla="*/ 501 h 598"/>
              <a:gd name="T44" fmla="*/ 373 w 701"/>
              <a:gd name="T45" fmla="*/ 501 h 598"/>
              <a:gd name="T46" fmla="*/ 389 w 701"/>
              <a:gd name="T47" fmla="*/ 501 h 598"/>
              <a:gd name="T48" fmla="*/ 407 w 701"/>
              <a:gd name="T49" fmla="*/ 501 h 598"/>
              <a:gd name="T50" fmla="*/ 423 w 701"/>
              <a:gd name="T51" fmla="*/ 501 h 598"/>
              <a:gd name="T52" fmla="*/ 440 w 701"/>
              <a:gd name="T53" fmla="*/ 501 h 598"/>
              <a:gd name="T54" fmla="*/ 457 w 701"/>
              <a:gd name="T55" fmla="*/ 501 h 598"/>
              <a:gd name="T56" fmla="*/ 474 w 701"/>
              <a:gd name="T57" fmla="*/ 501 h 598"/>
              <a:gd name="T58" fmla="*/ 491 w 701"/>
              <a:gd name="T59" fmla="*/ 501 h 598"/>
              <a:gd name="T60" fmla="*/ 508 w 701"/>
              <a:gd name="T61" fmla="*/ 501 h 598"/>
              <a:gd name="T62" fmla="*/ 523 w 701"/>
              <a:gd name="T63" fmla="*/ 501 h 598"/>
              <a:gd name="T64" fmla="*/ 539 w 701"/>
              <a:gd name="T65" fmla="*/ 497 h 598"/>
              <a:gd name="T66" fmla="*/ 557 w 701"/>
              <a:gd name="T67" fmla="*/ 501 h 598"/>
              <a:gd name="T68" fmla="*/ 573 w 701"/>
              <a:gd name="T69" fmla="*/ 501 h 598"/>
              <a:gd name="T70" fmla="*/ 591 w 701"/>
              <a:gd name="T71" fmla="*/ 501 h 598"/>
              <a:gd name="T72" fmla="*/ 607 w 701"/>
              <a:gd name="T73" fmla="*/ 509 h 598"/>
              <a:gd name="T74" fmla="*/ 624 w 701"/>
              <a:gd name="T75" fmla="*/ 485 h 598"/>
              <a:gd name="T76" fmla="*/ 641 w 701"/>
              <a:gd name="T77" fmla="*/ 464 h 598"/>
              <a:gd name="T78" fmla="*/ 658 w 701"/>
              <a:gd name="T79" fmla="*/ 559 h 598"/>
              <a:gd name="T80" fmla="*/ 674 w 701"/>
              <a:gd name="T81" fmla="*/ 570 h 598"/>
              <a:gd name="T82" fmla="*/ 689 w 701"/>
              <a:gd name="T83" fmla="*/ 241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01" h="598">
                <a:moveTo>
                  <a:pt x="0" y="501"/>
                </a:moveTo>
                <a:lnTo>
                  <a:pt x="3" y="501"/>
                </a:lnTo>
                <a:lnTo>
                  <a:pt x="7" y="501"/>
                </a:lnTo>
                <a:lnTo>
                  <a:pt x="13" y="501"/>
                </a:lnTo>
                <a:lnTo>
                  <a:pt x="18" y="501"/>
                </a:lnTo>
                <a:lnTo>
                  <a:pt x="24" y="501"/>
                </a:lnTo>
                <a:lnTo>
                  <a:pt x="31" y="501"/>
                </a:lnTo>
                <a:lnTo>
                  <a:pt x="33" y="501"/>
                </a:lnTo>
                <a:lnTo>
                  <a:pt x="40" y="501"/>
                </a:lnTo>
                <a:lnTo>
                  <a:pt x="46" y="501"/>
                </a:lnTo>
                <a:lnTo>
                  <a:pt x="52" y="501"/>
                </a:lnTo>
                <a:lnTo>
                  <a:pt x="58" y="501"/>
                </a:lnTo>
                <a:lnTo>
                  <a:pt x="65" y="501"/>
                </a:lnTo>
                <a:lnTo>
                  <a:pt x="67" y="501"/>
                </a:lnTo>
                <a:lnTo>
                  <a:pt x="73" y="501"/>
                </a:lnTo>
                <a:lnTo>
                  <a:pt x="80" y="501"/>
                </a:lnTo>
                <a:lnTo>
                  <a:pt x="86" y="501"/>
                </a:lnTo>
                <a:lnTo>
                  <a:pt x="92" y="501"/>
                </a:lnTo>
                <a:lnTo>
                  <a:pt x="95" y="501"/>
                </a:lnTo>
                <a:lnTo>
                  <a:pt x="101" y="501"/>
                </a:lnTo>
                <a:lnTo>
                  <a:pt x="107" y="501"/>
                </a:lnTo>
                <a:lnTo>
                  <a:pt x="114" y="501"/>
                </a:lnTo>
                <a:lnTo>
                  <a:pt x="120" y="501"/>
                </a:lnTo>
                <a:lnTo>
                  <a:pt x="123" y="501"/>
                </a:lnTo>
                <a:lnTo>
                  <a:pt x="129" y="501"/>
                </a:lnTo>
                <a:lnTo>
                  <a:pt x="135" y="501"/>
                </a:lnTo>
                <a:lnTo>
                  <a:pt x="140" y="501"/>
                </a:lnTo>
                <a:lnTo>
                  <a:pt x="147" y="501"/>
                </a:lnTo>
                <a:lnTo>
                  <a:pt x="153" y="501"/>
                </a:lnTo>
                <a:lnTo>
                  <a:pt x="157" y="501"/>
                </a:lnTo>
                <a:lnTo>
                  <a:pt x="163" y="501"/>
                </a:lnTo>
                <a:lnTo>
                  <a:pt x="168" y="501"/>
                </a:lnTo>
                <a:lnTo>
                  <a:pt x="174" y="501"/>
                </a:lnTo>
                <a:lnTo>
                  <a:pt x="181" y="501"/>
                </a:lnTo>
                <a:lnTo>
                  <a:pt x="183" y="501"/>
                </a:lnTo>
                <a:lnTo>
                  <a:pt x="190" y="501"/>
                </a:lnTo>
                <a:lnTo>
                  <a:pt x="196" y="501"/>
                </a:lnTo>
                <a:lnTo>
                  <a:pt x="202" y="501"/>
                </a:lnTo>
                <a:lnTo>
                  <a:pt x="208" y="501"/>
                </a:lnTo>
                <a:lnTo>
                  <a:pt x="211" y="501"/>
                </a:lnTo>
                <a:lnTo>
                  <a:pt x="217" y="501"/>
                </a:lnTo>
                <a:lnTo>
                  <a:pt x="223" y="501"/>
                </a:lnTo>
                <a:lnTo>
                  <a:pt x="230" y="501"/>
                </a:lnTo>
                <a:lnTo>
                  <a:pt x="236" y="501"/>
                </a:lnTo>
                <a:lnTo>
                  <a:pt x="242" y="501"/>
                </a:lnTo>
                <a:lnTo>
                  <a:pt x="245" y="501"/>
                </a:lnTo>
                <a:lnTo>
                  <a:pt x="251" y="501"/>
                </a:lnTo>
                <a:lnTo>
                  <a:pt x="257" y="501"/>
                </a:lnTo>
                <a:lnTo>
                  <a:pt x="264" y="501"/>
                </a:lnTo>
                <a:lnTo>
                  <a:pt x="270" y="501"/>
                </a:lnTo>
                <a:lnTo>
                  <a:pt x="273" y="501"/>
                </a:lnTo>
                <a:lnTo>
                  <a:pt x="279" y="501"/>
                </a:lnTo>
                <a:lnTo>
                  <a:pt x="285" y="501"/>
                </a:lnTo>
                <a:lnTo>
                  <a:pt x="290" y="501"/>
                </a:lnTo>
                <a:lnTo>
                  <a:pt x="297" y="501"/>
                </a:lnTo>
                <a:lnTo>
                  <a:pt x="300" y="501"/>
                </a:lnTo>
                <a:lnTo>
                  <a:pt x="307" y="501"/>
                </a:lnTo>
                <a:lnTo>
                  <a:pt x="313" y="501"/>
                </a:lnTo>
                <a:lnTo>
                  <a:pt x="318" y="501"/>
                </a:lnTo>
                <a:lnTo>
                  <a:pt x="324" y="501"/>
                </a:lnTo>
                <a:lnTo>
                  <a:pt x="331" y="501"/>
                </a:lnTo>
                <a:lnTo>
                  <a:pt x="333" y="501"/>
                </a:lnTo>
                <a:lnTo>
                  <a:pt x="340" y="501"/>
                </a:lnTo>
                <a:lnTo>
                  <a:pt x="346" y="501"/>
                </a:lnTo>
                <a:lnTo>
                  <a:pt x="352" y="501"/>
                </a:lnTo>
                <a:lnTo>
                  <a:pt x="358" y="501"/>
                </a:lnTo>
                <a:lnTo>
                  <a:pt x="361" y="501"/>
                </a:lnTo>
                <a:lnTo>
                  <a:pt x="367" y="501"/>
                </a:lnTo>
                <a:lnTo>
                  <a:pt x="373" y="501"/>
                </a:lnTo>
                <a:lnTo>
                  <a:pt x="380" y="501"/>
                </a:lnTo>
                <a:lnTo>
                  <a:pt x="386" y="501"/>
                </a:lnTo>
                <a:lnTo>
                  <a:pt x="389" y="501"/>
                </a:lnTo>
                <a:lnTo>
                  <a:pt x="395" y="501"/>
                </a:lnTo>
                <a:lnTo>
                  <a:pt x="401" y="501"/>
                </a:lnTo>
                <a:lnTo>
                  <a:pt x="407" y="501"/>
                </a:lnTo>
                <a:lnTo>
                  <a:pt x="414" y="501"/>
                </a:lnTo>
                <a:lnTo>
                  <a:pt x="420" y="501"/>
                </a:lnTo>
                <a:lnTo>
                  <a:pt x="423" y="501"/>
                </a:lnTo>
                <a:lnTo>
                  <a:pt x="429" y="501"/>
                </a:lnTo>
                <a:lnTo>
                  <a:pt x="435" y="501"/>
                </a:lnTo>
                <a:lnTo>
                  <a:pt x="440" y="501"/>
                </a:lnTo>
                <a:lnTo>
                  <a:pt x="447" y="501"/>
                </a:lnTo>
                <a:lnTo>
                  <a:pt x="450" y="501"/>
                </a:lnTo>
                <a:lnTo>
                  <a:pt x="457" y="501"/>
                </a:lnTo>
                <a:lnTo>
                  <a:pt x="463" y="501"/>
                </a:lnTo>
                <a:lnTo>
                  <a:pt x="468" y="501"/>
                </a:lnTo>
                <a:lnTo>
                  <a:pt x="474" y="501"/>
                </a:lnTo>
                <a:lnTo>
                  <a:pt x="478" y="501"/>
                </a:lnTo>
                <a:lnTo>
                  <a:pt x="484" y="501"/>
                </a:lnTo>
                <a:lnTo>
                  <a:pt x="491" y="501"/>
                </a:lnTo>
                <a:lnTo>
                  <a:pt x="496" y="501"/>
                </a:lnTo>
                <a:lnTo>
                  <a:pt x="502" y="501"/>
                </a:lnTo>
                <a:lnTo>
                  <a:pt x="508" y="501"/>
                </a:lnTo>
                <a:lnTo>
                  <a:pt x="511" y="501"/>
                </a:lnTo>
                <a:lnTo>
                  <a:pt x="517" y="501"/>
                </a:lnTo>
                <a:lnTo>
                  <a:pt x="523" y="501"/>
                </a:lnTo>
                <a:lnTo>
                  <a:pt x="530" y="501"/>
                </a:lnTo>
                <a:lnTo>
                  <a:pt x="536" y="497"/>
                </a:lnTo>
                <a:lnTo>
                  <a:pt x="539" y="497"/>
                </a:lnTo>
                <a:lnTo>
                  <a:pt x="545" y="497"/>
                </a:lnTo>
                <a:lnTo>
                  <a:pt x="551" y="497"/>
                </a:lnTo>
                <a:lnTo>
                  <a:pt x="557" y="501"/>
                </a:lnTo>
                <a:lnTo>
                  <a:pt x="564" y="501"/>
                </a:lnTo>
                <a:lnTo>
                  <a:pt x="566" y="501"/>
                </a:lnTo>
                <a:lnTo>
                  <a:pt x="573" y="501"/>
                </a:lnTo>
                <a:lnTo>
                  <a:pt x="579" y="497"/>
                </a:lnTo>
                <a:lnTo>
                  <a:pt x="585" y="497"/>
                </a:lnTo>
                <a:lnTo>
                  <a:pt x="591" y="501"/>
                </a:lnTo>
                <a:lnTo>
                  <a:pt x="598" y="503"/>
                </a:lnTo>
                <a:lnTo>
                  <a:pt x="600" y="509"/>
                </a:lnTo>
                <a:lnTo>
                  <a:pt x="607" y="509"/>
                </a:lnTo>
                <a:lnTo>
                  <a:pt x="613" y="509"/>
                </a:lnTo>
                <a:lnTo>
                  <a:pt x="618" y="501"/>
                </a:lnTo>
                <a:lnTo>
                  <a:pt x="624" y="485"/>
                </a:lnTo>
                <a:lnTo>
                  <a:pt x="628" y="470"/>
                </a:lnTo>
                <a:lnTo>
                  <a:pt x="634" y="460"/>
                </a:lnTo>
                <a:lnTo>
                  <a:pt x="641" y="464"/>
                </a:lnTo>
                <a:lnTo>
                  <a:pt x="646" y="485"/>
                </a:lnTo>
                <a:lnTo>
                  <a:pt x="652" y="518"/>
                </a:lnTo>
                <a:lnTo>
                  <a:pt x="658" y="559"/>
                </a:lnTo>
                <a:lnTo>
                  <a:pt x="661" y="592"/>
                </a:lnTo>
                <a:lnTo>
                  <a:pt x="667" y="598"/>
                </a:lnTo>
                <a:lnTo>
                  <a:pt x="674" y="570"/>
                </a:lnTo>
                <a:lnTo>
                  <a:pt x="680" y="494"/>
                </a:lnTo>
                <a:lnTo>
                  <a:pt x="686" y="378"/>
                </a:lnTo>
                <a:lnTo>
                  <a:pt x="689" y="241"/>
                </a:lnTo>
                <a:lnTo>
                  <a:pt x="695" y="107"/>
                </a:lnTo>
                <a:lnTo>
                  <a:pt x="701" y="0"/>
                </a:lnTo>
              </a:path>
            </a:pathLst>
          </a:custGeom>
          <a:noFill/>
          <a:ln w="12700"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886" name="Freeform 62">
            <a:extLst>
              <a:ext uri="{FF2B5EF4-FFF2-40B4-BE49-F238E27FC236}">
                <a16:creationId xmlns:a16="http://schemas.microsoft.com/office/drawing/2014/main" id="{DC010041-185B-44E0-9BC2-6E306798D972}"/>
              </a:ext>
            </a:extLst>
          </p:cNvPr>
          <p:cNvSpPr>
            <a:spLocks/>
          </p:cNvSpPr>
          <p:nvPr/>
        </p:nvSpPr>
        <p:spPr bwMode="auto">
          <a:xfrm>
            <a:off x="4437063" y="3133725"/>
            <a:ext cx="1120775" cy="1192213"/>
          </a:xfrm>
          <a:custGeom>
            <a:avLst/>
            <a:gdLst>
              <a:gd name="T0" fmla="*/ 13 w 706"/>
              <a:gd name="T1" fmla="*/ 15 h 751"/>
              <a:gd name="T2" fmla="*/ 28 w 706"/>
              <a:gd name="T3" fmla="*/ 385 h 751"/>
              <a:gd name="T4" fmla="*/ 47 w 706"/>
              <a:gd name="T5" fmla="*/ 726 h 751"/>
              <a:gd name="T6" fmla="*/ 62 w 706"/>
              <a:gd name="T7" fmla="*/ 699 h 751"/>
              <a:gd name="T8" fmla="*/ 77 w 706"/>
              <a:gd name="T9" fmla="*/ 604 h 751"/>
              <a:gd name="T10" fmla="*/ 96 w 706"/>
              <a:gd name="T11" fmla="*/ 628 h 751"/>
              <a:gd name="T12" fmla="*/ 111 w 706"/>
              <a:gd name="T13" fmla="*/ 652 h 751"/>
              <a:gd name="T14" fmla="*/ 129 w 706"/>
              <a:gd name="T15" fmla="*/ 644 h 751"/>
              <a:gd name="T16" fmla="*/ 144 w 706"/>
              <a:gd name="T17" fmla="*/ 641 h 751"/>
              <a:gd name="T18" fmla="*/ 163 w 706"/>
              <a:gd name="T19" fmla="*/ 641 h 751"/>
              <a:gd name="T20" fmla="*/ 178 w 706"/>
              <a:gd name="T21" fmla="*/ 641 h 751"/>
              <a:gd name="T22" fmla="*/ 193 w 706"/>
              <a:gd name="T23" fmla="*/ 641 h 751"/>
              <a:gd name="T24" fmla="*/ 212 w 706"/>
              <a:gd name="T25" fmla="*/ 644 h 751"/>
              <a:gd name="T26" fmla="*/ 227 w 706"/>
              <a:gd name="T27" fmla="*/ 641 h 751"/>
              <a:gd name="T28" fmla="*/ 246 w 706"/>
              <a:gd name="T29" fmla="*/ 641 h 751"/>
              <a:gd name="T30" fmla="*/ 261 w 706"/>
              <a:gd name="T31" fmla="*/ 641 h 751"/>
              <a:gd name="T32" fmla="*/ 280 w 706"/>
              <a:gd name="T33" fmla="*/ 641 h 751"/>
              <a:gd name="T34" fmla="*/ 295 w 706"/>
              <a:gd name="T35" fmla="*/ 644 h 751"/>
              <a:gd name="T36" fmla="*/ 313 w 706"/>
              <a:gd name="T37" fmla="*/ 652 h 751"/>
              <a:gd name="T38" fmla="*/ 328 w 706"/>
              <a:gd name="T39" fmla="*/ 628 h 751"/>
              <a:gd name="T40" fmla="*/ 344 w 706"/>
              <a:gd name="T41" fmla="*/ 604 h 751"/>
              <a:gd name="T42" fmla="*/ 362 w 706"/>
              <a:gd name="T43" fmla="*/ 699 h 751"/>
              <a:gd name="T44" fmla="*/ 377 w 706"/>
              <a:gd name="T45" fmla="*/ 726 h 751"/>
              <a:gd name="T46" fmla="*/ 396 w 706"/>
              <a:gd name="T47" fmla="*/ 385 h 751"/>
              <a:gd name="T48" fmla="*/ 411 w 706"/>
              <a:gd name="T49" fmla="*/ 15 h 751"/>
              <a:gd name="T50" fmla="*/ 430 w 706"/>
              <a:gd name="T51" fmla="*/ 159 h 751"/>
              <a:gd name="T52" fmla="*/ 445 w 706"/>
              <a:gd name="T53" fmla="*/ 546 h 751"/>
              <a:gd name="T54" fmla="*/ 460 w 706"/>
              <a:gd name="T55" fmla="*/ 644 h 751"/>
              <a:gd name="T56" fmla="*/ 479 w 706"/>
              <a:gd name="T57" fmla="*/ 537 h 751"/>
              <a:gd name="T58" fmla="*/ 494 w 706"/>
              <a:gd name="T59" fmla="*/ 521 h 751"/>
              <a:gd name="T60" fmla="*/ 512 w 706"/>
              <a:gd name="T61" fmla="*/ 561 h 751"/>
              <a:gd name="T62" fmla="*/ 528 w 706"/>
              <a:gd name="T63" fmla="*/ 555 h 751"/>
              <a:gd name="T64" fmla="*/ 546 w 706"/>
              <a:gd name="T65" fmla="*/ 549 h 751"/>
              <a:gd name="T66" fmla="*/ 561 w 706"/>
              <a:gd name="T67" fmla="*/ 553 h 751"/>
              <a:gd name="T68" fmla="*/ 580 w 706"/>
              <a:gd name="T69" fmla="*/ 549 h 751"/>
              <a:gd name="T70" fmla="*/ 595 w 706"/>
              <a:gd name="T71" fmla="*/ 553 h 751"/>
              <a:gd name="T72" fmla="*/ 610 w 706"/>
              <a:gd name="T73" fmla="*/ 553 h 751"/>
              <a:gd name="T74" fmla="*/ 629 w 706"/>
              <a:gd name="T75" fmla="*/ 553 h 751"/>
              <a:gd name="T76" fmla="*/ 644 w 706"/>
              <a:gd name="T77" fmla="*/ 553 h 751"/>
              <a:gd name="T78" fmla="*/ 663 w 706"/>
              <a:gd name="T79" fmla="*/ 553 h 751"/>
              <a:gd name="T80" fmla="*/ 678 w 706"/>
              <a:gd name="T81" fmla="*/ 553 h 751"/>
              <a:gd name="T82" fmla="*/ 696 w 706"/>
              <a:gd name="T83" fmla="*/ 553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06" h="751">
                <a:moveTo>
                  <a:pt x="0" y="53"/>
                </a:moveTo>
                <a:lnTo>
                  <a:pt x="6" y="0"/>
                </a:lnTo>
                <a:lnTo>
                  <a:pt x="13" y="15"/>
                </a:lnTo>
                <a:lnTo>
                  <a:pt x="15" y="98"/>
                </a:lnTo>
                <a:lnTo>
                  <a:pt x="22" y="229"/>
                </a:lnTo>
                <a:lnTo>
                  <a:pt x="28" y="385"/>
                </a:lnTo>
                <a:lnTo>
                  <a:pt x="34" y="534"/>
                </a:lnTo>
                <a:lnTo>
                  <a:pt x="40" y="652"/>
                </a:lnTo>
                <a:lnTo>
                  <a:pt x="47" y="726"/>
                </a:lnTo>
                <a:lnTo>
                  <a:pt x="49" y="751"/>
                </a:lnTo>
                <a:lnTo>
                  <a:pt x="56" y="738"/>
                </a:lnTo>
                <a:lnTo>
                  <a:pt x="62" y="699"/>
                </a:lnTo>
                <a:lnTo>
                  <a:pt x="68" y="656"/>
                </a:lnTo>
                <a:lnTo>
                  <a:pt x="73" y="622"/>
                </a:lnTo>
                <a:lnTo>
                  <a:pt x="77" y="604"/>
                </a:lnTo>
                <a:lnTo>
                  <a:pt x="83" y="604"/>
                </a:lnTo>
                <a:lnTo>
                  <a:pt x="90" y="613"/>
                </a:lnTo>
                <a:lnTo>
                  <a:pt x="96" y="628"/>
                </a:lnTo>
                <a:lnTo>
                  <a:pt x="101" y="644"/>
                </a:lnTo>
                <a:lnTo>
                  <a:pt x="105" y="652"/>
                </a:lnTo>
                <a:lnTo>
                  <a:pt x="111" y="652"/>
                </a:lnTo>
                <a:lnTo>
                  <a:pt x="117" y="652"/>
                </a:lnTo>
                <a:lnTo>
                  <a:pt x="124" y="646"/>
                </a:lnTo>
                <a:lnTo>
                  <a:pt x="129" y="644"/>
                </a:lnTo>
                <a:lnTo>
                  <a:pt x="135" y="641"/>
                </a:lnTo>
                <a:lnTo>
                  <a:pt x="139" y="641"/>
                </a:lnTo>
                <a:lnTo>
                  <a:pt x="144" y="641"/>
                </a:lnTo>
                <a:lnTo>
                  <a:pt x="150" y="641"/>
                </a:lnTo>
                <a:lnTo>
                  <a:pt x="156" y="641"/>
                </a:lnTo>
                <a:lnTo>
                  <a:pt x="163" y="641"/>
                </a:lnTo>
                <a:lnTo>
                  <a:pt x="165" y="641"/>
                </a:lnTo>
                <a:lnTo>
                  <a:pt x="172" y="637"/>
                </a:lnTo>
                <a:lnTo>
                  <a:pt x="178" y="641"/>
                </a:lnTo>
                <a:lnTo>
                  <a:pt x="184" y="641"/>
                </a:lnTo>
                <a:lnTo>
                  <a:pt x="190" y="641"/>
                </a:lnTo>
                <a:lnTo>
                  <a:pt x="193" y="641"/>
                </a:lnTo>
                <a:lnTo>
                  <a:pt x="199" y="644"/>
                </a:lnTo>
                <a:lnTo>
                  <a:pt x="206" y="644"/>
                </a:lnTo>
                <a:lnTo>
                  <a:pt x="212" y="644"/>
                </a:lnTo>
                <a:lnTo>
                  <a:pt x="218" y="644"/>
                </a:lnTo>
                <a:lnTo>
                  <a:pt x="224" y="644"/>
                </a:lnTo>
                <a:lnTo>
                  <a:pt x="227" y="641"/>
                </a:lnTo>
                <a:lnTo>
                  <a:pt x="233" y="641"/>
                </a:lnTo>
                <a:lnTo>
                  <a:pt x="240" y="641"/>
                </a:lnTo>
                <a:lnTo>
                  <a:pt x="246" y="641"/>
                </a:lnTo>
                <a:lnTo>
                  <a:pt x="252" y="637"/>
                </a:lnTo>
                <a:lnTo>
                  <a:pt x="255" y="641"/>
                </a:lnTo>
                <a:lnTo>
                  <a:pt x="261" y="641"/>
                </a:lnTo>
                <a:lnTo>
                  <a:pt x="267" y="641"/>
                </a:lnTo>
                <a:lnTo>
                  <a:pt x="274" y="641"/>
                </a:lnTo>
                <a:lnTo>
                  <a:pt x="280" y="641"/>
                </a:lnTo>
                <a:lnTo>
                  <a:pt x="282" y="641"/>
                </a:lnTo>
                <a:lnTo>
                  <a:pt x="289" y="641"/>
                </a:lnTo>
                <a:lnTo>
                  <a:pt x="295" y="644"/>
                </a:lnTo>
                <a:lnTo>
                  <a:pt x="301" y="646"/>
                </a:lnTo>
                <a:lnTo>
                  <a:pt x="306" y="652"/>
                </a:lnTo>
                <a:lnTo>
                  <a:pt x="313" y="652"/>
                </a:lnTo>
                <a:lnTo>
                  <a:pt x="316" y="652"/>
                </a:lnTo>
                <a:lnTo>
                  <a:pt x="323" y="644"/>
                </a:lnTo>
                <a:lnTo>
                  <a:pt x="328" y="628"/>
                </a:lnTo>
                <a:lnTo>
                  <a:pt x="334" y="613"/>
                </a:lnTo>
                <a:lnTo>
                  <a:pt x="340" y="604"/>
                </a:lnTo>
                <a:lnTo>
                  <a:pt x="344" y="604"/>
                </a:lnTo>
                <a:lnTo>
                  <a:pt x="349" y="622"/>
                </a:lnTo>
                <a:lnTo>
                  <a:pt x="356" y="656"/>
                </a:lnTo>
                <a:lnTo>
                  <a:pt x="362" y="699"/>
                </a:lnTo>
                <a:lnTo>
                  <a:pt x="368" y="738"/>
                </a:lnTo>
                <a:lnTo>
                  <a:pt x="372" y="751"/>
                </a:lnTo>
                <a:lnTo>
                  <a:pt x="377" y="726"/>
                </a:lnTo>
                <a:lnTo>
                  <a:pt x="383" y="652"/>
                </a:lnTo>
                <a:lnTo>
                  <a:pt x="390" y="534"/>
                </a:lnTo>
                <a:lnTo>
                  <a:pt x="396" y="385"/>
                </a:lnTo>
                <a:lnTo>
                  <a:pt x="402" y="229"/>
                </a:lnTo>
                <a:lnTo>
                  <a:pt x="405" y="98"/>
                </a:lnTo>
                <a:lnTo>
                  <a:pt x="411" y="15"/>
                </a:lnTo>
                <a:lnTo>
                  <a:pt x="417" y="0"/>
                </a:lnTo>
                <a:lnTo>
                  <a:pt x="424" y="53"/>
                </a:lnTo>
                <a:lnTo>
                  <a:pt x="430" y="159"/>
                </a:lnTo>
                <a:lnTo>
                  <a:pt x="432" y="293"/>
                </a:lnTo>
                <a:lnTo>
                  <a:pt x="439" y="430"/>
                </a:lnTo>
                <a:lnTo>
                  <a:pt x="445" y="546"/>
                </a:lnTo>
                <a:lnTo>
                  <a:pt x="451" y="622"/>
                </a:lnTo>
                <a:lnTo>
                  <a:pt x="457" y="650"/>
                </a:lnTo>
                <a:lnTo>
                  <a:pt x="460" y="644"/>
                </a:lnTo>
                <a:lnTo>
                  <a:pt x="466" y="611"/>
                </a:lnTo>
                <a:lnTo>
                  <a:pt x="473" y="570"/>
                </a:lnTo>
                <a:lnTo>
                  <a:pt x="479" y="537"/>
                </a:lnTo>
                <a:lnTo>
                  <a:pt x="485" y="516"/>
                </a:lnTo>
                <a:lnTo>
                  <a:pt x="490" y="512"/>
                </a:lnTo>
                <a:lnTo>
                  <a:pt x="494" y="521"/>
                </a:lnTo>
                <a:lnTo>
                  <a:pt x="500" y="537"/>
                </a:lnTo>
                <a:lnTo>
                  <a:pt x="507" y="553"/>
                </a:lnTo>
                <a:lnTo>
                  <a:pt x="512" y="561"/>
                </a:lnTo>
                <a:lnTo>
                  <a:pt x="518" y="561"/>
                </a:lnTo>
                <a:lnTo>
                  <a:pt x="522" y="561"/>
                </a:lnTo>
                <a:lnTo>
                  <a:pt x="528" y="555"/>
                </a:lnTo>
                <a:lnTo>
                  <a:pt x="533" y="553"/>
                </a:lnTo>
                <a:lnTo>
                  <a:pt x="540" y="549"/>
                </a:lnTo>
                <a:lnTo>
                  <a:pt x="546" y="549"/>
                </a:lnTo>
                <a:lnTo>
                  <a:pt x="552" y="553"/>
                </a:lnTo>
                <a:lnTo>
                  <a:pt x="555" y="553"/>
                </a:lnTo>
                <a:lnTo>
                  <a:pt x="561" y="553"/>
                </a:lnTo>
                <a:lnTo>
                  <a:pt x="567" y="553"/>
                </a:lnTo>
                <a:lnTo>
                  <a:pt x="574" y="549"/>
                </a:lnTo>
                <a:lnTo>
                  <a:pt x="580" y="549"/>
                </a:lnTo>
                <a:lnTo>
                  <a:pt x="582" y="549"/>
                </a:lnTo>
                <a:lnTo>
                  <a:pt x="589" y="549"/>
                </a:lnTo>
                <a:lnTo>
                  <a:pt x="595" y="553"/>
                </a:lnTo>
                <a:lnTo>
                  <a:pt x="601" y="553"/>
                </a:lnTo>
                <a:lnTo>
                  <a:pt x="607" y="553"/>
                </a:lnTo>
                <a:lnTo>
                  <a:pt x="610" y="553"/>
                </a:lnTo>
                <a:lnTo>
                  <a:pt x="616" y="553"/>
                </a:lnTo>
                <a:lnTo>
                  <a:pt x="623" y="553"/>
                </a:lnTo>
                <a:lnTo>
                  <a:pt x="629" y="553"/>
                </a:lnTo>
                <a:lnTo>
                  <a:pt x="635" y="553"/>
                </a:lnTo>
                <a:lnTo>
                  <a:pt x="641" y="553"/>
                </a:lnTo>
                <a:lnTo>
                  <a:pt x="644" y="553"/>
                </a:lnTo>
                <a:lnTo>
                  <a:pt x="650" y="553"/>
                </a:lnTo>
                <a:lnTo>
                  <a:pt x="657" y="553"/>
                </a:lnTo>
                <a:lnTo>
                  <a:pt x="663" y="553"/>
                </a:lnTo>
                <a:lnTo>
                  <a:pt x="668" y="553"/>
                </a:lnTo>
                <a:lnTo>
                  <a:pt x="672" y="553"/>
                </a:lnTo>
                <a:lnTo>
                  <a:pt x="678" y="553"/>
                </a:lnTo>
                <a:lnTo>
                  <a:pt x="684" y="553"/>
                </a:lnTo>
                <a:lnTo>
                  <a:pt x="691" y="553"/>
                </a:lnTo>
                <a:lnTo>
                  <a:pt x="696" y="553"/>
                </a:lnTo>
                <a:lnTo>
                  <a:pt x="699" y="553"/>
                </a:lnTo>
                <a:lnTo>
                  <a:pt x="706" y="553"/>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887" name="Freeform 63">
            <a:extLst>
              <a:ext uri="{FF2B5EF4-FFF2-40B4-BE49-F238E27FC236}">
                <a16:creationId xmlns:a16="http://schemas.microsoft.com/office/drawing/2014/main" id="{037D4596-F9C5-4689-93ED-F15C336C7BB8}"/>
              </a:ext>
            </a:extLst>
          </p:cNvPr>
          <p:cNvSpPr>
            <a:spLocks/>
          </p:cNvSpPr>
          <p:nvPr/>
        </p:nvSpPr>
        <p:spPr bwMode="auto">
          <a:xfrm>
            <a:off x="5557838" y="4011613"/>
            <a:ext cx="663575" cy="1587"/>
          </a:xfrm>
          <a:custGeom>
            <a:avLst/>
            <a:gdLst>
              <a:gd name="T0" fmla="*/ 6 w 418"/>
              <a:gd name="T1" fmla="*/ 18 w 418"/>
              <a:gd name="T2" fmla="*/ 26 w 418"/>
              <a:gd name="T3" fmla="*/ 39 w 418"/>
              <a:gd name="T4" fmla="*/ 52 w 418"/>
              <a:gd name="T5" fmla="*/ 60 w 418"/>
              <a:gd name="T6" fmla="*/ 73 w 418"/>
              <a:gd name="T7" fmla="*/ 82 w 418"/>
              <a:gd name="T8" fmla="*/ 94 w 418"/>
              <a:gd name="T9" fmla="*/ 107 w 418"/>
              <a:gd name="T10" fmla="*/ 116 w 418"/>
              <a:gd name="T11" fmla="*/ 128 w 418"/>
              <a:gd name="T12" fmla="*/ 140 w 418"/>
              <a:gd name="T13" fmla="*/ 150 w 418"/>
              <a:gd name="T14" fmla="*/ 161 w 418"/>
              <a:gd name="T15" fmla="*/ 170 w 418"/>
              <a:gd name="T16" fmla="*/ 183 w 418"/>
              <a:gd name="T17" fmla="*/ 195 w 418"/>
              <a:gd name="T18" fmla="*/ 204 w 418"/>
              <a:gd name="T19" fmla="*/ 217 w 418"/>
              <a:gd name="T20" fmla="*/ 229 w 418"/>
              <a:gd name="T21" fmla="*/ 238 w 418"/>
              <a:gd name="T22" fmla="*/ 251 w 418"/>
              <a:gd name="T23" fmla="*/ 260 w 418"/>
              <a:gd name="T24" fmla="*/ 272 w 418"/>
              <a:gd name="T25" fmla="*/ 284 w 418"/>
              <a:gd name="T26" fmla="*/ 292 w 418"/>
              <a:gd name="T27" fmla="*/ 305 w 418"/>
              <a:gd name="T28" fmla="*/ 318 w 418"/>
              <a:gd name="T29" fmla="*/ 326 w 418"/>
              <a:gd name="T30" fmla="*/ 339 w 418"/>
              <a:gd name="T31" fmla="*/ 348 w 418"/>
              <a:gd name="T32" fmla="*/ 360 w 418"/>
              <a:gd name="T33" fmla="*/ 373 w 418"/>
              <a:gd name="T34" fmla="*/ 382 w 418"/>
              <a:gd name="T35" fmla="*/ 394 w 418"/>
              <a:gd name="T36" fmla="*/ 406 w 418"/>
              <a:gd name="T37" fmla="*/ 416 w 418"/>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Lst>
            <a:rect l="0" t="0" r="r" b="b"/>
            <a:pathLst>
              <a:path w="418">
                <a:moveTo>
                  <a:pt x="0" y="0"/>
                </a:moveTo>
                <a:lnTo>
                  <a:pt x="6" y="0"/>
                </a:lnTo>
                <a:lnTo>
                  <a:pt x="11" y="0"/>
                </a:lnTo>
                <a:lnTo>
                  <a:pt x="18" y="0"/>
                </a:lnTo>
                <a:lnTo>
                  <a:pt x="24" y="0"/>
                </a:lnTo>
                <a:lnTo>
                  <a:pt x="26" y="0"/>
                </a:lnTo>
                <a:lnTo>
                  <a:pt x="33" y="0"/>
                </a:lnTo>
                <a:lnTo>
                  <a:pt x="39" y="0"/>
                </a:lnTo>
                <a:lnTo>
                  <a:pt x="45" y="0"/>
                </a:lnTo>
                <a:lnTo>
                  <a:pt x="52" y="0"/>
                </a:lnTo>
                <a:lnTo>
                  <a:pt x="54" y="0"/>
                </a:lnTo>
                <a:lnTo>
                  <a:pt x="60" y="0"/>
                </a:lnTo>
                <a:lnTo>
                  <a:pt x="67" y="0"/>
                </a:lnTo>
                <a:lnTo>
                  <a:pt x="73" y="0"/>
                </a:lnTo>
                <a:lnTo>
                  <a:pt x="79" y="0"/>
                </a:lnTo>
                <a:lnTo>
                  <a:pt x="82" y="0"/>
                </a:lnTo>
                <a:lnTo>
                  <a:pt x="88" y="0"/>
                </a:lnTo>
                <a:lnTo>
                  <a:pt x="94" y="0"/>
                </a:lnTo>
                <a:lnTo>
                  <a:pt x="101" y="0"/>
                </a:lnTo>
                <a:lnTo>
                  <a:pt x="107" y="0"/>
                </a:lnTo>
                <a:lnTo>
                  <a:pt x="112" y="0"/>
                </a:lnTo>
                <a:lnTo>
                  <a:pt x="116" y="0"/>
                </a:lnTo>
                <a:lnTo>
                  <a:pt x="122" y="0"/>
                </a:lnTo>
                <a:lnTo>
                  <a:pt x="128" y="0"/>
                </a:lnTo>
                <a:lnTo>
                  <a:pt x="134" y="0"/>
                </a:lnTo>
                <a:lnTo>
                  <a:pt x="140" y="0"/>
                </a:lnTo>
                <a:lnTo>
                  <a:pt x="143" y="0"/>
                </a:lnTo>
                <a:lnTo>
                  <a:pt x="150" y="0"/>
                </a:lnTo>
                <a:lnTo>
                  <a:pt x="155" y="0"/>
                </a:lnTo>
                <a:lnTo>
                  <a:pt x="161" y="0"/>
                </a:lnTo>
                <a:lnTo>
                  <a:pt x="168" y="0"/>
                </a:lnTo>
                <a:lnTo>
                  <a:pt x="170" y="0"/>
                </a:lnTo>
                <a:lnTo>
                  <a:pt x="176" y="0"/>
                </a:lnTo>
                <a:lnTo>
                  <a:pt x="183" y="0"/>
                </a:lnTo>
                <a:lnTo>
                  <a:pt x="189" y="0"/>
                </a:lnTo>
                <a:lnTo>
                  <a:pt x="195" y="0"/>
                </a:lnTo>
                <a:lnTo>
                  <a:pt x="202" y="0"/>
                </a:lnTo>
                <a:lnTo>
                  <a:pt x="204" y="0"/>
                </a:lnTo>
                <a:lnTo>
                  <a:pt x="210" y="0"/>
                </a:lnTo>
                <a:lnTo>
                  <a:pt x="217" y="0"/>
                </a:lnTo>
                <a:lnTo>
                  <a:pt x="223" y="0"/>
                </a:lnTo>
                <a:lnTo>
                  <a:pt x="229" y="0"/>
                </a:lnTo>
                <a:lnTo>
                  <a:pt x="232" y="0"/>
                </a:lnTo>
                <a:lnTo>
                  <a:pt x="238" y="0"/>
                </a:lnTo>
                <a:lnTo>
                  <a:pt x="244" y="0"/>
                </a:lnTo>
                <a:lnTo>
                  <a:pt x="251" y="0"/>
                </a:lnTo>
                <a:lnTo>
                  <a:pt x="256" y="0"/>
                </a:lnTo>
                <a:lnTo>
                  <a:pt x="260" y="0"/>
                </a:lnTo>
                <a:lnTo>
                  <a:pt x="266" y="0"/>
                </a:lnTo>
                <a:lnTo>
                  <a:pt x="272" y="0"/>
                </a:lnTo>
                <a:lnTo>
                  <a:pt x="277" y="0"/>
                </a:lnTo>
                <a:lnTo>
                  <a:pt x="284" y="0"/>
                </a:lnTo>
                <a:lnTo>
                  <a:pt x="290" y="0"/>
                </a:lnTo>
                <a:lnTo>
                  <a:pt x="292" y="0"/>
                </a:lnTo>
                <a:lnTo>
                  <a:pt x="299" y="0"/>
                </a:lnTo>
                <a:lnTo>
                  <a:pt x="305" y="0"/>
                </a:lnTo>
                <a:lnTo>
                  <a:pt x="311" y="0"/>
                </a:lnTo>
                <a:lnTo>
                  <a:pt x="318" y="0"/>
                </a:lnTo>
                <a:lnTo>
                  <a:pt x="320" y="0"/>
                </a:lnTo>
                <a:lnTo>
                  <a:pt x="326" y="0"/>
                </a:lnTo>
                <a:lnTo>
                  <a:pt x="333" y="0"/>
                </a:lnTo>
                <a:lnTo>
                  <a:pt x="339" y="0"/>
                </a:lnTo>
                <a:lnTo>
                  <a:pt x="345" y="0"/>
                </a:lnTo>
                <a:lnTo>
                  <a:pt x="348" y="0"/>
                </a:lnTo>
                <a:lnTo>
                  <a:pt x="354" y="0"/>
                </a:lnTo>
                <a:lnTo>
                  <a:pt x="360" y="0"/>
                </a:lnTo>
                <a:lnTo>
                  <a:pt x="367" y="0"/>
                </a:lnTo>
                <a:lnTo>
                  <a:pt x="373" y="0"/>
                </a:lnTo>
                <a:lnTo>
                  <a:pt x="378" y="0"/>
                </a:lnTo>
                <a:lnTo>
                  <a:pt x="382" y="0"/>
                </a:lnTo>
                <a:lnTo>
                  <a:pt x="388" y="0"/>
                </a:lnTo>
                <a:lnTo>
                  <a:pt x="394" y="0"/>
                </a:lnTo>
                <a:lnTo>
                  <a:pt x="401" y="0"/>
                </a:lnTo>
                <a:lnTo>
                  <a:pt x="406" y="0"/>
                </a:lnTo>
                <a:lnTo>
                  <a:pt x="410" y="0"/>
                </a:lnTo>
                <a:lnTo>
                  <a:pt x="416" y="0"/>
                </a:lnTo>
                <a:lnTo>
                  <a:pt x="418" y="0"/>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888" name="Freeform 64">
            <a:extLst>
              <a:ext uri="{FF2B5EF4-FFF2-40B4-BE49-F238E27FC236}">
                <a16:creationId xmlns:a16="http://schemas.microsoft.com/office/drawing/2014/main" id="{5FA552D5-90BE-4008-B2F7-61FDD0724940}"/>
              </a:ext>
            </a:extLst>
          </p:cNvPr>
          <p:cNvSpPr>
            <a:spLocks noEditPoints="1"/>
          </p:cNvSpPr>
          <p:nvPr/>
        </p:nvSpPr>
        <p:spPr bwMode="auto">
          <a:xfrm>
            <a:off x="3324225" y="2960688"/>
            <a:ext cx="1109663" cy="1352550"/>
          </a:xfrm>
          <a:custGeom>
            <a:avLst/>
            <a:gdLst>
              <a:gd name="T0" fmla="*/ 477 w 10623"/>
              <a:gd name="T1" fmla="*/ 9919 h 12852"/>
              <a:gd name="T2" fmla="*/ 283 w 10623"/>
              <a:gd name="T3" fmla="*/ 10052 h 12852"/>
              <a:gd name="T4" fmla="*/ 990 w 10623"/>
              <a:gd name="T5" fmla="*/ 9919 h 12852"/>
              <a:gd name="T6" fmla="*/ 1467 w 10623"/>
              <a:gd name="T7" fmla="*/ 9919 h 12852"/>
              <a:gd name="T8" fmla="*/ 1025 w 10623"/>
              <a:gd name="T9" fmla="*/ 10052 h 12852"/>
              <a:gd name="T10" fmla="*/ 2049 w 10623"/>
              <a:gd name="T11" fmla="*/ 9919 h 12852"/>
              <a:gd name="T12" fmla="*/ 2385 w 10623"/>
              <a:gd name="T13" fmla="*/ 10052 h 12852"/>
              <a:gd name="T14" fmla="*/ 1867 w 10623"/>
              <a:gd name="T15" fmla="*/ 10052 h 12852"/>
              <a:gd name="T16" fmla="*/ 3215 w 10623"/>
              <a:gd name="T17" fmla="*/ 9919 h 12852"/>
              <a:gd name="T18" fmla="*/ 3074 w 10623"/>
              <a:gd name="T19" fmla="*/ 10052 h 12852"/>
              <a:gd name="T20" fmla="*/ 3904 w 10623"/>
              <a:gd name="T21" fmla="*/ 9919 h 12852"/>
              <a:gd name="T22" fmla="*/ 4239 w 10623"/>
              <a:gd name="T23" fmla="*/ 10052 h 12852"/>
              <a:gd name="T24" fmla="*/ 3734 w 10623"/>
              <a:gd name="T25" fmla="*/ 9919 h 12852"/>
              <a:gd name="T26" fmla="*/ 5175 w 10623"/>
              <a:gd name="T27" fmla="*/ 9919 h 12852"/>
              <a:gd name="T28" fmla="*/ 4840 w 10623"/>
              <a:gd name="T29" fmla="*/ 10052 h 12852"/>
              <a:gd name="T30" fmla="*/ 5864 w 10623"/>
              <a:gd name="T31" fmla="*/ 9919 h 12852"/>
              <a:gd name="T32" fmla="*/ 6005 w 10623"/>
              <a:gd name="T33" fmla="*/ 10052 h 12852"/>
              <a:gd name="T34" fmla="*/ 6519 w 10623"/>
              <a:gd name="T35" fmla="*/ 9867 h 12852"/>
              <a:gd name="T36" fmla="*/ 6942 w 10623"/>
              <a:gd name="T37" fmla="*/ 9919 h 12852"/>
              <a:gd name="T38" fmla="*/ 6806 w 10623"/>
              <a:gd name="T39" fmla="*/ 9993 h 12852"/>
              <a:gd name="T40" fmla="*/ 7441 w 10623"/>
              <a:gd name="T41" fmla="*/ 9905 h 12852"/>
              <a:gd name="T42" fmla="*/ 7753 w 10623"/>
              <a:gd name="T43" fmla="*/ 10103 h 12852"/>
              <a:gd name="T44" fmla="*/ 7685 w 10623"/>
              <a:gd name="T45" fmla="*/ 10218 h 12852"/>
              <a:gd name="T46" fmla="*/ 7382 w 10623"/>
              <a:gd name="T47" fmla="*/ 10025 h 12852"/>
              <a:gd name="T48" fmla="*/ 8253 w 10623"/>
              <a:gd name="T49" fmla="*/ 9339 h 12852"/>
              <a:gd name="T50" fmla="*/ 8199 w 10623"/>
              <a:gd name="T51" fmla="*/ 9322 h 12852"/>
              <a:gd name="T52" fmla="*/ 8288 w 10623"/>
              <a:gd name="T53" fmla="*/ 10320 h 12852"/>
              <a:gd name="T54" fmla="*/ 8419 w 10623"/>
              <a:gd name="T55" fmla="*/ 11248 h 12852"/>
              <a:gd name="T56" fmla="*/ 8602 w 10623"/>
              <a:gd name="T57" fmla="*/ 11563 h 12852"/>
              <a:gd name="T58" fmla="*/ 8501 w 10623"/>
              <a:gd name="T59" fmla="*/ 11644 h 12852"/>
              <a:gd name="T60" fmla="*/ 8653 w 10623"/>
              <a:gd name="T61" fmla="*/ 10740 h 12852"/>
              <a:gd name="T62" fmla="*/ 8709 w 10623"/>
              <a:gd name="T63" fmla="*/ 9809 h 12852"/>
              <a:gd name="T64" fmla="*/ 8813 w 10623"/>
              <a:gd name="T65" fmla="*/ 7412 h 12852"/>
              <a:gd name="T66" fmla="*/ 8962 w 10623"/>
              <a:gd name="T67" fmla="*/ 7018 h 12852"/>
              <a:gd name="T68" fmla="*/ 8896 w 10623"/>
              <a:gd name="T69" fmla="*/ 5148 h 12852"/>
              <a:gd name="T70" fmla="*/ 8935 w 10623"/>
              <a:gd name="T71" fmla="*/ 4214 h 12852"/>
              <a:gd name="T72" fmla="*/ 9135 w 10623"/>
              <a:gd name="T73" fmla="*/ 2755 h 12852"/>
              <a:gd name="T74" fmla="*/ 9015 w 10623"/>
              <a:gd name="T75" fmla="*/ 2351 h 12852"/>
              <a:gd name="T76" fmla="*/ 9154 w 10623"/>
              <a:gd name="T77" fmla="*/ 58 h 12852"/>
              <a:gd name="T78" fmla="*/ 9225 w 10623"/>
              <a:gd name="T79" fmla="*/ 499 h 12852"/>
              <a:gd name="T80" fmla="*/ 9429 w 10623"/>
              <a:gd name="T81" fmla="*/ 1495 h 12852"/>
              <a:gd name="T82" fmla="*/ 9362 w 10623"/>
              <a:gd name="T83" fmla="*/ 2966 h 12852"/>
              <a:gd name="T84" fmla="*/ 9510 w 10623"/>
              <a:gd name="T85" fmla="*/ 3361 h 12852"/>
              <a:gd name="T86" fmla="*/ 9545 w 10623"/>
              <a:gd name="T87" fmla="*/ 4294 h 12852"/>
              <a:gd name="T88" fmla="*/ 9596 w 10623"/>
              <a:gd name="T89" fmla="*/ 6694 h 12852"/>
              <a:gd name="T90" fmla="*/ 9489 w 10623"/>
              <a:gd name="T91" fmla="*/ 7631 h 12852"/>
              <a:gd name="T92" fmla="*/ 9504 w 10623"/>
              <a:gd name="T93" fmla="*/ 8031 h 12852"/>
              <a:gd name="T94" fmla="*/ 9709 w 10623"/>
              <a:gd name="T95" fmla="*/ 9890 h 12852"/>
              <a:gd name="T96" fmla="*/ 9660 w 10623"/>
              <a:gd name="T97" fmla="*/ 11362 h 12852"/>
              <a:gd name="T98" fmla="*/ 9824 w 10623"/>
              <a:gd name="T99" fmla="*/ 11751 h 12852"/>
              <a:gd name="T100" fmla="*/ 10067 w 10623"/>
              <a:gd name="T101" fmla="*/ 12378 h 12852"/>
              <a:gd name="T102" fmla="*/ 9939 w 10623"/>
              <a:gd name="T103" fmla="*/ 12659 h 12852"/>
              <a:gd name="T104" fmla="*/ 9965 w 10623"/>
              <a:gd name="T105" fmla="*/ 11969 h 12852"/>
              <a:gd name="T106" fmla="*/ 10067 w 10623"/>
              <a:gd name="T107" fmla="*/ 11038 h 12852"/>
              <a:gd name="T108" fmla="*/ 10409 w 10623"/>
              <a:gd name="T109" fmla="*/ 10456 h 12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623" h="12852">
                <a:moveTo>
                  <a:pt x="0" y="9919"/>
                </a:moveTo>
                <a:lnTo>
                  <a:pt x="53" y="9919"/>
                </a:lnTo>
                <a:lnTo>
                  <a:pt x="106" y="9919"/>
                </a:lnTo>
                <a:lnTo>
                  <a:pt x="195" y="9919"/>
                </a:lnTo>
                <a:lnTo>
                  <a:pt x="283" y="9919"/>
                </a:lnTo>
                <a:lnTo>
                  <a:pt x="371" y="9919"/>
                </a:lnTo>
                <a:lnTo>
                  <a:pt x="477" y="9919"/>
                </a:lnTo>
                <a:lnTo>
                  <a:pt x="513" y="9919"/>
                </a:lnTo>
                <a:lnTo>
                  <a:pt x="534" y="9919"/>
                </a:lnTo>
                <a:lnTo>
                  <a:pt x="534" y="10052"/>
                </a:lnTo>
                <a:lnTo>
                  <a:pt x="513" y="10052"/>
                </a:lnTo>
                <a:lnTo>
                  <a:pt x="477" y="10052"/>
                </a:lnTo>
                <a:lnTo>
                  <a:pt x="371" y="10052"/>
                </a:lnTo>
                <a:lnTo>
                  <a:pt x="283" y="10052"/>
                </a:lnTo>
                <a:lnTo>
                  <a:pt x="195" y="10052"/>
                </a:lnTo>
                <a:lnTo>
                  <a:pt x="106" y="10052"/>
                </a:lnTo>
                <a:lnTo>
                  <a:pt x="53" y="10052"/>
                </a:lnTo>
                <a:lnTo>
                  <a:pt x="0" y="10052"/>
                </a:lnTo>
                <a:lnTo>
                  <a:pt x="0" y="9919"/>
                </a:lnTo>
                <a:close/>
                <a:moveTo>
                  <a:pt x="934" y="9919"/>
                </a:moveTo>
                <a:lnTo>
                  <a:pt x="990" y="9919"/>
                </a:lnTo>
                <a:lnTo>
                  <a:pt x="1025" y="9919"/>
                </a:lnTo>
                <a:lnTo>
                  <a:pt x="1113" y="9919"/>
                </a:lnTo>
                <a:lnTo>
                  <a:pt x="1219" y="9919"/>
                </a:lnTo>
                <a:lnTo>
                  <a:pt x="1307" y="9919"/>
                </a:lnTo>
                <a:lnTo>
                  <a:pt x="1396" y="9919"/>
                </a:lnTo>
                <a:lnTo>
                  <a:pt x="1449" y="9919"/>
                </a:lnTo>
                <a:lnTo>
                  <a:pt x="1467" y="9919"/>
                </a:lnTo>
                <a:lnTo>
                  <a:pt x="1467" y="10052"/>
                </a:lnTo>
                <a:lnTo>
                  <a:pt x="1449" y="10052"/>
                </a:lnTo>
                <a:lnTo>
                  <a:pt x="1396" y="10052"/>
                </a:lnTo>
                <a:lnTo>
                  <a:pt x="1307" y="10052"/>
                </a:lnTo>
                <a:lnTo>
                  <a:pt x="1219" y="10052"/>
                </a:lnTo>
                <a:lnTo>
                  <a:pt x="1113" y="10052"/>
                </a:lnTo>
                <a:lnTo>
                  <a:pt x="1025" y="10052"/>
                </a:lnTo>
                <a:lnTo>
                  <a:pt x="990" y="10052"/>
                </a:lnTo>
                <a:lnTo>
                  <a:pt x="934" y="10052"/>
                </a:lnTo>
                <a:lnTo>
                  <a:pt x="934" y="9919"/>
                </a:lnTo>
                <a:close/>
                <a:moveTo>
                  <a:pt x="1867" y="9919"/>
                </a:moveTo>
                <a:lnTo>
                  <a:pt x="1873" y="9919"/>
                </a:lnTo>
                <a:lnTo>
                  <a:pt x="1961" y="9919"/>
                </a:lnTo>
                <a:lnTo>
                  <a:pt x="2049" y="9919"/>
                </a:lnTo>
                <a:lnTo>
                  <a:pt x="2138" y="9919"/>
                </a:lnTo>
                <a:lnTo>
                  <a:pt x="2244" y="9919"/>
                </a:lnTo>
                <a:lnTo>
                  <a:pt x="2332" y="9919"/>
                </a:lnTo>
                <a:lnTo>
                  <a:pt x="2385" y="9919"/>
                </a:lnTo>
                <a:lnTo>
                  <a:pt x="2400" y="9919"/>
                </a:lnTo>
                <a:lnTo>
                  <a:pt x="2400" y="10052"/>
                </a:lnTo>
                <a:lnTo>
                  <a:pt x="2385" y="10052"/>
                </a:lnTo>
                <a:lnTo>
                  <a:pt x="2332" y="10052"/>
                </a:lnTo>
                <a:lnTo>
                  <a:pt x="2244" y="10052"/>
                </a:lnTo>
                <a:lnTo>
                  <a:pt x="2138" y="10052"/>
                </a:lnTo>
                <a:lnTo>
                  <a:pt x="2049" y="10052"/>
                </a:lnTo>
                <a:lnTo>
                  <a:pt x="1961" y="10052"/>
                </a:lnTo>
                <a:lnTo>
                  <a:pt x="1873" y="10052"/>
                </a:lnTo>
                <a:lnTo>
                  <a:pt x="1867" y="10052"/>
                </a:lnTo>
                <a:lnTo>
                  <a:pt x="1867" y="9919"/>
                </a:lnTo>
                <a:close/>
                <a:moveTo>
                  <a:pt x="2800" y="9919"/>
                </a:moveTo>
                <a:lnTo>
                  <a:pt x="2897" y="9919"/>
                </a:lnTo>
                <a:lnTo>
                  <a:pt x="2985" y="9919"/>
                </a:lnTo>
                <a:lnTo>
                  <a:pt x="3074" y="9919"/>
                </a:lnTo>
                <a:lnTo>
                  <a:pt x="3162" y="9919"/>
                </a:lnTo>
                <a:lnTo>
                  <a:pt x="3215" y="9919"/>
                </a:lnTo>
                <a:lnTo>
                  <a:pt x="3303" y="9919"/>
                </a:lnTo>
                <a:lnTo>
                  <a:pt x="3334" y="9919"/>
                </a:lnTo>
                <a:lnTo>
                  <a:pt x="3334" y="10052"/>
                </a:lnTo>
                <a:lnTo>
                  <a:pt x="3303" y="10052"/>
                </a:lnTo>
                <a:lnTo>
                  <a:pt x="3215" y="10052"/>
                </a:lnTo>
                <a:lnTo>
                  <a:pt x="3162" y="10052"/>
                </a:lnTo>
                <a:lnTo>
                  <a:pt x="3074" y="10052"/>
                </a:lnTo>
                <a:lnTo>
                  <a:pt x="2985" y="10052"/>
                </a:lnTo>
                <a:lnTo>
                  <a:pt x="2897" y="10052"/>
                </a:lnTo>
                <a:lnTo>
                  <a:pt x="2800" y="10052"/>
                </a:lnTo>
                <a:lnTo>
                  <a:pt x="2800" y="9919"/>
                </a:lnTo>
                <a:close/>
                <a:moveTo>
                  <a:pt x="3734" y="9919"/>
                </a:moveTo>
                <a:lnTo>
                  <a:pt x="3815" y="9919"/>
                </a:lnTo>
                <a:lnTo>
                  <a:pt x="3904" y="9919"/>
                </a:lnTo>
                <a:lnTo>
                  <a:pt x="4010" y="9919"/>
                </a:lnTo>
                <a:lnTo>
                  <a:pt x="4098" y="9919"/>
                </a:lnTo>
                <a:lnTo>
                  <a:pt x="4151" y="9919"/>
                </a:lnTo>
                <a:lnTo>
                  <a:pt x="4239" y="9919"/>
                </a:lnTo>
                <a:lnTo>
                  <a:pt x="4267" y="9919"/>
                </a:lnTo>
                <a:lnTo>
                  <a:pt x="4267" y="10052"/>
                </a:lnTo>
                <a:lnTo>
                  <a:pt x="4239" y="10052"/>
                </a:lnTo>
                <a:lnTo>
                  <a:pt x="4151" y="10052"/>
                </a:lnTo>
                <a:lnTo>
                  <a:pt x="4098" y="10052"/>
                </a:lnTo>
                <a:lnTo>
                  <a:pt x="4010" y="10052"/>
                </a:lnTo>
                <a:lnTo>
                  <a:pt x="3904" y="10052"/>
                </a:lnTo>
                <a:lnTo>
                  <a:pt x="3815" y="10052"/>
                </a:lnTo>
                <a:lnTo>
                  <a:pt x="3734" y="10052"/>
                </a:lnTo>
                <a:lnTo>
                  <a:pt x="3734" y="9919"/>
                </a:lnTo>
                <a:close/>
                <a:moveTo>
                  <a:pt x="4667" y="9919"/>
                </a:moveTo>
                <a:lnTo>
                  <a:pt x="4751" y="9919"/>
                </a:lnTo>
                <a:lnTo>
                  <a:pt x="4840" y="9919"/>
                </a:lnTo>
                <a:lnTo>
                  <a:pt x="4928" y="9919"/>
                </a:lnTo>
                <a:lnTo>
                  <a:pt x="5034" y="9919"/>
                </a:lnTo>
                <a:lnTo>
                  <a:pt x="5069" y="9919"/>
                </a:lnTo>
                <a:lnTo>
                  <a:pt x="5175" y="9919"/>
                </a:lnTo>
                <a:lnTo>
                  <a:pt x="5200" y="9919"/>
                </a:lnTo>
                <a:lnTo>
                  <a:pt x="5200" y="10052"/>
                </a:lnTo>
                <a:lnTo>
                  <a:pt x="5175" y="10052"/>
                </a:lnTo>
                <a:lnTo>
                  <a:pt x="5069" y="10052"/>
                </a:lnTo>
                <a:lnTo>
                  <a:pt x="5034" y="10052"/>
                </a:lnTo>
                <a:lnTo>
                  <a:pt x="4928" y="10052"/>
                </a:lnTo>
                <a:lnTo>
                  <a:pt x="4840" y="10052"/>
                </a:lnTo>
                <a:lnTo>
                  <a:pt x="4751" y="10052"/>
                </a:lnTo>
                <a:lnTo>
                  <a:pt x="4667" y="10052"/>
                </a:lnTo>
                <a:lnTo>
                  <a:pt x="4667" y="9919"/>
                </a:lnTo>
                <a:close/>
                <a:moveTo>
                  <a:pt x="5600" y="9919"/>
                </a:moveTo>
                <a:lnTo>
                  <a:pt x="5670" y="9919"/>
                </a:lnTo>
                <a:lnTo>
                  <a:pt x="5776" y="9919"/>
                </a:lnTo>
                <a:lnTo>
                  <a:pt x="5864" y="9919"/>
                </a:lnTo>
                <a:lnTo>
                  <a:pt x="5917" y="9919"/>
                </a:lnTo>
                <a:lnTo>
                  <a:pt x="6005" y="9919"/>
                </a:lnTo>
                <a:lnTo>
                  <a:pt x="6094" y="9919"/>
                </a:lnTo>
                <a:lnTo>
                  <a:pt x="6134" y="9919"/>
                </a:lnTo>
                <a:lnTo>
                  <a:pt x="6134" y="10052"/>
                </a:lnTo>
                <a:lnTo>
                  <a:pt x="6094" y="10052"/>
                </a:lnTo>
                <a:lnTo>
                  <a:pt x="6005" y="10052"/>
                </a:lnTo>
                <a:lnTo>
                  <a:pt x="5917" y="10052"/>
                </a:lnTo>
                <a:lnTo>
                  <a:pt x="5864" y="10052"/>
                </a:lnTo>
                <a:lnTo>
                  <a:pt x="5776" y="10052"/>
                </a:lnTo>
                <a:lnTo>
                  <a:pt x="5670" y="10052"/>
                </a:lnTo>
                <a:lnTo>
                  <a:pt x="5600" y="10052"/>
                </a:lnTo>
                <a:lnTo>
                  <a:pt x="5600" y="9919"/>
                </a:lnTo>
                <a:close/>
                <a:moveTo>
                  <a:pt x="6519" y="9867"/>
                </a:moveTo>
                <a:lnTo>
                  <a:pt x="6606" y="9867"/>
                </a:lnTo>
                <a:lnTo>
                  <a:pt x="6694" y="9867"/>
                </a:lnTo>
                <a:lnTo>
                  <a:pt x="6800" y="9867"/>
                </a:lnTo>
                <a:lnTo>
                  <a:pt x="6836" y="9867"/>
                </a:lnTo>
                <a:cubicBezTo>
                  <a:pt x="6846" y="9867"/>
                  <a:pt x="6856" y="9869"/>
                  <a:pt x="6865" y="9874"/>
                </a:cubicBezTo>
                <a:lnTo>
                  <a:pt x="6971" y="9926"/>
                </a:lnTo>
                <a:lnTo>
                  <a:pt x="6942" y="9919"/>
                </a:lnTo>
                <a:lnTo>
                  <a:pt x="7030" y="9919"/>
                </a:lnTo>
                <a:lnTo>
                  <a:pt x="7040" y="9919"/>
                </a:lnTo>
                <a:lnTo>
                  <a:pt x="7040" y="10052"/>
                </a:lnTo>
                <a:lnTo>
                  <a:pt x="7030" y="10052"/>
                </a:lnTo>
                <a:lnTo>
                  <a:pt x="6942" y="10052"/>
                </a:lnTo>
                <a:cubicBezTo>
                  <a:pt x="6931" y="10052"/>
                  <a:pt x="6921" y="10050"/>
                  <a:pt x="6912" y="10045"/>
                </a:cubicBezTo>
                <a:lnTo>
                  <a:pt x="6806" y="9993"/>
                </a:lnTo>
                <a:lnTo>
                  <a:pt x="6836" y="10000"/>
                </a:lnTo>
                <a:lnTo>
                  <a:pt x="6800" y="10000"/>
                </a:lnTo>
                <a:lnTo>
                  <a:pt x="6694" y="10000"/>
                </a:lnTo>
                <a:lnTo>
                  <a:pt x="6606" y="10000"/>
                </a:lnTo>
                <a:lnTo>
                  <a:pt x="6519" y="10000"/>
                </a:lnTo>
                <a:lnTo>
                  <a:pt x="6519" y="9867"/>
                </a:lnTo>
                <a:close/>
                <a:moveTo>
                  <a:pt x="7441" y="9905"/>
                </a:moveTo>
                <a:lnTo>
                  <a:pt x="7483" y="9926"/>
                </a:lnTo>
                <a:cubicBezTo>
                  <a:pt x="7490" y="9929"/>
                  <a:pt x="7496" y="9933"/>
                  <a:pt x="7501" y="9938"/>
                </a:cubicBezTo>
                <a:lnTo>
                  <a:pt x="7589" y="10026"/>
                </a:lnTo>
                <a:lnTo>
                  <a:pt x="7567" y="10011"/>
                </a:lnTo>
                <a:lnTo>
                  <a:pt x="7655" y="10046"/>
                </a:lnTo>
                <a:cubicBezTo>
                  <a:pt x="7658" y="10048"/>
                  <a:pt x="7661" y="10049"/>
                  <a:pt x="7664" y="10051"/>
                </a:cubicBezTo>
                <a:lnTo>
                  <a:pt x="7753" y="10103"/>
                </a:lnTo>
                <a:lnTo>
                  <a:pt x="7662" y="10126"/>
                </a:lnTo>
                <a:lnTo>
                  <a:pt x="7715" y="10039"/>
                </a:lnTo>
                <a:lnTo>
                  <a:pt x="7748" y="9985"/>
                </a:lnTo>
                <a:lnTo>
                  <a:pt x="7861" y="10056"/>
                </a:lnTo>
                <a:lnTo>
                  <a:pt x="7829" y="10108"/>
                </a:lnTo>
                <a:lnTo>
                  <a:pt x="7776" y="10195"/>
                </a:lnTo>
                <a:cubicBezTo>
                  <a:pt x="7757" y="10227"/>
                  <a:pt x="7716" y="10237"/>
                  <a:pt x="7685" y="10218"/>
                </a:cubicBezTo>
                <a:lnTo>
                  <a:pt x="7596" y="10166"/>
                </a:lnTo>
                <a:lnTo>
                  <a:pt x="7606" y="10170"/>
                </a:lnTo>
                <a:lnTo>
                  <a:pt x="7517" y="10135"/>
                </a:lnTo>
                <a:cubicBezTo>
                  <a:pt x="7509" y="10132"/>
                  <a:pt x="7501" y="10127"/>
                  <a:pt x="7495" y="10121"/>
                </a:cubicBezTo>
                <a:lnTo>
                  <a:pt x="7407" y="10033"/>
                </a:lnTo>
                <a:lnTo>
                  <a:pt x="7424" y="10045"/>
                </a:lnTo>
                <a:lnTo>
                  <a:pt x="7382" y="10025"/>
                </a:lnTo>
                <a:lnTo>
                  <a:pt x="7441" y="9905"/>
                </a:lnTo>
                <a:close/>
                <a:moveTo>
                  <a:pt x="7889" y="9623"/>
                </a:moveTo>
                <a:lnTo>
                  <a:pt x="7994" y="9398"/>
                </a:lnTo>
                <a:lnTo>
                  <a:pt x="8086" y="9250"/>
                </a:lnTo>
                <a:cubicBezTo>
                  <a:pt x="8098" y="9231"/>
                  <a:pt x="8120" y="9219"/>
                  <a:pt x="8143" y="9219"/>
                </a:cubicBezTo>
                <a:cubicBezTo>
                  <a:pt x="8166" y="9220"/>
                  <a:pt x="8188" y="9232"/>
                  <a:pt x="8200" y="9252"/>
                </a:cubicBezTo>
                <a:lnTo>
                  <a:pt x="8253" y="9339"/>
                </a:lnTo>
                <a:cubicBezTo>
                  <a:pt x="8256" y="9345"/>
                  <a:pt x="8259" y="9352"/>
                  <a:pt x="8261" y="9360"/>
                </a:cubicBezTo>
                <a:lnTo>
                  <a:pt x="8264" y="9377"/>
                </a:lnTo>
                <a:lnTo>
                  <a:pt x="8134" y="9405"/>
                </a:lnTo>
                <a:lnTo>
                  <a:pt x="8130" y="9387"/>
                </a:lnTo>
                <a:lnTo>
                  <a:pt x="8138" y="9408"/>
                </a:lnTo>
                <a:lnTo>
                  <a:pt x="8085" y="9321"/>
                </a:lnTo>
                <a:lnTo>
                  <a:pt x="8199" y="9322"/>
                </a:lnTo>
                <a:lnTo>
                  <a:pt x="8115" y="9454"/>
                </a:lnTo>
                <a:lnTo>
                  <a:pt x="8010" y="9679"/>
                </a:lnTo>
                <a:lnTo>
                  <a:pt x="7889" y="9623"/>
                </a:lnTo>
                <a:close/>
                <a:moveTo>
                  <a:pt x="8347" y="9769"/>
                </a:moveTo>
                <a:lnTo>
                  <a:pt x="8349" y="9780"/>
                </a:lnTo>
                <a:lnTo>
                  <a:pt x="8420" y="10302"/>
                </a:lnTo>
                <a:lnTo>
                  <a:pt x="8288" y="10320"/>
                </a:lnTo>
                <a:lnTo>
                  <a:pt x="8219" y="9807"/>
                </a:lnTo>
                <a:lnTo>
                  <a:pt x="8216" y="9796"/>
                </a:lnTo>
                <a:lnTo>
                  <a:pt x="8347" y="9769"/>
                </a:lnTo>
                <a:close/>
                <a:moveTo>
                  <a:pt x="8473" y="10699"/>
                </a:moveTo>
                <a:lnTo>
                  <a:pt x="8527" y="11114"/>
                </a:lnTo>
                <a:lnTo>
                  <a:pt x="8549" y="11221"/>
                </a:lnTo>
                <a:lnTo>
                  <a:pt x="8419" y="11248"/>
                </a:lnTo>
                <a:lnTo>
                  <a:pt x="8394" y="11131"/>
                </a:lnTo>
                <a:lnTo>
                  <a:pt x="8341" y="10716"/>
                </a:lnTo>
                <a:lnTo>
                  <a:pt x="8473" y="10699"/>
                </a:lnTo>
                <a:close/>
                <a:moveTo>
                  <a:pt x="8631" y="11613"/>
                </a:moveTo>
                <a:lnTo>
                  <a:pt x="8632" y="11616"/>
                </a:lnTo>
                <a:lnTo>
                  <a:pt x="8566" y="11563"/>
                </a:lnTo>
                <a:lnTo>
                  <a:pt x="8602" y="11563"/>
                </a:lnTo>
                <a:lnTo>
                  <a:pt x="8536" y="11620"/>
                </a:lnTo>
                <a:lnTo>
                  <a:pt x="8612" y="11132"/>
                </a:lnTo>
                <a:lnTo>
                  <a:pt x="8743" y="11152"/>
                </a:lnTo>
                <a:lnTo>
                  <a:pt x="8668" y="11640"/>
                </a:lnTo>
                <a:cubicBezTo>
                  <a:pt x="8663" y="11673"/>
                  <a:pt x="8635" y="11697"/>
                  <a:pt x="8602" y="11697"/>
                </a:cubicBezTo>
                <a:lnTo>
                  <a:pt x="8566" y="11697"/>
                </a:lnTo>
                <a:cubicBezTo>
                  <a:pt x="8535" y="11697"/>
                  <a:pt x="8508" y="11675"/>
                  <a:pt x="8501" y="11644"/>
                </a:cubicBezTo>
                <a:lnTo>
                  <a:pt x="8500" y="11640"/>
                </a:lnTo>
                <a:lnTo>
                  <a:pt x="8631" y="11613"/>
                </a:lnTo>
                <a:close/>
                <a:moveTo>
                  <a:pt x="8653" y="10740"/>
                </a:moveTo>
                <a:lnTo>
                  <a:pt x="8685" y="10208"/>
                </a:lnTo>
                <a:lnTo>
                  <a:pt x="8818" y="10216"/>
                </a:lnTo>
                <a:lnTo>
                  <a:pt x="8786" y="10748"/>
                </a:lnTo>
                <a:lnTo>
                  <a:pt x="8653" y="10740"/>
                </a:lnTo>
                <a:close/>
                <a:moveTo>
                  <a:pt x="8709" y="9809"/>
                </a:moveTo>
                <a:lnTo>
                  <a:pt x="8729" y="9474"/>
                </a:lnTo>
                <a:lnTo>
                  <a:pt x="8737" y="9278"/>
                </a:lnTo>
                <a:lnTo>
                  <a:pt x="8871" y="9283"/>
                </a:lnTo>
                <a:lnTo>
                  <a:pt x="8863" y="9482"/>
                </a:lnTo>
                <a:lnTo>
                  <a:pt x="8842" y="9817"/>
                </a:lnTo>
                <a:lnTo>
                  <a:pt x="8709" y="9809"/>
                </a:lnTo>
                <a:close/>
                <a:moveTo>
                  <a:pt x="8754" y="8878"/>
                </a:moveTo>
                <a:lnTo>
                  <a:pt x="8775" y="8345"/>
                </a:lnTo>
                <a:lnTo>
                  <a:pt x="8909" y="8350"/>
                </a:lnTo>
                <a:lnTo>
                  <a:pt x="8887" y="8883"/>
                </a:lnTo>
                <a:lnTo>
                  <a:pt x="8754" y="8878"/>
                </a:lnTo>
                <a:close/>
                <a:moveTo>
                  <a:pt x="8792" y="7945"/>
                </a:moveTo>
                <a:lnTo>
                  <a:pt x="8813" y="7412"/>
                </a:lnTo>
                <a:lnTo>
                  <a:pt x="8947" y="7418"/>
                </a:lnTo>
                <a:lnTo>
                  <a:pt x="8925" y="7951"/>
                </a:lnTo>
                <a:lnTo>
                  <a:pt x="8792" y="7945"/>
                </a:lnTo>
                <a:close/>
                <a:moveTo>
                  <a:pt x="8828" y="7013"/>
                </a:moveTo>
                <a:lnTo>
                  <a:pt x="8847" y="6480"/>
                </a:lnTo>
                <a:lnTo>
                  <a:pt x="8981" y="6485"/>
                </a:lnTo>
                <a:lnTo>
                  <a:pt x="8962" y="7018"/>
                </a:lnTo>
                <a:lnTo>
                  <a:pt x="8828" y="7013"/>
                </a:lnTo>
                <a:close/>
                <a:moveTo>
                  <a:pt x="8862" y="6080"/>
                </a:moveTo>
                <a:lnTo>
                  <a:pt x="8881" y="5547"/>
                </a:lnTo>
                <a:lnTo>
                  <a:pt x="9014" y="5552"/>
                </a:lnTo>
                <a:lnTo>
                  <a:pt x="8995" y="6085"/>
                </a:lnTo>
                <a:lnTo>
                  <a:pt x="8862" y="6080"/>
                </a:lnTo>
                <a:close/>
                <a:moveTo>
                  <a:pt x="8896" y="5148"/>
                </a:moveTo>
                <a:lnTo>
                  <a:pt x="8906" y="4858"/>
                </a:lnTo>
                <a:lnTo>
                  <a:pt x="8917" y="4614"/>
                </a:lnTo>
                <a:lnTo>
                  <a:pt x="9050" y="4620"/>
                </a:lnTo>
                <a:lnTo>
                  <a:pt x="9039" y="4863"/>
                </a:lnTo>
                <a:lnTo>
                  <a:pt x="9029" y="5152"/>
                </a:lnTo>
                <a:lnTo>
                  <a:pt x="8896" y="5148"/>
                </a:lnTo>
                <a:close/>
                <a:moveTo>
                  <a:pt x="8935" y="4214"/>
                </a:moveTo>
                <a:lnTo>
                  <a:pt x="8959" y="3682"/>
                </a:lnTo>
                <a:lnTo>
                  <a:pt x="9092" y="3688"/>
                </a:lnTo>
                <a:lnTo>
                  <a:pt x="9068" y="4220"/>
                </a:lnTo>
                <a:lnTo>
                  <a:pt x="8935" y="4214"/>
                </a:lnTo>
                <a:close/>
                <a:moveTo>
                  <a:pt x="8977" y="3282"/>
                </a:moveTo>
                <a:lnTo>
                  <a:pt x="9001" y="2749"/>
                </a:lnTo>
                <a:lnTo>
                  <a:pt x="9135" y="2755"/>
                </a:lnTo>
                <a:lnTo>
                  <a:pt x="9110" y="3288"/>
                </a:lnTo>
                <a:lnTo>
                  <a:pt x="8977" y="3282"/>
                </a:lnTo>
                <a:close/>
                <a:moveTo>
                  <a:pt x="9015" y="2351"/>
                </a:moveTo>
                <a:lnTo>
                  <a:pt x="9026" y="1818"/>
                </a:lnTo>
                <a:lnTo>
                  <a:pt x="9160" y="1821"/>
                </a:lnTo>
                <a:lnTo>
                  <a:pt x="9149" y="2354"/>
                </a:lnTo>
                <a:lnTo>
                  <a:pt x="9015" y="2351"/>
                </a:lnTo>
                <a:close/>
                <a:moveTo>
                  <a:pt x="9035" y="1418"/>
                </a:moveTo>
                <a:lnTo>
                  <a:pt x="9046" y="885"/>
                </a:lnTo>
                <a:lnTo>
                  <a:pt x="9179" y="888"/>
                </a:lnTo>
                <a:lnTo>
                  <a:pt x="9168" y="1421"/>
                </a:lnTo>
                <a:lnTo>
                  <a:pt x="9035" y="1418"/>
                </a:lnTo>
                <a:close/>
                <a:moveTo>
                  <a:pt x="9093" y="480"/>
                </a:moveTo>
                <a:lnTo>
                  <a:pt x="9154" y="58"/>
                </a:lnTo>
                <a:cubicBezTo>
                  <a:pt x="9159" y="26"/>
                  <a:pt x="9186" y="2"/>
                  <a:pt x="9218" y="1"/>
                </a:cubicBezTo>
                <a:cubicBezTo>
                  <a:pt x="9251" y="0"/>
                  <a:pt x="9279" y="23"/>
                  <a:pt x="9285" y="56"/>
                </a:cubicBezTo>
                <a:lnTo>
                  <a:pt x="9305" y="161"/>
                </a:lnTo>
                <a:lnTo>
                  <a:pt x="9174" y="186"/>
                </a:lnTo>
                <a:lnTo>
                  <a:pt x="9154" y="80"/>
                </a:lnTo>
                <a:lnTo>
                  <a:pt x="9286" y="77"/>
                </a:lnTo>
                <a:lnTo>
                  <a:pt x="9225" y="499"/>
                </a:lnTo>
                <a:lnTo>
                  <a:pt x="9093" y="480"/>
                </a:lnTo>
                <a:close/>
                <a:moveTo>
                  <a:pt x="9376" y="563"/>
                </a:moveTo>
                <a:lnTo>
                  <a:pt x="9406" y="1096"/>
                </a:lnTo>
                <a:lnTo>
                  <a:pt x="9273" y="1103"/>
                </a:lnTo>
                <a:lnTo>
                  <a:pt x="9243" y="571"/>
                </a:lnTo>
                <a:lnTo>
                  <a:pt x="9376" y="563"/>
                </a:lnTo>
                <a:close/>
                <a:moveTo>
                  <a:pt x="9429" y="1495"/>
                </a:moveTo>
                <a:lnTo>
                  <a:pt x="9459" y="2027"/>
                </a:lnTo>
                <a:lnTo>
                  <a:pt x="9326" y="2035"/>
                </a:lnTo>
                <a:lnTo>
                  <a:pt x="9296" y="1503"/>
                </a:lnTo>
                <a:lnTo>
                  <a:pt x="9429" y="1495"/>
                </a:lnTo>
                <a:close/>
                <a:moveTo>
                  <a:pt x="9476" y="2428"/>
                </a:moveTo>
                <a:lnTo>
                  <a:pt x="9496" y="2961"/>
                </a:lnTo>
                <a:lnTo>
                  <a:pt x="9362" y="2966"/>
                </a:lnTo>
                <a:lnTo>
                  <a:pt x="9342" y="2433"/>
                </a:lnTo>
                <a:lnTo>
                  <a:pt x="9476" y="2428"/>
                </a:lnTo>
                <a:close/>
                <a:moveTo>
                  <a:pt x="9510" y="3361"/>
                </a:moveTo>
                <a:lnTo>
                  <a:pt x="9530" y="3894"/>
                </a:lnTo>
                <a:lnTo>
                  <a:pt x="9397" y="3899"/>
                </a:lnTo>
                <a:lnTo>
                  <a:pt x="9377" y="3366"/>
                </a:lnTo>
                <a:lnTo>
                  <a:pt x="9510" y="3361"/>
                </a:lnTo>
                <a:close/>
                <a:moveTo>
                  <a:pt x="9545" y="4294"/>
                </a:moveTo>
                <a:lnTo>
                  <a:pt x="9551" y="4456"/>
                </a:lnTo>
                <a:lnTo>
                  <a:pt x="9559" y="4828"/>
                </a:lnTo>
                <a:lnTo>
                  <a:pt x="9426" y="4831"/>
                </a:lnTo>
                <a:lnTo>
                  <a:pt x="9418" y="4461"/>
                </a:lnTo>
                <a:lnTo>
                  <a:pt x="9412" y="4299"/>
                </a:lnTo>
                <a:lnTo>
                  <a:pt x="9545" y="4294"/>
                </a:lnTo>
                <a:close/>
                <a:moveTo>
                  <a:pt x="9567" y="5228"/>
                </a:moveTo>
                <a:lnTo>
                  <a:pt x="9577" y="5761"/>
                </a:lnTo>
                <a:lnTo>
                  <a:pt x="9444" y="5764"/>
                </a:lnTo>
                <a:lnTo>
                  <a:pt x="9434" y="5231"/>
                </a:lnTo>
                <a:lnTo>
                  <a:pt x="9567" y="5228"/>
                </a:lnTo>
                <a:close/>
                <a:moveTo>
                  <a:pt x="9585" y="6161"/>
                </a:moveTo>
                <a:lnTo>
                  <a:pt x="9596" y="6694"/>
                </a:lnTo>
                <a:lnTo>
                  <a:pt x="9463" y="6697"/>
                </a:lnTo>
                <a:lnTo>
                  <a:pt x="9452" y="6164"/>
                </a:lnTo>
                <a:lnTo>
                  <a:pt x="9585" y="6161"/>
                </a:lnTo>
                <a:close/>
                <a:moveTo>
                  <a:pt x="9604" y="7094"/>
                </a:moveTo>
                <a:lnTo>
                  <a:pt x="9604" y="7116"/>
                </a:lnTo>
                <a:lnTo>
                  <a:pt x="9623" y="7626"/>
                </a:lnTo>
                <a:lnTo>
                  <a:pt x="9489" y="7631"/>
                </a:lnTo>
                <a:lnTo>
                  <a:pt x="9471" y="7118"/>
                </a:lnTo>
                <a:lnTo>
                  <a:pt x="9471" y="7097"/>
                </a:lnTo>
                <a:lnTo>
                  <a:pt x="9604" y="7094"/>
                </a:lnTo>
                <a:close/>
                <a:moveTo>
                  <a:pt x="9637" y="8026"/>
                </a:moveTo>
                <a:lnTo>
                  <a:pt x="9656" y="8559"/>
                </a:lnTo>
                <a:lnTo>
                  <a:pt x="9523" y="8564"/>
                </a:lnTo>
                <a:lnTo>
                  <a:pt x="9504" y="8031"/>
                </a:lnTo>
                <a:lnTo>
                  <a:pt x="9637" y="8026"/>
                </a:lnTo>
                <a:close/>
                <a:moveTo>
                  <a:pt x="9670" y="8959"/>
                </a:moveTo>
                <a:lnTo>
                  <a:pt x="9689" y="9492"/>
                </a:lnTo>
                <a:lnTo>
                  <a:pt x="9556" y="9496"/>
                </a:lnTo>
                <a:lnTo>
                  <a:pt x="9537" y="8963"/>
                </a:lnTo>
                <a:lnTo>
                  <a:pt x="9670" y="8959"/>
                </a:lnTo>
                <a:close/>
                <a:moveTo>
                  <a:pt x="9709" y="9890"/>
                </a:moveTo>
                <a:lnTo>
                  <a:pt x="9740" y="10422"/>
                </a:lnTo>
                <a:lnTo>
                  <a:pt x="9607" y="10430"/>
                </a:lnTo>
                <a:lnTo>
                  <a:pt x="9576" y="9897"/>
                </a:lnTo>
                <a:lnTo>
                  <a:pt x="9709" y="9890"/>
                </a:lnTo>
                <a:close/>
                <a:moveTo>
                  <a:pt x="9763" y="10822"/>
                </a:moveTo>
                <a:lnTo>
                  <a:pt x="9793" y="11354"/>
                </a:lnTo>
                <a:lnTo>
                  <a:pt x="9660" y="11362"/>
                </a:lnTo>
                <a:lnTo>
                  <a:pt x="9630" y="10829"/>
                </a:lnTo>
                <a:lnTo>
                  <a:pt x="9763" y="10822"/>
                </a:lnTo>
                <a:close/>
                <a:moveTo>
                  <a:pt x="9824" y="11751"/>
                </a:moveTo>
                <a:lnTo>
                  <a:pt x="9869" y="12282"/>
                </a:lnTo>
                <a:lnTo>
                  <a:pt x="9736" y="12294"/>
                </a:lnTo>
                <a:lnTo>
                  <a:pt x="9691" y="11762"/>
                </a:lnTo>
                <a:lnTo>
                  <a:pt x="9824" y="11751"/>
                </a:lnTo>
                <a:close/>
                <a:moveTo>
                  <a:pt x="9939" y="12659"/>
                </a:moveTo>
                <a:lnTo>
                  <a:pt x="9972" y="12764"/>
                </a:lnTo>
                <a:lnTo>
                  <a:pt x="9844" y="12769"/>
                </a:lnTo>
                <a:lnTo>
                  <a:pt x="9932" y="12402"/>
                </a:lnTo>
                <a:lnTo>
                  <a:pt x="9931" y="12412"/>
                </a:lnTo>
                <a:lnTo>
                  <a:pt x="9934" y="12367"/>
                </a:lnTo>
                <a:lnTo>
                  <a:pt x="10067" y="12378"/>
                </a:lnTo>
                <a:lnTo>
                  <a:pt x="10063" y="12422"/>
                </a:lnTo>
                <a:cubicBezTo>
                  <a:pt x="10063" y="12426"/>
                  <a:pt x="10063" y="12429"/>
                  <a:pt x="10062" y="12433"/>
                </a:cubicBezTo>
                <a:lnTo>
                  <a:pt x="9973" y="12800"/>
                </a:lnTo>
                <a:cubicBezTo>
                  <a:pt x="9966" y="12829"/>
                  <a:pt x="9941" y="12850"/>
                  <a:pt x="9911" y="12851"/>
                </a:cubicBezTo>
                <a:cubicBezTo>
                  <a:pt x="9881" y="12852"/>
                  <a:pt x="9854" y="12833"/>
                  <a:pt x="9845" y="12805"/>
                </a:cubicBezTo>
                <a:lnTo>
                  <a:pt x="9812" y="12699"/>
                </a:lnTo>
                <a:lnTo>
                  <a:pt x="9939" y="12659"/>
                </a:lnTo>
                <a:close/>
                <a:moveTo>
                  <a:pt x="9965" y="11969"/>
                </a:moveTo>
                <a:lnTo>
                  <a:pt x="9984" y="11730"/>
                </a:lnTo>
                <a:lnTo>
                  <a:pt x="10019" y="11435"/>
                </a:lnTo>
                <a:lnTo>
                  <a:pt x="10151" y="11451"/>
                </a:lnTo>
                <a:lnTo>
                  <a:pt x="10116" y="11740"/>
                </a:lnTo>
                <a:lnTo>
                  <a:pt x="10098" y="11979"/>
                </a:lnTo>
                <a:lnTo>
                  <a:pt x="9965" y="11969"/>
                </a:lnTo>
                <a:close/>
                <a:moveTo>
                  <a:pt x="10067" y="11038"/>
                </a:moveTo>
                <a:lnTo>
                  <a:pt x="10072" y="10992"/>
                </a:lnTo>
                <a:lnTo>
                  <a:pt x="10163" y="10509"/>
                </a:lnTo>
                <a:lnTo>
                  <a:pt x="10294" y="10534"/>
                </a:lnTo>
                <a:lnTo>
                  <a:pt x="10204" y="11008"/>
                </a:lnTo>
                <a:lnTo>
                  <a:pt x="10199" y="11054"/>
                </a:lnTo>
                <a:lnTo>
                  <a:pt x="10067" y="11038"/>
                </a:lnTo>
                <a:close/>
                <a:moveTo>
                  <a:pt x="10406" y="10146"/>
                </a:moveTo>
                <a:lnTo>
                  <a:pt x="10421" y="10146"/>
                </a:lnTo>
                <a:cubicBezTo>
                  <a:pt x="10452" y="10146"/>
                  <a:pt x="10479" y="10168"/>
                  <a:pt x="10486" y="10198"/>
                </a:cubicBezTo>
                <a:lnTo>
                  <a:pt x="10539" y="10425"/>
                </a:lnTo>
                <a:lnTo>
                  <a:pt x="10623" y="10692"/>
                </a:lnTo>
                <a:lnTo>
                  <a:pt x="10496" y="10733"/>
                </a:lnTo>
                <a:lnTo>
                  <a:pt x="10409" y="10456"/>
                </a:lnTo>
                <a:lnTo>
                  <a:pt x="10356" y="10228"/>
                </a:lnTo>
                <a:lnTo>
                  <a:pt x="10421" y="10280"/>
                </a:lnTo>
                <a:lnTo>
                  <a:pt x="10406" y="10280"/>
                </a:lnTo>
                <a:lnTo>
                  <a:pt x="10406" y="10146"/>
                </a:lnTo>
                <a:close/>
              </a:path>
            </a:pathLst>
          </a:custGeom>
          <a:solidFill>
            <a:srgbClr val="3333FF"/>
          </a:solidFill>
          <a:ln w="1588" cap="flat">
            <a:solidFill>
              <a:srgbClr val="3333FF"/>
            </a:solidFill>
            <a:prstDash val="solid"/>
            <a:bevel/>
            <a:headEnd/>
            <a:tailEnd/>
          </a:ln>
        </p:spPr>
        <p:txBody>
          <a:bodyPr/>
          <a:lstStyle/>
          <a:p>
            <a:endParaRPr lang="en-US"/>
          </a:p>
        </p:txBody>
      </p:sp>
      <p:sp>
        <p:nvSpPr>
          <p:cNvPr id="77889" name="Freeform 65">
            <a:extLst>
              <a:ext uri="{FF2B5EF4-FFF2-40B4-BE49-F238E27FC236}">
                <a16:creationId xmlns:a16="http://schemas.microsoft.com/office/drawing/2014/main" id="{E356E3DF-DB5C-4B2A-857A-70669E497A96}"/>
              </a:ext>
            </a:extLst>
          </p:cNvPr>
          <p:cNvSpPr>
            <a:spLocks noEditPoints="1"/>
          </p:cNvSpPr>
          <p:nvPr/>
        </p:nvSpPr>
        <p:spPr bwMode="auto">
          <a:xfrm>
            <a:off x="4430713" y="3509963"/>
            <a:ext cx="1122362" cy="827087"/>
          </a:xfrm>
          <a:custGeom>
            <a:avLst/>
            <a:gdLst>
              <a:gd name="T0" fmla="*/ 179 w 5369"/>
              <a:gd name="T1" fmla="*/ 2861 h 3929"/>
              <a:gd name="T2" fmla="*/ 62 w 5369"/>
              <a:gd name="T3" fmla="*/ 2965 h 3929"/>
              <a:gd name="T4" fmla="*/ 586 w 5369"/>
              <a:gd name="T5" fmla="*/ 2874 h 3929"/>
              <a:gd name="T6" fmla="*/ 600 w 5369"/>
              <a:gd name="T7" fmla="*/ 2965 h 3929"/>
              <a:gd name="T8" fmla="*/ 411 w 5369"/>
              <a:gd name="T9" fmla="*/ 2874 h 3929"/>
              <a:gd name="T10" fmla="*/ 1010 w 5369"/>
              <a:gd name="T11" fmla="*/ 3057 h 3929"/>
              <a:gd name="T12" fmla="*/ 1057 w 5369"/>
              <a:gd name="T13" fmla="*/ 3141 h 3929"/>
              <a:gd name="T14" fmla="*/ 896 w 5369"/>
              <a:gd name="T15" fmla="*/ 3102 h 3929"/>
              <a:gd name="T16" fmla="*/ 1354 w 5369"/>
              <a:gd name="T17" fmla="*/ 3176 h 3929"/>
              <a:gd name="T18" fmla="*/ 1516 w 5369"/>
              <a:gd name="T19" fmla="*/ 3273 h 3929"/>
              <a:gd name="T20" fmla="*/ 1364 w 5369"/>
              <a:gd name="T21" fmla="*/ 3259 h 3929"/>
              <a:gd name="T22" fmla="*/ 1682 w 5369"/>
              <a:gd name="T23" fmla="*/ 3354 h 3929"/>
              <a:gd name="T24" fmla="*/ 1902 w 5369"/>
              <a:gd name="T25" fmla="*/ 3241 h 3929"/>
              <a:gd name="T26" fmla="*/ 1694 w 5369"/>
              <a:gd name="T27" fmla="*/ 3419 h 3929"/>
              <a:gd name="T28" fmla="*/ 1980 w 5369"/>
              <a:gd name="T29" fmla="*/ 3728 h 3929"/>
              <a:gd name="T30" fmla="*/ 2121 w 5369"/>
              <a:gd name="T31" fmla="*/ 3791 h 3929"/>
              <a:gd name="T32" fmla="*/ 2085 w 5369"/>
              <a:gd name="T33" fmla="*/ 3920 h 3929"/>
              <a:gd name="T34" fmla="*/ 2190 w 5369"/>
              <a:gd name="T35" fmla="*/ 2979 h 3929"/>
              <a:gd name="T36" fmla="*/ 2310 w 5369"/>
              <a:gd name="T37" fmla="*/ 2253 h 3929"/>
              <a:gd name="T38" fmla="*/ 2257 w 5369"/>
              <a:gd name="T39" fmla="*/ 2049 h 3929"/>
              <a:gd name="T40" fmla="*/ 2392 w 5369"/>
              <a:gd name="T41" fmla="*/ 874 h 3929"/>
              <a:gd name="T42" fmla="*/ 2412 w 5369"/>
              <a:gd name="T43" fmla="*/ 1128 h 3929"/>
              <a:gd name="T44" fmla="*/ 2518 w 5369"/>
              <a:gd name="T45" fmla="*/ 1091 h 3929"/>
              <a:gd name="T46" fmla="*/ 2631 w 5369"/>
              <a:gd name="T47" fmla="*/ 2018 h 3929"/>
              <a:gd name="T48" fmla="*/ 2714 w 5369"/>
              <a:gd name="T49" fmla="*/ 2630 h 3929"/>
              <a:gd name="T50" fmla="*/ 2846 w 5369"/>
              <a:gd name="T51" fmla="*/ 2904 h 3929"/>
              <a:gd name="T52" fmla="*/ 2863 w 5369"/>
              <a:gd name="T53" fmla="*/ 3131 h 3929"/>
              <a:gd name="T54" fmla="*/ 3094 w 5369"/>
              <a:gd name="T55" fmla="*/ 2733 h 3929"/>
              <a:gd name="T56" fmla="*/ 3051 w 5369"/>
              <a:gd name="T57" fmla="*/ 2528 h 3929"/>
              <a:gd name="T58" fmla="*/ 3185 w 5369"/>
              <a:gd name="T59" fmla="*/ 1331 h 3929"/>
              <a:gd name="T60" fmla="*/ 3320 w 5369"/>
              <a:gd name="T61" fmla="*/ 1431 h 3929"/>
              <a:gd name="T62" fmla="*/ 3373 w 5369"/>
              <a:gd name="T63" fmla="*/ 1700 h 3929"/>
              <a:gd name="T64" fmla="*/ 3649 w 5369"/>
              <a:gd name="T65" fmla="*/ 1891 h 3929"/>
              <a:gd name="T66" fmla="*/ 3801 w 5369"/>
              <a:gd name="T67" fmla="*/ 1574 h 3929"/>
              <a:gd name="T68" fmla="*/ 3728 w 5369"/>
              <a:gd name="T69" fmla="*/ 1596 h 3929"/>
              <a:gd name="T70" fmla="*/ 3842 w 5369"/>
              <a:gd name="T71" fmla="*/ 1955 h 3929"/>
              <a:gd name="T72" fmla="*/ 3907 w 5369"/>
              <a:gd name="T73" fmla="*/ 2408 h 3929"/>
              <a:gd name="T74" fmla="*/ 4046 w 5369"/>
              <a:gd name="T75" fmla="*/ 3066 h 3929"/>
              <a:gd name="T76" fmla="*/ 3957 w 5369"/>
              <a:gd name="T77" fmla="*/ 2893 h 3929"/>
              <a:gd name="T78" fmla="*/ 4157 w 5369"/>
              <a:gd name="T79" fmla="*/ 2874 h 3929"/>
              <a:gd name="T80" fmla="*/ 4140 w 5369"/>
              <a:gd name="T81" fmla="*/ 2400 h 3929"/>
              <a:gd name="T82" fmla="*/ 4198 w 5369"/>
              <a:gd name="T83" fmla="*/ 1470 h 3929"/>
              <a:gd name="T84" fmla="*/ 4286 w 5369"/>
              <a:gd name="T85" fmla="*/ 1008 h 3929"/>
              <a:gd name="T86" fmla="*/ 4254 w 5369"/>
              <a:gd name="T87" fmla="*/ 538 h 3929"/>
              <a:gd name="T88" fmla="*/ 4416 w 5369"/>
              <a:gd name="T89" fmla="*/ 53 h 3929"/>
              <a:gd name="T90" fmla="*/ 4498 w 5369"/>
              <a:gd name="T91" fmla="*/ 905 h 3929"/>
              <a:gd name="T92" fmla="*/ 4471 w 5369"/>
              <a:gd name="T93" fmla="*/ 1375 h 3929"/>
              <a:gd name="T94" fmla="*/ 4570 w 5369"/>
              <a:gd name="T95" fmla="*/ 1836 h 3929"/>
              <a:gd name="T96" fmla="*/ 4654 w 5369"/>
              <a:gd name="T97" fmla="*/ 2764 h 3929"/>
              <a:gd name="T98" fmla="*/ 4629 w 5369"/>
              <a:gd name="T99" fmla="*/ 3027 h 3929"/>
              <a:gd name="T100" fmla="*/ 4831 w 5369"/>
              <a:gd name="T101" fmla="*/ 2580 h 3929"/>
              <a:gd name="T102" fmla="*/ 5044 w 5369"/>
              <a:gd name="T103" fmla="*/ 2750 h 3929"/>
              <a:gd name="T104" fmla="*/ 5104 w 5369"/>
              <a:gd name="T105" fmla="*/ 2871 h 3929"/>
              <a:gd name="T106" fmla="*/ 5190 w 5369"/>
              <a:gd name="T107" fmla="*/ 2567 h 3929"/>
              <a:gd name="T108" fmla="*/ 5306 w 5369"/>
              <a:gd name="T109" fmla="*/ 2562 h 3929"/>
              <a:gd name="T110" fmla="*/ 5239 w 5369"/>
              <a:gd name="T111" fmla="*/ 2625 h 3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369" h="3929">
                <a:moveTo>
                  <a:pt x="57" y="2846"/>
                </a:moveTo>
                <a:lnTo>
                  <a:pt x="101" y="2916"/>
                </a:lnTo>
                <a:lnTo>
                  <a:pt x="83" y="2902"/>
                </a:lnTo>
                <a:lnTo>
                  <a:pt x="136" y="2919"/>
                </a:lnTo>
                <a:lnTo>
                  <a:pt x="102" y="2927"/>
                </a:lnTo>
                <a:lnTo>
                  <a:pt x="120" y="2910"/>
                </a:lnTo>
                <a:lnTo>
                  <a:pt x="175" y="2864"/>
                </a:lnTo>
                <a:cubicBezTo>
                  <a:pt x="177" y="2863"/>
                  <a:pt x="178" y="2862"/>
                  <a:pt x="179" y="2861"/>
                </a:cubicBezTo>
                <a:lnTo>
                  <a:pt x="209" y="2844"/>
                </a:lnTo>
                <a:lnTo>
                  <a:pt x="243" y="2901"/>
                </a:lnTo>
                <a:lnTo>
                  <a:pt x="213" y="2919"/>
                </a:lnTo>
                <a:lnTo>
                  <a:pt x="218" y="2916"/>
                </a:lnTo>
                <a:lnTo>
                  <a:pt x="167" y="2957"/>
                </a:lnTo>
                <a:lnTo>
                  <a:pt x="149" y="2975"/>
                </a:lnTo>
                <a:cubicBezTo>
                  <a:pt x="140" y="2984"/>
                  <a:pt x="127" y="2987"/>
                  <a:pt x="115" y="2983"/>
                </a:cubicBezTo>
                <a:lnTo>
                  <a:pt x="62" y="2965"/>
                </a:lnTo>
                <a:cubicBezTo>
                  <a:pt x="55" y="2963"/>
                  <a:pt x="49" y="2958"/>
                  <a:pt x="45" y="2951"/>
                </a:cubicBezTo>
                <a:lnTo>
                  <a:pt x="0" y="2882"/>
                </a:lnTo>
                <a:lnTo>
                  <a:pt x="57" y="2846"/>
                </a:lnTo>
                <a:close/>
                <a:moveTo>
                  <a:pt x="411" y="2874"/>
                </a:moveTo>
                <a:lnTo>
                  <a:pt x="453" y="2874"/>
                </a:lnTo>
                <a:lnTo>
                  <a:pt x="497" y="2874"/>
                </a:lnTo>
                <a:lnTo>
                  <a:pt x="541" y="2874"/>
                </a:lnTo>
                <a:lnTo>
                  <a:pt x="586" y="2874"/>
                </a:lnTo>
                <a:cubicBezTo>
                  <a:pt x="594" y="2874"/>
                  <a:pt x="603" y="2878"/>
                  <a:pt x="609" y="2884"/>
                </a:cubicBezTo>
                <a:lnTo>
                  <a:pt x="635" y="2910"/>
                </a:lnTo>
                <a:lnTo>
                  <a:pt x="624" y="2903"/>
                </a:lnTo>
                <a:lnTo>
                  <a:pt x="669" y="2920"/>
                </a:lnTo>
                <a:lnTo>
                  <a:pt x="677" y="2924"/>
                </a:lnTo>
                <a:lnTo>
                  <a:pt x="648" y="2984"/>
                </a:lnTo>
                <a:lnTo>
                  <a:pt x="644" y="2982"/>
                </a:lnTo>
                <a:lnTo>
                  <a:pt x="600" y="2965"/>
                </a:lnTo>
                <a:cubicBezTo>
                  <a:pt x="596" y="2963"/>
                  <a:pt x="592" y="2960"/>
                  <a:pt x="589" y="2957"/>
                </a:cubicBezTo>
                <a:lnTo>
                  <a:pt x="562" y="2931"/>
                </a:lnTo>
                <a:lnTo>
                  <a:pt x="586" y="2941"/>
                </a:lnTo>
                <a:lnTo>
                  <a:pt x="541" y="2941"/>
                </a:lnTo>
                <a:lnTo>
                  <a:pt x="497" y="2941"/>
                </a:lnTo>
                <a:lnTo>
                  <a:pt x="453" y="2941"/>
                </a:lnTo>
                <a:lnTo>
                  <a:pt x="411" y="2941"/>
                </a:lnTo>
                <a:lnTo>
                  <a:pt x="411" y="2874"/>
                </a:lnTo>
                <a:close/>
                <a:moveTo>
                  <a:pt x="860" y="3004"/>
                </a:moveTo>
                <a:lnTo>
                  <a:pt x="885" y="3018"/>
                </a:lnTo>
                <a:lnTo>
                  <a:pt x="930" y="3045"/>
                </a:lnTo>
                <a:lnTo>
                  <a:pt x="913" y="3040"/>
                </a:lnTo>
                <a:lnTo>
                  <a:pt x="966" y="3040"/>
                </a:lnTo>
                <a:cubicBezTo>
                  <a:pt x="970" y="3040"/>
                  <a:pt x="974" y="3041"/>
                  <a:pt x="978" y="3042"/>
                </a:cubicBezTo>
                <a:lnTo>
                  <a:pt x="1022" y="3060"/>
                </a:lnTo>
                <a:lnTo>
                  <a:pt x="1010" y="3057"/>
                </a:lnTo>
                <a:lnTo>
                  <a:pt x="1054" y="3057"/>
                </a:lnTo>
                <a:cubicBezTo>
                  <a:pt x="1063" y="3057"/>
                  <a:pt x="1071" y="3061"/>
                  <a:pt x="1078" y="3067"/>
                </a:cubicBezTo>
                <a:lnTo>
                  <a:pt x="1104" y="3093"/>
                </a:lnTo>
                <a:lnTo>
                  <a:pt x="1081" y="3084"/>
                </a:lnTo>
                <a:lnTo>
                  <a:pt x="1085" y="3084"/>
                </a:lnTo>
                <a:lnTo>
                  <a:pt x="1085" y="3150"/>
                </a:lnTo>
                <a:lnTo>
                  <a:pt x="1081" y="3150"/>
                </a:lnTo>
                <a:cubicBezTo>
                  <a:pt x="1072" y="3150"/>
                  <a:pt x="1064" y="3147"/>
                  <a:pt x="1057" y="3141"/>
                </a:cubicBezTo>
                <a:lnTo>
                  <a:pt x="1031" y="3114"/>
                </a:lnTo>
                <a:lnTo>
                  <a:pt x="1054" y="3124"/>
                </a:lnTo>
                <a:lnTo>
                  <a:pt x="1010" y="3124"/>
                </a:lnTo>
                <a:cubicBezTo>
                  <a:pt x="1006" y="3124"/>
                  <a:pt x="1002" y="3123"/>
                  <a:pt x="998" y="3122"/>
                </a:cubicBezTo>
                <a:lnTo>
                  <a:pt x="953" y="3104"/>
                </a:lnTo>
                <a:lnTo>
                  <a:pt x="966" y="3107"/>
                </a:lnTo>
                <a:lnTo>
                  <a:pt x="913" y="3107"/>
                </a:lnTo>
                <a:cubicBezTo>
                  <a:pt x="907" y="3107"/>
                  <a:pt x="901" y="3105"/>
                  <a:pt x="896" y="3102"/>
                </a:cubicBezTo>
                <a:lnTo>
                  <a:pt x="851" y="3076"/>
                </a:lnTo>
                <a:lnTo>
                  <a:pt x="827" y="3061"/>
                </a:lnTo>
                <a:lnTo>
                  <a:pt x="860" y="3004"/>
                </a:lnTo>
                <a:close/>
                <a:moveTo>
                  <a:pt x="1291" y="3164"/>
                </a:moveTo>
                <a:lnTo>
                  <a:pt x="1307" y="3180"/>
                </a:lnTo>
                <a:lnTo>
                  <a:pt x="1284" y="3171"/>
                </a:lnTo>
                <a:lnTo>
                  <a:pt x="1337" y="3171"/>
                </a:lnTo>
                <a:cubicBezTo>
                  <a:pt x="1343" y="3171"/>
                  <a:pt x="1349" y="3172"/>
                  <a:pt x="1354" y="3176"/>
                </a:cubicBezTo>
                <a:lnTo>
                  <a:pt x="1398" y="3202"/>
                </a:lnTo>
                <a:lnTo>
                  <a:pt x="1443" y="3228"/>
                </a:lnTo>
                <a:lnTo>
                  <a:pt x="1438" y="3226"/>
                </a:lnTo>
                <a:lnTo>
                  <a:pt x="1482" y="3243"/>
                </a:lnTo>
                <a:cubicBezTo>
                  <a:pt x="1486" y="3245"/>
                  <a:pt x="1490" y="3247"/>
                  <a:pt x="1493" y="3250"/>
                </a:cubicBezTo>
                <a:lnTo>
                  <a:pt x="1520" y="3276"/>
                </a:lnTo>
                <a:lnTo>
                  <a:pt x="1513" y="3272"/>
                </a:lnTo>
                <a:lnTo>
                  <a:pt x="1516" y="3273"/>
                </a:lnTo>
                <a:lnTo>
                  <a:pt x="1482" y="3330"/>
                </a:lnTo>
                <a:lnTo>
                  <a:pt x="1479" y="3329"/>
                </a:lnTo>
                <a:cubicBezTo>
                  <a:pt x="1477" y="3328"/>
                  <a:pt x="1475" y="3326"/>
                  <a:pt x="1473" y="3324"/>
                </a:cubicBezTo>
                <a:lnTo>
                  <a:pt x="1446" y="3298"/>
                </a:lnTo>
                <a:lnTo>
                  <a:pt x="1457" y="3305"/>
                </a:lnTo>
                <a:lnTo>
                  <a:pt x="1413" y="3288"/>
                </a:lnTo>
                <a:cubicBezTo>
                  <a:pt x="1412" y="3287"/>
                  <a:pt x="1410" y="3286"/>
                  <a:pt x="1409" y="3285"/>
                </a:cubicBezTo>
                <a:lnTo>
                  <a:pt x="1364" y="3259"/>
                </a:lnTo>
                <a:lnTo>
                  <a:pt x="1320" y="3233"/>
                </a:lnTo>
                <a:lnTo>
                  <a:pt x="1337" y="3238"/>
                </a:lnTo>
                <a:lnTo>
                  <a:pt x="1284" y="3238"/>
                </a:lnTo>
                <a:cubicBezTo>
                  <a:pt x="1275" y="3238"/>
                  <a:pt x="1267" y="3234"/>
                  <a:pt x="1261" y="3228"/>
                </a:cubicBezTo>
                <a:lnTo>
                  <a:pt x="1244" y="3212"/>
                </a:lnTo>
                <a:lnTo>
                  <a:pt x="1291" y="3164"/>
                </a:lnTo>
                <a:close/>
                <a:moveTo>
                  <a:pt x="1673" y="3354"/>
                </a:moveTo>
                <a:lnTo>
                  <a:pt x="1682" y="3354"/>
                </a:lnTo>
                <a:lnTo>
                  <a:pt x="1670" y="3357"/>
                </a:lnTo>
                <a:lnTo>
                  <a:pt x="1714" y="3339"/>
                </a:lnTo>
                <a:lnTo>
                  <a:pt x="1703" y="3346"/>
                </a:lnTo>
                <a:lnTo>
                  <a:pt x="1729" y="3320"/>
                </a:lnTo>
                <a:lnTo>
                  <a:pt x="1773" y="3276"/>
                </a:lnTo>
                <a:lnTo>
                  <a:pt x="1829" y="3231"/>
                </a:lnTo>
                <a:cubicBezTo>
                  <a:pt x="1838" y="3223"/>
                  <a:pt x="1851" y="3221"/>
                  <a:pt x="1862" y="3226"/>
                </a:cubicBezTo>
                <a:lnTo>
                  <a:pt x="1902" y="3241"/>
                </a:lnTo>
                <a:lnTo>
                  <a:pt x="1877" y="3303"/>
                </a:lnTo>
                <a:lnTo>
                  <a:pt x="1838" y="3288"/>
                </a:lnTo>
                <a:lnTo>
                  <a:pt x="1871" y="3282"/>
                </a:lnTo>
                <a:lnTo>
                  <a:pt x="1820" y="3324"/>
                </a:lnTo>
                <a:lnTo>
                  <a:pt x="1776" y="3368"/>
                </a:lnTo>
                <a:lnTo>
                  <a:pt x="1750" y="3394"/>
                </a:lnTo>
                <a:cubicBezTo>
                  <a:pt x="1746" y="3397"/>
                  <a:pt x="1743" y="3399"/>
                  <a:pt x="1738" y="3401"/>
                </a:cubicBezTo>
                <a:lnTo>
                  <a:pt x="1694" y="3419"/>
                </a:lnTo>
                <a:cubicBezTo>
                  <a:pt x="1690" y="3420"/>
                  <a:pt x="1686" y="3421"/>
                  <a:pt x="1682" y="3421"/>
                </a:cubicBezTo>
                <a:lnTo>
                  <a:pt x="1673" y="3421"/>
                </a:lnTo>
                <a:lnTo>
                  <a:pt x="1673" y="3354"/>
                </a:lnTo>
                <a:close/>
                <a:moveTo>
                  <a:pt x="1986" y="3452"/>
                </a:moveTo>
                <a:lnTo>
                  <a:pt x="1998" y="3522"/>
                </a:lnTo>
                <a:lnTo>
                  <a:pt x="2042" y="3703"/>
                </a:lnTo>
                <a:lnTo>
                  <a:pt x="2043" y="3708"/>
                </a:lnTo>
                <a:lnTo>
                  <a:pt x="1980" y="3728"/>
                </a:lnTo>
                <a:lnTo>
                  <a:pt x="1977" y="3718"/>
                </a:lnTo>
                <a:lnTo>
                  <a:pt x="1932" y="3533"/>
                </a:lnTo>
                <a:lnTo>
                  <a:pt x="1920" y="3463"/>
                </a:lnTo>
                <a:lnTo>
                  <a:pt x="1986" y="3452"/>
                </a:lnTo>
                <a:close/>
                <a:moveTo>
                  <a:pt x="2122" y="3863"/>
                </a:moveTo>
                <a:lnTo>
                  <a:pt x="2128" y="3868"/>
                </a:lnTo>
                <a:lnTo>
                  <a:pt x="2077" y="3879"/>
                </a:lnTo>
                <a:lnTo>
                  <a:pt x="2121" y="3791"/>
                </a:lnTo>
                <a:lnTo>
                  <a:pt x="2117" y="3805"/>
                </a:lnTo>
                <a:lnTo>
                  <a:pt x="2126" y="3644"/>
                </a:lnTo>
                <a:lnTo>
                  <a:pt x="2193" y="3647"/>
                </a:lnTo>
                <a:lnTo>
                  <a:pt x="2184" y="3808"/>
                </a:lnTo>
                <a:cubicBezTo>
                  <a:pt x="2184" y="3813"/>
                  <a:pt x="2182" y="3817"/>
                  <a:pt x="2180" y="3822"/>
                </a:cubicBezTo>
                <a:lnTo>
                  <a:pt x="2136" y="3909"/>
                </a:lnTo>
                <a:cubicBezTo>
                  <a:pt x="2132" y="3918"/>
                  <a:pt x="2123" y="3924"/>
                  <a:pt x="2113" y="3926"/>
                </a:cubicBezTo>
                <a:cubicBezTo>
                  <a:pt x="2103" y="3929"/>
                  <a:pt x="2093" y="3926"/>
                  <a:pt x="2085" y="3920"/>
                </a:cubicBezTo>
                <a:lnTo>
                  <a:pt x="2079" y="3915"/>
                </a:lnTo>
                <a:lnTo>
                  <a:pt x="2122" y="3863"/>
                </a:lnTo>
                <a:close/>
                <a:moveTo>
                  <a:pt x="2139" y="3442"/>
                </a:moveTo>
                <a:lnTo>
                  <a:pt x="2169" y="3177"/>
                </a:lnTo>
                <a:lnTo>
                  <a:pt x="2235" y="3184"/>
                </a:lnTo>
                <a:lnTo>
                  <a:pt x="2206" y="3449"/>
                </a:lnTo>
                <a:lnTo>
                  <a:pt x="2139" y="3442"/>
                </a:lnTo>
                <a:close/>
                <a:moveTo>
                  <a:pt x="2190" y="2979"/>
                </a:moveTo>
                <a:lnTo>
                  <a:pt x="2209" y="2714"/>
                </a:lnTo>
                <a:lnTo>
                  <a:pt x="2276" y="2718"/>
                </a:lnTo>
                <a:lnTo>
                  <a:pt x="2256" y="2984"/>
                </a:lnTo>
                <a:lnTo>
                  <a:pt x="2190" y="2979"/>
                </a:lnTo>
                <a:close/>
                <a:moveTo>
                  <a:pt x="2224" y="2514"/>
                </a:moveTo>
                <a:lnTo>
                  <a:pt x="2232" y="2399"/>
                </a:lnTo>
                <a:lnTo>
                  <a:pt x="2243" y="2248"/>
                </a:lnTo>
                <a:lnTo>
                  <a:pt x="2310" y="2253"/>
                </a:lnTo>
                <a:lnTo>
                  <a:pt x="2299" y="2404"/>
                </a:lnTo>
                <a:lnTo>
                  <a:pt x="2290" y="2519"/>
                </a:lnTo>
                <a:lnTo>
                  <a:pt x="2224" y="2514"/>
                </a:lnTo>
                <a:close/>
                <a:moveTo>
                  <a:pt x="2257" y="2049"/>
                </a:moveTo>
                <a:lnTo>
                  <a:pt x="2276" y="1783"/>
                </a:lnTo>
                <a:lnTo>
                  <a:pt x="2343" y="1787"/>
                </a:lnTo>
                <a:lnTo>
                  <a:pt x="2324" y="2053"/>
                </a:lnTo>
                <a:lnTo>
                  <a:pt x="2257" y="2049"/>
                </a:lnTo>
                <a:close/>
                <a:moveTo>
                  <a:pt x="2294" y="1583"/>
                </a:moveTo>
                <a:lnTo>
                  <a:pt x="2317" y="1317"/>
                </a:lnTo>
                <a:lnTo>
                  <a:pt x="2383" y="1323"/>
                </a:lnTo>
                <a:lnTo>
                  <a:pt x="2360" y="1589"/>
                </a:lnTo>
                <a:lnTo>
                  <a:pt x="2294" y="1583"/>
                </a:lnTo>
                <a:close/>
                <a:moveTo>
                  <a:pt x="2346" y="1117"/>
                </a:moveTo>
                <a:lnTo>
                  <a:pt x="2374" y="947"/>
                </a:lnTo>
                <a:lnTo>
                  <a:pt x="2392" y="874"/>
                </a:lnTo>
                <a:cubicBezTo>
                  <a:pt x="2396" y="860"/>
                  <a:pt x="2409" y="849"/>
                  <a:pt x="2424" y="849"/>
                </a:cubicBezTo>
                <a:cubicBezTo>
                  <a:pt x="2439" y="848"/>
                  <a:pt x="2452" y="858"/>
                  <a:pt x="2456" y="872"/>
                </a:cubicBezTo>
                <a:lnTo>
                  <a:pt x="2463" y="893"/>
                </a:lnTo>
                <a:lnTo>
                  <a:pt x="2400" y="913"/>
                </a:lnTo>
                <a:lnTo>
                  <a:pt x="2393" y="892"/>
                </a:lnTo>
                <a:lnTo>
                  <a:pt x="2457" y="890"/>
                </a:lnTo>
                <a:lnTo>
                  <a:pt x="2440" y="957"/>
                </a:lnTo>
                <a:lnTo>
                  <a:pt x="2412" y="1128"/>
                </a:lnTo>
                <a:lnTo>
                  <a:pt x="2346" y="1117"/>
                </a:lnTo>
                <a:close/>
                <a:moveTo>
                  <a:pt x="2518" y="1091"/>
                </a:moveTo>
                <a:lnTo>
                  <a:pt x="2555" y="1340"/>
                </a:lnTo>
                <a:lnTo>
                  <a:pt x="2557" y="1356"/>
                </a:lnTo>
                <a:lnTo>
                  <a:pt x="2490" y="1363"/>
                </a:lnTo>
                <a:lnTo>
                  <a:pt x="2489" y="1350"/>
                </a:lnTo>
                <a:lnTo>
                  <a:pt x="2452" y="1100"/>
                </a:lnTo>
                <a:lnTo>
                  <a:pt x="2518" y="1091"/>
                </a:lnTo>
                <a:close/>
                <a:moveTo>
                  <a:pt x="2579" y="1554"/>
                </a:moveTo>
                <a:lnTo>
                  <a:pt x="2599" y="1734"/>
                </a:lnTo>
                <a:lnTo>
                  <a:pt x="2609" y="1819"/>
                </a:lnTo>
                <a:lnTo>
                  <a:pt x="2543" y="1827"/>
                </a:lnTo>
                <a:lnTo>
                  <a:pt x="2533" y="1741"/>
                </a:lnTo>
                <a:lnTo>
                  <a:pt x="2513" y="1562"/>
                </a:lnTo>
                <a:lnTo>
                  <a:pt x="2579" y="1554"/>
                </a:lnTo>
                <a:close/>
                <a:moveTo>
                  <a:pt x="2631" y="2018"/>
                </a:moveTo>
                <a:lnTo>
                  <a:pt x="2643" y="2127"/>
                </a:lnTo>
                <a:lnTo>
                  <a:pt x="2658" y="2284"/>
                </a:lnTo>
                <a:lnTo>
                  <a:pt x="2591" y="2290"/>
                </a:lnTo>
                <a:lnTo>
                  <a:pt x="2577" y="2134"/>
                </a:lnTo>
                <a:lnTo>
                  <a:pt x="2565" y="2025"/>
                </a:lnTo>
                <a:lnTo>
                  <a:pt x="2631" y="2018"/>
                </a:lnTo>
                <a:close/>
                <a:moveTo>
                  <a:pt x="2682" y="2478"/>
                </a:moveTo>
                <a:lnTo>
                  <a:pt x="2714" y="2630"/>
                </a:lnTo>
                <a:lnTo>
                  <a:pt x="2711" y="2623"/>
                </a:lnTo>
                <a:lnTo>
                  <a:pt x="2759" y="2724"/>
                </a:lnTo>
                <a:lnTo>
                  <a:pt x="2698" y="2752"/>
                </a:lnTo>
                <a:lnTo>
                  <a:pt x="2651" y="2651"/>
                </a:lnTo>
                <a:cubicBezTo>
                  <a:pt x="2650" y="2649"/>
                  <a:pt x="2649" y="2646"/>
                  <a:pt x="2648" y="2644"/>
                </a:cubicBezTo>
                <a:lnTo>
                  <a:pt x="2617" y="2492"/>
                </a:lnTo>
                <a:lnTo>
                  <a:pt x="2682" y="2478"/>
                </a:lnTo>
                <a:close/>
                <a:moveTo>
                  <a:pt x="2846" y="2904"/>
                </a:moveTo>
                <a:lnTo>
                  <a:pt x="2853" y="2920"/>
                </a:lnTo>
                <a:lnTo>
                  <a:pt x="2881" y="3011"/>
                </a:lnTo>
                <a:lnTo>
                  <a:pt x="2924" y="3103"/>
                </a:lnTo>
                <a:lnTo>
                  <a:pt x="2917" y="3093"/>
                </a:lnTo>
                <a:lnTo>
                  <a:pt x="2954" y="3130"/>
                </a:lnTo>
                <a:lnTo>
                  <a:pt x="2907" y="3178"/>
                </a:lnTo>
                <a:lnTo>
                  <a:pt x="2870" y="3141"/>
                </a:lnTo>
                <a:cubicBezTo>
                  <a:pt x="2867" y="3138"/>
                  <a:pt x="2865" y="3134"/>
                  <a:pt x="2863" y="3131"/>
                </a:cubicBezTo>
                <a:lnTo>
                  <a:pt x="2817" y="3031"/>
                </a:lnTo>
                <a:lnTo>
                  <a:pt x="2792" y="2948"/>
                </a:lnTo>
                <a:lnTo>
                  <a:pt x="2785" y="2932"/>
                </a:lnTo>
                <a:lnTo>
                  <a:pt x="2846" y="2904"/>
                </a:lnTo>
                <a:close/>
                <a:moveTo>
                  <a:pt x="2982" y="2983"/>
                </a:moveTo>
                <a:lnTo>
                  <a:pt x="3002" y="2900"/>
                </a:lnTo>
                <a:lnTo>
                  <a:pt x="3028" y="2723"/>
                </a:lnTo>
                <a:lnTo>
                  <a:pt x="3094" y="2733"/>
                </a:lnTo>
                <a:lnTo>
                  <a:pt x="3067" y="2915"/>
                </a:lnTo>
                <a:lnTo>
                  <a:pt x="3047" y="2999"/>
                </a:lnTo>
                <a:lnTo>
                  <a:pt x="2982" y="2983"/>
                </a:lnTo>
                <a:close/>
                <a:moveTo>
                  <a:pt x="3051" y="2528"/>
                </a:moveTo>
                <a:lnTo>
                  <a:pt x="3068" y="2262"/>
                </a:lnTo>
                <a:lnTo>
                  <a:pt x="3134" y="2266"/>
                </a:lnTo>
                <a:lnTo>
                  <a:pt x="3117" y="2532"/>
                </a:lnTo>
                <a:lnTo>
                  <a:pt x="3051" y="2528"/>
                </a:lnTo>
                <a:close/>
                <a:moveTo>
                  <a:pt x="3086" y="2061"/>
                </a:moveTo>
                <a:lnTo>
                  <a:pt x="3115" y="1796"/>
                </a:lnTo>
                <a:lnTo>
                  <a:pt x="3181" y="1803"/>
                </a:lnTo>
                <a:lnTo>
                  <a:pt x="3152" y="2068"/>
                </a:lnTo>
                <a:lnTo>
                  <a:pt x="3086" y="2061"/>
                </a:lnTo>
                <a:close/>
                <a:moveTo>
                  <a:pt x="3140" y="1597"/>
                </a:moveTo>
                <a:lnTo>
                  <a:pt x="3161" y="1437"/>
                </a:lnTo>
                <a:lnTo>
                  <a:pt x="3185" y="1331"/>
                </a:lnTo>
                <a:lnTo>
                  <a:pt x="3250" y="1346"/>
                </a:lnTo>
                <a:lnTo>
                  <a:pt x="3227" y="1445"/>
                </a:lnTo>
                <a:lnTo>
                  <a:pt x="3206" y="1605"/>
                </a:lnTo>
                <a:lnTo>
                  <a:pt x="3140" y="1597"/>
                </a:lnTo>
                <a:close/>
                <a:moveTo>
                  <a:pt x="3324" y="1157"/>
                </a:moveTo>
                <a:lnTo>
                  <a:pt x="3342" y="1252"/>
                </a:lnTo>
                <a:lnTo>
                  <a:pt x="3385" y="1414"/>
                </a:lnTo>
                <a:lnTo>
                  <a:pt x="3320" y="1431"/>
                </a:lnTo>
                <a:lnTo>
                  <a:pt x="3276" y="1264"/>
                </a:lnTo>
                <a:lnTo>
                  <a:pt x="3259" y="1169"/>
                </a:lnTo>
                <a:lnTo>
                  <a:pt x="3324" y="1157"/>
                </a:lnTo>
                <a:close/>
                <a:moveTo>
                  <a:pt x="3425" y="1612"/>
                </a:moveTo>
                <a:lnTo>
                  <a:pt x="3439" y="1688"/>
                </a:lnTo>
                <a:lnTo>
                  <a:pt x="3479" y="1872"/>
                </a:lnTo>
                <a:lnTo>
                  <a:pt x="3414" y="1886"/>
                </a:lnTo>
                <a:lnTo>
                  <a:pt x="3373" y="1700"/>
                </a:lnTo>
                <a:lnTo>
                  <a:pt x="3359" y="1624"/>
                </a:lnTo>
                <a:lnTo>
                  <a:pt x="3425" y="1612"/>
                </a:lnTo>
                <a:close/>
                <a:moveTo>
                  <a:pt x="3495" y="2040"/>
                </a:moveTo>
                <a:lnTo>
                  <a:pt x="3537" y="1973"/>
                </a:lnTo>
                <a:lnTo>
                  <a:pt x="3588" y="1863"/>
                </a:lnTo>
                <a:lnTo>
                  <a:pt x="3605" y="1808"/>
                </a:lnTo>
                <a:lnTo>
                  <a:pt x="3669" y="1828"/>
                </a:lnTo>
                <a:lnTo>
                  <a:pt x="3649" y="1891"/>
                </a:lnTo>
                <a:lnTo>
                  <a:pt x="3593" y="2009"/>
                </a:lnTo>
                <a:lnTo>
                  <a:pt x="3551" y="2075"/>
                </a:lnTo>
                <a:lnTo>
                  <a:pt x="3495" y="2040"/>
                </a:lnTo>
                <a:close/>
                <a:moveTo>
                  <a:pt x="3684" y="1615"/>
                </a:moveTo>
                <a:lnTo>
                  <a:pt x="3723" y="1554"/>
                </a:lnTo>
                <a:cubicBezTo>
                  <a:pt x="3728" y="1545"/>
                  <a:pt x="3737" y="1540"/>
                  <a:pt x="3747" y="1539"/>
                </a:cubicBezTo>
                <a:cubicBezTo>
                  <a:pt x="3757" y="1538"/>
                  <a:pt x="3767" y="1541"/>
                  <a:pt x="3774" y="1548"/>
                </a:cubicBezTo>
                <a:lnTo>
                  <a:pt x="3801" y="1574"/>
                </a:lnTo>
                <a:cubicBezTo>
                  <a:pt x="3805" y="1578"/>
                  <a:pt x="3808" y="1583"/>
                  <a:pt x="3809" y="1588"/>
                </a:cubicBezTo>
                <a:lnTo>
                  <a:pt x="3854" y="1728"/>
                </a:lnTo>
                <a:lnTo>
                  <a:pt x="3857" y="1740"/>
                </a:lnTo>
                <a:lnTo>
                  <a:pt x="3792" y="1756"/>
                </a:lnTo>
                <a:lnTo>
                  <a:pt x="3790" y="1748"/>
                </a:lnTo>
                <a:lnTo>
                  <a:pt x="3746" y="1608"/>
                </a:lnTo>
                <a:lnTo>
                  <a:pt x="3754" y="1622"/>
                </a:lnTo>
                <a:lnTo>
                  <a:pt x="3728" y="1596"/>
                </a:lnTo>
                <a:lnTo>
                  <a:pt x="3779" y="1590"/>
                </a:lnTo>
                <a:lnTo>
                  <a:pt x="3740" y="1651"/>
                </a:lnTo>
                <a:lnTo>
                  <a:pt x="3684" y="1615"/>
                </a:lnTo>
                <a:close/>
                <a:moveTo>
                  <a:pt x="3906" y="1933"/>
                </a:moveTo>
                <a:lnTo>
                  <a:pt x="3907" y="1939"/>
                </a:lnTo>
                <a:lnTo>
                  <a:pt x="3946" y="2200"/>
                </a:lnTo>
                <a:lnTo>
                  <a:pt x="3880" y="2210"/>
                </a:lnTo>
                <a:lnTo>
                  <a:pt x="3842" y="1955"/>
                </a:lnTo>
                <a:lnTo>
                  <a:pt x="3841" y="1950"/>
                </a:lnTo>
                <a:lnTo>
                  <a:pt x="3906" y="1933"/>
                </a:lnTo>
                <a:close/>
                <a:moveTo>
                  <a:pt x="3973" y="2399"/>
                </a:moveTo>
                <a:lnTo>
                  <a:pt x="3996" y="2580"/>
                </a:lnTo>
                <a:lnTo>
                  <a:pt x="4004" y="2665"/>
                </a:lnTo>
                <a:lnTo>
                  <a:pt x="3937" y="2671"/>
                </a:lnTo>
                <a:lnTo>
                  <a:pt x="3930" y="2589"/>
                </a:lnTo>
                <a:lnTo>
                  <a:pt x="3907" y="2408"/>
                </a:lnTo>
                <a:lnTo>
                  <a:pt x="3973" y="2399"/>
                </a:lnTo>
                <a:close/>
                <a:moveTo>
                  <a:pt x="4021" y="2865"/>
                </a:moveTo>
                <a:lnTo>
                  <a:pt x="4023" y="2887"/>
                </a:lnTo>
                <a:lnTo>
                  <a:pt x="4022" y="2882"/>
                </a:lnTo>
                <a:lnTo>
                  <a:pt x="4066" y="3065"/>
                </a:lnTo>
                <a:lnTo>
                  <a:pt x="4034" y="3040"/>
                </a:lnTo>
                <a:lnTo>
                  <a:pt x="4078" y="3040"/>
                </a:lnTo>
                <a:lnTo>
                  <a:pt x="4046" y="3066"/>
                </a:lnTo>
                <a:lnTo>
                  <a:pt x="4048" y="3055"/>
                </a:lnTo>
                <a:lnTo>
                  <a:pt x="4113" y="3069"/>
                </a:lnTo>
                <a:lnTo>
                  <a:pt x="4111" y="3081"/>
                </a:lnTo>
                <a:cubicBezTo>
                  <a:pt x="4107" y="3096"/>
                  <a:pt x="4094" y="3107"/>
                  <a:pt x="4078" y="3107"/>
                </a:cubicBezTo>
                <a:lnTo>
                  <a:pt x="4034" y="3107"/>
                </a:lnTo>
                <a:cubicBezTo>
                  <a:pt x="4019" y="3107"/>
                  <a:pt x="4005" y="3096"/>
                  <a:pt x="4002" y="3081"/>
                </a:cubicBezTo>
                <a:lnTo>
                  <a:pt x="3957" y="2898"/>
                </a:lnTo>
                <a:cubicBezTo>
                  <a:pt x="3957" y="2896"/>
                  <a:pt x="3957" y="2894"/>
                  <a:pt x="3957" y="2893"/>
                </a:cubicBezTo>
                <a:lnTo>
                  <a:pt x="3955" y="2870"/>
                </a:lnTo>
                <a:lnTo>
                  <a:pt x="4021" y="2865"/>
                </a:lnTo>
                <a:close/>
                <a:moveTo>
                  <a:pt x="4092" y="2860"/>
                </a:moveTo>
                <a:lnTo>
                  <a:pt x="4099" y="2830"/>
                </a:lnTo>
                <a:lnTo>
                  <a:pt x="4121" y="2599"/>
                </a:lnTo>
                <a:lnTo>
                  <a:pt x="4187" y="2605"/>
                </a:lnTo>
                <a:lnTo>
                  <a:pt x="4164" y="2845"/>
                </a:lnTo>
                <a:lnTo>
                  <a:pt x="4157" y="2874"/>
                </a:lnTo>
                <a:lnTo>
                  <a:pt x="4092" y="2860"/>
                </a:lnTo>
                <a:close/>
                <a:moveTo>
                  <a:pt x="4140" y="2400"/>
                </a:moveTo>
                <a:lnTo>
                  <a:pt x="4142" y="2380"/>
                </a:lnTo>
                <a:lnTo>
                  <a:pt x="4160" y="2135"/>
                </a:lnTo>
                <a:lnTo>
                  <a:pt x="4226" y="2140"/>
                </a:lnTo>
                <a:lnTo>
                  <a:pt x="4209" y="2387"/>
                </a:lnTo>
                <a:lnTo>
                  <a:pt x="4207" y="2406"/>
                </a:lnTo>
                <a:lnTo>
                  <a:pt x="4140" y="2400"/>
                </a:lnTo>
                <a:close/>
                <a:moveTo>
                  <a:pt x="4174" y="1935"/>
                </a:moveTo>
                <a:lnTo>
                  <a:pt x="4186" y="1753"/>
                </a:lnTo>
                <a:lnTo>
                  <a:pt x="4190" y="1670"/>
                </a:lnTo>
                <a:lnTo>
                  <a:pt x="4256" y="1673"/>
                </a:lnTo>
                <a:lnTo>
                  <a:pt x="4253" y="1757"/>
                </a:lnTo>
                <a:lnTo>
                  <a:pt x="4240" y="1940"/>
                </a:lnTo>
                <a:lnTo>
                  <a:pt x="4174" y="1935"/>
                </a:lnTo>
                <a:close/>
                <a:moveTo>
                  <a:pt x="4198" y="1470"/>
                </a:moveTo>
                <a:lnTo>
                  <a:pt x="4208" y="1204"/>
                </a:lnTo>
                <a:lnTo>
                  <a:pt x="4275" y="1207"/>
                </a:lnTo>
                <a:lnTo>
                  <a:pt x="4264" y="1473"/>
                </a:lnTo>
                <a:lnTo>
                  <a:pt x="4198" y="1470"/>
                </a:lnTo>
                <a:close/>
                <a:moveTo>
                  <a:pt x="4219" y="1003"/>
                </a:moveTo>
                <a:lnTo>
                  <a:pt x="4239" y="737"/>
                </a:lnTo>
                <a:lnTo>
                  <a:pt x="4306" y="742"/>
                </a:lnTo>
                <a:lnTo>
                  <a:pt x="4286" y="1008"/>
                </a:lnTo>
                <a:lnTo>
                  <a:pt x="4219" y="1003"/>
                </a:lnTo>
                <a:close/>
                <a:moveTo>
                  <a:pt x="4254" y="538"/>
                </a:moveTo>
                <a:lnTo>
                  <a:pt x="4257" y="496"/>
                </a:lnTo>
                <a:lnTo>
                  <a:pt x="4284" y="271"/>
                </a:lnTo>
                <a:lnTo>
                  <a:pt x="4350" y="279"/>
                </a:lnTo>
                <a:lnTo>
                  <a:pt x="4324" y="501"/>
                </a:lnTo>
                <a:lnTo>
                  <a:pt x="4320" y="543"/>
                </a:lnTo>
                <a:lnTo>
                  <a:pt x="4254" y="538"/>
                </a:lnTo>
                <a:close/>
                <a:moveTo>
                  <a:pt x="4330" y="66"/>
                </a:moveTo>
                <a:lnTo>
                  <a:pt x="4359" y="18"/>
                </a:lnTo>
                <a:cubicBezTo>
                  <a:pt x="4366" y="6"/>
                  <a:pt x="4380" y="0"/>
                  <a:pt x="4393" y="3"/>
                </a:cubicBezTo>
                <a:cubicBezTo>
                  <a:pt x="4407" y="5"/>
                  <a:pt x="4417" y="15"/>
                  <a:pt x="4420" y="29"/>
                </a:cubicBezTo>
                <a:lnTo>
                  <a:pt x="4464" y="235"/>
                </a:lnTo>
                <a:lnTo>
                  <a:pt x="4399" y="249"/>
                </a:lnTo>
                <a:lnTo>
                  <a:pt x="4355" y="42"/>
                </a:lnTo>
                <a:lnTo>
                  <a:pt x="4416" y="53"/>
                </a:lnTo>
                <a:lnTo>
                  <a:pt x="4387" y="100"/>
                </a:lnTo>
                <a:lnTo>
                  <a:pt x="4330" y="66"/>
                </a:lnTo>
                <a:close/>
                <a:moveTo>
                  <a:pt x="4472" y="441"/>
                </a:moveTo>
                <a:lnTo>
                  <a:pt x="4482" y="707"/>
                </a:lnTo>
                <a:lnTo>
                  <a:pt x="4416" y="709"/>
                </a:lnTo>
                <a:lnTo>
                  <a:pt x="4406" y="443"/>
                </a:lnTo>
                <a:lnTo>
                  <a:pt x="4472" y="441"/>
                </a:lnTo>
                <a:close/>
                <a:moveTo>
                  <a:pt x="4498" y="905"/>
                </a:moveTo>
                <a:lnTo>
                  <a:pt x="4521" y="1170"/>
                </a:lnTo>
                <a:lnTo>
                  <a:pt x="4455" y="1176"/>
                </a:lnTo>
                <a:lnTo>
                  <a:pt x="4432" y="910"/>
                </a:lnTo>
                <a:lnTo>
                  <a:pt x="4498" y="905"/>
                </a:lnTo>
                <a:close/>
                <a:moveTo>
                  <a:pt x="4538" y="1370"/>
                </a:moveTo>
                <a:lnTo>
                  <a:pt x="4556" y="1636"/>
                </a:lnTo>
                <a:lnTo>
                  <a:pt x="4489" y="1641"/>
                </a:lnTo>
                <a:lnTo>
                  <a:pt x="4471" y="1375"/>
                </a:lnTo>
                <a:lnTo>
                  <a:pt x="4538" y="1370"/>
                </a:lnTo>
                <a:close/>
                <a:moveTo>
                  <a:pt x="4570" y="1836"/>
                </a:moveTo>
                <a:lnTo>
                  <a:pt x="4580" y="1989"/>
                </a:lnTo>
                <a:lnTo>
                  <a:pt x="4590" y="2101"/>
                </a:lnTo>
                <a:lnTo>
                  <a:pt x="4523" y="2107"/>
                </a:lnTo>
                <a:lnTo>
                  <a:pt x="4514" y="1993"/>
                </a:lnTo>
                <a:lnTo>
                  <a:pt x="4503" y="1840"/>
                </a:lnTo>
                <a:lnTo>
                  <a:pt x="4570" y="1836"/>
                </a:lnTo>
                <a:close/>
                <a:moveTo>
                  <a:pt x="4606" y="2301"/>
                </a:moveTo>
                <a:lnTo>
                  <a:pt x="4624" y="2512"/>
                </a:lnTo>
                <a:lnTo>
                  <a:pt x="4631" y="2565"/>
                </a:lnTo>
                <a:lnTo>
                  <a:pt x="4564" y="2573"/>
                </a:lnTo>
                <a:lnTo>
                  <a:pt x="4558" y="2517"/>
                </a:lnTo>
                <a:lnTo>
                  <a:pt x="4540" y="2306"/>
                </a:lnTo>
                <a:lnTo>
                  <a:pt x="4606" y="2301"/>
                </a:lnTo>
                <a:close/>
                <a:moveTo>
                  <a:pt x="4654" y="2764"/>
                </a:moveTo>
                <a:lnTo>
                  <a:pt x="4668" y="2886"/>
                </a:lnTo>
                <a:lnTo>
                  <a:pt x="4694" y="3014"/>
                </a:lnTo>
                <a:lnTo>
                  <a:pt x="4650" y="2990"/>
                </a:lnTo>
                <a:lnTo>
                  <a:pt x="4659" y="2986"/>
                </a:lnTo>
                <a:lnTo>
                  <a:pt x="4683" y="3048"/>
                </a:lnTo>
                <a:lnTo>
                  <a:pt x="4674" y="3052"/>
                </a:lnTo>
                <a:cubicBezTo>
                  <a:pt x="4665" y="3056"/>
                  <a:pt x="4655" y="3055"/>
                  <a:pt x="4646" y="3050"/>
                </a:cubicBezTo>
                <a:cubicBezTo>
                  <a:pt x="4637" y="3045"/>
                  <a:pt x="4631" y="3037"/>
                  <a:pt x="4629" y="3027"/>
                </a:cubicBezTo>
                <a:lnTo>
                  <a:pt x="4602" y="2894"/>
                </a:lnTo>
                <a:lnTo>
                  <a:pt x="4588" y="2771"/>
                </a:lnTo>
                <a:lnTo>
                  <a:pt x="4654" y="2764"/>
                </a:lnTo>
                <a:close/>
                <a:moveTo>
                  <a:pt x="4736" y="2846"/>
                </a:moveTo>
                <a:lnTo>
                  <a:pt x="4771" y="2715"/>
                </a:lnTo>
                <a:lnTo>
                  <a:pt x="4816" y="2599"/>
                </a:lnTo>
                <a:cubicBezTo>
                  <a:pt x="4818" y="2594"/>
                  <a:pt x="4821" y="2590"/>
                  <a:pt x="4824" y="2587"/>
                </a:cubicBezTo>
                <a:lnTo>
                  <a:pt x="4831" y="2580"/>
                </a:lnTo>
                <a:lnTo>
                  <a:pt x="4878" y="2627"/>
                </a:lnTo>
                <a:lnTo>
                  <a:pt x="4871" y="2634"/>
                </a:lnTo>
                <a:lnTo>
                  <a:pt x="4878" y="2623"/>
                </a:lnTo>
                <a:lnTo>
                  <a:pt x="4835" y="2733"/>
                </a:lnTo>
                <a:lnTo>
                  <a:pt x="4801" y="2863"/>
                </a:lnTo>
                <a:lnTo>
                  <a:pt x="4736" y="2846"/>
                </a:lnTo>
                <a:close/>
                <a:moveTo>
                  <a:pt x="4996" y="2672"/>
                </a:moveTo>
                <a:lnTo>
                  <a:pt x="5044" y="2750"/>
                </a:lnTo>
                <a:lnTo>
                  <a:pt x="5088" y="2820"/>
                </a:lnTo>
                <a:lnTo>
                  <a:pt x="5060" y="2804"/>
                </a:lnTo>
                <a:lnTo>
                  <a:pt x="5104" y="2804"/>
                </a:lnTo>
                <a:lnTo>
                  <a:pt x="5075" y="2820"/>
                </a:lnTo>
                <a:lnTo>
                  <a:pt x="5100" y="2779"/>
                </a:lnTo>
                <a:lnTo>
                  <a:pt x="5157" y="2814"/>
                </a:lnTo>
                <a:lnTo>
                  <a:pt x="5132" y="2855"/>
                </a:lnTo>
                <a:cubicBezTo>
                  <a:pt x="5126" y="2865"/>
                  <a:pt x="5115" y="2871"/>
                  <a:pt x="5104" y="2871"/>
                </a:cubicBezTo>
                <a:lnTo>
                  <a:pt x="5060" y="2871"/>
                </a:lnTo>
                <a:cubicBezTo>
                  <a:pt x="5048" y="2871"/>
                  <a:pt x="5038" y="2865"/>
                  <a:pt x="5031" y="2855"/>
                </a:cubicBezTo>
                <a:lnTo>
                  <a:pt x="4987" y="2785"/>
                </a:lnTo>
                <a:lnTo>
                  <a:pt x="4939" y="2707"/>
                </a:lnTo>
                <a:lnTo>
                  <a:pt x="4996" y="2672"/>
                </a:lnTo>
                <a:close/>
                <a:moveTo>
                  <a:pt x="5177" y="2601"/>
                </a:moveTo>
                <a:lnTo>
                  <a:pt x="5188" y="2572"/>
                </a:lnTo>
                <a:cubicBezTo>
                  <a:pt x="5188" y="2571"/>
                  <a:pt x="5189" y="2569"/>
                  <a:pt x="5190" y="2567"/>
                </a:cubicBezTo>
                <a:lnTo>
                  <a:pt x="5243" y="2480"/>
                </a:lnTo>
                <a:cubicBezTo>
                  <a:pt x="5246" y="2475"/>
                  <a:pt x="5250" y="2471"/>
                  <a:pt x="5255" y="2468"/>
                </a:cubicBezTo>
                <a:lnTo>
                  <a:pt x="5299" y="2442"/>
                </a:lnTo>
                <a:cubicBezTo>
                  <a:pt x="5308" y="2437"/>
                  <a:pt x="5319" y="2436"/>
                  <a:pt x="5329" y="2440"/>
                </a:cubicBezTo>
                <a:cubicBezTo>
                  <a:pt x="5339" y="2444"/>
                  <a:pt x="5346" y="2453"/>
                  <a:pt x="5348" y="2463"/>
                </a:cubicBezTo>
                <a:lnTo>
                  <a:pt x="5366" y="2533"/>
                </a:lnTo>
                <a:lnTo>
                  <a:pt x="5369" y="2540"/>
                </a:lnTo>
                <a:lnTo>
                  <a:pt x="5306" y="2562"/>
                </a:lnTo>
                <a:lnTo>
                  <a:pt x="5301" y="2549"/>
                </a:lnTo>
                <a:lnTo>
                  <a:pt x="5284" y="2479"/>
                </a:lnTo>
                <a:lnTo>
                  <a:pt x="5333" y="2500"/>
                </a:lnTo>
                <a:lnTo>
                  <a:pt x="5289" y="2526"/>
                </a:lnTo>
                <a:lnTo>
                  <a:pt x="5300" y="2514"/>
                </a:lnTo>
                <a:lnTo>
                  <a:pt x="5247" y="2602"/>
                </a:lnTo>
                <a:lnTo>
                  <a:pt x="5250" y="2597"/>
                </a:lnTo>
                <a:lnTo>
                  <a:pt x="5239" y="2625"/>
                </a:lnTo>
                <a:lnTo>
                  <a:pt x="5177" y="2601"/>
                </a:lnTo>
                <a:close/>
              </a:path>
            </a:pathLst>
          </a:custGeom>
          <a:solidFill>
            <a:srgbClr val="3333FF"/>
          </a:solidFill>
          <a:ln w="1588" cap="flat">
            <a:solidFill>
              <a:srgbClr val="3333FF"/>
            </a:solidFill>
            <a:prstDash val="solid"/>
            <a:bevel/>
            <a:headEnd/>
            <a:tailEnd/>
          </a:ln>
        </p:spPr>
        <p:txBody>
          <a:bodyPr/>
          <a:lstStyle/>
          <a:p>
            <a:endParaRPr lang="en-US"/>
          </a:p>
        </p:txBody>
      </p:sp>
      <p:sp>
        <p:nvSpPr>
          <p:cNvPr id="77890" name="Freeform 66">
            <a:extLst>
              <a:ext uri="{FF2B5EF4-FFF2-40B4-BE49-F238E27FC236}">
                <a16:creationId xmlns:a16="http://schemas.microsoft.com/office/drawing/2014/main" id="{40AAFF9F-4F1D-43A7-BF72-CBDE2567C62B}"/>
              </a:ext>
            </a:extLst>
          </p:cNvPr>
          <p:cNvSpPr>
            <a:spLocks noEditPoints="1"/>
          </p:cNvSpPr>
          <p:nvPr/>
        </p:nvSpPr>
        <p:spPr bwMode="auto">
          <a:xfrm>
            <a:off x="5549900" y="3716338"/>
            <a:ext cx="671513" cy="581025"/>
          </a:xfrm>
          <a:custGeom>
            <a:avLst/>
            <a:gdLst>
              <a:gd name="T0" fmla="*/ 45 w 3208"/>
              <a:gd name="T1" fmla="*/ 1981 h 2762"/>
              <a:gd name="T2" fmla="*/ 140 w 3208"/>
              <a:gd name="T3" fmla="*/ 2169 h 2762"/>
              <a:gd name="T4" fmla="*/ 88 w 3208"/>
              <a:gd name="T5" fmla="*/ 2277 h 2762"/>
              <a:gd name="T6" fmla="*/ 250 w 3208"/>
              <a:gd name="T7" fmla="*/ 2700 h 2762"/>
              <a:gd name="T8" fmla="*/ 256 w 3208"/>
              <a:gd name="T9" fmla="*/ 2562 h 2762"/>
              <a:gd name="T10" fmla="*/ 212 w 3208"/>
              <a:gd name="T11" fmla="*/ 2750 h 2762"/>
              <a:gd name="T12" fmla="*/ 230 w 3208"/>
              <a:gd name="T13" fmla="*/ 2623 h 2762"/>
              <a:gd name="T14" fmla="*/ 380 w 3208"/>
              <a:gd name="T15" fmla="*/ 2114 h 2762"/>
              <a:gd name="T16" fmla="*/ 333 w 3208"/>
              <a:gd name="T17" fmla="*/ 1908 h 2762"/>
              <a:gd name="T18" fmla="*/ 410 w 3208"/>
              <a:gd name="T19" fmla="*/ 1813 h 2762"/>
              <a:gd name="T20" fmla="*/ 397 w 3208"/>
              <a:gd name="T21" fmla="*/ 1395 h 2762"/>
              <a:gd name="T22" fmla="*/ 456 w 3208"/>
              <a:gd name="T23" fmla="*/ 1452 h 2762"/>
              <a:gd name="T24" fmla="*/ 482 w 3208"/>
              <a:gd name="T25" fmla="*/ 904 h 2762"/>
              <a:gd name="T26" fmla="*/ 607 w 3208"/>
              <a:gd name="T27" fmla="*/ 1115 h 2762"/>
              <a:gd name="T28" fmla="*/ 470 w 3208"/>
              <a:gd name="T29" fmla="*/ 962 h 2762"/>
              <a:gd name="T30" fmla="*/ 644 w 3208"/>
              <a:gd name="T31" fmla="*/ 1313 h 2762"/>
              <a:gd name="T32" fmla="*/ 600 w 3208"/>
              <a:gd name="T33" fmla="*/ 1448 h 2762"/>
              <a:gd name="T34" fmla="*/ 733 w 3208"/>
              <a:gd name="T35" fmla="*/ 1768 h 2762"/>
              <a:gd name="T36" fmla="*/ 744 w 3208"/>
              <a:gd name="T37" fmla="*/ 1536 h 2762"/>
              <a:gd name="T38" fmla="*/ 733 w 3208"/>
              <a:gd name="T39" fmla="*/ 1798 h 2762"/>
              <a:gd name="T40" fmla="*/ 727 w 3208"/>
              <a:gd name="T41" fmla="*/ 1758 h 2762"/>
              <a:gd name="T42" fmla="*/ 841 w 3208"/>
              <a:gd name="T43" fmla="*/ 1348 h 2762"/>
              <a:gd name="T44" fmla="*/ 919 w 3208"/>
              <a:gd name="T45" fmla="*/ 619 h 2762"/>
              <a:gd name="T46" fmla="*/ 882 w 3208"/>
              <a:gd name="T47" fmla="*/ 244 h 2762"/>
              <a:gd name="T48" fmla="*/ 935 w 3208"/>
              <a:gd name="T49" fmla="*/ 419 h 2762"/>
              <a:gd name="T50" fmla="*/ 1089 w 3208"/>
              <a:gd name="T51" fmla="*/ 127 h 2762"/>
              <a:gd name="T52" fmla="*/ 1025 w 3208"/>
              <a:gd name="T53" fmla="*/ 145 h 2762"/>
              <a:gd name="T54" fmla="*/ 1151 w 3208"/>
              <a:gd name="T55" fmla="*/ 611 h 2762"/>
              <a:gd name="T56" fmla="*/ 1085 w 3208"/>
              <a:gd name="T57" fmla="*/ 621 h 2762"/>
              <a:gd name="T58" fmla="*/ 1223 w 3208"/>
              <a:gd name="T59" fmla="*/ 916 h 2762"/>
              <a:gd name="T60" fmla="*/ 1280 w 3208"/>
              <a:gd name="T61" fmla="*/ 1094 h 2762"/>
              <a:gd name="T62" fmla="*/ 1228 w 3208"/>
              <a:gd name="T63" fmla="*/ 1134 h 2762"/>
              <a:gd name="T64" fmla="*/ 1223 w 3208"/>
              <a:gd name="T65" fmla="*/ 916 h 2762"/>
              <a:gd name="T66" fmla="*/ 1546 w 3208"/>
              <a:gd name="T67" fmla="*/ 1474 h 2762"/>
              <a:gd name="T68" fmla="*/ 1488 w 3208"/>
              <a:gd name="T69" fmla="*/ 1507 h 2762"/>
              <a:gd name="T70" fmla="*/ 1403 w 3208"/>
              <a:gd name="T71" fmla="*/ 1328 h 2762"/>
              <a:gd name="T72" fmla="*/ 1703 w 3208"/>
              <a:gd name="T73" fmla="*/ 1576 h 2762"/>
              <a:gd name="T74" fmla="*/ 1829 w 3208"/>
              <a:gd name="T75" fmla="*/ 1482 h 2762"/>
              <a:gd name="T76" fmla="*/ 1928 w 3208"/>
              <a:gd name="T77" fmla="*/ 1502 h 2762"/>
              <a:gd name="T78" fmla="*/ 1809 w 3208"/>
              <a:gd name="T79" fmla="*/ 1561 h 2762"/>
              <a:gd name="T80" fmla="*/ 1743 w 3208"/>
              <a:gd name="T81" fmla="*/ 1629 h 2762"/>
              <a:gd name="T82" fmla="*/ 2141 w 3208"/>
              <a:gd name="T83" fmla="*/ 1383 h 2762"/>
              <a:gd name="T84" fmla="*/ 2238 w 3208"/>
              <a:gd name="T85" fmla="*/ 1409 h 2762"/>
              <a:gd name="T86" fmla="*/ 2308 w 3208"/>
              <a:gd name="T87" fmla="*/ 1427 h 2762"/>
              <a:gd name="T88" fmla="*/ 2320 w 3208"/>
              <a:gd name="T89" fmla="*/ 1491 h 2762"/>
              <a:gd name="T90" fmla="*/ 2214 w 3208"/>
              <a:gd name="T91" fmla="*/ 1466 h 2762"/>
              <a:gd name="T92" fmla="*/ 2126 w 3208"/>
              <a:gd name="T93" fmla="*/ 1446 h 2762"/>
              <a:gd name="T94" fmla="*/ 2446 w 3208"/>
              <a:gd name="T95" fmla="*/ 1277 h 2762"/>
              <a:gd name="T96" fmla="*/ 2564 w 3208"/>
              <a:gd name="T97" fmla="*/ 1200 h 2762"/>
              <a:gd name="T98" fmla="*/ 2681 w 3208"/>
              <a:gd name="T99" fmla="*/ 1242 h 2762"/>
              <a:gd name="T100" fmla="*/ 2657 w 3208"/>
              <a:gd name="T101" fmla="*/ 1329 h 2762"/>
              <a:gd name="T102" fmla="*/ 2635 w 3208"/>
              <a:gd name="T103" fmla="*/ 1288 h 2762"/>
              <a:gd name="T104" fmla="*/ 2579 w 3208"/>
              <a:gd name="T105" fmla="*/ 1263 h 2762"/>
              <a:gd name="T106" fmla="*/ 2446 w 3208"/>
              <a:gd name="T107" fmla="*/ 1277 h 2762"/>
              <a:gd name="T108" fmla="*/ 2881 w 3208"/>
              <a:gd name="T109" fmla="*/ 1458 h 2762"/>
              <a:gd name="T110" fmla="*/ 2917 w 3208"/>
              <a:gd name="T111" fmla="*/ 1458 h 2762"/>
              <a:gd name="T112" fmla="*/ 3004 w 3208"/>
              <a:gd name="T113" fmla="*/ 1389 h 2762"/>
              <a:gd name="T114" fmla="*/ 2996 w 3208"/>
              <a:gd name="T115" fmla="*/ 1489 h 2762"/>
              <a:gd name="T116" fmla="*/ 2891 w 3208"/>
              <a:gd name="T117" fmla="*/ 1541 h 2762"/>
              <a:gd name="T118" fmla="*/ 2790 w 3208"/>
              <a:gd name="T119" fmla="*/ 1479 h 2762"/>
              <a:gd name="T120" fmla="*/ 3208 w 3208"/>
              <a:gd name="T121" fmla="*/ 1363 h 2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8" h="2762">
                <a:moveTo>
                  <a:pt x="66" y="1708"/>
                </a:moveTo>
                <a:lnTo>
                  <a:pt x="110" y="1961"/>
                </a:lnTo>
                <a:lnTo>
                  <a:pt x="111" y="1971"/>
                </a:lnTo>
                <a:lnTo>
                  <a:pt x="45" y="1981"/>
                </a:lnTo>
                <a:lnTo>
                  <a:pt x="44" y="1972"/>
                </a:lnTo>
                <a:lnTo>
                  <a:pt x="0" y="1719"/>
                </a:lnTo>
                <a:lnTo>
                  <a:pt x="66" y="1708"/>
                </a:lnTo>
                <a:close/>
                <a:moveTo>
                  <a:pt x="140" y="2169"/>
                </a:moveTo>
                <a:lnTo>
                  <a:pt x="154" y="2268"/>
                </a:lnTo>
                <a:lnTo>
                  <a:pt x="186" y="2430"/>
                </a:lnTo>
                <a:lnTo>
                  <a:pt x="120" y="2443"/>
                </a:lnTo>
                <a:lnTo>
                  <a:pt x="88" y="2277"/>
                </a:lnTo>
                <a:lnTo>
                  <a:pt x="74" y="2179"/>
                </a:lnTo>
                <a:lnTo>
                  <a:pt x="140" y="2169"/>
                </a:lnTo>
                <a:close/>
                <a:moveTo>
                  <a:pt x="230" y="2623"/>
                </a:moveTo>
                <a:lnTo>
                  <a:pt x="250" y="2700"/>
                </a:lnTo>
                <a:lnTo>
                  <a:pt x="241" y="2685"/>
                </a:lnTo>
                <a:lnTo>
                  <a:pt x="259" y="2703"/>
                </a:lnTo>
                <a:lnTo>
                  <a:pt x="204" y="2716"/>
                </a:lnTo>
                <a:lnTo>
                  <a:pt x="256" y="2562"/>
                </a:lnTo>
                <a:lnTo>
                  <a:pt x="319" y="2584"/>
                </a:lnTo>
                <a:lnTo>
                  <a:pt x="267" y="2737"/>
                </a:lnTo>
                <a:cubicBezTo>
                  <a:pt x="264" y="2748"/>
                  <a:pt x="255" y="2756"/>
                  <a:pt x="243" y="2759"/>
                </a:cubicBezTo>
                <a:cubicBezTo>
                  <a:pt x="232" y="2762"/>
                  <a:pt x="220" y="2758"/>
                  <a:pt x="212" y="2750"/>
                </a:cubicBezTo>
                <a:lnTo>
                  <a:pt x="195" y="2733"/>
                </a:lnTo>
                <a:cubicBezTo>
                  <a:pt x="190" y="2729"/>
                  <a:pt x="187" y="2723"/>
                  <a:pt x="186" y="2718"/>
                </a:cubicBezTo>
                <a:lnTo>
                  <a:pt x="165" y="2640"/>
                </a:lnTo>
                <a:lnTo>
                  <a:pt x="230" y="2623"/>
                </a:lnTo>
                <a:close/>
                <a:moveTo>
                  <a:pt x="282" y="2371"/>
                </a:moveTo>
                <a:lnTo>
                  <a:pt x="300" y="2242"/>
                </a:lnTo>
                <a:lnTo>
                  <a:pt x="313" y="2107"/>
                </a:lnTo>
                <a:lnTo>
                  <a:pt x="380" y="2114"/>
                </a:lnTo>
                <a:lnTo>
                  <a:pt x="366" y="2251"/>
                </a:lnTo>
                <a:lnTo>
                  <a:pt x="348" y="2380"/>
                </a:lnTo>
                <a:lnTo>
                  <a:pt x="282" y="2371"/>
                </a:lnTo>
                <a:close/>
                <a:moveTo>
                  <a:pt x="333" y="1908"/>
                </a:moveTo>
                <a:lnTo>
                  <a:pt x="344" y="1806"/>
                </a:lnTo>
                <a:lnTo>
                  <a:pt x="365" y="1642"/>
                </a:lnTo>
                <a:lnTo>
                  <a:pt x="431" y="1651"/>
                </a:lnTo>
                <a:lnTo>
                  <a:pt x="410" y="1813"/>
                </a:lnTo>
                <a:lnTo>
                  <a:pt x="400" y="1915"/>
                </a:lnTo>
                <a:lnTo>
                  <a:pt x="333" y="1908"/>
                </a:lnTo>
                <a:close/>
                <a:moveTo>
                  <a:pt x="390" y="1444"/>
                </a:moveTo>
                <a:lnTo>
                  <a:pt x="397" y="1395"/>
                </a:lnTo>
                <a:lnTo>
                  <a:pt x="408" y="1180"/>
                </a:lnTo>
                <a:lnTo>
                  <a:pt x="475" y="1184"/>
                </a:lnTo>
                <a:lnTo>
                  <a:pt x="463" y="1403"/>
                </a:lnTo>
                <a:lnTo>
                  <a:pt x="456" y="1452"/>
                </a:lnTo>
                <a:lnTo>
                  <a:pt x="390" y="1444"/>
                </a:lnTo>
                <a:close/>
                <a:moveTo>
                  <a:pt x="444" y="977"/>
                </a:moveTo>
                <a:lnTo>
                  <a:pt x="460" y="926"/>
                </a:lnTo>
                <a:cubicBezTo>
                  <a:pt x="463" y="916"/>
                  <a:pt x="471" y="907"/>
                  <a:pt x="482" y="904"/>
                </a:cubicBezTo>
                <a:cubicBezTo>
                  <a:pt x="493" y="901"/>
                  <a:pt x="504" y="904"/>
                  <a:pt x="513" y="911"/>
                </a:cubicBezTo>
                <a:lnTo>
                  <a:pt x="566" y="954"/>
                </a:lnTo>
                <a:cubicBezTo>
                  <a:pt x="571" y="959"/>
                  <a:pt x="575" y="966"/>
                  <a:pt x="577" y="973"/>
                </a:cubicBezTo>
                <a:lnTo>
                  <a:pt x="607" y="1115"/>
                </a:lnTo>
                <a:lnTo>
                  <a:pt x="542" y="1129"/>
                </a:lnTo>
                <a:lnTo>
                  <a:pt x="512" y="987"/>
                </a:lnTo>
                <a:lnTo>
                  <a:pt x="523" y="1006"/>
                </a:lnTo>
                <a:lnTo>
                  <a:pt x="470" y="962"/>
                </a:lnTo>
                <a:lnTo>
                  <a:pt x="523" y="946"/>
                </a:lnTo>
                <a:lnTo>
                  <a:pt x="507" y="997"/>
                </a:lnTo>
                <a:lnTo>
                  <a:pt x="444" y="977"/>
                </a:lnTo>
                <a:close/>
                <a:moveTo>
                  <a:pt x="644" y="1313"/>
                </a:moveTo>
                <a:lnTo>
                  <a:pt x="665" y="1437"/>
                </a:lnTo>
                <a:lnTo>
                  <a:pt x="680" y="1579"/>
                </a:lnTo>
                <a:lnTo>
                  <a:pt x="614" y="1586"/>
                </a:lnTo>
                <a:lnTo>
                  <a:pt x="600" y="1448"/>
                </a:lnTo>
                <a:lnTo>
                  <a:pt x="578" y="1324"/>
                </a:lnTo>
                <a:lnTo>
                  <a:pt x="644" y="1313"/>
                </a:lnTo>
                <a:close/>
                <a:moveTo>
                  <a:pt x="727" y="1758"/>
                </a:moveTo>
                <a:lnTo>
                  <a:pt x="733" y="1768"/>
                </a:lnTo>
                <a:lnTo>
                  <a:pt x="673" y="1768"/>
                </a:lnTo>
                <a:lnTo>
                  <a:pt x="717" y="1681"/>
                </a:lnTo>
                <a:lnTo>
                  <a:pt x="714" y="1690"/>
                </a:lnTo>
                <a:lnTo>
                  <a:pt x="744" y="1536"/>
                </a:lnTo>
                <a:lnTo>
                  <a:pt x="809" y="1548"/>
                </a:lnTo>
                <a:lnTo>
                  <a:pt x="780" y="1702"/>
                </a:lnTo>
                <a:cubicBezTo>
                  <a:pt x="779" y="1705"/>
                  <a:pt x="778" y="1708"/>
                  <a:pt x="777" y="1711"/>
                </a:cubicBezTo>
                <a:lnTo>
                  <a:pt x="733" y="1798"/>
                </a:lnTo>
                <a:cubicBezTo>
                  <a:pt x="727" y="1810"/>
                  <a:pt x="716" y="1817"/>
                  <a:pt x="703" y="1817"/>
                </a:cubicBezTo>
                <a:cubicBezTo>
                  <a:pt x="691" y="1817"/>
                  <a:pt x="679" y="1810"/>
                  <a:pt x="673" y="1798"/>
                </a:cubicBezTo>
                <a:lnTo>
                  <a:pt x="668" y="1788"/>
                </a:lnTo>
                <a:lnTo>
                  <a:pt x="727" y="1758"/>
                </a:lnTo>
                <a:close/>
                <a:moveTo>
                  <a:pt x="775" y="1341"/>
                </a:moveTo>
                <a:lnTo>
                  <a:pt x="805" y="1076"/>
                </a:lnTo>
                <a:lnTo>
                  <a:pt x="871" y="1083"/>
                </a:lnTo>
                <a:lnTo>
                  <a:pt x="841" y="1348"/>
                </a:lnTo>
                <a:lnTo>
                  <a:pt x="775" y="1341"/>
                </a:lnTo>
                <a:close/>
                <a:moveTo>
                  <a:pt x="825" y="877"/>
                </a:moveTo>
                <a:lnTo>
                  <a:pt x="852" y="612"/>
                </a:lnTo>
                <a:lnTo>
                  <a:pt x="919" y="619"/>
                </a:lnTo>
                <a:lnTo>
                  <a:pt x="892" y="884"/>
                </a:lnTo>
                <a:lnTo>
                  <a:pt x="825" y="877"/>
                </a:lnTo>
                <a:close/>
                <a:moveTo>
                  <a:pt x="868" y="413"/>
                </a:moveTo>
                <a:lnTo>
                  <a:pt x="882" y="244"/>
                </a:lnTo>
                <a:lnTo>
                  <a:pt x="902" y="145"/>
                </a:lnTo>
                <a:lnTo>
                  <a:pt x="967" y="159"/>
                </a:lnTo>
                <a:lnTo>
                  <a:pt x="948" y="249"/>
                </a:lnTo>
                <a:lnTo>
                  <a:pt x="935" y="419"/>
                </a:lnTo>
                <a:lnTo>
                  <a:pt x="868" y="413"/>
                </a:lnTo>
                <a:close/>
                <a:moveTo>
                  <a:pt x="1041" y="0"/>
                </a:moveTo>
                <a:lnTo>
                  <a:pt x="1087" y="121"/>
                </a:lnTo>
                <a:cubicBezTo>
                  <a:pt x="1088" y="123"/>
                  <a:pt x="1088" y="125"/>
                  <a:pt x="1089" y="127"/>
                </a:cubicBezTo>
                <a:lnTo>
                  <a:pt x="1115" y="262"/>
                </a:lnTo>
                <a:lnTo>
                  <a:pt x="1049" y="274"/>
                </a:lnTo>
                <a:lnTo>
                  <a:pt x="1023" y="139"/>
                </a:lnTo>
                <a:lnTo>
                  <a:pt x="1025" y="145"/>
                </a:lnTo>
                <a:lnTo>
                  <a:pt x="979" y="24"/>
                </a:lnTo>
                <a:lnTo>
                  <a:pt x="1041" y="0"/>
                </a:lnTo>
                <a:close/>
                <a:moveTo>
                  <a:pt x="1141" y="464"/>
                </a:moveTo>
                <a:lnTo>
                  <a:pt x="1151" y="611"/>
                </a:lnTo>
                <a:lnTo>
                  <a:pt x="1150" y="606"/>
                </a:lnTo>
                <a:lnTo>
                  <a:pt x="1177" y="722"/>
                </a:lnTo>
                <a:lnTo>
                  <a:pt x="1112" y="737"/>
                </a:lnTo>
                <a:lnTo>
                  <a:pt x="1085" y="621"/>
                </a:lnTo>
                <a:cubicBezTo>
                  <a:pt x="1085" y="619"/>
                  <a:pt x="1084" y="617"/>
                  <a:pt x="1084" y="615"/>
                </a:cubicBezTo>
                <a:lnTo>
                  <a:pt x="1074" y="468"/>
                </a:lnTo>
                <a:lnTo>
                  <a:pt x="1141" y="464"/>
                </a:lnTo>
                <a:close/>
                <a:moveTo>
                  <a:pt x="1223" y="916"/>
                </a:moveTo>
                <a:lnTo>
                  <a:pt x="1247" y="1016"/>
                </a:lnTo>
                <a:lnTo>
                  <a:pt x="1245" y="1010"/>
                </a:lnTo>
                <a:lnTo>
                  <a:pt x="1289" y="1106"/>
                </a:lnTo>
                <a:lnTo>
                  <a:pt x="1280" y="1094"/>
                </a:lnTo>
                <a:lnTo>
                  <a:pt x="1325" y="1131"/>
                </a:lnTo>
                <a:lnTo>
                  <a:pt x="1283" y="1183"/>
                </a:lnTo>
                <a:lnTo>
                  <a:pt x="1237" y="1145"/>
                </a:lnTo>
                <a:cubicBezTo>
                  <a:pt x="1234" y="1142"/>
                  <a:pt x="1231" y="1138"/>
                  <a:pt x="1228" y="1134"/>
                </a:cubicBezTo>
                <a:lnTo>
                  <a:pt x="1184" y="1038"/>
                </a:lnTo>
                <a:cubicBezTo>
                  <a:pt x="1183" y="1036"/>
                  <a:pt x="1183" y="1033"/>
                  <a:pt x="1182" y="1031"/>
                </a:cubicBezTo>
                <a:lnTo>
                  <a:pt x="1158" y="932"/>
                </a:lnTo>
                <a:lnTo>
                  <a:pt x="1223" y="916"/>
                </a:lnTo>
                <a:close/>
                <a:moveTo>
                  <a:pt x="1459" y="1292"/>
                </a:moveTo>
                <a:lnTo>
                  <a:pt x="1499" y="1355"/>
                </a:lnTo>
                <a:cubicBezTo>
                  <a:pt x="1500" y="1357"/>
                  <a:pt x="1501" y="1359"/>
                  <a:pt x="1501" y="1361"/>
                </a:cubicBezTo>
                <a:lnTo>
                  <a:pt x="1546" y="1474"/>
                </a:lnTo>
                <a:lnTo>
                  <a:pt x="1541" y="1466"/>
                </a:lnTo>
                <a:lnTo>
                  <a:pt x="1584" y="1523"/>
                </a:lnTo>
                <a:lnTo>
                  <a:pt x="1531" y="1563"/>
                </a:lnTo>
                <a:lnTo>
                  <a:pt x="1488" y="1507"/>
                </a:lnTo>
                <a:cubicBezTo>
                  <a:pt x="1486" y="1504"/>
                  <a:pt x="1485" y="1501"/>
                  <a:pt x="1483" y="1498"/>
                </a:cubicBezTo>
                <a:lnTo>
                  <a:pt x="1439" y="1385"/>
                </a:lnTo>
                <a:lnTo>
                  <a:pt x="1442" y="1391"/>
                </a:lnTo>
                <a:lnTo>
                  <a:pt x="1403" y="1328"/>
                </a:lnTo>
                <a:lnTo>
                  <a:pt x="1459" y="1292"/>
                </a:lnTo>
                <a:close/>
                <a:moveTo>
                  <a:pt x="1677" y="1590"/>
                </a:moveTo>
                <a:lnTo>
                  <a:pt x="1709" y="1571"/>
                </a:lnTo>
                <a:lnTo>
                  <a:pt x="1703" y="1576"/>
                </a:lnTo>
                <a:lnTo>
                  <a:pt x="1747" y="1533"/>
                </a:lnTo>
                <a:lnTo>
                  <a:pt x="1773" y="1506"/>
                </a:lnTo>
                <a:cubicBezTo>
                  <a:pt x="1776" y="1503"/>
                  <a:pt x="1780" y="1501"/>
                  <a:pt x="1784" y="1499"/>
                </a:cubicBezTo>
                <a:lnTo>
                  <a:pt x="1829" y="1482"/>
                </a:lnTo>
                <a:lnTo>
                  <a:pt x="1824" y="1484"/>
                </a:lnTo>
                <a:lnTo>
                  <a:pt x="1868" y="1458"/>
                </a:lnTo>
                <a:lnTo>
                  <a:pt x="1898" y="1443"/>
                </a:lnTo>
                <a:lnTo>
                  <a:pt x="1928" y="1502"/>
                </a:lnTo>
                <a:lnTo>
                  <a:pt x="1902" y="1515"/>
                </a:lnTo>
                <a:lnTo>
                  <a:pt x="1858" y="1541"/>
                </a:lnTo>
                <a:cubicBezTo>
                  <a:pt x="1856" y="1542"/>
                  <a:pt x="1855" y="1543"/>
                  <a:pt x="1853" y="1544"/>
                </a:cubicBezTo>
                <a:lnTo>
                  <a:pt x="1809" y="1561"/>
                </a:lnTo>
                <a:lnTo>
                  <a:pt x="1820" y="1554"/>
                </a:lnTo>
                <a:lnTo>
                  <a:pt x="1794" y="1580"/>
                </a:lnTo>
                <a:lnTo>
                  <a:pt x="1750" y="1624"/>
                </a:lnTo>
                <a:cubicBezTo>
                  <a:pt x="1748" y="1626"/>
                  <a:pt x="1745" y="1627"/>
                  <a:pt x="1743" y="1629"/>
                </a:cubicBezTo>
                <a:lnTo>
                  <a:pt x="1711" y="1648"/>
                </a:lnTo>
                <a:lnTo>
                  <a:pt x="1677" y="1590"/>
                </a:lnTo>
                <a:close/>
                <a:moveTo>
                  <a:pt x="2098" y="1383"/>
                </a:moveTo>
                <a:lnTo>
                  <a:pt x="2141" y="1383"/>
                </a:lnTo>
                <a:cubicBezTo>
                  <a:pt x="2146" y="1383"/>
                  <a:pt x="2151" y="1384"/>
                  <a:pt x="2155" y="1387"/>
                </a:cubicBezTo>
                <a:lnTo>
                  <a:pt x="2208" y="1413"/>
                </a:lnTo>
                <a:lnTo>
                  <a:pt x="2194" y="1409"/>
                </a:lnTo>
                <a:lnTo>
                  <a:pt x="2238" y="1409"/>
                </a:lnTo>
                <a:cubicBezTo>
                  <a:pt x="2246" y="1409"/>
                  <a:pt x="2255" y="1413"/>
                  <a:pt x="2261" y="1419"/>
                </a:cubicBezTo>
                <a:lnTo>
                  <a:pt x="2279" y="1437"/>
                </a:lnTo>
                <a:lnTo>
                  <a:pt x="2255" y="1427"/>
                </a:lnTo>
                <a:lnTo>
                  <a:pt x="2308" y="1427"/>
                </a:lnTo>
                <a:lnTo>
                  <a:pt x="2296" y="1429"/>
                </a:lnTo>
                <a:lnTo>
                  <a:pt x="2336" y="1413"/>
                </a:lnTo>
                <a:lnTo>
                  <a:pt x="2360" y="1475"/>
                </a:lnTo>
                <a:lnTo>
                  <a:pt x="2320" y="1491"/>
                </a:lnTo>
                <a:cubicBezTo>
                  <a:pt x="2317" y="1493"/>
                  <a:pt x="2312" y="1494"/>
                  <a:pt x="2308" y="1494"/>
                </a:cubicBezTo>
                <a:lnTo>
                  <a:pt x="2255" y="1494"/>
                </a:lnTo>
                <a:cubicBezTo>
                  <a:pt x="2247" y="1494"/>
                  <a:pt x="2238" y="1490"/>
                  <a:pt x="2232" y="1484"/>
                </a:cubicBezTo>
                <a:lnTo>
                  <a:pt x="2214" y="1466"/>
                </a:lnTo>
                <a:lnTo>
                  <a:pt x="2238" y="1476"/>
                </a:lnTo>
                <a:lnTo>
                  <a:pt x="2194" y="1476"/>
                </a:lnTo>
                <a:cubicBezTo>
                  <a:pt x="2188" y="1476"/>
                  <a:pt x="2183" y="1475"/>
                  <a:pt x="2179" y="1473"/>
                </a:cubicBezTo>
                <a:lnTo>
                  <a:pt x="2126" y="1446"/>
                </a:lnTo>
                <a:lnTo>
                  <a:pt x="2141" y="1450"/>
                </a:lnTo>
                <a:lnTo>
                  <a:pt x="2098" y="1450"/>
                </a:lnTo>
                <a:lnTo>
                  <a:pt x="2098" y="1383"/>
                </a:lnTo>
                <a:close/>
                <a:moveTo>
                  <a:pt x="2446" y="1277"/>
                </a:moveTo>
                <a:lnTo>
                  <a:pt x="2488" y="1236"/>
                </a:lnTo>
                <a:cubicBezTo>
                  <a:pt x="2490" y="1233"/>
                  <a:pt x="2493" y="1231"/>
                  <a:pt x="2496" y="1230"/>
                </a:cubicBezTo>
                <a:lnTo>
                  <a:pt x="2549" y="1203"/>
                </a:lnTo>
                <a:cubicBezTo>
                  <a:pt x="2554" y="1201"/>
                  <a:pt x="2559" y="1200"/>
                  <a:pt x="2564" y="1200"/>
                </a:cubicBezTo>
                <a:lnTo>
                  <a:pt x="2608" y="1200"/>
                </a:lnTo>
                <a:cubicBezTo>
                  <a:pt x="2614" y="1200"/>
                  <a:pt x="2620" y="1201"/>
                  <a:pt x="2625" y="1205"/>
                </a:cubicBezTo>
                <a:lnTo>
                  <a:pt x="2669" y="1231"/>
                </a:lnTo>
                <a:cubicBezTo>
                  <a:pt x="2674" y="1234"/>
                  <a:pt x="2678" y="1237"/>
                  <a:pt x="2681" y="1242"/>
                </a:cubicBezTo>
                <a:lnTo>
                  <a:pt x="2707" y="1286"/>
                </a:lnTo>
                <a:lnTo>
                  <a:pt x="2702" y="1279"/>
                </a:lnTo>
                <a:lnTo>
                  <a:pt x="2704" y="1281"/>
                </a:lnTo>
                <a:lnTo>
                  <a:pt x="2657" y="1329"/>
                </a:lnTo>
                <a:lnTo>
                  <a:pt x="2655" y="1327"/>
                </a:lnTo>
                <a:cubicBezTo>
                  <a:pt x="2653" y="1325"/>
                  <a:pt x="2652" y="1323"/>
                  <a:pt x="2650" y="1320"/>
                </a:cubicBezTo>
                <a:lnTo>
                  <a:pt x="2624" y="1277"/>
                </a:lnTo>
                <a:lnTo>
                  <a:pt x="2635" y="1288"/>
                </a:lnTo>
                <a:lnTo>
                  <a:pt x="2591" y="1262"/>
                </a:lnTo>
                <a:lnTo>
                  <a:pt x="2608" y="1267"/>
                </a:lnTo>
                <a:lnTo>
                  <a:pt x="2564" y="1267"/>
                </a:lnTo>
                <a:lnTo>
                  <a:pt x="2579" y="1263"/>
                </a:lnTo>
                <a:lnTo>
                  <a:pt x="2526" y="1289"/>
                </a:lnTo>
                <a:lnTo>
                  <a:pt x="2535" y="1283"/>
                </a:lnTo>
                <a:lnTo>
                  <a:pt x="2493" y="1324"/>
                </a:lnTo>
                <a:lnTo>
                  <a:pt x="2446" y="1277"/>
                </a:lnTo>
                <a:close/>
                <a:moveTo>
                  <a:pt x="2833" y="1428"/>
                </a:moveTo>
                <a:lnTo>
                  <a:pt x="2841" y="1435"/>
                </a:lnTo>
                <a:lnTo>
                  <a:pt x="2837" y="1432"/>
                </a:lnTo>
                <a:lnTo>
                  <a:pt x="2881" y="1458"/>
                </a:lnTo>
                <a:lnTo>
                  <a:pt x="2925" y="1484"/>
                </a:lnTo>
                <a:lnTo>
                  <a:pt x="2884" y="1489"/>
                </a:lnTo>
                <a:lnTo>
                  <a:pt x="2911" y="1463"/>
                </a:lnTo>
                <a:cubicBezTo>
                  <a:pt x="2913" y="1461"/>
                  <a:pt x="2915" y="1459"/>
                  <a:pt x="2917" y="1458"/>
                </a:cubicBezTo>
                <a:lnTo>
                  <a:pt x="2961" y="1432"/>
                </a:lnTo>
                <a:lnTo>
                  <a:pt x="2955" y="1437"/>
                </a:lnTo>
                <a:lnTo>
                  <a:pt x="2999" y="1393"/>
                </a:lnTo>
                <a:lnTo>
                  <a:pt x="3004" y="1389"/>
                </a:lnTo>
                <a:lnTo>
                  <a:pt x="3046" y="1440"/>
                </a:lnTo>
                <a:lnTo>
                  <a:pt x="3046" y="1440"/>
                </a:lnTo>
                <a:lnTo>
                  <a:pt x="3002" y="1484"/>
                </a:lnTo>
                <a:cubicBezTo>
                  <a:pt x="3000" y="1486"/>
                  <a:pt x="2998" y="1487"/>
                  <a:pt x="2996" y="1489"/>
                </a:cubicBezTo>
                <a:lnTo>
                  <a:pt x="2951" y="1515"/>
                </a:lnTo>
                <a:lnTo>
                  <a:pt x="2958" y="1510"/>
                </a:lnTo>
                <a:lnTo>
                  <a:pt x="2931" y="1536"/>
                </a:lnTo>
                <a:cubicBezTo>
                  <a:pt x="2921" y="1547"/>
                  <a:pt x="2904" y="1549"/>
                  <a:pt x="2891" y="1541"/>
                </a:cubicBezTo>
                <a:lnTo>
                  <a:pt x="2847" y="1515"/>
                </a:lnTo>
                <a:lnTo>
                  <a:pt x="2803" y="1489"/>
                </a:lnTo>
                <a:cubicBezTo>
                  <a:pt x="2801" y="1488"/>
                  <a:pt x="2800" y="1487"/>
                  <a:pt x="2799" y="1486"/>
                </a:cubicBezTo>
                <a:lnTo>
                  <a:pt x="2790" y="1479"/>
                </a:lnTo>
                <a:lnTo>
                  <a:pt x="2833" y="1428"/>
                </a:lnTo>
                <a:close/>
                <a:moveTo>
                  <a:pt x="3192" y="1296"/>
                </a:moveTo>
                <a:lnTo>
                  <a:pt x="3208" y="1296"/>
                </a:lnTo>
                <a:lnTo>
                  <a:pt x="3208" y="1363"/>
                </a:lnTo>
                <a:lnTo>
                  <a:pt x="3192" y="1363"/>
                </a:lnTo>
                <a:lnTo>
                  <a:pt x="3192" y="1296"/>
                </a:lnTo>
                <a:close/>
              </a:path>
            </a:pathLst>
          </a:custGeom>
          <a:solidFill>
            <a:srgbClr val="3333FF"/>
          </a:solidFill>
          <a:ln w="1588" cap="flat">
            <a:solidFill>
              <a:srgbClr val="3333FF"/>
            </a:solidFill>
            <a:prstDash val="solid"/>
            <a:bevel/>
            <a:headEnd/>
            <a:tailEnd/>
          </a:ln>
        </p:spPr>
        <p:txBody>
          <a:bodyPr/>
          <a:lstStyle/>
          <a:p>
            <a:endParaRPr lang="en-US"/>
          </a:p>
        </p:txBody>
      </p:sp>
      <p:sp>
        <p:nvSpPr>
          <p:cNvPr id="77891" name="Rectangle 67">
            <a:extLst>
              <a:ext uri="{FF2B5EF4-FFF2-40B4-BE49-F238E27FC236}">
                <a16:creationId xmlns:a16="http://schemas.microsoft.com/office/drawing/2014/main" id="{DDDA1D50-3ED3-4597-9247-0A7BF779C910}"/>
              </a:ext>
            </a:extLst>
          </p:cNvPr>
          <p:cNvSpPr>
            <a:spLocks noChangeArrowheads="1"/>
          </p:cNvSpPr>
          <p:nvPr/>
        </p:nvSpPr>
        <p:spPr bwMode="auto">
          <a:xfrm rot="16200000">
            <a:off x="2758281" y="3445669"/>
            <a:ext cx="6080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amplitude</a:t>
            </a:r>
            <a:endParaRPr lang="en-US" altLang="en-US"/>
          </a:p>
        </p:txBody>
      </p:sp>
      <p:sp>
        <p:nvSpPr>
          <p:cNvPr id="77892" name="Rectangle 68">
            <a:extLst>
              <a:ext uri="{FF2B5EF4-FFF2-40B4-BE49-F238E27FC236}">
                <a16:creationId xmlns:a16="http://schemas.microsoft.com/office/drawing/2014/main" id="{B4116314-001E-479C-8041-CFB1FC3B5AB9}"/>
              </a:ext>
            </a:extLst>
          </p:cNvPr>
          <p:cNvSpPr>
            <a:spLocks noChangeArrowheads="1"/>
          </p:cNvSpPr>
          <p:nvPr/>
        </p:nvSpPr>
        <p:spPr bwMode="auto">
          <a:xfrm>
            <a:off x="5507038" y="2527300"/>
            <a:ext cx="676275" cy="2682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893" name="Rectangle 69">
            <a:extLst>
              <a:ext uri="{FF2B5EF4-FFF2-40B4-BE49-F238E27FC236}">
                <a16:creationId xmlns:a16="http://schemas.microsoft.com/office/drawing/2014/main" id="{05D994F2-6079-4C7C-9D70-3DBD23800FD3}"/>
              </a:ext>
            </a:extLst>
          </p:cNvPr>
          <p:cNvSpPr>
            <a:spLocks noChangeArrowheads="1"/>
          </p:cNvSpPr>
          <p:nvPr/>
        </p:nvSpPr>
        <p:spPr bwMode="auto">
          <a:xfrm>
            <a:off x="4333875" y="5087938"/>
            <a:ext cx="3397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time, </a:t>
            </a:r>
            <a:endParaRPr lang="en-US" altLang="en-US"/>
          </a:p>
        </p:txBody>
      </p:sp>
      <p:sp>
        <p:nvSpPr>
          <p:cNvPr id="77894" name="Rectangle 70">
            <a:extLst>
              <a:ext uri="{FF2B5EF4-FFF2-40B4-BE49-F238E27FC236}">
                <a16:creationId xmlns:a16="http://schemas.microsoft.com/office/drawing/2014/main" id="{283D5BC1-373B-4E11-AC24-F354FE0F206E}"/>
              </a:ext>
            </a:extLst>
          </p:cNvPr>
          <p:cNvSpPr>
            <a:spLocks noChangeArrowheads="1"/>
          </p:cNvSpPr>
          <p:nvPr/>
        </p:nvSpPr>
        <p:spPr bwMode="auto">
          <a:xfrm>
            <a:off x="4673600" y="5070475"/>
            <a:ext cx="8096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Symbol" panose="05050102010706020507" pitchFamily="18" charset="2"/>
              </a:rPr>
              <a:t>m</a:t>
            </a:r>
            <a:endParaRPr lang="en-US" altLang="en-US"/>
          </a:p>
        </p:txBody>
      </p:sp>
      <p:sp>
        <p:nvSpPr>
          <p:cNvPr id="77895" name="Rectangle 71">
            <a:extLst>
              <a:ext uri="{FF2B5EF4-FFF2-40B4-BE49-F238E27FC236}">
                <a16:creationId xmlns:a16="http://schemas.microsoft.com/office/drawing/2014/main" id="{3A24A032-BAFB-40C6-9AA7-FB5A31ED48BA}"/>
              </a:ext>
            </a:extLst>
          </p:cNvPr>
          <p:cNvSpPr>
            <a:spLocks noChangeArrowheads="1"/>
          </p:cNvSpPr>
          <p:nvPr/>
        </p:nvSpPr>
        <p:spPr bwMode="auto">
          <a:xfrm>
            <a:off x="4751388" y="5087938"/>
            <a:ext cx="2174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sec</a:t>
            </a:r>
            <a:endParaRPr lang="en-US" altLang="en-US"/>
          </a:p>
        </p:txBody>
      </p:sp>
      <p:sp>
        <p:nvSpPr>
          <p:cNvPr id="77896" name="Line 72">
            <a:extLst>
              <a:ext uri="{FF2B5EF4-FFF2-40B4-BE49-F238E27FC236}">
                <a16:creationId xmlns:a16="http://schemas.microsoft.com/office/drawing/2014/main" id="{89EEFC8F-D145-40CE-A495-C2AA24273E02}"/>
              </a:ext>
            </a:extLst>
          </p:cNvPr>
          <p:cNvSpPr>
            <a:spLocks noChangeShapeType="1"/>
          </p:cNvSpPr>
          <p:nvPr/>
        </p:nvSpPr>
        <p:spPr bwMode="auto">
          <a:xfrm>
            <a:off x="3324225" y="2493963"/>
            <a:ext cx="28940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97" name="Line 73">
            <a:extLst>
              <a:ext uri="{FF2B5EF4-FFF2-40B4-BE49-F238E27FC236}">
                <a16:creationId xmlns:a16="http://schemas.microsoft.com/office/drawing/2014/main" id="{EA078D0E-3FF6-4FEB-A66A-69AF78C410DA}"/>
              </a:ext>
            </a:extLst>
          </p:cNvPr>
          <p:cNvSpPr>
            <a:spLocks noChangeShapeType="1"/>
          </p:cNvSpPr>
          <p:nvPr/>
        </p:nvSpPr>
        <p:spPr bwMode="auto">
          <a:xfrm>
            <a:off x="3324225" y="4770438"/>
            <a:ext cx="28940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98" name="Line 74">
            <a:extLst>
              <a:ext uri="{FF2B5EF4-FFF2-40B4-BE49-F238E27FC236}">
                <a16:creationId xmlns:a16="http://schemas.microsoft.com/office/drawing/2014/main" id="{CB37B64C-EBF6-4757-8F1C-76778A023EEA}"/>
              </a:ext>
            </a:extLst>
          </p:cNvPr>
          <p:cNvSpPr>
            <a:spLocks noChangeShapeType="1"/>
          </p:cNvSpPr>
          <p:nvPr/>
        </p:nvSpPr>
        <p:spPr bwMode="auto">
          <a:xfrm flipV="1">
            <a:off x="6218238" y="2493963"/>
            <a:ext cx="1587" cy="22764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99" name="Line 75">
            <a:extLst>
              <a:ext uri="{FF2B5EF4-FFF2-40B4-BE49-F238E27FC236}">
                <a16:creationId xmlns:a16="http://schemas.microsoft.com/office/drawing/2014/main" id="{2D80E7CE-270F-4059-999C-86BCDBD47AB9}"/>
              </a:ext>
            </a:extLst>
          </p:cNvPr>
          <p:cNvSpPr>
            <a:spLocks noChangeShapeType="1"/>
          </p:cNvSpPr>
          <p:nvPr/>
        </p:nvSpPr>
        <p:spPr bwMode="auto">
          <a:xfrm flipV="1">
            <a:off x="3324225" y="2493963"/>
            <a:ext cx="1588" cy="22764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00" name="Line 76">
            <a:extLst>
              <a:ext uri="{FF2B5EF4-FFF2-40B4-BE49-F238E27FC236}">
                <a16:creationId xmlns:a16="http://schemas.microsoft.com/office/drawing/2014/main" id="{765B3051-A858-47DA-986F-12F901077B54}"/>
              </a:ext>
            </a:extLst>
          </p:cNvPr>
          <p:cNvSpPr>
            <a:spLocks noChangeShapeType="1"/>
          </p:cNvSpPr>
          <p:nvPr/>
        </p:nvSpPr>
        <p:spPr bwMode="auto">
          <a:xfrm>
            <a:off x="3324225" y="4770438"/>
            <a:ext cx="28940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01" name="Line 77">
            <a:extLst>
              <a:ext uri="{FF2B5EF4-FFF2-40B4-BE49-F238E27FC236}">
                <a16:creationId xmlns:a16="http://schemas.microsoft.com/office/drawing/2014/main" id="{FFB9497A-A88B-443C-A3DB-1A8B2FEB7844}"/>
              </a:ext>
            </a:extLst>
          </p:cNvPr>
          <p:cNvSpPr>
            <a:spLocks noChangeShapeType="1"/>
          </p:cNvSpPr>
          <p:nvPr/>
        </p:nvSpPr>
        <p:spPr bwMode="auto">
          <a:xfrm flipV="1">
            <a:off x="3324225" y="4741863"/>
            <a:ext cx="1588"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02" name="Line 78">
            <a:extLst>
              <a:ext uri="{FF2B5EF4-FFF2-40B4-BE49-F238E27FC236}">
                <a16:creationId xmlns:a16="http://schemas.microsoft.com/office/drawing/2014/main" id="{333B8968-7A19-4B9F-99D3-F86C5C2B33B0}"/>
              </a:ext>
            </a:extLst>
          </p:cNvPr>
          <p:cNvSpPr>
            <a:spLocks noChangeShapeType="1"/>
          </p:cNvSpPr>
          <p:nvPr/>
        </p:nvSpPr>
        <p:spPr bwMode="auto">
          <a:xfrm>
            <a:off x="3324225" y="2493963"/>
            <a:ext cx="1588" cy="222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03" name="Rectangle 79">
            <a:extLst>
              <a:ext uri="{FF2B5EF4-FFF2-40B4-BE49-F238E27FC236}">
                <a16:creationId xmlns:a16="http://schemas.microsoft.com/office/drawing/2014/main" id="{82CE07BD-221C-476E-AFDC-3B7DEC4490A8}"/>
              </a:ext>
            </a:extLst>
          </p:cNvPr>
          <p:cNvSpPr>
            <a:spLocks noChangeArrowheads="1"/>
          </p:cNvSpPr>
          <p:nvPr/>
        </p:nvSpPr>
        <p:spPr bwMode="auto">
          <a:xfrm>
            <a:off x="3263900" y="4827588"/>
            <a:ext cx="4603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77904" name="Rectangle 80">
            <a:extLst>
              <a:ext uri="{FF2B5EF4-FFF2-40B4-BE49-F238E27FC236}">
                <a16:creationId xmlns:a16="http://schemas.microsoft.com/office/drawing/2014/main" id="{6AC26C37-C73A-4E49-B354-66B35951D6DF}"/>
              </a:ext>
            </a:extLst>
          </p:cNvPr>
          <p:cNvSpPr>
            <a:spLocks noChangeArrowheads="1"/>
          </p:cNvSpPr>
          <p:nvPr/>
        </p:nvSpPr>
        <p:spPr bwMode="auto">
          <a:xfrm>
            <a:off x="3311525" y="4827588"/>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a:t>
            </a:r>
            <a:endParaRPr lang="en-US" altLang="en-US"/>
          </a:p>
        </p:txBody>
      </p:sp>
      <p:sp>
        <p:nvSpPr>
          <p:cNvPr id="77905" name="Line 81">
            <a:extLst>
              <a:ext uri="{FF2B5EF4-FFF2-40B4-BE49-F238E27FC236}">
                <a16:creationId xmlns:a16="http://schemas.microsoft.com/office/drawing/2014/main" id="{2E6CAF88-A430-47BF-9C5A-98317FC8F4A6}"/>
              </a:ext>
            </a:extLst>
          </p:cNvPr>
          <p:cNvSpPr>
            <a:spLocks noChangeShapeType="1"/>
          </p:cNvSpPr>
          <p:nvPr/>
        </p:nvSpPr>
        <p:spPr bwMode="auto">
          <a:xfrm flipV="1">
            <a:off x="4043363" y="4741863"/>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06" name="Line 82">
            <a:extLst>
              <a:ext uri="{FF2B5EF4-FFF2-40B4-BE49-F238E27FC236}">
                <a16:creationId xmlns:a16="http://schemas.microsoft.com/office/drawing/2014/main" id="{09F0D289-9BAD-4868-B967-399D4399526D}"/>
              </a:ext>
            </a:extLst>
          </p:cNvPr>
          <p:cNvSpPr>
            <a:spLocks noChangeShapeType="1"/>
          </p:cNvSpPr>
          <p:nvPr/>
        </p:nvSpPr>
        <p:spPr bwMode="auto">
          <a:xfrm>
            <a:off x="4043363" y="2493963"/>
            <a:ext cx="1587" cy="222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07" name="Rectangle 83">
            <a:extLst>
              <a:ext uri="{FF2B5EF4-FFF2-40B4-BE49-F238E27FC236}">
                <a16:creationId xmlns:a16="http://schemas.microsoft.com/office/drawing/2014/main" id="{46CE4973-36CD-4DAD-A59D-CDACB07E163C}"/>
              </a:ext>
            </a:extLst>
          </p:cNvPr>
          <p:cNvSpPr>
            <a:spLocks noChangeArrowheads="1"/>
          </p:cNvSpPr>
          <p:nvPr/>
        </p:nvSpPr>
        <p:spPr bwMode="auto">
          <a:xfrm>
            <a:off x="3944938" y="4827588"/>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77908" name="Rectangle 84">
            <a:extLst>
              <a:ext uri="{FF2B5EF4-FFF2-40B4-BE49-F238E27FC236}">
                <a16:creationId xmlns:a16="http://schemas.microsoft.com/office/drawing/2014/main" id="{933A234C-3927-4D24-A8B1-E8797AC5FA1D}"/>
              </a:ext>
            </a:extLst>
          </p:cNvPr>
          <p:cNvSpPr>
            <a:spLocks noChangeArrowheads="1"/>
          </p:cNvSpPr>
          <p:nvPr/>
        </p:nvSpPr>
        <p:spPr bwMode="auto">
          <a:xfrm>
            <a:off x="3992563" y="48275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0.5</a:t>
            </a:r>
            <a:endParaRPr lang="en-US" altLang="en-US"/>
          </a:p>
        </p:txBody>
      </p:sp>
      <p:sp>
        <p:nvSpPr>
          <p:cNvPr id="77909" name="Line 85">
            <a:extLst>
              <a:ext uri="{FF2B5EF4-FFF2-40B4-BE49-F238E27FC236}">
                <a16:creationId xmlns:a16="http://schemas.microsoft.com/office/drawing/2014/main" id="{5EC4D7F3-DC6F-49C9-BC11-29061795E048}"/>
              </a:ext>
            </a:extLst>
          </p:cNvPr>
          <p:cNvSpPr>
            <a:spLocks noChangeShapeType="1"/>
          </p:cNvSpPr>
          <p:nvPr/>
        </p:nvSpPr>
        <p:spPr bwMode="auto">
          <a:xfrm flipV="1">
            <a:off x="4768850" y="4741863"/>
            <a:ext cx="1588"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10" name="Line 86">
            <a:extLst>
              <a:ext uri="{FF2B5EF4-FFF2-40B4-BE49-F238E27FC236}">
                <a16:creationId xmlns:a16="http://schemas.microsoft.com/office/drawing/2014/main" id="{3271DAFF-50E0-4D8B-9744-0F7E284566C2}"/>
              </a:ext>
            </a:extLst>
          </p:cNvPr>
          <p:cNvSpPr>
            <a:spLocks noChangeShapeType="1"/>
          </p:cNvSpPr>
          <p:nvPr/>
        </p:nvSpPr>
        <p:spPr bwMode="auto">
          <a:xfrm>
            <a:off x="4768850" y="2493963"/>
            <a:ext cx="1588" cy="222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11" name="Rectangle 87">
            <a:extLst>
              <a:ext uri="{FF2B5EF4-FFF2-40B4-BE49-F238E27FC236}">
                <a16:creationId xmlns:a16="http://schemas.microsoft.com/office/drawing/2014/main" id="{0EF59AB5-6858-4E83-B490-829D91F4BD3A}"/>
              </a:ext>
            </a:extLst>
          </p:cNvPr>
          <p:cNvSpPr>
            <a:spLocks noChangeArrowheads="1"/>
          </p:cNvSpPr>
          <p:nvPr/>
        </p:nvSpPr>
        <p:spPr bwMode="auto">
          <a:xfrm>
            <a:off x="4738688" y="48275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a:t>
            </a:r>
            <a:endParaRPr lang="en-US" altLang="en-US"/>
          </a:p>
        </p:txBody>
      </p:sp>
      <p:sp>
        <p:nvSpPr>
          <p:cNvPr id="77912" name="Line 88">
            <a:extLst>
              <a:ext uri="{FF2B5EF4-FFF2-40B4-BE49-F238E27FC236}">
                <a16:creationId xmlns:a16="http://schemas.microsoft.com/office/drawing/2014/main" id="{885C55D2-14C4-4DF5-97F8-3EB8B621177B}"/>
              </a:ext>
            </a:extLst>
          </p:cNvPr>
          <p:cNvSpPr>
            <a:spLocks noChangeShapeType="1"/>
          </p:cNvSpPr>
          <p:nvPr/>
        </p:nvSpPr>
        <p:spPr bwMode="auto">
          <a:xfrm flipV="1">
            <a:off x="5494338" y="4741863"/>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13" name="Line 89">
            <a:extLst>
              <a:ext uri="{FF2B5EF4-FFF2-40B4-BE49-F238E27FC236}">
                <a16:creationId xmlns:a16="http://schemas.microsoft.com/office/drawing/2014/main" id="{6D2E2008-B90D-4237-8F8A-A280E0D3EBA6}"/>
              </a:ext>
            </a:extLst>
          </p:cNvPr>
          <p:cNvSpPr>
            <a:spLocks noChangeShapeType="1"/>
          </p:cNvSpPr>
          <p:nvPr/>
        </p:nvSpPr>
        <p:spPr bwMode="auto">
          <a:xfrm>
            <a:off x="5494338" y="2493963"/>
            <a:ext cx="1587" cy="222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14" name="Rectangle 90">
            <a:extLst>
              <a:ext uri="{FF2B5EF4-FFF2-40B4-BE49-F238E27FC236}">
                <a16:creationId xmlns:a16="http://schemas.microsoft.com/office/drawing/2014/main" id="{275243A2-7922-4D31-B2EF-1ABB08368584}"/>
              </a:ext>
            </a:extLst>
          </p:cNvPr>
          <p:cNvSpPr>
            <a:spLocks noChangeArrowheads="1"/>
          </p:cNvSpPr>
          <p:nvPr/>
        </p:nvSpPr>
        <p:spPr bwMode="auto">
          <a:xfrm>
            <a:off x="5421313" y="48275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0.5</a:t>
            </a:r>
            <a:endParaRPr lang="en-US" altLang="en-US"/>
          </a:p>
        </p:txBody>
      </p:sp>
      <p:sp>
        <p:nvSpPr>
          <p:cNvPr id="77915" name="Line 91">
            <a:extLst>
              <a:ext uri="{FF2B5EF4-FFF2-40B4-BE49-F238E27FC236}">
                <a16:creationId xmlns:a16="http://schemas.microsoft.com/office/drawing/2014/main" id="{6FFEAA9B-3C92-4B68-9CF1-02FACAD5FDDE}"/>
              </a:ext>
            </a:extLst>
          </p:cNvPr>
          <p:cNvSpPr>
            <a:spLocks noChangeShapeType="1"/>
          </p:cNvSpPr>
          <p:nvPr/>
        </p:nvSpPr>
        <p:spPr bwMode="auto">
          <a:xfrm flipV="1">
            <a:off x="6218238" y="4741863"/>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16" name="Line 92">
            <a:extLst>
              <a:ext uri="{FF2B5EF4-FFF2-40B4-BE49-F238E27FC236}">
                <a16:creationId xmlns:a16="http://schemas.microsoft.com/office/drawing/2014/main" id="{A8F171DD-D154-4BA9-BCCA-792564862E0C}"/>
              </a:ext>
            </a:extLst>
          </p:cNvPr>
          <p:cNvSpPr>
            <a:spLocks noChangeShapeType="1"/>
          </p:cNvSpPr>
          <p:nvPr/>
        </p:nvSpPr>
        <p:spPr bwMode="auto">
          <a:xfrm>
            <a:off x="6218238" y="2493963"/>
            <a:ext cx="1587" cy="222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17" name="Rectangle 93">
            <a:extLst>
              <a:ext uri="{FF2B5EF4-FFF2-40B4-BE49-F238E27FC236}">
                <a16:creationId xmlns:a16="http://schemas.microsoft.com/office/drawing/2014/main" id="{651782D0-746E-4F93-930F-DB28915C8861}"/>
              </a:ext>
            </a:extLst>
          </p:cNvPr>
          <p:cNvSpPr>
            <a:spLocks noChangeArrowheads="1"/>
          </p:cNvSpPr>
          <p:nvPr/>
        </p:nvSpPr>
        <p:spPr bwMode="auto">
          <a:xfrm>
            <a:off x="6186488" y="48275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a:t>
            </a:r>
            <a:endParaRPr lang="en-US" altLang="en-US"/>
          </a:p>
        </p:txBody>
      </p:sp>
      <p:sp>
        <p:nvSpPr>
          <p:cNvPr id="77918" name="Line 94">
            <a:extLst>
              <a:ext uri="{FF2B5EF4-FFF2-40B4-BE49-F238E27FC236}">
                <a16:creationId xmlns:a16="http://schemas.microsoft.com/office/drawing/2014/main" id="{6CE824EC-C44A-4540-9522-0C1C5CF5C5AF}"/>
              </a:ext>
            </a:extLst>
          </p:cNvPr>
          <p:cNvSpPr>
            <a:spLocks noChangeShapeType="1"/>
          </p:cNvSpPr>
          <p:nvPr/>
        </p:nvSpPr>
        <p:spPr bwMode="auto">
          <a:xfrm>
            <a:off x="3324225" y="4770438"/>
            <a:ext cx="222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19" name="Line 95">
            <a:extLst>
              <a:ext uri="{FF2B5EF4-FFF2-40B4-BE49-F238E27FC236}">
                <a16:creationId xmlns:a16="http://schemas.microsoft.com/office/drawing/2014/main" id="{83B50DBE-85A6-4C3A-9DFB-15666F1718AB}"/>
              </a:ext>
            </a:extLst>
          </p:cNvPr>
          <p:cNvSpPr>
            <a:spLocks noChangeShapeType="1"/>
          </p:cNvSpPr>
          <p:nvPr/>
        </p:nvSpPr>
        <p:spPr bwMode="auto">
          <a:xfrm flipH="1">
            <a:off x="6188075" y="4770438"/>
            <a:ext cx="3016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20" name="Rectangle 96">
            <a:extLst>
              <a:ext uri="{FF2B5EF4-FFF2-40B4-BE49-F238E27FC236}">
                <a16:creationId xmlns:a16="http://schemas.microsoft.com/office/drawing/2014/main" id="{2F626162-FE5A-4799-A7B5-41CE8412CA0F}"/>
              </a:ext>
            </a:extLst>
          </p:cNvPr>
          <p:cNvSpPr>
            <a:spLocks noChangeArrowheads="1"/>
          </p:cNvSpPr>
          <p:nvPr/>
        </p:nvSpPr>
        <p:spPr bwMode="auto">
          <a:xfrm>
            <a:off x="3170238" y="4725988"/>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77921" name="Rectangle 97">
            <a:extLst>
              <a:ext uri="{FF2B5EF4-FFF2-40B4-BE49-F238E27FC236}">
                <a16:creationId xmlns:a16="http://schemas.microsoft.com/office/drawing/2014/main" id="{9274F41E-BE98-4A88-8699-C164F39E3F72}"/>
              </a:ext>
            </a:extLst>
          </p:cNvPr>
          <p:cNvSpPr>
            <a:spLocks noChangeArrowheads="1"/>
          </p:cNvSpPr>
          <p:nvPr/>
        </p:nvSpPr>
        <p:spPr bwMode="auto">
          <a:xfrm>
            <a:off x="3217863" y="47259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4</a:t>
            </a:r>
            <a:endParaRPr lang="en-US" altLang="en-US"/>
          </a:p>
        </p:txBody>
      </p:sp>
      <p:sp>
        <p:nvSpPr>
          <p:cNvPr id="77922" name="Line 98">
            <a:extLst>
              <a:ext uri="{FF2B5EF4-FFF2-40B4-BE49-F238E27FC236}">
                <a16:creationId xmlns:a16="http://schemas.microsoft.com/office/drawing/2014/main" id="{857A8501-2148-4BA9-8F76-65A1F2105B26}"/>
              </a:ext>
            </a:extLst>
          </p:cNvPr>
          <p:cNvSpPr>
            <a:spLocks noChangeShapeType="1"/>
          </p:cNvSpPr>
          <p:nvPr/>
        </p:nvSpPr>
        <p:spPr bwMode="auto">
          <a:xfrm>
            <a:off x="3324225" y="4387850"/>
            <a:ext cx="222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23" name="Line 99">
            <a:extLst>
              <a:ext uri="{FF2B5EF4-FFF2-40B4-BE49-F238E27FC236}">
                <a16:creationId xmlns:a16="http://schemas.microsoft.com/office/drawing/2014/main" id="{3268C70B-B00A-426E-9028-8DA7C695EE9B}"/>
              </a:ext>
            </a:extLst>
          </p:cNvPr>
          <p:cNvSpPr>
            <a:spLocks noChangeShapeType="1"/>
          </p:cNvSpPr>
          <p:nvPr/>
        </p:nvSpPr>
        <p:spPr bwMode="auto">
          <a:xfrm flipH="1">
            <a:off x="6188075" y="4387850"/>
            <a:ext cx="3016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24" name="Rectangle 100">
            <a:extLst>
              <a:ext uri="{FF2B5EF4-FFF2-40B4-BE49-F238E27FC236}">
                <a16:creationId xmlns:a16="http://schemas.microsoft.com/office/drawing/2014/main" id="{F131CF64-B832-4268-832B-205C389AE66F}"/>
              </a:ext>
            </a:extLst>
          </p:cNvPr>
          <p:cNvSpPr>
            <a:spLocks noChangeArrowheads="1"/>
          </p:cNvSpPr>
          <p:nvPr/>
        </p:nvSpPr>
        <p:spPr bwMode="auto">
          <a:xfrm>
            <a:off x="3170238" y="4341813"/>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77925" name="Rectangle 101">
            <a:extLst>
              <a:ext uri="{FF2B5EF4-FFF2-40B4-BE49-F238E27FC236}">
                <a16:creationId xmlns:a16="http://schemas.microsoft.com/office/drawing/2014/main" id="{EA9D0DEF-9BC4-452B-94F6-996E84DB525A}"/>
              </a:ext>
            </a:extLst>
          </p:cNvPr>
          <p:cNvSpPr>
            <a:spLocks noChangeArrowheads="1"/>
          </p:cNvSpPr>
          <p:nvPr/>
        </p:nvSpPr>
        <p:spPr bwMode="auto">
          <a:xfrm>
            <a:off x="3217863" y="4341813"/>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2</a:t>
            </a:r>
            <a:endParaRPr lang="en-US" altLang="en-US"/>
          </a:p>
        </p:txBody>
      </p:sp>
      <p:sp>
        <p:nvSpPr>
          <p:cNvPr id="77926" name="Line 102">
            <a:extLst>
              <a:ext uri="{FF2B5EF4-FFF2-40B4-BE49-F238E27FC236}">
                <a16:creationId xmlns:a16="http://schemas.microsoft.com/office/drawing/2014/main" id="{F5F15DE7-75E0-4D84-A4FB-20B9324D03FB}"/>
              </a:ext>
            </a:extLst>
          </p:cNvPr>
          <p:cNvSpPr>
            <a:spLocks noChangeShapeType="1"/>
          </p:cNvSpPr>
          <p:nvPr/>
        </p:nvSpPr>
        <p:spPr bwMode="auto">
          <a:xfrm>
            <a:off x="3324225" y="4011613"/>
            <a:ext cx="222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27" name="Line 103">
            <a:extLst>
              <a:ext uri="{FF2B5EF4-FFF2-40B4-BE49-F238E27FC236}">
                <a16:creationId xmlns:a16="http://schemas.microsoft.com/office/drawing/2014/main" id="{08A0848D-1581-444A-ACE4-224BEFF42D39}"/>
              </a:ext>
            </a:extLst>
          </p:cNvPr>
          <p:cNvSpPr>
            <a:spLocks noChangeShapeType="1"/>
          </p:cNvSpPr>
          <p:nvPr/>
        </p:nvSpPr>
        <p:spPr bwMode="auto">
          <a:xfrm flipH="1">
            <a:off x="6188075" y="4011613"/>
            <a:ext cx="3016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28" name="Rectangle 104">
            <a:extLst>
              <a:ext uri="{FF2B5EF4-FFF2-40B4-BE49-F238E27FC236}">
                <a16:creationId xmlns:a16="http://schemas.microsoft.com/office/drawing/2014/main" id="{03BDDE05-EFA0-43B8-AAEA-3E4600C79EE2}"/>
              </a:ext>
            </a:extLst>
          </p:cNvPr>
          <p:cNvSpPr>
            <a:spLocks noChangeArrowheads="1"/>
          </p:cNvSpPr>
          <p:nvPr/>
        </p:nvSpPr>
        <p:spPr bwMode="auto">
          <a:xfrm>
            <a:off x="3198813" y="39639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a:t>
            </a:r>
            <a:endParaRPr lang="en-US" altLang="en-US"/>
          </a:p>
        </p:txBody>
      </p:sp>
      <p:sp>
        <p:nvSpPr>
          <p:cNvPr id="77929" name="Line 105">
            <a:extLst>
              <a:ext uri="{FF2B5EF4-FFF2-40B4-BE49-F238E27FC236}">
                <a16:creationId xmlns:a16="http://schemas.microsoft.com/office/drawing/2014/main" id="{1594448B-3F32-4FD1-9E34-366723685F94}"/>
              </a:ext>
            </a:extLst>
          </p:cNvPr>
          <p:cNvSpPr>
            <a:spLocks noChangeShapeType="1"/>
          </p:cNvSpPr>
          <p:nvPr/>
        </p:nvSpPr>
        <p:spPr bwMode="auto">
          <a:xfrm>
            <a:off x="3324225" y="3632200"/>
            <a:ext cx="222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30" name="Line 106">
            <a:extLst>
              <a:ext uri="{FF2B5EF4-FFF2-40B4-BE49-F238E27FC236}">
                <a16:creationId xmlns:a16="http://schemas.microsoft.com/office/drawing/2014/main" id="{1F9EA991-F198-4378-A334-64FEEA52F906}"/>
              </a:ext>
            </a:extLst>
          </p:cNvPr>
          <p:cNvSpPr>
            <a:spLocks noChangeShapeType="1"/>
          </p:cNvSpPr>
          <p:nvPr/>
        </p:nvSpPr>
        <p:spPr bwMode="auto">
          <a:xfrm flipH="1">
            <a:off x="6188075" y="3632200"/>
            <a:ext cx="3016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31" name="Rectangle 107">
            <a:extLst>
              <a:ext uri="{FF2B5EF4-FFF2-40B4-BE49-F238E27FC236}">
                <a16:creationId xmlns:a16="http://schemas.microsoft.com/office/drawing/2014/main" id="{DF783590-D0BB-4843-A200-6A8C386F32AD}"/>
              </a:ext>
            </a:extLst>
          </p:cNvPr>
          <p:cNvSpPr>
            <a:spLocks noChangeArrowheads="1"/>
          </p:cNvSpPr>
          <p:nvPr/>
        </p:nvSpPr>
        <p:spPr bwMode="auto">
          <a:xfrm>
            <a:off x="3198813" y="358457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2</a:t>
            </a:r>
            <a:endParaRPr lang="en-US" altLang="en-US"/>
          </a:p>
        </p:txBody>
      </p:sp>
      <p:sp>
        <p:nvSpPr>
          <p:cNvPr id="77932" name="Line 108">
            <a:extLst>
              <a:ext uri="{FF2B5EF4-FFF2-40B4-BE49-F238E27FC236}">
                <a16:creationId xmlns:a16="http://schemas.microsoft.com/office/drawing/2014/main" id="{D3A8561E-A2B6-4DCE-8AF3-EE55D757AC83}"/>
              </a:ext>
            </a:extLst>
          </p:cNvPr>
          <p:cNvSpPr>
            <a:spLocks noChangeShapeType="1"/>
          </p:cNvSpPr>
          <p:nvPr/>
        </p:nvSpPr>
        <p:spPr bwMode="auto">
          <a:xfrm>
            <a:off x="3324225" y="3249613"/>
            <a:ext cx="222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33" name="Line 109">
            <a:extLst>
              <a:ext uri="{FF2B5EF4-FFF2-40B4-BE49-F238E27FC236}">
                <a16:creationId xmlns:a16="http://schemas.microsoft.com/office/drawing/2014/main" id="{C6B7AFAC-2B62-4023-8294-5814FE1036B3}"/>
              </a:ext>
            </a:extLst>
          </p:cNvPr>
          <p:cNvSpPr>
            <a:spLocks noChangeShapeType="1"/>
          </p:cNvSpPr>
          <p:nvPr/>
        </p:nvSpPr>
        <p:spPr bwMode="auto">
          <a:xfrm flipH="1">
            <a:off x="6188075" y="3249613"/>
            <a:ext cx="3016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34" name="Rectangle 110">
            <a:extLst>
              <a:ext uri="{FF2B5EF4-FFF2-40B4-BE49-F238E27FC236}">
                <a16:creationId xmlns:a16="http://schemas.microsoft.com/office/drawing/2014/main" id="{705C8327-9346-4E5A-98A2-7AF89F0A9BD8}"/>
              </a:ext>
            </a:extLst>
          </p:cNvPr>
          <p:cNvSpPr>
            <a:spLocks noChangeArrowheads="1"/>
          </p:cNvSpPr>
          <p:nvPr/>
        </p:nvSpPr>
        <p:spPr bwMode="auto">
          <a:xfrm>
            <a:off x="3198813" y="32019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4</a:t>
            </a:r>
            <a:endParaRPr lang="en-US" altLang="en-US"/>
          </a:p>
        </p:txBody>
      </p:sp>
      <p:sp>
        <p:nvSpPr>
          <p:cNvPr id="77935" name="Line 111">
            <a:extLst>
              <a:ext uri="{FF2B5EF4-FFF2-40B4-BE49-F238E27FC236}">
                <a16:creationId xmlns:a16="http://schemas.microsoft.com/office/drawing/2014/main" id="{882CA972-5978-4444-BC2F-70D0357D600E}"/>
              </a:ext>
            </a:extLst>
          </p:cNvPr>
          <p:cNvSpPr>
            <a:spLocks noChangeShapeType="1"/>
          </p:cNvSpPr>
          <p:nvPr/>
        </p:nvSpPr>
        <p:spPr bwMode="auto">
          <a:xfrm>
            <a:off x="3324225" y="2873375"/>
            <a:ext cx="222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36" name="Line 112">
            <a:extLst>
              <a:ext uri="{FF2B5EF4-FFF2-40B4-BE49-F238E27FC236}">
                <a16:creationId xmlns:a16="http://schemas.microsoft.com/office/drawing/2014/main" id="{95B863D9-A974-4355-81D2-492613D20E3C}"/>
              </a:ext>
            </a:extLst>
          </p:cNvPr>
          <p:cNvSpPr>
            <a:spLocks noChangeShapeType="1"/>
          </p:cNvSpPr>
          <p:nvPr/>
        </p:nvSpPr>
        <p:spPr bwMode="auto">
          <a:xfrm flipH="1">
            <a:off x="6188075" y="2873375"/>
            <a:ext cx="3016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37" name="Rectangle 113">
            <a:extLst>
              <a:ext uri="{FF2B5EF4-FFF2-40B4-BE49-F238E27FC236}">
                <a16:creationId xmlns:a16="http://schemas.microsoft.com/office/drawing/2014/main" id="{E2FE82A9-5EB2-4F78-B97A-7F6D36DE4130}"/>
              </a:ext>
            </a:extLst>
          </p:cNvPr>
          <p:cNvSpPr>
            <a:spLocks noChangeArrowheads="1"/>
          </p:cNvSpPr>
          <p:nvPr/>
        </p:nvSpPr>
        <p:spPr bwMode="auto">
          <a:xfrm>
            <a:off x="3198813" y="2825750"/>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6</a:t>
            </a:r>
            <a:endParaRPr lang="en-US" altLang="en-US"/>
          </a:p>
        </p:txBody>
      </p:sp>
      <p:sp>
        <p:nvSpPr>
          <p:cNvPr id="77938" name="Line 114">
            <a:extLst>
              <a:ext uri="{FF2B5EF4-FFF2-40B4-BE49-F238E27FC236}">
                <a16:creationId xmlns:a16="http://schemas.microsoft.com/office/drawing/2014/main" id="{EB5A6EBD-E422-4CD2-B236-6569FA42145F}"/>
              </a:ext>
            </a:extLst>
          </p:cNvPr>
          <p:cNvSpPr>
            <a:spLocks noChangeShapeType="1"/>
          </p:cNvSpPr>
          <p:nvPr/>
        </p:nvSpPr>
        <p:spPr bwMode="auto">
          <a:xfrm>
            <a:off x="3324225" y="2493963"/>
            <a:ext cx="222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39" name="Line 115">
            <a:extLst>
              <a:ext uri="{FF2B5EF4-FFF2-40B4-BE49-F238E27FC236}">
                <a16:creationId xmlns:a16="http://schemas.microsoft.com/office/drawing/2014/main" id="{AB94DF91-A171-4B82-8BBC-74E5D685E95E}"/>
              </a:ext>
            </a:extLst>
          </p:cNvPr>
          <p:cNvSpPr>
            <a:spLocks noChangeShapeType="1"/>
          </p:cNvSpPr>
          <p:nvPr/>
        </p:nvSpPr>
        <p:spPr bwMode="auto">
          <a:xfrm flipH="1">
            <a:off x="6188075" y="2493963"/>
            <a:ext cx="3016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40" name="Rectangle 116">
            <a:extLst>
              <a:ext uri="{FF2B5EF4-FFF2-40B4-BE49-F238E27FC236}">
                <a16:creationId xmlns:a16="http://schemas.microsoft.com/office/drawing/2014/main" id="{DAD2F9C2-A1E1-4E82-8F48-77A5B3521902}"/>
              </a:ext>
            </a:extLst>
          </p:cNvPr>
          <p:cNvSpPr>
            <a:spLocks noChangeArrowheads="1"/>
          </p:cNvSpPr>
          <p:nvPr/>
        </p:nvSpPr>
        <p:spPr bwMode="auto">
          <a:xfrm>
            <a:off x="3198813" y="244633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8</a:t>
            </a:r>
            <a:endParaRPr lang="en-US" altLang="en-US"/>
          </a:p>
        </p:txBody>
      </p:sp>
      <p:sp>
        <p:nvSpPr>
          <p:cNvPr id="77941" name="Line 117">
            <a:extLst>
              <a:ext uri="{FF2B5EF4-FFF2-40B4-BE49-F238E27FC236}">
                <a16:creationId xmlns:a16="http://schemas.microsoft.com/office/drawing/2014/main" id="{FA1A626E-CCBF-4F68-91F7-AA5A2407FC41}"/>
              </a:ext>
            </a:extLst>
          </p:cNvPr>
          <p:cNvSpPr>
            <a:spLocks noChangeShapeType="1"/>
          </p:cNvSpPr>
          <p:nvPr/>
        </p:nvSpPr>
        <p:spPr bwMode="auto">
          <a:xfrm>
            <a:off x="3324225" y="2493963"/>
            <a:ext cx="28940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942" name="Freeform 118">
            <a:extLst>
              <a:ext uri="{FF2B5EF4-FFF2-40B4-BE49-F238E27FC236}">
                <a16:creationId xmlns:a16="http://schemas.microsoft.com/office/drawing/2014/main" id="{E361CB70-9B8D-4779-B2F3-DF4DF4D1E319}"/>
              </a:ext>
            </a:extLst>
          </p:cNvPr>
          <p:cNvSpPr>
            <a:spLocks/>
          </p:cNvSpPr>
          <p:nvPr/>
        </p:nvSpPr>
        <p:spPr bwMode="auto">
          <a:xfrm>
            <a:off x="3324225" y="3216275"/>
            <a:ext cx="1112838" cy="949325"/>
          </a:xfrm>
          <a:custGeom>
            <a:avLst/>
            <a:gdLst>
              <a:gd name="T0" fmla="*/ 7 w 701"/>
              <a:gd name="T1" fmla="*/ 501 h 598"/>
              <a:gd name="T2" fmla="*/ 24 w 701"/>
              <a:gd name="T3" fmla="*/ 501 h 598"/>
              <a:gd name="T4" fmla="*/ 40 w 701"/>
              <a:gd name="T5" fmla="*/ 501 h 598"/>
              <a:gd name="T6" fmla="*/ 58 w 701"/>
              <a:gd name="T7" fmla="*/ 501 h 598"/>
              <a:gd name="T8" fmla="*/ 73 w 701"/>
              <a:gd name="T9" fmla="*/ 501 h 598"/>
              <a:gd name="T10" fmla="*/ 92 w 701"/>
              <a:gd name="T11" fmla="*/ 501 h 598"/>
              <a:gd name="T12" fmla="*/ 107 w 701"/>
              <a:gd name="T13" fmla="*/ 501 h 598"/>
              <a:gd name="T14" fmla="*/ 123 w 701"/>
              <a:gd name="T15" fmla="*/ 501 h 598"/>
              <a:gd name="T16" fmla="*/ 140 w 701"/>
              <a:gd name="T17" fmla="*/ 501 h 598"/>
              <a:gd name="T18" fmla="*/ 157 w 701"/>
              <a:gd name="T19" fmla="*/ 501 h 598"/>
              <a:gd name="T20" fmla="*/ 174 w 701"/>
              <a:gd name="T21" fmla="*/ 501 h 598"/>
              <a:gd name="T22" fmla="*/ 190 w 701"/>
              <a:gd name="T23" fmla="*/ 501 h 598"/>
              <a:gd name="T24" fmla="*/ 208 w 701"/>
              <a:gd name="T25" fmla="*/ 501 h 598"/>
              <a:gd name="T26" fmla="*/ 223 w 701"/>
              <a:gd name="T27" fmla="*/ 501 h 598"/>
              <a:gd name="T28" fmla="*/ 242 w 701"/>
              <a:gd name="T29" fmla="*/ 501 h 598"/>
              <a:gd name="T30" fmla="*/ 257 w 701"/>
              <a:gd name="T31" fmla="*/ 501 h 598"/>
              <a:gd name="T32" fmla="*/ 273 w 701"/>
              <a:gd name="T33" fmla="*/ 501 h 598"/>
              <a:gd name="T34" fmla="*/ 290 w 701"/>
              <a:gd name="T35" fmla="*/ 501 h 598"/>
              <a:gd name="T36" fmla="*/ 307 w 701"/>
              <a:gd name="T37" fmla="*/ 501 h 598"/>
              <a:gd name="T38" fmla="*/ 324 w 701"/>
              <a:gd name="T39" fmla="*/ 501 h 598"/>
              <a:gd name="T40" fmla="*/ 340 w 701"/>
              <a:gd name="T41" fmla="*/ 501 h 598"/>
              <a:gd name="T42" fmla="*/ 358 w 701"/>
              <a:gd name="T43" fmla="*/ 501 h 598"/>
              <a:gd name="T44" fmla="*/ 373 w 701"/>
              <a:gd name="T45" fmla="*/ 501 h 598"/>
              <a:gd name="T46" fmla="*/ 389 w 701"/>
              <a:gd name="T47" fmla="*/ 501 h 598"/>
              <a:gd name="T48" fmla="*/ 407 w 701"/>
              <a:gd name="T49" fmla="*/ 501 h 598"/>
              <a:gd name="T50" fmla="*/ 423 w 701"/>
              <a:gd name="T51" fmla="*/ 501 h 598"/>
              <a:gd name="T52" fmla="*/ 440 w 701"/>
              <a:gd name="T53" fmla="*/ 501 h 598"/>
              <a:gd name="T54" fmla="*/ 457 w 701"/>
              <a:gd name="T55" fmla="*/ 501 h 598"/>
              <a:gd name="T56" fmla="*/ 474 w 701"/>
              <a:gd name="T57" fmla="*/ 501 h 598"/>
              <a:gd name="T58" fmla="*/ 491 w 701"/>
              <a:gd name="T59" fmla="*/ 501 h 598"/>
              <a:gd name="T60" fmla="*/ 508 w 701"/>
              <a:gd name="T61" fmla="*/ 501 h 598"/>
              <a:gd name="T62" fmla="*/ 523 w 701"/>
              <a:gd name="T63" fmla="*/ 501 h 598"/>
              <a:gd name="T64" fmla="*/ 539 w 701"/>
              <a:gd name="T65" fmla="*/ 497 h 598"/>
              <a:gd name="T66" fmla="*/ 557 w 701"/>
              <a:gd name="T67" fmla="*/ 501 h 598"/>
              <a:gd name="T68" fmla="*/ 573 w 701"/>
              <a:gd name="T69" fmla="*/ 501 h 598"/>
              <a:gd name="T70" fmla="*/ 591 w 701"/>
              <a:gd name="T71" fmla="*/ 501 h 598"/>
              <a:gd name="T72" fmla="*/ 607 w 701"/>
              <a:gd name="T73" fmla="*/ 509 h 598"/>
              <a:gd name="T74" fmla="*/ 624 w 701"/>
              <a:gd name="T75" fmla="*/ 485 h 598"/>
              <a:gd name="T76" fmla="*/ 641 w 701"/>
              <a:gd name="T77" fmla="*/ 464 h 598"/>
              <a:gd name="T78" fmla="*/ 658 w 701"/>
              <a:gd name="T79" fmla="*/ 559 h 598"/>
              <a:gd name="T80" fmla="*/ 674 w 701"/>
              <a:gd name="T81" fmla="*/ 570 h 598"/>
              <a:gd name="T82" fmla="*/ 689 w 701"/>
              <a:gd name="T83" fmla="*/ 241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01" h="598">
                <a:moveTo>
                  <a:pt x="0" y="501"/>
                </a:moveTo>
                <a:lnTo>
                  <a:pt x="3" y="501"/>
                </a:lnTo>
                <a:lnTo>
                  <a:pt x="7" y="501"/>
                </a:lnTo>
                <a:lnTo>
                  <a:pt x="13" y="501"/>
                </a:lnTo>
                <a:lnTo>
                  <a:pt x="18" y="501"/>
                </a:lnTo>
                <a:lnTo>
                  <a:pt x="24" y="501"/>
                </a:lnTo>
                <a:lnTo>
                  <a:pt x="31" y="501"/>
                </a:lnTo>
                <a:lnTo>
                  <a:pt x="33" y="501"/>
                </a:lnTo>
                <a:lnTo>
                  <a:pt x="40" y="501"/>
                </a:lnTo>
                <a:lnTo>
                  <a:pt x="46" y="501"/>
                </a:lnTo>
                <a:lnTo>
                  <a:pt x="52" y="501"/>
                </a:lnTo>
                <a:lnTo>
                  <a:pt x="58" y="501"/>
                </a:lnTo>
                <a:lnTo>
                  <a:pt x="65" y="501"/>
                </a:lnTo>
                <a:lnTo>
                  <a:pt x="67" y="501"/>
                </a:lnTo>
                <a:lnTo>
                  <a:pt x="73" y="501"/>
                </a:lnTo>
                <a:lnTo>
                  <a:pt x="80" y="501"/>
                </a:lnTo>
                <a:lnTo>
                  <a:pt x="86" y="501"/>
                </a:lnTo>
                <a:lnTo>
                  <a:pt x="92" y="501"/>
                </a:lnTo>
                <a:lnTo>
                  <a:pt x="95" y="501"/>
                </a:lnTo>
                <a:lnTo>
                  <a:pt x="101" y="501"/>
                </a:lnTo>
                <a:lnTo>
                  <a:pt x="107" y="501"/>
                </a:lnTo>
                <a:lnTo>
                  <a:pt x="114" y="501"/>
                </a:lnTo>
                <a:lnTo>
                  <a:pt x="120" y="501"/>
                </a:lnTo>
                <a:lnTo>
                  <a:pt x="123" y="501"/>
                </a:lnTo>
                <a:lnTo>
                  <a:pt x="129" y="501"/>
                </a:lnTo>
                <a:lnTo>
                  <a:pt x="135" y="501"/>
                </a:lnTo>
                <a:lnTo>
                  <a:pt x="140" y="501"/>
                </a:lnTo>
                <a:lnTo>
                  <a:pt x="147" y="501"/>
                </a:lnTo>
                <a:lnTo>
                  <a:pt x="153" y="501"/>
                </a:lnTo>
                <a:lnTo>
                  <a:pt x="157" y="501"/>
                </a:lnTo>
                <a:lnTo>
                  <a:pt x="163" y="501"/>
                </a:lnTo>
                <a:lnTo>
                  <a:pt x="168" y="501"/>
                </a:lnTo>
                <a:lnTo>
                  <a:pt x="174" y="501"/>
                </a:lnTo>
                <a:lnTo>
                  <a:pt x="181" y="501"/>
                </a:lnTo>
                <a:lnTo>
                  <a:pt x="183" y="501"/>
                </a:lnTo>
                <a:lnTo>
                  <a:pt x="190" y="501"/>
                </a:lnTo>
                <a:lnTo>
                  <a:pt x="196" y="501"/>
                </a:lnTo>
                <a:lnTo>
                  <a:pt x="202" y="501"/>
                </a:lnTo>
                <a:lnTo>
                  <a:pt x="208" y="501"/>
                </a:lnTo>
                <a:lnTo>
                  <a:pt x="211" y="501"/>
                </a:lnTo>
                <a:lnTo>
                  <a:pt x="217" y="501"/>
                </a:lnTo>
                <a:lnTo>
                  <a:pt x="223" y="501"/>
                </a:lnTo>
                <a:lnTo>
                  <a:pt x="230" y="501"/>
                </a:lnTo>
                <a:lnTo>
                  <a:pt x="236" y="501"/>
                </a:lnTo>
                <a:lnTo>
                  <a:pt x="242" y="501"/>
                </a:lnTo>
                <a:lnTo>
                  <a:pt x="245" y="501"/>
                </a:lnTo>
                <a:lnTo>
                  <a:pt x="251" y="501"/>
                </a:lnTo>
                <a:lnTo>
                  <a:pt x="257" y="501"/>
                </a:lnTo>
                <a:lnTo>
                  <a:pt x="264" y="501"/>
                </a:lnTo>
                <a:lnTo>
                  <a:pt x="270" y="501"/>
                </a:lnTo>
                <a:lnTo>
                  <a:pt x="273" y="501"/>
                </a:lnTo>
                <a:lnTo>
                  <a:pt x="279" y="501"/>
                </a:lnTo>
                <a:lnTo>
                  <a:pt x="285" y="501"/>
                </a:lnTo>
                <a:lnTo>
                  <a:pt x="290" y="501"/>
                </a:lnTo>
                <a:lnTo>
                  <a:pt x="297" y="501"/>
                </a:lnTo>
                <a:lnTo>
                  <a:pt x="300" y="501"/>
                </a:lnTo>
                <a:lnTo>
                  <a:pt x="307" y="501"/>
                </a:lnTo>
                <a:lnTo>
                  <a:pt x="313" y="501"/>
                </a:lnTo>
                <a:lnTo>
                  <a:pt x="318" y="501"/>
                </a:lnTo>
                <a:lnTo>
                  <a:pt x="324" y="501"/>
                </a:lnTo>
                <a:lnTo>
                  <a:pt x="331" y="501"/>
                </a:lnTo>
                <a:lnTo>
                  <a:pt x="333" y="501"/>
                </a:lnTo>
                <a:lnTo>
                  <a:pt x="340" y="501"/>
                </a:lnTo>
                <a:lnTo>
                  <a:pt x="346" y="501"/>
                </a:lnTo>
                <a:lnTo>
                  <a:pt x="352" y="501"/>
                </a:lnTo>
                <a:lnTo>
                  <a:pt x="358" y="501"/>
                </a:lnTo>
                <a:lnTo>
                  <a:pt x="361" y="501"/>
                </a:lnTo>
                <a:lnTo>
                  <a:pt x="367" y="501"/>
                </a:lnTo>
                <a:lnTo>
                  <a:pt x="373" y="501"/>
                </a:lnTo>
                <a:lnTo>
                  <a:pt x="380" y="501"/>
                </a:lnTo>
                <a:lnTo>
                  <a:pt x="386" y="501"/>
                </a:lnTo>
                <a:lnTo>
                  <a:pt x="389" y="501"/>
                </a:lnTo>
                <a:lnTo>
                  <a:pt x="395" y="501"/>
                </a:lnTo>
                <a:lnTo>
                  <a:pt x="401" y="501"/>
                </a:lnTo>
                <a:lnTo>
                  <a:pt x="407" y="501"/>
                </a:lnTo>
                <a:lnTo>
                  <a:pt x="414" y="501"/>
                </a:lnTo>
                <a:lnTo>
                  <a:pt x="420" y="501"/>
                </a:lnTo>
                <a:lnTo>
                  <a:pt x="423" y="501"/>
                </a:lnTo>
                <a:lnTo>
                  <a:pt x="429" y="501"/>
                </a:lnTo>
                <a:lnTo>
                  <a:pt x="435" y="501"/>
                </a:lnTo>
                <a:lnTo>
                  <a:pt x="440" y="501"/>
                </a:lnTo>
                <a:lnTo>
                  <a:pt x="447" y="501"/>
                </a:lnTo>
                <a:lnTo>
                  <a:pt x="450" y="501"/>
                </a:lnTo>
                <a:lnTo>
                  <a:pt x="457" y="501"/>
                </a:lnTo>
                <a:lnTo>
                  <a:pt x="463" y="501"/>
                </a:lnTo>
                <a:lnTo>
                  <a:pt x="468" y="501"/>
                </a:lnTo>
                <a:lnTo>
                  <a:pt x="474" y="501"/>
                </a:lnTo>
                <a:lnTo>
                  <a:pt x="478" y="501"/>
                </a:lnTo>
                <a:lnTo>
                  <a:pt x="484" y="501"/>
                </a:lnTo>
                <a:lnTo>
                  <a:pt x="491" y="501"/>
                </a:lnTo>
                <a:lnTo>
                  <a:pt x="496" y="501"/>
                </a:lnTo>
                <a:lnTo>
                  <a:pt x="502" y="501"/>
                </a:lnTo>
                <a:lnTo>
                  <a:pt x="508" y="501"/>
                </a:lnTo>
                <a:lnTo>
                  <a:pt x="511" y="501"/>
                </a:lnTo>
                <a:lnTo>
                  <a:pt x="517" y="501"/>
                </a:lnTo>
                <a:lnTo>
                  <a:pt x="523" y="501"/>
                </a:lnTo>
                <a:lnTo>
                  <a:pt x="530" y="501"/>
                </a:lnTo>
                <a:lnTo>
                  <a:pt x="536" y="497"/>
                </a:lnTo>
                <a:lnTo>
                  <a:pt x="539" y="497"/>
                </a:lnTo>
                <a:lnTo>
                  <a:pt x="545" y="497"/>
                </a:lnTo>
                <a:lnTo>
                  <a:pt x="551" y="497"/>
                </a:lnTo>
                <a:lnTo>
                  <a:pt x="557" y="501"/>
                </a:lnTo>
                <a:lnTo>
                  <a:pt x="564" y="501"/>
                </a:lnTo>
                <a:lnTo>
                  <a:pt x="566" y="501"/>
                </a:lnTo>
                <a:lnTo>
                  <a:pt x="573" y="501"/>
                </a:lnTo>
                <a:lnTo>
                  <a:pt x="579" y="497"/>
                </a:lnTo>
                <a:lnTo>
                  <a:pt x="585" y="497"/>
                </a:lnTo>
                <a:lnTo>
                  <a:pt x="591" y="501"/>
                </a:lnTo>
                <a:lnTo>
                  <a:pt x="598" y="503"/>
                </a:lnTo>
                <a:lnTo>
                  <a:pt x="600" y="509"/>
                </a:lnTo>
                <a:lnTo>
                  <a:pt x="607" y="509"/>
                </a:lnTo>
                <a:lnTo>
                  <a:pt x="613" y="509"/>
                </a:lnTo>
                <a:lnTo>
                  <a:pt x="618" y="501"/>
                </a:lnTo>
                <a:lnTo>
                  <a:pt x="624" y="485"/>
                </a:lnTo>
                <a:lnTo>
                  <a:pt x="628" y="470"/>
                </a:lnTo>
                <a:lnTo>
                  <a:pt x="634" y="460"/>
                </a:lnTo>
                <a:lnTo>
                  <a:pt x="641" y="464"/>
                </a:lnTo>
                <a:lnTo>
                  <a:pt x="646" y="485"/>
                </a:lnTo>
                <a:lnTo>
                  <a:pt x="652" y="518"/>
                </a:lnTo>
                <a:lnTo>
                  <a:pt x="658" y="559"/>
                </a:lnTo>
                <a:lnTo>
                  <a:pt x="661" y="592"/>
                </a:lnTo>
                <a:lnTo>
                  <a:pt x="667" y="598"/>
                </a:lnTo>
                <a:lnTo>
                  <a:pt x="674" y="570"/>
                </a:lnTo>
                <a:lnTo>
                  <a:pt x="680" y="494"/>
                </a:lnTo>
                <a:lnTo>
                  <a:pt x="686" y="378"/>
                </a:lnTo>
                <a:lnTo>
                  <a:pt x="689" y="241"/>
                </a:lnTo>
                <a:lnTo>
                  <a:pt x="695" y="107"/>
                </a:lnTo>
                <a:lnTo>
                  <a:pt x="701" y="0"/>
                </a:lnTo>
              </a:path>
            </a:pathLst>
          </a:custGeom>
          <a:noFill/>
          <a:ln w="12700"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943" name="Freeform 119">
            <a:extLst>
              <a:ext uri="{FF2B5EF4-FFF2-40B4-BE49-F238E27FC236}">
                <a16:creationId xmlns:a16="http://schemas.microsoft.com/office/drawing/2014/main" id="{1098D28E-BE10-466A-988F-516738860B09}"/>
              </a:ext>
            </a:extLst>
          </p:cNvPr>
          <p:cNvSpPr>
            <a:spLocks/>
          </p:cNvSpPr>
          <p:nvPr/>
        </p:nvSpPr>
        <p:spPr bwMode="auto">
          <a:xfrm>
            <a:off x="4437063" y="3133725"/>
            <a:ext cx="1120775" cy="1192213"/>
          </a:xfrm>
          <a:custGeom>
            <a:avLst/>
            <a:gdLst>
              <a:gd name="T0" fmla="*/ 13 w 706"/>
              <a:gd name="T1" fmla="*/ 15 h 751"/>
              <a:gd name="T2" fmla="*/ 28 w 706"/>
              <a:gd name="T3" fmla="*/ 385 h 751"/>
              <a:gd name="T4" fmla="*/ 47 w 706"/>
              <a:gd name="T5" fmla="*/ 726 h 751"/>
              <a:gd name="T6" fmla="*/ 62 w 706"/>
              <a:gd name="T7" fmla="*/ 699 h 751"/>
              <a:gd name="T8" fmla="*/ 77 w 706"/>
              <a:gd name="T9" fmla="*/ 604 h 751"/>
              <a:gd name="T10" fmla="*/ 96 w 706"/>
              <a:gd name="T11" fmla="*/ 628 h 751"/>
              <a:gd name="T12" fmla="*/ 111 w 706"/>
              <a:gd name="T13" fmla="*/ 652 h 751"/>
              <a:gd name="T14" fmla="*/ 129 w 706"/>
              <a:gd name="T15" fmla="*/ 644 h 751"/>
              <a:gd name="T16" fmla="*/ 144 w 706"/>
              <a:gd name="T17" fmla="*/ 641 h 751"/>
              <a:gd name="T18" fmla="*/ 163 w 706"/>
              <a:gd name="T19" fmla="*/ 641 h 751"/>
              <a:gd name="T20" fmla="*/ 178 w 706"/>
              <a:gd name="T21" fmla="*/ 641 h 751"/>
              <a:gd name="T22" fmla="*/ 193 w 706"/>
              <a:gd name="T23" fmla="*/ 641 h 751"/>
              <a:gd name="T24" fmla="*/ 212 w 706"/>
              <a:gd name="T25" fmla="*/ 644 h 751"/>
              <a:gd name="T26" fmla="*/ 227 w 706"/>
              <a:gd name="T27" fmla="*/ 641 h 751"/>
              <a:gd name="T28" fmla="*/ 246 w 706"/>
              <a:gd name="T29" fmla="*/ 641 h 751"/>
              <a:gd name="T30" fmla="*/ 261 w 706"/>
              <a:gd name="T31" fmla="*/ 641 h 751"/>
              <a:gd name="T32" fmla="*/ 280 w 706"/>
              <a:gd name="T33" fmla="*/ 641 h 751"/>
              <a:gd name="T34" fmla="*/ 295 w 706"/>
              <a:gd name="T35" fmla="*/ 644 h 751"/>
              <a:gd name="T36" fmla="*/ 313 w 706"/>
              <a:gd name="T37" fmla="*/ 652 h 751"/>
              <a:gd name="T38" fmla="*/ 328 w 706"/>
              <a:gd name="T39" fmla="*/ 628 h 751"/>
              <a:gd name="T40" fmla="*/ 344 w 706"/>
              <a:gd name="T41" fmla="*/ 604 h 751"/>
              <a:gd name="T42" fmla="*/ 362 w 706"/>
              <a:gd name="T43" fmla="*/ 699 h 751"/>
              <a:gd name="T44" fmla="*/ 377 w 706"/>
              <a:gd name="T45" fmla="*/ 726 h 751"/>
              <a:gd name="T46" fmla="*/ 396 w 706"/>
              <a:gd name="T47" fmla="*/ 385 h 751"/>
              <a:gd name="T48" fmla="*/ 411 w 706"/>
              <a:gd name="T49" fmla="*/ 15 h 751"/>
              <a:gd name="T50" fmla="*/ 430 w 706"/>
              <a:gd name="T51" fmla="*/ 159 h 751"/>
              <a:gd name="T52" fmla="*/ 445 w 706"/>
              <a:gd name="T53" fmla="*/ 546 h 751"/>
              <a:gd name="T54" fmla="*/ 460 w 706"/>
              <a:gd name="T55" fmla="*/ 644 h 751"/>
              <a:gd name="T56" fmla="*/ 479 w 706"/>
              <a:gd name="T57" fmla="*/ 537 h 751"/>
              <a:gd name="T58" fmla="*/ 494 w 706"/>
              <a:gd name="T59" fmla="*/ 521 h 751"/>
              <a:gd name="T60" fmla="*/ 512 w 706"/>
              <a:gd name="T61" fmla="*/ 561 h 751"/>
              <a:gd name="T62" fmla="*/ 528 w 706"/>
              <a:gd name="T63" fmla="*/ 555 h 751"/>
              <a:gd name="T64" fmla="*/ 546 w 706"/>
              <a:gd name="T65" fmla="*/ 549 h 751"/>
              <a:gd name="T66" fmla="*/ 561 w 706"/>
              <a:gd name="T67" fmla="*/ 553 h 751"/>
              <a:gd name="T68" fmla="*/ 580 w 706"/>
              <a:gd name="T69" fmla="*/ 549 h 751"/>
              <a:gd name="T70" fmla="*/ 595 w 706"/>
              <a:gd name="T71" fmla="*/ 553 h 751"/>
              <a:gd name="T72" fmla="*/ 610 w 706"/>
              <a:gd name="T73" fmla="*/ 553 h 751"/>
              <a:gd name="T74" fmla="*/ 629 w 706"/>
              <a:gd name="T75" fmla="*/ 553 h 751"/>
              <a:gd name="T76" fmla="*/ 644 w 706"/>
              <a:gd name="T77" fmla="*/ 553 h 751"/>
              <a:gd name="T78" fmla="*/ 663 w 706"/>
              <a:gd name="T79" fmla="*/ 553 h 751"/>
              <a:gd name="T80" fmla="*/ 678 w 706"/>
              <a:gd name="T81" fmla="*/ 553 h 751"/>
              <a:gd name="T82" fmla="*/ 696 w 706"/>
              <a:gd name="T83" fmla="*/ 553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06" h="751">
                <a:moveTo>
                  <a:pt x="0" y="53"/>
                </a:moveTo>
                <a:lnTo>
                  <a:pt x="6" y="0"/>
                </a:lnTo>
                <a:lnTo>
                  <a:pt x="13" y="15"/>
                </a:lnTo>
                <a:lnTo>
                  <a:pt x="15" y="98"/>
                </a:lnTo>
                <a:lnTo>
                  <a:pt x="22" y="229"/>
                </a:lnTo>
                <a:lnTo>
                  <a:pt x="28" y="385"/>
                </a:lnTo>
                <a:lnTo>
                  <a:pt x="34" y="534"/>
                </a:lnTo>
                <a:lnTo>
                  <a:pt x="40" y="652"/>
                </a:lnTo>
                <a:lnTo>
                  <a:pt x="47" y="726"/>
                </a:lnTo>
                <a:lnTo>
                  <a:pt x="49" y="751"/>
                </a:lnTo>
                <a:lnTo>
                  <a:pt x="56" y="738"/>
                </a:lnTo>
                <a:lnTo>
                  <a:pt x="62" y="699"/>
                </a:lnTo>
                <a:lnTo>
                  <a:pt x="68" y="656"/>
                </a:lnTo>
                <a:lnTo>
                  <a:pt x="73" y="622"/>
                </a:lnTo>
                <a:lnTo>
                  <a:pt x="77" y="604"/>
                </a:lnTo>
                <a:lnTo>
                  <a:pt x="83" y="604"/>
                </a:lnTo>
                <a:lnTo>
                  <a:pt x="90" y="613"/>
                </a:lnTo>
                <a:lnTo>
                  <a:pt x="96" y="628"/>
                </a:lnTo>
                <a:lnTo>
                  <a:pt x="101" y="644"/>
                </a:lnTo>
                <a:lnTo>
                  <a:pt x="105" y="652"/>
                </a:lnTo>
                <a:lnTo>
                  <a:pt x="111" y="652"/>
                </a:lnTo>
                <a:lnTo>
                  <a:pt x="117" y="652"/>
                </a:lnTo>
                <a:lnTo>
                  <a:pt x="124" y="646"/>
                </a:lnTo>
                <a:lnTo>
                  <a:pt x="129" y="644"/>
                </a:lnTo>
                <a:lnTo>
                  <a:pt x="135" y="641"/>
                </a:lnTo>
                <a:lnTo>
                  <a:pt x="139" y="641"/>
                </a:lnTo>
                <a:lnTo>
                  <a:pt x="144" y="641"/>
                </a:lnTo>
                <a:lnTo>
                  <a:pt x="150" y="641"/>
                </a:lnTo>
                <a:lnTo>
                  <a:pt x="156" y="641"/>
                </a:lnTo>
                <a:lnTo>
                  <a:pt x="163" y="641"/>
                </a:lnTo>
                <a:lnTo>
                  <a:pt x="165" y="641"/>
                </a:lnTo>
                <a:lnTo>
                  <a:pt x="172" y="637"/>
                </a:lnTo>
                <a:lnTo>
                  <a:pt x="178" y="641"/>
                </a:lnTo>
                <a:lnTo>
                  <a:pt x="184" y="641"/>
                </a:lnTo>
                <a:lnTo>
                  <a:pt x="190" y="641"/>
                </a:lnTo>
                <a:lnTo>
                  <a:pt x="193" y="641"/>
                </a:lnTo>
                <a:lnTo>
                  <a:pt x="199" y="644"/>
                </a:lnTo>
                <a:lnTo>
                  <a:pt x="206" y="644"/>
                </a:lnTo>
                <a:lnTo>
                  <a:pt x="212" y="644"/>
                </a:lnTo>
                <a:lnTo>
                  <a:pt x="218" y="644"/>
                </a:lnTo>
                <a:lnTo>
                  <a:pt x="224" y="644"/>
                </a:lnTo>
                <a:lnTo>
                  <a:pt x="227" y="641"/>
                </a:lnTo>
                <a:lnTo>
                  <a:pt x="233" y="641"/>
                </a:lnTo>
                <a:lnTo>
                  <a:pt x="240" y="641"/>
                </a:lnTo>
                <a:lnTo>
                  <a:pt x="246" y="641"/>
                </a:lnTo>
                <a:lnTo>
                  <a:pt x="252" y="637"/>
                </a:lnTo>
                <a:lnTo>
                  <a:pt x="255" y="641"/>
                </a:lnTo>
                <a:lnTo>
                  <a:pt x="261" y="641"/>
                </a:lnTo>
                <a:lnTo>
                  <a:pt x="267" y="641"/>
                </a:lnTo>
                <a:lnTo>
                  <a:pt x="274" y="641"/>
                </a:lnTo>
                <a:lnTo>
                  <a:pt x="280" y="641"/>
                </a:lnTo>
                <a:lnTo>
                  <a:pt x="282" y="641"/>
                </a:lnTo>
                <a:lnTo>
                  <a:pt x="289" y="641"/>
                </a:lnTo>
                <a:lnTo>
                  <a:pt x="295" y="644"/>
                </a:lnTo>
                <a:lnTo>
                  <a:pt x="301" y="646"/>
                </a:lnTo>
                <a:lnTo>
                  <a:pt x="306" y="652"/>
                </a:lnTo>
                <a:lnTo>
                  <a:pt x="313" y="652"/>
                </a:lnTo>
                <a:lnTo>
                  <a:pt x="316" y="652"/>
                </a:lnTo>
                <a:lnTo>
                  <a:pt x="323" y="644"/>
                </a:lnTo>
                <a:lnTo>
                  <a:pt x="328" y="628"/>
                </a:lnTo>
                <a:lnTo>
                  <a:pt x="334" y="613"/>
                </a:lnTo>
                <a:lnTo>
                  <a:pt x="340" y="604"/>
                </a:lnTo>
                <a:lnTo>
                  <a:pt x="344" y="604"/>
                </a:lnTo>
                <a:lnTo>
                  <a:pt x="349" y="622"/>
                </a:lnTo>
                <a:lnTo>
                  <a:pt x="356" y="656"/>
                </a:lnTo>
                <a:lnTo>
                  <a:pt x="362" y="699"/>
                </a:lnTo>
                <a:lnTo>
                  <a:pt x="368" y="738"/>
                </a:lnTo>
                <a:lnTo>
                  <a:pt x="372" y="751"/>
                </a:lnTo>
                <a:lnTo>
                  <a:pt x="377" y="726"/>
                </a:lnTo>
                <a:lnTo>
                  <a:pt x="383" y="652"/>
                </a:lnTo>
                <a:lnTo>
                  <a:pt x="390" y="534"/>
                </a:lnTo>
                <a:lnTo>
                  <a:pt x="396" y="385"/>
                </a:lnTo>
                <a:lnTo>
                  <a:pt x="402" y="229"/>
                </a:lnTo>
                <a:lnTo>
                  <a:pt x="405" y="98"/>
                </a:lnTo>
                <a:lnTo>
                  <a:pt x="411" y="15"/>
                </a:lnTo>
                <a:lnTo>
                  <a:pt x="417" y="0"/>
                </a:lnTo>
                <a:lnTo>
                  <a:pt x="424" y="53"/>
                </a:lnTo>
                <a:lnTo>
                  <a:pt x="430" y="159"/>
                </a:lnTo>
                <a:lnTo>
                  <a:pt x="432" y="293"/>
                </a:lnTo>
                <a:lnTo>
                  <a:pt x="439" y="430"/>
                </a:lnTo>
                <a:lnTo>
                  <a:pt x="445" y="546"/>
                </a:lnTo>
                <a:lnTo>
                  <a:pt x="451" y="622"/>
                </a:lnTo>
                <a:lnTo>
                  <a:pt x="457" y="650"/>
                </a:lnTo>
                <a:lnTo>
                  <a:pt x="460" y="644"/>
                </a:lnTo>
                <a:lnTo>
                  <a:pt x="466" y="611"/>
                </a:lnTo>
                <a:lnTo>
                  <a:pt x="473" y="570"/>
                </a:lnTo>
                <a:lnTo>
                  <a:pt x="479" y="537"/>
                </a:lnTo>
                <a:lnTo>
                  <a:pt x="485" y="516"/>
                </a:lnTo>
                <a:lnTo>
                  <a:pt x="490" y="512"/>
                </a:lnTo>
                <a:lnTo>
                  <a:pt x="494" y="521"/>
                </a:lnTo>
                <a:lnTo>
                  <a:pt x="500" y="537"/>
                </a:lnTo>
                <a:lnTo>
                  <a:pt x="507" y="553"/>
                </a:lnTo>
                <a:lnTo>
                  <a:pt x="512" y="561"/>
                </a:lnTo>
                <a:lnTo>
                  <a:pt x="518" y="561"/>
                </a:lnTo>
                <a:lnTo>
                  <a:pt x="522" y="561"/>
                </a:lnTo>
                <a:lnTo>
                  <a:pt x="528" y="555"/>
                </a:lnTo>
                <a:lnTo>
                  <a:pt x="533" y="553"/>
                </a:lnTo>
                <a:lnTo>
                  <a:pt x="540" y="549"/>
                </a:lnTo>
                <a:lnTo>
                  <a:pt x="546" y="549"/>
                </a:lnTo>
                <a:lnTo>
                  <a:pt x="552" y="553"/>
                </a:lnTo>
                <a:lnTo>
                  <a:pt x="555" y="553"/>
                </a:lnTo>
                <a:lnTo>
                  <a:pt x="561" y="553"/>
                </a:lnTo>
                <a:lnTo>
                  <a:pt x="567" y="553"/>
                </a:lnTo>
                <a:lnTo>
                  <a:pt x="574" y="549"/>
                </a:lnTo>
                <a:lnTo>
                  <a:pt x="580" y="549"/>
                </a:lnTo>
                <a:lnTo>
                  <a:pt x="582" y="549"/>
                </a:lnTo>
                <a:lnTo>
                  <a:pt x="589" y="549"/>
                </a:lnTo>
                <a:lnTo>
                  <a:pt x="595" y="553"/>
                </a:lnTo>
                <a:lnTo>
                  <a:pt x="601" y="553"/>
                </a:lnTo>
                <a:lnTo>
                  <a:pt x="607" y="553"/>
                </a:lnTo>
                <a:lnTo>
                  <a:pt x="610" y="553"/>
                </a:lnTo>
                <a:lnTo>
                  <a:pt x="616" y="553"/>
                </a:lnTo>
                <a:lnTo>
                  <a:pt x="623" y="553"/>
                </a:lnTo>
                <a:lnTo>
                  <a:pt x="629" y="553"/>
                </a:lnTo>
                <a:lnTo>
                  <a:pt x="635" y="553"/>
                </a:lnTo>
                <a:lnTo>
                  <a:pt x="641" y="553"/>
                </a:lnTo>
                <a:lnTo>
                  <a:pt x="644" y="553"/>
                </a:lnTo>
                <a:lnTo>
                  <a:pt x="650" y="553"/>
                </a:lnTo>
                <a:lnTo>
                  <a:pt x="657" y="553"/>
                </a:lnTo>
                <a:lnTo>
                  <a:pt x="663" y="553"/>
                </a:lnTo>
                <a:lnTo>
                  <a:pt x="668" y="553"/>
                </a:lnTo>
                <a:lnTo>
                  <a:pt x="672" y="553"/>
                </a:lnTo>
                <a:lnTo>
                  <a:pt x="678" y="553"/>
                </a:lnTo>
                <a:lnTo>
                  <a:pt x="684" y="553"/>
                </a:lnTo>
                <a:lnTo>
                  <a:pt x="691" y="553"/>
                </a:lnTo>
                <a:lnTo>
                  <a:pt x="696" y="553"/>
                </a:lnTo>
                <a:lnTo>
                  <a:pt x="699" y="553"/>
                </a:lnTo>
                <a:lnTo>
                  <a:pt x="706" y="553"/>
                </a:lnTo>
              </a:path>
            </a:pathLst>
          </a:custGeom>
          <a:noFill/>
          <a:ln w="19050"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944" name="Freeform 120">
            <a:extLst>
              <a:ext uri="{FF2B5EF4-FFF2-40B4-BE49-F238E27FC236}">
                <a16:creationId xmlns:a16="http://schemas.microsoft.com/office/drawing/2014/main" id="{1B454F71-1B87-4530-A796-4F9AA55DA795}"/>
              </a:ext>
            </a:extLst>
          </p:cNvPr>
          <p:cNvSpPr>
            <a:spLocks/>
          </p:cNvSpPr>
          <p:nvPr/>
        </p:nvSpPr>
        <p:spPr bwMode="auto">
          <a:xfrm>
            <a:off x="5557838" y="4011613"/>
            <a:ext cx="663575" cy="1587"/>
          </a:xfrm>
          <a:custGeom>
            <a:avLst/>
            <a:gdLst>
              <a:gd name="T0" fmla="*/ 6 w 418"/>
              <a:gd name="T1" fmla="*/ 18 w 418"/>
              <a:gd name="T2" fmla="*/ 26 w 418"/>
              <a:gd name="T3" fmla="*/ 39 w 418"/>
              <a:gd name="T4" fmla="*/ 52 w 418"/>
              <a:gd name="T5" fmla="*/ 60 w 418"/>
              <a:gd name="T6" fmla="*/ 73 w 418"/>
              <a:gd name="T7" fmla="*/ 82 w 418"/>
              <a:gd name="T8" fmla="*/ 94 w 418"/>
              <a:gd name="T9" fmla="*/ 107 w 418"/>
              <a:gd name="T10" fmla="*/ 116 w 418"/>
              <a:gd name="T11" fmla="*/ 128 w 418"/>
              <a:gd name="T12" fmla="*/ 140 w 418"/>
              <a:gd name="T13" fmla="*/ 150 w 418"/>
              <a:gd name="T14" fmla="*/ 161 w 418"/>
              <a:gd name="T15" fmla="*/ 170 w 418"/>
              <a:gd name="T16" fmla="*/ 183 w 418"/>
              <a:gd name="T17" fmla="*/ 195 w 418"/>
              <a:gd name="T18" fmla="*/ 204 w 418"/>
              <a:gd name="T19" fmla="*/ 217 w 418"/>
              <a:gd name="T20" fmla="*/ 229 w 418"/>
              <a:gd name="T21" fmla="*/ 238 w 418"/>
              <a:gd name="T22" fmla="*/ 251 w 418"/>
              <a:gd name="T23" fmla="*/ 260 w 418"/>
              <a:gd name="T24" fmla="*/ 272 w 418"/>
              <a:gd name="T25" fmla="*/ 284 w 418"/>
              <a:gd name="T26" fmla="*/ 292 w 418"/>
              <a:gd name="T27" fmla="*/ 305 w 418"/>
              <a:gd name="T28" fmla="*/ 318 w 418"/>
              <a:gd name="T29" fmla="*/ 326 w 418"/>
              <a:gd name="T30" fmla="*/ 339 w 418"/>
              <a:gd name="T31" fmla="*/ 348 w 418"/>
              <a:gd name="T32" fmla="*/ 360 w 418"/>
              <a:gd name="T33" fmla="*/ 373 w 418"/>
              <a:gd name="T34" fmla="*/ 382 w 418"/>
              <a:gd name="T35" fmla="*/ 394 w 418"/>
              <a:gd name="T36" fmla="*/ 406 w 418"/>
              <a:gd name="T37" fmla="*/ 416 w 418"/>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Lst>
            <a:rect l="0" t="0" r="r" b="b"/>
            <a:pathLst>
              <a:path w="418">
                <a:moveTo>
                  <a:pt x="0" y="0"/>
                </a:moveTo>
                <a:lnTo>
                  <a:pt x="6" y="0"/>
                </a:lnTo>
                <a:lnTo>
                  <a:pt x="11" y="0"/>
                </a:lnTo>
                <a:lnTo>
                  <a:pt x="18" y="0"/>
                </a:lnTo>
                <a:lnTo>
                  <a:pt x="24" y="0"/>
                </a:lnTo>
                <a:lnTo>
                  <a:pt x="26" y="0"/>
                </a:lnTo>
                <a:lnTo>
                  <a:pt x="33" y="0"/>
                </a:lnTo>
                <a:lnTo>
                  <a:pt x="39" y="0"/>
                </a:lnTo>
                <a:lnTo>
                  <a:pt x="45" y="0"/>
                </a:lnTo>
                <a:lnTo>
                  <a:pt x="52" y="0"/>
                </a:lnTo>
                <a:lnTo>
                  <a:pt x="54" y="0"/>
                </a:lnTo>
                <a:lnTo>
                  <a:pt x="60" y="0"/>
                </a:lnTo>
                <a:lnTo>
                  <a:pt x="67" y="0"/>
                </a:lnTo>
                <a:lnTo>
                  <a:pt x="73" y="0"/>
                </a:lnTo>
                <a:lnTo>
                  <a:pt x="79" y="0"/>
                </a:lnTo>
                <a:lnTo>
                  <a:pt x="82" y="0"/>
                </a:lnTo>
                <a:lnTo>
                  <a:pt x="88" y="0"/>
                </a:lnTo>
                <a:lnTo>
                  <a:pt x="94" y="0"/>
                </a:lnTo>
                <a:lnTo>
                  <a:pt x="101" y="0"/>
                </a:lnTo>
                <a:lnTo>
                  <a:pt x="107" y="0"/>
                </a:lnTo>
                <a:lnTo>
                  <a:pt x="112" y="0"/>
                </a:lnTo>
                <a:lnTo>
                  <a:pt x="116" y="0"/>
                </a:lnTo>
                <a:lnTo>
                  <a:pt x="122" y="0"/>
                </a:lnTo>
                <a:lnTo>
                  <a:pt x="128" y="0"/>
                </a:lnTo>
                <a:lnTo>
                  <a:pt x="134" y="0"/>
                </a:lnTo>
                <a:lnTo>
                  <a:pt x="140" y="0"/>
                </a:lnTo>
                <a:lnTo>
                  <a:pt x="143" y="0"/>
                </a:lnTo>
                <a:lnTo>
                  <a:pt x="150" y="0"/>
                </a:lnTo>
                <a:lnTo>
                  <a:pt x="155" y="0"/>
                </a:lnTo>
                <a:lnTo>
                  <a:pt x="161" y="0"/>
                </a:lnTo>
                <a:lnTo>
                  <a:pt x="168" y="0"/>
                </a:lnTo>
                <a:lnTo>
                  <a:pt x="170" y="0"/>
                </a:lnTo>
                <a:lnTo>
                  <a:pt x="176" y="0"/>
                </a:lnTo>
                <a:lnTo>
                  <a:pt x="183" y="0"/>
                </a:lnTo>
                <a:lnTo>
                  <a:pt x="189" y="0"/>
                </a:lnTo>
                <a:lnTo>
                  <a:pt x="195" y="0"/>
                </a:lnTo>
                <a:lnTo>
                  <a:pt x="202" y="0"/>
                </a:lnTo>
                <a:lnTo>
                  <a:pt x="204" y="0"/>
                </a:lnTo>
                <a:lnTo>
                  <a:pt x="210" y="0"/>
                </a:lnTo>
                <a:lnTo>
                  <a:pt x="217" y="0"/>
                </a:lnTo>
                <a:lnTo>
                  <a:pt x="223" y="0"/>
                </a:lnTo>
                <a:lnTo>
                  <a:pt x="229" y="0"/>
                </a:lnTo>
                <a:lnTo>
                  <a:pt x="232" y="0"/>
                </a:lnTo>
                <a:lnTo>
                  <a:pt x="238" y="0"/>
                </a:lnTo>
                <a:lnTo>
                  <a:pt x="244" y="0"/>
                </a:lnTo>
                <a:lnTo>
                  <a:pt x="251" y="0"/>
                </a:lnTo>
                <a:lnTo>
                  <a:pt x="256" y="0"/>
                </a:lnTo>
                <a:lnTo>
                  <a:pt x="260" y="0"/>
                </a:lnTo>
                <a:lnTo>
                  <a:pt x="266" y="0"/>
                </a:lnTo>
                <a:lnTo>
                  <a:pt x="272" y="0"/>
                </a:lnTo>
                <a:lnTo>
                  <a:pt x="277" y="0"/>
                </a:lnTo>
                <a:lnTo>
                  <a:pt x="284" y="0"/>
                </a:lnTo>
                <a:lnTo>
                  <a:pt x="290" y="0"/>
                </a:lnTo>
                <a:lnTo>
                  <a:pt x="292" y="0"/>
                </a:lnTo>
                <a:lnTo>
                  <a:pt x="299" y="0"/>
                </a:lnTo>
                <a:lnTo>
                  <a:pt x="305" y="0"/>
                </a:lnTo>
                <a:lnTo>
                  <a:pt x="311" y="0"/>
                </a:lnTo>
                <a:lnTo>
                  <a:pt x="318" y="0"/>
                </a:lnTo>
                <a:lnTo>
                  <a:pt x="320" y="0"/>
                </a:lnTo>
                <a:lnTo>
                  <a:pt x="326" y="0"/>
                </a:lnTo>
                <a:lnTo>
                  <a:pt x="333" y="0"/>
                </a:lnTo>
                <a:lnTo>
                  <a:pt x="339" y="0"/>
                </a:lnTo>
                <a:lnTo>
                  <a:pt x="345" y="0"/>
                </a:lnTo>
                <a:lnTo>
                  <a:pt x="348" y="0"/>
                </a:lnTo>
                <a:lnTo>
                  <a:pt x="354" y="0"/>
                </a:lnTo>
                <a:lnTo>
                  <a:pt x="360" y="0"/>
                </a:lnTo>
                <a:lnTo>
                  <a:pt x="367" y="0"/>
                </a:lnTo>
                <a:lnTo>
                  <a:pt x="373" y="0"/>
                </a:lnTo>
                <a:lnTo>
                  <a:pt x="378" y="0"/>
                </a:lnTo>
                <a:lnTo>
                  <a:pt x="382" y="0"/>
                </a:lnTo>
                <a:lnTo>
                  <a:pt x="388" y="0"/>
                </a:lnTo>
                <a:lnTo>
                  <a:pt x="394" y="0"/>
                </a:lnTo>
                <a:lnTo>
                  <a:pt x="401" y="0"/>
                </a:lnTo>
                <a:lnTo>
                  <a:pt x="406" y="0"/>
                </a:lnTo>
                <a:lnTo>
                  <a:pt x="410" y="0"/>
                </a:lnTo>
                <a:lnTo>
                  <a:pt x="416" y="0"/>
                </a:lnTo>
                <a:lnTo>
                  <a:pt x="418" y="0"/>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7945" name="Freeform 121">
            <a:extLst>
              <a:ext uri="{FF2B5EF4-FFF2-40B4-BE49-F238E27FC236}">
                <a16:creationId xmlns:a16="http://schemas.microsoft.com/office/drawing/2014/main" id="{C8AA9808-E2CE-426B-9AF3-682B267D5125}"/>
              </a:ext>
            </a:extLst>
          </p:cNvPr>
          <p:cNvSpPr>
            <a:spLocks noEditPoints="1"/>
          </p:cNvSpPr>
          <p:nvPr/>
        </p:nvSpPr>
        <p:spPr bwMode="auto">
          <a:xfrm>
            <a:off x="3324225" y="2960688"/>
            <a:ext cx="1109663" cy="1352550"/>
          </a:xfrm>
          <a:custGeom>
            <a:avLst/>
            <a:gdLst>
              <a:gd name="T0" fmla="*/ 477 w 10623"/>
              <a:gd name="T1" fmla="*/ 9919 h 12852"/>
              <a:gd name="T2" fmla="*/ 283 w 10623"/>
              <a:gd name="T3" fmla="*/ 10052 h 12852"/>
              <a:gd name="T4" fmla="*/ 990 w 10623"/>
              <a:gd name="T5" fmla="*/ 9919 h 12852"/>
              <a:gd name="T6" fmla="*/ 1467 w 10623"/>
              <a:gd name="T7" fmla="*/ 9919 h 12852"/>
              <a:gd name="T8" fmla="*/ 1025 w 10623"/>
              <a:gd name="T9" fmla="*/ 10052 h 12852"/>
              <a:gd name="T10" fmla="*/ 2049 w 10623"/>
              <a:gd name="T11" fmla="*/ 9919 h 12852"/>
              <a:gd name="T12" fmla="*/ 2385 w 10623"/>
              <a:gd name="T13" fmla="*/ 10052 h 12852"/>
              <a:gd name="T14" fmla="*/ 1867 w 10623"/>
              <a:gd name="T15" fmla="*/ 10052 h 12852"/>
              <a:gd name="T16" fmla="*/ 3215 w 10623"/>
              <a:gd name="T17" fmla="*/ 9919 h 12852"/>
              <a:gd name="T18" fmla="*/ 3074 w 10623"/>
              <a:gd name="T19" fmla="*/ 10052 h 12852"/>
              <a:gd name="T20" fmla="*/ 3904 w 10623"/>
              <a:gd name="T21" fmla="*/ 9919 h 12852"/>
              <a:gd name="T22" fmla="*/ 4239 w 10623"/>
              <a:gd name="T23" fmla="*/ 10052 h 12852"/>
              <a:gd name="T24" fmla="*/ 3734 w 10623"/>
              <a:gd name="T25" fmla="*/ 9919 h 12852"/>
              <a:gd name="T26" fmla="*/ 5175 w 10623"/>
              <a:gd name="T27" fmla="*/ 9919 h 12852"/>
              <a:gd name="T28" fmla="*/ 4840 w 10623"/>
              <a:gd name="T29" fmla="*/ 10052 h 12852"/>
              <a:gd name="T30" fmla="*/ 5864 w 10623"/>
              <a:gd name="T31" fmla="*/ 9919 h 12852"/>
              <a:gd name="T32" fmla="*/ 6005 w 10623"/>
              <a:gd name="T33" fmla="*/ 10052 h 12852"/>
              <a:gd name="T34" fmla="*/ 6519 w 10623"/>
              <a:gd name="T35" fmla="*/ 9867 h 12852"/>
              <a:gd name="T36" fmla="*/ 6942 w 10623"/>
              <a:gd name="T37" fmla="*/ 9919 h 12852"/>
              <a:gd name="T38" fmla="*/ 6806 w 10623"/>
              <a:gd name="T39" fmla="*/ 9993 h 12852"/>
              <a:gd name="T40" fmla="*/ 7441 w 10623"/>
              <a:gd name="T41" fmla="*/ 9905 h 12852"/>
              <a:gd name="T42" fmla="*/ 7753 w 10623"/>
              <a:gd name="T43" fmla="*/ 10103 h 12852"/>
              <a:gd name="T44" fmla="*/ 7685 w 10623"/>
              <a:gd name="T45" fmla="*/ 10218 h 12852"/>
              <a:gd name="T46" fmla="*/ 7382 w 10623"/>
              <a:gd name="T47" fmla="*/ 10025 h 12852"/>
              <a:gd name="T48" fmla="*/ 8253 w 10623"/>
              <a:gd name="T49" fmla="*/ 9339 h 12852"/>
              <a:gd name="T50" fmla="*/ 8199 w 10623"/>
              <a:gd name="T51" fmla="*/ 9322 h 12852"/>
              <a:gd name="T52" fmla="*/ 8288 w 10623"/>
              <a:gd name="T53" fmla="*/ 10320 h 12852"/>
              <a:gd name="T54" fmla="*/ 8419 w 10623"/>
              <a:gd name="T55" fmla="*/ 11248 h 12852"/>
              <a:gd name="T56" fmla="*/ 8602 w 10623"/>
              <a:gd name="T57" fmla="*/ 11563 h 12852"/>
              <a:gd name="T58" fmla="*/ 8501 w 10623"/>
              <a:gd name="T59" fmla="*/ 11644 h 12852"/>
              <a:gd name="T60" fmla="*/ 8653 w 10623"/>
              <a:gd name="T61" fmla="*/ 10740 h 12852"/>
              <a:gd name="T62" fmla="*/ 8709 w 10623"/>
              <a:gd name="T63" fmla="*/ 9809 h 12852"/>
              <a:gd name="T64" fmla="*/ 8813 w 10623"/>
              <a:gd name="T65" fmla="*/ 7412 h 12852"/>
              <a:gd name="T66" fmla="*/ 8962 w 10623"/>
              <a:gd name="T67" fmla="*/ 7018 h 12852"/>
              <a:gd name="T68" fmla="*/ 8896 w 10623"/>
              <a:gd name="T69" fmla="*/ 5148 h 12852"/>
              <a:gd name="T70" fmla="*/ 8935 w 10623"/>
              <a:gd name="T71" fmla="*/ 4214 h 12852"/>
              <a:gd name="T72" fmla="*/ 9135 w 10623"/>
              <a:gd name="T73" fmla="*/ 2755 h 12852"/>
              <a:gd name="T74" fmla="*/ 9015 w 10623"/>
              <a:gd name="T75" fmla="*/ 2351 h 12852"/>
              <a:gd name="T76" fmla="*/ 9154 w 10623"/>
              <a:gd name="T77" fmla="*/ 58 h 12852"/>
              <a:gd name="T78" fmla="*/ 9225 w 10623"/>
              <a:gd name="T79" fmla="*/ 499 h 12852"/>
              <a:gd name="T80" fmla="*/ 9429 w 10623"/>
              <a:gd name="T81" fmla="*/ 1495 h 12852"/>
              <a:gd name="T82" fmla="*/ 9362 w 10623"/>
              <a:gd name="T83" fmla="*/ 2966 h 12852"/>
              <a:gd name="T84" fmla="*/ 9510 w 10623"/>
              <a:gd name="T85" fmla="*/ 3361 h 12852"/>
              <a:gd name="T86" fmla="*/ 9545 w 10623"/>
              <a:gd name="T87" fmla="*/ 4294 h 12852"/>
              <a:gd name="T88" fmla="*/ 9596 w 10623"/>
              <a:gd name="T89" fmla="*/ 6694 h 12852"/>
              <a:gd name="T90" fmla="*/ 9489 w 10623"/>
              <a:gd name="T91" fmla="*/ 7631 h 12852"/>
              <a:gd name="T92" fmla="*/ 9504 w 10623"/>
              <a:gd name="T93" fmla="*/ 8031 h 12852"/>
              <a:gd name="T94" fmla="*/ 9709 w 10623"/>
              <a:gd name="T95" fmla="*/ 9890 h 12852"/>
              <a:gd name="T96" fmla="*/ 9660 w 10623"/>
              <a:gd name="T97" fmla="*/ 11362 h 12852"/>
              <a:gd name="T98" fmla="*/ 9824 w 10623"/>
              <a:gd name="T99" fmla="*/ 11751 h 12852"/>
              <a:gd name="T100" fmla="*/ 10067 w 10623"/>
              <a:gd name="T101" fmla="*/ 12378 h 12852"/>
              <a:gd name="T102" fmla="*/ 9939 w 10623"/>
              <a:gd name="T103" fmla="*/ 12659 h 12852"/>
              <a:gd name="T104" fmla="*/ 9965 w 10623"/>
              <a:gd name="T105" fmla="*/ 11969 h 12852"/>
              <a:gd name="T106" fmla="*/ 10067 w 10623"/>
              <a:gd name="T107" fmla="*/ 11038 h 12852"/>
              <a:gd name="T108" fmla="*/ 10409 w 10623"/>
              <a:gd name="T109" fmla="*/ 10456 h 12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623" h="12852">
                <a:moveTo>
                  <a:pt x="0" y="9919"/>
                </a:moveTo>
                <a:lnTo>
                  <a:pt x="53" y="9919"/>
                </a:lnTo>
                <a:lnTo>
                  <a:pt x="106" y="9919"/>
                </a:lnTo>
                <a:lnTo>
                  <a:pt x="195" y="9919"/>
                </a:lnTo>
                <a:lnTo>
                  <a:pt x="283" y="9919"/>
                </a:lnTo>
                <a:lnTo>
                  <a:pt x="371" y="9919"/>
                </a:lnTo>
                <a:lnTo>
                  <a:pt x="477" y="9919"/>
                </a:lnTo>
                <a:lnTo>
                  <a:pt x="513" y="9919"/>
                </a:lnTo>
                <a:lnTo>
                  <a:pt x="534" y="9919"/>
                </a:lnTo>
                <a:lnTo>
                  <a:pt x="534" y="10052"/>
                </a:lnTo>
                <a:lnTo>
                  <a:pt x="513" y="10052"/>
                </a:lnTo>
                <a:lnTo>
                  <a:pt x="477" y="10052"/>
                </a:lnTo>
                <a:lnTo>
                  <a:pt x="371" y="10052"/>
                </a:lnTo>
                <a:lnTo>
                  <a:pt x="283" y="10052"/>
                </a:lnTo>
                <a:lnTo>
                  <a:pt x="195" y="10052"/>
                </a:lnTo>
                <a:lnTo>
                  <a:pt x="106" y="10052"/>
                </a:lnTo>
                <a:lnTo>
                  <a:pt x="53" y="10052"/>
                </a:lnTo>
                <a:lnTo>
                  <a:pt x="0" y="10052"/>
                </a:lnTo>
                <a:lnTo>
                  <a:pt x="0" y="9919"/>
                </a:lnTo>
                <a:close/>
                <a:moveTo>
                  <a:pt x="934" y="9919"/>
                </a:moveTo>
                <a:lnTo>
                  <a:pt x="990" y="9919"/>
                </a:lnTo>
                <a:lnTo>
                  <a:pt x="1025" y="9919"/>
                </a:lnTo>
                <a:lnTo>
                  <a:pt x="1113" y="9919"/>
                </a:lnTo>
                <a:lnTo>
                  <a:pt x="1219" y="9919"/>
                </a:lnTo>
                <a:lnTo>
                  <a:pt x="1307" y="9919"/>
                </a:lnTo>
                <a:lnTo>
                  <a:pt x="1396" y="9919"/>
                </a:lnTo>
                <a:lnTo>
                  <a:pt x="1449" y="9919"/>
                </a:lnTo>
                <a:lnTo>
                  <a:pt x="1467" y="9919"/>
                </a:lnTo>
                <a:lnTo>
                  <a:pt x="1467" y="10052"/>
                </a:lnTo>
                <a:lnTo>
                  <a:pt x="1449" y="10052"/>
                </a:lnTo>
                <a:lnTo>
                  <a:pt x="1396" y="10052"/>
                </a:lnTo>
                <a:lnTo>
                  <a:pt x="1307" y="10052"/>
                </a:lnTo>
                <a:lnTo>
                  <a:pt x="1219" y="10052"/>
                </a:lnTo>
                <a:lnTo>
                  <a:pt x="1113" y="10052"/>
                </a:lnTo>
                <a:lnTo>
                  <a:pt x="1025" y="10052"/>
                </a:lnTo>
                <a:lnTo>
                  <a:pt x="990" y="10052"/>
                </a:lnTo>
                <a:lnTo>
                  <a:pt x="934" y="10052"/>
                </a:lnTo>
                <a:lnTo>
                  <a:pt x="934" y="9919"/>
                </a:lnTo>
                <a:close/>
                <a:moveTo>
                  <a:pt x="1867" y="9919"/>
                </a:moveTo>
                <a:lnTo>
                  <a:pt x="1873" y="9919"/>
                </a:lnTo>
                <a:lnTo>
                  <a:pt x="1961" y="9919"/>
                </a:lnTo>
                <a:lnTo>
                  <a:pt x="2049" y="9919"/>
                </a:lnTo>
                <a:lnTo>
                  <a:pt x="2138" y="9919"/>
                </a:lnTo>
                <a:lnTo>
                  <a:pt x="2244" y="9919"/>
                </a:lnTo>
                <a:lnTo>
                  <a:pt x="2332" y="9919"/>
                </a:lnTo>
                <a:lnTo>
                  <a:pt x="2385" y="9919"/>
                </a:lnTo>
                <a:lnTo>
                  <a:pt x="2400" y="9919"/>
                </a:lnTo>
                <a:lnTo>
                  <a:pt x="2400" y="10052"/>
                </a:lnTo>
                <a:lnTo>
                  <a:pt x="2385" y="10052"/>
                </a:lnTo>
                <a:lnTo>
                  <a:pt x="2332" y="10052"/>
                </a:lnTo>
                <a:lnTo>
                  <a:pt x="2244" y="10052"/>
                </a:lnTo>
                <a:lnTo>
                  <a:pt x="2138" y="10052"/>
                </a:lnTo>
                <a:lnTo>
                  <a:pt x="2049" y="10052"/>
                </a:lnTo>
                <a:lnTo>
                  <a:pt x="1961" y="10052"/>
                </a:lnTo>
                <a:lnTo>
                  <a:pt x="1873" y="10052"/>
                </a:lnTo>
                <a:lnTo>
                  <a:pt x="1867" y="10052"/>
                </a:lnTo>
                <a:lnTo>
                  <a:pt x="1867" y="9919"/>
                </a:lnTo>
                <a:close/>
                <a:moveTo>
                  <a:pt x="2800" y="9919"/>
                </a:moveTo>
                <a:lnTo>
                  <a:pt x="2897" y="9919"/>
                </a:lnTo>
                <a:lnTo>
                  <a:pt x="2985" y="9919"/>
                </a:lnTo>
                <a:lnTo>
                  <a:pt x="3074" y="9919"/>
                </a:lnTo>
                <a:lnTo>
                  <a:pt x="3162" y="9919"/>
                </a:lnTo>
                <a:lnTo>
                  <a:pt x="3215" y="9919"/>
                </a:lnTo>
                <a:lnTo>
                  <a:pt x="3303" y="9919"/>
                </a:lnTo>
                <a:lnTo>
                  <a:pt x="3334" y="9919"/>
                </a:lnTo>
                <a:lnTo>
                  <a:pt x="3334" y="10052"/>
                </a:lnTo>
                <a:lnTo>
                  <a:pt x="3303" y="10052"/>
                </a:lnTo>
                <a:lnTo>
                  <a:pt x="3215" y="10052"/>
                </a:lnTo>
                <a:lnTo>
                  <a:pt x="3162" y="10052"/>
                </a:lnTo>
                <a:lnTo>
                  <a:pt x="3074" y="10052"/>
                </a:lnTo>
                <a:lnTo>
                  <a:pt x="2985" y="10052"/>
                </a:lnTo>
                <a:lnTo>
                  <a:pt x="2897" y="10052"/>
                </a:lnTo>
                <a:lnTo>
                  <a:pt x="2800" y="10052"/>
                </a:lnTo>
                <a:lnTo>
                  <a:pt x="2800" y="9919"/>
                </a:lnTo>
                <a:close/>
                <a:moveTo>
                  <a:pt x="3734" y="9919"/>
                </a:moveTo>
                <a:lnTo>
                  <a:pt x="3815" y="9919"/>
                </a:lnTo>
                <a:lnTo>
                  <a:pt x="3904" y="9919"/>
                </a:lnTo>
                <a:lnTo>
                  <a:pt x="4010" y="9919"/>
                </a:lnTo>
                <a:lnTo>
                  <a:pt x="4098" y="9919"/>
                </a:lnTo>
                <a:lnTo>
                  <a:pt x="4151" y="9919"/>
                </a:lnTo>
                <a:lnTo>
                  <a:pt x="4239" y="9919"/>
                </a:lnTo>
                <a:lnTo>
                  <a:pt x="4267" y="9919"/>
                </a:lnTo>
                <a:lnTo>
                  <a:pt x="4267" y="10052"/>
                </a:lnTo>
                <a:lnTo>
                  <a:pt x="4239" y="10052"/>
                </a:lnTo>
                <a:lnTo>
                  <a:pt x="4151" y="10052"/>
                </a:lnTo>
                <a:lnTo>
                  <a:pt x="4098" y="10052"/>
                </a:lnTo>
                <a:lnTo>
                  <a:pt x="4010" y="10052"/>
                </a:lnTo>
                <a:lnTo>
                  <a:pt x="3904" y="10052"/>
                </a:lnTo>
                <a:lnTo>
                  <a:pt x="3815" y="10052"/>
                </a:lnTo>
                <a:lnTo>
                  <a:pt x="3734" y="10052"/>
                </a:lnTo>
                <a:lnTo>
                  <a:pt x="3734" y="9919"/>
                </a:lnTo>
                <a:close/>
                <a:moveTo>
                  <a:pt x="4667" y="9919"/>
                </a:moveTo>
                <a:lnTo>
                  <a:pt x="4751" y="9919"/>
                </a:lnTo>
                <a:lnTo>
                  <a:pt x="4840" y="9919"/>
                </a:lnTo>
                <a:lnTo>
                  <a:pt x="4928" y="9919"/>
                </a:lnTo>
                <a:lnTo>
                  <a:pt x="5034" y="9919"/>
                </a:lnTo>
                <a:lnTo>
                  <a:pt x="5069" y="9919"/>
                </a:lnTo>
                <a:lnTo>
                  <a:pt x="5175" y="9919"/>
                </a:lnTo>
                <a:lnTo>
                  <a:pt x="5200" y="9919"/>
                </a:lnTo>
                <a:lnTo>
                  <a:pt x="5200" y="10052"/>
                </a:lnTo>
                <a:lnTo>
                  <a:pt x="5175" y="10052"/>
                </a:lnTo>
                <a:lnTo>
                  <a:pt x="5069" y="10052"/>
                </a:lnTo>
                <a:lnTo>
                  <a:pt x="5034" y="10052"/>
                </a:lnTo>
                <a:lnTo>
                  <a:pt x="4928" y="10052"/>
                </a:lnTo>
                <a:lnTo>
                  <a:pt x="4840" y="10052"/>
                </a:lnTo>
                <a:lnTo>
                  <a:pt x="4751" y="10052"/>
                </a:lnTo>
                <a:lnTo>
                  <a:pt x="4667" y="10052"/>
                </a:lnTo>
                <a:lnTo>
                  <a:pt x="4667" y="9919"/>
                </a:lnTo>
                <a:close/>
                <a:moveTo>
                  <a:pt x="5600" y="9919"/>
                </a:moveTo>
                <a:lnTo>
                  <a:pt x="5670" y="9919"/>
                </a:lnTo>
                <a:lnTo>
                  <a:pt x="5776" y="9919"/>
                </a:lnTo>
                <a:lnTo>
                  <a:pt x="5864" y="9919"/>
                </a:lnTo>
                <a:lnTo>
                  <a:pt x="5917" y="9919"/>
                </a:lnTo>
                <a:lnTo>
                  <a:pt x="6005" y="9919"/>
                </a:lnTo>
                <a:lnTo>
                  <a:pt x="6094" y="9919"/>
                </a:lnTo>
                <a:lnTo>
                  <a:pt x="6134" y="9919"/>
                </a:lnTo>
                <a:lnTo>
                  <a:pt x="6134" y="10052"/>
                </a:lnTo>
                <a:lnTo>
                  <a:pt x="6094" y="10052"/>
                </a:lnTo>
                <a:lnTo>
                  <a:pt x="6005" y="10052"/>
                </a:lnTo>
                <a:lnTo>
                  <a:pt x="5917" y="10052"/>
                </a:lnTo>
                <a:lnTo>
                  <a:pt x="5864" y="10052"/>
                </a:lnTo>
                <a:lnTo>
                  <a:pt x="5776" y="10052"/>
                </a:lnTo>
                <a:lnTo>
                  <a:pt x="5670" y="10052"/>
                </a:lnTo>
                <a:lnTo>
                  <a:pt x="5600" y="10052"/>
                </a:lnTo>
                <a:lnTo>
                  <a:pt x="5600" y="9919"/>
                </a:lnTo>
                <a:close/>
                <a:moveTo>
                  <a:pt x="6519" y="9867"/>
                </a:moveTo>
                <a:lnTo>
                  <a:pt x="6606" y="9867"/>
                </a:lnTo>
                <a:lnTo>
                  <a:pt x="6694" y="9867"/>
                </a:lnTo>
                <a:lnTo>
                  <a:pt x="6800" y="9867"/>
                </a:lnTo>
                <a:lnTo>
                  <a:pt x="6836" y="9867"/>
                </a:lnTo>
                <a:cubicBezTo>
                  <a:pt x="6846" y="9867"/>
                  <a:pt x="6856" y="9869"/>
                  <a:pt x="6865" y="9874"/>
                </a:cubicBezTo>
                <a:lnTo>
                  <a:pt x="6971" y="9926"/>
                </a:lnTo>
                <a:lnTo>
                  <a:pt x="6942" y="9919"/>
                </a:lnTo>
                <a:lnTo>
                  <a:pt x="7030" y="9919"/>
                </a:lnTo>
                <a:lnTo>
                  <a:pt x="7040" y="9919"/>
                </a:lnTo>
                <a:lnTo>
                  <a:pt x="7040" y="10052"/>
                </a:lnTo>
                <a:lnTo>
                  <a:pt x="7030" y="10052"/>
                </a:lnTo>
                <a:lnTo>
                  <a:pt x="6942" y="10052"/>
                </a:lnTo>
                <a:cubicBezTo>
                  <a:pt x="6931" y="10052"/>
                  <a:pt x="6921" y="10050"/>
                  <a:pt x="6912" y="10045"/>
                </a:cubicBezTo>
                <a:lnTo>
                  <a:pt x="6806" y="9993"/>
                </a:lnTo>
                <a:lnTo>
                  <a:pt x="6836" y="10000"/>
                </a:lnTo>
                <a:lnTo>
                  <a:pt x="6800" y="10000"/>
                </a:lnTo>
                <a:lnTo>
                  <a:pt x="6694" y="10000"/>
                </a:lnTo>
                <a:lnTo>
                  <a:pt x="6606" y="10000"/>
                </a:lnTo>
                <a:lnTo>
                  <a:pt x="6519" y="10000"/>
                </a:lnTo>
                <a:lnTo>
                  <a:pt x="6519" y="9867"/>
                </a:lnTo>
                <a:close/>
                <a:moveTo>
                  <a:pt x="7441" y="9905"/>
                </a:moveTo>
                <a:lnTo>
                  <a:pt x="7483" y="9926"/>
                </a:lnTo>
                <a:cubicBezTo>
                  <a:pt x="7490" y="9929"/>
                  <a:pt x="7496" y="9933"/>
                  <a:pt x="7501" y="9938"/>
                </a:cubicBezTo>
                <a:lnTo>
                  <a:pt x="7589" y="10026"/>
                </a:lnTo>
                <a:lnTo>
                  <a:pt x="7567" y="10011"/>
                </a:lnTo>
                <a:lnTo>
                  <a:pt x="7655" y="10046"/>
                </a:lnTo>
                <a:cubicBezTo>
                  <a:pt x="7658" y="10048"/>
                  <a:pt x="7661" y="10049"/>
                  <a:pt x="7664" y="10051"/>
                </a:cubicBezTo>
                <a:lnTo>
                  <a:pt x="7753" y="10103"/>
                </a:lnTo>
                <a:lnTo>
                  <a:pt x="7662" y="10126"/>
                </a:lnTo>
                <a:lnTo>
                  <a:pt x="7715" y="10039"/>
                </a:lnTo>
                <a:lnTo>
                  <a:pt x="7748" y="9985"/>
                </a:lnTo>
                <a:lnTo>
                  <a:pt x="7861" y="10056"/>
                </a:lnTo>
                <a:lnTo>
                  <a:pt x="7829" y="10108"/>
                </a:lnTo>
                <a:lnTo>
                  <a:pt x="7776" y="10195"/>
                </a:lnTo>
                <a:cubicBezTo>
                  <a:pt x="7757" y="10227"/>
                  <a:pt x="7716" y="10237"/>
                  <a:pt x="7685" y="10218"/>
                </a:cubicBezTo>
                <a:lnTo>
                  <a:pt x="7596" y="10166"/>
                </a:lnTo>
                <a:lnTo>
                  <a:pt x="7606" y="10170"/>
                </a:lnTo>
                <a:lnTo>
                  <a:pt x="7517" y="10135"/>
                </a:lnTo>
                <a:cubicBezTo>
                  <a:pt x="7509" y="10132"/>
                  <a:pt x="7501" y="10127"/>
                  <a:pt x="7495" y="10121"/>
                </a:cubicBezTo>
                <a:lnTo>
                  <a:pt x="7407" y="10033"/>
                </a:lnTo>
                <a:lnTo>
                  <a:pt x="7424" y="10045"/>
                </a:lnTo>
                <a:lnTo>
                  <a:pt x="7382" y="10025"/>
                </a:lnTo>
                <a:lnTo>
                  <a:pt x="7441" y="9905"/>
                </a:lnTo>
                <a:close/>
                <a:moveTo>
                  <a:pt x="7889" y="9623"/>
                </a:moveTo>
                <a:lnTo>
                  <a:pt x="7994" y="9398"/>
                </a:lnTo>
                <a:lnTo>
                  <a:pt x="8086" y="9250"/>
                </a:lnTo>
                <a:cubicBezTo>
                  <a:pt x="8098" y="9231"/>
                  <a:pt x="8120" y="9219"/>
                  <a:pt x="8143" y="9219"/>
                </a:cubicBezTo>
                <a:cubicBezTo>
                  <a:pt x="8166" y="9220"/>
                  <a:pt x="8188" y="9232"/>
                  <a:pt x="8200" y="9252"/>
                </a:cubicBezTo>
                <a:lnTo>
                  <a:pt x="8253" y="9339"/>
                </a:lnTo>
                <a:cubicBezTo>
                  <a:pt x="8256" y="9345"/>
                  <a:pt x="8259" y="9352"/>
                  <a:pt x="8261" y="9360"/>
                </a:cubicBezTo>
                <a:lnTo>
                  <a:pt x="8264" y="9377"/>
                </a:lnTo>
                <a:lnTo>
                  <a:pt x="8134" y="9405"/>
                </a:lnTo>
                <a:lnTo>
                  <a:pt x="8130" y="9387"/>
                </a:lnTo>
                <a:lnTo>
                  <a:pt x="8138" y="9408"/>
                </a:lnTo>
                <a:lnTo>
                  <a:pt x="8085" y="9321"/>
                </a:lnTo>
                <a:lnTo>
                  <a:pt x="8199" y="9322"/>
                </a:lnTo>
                <a:lnTo>
                  <a:pt x="8115" y="9454"/>
                </a:lnTo>
                <a:lnTo>
                  <a:pt x="8010" y="9679"/>
                </a:lnTo>
                <a:lnTo>
                  <a:pt x="7889" y="9623"/>
                </a:lnTo>
                <a:close/>
                <a:moveTo>
                  <a:pt x="8347" y="9769"/>
                </a:moveTo>
                <a:lnTo>
                  <a:pt x="8349" y="9780"/>
                </a:lnTo>
                <a:lnTo>
                  <a:pt x="8420" y="10302"/>
                </a:lnTo>
                <a:lnTo>
                  <a:pt x="8288" y="10320"/>
                </a:lnTo>
                <a:lnTo>
                  <a:pt x="8219" y="9807"/>
                </a:lnTo>
                <a:lnTo>
                  <a:pt x="8216" y="9796"/>
                </a:lnTo>
                <a:lnTo>
                  <a:pt x="8347" y="9769"/>
                </a:lnTo>
                <a:close/>
                <a:moveTo>
                  <a:pt x="8473" y="10699"/>
                </a:moveTo>
                <a:lnTo>
                  <a:pt x="8527" y="11114"/>
                </a:lnTo>
                <a:lnTo>
                  <a:pt x="8549" y="11221"/>
                </a:lnTo>
                <a:lnTo>
                  <a:pt x="8419" y="11248"/>
                </a:lnTo>
                <a:lnTo>
                  <a:pt x="8394" y="11131"/>
                </a:lnTo>
                <a:lnTo>
                  <a:pt x="8341" y="10716"/>
                </a:lnTo>
                <a:lnTo>
                  <a:pt x="8473" y="10699"/>
                </a:lnTo>
                <a:close/>
                <a:moveTo>
                  <a:pt x="8631" y="11613"/>
                </a:moveTo>
                <a:lnTo>
                  <a:pt x="8632" y="11616"/>
                </a:lnTo>
                <a:lnTo>
                  <a:pt x="8566" y="11563"/>
                </a:lnTo>
                <a:lnTo>
                  <a:pt x="8602" y="11563"/>
                </a:lnTo>
                <a:lnTo>
                  <a:pt x="8536" y="11620"/>
                </a:lnTo>
                <a:lnTo>
                  <a:pt x="8612" y="11132"/>
                </a:lnTo>
                <a:lnTo>
                  <a:pt x="8743" y="11152"/>
                </a:lnTo>
                <a:lnTo>
                  <a:pt x="8668" y="11640"/>
                </a:lnTo>
                <a:cubicBezTo>
                  <a:pt x="8663" y="11673"/>
                  <a:pt x="8635" y="11697"/>
                  <a:pt x="8602" y="11697"/>
                </a:cubicBezTo>
                <a:lnTo>
                  <a:pt x="8566" y="11697"/>
                </a:lnTo>
                <a:cubicBezTo>
                  <a:pt x="8535" y="11697"/>
                  <a:pt x="8508" y="11675"/>
                  <a:pt x="8501" y="11644"/>
                </a:cubicBezTo>
                <a:lnTo>
                  <a:pt x="8500" y="11640"/>
                </a:lnTo>
                <a:lnTo>
                  <a:pt x="8631" y="11613"/>
                </a:lnTo>
                <a:close/>
                <a:moveTo>
                  <a:pt x="8653" y="10740"/>
                </a:moveTo>
                <a:lnTo>
                  <a:pt x="8685" y="10208"/>
                </a:lnTo>
                <a:lnTo>
                  <a:pt x="8818" y="10216"/>
                </a:lnTo>
                <a:lnTo>
                  <a:pt x="8786" y="10748"/>
                </a:lnTo>
                <a:lnTo>
                  <a:pt x="8653" y="10740"/>
                </a:lnTo>
                <a:close/>
                <a:moveTo>
                  <a:pt x="8709" y="9809"/>
                </a:moveTo>
                <a:lnTo>
                  <a:pt x="8729" y="9474"/>
                </a:lnTo>
                <a:lnTo>
                  <a:pt x="8737" y="9278"/>
                </a:lnTo>
                <a:lnTo>
                  <a:pt x="8871" y="9283"/>
                </a:lnTo>
                <a:lnTo>
                  <a:pt x="8863" y="9482"/>
                </a:lnTo>
                <a:lnTo>
                  <a:pt x="8842" y="9817"/>
                </a:lnTo>
                <a:lnTo>
                  <a:pt x="8709" y="9809"/>
                </a:lnTo>
                <a:close/>
                <a:moveTo>
                  <a:pt x="8754" y="8878"/>
                </a:moveTo>
                <a:lnTo>
                  <a:pt x="8775" y="8345"/>
                </a:lnTo>
                <a:lnTo>
                  <a:pt x="8909" y="8350"/>
                </a:lnTo>
                <a:lnTo>
                  <a:pt x="8887" y="8883"/>
                </a:lnTo>
                <a:lnTo>
                  <a:pt x="8754" y="8878"/>
                </a:lnTo>
                <a:close/>
                <a:moveTo>
                  <a:pt x="8792" y="7945"/>
                </a:moveTo>
                <a:lnTo>
                  <a:pt x="8813" y="7412"/>
                </a:lnTo>
                <a:lnTo>
                  <a:pt x="8947" y="7418"/>
                </a:lnTo>
                <a:lnTo>
                  <a:pt x="8925" y="7951"/>
                </a:lnTo>
                <a:lnTo>
                  <a:pt x="8792" y="7945"/>
                </a:lnTo>
                <a:close/>
                <a:moveTo>
                  <a:pt x="8828" y="7013"/>
                </a:moveTo>
                <a:lnTo>
                  <a:pt x="8847" y="6480"/>
                </a:lnTo>
                <a:lnTo>
                  <a:pt x="8981" y="6485"/>
                </a:lnTo>
                <a:lnTo>
                  <a:pt x="8962" y="7018"/>
                </a:lnTo>
                <a:lnTo>
                  <a:pt x="8828" y="7013"/>
                </a:lnTo>
                <a:close/>
                <a:moveTo>
                  <a:pt x="8862" y="6080"/>
                </a:moveTo>
                <a:lnTo>
                  <a:pt x="8881" y="5547"/>
                </a:lnTo>
                <a:lnTo>
                  <a:pt x="9014" y="5552"/>
                </a:lnTo>
                <a:lnTo>
                  <a:pt x="8995" y="6085"/>
                </a:lnTo>
                <a:lnTo>
                  <a:pt x="8862" y="6080"/>
                </a:lnTo>
                <a:close/>
                <a:moveTo>
                  <a:pt x="8896" y="5148"/>
                </a:moveTo>
                <a:lnTo>
                  <a:pt x="8906" y="4858"/>
                </a:lnTo>
                <a:lnTo>
                  <a:pt x="8917" y="4614"/>
                </a:lnTo>
                <a:lnTo>
                  <a:pt x="9050" y="4620"/>
                </a:lnTo>
                <a:lnTo>
                  <a:pt x="9039" y="4863"/>
                </a:lnTo>
                <a:lnTo>
                  <a:pt x="9029" y="5152"/>
                </a:lnTo>
                <a:lnTo>
                  <a:pt x="8896" y="5148"/>
                </a:lnTo>
                <a:close/>
                <a:moveTo>
                  <a:pt x="8935" y="4214"/>
                </a:moveTo>
                <a:lnTo>
                  <a:pt x="8959" y="3682"/>
                </a:lnTo>
                <a:lnTo>
                  <a:pt x="9092" y="3688"/>
                </a:lnTo>
                <a:lnTo>
                  <a:pt x="9068" y="4220"/>
                </a:lnTo>
                <a:lnTo>
                  <a:pt x="8935" y="4214"/>
                </a:lnTo>
                <a:close/>
                <a:moveTo>
                  <a:pt x="8977" y="3282"/>
                </a:moveTo>
                <a:lnTo>
                  <a:pt x="9001" y="2749"/>
                </a:lnTo>
                <a:lnTo>
                  <a:pt x="9135" y="2755"/>
                </a:lnTo>
                <a:lnTo>
                  <a:pt x="9110" y="3288"/>
                </a:lnTo>
                <a:lnTo>
                  <a:pt x="8977" y="3282"/>
                </a:lnTo>
                <a:close/>
                <a:moveTo>
                  <a:pt x="9015" y="2351"/>
                </a:moveTo>
                <a:lnTo>
                  <a:pt x="9026" y="1818"/>
                </a:lnTo>
                <a:lnTo>
                  <a:pt x="9160" y="1821"/>
                </a:lnTo>
                <a:lnTo>
                  <a:pt x="9149" y="2354"/>
                </a:lnTo>
                <a:lnTo>
                  <a:pt x="9015" y="2351"/>
                </a:lnTo>
                <a:close/>
                <a:moveTo>
                  <a:pt x="9035" y="1418"/>
                </a:moveTo>
                <a:lnTo>
                  <a:pt x="9046" y="885"/>
                </a:lnTo>
                <a:lnTo>
                  <a:pt x="9179" y="888"/>
                </a:lnTo>
                <a:lnTo>
                  <a:pt x="9168" y="1421"/>
                </a:lnTo>
                <a:lnTo>
                  <a:pt x="9035" y="1418"/>
                </a:lnTo>
                <a:close/>
                <a:moveTo>
                  <a:pt x="9093" y="480"/>
                </a:moveTo>
                <a:lnTo>
                  <a:pt x="9154" y="58"/>
                </a:lnTo>
                <a:cubicBezTo>
                  <a:pt x="9159" y="26"/>
                  <a:pt x="9186" y="2"/>
                  <a:pt x="9218" y="1"/>
                </a:cubicBezTo>
                <a:cubicBezTo>
                  <a:pt x="9251" y="0"/>
                  <a:pt x="9279" y="23"/>
                  <a:pt x="9285" y="56"/>
                </a:cubicBezTo>
                <a:lnTo>
                  <a:pt x="9305" y="161"/>
                </a:lnTo>
                <a:lnTo>
                  <a:pt x="9174" y="186"/>
                </a:lnTo>
                <a:lnTo>
                  <a:pt x="9154" y="80"/>
                </a:lnTo>
                <a:lnTo>
                  <a:pt x="9286" y="77"/>
                </a:lnTo>
                <a:lnTo>
                  <a:pt x="9225" y="499"/>
                </a:lnTo>
                <a:lnTo>
                  <a:pt x="9093" y="480"/>
                </a:lnTo>
                <a:close/>
                <a:moveTo>
                  <a:pt x="9376" y="563"/>
                </a:moveTo>
                <a:lnTo>
                  <a:pt x="9406" y="1096"/>
                </a:lnTo>
                <a:lnTo>
                  <a:pt x="9273" y="1103"/>
                </a:lnTo>
                <a:lnTo>
                  <a:pt x="9243" y="571"/>
                </a:lnTo>
                <a:lnTo>
                  <a:pt x="9376" y="563"/>
                </a:lnTo>
                <a:close/>
                <a:moveTo>
                  <a:pt x="9429" y="1495"/>
                </a:moveTo>
                <a:lnTo>
                  <a:pt x="9459" y="2027"/>
                </a:lnTo>
                <a:lnTo>
                  <a:pt x="9326" y="2035"/>
                </a:lnTo>
                <a:lnTo>
                  <a:pt x="9296" y="1503"/>
                </a:lnTo>
                <a:lnTo>
                  <a:pt x="9429" y="1495"/>
                </a:lnTo>
                <a:close/>
                <a:moveTo>
                  <a:pt x="9476" y="2428"/>
                </a:moveTo>
                <a:lnTo>
                  <a:pt x="9496" y="2961"/>
                </a:lnTo>
                <a:lnTo>
                  <a:pt x="9362" y="2966"/>
                </a:lnTo>
                <a:lnTo>
                  <a:pt x="9342" y="2433"/>
                </a:lnTo>
                <a:lnTo>
                  <a:pt x="9476" y="2428"/>
                </a:lnTo>
                <a:close/>
                <a:moveTo>
                  <a:pt x="9510" y="3361"/>
                </a:moveTo>
                <a:lnTo>
                  <a:pt x="9530" y="3894"/>
                </a:lnTo>
                <a:lnTo>
                  <a:pt x="9397" y="3899"/>
                </a:lnTo>
                <a:lnTo>
                  <a:pt x="9377" y="3366"/>
                </a:lnTo>
                <a:lnTo>
                  <a:pt x="9510" y="3361"/>
                </a:lnTo>
                <a:close/>
                <a:moveTo>
                  <a:pt x="9545" y="4294"/>
                </a:moveTo>
                <a:lnTo>
                  <a:pt x="9551" y="4456"/>
                </a:lnTo>
                <a:lnTo>
                  <a:pt x="9559" y="4828"/>
                </a:lnTo>
                <a:lnTo>
                  <a:pt x="9426" y="4831"/>
                </a:lnTo>
                <a:lnTo>
                  <a:pt x="9418" y="4461"/>
                </a:lnTo>
                <a:lnTo>
                  <a:pt x="9412" y="4299"/>
                </a:lnTo>
                <a:lnTo>
                  <a:pt x="9545" y="4294"/>
                </a:lnTo>
                <a:close/>
                <a:moveTo>
                  <a:pt x="9567" y="5228"/>
                </a:moveTo>
                <a:lnTo>
                  <a:pt x="9577" y="5761"/>
                </a:lnTo>
                <a:lnTo>
                  <a:pt x="9444" y="5764"/>
                </a:lnTo>
                <a:lnTo>
                  <a:pt x="9434" y="5231"/>
                </a:lnTo>
                <a:lnTo>
                  <a:pt x="9567" y="5228"/>
                </a:lnTo>
                <a:close/>
                <a:moveTo>
                  <a:pt x="9585" y="6161"/>
                </a:moveTo>
                <a:lnTo>
                  <a:pt x="9596" y="6694"/>
                </a:lnTo>
                <a:lnTo>
                  <a:pt x="9463" y="6697"/>
                </a:lnTo>
                <a:lnTo>
                  <a:pt x="9452" y="6164"/>
                </a:lnTo>
                <a:lnTo>
                  <a:pt x="9585" y="6161"/>
                </a:lnTo>
                <a:close/>
                <a:moveTo>
                  <a:pt x="9604" y="7094"/>
                </a:moveTo>
                <a:lnTo>
                  <a:pt x="9604" y="7116"/>
                </a:lnTo>
                <a:lnTo>
                  <a:pt x="9623" y="7626"/>
                </a:lnTo>
                <a:lnTo>
                  <a:pt x="9489" y="7631"/>
                </a:lnTo>
                <a:lnTo>
                  <a:pt x="9471" y="7118"/>
                </a:lnTo>
                <a:lnTo>
                  <a:pt x="9471" y="7097"/>
                </a:lnTo>
                <a:lnTo>
                  <a:pt x="9604" y="7094"/>
                </a:lnTo>
                <a:close/>
                <a:moveTo>
                  <a:pt x="9637" y="8026"/>
                </a:moveTo>
                <a:lnTo>
                  <a:pt x="9656" y="8559"/>
                </a:lnTo>
                <a:lnTo>
                  <a:pt x="9523" y="8564"/>
                </a:lnTo>
                <a:lnTo>
                  <a:pt x="9504" y="8031"/>
                </a:lnTo>
                <a:lnTo>
                  <a:pt x="9637" y="8026"/>
                </a:lnTo>
                <a:close/>
                <a:moveTo>
                  <a:pt x="9670" y="8959"/>
                </a:moveTo>
                <a:lnTo>
                  <a:pt x="9689" y="9492"/>
                </a:lnTo>
                <a:lnTo>
                  <a:pt x="9556" y="9496"/>
                </a:lnTo>
                <a:lnTo>
                  <a:pt x="9537" y="8963"/>
                </a:lnTo>
                <a:lnTo>
                  <a:pt x="9670" y="8959"/>
                </a:lnTo>
                <a:close/>
                <a:moveTo>
                  <a:pt x="9709" y="9890"/>
                </a:moveTo>
                <a:lnTo>
                  <a:pt x="9740" y="10422"/>
                </a:lnTo>
                <a:lnTo>
                  <a:pt x="9607" y="10430"/>
                </a:lnTo>
                <a:lnTo>
                  <a:pt x="9576" y="9897"/>
                </a:lnTo>
                <a:lnTo>
                  <a:pt x="9709" y="9890"/>
                </a:lnTo>
                <a:close/>
                <a:moveTo>
                  <a:pt x="9763" y="10822"/>
                </a:moveTo>
                <a:lnTo>
                  <a:pt x="9793" y="11354"/>
                </a:lnTo>
                <a:lnTo>
                  <a:pt x="9660" y="11362"/>
                </a:lnTo>
                <a:lnTo>
                  <a:pt x="9630" y="10829"/>
                </a:lnTo>
                <a:lnTo>
                  <a:pt x="9763" y="10822"/>
                </a:lnTo>
                <a:close/>
                <a:moveTo>
                  <a:pt x="9824" y="11751"/>
                </a:moveTo>
                <a:lnTo>
                  <a:pt x="9869" y="12282"/>
                </a:lnTo>
                <a:lnTo>
                  <a:pt x="9736" y="12294"/>
                </a:lnTo>
                <a:lnTo>
                  <a:pt x="9691" y="11762"/>
                </a:lnTo>
                <a:lnTo>
                  <a:pt x="9824" y="11751"/>
                </a:lnTo>
                <a:close/>
                <a:moveTo>
                  <a:pt x="9939" y="12659"/>
                </a:moveTo>
                <a:lnTo>
                  <a:pt x="9972" y="12764"/>
                </a:lnTo>
                <a:lnTo>
                  <a:pt x="9844" y="12769"/>
                </a:lnTo>
                <a:lnTo>
                  <a:pt x="9932" y="12402"/>
                </a:lnTo>
                <a:lnTo>
                  <a:pt x="9931" y="12412"/>
                </a:lnTo>
                <a:lnTo>
                  <a:pt x="9934" y="12367"/>
                </a:lnTo>
                <a:lnTo>
                  <a:pt x="10067" y="12378"/>
                </a:lnTo>
                <a:lnTo>
                  <a:pt x="10063" y="12422"/>
                </a:lnTo>
                <a:cubicBezTo>
                  <a:pt x="10063" y="12426"/>
                  <a:pt x="10063" y="12429"/>
                  <a:pt x="10062" y="12433"/>
                </a:cubicBezTo>
                <a:lnTo>
                  <a:pt x="9973" y="12800"/>
                </a:lnTo>
                <a:cubicBezTo>
                  <a:pt x="9966" y="12829"/>
                  <a:pt x="9941" y="12850"/>
                  <a:pt x="9911" y="12851"/>
                </a:cubicBezTo>
                <a:cubicBezTo>
                  <a:pt x="9881" y="12852"/>
                  <a:pt x="9854" y="12833"/>
                  <a:pt x="9845" y="12805"/>
                </a:cubicBezTo>
                <a:lnTo>
                  <a:pt x="9812" y="12699"/>
                </a:lnTo>
                <a:lnTo>
                  <a:pt x="9939" y="12659"/>
                </a:lnTo>
                <a:close/>
                <a:moveTo>
                  <a:pt x="9965" y="11969"/>
                </a:moveTo>
                <a:lnTo>
                  <a:pt x="9984" y="11730"/>
                </a:lnTo>
                <a:lnTo>
                  <a:pt x="10019" y="11435"/>
                </a:lnTo>
                <a:lnTo>
                  <a:pt x="10151" y="11451"/>
                </a:lnTo>
                <a:lnTo>
                  <a:pt x="10116" y="11740"/>
                </a:lnTo>
                <a:lnTo>
                  <a:pt x="10098" y="11979"/>
                </a:lnTo>
                <a:lnTo>
                  <a:pt x="9965" y="11969"/>
                </a:lnTo>
                <a:close/>
                <a:moveTo>
                  <a:pt x="10067" y="11038"/>
                </a:moveTo>
                <a:lnTo>
                  <a:pt x="10072" y="10992"/>
                </a:lnTo>
                <a:lnTo>
                  <a:pt x="10163" y="10509"/>
                </a:lnTo>
                <a:lnTo>
                  <a:pt x="10294" y="10534"/>
                </a:lnTo>
                <a:lnTo>
                  <a:pt x="10204" y="11008"/>
                </a:lnTo>
                <a:lnTo>
                  <a:pt x="10199" y="11054"/>
                </a:lnTo>
                <a:lnTo>
                  <a:pt x="10067" y="11038"/>
                </a:lnTo>
                <a:close/>
                <a:moveTo>
                  <a:pt x="10406" y="10146"/>
                </a:moveTo>
                <a:lnTo>
                  <a:pt x="10421" y="10146"/>
                </a:lnTo>
                <a:cubicBezTo>
                  <a:pt x="10452" y="10146"/>
                  <a:pt x="10479" y="10168"/>
                  <a:pt x="10486" y="10198"/>
                </a:cubicBezTo>
                <a:lnTo>
                  <a:pt x="10539" y="10425"/>
                </a:lnTo>
                <a:lnTo>
                  <a:pt x="10623" y="10692"/>
                </a:lnTo>
                <a:lnTo>
                  <a:pt x="10496" y="10733"/>
                </a:lnTo>
                <a:lnTo>
                  <a:pt x="10409" y="10456"/>
                </a:lnTo>
                <a:lnTo>
                  <a:pt x="10356" y="10228"/>
                </a:lnTo>
                <a:lnTo>
                  <a:pt x="10421" y="10280"/>
                </a:lnTo>
                <a:lnTo>
                  <a:pt x="10406" y="10280"/>
                </a:lnTo>
                <a:lnTo>
                  <a:pt x="10406" y="10146"/>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77946" name="Freeform 122">
            <a:extLst>
              <a:ext uri="{FF2B5EF4-FFF2-40B4-BE49-F238E27FC236}">
                <a16:creationId xmlns:a16="http://schemas.microsoft.com/office/drawing/2014/main" id="{7B9CCDA3-FC6E-4C43-8B5F-FEB0D6EE6389}"/>
              </a:ext>
            </a:extLst>
          </p:cNvPr>
          <p:cNvSpPr>
            <a:spLocks noEditPoints="1"/>
          </p:cNvSpPr>
          <p:nvPr/>
        </p:nvSpPr>
        <p:spPr bwMode="auto">
          <a:xfrm>
            <a:off x="4430713" y="3509963"/>
            <a:ext cx="1122362" cy="827087"/>
          </a:xfrm>
          <a:custGeom>
            <a:avLst/>
            <a:gdLst>
              <a:gd name="T0" fmla="*/ 179 w 5369"/>
              <a:gd name="T1" fmla="*/ 2861 h 3929"/>
              <a:gd name="T2" fmla="*/ 62 w 5369"/>
              <a:gd name="T3" fmla="*/ 2965 h 3929"/>
              <a:gd name="T4" fmla="*/ 586 w 5369"/>
              <a:gd name="T5" fmla="*/ 2874 h 3929"/>
              <a:gd name="T6" fmla="*/ 600 w 5369"/>
              <a:gd name="T7" fmla="*/ 2965 h 3929"/>
              <a:gd name="T8" fmla="*/ 411 w 5369"/>
              <a:gd name="T9" fmla="*/ 2874 h 3929"/>
              <a:gd name="T10" fmla="*/ 1010 w 5369"/>
              <a:gd name="T11" fmla="*/ 3057 h 3929"/>
              <a:gd name="T12" fmla="*/ 1057 w 5369"/>
              <a:gd name="T13" fmla="*/ 3141 h 3929"/>
              <a:gd name="T14" fmla="*/ 896 w 5369"/>
              <a:gd name="T15" fmla="*/ 3102 h 3929"/>
              <a:gd name="T16" fmla="*/ 1354 w 5369"/>
              <a:gd name="T17" fmla="*/ 3176 h 3929"/>
              <a:gd name="T18" fmla="*/ 1516 w 5369"/>
              <a:gd name="T19" fmla="*/ 3273 h 3929"/>
              <a:gd name="T20" fmla="*/ 1364 w 5369"/>
              <a:gd name="T21" fmla="*/ 3259 h 3929"/>
              <a:gd name="T22" fmla="*/ 1682 w 5369"/>
              <a:gd name="T23" fmla="*/ 3354 h 3929"/>
              <a:gd name="T24" fmla="*/ 1902 w 5369"/>
              <a:gd name="T25" fmla="*/ 3241 h 3929"/>
              <a:gd name="T26" fmla="*/ 1694 w 5369"/>
              <a:gd name="T27" fmla="*/ 3419 h 3929"/>
              <a:gd name="T28" fmla="*/ 1980 w 5369"/>
              <a:gd name="T29" fmla="*/ 3728 h 3929"/>
              <a:gd name="T30" fmla="*/ 2121 w 5369"/>
              <a:gd name="T31" fmla="*/ 3791 h 3929"/>
              <a:gd name="T32" fmla="*/ 2085 w 5369"/>
              <a:gd name="T33" fmla="*/ 3920 h 3929"/>
              <a:gd name="T34" fmla="*/ 2190 w 5369"/>
              <a:gd name="T35" fmla="*/ 2979 h 3929"/>
              <a:gd name="T36" fmla="*/ 2310 w 5369"/>
              <a:gd name="T37" fmla="*/ 2253 h 3929"/>
              <a:gd name="T38" fmla="*/ 2257 w 5369"/>
              <a:gd name="T39" fmla="*/ 2049 h 3929"/>
              <a:gd name="T40" fmla="*/ 2392 w 5369"/>
              <a:gd name="T41" fmla="*/ 874 h 3929"/>
              <a:gd name="T42" fmla="*/ 2412 w 5369"/>
              <a:gd name="T43" fmla="*/ 1128 h 3929"/>
              <a:gd name="T44" fmla="*/ 2518 w 5369"/>
              <a:gd name="T45" fmla="*/ 1091 h 3929"/>
              <a:gd name="T46" fmla="*/ 2631 w 5369"/>
              <a:gd name="T47" fmla="*/ 2018 h 3929"/>
              <a:gd name="T48" fmla="*/ 2714 w 5369"/>
              <a:gd name="T49" fmla="*/ 2630 h 3929"/>
              <a:gd name="T50" fmla="*/ 2846 w 5369"/>
              <a:gd name="T51" fmla="*/ 2904 h 3929"/>
              <a:gd name="T52" fmla="*/ 2863 w 5369"/>
              <a:gd name="T53" fmla="*/ 3131 h 3929"/>
              <a:gd name="T54" fmla="*/ 3094 w 5369"/>
              <a:gd name="T55" fmla="*/ 2733 h 3929"/>
              <a:gd name="T56" fmla="*/ 3051 w 5369"/>
              <a:gd name="T57" fmla="*/ 2528 h 3929"/>
              <a:gd name="T58" fmla="*/ 3185 w 5369"/>
              <a:gd name="T59" fmla="*/ 1331 h 3929"/>
              <a:gd name="T60" fmla="*/ 3320 w 5369"/>
              <a:gd name="T61" fmla="*/ 1431 h 3929"/>
              <a:gd name="T62" fmla="*/ 3373 w 5369"/>
              <a:gd name="T63" fmla="*/ 1700 h 3929"/>
              <a:gd name="T64" fmla="*/ 3649 w 5369"/>
              <a:gd name="T65" fmla="*/ 1891 h 3929"/>
              <a:gd name="T66" fmla="*/ 3801 w 5369"/>
              <a:gd name="T67" fmla="*/ 1574 h 3929"/>
              <a:gd name="T68" fmla="*/ 3728 w 5369"/>
              <a:gd name="T69" fmla="*/ 1596 h 3929"/>
              <a:gd name="T70" fmla="*/ 3842 w 5369"/>
              <a:gd name="T71" fmla="*/ 1955 h 3929"/>
              <a:gd name="T72" fmla="*/ 3907 w 5369"/>
              <a:gd name="T73" fmla="*/ 2408 h 3929"/>
              <a:gd name="T74" fmla="*/ 4046 w 5369"/>
              <a:gd name="T75" fmla="*/ 3066 h 3929"/>
              <a:gd name="T76" fmla="*/ 3957 w 5369"/>
              <a:gd name="T77" fmla="*/ 2893 h 3929"/>
              <a:gd name="T78" fmla="*/ 4157 w 5369"/>
              <a:gd name="T79" fmla="*/ 2874 h 3929"/>
              <a:gd name="T80" fmla="*/ 4140 w 5369"/>
              <a:gd name="T81" fmla="*/ 2400 h 3929"/>
              <a:gd name="T82" fmla="*/ 4198 w 5369"/>
              <a:gd name="T83" fmla="*/ 1470 h 3929"/>
              <a:gd name="T84" fmla="*/ 4286 w 5369"/>
              <a:gd name="T85" fmla="*/ 1008 h 3929"/>
              <a:gd name="T86" fmla="*/ 4254 w 5369"/>
              <a:gd name="T87" fmla="*/ 538 h 3929"/>
              <a:gd name="T88" fmla="*/ 4416 w 5369"/>
              <a:gd name="T89" fmla="*/ 53 h 3929"/>
              <a:gd name="T90" fmla="*/ 4498 w 5369"/>
              <a:gd name="T91" fmla="*/ 905 h 3929"/>
              <a:gd name="T92" fmla="*/ 4471 w 5369"/>
              <a:gd name="T93" fmla="*/ 1375 h 3929"/>
              <a:gd name="T94" fmla="*/ 4570 w 5369"/>
              <a:gd name="T95" fmla="*/ 1836 h 3929"/>
              <a:gd name="T96" fmla="*/ 4654 w 5369"/>
              <a:gd name="T97" fmla="*/ 2764 h 3929"/>
              <a:gd name="T98" fmla="*/ 4629 w 5369"/>
              <a:gd name="T99" fmla="*/ 3027 h 3929"/>
              <a:gd name="T100" fmla="*/ 4831 w 5369"/>
              <a:gd name="T101" fmla="*/ 2580 h 3929"/>
              <a:gd name="T102" fmla="*/ 5044 w 5369"/>
              <a:gd name="T103" fmla="*/ 2750 h 3929"/>
              <a:gd name="T104" fmla="*/ 5104 w 5369"/>
              <a:gd name="T105" fmla="*/ 2871 h 3929"/>
              <a:gd name="T106" fmla="*/ 5190 w 5369"/>
              <a:gd name="T107" fmla="*/ 2567 h 3929"/>
              <a:gd name="T108" fmla="*/ 5306 w 5369"/>
              <a:gd name="T109" fmla="*/ 2562 h 3929"/>
              <a:gd name="T110" fmla="*/ 5239 w 5369"/>
              <a:gd name="T111" fmla="*/ 2625 h 3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369" h="3929">
                <a:moveTo>
                  <a:pt x="57" y="2846"/>
                </a:moveTo>
                <a:lnTo>
                  <a:pt x="101" y="2916"/>
                </a:lnTo>
                <a:lnTo>
                  <a:pt x="83" y="2902"/>
                </a:lnTo>
                <a:lnTo>
                  <a:pt x="136" y="2919"/>
                </a:lnTo>
                <a:lnTo>
                  <a:pt x="102" y="2927"/>
                </a:lnTo>
                <a:lnTo>
                  <a:pt x="120" y="2910"/>
                </a:lnTo>
                <a:lnTo>
                  <a:pt x="175" y="2864"/>
                </a:lnTo>
                <a:cubicBezTo>
                  <a:pt x="177" y="2863"/>
                  <a:pt x="178" y="2862"/>
                  <a:pt x="179" y="2861"/>
                </a:cubicBezTo>
                <a:lnTo>
                  <a:pt x="209" y="2844"/>
                </a:lnTo>
                <a:lnTo>
                  <a:pt x="243" y="2901"/>
                </a:lnTo>
                <a:lnTo>
                  <a:pt x="213" y="2919"/>
                </a:lnTo>
                <a:lnTo>
                  <a:pt x="218" y="2916"/>
                </a:lnTo>
                <a:lnTo>
                  <a:pt x="167" y="2957"/>
                </a:lnTo>
                <a:lnTo>
                  <a:pt x="149" y="2975"/>
                </a:lnTo>
                <a:cubicBezTo>
                  <a:pt x="140" y="2984"/>
                  <a:pt x="127" y="2987"/>
                  <a:pt x="115" y="2983"/>
                </a:cubicBezTo>
                <a:lnTo>
                  <a:pt x="62" y="2965"/>
                </a:lnTo>
                <a:cubicBezTo>
                  <a:pt x="55" y="2963"/>
                  <a:pt x="49" y="2958"/>
                  <a:pt x="45" y="2951"/>
                </a:cubicBezTo>
                <a:lnTo>
                  <a:pt x="0" y="2882"/>
                </a:lnTo>
                <a:lnTo>
                  <a:pt x="57" y="2846"/>
                </a:lnTo>
                <a:close/>
                <a:moveTo>
                  <a:pt x="411" y="2874"/>
                </a:moveTo>
                <a:lnTo>
                  <a:pt x="453" y="2874"/>
                </a:lnTo>
                <a:lnTo>
                  <a:pt x="497" y="2874"/>
                </a:lnTo>
                <a:lnTo>
                  <a:pt x="541" y="2874"/>
                </a:lnTo>
                <a:lnTo>
                  <a:pt x="586" y="2874"/>
                </a:lnTo>
                <a:cubicBezTo>
                  <a:pt x="594" y="2874"/>
                  <a:pt x="603" y="2878"/>
                  <a:pt x="609" y="2884"/>
                </a:cubicBezTo>
                <a:lnTo>
                  <a:pt x="635" y="2910"/>
                </a:lnTo>
                <a:lnTo>
                  <a:pt x="624" y="2903"/>
                </a:lnTo>
                <a:lnTo>
                  <a:pt x="669" y="2920"/>
                </a:lnTo>
                <a:lnTo>
                  <a:pt x="677" y="2924"/>
                </a:lnTo>
                <a:lnTo>
                  <a:pt x="648" y="2984"/>
                </a:lnTo>
                <a:lnTo>
                  <a:pt x="644" y="2982"/>
                </a:lnTo>
                <a:lnTo>
                  <a:pt x="600" y="2965"/>
                </a:lnTo>
                <a:cubicBezTo>
                  <a:pt x="596" y="2963"/>
                  <a:pt x="592" y="2960"/>
                  <a:pt x="589" y="2957"/>
                </a:cubicBezTo>
                <a:lnTo>
                  <a:pt x="562" y="2931"/>
                </a:lnTo>
                <a:lnTo>
                  <a:pt x="586" y="2941"/>
                </a:lnTo>
                <a:lnTo>
                  <a:pt x="541" y="2941"/>
                </a:lnTo>
                <a:lnTo>
                  <a:pt x="497" y="2941"/>
                </a:lnTo>
                <a:lnTo>
                  <a:pt x="453" y="2941"/>
                </a:lnTo>
                <a:lnTo>
                  <a:pt x="411" y="2941"/>
                </a:lnTo>
                <a:lnTo>
                  <a:pt x="411" y="2874"/>
                </a:lnTo>
                <a:close/>
                <a:moveTo>
                  <a:pt x="860" y="3004"/>
                </a:moveTo>
                <a:lnTo>
                  <a:pt x="885" y="3018"/>
                </a:lnTo>
                <a:lnTo>
                  <a:pt x="930" y="3045"/>
                </a:lnTo>
                <a:lnTo>
                  <a:pt x="913" y="3040"/>
                </a:lnTo>
                <a:lnTo>
                  <a:pt x="966" y="3040"/>
                </a:lnTo>
                <a:cubicBezTo>
                  <a:pt x="970" y="3040"/>
                  <a:pt x="974" y="3041"/>
                  <a:pt x="978" y="3042"/>
                </a:cubicBezTo>
                <a:lnTo>
                  <a:pt x="1022" y="3060"/>
                </a:lnTo>
                <a:lnTo>
                  <a:pt x="1010" y="3057"/>
                </a:lnTo>
                <a:lnTo>
                  <a:pt x="1054" y="3057"/>
                </a:lnTo>
                <a:cubicBezTo>
                  <a:pt x="1063" y="3057"/>
                  <a:pt x="1071" y="3061"/>
                  <a:pt x="1078" y="3067"/>
                </a:cubicBezTo>
                <a:lnTo>
                  <a:pt x="1104" y="3093"/>
                </a:lnTo>
                <a:lnTo>
                  <a:pt x="1081" y="3084"/>
                </a:lnTo>
                <a:lnTo>
                  <a:pt x="1085" y="3084"/>
                </a:lnTo>
                <a:lnTo>
                  <a:pt x="1085" y="3150"/>
                </a:lnTo>
                <a:lnTo>
                  <a:pt x="1081" y="3150"/>
                </a:lnTo>
                <a:cubicBezTo>
                  <a:pt x="1072" y="3150"/>
                  <a:pt x="1064" y="3147"/>
                  <a:pt x="1057" y="3141"/>
                </a:cubicBezTo>
                <a:lnTo>
                  <a:pt x="1031" y="3114"/>
                </a:lnTo>
                <a:lnTo>
                  <a:pt x="1054" y="3124"/>
                </a:lnTo>
                <a:lnTo>
                  <a:pt x="1010" y="3124"/>
                </a:lnTo>
                <a:cubicBezTo>
                  <a:pt x="1006" y="3124"/>
                  <a:pt x="1002" y="3123"/>
                  <a:pt x="998" y="3122"/>
                </a:cubicBezTo>
                <a:lnTo>
                  <a:pt x="953" y="3104"/>
                </a:lnTo>
                <a:lnTo>
                  <a:pt x="966" y="3107"/>
                </a:lnTo>
                <a:lnTo>
                  <a:pt x="913" y="3107"/>
                </a:lnTo>
                <a:cubicBezTo>
                  <a:pt x="907" y="3107"/>
                  <a:pt x="901" y="3105"/>
                  <a:pt x="896" y="3102"/>
                </a:cubicBezTo>
                <a:lnTo>
                  <a:pt x="851" y="3076"/>
                </a:lnTo>
                <a:lnTo>
                  <a:pt x="827" y="3061"/>
                </a:lnTo>
                <a:lnTo>
                  <a:pt x="860" y="3004"/>
                </a:lnTo>
                <a:close/>
                <a:moveTo>
                  <a:pt x="1291" y="3164"/>
                </a:moveTo>
                <a:lnTo>
                  <a:pt x="1307" y="3180"/>
                </a:lnTo>
                <a:lnTo>
                  <a:pt x="1284" y="3171"/>
                </a:lnTo>
                <a:lnTo>
                  <a:pt x="1337" y="3171"/>
                </a:lnTo>
                <a:cubicBezTo>
                  <a:pt x="1343" y="3171"/>
                  <a:pt x="1349" y="3172"/>
                  <a:pt x="1354" y="3176"/>
                </a:cubicBezTo>
                <a:lnTo>
                  <a:pt x="1398" y="3202"/>
                </a:lnTo>
                <a:lnTo>
                  <a:pt x="1443" y="3228"/>
                </a:lnTo>
                <a:lnTo>
                  <a:pt x="1438" y="3226"/>
                </a:lnTo>
                <a:lnTo>
                  <a:pt x="1482" y="3243"/>
                </a:lnTo>
                <a:cubicBezTo>
                  <a:pt x="1486" y="3245"/>
                  <a:pt x="1490" y="3247"/>
                  <a:pt x="1493" y="3250"/>
                </a:cubicBezTo>
                <a:lnTo>
                  <a:pt x="1520" y="3276"/>
                </a:lnTo>
                <a:lnTo>
                  <a:pt x="1513" y="3272"/>
                </a:lnTo>
                <a:lnTo>
                  <a:pt x="1516" y="3273"/>
                </a:lnTo>
                <a:lnTo>
                  <a:pt x="1482" y="3330"/>
                </a:lnTo>
                <a:lnTo>
                  <a:pt x="1479" y="3329"/>
                </a:lnTo>
                <a:cubicBezTo>
                  <a:pt x="1477" y="3328"/>
                  <a:pt x="1475" y="3326"/>
                  <a:pt x="1473" y="3324"/>
                </a:cubicBezTo>
                <a:lnTo>
                  <a:pt x="1446" y="3298"/>
                </a:lnTo>
                <a:lnTo>
                  <a:pt x="1457" y="3305"/>
                </a:lnTo>
                <a:lnTo>
                  <a:pt x="1413" y="3288"/>
                </a:lnTo>
                <a:cubicBezTo>
                  <a:pt x="1412" y="3287"/>
                  <a:pt x="1410" y="3286"/>
                  <a:pt x="1409" y="3285"/>
                </a:cubicBezTo>
                <a:lnTo>
                  <a:pt x="1364" y="3259"/>
                </a:lnTo>
                <a:lnTo>
                  <a:pt x="1320" y="3233"/>
                </a:lnTo>
                <a:lnTo>
                  <a:pt x="1337" y="3238"/>
                </a:lnTo>
                <a:lnTo>
                  <a:pt x="1284" y="3238"/>
                </a:lnTo>
                <a:cubicBezTo>
                  <a:pt x="1275" y="3238"/>
                  <a:pt x="1267" y="3234"/>
                  <a:pt x="1261" y="3228"/>
                </a:cubicBezTo>
                <a:lnTo>
                  <a:pt x="1244" y="3212"/>
                </a:lnTo>
                <a:lnTo>
                  <a:pt x="1291" y="3164"/>
                </a:lnTo>
                <a:close/>
                <a:moveTo>
                  <a:pt x="1673" y="3354"/>
                </a:moveTo>
                <a:lnTo>
                  <a:pt x="1682" y="3354"/>
                </a:lnTo>
                <a:lnTo>
                  <a:pt x="1670" y="3357"/>
                </a:lnTo>
                <a:lnTo>
                  <a:pt x="1714" y="3339"/>
                </a:lnTo>
                <a:lnTo>
                  <a:pt x="1703" y="3346"/>
                </a:lnTo>
                <a:lnTo>
                  <a:pt x="1729" y="3320"/>
                </a:lnTo>
                <a:lnTo>
                  <a:pt x="1773" y="3276"/>
                </a:lnTo>
                <a:lnTo>
                  <a:pt x="1829" y="3231"/>
                </a:lnTo>
                <a:cubicBezTo>
                  <a:pt x="1838" y="3223"/>
                  <a:pt x="1851" y="3221"/>
                  <a:pt x="1862" y="3226"/>
                </a:cubicBezTo>
                <a:lnTo>
                  <a:pt x="1902" y="3241"/>
                </a:lnTo>
                <a:lnTo>
                  <a:pt x="1877" y="3303"/>
                </a:lnTo>
                <a:lnTo>
                  <a:pt x="1838" y="3288"/>
                </a:lnTo>
                <a:lnTo>
                  <a:pt x="1871" y="3282"/>
                </a:lnTo>
                <a:lnTo>
                  <a:pt x="1820" y="3324"/>
                </a:lnTo>
                <a:lnTo>
                  <a:pt x="1776" y="3368"/>
                </a:lnTo>
                <a:lnTo>
                  <a:pt x="1750" y="3394"/>
                </a:lnTo>
                <a:cubicBezTo>
                  <a:pt x="1746" y="3397"/>
                  <a:pt x="1743" y="3399"/>
                  <a:pt x="1738" y="3401"/>
                </a:cubicBezTo>
                <a:lnTo>
                  <a:pt x="1694" y="3419"/>
                </a:lnTo>
                <a:cubicBezTo>
                  <a:pt x="1690" y="3420"/>
                  <a:pt x="1686" y="3421"/>
                  <a:pt x="1682" y="3421"/>
                </a:cubicBezTo>
                <a:lnTo>
                  <a:pt x="1673" y="3421"/>
                </a:lnTo>
                <a:lnTo>
                  <a:pt x="1673" y="3354"/>
                </a:lnTo>
                <a:close/>
                <a:moveTo>
                  <a:pt x="1986" y="3452"/>
                </a:moveTo>
                <a:lnTo>
                  <a:pt x="1998" y="3522"/>
                </a:lnTo>
                <a:lnTo>
                  <a:pt x="2042" y="3703"/>
                </a:lnTo>
                <a:lnTo>
                  <a:pt x="2043" y="3708"/>
                </a:lnTo>
                <a:lnTo>
                  <a:pt x="1980" y="3728"/>
                </a:lnTo>
                <a:lnTo>
                  <a:pt x="1977" y="3718"/>
                </a:lnTo>
                <a:lnTo>
                  <a:pt x="1932" y="3533"/>
                </a:lnTo>
                <a:lnTo>
                  <a:pt x="1920" y="3463"/>
                </a:lnTo>
                <a:lnTo>
                  <a:pt x="1986" y="3452"/>
                </a:lnTo>
                <a:close/>
                <a:moveTo>
                  <a:pt x="2122" y="3863"/>
                </a:moveTo>
                <a:lnTo>
                  <a:pt x="2128" y="3868"/>
                </a:lnTo>
                <a:lnTo>
                  <a:pt x="2077" y="3879"/>
                </a:lnTo>
                <a:lnTo>
                  <a:pt x="2121" y="3791"/>
                </a:lnTo>
                <a:lnTo>
                  <a:pt x="2117" y="3805"/>
                </a:lnTo>
                <a:lnTo>
                  <a:pt x="2126" y="3644"/>
                </a:lnTo>
                <a:lnTo>
                  <a:pt x="2193" y="3647"/>
                </a:lnTo>
                <a:lnTo>
                  <a:pt x="2184" y="3808"/>
                </a:lnTo>
                <a:cubicBezTo>
                  <a:pt x="2184" y="3813"/>
                  <a:pt x="2182" y="3817"/>
                  <a:pt x="2180" y="3822"/>
                </a:cubicBezTo>
                <a:lnTo>
                  <a:pt x="2136" y="3909"/>
                </a:lnTo>
                <a:cubicBezTo>
                  <a:pt x="2132" y="3918"/>
                  <a:pt x="2123" y="3924"/>
                  <a:pt x="2113" y="3926"/>
                </a:cubicBezTo>
                <a:cubicBezTo>
                  <a:pt x="2103" y="3929"/>
                  <a:pt x="2093" y="3926"/>
                  <a:pt x="2085" y="3920"/>
                </a:cubicBezTo>
                <a:lnTo>
                  <a:pt x="2079" y="3915"/>
                </a:lnTo>
                <a:lnTo>
                  <a:pt x="2122" y="3863"/>
                </a:lnTo>
                <a:close/>
                <a:moveTo>
                  <a:pt x="2139" y="3442"/>
                </a:moveTo>
                <a:lnTo>
                  <a:pt x="2169" y="3177"/>
                </a:lnTo>
                <a:lnTo>
                  <a:pt x="2235" y="3184"/>
                </a:lnTo>
                <a:lnTo>
                  <a:pt x="2206" y="3449"/>
                </a:lnTo>
                <a:lnTo>
                  <a:pt x="2139" y="3442"/>
                </a:lnTo>
                <a:close/>
                <a:moveTo>
                  <a:pt x="2190" y="2979"/>
                </a:moveTo>
                <a:lnTo>
                  <a:pt x="2209" y="2714"/>
                </a:lnTo>
                <a:lnTo>
                  <a:pt x="2276" y="2718"/>
                </a:lnTo>
                <a:lnTo>
                  <a:pt x="2256" y="2984"/>
                </a:lnTo>
                <a:lnTo>
                  <a:pt x="2190" y="2979"/>
                </a:lnTo>
                <a:close/>
                <a:moveTo>
                  <a:pt x="2224" y="2514"/>
                </a:moveTo>
                <a:lnTo>
                  <a:pt x="2232" y="2399"/>
                </a:lnTo>
                <a:lnTo>
                  <a:pt x="2243" y="2248"/>
                </a:lnTo>
                <a:lnTo>
                  <a:pt x="2310" y="2253"/>
                </a:lnTo>
                <a:lnTo>
                  <a:pt x="2299" y="2404"/>
                </a:lnTo>
                <a:lnTo>
                  <a:pt x="2290" y="2519"/>
                </a:lnTo>
                <a:lnTo>
                  <a:pt x="2224" y="2514"/>
                </a:lnTo>
                <a:close/>
                <a:moveTo>
                  <a:pt x="2257" y="2049"/>
                </a:moveTo>
                <a:lnTo>
                  <a:pt x="2276" y="1783"/>
                </a:lnTo>
                <a:lnTo>
                  <a:pt x="2343" y="1787"/>
                </a:lnTo>
                <a:lnTo>
                  <a:pt x="2324" y="2053"/>
                </a:lnTo>
                <a:lnTo>
                  <a:pt x="2257" y="2049"/>
                </a:lnTo>
                <a:close/>
                <a:moveTo>
                  <a:pt x="2294" y="1583"/>
                </a:moveTo>
                <a:lnTo>
                  <a:pt x="2317" y="1317"/>
                </a:lnTo>
                <a:lnTo>
                  <a:pt x="2383" y="1323"/>
                </a:lnTo>
                <a:lnTo>
                  <a:pt x="2360" y="1589"/>
                </a:lnTo>
                <a:lnTo>
                  <a:pt x="2294" y="1583"/>
                </a:lnTo>
                <a:close/>
                <a:moveTo>
                  <a:pt x="2346" y="1117"/>
                </a:moveTo>
                <a:lnTo>
                  <a:pt x="2374" y="947"/>
                </a:lnTo>
                <a:lnTo>
                  <a:pt x="2392" y="874"/>
                </a:lnTo>
                <a:cubicBezTo>
                  <a:pt x="2396" y="860"/>
                  <a:pt x="2409" y="849"/>
                  <a:pt x="2424" y="849"/>
                </a:cubicBezTo>
                <a:cubicBezTo>
                  <a:pt x="2439" y="848"/>
                  <a:pt x="2452" y="858"/>
                  <a:pt x="2456" y="872"/>
                </a:cubicBezTo>
                <a:lnTo>
                  <a:pt x="2463" y="893"/>
                </a:lnTo>
                <a:lnTo>
                  <a:pt x="2400" y="913"/>
                </a:lnTo>
                <a:lnTo>
                  <a:pt x="2393" y="892"/>
                </a:lnTo>
                <a:lnTo>
                  <a:pt x="2457" y="890"/>
                </a:lnTo>
                <a:lnTo>
                  <a:pt x="2440" y="957"/>
                </a:lnTo>
                <a:lnTo>
                  <a:pt x="2412" y="1128"/>
                </a:lnTo>
                <a:lnTo>
                  <a:pt x="2346" y="1117"/>
                </a:lnTo>
                <a:close/>
                <a:moveTo>
                  <a:pt x="2518" y="1091"/>
                </a:moveTo>
                <a:lnTo>
                  <a:pt x="2555" y="1340"/>
                </a:lnTo>
                <a:lnTo>
                  <a:pt x="2557" y="1356"/>
                </a:lnTo>
                <a:lnTo>
                  <a:pt x="2490" y="1363"/>
                </a:lnTo>
                <a:lnTo>
                  <a:pt x="2489" y="1350"/>
                </a:lnTo>
                <a:lnTo>
                  <a:pt x="2452" y="1100"/>
                </a:lnTo>
                <a:lnTo>
                  <a:pt x="2518" y="1091"/>
                </a:lnTo>
                <a:close/>
                <a:moveTo>
                  <a:pt x="2579" y="1554"/>
                </a:moveTo>
                <a:lnTo>
                  <a:pt x="2599" y="1734"/>
                </a:lnTo>
                <a:lnTo>
                  <a:pt x="2609" y="1819"/>
                </a:lnTo>
                <a:lnTo>
                  <a:pt x="2543" y="1827"/>
                </a:lnTo>
                <a:lnTo>
                  <a:pt x="2533" y="1741"/>
                </a:lnTo>
                <a:lnTo>
                  <a:pt x="2513" y="1562"/>
                </a:lnTo>
                <a:lnTo>
                  <a:pt x="2579" y="1554"/>
                </a:lnTo>
                <a:close/>
                <a:moveTo>
                  <a:pt x="2631" y="2018"/>
                </a:moveTo>
                <a:lnTo>
                  <a:pt x="2643" y="2127"/>
                </a:lnTo>
                <a:lnTo>
                  <a:pt x="2658" y="2284"/>
                </a:lnTo>
                <a:lnTo>
                  <a:pt x="2591" y="2290"/>
                </a:lnTo>
                <a:lnTo>
                  <a:pt x="2577" y="2134"/>
                </a:lnTo>
                <a:lnTo>
                  <a:pt x="2565" y="2025"/>
                </a:lnTo>
                <a:lnTo>
                  <a:pt x="2631" y="2018"/>
                </a:lnTo>
                <a:close/>
                <a:moveTo>
                  <a:pt x="2682" y="2478"/>
                </a:moveTo>
                <a:lnTo>
                  <a:pt x="2714" y="2630"/>
                </a:lnTo>
                <a:lnTo>
                  <a:pt x="2711" y="2623"/>
                </a:lnTo>
                <a:lnTo>
                  <a:pt x="2759" y="2724"/>
                </a:lnTo>
                <a:lnTo>
                  <a:pt x="2698" y="2752"/>
                </a:lnTo>
                <a:lnTo>
                  <a:pt x="2651" y="2651"/>
                </a:lnTo>
                <a:cubicBezTo>
                  <a:pt x="2650" y="2649"/>
                  <a:pt x="2649" y="2646"/>
                  <a:pt x="2648" y="2644"/>
                </a:cubicBezTo>
                <a:lnTo>
                  <a:pt x="2617" y="2492"/>
                </a:lnTo>
                <a:lnTo>
                  <a:pt x="2682" y="2478"/>
                </a:lnTo>
                <a:close/>
                <a:moveTo>
                  <a:pt x="2846" y="2904"/>
                </a:moveTo>
                <a:lnTo>
                  <a:pt x="2853" y="2920"/>
                </a:lnTo>
                <a:lnTo>
                  <a:pt x="2881" y="3011"/>
                </a:lnTo>
                <a:lnTo>
                  <a:pt x="2924" y="3103"/>
                </a:lnTo>
                <a:lnTo>
                  <a:pt x="2917" y="3093"/>
                </a:lnTo>
                <a:lnTo>
                  <a:pt x="2954" y="3130"/>
                </a:lnTo>
                <a:lnTo>
                  <a:pt x="2907" y="3178"/>
                </a:lnTo>
                <a:lnTo>
                  <a:pt x="2870" y="3141"/>
                </a:lnTo>
                <a:cubicBezTo>
                  <a:pt x="2867" y="3138"/>
                  <a:pt x="2865" y="3134"/>
                  <a:pt x="2863" y="3131"/>
                </a:cubicBezTo>
                <a:lnTo>
                  <a:pt x="2817" y="3031"/>
                </a:lnTo>
                <a:lnTo>
                  <a:pt x="2792" y="2948"/>
                </a:lnTo>
                <a:lnTo>
                  <a:pt x="2785" y="2932"/>
                </a:lnTo>
                <a:lnTo>
                  <a:pt x="2846" y="2904"/>
                </a:lnTo>
                <a:close/>
                <a:moveTo>
                  <a:pt x="2982" y="2983"/>
                </a:moveTo>
                <a:lnTo>
                  <a:pt x="3002" y="2900"/>
                </a:lnTo>
                <a:lnTo>
                  <a:pt x="3028" y="2723"/>
                </a:lnTo>
                <a:lnTo>
                  <a:pt x="3094" y="2733"/>
                </a:lnTo>
                <a:lnTo>
                  <a:pt x="3067" y="2915"/>
                </a:lnTo>
                <a:lnTo>
                  <a:pt x="3047" y="2999"/>
                </a:lnTo>
                <a:lnTo>
                  <a:pt x="2982" y="2983"/>
                </a:lnTo>
                <a:close/>
                <a:moveTo>
                  <a:pt x="3051" y="2528"/>
                </a:moveTo>
                <a:lnTo>
                  <a:pt x="3068" y="2262"/>
                </a:lnTo>
                <a:lnTo>
                  <a:pt x="3134" y="2266"/>
                </a:lnTo>
                <a:lnTo>
                  <a:pt x="3117" y="2532"/>
                </a:lnTo>
                <a:lnTo>
                  <a:pt x="3051" y="2528"/>
                </a:lnTo>
                <a:close/>
                <a:moveTo>
                  <a:pt x="3086" y="2061"/>
                </a:moveTo>
                <a:lnTo>
                  <a:pt x="3115" y="1796"/>
                </a:lnTo>
                <a:lnTo>
                  <a:pt x="3181" y="1803"/>
                </a:lnTo>
                <a:lnTo>
                  <a:pt x="3152" y="2068"/>
                </a:lnTo>
                <a:lnTo>
                  <a:pt x="3086" y="2061"/>
                </a:lnTo>
                <a:close/>
                <a:moveTo>
                  <a:pt x="3140" y="1597"/>
                </a:moveTo>
                <a:lnTo>
                  <a:pt x="3161" y="1437"/>
                </a:lnTo>
                <a:lnTo>
                  <a:pt x="3185" y="1331"/>
                </a:lnTo>
                <a:lnTo>
                  <a:pt x="3250" y="1346"/>
                </a:lnTo>
                <a:lnTo>
                  <a:pt x="3227" y="1445"/>
                </a:lnTo>
                <a:lnTo>
                  <a:pt x="3206" y="1605"/>
                </a:lnTo>
                <a:lnTo>
                  <a:pt x="3140" y="1597"/>
                </a:lnTo>
                <a:close/>
                <a:moveTo>
                  <a:pt x="3324" y="1157"/>
                </a:moveTo>
                <a:lnTo>
                  <a:pt x="3342" y="1252"/>
                </a:lnTo>
                <a:lnTo>
                  <a:pt x="3385" y="1414"/>
                </a:lnTo>
                <a:lnTo>
                  <a:pt x="3320" y="1431"/>
                </a:lnTo>
                <a:lnTo>
                  <a:pt x="3276" y="1264"/>
                </a:lnTo>
                <a:lnTo>
                  <a:pt x="3259" y="1169"/>
                </a:lnTo>
                <a:lnTo>
                  <a:pt x="3324" y="1157"/>
                </a:lnTo>
                <a:close/>
                <a:moveTo>
                  <a:pt x="3425" y="1612"/>
                </a:moveTo>
                <a:lnTo>
                  <a:pt x="3439" y="1688"/>
                </a:lnTo>
                <a:lnTo>
                  <a:pt x="3479" y="1872"/>
                </a:lnTo>
                <a:lnTo>
                  <a:pt x="3414" y="1886"/>
                </a:lnTo>
                <a:lnTo>
                  <a:pt x="3373" y="1700"/>
                </a:lnTo>
                <a:lnTo>
                  <a:pt x="3359" y="1624"/>
                </a:lnTo>
                <a:lnTo>
                  <a:pt x="3425" y="1612"/>
                </a:lnTo>
                <a:close/>
                <a:moveTo>
                  <a:pt x="3495" y="2040"/>
                </a:moveTo>
                <a:lnTo>
                  <a:pt x="3537" y="1973"/>
                </a:lnTo>
                <a:lnTo>
                  <a:pt x="3588" y="1863"/>
                </a:lnTo>
                <a:lnTo>
                  <a:pt x="3605" y="1808"/>
                </a:lnTo>
                <a:lnTo>
                  <a:pt x="3669" y="1828"/>
                </a:lnTo>
                <a:lnTo>
                  <a:pt x="3649" y="1891"/>
                </a:lnTo>
                <a:lnTo>
                  <a:pt x="3593" y="2009"/>
                </a:lnTo>
                <a:lnTo>
                  <a:pt x="3551" y="2075"/>
                </a:lnTo>
                <a:lnTo>
                  <a:pt x="3495" y="2040"/>
                </a:lnTo>
                <a:close/>
                <a:moveTo>
                  <a:pt x="3684" y="1615"/>
                </a:moveTo>
                <a:lnTo>
                  <a:pt x="3723" y="1554"/>
                </a:lnTo>
                <a:cubicBezTo>
                  <a:pt x="3728" y="1545"/>
                  <a:pt x="3737" y="1540"/>
                  <a:pt x="3747" y="1539"/>
                </a:cubicBezTo>
                <a:cubicBezTo>
                  <a:pt x="3757" y="1538"/>
                  <a:pt x="3767" y="1541"/>
                  <a:pt x="3774" y="1548"/>
                </a:cubicBezTo>
                <a:lnTo>
                  <a:pt x="3801" y="1574"/>
                </a:lnTo>
                <a:cubicBezTo>
                  <a:pt x="3805" y="1578"/>
                  <a:pt x="3808" y="1583"/>
                  <a:pt x="3809" y="1588"/>
                </a:cubicBezTo>
                <a:lnTo>
                  <a:pt x="3854" y="1728"/>
                </a:lnTo>
                <a:lnTo>
                  <a:pt x="3857" y="1740"/>
                </a:lnTo>
                <a:lnTo>
                  <a:pt x="3792" y="1756"/>
                </a:lnTo>
                <a:lnTo>
                  <a:pt x="3790" y="1748"/>
                </a:lnTo>
                <a:lnTo>
                  <a:pt x="3746" y="1608"/>
                </a:lnTo>
                <a:lnTo>
                  <a:pt x="3754" y="1622"/>
                </a:lnTo>
                <a:lnTo>
                  <a:pt x="3728" y="1596"/>
                </a:lnTo>
                <a:lnTo>
                  <a:pt x="3779" y="1590"/>
                </a:lnTo>
                <a:lnTo>
                  <a:pt x="3740" y="1651"/>
                </a:lnTo>
                <a:lnTo>
                  <a:pt x="3684" y="1615"/>
                </a:lnTo>
                <a:close/>
                <a:moveTo>
                  <a:pt x="3906" y="1933"/>
                </a:moveTo>
                <a:lnTo>
                  <a:pt x="3907" y="1939"/>
                </a:lnTo>
                <a:lnTo>
                  <a:pt x="3946" y="2200"/>
                </a:lnTo>
                <a:lnTo>
                  <a:pt x="3880" y="2210"/>
                </a:lnTo>
                <a:lnTo>
                  <a:pt x="3842" y="1955"/>
                </a:lnTo>
                <a:lnTo>
                  <a:pt x="3841" y="1950"/>
                </a:lnTo>
                <a:lnTo>
                  <a:pt x="3906" y="1933"/>
                </a:lnTo>
                <a:close/>
                <a:moveTo>
                  <a:pt x="3973" y="2399"/>
                </a:moveTo>
                <a:lnTo>
                  <a:pt x="3996" y="2580"/>
                </a:lnTo>
                <a:lnTo>
                  <a:pt x="4004" y="2665"/>
                </a:lnTo>
                <a:lnTo>
                  <a:pt x="3937" y="2671"/>
                </a:lnTo>
                <a:lnTo>
                  <a:pt x="3930" y="2589"/>
                </a:lnTo>
                <a:lnTo>
                  <a:pt x="3907" y="2408"/>
                </a:lnTo>
                <a:lnTo>
                  <a:pt x="3973" y="2399"/>
                </a:lnTo>
                <a:close/>
                <a:moveTo>
                  <a:pt x="4021" y="2865"/>
                </a:moveTo>
                <a:lnTo>
                  <a:pt x="4023" y="2887"/>
                </a:lnTo>
                <a:lnTo>
                  <a:pt x="4022" y="2882"/>
                </a:lnTo>
                <a:lnTo>
                  <a:pt x="4066" y="3065"/>
                </a:lnTo>
                <a:lnTo>
                  <a:pt x="4034" y="3040"/>
                </a:lnTo>
                <a:lnTo>
                  <a:pt x="4078" y="3040"/>
                </a:lnTo>
                <a:lnTo>
                  <a:pt x="4046" y="3066"/>
                </a:lnTo>
                <a:lnTo>
                  <a:pt x="4048" y="3055"/>
                </a:lnTo>
                <a:lnTo>
                  <a:pt x="4113" y="3069"/>
                </a:lnTo>
                <a:lnTo>
                  <a:pt x="4111" y="3081"/>
                </a:lnTo>
                <a:cubicBezTo>
                  <a:pt x="4107" y="3096"/>
                  <a:pt x="4094" y="3107"/>
                  <a:pt x="4078" y="3107"/>
                </a:cubicBezTo>
                <a:lnTo>
                  <a:pt x="4034" y="3107"/>
                </a:lnTo>
                <a:cubicBezTo>
                  <a:pt x="4019" y="3107"/>
                  <a:pt x="4005" y="3096"/>
                  <a:pt x="4002" y="3081"/>
                </a:cubicBezTo>
                <a:lnTo>
                  <a:pt x="3957" y="2898"/>
                </a:lnTo>
                <a:cubicBezTo>
                  <a:pt x="3957" y="2896"/>
                  <a:pt x="3957" y="2894"/>
                  <a:pt x="3957" y="2893"/>
                </a:cubicBezTo>
                <a:lnTo>
                  <a:pt x="3955" y="2870"/>
                </a:lnTo>
                <a:lnTo>
                  <a:pt x="4021" y="2865"/>
                </a:lnTo>
                <a:close/>
                <a:moveTo>
                  <a:pt x="4092" y="2860"/>
                </a:moveTo>
                <a:lnTo>
                  <a:pt x="4099" y="2830"/>
                </a:lnTo>
                <a:lnTo>
                  <a:pt x="4121" y="2599"/>
                </a:lnTo>
                <a:lnTo>
                  <a:pt x="4187" y="2605"/>
                </a:lnTo>
                <a:lnTo>
                  <a:pt x="4164" y="2845"/>
                </a:lnTo>
                <a:lnTo>
                  <a:pt x="4157" y="2874"/>
                </a:lnTo>
                <a:lnTo>
                  <a:pt x="4092" y="2860"/>
                </a:lnTo>
                <a:close/>
                <a:moveTo>
                  <a:pt x="4140" y="2400"/>
                </a:moveTo>
                <a:lnTo>
                  <a:pt x="4142" y="2380"/>
                </a:lnTo>
                <a:lnTo>
                  <a:pt x="4160" y="2135"/>
                </a:lnTo>
                <a:lnTo>
                  <a:pt x="4226" y="2140"/>
                </a:lnTo>
                <a:lnTo>
                  <a:pt x="4209" y="2387"/>
                </a:lnTo>
                <a:lnTo>
                  <a:pt x="4207" y="2406"/>
                </a:lnTo>
                <a:lnTo>
                  <a:pt x="4140" y="2400"/>
                </a:lnTo>
                <a:close/>
                <a:moveTo>
                  <a:pt x="4174" y="1935"/>
                </a:moveTo>
                <a:lnTo>
                  <a:pt x="4186" y="1753"/>
                </a:lnTo>
                <a:lnTo>
                  <a:pt x="4190" y="1670"/>
                </a:lnTo>
                <a:lnTo>
                  <a:pt x="4256" y="1673"/>
                </a:lnTo>
                <a:lnTo>
                  <a:pt x="4253" y="1757"/>
                </a:lnTo>
                <a:lnTo>
                  <a:pt x="4240" y="1940"/>
                </a:lnTo>
                <a:lnTo>
                  <a:pt x="4174" y="1935"/>
                </a:lnTo>
                <a:close/>
                <a:moveTo>
                  <a:pt x="4198" y="1470"/>
                </a:moveTo>
                <a:lnTo>
                  <a:pt x="4208" y="1204"/>
                </a:lnTo>
                <a:lnTo>
                  <a:pt x="4275" y="1207"/>
                </a:lnTo>
                <a:lnTo>
                  <a:pt x="4264" y="1473"/>
                </a:lnTo>
                <a:lnTo>
                  <a:pt x="4198" y="1470"/>
                </a:lnTo>
                <a:close/>
                <a:moveTo>
                  <a:pt x="4219" y="1003"/>
                </a:moveTo>
                <a:lnTo>
                  <a:pt x="4239" y="737"/>
                </a:lnTo>
                <a:lnTo>
                  <a:pt x="4306" y="742"/>
                </a:lnTo>
                <a:lnTo>
                  <a:pt x="4286" y="1008"/>
                </a:lnTo>
                <a:lnTo>
                  <a:pt x="4219" y="1003"/>
                </a:lnTo>
                <a:close/>
                <a:moveTo>
                  <a:pt x="4254" y="538"/>
                </a:moveTo>
                <a:lnTo>
                  <a:pt x="4257" y="496"/>
                </a:lnTo>
                <a:lnTo>
                  <a:pt x="4284" y="271"/>
                </a:lnTo>
                <a:lnTo>
                  <a:pt x="4350" y="279"/>
                </a:lnTo>
                <a:lnTo>
                  <a:pt x="4324" y="501"/>
                </a:lnTo>
                <a:lnTo>
                  <a:pt x="4320" y="543"/>
                </a:lnTo>
                <a:lnTo>
                  <a:pt x="4254" y="538"/>
                </a:lnTo>
                <a:close/>
                <a:moveTo>
                  <a:pt x="4330" y="66"/>
                </a:moveTo>
                <a:lnTo>
                  <a:pt x="4359" y="18"/>
                </a:lnTo>
                <a:cubicBezTo>
                  <a:pt x="4366" y="6"/>
                  <a:pt x="4380" y="0"/>
                  <a:pt x="4393" y="3"/>
                </a:cubicBezTo>
                <a:cubicBezTo>
                  <a:pt x="4407" y="5"/>
                  <a:pt x="4417" y="15"/>
                  <a:pt x="4420" y="29"/>
                </a:cubicBezTo>
                <a:lnTo>
                  <a:pt x="4464" y="235"/>
                </a:lnTo>
                <a:lnTo>
                  <a:pt x="4399" y="249"/>
                </a:lnTo>
                <a:lnTo>
                  <a:pt x="4355" y="42"/>
                </a:lnTo>
                <a:lnTo>
                  <a:pt x="4416" y="53"/>
                </a:lnTo>
                <a:lnTo>
                  <a:pt x="4387" y="100"/>
                </a:lnTo>
                <a:lnTo>
                  <a:pt x="4330" y="66"/>
                </a:lnTo>
                <a:close/>
                <a:moveTo>
                  <a:pt x="4472" y="441"/>
                </a:moveTo>
                <a:lnTo>
                  <a:pt x="4482" y="707"/>
                </a:lnTo>
                <a:lnTo>
                  <a:pt x="4416" y="709"/>
                </a:lnTo>
                <a:lnTo>
                  <a:pt x="4406" y="443"/>
                </a:lnTo>
                <a:lnTo>
                  <a:pt x="4472" y="441"/>
                </a:lnTo>
                <a:close/>
                <a:moveTo>
                  <a:pt x="4498" y="905"/>
                </a:moveTo>
                <a:lnTo>
                  <a:pt x="4521" y="1170"/>
                </a:lnTo>
                <a:lnTo>
                  <a:pt x="4455" y="1176"/>
                </a:lnTo>
                <a:lnTo>
                  <a:pt x="4432" y="910"/>
                </a:lnTo>
                <a:lnTo>
                  <a:pt x="4498" y="905"/>
                </a:lnTo>
                <a:close/>
                <a:moveTo>
                  <a:pt x="4538" y="1370"/>
                </a:moveTo>
                <a:lnTo>
                  <a:pt x="4556" y="1636"/>
                </a:lnTo>
                <a:lnTo>
                  <a:pt x="4489" y="1641"/>
                </a:lnTo>
                <a:lnTo>
                  <a:pt x="4471" y="1375"/>
                </a:lnTo>
                <a:lnTo>
                  <a:pt x="4538" y="1370"/>
                </a:lnTo>
                <a:close/>
                <a:moveTo>
                  <a:pt x="4570" y="1836"/>
                </a:moveTo>
                <a:lnTo>
                  <a:pt x="4580" y="1989"/>
                </a:lnTo>
                <a:lnTo>
                  <a:pt x="4590" y="2101"/>
                </a:lnTo>
                <a:lnTo>
                  <a:pt x="4523" y="2107"/>
                </a:lnTo>
                <a:lnTo>
                  <a:pt x="4514" y="1993"/>
                </a:lnTo>
                <a:lnTo>
                  <a:pt x="4503" y="1840"/>
                </a:lnTo>
                <a:lnTo>
                  <a:pt x="4570" y="1836"/>
                </a:lnTo>
                <a:close/>
                <a:moveTo>
                  <a:pt x="4606" y="2301"/>
                </a:moveTo>
                <a:lnTo>
                  <a:pt x="4624" y="2512"/>
                </a:lnTo>
                <a:lnTo>
                  <a:pt x="4631" y="2565"/>
                </a:lnTo>
                <a:lnTo>
                  <a:pt x="4564" y="2573"/>
                </a:lnTo>
                <a:lnTo>
                  <a:pt x="4558" y="2517"/>
                </a:lnTo>
                <a:lnTo>
                  <a:pt x="4540" y="2306"/>
                </a:lnTo>
                <a:lnTo>
                  <a:pt x="4606" y="2301"/>
                </a:lnTo>
                <a:close/>
                <a:moveTo>
                  <a:pt x="4654" y="2764"/>
                </a:moveTo>
                <a:lnTo>
                  <a:pt x="4668" y="2886"/>
                </a:lnTo>
                <a:lnTo>
                  <a:pt x="4694" y="3014"/>
                </a:lnTo>
                <a:lnTo>
                  <a:pt x="4650" y="2990"/>
                </a:lnTo>
                <a:lnTo>
                  <a:pt x="4659" y="2986"/>
                </a:lnTo>
                <a:lnTo>
                  <a:pt x="4683" y="3048"/>
                </a:lnTo>
                <a:lnTo>
                  <a:pt x="4674" y="3052"/>
                </a:lnTo>
                <a:cubicBezTo>
                  <a:pt x="4665" y="3056"/>
                  <a:pt x="4655" y="3055"/>
                  <a:pt x="4646" y="3050"/>
                </a:cubicBezTo>
                <a:cubicBezTo>
                  <a:pt x="4637" y="3045"/>
                  <a:pt x="4631" y="3037"/>
                  <a:pt x="4629" y="3027"/>
                </a:cubicBezTo>
                <a:lnTo>
                  <a:pt x="4602" y="2894"/>
                </a:lnTo>
                <a:lnTo>
                  <a:pt x="4588" y="2771"/>
                </a:lnTo>
                <a:lnTo>
                  <a:pt x="4654" y="2764"/>
                </a:lnTo>
                <a:close/>
                <a:moveTo>
                  <a:pt x="4736" y="2846"/>
                </a:moveTo>
                <a:lnTo>
                  <a:pt x="4771" y="2715"/>
                </a:lnTo>
                <a:lnTo>
                  <a:pt x="4816" y="2599"/>
                </a:lnTo>
                <a:cubicBezTo>
                  <a:pt x="4818" y="2594"/>
                  <a:pt x="4821" y="2590"/>
                  <a:pt x="4824" y="2587"/>
                </a:cubicBezTo>
                <a:lnTo>
                  <a:pt x="4831" y="2580"/>
                </a:lnTo>
                <a:lnTo>
                  <a:pt x="4878" y="2627"/>
                </a:lnTo>
                <a:lnTo>
                  <a:pt x="4871" y="2634"/>
                </a:lnTo>
                <a:lnTo>
                  <a:pt x="4878" y="2623"/>
                </a:lnTo>
                <a:lnTo>
                  <a:pt x="4835" y="2733"/>
                </a:lnTo>
                <a:lnTo>
                  <a:pt x="4801" y="2863"/>
                </a:lnTo>
                <a:lnTo>
                  <a:pt x="4736" y="2846"/>
                </a:lnTo>
                <a:close/>
                <a:moveTo>
                  <a:pt x="4996" y="2672"/>
                </a:moveTo>
                <a:lnTo>
                  <a:pt x="5044" y="2750"/>
                </a:lnTo>
                <a:lnTo>
                  <a:pt x="5088" y="2820"/>
                </a:lnTo>
                <a:lnTo>
                  <a:pt x="5060" y="2804"/>
                </a:lnTo>
                <a:lnTo>
                  <a:pt x="5104" y="2804"/>
                </a:lnTo>
                <a:lnTo>
                  <a:pt x="5075" y="2820"/>
                </a:lnTo>
                <a:lnTo>
                  <a:pt x="5100" y="2779"/>
                </a:lnTo>
                <a:lnTo>
                  <a:pt x="5157" y="2814"/>
                </a:lnTo>
                <a:lnTo>
                  <a:pt x="5132" y="2855"/>
                </a:lnTo>
                <a:cubicBezTo>
                  <a:pt x="5126" y="2865"/>
                  <a:pt x="5115" y="2871"/>
                  <a:pt x="5104" y="2871"/>
                </a:cubicBezTo>
                <a:lnTo>
                  <a:pt x="5060" y="2871"/>
                </a:lnTo>
                <a:cubicBezTo>
                  <a:pt x="5048" y="2871"/>
                  <a:pt x="5038" y="2865"/>
                  <a:pt x="5031" y="2855"/>
                </a:cubicBezTo>
                <a:lnTo>
                  <a:pt x="4987" y="2785"/>
                </a:lnTo>
                <a:lnTo>
                  <a:pt x="4939" y="2707"/>
                </a:lnTo>
                <a:lnTo>
                  <a:pt x="4996" y="2672"/>
                </a:lnTo>
                <a:close/>
                <a:moveTo>
                  <a:pt x="5177" y="2601"/>
                </a:moveTo>
                <a:lnTo>
                  <a:pt x="5188" y="2572"/>
                </a:lnTo>
                <a:cubicBezTo>
                  <a:pt x="5188" y="2571"/>
                  <a:pt x="5189" y="2569"/>
                  <a:pt x="5190" y="2567"/>
                </a:cubicBezTo>
                <a:lnTo>
                  <a:pt x="5243" y="2480"/>
                </a:lnTo>
                <a:cubicBezTo>
                  <a:pt x="5246" y="2475"/>
                  <a:pt x="5250" y="2471"/>
                  <a:pt x="5255" y="2468"/>
                </a:cubicBezTo>
                <a:lnTo>
                  <a:pt x="5299" y="2442"/>
                </a:lnTo>
                <a:cubicBezTo>
                  <a:pt x="5308" y="2437"/>
                  <a:pt x="5319" y="2436"/>
                  <a:pt x="5329" y="2440"/>
                </a:cubicBezTo>
                <a:cubicBezTo>
                  <a:pt x="5339" y="2444"/>
                  <a:pt x="5346" y="2453"/>
                  <a:pt x="5348" y="2463"/>
                </a:cubicBezTo>
                <a:lnTo>
                  <a:pt x="5366" y="2533"/>
                </a:lnTo>
                <a:lnTo>
                  <a:pt x="5369" y="2540"/>
                </a:lnTo>
                <a:lnTo>
                  <a:pt x="5306" y="2562"/>
                </a:lnTo>
                <a:lnTo>
                  <a:pt x="5301" y="2549"/>
                </a:lnTo>
                <a:lnTo>
                  <a:pt x="5284" y="2479"/>
                </a:lnTo>
                <a:lnTo>
                  <a:pt x="5333" y="2500"/>
                </a:lnTo>
                <a:lnTo>
                  <a:pt x="5289" y="2526"/>
                </a:lnTo>
                <a:lnTo>
                  <a:pt x="5300" y="2514"/>
                </a:lnTo>
                <a:lnTo>
                  <a:pt x="5247" y="2602"/>
                </a:lnTo>
                <a:lnTo>
                  <a:pt x="5250" y="2597"/>
                </a:lnTo>
                <a:lnTo>
                  <a:pt x="5239" y="2625"/>
                </a:lnTo>
                <a:lnTo>
                  <a:pt x="5177" y="2601"/>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77947" name="Freeform 123">
            <a:extLst>
              <a:ext uri="{FF2B5EF4-FFF2-40B4-BE49-F238E27FC236}">
                <a16:creationId xmlns:a16="http://schemas.microsoft.com/office/drawing/2014/main" id="{C68A4892-039A-4E85-9880-558B35E8E1A7}"/>
              </a:ext>
            </a:extLst>
          </p:cNvPr>
          <p:cNvSpPr>
            <a:spLocks noEditPoints="1"/>
          </p:cNvSpPr>
          <p:nvPr/>
        </p:nvSpPr>
        <p:spPr bwMode="auto">
          <a:xfrm>
            <a:off x="5549900" y="3716338"/>
            <a:ext cx="671513" cy="581025"/>
          </a:xfrm>
          <a:custGeom>
            <a:avLst/>
            <a:gdLst>
              <a:gd name="T0" fmla="*/ 45 w 3208"/>
              <a:gd name="T1" fmla="*/ 1981 h 2762"/>
              <a:gd name="T2" fmla="*/ 140 w 3208"/>
              <a:gd name="T3" fmla="*/ 2169 h 2762"/>
              <a:gd name="T4" fmla="*/ 88 w 3208"/>
              <a:gd name="T5" fmla="*/ 2277 h 2762"/>
              <a:gd name="T6" fmla="*/ 250 w 3208"/>
              <a:gd name="T7" fmla="*/ 2700 h 2762"/>
              <a:gd name="T8" fmla="*/ 256 w 3208"/>
              <a:gd name="T9" fmla="*/ 2562 h 2762"/>
              <a:gd name="T10" fmla="*/ 212 w 3208"/>
              <a:gd name="T11" fmla="*/ 2750 h 2762"/>
              <a:gd name="T12" fmla="*/ 230 w 3208"/>
              <a:gd name="T13" fmla="*/ 2623 h 2762"/>
              <a:gd name="T14" fmla="*/ 380 w 3208"/>
              <a:gd name="T15" fmla="*/ 2114 h 2762"/>
              <a:gd name="T16" fmla="*/ 333 w 3208"/>
              <a:gd name="T17" fmla="*/ 1908 h 2762"/>
              <a:gd name="T18" fmla="*/ 410 w 3208"/>
              <a:gd name="T19" fmla="*/ 1813 h 2762"/>
              <a:gd name="T20" fmla="*/ 397 w 3208"/>
              <a:gd name="T21" fmla="*/ 1395 h 2762"/>
              <a:gd name="T22" fmla="*/ 456 w 3208"/>
              <a:gd name="T23" fmla="*/ 1452 h 2762"/>
              <a:gd name="T24" fmla="*/ 482 w 3208"/>
              <a:gd name="T25" fmla="*/ 904 h 2762"/>
              <a:gd name="T26" fmla="*/ 607 w 3208"/>
              <a:gd name="T27" fmla="*/ 1115 h 2762"/>
              <a:gd name="T28" fmla="*/ 470 w 3208"/>
              <a:gd name="T29" fmla="*/ 962 h 2762"/>
              <a:gd name="T30" fmla="*/ 644 w 3208"/>
              <a:gd name="T31" fmla="*/ 1313 h 2762"/>
              <a:gd name="T32" fmla="*/ 600 w 3208"/>
              <a:gd name="T33" fmla="*/ 1448 h 2762"/>
              <a:gd name="T34" fmla="*/ 733 w 3208"/>
              <a:gd name="T35" fmla="*/ 1768 h 2762"/>
              <a:gd name="T36" fmla="*/ 744 w 3208"/>
              <a:gd name="T37" fmla="*/ 1536 h 2762"/>
              <a:gd name="T38" fmla="*/ 733 w 3208"/>
              <a:gd name="T39" fmla="*/ 1798 h 2762"/>
              <a:gd name="T40" fmla="*/ 727 w 3208"/>
              <a:gd name="T41" fmla="*/ 1758 h 2762"/>
              <a:gd name="T42" fmla="*/ 841 w 3208"/>
              <a:gd name="T43" fmla="*/ 1348 h 2762"/>
              <a:gd name="T44" fmla="*/ 919 w 3208"/>
              <a:gd name="T45" fmla="*/ 619 h 2762"/>
              <a:gd name="T46" fmla="*/ 882 w 3208"/>
              <a:gd name="T47" fmla="*/ 244 h 2762"/>
              <a:gd name="T48" fmla="*/ 935 w 3208"/>
              <a:gd name="T49" fmla="*/ 419 h 2762"/>
              <a:gd name="T50" fmla="*/ 1089 w 3208"/>
              <a:gd name="T51" fmla="*/ 127 h 2762"/>
              <a:gd name="T52" fmla="*/ 1025 w 3208"/>
              <a:gd name="T53" fmla="*/ 145 h 2762"/>
              <a:gd name="T54" fmla="*/ 1151 w 3208"/>
              <a:gd name="T55" fmla="*/ 611 h 2762"/>
              <a:gd name="T56" fmla="*/ 1085 w 3208"/>
              <a:gd name="T57" fmla="*/ 621 h 2762"/>
              <a:gd name="T58" fmla="*/ 1223 w 3208"/>
              <a:gd name="T59" fmla="*/ 916 h 2762"/>
              <a:gd name="T60" fmla="*/ 1280 w 3208"/>
              <a:gd name="T61" fmla="*/ 1094 h 2762"/>
              <a:gd name="T62" fmla="*/ 1228 w 3208"/>
              <a:gd name="T63" fmla="*/ 1134 h 2762"/>
              <a:gd name="T64" fmla="*/ 1223 w 3208"/>
              <a:gd name="T65" fmla="*/ 916 h 2762"/>
              <a:gd name="T66" fmla="*/ 1546 w 3208"/>
              <a:gd name="T67" fmla="*/ 1474 h 2762"/>
              <a:gd name="T68" fmla="*/ 1488 w 3208"/>
              <a:gd name="T69" fmla="*/ 1507 h 2762"/>
              <a:gd name="T70" fmla="*/ 1403 w 3208"/>
              <a:gd name="T71" fmla="*/ 1328 h 2762"/>
              <a:gd name="T72" fmla="*/ 1703 w 3208"/>
              <a:gd name="T73" fmla="*/ 1576 h 2762"/>
              <a:gd name="T74" fmla="*/ 1829 w 3208"/>
              <a:gd name="T75" fmla="*/ 1482 h 2762"/>
              <a:gd name="T76" fmla="*/ 1928 w 3208"/>
              <a:gd name="T77" fmla="*/ 1502 h 2762"/>
              <a:gd name="T78" fmla="*/ 1809 w 3208"/>
              <a:gd name="T79" fmla="*/ 1561 h 2762"/>
              <a:gd name="T80" fmla="*/ 1743 w 3208"/>
              <a:gd name="T81" fmla="*/ 1629 h 2762"/>
              <a:gd name="T82" fmla="*/ 2141 w 3208"/>
              <a:gd name="T83" fmla="*/ 1383 h 2762"/>
              <a:gd name="T84" fmla="*/ 2238 w 3208"/>
              <a:gd name="T85" fmla="*/ 1409 h 2762"/>
              <a:gd name="T86" fmla="*/ 2308 w 3208"/>
              <a:gd name="T87" fmla="*/ 1427 h 2762"/>
              <a:gd name="T88" fmla="*/ 2320 w 3208"/>
              <a:gd name="T89" fmla="*/ 1491 h 2762"/>
              <a:gd name="T90" fmla="*/ 2214 w 3208"/>
              <a:gd name="T91" fmla="*/ 1466 h 2762"/>
              <a:gd name="T92" fmla="*/ 2126 w 3208"/>
              <a:gd name="T93" fmla="*/ 1446 h 2762"/>
              <a:gd name="T94" fmla="*/ 2446 w 3208"/>
              <a:gd name="T95" fmla="*/ 1277 h 2762"/>
              <a:gd name="T96" fmla="*/ 2564 w 3208"/>
              <a:gd name="T97" fmla="*/ 1200 h 2762"/>
              <a:gd name="T98" fmla="*/ 2681 w 3208"/>
              <a:gd name="T99" fmla="*/ 1242 h 2762"/>
              <a:gd name="T100" fmla="*/ 2657 w 3208"/>
              <a:gd name="T101" fmla="*/ 1329 h 2762"/>
              <a:gd name="T102" fmla="*/ 2635 w 3208"/>
              <a:gd name="T103" fmla="*/ 1288 h 2762"/>
              <a:gd name="T104" fmla="*/ 2579 w 3208"/>
              <a:gd name="T105" fmla="*/ 1263 h 2762"/>
              <a:gd name="T106" fmla="*/ 2446 w 3208"/>
              <a:gd name="T107" fmla="*/ 1277 h 2762"/>
              <a:gd name="T108" fmla="*/ 2881 w 3208"/>
              <a:gd name="T109" fmla="*/ 1458 h 2762"/>
              <a:gd name="T110" fmla="*/ 2917 w 3208"/>
              <a:gd name="T111" fmla="*/ 1458 h 2762"/>
              <a:gd name="T112" fmla="*/ 3004 w 3208"/>
              <a:gd name="T113" fmla="*/ 1389 h 2762"/>
              <a:gd name="T114" fmla="*/ 2996 w 3208"/>
              <a:gd name="T115" fmla="*/ 1489 h 2762"/>
              <a:gd name="T116" fmla="*/ 2891 w 3208"/>
              <a:gd name="T117" fmla="*/ 1541 h 2762"/>
              <a:gd name="T118" fmla="*/ 2790 w 3208"/>
              <a:gd name="T119" fmla="*/ 1479 h 2762"/>
              <a:gd name="T120" fmla="*/ 3208 w 3208"/>
              <a:gd name="T121" fmla="*/ 1363 h 2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08" h="2762">
                <a:moveTo>
                  <a:pt x="66" y="1708"/>
                </a:moveTo>
                <a:lnTo>
                  <a:pt x="110" y="1961"/>
                </a:lnTo>
                <a:lnTo>
                  <a:pt x="111" y="1971"/>
                </a:lnTo>
                <a:lnTo>
                  <a:pt x="45" y="1981"/>
                </a:lnTo>
                <a:lnTo>
                  <a:pt x="44" y="1972"/>
                </a:lnTo>
                <a:lnTo>
                  <a:pt x="0" y="1719"/>
                </a:lnTo>
                <a:lnTo>
                  <a:pt x="66" y="1708"/>
                </a:lnTo>
                <a:close/>
                <a:moveTo>
                  <a:pt x="140" y="2169"/>
                </a:moveTo>
                <a:lnTo>
                  <a:pt x="154" y="2268"/>
                </a:lnTo>
                <a:lnTo>
                  <a:pt x="186" y="2430"/>
                </a:lnTo>
                <a:lnTo>
                  <a:pt x="120" y="2443"/>
                </a:lnTo>
                <a:lnTo>
                  <a:pt x="88" y="2277"/>
                </a:lnTo>
                <a:lnTo>
                  <a:pt x="74" y="2179"/>
                </a:lnTo>
                <a:lnTo>
                  <a:pt x="140" y="2169"/>
                </a:lnTo>
                <a:close/>
                <a:moveTo>
                  <a:pt x="230" y="2623"/>
                </a:moveTo>
                <a:lnTo>
                  <a:pt x="250" y="2700"/>
                </a:lnTo>
                <a:lnTo>
                  <a:pt x="241" y="2685"/>
                </a:lnTo>
                <a:lnTo>
                  <a:pt x="259" y="2703"/>
                </a:lnTo>
                <a:lnTo>
                  <a:pt x="204" y="2716"/>
                </a:lnTo>
                <a:lnTo>
                  <a:pt x="256" y="2562"/>
                </a:lnTo>
                <a:lnTo>
                  <a:pt x="319" y="2584"/>
                </a:lnTo>
                <a:lnTo>
                  <a:pt x="267" y="2737"/>
                </a:lnTo>
                <a:cubicBezTo>
                  <a:pt x="264" y="2748"/>
                  <a:pt x="255" y="2756"/>
                  <a:pt x="243" y="2759"/>
                </a:cubicBezTo>
                <a:cubicBezTo>
                  <a:pt x="232" y="2762"/>
                  <a:pt x="220" y="2758"/>
                  <a:pt x="212" y="2750"/>
                </a:cubicBezTo>
                <a:lnTo>
                  <a:pt x="195" y="2733"/>
                </a:lnTo>
                <a:cubicBezTo>
                  <a:pt x="190" y="2729"/>
                  <a:pt x="187" y="2723"/>
                  <a:pt x="186" y="2718"/>
                </a:cubicBezTo>
                <a:lnTo>
                  <a:pt x="165" y="2640"/>
                </a:lnTo>
                <a:lnTo>
                  <a:pt x="230" y="2623"/>
                </a:lnTo>
                <a:close/>
                <a:moveTo>
                  <a:pt x="282" y="2371"/>
                </a:moveTo>
                <a:lnTo>
                  <a:pt x="300" y="2242"/>
                </a:lnTo>
                <a:lnTo>
                  <a:pt x="313" y="2107"/>
                </a:lnTo>
                <a:lnTo>
                  <a:pt x="380" y="2114"/>
                </a:lnTo>
                <a:lnTo>
                  <a:pt x="366" y="2251"/>
                </a:lnTo>
                <a:lnTo>
                  <a:pt x="348" y="2380"/>
                </a:lnTo>
                <a:lnTo>
                  <a:pt x="282" y="2371"/>
                </a:lnTo>
                <a:close/>
                <a:moveTo>
                  <a:pt x="333" y="1908"/>
                </a:moveTo>
                <a:lnTo>
                  <a:pt x="344" y="1806"/>
                </a:lnTo>
                <a:lnTo>
                  <a:pt x="365" y="1642"/>
                </a:lnTo>
                <a:lnTo>
                  <a:pt x="431" y="1651"/>
                </a:lnTo>
                <a:lnTo>
                  <a:pt x="410" y="1813"/>
                </a:lnTo>
                <a:lnTo>
                  <a:pt x="400" y="1915"/>
                </a:lnTo>
                <a:lnTo>
                  <a:pt x="333" y="1908"/>
                </a:lnTo>
                <a:close/>
                <a:moveTo>
                  <a:pt x="390" y="1444"/>
                </a:moveTo>
                <a:lnTo>
                  <a:pt x="397" y="1395"/>
                </a:lnTo>
                <a:lnTo>
                  <a:pt x="408" y="1180"/>
                </a:lnTo>
                <a:lnTo>
                  <a:pt x="475" y="1184"/>
                </a:lnTo>
                <a:lnTo>
                  <a:pt x="463" y="1403"/>
                </a:lnTo>
                <a:lnTo>
                  <a:pt x="456" y="1452"/>
                </a:lnTo>
                <a:lnTo>
                  <a:pt x="390" y="1444"/>
                </a:lnTo>
                <a:close/>
                <a:moveTo>
                  <a:pt x="444" y="977"/>
                </a:moveTo>
                <a:lnTo>
                  <a:pt x="460" y="926"/>
                </a:lnTo>
                <a:cubicBezTo>
                  <a:pt x="463" y="916"/>
                  <a:pt x="471" y="907"/>
                  <a:pt x="482" y="904"/>
                </a:cubicBezTo>
                <a:cubicBezTo>
                  <a:pt x="493" y="901"/>
                  <a:pt x="504" y="904"/>
                  <a:pt x="513" y="911"/>
                </a:cubicBezTo>
                <a:lnTo>
                  <a:pt x="566" y="954"/>
                </a:lnTo>
                <a:cubicBezTo>
                  <a:pt x="571" y="959"/>
                  <a:pt x="575" y="966"/>
                  <a:pt x="577" y="973"/>
                </a:cubicBezTo>
                <a:lnTo>
                  <a:pt x="607" y="1115"/>
                </a:lnTo>
                <a:lnTo>
                  <a:pt x="542" y="1129"/>
                </a:lnTo>
                <a:lnTo>
                  <a:pt x="512" y="987"/>
                </a:lnTo>
                <a:lnTo>
                  <a:pt x="523" y="1006"/>
                </a:lnTo>
                <a:lnTo>
                  <a:pt x="470" y="962"/>
                </a:lnTo>
                <a:lnTo>
                  <a:pt x="523" y="946"/>
                </a:lnTo>
                <a:lnTo>
                  <a:pt x="507" y="997"/>
                </a:lnTo>
                <a:lnTo>
                  <a:pt x="444" y="977"/>
                </a:lnTo>
                <a:close/>
                <a:moveTo>
                  <a:pt x="644" y="1313"/>
                </a:moveTo>
                <a:lnTo>
                  <a:pt x="665" y="1437"/>
                </a:lnTo>
                <a:lnTo>
                  <a:pt x="680" y="1579"/>
                </a:lnTo>
                <a:lnTo>
                  <a:pt x="614" y="1586"/>
                </a:lnTo>
                <a:lnTo>
                  <a:pt x="600" y="1448"/>
                </a:lnTo>
                <a:lnTo>
                  <a:pt x="578" y="1324"/>
                </a:lnTo>
                <a:lnTo>
                  <a:pt x="644" y="1313"/>
                </a:lnTo>
                <a:close/>
                <a:moveTo>
                  <a:pt x="727" y="1758"/>
                </a:moveTo>
                <a:lnTo>
                  <a:pt x="733" y="1768"/>
                </a:lnTo>
                <a:lnTo>
                  <a:pt x="673" y="1768"/>
                </a:lnTo>
                <a:lnTo>
                  <a:pt x="717" y="1681"/>
                </a:lnTo>
                <a:lnTo>
                  <a:pt x="714" y="1690"/>
                </a:lnTo>
                <a:lnTo>
                  <a:pt x="744" y="1536"/>
                </a:lnTo>
                <a:lnTo>
                  <a:pt x="809" y="1548"/>
                </a:lnTo>
                <a:lnTo>
                  <a:pt x="780" y="1702"/>
                </a:lnTo>
                <a:cubicBezTo>
                  <a:pt x="779" y="1705"/>
                  <a:pt x="778" y="1708"/>
                  <a:pt x="777" y="1711"/>
                </a:cubicBezTo>
                <a:lnTo>
                  <a:pt x="733" y="1798"/>
                </a:lnTo>
                <a:cubicBezTo>
                  <a:pt x="727" y="1810"/>
                  <a:pt x="716" y="1817"/>
                  <a:pt x="703" y="1817"/>
                </a:cubicBezTo>
                <a:cubicBezTo>
                  <a:pt x="691" y="1817"/>
                  <a:pt x="679" y="1810"/>
                  <a:pt x="673" y="1798"/>
                </a:cubicBezTo>
                <a:lnTo>
                  <a:pt x="668" y="1788"/>
                </a:lnTo>
                <a:lnTo>
                  <a:pt x="727" y="1758"/>
                </a:lnTo>
                <a:close/>
                <a:moveTo>
                  <a:pt x="775" y="1341"/>
                </a:moveTo>
                <a:lnTo>
                  <a:pt x="805" y="1076"/>
                </a:lnTo>
                <a:lnTo>
                  <a:pt x="871" y="1083"/>
                </a:lnTo>
                <a:lnTo>
                  <a:pt x="841" y="1348"/>
                </a:lnTo>
                <a:lnTo>
                  <a:pt x="775" y="1341"/>
                </a:lnTo>
                <a:close/>
                <a:moveTo>
                  <a:pt x="825" y="877"/>
                </a:moveTo>
                <a:lnTo>
                  <a:pt x="852" y="612"/>
                </a:lnTo>
                <a:lnTo>
                  <a:pt x="919" y="619"/>
                </a:lnTo>
                <a:lnTo>
                  <a:pt x="892" y="884"/>
                </a:lnTo>
                <a:lnTo>
                  <a:pt x="825" y="877"/>
                </a:lnTo>
                <a:close/>
                <a:moveTo>
                  <a:pt x="868" y="413"/>
                </a:moveTo>
                <a:lnTo>
                  <a:pt x="882" y="244"/>
                </a:lnTo>
                <a:lnTo>
                  <a:pt x="902" y="145"/>
                </a:lnTo>
                <a:lnTo>
                  <a:pt x="967" y="159"/>
                </a:lnTo>
                <a:lnTo>
                  <a:pt x="948" y="249"/>
                </a:lnTo>
                <a:lnTo>
                  <a:pt x="935" y="419"/>
                </a:lnTo>
                <a:lnTo>
                  <a:pt x="868" y="413"/>
                </a:lnTo>
                <a:close/>
                <a:moveTo>
                  <a:pt x="1041" y="0"/>
                </a:moveTo>
                <a:lnTo>
                  <a:pt x="1087" y="121"/>
                </a:lnTo>
                <a:cubicBezTo>
                  <a:pt x="1088" y="123"/>
                  <a:pt x="1088" y="125"/>
                  <a:pt x="1089" y="127"/>
                </a:cubicBezTo>
                <a:lnTo>
                  <a:pt x="1115" y="262"/>
                </a:lnTo>
                <a:lnTo>
                  <a:pt x="1049" y="274"/>
                </a:lnTo>
                <a:lnTo>
                  <a:pt x="1023" y="139"/>
                </a:lnTo>
                <a:lnTo>
                  <a:pt x="1025" y="145"/>
                </a:lnTo>
                <a:lnTo>
                  <a:pt x="979" y="24"/>
                </a:lnTo>
                <a:lnTo>
                  <a:pt x="1041" y="0"/>
                </a:lnTo>
                <a:close/>
                <a:moveTo>
                  <a:pt x="1141" y="464"/>
                </a:moveTo>
                <a:lnTo>
                  <a:pt x="1151" y="611"/>
                </a:lnTo>
                <a:lnTo>
                  <a:pt x="1150" y="606"/>
                </a:lnTo>
                <a:lnTo>
                  <a:pt x="1177" y="722"/>
                </a:lnTo>
                <a:lnTo>
                  <a:pt x="1112" y="737"/>
                </a:lnTo>
                <a:lnTo>
                  <a:pt x="1085" y="621"/>
                </a:lnTo>
                <a:cubicBezTo>
                  <a:pt x="1085" y="619"/>
                  <a:pt x="1084" y="617"/>
                  <a:pt x="1084" y="615"/>
                </a:cubicBezTo>
                <a:lnTo>
                  <a:pt x="1074" y="468"/>
                </a:lnTo>
                <a:lnTo>
                  <a:pt x="1141" y="464"/>
                </a:lnTo>
                <a:close/>
                <a:moveTo>
                  <a:pt x="1223" y="916"/>
                </a:moveTo>
                <a:lnTo>
                  <a:pt x="1247" y="1016"/>
                </a:lnTo>
                <a:lnTo>
                  <a:pt x="1245" y="1010"/>
                </a:lnTo>
                <a:lnTo>
                  <a:pt x="1289" y="1106"/>
                </a:lnTo>
                <a:lnTo>
                  <a:pt x="1280" y="1094"/>
                </a:lnTo>
                <a:lnTo>
                  <a:pt x="1325" y="1131"/>
                </a:lnTo>
                <a:lnTo>
                  <a:pt x="1283" y="1183"/>
                </a:lnTo>
                <a:lnTo>
                  <a:pt x="1237" y="1145"/>
                </a:lnTo>
                <a:cubicBezTo>
                  <a:pt x="1234" y="1142"/>
                  <a:pt x="1231" y="1138"/>
                  <a:pt x="1228" y="1134"/>
                </a:cubicBezTo>
                <a:lnTo>
                  <a:pt x="1184" y="1038"/>
                </a:lnTo>
                <a:cubicBezTo>
                  <a:pt x="1183" y="1036"/>
                  <a:pt x="1183" y="1033"/>
                  <a:pt x="1182" y="1031"/>
                </a:cubicBezTo>
                <a:lnTo>
                  <a:pt x="1158" y="932"/>
                </a:lnTo>
                <a:lnTo>
                  <a:pt x="1223" y="916"/>
                </a:lnTo>
                <a:close/>
                <a:moveTo>
                  <a:pt x="1459" y="1292"/>
                </a:moveTo>
                <a:lnTo>
                  <a:pt x="1499" y="1355"/>
                </a:lnTo>
                <a:cubicBezTo>
                  <a:pt x="1500" y="1357"/>
                  <a:pt x="1501" y="1359"/>
                  <a:pt x="1501" y="1361"/>
                </a:cubicBezTo>
                <a:lnTo>
                  <a:pt x="1546" y="1474"/>
                </a:lnTo>
                <a:lnTo>
                  <a:pt x="1541" y="1466"/>
                </a:lnTo>
                <a:lnTo>
                  <a:pt x="1584" y="1523"/>
                </a:lnTo>
                <a:lnTo>
                  <a:pt x="1531" y="1563"/>
                </a:lnTo>
                <a:lnTo>
                  <a:pt x="1488" y="1507"/>
                </a:lnTo>
                <a:cubicBezTo>
                  <a:pt x="1486" y="1504"/>
                  <a:pt x="1485" y="1501"/>
                  <a:pt x="1483" y="1498"/>
                </a:cubicBezTo>
                <a:lnTo>
                  <a:pt x="1439" y="1385"/>
                </a:lnTo>
                <a:lnTo>
                  <a:pt x="1442" y="1391"/>
                </a:lnTo>
                <a:lnTo>
                  <a:pt x="1403" y="1328"/>
                </a:lnTo>
                <a:lnTo>
                  <a:pt x="1459" y="1292"/>
                </a:lnTo>
                <a:close/>
                <a:moveTo>
                  <a:pt x="1677" y="1590"/>
                </a:moveTo>
                <a:lnTo>
                  <a:pt x="1709" y="1571"/>
                </a:lnTo>
                <a:lnTo>
                  <a:pt x="1703" y="1576"/>
                </a:lnTo>
                <a:lnTo>
                  <a:pt x="1747" y="1533"/>
                </a:lnTo>
                <a:lnTo>
                  <a:pt x="1773" y="1506"/>
                </a:lnTo>
                <a:cubicBezTo>
                  <a:pt x="1776" y="1503"/>
                  <a:pt x="1780" y="1501"/>
                  <a:pt x="1784" y="1499"/>
                </a:cubicBezTo>
                <a:lnTo>
                  <a:pt x="1829" y="1482"/>
                </a:lnTo>
                <a:lnTo>
                  <a:pt x="1824" y="1484"/>
                </a:lnTo>
                <a:lnTo>
                  <a:pt x="1868" y="1458"/>
                </a:lnTo>
                <a:lnTo>
                  <a:pt x="1898" y="1443"/>
                </a:lnTo>
                <a:lnTo>
                  <a:pt x="1928" y="1502"/>
                </a:lnTo>
                <a:lnTo>
                  <a:pt x="1902" y="1515"/>
                </a:lnTo>
                <a:lnTo>
                  <a:pt x="1858" y="1541"/>
                </a:lnTo>
                <a:cubicBezTo>
                  <a:pt x="1856" y="1542"/>
                  <a:pt x="1855" y="1543"/>
                  <a:pt x="1853" y="1544"/>
                </a:cubicBezTo>
                <a:lnTo>
                  <a:pt x="1809" y="1561"/>
                </a:lnTo>
                <a:lnTo>
                  <a:pt x="1820" y="1554"/>
                </a:lnTo>
                <a:lnTo>
                  <a:pt x="1794" y="1580"/>
                </a:lnTo>
                <a:lnTo>
                  <a:pt x="1750" y="1624"/>
                </a:lnTo>
                <a:cubicBezTo>
                  <a:pt x="1748" y="1626"/>
                  <a:pt x="1745" y="1627"/>
                  <a:pt x="1743" y="1629"/>
                </a:cubicBezTo>
                <a:lnTo>
                  <a:pt x="1711" y="1648"/>
                </a:lnTo>
                <a:lnTo>
                  <a:pt x="1677" y="1590"/>
                </a:lnTo>
                <a:close/>
                <a:moveTo>
                  <a:pt x="2098" y="1383"/>
                </a:moveTo>
                <a:lnTo>
                  <a:pt x="2141" y="1383"/>
                </a:lnTo>
                <a:cubicBezTo>
                  <a:pt x="2146" y="1383"/>
                  <a:pt x="2151" y="1384"/>
                  <a:pt x="2155" y="1387"/>
                </a:cubicBezTo>
                <a:lnTo>
                  <a:pt x="2208" y="1413"/>
                </a:lnTo>
                <a:lnTo>
                  <a:pt x="2194" y="1409"/>
                </a:lnTo>
                <a:lnTo>
                  <a:pt x="2238" y="1409"/>
                </a:lnTo>
                <a:cubicBezTo>
                  <a:pt x="2246" y="1409"/>
                  <a:pt x="2255" y="1413"/>
                  <a:pt x="2261" y="1419"/>
                </a:cubicBezTo>
                <a:lnTo>
                  <a:pt x="2279" y="1437"/>
                </a:lnTo>
                <a:lnTo>
                  <a:pt x="2255" y="1427"/>
                </a:lnTo>
                <a:lnTo>
                  <a:pt x="2308" y="1427"/>
                </a:lnTo>
                <a:lnTo>
                  <a:pt x="2296" y="1429"/>
                </a:lnTo>
                <a:lnTo>
                  <a:pt x="2336" y="1413"/>
                </a:lnTo>
                <a:lnTo>
                  <a:pt x="2360" y="1475"/>
                </a:lnTo>
                <a:lnTo>
                  <a:pt x="2320" y="1491"/>
                </a:lnTo>
                <a:cubicBezTo>
                  <a:pt x="2317" y="1493"/>
                  <a:pt x="2312" y="1494"/>
                  <a:pt x="2308" y="1494"/>
                </a:cubicBezTo>
                <a:lnTo>
                  <a:pt x="2255" y="1494"/>
                </a:lnTo>
                <a:cubicBezTo>
                  <a:pt x="2247" y="1494"/>
                  <a:pt x="2238" y="1490"/>
                  <a:pt x="2232" y="1484"/>
                </a:cubicBezTo>
                <a:lnTo>
                  <a:pt x="2214" y="1466"/>
                </a:lnTo>
                <a:lnTo>
                  <a:pt x="2238" y="1476"/>
                </a:lnTo>
                <a:lnTo>
                  <a:pt x="2194" y="1476"/>
                </a:lnTo>
                <a:cubicBezTo>
                  <a:pt x="2188" y="1476"/>
                  <a:pt x="2183" y="1475"/>
                  <a:pt x="2179" y="1473"/>
                </a:cubicBezTo>
                <a:lnTo>
                  <a:pt x="2126" y="1446"/>
                </a:lnTo>
                <a:lnTo>
                  <a:pt x="2141" y="1450"/>
                </a:lnTo>
                <a:lnTo>
                  <a:pt x="2098" y="1450"/>
                </a:lnTo>
                <a:lnTo>
                  <a:pt x="2098" y="1383"/>
                </a:lnTo>
                <a:close/>
                <a:moveTo>
                  <a:pt x="2446" y="1277"/>
                </a:moveTo>
                <a:lnTo>
                  <a:pt x="2488" y="1236"/>
                </a:lnTo>
                <a:cubicBezTo>
                  <a:pt x="2490" y="1233"/>
                  <a:pt x="2493" y="1231"/>
                  <a:pt x="2496" y="1230"/>
                </a:cubicBezTo>
                <a:lnTo>
                  <a:pt x="2549" y="1203"/>
                </a:lnTo>
                <a:cubicBezTo>
                  <a:pt x="2554" y="1201"/>
                  <a:pt x="2559" y="1200"/>
                  <a:pt x="2564" y="1200"/>
                </a:cubicBezTo>
                <a:lnTo>
                  <a:pt x="2608" y="1200"/>
                </a:lnTo>
                <a:cubicBezTo>
                  <a:pt x="2614" y="1200"/>
                  <a:pt x="2620" y="1201"/>
                  <a:pt x="2625" y="1205"/>
                </a:cubicBezTo>
                <a:lnTo>
                  <a:pt x="2669" y="1231"/>
                </a:lnTo>
                <a:cubicBezTo>
                  <a:pt x="2674" y="1234"/>
                  <a:pt x="2678" y="1237"/>
                  <a:pt x="2681" y="1242"/>
                </a:cubicBezTo>
                <a:lnTo>
                  <a:pt x="2707" y="1286"/>
                </a:lnTo>
                <a:lnTo>
                  <a:pt x="2702" y="1279"/>
                </a:lnTo>
                <a:lnTo>
                  <a:pt x="2704" y="1281"/>
                </a:lnTo>
                <a:lnTo>
                  <a:pt x="2657" y="1329"/>
                </a:lnTo>
                <a:lnTo>
                  <a:pt x="2655" y="1327"/>
                </a:lnTo>
                <a:cubicBezTo>
                  <a:pt x="2653" y="1325"/>
                  <a:pt x="2652" y="1323"/>
                  <a:pt x="2650" y="1320"/>
                </a:cubicBezTo>
                <a:lnTo>
                  <a:pt x="2624" y="1277"/>
                </a:lnTo>
                <a:lnTo>
                  <a:pt x="2635" y="1288"/>
                </a:lnTo>
                <a:lnTo>
                  <a:pt x="2591" y="1262"/>
                </a:lnTo>
                <a:lnTo>
                  <a:pt x="2608" y="1267"/>
                </a:lnTo>
                <a:lnTo>
                  <a:pt x="2564" y="1267"/>
                </a:lnTo>
                <a:lnTo>
                  <a:pt x="2579" y="1263"/>
                </a:lnTo>
                <a:lnTo>
                  <a:pt x="2526" y="1289"/>
                </a:lnTo>
                <a:lnTo>
                  <a:pt x="2535" y="1283"/>
                </a:lnTo>
                <a:lnTo>
                  <a:pt x="2493" y="1324"/>
                </a:lnTo>
                <a:lnTo>
                  <a:pt x="2446" y="1277"/>
                </a:lnTo>
                <a:close/>
                <a:moveTo>
                  <a:pt x="2833" y="1428"/>
                </a:moveTo>
                <a:lnTo>
                  <a:pt x="2841" y="1435"/>
                </a:lnTo>
                <a:lnTo>
                  <a:pt x="2837" y="1432"/>
                </a:lnTo>
                <a:lnTo>
                  <a:pt x="2881" y="1458"/>
                </a:lnTo>
                <a:lnTo>
                  <a:pt x="2925" y="1484"/>
                </a:lnTo>
                <a:lnTo>
                  <a:pt x="2884" y="1489"/>
                </a:lnTo>
                <a:lnTo>
                  <a:pt x="2911" y="1463"/>
                </a:lnTo>
                <a:cubicBezTo>
                  <a:pt x="2913" y="1461"/>
                  <a:pt x="2915" y="1459"/>
                  <a:pt x="2917" y="1458"/>
                </a:cubicBezTo>
                <a:lnTo>
                  <a:pt x="2961" y="1432"/>
                </a:lnTo>
                <a:lnTo>
                  <a:pt x="2955" y="1437"/>
                </a:lnTo>
                <a:lnTo>
                  <a:pt x="2999" y="1393"/>
                </a:lnTo>
                <a:lnTo>
                  <a:pt x="3004" y="1389"/>
                </a:lnTo>
                <a:lnTo>
                  <a:pt x="3046" y="1440"/>
                </a:lnTo>
                <a:lnTo>
                  <a:pt x="3046" y="1440"/>
                </a:lnTo>
                <a:lnTo>
                  <a:pt x="3002" y="1484"/>
                </a:lnTo>
                <a:cubicBezTo>
                  <a:pt x="3000" y="1486"/>
                  <a:pt x="2998" y="1487"/>
                  <a:pt x="2996" y="1489"/>
                </a:cubicBezTo>
                <a:lnTo>
                  <a:pt x="2951" y="1515"/>
                </a:lnTo>
                <a:lnTo>
                  <a:pt x="2958" y="1510"/>
                </a:lnTo>
                <a:lnTo>
                  <a:pt x="2931" y="1536"/>
                </a:lnTo>
                <a:cubicBezTo>
                  <a:pt x="2921" y="1547"/>
                  <a:pt x="2904" y="1549"/>
                  <a:pt x="2891" y="1541"/>
                </a:cubicBezTo>
                <a:lnTo>
                  <a:pt x="2847" y="1515"/>
                </a:lnTo>
                <a:lnTo>
                  <a:pt x="2803" y="1489"/>
                </a:lnTo>
                <a:cubicBezTo>
                  <a:pt x="2801" y="1488"/>
                  <a:pt x="2800" y="1487"/>
                  <a:pt x="2799" y="1486"/>
                </a:cubicBezTo>
                <a:lnTo>
                  <a:pt x="2790" y="1479"/>
                </a:lnTo>
                <a:lnTo>
                  <a:pt x="2833" y="1428"/>
                </a:lnTo>
                <a:close/>
                <a:moveTo>
                  <a:pt x="3192" y="1296"/>
                </a:moveTo>
                <a:lnTo>
                  <a:pt x="3208" y="1296"/>
                </a:lnTo>
                <a:lnTo>
                  <a:pt x="3208" y="1363"/>
                </a:lnTo>
                <a:lnTo>
                  <a:pt x="3192" y="1363"/>
                </a:lnTo>
                <a:lnTo>
                  <a:pt x="3192" y="1296"/>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77948" name="Rectangle 124">
            <a:extLst>
              <a:ext uri="{FF2B5EF4-FFF2-40B4-BE49-F238E27FC236}">
                <a16:creationId xmlns:a16="http://schemas.microsoft.com/office/drawing/2014/main" id="{7CE0223B-4B81-41AC-AE09-DD2DF316C417}"/>
              </a:ext>
            </a:extLst>
          </p:cNvPr>
          <p:cNvSpPr>
            <a:spLocks noChangeArrowheads="1"/>
          </p:cNvSpPr>
          <p:nvPr/>
        </p:nvSpPr>
        <p:spPr bwMode="auto">
          <a:xfrm rot="16200000">
            <a:off x="2758281" y="3445669"/>
            <a:ext cx="6080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amplitude</a:t>
            </a:r>
            <a:endParaRPr lang="en-US" altLang="en-US"/>
          </a:p>
        </p:txBody>
      </p:sp>
      <p:sp>
        <p:nvSpPr>
          <p:cNvPr id="77949" name="Rectangle 125">
            <a:extLst>
              <a:ext uri="{FF2B5EF4-FFF2-40B4-BE49-F238E27FC236}">
                <a16:creationId xmlns:a16="http://schemas.microsoft.com/office/drawing/2014/main" id="{6FB8EE18-6349-40C2-9D06-751799123320}"/>
              </a:ext>
            </a:extLst>
          </p:cNvPr>
          <p:cNvSpPr>
            <a:spLocks noChangeArrowheads="1"/>
          </p:cNvSpPr>
          <p:nvPr/>
        </p:nvSpPr>
        <p:spPr bwMode="auto">
          <a:xfrm>
            <a:off x="5507038" y="2527300"/>
            <a:ext cx="676275" cy="2682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950" name="Rectangle 126">
            <a:extLst>
              <a:ext uri="{FF2B5EF4-FFF2-40B4-BE49-F238E27FC236}">
                <a16:creationId xmlns:a16="http://schemas.microsoft.com/office/drawing/2014/main" id="{1885D7BC-00DE-4F19-88AF-E5595E38FE93}"/>
              </a:ext>
            </a:extLst>
          </p:cNvPr>
          <p:cNvSpPr>
            <a:spLocks noChangeArrowheads="1"/>
          </p:cNvSpPr>
          <p:nvPr/>
        </p:nvSpPr>
        <p:spPr bwMode="auto">
          <a:xfrm>
            <a:off x="4333875" y="5087938"/>
            <a:ext cx="3397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time, </a:t>
            </a:r>
            <a:endParaRPr lang="en-US" altLang="en-US"/>
          </a:p>
        </p:txBody>
      </p:sp>
      <p:sp>
        <p:nvSpPr>
          <p:cNvPr id="77951" name="Rectangle 127">
            <a:extLst>
              <a:ext uri="{FF2B5EF4-FFF2-40B4-BE49-F238E27FC236}">
                <a16:creationId xmlns:a16="http://schemas.microsoft.com/office/drawing/2014/main" id="{03F1238E-827A-4F56-BFC6-D31932377284}"/>
              </a:ext>
            </a:extLst>
          </p:cNvPr>
          <p:cNvSpPr>
            <a:spLocks noChangeArrowheads="1"/>
          </p:cNvSpPr>
          <p:nvPr/>
        </p:nvSpPr>
        <p:spPr bwMode="auto">
          <a:xfrm>
            <a:off x="4673600" y="5070475"/>
            <a:ext cx="8096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Symbol" panose="05050102010706020507" pitchFamily="18" charset="2"/>
              </a:rPr>
              <a:t>m</a:t>
            </a:r>
            <a:endParaRPr lang="en-US" altLang="en-US"/>
          </a:p>
        </p:txBody>
      </p:sp>
      <p:sp>
        <p:nvSpPr>
          <p:cNvPr id="77952" name="Rectangle 128">
            <a:extLst>
              <a:ext uri="{FF2B5EF4-FFF2-40B4-BE49-F238E27FC236}">
                <a16:creationId xmlns:a16="http://schemas.microsoft.com/office/drawing/2014/main" id="{8525F5B8-99DD-47B7-803C-FA955C5F9D93}"/>
              </a:ext>
            </a:extLst>
          </p:cNvPr>
          <p:cNvSpPr>
            <a:spLocks noChangeArrowheads="1"/>
          </p:cNvSpPr>
          <p:nvPr/>
        </p:nvSpPr>
        <p:spPr bwMode="auto">
          <a:xfrm>
            <a:off x="4751388" y="5087938"/>
            <a:ext cx="2174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sec</a:t>
            </a:r>
            <a:endParaRPr lang="en-US" altLang="en-US"/>
          </a:p>
        </p:txBody>
      </p:sp>
      <p:sp>
        <p:nvSpPr>
          <p:cNvPr id="77953" name="Text Box 129">
            <a:extLst>
              <a:ext uri="{FF2B5EF4-FFF2-40B4-BE49-F238E27FC236}">
                <a16:creationId xmlns:a16="http://schemas.microsoft.com/office/drawing/2014/main" id="{1677B7DE-3E73-4497-AB86-5A78E97E483C}"/>
              </a:ext>
            </a:extLst>
          </p:cNvPr>
          <p:cNvSpPr txBox="1">
            <a:spLocks noChangeArrowheads="1"/>
          </p:cNvSpPr>
          <p:nvPr/>
        </p:nvSpPr>
        <p:spPr bwMode="auto">
          <a:xfrm>
            <a:off x="3184525" y="288925"/>
            <a:ext cx="3414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-Inclusion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3" name="Line 5">
            <a:extLst>
              <a:ext uri="{FF2B5EF4-FFF2-40B4-BE49-F238E27FC236}">
                <a16:creationId xmlns:a16="http://schemas.microsoft.com/office/drawing/2014/main" id="{7C91BEB5-FAE6-4BF7-8442-597BC354D2A3}"/>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5" name="Text Box 7">
            <a:extLst>
              <a:ext uri="{FF2B5EF4-FFF2-40B4-BE49-F238E27FC236}">
                <a16:creationId xmlns:a16="http://schemas.microsoft.com/office/drawing/2014/main" id="{DCAA6821-1D4E-4488-B4F1-37761D2A6DC5}"/>
              </a:ext>
            </a:extLst>
          </p:cNvPr>
          <p:cNvSpPr txBox="1">
            <a:spLocks noChangeArrowheads="1"/>
          </p:cNvSpPr>
          <p:nvPr/>
        </p:nvSpPr>
        <p:spPr bwMode="auto">
          <a:xfrm>
            <a:off x="1066800" y="990600"/>
            <a:ext cx="70866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Why is the front surface response amplitude improved by the Doubly Distorted Born Approximation ? </a:t>
            </a:r>
          </a:p>
        </p:txBody>
      </p:sp>
      <p:sp>
        <p:nvSpPr>
          <p:cNvPr id="78856" name="Text Box 8">
            <a:extLst>
              <a:ext uri="{FF2B5EF4-FFF2-40B4-BE49-F238E27FC236}">
                <a16:creationId xmlns:a16="http://schemas.microsoft.com/office/drawing/2014/main" id="{A91B5579-CC8C-409B-B1FF-8E4929AC8C78}"/>
              </a:ext>
            </a:extLst>
          </p:cNvPr>
          <p:cNvSpPr txBox="1">
            <a:spLocks noChangeArrowheads="1"/>
          </p:cNvSpPr>
          <p:nvPr/>
        </p:nvSpPr>
        <p:spPr bwMode="auto">
          <a:xfrm>
            <a:off x="685800" y="5943600"/>
            <a:ext cx="2333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Answer: because </a:t>
            </a:r>
          </a:p>
        </p:txBody>
      </p:sp>
      <p:graphicFrame>
        <p:nvGraphicFramePr>
          <p:cNvPr id="78857" name="Object 9">
            <a:extLst>
              <a:ext uri="{FF2B5EF4-FFF2-40B4-BE49-F238E27FC236}">
                <a16:creationId xmlns:a16="http://schemas.microsoft.com/office/drawing/2014/main" id="{39E512FA-57AC-41A7-919A-00D7BD340A0B}"/>
              </a:ext>
            </a:extLst>
          </p:cNvPr>
          <p:cNvGraphicFramePr>
            <a:graphicFrameLocks noChangeAspect="1"/>
          </p:cNvGraphicFramePr>
          <p:nvPr/>
        </p:nvGraphicFramePr>
        <p:xfrm>
          <a:off x="3124200" y="5988050"/>
          <a:ext cx="1219200" cy="503238"/>
        </p:xfrm>
        <a:graphic>
          <a:graphicData uri="http://schemas.openxmlformats.org/presentationml/2006/ole">
            <mc:AlternateContent xmlns:mc="http://schemas.openxmlformats.org/markup-compatibility/2006">
              <mc:Choice xmlns:v="urn:schemas-microsoft-com:vml" Requires="v">
                <p:oleObj spid="_x0000_s102414" name="Equation" r:id="rId4" imgW="583920" imgH="241200" progId="Equation.DSMT4">
                  <p:embed/>
                </p:oleObj>
              </mc:Choice>
              <mc:Fallback>
                <p:oleObj name="Equation" r:id="rId4" imgW="583920" imgH="241200" progId="Equation.DSMT4">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5988050"/>
                        <a:ext cx="1219200" cy="503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8858" name="Text Box 10">
            <a:extLst>
              <a:ext uri="{FF2B5EF4-FFF2-40B4-BE49-F238E27FC236}">
                <a16:creationId xmlns:a16="http://schemas.microsoft.com/office/drawing/2014/main" id="{9A4489D2-A0CE-46BA-9F27-4FEC4650F770}"/>
              </a:ext>
            </a:extLst>
          </p:cNvPr>
          <p:cNvSpPr txBox="1">
            <a:spLocks noChangeArrowheads="1"/>
          </p:cNvSpPr>
          <p:nvPr/>
        </p:nvSpPr>
        <p:spPr bwMode="auto">
          <a:xfrm>
            <a:off x="4419600" y="6019800"/>
            <a:ext cx="4383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(plane wave reflection coefficient)</a:t>
            </a:r>
          </a:p>
        </p:txBody>
      </p:sp>
      <p:sp>
        <p:nvSpPr>
          <p:cNvPr id="79057" name="Line 209">
            <a:extLst>
              <a:ext uri="{FF2B5EF4-FFF2-40B4-BE49-F238E27FC236}">
                <a16:creationId xmlns:a16="http://schemas.microsoft.com/office/drawing/2014/main" id="{1FE587C2-40DF-4559-BDAB-BA37112296E0}"/>
              </a:ext>
            </a:extLst>
          </p:cNvPr>
          <p:cNvSpPr>
            <a:spLocks noChangeShapeType="1"/>
          </p:cNvSpPr>
          <p:nvPr/>
        </p:nvSpPr>
        <p:spPr bwMode="auto">
          <a:xfrm flipV="1">
            <a:off x="2881313"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58" name="Line 210">
            <a:extLst>
              <a:ext uri="{FF2B5EF4-FFF2-40B4-BE49-F238E27FC236}">
                <a16:creationId xmlns:a16="http://schemas.microsoft.com/office/drawing/2014/main" id="{AABBA06E-8278-4018-9992-948F6B452F0E}"/>
              </a:ext>
            </a:extLst>
          </p:cNvPr>
          <p:cNvSpPr>
            <a:spLocks noChangeShapeType="1"/>
          </p:cNvSpPr>
          <p:nvPr/>
        </p:nvSpPr>
        <p:spPr bwMode="auto">
          <a:xfrm>
            <a:off x="2881313"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59" name="Rectangle 211">
            <a:extLst>
              <a:ext uri="{FF2B5EF4-FFF2-40B4-BE49-F238E27FC236}">
                <a16:creationId xmlns:a16="http://schemas.microsoft.com/office/drawing/2014/main" id="{CC696FA2-6A12-4965-9DF2-FAB92E0BD2C0}"/>
              </a:ext>
            </a:extLst>
          </p:cNvPr>
          <p:cNvSpPr>
            <a:spLocks noChangeArrowheads="1"/>
          </p:cNvSpPr>
          <p:nvPr/>
        </p:nvSpPr>
        <p:spPr bwMode="auto">
          <a:xfrm>
            <a:off x="2855913" y="51165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a:p>
        </p:txBody>
      </p:sp>
      <p:sp>
        <p:nvSpPr>
          <p:cNvPr id="79060" name="Line 212">
            <a:extLst>
              <a:ext uri="{FF2B5EF4-FFF2-40B4-BE49-F238E27FC236}">
                <a16:creationId xmlns:a16="http://schemas.microsoft.com/office/drawing/2014/main" id="{6412D183-ECA0-46DD-A5B8-1120D14FBDFA}"/>
              </a:ext>
            </a:extLst>
          </p:cNvPr>
          <p:cNvSpPr>
            <a:spLocks noChangeShapeType="1"/>
          </p:cNvSpPr>
          <p:nvPr/>
        </p:nvSpPr>
        <p:spPr bwMode="auto">
          <a:xfrm flipV="1">
            <a:off x="3236913"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61" name="Line 213">
            <a:extLst>
              <a:ext uri="{FF2B5EF4-FFF2-40B4-BE49-F238E27FC236}">
                <a16:creationId xmlns:a16="http://schemas.microsoft.com/office/drawing/2014/main" id="{63E2B86C-77EB-4C81-A04D-370526638CA0}"/>
              </a:ext>
            </a:extLst>
          </p:cNvPr>
          <p:cNvSpPr>
            <a:spLocks noChangeShapeType="1"/>
          </p:cNvSpPr>
          <p:nvPr/>
        </p:nvSpPr>
        <p:spPr bwMode="auto">
          <a:xfrm>
            <a:off x="3236913"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62" name="Rectangle 214">
            <a:extLst>
              <a:ext uri="{FF2B5EF4-FFF2-40B4-BE49-F238E27FC236}">
                <a16:creationId xmlns:a16="http://schemas.microsoft.com/office/drawing/2014/main" id="{8C29FF69-2AC8-4130-BE9C-0B5052E58969}"/>
              </a:ext>
            </a:extLst>
          </p:cNvPr>
          <p:cNvSpPr>
            <a:spLocks noChangeArrowheads="1"/>
          </p:cNvSpPr>
          <p:nvPr/>
        </p:nvSpPr>
        <p:spPr bwMode="auto">
          <a:xfrm>
            <a:off x="3162300"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1.2</a:t>
            </a:r>
            <a:endParaRPr lang="en-US" altLang="en-US"/>
          </a:p>
        </p:txBody>
      </p:sp>
      <p:sp>
        <p:nvSpPr>
          <p:cNvPr id="79063" name="Line 215">
            <a:extLst>
              <a:ext uri="{FF2B5EF4-FFF2-40B4-BE49-F238E27FC236}">
                <a16:creationId xmlns:a16="http://schemas.microsoft.com/office/drawing/2014/main" id="{9225BE50-9AAB-4E05-9B63-AA72D7B27D2C}"/>
              </a:ext>
            </a:extLst>
          </p:cNvPr>
          <p:cNvSpPr>
            <a:spLocks noChangeShapeType="1"/>
          </p:cNvSpPr>
          <p:nvPr/>
        </p:nvSpPr>
        <p:spPr bwMode="auto">
          <a:xfrm flipV="1">
            <a:off x="3592513"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64" name="Line 216">
            <a:extLst>
              <a:ext uri="{FF2B5EF4-FFF2-40B4-BE49-F238E27FC236}">
                <a16:creationId xmlns:a16="http://schemas.microsoft.com/office/drawing/2014/main" id="{6D092E12-0592-44E6-B6E0-720270BCD4D6}"/>
              </a:ext>
            </a:extLst>
          </p:cNvPr>
          <p:cNvSpPr>
            <a:spLocks noChangeShapeType="1"/>
          </p:cNvSpPr>
          <p:nvPr/>
        </p:nvSpPr>
        <p:spPr bwMode="auto">
          <a:xfrm>
            <a:off x="3592513"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65" name="Rectangle 217">
            <a:extLst>
              <a:ext uri="{FF2B5EF4-FFF2-40B4-BE49-F238E27FC236}">
                <a16:creationId xmlns:a16="http://schemas.microsoft.com/office/drawing/2014/main" id="{3806CC39-DAB9-4026-BC91-93241104E384}"/>
              </a:ext>
            </a:extLst>
          </p:cNvPr>
          <p:cNvSpPr>
            <a:spLocks noChangeArrowheads="1"/>
          </p:cNvSpPr>
          <p:nvPr/>
        </p:nvSpPr>
        <p:spPr bwMode="auto">
          <a:xfrm>
            <a:off x="3519488"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1.4</a:t>
            </a:r>
            <a:endParaRPr lang="en-US" altLang="en-US"/>
          </a:p>
        </p:txBody>
      </p:sp>
      <p:sp>
        <p:nvSpPr>
          <p:cNvPr id="79066" name="Line 218">
            <a:extLst>
              <a:ext uri="{FF2B5EF4-FFF2-40B4-BE49-F238E27FC236}">
                <a16:creationId xmlns:a16="http://schemas.microsoft.com/office/drawing/2014/main" id="{19C7BF9B-C5BD-41D7-BC7C-D36FC46D328F}"/>
              </a:ext>
            </a:extLst>
          </p:cNvPr>
          <p:cNvSpPr>
            <a:spLocks noChangeShapeType="1"/>
          </p:cNvSpPr>
          <p:nvPr/>
        </p:nvSpPr>
        <p:spPr bwMode="auto">
          <a:xfrm flipV="1">
            <a:off x="3957638"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67" name="Line 219">
            <a:extLst>
              <a:ext uri="{FF2B5EF4-FFF2-40B4-BE49-F238E27FC236}">
                <a16:creationId xmlns:a16="http://schemas.microsoft.com/office/drawing/2014/main" id="{C522D558-E410-4049-96E1-AECB95A79D83}"/>
              </a:ext>
            </a:extLst>
          </p:cNvPr>
          <p:cNvSpPr>
            <a:spLocks noChangeShapeType="1"/>
          </p:cNvSpPr>
          <p:nvPr/>
        </p:nvSpPr>
        <p:spPr bwMode="auto">
          <a:xfrm>
            <a:off x="3957638"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68" name="Rectangle 220">
            <a:extLst>
              <a:ext uri="{FF2B5EF4-FFF2-40B4-BE49-F238E27FC236}">
                <a16:creationId xmlns:a16="http://schemas.microsoft.com/office/drawing/2014/main" id="{5E16BCA5-14FD-4806-A041-29517E96A478}"/>
              </a:ext>
            </a:extLst>
          </p:cNvPr>
          <p:cNvSpPr>
            <a:spLocks noChangeArrowheads="1"/>
          </p:cNvSpPr>
          <p:nvPr/>
        </p:nvSpPr>
        <p:spPr bwMode="auto">
          <a:xfrm>
            <a:off x="3883025"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1.6</a:t>
            </a:r>
            <a:endParaRPr lang="en-US" altLang="en-US"/>
          </a:p>
        </p:txBody>
      </p:sp>
      <p:sp>
        <p:nvSpPr>
          <p:cNvPr id="79069" name="Line 221">
            <a:extLst>
              <a:ext uri="{FF2B5EF4-FFF2-40B4-BE49-F238E27FC236}">
                <a16:creationId xmlns:a16="http://schemas.microsoft.com/office/drawing/2014/main" id="{BC9E1887-9594-4CEF-A1CF-FBE85713B965}"/>
              </a:ext>
            </a:extLst>
          </p:cNvPr>
          <p:cNvSpPr>
            <a:spLocks noChangeShapeType="1"/>
          </p:cNvSpPr>
          <p:nvPr/>
        </p:nvSpPr>
        <p:spPr bwMode="auto">
          <a:xfrm flipV="1">
            <a:off x="4313238"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70" name="Line 222">
            <a:extLst>
              <a:ext uri="{FF2B5EF4-FFF2-40B4-BE49-F238E27FC236}">
                <a16:creationId xmlns:a16="http://schemas.microsoft.com/office/drawing/2014/main" id="{EC5FD3DB-534A-4DE7-8183-017884272D0D}"/>
              </a:ext>
            </a:extLst>
          </p:cNvPr>
          <p:cNvSpPr>
            <a:spLocks noChangeShapeType="1"/>
          </p:cNvSpPr>
          <p:nvPr/>
        </p:nvSpPr>
        <p:spPr bwMode="auto">
          <a:xfrm>
            <a:off x="4313238"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71" name="Rectangle 223">
            <a:extLst>
              <a:ext uri="{FF2B5EF4-FFF2-40B4-BE49-F238E27FC236}">
                <a16:creationId xmlns:a16="http://schemas.microsoft.com/office/drawing/2014/main" id="{6E2D604A-3AE9-4B54-809A-72A60B9067F2}"/>
              </a:ext>
            </a:extLst>
          </p:cNvPr>
          <p:cNvSpPr>
            <a:spLocks noChangeArrowheads="1"/>
          </p:cNvSpPr>
          <p:nvPr/>
        </p:nvSpPr>
        <p:spPr bwMode="auto">
          <a:xfrm>
            <a:off x="4240213"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1.8</a:t>
            </a:r>
            <a:endParaRPr lang="en-US" altLang="en-US"/>
          </a:p>
        </p:txBody>
      </p:sp>
      <p:sp>
        <p:nvSpPr>
          <p:cNvPr id="79072" name="Line 224">
            <a:extLst>
              <a:ext uri="{FF2B5EF4-FFF2-40B4-BE49-F238E27FC236}">
                <a16:creationId xmlns:a16="http://schemas.microsoft.com/office/drawing/2014/main" id="{D9AF952B-C97F-4977-8368-7B166AEE5386}"/>
              </a:ext>
            </a:extLst>
          </p:cNvPr>
          <p:cNvSpPr>
            <a:spLocks noChangeShapeType="1"/>
          </p:cNvSpPr>
          <p:nvPr/>
        </p:nvSpPr>
        <p:spPr bwMode="auto">
          <a:xfrm flipV="1">
            <a:off x="4678363"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73" name="Line 225">
            <a:extLst>
              <a:ext uri="{FF2B5EF4-FFF2-40B4-BE49-F238E27FC236}">
                <a16:creationId xmlns:a16="http://schemas.microsoft.com/office/drawing/2014/main" id="{FD66CC7B-6992-40FE-B3B3-06DC5F7B3FC3}"/>
              </a:ext>
            </a:extLst>
          </p:cNvPr>
          <p:cNvSpPr>
            <a:spLocks noChangeShapeType="1"/>
          </p:cNvSpPr>
          <p:nvPr/>
        </p:nvSpPr>
        <p:spPr bwMode="auto">
          <a:xfrm>
            <a:off x="4678363"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74" name="Rectangle 226">
            <a:extLst>
              <a:ext uri="{FF2B5EF4-FFF2-40B4-BE49-F238E27FC236}">
                <a16:creationId xmlns:a16="http://schemas.microsoft.com/office/drawing/2014/main" id="{84288BD1-C9F4-4956-9BE6-088F3F51E5BE}"/>
              </a:ext>
            </a:extLst>
          </p:cNvPr>
          <p:cNvSpPr>
            <a:spLocks noChangeArrowheads="1"/>
          </p:cNvSpPr>
          <p:nvPr/>
        </p:nvSpPr>
        <p:spPr bwMode="auto">
          <a:xfrm>
            <a:off x="4656138" y="51165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a:p>
        </p:txBody>
      </p:sp>
      <p:sp>
        <p:nvSpPr>
          <p:cNvPr id="79075" name="Line 227">
            <a:extLst>
              <a:ext uri="{FF2B5EF4-FFF2-40B4-BE49-F238E27FC236}">
                <a16:creationId xmlns:a16="http://schemas.microsoft.com/office/drawing/2014/main" id="{CEC55999-4B8E-4E2D-99FC-6F4369606C30}"/>
              </a:ext>
            </a:extLst>
          </p:cNvPr>
          <p:cNvSpPr>
            <a:spLocks noChangeShapeType="1"/>
          </p:cNvSpPr>
          <p:nvPr/>
        </p:nvSpPr>
        <p:spPr bwMode="auto">
          <a:xfrm flipV="1">
            <a:off x="5035550" y="5008563"/>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76" name="Line 228">
            <a:extLst>
              <a:ext uri="{FF2B5EF4-FFF2-40B4-BE49-F238E27FC236}">
                <a16:creationId xmlns:a16="http://schemas.microsoft.com/office/drawing/2014/main" id="{C2DA9659-A558-4398-B439-BACBE2DC3A6B}"/>
              </a:ext>
            </a:extLst>
          </p:cNvPr>
          <p:cNvSpPr>
            <a:spLocks noChangeShapeType="1"/>
          </p:cNvSpPr>
          <p:nvPr/>
        </p:nvSpPr>
        <p:spPr bwMode="auto">
          <a:xfrm>
            <a:off x="5035550" y="2200275"/>
            <a:ext cx="1588"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77" name="Rectangle 229">
            <a:extLst>
              <a:ext uri="{FF2B5EF4-FFF2-40B4-BE49-F238E27FC236}">
                <a16:creationId xmlns:a16="http://schemas.microsoft.com/office/drawing/2014/main" id="{4999CD91-F560-4FCB-BAEF-3D20DC258809}"/>
              </a:ext>
            </a:extLst>
          </p:cNvPr>
          <p:cNvSpPr>
            <a:spLocks noChangeArrowheads="1"/>
          </p:cNvSpPr>
          <p:nvPr/>
        </p:nvSpPr>
        <p:spPr bwMode="auto">
          <a:xfrm>
            <a:off x="4962525"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2.2</a:t>
            </a:r>
            <a:endParaRPr lang="en-US" altLang="en-US"/>
          </a:p>
        </p:txBody>
      </p:sp>
      <p:sp>
        <p:nvSpPr>
          <p:cNvPr id="79078" name="Line 230">
            <a:extLst>
              <a:ext uri="{FF2B5EF4-FFF2-40B4-BE49-F238E27FC236}">
                <a16:creationId xmlns:a16="http://schemas.microsoft.com/office/drawing/2014/main" id="{B03315C0-28CD-4249-A337-75B4683B6E09}"/>
              </a:ext>
            </a:extLst>
          </p:cNvPr>
          <p:cNvSpPr>
            <a:spLocks noChangeShapeType="1"/>
          </p:cNvSpPr>
          <p:nvPr/>
        </p:nvSpPr>
        <p:spPr bwMode="auto">
          <a:xfrm flipV="1">
            <a:off x="5391150" y="5008563"/>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79" name="Line 231">
            <a:extLst>
              <a:ext uri="{FF2B5EF4-FFF2-40B4-BE49-F238E27FC236}">
                <a16:creationId xmlns:a16="http://schemas.microsoft.com/office/drawing/2014/main" id="{D4631844-5053-4575-8104-F8D6536AD3A5}"/>
              </a:ext>
            </a:extLst>
          </p:cNvPr>
          <p:cNvSpPr>
            <a:spLocks noChangeShapeType="1"/>
          </p:cNvSpPr>
          <p:nvPr/>
        </p:nvSpPr>
        <p:spPr bwMode="auto">
          <a:xfrm>
            <a:off x="5391150" y="2200275"/>
            <a:ext cx="1588"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80" name="Rectangle 232">
            <a:extLst>
              <a:ext uri="{FF2B5EF4-FFF2-40B4-BE49-F238E27FC236}">
                <a16:creationId xmlns:a16="http://schemas.microsoft.com/office/drawing/2014/main" id="{DD533F4A-EEED-4F6E-A776-3B1123D9F903}"/>
              </a:ext>
            </a:extLst>
          </p:cNvPr>
          <p:cNvSpPr>
            <a:spLocks noChangeArrowheads="1"/>
          </p:cNvSpPr>
          <p:nvPr/>
        </p:nvSpPr>
        <p:spPr bwMode="auto">
          <a:xfrm>
            <a:off x="5318125"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2.4</a:t>
            </a:r>
            <a:endParaRPr lang="en-US" altLang="en-US"/>
          </a:p>
        </p:txBody>
      </p:sp>
      <p:sp>
        <p:nvSpPr>
          <p:cNvPr id="79081" name="Line 233">
            <a:extLst>
              <a:ext uri="{FF2B5EF4-FFF2-40B4-BE49-F238E27FC236}">
                <a16:creationId xmlns:a16="http://schemas.microsoft.com/office/drawing/2014/main" id="{BB86E62C-36A8-4B59-AE92-43947A8EC39E}"/>
              </a:ext>
            </a:extLst>
          </p:cNvPr>
          <p:cNvSpPr>
            <a:spLocks noChangeShapeType="1"/>
          </p:cNvSpPr>
          <p:nvPr/>
        </p:nvSpPr>
        <p:spPr bwMode="auto">
          <a:xfrm flipV="1">
            <a:off x="5756275" y="5008563"/>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82" name="Line 234">
            <a:extLst>
              <a:ext uri="{FF2B5EF4-FFF2-40B4-BE49-F238E27FC236}">
                <a16:creationId xmlns:a16="http://schemas.microsoft.com/office/drawing/2014/main" id="{A971648B-52A2-4BC4-9491-F2E12A14CC15}"/>
              </a:ext>
            </a:extLst>
          </p:cNvPr>
          <p:cNvSpPr>
            <a:spLocks noChangeShapeType="1"/>
          </p:cNvSpPr>
          <p:nvPr/>
        </p:nvSpPr>
        <p:spPr bwMode="auto">
          <a:xfrm>
            <a:off x="5756275" y="2200275"/>
            <a:ext cx="1588"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83" name="Rectangle 235">
            <a:extLst>
              <a:ext uri="{FF2B5EF4-FFF2-40B4-BE49-F238E27FC236}">
                <a16:creationId xmlns:a16="http://schemas.microsoft.com/office/drawing/2014/main" id="{3FD72427-11A2-4111-B141-71D7ECB873D5}"/>
              </a:ext>
            </a:extLst>
          </p:cNvPr>
          <p:cNvSpPr>
            <a:spLocks noChangeArrowheads="1"/>
          </p:cNvSpPr>
          <p:nvPr/>
        </p:nvSpPr>
        <p:spPr bwMode="auto">
          <a:xfrm>
            <a:off x="5683250"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2.6</a:t>
            </a:r>
            <a:endParaRPr lang="en-US" altLang="en-US"/>
          </a:p>
        </p:txBody>
      </p:sp>
      <p:sp>
        <p:nvSpPr>
          <p:cNvPr id="79084" name="Line 236">
            <a:extLst>
              <a:ext uri="{FF2B5EF4-FFF2-40B4-BE49-F238E27FC236}">
                <a16:creationId xmlns:a16="http://schemas.microsoft.com/office/drawing/2014/main" id="{D125244F-C9EC-441F-8525-8D5D7568407F}"/>
              </a:ext>
            </a:extLst>
          </p:cNvPr>
          <p:cNvSpPr>
            <a:spLocks noChangeShapeType="1"/>
          </p:cNvSpPr>
          <p:nvPr/>
        </p:nvSpPr>
        <p:spPr bwMode="auto">
          <a:xfrm flipV="1">
            <a:off x="6113463"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85" name="Line 237">
            <a:extLst>
              <a:ext uri="{FF2B5EF4-FFF2-40B4-BE49-F238E27FC236}">
                <a16:creationId xmlns:a16="http://schemas.microsoft.com/office/drawing/2014/main" id="{9417AAA0-9BCD-4F21-A7C0-795890BBA372}"/>
              </a:ext>
            </a:extLst>
          </p:cNvPr>
          <p:cNvSpPr>
            <a:spLocks noChangeShapeType="1"/>
          </p:cNvSpPr>
          <p:nvPr/>
        </p:nvSpPr>
        <p:spPr bwMode="auto">
          <a:xfrm>
            <a:off x="6113463"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86" name="Rectangle 238">
            <a:extLst>
              <a:ext uri="{FF2B5EF4-FFF2-40B4-BE49-F238E27FC236}">
                <a16:creationId xmlns:a16="http://schemas.microsoft.com/office/drawing/2014/main" id="{B56FF070-57AC-438C-A0AF-5CF5B061BD99}"/>
              </a:ext>
            </a:extLst>
          </p:cNvPr>
          <p:cNvSpPr>
            <a:spLocks noChangeArrowheads="1"/>
          </p:cNvSpPr>
          <p:nvPr/>
        </p:nvSpPr>
        <p:spPr bwMode="auto">
          <a:xfrm>
            <a:off x="6038850"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2.8</a:t>
            </a:r>
            <a:endParaRPr lang="en-US" altLang="en-US"/>
          </a:p>
        </p:txBody>
      </p:sp>
      <p:sp>
        <p:nvSpPr>
          <p:cNvPr id="79087" name="Line 239">
            <a:extLst>
              <a:ext uri="{FF2B5EF4-FFF2-40B4-BE49-F238E27FC236}">
                <a16:creationId xmlns:a16="http://schemas.microsoft.com/office/drawing/2014/main" id="{088C7CC7-BB74-4C09-8585-38906F17835C}"/>
              </a:ext>
            </a:extLst>
          </p:cNvPr>
          <p:cNvSpPr>
            <a:spLocks noChangeShapeType="1"/>
          </p:cNvSpPr>
          <p:nvPr/>
        </p:nvSpPr>
        <p:spPr bwMode="auto">
          <a:xfrm flipV="1">
            <a:off x="6477000" y="5008563"/>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88" name="Line 240">
            <a:extLst>
              <a:ext uri="{FF2B5EF4-FFF2-40B4-BE49-F238E27FC236}">
                <a16:creationId xmlns:a16="http://schemas.microsoft.com/office/drawing/2014/main" id="{7C5A027F-0C60-463D-A9DC-E1EDB8F5178A}"/>
              </a:ext>
            </a:extLst>
          </p:cNvPr>
          <p:cNvSpPr>
            <a:spLocks noChangeShapeType="1"/>
          </p:cNvSpPr>
          <p:nvPr/>
        </p:nvSpPr>
        <p:spPr bwMode="auto">
          <a:xfrm>
            <a:off x="6477000" y="2200275"/>
            <a:ext cx="1588"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89" name="Rectangle 241">
            <a:extLst>
              <a:ext uri="{FF2B5EF4-FFF2-40B4-BE49-F238E27FC236}">
                <a16:creationId xmlns:a16="http://schemas.microsoft.com/office/drawing/2014/main" id="{0D69250A-3458-454D-A416-7729B6E9059D}"/>
              </a:ext>
            </a:extLst>
          </p:cNvPr>
          <p:cNvSpPr>
            <a:spLocks noChangeArrowheads="1"/>
          </p:cNvSpPr>
          <p:nvPr/>
        </p:nvSpPr>
        <p:spPr bwMode="auto">
          <a:xfrm>
            <a:off x="6453188" y="51165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3</a:t>
            </a:r>
            <a:endParaRPr lang="en-US" altLang="en-US"/>
          </a:p>
        </p:txBody>
      </p:sp>
      <p:sp>
        <p:nvSpPr>
          <p:cNvPr id="79090" name="Line 242">
            <a:extLst>
              <a:ext uri="{FF2B5EF4-FFF2-40B4-BE49-F238E27FC236}">
                <a16:creationId xmlns:a16="http://schemas.microsoft.com/office/drawing/2014/main" id="{E55D0178-15D4-4A86-978D-18238C226D6B}"/>
              </a:ext>
            </a:extLst>
          </p:cNvPr>
          <p:cNvSpPr>
            <a:spLocks noChangeShapeType="1"/>
          </p:cNvSpPr>
          <p:nvPr/>
        </p:nvSpPr>
        <p:spPr bwMode="auto">
          <a:xfrm>
            <a:off x="2881313" y="5049838"/>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91" name="Line 243">
            <a:extLst>
              <a:ext uri="{FF2B5EF4-FFF2-40B4-BE49-F238E27FC236}">
                <a16:creationId xmlns:a16="http://schemas.microsoft.com/office/drawing/2014/main" id="{DAA5F123-39AD-4D88-BCB5-FF9CDB454DB4}"/>
              </a:ext>
            </a:extLst>
          </p:cNvPr>
          <p:cNvSpPr>
            <a:spLocks noChangeShapeType="1"/>
          </p:cNvSpPr>
          <p:nvPr/>
        </p:nvSpPr>
        <p:spPr bwMode="auto">
          <a:xfrm flipH="1">
            <a:off x="6435725" y="5049838"/>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92" name="Rectangle 244">
            <a:extLst>
              <a:ext uri="{FF2B5EF4-FFF2-40B4-BE49-F238E27FC236}">
                <a16:creationId xmlns:a16="http://schemas.microsoft.com/office/drawing/2014/main" id="{31D71F8D-CDC1-4E56-A802-24577CD4C72E}"/>
              </a:ext>
            </a:extLst>
          </p:cNvPr>
          <p:cNvSpPr>
            <a:spLocks noChangeArrowheads="1"/>
          </p:cNvSpPr>
          <p:nvPr/>
        </p:nvSpPr>
        <p:spPr bwMode="auto">
          <a:xfrm>
            <a:off x="2759075" y="499427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a:p>
        </p:txBody>
      </p:sp>
      <p:sp>
        <p:nvSpPr>
          <p:cNvPr id="79093" name="Line 245">
            <a:extLst>
              <a:ext uri="{FF2B5EF4-FFF2-40B4-BE49-F238E27FC236}">
                <a16:creationId xmlns:a16="http://schemas.microsoft.com/office/drawing/2014/main" id="{34F7DB13-CFB6-4103-B4EF-85D8E50AABD8}"/>
              </a:ext>
            </a:extLst>
          </p:cNvPr>
          <p:cNvSpPr>
            <a:spLocks noChangeShapeType="1"/>
          </p:cNvSpPr>
          <p:nvPr/>
        </p:nvSpPr>
        <p:spPr bwMode="auto">
          <a:xfrm>
            <a:off x="2881313" y="4757738"/>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94" name="Line 246">
            <a:extLst>
              <a:ext uri="{FF2B5EF4-FFF2-40B4-BE49-F238E27FC236}">
                <a16:creationId xmlns:a16="http://schemas.microsoft.com/office/drawing/2014/main" id="{1CDB332E-9139-4BCD-86B5-F289122FE3C4}"/>
              </a:ext>
            </a:extLst>
          </p:cNvPr>
          <p:cNvSpPr>
            <a:spLocks noChangeShapeType="1"/>
          </p:cNvSpPr>
          <p:nvPr/>
        </p:nvSpPr>
        <p:spPr bwMode="auto">
          <a:xfrm flipH="1">
            <a:off x="6435725" y="4757738"/>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95" name="Rectangle 247">
            <a:extLst>
              <a:ext uri="{FF2B5EF4-FFF2-40B4-BE49-F238E27FC236}">
                <a16:creationId xmlns:a16="http://schemas.microsoft.com/office/drawing/2014/main" id="{8002493F-779A-48E7-9F64-A9F1A208D4B1}"/>
              </a:ext>
            </a:extLst>
          </p:cNvPr>
          <p:cNvSpPr>
            <a:spLocks noChangeArrowheads="1"/>
          </p:cNvSpPr>
          <p:nvPr/>
        </p:nvSpPr>
        <p:spPr bwMode="auto">
          <a:xfrm>
            <a:off x="2667000" y="470058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a:p>
        </p:txBody>
      </p:sp>
      <p:sp>
        <p:nvSpPr>
          <p:cNvPr id="79096" name="Line 248">
            <a:extLst>
              <a:ext uri="{FF2B5EF4-FFF2-40B4-BE49-F238E27FC236}">
                <a16:creationId xmlns:a16="http://schemas.microsoft.com/office/drawing/2014/main" id="{9C55ACE8-E8F0-4034-8E7E-2596688D5246}"/>
              </a:ext>
            </a:extLst>
          </p:cNvPr>
          <p:cNvSpPr>
            <a:spLocks noChangeShapeType="1"/>
          </p:cNvSpPr>
          <p:nvPr/>
        </p:nvSpPr>
        <p:spPr bwMode="auto">
          <a:xfrm>
            <a:off x="2881313" y="4475163"/>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97" name="Line 249">
            <a:extLst>
              <a:ext uri="{FF2B5EF4-FFF2-40B4-BE49-F238E27FC236}">
                <a16:creationId xmlns:a16="http://schemas.microsoft.com/office/drawing/2014/main" id="{40C36D3B-AA39-42AA-BEF7-77BAC1CB5ACE}"/>
              </a:ext>
            </a:extLst>
          </p:cNvPr>
          <p:cNvSpPr>
            <a:spLocks noChangeShapeType="1"/>
          </p:cNvSpPr>
          <p:nvPr/>
        </p:nvSpPr>
        <p:spPr bwMode="auto">
          <a:xfrm flipH="1">
            <a:off x="6435725" y="4475163"/>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098" name="Rectangle 250">
            <a:extLst>
              <a:ext uri="{FF2B5EF4-FFF2-40B4-BE49-F238E27FC236}">
                <a16:creationId xmlns:a16="http://schemas.microsoft.com/office/drawing/2014/main" id="{07A0A825-72F2-4DBC-A300-D7FE8B939CF4}"/>
              </a:ext>
            </a:extLst>
          </p:cNvPr>
          <p:cNvSpPr>
            <a:spLocks noChangeArrowheads="1"/>
          </p:cNvSpPr>
          <p:nvPr/>
        </p:nvSpPr>
        <p:spPr bwMode="auto">
          <a:xfrm>
            <a:off x="2667000" y="44196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0.4</a:t>
            </a:r>
            <a:endParaRPr lang="en-US" altLang="en-US"/>
          </a:p>
        </p:txBody>
      </p:sp>
      <p:sp>
        <p:nvSpPr>
          <p:cNvPr id="79099" name="Line 251">
            <a:extLst>
              <a:ext uri="{FF2B5EF4-FFF2-40B4-BE49-F238E27FC236}">
                <a16:creationId xmlns:a16="http://schemas.microsoft.com/office/drawing/2014/main" id="{7B7CB876-6F07-4253-9431-0A7A082AA2DB}"/>
              </a:ext>
            </a:extLst>
          </p:cNvPr>
          <p:cNvSpPr>
            <a:spLocks noChangeShapeType="1"/>
          </p:cNvSpPr>
          <p:nvPr/>
        </p:nvSpPr>
        <p:spPr bwMode="auto">
          <a:xfrm>
            <a:off x="2881313" y="4191000"/>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00" name="Line 252">
            <a:extLst>
              <a:ext uri="{FF2B5EF4-FFF2-40B4-BE49-F238E27FC236}">
                <a16:creationId xmlns:a16="http://schemas.microsoft.com/office/drawing/2014/main" id="{2B257B07-043B-4A22-95A6-E477A49C0420}"/>
              </a:ext>
            </a:extLst>
          </p:cNvPr>
          <p:cNvSpPr>
            <a:spLocks noChangeShapeType="1"/>
          </p:cNvSpPr>
          <p:nvPr/>
        </p:nvSpPr>
        <p:spPr bwMode="auto">
          <a:xfrm flipH="1">
            <a:off x="6435725" y="4191000"/>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01" name="Rectangle 253">
            <a:extLst>
              <a:ext uri="{FF2B5EF4-FFF2-40B4-BE49-F238E27FC236}">
                <a16:creationId xmlns:a16="http://schemas.microsoft.com/office/drawing/2014/main" id="{12B7EA4A-2380-4FF1-98CC-1F34B35F3EB1}"/>
              </a:ext>
            </a:extLst>
          </p:cNvPr>
          <p:cNvSpPr>
            <a:spLocks noChangeArrowheads="1"/>
          </p:cNvSpPr>
          <p:nvPr/>
        </p:nvSpPr>
        <p:spPr bwMode="auto">
          <a:xfrm>
            <a:off x="2667000" y="41338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0.6</a:t>
            </a:r>
            <a:endParaRPr lang="en-US" altLang="en-US"/>
          </a:p>
        </p:txBody>
      </p:sp>
      <p:sp>
        <p:nvSpPr>
          <p:cNvPr id="79102" name="Line 254">
            <a:extLst>
              <a:ext uri="{FF2B5EF4-FFF2-40B4-BE49-F238E27FC236}">
                <a16:creationId xmlns:a16="http://schemas.microsoft.com/office/drawing/2014/main" id="{FA1BCAEB-C97F-4162-A3BD-183208D00AF2}"/>
              </a:ext>
            </a:extLst>
          </p:cNvPr>
          <p:cNvSpPr>
            <a:spLocks noChangeShapeType="1"/>
          </p:cNvSpPr>
          <p:nvPr/>
        </p:nvSpPr>
        <p:spPr bwMode="auto">
          <a:xfrm>
            <a:off x="2881313" y="3906838"/>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03" name="Line 255">
            <a:extLst>
              <a:ext uri="{FF2B5EF4-FFF2-40B4-BE49-F238E27FC236}">
                <a16:creationId xmlns:a16="http://schemas.microsoft.com/office/drawing/2014/main" id="{0667D759-AF87-4B1F-8AD9-102CDCA5D8BD}"/>
              </a:ext>
            </a:extLst>
          </p:cNvPr>
          <p:cNvSpPr>
            <a:spLocks noChangeShapeType="1"/>
          </p:cNvSpPr>
          <p:nvPr/>
        </p:nvSpPr>
        <p:spPr bwMode="auto">
          <a:xfrm flipH="1">
            <a:off x="6435725" y="3906838"/>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04" name="Rectangle 256">
            <a:extLst>
              <a:ext uri="{FF2B5EF4-FFF2-40B4-BE49-F238E27FC236}">
                <a16:creationId xmlns:a16="http://schemas.microsoft.com/office/drawing/2014/main" id="{1149952C-B072-4B8C-89C5-F385CA3C2E40}"/>
              </a:ext>
            </a:extLst>
          </p:cNvPr>
          <p:cNvSpPr>
            <a:spLocks noChangeArrowheads="1"/>
          </p:cNvSpPr>
          <p:nvPr/>
        </p:nvSpPr>
        <p:spPr bwMode="auto">
          <a:xfrm>
            <a:off x="2667000" y="38528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0.8</a:t>
            </a:r>
            <a:endParaRPr lang="en-US" altLang="en-US"/>
          </a:p>
        </p:txBody>
      </p:sp>
      <p:sp>
        <p:nvSpPr>
          <p:cNvPr id="79105" name="Line 257">
            <a:extLst>
              <a:ext uri="{FF2B5EF4-FFF2-40B4-BE49-F238E27FC236}">
                <a16:creationId xmlns:a16="http://schemas.microsoft.com/office/drawing/2014/main" id="{38CC7365-8E2E-4005-89E6-9A36FA4710DE}"/>
              </a:ext>
            </a:extLst>
          </p:cNvPr>
          <p:cNvSpPr>
            <a:spLocks noChangeShapeType="1"/>
          </p:cNvSpPr>
          <p:nvPr/>
        </p:nvSpPr>
        <p:spPr bwMode="auto">
          <a:xfrm>
            <a:off x="2881313" y="3624263"/>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06" name="Line 258">
            <a:extLst>
              <a:ext uri="{FF2B5EF4-FFF2-40B4-BE49-F238E27FC236}">
                <a16:creationId xmlns:a16="http://schemas.microsoft.com/office/drawing/2014/main" id="{0BDE3A3E-3854-4243-872E-32C905E518EC}"/>
              </a:ext>
            </a:extLst>
          </p:cNvPr>
          <p:cNvSpPr>
            <a:spLocks noChangeShapeType="1"/>
          </p:cNvSpPr>
          <p:nvPr/>
        </p:nvSpPr>
        <p:spPr bwMode="auto">
          <a:xfrm flipH="1">
            <a:off x="6435725" y="3625850"/>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07" name="Rectangle 259">
            <a:extLst>
              <a:ext uri="{FF2B5EF4-FFF2-40B4-BE49-F238E27FC236}">
                <a16:creationId xmlns:a16="http://schemas.microsoft.com/office/drawing/2014/main" id="{A9D40050-B36F-4EA8-8A9B-F57BF1350E7D}"/>
              </a:ext>
            </a:extLst>
          </p:cNvPr>
          <p:cNvSpPr>
            <a:spLocks noChangeArrowheads="1"/>
          </p:cNvSpPr>
          <p:nvPr/>
        </p:nvSpPr>
        <p:spPr bwMode="auto">
          <a:xfrm>
            <a:off x="2759075" y="35671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a:p>
        </p:txBody>
      </p:sp>
      <p:sp>
        <p:nvSpPr>
          <p:cNvPr id="79108" name="Line 260">
            <a:extLst>
              <a:ext uri="{FF2B5EF4-FFF2-40B4-BE49-F238E27FC236}">
                <a16:creationId xmlns:a16="http://schemas.microsoft.com/office/drawing/2014/main" id="{9088C30A-0B4D-4A3B-9ACC-3EBBF53FA880}"/>
              </a:ext>
            </a:extLst>
          </p:cNvPr>
          <p:cNvSpPr>
            <a:spLocks noChangeShapeType="1"/>
          </p:cNvSpPr>
          <p:nvPr/>
        </p:nvSpPr>
        <p:spPr bwMode="auto">
          <a:xfrm>
            <a:off x="2881313" y="3333750"/>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09" name="Line 261">
            <a:extLst>
              <a:ext uri="{FF2B5EF4-FFF2-40B4-BE49-F238E27FC236}">
                <a16:creationId xmlns:a16="http://schemas.microsoft.com/office/drawing/2014/main" id="{D34F7969-B63E-4F3B-A540-69D1754A7D85}"/>
              </a:ext>
            </a:extLst>
          </p:cNvPr>
          <p:cNvSpPr>
            <a:spLocks noChangeShapeType="1"/>
          </p:cNvSpPr>
          <p:nvPr/>
        </p:nvSpPr>
        <p:spPr bwMode="auto">
          <a:xfrm flipH="1">
            <a:off x="6435725" y="3333750"/>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10" name="Rectangle 262">
            <a:extLst>
              <a:ext uri="{FF2B5EF4-FFF2-40B4-BE49-F238E27FC236}">
                <a16:creationId xmlns:a16="http://schemas.microsoft.com/office/drawing/2014/main" id="{42EC6696-BBAD-4FED-9285-CDF5B3EACCA7}"/>
              </a:ext>
            </a:extLst>
          </p:cNvPr>
          <p:cNvSpPr>
            <a:spLocks noChangeArrowheads="1"/>
          </p:cNvSpPr>
          <p:nvPr/>
        </p:nvSpPr>
        <p:spPr bwMode="auto">
          <a:xfrm>
            <a:off x="2667000" y="32766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1.2</a:t>
            </a:r>
            <a:endParaRPr lang="en-US" altLang="en-US"/>
          </a:p>
        </p:txBody>
      </p:sp>
      <p:sp>
        <p:nvSpPr>
          <p:cNvPr id="79111" name="Line 263">
            <a:extLst>
              <a:ext uri="{FF2B5EF4-FFF2-40B4-BE49-F238E27FC236}">
                <a16:creationId xmlns:a16="http://schemas.microsoft.com/office/drawing/2014/main" id="{002BC08C-7B8B-463E-A9CB-109199F03E66}"/>
              </a:ext>
            </a:extLst>
          </p:cNvPr>
          <p:cNvSpPr>
            <a:spLocks noChangeShapeType="1"/>
          </p:cNvSpPr>
          <p:nvPr/>
        </p:nvSpPr>
        <p:spPr bwMode="auto">
          <a:xfrm>
            <a:off x="2881313" y="3051175"/>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12" name="Line 264">
            <a:extLst>
              <a:ext uri="{FF2B5EF4-FFF2-40B4-BE49-F238E27FC236}">
                <a16:creationId xmlns:a16="http://schemas.microsoft.com/office/drawing/2014/main" id="{F60BE9FB-846B-4FCC-97CF-AF7C12F9E9AD}"/>
              </a:ext>
            </a:extLst>
          </p:cNvPr>
          <p:cNvSpPr>
            <a:spLocks noChangeShapeType="1"/>
          </p:cNvSpPr>
          <p:nvPr/>
        </p:nvSpPr>
        <p:spPr bwMode="auto">
          <a:xfrm flipH="1">
            <a:off x="6435725" y="3051175"/>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13" name="Rectangle 265">
            <a:extLst>
              <a:ext uri="{FF2B5EF4-FFF2-40B4-BE49-F238E27FC236}">
                <a16:creationId xmlns:a16="http://schemas.microsoft.com/office/drawing/2014/main" id="{B7DDF41A-F904-4B1D-9907-98BC6CB44824}"/>
              </a:ext>
            </a:extLst>
          </p:cNvPr>
          <p:cNvSpPr>
            <a:spLocks noChangeArrowheads="1"/>
          </p:cNvSpPr>
          <p:nvPr/>
        </p:nvSpPr>
        <p:spPr bwMode="auto">
          <a:xfrm>
            <a:off x="2667000" y="299402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1.4</a:t>
            </a:r>
            <a:endParaRPr lang="en-US" altLang="en-US"/>
          </a:p>
        </p:txBody>
      </p:sp>
      <p:sp>
        <p:nvSpPr>
          <p:cNvPr id="79114" name="Line 266">
            <a:extLst>
              <a:ext uri="{FF2B5EF4-FFF2-40B4-BE49-F238E27FC236}">
                <a16:creationId xmlns:a16="http://schemas.microsoft.com/office/drawing/2014/main" id="{31E64092-0DF5-40E6-88A5-62413F9B63C4}"/>
              </a:ext>
            </a:extLst>
          </p:cNvPr>
          <p:cNvSpPr>
            <a:spLocks noChangeShapeType="1"/>
          </p:cNvSpPr>
          <p:nvPr/>
        </p:nvSpPr>
        <p:spPr bwMode="auto">
          <a:xfrm>
            <a:off x="2881313" y="2767013"/>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15" name="Line 267">
            <a:extLst>
              <a:ext uri="{FF2B5EF4-FFF2-40B4-BE49-F238E27FC236}">
                <a16:creationId xmlns:a16="http://schemas.microsoft.com/office/drawing/2014/main" id="{D36A088E-FBDB-45D4-9BA2-3B507DDE7113}"/>
              </a:ext>
            </a:extLst>
          </p:cNvPr>
          <p:cNvSpPr>
            <a:spLocks noChangeShapeType="1"/>
          </p:cNvSpPr>
          <p:nvPr/>
        </p:nvSpPr>
        <p:spPr bwMode="auto">
          <a:xfrm flipH="1">
            <a:off x="6435725" y="2767013"/>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16" name="Rectangle 268">
            <a:extLst>
              <a:ext uri="{FF2B5EF4-FFF2-40B4-BE49-F238E27FC236}">
                <a16:creationId xmlns:a16="http://schemas.microsoft.com/office/drawing/2014/main" id="{2733863C-71C9-4CF2-8345-7EE36149A5DF}"/>
              </a:ext>
            </a:extLst>
          </p:cNvPr>
          <p:cNvSpPr>
            <a:spLocks noChangeArrowheads="1"/>
          </p:cNvSpPr>
          <p:nvPr/>
        </p:nvSpPr>
        <p:spPr bwMode="auto">
          <a:xfrm>
            <a:off x="2667000" y="27098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1.6</a:t>
            </a:r>
            <a:endParaRPr lang="en-US" altLang="en-US"/>
          </a:p>
        </p:txBody>
      </p:sp>
      <p:sp>
        <p:nvSpPr>
          <p:cNvPr id="79117" name="Line 269">
            <a:extLst>
              <a:ext uri="{FF2B5EF4-FFF2-40B4-BE49-F238E27FC236}">
                <a16:creationId xmlns:a16="http://schemas.microsoft.com/office/drawing/2014/main" id="{221F4A7F-DBC7-4824-9A2B-776F45E54173}"/>
              </a:ext>
            </a:extLst>
          </p:cNvPr>
          <p:cNvSpPr>
            <a:spLocks noChangeShapeType="1"/>
          </p:cNvSpPr>
          <p:nvPr/>
        </p:nvSpPr>
        <p:spPr bwMode="auto">
          <a:xfrm>
            <a:off x="2881313" y="2484438"/>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18" name="Line 270">
            <a:extLst>
              <a:ext uri="{FF2B5EF4-FFF2-40B4-BE49-F238E27FC236}">
                <a16:creationId xmlns:a16="http://schemas.microsoft.com/office/drawing/2014/main" id="{B7B03CAE-6213-486D-AF89-B6DEF65DC09D}"/>
              </a:ext>
            </a:extLst>
          </p:cNvPr>
          <p:cNvSpPr>
            <a:spLocks noChangeShapeType="1"/>
          </p:cNvSpPr>
          <p:nvPr/>
        </p:nvSpPr>
        <p:spPr bwMode="auto">
          <a:xfrm flipH="1">
            <a:off x="6435725" y="2484438"/>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19" name="Rectangle 271">
            <a:extLst>
              <a:ext uri="{FF2B5EF4-FFF2-40B4-BE49-F238E27FC236}">
                <a16:creationId xmlns:a16="http://schemas.microsoft.com/office/drawing/2014/main" id="{082E9601-15EC-4A17-B779-FF9DA384C687}"/>
              </a:ext>
            </a:extLst>
          </p:cNvPr>
          <p:cNvSpPr>
            <a:spLocks noChangeArrowheads="1"/>
          </p:cNvSpPr>
          <p:nvPr/>
        </p:nvSpPr>
        <p:spPr bwMode="auto">
          <a:xfrm>
            <a:off x="2667000" y="24288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1.8</a:t>
            </a:r>
            <a:endParaRPr lang="en-US" altLang="en-US"/>
          </a:p>
        </p:txBody>
      </p:sp>
      <p:sp>
        <p:nvSpPr>
          <p:cNvPr id="79120" name="Line 272">
            <a:extLst>
              <a:ext uri="{FF2B5EF4-FFF2-40B4-BE49-F238E27FC236}">
                <a16:creationId xmlns:a16="http://schemas.microsoft.com/office/drawing/2014/main" id="{729AE1E5-80F6-444F-8B1A-61BC3DF4C840}"/>
              </a:ext>
            </a:extLst>
          </p:cNvPr>
          <p:cNvSpPr>
            <a:spLocks noChangeShapeType="1"/>
          </p:cNvSpPr>
          <p:nvPr/>
        </p:nvSpPr>
        <p:spPr bwMode="auto">
          <a:xfrm>
            <a:off x="2881313" y="2200275"/>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21" name="Line 273">
            <a:extLst>
              <a:ext uri="{FF2B5EF4-FFF2-40B4-BE49-F238E27FC236}">
                <a16:creationId xmlns:a16="http://schemas.microsoft.com/office/drawing/2014/main" id="{BDD70D99-A033-4C99-AF62-6029609BF493}"/>
              </a:ext>
            </a:extLst>
          </p:cNvPr>
          <p:cNvSpPr>
            <a:spLocks noChangeShapeType="1"/>
          </p:cNvSpPr>
          <p:nvPr/>
        </p:nvSpPr>
        <p:spPr bwMode="auto">
          <a:xfrm flipH="1">
            <a:off x="6435725" y="2200275"/>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22" name="Rectangle 274">
            <a:extLst>
              <a:ext uri="{FF2B5EF4-FFF2-40B4-BE49-F238E27FC236}">
                <a16:creationId xmlns:a16="http://schemas.microsoft.com/office/drawing/2014/main" id="{33127EDD-B12D-4EA6-BF1F-22D6967F6FD7}"/>
              </a:ext>
            </a:extLst>
          </p:cNvPr>
          <p:cNvSpPr>
            <a:spLocks noChangeArrowheads="1"/>
          </p:cNvSpPr>
          <p:nvPr/>
        </p:nvSpPr>
        <p:spPr bwMode="auto">
          <a:xfrm>
            <a:off x="2759075" y="21431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a:p>
        </p:txBody>
      </p:sp>
      <p:sp>
        <p:nvSpPr>
          <p:cNvPr id="79123" name="Freeform 275">
            <a:extLst>
              <a:ext uri="{FF2B5EF4-FFF2-40B4-BE49-F238E27FC236}">
                <a16:creationId xmlns:a16="http://schemas.microsoft.com/office/drawing/2014/main" id="{D5B24D54-0490-4310-B69C-C49E033A77A6}"/>
              </a:ext>
            </a:extLst>
          </p:cNvPr>
          <p:cNvSpPr>
            <a:spLocks/>
          </p:cNvSpPr>
          <p:nvPr/>
        </p:nvSpPr>
        <p:spPr bwMode="auto">
          <a:xfrm>
            <a:off x="2881313" y="3906838"/>
            <a:ext cx="3595687" cy="1143000"/>
          </a:xfrm>
          <a:custGeom>
            <a:avLst/>
            <a:gdLst>
              <a:gd name="T0" fmla="*/ 0 w 2265"/>
              <a:gd name="T1" fmla="*/ 720 h 720"/>
              <a:gd name="T2" fmla="*/ 42 w 2265"/>
              <a:gd name="T3" fmla="*/ 683 h 720"/>
              <a:gd name="T4" fmla="*/ 89 w 2265"/>
              <a:gd name="T5" fmla="*/ 647 h 720"/>
              <a:gd name="T6" fmla="*/ 135 w 2265"/>
              <a:gd name="T7" fmla="*/ 614 h 720"/>
              <a:gd name="T8" fmla="*/ 182 w 2265"/>
              <a:gd name="T9" fmla="*/ 583 h 720"/>
              <a:gd name="T10" fmla="*/ 229 w 2265"/>
              <a:gd name="T11" fmla="*/ 552 h 720"/>
              <a:gd name="T12" fmla="*/ 276 w 2265"/>
              <a:gd name="T13" fmla="*/ 526 h 720"/>
              <a:gd name="T14" fmla="*/ 318 w 2265"/>
              <a:gd name="T15" fmla="*/ 494 h 720"/>
              <a:gd name="T16" fmla="*/ 365 w 2265"/>
              <a:gd name="T17" fmla="*/ 468 h 720"/>
              <a:gd name="T18" fmla="*/ 412 w 2265"/>
              <a:gd name="T19" fmla="*/ 447 h 720"/>
              <a:gd name="T20" fmla="*/ 459 w 2265"/>
              <a:gd name="T21" fmla="*/ 420 h 720"/>
              <a:gd name="T22" fmla="*/ 506 w 2265"/>
              <a:gd name="T23" fmla="*/ 399 h 720"/>
              <a:gd name="T24" fmla="*/ 553 w 2265"/>
              <a:gd name="T25" fmla="*/ 378 h 720"/>
              <a:gd name="T26" fmla="*/ 600 w 2265"/>
              <a:gd name="T27" fmla="*/ 358 h 720"/>
              <a:gd name="T28" fmla="*/ 647 w 2265"/>
              <a:gd name="T29" fmla="*/ 337 h 720"/>
              <a:gd name="T30" fmla="*/ 689 w 2265"/>
              <a:gd name="T31" fmla="*/ 321 h 720"/>
              <a:gd name="T32" fmla="*/ 736 w 2265"/>
              <a:gd name="T33" fmla="*/ 300 h 720"/>
              <a:gd name="T34" fmla="*/ 783 w 2265"/>
              <a:gd name="T35" fmla="*/ 284 h 720"/>
              <a:gd name="T36" fmla="*/ 830 w 2265"/>
              <a:gd name="T37" fmla="*/ 269 h 720"/>
              <a:gd name="T38" fmla="*/ 876 w 2265"/>
              <a:gd name="T39" fmla="*/ 253 h 720"/>
              <a:gd name="T40" fmla="*/ 923 w 2265"/>
              <a:gd name="T41" fmla="*/ 237 h 720"/>
              <a:gd name="T42" fmla="*/ 970 w 2265"/>
              <a:gd name="T43" fmla="*/ 221 h 720"/>
              <a:gd name="T44" fmla="*/ 1012 w 2265"/>
              <a:gd name="T45" fmla="*/ 210 h 720"/>
              <a:gd name="T46" fmla="*/ 1059 w 2265"/>
              <a:gd name="T47" fmla="*/ 195 h 720"/>
              <a:gd name="T48" fmla="*/ 1106 w 2265"/>
              <a:gd name="T49" fmla="*/ 184 h 720"/>
              <a:gd name="T50" fmla="*/ 1153 w 2265"/>
              <a:gd name="T51" fmla="*/ 174 h 720"/>
              <a:gd name="T52" fmla="*/ 1200 w 2265"/>
              <a:gd name="T53" fmla="*/ 163 h 720"/>
              <a:gd name="T54" fmla="*/ 1247 w 2265"/>
              <a:gd name="T55" fmla="*/ 153 h 720"/>
              <a:gd name="T56" fmla="*/ 1294 w 2265"/>
              <a:gd name="T57" fmla="*/ 142 h 720"/>
              <a:gd name="T58" fmla="*/ 1336 w 2265"/>
              <a:gd name="T59" fmla="*/ 132 h 720"/>
              <a:gd name="T60" fmla="*/ 1383 w 2265"/>
              <a:gd name="T61" fmla="*/ 122 h 720"/>
              <a:gd name="T62" fmla="*/ 1430 w 2265"/>
              <a:gd name="T63" fmla="*/ 111 h 720"/>
              <a:gd name="T64" fmla="*/ 1477 w 2265"/>
              <a:gd name="T65" fmla="*/ 106 h 720"/>
              <a:gd name="T66" fmla="*/ 1523 w 2265"/>
              <a:gd name="T67" fmla="*/ 95 h 720"/>
              <a:gd name="T68" fmla="*/ 1570 w 2265"/>
              <a:gd name="T69" fmla="*/ 90 h 720"/>
              <a:gd name="T70" fmla="*/ 1618 w 2265"/>
              <a:gd name="T71" fmla="*/ 80 h 720"/>
              <a:gd name="T72" fmla="*/ 1659 w 2265"/>
              <a:gd name="T73" fmla="*/ 75 h 720"/>
              <a:gd name="T74" fmla="*/ 1706 w 2265"/>
              <a:gd name="T75" fmla="*/ 64 h 720"/>
              <a:gd name="T76" fmla="*/ 1753 w 2265"/>
              <a:gd name="T77" fmla="*/ 59 h 720"/>
              <a:gd name="T78" fmla="*/ 1801 w 2265"/>
              <a:gd name="T79" fmla="*/ 54 h 720"/>
              <a:gd name="T80" fmla="*/ 1848 w 2265"/>
              <a:gd name="T81" fmla="*/ 48 h 720"/>
              <a:gd name="T82" fmla="*/ 1895 w 2265"/>
              <a:gd name="T83" fmla="*/ 38 h 720"/>
              <a:gd name="T84" fmla="*/ 1942 w 2265"/>
              <a:gd name="T85" fmla="*/ 32 h 720"/>
              <a:gd name="T86" fmla="*/ 1984 w 2265"/>
              <a:gd name="T87" fmla="*/ 28 h 720"/>
              <a:gd name="T88" fmla="*/ 2031 w 2265"/>
              <a:gd name="T89" fmla="*/ 22 h 720"/>
              <a:gd name="T90" fmla="*/ 2078 w 2265"/>
              <a:gd name="T91" fmla="*/ 16 h 720"/>
              <a:gd name="T92" fmla="*/ 2125 w 2265"/>
              <a:gd name="T93" fmla="*/ 11 h 720"/>
              <a:gd name="T94" fmla="*/ 2172 w 2265"/>
              <a:gd name="T95" fmla="*/ 6 h 720"/>
              <a:gd name="T96" fmla="*/ 2219 w 2265"/>
              <a:gd name="T97" fmla="*/ 6 h 720"/>
              <a:gd name="T98" fmla="*/ 2265 w 2265"/>
              <a:gd name="T99" fmla="*/ 0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65" h="720">
                <a:moveTo>
                  <a:pt x="0" y="720"/>
                </a:moveTo>
                <a:lnTo>
                  <a:pt x="42" y="683"/>
                </a:lnTo>
                <a:lnTo>
                  <a:pt x="89" y="647"/>
                </a:lnTo>
                <a:lnTo>
                  <a:pt x="135" y="614"/>
                </a:lnTo>
                <a:lnTo>
                  <a:pt x="182" y="583"/>
                </a:lnTo>
                <a:lnTo>
                  <a:pt x="229" y="552"/>
                </a:lnTo>
                <a:lnTo>
                  <a:pt x="276" y="526"/>
                </a:lnTo>
                <a:lnTo>
                  <a:pt x="318" y="494"/>
                </a:lnTo>
                <a:lnTo>
                  <a:pt x="365" y="468"/>
                </a:lnTo>
                <a:lnTo>
                  <a:pt x="412" y="447"/>
                </a:lnTo>
                <a:lnTo>
                  <a:pt x="459" y="420"/>
                </a:lnTo>
                <a:lnTo>
                  <a:pt x="506" y="399"/>
                </a:lnTo>
                <a:lnTo>
                  <a:pt x="553" y="378"/>
                </a:lnTo>
                <a:lnTo>
                  <a:pt x="600" y="358"/>
                </a:lnTo>
                <a:lnTo>
                  <a:pt x="647" y="337"/>
                </a:lnTo>
                <a:lnTo>
                  <a:pt x="689" y="321"/>
                </a:lnTo>
                <a:lnTo>
                  <a:pt x="736" y="300"/>
                </a:lnTo>
                <a:lnTo>
                  <a:pt x="783" y="284"/>
                </a:lnTo>
                <a:lnTo>
                  <a:pt x="830" y="269"/>
                </a:lnTo>
                <a:lnTo>
                  <a:pt x="876" y="253"/>
                </a:lnTo>
                <a:lnTo>
                  <a:pt x="923" y="237"/>
                </a:lnTo>
                <a:lnTo>
                  <a:pt x="970" y="221"/>
                </a:lnTo>
                <a:lnTo>
                  <a:pt x="1012" y="210"/>
                </a:lnTo>
                <a:lnTo>
                  <a:pt x="1059" y="195"/>
                </a:lnTo>
                <a:lnTo>
                  <a:pt x="1106" y="184"/>
                </a:lnTo>
                <a:lnTo>
                  <a:pt x="1153" y="174"/>
                </a:lnTo>
                <a:lnTo>
                  <a:pt x="1200" y="163"/>
                </a:lnTo>
                <a:lnTo>
                  <a:pt x="1247" y="153"/>
                </a:lnTo>
                <a:lnTo>
                  <a:pt x="1294" y="142"/>
                </a:lnTo>
                <a:lnTo>
                  <a:pt x="1336" y="132"/>
                </a:lnTo>
                <a:lnTo>
                  <a:pt x="1383" y="122"/>
                </a:lnTo>
                <a:lnTo>
                  <a:pt x="1430" y="111"/>
                </a:lnTo>
                <a:lnTo>
                  <a:pt x="1477" y="106"/>
                </a:lnTo>
                <a:lnTo>
                  <a:pt x="1523" y="95"/>
                </a:lnTo>
                <a:lnTo>
                  <a:pt x="1570" y="90"/>
                </a:lnTo>
                <a:lnTo>
                  <a:pt x="1618" y="80"/>
                </a:lnTo>
                <a:lnTo>
                  <a:pt x="1659" y="75"/>
                </a:lnTo>
                <a:lnTo>
                  <a:pt x="1706" y="64"/>
                </a:lnTo>
                <a:lnTo>
                  <a:pt x="1753" y="59"/>
                </a:lnTo>
                <a:lnTo>
                  <a:pt x="1801" y="54"/>
                </a:lnTo>
                <a:lnTo>
                  <a:pt x="1848" y="48"/>
                </a:lnTo>
                <a:lnTo>
                  <a:pt x="1895" y="38"/>
                </a:lnTo>
                <a:lnTo>
                  <a:pt x="1942" y="32"/>
                </a:lnTo>
                <a:lnTo>
                  <a:pt x="1984" y="28"/>
                </a:lnTo>
                <a:lnTo>
                  <a:pt x="2031" y="22"/>
                </a:lnTo>
                <a:lnTo>
                  <a:pt x="2078" y="16"/>
                </a:lnTo>
                <a:lnTo>
                  <a:pt x="2125" y="11"/>
                </a:lnTo>
                <a:lnTo>
                  <a:pt x="2172" y="6"/>
                </a:lnTo>
                <a:lnTo>
                  <a:pt x="2219" y="6"/>
                </a:lnTo>
                <a:lnTo>
                  <a:pt x="2265"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124" name="Freeform 276">
            <a:extLst>
              <a:ext uri="{FF2B5EF4-FFF2-40B4-BE49-F238E27FC236}">
                <a16:creationId xmlns:a16="http://schemas.microsoft.com/office/drawing/2014/main" id="{745339E2-326D-484A-83D5-B1285EE95375}"/>
              </a:ext>
            </a:extLst>
          </p:cNvPr>
          <p:cNvSpPr>
            <a:spLocks/>
          </p:cNvSpPr>
          <p:nvPr/>
        </p:nvSpPr>
        <p:spPr bwMode="auto">
          <a:xfrm>
            <a:off x="2881313" y="2200275"/>
            <a:ext cx="3595687" cy="2849563"/>
          </a:xfrm>
          <a:custGeom>
            <a:avLst/>
            <a:gdLst>
              <a:gd name="T0" fmla="*/ 0 w 2265"/>
              <a:gd name="T1" fmla="*/ 1795 h 1795"/>
              <a:gd name="T2" fmla="*/ 42 w 2265"/>
              <a:gd name="T3" fmla="*/ 1758 h 1795"/>
              <a:gd name="T4" fmla="*/ 89 w 2265"/>
              <a:gd name="T5" fmla="*/ 1722 h 1795"/>
              <a:gd name="T6" fmla="*/ 135 w 2265"/>
              <a:gd name="T7" fmla="*/ 1684 h 1795"/>
              <a:gd name="T8" fmla="*/ 182 w 2265"/>
              <a:gd name="T9" fmla="*/ 1648 h 1795"/>
              <a:gd name="T10" fmla="*/ 229 w 2265"/>
              <a:gd name="T11" fmla="*/ 1611 h 1795"/>
              <a:gd name="T12" fmla="*/ 276 w 2265"/>
              <a:gd name="T13" fmla="*/ 1575 h 1795"/>
              <a:gd name="T14" fmla="*/ 318 w 2265"/>
              <a:gd name="T15" fmla="*/ 1538 h 1795"/>
              <a:gd name="T16" fmla="*/ 365 w 2265"/>
              <a:gd name="T17" fmla="*/ 1501 h 1795"/>
              <a:gd name="T18" fmla="*/ 412 w 2265"/>
              <a:gd name="T19" fmla="*/ 1464 h 1795"/>
              <a:gd name="T20" fmla="*/ 459 w 2265"/>
              <a:gd name="T21" fmla="*/ 1427 h 1795"/>
              <a:gd name="T22" fmla="*/ 506 w 2265"/>
              <a:gd name="T23" fmla="*/ 1391 h 1795"/>
              <a:gd name="T24" fmla="*/ 553 w 2265"/>
              <a:gd name="T25" fmla="*/ 1354 h 1795"/>
              <a:gd name="T26" fmla="*/ 600 w 2265"/>
              <a:gd name="T27" fmla="*/ 1318 h 1795"/>
              <a:gd name="T28" fmla="*/ 647 w 2265"/>
              <a:gd name="T29" fmla="*/ 1280 h 1795"/>
              <a:gd name="T30" fmla="*/ 689 w 2265"/>
              <a:gd name="T31" fmla="*/ 1244 h 1795"/>
              <a:gd name="T32" fmla="*/ 736 w 2265"/>
              <a:gd name="T33" fmla="*/ 1207 h 1795"/>
              <a:gd name="T34" fmla="*/ 783 w 2265"/>
              <a:gd name="T35" fmla="*/ 1170 h 1795"/>
              <a:gd name="T36" fmla="*/ 830 w 2265"/>
              <a:gd name="T37" fmla="*/ 1134 h 1795"/>
              <a:gd name="T38" fmla="*/ 876 w 2265"/>
              <a:gd name="T39" fmla="*/ 1097 h 1795"/>
              <a:gd name="T40" fmla="*/ 923 w 2265"/>
              <a:gd name="T41" fmla="*/ 1060 h 1795"/>
              <a:gd name="T42" fmla="*/ 970 w 2265"/>
              <a:gd name="T43" fmla="*/ 1023 h 1795"/>
              <a:gd name="T44" fmla="*/ 1012 w 2265"/>
              <a:gd name="T45" fmla="*/ 987 h 1795"/>
              <a:gd name="T46" fmla="*/ 1059 w 2265"/>
              <a:gd name="T47" fmla="*/ 950 h 1795"/>
              <a:gd name="T48" fmla="*/ 1106 w 2265"/>
              <a:gd name="T49" fmla="*/ 914 h 1795"/>
              <a:gd name="T50" fmla="*/ 1153 w 2265"/>
              <a:gd name="T51" fmla="*/ 876 h 1795"/>
              <a:gd name="T52" fmla="*/ 1200 w 2265"/>
              <a:gd name="T53" fmla="*/ 840 h 1795"/>
              <a:gd name="T54" fmla="*/ 1247 w 2265"/>
              <a:gd name="T55" fmla="*/ 803 h 1795"/>
              <a:gd name="T56" fmla="*/ 1294 w 2265"/>
              <a:gd name="T57" fmla="*/ 766 h 1795"/>
              <a:gd name="T58" fmla="*/ 1336 w 2265"/>
              <a:gd name="T59" fmla="*/ 730 h 1795"/>
              <a:gd name="T60" fmla="*/ 1383 w 2265"/>
              <a:gd name="T61" fmla="*/ 693 h 1795"/>
              <a:gd name="T62" fmla="*/ 1430 w 2265"/>
              <a:gd name="T63" fmla="*/ 656 h 1795"/>
              <a:gd name="T64" fmla="*/ 1477 w 2265"/>
              <a:gd name="T65" fmla="*/ 619 h 1795"/>
              <a:gd name="T66" fmla="*/ 1523 w 2265"/>
              <a:gd name="T67" fmla="*/ 583 h 1795"/>
              <a:gd name="T68" fmla="*/ 1570 w 2265"/>
              <a:gd name="T69" fmla="*/ 546 h 1795"/>
              <a:gd name="T70" fmla="*/ 1618 w 2265"/>
              <a:gd name="T71" fmla="*/ 510 h 1795"/>
              <a:gd name="T72" fmla="*/ 1659 w 2265"/>
              <a:gd name="T73" fmla="*/ 472 h 1795"/>
              <a:gd name="T74" fmla="*/ 1706 w 2265"/>
              <a:gd name="T75" fmla="*/ 435 h 1795"/>
              <a:gd name="T76" fmla="*/ 1753 w 2265"/>
              <a:gd name="T77" fmla="*/ 399 h 1795"/>
              <a:gd name="T78" fmla="*/ 1801 w 2265"/>
              <a:gd name="T79" fmla="*/ 362 h 1795"/>
              <a:gd name="T80" fmla="*/ 1848 w 2265"/>
              <a:gd name="T81" fmla="*/ 326 h 1795"/>
              <a:gd name="T82" fmla="*/ 1895 w 2265"/>
              <a:gd name="T83" fmla="*/ 289 h 1795"/>
              <a:gd name="T84" fmla="*/ 1942 w 2265"/>
              <a:gd name="T85" fmla="*/ 252 h 1795"/>
              <a:gd name="T86" fmla="*/ 1984 w 2265"/>
              <a:gd name="T87" fmla="*/ 215 h 1795"/>
              <a:gd name="T88" fmla="*/ 2031 w 2265"/>
              <a:gd name="T89" fmla="*/ 179 h 1795"/>
              <a:gd name="T90" fmla="*/ 2078 w 2265"/>
              <a:gd name="T91" fmla="*/ 142 h 1795"/>
              <a:gd name="T92" fmla="*/ 2125 w 2265"/>
              <a:gd name="T93" fmla="*/ 106 h 1795"/>
              <a:gd name="T94" fmla="*/ 2172 w 2265"/>
              <a:gd name="T95" fmla="*/ 68 h 1795"/>
              <a:gd name="T96" fmla="*/ 2219 w 2265"/>
              <a:gd name="T97" fmla="*/ 31 h 1795"/>
              <a:gd name="T98" fmla="*/ 2265 w 2265"/>
              <a:gd name="T99" fmla="*/ 0 h 1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65" h="1795">
                <a:moveTo>
                  <a:pt x="0" y="1795"/>
                </a:moveTo>
                <a:lnTo>
                  <a:pt x="42" y="1758"/>
                </a:lnTo>
                <a:lnTo>
                  <a:pt x="89" y="1722"/>
                </a:lnTo>
                <a:lnTo>
                  <a:pt x="135" y="1684"/>
                </a:lnTo>
                <a:lnTo>
                  <a:pt x="182" y="1648"/>
                </a:lnTo>
                <a:lnTo>
                  <a:pt x="229" y="1611"/>
                </a:lnTo>
                <a:lnTo>
                  <a:pt x="276" y="1575"/>
                </a:lnTo>
                <a:lnTo>
                  <a:pt x="318" y="1538"/>
                </a:lnTo>
                <a:lnTo>
                  <a:pt x="365" y="1501"/>
                </a:lnTo>
                <a:lnTo>
                  <a:pt x="412" y="1464"/>
                </a:lnTo>
                <a:lnTo>
                  <a:pt x="459" y="1427"/>
                </a:lnTo>
                <a:lnTo>
                  <a:pt x="506" y="1391"/>
                </a:lnTo>
                <a:lnTo>
                  <a:pt x="553" y="1354"/>
                </a:lnTo>
                <a:lnTo>
                  <a:pt x="600" y="1318"/>
                </a:lnTo>
                <a:lnTo>
                  <a:pt x="647" y="1280"/>
                </a:lnTo>
                <a:lnTo>
                  <a:pt x="689" y="1244"/>
                </a:lnTo>
                <a:lnTo>
                  <a:pt x="736" y="1207"/>
                </a:lnTo>
                <a:lnTo>
                  <a:pt x="783" y="1170"/>
                </a:lnTo>
                <a:lnTo>
                  <a:pt x="830" y="1134"/>
                </a:lnTo>
                <a:lnTo>
                  <a:pt x="876" y="1097"/>
                </a:lnTo>
                <a:lnTo>
                  <a:pt x="923" y="1060"/>
                </a:lnTo>
                <a:lnTo>
                  <a:pt x="970" y="1023"/>
                </a:lnTo>
                <a:lnTo>
                  <a:pt x="1012" y="987"/>
                </a:lnTo>
                <a:lnTo>
                  <a:pt x="1059" y="950"/>
                </a:lnTo>
                <a:lnTo>
                  <a:pt x="1106" y="914"/>
                </a:lnTo>
                <a:lnTo>
                  <a:pt x="1153" y="876"/>
                </a:lnTo>
                <a:lnTo>
                  <a:pt x="1200" y="840"/>
                </a:lnTo>
                <a:lnTo>
                  <a:pt x="1247" y="803"/>
                </a:lnTo>
                <a:lnTo>
                  <a:pt x="1294" y="766"/>
                </a:lnTo>
                <a:lnTo>
                  <a:pt x="1336" y="730"/>
                </a:lnTo>
                <a:lnTo>
                  <a:pt x="1383" y="693"/>
                </a:lnTo>
                <a:lnTo>
                  <a:pt x="1430" y="656"/>
                </a:lnTo>
                <a:lnTo>
                  <a:pt x="1477" y="619"/>
                </a:lnTo>
                <a:lnTo>
                  <a:pt x="1523" y="583"/>
                </a:lnTo>
                <a:lnTo>
                  <a:pt x="1570" y="546"/>
                </a:lnTo>
                <a:lnTo>
                  <a:pt x="1618" y="510"/>
                </a:lnTo>
                <a:lnTo>
                  <a:pt x="1659" y="472"/>
                </a:lnTo>
                <a:lnTo>
                  <a:pt x="1706" y="435"/>
                </a:lnTo>
                <a:lnTo>
                  <a:pt x="1753" y="399"/>
                </a:lnTo>
                <a:lnTo>
                  <a:pt x="1801" y="362"/>
                </a:lnTo>
                <a:lnTo>
                  <a:pt x="1848" y="326"/>
                </a:lnTo>
                <a:lnTo>
                  <a:pt x="1895" y="289"/>
                </a:lnTo>
                <a:lnTo>
                  <a:pt x="1942" y="252"/>
                </a:lnTo>
                <a:lnTo>
                  <a:pt x="1984" y="215"/>
                </a:lnTo>
                <a:lnTo>
                  <a:pt x="2031" y="179"/>
                </a:lnTo>
                <a:lnTo>
                  <a:pt x="2078" y="142"/>
                </a:lnTo>
                <a:lnTo>
                  <a:pt x="2125" y="106"/>
                </a:lnTo>
                <a:lnTo>
                  <a:pt x="2172" y="68"/>
                </a:lnTo>
                <a:lnTo>
                  <a:pt x="2219" y="31"/>
                </a:lnTo>
                <a:lnTo>
                  <a:pt x="2265"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125" name="Freeform 277">
            <a:extLst>
              <a:ext uri="{FF2B5EF4-FFF2-40B4-BE49-F238E27FC236}">
                <a16:creationId xmlns:a16="http://schemas.microsoft.com/office/drawing/2014/main" id="{CBBE2E67-550C-4B32-BE30-11D85D0276B5}"/>
              </a:ext>
            </a:extLst>
          </p:cNvPr>
          <p:cNvSpPr>
            <a:spLocks/>
          </p:cNvSpPr>
          <p:nvPr/>
        </p:nvSpPr>
        <p:spPr bwMode="auto">
          <a:xfrm>
            <a:off x="2881313" y="4100513"/>
            <a:ext cx="3595687" cy="949325"/>
          </a:xfrm>
          <a:custGeom>
            <a:avLst/>
            <a:gdLst>
              <a:gd name="T0" fmla="*/ 0 w 2265"/>
              <a:gd name="T1" fmla="*/ 598 h 598"/>
              <a:gd name="T2" fmla="*/ 42 w 2265"/>
              <a:gd name="T3" fmla="*/ 561 h 598"/>
              <a:gd name="T4" fmla="*/ 89 w 2265"/>
              <a:gd name="T5" fmla="*/ 530 h 598"/>
              <a:gd name="T6" fmla="*/ 135 w 2265"/>
              <a:gd name="T7" fmla="*/ 498 h 598"/>
              <a:gd name="T8" fmla="*/ 182 w 2265"/>
              <a:gd name="T9" fmla="*/ 472 h 598"/>
              <a:gd name="T10" fmla="*/ 229 w 2265"/>
              <a:gd name="T11" fmla="*/ 445 h 598"/>
              <a:gd name="T12" fmla="*/ 276 w 2265"/>
              <a:gd name="T13" fmla="*/ 419 h 598"/>
              <a:gd name="T14" fmla="*/ 318 w 2265"/>
              <a:gd name="T15" fmla="*/ 398 h 598"/>
              <a:gd name="T16" fmla="*/ 365 w 2265"/>
              <a:gd name="T17" fmla="*/ 372 h 598"/>
              <a:gd name="T18" fmla="*/ 412 w 2265"/>
              <a:gd name="T19" fmla="*/ 357 h 598"/>
              <a:gd name="T20" fmla="*/ 459 w 2265"/>
              <a:gd name="T21" fmla="*/ 336 h 598"/>
              <a:gd name="T22" fmla="*/ 506 w 2265"/>
              <a:gd name="T23" fmla="*/ 320 h 598"/>
              <a:gd name="T24" fmla="*/ 553 w 2265"/>
              <a:gd name="T25" fmla="*/ 298 h 598"/>
              <a:gd name="T26" fmla="*/ 600 w 2265"/>
              <a:gd name="T27" fmla="*/ 283 h 598"/>
              <a:gd name="T28" fmla="*/ 647 w 2265"/>
              <a:gd name="T29" fmla="*/ 267 h 598"/>
              <a:gd name="T30" fmla="*/ 689 w 2265"/>
              <a:gd name="T31" fmla="*/ 256 h 598"/>
              <a:gd name="T32" fmla="*/ 736 w 2265"/>
              <a:gd name="T33" fmla="*/ 241 h 598"/>
              <a:gd name="T34" fmla="*/ 783 w 2265"/>
              <a:gd name="T35" fmla="*/ 225 h 598"/>
              <a:gd name="T36" fmla="*/ 830 w 2265"/>
              <a:gd name="T37" fmla="*/ 215 h 598"/>
              <a:gd name="T38" fmla="*/ 876 w 2265"/>
              <a:gd name="T39" fmla="*/ 204 h 598"/>
              <a:gd name="T40" fmla="*/ 923 w 2265"/>
              <a:gd name="T41" fmla="*/ 194 h 598"/>
              <a:gd name="T42" fmla="*/ 970 w 2265"/>
              <a:gd name="T43" fmla="*/ 183 h 598"/>
              <a:gd name="T44" fmla="*/ 1012 w 2265"/>
              <a:gd name="T45" fmla="*/ 173 h 598"/>
              <a:gd name="T46" fmla="*/ 1059 w 2265"/>
              <a:gd name="T47" fmla="*/ 162 h 598"/>
              <a:gd name="T48" fmla="*/ 1106 w 2265"/>
              <a:gd name="T49" fmla="*/ 152 h 598"/>
              <a:gd name="T50" fmla="*/ 1153 w 2265"/>
              <a:gd name="T51" fmla="*/ 142 h 598"/>
              <a:gd name="T52" fmla="*/ 1200 w 2265"/>
              <a:gd name="T53" fmla="*/ 131 h 598"/>
              <a:gd name="T54" fmla="*/ 1247 w 2265"/>
              <a:gd name="T55" fmla="*/ 126 h 598"/>
              <a:gd name="T56" fmla="*/ 1294 w 2265"/>
              <a:gd name="T57" fmla="*/ 115 h 598"/>
              <a:gd name="T58" fmla="*/ 1336 w 2265"/>
              <a:gd name="T59" fmla="*/ 109 h 598"/>
              <a:gd name="T60" fmla="*/ 1383 w 2265"/>
              <a:gd name="T61" fmla="*/ 99 h 598"/>
              <a:gd name="T62" fmla="*/ 1430 w 2265"/>
              <a:gd name="T63" fmla="*/ 94 h 598"/>
              <a:gd name="T64" fmla="*/ 1477 w 2265"/>
              <a:gd name="T65" fmla="*/ 88 h 598"/>
              <a:gd name="T66" fmla="*/ 1523 w 2265"/>
              <a:gd name="T67" fmla="*/ 78 h 598"/>
              <a:gd name="T68" fmla="*/ 1570 w 2265"/>
              <a:gd name="T69" fmla="*/ 73 h 598"/>
              <a:gd name="T70" fmla="*/ 1618 w 2265"/>
              <a:gd name="T71" fmla="*/ 67 h 598"/>
              <a:gd name="T72" fmla="*/ 1659 w 2265"/>
              <a:gd name="T73" fmla="*/ 62 h 598"/>
              <a:gd name="T74" fmla="*/ 1706 w 2265"/>
              <a:gd name="T75" fmla="*/ 57 h 598"/>
              <a:gd name="T76" fmla="*/ 1753 w 2265"/>
              <a:gd name="T77" fmla="*/ 52 h 598"/>
              <a:gd name="T78" fmla="*/ 1801 w 2265"/>
              <a:gd name="T79" fmla="*/ 41 h 598"/>
              <a:gd name="T80" fmla="*/ 1848 w 2265"/>
              <a:gd name="T81" fmla="*/ 36 h 598"/>
              <a:gd name="T82" fmla="*/ 1895 w 2265"/>
              <a:gd name="T83" fmla="*/ 31 h 598"/>
              <a:gd name="T84" fmla="*/ 1942 w 2265"/>
              <a:gd name="T85" fmla="*/ 31 h 598"/>
              <a:gd name="T86" fmla="*/ 1984 w 2265"/>
              <a:gd name="T87" fmla="*/ 26 h 598"/>
              <a:gd name="T88" fmla="*/ 2031 w 2265"/>
              <a:gd name="T89" fmla="*/ 20 h 598"/>
              <a:gd name="T90" fmla="*/ 2078 w 2265"/>
              <a:gd name="T91" fmla="*/ 15 h 598"/>
              <a:gd name="T92" fmla="*/ 2125 w 2265"/>
              <a:gd name="T93" fmla="*/ 10 h 598"/>
              <a:gd name="T94" fmla="*/ 2172 w 2265"/>
              <a:gd name="T95" fmla="*/ 5 h 598"/>
              <a:gd name="T96" fmla="*/ 2219 w 2265"/>
              <a:gd name="T97" fmla="*/ 0 h 598"/>
              <a:gd name="T98" fmla="*/ 2265 w 2265"/>
              <a:gd name="T99" fmla="*/ 0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65" h="598">
                <a:moveTo>
                  <a:pt x="0" y="598"/>
                </a:moveTo>
                <a:lnTo>
                  <a:pt x="42" y="561"/>
                </a:lnTo>
                <a:lnTo>
                  <a:pt x="89" y="530"/>
                </a:lnTo>
                <a:lnTo>
                  <a:pt x="135" y="498"/>
                </a:lnTo>
                <a:lnTo>
                  <a:pt x="182" y="472"/>
                </a:lnTo>
                <a:lnTo>
                  <a:pt x="229" y="445"/>
                </a:lnTo>
                <a:lnTo>
                  <a:pt x="276" y="419"/>
                </a:lnTo>
                <a:lnTo>
                  <a:pt x="318" y="398"/>
                </a:lnTo>
                <a:lnTo>
                  <a:pt x="365" y="372"/>
                </a:lnTo>
                <a:lnTo>
                  <a:pt x="412" y="357"/>
                </a:lnTo>
                <a:lnTo>
                  <a:pt x="459" y="336"/>
                </a:lnTo>
                <a:lnTo>
                  <a:pt x="506" y="320"/>
                </a:lnTo>
                <a:lnTo>
                  <a:pt x="553" y="298"/>
                </a:lnTo>
                <a:lnTo>
                  <a:pt x="600" y="283"/>
                </a:lnTo>
                <a:lnTo>
                  <a:pt x="647" y="267"/>
                </a:lnTo>
                <a:lnTo>
                  <a:pt x="689" y="256"/>
                </a:lnTo>
                <a:lnTo>
                  <a:pt x="736" y="241"/>
                </a:lnTo>
                <a:lnTo>
                  <a:pt x="783" y="225"/>
                </a:lnTo>
                <a:lnTo>
                  <a:pt x="830" y="215"/>
                </a:lnTo>
                <a:lnTo>
                  <a:pt x="876" y="204"/>
                </a:lnTo>
                <a:lnTo>
                  <a:pt x="923" y="194"/>
                </a:lnTo>
                <a:lnTo>
                  <a:pt x="970" y="183"/>
                </a:lnTo>
                <a:lnTo>
                  <a:pt x="1012" y="173"/>
                </a:lnTo>
                <a:lnTo>
                  <a:pt x="1059" y="162"/>
                </a:lnTo>
                <a:lnTo>
                  <a:pt x="1106" y="152"/>
                </a:lnTo>
                <a:lnTo>
                  <a:pt x="1153" y="142"/>
                </a:lnTo>
                <a:lnTo>
                  <a:pt x="1200" y="131"/>
                </a:lnTo>
                <a:lnTo>
                  <a:pt x="1247" y="126"/>
                </a:lnTo>
                <a:lnTo>
                  <a:pt x="1294" y="115"/>
                </a:lnTo>
                <a:lnTo>
                  <a:pt x="1336" y="109"/>
                </a:lnTo>
                <a:lnTo>
                  <a:pt x="1383" y="99"/>
                </a:lnTo>
                <a:lnTo>
                  <a:pt x="1430" y="94"/>
                </a:lnTo>
                <a:lnTo>
                  <a:pt x="1477" y="88"/>
                </a:lnTo>
                <a:lnTo>
                  <a:pt x="1523" y="78"/>
                </a:lnTo>
                <a:lnTo>
                  <a:pt x="1570" y="73"/>
                </a:lnTo>
                <a:lnTo>
                  <a:pt x="1618" y="67"/>
                </a:lnTo>
                <a:lnTo>
                  <a:pt x="1659" y="62"/>
                </a:lnTo>
                <a:lnTo>
                  <a:pt x="1706" y="57"/>
                </a:lnTo>
                <a:lnTo>
                  <a:pt x="1753" y="52"/>
                </a:lnTo>
                <a:lnTo>
                  <a:pt x="1801" y="41"/>
                </a:lnTo>
                <a:lnTo>
                  <a:pt x="1848" y="36"/>
                </a:lnTo>
                <a:lnTo>
                  <a:pt x="1895" y="31"/>
                </a:lnTo>
                <a:lnTo>
                  <a:pt x="1942" y="31"/>
                </a:lnTo>
                <a:lnTo>
                  <a:pt x="1984" y="26"/>
                </a:lnTo>
                <a:lnTo>
                  <a:pt x="2031" y="20"/>
                </a:lnTo>
                <a:lnTo>
                  <a:pt x="2078" y="15"/>
                </a:lnTo>
                <a:lnTo>
                  <a:pt x="2125" y="10"/>
                </a:lnTo>
                <a:lnTo>
                  <a:pt x="2172" y="5"/>
                </a:lnTo>
                <a:lnTo>
                  <a:pt x="2219" y="0"/>
                </a:lnTo>
                <a:lnTo>
                  <a:pt x="2265"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126" name="Line 278">
            <a:extLst>
              <a:ext uri="{FF2B5EF4-FFF2-40B4-BE49-F238E27FC236}">
                <a16:creationId xmlns:a16="http://schemas.microsoft.com/office/drawing/2014/main" id="{1166EFC2-A2B7-49E4-A8C1-AE93083CCCA5}"/>
              </a:ext>
            </a:extLst>
          </p:cNvPr>
          <p:cNvSpPr>
            <a:spLocks noChangeShapeType="1"/>
          </p:cNvSpPr>
          <p:nvPr/>
        </p:nvSpPr>
        <p:spPr bwMode="auto">
          <a:xfrm>
            <a:off x="2878138" y="2195513"/>
            <a:ext cx="1587" cy="28463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27" name="Line 279">
            <a:extLst>
              <a:ext uri="{FF2B5EF4-FFF2-40B4-BE49-F238E27FC236}">
                <a16:creationId xmlns:a16="http://schemas.microsoft.com/office/drawing/2014/main" id="{BFAD496A-0DAF-42FC-9D56-61AC189B8009}"/>
              </a:ext>
            </a:extLst>
          </p:cNvPr>
          <p:cNvSpPr>
            <a:spLocks noChangeShapeType="1"/>
          </p:cNvSpPr>
          <p:nvPr/>
        </p:nvSpPr>
        <p:spPr bwMode="auto">
          <a:xfrm flipV="1">
            <a:off x="2878138" y="2195513"/>
            <a:ext cx="3589337" cy="635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28" name="Line 280">
            <a:extLst>
              <a:ext uri="{FF2B5EF4-FFF2-40B4-BE49-F238E27FC236}">
                <a16:creationId xmlns:a16="http://schemas.microsoft.com/office/drawing/2014/main" id="{E95ABE96-1D9E-4C5D-9D7F-33F70992311E}"/>
              </a:ext>
            </a:extLst>
          </p:cNvPr>
          <p:cNvSpPr>
            <a:spLocks noChangeShapeType="1"/>
          </p:cNvSpPr>
          <p:nvPr/>
        </p:nvSpPr>
        <p:spPr bwMode="auto">
          <a:xfrm>
            <a:off x="2884488" y="5048250"/>
            <a:ext cx="3602037"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29" name="Line 281">
            <a:extLst>
              <a:ext uri="{FF2B5EF4-FFF2-40B4-BE49-F238E27FC236}">
                <a16:creationId xmlns:a16="http://schemas.microsoft.com/office/drawing/2014/main" id="{6B8BF627-130A-4D8C-A274-7D7C1B7A12CB}"/>
              </a:ext>
            </a:extLst>
          </p:cNvPr>
          <p:cNvSpPr>
            <a:spLocks noChangeShapeType="1"/>
          </p:cNvSpPr>
          <p:nvPr/>
        </p:nvSpPr>
        <p:spPr bwMode="auto">
          <a:xfrm>
            <a:off x="6478588" y="2195513"/>
            <a:ext cx="1587" cy="280193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49" name="Line 301">
            <a:extLst>
              <a:ext uri="{FF2B5EF4-FFF2-40B4-BE49-F238E27FC236}">
                <a16:creationId xmlns:a16="http://schemas.microsoft.com/office/drawing/2014/main" id="{A1DACD8E-1B25-43D1-B35C-B4BC46956037}"/>
              </a:ext>
            </a:extLst>
          </p:cNvPr>
          <p:cNvSpPr>
            <a:spLocks noChangeShapeType="1"/>
          </p:cNvSpPr>
          <p:nvPr/>
        </p:nvSpPr>
        <p:spPr bwMode="auto">
          <a:xfrm flipV="1">
            <a:off x="2881313"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50" name="Line 302">
            <a:extLst>
              <a:ext uri="{FF2B5EF4-FFF2-40B4-BE49-F238E27FC236}">
                <a16:creationId xmlns:a16="http://schemas.microsoft.com/office/drawing/2014/main" id="{7FEF41C9-F849-4D9D-B30E-7F2FEE117036}"/>
              </a:ext>
            </a:extLst>
          </p:cNvPr>
          <p:cNvSpPr>
            <a:spLocks noChangeShapeType="1"/>
          </p:cNvSpPr>
          <p:nvPr/>
        </p:nvSpPr>
        <p:spPr bwMode="auto">
          <a:xfrm>
            <a:off x="2881313"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51" name="Rectangle 303">
            <a:extLst>
              <a:ext uri="{FF2B5EF4-FFF2-40B4-BE49-F238E27FC236}">
                <a16:creationId xmlns:a16="http://schemas.microsoft.com/office/drawing/2014/main" id="{2A77A81E-1457-4D80-B658-F95B3A3CB05F}"/>
              </a:ext>
            </a:extLst>
          </p:cNvPr>
          <p:cNvSpPr>
            <a:spLocks noChangeArrowheads="1"/>
          </p:cNvSpPr>
          <p:nvPr/>
        </p:nvSpPr>
        <p:spPr bwMode="auto">
          <a:xfrm>
            <a:off x="2855913" y="51165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a:p>
        </p:txBody>
      </p:sp>
      <p:sp>
        <p:nvSpPr>
          <p:cNvPr id="79152" name="Line 304">
            <a:extLst>
              <a:ext uri="{FF2B5EF4-FFF2-40B4-BE49-F238E27FC236}">
                <a16:creationId xmlns:a16="http://schemas.microsoft.com/office/drawing/2014/main" id="{024F3186-E5D3-4742-A6D6-18C33F92E257}"/>
              </a:ext>
            </a:extLst>
          </p:cNvPr>
          <p:cNvSpPr>
            <a:spLocks noChangeShapeType="1"/>
          </p:cNvSpPr>
          <p:nvPr/>
        </p:nvSpPr>
        <p:spPr bwMode="auto">
          <a:xfrm flipV="1">
            <a:off x="3236913"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53" name="Line 305">
            <a:extLst>
              <a:ext uri="{FF2B5EF4-FFF2-40B4-BE49-F238E27FC236}">
                <a16:creationId xmlns:a16="http://schemas.microsoft.com/office/drawing/2014/main" id="{34873D71-21EA-42BF-82D0-F8E4D52DEEAC}"/>
              </a:ext>
            </a:extLst>
          </p:cNvPr>
          <p:cNvSpPr>
            <a:spLocks noChangeShapeType="1"/>
          </p:cNvSpPr>
          <p:nvPr/>
        </p:nvSpPr>
        <p:spPr bwMode="auto">
          <a:xfrm>
            <a:off x="3236913"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54" name="Rectangle 306">
            <a:extLst>
              <a:ext uri="{FF2B5EF4-FFF2-40B4-BE49-F238E27FC236}">
                <a16:creationId xmlns:a16="http://schemas.microsoft.com/office/drawing/2014/main" id="{92CB2EA5-3E93-47CF-B4ED-8A54C7FF7C7E}"/>
              </a:ext>
            </a:extLst>
          </p:cNvPr>
          <p:cNvSpPr>
            <a:spLocks noChangeArrowheads="1"/>
          </p:cNvSpPr>
          <p:nvPr/>
        </p:nvSpPr>
        <p:spPr bwMode="auto">
          <a:xfrm>
            <a:off x="3162300"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1.2</a:t>
            </a:r>
            <a:endParaRPr lang="en-US" altLang="en-US"/>
          </a:p>
        </p:txBody>
      </p:sp>
      <p:sp>
        <p:nvSpPr>
          <p:cNvPr id="79155" name="Line 307">
            <a:extLst>
              <a:ext uri="{FF2B5EF4-FFF2-40B4-BE49-F238E27FC236}">
                <a16:creationId xmlns:a16="http://schemas.microsoft.com/office/drawing/2014/main" id="{B695ACD2-9AF4-4194-8250-C69D3541AB3D}"/>
              </a:ext>
            </a:extLst>
          </p:cNvPr>
          <p:cNvSpPr>
            <a:spLocks noChangeShapeType="1"/>
          </p:cNvSpPr>
          <p:nvPr/>
        </p:nvSpPr>
        <p:spPr bwMode="auto">
          <a:xfrm flipV="1">
            <a:off x="3592513"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56" name="Line 308">
            <a:extLst>
              <a:ext uri="{FF2B5EF4-FFF2-40B4-BE49-F238E27FC236}">
                <a16:creationId xmlns:a16="http://schemas.microsoft.com/office/drawing/2014/main" id="{DE6EC652-6FCC-4D84-90B7-490F29CB89CD}"/>
              </a:ext>
            </a:extLst>
          </p:cNvPr>
          <p:cNvSpPr>
            <a:spLocks noChangeShapeType="1"/>
          </p:cNvSpPr>
          <p:nvPr/>
        </p:nvSpPr>
        <p:spPr bwMode="auto">
          <a:xfrm>
            <a:off x="3592513"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57" name="Rectangle 309">
            <a:extLst>
              <a:ext uri="{FF2B5EF4-FFF2-40B4-BE49-F238E27FC236}">
                <a16:creationId xmlns:a16="http://schemas.microsoft.com/office/drawing/2014/main" id="{4D8AA8DC-1BE1-4DE6-9E0B-1BA2E10E231E}"/>
              </a:ext>
            </a:extLst>
          </p:cNvPr>
          <p:cNvSpPr>
            <a:spLocks noChangeArrowheads="1"/>
          </p:cNvSpPr>
          <p:nvPr/>
        </p:nvSpPr>
        <p:spPr bwMode="auto">
          <a:xfrm>
            <a:off x="3519488"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1.4</a:t>
            </a:r>
            <a:endParaRPr lang="en-US" altLang="en-US"/>
          </a:p>
        </p:txBody>
      </p:sp>
      <p:sp>
        <p:nvSpPr>
          <p:cNvPr id="79158" name="Line 310">
            <a:extLst>
              <a:ext uri="{FF2B5EF4-FFF2-40B4-BE49-F238E27FC236}">
                <a16:creationId xmlns:a16="http://schemas.microsoft.com/office/drawing/2014/main" id="{2F5FB391-AD4C-46F0-A981-CDD858259902}"/>
              </a:ext>
            </a:extLst>
          </p:cNvPr>
          <p:cNvSpPr>
            <a:spLocks noChangeShapeType="1"/>
          </p:cNvSpPr>
          <p:nvPr/>
        </p:nvSpPr>
        <p:spPr bwMode="auto">
          <a:xfrm flipV="1">
            <a:off x="3957638"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59" name="Line 311">
            <a:extLst>
              <a:ext uri="{FF2B5EF4-FFF2-40B4-BE49-F238E27FC236}">
                <a16:creationId xmlns:a16="http://schemas.microsoft.com/office/drawing/2014/main" id="{F06A2E9B-EA1E-4A5E-BBCC-6DB6F3A25712}"/>
              </a:ext>
            </a:extLst>
          </p:cNvPr>
          <p:cNvSpPr>
            <a:spLocks noChangeShapeType="1"/>
          </p:cNvSpPr>
          <p:nvPr/>
        </p:nvSpPr>
        <p:spPr bwMode="auto">
          <a:xfrm>
            <a:off x="3957638"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60" name="Rectangle 312">
            <a:extLst>
              <a:ext uri="{FF2B5EF4-FFF2-40B4-BE49-F238E27FC236}">
                <a16:creationId xmlns:a16="http://schemas.microsoft.com/office/drawing/2014/main" id="{7F66855B-76F2-456E-94F6-756EF0075A82}"/>
              </a:ext>
            </a:extLst>
          </p:cNvPr>
          <p:cNvSpPr>
            <a:spLocks noChangeArrowheads="1"/>
          </p:cNvSpPr>
          <p:nvPr/>
        </p:nvSpPr>
        <p:spPr bwMode="auto">
          <a:xfrm>
            <a:off x="3883025"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1.6</a:t>
            </a:r>
            <a:endParaRPr lang="en-US" altLang="en-US"/>
          </a:p>
        </p:txBody>
      </p:sp>
      <p:sp>
        <p:nvSpPr>
          <p:cNvPr id="79161" name="Line 313">
            <a:extLst>
              <a:ext uri="{FF2B5EF4-FFF2-40B4-BE49-F238E27FC236}">
                <a16:creationId xmlns:a16="http://schemas.microsoft.com/office/drawing/2014/main" id="{F3DB92FE-6220-43D2-82C1-E30A30BE6BB5}"/>
              </a:ext>
            </a:extLst>
          </p:cNvPr>
          <p:cNvSpPr>
            <a:spLocks noChangeShapeType="1"/>
          </p:cNvSpPr>
          <p:nvPr/>
        </p:nvSpPr>
        <p:spPr bwMode="auto">
          <a:xfrm flipV="1">
            <a:off x="4313238"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62" name="Line 314">
            <a:extLst>
              <a:ext uri="{FF2B5EF4-FFF2-40B4-BE49-F238E27FC236}">
                <a16:creationId xmlns:a16="http://schemas.microsoft.com/office/drawing/2014/main" id="{16E49C3F-502C-44DF-B257-BC25436BCF34}"/>
              </a:ext>
            </a:extLst>
          </p:cNvPr>
          <p:cNvSpPr>
            <a:spLocks noChangeShapeType="1"/>
          </p:cNvSpPr>
          <p:nvPr/>
        </p:nvSpPr>
        <p:spPr bwMode="auto">
          <a:xfrm>
            <a:off x="4313238"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63" name="Rectangle 315">
            <a:extLst>
              <a:ext uri="{FF2B5EF4-FFF2-40B4-BE49-F238E27FC236}">
                <a16:creationId xmlns:a16="http://schemas.microsoft.com/office/drawing/2014/main" id="{D8167707-091D-4E58-B55E-A43FCD7B1CC8}"/>
              </a:ext>
            </a:extLst>
          </p:cNvPr>
          <p:cNvSpPr>
            <a:spLocks noChangeArrowheads="1"/>
          </p:cNvSpPr>
          <p:nvPr/>
        </p:nvSpPr>
        <p:spPr bwMode="auto">
          <a:xfrm>
            <a:off x="4240213"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1.8</a:t>
            </a:r>
            <a:endParaRPr lang="en-US" altLang="en-US"/>
          </a:p>
        </p:txBody>
      </p:sp>
      <p:sp>
        <p:nvSpPr>
          <p:cNvPr id="79164" name="Line 316">
            <a:extLst>
              <a:ext uri="{FF2B5EF4-FFF2-40B4-BE49-F238E27FC236}">
                <a16:creationId xmlns:a16="http://schemas.microsoft.com/office/drawing/2014/main" id="{145766E9-93A3-4A9B-9BAC-BE054523B50C}"/>
              </a:ext>
            </a:extLst>
          </p:cNvPr>
          <p:cNvSpPr>
            <a:spLocks noChangeShapeType="1"/>
          </p:cNvSpPr>
          <p:nvPr/>
        </p:nvSpPr>
        <p:spPr bwMode="auto">
          <a:xfrm flipV="1">
            <a:off x="4678363"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65" name="Line 317">
            <a:extLst>
              <a:ext uri="{FF2B5EF4-FFF2-40B4-BE49-F238E27FC236}">
                <a16:creationId xmlns:a16="http://schemas.microsoft.com/office/drawing/2014/main" id="{694425CA-6E83-4820-B782-ED17690B37D1}"/>
              </a:ext>
            </a:extLst>
          </p:cNvPr>
          <p:cNvSpPr>
            <a:spLocks noChangeShapeType="1"/>
          </p:cNvSpPr>
          <p:nvPr/>
        </p:nvSpPr>
        <p:spPr bwMode="auto">
          <a:xfrm>
            <a:off x="4678363"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66" name="Rectangle 318">
            <a:extLst>
              <a:ext uri="{FF2B5EF4-FFF2-40B4-BE49-F238E27FC236}">
                <a16:creationId xmlns:a16="http://schemas.microsoft.com/office/drawing/2014/main" id="{42C88FE2-334B-4E92-BD3C-CA0685B61FFC}"/>
              </a:ext>
            </a:extLst>
          </p:cNvPr>
          <p:cNvSpPr>
            <a:spLocks noChangeArrowheads="1"/>
          </p:cNvSpPr>
          <p:nvPr/>
        </p:nvSpPr>
        <p:spPr bwMode="auto">
          <a:xfrm>
            <a:off x="4656138" y="51165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a:p>
        </p:txBody>
      </p:sp>
      <p:sp>
        <p:nvSpPr>
          <p:cNvPr id="79167" name="Line 319">
            <a:extLst>
              <a:ext uri="{FF2B5EF4-FFF2-40B4-BE49-F238E27FC236}">
                <a16:creationId xmlns:a16="http://schemas.microsoft.com/office/drawing/2014/main" id="{4B659DD0-AECE-456E-B709-B922350DFD18}"/>
              </a:ext>
            </a:extLst>
          </p:cNvPr>
          <p:cNvSpPr>
            <a:spLocks noChangeShapeType="1"/>
          </p:cNvSpPr>
          <p:nvPr/>
        </p:nvSpPr>
        <p:spPr bwMode="auto">
          <a:xfrm flipV="1">
            <a:off x="5035550" y="5008563"/>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68" name="Line 320">
            <a:extLst>
              <a:ext uri="{FF2B5EF4-FFF2-40B4-BE49-F238E27FC236}">
                <a16:creationId xmlns:a16="http://schemas.microsoft.com/office/drawing/2014/main" id="{CBDE8887-3CD8-4D94-98E0-3CB6C2E65DFC}"/>
              </a:ext>
            </a:extLst>
          </p:cNvPr>
          <p:cNvSpPr>
            <a:spLocks noChangeShapeType="1"/>
          </p:cNvSpPr>
          <p:nvPr/>
        </p:nvSpPr>
        <p:spPr bwMode="auto">
          <a:xfrm>
            <a:off x="5035550" y="2200275"/>
            <a:ext cx="1588"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69" name="Rectangle 321">
            <a:extLst>
              <a:ext uri="{FF2B5EF4-FFF2-40B4-BE49-F238E27FC236}">
                <a16:creationId xmlns:a16="http://schemas.microsoft.com/office/drawing/2014/main" id="{49DD0C74-2F92-402A-8E39-031600A1461C}"/>
              </a:ext>
            </a:extLst>
          </p:cNvPr>
          <p:cNvSpPr>
            <a:spLocks noChangeArrowheads="1"/>
          </p:cNvSpPr>
          <p:nvPr/>
        </p:nvSpPr>
        <p:spPr bwMode="auto">
          <a:xfrm>
            <a:off x="4962525"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2.2</a:t>
            </a:r>
            <a:endParaRPr lang="en-US" altLang="en-US"/>
          </a:p>
        </p:txBody>
      </p:sp>
      <p:sp>
        <p:nvSpPr>
          <p:cNvPr id="79170" name="Line 322">
            <a:extLst>
              <a:ext uri="{FF2B5EF4-FFF2-40B4-BE49-F238E27FC236}">
                <a16:creationId xmlns:a16="http://schemas.microsoft.com/office/drawing/2014/main" id="{49F1A23D-8B74-43D6-8B02-06C079465C67}"/>
              </a:ext>
            </a:extLst>
          </p:cNvPr>
          <p:cNvSpPr>
            <a:spLocks noChangeShapeType="1"/>
          </p:cNvSpPr>
          <p:nvPr/>
        </p:nvSpPr>
        <p:spPr bwMode="auto">
          <a:xfrm flipV="1">
            <a:off x="5391150" y="5008563"/>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71" name="Line 323">
            <a:extLst>
              <a:ext uri="{FF2B5EF4-FFF2-40B4-BE49-F238E27FC236}">
                <a16:creationId xmlns:a16="http://schemas.microsoft.com/office/drawing/2014/main" id="{AE6917CD-5DE0-498C-BD04-C89759D42D75}"/>
              </a:ext>
            </a:extLst>
          </p:cNvPr>
          <p:cNvSpPr>
            <a:spLocks noChangeShapeType="1"/>
          </p:cNvSpPr>
          <p:nvPr/>
        </p:nvSpPr>
        <p:spPr bwMode="auto">
          <a:xfrm>
            <a:off x="5391150" y="2200275"/>
            <a:ext cx="1588"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72" name="Rectangle 324">
            <a:extLst>
              <a:ext uri="{FF2B5EF4-FFF2-40B4-BE49-F238E27FC236}">
                <a16:creationId xmlns:a16="http://schemas.microsoft.com/office/drawing/2014/main" id="{65395358-9B5E-4CD8-8B06-580D75D1F142}"/>
              </a:ext>
            </a:extLst>
          </p:cNvPr>
          <p:cNvSpPr>
            <a:spLocks noChangeArrowheads="1"/>
          </p:cNvSpPr>
          <p:nvPr/>
        </p:nvSpPr>
        <p:spPr bwMode="auto">
          <a:xfrm>
            <a:off x="5318125"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2.4</a:t>
            </a:r>
            <a:endParaRPr lang="en-US" altLang="en-US"/>
          </a:p>
        </p:txBody>
      </p:sp>
      <p:sp>
        <p:nvSpPr>
          <p:cNvPr id="79173" name="Line 325">
            <a:extLst>
              <a:ext uri="{FF2B5EF4-FFF2-40B4-BE49-F238E27FC236}">
                <a16:creationId xmlns:a16="http://schemas.microsoft.com/office/drawing/2014/main" id="{620103E3-5307-4789-B3C3-BE814A0B0105}"/>
              </a:ext>
            </a:extLst>
          </p:cNvPr>
          <p:cNvSpPr>
            <a:spLocks noChangeShapeType="1"/>
          </p:cNvSpPr>
          <p:nvPr/>
        </p:nvSpPr>
        <p:spPr bwMode="auto">
          <a:xfrm flipV="1">
            <a:off x="5756275" y="5008563"/>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74" name="Line 326">
            <a:extLst>
              <a:ext uri="{FF2B5EF4-FFF2-40B4-BE49-F238E27FC236}">
                <a16:creationId xmlns:a16="http://schemas.microsoft.com/office/drawing/2014/main" id="{CEC0CEE7-1D38-4B58-B386-1F22B450445B}"/>
              </a:ext>
            </a:extLst>
          </p:cNvPr>
          <p:cNvSpPr>
            <a:spLocks noChangeShapeType="1"/>
          </p:cNvSpPr>
          <p:nvPr/>
        </p:nvSpPr>
        <p:spPr bwMode="auto">
          <a:xfrm>
            <a:off x="5756275" y="2200275"/>
            <a:ext cx="1588"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75" name="Rectangle 327">
            <a:extLst>
              <a:ext uri="{FF2B5EF4-FFF2-40B4-BE49-F238E27FC236}">
                <a16:creationId xmlns:a16="http://schemas.microsoft.com/office/drawing/2014/main" id="{1980C3E8-5D16-498F-9C45-9D7639916235}"/>
              </a:ext>
            </a:extLst>
          </p:cNvPr>
          <p:cNvSpPr>
            <a:spLocks noChangeArrowheads="1"/>
          </p:cNvSpPr>
          <p:nvPr/>
        </p:nvSpPr>
        <p:spPr bwMode="auto">
          <a:xfrm>
            <a:off x="5683250"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2.6</a:t>
            </a:r>
            <a:endParaRPr lang="en-US" altLang="en-US"/>
          </a:p>
        </p:txBody>
      </p:sp>
      <p:sp>
        <p:nvSpPr>
          <p:cNvPr id="79176" name="Line 328">
            <a:extLst>
              <a:ext uri="{FF2B5EF4-FFF2-40B4-BE49-F238E27FC236}">
                <a16:creationId xmlns:a16="http://schemas.microsoft.com/office/drawing/2014/main" id="{6652AE26-23F0-4B8E-B9D0-F33308EB93F4}"/>
              </a:ext>
            </a:extLst>
          </p:cNvPr>
          <p:cNvSpPr>
            <a:spLocks noChangeShapeType="1"/>
          </p:cNvSpPr>
          <p:nvPr/>
        </p:nvSpPr>
        <p:spPr bwMode="auto">
          <a:xfrm flipV="1">
            <a:off x="6113463" y="50085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77" name="Line 329">
            <a:extLst>
              <a:ext uri="{FF2B5EF4-FFF2-40B4-BE49-F238E27FC236}">
                <a16:creationId xmlns:a16="http://schemas.microsoft.com/office/drawing/2014/main" id="{C9A4BEE9-FC47-4D15-88A2-943D1818A719}"/>
              </a:ext>
            </a:extLst>
          </p:cNvPr>
          <p:cNvSpPr>
            <a:spLocks noChangeShapeType="1"/>
          </p:cNvSpPr>
          <p:nvPr/>
        </p:nvSpPr>
        <p:spPr bwMode="auto">
          <a:xfrm>
            <a:off x="6113463" y="2200275"/>
            <a:ext cx="1587"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78" name="Rectangle 330">
            <a:extLst>
              <a:ext uri="{FF2B5EF4-FFF2-40B4-BE49-F238E27FC236}">
                <a16:creationId xmlns:a16="http://schemas.microsoft.com/office/drawing/2014/main" id="{D4D4A696-E2A6-4BC0-9C2F-0A47FF45B3E4}"/>
              </a:ext>
            </a:extLst>
          </p:cNvPr>
          <p:cNvSpPr>
            <a:spLocks noChangeArrowheads="1"/>
          </p:cNvSpPr>
          <p:nvPr/>
        </p:nvSpPr>
        <p:spPr bwMode="auto">
          <a:xfrm>
            <a:off x="6038850" y="51165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2.8</a:t>
            </a:r>
            <a:endParaRPr lang="en-US" altLang="en-US"/>
          </a:p>
        </p:txBody>
      </p:sp>
      <p:sp>
        <p:nvSpPr>
          <p:cNvPr id="79179" name="Line 331">
            <a:extLst>
              <a:ext uri="{FF2B5EF4-FFF2-40B4-BE49-F238E27FC236}">
                <a16:creationId xmlns:a16="http://schemas.microsoft.com/office/drawing/2014/main" id="{841992A2-1A2D-41CF-80CF-96683BC23223}"/>
              </a:ext>
            </a:extLst>
          </p:cNvPr>
          <p:cNvSpPr>
            <a:spLocks noChangeShapeType="1"/>
          </p:cNvSpPr>
          <p:nvPr/>
        </p:nvSpPr>
        <p:spPr bwMode="auto">
          <a:xfrm flipV="1">
            <a:off x="6477000" y="5008563"/>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80" name="Line 332">
            <a:extLst>
              <a:ext uri="{FF2B5EF4-FFF2-40B4-BE49-F238E27FC236}">
                <a16:creationId xmlns:a16="http://schemas.microsoft.com/office/drawing/2014/main" id="{D9AC6A89-56F6-4621-AD1B-5D88D26D7614}"/>
              </a:ext>
            </a:extLst>
          </p:cNvPr>
          <p:cNvSpPr>
            <a:spLocks noChangeShapeType="1"/>
          </p:cNvSpPr>
          <p:nvPr/>
        </p:nvSpPr>
        <p:spPr bwMode="auto">
          <a:xfrm>
            <a:off x="6477000" y="2200275"/>
            <a:ext cx="1588" cy="333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81" name="Rectangle 333">
            <a:extLst>
              <a:ext uri="{FF2B5EF4-FFF2-40B4-BE49-F238E27FC236}">
                <a16:creationId xmlns:a16="http://schemas.microsoft.com/office/drawing/2014/main" id="{4A44A4B0-BC21-4F9F-B6CB-2C6834FA8524}"/>
              </a:ext>
            </a:extLst>
          </p:cNvPr>
          <p:cNvSpPr>
            <a:spLocks noChangeArrowheads="1"/>
          </p:cNvSpPr>
          <p:nvPr/>
        </p:nvSpPr>
        <p:spPr bwMode="auto">
          <a:xfrm>
            <a:off x="6453188" y="51165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3</a:t>
            </a:r>
            <a:endParaRPr lang="en-US" altLang="en-US"/>
          </a:p>
        </p:txBody>
      </p:sp>
      <p:sp>
        <p:nvSpPr>
          <p:cNvPr id="79182" name="Line 334">
            <a:extLst>
              <a:ext uri="{FF2B5EF4-FFF2-40B4-BE49-F238E27FC236}">
                <a16:creationId xmlns:a16="http://schemas.microsoft.com/office/drawing/2014/main" id="{D8690606-B9AE-47DD-A1B3-2D38AE78F7C0}"/>
              </a:ext>
            </a:extLst>
          </p:cNvPr>
          <p:cNvSpPr>
            <a:spLocks noChangeShapeType="1"/>
          </p:cNvSpPr>
          <p:nvPr/>
        </p:nvSpPr>
        <p:spPr bwMode="auto">
          <a:xfrm>
            <a:off x="2881313" y="5049838"/>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83" name="Line 335">
            <a:extLst>
              <a:ext uri="{FF2B5EF4-FFF2-40B4-BE49-F238E27FC236}">
                <a16:creationId xmlns:a16="http://schemas.microsoft.com/office/drawing/2014/main" id="{1DB51C3D-B5D1-4CB3-BE38-8D5C010FFD4D}"/>
              </a:ext>
            </a:extLst>
          </p:cNvPr>
          <p:cNvSpPr>
            <a:spLocks noChangeShapeType="1"/>
          </p:cNvSpPr>
          <p:nvPr/>
        </p:nvSpPr>
        <p:spPr bwMode="auto">
          <a:xfrm flipH="1">
            <a:off x="6435725" y="5049838"/>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84" name="Rectangle 336">
            <a:extLst>
              <a:ext uri="{FF2B5EF4-FFF2-40B4-BE49-F238E27FC236}">
                <a16:creationId xmlns:a16="http://schemas.microsoft.com/office/drawing/2014/main" id="{E083A553-7ECB-480E-94CC-B387AE5CD58D}"/>
              </a:ext>
            </a:extLst>
          </p:cNvPr>
          <p:cNvSpPr>
            <a:spLocks noChangeArrowheads="1"/>
          </p:cNvSpPr>
          <p:nvPr/>
        </p:nvSpPr>
        <p:spPr bwMode="auto">
          <a:xfrm>
            <a:off x="2759075" y="499427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a:p>
        </p:txBody>
      </p:sp>
      <p:sp>
        <p:nvSpPr>
          <p:cNvPr id="79185" name="Line 337">
            <a:extLst>
              <a:ext uri="{FF2B5EF4-FFF2-40B4-BE49-F238E27FC236}">
                <a16:creationId xmlns:a16="http://schemas.microsoft.com/office/drawing/2014/main" id="{13B6DB3E-AD81-47D3-A1AA-5F355EB7CC8A}"/>
              </a:ext>
            </a:extLst>
          </p:cNvPr>
          <p:cNvSpPr>
            <a:spLocks noChangeShapeType="1"/>
          </p:cNvSpPr>
          <p:nvPr/>
        </p:nvSpPr>
        <p:spPr bwMode="auto">
          <a:xfrm>
            <a:off x="2881313" y="4757738"/>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86" name="Line 338">
            <a:extLst>
              <a:ext uri="{FF2B5EF4-FFF2-40B4-BE49-F238E27FC236}">
                <a16:creationId xmlns:a16="http://schemas.microsoft.com/office/drawing/2014/main" id="{333A9A41-9284-4401-A447-0BF3E31893F0}"/>
              </a:ext>
            </a:extLst>
          </p:cNvPr>
          <p:cNvSpPr>
            <a:spLocks noChangeShapeType="1"/>
          </p:cNvSpPr>
          <p:nvPr/>
        </p:nvSpPr>
        <p:spPr bwMode="auto">
          <a:xfrm flipH="1">
            <a:off x="6435725" y="4757738"/>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87" name="Rectangle 339">
            <a:extLst>
              <a:ext uri="{FF2B5EF4-FFF2-40B4-BE49-F238E27FC236}">
                <a16:creationId xmlns:a16="http://schemas.microsoft.com/office/drawing/2014/main" id="{49120CD8-FF3C-4D64-8036-2A2CBC056651}"/>
              </a:ext>
            </a:extLst>
          </p:cNvPr>
          <p:cNvSpPr>
            <a:spLocks noChangeArrowheads="1"/>
          </p:cNvSpPr>
          <p:nvPr/>
        </p:nvSpPr>
        <p:spPr bwMode="auto">
          <a:xfrm>
            <a:off x="2667000" y="470058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a:p>
        </p:txBody>
      </p:sp>
      <p:sp>
        <p:nvSpPr>
          <p:cNvPr id="79188" name="Line 340">
            <a:extLst>
              <a:ext uri="{FF2B5EF4-FFF2-40B4-BE49-F238E27FC236}">
                <a16:creationId xmlns:a16="http://schemas.microsoft.com/office/drawing/2014/main" id="{691B95B4-9907-4336-9312-EEE1650DE2B1}"/>
              </a:ext>
            </a:extLst>
          </p:cNvPr>
          <p:cNvSpPr>
            <a:spLocks noChangeShapeType="1"/>
          </p:cNvSpPr>
          <p:nvPr/>
        </p:nvSpPr>
        <p:spPr bwMode="auto">
          <a:xfrm>
            <a:off x="2881313" y="4475163"/>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89" name="Line 341">
            <a:extLst>
              <a:ext uri="{FF2B5EF4-FFF2-40B4-BE49-F238E27FC236}">
                <a16:creationId xmlns:a16="http://schemas.microsoft.com/office/drawing/2014/main" id="{38989B43-EE9F-4CB8-AE23-2F83873C8DAE}"/>
              </a:ext>
            </a:extLst>
          </p:cNvPr>
          <p:cNvSpPr>
            <a:spLocks noChangeShapeType="1"/>
          </p:cNvSpPr>
          <p:nvPr/>
        </p:nvSpPr>
        <p:spPr bwMode="auto">
          <a:xfrm flipH="1">
            <a:off x="6435725" y="4475163"/>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90" name="Rectangle 342">
            <a:extLst>
              <a:ext uri="{FF2B5EF4-FFF2-40B4-BE49-F238E27FC236}">
                <a16:creationId xmlns:a16="http://schemas.microsoft.com/office/drawing/2014/main" id="{0C3B7D27-E105-4F25-986E-BB002AA749F9}"/>
              </a:ext>
            </a:extLst>
          </p:cNvPr>
          <p:cNvSpPr>
            <a:spLocks noChangeArrowheads="1"/>
          </p:cNvSpPr>
          <p:nvPr/>
        </p:nvSpPr>
        <p:spPr bwMode="auto">
          <a:xfrm>
            <a:off x="2667000" y="44196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0.4</a:t>
            </a:r>
            <a:endParaRPr lang="en-US" altLang="en-US"/>
          </a:p>
        </p:txBody>
      </p:sp>
      <p:sp>
        <p:nvSpPr>
          <p:cNvPr id="79191" name="Line 343">
            <a:extLst>
              <a:ext uri="{FF2B5EF4-FFF2-40B4-BE49-F238E27FC236}">
                <a16:creationId xmlns:a16="http://schemas.microsoft.com/office/drawing/2014/main" id="{D0BC9BBD-F274-4378-99CA-C85C8E633B08}"/>
              </a:ext>
            </a:extLst>
          </p:cNvPr>
          <p:cNvSpPr>
            <a:spLocks noChangeShapeType="1"/>
          </p:cNvSpPr>
          <p:nvPr/>
        </p:nvSpPr>
        <p:spPr bwMode="auto">
          <a:xfrm>
            <a:off x="2881313" y="4191000"/>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92" name="Line 344">
            <a:extLst>
              <a:ext uri="{FF2B5EF4-FFF2-40B4-BE49-F238E27FC236}">
                <a16:creationId xmlns:a16="http://schemas.microsoft.com/office/drawing/2014/main" id="{4A140700-2DC8-40E7-89F2-95D127CADAB4}"/>
              </a:ext>
            </a:extLst>
          </p:cNvPr>
          <p:cNvSpPr>
            <a:spLocks noChangeShapeType="1"/>
          </p:cNvSpPr>
          <p:nvPr/>
        </p:nvSpPr>
        <p:spPr bwMode="auto">
          <a:xfrm flipH="1">
            <a:off x="6435725" y="4191000"/>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93" name="Rectangle 345">
            <a:extLst>
              <a:ext uri="{FF2B5EF4-FFF2-40B4-BE49-F238E27FC236}">
                <a16:creationId xmlns:a16="http://schemas.microsoft.com/office/drawing/2014/main" id="{998EE5DE-1B08-46FC-A809-17798ADB9D0C}"/>
              </a:ext>
            </a:extLst>
          </p:cNvPr>
          <p:cNvSpPr>
            <a:spLocks noChangeArrowheads="1"/>
          </p:cNvSpPr>
          <p:nvPr/>
        </p:nvSpPr>
        <p:spPr bwMode="auto">
          <a:xfrm>
            <a:off x="2667000" y="41338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0.6</a:t>
            </a:r>
            <a:endParaRPr lang="en-US" altLang="en-US"/>
          </a:p>
        </p:txBody>
      </p:sp>
      <p:sp>
        <p:nvSpPr>
          <p:cNvPr id="79194" name="Line 346">
            <a:extLst>
              <a:ext uri="{FF2B5EF4-FFF2-40B4-BE49-F238E27FC236}">
                <a16:creationId xmlns:a16="http://schemas.microsoft.com/office/drawing/2014/main" id="{05B72399-5F54-4B2F-9732-84AD2B355DFC}"/>
              </a:ext>
            </a:extLst>
          </p:cNvPr>
          <p:cNvSpPr>
            <a:spLocks noChangeShapeType="1"/>
          </p:cNvSpPr>
          <p:nvPr/>
        </p:nvSpPr>
        <p:spPr bwMode="auto">
          <a:xfrm>
            <a:off x="2881313" y="3906838"/>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95" name="Line 347">
            <a:extLst>
              <a:ext uri="{FF2B5EF4-FFF2-40B4-BE49-F238E27FC236}">
                <a16:creationId xmlns:a16="http://schemas.microsoft.com/office/drawing/2014/main" id="{5A71EBD3-3825-4C21-8C33-70D33CF53EEE}"/>
              </a:ext>
            </a:extLst>
          </p:cNvPr>
          <p:cNvSpPr>
            <a:spLocks noChangeShapeType="1"/>
          </p:cNvSpPr>
          <p:nvPr/>
        </p:nvSpPr>
        <p:spPr bwMode="auto">
          <a:xfrm flipH="1">
            <a:off x="6435725" y="3906838"/>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96" name="Rectangle 348">
            <a:extLst>
              <a:ext uri="{FF2B5EF4-FFF2-40B4-BE49-F238E27FC236}">
                <a16:creationId xmlns:a16="http://schemas.microsoft.com/office/drawing/2014/main" id="{645250CA-5D24-4F60-985E-AE1DB1230AD4}"/>
              </a:ext>
            </a:extLst>
          </p:cNvPr>
          <p:cNvSpPr>
            <a:spLocks noChangeArrowheads="1"/>
          </p:cNvSpPr>
          <p:nvPr/>
        </p:nvSpPr>
        <p:spPr bwMode="auto">
          <a:xfrm>
            <a:off x="2667000" y="38528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0.8</a:t>
            </a:r>
            <a:endParaRPr lang="en-US" altLang="en-US"/>
          </a:p>
        </p:txBody>
      </p:sp>
      <p:sp>
        <p:nvSpPr>
          <p:cNvPr id="79197" name="Line 349">
            <a:extLst>
              <a:ext uri="{FF2B5EF4-FFF2-40B4-BE49-F238E27FC236}">
                <a16:creationId xmlns:a16="http://schemas.microsoft.com/office/drawing/2014/main" id="{09F6887E-5DA9-4E7E-A02F-F790DCE74EA4}"/>
              </a:ext>
            </a:extLst>
          </p:cNvPr>
          <p:cNvSpPr>
            <a:spLocks noChangeShapeType="1"/>
          </p:cNvSpPr>
          <p:nvPr/>
        </p:nvSpPr>
        <p:spPr bwMode="auto">
          <a:xfrm>
            <a:off x="2881313" y="3624263"/>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98" name="Line 350">
            <a:extLst>
              <a:ext uri="{FF2B5EF4-FFF2-40B4-BE49-F238E27FC236}">
                <a16:creationId xmlns:a16="http://schemas.microsoft.com/office/drawing/2014/main" id="{EFE2FF4E-2AB5-4DA1-9F75-BFA7534243F2}"/>
              </a:ext>
            </a:extLst>
          </p:cNvPr>
          <p:cNvSpPr>
            <a:spLocks noChangeShapeType="1"/>
          </p:cNvSpPr>
          <p:nvPr/>
        </p:nvSpPr>
        <p:spPr bwMode="auto">
          <a:xfrm flipH="1">
            <a:off x="6435725" y="3625850"/>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199" name="Rectangle 351">
            <a:extLst>
              <a:ext uri="{FF2B5EF4-FFF2-40B4-BE49-F238E27FC236}">
                <a16:creationId xmlns:a16="http://schemas.microsoft.com/office/drawing/2014/main" id="{92293D13-0C3A-44A1-B379-12890D4AFAD3}"/>
              </a:ext>
            </a:extLst>
          </p:cNvPr>
          <p:cNvSpPr>
            <a:spLocks noChangeArrowheads="1"/>
          </p:cNvSpPr>
          <p:nvPr/>
        </p:nvSpPr>
        <p:spPr bwMode="auto">
          <a:xfrm>
            <a:off x="2759075" y="35671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a:p>
        </p:txBody>
      </p:sp>
      <p:sp>
        <p:nvSpPr>
          <p:cNvPr id="79200" name="Line 352">
            <a:extLst>
              <a:ext uri="{FF2B5EF4-FFF2-40B4-BE49-F238E27FC236}">
                <a16:creationId xmlns:a16="http://schemas.microsoft.com/office/drawing/2014/main" id="{51036419-8992-4C1F-8272-46B576B5AA15}"/>
              </a:ext>
            </a:extLst>
          </p:cNvPr>
          <p:cNvSpPr>
            <a:spLocks noChangeShapeType="1"/>
          </p:cNvSpPr>
          <p:nvPr/>
        </p:nvSpPr>
        <p:spPr bwMode="auto">
          <a:xfrm>
            <a:off x="2881313" y="3333750"/>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01" name="Line 353">
            <a:extLst>
              <a:ext uri="{FF2B5EF4-FFF2-40B4-BE49-F238E27FC236}">
                <a16:creationId xmlns:a16="http://schemas.microsoft.com/office/drawing/2014/main" id="{61BFC957-5460-4B6F-B675-4479A9A4FE5E}"/>
              </a:ext>
            </a:extLst>
          </p:cNvPr>
          <p:cNvSpPr>
            <a:spLocks noChangeShapeType="1"/>
          </p:cNvSpPr>
          <p:nvPr/>
        </p:nvSpPr>
        <p:spPr bwMode="auto">
          <a:xfrm flipH="1">
            <a:off x="6435725" y="3333750"/>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02" name="Rectangle 354">
            <a:extLst>
              <a:ext uri="{FF2B5EF4-FFF2-40B4-BE49-F238E27FC236}">
                <a16:creationId xmlns:a16="http://schemas.microsoft.com/office/drawing/2014/main" id="{121DF1E2-213D-43C6-85A8-B6B3727CB1F5}"/>
              </a:ext>
            </a:extLst>
          </p:cNvPr>
          <p:cNvSpPr>
            <a:spLocks noChangeArrowheads="1"/>
          </p:cNvSpPr>
          <p:nvPr/>
        </p:nvSpPr>
        <p:spPr bwMode="auto">
          <a:xfrm>
            <a:off x="2667000" y="32766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1.2</a:t>
            </a:r>
            <a:endParaRPr lang="en-US" altLang="en-US"/>
          </a:p>
        </p:txBody>
      </p:sp>
      <p:sp>
        <p:nvSpPr>
          <p:cNvPr id="79203" name="Line 355">
            <a:extLst>
              <a:ext uri="{FF2B5EF4-FFF2-40B4-BE49-F238E27FC236}">
                <a16:creationId xmlns:a16="http://schemas.microsoft.com/office/drawing/2014/main" id="{4B96E6F2-39D2-43B6-B1E3-B39B1BF1A72E}"/>
              </a:ext>
            </a:extLst>
          </p:cNvPr>
          <p:cNvSpPr>
            <a:spLocks noChangeShapeType="1"/>
          </p:cNvSpPr>
          <p:nvPr/>
        </p:nvSpPr>
        <p:spPr bwMode="auto">
          <a:xfrm>
            <a:off x="2881313" y="3051175"/>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04" name="Line 356">
            <a:extLst>
              <a:ext uri="{FF2B5EF4-FFF2-40B4-BE49-F238E27FC236}">
                <a16:creationId xmlns:a16="http://schemas.microsoft.com/office/drawing/2014/main" id="{7FB1833A-ECC0-40D8-9EA6-AF9E7FE05572}"/>
              </a:ext>
            </a:extLst>
          </p:cNvPr>
          <p:cNvSpPr>
            <a:spLocks noChangeShapeType="1"/>
          </p:cNvSpPr>
          <p:nvPr/>
        </p:nvSpPr>
        <p:spPr bwMode="auto">
          <a:xfrm flipH="1">
            <a:off x="6435725" y="3051175"/>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05" name="Rectangle 357">
            <a:extLst>
              <a:ext uri="{FF2B5EF4-FFF2-40B4-BE49-F238E27FC236}">
                <a16:creationId xmlns:a16="http://schemas.microsoft.com/office/drawing/2014/main" id="{8A1E8E89-600F-45D2-86FB-7EAE5E5D345C}"/>
              </a:ext>
            </a:extLst>
          </p:cNvPr>
          <p:cNvSpPr>
            <a:spLocks noChangeArrowheads="1"/>
          </p:cNvSpPr>
          <p:nvPr/>
        </p:nvSpPr>
        <p:spPr bwMode="auto">
          <a:xfrm>
            <a:off x="2667000" y="299402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1.4</a:t>
            </a:r>
            <a:endParaRPr lang="en-US" altLang="en-US"/>
          </a:p>
        </p:txBody>
      </p:sp>
      <p:sp>
        <p:nvSpPr>
          <p:cNvPr id="79206" name="Line 358">
            <a:extLst>
              <a:ext uri="{FF2B5EF4-FFF2-40B4-BE49-F238E27FC236}">
                <a16:creationId xmlns:a16="http://schemas.microsoft.com/office/drawing/2014/main" id="{25C7949A-2224-4F4A-BE64-B1D4C178461A}"/>
              </a:ext>
            </a:extLst>
          </p:cNvPr>
          <p:cNvSpPr>
            <a:spLocks noChangeShapeType="1"/>
          </p:cNvSpPr>
          <p:nvPr/>
        </p:nvSpPr>
        <p:spPr bwMode="auto">
          <a:xfrm>
            <a:off x="2881313" y="2767013"/>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07" name="Line 359">
            <a:extLst>
              <a:ext uri="{FF2B5EF4-FFF2-40B4-BE49-F238E27FC236}">
                <a16:creationId xmlns:a16="http://schemas.microsoft.com/office/drawing/2014/main" id="{3CCE0C25-8F83-4D22-AF01-CC1B2AFA62AF}"/>
              </a:ext>
            </a:extLst>
          </p:cNvPr>
          <p:cNvSpPr>
            <a:spLocks noChangeShapeType="1"/>
          </p:cNvSpPr>
          <p:nvPr/>
        </p:nvSpPr>
        <p:spPr bwMode="auto">
          <a:xfrm flipH="1">
            <a:off x="6435725" y="2767013"/>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08" name="Rectangle 360">
            <a:extLst>
              <a:ext uri="{FF2B5EF4-FFF2-40B4-BE49-F238E27FC236}">
                <a16:creationId xmlns:a16="http://schemas.microsoft.com/office/drawing/2014/main" id="{79FCEF52-951D-4775-9BDB-CB494426F5FB}"/>
              </a:ext>
            </a:extLst>
          </p:cNvPr>
          <p:cNvSpPr>
            <a:spLocks noChangeArrowheads="1"/>
          </p:cNvSpPr>
          <p:nvPr/>
        </p:nvSpPr>
        <p:spPr bwMode="auto">
          <a:xfrm>
            <a:off x="2667000" y="27098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1.6</a:t>
            </a:r>
            <a:endParaRPr lang="en-US" altLang="en-US"/>
          </a:p>
        </p:txBody>
      </p:sp>
      <p:sp>
        <p:nvSpPr>
          <p:cNvPr id="79209" name="Line 361">
            <a:extLst>
              <a:ext uri="{FF2B5EF4-FFF2-40B4-BE49-F238E27FC236}">
                <a16:creationId xmlns:a16="http://schemas.microsoft.com/office/drawing/2014/main" id="{E367C6BF-86B3-4374-A951-52B3E3AB7E3A}"/>
              </a:ext>
            </a:extLst>
          </p:cNvPr>
          <p:cNvSpPr>
            <a:spLocks noChangeShapeType="1"/>
          </p:cNvSpPr>
          <p:nvPr/>
        </p:nvSpPr>
        <p:spPr bwMode="auto">
          <a:xfrm>
            <a:off x="2881313" y="2484438"/>
            <a:ext cx="33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10" name="Line 362">
            <a:extLst>
              <a:ext uri="{FF2B5EF4-FFF2-40B4-BE49-F238E27FC236}">
                <a16:creationId xmlns:a16="http://schemas.microsoft.com/office/drawing/2014/main" id="{EB175B23-0196-44A6-BCD9-CBC2C80CA120}"/>
              </a:ext>
            </a:extLst>
          </p:cNvPr>
          <p:cNvSpPr>
            <a:spLocks noChangeShapeType="1"/>
          </p:cNvSpPr>
          <p:nvPr/>
        </p:nvSpPr>
        <p:spPr bwMode="auto">
          <a:xfrm flipH="1">
            <a:off x="6435725" y="2484438"/>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11" name="Rectangle 363">
            <a:extLst>
              <a:ext uri="{FF2B5EF4-FFF2-40B4-BE49-F238E27FC236}">
                <a16:creationId xmlns:a16="http://schemas.microsoft.com/office/drawing/2014/main" id="{B64C45F4-9BAF-4864-8542-AA02426848D5}"/>
              </a:ext>
            </a:extLst>
          </p:cNvPr>
          <p:cNvSpPr>
            <a:spLocks noChangeArrowheads="1"/>
          </p:cNvSpPr>
          <p:nvPr/>
        </p:nvSpPr>
        <p:spPr bwMode="auto">
          <a:xfrm>
            <a:off x="2667000" y="24288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1.8</a:t>
            </a:r>
            <a:endParaRPr lang="en-US" altLang="en-US"/>
          </a:p>
        </p:txBody>
      </p:sp>
      <p:sp>
        <p:nvSpPr>
          <p:cNvPr id="79212" name="Line 364">
            <a:extLst>
              <a:ext uri="{FF2B5EF4-FFF2-40B4-BE49-F238E27FC236}">
                <a16:creationId xmlns:a16="http://schemas.microsoft.com/office/drawing/2014/main" id="{A6B61D30-E1D9-41B5-A846-5EC9C20DCC4D}"/>
              </a:ext>
            </a:extLst>
          </p:cNvPr>
          <p:cNvSpPr>
            <a:spLocks noChangeShapeType="1"/>
          </p:cNvSpPr>
          <p:nvPr/>
        </p:nvSpPr>
        <p:spPr bwMode="auto">
          <a:xfrm>
            <a:off x="2881313" y="2200275"/>
            <a:ext cx="3333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13" name="Line 365">
            <a:extLst>
              <a:ext uri="{FF2B5EF4-FFF2-40B4-BE49-F238E27FC236}">
                <a16:creationId xmlns:a16="http://schemas.microsoft.com/office/drawing/2014/main" id="{D7BC4565-654E-4717-A704-8CEC93C5AA29}"/>
              </a:ext>
            </a:extLst>
          </p:cNvPr>
          <p:cNvSpPr>
            <a:spLocks noChangeShapeType="1"/>
          </p:cNvSpPr>
          <p:nvPr/>
        </p:nvSpPr>
        <p:spPr bwMode="auto">
          <a:xfrm flipH="1">
            <a:off x="6435725" y="2200275"/>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14" name="Rectangle 366">
            <a:extLst>
              <a:ext uri="{FF2B5EF4-FFF2-40B4-BE49-F238E27FC236}">
                <a16:creationId xmlns:a16="http://schemas.microsoft.com/office/drawing/2014/main" id="{3A880CB6-8D7F-4B3F-868D-E0C43FDFFF92}"/>
              </a:ext>
            </a:extLst>
          </p:cNvPr>
          <p:cNvSpPr>
            <a:spLocks noChangeArrowheads="1"/>
          </p:cNvSpPr>
          <p:nvPr/>
        </p:nvSpPr>
        <p:spPr bwMode="auto">
          <a:xfrm>
            <a:off x="2759075" y="21431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a:p>
        </p:txBody>
      </p:sp>
      <p:sp>
        <p:nvSpPr>
          <p:cNvPr id="79215" name="Freeform 367">
            <a:extLst>
              <a:ext uri="{FF2B5EF4-FFF2-40B4-BE49-F238E27FC236}">
                <a16:creationId xmlns:a16="http://schemas.microsoft.com/office/drawing/2014/main" id="{E1286FAC-7B55-46F3-814B-BF28ABF0416E}"/>
              </a:ext>
            </a:extLst>
          </p:cNvPr>
          <p:cNvSpPr>
            <a:spLocks/>
          </p:cNvSpPr>
          <p:nvPr/>
        </p:nvSpPr>
        <p:spPr bwMode="auto">
          <a:xfrm>
            <a:off x="2881313" y="3906838"/>
            <a:ext cx="3595687" cy="1143000"/>
          </a:xfrm>
          <a:custGeom>
            <a:avLst/>
            <a:gdLst>
              <a:gd name="T0" fmla="*/ 0 w 2265"/>
              <a:gd name="T1" fmla="*/ 720 h 720"/>
              <a:gd name="T2" fmla="*/ 42 w 2265"/>
              <a:gd name="T3" fmla="*/ 683 h 720"/>
              <a:gd name="T4" fmla="*/ 89 w 2265"/>
              <a:gd name="T5" fmla="*/ 647 h 720"/>
              <a:gd name="T6" fmla="*/ 135 w 2265"/>
              <a:gd name="T7" fmla="*/ 614 h 720"/>
              <a:gd name="T8" fmla="*/ 182 w 2265"/>
              <a:gd name="T9" fmla="*/ 583 h 720"/>
              <a:gd name="T10" fmla="*/ 229 w 2265"/>
              <a:gd name="T11" fmla="*/ 552 h 720"/>
              <a:gd name="T12" fmla="*/ 276 w 2265"/>
              <a:gd name="T13" fmla="*/ 526 h 720"/>
              <a:gd name="T14" fmla="*/ 318 w 2265"/>
              <a:gd name="T15" fmla="*/ 494 h 720"/>
              <a:gd name="T16" fmla="*/ 365 w 2265"/>
              <a:gd name="T17" fmla="*/ 468 h 720"/>
              <a:gd name="T18" fmla="*/ 412 w 2265"/>
              <a:gd name="T19" fmla="*/ 447 h 720"/>
              <a:gd name="T20" fmla="*/ 459 w 2265"/>
              <a:gd name="T21" fmla="*/ 420 h 720"/>
              <a:gd name="T22" fmla="*/ 506 w 2265"/>
              <a:gd name="T23" fmla="*/ 399 h 720"/>
              <a:gd name="T24" fmla="*/ 553 w 2265"/>
              <a:gd name="T25" fmla="*/ 378 h 720"/>
              <a:gd name="T26" fmla="*/ 600 w 2265"/>
              <a:gd name="T27" fmla="*/ 358 h 720"/>
              <a:gd name="T28" fmla="*/ 647 w 2265"/>
              <a:gd name="T29" fmla="*/ 337 h 720"/>
              <a:gd name="T30" fmla="*/ 689 w 2265"/>
              <a:gd name="T31" fmla="*/ 321 h 720"/>
              <a:gd name="T32" fmla="*/ 736 w 2265"/>
              <a:gd name="T33" fmla="*/ 300 h 720"/>
              <a:gd name="T34" fmla="*/ 783 w 2265"/>
              <a:gd name="T35" fmla="*/ 284 h 720"/>
              <a:gd name="T36" fmla="*/ 830 w 2265"/>
              <a:gd name="T37" fmla="*/ 269 h 720"/>
              <a:gd name="T38" fmla="*/ 876 w 2265"/>
              <a:gd name="T39" fmla="*/ 253 h 720"/>
              <a:gd name="T40" fmla="*/ 923 w 2265"/>
              <a:gd name="T41" fmla="*/ 237 h 720"/>
              <a:gd name="T42" fmla="*/ 970 w 2265"/>
              <a:gd name="T43" fmla="*/ 221 h 720"/>
              <a:gd name="T44" fmla="*/ 1012 w 2265"/>
              <a:gd name="T45" fmla="*/ 210 h 720"/>
              <a:gd name="T46" fmla="*/ 1059 w 2265"/>
              <a:gd name="T47" fmla="*/ 195 h 720"/>
              <a:gd name="T48" fmla="*/ 1106 w 2265"/>
              <a:gd name="T49" fmla="*/ 184 h 720"/>
              <a:gd name="T50" fmla="*/ 1153 w 2265"/>
              <a:gd name="T51" fmla="*/ 174 h 720"/>
              <a:gd name="T52" fmla="*/ 1200 w 2265"/>
              <a:gd name="T53" fmla="*/ 163 h 720"/>
              <a:gd name="T54" fmla="*/ 1247 w 2265"/>
              <a:gd name="T55" fmla="*/ 153 h 720"/>
              <a:gd name="T56" fmla="*/ 1294 w 2265"/>
              <a:gd name="T57" fmla="*/ 142 h 720"/>
              <a:gd name="T58" fmla="*/ 1336 w 2265"/>
              <a:gd name="T59" fmla="*/ 132 h 720"/>
              <a:gd name="T60" fmla="*/ 1383 w 2265"/>
              <a:gd name="T61" fmla="*/ 122 h 720"/>
              <a:gd name="T62" fmla="*/ 1430 w 2265"/>
              <a:gd name="T63" fmla="*/ 111 h 720"/>
              <a:gd name="T64" fmla="*/ 1477 w 2265"/>
              <a:gd name="T65" fmla="*/ 106 h 720"/>
              <a:gd name="T66" fmla="*/ 1523 w 2265"/>
              <a:gd name="T67" fmla="*/ 95 h 720"/>
              <a:gd name="T68" fmla="*/ 1570 w 2265"/>
              <a:gd name="T69" fmla="*/ 90 h 720"/>
              <a:gd name="T70" fmla="*/ 1618 w 2265"/>
              <a:gd name="T71" fmla="*/ 80 h 720"/>
              <a:gd name="T72" fmla="*/ 1659 w 2265"/>
              <a:gd name="T73" fmla="*/ 75 h 720"/>
              <a:gd name="T74" fmla="*/ 1706 w 2265"/>
              <a:gd name="T75" fmla="*/ 64 h 720"/>
              <a:gd name="T76" fmla="*/ 1753 w 2265"/>
              <a:gd name="T77" fmla="*/ 59 h 720"/>
              <a:gd name="T78" fmla="*/ 1801 w 2265"/>
              <a:gd name="T79" fmla="*/ 54 h 720"/>
              <a:gd name="T80" fmla="*/ 1848 w 2265"/>
              <a:gd name="T81" fmla="*/ 48 h 720"/>
              <a:gd name="T82" fmla="*/ 1895 w 2265"/>
              <a:gd name="T83" fmla="*/ 38 h 720"/>
              <a:gd name="T84" fmla="*/ 1942 w 2265"/>
              <a:gd name="T85" fmla="*/ 32 h 720"/>
              <a:gd name="T86" fmla="*/ 1984 w 2265"/>
              <a:gd name="T87" fmla="*/ 28 h 720"/>
              <a:gd name="T88" fmla="*/ 2031 w 2265"/>
              <a:gd name="T89" fmla="*/ 22 h 720"/>
              <a:gd name="T90" fmla="*/ 2078 w 2265"/>
              <a:gd name="T91" fmla="*/ 16 h 720"/>
              <a:gd name="T92" fmla="*/ 2125 w 2265"/>
              <a:gd name="T93" fmla="*/ 11 h 720"/>
              <a:gd name="T94" fmla="*/ 2172 w 2265"/>
              <a:gd name="T95" fmla="*/ 6 h 720"/>
              <a:gd name="T96" fmla="*/ 2219 w 2265"/>
              <a:gd name="T97" fmla="*/ 6 h 720"/>
              <a:gd name="T98" fmla="*/ 2265 w 2265"/>
              <a:gd name="T99" fmla="*/ 0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65" h="720">
                <a:moveTo>
                  <a:pt x="0" y="720"/>
                </a:moveTo>
                <a:lnTo>
                  <a:pt x="42" y="683"/>
                </a:lnTo>
                <a:lnTo>
                  <a:pt x="89" y="647"/>
                </a:lnTo>
                <a:lnTo>
                  <a:pt x="135" y="614"/>
                </a:lnTo>
                <a:lnTo>
                  <a:pt x="182" y="583"/>
                </a:lnTo>
                <a:lnTo>
                  <a:pt x="229" y="552"/>
                </a:lnTo>
                <a:lnTo>
                  <a:pt x="276" y="526"/>
                </a:lnTo>
                <a:lnTo>
                  <a:pt x="318" y="494"/>
                </a:lnTo>
                <a:lnTo>
                  <a:pt x="365" y="468"/>
                </a:lnTo>
                <a:lnTo>
                  <a:pt x="412" y="447"/>
                </a:lnTo>
                <a:lnTo>
                  <a:pt x="459" y="420"/>
                </a:lnTo>
                <a:lnTo>
                  <a:pt x="506" y="399"/>
                </a:lnTo>
                <a:lnTo>
                  <a:pt x="553" y="378"/>
                </a:lnTo>
                <a:lnTo>
                  <a:pt x="600" y="358"/>
                </a:lnTo>
                <a:lnTo>
                  <a:pt x="647" y="337"/>
                </a:lnTo>
                <a:lnTo>
                  <a:pt x="689" y="321"/>
                </a:lnTo>
                <a:lnTo>
                  <a:pt x="736" y="300"/>
                </a:lnTo>
                <a:lnTo>
                  <a:pt x="783" y="284"/>
                </a:lnTo>
                <a:lnTo>
                  <a:pt x="830" y="269"/>
                </a:lnTo>
                <a:lnTo>
                  <a:pt x="876" y="253"/>
                </a:lnTo>
                <a:lnTo>
                  <a:pt x="923" y="237"/>
                </a:lnTo>
                <a:lnTo>
                  <a:pt x="970" y="221"/>
                </a:lnTo>
                <a:lnTo>
                  <a:pt x="1012" y="210"/>
                </a:lnTo>
                <a:lnTo>
                  <a:pt x="1059" y="195"/>
                </a:lnTo>
                <a:lnTo>
                  <a:pt x="1106" y="184"/>
                </a:lnTo>
                <a:lnTo>
                  <a:pt x="1153" y="174"/>
                </a:lnTo>
                <a:lnTo>
                  <a:pt x="1200" y="163"/>
                </a:lnTo>
                <a:lnTo>
                  <a:pt x="1247" y="153"/>
                </a:lnTo>
                <a:lnTo>
                  <a:pt x="1294" y="142"/>
                </a:lnTo>
                <a:lnTo>
                  <a:pt x="1336" y="132"/>
                </a:lnTo>
                <a:lnTo>
                  <a:pt x="1383" y="122"/>
                </a:lnTo>
                <a:lnTo>
                  <a:pt x="1430" y="111"/>
                </a:lnTo>
                <a:lnTo>
                  <a:pt x="1477" y="106"/>
                </a:lnTo>
                <a:lnTo>
                  <a:pt x="1523" y="95"/>
                </a:lnTo>
                <a:lnTo>
                  <a:pt x="1570" y="90"/>
                </a:lnTo>
                <a:lnTo>
                  <a:pt x="1618" y="80"/>
                </a:lnTo>
                <a:lnTo>
                  <a:pt x="1659" y="75"/>
                </a:lnTo>
                <a:lnTo>
                  <a:pt x="1706" y="64"/>
                </a:lnTo>
                <a:lnTo>
                  <a:pt x="1753" y="59"/>
                </a:lnTo>
                <a:lnTo>
                  <a:pt x="1801" y="54"/>
                </a:lnTo>
                <a:lnTo>
                  <a:pt x="1848" y="48"/>
                </a:lnTo>
                <a:lnTo>
                  <a:pt x="1895" y="38"/>
                </a:lnTo>
                <a:lnTo>
                  <a:pt x="1942" y="32"/>
                </a:lnTo>
                <a:lnTo>
                  <a:pt x="1984" y="28"/>
                </a:lnTo>
                <a:lnTo>
                  <a:pt x="2031" y="22"/>
                </a:lnTo>
                <a:lnTo>
                  <a:pt x="2078" y="16"/>
                </a:lnTo>
                <a:lnTo>
                  <a:pt x="2125" y="11"/>
                </a:lnTo>
                <a:lnTo>
                  <a:pt x="2172" y="6"/>
                </a:lnTo>
                <a:lnTo>
                  <a:pt x="2219" y="6"/>
                </a:lnTo>
                <a:lnTo>
                  <a:pt x="2265"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216" name="Freeform 368">
            <a:extLst>
              <a:ext uri="{FF2B5EF4-FFF2-40B4-BE49-F238E27FC236}">
                <a16:creationId xmlns:a16="http://schemas.microsoft.com/office/drawing/2014/main" id="{463DDE00-5853-412D-9C49-8E31258B5FD5}"/>
              </a:ext>
            </a:extLst>
          </p:cNvPr>
          <p:cNvSpPr>
            <a:spLocks/>
          </p:cNvSpPr>
          <p:nvPr/>
        </p:nvSpPr>
        <p:spPr bwMode="auto">
          <a:xfrm>
            <a:off x="2881313" y="2200275"/>
            <a:ext cx="3595687" cy="2849563"/>
          </a:xfrm>
          <a:custGeom>
            <a:avLst/>
            <a:gdLst>
              <a:gd name="T0" fmla="*/ 0 w 2265"/>
              <a:gd name="T1" fmla="*/ 1795 h 1795"/>
              <a:gd name="T2" fmla="*/ 42 w 2265"/>
              <a:gd name="T3" fmla="*/ 1758 h 1795"/>
              <a:gd name="T4" fmla="*/ 89 w 2265"/>
              <a:gd name="T5" fmla="*/ 1722 h 1795"/>
              <a:gd name="T6" fmla="*/ 135 w 2265"/>
              <a:gd name="T7" fmla="*/ 1684 h 1795"/>
              <a:gd name="T8" fmla="*/ 182 w 2265"/>
              <a:gd name="T9" fmla="*/ 1648 h 1795"/>
              <a:gd name="T10" fmla="*/ 229 w 2265"/>
              <a:gd name="T11" fmla="*/ 1611 h 1795"/>
              <a:gd name="T12" fmla="*/ 276 w 2265"/>
              <a:gd name="T13" fmla="*/ 1575 h 1795"/>
              <a:gd name="T14" fmla="*/ 318 w 2265"/>
              <a:gd name="T15" fmla="*/ 1538 h 1795"/>
              <a:gd name="T16" fmla="*/ 365 w 2265"/>
              <a:gd name="T17" fmla="*/ 1501 h 1795"/>
              <a:gd name="T18" fmla="*/ 412 w 2265"/>
              <a:gd name="T19" fmla="*/ 1464 h 1795"/>
              <a:gd name="T20" fmla="*/ 459 w 2265"/>
              <a:gd name="T21" fmla="*/ 1427 h 1795"/>
              <a:gd name="T22" fmla="*/ 506 w 2265"/>
              <a:gd name="T23" fmla="*/ 1391 h 1795"/>
              <a:gd name="T24" fmla="*/ 553 w 2265"/>
              <a:gd name="T25" fmla="*/ 1354 h 1795"/>
              <a:gd name="T26" fmla="*/ 600 w 2265"/>
              <a:gd name="T27" fmla="*/ 1318 h 1795"/>
              <a:gd name="T28" fmla="*/ 647 w 2265"/>
              <a:gd name="T29" fmla="*/ 1280 h 1795"/>
              <a:gd name="T30" fmla="*/ 689 w 2265"/>
              <a:gd name="T31" fmla="*/ 1244 h 1795"/>
              <a:gd name="T32" fmla="*/ 736 w 2265"/>
              <a:gd name="T33" fmla="*/ 1207 h 1795"/>
              <a:gd name="T34" fmla="*/ 783 w 2265"/>
              <a:gd name="T35" fmla="*/ 1170 h 1795"/>
              <a:gd name="T36" fmla="*/ 830 w 2265"/>
              <a:gd name="T37" fmla="*/ 1134 h 1795"/>
              <a:gd name="T38" fmla="*/ 876 w 2265"/>
              <a:gd name="T39" fmla="*/ 1097 h 1795"/>
              <a:gd name="T40" fmla="*/ 923 w 2265"/>
              <a:gd name="T41" fmla="*/ 1060 h 1795"/>
              <a:gd name="T42" fmla="*/ 970 w 2265"/>
              <a:gd name="T43" fmla="*/ 1023 h 1795"/>
              <a:gd name="T44" fmla="*/ 1012 w 2265"/>
              <a:gd name="T45" fmla="*/ 987 h 1795"/>
              <a:gd name="T46" fmla="*/ 1059 w 2265"/>
              <a:gd name="T47" fmla="*/ 950 h 1795"/>
              <a:gd name="T48" fmla="*/ 1106 w 2265"/>
              <a:gd name="T49" fmla="*/ 914 h 1795"/>
              <a:gd name="T50" fmla="*/ 1153 w 2265"/>
              <a:gd name="T51" fmla="*/ 876 h 1795"/>
              <a:gd name="T52" fmla="*/ 1200 w 2265"/>
              <a:gd name="T53" fmla="*/ 840 h 1795"/>
              <a:gd name="T54" fmla="*/ 1247 w 2265"/>
              <a:gd name="T55" fmla="*/ 803 h 1795"/>
              <a:gd name="T56" fmla="*/ 1294 w 2265"/>
              <a:gd name="T57" fmla="*/ 766 h 1795"/>
              <a:gd name="T58" fmla="*/ 1336 w 2265"/>
              <a:gd name="T59" fmla="*/ 730 h 1795"/>
              <a:gd name="T60" fmla="*/ 1383 w 2265"/>
              <a:gd name="T61" fmla="*/ 693 h 1795"/>
              <a:gd name="T62" fmla="*/ 1430 w 2265"/>
              <a:gd name="T63" fmla="*/ 656 h 1795"/>
              <a:gd name="T64" fmla="*/ 1477 w 2265"/>
              <a:gd name="T65" fmla="*/ 619 h 1795"/>
              <a:gd name="T66" fmla="*/ 1523 w 2265"/>
              <a:gd name="T67" fmla="*/ 583 h 1795"/>
              <a:gd name="T68" fmla="*/ 1570 w 2265"/>
              <a:gd name="T69" fmla="*/ 546 h 1795"/>
              <a:gd name="T70" fmla="*/ 1618 w 2265"/>
              <a:gd name="T71" fmla="*/ 510 h 1795"/>
              <a:gd name="T72" fmla="*/ 1659 w 2265"/>
              <a:gd name="T73" fmla="*/ 472 h 1795"/>
              <a:gd name="T74" fmla="*/ 1706 w 2265"/>
              <a:gd name="T75" fmla="*/ 435 h 1795"/>
              <a:gd name="T76" fmla="*/ 1753 w 2265"/>
              <a:gd name="T77" fmla="*/ 399 h 1795"/>
              <a:gd name="T78" fmla="*/ 1801 w 2265"/>
              <a:gd name="T79" fmla="*/ 362 h 1795"/>
              <a:gd name="T80" fmla="*/ 1848 w 2265"/>
              <a:gd name="T81" fmla="*/ 326 h 1795"/>
              <a:gd name="T82" fmla="*/ 1895 w 2265"/>
              <a:gd name="T83" fmla="*/ 289 h 1795"/>
              <a:gd name="T84" fmla="*/ 1942 w 2265"/>
              <a:gd name="T85" fmla="*/ 252 h 1795"/>
              <a:gd name="T86" fmla="*/ 1984 w 2265"/>
              <a:gd name="T87" fmla="*/ 215 h 1795"/>
              <a:gd name="T88" fmla="*/ 2031 w 2265"/>
              <a:gd name="T89" fmla="*/ 179 h 1795"/>
              <a:gd name="T90" fmla="*/ 2078 w 2265"/>
              <a:gd name="T91" fmla="*/ 142 h 1795"/>
              <a:gd name="T92" fmla="*/ 2125 w 2265"/>
              <a:gd name="T93" fmla="*/ 106 h 1795"/>
              <a:gd name="T94" fmla="*/ 2172 w 2265"/>
              <a:gd name="T95" fmla="*/ 68 h 1795"/>
              <a:gd name="T96" fmla="*/ 2219 w 2265"/>
              <a:gd name="T97" fmla="*/ 31 h 1795"/>
              <a:gd name="T98" fmla="*/ 2265 w 2265"/>
              <a:gd name="T99" fmla="*/ 0 h 1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65" h="1795">
                <a:moveTo>
                  <a:pt x="0" y="1795"/>
                </a:moveTo>
                <a:lnTo>
                  <a:pt x="42" y="1758"/>
                </a:lnTo>
                <a:lnTo>
                  <a:pt x="89" y="1722"/>
                </a:lnTo>
                <a:lnTo>
                  <a:pt x="135" y="1684"/>
                </a:lnTo>
                <a:lnTo>
                  <a:pt x="182" y="1648"/>
                </a:lnTo>
                <a:lnTo>
                  <a:pt x="229" y="1611"/>
                </a:lnTo>
                <a:lnTo>
                  <a:pt x="276" y="1575"/>
                </a:lnTo>
                <a:lnTo>
                  <a:pt x="318" y="1538"/>
                </a:lnTo>
                <a:lnTo>
                  <a:pt x="365" y="1501"/>
                </a:lnTo>
                <a:lnTo>
                  <a:pt x="412" y="1464"/>
                </a:lnTo>
                <a:lnTo>
                  <a:pt x="459" y="1427"/>
                </a:lnTo>
                <a:lnTo>
                  <a:pt x="506" y="1391"/>
                </a:lnTo>
                <a:lnTo>
                  <a:pt x="553" y="1354"/>
                </a:lnTo>
                <a:lnTo>
                  <a:pt x="600" y="1318"/>
                </a:lnTo>
                <a:lnTo>
                  <a:pt x="647" y="1280"/>
                </a:lnTo>
                <a:lnTo>
                  <a:pt x="689" y="1244"/>
                </a:lnTo>
                <a:lnTo>
                  <a:pt x="736" y="1207"/>
                </a:lnTo>
                <a:lnTo>
                  <a:pt x="783" y="1170"/>
                </a:lnTo>
                <a:lnTo>
                  <a:pt x="830" y="1134"/>
                </a:lnTo>
                <a:lnTo>
                  <a:pt x="876" y="1097"/>
                </a:lnTo>
                <a:lnTo>
                  <a:pt x="923" y="1060"/>
                </a:lnTo>
                <a:lnTo>
                  <a:pt x="970" y="1023"/>
                </a:lnTo>
                <a:lnTo>
                  <a:pt x="1012" y="987"/>
                </a:lnTo>
                <a:lnTo>
                  <a:pt x="1059" y="950"/>
                </a:lnTo>
                <a:lnTo>
                  <a:pt x="1106" y="914"/>
                </a:lnTo>
                <a:lnTo>
                  <a:pt x="1153" y="876"/>
                </a:lnTo>
                <a:lnTo>
                  <a:pt x="1200" y="840"/>
                </a:lnTo>
                <a:lnTo>
                  <a:pt x="1247" y="803"/>
                </a:lnTo>
                <a:lnTo>
                  <a:pt x="1294" y="766"/>
                </a:lnTo>
                <a:lnTo>
                  <a:pt x="1336" y="730"/>
                </a:lnTo>
                <a:lnTo>
                  <a:pt x="1383" y="693"/>
                </a:lnTo>
                <a:lnTo>
                  <a:pt x="1430" y="656"/>
                </a:lnTo>
                <a:lnTo>
                  <a:pt x="1477" y="619"/>
                </a:lnTo>
                <a:lnTo>
                  <a:pt x="1523" y="583"/>
                </a:lnTo>
                <a:lnTo>
                  <a:pt x="1570" y="546"/>
                </a:lnTo>
                <a:lnTo>
                  <a:pt x="1618" y="510"/>
                </a:lnTo>
                <a:lnTo>
                  <a:pt x="1659" y="472"/>
                </a:lnTo>
                <a:lnTo>
                  <a:pt x="1706" y="435"/>
                </a:lnTo>
                <a:lnTo>
                  <a:pt x="1753" y="399"/>
                </a:lnTo>
                <a:lnTo>
                  <a:pt x="1801" y="362"/>
                </a:lnTo>
                <a:lnTo>
                  <a:pt x="1848" y="326"/>
                </a:lnTo>
                <a:lnTo>
                  <a:pt x="1895" y="289"/>
                </a:lnTo>
                <a:lnTo>
                  <a:pt x="1942" y="252"/>
                </a:lnTo>
                <a:lnTo>
                  <a:pt x="1984" y="215"/>
                </a:lnTo>
                <a:lnTo>
                  <a:pt x="2031" y="179"/>
                </a:lnTo>
                <a:lnTo>
                  <a:pt x="2078" y="142"/>
                </a:lnTo>
                <a:lnTo>
                  <a:pt x="2125" y="106"/>
                </a:lnTo>
                <a:lnTo>
                  <a:pt x="2172" y="68"/>
                </a:lnTo>
                <a:lnTo>
                  <a:pt x="2219" y="31"/>
                </a:lnTo>
                <a:lnTo>
                  <a:pt x="2265"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218" name="Line 370">
            <a:extLst>
              <a:ext uri="{FF2B5EF4-FFF2-40B4-BE49-F238E27FC236}">
                <a16:creationId xmlns:a16="http://schemas.microsoft.com/office/drawing/2014/main" id="{800518F3-65BF-4657-9BD8-534B69523E05}"/>
              </a:ext>
            </a:extLst>
          </p:cNvPr>
          <p:cNvSpPr>
            <a:spLocks noChangeShapeType="1"/>
          </p:cNvSpPr>
          <p:nvPr/>
        </p:nvSpPr>
        <p:spPr bwMode="auto">
          <a:xfrm>
            <a:off x="2878138" y="2195513"/>
            <a:ext cx="1587" cy="28463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19" name="Line 371">
            <a:extLst>
              <a:ext uri="{FF2B5EF4-FFF2-40B4-BE49-F238E27FC236}">
                <a16:creationId xmlns:a16="http://schemas.microsoft.com/office/drawing/2014/main" id="{E11EA1A0-BB21-403B-8E1B-85F26293A598}"/>
              </a:ext>
            </a:extLst>
          </p:cNvPr>
          <p:cNvSpPr>
            <a:spLocks noChangeShapeType="1"/>
          </p:cNvSpPr>
          <p:nvPr/>
        </p:nvSpPr>
        <p:spPr bwMode="auto">
          <a:xfrm flipV="1">
            <a:off x="2878138" y="2195513"/>
            <a:ext cx="3589337" cy="635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20" name="Line 372">
            <a:extLst>
              <a:ext uri="{FF2B5EF4-FFF2-40B4-BE49-F238E27FC236}">
                <a16:creationId xmlns:a16="http://schemas.microsoft.com/office/drawing/2014/main" id="{3C6D8DA1-F5EC-4B8C-97A7-1B78EBD4A7E7}"/>
              </a:ext>
            </a:extLst>
          </p:cNvPr>
          <p:cNvSpPr>
            <a:spLocks noChangeShapeType="1"/>
          </p:cNvSpPr>
          <p:nvPr/>
        </p:nvSpPr>
        <p:spPr bwMode="auto">
          <a:xfrm>
            <a:off x="2884488" y="5048250"/>
            <a:ext cx="3602037" cy="158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21" name="Line 373">
            <a:extLst>
              <a:ext uri="{FF2B5EF4-FFF2-40B4-BE49-F238E27FC236}">
                <a16:creationId xmlns:a16="http://schemas.microsoft.com/office/drawing/2014/main" id="{360D978A-2E91-42F8-8B38-AD853EFEEA98}"/>
              </a:ext>
            </a:extLst>
          </p:cNvPr>
          <p:cNvSpPr>
            <a:spLocks noChangeShapeType="1"/>
          </p:cNvSpPr>
          <p:nvPr/>
        </p:nvSpPr>
        <p:spPr bwMode="auto">
          <a:xfrm>
            <a:off x="6478588" y="2195513"/>
            <a:ext cx="1587" cy="280193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227" name="Rectangle 379">
            <a:extLst>
              <a:ext uri="{FF2B5EF4-FFF2-40B4-BE49-F238E27FC236}">
                <a16:creationId xmlns:a16="http://schemas.microsoft.com/office/drawing/2014/main" id="{478326F9-DA94-415A-B449-1BACCFDF15BF}"/>
              </a:ext>
            </a:extLst>
          </p:cNvPr>
          <p:cNvSpPr>
            <a:spLocks noChangeArrowheads="1"/>
          </p:cNvSpPr>
          <p:nvPr/>
        </p:nvSpPr>
        <p:spPr bwMode="auto">
          <a:xfrm>
            <a:off x="4800600" y="2895600"/>
            <a:ext cx="1857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i="1">
                <a:solidFill>
                  <a:srgbClr val="000000"/>
                </a:solidFill>
                <a:latin typeface="Times New Roman" panose="02020603050405020304" pitchFamily="18" charset="0"/>
              </a:rPr>
              <a:t>F</a:t>
            </a:r>
            <a:endParaRPr lang="en-US" altLang="en-US"/>
          </a:p>
        </p:txBody>
      </p:sp>
      <p:sp>
        <p:nvSpPr>
          <p:cNvPr id="79231" name="Text Box 383">
            <a:extLst>
              <a:ext uri="{FF2B5EF4-FFF2-40B4-BE49-F238E27FC236}">
                <a16:creationId xmlns:a16="http://schemas.microsoft.com/office/drawing/2014/main" id="{6F0D1F58-D51E-4336-AF67-2A4A62203206}"/>
              </a:ext>
            </a:extLst>
          </p:cNvPr>
          <p:cNvSpPr txBox="1">
            <a:spLocks noChangeArrowheads="1"/>
          </p:cNvSpPr>
          <p:nvPr/>
        </p:nvSpPr>
        <p:spPr bwMode="auto">
          <a:xfrm>
            <a:off x="5257800" y="3505200"/>
            <a:ext cx="590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R</a:t>
            </a:r>
            <a:r>
              <a:rPr lang="en-US" altLang="en-US" baseline="-25000"/>
              <a:t>12</a:t>
            </a:r>
            <a:endParaRPr lang="en-US" altLang="en-US"/>
          </a:p>
        </p:txBody>
      </p:sp>
      <p:graphicFrame>
        <p:nvGraphicFramePr>
          <p:cNvPr id="79232" name="Object 384">
            <a:extLst>
              <a:ext uri="{FF2B5EF4-FFF2-40B4-BE49-F238E27FC236}">
                <a16:creationId xmlns:a16="http://schemas.microsoft.com/office/drawing/2014/main" id="{D2374CDD-E723-493B-9268-9D9D84036B55}"/>
              </a:ext>
            </a:extLst>
          </p:cNvPr>
          <p:cNvGraphicFramePr>
            <a:graphicFrameLocks noChangeAspect="1"/>
          </p:cNvGraphicFramePr>
          <p:nvPr/>
        </p:nvGraphicFramePr>
        <p:xfrm>
          <a:off x="5257800" y="4267200"/>
          <a:ext cx="320675" cy="369888"/>
        </p:xfrm>
        <a:graphic>
          <a:graphicData uri="http://schemas.openxmlformats.org/presentationml/2006/ole">
            <mc:AlternateContent xmlns:mc="http://schemas.openxmlformats.org/markup-compatibility/2006">
              <mc:Choice xmlns:v="urn:schemas-microsoft-com:vml" Requires="v">
                <p:oleObj spid="_x0000_s102415" name="Equation" r:id="rId6" imgW="164880" imgH="190440" progId="Equation.DSMT4">
                  <p:embed/>
                </p:oleObj>
              </mc:Choice>
              <mc:Fallback>
                <p:oleObj name="Equation" r:id="rId6" imgW="164880" imgH="190440" progId="Equation.DSMT4">
                  <p:embed/>
                  <p:pic>
                    <p:nvPicPr>
                      <p:cNvPr id="0" name="Object 38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7800" y="4267200"/>
                        <a:ext cx="3206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9233" name="Text Box 385">
            <a:extLst>
              <a:ext uri="{FF2B5EF4-FFF2-40B4-BE49-F238E27FC236}">
                <a16:creationId xmlns:a16="http://schemas.microsoft.com/office/drawing/2014/main" id="{7248ED19-DFBF-4A37-BFF3-FE04D8816055}"/>
              </a:ext>
            </a:extLst>
          </p:cNvPr>
          <p:cNvSpPr txBox="1">
            <a:spLocks noChangeArrowheads="1"/>
          </p:cNvSpPr>
          <p:nvPr/>
        </p:nvSpPr>
        <p:spPr bwMode="auto">
          <a:xfrm>
            <a:off x="3184525" y="288925"/>
            <a:ext cx="3414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-Inclusion</a:t>
            </a:r>
          </a:p>
        </p:txBody>
      </p:sp>
      <p:graphicFrame>
        <p:nvGraphicFramePr>
          <p:cNvPr id="79234" name="Object 386">
            <a:extLst>
              <a:ext uri="{FF2B5EF4-FFF2-40B4-BE49-F238E27FC236}">
                <a16:creationId xmlns:a16="http://schemas.microsoft.com/office/drawing/2014/main" id="{7D856931-9E02-48C8-AE07-2DA4B9CB1D62}"/>
              </a:ext>
            </a:extLst>
          </p:cNvPr>
          <p:cNvGraphicFramePr>
            <a:graphicFrameLocks noChangeAspect="1"/>
          </p:cNvGraphicFramePr>
          <p:nvPr/>
        </p:nvGraphicFramePr>
        <p:xfrm>
          <a:off x="3962400" y="5410200"/>
          <a:ext cx="914400" cy="641350"/>
        </p:xfrm>
        <a:graphic>
          <a:graphicData uri="http://schemas.openxmlformats.org/presentationml/2006/ole">
            <mc:AlternateContent xmlns:mc="http://schemas.openxmlformats.org/markup-compatibility/2006">
              <mc:Choice xmlns:v="urn:schemas-microsoft-com:vml" Requires="v">
                <p:oleObj spid="_x0000_s102416" name="Equation" r:id="rId8" imgW="596880" imgH="419040" progId="Equation.DSMT4">
                  <p:embed/>
                </p:oleObj>
              </mc:Choice>
              <mc:Fallback>
                <p:oleObj name="Equation" r:id="rId8" imgW="596880" imgH="419040" progId="Equation.DSMT4">
                  <p:embed/>
                  <p:pic>
                    <p:nvPicPr>
                      <p:cNvPr id="0" name="Object 38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2400" y="5410200"/>
                        <a:ext cx="9144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Line 5">
            <a:extLst>
              <a:ext uri="{FF2B5EF4-FFF2-40B4-BE49-F238E27FC236}">
                <a16:creationId xmlns:a16="http://schemas.microsoft.com/office/drawing/2014/main" id="{D5A631D8-F2B5-4FA7-8B02-8B29AED97C53}"/>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26" name="Text Box 6">
            <a:extLst>
              <a:ext uri="{FF2B5EF4-FFF2-40B4-BE49-F238E27FC236}">
                <a16:creationId xmlns:a16="http://schemas.microsoft.com/office/drawing/2014/main" id="{19C551B2-D110-4F0E-9D41-8CB6525B7204}"/>
              </a:ext>
            </a:extLst>
          </p:cNvPr>
          <p:cNvSpPr txBox="1">
            <a:spLocks noChangeArrowheads="1"/>
          </p:cNvSpPr>
          <p:nvPr/>
        </p:nvSpPr>
        <p:spPr bwMode="auto">
          <a:xfrm>
            <a:off x="974725" y="957263"/>
            <a:ext cx="717867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This suggests we apply a phase correction to the doubly distorted Born approximation and replace        by           </a:t>
            </a:r>
          </a:p>
          <a:p>
            <a:r>
              <a:rPr lang="en-US" altLang="en-US"/>
              <a:t>resulting in the modified Born approximation (MBA)</a:t>
            </a:r>
          </a:p>
        </p:txBody>
      </p:sp>
      <p:graphicFrame>
        <p:nvGraphicFramePr>
          <p:cNvPr id="81929" name="Object 9">
            <a:extLst>
              <a:ext uri="{FF2B5EF4-FFF2-40B4-BE49-F238E27FC236}">
                <a16:creationId xmlns:a16="http://schemas.microsoft.com/office/drawing/2014/main" id="{C6411370-4B31-4D88-AF34-767C9B335124}"/>
              </a:ext>
            </a:extLst>
          </p:cNvPr>
          <p:cNvGraphicFramePr>
            <a:graphicFrameLocks noChangeAspect="1"/>
          </p:cNvGraphicFramePr>
          <p:nvPr/>
        </p:nvGraphicFramePr>
        <p:xfrm>
          <a:off x="6237288" y="1338263"/>
          <a:ext cx="261937" cy="377825"/>
        </p:xfrm>
        <a:graphic>
          <a:graphicData uri="http://schemas.openxmlformats.org/presentationml/2006/ole">
            <mc:AlternateContent xmlns:mc="http://schemas.openxmlformats.org/markup-compatibility/2006">
              <mc:Choice xmlns:v="urn:schemas-microsoft-com:vml" Requires="v">
                <p:oleObj spid="_x0000_s103438" name="Equation" r:id="rId4" imgW="164880" imgH="190440" progId="Equation.DSMT4">
                  <p:embed/>
                </p:oleObj>
              </mc:Choice>
              <mc:Fallback>
                <p:oleObj name="Equation" r:id="rId4" imgW="164880" imgH="190440" progId="Equation.DSMT4">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7288" y="1338263"/>
                        <a:ext cx="261937"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30" name="Object 10">
            <a:extLst>
              <a:ext uri="{FF2B5EF4-FFF2-40B4-BE49-F238E27FC236}">
                <a16:creationId xmlns:a16="http://schemas.microsoft.com/office/drawing/2014/main" id="{6F879637-A75D-4D0C-9699-E9F518057AD0}"/>
              </a:ext>
            </a:extLst>
          </p:cNvPr>
          <p:cNvGraphicFramePr>
            <a:graphicFrameLocks noChangeAspect="1"/>
          </p:cNvGraphicFramePr>
          <p:nvPr/>
        </p:nvGraphicFramePr>
        <p:xfrm>
          <a:off x="7216775" y="1350963"/>
          <a:ext cx="533400" cy="422275"/>
        </p:xfrm>
        <a:graphic>
          <a:graphicData uri="http://schemas.openxmlformats.org/presentationml/2006/ole">
            <mc:AlternateContent xmlns:mc="http://schemas.openxmlformats.org/markup-compatibility/2006">
              <mc:Choice xmlns:v="urn:schemas-microsoft-com:vml" Requires="v">
                <p:oleObj spid="_x0000_s103439" name="Equation" r:id="rId6" imgW="304560" imgH="241200" progId="Equation.DSMT4">
                  <p:embed/>
                </p:oleObj>
              </mc:Choice>
              <mc:Fallback>
                <p:oleObj name="Equation" r:id="rId6" imgW="304560" imgH="241200" progId="Equation.DSMT4">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16775" y="1350963"/>
                        <a:ext cx="533400"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1932" name="Rectangle 12">
            <a:extLst>
              <a:ext uri="{FF2B5EF4-FFF2-40B4-BE49-F238E27FC236}">
                <a16:creationId xmlns:a16="http://schemas.microsoft.com/office/drawing/2014/main" id="{CF982D71-A0AF-4584-9835-A1AC1BFBF7A7}"/>
              </a:ext>
            </a:extLst>
          </p:cNvPr>
          <p:cNvSpPr>
            <a:spLocks noChangeArrowheads="1"/>
          </p:cNvSpPr>
          <p:nvPr/>
        </p:nvSpPr>
        <p:spPr bwMode="auto">
          <a:xfrm>
            <a:off x="0" y="3176588"/>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81931" name="Object 11">
            <a:extLst>
              <a:ext uri="{FF2B5EF4-FFF2-40B4-BE49-F238E27FC236}">
                <a16:creationId xmlns:a16="http://schemas.microsoft.com/office/drawing/2014/main" id="{95FC01F5-E405-48D7-992E-41AA2C32F3B8}"/>
              </a:ext>
            </a:extLst>
          </p:cNvPr>
          <p:cNvGraphicFramePr>
            <a:graphicFrameLocks noChangeAspect="1"/>
          </p:cNvGraphicFramePr>
          <p:nvPr/>
        </p:nvGraphicFramePr>
        <p:xfrm>
          <a:off x="1219200" y="4191000"/>
          <a:ext cx="6553200" cy="820738"/>
        </p:xfrm>
        <a:graphic>
          <a:graphicData uri="http://schemas.openxmlformats.org/presentationml/2006/ole">
            <mc:AlternateContent xmlns:mc="http://schemas.openxmlformats.org/markup-compatibility/2006">
              <mc:Choice xmlns:v="urn:schemas-microsoft-com:vml" Requires="v">
                <p:oleObj spid="_x0000_s103440" name="Equation" r:id="rId8" imgW="4025900" imgH="508000" progId="Equation.DSMT4">
                  <p:embed/>
                </p:oleObj>
              </mc:Choice>
              <mc:Fallback>
                <p:oleObj name="Equation" r:id="rId8" imgW="4025900" imgH="508000" progId="Equation.DSMT4">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4191000"/>
                        <a:ext cx="6553200" cy="820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33" name="Text Box 13">
            <a:extLst>
              <a:ext uri="{FF2B5EF4-FFF2-40B4-BE49-F238E27FC236}">
                <a16:creationId xmlns:a16="http://schemas.microsoft.com/office/drawing/2014/main" id="{E438CEBE-F1AE-44B3-A30B-B4165488D10A}"/>
              </a:ext>
            </a:extLst>
          </p:cNvPr>
          <p:cNvSpPr txBox="1">
            <a:spLocks noChangeArrowheads="1"/>
          </p:cNvSpPr>
          <p:nvPr/>
        </p:nvSpPr>
        <p:spPr bwMode="auto">
          <a:xfrm>
            <a:off x="1295400" y="3276600"/>
            <a:ext cx="524192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the pulse-echo response of a spherical</a:t>
            </a:r>
          </a:p>
          <a:p>
            <a:r>
              <a:rPr lang="en-US" altLang="en-US"/>
              <a:t>inclusion</a:t>
            </a:r>
          </a:p>
        </p:txBody>
      </p:sp>
      <p:sp>
        <p:nvSpPr>
          <p:cNvPr id="81934" name="Line 14">
            <a:extLst>
              <a:ext uri="{FF2B5EF4-FFF2-40B4-BE49-F238E27FC236}">
                <a16:creationId xmlns:a16="http://schemas.microsoft.com/office/drawing/2014/main" id="{A30E75CA-08B3-458E-A04F-01B84DE071F4}"/>
              </a:ext>
            </a:extLst>
          </p:cNvPr>
          <p:cNvSpPr>
            <a:spLocks noChangeShapeType="1"/>
          </p:cNvSpPr>
          <p:nvPr/>
        </p:nvSpPr>
        <p:spPr bwMode="auto">
          <a:xfrm flipV="1">
            <a:off x="5638800" y="49530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935" name="Text Box 15">
            <a:extLst>
              <a:ext uri="{FF2B5EF4-FFF2-40B4-BE49-F238E27FC236}">
                <a16:creationId xmlns:a16="http://schemas.microsoft.com/office/drawing/2014/main" id="{DB3BAACA-1BF7-4F5E-BFE5-C30A27BB6FD2}"/>
              </a:ext>
            </a:extLst>
          </p:cNvPr>
          <p:cNvSpPr txBox="1">
            <a:spLocks noChangeArrowheads="1"/>
          </p:cNvSpPr>
          <p:nvPr/>
        </p:nvSpPr>
        <p:spPr bwMode="auto">
          <a:xfrm>
            <a:off x="5013325" y="5453063"/>
            <a:ext cx="21875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phase correction</a:t>
            </a:r>
          </a:p>
        </p:txBody>
      </p:sp>
      <p:sp>
        <p:nvSpPr>
          <p:cNvPr id="81936" name="Text Box 16">
            <a:extLst>
              <a:ext uri="{FF2B5EF4-FFF2-40B4-BE49-F238E27FC236}">
                <a16:creationId xmlns:a16="http://schemas.microsoft.com/office/drawing/2014/main" id="{7F702E34-D240-4638-A668-C12B382A9585}"/>
              </a:ext>
            </a:extLst>
          </p:cNvPr>
          <p:cNvSpPr txBox="1">
            <a:spLocks noChangeArrowheads="1"/>
          </p:cNvSpPr>
          <p:nvPr/>
        </p:nvSpPr>
        <p:spPr bwMode="auto">
          <a:xfrm>
            <a:off x="3184525" y="288925"/>
            <a:ext cx="3414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-Inclusion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Line 5">
            <a:extLst>
              <a:ext uri="{FF2B5EF4-FFF2-40B4-BE49-F238E27FC236}">
                <a16:creationId xmlns:a16="http://schemas.microsoft.com/office/drawing/2014/main" id="{D0B355FB-62D4-4783-844E-5B436813713B}"/>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951" name="Rectangle 7">
            <a:extLst>
              <a:ext uri="{FF2B5EF4-FFF2-40B4-BE49-F238E27FC236}">
                <a16:creationId xmlns:a16="http://schemas.microsoft.com/office/drawing/2014/main" id="{6E4FDB70-37BA-46FC-B20A-FE50C7D2C99E}"/>
              </a:ext>
            </a:extLst>
          </p:cNvPr>
          <p:cNvSpPr>
            <a:spLocks noChangeArrowheads="1"/>
          </p:cNvSpPr>
          <p:nvPr/>
        </p:nvSpPr>
        <p:spPr bwMode="auto">
          <a:xfrm>
            <a:off x="228600" y="6019800"/>
            <a:ext cx="8429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The time domain pulse-echo P-wave response of a 1 mm radius spherical inclusion in steel where the density and compressional wave </a:t>
            </a:r>
          </a:p>
          <a:p>
            <a:r>
              <a:rPr lang="en-US" altLang="en-US" sz="1200"/>
              <a:t>speed are both fifty percent higher than the host steel.Solid line: MBA approximation, dashed line: separation of variables solution.</a:t>
            </a:r>
          </a:p>
        </p:txBody>
      </p:sp>
      <p:sp>
        <p:nvSpPr>
          <p:cNvPr id="82952" name="Text Box 8">
            <a:extLst>
              <a:ext uri="{FF2B5EF4-FFF2-40B4-BE49-F238E27FC236}">
                <a16:creationId xmlns:a16="http://schemas.microsoft.com/office/drawing/2014/main" id="{2DFC60E4-AE02-48F2-955D-BE79A8AA8002}"/>
              </a:ext>
            </a:extLst>
          </p:cNvPr>
          <p:cNvSpPr txBox="1">
            <a:spLocks noChangeArrowheads="1"/>
          </p:cNvSpPr>
          <p:nvPr/>
        </p:nvSpPr>
        <p:spPr bwMode="auto">
          <a:xfrm>
            <a:off x="2819400" y="1295400"/>
            <a:ext cx="41338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The MBA</a:t>
            </a:r>
          </a:p>
          <a:p>
            <a:r>
              <a:rPr lang="en-US" altLang="en-US"/>
              <a:t> (50 % differences in properties)</a:t>
            </a:r>
          </a:p>
        </p:txBody>
      </p:sp>
      <p:sp>
        <p:nvSpPr>
          <p:cNvPr id="83081" name="Rectangle 137">
            <a:extLst>
              <a:ext uri="{FF2B5EF4-FFF2-40B4-BE49-F238E27FC236}">
                <a16:creationId xmlns:a16="http://schemas.microsoft.com/office/drawing/2014/main" id="{2500232A-08AC-4E85-8746-9834EE14C700}"/>
              </a:ext>
            </a:extLst>
          </p:cNvPr>
          <p:cNvSpPr>
            <a:spLocks noChangeArrowheads="1"/>
          </p:cNvSpPr>
          <p:nvPr/>
        </p:nvSpPr>
        <p:spPr bwMode="auto">
          <a:xfrm>
            <a:off x="3100388" y="2774950"/>
            <a:ext cx="3148012" cy="2486025"/>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082" name="Line 138">
            <a:extLst>
              <a:ext uri="{FF2B5EF4-FFF2-40B4-BE49-F238E27FC236}">
                <a16:creationId xmlns:a16="http://schemas.microsoft.com/office/drawing/2014/main" id="{3B26C961-58EE-446F-9010-D19BEB1028DC}"/>
              </a:ext>
            </a:extLst>
          </p:cNvPr>
          <p:cNvSpPr>
            <a:spLocks noChangeShapeType="1"/>
          </p:cNvSpPr>
          <p:nvPr/>
        </p:nvSpPr>
        <p:spPr bwMode="auto">
          <a:xfrm>
            <a:off x="3108325" y="2740025"/>
            <a:ext cx="314801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83" name="Line 139">
            <a:extLst>
              <a:ext uri="{FF2B5EF4-FFF2-40B4-BE49-F238E27FC236}">
                <a16:creationId xmlns:a16="http://schemas.microsoft.com/office/drawing/2014/main" id="{F1547118-E9B7-4776-B303-2F6C0DC99F03}"/>
              </a:ext>
            </a:extLst>
          </p:cNvPr>
          <p:cNvSpPr>
            <a:spLocks noChangeShapeType="1"/>
          </p:cNvSpPr>
          <p:nvPr/>
        </p:nvSpPr>
        <p:spPr bwMode="auto">
          <a:xfrm>
            <a:off x="3108325" y="5226050"/>
            <a:ext cx="31480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84" name="Line 140">
            <a:extLst>
              <a:ext uri="{FF2B5EF4-FFF2-40B4-BE49-F238E27FC236}">
                <a16:creationId xmlns:a16="http://schemas.microsoft.com/office/drawing/2014/main" id="{47AE86B1-6F55-4A84-946B-DE225FB5FE83}"/>
              </a:ext>
            </a:extLst>
          </p:cNvPr>
          <p:cNvSpPr>
            <a:spLocks noChangeShapeType="1"/>
          </p:cNvSpPr>
          <p:nvPr/>
        </p:nvSpPr>
        <p:spPr bwMode="auto">
          <a:xfrm flipV="1">
            <a:off x="6256338" y="2740025"/>
            <a:ext cx="1587" cy="24860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85" name="Line 141">
            <a:extLst>
              <a:ext uri="{FF2B5EF4-FFF2-40B4-BE49-F238E27FC236}">
                <a16:creationId xmlns:a16="http://schemas.microsoft.com/office/drawing/2014/main" id="{E08FCF9B-854F-4C35-848C-0C0AB184B6E5}"/>
              </a:ext>
            </a:extLst>
          </p:cNvPr>
          <p:cNvSpPr>
            <a:spLocks noChangeShapeType="1"/>
          </p:cNvSpPr>
          <p:nvPr/>
        </p:nvSpPr>
        <p:spPr bwMode="auto">
          <a:xfrm>
            <a:off x="3108325" y="5226050"/>
            <a:ext cx="31480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86" name="Rectangle 142">
            <a:extLst>
              <a:ext uri="{FF2B5EF4-FFF2-40B4-BE49-F238E27FC236}">
                <a16:creationId xmlns:a16="http://schemas.microsoft.com/office/drawing/2014/main" id="{5A6CF450-E3CE-444B-B61A-EBD4BC2E2833}"/>
              </a:ext>
            </a:extLst>
          </p:cNvPr>
          <p:cNvSpPr>
            <a:spLocks noChangeArrowheads="1"/>
          </p:cNvSpPr>
          <p:nvPr/>
        </p:nvSpPr>
        <p:spPr bwMode="auto">
          <a:xfrm>
            <a:off x="3051175" y="5305425"/>
            <a:ext cx="50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83087" name="Rectangle 143">
            <a:extLst>
              <a:ext uri="{FF2B5EF4-FFF2-40B4-BE49-F238E27FC236}">
                <a16:creationId xmlns:a16="http://schemas.microsoft.com/office/drawing/2014/main" id="{AAF54770-DBCC-403E-BF80-B06BC4B3978F}"/>
              </a:ext>
            </a:extLst>
          </p:cNvPr>
          <p:cNvSpPr>
            <a:spLocks noChangeArrowheads="1"/>
          </p:cNvSpPr>
          <p:nvPr/>
        </p:nvSpPr>
        <p:spPr bwMode="auto">
          <a:xfrm>
            <a:off x="3100388" y="53054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83088" name="Line 144">
            <a:extLst>
              <a:ext uri="{FF2B5EF4-FFF2-40B4-BE49-F238E27FC236}">
                <a16:creationId xmlns:a16="http://schemas.microsoft.com/office/drawing/2014/main" id="{2E9DD251-DD5B-41D3-8524-CC2E17335A6D}"/>
              </a:ext>
            </a:extLst>
          </p:cNvPr>
          <p:cNvSpPr>
            <a:spLocks noChangeShapeType="1"/>
          </p:cNvSpPr>
          <p:nvPr/>
        </p:nvSpPr>
        <p:spPr bwMode="auto">
          <a:xfrm flipV="1">
            <a:off x="3889375" y="5192713"/>
            <a:ext cx="3175"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89" name="Line 145">
            <a:extLst>
              <a:ext uri="{FF2B5EF4-FFF2-40B4-BE49-F238E27FC236}">
                <a16:creationId xmlns:a16="http://schemas.microsoft.com/office/drawing/2014/main" id="{1CEAB647-91C9-421F-9B0C-CD00C7697F19}"/>
              </a:ext>
            </a:extLst>
          </p:cNvPr>
          <p:cNvSpPr>
            <a:spLocks noChangeShapeType="1"/>
          </p:cNvSpPr>
          <p:nvPr/>
        </p:nvSpPr>
        <p:spPr bwMode="auto">
          <a:xfrm>
            <a:off x="3889375" y="2740025"/>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90" name="Rectangle 146">
            <a:extLst>
              <a:ext uri="{FF2B5EF4-FFF2-40B4-BE49-F238E27FC236}">
                <a16:creationId xmlns:a16="http://schemas.microsoft.com/office/drawing/2014/main" id="{30200C1E-EB5E-4A3E-80C0-2A4D5D9D72A7}"/>
              </a:ext>
            </a:extLst>
          </p:cNvPr>
          <p:cNvSpPr>
            <a:spLocks noChangeArrowheads="1"/>
          </p:cNvSpPr>
          <p:nvPr/>
        </p:nvSpPr>
        <p:spPr bwMode="auto">
          <a:xfrm>
            <a:off x="3790950" y="5305425"/>
            <a:ext cx="50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83091" name="Rectangle 147">
            <a:extLst>
              <a:ext uri="{FF2B5EF4-FFF2-40B4-BE49-F238E27FC236}">
                <a16:creationId xmlns:a16="http://schemas.microsoft.com/office/drawing/2014/main" id="{B1654E1E-6226-4E31-8B64-24734101F7B6}"/>
              </a:ext>
            </a:extLst>
          </p:cNvPr>
          <p:cNvSpPr>
            <a:spLocks noChangeArrowheads="1"/>
          </p:cNvSpPr>
          <p:nvPr/>
        </p:nvSpPr>
        <p:spPr bwMode="auto">
          <a:xfrm>
            <a:off x="3840163" y="530542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0.5</a:t>
            </a:r>
            <a:endParaRPr lang="en-US" altLang="en-US"/>
          </a:p>
        </p:txBody>
      </p:sp>
      <p:sp>
        <p:nvSpPr>
          <p:cNvPr id="83092" name="Line 148">
            <a:extLst>
              <a:ext uri="{FF2B5EF4-FFF2-40B4-BE49-F238E27FC236}">
                <a16:creationId xmlns:a16="http://schemas.microsoft.com/office/drawing/2014/main" id="{77F229D1-09BD-4953-965A-7C9A9197F467}"/>
              </a:ext>
            </a:extLst>
          </p:cNvPr>
          <p:cNvSpPr>
            <a:spLocks noChangeShapeType="1"/>
          </p:cNvSpPr>
          <p:nvPr/>
        </p:nvSpPr>
        <p:spPr bwMode="auto">
          <a:xfrm flipV="1">
            <a:off x="4678363" y="5192713"/>
            <a:ext cx="3175"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93" name="Line 149">
            <a:extLst>
              <a:ext uri="{FF2B5EF4-FFF2-40B4-BE49-F238E27FC236}">
                <a16:creationId xmlns:a16="http://schemas.microsoft.com/office/drawing/2014/main" id="{176CB80B-27C8-4AB3-91B0-9E446B6FAD89}"/>
              </a:ext>
            </a:extLst>
          </p:cNvPr>
          <p:cNvSpPr>
            <a:spLocks noChangeShapeType="1"/>
          </p:cNvSpPr>
          <p:nvPr/>
        </p:nvSpPr>
        <p:spPr bwMode="auto">
          <a:xfrm>
            <a:off x="4678363" y="2740025"/>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94" name="Rectangle 150">
            <a:extLst>
              <a:ext uri="{FF2B5EF4-FFF2-40B4-BE49-F238E27FC236}">
                <a16:creationId xmlns:a16="http://schemas.microsoft.com/office/drawing/2014/main" id="{7343E6D4-1A6E-430B-B012-C4B5DCD5DE93}"/>
              </a:ext>
            </a:extLst>
          </p:cNvPr>
          <p:cNvSpPr>
            <a:spLocks noChangeArrowheads="1"/>
          </p:cNvSpPr>
          <p:nvPr/>
        </p:nvSpPr>
        <p:spPr bwMode="auto">
          <a:xfrm>
            <a:off x="4654550" y="53054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83095" name="Line 151">
            <a:extLst>
              <a:ext uri="{FF2B5EF4-FFF2-40B4-BE49-F238E27FC236}">
                <a16:creationId xmlns:a16="http://schemas.microsoft.com/office/drawing/2014/main" id="{B46D8065-5FCA-4D2C-B84D-D381871E1729}"/>
              </a:ext>
            </a:extLst>
          </p:cNvPr>
          <p:cNvSpPr>
            <a:spLocks noChangeShapeType="1"/>
          </p:cNvSpPr>
          <p:nvPr/>
        </p:nvSpPr>
        <p:spPr bwMode="auto">
          <a:xfrm flipV="1">
            <a:off x="5467350" y="5192713"/>
            <a:ext cx="3175"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96" name="Line 152">
            <a:extLst>
              <a:ext uri="{FF2B5EF4-FFF2-40B4-BE49-F238E27FC236}">
                <a16:creationId xmlns:a16="http://schemas.microsoft.com/office/drawing/2014/main" id="{198906C3-130B-41DA-9C98-EEFA3A2F8ED3}"/>
              </a:ext>
            </a:extLst>
          </p:cNvPr>
          <p:cNvSpPr>
            <a:spLocks noChangeShapeType="1"/>
          </p:cNvSpPr>
          <p:nvPr/>
        </p:nvSpPr>
        <p:spPr bwMode="auto">
          <a:xfrm>
            <a:off x="5467350" y="2740025"/>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97" name="Rectangle 153">
            <a:extLst>
              <a:ext uri="{FF2B5EF4-FFF2-40B4-BE49-F238E27FC236}">
                <a16:creationId xmlns:a16="http://schemas.microsoft.com/office/drawing/2014/main" id="{F4F351C2-20A9-414A-955C-575AFF3974B9}"/>
              </a:ext>
            </a:extLst>
          </p:cNvPr>
          <p:cNvSpPr>
            <a:spLocks noChangeArrowheads="1"/>
          </p:cNvSpPr>
          <p:nvPr/>
        </p:nvSpPr>
        <p:spPr bwMode="auto">
          <a:xfrm>
            <a:off x="5400675" y="530542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0.5</a:t>
            </a:r>
            <a:endParaRPr lang="en-US" altLang="en-US"/>
          </a:p>
        </p:txBody>
      </p:sp>
      <p:sp>
        <p:nvSpPr>
          <p:cNvPr id="83098" name="Line 154">
            <a:extLst>
              <a:ext uri="{FF2B5EF4-FFF2-40B4-BE49-F238E27FC236}">
                <a16:creationId xmlns:a16="http://schemas.microsoft.com/office/drawing/2014/main" id="{18DBB4CD-86DB-4F45-AC30-2000B8EFB0C4}"/>
              </a:ext>
            </a:extLst>
          </p:cNvPr>
          <p:cNvSpPr>
            <a:spLocks noChangeShapeType="1"/>
          </p:cNvSpPr>
          <p:nvPr/>
        </p:nvSpPr>
        <p:spPr bwMode="auto">
          <a:xfrm flipV="1">
            <a:off x="6256338" y="5192713"/>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99" name="Line 155">
            <a:extLst>
              <a:ext uri="{FF2B5EF4-FFF2-40B4-BE49-F238E27FC236}">
                <a16:creationId xmlns:a16="http://schemas.microsoft.com/office/drawing/2014/main" id="{53B65DEE-8AA8-4FD5-B335-5DDF866727DE}"/>
              </a:ext>
            </a:extLst>
          </p:cNvPr>
          <p:cNvSpPr>
            <a:spLocks noChangeShapeType="1"/>
          </p:cNvSpPr>
          <p:nvPr/>
        </p:nvSpPr>
        <p:spPr bwMode="auto">
          <a:xfrm>
            <a:off x="6256338" y="2740025"/>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00" name="Rectangle 156">
            <a:extLst>
              <a:ext uri="{FF2B5EF4-FFF2-40B4-BE49-F238E27FC236}">
                <a16:creationId xmlns:a16="http://schemas.microsoft.com/office/drawing/2014/main" id="{01B659DA-4F7C-47AF-9FD2-A4E16AA2B3D5}"/>
              </a:ext>
            </a:extLst>
          </p:cNvPr>
          <p:cNvSpPr>
            <a:spLocks noChangeArrowheads="1"/>
          </p:cNvSpPr>
          <p:nvPr/>
        </p:nvSpPr>
        <p:spPr bwMode="auto">
          <a:xfrm>
            <a:off x="6230938" y="53054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83101" name="Line 157">
            <a:extLst>
              <a:ext uri="{FF2B5EF4-FFF2-40B4-BE49-F238E27FC236}">
                <a16:creationId xmlns:a16="http://schemas.microsoft.com/office/drawing/2014/main" id="{1FD5C60C-632F-47E4-9AED-6F566FCCAB22}"/>
              </a:ext>
            </a:extLst>
          </p:cNvPr>
          <p:cNvSpPr>
            <a:spLocks noChangeShapeType="1"/>
          </p:cNvSpPr>
          <p:nvPr/>
        </p:nvSpPr>
        <p:spPr bwMode="auto">
          <a:xfrm>
            <a:off x="3108325" y="5226050"/>
            <a:ext cx="2540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02" name="Line 158">
            <a:extLst>
              <a:ext uri="{FF2B5EF4-FFF2-40B4-BE49-F238E27FC236}">
                <a16:creationId xmlns:a16="http://schemas.microsoft.com/office/drawing/2014/main" id="{7D23B2FA-0901-42FB-82F8-74E54043B417}"/>
              </a:ext>
            </a:extLst>
          </p:cNvPr>
          <p:cNvSpPr>
            <a:spLocks noChangeShapeType="1"/>
          </p:cNvSpPr>
          <p:nvPr/>
        </p:nvSpPr>
        <p:spPr bwMode="auto">
          <a:xfrm flipH="1">
            <a:off x="6227763" y="522605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03" name="Rectangle 159">
            <a:extLst>
              <a:ext uri="{FF2B5EF4-FFF2-40B4-BE49-F238E27FC236}">
                <a16:creationId xmlns:a16="http://schemas.microsoft.com/office/drawing/2014/main" id="{A8FABF0C-57EE-4788-92AE-B50FC3F4ADE1}"/>
              </a:ext>
            </a:extLst>
          </p:cNvPr>
          <p:cNvSpPr>
            <a:spLocks noChangeArrowheads="1"/>
          </p:cNvSpPr>
          <p:nvPr/>
        </p:nvSpPr>
        <p:spPr bwMode="auto">
          <a:xfrm>
            <a:off x="2914650" y="5141913"/>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83104" name="Rectangle 160">
            <a:extLst>
              <a:ext uri="{FF2B5EF4-FFF2-40B4-BE49-F238E27FC236}">
                <a16:creationId xmlns:a16="http://schemas.microsoft.com/office/drawing/2014/main" id="{0B8BAAA6-290B-4B17-BE85-9A8BDFB9D993}"/>
              </a:ext>
            </a:extLst>
          </p:cNvPr>
          <p:cNvSpPr>
            <a:spLocks noChangeArrowheads="1"/>
          </p:cNvSpPr>
          <p:nvPr/>
        </p:nvSpPr>
        <p:spPr bwMode="auto">
          <a:xfrm>
            <a:off x="2963863" y="514191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83105" name="Line 161">
            <a:extLst>
              <a:ext uri="{FF2B5EF4-FFF2-40B4-BE49-F238E27FC236}">
                <a16:creationId xmlns:a16="http://schemas.microsoft.com/office/drawing/2014/main" id="{1D11F85D-A6C6-420C-93B3-5C20EBBB1D73}"/>
              </a:ext>
            </a:extLst>
          </p:cNvPr>
          <p:cNvSpPr>
            <a:spLocks noChangeShapeType="1"/>
          </p:cNvSpPr>
          <p:nvPr/>
        </p:nvSpPr>
        <p:spPr bwMode="auto">
          <a:xfrm>
            <a:off x="3108325" y="4913313"/>
            <a:ext cx="2540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06" name="Line 162">
            <a:extLst>
              <a:ext uri="{FF2B5EF4-FFF2-40B4-BE49-F238E27FC236}">
                <a16:creationId xmlns:a16="http://schemas.microsoft.com/office/drawing/2014/main" id="{FA0F2D53-A431-45B3-9976-61B21C219E38}"/>
              </a:ext>
            </a:extLst>
          </p:cNvPr>
          <p:cNvSpPr>
            <a:spLocks noChangeShapeType="1"/>
          </p:cNvSpPr>
          <p:nvPr/>
        </p:nvSpPr>
        <p:spPr bwMode="auto">
          <a:xfrm flipH="1">
            <a:off x="6227763" y="491331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07" name="Rectangle 163">
            <a:extLst>
              <a:ext uri="{FF2B5EF4-FFF2-40B4-BE49-F238E27FC236}">
                <a16:creationId xmlns:a16="http://schemas.microsoft.com/office/drawing/2014/main" id="{29B559F1-67CD-414F-8CDA-61642F70FD72}"/>
              </a:ext>
            </a:extLst>
          </p:cNvPr>
          <p:cNvSpPr>
            <a:spLocks noChangeArrowheads="1"/>
          </p:cNvSpPr>
          <p:nvPr/>
        </p:nvSpPr>
        <p:spPr bwMode="auto">
          <a:xfrm>
            <a:off x="2911475" y="4867275"/>
            <a:ext cx="50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83108" name="Rectangle 164">
            <a:extLst>
              <a:ext uri="{FF2B5EF4-FFF2-40B4-BE49-F238E27FC236}">
                <a16:creationId xmlns:a16="http://schemas.microsoft.com/office/drawing/2014/main" id="{E8D6A57F-E36B-4C35-9C8B-5B90E0225503}"/>
              </a:ext>
            </a:extLst>
          </p:cNvPr>
          <p:cNvSpPr>
            <a:spLocks noChangeArrowheads="1"/>
          </p:cNvSpPr>
          <p:nvPr/>
        </p:nvSpPr>
        <p:spPr bwMode="auto">
          <a:xfrm>
            <a:off x="2959100" y="48672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83109" name="Line 165">
            <a:extLst>
              <a:ext uri="{FF2B5EF4-FFF2-40B4-BE49-F238E27FC236}">
                <a16:creationId xmlns:a16="http://schemas.microsoft.com/office/drawing/2014/main" id="{F026439F-497C-4DEE-82BA-55E2AACF45E5}"/>
              </a:ext>
            </a:extLst>
          </p:cNvPr>
          <p:cNvSpPr>
            <a:spLocks noChangeShapeType="1"/>
          </p:cNvSpPr>
          <p:nvPr/>
        </p:nvSpPr>
        <p:spPr bwMode="auto">
          <a:xfrm>
            <a:off x="3108325" y="4600575"/>
            <a:ext cx="2540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10" name="Line 166">
            <a:extLst>
              <a:ext uri="{FF2B5EF4-FFF2-40B4-BE49-F238E27FC236}">
                <a16:creationId xmlns:a16="http://schemas.microsoft.com/office/drawing/2014/main" id="{94386A51-9CAC-441B-8300-70B11A012FBC}"/>
              </a:ext>
            </a:extLst>
          </p:cNvPr>
          <p:cNvSpPr>
            <a:spLocks noChangeShapeType="1"/>
          </p:cNvSpPr>
          <p:nvPr/>
        </p:nvSpPr>
        <p:spPr bwMode="auto">
          <a:xfrm flipH="1">
            <a:off x="6227763" y="4600575"/>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11" name="Rectangle 167">
            <a:extLst>
              <a:ext uri="{FF2B5EF4-FFF2-40B4-BE49-F238E27FC236}">
                <a16:creationId xmlns:a16="http://schemas.microsoft.com/office/drawing/2014/main" id="{F64CC40B-B3AF-47A4-8F2E-E8AAFA45D5D2}"/>
              </a:ext>
            </a:extLst>
          </p:cNvPr>
          <p:cNvSpPr>
            <a:spLocks noChangeArrowheads="1"/>
          </p:cNvSpPr>
          <p:nvPr/>
        </p:nvSpPr>
        <p:spPr bwMode="auto">
          <a:xfrm>
            <a:off x="2940050" y="45561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83112" name="Line 168">
            <a:extLst>
              <a:ext uri="{FF2B5EF4-FFF2-40B4-BE49-F238E27FC236}">
                <a16:creationId xmlns:a16="http://schemas.microsoft.com/office/drawing/2014/main" id="{43C46BE0-98C3-42A8-A0E3-F760AD44BE19}"/>
              </a:ext>
            </a:extLst>
          </p:cNvPr>
          <p:cNvSpPr>
            <a:spLocks noChangeShapeType="1"/>
          </p:cNvSpPr>
          <p:nvPr/>
        </p:nvSpPr>
        <p:spPr bwMode="auto">
          <a:xfrm>
            <a:off x="3108325" y="4291013"/>
            <a:ext cx="2540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13" name="Line 169">
            <a:extLst>
              <a:ext uri="{FF2B5EF4-FFF2-40B4-BE49-F238E27FC236}">
                <a16:creationId xmlns:a16="http://schemas.microsoft.com/office/drawing/2014/main" id="{1337093F-0A6E-4114-92F0-9F22AFBCEF6D}"/>
              </a:ext>
            </a:extLst>
          </p:cNvPr>
          <p:cNvSpPr>
            <a:spLocks noChangeShapeType="1"/>
          </p:cNvSpPr>
          <p:nvPr/>
        </p:nvSpPr>
        <p:spPr bwMode="auto">
          <a:xfrm flipH="1">
            <a:off x="6227763" y="429101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14" name="Rectangle 170">
            <a:extLst>
              <a:ext uri="{FF2B5EF4-FFF2-40B4-BE49-F238E27FC236}">
                <a16:creationId xmlns:a16="http://schemas.microsoft.com/office/drawing/2014/main" id="{E0001DA8-8C28-4F31-838A-C58E69AE0843}"/>
              </a:ext>
            </a:extLst>
          </p:cNvPr>
          <p:cNvSpPr>
            <a:spLocks noChangeArrowheads="1"/>
          </p:cNvSpPr>
          <p:nvPr/>
        </p:nvSpPr>
        <p:spPr bwMode="auto">
          <a:xfrm>
            <a:off x="2940050" y="42433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83115" name="Line 171">
            <a:extLst>
              <a:ext uri="{FF2B5EF4-FFF2-40B4-BE49-F238E27FC236}">
                <a16:creationId xmlns:a16="http://schemas.microsoft.com/office/drawing/2014/main" id="{367111B2-5675-4BF5-A231-7274C13CCAB5}"/>
              </a:ext>
            </a:extLst>
          </p:cNvPr>
          <p:cNvSpPr>
            <a:spLocks noChangeShapeType="1"/>
          </p:cNvSpPr>
          <p:nvPr/>
        </p:nvSpPr>
        <p:spPr bwMode="auto">
          <a:xfrm>
            <a:off x="3108325" y="3983038"/>
            <a:ext cx="2540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16" name="Line 172">
            <a:extLst>
              <a:ext uri="{FF2B5EF4-FFF2-40B4-BE49-F238E27FC236}">
                <a16:creationId xmlns:a16="http://schemas.microsoft.com/office/drawing/2014/main" id="{4568A903-9DB2-4FB6-94BA-A4FF9FA8A1E9}"/>
              </a:ext>
            </a:extLst>
          </p:cNvPr>
          <p:cNvSpPr>
            <a:spLocks noChangeShapeType="1"/>
          </p:cNvSpPr>
          <p:nvPr/>
        </p:nvSpPr>
        <p:spPr bwMode="auto">
          <a:xfrm flipH="1">
            <a:off x="6227763" y="3983038"/>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17" name="Rectangle 173">
            <a:extLst>
              <a:ext uri="{FF2B5EF4-FFF2-40B4-BE49-F238E27FC236}">
                <a16:creationId xmlns:a16="http://schemas.microsoft.com/office/drawing/2014/main" id="{743975BD-5D68-4328-9749-BCC1002A33BC}"/>
              </a:ext>
            </a:extLst>
          </p:cNvPr>
          <p:cNvSpPr>
            <a:spLocks noChangeArrowheads="1"/>
          </p:cNvSpPr>
          <p:nvPr/>
        </p:nvSpPr>
        <p:spPr bwMode="auto">
          <a:xfrm>
            <a:off x="2940050" y="393700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83118" name="Line 174">
            <a:extLst>
              <a:ext uri="{FF2B5EF4-FFF2-40B4-BE49-F238E27FC236}">
                <a16:creationId xmlns:a16="http://schemas.microsoft.com/office/drawing/2014/main" id="{27455CE0-343D-4105-B25A-DEC4957A7A7A}"/>
              </a:ext>
            </a:extLst>
          </p:cNvPr>
          <p:cNvSpPr>
            <a:spLocks noChangeShapeType="1"/>
          </p:cNvSpPr>
          <p:nvPr/>
        </p:nvSpPr>
        <p:spPr bwMode="auto">
          <a:xfrm>
            <a:off x="3108325" y="3670300"/>
            <a:ext cx="2540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19" name="Line 175">
            <a:extLst>
              <a:ext uri="{FF2B5EF4-FFF2-40B4-BE49-F238E27FC236}">
                <a16:creationId xmlns:a16="http://schemas.microsoft.com/office/drawing/2014/main" id="{8D75951B-ACFA-43F0-8415-3E5F76DB33D5}"/>
              </a:ext>
            </a:extLst>
          </p:cNvPr>
          <p:cNvSpPr>
            <a:spLocks noChangeShapeType="1"/>
          </p:cNvSpPr>
          <p:nvPr/>
        </p:nvSpPr>
        <p:spPr bwMode="auto">
          <a:xfrm flipH="1">
            <a:off x="6227763" y="3670300"/>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20" name="Rectangle 176">
            <a:extLst>
              <a:ext uri="{FF2B5EF4-FFF2-40B4-BE49-F238E27FC236}">
                <a16:creationId xmlns:a16="http://schemas.microsoft.com/office/drawing/2014/main" id="{4932B348-D8E2-49A3-BDF3-872E0112681E}"/>
              </a:ext>
            </a:extLst>
          </p:cNvPr>
          <p:cNvSpPr>
            <a:spLocks noChangeArrowheads="1"/>
          </p:cNvSpPr>
          <p:nvPr/>
        </p:nvSpPr>
        <p:spPr bwMode="auto">
          <a:xfrm>
            <a:off x="2940050" y="362426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a:t>
            </a:r>
            <a:endParaRPr lang="en-US" altLang="en-US"/>
          </a:p>
        </p:txBody>
      </p:sp>
      <p:sp>
        <p:nvSpPr>
          <p:cNvPr id="83121" name="Line 177">
            <a:extLst>
              <a:ext uri="{FF2B5EF4-FFF2-40B4-BE49-F238E27FC236}">
                <a16:creationId xmlns:a16="http://schemas.microsoft.com/office/drawing/2014/main" id="{EAAD3F5D-CB8B-409C-93DB-FBB6B1FED80B}"/>
              </a:ext>
            </a:extLst>
          </p:cNvPr>
          <p:cNvSpPr>
            <a:spLocks noChangeShapeType="1"/>
          </p:cNvSpPr>
          <p:nvPr/>
        </p:nvSpPr>
        <p:spPr bwMode="auto">
          <a:xfrm>
            <a:off x="3108325" y="3359150"/>
            <a:ext cx="2540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22" name="Line 178">
            <a:extLst>
              <a:ext uri="{FF2B5EF4-FFF2-40B4-BE49-F238E27FC236}">
                <a16:creationId xmlns:a16="http://schemas.microsoft.com/office/drawing/2014/main" id="{22E4CE05-77D3-46D6-89F8-4C44E50CA36B}"/>
              </a:ext>
            </a:extLst>
          </p:cNvPr>
          <p:cNvSpPr>
            <a:spLocks noChangeShapeType="1"/>
          </p:cNvSpPr>
          <p:nvPr/>
        </p:nvSpPr>
        <p:spPr bwMode="auto">
          <a:xfrm flipH="1">
            <a:off x="6227763" y="335915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23" name="Rectangle 179">
            <a:extLst>
              <a:ext uri="{FF2B5EF4-FFF2-40B4-BE49-F238E27FC236}">
                <a16:creationId xmlns:a16="http://schemas.microsoft.com/office/drawing/2014/main" id="{1E0733F1-3905-4BFD-873D-845E4FAC2DE0}"/>
              </a:ext>
            </a:extLst>
          </p:cNvPr>
          <p:cNvSpPr>
            <a:spLocks noChangeArrowheads="1"/>
          </p:cNvSpPr>
          <p:nvPr/>
        </p:nvSpPr>
        <p:spPr bwMode="auto">
          <a:xfrm>
            <a:off x="2940050" y="33115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a:t>
            </a:r>
            <a:endParaRPr lang="en-US" altLang="en-US"/>
          </a:p>
        </p:txBody>
      </p:sp>
      <p:sp>
        <p:nvSpPr>
          <p:cNvPr id="83124" name="Line 180">
            <a:extLst>
              <a:ext uri="{FF2B5EF4-FFF2-40B4-BE49-F238E27FC236}">
                <a16:creationId xmlns:a16="http://schemas.microsoft.com/office/drawing/2014/main" id="{95C6ACD4-012C-430F-8953-3F516C240E31}"/>
              </a:ext>
            </a:extLst>
          </p:cNvPr>
          <p:cNvSpPr>
            <a:spLocks noChangeShapeType="1"/>
          </p:cNvSpPr>
          <p:nvPr/>
        </p:nvSpPr>
        <p:spPr bwMode="auto">
          <a:xfrm>
            <a:off x="3108325" y="3048000"/>
            <a:ext cx="2540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25" name="Line 181">
            <a:extLst>
              <a:ext uri="{FF2B5EF4-FFF2-40B4-BE49-F238E27FC236}">
                <a16:creationId xmlns:a16="http://schemas.microsoft.com/office/drawing/2014/main" id="{85B6D42E-CE44-4D2C-B427-F61EF36BE134}"/>
              </a:ext>
            </a:extLst>
          </p:cNvPr>
          <p:cNvSpPr>
            <a:spLocks noChangeShapeType="1"/>
          </p:cNvSpPr>
          <p:nvPr/>
        </p:nvSpPr>
        <p:spPr bwMode="auto">
          <a:xfrm flipH="1">
            <a:off x="6227763" y="3048000"/>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26" name="Rectangle 182">
            <a:extLst>
              <a:ext uri="{FF2B5EF4-FFF2-40B4-BE49-F238E27FC236}">
                <a16:creationId xmlns:a16="http://schemas.microsoft.com/office/drawing/2014/main" id="{06C5D673-351B-4317-8C1B-DE178B60C9C3}"/>
              </a:ext>
            </a:extLst>
          </p:cNvPr>
          <p:cNvSpPr>
            <a:spLocks noChangeArrowheads="1"/>
          </p:cNvSpPr>
          <p:nvPr/>
        </p:nvSpPr>
        <p:spPr bwMode="auto">
          <a:xfrm>
            <a:off x="2940050" y="30003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a:t>
            </a:r>
            <a:endParaRPr lang="en-US" altLang="en-US"/>
          </a:p>
        </p:txBody>
      </p:sp>
      <p:sp>
        <p:nvSpPr>
          <p:cNvPr id="83127" name="Line 183">
            <a:extLst>
              <a:ext uri="{FF2B5EF4-FFF2-40B4-BE49-F238E27FC236}">
                <a16:creationId xmlns:a16="http://schemas.microsoft.com/office/drawing/2014/main" id="{C3559259-6DF1-4BED-AD9B-14276B90366A}"/>
              </a:ext>
            </a:extLst>
          </p:cNvPr>
          <p:cNvSpPr>
            <a:spLocks noChangeShapeType="1"/>
          </p:cNvSpPr>
          <p:nvPr/>
        </p:nvSpPr>
        <p:spPr bwMode="auto">
          <a:xfrm>
            <a:off x="3108325" y="2740025"/>
            <a:ext cx="2540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28" name="Line 184">
            <a:extLst>
              <a:ext uri="{FF2B5EF4-FFF2-40B4-BE49-F238E27FC236}">
                <a16:creationId xmlns:a16="http://schemas.microsoft.com/office/drawing/2014/main" id="{5C9A57D6-92F5-4DA4-90C9-378FF80DC316}"/>
              </a:ext>
            </a:extLst>
          </p:cNvPr>
          <p:cNvSpPr>
            <a:spLocks noChangeShapeType="1"/>
          </p:cNvSpPr>
          <p:nvPr/>
        </p:nvSpPr>
        <p:spPr bwMode="auto">
          <a:xfrm flipH="1">
            <a:off x="6227763" y="2740025"/>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29" name="Rectangle 185">
            <a:extLst>
              <a:ext uri="{FF2B5EF4-FFF2-40B4-BE49-F238E27FC236}">
                <a16:creationId xmlns:a16="http://schemas.microsoft.com/office/drawing/2014/main" id="{24D402AD-CEDC-45E9-BC48-D059E9BB4D22}"/>
              </a:ext>
            </a:extLst>
          </p:cNvPr>
          <p:cNvSpPr>
            <a:spLocks noChangeArrowheads="1"/>
          </p:cNvSpPr>
          <p:nvPr/>
        </p:nvSpPr>
        <p:spPr bwMode="auto">
          <a:xfrm>
            <a:off x="2951163" y="27146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6</a:t>
            </a:r>
            <a:endParaRPr lang="en-US" altLang="en-US"/>
          </a:p>
        </p:txBody>
      </p:sp>
      <p:sp>
        <p:nvSpPr>
          <p:cNvPr id="83130" name="Line 186">
            <a:extLst>
              <a:ext uri="{FF2B5EF4-FFF2-40B4-BE49-F238E27FC236}">
                <a16:creationId xmlns:a16="http://schemas.microsoft.com/office/drawing/2014/main" id="{571C26C4-85E6-45C5-94C1-00DE58B8ABEA}"/>
              </a:ext>
            </a:extLst>
          </p:cNvPr>
          <p:cNvSpPr>
            <a:spLocks noChangeShapeType="1"/>
          </p:cNvSpPr>
          <p:nvPr/>
        </p:nvSpPr>
        <p:spPr bwMode="auto">
          <a:xfrm>
            <a:off x="3108325" y="2740025"/>
            <a:ext cx="314801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31" name="Line 187">
            <a:extLst>
              <a:ext uri="{FF2B5EF4-FFF2-40B4-BE49-F238E27FC236}">
                <a16:creationId xmlns:a16="http://schemas.microsoft.com/office/drawing/2014/main" id="{26C14149-ACAF-4881-AA15-57DD821B3F17}"/>
              </a:ext>
            </a:extLst>
          </p:cNvPr>
          <p:cNvSpPr>
            <a:spLocks noChangeShapeType="1"/>
          </p:cNvSpPr>
          <p:nvPr/>
        </p:nvSpPr>
        <p:spPr bwMode="auto">
          <a:xfrm>
            <a:off x="3108325" y="5226050"/>
            <a:ext cx="31480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32" name="Line 188">
            <a:extLst>
              <a:ext uri="{FF2B5EF4-FFF2-40B4-BE49-F238E27FC236}">
                <a16:creationId xmlns:a16="http://schemas.microsoft.com/office/drawing/2014/main" id="{DBE01844-E86B-496E-8F85-A95AD223F806}"/>
              </a:ext>
            </a:extLst>
          </p:cNvPr>
          <p:cNvSpPr>
            <a:spLocks noChangeShapeType="1"/>
          </p:cNvSpPr>
          <p:nvPr/>
        </p:nvSpPr>
        <p:spPr bwMode="auto">
          <a:xfrm flipV="1">
            <a:off x="3094038" y="2733675"/>
            <a:ext cx="1587" cy="24844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33" name="Freeform 189">
            <a:extLst>
              <a:ext uri="{FF2B5EF4-FFF2-40B4-BE49-F238E27FC236}">
                <a16:creationId xmlns:a16="http://schemas.microsoft.com/office/drawing/2014/main" id="{05FA7A41-45E6-4FF0-A1FF-6F8D2A8680BE}"/>
              </a:ext>
            </a:extLst>
          </p:cNvPr>
          <p:cNvSpPr>
            <a:spLocks/>
          </p:cNvSpPr>
          <p:nvPr/>
        </p:nvSpPr>
        <p:spPr bwMode="auto">
          <a:xfrm>
            <a:off x="3108325" y="2941638"/>
            <a:ext cx="1211263" cy="2262187"/>
          </a:xfrm>
          <a:custGeom>
            <a:avLst/>
            <a:gdLst>
              <a:gd name="T0" fmla="*/ 6 w 763"/>
              <a:gd name="T1" fmla="*/ 1045 h 1425"/>
              <a:gd name="T2" fmla="*/ 26 w 763"/>
              <a:gd name="T3" fmla="*/ 1045 h 1425"/>
              <a:gd name="T4" fmla="*/ 43 w 763"/>
              <a:gd name="T5" fmla="*/ 1045 h 1425"/>
              <a:gd name="T6" fmla="*/ 63 w 763"/>
              <a:gd name="T7" fmla="*/ 1045 h 1425"/>
              <a:gd name="T8" fmla="*/ 79 w 763"/>
              <a:gd name="T9" fmla="*/ 1045 h 1425"/>
              <a:gd name="T10" fmla="*/ 100 w 763"/>
              <a:gd name="T11" fmla="*/ 1045 h 1425"/>
              <a:gd name="T12" fmla="*/ 116 w 763"/>
              <a:gd name="T13" fmla="*/ 1045 h 1425"/>
              <a:gd name="T14" fmla="*/ 132 w 763"/>
              <a:gd name="T15" fmla="*/ 1045 h 1425"/>
              <a:gd name="T16" fmla="*/ 153 w 763"/>
              <a:gd name="T17" fmla="*/ 1045 h 1425"/>
              <a:gd name="T18" fmla="*/ 169 w 763"/>
              <a:gd name="T19" fmla="*/ 1045 h 1425"/>
              <a:gd name="T20" fmla="*/ 189 w 763"/>
              <a:gd name="T21" fmla="*/ 1045 h 1425"/>
              <a:gd name="T22" fmla="*/ 206 w 763"/>
              <a:gd name="T23" fmla="*/ 1045 h 1425"/>
              <a:gd name="T24" fmla="*/ 226 w 763"/>
              <a:gd name="T25" fmla="*/ 1045 h 1425"/>
              <a:gd name="T26" fmla="*/ 242 w 763"/>
              <a:gd name="T27" fmla="*/ 1045 h 1425"/>
              <a:gd name="T28" fmla="*/ 263 w 763"/>
              <a:gd name="T29" fmla="*/ 1045 h 1425"/>
              <a:gd name="T30" fmla="*/ 279 w 763"/>
              <a:gd name="T31" fmla="*/ 1045 h 1425"/>
              <a:gd name="T32" fmla="*/ 297 w 763"/>
              <a:gd name="T33" fmla="*/ 1045 h 1425"/>
              <a:gd name="T34" fmla="*/ 316 w 763"/>
              <a:gd name="T35" fmla="*/ 1045 h 1425"/>
              <a:gd name="T36" fmla="*/ 333 w 763"/>
              <a:gd name="T37" fmla="*/ 1045 h 1425"/>
              <a:gd name="T38" fmla="*/ 352 w 763"/>
              <a:gd name="T39" fmla="*/ 1045 h 1425"/>
              <a:gd name="T40" fmla="*/ 370 w 763"/>
              <a:gd name="T41" fmla="*/ 1045 h 1425"/>
              <a:gd name="T42" fmla="*/ 389 w 763"/>
              <a:gd name="T43" fmla="*/ 1045 h 1425"/>
              <a:gd name="T44" fmla="*/ 407 w 763"/>
              <a:gd name="T45" fmla="*/ 1045 h 1425"/>
              <a:gd name="T46" fmla="*/ 423 w 763"/>
              <a:gd name="T47" fmla="*/ 1045 h 1425"/>
              <a:gd name="T48" fmla="*/ 443 w 763"/>
              <a:gd name="T49" fmla="*/ 1045 h 1425"/>
              <a:gd name="T50" fmla="*/ 460 w 763"/>
              <a:gd name="T51" fmla="*/ 1045 h 1425"/>
              <a:gd name="T52" fmla="*/ 480 w 763"/>
              <a:gd name="T53" fmla="*/ 1039 h 1425"/>
              <a:gd name="T54" fmla="*/ 496 w 763"/>
              <a:gd name="T55" fmla="*/ 1045 h 1425"/>
              <a:gd name="T56" fmla="*/ 516 w 763"/>
              <a:gd name="T57" fmla="*/ 1045 h 1425"/>
              <a:gd name="T58" fmla="*/ 533 w 763"/>
              <a:gd name="T59" fmla="*/ 1049 h 1425"/>
              <a:gd name="T60" fmla="*/ 553 w 763"/>
              <a:gd name="T61" fmla="*/ 1066 h 1425"/>
              <a:gd name="T62" fmla="*/ 570 w 763"/>
              <a:gd name="T63" fmla="*/ 1013 h 1425"/>
              <a:gd name="T64" fmla="*/ 586 w 763"/>
              <a:gd name="T65" fmla="*/ 986 h 1425"/>
              <a:gd name="T66" fmla="*/ 606 w 763"/>
              <a:gd name="T67" fmla="*/ 1173 h 1425"/>
              <a:gd name="T68" fmla="*/ 623 w 763"/>
              <a:gd name="T69" fmla="*/ 1149 h 1425"/>
              <a:gd name="T70" fmla="*/ 643 w 763"/>
              <a:gd name="T71" fmla="*/ 493 h 1425"/>
              <a:gd name="T72" fmla="*/ 659 w 763"/>
              <a:gd name="T73" fmla="*/ 0 h 1425"/>
              <a:gd name="T74" fmla="*/ 679 w 763"/>
              <a:gd name="T75" fmla="*/ 509 h 1425"/>
              <a:gd name="T76" fmla="*/ 696 w 763"/>
              <a:gd name="T77" fmla="*/ 1283 h 1425"/>
              <a:gd name="T78" fmla="*/ 716 w 763"/>
              <a:gd name="T79" fmla="*/ 1385 h 1425"/>
              <a:gd name="T80" fmla="*/ 732 w 763"/>
              <a:gd name="T81" fmla="*/ 1169 h 1425"/>
              <a:gd name="T82" fmla="*/ 749 w 763"/>
              <a:gd name="T83" fmla="*/ 1173 h 1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63" h="1425">
                <a:moveTo>
                  <a:pt x="0" y="1045"/>
                </a:moveTo>
                <a:lnTo>
                  <a:pt x="2" y="1045"/>
                </a:lnTo>
                <a:lnTo>
                  <a:pt x="6" y="1045"/>
                </a:lnTo>
                <a:lnTo>
                  <a:pt x="13" y="1045"/>
                </a:lnTo>
                <a:lnTo>
                  <a:pt x="20" y="1045"/>
                </a:lnTo>
                <a:lnTo>
                  <a:pt x="26" y="1045"/>
                </a:lnTo>
                <a:lnTo>
                  <a:pt x="33" y="1045"/>
                </a:lnTo>
                <a:lnTo>
                  <a:pt x="37" y="1045"/>
                </a:lnTo>
                <a:lnTo>
                  <a:pt x="43" y="1045"/>
                </a:lnTo>
                <a:lnTo>
                  <a:pt x="49" y="1045"/>
                </a:lnTo>
                <a:lnTo>
                  <a:pt x="57" y="1045"/>
                </a:lnTo>
                <a:lnTo>
                  <a:pt x="63" y="1045"/>
                </a:lnTo>
                <a:lnTo>
                  <a:pt x="69" y="1045"/>
                </a:lnTo>
                <a:lnTo>
                  <a:pt x="73" y="1045"/>
                </a:lnTo>
                <a:lnTo>
                  <a:pt x="79" y="1045"/>
                </a:lnTo>
                <a:lnTo>
                  <a:pt x="86" y="1045"/>
                </a:lnTo>
                <a:lnTo>
                  <a:pt x="93" y="1045"/>
                </a:lnTo>
                <a:lnTo>
                  <a:pt x="100" y="1045"/>
                </a:lnTo>
                <a:lnTo>
                  <a:pt x="103" y="1045"/>
                </a:lnTo>
                <a:lnTo>
                  <a:pt x="110" y="1045"/>
                </a:lnTo>
                <a:lnTo>
                  <a:pt x="116" y="1045"/>
                </a:lnTo>
                <a:lnTo>
                  <a:pt x="122" y="1045"/>
                </a:lnTo>
                <a:lnTo>
                  <a:pt x="130" y="1045"/>
                </a:lnTo>
                <a:lnTo>
                  <a:pt x="132" y="1045"/>
                </a:lnTo>
                <a:lnTo>
                  <a:pt x="140" y="1045"/>
                </a:lnTo>
                <a:lnTo>
                  <a:pt x="146" y="1045"/>
                </a:lnTo>
                <a:lnTo>
                  <a:pt x="153" y="1045"/>
                </a:lnTo>
                <a:lnTo>
                  <a:pt x="159" y="1045"/>
                </a:lnTo>
                <a:lnTo>
                  <a:pt x="167" y="1045"/>
                </a:lnTo>
                <a:lnTo>
                  <a:pt x="169" y="1045"/>
                </a:lnTo>
                <a:lnTo>
                  <a:pt x="177" y="1045"/>
                </a:lnTo>
                <a:lnTo>
                  <a:pt x="183" y="1045"/>
                </a:lnTo>
                <a:lnTo>
                  <a:pt x="189" y="1045"/>
                </a:lnTo>
                <a:lnTo>
                  <a:pt x="196" y="1045"/>
                </a:lnTo>
                <a:lnTo>
                  <a:pt x="199" y="1045"/>
                </a:lnTo>
                <a:lnTo>
                  <a:pt x="206" y="1045"/>
                </a:lnTo>
                <a:lnTo>
                  <a:pt x="213" y="1045"/>
                </a:lnTo>
                <a:lnTo>
                  <a:pt x="220" y="1045"/>
                </a:lnTo>
                <a:lnTo>
                  <a:pt x="226" y="1045"/>
                </a:lnTo>
                <a:lnTo>
                  <a:pt x="230" y="1045"/>
                </a:lnTo>
                <a:lnTo>
                  <a:pt x="236" y="1045"/>
                </a:lnTo>
                <a:lnTo>
                  <a:pt x="242" y="1045"/>
                </a:lnTo>
                <a:lnTo>
                  <a:pt x="250" y="1045"/>
                </a:lnTo>
                <a:lnTo>
                  <a:pt x="256" y="1045"/>
                </a:lnTo>
                <a:lnTo>
                  <a:pt x="263" y="1045"/>
                </a:lnTo>
                <a:lnTo>
                  <a:pt x="266" y="1045"/>
                </a:lnTo>
                <a:lnTo>
                  <a:pt x="273" y="1045"/>
                </a:lnTo>
                <a:lnTo>
                  <a:pt x="279" y="1045"/>
                </a:lnTo>
                <a:lnTo>
                  <a:pt x="287" y="1045"/>
                </a:lnTo>
                <a:lnTo>
                  <a:pt x="293" y="1045"/>
                </a:lnTo>
                <a:lnTo>
                  <a:pt x="297" y="1045"/>
                </a:lnTo>
                <a:lnTo>
                  <a:pt x="303" y="1045"/>
                </a:lnTo>
                <a:lnTo>
                  <a:pt x="309" y="1045"/>
                </a:lnTo>
                <a:lnTo>
                  <a:pt x="316" y="1045"/>
                </a:lnTo>
                <a:lnTo>
                  <a:pt x="323" y="1045"/>
                </a:lnTo>
                <a:lnTo>
                  <a:pt x="326" y="1045"/>
                </a:lnTo>
                <a:lnTo>
                  <a:pt x="333" y="1045"/>
                </a:lnTo>
                <a:lnTo>
                  <a:pt x="340" y="1045"/>
                </a:lnTo>
                <a:lnTo>
                  <a:pt x="346" y="1045"/>
                </a:lnTo>
                <a:lnTo>
                  <a:pt x="352" y="1045"/>
                </a:lnTo>
                <a:lnTo>
                  <a:pt x="360" y="1045"/>
                </a:lnTo>
                <a:lnTo>
                  <a:pt x="362" y="1045"/>
                </a:lnTo>
                <a:lnTo>
                  <a:pt x="370" y="1045"/>
                </a:lnTo>
                <a:lnTo>
                  <a:pt x="376" y="1045"/>
                </a:lnTo>
                <a:lnTo>
                  <a:pt x="383" y="1045"/>
                </a:lnTo>
                <a:lnTo>
                  <a:pt x="389" y="1045"/>
                </a:lnTo>
                <a:lnTo>
                  <a:pt x="393" y="1045"/>
                </a:lnTo>
                <a:lnTo>
                  <a:pt x="399" y="1045"/>
                </a:lnTo>
                <a:lnTo>
                  <a:pt x="407" y="1045"/>
                </a:lnTo>
                <a:lnTo>
                  <a:pt x="413" y="1045"/>
                </a:lnTo>
                <a:lnTo>
                  <a:pt x="419" y="1045"/>
                </a:lnTo>
                <a:lnTo>
                  <a:pt x="423" y="1045"/>
                </a:lnTo>
                <a:lnTo>
                  <a:pt x="429" y="1045"/>
                </a:lnTo>
                <a:lnTo>
                  <a:pt x="436" y="1045"/>
                </a:lnTo>
                <a:lnTo>
                  <a:pt x="443" y="1045"/>
                </a:lnTo>
                <a:lnTo>
                  <a:pt x="450" y="1049"/>
                </a:lnTo>
                <a:lnTo>
                  <a:pt x="456" y="1049"/>
                </a:lnTo>
                <a:lnTo>
                  <a:pt x="460" y="1045"/>
                </a:lnTo>
                <a:lnTo>
                  <a:pt x="466" y="1043"/>
                </a:lnTo>
                <a:lnTo>
                  <a:pt x="472" y="1043"/>
                </a:lnTo>
                <a:lnTo>
                  <a:pt x="480" y="1039"/>
                </a:lnTo>
                <a:lnTo>
                  <a:pt x="486" y="1043"/>
                </a:lnTo>
                <a:lnTo>
                  <a:pt x="490" y="1043"/>
                </a:lnTo>
                <a:lnTo>
                  <a:pt x="496" y="1045"/>
                </a:lnTo>
                <a:lnTo>
                  <a:pt x="503" y="1045"/>
                </a:lnTo>
                <a:lnTo>
                  <a:pt x="509" y="1045"/>
                </a:lnTo>
                <a:lnTo>
                  <a:pt x="516" y="1045"/>
                </a:lnTo>
                <a:lnTo>
                  <a:pt x="519" y="1043"/>
                </a:lnTo>
                <a:lnTo>
                  <a:pt x="527" y="1043"/>
                </a:lnTo>
                <a:lnTo>
                  <a:pt x="533" y="1049"/>
                </a:lnTo>
                <a:lnTo>
                  <a:pt x="539" y="1056"/>
                </a:lnTo>
                <a:lnTo>
                  <a:pt x="546" y="1063"/>
                </a:lnTo>
                <a:lnTo>
                  <a:pt x="553" y="1066"/>
                </a:lnTo>
                <a:lnTo>
                  <a:pt x="556" y="1059"/>
                </a:lnTo>
                <a:lnTo>
                  <a:pt x="563" y="1039"/>
                </a:lnTo>
                <a:lnTo>
                  <a:pt x="570" y="1013"/>
                </a:lnTo>
                <a:lnTo>
                  <a:pt x="576" y="986"/>
                </a:lnTo>
                <a:lnTo>
                  <a:pt x="582" y="972"/>
                </a:lnTo>
                <a:lnTo>
                  <a:pt x="586" y="986"/>
                </a:lnTo>
                <a:lnTo>
                  <a:pt x="592" y="1029"/>
                </a:lnTo>
                <a:lnTo>
                  <a:pt x="600" y="1096"/>
                </a:lnTo>
                <a:lnTo>
                  <a:pt x="606" y="1173"/>
                </a:lnTo>
                <a:lnTo>
                  <a:pt x="612" y="1226"/>
                </a:lnTo>
                <a:lnTo>
                  <a:pt x="616" y="1226"/>
                </a:lnTo>
                <a:lnTo>
                  <a:pt x="623" y="1149"/>
                </a:lnTo>
                <a:lnTo>
                  <a:pt x="629" y="986"/>
                </a:lnTo>
                <a:lnTo>
                  <a:pt x="636" y="756"/>
                </a:lnTo>
                <a:lnTo>
                  <a:pt x="643" y="493"/>
                </a:lnTo>
                <a:lnTo>
                  <a:pt x="649" y="243"/>
                </a:lnTo>
                <a:lnTo>
                  <a:pt x="653" y="67"/>
                </a:lnTo>
                <a:lnTo>
                  <a:pt x="659" y="0"/>
                </a:lnTo>
                <a:lnTo>
                  <a:pt x="666" y="64"/>
                </a:lnTo>
                <a:lnTo>
                  <a:pt x="673" y="247"/>
                </a:lnTo>
                <a:lnTo>
                  <a:pt x="679" y="509"/>
                </a:lnTo>
                <a:lnTo>
                  <a:pt x="683" y="806"/>
                </a:lnTo>
                <a:lnTo>
                  <a:pt x="690" y="1080"/>
                </a:lnTo>
                <a:lnTo>
                  <a:pt x="696" y="1283"/>
                </a:lnTo>
                <a:lnTo>
                  <a:pt x="702" y="1399"/>
                </a:lnTo>
                <a:lnTo>
                  <a:pt x="710" y="1425"/>
                </a:lnTo>
                <a:lnTo>
                  <a:pt x="716" y="1385"/>
                </a:lnTo>
                <a:lnTo>
                  <a:pt x="720" y="1309"/>
                </a:lnTo>
                <a:lnTo>
                  <a:pt x="726" y="1228"/>
                </a:lnTo>
                <a:lnTo>
                  <a:pt x="732" y="1169"/>
                </a:lnTo>
                <a:lnTo>
                  <a:pt x="739" y="1143"/>
                </a:lnTo>
                <a:lnTo>
                  <a:pt x="746" y="1149"/>
                </a:lnTo>
                <a:lnTo>
                  <a:pt x="749" y="1173"/>
                </a:lnTo>
                <a:lnTo>
                  <a:pt x="756" y="1202"/>
                </a:lnTo>
                <a:lnTo>
                  <a:pt x="763" y="1226"/>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134" name="Freeform 190">
            <a:extLst>
              <a:ext uri="{FF2B5EF4-FFF2-40B4-BE49-F238E27FC236}">
                <a16:creationId xmlns:a16="http://schemas.microsoft.com/office/drawing/2014/main" id="{B6A8A8A9-7231-4040-B84F-3C6A7BB6EE94}"/>
              </a:ext>
            </a:extLst>
          </p:cNvPr>
          <p:cNvSpPr>
            <a:spLocks/>
          </p:cNvSpPr>
          <p:nvPr/>
        </p:nvSpPr>
        <p:spPr bwMode="auto">
          <a:xfrm>
            <a:off x="4319588" y="2962275"/>
            <a:ext cx="1217612" cy="2225675"/>
          </a:xfrm>
          <a:custGeom>
            <a:avLst/>
            <a:gdLst>
              <a:gd name="T0" fmla="*/ 12 w 767"/>
              <a:gd name="T1" fmla="*/ 1225 h 1402"/>
              <a:gd name="T2" fmla="*/ 30 w 767"/>
              <a:gd name="T3" fmla="*/ 1206 h 1402"/>
              <a:gd name="T4" fmla="*/ 49 w 767"/>
              <a:gd name="T5" fmla="*/ 1203 h 1402"/>
              <a:gd name="T6" fmla="*/ 67 w 767"/>
              <a:gd name="T7" fmla="*/ 1199 h 1402"/>
              <a:gd name="T8" fmla="*/ 83 w 767"/>
              <a:gd name="T9" fmla="*/ 1199 h 1402"/>
              <a:gd name="T10" fmla="*/ 103 w 767"/>
              <a:gd name="T11" fmla="*/ 1203 h 1402"/>
              <a:gd name="T12" fmla="*/ 120 w 767"/>
              <a:gd name="T13" fmla="*/ 1206 h 1402"/>
              <a:gd name="T14" fmla="*/ 140 w 767"/>
              <a:gd name="T15" fmla="*/ 1203 h 1402"/>
              <a:gd name="T16" fmla="*/ 157 w 767"/>
              <a:gd name="T17" fmla="*/ 1199 h 1402"/>
              <a:gd name="T18" fmla="*/ 177 w 767"/>
              <a:gd name="T19" fmla="*/ 1199 h 1402"/>
              <a:gd name="T20" fmla="*/ 193 w 767"/>
              <a:gd name="T21" fmla="*/ 1199 h 1402"/>
              <a:gd name="T22" fmla="*/ 210 w 767"/>
              <a:gd name="T23" fmla="*/ 1206 h 1402"/>
              <a:gd name="T24" fmla="*/ 230 w 767"/>
              <a:gd name="T25" fmla="*/ 1225 h 1402"/>
              <a:gd name="T26" fmla="*/ 246 w 767"/>
              <a:gd name="T27" fmla="*/ 1172 h 1402"/>
              <a:gd name="T28" fmla="*/ 267 w 767"/>
              <a:gd name="T29" fmla="*/ 1136 h 1402"/>
              <a:gd name="T30" fmla="*/ 283 w 767"/>
              <a:gd name="T31" fmla="*/ 1329 h 1402"/>
              <a:gd name="T32" fmla="*/ 303 w 767"/>
              <a:gd name="T33" fmla="*/ 1333 h 1402"/>
              <a:gd name="T34" fmla="*/ 320 w 767"/>
              <a:gd name="T35" fmla="*/ 644 h 1402"/>
              <a:gd name="T36" fmla="*/ 340 w 767"/>
              <a:gd name="T37" fmla="*/ 0 h 1402"/>
              <a:gd name="T38" fmla="*/ 356 w 767"/>
              <a:gd name="T39" fmla="*/ 347 h 1402"/>
              <a:gd name="T40" fmla="*/ 373 w 767"/>
              <a:gd name="T41" fmla="*/ 1066 h 1402"/>
              <a:gd name="T42" fmla="*/ 393 w 767"/>
              <a:gd name="T43" fmla="*/ 1193 h 1402"/>
              <a:gd name="T44" fmla="*/ 409 w 767"/>
              <a:gd name="T45" fmla="*/ 993 h 1402"/>
              <a:gd name="T46" fmla="*/ 430 w 767"/>
              <a:gd name="T47" fmla="*/ 986 h 1402"/>
              <a:gd name="T48" fmla="*/ 446 w 767"/>
              <a:gd name="T49" fmla="*/ 1050 h 1402"/>
              <a:gd name="T50" fmla="*/ 466 w 767"/>
              <a:gd name="T51" fmla="*/ 1040 h 1402"/>
              <a:gd name="T52" fmla="*/ 483 w 767"/>
              <a:gd name="T53" fmla="*/ 1030 h 1402"/>
              <a:gd name="T54" fmla="*/ 500 w 767"/>
              <a:gd name="T55" fmla="*/ 1032 h 1402"/>
              <a:gd name="T56" fmla="*/ 519 w 767"/>
              <a:gd name="T57" fmla="*/ 1030 h 1402"/>
              <a:gd name="T58" fmla="*/ 537 w 767"/>
              <a:gd name="T59" fmla="*/ 1032 h 1402"/>
              <a:gd name="T60" fmla="*/ 556 w 767"/>
              <a:gd name="T61" fmla="*/ 1036 h 1402"/>
              <a:gd name="T62" fmla="*/ 574 w 767"/>
              <a:gd name="T63" fmla="*/ 1032 h 1402"/>
              <a:gd name="T64" fmla="*/ 593 w 767"/>
              <a:gd name="T65" fmla="*/ 1032 h 1402"/>
              <a:gd name="T66" fmla="*/ 610 w 767"/>
              <a:gd name="T67" fmla="*/ 1032 h 1402"/>
              <a:gd name="T68" fmla="*/ 629 w 767"/>
              <a:gd name="T69" fmla="*/ 1032 h 1402"/>
              <a:gd name="T70" fmla="*/ 647 w 767"/>
              <a:gd name="T71" fmla="*/ 1032 h 1402"/>
              <a:gd name="T72" fmla="*/ 664 w 767"/>
              <a:gd name="T73" fmla="*/ 1032 h 1402"/>
              <a:gd name="T74" fmla="*/ 684 w 767"/>
              <a:gd name="T75" fmla="*/ 1032 h 1402"/>
              <a:gd name="T76" fmla="*/ 700 w 767"/>
              <a:gd name="T77" fmla="*/ 1032 h 1402"/>
              <a:gd name="T78" fmla="*/ 721 w 767"/>
              <a:gd name="T79" fmla="*/ 1032 h 1402"/>
              <a:gd name="T80" fmla="*/ 737 w 767"/>
              <a:gd name="T81" fmla="*/ 1032 h 1402"/>
              <a:gd name="T82" fmla="*/ 757 w 767"/>
              <a:gd name="T83" fmla="*/ 1032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67" h="1402">
                <a:moveTo>
                  <a:pt x="0" y="1213"/>
                </a:moveTo>
                <a:lnTo>
                  <a:pt x="6" y="1225"/>
                </a:lnTo>
                <a:lnTo>
                  <a:pt x="12" y="1225"/>
                </a:lnTo>
                <a:lnTo>
                  <a:pt x="16" y="1219"/>
                </a:lnTo>
                <a:lnTo>
                  <a:pt x="23" y="1213"/>
                </a:lnTo>
                <a:lnTo>
                  <a:pt x="30" y="1206"/>
                </a:lnTo>
                <a:lnTo>
                  <a:pt x="36" y="1203"/>
                </a:lnTo>
                <a:lnTo>
                  <a:pt x="43" y="1203"/>
                </a:lnTo>
                <a:lnTo>
                  <a:pt x="49" y="1203"/>
                </a:lnTo>
                <a:lnTo>
                  <a:pt x="53" y="1203"/>
                </a:lnTo>
                <a:lnTo>
                  <a:pt x="59" y="1203"/>
                </a:lnTo>
                <a:lnTo>
                  <a:pt x="67" y="1199"/>
                </a:lnTo>
                <a:lnTo>
                  <a:pt x="73" y="1199"/>
                </a:lnTo>
                <a:lnTo>
                  <a:pt x="79" y="1199"/>
                </a:lnTo>
                <a:lnTo>
                  <a:pt x="83" y="1199"/>
                </a:lnTo>
                <a:lnTo>
                  <a:pt x="90" y="1199"/>
                </a:lnTo>
                <a:lnTo>
                  <a:pt x="96" y="1203"/>
                </a:lnTo>
                <a:lnTo>
                  <a:pt x="103" y="1203"/>
                </a:lnTo>
                <a:lnTo>
                  <a:pt x="110" y="1206"/>
                </a:lnTo>
                <a:lnTo>
                  <a:pt x="114" y="1206"/>
                </a:lnTo>
                <a:lnTo>
                  <a:pt x="120" y="1206"/>
                </a:lnTo>
                <a:lnTo>
                  <a:pt x="126" y="1206"/>
                </a:lnTo>
                <a:lnTo>
                  <a:pt x="132" y="1206"/>
                </a:lnTo>
                <a:lnTo>
                  <a:pt x="140" y="1203"/>
                </a:lnTo>
                <a:lnTo>
                  <a:pt x="146" y="1199"/>
                </a:lnTo>
                <a:lnTo>
                  <a:pt x="150" y="1199"/>
                </a:lnTo>
                <a:lnTo>
                  <a:pt x="157" y="1199"/>
                </a:lnTo>
                <a:lnTo>
                  <a:pt x="163" y="1199"/>
                </a:lnTo>
                <a:lnTo>
                  <a:pt x="169" y="1199"/>
                </a:lnTo>
                <a:lnTo>
                  <a:pt x="177" y="1199"/>
                </a:lnTo>
                <a:lnTo>
                  <a:pt x="179" y="1203"/>
                </a:lnTo>
                <a:lnTo>
                  <a:pt x="187" y="1203"/>
                </a:lnTo>
                <a:lnTo>
                  <a:pt x="193" y="1199"/>
                </a:lnTo>
                <a:lnTo>
                  <a:pt x="200" y="1199"/>
                </a:lnTo>
                <a:lnTo>
                  <a:pt x="206" y="1203"/>
                </a:lnTo>
                <a:lnTo>
                  <a:pt x="210" y="1206"/>
                </a:lnTo>
                <a:lnTo>
                  <a:pt x="216" y="1213"/>
                </a:lnTo>
                <a:lnTo>
                  <a:pt x="224" y="1223"/>
                </a:lnTo>
                <a:lnTo>
                  <a:pt x="230" y="1225"/>
                </a:lnTo>
                <a:lnTo>
                  <a:pt x="236" y="1219"/>
                </a:lnTo>
                <a:lnTo>
                  <a:pt x="243" y="1199"/>
                </a:lnTo>
                <a:lnTo>
                  <a:pt x="246" y="1172"/>
                </a:lnTo>
                <a:lnTo>
                  <a:pt x="253" y="1142"/>
                </a:lnTo>
                <a:lnTo>
                  <a:pt x="260" y="1126"/>
                </a:lnTo>
                <a:lnTo>
                  <a:pt x="267" y="1136"/>
                </a:lnTo>
                <a:lnTo>
                  <a:pt x="273" y="1179"/>
                </a:lnTo>
                <a:lnTo>
                  <a:pt x="277" y="1249"/>
                </a:lnTo>
                <a:lnTo>
                  <a:pt x="283" y="1329"/>
                </a:lnTo>
                <a:lnTo>
                  <a:pt x="289" y="1392"/>
                </a:lnTo>
                <a:lnTo>
                  <a:pt x="297" y="1402"/>
                </a:lnTo>
                <a:lnTo>
                  <a:pt x="303" y="1333"/>
                </a:lnTo>
                <a:lnTo>
                  <a:pt x="307" y="1172"/>
                </a:lnTo>
                <a:lnTo>
                  <a:pt x="313" y="933"/>
                </a:lnTo>
                <a:lnTo>
                  <a:pt x="320" y="644"/>
                </a:lnTo>
                <a:lnTo>
                  <a:pt x="326" y="357"/>
                </a:lnTo>
                <a:lnTo>
                  <a:pt x="334" y="128"/>
                </a:lnTo>
                <a:lnTo>
                  <a:pt x="340" y="0"/>
                </a:lnTo>
                <a:lnTo>
                  <a:pt x="344" y="4"/>
                </a:lnTo>
                <a:lnTo>
                  <a:pt x="350" y="130"/>
                </a:lnTo>
                <a:lnTo>
                  <a:pt x="356" y="347"/>
                </a:lnTo>
                <a:lnTo>
                  <a:pt x="363" y="613"/>
                </a:lnTo>
                <a:lnTo>
                  <a:pt x="370" y="866"/>
                </a:lnTo>
                <a:lnTo>
                  <a:pt x="373" y="1066"/>
                </a:lnTo>
                <a:lnTo>
                  <a:pt x="380" y="1186"/>
                </a:lnTo>
                <a:lnTo>
                  <a:pt x="387" y="1223"/>
                </a:lnTo>
                <a:lnTo>
                  <a:pt x="393" y="1193"/>
                </a:lnTo>
                <a:lnTo>
                  <a:pt x="399" y="1126"/>
                </a:lnTo>
                <a:lnTo>
                  <a:pt x="403" y="1050"/>
                </a:lnTo>
                <a:lnTo>
                  <a:pt x="409" y="993"/>
                </a:lnTo>
                <a:lnTo>
                  <a:pt x="417" y="963"/>
                </a:lnTo>
                <a:lnTo>
                  <a:pt x="423" y="963"/>
                </a:lnTo>
                <a:lnTo>
                  <a:pt x="430" y="986"/>
                </a:lnTo>
                <a:lnTo>
                  <a:pt x="436" y="1012"/>
                </a:lnTo>
                <a:lnTo>
                  <a:pt x="440" y="1036"/>
                </a:lnTo>
                <a:lnTo>
                  <a:pt x="446" y="1050"/>
                </a:lnTo>
                <a:lnTo>
                  <a:pt x="454" y="1053"/>
                </a:lnTo>
                <a:lnTo>
                  <a:pt x="460" y="1046"/>
                </a:lnTo>
                <a:lnTo>
                  <a:pt x="466" y="1040"/>
                </a:lnTo>
                <a:lnTo>
                  <a:pt x="470" y="1032"/>
                </a:lnTo>
                <a:lnTo>
                  <a:pt x="476" y="1030"/>
                </a:lnTo>
                <a:lnTo>
                  <a:pt x="483" y="1030"/>
                </a:lnTo>
                <a:lnTo>
                  <a:pt x="490" y="1032"/>
                </a:lnTo>
                <a:lnTo>
                  <a:pt x="497" y="1032"/>
                </a:lnTo>
                <a:lnTo>
                  <a:pt x="500" y="1032"/>
                </a:lnTo>
                <a:lnTo>
                  <a:pt x="507" y="1032"/>
                </a:lnTo>
                <a:lnTo>
                  <a:pt x="513" y="1030"/>
                </a:lnTo>
                <a:lnTo>
                  <a:pt x="519" y="1030"/>
                </a:lnTo>
                <a:lnTo>
                  <a:pt x="527" y="1030"/>
                </a:lnTo>
                <a:lnTo>
                  <a:pt x="533" y="1030"/>
                </a:lnTo>
                <a:lnTo>
                  <a:pt x="537" y="1032"/>
                </a:lnTo>
                <a:lnTo>
                  <a:pt x="543" y="1032"/>
                </a:lnTo>
                <a:lnTo>
                  <a:pt x="550" y="1036"/>
                </a:lnTo>
                <a:lnTo>
                  <a:pt x="556" y="1036"/>
                </a:lnTo>
                <a:lnTo>
                  <a:pt x="564" y="1032"/>
                </a:lnTo>
                <a:lnTo>
                  <a:pt x="566" y="1032"/>
                </a:lnTo>
                <a:lnTo>
                  <a:pt x="574" y="1032"/>
                </a:lnTo>
                <a:lnTo>
                  <a:pt x="580" y="1032"/>
                </a:lnTo>
                <a:lnTo>
                  <a:pt x="586" y="1032"/>
                </a:lnTo>
                <a:lnTo>
                  <a:pt x="593" y="1032"/>
                </a:lnTo>
                <a:lnTo>
                  <a:pt x="600" y="1032"/>
                </a:lnTo>
                <a:lnTo>
                  <a:pt x="603" y="1032"/>
                </a:lnTo>
                <a:lnTo>
                  <a:pt x="610" y="1032"/>
                </a:lnTo>
                <a:lnTo>
                  <a:pt x="617" y="1032"/>
                </a:lnTo>
                <a:lnTo>
                  <a:pt x="623" y="1032"/>
                </a:lnTo>
                <a:lnTo>
                  <a:pt x="629" y="1032"/>
                </a:lnTo>
                <a:lnTo>
                  <a:pt x="633" y="1032"/>
                </a:lnTo>
                <a:lnTo>
                  <a:pt x="640" y="1032"/>
                </a:lnTo>
                <a:lnTo>
                  <a:pt x="647" y="1032"/>
                </a:lnTo>
                <a:lnTo>
                  <a:pt x="653" y="1032"/>
                </a:lnTo>
                <a:lnTo>
                  <a:pt x="660" y="1032"/>
                </a:lnTo>
                <a:lnTo>
                  <a:pt x="664" y="1032"/>
                </a:lnTo>
                <a:lnTo>
                  <a:pt x="670" y="1032"/>
                </a:lnTo>
                <a:lnTo>
                  <a:pt x="676" y="1032"/>
                </a:lnTo>
                <a:lnTo>
                  <a:pt x="684" y="1032"/>
                </a:lnTo>
                <a:lnTo>
                  <a:pt x="690" y="1032"/>
                </a:lnTo>
                <a:lnTo>
                  <a:pt x="696" y="1032"/>
                </a:lnTo>
                <a:lnTo>
                  <a:pt x="700" y="1032"/>
                </a:lnTo>
                <a:lnTo>
                  <a:pt x="707" y="1032"/>
                </a:lnTo>
                <a:lnTo>
                  <a:pt x="713" y="1032"/>
                </a:lnTo>
                <a:lnTo>
                  <a:pt x="721" y="1032"/>
                </a:lnTo>
                <a:lnTo>
                  <a:pt x="727" y="1032"/>
                </a:lnTo>
                <a:lnTo>
                  <a:pt x="731" y="1032"/>
                </a:lnTo>
                <a:lnTo>
                  <a:pt x="737" y="1032"/>
                </a:lnTo>
                <a:lnTo>
                  <a:pt x="743" y="1032"/>
                </a:lnTo>
                <a:lnTo>
                  <a:pt x="750" y="1032"/>
                </a:lnTo>
                <a:lnTo>
                  <a:pt x="757" y="1032"/>
                </a:lnTo>
                <a:lnTo>
                  <a:pt x="760" y="1032"/>
                </a:lnTo>
                <a:lnTo>
                  <a:pt x="767" y="1032"/>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135" name="Freeform 191">
            <a:extLst>
              <a:ext uri="{FF2B5EF4-FFF2-40B4-BE49-F238E27FC236}">
                <a16:creationId xmlns:a16="http://schemas.microsoft.com/office/drawing/2014/main" id="{5F21D326-71BD-4DC2-BBCD-3125FA4066D9}"/>
              </a:ext>
            </a:extLst>
          </p:cNvPr>
          <p:cNvSpPr>
            <a:spLocks/>
          </p:cNvSpPr>
          <p:nvPr/>
        </p:nvSpPr>
        <p:spPr bwMode="auto">
          <a:xfrm>
            <a:off x="5537200" y="4600575"/>
            <a:ext cx="725488" cy="1588"/>
          </a:xfrm>
          <a:custGeom>
            <a:avLst/>
            <a:gdLst>
              <a:gd name="T0" fmla="*/ 7 w 457"/>
              <a:gd name="T1" fmla="*/ 19 w 457"/>
              <a:gd name="T2" fmla="*/ 29 w 457"/>
              <a:gd name="T3" fmla="*/ 43 w 457"/>
              <a:gd name="T4" fmla="*/ 56 w 457"/>
              <a:gd name="T5" fmla="*/ 66 w 457"/>
              <a:gd name="T6" fmla="*/ 80 w 457"/>
              <a:gd name="T7" fmla="*/ 90 w 457"/>
              <a:gd name="T8" fmla="*/ 103 w 457"/>
              <a:gd name="T9" fmla="*/ 117 w 457"/>
              <a:gd name="T10" fmla="*/ 127 w 457"/>
              <a:gd name="T11" fmla="*/ 139 w 457"/>
              <a:gd name="T12" fmla="*/ 153 w 457"/>
              <a:gd name="T13" fmla="*/ 164 w 457"/>
              <a:gd name="T14" fmla="*/ 176 w 457"/>
              <a:gd name="T15" fmla="*/ 186 w 457"/>
              <a:gd name="T16" fmla="*/ 200 w 457"/>
              <a:gd name="T17" fmla="*/ 213 w 457"/>
              <a:gd name="T18" fmla="*/ 223 w 457"/>
              <a:gd name="T19" fmla="*/ 237 w 457"/>
              <a:gd name="T20" fmla="*/ 251 w 457"/>
              <a:gd name="T21" fmla="*/ 260 w 457"/>
              <a:gd name="T22" fmla="*/ 274 w 457"/>
              <a:gd name="T23" fmla="*/ 284 w 457"/>
              <a:gd name="T24" fmla="*/ 296 w 457"/>
              <a:gd name="T25" fmla="*/ 310 w 457"/>
              <a:gd name="T26" fmla="*/ 320 w 457"/>
              <a:gd name="T27" fmla="*/ 333 w 457"/>
              <a:gd name="T28" fmla="*/ 347 w 457"/>
              <a:gd name="T29" fmla="*/ 357 w 457"/>
              <a:gd name="T30" fmla="*/ 370 w 457"/>
              <a:gd name="T31" fmla="*/ 380 w 457"/>
              <a:gd name="T32" fmla="*/ 394 w 457"/>
              <a:gd name="T33" fmla="*/ 407 w 457"/>
              <a:gd name="T34" fmla="*/ 417 w 457"/>
              <a:gd name="T35" fmla="*/ 431 w 457"/>
              <a:gd name="T36" fmla="*/ 445 w 457"/>
              <a:gd name="T37" fmla="*/ 454 w 45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Lst>
            <a:rect l="0" t="0" r="r" b="b"/>
            <a:pathLst>
              <a:path w="457">
                <a:moveTo>
                  <a:pt x="0" y="0"/>
                </a:moveTo>
                <a:lnTo>
                  <a:pt x="7" y="0"/>
                </a:lnTo>
                <a:lnTo>
                  <a:pt x="13" y="0"/>
                </a:lnTo>
                <a:lnTo>
                  <a:pt x="19" y="0"/>
                </a:lnTo>
                <a:lnTo>
                  <a:pt x="27" y="0"/>
                </a:lnTo>
                <a:lnTo>
                  <a:pt x="29" y="0"/>
                </a:lnTo>
                <a:lnTo>
                  <a:pt x="37" y="0"/>
                </a:lnTo>
                <a:lnTo>
                  <a:pt x="43" y="0"/>
                </a:lnTo>
                <a:lnTo>
                  <a:pt x="50" y="0"/>
                </a:lnTo>
                <a:lnTo>
                  <a:pt x="56" y="0"/>
                </a:lnTo>
                <a:lnTo>
                  <a:pt x="60" y="0"/>
                </a:lnTo>
                <a:lnTo>
                  <a:pt x="66" y="0"/>
                </a:lnTo>
                <a:lnTo>
                  <a:pt x="74" y="0"/>
                </a:lnTo>
                <a:lnTo>
                  <a:pt x="80" y="0"/>
                </a:lnTo>
                <a:lnTo>
                  <a:pt x="86" y="0"/>
                </a:lnTo>
                <a:lnTo>
                  <a:pt x="90" y="0"/>
                </a:lnTo>
                <a:lnTo>
                  <a:pt x="96" y="0"/>
                </a:lnTo>
                <a:lnTo>
                  <a:pt x="103" y="0"/>
                </a:lnTo>
                <a:lnTo>
                  <a:pt x="110" y="0"/>
                </a:lnTo>
                <a:lnTo>
                  <a:pt x="117" y="0"/>
                </a:lnTo>
                <a:lnTo>
                  <a:pt x="123" y="0"/>
                </a:lnTo>
                <a:lnTo>
                  <a:pt x="127" y="0"/>
                </a:lnTo>
                <a:lnTo>
                  <a:pt x="133" y="0"/>
                </a:lnTo>
                <a:lnTo>
                  <a:pt x="139" y="0"/>
                </a:lnTo>
                <a:lnTo>
                  <a:pt x="147" y="0"/>
                </a:lnTo>
                <a:lnTo>
                  <a:pt x="153" y="0"/>
                </a:lnTo>
                <a:lnTo>
                  <a:pt x="157" y="0"/>
                </a:lnTo>
                <a:lnTo>
                  <a:pt x="164" y="0"/>
                </a:lnTo>
                <a:lnTo>
                  <a:pt x="170" y="0"/>
                </a:lnTo>
                <a:lnTo>
                  <a:pt x="176" y="0"/>
                </a:lnTo>
                <a:lnTo>
                  <a:pt x="184" y="0"/>
                </a:lnTo>
                <a:lnTo>
                  <a:pt x="186" y="0"/>
                </a:lnTo>
                <a:lnTo>
                  <a:pt x="194" y="0"/>
                </a:lnTo>
                <a:lnTo>
                  <a:pt x="200" y="0"/>
                </a:lnTo>
                <a:lnTo>
                  <a:pt x="207" y="0"/>
                </a:lnTo>
                <a:lnTo>
                  <a:pt x="213" y="0"/>
                </a:lnTo>
                <a:lnTo>
                  <a:pt x="220" y="0"/>
                </a:lnTo>
                <a:lnTo>
                  <a:pt x="223" y="0"/>
                </a:lnTo>
                <a:lnTo>
                  <a:pt x="231" y="0"/>
                </a:lnTo>
                <a:lnTo>
                  <a:pt x="237" y="0"/>
                </a:lnTo>
                <a:lnTo>
                  <a:pt x="243" y="0"/>
                </a:lnTo>
                <a:lnTo>
                  <a:pt x="251" y="0"/>
                </a:lnTo>
                <a:lnTo>
                  <a:pt x="253" y="0"/>
                </a:lnTo>
                <a:lnTo>
                  <a:pt x="260" y="0"/>
                </a:lnTo>
                <a:lnTo>
                  <a:pt x="267" y="0"/>
                </a:lnTo>
                <a:lnTo>
                  <a:pt x="274" y="0"/>
                </a:lnTo>
                <a:lnTo>
                  <a:pt x="280" y="0"/>
                </a:lnTo>
                <a:lnTo>
                  <a:pt x="284" y="0"/>
                </a:lnTo>
                <a:lnTo>
                  <a:pt x="290" y="0"/>
                </a:lnTo>
                <a:lnTo>
                  <a:pt x="296" y="0"/>
                </a:lnTo>
                <a:lnTo>
                  <a:pt x="304" y="0"/>
                </a:lnTo>
                <a:lnTo>
                  <a:pt x="310" y="0"/>
                </a:lnTo>
                <a:lnTo>
                  <a:pt x="317" y="0"/>
                </a:lnTo>
                <a:lnTo>
                  <a:pt x="320" y="0"/>
                </a:lnTo>
                <a:lnTo>
                  <a:pt x="327" y="0"/>
                </a:lnTo>
                <a:lnTo>
                  <a:pt x="333" y="0"/>
                </a:lnTo>
                <a:lnTo>
                  <a:pt x="341" y="0"/>
                </a:lnTo>
                <a:lnTo>
                  <a:pt x="347" y="0"/>
                </a:lnTo>
                <a:lnTo>
                  <a:pt x="351" y="0"/>
                </a:lnTo>
                <a:lnTo>
                  <a:pt x="357" y="0"/>
                </a:lnTo>
                <a:lnTo>
                  <a:pt x="364" y="0"/>
                </a:lnTo>
                <a:lnTo>
                  <a:pt x="370" y="0"/>
                </a:lnTo>
                <a:lnTo>
                  <a:pt x="378" y="0"/>
                </a:lnTo>
                <a:lnTo>
                  <a:pt x="380" y="0"/>
                </a:lnTo>
                <a:lnTo>
                  <a:pt x="388" y="0"/>
                </a:lnTo>
                <a:lnTo>
                  <a:pt x="394" y="0"/>
                </a:lnTo>
                <a:lnTo>
                  <a:pt x="400" y="0"/>
                </a:lnTo>
                <a:lnTo>
                  <a:pt x="407" y="0"/>
                </a:lnTo>
                <a:lnTo>
                  <a:pt x="414" y="0"/>
                </a:lnTo>
                <a:lnTo>
                  <a:pt x="417" y="0"/>
                </a:lnTo>
                <a:lnTo>
                  <a:pt x="424" y="0"/>
                </a:lnTo>
                <a:lnTo>
                  <a:pt x="431" y="0"/>
                </a:lnTo>
                <a:lnTo>
                  <a:pt x="437" y="0"/>
                </a:lnTo>
                <a:lnTo>
                  <a:pt x="445" y="0"/>
                </a:lnTo>
                <a:lnTo>
                  <a:pt x="447" y="0"/>
                </a:lnTo>
                <a:lnTo>
                  <a:pt x="454" y="0"/>
                </a:lnTo>
                <a:lnTo>
                  <a:pt x="457" y="0"/>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136" name="Rectangle 192">
            <a:extLst>
              <a:ext uri="{FF2B5EF4-FFF2-40B4-BE49-F238E27FC236}">
                <a16:creationId xmlns:a16="http://schemas.microsoft.com/office/drawing/2014/main" id="{D05F5A86-02E6-4C88-B103-B49685318F03}"/>
              </a:ext>
            </a:extLst>
          </p:cNvPr>
          <p:cNvSpPr>
            <a:spLocks noChangeArrowheads="1"/>
          </p:cNvSpPr>
          <p:nvPr/>
        </p:nvSpPr>
        <p:spPr bwMode="auto">
          <a:xfrm rot="16200000">
            <a:off x="2432844" y="3961607"/>
            <a:ext cx="660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amplitude</a:t>
            </a:r>
            <a:endParaRPr lang="en-US" altLang="en-US"/>
          </a:p>
        </p:txBody>
      </p:sp>
      <p:sp>
        <p:nvSpPr>
          <p:cNvPr id="83137" name="Freeform 193">
            <a:extLst>
              <a:ext uri="{FF2B5EF4-FFF2-40B4-BE49-F238E27FC236}">
                <a16:creationId xmlns:a16="http://schemas.microsoft.com/office/drawing/2014/main" id="{EA7C9A90-2C72-4A9B-A30D-F4FB3EE9E4FA}"/>
              </a:ext>
            </a:extLst>
          </p:cNvPr>
          <p:cNvSpPr>
            <a:spLocks noEditPoints="1"/>
          </p:cNvSpPr>
          <p:nvPr/>
        </p:nvSpPr>
        <p:spPr bwMode="auto">
          <a:xfrm>
            <a:off x="3108325" y="2894013"/>
            <a:ext cx="1217613" cy="2195512"/>
          </a:xfrm>
          <a:custGeom>
            <a:avLst/>
            <a:gdLst>
              <a:gd name="T0" fmla="*/ 533 w 11248"/>
              <a:gd name="T1" fmla="*/ 15606 h 20152"/>
              <a:gd name="T2" fmla="*/ 0 w 11248"/>
              <a:gd name="T3" fmla="*/ 15739 h 20152"/>
              <a:gd name="T4" fmla="*/ 1463 w 11248"/>
              <a:gd name="T5" fmla="*/ 15606 h 20152"/>
              <a:gd name="T6" fmla="*/ 1018 w 11248"/>
              <a:gd name="T7" fmla="*/ 15739 h 20152"/>
              <a:gd name="T8" fmla="*/ 2241 w 11248"/>
              <a:gd name="T9" fmla="*/ 15606 h 20152"/>
              <a:gd name="T10" fmla="*/ 1944 w 11248"/>
              <a:gd name="T11" fmla="*/ 15739 h 20152"/>
              <a:gd name="T12" fmla="*/ 3129 w 11248"/>
              <a:gd name="T13" fmla="*/ 15606 h 20152"/>
              <a:gd name="T14" fmla="*/ 3018 w 11248"/>
              <a:gd name="T15" fmla="*/ 15739 h 20152"/>
              <a:gd name="T16" fmla="*/ 3907 w 11248"/>
              <a:gd name="T17" fmla="*/ 15606 h 20152"/>
              <a:gd name="T18" fmla="*/ 3999 w 11248"/>
              <a:gd name="T19" fmla="*/ 15739 h 20152"/>
              <a:gd name="T20" fmla="*/ 4777 w 11248"/>
              <a:gd name="T21" fmla="*/ 15606 h 20152"/>
              <a:gd name="T22" fmla="*/ 5073 w 11248"/>
              <a:gd name="T23" fmla="*/ 15739 h 20152"/>
              <a:gd name="T24" fmla="*/ 5610 w 11248"/>
              <a:gd name="T25" fmla="*/ 15606 h 20152"/>
              <a:gd name="T26" fmla="*/ 6055 w 11248"/>
              <a:gd name="T27" fmla="*/ 15739 h 20152"/>
              <a:gd name="T28" fmla="*/ 6563 w 11248"/>
              <a:gd name="T29" fmla="*/ 15633 h 20152"/>
              <a:gd name="T30" fmla="*/ 6832 w 11248"/>
              <a:gd name="T31" fmla="*/ 15569 h 20152"/>
              <a:gd name="T32" fmla="*/ 6857 w 11248"/>
              <a:gd name="T33" fmla="*/ 15698 h 20152"/>
              <a:gd name="T34" fmla="*/ 6563 w 11248"/>
              <a:gd name="T35" fmla="*/ 15633 h 20152"/>
              <a:gd name="T36" fmla="*/ 7768 w 11248"/>
              <a:gd name="T37" fmla="*/ 15589 h 20152"/>
              <a:gd name="T38" fmla="*/ 7657 w 11248"/>
              <a:gd name="T39" fmla="*/ 15683 h 20152"/>
              <a:gd name="T40" fmla="*/ 8196 w 11248"/>
              <a:gd name="T41" fmla="*/ 15557 h 20152"/>
              <a:gd name="T42" fmla="*/ 8378 w 11248"/>
              <a:gd name="T43" fmla="*/ 14793 h 20152"/>
              <a:gd name="T44" fmla="*/ 8596 w 11248"/>
              <a:gd name="T45" fmla="*/ 14634 h 20152"/>
              <a:gd name="T46" fmla="*/ 8644 w 11248"/>
              <a:gd name="T47" fmla="*/ 15628 h 20152"/>
              <a:gd name="T48" fmla="*/ 8729 w 11248"/>
              <a:gd name="T49" fmla="*/ 16415 h 20152"/>
              <a:gd name="T50" fmla="*/ 8775 w 11248"/>
              <a:gd name="T51" fmla="*/ 16953 h 20152"/>
              <a:gd name="T52" fmla="*/ 9106 w 11248"/>
              <a:gd name="T53" fmla="*/ 18257 h 20152"/>
              <a:gd name="T54" fmla="*/ 9054 w 11248"/>
              <a:gd name="T55" fmla="*/ 17316 h 20152"/>
              <a:gd name="T56" fmla="*/ 9074 w 11248"/>
              <a:gd name="T57" fmla="*/ 16919 h 20152"/>
              <a:gd name="T58" fmla="*/ 9167 w 11248"/>
              <a:gd name="T59" fmla="*/ 14522 h 20152"/>
              <a:gd name="T60" fmla="*/ 9313 w 11248"/>
              <a:gd name="T61" fmla="*/ 14126 h 20152"/>
              <a:gd name="T62" fmla="*/ 9258 w 11248"/>
              <a:gd name="T63" fmla="*/ 11723 h 20152"/>
              <a:gd name="T64" fmla="*/ 9269 w 11248"/>
              <a:gd name="T65" fmla="*/ 11324 h 20152"/>
              <a:gd name="T66" fmla="*/ 9459 w 11248"/>
              <a:gd name="T67" fmla="*/ 8928 h 20152"/>
              <a:gd name="T68" fmla="*/ 9358 w 11248"/>
              <a:gd name="T69" fmla="*/ 7592 h 20152"/>
              <a:gd name="T70" fmla="*/ 9394 w 11248"/>
              <a:gd name="T71" fmla="*/ 6125 h 20152"/>
              <a:gd name="T72" fmla="*/ 9404 w 11248"/>
              <a:gd name="T73" fmla="*/ 5726 h 20152"/>
              <a:gd name="T74" fmla="*/ 9595 w 11248"/>
              <a:gd name="T75" fmla="*/ 3329 h 20152"/>
              <a:gd name="T76" fmla="*/ 9489 w 11248"/>
              <a:gd name="T77" fmla="*/ 1993 h 20152"/>
              <a:gd name="T78" fmla="*/ 9648 w 11248"/>
              <a:gd name="T79" fmla="*/ 1068 h 20152"/>
              <a:gd name="T80" fmla="*/ 9599 w 11248"/>
              <a:gd name="T81" fmla="*/ 76 h 20152"/>
              <a:gd name="T82" fmla="*/ 9831 w 11248"/>
              <a:gd name="T83" fmla="*/ 927 h 20152"/>
              <a:gd name="T84" fmla="*/ 9937 w 11248"/>
              <a:gd name="T85" fmla="*/ 3326 h 20152"/>
              <a:gd name="T86" fmla="*/ 9814 w 11248"/>
              <a:gd name="T87" fmla="*/ 3729 h 20152"/>
              <a:gd name="T88" fmla="*/ 10006 w 11248"/>
              <a:gd name="T89" fmla="*/ 6125 h 20152"/>
              <a:gd name="T90" fmla="*/ 9895 w 11248"/>
              <a:gd name="T91" fmla="*/ 6999 h 20152"/>
              <a:gd name="T92" fmla="*/ 10047 w 11248"/>
              <a:gd name="T93" fmla="*/ 8392 h 20152"/>
              <a:gd name="T94" fmla="*/ 9926 w 11248"/>
              <a:gd name="T95" fmla="*/ 9327 h 20152"/>
              <a:gd name="T96" fmla="*/ 10097 w 11248"/>
              <a:gd name="T97" fmla="*/ 11724 h 20152"/>
              <a:gd name="T98" fmla="*/ 10106 w 11248"/>
              <a:gd name="T99" fmla="*/ 12124 h 20152"/>
              <a:gd name="T100" fmla="*/ 10029 w 11248"/>
              <a:gd name="T101" fmla="*/ 14527 h 20152"/>
              <a:gd name="T102" fmla="*/ 10039 w 11248"/>
              <a:gd name="T103" fmla="*/ 14927 h 20152"/>
              <a:gd name="T104" fmla="*/ 10246 w 11248"/>
              <a:gd name="T105" fmla="*/ 17322 h 20152"/>
              <a:gd name="T106" fmla="*/ 10136 w 11248"/>
              <a:gd name="T107" fmla="*/ 18064 h 20152"/>
              <a:gd name="T108" fmla="*/ 10355 w 11248"/>
              <a:gd name="T109" fmla="*/ 19584 h 20152"/>
              <a:gd name="T110" fmla="*/ 10409 w 11248"/>
              <a:gd name="T111" fmla="*/ 20151 h 20152"/>
              <a:gd name="T112" fmla="*/ 10453 w 11248"/>
              <a:gd name="T113" fmla="*/ 19135 h 20152"/>
              <a:gd name="T114" fmla="*/ 10639 w 11248"/>
              <a:gd name="T115" fmla="*/ 18212 h 20152"/>
              <a:gd name="T116" fmla="*/ 10538 w 11248"/>
              <a:gd name="T117" fmla="*/ 17802 h 20152"/>
              <a:gd name="T118" fmla="*/ 10913 w 11248"/>
              <a:gd name="T119" fmla="*/ 15979 h 20152"/>
              <a:gd name="T120" fmla="*/ 10913 w 11248"/>
              <a:gd name="T121" fmla="*/ 16469 h 20152"/>
              <a:gd name="T122" fmla="*/ 11036 w 11248"/>
              <a:gd name="T123" fmla="*/ 16938 h 20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48" h="20152">
                <a:moveTo>
                  <a:pt x="0" y="15606"/>
                </a:moveTo>
                <a:lnTo>
                  <a:pt x="37" y="15606"/>
                </a:lnTo>
                <a:lnTo>
                  <a:pt x="93" y="15606"/>
                </a:lnTo>
                <a:lnTo>
                  <a:pt x="185" y="15606"/>
                </a:lnTo>
                <a:lnTo>
                  <a:pt x="296" y="15606"/>
                </a:lnTo>
                <a:lnTo>
                  <a:pt x="389" y="15606"/>
                </a:lnTo>
                <a:lnTo>
                  <a:pt x="482" y="15606"/>
                </a:lnTo>
                <a:lnTo>
                  <a:pt x="533" y="15606"/>
                </a:lnTo>
                <a:lnTo>
                  <a:pt x="533" y="15739"/>
                </a:lnTo>
                <a:lnTo>
                  <a:pt x="482" y="15739"/>
                </a:lnTo>
                <a:lnTo>
                  <a:pt x="389" y="15739"/>
                </a:lnTo>
                <a:lnTo>
                  <a:pt x="296" y="15739"/>
                </a:lnTo>
                <a:lnTo>
                  <a:pt x="185" y="15739"/>
                </a:lnTo>
                <a:lnTo>
                  <a:pt x="93" y="15739"/>
                </a:lnTo>
                <a:lnTo>
                  <a:pt x="37" y="15739"/>
                </a:lnTo>
                <a:lnTo>
                  <a:pt x="0" y="15739"/>
                </a:lnTo>
                <a:lnTo>
                  <a:pt x="0" y="15606"/>
                </a:lnTo>
                <a:close/>
                <a:moveTo>
                  <a:pt x="933" y="15606"/>
                </a:moveTo>
                <a:lnTo>
                  <a:pt x="1018" y="15606"/>
                </a:lnTo>
                <a:lnTo>
                  <a:pt x="1074" y="15606"/>
                </a:lnTo>
                <a:lnTo>
                  <a:pt x="1167" y="15606"/>
                </a:lnTo>
                <a:lnTo>
                  <a:pt x="1259" y="15606"/>
                </a:lnTo>
                <a:lnTo>
                  <a:pt x="1370" y="15606"/>
                </a:lnTo>
                <a:lnTo>
                  <a:pt x="1463" y="15606"/>
                </a:lnTo>
                <a:lnTo>
                  <a:pt x="1467" y="15606"/>
                </a:lnTo>
                <a:lnTo>
                  <a:pt x="1467" y="15739"/>
                </a:lnTo>
                <a:lnTo>
                  <a:pt x="1463" y="15739"/>
                </a:lnTo>
                <a:lnTo>
                  <a:pt x="1370" y="15739"/>
                </a:lnTo>
                <a:lnTo>
                  <a:pt x="1259" y="15739"/>
                </a:lnTo>
                <a:lnTo>
                  <a:pt x="1167" y="15739"/>
                </a:lnTo>
                <a:lnTo>
                  <a:pt x="1074" y="15739"/>
                </a:lnTo>
                <a:lnTo>
                  <a:pt x="1018" y="15739"/>
                </a:lnTo>
                <a:lnTo>
                  <a:pt x="933" y="15739"/>
                </a:lnTo>
                <a:lnTo>
                  <a:pt x="933" y="15606"/>
                </a:lnTo>
                <a:close/>
                <a:moveTo>
                  <a:pt x="1867" y="15606"/>
                </a:moveTo>
                <a:lnTo>
                  <a:pt x="1907" y="15606"/>
                </a:lnTo>
                <a:lnTo>
                  <a:pt x="1944" y="15606"/>
                </a:lnTo>
                <a:lnTo>
                  <a:pt x="2055" y="15606"/>
                </a:lnTo>
                <a:lnTo>
                  <a:pt x="2148" y="15606"/>
                </a:lnTo>
                <a:lnTo>
                  <a:pt x="2241" y="15606"/>
                </a:lnTo>
                <a:lnTo>
                  <a:pt x="2333" y="15606"/>
                </a:lnTo>
                <a:lnTo>
                  <a:pt x="2400" y="15606"/>
                </a:lnTo>
                <a:lnTo>
                  <a:pt x="2400" y="15739"/>
                </a:lnTo>
                <a:lnTo>
                  <a:pt x="2333" y="15739"/>
                </a:lnTo>
                <a:lnTo>
                  <a:pt x="2241" y="15739"/>
                </a:lnTo>
                <a:lnTo>
                  <a:pt x="2148" y="15739"/>
                </a:lnTo>
                <a:lnTo>
                  <a:pt x="2055" y="15739"/>
                </a:lnTo>
                <a:lnTo>
                  <a:pt x="1944" y="15739"/>
                </a:lnTo>
                <a:lnTo>
                  <a:pt x="1907" y="15739"/>
                </a:lnTo>
                <a:lnTo>
                  <a:pt x="1867" y="15739"/>
                </a:lnTo>
                <a:lnTo>
                  <a:pt x="1867" y="15606"/>
                </a:lnTo>
                <a:close/>
                <a:moveTo>
                  <a:pt x="2800" y="15606"/>
                </a:moveTo>
                <a:lnTo>
                  <a:pt x="2870" y="15606"/>
                </a:lnTo>
                <a:lnTo>
                  <a:pt x="2926" y="15606"/>
                </a:lnTo>
                <a:lnTo>
                  <a:pt x="3018" y="15606"/>
                </a:lnTo>
                <a:lnTo>
                  <a:pt x="3129" y="15606"/>
                </a:lnTo>
                <a:lnTo>
                  <a:pt x="3222" y="15606"/>
                </a:lnTo>
                <a:lnTo>
                  <a:pt x="3314" y="15606"/>
                </a:lnTo>
                <a:lnTo>
                  <a:pt x="3333" y="15606"/>
                </a:lnTo>
                <a:lnTo>
                  <a:pt x="3333" y="15739"/>
                </a:lnTo>
                <a:lnTo>
                  <a:pt x="3314" y="15739"/>
                </a:lnTo>
                <a:lnTo>
                  <a:pt x="3222" y="15739"/>
                </a:lnTo>
                <a:lnTo>
                  <a:pt x="3129" y="15739"/>
                </a:lnTo>
                <a:lnTo>
                  <a:pt x="3018" y="15739"/>
                </a:lnTo>
                <a:lnTo>
                  <a:pt x="2926" y="15739"/>
                </a:lnTo>
                <a:lnTo>
                  <a:pt x="2870" y="15739"/>
                </a:lnTo>
                <a:lnTo>
                  <a:pt x="2800" y="15739"/>
                </a:lnTo>
                <a:lnTo>
                  <a:pt x="2800" y="15606"/>
                </a:lnTo>
                <a:close/>
                <a:moveTo>
                  <a:pt x="3733" y="15606"/>
                </a:moveTo>
                <a:lnTo>
                  <a:pt x="3759" y="15606"/>
                </a:lnTo>
                <a:lnTo>
                  <a:pt x="3851" y="15606"/>
                </a:lnTo>
                <a:lnTo>
                  <a:pt x="3907" y="15606"/>
                </a:lnTo>
                <a:lnTo>
                  <a:pt x="3999" y="15606"/>
                </a:lnTo>
                <a:lnTo>
                  <a:pt x="4092" y="15606"/>
                </a:lnTo>
                <a:lnTo>
                  <a:pt x="4203" y="15606"/>
                </a:lnTo>
                <a:lnTo>
                  <a:pt x="4267" y="15606"/>
                </a:lnTo>
                <a:lnTo>
                  <a:pt x="4267" y="15739"/>
                </a:lnTo>
                <a:lnTo>
                  <a:pt x="4203" y="15739"/>
                </a:lnTo>
                <a:lnTo>
                  <a:pt x="4092" y="15739"/>
                </a:lnTo>
                <a:lnTo>
                  <a:pt x="3999" y="15739"/>
                </a:lnTo>
                <a:lnTo>
                  <a:pt x="3907" y="15739"/>
                </a:lnTo>
                <a:lnTo>
                  <a:pt x="3851" y="15739"/>
                </a:lnTo>
                <a:lnTo>
                  <a:pt x="3759" y="15739"/>
                </a:lnTo>
                <a:lnTo>
                  <a:pt x="3733" y="15739"/>
                </a:lnTo>
                <a:lnTo>
                  <a:pt x="3733" y="15606"/>
                </a:lnTo>
                <a:close/>
                <a:moveTo>
                  <a:pt x="4667" y="15606"/>
                </a:moveTo>
                <a:lnTo>
                  <a:pt x="4740" y="15606"/>
                </a:lnTo>
                <a:lnTo>
                  <a:pt x="4777" y="15606"/>
                </a:lnTo>
                <a:lnTo>
                  <a:pt x="4888" y="15606"/>
                </a:lnTo>
                <a:lnTo>
                  <a:pt x="4981" y="15606"/>
                </a:lnTo>
                <a:lnTo>
                  <a:pt x="5073" y="15606"/>
                </a:lnTo>
                <a:lnTo>
                  <a:pt x="5166" y="15606"/>
                </a:lnTo>
                <a:lnTo>
                  <a:pt x="5200" y="15606"/>
                </a:lnTo>
                <a:lnTo>
                  <a:pt x="5200" y="15739"/>
                </a:lnTo>
                <a:lnTo>
                  <a:pt x="5166" y="15739"/>
                </a:lnTo>
                <a:lnTo>
                  <a:pt x="5073" y="15739"/>
                </a:lnTo>
                <a:lnTo>
                  <a:pt x="4981" y="15739"/>
                </a:lnTo>
                <a:lnTo>
                  <a:pt x="4888" y="15739"/>
                </a:lnTo>
                <a:lnTo>
                  <a:pt x="4777" y="15739"/>
                </a:lnTo>
                <a:lnTo>
                  <a:pt x="4740" y="15739"/>
                </a:lnTo>
                <a:lnTo>
                  <a:pt x="4667" y="15739"/>
                </a:lnTo>
                <a:lnTo>
                  <a:pt x="4667" y="15606"/>
                </a:lnTo>
                <a:close/>
                <a:moveTo>
                  <a:pt x="5600" y="15606"/>
                </a:moveTo>
                <a:lnTo>
                  <a:pt x="5610" y="15606"/>
                </a:lnTo>
                <a:lnTo>
                  <a:pt x="5703" y="15606"/>
                </a:lnTo>
                <a:lnTo>
                  <a:pt x="5758" y="15606"/>
                </a:lnTo>
                <a:lnTo>
                  <a:pt x="5851" y="15606"/>
                </a:lnTo>
                <a:lnTo>
                  <a:pt x="5962" y="15606"/>
                </a:lnTo>
                <a:lnTo>
                  <a:pt x="6055" y="15606"/>
                </a:lnTo>
                <a:lnTo>
                  <a:pt x="6133" y="15606"/>
                </a:lnTo>
                <a:lnTo>
                  <a:pt x="6133" y="15739"/>
                </a:lnTo>
                <a:lnTo>
                  <a:pt x="6055" y="15739"/>
                </a:lnTo>
                <a:lnTo>
                  <a:pt x="5962" y="15739"/>
                </a:lnTo>
                <a:lnTo>
                  <a:pt x="5851" y="15739"/>
                </a:lnTo>
                <a:lnTo>
                  <a:pt x="5758" y="15739"/>
                </a:lnTo>
                <a:lnTo>
                  <a:pt x="5703" y="15739"/>
                </a:lnTo>
                <a:lnTo>
                  <a:pt x="5610" y="15739"/>
                </a:lnTo>
                <a:lnTo>
                  <a:pt x="5600" y="15739"/>
                </a:lnTo>
                <a:lnTo>
                  <a:pt x="5600" y="15606"/>
                </a:lnTo>
                <a:close/>
                <a:moveTo>
                  <a:pt x="6563" y="15633"/>
                </a:moveTo>
                <a:lnTo>
                  <a:pt x="6626" y="15671"/>
                </a:lnTo>
                <a:lnTo>
                  <a:pt x="6592" y="15661"/>
                </a:lnTo>
                <a:lnTo>
                  <a:pt x="6684" y="15661"/>
                </a:lnTo>
                <a:lnTo>
                  <a:pt x="6637" y="15681"/>
                </a:lnTo>
                <a:lnTo>
                  <a:pt x="6693" y="15625"/>
                </a:lnTo>
                <a:cubicBezTo>
                  <a:pt x="6699" y="15619"/>
                  <a:pt x="6707" y="15614"/>
                  <a:pt x="6715" y="15611"/>
                </a:cubicBezTo>
                <a:lnTo>
                  <a:pt x="6808" y="15574"/>
                </a:lnTo>
                <a:cubicBezTo>
                  <a:pt x="6816" y="15571"/>
                  <a:pt x="6824" y="15569"/>
                  <a:pt x="6832" y="15569"/>
                </a:cubicBezTo>
                <a:lnTo>
                  <a:pt x="6925" y="15569"/>
                </a:lnTo>
                <a:lnTo>
                  <a:pt x="6895" y="15576"/>
                </a:lnTo>
                <a:lnTo>
                  <a:pt x="6982" y="15533"/>
                </a:lnTo>
                <a:lnTo>
                  <a:pt x="7041" y="15653"/>
                </a:lnTo>
                <a:lnTo>
                  <a:pt x="6955" y="15696"/>
                </a:lnTo>
                <a:cubicBezTo>
                  <a:pt x="6945" y="15700"/>
                  <a:pt x="6935" y="15703"/>
                  <a:pt x="6925" y="15703"/>
                </a:cubicBezTo>
                <a:lnTo>
                  <a:pt x="6832" y="15703"/>
                </a:lnTo>
                <a:lnTo>
                  <a:pt x="6857" y="15698"/>
                </a:lnTo>
                <a:lnTo>
                  <a:pt x="6764" y="15735"/>
                </a:lnTo>
                <a:lnTo>
                  <a:pt x="6787" y="15720"/>
                </a:lnTo>
                <a:lnTo>
                  <a:pt x="6731" y="15775"/>
                </a:lnTo>
                <a:cubicBezTo>
                  <a:pt x="6719" y="15788"/>
                  <a:pt x="6702" y="15795"/>
                  <a:pt x="6684" y="15795"/>
                </a:cubicBezTo>
                <a:lnTo>
                  <a:pt x="6592" y="15795"/>
                </a:lnTo>
                <a:cubicBezTo>
                  <a:pt x="6580" y="15795"/>
                  <a:pt x="6568" y="15791"/>
                  <a:pt x="6558" y="15785"/>
                </a:cubicBezTo>
                <a:lnTo>
                  <a:pt x="6495" y="15748"/>
                </a:lnTo>
                <a:lnTo>
                  <a:pt x="6563" y="15633"/>
                </a:lnTo>
                <a:close/>
                <a:moveTo>
                  <a:pt x="7387" y="15606"/>
                </a:moveTo>
                <a:lnTo>
                  <a:pt x="7462" y="15606"/>
                </a:lnTo>
                <a:lnTo>
                  <a:pt x="7573" y="15606"/>
                </a:lnTo>
                <a:lnTo>
                  <a:pt x="7526" y="15625"/>
                </a:lnTo>
                <a:lnTo>
                  <a:pt x="7563" y="15589"/>
                </a:lnTo>
                <a:cubicBezTo>
                  <a:pt x="7576" y="15576"/>
                  <a:pt x="7592" y="15569"/>
                  <a:pt x="7610" y="15569"/>
                </a:cubicBezTo>
                <a:lnTo>
                  <a:pt x="7721" y="15569"/>
                </a:lnTo>
                <a:cubicBezTo>
                  <a:pt x="7739" y="15569"/>
                  <a:pt x="7756" y="15576"/>
                  <a:pt x="7768" y="15589"/>
                </a:cubicBezTo>
                <a:lnTo>
                  <a:pt x="7861" y="15681"/>
                </a:lnTo>
                <a:lnTo>
                  <a:pt x="7899" y="15718"/>
                </a:lnTo>
                <a:lnTo>
                  <a:pt x="7805" y="15813"/>
                </a:lnTo>
                <a:lnTo>
                  <a:pt x="7767" y="15775"/>
                </a:lnTo>
                <a:lnTo>
                  <a:pt x="7674" y="15683"/>
                </a:lnTo>
                <a:lnTo>
                  <a:pt x="7721" y="15703"/>
                </a:lnTo>
                <a:lnTo>
                  <a:pt x="7610" y="15703"/>
                </a:lnTo>
                <a:lnTo>
                  <a:pt x="7657" y="15683"/>
                </a:lnTo>
                <a:lnTo>
                  <a:pt x="7620" y="15720"/>
                </a:lnTo>
                <a:cubicBezTo>
                  <a:pt x="7607" y="15732"/>
                  <a:pt x="7591" y="15739"/>
                  <a:pt x="7573" y="15739"/>
                </a:cubicBezTo>
                <a:lnTo>
                  <a:pt x="7462" y="15739"/>
                </a:lnTo>
                <a:lnTo>
                  <a:pt x="7387" y="15739"/>
                </a:lnTo>
                <a:lnTo>
                  <a:pt x="7387" y="15606"/>
                </a:lnTo>
                <a:close/>
                <a:moveTo>
                  <a:pt x="8071" y="15884"/>
                </a:moveTo>
                <a:lnTo>
                  <a:pt x="8085" y="15850"/>
                </a:lnTo>
                <a:lnTo>
                  <a:pt x="8196" y="15557"/>
                </a:lnTo>
                <a:lnTo>
                  <a:pt x="8236" y="15389"/>
                </a:lnTo>
                <a:lnTo>
                  <a:pt x="8365" y="15420"/>
                </a:lnTo>
                <a:lnTo>
                  <a:pt x="8320" y="15604"/>
                </a:lnTo>
                <a:lnTo>
                  <a:pt x="8209" y="15900"/>
                </a:lnTo>
                <a:lnTo>
                  <a:pt x="8195" y="15934"/>
                </a:lnTo>
                <a:lnTo>
                  <a:pt x="8071" y="15884"/>
                </a:lnTo>
                <a:close/>
                <a:moveTo>
                  <a:pt x="8329" y="15000"/>
                </a:moveTo>
                <a:lnTo>
                  <a:pt x="8378" y="14793"/>
                </a:lnTo>
                <a:cubicBezTo>
                  <a:pt x="8379" y="14789"/>
                  <a:pt x="8381" y="14785"/>
                  <a:pt x="8383" y="14781"/>
                </a:cubicBezTo>
                <a:lnTo>
                  <a:pt x="8475" y="14579"/>
                </a:lnTo>
                <a:cubicBezTo>
                  <a:pt x="8486" y="14554"/>
                  <a:pt x="8511" y="14539"/>
                  <a:pt x="8538" y="14540"/>
                </a:cubicBezTo>
                <a:cubicBezTo>
                  <a:pt x="8565" y="14541"/>
                  <a:pt x="8589" y="14558"/>
                  <a:pt x="8598" y="14583"/>
                </a:cubicBezTo>
                <a:lnTo>
                  <a:pt x="8633" y="14676"/>
                </a:lnTo>
                <a:lnTo>
                  <a:pt x="8508" y="14723"/>
                </a:lnTo>
                <a:lnTo>
                  <a:pt x="8473" y="14630"/>
                </a:lnTo>
                <a:lnTo>
                  <a:pt x="8596" y="14634"/>
                </a:lnTo>
                <a:lnTo>
                  <a:pt x="8504" y="14837"/>
                </a:lnTo>
                <a:lnTo>
                  <a:pt x="8508" y="14824"/>
                </a:lnTo>
                <a:lnTo>
                  <a:pt x="8459" y="15031"/>
                </a:lnTo>
                <a:lnTo>
                  <a:pt x="8329" y="15000"/>
                </a:lnTo>
                <a:close/>
                <a:moveTo>
                  <a:pt x="8707" y="15082"/>
                </a:moveTo>
                <a:lnTo>
                  <a:pt x="8750" y="15369"/>
                </a:lnTo>
                <a:lnTo>
                  <a:pt x="8776" y="15613"/>
                </a:lnTo>
                <a:lnTo>
                  <a:pt x="8644" y="15628"/>
                </a:lnTo>
                <a:lnTo>
                  <a:pt x="8618" y="15388"/>
                </a:lnTo>
                <a:lnTo>
                  <a:pt x="8575" y="15101"/>
                </a:lnTo>
                <a:lnTo>
                  <a:pt x="8707" y="15082"/>
                </a:lnTo>
                <a:close/>
                <a:moveTo>
                  <a:pt x="8819" y="16011"/>
                </a:moveTo>
                <a:lnTo>
                  <a:pt x="8861" y="16401"/>
                </a:lnTo>
                <a:lnTo>
                  <a:pt x="8874" y="16543"/>
                </a:lnTo>
                <a:lnTo>
                  <a:pt x="8741" y="16554"/>
                </a:lnTo>
                <a:lnTo>
                  <a:pt x="8729" y="16415"/>
                </a:lnTo>
                <a:lnTo>
                  <a:pt x="8687" y="16025"/>
                </a:lnTo>
                <a:lnTo>
                  <a:pt x="8819" y="16011"/>
                </a:lnTo>
                <a:close/>
                <a:moveTo>
                  <a:pt x="8908" y="16941"/>
                </a:moveTo>
                <a:lnTo>
                  <a:pt x="8954" y="17468"/>
                </a:lnTo>
                <a:lnTo>
                  <a:pt x="8954" y="17471"/>
                </a:lnTo>
                <a:lnTo>
                  <a:pt x="8822" y="17486"/>
                </a:lnTo>
                <a:lnTo>
                  <a:pt x="8821" y="17480"/>
                </a:lnTo>
                <a:lnTo>
                  <a:pt x="8775" y="16953"/>
                </a:lnTo>
                <a:lnTo>
                  <a:pt x="8908" y="16941"/>
                </a:lnTo>
                <a:close/>
                <a:moveTo>
                  <a:pt x="8999" y="17869"/>
                </a:moveTo>
                <a:lnTo>
                  <a:pt x="9046" y="18294"/>
                </a:lnTo>
                <a:lnTo>
                  <a:pt x="8980" y="18235"/>
                </a:lnTo>
                <a:lnTo>
                  <a:pt x="9036" y="18235"/>
                </a:lnTo>
                <a:lnTo>
                  <a:pt x="8969" y="18295"/>
                </a:lnTo>
                <a:lnTo>
                  <a:pt x="8974" y="18246"/>
                </a:lnTo>
                <a:lnTo>
                  <a:pt x="9106" y="18257"/>
                </a:lnTo>
                <a:lnTo>
                  <a:pt x="9102" y="18307"/>
                </a:lnTo>
                <a:cubicBezTo>
                  <a:pt x="9099" y="18341"/>
                  <a:pt x="9070" y="18368"/>
                  <a:pt x="9036" y="18368"/>
                </a:cubicBezTo>
                <a:lnTo>
                  <a:pt x="8980" y="18368"/>
                </a:lnTo>
                <a:cubicBezTo>
                  <a:pt x="8946" y="18368"/>
                  <a:pt x="8918" y="18342"/>
                  <a:pt x="8914" y="18309"/>
                </a:cubicBezTo>
                <a:lnTo>
                  <a:pt x="8866" y="17883"/>
                </a:lnTo>
                <a:lnTo>
                  <a:pt x="8999" y="17869"/>
                </a:lnTo>
                <a:close/>
                <a:moveTo>
                  <a:pt x="9008" y="17847"/>
                </a:moveTo>
                <a:lnTo>
                  <a:pt x="9054" y="17316"/>
                </a:lnTo>
                <a:lnTo>
                  <a:pt x="9187" y="17327"/>
                </a:lnTo>
                <a:lnTo>
                  <a:pt x="9141" y="17859"/>
                </a:lnTo>
                <a:lnTo>
                  <a:pt x="9008" y="17847"/>
                </a:lnTo>
                <a:close/>
                <a:moveTo>
                  <a:pt x="9074" y="16919"/>
                </a:moveTo>
                <a:lnTo>
                  <a:pt x="9095" y="16387"/>
                </a:lnTo>
                <a:lnTo>
                  <a:pt x="9228" y="16392"/>
                </a:lnTo>
                <a:lnTo>
                  <a:pt x="9207" y="16925"/>
                </a:lnTo>
                <a:lnTo>
                  <a:pt x="9074" y="16919"/>
                </a:lnTo>
                <a:close/>
                <a:moveTo>
                  <a:pt x="9111" y="15987"/>
                </a:moveTo>
                <a:lnTo>
                  <a:pt x="9132" y="15454"/>
                </a:lnTo>
                <a:lnTo>
                  <a:pt x="9265" y="15459"/>
                </a:lnTo>
                <a:lnTo>
                  <a:pt x="9244" y="15992"/>
                </a:lnTo>
                <a:lnTo>
                  <a:pt x="9111" y="15987"/>
                </a:lnTo>
                <a:close/>
                <a:moveTo>
                  <a:pt x="9148" y="15054"/>
                </a:moveTo>
                <a:lnTo>
                  <a:pt x="9154" y="14898"/>
                </a:lnTo>
                <a:lnTo>
                  <a:pt x="9167" y="14522"/>
                </a:lnTo>
                <a:lnTo>
                  <a:pt x="9300" y="14526"/>
                </a:lnTo>
                <a:lnTo>
                  <a:pt x="9287" y="14903"/>
                </a:lnTo>
                <a:lnTo>
                  <a:pt x="9281" y="15060"/>
                </a:lnTo>
                <a:lnTo>
                  <a:pt x="9148" y="15054"/>
                </a:lnTo>
                <a:close/>
                <a:moveTo>
                  <a:pt x="9180" y="14122"/>
                </a:moveTo>
                <a:lnTo>
                  <a:pt x="9197" y="13589"/>
                </a:lnTo>
                <a:lnTo>
                  <a:pt x="9330" y="13593"/>
                </a:lnTo>
                <a:lnTo>
                  <a:pt x="9313" y="14126"/>
                </a:lnTo>
                <a:lnTo>
                  <a:pt x="9180" y="14122"/>
                </a:lnTo>
                <a:close/>
                <a:moveTo>
                  <a:pt x="9210" y="13189"/>
                </a:moveTo>
                <a:lnTo>
                  <a:pt x="9227" y="12656"/>
                </a:lnTo>
                <a:lnTo>
                  <a:pt x="9361" y="12660"/>
                </a:lnTo>
                <a:lnTo>
                  <a:pt x="9343" y="13193"/>
                </a:lnTo>
                <a:lnTo>
                  <a:pt x="9210" y="13189"/>
                </a:lnTo>
                <a:close/>
                <a:moveTo>
                  <a:pt x="9241" y="12256"/>
                </a:moveTo>
                <a:lnTo>
                  <a:pt x="9258" y="11723"/>
                </a:lnTo>
                <a:lnTo>
                  <a:pt x="9391" y="11728"/>
                </a:lnTo>
                <a:lnTo>
                  <a:pt x="9374" y="12261"/>
                </a:lnTo>
                <a:lnTo>
                  <a:pt x="9241" y="12256"/>
                </a:lnTo>
                <a:close/>
                <a:moveTo>
                  <a:pt x="9269" y="11324"/>
                </a:moveTo>
                <a:lnTo>
                  <a:pt x="9282" y="10791"/>
                </a:lnTo>
                <a:lnTo>
                  <a:pt x="9415" y="10794"/>
                </a:lnTo>
                <a:lnTo>
                  <a:pt x="9403" y="11327"/>
                </a:lnTo>
                <a:lnTo>
                  <a:pt x="9269" y="11324"/>
                </a:lnTo>
                <a:close/>
                <a:moveTo>
                  <a:pt x="9291" y="10391"/>
                </a:moveTo>
                <a:lnTo>
                  <a:pt x="9304" y="9858"/>
                </a:lnTo>
                <a:lnTo>
                  <a:pt x="9437" y="9861"/>
                </a:lnTo>
                <a:lnTo>
                  <a:pt x="9425" y="10394"/>
                </a:lnTo>
                <a:lnTo>
                  <a:pt x="9291" y="10391"/>
                </a:lnTo>
                <a:close/>
                <a:moveTo>
                  <a:pt x="9314" y="9458"/>
                </a:moveTo>
                <a:lnTo>
                  <a:pt x="9326" y="8925"/>
                </a:lnTo>
                <a:lnTo>
                  <a:pt x="9459" y="8928"/>
                </a:lnTo>
                <a:lnTo>
                  <a:pt x="9447" y="9461"/>
                </a:lnTo>
                <a:lnTo>
                  <a:pt x="9314" y="9458"/>
                </a:lnTo>
                <a:close/>
                <a:moveTo>
                  <a:pt x="9336" y="8525"/>
                </a:moveTo>
                <a:lnTo>
                  <a:pt x="9348" y="7992"/>
                </a:lnTo>
                <a:lnTo>
                  <a:pt x="9482" y="7995"/>
                </a:lnTo>
                <a:lnTo>
                  <a:pt x="9469" y="8528"/>
                </a:lnTo>
                <a:lnTo>
                  <a:pt x="9336" y="8525"/>
                </a:lnTo>
                <a:close/>
                <a:moveTo>
                  <a:pt x="9358" y="7592"/>
                </a:moveTo>
                <a:lnTo>
                  <a:pt x="9358" y="7584"/>
                </a:lnTo>
                <a:lnTo>
                  <a:pt x="9371" y="7058"/>
                </a:lnTo>
                <a:lnTo>
                  <a:pt x="9504" y="7062"/>
                </a:lnTo>
                <a:lnTo>
                  <a:pt x="9491" y="7587"/>
                </a:lnTo>
                <a:lnTo>
                  <a:pt x="9491" y="7595"/>
                </a:lnTo>
                <a:lnTo>
                  <a:pt x="9358" y="7592"/>
                </a:lnTo>
                <a:close/>
                <a:moveTo>
                  <a:pt x="9381" y="6659"/>
                </a:moveTo>
                <a:lnTo>
                  <a:pt x="9394" y="6125"/>
                </a:lnTo>
                <a:lnTo>
                  <a:pt x="9528" y="6129"/>
                </a:lnTo>
                <a:lnTo>
                  <a:pt x="9514" y="6662"/>
                </a:lnTo>
                <a:lnTo>
                  <a:pt x="9381" y="6659"/>
                </a:lnTo>
                <a:close/>
                <a:moveTo>
                  <a:pt x="9404" y="5726"/>
                </a:moveTo>
                <a:lnTo>
                  <a:pt x="9418" y="5192"/>
                </a:lnTo>
                <a:lnTo>
                  <a:pt x="9551" y="5196"/>
                </a:lnTo>
                <a:lnTo>
                  <a:pt x="9538" y="5729"/>
                </a:lnTo>
                <a:lnTo>
                  <a:pt x="9404" y="5726"/>
                </a:lnTo>
                <a:close/>
                <a:moveTo>
                  <a:pt x="9428" y="4792"/>
                </a:moveTo>
                <a:lnTo>
                  <a:pt x="9441" y="4259"/>
                </a:lnTo>
                <a:lnTo>
                  <a:pt x="9574" y="4263"/>
                </a:lnTo>
                <a:lnTo>
                  <a:pt x="9561" y="4796"/>
                </a:lnTo>
                <a:lnTo>
                  <a:pt x="9428" y="4792"/>
                </a:lnTo>
                <a:close/>
                <a:moveTo>
                  <a:pt x="9451" y="3860"/>
                </a:moveTo>
                <a:lnTo>
                  <a:pt x="9462" y="3327"/>
                </a:lnTo>
                <a:lnTo>
                  <a:pt x="9595" y="3329"/>
                </a:lnTo>
                <a:lnTo>
                  <a:pt x="9584" y="3862"/>
                </a:lnTo>
                <a:lnTo>
                  <a:pt x="9451" y="3860"/>
                </a:lnTo>
                <a:close/>
                <a:moveTo>
                  <a:pt x="9470" y="2927"/>
                </a:moveTo>
                <a:lnTo>
                  <a:pt x="9481" y="2393"/>
                </a:lnTo>
                <a:lnTo>
                  <a:pt x="9614" y="2396"/>
                </a:lnTo>
                <a:lnTo>
                  <a:pt x="9603" y="2929"/>
                </a:lnTo>
                <a:lnTo>
                  <a:pt x="9470" y="2927"/>
                </a:lnTo>
                <a:close/>
                <a:moveTo>
                  <a:pt x="9489" y="1993"/>
                </a:moveTo>
                <a:lnTo>
                  <a:pt x="9500" y="1460"/>
                </a:lnTo>
                <a:lnTo>
                  <a:pt x="9633" y="1463"/>
                </a:lnTo>
                <a:lnTo>
                  <a:pt x="9622" y="1996"/>
                </a:lnTo>
                <a:lnTo>
                  <a:pt x="9489" y="1993"/>
                </a:lnTo>
                <a:close/>
                <a:moveTo>
                  <a:pt x="9515" y="1056"/>
                </a:moveTo>
                <a:lnTo>
                  <a:pt x="9560" y="525"/>
                </a:lnTo>
                <a:lnTo>
                  <a:pt x="9693" y="536"/>
                </a:lnTo>
                <a:lnTo>
                  <a:pt x="9648" y="1068"/>
                </a:lnTo>
                <a:lnTo>
                  <a:pt x="9515" y="1056"/>
                </a:lnTo>
                <a:close/>
                <a:moveTo>
                  <a:pt x="9593" y="126"/>
                </a:moveTo>
                <a:lnTo>
                  <a:pt x="9599" y="62"/>
                </a:lnTo>
                <a:cubicBezTo>
                  <a:pt x="9602" y="28"/>
                  <a:pt x="9630" y="2"/>
                  <a:pt x="9664" y="1"/>
                </a:cubicBezTo>
                <a:cubicBezTo>
                  <a:pt x="9698" y="0"/>
                  <a:pt x="9727" y="25"/>
                  <a:pt x="9731" y="59"/>
                </a:cubicBezTo>
                <a:lnTo>
                  <a:pt x="9791" y="524"/>
                </a:lnTo>
                <a:lnTo>
                  <a:pt x="9659" y="541"/>
                </a:lnTo>
                <a:lnTo>
                  <a:pt x="9599" y="76"/>
                </a:lnTo>
                <a:lnTo>
                  <a:pt x="9732" y="73"/>
                </a:lnTo>
                <a:lnTo>
                  <a:pt x="9726" y="138"/>
                </a:lnTo>
                <a:lnTo>
                  <a:pt x="9593" y="126"/>
                </a:lnTo>
                <a:close/>
                <a:moveTo>
                  <a:pt x="9831" y="927"/>
                </a:moveTo>
                <a:lnTo>
                  <a:pt x="9855" y="1460"/>
                </a:lnTo>
                <a:lnTo>
                  <a:pt x="9722" y="1466"/>
                </a:lnTo>
                <a:lnTo>
                  <a:pt x="9698" y="933"/>
                </a:lnTo>
                <a:lnTo>
                  <a:pt x="9831" y="927"/>
                </a:lnTo>
                <a:close/>
                <a:moveTo>
                  <a:pt x="9873" y="1859"/>
                </a:moveTo>
                <a:lnTo>
                  <a:pt x="9896" y="2392"/>
                </a:lnTo>
                <a:lnTo>
                  <a:pt x="9763" y="2398"/>
                </a:lnTo>
                <a:lnTo>
                  <a:pt x="9739" y="1865"/>
                </a:lnTo>
                <a:lnTo>
                  <a:pt x="9873" y="1859"/>
                </a:lnTo>
                <a:close/>
                <a:moveTo>
                  <a:pt x="9914" y="2792"/>
                </a:moveTo>
                <a:lnTo>
                  <a:pt x="9935" y="3263"/>
                </a:lnTo>
                <a:lnTo>
                  <a:pt x="9937" y="3326"/>
                </a:lnTo>
                <a:lnTo>
                  <a:pt x="9804" y="3329"/>
                </a:lnTo>
                <a:lnTo>
                  <a:pt x="9802" y="3269"/>
                </a:lnTo>
                <a:lnTo>
                  <a:pt x="9781" y="2798"/>
                </a:lnTo>
                <a:lnTo>
                  <a:pt x="9914" y="2792"/>
                </a:lnTo>
                <a:close/>
                <a:moveTo>
                  <a:pt x="9947" y="3726"/>
                </a:moveTo>
                <a:lnTo>
                  <a:pt x="9960" y="4259"/>
                </a:lnTo>
                <a:lnTo>
                  <a:pt x="9827" y="4262"/>
                </a:lnTo>
                <a:lnTo>
                  <a:pt x="9814" y="3729"/>
                </a:lnTo>
                <a:lnTo>
                  <a:pt x="9947" y="3726"/>
                </a:lnTo>
                <a:close/>
                <a:moveTo>
                  <a:pt x="9970" y="4659"/>
                </a:moveTo>
                <a:lnTo>
                  <a:pt x="9983" y="5192"/>
                </a:lnTo>
                <a:lnTo>
                  <a:pt x="9850" y="5195"/>
                </a:lnTo>
                <a:lnTo>
                  <a:pt x="9837" y="4662"/>
                </a:lnTo>
                <a:lnTo>
                  <a:pt x="9970" y="4659"/>
                </a:lnTo>
                <a:close/>
                <a:moveTo>
                  <a:pt x="9993" y="5592"/>
                </a:moveTo>
                <a:lnTo>
                  <a:pt x="10006" y="6125"/>
                </a:lnTo>
                <a:lnTo>
                  <a:pt x="9873" y="6128"/>
                </a:lnTo>
                <a:lnTo>
                  <a:pt x="9860" y="5595"/>
                </a:lnTo>
                <a:lnTo>
                  <a:pt x="9993" y="5592"/>
                </a:lnTo>
                <a:close/>
                <a:moveTo>
                  <a:pt x="10016" y="6525"/>
                </a:moveTo>
                <a:lnTo>
                  <a:pt x="10028" y="6995"/>
                </a:lnTo>
                <a:lnTo>
                  <a:pt x="10029" y="7059"/>
                </a:lnTo>
                <a:lnTo>
                  <a:pt x="9896" y="7061"/>
                </a:lnTo>
                <a:lnTo>
                  <a:pt x="9895" y="6999"/>
                </a:lnTo>
                <a:lnTo>
                  <a:pt x="9883" y="6528"/>
                </a:lnTo>
                <a:lnTo>
                  <a:pt x="10016" y="6525"/>
                </a:lnTo>
                <a:close/>
                <a:moveTo>
                  <a:pt x="10034" y="7459"/>
                </a:moveTo>
                <a:lnTo>
                  <a:pt x="10041" y="7992"/>
                </a:lnTo>
                <a:lnTo>
                  <a:pt x="9908" y="7994"/>
                </a:lnTo>
                <a:lnTo>
                  <a:pt x="9901" y="7461"/>
                </a:lnTo>
                <a:lnTo>
                  <a:pt x="10034" y="7459"/>
                </a:lnTo>
                <a:close/>
                <a:moveTo>
                  <a:pt x="10047" y="8392"/>
                </a:moveTo>
                <a:lnTo>
                  <a:pt x="10054" y="8925"/>
                </a:lnTo>
                <a:lnTo>
                  <a:pt x="9920" y="8927"/>
                </a:lnTo>
                <a:lnTo>
                  <a:pt x="9913" y="8394"/>
                </a:lnTo>
                <a:lnTo>
                  <a:pt x="10047" y="8392"/>
                </a:lnTo>
                <a:close/>
                <a:moveTo>
                  <a:pt x="10059" y="9325"/>
                </a:moveTo>
                <a:lnTo>
                  <a:pt x="10066" y="9859"/>
                </a:lnTo>
                <a:lnTo>
                  <a:pt x="9933" y="9860"/>
                </a:lnTo>
                <a:lnTo>
                  <a:pt x="9926" y="9327"/>
                </a:lnTo>
                <a:lnTo>
                  <a:pt x="10059" y="9325"/>
                </a:lnTo>
                <a:close/>
                <a:moveTo>
                  <a:pt x="10072" y="10259"/>
                </a:moveTo>
                <a:lnTo>
                  <a:pt x="10079" y="10792"/>
                </a:lnTo>
                <a:lnTo>
                  <a:pt x="9945" y="10794"/>
                </a:lnTo>
                <a:lnTo>
                  <a:pt x="9938" y="10260"/>
                </a:lnTo>
                <a:lnTo>
                  <a:pt x="10072" y="10259"/>
                </a:lnTo>
                <a:close/>
                <a:moveTo>
                  <a:pt x="10084" y="11191"/>
                </a:moveTo>
                <a:lnTo>
                  <a:pt x="10097" y="11724"/>
                </a:lnTo>
                <a:lnTo>
                  <a:pt x="9963" y="11728"/>
                </a:lnTo>
                <a:lnTo>
                  <a:pt x="9951" y="11194"/>
                </a:lnTo>
                <a:lnTo>
                  <a:pt x="10084" y="11191"/>
                </a:lnTo>
                <a:close/>
                <a:moveTo>
                  <a:pt x="10106" y="12124"/>
                </a:moveTo>
                <a:lnTo>
                  <a:pt x="10119" y="12657"/>
                </a:lnTo>
                <a:lnTo>
                  <a:pt x="9985" y="12661"/>
                </a:lnTo>
                <a:lnTo>
                  <a:pt x="9973" y="12127"/>
                </a:lnTo>
                <a:lnTo>
                  <a:pt x="10106" y="12124"/>
                </a:lnTo>
                <a:close/>
                <a:moveTo>
                  <a:pt x="10128" y="13057"/>
                </a:moveTo>
                <a:lnTo>
                  <a:pt x="10141" y="13591"/>
                </a:lnTo>
                <a:lnTo>
                  <a:pt x="10007" y="13594"/>
                </a:lnTo>
                <a:lnTo>
                  <a:pt x="9995" y="13060"/>
                </a:lnTo>
                <a:lnTo>
                  <a:pt x="10128" y="13057"/>
                </a:lnTo>
                <a:close/>
                <a:moveTo>
                  <a:pt x="10150" y="13990"/>
                </a:moveTo>
                <a:lnTo>
                  <a:pt x="10163" y="14524"/>
                </a:lnTo>
                <a:lnTo>
                  <a:pt x="10029" y="14527"/>
                </a:lnTo>
                <a:lnTo>
                  <a:pt x="10017" y="13994"/>
                </a:lnTo>
                <a:lnTo>
                  <a:pt x="10150" y="13990"/>
                </a:lnTo>
                <a:close/>
                <a:moveTo>
                  <a:pt x="10172" y="14923"/>
                </a:moveTo>
                <a:lnTo>
                  <a:pt x="10176" y="15101"/>
                </a:lnTo>
                <a:lnTo>
                  <a:pt x="10187" y="15456"/>
                </a:lnTo>
                <a:lnTo>
                  <a:pt x="10054" y="15460"/>
                </a:lnTo>
                <a:lnTo>
                  <a:pt x="10043" y="15105"/>
                </a:lnTo>
                <a:lnTo>
                  <a:pt x="10039" y="14927"/>
                </a:lnTo>
                <a:lnTo>
                  <a:pt x="10172" y="14923"/>
                </a:lnTo>
                <a:close/>
                <a:moveTo>
                  <a:pt x="10200" y="15856"/>
                </a:moveTo>
                <a:lnTo>
                  <a:pt x="10217" y="16389"/>
                </a:lnTo>
                <a:lnTo>
                  <a:pt x="10083" y="16393"/>
                </a:lnTo>
                <a:lnTo>
                  <a:pt x="10067" y="15860"/>
                </a:lnTo>
                <a:lnTo>
                  <a:pt x="10200" y="15856"/>
                </a:lnTo>
                <a:close/>
                <a:moveTo>
                  <a:pt x="10229" y="16789"/>
                </a:moveTo>
                <a:lnTo>
                  <a:pt x="10246" y="17322"/>
                </a:lnTo>
                <a:lnTo>
                  <a:pt x="10112" y="17326"/>
                </a:lnTo>
                <a:lnTo>
                  <a:pt x="10096" y="16793"/>
                </a:lnTo>
                <a:lnTo>
                  <a:pt x="10229" y="16789"/>
                </a:lnTo>
                <a:close/>
                <a:moveTo>
                  <a:pt x="10258" y="17722"/>
                </a:moveTo>
                <a:lnTo>
                  <a:pt x="10269" y="18060"/>
                </a:lnTo>
                <a:lnTo>
                  <a:pt x="10280" y="18253"/>
                </a:lnTo>
                <a:lnTo>
                  <a:pt x="10147" y="18260"/>
                </a:lnTo>
                <a:lnTo>
                  <a:pt x="10136" y="18064"/>
                </a:lnTo>
                <a:lnTo>
                  <a:pt x="10125" y="17726"/>
                </a:lnTo>
                <a:lnTo>
                  <a:pt x="10258" y="17722"/>
                </a:lnTo>
                <a:close/>
                <a:moveTo>
                  <a:pt x="10302" y="18652"/>
                </a:moveTo>
                <a:lnTo>
                  <a:pt x="10332" y="19185"/>
                </a:lnTo>
                <a:lnTo>
                  <a:pt x="10199" y="19192"/>
                </a:lnTo>
                <a:lnTo>
                  <a:pt x="10169" y="18660"/>
                </a:lnTo>
                <a:lnTo>
                  <a:pt x="10302" y="18652"/>
                </a:lnTo>
                <a:close/>
                <a:moveTo>
                  <a:pt x="10355" y="19584"/>
                </a:moveTo>
                <a:lnTo>
                  <a:pt x="10361" y="19694"/>
                </a:lnTo>
                <a:lnTo>
                  <a:pt x="10359" y="19680"/>
                </a:lnTo>
                <a:lnTo>
                  <a:pt x="10470" y="20066"/>
                </a:lnTo>
                <a:lnTo>
                  <a:pt x="10340" y="20073"/>
                </a:lnTo>
                <a:lnTo>
                  <a:pt x="10344" y="20052"/>
                </a:lnTo>
                <a:lnTo>
                  <a:pt x="10475" y="20075"/>
                </a:lnTo>
                <a:lnTo>
                  <a:pt x="10472" y="20096"/>
                </a:lnTo>
                <a:cubicBezTo>
                  <a:pt x="10466" y="20126"/>
                  <a:pt x="10440" y="20149"/>
                  <a:pt x="10409" y="20151"/>
                </a:cubicBezTo>
                <a:cubicBezTo>
                  <a:pt x="10378" y="20152"/>
                  <a:pt x="10350" y="20132"/>
                  <a:pt x="10342" y="20103"/>
                </a:cubicBezTo>
                <a:lnTo>
                  <a:pt x="10231" y="19717"/>
                </a:lnTo>
                <a:cubicBezTo>
                  <a:pt x="10229" y="19712"/>
                  <a:pt x="10228" y="19707"/>
                  <a:pt x="10228" y="19702"/>
                </a:cubicBezTo>
                <a:lnTo>
                  <a:pt x="10222" y="19592"/>
                </a:lnTo>
                <a:lnTo>
                  <a:pt x="10355" y="19584"/>
                </a:lnTo>
                <a:close/>
                <a:moveTo>
                  <a:pt x="10412" y="19658"/>
                </a:moveTo>
                <a:lnTo>
                  <a:pt x="10433" y="19540"/>
                </a:lnTo>
                <a:lnTo>
                  <a:pt x="10453" y="19135"/>
                </a:lnTo>
                <a:lnTo>
                  <a:pt x="10586" y="19142"/>
                </a:lnTo>
                <a:lnTo>
                  <a:pt x="10564" y="19563"/>
                </a:lnTo>
                <a:lnTo>
                  <a:pt x="10544" y="19681"/>
                </a:lnTo>
                <a:lnTo>
                  <a:pt x="10412" y="19658"/>
                </a:lnTo>
                <a:close/>
                <a:moveTo>
                  <a:pt x="10473" y="18735"/>
                </a:moveTo>
                <a:lnTo>
                  <a:pt x="10487" y="18445"/>
                </a:lnTo>
                <a:lnTo>
                  <a:pt x="10507" y="18201"/>
                </a:lnTo>
                <a:lnTo>
                  <a:pt x="10639" y="18212"/>
                </a:lnTo>
                <a:lnTo>
                  <a:pt x="10621" y="18452"/>
                </a:lnTo>
                <a:lnTo>
                  <a:pt x="10606" y="18742"/>
                </a:lnTo>
                <a:lnTo>
                  <a:pt x="10473" y="18735"/>
                </a:lnTo>
                <a:close/>
                <a:moveTo>
                  <a:pt x="10538" y="17802"/>
                </a:moveTo>
                <a:lnTo>
                  <a:pt x="10580" y="17271"/>
                </a:lnTo>
                <a:lnTo>
                  <a:pt x="10713" y="17281"/>
                </a:lnTo>
                <a:lnTo>
                  <a:pt x="10671" y="17813"/>
                </a:lnTo>
                <a:lnTo>
                  <a:pt x="10538" y="17802"/>
                </a:lnTo>
                <a:close/>
                <a:moveTo>
                  <a:pt x="10622" y="16871"/>
                </a:moveTo>
                <a:lnTo>
                  <a:pt x="10673" y="16401"/>
                </a:lnTo>
                <a:lnTo>
                  <a:pt x="10688" y="16334"/>
                </a:lnTo>
                <a:lnTo>
                  <a:pt x="10818" y="16365"/>
                </a:lnTo>
                <a:lnTo>
                  <a:pt x="10805" y="16415"/>
                </a:lnTo>
                <a:lnTo>
                  <a:pt x="10755" y="16885"/>
                </a:lnTo>
                <a:lnTo>
                  <a:pt x="10622" y="16871"/>
                </a:lnTo>
                <a:close/>
                <a:moveTo>
                  <a:pt x="10913" y="15979"/>
                </a:moveTo>
                <a:lnTo>
                  <a:pt x="10964" y="15995"/>
                </a:lnTo>
                <a:cubicBezTo>
                  <a:pt x="10989" y="16004"/>
                  <a:pt x="11007" y="16026"/>
                  <a:pt x="11009" y="16053"/>
                </a:cubicBezTo>
                <a:lnTo>
                  <a:pt x="11046" y="16457"/>
                </a:lnTo>
                <a:lnTo>
                  <a:pt x="11044" y="16446"/>
                </a:lnTo>
                <a:lnTo>
                  <a:pt x="11063" y="16517"/>
                </a:lnTo>
                <a:lnTo>
                  <a:pt x="10934" y="16551"/>
                </a:lnTo>
                <a:lnTo>
                  <a:pt x="10915" y="16480"/>
                </a:lnTo>
                <a:cubicBezTo>
                  <a:pt x="10914" y="16477"/>
                  <a:pt x="10914" y="16473"/>
                  <a:pt x="10913" y="16469"/>
                </a:cubicBezTo>
                <a:lnTo>
                  <a:pt x="10876" y="16065"/>
                </a:lnTo>
                <a:lnTo>
                  <a:pt x="10922" y="16122"/>
                </a:lnTo>
                <a:lnTo>
                  <a:pt x="10871" y="16105"/>
                </a:lnTo>
                <a:lnTo>
                  <a:pt x="10913" y="15979"/>
                </a:lnTo>
                <a:close/>
                <a:moveTo>
                  <a:pt x="11165" y="16904"/>
                </a:moveTo>
                <a:lnTo>
                  <a:pt x="11248" y="17218"/>
                </a:lnTo>
                <a:lnTo>
                  <a:pt x="11119" y="17252"/>
                </a:lnTo>
                <a:lnTo>
                  <a:pt x="11036" y="16938"/>
                </a:lnTo>
                <a:lnTo>
                  <a:pt x="11165" y="16904"/>
                </a:lnTo>
                <a:close/>
              </a:path>
            </a:pathLst>
          </a:custGeom>
          <a:solidFill>
            <a:srgbClr val="3333FF"/>
          </a:solidFill>
          <a:ln w="1588" cap="flat">
            <a:solidFill>
              <a:srgbClr val="3333FF"/>
            </a:solidFill>
            <a:prstDash val="solid"/>
            <a:bevel/>
            <a:headEnd/>
            <a:tailEnd/>
          </a:ln>
        </p:spPr>
        <p:txBody>
          <a:bodyPr/>
          <a:lstStyle/>
          <a:p>
            <a:endParaRPr lang="en-US"/>
          </a:p>
        </p:txBody>
      </p:sp>
      <p:sp>
        <p:nvSpPr>
          <p:cNvPr id="83138" name="Freeform 194">
            <a:extLst>
              <a:ext uri="{FF2B5EF4-FFF2-40B4-BE49-F238E27FC236}">
                <a16:creationId xmlns:a16="http://schemas.microsoft.com/office/drawing/2014/main" id="{C32FC8BD-C699-4FDB-A207-895A194DFDD9}"/>
              </a:ext>
            </a:extLst>
          </p:cNvPr>
          <p:cNvSpPr>
            <a:spLocks noEditPoints="1"/>
          </p:cNvSpPr>
          <p:nvPr/>
        </p:nvSpPr>
        <p:spPr bwMode="auto">
          <a:xfrm>
            <a:off x="4313238" y="3802063"/>
            <a:ext cx="1223962" cy="1335087"/>
          </a:xfrm>
          <a:custGeom>
            <a:avLst/>
            <a:gdLst>
              <a:gd name="T0" fmla="*/ 222 w 5654"/>
              <a:gd name="T1" fmla="*/ 4513 h 6124"/>
              <a:gd name="T2" fmla="*/ 395 w 5654"/>
              <a:gd name="T3" fmla="*/ 4429 h 6124"/>
              <a:gd name="T4" fmla="*/ 613 w 5654"/>
              <a:gd name="T5" fmla="*/ 4485 h 6124"/>
              <a:gd name="T6" fmla="*/ 448 w 5654"/>
              <a:gd name="T7" fmla="*/ 4547 h 6124"/>
              <a:gd name="T8" fmla="*/ 802 w 5654"/>
              <a:gd name="T9" fmla="*/ 4634 h 6124"/>
              <a:gd name="T10" fmla="*/ 1002 w 5654"/>
              <a:gd name="T11" fmla="*/ 4724 h 6124"/>
              <a:gd name="T12" fmla="*/ 898 w 5654"/>
              <a:gd name="T13" fmla="*/ 4760 h 6124"/>
              <a:gd name="T14" fmla="*/ 1196 w 5654"/>
              <a:gd name="T15" fmla="*/ 4829 h 6124"/>
              <a:gd name="T16" fmla="*/ 1389 w 5654"/>
              <a:gd name="T17" fmla="*/ 5027 h 6124"/>
              <a:gd name="T18" fmla="*/ 1196 w 5654"/>
              <a:gd name="T19" fmla="*/ 4829 h 6124"/>
              <a:gd name="T20" fmla="*/ 1759 w 5654"/>
              <a:gd name="T21" fmla="*/ 5295 h 6124"/>
              <a:gd name="T22" fmla="*/ 1864 w 5654"/>
              <a:gd name="T23" fmla="*/ 5096 h 6124"/>
              <a:gd name="T24" fmla="*/ 1921 w 5654"/>
              <a:gd name="T25" fmla="*/ 5098 h 6124"/>
              <a:gd name="T26" fmla="*/ 2020 w 5654"/>
              <a:gd name="T27" fmla="*/ 5433 h 6124"/>
              <a:gd name="T28" fmla="*/ 2239 w 5654"/>
              <a:gd name="T29" fmla="*/ 6097 h 6124"/>
              <a:gd name="T30" fmla="*/ 2305 w 5654"/>
              <a:gd name="T31" fmla="*/ 5584 h 6124"/>
              <a:gd name="T32" fmla="*/ 2294 w 5654"/>
              <a:gd name="T33" fmla="*/ 4663 h 6124"/>
              <a:gd name="T34" fmla="*/ 2371 w 5654"/>
              <a:gd name="T35" fmla="*/ 4452 h 6124"/>
              <a:gd name="T36" fmla="*/ 2350 w 5654"/>
              <a:gd name="T37" fmla="*/ 3517 h 6124"/>
              <a:gd name="T38" fmla="*/ 2372 w 5654"/>
              <a:gd name="T39" fmla="*/ 3050 h 6124"/>
              <a:gd name="T40" fmla="*/ 2515 w 5654"/>
              <a:gd name="T41" fmla="*/ 1858 h 6124"/>
              <a:gd name="T42" fmla="*/ 2535 w 5654"/>
              <a:gd name="T43" fmla="*/ 1659 h 6124"/>
              <a:gd name="T44" fmla="*/ 2661 w 5654"/>
              <a:gd name="T45" fmla="*/ 1892 h 6124"/>
              <a:gd name="T46" fmla="*/ 2652 w 5654"/>
              <a:gd name="T47" fmla="*/ 2628 h 6124"/>
              <a:gd name="T48" fmla="*/ 2790 w 5654"/>
              <a:gd name="T49" fmla="*/ 3555 h 6124"/>
              <a:gd name="T50" fmla="*/ 2884 w 5654"/>
              <a:gd name="T51" fmla="*/ 4206 h 6124"/>
              <a:gd name="T52" fmla="*/ 3014 w 5654"/>
              <a:gd name="T53" fmla="*/ 4655 h 6124"/>
              <a:gd name="T54" fmla="*/ 2949 w 5654"/>
              <a:gd name="T55" fmla="*/ 4668 h 6124"/>
              <a:gd name="T56" fmla="*/ 3172 w 5654"/>
              <a:gd name="T57" fmla="*/ 4251 h 6124"/>
              <a:gd name="T58" fmla="*/ 3282 w 5654"/>
              <a:gd name="T59" fmla="*/ 3524 h 6124"/>
              <a:gd name="T60" fmla="*/ 3267 w 5654"/>
              <a:gd name="T61" fmla="*/ 2716 h 6124"/>
              <a:gd name="T62" fmla="*/ 3397 w 5654"/>
              <a:gd name="T63" fmla="*/ 2132 h 6124"/>
              <a:gd name="T64" fmla="*/ 3482 w 5654"/>
              <a:gd name="T65" fmla="*/ 1748 h 6124"/>
              <a:gd name="T66" fmla="*/ 3528 w 5654"/>
              <a:gd name="T67" fmla="*/ 2023 h 6124"/>
              <a:gd name="T68" fmla="*/ 3631 w 5654"/>
              <a:gd name="T69" fmla="*/ 2748 h 6124"/>
              <a:gd name="T70" fmla="*/ 3669 w 5654"/>
              <a:gd name="T71" fmla="*/ 3145 h 6124"/>
              <a:gd name="T72" fmla="*/ 3665 w 5654"/>
              <a:gd name="T73" fmla="*/ 2943 h 6124"/>
              <a:gd name="T74" fmla="*/ 3750 w 5654"/>
              <a:gd name="T75" fmla="*/ 2920 h 6124"/>
              <a:gd name="T76" fmla="*/ 3935 w 5654"/>
              <a:gd name="T77" fmla="*/ 2460 h 6124"/>
              <a:gd name="T78" fmla="*/ 4033 w 5654"/>
              <a:gd name="T79" fmla="*/ 3045 h 6124"/>
              <a:gd name="T80" fmla="*/ 4052 w 5654"/>
              <a:gd name="T81" fmla="*/ 3244 h 6124"/>
              <a:gd name="T82" fmla="*/ 4147 w 5654"/>
              <a:gd name="T83" fmla="*/ 4438 h 6124"/>
              <a:gd name="T84" fmla="*/ 4328 w 5654"/>
              <a:gd name="T85" fmla="*/ 4667 h 6124"/>
              <a:gd name="T86" fmla="*/ 4308 w 5654"/>
              <a:gd name="T87" fmla="*/ 4197 h 6124"/>
              <a:gd name="T88" fmla="*/ 4321 w 5654"/>
              <a:gd name="T89" fmla="*/ 3997 h 6124"/>
              <a:gd name="T90" fmla="*/ 4443 w 5654"/>
              <a:gd name="T91" fmla="*/ 3070 h 6124"/>
              <a:gd name="T92" fmla="*/ 4479 w 5654"/>
              <a:gd name="T93" fmla="*/ 1869 h 6124"/>
              <a:gd name="T94" fmla="*/ 4416 w 5654"/>
              <a:gd name="T95" fmla="*/ 1668 h 6124"/>
              <a:gd name="T96" fmla="*/ 4557 w 5654"/>
              <a:gd name="T97" fmla="*/ 474 h 6124"/>
              <a:gd name="T98" fmla="*/ 4583 w 5654"/>
              <a:gd name="T99" fmla="*/ 112 h 6124"/>
              <a:gd name="T100" fmla="*/ 4585 w 5654"/>
              <a:gd name="T101" fmla="*/ 117 h 6124"/>
              <a:gd name="T102" fmla="*/ 4718 w 5654"/>
              <a:gd name="T103" fmla="*/ 1308 h 6124"/>
              <a:gd name="T104" fmla="*/ 4727 w 5654"/>
              <a:gd name="T105" fmla="*/ 1508 h 6124"/>
              <a:gd name="T106" fmla="*/ 4788 w 5654"/>
              <a:gd name="T107" fmla="*/ 2706 h 6124"/>
              <a:gd name="T108" fmla="*/ 4733 w 5654"/>
              <a:gd name="T109" fmla="*/ 2910 h 6124"/>
              <a:gd name="T110" fmla="*/ 4870 w 5654"/>
              <a:gd name="T111" fmla="*/ 4103 h 6124"/>
              <a:gd name="T112" fmla="*/ 4834 w 5654"/>
              <a:gd name="T113" fmla="*/ 4466 h 6124"/>
              <a:gd name="T114" fmla="*/ 5020 w 5654"/>
              <a:gd name="T115" fmla="*/ 4471 h 6124"/>
              <a:gd name="T116" fmla="*/ 5158 w 5654"/>
              <a:gd name="T117" fmla="*/ 3985 h 6124"/>
              <a:gd name="T118" fmla="*/ 5224 w 5654"/>
              <a:gd name="T119" fmla="*/ 4280 h 6124"/>
              <a:gd name="T120" fmla="*/ 5369 w 5654"/>
              <a:gd name="T121" fmla="*/ 4281 h 6124"/>
              <a:gd name="T122" fmla="*/ 5548 w 5654"/>
              <a:gd name="T123" fmla="*/ 3817 h 6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654" h="6124">
                <a:moveTo>
                  <a:pt x="59" y="4430"/>
                </a:moveTo>
                <a:lnTo>
                  <a:pt x="106" y="4522"/>
                </a:lnTo>
                <a:lnTo>
                  <a:pt x="93" y="4508"/>
                </a:lnTo>
                <a:lnTo>
                  <a:pt x="139" y="4535"/>
                </a:lnTo>
                <a:lnTo>
                  <a:pt x="99" y="4540"/>
                </a:lnTo>
                <a:lnTo>
                  <a:pt x="126" y="4513"/>
                </a:lnTo>
                <a:lnTo>
                  <a:pt x="173" y="4467"/>
                </a:lnTo>
                <a:lnTo>
                  <a:pt x="179" y="4461"/>
                </a:lnTo>
                <a:lnTo>
                  <a:pt x="222" y="4513"/>
                </a:lnTo>
                <a:lnTo>
                  <a:pt x="220" y="4514"/>
                </a:lnTo>
                <a:lnTo>
                  <a:pt x="173" y="4560"/>
                </a:lnTo>
                <a:lnTo>
                  <a:pt x="146" y="4588"/>
                </a:lnTo>
                <a:cubicBezTo>
                  <a:pt x="135" y="4598"/>
                  <a:pt x="118" y="4601"/>
                  <a:pt x="105" y="4593"/>
                </a:cubicBezTo>
                <a:lnTo>
                  <a:pt x="59" y="4565"/>
                </a:lnTo>
                <a:cubicBezTo>
                  <a:pt x="53" y="4562"/>
                  <a:pt x="49" y="4557"/>
                  <a:pt x="46" y="4552"/>
                </a:cubicBezTo>
                <a:lnTo>
                  <a:pt x="0" y="4460"/>
                </a:lnTo>
                <a:lnTo>
                  <a:pt x="59" y="4430"/>
                </a:lnTo>
                <a:close/>
                <a:moveTo>
                  <a:pt x="395" y="4429"/>
                </a:moveTo>
                <a:lnTo>
                  <a:pt x="403" y="4432"/>
                </a:lnTo>
                <a:cubicBezTo>
                  <a:pt x="407" y="4434"/>
                  <a:pt x="411" y="4436"/>
                  <a:pt x="414" y="4439"/>
                </a:cubicBezTo>
                <a:lnTo>
                  <a:pt x="442" y="4467"/>
                </a:lnTo>
                <a:lnTo>
                  <a:pt x="436" y="4462"/>
                </a:lnTo>
                <a:lnTo>
                  <a:pt x="482" y="4490"/>
                </a:lnTo>
                <a:lnTo>
                  <a:pt x="465" y="4485"/>
                </a:lnTo>
                <a:lnTo>
                  <a:pt x="521" y="4485"/>
                </a:lnTo>
                <a:lnTo>
                  <a:pt x="567" y="4485"/>
                </a:lnTo>
                <a:lnTo>
                  <a:pt x="613" y="4485"/>
                </a:lnTo>
                <a:cubicBezTo>
                  <a:pt x="620" y="4485"/>
                  <a:pt x="626" y="4487"/>
                  <a:pt x="632" y="4490"/>
                </a:cubicBezTo>
                <a:lnTo>
                  <a:pt x="645" y="4499"/>
                </a:lnTo>
                <a:lnTo>
                  <a:pt x="608" y="4555"/>
                </a:lnTo>
                <a:lnTo>
                  <a:pt x="595" y="4546"/>
                </a:lnTo>
                <a:lnTo>
                  <a:pt x="613" y="4552"/>
                </a:lnTo>
                <a:lnTo>
                  <a:pt x="567" y="4552"/>
                </a:lnTo>
                <a:lnTo>
                  <a:pt x="521" y="4552"/>
                </a:lnTo>
                <a:lnTo>
                  <a:pt x="465" y="4552"/>
                </a:lnTo>
                <a:cubicBezTo>
                  <a:pt x="459" y="4552"/>
                  <a:pt x="453" y="4550"/>
                  <a:pt x="448" y="4547"/>
                </a:cubicBezTo>
                <a:lnTo>
                  <a:pt x="402" y="4519"/>
                </a:lnTo>
                <a:cubicBezTo>
                  <a:pt x="399" y="4518"/>
                  <a:pt x="397" y="4516"/>
                  <a:pt x="395" y="4514"/>
                </a:cubicBezTo>
                <a:lnTo>
                  <a:pt x="367" y="4487"/>
                </a:lnTo>
                <a:lnTo>
                  <a:pt x="379" y="4494"/>
                </a:lnTo>
                <a:lnTo>
                  <a:pt x="370" y="4491"/>
                </a:lnTo>
                <a:lnTo>
                  <a:pt x="395" y="4429"/>
                </a:lnTo>
                <a:close/>
                <a:moveTo>
                  <a:pt x="801" y="4629"/>
                </a:moveTo>
                <a:lnTo>
                  <a:pt x="813" y="4641"/>
                </a:lnTo>
                <a:lnTo>
                  <a:pt x="802" y="4634"/>
                </a:lnTo>
                <a:lnTo>
                  <a:pt x="848" y="4652"/>
                </a:lnTo>
                <a:cubicBezTo>
                  <a:pt x="852" y="4654"/>
                  <a:pt x="856" y="4657"/>
                  <a:pt x="859" y="4660"/>
                </a:cubicBezTo>
                <a:lnTo>
                  <a:pt x="887" y="4687"/>
                </a:lnTo>
                <a:lnTo>
                  <a:pt x="876" y="4680"/>
                </a:lnTo>
                <a:lnTo>
                  <a:pt x="922" y="4698"/>
                </a:lnTo>
                <a:cubicBezTo>
                  <a:pt x="924" y="4699"/>
                  <a:pt x="925" y="4700"/>
                  <a:pt x="927" y="4701"/>
                </a:cubicBezTo>
                <a:lnTo>
                  <a:pt x="973" y="4728"/>
                </a:lnTo>
                <a:lnTo>
                  <a:pt x="956" y="4724"/>
                </a:lnTo>
                <a:lnTo>
                  <a:pt x="1002" y="4724"/>
                </a:lnTo>
                <a:cubicBezTo>
                  <a:pt x="1008" y="4724"/>
                  <a:pt x="1013" y="4725"/>
                  <a:pt x="1017" y="4727"/>
                </a:cubicBezTo>
                <a:lnTo>
                  <a:pt x="1027" y="4732"/>
                </a:lnTo>
                <a:lnTo>
                  <a:pt x="997" y="4791"/>
                </a:lnTo>
                <a:lnTo>
                  <a:pt x="988" y="4787"/>
                </a:lnTo>
                <a:lnTo>
                  <a:pt x="1002" y="4790"/>
                </a:lnTo>
                <a:lnTo>
                  <a:pt x="956" y="4790"/>
                </a:lnTo>
                <a:cubicBezTo>
                  <a:pt x="950" y="4790"/>
                  <a:pt x="944" y="4789"/>
                  <a:pt x="939" y="4786"/>
                </a:cubicBezTo>
                <a:lnTo>
                  <a:pt x="893" y="4758"/>
                </a:lnTo>
                <a:lnTo>
                  <a:pt x="898" y="4760"/>
                </a:lnTo>
                <a:lnTo>
                  <a:pt x="851" y="4742"/>
                </a:lnTo>
                <a:cubicBezTo>
                  <a:pt x="847" y="4740"/>
                  <a:pt x="843" y="4738"/>
                  <a:pt x="840" y="4735"/>
                </a:cubicBezTo>
                <a:lnTo>
                  <a:pt x="812" y="4707"/>
                </a:lnTo>
                <a:lnTo>
                  <a:pt x="823" y="4714"/>
                </a:lnTo>
                <a:lnTo>
                  <a:pt x="777" y="4696"/>
                </a:lnTo>
                <a:cubicBezTo>
                  <a:pt x="773" y="4694"/>
                  <a:pt x="769" y="4692"/>
                  <a:pt x="766" y="4689"/>
                </a:cubicBezTo>
                <a:lnTo>
                  <a:pt x="754" y="4677"/>
                </a:lnTo>
                <a:lnTo>
                  <a:pt x="801" y="4629"/>
                </a:lnTo>
                <a:close/>
                <a:moveTo>
                  <a:pt x="1196" y="4829"/>
                </a:moveTo>
                <a:lnTo>
                  <a:pt x="1237" y="4845"/>
                </a:lnTo>
                <a:cubicBezTo>
                  <a:pt x="1239" y="4846"/>
                  <a:pt x="1240" y="4847"/>
                  <a:pt x="1242" y="4848"/>
                </a:cubicBezTo>
                <a:lnTo>
                  <a:pt x="1288" y="4875"/>
                </a:lnTo>
                <a:lnTo>
                  <a:pt x="1342" y="4902"/>
                </a:lnTo>
                <a:cubicBezTo>
                  <a:pt x="1349" y="4905"/>
                  <a:pt x="1355" y="4911"/>
                  <a:pt x="1358" y="4919"/>
                </a:cubicBezTo>
                <a:lnTo>
                  <a:pt x="1376" y="4965"/>
                </a:lnTo>
                <a:lnTo>
                  <a:pt x="1356" y="4946"/>
                </a:lnTo>
                <a:lnTo>
                  <a:pt x="1410" y="4964"/>
                </a:lnTo>
                <a:lnTo>
                  <a:pt x="1389" y="5027"/>
                </a:lnTo>
                <a:lnTo>
                  <a:pt x="1335" y="5009"/>
                </a:lnTo>
                <a:cubicBezTo>
                  <a:pt x="1326" y="5006"/>
                  <a:pt x="1318" y="4999"/>
                  <a:pt x="1314" y="4990"/>
                </a:cubicBezTo>
                <a:lnTo>
                  <a:pt x="1296" y="4944"/>
                </a:lnTo>
                <a:lnTo>
                  <a:pt x="1312" y="4961"/>
                </a:lnTo>
                <a:lnTo>
                  <a:pt x="1254" y="4933"/>
                </a:lnTo>
                <a:lnTo>
                  <a:pt x="1208" y="4905"/>
                </a:lnTo>
                <a:lnTo>
                  <a:pt x="1213" y="4907"/>
                </a:lnTo>
                <a:lnTo>
                  <a:pt x="1171" y="4891"/>
                </a:lnTo>
                <a:lnTo>
                  <a:pt x="1196" y="4829"/>
                </a:lnTo>
                <a:close/>
                <a:moveTo>
                  <a:pt x="1588" y="5090"/>
                </a:moveTo>
                <a:lnTo>
                  <a:pt x="1598" y="5109"/>
                </a:lnTo>
                <a:lnTo>
                  <a:pt x="1591" y="5101"/>
                </a:lnTo>
                <a:lnTo>
                  <a:pt x="1638" y="5147"/>
                </a:lnTo>
                <a:lnTo>
                  <a:pt x="1691" y="5190"/>
                </a:lnTo>
                <a:lnTo>
                  <a:pt x="1740" y="5238"/>
                </a:lnTo>
                <a:lnTo>
                  <a:pt x="1716" y="5229"/>
                </a:lnTo>
                <a:lnTo>
                  <a:pt x="1759" y="5229"/>
                </a:lnTo>
                <a:lnTo>
                  <a:pt x="1759" y="5295"/>
                </a:lnTo>
                <a:lnTo>
                  <a:pt x="1716" y="5295"/>
                </a:lnTo>
                <a:cubicBezTo>
                  <a:pt x="1707" y="5295"/>
                  <a:pt x="1699" y="5292"/>
                  <a:pt x="1693" y="5286"/>
                </a:cubicBezTo>
                <a:lnTo>
                  <a:pt x="1648" y="5242"/>
                </a:lnTo>
                <a:lnTo>
                  <a:pt x="1591" y="5194"/>
                </a:lnTo>
                <a:lnTo>
                  <a:pt x="1544" y="5148"/>
                </a:lnTo>
                <a:cubicBezTo>
                  <a:pt x="1542" y="5145"/>
                  <a:pt x="1540" y="5142"/>
                  <a:pt x="1538" y="5139"/>
                </a:cubicBezTo>
                <a:lnTo>
                  <a:pt x="1529" y="5120"/>
                </a:lnTo>
                <a:lnTo>
                  <a:pt x="1588" y="5090"/>
                </a:lnTo>
                <a:close/>
                <a:moveTo>
                  <a:pt x="1864" y="5096"/>
                </a:moveTo>
                <a:lnTo>
                  <a:pt x="1915" y="5045"/>
                </a:lnTo>
                <a:cubicBezTo>
                  <a:pt x="1926" y="5035"/>
                  <a:pt x="1942" y="5033"/>
                  <a:pt x="1955" y="5041"/>
                </a:cubicBezTo>
                <a:lnTo>
                  <a:pt x="2002" y="5068"/>
                </a:lnTo>
                <a:cubicBezTo>
                  <a:pt x="2009" y="5072"/>
                  <a:pt x="2014" y="5079"/>
                  <a:pt x="2017" y="5087"/>
                </a:cubicBezTo>
                <a:lnTo>
                  <a:pt x="2059" y="5221"/>
                </a:lnTo>
                <a:lnTo>
                  <a:pt x="1995" y="5241"/>
                </a:lnTo>
                <a:lnTo>
                  <a:pt x="1953" y="5107"/>
                </a:lnTo>
                <a:lnTo>
                  <a:pt x="1968" y="5125"/>
                </a:lnTo>
                <a:lnTo>
                  <a:pt x="1921" y="5098"/>
                </a:lnTo>
                <a:lnTo>
                  <a:pt x="1962" y="5093"/>
                </a:lnTo>
                <a:lnTo>
                  <a:pt x="1911" y="5143"/>
                </a:lnTo>
                <a:lnTo>
                  <a:pt x="1864" y="5096"/>
                </a:lnTo>
                <a:close/>
                <a:moveTo>
                  <a:pt x="2086" y="5425"/>
                </a:moveTo>
                <a:lnTo>
                  <a:pt x="2092" y="5479"/>
                </a:lnTo>
                <a:lnTo>
                  <a:pt x="2125" y="5688"/>
                </a:lnTo>
                <a:lnTo>
                  <a:pt x="2059" y="5698"/>
                </a:lnTo>
                <a:lnTo>
                  <a:pt x="2026" y="5486"/>
                </a:lnTo>
                <a:lnTo>
                  <a:pt x="2020" y="5433"/>
                </a:lnTo>
                <a:lnTo>
                  <a:pt x="2086" y="5425"/>
                </a:lnTo>
                <a:close/>
                <a:moveTo>
                  <a:pt x="2160" y="5883"/>
                </a:moveTo>
                <a:lnTo>
                  <a:pt x="2184" y="6009"/>
                </a:lnTo>
                <a:lnTo>
                  <a:pt x="2178" y="5995"/>
                </a:lnTo>
                <a:lnTo>
                  <a:pt x="2234" y="6068"/>
                </a:lnTo>
                <a:lnTo>
                  <a:pt x="2175" y="6079"/>
                </a:lnTo>
                <a:lnTo>
                  <a:pt x="2188" y="6034"/>
                </a:lnTo>
                <a:lnTo>
                  <a:pt x="2252" y="6052"/>
                </a:lnTo>
                <a:lnTo>
                  <a:pt x="2239" y="6097"/>
                </a:lnTo>
                <a:cubicBezTo>
                  <a:pt x="2236" y="6110"/>
                  <a:pt x="2226" y="6119"/>
                  <a:pt x="2213" y="6121"/>
                </a:cubicBezTo>
                <a:cubicBezTo>
                  <a:pt x="2201" y="6124"/>
                  <a:pt x="2188" y="6119"/>
                  <a:pt x="2181" y="6109"/>
                </a:cubicBezTo>
                <a:lnTo>
                  <a:pt x="2125" y="6035"/>
                </a:lnTo>
                <a:cubicBezTo>
                  <a:pt x="2122" y="6031"/>
                  <a:pt x="2120" y="6026"/>
                  <a:pt x="2119" y="6021"/>
                </a:cubicBezTo>
                <a:lnTo>
                  <a:pt x="2095" y="5896"/>
                </a:lnTo>
                <a:lnTo>
                  <a:pt x="2160" y="5883"/>
                </a:lnTo>
                <a:close/>
                <a:moveTo>
                  <a:pt x="2224" y="5846"/>
                </a:moveTo>
                <a:lnTo>
                  <a:pt x="2239" y="5580"/>
                </a:lnTo>
                <a:lnTo>
                  <a:pt x="2305" y="5584"/>
                </a:lnTo>
                <a:lnTo>
                  <a:pt x="2291" y="5850"/>
                </a:lnTo>
                <a:lnTo>
                  <a:pt x="2224" y="5846"/>
                </a:lnTo>
                <a:close/>
                <a:moveTo>
                  <a:pt x="2250" y="5380"/>
                </a:moveTo>
                <a:lnTo>
                  <a:pt x="2266" y="5114"/>
                </a:lnTo>
                <a:lnTo>
                  <a:pt x="2333" y="5118"/>
                </a:lnTo>
                <a:lnTo>
                  <a:pt x="2316" y="5384"/>
                </a:lnTo>
                <a:lnTo>
                  <a:pt x="2250" y="5380"/>
                </a:lnTo>
                <a:close/>
                <a:moveTo>
                  <a:pt x="2279" y="4914"/>
                </a:moveTo>
                <a:lnTo>
                  <a:pt x="2294" y="4663"/>
                </a:lnTo>
                <a:lnTo>
                  <a:pt x="2295" y="4649"/>
                </a:lnTo>
                <a:lnTo>
                  <a:pt x="2362" y="4652"/>
                </a:lnTo>
                <a:lnTo>
                  <a:pt x="2361" y="4667"/>
                </a:lnTo>
                <a:lnTo>
                  <a:pt x="2345" y="4918"/>
                </a:lnTo>
                <a:lnTo>
                  <a:pt x="2279" y="4914"/>
                </a:lnTo>
                <a:close/>
                <a:moveTo>
                  <a:pt x="2305" y="4449"/>
                </a:moveTo>
                <a:lnTo>
                  <a:pt x="2318" y="4182"/>
                </a:lnTo>
                <a:lnTo>
                  <a:pt x="2385" y="4186"/>
                </a:lnTo>
                <a:lnTo>
                  <a:pt x="2371" y="4452"/>
                </a:lnTo>
                <a:lnTo>
                  <a:pt x="2305" y="4449"/>
                </a:lnTo>
                <a:close/>
                <a:moveTo>
                  <a:pt x="2328" y="3983"/>
                </a:moveTo>
                <a:lnTo>
                  <a:pt x="2341" y="3718"/>
                </a:lnTo>
                <a:lnTo>
                  <a:pt x="2341" y="3716"/>
                </a:lnTo>
                <a:lnTo>
                  <a:pt x="2407" y="3720"/>
                </a:lnTo>
                <a:lnTo>
                  <a:pt x="2407" y="3721"/>
                </a:lnTo>
                <a:lnTo>
                  <a:pt x="2394" y="3986"/>
                </a:lnTo>
                <a:lnTo>
                  <a:pt x="2328" y="3983"/>
                </a:lnTo>
                <a:close/>
                <a:moveTo>
                  <a:pt x="2350" y="3517"/>
                </a:moveTo>
                <a:lnTo>
                  <a:pt x="2363" y="3250"/>
                </a:lnTo>
                <a:lnTo>
                  <a:pt x="2430" y="3253"/>
                </a:lnTo>
                <a:lnTo>
                  <a:pt x="2417" y="3520"/>
                </a:lnTo>
                <a:lnTo>
                  <a:pt x="2350" y="3517"/>
                </a:lnTo>
                <a:close/>
                <a:moveTo>
                  <a:pt x="2372" y="3050"/>
                </a:moveTo>
                <a:lnTo>
                  <a:pt x="2385" y="2784"/>
                </a:lnTo>
                <a:lnTo>
                  <a:pt x="2452" y="2787"/>
                </a:lnTo>
                <a:lnTo>
                  <a:pt x="2439" y="3054"/>
                </a:lnTo>
                <a:lnTo>
                  <a:pt x="2372" y="3050"/>
                </a:lnTo>
                <a:close/>
                <a:moveTo>
                  <a:pt x="2398" y="2584"/>
                </a:moveTo>
                <a:lnTo>
                  <a:pt x="2416" y="2318"/>
                </a:lnTo>
                <a:lnTo>
                  <a:pt x="2482" y="2322"/>
                </a:lnTo>
                <a:lnTo>
                  <a:pt x="2464" y="2588"/>
                </a:lnTo>
                <a:lnTo>
                  <a:pt x="2398" y="2584"/>
                </a:lnTo>
                <a:close/>
                <a:moveTo>
                  <a:pt x="2429" y="2118"/>
                </a:moveTo>
                <a:lnTo>
                  <a:pt x="2443" y="1917"/>
                </a:lnTo>
                <a:lnTo>
                  <a:pt x="2449" y="1851"/>
                </a:lnTo>
                <a:lnTo>
                  <a:pt x="2515" y="1858"/>
                </a:lnTo>
                <a:lnTo>
                  <a:pt x="2509" y="1922"/>
                </a:lnTo>
                <a:lnTo>
                  <a:pt x="2496" y="2123"/>
                </a:lnTo>
                <a:lnTo>
                  <a:pt x="2429" y="2118"/>
                </a:lnTo>
                <a:close/>
                <a:moveTo>
                  <a:pt x="2468" y="1652"/>
                </a:moveTo>
                <a:lnTo>
                  <a:pt x="2489" y="1439"/>
                </a:lnTo>
                <a:lnTo>
                  <a:pt x="2501" y="1384"/>
                </a:lnTo>
                <a:lnTo>
                  <a:pt x="2566" y="1398"/>
                </a:lnTo>
                <a:lnTo>
                  <a:pt x="2555" y="1445"/>
                </a:lnTo>
                <a:lnTo>
                  <a:pt x="2535" y="1659"/>
                </a:lnTo>
                <a:lnTo>
                  <a:pt x="2468" y="1652"/>
                </a:lnTo>
                <a:close/>
                <a:moveTo>
                  <a:pt x="2605" y="1426"/>
                </a:moveTo>
                <a:lnTo>
                  <a:pt x="2629" y="1555"/>
                </a:lnTo>
                <a:lnTo>
                  <a:pt x="2642" y="1693"/>
                </a:lnTo>
                <a:lnTo>
                  <a:pt x="2576" y="1699"/>
                </a:lnTo>
                <a:lnTo>
                  <a:pt x="2564" y="1567"/>
                </a:lnTo>
                <a:lnTo>
                  <a:pt x="2539" y="1438"/>
                </a:lnTo>
                <a:lnTo>
                  <a:pt x="2605" y="1426"/>
                </a:lnTo>
                <a:close/>
                <a:moveTo>
                  <a:pt x="2661" y="1892"/>
                </a:moveTo>
                <a:lnTo>
                  <a:pt x="2676" y="2045"/>
                </a:lnTo>
                <a:lnTo>
                  <a:pt x="2684" y="2158"/>
                </a:lnTo>
                <a:lnTo>
                  <a:pt x="2618" y="2163"/>
                </a:lnTo>
                <a:lnTo>
                  <a:pt x="2610" y="2051"/>
                </a:lnTo>
                <a:lnTo>
                  <a:pt x="2595" y="1898"/>
                </a:lnTo>
                <a:lnTo>
                  <a:pt x="2661" y="1892"/>
                </a:lnTo>
                <a:close/>
                <a:moveTo>
                  <a:pt x="2699" y="2357"/>
                </a:moveTo>
                <a:lnTo>
                  <a:pt x="2719" y="2623"/>
                </a:lnTo>
                <a:lnTo>
                  <a:pt x="2652" y="2628"/>
                </a:lnTo>
                <a:lnTo>
                  <a:pt x="2633" y="2362"/>
                </a:lnTo>
                <a:lnTo>
                  <a:pt x="2699" y="2357"/>
                </a:lnTo>
                <a:close/>
                <a:moveTo>
                  <a:pt x="2737" y="2822"/>
                </a:moveTo>
                <a:lnTo>
                  <a:pt x="2762" y="3087"/>
                </a:lnTo>
                <a:lnTo>
                  <a:pt x="2696" y="3094"/>
                </a:lnTo>
                <a:lnTo>
                  <a:pt x="2671" y="2828"/>
                </a:lnTo>
                <a:lnTo>
                  <a:pt x="2737" y="2822"/>
                </a:lnTo>
                <a:close/>
                <a:moveTo>
                  <a:pt x="2779" y="3288"/>
                </a:moveTo>
                <a:lnTo>
                  <a:pt x="2790" y="3555"/>
                </a:lnTo>
                <a:lnTo>
                  <a:pt x="2723" y="3557"/>
                </a:lnTo>
                <a:lnTo>
                  <a:pt x="2713" y="3291"/>
                </a:lnTo>
                <a:lnTo>
                  <a:pt x="2779" y="3288"/>
                </a:lnTo>
                <a:close/>
                <a:moveTo>
                  <a:pt x="2799" y="3750"/>
                </a:moveTo>
                <a:lnTo>
                  <a:pt x="2842" y="4014"/>
                </a:lnTo>
                <a:lnTo>
                  <a:pt x="2776" y="4024"/>
                </a:lnTo>
                <a:lnTo>
                  <a:pt x="2733" y="3761"/>
                </a:lnTo>
                <a:lnTo>
                  <a:pt x="2799" y="3750"/>
                </a:lnTo>
                <a:close/>
                <a:moveTo>
                  <a:pt x="2884" y="4206"/>
                </a:moveTo>
                <a:lnTo>
                  <a:pt x="2898" y="4262"/>
                </a:lnTo>
                <a:lnTo>
                  <a:pt x="2943" y="4378"/>
                </a:lnTo>
                <a:lnTo>
                  <a:pt x="2968" y="4457"/>
                </a:lnTo>
                <a:lnTo>
                  <a:pt x="2904" y="4477"/>
                </a:lnTo>
                <a:lnTo>
                  <a:pt x="2880" y="4402"/>
                </a:lnTo>
                <a:lnTo>
                  <a:pt x="2833" y="4278"/>
                </a:lnTo>
                <a:lnTo>
                  <a:pt x="2819" y="4222"/>
                </a:lnTo>
                <a:lnTo>
                  <a:pt x="2884" y="4206"/>
                </a:lnTo>
                <a:close/>
                <a:moveTo>
                  <a:pt x="3014" y="4655"/>
                </a:moveTo>
                <a:lnTo>
                  <a:pt x="3018" y="4677"/>
                </a:lnTo>
                <a:lnTo>
                  <a:pt x="3064" y="4820"/>
                </a:lnTo>
                <a:lnTo>
                  <a:pt x="3059" y="4810"/>
                </a:lnTo>
                <a:lnTo>
                  <a:pt x="3113" y="4882"/>
                </a:lnTo>
                <a:lnTo>
                  <a:pt x="3060" y="4922"/>
                </a:lnTo>
                <a:lnTo>
                  <a:pt x="3005" y="4851"/>
                </a:lnTo>
                <a:cubicBezTo>
                  <a:pt x="3003" y="4847"/>
                  <a:pt x="3001" y="4844"/>
                  <a:pt x="3000" y="4840"/>
                </a:cubicBezTo>
                <a:lnTo>
                  <a:pt x="2953" y="4690"/>
                </a:lnTo>
                <a:lnTo>
                  <a:pt x="2949" y="4668"/>
                </a:lnTo>
                <a:lnTo>
                  <a:pt x="3014" y="4655"/>
                </a:lnTo>
                <a:close/>
                <a:moveTo>
                  <a:pt x="3115" y="4712"/>
                </a:moveTo>
                <a:lnTo>
                  <a:pt x="3147" y="4513"/>
                </a:lnTo>
                <a:lnTo>
                  <a:pt x="3153" y="4450"/>
                </a:lnTo>
                <a:lnTo>
                  <a:pt x="3220" y="4457"/>
                </a:lnTo>
                <a:lnTo>
                  <a:pt x="3213" y="4524"/>
                </a:lnTo>
                <a:lnTo>
                  <a:pt x="3181" y="4723"/>
                </a:lnTo>
                <a:lnTo>
                  <a:pt x="3115" y="4712"/>
                </a:lnTo>
                <a:close/>
                <a:moveTo>
                  <a:pt x="3172" y="4251"/>
                </a:moveTo>
                <a:lnTo>
                  <a:pt x="3193" y="4028"/>
                </a:lnTo>
                <a:lnTo>
                  <a:pt x="3195" y="3987"/>
                </a:lnTo>
                <a:lnTo>
                  <a:pt x="3262" y="3990"/>
                </a:lnTo>
                <a:lnTo>
                  <a:pt x="3260" y="4035"/>
                </a:lnTo>
                <a:lnTo>
                  <a:pt x="3239" y="4257"/>
                </a:lnTo>
                <a:lnTo>
                  <a:pt x="3172" y="4251"/>
                </a:lnTo>
                <a:close/>
                <a:moveTo>
                  <a:pt x="3204" y="3787"/>
                </a:moveTo>
                <a:lnTo>
                  <a:pt x="3215" y="3521"/>
                </a:lnTo>
                <a:lnTo>
                  <a:pt x="3282" y="3524"/>
                </a:lnTo>
                <a:lnTo>
                  <a:pt x="3270" y="3790"/>
                </a:lnTo>
                <a:lnTo>
                  <a:pt x="3204" y="3787"/>
                </a:lnTo>
                <a:close/>
                <a:moveTo>
                  <a:pt x="3225" y="3320"/>
                </a:moveTo>
                <a:lnTo>
                  <a:pt x="3244" y="3054"/>
                </a:lnTo>
                <a:lnTo>
                  <a:pt x="3310" y="3059"/>
                </a:lnTo>
                <a:lnTo>
                  <a:pt x="3292" y="3325"/>
                </a:lnTo>
                <a:lnTo>
                  <a:pt x="3225" y="3320"/>
                </a:lnTo>
                <a:close/>
                <a:moveTo>
                  <a:pt x="3258" y="2855"/>
                </a:moveTo>
                <a:lnTo>
                  <a:pt x="3267" y="2716"/>
                </a:lnTo>
                <a:lnTo>
                  <a:pt x="3281" y="2588"/>
                </a:lnTo>
                <a:lnTo>
                  <a:pt x="3347" y="2595"/>
                </a:lnTo>
                <a:lnTo>
                  <a:pt x="3334" y="2721"/>
                </a:lnTo>
                <a:lnTo>
                  <a:pt x="3324" y="2860"/>
                </a:lnTo>
                <a:lnTo>
                  <a:pt x="3258" y="2855"/>
                </a:lnTo>
                <a:close/>
                <a:moveTo>
                  <a:pt x="3302" y="2389"/>
                </a:moveTo>
                <a:lnTo>
                  <a:pt x="3323" y="2182"/>
                </a:lnTo>
                <a:lnTo>
                  <a:pt x="3331" y="2123"/>
                </a:lnTo>
                <a:lnTo>
                  <a:pt x="3397" y="2132"/>
                </a:lnTo>
                <a:lnTo>
                  <a:pt x="3389" y="2189"/>
                </a:lnTo>
                <a:lnTo>
                  <a:pt x="3368" y="2396"/>
                </a:lnTo>
                <a:lnTo>
                  <a:pt x="3302" y="2389"/>
                </a:lnTo>
                <a:close/>
                <a:moveTo>
                  <a:pt x="3356" y="1925"/>
                </a:moveTo>
                <a:lnTo>
                  <a:pt x="3370" y="1823"/>
                </a:lnTo>
                <a:cubicBezTo>
                  <a:pt x="3370" y="1819"/>
                  <a:pt x="3372" y="1814"/>
                  <a:pt x="3374" y="1810"/>
                </a:cubicBezTo>
                <a:lnTo>
                  <a:pt x="3421" y="1736"/>
                </a:lnTo>
                <a:cubicBezTo>
                  <a:pt x="3428" y="1725"/>
                  <a:pt x="3442" y="1719"/>
                  <a:pt x="3455" y="1721"/>
                </a:cubicBezTo>
                <a:cubicBezTo>
                  <a:pt x="3469" y="1724"/>
                  <a:pt x="3479" y="1734"/>
                  <a:pt x="3482" y="1748"/>
                </a:cubicBezTo>
                <a:lnTo>
                  <a:pt x="3496" y="1824"/>
                </a:lnTo>
                <a:lnTo>
                  <a:pt x="3431" y="1836"/>
                </a:lnTo>
                <a:lnTo>
                  <a:pt x="3416" y="1760"/>
                </a:lnTo>
                <a:lnTo>
                  <a:pt x="3477" y="1772"/>
                </a:lnTo>
                <a:lnTo>
                  <a:pt x="3431" y="1845"/>
                </a:lnTo>
                <a:lnTo>
                  <a:pt x="3436" y="1832"/>
                </a:lnTo>
                <a:lnTo>
                  <a:pt x="3423" y="1934"/>
                </a:lnTo>
                <a:lnTo>
                  <a:pt x="3356" y="1925"/>
                </a:lnTo>
                <a:close/>
                <a:moveTo>
                  <a:pt x="3528" y="2023"/>
                </a:moveTo>
                <a:lnTo>
                  <a:pt x="3556" y="2208"/>
                </a:lnTo>
                <a:lnTo>
                  <a:pt x="3566" y="2287"/>
                </a:lnTo>
                <a:lnTo>
                  <a:pt x="3500" y="2296"/>
                </a:lnTo>
                <a:lnTo>
                  <a:pt x="3490" y="2218"/>
                </a:lnTo>
                <a:lnTo>
                  <a:pt x="3463" y="2032"/>
                </a:lnTo>
                <a:lnTo>
                  <a:pt x="3528" y="2023"/>
                </a:lnTo>
                <a:close/>
                <a:moveTo>
                  <a:pt x="3591" y="2486"/>
                </a:moveTo>
                <a:lnTo>
                  <a:pt x="3602" y="2576"/>
                </a:lnTo>
                <a:lnTo>
                  <a:pt x="3631" y="2748"/>
                </a:lnTo>
                <a:lnTo>
                  <a:pt x="3565" y="2759"/>
                </a:lnTo>
                <a:lnTo>
                  <a:pt x="3536" y="2585"/>
                </a:lnTo>
                <a:lnTo>
                  <a:pt x="3525" y="2494"/>
                </a:lnTo>
                <a:lnTo>
                  <a:pt x="3591" y="2486"/>
                </a:lnTo>
                <a:close/>
                <a:moveTo>
                  <a:pt x="3665" y="2943"/>
                </a:moveTo>
                <a:lnTo>
                  <a:pt x="3704" y="3105"/>
                </a:lnTo>
                <a:lnTo>
                  <a:pt x="3700" y="3096"/>
                </a:lnTo>
                <a:lnTo>
                  <a:pt x="3728" y="3142"/>
                </a:lnTo>
                <a:lnTo>
                  <a:pt x="3669" y="3145"/>
                </a:lnTo>
                <a:lnTo>
                  <a:pt x="3688" y="3104"/>
                </a:lnTo>
                <a:lnTo>
                  <a:pt x="3748" y="3132"/>
                </a:lnTo>
                <a:lnTo>
                  <a:pt x="3729" y="3173"/>
                </a:lnTo>
                <a:cubicBezTo>
                  <a:pt x="3724" y="3184"/>
                  <a:pt x="3713" y="3192"/>
                  <a:pt x="3701" y="3192"/>
                </a:cubicBezTo>
                <a:cubicBezTo>
                  <a:pt x="3689" y="3193"/>
                  <a:pt x="3677" y="3187"/>
                  <a:pt x="3671" y="3176"/>
                </a:cubicBezTo>
                <a:lnTo>
                  <a:pt x="3643" y="3130"/>
                </a:lnTo>
                <a:cubicBezTo>
                  <a:pt x="3641" y="3128"/>
                  <a:pt x="3640" y="3124"/>
                  <a:pt x="3639" y="3121"/>
                </a:cubicBezTo>
                <a:lnTo>
                  <a:pt x="3600" y="2958"/>
                </a:lnTo>
                <a:lnTo>
                  <a:pt x="3665" y="2943"/>
                </a:lnTo>
                <a:close/>
                <a:moveTo>
                  <a:pt x="3750" y="2920"/>
                </a:moveTo>
                <a:lnTo>
                  <a:pt x="3760" y="2884"/>
                </a:lnTo>
                <a:lnTo>
                  <a:pt x="3806" y="2666"/>
                </a:lnTo>
                <a:lnTo>
                  <a:pt x="3808" y="2658"/>
                </a:lnTo>
                <a:lnTo>
                  <a:pt x="3871" y="2679"/>
                </a:lnTo>
                <a:lnTo>
                  <a:pt x="3871" y="2679"/>
                </a:lnTo>
                <a:lnTo>
                  <a:pt x="3824" y="2902"/>
                </a:lnTo>
                <a:lnTo>
                  <a:pt x="3814" y="2938"/>
                </a:lnTo>
                <a:lnTo>
                  <a:pt x="3750" y="2920"/>
                </a:lnTo>
                <a:close/>
                <a:moveTo>
                  <a:pt x="3876" y="2466"/>
                </a:moveTo>
                <a:lnTo>
                  <a:pt x="3910" y="2392"/>
                </a:lnTo>
                <a:cubicBezTo>
                  <a:pt x="3915" y="2381"/>
                  <a:pt x="3926" y="2374"/>
                  <a:pt x="3938" y="2373"/>
                </a:cubicBezTo>
                <a:cubicBezTo>
                  <a:pt x="3951" y="2372"/>
                  <a:pt x="3962" y="2378"/>
                  <a:pt x="3969" y="2389"/>
                </a:cubicBezTo>
                <a:lnTo>
                  <a:pt x="3996" y="2435"/>
                </a:lnTo>
                <a:cubicBezTo>
                  <a:pt x="3998" y="2438"/>
                  <a:pt x="4000" y="2441"/>
                  <a:pt x="4000" y="2444"/>
                </a:cubicBezTo>
                <a:lnTo>
                  <a:pt x="4031" y="2572"/>
                </a:lnTo>
                <a:lnTo>
                  <a:pt x="3966" y="2588"/>
                </a:lnTo>
                <a:lnTo>
                  <a:pt x="3935" y="2460"/>
                </a:lnTo>
                <a:lnTo>
                  <a:pt x="3939" y="2469"/>
                </a:lnTo>
                <a:lnTo>
                  <a:pt x="3912" y="2423"/>
                </a:lnTo>
                <a:lnTo>
                  <a:pt x="3970" y="2420"/>
                </a:lnTo>
                <a:lnTo>
                  <a:pt x="3937" y="2494"/>
                </a:lnTo>
                <a:lnTo>
                  <a:pt x="3876" y="2466"/>
                </a:lnTo>
                <a:close/>
                <a:moveTo>
                  <a:pt x="4065" y="2773"/>
                </a:moveTo>
                <a:lnTo>
                  <a:pt x="4094" y="2980"/>
                </a:lnTo>
                <a:lnTo>
                  <a:pt x="4099" y="3038"/>
                </a:lnTo>
                <a:lnTo>
                  <a:pt x="4033" y="3045"/>
                </a:lnTo>
                <a:lnTo>
                  <a:pt x="4028" y="2989"/>
                </a:lnTo>
                <a:lnTo>
                  <a:pt x="3999" y="2782"/>
                </a:lnTo>
                <a:lnTo>
                  <a:pt x="4065" y="2773"/>
                </a:lnTo>
                <a:close/>
                <a:moveTo>
                  <a:pt x="4118" y="3237"/>
                </a:moveTo>
                <a:lnTo>
                  <a:pt x="4140" y="3468"/>
                </a:lnTo>
                <a:lnTo>
                  <a:pt x="4144" y="3502"/>
                </a:lnTo>
                <a:lnTo>
                  <a:pt x="4078" y="3510"/>
                </a:lnTo>
                <a:lnTo>
                  <a:pt x="4074" y="3474"/>
                </a:lnTo>
                <a:lnTo>
                  <a:pt x="4052" y="3244"/>
                </a:lnTo>
                <a:lnTo>
                  <a:pt x="4118" y="3237"/>
                </a:lnTo>
                <a:close/>
                <a:moveTo>
                  <a:pt x="4165" y="3701"/>
                </a:moveTo>
                <a:lnTo>
                  <a:pt x="4194" y="3966"/>
                </a:lnTo>
                <a:lnTo>
                  <a:pt x="4128" y="3974"/>
                </a:lnTo>
                <a:lnTo>
                  <a:pt x="4099" y="3709"/>
                </a:lnTo>
                <a:lnTo>
                  <a:pt x="4165" y="3701"/>
                </a:lnTo>
                <a:close/>
                <a:moveTo>
                  <a:pt x="4203" y="4169"/>
                </a:moveTo>
                <a:lnTo>
                  <a:pt x="4213" y="4435"/>
                </a:lnTo>
                <a:lnTo>
                  <a:pt x="4147" y="4438"/>
                </a:lnTo>
                <a:lnTo>
                  <a:pt x="4136" y="4171"/>
                </a:lnTo>
                <a:lnTo>
                  <a:pt x="4203" y="4169"/>
                </a:lnTo>
                <a:close/>
                <a:moveTo>
                  <a:pt x="4246" y="4627"/>
                </a:moveTo>
                <a:lnTo>
                  <a:pt x="4269" y="4751"/>
                </a:lnTo>
                <a:lnTo>
                  <a:pt x="4237" y="4724"/>
                </a:lnTo>
                <a:lnTo>
                  <a:pt x="4283" y="4724"/>
                </a:lnTo>
                <a:lnTo>
                  <a:pt x="4250" y="4753"/>
                </a:lnTo>
                <a:lnTo>
                  <a:pt x="4262" y="4659"/>
                </a:lnTo>
                <a:lnTo>
                  <a:pt x="4328" y="4667"/>
                </a:lnTo>
                <a:lnTo>
                  <a:pt x="4316" y="4761"/>
                </a:lnTo>
                <a:cubicBezTo>
                  <a:pt x="4314" y="4778"/>
                  <a:pt x="4300" y="4790"/>
                  <a:pt x="4283" y="4790"/>
                </a:cubicBezTo>
                <a:lnTo>
                  <a:pt x="4237" y="4790"/>
                </a:lnTo>
                <a:cubicBezTo>
                  <a:pt x="4221" y="4790"/>
                  <a:pt x="4207" y="4779"/>
                  <a:pt x="4204" y="4763"/>
                </a:cubicBezTo>
                <a:lnTo>
                  <a:pt x="4180" y="4639"/>
                </a:lnTo>
                <a:lnTo>
                  <a:pt x="4246" y="4627"/>
                </a:lnTo>
                <a:close/>
                <a:moveTo>
                  <a:pt x="4287" y="4461"/>
                </a:moveTo>
                <a:lnTo>
                  <a:pt x="4296" y="4385"/>
                </a:lnTo>
                <a:lnTo>
                  <a:pt x="4308" y="4197"/>
                </a:lnTo>
                <a:lnTo>
                  <a:pt x="4375" y="4201"/>
                </a:lnTo>
                <a:lnTo>
                  <a:pt x="4362" y="4394"/>
                </a:lnTo>
                <a:lnTo>
                  <a:pt x="4353" y="4469"/>
                </a:lnTo>
                <a:lnTo>
                  <a:pt x="4287" y="4461"/>
                </a:lnTo>
                <a:close/>
                <a:moveTo>
                  <a:pt x="4321" y="3997"/>
                </a:moveTo>
                <a:lnTo>
                  <a:pt x="4338" y="3731"/>
                </a:lnTo>
                <a:lnTo>
                  <a:pt x="4404" y="3736"/>
                </a:lnTo>
                <a:lnTo>
                  <a:pt x="4387" y="4002"/>
                </a:lnTo>
                <a:lnTo>
                  <a:pt x="4321" y="3997"/>
                </a:lnTo>
                <a:close/>
                <a:moveTo>
                  <a:pt x="4350" y="3532"/>
                </a:moveTo>
                <a:lnTo>
                  <a:pt x="4365" y="3266"/>
                </a:lnTo>
                <a:lnTo>
                  <a:pt x="4432" y="3269"/>
                </a:lnTo>
                <a:lnTo>
                  <a:pt x="4416" y="3536"/>
                </a:lnTo>
                <a:lnTo>
                  <a:pt x="4350" y="3532"/>
                </a:lnTo>
                <a:close/>
                <a:moveTo>
                  <a:pt x="4377" y="3066"/>
                </a:moveTo>
                <a:lnTo>
                  <a:pt x="4392" y="2800"/>
                </a:lnTo>
                <a:lnTo>
                  <a:pt x="4459" y="2804"/>
                </a:lnTo>
                <a:lnTo>
                  <a:pt x="4443" y="3070"/>
                </a:lnTo>
                <a:lnTo>
                  <a:pt x="4377" y="3066"/>
                </a:lnTo>
                <a:close/>
                <a:moveTo>
                  <a:pt x="4400" y="2601"/>
                </a:moveTo>
                <a:lnTo>
                  <a:pt x="4404" y="2335"/>
                </a:lnTo>
                <a:lnTo>
                  <a:pt x="4471" y="2336"/>
                </a:lnTo>
                <a:lnTo>
                  <a:pt x="4466" y="2602"/>
                </a:lnTo>
                <a:lnTo>
                  <a:pt x="4400" y="2601"/>
                </a:lnTo>
                <a:close/>
                <a:moveTo>
                  <a:pt x="4408" y="2135"/>
                </a:moveTo>
                <a:lnTo>
                  <a:pt x="4412" y="1868"/>
                </a:lnTo>
                <a:lnTo>
                  <a:pt x="4479" y="1869"/>
                </a:lnTo>
                <a:lnTo>
                  <a:pt x="4474" y="2136"/>
                </a:lnTo>
                <a:lnTo>
                  <a:pt x="4408" y="2135"/>
                </a:lnTo>
                <a:close/>
                <a:moveTo>
                  <a:pt x="4416" y="1668"/>
                </a:moveTo>
                <a:lnTo>
                  <a:pt x="4416" y="1634"/>
                </a:lnTo>
                <a:lnTo>
                  <a:pt x="4430" y="1400"/>
                </a:lnTo>
                <a:lnTo>
                  <a:pt x="4497" y="1404"/>
                </a:lnTo>
                <a:lnTo>
                  <a:pt x="4483" y="1635"/>
                </a:lnTo>
                <a:lnTo>
                  <a:pt x="4483" y="1669"/>
                </a:lnTo>
                <a:lnTo>
                  <a:pt x="4416" y="1668"/>
                </a:lnTo>
                <a:close/>
                <a:moveTo>
                  <a:pt x="4442" y="1201"/>
                </a:moveTo>
                <a:lnTo>
                  <a:pt x="4458" y="935"/>
                </a:lnTo>
                <a:lnTo>
                  <a:pt x="4525" y="939"/>
                </a:lnTo>
                <a:lnTo>
                  <a:pt x="4509" y="1205"/>
                </a:lnTo>
                <a:lnTo>
                  <a:pt x="4442" y="1201"/>
                </a:lnTo>
                <a:close/>
                <a:moveTo>
                  <a:pt x="4470" y="735"/>
                </a:moveTo>
                <a:lnTo>
                  <a:pt x="4472" y="705"/>
                </a:lnTo>
                <a:lnTo>
                  <a:pt x="4490" y="468"/>
                </a:lnTo>
                <a:lnTo>
                  <a:pt x="4557" y="474"/>
                </a:lnTo>
                <a:lnTo>
                  <a:pt x="4539" y="709"/>
                </a:lnTo>
                <a:lnTo>
                  <a:pt x="4537" y="739"/>
                </a:lnTo>
                <a:lnTo>
                  <a:pt x="4470" y="735"/>
                </a:lnTo>
                <a:close/>
                <a:moveTo>
                  <a:pt x="4505" y="269"/>
                </a:moveTo>
                <a:lnTo>
                  <a:pt x="4518" y="99"/>
                </a:lnTo>
                <a:cubicBezTo>
                  <a:pt x="4519" y="96"/>
                  <a:pt x="4519" y="93"/>
                  <a:pt x="4520" y="91"/>
                </a:cubicBezTo>
                <a:lnTo>
                  <a:pt x="4551" y="0"/>
                </a:lnTo>
                <a:lnTo>
                  <a:pt x="4614" y="21"/>
                </a:lnTo>
                <a:lnTo>
                  <a:pt x="4583" y="112"/>
                </a:lnTo>
                <a:lnTo>
                  <a:pt x="4585" y="104"/>
                </a:lnTo>
                <a:lnTo>
                  <a:pt x="4572" y="274"/>
                </a:lnTo>
                <a:lnTo>
                  <a:pt x="4505" y="269"/>
                </a:lnTo>
                <a:close/>
                <a:moveTo>
                  <a:pt x="4651" y="108"/>
                </a:moveTo>
                <a:lnTo>
                  <a:pt x="4677" y="299"/>
                </a:lnTo>
                <a:lnTo>
                  <a:pt x="4680" y="376"/>
                </a:lnTo>
                <a:lnTo>
                  <a:pt x="4614" y="379"/>
                </a:lnTo>
                <a:lnTo>
                  <a:pt x="4611" y="308"/>
                </a:lnTo>
                <a:lnTo>
                  <a:pt x="4585" y="117"/>
                </a:lnTo>
                <a:lnTo>
                  <a:pt x="4651" y="108"/>
                </a:lnTo>
                <a:close/>
                <a:moveTo>
                  <a:pt x="4688" y="576"/>
                </a:moveTo>
                <a:lnTo>
                  <a:pt x="4698" y="842"/>
                </a:lnTo>
                <a:lnTo>
                  <a:pt x="4631" y="845"/>
                </a:lnTo>
                <a:lnTo>
                  <a:pt x="4621" y="578"/>
                </a:lnTo>
                <a:lnTo>
                  <a:pt x="4688" y="576"/>
                </a:lnTo>
                <a:close/>
                <a:moveTo>
                  <a:pt x="4705" y="1042"/>
                </a:moveTo>
                <a:lnTo>
                  <a:pt x="4705" y="1046"/>
                </a:lnTo>
                <a:lnTo>
                  <a:pt x="4718" y="1308"/>
                </a:lnTo>
                <a:lnTo>
                  <a:pt x="4651" y="1312"/>
                </a:lnTo>
                <a:lnTo>
                  <a:pt x="4639" y="1048"/>
                </a:lnTo>
                <a:lnTo>
                  <a:pt x="4639" y="1045"/>
                </a:lnTo>
                <a:lnTo>
                  <a:pt x="4705" y="1042"/>
                </a:lnTo>
                <a:close/>
                <a:moveTo>
                  <a:pt x="4727" y="1508"/>
                </a:moveTo>
                <a:lnTo>
                  <a:pt x="4739" y="1775"/>
                </a:lnTo>
                <a:lnTo>
                  <a:pt x="4673" y="1778"/>
                </a:lnTo>
                <a:lnTo>
                  <a:pt x="4660" y="1511"/>
                </a:lnTo>
                <a:lnTo>
                  <a:pt x="4727" y="1508"/>
                </a:lnTo>
                <a:close/>
                <a:moveTo>
                  <a:pt x="4748" y="1974"/>
                </a:moveTo>
                <a:lnTo>
                  <a:pt x="4752" y="2046"/>
                </a:lnTo>
                <a:lnTo>
                  <a:pt x="4762" y="2240"/>
                </a:lnTo>
                <a:lnTo>
                  <a:pt x="4696" y="2244"/>
                </a:lnTo>
                <a:lnTo>
                  <a:pt x="4685" y="2050"/>
                </a:lnTo>
                <a:lnTo>
                  <a:pt x="4682" y="1977"/>
                </a:lnTo>
                <a:lnTo>
                  <a:pt x="4748" y="1974"/>
                </a:lnTo>
                <a:close/>
                <a:moveTo>
                  <a:pt x="4773" y="2440"/>
                </a:moveTo>
                <a:lnTo>
                  <a:pt x="4788" y="2706"/>
                </a:lnTo>
                <a:lnTo>
                  <a:pt x="4722" y="2710"/>
                </a:lnTo>
                <a:lnTo>
                  <a:pt x="4707" y="2444"/>
                </a:lnTo>
                <a:lnTo>
                  <a:pt x="4773" y="2440"/>
                </a:lnTo>
                <a:close/>
                <a:moveTo>
                  <a:pt x="4799" y="2906"/>
                </a:moveTo>
                <a:lnTo>
                  <a:pt x="4807" y="3056"/>
                </a:lnTo>
                <a:lnTo>
                  <a:pt x="4814" y="3172"/>
                </a:lnTo>
                <a:lnTo>
                  <a:pt x="4747" y="3176"/>
                </a:lnTo>
                <a:lnTo>
                  <a:pt x="4741" y="3060"/>
                </a:lnTo>
                <a:lnTo>
                  <a:pt x="4733" y="2910"/>
                </a:lnTo>
                <a:lnTo>
                  <a:pt x="4799" y="2906"/>
                </a:lnTo>
                <a:close/>
                <a:moveTo>
                  <a:pt x="4825" y="3372"/>
                </a:moveTo>
                <a:lnTo>
                  <a:pt x="4839" y="3638"/>
                </a:lnTo>
                <a:lnTo>
                  <a:pt x="4772" y="3642"/>
                </a:lnTo>
                <a:lnTo>
                  <a:pt x="4758" y="3376"/>
                </a:lnTo>
                <a:lnTo>
                  <a:pt x="4825" y="3372"/>
                </a:lnTo>
                <a:close/>
                <a:moveTo>
                  <a:pt x="4850" y="3838"/>
                </a:moveTo>
                <a:lnTo>
                  <a:pt x="4854" y="3910"/>
                </a:lnTo>
                <a:lnTo>
                  <a:pt x="4870" y="4103"/>
                </a:lnTo>
                <a:lnTo>
                  <a:pt x="4804" y="4109"/>
                </a:lnTo>
                <a:lnTo>
                  <a:pt x="4787" y="3914"/>
                </a:lnTo>
                <a:lnTo>
                  <a:pt x="4783" y="3842"/>
                </a:lnTo>
                <a:lnTo>
                  <a:pt x="4850" y="3838"/>
                </a:lnTo>
                <a:close/>
                <a:moveTo>
                  <a:pt x="4887" y="4302"/>
                </a:moveTo>
                <a:lnTo>
                  <a:pt x="4900" y="4460"/>
                </a:lnTo>
                <a:lnTo>
                  <a:pt x="4912" y="4567"/>
                </a:lnTo>
                <a:lnTo>
                  <a:pt x="4846" y="4574"/>
                </a:lnTo>
                <a:lnTo>
                  <a:pt x="4834" y="4466"/>
                </a:lnTo>
                <a:lnTo>
                  <a:pt x="4820" y="4308"/>
                </a:lnTo>
                <a:lnTo>
                  <a:pt x="4887" y="4302"/>
                </a:lnTo>
                <a:close/>
                <a:moveTo>
                  <a:pt x="4913" y="4646"/>
                </a:moveTo>
                <a:lnTo>
                  <a:pt x="4917" y="4641"/>
                </a:lnTo>
                <a:lnTo>
                  <a:pt x="4908" y="4658"/>
                </a:lnTo>
                <a:lnTo>
                  <a:pt x="4955" y="4456"/>
                </a:lnTo>
                <a:lnTo>
                  <a:pt x="4967" y="4404"/>
                </a:lnTo>
                <a:lnTo>
                  <a:pt x="5032" y="4419"/>
                </a:lnTo>
                <a:lnTo>
                  <a:pt x="5020" y="4471"/>
                </a:lnTo>
                <a:lnTo>
                  <a:pt x="4973" y="4673"/>
                </a:lnTo>
                <a:cubicBezTo>
                  <a:pt x="4972" y="4679"/>
                  <a:pt x="4969" y="4684"/>
                  <a:pt x="4964" y="4689"/>
                </a:cubicBezTo>
                <a:lnTo>
                  <a:pt x="4960" y="4694"/>
                </a:lnTo>
                <a:lnTo>
                  <a:pt x="4913" y="4646"/>
                </a:lnTo>
                <a:close/>
                <a:moveTo>
                  <a:pt x="5012" y="4209"/>
                </a:moveTo>
                <a:lnTo>
                  <a:pt x="5057" y="4024"/>
                </a:lnTo>
                <a:cubicBezTo>
                  <a:pt x="5058" y="4020"/>
                  <a:pt x="5059" y="4017"/>
                  <a:pt x="5061" y="4014"/>
                </a:cubicBezTo>
                <a:lnTo>
                  <a:pt x="5101" y="3950"/>
                </a:lnTo>
                <a:lnTo>
                  <a:pt x="5158" y="3985"/>
                </a:lnTo>
                <a:lnTo>
                  <a:pt x="5117" y="4049"/>
                </a:lnTo>
                <a:lnTo>
                  <a:pt x="5122" y="4039"/>
                </a:lnTo>
                <a:lnTo>
                  <a:pt x="5077" y="4225"/>
                </a:lnTo>
                <a:lnTo>
                  <a:pt x="5012" y="4209"/>
                </a:lnTo>
                <a:close/>
                <a:moveTo>
                  <a:pt x="5244" y="4120"/>
                </a:moveTo>
                <a:lnTo>
                  <a:pt x="5288" y="4260"/>
                </a:lnTo>
                <a:lnTo>
                  <a:pt x="5337" y="4365"/>
                </a:lnTo>
                <a:lnTo>
                  <a:pt x="5276" y="4393"/>
                </a:lnTo>
                <a:lnTo>
                  <a:pt x="5224" y="4280"/>
                </a:lnTo>
                <a:lnTo>
                  <a:pt x="5180" y="4140"/>
                </a:lnTo>
                <a:lnTo>
                  <a:pt x="5244" y="4120"/>
                </a:lnTo>
                <a:close/>
                <a:moveTo>
                  <a:pt x="5369" y="4281"/>
                </a:moveTo>
                <a:lnTo>
                  <a:pt x="5400" y="4169"/>
                </a:lnTo>
                <a:lnTo>
                  <a:pt x="5439" y="4024"/>
                </a:lnTo>
                <a:lnTo>
                  <a:pt x="5503" y="4041"/>
                </a:lnTo>
                <a:lnTo>
                  <a:pt x="5464" y="4187"/>
                </a:lnTo>
                <a:lnTo>
                  <a:pt x="5433" y="4299"/>
                </a:lnTo>
                <a:lnTo>
                  <a:pt x="5369" y="4281"/>
                </a:lnTo>
                <a:close/>
                <a:moveTo>
                  <a:pt x="5516" y="3821"/>
                </a:moveTo>
                <a:lnTo>
                  <a:pt x="5559" y="3785"/>
                </a:lnTo>
                <a:cubicBezTo>
                  <a:pt x="5568" y="3778"/>
                  <a:pt x="5581" y="3776"/>
                  <a:pt x="5592" y="3780"/>
                </a:cubicBezTo>
                <a:cubicBezTo>
                  <a:pt x="5603" y="3784"/>
                  <a:pt x="5611" y="3793"/>
                  <a:pt x="5613" y="3805"/>
                </a:cubicBezTo>
                <a:lnTo>
                  <a:pt x="5632" y="3906"/>
                </a:lnTo>
                <a:lnTo>
                  <a:pt x="5654" y="4011"/>
                </a:lnTo>
                <a:lnTo>
                  <a:pt x="5588" y="4025"/>
                </a:lnTo>
                <a:lnTo>
                  <a:pt x="5566" y="3918"/>
                </a:lnTo>
                <a:lnTo>
                  <a:pt x="5548" y="3817"/>
                </a:lnTo>
                <a:lnTo>
                  <a:pt x="5602" y="3837"/>
                </a:lnTo>
                <a:lnTo>
                  <a:pt x="5558" y="3872"/>
                </a:lnTo>
                <a:lnTo>
                  <a:pt x="5516" y="3821"/>
                </a:lnTo>
                <a:close/>
              </a:path>
            </a:pathLst>
          </a:custGeom>
          <a:solidFill>
            <a:srgbClr val="3333FF"/>
          </a:solidFill>
          <a:ln w="1588" cap="flat">
            <a:solidFill>
              <a:srgbClr val="3333FF"/>
            </a:solidFill>
            <a:prstDash val="solid"/>
            <a:bevel/>
            <a:headEnd/>
            <a:tailEnd/>
          </a:ln>
        </p:spPr>
        <p:txBody>
          <a:bodyPr/>
          <a:lstStyle/>
          <a:p>
            <a:endParaRPr lang="en-US"/>
          </a:p>
        </p:txBody>
      </p:sp>
      <p:sp>
        <p:nvSpPr>
          <p:cNvPr id="83139" name="Freeform 195">
            <a:extLst>
              <a:ext uri="{FF2B5EF4-FFF2-40B4-BE49-F238E27FC236}">
                <a16:creationId xmlns:a16="http://schemas.microsoft.com/office/drawing/2014/main" id="{DAEEBCB3-9283-405A-BE95-E78FDE424224}"/>
              </a:ext>
            </a:extLst>
          </p:cNvPr>
          <p:cNvSpPr>
            <a:spLocks noEditPoints="1"/>
          </p:cNvSpPr>
          <p:nvPr/>
        </p:nvSpPr>
        <p:spPr bwMode="auto">
          <a:xfrm>
            <a:off x="5530850" y="4132263"/>
            <a:ext cx="708025" cy="942975"/>
          </a:xfrm>
          <a:custGeom>
            <a:avLst/>
            <a:gdLst>
              <a:gd name="T0" fmla="*/ 67 w 3269"/>
              <a:gd name="T1" fmla="*/ 2663 h 4328"/>
              <a:gd name="T2" fmla="*/ 118 w 3269"/>
              <a:gd name="T3" fmla="*/ 3127 h 4328"/>
              <a:gd name="T4" fmla="*/ 165 w 3269"/>
              <a:gd name="T5" fmla="*/ 3591 h 4328"/>
              <a:gd name="T6" fmla="*/ 219 w 3269"/>
              <a:gd name="T7" fmla="*/ 4265 h 4328"/>
              <a:gd name="T8" fmla="*/ 196 w 3269"/>
              <a:gd name="T9" fmla="*/ 4246 h 4328"/>
              <a:gd name="T10" fmla="*/ 288 w 3269"/>
              <a:gd name="T11" fmla="*/ 3809 h 4328"/>
              <a:gd name="T12" fmla="*/ 305 w 3269"/>
              <a:gd name="T13" fmla="*/ 3609 h 4328"/>
              <a:gd name="T14" fmla="*/ 371 w 3269"/>
              <a:gd name="T15" fmla="*/ 3615 h 4328"/>
              <a:gd name="T16" fmla="*/ 406 w 3269"/>
              <a:gd name="T17" fmla="*/ 3149 h 4328"/>
              <a:gd name="T18" fmla="*/ 439 w 3269"/>
              <a:gd name="T19" fmla="*/ 2683 h 4328"/>
              <a:gd name="T20" fmla="*/ 487 w 3269"/>
              <a:gd name="T21" fmla="*/ 1951 h 4328"/>
              <a:gd name="T22" fmla="*/ 436 w 3269"/>
              <a:gd name="T23" fmla="*/ 1671 h 4328"/>
              <a:gd name="T24" fmla="*/ 432 w 3269"/>
              <a:gd name="T25" fmla="*/ 1748 h 4328"/>
              <a:gd name="T26" fmla="*/ 611 w 3269"/>
              <a:gd name="T27" fmla="*/ 1538 h 4328"/>
              <a:gd name="T28" fmla="*/ 631 w 3269"/>
              <a:gd name="T29" fmla="*/ 2256 h 4328"/>
              <a:gd name="T30" fmla="*/ 725 w 3269"/>
              <a:gd name="T31" fmla="*/ 2603 h 4328"/>
              <a:gd name="T32" fmla="*/ 648 w 3269"/>
              <a:gd name="T33" fmla="*/ 2473 h 4328"/>
              <a:gd name="T34" fmla="*/ 785 w 3269"/>
              <a:gd name="T35" fmla="*/ 2380 h 4328"/>
              <a:gd name="T36" fmla="*/ 750 w 3269"/>
              <a:gd name="T37" fmla="*/ 2638 h 4328"/>
              <a:gd name="T38" fmla="*/ 809 w 3269"/>
              <a:gd name="T39" fmla="*/ 2183 h 4328"/>
              <a:gd name="T40" fmla="*/ 920 w 3269"/>
              <a:gd name="T41" fmla="*/ 1574 h 4328"/>
              <a:gd name="T42" fmla="*/ 960 w 3269"/>
              <a:gd name="T43" fmla="*/ 991 h 4328"/>
              <a:gd name="T44" fmla="*/ 985 w 3269"/>
              <a:gd name="T45" fmla="*/ 524 h 4328"/>
              <a:gd name="T46" fmla="*/ 1032 w 3269"/>
              <a:gd name="T47" fmla="*/ 63 h 4328"/>
              <a:gd name="T48" fmla="*/ 1156 w 3269"/>
              <a:gd name="T49" fmla="*/ 264 h 4328"/>
              <a:gd name="T50" fmla="*/ 1181 w 3269"/>
              <a:gd name="T51" fmla="*/ 463 h 4328"/>
              <a:gd name="T52" fmla="*/ 1115 w 3269"/>
              <a:gd name="T53" fmla="*/ 471 h 4328"/>
              <a:gd name="T54" fmla="*/ 1184 w 3269"/>
              <a:gd name="T55" fmla="*/ 1201 h 4328"/>
              <a:gd name="T56" fmla="*/ 1310 w 3269"/>
              <a:gd name="T57" fmla="*/ 1566 h 4328"/>
              <a:gd name="T58" fmla="*/ 1279 w 3269"/>
              <a:gd name="T59" fmla="*/ 1389 h 4328"/>
              <a:gd name="T60" fmla="*/ 1484 w 3269"/>
              <a:gd name="T61" fmla="*/ 1873 h 4328"/>
              <a:gd name="T62" fmla="*/ 1422 w 3269"/>
              <a:gd name="T63" fmla="*/ 1897 h 4328"/>
              <a:gd name="T64" fmla="*/ 1425 w 3269"/>
              <a:gd name="T65" fmla="*/ 1817 h 4328"/>
              <a:gd name="T66" fmla="*/ 1681 w 3269"/>
              <a:gd name="T67" fmla="*/ 2412 h 4328"/>
              <a:gd name="T68" fmla="*/ 1562 w 3269"/>
              <a:gd name="T69" fmla="*/ 2313 h 4328"/>
              <a:gd name="T70" fmla="*/ 1792 w 3269"/>
              <a:gd name="T71" fmla="*/ 2450 h 4328"/>
              <a:gd name="T72" fmla="*/ 1912 w 3269"/>
              <a:gd name="T73" fmla="*/ 2302 h 4328"/>
              <a:gd name="T74" fmla="*/ 2006 w 3269"/>
              <a:gd name="T75" fmla="*/ 2328 h 4328"/>
              <a:gd name="T76" fmla="*/ 1902 w 3269"/>
              <a:gd name="T77" fmla="*/ 2431 h 4328"/>
              <a:gd name="T78" fmla="*/ 2175 w 3269"/>
              <a:gd name="T79" fmla="*/ 2173 h 4328"/>
              <a:gd name="T80" fmla="*/ 2324 w 3269"/>
              <a:gd name="T81" fmla="*/ 2196 h 4328"/>
              <a:gd name="T82" fmla="*/ 2419 w 3269"/>
              <a:gd name="T83" fmla="*/ 2247 h 4328"/>
              <a:gd name="T84" fmla="*/ 2336 w 3269"/>
              <a:gd name="T85" fmla="*/ 2281 h 4328"/>
              <a:gd name="T86" fmla="*/ 2205 w 3269"/>
              <a:gd name="T87" fmla="*/ 2240 h 4328"/>
              <a:gd name="T88" fmla="*/ 2545 w 3269"/>
              <a:gd name="T89" fmla="*/ 2094 h 4328"/>
              <a:gd name="T90" fmla="*/ 2705 w 3269"/>
              <a:gd name="T91" fmla="*/ 1946 h 4328"/>
              <a:gd name="T92" fmla="*/ 2604 w 3269"/>
              <a:gd name="T93" fmla="*/ 2123 h 4328"/>
              <a:gd name="T94" fmla="*/ 2844 w 3269"/>
              <a:gd name="T95" fmla="*/ 1984 h 4328"/>
              <a:gd name="T96" fmla="*/ 2911 w 3269"/>
              <a:gd name="T97" fmla="*/ 2241 h 4328"/>
              <a:gd name="T98" fmla="*/ 2785 w 3269"/>
              <a:gd name="T99" fmla="*/ 2013 h 4328"/>
              <a:gd name="T100" fmla="*/ 3121 w 3269"/>
              <a:gd name="T101" fmla="*/ 2254 h 4328"/>
              <a:gd name="T102" fmla="*/ 3269 w 3269"/>
              <a:gd name="T103" fmla="*/ 2143 h 4328"/>
              <a:gd name="T104" fmla="*/ 3110 w 3269"/>
              <a:gd name="T105" fmla="*/ 2350 h 4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69" h="4328">
                <a:moveTo>
                  <a:pt x="67" y="2663"/>
                </a:moveTo>
                <a:lnTo>
                  <a:pt x="96" y="2928"/>
                </a:lnTo>
                <a:lnTo>
                  <a:pt x="30" y="2935"/>
                </a:lnTo>
                <a:lnTo>
                  <a:pt x="0" y="2670"/>
                </a:lnTo>
                <a:lnTo>
                  <a:pt x="67" y="2663"/>
                </a:lnTo>
                <a:close/>
                <a:moveTo>
                  <a:pt x="118" y="3127"/>
                </a:moveTo>
                <a:lnTo>
                  <a:pt x="145" y="3392"/>
                </a:lnTo>
                <a:lnTo>
                  <a:pt x="79" y="3399"/>
                </a:lnTo>
                <a:lnTo>
                  <a:pt x="52" y="3133"/>
                </a:lnTo>
                <a:lnTo>
                  <a:pt x="118" y="3127"/>
                </a:lnTo>
                <a:close/>
                <a:moveTo>
                  <a:pt x="165" y="3591"/>
                </a:moveTo>
                <a:lnTo>
                  <a:pt x="194" y="3856"/>
                </a:lnTo>
                <a:lnTo>
                  <a:pt x="127" y="3863"/>
                </a:lnTo>
                <a:lnTo>
                  <a:pt x="99" y="3598"/>
                </a:lnTo>
                <a:lnTo>
                  <a:pt x="165" y="3591"/>
                </a:lnTo>
                <a:close/>
                <a:moveTo>
                  <a:pt x="223" y="4050"/>
                </a:moveTo>
                <a:lnTo>
                  <a:pt x="261" y="4232"/>
                </a:lnTo>
                <a:lnTo>
                  <a:pt x="278" y="4284"/>
                </a:lnTo>
                <a:lnTo>
                  <a:pt x="214" y="4287"/>
                </a:lnTo>
                <a:lnTo>
                  <a:pt x="219" y="4265"/>
                </a:lnTo>
                <a:lnTo>
                  <a:pt x="284" y="4279"/>
                </a:lnTo>
                <a:lnTo>
                  <a:pt x="280" y="4301"/>
                </a:lnTo>
                <a:cubicBezTo>
                  <a:pt x="276" y="4316"/>
                  <a:pt x="264" y="4327"/>
                  <a:pt x="249" y="4327"/>
                </a:cubicBezTo>
                <a:cubicBezTo>
                  <a:pt x="234" y="4328"/>
                  <a:pt x="220" y="4319"/>
                  <a:pt x="215" y="4305"/>
                </a:cubicBezTo>
                <a:lnTo>
                  <a:pt x="196" y="4246"/>
                </a:lnTo>
                <a:lnTo>
                  <a:pt x="158" y="4064"/>
                </a:lnTo>
                <a:lnTo>
                  <a:pt x="223" y="4050"/>
                </a:lnTo>
                <a:close/>
                <a:moveTo>
                  <a:pt x="260" y="4069"/>
                </a:moveTo>
                <a:lnTo>
                  <a:pt x="270" y="4021"/>
                </a:lnTo>
                <a:lnTo>
                  <a:pt x="288" y="3809"/>
                </a:lnTo>
                <a:lnTo>
                  <a:pt x="354" y="3814"/>
                </a:lnTo>
                <a:lnTo>
                  <a:pt x="335" y="4034"/>
                </a:lnTo>
                <a:lnTo>
                  <a:pt x="325" y="4083"/>
                </a:lnTo>
                <a:lnTo>
                  <a:pt x="260" y="4069"/>
                </a:lnTo>
                <a:close/>
                <a:moveTo>
                  <a:pt x="305" y="3609"/>
                </a:moveTo>
                <a:lnTo>
                  <a:pt x="316" y="3482"/>
                </a:lnTo>
                <a:lnTo>
                  <a:pt x="326" y="3344"/>
                </a:lnTo>
                <a:lnTo>
                  <a:pt x="392" y="3349"/>
                </a:lnTo>
                <a:lnTo>
                  <a:pt x="382" y="3488"/>
                </a:lnTo>
                <a:lnTo>
                  <a:pt x="371" y="3615"/>
                </a:lnTo>
                <a:lnTo>
                  <a:pt x="305" y="3609"/>
                </a:lnTo>
                <a:close/>
                <a:moveTo>
                  <a:pt x="340" y="3144"/>
                </a:moveTo>
                <a:lnTo>
                  <a:pt x="359" y="2878"/>
                </a:lnTo>
                <a:lnTo>
                  <a:pt x="425" y="2883"/>
                </a:lnTo>
                <a:lnTo>
                  <a:pt x="406" y="3149"/>
                </a:lnTo>
                <a:lnTo>
                  <a:pt x="340" y="3144"/>
                </a:lnTo>
                <a:close/>
                <a:moveTo>
                  <a:pt x="372" y="2679"/>
                </a:moveTo>
                <a:lnTo>
                  <a:pt x="391" y="2413"/>
                </a:lnTo>
                <a:lnTo>
                  <a:pt x="457" y="2417"/>
                </a:lnTo>
                <a:lnTo>
                  <a:pt x="439" y="2683"/>
                </a:lnTo>
                <a:lnTo>
                  <a:pt x="372" y="2679"/>
                </a:lnTo>
                <a:close/>
                <a:moveTo>
                  <a:pt x="404" y="2213"/>
                </a:moveTo>
                <a:lnTo>
                  <a:pt x="409" y="2149"/>
                </a:lnTo>
                <a:lnTo>
                  <a:pt x="420" y="1947"/>
                </a:lnTo>
                <a:lnTo>
                  <a:pt x="487" y="1951"/>
                </a:lnTo>
                <a:lnTo>
                  <a:pt x="475" y="2154"/>
                </a:lnTo>
                <a:lnTo>
                  <a:pt x="471" y="2218"/>
                </a:lnTo>
                <a:lnTo>
                  <a:pt x="404" y="2213"/>
                </a:lnTo>
                <a:close/>
                <a:moveTo>
                  <a:pt x="432" y="1748"/>
                </a:moveTo>
                <a:lnTo>
                  <a:pt x="436" y="1671"/>
                </a:lnTo>
                <a:lnTo>
                  <a:pt x="472" y="1480"/>
                </a:lnTo>
                <a:lnTo>
                  <a:pt x="537" y="1493"/>
                </a:lnTo>
                <a:lnTo>
                  <a:pt x="503" y="1675"/>
                </a:lnTo>
                <a:lnTo>
                  <a:pt x="498" y="1752"/>
                </a:lnTo>
                <a:lnTo>
                  <a:pt x="432" y="1748"/>
                </a:lnTo>
                <a:close/>
                <a:moveTo>
                  <a:pt x="611" y="1538"/>
                </a:moveTo>
                <a:lnTo>
                  <a:pt x="650" y="1802"/>
                </a:lnTo>
                <a:lnTo>
                  <a:pt x="584" y="1812"/>
                </a:lnTo>
                <a:lnTo>
                  <a:pt x="545" y="1548"/>
                </a:lnTo>
                <a:lnTo>
                  <a:pt x="611" y="1538"/>
                </a:lnTo>
                <a:close/>
                <a:moveTo>
                  <a:pt x="672" y="2002"/>
                </a:moveTo>
                <a:lnTo>
                  <a:pt x="698" y="2249"/>
                </a:lnTo>
                <a:lnTo>
                  <a:pt x="699" y="2268"/>
                </a:lnTo>
                <a:lnTo>
                  <a:pt x="633" y="2273"/>
                </a:lnTo>
                <a:lnTo>
                  <a:pt x="631" y="2256"/>
                </a:lnTo>
                <a:lnTo>
                  <a:pt x="605" y="2009"/>
                </a:lnTo>
                <a:lnTo>
                  <a:pt x="672" y="2002"/>
                </a:lnTo>
                <a:close/>
                <a:moveTo>
                  <a:pt x="715" y="2468"/>
                </a:moveTo>
                <a:lnTo>
                  <a:pt x="726" y="2609"/>
                </a:lnTo>
                <a:lnTo>
                  <a:pt x="725" y="2603"/>
                </a:lnTo>
                <a:lnTo>
                  <a:pt x="757" y="2724"/>
                </a:lnTo>
                <a:lnTo>
                  <a:pt x="692" y="2741"/>
                </a:lnTo>
                <a:lnTo>
                  <a:pt x="660" y="2620"/>
                </a:lnTo>
                <a:cubicBezTo>
                  <a:pt x="660" y="2618"/>
                  <a:pt x="659" y="2616"/>
                  <a:pt x="659" y="2614"/>
                </a:cubicBezTo>
                <a:lnTo>
                  <a:pt x="648" y="2473"/>
                </a:lnTo>
                <a:lnTo>
                  <a:pt x="715" y="2468"/>
                </a:lnTo>
                <a:close/>
                <a:moveTo>
                  <a:pt x="750" y="2638"/>
                </a:moveTo>
                <a:lnTo>
                  <a:pt x="753" y="2629"/>
                </a:lnTo>
                <a:lnTo>
                  <a:pt x="752" y="2634"/>
                </a:lnTo>
                <a:lnTo>
                  <a:pt x="785" y="2380"/>
                </a:lnTo>
                <a:lnTo>
                  <a:pt x="851" y="2388"/>
                </a:lnTo>
                <a:lnTo>
                  <a:pt x="818" y="2643"/>
                </a:lnTo>
                <a:cubicBezTo>
                  <a:pt x="818" y="2645"/>
                  <a:pt x="818" y="2647"/>
                  <a:pt x="817" y="2649"/>
                </a:cubicBezTo>
                <a:lnTo>
                  <a:pt x="814" y="2658"/>
                </a:lnTo>
                <a:lnTo>
                  <a:pt x="750" y="2638"/>
                </a:lnTo>
                <a:close/>
                <a:moveTo>
                  <a:pt x="809" y="2183"/>
                </a:moveTo>
                <a:lnTo>
                  <a:pt x="829" y="1917"/>
                </a:lnTo>
                <a:lnTo>
                  <a:pt x="895" y="1922"/>
                </a:lnTo>
                <a:lnTo>
                  <a:pt x="876" y="2188"/>
                </a:lnTo>
                <a:lnTo>
                  <a:pt x="809" y="2183"/>
                </a:lnTo>
                <a:close/>
                <a:moveTo>
                  <a:pt x="843" y="1718"/>
                </a:moveTo>
                <a:lnTo>
                  <a:pt x="854" y="1570"/>
                </a:lnTo>
                <a:lnTo>
                  <a:pt x="862" y="1452"/>
                </a:lnTo>
                <a:lnTo>
                  <a:pt x="928" y="1456"/>
                </a:lnTo>
                <a:lnTo>
                  <a:pt x="920" y="1574"/>
                </a:lnTo>
                <a:lnTo>
                  <a:pt x="910" y="1723"/>
                </a:lnTo>
                <a:lnTo>
                  <a:pt x="843" y="1718"/>
                </a:lnTo>
                <a:close/>
                <a:moveTo>
                  <a:pt x="876" y="1252"/>
                </a:moveTo>
                <a:lnTo>
                  <a:pt x="894" y="986"/>
                </a:lnTo>
                <a:lnTo>
                  <a:pt x="960" y="991"/>
                </a:lnTo>
                <a:lnTo>
                  <a:pt x="942" y="1257"/>
                </a:lnTo>
                <a:lnTo>
                  <a:pt x="876" y="1252"/>
                </a:lnTo>
                <a:close/>
                <a:moveTo>
                  <a:pt x="905" y="787"/>
                </a:moveTo>
                <a:lnTo>
                  <a:pt x="919" y="521"/>
                </a:lnTo>
                <a:lnTo>
                  <a:pt x="985" y="524"/>
                </a:lnTo>
                <a:lnTo>
                  <a:pt x="972" y="791"/>
                </a:lnTo>
                <a:lnTo>
                  <a:pt x="905" y="787"/>
                </a:lnTo>
                <a:close/>
                <a:moveTo>
                  <a:pt x="929" y="318"/>
                </a:moveTo>
                <a:lnTo>
                  <a:pt x="965" y="54"/>
                </a:lnTo>
                <a:lnTo>
                  <a:pt x="1032" y="63"/>
                </a:lnTo>
                <a:lnTo>
                  <a:pt x="996" y="327"/>
                </a:lnTo>
                <a:lnTo>
                  <a:pt x="929" y="318"/>
                </a:lnTo>
                <a:close/>
                <a:moveTo>
                  <a:pt x="1103" y="0"/>
                </a:moveTo>
                <a:lnTo>
                  <a:pt x="1142" y="157"/>
                </a:lnTo>
                <a:lnTo>
                  <a:pt x="1156" y="264"/>
                </a:lnTo>
                <a:lnTo>
                  <a:pt x="1090" y="273"/>
                </a:lnTo>
                <a:lnTo>
                  <a:pt x="1078" y="173"/>
                </a:lnTo>
                <a:lnTo>
                  <a:pt x="1038" y="16"/>
                </a:lnTo>
                <a:lnTo>
                  <a:pt x="1103" y="0"/>
                </a:lnTo>
                <a:close/>
                <a:moveTo>
                  <a:pt x="1181" y="463"/>
                </a:moveTo>
                <a:lnTo>
                  <a:pt x="1189" y="529"/>
                </a:lnTo>
                <a:lnTo>
                  <a:pt x="1203" y="730"/>
                </a:lnTo>
                <a:lnTo>
                  <a:pt x="1137" y="735"/>
                </a:lnTo>
                <a:lnTo>
                  <a:pt x="1123" y="537"/>
                </a:lnTo>
                <a:lnTo>
                  <a:pt x="1115" y="471"/>
                </a:lnTo>
                <a:lnTo>
                  <a:pt x="1181" y="463"/>
                </a:lnTo>
                <a:close/>
                <a:moveTo>
                  <a:pt x="1217" y="930"/>
                </a:moveTo>
                <a:lnTo>
                  <a:pt x="1217" y="935"/>
                </a:lnTo>
                <a:lnTo>
                  <a:pt x="1250" y="1193"/>
                </a:lnTo>
                <a:lnTo>
                  <a:pt x="1184" y="1201"/>
                </a:lnTo>
                <a:lnTo>
                  <a:pt x="1151" y="940"/>
                </a:lnTo>
                <a:lnTo>
                  <a:pt x="1151" y="935"/>
                </a:lnTo>
                <a:lnTo>
                  <a:pt x="1217" y="930"/>
                </a:lnTo>
                <a:close/>
                <a:moveTo>
                  <a:pt x="1279" y="1389"/>
                </a:moveTo>
                <a:lnTo>
                  <a:pt x="1310" y="1566"/>
                </a:lnTo>
                <a:lnTo>
                  <a:pt x="1335" y="1645"/>
                </a:lnTo>
                <a:lnTo>
                  <a:pt x="1271" y="1665"/>
                </a:lnTo>
                <a:lnTo>
                  <a:pt x="1244" y="1578"/>
                </a:lnTo>
                <a:lnTo>
                  <a:pt x="1213" y="1400"/>
                </a:lnTo>
                <a:lnTo>
                  <a:pt x="1279" y="1389"/>
                </a:lnTo>
                <a:close/>
                <a:moveTo>
                  <a:pt x="1425" y="1817"/>
                </a:moveTo>
                <a:lnTo>
                  <a:pt x="1429" y="1826"/>
                </a:lnTo>
                <a:lnTo>
                  <a:pt x="1419" y="1813"/>
                </a:lnTo>
                <a:lnTo>
                  <a:pt x="1475" y="1859"/>
                </a:lnTo>
                <a:cubicBezTo>
                  <a:pt x="1479" y="1863"/>
                  <a:pt x="1482" y="1867"/>
                  <a:pt x="1484" y="1873"/>
                </a:cubicBezTo>
                <a:lnTo>
                  <a:pt x="1531" y="1992"/>
                </a:lnTo>
                <a:lnTo>
                  <a:pt x="1550" y="2046"/>
                </a:lnTo>
                <a:lnTo>
                  <a:pt x="1488" y="2069"/>
                </a:lnTo>
                <a:lnTo>
                  <a:pt x="1469" y="2016"/>
                </a:lnTo>
                <a:lnTo>
                  <a:pt x="1422" y="1897"/>
                </a:lnTo>
                <a:lnTo>
                  <a:pt x="1432" y="1910"/>
                </a:lnTo>
                <a:lnTo>
                  <a:pt x="1376" y="1864"/>
                </a:lnTo>
                <a:cubicBezTo>
                  <a:pt x="1372" y="1861"/>
                  <a:pt x="1369" y="1856"/>
                  <a:pt x="1367" y="1851"/>
                </a:cubicBezTo>
                <a:lnTo>
                  <a:pt x="1363" y="1842"/>
                </a:lnTo>
                <a:lnTo>
                  <a:pt x="1425" y="1817"/>
                </a:lnTo>
                <a:close/>
                <a:moveTo>
                  <a:pt x="1611" y="2239"/>
                </a:moveTo>
                <a:lnTo>
                  <a:pt x="1625" y="2289"/>
                </a:lnTo>
                <a:lnTo>
                  <a:pt x="1623" y="2284"/>
                </a:lnTo>
                <a:lnTo>
                  <a:pt x="1678" y="2404"/>
                </a:lnTo>
                <a:cubicBezTo>
                  <a:pt x="1680" y="2407"/>
                  <a:pt x="1680" y="2409"/>
                  <a:pt x="1681" y="2412"/>
                </a:cubicBezTo>
                <a:lnTo>
                  <a:pt x="1696" y="2493"/>
                </a:lnTo>
                <a:lnTo>
                  <a:pt x="1630" y="2505"/>
                </a:lnTo>
                <a:lnTo>
                  <a:pt x="1615" y="2424"/>
                </a:lnTo>
                <a:lnTo>
                  <a:pt x="1618" y="2432"/>
                </a:lnTo>
                <a:lnTo>
                  <a:pt x="1562" y="2313"/>
                </a:lnTo>
                <a:cubicBezTo>
                  <a:pt x="1561" y="2311"/>
                  <a:pt x="1561" y="2309"/>
                  <a:pt x="1560" y="2307"/>
                </a:cubicBezTo>
                <a:lnTo>
                  <a:pt x="1546" y="2257"/>
                </a:lnTo>
                <a:lnTo>
                  <a:pt x="1611" y="2239"/>
                </a:lnTo>
                <a:close/>
                <a:moveTo>
                  <a:pt x="1791" y="2451"/>
                </a:moveTo>
                <a:lnTo>
                  <a:pt x="1792" y="2450"/>
                </a:lnTo>
                <a:lnTo>
                  <a:pt x="1847" y="2394"/>
                </a:lnTo>
                <a:lnTo>
                  <a:pt x="1840" y="2406"/>
                </a:lnTo>
                <a:lnTo>
                  <a:pt x="1859" y="2360"/>
                </a:lnTo>
                <a:cubicBezTo>
                  <a:pt x="1860" y="2355"/>
                  <a:pt x="1863" y="2352"/>
                  <a:pt x="1866" y="2348"/>
                </a:cubicBezTo>
                <a:lnTo>
                  <a:pt x="1912" y="2302"/>
                </a:lnTo>
                <a:cubicBezTo>
                  <a:pt x="1915" y="2300"/>
                  <a:pt x="1918" y="2298"/>
                  <a:pt x="1921" y="2296"/>
                </a:cubicBezTo>
                <a:lnTo>
                  <a:pt x="1977" y="2269"/>
                </a:lnTo>
                <a:lnTo>
                  <a:pt x="1988" y="2264"/>
                </a:lnTo>
                <a:lnTo>
                  <a:pt x="2013" y="2326"/>
                </a:lnTo>
                <a:lnTo>
                  <a:pt x="2006" y="2328"/>
                </a:lnTo>
                <a:lnTo>
                  <a:pt x="1951" y="2356"/>
                </a:lnTo>
                <a:lnTo>
                  <a:pt x="1959" y="2350"/>
                </a:lnTo>
                <a:lnTo>
                  <a:pt x="1913" y="2396"/>
                </a:lnTo>
                <a:lnTo>
                  <a:pt x="1920" y="2385"/>
                </a:lnTo>
                <a:lnTo>
                  <a:pt x="1902" y="2431"/>
                </a:lnTo>
                <a:cubicBezTo>
                  <a:pt x="1900" y="2435"/>
                  <a:pt x="1898" y="2439"/>
                  <a:pt x="1894" y="2442"/>
                </a:cubicBezTo>
                <a:lnTo>
                  <a:pt x="1839" y="2497"/>
                </a:lnTo>
                <a:lnTo>
                  <a:pt x="1838" y="2498"/>
                </a:lnTo>
                <a:lnTo>
                  <a:pt x="1791" y="2451"/>
                </a:lnTo>
                <a:close/>
                <a:moveTo>
                  <a:pt x="2175" y="2173"/>
                </a:moveTo>
                <a:lnTo>
                  <a:pt x="2205" y="2173"/>
                </a:lnTo>
                <a:lnTo>
                  <a:pt x="2261" y="2173"/>
                </a:lnTo>
                <a:cubicBezTo>
                  <a:pt x="2265" y="2173"/>
                  <a:pt x="2269" y="2174"/>
                  <a:pt x="2273" y="2176"/>
                </a:cubicBezTo>
                <a:lnTo>
                  <a:pt x="2319" y="2194"/>
                </a:lnTo>
                <a:cubicBezTo>
                  <a:pt x="2321" y="2195"/>
                  <a:pt x="2323" y="2195"/>
                  <a:pt x="2324" y="2196"/>
                </a:cubicBezTo>
                <a:lnTo>
                  <a:pt x="2370" y="2224"/>
                </a:lnTo>
                <a:cubicBezTo>
                  <a:pt x="2373" y="2225"/>
                  <a:pt x="2375" y="2227"/>
                  <a:pt x="2377" y="2229"/>
                </a:cubicBezTo>
                <a:lnTo>
                  <a:pt x="2405" y="2256"/>
                </a:lnTo>
                <a:lnTo>
                  <a:pt x="2381" y="2247"/>
                </a:lnTo>
                <a:lnTo>
                  <a:pt x="2419" y="2247"/>
                </a:lnTo>
                <a:lnTo>
                  <a:pt x="2419" y="2313"/>
                </a:lnTo>
                <a:lnTo>
                  <a:pt x="2381" y="2313"/>
                </a:lnTo>
                <a:cubicBezTo>
                  <a:pt x="2372" y="2313"/>
                  <a:pt x="2364" y="2310"/>
                  <a:pt x="2358" y="2304"/>
                </a:cubicBezTo>
                <a:lnTo>
                  <a:pt x="2330" y="2276"/>
                </a:lnTo>
                <a:lnTo>
                  <a:pt x="2336" y="2281"/>
                </a:lnTo>
                <a:lnTo>
                  <a:pt x="2290" y="2254"/>
                </a:lnTo>
                <a:lnTo>
                  <a:pt x="2295" y="2256"/>
                </a:lnTo>
                <a:lnTo>
                  <a:pt x="2248" y="2237"/>
                </a:lnTo>
                <a:lnTo>
                  <a:pt x="2261" y="2240"/>
                </a:lnTo>
                <a:lnTo>
                  <a:pt x="2205" y="2240"/>
                </a:lnTo>
                <a:lnTo>
                  <a:pt x="2175" y="2240"/>
                </a:lnTo>
                <a:lnTo>
                  <a:pt x="2175" y="2173"/>
                </a:lnTo>
                <a:close/>
                <a:moveTo>
                  <a:pt x="2526" y="2123"/>
                </a:moveTo>
                <a:lnTo>
                  <a:pt x="2548" y="2088"/>
                </a:lnTo>
                <a:lnTo>
                  <a:pt x="2545" y="2094"/>
                </a:lnTo>
                <a:lnTo>
                  <a:pt x="2573" y="2020"/>
                </a:lnTo>
                <a:lnTo>
                  <a:pt x="2621" y="1925"/>
                </a:lnTo>
                <a:cubicBezTo>
                  <a:pt x="2623" y="1919"/>
                  <a:pt x="2628" y="1914"/>
                  <a:pt x="2633" y="1911"/>
                </a:cubicBezTo>
                <a:lnTo>
                  <a:pt x="2671" y="1889"/>
                </a:lnTo>
                <a:lnTo>
                  <a:pt x="2705" y="1946"/>
                </a:lnTo>
                <a:lnTo>
                  <a:pt x="2667" y="1968"/>
                </a:lnTo>
                <a:lnTo>
                  <a:pt x="2680" y="1955"/>
                </a:lnTo>
                <a:lnTo>
                  <a:pt x="2635" y="2044"/>
                </a:lnTo>
                <a:lnTo>
                  <a:pt x="2607" y="2117"/>
                </a:lnTo>
                <a:cubicBezTo>
                  <a:pt x="2607" y="2119"/>
                  <a:pt x="2606" y="2121"/>
                  <a:pt x="2604" y="2123"/>
                </a:cubicBezTo>
                <a:lnTo>
                  <a:pt x="2582" y="2158"/>
                </a:lnTo>
                <a:lnTo>
                  <a:pt x="2526" y="2123"/>
                </a:lnTo>
                <a:close/>
                <a:moveTo>
                  <a:pt x="2847" y="1986"/>
                </a:moveTo>
                <a:lnTo>
                  <a:pt x="2849" y="1995"/>
                </a:lnTo>
                <a:lnTo>
                  <a:pt x="2844" y="1984"/>
                </a:lnTo>
                <a:lnTo>
                  <a:pt x="2900" y="2058"/>
                </a:lnTo>
                <a:cubicBezTo>
                  <a:pt x="2901" y="2060"/>
                  <a:pt x="2902" y="2062"/>
                  <a:pt x="2903" y="2064"/>
                </a:cubicBezTo>
                <a:lnTo>
                  <a:pt x="2950" y="2165"/>
                </a:lnTo>
                <a:lnTo>
                  <a:pt x="2972" y="2213"/>
                </a:lnTo>
                <a:lnTo>
                  <a:pt x="2911" y="2241"/>
                </a:lnTo>
                <a:lnTo>
                  <a:pt x="2889" y="2193"/>
                </a:lnTo>
                <a:lnTo>
                  <a:pt x="2843" y="2092"/>
                </a:lnTo>
                <a:lnTo>
                  <a:pt x="2846" y="2098"/>
                </a:lnTo>
                <a:lnTo>
                  <a:pt x="2791" y="2024"/>
                </a:lnTo>
                <a:cubicBezTo>
                  <a:pt x="2788" y="2021"/>
                  <a:pt x="2787" y="2017"/>
                  <a:pt x="2785" y="2013"/>
                </a:cubicBezTo>
                <a:lnTo>
                  <a:pt x="2783" y="2004"/>
                </a:lnTo>
                <a:lnTo>
                  <a:pt x="2847" y="1986"/>
                </a:lnTo>
                <a:close/>
                <a:moveTo>
                  <a:pt x="3057" y="2308"/>
                </a:moveTo>
                <a:lnTo>
                  <a:pt x="3063" y="2302"/>
                </a:lnTo>
                <a:lnTo>
                  <a:pt x="3121" y="2254"/>
                </a:lnTo>
                <a:lnTo>
                  <a:pt x="3114" y="2262"/>
                </a:lnTo>
                <a:lnTo>
                  <a:pt x="3160" y="2189"/>
                </a:lnTo>
                <a:lnTo>
                  <a:pt x="3207" y="2115"/>
                </a:lnTo>
                <a:lnTo>
                  <a:pt x="3216" y="2103"/>
                </a:lnTo>
                <a:lnTo>
                  <a:pt x="3269" y="2143"/>
                </a:lnTo>
                <a:lnTo>
                  <a:pt x="3263" y="2151"/>
                </a:lnTo>
                <a:lnTo>
                  <a:pt x="3217" y="2224"/>
                </a:lnTo>
                <a:lnTo>
                  <a:pt x="3170" y="2298"/>
                </a:lnTo>
                <a:cubicBezTo>
                  <a:pt x="3169" y="2301"/>
                  <a:pt x="3166" y="2304"/>
                  <a:pt x="3163" y="2306"/>
                </a:cubicBezTo>
                <a:lnTo>
                  <a:pt x="3110" y="2350"/>
                </a:lnTo>
                <a:lnTo>
                  <a:pt x="3104" y="2355"/>
                </a:lnTo>
                <a:lnTo>
                  <a:pt x="3057" y="2308"/>
                </a:lnTo>
                <a:close/>
              </a:path>
            </a:pathLst>
          </a:custGeom>
          <a:solidFill>
            <a:srgbClr val="3333FF"/>
          </a:solidFill>
          <a:ln w="1588" cap="flat">
            <a:solidFill>
              <a:srgbClr val="3333FF"/>
            </a:solidFill>
            <a:prstDash val="solid"/>
            <a:bevel/>
            <a:headEnd/>
            <a:tailEnd/>
          </a:ln>
        </p:spPr>
        <p:txBody>
          <a:bodyPr/>
          <a:lstStyle/>
          <a:p>
            <a:endParaRPr lang="en-US"/>
          </a:p>
        </p:txBody>
      </p:sp>
      <p:sp>
        <p:nvSpPr>
          <p:cNvPr id="83140" name="Rectangle 196">
            <a:extLst>
              <a:ext uri="{FF2B5EF4-FFF2-40B4-BE49-F238E27FC236}">
                <a16:creationId xmlns:a16="http://schemas.microsoft.com/office/drawing/2014/main" id="{42771A73-39E6-433D-B724-FBD06E4CEFD5}"/>
              </a:ext>
            </a:extLst>
          </p:cNvPr>
          <p:cNvSpPr>
            <a:spLocks noChangeArrowheads="1"/>
          </p:cNvSpPr>
          <p:nvPr/>
        </p:nvSpPr>
        <p:spPr bwMode="auto">
          <a:xfrm>
            <a:off x="4141788" y="5610225"/>
            <a:ext cx="3730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time, </a:t>
            </a:r>
            <a:endParaRPr lang="en-US" altLang="en-US"/>
          </a:p>
        </p:txBody>
      </p:sp>
      <p:sp>
        <p:nvSpPr>
          <p:cNvPr id="83141" name="Rectangle 197">
            <a:extLst>
              <a:ext uri="{FF2B5EF4-FFF2-40B4-BE49-F238E27FC236}">
                <a16:creationId xmlns:a16="http://schemas.microsoft.com/office/drawing/2014/main" id="{2CF0983D-4F46-4172-AD73-2258D5663A19}"/>
              </a:ext>
            </a:extLst>
          </p:cNvPr>
          <p:cNvSpPr>
            <a:spLocks noChangeArrowheads="1"/>
          </p:cNvSpPr>
          <p:nvPr/>
        </p:nvSpPr>
        <p:spPr bwMode="auto">
          <a:xfrm>
            <a:off x="4494213" y="5594350"/>
            <a:ext cx="873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Symbol" panose="05050102010706020507" pitchFamily="18" charset="2"/>
              </a:rPr>
              <a:t>m</a:t>
            </a:r>
            <a:endParaRPr lang="en-US" altLang="en-US"/>
          </a:p>
        </p:txBody>
      </p:sp>
      <p:sp>
        <p:nvSpPr>
          <p:cNvPr id="83142" name="Rectangle 198">
            <a:extLst>
              <a:ext uri="{FF2B5EF4-FFF2-40B4-BE49-F238E27FC236}">
                <a16:creationId xmlns:a16="http://schemas.microsoft.com/office/drawing/2014/main" id="{5ED2E72A-FB8A-4B87-A2D1-9158F7781CC8}"/>
              </a:ext>
            </a:extLst>
          </p:cNvPr>
          <p:cNvSpPr>
            <a:spLocks noChangeArrowheads="1"/>
          </p:cNvSpPr>
          <p:nvPr/>
        </p:nvSpPr>
        <p:spPr bwMode="auto">
          <a:xfrm>
            <a:off x="4575175" y="5610225"/>
            <a:ext cx="2365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sec</a:t>
            </a:r>
            <a:endParaRPr lang="en-US" altLang="en-US"/>
          </a:p>
        </p:txBody>
      </p:sp>
      <p:sp>
        <p:nvSpPr>
          <p:cNvPr id="83143" name="Rectangle 199">
            <a:extLst>
              <a:ext uri="{FF2B5EF4-FFF2-40B4-BE49-F238E27FC236}">
                <a16:creationId xmlns:a16="http://schemas.microsoft.com/office/drawing/2014/main" id="{57BEFAE6-1DC9-413C-A268-B302BFDAE071}"/>
              </a:ext>
            </a:extLst>
          </p:cNvPr>
          <p:cNvSpPr>
            <a:spLocks noChangeArrowheads="1"/>
          </p:cNvSpPr>
          <p:nvPr/>
        </p:nvSpPr>
        <p:spPr bwMode="auto">
          <a:xfrm>
            <a:off x="3100388" y="2774950"/>
            <a:ext cx="3148012" cy="2486025"/>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144" name="Line 200">
            <a:extLst>
              <a:ext uri="{FF2B5EF4-FFF2-40B4-BE49-F238E27FC236}">
                <a16:creationId xmlns:a16="http://schemas.microsoft.com/office/drawing/2014/main" id="{37AA95F7-4639-4194-B19E-CCFCA09E7C4B}"/>
              </a:ext>
            </a:extLst>
          </p:cNvPr>
          <p:cNvSpPr>
            <a:spLocks noChangeShapeType="1"/>
          </p:cNvSpPr>
          <p:nvPr/>
        </p:nvSpPr>
        <p:spPr bwMode="auto">
          <a:xfrm>
            <a:off x="3108325" y="2740025"/>
            <a:ext cx="314801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45" name="Line 201">
            <a:extLst>
              <a:ext uri="{FF2B5EF4-FFF2-40B4-BE49-F238E27FC236}">
                <a16:creationId xmlns:a16="http://schemas.microsoft.com/office/drawing/2014/main" id="{8BD41F22-FA6A-429A-9047-227EB5D6D947}"/>
              </a:ext>
            </a:extLst>
          </p:cNvPr>
          <p:cNvSpPr>
            <a:spLocks noChangeShapeType="1"/>
          </p:cNvSpPr>
          <p:nvPr/>
        </p:nvSpPr>
        <p:spPr bwMode="auto">
          <a:xfrm>
            <a:off x="3108325" y="5226050"/>
            <a:ext cx="31480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46" name="Line 202">
            <a:extLst>
              <a:ext uri="{FF2B5EF4-FFF2-40B4-BE49-F238E27FC236}">
                <a16:creationId xmlns:a16="http://schemas.microsoft.com/office/drawing/2014/main" id="{C0569839-10E3-45D8-AA56-A36461F856F5}"/>
              </a:ext>
            </a:extLst>
          </p:cNvPr>
          <p:cNvSpPr>
            <a:spLocks noChangeShapeType="1"/>
          </p:cNvSpPr>
          <p:nvPr/>
        </p:nvSpPr>
        <p:spPr bwMode="auto">
          <a:xfrm flipV="1">
            <a:off x="6256338" y="2740025"/>
            <a:ext cx="1587" cy="24860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47" name="Line 203">
            <a:extLst>
              <a:ext uri="{FF2B5EF4-FFF2-40B4-BE49-F238E27FC236}">
                <a16:creationId xmlns:a16="http://schemas.microsoft.com/office/drawing/2014/main" id="{C8157B96-462A-4C7D-8A23-5B1AEED08684}"/>
              </a:ext>
            </a:extLst>
          </p:cNvPr>
          <p:cNvSpPr>
            <a:spLocks noChangeShapeType="1"/>
          </p:cNvSpPr>
          <p:nvPr/>
        </p:nvSpPr>
        <p:spPr bwMode="auto">
          <a:xfrm>
            <a:off x="3108325" y="5226050"/>
            <a:ext cx="31480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48" name="Rectangle 204">
            <a:extLst>
              <a:ext uri="{FF2B5EF4-FFF2-40B4-BE49-F238E27FC236}">
                <a16:creationId xmlns:a16="http://schemas.microsoft.com/office/drawing/2014/main" id="{F85D11D7-6AFE-4C18-A36B-576847C2A3E8}"/>
              </a:ext>
            </a:extLst>
          </p:cNvPr>
          <p:cNvSpPr>
            <a:spLocks noChangeArrowheads="1"/>
          </p:cNvSpPr>
          <p:nvPr/>
        </p:nvSpPr>
        <p:spPr bwMode="auto">
          <a:xfrm>
            <a:off x="3051175" y="5305425"/>
            <a:ext cx="50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83149" name="Rectangle 205">
            <a:extLst>
              <a:ext uri="{FF2B5EF4-FFF2-40B4-BE49-F238E27FC236}">
                <a16:creationId xmlns:a16="http://schemas.microsoft.com/office/drawing/2014/main" id="{352B1B27-79E1-4DD7-BFB8-E35F1CF3524B}"/>
              </a:ext>
            </a:extLst>
          </p:cNvPr>
          <p:cNvSpPr>
            <a:spLocks noChangeArrowheads="1"/>
          </p:cNvSpPr>
          <p:nvPr/>
        </p:nvSpPr>
        <p:spPr bwMode="auto">
          <a:xfrm>
            <a:off x="3100388" y="53054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83150" name="Line 206">
            <a:extLst>
              <a:ext uri="{FF2B5EF4-FFF2-40B4-BE49-F238E27FC236}">
                <a16:creationId xmlns:a16="http://schemas.microsoft.com/office/drawing/2014/main" id="{4E3E6915-53F6-4FFF-887F-F8D29C15D0FD}"/>
              </a:ext>
            </a:extLst>
          </p:cNvPr>
          <p:cNvSpPr>
            <a:spLocks noChangeShapeType="1"/>
          </p:cNvSpPr>
          <p:nvPr/>
        </p:nvSpPr>
        <p:spPr bwMode="auto">
          <a:xfrm flipV="1">
            <a:off x="3889375" y="5192713"/>
            <a:ext cx="3175"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51" name="Line 207">
            <a:extLst>
              <a:ext uri="{FF2B5EF4-FFF2-40B4-BE49-F238E27FC236}">
                <a16:creationId xmlns:a16="http://schemas.microsoft.com/office/drawing/2014/main" id="{50C41620-E1B0-4943-88E0-B28AD76F95BF}"/>
              </a:ext>
            </a:extLst>
          </p:cNvPr>
          <p:cNvSpPr>
            <a:spLocks noChangeShapeType="1"/>
          </p:cNvSpPr>
          <p:nvPr/>
        </p:nvSpPr>
        <p:spPr bwMode="auto">
          <a:xfrm>
            <a:off x="3889375" y="2740025"/>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52" name="Rectangle 208">
            <a:extLst>
              <a:ext uri="{FF2B5EF4-FFF2-40B4-BE49-F238E27FC236}">
                <a16:creationId xmlns:a16="http://schemas.microsoft.com/office/drawing/2014/main" id="{7E3D6410-4BB6-4B10-8C3E-AA23E7EA2800}"/>
              </a:ext>
            </a:extLst>
          </p:cNvPr>
          <p:cNvSpPr>
            <a:spLocks noChangeArrowheads="1"/>
          </p:cNvSpPr>
          <p:nvPr/>
        </p:nvSpPr>
        <p:spPr bwMode="auto">
          <a:xfrm>
            <a:off x="3790950" y="5305425"/>
            <a:ext cx="50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83153" name="Rectangle 209">
            <a:extLst>
              <a:ext uri="{FF2B5EF4-FFF2-40B4-BE49-F238E27FC236}">
                <a16:creationId xmlns:a16="http://schemas.microsoft.com/office/drawing/2014/main" id="{A0BA4D14-6768-43BE-963A-24AA9014A49B}"/>
              </a:ext>
            </a:extLst>
          </p:cNvPr>
          <p:cNvSpPr>
            <a:spLocks noChangeArrowheads="1"/>
          </p:cNvSpPr>
          <p:nvPr/>
        </p:nvSpPr>
        <p:spPr bwMode="auto">
          <a:xfrm>
            <a:off x="3840163" y="530542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0.5</a:t>
            </a:r>
            <a:endParaRPr lang="en-US" altLang="en-US"/>
          </a:p>
        </p:txBody>
      </p:sp>
      <p:sp>
        <p:nvSpPr>
          <p:cNvPr id="83154" name="Line 210">
            <a:extLst>
              <a:ext uri="{FF2B5EF4-FFF2-40B4-BE49-F238E27FC236}">
                <a16:creationId xmlns:a16="http://schemas.microsoft.com/office/drawing/2014/main" id="{6009BDD8-D775-44A7-B90E-D5E5D97D8E14}"/>
              </a:ext>
            </a:extLst>
          </p:cNvPr>
          <p:cNvSpPr>
            <a:spLocks noChangeShapeType="1"/>
          </p:cNvSpPr>
          <p:nvPr/>
        </p:nvSpPr>
        <p:spPr bwMode="auto">
          <a:xfrm flipV="1">
            <a:off x="4678363" y="5192713"/>
            <a:ext cx="3175"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55" name="Line 211">
            <a:extLst>
              <a:ext uri="{FF2B5EF4-FFF2-40B4-BE49-F238E27FC236}">
                <a16:creationId xmlns:a16="http://schemas.microsoft.com/office/drawing/2014/main" id="{A9155F93-FA21-4338-87E5-6A7866801CCD}"/>
              </a:ext>
            </a:extLst>
          </p:cNvPr>
          <p:cNvSpPr>
            <a:spLocks noChangeShapeType="1"/>
          </p:cNvSpPr>
          <p:nvPr/>
        </p:nvSpPr>
        <p:spPr bwMode="auto">
          <a:xfrm>
            <a:off x="4678363" y="2740025"/>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56" name="Rectangle 212">
            <a:extLst>
              <a:ext uri="{FF2B5EF4-FFF2-40B4-BE49-F238E27FC236}">
                <a16:creationId xmlns:a16="http://schemas.microsoft.com/office/drawing/2014/main" id="{1E3C1949-A9EC-4EEC-8D3C-28271AA594BE}"/>
              </a:ext>
            </a:extLst>
          </p:cNvPr>
          <p:cNvSpPr>
            <a:spLocks noChangeArrowheads="1"/>
          </p:cNvSpPr>
          <p:nvPr/>
        </p:nvSpPr>
        <p:spPr bwMode="auto">
          <a:xfrm>
            <a:off x="4654550" y="53054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83157" name="Line 213">
            <a:extLst>
              <a:ext uri="{FF2B5EF4-FFF2-40B4-BE49-F238E27FC236}">
                <a16:creationId xmlns:a16="http://schemas.microsoft.com/office/drawing/2014/main" id="{F105259E-E5A8-45CA-A170-0A79BB03BD9D}"/>
              </a:ext>
            </a:extLst>
          </p:cNvPr>
          <p:cNvSpPr>
            <a:spLocks noChangeShapeType="1"/>
          </p:cNvSpPr>
          <p:nvPr/>
        </p:nvSpPr>
        <p:spPr bwMode="auto">
          <a:xfrm flipV="1">
            <a:off x="5467350" y="5192713"/>
            <a:ext cx="3175"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58" name="Line 214">
            <a:extLst>
              <a:ext uri="{FF2B5EF4-FFF2-40B4-BE49-F238E27FC236}">
                <a16:creationId xmlns:a16="http://schemas.microsoft.com/office/drawing/2014/main" id="{B81B7FFA-9951-4780-BBD0-ABACE9459702}"/>
              </a:ext>
            </a:extLst>
          </p:cNvPr>
          <p:cNvSpPr>
            <a:spLocks noChangeShapeType="1"/>
          </p:cNvSpPr>
          <p:nvPr/>
        </p:nvSpPr>
        <p:spPr bwMode="auto">
          <a:xfrm>
            <a:off x="5467350" y="2740025"/>
            <a:ext cx="3175"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59" name="Rectangle 215">
            <a:extLst>
              <a:ext uri="{FF2B5EF4-FFF2-40B4-BE49-F238E27FC236}">
                <a16:creationId xmlns:a16="http://schemas.microsoft.com/office/drawing/2014/main" id="{17CAC9E6-1E08-4C00-815F-6E0FB19C72F6}"/>
              </a:ext>
            </a:extLst>
          </p:cNvPr>
          <p:cNvSpPr>
            <a:spLocks noChangeArrowheads="1"/>
          </p:cNvSpPr>
          <p:nvPr/>
        </p:nvSpPr>
        <p:spPr bwMode="auto">
          <a:xfrm>
            <a:off x="5400675" y="530542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0.5</a:t>
            </a:r>
            <a:endParaRPr lang="en-US" altLang="en-US"/>
          </a:p>
        </p:txBody>
      </p:sp>
      <p:sp>
        <p:nvSpPr>
          <p:cNvPr id="83160" name="Line 216">
            <a:extLst>
              <a:ext uri="{FF2B5EF4-FFF2-40B4-BE49-F238E27FC236}">
                <a16:creationId xmlns:a16="http://schemas.microsoft.com/office/drawing/2014/main" id="{1A3F17AE-250A-4878-8007-AFC0A1314D00}"/>
              </a:ext>
            </a:extLst>
          </p:cNvPr>
          <p:cNvSpPr>
            <a:spLocks noChangeShapeType="1"/>
          </p:cNvSpPr>
          <p:nvPr/>
        </p:nvSpPr>
        <p:spPr bwMode="auto">
          <a:xfrm flipV="1">
            <a:off x="6256338" y="5192713"/>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61" name="Line 217">
            <a:extLst>
              <a:ext uri="{FF2B5EF4-FFF2-40B4-BE49-F238E27FC236}">
                <a16:creationId xmlns:a16="http://schemas.microsoft.com/office/drawing/2014/main" id="{8C6D4B9D-4FDA-4AA7-B3B5-42AA122FFF39}"/>
              </a:ext>
            </a:extLst>
          </p:cNvPr>
          <p:cNvSpPr>
            <a:spLocks noChangeShapeType="1"/>
          </p:cNvSpPr>
          <p:nvPr/>
        </p:nvSpPr>
        <p:spPr bwMode="auto">
          <a:xfrm>
            <a:off x="6256338" y="2740025"/>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62" name="Rectangle 218">
            <a:extLst>
              <a:ext uri="{FF2B5EF4-FFF2-40B4-BE49-F238E27FC236}">
                <a16:creationId xmlns:a16="http://schemas.microsoft.com/office/drawing/2014/main" id="{2464588C-AB38-4230-B686-3B0E80994294}"/>
              </a:ext>
            </a:extLst>
          </p:cNvPr>
          <p:cNvSpPr>
            <a:spLocks noChangeArrowheads="1"/>
          </p:cNvSpPr>
          <p:nvPr/>
        </p:nvSpPr>
        <p:spPr bwMode="auto">
          <a:xfrm>
            <a:off x="6230938" y="53054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83163" name="Line 219">
            <a:extLst>
              <a:ext uri="{FF2B5EF4-FFF2-40B4-BE49-F238E27FC236}">
                <a16:creationId xmlns:a16="http://schemas.microsoft.com/office/drawing/2014/main" id="{3D824E3E-4727-4633-8134-ED4E8E5C2B68}"/>
              </a:ext>
            </a:extLst>
          </p:cNvPr>
          <p:cNvSpPr>
            <a:spLocks noChangeShapeType="1"/>
          </p:cNvSpPr>
          <p:nvPr/>
        </p:nvSpPr>
        <p:spPr bwMode="auto">
          <a:xfrm>
            <a:off x="3108325" y="5226050"/>
            <a:ext cx="2540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64" name="Line 220">
            <a:extLst>
              <a:ext uri="{FF2B5EF4-FFF2-40B4-BE49-F238E27FC236}">
                <a16:creationId xmlns:a16="http://schemas.microsoft.com/office/drawing/2014/main" id="{A65D212A-60CA-4FB3-90AB-DF7F867AE9EE}"/>
              </a:ext>
            </a:extLst>
          </p:cNvPr>
          <p:cNvSpPr>
            <a:spLocks noChangeShapeType="1"/>
          </p:cNvSpPr>
          <p:nvPr/>
        </p:nvSpPr>
        <p:spPr bwMode="auto">
          <a:xfrm flipH="1">
            <a:off x="6227763" y="522605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65" name="Rectangle 221">
            <a:extLst>
              <a:ext uri="{FF2B5EF4-FFF2-40B4-BE49-F238E27FC236}">
                <a16:creationId xmlns:a16="http://schemas.microsoft.com/office/drawing/2014/main" id="{789968C6-6587-4394-BEA5-C0B0CECA1CE9}"/>
              </a:ext>
            </a:extLst>
          </p:cNvPr>
          <p:cNvSpPr>
            <a:spLocks noChangeArrowheads="1"/>
          </p:cNvSpPr>
          <p:nvPr/>
        </p:nvSpPr>
        <p:spPr bwMode="auto">
          <a:xfrm>
            <a:off x="2914650" y="5141913"/>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83166" name="Rectangle 222">
            <a:extLst>
              <a:ext uri="{FF2B5EF4-FFF2-40B4-BE49-F238E27FC236}">
                <a16:creationId xmlns:a16="http://schemas.microsoft.com/office/drawing/2014/main" id="{92269967-9B2B-462E-B4F1-C82FCB8F1F90}"/>
              </a:ext>
            </a:extLst>
          </p:cNvPr>
          <p:cNvSpPr>
            <a:spLocks noChangeArrowheads="1"/>
          </p:cNvSpPr>
          <p:nvPr/>
        </p:nvSpPr>
        <p:spPr bwMode="auto">
          <a:xfrm>
            <a:off x="2963863" y="514191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83167" name="Line 223">
            <a:extLst>
              <a:ext uri="{FF2B5EF4-FFF2-40B4-BE49-F238E27FC236}">
                <a16:creationId xmlns:a16="http://schemas.microsoft.com/office/drawing/2014/main" id="{B2CE4547-7048-4B2D-A483-D4032730F24D}"/>
              </a:ext>
            </a:extLst>
          </p:cNvPr>
          <p:cNvSpPr>
            <a:spLocks noChangeShapeType="1"/>
          </p:cNvSpPr>
          <p:nvPr/>
        </p:nvSpPr>
        <p:spPr bwMode="auto">
          <a:xfrm>
            <a:off x="3108325" y="4913313"/>
            <a:ext cx="2540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68" name="Line 224">
            <a:extLst>
              <a:ext uri="{FF2B5EF4-FFF2-40B4-BE49-F238E27FC236}">
                <a16:creationId xmlns:a16="http://schemas.microsoft.com/office/drawing/2014/main" id="{A264A288-E50A-48D4-9685-CEB2DA2A6100}"/>
              </a:ext>
            </a:extLst>
          </p:cNvPr>
          <p:cNvSpPr>
            <a:spLocks noChangeShapeType="1"/>
          </p:cNvSpPr>
          <p:nvPr/>
        </p:nvSpPr>
        <p:spPr bwMode="auto">
          <a:xfrm flipH="1">
            <a:off x="6227763" y="491331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69" name="Rectangle 225">
            <a:extLst>
              <a:ext uri="{FF2B5EF4-FFF2-40B4-BE49-F238E27FC236}">
                <a16:creationId xmlns:a16="http://schemas.microsoft.com/office/drawing/2014/main" id="{6B12AB1D-741D-4BF3-8CBC-A74FE5F42E2A}"/>
              </a:ext>
            </a:extLst>
          </p:cNvPr>
          <p:cNvSpPr>
            <a:spLocks noChangeArrowheads="1"/>
          </p:cNvSpPr>
          <p:nvPr/>
        </p:nvSpPr>
        <p:spPr bwMode="auto">
          <a:xfrm>
            <a:off x="2911475" y="4867275"/>
            <a:ext cx="50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t>
            </a:r>
            <a:endParaRPr lang="en-US" altLang="en-US"/>
          </a:p>
        </p:txBody>
      </p:sp>
      <p:sp>
        <p:nvSpPr>
          <p:cNvPr id="83170" name="Rectangle 226">
            <a:extLst>
              <a:ext uri="{FF2B5EF4-FFF2-40B4-BE49-F238E27FC236}">
                <a16:creationId xmlns:a16="http://schemas.microsoft.com/office/drawing/2014/main" id="{242B18D8-65DE-4919-B530-CF53F443E8C4}"/>
              </a:ext>
            </a:extLst>
          </p:cNvPr>
          <p:cNvSpPr>
            <a:spLocks noChangeArrowheads="1"/>
          </p:cNvSpPr>
          <p:nvPr/>
        </p:nvSpPr>
        <p:spPr bwMode="auto">
          <a:xfrm>
            <a:off x="2959100" y="48672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83171" name="Line 227">
            <a:extLst>
              <a:ext uri="{FF2B5EF4-FFF2-40B4-BE49-F238E27FC236}">
                <a16:creationId xmlns:a16="http://schemas.microsoft.com/office/drawing/2014/main" id="{E5AB5FC0-FE3B-43BB-862E-D52BCA647BBF}"/>
              </a:ext>
            </a:extLst>
          </p:cNvPr>
          <p:cNvSpPr>
            <a:spLocks noChangeShapeType="1"/>
          </p:cNvSpPr>
          <p:nvPr/>
        </p:nvSpPr>
        <p:spPr bwMode="auto">
          <a:xfrm>
            <a:off x="3108325" y="4600575"/>
            <a:ext cx="2540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72" name="Line 228">
            <a:extLst>
              <a:ext uri="{FF2B5EF4-FFF2-40B4-BE49-F238E27FC236}">
                <a16:creationId xmlns:a16="http://schemas.microsoft.com/office/drawing/2014/main" id="{1CC02447-636C-4DEC-A995-6A1F22D04958}"/>
              </a:ext>
            </a:extLst>
          </p:cNvPr>
          <p:cNvSpPr>
            <a:spLocks noChangeShapeType="1"/>
          </p:cNvSpPr>
          <p:nvPr/>
        </p:nvSpPr>
        <p:spPr bwMode="auto">
          <a:xfrm flipH="1">
            <a:off x="6227763" y="4600575"/>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73" name="Rectangle 229">
            <a:extLst>
              <a:ext uri="{FF2B5EF4-FFF2-40B4-BE49-F238E27FC236}">
                <a16:creationId xmlns:a16="http://schemas.microsoft.com/office/drawing/2014/main" id="{CA0AA9E7-A816-4D49-831F-0B88597BA201}"/>
              </a:ext>
            </a:extLst>
          </p:cNvPr>
          <p:cNvSpPr>
            <a:spLocks noChangeArrowheads="1"/>
          </p:cNvSpPr>
          <p:nvPr/>
        </p:nvSpPr>
        <p:spPr bwMode="auto">
          <a:xfrm>
            <a:off x="2940050" y="45561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83174" name="Line 230">
            <a:extLst>
              <a:ext uri="{FF2B5EF4-FFF2-40B4-BE49-F238E27FC236}">
                <a16:creationId xmlns:a16="http://schemas.microsoft.com/office/drawing/2014/main" id="{EB139F1C-FF5B-4361-B115-4B5C54AB3CF2}"/>
              </a:ext>
            </a:extLst>
          </p:cNvPr>
          <p:cNvSpPr>
            <a:spLocks noChangeShapeType="1"/>
          </p:cNvSpPr>
          <p:nvPr/>
        </p:nvSpPr>
        <p:spPr bwMode="auto">
          <a:xfrm>
            <a:off x="3108325" y="4291013"/>
            <a:ext cx="2540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75" name="Line 231">
            <a:extLst>
              <a:ext uri="{FF2B5EF4-FFF2-40B4-BE49-F238E27FC236}">
                <a16:creationId xmlns:a16="http://schemas.microsoft.com/office/drawing/2014/main" id="{713D4F5E-35F7-430E-BA07-188EC94D48E5}"/>
              </a:ext>
            </a:extLst>
          </p:cNvPr>
          <p:cNvSpPr>
            <a:spLocks noChangeShapeType="1"/>
          </p:cNvSpPr>
          <p:nvPr/>
        </p:nvSpPr>
        <p:spPr bwMode="auto">
          <a:xfrm flipH="1">
            <a:off x="6227763" y="429101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76" name="Rectangle 232">
            <a:extLst>
              <a:ext uri="{FF2B5EF4-FFF2-40B4-BE49-F238E27FC236}">
                <a16:creationId xmlns:a16="http://schemas.microsoft.com/office/drawing/2014/main" id="{1E28E8C8-52C2-49E9-BA2D-F10234498C6A}"/>
              </a:ext>
            </a:extLst>
          </p:cNvPr>
          <p:cNvSpPr>
            <a:spLocks noChangeArrowheads="1"/>
          </p:cNvSpPr>
          <p:nvPr/>
        </p:nvSpPr>
        <p:spPr bwMode="auto">
          <a:xfrm>
            <a:off x="2940050" y="42433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83177" name="Line 233">
            <a:extLst>
              <a:ext uri="{FF2B5EF4-FFF2-40B4-BE49-F238E27FC236}">
                <a16:creationId xmlns:a16="http://schemas.microsoft.com/office/drawing/2014/main" id="{1C9EAAAE-FD83-48D4-AE14-3C8074A9E177}"/>
              </a:ext>
            </a:extLst>
          </p:cNvPr>
          <p:cNvSpPr>
            <a:spLocks noChangeShapeType="1"/>
          </p:cNvSpPr>
          <p:nvPr/>
        </p:nvSpPr>
        <p:spPr bwMode="auto">
          <a:xfrm>
            <a:off x="3108325" y="3983038"/>
            <a:ext cx="2540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78" name="Line 234">
            <a:extLst>
              <a:ext uri="{FF2B5EF4-FFF2-40B4-BE49-F238E27FC236}">
                <a16:creationId xmlns:a16="http://schemas.microsoft.com/office/drawing/2014/main" id="{9CC4614A-D3FE-4D2B-9FE5-EDA49F38144D}"/>
              </a:ext>
            </a:extLst>
          </p:cNvPr>
          <p:cNvSpPr>
            <a:spLocks noChangeShapeType="1"/>
          </p:cNvSpPr>
          <p:nvPr/>
        </p:nvSpPr>
        <p:spPr bwMode="auto">
          <a:xfrm flipH="1">
            <a:off x="6227763" y="3983038"/>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79" name="Rectangle 235">
            <a:extLst>
              <a:ext uri="{FF2B5EF4-FFF2-40B4-BE49-F238E27FC236}">
                <a16:creationId xmlns:a16="http://schemas.microsoft.com/office/drawing/2014/main" id="{A6F49BA4-CFA2-4557-8E39-BBDC341A310B}"/>
              </a:ext>
            </a:extLst>
          </p:cNvPr>
          <p:cNvSpPr>
            <a:spLocks noChangeArrowheads="1"/>
          </p:cNvSpPr>
          <p:nvPr/>
        </p:nvSpPr>
        <p:spPr bwMode="auto">
          <a:xfrm>
            <a:off x="2940050" y="393700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83180" name="Line 236">
            <a:extLst>
              <a:ext uri="{FF2B5EF4-FFF2-40B4-BE49-F238E27FC236}">
                <a16:creationId xmlns:a16="http://schemas.microsoft.com/office/drawing/2014/main" id="{99037459-6CEC-48F7-90CB-20F7B8190C1B}"/>
              </a:ext>
            </a:extLst>
          </p:cNvPr>
          <p:cNvSpPr>
            <a:spLocks noChangeShapeType="1"/>
          </p:cNvSpPr>
          <p:nvPr/>
        </p:nvSpPr>
        <p:spPr bwMode="auto">
          <a:xfrm>
            <a:off x="3108325" y="3670300"/>
            <a:ext cx="2540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81" name="Line 237">
            <a:extLst>
              <a:ext uri="{FF2B5EF4-FFF2-40B4-BE49-F238E27FC236}">
                <a16:creationId xmlns:a16="http://schemas.microsoft.com/office/drawing/2014/main" id="{136DF184-C84E-40BF-8569-BC9774D9D42B}"/>
              </a:ext>
            </a:extLst>
          </p:cNvPr>
          <p:cNvSpPr>
            <a:spLocks noChangeShapeType="1"/>
          </p:cNvSpPr>
          <p:nvPr/>
        </p:nvSpPr>
        <p:spPr bwMode="auto">
          <a:xfrm flipH="1">
            <a:off x="6227763" y="3670300"/>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82" name="Rectangle 238">
            <a:extLst>
              <a:ext uri="{FF2B5EF4-FFF2-40B4-BE49-F238E27FC236}">
                <a16:creationId xmlns:a16="http://schemas.microsoft.com/office/drawing/2014/main" id="{10C66A6C-E768-4583-83EC-81B8C10D7D71}"/>
              </a:ext>
            </a:extLst>
          </p:cNvPr>
          <p:cNvSpPr>
            <a:spLocks noChangeArrowheads="1"/>
          </p:cNvSpPr>
          <p:nvPr/>
        </p:nvSpPr>
        <p:spPr bwMode="auto">
          <a:xfrm>
            <a:off x="2940050" y="362426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a:t>
            </a:r>
            <a:endParaRPr lang="en-US" altLang="en-US"/>
          </a:p>
        </p:txBody>
      </p:sp>
      <p:sp>
        <p:nvSpPr>
          <p:cNvPr id="83183" name="Line 239">
            <a:extLst>
              <a:ext uri="{FF2B5EF4-FFF2-40B4-BE49-F238E27FC236}">
                <a16:creationId xmlns:a16="http://schemas.microsoft.com/office/drawing/2014/main" id="{CDA3DCE8-C8B7-4121-8361-8577016116B6}"/>
              </a:ext>
            </a:extLst>
          </p:cNvPr>
          <p:cNvSpPr>
            <a:spLocks noChangeShapeType="1"/>
          </p:cNvSpPr>
          <p:nvPr/>
        </p:nvSpPr>
        <p:spPr bwMode="auto">
          <a:xfrm>
            <a:off x="3108325" y="3359150"/>
            <a:ext cx="2540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84" name="Line 240">
            <a:extLst>
              <a:ext uri="{FF2B5EF4-FFF2-40B4-BE49-F238E27FC236}">
                <a16:creationId xmlns:a16="http://schemas.microsoft.com/office/drawing/2014/main" id="{2DBBCB3D-7CF1-4406-B814-6C6FDE6BC989}"/>
              </a:ext>
            </a:extLst>
          </p:cNvPr>
          <p:cNvSpPr>
            <a:spLocks noChangeShapeType="1"/>
          </p:cNvSpPr>
          <p:nvPr/>
        </p:nvSpPr>
        <p:spPr bwMode="auto">
          <a:xfrm flipH="1">
            <a:off x="6227763" y="335915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85" name="Rectangle 241">
            <a:extLst>
              <a:ext uri="{FF2B5EF4-FFF2-40B4-BE49-F238E27FC236}">
                <a16:creationId xmlns:a16="http://schemas.microsoft.com/office/drawing/2014/main" id="{687B9FE8-C105-4EAA-92BB-0ED3CA176F13}"/>
              </a:ext>
            </a:extLst>
          </p:cNvPr>
          <p:cNvSpPr>
            <a:spLocks noChangeArrowheads="1"/>
          </p:cNvSpPr>
          <p:nvPr/>
        </p:nvSpPr>
        <p:spPr bwMode="auto">
          <a:xfrm>
            <a:off x="2940050" y="33115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a:t>
            </a:r>
            <a:endParaRPr lang="en-US" altLang="en-US"/>
          </a:p>
        </p:txBody>
      </p:sp>
      <p:sp>
        <p:nvSpPr>
          <p:cNvPr id="83186" name="Line 242">
            <a:extLst>
              <a:ext uri="{FF2B5EF4-FFF2-40B4-BE49-F238E27FC236}">
                <a16:creationId xmlns:a16="http://schemas.microsoft.com/office/drawing/2014/main" id="{D9B03BB0-97EA-4E95-8F34-2F10743A6679}"/>
              </a:ext>
            </a:extLst>
          </p:cNvPr>
          <p:cNvSpPr>
            <a:spLocks noChangeShapeType="1"/>
          </p:cNvSpPr>
          <p:nvPr/>
        </p:nvSpPr>
        <p:spPr bwMode="auto">
          <a:xfrm>
            <a:off x="3108325" y="3048000"/>
            <a:ext cx="2540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87" name="Line 243">
            <a:extLst>
              <a:ext uri="{FF2B5EF4-FFF2-40B4-BE49-F238E27FC236}">
                <a16:creationId xmlns:a16="http://schemas.microsoft.com/office/drawing/2014/main" id="{713E12C9-938B-414E-B75E-359B197F130B}"/>
              </a:ext>
            </a:extLst>
          </p:cNvPr>
          <p:cNvSpPr>
            <a:spLocks noChangeShapeType="1"/>
          </p:cNvSpPr>
          <p:nvPr/>
        </p:nvSpPr>
        <p:spPr bwMode="auto">
          <a:xfrm flipH="1">
            <a:off x="6227763" y="3048000"/>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88" name="Rectangle 244">
            <a:extLst>
              <a:ext uri="{FF2B5EF4-FFF2-40B4-BE49-F238E27FC236}">
                <a16:creationId xmlns:a16="http://schemas.microsoft.com/office/drawing/2014/main" id="{DE65C6E0-8CAA-4111-B884-A06B9E440AA9}"/>
              </a:ext>
            </a:extLst>
          </p:cNvPr>
          <p:cNvSpPr>
            <a:spLocks noChangeArrowheads="1"/>
          </p:cNvSpPr>
          <p:nvPr/>
        </p:nvSpPr>
        <p:spPr bwMode="auto">
          <a:xfrm>
            <a:off x="2940050" y="30003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a:t>
            </a:r>
            <a:endParaRPr lang="en-US" altLang="en-US"/>
          </a:p>
        </p:txBody>
      </p:sp>
      <p:sp>
        <p:nvSpPr>
          <p:cNvPr id="83189" name="Line 245">
            <a:extLst>
              <a:ext uri="{FF2B5EF4-FFF2-40B4-BE49-F238E27FC236}">
                <a16:creationId xmlns:a16="http://schemas.microsoft.com/office/drawing/2014/main" id="{C2C70468-D947-44D6-AFCD-6A18BD69226A}"/>
              </a:ext>
            </a:extLst>
          </p:cNvPr>
          <p:cNvSpPr>
            <a:spLocks noChangeShapeType="1"/>
          </p:cNvSpPr>
          <p:nvPr/>
        </p:nvSpPr>
        <p:spPr bwMode="auto">
          <a:xfrm>
            <a:off x="3108325" y="2740025"/>
            <a:ext cx="2540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90" name="Line 246">
            <a:extLst>
              <a:ext uri="{FF2B5EF4-FFF2-40B4-BE49-F238E27FC236}">
                <a16:creationId xmlns:a16="http://schemas.microsoft.com/office/drawing/2014/main" id="{C3A74248-2A21-4685-9234-88778C152C5A}"/>
              </a:ext>
            </a:extLst>
          </p:cNvPr>
          <p:cNvSpPr>
            <a:spLocks noChangeShapeType="1"/>
          </p:cNvSpPr>
          <p:nvPr/>
        </p:nvSpPr>
        <p:spPr bwMode="auto">
          <a:xfrm flipH="1">
            <a:off x="6227763" y="2740025"/>
            <a:ext cx="285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91" name="Rectangle 247">
            <a:extLst>
              <a:ext uri="{FF2B5EF4-FFF2-40B4-BE49-F238E27FC236}">
                <a16:creationId xmlns:a16="http://schemas.microsoft.com/office/drawing/2014/main" id="{47548534-CAB8-4BA0-85EC-6A5E01E0A350}"/>
              </a:ext>
            </a:extLst>
          </p:cNvPr>
          <p:cNvSpPr>
            <a:spLocks noChangeArrowheads="1"/>
          </p:cNvSpPr>
          <p:nvPr/>
        </p:nvSpPr>
        <p:spPr bwMode="auto">
          <a:xfrm>
            <a:off x="2951163" y="27146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6</a:t>
            </a:r>
            <a:endParaRPr lang="en-US" altLang="en-US"/>
          </a:p>
        </p:txBody>
      </p:sp>
      <p:sp>
        <p:nvSpPr>
          <p:cNvPr id="83192" name="Line 248">
            <a:extLst>
              <a:ext uri="{FF2B5EF4-FFF2-40B4-BE49-F238E27FC236}">
                <a16:creationId xmlns:a16="http://schemas.microsoft.com/office/drawing/2014/main" id="{BBAA9C5B-07EE-4E07-8A08-96437D579B0C}"/>
              </a:ext>
            </a:extLst>
          </p:cNvPr>
          <p:cNvSpPr>
            <a:spLocks noChangeShapeType="1"/>
          </p:cNvSpPr>
          <p:nvPr/>
        </p:nvSpPr>
        <p:spPr bwMode="auto">
          <a:xfrm>
            <a:off x="3108325" y="2740025"/>
            <a:ext cx="3148013"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93" name="Line 249">
            <a:extLst>
              <a:ext uri="{FF2B5EF4-FFF2-40B4-BE49-F238E27FC236}">
                <a16:creationId xmlns:a16="http://schemas.microsoft.com/office/drawing/2014/main" id="{6A38E132-B286-4435-904D-2DB96C1D27F1}"/>
              </a:ext>
            </a:extLst>
          </p:cNvPr>
          <p:cNvSpPr>
            <a:spLocks noChangeShapeType="1"/>
          </p:cNvSpPr>
          <p:nvPr/>
        </p:nvSpPr>
        <p:spPr bwMode="auto">
          <a:xfrm>
            <a:off x="3108325" y="5226050"/>
            <a:ext cx="31480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94" name="Line 250">
            <a:extLst>
              <a:ext uri="{FF2B5EF4-FFF2-40B4-BE49-F238E27FC236}">
                <a16:creationId xmlns:a16="http://schemas.microsoft.com/office/drawing/2014/main" id="{7CA6858C-94EF-4306-AC76-05FCB3EA6B4F}"/>
              </a:ext>
            </a:extLst>
          </p:cNvPr>
          <p:cNvSpPr>
            <a:spLocks noChangeShapeType="1"/>
          </p:cNvSpPr>
          <p:nvPr/>
        </p:nvSpPr>
        <p:spPr bwMode="auto">
          <a:xfrm flipV="1">
            <a:off x="3094038" y="2733675"/>
            <a:ext cx="1587" cy="24844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95" name="Freeform 251">
            <a:extLst>
              <a:ext uri="{FF2B5EF4-FFF2-40B4-BE49-F238E27FC236}">
                <a16:creationId xmlns:a16="http://schemas.microsoft.com/office/drawing/2014/main" id="{C0C8DED1-DD4E-40B6-B2CD-BD50FCAE38F8}"/>
              </a:ext>
            </a:extLst>
          </p:cNvPr>
          <p:cNvSpPr>
            <a:spLocks/>
          </p:cNvSpPr>
          <p:nvPr/>
        </p:nvSpPr>
        <p:spPr bwMode="auto">
          <a:xfrm>
            <a:off x="3108325" y="2941638"/>
            <a:ext cx="1211263" cy="2262187"/>
          </a:xfrm>
          <a:custGeom>
            <a:avLst/>
            <a:gdLst>
              <a:gd name="T0" fmla="*/ 6 w 763"/>
              <a:gd name="T1" fmla="*/ 1045 h 1425"/>
              <a:gd name="T2" fmla="*/ 26 w 763"/>
              <a:gd name="T3" fmla="*/ 1045 h 1425"/>
              <a:gd name="T4" fmla="*/ 43 w 763"/>
              <a:gd name="T5" fmla="*/ 1045 h 1425"/>
              <a:gd name="T6" fmla="*/ 63 w 763"/>
              <a:gd name="T7" fmla="*/ 1045 h 1425"/>
              <a:gd name="T8" fmla="*/ 79 w 763"/>
              <a:gd name="T9" fmla="*/ 1045 h 1425"/>
              <a:gd name="T10" fmla="*/ 100 w 763"/>
              <a:gd name="T11" fmla="*/ 1045 h 1425"/>
              <a:gd name="T12" fmla="*/ 116 w 763"/>
              <a:gd name="T13" fmla="*/ 1045 h 1425"/>
              <a:gd name="T14" fmla="*/ 132 w 763"/>
              <a:gd name="T15" fmla="*/ 1045 h 1425"/>
              <a:gd name="T16" fmla="*/ 153 w 763"/>
              <a:gd name="T17" fmla="*/ 1045 h 1425"/>
              <a:gd name="T18" fmla="*/ 169 w 763"/>
              <a:gd name="T19" fmla="*/ 1045 h 1425"/>
              <a:gd name="T20" fmla="*/ 189 w 763"/>
              <a:gd name="T21" fmla="*/ 1045 h 1425"/>
              <a:gd name="T22" fmla="*/ 206 w 763"/>
              <a:gd name="T23" fmla="*/ 1045 h 1425"/>
              <a:gd name="T24" fmla="*/ 226 w 763"/>
              <a:gd name="T25" fmla="*/ 1045 h 1425"/>
              <a:gd name="T26" fmla="*/ 242 w 763"/>
              <a:gd name="T27" fmla="*/ 1045 h 1425"/>
              <a:gd name="T28" fmla="*/ 263 w 763"/>
              <a:gd name="T29" fmla="*/ 1045 h 1425"/>
              <a:gd name="T30" fmla="*/ 279 w 763"/>
              <a:gd name="T31" fmla="*/ 1045 h 1425"/>
              <a:gd name="T32" fmla="*/ 297 w 763"/>
              <a:gd name="T33" fmla="*/ 1045 h 1425"/>
              <a:gd name="T34" fmla="*/ 316 w 763"/>
              <a:gd name="T35" fmla="*/ 1045 h 1425"/>
              <a:gd name="T36" fmla="*/ 333 w 763"/>
              <a:gd name="T37" fmla="*/ 1045 h 1425"/>
              <a:gd name="T38" fmla="*/ 352 w 763"/>
              <a:gd name="T39" fmla="*/ 1045 h 1425"/>
              <a:gd name="T40" fmla="*/ 370 w 763"/>
              <a:gd name="T41" fmla="*/ 1045 h 1425"/>
              <a:gd name="T42" fmla="*/ 389 w 763"/>
              <a:gd name="T43" fmla="*/ 1045 h 1425"/>
              <a:gd name="T44" fmla="*/ 407 w 763"/>
              <a:gd name="T45" fmla="*/ 1045 h 1425"/>
              <a:gd name="T46" fmla="*/ 423 w 763"/>
              <a:gd name="T47" fmla="*/ 1045 h 1425"/>
              <a:gd name="T48" fmla="*/ 443 w 763"/>
              <a:gd name="T49" fmla="*/ 1045 h 1425"/>
              <a:gd name="T50" fmla="*/ 460 w 763"/>
              <a:gd name="T51" fmla="*/ 1045 h 1425"/>
              <a:gd name="T52" fmla="*/ 480 w 763"/>
              <a:gd name="T53" fmla="*/ 1039 h 1425"/>
              <a:gd name="T54" fmla="*/ 496 w 763"/>
              <a:gd name="T55" fmla="*/ 1045 h 1425"/>
              <a:gd name="T56" fmla="*/ 516 w 763"/>
              <a:gd name="T57" fmla="*/ 1045 h 1425"/>
              <a:gd name="T58" fmla="*/ 533 w 763"/>
              <a:gd name="T59" fmla="*/ 1049 h 1425"/>
              <a:gd name="T60" fmla="*/ 553 w 763"/>
              <a:gd name="T61" fmla="*/ 1066 h 1425"/>
              <a:gd name="T62" fmla="*/ 570 w 763"/>
              <a:gd name="T63" fmla="*/ 1013 h 1425"/>
              <a:gd name="T64" fmla="*/ 586 w 763"/>
              <a:gd name="T65" fmla="*/ 986 h 1425"/>
              <a:gd name="T66" fmla="*/ 606 w 763"/>
              <a:gd name="T67" fmla="*/ 1173 h 1425"/>
              <a:gd name="T68" fmla="*/ 623 w 763"/>
              <a:gd name="T69" fmla="*/ 1149 h 1425"/>
              <a:gd name="T70" fmla="*/ 643 w 763"/>
              <a:gd name="T71" fmla="*/ 493 h 1425"/>
              <a:gd name="T72" fmla="*/ 659 w 763"/>
              <a:gd name="T73" fmla="*/ 0 h 1425"/>
              <a:gd name="T74" fmla="*/ 679 w 763"/>
              <a:gd name="T75" fmla="*/ 509 h 1425"/>
              <a:gd name="T76" fmla="*/ 696 w 763"/>
              <a:gd name="T77" fmla="*/ 1283 h 1425"/>
              <a:gd name="T78" fmla="*/ 716 w 763"/>
              <a:gd name="T79" fmla="*/ 1385 h 1425"/>
              <a:gd name="T80" fmla="*/ 732 w 763"/>
              <a:gd name="T81" fmla="*/ 1169 h 1425"/>
              <a:gd name="T82" fmla="*/ 749 w 763"/>
              <a:gd name="T83" fmla="*/ 1173 h 1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63" h="1425">
                <a:moveTo>
                  <a:pt x="0" y="1045"/>
                </a:moveTo>
                <a:lnTo>
                  <a:pt x="2" y="1045"/>
                </a:lnTo>
                <a:lnTo>
                  <a:pt x="6" y="1045"/>
                </a:lnTo>
                <a:lnTo>
                  <a:pt x="13" y="1045"/>
                </a:lnTo>
                <a:lnTo>
                  <a:pt x="20" y="1045"/>
                </a:lnTo>
                <a:lnTo>
                  <a:pt x="26" y="1045"/>
                </a:lnTo>
                <a:lnTo>
                  <a:pt x="33" y="1045"/>
                </a:lnTo>
                <a:lnTo>
                  <a:pt x="37" y="1045"/>
                </a:lnTo>
                <a:lnTo>
                  <a:pt x="43" y="1045"/>
                </a:lnTo>
                <a:lnTo>
                  <a:pt x="49" y="1045"/>
                </a:lnTo>
                <a:lnTo>
                  <a:pt x="57" y="1045"/>
                </a:lnTo>
                <a:lnTo>
                  <a:pt x="63" y="1045"/>
                </a:lnTo>
                <a:lnTo>
                  <a:pt x="69" y="1045"/>
                </a:lnTo>
                <a:lnTo>
                  <a:pt x="73" y="1045"/>
                </a:lnTo>
                <a:lnTo>
                  <a:pt x="79" y="1045"/>
                </a:lnTo>
                <a:lnTo>
                  <a:pt x="86" y="1045"/>
                </a:lnTo>
                <a:lnTo>
                  <a:pt x="93" y="1045"/>
                </a:lnTo>
                <a:lnTo>
                  <a:pt x="100" y="1045"/>
                </a:lnTo>
                <a:lnTo>
                  <a:pt x="103" y="1045"/>
                </a:lnTo>
                <a:lnTo>
                  <a:pt x="110" y="1045"/>
                </a:lnTo>
                <a:lnTo>
                  <a:pt x="116" y="1045"/>
                </a:lnTo>
                <a:lnTo>
                  <a:pt x="122" y="1045"/>
                </a:lnTo>
                <a:lnTo>
                  <a:pt x="130" y="1045"/>
                </a:lnTo>
                <a:lnTo>
                  <a:pt x="132" y="1045"/>
                </a:lnTo>
                <a:lnTo>
                  <a:pt x="140" y="1045"/>
                </a:lnTo>
                <a:lnTo>
                  <a:pt x="146" y="1045"/>
                </a:lnTo>
                <a:lnTo>
                  <a:pt x="153" y="1045"/>
                </a:lnTo>
                <a:lnTo>
                  <a:pt x="159" y="1045"/>
                </a:lnTo>
                <a:lnTo>
                  <a:pt x="167" y="1045"/>
                </a:lnTo>
                <a:lnTo>
                  <a:pt x="169" y="1045"/>
                </a:lnTo>
                <a:lnTo>
                  <a:pt x="177" y="1045"/>
                </a:lnTo>
                <a:lnTo>
                  <a:pt x="183" y="1045"/>
                </a:lnTo>
                <a:lnTo>
                  <a:pt x="189" y="1045"/>
                </a:lnTo>
                <a:lnTo>
                  <a:pt x="196" y="1045"/>
                </a:lnTo>
                <a:lnTo>
                  <a:pt x="199" y="1045"/>
                </a:lnTo>
                <a:lnTo>
                  <a:pt x="206" y="1045"/>
                </a:lnTo>
                <a:lnTo>
                  <a:pt x="213" y="1045"/>
                </a:lnTo>
                <a:lnTo>
                  <a:pt x="220" y="1045"/>
                </a:lnTo>
                <a:lnTo>
                  <a:pt x="226" y="1045"/>
                </a:lnTo>
                <a:lnTo>
                  <a:pt x="230" y="1045"/>
                </a:lnTo>
                <a:lnTo>
                  <a:pt x="236" y="1045"/>
                </a:lnTo>
                <a:lnTo>
                  <a:pt x="242" y="1045"/>
                </a:lnTo>
                <a:lnTo>
                  <a:pt x="250" y="1045"/>
                </a:lnTo>
                <a:lnTo>
                  <a:pt x="256" y="1045"/>
                </a:lnTo>
                <a:lnTo>
                  <a:pt x="263" y="1045"/>
                </a:lnTo>
                <a:lnTo>
                  <a:pt x="266" y="1045"/>
                </a:lnTo>
                <a:lnTo>
                  <a:pt x="273" y="1045"/>
                </a:lnTo>
                <a:lnTo>
                  <a:pt x="279" y="1045"/>
                </a:lnTo>
                <a:lnTo>
                  <a:pt x="287" y="1045"/>
                </a:lnTo>
                <a:lnTo>
                  <a:pt x="293" y="1045"/>
                </a:lnTo>
                <a:lnTo>
                  <a:pt x="297" y="1045"/>
                </a:lnTo>
                <a:lnTo>
                  <a:pt x="303" y="1045"/>
                </a:lnTo>
                <a:lnTo>
                  <a:pt x="309" y="1045"/>
                </a:lnTo>
                <a:lnTo>
                  <a:pt x="316" y="1045"/>
                </a:lnTo>
                <a:lnTo>
                  <a:pt x="323" y="1045"/>
                </a:lnTo>
                <a:lnTo>
                  <a:pt x="326" y="1045"/>
                </a:lnTo>
                <a:lnTo>
                  <a:pt x="333" y="1045"/>
                </a:lnTo>
                <a:lnTo>
                  <a:pt x="340" y="1045"/>
                </a:lnTo>
                <a:lnTo>
                  <a:pt x="346" y="1045"/>
                </a:lnTo>
                <a:lnTo>
                  <a:pt x="352" y="1045"/>
                </a:lnTo>
                <a:lnTo>
                  <a:pt x="360" y="1045"/>
                </a:lnTo>
                <a:lnTo>
                  <a:pt x="362" y="1045"/>
                </a:lnTo>
                <a:lnTo>
                  <a:pt x="370" y="1045"/>
                </a:lnTo>
                <a:lnTo>
                  <a:pt x="376" y="1045"/>
                </a:lnTo>
                <a:lnTo>
                  <a:pt x="383" y="1045"/>
                </a:lnTo>
                <a:lnTo>
                  <a:pt x="389" y="1045"/>
                </a:lnTo>
                <a:lnTo>
                  <a:pt x="393" y="1045"/>
                </a:lnTo>
                <a:lnTo>
                  <a:pt x="399" y="1045"/>
                </a:lnTo>
                <a:lnTo>
                  <a:pt x="407" y="1045"/>
                </a:lnTo>
                <a:lnTo>
                  <a:pt x="413" y="1045"/>
                </a:lnTo>
                <a:lnTo>
                  <a:pt x="419" y="1045"/>
                </a:lnTo>
                <a:lnTo>
                  <a:pt x="423" y="1045"/>
                </a:lnTo>
                <a:lnTo>
                  <a:pt x="429" y="1045"/>
                </a:lnTo>
                <a:lnTo>
                  <a:pt x="436" y="1045"/>
                </a:lnTo>
                <a:lnTo>
                  <a:pt x="443" y="1045"/>
                </a:lnTo>
                <a:lnTo>
                  <a:pt x="450" y="1049"/>
                </a:lnTo>
                <a:lnTo>
                  <a:pt x="456" y="1049"/>
                </a:lnTo>
                <a:lnTo>
                  <a:pt x="460" y="1045"/>
                </a:lnTo>
                <a:lnTo>
                  <a:pt x="466" y="1043"/>
                </a:lnTo>
                <a:lnTo>
                  <a:pt x="472" y="1043"/>
                </a:lnTo>
                <a:lnTo>
                  <a:pt x="480" y="1039"/>
                </a:lnTo>
                <a:lnTo>
                  <a:pt x="486" y="1043"/>
                </a:lnTo>
                <a:lnTo>
                  <a:pt x="490" y="1043"/>
                </a:lnTo>
                <a:lnTo>
                  <a:pt x="496" y="1045"/>
                </a:lnTo>
                <a:lnTo>
                  <a:pt x="503" y="1045"/>
                </a:lnTo>
                <a:lnTo>
                  <a:pt x="509" y="1045"/>
                </a:lnTo>
                <a:lnTo>
                  <a:pt x="516" y="1045"/>
                </a:lnTo>
                <a:lnTo>
                  <a:pt x="519" y="1043"/>
                </a:lnTo>
                <a:lnTo>
                  <a:pt x="527" y="1043"/>
                </a:lnTo>
                <a:lnTo>
                  <a:pt x="533" y="1049"/>
                </a:lnTo>
                <a:lnTo>
                  <a:pt x="539" y="1056"/>
                </a:lnTo>
                <a:lnTo>
                  <a:pt x="546" y="1063"/>
                </a:lnTo>
                <a:lnTo>
                  <a:pt x="553" y="1066"/>
                </a:lnTo>
                <a:lnTo>
                  <a:pt x="556" y="1059"/>
                </a:lnTo>
                <a:lnTo>
                  <a:pt x="563" y="1039"/>
                </a:lnTo>
                <a:lnTo>
                  <a:pt x="570" y="1013"/>
                </a:lnTo>
                <a:lnTo>
                  <a:pt x="576" y="986"/>
                </a:lnTo>
                <a:lnTo>
                  <a:pt x="582" y="972"/>
                </a:lnTo>
                <a:lnTo>
                  <a:pt x="586" y="986"/>
                </a:lnTo>
                <a:lnTo>
                  <a:pt x="592" y="1029"/>
                </a:lnTo>
                <a:lnTo>
                  <a:pt x="600" y="1096"/>
                </a:lnTo>
                <a:lnTo>
                  <a:pt x="606" y="1173"/>
                </a:lnTo>
                <a:lnTo>
                  <a:pt x="612" y="1226"/>
                </a:lnTo>
                <a:lnTo>
                  <a:pt x="616" y="1226"/>
                </a:lnTo>
                <a:lnTo>
                  <a:pt x="623" y="1149"/>
                </a:lnTo>
                <a:lnTo>
                  <a:pt x="629" y="986"/>
                </a:lnTo>
                <a:lnTo>
                  <a:pt x="636" y="756"/>
                </a:lnTo>
                <a:lnTo>
                  <a:pt x="643" y="493"/>
                </a:lnTo>
                <a:lnTo>
                  <a:pt x="649" y="243"/>
                </a:lnTo>
                <a:lnTo>
                  <a:pt x="653" y="67"/>
                </a:lnTo>
                <a:lnTo>
                  <a:pt x="659" y="0"/>
                </a:lnTo>
                <a:lnTo>
                  <a:pt x="666" y="64"/>
                </a:lnTo>
                <a:lnTo>
                  <a:pt x="673" y="247"/>
                </a:lnTo>
                <a:lnTo>
                  <a:pt x="679" y="509"/>
                </a:lnTo>
                <a:lnTo>
                  <a:pt x="683" y="806"/>
                </a:lnTo>
                <a:lnTo>
                  <a:pt x="690" y="1080"/>
                </a:lnTo>
                <a:lnTo>
                  <a:pt x="696" y="1283"/>
                </a:lnTo>
                <a:lnTo>
                  <a:pt x="702" y="1399"/>
                </a:lnTo>
                <a:lnTo>
                  <a:pt x="710" y="1425"/>
                </a:lnTo>
                <a:lnTo>
                  <a:pt x="716" y="1385"/>
                </a:lnTo>
                <a:lnTo>
                  <a:pt x="720" y="1309"/>
                </a:lnTo>
                <a:lnTo>
                  <a:pt x="726" y="1228"/>
                </a:lnTo>
                <a:lnTo>
                  <a:pt x="732" y="1169"/>
                </a:lnTo>
                <a:lnTo>
                  <a:pt x="739" y="1143"/>
                </a:lnTo>
                <a:lnTo>
                  <a:pt x="746" y="1149"/>
                </a:lnTo>
                <a:lnTo>
                  <a:pt x="749" y="1173"/>
                </a:lnTo>
                <a:lnTo>
                  <a:pt x="756" y="1202"/>
                </a:lnTo>
                <a:lnTo>
                  <a:pt x="763" y="1226"/>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196" name="Freeform 252">
            <a:extLst>
              <a:ext uri="{FF2B5EF4-FFF2-40B4-BE49-F238E27FC236}">
                <a16:creationId xmlns:a16="http://schemas.microsoft.com/office/drawing/2014/main" id="{72AF0CDD-CFB5-4352-AECF-BFB2423542D9}"/>
              </a:ext>
            </a:extLst>
          </p:cNvPr>
          <p:cNvSpPr>
            <a:spLocks/>
          </p:cNvSpPr>
          <p:nvPr/>
        </p:nvSpPr>
        <p:spPr bwMode="auto">
          <a:xfrm>
            <a:off x="4319588" y="2962275"/>
            <a:ext cx="1217612" cy="2225675"/>
          </a:xfrm>
          <a:custGeom>
            <a:avLst/>
            <a:gdLst>
              <a:gd name="T0" fmla="*/ 12 w 767"/>
              <a:gd name="T1" fmla="*/ 1225 h 1402"/>
              <a:gd name="T2" fmla="*/ 30 w 767"/>
              <a:gd name="T3" fmla="*/ 1206 h 1402"/>
              <a:gd name="T4" fmla="*/ 49 w 767"/>
              <a:gd name="T5" fmla="*/ 1203 h 1402"/>
              <a:gd name="T6" fmla="*/ 67 w 767"/>
              <a:gd name="T7" fmla="*/ 1199 h 1402"/>
              <a:gd name="T8" fmla="*/ 83 w 767"/>
              <a:gd name="T9" fmla="*/ 1199 h 1402"/>
              <a:gd name="T10" fmla="*/ 103 w 767"/>
              <a:gd name="T11" fmla="*/ 1203 h 1402"/>
              <a:gd name="T12" fmla="*/ 120 w 767"/>
              <a:gd name="T13" fmla="*/ 1206 h 1402"/>
              <a:gd name="T14" fmla="*/ 140 w 767"/>
              <a:gd name="T15" fmla="*/ 1203 h 1402"/>
              <a:gd name="T16" fmla="*/ 157 w 767"/>
              <a:gd name="T17" fmla="*/ 1199 h 1402"/>
              <a:gd name="T18" fmla="*/ 177 w 767"/>
              <a:gd name="T19" fmla="*/ 1199 h 1402"/>
              <a:gd name="T20" fmla="*/ 193 w 767"/>
              <a:gd name="T21" fmla="*/ 1199 h 1402"/>
              <a:gd name="T22" fmla="*/ 210 w 767"/>
              <a:gd name="T23" fmla="*/ 1206 h 1402"/>
              <a:gd name="T24" fmla="*/ 230 w 767"/>
              <a:gd name="T25" fmla="*/ 1225 h 1402"/>
              <a:gd name="T26" fmla="*/ 246 w 767"/>
              <a:gd name="T27" fmla="*/ 1172 h 1402"/>
              <a:gd name="T28" fmla="*/ 267 w 767"/>
              <a:gd name="T29" fmla="*/ 1136 h 1402"/>
              <a:gd name="T30" fmla="*/ 283 w 767"/>
              <a:gd name="T31" fmla="*/ 1329 h 1402"/>
              <a:gd name="T32" fmla="*/ 303 w 767"/>
              <a:gd name="T33" fmla="*/ 1333 h 1402"/>
              <a:gd name="T34" fmla="*/ 320 w 767"/>
              <a:gd name="T35" fmla="*/ 644 h 1402"/>
              <a:gd name="T36" fmla="*/ 340 w 767"/>
              <a:gd name="T37" fmla="*/ 0 h 1402"/>
              <a:gd name="T38" fmla="*/ 356 w 767"/>
              <a:gd name="T39" fmla="*/ 347 h 1402"/>
              <a:gd name="T40" fmla="*/ 373 w 767"/>
              <a:gd name="T41" fmla="*/ 1066 h 1402"/>
              <a:gd name="T42" fmla="*/ 393 w 767"/>
              <a:gd name="T43" fmla="*/ 1193 h 1402"/>
              <a:gd name="T44" fmla="*/ 409 w 767"/>
              <a:gd name="T45" fmla="*/ 993 h 1402"/>
              <a:gd name="T46" fmla="*/ 430 w 767"/>
              <a:gd name="T47" fmla="*/ 986 h 1402"/>
              <a:gd name="T48" fmla="*/ 446 w 767"/>
              <a:gd name="T49" fmla="*/ 1050 h 1402"/>
              <a:gd name="T50" fmla="*/ 466 w 767"/>
              <a:gd name="T51" fmla="*/ 1040 h 1402"/>
              <a:gd name="T52" fmla="*/ 483 w 767"/>
              <a:gd name="T53" fmla="*/ 1030 h 1402"/>
              <a:gd name="T54" fmla="*/ 500 w 767"/>
              <a:gd name="T55" fmla="*/ 1032 h 1402"/>
              <a:gd name="T56" fmla="*/ 519 w 767"/>
              <a:gd name="T57" fmla="*/ 1030 h 1402"/>
              <a:gd name="T58" fmla="*/ 537 w 767"/>
              <a:gd name="T59" fmla="*/ 1032 h 1402"/>
              <a:gd name="T60" fmla="*/ 556 w 767"/>
              <a:gd name="T61" fmla="*/ 1036 h 1402"/>
              <a:gd name="T62" fmla="*/ 574 w 767"/>
              <a:gd name="T63" fmla="*/ 1032 h 1402"/>
              <a:gd name="T64" fmla="*/ 593 w 767"/>
              <a:gd name="T65" fmla="*/ 1032 h 1402"/>
              <a:gd name="T66" fmla="*/ 610 w 767"/>
              <a:gd name="T67" fmla="*/ 1032 h 1402"/>
              <a:gd name="T68" fmla="*/ 629 w 767"/>
              <a:gd name="T69" fmla="*/ 1032 h 1402"/>
              <a:gd name="T70" fmla="*/ 647 w 767"/>
              <a:gd name="T71" fmla="*/ 1032 h 1402"/>
              <a:gd name="T72" fmla="*/ 664 w 767"/>
              <a:gd name="T73" fmla="*/ 1032 h 1402"/>
              <a:gd name="T74" fmla="*/ 684 w 767"/>
              <a:gd name="T75" fmla="*/ 1032 h 1402"/>
              <a:gd name="T76" fmla="*/ 700 w 767"/>
              <a:gd name="T77" fmla="*/ 1032 h 1402"/>
              <a:gd name="T78" fmla="*/ 721 w 767"/>
              <a:gd name="T79" fmla="*/ 1032 h 1402"/>
              <a:gd name="T80" fmla="*/ 737 w 767"/>
              <a:gd name="T81" fmla="*/ 1032 h 1402"/>
              <a:gd name="T82" fmla="*/ 757 w 767"/>
              <a:gd name="T83" fmla="*/ 1032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67" h="1402">
                <a:moveTo>
                  <a:pt x="0" y="1213"/>
                </a:moveTo>
                <a:lnTo>
                  <a:pt x="6" y="1225"/>
                </a:lnTo>
                <a:lnTo>
                  <a:pt x="12" y="1225"/>
                </a:lnTo>
                <a:lnTo>
                  <a:pt x="16" y="1219"/>
                </a:lnTo>
                <a:lnTo>
                  <a:pt x="23" y="1213"/>
                </a:lnTo>
                <a:lnTo>
                  <a:pt x="30" y="1206"/>
                </a:lnTo>
                <a:lnTo>
                  <a:pt x="36" y="1203"/>
                </a:lnTo>
                <a:lnTo>
                  <a:pt x="43" y="1203"/>
                </a:lnTo>
                <a:lnTo>
                  <a:pt x="49" y="1203"/>
                </a:lnTo>
                <a:lnTo>
                  <a:pt x="53" y="1203"/>
                </a:lnTo>
                <a:lnTo>
                  <a:pt x="59" y="1203"/>
                </a:lnTo>
                <a:lnTo>
                  <a:pt x="67" y="1199"/>
                </a:lnTo>
                <a:lnTo>
                  <a:pt x="73" y="1199"/>
                </a:lnTo>
                <a:lnTo>
                  <a:pt x="79" y="1199"/>
                </a:lnTo>
                <a:lnTo>
                  <a:pt x="83" y="1199"/>
                </a:lnTo>
                <a:lnTo>
                  <a:pt x="90" y="1199"/>
                </a:lnTo>
                <a:lnTo>
                  <a:pt x="96" y="1203"/>
                </a:lnTo>
                <a:lnTo>
                  <a:pt x="103" y="1203"/>
                </a:lnTo>
                <a:lnTo>
                  <a:pt x="110" y="1206"/>
                </a:lnTo>
                <a:lnTo>
                  <a:pt x="114" y="1206"/>
                </a:lnTo>
                <a:lnTo>
                  <a:pt x="120" y="1206"/>
                </a:lnTo>
                <a:lnTo>
                  <a:pt x="126" y="1206"/>
                </a:lnTo>
                <a:lnTo>
                  <a:pt x="132" y="1206"/>
                </a:lnTo>
                <a:lnTo>
                  <a:pt x="140" y="1203"/>
                </a:lnTo>
                <a:lnTo>
                  <a:pt x="146" y="1199"/>
                </a:lnTo>
                <a:lnTo>
                  <a:pt x="150" y="1199"/>
                </a:lnTo>
                <a:lnTo>
                  <a:pt x="157" y="1199"/>
                </a:lnTo>
                <a:lnTo>
                  <a:pt x="163" y="1199"/>
                </a:lnTo>
                <a:lnTo>
                  <a:pt x="169" y="1199"/>
                </a:lnTo>
                <a:lnTo>
                  <a:pt x="177" y="1199"/>
                </a:lnTo>
                <a:lnTo>
                  <a:pt x="179" y="1203"/>
                </a:lnTo>
                <a:lnTo>
                  <a:pt x="187" y="1203"/>
                </a:lnTo>
                <a:lnTo>
                  <a:pt x="193" y="1199"/>
                </a:lnTo>
                <a:lnTo>
                  <a:pt x="200" y="1199"/>
                </a:lnTo>
                <a:lnTo>
                  <a:pt x="206" y="1203"/>
                </a:lnTo>
                <a:lnTo>
                  <a:pt x="210" y="1206"/>
                </a:lnTo>
                <a:lnTo>
                  <a:pt x="216" y="1213"/>
                </a:lnTo>
                <a:lnTo>
                  <a:pt x="224" y="1223"/>
                </a:lnTo>
                <a:lnTo>
                  <a:pt x="230" y="1225"/>
                </a:lnTo>
                <a:lnTo>
                  <a:pt x="236" y="1219"/>
                </a:lnTo>
                <a:lnTo>
                  <a:pt x="243" y="1199"/>
                </a:lnTo>
                <a:lnTo>
                  <a:pt x="246" y="1172"/>
                </a:lnTo>
                <a:lnTo>
                  <a:pt x="253" y="1142"/>
                </a:lnTo>
                <a:lnTo>
                  <a:pt x="260" y="1126"/>
                </a:lnTo>
                <a:lnTo>
                  <a:pt x="267" y="1136"/>
                </a:lnTo>
                <a:lnTo>
                  <a:pt x="273" y="1179"/>
                </a:lnTo>
                <a:lnTo>
                  <a:pt x="277" y="1249"/>
                </a:lnTo>
                <a:lnTo>
                  <a:pt x="283" y="1329"/>
                </a:lnTo>
                <a:lnTo>
                  <a:pt x="289" y="1392"/>
                </a:lnTo>
                <a:lnTo>
                  <a:pt x="297" y="1402"/>
                </a:lnTo>
                <a:lnTo>
                  <a:pt x="303" y="1333"/>
                </a:lnTo>
                <a:lnTo>
                  <a:pt x="307" y="1172"/>
                </a:lnTo>
                <a:lnTo>
                  <a:pt x="313" y="933"/>
                </a:lnTo>
                <a:lnTo>
                  <a:pt x="320" y="644"/>
                </a:lnTo>
                <a:lnTo>
                  <a:pt x="326" y="357"/>
                </a:lnTo>
                <a:lnTo>
                  <a:pt x="334" y="128"/>
                </a:lnTo>
                <a:lnTo>
                  <a:pt x="340" y="0"/>
                </a:lnTo>
                <a:lnTo>
                  <a:pt x="344" y="4"/>
                </a:lnTo>
                <a:lnTo>
                  <a:pt x="350" y="130"/>
                </a:lnTo>
                <a:lnTo>
                  <a:pt x="356" y="347"/>
                </a:lnTo>
                <a:lnTo>
                  <a:pt x="363" y="613"/>
                </a:lnTo>
                <a:lnTo>
                  <a:pt x="370" y="866"/>
                </a:lnTo>
                <a:lnTo>
                  <a:pt x="373" y="1066"/>
                </a:lnTo>
                <a:lnTo>
                  <a:pt x="380" y="1186"/>
                </a:lnTo>
                <a:lnTo>
                  <a:pt x="387" y="1223"/>
                </a:lnTo>
                <a:lnTo>
                  <a:pt x="393" y="1193"/>
                </a:lnTo>
                <a:lnTo>
                  <a:pt x="399" y="1126"/>
                </a:lnTo>
                <a:lnTo>
                  <a:pt x="403" y="1050"/>
                </a:lnTo>
                <a:lnTo>
                  <a:pt x="409" y="993"/>
                </a:lnTo>
                <a:lnTo>
                  <a:pt x="417" y="963"/>
                </a:lnTo>
                <a:lnTo>
                  <a:pt x="423" y="963"/>
                </a:lnTo>
                <a:lnTo>
                  <a:pt x="430" y="986"/>
                </a:lnTo>
                <a:lnTo>
                  <a:pt x="436" y="1012"/>
                </a:lnTo>
                <a:lnTo>
                  <a:pt x="440" y="1036"/>
                </a:lnTo>
                <a:lnTo>
                  <a:pt x="446" y="1050"/>
                </a:lnTo>
                <a:lnTo>
                  <a:pt x="454" y="1053"/>
                </a:lnTo>
                <a:lnTo>
                  <a:pt x="460" y="1046"/>
                </a:lnTo>
                <a:lnTo>
                  <a:pt x="466" y="1040"/>
                </a:lnTo>
                <a:lnTo>
                  <a:pt x="470" y="1032"/>
                </a:lnTo>
                <a:lnTo>
                  <a:pt x="476" y="1030"/>
                </a:lnTo>
                <a:lnTo>
                  <a:pt x="483" y="1030"/>
                </a:lnTo>
                <a:lnTo>
                  <a:pt x="490" y="1032"/>
                </a:lnTo>
                <a:lnTo>
                  <a:pt x="497" y="1032"/>
                </a:lnTo>
                <a:lnTo>
                  <a:pt x="500" y="1032"/>
                </a:lnTo>
                <a:lnTo>
                  <a:pt x="507" y="1032"/>
                </a:lnTo>
                <a:lnTo>
                  <a:pt x="513" y="1030"/>
                </a:lnTo>
                <a:lnTo>
                  <a:pt x="519" y="1030"/>
                </a:lnTo>
                <a:lnTo>
                  <a:pt x="527" y="1030"/>
                </a:lnTo>
                <a:lnTo>
                  <a:pt x="533" y="1030"/>
                </a:lnTo>
                <a:lnTo>
                  <a:pt x="537" y="1032"/>
                </a:lnTo>
                <a:lnTo>
                  <a:pt x="543" y="1032"/>
                </a:lnTo>
                <a:lnTo>
                  <a:pt x="550" y="1036"/>
                </a:lnTo>
                <a:lnTo>
                  <a:pt x="556" y="1036"/>
                </a:lnTo>
                <a:lnTo>
                  <a:pt x="564" y="1032"/>
                </a:lnTo>
                <a:lnTo>
                  <a:pt x="566" y="1032"/>
                </a:lnTo>
                <a:lnTo>
                  <a:pt x="574" y="1032"/>
                </a:lnTo>
                <a:lnTo>
                  <a:pt x="580" y="1032"/>
                </a:lnTo>
                <a:lnTo>
                  <a:pt x="586" y="1032"/>
                </a:lnTo>
                <a:lnTo>
                  <a:pt x="593" y="1032"/>
                </a:lnTo>
                <a:lnTo>
                  <a:pt x="600" y="1032"/>
                </a:lnTo>
                <a:lnTo>
                  <a:pt x="603" y="1032"/>
                </a:lnTo>
                <a:lnTo>
                  <a:pt x="610" y="1032"/>
                </a:lnTo>
                <a:lnTo>
                  <a:pt x="617" y="1032"/>
                </a:lnTo>
                <a:lnTo>
                  <a:pt x="623" y="1032"/>
                </a:lnTo>
                <a:lnTo>
                  <a:pt x="629" y="1032"/>
                </a:lnTo>
                <a:lnTo>
                  <a:pt x="633" y="1032"/>
                </a:lnTo>
                <a:lnTo>
                  <a:pt x="640" y="1032"/>
                </a:lnTo>
                <a:lnTo>
                  <a:pt x="647" y="1032"/>
                </a:lnTo>
                <a:lnTo>
                  <a:pt x="653" y="1032"/>
                </a:lnTo>
                <a:lnTo>
                  <a:pt x="660" y="1032"/>
                </a:lnTo>
                <a:lnTo>
                  <a:pt x="664" y="1032"/>
                </a:lnTo>
                <a:lnTo>
                  <a:pt x="670" y="1032"/>
                </a:lnTo>
                <a:lnTo>
                  <a:pt x="676" y="1032"/>
                </a:lnTo>
                <a:lnTo>
                  <a:pt x="684" y="1032"/>
                </a:lnTo>
                <a:lnTo>
                  <a:pt x="690" y="1032"/>
                </a:lnTo>
                <a:lnTo>
                  <a:pt x="696" y="1032"/>
                </a:lnTo>
                <a:lnTo>
                  <a:pt x="700" y="1032"/>
                </a:lnTo>
                <a:lnTo>
                  <a:pt x="707" y="1032"/>
                </a:lnTo>
                <a:lnTo>
                  <a:pt x="713" y="1032"/>
                </a:lnTo>
                <a:lnTo>
                  <a:pt x="721" y="1032"/>
                </a:lnTo>
                <a:lnTo>
                  <a:pt x="727" y="1032"/>
                </a:lnTo>
                <a:lnTo>
                  <a:pt x="731" y="1032"/>
                </a:lnTo>
                <a:lnTo>
                  <a:pt x="737" y="1032"/>
                </a:lnTo>
                <a:lnTo>
                  <a:pt x="743" y="1032"/>
                </a:lnTo>
                <a:lnTo>
                  <a:pt x="750" y="1032"/>
                </a:lnTo>
                <a:lnTo>
                  <a:pt x="757" y="1032"/>
                </a:lnTo>
                <a:lnTo>
                  <a:pt x="760" y="1032"/>
                </a:lnTo>
                <a:lnTo>
                  <a:pt x="767" y="1032"/>
                </a:lnTo>
              </a:path>
            </a:pathLst>
          </a:custGeom>
          <a:noFill/>
          <a:ln w="19050"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197" name="Freeform 253">
            <a:extLst>
              <a:ext uri="{FF2B5EF4-FFF2-40B4-BE49-F238E27FC236}">
                <a16:creationId xmlns:a16="http://schemas.microsoft.com/office/drawing/2014/main" id="{C1700795-E8B4-4375-8292-5475CDA7287C}"/>
              </a:ext>
            </a:extLst>
          </p:cNvPr>
          <p:cNvSpPr>
            <a:spLocks/>
          </p:cNvSpPr>
          <p:nvPr/>
        </p:nvSpPr>
        <p:spPr bwMode="auto">
          <a:xfrm>
            <a:off x="5537200" y="4600575"/>
            <a:ext cx="725488" cy="1588"/>
          </a:xfrm>
          <a:custGeom>
            <a:avLst/>
            <a:gdLst>
              <a:gd name="T0" fmla="*/ 7 w 457"/>
              <a:gd name="T1" fmla="*/ 19 w 457"/>
              <a:gd name="T2" fmla="*/ 29 w 457"/>
              <a:gd name="T3" fmla="*/ 43 w 457"/>
              <a:gd name="T4" fmla="*/ 56 w 457"/>
              <a:gd name="T5" fmla="*/ 66 w 457"/>
              <a:gd name="T6" fmla="*/ 80 w 457"/>
              <a:gd name="T7" fmla="*/ 90 w 457"/>
              <a:gd name="T8" fmla="*/ 103 w 457"/>
              <a:gd name="T9" fmla="*/ 117 w 457"/>
              <a:gd name="T10" fmla="*/ 127 w 457"/>
              <a:gd name="T11" fmla="*/ 139 w 457"/>
              <a:gd name="T12" fmla="*/ 153 w 457"/>
              <a:gd name="T13" fmla="*/ 164 w 457"/>
              <a:gd name="T14" fmla="*/ 176 w 457"/>
              <a:gd name="T15" fmla="*/ 186 w 457"/>
              <a:gd name="T16" fmla="*/ 200 w 457"/>
              <a:gd name="T17" fmla="*/ 213 w 457"/>
              <a:gd name="T18" fmla="*/ 223 w 457"/>
              <a:gd name="T19" fmla="*/ 237 w 457"/>
              <a:gd name="T20" fmla="*/ 251 w 457"/>
              <a:gd name="T21" fmla="*/ 260 w 457"/>
              <a:gd name="T22" fmla="*/ 274 w 457"/>
              <a:gd name="T23" fmla="*/ 284 w 457"/>
              <a:gd name="T24" fmla="*/ 296 w 457"/>
              <a:gd name="T25" fmla="*/ 310 w 457"/>
              <a:gd name="T26" fmla="*/ 320 w 457"/>
              <a:gd name="T27" fmla="*/ 333 w 457"/>
              <a:gd name="T28" fmla="*/ 347 w 457"/>
              <a:gd name="T29" fmla="*/ 357 w 457"/>
              <a:gd name="T30" fmla="*/ 370 w 457"/>
              <a:gd name="T31" fmla="*/ 380 w 457"/>
              <a:gd name="T32" fmla="*/ 394 w 457"/>
              <a:gd name="T33" fmla="*/ 407 w 457"/>
              <a:gd name="T34" fmla="*/ 417 w 457"/>
              <a:gd name="T35" fmla="*/ 431 w 457"/>
              <a:gd name="T36" fmla="*/ 445 w 457"/>
              <a:gd name="T37" fmla="*/ 454 w 45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Lst>
            <a:rect l="0" t="0" r="r" b="b"/>
            <a:pathLst>
              <a:path w="457">
                <a:moveTo>
                  <a:pt x="0" y="0"/>
                </a:moveTo>
                <a:lnTo>
                  <a:pt x="7" y="0"/>
                </a:lnTo>
                <a:lnTo>
                  <a:pt x="13" y="0"/>
                </a:lnTo>
                <a:lnTo>
                  <a:pt x="19" y="0"/>
                </a:lnTo>
                <a:lnTo>
                  <a:pt x="27" y="0"/>
                </a:lnTo>
                <a:lnTo>
                  <a:pt x="29" y="0"/>
                </a:lnTo>
                <a:lnTo>
                  <a:pt x="37" y="0"/>
                </a:lnTo>
                <a:lnTo>
                  <a:pt x="43" y="0"/>
                </a:lnTo>
                <a:lnTo>
                  <a:pt x="50" y="0"/>
                </a:lnTo>
                <a:lnTo>
                  <a:pt x="56" y="0"/>
                </a:lnTo>
                <a:lnTo>
                  <a:pt x="60" y="0"/>
                </a:lnTo>
                <a:lnTo>
                  <a:pt x="66" y="0"/>
                </a:lnTo>
                <a:lnTo>
                  <a:pt x="74" y="0"/>
                </a:lnTo>
                <a:lnTo>
                  <a:pt x="80" y="0"/>
                </a:lnTo>
                <a:lnTo>
                  <a:pt x="86" y="0"/>
                </a:lnTo>
                <a:lnTo>
                  <a:pt x="90" y="0"/>
                </a:lnTo>
                <a:lnTo>
                  <a:pt x="96" y="0"/>
                </a:lnTo>
                <a:lnTo>
                  <a:pt x="103" y="0"/>
                </a:lnTo>
                <a:lnTo>
                  <a:pt x="110" y="0"/>
                </a:lnTo>
                <a:lnTo>
                  <a:pt x="117" y="0"/>
                </a:lnTo>
                <a:lnTo>
                  <a:pt x="123" y="0"/>
                </a:lnTo>
                <a:lnTo>
                  <a:pt x="127" y="0"/>
                </a:lnTo>
                <a:lnTo>
                  <a:pt x="133" y="0"/>
                </a:lnTo>
                <a:lnTo>
                  <a:pt x="139" y="0"/>
                </a:lnTo>
                <a:lnTo>
                  <a:pt x="147" y="0"/>
                </a:lnTo>
                <a:lnTo>
                  <a:pt x="153" y="0"/>
                </a:lnTo>
                <a:lnTo>
                  <a:pt x="157" y="0"/>
                </a:lnTo>
                <a:lnTo>
                  <a:pt x="164" y="0"/>
                </a:lnTo>
                <a:lnTo>
                  <a:pt x="170" y="0"/>
                </a:lnTo>
                <a:lnTo>
                  <a:pt x="176" y="0"/>
                </a:lnTo>
                <a:lnTo>
                  <a:pt x="184" y="0"/>
                </a:lnTo>
                <a:lnTo>
                  <a:pt x="186" y="0"/>
                </a:lnTo>
                <a:lnTo>
                  <a:pt x="194" y="0"/>
                </a:lnTo>
                <a:lnTo>
                  <a:pt x="200" y="0"/>
                </a:lnTo>
                <a:lnTo>
                  <a:pt x="207" y="0"/>
                </a:lnTo>
                <a:lnTo>
                  <a:pt x="213" y="0"/>
                </a:lnTo>
                <a:lnTo>
                  <a:pt x="220" y="0"/>
                </a:lnTo>
                <a:lnTo>
                  <a:pt x="223" y="0"/>
                </a:lnTo>
                <a:lnTo>
                  <a:pt x="231" y="0"/>
                </a:lnTo>
                <a:lnTo>
                  <a:pt x="237" y="0"/>
                </a:lnTo>
                <a:lnTo>
                  <a:pt x="243" y="0"/>
                </a:lnTo>
                <a:lnTo>
                  <a:pt x="251" y="0"/>
                </a:lnTo>
                <a:lnTo>
                  <a:pt x="253" y="0"/>
                </a:lnTo>
                <a:lnTo>
                  <a:pt x="260" y="0"/>
                </a:lnTo>
                <a:lnTo>
                  <a:pt x="267" y="0"/>
                </a:lnTo>
                <a:lnTo>
                  <a:pt x="274" y="0"/>
                </a:lnTo>
                <a:lnTo>
                  <a:pt x="280" y="0"/>
                </a:lnTo>
                <a:lnTo>
                  <a:pt x="284" y="0"/>
                </a:lnTo>
                <a:lnTo>
                  <a:pt x="290" y="0"/>
                </a:lnTo>
                <a:lnTo>
                  <a:pt x="296" y="0"/>
                </a:lnTo>
                <a:lnTo>
                  <a:pt x="304" y="0"/>
                </a:lnTo>
                <a:lnTo>
                  <a:pt x="310" y="0"/>
                </a:lnTo>
                <a:lnTo>
                  <a:pt x="317" y="0"/>
                </a:lnTo>
                <a:lnTo>
                  <a:pt x="320" y="0"/>
                </a:lnTo>
                <a:lnTo>
                  <a:pt x="327" y="0"/>
                </a:lnTo>
                <a:lnTo>
                  <a:pt x="333" y="0"/>
                </a:lnTo>
                <a:lnTo>
                  <a:pt x="341" y="0"/>
                </a:lnTo>
                <a:lnTo>
                  <a:pt x="347" y="0"/>
                </a:lnTo>
                <a:lnTo>
                  <a:pt x="351" y="0"/>
                </a:lnTo>
                <a:lnTo>
                  <a:pt x="357" y="0"/>
                </a:lnTo>
                <a:lnTo>
                  <a:pt x="364" y="0"/>
                </a:lnTo>
                <a:lnTo>
                  <a:pt x="370" y="0"/>
                </a:lnTo>
                <a:lnTo>
                  <a:pt x="378" y="0"/>
                </a:lnTo>
                <a:lnTo>
                  <a:pt x="380" y="0"/>
                </a:lnTo>
                <a:lnTo>
                  <a:pt x="388" y="0"/>
                </a:lnTo>
                <a:lnTo>
                  <a:pt x="394" y="0"/>
                </a:lnTo>
                <a:lnTo>
                  <a:pt x="400" y="0"/>
                </a:lnTo>
                <a:lnTo>
                  <a:pt x="407" y="0"/>
                </a:lnTo>
                <a:lnTo>
                  <a:pt x="414" y="0"/>
                </a:lnTo>
                <a:lnTo>
                  <a:pt x="417" y="0"/>
                </a:lnTo>
                <a:lnTo>
                  <a:pt x="424" y="0"/>
                </a:lnTo>
                <a:lnTo>
                  <a:pt x="431" y="0"/>
                </a:lnTo>
                <a:lnTo>
                  <a:pt x="437" y="0"/>
                </a:lnTo>
                <a:lnTo>
                  <a:pt x="445" y="0"/>
                </a:lnTo>
                <a:lnTo>
                  <a:pt x="447" y="0"/>
                </a:lnTo>
                <a:lnTo>
                  <a:pt x="454" y="0"/>
                </a:lnTo>
                <a:lnTo>
                  <a:pt x="457" y="0"/>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198" name="Rectangle 254">
            <a:extLst>
              <a:ext uri="{FF2B5EF4-FFF2-40B4-BE49-F238E27FC236}">
                <a16:creationId xmlns:a16="http://schemas.microsoft.com/office/drawing/2014/main" id="{53C4F812-65C7-4CFC-812B-CD384C155E5E}"/>
              </a:ext>
            </a:extLst>
          </p:cNvPr>
          <p:cNvSpPr>
            <a:spLocks noChangeArrowheads="1"/>
          </p:cNvSpPr>
          <p:nvPr/>
        </p:nvSpPr>
        <p:spPr bwMode="auto">
          <a:xfrm rot="16200000">
            <a:off x="2432844" y="3961607"/>
            <a:ext cx="660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amplitude</a:t>
            </a:r>
            <a:endParaRPr lang="en-US" altLang="en-US"/>
          </a:p>
        </p:txBody>
      </p:sp>
      <p:sp>
        <p:nvSpPr>
          <p:cNvPr id="83199" name="Freeform 255">
            <a:extLst>
              <a:ext uri="{FF2B5EF4-FFF2-40B4-BE49-F238E27FC236}">
                <a16:creationId xmlns:a16="http://schemas.microsoft.com/office/drawing/2014/main" id="{A4B329E3-1462-49AB-97A6-AA5DC2857CC1}"/>
              </a:ext>
            </a:extLst>
          </p:cNvPr>
          <p:cNvSpPr>
            <a:spLocks noEditPoints="1"/>
          </p:cNvSpPr>
          <p:nvPr/>
        </p:nvSpPr>
        <p:spPr bwMode="auto">
          <a:xfrm>
            <a:off x="3108325" y="2894013"/>
            <a:ext cx="1217613" cy="2195512"/>
          </a:xfrm>
          <a:custGeom>
            <a:avLst/>
            <a:gdLst>
              <a:gd name="T0" fmla="*/ 533 w 11248"/>
              <a:gd name="T1" fmla="*/ 15606 h 20152"/>
              <a:gd name="T2" fmla="*/ 0 w 11248"/>
              <a:gd name="T3" fmla="*/ 15739 h 20152"/>
              <a:gd name="T4" fmla="*/ 1463 w 11248"/>
              <a:gd name="T5" fmla="*/ 15606 h 20152"/>
              <a:gd name="T6" fmla="*/ 1018 w 11248"/>
              <a:gd name="T7" fmla="*/ 15739 h 20152"/>
              <a:gd name="T8" fmla="*/ 2241 w 11248"/>
              <a:gd name="T9" fmla="*/ 15606 h 20152"/>
              <a:gd name="T10" fmla="*/ 1944 w 11248"/>
              <a:gd name="T11" fmla="*/ 15739 h 20152"/>
              <a:gd name="T12" fmla="*/ 3129 w 11248"/>
              <a:gd name="T13" fmla="*/ 15606 h 20152"/>
              <a:gd name="T14" fmla="*/ 3018 w 11248"/>
              <a:gd name="T15" fmla="*/ 15739 h 20152"/>
              <a:gd name="T16" fmla="*/ 3907 w 11248"/>
              <a:gd name="T17" fmla="*/ 15606 h 20152"/>
              <a:gd name="T18" fmla="*/ 3999 w 11248"/>
              <a:gd name="T19" fmla="*/ 15739 h 20152"/>
              <a:gd name="T20" fmla="*/ 4777 w 11248"/>
              <a:gd name="T21" fmla="*/ 15606 h 20152"/>
              <a:gd name="T22" fmla="*/ 5073 w 11248"/>
              <a:gd name="T23" fmla="*/ 15739 h 20152"/>
              <a:gd name="T24" fmla="*/ 5610 w 11248"/>
              <a:gd name="T25" fmla="*/ 15606 h 20152"/>
              <a:gd name="T26" fmla="*/ 6055 w 11248"/>
              <a:gd name="T27" fmla="*/ 15739 h 20152"/>
              <a:gd name="T28" fmla="*/ 6563 w 11248"/>
              <a:gd name="T29" fmla="*/ 15633 h 20152"/>
              <a:gd name="T30" fmla="*/ 6832 w 11248"/>
              <a:gd name="T31" fmla="*/ 15569 h 20152"/>
              <a:gd name="T32" fmla="*/ 6857 w 11248"/>
              <a:gd name="T33" fmla="*/ 15698 h 20152"/>
              <a:gd name="T34" fmla="*/ 6563 w 11248"/>
              <a:gd name="T35" fmla="*/ 15633 h 20152"/>
              <a:gd name="T36" fmla="*/ 7768 w 11248"/>
              <a:gd name="T37" fmla="*/ 15589 h 20152"/>
              <a:gd name="T38" fmla="*/ 7657 w 11248"/>
              <a:gd name="T39" fmla="*/ 15683 h 20152"/>
              <a:gd name="T40" fmla="*/ 8196 w 11248"/>
              <a:gd name="T41" fmla="*/ 15557 h 20152"/>
              <a:gd name="T42" fmla="*/ 8378 w 11248"/>
              <a:gd name="T43" fmla="*/ 14793 h 20152"/>
              <a:gd name="T44" fmla="*/ 8596 w 11248"/>
              <a:gd name="T45" fmla="*/ 14634 h 20152"/>
              <a:gd name="T46" fmla="*/ 8644 w 11248"/>
              <a:gd name="T47" fmla="*/ 15628 h 20152"/>
              <a:gd name="T48" fmla="*/ 8729 w 11248"/>
              <a:gd name="T49" fmla="*/ 16415 h 20152"/>
              <a:gd name="T50" fmla="*/ 8775 w 11248"/>
              <a:gd name="T51" fmla="*/ 16953 h 20152"/>
              <a:gd name="T52" fmla="*/ 9106 w 11248"/>
              <a:gd name="T53" fmla="*/ 18257 h 20152"/>
              <a:gd name="T54" fmla="*/ 9054 w 11248"/>
              <a:gd name="T55" fmla="*/ 17316 h 20152"/>
              <a:gd name="T56" fmla="*/ 9074 w 11248"/>
              <a:gd name="T57" fmla="*/ 16919 h 20152"/>
              <a:gd name="T58" fmla="*/ 9167 w 11248"/>
              <a:gd name="T59" fmla="*/ 14522 h 20152"/>
              <a:gd name="T60" fmla="*/ 9313 w 11248"/>
              <a:gd name="T61" fmla="*/ 14126 h 20152"/>
              <a:gd name="T62" fmla="*/ 9258 w 11248"/>
              <a:gd name="T63" fmla="*/ 11723 h 20152"/>
              <a:gd name="T64" fmla="*/ 9269 w 11248"/>
              <a:gd name="T65" fmla="*/ 11324 h 20152"/>
              <a:gd name="T66" fmla="*/ 9459 w 11248"/>
              <a:gd name="T67" fmla="*/ 8928 h 20152"/>
              <a:gd name="T68" fmla="*/ 9358 w 11248"/>
              <a:gd name="T69" fmla="*/ 7592 h 20152"/>
              <a:gd name="T70" fmla="*/ 9394 w 11248"/>
              <a:gd name="T71" fmla="*/ 6125 h 20152"/>
              <a:gd name="T72" fmla="*/ 9404 w 11248"/>
              <a:gd name="T73" fmla="*/ 5726 h 20152"/>
              <a:gd name="T74" fmla="*/ 9595 w 11248"/>
              <a:gd name="T75" fmla="*/ 3329 h 20152"/>
              <a:gd name="T76" fmla="*/ 9489 w 11248"/>
              <a:gd name="T77" fmla="*/ 1993 h 20152"/>
              <a:gd name="T78" fmla="*/ 9648 w 11248"/>
              <a:gd name="T79" fmla="*/ 1068 h 20152"/>
              <a:gd name="T80" fmla="*/ 9599 w 11248"/>
              <a:gd name="T81" fmla="*/ 76 h 20152"/>
              <a:gd name="T82" fmla="*/ 9831 w 11248"/>
              <a:gd name="T83" fmla="*/ 927 h 20152"/>
              <a:gd name="T84" fmla="*/ 9937 w 11248"/>
              <a:gd name="T85" fmla="*/ 3326 h 20152"/>
              <a:gd name="T86" fmla="*/ 9814 w 11248"/>
              <a:gd name="T87" fmla="*/ 3729 h 20152"/>
              <a:gd name="T88" fmla="*/ 10006 w 11248"/>
              <a:gd name="T89" fmla="*/ 6125 h 20152"/>
              <a:gd name="T90" fmla="*/ 9895 w 11248"/>
              <a:gd name="T91" fmla="*/ 6999 h 20152"/>
              <a:gd name="T92" fmla="*/ 10047 w 11248"/>
              <a:gd name="T93" fmla="*/ 8392 h 20152"/>
              <a:gd name="T94" fmla="*/ 9926 w 11248"/>
              <a:gd name="T95" fmla="*/ 9327 h 20152"/>
              <a:gd name="T96" fmla="*/ 10097 w 11248"/>
              <a:gd name="T97" fmla="*/ 11724 h 20152"/>
              <a:gd name="T98" fmla="*/ 10106 w 11248"/>
              <a:gd name="T99" fmla="*/ 12124 h 20152"/>
              <a:gd name="T100" fmla="*/ 10029 w 11248"/>
              <a:gd name="T101" fmla="*/ 14527 h 20152"/>
              <a:gd name="T102" fmla="*/ 10039 w 11248"/>
              <a:gd name="T103" fmla="*/ 14927 h 20152"/>
              <a:gd name="T104" fmla="*/ 10246 w 11248"/>
              <a:gd name="T105" fmla="*/ 17322 h 20152"/>
              <a:gd name="T106" fmla="*/ 10136 w 11248"/>
              <a:gd name="T107" fmla="*/ 18064 h 20152"/>
              <a:gd name="T108" fmla="*/ 10355 w 11248"/>
              <a:gd name="T109" fmla="*/ 19584 h 20152"/>
              <a:gd name="T110" fmla="*/ 10409 w 11248"/>
              <a:gd name="T111" fmla="*/ 20151 h 20152"/>
              <a:gd name="T112" fmla="*/ 10453 w 11248"/>
              <a:gd name="T113" fmla="*/ 19135 h 20152"/>
              <a:gd name="T114" fmla="*/ 10639 w 11248"/>
              <a:gd name="T115" fmla="*/ 18212 h 20152"/>
              <a:gd name="T116" fmla="*/ 10538 w 11248"/>
              <a:gd name="T117" fmla="*/ 17802 h 20152"/>
              <a:gd name="T118" fmla="*/ 10913 w 11248"/>
              <a:gd name="T119" fmla="*/ 15979 h 20152"/>
              <a:gd name="T120" fmla="*/ 10913 w 11248"/>
              <a:gd name="T121" fmla="*/ 16469 h 20152"/>
              <a:gd name="T122" fmla="*/ 11036 w 11248"/>
              <a:gd name="T123" fmla="*/ 16938 h 20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48" h="20152">
                <a:moveTo>
                  <a:pt x="0" y="15606"/>
                </a:moveTo>
                <a:lnTo>
                  <a:pt x="37" y="15606"/>
                </a:lnTo>
                <a:lnTo>
                  <a:pt x="93" y="15606"/>
                </a:lnTo>
                <a:lnTo>
                  <a:pt x="185" y="15606"/>
                </a:lnTo>
                <a:lnTo>
                  <a:pt x="296" y="15606"/>
                </a:lnTo>
                <a:lnTo>
                  <a:pt x="389" y="15606"/>
                </a:lnTo>
                <a:lnTo>
                  <a:pt x="482" y="15606"/>
                </a:lnTo>
                <a:lnTo>
                  <a:pt x="533" y="15606"/>
                </a:lnTo>
                <a:lnTo>
                  <a:pt x="533" y="15739"/>
                </a:lnTo>
                <a:lnTo>
                  <a:pt x="482" y="15739"/>
                </a:lnTo>
                <a:lnTo>
                  <a:pt x="389" y="15739"/>
                </a:lnTo>
                <a:lnTo>
                  <a:pt x="296" y="15739"/>
                </a:lnTo>
                <a:lnTo>
                  <a:pt x="185" y="15739"/>
                </a:lnTo>
                <a:lnTo>
                  <a:pt x="93" y="15739"/>
                </a:lnTo>
                <a:lnTo>
                  <a:pt x="37" y="15739"/>
                </a:lnTo>
                <a:lnTo>
                  <a:pt x="0" y="15739"/>
                </a:lnTo>
                <a:lnTo>
                  <a:pt x="0" y="15606"/>
                </a:lnTo>
                <a:close/>
                <a:moveTo>
                  <a:pt x="933" y="15606"/>
                </a:moveTo>
                <a:lnTo>
                  <a:pt x="1018" y="15606"/>
                </a:lnTo>
                <a:lnTo>
                  <a:pt x="1074" y="15606"/>
                </a:lnTo>
                <a:lnTo>
                  <a:pt x="1167" y="15606"/>
                </a:lnTo>
                <a:lnTo>
                  <a:pt x="1259" y="15606"/>
                </a:lnTo>
                <a:lnTo>
                  <a:pt x="1370" y="15606"/>
                </a:lnTo>
                <a:lnTo>
                  <a:pt x="1463" y="15606"/>
                </a:lnTo>
                <a:lnTo>
                  <a:pt x="1467" y="15606"/>
                </a:lnTo>
                <a:lnTo>
                  <a:pt x="1467" y="15739"/>
                </a:lnTo>
                <a:lnTo>
                  <a:pt x="1463" y="15739"/>
                </a:lnTo>
                <a:lnTo>
                  <a:pt x="1370" y="15739"/>
                </a:lnTo>
                <a:lnTo>
                  <a:pt x="1259" y="15739"/>
                </a:lnTo>
                <a:lnTo>
                  <a:pt x="1167" y="15739"/>
                </a:lnTo>
                <a:lnTo>
                  <a:pt x="1074" y="15739"/>
                </a:lnTo>
                <a:lnTo>
                  <a:pt x="1018" y="15739"/>
                </a:lnTo>
                <a:lnTo>
                  <a:pt x="933" y="15739"/>
                </a:lnTo>
                <a:lnTo>
                  <a:pt x="933" y="15606"/>
                </a:lnTo>
                <a:close/>
                <a:moveTo>
                  <a:pt x="1867" y="15606"/>
                </a:moveTo>
                <a:lnTo>
                  <a:pt x="1907" y="15606"/>
                </a:lnTo>
                <a:lnTo>
                  <a:pt x="1944" y="15606"/>
                </a:lnTo>
                <a:lnTo>
                  <a:pt x="2055" y="15606"/>
                </a:lnTo>
                <a:lnTo>
                  <a:pt x="2148" y="15606"/>
                </a:lnTo>
                <a:lnTo>
                  <a:pt x="2241" y="15606"/>
                </a:lnTo>
                <a:lnTo>
                  <a:pt x="2333" y="15606"/>
                </a:lnTo>
                <a:lnTo>
                  <a:pt x="2400" y="15606"/>
                </a:lnTo>
                <a:lnTo>
                  <a:pt x="2400" y="15739"/>
                </a:lnTo>
                <a:lnTo>
                  <a:pt x="2333" y="15739"/>
                </a:lnTo>
                <a:lnTo>
                  <a:pt x="2241" y="15739"/>
                </a:lnTo>
                <a:lnTo>
                  <a:pt x="2148" y="15739"/>
                </a:lnTo>
                <a:lnTo>
                  <a:pt x="2055" y="15739"/>
                </a:lnTo>
                <a:lnTo>
                  <a:pt x="1944" y="15739"/>
                </a:lnTo>
                <a:lnTo>
                  <a:pt x="1907" y="15739"/>
                </a:lnTo>
                <a:lnTo>
                  <a:pt x="1867" y="15739"/>
                </a:lnTo>
                <a:lnTo>
                  <a:pt x="1867" y="15606"/>
                </a:lnTo>
                <a:close/>
                <a:moveTo>
                  <a:pt x="2800" y="15606"/>
                </a:moveTo>
                <a:lnTo>
                  <a:pt x="2870" y="15606"/>
                </a:lnTo>
                <a:lnTo>
                  <a:pt x="2926" y="15606"/>
                </a:lnTo>
                <a:lnTo>
                  <a:pt x="3018" y="15606"/>
                </a:lnTo>
                <a:lnTo>
                  <a:pt x="3129" y="15606"/>
                </a:lnTo>
                <a:lnTo>
                  <a:pt x="3222" y="15606"/>
                </a:lnTo>
                <a:lnTo>
                  <a:pt x="3314" y="15606"/>
                </a:lnTo>
                <a:lnTo>
                  <a:pt x="3333" y="15606"/>
                </a:lnTo>
                <a:lnTo>
                  <a:pt x="3333" y="15739"/>
                </a:lnTo>
                <a:lnTo>
                  <a:pt x="3314" y="15739"/>
                </a:lnTo>
                <a:lnTo>
                  <a:pt x="3222" y="15739"/>
                </a:lnTo>
                <a:lnTo>
                  <a:pt x="3129" y="15739"/>
                </a:lnTo>
                <a:lnTo>
                  <a:pt x="3018" y="15739"/>
                </a:lnTo>
                <a:lnTo>
                  <a:pt x="2926" y="15739"/>
                </a:lnTo>
                <a:lnTo>
                  <a:pt x="2870" y="15739"/>
                </a:lnTo>
                <a:lnTo>
                  <a:pt x="2800" y="15739"/>
                </a:lnTo>
                <a:lnTo>
                  <a:pt x="2800" y="15606"/>
                </a:lnTo>
                <a:close/>
                <a:moveTo>
                  <a:pt x="3733" y="15606"/>
                </a:moveTo>
                <a:lnTo>
                  <a:pt x="3759" y="15606"/>
                </a:lnTo>
                <a:lnTo>
                  <a:pt x="3851" y="15606"/>
                </a:lnTo>
                <a:lnTo>
                  <a:pt x="3907" y="15606"/>
                </a:lnTo>
                <a:lnTo>
                  <a:pt x="3999" y="15606"/>
                </a:lnTo>
                <a:lnTo>
                  <a:pt x="4092" y="15606"/>
                </a:lnTo>
                <a:lnTo>
                  <a:pt x="4203" y="15606"/>
                </a:lnTo>
                <a:lnTo>
                  <a:pt x="4267" y="15606"/>
                </a:lnTo>
                <a:lnTo>
                  <a:pt x="4267" y="15739"/>
                </a:lnTo>
                <a:lnTo>
                  <a:pt x="4203" y="15739"/>
                </a:lnTo>
                <a:lnTo>
                  <a:pt x="4092" y="15739"/>
                </a:lnTo>
                <a:lnTo>
                  <a:pt x="3999" y="15739"/>
                </a:lnTo>
                <a:lnTo>
                  <a:pt x="3907" y="15739"/>
                </a:lnTo>
                <a:lnTo>
                  <a:pt x="3851" y="15739"/>
                </a:lnTo>
                <a:lnTo>
                  <a:pt x="3759" y="15739"/>
                </a:lnTo>
                <a:lnTo>
                  <a:pt x="3733" y="15739"/>
                </a:lnTo>
                <a:lnTo>
                  <a:pt x="3733" y="15606"/>
                </a:lnTo>
                <a:close/>
                <a:moveTo>
                  <a:pt x="4667" y="15606"/>
                </a:moveTo>
                <a:lnTo>
                  <a:pt x="4740" y="15606"/>
                </a:lnTo>
                <a:lnTo>
                  <a:pt x="4777" y="15606"/>
                </a:lnTo>
                <a:lnTo>
                  <a:pt x="4888" y="15606"/>
                </a:lnTo>
                <a:lnTo>
                  <a:pt x="4981" y="15606"/>
                </a:lnTo>
                <a:lnTo>
                  <a:pt x="5073" y="15606"/>
                </a:lnTo>
                <a:lnTo>
                  <a:pt x="5166" y="15606"/>
                </a:lnTo>
                <a:lnTo>
                  <a:pt x="5200" y="15606"/>
                </a:lnTo>
                <a:lnTo>
                  <a:pt x="5200" y="15739"/>
                </a:lnTo>
                <a:lnTo>
                  <a:pt x="5166" y="15739"/>
                </a:lnTo>
                <a:lnTo>
                  <a:pt x="5073" y="15739"/>
                </a:lnTo>
                <a:lnTo>
                  <a:pt x="4981" y="15739"/>
                </a:lnTo>
                <a:lnTo>
                  <a:pt x="4888" y="15739"/>
                </a:lnTo>
                <a:lnTo>
                  <a:pt x="4777" y="15739"/>
                </a:lnTo>
                <a:lnTo>
                  <a:pt x="4740" y="15739"/>
                </a:lnTo>
                <a:lnTo>
                  <a:pt x="4667" y="15739"/>
                </a:lnTo>
                <a:lnTo>
                  <a:pt x="4667" y="15606"/>
                </a:lnTo>
                <a:close/>
                <a:moveTo>
                  <a:pt x="5600" y="15606"/>
                </a:moveTo>
                <a:lnTo>
                  <a:pt x="5610" y="15606"/>
                </a:lnTo>
                <a:lnTo>
                  <a:pt x="5703" y="15606"/>
                </a:lnTo>
                <a:lnTo>
                  <a:pt x="5758" y="15606"/>
                </a:lnTo>
                <a:lnTo>
                  <a:pt x="5851" y="15606"/>
                </a:lnTo>
                <a:lnTo>
                  <a:pt x="5962" y="15606"/>
                </a:lnTo>
                <a:lnTo>
                  <a:pt x="6055" y="15606"/>
                </a:lnTo>
                <a:lnTo>
                  <a:pt x="6133" y="15606"/>
                </a:lnTo>
                <a:lnTo>
                  <a:pt x="6133" y="15739"/>
                </a:lnTo>
                <a:lnTo>
                  <a:pt x="6055" y="15739"/>
                </a:lnTo>
                <a:lnTo>
                  <a:pt x="5962" y="15739"/>
                </a:lnTo>
                <a:lnTo>
                  <a:pt x="5851" y="15739"/>
                </a:lnTo>
                <a:lnTo>
                  <a:pt x="5758" y="15739"/>
                </a:lnTo>
                <a:lnTo>
                  <a:pt x="5703" y="15739"/>
                </a:lnTo>
                <a:lnTo>
                  <a:pt x="5610" y="15739"/>
                </a:lnTo>
                <a:lnTo>
                  <a:pt x="5600" y="15739"/>
                </a:lnTo>
                <a:lnTo>
                  <a:pt x="5600" y="15606"/>
                </a:lnTo>
                <a:close/>
                <a:moveTo>
                  <a:pt x="6563" y="15633"/>
                </a:moveTo>
                <a:lnTo>
                  <a:pt x="6626" y="15671"/>
                </a:lnTo>
                <a:lnTo>
                  <a:pt x="6592" y="15661"/>
                </a:lnTo>
                <a:lnTo>
                  <a:pt x="6684" y="15661"/>
                </a:lnTo>
                <a:lnTo>
                  <a:pt x="6637" y="15681"/>
                </a:lnTo>
                <a:lnTo>
                  <a:pt x="6693" y="15625"/>
                </a:lnTo>
                <a:cubicBezTo>
                  <a:pt x="6699" y="15619"/>
                  <a:pt x="6707" y="15614"/>
                  <a:pt x="6715" y="15611"/>
                </a:cubicBezTo>
                <a:lnTo>
                  <a:pt x="6808" y="15574"/>
                </a:lnTo>
                <a:cubicBezTo>
                  <a:pt x="6816" y="15571"/>
                  <a:pt x="6824" y="15569"/>
                  <a:pt x="6832" y="15569"/>
                </a:cubicBezTo>
                <a:lnTo>
                  <a:pt x="6925" y="15569"/>
                </a:lnTo>
                <a:lnTo>
                  <a:pt x="6895" y="15576"/>
                </a:lnTo>
                <a:lnTo>
                  <a:pt x="6982" y="15533"/>
                </a:lnTo>
                <a:lnTo>
                  <a:pt x="7041" y="15653"/>
                </a:lnTo>
                <a:lnTo>
                  <a:pt x="6955" y="15696"/>
                </a:lnTo>
                <a:cubicBezTo>
                  <a:pt x="6945" y="15700"/>
                  <a:pt x="6935" y="15703"/>
                  <a:pt x="6925" y="15703"/>
                </a:cubicBezTo>
                <a:lnTo>
                  <a:pt x="6832" y="15703"/>
                </a:lnTo>
                <a:lnTo>
                  <a:pt x="6857" y="15698"/>
                </a:lnTo>
                <a:lnTo>
                  <a:pt x="6764" y="15735"/>
                </a:lnTo>
                <a:lnTo>
                  <a:pt x="6787" y="15720"/>
                </a:lnTo>
                <a:lnTo>
                  <a:pt x="6731" y="15775"/>
                </a:lnTo>
                <a:cubicBezTo>
                  <a:pt x="6719" y="15788"/>
                  <a:pt x="6702" y="15795"/>
                  <a:pt x="6684" y="15795"/>
                </a:cubicBezTo>
                <a:lnTo>
                  <a:pt x="6592" y="15795"/>
                </a:lnTo>
                <a:cubicBezTo>
                  <a:pt x="6580" y="15795"/>
                  <a:pt x="6568" y="15791"/>
                  <a:pt x="6558" y="15785"/>
                </a:cubicBezTo>
                <a:lnTo>
                  <a:pt x="6495" y="15748"/>
                </a:lnTo>
                <a:lnTo>
                  <a:pt x="6563" y="15633"/>
                </a:lnTo>
                <a:close/>
                <a:moveTo>
                  <a:pt x="7387" y="15606"/>
                </a:moveTo>
                <a:lnTo>
                  <a:pt x="7462" y="15606"/>
                </a:lnTo>
                <a:lnTo>
                  <a:pt x="7573" y="15606"/>
                </a:lnTo>
                <a:lnTo>
                  <a:pt x="7526" y="15625"/>
                </a:lnTo>
                <a:lnTo>
                  <a:pt x="7563" y="15589"/>
                </a:lnTo>
                <a:cubicBezTo>
                  <a:pt x="7576" y="15576"/>
                  <a:pt x="7592" y="15569"/>
                  <a:pt x="7610" y="15569"/>
                </a:cubicBezTo>
                <a:lnTo>
                  <a:pt x="7721" y="15569"/>
                </a:lnTo>
                <a:cubicBezTo>
                  <a:pt x="7739" y="15569"/>
                  <a:pt x="7756" y="15576"/>
                  <a:pt x="7768" y="15589"/>
                </a:cubicBezTo>
                <a:lnTo>
                  <a:pt x="7861" y="15681"/>
                </a:lnTo>
                <a:lnTo>
                  <a:pt x="7899" y="15718"/>
                </a:lnTo>
                <a:lnTo>
                  <a:pt x="7805" y="15813"/>
                </a:lnTo>
                <a:lnTo>
                  <a:pt x="7767" y="15775"/>
                </a:lnTo>
                <a:lnTo>
                  <a:pt x="7674" y="15683"/>
                </a:lnTo>
                <a:lnTo>
                  <a:pt x="7721" y="15703"/>
                </a:lnTo>
                <a:lnTo>
                  <a:pt x="7610" y="15703"/>
                </a:lnTo>
                <a:lnTo>
                  <a:pt x="7657" y="15683"/>
                </a:lnTo>
                <a:lnTo>
                  <a:pt x="7620" y="15720"/>
                </a:lnTo>
                <a:cubicBezTo>
                  <a:pt x="7607" y="15732"/>
                  <a:pt x="7591" y="15739"/>
                  <a:pt x="7573" y="15739"/>
                </a:cubicBezTo>
                <a:lnTo>
                  <a:pt x="7462" y="15739"/>
                </a:lnTo>
                <a:lnTo>
                  <a:pt x="7387" y="15739"/>
                </a:lnTo>
                <a:lnTo>
                  <a:pt x="7387" y="15606"/>
                </a:lnTo>
                <a:close/>
                <a:moveTo>
                  <a:pt x="8071" y="15884"/>
                </a:moveTo>
                <a:lnTo>
                  <a:pt x="8085" y="15850"/>
                </a:lnTo>
                <a:lnTo>
                  <a:pt x="8196" y="15557"/>
                </a:lnTo>
                <a:lnTo>
                  <a:pt x="8236" y="15389"/>
                </a:lnTo>
                <a:lnTo>
                  <a:pt x="8365" y="15420"/>
                </a:lnTo>
                <a:lnTo>
                  <a:pt x="8320" y="15604"/>
                </a:lnTo>
                <a:lnTo>
                  <a:pt x="8209" y="15900"/>
                </a:lnTo>
                <a:lnTo>
                  <a:pt x="8195" y="15934"/>
                </a:lnTo>
                <a:lnTo>
                  <a:pt x="8071" y="15884"/>
                </a:lnTo>
                <a:close/>
                <a:moveTo>
                  <a:pt x="8329" y="15000"/>
                </a:moveTo>
                <a:lnTo>
                  <a:pt x="8378" y="14793"/>
                </a:lnTo>
                <a:cubicBezTo>
                  <a:pt x="8379" y="14789"/>
                  <a:pt x="8381" y="14785"/>
                  <a:pt x="8383" y="14781"/>
                </a:cubicBezTo>
                <a:lnTo>
                  <a:pt x="8475" y="14579"/>
                </a:lnTo>
                <a:cubicBezTo>
                  <a:pt x="8486" y="14554"/>
                  <a:pt x="8511" y="14539"/>
                  <a:pt x="8538" y="14540"/>
                </a:cubicBezTo>
                <a:cubicBezTo>
                  <a:pt x="8565" y="14541"/>
                  <a:pt x="8589" y="14558"/>
                  <a:pt x="8598" y="14583"/>
                </a:cubicBezTo>
                <a:lnTo>
                  <a:pt x="8633" y="14676"/>
                </a:lnTo>
                <a:lnTo>
                  <a:pt x="8508" y="14723"/>
                </a:lnTo>
                <a:lnTo>
                  <a:pt x="8473" y="14630"/>
                </a:lnTo>
                <a:lnTo>
                  <a:pt x="8596" y="14634"/>
                </a:lnTo>
                <a:lnTo>
                  <a:pt x="8504" y="14837"/>
                </a:lnTo>
                <a:lnTo>
                  <a:pt x="8508" y="14824"/>
                </a:lnTo>
                <a:lnTo>
                  <a:pt x="8459" y="15031"/>
                </a:lnTo>
                <a:lnTo>
                  <a:pt x="8329" y="15000"/>
                </a:lnTo>
                <a:close/>
                <a:moveTo>
                  <a:pt x="8707" y="15082"/>
                </a:moveTo>
                <a:lnTo>
                  <a:pt x="8750" y="15369"/>
                </a:lnTo>
                <a:lnTo>
                  <a:pt x="8776" y="15613"/>
                </a:lnTo>
                <a:lnTo>
                  <a:pt x="8644" y="15628"/>
                </a:lnTo>
                <a:lnTo>
                  <a:pt x="8618" y="15388"/>
                </a:lnTo>
                <a:lnTo>
                  <a:pt x="8575" y="15101"/>
                </a:lnTo>
                <a:lnTo>
                  <a:pt x="8707" y="15082"/>
                </a:lnTo>
                <a:close/>
                <a:moveTo>
                  <a:pt x="8819" y="16011"/>
                </a:moveTo>
                <a:lnTo>
                  <a:pt x="8861" y="16401"/>
                </a:lnTo>
                <a:lnTo>
                  <a:pt x="8874" y="16543"/>
                </a:lnTo>
                <a:lnTo>
                  <a:pt x="8741" y="16554"/>
                </a:lnTo>
                <a:lnTo>
                  <a:pt x="8729" y="16415"/>
                </a:lnTo>
                <a:lnTo>
                  <a:pt x="8687" y="16025"/>
                </a:lnTo>
                <a:lnTo>
                  <a:pt x="8819" y="16011"/>
                </a:lnTo>
                <a:close/>
                <a:moveTo>
                  <a:pt x="8908" y="16941"/>
                </a:moveTo>
                <a:lnTo>
                  <a:pt x="8954" y="17468"/>
                </a:lnTo>
                <a:lnTo>
                  <a:pt x="8954" y="17471"/>
                </a:lnTo>
                <a:lnTo>
                  <a:pt x="8822" y="17486"/>
                </a:lnTo>
                <a:lnTo>
                  <a:pt x="8821" y="17480"/>
                </a:lnTo>
                <a:lnTo>
                  <a:pt x="8775" y="16953"/>
                </a:lnTo>
                <a:lnTo>
                  <a:pt x="8908" y="16941"/>
                </a:lnTo>
                <a:close/>
                <a:moveTo>
                  <a:pt x="8999" y="17869"/>
                </a:moveTo>
                <a:lnTo>
                  <a:pt x="9046" y="18294"/>
                </a:lnTo>
                <a:lnTo>
                  <a:pt x="8980" y="18235"/>
                </a:lnTo>
                <a:lnTo>
                  <a:pt x="9036" y="18235"/>
                </a:lnTo>
                <a:lnTo>
                  <a:pt x="8969" y="18295"/>
                </a:lnTo>
                <a:lnTo>
                  <a:pt x="8974" y="18246"/>
                </a:lnTo>
                <a:lnTo>
                  <a:pt x="9106" y="18257"/>
                </a:lnTo>
                <a:lnTo>
                  <a:pt x="9102" y="18307"/>
                </a:lnTo>
                <a:cubicBezTo>
                  <a:pt x="9099" y="18341"/>
                  <a:pt x="9070" y="18368"/>
                  <a:pt x="9036" y="18368"/>
                </a:cubicBezTo>
                <a:lnTo>
                  <a:pt x="8980" y="18368"/>
                </a:lnTo>
                <a:cubicBezTo>
                  <a:pt x="8946" y="18368"/>
                  <a:pt x="8918" y="18342"/>
                  <a:pt x="8914" y="18309"/>
                </a:cubicBezTo>
                <a:lnTo>
                  <a:pt x="8866" y="17883"/>
                </a:lnTo>
                <a:lnTo>
                  <a:pt x="8999" y="17869"/>
                </a:lnTo>
                <a:close/>
                <a:moveTo>
                  <a:pt x="9008" y="17847"/>
                </a:moveTo>
                <a:lnTo>
                  <a:pt x="9054" y="17316"/>
                </a:lnTo>
                <a:lnTo>
                  <a:pt x="9187" y="17327"/>
                </a:lnTo>
                <a:lnTo>
                  <a:pt x="9141" y="17859"/>
                </a:lnTo>
                <a:lnTo>
                  <a:pt x="9008" y="17847"/>
                </a:lnTo>
                <a:close/>
                <a:moveTo>
                  <a:pt x="9074" y="16919"/>
                </a:moveTo>
                <a:lnTo>
                  <a:pt x="9095" y="16387"/>
                </a:lnTo>
                <a:lnTo>
                  <a:pt x="9228" y="16392"/>
                </a:lnTo>
                <a:lnTo>
                  <a:pt x="9207" y="16925"/>
                </a:lnTo>
                <a:lnTo>
                  <a:pt x="9074" y="16919"/>
                </a:lnTo>
                <a:close/>
                <a:moveTo>
                  <a:pt x="9111" y="15987"/>
                </a:moveTo>
                <a:lnTo>
                  <a:pt x="9132" y="15454"/>
                </a:lnTo>
                <a:lnTo>
                  <a:pt x="9265" y="15459"/>
                </a:lnTo>
                <a:lnTo>
                  <a:pt x="9244" y="15992"/>
                </a:lnTo>
                <a:lnTo>
                  <a:pt x="9111" y="15987"/>
                </a:lnTo>
                <a:close/>
                <a:moveTo>
                  <a:pt x="9148" y="15054"/>
                </a:moveTo>
                <a:lnTo>
                  <a:pt x="9154" y="14898"/>
                </a:lnTo>
                <a:lnTo>
                  <a:pt x="9167" y="14522"/>
                </a:lnTo>
                <a:lnTo>
                  <a:pt x="9300" y="14526"/>
                </a:lnTo>
                <a:lnTo>
                  <a:pt x="9287" y="14903"/>
                </a:lnTo>
                <a:lnTo>
                  <a:pt x="9281" y="15060"/>
                </a:lnTo>
                <a:lnTo>
                  <a:pt x="9148" y="15054"/>
                </a:lnTo>
                <a:close/>
                <a:moveTo>
                  <a:pt x="9180" y="14122"/>
                </a:moveTo>
                <a:lnTo>
                  <a:pt x="9197" y="13589"/>
                </a:lnTo>
                <a:lnTo>
                  <a:pt x="9330" y="13593"/>
                </a:lnTo>
                <a:lnTo>
                  <a:pt x="9313" y="14126"/>
                </a:lnTo>
                <a:lnTo>
                  <a:pt x="9180" y="14122"/>
                </a:lnTo>
                <a:close/>
                <a:moveTo>
                  <a:pt x="9210" y="13189"/>
                </a:moveTo>
                <a:lnTo>
                  <a:pt x="9227" y="12656"/>
                </a:lnTo>
                <a:lnTo>
                  <a:pt x="9361" y="12660"/>
                </a:lnTo>
                <a:lnTo>
                  <a:pt x="9343" y="13193"/>
                </a:lnTo>
                <a:lnTo>
                  <a:pt x="9210" y="13189"/>
                </a:lnTo>
                <a:close/>
                <a:moveTo>
                  <a:pt x="9241" y="12256"/>
                </a:moveTo>
                <a:lnTo>
                  <a:pt x="9258" y="11723"/>
                </a:lnTo>
                <a:lnTo>
                  <a:pt x="9391" y="11728"/>
                </a:lnTo>
                <a:lnTo>
                  <a:pt x="9374" y="12261"/>
                </a:lnTo>
                <a:lnTo>
                  <a:pt x="9241" y="12256"/>
                </a:lnTo>
                <a:close/>
                <a:moveTo>
                  <a:pt x="9269" y="11324"/>
                </a:moveTo>
                <a:lnTo>
                  <a:pt x="9282" y="10791"/>
                </a:lnTo>
                <a:lnTo>
                  <a:pt x="9415" y="10794"/>
                </a:lnTo>
                <a:lnTo>
                  <a:pt x="9403" y="11327"/>
                </a:lnTo>
                <a:lnTo>
                  <a:pt x="9269" y="11324"/>
                </a:lnTo>
                <a:close/>
                <a:moveTo>
                  <a:pt x="9291" y="10391"/>
                </a:moveTo>
                <a:lnTo>
                  <a:pt x="9304" y="9858"/>
                </a:lnTo>
                <a:lnTo>
                  <a:pt x="9437" y="9861"/>
                </a:lnTo>
                <a:lnTo>
                  <a:pt x="9425" y="10394"/>
                </a:lnTo>
                <a:lnTo>
                  <a:pt x="9291" y="10391"/>
                </a:lnTo>
                <a:close/>
                <a:moveTo>
                  <a:pt x="9314" y="9458"/>
                </a:moveTo>
                <a:lnTo>
                  <a:pt x="9326" y="8925"/>
                </a:lnTo>
                <a:lnTo>
                  <a:pt x="9459" y="8928"/>
                </a:lnTo>
                <a:lnTo>
                  <a:pt x="9447" y="9461"/>
                </a:lnTo>
                <a:lnTo>
                  <a:pt x="9314" y="9458"/>
                </a:lnTo>
                <a:close/>
                <a:moveTo>
                  <a:pt x="9336" y="8525"/>
                </a:moveTo>
                <a:lnTo>
                  <a:pt x="9348" y="7992"/>
                </a:lnTo>
                <a:lnTo>
                  <a:pt x="9482" y="7995"/>
                </a:lnTo>
                <a:lnTo>
                  <a:pt x="9469" y="8528"/>
                </a:lnTo>
                <a:lnTo>
                  <a:pt x="9336" y="8525"/>
                </a:lnTo>
                <a:close/>
                <a:moveTo>
                  <a:pt x="9358" y="7592"/>
                </a:moveTo>
                <a:lnTo>
                  <a:pt x="9358" y="7584"/>
                </a:lnTo>
                <a:lnTo>
                  <a:pt x="9371" y="7058"/>
                </a:lnTo>
                <a:lnTo>
                  <a:pt x="9504" y="7062"/>
                </a:lnTo>
                <a:lnTo>
                  <a:pt x="9491" y="7587"/>
                </a:lnTo>
                <a:lnTo>
                  <a:pt x="9491" y="7595"/>
                </a:lnTo>
                <a:lnTo>
                  <a:pt x="9358" y="7592"/>
                </a:lnTo>
                <a:close/>
                <a:moveTo>
                  <a:pt x="9381" y="6659"/>
                </a:moveTo>
                <a:lnTo>
                  <a:pt x="9394" y="6125"/>
                </a:lnTo>
                <a:lnTo>
                  <a:pt x="9528" y="6129"/>
                </a:lnTo>
                <a:lnTo>
                  <a:pt x="9514" y="6662"/>
                </a:lnTo>
                <a:lnTo>
                  <a:pt x="9381" y="6659"/>
                </a:lnTo>
                <a:close/>
                <a:moveTo>
                  <a:pt x="9404" y="5726"/>
                </a:moveTo>
                <a:lnTo>
                  <a:pt x="9418" y="5192"/>
                </a:lnTo>
                <a:lnTo>
                  <a:pt x="9551" y="5196"/>
                </a:lnTo>
                <a:lnTo>
                  <a:pt x="9538" y="5729"/>
                </a:lnTo>
                <a:lnTo>
                  <a:pt x="9404" y="5726"/>
                </a:lnTo>
                <a:close/>
                <a:moveTo>
                  <a:pt x="9428" y="4792"/>
                </a:moveTo>
                <a:lnTo>
                  <a:pt x="9441" y="4259"/>
                </a:lnTo>
                <a:lnTo>
                  <a:pt x="9574" y="4263"/>
                </a:lnTo>
                <a:lnTo>
                  <a:pt x="9561" y="4796"/>
                </a:lnTo>
                <a:lnTo>
                  <a:pt x="9428" y="4792"/>
                </a:lnTo>
                <a:close/>
                <a:moveTo>
                  <a:pt x="9451" y="3860"/>
                </a:moveTo>
                <a:lnTo>
                  <a:pt x="9462" y="3327"/>
                </a:lnTo>
                <a:lnTo>
                  <a:pt x="9595" y="3329"/>
                </a:lnTo>
                <a:lnTo>
                  <a:pt x="9584" y="3862"/>
                </a:lnTo>
                <a:lnTo>
                  <a:pt x="9451" y="3860"/>
                </a:lnTo>
                <a:close/>
                <a:moveTo>
                  <a:pt x="9470" y="2927"/>
                </a:moveTo>
                <a:lnTo>
                  <a:pt x="9481" y="2393"/>
                </a:lnTo>
                <a:lnTo>
                  <a:pt x="9614" y="2396"/>
                </a:lnTo>
                <a:lnTo>
                  <a:pt x="9603" y="2929"/>
                </a:lnTo>
                <a:lnTo>
                  <a:pt x="9470" y="2927"/>
                </a:lnTo>
                <a:close/>
                <a:moveTo>
                  <a:pt x="9489" y="1993"/>
                </a:moveTo>
                <a:lnTo>
                  <a:pt x="9500" y="1460"/>
                </a:lnTo>
                <a:lnTo>
                  <a:pt x="9633" y="1463"/>
                </a:lnTo>
                <a:lnTo>
                  <a:pt x="9622" y="1996"/>
                </a:lnTo>
                <a:lnTo>
                  <a:pt x="9489" y="1993"/>
                </a:lnTo>
                <a:close/>
                <a:moveTo>
                  <a:pt x="9515" y="1056"/>
                </a:moveTo>
                <a:lnTo>
                  <a:pt x="9560" y="525"/>
                </a:lnTo>
                <a:lnTo>
                  <a:pt x="9693" y="536"/>
                </a:lnTo>
                <a:lnTo>
                  <a:pt x="9648" y="1068"/>
                </a:lnTo>
                <a:lnTo>
                  <a:pt x="9515" y="1056"/>
                </a:lnTo>
                <a:close/>
                <a:moveTo>
                  <a:pt x="9593" y="126"/>
                </a:moveTo>
                <a:lnTo>
                  <a:pt x="9599" y="62"/>
                </a:lnTo>
                <a:cubicBezTo>
                  <a:pt x="9602" y="28"/>
                  <a:pt x="9630" y="2"/>
                  <a:pt x="9664" y="1"/>
                </a:cubicBezTo>
                <a:cubicBezTo>
                  <a:pt x="9698" y="0"/>
                  <a:pt x="9727" y="25"/>
                  <a:pt x="9731" y="59"/>
                </a:cubicBezTo>
                <a:lnTo>
                  <a:pt x="9791" y="524"/>
                </a:lnTo>
                <a:lnTo>
                  <a:pt x="9659" y="541"/>
                </a:lnTo>
                <a:lnTo>
                  <a:pt x="9599" y="76"/>
                </a:lnTo>
                <a:lnTo>
                  <a:pt x="9732" y="73"/>
                </a:lnTo>
                <a:lnTo>
                  <a:pt x="9726" y="138"/>
                </a:lnTo>
                <a:lnTo>
                  <a:pt x="9593" y="126"/>
                </a:lnTo>
                <a:close/>
                <a:moveTo>
                  <a:pt x="9831" y="927"/>
                </a:moveTo>
                <a:lnTo>
                  <a:pt x="9855" y="1460"/>
                </a:lnTo>
                <a:lnTo>
                  <a:pt x="9722" y="1466"/>
                </a:lnTo>
                <a:lnTo>
                  <a:pt x="9698" y="933"/>
                </a:lnTo>
                <a:lnTo>
                  <a:pt x="9831" y="927"/>
                </a:lnTo>
                <a:close/>
                <a:moveTo>
                  <a:pt x="9873" y="1859"/>
                </a:moveTo>
                <a:lnTo>
                  <a:pt x="9896" y="2392"/>
                </a:lnTo>
                <a:lnTo>
                  <a:pt x="9763" y="2398"/>
                </a:lnTo>
                <a:lnTo>
                  <a:pt x="9739" y="1865"/>
                </a:lnTo>
                <a:lnTo>
                  <a:pt x="9873" y="1859"/>
                </a:lnTo>
                <a:close/>
                <a:moveTo>
                  <a:pt x="9914" y="2792"/>
                </a:moveTo>
                <a:lnTo>
                  <a:pt x="9935" y="3263"/>
                </a:lnTo>
                <a:lnTo>
                  <a:pt x="9937" y="3326"/>
                </a:lnTo>
                <a:lnTo>
                  <a:pt x="9804" y="3329"/>
                </a:lnTo>
                <a:lnTo>
                  <a:pt x="9802" y="3269"/>
                </a:lnTo>
                <a:lnTo>
                  <a:pt x="9781" y="2798"/>
                </a:lnTo>
                <a:lnTo>
                  <a:pt x="9914" y="2792"/>
                </a:lnTo>
                <a:close/>
                <a:moveTo>
                  <a:pt x="9947" y="3726"/>
                </a:moveTo>
                <a:lnTo>
                  <a:pt x="9960" y="4259"/>
                </a:lnTo>
                <a:lnTo>
                  <a:pt x="9827" y="4262"/>
                </a:lnTo>
                <a:lnTo>
                  <a:pt x="9814" y="3729"/>
                </a:lnTo>
                <a:lnTo>
                  <a:pt x="9947" y="3726"/>
                </a:lnTo>
                <a:close/>
                <a:moveTo>
                  <a:pt x="9970" y="4659"/>
                </a:moveTo>
                <a:lnTo>
                  <a:pt x="9983" y="5192"/>
                </a:lnTo>
                <a:lnTo>
                  <a:pt x="9850" y="5195"/>
                </a:lnTo>
                <a:lnTo>
                  <a:pt x="9837" y="4662"/>
                </a:lnTo>
                <a:lnTo>
                  <a:pt x="9970" y="4659"/>
                </a:lnTo>
                <a:close/>
                <a:moveTo>
                  <a:pt x="9993" y="5592"/>
                </a:moveTo>
                <a:lnTo>
                  <a:pt x="10006" y="6125"/>
                </a:lnTo>
                <a:lnTo>
                  <a:pt x="9873" y="6128"/>
                </a:lnTo>
                <a:lnTo>
                  <a:pt x="9860" y="5595"/>
                </a:lnTo>
                <a:lnTo>
                  <a:pt x="9993" y="5592"/>
                </a:lnTo>
                <a:close/>
                <a:moveTo>
                  <a:pt x="10016" y="6525"/>
                </a:moveTo>
                <a:lnTo>
                  <a:pt x="10028" y="6995"/>
                </a:lnTo>
                <a:lnTo>
                  <a:pt x="10029" y="7059"/>
                </a:lnTo>
                <a:lnTo>
                  <a:pt x="9896" y="7061"/>
                </a:lnTo>
                <a:lnTo>
                  <a:pt x="9895" y="6999"/>
                </a:lnTo>
                <a:lnTo>
                  <a:pt x="9883" y="6528"/>
                </a:lnTo>
                <a:lnTo>
                  <a:pt x="10016" y="6525"/>
                </a:lnTo>
                <a:close/>
                <a:moveTo>
                  <a:pt x="10034" y="7459"/>
                </a:moveTo>
                <a:lnTo>
                  <a:pt x="10041" y="7992"/>
                </a:lnTo>
                <a:lnTo>
                  <a:pt x="9908" y="7994"/>
                </a:lnTo>
                <a:lnTo>
                  <a:pt x="9901" y="7461"/>
                </a:lnTo>
                <a:lnTo>
                  <a:pt x="10034" y="7459"/>
                </a:lnTo>
                <a:close/>
                <a:moveTo>
                  <a:pt x="10047" y="8392"/>
                </a:moveTo>
                <a:lnTo>
                  <a:pt x="10054" y="8925"/>
                </a:lnTo>
                <a:lnTo>
                  <a:pt x="9920" y="8927"/>
                </a:lnTo>
                <a:lnTo>
                  <a:pt x="9913" y="8394"/>
                </a:lnTo>
                <a:lnTo>
                  <a:pt x="10047" y="8392"/>
                </a:lnTo>
                <a:close/>
                <a:moveTo>
                  <a:pt x="10059" y="9325"/>
                </a:moveTo>
                <a:lnTo>
                  <a:pt x="10066" y="9859"/>
                </a:lnTo>
                <a:lnTo>
                  <a:pt x="9933" y="9860"/>
                </a:lnTo>
                <a:lnTo>
                  <a:pt x="9926" y="9327"/>
                </a:lnTo>
                <a:lnTo>
                  <a:pt x="10059" y="9325"/>
                </a:lnTo>
                <a:close/>
                <a:moveTo>
                  <a:pt x="10072" y="10259"/>
                </a:moveTo>
                <a:lnTo>
                  <a:pt x="10079" y="10792"/>
                </a:lnTo>
                <a:lnTo>
                  <a:pt x="9945" y="10794"/>
                </a:lnTo>
                <a:lnTo>
                  <a:pt x="9938" y="10260"/>
                </a:lnTo>
                <a:lnTo>
                  <a:pt x="10072" y="10259"/>
                </a:lnTo>
                <a:close/>
                <a:moveTo>
                  <a:pt x="10084" y="11191"/>
                </a:moveTo>
                <a:lnTo>
                  <a:pt x="10097" y="11724"/>
                </a:lnTo>
                <a:lnTo>
                  <a:pt x="9963" y="11728"/>
                </a:lnTo>
                <a:lnTo>
                  <a:pt x="9951" y="11194"/>
                </a:lnTo>
                <a:lnTo>
                  <a:pt x="10084" y="11191"/>
                </a:lnTo>
                <a:close/>
                <a:moveTo>
                  <a:pt x="10106" y="12124"/>
                </a:moveTo>
                <a:lnTo>
                  <a:pt x="10119" y="12657"/>
                </a:lnTo>
                <a:lnTo>
                  <a:pt x="9985" y="12661"/>
                </a:lnTo>
                <a:lnTo>
                  <a:pt x="9973" y="12127"/>
                </a:lnTo>
                <a:lnTo>
                  <a:pt x="10106" y="12124"/>
                </a:lnTo>
                <a:close/>
                <a:moveTo>
                  <a:pt x="10128" y="13057"/>
                </a:moveTo>
                <a:lnTo>
                  <a:pt x="10141" y="13591"/>
                </a:lnTo>
                <a:lnTo>
                  <a:pt x="10007" y="13594"/>
                </a:lnTo>
                <a:lnTo>
                  <a:pt x="9995" y="13060"/>
                </a:lnTo>
                <a:lnTo>
                  <a:pt x="10128" y="13057"/>
                </a:lnTo>
                <a:close/>
                <a:moveTo>
                  <a:pt x="10150" y="13990"/>
                </a:moveTo>
                <a:lnTo>
                  <a:pt x="10163" y="14524"/>
                </a:lnTo>
                <a:lnTo>
                  <a:pt x="10029" y="14527"/>
                </a:lnTo>
                <a:lnTo>
                  <a:pt x="10017" y="13994"/>
                </a:lnTo>
                <a:lnTo>
                  <a:pt x="10150" y="13990"/>
                </a:lnTo>
                <a:close/>
                <a:moveTo>
                  <a:pt x="10172" y="14923"/>
                </a:moveTo>
                <a:lnTo>
                  <a:pt x="10176" y="15101"/>
                </a:lnTo>
                <a:lnTo>
                  <a:pt x="10187" y="15456"/>
                </a:lnTo>
                <a:lnTo>
                  <a:pt x="10054" y="15460"/>
                </a:lnTo>
                <a:lnTo>
                  <a:pt x="10043" y="15105"/>
                </a:lnTo>
                <a:lnTo>
                  <a:pt x="10039" y="14927"/>
                </a:lnTo>
                <a:lnTo>
                  <a:pt x="10172" y="14923"/>
                </a:lnTo>
                <a:close/>
                <a:moveTo>
                  <a:pt x="10200" y="15856"/>
                </a:moveTo>
                <a:lnTo>
                  <a:pt x="10217" y="16389"/>
                </a:lnTo>
                <a:lnTo>
                  <a:pt x="10083" y="16393"/>
                </a:lnTo>
                <a:lnTo>
                  <a:pt x="10067" y="15860"/>
                </a:lnTo>
                <a:lnTo>
                  <a:pt x="10200" y="15856"/>
                </a:lnTo>
                <a:close/>
                <a:moveTo>
                  <a:pt x="10229" y="16789"/>
                </a:moveTo>
                <a:lnTo>
                  <a:pt x="10246" y="17322"/>
                </a:lnTo>
                <a:lnTo>
                  <a:pt x="10112" y="17326"/>
                </a:lnTo>
                <a:lnTo>
                  <a:pt x="10096" y="16793"/>
                </a:lnTo>
                <a:lnTo>
                  <a:pt x="10229" y="16789"/>
                </a:lnTo>
                <a:close/>
                <a:moveTo>
                  <a:pt x="10258" y="17722"/>
                </a:moveTo>
                <a:lnTo>
                  <a:pt x="10269" y="18060"/>
                </a:lnTo>
                <a:lnTo>
                  <a:pt x="10280" y="18253"/>
                </a:lnTo>
                <a:lnTo>
                  <a:pt x="10147" y="18260"/>
                </a:lnTo>
                <a:lnTo>
                  <a:pt x="10136" y="18064"/>
                </a:lnTo>
                <a:lnTo>
                  <a:pt x="10125" y="17726"/>
                </a:lnTo>
                <a:lnTo>
                  <a:pt x="10258" y="17722"/>
                </a:lnTo>
                <a:close/>
                <a:moveTo>
                  <a:pt x="10302" y="18652"/>
                </a:moveTo>
                <a:lnTo>
                  <a:pt x="10332" y="19185"/>
                </a:lnTo>
                <a:lnTo>
                  <a:pt x="10199" y="19192"/>
                </a:lnTo>
                <a:lnTo>
                  <a:pt x="10169" y="18660"/>
                </a:lnTo>
                <a:lnTo>
                  <a:pt x="10302" y="18652"/>
                </a:lnTo>
                <a:close/>
                <a:moveTo>
                  <a:pt x="10355" y="19584"/>
                </a:moveTo>
                <a:lnTo>
                  <a:pt x="10361" y="19694"/>
                </a:lnTo>
                <a:lnTo>
                  <a:pt x="10359" y="19680"/>
                </a:lnTo>
                <a:lnTo>
                  <a:pt x="10470" y="20066"/>
                </a:lnTo>
                <a:lnTo>
                  <a:pt x="10340" y="20073"/>
                </a:lnTo>
                <a:lnTo>
                  <a:pt x="10344" y="20052"/>
                </a:lnTo>
                <a:lnTo>
                  <a:pt x="10475" y="20075"/>
                </a:lnTo>
                <a:lnTo>
                  <a:pt x="10472" y="20096"/>
                </a:lnTo>
                <a:cubicBezTo>
                  <a:pt x="10466" y="20126"/>
                  <a:pt x="10440" y="20149"/>
                  <a:pt x="10409" y="20151"/>
                </a:cubicBezTo>
                <a:cubicBezTo>
                  <a:pt x="10378" y="20152"/>
                  <a:pt x="10350" y="20132"/>
                  <a:pt x="10342" y="20103"/>
                </a:cubicBezTo>
                <a:lnTo>
                  <a:pt x="10231" y="19717"/>
                </a:lnTo>
                <a:cubicBezTo>
                  <a:pt x="10229" y="19712"/>
                  <a:pt x="10228" y="19707"/>
                  <a:pt x="10228" y="19702"/>
                </a:cubicBezTo>
                <a:lnTo>
                  <a:pt x="10222" y="19592"/>
                </a:lnTo>
                <a:lnTo>
                  <a:pt x="10355" y="19584"/>
                </a:lnTo>
                <a:close/>
                <a:moveTo>
                  <a:pt x="10412" y="19658"/>
                </a:moveTo>
                <a:lnTo>
                  <a:pt x="10433" y="19540"/>
                </a:lnTo>
                <a:lnTo>
                  <a:pt x="10453" y="19135"/>
                </a:lnTo>
                <a:lnTo>
                  <a:pt x="10586" y="19142"/>
                </a:lnTo>
                <a:lnTo>
                  <a:pt x="10564" y="19563"/>
                </a:lnTo>
                <a:lnTo>
                  <a:pt x="10544" y="19681"/>
                </a:lnTo>
                <a:lnTo>
                  <a:pt x="10412" y="19658"/>
                </a:lnTo>
                <a:close/>
                <a:moveTo>
                  <a:pt x="10473" y="18735"/>
                </a:moveTo>
                <a:lnTo>
                  <a:pt x="10487" y="18445"/>
                </a:lnTo>
                <a:lnTo>
                  <a:pt x="10507" y="18201"/>
                </a:lnTo>
                <a:lnTo>
                  <a:pt x="10639" y="18212"/>
                </a:lnTo>
                <a:lnTo>
                  <a:pt x="10621" y="18452"/>
                </a:lnTo>
                <a:lnTo>
                  <a:pt x="10606" y="18742"/>
                </a:lnTo>
                <a:lnTo>
                  <a:pt x="10473" y="18735"/>
                </a:lnTo>
                <a:close/>
                <a:moveTo>
                  <a:pt x="10538" y="17802"/>
                </a:moveTo>
                <a:lnTo>
                  <a:pt x="10580" y="17271"/>
                </a:lnTo>
                <a:lnTo>
                  <a:pt x="10713" y="17281"/>
                </a:lnTo>
                <a:lnTo>
                  <a:pt x="10671" y="17813"/>
                </a:lnTo>
                <a:lnTo>
                  <a:pt x="10538" y="17802"/>
                </a:lnTo>
                <a:close/>
                <a:moveTo>
                  <a:pt x="10622" y="16871"/>
                </a:moveTo>
                <a:lnTo>
                  <a:pt x="10673" y="16401"/>
                </a:lnTo>
                <a:lnTo>
                  <a:pt x="10688" y="16334"/>
                </a:lnTo>
                <a:lnTo>
                  <a:pt x="10818" y="16365"/>
                </a:lnTo>
                <a:lnTo>
                  <a:pt x="10805" y="16415"/>
                </a:lnTo>
                <a:lnTo>
                  <a:pt x="10755" y="16885"/>
                </a:lnTo>
                <a:lnTo>
                  <a:pt x="10622" y="16871"/>
                </a:lnTo>
                <a:close/>
                <a:moveTo>
                  <a:pt x="10913" y="15979"/>
                </a:moveTo>
                <a:lnTo>
                  <a:pt x="10964" y="15995"/>
                </a:lnTo>
                <a:cubicBezTo>
                  <a:pt x="10989" y="16004"/>
                  <a:pt x="11007" y="16026"/>
                  <a:pt x="11009" y="16053"/>
                </a:cubicBezTo>
                <a:lnTo>
                  <a:pt x="11046" y="16457"/>
                </a:lnTo>
                <a:lnTo>
                  <a:pt x="11044" y="16446"/>
                </a:lnTo>
                <a:lnTo>
                  <a:pt x="11063" y="16517"/>
                </a:lnTo>
                <a:lnTo>
                  <a:pt x="10934" y="16551"/>
                </a:lnTo>
                <a:lnTo>
                  <a:pt x="10915" y="16480"/>
                </a:lnTo>
                <a:cubicBezTo>
                  <a:pt x="10914" y="16477"/>
                  <a:pt x="10914" y="16473"/>
                  <a:pt x="10913" y="16469"/>
                </a:cubicBezTo>
                <a:lnTo>
                  <a:pt x="10876" y="16065"/>
                </a:lnTo>
                <a:lnTo>
                  <a:pt x="10922" y="16122"/>
                </a:lnTo>
                <a:lnTo>
                  <a:pt x="10871" y="16105"/>
                </a:lnTo>
                <a:lnTo>
                  <a:pt x="10913" y="15979"/>
                </a:lnTo>
                <a:close/>
                <a:moveTo>
                  <a:pt x="11165" y="16904"/>
                </a:moveTo>
                <a:lnTo>
                  <a:pt x="11248" y="17218"/>
                </a:lnTo>
                <a:lnTo>
                  <a:pt x="11119" y="17252"/>
                </a:lnTo>
                <a:lnTo>
                  <a:pt x="11036" y="16938"/>
                </a:lnTo>
                <a:lnTo>
                  <a:pt x="11165" y="16904"/>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83200" name="Freeform 256">
            <a:extLst>
              <a:ext uri="{FF2B5EF4-FFF2-40B4-BE49-F238E27FC236}">
                <a16:creationId xmlns:a16="http://schemas.microsoft.com/office/drawing/2014/main" id="{908D7F19-B129-4184-82A5-E8B4C9C4E97D}"/>
              </a:ext>
            </a:extLst>
          </p:cNvPr>
          <p:cNvSpPr>
            <a:spLocks noEditPoints="1"/>
          </p:cNvSpPr>
          <p:nvPr/>
        </p:nvSpPr>
        <p:spPr bwMode="auto">
          <a:xfrm>
            <a:off x="4313238" y="3802063"/>
            <a:ext cx="1223962" cy="1335087"/>
          </a:xfrm>
          <a:custGeom>
            <a:avLst/>
            <a:gdLst>
              <a:gd name="T0" fmla="*/ 222 w 5654"/>
              <a:gd name="T1" fmla="*/ 4513 h 6124"/>
              <a:gd name="T2" fmla="*/ 395 w 5654"/>
              <a:gd name="T3" fmla="*/ 4429 h 6124"/>
              <a:gd name="T4" fmla="*/ 613 w 5654"/>
              <a:gd name="T5" fmla="*/ 4485 h 6124"/>
              <a:gd name="T6" fmla="*/ 448 w 5654"/>
              <a:gd name="T7" fmla="*/ 4547 h 6124"/>
              <a:gd name="T8" fmla="*/ 802 w 5654"/>
              <a:gd name="T9" fmla="*/ 4634 h 6124"/>
              <a:gd name="T10" fmla="*/ 1002 w 5654"/>
              <a:gd name="T11" fmla="*/ 4724 h 6124"/>
              <a:gd name="T12" fmla="*/ 898 w 5654"/>
              <a:gd name="T13" fmla="*/ 4760 h 6124"/>
              <a:gd name="T14" fmla="*/ 1196 w 5654"/>
              <a:gd name="T15" fmla="*/ 4829 h 6124"/>
              <a:gd name="T16" fmla="*/ 1389 w 5654"/>
              <a:gd name="T17" fmla="*/ 5027 h 6124"/>
              <a:gd name="T18" fmla="*/ 1196 w 5654"/>
              <a:gd name="T19" fmla="*/ 4829 h 6124"/>
              <a:gd name="T20" fmla="*/ 1759 w 5654"/>
              <a:gd name="T21" fmla="*/ 5295 h 6124"/>
              <a:gd name="T22" fmla="*/ 1864 w 5654"/>
              <a:gd name="T23" fmla="*/ 5096 h 6124"/>
              <a:gd name="T24" fmla="*/ 1921 w 5654"/>
              <a:gd name="T25" fmla="*/ 5098 h 6124"/>
              <a:gd name="T26" fmla="*/ 2020 w 5654"/>
              <a:gd name="T27" fmla="*/ 5433 h 6124"/>
              <a:gd name="T28" fmla="*/ 2239 w 5654"/>
              <a:gd name="T29" fmla="*/ 6097 h 6124"/>
              <a:gd name="T30" fmla="*/ 2305 w 5654"/>
              <a:gd name="T31" fmla="*/ 5584 h 6124"/>
              <a:gd name="T32" fmla="*/ 2294 w 5654"/>
              <a:gd name="T33" fmla="*/ 4663 h 6124"/>
              <a:gd name="T34" fmla="*/ 2371 w 5654"/>
              <a:gd name="T35" fmla="*/ 4452 h 6124"/>
              <a:gd name="T36" fmla="*/ 2350 w 5654"/>
              <a:gd name="T37" fmla="*/ 3517 h 6124"/>
              <a:gd name="T38" fmla="*/ 2372 w 5654"/>
              <a:gd name="T39" fmla="*/ 3050 h 6124"/>
              <a:gd name="T40" fmla="*/ 2515 w 5654"/>
              <a:gd name="T41" fmla="*/ 1858 h 6124"/>
              <a:gd name="T42" fmla="*/ 2535 w 5654"/>
              <a:gd name="T43" fmla="*/ 1659 h 6124"/>
              <a:gd name="T44" fmla="*/ 2661 w 5654"/>
              <a:gd name="T45" fmla="*/ 1892 h 6124"/>
              <a:gd name="T46" fmla="*/ 2652 w 5654"/>
              <a:gd name="T47" fmla="*/ 2628 h 6124"/>
              <a:gd name="T48" fmla="*/ 2790 w 5654"/>
              <a:gd name="T49" fmla="*/ 3555 h 6124"/>
              <a:gd name="T50" fmla="*/ 2884 w 5654"/>
              <a:gd name="T51" fmla="*/ 4206 h 6124"/>
              <a:gd name="T52" fmla="*/ 3014 w 5654"/>
              <a:gd name="T53" fmla="*/ 4655 h 6124"/>
              <a:gd name="T54" fmla="*/ 2949 w 5654"/>
              <a:gd name="T55" fmla="*/ 4668 h 6124"/>
              <a:gd name="T56" fmla="*/ 3172 w 5654"/>
              <a:gd name="T57" fmla="*/ 4251 h 6124"/>
              <a:gd name="T58" fmla="*/ 3282 w 5654"/>
              <a:gd name="T59" fmla="*/ 3524 h 6124"/>
              <a:gd name="T60" fmla="*/ 3267 w 5654"/>
              <a:gd name="T61" fmla="*/ 2716 h 6124"/>
              <a:gd name="T62" fmla="*/ 3397 w 5654"/>
              <a:gd name="T63" fmla="*/ 2132 h 6124"/>
              <a:gd name="T64" fmla="*/ 3482 w 5654"/>
              <a:gd name="T65" fmla="*/ 1748 h 6124"/>
              <a:gd name="T66" fmla="*/ 3528 w 5654"/>
              <a:gd name="T67" fmla="*/ 2023 h 6124"/>
              <a:gd name="T68" fmla="*/ 3631 w 5654"/>
              <a:gd name="T69" fmla="*/ 2748 h 6124"/>
              <a:gd name="T70" fmla="*/ 3669 w 5654"/>
              <a:gd name="T71" fmla="*/ 3145 h 6124"/>
              <a:gd name="T72" fmla="*/ 3665 w 5654"/>
              <a:gd name="T73" fmla="*/ 2943 h 6124"/>
              <a:gd name="T74" fmla="*/ 3750 w 5654"/>
              <a:gd name="T75" fmla="*/ 2920 h 6124"/>
              <a:gd name="T76" fmla="*/ 3935 w 5654"/>
              <a:gd name="T77" fmla="*/ 2460 h 6124"/>
              <a:gd name="T78" fmla="*/ 4033 w 5654"/>
              <a:gd name="T79" fmla="*/ 3045 h 6124"/>
              <a:gd name="T80" fmla="*/ 4052 w 5654"/>
              <a:gd name="T81" fmla="*/ 3244 h 6124"/>
              <a:gd name="T82" fmla="*/ 4147 w 5654"/>
              <a:gd name="T83" fmla="*/ 4438 h 6124"/>
              <a:gd name="T84" fmla="*/ 4328 w 5654"/>
              <a:gd name="T85" fmla="*/ 4667 h 6124"/>
              <a:gd name="T86" fmla="*/ 4308 w 5654"/>
              <a:gd name="T87" fmla="*/ 4197 h 6124"/>
              <a:gd name="T88" fmla="*/ 4321 w 5654"/>
              <a:gd name="T89" fmla="*/ 3997 h 6124"/>
              <a:gd name="T90" fmla="*/ 4443 w 5654"/>
              <a:gd name="T91" fmla="*/ 3070 h 6124"/>
              <a:gd name="T92" fmla="*/ 4479 w 5654"/>
              <a:gd name="T93" fmla="*/ 1869 h 6124"/>
              <a:gd name="T94" fmla="*/ 4416 w 5654"/>
              <a:gd name="T95" fmla="*/ 1668 h 6124"/>
              <a:gd name="T96" fmla="*/ 4557 w 5654"/>
              <a:gd name="T97" fmla="*/ 474 h 6124"/>
              <a:gd name="T98" fmla="*/ 4583 w 5654"/>
              <a:gd name="T99" fmla="*/ 112 h 6124"/>
              <a:gd name="T100" fmla="*/ 4585 w 5654"/>
              <a:gd name="T101" fmla="*/ 117 h 6124"/>
              <a:gd name="T102" fmla="*/ 4718 w 5654"/>
              <a:gd name="T103" fmla="*/ 1308 h 6124"/>
              <a:gd name="T104" fmla="*/ 4727 w 5654"/>
              <a:gd name="T105" fmla="*/ 1508 h 6124"/>
              <a:gd name="T106" fmla="*/ 4788 w 5654"/>
              <a:gd name="T107" fmla="*/ 2706 h 6124"/>
              <a:gd name="T108" fmla="*/ 4733 w 5654"/>
              <a:gd name="T109" fmla="*/ 2910 h 6124"/>
              <a:gd name="T110" fmla="*/ 4870 w 5654"/>
              <a:gd name="T111" fmla="*/ 4103 h 6124"/>
              <a:gd name="T112" fmla="*/ 4834 w 5654"/>
              <a:gd name="T113" fmla="*/ 4466 h 6124"/>
              <a:gd name="T114" fmla="*/ 5020 w 5654"/>
              <a:gd name="T115" fmla="*/ 4471 h 6124"/>
              <a:gd name="T116" fmla="*/ 5158 w 5654"/>
              <a:gd name="T117" fmla="*/ 3985 h 6124"/>
              <a:gd name="T118" fmla="*/ 5224 w 5654"/>
              <a:gd name="T119" fmla="*/ 4280 h 6124"/>
              <a:gd name="T120" fmla="*/ 5369 w 5654"/>
              <a:gd name="T121" fmla="*/ 4281 h 6124"/>
              <a:gd name="T122" fmla="*/ 5548 w 5654"/>
              <a:gd name="T123" fmla="*/ 3817 h 6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654" h="6124">
                <a:moveTo>
                  <a:pt x="59" y="4430"/>
                </a:moveTo>
                <a:lnTo>
                  <a:pt x="106" y="4522"/>
                </a:lnTo>
                <a:lnTo>
                  <a:pt x="93" y="4508"/>
                </a:lnTo>
                <a:lnTo>
                  <a:pt x="139" y="4535"/>
                </a:lnTo>
                <a:lnTo>
                  <a:pt x="99" y="4540"/>
                </a:lnTo>
                <a:lnTo>
                  <a:pt x="126" y="4513"/>
                </a:lnTo>
                <a:lnTo>
                  <a:pt x="173" y="4467"/>
                </a:lnTo>
                <a:lnTo>
                  <a:pt x="179" y="4461"/>
                </a:lnTo>
                <a:lnTo>
                  <a:pt x="222" y="4513"/>
                </a:lnTo>
                <a:lnTo>
                  <a:pt x="220" y="4514"/>
                </a:lnTo>
                <a:lnTo>
                  <a:pt x="173" y="4560"/>
                </a:lnTo>
                <a:lnTo>
                  <a:pt x="146" y="4588"/>
                </a:lnTo>
                <a:cubicBezTo>
                  <a:pt x="135" y="4598"/>
                  <a:pt x="118" y="4601"/>
                  <a:pt x="105" y="4593"/>
                </a:cubicBezTo>
                <a:lnTo>
                  <a:pt x="59" y="4565"/>
                </a:lnTo>
                <a:cubicBezTo>
                  <a:pt x="53" y="4562"/>
                  <a:pt x="49" y="4557"/>
                  <a:pt x="46" y="4552"/>
                </a:cubicBezTo>
                <a:lnTo>
                  <a:pt x="0" y="4460"/>
                </a:lnTo>
                <a:lnTo>
                  <a:pt x="59" y="4430"/>
                </a:lnTo>
                <a:close/>
                <a:moveTo>
                  <a:pt x="395" y="4429"/>
                </a:moveTo>
                <a:lnTo>
                  <a:pt x="403" y="4432"/>
                </a:lnTo>
                <a:cubicBezTo>
                  <a:pt x="407" y="4434"/>
                  <a:pt x="411" y="4436"/>
                  <a:pt x="414" y="4439"/>
                </a:cubicBezTo>
                <a:lnTo>
                  <a:pt x="442" y="4467"/>
                </a:lnTo>
                <a:lnTo>
                  <a:pt x="436" y="4462"/>
                </a:lnTo>
                <a:lnTo>
                  <a:pt x="482" y="4490"/>
                </a:lnTo>
                <a:lnTo>
                  <a:pt x="465" y="4485"/>
                </a:lnTo>
                <a:lnTo>
                  <a:pt x="521" y="4485"/>
                </a:lnTo>
                <a:lnTo>
                  <a:pt x="567" y="4485"/>
                </a:lnTo>
                <a:lnTo>
                  <a:pt x="613" y="4485"/>
                </a:lnTo>
                <a:cubicBezTo>
                  <a:pt x="620" y="4485"/>
                  <a:pt x="626" y="4487"/>
                  <a:pt x="632" y="4490"/>
                </a:cubicBezTo>
                <a:lnTo>
                  <a:pt x="645" y="4499"/>
                </a:lnTo>
                <a:lnTo>
                  <a:pt x="608" y="4555"/>
                </a:lnTo>
                <a:lnTo>
                  <a:pt x="595" y="4546"/>
                </a:lnTo>
                <a:lnTo>
                  <a:pt x="613" y="4552"/>
                </a:lnTo>
                <a:lnTo>
                  <a:pt x="567" y="4552"/>
                </a:lnTo>
                <a:lnTo>
                  <a:pt x="521" y="4552"/>
                </a:lnTo>
                <a:lnTo>
                  <a:pt x="465" y="4552"/>
                </a:lnTo>
                <a:cubicBezTo>
                  <a:pt x="459" y="4552"/>
                  <a:pt x="453" y="4550"/>
                  <a:pt x="448" y="4547"/>
                </a:cubicBezTo>
                <a:lnTo>
                  <a:pt x="402" y="4519"/>
                </a:lnTo>
                <a:cubicBezTo>
                  <a:pt x="399" y="4518"/>
                  <a:pt x="397" y="4516"/>
                  <a:pt x="395" y="4514"/>
                </a:cubicBezTo>
                <a:lnTo>
                  <a:pt x="367" y="4487"/>
                </a:lnTo>
                <a:lnTo>
                  <a:pt x="379" y="4494"/>
                </a:lnTo>
                <a:lnTo>
                  <a:pt x="370" y="4491"/>
                </a:lnTo>
                <a:lnTo>
                  <a:pt x="395" y="4429"/>
                </a:lnTo>
                <a:close/>
                <a:moveTo>
                  <a:pt x="801" y="4629"/>
                </a:moveTo>
                <a:lnTo>
                  <a:pt x="813" y="4641"/>
                </a:lnTo>
                <a:lnTo>
                  <a:pt x="802" y="4634"/>
                </a:lnTo>
                <a:lnTo>
                  <a:pt x="848" y="4652"/>
                </a:lnTo>
                <a:cubicBezTo>
                  <a:pt x="852" y="4654"/>
                  <a:pt x="856" y="4657"/>
                  <a:pt x="859" y="4660"/>
                </a:cubicBezTo>
                <a:lnTo>
                  <a:pt x="887" y="4687"/>
                </a:lnTo>
                <a:lnTo>
                  <a:pt x="876" y="4680"/>
                </a:lnTo>
                <a:lnTo>
                  <a:pt x="922" y="4698"/>
                </a:lnTo>
                <a:cubicBezTo>
                  <a:pt x="924" y="4699"/>
                  <a:pt x="925" y="4700"/>
                  <a:pt x="927" y="4701"/>
                </a:cubicBezTo>
                <a:lnTo>
                  <a:pt x="973" y="4728"/>
                </a:lnTo>
                <a:lnTo>
                  <a:pt x="956" y="4724"/>
                </a:lnTo>
                <a:lnTo>
                  <a:pt x="1002" y="4724"/>
                </a:lnTo>
                <a:cubicBezTo>
                  <a:pt x="1008" y="4724"/>
                  <a:pt x="1013" y="4725"/>
                  <a:pt x="1017" y="4727"/>
                </a:cubicBezTo>
                <a:lnTo>
                  <a:pt x="1027" y="4732"/>
                </a:lnTo>
                <a:lnTo>
                  <a:pt x="997" y="4791"/>
                </a:lnTo>
                <a:lnTo>
                  <a:pt x="988" y="4787"/>
                </a:lnTo>
                <a:lnTo>
                  <a:pt x="1002" y="4790"/>
                </a:lnTo>
                <a:lnTo>
                  <a:pt x="956" y="4790"/>
                </a:lnTo>
                <a:cubicBezTo>
                  <a:pt x="950" y="4790"/>
                  <a:pt x="944" y="4789"/>
                  <a:pt x="939" y="4786"/>
                </a:cubicBezTo>
                <a:lnTo>
                  <a:pt x="893" y="4758"/>
                </a:lnTo>
                <a:lnTo>
                  <a:pt x="898" y="4760"/>
                </a:lnTo>
                <a:lnTo>
                  <a:pt x="851" y="4742"/>
                </a:lnTo>
                <a:cubicBezTo>
                  <a:pt x="847" y="4740"/>
                  <a:pt x="843" y="4738"/>
                  <a:pt x="840" y="4735"/>
                </a:cubicBezTo>
                <a:lnTo>
                  <a:pt x="812" y="4707"/>
                </a:lnTo>
                <a:lnTo>
                  <a:pt x="823" y="4714"/>
                </a:lnTo>
                <a:lnTo>
                  <a:pt x="777" y="4696"/>
                </a:lnTo>
                <a:cubicBezTo>
                  <a:pt x="773" y="4694"/>
                  <a:pt x="769" y="4692"/>
                  <a:pt x="766" y="4689"/>
                </a:cubicBezTo>
                <a:lnTo>
                  <a:pt x="754" y="4677"/>
                </a:lnTo>
                <a:lnTo>
                  <a:pt x="801" y="4629"/>
                </a:lnTo>
                <a:close/>
                <a:moveTo>
                  <a:pt x="1196" y="4829"/>
                </a:moveTo>
                <a:lnTo>
                  <a:pt x="1237" y="4845"/>
                </a:lnTo>
                <a:cubicBezTo>
                  <a:pt x="1239" y="4846"/>
                  <a:pt x="1240" y="4847"/>
                  <a:pt x="1242" y="4848"/>
                </a:cubicBezTo>
                <a:lnTo>
                  <a:pt x="1288" y="4875"/>
                </a:lnTo>
                <a:lnTo>
                  <a:pt x="1342" y="4902"/>
                </a:lnTo>
                <a:cubicBezTo>
                  <a:pt x="1349" y="4905"/>
                  <a:pt x="1355" y="4911"/>
                  <a:pt x="1358" y="4919"/>
                </a:cubicBezTo>
                <a:lnTo>
                  <a:pt x="1376" y="4965"/>
                </a:lnTo>
                <a:lnTo>
                  <a:pt x="1356" y="4946"/>
                </a:lnTo>
                <a:lnTo>
                  <a:pt x="1410" y="4964"/>
                </a:lnTo>
                <a:lnTo>
                  <a:pt x="1389" y="5027"/>
                </a:lnTo>
                <a:lnTo>
                  <a:pt x="1335" y="5009"/>
                </a:lnTo>
                <a:cubicBezTo>
                  <a:pt x="1326" y="5006"/>
                  <a:pt x="1318" y="4999"/>
                  <a:pt x="1314" y="4990"/>
                </a:cubicBezTo>
                <a:lnTo>
                  <a:pt x="1296" y="4944"/>
                </a:lnTo>
                <a:lnTo>
                  <a:pt x="1312" y="4961"/>
                </a:lnTo>
                <a:lnTo>
                  <a:pt x="1254" y="4933"/>
                </a:lnTo>
                <a:lnTo>
                  <a:pt x="1208" y="4905"/>
                </a:lnTo>
                <a:lnTo>
                  <a:pt x="1213" y="4907"/>
                </a:lnTo>
                <a:lnTo>
                  <a:pt x="1171" y="4891"/>
                </a:lnTo>
                <a:lnTo>
                  <a:pt x="1196" y="4829"/>
                </a:lnTo>
                <a:close/>
                <a:moveTo>
                  <a:pt x="1588" y="5090"/>
                </a:moveTo>
                <a:lnTo>
                  <a:pt x="1598" y="5109"/>
                </a:lnTo>
                <a:lnTo>
                  <a:pt x="1591" y="5101"/>
                </a:lnTo>
                <a:lnTo>
                  <a:pt x="1638" y="5147"/>
                </a:lnTo>
                <a:lnTo>
                  <a:pt x="1691" y="5190"/>
                </a:lnTo>
                <a:lnTo>
                  <a:pt x="1740" y="5238"/>
                </a:lnTo>
                <a:lnTo>
                  <a:pt x="1716" y="5229"/>
                </a:lnTo>
                <a:lnTo>
                  <a:pt x="1759" y="5229"/>
                </a:lnTo>
                <a:lnTo>
                  <a:pt x="1759" y="5295"/>
                </a:lnTo>
                <a:lnTo>
                  <a:pt x="1716" y="5295"/>
                </a:lnTo>
                <a:cubicBezTo>
                  <a:pt x="1707" y="5295"/>
                  <a:pt x="1699" y="5292"/>
                  <a:pt x="1693" y="5286"/>
                </a:cubicBezTo>
                <a:lnTo>
                  <a:pt x="1648" y="5242"/>
                </a:lnTo>
                <a:lnTo>
                  <a:pt x="1591" y="5194"/>
                </a:lnTo>
                <a:lnTo>
                  <a:pt x="1544" y="5148"/>
                </a:lnTo>
                <a:cubicBezTo>
                  <a:pt x="1542" y="5145"/>
                  <a:pt x="1540" y="5142"/>
                  <a:pt x="1538" y="5139"/>
                </a:cubicBezTo>
                <a:lnTo>
                  <a:pt x="1529" y="5120"/>
                </a:lnTo>
                <a:lnTo>
                  <a:pt x="1588" y="5090"/>
                </a:lnTo>
                <a:close/>
                <a:moveTo>
                  <a:pt x="1864" y="5096"/>
                </a:moveTo>
                <a:lnTo>
                  <a:pt x="1915" y="5045"/>
                </a:lnTo>
                <a:cubicBezTo>
                  <a:pt x="1926" y="5035"/>
                  <a:pt x="1942" y="5033"/>
                  <a:pt x="1955" y="5041"/>
                </a:cubicBezTo>
                <a:lnTo>
                  <a:pt x="2002" y="5068"/>
                </a:lnTo>
                <a:cubicBezTo>
                  <a:pt x="2009" y="5072"/>
                  <a:pt x="2014" y="5079"/>
                  <a:pt x="2017" y="5087"/>
                </a:cubicBezTo>
                <a:lnTo>
                  <a:pt x="2059" y="5221"/>
                </a:lnTo>
                <a:lnTo>
                  <a:pt x="1995" y="5241"/>
                </a:lnTo>
                <a:lnTo>
                  <a:pt x="1953" y="5107"/>
                </a:lnTo>
                <a:lnTo>
                  <a:pt x="1968" y="5125"/>
                </a:lnTo>
                <a:lnTo>
                  <a:pt x="1921" y="5098"/>
                </a:lnTo>
                <a:lnTo>
                  <a:pt x="1962" y="5093"/>
                </a:lnTo>
                <a:lnTo>
                  <a:pt x="1911" y="5143"/>
                </a:lnTo>
                <a:lnTo>
                  <a:pt x="1864" y="5096"/>
                </a:lnTo>
                <a:close/>
                <a:moveTo>
                  <a:pt x="2086" y="5425"/>
                </a:moveTo>
                <a:lnTo>
                  <a:pt x="2092" y="5479"/>
                </a:lnTo>
                <a:lnTo>
                  <a:pt x="2125" y="5688"/>
                </a:lnTo>
                <a:lnTo>
                  <a:pt x="2059" y="5698"/>
                </a:lnTo>
                <a:lnTo>
                  <a:pt x="2026" y="5486"/>
                </a:lnTo>
                <a:lnTo>
                  <a:pt x="2020" y="5433"/>
                </a:lnTo>
                <a:lnTo>
                  <a:pt x="2086" y="5425"/>
                </a:lnTo>
                <a:close/>
                <a:moveTo>
                  <a:pt x="2160" y="5883"/>
                </a:moveTo>
                <a:lnTo>
                  <a:pt x="2184" y="6009"/>
                </a:lnTo>
                <a:lnTo>
                  <a:pt x="2178" y="5995"/>
                </a:lnTo>
                <a:lnTo>
                  <a:pt x="2234" y="6068"/>
                </a:lnTo>
                <a:lnTo>
                  <a:pt x="2175" y="6079"/>
                </a:lnTo>
                <a:lnTo>
                  <a:pt x="2188" y="6034"/>
                </a:lnTo>
                <a:lnTo>
                  <a:pt x="2252" y="6052"/>
                </a:lnTo>
                <a:lnTo>
                  <a:pt x="2239" y="6097"/>
                </a:lnTo>
                <a:cubicBezTo>
                  <a:pt x="2236" y="6110"/>
                  <a:pt x="2226" y="6119"/>
                  <a:pt x="2213" y="6121"/>
                </a:cubicBezTo>
                <a:cubicBezTo>
                  <a:pt x="2201" y="6124"/>
                  <a:pt x="2188" y="6119"/>
                  <a:pt x="2181" y="6109"/>
                </a:cubicBezTo>
                <a:lnTo>
                  <a:pt x="2125" y="6035"/>
                </a:lnTo>
                <a:cubicBezTo>
                  <a:pt x="2122" y="6031"/>
                  <a:pt x="2120" y="6026"/>
                  <a:pt x="2119" y="6021"/>
                </a:cubicBezTo>
                <a:lnTo>
                  <a:pt x="2095" y="5896"/>
                </a:lnTo>
                <a:lnTo>
                  <a:pt x="2160" y="5883"/>
                </a:lnTo>
                <a:close/>
                <a:moveTo>
                  <a:pt x="2224" y="5846"/>
                </a:moveTo>
                <a:lnTo>
                  <a:pt x="2239" y="5580"/>
                </a:lnTo>
                <a:lnTo>
                  <a:pt x="2305" y="5584"/>
                </a:lnTo>
                <a:lnTo>
                  <a:pt x="2291" y="5850"/>
                </a:lnTo>
                <a:lnTo>
                  <a:pt x="2224" y="5846"/>
                </a:lnTo>
                <a:close/>
                <a:moveTo>
                  <a:pt x="2250" y="5380"/>
                </a:moveTo>
                <a:lnTo>
                  <a:pt x="2266" y="5114"/>
                </a:lnTo>
                <a:lnTo>
                  <a:pt x="2333" y="5118"/>
                </a:lnTo>
                <a:lnTo>
                  <a:pt x="2316" y="5384"/>
                </a:lnTo>
                <a:lnTo>
                  <a:pt x="2250" y="5380"/>
                </a:lnTo>
                <a:close/>
                <a:moveTo>
                  <a:pt x="2279" y="4914"/>
                </a:moveTo>
                <a:lnTo>
                  <a:pt x="2294" y="4663"/>
                </a:lnTo>
                <a:lnTo>
                  <a:pt x="2295" y="4649"/>
                </a:lnTo>
                <a:lnTo>
                  <a:pt x="2362" y="4652"/>
                </a:lnTo>
                <a:lnTo>
                  <a:pt x="2361" y="4667"/>
                </a:lnTo>
                <a:lnTo>
                  <a:pt x="2345" y="4918"/>
                </a:lnTo>
                <a:lnTo>
                  <a:pt x="2279" y="4914"/>
                </a:lnTo>
                <a:close/>
                <a:moveTo>
                  <a:pt x="2305" y="4449"/>
                </a:moveTo>
                <a:lnTo>
                  <a:pt x="2318" y="4182"/>
                </a:lnTo>
                <a:lnTo>
                  <a:pt x="2385" y="4186"/>
                </a:lnTo>
                <a:lnTo>
                  <a:pt x="2371" y="4452"/>
                </a:lnTo>
                <a:lnTo>
                  <a:pt x="2305" y="4449"/>
                </a:lnTo>
                <a:close/>
                <a:moveTo>
                  <a:pt x="2328" y="3983"/>
                </a:moveTo>
                <a:lnTo>
                  <a:pt x="2341" y="3718"/>
                </a:lnTo>
                <a:lnTo>
                  <a:pt x="2341" y="3716"/>
                </a:lnTo>
                <a:lnTo>
                  <a:pt x="2407" y="3720"/>
                </a:lnTo>
                <a:lnTo>
                  <a:pt x="2407" y="3721"/>
                </a:lnTo>
                <a:lnTo>
                  <a:pt x="2394" y="3986"/>
                </a:lnTo>
                <a:lnTo>
                  <a:pt x="2328" y="3983"/>
                </a:lnTo>
                <a:close/>
                <a:moveTo>
                  <a:pt x="2350" y="3517"/>
                </a:moveTo>
                <a:lnTo>
                  <a:pt x="2363" y="3250"/>
                </a:lnTo>
                <a:lnTo>
                  <a:pt x="2430" y="3253"/>
                </a:lnTo>
                <a:lnTo>
                  <a:pt x="2417" y="3520"/>
                </a:lnTo>
                <a:lnTo>
                  <a:pt x="2350" y="3517"/>
                </a:lnTo>
                <a:close/>
                <a:moveTo>
                  <a:pt x="2372" y="3050"/>
                </a:moveTo>
                <a:lnTo>
                  <a:pt x="2385" y="2784"/>
                </a:lnTo>
                <a:lnTo>
                  <a:pt x="2452" y="2787"/>
                </a:lnTo>
                <a:lnTo>
                  <a:pt x="2439" y="3054"/>
                </a:lnTo>
                <a:lnTo>
                  <a:pt x="2372" y="3050"/>
                </a:lnTo>
                <a:close/>
                <a:moveTo>
                  <a:pt x="2398" y="2584"/>
                </a:moveTo>
                <a:lnTo>
                  <a:pt x="2416" y="2318"/>
                </a:lnTo>
                <a:lnTo>
                  <a:pt x="2482" y="2322"/>
                </a:lnTo>
                <a:lnTo>
                  <a:pt x="2464" y="2588"/>
                </a:lnTo>
                <a:lnTo>
                  <a:pt x="2398" y="2584"/>
                </a:lnTo>
                <a:close/>
                <a:moveTo>
                  <a:pt x="2429" y="2118"/>
                </a:moveTo>
                <a:lnTo>
                  <a:pt x="2443" y="1917"/>
                </a:lnTo>
                <a:lnTo>
                  <a:pt x="2449" y="1851"/>
                </a:lnTo>
                <a:lnTo>
                  <a:pt x="2515" y="1858"/>
                </a:lnTo>
                <a:lnTo>
                  <a:pt x="2509" y="1922"/>
                </a:lnTo>
                <a:lnTo>
                  <a:pt x="2496" y="2123"/>
                </a:lnTo>
                <a:lnTo>
                  <a:pt x="2429" y="2118"/>
                </a:lnTo>
                <a:close/>
                <a:moveTo>
                  <a:pt x="2468" y="1652"/>
                </a:moveTo>
                <a:lnTo>
                  <a:pt x="2489" y="1439"/>
                </a:lnTo>
                <a:lnTo>
                  <a:pt x="2501" y="1384"/>
                </a:lnTo>
                <a:lnTo>
                  <a:pt x="2566" y="1398"/>
                </a:lnTo>
                <a:lnTo>
                  <a:pt x="2555" y="1445"/>
                </a:lnTo>
                <a:lnTo>
                  <a:pt x="2535" y="1659"/>
                </a:lnTo>
                <a:lnTo>
                  <a:pt x="2468" y="1652"/>
                </a:lnTo>
                <a:close/>
                <a:moveTo>
                  <a:pt x="2605" y="1426"/>
                </a:moveTo>
                <a:lnTo>
                  <a:pt x="2629" y="1555"/>
                </a:lnTo>
                <a:lnTo>
                  <a:pt x="2642" y="1693"/>
                </a:lnTo>
                <a:lnTo>
                  <a:pt x="2576" y="1699"/>
                </a:lnTo>
                <a:lnTo>
                  <a:pt x="2564" y="1567"/>
                </a:lnTo>
                <a:lnTo>
                  <a:pt x="2539" y="1438"/>
                </a:lnTo>
                <a:lnTo>
                  <a:pt x="2605" y="1426"/>
                </a:lnTo>
                <a:close/>
                <a:moveTo>
                  <a:pt x="2661" y="1892"/>
                </a:moveTo>
                <a:lnTo>
                  <a:pt x="2676" y="2045"/>
                </a:lnTo>
                <a:lnTo>
                  <a:pt x="2684" y="2158"/>
                </a:lnTo>
                <a:lnTo>
                  <a:pt x="2618" y="2163"/>
                </a:lnTo>
                <a:lnTo>
                  <a:pt x="2610" y="2051"/>
                </a:lnTo>
                <a:lnTo>
                  <a:pt x="2595" y="1898"/>
                </a:lnTo>
                <a:lnTo>
                  <a:pt x="2661" y="1892"/>
                </a:lnTo>
                <a:close/>
                <a:moveTo>
                  <a:pt x="2699" y="2357"/>
                </a:moveTo>
                <a:lnTo>
                  <a:pt x="2719" y="2623"/>
                </a:lnTo>
                <a:lnTo>
                  <a:pt x="2652" y="2628"/>
                </a:lnTo>
                <a:lnTo>
                  <a:pt x="2633" y="2362"/>
                </a:lnTo>
                <a:lnTo>
                  <a:pt x="2699" y="2357"/>
                </a:lnTo>
                <a:close/>
                <a:moveTo>
                  <a:pt x="2737" y="2822"/>
                </a:moveTo>
                <a:lnTo>
                  <a:pt x="2762" y="3087"/>
                </a:lnTo>
                <a:lnTo>
                  <a:pt x="2696" y="3094"/>
                </a:lnTo>
                <a:lnTo>
                  <a:pt x="2671" y="2828"/>
                </a:lnTo>
                <a:lnTo>
                  <a:pt x="2737" y="2822"/>
                </a:lnTo>
                <a:close/>
                <a:moveTo>
                  <a:pt x="2779" y="3288"/>
                </a:moveTo>
                <a:lnTo>
                  <a:pt x="2790" y="3555"/>
                </a:lnTo>
                <a:lnTo>
                  <a:pt x="2723" y="3557"/>
                </a:lnTo>
                <a:lnTo>
                  <a:pt x="2713" y="3291"/>
                </a:lnTo>
                <a:lnTo>
                  <a:pt x="2779" y="3288"/>
                </a:lnTo>
                <a:close/>
                <a:moveTo>
                  <a:pt x="2799" y="3750"/>
                </a:moveTo>
                <a:lnTo>
                  <a:pt x="2842" y="4014"/>
                </a:lnTo>
                <a:lnTo>
                  <a:pt x="2776" y="4024"/>
                </a:lnTo>
                <a:lnTo>
                  <a:pt x="2733" y="3761"/>
                </a:lnTo>
                <a:lnTo>
                  <a:pt x="2799" y="3750"/>
                </a:lnTo>
                <a:close/>
                <a:moveTo>
                  <a:pt x="2884" y="4206"/>
                </a:moveTo>
                <a:lnTo>
                  <a:pt x="2898" y="4262"/>
                </a:lnTo>
                <a:lnTo>
                  <a:pt x="2943" y="4378"/>
                </a:lnTo>
                <a:lnTo>
                  <a:pt x="2968" y="4457"/>
                </a:lnTo>
                <a:lnTo>
                  <a:pt x="2904" y="4477"/>
                </a:lnTo>
                <a:lnTo>
                  <a:pt x="2880" y="4402"/>
                </a:lnTo>
                <a:lnTo>
                  <a:pt x="2833" y="4278"/>
                </a:lnTo>
                <a:lnTo>
                  <a:pt x="2819" y="4222"/>
                </a:lnTo>
                <a:lnTo>
                  <a:pt x="2884" y="4206"/>
                </a:lnTo>
                <a:close/>
                <a:moveTo>
                  <a:pt x="3014" y="4655"/>
                </a:moveTo>
                <a:lnTo>
                  <a:pt x="3018" y="4677"/>
                </a:lnTo>
                <a:lnTo>
                  <a:pt x="3064" y="4820"/>
                </a:lnTo>
                <a:lnTo>
                  <a:pt x="3059" y="4810"/>
                </a:lnTo>
                <a:lnTo>
                  <a:pt x="3113" y="4882"/>
                </a:lnTo>
                <a:lnTo>
                  <a:pt x="3060" y="4922"/>
                </a:lnTo>
                <a:lnTo>
                  <a:pt x="3005" y="4851"/>
                </a:lnTo>
                <a:cubicBezTo>
                  <a:pt x="3003" y="4847"/>
                  <a:pt x="3001" y="4844"/>
                  <a:pt x="3000" y="4840"/>
                </a:cubicBezTo>
                <a:lnTo>
                  <a:pt x="2953" y="4690"/>
                </a:lnTo>
                <a:lnTo>
                  <a:pt x="2949" y="4668"/>
                </a:lnTo>
                <a:lnTo>
                  <a:pt x="3014" y="4655"/>
                </a:lnTo>
                <a:close/>
                <a:moveTo>
                  <a:pt x="3115" y="4712"/>
                </a:moveTo>
                <a:lnTo>
                  <a:pt x="3147" y="4513"/>
                </a:lnTo>
                <a:lnTo>
                  <a:pt x="3153" y="4450"/>
                </a:lnTo>
                <a:lnTo>
                  <a:pt x="3220" y="4457"/>
                </a:lnTo>
                <a:lnTo>
                  <a:pt x="3213" y="4524"/>
                </a:lnTo>
                <a:lnTo>
                  <a:pt x="3181" y="4723"/>
                </a:lnTo>
                <a:lnTo>
                  <a:pt x="3115" y="4712"/>
                </a:lnTo>
                <a:close/>
                <a:moveTo>
                  <a:pt x="3172" y="4251"/>
                </a:moveTo>
                <a:lnTo>
                  <a:pt x="3193" y="4028"/>
                </a:lnTo>
                <a:lnTo>
                  <a:pt x="3195" y="3987"/>
                </a:lnTo>
                <a:lnTo>
                  <a:pt x="3262" y="3990"/>
                </a:lnTo>
                <a:lnTo>
                  <a:pt x="3260" y="4035"/>
                </a:lnTo>
                <a:lnTo>
                  <a:pt x="3239" y="4257"/>
                </a:lnTo>
                <a:lnTo>
                  <a:pt x="3172" y="4251"/>
                </a:lnTo>
                <a:close/>
                <a:moveTo>
                  <a:pt x="3204" y="3787"/>
                </a:moveTo>
                <a:lnTo>
                  <a:pt x="3215" y="3521"/>
                </a:lnTo>
                <a:lnTo>
                  <a:pt x="3282" y="3524"/>
                </a:lnTo>
                <a:lnTo>
                  <a:pt x="3270" y="3790"/>
                </a:lnTo>
                <a:lnTo>
                  <a:pt x="3204" y="3787"/>
                </a:lnTo>
                <a:close/>
                <a:moveTo>
                  <a:pt x="3225" y="3320"/>
                </a:moveTo>
                <a:lnTo>
                  <a:pt x="3244" y="3054"/>
                </a:lnTo>
                <a:lnTo>
                  <a:pt x="3310" y="3059"/>
                </a:lnTo>
                <a:lnTo>
                  <a:pt x="3292" y="3325"/>
                </a:lnTo>
                <a:lnTo>
                  <a:pt x="3225" y="3320"/>
                </a:lnTo>
                <a:close/>
                <a:moveTo>
                  <a:pt x="3258" y="2855"/>
                </a:moveTo>
                <a:lnTo>
                  <a:pt x="3267" y="2716"/>
                </a:lnTo>
                <a:lnTo>
                  <a:pt x="3281" y="2588"/>
                </a:lnTo>
                <a:lnTo>
                  <a:pt x="3347" y="2595"/>
                </a:lnTo>
                <a:lnTo>
                  <a:pt x="3334" y="2721"/>
                </a:lnTo>
                <a:lnTo>
                  <a:pt x="3324" y="2860"/>
                </a:lnTo>
                <a:lnTo>
                  <a:pt x="3258" y="2855"/>
                </a:lnTo>
                <a:close/>
                <a:moveTo>
                  <a:pt x="3302" y="2389"/>
                </a:moveTo>
                <a:lnTo>
                  <a:pt x="3323" y="2182"/>
                </a:lnTo>
                <a:lnTo>
                  <a:pt x="3331" y="2123"/>
                </a:lnTo>
                <a:lnTo>
                  <a:pt x="3397" y="2132"/>
                </a:lnTo>
                <a:lnTo>
                  <a:pt x="3389" y="2189"/>
                </a:lnTo>
                <a:lnTo>
                  <a:pt x="3368" y="2396"/>
                </a:lnTo>
                <a:lnTo>
                  <a:pt x="3302" y="2389"/>
                </a:lnTo>
                <a:close/>
                <a:moveTo>
                  <a:pt x="3356" y="1925"/>
                </a:moveTo>
                <a:lnTo>
                  <a:pt x="3370" y="1823"/>
                </a:lnTo>
                <a:cubicBezTo>
                  <a:pt x="3370" y="1819"/>
                  <a:pt x="3372" y="1814"/>
                  <a:pt x="3374" y="1810"/>
                </a:cubicBezTo>
                <a:lnTo>
                  <a:pt x="3421" y="1736"/>
                </a:lnTo>
                <a:cubicBezTo>
                  <a:pt x="3428" y="1725"/>
                  <a:pt x="3442" y="1719"/>
                  <a:pt x="3455" y="1721"/>
                </a:cubicBezTo>
                <a:cubicBezTo>
                  <a:pt x="3469" y="1724"/>
                  <a:pt x="3479" y="1734"/>
                  <a:pt x="3482" y="1748"/>
                </a:cubicBezTo>
                <a:lnTo>
                  <a:pt x="3496" y="1824"/>
                </a:lnTo>
                <a:lnTo>
                  <a:pt x="3431" y="1836"/>
                </a:lnTo>
                <a:lnTo>
                  <a:pt x="3416" y="1760"/>
                </a:lnTo>
                <a:lnTo>
                  <a:pt x="3477" y="1772"/>
                </a:lnTo>
                <a:lnTo>
                  <a:pt x="3431" y="1845"/>
                </a:lnTo>
                <a:lnTo>
                  <a:pt x="3436" y="1832"/>
                </a:lnTo>
                <a:lnTo>
                  <a:pt x="3423" y="1934"/>
                </a:lnTo>
                <a:lnTo>
                  <a:pt x="3356" y="1925"/>
                </a:lnTo>
                <a:close/>
                <a:moveTo>
                  <a:pt x="3528" y="2023"/>
                </a:moveTo>
                <a:lnTo>
                  <a:pt x="3556" y="2208"/>
                </a:lnTo>
                <a:lnTo>
                  <a:pt x="3566" y="2287"/>
                </a:lnTo>
                <a:lnTo>
                  <a:pt x="3500" y="2296"/>
                </a:lnTo>
                <a:lnTo>
                  <a:pt x="3490" y="2218"/>
                </a:lnTo>
                <a:lnTo>
                  <a:pt x="3463" y="2032"/>
                </a:lnTo>
                <a:lnTo>
                  <a:pt x="3528" y="2023"/>
                </a:lnTo>
                <a:close/>
                <a:moveTo>
                  <a:pt x="3591" y="2486"/>
                </a:moveTo>
                <a:lnTo>
                  <a:pt x="3602" y="2576"/>
                </a:lnTo>
                <a:lnTo>
                  <a:pt x="3631" y="2748"/>
                </a:lnTo>
                <a:lnTo>
                  <a:pt x="3565" y="2759"/>
                </a:lnTo>
                <a:lnTo>
                  <a:pt x="3536" y="2585"/>
                </a:lnTo>
                <a:lnTo>
                  <a:pt x="3525" y="2494"/>
                </a:lnTo>
                <a:lnTo>
                  <a:pt x="3591" y="2486"/>
                </a:lnTo>
                <a:close/>
                <a:moveTo>
                  <a:pt x="3665" y="2943"/>
                </a:moveTo>
                <a:lnTo>
                  <a:pt x="3704" y="3105"/>
                </a:lnTo>
                <a:lnTo>
                  <a:pt x="3700" y="3096"/>
                </a:lnTo>
                <a:lnTo>
                  <a:pt x="3728" y="3142"/>
                </a:lnTo>
                <a:lnTo>
                  <a:pt x="3669" y="3145"/>
                </a:lnTo>
                <a:lnTo>
                  <a:pt x="3688" y="3104"/>
                </a:lnTo>
                <a:lnTo>
                  <a:pt x="3748" y="3132"/>
                </a:lnTo>
                <a:lnTo>
                  <a:pt x="3729" y="3173"/>
                </a:lnTo>
                <a:cubicBezTo>
                  <a:pt x="3724" y="3184"/>
                  <a:pt x="3713" y="3192"/>
                  <a:pt x="3701" y="3192"/>
                </a:cubicBezTo>
                <a:cubicBezTo>
                  <a:pt x="3689" y="3193"/>
                  <a:pt x="3677" y="3187"/>
                  <a:pt x="3671" y="3176"/>
                </a:cubicBezTo>
                <a:lnTo>
                  <a:pt x="3643" y="3130"/>
                </a:lnTo>
                <a:cubicBezTo>
                  <a:pt x="3641" y="3128"/>
                  <a:pt x="3640" y="3124"/>
                  <a:pt x="3639" y="3121"/>
                </a:cubicBezTo>
                <a:lnTo>
                  <a:pt x="3600" y="2958"/>
                </a:lnTo>
                <a:lnTo>
                  <a:pt x="3665" y="2943"/>
                </a:lnTo>
                <a:close/>
                <a:moveTo>
                  <a:pt x="3750" y="2920"/>
                </a:moveTo>
                <a:lnTo>
                  <a:pt x="3760" y="2884"/>
                </a:lnTo>
                <a:lnTo>
                  <a:pt x="3806" y="2666"/>
                </a:lnTo>
                <a:lnTo>
                  <a:pt x="3808" y="2658"/>
                </a:lnTo>
                <a:lnTo>
                  <a:pt x="3871" y="2679"/>
                </a:lnTo>
                <a:lnTo>
                  <a:pt x="3871" y="2679"/>
                </a:lnTo>
                <a:lnTo>
                  <a:pt x="3824" y="2902"/>
                </a:lnTo>
                <a:lnTo>
                  <a:pt x="3814" y="2938"/>
                </a:lnTo>
                <a:lnTo>
                  <a:pt x="3750" y="2920"/>
                </a:lnTo>
                <a:close/>
                <a:moveTo>
                  <a:pt x="3876" y="2466"/>
                </a:moveTo>
                <a:lnTo>
                  <a:pt x="3910" y="2392"/>
                </a:lnTo>
                <a:cubicBezTo>
                  <a:pt x="3915" y="2381"/>
                  <a:pt x="3926" y="2374"/>
                  <a:pt x="3938" y="2373"/>
                </a:cubicBezTo>
                <a:cubicBezTo>
                  <a:pt x="3951" y="2372"/>
                  <a:pt x="3962" y="2378"/>
                  <a:pt x="3969" y="2389"/>
                </a:cubicBezTo>
                <a:lnTo>
                  <a:pt x="3996" y="2435"/>
                </a:lnTo>
                <a:cubicBezTo>
                  <a:pt x="3998" y="2438"/>
                  <a:pt x="4000" y="2441"/>
                  <a:pt x="4000" y="2444"/>
                </a:cubicBezTo>
                <a:lnTo>
                  <a:pt x="4031" y="2572"/>
                </a:lnTo>
                <a:lnTo>
                  <a:pt x="3966" y="2588"/>
                </a:lnTo>
                <a:lnTo>
                  <a:pt x="3935" y="2460"/>
                </a:lnTo>
                <a:lnTo>
                  <a:pt x="3939" y="2469"/>
                </a:lnTo>
                <a:lnTo>
                  <a:pt x="3912" y="2423"/>
                </a:lnTo>
                <a:lnTo>
                  <a:pt x="3970" y="2420"/>
                </a:lnTo>
                <a:lnTo>
                  <a:pt x="3937" y="2494"/>
                </a:lnTo>
                <a:lnTo>
                  <a:pt x="3876" y="2466"/>
                </a:lnTo>
                <a:close/>
                <a:moveTo>
                  <a:pt x="4065" y="2773"/>
                </a:moveTo>
                <a:lnTo>
                  <a:pt x="4094" y="2980"/>
                </a:lnTo>
                <a:lnTo>
                  <a:pt x="4099" y="3038"/>
                </a:lnTo>
                <a:lnTo>
                  <a:pt x="4033" y="3045"/>
                </a:lnTo>
                <a:lnTo>
                  <a:pt x="4028" y="2989"/>
                </a:lnTo>
                <a:lnTo>
                  <a:pt x="3999" y="2782"/>
                </a:lnTo>
                <a:lnTo>
                  <a:pt x="4065" y="2773"/>
                </a:lnTo>
                <a:close/>
                <a:moveTo>
                  <a:pt x="4118" y="3237"/>
                </a:moveTo>
                <a:lnTo>
                  <a:pt x="4140" y="3468"/>
                </a:lnTo>
                <a:lnTo>
                  <a:pt x="4144" y="3502"/>
                </a:lnTo>
                <a:lnTo>
                  <a:pt x="4078" y="3510"/>
                </a:lnTo>
                <a:lnTo>
                  <a:pt x="4074" y="3474"/>
                </a:lnTo>
                <a:lnTo>
                  <a:pt x="4052" y="3244"/>
                </a:lnTo>
                <a:lnTo>
                  <a:pt x="4118" y="3237"/>
                </a:lnTo>
                <a:close/>
                <a:moveTo>
                  <a:pt x="4165" y="3701"/>
                </a:moveTo>
                <a:lnTo>
                  <a:pt x="4194" y="3966"/>
                </a:lnTo>
                <a:lnTo>
                  <a:pt x="4128" y="3974"/>
                </a:lnTo>
                <a:lnTo>
                  <a:pt x="4099" y="3709"/>
                </a:lnTo>
                <a:lnTo>
                  <a:pt x="4165" y="3701"/>
                </a:lnTo>
                <a:close/>
                <a:moveTo>
                  <a:pt x="4203" y="4169"/>
                </a:moveTo>
                <a:lnTo>
                  <a:pt x="4213" y="4435"/>
                </a:lnTo>
                <a:lnTo>
                  <a:pt x="4147" y="4438"/>
                </a:lnTo>
                <a:lnTo>
                  <a:pt x="4136" y="4171"/>
                </a:lnTo>
                <a:lnTo>
                  <a:pt x="4203" y="4169"/>
                </a:lnTo>
                <a:close/>
                <a:moveTo>
                  <a:pt x="4246" y="4627"/>
                </a:moveTo>
                <a:lnTo>
                  <a:pt x="4269" y="4751"/>
                </a:lnTo>
                <a:lnTo>
                  <a:pt x="4237" y="4724"/>
                </a:lnTo>
                <a:lnTo>
                  <a:pt x="4283" y="4724"/>
                </a:lnTo>
                <a:lnTo>
                  <a:pt x="4250" y="4753"/>
                </a:lnTo>
                <a:lnTo>
                  <a:pt x="4262" y="4659"/>
                </a:lnTo>
                <a:lnTo>
                  <a:pt x="4328" y="4667"/>
                </a:lnTo>
                <a:lnTo>
                  <a:pt x="4316" y="4761"/>
                </a:lnTo>
                <a:cubicBezTo>
                  <a:pt x="4314" y="4778"/>
                  <a:pt x="4300" y="4790"/>
                  <a:pt x="4283" y="4790"/>
                </a:cubicBezTo>
                <a:lnTo>
                  <a:pt x="4237" y="4790"/>
                </a:lnTo>
                <a:cubicBezTo>
                  <a:pt x="4221" y="4790"/>
                  <a:pt x="4207" y="4779"/>
                  <a:pt x="4204" y="4763"/>
                </a:cubicBezTo>
                <a:lnTo>
                  <a:pt x="4180" y="4639"/>
                </a:lnTo>
                <a:lnTo>
                  <a:pt x="4246" y="4627"/>
                </a:lnTo>
                <a:close/>
                <a:moveTo>
                  <a:pt x="4287" y="4461"/>
                </a:moveTo>
                <a:lnTo>
                  <a:pt x="4296" y="4385"/>
                </a:lnTo>
                <a:lnTo>
                  <a:pt x="4308" y="4197"/>
                </a:lnTo>
                <a:lnTo>
                  <a:pt x="4375" y="4201"/>
                </a:lnTo>
                <a:lnTo>
                  <a:pt x="4362" y="4394"/>
                </a:lnTo>
                <a:lnTo>
                  <a:pt x="4353" y="4469"/>
                </a:lnTo>
                <a:lnTo>
                  <a:pt x="4287" y="4461"/>
                </a:lnTo>
                <a:close/>
                <a:moveTo>
                  <a:pt x="4321" y="3997"/>
                </a:moveTo>
                <a:lnTo>
                  <a:pt x="4338" y="3731"/>
                </a:lnTo>
                <a:lnTo>
                  <a:pt x="4404" y="3736"/>
                </a:lnTo>
                <a:lnTo>
                  <a:pt x="4387" y="4002"/>
                </a:lnTo>
                <a:lnTo>
                  <a:pt x="4321" y="3997"/>
                </a:lnTo>
                <a:close/>
                <a:moveTo>
                  <a:pt x="4350" y="3532"/>
                </a:moveTo>
                <a:lnTo>
                  <a:pt x="4365" y="3266"/>
                </a:lnTo>
                <a:lnTo>
                  <a:pt x="4432" y="3269"/>
                </a:lnTo>
                <a:lnTo>
                  <a:pt x="4416" y="3536"/>
                </a:lnTo>
                <a:lnTo>
                  <a:pt x="4350" y="3532"/>
                </a:lnTo>
                <a:close/>
                <a:moveTo>
                  <a:pt x="4377" y="3066"/>
                </a:moveTo>
                <a:lnTo>
                  <a:pt x="4392" y="2800"/>
                </a:lnTo>
                <a:lnTo>
                  <a:pt x="4459" y="2804"/>
                </a:lnTo>
                <a:lnTo>
                  <a:pt x="4443" y="3070"/>
                </a:lnTo>
                <a:lnTo>
                  <a:pt x="4377" y="3066"/>
                </a:lnTo>
                <a:close/>
                <a:moveTo>
                  <a:pt x="4400" y="2601"/>
                </a:moveTo>
                <a:lnTo>
                  <a:pt x="4404" y="2335"/>
                </a:lnTo>
                <a:lnTo>
                  <a:pt x="4471" y="2336"/>
                </a:lnTo>
                <a:lnTo>
                  <a:pt x="4466" y="2602"/>
                </a:lnTo>
                <a:lnTo>
                  <a:pt x="4400" y="2601"/>
                </a:lnTo>
                <a:close/>
                <a:moveTo>
                  <a:pt x="4408" y="2135"/>
                </a:moveTo>
                <a:lnTo>
                  <a:pt x="4412" y="1868"/>
                </a:lnTo>
                <a:lnTo>
                  <a:pt x="4479" y="1869"/>
                </a:lnTo>
                <a:lnTo>
                  <a:pt x="4474" y="2136"/>
                </a:lnTo>
                <a:lnTo>
                  <a:pt x="4408" y="2135"/>
                </a:lnTo>
                <a:close/>
                <a:moveTo>
                  <a:pt x="4416" y="1668"/>
                </a:moveTo>
                <a:lnTo>
                  <a:pt x="4416" y="1634"/>
                </a:lnTo>
                <a:lnTo>
                  <a:pt x="4430" y="1400"/>
                </a:lnTo>
                <a:lnTo>
                  <a:pt x="4497" y="1404"/>
                </a:lnTo>
                <a:lnTo>
                  <a:pt x="4483" y="1635"/>
                </a:lnTo>
                <a:lnTo>
                  <a:pt x="4483" y="1669"/>
                </a:lnTo>
                <a:lnTo>
                  <a:pt x="4416" y="1668"/>
                </a:lnTo>
                <a:close/>
                <a:moveTo>
                  <a:pt x="4442" y="1201"/>
                </a:moveTo>
                <a:lnTo>
                  <a:pt x="4458" y="935"/>
                </a:lnTo>
                <a:lnTo>
                  <a:pt x="4525" y="939"/>
                </a:lnTo>
                <a:lnTo>
                  <a:pt x="4509" y="1205"/>
                </a:lnTo>
                <a:lnTo>
                  <a:pt x="4442" y="1201"/>
                </a:lnTo>
                <a:close/>
                <a:moveTo>
                  <a:pt x="4470" y="735"/>
                </a:moveTo>
                <a:lnTo>
                  <a:pt x="4472" y="705"/>
                </a:lnTo>
                <a:lnTo>
                  <a:pt x="4490" y="468"/>
                </a:lnTo>
                <a:lnTo>
                  <a:pt x="4557" y="474"/>
                </a:lnTo>
                <a:lnTo>
                  <a:pt x="4539" y="709"/>
                </a:lnTo>
                <a:lnTo>
                  <a:pt x="4537" y="739"/>
                </a:lnTo>
                <a:lnTo>
                  <a:pt x="4470" y="735"/>
                </a:lnTo>
                <a:close/>
                <a:moveTo>
                  <a:pt x="4505" y="269"/>
                </a:moveTo>
                <a:lnTo>
                  <a:pt x="4518" y="99"/>
                </a:lnTo>
                <a:cubicBezTo>
                  <a:pt x="4519" y="96"/>
                  <a:pt x="4519" y="93"/>
                  <a:pt x="4520" y="91"/>
                </a:cubicBezTo>
                <a:lnTo>
                  <a:pt x="4551" y="0"/>
                </a:lnTo>
                <a:lnTo>
                  <a:pt x="4614" y="21"/>
                </a:lnTo>
                <a:lnTo>
                  <a:pt x="4583" y="112"/>
                </a:lnTo>
                <a:lnTo>
                  <a:pt x="4585" y="104"/>
                </a:lnTo>
                <a:lnTo>
                  <a:pt x="4572" y="274"/>
                </a:lnTo>
                <a:lnTo>
                  <a:pt x="4505" y="269"/>
                </a:lnTo>
                <a:close/>
                <a:moveTo>
                  <a:pt x="4651" y="108"/>
                </a:moveTo>
                <a:lnTo>
                  <a:pt x="4677" y="299"/>
                </a:lnTo>
                <a:lnTo>
                  <a:pt x="4680" y="376"/>
                </a:lnTo>
                <a:lnTo>
                  <a:pt x="4614" y="379"/>
                </a:lnTo>
                <a:lnTo>
                  <a:pt x="4611" y="308"/>
                </a:lnTo>
                <a:lnTo>
                  <a:pt x="4585" y="117"/>
                </a:lnTo>
                <a:lnTo>
                  <a:pt x="4651" y="108"/>
                </a:lnTo>
                <a:close/>
                <a:moveTo>
                  <a:pt x="4688" y="576"/>
                </a:moveTo>
                <a:lnTo>
                  <a:pt x="4698" y="842"/>
                </a:lnTo>
                <a:lnTo>
                  <a:pt x="4631" y="845"/>
                </a:lnTo>
                <a:lnTo>
                  <a:pt x="4621" y="578"/>
                </a:lnTo>
                <a:lnTo>
                  <a:pt x="4688" y="576"/>
                </a:lnTo>
                <a:close/>
                <a:moveTo>
                  <a:pt x="4705" y="1042"/>
                </a:moveTo>
                <a:lnTo>
                  <a:pt x="4705" y="1046"/>
                </a:lnTo>
                <a:lnTo>
                  <a:pt x="4718" y="1308"/>
                </a:lnTo>
                <a:lnTo>
                  <a:pt x="4651" y="1312"/>
                </a:lnTo>
                <a:lnTo>
                  <a:pt x="4639" y="1048"/>
                </a:lnTo>
                <a:lnTo>
                  <a:pt x="4639" y="1045"/>
                </a:lnTo>
                <a:lnTo>
                  <a:pt x="4705" y="1042"/>
                </a:lnTo>
                <a:close/>
                <a:moveTo>
                  <a:pt x="4727" y="1508"/>
                </a:moveTo>
                <a:lnTo>
                  <a:pt x="4739" y="1775"/>
                </a:lnTo>
                <a:lnTo>
                  <a:pt x="4673" y="1778"/>
                </a:lnTo>
                <a:lnTo>
                  <a:pt x="4660" y="1511"/>
                </a:lnTo>
                <a:lnTo>
                  <a:pt x="4727" y="1508"/>
                </a:lnTo>
                <a:close/>
                <a:moveTo>
                  <a:pt x="4748" y="1974"/>
                </a:moveTo>
                <a:lnTo>
                  <a:pt x="4752" y="2046"/>
                </a:lnTo>
                <a:lnTo>
                  <a:pt x="4762" y="2240"/>
                </a:lnTo>
                <a:lnTo>
                  <a:pt x="4696" y="2244"/>
                </a:lnTo>
                <a:lnTo>
                  <a:pt x="4685" y="2050"/>
                </a:lnTo>
                <a:lnTo>
                  <a:pt x="4682" y="1977"/>
                </a:lnTo>
                <a:lnTo>
                  <a:pt x="4748" y="1974"/>
                </a:lnTo>
                <a:close/>
                <a:moveTo>
                  <a:pt x="4773" y="2440"/>
                </a:moveTo>
                <a:lnTo>
                  <a:pt x="4788" y="2706"/>
                </a:lnTo>
                <a:lnTo>
                  <a:pt x="4722" y="2710"/>
                </a:lnTo>
                <a:lnTo>
                  <a:pt x="4707" y="2444"/>
                </a:lnTo>
                <a:lnTo>
                  <a:pt x="4773" y="2440"/>
                </a:lnTo>
                <a:close/>
                <a:moveTo>
                  <a:pt x="4799" y="2906"/>
                </a:moveTo>
                <a:lnTo>
                  <a:pt x="4807" y="3056"/>
                </a:lnTo>
                <a:lnTo>
                  <a:pt x="4814" y="3172"/>
                </a:lnTo>
                <a:lnTo>
                  <a:pt x="4747" y="3176"/>
                </a:lnTo>
                <a:lnTo>
                  <a:pt x="4741" y="3060"/>
                </a:lnTo>
                <a:lnTo>
                  <a:pt x="4733" y="2910"/>
                </a:lnTo>
                <a:lnTo>
                  <a:pt x="4799" y="2906"/>
                </a:lnTo>
                <a:close/>
                <a:moveTo>
                  <a:pt x="4825" y="3372"/>
                </a:moveTo>
                <a:lnTo>
                  <a:pt x="4839" y="3638"/>
                </a:lnTo>
                <a:lnTo>
                  <a:pt x="4772" y="3642"/>
                </a:lnTo>
                <a:lnTo>
                  <a:pt x="4758" y="3376"/>
                </a:lnTo>
                <a:lnTo>
                  <a:pt x="4825" y="3372"/>
                </a:lnTo>
                <a:close/>
                <a:moveTo>
                  <a:pt x="4850" y="3838"/>
                </a:moveTo>
                <a:lnTo>
                  <a:pt x="4854" y="3910"/>
                </a:lnTo>
                <a:lnTo>
                  <a:pt x="4870" y="4103"/>
                </a:lnTo>
                <a:lnTo>
                  <a:pt x="4804" y="4109"/>
                </a:lnTo>
                <a:lnTo>
                  <a:pt x="4787" y="3914"/>
                </a:lnTo>
                <a:lnTo>
                  <a:pt x="4783" y="3842"/>
                </a:lnTo>
                <a:lnTo>
                  <a:pt x="4850" y="3838"/>
                </a:lnTo>
                <a:close/>
                <a:moveTo>
                  <a:pt x="4887" y="4302"/>
                </a:moveTo>
                <a:lnTo>
                  <a:pt x="4900" y="4460"/>
                </a:lnTo>
                <a:lnTo>
                  <a:pt x="4912" y="4567"/>
                </a:lnTo>
                <a:lnTo>
                  <a:pt x="4846" y="4574"/>
                </a:lnTo>
                <a:lnTo>
                  <a:pt x="4834" y="4466"/>
                </a:lnTo>
                <a:lnTo>
                  <a:pt x="4820" y="4308"/>
                </a:lnTo>
                <a:lnTo>
                  <a:pt x="4887" y="4302"/>
                </a:lnTo>
                <a:close/>
                <a:moveTo>
                  <a:pt x="4913" y="4646"/>
                </a:moveTo>
                <a:lnTo>
                  <a:pt x="4917" y="4641"/>
                </a:lnTo>
                <a:lnTo>
                  <a:pt x="4908" y="4658"/>
                </a:lnTo>
                <a:lnTo>
                  <a:pt x="4955" y="4456"/>
                </a:lnTo>
                <a:lnTo>
                  <a:pt x="4967" y="4404"/>
                </a:lnTo>
                <a:lnTo>
                  <a:pt x="5032" y="4419"/>
                </a:lnTo>
                <a:lnTo>
                  <a:pt x="5020" y="4471"/>
                </a:lnTo>
                <a:lnTo>
                  <a:pt x="4973" y="4673"/>
                </a:lnTo>
                <a:cubicBezTo>
                  <a:pt x="4972" y="4679"/>
                  <a:pt x="4969" y="4684"/>
                  <a:pt x="4964" y="4689"/>
                </a:cubicBezTo>
                <a:lnTo>
                  <a:pt x="4960" y="4694"/>
                </a:lnTo>
                <a:lnTo>
                  <a:pt x="4913" y="4646"/>
                </a:lnTo>
                <a:close/>
                <a:moveTo>
                  <a:pt x="5012" y="4209"/>
                </a:moveTo>
                <a:lnTo>
                  <a:pt x="5057" y="4024"/>
                </a:lnTo>
                <a:cubicBezTo>
                  <a:pt x="5058" y="4020"/>
                  <a:pt x="5059" y="4017"/>
                  <a:pt x="5061" y="4014"/>
                </a:cubicBezTo>
                <a:lnTo>
                  <a:pt x="5101" y="3950"/>
                </a:lnTo>
                <a:lnTo>
                  <a:pt x="5158" y="3985"/>
                </a:lnTo>
                <a:lnTo>
                  <a:pt x="5117" y="4049"/>
                </a:lnTo>
                <a:lnTo>
                  <a:pt x="5122" y="4039"/>
                </a:lnTo>
                <a:lnTo>
                  <a:pt x="5077" y="4225"/>
                </a:lnTo>
                <a:lnTo>
                  <a:pt x="5012" y="4209"/>
                </a:lnTo>
                <a:close/>
                <a:moveTo>
                  <a:pt x="5244" y="4120"/>
                </a:moveTo>
                <a:lnTo>
                  <a:pt x="5288" y="4260"/>
                </a:lnTo>
                <a:lnTo>
                  <a:pt x="5337" y="4365"/>
                </a:lnTo>
                <a:lnTo>
                  <a:pt x="5276" y="4393"/>
                </a:lnTo>
                <a:lnTo>
                  <a:pt x="5224" y="4280"/>
                </a:lnTo>
                <a:lnTo>
                  <a:pt x="5180" y="4140"/>
                </a:lnTo>
                <a:lnTo>
                  <a:pt x="5244" y="4120"/>
                </a:lnTo>
                <a:close/>
                <a:moveTo>
                  <a:pt x="5369" y="4281"/>
                </a:moveTo>
                <a:lnTo>
                  <a:pt x="5400" y="4169"/>
                </a:lnTo>
                <a:lnTo>
                  <a:pt x="5439" y="4024"/>
                </a:lnTo>
                <a:lnTo>
                  <a:pt x="5503" y="4041"/>
                </a:lnTo>
                <a:lnTo>
                  <a:pt x="5464" y="4187"/>
                </a:lnTo>
                <a:lnTo>
                  <a:pt x="5433" y="4299"/>
                </a:lnTo>
                <a:lnTo>
                  <a:pt x="5369" y="4281"/>
                </a:lnTo>
                <a:close/>
                <a:moveTo>
                  <a:pt x="5516" y="3821"/>
                </a:moveTo>
                <a:lnTo>
                  <a:pt x="5559" y="3785"/>
                </a:lnTo>
                <a:cubicBezTo>
                  <a:pt x="5568" y="3778"/>
                  <a:pt x="5581" y="3776"/>
                  <a:pt x="5592" y="3780"/>
                </a:cubicBezTo>
                <a:cubicBezTo>
                  <a:pt x="5603" y="3784"/>
                  <a:pt x="5611" y="3793"/>
                  <a:pt x="5613" y="3805"/>
                </a:cubicBezTo>
                <a:lnTo>
                  <a:pt x="5632" y="3906"/>
                </a:lnTo>
                <a:lnTo>
                  <a:pt x="5654" y="4011"/>
                </a:lnTo>
                <a:lnTo>
                  <a:pt x="5588" y="4025"/>
                </a:lnTo>
                <a:lnTo>
                  <a:pt x="5566" y="3918"/>
                </a:lnTo>
                <a:lnTo>
                  <a:pt x="5548" y="3817"/>
                </a:lnTo>
                <a:lnTo>
                  <a:pt x="5602" y="3837"/>
                </a:lnTo>
                <a:lnTo>
                  <a:pt x="5558" y="3872"/>
                </a:lnTo>
                <a:lnTo>
                  <a:pt x="5516" y="3821"/>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83201" name="Freeform 257">
            <a:extLst>
              <a:ext uri="{FF2B5EF4-FFF2-40B4-BE49-F238E27FC236}">
                <a16:creationId xmlns:a16="http://schemas.microsoft.com/office/drawing/2014/main" id="{5029A049-B3D7-4D9E-B113-7BC9ACDB4F0F}"/>
              </a:ext>
            </a:extLst>
          </p:cNvPr>
          <p:cNvSpPr>
            <a:spLocks noEditPoints="1"/>
          </p:cNvSpPr>
          <p:nvPr/>
        </p:nvSpPr>
        <p:spPr bwMode="auto">
          <a:xfrm>
            <a:off x="5530850" y="4132263"/>
            <a:ext cx="708025" cy="942975"/>
          </a:xfrm>
          <a:custGeom>
            <a:avLst/>
            <a:gdLst>
              <a:gd name="T0" fmla="*/ 67 w 3269"/>
              <a:gd name="T1" fmla="*/ 2663 h 4328"/>
              <a:gd name="T2" fmla="*/ 118 w 3269"/>
              <a:gd name="T3" fmla="*/ 3127 h 4328"/>
              <a:gd name="T4" fmla="*/ 165 w 3269"/>
              <a:gd name="T5" fmla="*/ 3591 h 4328"/>
              <a:gd name="T6" fmla="*/ 219 w 3269"/>
              <a:gd name="T7" fmla="*/ 4265 h 4328"/>
              <a:gd name="T8" fmla="*/ 196 w 3269"/>
              <a:gd name="T9" fmla="*/ 4246 h 4328"/>
              <a:gd name="T10" fmla="*/ 288 w 3269"/>
              <a:gd name="T11" fmla="*/ 3809 h 4328"/>
              <a:gd name="T12" fmla="*/ 305 w 3269"/>
              <a:gd name="T13" fmla="*/ 3609 h 4328"/>
              <a:gd name="T14" fmla="*/ 371 w 3269"/>
              <a:gd name="T15" fmla="*/ 3615 h 4328"/>
              <a:gd name="T16" fmla="*/ 406 w 3269"/>
              <a:gd name="T17" fmla="*/ 3149 h 4328"/>
              <a:gd name="T18" fmla="*/ 439 w 3269"/>
              <a:gd name="T19" fmla="*/ 2683 h 4328"/>
              <a:gd name="T20" fmla="*/ 487 w 3269"/>
              <a:gd name="T21" fmla="*/ 1951 h 4328"/>
              <a:gd name="T22" fmla="*/ 436 w 3269"/>
              <a:gd name="T23" fmla="*/ 1671 h 4328"/>
              <a:gd name="T24" fmla="*/ 432 w 3269"/>
              <a:gd name="T25" fmla="*/ 1748 h 4328"/>
              <a:gd name="T26" fmla="*/ 611 w 3269"/>
              <a:gd name="T27" fmla="*/ 1538 h 4328"/>
              <a:gd name="T28" fmla="*/ 631 w 3269"/>
              <a:gd name="T29" fmla="*/ 2256 h 4328"/>
              <a:gd name="T30" fmla="*/ 725 w 3269"/>
              <a:gd name="T31" fmla="*/ 2603 h 4328"/>
              <a:gd name="T32" fmla="*/ 648 w 3269"/>
              <a:gd name="T33" fmla="*/ 2473 h 4328"/>
              <a:gd name="T34" fmla="*/ 785 w 3269"/>
              <a:gd name="T35" fmla="*/ 2380 h 4328"/>
              <a:gd name="T36" fmla="*/ 750 w 3269"/>
              <a:gd name="T37" fmla="*/ 2638 h 4328"/>
              <a:gd name="T38" fmla="*/ 809 w 3269"/>
              <a:gd name="T39" fmla="*/ 2183 h 4328"/>
              <a:gd name="T40" fmla="*/ 920 w 3269"/>
              <a:gd name="T41" fmla="*/ 1574 h 4328"/>
              <a:gd name="T42" fmla="*/ 960 w 3269"/>
              <a:gd name="T43" fmla="*/ 991 h 4328"/>
              <a:gd name="T44" fmla="*/ 985 w 3269"/>
              <a:gd name="T45" fmla="*/ 524 h 4328"/>
              <a:gd name="T46" fmla="*/ 1032 w 3269"/>
              <a:gd name="T47" fmla="*/ 63 h 4328"/>
              <a:gd name="T48" fmla="*/ 1156 w 3269"/>
              <a:gd name="T49" fmla="*/ 264 h 4328"/>
              <a:gd name="T50" fmla="*/ 1181 w 3269"/>
              <a:gd name="T51" fmla="*/ 463 h 4328"/>
              <a:gd name="T52" fmla="*/ 1115 w 3269"/>
              <a:gd name="T53" fmla="*/ 471 h 4328"/>
              <a:gd name="T54" fmla="*/ 1184 w 3269"/>
              <a:gd name="T55" fmla="*/ 1201 h 4328"/>
              <a:gd name="T56" fmla="*/ 1310 w 3269"/>
              <a:gd name="T57" fmla="*/ 1566 h 4328"/>
              <a:gd name="T58" fmla="*/ 1279 w 3269"/>
              <a:gd name="T59" fmla="*/ 1389 h 4328"/>
              <a:gd name="T60" fmla="*/ 1484 w 3269"/>
              <a:gd name="T61" fmla="*/ 1873 h 4328"/>
              <a:gd name="T62" fmla="*/ 1422 w 3269"/>
              <a:gd name="T63" fmla="*/ 1897 h 4328"/>
              <a:gd name="T64" fmla="*/ 1425 w 3269"/>
              <a:gd name="T65" fmla="*/ 1817 h 4328"/>
              <a:gd name="T66" fmla="*/ 1681 w 3269"/>
              <a:gd name="T67" fmla="*/ 2412 h 4328"/>
              <a:gd name="T68" fmla="*/ 1562 w 3269"/>
              <a:gd name="T69" fmla="*/ 2313 h 4328"/>
              <a:gd name="T70" fmla="*/ 1792 w 3269"/>
              <a:gd name="T71" fmla="*/ 2450 h 4328"/>
              <a:gd name="T72" fmla="*/ 1912 w 3269"/>
              <a:gd name="T73" fmla="*/ 2302 h 4328"/>
              <a:gd name="T74" fmla="*/ 2006 w 3269"/>
              <a:gd name="T75" fmla="*/ 2328 h 4328"/>
              <a:gd name="T76" fmla="*/ 1902 w 3269"/>
              <a:gd name="T77" fmla="*/ 2431 h 4328"/>
              <a:gd name="T78" fmla="*/ 2175 w 3269"/>
              <a:gd name="T79" fmla="*/ 2173 h 4328"/>
              <a:gd name="T80" fmla="*/ 2324 w 3269"/>
              <a:gd name="T81" fmla="*/ 2196 h 4328"/>
              <a:gd name="T82" fmla="*/ 2419 w 3269"/>
              <a:gd name="T83" fmla="*/ 2247 h 4328"/>
              <a:gd name="T84" fmla="*/ 2336 w 3269"/>
              <a:gd name="T85" fmla="*/ 2281 h 4328"/>
              <a:gd name="T86" fmla="*/ 2205 w 3269"/>
              <a:gd name="T87" fmla="*/ 2240 h 4328"/>
              <a:gd name="T88" fmla="*/ 2545 w 3269"/>
              <a:gd name="T89" fmla="*/ 2094 h 4328"/>
              <a:gd name="T90" fmla="*/ 2705 w 3269"/>
              <a:gd name="T91" fmla="*/ 1946 h 4328"/>
              <a:gd name="T92" fmla="*/ 2604 w 3269"/>
              <a:gd name="T93" fmla="*/ 2123 h 4328"/>
              <a:gd name="T94" fmla="*/ 2844 w 3269"/>
              <a:gd name="T95" fmla="*/ 1984 h 4328"/>
              <a:gd name="T96" fmla="*/ 2911 w 3269"/>
              <a:gd name="T97" fmla="*/ 2241 h 4328"/>
              <a:gd name="T98" fmla="*/ 2785 w 3269"/>
              <a:gd name="T99" fmla="*/ 2013 h 4328"/>
              <a:gd name="T100" fmla="*/ 3121 w 3269"/>
              <a:gd name="T101" fmla="*/ 2254 h 4328"/>
              <a:gd name="T102" fmla="*/ 3269 w 3269"/>
              <a:gd name="T103" fmla="*/ 2143 h 4328"/>
              <a:gd name="T104" fmla="*/ 3110 w 3269"/>
              <a:gd name="T105" fmla="*/ 2350 h 4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69" h="4328">
                <a:moveTo>
                  <a:pt x="67" y="2663"/>
                </a:moveTo>
                <a:lnTo>
                  <a:pt x="96" y="2928"/>
                </a:lnTo>
                <a:lnTo>
                  <a:pt x="30" y="2935"/>
                </a:lnTo>
                <a:lnTo>
                  <a:pt x="0" y="2670"/>
                </a:lnTo>
                <a:lnTo>
                  <a:pt x="67" y="2663"/>
                </a:lnTo>
                <a:close/>
                <a:moveTo>
                  <a:pt x="118" y="3127"/>
                </a:moveTo>
                <a:lnTo>
                  <a:pt x="145" y="3392"/>
                </a:lnTo>
                <a:lnTo>
                  <a:pt x="79" y="3399"/>
                </a:lnTo>
                <a:lnTo>
                  <a:pt x="52" y="3133"/>
                </a:lnTo>
                <a:lnTo>
                  <a:pt x="118" y="3127"/>
                </a:lnTo>
                <a:close/>
                <a:moveTo>
                  <a:pt x="165" y="3591"/>
                </a:moveTo>
                <a:lnTo>
                  <a:pt x="194" y="3856"/>
                </a:lnTo>
                <a:lnTo>
                  <a:pt x="127" y="3863"/>
                </a:lnTo>
                <a:lnTo>
                  <a:pt x="99" y="3598"/>
                </a:lnTo>
                <a:lnTo>
                  <a:pt x="165" y="3591"/>
                </a:lnTo>
                <a:close/>
                <a:moveTo>
                  <a:pt x="223" y="4050"/>
                </a:moveTo>
                <a:lnTo>
                  <a:pt x="261" y="4232"/>
                </a:lnTo>
                <a:lnTo>
                  <a:pt x="278" y="4284"/>
                </a:lnTo>
                <a:lnTo>
                  <a:pt x="214" y="4287"/>
                </a:lnTo>
                <a:lnTo>
                  <a:pt x="219" y="4265"/>
                </a:lnTo>
                <a:lnTo>
                  <a:pt x="284" y="4279"/>
                </a:lnTo>
                <a:lnTo>
                  <a:pt x="280" y="4301"/>
                </a:lnTo>
                <a:cubicBezTo>
                  <a:pt x="276" y="4316"/>
                  <a:pt x="264" y="4327"/>
                  <a:pt x="249" y="4327"/>
                </a:cubicBezTo>
                <a:cubicBezTo>
                  <a:pt x="234" y="4328"/>
                  <a:pt x="220" y="4319"/>
                  <a:pt x="215" y="4305"/>
                </a:cubicBezTo>
                <a:lnTo>
                  <a:pt x="196" y="4246"/>
                </a:lnTo>
                <a:lnTo>
                  <a:pt x="158" y="4064"/>
                </a:lnTo>
                <a:lnTo>
                  <a:pt x="223" y="4050"/>
                </a:lnTo>
                <a:close/>
                <a:moveTo>
                  <a:pt x="260" y="4069"/>
                </a:moveTo>
                <a:lnTo>
                  <a:pt x="270" y="4021"/>
                </a:lnTo>
                <a:lnTo>
                  <a:pt x="288" y="3809"/>
                </a:lnTo>
                <a:lnTo>
                  <a:pt x="354" y="3814"/>
                </a:lnTo>
                <a:lnTo>
                  <a:pt x="335" y="4034"/>
                </a:lnTo>
                <a:lnTo>
                  <a:pt x="325" y="4083"/>
                </a:lnTo>
                <a:lnTo>
                  <a:pt x="260" y="4069"/>
                </a:lnTo>
                <a:close/>
                <a:moveTo>
                  <a:pt x="305" y="3609"/>
                </a:moveTo>
                <a:lnTo>
                  <a:pt x="316" y="3482"/>
                </a:lnTo>
                <a:lnTo>
                  <a:pt x="326" y="3344"/>
                </a:lnTo>
                <a:lnTo>
                  <a:pt x="392" y="3349"/>
                </a:lnTo>
                <a:lnTo>
                  <a:pt x="382" y="3488"/>
                </a:lnTo>
                <a:lnTo>
                  <a:pt x="371" y="3615"/>
                </a:lnTo>
                <a:lnTo>
                  <a:pt x="305" y="3609"/>
                </a:lnTo>
                <a:close/>
                <a:moveTo>
                  <a:pt x="340" y="3144"/>
                </a:moveTo>
                <a:lnTo>
                  <a:pt x="359" y="2878"/>
                </a:lnTo>
                <a:lnTo>
                  <a:pt x="425" y="2883"/>
                </a:lnTo>
                <a:lnTo>
                  <a:pt x="406" y="3149"/>
                </a:lnTo>
                <a:lnTo>
                  <a:pt x="340" y="3144"/>
                </a:lnTo>
                <a:close/>
                <a:moveTo>
                  <a:pt x="372" y="2679"/>
                </a:moveTo>
                <a:lnTo>
                  <a:pt x="391" y="2413"/>
                </a:lnTo>
                <a:lnTo>
                  <a:pt x="457" y="2417"/>
                </a:lnTo>
                <a:lnTo>
                  <a:pt x="439" y="2683"/>
                </a:lnTo>
                <a:lnTo>
                  <a:pt x="372" y="2679"/>
                </a:lnTo>
                <a:close/>
                <a:moveTo>
                  <a:pt x="404" y="2213"/>
                </a:moveTo>
                <a:lnTo>
                  <a:pt x="409" y="2149"/>
                </a:lnTo>
                <a:lnTo>
                  <a:pt x="420" y="1947"/>
                </a:lnTo>
                <a:lnTo>
                  <a:pt x="487" y="1951"/>
                </a:lnTo>
                <a:lnTo>
                  <a:pt x="475" y="2154"/>
                </a:lnTo>
                <a:lnTo>
                  <a:pt x="471" y="2218"/>
                </a:lnTo>
                <a:lnTo>
                  <a:pt x="404" y="2213"/>
                </a:lnTo>
                <a:close/>
                <a:moveTo>
                  <a:pt x="432" y="1748"/>
                </a:moveTo>
                <a:lnTo>
                  <a:pt x="436" y="1671"/>
                </a:lnTo>
                <a:lnTo>
                  <a:pt x="472" y="1480"/>
                </a:lnTo>
                <a:lnTo>
                  <a:pt x="537" y="1493"/>
                </a:lnTo>
                <a:lnTo>
                  <a:pt x="503" y="1675"/>
                </a:lnTo>
                <a:lnTo>
                  <a:pt x="498" y="1752"/>
                </a:lnTo>
                <a:lnTo>
                  <a:pt x="432" y="1748"/>
                </a:lnTo>
                <a:close/>
                <a:moveTo>
                  <a:pt x="611" y="1538"/>
                </a:moveTo>
                <a:lnTo>
                  <a:pt x="650" y="1802"/>
                </a:lnTo>
                <a:lnTo>
                  <a:pt x="584" y="1812"/>
                </a:lnTo>
                <a:lnTo>
                  <a:pt x="545" y="1548"/>
                </a:lnTo>
                <a:lnTo>
                  <a:pt x="611" y="1538"/>
                </a:lnTo>
                <a:close/>
                <a:moveTo>
                  <a:pt x="672" y="2002"/>
                </a:moveTo>
                <a:lnTo>
                  <a:pt x="698" y="2249"/>
                </a:lnTo>
                <a:lnTo>
                  <a:pt x="699" y="2268"/>
                </a:lnTo>
                <a:lnTo>
                  <a:pt x="633" y="2273"/>
                </a:lnTo>
                <a:lnTo>
                  <a:pt x="631" y="2256"/>
                </a:lnTo>
                <a:lnTo>
                  <a:pt x="605" y="2009"/>
                </a:lnTo>
                <a:lnTo>
                  <a:pt x="672" y="2002"/>
                </a:lnTo>
                <a:close/>
                <a:moveTo>
                  <a:pt x="715" y="2468"/>
                </a:moveTo>
                <a:lnTo>
                  <a:pt x="726" y="2609"/>
                </a:lnTo>
                <a:lnTo>
                  <a:pt x="725" y="2603"/>
                </a:lnTo>
                <a:lnTo>
                  <a:pt x="757" y="2724"/>
                </a:lnTo>
                <a:lnTo>
                  <a:pt x="692" y="2741"/>
                </a:lnTo>
                <a:lnTo>
                  <a:pt x="660" y="2620"/>
                </a:lnTo>
                <a:cubicBezTo>
                  <a:pt x="660" y="2618"/>
                  <a:pt x="659" y="2616"/>
                  <a:pt x="659" y="2614"/>
                </a:cubicBezTo>
                <a:lnTo>
                  <a:pt x="648" y="2473"/>
                </a:lnTo>
                <a:lnTo>
                  <a:pt x="715" y="2468"/>
                </a:lnTo>
                <a:close/>
                <a:moveTo>
                  <a:pt x="750" y="2638"/>
                </a:moveTo>
                <a:lnTo>
                  <a:pt x="753" y="2629"/>
                </a:lnTo>
                <a:lnTo>
                  <a:pt x="752" y="2634"/>
                </a:lnTo>
                <a:lnTo>
                  <a:pt x="785" y="2380"/>
                </a:lnTo>
                <a:lnTo>
                  <a:pt x="851" y="2388"/>
                </a:lnTo>
                <a:lnTo>
                  <a:pt x="818" y="2643"/>
                </a:lnTo>
                <a:cubicBezTo>
                  <a:pt x="818" y="2645"/>
                  <a:pt x="818" y="2647"/>
                  <a:pt x="817" y="2649"/>
                </a:cubicBezTo>
                <a:lnTo>
                  <a:pt x="814" y="2658"/>
                </a:lnTo>
                <a:lnTo>
                  <a:pt x="750" y="2638"/>
                </a:lnTo>
                <a:close/>
                <a:moveTo>
                  <a:pt x="809" y="2183"/>
                </a:moveTo>
                <a:lnTo>
                  <a:pt x="829" y="1917"/>
                </a:lnTo>
                <a:lnTo>
                  <a:pt x="895" y="1922"/>
                </a:lnTo>
                <a:lnTo>
                  <a:pt x="876" y="2188"/>
                </a:lnTo>
                <a:lnTo>
                  <a:pt x="809" y="2183"/>
                </a:lnTo>
                <a:close/>
                <a:moveTo>
                  <a:pt x="843" y="1718"/>
                </a:moveTo>
                <a:lnTo>
                  <a:pt x="854" y="1570"/>
                </a:lnTo>
                <a:lnTo>
                  <a:pt x="862" y="1452"/>
                </a:lnTo>
                <a:lnTo>
                  <a:pt x="928" y="1456"/>
                </a:lnTo>
                <a:lnTo>
                  <a:pt x="920" y="1574"/>
                </a:lnTo>
                <a:lnTo>
                  <a:pt x="910" y="1723"/>
                </a:lnTo>
                <a:lnTo>
                  <a:pt x="843" y="1718"/>
                </a:lnTo>
                <a:close/>
                <a:moveTo>
                  <a:pt x="876" y="1252"/>
                </a:moveTo>
                <a:lnTo>
                  <a:pt x="894" y="986"/>
                </a:lnTo>
                <a:lnTo>
                  <a:pt x="960" y="991"/>
                </a:lnTo>
                <a:lnTo>
                  <a:pt x="942" y="1257"/>
                </a:lnTo>
                <a:lnTo>
                  <a:pt x="876" y="1252"/>
                </a:lnTo>
                <a:close/>
                <a:moveTo>
                  <a:pt x="905" y="787"/>
                </a:moveTo>
                <a:lnTo>
                  <a:pt x="919" y="521"/>
                </a:lnTo>
                <a:lnTo>
                  <a:pt x="985" y="524"/>
                </a:lnTo>
                <a:lnTo>
                  <a:pt x="972" y="791"/>
                </a:lnTo>
                <a:lnTo>
                  <a:pt x="905" y="787"/>
                </a:lnTo>
                <a:close/>
                <a:moveTo>
                  <a:pt x="929" y="318"/>
                </a:moveTo>
                <a:lnTo>
                  <a:pt x="965" y="54"/>
                </a:lnTo>
                <a:lnTo>
                  <a:pt x="1032" y="63"/>
                </a:lnTo>
                <a:lnTo>
                  <a:pt x="996" y="327"/>
                </a:lnTo>
                <a:lnTo>
                  <a:pt x="929" y="318"/>
                </a:lnTo>
                <a:close/>
                <a:moveTo>
                  <a:pt x="1103" y="0"/>
                </a:moveTo>
                <a:lnTo>
                  <a:pt x="1142" y="157"/>
                </a:lnTo>
                <a:lnTo>
                  <a:pt x="1156" y="264"/>
                </a:lnTo>
                <a:lnTo>
                  <a:pt x="1090" y="273"/>
                </a:lnTo>
                <a:lnTo>
                  <a:pt x="1078" y="173"/>
                </a:lnTo>
                <a:lnTo>
                  <a:pt x="1038" y="16"/>
                </a:lnTo>
                <a:lnTo>
                  <a:pt x="1103" y="0"/>
                </a:lnTo>
                <a:close/>
                <a:moveTo>
                  <a:pt x="1181" y="463"/>
                </a:moveTo>
                <a:lnTo>
                  <a:pt x="1189" y="529"/>
                </a:lnTo>
                <a:lnTo>
                  <a:pt x="1203" y="730"/>
                </a:lnTo>
                <a:lnTo>
                  <a:pt x="1137" y="735"/>
                </a:lnTo>
                <a:lnTo>
                  <a:pt x="1123" y="537"/>
                </a:lnTo>
                <a:lnTo>
                  <a:pt x="1115" y="471"/>
                </a:lnTo>
                <a:lnTo>
                  <a:pt x="1181" y="463"/>
                </a:lnTo>
                <a:close/>
                <a:moveTo>
                  <a:pt x="1217" y="930"/>
                </a:moveTo>
                <a:lnTo>
                  <a:pt x="1217" y="935"/>
                </a:lnTo>
                <a:lnTo>
                  <a:pt x="1250" y="1193"/>
                </a:lnTo>
                <a:lnTo>
                  <a:pt x="1184" y="1201"/>
                </a:lnTo>
                <a:lnTo>
                  <a:pt x="1151" y="940"/>
                </a:lnTo>
                <a:lnTo>
                  <a:pt x="1151" y="935"/>
                </a:lnTo>
                <a:lnTo>
                  <a:pt x="1217" y="930"/>
                </a:lnTo>
                <a:close/>
                <a:moveTo>
                  <a:pt x="1279" y="1389"/>
                </a:moveTo>
                <a:lnTo>
                  <a:pt x="1310" y="1566"/>
                </a:lnTo>
                <a:lnTo>
                  <a:pt x="1335" y="1645"/>
                </a:lnTo>
                <a:lnTo>
                  <a:pt x="1271" y="1665"/>
                </a:lnTo>
                <a:lnTo>
                  <a:pt x="1244" y="1578"/>
                </a:lnTo>
                <a:lnTo>
                  <a:pt x="1213" y="1400"/>
                </a:lnTo>
                <a:lnTo>
                  <a:pt x="1279" y="1389"/>
                </a:lnTo>
                <a:close/>
                <a:moveTo>
                  <a:pt x="1425" y="1817"/>
                </a:moveTo>
                <a:lnTo>
                  <a:pt x="1429" y="1826"/>
                </a:lnTo>
                <a:lnTo>
                  <a:pt x="1419" y="1813"/>
                </a:lnTo>
                <a:lnTo>
                  <a:pt x="1475" y="1859"/>
                </a:lnTo>
                <a:cubicBezTo>
                  <a:pt x="1479" y="1863"/>
                  <a:pt x="1482" y="1867"/>
                  <a:pt x="1484" y="1873"/>
                </a:cubicBezTo>
                <a:lnTo>
                  <a:pt x="1531" y="1992"/>
                </a:lnTo>
                <a:lnTo>
                  <a:pt x="1550" y="2046"/>
                </a:lnTo>
                <a:lnTo>
                  <a:pt x="1488" y="2069"/>
                </a:lnTo>
                <a:lnTo>
                  <a:pt x="1469" y="2016"/>
                </a:lnTo>
                <a:lnTo>
                  <a:pt x="1422" y="1897"/>
                </a:lnTo>
                <a:lnTo>
                  <a:pt x="1432" y="1910"/>
                </a:lnTo>
                <a:lnTo>
                  <a:pt x="1376" y="1864"/>
                </a:lnTo>
                <a:cubicBezTo>
                  <a:pt x="1372" y="1861"/>
                  <a:pt x="1369" y="1856"/>
                  <a:pt x="1367" y="1851"/>
                </a:cubicBezTo>
                <a:lnTo>
                  <a:pt x="1363" y="1842"/>
                </a:lnTo>
                <a:lnTo>
                  <a:pt x="1425" y="1817"/>
                </a:lnTo>
                <a:close/>
                <a:moveTo>
                  <a:pt x="1611" y="2239"/>
                </a:moveTo>
                <a:lnTo>
                  <a:pt x="1625" y="2289"/>
                </a:lnTo>
                <a:lnTo>
                  <a:pt x="1623" y="2284"/>
                </a:lnTo>
                <a:lnTo>
                  <a:pt x="1678" y="2404"/>
                </a:lnTo>
                <a:cubicBezTo>
                  <a:pt x="1680" y="2407"/>
                  <a:pt x="1680" y="2409"/>
                  <a:pt x="1681" y="2412"/>
                </a:cubicBezTo>
                <a:lnTo>
                  <a:pt x="1696" y="2493"/>
                </a:lnTo>
                <a:lnTo>
                  <a:pt x="1630" y="2505"/>
                </a:lnTo>
                <a:lnTo>
                  <a:pt x="1615" y="2424"/>
                </a:lnTo>
                <a:lnTo>
                  <a:pt x="1618" y="2432"/>
                </a:lnTo>
                <a:lnTo>
                  <a:pt x="1562" y="2313"/>
                </a:lnTo>
                <a:cubicBezTo>
                  <a:pt x="1561" y="2311"/>
                  <a:pt x="1561" y="2309"/>
                  <a:pt x="1560" y="2307"/>
                </a:cubicBezTo>
                <a:lnTo>
                  <a:pt x="1546" y="2257"/>
                </a:lnTo>
                <a:lnTo>
                  <a:pt x="1611" y="2239"/>
                </a:lnTo>
                <a:close/>
                <a:moveTo>
                  <a:pt x="1791" y="2451"/>
                </a:moveTo>
                <a:lnTo>
                  <a:pt x="1792" y="2450"/>
                </a:lnTo>
                <a:lnTo>
                  <a:pt x="1847" y="2394"/>
                </a:lnTo>
                <a:lnTo>
                  <a:pt x="1840" y="2406"/>
                </a:lnTo>
                <a:lnTo>
                  <a:pt x="1859" y="2360"/>
                </a:lnTo>
                <a:cubicBezTo>
                  <a:pt x="1860" y="2355"/>
                  <a:pt x="1863" y="2352"/>
                  <a:pt x="1866" y="2348"/>
                </a:cubicBezTo>
                <a:lnTo>
                  <a:pt x="1912" y="2302"/>
                </a:lnTo>
                <a:cubicBezTo>
                  <a:pt x="1915" y="2300"/>
                  <a:pt x="1918" y="2298"/>
                  <a:pt x="1921" y="2296"/>
                </a:cubicBezTo>
                <a:lnTo>
                  <a:pt x="1977" y="2269"/>
                </a:lnTo>
                <a:lnTo>
                  <a:pt x="1988" y="2264"/>
                </a:lnTo>
                <a:lnTo>
                  <a:pt x="2013" y="2326"/>
                </a:lnTo>
                <a:lnTo>
                  <a:pt x="2006" y="2328"/>
                </a:lnTo>
                <a:lnTo>
                  <a:pt x="1951" y="2356"/>
                </a:lnTo>
                <a:lnTo>
                  <a:pt x="1959" y="2350"/>
                </a:lnTo>
                <a:lnTo>
                  <a:pt x="1913" y="2396"/>
                </a:lnTo>
                <a:lnTo>
                  <a:pt x="1920" y="2385"/>
                </a:lnTo>
                <a:lnTo>
                  <a:pt x="1902" y="2431"/>
                </a:lnTo>
                <a:cubicBezTo>
                  <a:pt x="1900" y="2435"/>
                  <a:pt x="1898" y="2439"/>
                  <a:pt x="1894" y="2442"/>
                </a:cubicBezTo>
                <a:lnTo>
                  <a:pt x="1839" y="2497"/>
                </a:lnTo>
                <a:lnTo>
                  <a:pt x="1838" y="2498"/>
                </a:lnTo>
                <a:lnTo>
                  <a:pt x="1791" y="2451"/>
                </a:lnTo>
                <a:close/>
                <a:moveTo>
                  <a:pt x="2175" y="2173"/>
                </a:moveTo>
                <a:lnTo>
                  <a:pt x="2205" y="2173"/>
                </a:lnTo>
                <a:lnTo>
                  <a:pt x="2261" y="2173"/>
                </a:lnTo>
                <a:cubicBezTo>
                  <a:pt x="2265" y="2173"/>
                  <a:pt x="2269" y="2174"/>
                  <a:pt x="2273" y="2176"/>
                </a:cubicBezTo>
                <a:lnTo>
                  <a:pt x="2319" y="2194"/>
                </a:lnTo>
                <a:cubicBezTo>
                  <a:pt x="2321" y="2195"/>
                  <a:pt x="2323" y="2195"/>
                  <a:pt x="2324" y="2196"/>
                </a:cubicBezTo>
                <a:lnTo>
                  <a:pt x="2370" y="2224"/>
                </a:lnTo>
                <a:cubicBezTo>
                  <a:pt x="2373" y="2225"/>
                  <a:pt x="2375" y="2227"/>
                  <a:pt x="2377" y="2229"/>
                </a:cubicBezTo>
                <a:lnTo>
                  <a:pt x="2405" y="2256"/>
                </a:lnTo>
                <a:lnTo>
                  <a:pt x="2381" y="2247"/>
                </a:lnTo>
                <a:lnTo>
                  <a:pt x="2419" y="2247"/>
                </a:lnTo>
                <a:lnTo>
                  <a:pt x="2419" y="2313"/>
                </a:lnTo>
                <a:lnTo>
                  <a:pt x="2381" y="2313"/>
                </a:lnTo>
                <a:cubicBezTo>
                  <a:pt x="2372" y="2313"/>
                  <a:pt x="2364" y="2310"/>
                  <a:pt x="2358" y="2304"/>
                </a:cubicBezTo>
                <a:lnTo>
                  <a:pt x="2330" y="2276"/>
                </a:lnTo>
                <a:lnTo>
                  <a:pt x="2336" y="2281"/>
                </a:lnTo>
                <a:lnTo>
                  <a:pt x="2290" y="2254"/>
                </a:lnTo>
                <a:lnTo>
                  <a:pt x="2295" y="2256"/>
                </a:lnTo>
                <a:lnTo>
                  <a:pt x="2248" y="2237"/>
                </a:lnTo>
                <a:lnTo>
                  <a:pt x="2261" y="2240"/>
                </a:lnTo>
                <a:lnTo>
                  <a:pt x="2205" y="2240"/>
                </a:lnTo>
                <a:lnTo>
                  <a:pt x="2175" y="2240"/>
                </a:lnTo>
                <a:lnTo>
                  <a:pt x="2175" y="2173"/>
                </a:lnTo>
                <a:close/>
                <a:moveTo>
                  <a:pt x="2526" y="2123"/>
                </a:moveTo>
                <a:lnTo>
                  <a:pt x="2548" y="2088"/>
                </a:lnTo>
                <a:lnTo>
                  <a:pt x="2545" y="2094"/>
                </a:lnTo>
                <a:lnTo>
                  <a:pt x="2573" y="2020"/>
                </a:lnTo>
                <a:lnTo>
                  <a:pt x="2621" y="1925"/>
                </a:lnTo>
                <a:cubicBezTo>
                  <a:pt x="2623" y="1919"/>
                  <a:pt x="2628" y="1914"/>
                  <a:pt x="2633" y="1911"/>
                </a:cubicBezTo>
                <a:lnTo>
                  <a:pt x="2671" y="1889"/>
                </a:lnTo>
                <a:lnTo>
                  <a:pt x="2705" y="1946"/>
                </a:lnTo>
                <a:lnTo>
                  <a:pt x="2667" y="1968"/>
                </a:lnTo>
                <a:lnTo>
                  <a:pt x="2680" y="1955"/>
                </a:lnTo>
                <a:lnTo>
                  <a:pt x="2635" y="2044"/>
                </a:lnTo>
                <a:lnTo>
                  <a:pt x="2607" y="2117"/>
                </a:lnTo>
                <a:cubicBezTo>
                  <a:pt x="2607" y="2119"/>
                  <a:pt x="2606" y="2121"/>
                  <a:pt x="2604" y="2123"/>
                </a:cubicBezTo>
                <a:lnTo>
                  <a:pt x="2582" y="2158"/>
                </a:lnTo>
                <a:lnTo>
                  <a:pt x="2526" y="2123"/>
                </a:lnTo>
                <a:close/>
                <a:moveTo>
                  <a:pt x="2847" y="1986"/>
                </a:moveTo>
                <a:lnTo>
                  <a:pt x="2849" y="1995"/>
                </a:lnTo>
                <a:lnTo>
                  <a:pt x="2844" y="1984"/>
                </a:lnTo>
                <a:lnTo>
                  <a:pt x="2900" y="2058"/>
                </a:lnTo>
                <a:cubicBezTo>
                  <a:pt x="2901" y="2060"/>
                  <a:pt x="2902" y="2062"/>
                  <a:pt x="2903" y="2064"/>
                </a:cubicBezTo>
                <a:lnTo>
                  <a:pt x="2950" y="2165"/>
                </a:lnTo>
                <a:lnTo>
                  <a:pt x="2972" y="2213"/>
                </a:lnTo>
                <a:lnTo>
                  <a:pt x="2911" y="2241"/>
                </a:lnTo>
                <a:lnTo>
                  <a:pt x="2889" y="2193"/>
                </a:lnTo>
                <a:lnTo>
                  <a:pt x="2843" y="2092"/>
                </a:lnTo>
                <a:lnTo>
                  <a:pt x="2846" y="2098"/>
                </a:lnTo>
                <a:lnTo>
                  <a:pt x="2791" y="2024"/>
                </a:lnTo>
                <a:cubicBezTo>
                  <a:pt x="2788" y="2021"/>
                  <a:pt x="2787" y="2017"/>
                  <a:pt x="2785" y="2013"/>
                </a:cubicBezTo>
                <a:lnTo>
                  <a:pt x="2783" y="2004"/>
                </a:lnTo>
                <a:lnTo>
                  <a:pt x="2847" y="1986"/>
                </a:lnTo>
                <a:close/>
                <a:moveTo>
                  <a:pt x="3057" y="2308"/>
                </a:moveTo>
                <a:lnTo>
                  <a:pt x="3063" y="2302"/>
                </a:lnTo>
                <a:lnTo>
                  <a:pt x="3121" y="2254"/>
                </a:lnTo>
                <a:lnTo>
                  <a:pt x="3114" y="2262"/>
                </a:lnTo>
                <a:lnTo>
                  <a:pt x="3160" y="2189"/>
                </a:lnTo>
                <a:lnTo>
                  <a:pt x="3207" y="2115"/>
                </a:lnTo>
                <a:lnTo>
                  <a:pt x="3216" y="2103"/>
                </a:lnTo>
                <a:lnTo>
                  <a:pt x="3269" y="2143"/>
                </a:lnTo>
                <a:lnTo>
                  <a:pt x="3263" y="2151"/>
                </a:lnTo>
                <a:lnTo>
                  <a:pt x="3217" y="2224"/>
                </a:lnTo>
                <a:lnTo>
                  <a:pt x="3170" y="2298"/>
                </a:lnTo>
                <a:cubicBezTo>
                  <a:pt x="3169" y="2301"/>
                  <a:pt x="3166" y="2304"/>
                  <a:pt x="3163" y="2306"/>
                </a:cubicBezTo>
                <a:lnTo>
                  <a:pt x="3110" y="2350"/>
                </a:lnTo>
                <a:lnTo>
                  <a:pt x="3104" y="2355"/>
                </a:lnTo>
                <a:lnTo>
                  <a:pt x="3057" y="2308"/>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83202" name="Rectangle 258">
            <a:extLst>
              <a:ext uri="{FF2B5EF4-FFF2-40B4-BE49-F238E27FC236}">
                <a16:creationId xmlns:a16="http://schemas.microsoft.com/office/drawing/2014/main" id="{3F53D971-F22F-4771-BDE9-E59BFA010328}"/>
              </a:ext>
            </a:extLst>
          </p:cNvPr>
          <p:cNvSpPr>
            <a:spLocks noChangeArrowheads="1"/>
          </p:cNvSpPr>
          <p:nvPr/>
        </p:nvSpPr>
        <p:spPr bwMode="auto">
          <a:xfrm>
            <a:off x="4141788" y="5610225"/>
            <a:ext cx="37306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time, </a:t>
            </a:r>
            <a:endParaRPr lang="en-US" altLang="en-US"/>
          </a:p>
        </p:txBody>
      </p:sp>
      <p:sp>
        <p:nvSpPr>
          <p:cNvPr id="83203" name="Rectangle 259">
            <a:extLst>
              <a:ext uri="{FF2B5EF4-FFF2-40B4-BE49-F238E27FC236}">
                <a16:creationId xmlns:a16="http://schemas.microsoft.com/office/drawing/2014/main" id="{59CDC8E0-F17D-45D1-A50E-53D53EEFBAE7}"/>
              </a:ext>
            </a:extLst>
          </p:cNvPr>
          <p:cNvSpPr>
            <a:spLocks noChangeArrowheads="1"/>
          </p:cNvSpPr>
          <p:nvPr/>
        </p:nvSpPr>
        <p:spPr bwMode="auto">
          <a:xfrm>
            <a:off x="4494213" y="5594350"/>
            <a:ext cx="873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Symbol" panose="05050102010706020507" pitchFamily="18" charset="2"/>
              </a:rPr>
              <a:t>m</a:t>
            </a:r>
            <a:endParaRPr lang="en-US" altLang="en-US"/>
          </a:p>
        </p:txBody>
      </p:sp>
      <p:sp>
        <p:nvSpPr>
          <p:cNvPr id="83204" name="Rectangle 260">
            <a:extLst>
              <a:ext uri="{FF2B5EF4-FFF2-40B4-BE49-F238E27FC236}">
                <a16:creationId xmlns:a16="http://schemas.microsoft.com/office/drawing/2014/main" id="{52330206-3D6F-486A-A9C6-717CA39B276A}"/>
              </a:ext>
            </a:extLst>
          </p:cNvPr>
          <p:cNvSpPr>
            <a:spLocks noChangeArrowheads="1"/>
          </p:cNvSpPr>
          <p:nvPr/>
        </p:nvSpPr>
        <p:spPr bwMode="auto">
          <a:xfrm>
            <a:off x="4575175" y="5610225"/>
            <a:ext cx="2365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sec</a:t>
            </a:r>
            <a:endParaRPr lang="en-US" altLang="en-US"/>
          </a:p>
        </p:txBody>
      </p:sp>
      <p:sp>
        <p:nvSpPr>
          <p:cNvPr id="83205" name="Text Box 261">
            <a:extLst>
              <a:ext uri="{FF2B5EF4-FFF2-40B4-BE49-F238E27FC236}">
                <a16:creationId xmlns:a16="http://schemas.microsoft.com/office/drawing/2014/main" id="{C400D72F-62F2-49C9-A1F7-7E2DAEBAD8C7}"/>
              </a:ext>
            </a:extLst>
          </p:cNvPr>
          <p:cNvSpPr txBox="1">
            <a:spLocks noChangeArrowheads="1"/>
          </p:cNvSpPr>
          <p:nvPr/>
        </p:nvSpPr>
        <p:spPr bwMode="auto">
          <a:xfrm>
            <a:off x="3184525" y="288925"/>
            <a:ext cx="3414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-Inclusion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3" name="Line 5">
            <a:extLst>
              <a:ext uri="{FF2B5EF4-FFF2-40B4-BE49-F238E27FC236}">
                <a16:creationId xmlns:a16="http://schemas.microsoft.com/office/drawing/2014/main" id="{A76EB9B5-6920-43E5-ACA4-E90ED376DD34}"/>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975" name="Rectangle 7">
            <a:extLst>
              <a:ext uri="{FF2B5EF4-FFF2-40B4-BE49-F238E27FC236}">
                <a16:creationId xmlns:a16="http://schemas.microsoft.com/office/drawing/2014/main" id="{BF72377A-D03A-40D3-B0E3-6F27592CE99E}"/>
              </a:ext>
            </a:extLst>
          </p:cNvPr>
          <p:cNvSpPr>
            <a:spLocks noChangeArrowheads="1"/>
          </p:cNvSpPr>
          <p:nvPr/>
        </p:nvSpPr>
        <p:spPr bwMode="auto">
          <a:xfrm>
            <a:off x="1295400" y="6019800"/>
            <a:ext cx="6202363" cy="639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The time domain pulse-echo P-wave response of a 1 mm radius spherical inclusion in steel where </a:t>
            </a:r>
          </a:p>
          <a:p>
            <a:r>
              <a:rPr lang="en-US" altLang="en-US" sz="1200"/>
              <a:t>the density and compressional wave speed are both one hundred percent higher than the host steel.</a:t>
            </a:r>
          </a:p>
          <a:p>
            <a:r>
              <a:rPr lang="en-US" altLang="en-US" sz="1200"/>
              <a:t> Solid line: MBA approximation, dashed line: separation of variables solution.</a:t>
            </a:r>
          </a:p>
        </p:txBody>
      </p:sp>
      <p:sp>
        <p:nvSpPr>
          <p:cNvPr id="83976" name="Text Box 8">
            <a:extLst>
              <a:ext uri="{FF2B5EF4-FFF2-40B4-BE49-F238E27FC236}">
                <a16:creationId xmlns:a16="http://schemas.microsoft.com/office/drawing/2014/main" id="{B648B9F5-608D-48A7-8C7E-1306EE916794}"/>
              </a:ext>
            </a:extLst>
          </p:cNvPr>
          <p:cNvSpPr txBox="1">
            <a:spLocks noChangeArrowheads="1"/>
          </p:cNvSpPr>
          <p:nvPr/>
        </p:nvSpPr>
        <p:spPr bwMode="auto">
          <a:xfrm>
            <a:off x="2514600" y="1295400"/>
            <a:ext cx="50292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The MBA</a:t>
            </a:r>
          </a:p>
          <a:p>
            <a:r>
              <a:rPr lang="en-US" altLang="en-US"/>
              <a:t>  (100 % differences in properties)</a:t>
            </a:r>
          </a:p>
        </p:txBody>
      </p:sp>
      <p:sp>
        <p:nvSpPr>
          <p:cNvPr id="83977" name="AutoShape 9">
            <a:extLst>
              <a:ext uri="{FF2B5EF4-FFF2-40B4-BE49-F238E27FC236}">
                <a16:creationId xmlns:a16="http://schemas.microsoft.com/office/drawing/2014/main" id="{19C351AA-E0FD-4B38-983F-AF7336299D7B}"/>
              </a:ext>
            </a:extLst>
          </p:cNvPr>
          <p:cNvSpPr>
            <a:spLocks noChangeAspect="1" noChangeArrowheads="1" noTextEdit="1"/>
          </p:cNvSpPr>
          <p:nvPr/>
        </p:nvSpPr>
        <p:spPr bwMode="auto">
          <a:xfrm>
            <a:off x="2743200" y="2743200"/>
            <a:ext cx="3619500" cy="319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83981" name="Group 13">
            <a:extLst>
              <a:ext uri="{FF2B5EF4-FFF2-40B4-BE49-F238E27FC236}">
                <a16:creationId xmlns:a16="http://schemas.microsoft.com/office/drawing/2014/main" id="{960640AA-57B3-4BA7-8B8A-AC49BD08D87B}"/>
              </a:ext>
            </a:extLst>
          </p:cNvPr>
          <p:cNvGrpSpPr>
            <a:grpSpLocks/>
          </p:cNvGrpSpPr>
          <p:nvPr/>
        </p:nvGrpSpPr>
        <p:grpSpPr bwMode="auto">
          <a:xfrm>
            <a:off x="3194050" y="2813050"/>
            <a:ext cx="3114675" cy="2471738"/>
            <a:chOff x="2012" y="1772"/>
            <a:chExt cx="1962" cy="1557"/>
          </a:xfrm>
        </p:grpSpPr>
        <p:sp>
          <p:nvSpPr>
            <p:cNvPr id="83979" name="Rectangle 11">
              <a:extLst>
                <a:ext uri="{FF2B5EF4-FFF2-40B4-BE49-F238E27FC236}">
                  <a16:creationId xmlns:a16="http://schemas.microsoft.com/office/drawing/2014/main" id="{30E1F5DD-5EA6-4DC2-A970-D69D951A60AD}"/>
                </a:ext>
              </a:extLst>
            </p:cNvPr>
            <p:cNvSpPr>
              <a:spLocks noChangeArrowheads="1"/>
            </p:cNvSpPr>
            <p:nvPr/>
          </p:nvSpPr>
          <p:spPr bwMode="auto">
            <a:xfrm>
              <a:off x="2012" y="1772"/>
              <a:ext cx="1962" cy="15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980" name="Rectangle 12">
              <a:extLst>
                <a:ext uri="{FF2B5EF4-FFF2-40B4-BE49-F238E27FC236}">
                  <a16:creationId xmlns:a16="http://schemas.microsoft.com/office/drawing/2014/main" id="{58D6FDC4-72A5-497F-AB3B-EA53BC8E8C13}"/>
                </a:ext>
              </a:extLst>
            </p:cNvPr>
            <p:cNvSpPr>
              <a:spLocks noChangeArrowheads="1"/>
            </p:cNvSpPr>
            <p:nvPr/>
          </p:nvSpPr>
          <p:spPr bwMode="auto">
            <a:xfrm>
              <a:off x="2012" y="1772"/>
              <a:ext cx="1962" cy="1557"/>
            </a:xfrm>
            <a:prstGeom prst="rect">
              <a:avLst/>
            </a:prstGeom>
            <a:noFill/>
            <a:ln w="7938"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83982" name="Line 14">
            <a:extLst>
              <a:ext uri="{FF2B5EF4-FFF2-40B4-BE49-F238E27FC236}">
                <a16:creationId xmlns:a16="http://schemas.microsoft.com/office/drawing/2014/main" id="{EE0393E2-953F-4382-B1EF-B5A0CBBEDDBC}"/>
              </a:ext>
            </a:extLst>
          </p:cNvPr>
          <p:cNvSpPr>
            <a:spLocks noChangeShapeType="1"/>
          </p:cNvSpPr>
          <p:nvPr/>
        </p:nvSpPr>
        <p:spPr bwMode="auto">
          <a:xfrm>
            <a:off x="3194050" y="2813050"/>
            <a:ext cx="31146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83" name="Line 15">
            <a:extLst>
              <a:ext uri="{FF2B5EF4-FFF2-40B4-BE49-F238E27FC236}">
                <a16:creationId xmlns:a16="http://schemas.microsoft.com/office/drawing/2014/main" id="{14B13CE1-DC90-41C9-8CE2-D019287C54F2}"/>
              </a:ext>
            </a:extLst>
          </p:cNvPr>
          <p:cNvSpPr>
            <a:spLocks noChangeShapeType="1"/>
          </p:cNvSpPr>
          <p:nvPr/>
        </p:nvSpPr>
        <p:spPr bwMode="auto">
          <a:xfrm flipV="1">
            <a:off x="6308725" y="2813050"/>
            <a:ext cx="1588" cy="2471738"/>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84" name="Line 16">
            <a:extLst>
              <a:ext uri="{FF2B5EF4-FFF2-40B4-BE49-F238E27FC236}">
                <a16:creationId xmlns:a16="http://schemas.microsoft.com/office/drawing/2014/main" id="{F9FEA4BF-D740-4901-8113-FF0772D847B0}"/>
              </a:ext>
            </a:extLst>
          </p:cNvPr>
          <p:cNvSpPr>
            <a:spLocks noChangeShapeType="1"/>
          </p:cNvSpPr>
          <p:nvPr/>
        </p:nvSpPr>
        <p:spPr bwMode="auto">
          <a:xfrm flipV="1">
            <a:off x="3194050" y="2813050"/>
            <a:ext cx="3175" cy="24717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85" name="Line 17">
            <a:extLst>
              <a:ext uri="{FF2B5EF4-FFF2-40B4-BE49-F238E27FC236}">
                <a16:creationId xmlns:a16="http://schemas.microsoft.com/office/drawing/2014/main" id="{BE74EB00-46F2-4912-8B6B-E8AD879372D8}"/>
              </a:ext>
            </a:extLst>
          </p:cNvPr>
          <p:cNvSpPr>
            <a:spLocks noChangeShapeType="1"/>
          </p:cNvSpPr>
          <p:nvPr/>
        </p:nvSpPr>
        <p:spPr bwMode="auto">
          <a:xfrm flipV="1">
            <a:off x="3194050" y="2813050"/>
            <a:ext cx="3175" cy="24717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86" name="Line 18">
            <a:extLst>
              <a:ext uri="{FF2B5EF4-FFF2-40B4-BE49-F238E27FC236}">
                <a16:creationId xmlns:a16="http://schemas.microsoft.com/office/drawing/2014/main" id="{CD9D1238-3391-4F80-B605-AC0B5D414F22}"/>
              </a:ext>
            </a:extLst>
          </p:cNvPr>
          <p:cNvSpPr>
            <a:spLocks noChangeShapeType="1"/>
          </p:cNvSpPr>
          <p:nvPr/>
        </p:nvSpPr>
        <p:spPr bwMode="auto">
          <a:xfrm flipV="1">
            <a:off x="3194050" y="5253038"/>
            <a:ext cx="3175"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87" name="Line 19">
            <a:extLst>
              <a:ext uri="{FF2B5EF4-FFF2-40B4-BE49-F238E27FC236}">
                <a16:creationId xmlns:a16="http://schemas.microsoft.com/office/drawing/2014/main" id="{411DDDB3-7ABD-4348-938A-01887DE51F8E}"/>
              </a:ext>
            </a:extLst>
          </p:cNvPr>
          <p:cNvSpPr>
            <a:spLocks noChangeShapeType="1"/>
          </p:cNvSpPr>
          <p:nvPr/>
        </p:nvSpPr>
        <p:spPr bwMode="auto">
          <a:xfrm>
            <a:off x="3194050" y="2813050"/>
            <a:ext cx="3175"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88" name="Rectangle 20">
            <a:extLst>
              <a:ext uri="{FF2B5EF4-FFF2-40B4-BE49-F238E27FC236}">
                <a16:creationId xmlns:a16="http://schemas.microsoft.com/office/drawing/2014/main" id="{3E3CDAAD-0A03-4393-9D76-8591F9DD10BE}"/>
              </a:ext>
            </a:extLst>
          </p:cNvPr>
          <p:cNvSpPr>
            <a:spLocks noChangeArrowheads="1"/>
          </p:cNvSpPr>
          <p:nvPr/>
        </p:nvSpPr>
        <p:spPr bwMode="auto">
          <a:xfrm>
            <a:off x="3081338" y="5373688"/>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83989" name="Rectangle 21">
            <a:extLst>
              <a:ext uri="{FF2B5EF4-FFF2-40B4-BE49-F238E27FC236}">
                <a16:creationId xmlns:a16="http://schemas.microsoft.com/office/drawing/2014/main" id="{039A51EF-00D1-49E7-B0EF-0BB7E6520D02}"/>
              </a:ext>
            </a:extLst>
          </p:cNvPr>
          <p:cNvSpPr>
            <a:spLocks noChangeArrowheads="1"/>
          </p:cNvSpPr>
          <p:nvPr/>
        </p:nvSpPr>
        <p:spPr bwMode="auto">
          <a:xfrm>
            <a:off x="3130550" y="53736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1.5</a:t>
            </a:r>
            <a:endParaRPr lang="en-US" altLang="en-US"/>
          </a:p>
        </p:txBody>
      </p:sp>
      <p:sp>
        <p:nvSpPr>
          <p:cNvPr id="83990" name="Line 22">
            <a:extLst>
              <a:ext uri="{FF2B5EF4-FFF2-40B4-BE49-F238E27FC236}">
                <a16:creationId xmlns:a16="http://schemas.microsoft.com/office/drawing/2014/main" id="{876D2421-2A1B-4ADB-9118-F4667CFF318F}"/>
              </a:ext>
            </a:extLst>
          </p:cNvPr>
          <p:cNvSpPr>
            <a:spLocks noChangeShapeType="1"/>
          </p:cNvSpPr>
          <p:nvPr/>
        </p:nvSpPr>
        <p:spPr bwMode="auto">
          <a:xfrm flipV="1">
            <a:off x="3640138" y="5253038"/>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1" name="Line 23">
            <a:extLst>
              <a:ext uri="{FF2B5EF4-FFF2-40B4-BE49-F238E27FC236}">
                <a16:creationId xmlns:a16="http://schemas.microsoft.com/office/drawing/2014/main" id="{4CE5F530-8BAA-49C2-8D80-6693C9164DE1}"/>
              </a:ext>
            </a:extLst>
          </p:cNvPr>
          <p:cNvSpPr>
            <a:spLocks noChangeShapeType="1"/>
          </p:cNvSpPr>
          <p:nvPr/>
        </p:nvSpPr>
        <p:spPr bwMode="auto">
          <a:xfrm>
            <a:off x="3640138" y="2813050"/>
            <a:ext cx="1587"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2" name="Rectangle 24">
            <a:extLst>
              <a:ext uri="{FF2B5EF4-FFF2-40B4-BE49-F238E27FC236}">
                <a16:creationId xmlns:a16="http://schemas.microsoft.com/office/drawing/2014/main" id="{8C34F901-EB44-4E5D-BDBE-5BB1531F5A3A}"/>
              </a:ext>
            </a:extLst>
          </p:cNvPr>
          <p:cNvSpPr>
            <a:spLocks noChangeArrowheads="1"/>
          </p:cNvSpPr>
          <p:nvPr/>
        </p:nvSpPr>
        <p:spPr bwMode="auto">
          <a:xfrm>
            <a:off x="3567113" y="5373688"/>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83993" name="Rectangle 25">
            <a:extLst>
              <a:ext uri="{FF2B5EF4-FFF2-40B4-BE49-F238E27FC236}">
                <a16:creationId xmlns:a16="http://schemas.microsoft.com/office/drawing/2014/main" id="{B545EDB3-E622-455C-A5C0-8B7A35AEC01B}"/>
              </a:ext>
            </a:extLst>
          </p:cNvPr>
          <p:cNvSpPr>
            <a:spLocks noChangeArrowheads="1"/>
          </p:cNvSpPr>
          <p:nvPr/>
        </p:nvSpPr>
        <p:spPr bwMode="auto">
          <a:xfrm>
            <a:off x="3616325" y="5373688"/>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a:t>
            </a:r>
            <a:endParaRPr lang="en-US" altLang="en-US"/>
          </a:p>
        </p:txBody>
      </p:sp>
      <p:sp>
        <p:nvSpPr>
          <p:cNvPr id="83994" name="Line 26">
            <a:extLst>
              <a:ext uri="{FF2B5EF4-FFF2-40B4-BE49-F238E27FC236}">
                <a16:creationId xmlns:a16="http://schemas.microsoft.com/office/drawing/2014/main" id="{13BC74A4-1148-4D4A-9B8E-CF41742DC192}"/>
              </a:ext>
            </a:extLst>
          </p:cNvPr>
          <p:cNvSpPr>
            <a:spLocks noChangeShapeType="1"/>
          </p:cNvSpPr>
          <p:nvPr/>
        </p:nvSpPr>
        <p:spPr bwMode="auto">
          <a:xfrm flipV="1">
            <a:off x="4084638" y="5253038"/>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5" name="Line 27">
            <a:extLst>
              <a:ext uri="{FF2B5EF4-FFF2-40B4-BE49-F238E27FC236}">
                <a16:creationId xmlns:a16="http://schemas.microsoft.com/office/drawing/2014/main" id="{2530031C-F1DA-44FE-8BAC-661E11C53A1E}"/>
              </a:ext>
            </a:extLst>
          </p:cNvPr>
          <p:cNvSpPr>
            <a:spLocks noChangeShapeType="1"/>
          </p:cNvSpPr>
          <p:nvPr/>
        </p:nvSpPr>
        <p:spPr bwMode="auto">
          <a:xfrm>
            <a:off x="4084638" y="2813050"/>
            <a:ext cx="1587"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6" name="Rectangle 28">
            <a:extLst>
              <a:ext uri="{FF2B5EF4-FFF2-40B4-BE49-F238E27FC236}">
                <a16:creationId xmlns:a16="http://schemas.microsoft.com/office/drawing/2014/main" id="{4A1EFDFB-ABC3-48A8-BA75-410E654848DC}"/>
              </a:ext>
            </a:extLst>
          </p:cNvPr>
          <p:cNvSpPr>
            <a:spLocks noChangeArrowheads="1"/>
          </p:cNvSpPr>
          <p:nvPr/>
        </p:nvSpPr>
        <p:spPr bwMode="auto">
          <a:xfrm>
            <a:off x="3971925" y="5373688"/>
            <a:ext cx="4603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83997" name="Rectangle 29">
            <a:extLst>
              <a:ext uri="{FF2B5EF4-FFF2-40B4-BE49-F238E27FC236}">
                <a16:creationId xmlns:a16="http://schemas.microsoft.com/office/drawing/2014/main" id="{E8311256-9444-47AC-87D2-7C09DA03F5A1}"/>
              </a:ext>
            </a:extLst>
          </p:cNvPr>
          <p:cNvSpPr>
            <a:spLocks noChangeArrowheads="1"/>
          </p:cNvSpPr>
          <p:nvPr/>
        </p:nvSpPr>
        <p:spPr bwMode="auto">
          <a:xfrm>
            <a:off x="4019550" y="53736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0.5</a:t>
            </a:r>
            <a:endParaRPr lang="en-US" altLang="en-US"/>
          </a:p>
        </p:txBody>
      </p:sp>
      <p:sp>
        <p:nvSpPr>
          <p:cNvPr id="83998" name="Line 30">
            <a:extLst>
              <a:ext uri="{FF2B5EF4-FFF2-40B4-BE49-F238E27FC236}">
                <a16:creationId xmlns:a16="http://schemas.microsoft.com/office/drawing/2014/main" id="{B1CBA8EA-EF20-4C8E-8F5D-48AD74F75707}"/>
              </a:ext>
            </a:extLst>
          </p:cNvPr>
          <p:cNvSpPr>
            <a:spLocks noChangeShapeType="1"/>
          </p:cNvSpPr>
          <p:nvPr/>
        </p:nvSpPr>
        <p:spPr bwMode="auto">
          <a:xfrm flipV="1">
            <a:off x="4529138" y="5253038"/>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9" name="Line 31">
            <a:extLst>
              <a:ext uri="{FF2B5EF4-FFF2-40B4-BE49-F238E27FC236}">
                <a16:creationId xmlns:a16="http://schemas.microsoft.com/office/drawing/2014/main" id="{B70E7715-14C9-44D4-9478-DEDA7E444996}"/>
              </a:ext>
            </a:extLst>
          </p:cNvPr>
          <p:cNvSpPr>
            <a:spLocks noChangeShapeType="1"/>
          </p:cNvSpPr>
          <p:nvPr/>
        </p:nvSpPr>
        <p:spPr bwMode="auto">
          <a:xfrm>
            <a:off x="4529138" y="2813050"/>
            <a:ext cx="1587"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0" name="Rectangle 32">
            <a:extLst>
              <a:ext uri="{FF2B5EF4-FFF2-40B4-BE49-F238E27FC236}">
                <a16:creationId xmlns:a16="http://schemas.microsoft.com/office/drawing/2014/main" id="{D707CAB2-A2CB-4523-9F69-B328CD5D7353}"/>
              </a:ext>
            </a:extLst>
          </p:cNvPr>
          <p:cNvSpPr>
            <a:spLocks noChangeArrowheads="1"/>
          </p:cNvSpPr>
          <p:nvPr/>
        </p:nvSpPr>
        <p:spPr bwMode="auto">
          <a:xfrm>
            <a:off x="4491038" y="53736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a:t>
            </a:r>
            <a:endParaRPr lang="en-US" altLang="en-US"/>
          </a:p>
        </p:txBody>
      </p:sp>
      <p:sp>
        <p:nvSpPr>
          <p:cNvPr id="84001" name="Line 33">
            <a:extLst>
              <a:ext uri="{FF2B5EF4-FFF2-40B4-BE49-F238E27FC236}">
                <a16:creationId xmlns:a16="http://schemas.microsoft.com/office/drawing/2014/main" id="{197179D2-7AF7-47DF-9B75-A6626C74190A}"/>
              </a:ext>
            </a:extLst>
          </p:cNvPr>
          <p:cNvSpPr>
            <a:spLocks noChangeShapeType="1"/>
          </p:cNvSpPr>
          <p:nvPr/>
        </p:nvSpPr>
        <p:spPr bwMode="auto">
          <a:xfrm flipV="1">
            <a:off x="4973638" y="5253038"/>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2" name="Line 34">
            <a:extLst>
              <a:ext uri="{FF2B5EF4-FFF2-40B4-BE49-F238E27FC236}">
                <a16:creationId xmlns:a16="http://schemas.microsoft.com/office/drawing/2014/main" id="{5739612F-C78E-4DF5-AE1E-DAD180BDDC1F}"/>
              </a:ext>
            </a:extLst>
          </p:cNvPr>
          <p:cNvSpPr>
            <a:spLocks noChangeShapeType="1"/>
          </p:cNvSpPr>
          <p:nvPr/>
        </p:nvSpPr>
        <p:spPr bwMode="auto">
          <a:xfrm>
            <a:off x="4973638" y="2813050"/>
            <a:ext cx="1587"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3" name="Rectangle 35">
            <a:extLst>
              <a:ext uri="{FF2B5EF4-FFF2-40B4-BE49-F238E27FC236}">
                <a16:creationId xmlns:a16="http://schemas.microsoft.com/office/drawing/2014/main" id="{436018B2-06EC-46D9-914D-6C17FAA4191C}"/>
              </a:ext>
            </a:extLst>
          </p:cNvPr>
          <p:cNvSpPr>
            <a:spLocks noChangeArrowheads="1"/>
          </p:cNvSpPr>
          <p:nvPr/>
        </p:nvSpPr>
        <p:spPr bwMode="auto">
          <a:xfrm>
            <a:off x="4892675" y="53736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0.5</a:t>
            </a:r>
            <a:endParaRPr lang="en-US" altLang="en-US"/>
          </a:p>
        </p:txBody>
      </p:sp>
      <p:sp>
        <p:nvSpPr>
          <p:cNvPr id="84004" name="Line 36">
            <a:extLst>
              <a:ext uri="{FF2B5EF4-FFF2-40B4-BE49-F238E27FC236}">
                <a16:creationId xmlns:a16="http://schemas.microsoft.com/office/drawing/2014/main" id="{B6861173-8D11-4539-AA31-AFD406ADBAE8}"/>
              </a:ext>
            </a:extLst>
          </p:cNvPr>
          <p:cNvSpPr>
            <a:spLocks noChangeShapeType="1"/>
          </p:cNvSpPr>
          <p:nvPr/>
        </p:nvSpPr>
        <p:spPr bwMode="auto">
          <a:xfrm flipV="1">
            <a:off x="5418138" y="5253038"/>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5" name="Line 37">
            <a:extLst>
              <a:ext uri="{FF2B5EF4-FFF2-40B4-BE49-F238E27FC236}">
                <a16:creationId xmlns:a16="http://schemas.microsoft.com/office/drawing/2014/main" id="{0190858D-FECB-4F02-A08F-294A85FF8319}"/>
              </a:ext>
            </a:extLst>
          </p:cNvPr>
          <p:cNvSpPr>
            <a:spLocks noChangeShapeType="1"/>
          </p:cNvSpPr>
          <p:nvPr/>
        </p:nvSpPr>
        <p:spPr bwMode="auto">
          <a:xfrm>
            <a:off x="5418138" y="2813050"/>
            <a:ext cx="1587"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6" name="Rectangle 38">
            <a:extLst>
              <a:ext uri="{FF2B5EF4-FFF2-40B4-BE49-F238E27FC236}">
                <a16:creationId xmlns:a16="http://schemas.microsoft.com/office/drawing/2014/main" id="{6DE3CDDA-AF63-42BB-868C-CB3C4D14A540}"/>
              </a:ext>
            </a:extLst>
          </p:cNvPr>
          <p:cNvSpPr>
            <a:spLocks noChangeArrowheads="1"/>
          </p:cNvSpPr>
          <p:nvPr/>
        </p:nvSpPr>
        <p:spPr bwMode="auto">
          <a:xfrm>
            <a:off x="5378450" y="5373688"/>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a:t>
            </a:r>
            <a:endParaRPr lang="en-US" altLang="en-US"/>
          </a:p>
        </p:txBody>
      </p:sp>
      <p:sp>
        <p:nvSpPr>
          <p:cNvPr id="84007" name="Line 39">
            <a:extLst>
              <a:ext uri="{FF2B5EF4-FFF2-40B4-BE49-F238E27FC236}">
                <a16:creationId xmlns:a16="http://schemas.microsoft.com/office/drawing/2014/main" id="{130DE388-6058-47F0-9E52-1CC739224720}"/>
              </a:ext>
            </a:extLst>
          </p:cNvPr>
          <p:cNvSpPr>
            <a:spLocks noChangeShapeType="1"/>
          </p:cNvSpPr>
          <p:nvPr/>
        </p:nvSpPr>
        <p:spPr bwMode="auto">
          <a:xfrm flipV="1">
            <a:off x="5862638" y="5253038"/>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8" name="Line 40">
            <a:extLst>
              <a:ext uri="{FF2B5EF4-FFF2-40B4-BE49-F238E27FC236}">
                <a16:creationId xmlns:a16="http://schemas.microsoft.com/office/drawing/2014/main" id="{5613BAE0-B932-4249-A615-8FF4174C8A7F}"/>
              </a:ext>
            </a:extLst>
          </p:cNvPr>
          <p:cNvSpPr>
            <a:spLocks noChangeShapeType="1"/>
          </p:cNvSpPr>
          <p:nvPr/>
        </p:nvSpPr>
        <p:spPr bwMode="auto">
          <a:xfrm>
            <a:off x="5862638" y="2813050"/>
            <a:ext cx="1587"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9" name="Rectangle 41">
            <a:extLst>
              <a:ext uri="{FF2B5EF4-FFF2-40B4-BE49-F238E27FC236}">
                <a16:creationId xmlns:a16="http://schemas.microsoft.com/office/drawing/2014/main" id="{87038C17-AC24-45CF-A918-34AA67EDC735}"/>
              </a:ext>
            </a:extLst>
          </p:cNvPr>
          <p:cNvSpPr>
            <a:spLocks noChangeArrowheads="1"/>
          </p:cNvSpPr>
          <p:nvPr/>
        </p:nvSpPr>
        <p:spPr bwMode="auto">
          <a:xfrm>
            <a:off x="5781675" y="53736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1.5</a:t>
            </a:r>
            <a:endParaRPr lang="en-US" altLang="en-US"/>
          </a:p>
        </p:txBody>
      </p:sp>
      <p:sp>
        <p:nvSpPr>
          <p:cNvPr id="84010" name="Line 42">
            <a:extLst>
              <a:ext uri="{FF2B5EF4-FFF2-40B4-BE49-F238E27FC236}">
                <a16:creationId xmlns:a16="http://schemas.microsoft.com/office/drawing/2014/main" id="{9679980F-C803-41F8-BDC1-E7C08BD3A1E4}"/>
              </a:ext>
            </a:extLst>
          </p:cNvPr>
          <p:cNvSpPr>
            <a:spLocks noChangeShapeType="1"/>
          </p:cNvSpPr>
          <p:nvPr/>
        </p:nvSpPr>
        <p:spPr bwMode="auto">
          <a:xfrm flipV="1">
            <a:off x="6308725" y="5253038"/>
            <a:ext cx="1588"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11" name="Line 43">
            <a:extLst>
              <a:ext uri="{FF2B5EF4-FFF2-40B4-BE49-F238E27FC236}">
                <a16:creationId xmlns:a16="http://schemas.microsoft.com/office/drawing/2014/main" id="{63D0163E-C868-405D-822F-0438F72E9060}"/>
              </a:ext>
            </a:extLst>
          </p:cNvPr>
          <p:cNvSpPr>
            <a:spLocks noChangeShapeType="1"/>
          </p:cNvSpPr>
          <p:nvPr/>
        </p:nvSpPr>
        <p:spPr bwMode="auto">
          <a:xfrm>
            <a:off x="6308725" y="2813050"/>
            <a:ext cx="1588"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12" name="Rectangle 44">
            <a:extLst>
              <a:ext uri="{FF2B5EF4-FFF2-40B4-BE49-F238E27FC236}">
                <a16:creationId xmlns:a16="http://schemas.microsoft.com/office/drawing/2014/main" id="{6A5C7AD6-26D2-48B7-A711-B3755319BD37}"/>
              </a:ext>
            </a:extLst>
          </p:cNvPr>
          <p:cNvSpPr>
            <a:spLocks noChangeArrowheads="1"/>
          </p:cNvSpPr>
          <p:nvPr/>
        </p:nvSpPr>
        <p:spPr bwMode="auto">
          <a:xfrm>
            <a:off x="6269038" y="53736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2</a:t>
            </a:r>
            <a:endParaRPr lang="en-US" altLang="en-US"/>
          </a:p>
        </p:txBody>
      </p:sp>
      <p:sp>
        <p:nvSpPr>
          <p:cNvPr id="84013" name="Line 45">
            <a:extLst>
              <a:ext uri="{FF2B5EF4-FFF2-40B4-BE49-F238E27FC236}">
                <a16:creationId xmlns:a16="http://schemas.microsoft.com/office/drawing/2014/main" id="{28B4AF73-FF59-42C3-B9F2-618F73C68FB6}"/>
              </a:ext>
            </a:extLst>
          </p:cNvPr>
          <p:cNvSpPr>
            <a:spLocks noChangeShapeType="1"/>
          </p:cNvSpPr>
          <p:nvPr/>
        </p:nvSpPr>
        <p:spPr bwMode="auto">
          <a:xfrm>
            <a:off x="3194050" y="5284788"/>
            <a:ext cx="2540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14" name="Line 46">
            <a:extLst>
              <a:ext uri="{FF2B5EF4-FFF2-40B4-BE49-F238E27FC236}">
                <a16:creationId xmlns:a16="http://schemas.microsoft.com/office/drawing/2014/main" id="{3D33C60C-BE87-4877-980E-FAF13686BDF3}"/>
              </a:ext>
            </a:extLst>
          </p:cNvPr>
          <p:cNvSpPr>
            <a:spLocks noChangeShapeType="1"/>
          </p:cNvSpPr>
          <p:nvPr/>
        </p:nvSpPr>
        <p:spPr bwMode="auto">
          <a:xfrm flipH="1">
            <a:off x="6276975" y="5284788"/>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15" name="Rectangle 47">
            <a:extLst>
              <a:ext uri="{FF2B5EF4-FFF2-40B4-BE49-F238E27FC236}">
                <a16:creationId xmlns:a16="http://schemas.microsoft.com/office/drawing/2014/main" id="{27556BCC-C99B-42E7-910E-72C541F638D6}"/>
              </a:ext>
            </a:extLst>
          </p:cNvPr>
          <p:cNvSpPr>
            <a:spLocks noChangeArrowheads="1"/>
          </p:cNvSpPr>
          <p:nvPr/>
        </p:nvSpPr>
        <p:spPr bwMode="auto">
          <a:xfrm>
            <a:off x="2941638" y="5224463"/>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84016" name="Rectangle 48">
            <a:extLst>
              <a:ext uri="{FF2B5EF4-FFF2-40B4-BE49-F238E27FC236}">
                <a16:creationId xmlns:a16="http://schemas.microsoft.com/office/drawing/2014/main" id="{F8CD441E-BE92-4D40-90A1-9FAD09189755}"/>
              </a:ext>
            </a:extLst>
          </p:cNvPr>
          <p:cNvSpPr>
            <a:spLocks noChangeArrowheads="1"/>
          </p:cNvSpPr>
          <p:nvPr/>
        </p:nvSpPr>
        <p:spPr bwMode="auto">
          <a:xfrm>
            <a:off x="2989263" y="5224463"/>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10</a:t>
            </a:r>
            <a:endParaRPr lang="en-US" altLang="en-US"/>
          </a:p>
        </p:txBody>
      </p:sp>
      <p:sp>
        <p:nvSpPr>
          <p:cNvPr id="84017" name="Line 49">
            <a:extLst>
              <a:ext uri="{FF2B5EF4-FFF2-40B4-BE49-F238E27FC236}">
                <a16:creationId xmlns:a16="http://schemas.microsoft.com/office/drawing/2014/main" id="{B14F9894-4727-46B9-81C2-D14A11E51461}"/>
              </a:ext>
            </a:extLst>
          </p:cNvPr>
          <p:cNvSpPr>
            <a:spLocks noChangeShapeType="1"/>
          </p:cNvSpPr>
          <p:nvPr/>
        </p:nvSpPr>
        <p:spPr bwMode="auto">
          <a:xfrm>
            <a:off x="3194050" y="4868863"/>
            <a:ext cx="2540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18" name="Line 50">
            <a:extLst>
              <a:ext uri="{FF2B5EF4-FFF2-40B4-BE49-F238E27FC236}">
                <a16:creationId xmlns:a16="http://schemas.microsoft.com/office/drawing/2014/main" id="{508DF637-EFF5-4D38-9FB7-4EE8AFB1A7C4}"/>
              </a:ext>
            </a:extLst>
          </p:cNvPr>
          <p:cNvSpPr>
            <a:spLocks noChangeShapeType="1"/>
          </p:cNvSpPr>
          <p:nvPr/>
        </p:nvSpPr>
        <p:spPr bwMode="auto">
          <a:xfrm flipH="1">
            <a:off x="6276975" y="4870450"/>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19" name="Rectangle 51">
            <a:extLst>
              <a:ext uri="{FF2B5EF4-FFF2-40B4-BE49-F238E27FC236}">
                <a16:creationId xmlns:a16="http://schemas.microsoft.com/office/drawing/2014/main" id="{98B910A7-EC07-4C98-B53C-DCB6F6B3B43B}"/>
              </a:ext>
            </a:extLst>
          </p:cNvPr>
          <p:cNvSpPr>
            <a:spLocks noChangeArrowheads="1"/>
          </p:cNvSpPr>
          <p:nvPr/>
        </p:nvSpPr>
        <p:spPr bwMode="auto">
          <a:xfrm>
            <a:off x="2998788" y="4811713"/>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84020" name="Rectangle 52">
            <a:extLst>
              <a:ext uri="{FF2B5EF4-FFF2-40B4-BE49-F238E27FC236}">
                <a16:creationId xmlns:a16="http://schemas.microsoft.com/office/drawing/2014/main" id="{38B24F14-C1FA-4F81-AE43-A0698A466E75}"/>
              </a:ext>
            </a:extLst>
          </p:cNvPr>
          <p:cNvSpPr>
            <a:spLocks noChangeArrowheads="1"/>
          </p:cNvSpPr>
          <p:nvPr/>
        </p:nvSpPr>
        <p:spPr bwMode="auto">
          <a:xfrm>
            <a:off x="3046413" y="4811713"/>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5</a:t>
            </a:r>
            <a:endParaRPr lang="en-US" altLang="en-US"/>
          </a:p>
        </p:txBody>
      </p:sp>
      <p:sp>
        <p:nvSpPr>
          <p:cNvPr id="84021" name="Line 53">
            <a:extLst>
              <a:ext uri="{FF2B5EF4-FFF2-40B4-BE49-F238E27FC236}">
                <a16:creationId xmlns:a16="http://schemas.microsoft.com/office/drawing/2014/main" id="{50B25355-1F05-48AA-A25B-DC71C91620F7}"/>
              </a:ext>
            </a:extLst>
          </p:cNvPr>
          <p:cNvSpPr>
            <a:spLocks noChangeShapeType="1"/>
          </p:cNvSpPr>
          <p:nvPr/>
        </p:nvSpPr>
        <p:spPr bwMode="auto">
          <a:xfrm>
            <a:off x="3194050" y="4457700"/>
            <a:ext cx="2540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22" name="Line 54">
            <a:extLst>
              <a:ext uri="{FF2B5EF4-FFF2-40B4-BE49-F238E27FC236}">
                <a16:creationId xmlns:a16="http://schemas.microsoft.com/office/drawing/2014/main" id="{E62B3450-2ACD-47B6-B863-8BC18A49B235}"/>
              </a:ext>
            </a:extLst>
          </p:cNvPr>
          <p:cNvSpPr>
            <a:spLocks noChangeShapeType="1"/>
          </p:cNvSpPr>
          <p:nvPr/>
        </p:nvSpPr>
        <p:spPr bwMode="auto">
          <a:xfrm flipH="1">
            <a:off x="6276975" y="4457700"/>
            <a:ext cx="317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23" name="Rectangle 55">
            <a:extLst>
              <a:ext uri="{FF2B5EF4-FFF2-40B4-BE49-F238E27FC236}">
                <a16:creationId xmlns:a16="http://schemas.microsoft.com/office/drawing/2014/main" id="{BBE7409A-2F3C-4C00-86A9-B5CC59FBC54A}"/>
              </a:ext>
            </a:extLst>
          </p:cNvPr>
          <p:cNvSpPr>
            <a:spLocks noChangeArrowheads="1"/>
          </p:cNvSpPr>
          <p:nvPr/>
        </p:nvSpPr>
        <p:spPr bwMode="auto">
          <a:xfrm>
            <a:off x="3028950" y="4398963"/>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a:t>
            </a:r>
            <a:endParaRPr lang="en-US" altLang="en-US"/>
          </a:p>
        </p:txBody>
      </p:sp>
      <p:sp>
        <p:nvSpPr>
          <p:cNvPr id="84024" name="Line 56">
            <a:extLst>
              <a:ext uri="{FF2B5EF4-FFF2-40B4-BE49-F238E27FC236}">
                <a16:creationId xmlns:a16="http://schemas.microsoft.com/office/drawing/2014/main" id="{E8550963-7D51-4373-9FE0-659A3BF441A3}"/>
              </a:ext>
            </a:extLst>
          </p:cNvPr>
          <p:cNvSpPr>
            <a:spLocks noChangeShapeType="1"/>
          </p:cNvSpPr>
          <p:nvPr/>
        </p:nvSpPr>
        <p:spPr bwMode="auto">
          <a:xfrm>
            <a:off x="3194050" y="4049713"/>
            <a:ext cx="2540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25" name="Line 57">
            <a:extLst>
              <a:ext uri="{FF2B5EF4-FFF2-40B4-BE49-F238E27FC236}">
                <a16:creationId xmlns:a16="http://schemas.microsoft.com/office/drawing/2014/main" id="{97D6CDC3-1BF1-4FF6-8BA9-3211D48AE024}"/>
              </a:ext>
            </a:extLst>
          </p:cNvPr>
          <p:cNvSpPr>
            <a:spLocks noChangeShapeType="1"/>
          </p:cNvSpPr>
          <p:nvPr/>
        </p:nvSpPr>
        <p:spPr bwMode="auto">
          <a:xfrm flipH="1">
            <a:off x="6276975" y="4049713"/>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26" name="Rectangle 58">
            <a:extLst>
              <a:ext uri="{FF2B5EF4-FFF2-40B4-BE49-F238E27FC236}">
                <a16:creationId xmlns:a16="http://schemas.microsoft.com/office/drawing/2014/main" id="{4CEBDFEE-83EF-4008-B759-025204B01F6E}"/>
              </a:ext>
            </a:extLst>
          </p:cNvPr>
          <p:cNvSpPr>
            <a:spLocks noChangeArrowheads="1"/>
          </p:cNvSpPr>
          <p:nvPr/>
        </p:nvSpPr>
        <p:spPr bwMode="auto">
          <a:xfrm>
            <a:off x="3028950" y="399097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5</a:t>
            </a:r>
            <a:endParaRPr lang="en-US" altLang="en-US"/>
          </a:p>
        </p:txBody>
      </p:sp>
      <p:sp>
        <p:nvSpPr>
          <p:cNvPr id="84027" name="Line 59">
            <a:extLst>
              <a:ext uri="{FF2B5EF4-FFF2-40B4-BE49-F238E27FC236}">
                <a16:creationId xmlns:a16="http://schemas.microsoft.com/office/drawing/2014/main" id="{AC7030F0-DE22-47F9-9D38-924D08CF17BA}"/>
              </a:ext>
            </a:extLst>
          </p:cNvPr>
          <p:cNvSpPr>
            <a:spLocks noChangeShapeType="1"/>
          </p:cNvSpPr>
          <p:nvPr/>
        </p:nvSpPr>
        <p:spPr bwMode="auto">
          <a:xfrm>
            <a:off x="3194050" y="3632200"/>
            <a:ext cx="2540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28" name="Line 60">
            <a:extLst>
              <a:ext uri="{FF2B5EF4-FFF2-40B4-BE49-F238E27FC236}">
                <a16:creationId xmlns:a16="http://schemas.microsoft.com/office/drawing/2014/main" id="{E316FDF5-BDBC-42BB-9C6E-6D940E28A0AE}"/>
              </a:ext>
            </a:extLst>
          </p:cNvPr>
          <p:cNvSpPr>
            <a:spLocks noChangeShapeType="1"/>
          </p:cNvSpPr>
          <p:nvPr/>
        </p:nvSpPr>
        <p:spPr bwMode="auto">
          <a:xfrm flipH="1">
            <a:off x="6276975" y="3632200"/>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29" name="Rectangle 61">
            <a:extLst>
              <a:ext uri="{FF2B5EF4-FFF2-40B4-BE49-F238E27FC236}">
                <a16:creationId xmlns:a16="http://schemas.microsoft.com/office/drawing/2014/main" id="{EAB22338-642D-4126-AF97-DE8D2879C9F7}"/>
              </a:ext>
            </a:extLst>
          </p:cNvPr>
          <p:cNvSpPr>
            <a:spLocks noChangeArrowheads="1"/>
          </p:cNvSpPr>
          <p:nvPr/>
        </p:nvSpPr>
        <p:spPr bwMode="auto">
          <a:xfrm>
            <a:off x="2971800" y="3573463"/>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10</a:t>
            </a:r>
            <a:endParaRPr lang="en-US" altLang="en-US"/>
          </a:p>
        </p:txBody>
      </p:sp>
      <p:sp>
        <p:nvSpPr>
          <p:cNvPr id="84030" name="Line 62">
            <a:extLst>
              <a:ext uri="{FF2B5EF4-FFF2-40B4-BE49-F238E27FC236}">
                <a16:creationId xmlns:a16="http://schemas.microsoft.com/office/drawing/2014/main" id="{D5287421-0963-445A-8B41-43F5D083C75B}"/>
              </a:ext>
            </a:extLst>
          </p:cNvPr>
          <p:cNvSpPr>
            <a:spLocks noChangeShapeType="1"/>
          </p:cNvSpPr>
          <p:nvPr/>
        </p:nvSpPr>
        <p:spPr bwMode="auto">
          <a:xfrm>
            <a:off x="3194050" y="3224213"/>
            <a:ext cx="2540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31" name="Line 63">
            <a:extLst>
              <a:ext uri="{FF2B5EF4-FFF2-40B4-BE49-F238E27FC236}">
                <a16:creationId xmlns:a16="http://schemas.microsoft.com/office/drawing/2014/main" id="{410614CA-0B07-48E2-A4FF-99942B5B2CE4}"/>
              </a:ext>
            </a:extLst>
          </p:cNvPr>
          <p:cNvSpPr>
            <a:spLocks noChangeShapeType="1"/>
          </p:cNvSpPr>
          <p:nvPr/>
        </p:nvSpPr>
        <p:spPr bwMode="auto">
          <a:xfrm flipH="1">
            <a:off x="6276975" y="3224213"/>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32" name="Rectangle 64">
            <a:extLst>
              <a:ext uri="{FF2B5EF4-FFF2-40B4-BE49-F238E27FC236}">
                <a16:creationId xmlns:a16="http://schemas.microsoft.com/office/drawing/2014/main" id="{CDCB25F0-E0C6-4E0F-A0D3-C3463FF83307}"/>
              </a:ext>
            </a:extLst>
          </p:cNvPr>
          <p:cNvSpPr>
            <a:spLocks noChangeArrowheads="1"/>
          </p:cNvSpPr>
          <p:nvPr/>
        </p:nvSpPr>
        <p:spPr bwMode="auto">
          <a:xfrm>
            <a:off x="2971800" y="3163888"/>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15</a:t>
            </a:r>
            <a:endParaRPr lang="en-US" altLang="en-US"/>
          </a:p>
        </p:txBody>
      </p:sp>
      <p:sp>
        <p:nvSpPr>
          <p:cNvPr id="84033" name="Line 65">
            <a:extLst>
              <a:ext uri="{FF2B5EF4-FFF2-40B4-BE49-F238E27FC236}">
                <a16:creationId xmlns:a16="http://schemas.microsoft.com/office/drawing/2014/main" id="{F407E033-9727-442C-A7A1-68BDD25683C1}"/>
              </a:ext>
            </a:extLst>
          </p:cNvPr>
          <p:cNvSpPr>
            <a:spLocks noChangeShapeType="1"/>
          </p:cNvSpPr>
          <p:nvPr/>
        </p:nvSpPr>
        <p:spPr bwMode="auto">
          <a:xfrm>
            <a:off x="3194050" y="2813050"/>
            <a:ext cx="2540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34" name="Line 66">
            <a:extLst>
              <a:ext uri="{FF2B5EF4-FFF2-40B4-BE49-F238E27FC236}">
                <a16:creationId xmlns:a16="http://schemas.microsoft.com/office/drawing/2014/main" id="{CE14AF84-1B57-4742-A22A-8926F0488216}"/>
              </a:ext>
            </a:extLst>
          </p:cNvPr>
          <p:cNvSpPr>
            <a:spLocks noChangeShapeType="1"/>
          </p:cNvSpPr>
          <p:nvPr/>
        </p:nvSpPr>
        <p:spPr bwMode="auto">
          <a:xfrm flipH="1">
            <a:off x="6276975" y="2813050"/>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35" name="Rectangle 67">
            <a:extLst>
              <a:ext uri="{FF2B5EF4-FFF2-40B4-BE49-F238E27FC236}">
                <a16:creationId xmlns:a16="http://schemas.microsoft.com/office/drawing/2014/main" id="{A38AEB74-0370-44F7-903A-4E878B89B160}"/>
              </a:ext>
            </a:extLst>
          </p:cNvPr>
          <p:cNvSpPr>
            <a:spLocks noChangeArrowheads="1"/>
          </p:cNvSpPr>
          <p:nvPr/>
        </p:nvSpPr>
        <p:spPr bwMode="auto">
          <a:xfrm>
            <a:off x="2971800" y="27559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20</a:t>
            </a:r>
            <a:endParaRPr lang="en-US" altLang="en-US"/>
          </a:p>
        </p:txBody>
      </p:sp>
      <p:sp>
        <p:nvSpPr>
          <p:cNvPr id="84036" name="Freeform 68">
            <a:extLst>
              <a:ext uri="{FF2B5EF4-FFF2-40B4-BE49-F238E27FC236}">
                <a16:creationId xmlns:a16="http://schemas.microsoft.com/office/drawing/2014/main" id="{DAAB3D6F-C355-417E-B99A-376A1412179B}"/>
              </a:ext>
            </a:extLst>
          </p:cNvPr>
          <p:cNvSpPr>
            <a:spLocks/>
          </p:cNvSpPr>
          <p:nvPr/>
        </p:nvSpPr>
        <p:spPr bwMode="auto">
          <a:xfrm>
            <a:off x="3194050" y="3101975"/>
            <a:ext cx="1104900" cy="1771650"/>
          </a:xfrm>
          <a:custGeom>
            <a:avLst/>
            <a:gdLst>
              <a:gd name="T0" fmla="*/ 9 w 696"/>
              <a:gd name="T1" fmla="*/ 854 h 1116"/>
              <a:gd name="T2" fmla="*/ 27 w 696"/>
              <a:gd name="T3" fmla="*/ 854 h 1116"/>
              <a:gd name="T4" fmla="*/ 42 w 696"/>
              <a:gd name="T5" fmla="*/ 854 h 1116"/>
              <a:gd name="T6" fmla="*/ 60 w 696"/>
              <a:gd name="T7" fmla="*/ 854 h 1116"/>
              <a:gd name="T8" fmla="*/ 76 w 696"/>
              <a:gd name="T9" fmla="*/ 854 h 1116"/>
              <a:gd name="T10" fmla="*/ 93 w 696"/>
              <a:gd name="T11" fmla="*/ 854 h 1116"/>
              <a:gd name="T12" fmla="*/ 109 w 696"/>
              <a:gd name="T13" fmla="*/ 854 h 1116"/>
              <a:gd name="T14" fmla="*/ 126 w 696"/>
              <a:gd name="T15" fmla="*/ 854 h 1116"/>
              <a:gd name="T16" fmla="*/ 142 w 696"/>
              <a:gd name="T17" fmla="*/ 854 h 1116"/>
              <a:gd name="T18" fmla="*/ 159 w 696"/>
              <a:gd name="T19" fmla="*/ 854 h 1116"/>
              <a:gd name="T20" fmla="*/ 175 w 696"/>
              <a:gd name="T21" fmla="*/ 854 h 1116"/>
              <a:gd name="T22" fmla="*/ 192 w 696"/>
              <a:gd name="T23" fmla="*/ 854 h 1116"/>
              <a:gd name="T24" fmla="*/ 208 w 696"/>
              <a:gd name="T25" fmla="*/ 854 h 1116"/>
              <a:gd name="T26" fmla="*/ 224 w 696"/>
              <a:gd name="T27" fmla="*/ 854 h 1116"/>
              <a:gd name="T28" fmla="*/ 241 w 696"/>
              <a:gd name="T29" fmla="*/ 854 h 1116"/>
              <a:gd name="T30" fmla="*/ 257 w 696"/>
              <a:gd name="T31" fmla="*/ 854 h 1116"/>
              <a:gd name="T32" fmla="*/ 274 w 696"/>
              <a:gd name="T33" fmla="*/ 854 h 1116"/>
              <a:gd name="T34" fmla="*/ 290 w 696"/>
              <a:gd name="T35" fmla="*/ 854 h 1116"/>
              <a:gd name="T36" fmla="*/ 307 w 696"/>
              <a:gd name="T37" fmla="*/ 851 h 1116"/>
              <a:gd name="T38" fmla="*/ 323 w 696"/>
              <a:gd name="T39" fmla="*/ 854 h 1116"/>
              <a:gd name="T40" fmla="*/ 340 w 696"/>
              <a:gd name="T41" fmla="*/ 854 h 1116"/>
              <a:gd name="T42" fmla="*/ 356 w 696"/>
              <a:gd name="T43" fmla="*/ 854 h 1116"/>
              <a:gd name="T44" fmla="*/ 373 w 696"/>
              <a:gd name="T45" fmla="*/ 851 h 1116"/>
              <a:gd name="T46" fmla="*/ 389 w 696"/>
              <a:gd name="T47" fmla="*/ 851 h 1116"/>
              <a:gd name="T48" fmla="*/ 406 w 696"/>
              <a:gd name="T49" fmla="*/ 868 h 1116"/>
              <a:gd name="T50" fmla="*/ 422 w 696"/>
              <a:gd name="T51" fmla="*/ 795 h 1116"/>
              <a:gd name="T52" fmla="*/ 439 w 696"/>
              <a:gd name="T53" fmla="*/ 967 h 1116"/>
              <a:gd name="T54" fmla="*/ 455 w 696"/>
              <a:gd name="T55" fmla="*/ 609 h 1116"/>
              <a:gd name="T56" fmla="*/ 468 w 696"/>
              <a:gd name="T57" fmla="*/ 0 h 1116"/>
              <a:gd name="T58" fmla="*/ 484 w 696"/>
              <a:gd name="T59" fmla="*/ 951 h 1116"/>
              <a:gd name="T60" fmla="*/ 501 w 696"/>
              <a:gd name="T61" fmla="*/ 1000 h 1116"/>
              <a:gd name="T62" fmla="*/ 517 w 696"/>
              <a:gd name="T63" fmla="*/ 921 h 1116"/>
              <a:gd name="T64" fmla="*/ 534 w 696"/>
              <a:gd name="T65" fmla="*/ 963 h 1116"/>
              <a:gd name="T66" fmla="*/ 550 w 696"/>
              <a:gd name="T67" fmla="*/ 951 h 1116"/>
              <a:gd name="T68" fmla="*/ 567 w 696"/>
              <a:gd name="T69" fmla="*/ 947 h 1116"/>
              <a:gd name="T70" fmla="*/ 583 w 696"/>
              <a:gd name="T71" fmla="*/ 951 h 1116"/>
              <a:gd name="T72" fmla="*/ 600 w 696"/>
              <a:gd name="T73" fmla="*/ 947 h 1116"/>
              <a:gd name="T74" fmla="*/ 616 w 696"/>
              <a:gd name="T75" fmla="*/ 947 h 1116"/>
              <a:gd name="T76" fmla="*/ 633 w 696"/>
              <a:gd name="T77" fmla="*/ 947 h 1116"/>
              <a:gd name="T78" fmla="*/ 649 w 696"/>
              <a:gd name="T79" fmla="*/ 947 h 1116"/>
              <a:gd name="T80" fmla="*/ 666 w 696"/>
              <a:gd name="T81" fmla="*/ 947 h 1116"/>
              <a:gd name="T82" fmla="*/ 682 w 696"/>
              <a:gd name="T83" fmla="*/ 947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6" h="1116">
                <a:moveTo>
                  <a:pt x="0" y="854"/>
                </a:moveTo>
                <a:lnTo>
                  <a:pt x="3" y="854"/>
                </a:lnTo>
                <a:lnTo>
                  <a:pt x="9" y="854"/>
                </a:lnTo>
                <a:lnTo>
                  <a:pt x="16" y="854"/>
                </a:lnTo>
                <a:lnTo>
                  <a:pt x="20" y="854"/>
                </a:lnTo>
                <a:lnTo>
                  <a:pt x="27" y="854"/>
                </a:lnTo>
                <a:lnTo>
                  <a:pt x="33" y="854"/>
                </a:lnTo>
                <a:lnTo>
                  <a:pt x="36" y="854"/>
                </a:lnTo>
                <a:lnTo>
                  <a:pt x="42" y="854"/>
                </a:lnTo>
                <a:lnTo>
                  <a:pt x="49" y="854"/>
                </a:lnTo>
                <a:lnTo>
                  <a:pt x="53" y="854"/>
                </a:lnTo>
                <a:lnTo>
                  <a:pt x="60" y="854"/>
                </a:lnTo>
                <a:lnTo>
                  <a:pt x="65" y="854"/>
                </a:lnTo>
                <a:lnTo>
                  <a:pt x="69" y="854"/>
                </a:lnTo>
                <a:lnTo>
                  <a:pt x="76" y="854"/>
                </a:lnTo>
                <a:lnTo>
                  <a:pt x="82" y="854"/>
                </a:lnTo>
                <a:lnTo>
                  <a:pt x="86" y="854"/>
                </a:lnTo>
                <a:lnTo>
                  <a:pt x="93" y="854"/>
                </a:lnTo>
                <a:lnTo>
                  <a:pt x="98" y="854"/>
                </a:lnTo>
                <a:lnTo>
                  <a:pt x="102" y="854"/>
                </a:lnTo>
                <a:lnTo>
                  <a:pt x="109" y="854"/>
                </a:lnTo>
                <a:lnTo>
                  <a:pt x="115" y="854"/>
                </a:lnTo>
                <a:lnTo>
                  <a:pt x="119" y="854"/>
                </a:lnTo>
                <a:lnTo>
                  <a:pt x="126" y="854"/>
                </a:lnTo>
                <a:lnTo>
                  <a:pt x="131" y="854"/>
                </a:lnTo>
                <a:lnTo>
                  <a:pt x="135" y="854"/>
                </a:lnTo>
                <a:lnTo>
                  <a:pt x="142" y="854"/>
                </a:lnTo>
                <a:lnTo>
                  <a:pt x="148" y="854"/>
                </a:lnTo>
                <a:lnTo>
                  <a:pt x="152" y="854"/>
                </a:lnTo>
                <a:lnTo>
                  <a:pt x="159" y="854"/>
                </a:lnTo>
                <a:lnTo>
                  <a:pt x="164" y="854"/>
                </a:lnTo>
                <a:lnTo>
                  <a:pt x="168" y="854"/>
                </a:lnTo>
                <a:lnTo>
                  <a:pt x="175" y="854"/>
                </a:lnTo>
                <a:lnTo>
                  <a:pt x="181" y="854"/>
                </a:lnTo>
                <a:lnTo>
                  <a:pt x="185" y="854"/>
                </a:lnTo>
                <a:lnTo>
                  <a:pt x="192" y="854"/>
                </a:lnTo>
                <a:lnTo>
                  <a:pt x="197" y="854"/>
                </a:lnTo>
                <a:lnTo>
                  <a:pt x="201" y="854"/>
                </a:lnTo>
                <a:lnTo>
                  <a:pt x="208" y="854"/>
                </a:lnTo>
                <a:lnTo>
                  <a:pt x="214" y="854"/>
                </a:lnTo>
                <a:lnTo>
                  <a:pt x="218" y="854"/>
                </a:lnTo>
                <a:lnTo>
                  <a:pt x="224" y="854"/>
                </a:lnTo>
                <a:lnTo>
                  <a:pt x="227" y="854"/>
                </a:lnTo>
                <a:lnTo>
                  <a:pt x="234" y="854"/>
                </a:lnTo>
                <a:lnTo>
                  <a:pt x="241" y="854"/>
                </a:lnTo>
                <a:lnTo>
                  <a:pt x="244" y="854"/>
                </a:lnTo>
                <a:lnTo>
                  <a:pt x="251" y="854"/>
                </a:lnTo>
                <a:lnTo>
                  <a:pt x="257" y="854"/>
                </a:lnTo>
                <a:lnTo>
                  <a:pt x="260" y="854"/>
                </a:lnTo>
                <a:lnTo>
                  <a:pt x="267" y="854"/>
                </a:lnTo>
                <a:lnTo>
                  <a:pt x="274" y="854"/>
                </a:lnTo>
                <a:lnTo>
                  <a:pt x="277" y="854"/>
                </a:lnTo>
                <a:lnTo>
                  <a:pt x="284" y="854"/>
                </a:lnTo>
                <a:lnTo>
                  <a:pt x="290" y="854"/>
                </a:lnTo>
                <a:lnTo>
                  <a:pt x="293" y="854"/>
                </a:lnTo>
                <a:lnTo>
                  <a:pt x="300" y="854"/>
                </a:lnTo>
                <a:lnTo>
                  <a:pt x="307" y="851"/>
                </a:lnTo>
                <a:lnTo>
                  <a:pt x="310" y="851"/>
                </a:lnTo>
                <a:lnTo>
                  <a:pt x="317" y="854"/>
                </a:lnTo>
                <a:lnTo>
                  <a:pt x="323" y="854"/>
                </a:lnTo>
                <a:lnTo>
                  <a:pt x="326" y="854"/>
                </a:lnTo>
                <a:lnTo>
                  <a:pt x="333" y="854"/>
                </a:lnTo>
                <a:lnTo>
                  <a:pt x="340" y="854"/>
                </a:lnTo>
                <a:lnTo>
                  <a:pt x="343" y="854"/>
                </a:lnTo>
                <a:lnTo>
                  <a:pt x="350" y="854"/>
                </a:lnTo>
                <a:lnTo>
                  <a:pt x="356" y="854"/>
                </a:lnTo>
                <a:lnTo>
                  <a:pt x="359" y="851"/>
                </a:lnTo>
                <a:lnTo>
                  <a:pt x="366" y="848"/>
                </a:lnTo>
                <a:lnTo>
                  <a:pt x="373" y="851"/>
                </a:lnTo>
                <a:lnTo>
                  <a:pt x="376" y="854"/>
                </a:lnTo>
                <a:lnTo>
                  <a:pt x="382" y="854"/>
                </a:lnTo>
                <a:lnTo>
                  <a:pt x="389" y="851"/>
                </a:lnTo>
                <a:lnTo>
                  <a:pt x="392" y="851"/>
                </a:lnTo>
                <a:lnTo>
                  <a:pt x="399" y="861"/>
                </a:lnTo>
                <a:lnTo>
                  <a:pt x="406" y="868"/>
                </a:lnTo>
                <a:lnTo>
                  <a:pt x="409" y="861"/>
                </a:lnTo>
                <a:lnTo>
                  <a:pt x="415" y="832"/>
                </a:lnTo>
                <a:lnTo>
                  <a:pt x="422" y="795"/>
                </a:lnTo>
                <a:lnTo>
                  <a:pt x="425" y="802"/>
                </a:lnTo>
                <a:lnTo>
                  <a:pt x="432" y="868"/>
                </a:lnTo>
                <a:lnTo>
                  <a:pt x="439" y="967"/>
                </a:lnTo>
                <a:lnTo>
                  <a:pt x="442" y="1003"/>
                </a:lnTo>
                <a:lnTo>
                  <a:pt x="448" y="891"/>
                </a:lnTo>
                <a:lnTo>
                  <a:pt x="455" y="609"/>
                </a:lnTo>
                <a:lnTo>
                  <a:pt x="458" y="259"/>
                </a:lnTo>
                <a:lnTo>
                  <a:pt x="465" y="7"/>
                </a:lnTo>
                <a:lnTo>
                  <a:pt x="468" y="0"/>
                </a:lnTo>
                <a:lnTo>
                  <a:pt x="475" y="245"/>
                </a:lnTo>
                <a:lnTo>
                  <a:pt x="481" y="620"/>
                </a:lnTo>
                <a:lnTo>
                  <a:pt x="484" y="951"/>
                </a:lnTo>
                <a:lnTo>
                  <a:pt x="491" y="1116"/>
                </a:lnTo>
                <a:lnTo>
                  <a:pt x="498" y="1103"/>
                </a:lnTo>
                <a:lnTo>
                  <a:pt x="501" y="1000"/>
                </a:lnTo>
                <a:lnTo>
                  <a:pt x="508" y="914"/>
                </a:lnTo>
                <a:lnTo>
                  <a:pt x="514" y="891"/>
                </a:lnTo>
                <a:lnTo>
                  <a:pt x="517" y="921"/>
                </a:lnTo>
                <a:lnTo>
                  <a:pt x="524" y="958"/>
                </a:lnTo>
                <a:lnTo>
                  <a:pt x="531" y="970"/>
                </a:lnTo>
                <a:lnTo>
                  <a:pt x="534" y="963"/>
                </a:lnTo>
                <a:lnTo>
                  <a:pt x="540" y="954"/>
                </a:lnTo>
                <a:lnTo>
                  <a:pt x="547" y="947"/>
                </a:lnTo>
                <a:lnTo>
                  <a:pt x="550" y="951"/>
                </a:lnTo>
                <a:lnTo>
                  <a:pt x="557" y="951"/>
                </a:lnTo>
                <a:lnTo>
                  <a:pt x="564" y="947"/>
                </a:lnTo>
                <a:lnTo>
                  <a:pt x="567" y="947"/>
                </a:lnTo>
                <a:lnTo>
                  <a:pt x="573" y="947"/>
                </a:lnTo>
                <a:lnTo>
                  <a:pt x="580" y="947"/>
                </a:lnTo>
                <a:lnTo>
                  <a:pt x="583" y="951"/>
                </a:lnTo>
                <a:lnTo>
                  <a:pt x="590" y="951"/>
                </a:lnTo>
                <a:lnTo>
                  <a:pt x="597" y="951"/>
                </a:lnTo>
                <a:lnTo>
                  <a:pt x="600" y="947"/>
                </a:lnTo>
                <a:lnTo>
                  <a:pt x="606" y="947"/>
                </a:lnTo>
                <a:lnTo>
                  <a:pt x="613" y="947"/>
                </a:lnTo>
                <a:lnTo>
                  <a:pt x="616" y="947"/>
                </a:lnTo>
                <a:lnTo>
                  <a:pt x="623" y="947"/>
                </a:lnTo>
                <a:lnTo>
                  <a:pt x="630" y="947"/>
                </a:lnTo>
                <a:lnTo>
                  <a:pt x="633" y="947"/>
                </a:lnTo>
                <a:lnTo>
                  <a:pt x="639" y="947"/>
                </a:lnTo>
                <a:lnTo>
                  <a:pt x="646" y="947"/>
                </a:lnTo>
                <a:lnTo>
                  <a:pt x="649" y="947"/>
                </a:lnTo>
                <a:lnTo>
                  <a:pt x="656" y="947"/>
                </a:lnTo>
                <a:lnTo>
                  <a:pt x="663" y="947"/>
                </a:lnTo>
                <a:lnTo>
                  <a:pt x="666" y="947"/>
                </a:lnTo>
                <a:lnTo>
                  <a:pt x="672" y="947"/>
                </a:lnTo>
                <a:lnTo>
                  <a:pt x="679" y="947"/>
                </a:lnTo>
                <a:lnTo>
                  <a:pt x="682" y="947"/>
                </a:lnTo>
                <a:lnTo>
                  <a:pt x="689" y="947"/>
                </a:lnTo>
                <a:lnTo>
                  <a:pt x="696" y="947"/>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037" name="Freeform 69">
            <a:extLst>
              <a:ext uri="{FF2B5EF4-FFF2-40B4-BE49-F238E27FC236}">
                <a16:creationId xmlns:a16="http://schemas.microsoft.com/office/drawing/2014/main" id="{5A7C62F8-D2FE-4441-BFC0-5E9D1C7F1E49}"/>
              </a:ext>
            </a:extLst>
          </p:cNvPr>
          <p:cNvSpPr>
            <a:spLocks/>
          </p:cNvSpPr>
          <p:nvPr/>
        </p:nvSpPr>
        <p:spPr bwMode="auto">
          <a:xfrm>
            <a:off x="4298950" y="3049588"/>
            <a:ext cx="1098550" cy="1814512"/>
          </a:xfrm>
          <a:custGeom>
            <a:avLst/>
            <a:gdLst>
              <a:gd name="T0" fmla="*/ 9 w 692"/>
              <a:gd name="T1" fmla="*/ 980 h 1143"/>
              <a:gd name="T2" fmla="*/ 26 w 692"/>
              <a:gd name="T3" fmla="*/ 984 h 1143"/>
              <a:gd name="T4" fmla="*/ 42 w 692"/>
              <a:gd name="T5" fmla="*/ 977 h 1143"/>
              <a:gd name="T6" fmla="*/ 59 w 692"/>
              <a:gd name="T7" fmla="*/ 980 h 1143"/>
              <a:gd name="T8" fmla="*/ 75 w 692"/>
              <a:gd name="T9" fmla="*/ 984 h 1143"/>
              <a:gd name="T10" fmla="*/ 92 w 692"/>
              <a:gd name="T11" fmla="*/ 973 h 1143"/>
              <a:gd name="T12" fmla="*/ 108 w 692"/>
              <a:gd name="T13" fmla="*/ 964 h 1143"/>
              <a:gd name="T14" fmla="*/ 125 w 692"/>
              <a:gd name="T15" fmla="*/ 1100 h 1143"/>
              <a:gd name="T16" fmla="*/ 141 w 692"/>
              <a:gd name="T17" fmla="*/ 159 h 1143"/>
              <a:gd name="T18" fmla="*/ 158 w 692"/>
              <a:gd name="T19" fmla="*/ 418 h 1143"/>
              <a:gd name="T20" fmla="*/ 174 w 692"/>
              <a:gd name="T21" fmla="*/ 1047 h 1143"/>
              <a:gd name="T22" fmla="*/ 191 w 692"/>
              <a:gd name="T23" fmla="*/ 828 h 1143"/>
              <a:gd name="T24" fmla="*/ 207 w 692"/>
              <a:gd name="T25" fmla="*/ 901 h 1143"/>
              <a:gd name="T26" fmla="*/ 224 w 692"/>
              <a:gd name="T27" fmla="*/ 884 h 1143"/>
              <a:gd name="T28" fmla="*/ 240 w 692"/>
              <a:gd name="T29" fmla="*/ 887 h 1143"/>
              <a:gd name="T30" fmla="*/ 256 w 692"/>
              <a:gd name="T31" fmla="*/ 884 h 1143"/>
              <a:gd name="T32" fmla="*/ 270 w 692"/>
              <a:gd name="T33" fmla="*/ 887 h 1143"/>
              <a:gd name="T34" fmla="*/ 287 w 692"/>
              <a:gd name="T35" fmla="*/ 887 h 1143"/>
              <a:gd name="T36" fmla="*/ 303 w 692"/>
              <a:gd name="T37" fmla="*/ 884 h 1143"/>
              <a:gd name="T38" fmla="*/ 319 w 692"/>
              <a:gd name="T39" fmla="*/ 887 h 1143"/>
              <a:gd name="T40" fmla="*/ 336 w 692"/>
              <a:gd name="T41" fmla="*/ 887 h 1143"/>
              <a:gd name="T42" fmla="*/ 352 w 692"/>
              <a:gd name="T43" fmla="*/ 887 h 1143"/>
              <a:gd name="T44" fmla="*/ 369 w 692"/>
              <a:gd name="T45" fmla="*/ 887 h 1143"/>
              <a:gd name="T46" fmla="*/ 385 w 692"/>
              <a:gd name="T47" fmla="*/ 887 h 1143"/>
              <a:gd name="T48" fmla="*/ 402 w 692"/>
              <a:gd name="T49" fmla="*/ 887 h 1143"/>
              <a:gd name="T50" fmla="*/ 418 w 692"/>
              <a:gd name="T51" fmla="*/ 887 h 1143"/>
              <a:gd name="T52" fmla="*/ 435 w 692"/>
              <a:gd name="T53" fmla="*/ 887 h 1143"/>
              <a:gd name="T54" fmla="*/ 451 w 692"/>
              <a:gd name="T55" fmla="*/ 887 h 1143"/>
              <a:gd name="T56" fmla="*/ 468 w 692"/>
              <a:gd name="T57" fmla="*/ 887 h 1143"/>
              <a:gd name="T58" fmla="*/ 484 w 692"/>
              <a:gd name="T59" fmla="*/ 887 h 1143"/>
              <a:gd name="T60" fmla="*/ 501 w 692"/>
              <a:gd name="T61" fmla="*/ 887 h 1143"/>
              <a:gd name="T62" fmla="*/ 517 w 692"/>
              <a:gd name="T63" fmla="*/ 887 h 1143"/>
              <a:gd name="T64" fmla="*/ 534 w 692"/>
              <a:gd name="T65" fmla="*/ 887 h 1143"/>
              <a:gd name="T66" fmla="*/ 550 w 692"/>
              <a:gd name="T67" fmla="*/ 887 h 1143"/>
              <a:gd name="T68" fmla="*/ 567 w 692"/>
              <a:gd name="T69" fmla="*/ 887 h 1143"/>
              <a:gd name="T70" fmla="*/ 583 w 692"/>
              <a:gd name="T71" fmla="*/ 887 h 1143"/>
              <a:gd name="T72" fmla="*/ 600 w 692"/>
              <a:gd name="T73" fmla="*/ 887 h 1143"/>
              <a:gd name="T74" fmla="*/ 616 w 692"/>
              <a:gd name="T75" fmla="*/ 887 h 1143"/>
              <a:gd name="T76" fmla="*/ 633 w 692"/>
              <a:gd name="T77" fmla="*/ 887 h 1143"/>
              <a:gd name="T78" fmla="*/ 649 w 692"/>
              <a:gd name="T79" fmla="*/ 887 h 1143"/>
              <a:gd name="T80" fmla="*/ 666 w 692"/>
              <a:gd name="T81" fmla="*/ 887 h 1143"/>
              <a:gd name="T82" fmla="*/ 682 w 692"/>
              <a:gd name="T83" fmla="*/ 887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2" h="1143">
                <a:moveTo>
                  <a:pt x="0" y="980"/>
                </a:moveTo>
                <a:lnTo>
                  <a:pt x="2" y="980"/>
                </a:lnTo>
                <a:lnTo>
                  <a:pt x="9" y="980"/>
                </a:lnTo>
                <a:lnTo>
                  <a:pt x="16" y="980"/>
                </a:lnTo>
                <a:lnTo>
                  <a:pt x="19" y="980"/>
                </a:lnTo>
                <a:lnTo>
                  <a:pt x="26" y="984"/>
                </a:lnTo>
                <a:lnTo>
                  <a:pt x="30" y="980"/>
                </a:lnTo>
                <a:lnTo>
                  <a:pt x="35" y="977"/>
                </a:lnTo>
                <a:lnTo>
                  <a:pt x="42" y="977"/>
                </a:lnTo>
                <a:lnTo>
                  <a:pt x="46" y="977"/>
                </a:lnTo>
                <a:lnTo>
                  <a:pt x="52" y="980"/>
                </a:lnTo>
                <a:lnTo>
                  <a:pt x="59" y="980"/>
                </a:lnTo>
                <a:lnTo>
                  <a:pt x="63" y="980"/>
                </a:lnTo>
                <a:lnTo>
                  <a:pt x="68" y="977"/>
                </a:lnTo>
                <a:lnTo>
                  <a:pt x="75" y="984"/>
                </a:lnTo>
                <a:lnTo>
                  <a:pt x="79" y="996"/>
                </a:lnTo>
                <a:lnTo>
                  <a:pt x="85" y="996"/>
                </a:lnTo>
                <a:lnTo>
                  <a:pt x="92" y="973"/>
                </a:lnTo>
                <a:lnTo>
                  <a:pt x="96" y="935"/>
                </a:lnTo>
                <a:lnTo>
                  <a:pt x="101" y="917"/>
                </a:lnTo>
                <a:lnTo>
                  <a:pt x="108" y="964"/>
                </a:lnTo>
                <a:lnTo>
                  <a:pt x="112" y="1063"/>
                </a:lnTo>
                <a:lnTo>
                  <a:pt x="118" y="1143"/>
                </a:lnTo>
                <a:lnTo>
                  <a:pt x="125" y="1100"/>
                </a:lnTo>
                <a:lnTo>
                  <a:pt x="129" y="871"/>
                </a:lnTo>
                <a:lnTo>
                  <a:pt x="134" y="507"/>
                </a:lnTo>
                <a:lnTo>
                  <a:pt x="141" y="159"/>
                </a:lnTo>
                <a:lnTo>
                  <a:pt x="145" y="0"/>
                </a:lnTo>
                <a:lnTo>
                  <a:pt x="152" y="106"/>
                </a:lnTo>
                <a:lnTo>
                  <a:pt x="158" y="418"/>
                </a:lnTo>
                <a:lnTo>
                  <a:pt x="161" y="761"/>
                </a:lnTo>
                <a:lnTo>
                  <a:pt x="167" y="994"/>
                </a:lnTo>
                <a:lnTo>
                  <a:pt x="174" y="1047"/>
                </a:lnTo>
                <a:lnTo>
                  <a:pt x="178" y="973"/>
                </a:lnTo>
                <a:lnTo>
                  <a:pt x="185" y="875"/>
                </a:lnTo>
                <a:lnTo>
                  <a:pt x="191" y="828"/>
                </a:lnTo>
                <a:lnTo>
                  <a:pt x="194" y="842"/>
                </a:lnTo>
                <a:lnTo>
                  <a:pt x="200" y="877"/>
                </a:lnTo>
                <a:lnTo>
                  <a:pt x="207" y="901"/>
                </a:lnTo>
                <a:lnTo>
                  <a:pt x="211" y="905"/>
                </a:lnTo>
                <a:lnTo>
                  <a:pt x="218" y="891"/>
                </a:lnTo>
                <a:lnTo>
                  <a:pt x="224" y="884"/>
                </a:lnTo>
                <a:lnTo>
                  <a:pt x="227" y="887"/>
                </a:lnTo>
                <a:lnTo>
                  <a:pt x="234" y="887"/>
                </a:lnTo>
                <a:lnTo>
                  <a:pt x="240" y="887"/>
                </a:lnTo>
                <a:lnTo>
                  <a:pt x="244" y="884"/>
                </a:lnTo>
                <a:lnTo>
                  <a:pt x="251" y="884"/>
                </a:lnTo>
                <a:lnTo>
                  <a:pt x="256" y="884"/>
                </a:lnTo>
                <a:lnTo>
                  <a:pt x="260" y="887"/>
                </a:lnTo>
                <a:lnTo>
                  <a:pt x="267" y="887"/>
                </a:lnTo>
                <a:lnTo>
                  <a:pt x="270" y="887"/>
                </a:lnTo>
                <a:lnTo>
                  <a:pt x="277" y="887"/>
                </a:lnTo>
                <a:lnTo>
                  <a:pt x="284" y="887"/>
                </a:lnTo>
                <a:lnTo>
                  <a:pt x="287" y="887"/>
                </a:lnTo>
                <a:lnTo>
                  <a:pt x="293" y="887"/>
                </a:lnTo>
                <a:lnTo>
                  <a:pt x="300" y="887"/>
                </a:lnTo>
                <a:lnTo>
                  <a:pt x="303" y="884"/>
                </a:lnTo>
                <a:lnTo>
                  <a:pt x="310" y="887"/>
                </a:lnTo>
                <a:lnTo>
                  <a:pt x="317" y="887"/>
                </a:lnTo>
                <a:lnTo>
                  <a:pt x="319" y="887"/>
                </a:lnTo>
                <a:lnTo>
                  <a:pt x="326" y="887"/>
                </a:lnTo>
                <a:lnTo>
                  <a:pt x="333" y="887"/>
                </a:lnTo>
                <a:lnTo>
                  <a:pt x="336" y="887"/>
                </a:lnTo>
                <a:lnTo>
                  <a:pt x="343" y="887"/>
                </a:lnTo>
                <a:lnTo>
                  <a:pt x="350" y="887"/>
                </a:lnTo>
                <a:lnTo>
                  <a:pt x="352" y="887"/>
                </a:lnTo>
                <a:lnTo>
                  <a:pt x="359" y="887"/>
                </a:lnTo>
                <a:lnTo>
                  <a:pt x="366" y="887"/>
                </a:lnTo>
                <a:lnTo>
                  <a:pt x="369" y="887"/>
                </a:lnTo>
                <a:lnTo>
                  <a:pt x="376" y="887"/>
                </a:lnTo>
                <a:lnTo>
                  <a:pt x="383" y="887"/>
                </a:lnTo>
                <a:lnTo>
                  <a:pt x="385" y="887"/>
                </a:lnTo>
                <a:lnTo>
                  <a:pt x="392" y="887"/>
                </a:lnTo>
                <a:lnTo>
                  <a:pt x="399" y="887"/>
                </a:lnTo>
                <a:lnTo>
                  <a:pt x="402" y="887"/>
                </a:lnTo>
                <a:lnTo>
                  <a:pt x="409" y="887"/>
                </a:lnTo>
                <a:lnTo>
                  <a:pt x="415" y="887"/>
                </a:lnTo>
                <a:lnTo>
                  <a:pt x="418" y="887"/>
                </a:lnTo>
                <a:lnTo>
                  <a:pt x="425" y="887"/>
                </a:lnTo>
                <a:lnTo>
                  <a:pt x="432" y="887"/>
                </a:lnTo>
                <a:lnTo>
                  <a:pt x="435" y="887"/>
                </a:lnTo>
                <a:lnTo>
                  <a:pt x="442" y="887"/>
                </a:lnTo>
                <a:lnTo>
                  <a:pt x="448" y="887"/>
                </a:lnTo>
                <a:lnTo>
                  <a:pt x="451" y="887"/>
                </a:lnTo>
                <a:lnTo>
                  <a:pt x="458" y="887"/>
                </a:lnTo>
                <a:lnTo>
                  <a:pt x="465" y="887"/>
                </a:lnTo>
                <a:lnTo>
                  <a:pt x="468" y="887"/>
                </a:lnTo>
                <a:lnTo>
                  <a:pt x="475" y="887"/>
                </a:lnTo>
                <a:lnTo>
                  <a:pt x="481" y="887"/>
                </a:lnTo>
                <a:lnTo>
                  <a:pt x="484" y="887"/>
                </a:lnTo>
                <a:lnTo>
                  <a:pt x="491" y="887"/>
                </a:lnTo>
                <a:lnTo>
                  <a:pt x="498" y="887"/>
                </a:lnTo>
                <a:lnTo>
                  <a:pt x="501" y="887"/>
                </a:lnTo>
                <a:lnTo>
                  <a:pt x="508" y="887"/>
                </a:lnTo>
                <a:lnTo>
                  <a:pt x="514" y="887"/>
                </a:lnTo>
                <a:lnTo>
                  <a:pt x="517" y="887"/>
                </a:lnTo>
                <a:lnTo>
                  <a:pt x="524" y="887"/>
                </a:lnTo>
                <a:lnTo>
                  <a:pt x="527" y="887"/>
                </a:lnTo>
                <a:lnTo>
                  <a:pt x="534" y="887"/>
                </a:lnTo>
                <a:lnTo>
                  <a:pt x="541" y="887"/>
                </a:lnTo>
                <a:lnTo>
                  <a:pt x="543" y="887"/>
                </a:lnTo>
                <a:lnTo>
                  <a:pt x="550" y="887"/>
                </a:lnTo>
                <a:lnTo>
                  <a:pt x="557" y="887"/>
                </a:lnTo>
                <a:lnTo>
                  <a:pt x="560" y="887"/>
                </a:lnTo>
                <a:lnTo>
                  <a:pt x="567" y="887"/>
                </a:lnTo>
                <a:lnTo>
                  <a:pt x="573" y="887"/>
                </a:lnTo>
                <a:lnTo>
                  <a:pt x="576" y="887"/>
                </a:lnTo>
                <a:lnTo>
                  <a:pt x="583" y="887"/>
                </a:lnTo>
                <a:lnTo>
                  <a:pt x="590" y="887"/>
                </a:lnTo>
                <a:lnTo>
                  <a:pt x="593" y="887"/>
                </a:lnTo>
                <a:lnTo>
                  <a:pt x="600" y="887"/>
                </a:lnTo>
                <a:lnTo>
                  <a:pt x="606" y="887"/>
                </a:lnTo>
                <a:lnTo>
                  <a:pt x="609" y="887"/>
                </a:lnTo>
                <a:lnTo>
                  <a:pt x="616" y="887"/>
                </a:lnTo>
                <a:lnTo>
                  <a:pt x="623" y="887"/>
                </a:lnTo>
                <a:lnTo>
                  <a:pt x="626" y="887"/>
                </a:lnTo>
                <a:lnTo>
                  <a:pt x="633" y="887"/>
                </a:lnTo>
                <a:lnTo>
                  <a:pt x="639" y="887"/>
                </a:lnTo>
                <a:lnTo>
                  <a:pt x="642" y="887"/>
                </a:lnTo>
                <a:lnTo>
                  <a:pt x="649" y="887"/>
                </a:lnTo>
                <a:lnTo>
                  <a:pt x="656" y="887"/>
                </a:lnTo>
                <a:lnTo>
                  <a:pt x="659" y="887"/>
                </a:lnTo>
                <a:lnTo>
                  <a:pt x="666" y="887"/>
                </a:lnTo>
                <a:lnTo>
                  <a:pt x="672" y="887"/>
                </a:lnTo>
                <a:lnTo>
                  <a:pt x="675" y="887"/>
                </a:lnTo>
                <a:lnTo>
                  <a:pt x="682" y="887"/>
                </a:lnTo>
                <a:lnTo>
                  <a:pt x="689" y="887"/>
                </a:lnTo>
                <a:lnTo>
                  <a:pt x="692" y="887"/>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038" name="Freeform 70">
            <a:extLst>
              <a:ext uri="{FF2B5EF4-FFF2-40B4-BE49-F238E27FC236}">
                <a16:creationId xmlns:a16="http://schemas.microsoft.com/office/drawing/2014/main" id="{1E159ED6-4BD2-4425-B6E4-4D6D37AD5DEE}"/>
              </a:ext>
            </a:extLst>
          </p:cNvPr>
          <p:cNvSpPr>
            <a:spLocks/>
          </p:cNvSpPr>
          <p:nvPr/>
        </p:nvSpPr>
        <p:spPr bwMode="auto">
          <a:xfrm>
            <a:off x="5397500" y="4457700"/>
            <a:ext cx="915988" cy="1588"/>
          </a:xfrm>
          <a:custGeom>
            <a:avLst/>
            <a:gdLst>
              <a:gd name="T0" fmla="*/ 7 w 577"/>
              <a:gd name="T1" fmla="*/ 16 w 577"/>
              <a:gd name="T2" fmla="*/ 30 w 577"/>
              <a:gd name="T3" fmla="*/ 39 w 577"/>
              <a:gd name="T4" fmla="*/ 49 w 577"/>
              <a:gd name="T5" fmla="*/ 63 w 577"/>
              <a:gd name="T6" fmla="*/ 72 w 577"/>
              <a:gd name="T7" fmla="*/ 82 w 577"/>
              <a:gd name="T8" fmla="*/ 93 w 577"/>
              <a:gd name="T9" fmla="*/ 105 w 577"/>
              <a:gd name="T10" fmla="*/ 115 w 577"/>
              <a:gd name="T11" fmla="*/ 126 w 577"/>
              <a:gd name="T12" fmla="*/ 138 w 577"/>
              <a:gd name="T13" fmla="*/ 148 w 577"/>
              <a:gd name="T14" fmla="*/ 159 w 577"/>
              <a:gd name="T15" fmla="*/ 171 w 577"/>
              <a:gd name="T16" fmla="*/ 181 w 577"/>
              <a:gd name="T17" fmla="*/ 192 w 577"/>
              <a:gd name="T18" fmla="*/ 204 w 577"/>
              <a:gd name="T19" fmla="*/ 214 w 577"/>
              <a:gd name="T20" fmla="*/ 225 w 577"/>
              <a:gd name="T21" fmla="*/ 237 w 577"/>
              <a:gd name="T22" fmla="*/ 247 w 577"/>
              <a:gd name="T23" fmla="*/ 258 w 577"/>
              <a:gd name="T24" fmla="*/ 270 w 577"/>
              <a:gd name="T25" fmla="*/ 280 w 577"/>
              <a:gd name="T26" fmla="*/ 291 w 577"/>
              <a:gd name="T27" fmla="*/ 303 w 577"/>
              <a:gd name="T28" fmla="*/ 313 w 577"/>
              <a:gd name="T29" fmla="*/ 324 w 577"/>
              <a:gd name="T30" fmla="*/ 333 w 577"/>
              <a:gd name="T31" fmla="*/ 347 w 577"/>
              <a:gd name="T32" fmla="*/ 356 w 577"/>
              <a:gd name="T33" fmla="*/ 366 w 577"/>
              <a:gd name="T34" fmla="*/ 379 w 577"/>
              <a:gd name="T35" fmla="*/ 389 w 577"/>
              <a:gd name="T36" fmla="*/ 399 w 577"/>
              <a:gd name="T37" fmla="*/ 413 w 577"/>
              <a:gd name="T38" fmla="*/ 422 w 577"/>
              <a:gd name="T39" fmla="*/ 432 w 577"/>
              <a:gd name="T40" fmla="*/ 446 w 577"/>
              <a:gd name="T41" fmla="*/ 455 w 577"/>
              <a:gd name="T42" fmla="*/ 465 w 577"/>
              <a:gd name="T43" fmla="*/ 479 w 577"/>
              <a:gd name="T44" fmla="*/ 488 w 577"/>
              <a:gd name="T45" fmla="*/ 498 w 577"/>
              <a:gd name="T46" fmla="*/ 512 w 577"/>
              <a:gd name="T47" fmla="*/ 521 w 577"/>
              <a:gd name="T48" fmla="*/ 531 w 577"/>
              <a:gd name="T49" fmla="*/ 545 w 577"/>
              <a:gd name="T50" fmla="*/ 554 w 577"/>
              <a:gd name="T51" fmla="*/ 564 w 577"/>
              <a:gd name="T52" fmla="*/ 574 w 57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 ang="0">
                <a:pos x="T52" y="0"/>
              </a:cxn>
            </a:cxnLst>
            <a:rect l="0" t="0" r="r" b="b"/>
            <a:pathLst>
              <a:path w="577">
                <a:moveTo>
                  <a:pt x="0" y="0"/>
                </a:moveTo>
                <a:lnTo>
                  <a:pt x="7" y="0"/>
                </a:lnTo>
                <a:lnTo>
                  <a:pt x="13" y="0"/>
                </a:lnTo>
                <a:lnTo>
                  <a:pt x="16" y="0"/>
                </a:lnTo>
                <a:lnTo>
                  <a:pt x="23" y="0"/>
                </a:lnTo>
                <a:lnTo>
                  <a:pt x="30" y="0"/>
                </a:lnTo>
                <a:lnTo>
                  <a:pt x="33" y="0"/>
                </a:lnTo>
                <a:lnTo>
                  <a:pt x="39" y="0"/>
                </a:lnTo>
                <a:lnTo>
                  <a:pt x="46" y="0"/>
                </a:lnTo>
                <a:lnTo>
                  <a:pt x="49" y="0"/>
                </a:lnTo>
                <a:lnTo>
                  <a:pt x="56" y="0"/>
                </a:lnTo>
                <a:lnTo>
                  <a:pt x="63" y="0"/>
                </a:lnTo>
                <a:lnTo>
                  <a:pt x="66" y="0"/>
                </a:lnTo>
                <a:lnTo>
                  <a:pt x="72" y="0"/>
                </a:lnTo>
                <a:lnTo>
                  <a:pt x="75" y="0"/>
                </a:lnTo>
                <a:lnTo>
                  <a:pt x="82" y="0"/>
                </a:lnTo>
                <a:lnTo>
                  <a:pt x="89" y="0"/>
                </a:lnTo>
                <a:lnTo>
                  <a:pt x="93" y="0"/>
                </a:lnTo>
                <a:lnTo>
                  <a:pt x="99" y="0"/>
                </a:lnTo>
                <a:lnTo>
                  <a:pt x="105" y="0"/>
                </a:lnTo>
                <a:lnTo>
                  <a:pt x="109" y="0"/>
                </a:lnTo>
                <a:lnTo>
                  <a:pt x="115" y="0"/>
                </a:lnTo>
                <a:lnTo>
                  <a:pt x="122" y="0"/>
                </a:lnTo>
                <a:lnTo>
                  <a:pt x="126" y="0"/>
                </a:lnTo>
                <a:lnTo>
                  <a:pt x="132" y="0"/>
                </a:lnTo>
                <a:lnTo>
                  <a:pt x="138" y="0"/>
                </a:lnTo>
                <a:lnTo>
                  <a:pt x="142" y="0"/>
                </a:lnTo>
                <a:lnTo>
                  <a:pt x="148" y="0"/>
                </a:lnTo>
                <a:lnTo>
                  <a:pt x="155" y="0"/>
                </a:lnTo>
                <a:lnTo>
                  <a:pt x="159" y="0"/>
                </a:lnTo>
                <a:lnTo>
                  <a:pt x="166" y="0"/>
                </a:lnTo>
                <a:lnTo>
                  <a:pt x="171" y="0"/>
                </a:lnTo>
                <a:lnTo>
                  <a:pt x="175" y="0"/>
                </a:lnTo>
                <a:lnTo>
                  <a:pt x="181" y="0"/>
                </a:lnTo>
                <a:lnTo>
                  <a:pt x="188" y="0"/>
                </a:lnTo>
                <a:lnTo>
                  <a:pt x="192" y="0"/>
                </a:lnTo>
                <a:lnTo>
                  <a:pt x="197" y="0"/>
                </a:lnTo>
                <a:lnTo>
                  <a:pt x="204" y="0"/>
                </a:lnTo>
                <a:lnTo>
                  <a:pt x="208" y="0"/>
                </a:lnTo>
                <a:lnTo>
                  <a:pt x="214" y="0"/>
                </a:lnTo>
                <a:lnTo>
                  <a:pt x="221" y="0"/>
                </a:lnTo>
                <a:lnTo>
                  <a:pt x="225" y="0"/>
                </a:lnTo>
                <a:lnTo>
                  <a:pt x="230" y="0"/>
                </a:lnTo>
                <a:lnTo>
                  <a:pt x="237" y="0"/>
                </a:lnTo>
                <a:lnTo>
                  <a:pt x="241" y="0"/>
                </a:lnTo>
                <a:lnTo>
                  <a:pt x="247" y="0"/>
                </a:lnTo>
                <a:lnTo>
                  <a:pt x="254" y="0"/>
                </a:lnTo>
                <a:lnTo>
                  <a:pt x="258" y="0"/>
                </a:lnTo>
                <a:lnTo>
                  <a:pt x="263" y="0"/>
                </a:lnTo>
                <a:lnTo>
                  <a:pt x="270" y="0"/>
                </a:lnTo>
                <a:lnTo>
                  <a:pt x="274" y="0"/>
                </a:lnTo>
                <a:lnTo>
                  <a:pt x="280" y="0"/>
                </a:lnTo>
                <a:lnTo>
                  <a:pt x="287" y="0"/>
                </a:lnTo>
                <a:lnTo>
                  <a:pt x="291" y="0"/>
                </a:lnTo>
                <a:lnTo>
                  <a:pt x="296" y="0"/>
                </a:lnTo>
                <a:lnTo>
                  <a:pt x="303" y="0"/>
                </a:lnTo>
                <a:lnTo>
                  <a:pt x="307" y="0"/>
                </a:lnTo>
                <a:lnTo>
                  <a:pt x="313" y="0"/>
                </a:lnTo>
                <a:lnTo>
                  <a:pt x="320" y="0"/>
                </a:lnTo>
                <a:lnTo>
                  <a:pt x="324" y="0"/>
                </a:lnTo>
                <a:lnTo>
                  <a:pt x="329" y="0"/>
                </a:lnTo>
                <a:lnTo>
                  <a:pt x="333" y="0"/>
                </a:lnTo>
                <a:lnTo>
                  <a:pt x="340" y="0"/>
                </a:lnTo>
                <a:lnTo>
                  <a:pt x="347" y="0"/>
                </a:lnTo>
                <a:lnTo>
                  <a:pt x="350" y="0"/>
                </a:lnTo>
                <a:lnTo>
                  <a:pt x="356" y="0"/>
                </a:lnTo>
                <a:lnTo>
                  <a:pt x="362" y="0"/>
                </a:lnTo>
                <a:lnTo>
                  <a:pt x="366" y="0"/>
                </a:lnTo>
                <a:lnTo>
                  <a:pt x="373" y="0"/>
                </a:lnTo>
                <a:lnTo>
                  <a:pt x="379" y="0"/>
                </a:lnTo>
                <a:lnTo>
                  <a:pt x="383" y="0"/>
                </a:lnTo>
                <a:lnTo>
                  <a:pt x="389" y="0"/>
                </a:lnTo>
                <a:lnTo>
                  <a:pt x="395" y="0"/>
                </a:lnTo>
                <a:lnTo>
                  <a:pt x="399" y="0"/>
                </a:lnTo>
                <a:lnTo>
                  <a:pt x="406" y="0"/>
                </a:lnTo>
                <a:lnTo>
                  <a:pt x="413" y="0"/>
                </a:lnTo>
                <a:lnTo>
                  <a:pt x="416" y="0"/>
                </a:lnTo>
                <a:lnTo>
                  <a:pt x="422" y="0"/>
                </a:lnTo>
                <a:lnTo>
                  <a:pt x="429" y="0"/>
                </a:lnTo>
                <a:lnTo>
                  <a:pt x="432" y="0"/>
                </a:lnTo>
                <a:lnTo>
                  <a:pt x="439" y="0"/>
                </a:lnTo>
                <a:lnTo>
                  <a:pt x="446" y="0"/>
                </a:lnTo>
                <a:lnTo>
                  <a:pt x="449" y="0"/>
                </a:lnTo>
                <a:lnTo>
                  <a:pt x="455" y="0"/>
                </a:lnTo>
                <a:lnTo>
                  <a:pt x="461" y="0"/>
                </a:lnTo>
                <a:lnTo>
                  <a:pt x="465" y="0"/>
                </a:lnTo>
                <a:lnTo>
                  <a:pt x="472" y="0"/>
                </a:lnTo>
                <a:lnTo>
                  <a:pt x="479" y="0"/>
                </a:lnTo>
                <a:lnTo>
                  <a:pt x="482" y="0"/>
                </a:lnTo>
                <a:lnTo>
                  <a:pt x="488" y="0"/>
                </a:lnTo>
                <a:lnTo>
                  <a:pt x="495" y="0"/>
                </a:lnTo>
                <a:lnTo>
                  <a:pt x="498" y="0"/>
                </a:lnTo>
                <a:lnTo>
                  <a:pt x="505" y="0"/>
                </a:lnTo>
                <a:lnTo>
                  <a:pt x="512" y="0"/>
                </a:lnTo>
                <a:lnTo>
                  <a:pt x="514" y="0"/>
                </a:lnTo>
                <a:lnTo>
                  <a:pt x="521" y="0"/>
                </a:lnTo>
                <a:lnTo>
                  <a:pt x="528" y="0"/>
                </a:lnTo>
                <a:lnTo>
                  <a:pt x="531" y="0"/>
                </a:lnTo>
                <a:lnTo>
                  <a:pt x="538" y="0"/>
                </a:lnTo>
                <a:lnTo>
                  <a:pt x="545" y="0"/>
                </a:lnTo>
                <a:lnTo>
                  <a:pt x="547" y="0"/>
                </a:lnTo>
                <a:lnTo>
                  <a:pt x="554" y="0"/>
                </a:lnTo>
                <a:lnTo>
                  <a:pt x="561" y="0"/>
                </a:lnTo>
                <a:lnTo>
                  <a:pt x="564" y="0"/>
                </a:lnTo>
                <a:lnTo>
                  <a:pt x="571" y="0"/>
                </a:lnTo>
                <a:lnTo>
                  <a:pt x="574" y="0"/>
                </a:lnTo>
                <a:lnTo>
                  <a:pt x="577" y="0"/>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039" name="Freeform 71">
            <a:extLst>
              <a:ext uri="{FF2B5EF4-FFF2-40B4-BE49-F238E27FC236}">
                <a16:creationId xmlns:a16="http://schemas.microsoft.com/office/drawing/2014/main" id="{9E5F284C-4AD4-481C-A588-A59527E69FD8}"/>
              </a:ext>
            </a:extLst>
          </p:cNvPr>
          <p:cNvSpPr>
            <a:spLocks noEditPoints="1"/>
          </p:cNvSpPr>
          <p:nvPr/>
        </p:nvSpPr>
        <p:spPr bwMode="auto">
          <a:xfrm>
            <a:off x="3194050" y="3041650"/>
            <a:ext cx="1079500" cy="1744663"/>
          </a:xfrm>
          <a:custGeom>
            <a:avLst/>
            <a:gdLst>
              <a:gd name="T0" fmla="*/ 516 w 9952"/>
              <a:gd name="T1" fmla="*/ 12918 h 15990"/>
              <a:gd name="T2" fmla="*/ 133 w 9952"/>
              <a:gd name="T3" fmla="*/ 13051 h 15990"/>
              <a:gd name="T4" fmla="*/ 1200 w 9952"/>
              <a:gd name="T5" fmla="*/ 12918 h 15990"/>
              <a:gd name="T6" fmla="*/ 1250 w 9952"/>
              <a:gd name="T7" fmla="*/ 13051 h 15990"/>
              <a:gd name="T8" fmla="*/ 1916 w 9952"/>
              <a:gd name="T9" fmla="*/ 12918 h 15990"/>
              <a:gd name="T10" fmla="*/ 2316 w 9952"/>
              <a:gd name="T11" fmla="*/ 13051 h 15990"/>
              <a:gd name="T12" fmla="*/ 2800 w 9952"/>
              <a:gd name="T13" fmla="*/ 12918 h 15990"/>
              <a:gd name="T14" fmla="*/ 3316 w 9952"/>
              <a:gd name="T15" fmla="*/ 12918 h 15990"/>
              <a:gd name="T16" fmla="*/ 2933 w 9952"/>
              <a:gd name="T17" fmla="*/ 13051 h 15990"/>
              <a:gd name="T18" fmla="*/ 3900 w 9952"/>
              <a:gd name="T19" fmla="*/ 12918 h 15990"/>
              <a:gd name="T20" fmla="*/ 4150 w 9952"/>
              <a:gd name="T21" fmla="*/ 13051 h 15990"/>
              <a:gd name="T22" fmla="*/ 4686 w 9952"/>
              <a:gd name="T23" fmla="*/ 12888 h 15990"/>
              <a:gd name="T24" fmla="*/ 4966 w 9952"/>
              <a:gd name="T25" fmla="*/ 12918 h 15990"/>
              <a:gd name="T26" fmla="*/ 4937 w 9952"/>
              <a:gd name="T27" fmla="*/ 13044 h 15990"/>
              <a:gd name="T28" fmla="*/ 4686 w 9952"/>
              <a:gd name="T29" fmla="*/ 12888 h 15990"/>
              <a:gd name="T30" fmla="*/ 5789 w 9952"/>
              <a:gd name="T31" fmla="*/ 12897 h 15990"/>
              <a:gd name="T32" fmla="*/ 5733 w 9952"/>
              <a:gd name="T33" fmla="*/ 13001 h 15990"/>
              <a:gd name="T34" fmla="*/ 5958 w 9952"/>
              <a:gd name="T35" fmla="*/ 12838 h 15990"/>
              <a:gd name="T36" fmla="*/ 6346 w 9952"/>
              <a:gd name="T37" fmla="*/ 12808 h 15990"/>
              <a:gd name="T38" fmla="*/ 6385 w 9952"/>
              <a:gd name="T39" fmla="*/ 13208 h 15990"/>
              <a:gd name="T40" fmla="*/ 6526 w 9952"/>
              <a:gd name="T41" fmla="*/ 15069 h 15990"/>
              <a:gd name="T42" fmla="*/ 6393 w 9952"/>
              <a:gd name="T43" fmla="*/ 15080 h 15990"/>
              <a:gd name="T44" fmla="*/ 6501 w 9952"/>
              <a:gd name="T45" fmla="*/ 12829 h 15990"/>
              <a:gd name="T46" fmla="*/ 6511 w 9952"/>
              <a:gd name="T47" fmla="*/ 12429 h 15990"/>
              <a:gd name="T48" fmla="*/ 6702 w 9952"/>
              <a:gd name="T49" fmla="*/ 10033 h 15990"/>
              <a:gd name="T50" fmla="*/ 6711 w 9952"/>
              <a:gd name="T51" fmla="*/ 9633 h 15990"/>
              <a:gd name="T52" fmla="*/ 6604 w 9952"/>
              <a:gd name="T53" fmla="*/ 7231 h 15990"/>
              <a:gd name="T54" fmla="*/ 6608 w 9952"/>
              <a:gd name="T55" fmla="*/ 6831 h 15990"/>
              <a:gd name="T56" fmla="*/ 6764 w 9952"/>
              <a:gd name="T57" fmla="*/ 4432 h 15990"/>
              <a:gd name="T58" fmla="*/ 6663 w 9952"/>
              <a:gd name="T59" fmla="*/ 3097 h 15990"/>
              <a:gd name="T60" fmla="*/ 6821 w 9952"/>
              <a:gd name="T61" fmla="*/ 2168 h 15990"/>
              <a:gd name="T62" fmla="*/ 6784 w 9952"/>
              <a:gd name="T63" fmla="*/ 60 h 15990"/>
              <a:gd name="T64" fmla="*/ 6754 w 9952"/>
              <a:gd name="T65" fmla="*/ 293 h 15990"/>
              <a:gd name="T66" fmla="*/ 6847 w 9952"/>
              <a:gd name="T67" fmla="*/ 2234 h 15990"/>
              <a:gd name="T68" fmla="*/ 7018 w 9952"/>
              <a:gd name="T69" fmla="*/ 3563 h 15990"/>
              <a:gd name="T70" fmla="*/ 6899 w 9952"/>
              <a:gd name="T71" fmla="*/ 4499 h 15990"/>
              <a:gd name="T72" fmla="*/ 7070 w 9952"/>
              <a:gd name="T73" fmla="*/ 6896 h 15990"/>
              <a:gd name="T74" fmla="*/ 7076 w 9952"/>
              <a:gd name="T75" fmla="*/ 7296 h 15990"/>
              <a:gd name="T76" fmla="*/ 6976 w 9952"/>
              <a:gd name="T77" fmla="*/ 9698 h 15990"/>
              <a:gd name="T78" fmla="*/ 7123 w 9952"/>
              <a:gd name="T79" fmla="*/ 11030 h 15990"/>
              <a:gd name="T80" fmla="*/ 7000 w 9952"/>
              <a:gd name="T81" fmla="*/ 11964 h 15990"/>
              <a:gd name="T82" fmla="*/ 7184 w 9952"/>
              <a:gd name="T83" fmla="*/ 14360 h 15990"/>
              <a:gd name="T84" fmla="*/ 7201 w 9952"/>
              <a:gd name="T85" fmla="*/ 14760 h 15990"/>
              <a:gd name="T86" fmla="*/ 7350 w 9952"/>
              <a:gd name="T87" fmla="*/ 15787 h 15990"/>
              <a:gd name="T88" fmla="*/ 7254 w 9952"/>
              <a:gd name="T89" fmla="*/ 14706 h 15990"/>
              <a:gd name="T90" fmla="*/ 7269 w 9952"/>
              <a:gd name="T91" fmla="*/ 14303 h 15990"/>
              <a:gd name="T92" fmla="*/ 7473 w 9952"/>
              <a:gd name="T93" fmla="*/ 13383 h 15990"/>
              <a:gd name="T94" fmla="*/ 7614 w 9952"/>
              <a:gd name="T95" fmla="*/ 12936 h 15990"/>
              <a:gd name="T96" fmla="*/ 8050 w 9952"/>
              <a:gd name="T97" fmla="*/ 13451 h 15990"/>
              <a:gd name="T98" fmla="*/ 8020 w 9952"/>
              <a:gd name="T99" fmla="*/ 13577 h 15990"/>
              <a:gd name="T100" fmla="*/ 7842 w 9952"/>
              <a:gd name="T101" fmla="*/ 13819 h 15990"/>
              <a:gd name="T102" fmla="*/ 8996 w 9952"/>
              <a:gd name="T103" fmla="*/ 13608 h 15990"/>
              <a:gd name="T104" fmla="*/ 8837 w 9952"/>
              <a:gd name="T105" fmla="*/ 13677 h 15990"/>
              <a:gd name="T106" fmla="*/ 9450 w 9952"/>
              <a:gd name="T107" fmla="*/ 13684 h 15990"/>
              <a:gd name="T108" fmla="*/ 9750 w 9952"/>
              <a:gd name="T109" fmla="*/ 13784 h 15990"/>
              <a:gd name="T110" fmla="*/ 9703 w 9952"/>
              <a:gd name="T111" fmla="*/ 13898 h 15990"/>
              <a:gd name="T112" fmla="*/ 9431 w 9952"/>
              <a:gd name="T113" fmla="*/ 13818 h 15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52" h="15990">
                <a:moveTo>
                  <a:pt x="0" y="12918"/>
                </a:moveTo>
                <a:lnTo>
                  <a:pt x="33" y="12918"/>
                </a:lnTo>
                <a:lnTo>
                  <a:pt x="133" y="12918"/>
                </a:lnTo>
                <a:lnTo>
                  <a:pt x="233" y="12918"/>
                </a:lnTo>
                <a:lnTo>
                  <a:pt x="283" y="12918"/>
                </a:lnTo>
                <a:lnTo>
                  <a:pt x="383" y="12918"/>
                </a:lnTo>
                <a:lnTo>
                  <a:pt x="483" y="12918"/>
                </a:lnTo>
                <a:lnTo>
                  <a:pt x="516" y="12918"/>
                </a:lnTo>
                <a:lnTo>
                  <a:pt x="533" y="12918"/>
                </a:lnTo>
                <a:lnTo>
                  <a:pt x="533" y="13051"/>
                </a:lnTo>
                <a:lnTo>
                  <a:pt x="516" y="13051"/>
                </a:lnTo>
                <a:lnTo>
                  <a:pt x="483" y="13051"/>
                </a:lnTo>
                <a:lnTo>
                  <a:pt x="383" y="13051"/>
                </a:lnTo>
                <a:lnTo>
                  <a:pt x="283" y="13051"/>
                </a:lnTo>
                <a:lnTo>
                  <a:pt x="233" y="13051"/>
                </a:lnTo>
                <a:lnTo>
                  <a:pt x="133" y="13051"/>
                </a:lnTo>
                <a:lnTo>
                  <a:pt x="33" y="13051"/>
                </a:lnTo>
                <a:lnTo>
                  <a:pt x="0" y="13051"/>
                </a:lnTo>
                <a:lnTo>
                  <a:pt x="0" y="12918"/>
                </a:lnTo>
                <a:close/>
                <a:moveTo>
                  <a:pt x="933" y="12918"/>
                </a:moveTo>
                <a:lnTo>
                  <a:pt x="950" y="12918"/>
                </a:lnTo>
                <a:lnTo>
                  <a:pt x="1000" y="12918"/>
                </a:lnTo>
                <a:lnTo>
                  <a:pt x="1100" y="12918"/>
                </a:lnTo>
                <a:lnTo>
                  <a:pt x="1200" y="12918"/>
                </a:lnTo>
                <a:lnTo>
                  <a:pt x="1250" y="12918"/>
                </a:lnTo>
                <a:lnTo>
                  <a:pt x="1350" y="12918"/>
                </a:lnTo>
                <a:lnTo>
                  <a:pt x="1433" y="12918"/>
                </a:lnTo>
                <a:lnTo>
                  <a:pt x="1466" y="12918"/>
                </a:lnTo>
                <a:lnTo>
                  <a:pt x="1466" y="13051"/>
                </a:lnTo>
                <a:lnTo>
                  <a:pt x="1433" y="13051"/>
                </a:lnTo>
                <a:lnTo>
                  <a:pt x="1350" y="13051"/>
                </a:lnTo>
                <a:lnTo>
                  <a:pt x="1250" y="13051"/>
                </a:lnTo>
                <a:lnTo>
                  <a:pt x="1200" y="13051"/>
                </a:lnTo>
                <a:lnTo>
                  <a:pt x="1100" y="13051"/>
                </a:lnTo>
                <a:lnTo>
                  <a:pt x="1000" y="13051"/>
                </a:lnTo>
                <a:lnTo>
                  <a:pt x="950" y="13051"/>
                </a:lnTo>
                <a:lnTo>
                  <a:pt x="933" y="13051"/>
                </a:lnTo>
                <a:lnTo>
                  <a:pt x="933" y="12918"/>
                </a:lnTo>
                <a:close/>
                <a:moveTo>
                  <a:pt x="1866" y="12918"/>
                </a:moveTo>
                <a:lnTo>
                  <a:pt x="1916" y="12918"/>
                </a:lnTo>
                <a:lnTo>
                  <a:pt x="1966" y="12918"/>
                </a:lnTo>
                <a:lnTo>
                  <a:pt x="2066" y="12918"/>
                </a:lnTo>
                <a:lnTo>
                  <a:pt x="2166" y="12918"/>
                </a:lnTo>
                <a:lnTo>
                  <a:pt x="2216" y="12918"/>
                </a:lnTo>
                <a:lnTo>
                  <a:pt x="2316" y="12918"/>
                </a:lnTo>
                <a:lnTo>
                  <a:pt x="2400" y="12918"/>
                </a:lnTo>
                <a:lnTo>
                  <a:pt x="2400" y="13051"/>
                </a:lnTo>
                <a:lnTo>
                  <a:pt x="2316" y="13051"/>
                </a:lnTo>
                <a:lnTo>
                  <a:pt x="2216" y="13051"/>
                </a:lnTo>
                <a:lnTo>
                  <a:pt x="2166" y="13051"/>
                </a:lnTo>
                <a:lnTo>
                  <a:pt x="2066" y="13051"/>
                </a:lnTo>
                <a:lnTo>
                  <a:pt x="1966" y="13051"/>
                </a:lnTo>
                <a:lnTo>
                  <a:pt x="1916" y="13051"/>
                </a:lnTo>
                <a:lnTo>
                  <a:pt x="1866" y="13051"/>
                </a:lnTo>
                <a:lnTo>
                  <a:pt x="1866" y="12918"/>
                </a:lnTo>
                <a:close/>
                <a:moveTo>
                  <a:pt x="2800" y="12918"/>
                </a:moveTo>
                <a:lnTo>
                  <a:pt x="2800" y="12918"/>
                </a:lnTo>
                <a:lnTo>
                  <a:pt x="2883" y="12918"/>
                </a:lnTo>
                <a:lnTo>
                  <a:pt x="2933" y="12918"/>
                </a:lnTo>
                <a:lnTo>
                  <a:pt x="3033" y="12918"/>
                </a:lnTo>
                <a:lnTo>
                  <a:pt x="3133" y="12918"/>
                </a:lnTo>
                <a:lnTo>
                  <a:pt x="3183" y="12918"/>
                </a:lnTo>
                <a:lnTo>
                  <a:pt x="3266" y="12918"/>
                </a:lnTo>
                <a:lnTo>
                  <a:pt x="3316" y="12918"/>
                </a:lnTo>
                <a:lnTo>
                  <a:pt x="3333" y="12918"/>
                </a:lnTo>
                <a:lnTo>
                  <a:pt x="3333" y="13051"/>
                </a:lnTo>
                <a:lnTo>
                  <a:pt x="3316" y="13051"/>
                </a:lnTo>
                <a:lnTo>
                  <a:pt x="3266" y="13051"/>
                </a:lnTo>
                <a:lnTo>
                  <a:pt x="3183" y="13051"/>
                </a:lnTo>
                <a:lnTo>
                  <a:pt x="3133" y="13051"/>
                </a:lnTo>
                <a:lnTo>
                  <a:pt x="3033" y="13051"/>
                </a:lnTo>
                <a:lnTo>
                  <a:pt x="2933" y="13051"/>
                </a:lnTo>
                <a:lnTo>
                  <a:pt x="2883" y="13051"/>
                </a:lnTo>
                <a:lnTo>
                  <a:pt x="2800" y="13051"/>
                </a:lnTo>
                <a:lnTo>
                  <a:pt x="2800" y="13051"/>
                </a:lnTo>
                <a:lnTo>
                  <a:pt x="2800" y="12918"/>
                </a:lnTo>
                <a:close/>
                <a:moveTo>
                  <a:pt x="3733" y="12918"/>
                </a:moveTo>
                <a:lnTo>
                  <a:pt x="3750" y="12918"/>
                </a:lnTo>
                <a:lnTo>
                  <a:pt x="3800" y="12918"/>
                </a:lnTo>
                <a:lnTo>
                  <a:pt x="3900" y="12918"/>
                </a:lnTo>
                <a:lnTo>
                  <a:pt x="4000" y="12918"/>
                </a:lnTo>
                <a:lnTo>
                  <a:pt x="4050" y="12918"/>
                </a:lnTo>
                <a:lnTo>
                  <a:pt x="4150" y="12918"/>
                </a:lnTo>
                <a:lnTo>
                  <a:pt x="4233" y="12918"/>
                </a:lnTo>
                <a:lnTo>
                  <a:pt x="4266" y="12918"/>
                </a:lnTo>
                <a:lnTo>
                  <a:pt x="4266" y="13051"/>
                </a:lnTo>
                <a:lnTo>
                  <a:pt x="4233" y="13051"/>
                </a:lnTo>
                <a:lnTo>
                  <a:pt x="4150" y="13051"/>
                </a:lnTo>
                <a:lnTo>
                  <a:pt x="4050" y="13051"/>
                </a:lnTo>
                <a:lnTo>
                  <a:pt x="4000" y="13051"/>
                </a:lnTo>
                <a:lnTo>
                  <a:pt x="3900" y="13051"/>
                </a:lnTo>
                <a:lnTo>
                  <a:pt x="3800" y="13051"/>
                </a:lnTo>
                <a:lnTo>
                  <a:pt x="3750" y="13051"/>
                </a:lnTo>
                <a:lnTo>
                  <a:pt x="3733" y="13051"/>
                </a:lnTo>
                <a:lnTo>
                  <a:pt x="3733" y="12918"/>
                </a:lnTo>
                <a:close/>
                <a:moveTo>
                  <a:pt x="4686" y="12888"/>
                </a:moveTo>
                <a:lnTo>
                  <a:pt x="4751" y="12927"/>
                </a:lnTo>
                <a:lnTo>
                  <a:pt x="4716" y="12918"/>
                </a:lnTo>
                <a:lnTo>
                  <a:pt x="4766" y="12918"/>
                </a:lnTo>
                <a:lnTo>
                  <a:pt x="4737" y="12925"/>
                </a:lnTo>
                <a:lnTo>
                  <a:pt x="4837" y="12875"/>
                </a:lnTo>
                <a:cubicBezTo>
                  <a:pt x="4855" y="12865"/>
                  <a:pt x="4878" y="12865"/>
                  <a:pt x="4896" y="12875"/>
                </a:cubicBezTo>
                <a:lnTo>
                  <a:pt x="4996" y="12925"/>
                </a:lnTo>
                <a:lnTo>
                  <a:pt x="4966" y="12918"/>
                </a:lnTo>
                <a:lnTo>
                  <a:pt x="5016" y="12918"/>
                </a:lnTo>
                <a:lnTo>
                  <a:pt x="5116" y="12918"/>
                </a:lnTo>
                <a:lnTo>
                  <a:pt x="5151" y="12918"/>
                </a:lnTo>
                <a:lnTo>
                  <a:pt x="5151" y="13051"/>
                </a:lnTo>
                <a:lnTo>
                  <a:pt x="5116" y="13051"/>
                </a:lnTo>
                <a:lnTo>
                  <a:pt x="5016" y="13051"/>
                </a:lnTo>
                <a:lnTo>
                  <a:pt x="4966" y="13051"/>
                </a:lnTo>
                <a:cubicBezTo>
                  <a:pt x="4956" y="13051"/>
                  <a:pt x="4946" y="13049"/>
                  <a:pt x="4937" y="13044"/>
                </a:cubicBezTo>
                <a:lnTo>
                  <a:pt x="4837" y="12994"/>
                </a:lnTo>
                <a:lnTo>
                  <a:pt x="4896" y="12994"/>
                </a:lnTo>
                <a:lnTo>
                  <a:pt x="4796" y="13044"/>
                </a:lnTo>
                <a:cubicBezTo>
                  <a:pt x="4787" y="13049"/>
                  <a:pt x="4777" y="13051"/>
                  <a:pt x="4766" y="13051"/>
                </a:cubicBezTo>
                <a:lnTo>
                  <a:pt x="4716" y="13051"/>
                </a:lnTo>
                <a:cubicBezTo>
                  <a:pt x="4704" y="13051"/>
                  <a:pt x="4693" y="13048"/>
                  <a:pt x="4682" y="13042"/>
                </a:cubicBezTo>
                <a:lnTo>
                  <a:pt x="4617" y="13003"/>
                </a:lnTo>
                <a:lnTo>
                  <a:pt x="4686" y="12888"/>
                </a:lnTo>
                <a:close/>
                <a:moveTo>
                  <a:pt x="5537" y="12927"/>
                </a:moveTo>
                <a:lnTo>
                  <a:pt x="5547" y="12937"/>
                </a:lnTo>
                <a:lnTo>
                  <a:pt x="5466" y="12927"/>
                </a:lnTo>
                <a:lnTo>
                  <a:pt x="5549" y="12877"/>
                </a:lnTo>
                <a:cubicBezTo>
                  <a:pt x="5559" y="12871"/>
                  <a:pt x="5571" y="12868"/>
                  <a:pt x="5583" y="12868"/>
                </a:cubicBezTo>
                <a:lnTo>
                  <a:pt x="5683" y="12868"/>
                </a:lnTo>
                <a:lnTo>
                  <a:pt x="5733" y="12868"/>
                </a:lnTo>
                <a:cubicBezTo>
                  <a:pt x="5755" y="12868"/>
                  <a:pt x="5776" y="12879"/>
                  <a:pt x="5789" y="12897"/>
                </a:cubicBezTo>
                <a:lnTo>
                  <a:pt x="5889" y="13047"/>
                </a:lnTo>
                <a:lnTo>
                  <a:pt x="5880" y="13037"/>
                </a:lnTo>
                <a:lnTo>
                  <a:pt x="5945" y="13102"/>
                </a:lnTo>
                <a:lnTo>
                  <a:pt x="5851" y="13196"/>
                </a:lnTo>
                <a:lnTo>
                  <a:pt x="5786" y="13132"/>
                </a:lnTo>
                <a:cubicBezTo>
                  <a:pt x="5783" y="13129"/>
                  <a:pt x="5780" y="13125"/>
                  <a:pt x="5778" y="13121"/>
                </a:cubicBezTo>
                <a:lnTo>
                  <a:pt x="5678" y="12971"/>
                </a:lnTo>
                <a:lnTo>
                  <a:pt x="5733" y="13001"/>
                </a:lnTo>
                <a:lnTo>
                  <a:pt x="5683" y="13001"/>
                </a:lnTo>
                <a:lnTo>
                  <a:pt x="5583" y="13001"/>
                </a:lnTo>
                <a:lnTo>
                  <a:pt x="5617" y="12992"/>
                </a:lnTo>
                <a:lnTo>
                  <a:pt x="5534" y="13042"/>
                </a:lnTo>
                <a:cubicBezTo>
                  <a:pt x="5508" y="13057"/>
                  <a:pt x="5474" y="13053"/>
                  <a:pt x="5453" y="13032"/>
                </a:cubicBezTo>
                <a:lnTo>
                  <a:pt x="5443" y="13022"/>
                </a:lnTo>
                <a:lnTo>
                  <a:pt x="5537" y="12927"/>
                </a:lnTo>
                <a:close/>
                <a:moveTo>
                  <a:pt x="5958" y="12838"/>
                </a:moveTo>
                <a:lnTo>
                  <a:pt x="6001" y="12590"/>
                </a:lnTo>
                <a:lnTo>
                  <a:pt x="6058" y="12312"/>
                </a:lnTo>
                <a:lnTo>
                  <a:pt x="6189" y="12339"/>
                </a:lnTo>
                <a:lnTo>
                  <a:pt x="6132" y="12612"/>
                </a:lnTo>
                <a:lnTo>
                  <a:pt x="6089" y="12861"/>
                </a:lnTo>
                <a:lnTo>
                  <a:pt x="5958" y="12838"/>
                </a:lnTo>
                <a:close/>
                <a:moveTo>
                  <a:pt x="6294" y="12278"/>
                </a:moveTo>
                <a:lnTo>
                  <a:pt x="6346" y="12808"/>
                </a:lnTo>
                <a:lnTo>
                  <a:pt x="6214" y="12821"/>
                </a:lnTo>
                <a:lnTo>
                  <a:pt x="6162" y="12291"/>
                </a:lnTo>
                <a:lnTo>
                  <a:pt x="6294" y="12278"/>
                </a:lnTo>
                <a:close/>
                <a:moveTo>
                  <a:pt x="6385" y="13208"/>
                </a:moveTo>
                <a:lnTo>
                  <a:pt x="6423" y="13740"/>
                </a:lnTo>
                <a:lnTo>
                  <a:pt x="6290" y="13750"/>
                </a:lnTo>
                <a:lnTo>
                  <a:pt x="6252" y="13218"/>
                </a:lnTo>
                <a:lnTo>
                  <a:pt x="6385" y="13208"/>
                </a:lnTo>
                <a:close/>
                <a:moveTo>
                  <a:pt x="6452" y="14139"/>
                </a:moveTo>
                <a:lnTo>
                  <a:pt x="6483" y="14563"/>
                </a:lnTo>
                <a:lnTo>
                  <a:pt x="6492" y="14670"/>
                </a:lnTo>
                <a:lnTo>
                  <a:pt x="6359" y="14682"/>
                </a:lnTo>
                <a:lnTo>
                  <a:pt x="6350" y="14573"/>
                </a:lnTo>
                <a:lnTo>
                  <a:pt x="6319" y="14149"/>
                </a:lnTo>
                <a:lnTo>
                  <a:pt x="6452" y="14139"/>
                </a:lnTo>
                <a:close/>
                <a:moveTo>
                  <a:pt x="6526" y="15069"/>
                </a:moveTo>
                <a:lnTo>
                  <a:pt x="6533" y="15145"/>
                </a:lnTo>
                <a:lnTo>
                  <a:pt x="6400" y="15148"/>
                </a:lnTo>
                <a:lnTo>
                  <a:pt x="6424" y="14692"/>
                </a:lnTo>
                <a:lnTo>
                  <a:pt x="6557" y="14699"/>
                </a:lnTo>
                <a:lnTo>
                  <a:pt x="6533" y="15155"/>
                </a:lnTo>
                <a:cubicBezTo>
                  <a:pt x="6531" y="15190"/>
                  <a:pt x="6503" y="15217"/>
                  <a:pt x="6468" y="15218"/>
                </a:cubicBezTo>
                <a:cubicBezTo>
                  <a:pt x="6433" y="15218"/>
                  <a:pt x="6403" y="15192"/>
                  <a:pt x="6400" y="15157"/>
                </a:cubicBezTo>
                <a:lnTo>
                  <a:pt x="6393" y="15080"/>
                </a:lnTo>
                <a:lnTo>
                  <a:pt x="6526" y="15069"/>
                </a:lnTo>
                <a:close/>
                <a:moveTo>
                  <a:pt x="6445" y="14293"/>
                </a:moveTo>
                <a:lnTo>
                  <a:pt x="6473" y="13760"/>
                </a:lnTo>
                <a:lnTo>
                  <a:pt x="6606" y="13767"/>
                </a:lnTo>
                <a:lnTo>
                  <a:pt x="6578" y="14300"/>
                </a:lnTo>
                <a:lnTo>
                  <a:pt x="6445" y="14293"/>
                </a:lnTo>
                <a:close/>
                <a:moveTo>
                  <a:pt x="6488" y="13362"/>
                </a:moveTo>
                <a:lnTo>
                  <a:pt x="6501" y="12829"/>
                </a:lnTo>
                <a:lnTo>
                  <a:pt x="6634" y="12832"/>
                </a:lnTo>
                <a:lnTo>
                  <a:pt x="6621" y="13365"/>
                </a:lnTo>
                <a:lnTo>
                  <a:pt x="6488" y="13362"/>
                </a:lnTo>
                <a:close/>
                <a:moveTo>
                  <a:pt x="6511" y="12429"/>
                </a:moveTo>
                <a:lnTo>
                  <a:pt x="6523" y="11896"/>
                </a:lnTo>
                <a:lnTo>
                  <a:pt x="6657" y="11899"/>
                </a:lnTo>
                <a:lnTo>
                  <a:pt x="6644" y="12432"/>
                </a:lnTo>
                <a:lnTo>
                  <a:pt x="6511" y="12429"/>
                </a:lnTo>
                <a:close/>
                <a:moveTo>
                  <a:pt x="6533" y="11496"/>
                </a:moveTo>
                <a:lnTo>
                  <a:pt x="6546" y="10963"/>
                </a:lnTo>
                <a:lnTo>
                  <a:pt x="6679" y="10966"/>
                </a:lnTo>
                <a:lnTo>
                  <a:pt x="6666" y="11499"/>
                </a:lnTo>
                <a:lnTo>
                  <a:pt x="6533" y="11496"/>
                </a:lnTo>
                <a:close/>
                <a:moveTo>
                  <a:pt x="6556" y="10563"/>
                </a:moveTo>
                <a:lnTo>
                  <a:pt x="6568" y="10030"/>
                </a:lnTo>
                <a:lnTo>
                  <a:pt x="6702" y="10033"/>
                </a:lnTo>
                <a:lnTo>
                  <a:pt x="6689" y="10566"/>
                </a:lnTo>
                <a:lnTo>
                  <a:pt x="6556" y="10563"/>
                </a:lnTo>
                <a:close/>
                <a:moveTo>
                  <a:pt x="6578" y="9630"/>
                </a:moveTo>
                <a:lnTo>
                  <a:pt x="6583" y="9416"/>
                </a:lnTo>
                <a:lnTo>
                  <a:pt x="6586" y="9098"/>
                </a:lnTo>
                <a:lnTo>
                  <a:pt x="6720" y="9099"/>
                </a:lnTo>
                <a:lnTo>
                  <a:pt x="6716" y="9419"/>
                </a:lnTo>
                <a:lnTo>
                  <a:pt x="6711" y="9633"/>
                </a:lnTo>
                <a:lnTo>
                  <a:pt x="6578" y="9630"/>
                </a:lnTo>
                <a:close/>
                <a:moveTo>
                  <a:pt x="6590" y="8698"/>
                </a:moveTo>
                <a:lnTo>
                  <a:pt x="6595" y="8164"/>
                </a:lnTo>
                <a:lnTo>
                  <a:pt x="6729" y="8166"/>
                </a:lnTo>
                <a:lnTo>
                  <a:pt x="6723" y="8699"/>
                </a:lnTo>
                <a:lnTo>
                  <a:pt x="6590" y="8698"/>
                </a:lnTo>
                <a:close/>
                <a:moveTo>
                  <a:pt x="6599" y="7764"/>
                </a:moveTo>
                <a:lnTo>
                  <a:pt x="6604" y="7231"/>
                </a:lnTo>
                <a:lnTo>
                  <a:pt x="6737" y="7232"/>
                </a:lnTo>
                <a:lnTo>
                  <a:pt x="6732" y="7766"/>
                </a:lnTo>
                <a:lnTo>
                  <a:pt x="6599" y="7764"/>
                </a:lnTo>
                <a:close/>
                <a:moveTo>
                  <a:pt x="6608" y="6831"/>
                </a:moveTo>
                <a:lnTo>
                  <a:pt x="6613" y="6298"/>
                </a:lnTo>
                <a:lnTo>
                  <a:pt x="6746" y="6299"/>
                </a:lnTo>
                <a:lnTo>
                  <a:pt x="6741" y="6832"/>
                </a:lnTo>
                <a:lnTo>
                  <a:pt x="6608" y="6831"/>
                </a:lnTo>
                <a:close/>
                <a:moveTo>
                  <a:pt x="6617" y="5898"/>
                </a:moveTo>
                <a:lnTo>
                  <a:pt x="6622" y="5364"/>
                </a:lnTo>
                <a:lnTo>
                  <a:pt x="6755" y="5366"/>
                </a:lnTo>
                <a:lnTo>
                  <a:pt x="6750" y="5899"/>
                </a:lnTo>
                <a:lnTo>
                  <a:pt x="6617" y="5898"/>
                </a:lnTo>
                <a:close/>
                <a:moveTo>
                  <a:pt x="6626" y="4964"/>
                </a:moveTo>
                <a:lnTo>
                  <a:pt x="6631" y="4431"/>
                </a:lnTo>
                <a:lnTo>
                  <a:pt x="6764" y="4432"/>
                </a:lnTo>
                <a:lnTo>
                  <a:pt x="6759" y="4966"/>
                </a:lnTo>
                <a:lnTo>
                  <a:pt x="6626" y="4964"/>
                </a:lnTo>
                <a:close/>
                <a:moveTo>
                  <a:pt x="6638" y="4030"/>
                </a:moveTo>
                <a:lnTo>
                  <a:pt x="6652" y="3497"/>
                </a:lnTo>
                <a:lnTo>
                  <a:pt x="6786" y="3501"/>
                </a:lnTo>
                <a:lnTo>
                  <a:pt x="6771" y="4034"/>
                </a:lnTo>
                <a:lnTo>
                  <a:pt x="6638" y="4030"/>
                </a:lnTo>
                <a:close/>
                <a:moveTo>
                  <a:pt x="6663" y="3097"/>
                </a:moveTo>
                <a:lnTo>
                  <a:pt x="6677" y="2564"/>
                </a:lnTo>
                <a:lnTo>
                  <a:pt x="6810" y="2568"/>
                </a:lnTo>
                <a:lnTo>
                  <a:pt x="6796" y="3101"/>
                </a:lnTo>
                <a:lnTo>
                  <a:pt x="6663" y="3097"/>
                </a:lnTo>
                <a:close/>
                <a:moveTo>
                  <a:pt x="6688" y="2164"/>
                </a:moveTo>
                <a:lnTo>
                  <a:pt x="6702" y="1631"/>
                </a:lnTo>
                <a:lnTo>
                  <a:pt x="6835" y="1635"/>
                </a:lnTo>
                <a:lnTo>
                  <a:pt x="6821" y="2168"/>
                </a:lnTo>
                <a:lnTo>
                  <a:pt x="6688" y="2164"/>
                </a:lnTo>
                <a:close/>
                <a:moveTo>
                  <a:pt x="6713" y="1231"/>
                </a:moveTo>
                <a:lnTo>
                  <a:pt x="6727" y="698"/>
                </a:lnTo>
                <a:lnTo>
                  <a:pt x="6860" y="702"/>
                </a:lnTo>
                <a:lnTo>
                  <a:pt x="6846" y="1235"/>
                </a:lnTo>
                <a:lnTo>
                  <a:pt x="6713" y="1231"/>
                </a:lnTo>
                <a:close/>
                <a:moveTo>
                  <a:pt x="6754" y="293"/>
                </a:moveTo>
                <a:lnTo>
                  <a:pt x="6784" y="60"/>
                </a:lnTo>
                <a:cubicBezTo>
                  <a:pt x="6788" y="25"/>
                  <a:pt x="6818" y="0"/>
                  <a:pt x="6853" y="1"/>
                </a:cubicBezTo>
                <a:cubicBezTo>
                  <a:pt x="6888" y="3"/>
                  <a:pt x="6915" y="31"/>
                  <a:pt x="6916" y="66"/>
                </a:cubicBezTo>
                <a:lnTo>
                  <a:pt x="6925" y="364"/>
                </a:lnTo>
                <a:lnTo>
                  <a:pt x="6792" y="368"/>
                </a:lnTo>
                <a:lnTo>
                  <a:pt x="6783" y="70"/>
                </a:lnTo>
                <a:lnTo>
                  <a:pt x="6916" y="76"/>
                </a:lnTo>
                <a:lnTo>
                  <a:pt x="6887" y="309"/>
                </a:lnTo>
                <a:lnTo>
                  <a:pt x="6754" y="293"/>
                </a:lnTo>
                <a:close/>
                <a:moveTo>
                  <a:pt x="6937" y="764"/>
                </a:moveTo>
                <a:lnTo>
                  <a:pt x="6953" y="1297"/>
                </a:lnTo>
                <a:lnTo>
                  <a:pt x="6820" y="1301"/>
                </a:lnTo>
                <a:lnTo>
                  <a:pt x="6804" y="768"/>
                </a:lnTo>
                <a:lnTo>
                  <a:pt x="6937" y="764"/>
                </a:lnTo>
                <a:close/>
                <a:moveTo>
                  <a:pt x="6965" y="1697"/>
                </a:moveTo>
                <a:lnTo>
                  <a:pt x="6980" y="2230"/>
                </a:lnTo>
                <a:lnTo>
                  <a:pt x="6847" y="2234"/>
                </a:lnTo>
                <a:lnTo>
                  <a:pt x="6831" y="1701"/>
                </a:lnTo>
                <a:lnTo>
                  <a:pt x="6965" y="1697"/>
                </a:lnTo>
                <a:close/>
                <a:moveTo>
                  <a:pt x="6992" y="2630"/>
                </a:moveTo>
                <a:lnTo>
                  <a:pt x="7008" y="3163"/>
                </a:lnTo>
                <a:lnTo>
                  <a:pt x="6875" y="3167"/>
                </a:lnTo>
                <a:lnTo>
                  <a:pt x="6859" y="2634"/>
                </a:lnTo>
                <a:lnTo>
                  <a:pt x="6992" y="2630"/>
                </a:lnTo>
                <a:close/>
                <a:moveTo>
                  <a:pt x="7018" y="3563"/>
                </a:moveTo>
                <a:lnTo>
                  <a:pt x="7027" y="4097"/>
                </a:lnTo>
                <a:lnTo>
                  <a:pt x="6893" y="4099"/>
                </a:lnTo>
                <a:lnTo>
                  <a:pt x="6885" y="3566"/>
                </a:lnTo>
                <a:lnTo>
                  <a:pt x="7018" y="3563"/>
                </a:lnTo>
                <a:close/>
                <a:moveTo>
                  <a:pt x="7033" y="4497"/>
                </a:moveTo>
                <a:lnTo>
                  <a:pt x="7041" y="5030"/>
                </a:lnTo>
                <a:lnTo>
                  <a:pt x="6908" y="5032"/>
                </a:lnTo>
                <a:lnTo>
                  <a:pt x="6899" y="4499"/>
                </a:lnTo>
                <a:lnTo>
                  <a:pt x="7033" y="4497"/>
                </a:lnTo>
                <a:close/>
                <a:moveTo>
                  <a:pt x="7047" y="5430"/>
                </a:moveTo>
                <a:lnTo>
                  <a:pt x="7056" y="5963"/>
                </a:lnTo>
                <a:lnTo>
                  <a:pt x="6922" y="5965"/>
                </a:lnTo>
                <a:lnTo>
                  <a:pt x="6914" y="5432"/>
                </a:lnTo>
                <a:lnTo>
                  <a:pt x="7047" y="5430"/>
                </a:lnTo>
                <a:close/>
                <a:moveTo>
                  <a:pt x="7062" y="6363"/>
                </a:moveTo>
                <a:lnTo>
                  <a:pt x="7070" y="6896"/>
                </a:lnTo>
                <a:lnTo>
                  <a:pt x="6937" y="6898"/>
                </a:lnTo>
                <a:lnTo>
                  <a:pt x="6929" y="6365"/>
                </a:lnTo>
                <a:lnTo>
                  <a:pt x="7062" y="6363"/>
                </a:lnTo>
                <a:close/>
                <a:moveTo>
                  <a:pt x="7076" y="7296"/>
                </a:moveTo>
                <a:lnTo>
                  <a:pt x="7085" y="7830"/>
                </a:lnTo>
                <a:lnTo>
                  <a:pt x="6951" y="7832"/>
                </a:lnTo>
                <a:lnTo>
                  <a:pt x="6943" y="7298"/>
                </a:lnTo>
                <a:lnTo>
                  <a:pt x="7076" y="7296"/>
                </a:lnTo>
                <a:close/>
                <a:moveTo>
                  <a:pt x="7091" y="8230"/>
                </a:moveTo>
                <a:lnTo>
                  <a:pt x="7099" y="8763"/>
                </a:lnTo>
                <a:lnTo>
                  <a:pt x="6966" y="8765"/>
                </a:lnTo>
                <a:lnTo>
                  <a:pt x="6958" y="8232"/>
                </a:lnTo>
                <a:lnTo>
                  <a:pt x="7091" y="8230"/>
                </a:lnTo>
                <a:close/>
                <a:moveTo>
                  <a:pt x="7104" y="9163"/>
                </a:moveTo>
                <a:lnTo>
                  <a:pt x="7109" y="9696"/>
                </a:lnTo>
                <a:lnTo>
                  <a:pt x="6976" y="9698"/>
                </a:lnTo>
                <a:lnTo>
                  <a:pt x="6970" y="9165"/>
                </a:lnTo>
                <a:lnTo>
                  <a:pt x="7104" y="9163"/>
                </a:lnTo>
                <a:close/>
                <a:moveTo>
                  <a:pt x="7113" y="10096"/>
                </a:moveTo>
                <a:lnTo>
                  <a:pt x="7119" y="10630"/>
                </a:lnTo>
                <a:lnTo>
                  <a:pt x="6986" y="10631"/>
                </a:lnTo>
                <a:lnTo>
                  <a:pt x="6980" y="10098"/>
                </a:lnTo>
                <a:lnTo>
                  <a:pt x="7113" y="10096"/>
                </a:lnTo>
                <a:close/>
                <a:moveTo>
                  <a:pt x="7123" y="11030"/>
                </a:moveTo>
                <a:lnTo>
                  <a:pt x="7129" y="11563"/>
                </a:lnTo>
                <a:lnTo>
                  <a:pt x="6995" y="11564"/>
                </a:lnTo>
                <a:lnTo>
                  <a:pt x="6990" y="11031"/>
                </a:lnTo>
                <a:lnTo>
                  <a:pt x="7123" y="11030"/>
                </a:lnTo>
                <a:close/>
                <a:moveTo>
                  <a:pt x="7133" y="11963"/>
                </a:moveTo>
                <a:lnTo>
                  <a:pt x="7139" y="12496"/>
                </a:lnTo>
                <a:lnTo>
                  <a:pt x="7005" y="12498"/>
                </a:lnTo>
                <a:lnTo>
                  <a:pt x="7000" y="11964"/>
                </a:lnTo>
                <a:lnTo>
                  <a:pt x="7133" y="11963"/>
                </a:lnTo>
                <a:close/>
                <a:moveTo>
                  <a:pt x="7143" y="12896"/>
                </a:moveTo>
                <a:lnTo>
                  <a:pt x="7148" y="13430"/>
                </a:lnTo>
                <a:lnTo>
                  <a:pt x="7015" y="13431"/>
                </a:lnTo>
                <a:lnTo>
                  <a:pt x="7009" y="12898"/>
                </a:lnTo>
                <a:lnTo>
                  <a:pt x="7143" y="12896"/>
                </a:lnTo>
                <a:close/>
                <a:moveTo>
                  <a:pt x="7161" y="13827"/>
                </a:moveTo>
                <a:lnTo>
                  <a:pt x="7184" y="14360"/>
                </a:lnTo>
                <a:lnTo>
                  <a:pt x="7050" y="14366"/>
                </a:lnTo>
                <a:lnTo>
                  <a:pt x="7028" y="13833"/>
                </a:lnTo>
                <a:lnTo>
                  <a:pt x="7161" y="13827"/>
                </a:lnTo>
                <a:close/>
                <a:moveTo>
                  <a:pt x="7201" y="14760"/>
                </a:moveTo>
                <a:lnTo>
                  <a:pt x="7223" y="15293"/>
                </a:lnTo>
                <a:lnTo>
                  <a:pt x="7090" y="15298"/>
                </a:lnTo>
                <a:lnTo>
                  <a:pt x="7067" y="14765"/>
                </a:lnTo>
                <a:lnTo>
                  <a:pt x="7201" y="14760"/>
                </a:lnTo>
                <a:close/>
                <a:moveTo>
                  <a:pt x="7240" y="15692"/>
                </a:moveTo>
                <a:lnTo>
                  <a:pt x="7250" y="15915"/>
                </a:lnTo>
                <a:lnTo>
                  <a:pt x="7130" y="15878"/>
                </a:lnTo>
                <a:lnTo>
                  <a:pt x="7230" y="15744"/>
                </a:lnTo>
                <a:lnTo>
                  <a:pt x="7217" y="15782"/>
                </a:lnTo>
                <a:lnTo>
                  <a:pt x="7221" y="15639"/>
                </a:lnTo>
                <a:lnTo>
                  <a:pt x="7355" y="15643"/>
                </a:lnTo>
                <a:lnTo>
                  <a:pt x="7350" y="15787"/>
                </a:lnTo>
                <a:cubicBezTo>
                  <a:pt x="7349" y="15800"/>
                  <a:pt x="7345" y="15814"/>
                  <a:pt x="7336" y="15824"/>
                </a:cubicBezTo>
                <a:lnTo>
                  <a:pt x="7236" y="15958"/>
                </a:lnTo>
                <a:cubicBezTo>
                  <a:pt x="7220" y="15980"/>
                  <a:pt x="7190" y="15990"/>
                  <a:pt x="7163" y="15981"/>
                </a:cubicBezTo>
                <a:cubicBezTo>
                  <a:pt x="7136" y="15973"/>
                  <a:pt x="7118" y="15949"/>
                  <a:pt x="7117" y="15921"/>
                </a:cubicBezTo>
                <a:lnTo>
                  <a:pt x="7107" y="15698"/>
                </a:lnTo>
                <a:lnTo>
                  <a:pt x="7240" y="15692"/>
                </a:lnTo>
                <a:close/>
                <a:moveTo>
                  <a:pt x="7235" y="15239"/>
                </a:moveTo>
                <a:lnTo>
                  <a:pt x="7254" y="14706"/>
                </a:lnTo>
                <a:lnTo>
                  <a:pt x="7387" y="14710"/>
                </a:lnTo>
                <a:lnTo>
                  <a:pt x="7368" y="15243"/>
                </a:lnTo>
                <a:lnTo>
                  <a:pt x="7235" y="15239"/>
                </a:lnTo>
                <a:close/>
                <a:moveTo>
                  <a:pt x="7269" y="14303"/>
                </a:moveTo>
                <a:lnTo>
                  <a:pt x="7310" y="13771"/>
                </a:lnTo>
                <a:lnTo>
                  <a:pt x="7443" y="13782"/>
                </a:lnTo>
                <a:lnTo>
                  <a:pt x="7402" y="14313"/>
                </a:lnTo>
                <a:lnTo>
                  <a:pt x="7269" y="14303"/>
                </a:lnTo>
                <a:close/>
                <a:moveTo>
                  <a:pt x="7340" y="13373"/>
                </a:moveTo>
                <a:lnTo>
                  <a:pt x="7367" y="13029"/>
                </a:lnTo>
                <a:cubicBezTo>
                  <a:pt x="7367" y="13026"/>
                  <a:pt x="7368" y="13022"/>
                  <a:pt x="7368" y="13018"/>
                </a:cubicBezTo>
                <a:lnTo>
                  <a:pt x="7414" y="12835"/>
                </a:lnTo>
                <a:lnTo>
                  <a:pt x="7544" y="12867"/>
                </a:lnTo>
                <a:lnTo>
                  <a:pt x="7498" y="13051"/>
                </a:lnTo>
                <a:lnTo>
                  <a:pt x="7500" y="13040"/>
                </a:lnTo>
                <a:lnTo>
                  <a:pt x="7473" y="13383"/>
                </a:lnTo>
                <a:lnTo>
                  <a:pt x="7340" y="13373"/>
                </a:lnTo>
                <a:close/>
                <a:moveTo>
                  <a:pt x="7614" y="12936"/>
                </a:moveTo>
                <a:lnTo>
                  <a:pt x="7633" y="13076"/>
                </a:lnTo>
                <a:lnTo>
                  <a:pt x="7704" y="13458"/>
                </a:lnTo>
                <a:lnTo>
                  <a:pt x="7573" y="13482"/>
                </a:lnTo>
                <a:lnTo>
                  <a:pt x="7500" y="13093"/>
                </a:lnTo>
                <a:lnTo>
                  <a:pt x="7482" y="12953"/>
                </a:lnTo>
                <a:lnTo>
                  <a:pt x="7614" y="12936"/>
                </a:lnTo>
                <a:close/>
                <a:moveTo>
                  <a:pt x="7748" y="13725"/>
                </a:moveTo>
                <a:lnTo>
                  <a:pt x="7769" y="13704"/>
                </a:lnTo>
                <a:lnTo>
                  <a:pt x="7756" y="13724"/>
                </a:lnTo>
                <a:lnTo>
                  <a:pt x="7839" y="13540"/>
                </a:lnTo>
                <a:cubicBezTo>
                  <a:pt x="7845" y="13526"/>
                  <a:pt x="7856" y="13515"/>
                  <a:pt x="7870" y="13508"/>
                </a:cubicBezTo>
                <a:lnTo>
                  <a:pt x="7970" y="13458"/>
                </a:lnTo>
                <a:cubicBezTo>
                  <a:pt x="7979" y="13454"/>
                  <a:pt x="7989" y="13451"/>
                  <a:pt x="8000" y="13451"/>
                </a:cubicBezTo>
                <a:lnTo>
                  <a:pt x="8050" y="13451"/>
                </a:lnTo>
                <a:cubicBezTo>
                  <a:pt x="8060" y="13451"/>
                  <a:pt x="8070" y="13454"/>
                  <a:pt x="8080" y="13458"/>
                </a:cubicBezTo>
                <a:lnTo>
                  <a:pt x="8180" y="13508"/>
                </a:lnTo>
                <a:lnTo>
                  <a:pt x="8120" y="13508"/>
                </a:lnTo>
                <a:lnTo>
                  <a:pt x="8145" y="13496"/>
                </a:lnTo>
                <a:lnTo>
                  <a:pt x="8205" y="13615"/>
                </a:lnTo>
                <a:lnTo>
                  <a:pt x="8180" y="13627"/>
                </a:lnTo>
                <a:cubicBezTo>
                  <a:pt x="8161" y="13637"/>
                  <a:pt x="8139" y="13637"/>
                  <a:pt x="8120" y="13627"/>
                </a:cubicBezTo>
                <a:lnTo>
                  <a:pt x="8020" y="13577"/>
                </a:lnTo>
                <a:lnTo>
                  <a:pt x="8050" y="13584"/>
                </a:lnTo>
                <a:lnTo>
                  <a:pt x="8000" y="13584"/>
                </a:lnTo>
                <a:lnTo>
                  <a:pt x="8030" y="13577"/>
                </a:lnTo>
                <a:lnTo>
                  <a:pt x="7930" y="13627"/>
                </a:lnTo>
                <a:lnTo>
                  <a:pt x="7960" y="13595"/>
                </a:lnTo>
                <a:lnTo>
                  <a:pt x="7877" y="13779"/>
                </a:lnTo>
                <a:cubicBezTo>
                  <a:pt x="7874" y="13786"/>
                  <a:pt x="7869" y="13793"/>
                  <a:pt x="7864" y="13798"/>
                </a:cubicBezTo>
                <a:lnTo>
                  <a:pt x="7842" y="13819"/>
                </a:lnTo>
                <a:lnTo>
                  <a:pt x="7748" y="13725"/>
                </a:lnTo>
                <a:close/>
                <a:moveTo>
                  <a:pt x="8534" y="13551"/>
                </a:moveTo>
                <a:lnTo>
                  <a:pt x="8633" y="13551"/>
                </a:lnTo>
                <a:lnTo>
                  <a:pt x="8733" y="13551"/>
                </a:lnTo>
                <a:lnTo>
                  <a:pt x="8783" y="13551"/>
                </a:lnTo>
                <a:lnTo>
                  <a:pt x="8866" y="13551"/>
                </a:lnTo>
                <a:cubicBezTo>
                  <a:pt x="8877" y="13551"/>
                  <a:pt x="8887" y="13554"/>
                  <a:pt x="8896" y="13558"/>
                </a:cubicBezTo>
                <a:lnTo>
                  <a:pt x="8996" y="13608"/>
                </a:lnTo>
                <a:lnTo>
                  <a:pt x="8966" y="13601"/>
                </a:lnTo>
                <a:lnTo>
                  <a:pt x="9016" y="13601"/>
                </a:lnTo>
                <a:lnTo>
                  <a:pt x="9055" y="13601"/>
                </a:lnTo>
                <a:lnTo>
                  <a:pt x="9055" y="13734"/>
                </a:lnTo>
                <a:lnTo>
                  <a:pt x="9016" y="13734"/>
                </a:lnTo>
                <a:lnTo>
                  <a:pt x="8966" y="13734"/>
                </a:lnTo>
                <a:cubicBezTo>
                  <a:pt x="8956" y="13734"/>
                  <a:pt x="8946" y="13732"/>
                  <a:pt x="8937" y="13727"/>
                </a:cubicBezTo>
                <a:lnTo>
                  <a:pt x="8837" y="13677"/>
                </a:lnTo>
                <a:lnTo>
                  <a:pt x="8866" y="13684"/>
                </a:lnTo>
                <a:lnTo>
                  <a:pt x="8783" y="13684"/>
                </a:lnTo>
                <a:lnTo>
                  <a:pt x="8733" y="13684"/>
                </a:lnTo>
                <a:lnTo>
                  <a:pt x="8633" y="13684"/>
                </a:lnTo>
                <a:lnTo>
                  <a:pt x="8534" y="13684"/>
                </a:lnTo>
                <a:lnTo>
                  <a:pt x="8534" y="13551"/>
                </a:lnTo>
                <a:close/>
                <a:moveTo>
                  <a:pt x="9431" y="13684"/>
                </a:moveTo>
                <a:lnTo>
                  <a:pt x="9450" y="13684"/>
                </a:lnTo>
                <a:lnTo>
                  <a:pt x="9500" y="13684"/>
                </a:lnTo>
                <a:cubicBezTo>
                  <a:pt x="9510" y="13684"/>
                  <a:pt x="9520" y="13687"/>
                  <a:pt x="9530" y="13692"/>
                </a:cubicBezTo>
                <a:lnTo>
                  <a:pt x="9630" y="13742"/>
                </a:lnTo>
                <a:lnTo>
                  <a:pt x="9600" y="13734"/>
                </a:lnTo>
                <a:lnTo>
                  <a:pt x="9700" y="13734"/>
                </a:lnTo>
                <a:cubicBezTo>
                  <a:pt x="9717" y="13734"/>
                  <a:pt x="9734" y="13741"/>
                  <a:pt x="9747" y="13754"/>
                </a:cubicBezTo>
                <a:lnTo>
                  <a:pt x="9797" y="13804"/>
                </a:lnTo>
                <a:lnTo>
                  <a:pt x="9750" y="13784"/>
                </a:lnTo>
                <a:lnTo>
                  <a:pt x="9833" y="13784"/>
                </a:lnTo>
                <a:cubicBezTo>
                  <a:pt x="9843" y="13784"/>
                  <a:pt x="9854" y="13787"/>
                  <a:pt x="9863" y="13792"/>
                </a:cubicBezTo>
                <a:lnTo>
                  <a:pt x="9952" y="13836"/>
                </a:lnTo>
                <a:lnTo>
                  <a:pt x="9892" y="13955"/>
                </a:lnTo>
                <a:lnTo>
                  <a:pt x="9803" y="13911"/>
                </a:lnTo>
                <a:lnTo>
                  <a:pt x="9833" y="13918"/>
                </a:lnTo>
                <a:lnTo>
                  <a:pt x="9750" y="13918"/>
                </a:lnTo>
                <a:cubicBezTo>
                  <a:pt x="9732" y="13918"/>
                  <a:pt x="9715" y="13911"/>
                  <a:pt x="9703" y="13898"/>
                </a:cubicBezTo>
                <a:lnTo>
                  <a:pt x="9653" y="13848"/>
                </a:lnTo>
                <a:lnTo>
                  <a:pt x="9700" y="13868"/>
                </a:lnTo>
                <a:lnTo>
                  <a:pt x="9600" y="13868"/>
                </a:lnTo>
                <a:cubicBezTo>
                  <a:pt x="9589" y="13868"/>
                  <a:pt x="9579" y="13865"/>
                  <a:pt x="9570" y="13861"/>
                </a:cubicBezTo>
                <a:lnTo>
                  <a:pt x="9470" y="13811"/>
                </a:lnTo>
                <a:lnTo>
                  <a:pt x="9500" y="13818"/>
                </a:lnTo>
                <a:lnTo>
                  <a:pt x="9450" y="13818"/>
                </a:lnTo>
                <a:lnTo>
                  <a:pt x="9431" y="13818"/>
                </a:lnTo>
                <a:lnTo>
                  <a:pt x="9431" y="13684"/>
                </a:lnTo>
                <a:close/>
              </a:path>
            </a:pathLst>
          </a:custGeom>
          <a:solidFill>
            <a:srgbClr val="3333FF"/>
          </a:solidFill>
          <a:ln w="1588" cap="flat">
            <a:solidFill>
              <a:srgbClr val="3333FF"/>
            </a:solidFill>
            <a:prstDash val="solid"/>
            <a:bevel/>
            <a:headEnd/>
            <a:tailEnd/>
          </a:ln>
        </p:spPr>
        <p:txBody>
          <a:bodyPr/>
          <a:lstStyle/>
          <a:p>
            <a:endParaRPr lang="en-US"/>
          </a:p>
        </p:txBody>
      </p:sp>
      <p:sp>
        <p:nvSpPr>
          <p:cNvPr id="84040" name="Freeform 72">
            <a:extLst>
              <a:ext uri="{FF2B5EF4-FFF2-40B4-BE49-F238E27FC236}">
                <a16:creationId xmlns:a16="http://schemas.microsoft.com/office/drawing/2014/main" id="{E478B4FF-BC50-4DA7-9F67-DC2D3CDF4E72}"/>
              </a:ext>
            </a:extLst>
          </p:cNvPr>
          <p:cNvSpPr>
            <a:spLocks noEditPoints="1"/>
          </p:cNvSpPr>
          <p:nvPr/>
        </p:nvSpPr>
        <p:spPr bwMode="auto">
          <a:xfrm>
            <a:off x="4298950" y="3797300"/>
            <a:ext cx="1106488" cy="1298575"/>
          </a:xfrm>
          <a:custGeom>
            <a:avLst/>
            <a:gdLst>
              <a:gd name="T0" fmla="*/ 484 w 10199"/>
              <a:gd name="T1" fmla="*/ 7194 h 11899"/>
              <a:gd name="T2" fmla="*/ 0 w 10199"/>
              <a:gd name="T3" fmla="*/ 7144 h 11899"/>
              <a:gd name="T4" fmla="*/ 1250 w 10199"/>
              <a:gd name="T5" fmla="*/ 7544 h 11899"/>
              <a:gd name="T6" fmla="*/ 870 w 10199"/>
              <a:gd name="T7" fmla="*/ 7508 h 11899"/>
              <a:gd name="T8" fmla="*/ 1568 w 10199"/>
              <a:gd name="T9" fmla="*/ 7954 h 11899"/>
              <a:gd name="T10" fmla="*/ 1885 w 10199"/>
              <a:gd name="T11" fmla="*/ 6549 h 11899"/>
              <a:gd name="T12" fmla="*/ 2133 w 10199"/>
              <a:gd name="T13" fmla="*/ 5149 h 11899"/>
              <a:gd name="T14" fmla="*/ 2402 w 10199"/>
              <a:gd name="T15" fmla="*/ 5994 h 11899"/>
              <a:gd name="T16" fmla="*/ 2491 w 10199"/>
              <a:gd name="T17" fmla="*/ 7281 h 11899"/>
              <a:gd name="T18" fmla="*/ 2610 w 10199"/>
              <a:gd name="T19" fmla="*/ 7340 h 11899"/>
              <a:gd name="T20" fmla="*/ 2967 w 10199"/>
              <a:gd name="T21" fmla="*/ 6551 h 11899"/>
              <a:gd name="T22" fmla="*/ 3281 w 10199"/>
              <a:gd name="T23" fmla="*/ 8378 h 11899"/>
              <a:gd name="T24" fmla="*/ 3367 w 10199"/>
              <a:gd name="T25" fmla="*/ 8377 h 11899"/>
              <a:gd name="T26" fmla="*/ 3590 w 10199"/>
              <a:gd name="T27" fmla="*/ 6518 h 11899"/>
              <a:gd name="T28" fmla="*/ 3633 w 10199"/>
              <a:gd name="T29" fmla="*/ 4712 h 11899"/>
              <a:gd name="T30" fmla="*/ 3684 w 10199"/>
              <a:gd name="T31" fmla="*/ 3796 h 11899"/>
              <a:gd name="T32" fmla="*/ 3815 w 10199"/>
              <a:gd name="T33" fmla="*/ 6186 h 11899"/>
              <a:gd name="T34" fmla="*/ 4103 w 10199"/>
              <a:gd name="T35" fmla="*/ 5934 h 11899"/>
              <a:gd name="T36" fmla="*/ 4486 w 10199"/>
              <a:gd name="T37" fmla="*/ 5680 h 11899"/>
              <a:gd name="T38" fmla="*/ 4486 w 10199"/>
              <a:gd name="T39" fmla="*/ 5774 h 11899"/>
              <a:gd name="T40" fmla="*/ 5098 w 10199"/>
              <a:gd name="T41" fmla="*/ 6434 h 11899"/>
              <a:gd name="T42" fmla="*/ 5376 w 10199"/>
              <a:gd name="T43" fmla="*/ 6590 h 11899"/>
              <a:gd name="T44" fmla="*/ 5334 w 10199"/>
              <a:gd name="T45" fmla="*/ 7219 h 11899"/>
              <a:gd name="T46" fmla="*/ 5612 w 10199"/>
              <a:gd name="T47" fmla="*/ 5571 h 11899"/>
              <a:gd name="T48" fmla="*/ 5543 w 10199"/>
              <a:gd name="T49" fmla="*/ 3702 h 11899"/>
              <a:gd name="T50" fmla="*/ 5616 w 10199"/>
              <a:gd name="T51" fmla="*/ 900 h 11899"/>
              <a:gd name="T52" fmla="*/ 5803 w 10199"/>
              <a:gd name="T53" fmla="*/ 0 h 11899"/>
              <a:gd name="T54" fmla="*/ 5959 w 10199"/>
              <a:gd name="T55" fmla="*/ 3335 h 11899"/>
              <a:gd name="T56" fmla="*/ 5866 w 10199"/>
              <a:gd name="T57" fmla="*/ 4672 h 11899"/>
              <a:gd name="T58" fmla="*/ 6116 w 10199"/>
              <a:gd name="T59" fmla="*/ 7998 h 11899"/>
              <a:gd name="T60" fmla="*/ 6132 w 10199"/>
              <a:gd name="T61" fmla="*/ 8440 h 11899"/>
              <a:gd name="T62" fmla="*/ 6256 w 10199"/>
              <a:gd name="T63" fmla="*/ 6597 h 11899"/>
              <a:gd name="T64" fmla="*/ 6250 w 10199"/>
              <a:gd name="T65" fmla="*/ 3558 h 11899"/>
              <a:gd name="T66" fmla="*/ 6433 w 10199"/>
              <a:gd name="T67" fmla="*/ 2397 h 11899"/>
              <a:gd name="T68" fmla="*/ 6455 w 10199"/>
              <a:gd name="T69" fmla="*/ 3781 h 11899"/>
              <a:gd name="T70" fmla="*/ 6785 w 10199"/>
              <a:gd name="T71" fmla="*/ 5863 h 11899"/>
              <a:gd name="T72" fmla="*/ 6969 w 10199"/>
              <a:gd name="T73" fmla="*/ 5927 h 11899"/>
              <a:gd name="T74" fmla="*/ 7567 w 10199"/>
              <a:gd name="T75" fmla="*/ 5525 h 11899"/>
              <a:gd name="T76" fmla="*/ 7781 w 10199"/>
              <a:gd name="T77" fmla="*/ 5845 h 11899"/>
              <a:gd name="T78" fmla="*/ 8017 w 10199"/>
              <a:gd name="T79" fmla="*/ 4432 h 11899"/>
              <a:gd name="T80" fmla="*/ 8177 w 10199"/>
              <a:gd name="T81" fmla="*/ 5763 h 11899"/>
              <a:gd name="T82" fmla="*/ 8277 w 10199"/>
              <a:gd name="T83" fmla="*/ 9096 h 11899"/>
              <a:gd name="T84" fmla="*/ 8203 w 10199"/>
              <a:gd name="T85" fmla="*/ 10434 h 11899"/>
              <a:gd name="T86" fmla="*/ 8390 w 10199"/>
              <a:gd name="T87" fmla="*/ 10028 h 11899"/>
              <a:gd name="T88" fmla="*/ 8439 w 10199"/>
              <a:gd name="T89" fmla="*/ 8695 h 11899"/>
              <a:gd name="T90" fmla="*/ 8699 w 10199"/>
              <a:gd name="T91" fmla="*/ 5369 h 11899"/>
              <a:gd name="T92" fmla="*/ 8717 w 10199"/>
              <a:gd name="T93" fmla="*/ 4481 h 11899"/>
              <a:gd name="T94" fmla="*/ 8939 w 10199"/>
              <a:gd name="T95" fmla="*/ 6002 h 11899"/>
              <a:gd name="T96" fmla="*/ 9050 w 10199"/>
              <a:gd name="T97" fmla="*/ 8281 h 11899"/>
              <a:gd name="T98" fmla="*/ 9168 w 10199"/>
              <a:gd name="T99" fmla="*/ 10253 h 11899"/>
              <a:gd name="T100" fmla="*/ 9311 w 10199"/>
              <a:gd name="T101" fmla="*/ 11074 h 11899"/>
              <a:gd name="T102" fmla="*/ 9332 w 10199"/>
              <a:gd name="T103" fmla="*/ 10675 h 11899"/>
              <a:gd name="T104" fmla="*/ 9436 w 10199"/>
              <a:gd name="T105" fmla="*/ 7345 h 11899"/>
              <a:gd name="T106" fmla="*/ 9603 w 10199"/>
              <a:gd name="T107" fmla="*/ 6015 h 11899"/>
              <a:gd name="T108" fmla="*/ 9549 w 10199"/>
              <a:gd name="T109" fmla="*/ 2680 h 11899"/>
              <a:gd name="T110" fmla="*/ 9738 w 10199"/>
              <a:gd name="T111" fmla="*/ 1094 h 11899"/>
              <a:gd name="T112" fmla="*/ 9837 w 10199"/>
              <a:gd name="T113" fmla="*/ 2430 h 11899"/>
              <a:gd name="T114" fmla="*/ 9750 w 10199"/>
              <a:gd name="T115" fmla="*/ 4299 h 11899"/>
              <a:gd name="T116" fmla="*/ 9937 w 10199"/>
              <a:gd name="T117" fmla="*/ 7629 h 11899"/>
              <a:gd name="T118" fmla="*/ 9974 w 10199"/>
              <a:gd name="T119" fmla="*/ 8958 h 11899"/>
              <a:gd name="T120" fmla="*/ 10129 w 10199"/>
              <a:gd name="T121" fmla="*/ 8767 h 11899"/>
              <a:gd name="T122" fmla="*/ 10045 w 10199"/>
              <a:gd name="T123" fmla="*/ 6496 h 11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199" h="11899">
                <a:moveTo>
                  <a:pt x="0" y="7010"/>
                </a:moveTo>
                <a:lnTo>
                  <a:pt x="33" y="7010"/>
                </a:lnTo>
                <a:cubicBezTo>
                  <a:pt x="44" y="7010"/>
                  <a:pt x="54" y="7013"/>
                  <a:pt x="63" y="7018"/>
                </a:cubicBezTo>
                <a:lnTo>
                  <a:pt x="163" y="7068"/>
                </a:lnTo>
                <a:lnTo>
                  <a:pt x="263" y="7118"/>
                </a:lnTo>
                <a:lnTo>
                  <a:pt x="233" y="7110"/>
                </a:lnTo>
                <a:lnTo>
                  <a:pt x="283" y="7110"/>
                </a:lnTo>
                <a:cubicBezTo>
                  <a:pt x="291" y="7110"/>
                  <a:pt x="298" y="7112"/>
                  <a:pt x="305" y="7114"/>
                </a:cubicBezTo>
                <a:lnTo>
                  <a:pt x="405" y="7147"/>
                </a:lnTo>
                <a:cubicBezTo>
                  <a:pt x="414" y="7150"/>
                  <a:pt x="423" y="7156"/>
                  <a:pt x="431" y="7163"/>
                </a:cubicBezTo>
                <a:lnTo>
                  <a:pt x="481" y="7213"/>
                </a:lnTo>
                <a:lnTo>
                  <a:pt x="433" y="7194"/>
                </a:lnTo>
                <a:lnTo>
                  <a:pt x="484" y="7194"/>
                </a:lnTo>
                <a:lnTo>
                  <a:pt x="484" y="7327"/>
                </a:lnTo>
                <a:lnTo>
                  <a:pt x="433" y="7327"/>
                </a:lnTo>
                <a:cubicBezTo>
                  <a:pt x="416" y="7327"/>
                  <a:pt x="399" y="7320"/>
                  <a:pt x="386" y="7308"/>
                </a:cubicBezTo>
                <a:lnTo>
                  <a:pt x="336" y="7258"/>
                </a:lnTo>
                <a:lnTo>
                  <a:pt x="362" y="7274"/>
                </a:lnTo>
                <a:lnTo>
                  <a:pt x="262" y="7240"/>
                </a:lnTo>
                <a:lnTo>
                  <a:pt x="283" y="7244"/>
                </a:lnTo>
                <a:lnTo>
                  <a:pt x="233" y="7244"/>
                </a:lnTo>
                <a:cubicBezTo>
                  <a:pt x="223" y="7244"/>
                  <a:pt x="213" y="7241"/>
                  <a:pt x="204" y="7237"/>
                </a:cubicBezTo>
                <a:lnTo>
                  <a:pt x="104" y="7187"/>
                </a:lnTo>
                <a:lnTo>
                  <a:pt x="4" y="7137"/>
                </a:lnTo>
                <a:lnTo>
                  <a:pt x="33" y="7144"/>
                </a:lnTo>
                <a:lnTo>
                  <a:pt x="0" y="7144"/>
                </a:lnTo>
                <a:lnTo>
                  <a:pt x="0" y="7010"/>
                </a:lnTo>
                <a:close/>
                <a:moveTo>
                  <a:pt x="880" y="7343"/>
                </a:moveTo>
                <a:lnTo>
                  <a:pt x="897" y="7351"/>
                </a:lnTo>
                <a:cubicBezTo>
                  <a:pt x="903" y="7354"/>
                  <a:pt x="909" y="7358"/>
                  <a:pt x="914" y="7363"/>
                </a:cubicBezTo>
                <a:lnTo>
                  <a:pt x="964" y="7413"/>
                </a:lnTo>
                <a:lnTo>
                  <a:pt x="917" y="7394"/>
                </a:lnTo>
                <a:lnTo>
                  <a:pt x="1000" y="7394"/>
                </a:lnTo>
                <a:cubicBezTo>
                  <a:pt x="1010" y="7394"/>
                  <a:pt x="1021" y="7396"/>
                  <a:pt x="1030" y="7401"/>
                </a:cubicBezTo>
                <a:lnTo>
                  <a:pt x="1130" y="7451"/>
                </a:lnTo>
                <a:cubicBezTo>
                  <a:pt x="1143" y="7457"/>
                  <a:pt x="1153" y="7468"/>
                  <a:pt x="1160" y="7481"/>
                </a:cubicBezTo>
                <a:lnTo>
                  <a:pt x="1210" y="7581"/>
                </a:lnTo>
                <a:lnTo>
                  <a:pt x="1150" y="7544"/>
                </a:lnTo>
                <a:lnTo>
                  <a:pt x="1250" y="7544"/>
                </a:lnTo>
                <a:lnTo>
                  <a:pt x="1220" y="7551"/>
                </a:lnTo>
                <a:lnTo>
                  <a:pt x="1254" y="7534"/>
                </a:lnTo>
                <a:lnTo>
                  <a:pt x="1313" y="7653"/>
                </a:lnTo>
                <a:lnTo>
                  <a:pt x="1280" y="7670"/>
                </a:lnTo>
                <a:cubicBezTo>
                  <a:pt x="1271" y="7675"/>
                  <a:pt x="1260" y="7677"/>
                  <a:pt x="1250" y="7677"/>
                </a:cubicBezTo>
                <a:lnTo>
                  <a:pt x="1150" y="7677"/>
                </a:lnTo>
                <a:cubicBezTo>
                  <a:pt x="1125" y="7677"/>
                  <a:pt x="1102" y="7663"/>
                  <a:pt x="1091" y="7640"/>
                </a:cubicBezTo>
                <a:lnTo>
                  <a:pt x="1041" y="7540"/>
                </a:lnTo>
                <a:lnTo>
                  <a:pt x="1070" y="7570"/>
                </a:lnTo>
                <a:lnTo>
                  <a:pt x="970" y="7520"/>
                </a:lnTo>
                <a:lnTo>
                  <a:pt x="1000" y="7527"/>
                </a:lnTo>
                <a:lnTo>
                  <a:pt x="917" y="7527"/>
                </a:lnTo>
                <a:cubicBezTo>
                  <a:pt x="899" y="7527"/>
                  <a:pt x="882" y="7520"/>
                  <a:pt x="870" y="7508"/>
                </a:cubicBezTo>
                <a:lnTo>
                  <a:pt x="820" y="7458"/>
                </a:lnTo>
                <a:lnTo>
                  <a:pt x="837" y="7470"/>
                </a:lnTo>
                <a:lnTo>
                  <a:pt x="820" y="7462"/>
                </a:lnTo>
                <a:lnTo>
                  <a:pt x="880" y="7343"/>
                </a:lnTo>
                <a:close/>
                <a:moveTo>
                  <a:pt x="1626" y="7555"/>
                </a:moveTo>
                <a:lnTo>
                  <a:pt x="1639" y="7573"/>
                </a:lnTo>
                <a:cubicBezTo>
                  <a:pt x="1644" y="7582"/>
                  <a:pt x="1648" y="7591"/>
                  <a:pt x="1649" y="7601"/>
                </a:cubicBezTo>
                <a:lnTo>
                  <a:pt x="1699" y="7934"/>
                </a:lnTo>
                <a:lnTo>
                  <a:pt x="1696" y="7922"/>
                </a:lnTo>
                <a:lnTo>
                  <a:pt x="1754" y="8085"/>
                </a:lnTo>
                <a:lnTo>
                  <a:pt x="1628" y="8130"/>
                </a:lnTo>
                <a:lnTo>
                  <a:pt x="1571" y="7966"/>
                </a:lnTo>
                <a:cubicBezTo>
                  <a:pt x="1569" y="7962"/>
                  <a:pt x="1568" y="7958"/>
                  <a:pt x="1568" y="7954"/>
                </a:cubicBezTo>
                <a:lnTo>
                  <a:pt x="1518" y="7620"/>
                </a:lnTo>
                <a:lnTo>
                  <a:pt x="1528" y="7647"/>
                </a:lnTo>
                <a:lnTo>
                  <a:pt x="1515" y="7629"/>
                </a:lnTo>
                <a:lnTo>
                  <a:pt x="1626" y="7555"/>
                </a:lnTo>
                <a:close/>
                <a:moveTo>
                  <a:pt x="1779" y="8011"/>
                </a:moveTo>
                <a:lnTo>
                  <a:pt x="1817" y="7505"/>
                </a:lnTo>
                <a:lnTo>
                  <a:pt x="1819" y="7480"/>
                </a:lnTo>
                <a:lnTo>
                  <a:pt x="1952" y="7489"/>
                </a:lnTo>
                <a:lnTo>
                  <a:pt x="1950" y="7515"/>
                </a:lnTo>
                <a:lnTo>
                  <a:pt x="1912" y="8021"/>
                </a:lnTo>
                <a:lnTo>
                  <a:pt x="1779" y="8011"/>
                </a:lnTo>
                <a:close/>
                <a:moveTo>
                  <a:pt x="1847" y="7081"/>
                </a:moveTo>
                <a:lnTo>
                  <a:pt x="1885" y="6549"/>
                </a:lnTo>
                <a:lnTo>
                  <a:pt x="2018" y="6558"/>
                </a:lnTo>
                <a:lnTo>
                  <a:pt x="1980" y="7090"/>
                </a:lnTo>
                <a:lnTo>
                  <a:pt x="1847" y="7081"/>
                </a:lnTo>
                <a:close/>
                <a:moveTo>
                  <a:pt x="1916" y="6149"/>
                </a:moveTo>
                <a:lnTo>
                  <a:pt x="1960" y="5618"/>
                </a:lnTo>
                <a:lnTo>
                  <a:pt x="2093" y="5629"/>
                </a:lnTo>
                <a:lnTo>
                  <a:pt x="2049" y="6160"/>
                </a:lnTo>
                <a:lnTo>
                  <a:pt x="1916" y="6149"/>
                </a:lnTo>
                <a:close/>
                <a:moveTo>
                  <a:pt x="1994" y="5219"/>
                </a:moveTo>
                <a:lnTo>
                  <a:pt x="2000" y="5138"/>
                </a:lnTo>
                <a:lnTo>
                  <a:pt x="2032" y="4688"/>
                </a:lnTo>
                <a:lnTo>
                  <a:pt x="2165" y="4697"/>
                </a:lnTo>
                <a:lnTo>
                  <a:pt x="2133" y="5149"/>
                </a:lnTo>
                <a:lnTo>
                  <a:pt x="2127" y="5230"/>
                </a:lnTo>
                <a:lnTo>
                  <a:pt x="1994" y="5219"/>
                </a:lnTo>
                <a:close/>
                <a:moveTo>
                  <a:pt x="2239" y="4513"/>
                </a:moveTo>
                <a:lnTo>
                  <a:pt x="2275" y="4579"/>
                </a:lnTo>
                <a:cubicBezTo>
                  <a:pt x="2279" y="4586"/>
                  <a:pt x="2282" y="4594"/>
                  <a:pt x="2283" y="4602"/>
                </a:cubicBezTo>
                <a:lnTo>
                  <a:pt x="2339" y="5057"/>
                </a:lnTo>
                <a:lnTo>
                  <a:pt x="2206" y="5074"/>
                </a:lnTo>
                <a:lnTo>
                  <a:pt x="2151" y="4619"/>
                </a:lnTo>
                <a:lnTo>
                  <a:pt x="2158" y="4642"/>
                </a:lnTo>
                <a:lnTo>
                  <a:pt x="2122" y="4577"/>
                </a:lnTo>
                <a:lnTo>
                  <a:pt x="2239" y="4513"/>
                </a:lnTo>
                <a:close/>
                <a:moveTo>
                  <a:pt x="2385" y="5460"/>
                </a:moveTo>
                <a:lnTo>
                  <a:pt x="2402" y="5994"/>
                </a:lnTo>
                <a:lnTo>
                  <a:pt x="2269" y="5998"/>
                </a:lnTo>
                <a:lnTo>
                  <a:pt x="2251" y="5465"/>
                </a:lnTo>
                <a:lnTo>
                  <a:pt x="2385" y="5460"/>
                </a:lnTo>
                <a:close/>
                <a:moveTo>
                  <a:pt x="2415" y="6393"/>
                </a:moveTo>
                <a:lnTo>
                  <a:pt x="2417" y="6442"/>
                </a:lnTo>
                <a:lnTo>
                  <a:pt x="2486" y="6914"/>
                </a:lnTo>
                <a:lnTo>
                  <a:pt x="2354" y="6933"/>
                </a:lnTo>
                <a:lnTo>
                  <a:pt x="2284" y="6446"/>
                </a:lnTo>
                <a:lnTo>
                  <a:pt x="2282" y="6398"/>
                </a:lnTo>
                <a:lnTo>
                  <a:pt x="2415" y="6393"/>
                </a:lnTo>
                <a:close/>
                <a:moveTo>
                  <a:pt x="2602" y="7266"/>
                </a:moveTo>
                <a:lnTo>
                  <a:pt x="2609" y="7279"/>
                </a:lnTo>
                <a:lnTo>
                  <a:pt x="2491" y="7281"/>
                </a:lnTo>
                <a:lnTo>
                  <a:pt x="2541" y="7181"/>
                </a:lnTo>
                <a:lnTo>
                  <a:pt x="2642" y="6995"/>
                </a:lnTo>
                <a:cubicBezTo>
                  <a:pt x="2645" y="6990"/>
                  <a:pt x="2648" y="6984"/>
                  <a:pt x="2653" y="6980"/>
                </a:cubicBezTo>
                <a:lnTo>
                  <a:pt x="2753" y="6880"/>
                </a:lnTo>
                <a:lnTo>
                  <a:pt x="2735" y="6913"/>
                </a:lnTo>
                <a:lnTo>
                  <a:pt x="2747" y="6857"/>
                </a:lnTo>
                <a:lnTo>
                  <a:pt x="2878" y="6886"/>
                </a:lnTo>
                <a:lnTo>
                  <a:pt x="2865" y="6942"/>
                </a:lnTo>
                <a:cubicBezTo>
                  <a:pt x="2862" y="6954"/>
                  <a:pt x="2856" y="6965"/>
                  <a:pt x="2847" y="6974"/>
                </a:cubicBezTo>
                <a:lnTo>
                  <a:pt x="2747" y="7074"/>
                </a:lnTo>
                <a:lnTo>
                  <a:pt x="2759" y="7059"/>
                </a:lnTo>
                <a:lnTo>
                  <a:pt x="2660" y="7240"/>
                </a:lnTo>
                <a:lnTo>
                  <a:pt x="2610" y="7340"/>
                </a:lnTo>
                <a:cubicBezTo>
                  <a:pt x="2599" y="7362"/>
                  <a:pt x="2576" y="7377"/>
                  <a:pt x="2551" y="7377"/>
                </a:cubicBezTo>
                <a:cubicBezTo>
                  <a:pt x="2527" y="7378"/>
                  <a:pt x="2503" y="7364"/>
                  <a:pt x="2492" y="7342"/>
                </a:cubicBezTo>
                <a:lnTo>
                  <a:pt x="2485" y="7330"/>
                </a:lnTo>
                <a:lnTo>
                  <a:pt x="2602" y="7266"/>
                </a:lnTo>
                <a:close/>
                <a:moveTo>
                  <a:pt x="2988" y="6492"/>
                </a:moveTo>
                <a:lnTo>
                  <a:pt x="3004" y="6484"/>
                </a:lnTo>
                <a:cubicBezTo>
                  <a:pt x="3023" y="6474"/>
                  <a:pt x="3046" y="6475"/>
                  <a:pt x="3066" y="6485"/>
                </a:cubicBezTo>
                <a:cubicBezTo>
                  <a:pt x="3085" y="6496"/>
                  <a:pt x="3098" y="6515"/>
                  <a:pt x="3100" y="6537"/>
                </a:cubicBezTo>
                <a:lnTo>
                  <a:pt x="3150" y="7020"/>
                </a:lnTo>
                <a:lnTo>
                  <a:pt x="3153" y="7050"/>
                </a:lnTo>
                <a:lnTo>
                  <a:pt x="3020" y="7063"/>
                </a:lnTo>
                <a:lnTo>
                  <a:pt x="3017" y="7034"/>
                </a:lnTo>
                <a:lnTo>
                  <a:pt x="2967" y="6551"/>
                </a:lnTo>
                <a:lnTo>
                  <a:pt x="3063" y="6603"/>
                </a:lnTo>
                <a:lnTo>
                  <a:pt x="3048" y="6611"/>
                </a:lnTo>
                <a:lnTo>
                  <a:pt x="2988" y="6492"/>
                </a:lnTo>
                <a:close/>
                <a:moveTo>
                  <a:pt x="3192" y="7449"/>
                </a:moveTo>
                <a:lnTo>
                  <a:pt x="3244" y="7979"/>
                </a:lnTo>
                <a:lnTo>
                  <a:pt x="3111" y="7992"/>
                </a:lnTo>
                <a:lnTo>
                  <a:pt x="3059" y="7462"/>
                </a:lnTo>
                <a:lnTo>
                  <a:pt x="3192" y="7449"/>
                </a:lnTo>
                <a:close/>
                <a:moveTo>
                  <a:pt x="3281" y="8378"/>
                </a:moveTo>
                <a:lnTo>
                  <a:pt x="3329" y="8909"/>
                </a:lnTo>
                <a:lnTo>
                  <a:pt x="3196" y="8921"/>
                </a:lnTo>
                <a:lnTo>
                  <a:pt x="3148" y="8390"/>
                </a:lnTo>
                <a:lnTo>
                  <a:pt x="3281" y="8378"/>
                </a:lnTo>
                <a:close/>
                <a:moveTo>
                  <a:pt x="3363" y="9309"/>
                </a:moveTo>
                <a:lnTo>
                  <a:pt x="3383" y="9572"/>
                </a:lnTo>
                <a:lnTo>
                  <a:pt x="3251" y="9569"/>
                </a:lnTo>
                <a:lnTo>
                  <a:pt x="3281" y="9302"/>
                </a:lnTo>
                <a:lnTo>
                  <a:pt x="3414" y="9317"/>
                </a:lnTo>
                <a:lnTo>
                  <a:pt x="3383" y="9585"/>
                </a:lnTo>
                <a:cubicBezTo>
                  <a:pt x="3379" y="9619"/>
                  <a:pt x="3350" y="9644"/>
                  <a:pt x="3316" y="9644"/>
                </a:cubicBezTo>
                <a:cubicBezTo>
                  <a:pt x="3281" y="9643"/>
                  <a:pt x="3253" y="9616"/>
                  <a:pt x="3250" y="9582"/>
                </a:cubicBezTo>
                <a:lnTo>
                  <a:pt x="3230" y="9319"/>
                </a:lnTo>
                <a:lnTo>
                  <a:pt x="3363" y="9309"/>
                </a:lnTo>
                <a:close/>
                <a:moveTo>
                  <a:pt x="3327" y="8905"/>
                </a:moveTo>
                <a:lnTo>
                  <a:pt x="3351" y="8703"/>
                </a:lnTo>
                <a:lnTo>
                  <a:pt x="3367" y="8377"/>
                </a:lnTo>
                <a:lnTo>
                  <a:pt x="3500" y="8384"/>
                </a:lnTo>
                <a:lnTo>
                  <a:pt x="3483" y="8718"/>
                </a:lnTo>
                <a:lnTo>
                  <a:pt x="3460" y="8920"/>
                </a:lnTo>
                <a:lnTo>
                  <a:pt x="3327" y="8905"/>
                </a:lnTo>
                <a:close/>
                <a:moveTo>
                  <a:pt x="3388" y="7978"/>
                </a:moveTo>
                <a:lnTo>
                  <a:pt x="3415" y="7445"/>
                </a:lnTo>
                <a:lnTo>
                  <a:pt x="3549" y="7452"/>
                </a:lnTo>
                <a:lnTo>
                  <a:pt x="3521" y="7985"/>
                </a:lnTo>
                <a:lnTo>
                  <a:pt x="3388" y="7978"/>
                </a:lnTo>
                <a:close/>
                <a:moveTo>
                  <a:pt x="3436" y="7046"/>
                </a:moveTo>
                <a:lnTo>
                  <a:pt x="3450" y="6774"/>
                </a:lnTo>
                <a:lnTo>
                  <a:pt x="3456" y="6515"/>
                </a:lnTo>
                <a:lnTo>
                  <a:pt x="3590" y="6518"/>
                </a:lnTo>
                <a:lnTo>
                  <a:pt x="3583" y="6781"/>
                </a:lnTo>
                <a:lnTo>
                  <a:pt x="3569" y="7053"/>
                </a:lnTo>
                <a:lnTo>
                  <a:pt x="3436" y="7046"/>
                </a:lnTo>
                <a:close/>
                <a:moveTo>
                  <a:pt x="3466" y="6115"/>
                </a:moveTo>
                <a:lnTo>
                  <a:pt x="3479" y="5582"/>
                </a:lnTo>
                <a:lnTo>
                  <a:pt x="3612" y="5585"/>
                </a:lnTo>
                <a:lnTo>
                  <a:pt x="3599" y="6118"/>
                </a:lnTo>
                <a:lnTo>
                  <a:pt x="3466" y="6115"/>
                </a:lnTo>
                <a:close/>
                <a:moveTo>
                  <a:pt x="3489" y="5182"/>
                </a:moveTo>
                <a:lnTo>
                  <a:pt x="3500" y="4709"/>
                </a:lnTo>
                <a:lnTo>
                  <a:pt x="3506" y="4645"/>
                </a:lnTo>
                <a:lnTo>
                  <a:pt x="3638" y="4656"/>
                </a:lnTo>
                <a:lnTo>
                  <a:pt x="3633" y="4712"/>
                </a:lnTo>
                <a:lnTo>
                  <a:pt x="3622" y="5185"/>
                </a:lnTo>
                <a:lnTo>
                  <a:pt x="3489" y="5182"/>
                </a:lnTo>
                <a:close/>
                <a:moveTo>
                  <a:pt x="3540" y="4246"/>
                </a:moveTo>
                <a:lnTo>
                  <a:pt x="3586" y="3715"/>
                </a:lnTo>
                <a:lnTo>
                  <a:pt x="3719" y="3726"/>
                </a:lnTo>
                <a:lnTo>
                  <a:pt x="3673" y="4258"/>
                </a:lnTo>
                <a:lnTo>
                  <a:pt x="3540" y="4246"/>
                </a:lnTo>
                <a:close/>
                <a:moveTo>
                  <a:pt x="3810" y="3763"/>
                </a:moveTo>
                <a:lnTo>
                  <a:pt x="3813" y="3771"/>
                </a:lnTo>
                <a:cubicBezTo>
                  <a:pt x="3815" y="3778"/>
                  <a:pt x="3816" y="3784"/>
                  <a:pt x="3817" y="3791"/>
                </a:cubicBezTo>
                <a:lnTo>
                  <a:pt x="3838" y="4316"/>
                </a:lnTo>
                <a:lnTo>
                  <a:pt x="3704" y="4321"/>
                </a:lnTo>
                <a:lnTo>
                  <a:pt x="3684" y="3796"/>
                </a:lnTo>
                <a:lnTo>
                  <a:pt x="3687" y="3816"/>
                </a:lnTo>
                <a:lnTo>
                  <a:pt x="3685" y="3808"/>
                </a:lnTo>
                <a:lnTo>
                  <a:pt x="3810" y="3763"/>
                </a:lnTo>
                <a:close/>
                <a:moveTo>
                  <a:pt x="3854" y="4715"/>
                </a:moveTo>
                <a:lnTo>
                  <a:pt x="3867" y="5041"/>
                </a:lnTo>
                <a:lnTo>
                  <a:pt x="3881" y="5246"/>
                </a:lnTo>
                <a:lnTo>
                  <a:pt x="3748" y="5255"/>
                </a:lnTo>
                <a:lnTo>
                  <a:pt x="3734" y="5046"/>
                </a:lnTo>
                <a:lnTo>
                  <a:pt x="3720" y="4721"/>
                </a:lnTo>
                <a:lnTo>
                  <a:pt x="3854" y="4715"/>
                </a:lnTo>
                <a:close/>
                <a:moveTo>
                  <a:pt x="3910" y="5645"/>
                </a:moveTo>
                <a:lnTo>
                  <a:pt x="3948" y="6177"/>
                </a:lnTo>
                <a:lnTo>
                  <a:pt x="3815" y="6186"/>
                </a:lnTo>
                <a:lnTo>
                  <a:pt x="3777" y="5654"/>
                </a:lnTo>
                <a:lnTo>
                  <a:pt x="3910" y="5645"/>
                </a:lnTo>
                <a:close/>
                <a:moveTo>
                  <a:pt x="3976" y="6576"/>
                </a:moveTo>
                <a:lnTo>
                  <a:pt x="4012" y="7108"/>
                </a:lnTo>
                <a:lnTo>
                  <a:pt x="3879" y="7117"/>
                </a:lnTo>
                <a:lnTo>
                  <a:pt x="3843" y="6585"/>
                </a:lnTo>
                <a:lnTo>
                  <a:pt x="3976" y="6576"/>
                </a:lnTo>
                <a:close/>
                <a:moveTo>
                  <a:pt x="3998" y="6858"/>
                </a:moveTo>
                <a:lnTo>
                  <a:pt x="4067" y="6329"/>
                </a:lnTo>
                <a:lnTo>
                  <a:pt x="4200" y="6346"/>
                </a:lnTo>
                <a:lnTo>
                  <a:pt x="4131" y="6875"/>
                </a:lnTo>
                <a:lnTo>
                  <a:pt x="3998" y="6858"/>
                </a:lnTo>
                <a:close/>
                <a:moveTo>
                  <a:pt x="4103" y="5934"/>
                </a:moveTo>
                <a:lnTo>
                  <a:pt x="4134" y="5522"/>
                </a:lnTo>
                <a:cubicBezTo>
                  <a:pt x="4134" y="5516"/>
                  <a:pt x="4135" y="5510"/>
                  <a:pt x="4137" y="5505"/>
                </a:cubicBezTo>
                <a:lnTo>
                  <a:pt x="4178" y="5392"/>
                </a:lnTo>
                <a:lnTo>
                  <a:pt x="4303" y="5437"/>
                </a:lnTo>
                <a:lnTo>
                  <a:pt x="4263" y="5550"/>
                </a:lnTo>
                <a:lnTo>
                  <a:pt x="4267" y="5532"/>
                </a:lnTo>
                <a:lnTo>
                  <a:pt x="4236" y="5944"/>
                </a:lnTo>
                <a:lnTo>
                  <a:pt x="4103" y="5934"/>
                </a:lnTo>
                <a:close/>
                <a:moveTo>
                  <a:pt x="4476" y="5508"/>
                </a:moveTo>
                <a:lnTo>
                  <a:pt x="4499" y="5613"/>
                </a:lnTo>
                <a:lnTo>
                  <a:pt x="4481" y="5580"/>
                </a:lnTo>
                <a:lnTo>
                  <a:pt x="4581" y="5680"/>
                </a:lnTo>
                <a:lnTo>
                  <a:pt x="4486" y="5680"/>
                </a:lnTo>
                <a:lnTo>
                  <a:pt x="4586" y="5580"/>
                </a:lnTo>
                <a:lnTo>
                  <a:pt x="4578" y="5590"/>
                </a:lnTo>
                <a:lnTo>
                  <a:pt x="4611" y="5540"/>
                </a:lnTo>
                <a:cubicBezTo>
                  <a:pt x="4622" y="5524"/>
                  <a:pt x="4640" y="5513"/>
                  <a:pt x="4660" y="5511"/>
                </a:cubicBezTo>
                <a:cubicBezTo>
                  <a:pt x="4680" y="5509"/>
                  <a:pt x="4700" y="5516"/>
                  <a:pt x="4714" y="5530"/>
                </a:cubicBezTo>
                <a:lnTo>
                  <a:pt x="4772" y="5588"/>
                </a:lnTo>
                <a:lnTo>
                  <a:pt x="4678" y="5683"/>
                </a:lnTo>
                <a:lnTo>
                  <a:pt x="4620" y="5624"/>
                </a:lnTo>
                <a:lnTo>
                  <a:pt x="4722" y="5614"/>
                </a:lnTo>
                <a:lnTo>
                  <a:pt x="4689" y="5664"/>
                </a:lnTo>
                <a:cubicBezTo>
                  <a:pt x="4687" y="5668"/>
                  <a:pt x="4684" y="5671"/>
                  <a:pt x="4681" y="5674"/>
                </a:cubicBezTo>
                <a:lnTo>
                  <a:pt x="4581" y="5774"/>
                </a:lnTo>
                <a:cubicBezTo>
                  <a:pt x="4555" y="5800"/>
                  <a:pt x="4512" y="5800"/>
                  <a:pt x="4486" y="5774"/>
                </a:cubicBezTo>
                <a:lnTo>
                  <a:pt x="4386" y="5674"/>
                </a:lnTo>
                <a:cubicBezTo>
                  <a:pt x="4377" y="5665"/>
                  <a:pt x="4371" y="5654"/>
                  <a:pt x="4368" y="5641"/>
                </a:cubicBezTo>
                <a:lnTo>
                  <a:pt x="4346" y="5536"/>
                </a:lnTo>
                <a:lnTo>
                  <a:pt x="4476" y="5508"/>
                </a:lnTo>
                <a:close/>
                <a:moveTo>
                  <a:pt x="4929" y="5985"/>
                </a:moveTo>
                <a:lnTo>
                  <a:pt x="4931" y="5991"/>
                </a:lnTo>
                <a:cubicBezTo>
                  <a:pt x="4932" y="5994"/>
                  <a:pt x="4932" y="5997"/>
                  <a:pt x="4933" y="6001"/>
                </a:cubicBezTo>
                <a:lnTo>
                  <a:pt x="4983" y="6334"/>
                </a:lnTo>
                <a:lnTo>
                  <a:pt x="4964" y="6297"/>
                </a:lnTo>
                <a:lnTo>
                  <a:pt x="5064" y="6397"/>
                </a:lnTo>
                <a:lnTo>
                  <a:pt x="4958" y="6412"/>
                </a:lnTo>
                <a:lnTo>
                  <a:pt x="4981" y="6370"/>
                </a:lnTo>
                <a:lnTo>
                  <a:pt x="5098" y="6434"/>
                </a:lnTo>
                <a:lnTo>
                  <a:pt x="5075" y="6476"/>
                </a:lnTo>
                <a:cubicBezTo>
                  <a:pt x="5065" y="6494"/>
                  <a:pt x="5047" y="6507"/>
                  <a:pt x="5026" y="6510"/>
                </a:cubicBezTo>
                <a:cubicBezTo>
                  <a:pt x="5006" y="6513"/>
                  <a:pt x="4985" y="6506"/>
                  <a:pt x="4970" y="6491"/>
                </a:cubicBezTo>
                <a:lnTo>
                  <a:pt x="4870" y="6391"/>
                </a:lnTo>
                <a:cubicBezTo>
                  <a:pt x="4860" y="6381"/>
                  <a:pt x="4853" y="6368"/>
                  <a:pt x="4851" y="6354"/>
                </a:cubicBezTo>
                <a:lnTo>
                  <a:pt x="4801" y="6020"/>
                </a:lnTo>
                <a:lnTo>
                  <a:pt x="4803" y="6030"/>
                </a:lnTo>
                <a:lnTo>
                  <a:pt x="4801" y="6023"/>
                </a:lnTo>
                <a:lnTo>
                  <a:pt x="4929" y="5985"/>
                </a:lnTo>
                <a:close/>
                <a:moveTo>
                  <a:pt x="5226" y="6063"/>
                </a:moveTo>
                <a:lnTo>
                  <a:pt x="5310" y="6231"/>
                </a:lnTo>
                <a:cubicBezTo>
                  <a:pt x="5313" y="6236"/>
                  <a:pt x="5315" y="6243"/>
                  <a:pt x="5316" y="6249"/>
                </a:cubicBezTo>
                <a:lnTo>
                  <a:pt x="5376" y="6590"/>
                </a:lnTo>
                <a:lnTo>
                  <a:pt x="5245" y="6613"/>
                </a:lnTo>
                <a:lnTo>
                  <a:pt x="5184" y="6272"/>
                </a:lnTo>
                <a:lnTo>
                  <a:pt x="5191" y="6290"/>
                </a:lnTo>
                <a:lnTo>
                  <a:pt x="5107" y="6123"/>
                </a:lnTo>
                <a:lnTo>
                  <a:pt x="5226" y="6063"/>
                </a:lnTo>
                <a:close/>
                <a:moveTo>
                  <a:pt x="5438" y="6988"/>
                </a:moveTo>
                <a:lnTo>
                  <a:pt x="5466" y="7202"/>
                </a:lnTo>
                <a:lnTo>
                  <a:pt x="5334" y="7201"/>
                </a:lnTo>
                <a:lnTo>
                  <a:pt x="5378" y="6887"/>
                </a:lnTo>
                <a:lnTo>
                  <a:pt x="5510" y="6905"/>
                </a:lnTo>
                <a:lnTo>
                  <a:pt x="5466" y="7220"/>
                </a:lnTo>
                <a:cubicBezTo>
                  <a:pt x="5462" y="7253"/>
                  <a:pt x="5433" y="7277"/>
                  <a:pt x="5400" y="7277"/>
                </a:cubicBezTo>
                <a:cubicBezTo>
                  <a:pt x="5366" y="7277"/>
                  <a:pt x="5338" y="7252"/>
                  <a:pt x="5334" y="7219"/>
                </a:cubicBezTo>
                <a:lnTo>
                  <a:pt x="5306" y="7005"/>
                </a:lnTo>
                <a:lnTo>
                  <a:pt x="5438" y="6988"/>
                </a:lnTo>
                <a:close/>
                <a:moveTo>
                  <a:pt x="5433" y="6491"/>
                </a:moveTo>
                <a:lnTo>
                  <a:pt x="5434" y="6485"/>
                </a:lnTo>
                <a:lnTo>
                  <a:pt x="5459" y="5964"/>
                </a:lnTo>
                <a:lnTo>
                  <a:pt x="5592" y="5970"/>
                </a:lnTo>
                <a:lnTo>
                  <a:pt x="5566" y="6503"/>
                </a:lnTo>
                <a:lnTo>
                  <a:pt x="5565" y="6509"/>
                </a:lnTo>
                <a:lnTo>
                  <a:pt x="5433" y="6491"/>
                </a:lnTo>
                <a:close/>
                <a:moveTo>
                  <a:pt x="5478" y="5564"/>
                </a:moveTo>
                <a:lnTo>
                  <a:pt x="5504" y="5032"/>
                </a:lnTo>
                <a:lnTo>
                  <a:pt x="5637" y="5038"/>
                </a:lnTo>
                <a:lnTo>
                  <a:pt x="5612" y="5571"/>
                </a:lnTo>
                <a:lnTo>
                  <a:pt x="5478" y="5564"/>
                </a:lnTo>
                <a:close/>
                <a:moveTo>
                  <a:pt x="5523" y="4632"/>
                </a:moveTo>
                <a:lnTo>
                  <a:pt x="5534" y="4424"/>
                </a:lnTo>
                <a:lnTo>
                  <a:pt x="5538" y="4102"/>
                </a:lnTo>
                <a:lnTo>
                  <a:pt x="5671" y="4103"/>
                </a:lnTo>
                <a:lnTo>
                  <a:pt x="5667" y="4430"/>
                </a:lnTo>
                <a:lnTo>
                  <a:pt x="5657" y="4639"/>
                </a:lnTo>
                <a:lnTo>
                  <a:pt x="5523" y="4632"/>
                </a:lnTo>
                <a:close/>
                <a:moveTo>
                  <a:pt x="5543" y="3702"/>
                </a:moveTo>
                <a:lnTo>
                  <a:pt x="5549" y="3168"/>
                </a:lnTo>
                <a:lnTo>
                  <a:pt x="5683" y="3170"/>
                </a:lnTo>
                <a:lnTo>
                  <a:pt x="5676" y="3703"/>
                </a:lnTo>
                <a:lnTo>
                  <a:pt x="5543" y="3702"/>
                </a:lnTo>
                <a:close/>
                <a:moveTo>
                  <a:pt x="5554" y="2768"/>
                </a:moveTo>
                <a:lnTo>
                  <a:pt x="5561" y="2235"/>
                </a:lnTo>
                <a:lnTo>
                  <a:pt x="5694" y="2237"/>
                </a:lnTo>
                <a:lnTo>
                  <a:pt x="5688" y="2770"/>
                </a:lnTo>
                <a:lnTo>
                  <a:pt x="5554" y="2768"/>
                </a:lnTo>
                <a:close/>
                <a:moveTo>
                  <a:pt x="5566" y="1835"/>
                </a:moveTo>
                <a:lnTo>
                  <a:pt x="5567" y="1776"/>
                </a:lnTo>
                <a:lnTo>
                  <a:pt x="5593" y="1300"/>
                </a:lnTo>
                <a:lnTo>
                  <a:pt x="5727" y="1307"/>
                </a:lnTo>
                <a:lnTo>
                  <a:pt x="5700" y="1778"/>
                </a:lnTo>
                <a:lnTo>
                  <a:pt x="5699" y="1837"/>
                </a:lnTo>
                <a:lnTo>
                  <a:pt x="5566" y="1835"/>
                </a:lnTo>
                <a:close/>
                <a:moveTo>
                  <a:pt x="5616" y="900"/>
                </a:moveTo>
                <a:lnTo>
                  <a:pt x="5646" y="368"/>
                </a:lnTo>
                <a:lnTo>
                  <a:pt x="5779" y="375"/>
                </a:lnTo>
                <a:lnTo>
                  <a:pt x="5749" y="908"/>
                </a:lnTo>
                <a:lnTo>
                  <a:pt x="5616" y="900"/>
                </a:lnTo>
                <a:close/>
                <a:moveTo>
                  <a:pt x="5803" y="0"/>
                </a:moveTo>
                <a:lnTo>
                  <a:pt x="5898" y="412"/>
                </a:lnTo>
                <a:cubicBezTo>
                  <a:pt x="5899" y="417"/>
                  <a:pt x="5900" y="421"/>
                  <a:pt x="5900" y="426"/>
                </a:cubicBezTo>
                <a:lnTo>
                  <a:pt x="5902" y="536"/>
                </a:lnTo>
                <a:lnTo>
                  <a:pt x="5769" y="539"/>
                </a:lnTo>
                <a:lnTo>
                  <a:pt x="5767" y="428"/>
                </a:lnTo>
                <a:lnTo>
                  <a:pt x="5769" y="442"/>
                </a:lnTo>
                <a:lnTo>
                  <a:pt x="5673" y="30"/>
                </a:lnTo>
                <a:lnTo>
                  <a:pt x="5803" y="0"/>
                </a:lnTo>
                <a:close/>
                <a:moveTo>
                  <a:pt x="5910" y="936"/>
                </a:moveTo>
                <a:lnTo>
                  <a:pt x="5920" y="1469"/>
                </a:lnTo>
                <a:lnTo>
                  <a:pt x="5787" y="1472"/>
                </a:lnTo>
                <a:lnTo>
                  <a:pt x="5777" y="939"/>
                </a:lnTo>
                <a:lnTo>
                  <a:pt x="5910" y="936"/>
                </a:lnTo>
                <a:close/>
                <a:moveTo>
                  <a:pt x="5928" y="1869"/>
                </a:moveTo>
                <a:lnTo>
                  <a:pt x="5938" y="2403"/>
                </a:lnTo>
                <a:lnTo>
                  <a:pt x="5805" y="2405"/>
                </a:lnTo>
                <a:lnTo>
                  <a:pt x="5795" y="1872"/>
                </a:lnTo>
                <a:lnTo>
                  <a:pt x="5928" y="1869"/>
                </a:lnTo>
                <a:close/>
                <a:moveTo>
                  <a:pt x="5946" y="2802"/>
                </a:moveTo>
                <a:lnTo>
                  <a:pt x="5950" y="3026"/>
                </a:lnTo>
                <a:lnTo>
                  <a:pt x="5959" y="3335"/>
                </a:lnTo>
                <a:lnTo>
                  <a:pt x="5826" y="3339"/>
                </a:lnTo>
                <a:lnTo>
                  <a:pt x="5817" y="3028"/>
                </a:lnTo>
                <a:lnTo>
                  <a:pt x="5813" y="2805"/>
                </a:lnTo>
                <a:lnTo>
                  <a:pt x="5946" y="2802"/>
                </a:lnTo>
                <a:close/>
                <a:moveTo>
                  <a:pt x="5971" y="3735"/>
                </a:moveTo>
                <a:lnTo>
                  <a:pt x="5988" y="4268"/>
                </a:lnTo>
                <a:lnTo>
                  <a:pt x="5854" y="4272"/>
                </a:lnTo>
                <a:lnTo>
                  <a:pt x="5838" y="3739"/>
                </a:lnTo>
                <a:lnTo>
                  <a:pt x="5971" y="3735"/>
                </a:lnTo>
                <a:close/>
                <a:moveTo>
                  <a:pt x="6000" y="4668"/>
                </a:moveTo>
                <a:lnTo>
                  <a:pt x="6016" y="5201"/>
                </a:lnTo>
                <a:lnTo>
                  <a:pt x="5882" y="5205"/>
                </a:lnTo>
                <a:lnTo>
                  <a:pt x="5866" y="4672"/>
                </a:lnTo>
                <a:lnTo>
                  <a:pt x="6000" y="4668"/>
                </a:lnTo>
                <a:close/>
                <a:moveTo>
                  <a:pt x="6028" y="5601"/>
                </a:moveTo>
                <a:lnTo>
                  <a:pt x="6044" y="6134"/>
                </a:lnTo>
                <a:lnTo>
                  <a:pt x="5911" y="6138"/>
                </a:lnTo>
                <a:lnTo>
                  <a:pt x="5894" y="5605"/>
                </a:lnTo>
                <a:lnTo>
                  <a:pt x="6028" y="5601"/>
                </a:lnTo>
                <a:close/>
                <a:moveTo>
                  <a:pt x="6058" y="6533"/>
                </a:moveTo>
                <a:lnTo>
                  <a:pt x="6079" y="7066"/>
                </a:lnTo>
                <a:lnTo>
                  <a:pt x="5946" y="7071"/>
                </a:lnTo>
                <a:lnTo>
                  <a:pt x="5925" y="6538"/>
                </a:lnTo>
                <a:lnTo>
                  <a:pt x="6058" y="6533"/>
                </a:lnTo>
                <a:close/>
                <a:moveTo>
                  <a:pt x="6095" y="7465"/>
                </a:moveTo>
                <a:lnTo>
                  <a:pt x="6116" y="7998"/>
                </a:lnTo>
                <a:lnTo>
                  <a:pt x="5983" y="8004"/>
                </a:lnTo>
                <a:lnTo>
                  <a:pt x="5962" y="7471"/>
                </a:lnTo>
                <a:lnTo>
                  <a:pt x="6095" y="7465"/>
                </a:lnTo>
                <a:close/>
                <a:moveTo>
                  <a:pt x="6132" y="8398"/>
                </a:moveTo>
                <a:lnTo>
                  <a:pt x="6133" y="8424"/>
                </a:lnTo>
                <a:lnTo>
                  <a:pt x="6001" y="8414"/>
                </a:lnTo>
                <a:lnTo>
                  <a:pt x="6051" y="8164"/>
                </a:lnTo>
                <a:lnTo>
                  <a:pt x="6050" y="8174"/>
                </a:lnTo>
                <a:lnTo>
                  <a:pt x="6062" y="7923"/>
                </a:lnTo>
                <a:lnTo>
                  <a:pt x="6195" y="7929"/>
                </a:lnTo>
                <a:lnTo>
                  <a:pt x="6183" y="8180"/>
                </a:lnTo>
                <a:cubicBezTo>
                  <a:pt x="6183" y="8184"/>
                  <a:pt x="6183" y="8187"/>
                  <a:pt x="6182" y="8190"/>
                </a:cubicBezTo>
                <a:lnTo>
                  <a:pt x="6132" y="8440"/>
                </a:lnTo>
                <a:cubicBezTo>
                  <a:pt x="6126" y="8473"/>
                  <a:pt x="6095" y="8496"/>
                  <a:pt x="6062" y="8494"/>
                </a:cubicBezTo>
                <a:cubicBezTo>
                  <a:pt x="6028" y="8491"/>
                  <a:pt x="6002" y="8464"/>
                  <a:pt x="6000" y="8430"/>
                </a:cubicBezTo>
                <a:lnTo>
                  <a:pt x="5999" y="8403"/>
                </a:lnTo>
                <a:lnTo>
                  <a:pt x="6132" y="8398"/>
                </a:lnTo>
                <a:close/>
                <a:moveTo>
                  <a:pt x="6080" y="7523"/>
                </a:moveTo>
                <a:lnTo>
                  <a:pt x="6105" y="6990"/>
                </a:lnTo>
                <a:lnTo>
                  <a:pt x="6238" y="6996"/>
                </a:lnTo>
                <a:lnTo>
                  <a:pt x="6213" y="7529"/>
                </a:lnTo>
                <a:lnTo>
                  <a:pt x="6080" y="7523"/>
                </a:lnTo>
                <a:close/>
                <a:moveTo>
                  <a:pt x="6123" y="6591"/>
                </a:moveTo>
                <a:lnTo>
                  <a:pt x="6148" y="6058"/>
                </a:lnTo>
                <a:lnTo>
                  <a:pt x="6281" y="6064"/>
                </a:lnTo>
                <a:lnTo>
                  <a:pt x="6256" y="6597"/>
                </a:lnTo>
                <a:lnTo>
                  <a:pt x="6123" y="6591"/>
                </a:lnTo>
                <a:close/>
                <a:moveTo>
                  <a:pt x="6164" y="5659"/>
                </a:moveTo>
                <a:lnTo>
                  <a:pt x="6186" y="5126"/>
                </a:lnTo>
                <a:lnTo>
                  <a:pt x="6319" y="5131"/>
                </a:lnTo>
                <a:lnTo>
                  <a:pt x="6298" y="5664"/>
                </a:lnTo>
                <a:lnTo>
                  <a:pt x="6164" y="5659"/>
                </a:lnTo>
                <a:close/>
                <a:moveTo>
                  <a:pt x="6203" y="4726"/>
                </a:moveTo>
                <a:lnTo>
                  <a:pt x="6224" y="4193"/>
                </a:lnTo>
                <a:lnTo>
                  <a:pt x="6357" y="4199"/>
                </a:lnTo>
                <a:lnTo>
                  <a:pt x="6336" y="4731"/>
                </a:lnTo>
                <a:lnTo>
                  <a:pt x="6203" y="4726"/>
                </a:lnTo>
                <a:close/>
                <a:moveTo>
                  <a:pt x="6241" y="3793"/>
                </a:moveTo>
                <a:lnTo>
                  <a:pt x="6250" y="3558"/>
                </a:lnTo>
                <a:lnTo>
                  <a:pt x="6263" y="3260"/>
                </a:lnTo>
                <a:lnTo>
                  <a:pt x="6396" y="3266"/>
                </a:lnTo>
                <a:lnTo>
                  <a:pt x="6383" y="3563"/>
                </a:lnTo>
                <a:lnTo>
                  <a:pt x="6374" y="3799"/>
                </a:lnTo>
                <a:lnTo>
                  <a:pt x="6241" y="3793"/>
                </a:lnTo>
                <a:close/>
                <a:moveTo>
                  <a:pt x="6280" y="2861"/>
                </a:moveTo>
                <a:lnTo>
                  <a:pt x="6300" y="2391"/>
                </a:lnTo>
                <a:cubicBezTo>
                  <a:pt x="6302" y="2358"/>
                  <a:pt x="6327" y="2330"/>
                  <a:pt x="6361" y="2327"/>
                </a:cubicBezTo>
                <a:cubicBezTo>
                  <a:pt x="6394" y="2324"/>
                  <a:pt x="6424" y="2346"/>
                  <a:pt x="6432" y="2379"/>
                </a:cubicBezTo>
                <a:lnTo>
                  <a:pt x="6446" y="2440"/>
                </a:lnTo>
                <a:lnTo>
                  <a:pt x="6316" y="2470"/>
                </a:lnTo>
                <a:lnTo>
                  <a:pt x="6302" y="2409"/>
                </a:lnTo>
                <a:lnTo>
                  <a:pt x="6433" y="2397"/>
                </a:lnTo>
                <a:lnTo>
                  <a:pt x="6413" y="2867"/>
                </a:lnTo>
                <a:lnTo>
                  <a:pt x="6280" y="2861"/>
                </a:lnTo>
                <a:close/>
                <a:moveTo>
                  <a:pt x="6534" y="2842"/>
                </a:moveTo>
                <a:lnTo>
                  <a:pt x="6565" y="3374"/>
                </a:lnTo>
                <a:lnTo>
                  <a:pt x="6432" y="3382"/>
                </a:lnTo>
                <a:lnTo>
                  <a:pt x="6401" y="2849"/>
                </a:lnTo>
                <a:lnTo>
                  <a:pt x="6534" y="2842"/>
                </a:lnTo>
                <a:close/>
                <a:moveTo>
                  <a:pt x="6588" y="3773"/>
                </a:moveTo>
                <a:lnTo>
                  <a:pt x="6617" y="4273"/>
                </a:lnTo>
                <a:lnTo>
                  <a:pt x="6618" y="4307"/>
                </a:lnTo>
                <a:lnTo>
                  <a:pt x="6485" y="4312"/>
                </a:lnTo>
                <a:lnTo>
                  <a:pt x="6484" y="4281"/>
                </a:lnTo>
                <a:lnTo>
                  <a:pt x="6455" y="3781"/>
                </a:lnTo>
                <a:lnTo>
                  <a:pt x="6588" y="3773"/>
                </a:lnTo>
                <a:close/>
                <a:moveTo>
                  <a:pt x="6633" y="4707"/>
                </a:moveTo>
                <a:lnTo>
                  <a:pt x="6653" y="5240"/>
                </a:lnTo>
                <a:lnTo>
                  <a:pt x="6519" y="5245"/>
                </a:lnTo>
                <a:lnTo>
                  <a:pt x="6500" y="4712"/>
                </a:lnTo>
                <a:lnTo>
                  <a:pt x="6633" y="4707"/>
                </a:lnTo>
                <a:close/>
                <a:moveTo>
                  <a:pt x="6668" y="5631"/>
                </a:moveTo>
                <a:lnTo>
                  <a:pt x="6758" y="6156"/>
                </a:lnTo>
                <a:lnTo>
                  <a:pt x="6627" y="6179"/>
                </a:lnTo>
                <a:lnTo>
                  <a:pt x="6537" y="5653"/>
                </a:lnTo>
                <a:lnTo>
                  <a:pt x="6668" y="5631"/>
                </a:lnTo>
                <a:close/>
                <a:moveTo>
                  <a:pt x="6780" y="5886"/>
                </a:moveTo>
                <a:lnTo>
                  <a:pt x="6785" y="5863"/>
                </a:lnTo>
                <a:cubicBezTo>
                  <a:pt x="6788" y="5851"/>
                  <a:pt x="6794" y="5839"/>
                  <a:pt x="6803" y="5830"/>
                </a:cubicBezTo>
                <a:lnTo>
                  <a:pt x="6903" y="5730"/>
                </a:lnTo>
                <a:cubicBezTo>
                  <a:pt x="6917" y="5716"/>
                  <a:pt x="6937" y="5709"/>
                  <a:pt x="6958" y="5711"/>
                </a:cubicBezTo>
                <a:cubicBezTo>
                  <a:pt x="6978" y="5713"/>
                  <a:pt x="6996" y="5725"/>
                  <a:pt x="7007" y="5742"/>
                </a:cubicBezTo>
                <a:lnTo>
                  <a:pt x="7090" y="5875"/>
                </a:lnTo>
                <a:cubicBezTo>
                  <a:pt x="7094" y="5881"/>
                  <a:pt x="7096" y="5888"/>
                  <a:pt x="7098" y="5894"/>
                </a:cubicBezTo>
                <a:lnTo>
                  <a:pt x="7148" y="6094"/>
                </a:lnTo>
                <a:lnTo>
                  <a:pt x="7131" y="6063"/>
                </a:lnTo>
                <a:lnTo>
                  <a:pt x="7134" y="6067"/>
                </a:lnTo>
                <a:lnTo>
                  <a:pt x="7040" y="6161"/>
                </a:lnTo>
                <a:lnTo>
                  <a:pt x="7036" y="6158"/>
                </a:lnTo>
                <a:cubicBezTo>
                  <a:pt x="7028" y="6149"/>
                  <a:pt x="7022" y="6138"/>
                  <a:pt x="7019" y="6127"/>
                </a:cubicBezTo>
                <a:lnTo>
                  <a:pt x="6969" y="5927"/>
                </a:lnTo>
                <a:lnTo>
                  <a:pt x="6977" y="5946"/>
                </a:lnTo>
                <a:lnTo>
                  <a:pt x="6894" y="5812"/>
                </a:lnTo>
                <a:lnTo>
                  <a:pt x="6997" y="5824"/>
                </a:lnTo>
                <a:lnTo>
                  <a:pt x="6897" y="5924"/>
                </a:lnTo>
                <a:lnTo>
                  <a:pt x="6915" y="5891"/>
                </a:lnTo>
                <a:lnTo>
                  <a:pt x="6910" y="5914"/>
                </a:lnTo>
                <a:lnTo>
                  <a:pt x="6780" y="5886"/>
                </a:lnTo>
                <a:close/>
                <a:moveTo>
                  <a:pt x="7236" y="5965"/>
                </a:moveTo>
                <a:lnTo>
                  <a:pt x="7268" y="5813"/>
                </a:lnTo>
                <a:cubicBezTo>
                  <a:pt x="7269" y="5808"/>
                  <a:pt x="7271" y="5802"/>
                  <a:pt x="7274" y="5797"/>
                </a:cubicBezTo>
                <a:lnTo>
                  <a:pt x="7374" y="5597"/>
                </a:lnTo>
                <a:lnTo>
                  <a:pt x="7450" y="5460"/>
                </a:lnTo>
                <a:lnTo>
                  <a:pt x="7567" y="5525"/>
                </a:lnTo>
                <a:lnTo>
                  <a:pt x="7493" y="5657"/>
                </a:lnTo>
                <a:lnTo>
                  <a:pt x="7393" y="5857"/>
                </a:lnTo>
                <a:lnTo>
                  <a:pt x="7399" y="5841"/>
                </a:lnTo>
                <a:lnTo>
                  <a:pt x="7366" y="5993"/>
                </a:lnTo>
                <a:lnTo>
                  <a:pt x="7236" y="5965"/>
                </a:lnTo>
                <a:close/>
                <a:moveTo>
                  <a:pt x="7767" y="5778"/>
                </a:moveTo>
                <a:lnTo>
                  <a:pt x="7776" y="5797"/>
                </a:lnTo>
                <a:lnTo>
                  <a:pt x="7653" y="5809"/>
                </a:lnTo>
                <a:lnTo>
                  <a:pt x="7753" y="5459"/>
                </a:lnTo>
                <a:lnTo>
                  <a:pt x="7777" y="5320"/>
                </a:lnTo>
                <a:lnTo>
                  <a:pt x="7908" y="5343"/>
                </a:lnTo>
                <a:lnTo>
                  <a:pt x="7881" y="5495"/>
                </a:lnTo>
                <a:lnTo>
                  <a:pt x="7781" y="5845"/>
                </a:lnTo>
                <a:cubicBezTo>
                  <a:pt x="7773" y="5872"/>
                  <a:pt x="7750" y="5891"/>
                  <a:pt x="7723" y="5894"/>
                </a:cubicBezTo>
                <a:cubicBezTo>
                  <a:pt x="7696" y="5896"/>
                  <a:pt x="7669" y="5882"/>
                  <a:pt x="7657" y="5857"/>
                </a:cubicBezTo>
                <a:lnTo>
                  <a:pt x="7648" y="5838"/>
                </a:lnTo>
                <a:lnTo>
                  <a:pt x="7767" y="5778"/>
                </a:lnTo>
                <a:close/>
                <a:moveTo>
                  <a:pt x="7846" y="4926"/>
                </a:moveTo>
                <a:lnTo>
                  <a:pt x="7851" y="4899"/>
                </a:lnTo>
                <a:lnTo>
                  <a:pt x="7884" y="4423"/>
                </a:lnTo>
                <a:cubicBezTo>
                  <a:pt x="7886" y="4390"/>
                  <a:pt x="7911" y="4364"/>
                  <a:pt x="7944" y="4361"/>
                </a:cubicBezTo>
                <a:cubicBezTo>
                  <a:pt x="7976" y="4358"/>
                  <a:pt x="8006" y="4379"/>
                  <a:pt x="8015" y="4410"/>
                </a:cubicBezTo>
                <a:lnTo>
                  <a:pt x="8020" y="4431"/>
                </a:lnTo>
                <a:lnTo>
                  <a:pt x="7891" y="4465"/>
                </a:lnTo>
                <a:lnTo>
                  <a:pt x="7886" y="4444"/>
                </a:lnTo>
                <a:lnTo>
                  <a:pt x="8017" y="4432"/>
                </a:lnTo>
                <a:lnTo>
                  <a:pt x="7982" y="4922"/>
                </a:lnTo>
                <a:lnTo>
                  <a:pt x="7978" y="4949"/>
                </a:lnTo>
                <a:lnTo>
                  <a:pt x="7846" y="4926"/>
                </a:lnTo>
                <a:close/>
                <a:moveTo>
                  <a:pt x="8118" y="4832"/>
                </a:moveTo>
                <a:lnTo>
                  <a:pt x="8152" y="5364"/>
                </a:lnTo>
                <a:lnTo>
                  <a:pt x="8019" y="5372"/>
                </a:lnTo>
                <a:lnTo>
                  <a:pt x="7985" y="4840"/>
                </a:lnTo>
                <a:lnTo>
                  <a:pt x="8118" y="4832"/>
                </a:lnTo>
                <a:close/>
                <a:moveTo>
                  <a:pt x="8177" y="5763"/>
                </a:moveTo>
                <a:lnTo>
                  <a:pt x="8211" y="6295"/>
                </a:lnTo>
                <a:lnTo>
                  <a:pt x="8078" y="6304"/>
                </a:lnTo>
                <a:lnTo>
                  <a:pt x="8044" y="5772"/>
                </a:lnTo>
                <a:lnTo>
                  <a:pt x="8177" y="5763"/>
                </a:lnTo>
                <a:close/>
                <a:moveTo>
                  <a:pt x="8223" y="6698"/>
                </a:moveTo>
                <a:lnTo>
                  <a:pt x="8234" y="7231"/>
                </a:lnTo>
                <a:lnTo>
                  <a:pt x="8100" y="7234"/>
                </a:lnTo>
                <a:lnTo>
                  <a:pt x="8090" y="6701"/>
                </a:lnTo>
                <a:lnTo>
                  <a:pt x="8223" y="6698"/>
                </a:lnTo>
                <a:close/>
                <a:moveTo>
                  <a:pt x="8242" y="7631"/>
                </a:moveTo>
                <a:lnTo>
                  <a:pt x="8253" y="8164"/>
                </a:lnTo>
                <a:lnTo>
                  <a:pt x="8119" y="8167"/>
                </a:lnTo>
                <a:lnTo>
                  <a:pt x="8109" y="7634"/>
                </a:lnTo>
                <a:lnTo>
                  <a:pt x="8242" y="7631"/>
                </a:lnTo>
                <a:close/>
                <a:moveTo>
                  <a:pt x="8261" y="8564"/>
                </a:moveTo>
                <a:lnTo>
                  <a:pt x="8267" y="8859"/>
                </a:lnTo>
                <a:lnTo>
                  <a:pt x="8277" y="9096"/>
                </a:lnTo>
                <a:lnTo>
                  <a:pt x="8144" y="9102"/>
                </a:lnTo>
                <a:lnTo>
                  <a:pt x="8133" y="8862"/>
                </a:lnTo>
                <a:lnTo>
                  <a:pt x="8128" y="8567"/>
                </a:lnTo>
                <a:lnTo>
                  <a:pt x="8261" y="8564"/>
                </a:lnTo>
                <a:close/>
                <a:moveTo>
                  <a:pt x="8295" y="9495"/>
                </a:moveTo>
                <a:lnTo>
                  <a:pt x="8318" y="10028"/>
                </a:lnTo>
                <a:lnTo>
                  <a:pt x="8185" y="10034"/>
                </a:lnTo>
                <a:lnTo>
                  <a:pt x="8162" y="9501"/>
                </a:lnTo>
                <a:lnTo>
                  <a:pt x="8295" y="9495"/>
                </a:lnTo>
                <a:close/>
                <a:moveTo>
                  <a:pt x="8336" y="10428"/>
                </a:moveTo>
                <a:lnTo>
                  <a:pt x="8360" y="10961"/>
                </a:lnTo>
                <a:lnTo>
                  <a:pt x="8226" y="10966"/>
                </a:lnTo>
                <a:lnTo>
                  <a:pt x="8203" y="10434"/>
                </a:lnTo>
                <a:lnTo>
                  <a:pt x="8336" y="10428"/>
                </a:lnTo>
                <a:close/>
                <a:moveTo>
                  <a:pt x="8392" y="11355"/>
                </a:moveTo>
                <a:lnTo>
                  <a:pt x="8450" y="11885"/>
                </a:lnTo>
                <a:lnTo>
                  <a:pt x="8317" y="11899"/>
                </a:lnTo>
                <a:lnTo>
                  <a:pt x="8259" y="11369"/>
                </a:lnTo>
                <a:lnTo>
                  <a:pt x="8392" y="11355"/>
                </a:lnTo>
                <a:close/>
                <a:moveTo>
                  <a:pt x="8333" y="11493"/>
                </a:moveTo>
                <a:lnTo>
                  <a:pt x="8354" y="10960"/>
                </a:lnTo>
                <a:lnTo>
                  <a:pt x="8487" y="10965"/>
                </a:lnTo>
                <a:lnTo>
                  <a:pt x="8466" y="11498"/>
                </a:lnTo>
                <a:lnTo>
                  <a:pt x="8333" y="11493"/>
                </a:lnTo>
                <a:close/>
                <a:moveTo>
                  <a:pt x="8370" y="10561"/>
                </a:moveTo>
                <a:lnTo>
                  <a:pt x="8390" y="10028"/>
                </a:lnTo>
                <a:lnTo>
                  <a:pt x="8523" y="10033"/>
                </a:lnTo>
                <a:lnTo>
                  <a:pt x="8503" y="10566"/>
                </a:lnTo>
                <a:lnTo>
                  <a:pt x="8370" y="10561"/>
                </a:lnTo>
                <a:close/>
                <a:moveTo>
                  <a:pt x="8404" y="9628"/>
                </a:moveTo>
                <a:lnTo>
                  <a:pt x="8424" y="9095"/>
                </a:lnTo>
                <a:lnTo>
                  <a:pt x="8557" y="9100"/>
                </a:lnTo>
                <a:lnTo>
                  <a:pt x="8538" y="9633"/>
                </a:lnTo>
                <a:lnTo>
                  <a:pt x="8404" y="9628"/>
                </a:lnTo>
                <a:close/>
                <a:moveTo>
                  <a:pt x="8439" y="8695"/>
                </a:moveTo>
                <a:lnTo>
                  <a:pt x="8459" y="8162"/>
                </a:lnTo>
                <a:lnTo>
                  <a:pt x="8592" y="8167"/>
                </a:lnTo>
                <a:lnTo>
                  <a:pt x="8572" y="8700"/>
                </a:lnTo>
                <a:lnTo>
                  <a:pt x="8439" y="8695"/>
                </a:lnTo>
                <a:close/>
                <a:moveTo>
                  <a:pt x="8474" y="7762"/>
                </a:moveTo>
                <a:lnTo>
                  <a:pt x="8494" y="7230"/>
                </a:lnTo>
                <a:lnTo>
                  <a:pt x="8627" y="7235"/>
                </a:lnTo>
                <a:lnTo>
                  <a:pt x="8607" y="7768"/>
                </a:lnTo>
                <a:lnTo>
                  <a:pt x="8474" y="7762"/>
                </a:lnTo>
                <a:close/>
                <a:moveTo>
                  <a:pt x="8510" y="6830"/>
                </a:moveTo>
                <a:lnTo>
                  <a:pt x="8530" y="6297"/>
                </a:lnTo>
                <a:lnTo>
                  <a:pt x="8663" y="6302"/>
                </a:lnTo>
                <a:lnTo>
                  <a:pt x="8643" y="6835"/>
                </a:lnTo>
                <a:lnTo>
                  <a:pt x="8510" y="6830"/>
                </a:lnTo>
                <a:close/>
                <a:moveTo>
                  <a:pt x="8545" y="5897"/>
                </a:moveTo>
                <a:lnTo>
                  <a:pt x="8566" y="5364"/>
                </a:lnTo>
                <a:lnTo>
                  <a:pt x="8699" y="5369"/>
                </a:lnTo>
                <a:lnTo>
                  <a:pt x="8679" y="5902"/>
                </a:lnTo>
                <a:lnTo>
                  <a:pt x="8545" y="5897"/>
                </a:lnTo>
                <a:close/>
                <a:moveTo>
                  <a:pt x="8582" y="4964"/>
                </a:moveTo>
                <a:lnTo>
                  <a:pt x="8603" y="4432"/>
                </a:lnTo>
                <a:lnTo>
                  <a:pt x="8736" y="4437"/>
                </a:lnTo>
                <a:lnTo>
                  <a:pt x="8715" y="4970"/>
                </a:lnTo>
                <a:lnTo>
                  <a:pt x="8582" y="4964"/>
                </a:lnTo>
                <a:close/>
                <a:moveTo>
                  <a:pt x="8763" y="4134"/>
                </a:moveTo>
                <a:lnTo>
                  <a:pt x="8848" y="4460"/>
                </a:lnTo>
                <a:cubicBezTo>
                  <a:pt x="8849" y="4465"/>
                  <a:pt x="8850" y="4469"/>
                  <a:pt x="8850" y="4473"/>
                </a:cubicBezTo>
                <a:lnTo>
                  <a:pt x="8862" y="4669"/>
                </a:lnTo>
                <a:lnTo>
                  <a:pt x="8729" y="4677"/>
                </a:lnTo>
                <a:lnTo>
                  <a:pt x="8717" y="4481"/>
                </a:lnTo>
                <a:lnTo>
                  <a:pt x="8719" y="4494"/>
                </a:lnTo>
                <a:lnTo>
                  <a:pt x="8634" y="4168"/>
                </a:lnTo>
                <a:lnTo>
                  <a:pt x="8763" y="4134"/>
                </a:lnTo>
                <a:close/>
                <a:moveTo>
                  <a:pt x="8885" y="5069"/>
                </a:moveTo>
                <a:lnTo>
                  <a:pt x="8917" y="5601"/>
                </a:lnTo>
                <a:lnTo>
                  <a:pt x="8784" y="5609"/>
                </a:lnTo>
                <a:lnTo>
                  <a:pt x="8752" y="5077"/>
                </a:lnTo>
                <a:lnTo>
                  <a:pt x="8885" y="5069"/>
                </a:lnTo>
                <a:close/>
                <a:moveTo>
                  <a:pt x="8939" y="6002"/>
                </a:moveTo>
                <a:lnTo>
                  <a:pt x="8960" y="6535"/>
                </a:lnTo>
                <a:lnTo>
                  <a:pt x="8827" y="6540"/>
                </a:lnTo>
                <a:lnTo>
                  <a:pt x="8805" y="6007"/>
                </a:lnTo>
                <a:lnTo>
                  <a:pt x="8939" y="6002"/>
                </a:lnTo>
                <a:close/>
                <a:moveTo>
                  <a:pt x="8976" y="6934"/>
                </a:moveTo>
                <a:lnTo>
                  <a:pt x="8983" y="7124"/>
                </a:lnTo>
                <a:lnTo>
                  <a:pt x="9034" y="7456"/>
                </a:lnTo>
                <a:lnTo>
                  <a:pt x="8902" y="7476"/>
                </a:lnTo>
                <a:lnTo>
                  <a:pt x="8850" y="7130"/>
                </a:lnTo>
                <a:lnTo>
                  <a:pt x="8843" y="6940"/>
                </a:lnTo>
                <a:lnTo>
                  <a:pt x="8976" y="6934"/>
                </a:lnTo>
                <a:close/>
                <a:moveTo>
                  <a:pt x="9096" y="7848"/>
                </a:moveTo>
                <a:lnTo>
                  <a:pt x="9182" y="8264"/>
                </a:lnTo>
                <a:cubicBezTo>
                  <a:pt x="9183" y="8267"/>
                  <a:pt x="9183" y="8270"/>
                  <a:pt x="9183" y="8274"/>
                </a:cubicBezTo>
                <a:lnTo>
                  <a:pt x="9189" y="8382"/>
                </a:lnTo>
                <a:lnTo>
                  <a:pt x="9056" y="8389"/>
                </a:lnTo>
                <a:lnTo>
                  <a:pt x="9050" y="8281"/>
                </a:lnTo>
                <a:lnTo>
                  <a:pt x="9052" y="8291"/>
                </a:lnTo>
                <a:lnTo>
                  <a:pt x="8965" y="7875"/>
                </a:lnTo>
                <a:lnTo>
                  <a:pt x="9096" y="7848"/>
                </a:lnTo>
                <a:close/>
                <a:moveTo>
                  <a:pt x="9210" y="8782"/>
                </a:moveTo>
                <a:lnTo>
                  <a:pt x="9233" y="9240"/>
                </a:lnTo>
                <a:lnTo>
                  <a:pt x="9238" y="9313"/>
                </a:lnTo>
                <a:lnTo>
                  <a:pt x="9105" y="9322"/>
                </a:lnTo>
                <a:lnTo>
                  <a:pt x="9100" y="9247"/>
                </a:lnTo>
                <a:lnTo>
                  <a:pt x="9076" y="8789"/>
                </a:lnTo>
                <a:lnTo>
                  <a:pt x="9210" y="8782"/>
                </a:lnTo>
                <a:close/>
                <a:moveTo>
                  <a:pt x="9265" y="9712"/>
                </a:moveTo>
                <a:lnTo>
                  <a:pt x="9301" y="10244"/>
                </a:lnTo>
                <a:lnTo>
                  <a:pt x="9168" y="10253"/>
                </a:lnTo>
                <a:lnTo>
                  <a:pt x="9132" y="9721"/>
                </a:lnTo>
                <a:lnTo>
                  <a:pt x="9265" y="9712"/>
                </a:lnTo>
                <a:close/>
                <a:moveTo>
                  <a:pt x="9328" y="10643"/>
                </a:moveTo>
                <a:lnTo>
                  <a:pt x="9333" y="10723"/>
                </a:lnTo>
                <a:lnTo>
                  <a:pt x="9377" y="11173"/>
                </a:lnTo>
                <a:lnTo>
                  <a:pt x="9244" y="11185"/>
                </a:lnTo>
                <a:lnTo>
                  <a:pt x="9200" y="10732"/>
                </a:lnTo>
                <a:lnTo>
                  <a:pt x="9195" y="10652"/>
                </a:lnTo>
                <a:lnTo>
                  <a:pt x="9328" y="10643"/>
                </a:lnTo>
                <a:close/>
                <a:moveTo>
                  <a:pt x="9415" y="11571"/>
                </a:moveTo>
                <a:lnTo>
                  <a:pt x="9416" y="11587"/>
                </a:lnTo>
                <a:lnTo>
                  <a:pt x="9284" y="11590"/>
                </a:lnTo>
                <a:lnTo>
                  <a:pt x="9311" y="11074"/>
                </a:lnTo>
                <a:lnTo>
                  <a:pt x="9444" y="11081"/>
                </a:lnTo>
                <a:lnTo>
                  <a:pt x="9417" y="11597"/>
                </a:lnTo>
                <a:cubicBezTo>
                  <a:pt x="9415" y="11632"/>
                  <a:pt x="9386" y="11660"/>
                  <a:pt x="9352" y="11660"/>
                </a:cubicBezTo>
                <a:cubicBezTo>
                  <a:pt x="9317" y="11661"/>
                  <a:pt x="9287" y="11635"/>
                  <a:pt x="9284" y="11600"/>
                </a:cubicBezTo>
                <a:lnTo>
                  <a:pt x="9282" y="11584"/>
                </a:lnTo>
                <a:lnTo>
                  <a:pt x="9415" y="11571"/>
                </a:lnTo>
                <a:close/>
                <a:moveTo>
                  <a:pt x="9332" y="10675"/>
                </a:moveTo>
                <a:lnTo>
                  <a:pt x="9334" y="10640"/>
                </a:lnTo>
                <a:lnTo>
                  <a:pt x="9349" y="10143"/>
                </a:lnTo>
                <a:lnTo>
                  <a:pt x="9482" y="10147"/>
                </a:lnTo>
                <a:lnTo>
                  <a:pt x="9467" y="10647"/>
                </a:lnTo>
                <a:lnTo>
                  <a:pt x="9465" y="10682"/>
                </a:lnTo>
                <a:lnTo>
                  <a:pt x="9332" y="10675"/>
                </a:lnTo>
                <a:close/>
                <a:moveTo>
                  <a:pt x="9362" y="9743"/>
                </a:moveTo>
                <a:lnTo>
                  <a:pt x="9378" y="9210"/>
                </a:lnTo>
                <a:lnTo>
                  <a:pt x="9512" y="9215"/>
                </a:lnTo>
                <a:lnTo>
                  <a:pt x="9495" y="9748"/>
                </a:lnTo>
                <a:lnTo>
                  <a:pt x="9362" y="9743"/>
                </a:lnTo>
                <a:close/>
                <a:moveTo>
                  <a:pt x="9391" y="8811"/>
                </a:moveTo>
                <a:lnTo>
                  <a:pt x="9408" y="8278"/>
                </a:lnTo>
                <a:lnTo>
                  <a:pt x="9541" y="8282"/>
                </a:lnTo>
                <a:lnTo>
                  <a:pt x="9524" y="8815"/>
                </a:lnTo>
                <a:lnTo>
                  <a:pt x="9391" y="8811"/>
                </a:lnTo>
                <a:close/>
                <a:moveTo>
                  <a:pt x="9420" y="7878"/>
                </a:moveTo>
                <a:lnTo>
                  <a:pt x="9434" y="7458"/>
                </a:lnTo>
                <a:lnTo>
                  <a:pt x="9436" y="7345"/>
                </a:lnTo>
                <a:lnTo>
                  <a:pt x="9570" y="7348"/>
                </a:lnTo>
                <a:lnTo>
                  <a:pt x="9567" y="7463"/>
                </a:lnTo>
                <a:lnTo>
                  <a:pt x="9554" y="7882"/>
                </a:lnTo>
                <a:lnTo>
                  <a:pt x="9420" y="7878"/>
                </a:lnTo>
                <a:close/>
                <a:moveTo>
                  <a:pt x="9446" y="6945"/>
                </a:moveTo>
                <a:lnTo>
                  <a:pt x="9460" y="6412"/>
                </a:lnTo>
                <a:lnTo>
                  <a:pt x="9593" y="6415"/>
                </a:lnTo>
                <a:lnTo>
                  <a:pt x="9580" y="6949"/>
                </a:lnTo>
                <a:lnTo>
                  <a:pt x="9446" y="6945"/>
                </a:lnTo>
                <a:close/>
                <a:moveTo>
                  <a:pt x="9470" y="6012"/>
                </a:moveTo>
                <a:lnTo>
                  <a:pt x="9483" y="5479"/>
                </a:lnTo>
                <a:lnTo>
                  <a:pt x="9616" y="5482"/>
                </a:lnTo>
                <a:lnTo>
                  <a:pt x="9603" y="6015"/>
                </a:lnTo>
                <a:lnTo>
                  <a:pt x="9470" y="6012"/>
                </a:lnTo>
                <a:close/>
                <a:moveTo>
                  <a:pt x="9493" y="5079"/>
                </a:moveTo>
                <a:lnTo>
                  <a:pt x="9506" y="4546"/>
                </a:lnTo>
                <a:lnTo>
                  <a:pt x="9640" y="4549"/>
                </a:lnTo>
                <a:lnTo>
                  <a:pt x="9626" y="5082"/>
                </a:lnTo>
                <a:lnTo>
                  <a:pt x="9493" y="5079"/>
                </a:lnTo>
                <a:close/>
                <a:moveTo>
                  <a:pt x="9516" y="4146"/>
                </a:moveTo>
                <a:lnTo>
                  <a:pt x="9530" y="3613"/>
                </a:lnTo>
                <a:lnTo>
                  <a:pt x="9663" y="3616"/>
                </a:lnTo>
                <a:lnTo>
                  <a:pt x="9650" y="4149"/>
                </a:lnTo>
                <a:lnTo>
                  <a:pt x="9516" y="4146"/>
                </a:lnTo>
                <a:close/>
                <a:moveTo>
                  <a:pt x="9538" y="3213"/>
                </a:moveTo>
                <a:lnTo>
                  <a:pt x="9549" y="2680"/>
                </a:lnTo>
                <a:lnTo>
                  <a:pt x="9682" y="2683"/>
                </a:lnTo>
                <a:lnTo>
                  <a:pt x="9672" y="3216"/>
                </a:lnTo>
                <a:lnTo>
                  <a:pt x="9538" y="3213"/>
                </a:lnTo>
                <a:close/>
                <a:moveTo>
                  <a:pt x="9557" y="2280"/>
                </a:moveTo>
                <a:lnTo>
                  <a:pt x="9568" y="1747"/>
                </a:lnTo>
                <a:lnTo>
                  <a:pt x="9701" y="1750"/>
                </a:lnTo>
                <a:lnTo>
                  <a:pt x="9690" y="2283"/>
                </a:lnTo>
                <a:lnTo>
                  <a:pt x="9557" y="2280"/>
                </a:lnTo>
                <a:close/>
                <a:moveTo>
                  <a:pt x="9576" y="1347"/>
                </a:moveTo>
                <a:lnTo>
                  <a:pt x="9583" y="959"/>
                </a:lnTo>
                <a:cubicBezTo>
                  <a:pt x="9584" y="925"/>
                  <a:pt x="9611" y="896"/>
                  <a:pt x="9646" y="894"/>
                </a:cubicBezTo>
                <a:cubicBezTo>
                  <a:pt x="9680" y="892"/>
                  <a:pt x="9711" y="916"/>
                  <a:pt x="9716" y="951"/>
                </a:cubicBezTo>
                <a:lnTo>
                  <a:pt x="9738" y="1094"/>
                </a:lnTo>
                <a:lnTo>
                  <a:pt x="9606" y="1114"/>
                </a:lnTo>
                <a:lnTo>
                  <a:pt x="9584" y="970"/>
                </a:lnTo>
                <a:lnTo>
                  <a:pt x="9717" y="962"/>
                </a:lnTo>
                <a:lnTo>
                  <a:pt x="9709" y="1350"/>
                </a:lnTo>
                <a:lnTo>
                  <a:pt x="9576" y="1347"/>
                </a:lnTo>
                <a:close/>
                <a:moveTo>
                  <a:pt x="9797" y="1490"/>
                </a:moveTo>
                <a:lnTo>
                  <a:pt x="9816" y="1617"/>
                </a:lnTo>
                <a:lnTo>
                  <a:pt x="9827" y="2030"/>
                </a:lnTo>
                <a:lnTo>
                  <a:pt x="9694" y="2033"/>
                </a:lnTo>
                <a:lnTo>
                  <a:pt x="9684" y="1637"/>
                </a:lnTo>
                <a:lnTo>
                  <a:pt x="9665" y="1510"/>
                </a:lnTo>
                <a:lnTo>
                  <a:pt x="9797" y="1490"/>
                </a:lnTo>
                <a:close/>
                <a:moveTo>
                  <a:pt x="9837" y="2430"/>
                </a:moveTo>
                <a:lnTo>
                  <a:pt x="9850" y="2963"/>
                </a:lnTo>
                <a:lnTo>
                  <a:pt x="9717" y="2966"/>
                </a:lnTo>
                <a:lnTo>
                  <a:pt x="9704" y="2433"/>
                </a:lnTo>
                <a:lnTo>
                  <a:pt x="9837" y="2430"/>
                </a:lnTo>
                <a:close/>
                <a:moveTo>
                  <a:pt x="9860" y="3363"/>
                </a:moveTo>
                <a:lnTo>
                  <a:pt x="9874" y="3896"/>
                </a:lnTo>
                <a:lnTo>
                  <a:pt x="9740" y="3899"/>
                </a:lnTo>
                <a:lnTo>
                  <a:pt x="9727" y="3366"/>
                </a:lnTo>
                <a:lnTo>
                  <a:pt x="9860" y="3363"/>
                </a:lnTo>
                <a:close/>
                <a:moveTo>
                  <a:pt x="9884" y="4296"/>
                </a:moveTo>
                <a:lnTo>
                  <a:pt x="9897" y="4829"/>
                </a:lnTo>
                <a:lnTo>
                  <a:pt x="9764" y="4832"/>
                </a:lnTo>
                <a:lnTo>
                  <a:pt x="9750" y="4299"/>
                </a:lnTo>
                <a:lnTo>
                  <a:pt x="9884" y="4296"/>
                </a:lnTo>
                <a:close/>
                <a:moveTo>
                  <a:pt x="9904" y="5230"/>
                </a:moveTo>
                <a:lnTo>
                  <a:pt x="9911" y="5763"/>
                </a:lnTo>
                <a:lnTo>
                  <a:pt x="9778" y="5765"/>
                </a:lnTo>
                <a:lnTo>
                  <a:pt x="9771" y="5232"/>
                </a:lnTo>
                <a:lnTo>
                  <a:pt x="9904" y="5230"/>
                </a:lnTo>
                <a:close/>
                <a:moveTo>
                  <a:pt x="9917" y="6163"/>
                </a:moveTo>
                <a:lnTo>
                  <a:pt x="9924" y="6696"/>
                </a:lnTo>
                <a:lnTo>
                  <a:pt x="9791" y="6698"/>
                </a:lnTo>
                <a:lnTo>
                  <a:pt x="9783" y="6165"/>
                </a:lnTo>
                <a:lnTo>
                  <a:pt x="9917" y="6163"/>
                </a:lnTo>
                <a:close/>
                <a:moveTo>
                  <a:pt x="9929" y="7096"/>
                </a:moveTo>
                <a:lnTo>
                  <a:pt x="9937" y="7629"/>
                </a:lnTo>
                <a:lnTo>
                  <a:pt x="9803" y="7631"/>
                </a:lnTo>
                <a:lnTo>
                  <a:pt x="9796" y="7098"/>
                </a:lnTo>
                <a:lnTo>
                  <a:pt x="9929" y="7096"/>
                </a:lnTo>
                <a:close/>
                <a:moveTo>
                  <a:pt x="9942" y="8029"/>
                </a:moveTo>
                <a:lnTo>
                  <a:pt x="9949" y="8563"/>
                </a:lnTo>
                <a:lnTo>
                  <a:pt x="9816" y="8565"/>
                </a:lnTo>
                <a:lnTo>
                  <a:pt x="9809" y="8031"/>
                </a:lnTo>
                <a:lnTo>
                  <a:pt x="9942" y="8029"/>
                </a:lnTo>
                <a:close/>
                <a:moveTo>
                  <a:pt x="9974" y="8958"/>
                </a:moveTo>
                <a:lnTo>
                  <a:pt x="10011" y="9490"/>
                </a:lnTo>
                <a:lnTo>
                  <a:pt x="9878" y="9499"/>
                </a:lnTo>
                <a:lnTo>
                  <a:pt x="9841" y="8967"/>
                </a:lnTo>
                <a:lnTo>
                  <a:pt x="9974" y="8958"/>
                </a:lnTo>
                <a:close/>
                <a:moveTo>
                  <a:pt x="10038" y="9889"/>
                </a:moveTo>
                <a:lnTo>
                  <a:pt x="10050" y="10056"/>
                </a:lnTo>
                <a:lnTo>
                  <a:pt x="9917" y="10056"/>
                </a:lnTo>
                <a:lnTo>
                  <a:pt x="9939" y="9691"/>
                </a:lnTo>
                <a:lnTo>
                  <a:pt x="10072" y="9699"/>
                </a:lnTo>
                <a:lnTo>
                  <a:pt x="10050" y="10065"/>
                </a:lnTo>
                <a:cubicBezTo>
                  <a:pt x="10048" y="10100"/>
                  <a:pt x="10019" y="10127"/>
                  <a:pt x="9984" y="10127"/>
                </a:cubicBezTo>
                <a:cubicBezTo>
                  <a:pt x="9949" y="10127"/>
                  <a:pt x="9919" y="10100"/>
                  <a:pt x="9917" y="10065"/>
                </a:cubicBezTo>
                <a:lnTo>
                  <a:pt x="9905" y="9899"/>
                </a:lnTo>
                <a:lnTo>
                  <a:pt x="10038" y="9889"/>
                </a:lnTo>
                <a:close/>
                <a:moveTo>
                  <a:pt x="9964" y="9291"/>
                </a:moveTo>
                <a:lnTo>
                  <a:pt x="9996" y="8759"/>
                </a:lnTo>
                <a:lnTo>
                  <a:pt x="10129" y="8767"/>
                </a:lnTo>
                <a:lnTo>
                  <a:pt x="10097" y="9300"/>
                </a:lnTo>
                <a:lnTo>
                  <a:pt x="9964" y="9291"/>
                </a:lnTo>
                <a:close/>
                <a:moveTo>
                  <a:pt x="10018" y="8363"/>
                </a:moveTo>
                <a:lnTo>
                  <a:pt x="10025" y="7830"/>
                </a:lnTo>
                <a:lnTo>
                  <a:pt x="10159" y="7831"/>
                </a:lnTo>
                <a:lnTo>
                  <a:pt x="10151" y="8365"/>
                </a:lnTo>
                <a:lnTo>
                  <a:pt x="10018" y="8363"/>
                </a:lnTo>
                <a:close/>
                <a:moveTo>
                  <a:pt x="10031" y="7430"/>
                </a:moveTo>
                <a:lnTo>
                  <a:pt x="10039" y="6896"/>
                </a:lnTo>
                <a:lnTo>
                  <a:pt x="10172" y="6898"/>
                </a:lnTo>
                <a:lnTo>
                  <a:pt x="10164" y="7432"/>
                </a:lnTo>
                <a:lnTo>
                  <a:pt x="10031" y="7430"/>
                </a:lnTo>
                <a:close/>
                <a:moveTo>
                  <a:pt x="10045" y="6496"/>
                </a:moveTo>
                <a:lnTo>
                  <a:pt x="10052" y="5963"/>
                </a:lnTo>
                <a:lnTo>
                  <a:pt x="10186" y="5965"/>
                </a:lnTo>
                <a:lnTo>
                  <a:pt x="10178" y="6498"/>
                </a:lnTo>
                <a:lnTo>
                  <a:pt x="10045" y="6496"/>
                </a:lnTo>
                <a:close/>
                <a:moveTo>
                  <a:pt x="10058" y="5563"/>
                </a:moveTo>
                <a:lnTo>
                  <a:pt x="10066" y="5030"/>
                </a:lnTo>
                <a:lnTo>
                  <a:pt x="10199" y="5032"/>
                </a:lnTo>
                <a:lnTo>
                  <a:pt x="10191" y="5565"/>
                </a:lnTo>
                <a:lnTo>
                  <a:pt x="10058" y="5563"/>
                </a:lnTo>
                <a:close/>
              </a:path>
            </a:pathLst>
          </a:custGeom>
          <a:solidFill>
            <a:srgbClr val="3333FF"/>
          </a:solidFill>
          <a:ln w="1588" cap="flat">
            <a:solidFill>
              <a:srgbClr val="3333FF"/>
            </a:solidFill>
            <a:prstDash val="solid"/>
            <a:bevel/>
            <a:headEnd/>
            <a:tailEnd/>
          </a:ln>
        </p:spPr>
        <p:txBody>
          <a:bodyPr/>
          <a:lstStyle/>
          <a:p>
            <a:endParaRPr lang="en-US"/>
          </a:p>
        </p:txBody>
      </p:sp>
      <p:sp>
        <p:nvSpPr>
          <p:cNvPr id="84041" name="Freeform 73">
            <a:extLst>
              <a:ext uri="{FF2B5EF4-FFF2-40B4-BE49-F238E27FC236}">
                <a16:creationId xmlns:a16="http://schemas.microsoft.com/office/drawing/2014/main" id="{07F8E17D-D4E3-46E2-9B24-B9FE9DB42415}"/>
              </a:ext>
            </a:extLst>
          </p:cNvPr>
          <p:cNvSpPr>
            <a:spLocks noEditPoints="1"/>
          </p:cNvSpPr>
          <p:nvPr/>
        </p:nvSpPr>
        <p:spPr bwMode="auto">
          <a:xfrm>
            <a:off x="5391150" y="3956050"/>
            <a:ext cx="919163" cy="579438"/>
          </a:xfrm>
          <a:custGeom>
            <a:avLst/>
            <a:gdLst>
              <a:gd name="T0" fmla="*/ 16 w 4242"/>
              <a:gd name="T1" fmla="*/ 1287 h 2656"/>
              <a:gd name="T2" fmla="*/ 42 w 4242"/>
              <a:gd name="T3" fmla="*/ 554 h 2656"/>
              <a:gd name="T4" fmla="*/ 75 w 4242"/>
              <a:gd name="T5" fmla="*/ 86 h 2656"/>
              <a:gd name="T6" fmla="*/ 171 w 4242"/>
              <a:gd name="T7" fmla="*/ 266 h 2656"/>
              <a:gd name="T8" fmla="*/ 191 w 4242"/>
              <a:gd name="T9" fmla="*/ 732 h 2656"/>
              <a:gd name="T10" fmla="*/ 215 w 4242"/>
              <a:gd name="T11" fmla="*/ 1198 h 2656"/>
              <a:gd name="T12" fmla="*/ 246 w 4242"/>
              <a:gd name="T13" fmla="*/ 1662 h 2656"/>
              <a:gd name="T14" fmla="*/ 283 w 4242"/>
              <a:gd name="T15" fmla="*/ 2034 h 2656"/>
              <a:gd name="T16" fmla="*/ 217 w 4242"/>
              <a:gd name="T17" fmla="*/ 2041 h 2656"/>
              <a:gd name="T18" fmla="*/ 355 w 4242"/>
              <a:gd name="T19" fmla="*/ 1490 h 2656"/>
              <a:gd name="T20" fmla="*/ 357 w 4242"/>
              <a:gd name="T21" fmla="*/ 1189 h 2656"/>
              <a:gd name="T22" fmla="*/ 359 w 4242"/>
              <a:gd name="T23" fmla="*/ 1253 h 2656"/>
              <a:gd name="T24" fmla="*/ 496 w 4242"/>
              <a:gd name="T25" fmla="*/ 1597 h 2656"/>
              <a:gd name="T26" fmla="*/ 496 w 4242"/>
              <a:gd name="T27" fmla="*/ 1597 h 2656"/>
              <a:gd name="T28" fmla="*/ 715 w 4242"/>
              <a:gd name="T29" fmla="*/ 2244 h 2656"/>
              <a:gd name="T30" fmla="*/ 554 w 4242"/>
              <a:gd name="T31" fmla="*/ 2078 h 2656"/>
              <a:gd name="T32" fmla="*/ 832 w 4242"/>
              <a:gd name="T33" fmla="*/ 2461 h 2656"/>
              <a:gd name="T34" fmla="*/ 935 w 4242"/>
              <a:gd name="T35" fmla="*/ 2400 h 2656"/>
              <a:gd name="T36" fmla="*/ 769 w 4242"/>
              <a:gd name="T37" fmla="*/ 2482 h 2656"/>
              <a:gd name="T38" fmla="*/ 919 w 4242"/>
              <a:gd name="T39" fmla="*/ 2075 h 2656"/>
              <a:gd name="T40" fmla="*/ 977 w 4242"/>
              <a:gd name="T41" fmla="*/ 1995 h 2656"/>
              <a:gd name="T42" fmla="*/ 1095 w 4242"/>
              <a:gd name="T43" fmla="*/ 2180 h 2656"/>
              <a:gd name="T44" fmla="*/ 1095 w 4242"/>
              <a:gd name="T45" fmla="*/ 2180 h 2656"/>
              <a:gd name="T46" fmla="*/ 1313 w 4242"/>
              <a:gd name="T47" fmla="*/ 2265 h 2656"/>
              <a:gd name="T48" fmla="*/ 1313 w 4242"/>
              <a:gd name="T49" fmla="*/ 2296 h 2656"/>
              <a:gd name="T50" fmla="*/ 1401 w 4242"/>
              <a:gd name="T51" fmla="*/ 2396 h 2656"/>
              <a:gd name="T52" fmla="*/ 1472 w 4242"/>
              <a:gd name="T53" fmla="*/ 2026 h 2656"/>
              <a:gd name="T54" fmla="*/ 1543 w 4242"/>
              <a:gd name="T55" fmla="*/ 1882 h 2656"/>
              <a:gd name="T56" fmla="*/ 1661 w 4242"/>
              <a:gd name="T57" fmla="*/ 2051 h 2656"/>
              <a:gd name="T58" fmla="*/ 1661 w 4242"/>
              <a:gd name="T59" fmla="*/ 2051 h 2656"/>
              <a:gd name="T60" fmla="*/ 1759 w 4242"/>
              <a:gd name="T61" fmla="*/ 2372 h 2656"/>
              <a:gd name="T62" fmla="*/ 1799 w 4242"/>
              <a:gd name="T63" fmla="*/ 2503 h 2656"/>
              <a:gd name="T64" fmla="*/ 1746 w 4242"/>
              <a:gd name="T65" fmla="*/ 2503 h 2656"/>
              <a:gd name="T66" fmla="*/ 2033 w 4242"/>
              <a:gd name="T67" fmla="*/ 2346 h 2656"/>
              <a:gd name="T68" fmla="*/ 2163 w 4242"/>
              <a:gd name="T69" fmla="*/ 2394 h 2656"/>
              <a:gd name="T70" fmla="*/ 1985 w 4242"/>
              <a:gd name="T71" fmla="*/ 2353 h 2656"/>
              <a:gd name="T72" fmla="*/ 2218 w 4242"/>
              <a:gd name="T73" fmla="*/ 2155 h 2656"/>
              <a:gd name="T74" fmla="*/ 2390 w 4242"/>
              <a:gd name="T75" fmla="*/ 2159 h 2656"/>
              <a:gd name="T76" fmla="*/ 2282 w 4242"/>
              <a:gd name="T77" fmla="*/ 2171 h 2656"/>
              <a:gd name="T78" fmla="*/ 2474 w 4242"/>
              <a:gd name="T79" fmla="*/ 2563 h 2656"/>
              <a:gd name="T80" fmla="*/ 2428 w 4242"/>
              <a:gd name="T81" fmla="*/ 2363 h 2656"/>
              <a:gd name="T82" fmla="*/ 2566 w 4242"/>
              <a:gd name="T83" fmla="*/ 2490 h 2656"/>
              <a:gd name="T84" fmla="*/ 2671 w 4242"/>
              <a:gd name="T85" fmla="*/ 2399 h 2656"/>
              <a:gd name="T86" fmla="*/ 2790 w 4242"/>
              <a:gd name="T87" fmla="*/ 2587 h 2656"/>
              <a:gd name="T88" fmla="*/ 2872 w 4242"/>
              <a:gd name="T89" fmla="*/ 2428 h 2656"/>
              <a:gd name="T90" fmla="*/ 2727 w 4242"/>
              <a:gd name="T91" fmla="*/ 2606 h 2656"/>
              <a:gd name="T92" fmla="*/ 2950 w 4242"/>
              <a:gd name="T93" fmla="*/ 2079 h 2656"/>
              <a:gd name="T94" fmla="*/ 2925 w 4242"/>
              <a:gd name="T95" fmla="*/ 2146 h 2656"/>
              <a:gd name="T96" fmla="*/ 3050 w 4242"/>
              <a:gd name="T97" fmla="*/ 2408 h 2656"/>
              <a:gd name="T98" fmla="*/ 3205 w 4242"/>
              <a:gd name="T99" fmla="*/ 2196 h 2656"/>
              <a:gd name="T100" fmla="*/ 3142 w 4242"/>
              <a:gd name="T101" fmla="*/ 2401 h 2656"/>
              <a:gd name="T102" fmla="*/ 3366 w 4242"/>
              <a:gd name="T103" fmla="*/ 2336 h 2656"/>
              <a:gd name="T104" fmla="*/ 3460 w 4242"/>
              <a:gd name="T105" fmla="*/ 2281 h 2656"/>
              <a:gd name="T106" fmla="*/ 3457 w 4242"/>
              <a:gd name="T107" fmla="*/ 2378 h 2656"/>
              <a:gd name="T108" fmla="*/ 3366 w 4242"/>
              <a:gd name="T109" fmla="*/ 2336 h 2656"/>
              <a:gd name="T110" fmla="*/ 3752 w 4242"/>
              <a:gd name="T111" fmla="*/ 2331 h 2656"/>
              <a:gd name="T112" fmla="*/ 3749 w 4242"/>
              <a:gd name="T113" fmla="*/ 2428 h 2656"/>
              <a:gd name="T114" fmla="*/ 3809 w 4242"/>
              <a:gd name="T115" fmla="*/ 2104 h 2656"/>
              <a:gd name="T116" fmla="*/ 3948 w 4242"/>
              <a:gd name="T117" fmla="*/ 2152 h 2656"/>
              <a:gd name="T118" fmla="*/ 3857 w 4242"/>
              <a:gd name="T119" fmla="*/ 2143 h 2656"/>
              <a:gd name="T120" fmla="*/ 4104 w 4242"/>
              <a:gd name="T121" fmla="*/ 2172 h 2656"/>
              <a:gd name="T122" fmla="*/ 4182 w 4242"/>
              <a:gd name="T123" fmla="*/ 2185 h 2656"/>
              <a:gd name="T124" fmla="*/ 4113 w 4242"/>
              <a:gd name="T125" fmla="*/ 2294 h 2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42" h="2656">
                <a:moveTo>
                  <a:pt x="0" y="1753"/>
                </a:moveTo>
                <a:lnTo>
                  <a:pt x="9" y="1487"/>
                </a:lnTo>
                <a:lnTo>
                  <a:pt x="76" y="1489"/>
                </a:lnTo>
                <a:lnTo>
                  <a:pt x="67" y="1756"/>
                </a:lnTo>
                <a:lnTo>
                  <a:pt x="0" y="1753"/>
                </a:lnTo>
                <a:close/>
                <a:moveTo>
                  <a:pt x="16" y="1287"/>
                </a:moveTo>
                <a:lnTo>
                  <a:pt x="25" y="1020"/>
                </a:lnTo>
                <a:lnTo>
                  <a:pt x="92" y="1023"/>
                </a:lnTo>
                <a:lnTo>
                  <a:pt x="83" y="1289"/>
                </a:lnTo>
                <a:lnTo>
                  <a:pt x="16" y="1287"/>
                </a:lnTo>
                <a:close/>
                <a:moveTo>
                  <a:pt x="32" y="821"/>
                </a:moveTo>
                <a:lnTo>
                  <a:pt x="42" y="554"/>
                </a:lnTo>
                <a:lnTo>
                  <a:pt x="108" y="556"/>
                </a:lnTo>
                <a:lnTo>
                  <a:pt x="99" y="823"/>
                </a:lnTo>
                <a:lnTo>
                  <a:pt x="32" y="821"/>
                </a:lnTo>
                <a:close/>
                <a:moveTo>
                  <a:pt x="48" y="354"/>
                </a:moveTo>
                <a:lnTo>
                  <a:pt x="50" y="303"/>
                </a:lnTo>
                <a:lnTo>
                  <a:pt x="75" y="86"/>
                </a:lnTo>
                <a:lnTo>
                  <a:pt x="142" y="94"/>
                </a:lnTo>
                <a:lnTo>
                  <a:pt x="117" y="306"/>
                </a:lnTo>
                <a:lnTo>
                  <a:pt x="115" y="356"/>
                </a:lnTo>
                <a:lnTo>
                  <a:pt x="48" y="354"/>
                </a:lnTo>
                <a:close/>
                <a:moveTo>
                  <a:pt x="161" y="0"/>
                </a:moveTo>
                <a:lnTo>
                  <a:pt x="171" y="266"/>
                </a:lnTo>
                <a:lnTo>
                  <a:pt x="104" y="269"/>
                </a:lnTo>
                <a:lnTo>
                  <a:pt x="94" y="2"/>
                </a:lnTo>
                <a:lnTo>
                  <a:pt x="161" y="0"/>
                </a:lnTo>
                <a:close/>
                <a:moveTo>
                  <a:pt x="178" y="466"/>
                </a:moveTo>
                <a:lnTo>
                  <a:pt x="183" y="595"/>
                </a:lnTo>
                <a:lnTo>
                  <a:pt x="191" y="732"/>
                </a:lnTo>
                <a:lnTo>
                  <a:pt x="124" y="736"/>
                </a:lnTo>
                <a:lnTo>
                  <a:pt x="117" y="597"/>
                </a:lnTo>
                <a:lnTo>
                  <a:pt x="112" y="469"/>
                </a:lnTo>
                <a:lnTo>
                  <a:pt x="178" y="466"/>
                </a:lnTo>
                <a:close/>
                <a:moveTo>
                  <a:pt x="201" y="932"/>
                </a:moveTo>
                <a:lnTo>
                  <a:pt x="215" y="1198"/>
                </a:lnTo>
                <a:lnTo>
                  <a:pt x="149" y="1202"/>
                </a:lnTo>
                <a:lnTo>
                  <a:pt x="135" y="935"/>
                </a:lnTo>
                <a:lnTo>
                  <a:pt x="201" y="932"/>
                </a:lnTo>
                <a:close/>
                <a:moveTo>
                  <a:pt x="226" y="1398"/>
                </a:moveTo>
                <a:lnTo>
                  <a:pt x="233" y="1536"/>
                </a:lnTo>
                <a:lnTo>
                  <a:pt x="246" y="1662"/>
                </a:lnTo>
                <a:lnTo>
                  <a:pt x="180" y="1669"/>
                </a:lnTo>
                <a:lnTo>
                  <a:pt x="167" y="1540"/>
                </a:lnTo>
                <a:lnTo>
                  <a:pt x="160" y="1401"/>
                </a:lnTo>
                <a:lnTo>
                  <a:pt x="226" y="1398"/>
                </a:lnTo>
                <a:close/>
                <a:moveTo>
                  <a:pt x="266" y="1861"/>
                </a:moveTo>
                <a:lnTo>
                  <a:pt x="283" y="2034"/>
                </a:lnTo>
                <a:lnTo>
                  <a:pt x="218" y="2029"/>
                </a:lnTo>
                <a:lnTo>
                  <a:pt x="242" y="1940"/>
                </a:lnTo>
                <a:lnTo>
                  <a:pt x="307" y="1957"/>
                </a:lnTo>
                <a:lnTo>
                  <a:pt x="282" y="2047"/>
                </a:lnTo>
                <a:cubicBezTo>
                  <a:pt x="278" y="2062"/>
                  <a:pt x="263" y="2072"/>
                  <a:pt x="247" y="2071"/>
                </a:cubicBezTo>
                <a:cubicBezTo>
                  <a:pt x="231" y="2070"/>
                  <a:pt x="219" y="2057"/>
                  <a:pt x="217" y="2041"/>
                </a:cubicBezTo>
                <a:lnTo>
                  <a:pt x="200" y="1868"/>
                </a:lnTo>
                <a:lnTo>
                  <a:pt x="266" y="1861"/>
                </a:lnTo>
                <a:close/>
                <a:moveTo>
                  <a:pt x="261" y="1746"/>
                </a:moveTo>
                <a:lnTo>
                  <a:pt x="284" y="1510"/>
                </a:lnTo>
                <a:lnTo>
                  <a:pt x="289" y="1479"/>
                </a:lnTo>
                <a:lnTo>
                  <a:pt x="355" y="1490"/>
                </a:lnTo>
                <a:lnTo>
                  <a:pt x="350" y="1516"/>
                </a:lnTo>
                <a:lnTo>
                  <a:pt x="327" y="1753"/>
                </a:lnTo>
                <a:lnTo>
                  <a:pt x="261" y="1746"/>
                </a:lnTo>
                <a:close/>
                <a:moveTo>
                  <a:pt x="323" y="1282"/>
                </a:moveTo>
                <a:lnTo>
                  <a:pt x="334" y="1216"/>
                </a:lnTo>
                <a:cubicBezTo>
                  <a:pt x="336" y="1203"/>
                  <a:pt x="345" y="1193"/>
                  <a:pt x="357" y="1189"/>
                </a:cubicBezTo>
                <a:cubicBezTo>
                  <a:pt x="369" y="1186"/>
                  <a:pt x="382" y="1189"/>
                  <a:pt x="390" y="1198"/>
                </a:cubicBezTo>
                <a:lnTo>
                  <a:pt x="415" y="1223"/>
                </a:lnTo>
                <a:cubicBezTo>
                  <a:pt x="420" y="1227"/>
                  <a:pt x="423" y="1233"/>
                  <a:pt x="424" y="1239"/>
                </a:cubicBezTo>
                <a:lnTo>
                  <a:pt x="458" y="1400"/>
                </a:lnTo>
                <a:lnTo>
                  <a:pt x="392" y="1414"/>
                </a:lnTo>
                <a:lnTo>
                  <a:pt x="359" y="1253"/>
                </a:lnTo>
                <a:lnTo>
                  <a:pt x="368" y="1270"/>
                </a:lnTo>
                <a:lnTo>
                  <a:pt x="343" y="1245"/>
                </a:lnTo>
                <a:lnTo>
                  <a:pt x="400" y="1227"/>
                </a:lnTo>
                <a:lnTo>
                  <a:pt x="388" y="1293"/>
                </a:lnTo>
                <a:lnTo>
                  <a:pt x="323" y="1282"/>
                </a:lnTo>
                <a:close/>
                <a:moveTo>
                  <a:pt x="496" y="1597"/>
                </a:moveTo>
                <a:lnTo>
                  <a:pt x="525" y="1748"/>
                </a:lnTo>
                <a:lnTo>
                  <a:pt x="544" y="1860"/>
                </a:lnTo>
                <a:lnTo>
                  <a:pt x="479" y="1871"/>
                </a:lnTo>
                <a:lnTo>
                  <a:pt x="459" y="1761"/>
                </a:lnTo>
                <a:lnTo>
                  <a:pt x="431" y="1609"/>
                </a:lnTo>
                <a:lnTo>
                  <a:pt x="496" y="1597"/>
                </a:lnTo>
                <a:close/>
                <a:moveTo>
                  <a:pt x="612" y="2042"/>
                </a:moveTo>
                <a:lnTo>
                  <a:pt x="616" y="2054"/>
                </a:lnTo>
                <a:lnTo>
                  <a:pt x="613" y="2048"/>
                </a:lnTo>
                <a:lnTo>
                  <a:pt x="663" y="2148"/>
                </a:lnTo>
                <a:lnTo>
                  <a:pt x="713" y="2239"/>
                </a:lnTo>
                <a:cubicBezTo>
                  <a:pt x="714" y="2240"/>
                  <a:pt x="714" y="2242"/>
                  <a:pt x="715" y="2244"/>
                </a:cubicBezTo>
                <a:lnTo>
                  <a:pt x="727" y="2280"/>
                </a:lnTo>
                <a:lnTo>
                  <a:pt x="664" y="2302"/>
                </a:lnTo>
                <a:lnTo>
                  <a:pt x="652" y="2265"/>
                </a:lnTo>
                <a:lnTo>
                  <a:pt x="654" y="2270"/>
                </a:lnTo>
                <a:lnTo>
                  <a:pt x="604" y="2178"/>
                </a:lnTo>
                <a:lnTo>
                  <a:pt x="554" y="2078"/>
                </a:lnTo>
                <a:cubicBezTo>
                  <a:pt x="553" y="2076"/>
                  <a:pt x="552" y="2074"/>
                  <a:pt x="551" y="2072"/>
                </a:cubicBezTo>
                <a:lnTo>
                  <a:pt x="548" y="2060"/>
                </a:lnTo>
                <a:lnTo>
                  <a:pt x="612" y="2042"/>
                </a:lnTo>
                <a:close/>
                <a:moveTo>
                  <a:pt x="823" y="2446"/>
                </a:moveTo>
                <a:lnTo>
                  <a:pt x="828" y="2453"/>
                </a:lnTo>
                <a:cubicBezTo>
                  <a:pt x="830" y="2456"/>
                  <a:pt x="831" y="2458"/>
                  <a:pt x="832" y="2461"/>
                </a:cubicBezTo>
                <a:lnTo>
                  <a:pt x="857" y="2536"/>
                </a:lnTo>
                <a:lnTo>
                  <a:pt x="802" y="2523"/>
                </a:lnTo>
                <a:lnTo>
                  <a:pt x="852" y="2473"/>
                </a:lnTo>
                <a:lnTo>
                  <a:pt x="843" y="2488"/>
                </a:lnTo>
                <a:lnTo>
                  <a:pt x="870" y="2384"/>
                </a:lnTo>
                <a:lnTo>
                  <a:pt x="935" y="2400"/>
                </a:lnTo>
                <a:lnTo>
                  <a:pt x="907" y="2505"/>
                </a:lnTo>
                <a:cubicBezTo>
                  <a:pt x="906" y="2510"/>
                  <a:pt x="903" y="2516"/>
                  <a:pt x="899" y="2520"/>
                </a:cubicBezTo>
                <a:lnTo>
                  <a:pt x="849" y="2570"/>
                </a:lnTo>
                <a:cubicBezTo>
                  <a:pt x="841" y="2578"/>
                  <a:pt x="829" y="2581"/>
                  <a:pt x="817" y="2579"/>
                </a:cubicBezTo>
                <a:cubicBezTo>
                  <a:pt x="806" y="2576"/>
                  <a:pt x="797" y="2568"/>
                  <a:pt x="794" y="2557"/>
                </a:cubicBezTo>
                <a:lnTo>
                  <a:pt x="769" y="2482"/>
                </a:lnTo>
                <a:lnTo>
                  <a:pt x="772" y="2489"/>
                </a:lnTo>
                <a:lnTo>
                  <a:pt x="767" y="2481"/>
                </a:lnTo>
                <a:lnTo>
                  <a:pt x="823" y="2446"/>
                </a:lnTo>
                <a:close/>
                <a:moveTo>
                  <a:pt x="905" y="2192"/>
                </a:moveTo>
                <a:lnTo>
                  <a:pt x="917" y="2084"/>
                </a:lnTo>
                <a:cubicBezTo>
                  <a:pt x="917" y="2081"/>
                  <a:pt x="918" y="2078"/>
                  <a:pt x="919" y="2075"/>
                </a:cubicBezTo>
                <a:lnTo>
                  <a:pt x="969" y="1958"/>
                </a:lnTo>
                <a:cubicBezTo>
                  <a:pt x="974" y="1948"/>
                  <a:pt x="983" y="1940"/>
                  <a:pt x="994" y="1938"/>
                </a:cubicBezTo>
                <a:cubicBezTo>
                  <a:pt x="1005" y="1936"/>
                  <a:pt x="1016" y="1940"/>
                  <a:pt x="1024" y="1948"/>
                </a:cubicBezTo>
                <a:lnTo>
                  <a:pt x="1046" y="1970"/>
                </a:lnTo>
                <a:lnTo>
                  <a:pt x="999" y="2017"/>
                </a:lnTo>
                <a:lnTo>
                  <a:pt x="977" y="1995"/>
                </a:lnTo>
                <a:lnTo>
                  <a:pt x="1031" y="1984"/>
                </a:lnTo>
                <a:lnTo>
                  <a:pt x="981" y="2101"/>
                </a:lnTo>
                <a:lnTo>
                  <a:pt x="983" y="2092"/>
                </a:lnTo>
                <a:lnTo>
                  <a:pt x="971" y="2200"/>
                </a:lnTo>
                <a:lnTo>
                  <a:pt x="905" y="2192"/>
                </a:lnTo>
                <a:close/>
                <a:moveTo>
                  <a:pt x="1095" y="2180"/>
                </a:moveTo>
                <a:lnTo>
                  <a:pt x="1100" y="2226"/>
                </a:lnTo>
                <a:lnTo>
                  <a:pt x="1149" y="2437"/>
                </a:lnTo>
                <a:lnTo>
                  <a:pt x="1084" y="2452"/>
                </a:lnTo>
                <a:lnTo>
                  <a:pt x="1034" y="2233"/>
                </a:lnTo>
                <a:lnTo>
                  <a:pt x="1028" y="2188"/>
                </a:lnTo>
                <a:lnTo>
                  <a:pt x="1095" y="2180"/>
                </a:lnTo>
                <a:close/>
                <a:moveTo>
                  <a:pt x="1171" y="2456"/>
                </a:moveTo>
                <a:lnTo>
                  <a:pt x="1210" y="2343"/>
                </a:lnTo>
                <a:cubicBezTo>
                  <a:pt x="1211" y="2342"/>
                  <a:pt x="1212" y="2340"/>
                  <a:pt x="1213" y="2338"/>
                </a:cubicBezTo>
                <a:lnTo>
                  <a:pt x="1254" y="2263"/>
                </a:lnTo>
                <a:cubicBezTo>
                  <a:pt x="1260" y="2252"/>
                  <a:pt x="1272" y="2246"/>
                  <a:pt x="1284" y="2246"/>
                </a:cubicBezTo>
                <a:cubicBezTo>
                  <a:pt x="1297" y="2246"/>
                  <a:pt x="1308" y="2254"/>
                  <a:pt x="1313" y="2265"/>
                </a:cubicBezTo>
                <a:lnTo>
                  <a:pt x="1338" y="2315"/>
                </a:lnTo>
                <a:lnTo>
                  <a:pt x="1341" y="2321"/>
                </a:lnTo>
                <a:lnTo>
                  <a:pt x="1280" y="2348"/>
                </a:lnTo>
                <a:lnTo>
                  <a:pt x="1279" y="2344"/>
                </a:lnTo>
                <a:lnTo>
                  <a:pt x="1254" y="2294"/>
                </a:lnTo>
                <a:lnTo>
                  <a:pt x="1313" y="2296"/>
                </a:lnTo>
                <a:lnTo>
                  <a:pt x="1271" y="2371"/>
                </a:lnTo>
                <a:lnTo>
                  <a:pt x="1273" y="2366"/>
                </a:lnTo>
                <a:lnTo>
                  <a:pt x="1233" y="2478"/>
                </a:lnTo>
                <a:lnTo>
                  <a:pt x="1171" y="2456"/>
                </a:lnTo>
                <a:close/>
                <a:moveTo>
                  <a:pt x="1378" y="2480"/>
                </a:moveTo>
                <a:lnTo>
                  <a:pt x="1401" y="2396"/>
                </a:lnTo>
                <a:lnTo>
                  <a:pt x="1435" y="2222"/>
                </a:lnTo>
                <a:lnTo>
                  <a:pt x="1500" y="2235"/>
                </a:lnTo>
                <a:lnTo>
                  <a:pt x="1466" y="2413"/>
                </a:lnTo>
                <a:lnTo>
                  <a:pt x="1443" y="2497"/>
                </a:lnTo>
                <a:lnTo>
                  <a:pt x="1378" y="2480"/>
                </a:lnTo>
                <a:close/>
                <a:moveTo>
                  <a:pt x="1472" y="2026"/>
                </a:moveTo>
                <a:lnTo>
                  <a:pt x="1492" y="1915"/>
                </a:lnTo>
                <a:lnTo>
                  <a:pt x="1518" y="1813"/>
                </a:lnTo>
                <a:cubicBezTo>
                  <a:pt x="1521" y="1800"/>
                  <a:pt x="1533" y="1790"/>
                  <a:pt x="1546" y="1788"/>
                </a:cubicBezTo>
                <a:cubicBezTo>
                  <a:pt x="1560" y="1786"/>
                  <a:pt x="1574" y="1794"/>
                  <a:pt x="1580" y="1806"/>
                </a:cubicBezTo>
                <a:lnTo>
                  <a:pt x="1603" y="1852"/>
                </a:lnTo>
                <a:lnTo>
                  <a:pt x="1543" y="1882"/>
                </a:lnTo>
                <a:lnTo>
                  <a:pt x="1520" y="1836"/>
                </a:lnTo>
                <a:lnTo>
                  <a:pt x="1582" y="1829"/>
                </a:lnTo>
                <a:lnTo>
                  <a:pt x="1558" y="1927"/>
                </a:lnTo>
                <a:lnTo>
                  <a:pt x="1537" y="2038"/>
                </a:lnTo>
                <a:lnTo>
                  <a:pt x="1472" y="2026"/>
                </a:lnTo>
                <a:close/>
                <a:moveTo>
                  <a:pt x="1661" y="2051"/>
                </a:moveTo>
                <a:lnTo>
                  <a:pt x="1683" y="2156"/>
                </a:lnTo>
                <a:lnTo>
                  <a:pt x="1700" y="2318"/>
                </a:lnTo>
                <a:lnTo>
                  <a:pt x="1633" y="2325"/>
                </a:lnTo>
                <a:lnTo>
                  <a:pt x="1617" y="2170"/>
                </a:lnTo>
                <a:lnTo>
                  <a:pt x="1596" y="2064"/>
                </a:lnTo>
                <a:lnTo>
                  <a:pt x="1661" y="2051"/>
                </a:lnTo>
                <a:close/>
                <a:moveTo>
                  <a:pt x="1746" y="2503"/>
                </a:moveTo>
                <a:lnTo>
                  <a:pt x="1748" y="2510"/>
                </a:lnTo>
                <a:lnTo>
                  <a:pt x="1702" y="2491"/>
                </a:lnTo>
                <a:lnTo>
                  <a:pt x="1752" y="2466"/>
                </a:lnTo>
                <a:lnTo>
                  <a:pt x="1734" y="2489"/>
                </a:lnTo>
                <a:lnTo>
                  <a:pt x="1759" y="2372"/>
                </a:lnTo>
                <a:cubicBezTo>
                  <a:pt x="1760" y="2371"/>
                  <a:pt x="1760" y="2369"/>
                  <a:pt x="1761" y="2367"/>
                </a:cubicBezTo>
                <a:lnTo>
                  <a:pt x="1792" y="2289"/>
                </a:lnTo>
                <a:lnTo>
                  <a:pt x="1854" y="2314"/>
                </a:lnTo>
                <a:lnTo>
                  <a:pt x="1823" y="2392"/>
                </a:lnTo>
                <a:lnTo>
                  <a:pt x="1824" y="2386"/>
                </a:lnTo>
                <a:lnTo>
                  <a:pt x="1799" y="2503"/>
                </a:lnTo>
                <a:cubicBezTo>
                  <a:pt x="1797" y="2513"/>
                  <a:pt x="1791" y="2521"/>
                  <a:pt x="1782" y="2526"/>
                </a:cubicBezTo>
                <a:lnTo>
                  <a:pt x="1732" y="2551"/>
                </a:lnTo>
                <a:cubicBezTo>
                  <a:pt x="1723" y="2555"/>
                  <a:pt x="1713" y="2556"/>
                  <a:pt x="1704" y="2552"/>
                </a:cubicBezTo>
                <a:cubicBezTo>
                  <a:pt x="1696" y="2549"/>
                  <a:pt x="1689" y="2541"/>
                  <a:pt x="1685" y="2532"/>
                </a:cubicBezTo>
                <a:lnTo>
                  <a:pt x="1683" y="2525"/>
                </a:lnTo>
                <a:lnTo>
                  <a:pt x="1746" y="2503"/>
                </a:lnTo>
                <a:close/>
                <a:moveTo>
                  <a:pt x="1977" y="2250"/>
                </a:moveTo>
                <a:lnTo>
                  <a:pt x="1984" y="2258"/>
                </a:lnTo>
                <a:lnTo>
                  <a:pt x="2032" y="2306"/>
                </a:lnTo>
                <a:cubicBezTo>
                  <a:pt x="2035" y="2308"/>
                  <a:pt x="2037" y="2311"/>
                  <a:pt x="2038" y="2315"/>
                </a:cubicBezTo>
                <a:lnTo>
                  <a:pt x="2063" y="2365"/>
                </a:lnTo>
                <a:lnTo>
                  <a:pt x="2033" y="2346"/>
                </a:lnTo>
                <a:lnTo>
                  <a:pt x="2083" y="2346"/>
                </a:lnTo>
                <a:lnTo>
                  <a:pt x="2133" y="2346"/>
                </a:lnTo>
                <a:lnTo>
                  <a:pt x="2104" y="2365"/>
                </a:lnTo>
                <a:lnTo>
                  <a:pt x="2117" y="2339"/>
                </a:lnTo>
                <a:lnTo>
                  <a:pt x="2176" y="2368"/>
                </a:lnTo>
                <a:lnTo>
                  <a:pt x="2163" y="2394"/>
                </a:lnTo>
                <a:cubicBezTo>
                  <a:pt x="2158" y="2406"/>
                  <a:pt x="2146" y="2413"/>
                  <a:pt x="2133" y="2413"/>
                </a:cubicBezTo>
                <a:lnTo>
                  <a:pt x="2083" y="2413"/>
                </a:lnTo>
                <a:lnTo>
                  <a:pt x="2033" y="2413"/>
                </a:lnTo>
                <a:cubicBezTo>
                  <a:pt x="2021" y="2413"/>
                  <a:pt x="2009" y="2406"/>
                  <a:pt x="2004" y="2394"/>
                </a:cubicBezTo>
                <a:lnTo>
                  <a:pt x="1979" y="2344"/>
                </a:lnTo>
                <a:lnTo>
                  <a:pt x="1985" y="2353"/>
                </a:lnTo>
                <a:lnTo>
                  <a:pt x="1933" y="2301"/>
                </a:lnTo>
                <a:lnTo>
                  <a:pt x="1926" y="2292"/>
                </a:lnTo>
                <a:lnTo>
                  <a:pt x="1977" y="2250"/>
                </a:lnTo>
                <a:close/>
                <a:moveTo>
                  <a:pt x="2213" y="2162"/>
                </a:moveTo>
                <a:lnTo>
                  <a:pt x="2221" y="2147"/>
                </a:lnTo>
                <a:lnTo>
                  <a:pt x="2218" y="2155"/>
                </a:lnTo>
                <a:lnTo>
                  <a:pt x="2243" y="2055"/>
                </a:lnTo>
                <a:cubicBezTo>
                  <a:pt x="2245" y="2045"/>
                  <a:pt x="2252" y="2037"/>
                  <a:pt x="2261" y="2033"/>
                </a:cubicBezTo>
                <a:cubicBezTo>
                  <a:pt x="2270" y="2028"/>
                  <a:pt x="2281" y="2028"/>
                  <a:pt x="2290" y="2033"/>
                </a:cubicBezTo>
                <a:lnTo>
                  <a:pt x="2340" y="2058"/>
                </a:lnTo>
                <a:cubicBezTo>
                  <a:pt x="2347" y="2062"/>
                  <a:pt x="2353" y="2068"/>
                  <a:pt x="2356" y="2075"/>
                </a:cubicBezTo>
                <a:lnTo>
                  <a:pt x="2390" y="2159"/>
                </a:lnTo>
                <a:lnTo>
                  <a:pt x="2328" y="2184"/>
                </a:lnTo>
                <a:lnTo>
                  <a:pt x="2294" y="2100"/>
                </a:lnTo>
                <a:lnTo>
                  <a:pt x="2310" y="2118"/>
                </a:lnTo>
                <a:lnTo>
                  <a:pt x="2260" y="2093"/>
                </a:lnTo>
                <a:lnTo>
                  <a:pt x="2307" y="2071"/>
                </a:lnTo>
                <a:lnTo>
                  <a:pt x="2282" y="2171"/>
                </a:lnTo>
                <a:cubicBezTo>
                  <a:pt x="2282" y="2174"/>
                  <a:pt x="2281" y="2176"/>
                  <a:pt x="2279" y="2179"/>
                </a:cubicBezTo>
                <a:lnTo>
                  <a:pt x="2271" y="2194"/>
                </a:lnTo>
                <a:lnTo>
                  <a:pt x="2213" y="2162"/>
                </a:lnTo>
                <a:close/>
                <a:moveTo>
                  <a:pt x="2428" y="2363"/>
                </a:moveTo>
                <a:lnTo>
                  <a:pt x="2433" y="2400"/>
                </a:lnTo>
                <a:lnTo>
                  <a:pt x="2474" y="2563"/>
                </a:lnTo>
                <a:lnTo>
                  <a:pt x="2492" y="2615"/>
                </a:lnTo>
                <a:lnTo>
                  <a:pt x="2428" y="2636"/>
                </a:lnTo>
                <a:lnTo>
                  <a:pt x="2409" y="2579"/>
                </a:lnTo>
                <a:lnTo>
                  <a:pt x="2367" y="2409"/>
                </a:lnTo>
                <a:lnTo>
                  <a:pt x="2362" y="2372"/>
                </a:lnTo>
                <a:lnTo>
                  <a:pt x="2428" y="2363"/>
                </a:lnTo>
                <a:close/>
                <a:moveTo>
                  <a:pt x="2501" y="2473"/>
                </a:moveTo>
                <a:lnTo>
                  <a:pt x="2535" y="2346"/>
                </a:lnTo>
                <a:lnTo>
                  <a:pt x="2549" y="2216"/>
                </a:lnTo>
                <a:lnTo>
                  <a:pt x="2615" y="2224"/>
                </a:lnTo>
                <a:lnTo>
                  <a:pt x="2599" y="2363"/>
                </a:lnTo>
                <a:lnTo>
                  <a:pt x="2566" y="2490"/>
                </a:lnTo>
                <a:lnTo>
                  <a:pt x="2501" y="2473"/>
                </a:lnTo>
                <a:close/>
                <a:moveTo>
                  <a:pt x="2684" y="2124"/>
                </a:moveTo>
                <a:lnTo>
                  <a:pt x="2714" y="2200"/>
                </a:lnTo>
                <a:cubicBezTo>
                  <a:pt x="2716" y="2203"/>
                  <a:pt x="2716" y="2206"/>
                  <a:pt x="2717" y="2209"/>
                </a:cubicBezTo>
                <a:lnTo>
                  <a:pt x="2738" y="2392"/>
                </a:lnTo>
                <a:lnTo>
                  <a:pt x="2671" y="2399"/>
                </a:lnTo>
                <a:lnTo>
                  <a:pt x="2650" y="2217"/>
                </a:lnTo>
                <a:lnTo>
                  <a:pt x="2653" y="2225"/>
                </a:lnTo>
                <a:lnTo>
                  <a:pt x="2622" y="2148"/>
                </a:lnTo>
                <a:lnTo>
                  <a:pt x="2684" y="2124"/>
                </a:lnTo>
                <a:close/>
                <a:moveTo>
                  <a:pt x="2788" y="2579"/>
                </a:moveTo>
                <a:lnTo>
                  <a:pt x="2790" y="2587"/>
                </a:lnTo>
                <a:lnTo>
                  <a:pt x="2773" y="2566"/>
                </a:lnTo>
                <a:lnTo>
                  <a:pt x="2823" y="2591"/>
                </a:lnTo>
                <a:lnTo>
                  <a:pt x="2775" y="2616"/>
                </a:lnTo>
                <a:lnTo>
                  <a:pt x="2800" y="2441"/>
                </a:lnTo>
                <a:lnTo>
                  <a:pt x="2806" y="2414"/>
                </a:lnTo>
                <a:lnTo>
                  <a:pt x="2872" y="2428"/>
                </a:lnTo>
                <a:lnTo>
                  <a:pt x="2866" y="2451"/>
                </a:lnTo>
                <a:lnTo>
                  <a:pt x="2841" y="2626"/>
                </a:lnTo>
                <a:cubicBezTo>
                  <a:pt x="2840" y="2636"/>
                  <a:pt x="2833" y="2646"/>
                  <a:pt x="2824" y="2651"/>
                </a:cubicBezTo>
                <a:cubicBezTo>
                  <a:pt x="2814" y="2656"/>
                  <a:pt x="2803" y="2656"/>
                  <a:pt x="2794" y="2651"/>
                </a:cubicBezTo>
                <a:lnTo>
                  <a:pt x="2744" y="2626"/>
                </a:lnTo>
                <a:cubicBezTo>
                  <a:pt x="2735" y="2622"/>
                  <a:pt x="2729" y="2615"/>
                  <a:pt x="2727" y="2606"/>
                </a:cubicBezTo>
                <a:lnTo>
                  <a:pt x="2724" y="2598"/>
                </a:lnTo>
                <a:lnTo>
                  <a:pt x="2788" y="2579"/>
                </a:lnTo>
                <a:close/>
                <a:moveTo>
                  <a:pt x="2854" y="2215"/>
                </a:moveTo>
                <a:lnTo>
                  <a:pt x="2894" y="2102"/>
                </a:lnTo>
                <a:cubicBezTo>
                  <a:pt x="2898" y="2088"/>
                  <a:pt x="2911" y="2079"/>
                  <a:pt x="2925" y="2079"/>
                </a:cubicBezTo>
                <a:lnTo>
                  <a:pt x="2950" y="2079"/>
                </a:lnTo>
                <a:cubicBezTo>
                  <a:pt x="2964" y="2079"/>
                  <a:pt x="2977" y="2088"/>
                  <a:pt x="2982" y="2102"/>
                </a:cubicBezTo>
                <a:lnTo>
                  <a:pt x="3022" y="2216"/>
                </a:lnTo>
                <a:lnTo>
                  <a:pt x="2959" y="2238"/>
                </a:lnTo>
                <a:lnTo>
                  <a:pt x="2919" y="2124"/>
                </a:lnTo>
                <a:lnTo>
                  <a:pt x="2950" y="2146"/>
                </a:lnTo>
                <a:lnTo>
                  <a:pt x="2925" y="2146"/>
                </a:lnTo>
                <a:lnTo>
                  <a:pt x="2957" y="2124"/>
                </a:lnTo>
                <a:lnTo>
                  <a:pt x="2916" y="2237"/>
                </a:lnTo>
                <a:lnTo>
                  <a:pt x="2854" y="2215"/>
                </a:lnTo>
                <a:close/>
                <a:moveTo>
                  <a:pt x="3096" y="2397"/>
                </a:moveTo>
                <a:lnTo>
                  <a:pt x="3105" y="2415"/>
                </a:lnTo>
                <a:lnTo>
                  <a:pt x="3050" y="2408"/>
                </a:lnTo>
                <a:lnTo>
                  <a:pt x="3091" y="2358"/>
                </a:lnTo>
                <a:lnTo>
                  <a:pt x="3139" y="2286"/>
                </a:lnTo>
                <a:lnTo>
                  <a:pt x="3135" y="2294"/>
                </a:lnTo>
                <a:lnTo>
                  <a:pt x="3160" y="2219"/>
                </a:lnTo>
                <a:cubicBezTo>
                  <a:pt x="3165" y="2205"/>
                  <a:pt x="3177" y="2196"/>
                  <a:pt x="3192" y="2196"/>
                </a:cubicBezTo>
                <a:lnTo>
                  <a:pt x="3205" y="2196"/>
                </a:lnTo>
                <a:lnTo>
                  <a:pt x="3205" y="2263"/>
                </a:lnTo>
                <a:lnTo>
                  <a:pt x="3192" y="2263"/>
                </a:lnTo>
                <a:lnTo>
                  <a:pt x="3223" y="2240"/>
                </a:lnTo>
                <a:lnTo>
                  <a:pt x="3198" y="2315"/>
                </a:lnTo>
                <a:cubicBezTo>
                  <a:pt x="3197" y="2318"/>
                  <a:pt x="3196" y="2320"/>
                  <a:pt x="3195" y="2323"/>
                </a:cubicBezTo>
                <a:lnTo>
                  <a:pt x="3142" y="2401"/>
                </a:lnTo>
                <a:lnTo>
                  <a:pt x="3101" y="2451"/>
                </a:lnTo>
                <a:cubicBezTo>
                  <a:pt x="3094" y="2459"/>
                  <a:pt x="3082" y="2464"/>
                  <a:pt x="3071" y="2463"/>
                </a:cubicBezTo>
                <a:cubicBezTo>
                  <a:pt x="3060" y="2461"/>
                  <a:pt x="3050" y="2454"/>
                  <a:pt x="3045" y="2444"/>
                </a:cubicBezTo>
                <a:lnTo>
                  <a:pt x="3037" y="2427"/>
                </a:lnTo>
                <a:lnTo>
                  <a:pt x="3096" y="2397"/>
                </a:lnTo>
                <a:close/>
                <a:moveTo>
                  <a:pt x="3366" y="2336"/>
                </a:moveTo>
                <a:lnTo>
                  <a:pt x="3384" y="2358"/>
                </a:lnTo>
                <a:lnTo>
                  <a:pt x="3358" y="2346"/>
                </a:lnTo>
                <a:lnTo>
                  <a:pt x="3408" y="2346"/>
                </a:lnTo>
                <a:lnTo>
                  <a:pt x="3385" y="2356"/>
                </a:lnTo>
                <a:lnTo>
                  <a:pt x="3410" y="2331"/>
                </a:lnTo>
                <a:lnTo>
                  <a:pt x="3460" y="2281"/>
                </a:lnTo>
                <a:lnTo>
                  <a:pt x="3456" y="2286"/>
                </a:lnTo>
                <a:lnTo>
                  <a:pt x="3501" y="2218"/>
                </a:lnTo>
                <a:lnTo>
                  <a:pt x="3557" y="2255"/>
                </a:lnTo>
                <a:lnTo>
                  <a:pt x="3511" y="2323"/>
                </a:lnTo>
                <a:cubicBezTo>
                  <a:pt x="3510" y="2325"/>
                  <a:pt x="3509" y="2326"/>
                  <a:pt x="3507" y="2328"/>
                </a:cubicBezTo>
                <a:lnTo>
                  <a:pt x="3457" y="2378"/>
                </a:lnTo>
                <a:lnTo>
                  <a:pt x="3432" y="2403"/>
                </a:lnTo>
                <a:cubicBezTo>
                  <a:pt x="3426" y="2409"/>
                  <a:pt x="3417" y="2413"/>
                  <a:pt x="3408" y="2413"/>
                </a:cubicBezTo>
                <a:lnTo>
                  <a:pt x="3358" y="2413"/>
                </a:lnTo>
                <a:cubicBezTo>
                  <a:pt x="3349" y="2413"/>
                  <a:pt x="3339" y="2408"/>
                  <a:pt x="3333" y="2401"/>
                </a:cubicBezTo>
                <a:lnTo>
                  <a:pt x="3314" y="2379"/>
                </a:lnTo>
                <a:lnTo>
                  <a:pt x="3366" y="2336"/>
                </a:lnTo>
                <a:close/>
                <a:moveTo>
                  <a:pt x="3685" y="2282"/>
                </a:moveTo>
                <a:lnTo>
                  <a:pt x="3707" y="2371"/>
                </a:lnTo>
                <a:lnTo>
                  <a:pt x="3690" y="2350"/>
                </a:lnTo>
                <a:lnTo>
                  <a:pt x="3740" y="2375"/>
                </a:lnTo>
                <a:lnTo>
                  <a:pt x="3702" y="2381"/>
                </a:lnTo>
                <a:lnTo>
                  <a:pt x="3752" y="2331"/>
                </a:lnTo>
                <a:lnTo>
                  <a:pt x="3742" y="2350"/>
                </a:lnTo>
                <a:lnTo>
                  <a:pt x="3748" y="2302"/>
                </a:lnTo>
                <a:lnTo>
                  <a:pt x="3815" y="2311"/>
                </a:lnTo>
                <a:lnTo>
                  <a:pt x="3808" y="2359"/>
                </a:lnTo>
                <a:cubicBezTo>
                  <a:pt x="3807" y="2366"/>
                  <a:pt x="3804" y="2373"/>
                  <a:pt x="3799" y="2378"/>
                </a:cubicBezTo>
                <a:lnTo>
                  <a:pt x="3749" y="2428"/>
                </a:lnTo>
                <a:cubicBezTo>
                  <a:pt x="3739" y="2438"/>
                  <a:pt x="3723" y="2441"/>
                  <a:pt x="3710" y="2434"/>
                </a:cubicBezTo>
                <a:lnTo>
                  <a:pt x="3660" y="2409"/>
                </a:lnTo>
                <a:cubicBezTo>
                  <a:pt x="3652" y="2405"/>
                  <a:pt x="3645" y="2397"/>
                  <a:pt x="3643" y="2388"/>
                </a:cubicBezTo>
                <a:lnTo>
                  <a:pt x="3620" y="2298"/>
                </a:lnTo>
                <a:lnTo>
                  <a:pt x="3685" y="2282"/>
                </a:lnTo>
                <a:close/>
                <a:moveTo>
                  <a:pt x="3809" y="2104"/>
                </a:moveTo>
                <a:lnTo>
                  <a:pt x="3811" y="2100"/>
                </a:lnTo>
                <a:cubicBezTo>
                  <a:pt x="3814" y="2092"/>
                  <a:pt x="3820" y="2087"/>
                  <a:pt x="3827" y="2083"/>
                </a:cubicBezTo>
                <a:lnTo>
                  <a:pt x="3877" y="2058"/>
                </a:lnTo>
                <a:cubicBezTo>
                  <a:pt x="3886" y="2054"/>
                  <a:pt x="3896" y="2053"/>
                  <a:pt x="3905" y="2057"/>
                </a:cubicBezTo>
                <a:cubicBezTo>
                  <a:pt x="3913" y="2061"/>
                  <a:pt x="3920" y="2068"/>
                  <a:pt x="3923" y="2077"/>
                </a:cubicBezTo>
                <a:lnTo>
                  <a:pt x="3948" y="2152"/>
                </a:lnTo>
                <a:lnTo>
                  <a:pt x="3990" y="2271"/>
                </a:lnTo>
                <a:lnTo>
                  <a:pt x="3928" y="2293"/>
                </a:lnTo>
                <a:lnTo>
                  <a:pt x="3885" y="2173"/>
                </a:lnTo>
                <a:lnTo>
                  <a:pt x="3860" y="2098"/>
                </a:lnTo>
                <a:lnTo>
                  <a:pt x="3907" y="2118"/>
                </a:lnTo>
                <a:lnTo>
                  <a:pt x="3857" y="2143"/>
                </a:lnTo>
                <a:lnTo>
                  <a:pt x="3872" y="2126"/>
                </a:lnTo>
                <a:lnTo>
                  <a:pt x="3870" y="2130"/>
                </a:lnTo>
                <a:lnTo>
                  <a:pt x="3809" y="2104"/>
                </a:lnTo>
                <a:close/>
                <a:moveTo>
                  <a:pt x="4035" y="2302"/>
                </a:moveTo>
                <a:lnTo>
                  <a:pt x="4054" y="2265"/>
                </a:lnTo>
                <a:lnTo>
                  <a:pt x="4104" y="2172"/>
                </a:lnTo>
                <a:lnTo>
                  <a:pt x="4129" y="2123"/>
                </a:lnTo>
                <a:cubicBezTo>
                  <a:pt x="4137" y="2106"/>
                  <a:pt x="4157" y="2100"/>
                  <a:pt x="4173" y="2108"/>
                </a:cubicBezTo>
                <a:lnTo>
                  <a:pt x="4223" y="2133"/>
                </a:lnTo>
                <a:cubicBezTo>
                  <a:pt x="4230" y="2136"/>
                  <a:pt x="4235" y="2141"/>
                  <a:pt x="4238" y="2148"/>
                </a:cubicBezTo>
                <a:lnTo>
                  <a:pt x="4242" y="2155"/>
                </a:lnTo>
                <a:lnTo>
                  <a:pt x="4182" y="2185"/>
                </a:lnTo>
                <a:lnTo>
                  <a:pt x="4179" y="2178"/>
                </a:lnTo>
                <a:lnTo>
                  <a:pt x="4194" y="2193"/>
                </a:lnTo>
                <a:lnTo>
                  <a:pt x="4144" y="2168"/>
                </a:lnTo>
                <a:lnTo>
                  <a:pt x="4188" y="2153"/>
                </a:lnTo>
                <a:lnTo>
                  <a:pt x="4163" y="2204"/>
                </a:lnTo>
                <a:lnTo>
                  <a:pt x="4113" y="2294"/>
                </a:lnTo>
                <a:lnTo>
                  <a:pt x="4094" y="2332"/>
                </a:lnTo>
                <a:lnTo>
                  <a:pt x="4035" y="2302"/>
                </a:lnTo>
                <a:close/>
              </a:path>
            </a:pathLst>
          </a:custGeom>
          <a:solidFill>
            <a:srgbClr val="3333FF"/>
          </a:solidFill>
          <a:ln w="1588" cap="flat">
            <a:solidFill>
              <a:srgbClr val="3333FF"/>
            </a:solidFill>
            <a:prstDash val="solid"/>
            <a:bevel/>
            <a:headEnd/>
            <a:tailEnd/>
          </a:ln>
        </p:spPr>
        <p:txBody>
          <a:bodyPr/>
          <a:lstStyle/>
          <a:p>
            <a:endParaRPr lang="en-US"/>
          </a:p>
        </p:txBody>
      </p:sp>
      <p:sp>
        <p:nvSpPr>
          <p:cNvPr id="84042" name="Rectangle 74">
            <a:extLst>
              <a:ext uri="{FF2B5EF4-FFF2-40B4-BE49-F238E27FC236}">
                <a16:creationId xmlns:a16="http://schemas.microsoft.com/office/drawing/2014/main" id="{17F99E7A-C46C-4072-8DA0-229626528C9B}"/>
              </a:ext>
            </a:extLst>
          </p:cNvPr>
          <p:cNvSpPr>
            <a:spLocks noChangeArrowheads="1"/>
          </p:cNvSpPr>
          <p:nvPr/>
        </p:nvSpPr>
        <p:spPr bwMode="auto">
          <a:xfrm rot="16200000">
            <a:off x="2528094" y="3861594"/>
            <a:ext cx="6080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amplitude</a:t>
            </a:r>
            <a:endParaRPr lang="en-US" altLang="en-US"/>
          </a:p>
        </p:txBody>
      </p:sp>
      <p:sp>
        <p:nvSpPr>
          <p:cNvPr id="84043" name="Rectangle 75">
            <a:extLst>
              <a:ext uri="{FF2B5EF4-FFF2-40B4-BE49-F238E27FC236}">
                <a16:creationId xmlns:a16="http://schemas.microsoft.com/office/drawing/2014/main" id="{873FA965-69E4-470F-97F9-011DD7FDC7B4}"/>
              </a:ext>
            </a:extLst>
          </p:cNvPr>
          <p:cNvSpPr>
            <a:spLocks noChangeArrowheads="1"/>
          </p:cNvSpPr>
          <p:nvPr/>
        </p:nvSpPr>
        <p:spPr bwMode="auto">
          <a:xfrm>
            <a:off x="4397375" y="5708650"/>
            <a:ext cx="3397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time, </a:t>
            </a:r>
            <a:endParaRPr lang="en-US" altLang="en-US"/>
          </a:p>
        </p:txBody>
      </p:sp>
      <p:sp>
        <p:nvSpPr>
          <p:cNvPr id="84044" name="Rectangle 76">
            <a:extLst>
              <a:ext uri="{FF2B5EF4-FFF2-40B4-BE49-F238E27FC236}">
                <a16:creationId xmlns:a16="http://schemas.microsoft.com/office/drawing/2014/main" id="{43BC6EED-9988-4245-8A67-5857E4D52E13}"/>
              </a:ext>
            </a:extLst>
          </p:cNvPr>
          <p:cNvSpPr>
            <a:spLocks noChangeArrowheads="1"/>
          </p:cNvSpPr>
          <p:nvPr/>
        </p:nvSpPr>
        <p:spPr bwMode="auto">
          <a:xfrm>
            <a:off x="4751388" y="5692775"/>
            <a:ext cx="8096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Symbol" panose="05050102010706020507" pitchFamily="18" charset="2"/>
              </a:rPr>
              <a:t>m</a:t>
            </a:r>
            <a:endParaRPr lang="en-US" altLang="en-US"/>
          </a:p>
        </p:txBody>
      </p:sp>
      <p:sp>
        <p:nvSpPr>
          <p:cNvPr id="84045" name="Rectangle 77">
            <a:extLst>
              <a:ext uri="{FF2B5EF4-FFF2-40B4-BE49-F238E27FC236}">
                <a16:creationId xmlns:a16="http://schemas.microsoft.com/office/drawing/2014/main" id="{66075DF0-002B-4B1B-9B2B-8F5085177D8A}"/>
              </a:ext>
            </a:extLst>
          </p:cNvPr>
          <p:cNvSpPr>
            <a:spLocks noChangeArrowheads="1"/>
          </p:cNvSpPr>
          <p:nvPr/>
        </p:nvSpPr>
        <p:spPr bwMode="auto">
          <a:xfrm>
            <a:off x="4830763" y="5708650"/>
            <a:ext cx="2174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sec</a:t>
            </a:r>
            <a:endParaRPr lang="en-US" altLang="en-US"/>
          </a:p>
        </p:txBody>
      </p:sp>
      <p:sp>
        <p:nvSpPr>
          <p:cNvPr id="84047" name="Rectangle 79">
            <a:extLst>
              <a:ext uri="{FF2B5EF4-FFF2-40B4-BE49-F238E27FC236}">
                <a16:creationId xmlns:a16="http://schemas.microsoft.com/office/drawing/2014/main" id="{2E1DF274-422A-4F78-B020-BBF8240781D2}"/>
              </a:ext>
            </a:extLst>
          </p:cNvPr>
          <p:cNvSpPr>
            <a:spLocks noChangeArrowheads="1"/>
          </p:cNvSpPr>
          <p:nvPr/>
        </p:nvSpPr>
        <p:spPr bwMode="auto">
          <a:xfrm>
            <a:off x="3194050" y="2813050"/>
            <a:ext cx="3114675" cy="2471738"/>
          </a:xfrm>
          <a:prstGeom prst="rect">
            <a:avLst/>
          </a:prstGeom>
          <a:noFill/>
          <a:ln w="7938"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049" name="Line 81">
            <a:extLst>
              <a:ext uri="{FF2B5EF4-FFF2-40B4-BE49-F238E27FC236}">
                <a16:creationId xmlns:a16="http://schemas.microsoft.com/office/drawing/2014/main" id="{BC1B7F9C-2E47-4C01-A08D-4D238A9906C2}"/>
              </a:ext>
            </a:extLst>
          </p:cNvPr>
          <p:cNvSpPr>
            <a:spLocks noChangeShapeType="1"/>
          </p:cNvSpPr>
          <p:nvPr/>
        </p:nvSpPr>
        <p:spPr bwMode="auto">
          <a:xfrm>
            <a:off x="3194050" y="2813050"/>
            <a:ext cx="31146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50" name="Line 82">
            <a:extLst>
              <a:ext uri="{FF2B5EF4-FFF2-40B4-BE49-F238E27FC236}">
                <a16:creationId xmlns:a16="http://schemas.microsoft.com/office/drawing/2014/main" id="{1F0D1626-0AD9-4C1C-AB6D-2ABA8B5E5CED}"/>
              </a:ext>
            </a:extLst>
          </p:cNvPr>
          <p:cNvSpPr>
            <a:spLocks noChangeShapeType="1"/>
          </p:cNvSpPr>
          <p:nvPr/>
        </p:nvSpPr>
        <p:spPr bwMode="auto">
          <a:xfrm flipV="1">
            <a:off x="6308725" y="2813050"/>
            <a:ext cx="1588" cy="2471738"/>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51" name="Line 83">
            <a:extLst>
              <a:ext uri="{FF2B5EF4-FFF2-40B4-BE49-F238E27FC236}">
                <a16:creationId xmlns:a16="http://schemas.microsoft.com/office/drawing/2014/main" id="{E90E8468-5AD4-4469-9D30-B28983A0A52A}"/>
              </a:ext>
            </a:extLst>
          </p:cNvPr>
          <p:cNvSpPr>
            <a:spLocks noChangeShapeType="1"/>
          </p:cNvSpPr>
          <p:nvPr/>
        </p:nvSpPr>
        <p:spPr bwMode="auto">
          <a:xfrm flipV="1">
            <a:off x="3194050" y="2813050"/>
            <a:ext cx="3175" cy="24717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52" name="Line 84">
            <a:extLst>
              <a:ext uri="{FF2B5EF4-FFF2-40B4-BE49-F238E27FC236}">
                <a16:creationId xmlns:a16="http://schemas.microsoft.com/office/drawing/2014/main" id="{3687F8A5-9642-4DAC-BB7A-884E593B2D1C}"/>
              </a:ext>
            </a:extLst>
          </p:cNvPr>
          <p:cNvSpPr>
            <a:spLocks noChangeShapeType="1"/>
          </p:cNvSpPr>
          <p:nvPr/>
        </p:nvSpPr>
        <p:spPr bwMode="auto">
          <a:xfrm flipV="1">
            <a:off x="3194050" y="2813050"/>
            <a:ext cx="3175" cy="247173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53" name="Line 85">
            <a:extLst>
              <a:ext uri="{FF2B5EF4-FFF2-40B4-BE49-F238E27FC236}">
                <a16:creationId xmlns:a16="http://schemas.microsoft.com/office/drawing/2014/main" id="{3C67E261-6880-4B0C-B49F-FFA157C45036}"/>
              </a:ext>
            </a:extLst>
          </p:cNvPr>
          <p:cNvSpPr>
            <a:spLocks noChangeShapeType="1"/>
          </p:cNvSpPr>
          <p:nvPr/>
        </p:nvSpPr>
        <p:spPr bwMode="auto">
          <a:xfrm flipV="1">
            <a:off x="3194050" y="5253038"/>
            <a:ext cx="3175"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54" name="Line 86">
            <a:extLst>
              <a:ext uri="{FF2B5EF4-FFF2-40B4-BE49-F238E27FC236}">
                <a16:creationId xmlns:a16="http://schemas.microsoft.com/office/drawing/2014/main" id="{3C144938-9D70-4B45-8C99-545FC410CDD1}"/>
              </a:ext>
            </a:extLst>
          </p:cNvPr>
          <p:cNvSpPr>
            <a:spLocks noChangeShapeType="1"/>
          </p:cNvSpPr>
          <p:nvPr/>
        </p:nvSpPr>
        <p:spPr bwMode="auto">
          <a:xfrm>
            <a:off x="3194050" y="2813050"/>
            <a:ext cx="3175"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55" name="Rectangle 87">
            <a:extLst>
              <a:ext uri="{FF2B5EF4-FFF2-40B4-BE49-F238E27FC236}">
                <a16:creationId xmlns:a16="http://schemas.microsoft.com/office/drawing/2014/main" id="{FD992B52-064D-4DCE-B843-443B5EC6AB7B}"/>
              </a:ext>
            </a:extLst>
          </p:cNvPr>
          <p:cNvSpPr>
            <a:spLocks noChangeArrowheads="1"/>
          </p:cNvSpPr>
          <p:nvPr/>
        </p:nvSpPr>
        <p:spPr bwMode="auto">
          <a:xfrm>
            <a:off x="3081338" y="5373688"/>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84056" name="Rectangle 88">
            <a:extLst>
              <a:ext uri="{FF2B5EF4-FFF2-40B4-BE49-F238E27FC236}">
                <a16:creationId xmlns:a16="http://schemas.microsoft.com/office/drawing/2014/main" id="{DAF0BABB-ED1A-4E1C-A882-71C9FF14FF21}"/>
              </a:ext>
            </a:extLst>
          </p:cNvPr>
          <p:cNvSpPr>
            <a:spLocks noChangeArrowheads="1"/>
          </p:cNvSpPr>
          <p:nvPr/>
        </p:nvSpPr>
        <p:spPr bwMode="auto">
          <a:xfrm>
            <a:off x="3130550" y="53736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1.5</a:t>
            </a:r>
            <a:endParaRPr lang="en-US" altLang="en-US"/>
          </a:p>
        </p:txBody>
      </p:sp>
      <p:sp>
        <p:nvSpPr>
          <p:cNvPr id="84057" name="Line 89">
            <a:extLst>
              <a:ext uri="{FF2B5EF4-FFF2-40B4-BE49-F238E27FC236}">
                <a16:creationId xmlns:a16="http://schemas.microsoft.com/office/drawing/2014/main" id="{5A4BA783-67A6-40CD-8141-16801AFD412A}"/>
              </a:ext>
            </a:extLst>
          </p:cNvPr>
          <p:cNvSpPr>
            <a:spLocks noChangeShapeType="1"/>
          </p:cNvSpPr>
          <p:nvPr/>
        </p:nvSpPr>
        <p:spPr bwMode="auto">
          <a:xfrm flipV="1">
            <a:off x="3640138" y="5253038"/>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58" name="Line 90">
            <a:extLst>
              <a:ext uri="{FF2B5EF4-FFF2-40B4-BE49-F238E27FC236}">
                <a16:creationId xmlns:a16="http://schemas.microsoft.com/office/drawing/2014/main" id="{E422B7E5-3C55-40D0-B614-41396755DB10}"/>
              </a:ext>
            </a:extLst>
          </p:cNvPr>
          <p:cNvSpPr>
            <a:spLocks noChangeShapeType="1"/>
          </p:cNvSpPr>
          <p:nvPr/>
        </p:nvSpPr>
        <p:spPr bwMode="auto">
          <a:xfrm>
            <a:off x="3640138" y="2813050"/>
            <a:ext cx="1587"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59" name="Rectangle 91">
            <a:extLst>
              <a:ext uri="{FF2B5EF4-FFF2-40B4-BE49-F238E27FC236}">
                <a16:creationId xmlns:a16="http://schemas.microsoft.com/office/drawing/2014/main" id="{06A2A226-D43D-4F2C-84C1-3D391F261BA3}"/>
              </a:ext>
            </a:extLst>
          </p:cNvPr>
          <p:cNvSpPr>
            <a:spLocks noChangeArrowheads="1"/>
          </p:cNvSpPr>
          <p:nvPr/>
        </p:nvSpPr>
        <p:spPr bwMode="auto">
          <a:xfrm>
            <a:off x="3567113" y="5373688"/>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84060" name="Rectangle 92">
            <a:extLst>
              <a:ext uri="{FF2B5EF4-FFF2-40B4-BE49-F238E27FC236}">
                <a16:creationId xmlns:a16="http://schemas.microsoft.com/office/drawing/2014/main" id="{10337B38-55E9-4795-AEB3-115A4638825A}"/>
              </a:ext>
            </a:extLst>
          </p:cNvPr>
          <p:cNvSpPr>
            <a:spLocks noChangeArrowheads="1"/>
          </p:cNvSpPr>
          <p:nvPr/>
        </p:nvSpPr>
        <p:spPr bwMode="auto">
          <a:xfrm>
            <a:off x="3616325" y="5373688"/>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a:t>
            </a:r>
            <a:endParaRPr lang="en-US" altLang="en-US"/>
          </a:p>
        </p:txBody>
      </p:sp>
      <p:sp>
        <p:nvSpPr>
          <p:cNvPr id="84061" name="Line 93">
            <a:extLst>
              <a:ext uri="{FF2B5EF4-FFF2-40B4-BE49-F238E27FC236}">
                <a16:creationId xmlns:a16="http://schemas.microsoft.com/office/drawing/2014/main" id="{20E58654-7D4A-4B5A-9B93-DCF556303BCD}"/>
              </a:ext>
            </a:extLst>
          </p:cNvPr>
          <p:cNvSpPr>
            <a:spLocks noChangeShapeType="1"/>
          </p:cNvSpPr>
          <p:nvPr/>
        </p:nvSpPr>
        <p:spPr bwMode="auto">
          <a:xfrm flipV="1">
            <a:off x="4084638" y="5253038"/>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62" name="Line 94">
            <a:extLst>
              <a:ext uri="{FF2B5EF4-FFF2-40B4-BE49-F238E27FC236}">
                <a16:creationId xmlns:a16="http://schemas.microsoft.com/office/drawing/2014/main" id="{5EED103C-9E10-4F77-86D1-D72B78CBB82F}"/>
              </a:ext>
            </a:extLst>
          </p:cNvPr>
          <p:cNvSpPr>
            <a:spLocks noChangeShapeType="1"/>
          </p:cNvSpPr>
          <p:nvPr/>
        </p:nvSpPr>
        <p:spPr bwMode="auto">
          <a:xfrm>
            <a:off x="4084638" y="2813050"/>
            <a:ext cx="1587"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63" name="Rectangle 95">
            <a:extLst>
              <a:ext uri="{FF2B5EF4-FFF2-40B4-BE49-F238E27FC236}">
                <a16:creationId xmlns:a16="http://schemas.microsoft.com/office/drawing/2014/main" id="{B6B55E15-1F3B-42DB-894F-F7B31AE17F3E}"/>
              </a:ext>
            </a:extLst>
          </p:cNvPr>
          <p:cNvSpPr>
            <a:spLocks noChangeArrowheads="1"/>
          </p:cNvSpPr>
          <p:nvPr/>
        </p:nvSpPr>
        <p:spPr bwMode="auto">
          <a:xfrm>
            <a:off x="3971925" y="5373688"/>
            <a:ext cx="4603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84064" name="Rectangle 96">
            <a:extLst>
              <a:ext uri="{FF2B5EF4-FFF2-40B4-BE49-F238E27FC236}">
                <a16:creationId xmlns:a16="http://schemas.microsoft.com/office/drawing/2014/main" id="{D462B4F1-96F1-4CA3-B077-0A4FCA2B5D4E}"/>
              </a:ext>
            </a:extLst>
          </p:cNvPr>
          <p:cNvSpPr>
            <a:spLocks noChangeArrowheads="1"/>
          </p:cNvSpPr>
          <p:nvPr/>
        </p:nvSpPr>
        <p:spPr bwMode="auto">
          <a:xfrm>
            <a:off x="4019550" y="53736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0.5</a:t>
            </a:r>
            <a:endParaRPr lang="en-US" altLang="en-US"/>
          </a:p>
        </p:txBody>
      </p:sp>
      <p:sp>
        <p:nvSpPr>
          <p:cNvPr id="84065" name="Line 97">
            <a:extLst>
              <a:ext uri="{FF2B5EF4-FFF2-40B4-BE49-F238E27FC236}">
                <a16:creationId xmlns:a16="http://schemas.microsoft.com/office/drawing/2014/main" id="{C6F9EB79-B9BF-438E-975A-12FB761A5AEB}"/>
              </a:ext>
            </a:extLst>
          </p:cNvPr>
          <p:cNvSpPr>
            <a:spLocks noChangeShapeType="1"/>
          </p:cNvSpPr>
          <p:nvPr/>
        </p:nvSpPr>
        <p:spPr bwMode="auto">
          <a:xfrm flipV="1">
            <a:off x="4529138" y="5253038"/>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66" name="Line 98">
            <a:extLst>
              <a:ext uri="{FF2B5EF4-FFF2-40B4-BE49-F238E27FC236}">
                <a16:creationId xmlns:a16="http://schemas.microsoft.com/office/drawing/2014/main" id="{09370DEB-A569-49FB-8DC1-63A5F7FAC1ED}"/>
              </a:ext>
            </a:extLst>
          </p:cNvPr>
          <p:cNvSpPr>
            <a:spLocks noChangeShapeType="1"/>
          </p:cNvSpPr>
          <p:nvPr/>
        </p:nvSpPr>
        <p:spPr bwMode="auto">
          <a:xfrm>
            <a:off x="4529138" y="2813050"/>
            <a:ext cx="1587"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67" name="Rectangle 99">
            <a:extLst>
              <a:ext uri="{FF2B5EF4-FFF2-40B4-BE49-F238E27FC236}">
                <a16:creationId xmlns:a16="http://schemas.microsoft.com/office/drawing/2014/main" id="{2683CFE6-1873-47F8-BAF1-81FA11ED1AF4}"/>
              </a:ext>
            </a:extLst>
          </p:cNvPr>
          <p:cNvSpPr>
            <a:spLocks noChangeArrowheads="1"/>
          </p:cNvSpPr>
          <p:nvPr/>
        </p:nvSpPr>
        <p:spPr bwMode="auto">
          <a:xfrm>
            <a:off x="4491038" y="53736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a:t>
            </a:r>
            <a:endParaRPr lang="en-US" altLang="en-US"/>
          </a:p>
        </p:txBody>
      </p:sp>
      <p:sp>
        <p:nvSpPr>
          <p:cNvPr id="84068" name="Line 100">
            <a:extLst>
              <a:ext uri="{FF2B5EF4-FFF2-40B4-BE49-F238E27FC236}">
                <a16:creationId xmlns:a16="http://schemas.microsoft.com/office/drawing/2014/main" id="{45D979B9-8016-4C98-9EE0-399813E79A44}"/>
              </a:ext>
            </a:extLst>
          </p:cNvPr>
          <p:cNvSpPr>
            <a:spLocks noChangeShapeType="1"/>
          </p:cNvSpPr>
          <p:nvPr/>
        </p:nvSpPr>
        <p:spPr bwMode="auto">
          <a:xfrm flipV="1">
            <a:off x="4973638" y="5253038"/>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69" name="Line 101">
            <a:extLst>
              <a:ext uri="{FF2B5EF4-FFF2-40B4-BE49-F238E27FC236}">
                <a16:creationId xmlns:a16="http://schemas.microsoft.com/office/drawing/2014/main" id="{40242D3B-67C9-4502-A714-E3181A403196}"/>
              </a:ext>
            </a:extLst>
          </p:cNvPr>
          <p:cNvSpPr>
            <a:spLocks noChangeShapeType="1"/>
          </p:cNvSpPr>
          <p:nvPr/>
        </p:nvSpPr>
        <p:spPr bwMode="auto">
          <a:xfrm>
            <a:off x="4973638" y="2813050"/>
            <a:ext cx="1587"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70" name="Rectangle 102">
            <a:extLst>
              <a:ext uri="{FF2B5EF4-FFF2-40B4-BE49-F238E27FC236}">
                <a16:creationId xmlns:a16="http://schemas.microsoft.com/office/drawing/2014/main" id="{EBB467EA-0338-4E0A-8083-0F810C552B14}"/>
              </a:ext>
            </a:extLst>
          </p:cNvPr>
          <p:cNvSpPr>
            <a:spLocks noChangeArrowheads="1"/>
          </p:cNvSpPr>
          <p:nvPr/>
        </p:nvSpPr>
        <p:spPr bwMode="auto">
          <a:xfrm>
            <a:off x="4892675" y="53736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0.5</a:t>
            </a:r>
            <a:endParaRPr lang="en-US" altLang="en-US"/>
          </a:p>
        </p:txBody>
      </p:sp>
      <p:sp>
        <p:nvSpPr>
          <p:cNvPr id="84071" name="Line 103">
            <a:extLst>
              <a:ext uri="{FF2B5EF4-FFF2-40B4-BE49-F238E27FC236}">
                <a16:creationId xmlns:a16="http://schemas.microsoft.com/office/drawing/2014/main" id="{6E5BE668-A505-43FD-9590-9012617AE059}"/>
              </a:ext>
            </a:extLst>
          </p:cNvPr>
          <p:cNvSpPr>
            <a:spLocks noChangeShapeType="1"/>
          </p:cNvSpPr>
          <p:nvPr/>
        </p:nvSpPr>
        <p:spPr bwMode="auto">
          <a:xfrm flipV="1">
            <a:off x="5418138" y="5253038"/>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72" name="Line 104">
            <a:extLst>
              <a:ext uri="{FF2B5EF4-FFF2-40B4-BE49-F238E27FC236}">
                <a16:creationId xmlns:a16="http://schemas.microsoft.com/office/drawing/2014/main" id="{47A5336E-A9B2-49FB-B02A-1C0E7E576119}"/>
              </a:ext>
            </a:extLst>
          </p:cNvPr>
          <p:cNvSpPr>
            <a:spLocks noChangeShapeType="1"/>
          </p:cNvSpPr>
          <p:nvPr/>
        </p:nvSpPr>
        <p:spPr bwMode="auto">
          <a:xfrm>
            <a:off x="5418138" y="2813050"/>
            <a:ext cx="1587"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73" name="Rectangle 105">
            <a:extLst>
              <a:ext uri="{FF2B5EF4-FFF2-40B4-BE49-F238E27FC236}">
                <a16:creationId xmlns:a16="http://schemas.microsoft.com/office/drawing/2014/main" id="{E087F243-7962-4FA2-A5FD-9F4ED723BC77}"/>
              </a:ext>
            </a:extLst>
          </p:cNvPr>
          <p:cNvSpPr>
            <a:spLocks noChangeArrowheads="1"/>
          </p:cNvSpPr>
          <p:nvPr/>
        </p:nvSpPr>
        <p:spPr bwMode="auto">
          <a:xfrm>
            <a:off x="5378450" y="5373688"/>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a:t>
            </a:r>
            <a:endParaRPr lang="en-US" altLang="en-US"/>
          </a:p>
        </p:txBody>
      </p:sp>
      <p:sp>
        <p:nvSpPr>
          <p:cNvPr id="84074" name="Line 106">
            <a:extLst>
              <a:ext uri="{FF2B5EF4-FFF2-40B4-BE49-F238E27FC236}">
                <a16:creationId xmlns:a16="http://schemas.microsoft.com/office/drawing/2014/main" id="{AAF64431-33A3-4DF6-89D5-2ECB4F433C87}"/>
              </a:ext>
            </a:extLst>
          </p:cNvPr>
          <p:cNvSpPr>
            <a:spLocks noChangeShapeType="1"/>
          </p:cNvSpPr>
          <p:nvPr/>
        </p:nvSpPr>
        <p:spPr bwMode="auto">
          <a:xfrm flipV="1">
            <a:off x="5862638" y="5253038"/>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75" name="Line 107">
            <a:extLst>
              <a:ext uri="{FF2B5EF4-FFF2-40B4-BE49-F238E27FC236}">
                <a16:creationId xmlns:a16="http://schemas.microsoft.com/office/drawing/2014/main" id="{0BBC0707-B16F-4D0E-9232-C46CFB8F14B7}"/>
              </a:ext>
            </a:extLst>
          </p:cNvPr>
          <p:cNvSpPr>
            <a:spLocks noChangeShapeType="1"/>
          </p:cNvSpPr>
          <p:nvPr/>
        </p:nvSpPr>
        <p:spPr bwMode="auto">
          <a:xfrm>
            <a:off x="5862638" y="2813050"/>
            <a:ext cx="1587"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76" name="Rectangle 108">
            <a:extLst>
              <a:ext uri="{FF2B5EF4-FFF2-40B4-BE49-F238E27FC236}">
                <a16:creationId xmlns:a16="http://schemas.microsoft.com/office/drawing/2014/main" id="{CA813308-6F12-4C46-A337-C0D198F66430}"/>
              </a:ext>
            </a:extLst>
          </p:cNvPr>
          <p:cNvSpPr>
            <a:spLocks noChangeArrowheads="1"/>
          </p:cNvSpPr>
          <p:nvPr/>
        </p:nvSpPr>
        <p:spPr bwMode="auto">
          <a:xfrm>
            <a:off x="5781675" y="53736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1.5</a:t>
            </a:r>
            <a:endParaRPr lang="en-US" altLang="en-US"/>
          </a:p>
        </p:txBody>
      </p:sp>
      <p:sp>
        <p:nvSpPr>
          <p:cNvPr id="84077" name="Line 109">
            <a:extLst>
              <a:ext uri="{FF2B5EF4-FFF2-40B4-BE49-F238E27FC236}">
                <a16:creationId xmlns:a16="http://schemas.microsoft.com/office/drawing/2014/main" id="{AD2E7E91-50D2-4619-AB79-E89D4D02F0EE}"/>
              </a:ext>
            </a:extLst>
          </p:cNvPr>
          <p:cNvSpPr>
            <a:spLocks noChangeShapeType="1"/>
          </p:cNvSpPr>
          <p:nvPr/>
        </p:nvSpPr>
        <p:spPr bwMode="auto">
          <a:xfrm flipV="1">
            <a:off x="6308725" y="5253038"/>
            <a:ext cx="1588"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78" name="Line 110">
            <a:extLst>
              <a:ext uri="{FF2B5EF4-FFF2-40B4-BE49-F238E27FC236}">
                <a16:creationId xmlns:a16="http://schemas.microsoft.com/office/drawing/2014/main" id="{10DCA88D-0493-48BE-8500-5E8B48025146}"/>
              </a:ext>
            </a:extLst>
          </p:cNvPr>
          <p:cNvSpPr>
            <a:spLocks noChangeShapeType="1"/>
          </p:cNvSpPr>
          <p:nvPr/>
        </p:nvSpPr>
        <p:spPr bwMode="auto">
          <a:xfrm>
            <a:off x="6308725" y="2813050"/>
            <a:ext cx="1588" cy="269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79" name="Rectangle 111">
            <a:extLst>
              <a:ext uri="{FF2B5EF4-FFF2-40B4-BE49-F238E27FC236}">
                <a16:creationId xmlns:a16="http://schemas.microsoft.com/office/drawing/2014/main" id="{FA497BAE-C54C-4BCA-9B86-44A035A3B2C2}"/>
              </a:ext>
            </a:extLst>
          </p:cNvPr>
          <p:cNvSpPr>
            <a:spLocks noChangeArrowheads="1"/>
          </p:cNvSpPr>
          <p:nvPr/>
        </p:nvSpPr>
        <p:spPr bwMode="auto">
          <a:xfrm>
            <a:off x="6269038" y="53736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2</a:t>
            </a:r>
            <a:endParaRPr lang="en-US" altLang="en-US"/>
          </a:p>
        </p:txBody>
      </p:sp>
      <p:sp>
        <p:nvSpPr>
          <p:cNvPr id="84080" name="Line 112">
            <a:extLst>
              <a:ext uri="{FF2B5EF4-FFF2-40B4-BE49-F238E27FC236}">
                <a16:creationId xmlns:a16="http://schemas.microsoft.com/office/drawing/2014/main" id="{7628A609-52C7-49D0-BAB9-E512BDA2604B}"/>
              </a:ext>
            </a:extLst>
          </p:cNvPr>
          <p:cNvSpPr>
            <a:spLocks noChangeShapeType="1"/>
          </p:cNvSpPr>
          <p:nvPr/>
        </p:nvSpPr>
        <p:spPr bwMode="auto">
          <a:xfrm>
            <a:off x="3194050" y="5284788"/>
            <a:ext cx="2540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81" name="Line 113">
            <a:extLst>
              <a:ext uri="{FF2B5EF4-FFF2-40B4-BE49-F238E27FC236}">
                <a16:creationId xmlns:a16="http://schemas.microsoft.com/office/drawing/2014/main" id="{18BFAA16-7CF9-4089-BD45-848CB2C482B4}"/>
              </a:ext>
            </a:extLst>
          </p:cNvPr>
          <p:cNvSpPr>
            <a:spLocks noChangeShapeType="1"/>
          </p:cNvSpPr>
          <p:nvPr/>
        </p:nvSpPr>
        <p:spPr bwMode="auto">
          <a:xfrm flipH="1">
            <a:off x="6276975" y="5284788"/>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82" name="Rectangle 114">
            <a:extLst>
              <a:ext uri="{FF2B5EF4-FFF2-40B4-BE49-F238E27FC236}">
                <a16:creationId xmlns:a16="http://schemas.microsoft.com/office/drawing/2014/main" id="{83C93230-B17A-4101-A8BE-26B3F10B45EF}"/>
              </a:ext>
            </a:extLst>
          </p:cNvPr>
          <p:cNvSpPr>
            <a:spLocks noChangeArrowheads="1"/>
          </p:cNvSpPr>
          <p:nvPr/>
        </p:nvSpPr>
        <p:spPr bwMode="auto">
          <a:xfrm>
            <a:off x="2941638" y="5224463"/>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84083" name="Rectangle 115">
            <a:extLst>
              <a:ext uri="{FF2B5EF4-FFF2-40B4-BE49-F238E27FC236}">
                <a16:creationId xmlns:a16="http://schemas.microsoft.com/office/drawing/2014/main" id="{A57B2292-8F2F-4EC0-9764-5B5B84446246}"/>
              </a:ext>
            </a:extLst>
          </p:cNvPr>
          <p:cNvSpPr>
            <a:spLocks noChangeArrowheads="1"/>
          </p:cNvSpPr>
          <p:nvPr/>
        </p:nvSpPr>
        <p:spPr bwMode="auto">
          <a:xfrm>
            <a:off x="2989263" y="5224463"/>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10</a:t>
            </a:r>
            <a:endParaRPr lang="en-US" altLang="en-US"/>
          </a:p>
        </p:txBody>
      </p:sp>
      <p:sp>
        <p:nvSpPr>
          <p:cNvPr id="84084" name="Line 116">
            <a:extLst>
              <a:ext uri="{FF2B5EF4-FFF2-40B4-BE49-F238E27FC236}">
                <a16:creationId xmlns:a16="http://schemas.microsoft.com/office/drawing/2014/main" id="{E0E71154-2B74-4F9B-90D2-3338FC97622C}"/>
              </a:ext>
            </a:extLst>
          </p:cNvPr>
          <p:cNvSpPr>
            <a:spLocks noChangeShapeType="1"/>
          </p:cNvSpPr>
          <p:nvPr/>
        </p:nvSpPr>
        <p:spPr bwMode="auto">
          <a:xfrm>
            <a:off x="3194050" y="4868863"/>
            <a:ext cx="2540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85" name="Line 117">
            <a:extLst>
              <a:ext uri="{FF2B5EF4-FFF2-40B4-BE49-F238E27FC236}">
                <a16:creationId xmlns:a16="http://schemas.microsoft.com/office/drawing/2014/main" id="{3BDB80E9-1B20-45A3-8203-2F558AE5CB53}"/>
              </a:ext>
            </a:extLst>
          </p:cNvPr>
          <p:cNvSpPr>
            <a:spLocks noChangeShapeType="1"/>
          </p:cNvSpPr>
          <p:nvPr/>
        </p:nvSpPr>
        <p:spPr bwMode="auto">
          <a:xfrm flipH="1">
            <a:off x="6276975" y="4870450"/>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86" name="Rectangle 118">
            <a:extLst>
              <a:ext uri="{FF2B5EF4-FFF2-40B4-BE49-F238E27FC236}">
                <a16:creationId xmlns:a16="http://schemas.microsoft.com/office/drawing/2014/main" id="{7EA37713-25FB-426E-BE1A-17615FBD123E}"/>
              </a:ext>
            </a:extLst>
          </p:cNvPr>
          <p:cNvSpPr>
            <a:spLocks noChangeArrowheads="1"/>
          </p:cNvSpPr>
          <p:nvPr/>
        </p:nvSpPr>
        <p:spPr bwMode="auto">
          <a:xfrm>
            <a:off x="2998788" y="4811713"/>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
        <p:nvSpPr>
          <p:cNvPr id="84087" name="Rectangle 119">
            <a:extLst>
              <a:ext uri="{FF2B5EF4-FFF2-40B4-BE49-F238E27FC236}">
                <a16:creationId xmlns:a16="http://schemas.microsoft.com/office/drawing/2014/main" id="{B3C3FC71-239D-4EAE-A490-9DF66F14A929}"/>
              </a:ext>
            </a:extLst>
          </p:cNvPr>
          <p:cNvSpPr>
            <a:spLocks noChangeArrowheads="1"/>
          </p:cNvSpPr>
          <p:nvPr/>
        </p:nvSpPr>
        <p:spPr bwMode="auto">
          <a:xfrm>
            <a:off x="3046413" y="4811713"/>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5</a:t>
            </a:r>
            <a:endParaRPr lang="en-US" altLang="en-US"/>
          </a:p>
        </p:txBody>
      </p:sp>
      <p:sp>
        <p:nvSpPr>
          <p:cNvPr id="84088" name="Line 120">
            <a:extLst>
              <a:ext uri="{FF2B5EF4-FFF2-40B4-BE49-F238E27FC236}">
                <a16:creationId xmlns:a16="http://schemas.microsoft.com/office/drawing/2014/main" id="{EB06BB61-A2C5-4BED-9933-D8C9487CD2CE}"/>
              </a:ext>
            </a:extLst>
          </p:cNvPr>
          <p:cNvSpPr>
            <a:spLocks noChangeShapeType="1"/>
          </p:cNvSpPr>
          <p:nvPr/>
        </p:nvSpPr>
        <p:spPr bwMode="auto">
          <a:xfrm>
            <a:off x="3194050" y="4457700"/>
            <a:ext cx="2540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89" name="Line 121">
            <a:extLst>
              <a:ext uri="{FF2B5EF4-FFF2-40B4-BE49-F238E27FC236}">
                <a16:creationId xmlns:a16="http://schemas.microsoft.com/office/drawing/2014/main" id="{DBEFE149-C76E-4F00-8ACA-684F037A9FBC}"/>
              </a:ext>
            </a:extLst>
          </p:cNvPr>
          <p:cNvSpPr>
            <a:spLocks noChangeShapeType="1"/>
          </p:cNvSpPr>
          <p:nvPr/>
        </p:nvSpPr>
        <p:spPr bwMode="auto">
          <a:xfrm flipH="1">
            <a:off x="6276975" y="4457700"/>
            <a:ext cx="317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90" name="Rectangle 122">
            <a:extLst>
              <a:ext uri="{FF2B5EF4-FFF2-40B4-BE49-F238E27FC236}">
                <a16:creationId xmlns:a16="http://schemas.microsoft.com/office/drawing/2014/main" id="{D382A8E0-84E2-41F8-83F9-B0AD8CB72EE7}"/>
              </a:ext>
            </a:extLst>
          </p:cNvPr>
          <p:cNvSpPr>
            <a:spLocks noChangeArrowheads="1"/>
          </p:cNvSpPr>
          <p:nvPr/>
        </p:nvSpPr>
        <p:spPr bwMode="auto">
          <a:xfrm>
            <a:off x="3028950" y="4398963"/>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a:t>
            </a:r>
            <a:endParaRPr lang="en-US" altLang="en-US"/>
          </a:p>
        </p:txBody>
      </p:sp>
      <p:sp>
        <p:nvSpPr>
          <p:cNvPr id="84091" name="Line 123">
            <a:extLst>
              <a:ext uri="{FF2B5EF4-FFF2-40B4-BE49-F238E27FC236}">
                <a16:creationId xmlns:a16="http://schemas.microsoft.com/office/drawing/2014/main" id="{737D9447-60D1-4BBC-B1A8-3E3EC2715A1F}"/>
              </a:ext>
            </a:extLst>
          </p:cNvPr>
          <p:cNvSpPr>
            <a:spLocks noChangeShapeType="1"/>
          </p:cNvSpPr>
          <p:nvPr/>
        </p:nvSpPr>
        <p:spPr bwMode="auto">
          <a:xfrm>
            <a:off x="3194050" y="4049713"/>
            <a:ext cx="2540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92" name="Line 124">
            <a:extLst>
              <a:ext uri="{FF2B5EF4-FFF2-40B4-BE49-F238E27FC236}">
                <a16:creationId xmlns:a16="http://schemas.microsoft.com/office/drawing/2014/main" id="{E94F2EF4-51E6-4A48-B391-3505CA7F1E64}"/>
              </a:ext>
            </a:extLst>
          </p:cNvPr>
          <p:cNvSpPr>
            <a:spLocks noChangeShapeType="1"/>
          </p:cNvSpPr>
          <p:nvPr/>
        </p:nvSpPr>
        <p:spPr bwMode="auto">
          <a:xfrm flipH="1">
            <a:off x="6276975" y="4049713"/>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93" name="Rectangle 125">
            <a:extLst>
              <a:ext uri="{FF2B5EF4-FFF2-40B4-BE49-F238E27FC236}">
                <a16:creationId xmlns:a16="http://schemas.microsoft.com/office/drawing/2014/main" id="{3CDF0E86-0A68-4538-8A68-FCF3AACC8EAB}"/>
              </a:ext>
            </a:extLst>
          </p:cNvPr>
          <p:cNvSpPr>
            <a:spLocks noChangeArrowheads="1"/>
          </p:cNvSpPr>
          <p:nvPr/>
        </p:nvSpPr>
        <p:spPr bwMode="auto">
          <a:xfrm>
            <a:off x="3028950" y="399097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5</a:t>
            </a:r>
            <a:endParaRPr lang="en-US" altLang="en-US"/>
          </a:p>
        </p:txBody>
      </p:sp>
      <p:sp>
        <p:nvSpPr>
          <p:cNvPr id="84094" name="Line 126">
            <a:extLst>
              <a:ext uri="{FF2B5EF4-FFF2-40B4-BE49-F238E27FC236}">
                <a16:creationId xmlns:a16="http://schemas.microsoft.com/office/drawing/2014/main" id="{1B5A5F94-994D-4484-AF76-32E8E24ECEA4}"/>
              </a:ext>
            </a:extLst>
          </p:cNvPr>
          <p:cNvSpPr>
            <a:spLocks noChangeShapeType="1"/>
          </p:cNvSpPr>
          <p:nvPr/>
        </p:nvSpPr>
        <p:spPr bwMode="auto">
          <a:xfrm>
            <a:off x="3194050" y="3632200"/>
            <a:ext cx="2540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95" name="Line 127">
            <a:extLst>
              <a:ext uri="{FF2B5EF4-FFF2-40B4-BE49-F238E27FC236}">
                <a16:creationId xmlns:a16="http://schemas.microsoft.com/office/drawing/2014/main" id="{D1B42A71-5777-4DE3-A19C-06FBD5792DD9}"/>
              </a:ext>
            </a:extLst>
          </p:cNvPr>
          <p:cNvSpPr>
            <a:spLocks noChangeShapeType="1"/>
          </p:cNvSpPr>
          <p:nvPr/>
        </p:nvSpPr>
        <p:spPr bwMode="auto">
          <a:xfrm flipH="1">
            <a:off x="6276975" y="3632200"/>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96" name="Rectangle 128">
            <a:extLst>
              <a:ext uri="{FF2B5EF4-FFF2-40B4-BE49-F238E27FC236}">
                <a16:creationId xmlns:a16="http://schemas.microsoft.com/office/drawing/2014/main" id="{FA3E78B4-21B3-4BAA-88F1-4EE0CA0648D3}"/>
              </a:ext>
            </a:extLst>
          </p:cNvPr>
          <p:cNvSpPr>
            <a:spLocks noChangeArrowheads="1"/>
          </p:cNvSpPr>
          <p:nvPr/>
        </p:nvSpPr>
        <p:spPr bwMode="auto">
          <a:xfrm>
            <a:off x="2971800" y="3573463"/>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10</a:t>
            </a:r>
            <a:endParaRPr lang="en-US" altLang="en-US"/>
          </a:p>
        </p:txBody>
      </p:sp>
      <p:sp>
        <p:nvSpPr>
          <p:cNvPr id="84097" name="Line 129">
            <a:extLst>
              <a:ext uri="{FF2B5EF4-FFF2-40B4-BE49-F238E27FC236}">
                <a16:creationId xmlns:a16="http://schemas.microsoft.com/office/drawing/2014/main" id="{512D8753-37B4-4105-BF2C-7E2DC0FFADE2}"/>
              </a:ext>
            </a:extLst>
          </p:cNvPr>
          <p:cNvSpPr>
            <a:spLocks noChangeShapeType="1"/>
          </p:cNvSpPr>
          <p:nvPr/>
        </p:nvSpPr>
        <p:spPr bwMode="auto">
          <a:xfrm>
            <a:off x="3194050" y="3224213"/>
            <a:ext cx="2540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98" name="Line 130">
            <a:extLst>
              <a:ext uri="{FF2B5EF4-FFF2-40B4-BE49-F238E27FC236}">
                <a16:creationId xmlns:a16="http://schemas.microsoft.com/office/drawing/2014/main" id="{6FEE8C2C-9D17-48E7-AB19-DDA8724653F1}"/>
              </a:ext>
            </a:extLst>
          </p:cNvPr>
          <p:cNvSpPr>
            <a:spLocks noChangeShapeType="1"/>
          </p:cNvSpPr>
          <p:nvPr/>
        </p:nvSpPr>
        <p:spPr bwMode="auto">
          <a:xfrm flipH="1">
            <a:off x="6276975" y="3224213"/>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99" name="Rectangle 131">
            <a:extLst>
              <a:ext uri="{FF2B5EF4-FFF2-40B4-BE49-F238E27FC236}">
                <a16:creationId xmlns:a16="http://schemas.microsoft.com/office/drawing/2014/main" id="{BB2A2EFB-865E-42FB-95EB-93847759BD87}"/>
              </a:ext>
            </a:extLst>
          </p:cNvPr>
          <p:cNvSpPr>
            <a:spLocks noChangeArrowheads="1"/>
          </p:cNvSpPr>
          <p:nvPr/>
        </p:nvSpPr>
        <p:spPr bwMode="auto">
          <a:xfrm>
            <a:off x="2971800" y="3163888"/>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15</a:t>
            </a:r>
            <a:endParaRPr lang="en-US" altLang="en-US"/>
          </a:p>
        </p:txBody>
      </p:sp>
      <p:sp>
        <p:nvSpPr>
          <p:cNvPr id="84100" name="Line 132">
            <a:extLst>
              <a:ext uri="{FF2B5EF4-FFF2-40B4-BE49-F238E27FC236}">
                <a16:creationId xmlns:a16="http://schemas.microsoft.com/office/drawing/2014/main" id="{EA4C8D13-429D-4A82-9BCB-E5AC349E16A3}"/>
              </a:ext>
            </a:extLst>
          </p:cNvPr>
          <p:cNvSpPr>
            <a:spLocks noChangeShapeType="1"/>
          </p:cNvSpPr>
          <p:nvPr/>
        </p:nvSpPr>
        <p:spPr bwMode="auto">
          <a:xfrm>
            <a:off x="3194050" y="2813050"/>
            <a:ext cx="2540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101" name="Line 133">
            <a:extLst>
              <a:ext uri="{FF2B5EF4-FFF2-40B4-BE49-F238E27FC236}">
                <a16:creationId xmlns:a16="http://schemas.microsoft.com/office/drawing/2014/main" id="{4A87BA09-A7BC-48FF-848C-BC03BB536E12}"/>
              </a:ext>
            </a:extLst>
          </p:cNvPr>
          <p:cNvSpPr>
            <a:spLocks noChangeShapeType="1"/>
          </p:cNvSpPr>
          <p:nvPr/>
        </p:nvSpPr>
        <p:spPr bwMode="auto">
          <a:xfrm flipH="1">
            <a:off x="6276975" y="2813050"/>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102" name="Rectangle 134">
            <a:extLst>
              <a:ext uri="{FF2B5EF4-FFF2-40B4-BE49-F238E27FC236}">
                <a16:creationId xmlns:a16="http://schemas.microsoft.com/office/drawing/2014/main" id="{7104E2D9-C5C7-4815-AA41-973F20932DDA}"/>
              </a:ext>
            </a:extLst>
          </p:cNvPr>
          <p:cNvSpPr>
            <a:spLocks noChangeArrowheads="1"/>
          </p:cNvSpPr>
          <p:nvPr/>
        </p:nvSpPr>
        <p:spPr bwMode="auto">
          <a:xfrm>
            <a:off x="2971800" y="27559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20</a:t>
            </a:r>
            <a:endParaRPr lang="en-US" altLang="en-US"/>
          </a:p>
        </p:txBody>
      </p:sp>
      <p:sp>
        <p:nvSpPr>
          <p:cNvPr id="84103" name="Freeform 135">
            <a:extLst>
              <a:ext uri="{FF2B5EF4-FFF2-40B4-BE49-F238E27FC236}">
                <a16:creationId xmlns:a16="http://schemas.microsoft.com/office/drawing/2014/main" id="{CB4D4852-7ACB-4B3C-B56A-9302BBE1A64C}"/>
              </a:ext>
            </a:extLst>
          </p:cNvPr>
          <p:cNvSpPr>
            <a:spLocks/>
          </p:cNvSpPr>
          <p:nvPr/>
        </p:nvSpPr>
        <p:spPr bwMode="auto">
          <a:xfrm>
            <a:off x="3194050" y="3101975"/>
            <a:ext cx="1104900" cy="1771650"/>
          </a:xfrm>
          <a:custGeom>
            <a:avLst/>
            <a:gdLst>
              <a:gd name="T0" fmla="*/ 9 w 696"/>
              <a:gd name="T1" fmla="*/ 854 h 1116"/>
              <a:gd name="T2" fmla="*/ 27 w 696"/>
              <a:gd name="T3" fmla="*/ 854 h 1116"/>
              <a:gd name="T4" fmla="*/ 42 w 696"/>
              <a:gd name="T5" fmla="*/ 854 h 1116"/>
              <a:gd name="T6" fmla="*/ 60 w 696"/>
              <a:gd name="T7" fmla="*/ 854 h 1116"/>
              <a:gd name="T8" fmla="*/ 76 w 696"/>
              <a:gd name="T9" fmla="*/ 854 h 1116"/>
              <a:gd name="T10" fmla="*/ 93 w 696"/>
              <a:gd name="T11" fmla="*/ 854 h 1116"/>
              <a:gd name="T12" fmla="*/ 109 w 696"/>
              <a:gd name="T13" fmla="*/ 854 h 1116"/>
              <a:gd name="T14" fmla="*/ 126 w 696"/>
              <a:gd name="T15" fmla="*/ 854 h 1116"/>
              <a:gd name="T16" fmla="*/ 142 w 696"/>
              <a:gd name="T17" fmla="*/ 854 h 1116"/>
              <a:gd name="T18" fmla="*/ 159 w 696"/>
              <a:gd name="T19" fmla="*/ 854 h 1116"/>
              <a:gd name="T20" fmla="*/ 175 w 696"/>
              <a:gd name="T21" fmla="*/ 854 h 1116"/>
              <a:gd name="T22" fmla="*/ 192 w 696"/>
              <a:gd name="T23" fmla="*/ 854 h 1116"/>
              <a:gd name="T24" fmla="*/ 208 w 696"/>
              <a:gd name="T25" fmla="*/ 854 h 1116"/>
              <a:gd name="T26" fmla="*/ 224 w 696"/>
              <a:gd name="T27" fmla="*/ 854 h 1116"/>
              <a:gd name="T28" fmla="*/ 241 w 696"/>
              <a:gd name="T29" fmla="*/ 854 h 1116"/>
              <a:gd name="T30" fmla="*/ 257 w 696"/>
              <a:gd name="T31" fmla="*/ 854 h 1116"/>
              <a:gd name="T32" fmla="*/ 274 w 696"/>
              <a:gd name="T33" fmla="*/ 854 h 1116"/>
              <a:gd name="T34" fmla="*/ 290 w 696"/>
              <a:gd name="T35" fmla="*/ 854 h 1116"/>
              <a:gd name="T36" fmla="*/ 307 w 696"/>
              <a:gd name="T37" fmla="*/ 851 h 1116"/>
              <a:gd name="T38" fmla="*/ 323 w 696"/>
              <a:gd name="T39" fmla="*/ 854 h 1116"/>
              <a:gd name="T40" fmla="*/ 340 w 696"/>
              <a:gd name="T41" fmla="*/ 854 h 1116"/>
              <a:gd name="T42" fmla="*/ 356 w 696"/>
              <a:gd name="T43" fmla="*/ 854 h 1116"/>
              <a:gd name="T44" fmla="*/ 373 w 696"/>
              <a:gd name="T45" fmla="*/ 851 h 1116"/>
              <a:gd name="T46" fmla="*/ 389 w 696"/>
              <a:gd name="T47" fmla="*/ 851 h 1116"/>
              <a:gd name="T48" fmla="*/ 406 w 696"/>
              <a:gd name="T49" fmla="*/ 868 h 1116"/>
              <a:gd name="T50" fmla="*/ 422 w 696"/>
              <a:gd name="T51" fmla="*/ 795 h 1116"/>
              <a:gd name="T52" fmla="*/ 439 w 696"/>
              <a:gd name="T53" fmla="*/ 967 h 1116"/>
              <a:gd name="T54" fmla="*/ 455 w 696"/>
              <a:gd name="T55" fmla="*/ 609 h 1116"/>
              <a:gd name="T56" fmla="*/ 468 w 696"/>
              <a:gd name="T57" fmla="*/ 0 h 1116"/>
              <a:gd name="T58" fmla="*/ 484 w 696"/>
              <a:gd name="T59" fmla="*/ 951 h 1116"/>
              <a:gd name="T60" fmla="*/ 501 w 696"/>
              <a:gd name="T61" fmla="*/ 1000 h 1116"/>
              <a:gd name="T62" fmla="*/ 517 w 696"/>
              <a:gd name="T63" fmla="*/ 921 h 1116"/>
              <a:gd name="T64" fmla="*/ 534 w 696"/>
              <a:gd name="T65" fmla="*/ 963 h 1116"/>
              <a:gd name="T66" fmla="*/ 550 w 696"/>
              <a:gd name="T67" fmla="*/ 951 h 1116"/>
              <a:gd name="T68" fmla="*/ 567 w 696"/>
              <a:gd name="T69" fmla="*/ 947 h 1116"/>
              <a:gd name="T70" fmla="*/ 583 w 696"/>
              <a:gd name="T71" fmla="*/ 951 h 1116"/>
              <a:gd name="T72" fmla="*/ 600 w 696"/>
              <a:gd name="T73" fmla="*/ 947 h 1116"/>
              <a:gd name="T74" fmla="*/ 616 w 696"/>
              <a:gd name="T75" fmla="*/ 947 h 1116"/>
              <a:gd name="T76" fmla="*/ 633 w 696"/>
              <a:gd name="T77" fmla="*/ 947 h 1116"/>
              <a:gd name="T78" fmla="*/ 649 w 696"/>
              <a:gd name="T79" fmla="*/ 947 h 1116"/>
              <a:gd name="T80" fmla="*/ 666 w 696"/>
              <a:gd name="T81" fmla="*/ 947 h 1116"/>
              <a:gd name="T82" fmla="*/ 682 w 696"/>
              <a:gd name="T83" fmla="*/ 947 h 1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6" h="1116">
                <a:moveTo>
                  <a:pt x="0" y="854"/>
                </a:moveTo>
                <a:lnTo>
                  <a:pt x="3" y="854"/>
                </a:lnTo>
                <a:lnTo>
                  <a:pt x="9" y="854"/>
                </a:lnTo>
                <a:lnTo>
                  <a:pt x="16" y="854"/>
                </a:lnTo>
                <a:lnTo>
                  <a:pt x="20" y="854"/>
                </a:lnTo>
                <a:lnTo>
                  <a:pt x="27" y="854"/>
                </a:lnTo>
                <a:lnTo>
                  <a:pt x="33" y="854"/>
                </a:lnTo>
                <a:lnTo>
                  <a:pt x="36" y="854"/>
                </a:lnTo>
                <a:lnTo>
                  <a:pt x="42" y="854"/>
                </a:lnTo>
                <a:lnTo>
                  <a:pt x="49" y="854"/>
                </a:lnTo>
                <a:lnTo>
                  <a:pt x="53" y="854"/>
                </a:lnTo>
                <a:lnTo>
                  <a:pt x="60" y="854"/>
                </a:lnTo>
                <a:lnTo>
                  <a:pt x="65" y="854"/>
                </a:lnTo>
                <a:lnTo>
                  <a:pt x="69" y="854"/>
                </a:lnTo>
                <a:lnTo>
                  <a:pt x="76" y="854"/>
                </a:lnTo>
                <a:lnTo>
                  <a:pt x="82" y="854"/>
                </a:lnTo>
                <a:lnTo>
                  <a:pt x="86" y="854"/>
                </a:lnTo>
                <a:lnTo>
                  <a:pt x="93" y="854"/>
                </a:lnTo>
                <a:lnTo>
                  <a:pt x="98" y="854"/>
                </a:lnTo>
                <a:lnTo>
                  <a:pt x="102" y="854"/>
                </a:lnTo>
                <a:lnTo>
                  <a:pt x="109" y="854"/>
                </a:lnTo>
                <a:lnTo>
                  <a:pt x="115" y="854"/>
                </a:lnTo>
                <a:lnTo>
                  <a:pt x="119" y="854"/>
                </a:lnTo>
                <a:lnTo>
                  <a:pt x="126" y="854"/>
                </a:lnTo>
                <a:lnTo>
                  <a:pt x="131" y="854"/>
                </a:lnTo>
                <a:lnTo>
                  <a:pt x="135" y="854"/>
                </a:lnTo>
                <a:lnTo>
                  <a:pt x="142" y="854"/>
                </a:lnTo>
                <a:lnTo>
                  <a:pt x="148" y="854"/>
                </a:lnTo>
                <a:lnTo>
                  <a:pt x="152" y="854"/>
                </a:lnTo>
                <a:lnTo>
                  <a:pt x="159" y="854"/>
                </a:lnTo>
                <a:lnTo>
                  <a:pt x="164" y="854"/>
                </a:lnTo>
                <a:lnTo>
                  <a:pt x="168" y="854"/>
                </a:lnTo>
                <a:lnTo>
                  <a:pt x="175" y="854"/>
                </a:lnTo>
                <a:lnTo>
                  <a:pt x="181" y="854"/>
                </a:lnTo>
                <a:lnTo>
                  <a:pt x="185" y="854"/>
                </a:lnTo>
                <a:lnTo>
                  <a:pt x="192" y="854"/>
                </a:lnTo>
                <a:lnTo>
                  <a:pt x="197" y="854"/>
                </a:lnTo>
                <a:lnTo>
                  <a:pt x="201" y="854"/>
                </a:lnTo>
                <a:lnTo>
                  <a:pt x="208" y="854"/>
                </a:lnTo>
                <a:lnTo>
                  <a:pt x="214" y="854"/>
                </a:lnTo>
                <a:lnTo>
                  <a:pt x="218" y="854"/>
                </a:lnTo>
                <a:lnTo>
                  <a:pt x="224" y="854"/>
                </a:lnTo>
                <a:lnTo>
                  <a:pt x="227" y="854"/>
                </a:lnTo>
                <a:lnTo>
                  <a:pt x="234" y="854"/>
                </a:lnTo>
                <a:lnTo>
                  <a:pt x="241" y="854"/>
                </a:lnTo>
                <a:lnTo>
                  <a:pt x="244" y="854"/>
                </a:lnTo>
                <a:lnTo>
                  <a:pt x="251" y="854"/>
                </a:lnTo>
                <a:lnTo>
                  <a:pt x="257" y="854"/>
                </a:lnTo>
                <a:lnTo>
                  <a:pt x="260" y="854"/>
                </a:lnTo>
                <a:lnTo>
                  <a:pt x="267" y="854"/>
                </a:lnTo>
                <a:lnTo>
                  <a:pt x="274" y="854"/>
                </a:lnTo>
                <a:lnTo>
                  <a:pt x="277" y="854"/>
                </a:lnTo>
                <a:lnTo>
                  <a:pt x="284" y="854"/>
                </a:lnTo>
                <a:lnTo>
                  <a:pt x="290" y="854"/>
                </a:lnTo>
                <a:lnTo>
                  <a:pt x="293" y="854"/>
                </a:lnTo>
                <a:lnTo>
                  <a:pt x="300" y="854"/>
                </a:lnTo>
                <a:lnTo>
                  <a:pt x="307" y="851"/>
                </a:lnTo>
                <a:lnTo>
                  <a:pt x="310" y="851"/>
                </a:lnTo>
                <a:lnTo>
                  <a:pt x="317" y="854"/>
                </a:lnTo>
                <a:lnTo>
                  <a:pt x="323" y="854"/>
                </a:lnTo>
                <a:lnTo>
                  <a:pt x="326" y="854"/>
                </a:lnTo>
                <a:lnTo>
                  <a:pt x="333" y="854"/>
                </a:lnTo>
                <a:lnTo>
                  <a:pt x="340" y="854"/>
                </a:lnTo>
                <a:lnTo>
                  <a:pt x="343" y="854"/>
                </a:lnTo>
                <a:lnTo>
                  <a:pt x="350" y="854"/>
                </a:lnTo>
                <a:lnTo>
                  <a:pt x="356" y="854"/>
                </a:lnTo>
                <a:lnTo>
                  <a:pt x="359" y="851"/>
                </a:lnTo>
                <a:lnTo>
                  <a:pt x="366" y="848"/>
                </a:lnTo>
                <a:lnTo>
                  <a:pt x="373" y="851"/>
                </a:lnTo>
                <a:lnTo>
                  <a:pt x="376" y="854"/>
                </a:lnTo>
                <a:lnTo>
                  <a:pt x="382" y="854"/>
                </a:lnTo>
                <a:lnTo>
                  <a:pt x="389" y="851"/>
                </a:lnTo>
                <a:lnTo>
                  <a:pt x="392" y="851"/>
                </a:lnTo>
                <a:lnTo>
                  <a:pt x="399" y="861"/>
                </a:lnTo>
                <a:lnTo>
                  <a:pt x="406" y="868"/>
                </a:lnTo>
                <a:lnTo>
                  <a:pt x="409" y="861"/>
                </a:lnTo>
                <a:lnTo>
                  <a:pt x="415" y="832"/>
                </a:lnTo>
                <a:lnTo>
                  <a:pt x="422" y="795"/>
                </a:lnTo>
                <a:lnTo>
                  <a:pt x="425" y="802"/>
                </a:lnTo>
                <a:lnTo>
                  <a:pt x="432" y="868"/>
                </a:lnTo>
                <a:lnTo>
                  <a:pt x="439" y="967"/>
                </a:lnTo>
                <a:lnTo>
                  <a:pt x="442" y="1003"/>
                </a:lnTo>
                <a:lnTo>
                  <a:pt x="448" y="891"/>
                </a:lnTo>
                <a:lnTo>
                  <a:pt x="455" y="609"/>
                </a:lnTo>
                <a:lnTo>
                  <a:pt x="458" y="259"/>
                </a:lnTo>
                <a:lnTo>
                  <a:pt x="465" y="7"/>
                </a:lnTo>
                <a:lnTo>
                  <a:pt x="468" y="0"/>
                </a:lnTo>
                <a:lnTo>
                  <a:pt x="475" y="245"/>
                </a:lnTo>
                <a:lnTo>
                  <a:pt x="481" y="620"/>
                </a:lnTo>
                <a:lnTo>
                  <a:pt x="484" y="951"/>
                </a:lnTo>
                <a:lnTo>
                  <a:pt x="491" y="1116"/>
                </a:lnTo>
                <a:lnTo>
                  <a:pt x="498" y="1103"/>
                </a:lnTo>
                <a:lnTo>
                  <a:pt x="501" y="1000"/>
                </a:lnTo>
                <a:lnTo>
                  <a:pt x="508" y="914"/>
                </a:lnTo>
                <a:lnTo>
                  <a:pt x="514" y="891"/>
                </a:lnTo>
                <a:lnTo>
                  <a:pt x="517" y="921"/>
                </a:lnTo>
                <a:lnTo>
                  <a:pt x="524" y="958"/>
                </a:lnTo>
                <a:lnTo>
                  <a:pt x="531" y="970"/>
                </a:lnTo>
                <a:lnTo>
                  <a:pt x="534" y="963"/>
                </a:lnTo>
                <a:lnTo>
                  <a:pt x="540" y="954"/>
                </a:lnTo>
                <a:lnTo>
                  <a:pt x="547" y="947"/>
                </a:lnTo>
                <a:lnTo>
                  <a:pt x="550" y="951"/>
                </a:lnTo>
                <a:lnTo>
                  <a:pt x="557" y="951"/>
                </a:lnTo>
                <a:lnTo>
                  <a:pt x="564" y="947"/>
                </a:lnTo>
                <a:lnTo>
                  <a:pt x="567" y="947"/>
                </a:lnTo>
                <a:lnTo>
                  <a:pt x="573" y="947"/>
                </a:lnTo>
                <a:lnTo>
                  <a:pt x="580" y="947"/>
                </a:lnTo>
                <a:lnTo>
                  <a:pt x="583" y="951"/>
                </a:lnTo>
                <a:lnTo>
                  <a:pt x="590" y="951"/>
                </a:lnTo>
                <a:lnTo>
                  <a:pt x="597" y="951"/>
                </a:lnTo>
                <a:lnTo>
                  <a:pt x="600" y="947"/>
                </a:lnTo>
                <a:lnTo>
                  <a:pt x="606" y="947"/>
                </a:lnTo>
                <a:lnTo>
                  <a:pt x="613" y="947"/>
                </a:lnTo>
                <a:lnTo>
                  <a:pt x="616" y="947"/>
                </a:lnTo>
                <a:lnTo>
                  <a:pt x="623" y="947"/>
                </a:lnTo>
                <a:lnTo>
                  <a:pt x="630" y="947"/>
                </a:lnTo>
                <a:lnTo>
                  <a:pt x="633" y="947"/>
                </a:lnTo>
                <a:lnTo>
                  <a:pt x="639" y="947"/>
                </a:lnTo>
                <a:lnTo>
                  <a:pt x="646" y="947"/>
                </a:lnTo>
                <a:lnTo>
                  <a:pt x="649" y="947"/>
                </a:lnTo>
                <a:lnTo>
                  <a:pt x="656" y="947"/>
                </a:lnTo>
                <a:lnTo>
                  <a:pt x="663" y="947"/>
                </a:lnTo>
                <a:lnTo>
                  <a:pt x="666" y="947"/>
                </a:lnTo>
                <a:lnTo>
                  <a:pt x="672" y="947"/>
                </a:lnTo>
                <a:lnTo>
                  <a:pt x="679" y="947"/>
                </a:lnTo>
                <a:lnTo>
                  <a:pt x="682" y="947"/>
                </a:lnTo>
                <a:lnTo>
                  <a:pt x="689" y="947"/>
                </a:lnTo>
                <a:lnTo>
                  <a:pt x="696" y="947"/>
                </a:lnTo>
              </a:path>
            </a:pathLst>
          </a:custGeom>
          <a:noFill/>
          <a:ln w="19050"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104" name="Freeform 136">
            <a:extLst>
              <a:ext uri="{FF2B5EF4-FFF2-40B4-BE49-F238E27FC236}">
                <a16:creationId xmlns:a16="http://schemas.microsoft.com/office/drawing/2014/main" id="{B5F8B34E-6C71-4242-B94C-9056C1CB3D1D}"/>
              </a:ext>
            </a:extLst>
          </p:cNvPr>
          <p:cNvSpPr>
            <a:spLocks/>
          </p:cNvSpPr>
          <p:nvPr/>
        </p:nvSpPr>
        <p:spPr bwMode="auto">
          <a:xfrm>
            <a:off x="4298950" y="3049588"/>
            <a:ext cx="1098550" cy="1814512"/>
          </a:xfrm>
          <a:custGeom>
            <a:avLst/>
            <a:gdLst>
              <a:gd name="T0" fmla="*/ 9 w 692"/>
              <a:gd name="T1" fmla="*/ 980 h 1143"/>
              <a:gd name="T2" fmla="*/ 26 w 692"/>
              <a:gd name="T3" fmla="*/ 984 h 1143"/>
              <a:gd name="T4" fmla="*/ 42 w 692"/>
              <a:gd name="T5" fmla="*/ 977 h 1143"/>
              <a:gd name="T6" fmla="*/ 59 w 692"/>
              <a:gd name="T7" fmla="*/ 980 h 1143"/>
              <a:gd name="T8" fmla="*/ 75 w 692"/>
              <a:gd name="T9" fmla="*/ 984 h 1143"/>
              <a:gd name="T10" fmla="*/ 92 w 692"/>
              <a:gd name="T11" fmla="*/ 973 h 1143"/>
              <a:gd name="T12" fmla="*/ 108 w 692"/>
              <a:gd name="T13" fmla="*/ 964 h 1143"/>
              <a:gd name="T14" fmla="*/ 125 w 692"/>
              <a:gd name="T15" fmla="*/ 1100 h 1143"/>
              <a:gd name="T16" fmla="*/ 141 w 692"/>
              <a:gd name="T17" fmla="*/ 159 h 1143"/>
              <a:gd name="T18" fmla="*/ 158 w 692"/>
              <a:gd name="T19" fmla="*/ 418 h 1143"/>
              <a:gd name="T20" fmla="*/ 174 w 692"/>
              <a:gd name="T21" fmla="*/ 1047 h 1143"/>
              <a:gd name="T22" fmla="*/ 191 w 692"/>
              <a:gd name="T23" fmla="*/ 828 h 1143"/>
              <a:gd name="T24" fmla="*/ 207 w 692"/>
              <a:gd name="T25" fmla="*/ 901 h 1143"/>
              <a:gd name="T26" fmla="*/ 224 w 692"/>
              <a:gd name="T27" fmla="*/ 884 h 1143"/>
              <a:gd name="T28" fmla="*/ 240 w 692"/>
              <a:gd name="T29" fmla="*/ 887 h 1143"/>
              <a:gd name="T30" fmla="*/ 256 w 692"/>
              <a:gd name="T31" fmla="*/ 884 h 1143"/>
              <a:gd name="T32" fmla="*/ 270 w 692"/>
              <a:gd name="T33" fmla="*/ 887 h 1143"/>
              <a:gd name="T34" fmla="*/ 287 w 692"/>
              <a:gd name="T35" fmla="*/ 887 h 1143"/>
              <a:gd name="T36" fmla="*/ 303 w 692"/>
              <a:gd name="T37" fmla="*/ 884 h 1143"/>
              <a:gd name="T38" fmla="*/ 319 w 692"/>
              <a:gd name="T39" fmla="*/ 887 h 1143"/>
              <a:gd name="T40" fmla="*/ 336 w 692"/>
              <a:gd name="T41" fmla="*/ 887 h 1143"/>
              <a:gd name="T42" fmla="*/ 352 w 692"/>
              <a:gd name="T43" fmla="*/ 887 h 1143"/>
              <a:gd name="T44" fmla="*/ 369 w 692"/>
              <a:gd name="T45" fmla="*/ 887 h 1143"/>
              <a:gd name="T46" fmla="*/ 385 w 692"/>
              <a:gd name="T47" fmla="*/ 887 h 1143"/>
              <a:gd name="T48" fmla="*/ 402 w 692"/>
              <a:gd name="T49" fmla="*/ 887 h 1143"/>
              <a:gd name="T50" fmla="*/ 418 w 692"/>
              <a:gd name="T51" fmla="*/ 887 h 1143"/>
              <a:gd name="T52" fmla="*/ 435 w 692"/>
              <a:gd name="T53" fmla="*/ 887 h 1143"/>
              <a:gd name="T54" fmla="*/ 451 w 692"/>
              <a:gd name="T55" fmla="*/ 887 h 1143"/>
              <a:gd name="T56" fmla="*/ 468 w 692"/>
              <a:gd name="T57" fmla="*/ 887 h 1143"/>
              <a:gd name="T58" fmla="*/ 484 w 692"/>
              <a:gd name="T59" fmla="*/ 887 h 1143"/>
              <a:gd name="T60" fmla="*/ 501 w 692"/>
              <a:gd name="T61" fmla="*/ 887 h 1143"/>
              <a:gd name="T62" fmla="*/ 517 w 692"/>
              <a:gd name="T63" fmla="*/ 887 h 1143"/>
              <a:gd name="T64" fmla="*/ 534 w 692"/>
              <a:gd name="T65" fmla="*/ 887 h 1143"/>
              <a:gd name="T66" fmla="*/ 550 w 692"/>
              <a:gd name="T67" fmla="*/ 887 h 1143"/>
              <a:gd name="T68" fmla="*/ 567 w 692"/>
              <a:gd name="T69" fmla="*/ 887 h 1143"/>
              <a:gd name="T70" fmla="*/ 583 w 692"/>
              <a:gd name="T71" fmla="*/ 887 h 1143"/>
              <a:gd name="T72" fmla="*/ 600 w 692"/>
              <a:gd name="T73" fmla="*/ 887 h 1143"/>
              <a:gd name="T74" fmla="*/ 616 w 692"/>
              <a:gd name="T75" fmla="*/ 887 h 1143"/>
              <a:gd name="T76" fmla="*/ 633 w 692"/>
              <a:gd name="T77" fmla="*/ 887 h 1143"/>
              <a:gd name="T78" fmla="*/ 649 w 692"/>
              <a:gd name="T79" fmla="*/ 887 h 1143"/>
              <a:gd name="T80" fmla="*/ 666 w 692"/>
              <a:gd name="T81" fmla="*/ 887 h 1143"/>
              <a:gd name="T82" fmla="*/ 682 w 692"/>
              <a:gd name="T83" fmla="*/ 887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2" h="1143">
                <a:moveTo>
                  <a:pt x="0" y="980"/>
                </a:moveTo>
                <a:lnTo>
                  <a:pt x="2" y="980"/>
                </a:lnTo>
                <a:lnTo>
                  <a:pt x="9" y="980"/>
                </a:lnTo>
                <a:lnTo>
                  <a:pt x="16" y="980"/>
                </a:lnTo>
                <a:lnTo>
                  <a:pt x="19" y="980"/>
                </a:lnTo>
                <a:lnTo>
                  <a:pt x="26" y="984"/>
                </a:lnTo>
                <a:lnTo>
                  <a:pt x="30" y="980"/>
                </a:lnTo>
                <a:lnTo>
                  <a:pt x="35" y="977"/>
                </a:lnTo>
                <a:lnTo>
                  <a:pt x="42" y="977"/>
                </a:lnTo>
                <a:lnTo>
                  <a:pt x="46" y="977"/>
                </a:lnTo>
                <a:lnTo>
                  <a:pt x="52" y="980"/>
                </a:lnTo>
                <a:lnTo>
                  <a:pt x="59" y="980"/>
                </a:lnTo>
                <a:lnTo>
                  <a:pt x="63" y="980"/>
                </a:lnTo>
                <a:lnTo>
                  <a:pt x="68" y="977"/>
                </a:lnTo>
                <a:lnTo>
                  <a:pt x="75" y="984"/>
                </a:lnTo>
                <a:lnTo>
                  <a:pt x="79" y="996"/>
                </a:lnTo>
                <a:lnTo>
                  <a:pt x="85" y="996"/>
                </a:lnTo>
                <a:lnTo>
                  <a:pt x="92" y="973"/>
                </a:lnTo>
                <a:lnTo>
                  <a:pt x="96" y="935"/>
                </a:lnTo>
                <a:lnTo>
                  <a:pt x="101" y="917"/>
                </a:lnTo>
                <a:lnTo>
                  <a:pt x="108" y="964"/>
                </a:lnTo>
                <a:lnTo>
                  <a:pt x="112" y="1063"/>
                </a:lnTo>
                <a:lnTo>
                  <a:pt x="118" y="1143"/>
                </a:lnTo>
                <a:lnTo>
                  <a:pt x="125" y="1100"/>
                </a:lnTo>
                <a:lnTo>
                  <a:pt x="129" y="871"/>
                </a:lnTo>
                <a:lnTo>
                  <a:pt x="134" y="507"/>
                </a:lnTo>
                <a:lnTo>
                  <a:pt x="141" y="159"/>
                </a:lnTo>
                <a:lnTo>
                  <a:pt x="145" y="0"/>
                </a:lnTo>
                <a:lnTo>
                  <a:pt x="152" y="106"/>
                </a:lnTo>
                <a:lnTo>
                  <a:pt x="158" y="418"/>
                </a:lnTo>
                <a:lnTo>
                  <a:pt x="161" y="761"/>
                </a:lnTo>
                <a:lnTo>
                  <a:pt x="167" y="994"/>
                </a:lnTo>
                <a:lnTo>
                  <a:pt x="174" y="1047"/>
                </a:lnTo>
                <a:lnTo>
                  <a:pt x="178" y="973"/>
                </a:lnTo>
                <a:lnTo>
                  <a:pt x="185" y="875"/>
                </a:lnTo>
                <a:lnTo>
                  <a:pt x="191" y="828"/>
                </a:lnTo>
                <a:lnTo>
                  <a:pt x="194" y="842"/>
                </a:lnTo>
                <a:lnTo>
                  <a:pt x="200" y="877"/>
                </a:lnTo>
                <a:lnTo>
                  <a:pt x="207" y="901"/>
                </a:lnTo>
                <a:lnTo>
                  <a:pt x="211" y="905"/>
                </a:lnTo>
                <a:lnTo>
                  <a:pt x="218" y="891"/>
                </a:lnTo>
                <a:lnTo>
                  <a:pt x="224" y="884"/>
                </a:lnTo>
                <a:lnTo>
                  <a:pt x="227" y="887"/>
                </a:lnTo>
                <a:lnTo>
                  <a:pt x="234" y="887"/>
                </a:lnTo>
                <a:lnTo>
                  <a:pt x="240" y="887"/>
                </a:lnTo>
                <a:lnTo>
                  <a:pt x="244" y="884"/>
                </a:lnTo>
                <a:lnTo>
                  <a:pt x="251" y="884"/>
                </a:lnTo>
                <a:lnTo>
                  <a:pt x="256" y="884"/>
                </a:lnTo>
                <a:lnTo>
                  <a:pt x="260" y="887"/>
                </a:lnTo>
                <a:lnTo>
                  <a:pt x="267" y="887"/>
                </a:lnTo>
                <a:lnTo>
                  <a:pt x="270" y="887"/>
                </a:lnTo>
                <a:lnTo>
                  <a:pt x="277" y="887"/>
                </a:lnTo>
                <a:lnTo>
                  <a:pt x="284" y="887"/>
                </a:lnTo>
                <a:lnTo>
                  <a:pt x="287" y="887"/>
                </a:lnTo>
                <a:lnTo>
                  <a:pt x="293" y="887"/>
                </a:lnTo>
                <a:lnTo>
                  <a:pt x="300" y="887"/>
                </a:lnTo>
                <a:lnTo>
                  <a:pt x="303" y="884"/>
                </a:lnTo>
                <a:lnTo>
                  <a:pt x="310" y="887"/>
                </a:lnTo>
                <a:lnTo>
                  <a:pt x="317" y="887"/>
                </a:lnTo>
                <a:lnTo>
                  <a:pt x="319" y="887"/>
                </a:lnTo>
                <a:lnTo>
                  <a:pt x="326" y="887"/>
                </a:lnTo>
                <a:lnTo>
                  <a:pt x="333" y="887"/>
                </a:lnTo>
                <a:lnTo>
                  <a:pt x="336" y="887"/>
                </a:lnTo>
                <a:lnTo>
                  <a:pt x="343" y="887"/>
                </a:lnTo>
                <a:lnTo>
                  <a:pt x="350" y="887"/>
                </a:lnTo>
                <a:lnTo>
                  <a:pt x="352" y="887"/>
                </a:lnTo>
                <a:lnTo>
                  <a:pt x="359" y="887"/>
                </a:lnTo>
                <a:lnTo>
                  <a:pt x="366" y="887"/>
                </a:lnTo>
                <a:lnTo>
                  <a:pt x="369" y="887"/>
                </a:lnTo>
                <a:lnTo>
                  <a:pt x="376" y="887"/>
                </a:lnTo>
                <a:lnTo>
                  <a:pt x="383" y="887"/>
                </a:lnTo>
                <a:lnTo>
                  <a:pt x="385" y="887"/>
                </a:lnTo>
                <a:lnTo>
                  <a:pt x="392" y="887"/>
                </a:lnTo>
                <a:lnTo>
                  <a:pt x="399" y="887"/>
                </a:lnTo>
                <a:lnTo>
                  <a:pt x="402" y="887"/>
                </a:lnTo>
                <a:lnTo>
                  <a:pt x="409" y="887"/>
                </a:lnTo>
                <a:lnTo>
                  <a:pt x="415" y="887"/>
                </a:lnTo>
                <a:lnTo>
                  <a:pt x="418" y="887"/>
                </a:lnTo>
                <a:lnTo>
                  <a:pt x="425" y="887"/>
                </a:lnTo>
                <a:lnTo>
                  <a:pt x="432" y="887"/>
                </a:lnTo>
                <a:lnTo>
                  <a:pt x="435" y="887"/>
                </a:lnTo>
                <a:lnTo>
                  <a:pt x="442" y="887"/>
                </a:lnTo>
                <a:lnTo>
                  <a:pt x="448" y="887"/>
                </a:lnTo>
                <a:lnTo>
                  <a:pt x="451" y="887"/>
                </a:lnTo>
                <a:lnTo>
                  <a:pt x="458" y="887"/>
                </a:lnTo>
                <a:lnTo>
                  <a:pt x="465" y="887"/>
                </a:lnTo>
                <a:lnTo>
                  <a:pt x="468" y="887"/>
                </a:lnTo>
                <a:lnTo>
                  <a:pt x="475" y="887"/>
                </a:lnTo>
                <a:lnTo>
                  <a:pt x="481" y="887"/>
                </a:lnTo>
                <a:lnTo>
                  <a:pt x="484" y="887"/>
                </a:lnTo>
                <a:lnTo>
                  <a:pt x="491" y="887"/>
                </a:lnTo>
                <a:lnTo>
                  <a:pt x="498" y="887"/>
                </a:lnTo>
                <a:lnTo>
                  <a:pt x="501" y="887"/>
                </a:lnTo>
                <a:lnTo>
                  <a:pt x="508" y="887"/>
                </a:lnTo>
                <a:lnTo>
                  <a:pt x="514" y="887"/>
                </a:lnTo>
                <a:lnTo>
                  <a:pt x="517" y="887"/>
                </a:lnTo>
                <a:lnTo>
                  <a:pt x="524" y="887"/>
                </a:lnTo>
                <a:lnTo>
                  <a:pt x="527" y="887"/>
                </a:lnTo>
                <a:lnTo>
                  <a:pt x="534" y="887"/>
                </a:lnTo>
                <a:lnTo>
                  <a:pt x="541" y="887"/>
                </a:lnTo>
                <a:lnTo>
                  <a:pt x="543" y="887"/>
                </a:lnTo>
                <a:lnTo>
                  <a:pt x="550" y="887"/>
                </a:lnTo>
                <a:lnTo>
                  <a:pt x="557" y="887"/>
                </a:lnTo>
                <a:lnTo>
                  <a:pt x="560" y="887"/>
                </a:lnTo>
                <a:lnTo>
                  <a:pt x="567" y="887"/>
                </a:lnTo>
                <a:lnTo>
                  <a:pt x="573" y="887"/>
                </a:lnTo>
                <a:lnTo>
                  <a:pt x="576" y="887"/>
                </a:lnTo>
                <a:lnTo>
                  <a:pt x="583" y="887"/>
                </a:lnTo>
                <a:lnTo>
                  <a:pt x="590" y="887"/>
                </a:lnTo>
                <a:lnTo>
                  <a:pt x="593" y="887"/>
                </a:lnTo>
                <a:lnTo>
                  <a:pt x="600" y="887"/>
                </a:lnTo>
                <a:lnTo>
                  <a:pt x="606" y="887"/>
                </a:lnTo>
                <a:lnTo>
                  <a:pt x="609" y="887"/>
                </a:lnTo>
                <a:lnTo>
                  <a:pt x="616" y="887"/>
                </a:lnTo>
                <a:lnTo>
                  <a:pt x="623" y="887"/>
                </a:lnTo>
                <a:lnTo>
                  <a:pt x="626" y="887"/>
                </a:lnTo>
                <a:lnTo>
                  <a:pt x="633" y="887"/>
                </a:lnTo>
                <a:lnTo>
                  <a:pt x="639" y="887"/>
                </a:lnTo>
                <a:lnTo>
                  <a:pt x="642" y="887"/>
                </a:lnTo>
                <a:lnTo>
                  <a:pt x="649" y="887"/>
                </a:lnTo>
                <a:lnTo>
                  <a:pt x="656" y="887"/>
                </a:lnTo>
                <a:lnTo>
                  <a:pt x="659" y="887"/>
                </a:lnTo>
                <a:lnTo>
                  <a:pt x="666" y="887"/>
                </a:lnTo>
                <a:lnTo>
                  <a:pt x="672" y="887"/>
                </a:lnTo>
                <a:lnTo>
                  <a:pt x="675" y="887"/>
                </a:lnTo>
                <a:lnTo>
                  <a:pt x="682" y="887"/>
                </a:lnTo>
                <a:lnTo>
                  <a:pt x="689" y="887"/>
                </a:lnTo>
                <a:lnTo>
                  <a:pt x="692" y="887"/>
                </a:lnTo>
              </a:path>
            </a:pathLst>
          </a:custGeom>
          <a:noFill/>
          <a:ln w="19050"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105" name="Freeform 137">
            <a:extLst>
              <a:ext uri="{FF2B5EF4-FFF2-40B4-BE49-F238E27FC236}">
                <a16:creationId xmlns:a16="http://schemas.microsoft.com/office/drawing/2014/main" id="{D01EC244-2A58-4A21-A0FC-0153F4B372F3}"/>
              </a:ext>
            </a:extLst>
          </p:cNvPr>
          <p:cNvSpPr>
            <a:spLocks/>
          </p:cNvSpPr>
          <p:nvPr/>
        </p:nvSpPr>
        <p:spPr bwMode="auto">
          <a:xfrm>
            <a:off x="5397500" y="4457700"/>
            <a:ext cx="915988" cy="1588"/>
          </a:xfrm>
          <a:custGeom>
            <a:avLst/>
            <a:gdLst>
              <a:gd name="T0" fmla="*/ 7 w 577"/>
              <a:gd name="T1" fmla="*/ 16 w 577"/>
              <a:gd name="T2" fmla="*/ 30 w 577"/>
              <a:gd name="T3" fmla="*/ 39 w 577"/>
              <a:gd name="T4" fmla="*/ 49 w 577"/>
              <a:gd name="T5" fmla="*/ 63 w 577"/>
              <a:gd name="T6" fmla="*/ 72 w 577"/>
              <a:gd name="T7" fmla="*/ 82 w 577"/>
              <a:gd name="T8" fmla="*/ 93 w 577"/>
              <a:gd name="T9" fmla="*/ 105 w 577"/>
              <a:gd name="T10" fmla="*/ 115 w 577"/>
              <a:gd name="T11" fmla="*/ 126 w 577"/>
              <a:gd name="T12" fmla="*/ 138 w 577"/>
              <a:gd name="T13" fmla="*/ 148 w 577"/>
              <a:gd name="T14" fmla="*/ 159 w 577"/>
              <a:gd name="T15" fmla="*/ 171 w 577"/>
              <a:gd name="T16" fmla="*/ 181 w 577"/>
              <a:gd name="T17" fmla="*/ 192 w 577"/>
              <a:gd name="T18" fmla="*/ 204 w 577"/>
              <a:gd name="T19" fmla="*/ 214 w 577"/>
              <a:gd name="T20" fmla="*/ 225 w 577"/>
              <a:gd name="T21" fmla="*/ 237 w 577"/>
              <a:gd name="T22" fmla="*/ 247 w 577"/>
              <a:gd name="T23" fmla="*/ 258 w 577"/>
              <a:gd name="T24" fmla="*/ 270 w 577"/>
              <a:gd name="T25" fmla="*/ 280 w 577"/>
              <a:gd name="T26" fmla="*/ 291 w 577"/>
              <a:gd name="T27" fmla="*/ 303 w 577"/>
              <a:gd name="T28" fmla="*/ 313 w 577"/>
              <a:gd name="T29" fmla="*/ 324 w 577"/>
              <a:gd name="T30" fmla="*/ 333 w 577"/>
              <a:gd name="T31" fmla="*/ 347 w 577"/>
              <a:gd name="T32" fmla="*/ 356 w 577"/>
              <a:gd name="T33" fmla="*/ 366 w 577"/>
              <a:gd name="T34" fmla="*/ 379 w 577"/>
              <a:gd name="T35" fmla="*/ 389 w 577"/>
              <a:gd name="T36" fmla="*/ 399 w 577"/>
              <a:gd name="T37" fmla="*/ 413 w 577"/>
              <a:gd name="T38" fmla="*/ 422 w 577"/>
              <a:gd name="T39" fmla="*/ 432 w 577"/>
              <a:gd name="T40" fmla="*/ 446 w 577"/>
              <a:gd name="T41" fmla="*/ 455 w 577"/>
              <a:gd name="T42" fmla="*/ 465 w 577"/>
              <a:gd name="T43" fmla="*/ 479 w 577"/>
              <a:gd name="T44" fmla="*/ 488 w 577"/>
              <a:gd name="T45" fmla="*/ 498 w 577"/>
              <a:gd name="T46" fmla="*/ 512 w 577"/>
              <a:gd name="T47" fmla="*/ 521 w 577"/>
              <a:gd name="T48" fmla="*/ 531 w 577"/>
              <a:gd name="T49" fmla="*/ 545 w 577"/>
              <a:gd name="T50" fmla="*/ 554 w 577"/>
              <a:gd name="T51" fmla="*/ 564 w 577"/>
              <a:gd name="T52" fmla="*/ 574 w 57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 ang="0">
                <a:pos x="T52" y="0"/>
              </a:cxn>
            </a:cxnLst>
            <a:rect l="0" t="0" r="r" b="b"/>
            <a:pathLst>
              <a:path w="577">
                <a:moveTo>
                  <a:pt x="0" y="0"/>
                </a:moveTo>
                <a:lnTo>
                  <a:pt x="7" y="0"/>
                </a:lnTo>
                <a:lnTo>
                  <a:pt x="13" y="0"/>
                </a:lnTo>
                <a:lnTo>
                  <a:pt x="16" y="0"/>
                </a:lnTo>
                <a:lnTo>
                  <a:pt x="23" y="0"/>
                </a:lnTo>
                <a:lnTo>
                  <a:pt x="30" y="0"/>
                </a:lnTo>
                <a:lnTo>
                  <a:pt x="33" y="0"/>
                </a:lnTo>
                <a:lnTo>
                  <a:pt x="39" y="0"/>
                </a:lnTo>
                <a:lnTo>
                  <a:pt x="46" y="0"/>
                </a:lnTo>
                <a:lnTo>
                  <a:pt x="49" y="0"/>
                </a:lnTo>
                <a:lnTo>
                  <a:pt x="56" y="0"/>
                </a:lnTo>
                <a:lnTo>
                  <a:pt x="63" y="0"/>
                </a:lnTo>
                <a:lnTo>
                  <a:pt x="66" y="0"/>
                </a:lnTo>
                <a:lnTo>
                  <a:pt x="72" y="0"/>
                </a:lnTo>
                <a:lnTo>
                  <a:pt x="75" y="0"/>
                </a:lnTo>
                <a:lnTo>
                  <a:pt x="82" y="0"/>
                </a:lnTo>
                <a:lnTo>
                  <a:pt x="89" y="0"/>
                </a:lnTo>
                <a:lnTo>
                  <a:pt x="93" y="0"/>
                </a:lnTo>
                <a:lnTo>
                  <a:pt x="99" y="0"/>
                </a:lnTo>
                <a:lnTo>
                  <a:pt x="105" y="0"/>
                </a:lnTo>
                <a:lnTo>
                  <a:pt x="109" y="0"/>
                </a:lnTo>
                <a:lnTo>
                  <a:pt x="115" y="0"/>
                </a:lnTo>
                <a:lnTo>
                  <a:pt x="122" y="0"/>
                </a:lnTo>
                <a:lnTo>
                  <a:pt x="126" y="0"/>
                </a:lnTo>
                <a:lnTo>
                  <a:pt x="132" y="0"/>
                </a:lnTo>
                <a:lnTo>
                  <a:pt x="138" y="0"/>
                </a:lnTo>
                <a:lnTo>
                  <a:pt x="142" y="0"/>
                </a:lnTo>
                <a:lnTo>
                  <a:pt x="148" y="0"/>
                </a:lnTo>
                <a:lnTo>
                  <a:pt x="155" y="0"/>
                </a:lnTo>
                <a:lnTo>
                  <a:pt x="159" y="0"/>
                </a:lnTo>
                <a:lnTo>
                  <a:pt x="166" y="0"/>
                </a:lnTo>
                <a:lnTo>
                  <a:pt x="171" y="0"/>
                </a:lnTo>
                <a:lnTo>
                  <a:pt x="175" y="0"/>
                </a:lnTo>
                <a:lnTo>
                  <a:pt x="181" y="0"/>
                </a:lnTo>
                <a:lnTo>
                  <a:pt x="188" y="0"/>
                </a:lnTo>
                <a:lnTo>
                  <a:pt x="192" y="0"/>
                </a:lnTo>
                <a:lnTo>
                  <a:pt x="197" y="0"/>
                </a:lnTo>
                <a:lnTo>
                  <a:pt x="204" y="0"/>
                </a:lnTo>
                <a:lnTo>
                  <a:pt x="208" y="0"/>
                </a:lnTo>
                <a:lnTo>
                  <a:pt x="214" y="0"/>
                </a:lnTo>
                <a:lnTo>
                  <a:pt x="221" y="0"/>
                </a:lnTo>
                <a:lnTo>
                  <a:pt x="225" y="0"/>
                </a:lnTo>
                <a:lnTo>
                  <a:pt x="230" y="0"/>
                </a:lnTo>
                <a:lnTo>
                  <a:pt x="237" y="0"/>
                </a:lnTo>
                <a:lnTo>
                  <a:pt x="241" y="0"/>
                </a:lnTo>
                <a:lnTo>
                  <a:pt x="247" y="0"/>
                </a:lnTo>
                <a:lnTo>
                  <a:pt x="254" y="0"/>
                </a:lnTo>
                <a:lnTo>
                  <a:pt x="258" y="0"/>
                </a:lnTo>
                <a:lnTo>
                  <a:pt x="263" y="0"/>
                </a:lnTo>
                <a:lnTo>
                  <a:pt x="270" y="0"/>
                </a:lnTo>
                <a:lnTo>
                  <a:pt x="274" y="0"/>
                </a:lnTo>
                <a:lnTo>
                  <a:pt x="280" y="0"/>
                </a:lnTo>
                <a:lnTo>
                  <a:pt x="287" y="0"/>
                </a:lnTo>
                <a:lnTo>
                  <a:pt x="291" y="0"/>
                </a:lnTo>
                <a:lnTo>
                  <a:pt x="296" y="0"/>
                </a:lnTo>
                <a:lnTo>
                  <a:pt x="303" y="0"/>
                </a:lnTo>
                <a:lnTo>
                  <a:pt x="307" y="0"/>
                </a:lnTo>
                <a:lnTo>
                  <a:pt x="313" y="0"/>
                </a:lnTo>
                <a:lnTo>
                  <a:pt x="320" y="0"/>
                </a:lnTo>
                <a:lnTo>
                  <a:pt x="324" y="0"/>
                </a:lnTo>
                <a:lnTo>
                  <a:pt x="329" y="0"/>
                </a:lnTo>
                <a:lnTo>
                  <a:pt x="333" y="0"/>
                </a:lnTo>
                <a:lnTo>
                  <a:pt x="340" y="0"/>
                </a:lnTo>
                <a:lnTo>
                  <a:pt x="347" y="0"/>
                </a:lnTo>
                <a:lnTo>
                  <a:pt x="350" y="0"/>
                </a:lnTo>
                <a:lnTo>
                  <a:pt x="356" y="0"/>
                </a:lnTo>
                <a:lnTo>
                  <a:pt x="362" y="0"/>
                </a:lnTo>
                <a:lnTo>
                  <a:pt x="366" y="0"/>
                </a:lnTo>
                <a:lnTo>
                  <a:pt x="373" y="0"/>
                </a:lnTo>
                <a:lnTo>
                  <a:pt x="379" y="0"/>
                </a:lnTo>
                <a:lnTo>
                  <a:pt x="383" y="0"/>
                </a:lnTo>
                <a:lnTo>
                  <a:pt x="389" y="0"/>
                </a:lnTo>
                <a:lnTo>
                  <a:pt x="395" y="0"/>
                </a:lnTo>
                <a:lnTo>
                  <a:pt x="399" y="0"/>
                </a:lnTo>
                <a:lnTo>
                  <a:pt x="406" y="0"/>
                </a:lnTo>
                <a:lnTo>
                  <a:pt x="413" y="0"/>
                </a:lnTo>
                <a:lnTo>
                  <a:pt x="416" y="0"/>
                </a:lnTo>
                <a:lnTo>
                  <a:pt x="422" y="0"/>
                </a:lnTo>
                <a:lnTo>
                  <a:pt x="429" y="0"/>
                </a:lnTo>
                <a:lnTo>
                  <a:pt x="432" y="0"/>
                </a:lnTo>
                <a:lnTo>
                  <a:pt x="439" y="0"/>
                </a:lnTo>
                <a:lnTo>
                  <a:pt x="446" y="0"/>
                </a:lnTo>
                <a:lnTo>
                  <a:pt x="449" y="0"/>
                </a:lnTo>
                <a:lnTo>
                  <a:pt x="455" y="0"/>
                </a:lnTo>
                <a:lnTo>
                  <a:pt x="461" y="0"/>
                </a:lnTo>
                <a:lnTo>
                  <a:pt x="465" y="0"/>
                </a:lnTo>
                <a:lnTo>
                  <a:pt x="472" y="0"/>
                </a:lnTo>
                <a:lnTo>
                  <a:pt x="479" y="0"/>
                </a:lnTo>
                <a:lnTo>
                  <a:pt x="482" y="0"/>
                </a:lnTo>
                <a:lnTo>
                  <a:pt x="488" y="0"/>
                </a:lnTo>
                <a:lnTo>
                  <a:pt x="495" y="0"/>
                </a:lnTo>
                <a:lnTo>
                  <a:pt x="498" y="0"/>
                </a:lnTo>
                <a:lnTo>
                  <a:pt x="505" y="0"/>
                </a:lnTo>
                <a:lnTo>
                  <a:pt x="512" y="0"/>
                </a:lnTo>
                <a:lnTo>
                  <a:pt x="514" y="0"/>
                </a:lnTo>
                <a:lnTo>
                  <a:pt x="521" y="0"/>
                </a:lnTo>
                <a:lnTo>
                  <a:pt x="528" y="0"/>
                </a:lnTo>
                <a:lnTo>
                  <a:pt x="531" y="0"/>
                </a:lnTo>
                <a:lnTo>
                  <a:pt x="538" y="0"/>
                </a:lnTo>
                <a:lnTo>
                  <a:pt x="545" y="0"/>
                </a:lnTo>
                <a:lnTo>
                  <a:pt x="547" y="0"/>
                </a:lnTo>
                <a:lnTo>
                  <a:pt x="554" y="0"/>
                </a:lnTo>
                <a:lnTo>
                  <a:pt x="561" y="0"/>
                </a:lnTo>
                <a:lnTo>
                  <a:pt x="564" y="0"/>
                </a:lnTo>
                <a:lnTo>
                  <a:pt x="571" y="0"/>
                </a:lnTo>
                <a:lnTo>
                  <a:pt x="574" y="0"/>
                </a:lnTo>
                <a:lnTo>
                  <a:pt x="577" y="0"/>
                </a:lnTo>
              </a:path>
            </a:pathLst>
          </a:custGeom>
          <a:noFill/>
          <a:ln w="14288"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4106" name="Freeform 138">
            <a:extLst>
              <a:ext uri="{FF2B5EF4-FFF2-40B4-BE49-F238E27FC236}">
                <a16:creationId xmlns:a16="http://schemas.microsoft.com/office/drawing/2014/main" id="{7EA7C22E-BB49-424A-97C1-7BD7CBCEEE30}"/>
              </a:ext>
            </a:extLst>
          </p:cNvPr>
          <p:cNvSpPr>
            <a:spLocks noEditPoints="1"/>
          </p:cNvSpPr>
          <p:nvPr/>
        </p:nvSpPr>
        <p:spPr bwMode="auto">
          <a:xfrm>
            <a:off x="3194050" y="3041650"/>
            <a:ext cx="1079500" cy="1744663"/>
          </a:xfrm>
          <a:custGeom>
            <a:avLst/>
            <a:gdLst>
              <a:gd name="T0" fmla="*/ 516 w 9952"/>
              <a:gd name="T1" fmla="*/ 12918 h 15990"/>
              <a:gd name="T2" fmla="*/ 133 w 9952"/>
              <a:gd name="T3" fmla="*/ 13051 h 15990"/>
              <a:gd name="T4" fmla="*/ 1200 w 9952"/>
              <a:gd name="T5" fmla="*/ 12918 h 15990"/>
              <a:gd name="T6" fmla="*/ 1250 w 9952"/>
              <a:gd name="T7" fmla="*/ 13051 h 15990"/>
              <a:gd name="T8" fmla="*/ 1916 w 9952"/>
              <a:gd name="T9" fmla="*/ 12918 h 15990"/>
              <a:gd name="T10" fmla="*/ 2316 w 9952"/>
              <a:gd name="T11" fmla="*/ 13051 h 15990"/>
              <a:gd name="T12" fmla="*/ 2800 w 9952"/>
              <a:gd name="T13" fmla="*/ 12918 h 15990"/>
              <a:gd name="T14" fmla="*/ 3316 w 9952"/>
              <a:gd name="T15" fmla="*/ 12918 h 15990"/>
              <a:gd name="T16" fmla="*/ 2933 w 9952"/>
              <a:gd name="T17" fmla="*/ 13051 h 15990"/>
              <a:gd name="T18" fmla="*/ 3900 w 9952"/>
              <a:gd name="T19" fmla="*/ 12918 h 15990"/>
              <a:gd name="T20" fmla="*/ 4150 w 9952"/>
              <a:gd name="T21" fmla="*/ 13051 h 15990"/>
              <a:gd name="T22" fmla="*/ 4686 w 9952"/>
              <a:gd name="T23" fmla="*/ 12888 h 15990"/>
              <a:gd name="T24" fmla="*/ 4966 w 9952"/>
              <a:gd name="T25" fmla="*/ 12918 h 15990"/>
              <a:gd name="T26" fmla="*/ 4937 w 9952"/>
              <a:gd name="T27" fmla="*/ 13044 h 15990"/>
              <a:gd name="T28" fmla="*/ 4686 w 9952"/>
              <a:gd name="T29" fmla="*/ 12888 h 15990"/>
              <a:gd name="T30" fmla="*/ 5789 w 9952"/>
              <a:gd name="T31" fmla="*/ 12897 h 15990"/>
              <a:gd name="T32" fmla="*/ 5733 w 9952"/>
              <a:gd name="T33" fmla="*/ 13001 h 15990"/>
              <a:gd name="T34" fmla="*/ 5958 w 9952"/>
              <a:gd name="T35" fmla="*/ 12838 h 15990"/>
              <a:gd name="T36" fmla="*/ 6346 w 9952"/>
              <a:gd name="T37" fmla="*/ 12808 h 15990"/>
              <a:gd name="T38" fmla="*/ 6385 w 9952"/>
              <a:gd name="T39" fmla="*/ 13208 h 15990"/>
              <a:gd name="T40" fmla="*/ 6526 w 9952"/>
              <a:gd name="T41" fmla="*/ 15069 h 15990"/>
              <a:gd name="T42" fmla="*/ 6393 w 9952"/>
              <a:gd name="T43" fmla="*/ 15080 h 15990"/>
              <a:gd name="T44" fmla="*/ 6501 w 9952"/>
              <a:gd name="T45" fmla="*/ 12829 h 15990"/>
              <a:gd name="T46" fmla="*/ 6511 w 9952"/>
              <a:gd name="T47" fmla="*/ 12429 h 15990"/>
              <a:gd name="T48" fmla="*/ 6702 w 9952"/>
              <a:gd name="T49" fmla="*/ 10033 h 15990"/>
              <a:gd name="T50" fmla="*/ 6711 w 9952"/>
              <a:gd name="T51" fmla="*/ 9633 h 15990"/>
              <a:gd name="T52" fmla="*/ 6604 w 9952"/>
              <a:gd name="T53" fmla="*/ 7231 h 15990"/>
              <a:gd name="T54" fmla="*/ 6608 w 9952"/>
              <a:gd name="T55" fmla="*/ 6831 h 15990"/>
              <a:gd name="T56" fmla="*/ 6764 w 9952"/>
              <a:gd name="T57" fmla="*/ 4432 h 15990"/>
              <a:gd name="T58" fmla="*/ 6663 w 9952"/>
              <a:gd name="T59" fmla="*/ 3097 h 15990"/>
              <a:gd name="T60" fmla="*/ 6821 w 9952"/>
              <a:gd name="T61" fmla="*/ 2168 h 15990"/>
              <a:gd name="T62" fmla="*/ 6784 w 9952"/>
              <a:gd name="T63" fmla="*/ 60 h 15990"/>
              <a:gd name="T64" fmla="*/ 6754 w 9952"/>
              <a:gd name="T65" fmla="*/ 293 h 15990"/>
              <a:gd name="T66" fmla="*/ 6847 w 9952"/>
              <a:gd name="T67" fmla="*/ 2234 h 15990"/>
              <a:gd name="T68" fmla="*/ 7018 w 9952"/>
              <a:gd name="T69" fmla="*/ 3563 h 15990"/>
              <a:gd name="T70" fmla="*/ 6899 w 9952"/>
              <a:gd name="T71" fmla="*/ 4499 h 15990"/>
              <a:gd name="T72" fmla="*/ 7070 w 9952"/>
              <a:gd name="T73" fmla="*/ 6896 h 15990"/>
              <a:gd name="T74" fmla="*/ 7076 w 9952"/>
              <a:gd name="T75" fmla="*/ 7296 h 15990"/>
              <a:gd name="T76" fmla="*/ 6976 w 9952"/>
              <a:gd name="T77" fmla="*/ 9698 h 15990"/>
              <a:gd name="T78" fmla="*/ 7123 w 9952"/>
              <a:gd name="T79" fmla="*/ 11030 h 15990"/>
              <a:gd name="T80" fmla="*/ 7000 w 9952"/>
              <a:gd name="T81" fmla="*/ 11964 h 15990"/>
              <a:gd name="T82" fmla="*/ 7184 w 9952"/>
              <a:gd name="T83" fmla="*/ 14360 h 15990"/>
              <a:gd name="T84" fmla="*/ 7201 w 9952"/>
              <a:gd name="T85" fmla="*/ 14760 h 15990"/>
              <a:gd name="T86" fmla="*/ 7350 w 9952"/>
              <a:gd name="T87" fmla="*/ 15787 h 15990"/>
              <a:gd name="T88" fmla="*/ 7254 w 9952"/>
              <a:gd name="T89" fmla="*/ 14706 h 15990"/>
              <a:gd name="T90" fmla="*/ 7269 w 9952"/>
              <a:gd name="T91" fmla="*/ 14303 h 15990"/>
              <a:gd name="T92" fmla="*/ 7473 w 9952"/>
              <a:gd name="T93" fmla="*/ 13383 h 15990"/>
              <a:gd name="T94" fmla="*/ 7614 w 9952"/>
              <a:gd name="T95" fmla="*/ 12936 h 15990"/>
              <a:gd name="T96" fmla="*/ 8050 w 9952"/>
              <a:gd name="T97" fmla="*/ 13451 h 15990"/>
              <a:gd name="T98" fmla="*/ 8020 w 9952"/>
              <a:gd name="T99" fmla="*/ 13577 h 15990"/>
              <a:gd name="T100" fmla="*/ 7842 w 9952"/>
              <a:gd name="T101" fmla="*/ 13819 h 15990"/>
              <a:gd name="T102" fmla="*/ 8996 w 9952"/>
              <a:gd name="T103" fmla="*/ 13608 h 15990"/>
              <a:gd name="T104" fmla="*/ 8837 w 9952"/>
              <a:gd name="T105" fmla="*/ 13677 h 15990"/>
              <a:gd name="T106" fmla="*/ 9450 w 9952"/>
              <a:gd name="T107" fmla="*/ 13684 h 15990"/>
              <a:gd name="T108" fmla="*/ 9750 w 9952"/>
              <a:gd name="T109" fmla="*/ 13784 h 15990"/>
              <a:gd name="T110" fmla="*/ 9703 w 9952"/>
              <a:gd name="T111" fmla="*/ 13898 h 15990"/>
              <a:gd name="T112" fmla="*/ 9431 w 9952"/>
              <a:gd name="T113" fmla="*/ 13818 h 15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952" h="15990">
                <a:moveTo>
                  <a:pt x="0" y="12918"/>
                </a:moveTo>
                <a:lnTo>
                  <a:pt x="33" y="12918"/>
                </a:lnTo>
                <a:lnTo>
                  <a:pt x="133" y="12918"/>
                </a:lnTo>
                <a:lnTo>
                  <a:pt x="233" y="12918"/>
                </a:lnTo>
                <a:lnTo>
                  <a:pt x="283" y="12918"/>
                </a:lnTo>
                <a:lnTo>
                  <a:pt x="383" y="12918"/>
                </a:lnTo>
                <a:lnTo>
                  <a:pt x="483" y="12918"/>
                </a:lnTo>
                <a:lnTo>
                  <a:pt x="516" y="12918"/>
                </a:lnTo>
                <a:lnTo>
                  <a:pt x="533" y="12918"/>
                </a:lnTo>
                <a:lnTo>
                  <a:pt x="533" y="13051"/>
                </a:lnTo>
                <a:lnTo>
                  <a:pt x="516" y="13051"/>
                </a:lnTo>
                <a:lnTo>
                  <a:pt x="483" y="13051"/>
                </a:lnTo>
                <a:lnTo>
                  <a:pt x="383" y="13051"/>
                </a:lnTo>
                <a:lnTo>
                  <a:pt x="283" y="13051"/>
                </a:lnTo>
                <a:lnTo>
                  <a:pt x="233" y="13051"/>
                </a:lnTo>
                <a:lnTo>
                  <a:pt x="133" y="13051"/>
                </a:lnTo>
                <a:lnTo>
                  <a:pt x="33" y="13051"/>
                </a:lnTo>
                <a:lnTo>
                  <a:pt x="0" y="13051"/>
                </a:lnTo>
                <a:lnTo>
                  <a:pt x="0" y="12918"/>
                </a:lnTo>
                <a:close/>
                <a:moveTo>
                  <a:pt x="933" y="12918"/>
                </a:moveTo>
                <a:lnTo>
                  <a:pt x="950" y="12918"/>
                </a:lnTo>
                <a:lnTo>
                  <a:pt x="1000" y="12918"/>
                </a:lnTo>
                <a:lnTo>
                  <a:pt x="1100" y="12918"/>
                </a:lnTo>
                <a:lnTo>
                  <a:pt x="1200" y="12918"/>
                </a:lnTo>
                <a:lnTo>
                  <a:pt x="1250" y="12918"/>
                </a:lnTo>
                <a:lnTo>
                  <a:pt x="1350" y="12918"/>
                </a:lnTo>
                <a:lnTo>
                  <a:pt x="1433" y="12918"/>
                </a:lnTo>
                <a:lnTo>
                  <a:pt x="1466" y="12918"/>
                </a:lnTo>
                <a:lnTo>
                  <a:pt x="1466" y="13051"/>
                </a:lnTo>
                <a:lnTo>
                  <a:pt x="1433" y="13051"/>
                </a:lnTo>
                <a:lnTo>
                  <a:pt x="1350" y="13051"/>
                </a:lnTo>
                <a:lnTo>
                  <a:pt x="1250" y="13051"/>
                </a:lnTo>
                <a:lnTo>
                  <a:pt x="1200" y="13051"/>
                </a:lnTo>
                <a:lnTo>
                  <a:pt x="1100" y="13051"/>
                </a:lnTo>
                <a:lnTo>
                  <a:pt x="1000" y="13051"/>
                </a:lnTo>
                <a:lnTo>
                  <a:pt x="950" y="13051"/>
                </a:lnTo>
                <a:lnTo>
                  <a:pt x="933" y="13051"/>
                </a:lnTo>
                <a:lnTo>
                  <a:pt x="933" y="12918"/>
                </a:lnTo>
                <a:close/>
                <a:moveTo>
                  <a:pt x="1866" y="12918"/>
                </a:moveTo>
                <a:lnTo>
                  <a:pt x="1916" y="12918"/>
                </a:lnTo>
                <a:lnTo>
                  <a:pt x="1966" y="12918"/>
                </a:lnTo>
                <a:lnTo>
                  <a:pt x="2066" y="12918"/>
                </a:lnTo>
                <a:lnTo>
                  <a:pt x="2166" y="12918"/>
                </a:lnTo>
                <a:lnTo>
                  <a:pt x="2216" y="12918"/>
                </a:lnTo>
                <a:lnTo>
                  <a:pt x="2316" y="12918"/>
                </a:lnTo>
                <a:lnTo>
                  <a:pt x="2400" y="12918"/>
                </a:lnTo>
                <a:lnTo>
                  <a:pt x="2400" y="13051"/>
                </a:lnTo>
                <a:lnTo>
                  <a:pt x="2316" y="13051"/>
                </a:lnTo>
                <a:lnTo>
                  <a:pt x="2216" y="13051"/>
                </a:lnTo>
                <a:lnTo>
                  <a:pt x="2166" y="13051"/>
                </a:lnTo>
                <a:lnTo>
                  <a:pt x="2066" y="13051"/>
                </a:lnTo>
                <a:lnTo>
                  <a:pt x="1966" y="13051"/>
                </a:lnTo>
                <a:lnTo>
                  <a:pt x="1916" y="13051"/>
                </a:lnTo>
                <a:lnTo>
                  <a:pt x="1866" y="13051"/>
                </a:lnTo>
                <a:lnTo>
                  <a:pt x="1866" y="12918"/>
                </a:lnTo>
                <a:close/>
                <a:moveTo>
                  <a:pt x="2800" y="12918"/>
                </a:moveTo>
                <a:lnTo>
                  <a:pt x="2800" y="12918"/>
                </a:lnTo>
                <a:lnTo>
                  <a:pt x="2883" y="12918"/>
                </a:lnTo>
                <a:lnTo>
                  <a:pt x="2933" y="12918"/>
                </a:lnTo>
                <a:lnTo>
                  <a:pt x="3033" y="12918"/>
                </a:lnTo>
                <a:lnTo>
                  <a:pt x="3133" y="12918"/>
                </a:lnTo>
                <a:lnTo>
                  <a:pt x="3183" y="12918"/>
                </a:lnTo>
                <a:lnTo>
                  <a:pt x="3266" y="12918"/>
                </a:lnTo>
                <a:lnTo>
                  <a:pt x="3316" y="12918"/>
                </a:lnTo>
                <a:lnTo>
                  <a:pt x="3333" y="12918"/>
                </a:lnTo>
                <a:lnTo>
                  <a:pt x="3333" y="13051"/>
                </a:lnTo>
                <a:lnTo>
                  <a:pt x="3316" y="13051"/>
                </a:lnTo>
                <a:lnTo>
                  <a:pt x="3266" y="13051"/>
                </a:lnTo>
                <a:lnTo>
                  <a:pt x="3183" y="13051"/>
                </a:lnTo>
                <a:lnTo>
                  <a:pt x="3133" y="13051"/>
                </a:lnTo>
                <a:lnTo>
                  <a:pt x="3033" y="13051"/>
                </a:lnTo>
                <a:lnTo>
                  <a:pt x="2933" y="13051"/>
                </a:lnTo>
                <a:lnTo>
                  <a:pt x="2883" y="13051"/>
                </a:lnTo>
                <a:lnTo>
                  <a:pt x="2800" y="13051"/>
                </a:lnTo>
                <a:lnTo>
                  <a:pt x="2800" y="13051"/>
                </a:lnTo>
                <a:lnTo>
                  <a:pt x="2800" y="12918"/>
                </a:lnTo>
                <a:close/>
                <a:moveTo>
                  <a:pt x="3733" y="12918"/>
                </a:moveTo>
                <a:lnTo>
                  <a:pt x="3750" y="12918"/>
                </a:lnTo>
                <a:lnTo>
                  <a:pt x="3800" y="12918"/>
                </a:lnTo>
                <a:lnTo>
                  <a:pt x="3900" y="12918"/>
                </a:lnTo>
                <a:lnTo>
                  <a:pt x="4000" y="12918"/>
                </a:lnTo>
                <a:lnTo>
                  <a:pt x="4050" y="12918"/>
                </a:lnTo>
                <a:lnTo>
                  <a:pt x="4150" y="12918"/>
                </a:lnTo>
                <a:lnTo>
                  <a:pt x="4233" y="12918"/>
                </a:lnTo>
                <a:lnTo>
                  <a:pt x="4266" y="12918"/>
                </a:lnTo>
                <a:lnTo>
                  <a:pt x="4266" y="13051"/>
                </a:lnTo>
                <a:lnTo>
                  <a:pt x="4233" y="13051"/>
                </a:lnTo>
                <a:lnTo>
                  <a:pt x="4150" y="13051"/>
                </a:lnTo>
                <a:lnTo>
                  <a:pt x="4050" y="13051"/>
                </a:lnTo>
                <a:lnTo>
                  <a:pt x="4000" y="13051"/>
                </a:lnTo>
                <a:lnTo>
                  <a:pt x="3900" y="13051"/>
                </a:lnTo>
                <a:lnTo>
                  <a:pt x="3800" y="13051"/>
                </a:lnTo>
                <a:lnTo>
                  <a:pt x="3750" y="13051"/>
                </a:lnTo>
                <a:lnTo>
                  <a:pt x="3733" y="13051"/>
                </a:lnTo>
                <a:lnTo>
                  <a:pt x="3733" y="12918"/>
                </a:lnTo>
                <a:close/>
                <a:moveTo>
                  <a:pt x="4686" y="12888"/>
                </a:moveTo>
                <a:lnTo>
                  <a:pt x="4751" y="12927"/>
                </a:lnTo>
                <a:lnTo>
                  <a:pt x="4716" y="12918"/>
                </a:lnTo>
                <a:lnTo>
                  <a:pt x="4766" y="12918"/>
                </a:lnTo>
                <a:lnTo>
                  <a:pt x="4737" y="12925"/>
                </a:lnTo>
                <a:lnTo>
                  <a:pt x="4837" y="12875"/>
                </a:lnTo>
                <a:cubicBezTo>
                  <a:pt x="4855" y="12865"/>
                  <a:pt x="4878" y="12865"/>
                  <a:pt x="4896" y="12875"/>
                </a:cubicBezTo>
                <a:lnTo>
                  <a:pt x="4996" y="12925"/>
                </a:lnTo>
                <a:lnTo>
                  <a:pt x="4966" y="12918"/>
                </a:lnTo>
                <a:lnTo>
                  <a:pt x="5016" y="12918"/>
                </a:lnTo>
                <a:lnTo>
                  <a:pt x="5116" y="12918"/>
                </a:lnTo>
                <a:lnTo>
                  <a:pt x="5151" y="12918"/>
                </a:lnTo>
                <a:lnTo>
                  <a:pt x="5151" y="13051"/>
                </a:lnTo>
                <a:lnTo>
                  <a:pt x="5116" y="13051"/>
                </a:lnTo>
                <a:lnTo>
                  <a:pt x="5016" y="13051"/>
                </a:lnTo>
                <a:lnTo>
                  <a:pt x="4966" y="13051"/>
                </a:lnTo>
                <a:cubicBezTo>
                  <a:pt x="4956" y="13051"/>
                  <a:pt x="4946" y="13049"/>
                  <a:pt x="4937" y="13044"/>
                </a:cubicBezTo>
                <a:lnTo>
                  <a:pt x="4837" y="12994"/>
                </a:lnTo>
                <a:lnTo>
                  <a:pt x="4896" y="12994"/>
                </a:lnTo>
                <a:lnTo>
                  <a:pt x="4796" y="13044"/>
                </a:lnTo>
                <a:cubicBezTo>
                  <a:pt x="4787" y="13049"/>
                  <a:pt x="4777" y="13051"/>
                  <a:pt x="4766" y="13051"/>
                </a:cubicBezTo>
                <a:lnTo>
                  <a:pt x="4716" y="13051"/>
                </a:lnTo>
                <a:cubicBezTo>
                  <a:pt x="4704" y="13051"/>
                  <a:pt x="4693" y="13048"/>
                  <a:pt x="4682" y="13042"/>
                </a:cubicBezTo>
                <a:lnTo>
                  <a:pt x="4617" y="13003"/>
                </a:lnTo>
                <a:lnTo>
                  <a:pt x="4686" y="12888"/>
                </a:lnTo>
                <a:close/>
                <a:moveTo>
                  <a:pt x="5537" y="12927"/>
                </a:moveTo>
                <a:lnTo>
                  <a:pt x="5547" y="12937"/>
                </a:lnTo>
                <a:lnTo>
                  <a:pt x="5466" y="12927"/>
                </a:lnTo>
                <a:lnTo>
                  <a:pt x="5549" y="12877"/>
                </a:lnTo>
                <a:cubicBezTo>
                  <a:pt x="5559" y="12871"/>
                  <a:pt x="5571" y="12868"/>
                  <a:pt x="5583" y="12868"/>
                </a:cubicBezTo>
                <a:lnTo>
                  <a:pt x="5683" y="12868"/>
                </a:lnTo>
                <a:lnTo>
                  <a:pt x="5733" y="12868"/>
                </a:lnTo>
                <a:cubicBezTo>
                  <a:pt x="5755" y="12868"/>
                  <a:pt x="5776" y="12879"/>
                  <a:pt x="5789" y="12897"/>
                </a:cubicBezTo>
                <a:lnTo>
                  <a:pt x="5889" y="13047"/>
                </a:lnTo>
                <a:lnTo>
                  <a:pt x="5880" y="13037"/>
                </a:lnTo>
                <a:lnTo>
                  <a:pt x="5945" y="13102"/>
                </a:lnTo>
                <a:lnTo>
                  <a:pt x="5851" y="13196"/>
                </a:lnTo>
                <a:lnTo>
                  <a:pt x="5786" y="13132"/>
                </a:lnTo>
                <a:cubicBezTo>
                  <a:pt x="5783" y="13129"/>
                  <a:pt x="5780" y="13125"/>
                  <a:pt x="5778" y="13121"/>
                </a:cubicBezTo>
                <a:lnTo>
                  <a:pt x="5678" y="12971"/>
                </a:lnTo>
                <a:lnTo>
                  <a:pt x="5733" y="13001"/>
                </a:lnTo>
                <a:lnTo>
                  <a:pt x="5683" y="13001"/>
                </a:lnTo>
                <a:lnTo>
                  <a:pt x="5583" y="13001"/>
                </a:lnTo>
                <a:lnTo>
                  <a:pt x="5617" y="12992"/>
                </a:lnTo>
                <a:lnTo>
                  <a:pt x="5534" y="13042"/>
                </a:lnTo>
                <a:cubicBezTo>
                  <a:pt x="5508" y="13057"/>
                  <a:pt x="5474" y="13053"/>
                  <a:pt x="5453" y="13032"/>
                </a:cubicBezTo>
                <a:lnTo>
                  <a:pt x="5443" y="13022"/>
                </a:lnTo>
                <a:lnTo>
                  <a:pt x="5537" y="12927"/>
                </a:lnTo>
                <a:close/>
                <a:moveTo>
                  <a:pt x="5958" y="12838"/>
                </a:moveTo>
                <a:lnTo>
                  <a:pt x="6001" y="12590"/>
                </a:lnTo>
                <a:lnTo>
                  <a:pt x="6058" y="12312"/>
                </a:lnTo>
                <a:lnTo>
                  <a:pt x="6189" y="12339"/>
                </a:lnTo>
                <a:lnTo>
                  <a:pt x="6132" y="12612"/>
                </a:lnTo>
                <a:lnTo>
                  <a:pt x="6089" y="12861"/>
                </a:lnTo>
                <a:lnTo>
                  <a:pt x="5958" y="12838"/>
                </a:lnTo>
                <a:close/>
                <a:moveTo>
                  <a:pt x="6294" y="12278"/>
                </a:moveTo>
                <a:lnTo>
                  <a:pt x="6346" y="12808"/>
                </a:lnTo>
                <a:lnTo>
                  <a:pt x="6214" y="12821"/>
                </a:lnTo>
                <a:lnTo>
                  <a:pt x="6162" y="12291"/>
                </a:lnTo>
                <a:lnTo>
                  <a:pt x="6294" y="12278"/>
                </a:lnTo>
                <a:close/>
                <a:moveTo>
                  <a:pt x="6385" y="13208"/>
                </a:moveTo>
                <a:lnTo>
                  <a:pt x="6423" y="13740"/>
                </a:lnTo>
                <a:lnTo>
                  <a:pt x="6290" y="13750"/>
                </a:lnTo>
                <a:lnTo>
                  <a:pt x="6252" y="13218"/>
                </a:lnTo>
                <a:lnTo>
                  <a:pt x="6385" y="13208"/>
                </a:lnTo>
                <a:close/>
                <a:moveTo>
                  <a:pt x="6452" y="14139"/>
                </a:moveTo>
                <a:lnTo>
                  <a:pt x="6483" y="14563"/>
                </a:lnTo>
                <a:lnTo>
                  <a:pt x="6492" y="14670"/>
                </a:lnTo>
                <a:lnTo>
                  <a:pt x="6359" y="14682"/>
                </a:lnTo>
                <a:lnTo>
                  <a:pt x="6350" y="14573"/>
                </a:lnTo>
                <a:lnTo>
                  <a:pt x="6319" y="14149"/>
                </a:lnTo>
                <a:lnTo>
                  <a:pt x="6452" y="14139"/>
                </a:lnTo>
                <a:close/>
                <a:moveTo>
                  <a:pt x="6526" y="15069"/>
                </a:moveTo>
                <a:lnTo>
                  <a:pt x="6533" y="15145"/>
                </a:lnTo>
                <a:lnTo>
                  <a:pt x="6400" y="15148"/>
                </a:lnTo>
                <a:lnTo>
                  <a:pt x="6424" y="14692"/>
                </a:lnTo>
                <a:lnTo>
                  <a:pt x="6557" y="14699"/>
                </a:lnTo>
                <a:lnTo>
                  <a:pt x="6533" y="15155"/>
                </a:lnTo>
                <a:cubicBezTo>
                  <a:pt x="6531" y="15190"/>
                  <a:pt x="6503" y="15217"/>
                  <a:pt x="6468" y="15218"/>
                </a:cubicBezTo>
                <a:cubicBezTo>
                  <a:pt x="6433" y="15218"/>
                  <a:pt x="6403" y="15192"/>
                  <a:pt x="6400" y="15157"/>
                </a:cubicBezTo>
                <a:lnTo>
                  <a:pt x="6393" y="15080"/>
                </a:lnTo>
                <a:lnTo>
                  <a:pt x="6526" y="15069"/>
                </a:lnTo>
                <a:close/>
                <a:moveTo>
                  <a:pt x="6445" y="14293"/>
                </a:moveTo>
                <a:lnTo>
                  <a:pt x="6473" y="13760"/>
                </a:lnTo>
                <a:lnTo>
                  <a:pt x="6606" y="13767"/>
                </a:lnTo>
                <a:lnTo>
                  <a:pt x="6578" y="14300"/>
                </a:lnTo>
                <a:lnTo>
                  <a:pt x="6445" y="14293"/>
                </a:lnTo>
                <a:close/>
                <a:moveTo>
                  <a:pt x="6488" y="13362"/>
                </a:moveTo>
                <a:lnTo>
                  <a:pt x="6501" y="12829"/>
                </a:lnTo>
                <a:lnTo>
                  <a:pt x="6634" y="12832"/>
                </a:lnTo>
                <a:lnTo>
                  <a:pt x="6621" y="13365"/>
                </a:lnTo>
                <a:lnTo>
                  <a:pt x="6488" y="13362"/>
                </a:lnTo>
                <a:close/>
                <a:moveTo>
                  <a:pt x="6511" y="12429"/>
                </a:moveTo>
                <a:lnTo>
                  <a:pt x="6523" y="11896"/>
                </a:lnTo>
                <a:lnTo>
                  <a:pt x="6657" y="11899"/>
                </a:lnTo>
                <a:lnTo>
                  <a:pt x="6644" y="12432"/>
                </a:lnTo>
                <a:lnTo>
                  <a:pt x="6511" y="12429"/>
                </a:lnTo>
                <a:close/>
                <a:moveTo>
                  <a:pt x="6533" y="11496"/>
                </a:moveTo>
                <a:lnTo>
                  <a:pt x="6546" y="10963"/>
                </a:lnTo>
                <a:lnTo>
                  <a:pt x="6679" y="10966"/>
                </a:lnTo>
                <a:lnTo>
                  <a:pt x="6666" y="11499"/>
                </a:lnTo>
                <a:lnTo>
                  <a:pt x="6533" y="11496"/>
                </a:lnTo>
                <a:close/>
                <a:moveTo>
                  <a:pt x="6556" y="10563"/>
                </a:moveTo>
                <a:lnTo>
                  <a:pt x="6568" y="10030"/>
                </a:lnTo>
                <a:lnTo>
                  <a:pt x="6702" y="10033"/>
                </a:lnTo>
                <a:lnTo>
                  <a:pt x="6689" y="10566"/>
                </a:lnTo>
                <a:lnTo>
                  <a:pt x="6556" y="10563"/>
                </a:lnTo>
                <a:close/>
                <a:moveTo>
                  <a:pt x="6578" y="9630"/>
                </a:moveTo>
                <a:lnTo>
                  <a:pt x="6583" y="9416"/>
                </a:lnTo>
                <a:lnTo>
                  <a:pt x="6586" y="9098"/>
                </a:lnTo>
                <a:lnTo>
                  <a:pt x="6720" y="9099"/>
                </a:lnTo>
                <a:lnTo>
                  <a:pt x="6716" y="9419"/>
                </a:lnTo>
                <a:lnTo>
                  <a:pt x="6711" y="9633"/>
                </a:lnTo>
                <a:lnTo>
                  <a:pt x="6578" y="9630"/>
                </a:lnTo>
                <a:close/>
                <a:moveTo>
                  <a:pt x="6590" y="8698"/>
                </a:moveTo>
                <a:lnTo>
                  <a:pt x="6595" y="8164"/>
                </a:lnTo>
                <a:lnTo>
                  <a:pt x="6729" y="8166"/>
                </a:lnTo>
                <a:lnTo>
                  <a:pt x="6723" y="8699"/>
                </a:lnTo>
                <a:lnTo>
                  <a:pt x="6590" y="8698"/>
                </a:lnTo>
                <a:close/>
                <a:moveTo>
                  <a:pt x="6599" y="7764"/>
                </a:moveTo>
                <a:lnTo>
                  <a:pt x="6604" y="7231"/>
                </a:lnTo>
                <a:lnTo>
                  <a:pt x="6737" y="7232"/>
                </a:lnTo>
                <a:lnTo>
                  <a:pt x="6732" y="7766"/>
                </a:lnTo>
                <a:lnTo>
                  <a:pt x="6599" y="7764"/>
                </a:lnTo>
                <a:close/>
                <a:moveTo>
                  <a:pt x="6608" y="6831"/>
                </a:moveTo>
                <a:lnTo>
                  <a:pt x="6613" y="6298"/>
                </a:lnTo>
                <a:lnTo>
                  <a:pt x="6746" y="6299"/>
                </a:lnTo>
                <a:lnTo>
                  <a:pt x="6741" y="6832"/>
                </a:lnTo>
                <a:lnTo>
                  <a:pt x="6608" y="6831"/>
                </a:lnTo>
                <a:close/>
                <a:moveTo>
                  <a:pt x="6617" y="5898"/>
                </a:moveTo>
                <a:lnTo>
                  <a:pt x="6622" y="5364"/>
                </a:lnTo>
                <a:lnTo>
                  <a:pt x="6755" y="5366"/>
                </a:lnTo>
                <a:lnTo>
                  <a:pt x="6750" y="5899"/>
                </a:lnTo>
                <a:lnTo>
                  <a:pt x="6617" y="5898"/>
                </a:lnTo>
                <a:close/>
                <a:moveTo>
                  <a:pt x="6626" y="4964"/>
                </a:moveTo>
                <a:lnTo>
                  <a:pt x="6631" y="4431"/>
                </a:lnTo>
                <a:lnTo>
                  <a:pt x="6764" y="4432"/>
                </a:lnTo>
                <a:lnTo>
                  <a:pt x="6759" y="4966"/>
                </a:lnTo>
                <a:lnTo>
                  <a:pt x="6626" y="4964"/>
                </a:lnTo>
                <a:close/>
                <a:moveTo>
                  <a:pt x="6638" y="4030"/>
                </a:moveTo>
                <a:lnTo>
                  <a:pt x="6652" y="3497"/>
                </a:lnTo>
                <a:lnTo>
                  <a:pt x="6786" y="3501"/>
                </a:lnTo>
                <a:lnTo>
                  <a:pt x="6771" y="4034"/>
                </a:lnTo>
                <a:lnTo>
                  <a:pt x="6638" y="4030"/>
                </a:lnTo>
                <a:close/>
                <a:moveTo>
                  <a:pt x="6663" y="3097"/>
                </a:moveTo>
                <a:lnTo>
                  <a:pt x="6677" y="2564"/>
                </a:lnTo>
                <a:lnTo>
                  <a:pt x="6810" y="2568"/>
                </a:lnTo>
                <a:lnTo>
                  <a:pt x="6796" y="3101"/>
                </a:lnTo>
                <a:lnTo>
                  <a:pt x="6663" y="3097"/>
                </a:lnTo>
                <a:close/>
                <a:moveTo>
                  <a:pt x="6688" y="2164"/>
                </a:moveTo>
                <a:lnTo>
                  <a:pt x="6702" y="1631"/>
                </a:lnTo>
                <a:lnTo>
                  <a:pt x="6835" y="1635"/>
                </a:lnTo>
                <a:lnTo>
                  <a:pt x="6821" y="2168"/>
                </a:lnTo>
                <a:lnTo>
                  <a:pt x="6688" y="2164"/>
                </a:lnTo>
                <a:close/>
                <a:moveTo>
                  <a:pt x="6713" y="1231"/>
                </a:moveTo>
                <a:lnTo>
                  <a:pt x="6727" y="698"/>
                </a:lnTo>
                <a:lnTo>
                  <a:pt x="6860" y="702"/>
                </a:lnTo>
                <a:lnTo>
                  <a:pt x="6846" y="1235"/>
                </a:lnTo>
                <a:lnTo>
                  <a:pt x="6713" y="1231"/>
                </a:lnTo>
                <a:close/>
                <a:moveTo>
                  <a:pt x="6754" y="293"/>
                </a:moveTo>
                <a:lnTo>
                  <a:pt x="6784" y="60"/>
                </a:lnTo>
                <a:cubicBezTo>
                  <a:pt x="6788" y="25"/>
                  <a:pt x="6818" y="0"/>
                  <a:pt x="6853" y="1"/>
                </a:cubicBezTo>
                <a:cubicBezTo>
                  <a:pt x="6888" y="3"/>
                  <a:pt x="6915" y="31"/>
                  <a:pt x="6916" y="66"/>
                </a:cubicBezTo>
                <a:lnTo>
                  <a:pt x="6925" y="364"/>
                </a:lnTo>
                <a:lnTo>
                  <a:pt x="6792" y="368"/>
                </a:lnTo>
                <a:lnTo>
                  <a:pt x="6783" y="70"/>
                </a:lnTo>
                <a:lnTo>
                  <a:pt x="6916" y="76"/>
                </a:lnTo>
                <a:lnTo>
                  <a:pt x="6887" y="309"/>
                </a:lnTo>
                <a:lnTo>
                  <a:pt x="6754" y="293"/>
                </a:lnTo>
                <a:close/>
                <a:moveTo>
                  <a:pt x="6937" y="764"/>
                </a:moveTo>
                <a:lnTo>
                  <a:pt x="6953" y="1297"/>
                </a:lnTo>
                <a:lnTo>
                  <a:pt x="6820" y="1301"/>
                </a:lnTo>
                <a:lnTo>
                  <a:pt x="6804" y="768"/>
                </a:lnTo>
                <a:lnTo>
                  <a:pt x="6937" y="764"/>
                </a:lnTo>
                <a:close/>
                <a:moveTo>
                  <a:pt x="6965" y="1697"/>
                </a:moveTo>
                <a:lnTo>
                  <a:pt x="6980" y="2230"/>
                </a:lnTo>
                <a:lnTo>
                  <a:pt x="6847" y="2234"/>
                </a:lnTo>
                <a:lnTo>
                  <a:pt x="6831" y="1701"/>
                </a:lnTo>
                <a:lnTo>
                  <a:pt x="6965" y="1697"/>
                </a:lnTo>
                <a:close/>
                <a:moveTo>
                  <a:pt x="6992" y="2630"/>
                </a:moveTo>
                <a:lnTo>
                  <a:pt x="7008" y="3163"/>
                </a:lnTo>
                <a:lnTo>
                  <a:pt x="6875" y="3167"/>
                </a:lnTo>
                <a:lnTo>
                  <a:pt x="6859" y="2634"/>
                </a:lnTo>
                <a:lnTo>
                  <a:pt x="6992" y="2630"/>
                </a:lnTo>
                <a:close/>
                <a:moveTo>
                  <a:pt x="7018" y="3563"/>
                </a:moveTo>
                <a:lnTo>
                  <a:pt x="7027" y="4097"/>
                </a:lnTo>
                <a:lnTo>
                  <a:pt x="6893" y="4099"/>
                </a:lnTo>
                <a:lnTo>
                  <a:pt x="6885" y="3566"/>
                </a:lnTo>
                <a:lnTo>
                  <a:pt x="7018" y="3563"/>
                </a:lnTo>
                <a:close/>
                <a:moveTo>
                  <a:pt x="7033" y="4497"/>
                </a:moveTo>
                <a:lnTo>
                  <a:pt x="7041" y="5030"/>
                </a:lnTo>
                <a:lnTo>
                  <a:pt x="6908" y="5032"/>
                </a:lnTo>
                <a:lnTo>
                  <a:pt x="6899" y="4499"/>
                </a:lnTo>
                <a:lnTo>
                  <a:pt x="7033" y="4497"/>
                </a:lnTo>
                <a:close/>
                <a:moveTo>
                  <a:pt x="7047" y="5430"/>
                </a:moveTo>
                <a:lnTo>
                  <a:pt x="7056" y="5963"/>
                </a:lnTo>
                <a:lnTo>
                  <a:pt x="6922" y="5965"/>
                </a:lnTo>
                <a:lnTo>
                  <a:pt x="6914" y="5432"/>
                </a:lnTo>
                <a:lnTo>
                  <a:pt x="7047" y="5430"/>
                </a:lnTo>
                <a:close/>
                <a:moveTo>
                  <a:pt x="7062" y="6363"/>
                </a:moveTo>
                <a:lnTo>
                  <a:pt x="7070" y="6896"/>
                </a:lnTo>
                <a:lnTo>
                  <a:pt x="6937" y="6898"/>
                </a:lnTo>
                <a:lnTo>
                  <a:pt x="6929" y="6365"/>
                </a:lnTo>
                <a:lnTo>
                  <a:pt x="7062" y="6363"/>
                </a:lnTo>
                <a:close/>
                <a:moveTo>
                  <a:pt x="7076" y="7296"/>
                </a:moveTo>
                <a:lnTo>
                  <a:pt x="7085" y="7830"/>
                </a:lnTo>
                <a:lnTo>
                  <a:pt x="6951" y="7832"/>
                </a:lnTo>
                <a:lnTo>
                  <a:pt x="6943" y="7298"/>
                </a:lnTo>
                <a:lnTo>
                  <a:pt x="7076" y="7296"/>
                </a:lnTo>
                <a:close/>
                <a:moveTo>
                  <a:pt x="7091" y="8230"/>
                </a:moveTo>
                <a:lnTo>
                  <a:pt x="7099" y="8763"/>
                </a:lnTo>
                <a:lnTo>
                  <a:pt x="6966" y="8765"/>
                </a:lnTo>
                <a:lnTo>
                  <a:pt x="6958" y="8232"/>
                </a:lnTo>
                <a:lnTo>
                  <a:pt x="7091" y="8230"/>
                </a:lnTo>
                <a:close/>
                <a:moveTo>
                  <a:pt x="7104" y="9163"/>
                </a:moveTo>
                <a:lnTo>
                  <a:pt x="7109" y="9696"/>
                </a:lnTo>
                <a:lnTo>
                  <a:pt x="6976" y="9698"/>
                </a:lnTo>
                <a:lnTo>
                  <a:pt x="6970" y="9165"/>
                </a:lnTo>
                <a:lnTo>
                  <a:pt x="7104" y="9163"/>
                </a:lnTo>
                <a:close/>
                <a:moveTo>
                  <a:pt x="7113" y="10096"/>
                </a:moveTo>
                <a:lnTo>
                  <a:pt x="7119" y="10630"/>
                </a:lnTo>
                <a:lnTo>
                  <a:pt x="6986" y="10631"/>
                </a:lnTo>
                <a:lnTo>
                  <a:pt x="6980" y="10098"/>
                </a:lnTo>
                <a:lnTo>
                  <a:pt x="7113" y="10096"/>
                </a:lnTo>
                <a:close/>
                <a:moveTo>
                  <a:pt x="7123" y="11030"/>
                </a:moveTo>
                <a:lnTo>
                  <a:pt x="7129" y="11563"/>
                </a:lnTo>
                <a:lnTo>
                  <a:pt x="6995" y="11564"/>
                </a:lnTo>
                <a:lnTo>
                  <a:pt x="6990" y="11031"/>
                </a:lnTo>
                <a:lnTo>
                  <a:pt x="7123" y="11030"/>
                </a:lnTo>
                <a:close/>
                <a:moveTo>
                  <a:pt x="7133" y="11963"/>
                </a:moveTo>
                <a:lnTo>
                  <a:pt x="7139" y="12496"/>
                </a:lnTo>
                <a:lnTo>
                  <a:pt x="7005" y="12498"/>
                </a:lnTo>
                <a:lnTo>
                  <a:pt x="7000" y="11964"/>
                </a:lnTo>
                <a:lnTo>
                  <a:pt x="7133" y="11963"/>
                </a:lnTo>
                <a:close/>
                <a:moveTo>
                  <a:pt x="7143" y="12896"/>
                </a:moveTo>
                <a:lnTo>
                  <a:pt x="7148" y="13430"/>
                </a:lnTo>
                <a:lnTo>
                  <a:pt x="7015" y="13431"/>
                </a:lnTo>
                <a:lnTo>
                  <a:pt x="7009" y="12898"/>
                </a:lnTo>
                <a:lnTo>
                  <a:pt x="7143" y="12896"/>
                </a:lnTo>
                <a:close/>
                <a:moveTo>
                  <a:pt x="7161" y="13827"/>
                </a:moveTo>
                <a:lnTo>
                  <a:pt x="7184" y="14360"/>
                </a:lnTo>
                <a:lnTo>
                  <a:pt x="7050" y="14366"/>
                </a:lnTo>
                <a:lnTo>
                  <a:pt x="7028" y="13833"/>
                </a:lnTo>
                <a:lnTo>
                  <a:pt x="7161" y="13827"/>
                </a:lnTo>
                <a:close/>
                <a:moveTo>
                  <a:pt x="7201" y="14760"/>
                </a:moveTo>
                <a:lnTo>
                  <a:pt x="7223" y="15293"/>
                </a:lnTo>
                <a:lnTo>
                  <a:pt x="7090" y="15298"/>
                </a:lnTo>
                <a:lnTo>
                  <a:pt x="7067" y="14765"/>
                </a:lnTo>
                <a:lnTo>
                  <a:pt x="7201" y="14760"/>
                </a:lnTo>
                <a:close/>
                <a:moveTo>
                  <a:pt x="7240" y="15692"/>
                </a:moveTo>
                <a:lnTo>
                  <a:pt x="7250" y="15915"/>
                </a:lnTo>
                <a:lnTo>
                  <a:pt x="7130" y="15878"/>
                </a:lnTo>
                <a:lnTo>
                  <a:pt x="7230" y="15744"/>
                </a:lnTo>
                <a:lnTo>
                  <a:pt x="7217" y="15782"/>
                </a:lnTo>
                <a:lnTo>
                  <a:pt x="7221" y="15639"/>
                </a:lnTo>
                <a:lnTo>
                  <a:pt x="7355" y="15643"/>
                </a:lnTo>
                <a:lnTo>
                  <a:pt x="7350" y="15787"/>
                </a:lnTo>
                <a:cubicBezTo>
                  <a:pt x="7349" y="15800"/>
                  <a:pt x="7345" y="15814"/>
                  <a:pt x="7336" y="15824"/>
                </a:cubicBezTo>
                <a:lnTo>
                  <a:pt x="7236" y="15958"/>
                </a:lnTo>
                <a:cubicBezTo>
                  <a:pt x="7220" y="15980"/>
                  <a:pt x="7190" y="15990"/>
                  <a:pt x="7163" y="15981"/>
                </a:cubicBezTo>
                <a:cubicBezTo>
                  <a:pt x="7136" y="15973"/>
                  <a:pt x="7118" y="15949"/>
                  <a:pt x="7117" y="15921"/>
                </a:cubicBezTo>
                <a:lnTo>
                  <a:pt x="7107" y="15698"/>
                </a:lnTo>
                <a:lnTo>
                  <a:pt x="7240" y="15692"/>
                </a:lnTo>
                <a:close/>
                <a:moveTo>
                  <a:pt x="7235" y="15239"/>
                </a:moveTo>
                <a:lnTo>
                  <a:pt x="7254" y="14706"/>
                </a:lnTo>
                <a:lnTo>
                  <a:pt x="7387" y="14710"/>
                </a:lnTo>
                <a:lnTo>
                  <a:pt x="7368" y="15243"/>
                </a:lnTo>
                <a:lnTo>
                  <a:pt x="7235" y="15239"/>
                </a:lnTo>
                <a:close/>
                <a:moveTo>
                  <a:pt x="7269" y="14303"/>
                </a:moveTo>
                <a:lnTo>
                  <a:pt x="7310" y="13771"/>
                </a:lnTo>
                <a:lnTo>
                  <a:pt x="7443" y="13782"/>
                </a:lnTo>
                <a:lnTo>
                  <a:pt x="7402" y="14313"/>
                </a:lnTo>
                <a:lnTo>
                  <a:pt x="7269" y="14303"/>
                </a:lnTo>
                <a:close/>
                <a:moveTo>
                  <a:pt x="7340" y="13373"/>
                </a:moveTo>
                <a:lnTo>
                  <a:pt x="7367" y="13029"/>
                </a:lnTo>
                <a:cubicBezTo>
                  <a:pt x="7367" y="13026"/>
                  <a:pt x="7368" y="13022"/>
                  <a:pt x="7368" y="13018"/>
                </a:cubicBezTo>
                <a:lnTo>
                  <a:pt x="7414" y="12835"/>
                </a:lnTo>
                <a:lnTo>
                  <a:pt x="7544" y="12867"/>
                </a:lnTo>
                <a:lnTo>
                  <a:pt x="7498" y="13051"/>
                </a:lnTo>
                <a:lnTo>
                  <a:pt x="7500" y="13040"/>
                </a:lnTo>
                <a:lnTo>
                  <a:pt x="7473" y="13383"/>
                </a:lnTo>
                <a:lnTo>
                  <a:pt x="7340" y="13373"/>
                </a:lnTo>
                <a:close/>
                <a:moveTo>
                  <a:pt x="7614" y="12936"/>
                </a:moveTo>
                <a:lnTo>
                  <a:pt x="7633" y="13076"/>
                </a:lnTo>
                <a:lnTo>
                  <a:pt x="7704" y="13458"/>
                </a:lnTo>
                <a:lnTo>
                  <a:pt x="7573" y="13482"/>
                </a:lnTo>
                <a:lnTo>
                  <a:pt x="7500" y="13093"/>
                </a:lnTo>
                <a:lnTo>
                  <a:pt x="7482" y="12953"/>
                </a:lnTo>
                <a:lnTo>
                  <a:pt x="7614" y="12936"/>
                </a:lnTo>
                <a:close/>
                <a:moveTo>
                  <a:pt x="7748" y="13725"/>
                </a:moveTo>
                <a:lnTo>
                  <a:pt x="7769" y="13704"/>
                </a:lnTo>
                <a:lnTo>
                  <a:pt x="7756" y="13724"/>
                </a:lnTo>
                <a:lnTo>
                  <a:pt x="7839" y="13540"/>
                </a:lnTo>
                <a:cubicBezTo>
                  <a:pt x="7845" y="13526"/>
                  <a:pt x="7856" y="13515"/>
                  <a:pt x="7870" y="13508"/>
                </a:cubicBezTo>
                <a:lnTo>
                  <a:pt x="7970" y="13458"/>
                </a:lnTo>
                <a:cubicBezTo>
                  <a:pt x="7979" y="13454"/>
                  <a:pt x="7989" y="13451"/>
                  <a:pt x="8000" y="13451"/>
                </a:cubicBezTo>
                <a:lnTo>
                  <a:pt x="8050" y="13451"/>
                </a:lnTo>
                <a:cubicBezTo>
                  <a:pt x="8060" y="13451"/>
                  <a:pt x="8070" y="13454"/>
                  <a:pt x="8080" y="13458"/>
                </a:cubicBezTo>
                <a:lnTo>
                  <a:pt x="8180" y="13508"/>
                </a:lnTo>
                <a:lnTo>
                  <a:pt x="8120" y="13508"/>
                </a:lnTo>
                <a:lnTo>
                  <a:pt x="8145" y="13496"/>
                </a:lnTo>
                <a:lnTo>
                  <a:pt x="8205" y="13615"/>
                </a:lnTo>
                <a:lnTo>
                  <a:pt x="8180" y="13627"/>
                </a:lnTo>
                <a:cubicBezTo>
                  <a:pt x="8161" y="13637"/>
                  <a:pt x="8139" y="13637"/>
                  <a:pt x="8120" y="13627"/>
                </a:cubicBezTo>
                <a:lnTo>
                  <a:pt x="8020" y="13577"/>
                </a:lnTo>
                <a:lnTo>
                  <a:pt x="8050" y="13584"/>
                </a:lnTo>
                <a:lnTo>
                  <a:pt x="8000" y="13584"/>
                </a:lnTo>
                <a:lnTo>
                  <a:pt x="8030" y="13577"/>
                </a:lnTo>
                <a:lnTo>
                  <a:pt x="7930" y="13627"/>
                </a:lnTo>
                <a:lnTo>
                  <a:pt x="7960" y="13595"/>
                </a:lnTo>
                <a:lnTo>
                  <a:pt x="7877" y="13779"/>
                </a:lnTo>
                <a:cubicBezTo>
                  <a:pt x="7874" y="13786"/>
                  <a:pt x="7869" y="13793"/>
                  <a:pt x="7864" y="13798"/>
                </a:cubicBezTo>
                <a:lnTo>
                  <a:pt x="7842" y="13819"/>
                </a:lnTo>
                <a:lnTo>
                  <a:pt x="7748" y="13725"/>
                </a:lnTo>
                <a:close/>
                <a:moveTo>
                  <a:pt x="8534" y="13551"/>
                </a:moveTo>
                <a:lnTo>
                  <a:pt x="8633" y="13551"/>
                </a:lnTo>
                <a:lnTo>
                  <a:pt x="8733" y="13551"/>
                </a:lnTo>
                <a:lnTo>
                  <a:pt x="8783" y="13551"/>
                </a:lnTo>
                <a:lnTo>
                  <a:pt x="8866" y="13551"/>
                </a:lnTo>
                <a:cubicBezTo>
                  <a:pt x="8877" y="13551"/>
                  <a:pt x="8887" y="13554"/>
                  <a:pt x="8896" y="13558"/>
                </a:cubicBezTo>
                <a:lnTo>
                  <a:pt x="8996" y="13608"/>
                </a:lnTo>
                <a:lnTo>
                  <a:pt x="8966" y="13601"/>
                </a:lnTo>
                <a:lnTo>
                  <a:pt x="9016" y="13601"/>
                </a:lnTo>
                <a:lnTo>
                  <a:pt x="9055" y="13601"/>
                </a:lnTo>
                <a:lnTo>
                  <a:pt x="9055" y="13734"/>
                </a:lnTo>
                <a:lnTo>
                  <a:pt x="9016" y="13734"/>
                </a:lnTo>
                <a:lnTo>
                  <a:pt x="8966" y="13734"/>
                </a:lnTo>
                <a:cubicBezTo>
                  <a:pt x="8956" y="13734"/>
                  <a:pt x="8946" y="13732"/>
                  <a:pt x="8937" y="13727"/>
                </a:cubicBezTo>
                <a:lnTo>
                  <a:pt x="8837" y="13677"/>
                </a:lnTo>
                <a:lnTo>
                  <a:pt x="8866" y="13684"/>
                </a:lnTo>
                <a:lnTo>
                  <a:pt x="8783" y="13684"/>
                </a:lnTo>
                <a:lnTo>
                  <a:pt x="8733" y="13684"/>
                </a:lnTo>
                <a:lnTo>
                  <a:pt x="8633" y="13684"/>
                </a:lnTo>
                <a:lnTo>
                  <a:pt x="8534" y="13684"/>
                </a:lnTo>
                <a:lnTo>
                  <a:pt x="8534" y="13551"/>
                </a:lnTo>
                <a:close/>
                <a:moveTo>
                  <a:pt x="9431" y="13684"/>
                </a:moveTo>
                <a:lnTo>
                  <a:pt x="9450" y="13684"/>
                </a:lnTo>
                <a:lnTo>
                  <a:pt x="9500" y="13684"/>
                </a:lnTo>
                <a:cubicBezTo>
                  <a:pt x="9510" y="13684"/>
                  <a:pt x="9520" y="13687"/>
                  <a:pt x="9530" y="13692"/>
                </a:cubicBezTo>
                <a:lnTo>
                  <a:pt x="9630" y="13742"/>
                </a:lnTo>
                <a:lnTo>
                  <a:pt x="9600" y="13734"/>
                </a:lnTo>
                <a:lnTo>
                  <a:pt x="9700" y="13734"/>
                </a:lnTo>
                <a:cubicBezTo>
                  <a:pt x="9717" y="13734"/>
                  <a:pt x="9734" y="13741"/>
                  <a:pt x="9747" y="13754"/>
                </a:cubicBezTo>
                <a:lnTo>
                  <a:pt x="9797" y="13804"/>
                </a:lnTo>
                <a:lnTo>
                  <a:pt x="9750" y="13784"/>
                </a:lnTo>
                <a:lnTo>
                  <a:pt x="9833" y="13784"/>
                </a:lnTo>
                <a:cubicBezTo>
                  <a:pt x="9843" y="13784"/>
                  <a:pt x="9854" y="13787"/>
                  <a:pt x="9863" y="13792"/>
                </a:cubicBezTo>
                <a:lnTo>
                  <a:pt x="9952" y="13836"/>
                </a:lnTo>
                <a:lnTo>
                  <a:pt x="9892" y="13955"/>
                </a:lnTo>
                <a:lnTo>
                  <a:pt x="9803" y="13911"/>
                </a:lnTo>
                <a:lnTo>
                  <a:pt x="9833" y="13918"/>
                </a:lnTo>
                <a:lnTo>
                  <a:pt x="9750" y="13918"/>
                </a:lnTo>
                <a:cubicBezTo>
                  <a:pt x="9732" y="13918"/>
                  <a:pt x="9715" y="13911"/>
                  <a:pt x="9703" y="13898"/>
                </a:cubicBezTo>
                <a:lnTo>
                  <a:pt x="9653" y="13848"/>
                </a:lnTo>
                <a:lnTo>
                  <a:pt x="9700" y="13868"/>
                </a:lnTo>
                <a:lnTo>
                  <a:pt x="9600" y="13868"/>
                </a:lnTo>
                <a:cubicBezTo>
                  <a:pt x="9589" y="13868"/>
                  <a:pt x="9579" y="13865"/>
                  <a:pt x="9570" y="13861"/>
                </a:cubicBezTo>
                <a:lnTo>
                  <a:pt x="9470" y="13811"/>
                </a:lnTo>
                <a:lnTo>
                  <a:pt x="9500" y="13818"/>
                </a:lnTo>
                <a:lnTo>
                  <a:pt x="9450" y="13818"/>
                </a:lnTo>
                <a:lnTo>
                  <a:pt x="9431" y="13818"/>
                </a:lnTo>
                <a:lnTo>
                  <a:pt x="9431" y="13684"/>
                </a:lnTo>
                <a:close/>
              </a:path>
            </a:pathLst>
          </a:custGeom>
          <a:solidFill>
            <a:srgbClr val="3333FF"/>
          </a:solidFill>
          <a:ln w="1588" cap="flat">
            <a:solidFill>
              <a:srgbClr val="3333FF"/>
            </a:solidFill>
            <a:prstDash val="solid"/>
            <a:bevel/>
            <a:headEnd/>
            <a:tailEnd/>
          </a:ln>
        </p:spPr>
        <p:txBody>
          <a:bodyPr/>
          <a:lstStyle/>
          <a:p>
            <a:endParaRPr lang="en-US"/>
          </a:p>
        </p:txBody>
      </p:sp>
      <p:sp>
        <p:nvSpPr>
          <p:cNvPr id="84107" name="Freeform 139">
            <a:extLst>
              <a:ext uri="{FF2B5EF4-FFF2-40B4-BE49-F238E27FC236}">
                <a16:creationId xmlns:a16="http://schemas.microsoft.com/office/drawing/2014/main" id="{CF925446-710D-4296-B05F-F9B2A4EB4C83}"/>
              </a:ext>
            </a:extLst>
          </p:cNvPr>
          <p:cNvSpPr>
            <a:spLocks noEditPoints="1"/>
          </p:cNvSpPr>
          <p:nvPr/>
        </p:nvSpPr>
        <p:spPr bwMode="auto">
          <a:xfrm>
            <a:off x="4298950" y="3797300"/>
            <a:ext cx="1106488" cy="1298575"/>
          </a:xfrm>
          <a:custGeom>
            <a:avLst/>
            <a:gdLst>
              <a:gd name="T0" fmla="*/ 484 w 10199"/>
              <a:gd name="T1" fmla="*/ 7194 h 11899"/>
              <a:gd name="T2" fmla="*/ 0 w 10199"/>
              <a:gd name="T3" fmla="*/ 7144 h 11899"/>
              <a:gd name="T4" fmla="*/ 1250 w 10199"/>
              <a:gd name="T5" fmla="*/ 7544 h 11899"/>
              <a:gd name="T6" fmla="*/ 870 w 10199"/>
              <a:gd name="T7" fmla="*/ 7508 h 11899"/>
              <a:gd name="T8" fmla="*/ 1568 w 10199"/>
              <a:gd name="T9" fmla="*/ 7954 h 11899"/>
              <a:gd name="T10" fmla="*/ 1885 w 10199"/>
              <a:gd name="T11" fmla="*/ 6549 h 11899"/>
              <a:gd name="T12" fmla="*/ 2133 w 10199"/>
              <a:gd name="T13" fmla="*/ 5149 h 11899"/>
              <a:gd name="T14" fmla="*/ 2402 w 10199"/>
              <a:gd name="T15" fmla="*/ 5994 h 11899"/>
              <a:gd name="T16" fmla="*/ 2491 w 10199"/>
              <a:gd name="T17" fmla="*/ 7281 h 11899"/>
              <a:gd name="T18" fmla="*/ 2610 w 10199"/>
              <a:gd name="T19" fmla="*/ 7340 h 11899"/>
              <a:gd name="T20" fmla="*/ 2967 w 10199"/>
              <a:gd name="T21" fmla="*/ 6551 h 11899"/>
              <a:gd name="T22" fmla="*/ 3281 w 10199"/>
              <a:gd name="T23" fmla="*/ 8378 h 11899"/>
              <a:gd name="T24" fmla="*/ 3367 w 10199"/>
              <a:gd name="T25" fmla="*/ 8377 h 11899"/>
              <a:gd name="T26" fmla="*/ 3590 w 10199"/>
              <a:gd name="T27" fmla="*/ 6518 h 11899"/>
              <a:gd name="T28" fmla="*/ 3633 w 10199"/>
              <a:gd name="T29" fmla="*/ 4712 h 11899"/>
              <a:gd name="T30" fmla="*/ 3684 w 10199"/>
              <a:gd name="T31" fmla="*/ 3796 h 11899"/>
              <a:gd name="T32" fmla="*/ 3815 w 10199"/>
              <a:gd name="T33" fmla="*/ 6186 h 11899"/>
              <a:gd name="T34" fmla="*/ 4103 w 10199"/>
              <a:gd name="T35" fmla="*/ 5934 h 11899"/>
              <a:gd name="T36" fmla="*/ 4486 w 10199"/>
              <a:gd name="T37" fmla="*/ 5680 h 11899"/>
              <a:gd name="T38" fmla="*/ 4486 w 10199"/>
              <a:gd name="T39" fmla="*/ 5774 h 11899"/>
              <a:gd name="T40" fmla="*/ 5098 w 10199"/>
              <a:gd name="T41" fmla="*/ 6434 h 11899"/>
              <a:gd name="T42" fmla="*/ 5376 w 10199"/>
              <a:gd name="T43" fmla="*/ 6590 h 11899"/>
              <a:gd name="T44" fmla="*/ 5334 w 10199"/>
              <a:gd name="T45" fmla="*/ 7219 h 11899"/>
              <a:gd name="T46" fmla="*/ 5612 w 10199"/>
              <a:gd name="T47" fmla="*/ 5571 h 11899"/>
              <a:gd name="T48" fmla="*/ 5543 w 10199"/>
              <a:gd name="T49" fmla="*/ 3702 h 11899"/>
              <a:gd name="T50" fmla="*/ 5616 w 10199"/>
              <a:gd name="T51" fmla="*/ 900 h 11899"/>
              <a:gd name="T52" fmla="*/ 5803 w 10199"/>
              <a:gd name="T53" fmla="*/ 0 h 11899"/>
              <a:gd name="T54" fmla="*/ 5959 w 10199"/>
              <a:gd name="T55" fmla="*/ 3335 h 11899"/>
              <a:gd name="T56" fmla="*/ 5866 w 10199"/>
              <a:gd name="T57" fmla="*/ 4672 h 11899"/>
              <a:gd name="T58" fmla="*/ 6116 w 10199"/>
              <a:gd name="T59" fmla="*/ 7998 h 11899"/>
              <a:gd name="T60" fmla="*/ 6132 w 10199"/>
              <a:gd name="T61" fmla="*/ 8440 h 11899"/>
              <a:gd name="T62" fmla="*/ 6256 w 10199"/>
              <a:gd name="T63" fmla="*/ 6597 h 11899"/>
              <a:gd name="T64" fmla="*/ 6250 w 10199"/>
              <a:gd name="T65" fmla="*/ 3558 h 11899"/>
              <a:gd name="T66" fmla="*/ 6433 w 10199"/>
              <a:gd name="T67" fmla="*/ 2397 h 11899"/>
              <a:gd name="T68" fmla="*/ 6455 w 10199"/>
              <a:gd name="T69" fmla="*/ 3781 h 11899"/>
              <a:gd name="T70" fmla="*/ 6785 w 10199"/>
              <a:gd name="T71" fmla="*/ 5863 h 11899"/>
              <a:gd name="T72" fmla="*/ 6969 w 10199"/>
              <a:gd name="T73" fmla="*/ 5927 h 11899"/>
              <a:gd name="T74" fmla="*/ 7567 w 10199"/>
              <a:gd name="T75" fmla="*/ 5525 h 11899"/>
              <a:gd name="T76" fmla="*/ 7781 w 10199"/>
              <a:gd name="T77" fmla="*/ 5845 h 11899"/>
              <a:gd name="T78" fmla="*/ 8017 w 10199"/>
              <a:gd name="T79" fmla="*/ 4432 h 11899"/>
              <a:gd name="T80" fmla="*/ 8177 w 10199"/>
              <a:gd name="T81" fmla="*/ 5763 h 11899"/>
              <a:gd name="T82" fmla="*/ 8277 w 10199"/>
              <a:gd name="T83" fmla="*/ 9096 h 11899"/>
              <a:gd name="T84" fmla="*/ 8203 w 10199"/>
              <a:gd name="T85" fmla="*/ 10434 h 11899"/>
              <a:gd name="T86" fmla="*/ 8390 w 10199"/>
              <a:gd name="T87" fmla="*/ 10028 h 11899"/>
              <a:gd name="T88" fmla="*/ 8439 w 10199"/>
              <a:gd name="T89" fmla="*/ 8695 h 11899"/>
              <a:gd name="T90" fmla="*/ 8699 w 10199"/>
              <a:gd name="T91" fmla="*/ 5369 h 11899"/>
              <a:gd name="T92" fmla="*/ 8717 w 10199"/>
              <a:gd name="T93" fmla="*/ 4481 h 11899"/>
              <a:gd name="T94" fmla="*/ 8939 w 10199"/>
              <a:gd name="T95" fmla="*/ 6002 h 11899"/>
              <a:gd name="T96" fmla="*/ 9050 w 10199"/>
              <a:gd name="T97" fmla="*/ 8281 h 11899"/>
              <a:gd name="T98" fmla="*/ 9168 w 10199"/>
              <a:gd name="T99" fmla="*/ 10253 h 11899"/>
              <a:gd name="T100" fmla="*/ 9311 w 10199"/>
              <a:gd name="T101" fmla="*/ 11074 h 11899"/>
              <a:gd name="T102" fmla="*/ 9332 w 10199"/>
              <a:gd name="T103" fmla="*/ 10675 h 11899"/>
              <a:gd name="T104" fmla="*/ 9436 w 10199"/>
              <a:gd name="T105" fmla="*/ 7345 h 11899"/>
              <a:gd name="T106" fmla="*/ 9603 w 10199"/>
              <a:gd name="T107" fmla="*/ 6015 h 11899"/>
              <a:gd name="T108" fmla="*/ 9549 w 10199"/>
              <a:gd name="T109" fmla="*/ 2680 h 11899"/>
              <a:gd name="T110" fmla="*/ 9738 w 10199"/>
              <a:gd name="T111" fmla="*/ 1094 h 11899"/>
              <a:gd name="T112" fmla="*/ 9837 w 10199"/>
              <a:gd name="T113" fmla="*/ 2430 h 11899"/>
              <a:gd name="T114" fmla="*/ 9750 w 10199"/>
              <a:gd name="T115" fmla="*/ 4299 h 11899"/>
              <a:gd name="T116" fmla="*/ 9937 w 10199"/>
              <a:gd name="T117" fmla="*/ 7629 h 11899"/>
              <a:gd name="T118" fmla="*/ 9974 w 10199"/>
              <a:gd name="T119" fmla="*/ 8958 h 11899"/>
              <a:gd name="T120" fmla="*/ 10129 w 10199"/>
              <a:gd name="T121" fmla="*/ 8767 h 11899"/>
              <a:gd name="T122" fmla="*/ 10045 w 10199"/>
              <a:gd name="T123" fmla="*/ 6496 h 11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199" h="11899">
                <a:moveTo>
                  <a:pt x="0" y="7010"/>
                </a:moveTo>
                <a:lnTo>
                  <a:pt x="33" y="7010"/>
                </a:lnTo>
                <a:cubicBezTo>
                  <a:pt x="44" y="7010"/>
                  <a:pt x="54" y="7013"/>
                  <a:pt x="63" y="7018"/>
                </a:cubicBezTo>
                <a:lnTo>
                  <a:pt x="163" y="7068"/>
                </a:lnTo>
                <a:lnTo>
                  <a:pt x="263" y="7118"/>
                </a:lnTo>
                <a:lnTo>
                  <a:pt x="233" y="7110"/>
                </a:lnTo>
                <a:lnTo>
                  <a:pt x="283" y="7110"/>
                </a:lnTo>
                <a:cubicBezTo>
                  <a:pt x="291" y="7110"/>
                  <a:pt x="298" y="7112"/>
                  <a:pt x="305" y="7114"/>
                </a:cubicBezTo>
                <a:lnTo>
                  <a:pt x="405" y="7147"/>
                </a:lnTo>
                <a:cubicBezTo>
                  <a:pt x="414" y="7150"/>
                  <a:pt x="423" y="7156"/>
                  <a:pt x="431" y="7163"/>
                </a:cubicBezTo>
                <a:lnTo>
                  <a:pt x="481" y="7213"/>
                </a:lnTo>
                <a:lnTo>
                  <a:pt x="433" y="7194"/>
                </a:lnTo>
                <a:lnTo>
                  <a:pt x="484" y="7194"/>
                </a:lnTo>
                <a:lnTo>
                  <a:pt x="484" y="7327"/>
                </a:lnTo>
                <a:lnTo>
                  <a:pt x="433" y="7327"/>
                </a:lnTo>
                <a:cubicBezTo>
                  <a:pt x="416" y="7327"/>
                  <a:pt x="399" y="7320"/>
                  <a:pt x="386" y="7308"/>
                </a:cubicBezTo>
                <a:lnTo>
                  <a:pt x="336" y="7258"/>
                </a:lnTo>
                <a:lnTo>
                  <a:pt x="362" y="7274"/>
                </a:lnTo>
                <a:lnTo>
                  <a:pt x="262" y="7240"/>
                </a:lnTo>
                <a:lnTo>
                  <a:pt x="283" y="7244"/>
                </a:lnTo>
                <a:lnTo>
                  <a:pt x="233" y="7244"/>
                </a:lnTo>
                <a:cubicBezTo>
                  <a:pt x="223" y="7244"/>
                  <a:pt x="213" y="7241"/>
                  <a:pt x="204" y="7237"/>
                </a:cubicBezTo>
                <a:lnTo>
                  <a:pt x="104" y="7187"/>
                </a:lnTo>
                <a:lnTo>
                  <a:pt x="4" y="7137"/>
                </a:lnTo>
                <a:lnTo>
                  <a:pt x="33" y="7144"/>
                </a:lnTo>
                <a:lnTo>
                  <a:pt x="0" y="7144"/>
                </a:lnTo>
                <a:lnTo>
                  <a:pt x="0" y="7010"/>
                </a:lnTo>
                <a:close/>
                <a:moveTo>
                  <a:pt x="880" y="7343"/>
                </a:moveTo>
                <a:lnTo>
                  <a:pt x="897" y="7351"/>
                </a:lnTo>
                <a:cubicBezTo>
                  <a:pt x="903" y="7354"/>
                  <a:pt x="909" y="7358"/>
                  <a:pt x="914" y="7363"/>
                </a:cubicBezTo>
                <a:lnTo>
                  <a:pt x="964" y="7413"/>
                </a:lnTo>
                <a:lnTo>
                  <a:pt x="917" y="7394"/>
                </a:lnTo>
                <a:lnTo>
                  <a:pt x="1000" y="7394"/>
                </a:lnTo>
                <a:cubicBezTo>
                  <a:pt x="1010" y="7394"/>
                  <a:pt x="1021" y="7396"/>
                  <a:pt x="1030" y="7401"/>
                </a:cubicBezTo>
                <a:lnTo>
                  <a:pt x="1130" y="7451"/>
                </a:lnTo>
                <a:cubicBezTo>
                  <a:pt x="1143" y="7457"/>
                  <a:pt x="1153" y="7468"/>
                  <a:pt x="1160" y="7481"/>
                </a:cubicBezTo>
                <a:lnTo>
                  <a:pt x="1210" y="7581"/>
                </a:lnTo>
                <a:lnTo>
                  <a:pt x="1150" y="7544"/>
                </a:lnTo>
                <a:lnTo>
                  <a:pt x="1250" y="7544"/>
                </a:lnTo>
                <a:lnTo>
                  <a:pt x="1220" y="7551"/>
                </a:lnTo>
                <a:lnTo>
                  <a:pt x="1254" y="7534"/>
                </a:lnTo>
                <a:lnTo>
                  <a:pt x="1313" y="7653"/>
                </a:lnTo>
                <a:lnTo>
                  <a:pt x="1280" y="7670"/>
                </a:lnTo>
                <a:cubicBezTo>
                  <a:pt x="1271" y="7675"/>
                  <a:pt x="1260" y="7677"/>
                  <a:pt x="1250" y="7677"/>
                </a:cubicBezTo>
                <a:lnTo>
                  <a:pt x="1150" y="7677"/>
                </a:lnTo>
                <a:cubicBezTo>
                  <a:pt x="1125" y="7677"/>
                  <a:pt x="1102" y="7663"/>
                  <a:pt x="1091" y="7640"/>
                </a:cubicBezTo>
                <a:lnTo>
                  <a:pt x="1041" y="7540"/>
                </a:lnTo>
                <a:lnTo>
                  <a:pt x="1070" y="7570"/>
                </a:lnTo>
                <a:lnTo>
                  <a:pt x="970" y="7520"/>
                </a:lnTo>
                <a:lnTo>
                  <a:pt x="1000" y="7527"/>
                </a:lnTo>
                <a:lnTo>
                  <a:pt x="917" y="7527"/>
                </a:lnTo>
                <a:cubicBezTo>
                  <a:pt x="899" y="7527"/>
                  <a:pt x="882" y="7520"/>
                  <a:pt x="870" y="7508"/>
                </a:cubicBezTo>
                <a:lnTo>
                  <a:pt x="820" y="7458"/>
                </a:lnTo>
                <a:lnTo>
                  <a:pt x="837" y="7470"/>
                </a:lnTo>
                <a:lnTo>
                  <a:pt x="820" y="7462"/>
                </a:lnTo>
                <a:lnTo>
                  <a:pt x="880" y="7343"/>
                </a:lnTo>
                <a:close/>
                <a:moveTo>
                  <a:pt x="1626" y="7555"/>
                </a:moveTo>
                <a:lnTo>
                  <a:pt x="1639" y="7573"/>
                </a:lnTo>
                <a:cubicBezTo>
                  <a:pt x="1644" y="7582"/>
                  <a:pt x="1648" y="7591"/>
                  <a:pt x="1649" y="7601"/>
                </a:cubicBezTo>
                <a:lnTo>
                  <a:pt x="1699" y="7934"/>
                </a:lnTo>
                <a:lnTo>
                  <a:pt x="1696" y="7922"/>
                </a:lnTo>
                <a:lnTo>
                  <a:pt x="1754" y="8085"/>
                </a:lnTo>
                <a:lnTo>
                  <a:pt x="1628" y="8130"/>
                </a:lnTo>
                <a:lnTo>
                  <a:pt x="1571" y="7966"/>
                </a:lnTo>
                <a:cubicBezTo>
                  <a:pt x="1569" y="7962"/>
                  <a:pt x="1568" y="7958"/>
                  <a:pt x="1568" y="7954"/>
                </a:cubicBezTo>
                <a:lnTo>
                  <a:pt x="1518" y="7620"/>
                </a:lnTo>
                <a:lnTo>
                  <a:pt x="1528" y="7647"/>
                </a:lnTo>
                <a:lnTo>
                  <a:pt x="1515" y="7629"/>
                </a:lnTo>
                <a:lnTo>
                  <a:pt x="1626" y="7555"/>
                </a:lnTo>
                <a:close/>
                <a:moveTo>
                  <a:pt x="1779" y="8011"/>
                </a:moveTo>
                <a:lnTo>
                  <a:pt x="1817" y="7505"/>
                </a:lnTo>
                <a:lnTo>
                  <a:pt x="1819" y="7480"/>
                </a:lnTo>
                <a:lnTo>
                  <a:pt x="1952" y="7489"/>
                </a:lnTo>
                <a:lnTo>
                  <a:pt x="1950" y="7515"/>
                </a:lnTo>
                <a:lnTo>
                  <a:pt x="1912" y="8021"/>
                </a:lnTo>
                <a:lnTo>
                  <a:pt x="1779" y="8011"/>
                </a:lnTo>
                <a:close/>
                <a:moveTo>
                  <a:pt x="1847" y="7081"/>
                </a:moveTo>
                <a:lnTo>
                  <a:pt x="1885" y="6549"/>
                </a:lnTo>
                <a:lnTo>
                  <a:pt x="2018" y="6558"/>
                </a:lnTo>
                <a:lnTo>
                  <a:pt x="1980" y="7090"/>
                </a:lnTo>
                <a:lnTo>
                  <a:pt x="1847" y="7081"/>
                </a:lnTo>
                <a:close/>
                <a:moveTo>
                  <a:pt x="1916" y="6149"/>
                </a:moveTo>
                <a:lnTo>
                  <a:pt x="1960" y="5618"/>
                </a:lnTo>
                <a:lnTo>
                  <a:pt x="2093" y="5629"/>
                </a:lnTo>
                <a:lnTo>
                  <a:pt x="2049" y="6160"/>
                </a:lnTo>
                <a:lnTo>
                  <a:pt x="1916" y="6149"/>
                </a:lnTo>
                <a:close/>
                <a:moveTo>
                  <a:pt x="1994" y="5219"/>
                </a:moveTo>
                <a:lnTo>
                  <a:pt x="2000" y="5138"/>
                </a:lnTo>
                <a:lnTo>
                  <a:pt x="2032" y="4688"/>
                </a:lnTo>
                <a:lnTo>
                  <a:pt x="2165" y="4697"/>
                </a:lnTo>
                <a:lnTo>
                  <a:pt x="2133" y="5149"/>
                </a:lnTo>
                <a:lnTo>
                  <a:pt x="2127" y="5230"/>
                </a:lnTo>
                <a:lnTo>
                  <a:pt x="1994" y="5219"/>
                </a:lnTo>
                <a:close/>
                <a:moveTo>
                  <a:pt x="2239" y="4513"/>
                </a:moveTo>
                <a:lnTo>
                  <a:pt x="2275" y="4579"/>
                </a:lnTo>
                <a:cubicBezTo>
                  <a:pt x="2279" y="4586"/>
                  <a:pt x="2282" y="4594"/>
                  <a:pt x="2283" y="4602"/>
                </a:cubicBezTo>
                <a:lnTo>
                  <a:pt x="2339" y="5057"/>
                </a:lnTo>
                <a:lnTo>
                  <a:pt x="2206" y="5074"/>
                </a:lnTo>
                <a:lnTo>
                  <a:pt x="2151" y="4619"/>
                </a:lnTo>
                <a:lnTo>
                  <a:pt x="2158" y="4642"/>
                </a:lnTo>
                <a:lnTo>
                  <a:pt x="2122" y="4577"/>
                </a:lnTo>
                <a:lnTo>
                  <a:pt x="2239" y="4513"/>
                </a:lnTo>
                <a:close/>
                <a:moveTo>
                  <a:pt x="2385" y="5460"/>
                </a:moveTo>
                <a:lnTo>
                  <a:pt x="2402" y="5994"/>
                </a:lnTo>
                <a:lnTo>
                  <a:pt x="2269" y="5998"/>
                </a:lnTo>
                <a:lnTo>
                  <a:pt x="2251" y="5465"/>
                </a:lnTo>
                <a:lnTo>
                  <a:pt x="2385" y="5460"/>
                </a:lnTo>
                <a:close/>
                <a:moveTo>
                  <a:pt x="2415" y="6393"/>
                </a:moveTo>
                <a:lnTo>
                  <a:pt x="2417" y="6442"/>
                </a:lnTo>
                <a:lnTo>
                  <a:pt x="2486" y="6914"/>
                </a:lnTo>
                <a:lnTo>
                  <a:pt x="2354" y="6933"/>
                </a:lnTo>
                <a:lnTo>
                  <a:pt x="2284" y="6446"/>
                </a:lnTo>
                <a:lnTo>
                  <a:pt x="2282" y="6398"/>
                </a:lnTo>
                <a:lnTo>
                  <a:pt x="2415" y="6393"/>
                </a:lnTo>
                <a:close/>
                <a:moveTo>
                  <a:pt x="2602" y="7266"/>
                </a:moveTo>
                <a:lnTo>
                  <a:pt x="2609" y="7279"/>
                </a:lnTo>
                <a:lnTo>
                  <a:pt x="2491" y="7281"/>
                </a:lnTo>
                <a:lnTo>
                  <a:pt x="2541" y="7181"/>
                </a:lnTo>
                <a:lnTo>
                  <a:pt x="2642" y="6995"/>
                </a:lnTo>
                <a:cubicBezTo>
                  <a:pt x="2645" y="6990"/>
                  <a:pt x="2648" y="6984"/>
                  <a:pt x="2653" y="6980"/>
                </a:cubicBezTo>
                <a:lnTo>
                  <a:pt x="2753" y="6880"/>
                </a:lnTo>
                <a:lnTo>
                  <a:pt x="2735" y="6913"/>
                </a:lnTo>
                <a:lnTo>
                  <a:pt x="2747" y="6857"/>
                </a:lnTo>
                <a:lnTo>
                  <a:pt x="2878" y="6886"/>
                </a:lnTo>
                <a:lnTo>
                  <a:pt x="2865" y="6942"/>
                </a:lnTo>
                <a:cubicBezTo>
                  <a:pt x="2862" y="6954"/>
                  <a:pt x="2856" y="6965"/>
                  <a:pt x="2847" y="6974"/>
                </a:cubicBezTo>
                <a:lnTo>
                  <a:pt x="2747" y="7074"/>
                </a:lnTo>
                <a:lnTo>
                  <a:pt x="2759" y="7059"/>
                </a:lnTo>
                <a:lnTo>
                  <a:pt x="2660" y="7240"/>
                </a:lnTo>
                <a:lnTo>
                  <a:pt x="2610" y="7340"/>
                </a:lnTo>
                <a:cubicBezTo>
                  <a:pt x="2599" y="7362"/>
                  <a:pt x="2576" y="7377"/>
                  <a:pt x="2551" y="7377"/>
                </a:cubicBezTo>
                <a:cubicBezTo>
                  <a:pt x="2527" y="7378"/>
                  <a:pt x="2503" y="7364"/>
                  <a:pt x="2492" y="7342"/>
                </a:cubicBezTo>
                <a:lnTo>
                  <a:pt x="2485" y="7330"/>
                </a:lnTo>
                <a:lnTo>
                  <a:pt x="2602" y="7266"/>
                </a:lnTo>
                <a:close/>
                <a:moveTo>
                  <a:pt x="2988" y="6492"/>
                </a:moveTo>
                <a:lnTo>
                  <a:pt x="3004" y="6484"/>
                </a:lnTo>
                <a:cubicBezTo>
                  <a:pt x="3023" y="6474"/>
                  <a:pt x="3046" y="6475"/>
                  <a:pt x="3066" y="6485"/>
                </a:cubicBezTo>
                <a:cubicBezTo>
                  <a:pt x="3085" y="6496"/>
                  <a:pt x="3098" y="6515"/>
                  <a:pt x="3100" y="6537"/>
                </a:cubicBezTo>
                <a:lnTo>
                  <a:pt x="3150" y="7020"/>
                </a:lnTo>
                <a:lnTo>
                  <a:pt x="3153" y="7050"/>
                </a:lnTo>
                <a:lnTo>
                  <a:pt x="3020" y="7063"/>
                </a:lnTo>
                <a:lnTo>
                  <a:pt x="3017" y="7034"/>
                </a:lnTo>
                <a:lnTo>
                  <a:pt x="2967" y="6551"/>
                </a:lnTo>
                <a:lnTo>
                  <a:pt x="3063" y="6603"/>
                </a:lnTo>
                <a:lnTo>
                  <a:pt x="3048" y="6611"/>
                </a:lnTo>
                <a:lnTo>
                  <a:pt x="2988" y="6492"/>
                </a:lnTo>
                <a:close/>
                <a:moveTo>
                  <a:pt x="3192" y="7449"/>
                </a:moveTo>
                <a:lnTo>
                  <a:pt x="3244" y="7979"/>
                </a:lnTo>
                <a:lnTo>
                  <a:pt x="3111" y="7992"/>
                </a:lnTo>
                <a:lnTo>
                  <a:pt x="3059" y="7462"/>
                </a:lnTo>
                <a:lnTo>
                  <a:pt x="3192" y="7449"/>
                </a:lnTo>
                <a:close/>
                <a:moveTo>
                  <a:pt x="3281" y="8378"/>
                </a:moveTo>
                <a:lnTo>
                  <a:pt x="3329" y="8909"/>
                </a:lnTo>
                <a:lnTo>
                  <a:pt x="3196" y="8921"/>
                </a:lnTo>
                <a:lnTo>
                  <a:pt x="3148" y="8390"/>
                </a:lnTo>
                <a:lnTo>
                  <a:pt x="3281" y="8378"/>
                </a:lnTo>
                <a:close/>
                <a:moveTo>
                  <a:pt x="3363" y="9309"/>
                </a:moveTo>
                <a:lnTo>
                  <a:pt x="3383" y="9572"/>
                </a:lnTo>
                <a:lnTo>
                  <a:pt x="3251" y="9569"/>
                </a:lnTo>
                <a:lnTo>
                  <a:pt x="3281" y="9302"/>
                </a:lnTo>
                <a:lnTo>
                  <a:pt x="3414" y="9317"/>
                </a:lnTo>
                <a:lnTo>
                  <a:pt x="3383" y="9585"/>
                </a:lnTo>
                <a:cubicBezTo>
                  <a:pt x="3379" y="9619"/>
                  <a:pt x="3350" y="9644"/>
                  <a:pt x="3316" y="9644"/>
                </a:cubicBezTo>
                <a:cubicBezTo>
                  <a:pt x="3281" y="9643"/>
                  <a:pt x="3253" y="9616"/>
                  <a:pt x="3250" y="9582"/>
                </a:cubicBezTo>
                <a:lnTo>
                  <a:pt x="3230" y="9319"/>
                </a:lnTo>
                <a:lnTo>
                  <a:pt x="3363" y="9309"/>
                </a:lnTo>
                <a:close/>
                <a:moveTo>
                  <a:pt x="3327" y="8905"/>
                </a:moveTo>
                <a:lnTo>
                  <a:pt x="3351" y="8703"/>
                </a:lnTo>
                <a:lnTo>
                  <a:pt x="3367" y="8377"/>
                </a:lnTo>
                <a:lnTo>
                  <a:pt x="3500" y="8384"/>
                </a:lnTo>
                <a:lnTo>
                  <a:pt x="3483" y="8718"/>
                </a:lnTo>
                <a:lnTo>
                  <a:pt x="3460" y="8920"/>
                </a:lnTo>
                <a:lnTo>
                  <a:pt x="3327" y="8905"/>
                </a:lnTo>
                <a:close/>
                <a:moveTo>
                  <a:pt x="3388" y="7978"/>
                </a:moveTo>
                <a:lnTo>
                  <a:pt x="3415" y="7445"/>
                </a:lnTo>
                <a:lnTo>
                  <a:pt x="3549" y="7452"/>
                </a:lnTo>
                <a:lnTo>
                  <a:pt x="3521" y="7985"/>
                </a:lnTo>
                <a:lnTo>
                  <a:pt x="3388" y="7978"/>
                </a:lnTo>
                <a:close/>
                <a:moveTo>
                  <a:pt x="3436" y="7046"/>
                </a:moveTo>
                <a:lnTo>
                  <a:pt x="3450" y="6774"/>
                </a:lnTo>
                <a:lnTo>
                  <a:pt x="3456" y="6515"/>
                </a:lnTo>
                <a:lnTo>
                  <a:pt x="3590" y="6518"/>
                </a:lnTo>
                <a:lnTo>
                  <a:pt x="3583" y="6781"/>
                </a:lnTo>
                <a:lnTo>
                  <a:pt x="3569" y="7053"/>
                </a:lnTo>
                <a:lnTo>
                  <a:pt x="3436" y="7046"/>
                </a:lnTo>
                <a:close/>
                <a:moveTo>
                  <a:pt x="3466" y="6115"/>
                </a:moveTo>
                <a:lnTo>
                  <a:pt x="3479" y="5582"/>
                </a:lnTo>
                <a:lnTo>
                  <a:pt x="3612" y="5585"/>
                </a:lnTo>
                <a:lnTo>
                  <a:pt x="3599" y="6118"/>
                </a:lnTo>
                <a:lnTo>
                  <a:pt x="3466" y="6115"/>
                </a:lnTo>
                <a:close/>
                <a:moveTo>
                  <a:pt x="3489" y="5182"/>
                </a:moveTo>
                <a:lnTo>
                  <a:pt x="3500" y="4709"/>
                </a:lnTo>
                <a:lnTo>
                  <a:pt x="3506" y="4645"/>
                </a:lnTo>
                <a:lnTo>
                  <a:pt x="3638" y="4656"/>
                </a:lnTo>
                <a:lnTo>
                  <a:pt x="3633" y="4712"/>
                </a:lnTo>
                <a:lnTo>
                  <a:pt x="3622" y="5185"/>
                </a:lnTo>
                <a:lnTo>
                  <a:pt x="3489" y="5182"/>
                </a:lnTo>
                <a:close/>
                <a:moveTo>
                  <a:pt x="3540" y="4246"/>
                </a:moveTo>
                <a:lnTo>
                  <a:pt x="3586" y="3715"/>
                </a:lnTo>
                <a:lnTo>
                  <a:pt x="3719" y="3726"/>
                </a:lnTo>
                <a:lnTo>
                  <a:pt x="3673" y="4258"/>
                </a:lnTo>
                <a:lnTo>
                  <a:pt x="3540" y="4246"/>
                </a:lnTo>
                <a:close/>
                <a:moveTo>
                  <a:pt x="3810" y="3763"/>
                </a:moveTo>
                <a:lnTo>
                  <a:pt x="3813" y="3771"/>
                </a:lnTo>
                <a:cubicBezTo>
                  <a:pt x="3815" y="3778"/>
                  <a:pt x="3816" y="3784"/>
                  <a:pt x="3817" y="3791"/>
                </a:cubicBezTo>
                <a:lnTo>
                  <a:pt x="3838" y="4316"/>
                </a:lnTo>
                <a:lnTo>
                  <a:pt x="3704" y="4321"/>
                </a:lnTo>
                <a:lnTo>
                  <a:pt x="3684" y="3796"/>
                </a:lnTo>
                <a:lnTo>
                  <a:pt x="3687" y="3816"/>
                </a:lnTo>
                <a:lnTo>
                  <a:pt x="3685" y="3808"/>
                </a:lnTo>
                <a:lnTo>
                  <a:pt x="3810" y="3763"/>
                </a:lnTo>
                <a:close/>
                <a:moveTo>
                  <a:pt x="3854" y="4715"/>
                </a:moveTo>
                <a:lnTo>
                  <a:pt x="3867" y="5041"/>
                </a:lnTo>
                <a:lnTo>
                  <a:pt x="3881" y="5246"/>
                </a:lnTo>
                <a:lnTo>
                  <a:pt x="3748" y="5255"/>
                </a:lnTo>
                <a:lnTo>
                  <a:pt x="3734" y="5046"/>
                </a:lnTo>
                <a:lnTo>
                  <a:pt x="3720" y="4721"/>
                </a:lnTo>
                <a:lnTo>
                  <a:pt x="3854" y="4715"/>
                </a:lnTo>
                <a:close/>
                <a:moveTo>
                  <a:pt x="3910" y="5645"/>
                </a:moveTo>
                <a:lnTo>
                  <a:pt x="3948" y="6177"/>
                </a:lnTo>
                <a:lnTo>
                  <a:pt x="3815" y="6186"/>
                </a:lnTo>
                <a:lnTo>
                  <a:pt x="3777" y="5654"/>
                </a:lnTo>
                <a:lnTo>
                  <a:pt x="3910" y="5645"/>
                </a:lnTo>
                <a:close/>
                <a:moveTo>
                  <a:pt x="3976" y="6576"/>
                </a:moveTo>
                <a:lnTo>
                  <a:pt x="4012" y="7108"/>
                </a:lnTo>
                <a:lnTo>
                  <a:pt x="3879" y="7117"/>
                </a:lnTo>
                <a:lnTo>
                  <a:pt x="3843" y="6585"/>
                </a:lnTo>
                <a:lnTo>
                  <a:pt x="3976" y="6576"/>
                </a:lnTo>
                <a:close/>
                <a:moveTo>
                  <a:pt x="3998" y="6858"/>
                </a:moveTo>
                <a:lnTo>
                  <a:pt x="4067" y="6329"/>
                </a:lnTo>
                <a:lnTo>
                  <a:pt x="4200" y="6346"/>
                </a:lnTo>
                <a:lnTo>
                  <a:pt x="4131" y="6875"/>
                </a:lnTo>
                <a:lnTo>
                  <a:pt x="3998" y="6858"/>
                </a:lnTo>
                <a:close/>
                <a:moveTo>
                  <a:pt x="4103" y="5934"/>
                </a:moveTo>
                <a:lnTo>
                  <a:pt x="4134" y="5522"/>
                </a:lnTo>
                <a:cubicBezTo>
                  <a:pt x="4134" y="5516"/>
                  <a:pt x="4135" y="5510"/>
                  <a:pt x="4137" y="5505"/>
                </a:cubicBezTo>
                <a:lnTo>
                  <a:pt x="4178" y="5392"/>
                </a:lnTo>
                <a:lnTo>
                  <a:pt x="4303" y="5437"/>
                </a:lnTo>
                <a:lnTo>
                  <a:pt x="4263" y="5550"/>
                </a:lnTo>
                <a:lnTo>
                  <a:pt x="4267" y="5532"/>
                </a:lnTo>
                <a:lnTo>
                  <a:pt x="4236" y="5944"/>
                </a:lnTo>
                <a:lnTo>
                  <a:pt x="4103" y="5934"/>
                </a:lnTo>
                <a:close/>
                <a:moveTo>
                  <a:pt x="4476" y="5508"/>
                </a:moveTo>
                <a:lnTo>
                  <a:pt x="4499" y="5613"/>
                </a:lnTo>
                <a:lnTo>
                  <a:pt x="4481" y="5580"/>
                </a:lnTo>
                <a:lnTo>
                  <a:pt x="4581" y="5680"/>
                </a:lnTo>
                <a:lnTo>
                  <a:pt x="4486" y="5680"/>
                </a:lnTo>
                <a:lnTo>
                  <a:pt x="4586" y="5580"/>
                </a:lnTo>
                <a:lnTo>
                  <a:pt x="4578" y="5590"/>
                </a:lnTo>
                <a:lnTo>
                  <a:pt x="4611" y="5540"/>
                </a:lnTo>
                <a:cubicBezTo>
                  <a:pt x="4622" y="5524"/>
                  <a:pt x="4640" y="5513"/>
                  <a:pt x="4660" y="5511"/>
                </a:cubicBezTo>
                <a:cubicBezTo>
                  <a:pt x="4680" y="5509"/>
                  <a:pt x="4700" y="5516"/>
                  <a:pt x="4714" y="5530"/>
                </a:cubicBezTo>
                <a:lnTo>
                  <a:pt x="4772" y="5588"/>
                </a:lnTo>
                <a:lnTo>
                  <a:pt x="4678" y="5683"/>
                </a:lnTo>
                <a:lnTo>
                  <a:pt x="4620" y="5624"/>
                </a:lnTo>
                <a:lnTo>
                  <a:pt x="4722" y="5614"/>
                </a:lnTo>
                <a:lnTo>
                  <a:pt x="4689" y="5664"/>
                </a:lnTo>
                <a:cubicBezTo>
                  <a:pt x="4687" y="5668"/>
                  <a:pt x="4684" y="5671"/>
                  <a:pt x="4681" y="5674"/>
                </a:cubicBezTo>
                <a:lnTo>
                  <a:pt x="4581" y="5774"/>
                </a:lnTo>
                <a:cubicBezTo>
                  <a:pt x="4555" y="5800"/>
                  <a:pt x="4512" y="5800"/>
                  <a:pt x="4486" y="5774"/>
                </a:cubicBezTo>
                <a:lnTo>
                  <a:pt x="4386" y="5674"/>
                </a:lnTo>
                <a:cubicBezTo>
                  <a:pt x="4377" y="5665"/>
                  <a:pt x="4371" y="5654"/>
                  <a:pt x="4368" y="5641"/>
                </a:cubicBezTo>
                <a:lnTo>
                  <a:pt x="4346" y="5536"/>
                </a:lnTo>
                <a:lnTo>
                  <a:pt x="4476" y="5508"/>
                </a:lnTo>
                <a:close/>
                <a:moveTo>
                  <a:pt x="4929" y="5985"/>
                </a:moveTo>
                <a:lnTo>
                  <a:pt x="4931" y="5991"/>
                </a:lnTo>
                <a:cubicBezTo>
                  <a:pt x="4932" y="5994"/>
                  <a:pt x="4932" y="5997"/>
                  <a:pt x="4933" y="6001"/>
                </a:cubicBezTo>
                <a:lnTo>
                  <a:pt x="4983" y="6334"/>
                </a:lnTo>
                <a:lnTo>
                  <a:pt x="4964" y="6297"/>
                </a:lnTo>
                <a:lnTo>
                  <a:pt x="5064" y="6397"/>
                </a:lnTo>
                <a:lnTo>
                  <a:pt x="4958" y="6412"/>
                </a:lnTo>
                <a:lnTo>
                  <a:pt x="4981" y="6370"/>
                </a:lnTo>
                <a:lnTo>
                  <a:pt x="5098" y="6434"/>
                </a:lnTo>
                <a:lnTo>
                  <a:pt x="5075" y="6476"/>
                </a:lnTo>
                <a:cubicBezTo>
                  <a:pt x="5065" y="6494"/>
                  <a:pt x="5047" y="6507"/>
                  <a:pt x="5026" y="6510"/>
                </a:cubicBezTo>
                <a:cubicBezTo>
                  <a:pt x="5006" y="6513"/>
                  <a:pt x="4985" y="6506"/>
                  <a:pt x="4970" y="6491"/>
                </a:cubicBezTo>
                <a:lnTo>
                  <a:pt x="4870" y="6391"/>
                </a:lnTo>
                <a:cubicBezTo>
                  <a:pt x="4860" y="6381"/>
                  <a:pt x="4853" y="6368"/>
                  <a:pt x="4851" y="6354"/>
                </a:cubicBezTo>
                <a:lnTo>
                  <a:pt x="4801" y="6020"/>
                </a:lnTo>
                <a:lnTo>
                  <a:pt x="4803" y="6030"/>
                </a:lnTo>
                <a:lnTo>
                  <a:pt x="4801" y="6023"/>
                </a:lnTo>
                <a:lnTo>
                  <a:pt x="4929" y="5985"/>
                </a:lnTo>
                <a:close/>
                <a:moveTo>
                  <a:pt x="5226" y="6063"/>
                </a:moveTo>
                <a:lnTo>
                  <a:pt x="5310" y="6231"/>
                </a:lnTo>
                <a:cubicBezTo>
                  <a:pt x="5313" y="6236"/>
                  <a:pt x="5315" y="6243"/>
                  <a:pt x="5316" y="6249"/>
                </a:cubicBezTo>
                <a:lnTo>
                  <a:pt x="5376" y="6590"/>
                </a:lnTo>
                <a:lnTo>
                  <a:pt x="5245" y="6613"/>
                </a:lnTo>
                <a:lnTo>
                  <a:pt x="5184" y="6272"/>
                </a:lnTo>
                <a:lnTo>
                  <a:pt x="5191" y="6290"/>
                </a:lnTo>
                <a:lnTo>
                  <a:pt x="5107" y="6123"/>
                </a:lnTo>
                <a:lnTo>
                  <a:pt x="5226" y="6063"/>
                </a:lnTo>
                <a:close/>
                <a:moveTo>
                  <a:pt x="5438" y="6988"/>
                </a:moveTo>
                <a:lnTo>
                  <a:pt x="5466" y="7202"/>
                </a:lnTo>
                <a:lnTo>
                  <a:pt x="5334" y="7201"/>
                </a:lnTo>
                <a:lnTo>
                  <a:pt x="5378" y="6887"/>
                </a:lnTo>
                <a:lnTo>
                  <a:pt x="5510" y="6905"/>
                </a:lnTo>
                <a:lnTo>
                  <a:pt x="5466" y="7220"/>
                </a:lnTo>
                <a:cubicBezTo>
                  <a:pt x="5462" y="7253"/>
                  <a:pt x="5433" y="7277"/>
                  <a:pt x="5400" y="7277"/>
                </a:cubicBezTo>
                <a:cubicBezTo>
                  <a:pt x="5366" y="7277"/>
                  <a:pt x="5338" y="7252"/>
                  <a:pt x="5334" y="7219"/>
                </a:cubicBezTo>
                <a:lnTo>
                  <a:pt x="5306" y="7005"/>
                </a:lnTo>
                <a:lnTo>
                  <a:pt x="5438" y="6988"/>
                </a:lnTo>
                <a:close/>
                <a:moveTo>
                  <a:pt x="5433" y="6491"/>
                </a:moveTo>
                <a:lnTo>
                  <a:pt x="5434" y="6485"/>
                </a:lnTo>
                <a:lnTo>
                  <a:pt x="5459" y="5964"/>
                </a:lnTo>
                <a:lnTo>
                  <a:pt x="5592" y="5970"/>
                </a:lnTo>
                <a:lnTo>
                  <a:pt x="5566" y="6503"/>
                </a:lnTo>
                <a:lnTo>
                  <a:pt x="5565" y="6509"/>
                </a:lnTo>
                <a:lnTo>
                  <a:pt x="5433" y="6491"/>
                </a:lnTo>
                <a:close/>
                <a:moveTo>
                  <a:pt x="5478" y="5564"/>
                </a:moveTo>
                <a:lnTo>
                  <a:pt x="5504" y="5032"/>
                </a:lnTo>
                <a:lnTo>
                  <a:pt x="5637" y="5038"/>
                </a:lnTo>
                <a:lnTo>
                  <a:pt x="5612" y="5571"/>
                </a:lnTo>
                <a:lnTo>
                  <a:pt x="5478" y="5564"/>
                </a:lnTo>
                <a:close/>
                <a:moveTo>
                  <a:pt x="5523" y="4632"/>
                </a:moveTo>
                <a:lnTo>
                  <a:pt x="5534" y="4424"/>
                </a:lnTo>
                <a:lnTo>
                  <a:pt x="5538" y="4102"/>
                </a:lnTo>
                <a:lnTo>
                  <a:pt x="5671" y="4103"/>
                </a:lnTo>
                <a:lnTo>
                  <a:pt x="5667" y="4430"/>
                </a:lnTo>
                <a:lnTo>
                  <a:pt x="5657" y="4639"/>
                </a:lnTo>
                <a:lnTo>
                  <a:pt x="5523" y="4632"/>
                </a:lnTo>
                <a:close/>
                <a:moveTo>
                  <a:pt x="5543" y="3702"/>
                </a:moveTo>
                <a:lnTo>
                  <a:pt x="5549" y="3168"/>
                </a:lnTo>
                <a:lnTo>
                  <a:pt x="5683" y="3170"/>
                </a:lnTo>
                <a:lnTo>
                  <a:pt x="5676" y="3703"/>
                </a:lnTo>
                <a:lnTo>
                  <a:pt x="5543" y="3702"/>
                </a:lnTo>
                <a:close/>
                <a:moveTo>
                  <a:pt x="5554" y="2768"/>
                </a:moveTo>
                <a:lnTo>
                  <a:pt x="5561" y="2235"/>
                </a:lnTo>
                <a:lnTo>
                  <a:pt x="5694" y="2237"/>
                </a:lnTo>
                <a:lnTo>
                  <a:pt x="5688" y="2770"/>
                </a:lnTo>
                <a:lnTo>
                  <a:pt x="5554" y="2768"/>
                </a:lnTo>
                <a:close/>
                <a:moveTo>
                  <a:pt x="5566" y="1835"/>
                </a:moveTo>
                <a:lnTo>
                  <a:pt x="5567" y="1776"/>
                </a:lnTo>
                <a:lnTo>
                  <a:pt x="5593" y="1300"/>
                </a:lnTo>
                <a:lnTo>
                  <a:pt x="5727" y="1307"/>
                </a:lnTo>
                <a:lnTo>
                  <a:pt x="5700" y="1778"/>
                </a:lnTo>
                <a:lnTo>
                  <a:pt x="5699" y="1837"/>
                </a:lnTo>
                <a:lnTo>
                  <a:pt x="5566" y="1835"/>
                </a:lnTo>
                <a:close/>
                <a:moveTo>
                  <a:pt x="5616" y="900"/>
                </a:moveTo>
                <a:lnTo>
                  <a:pt x="5646" y="368"/>
                </a:lnTo>
                <a:lnTo>
                  <a:pt x="5779" y="375"/>
                </a:lnTo>
                <a:lnTo>
                  <a:pt x="5749" y="908"/>
                </a:lnTo>
                <a:lnTo>
                  <a:pt x="5616" y="900"/>
                </a:lnTo>
                <a:close/>
                <a:moveTo>
                  <a:pt x="5803" y="0"/>
                </a:moveTo>
                <a:lnTo>
                  <a:pt x="5898" y="412"/>
                </a:lnTo>
                <a:cubicBezTo>
                  <a:pt x="5899" y="417"/>
                  <a:pt x="5900" y="421"/>
                  <a:pt x="5900" y="426"/>
                </a:cubicBezTo>
                <a:lnTo>
                  <a:pt x="5902" y="536"/>
                </a:lnTo>
                <a:lnTo>
                  <a:pt x="5769" y="539"/>
                </a:lnTo>
                <a:lnTo>
                  <a:pt x="5767" y="428"/>
                </a:lnTo>
                <a:lnTo>
                  <a:pt x="5769" y="442"/>
                </a:lnTo>
                <a:lnTo>
                  <a:pt x="5673" y="30"/>
                </a:lnTo>
                <a:lnTo>
                  <a:pt x="5803" y="0"/>
                </a:lnTo>
                <a:close/>
                <a:moveTo>
                  <a:pt x="5910" y="936"/>
                </a:moveTo>
                <a:lnTo>
                  <a:pt x="5920" y="1469"/>
                </a:lnTo>
                <a:lnTo>
                  <a:pt x="5787" y="1472"/>
                </a:lnTo>
                <a:lnTo>
                  <a:pt x="5777" y="939"/>
                </a:lnTo>
                <a:lnTo>
                  <a:pt x="5910" y="936"/>
                </a:lnTo>
                <a:close/>
                <a:moveTo>
                  <a:pt x="5928" y="1869"/>
                </a:moveTo>
                <a:lnTo>
                  <a:pt x="5938" y="2403"/>
                </a:lnTo>
                <a:lnTo>
                  <a:pt x="5805" y="2405"/>
                </a:lnTo>
                <a:lnTo>
                  <a:pt x="5795" y="1872"/>
                </a:lnTo>
                <a:lnTo>
                  <a:pt x="5928" y="1869"/>
                </a:lnTo>
                <a:close/>
                <a:moveTo>
                  <a:pt x="5946" y="2802"/>
                </a:moveTo>
                <a:lnTo>
                  <a:pt x="5950" y="3026"/>
                </a:lnTo>
                <a:lnTo>
                  <a:pt x="5959" y="3335"/>
                </a:lnTo>
                <a:lnTo>
                  <a:pt x="5826" y="3339"/>
                </a:lnTo>
                <a:lnTo>
                  <a:pt x="5817" y="3028"/>
                </a:lnTo>
                <a:lnTo>
                  <a:pt x="5813" y="2805"/>
                </a:lnTo>
                <a:lnTo>
                  <a:pt x="5946" y="2802"/>
                </a:lnTo>
                <a:close/>
                <a:moveTo>
                  <a:pt x="5971" y="3735"/>
                </a:moveTo>
                <a:lnTo>
                  <a:pt x="5988" y="4268"/>
                </a:lnTo>
                <a:lnTo>
                  <a:pt x="5854" y="4272"/>
                </a:lnTo>
                <a:lnTo>
                  <a:pt x="5838" y="3739"/>
                </a:lnTo>
                <a:lnTo>
                  <a:pt x="5971" y="3735"/>
                </a:lnTo>
                <a:close/>
                <a:moveTo>
                  <a:pt x="6000" y="4668"/>
                </a:moveTo>
                <a:lnTo>
                  <a:pt x="6016" y="5201"/>
                </a:lnTo>
                <a:lnTo>
                  <a:pt x="5882" y="5205"/>
                </a:lnTo>
                <a:lnTo>
                  <a:pt x="5866" y="4672"/>
                </a:lnTo>
                <a:lnTo>
                  <a:pt x="6000" y="4668"/>
                </a:lnTo>
                <a:close/>
                <a:moveTo>
                  <a:pt x="6028" y="5601"/>
                </a:moveTo>
                <a:lnTo>
                  <a:pt x="6044" y="6134"/>
                </a:lnTo>
                <a:lnTo>
                  <a:pt x="5911" y="6138"/>
                </a:lnTo>
                <a:lnTo>
                  <a:pt x="5894" y="5605"/>
                </a:lnTo>
                <a:lnTo>
                  <a:pt x="6028" y="5601"/>
                </a:lnTo>
                <a:close/>
                <a:moveTo>
                  <a:pt x="6058" y="6533"/>
                </a:moveTo>
                <a:lnTo>
                  <a:pt x="6079" y="7066"/>
                </a:lnTo>
                <a:lnTo>
                  <a:pt x="5946" y="7071"/>
                </a:lnTo>
                <a:lnTo>
                  <a:pt x="5925" y="6538"/>
                </a:lnTo>
                <a:lnTo>
                  <a:pt x="6058" y="6533"/>
                </a:lnTo>
                <a:close/>
                <a:moveTo>
                  <a:pt x="6095" y="7465"/>
                </a:moveTo>
                <a:lnTo>
                  <a:pt x="6116" y="7998"/>
                </a:lnTo>
                <a:lnTo>
                  <a:pt x="5983" y="8004"/>
                </a:lnTo>
                <a:lnTo>
                  <a:pt x="5962" y="7471"/>
                </a:lnTo>
                <a:lnTo>
                  <a:pt x="6095" y="7465"/>
                </a:lnTo>
                <a:close/>
                <a:moveTo>
                  <a:pt x="6132" y="8398"/>
                </a:moveTo>
                <a:lnTo>
                  <a:pt x="6133" y="8424"/>
                </a:lnTo>
                <a:lnTo>
                  <a:pt x="6001" y="8414"/>
                </a:lnTo>
                <a:lnTo>
                  <a:pt x="6051" y="8164"/>
                </a:lnTo>
                <a:lnTo>
                  <a:pt x="6050" y="8174"/>
                </a:lnTo>
                <a:lnTo>
                  <a:pt x="6062" y="7923"/>
                </a:lnTo>
                <a:lnTo>
                  <a:pt x="6195" y="7929"/>
                </a:lnTo>
                <a:lnTo>
                  <a:pt x="6183" y="8180"/>
                </a:lnTo>
                <a:cubicBezTo>
                  <a:pt x="6183" y="8184"/>
                  <a:pt x="6183" y="8187"/>
                  <a:pt x="6182" y="8190"/>
                </a:cubicBezTo>
                <a:lnTo>
                  <a:pt x="6132" y="8440"/>
                </a:lnTo>
                <a:cubicBezTo>
                  <a:pt x="6126" y="8473"/>
                  <a:pt x="6095" y="8496"/>
                  <a:pt x="6062" y="8494"/>
                </a:cubicBezTo>
                <a:cubicBezTo>
                  <a:pt x="6028" y="8491"/>
                  <a:pt x="6002" y="8464"/>
                  <a:pt x="6000" y="8430"/>
                </a:cubicBezTo>
                <a:lnTo>
                  <a:pt x="5999" y="8403"/>
                </a:lnTo>
                <a:lnTo>
                  <a:pt x="6132" y="8398"/>
                </a:lnTo>
                <a:close/>
                <a:moveTo>
                  <a:pt x="6080" y="7523"/>
                </a:moveTo>
                <a:lnTo>
                  <a:pt x="6105" y="6990"/>
                </a:lnTo>
                <a:lnTo>
                  <a:pt x="6238" y="6996"/>
                </a:lnTo>
                <a:lnTo>
                  <a:pt x="6213" y="7529"/>
                </a:lnTo>
                <a:lnTo>
                  <a:pt x="6080" y="7523"/>
                </a:lnTo>
                <a:close/>
                <a:moveTo>
                  <a:pt x="6123" y="6591"/>
                </a:moveTo>
                <a:lnTo>
                  <a:pt x="6148" y="6058"/>
                </a:lnTo>
                <a:lnTo>
                  <a:pt x="6281" y="6064"/>
                </a:lnTo>
                <a:lnTo>
                  <a:pt x="6256" y="6597"/>
                </a:lnTo>
                <a:lnTo>
                  <a:pt x="6123" y="6591"/>
                </a:lnTo>
                <a:close/>
                <a:moveTo>
                  <a:pt x="6164" y="5659"/>
                </a:moveTo>
                <a:lnTo>
                  <a:pt x="6186" y="5126"/>
                </a:lnTo>
                <a:lnTo>
                  <a:pt x="6319" y="5131"/>
                </a:lnTo>
                <a:lnTo>
                  <a:pt x="6298" y="5664"/>
                </a:lnTo>
                <a:lnTo>
                  <a:pt x="6164" y="5659"/>
                </a:lnTo>
                <a:close/>
                <a:moveTo>
                  <a:pt x="6203" y="4726"/>
                </a:moveTo>
                <a:lnTo>
                  <a:pt x="6224" y="4193"/>
                </a:lnTo>
                <a:lnTo>
                  <a:pt x="6357" y="4199"/>
                </a:lnTo>
                <a:lnTo>
                  <a:pt x="6336" y="4731"/>
                </a:lnTo>
                <a:lnTo>
                  <a:pt x="6203" y="4726"/>
                </a:lnTo>
                <a:close/>
                <a:moveTo>
                  <a:pt x="6241" y="3793"/>
                </a:moveTo>
                <a:lnTo>
                  <a:pt x="6250" y="3558"/>
                </a:lnTo>
                <a:lnTo>
                  <a:pt x="6263" y="3260"/>
                </a:lnTo>
                <a:lnTo>
                  <a:pt x="6396" y="3266"/>
                </a:lnTo>
                <a:lnTo>
                  <a:pt x="6383" y="3563"/>
                </a:lnTo>
                <a:lnTo>
                  <a:pt x="6374" y="3799"/>
                </a:lnTo>
                <a:lnTo>
                  <a:pt x="6241" y="3793"/>
                </a:lnTo>
                <a:close/>
                <a:moveTo>
                  <a:pt x="6280" y="2861"/>
                </a:moveTo>
                <a:lnTo>
                  <a:pt x="6300" y="2391"/>
                </a:lnTo>
                <a:cubicBezTo>
                  <a:pt x="6302" y="2358"/>
                  <a:pt x="6327" y="2330"/>
                  <a:pt x="6361" y="2327"/>
                </a:cubicBezTo>
                <a:cubicBezTo>
                  <a:pt x="6394" y="2324"/>
                  <a:pt x="6424" y="2346"/>
                  <a:pt x="6432" y="2379"/>
                </a:cubicBezTo>
                <a:lnTo>
                  <a:pt x="6446" y="2440"/>
                </a:lnTo>
                <a:lnTo>
                  <a:pt x="6316" y="2470"/>
                </a:lnTo>
                <a:lnTo>
                  <a:pt x="6302" y="2409"/>
                </a:lnTo>
                <a:lnTo>
                  <a:pt x="6433" y="2397"/>
                </a:lnTo>
                <a:lnTo>
                  <a:pt x="6413" y="2867"/>
                </a:lnTo>
                <a:lnTo>
                  <a:pt x="6280" y="2861"/>
                </a:lnTo>
                <a:close/>
                <a:moveTo>
                  <a:pt x="6534" y="2842"/>
                </a:moveTo>
                <a:lnTo>
                  <a:pt x="6565" y="3374"/>
                </a:lnTo>
                <a:lnTo>
                  <a:pt x="6432" y="3382"/>
                </a:lnTo>
                <a:lnTo>
                  <a:pt x="6401" y="2849"/>
                </a:lnTo>
                <a:lnTo>
                  <a:pt x="6534" y="2842"/>
                </a:lnTo>
                <a:close/>
                <a:moveTo>
                  <a:pt x="6588" y="3773"/>
                </a:moveTo>
                <a:lnTo>
                  <a:pt x="6617" y="4273"/>
                </a:lnTo>
                <a:lnTo>
                  <a:pt x="6618" y="4307"/>
                </a:lnTo>
                <a:lnTo>
                  <a:pt x="6485" y="4312"/>
                </a:lnTo>
                <a:lnTo>
                  <a:pt x="6484" y="4281"/>
                </a:lnTo>
                <a:lnTo>
                  <a:pt x="6455" y="3781"/>
                </a:lnTo>
                <a:lnTo>
                  <a:pt x="6588" y="3773"/>
                </a:lnTo>
                <a:close/>
                <a:moveTo>
                  <a:pt x="6633" y="4707"/>
                </a:moveTo>
                <a:lnTo>
                  <a:pt x="6653" y="5240"/>
                </a:lnTo>
                <a:lnTo>
                  <a:pt x="6519" y="5245"/>
                </a:lnTo>
                <a:lnTo>
                  <a:pt x="6500" y="4712"/>
                </a:lnTo>
                <a:lnTo>
                  <a:pt x="6633" y="4707"/>
                </a:lnTo>
                <a:close/>
                <a:moveTo>
                  <a:pt x="6668" y="5631"/>
                </a:moveTo>
                <a:lnTo>
                  <a:pt x="6758" y="6156"/>
                </a:lnTo>
                <a:lnTo>
                  <a:pt x="6627" y="6179"/>
                </a:lnTo>
                <a:lnTo>
                  <a:pt x="6537" y="5653"/>
                </a:lnTo>
                <a:lnTo>
                  <a:pt x="6668" y="5631"/>
                </a:lnTo>
                <a:close/>
                <a:moveTo>
                  <a:pt x="6780" y="5886"/>
                </a:moveTo>
                <a:lnTo>
                  <a:pt x="6785" y="5863"/>
                </a:lnTo>
                <a:cubicBezTo>
                  <a:pt x="6788" y="5851"/>
                  <a:pt x="6794" y="5839"/>
                  <a:pt x="6803" y="5830"/>
                </a:cubicBezTo>
                <a:lnTo>
                  <a:pt x="6903" y="5730"/>
                </a:lnTo>
                <a:cubicBezTo>
                  <a:pt x="6917" y="5716"/>
                  <a:pt x="6937" y="5709"/>
                  <a:pt x="6958" y="5711"/>
                </a:cubicBezTo>
                <a:cubicBezTo>
                  <a:pt x="6978" y="5713"/>
                  <a:pt x="6996" y="5725"/>
                  <a:pt x="7007" y="5742"/>
                </a:cubicBezTo>
                <a:lnTo>
                  <a:pt x="7090" y="5875"/>
                </a:lnTo>
                <a:cubicBezTo>
                  <a:pt x="7094" y="5881"/>
                  <a:pt x="7096" y="5888"/>
                  <a:pt x="7098" y="5894"/>
                </a:cubicBezTo>
                <a:lnTo>
                  <a:pt x="7148" y="6094"/>
                </a:lnTo>
                <a:lnTo>
                  <a:pt x="7131" y="6063"/>
                </a:lnTo>
                <a:lnTo>
                  <a:pt x="7134" y="6067"/>
                </a:lnTo>
                <a:lnTo>
                  <a:pt x="7040" y="6161"/>
                </a:lnTo>
                <a:lnTo>
                  <a:pt x="7036" y="6158"/>
                </a:lnTo>
                <a:cubicBezTo>
                  <a:pt x="7028" y="6149"/>
                  <a:pt x="7022" y="6138"/>
                  <a:pt x="7019" y="6127"/>
                </a:cubicBezTo>
                <a:lnTo>
                  <a:pt x="6969" y="5927"/>
                </a:lnTo>
                <a:lnTo>
                  <a:pt x="6977" y="5946"/>
                </a:lnTo>
                <a:lnTo>
                  <a:pt x="6894" y="5812"/>
                </a:lnTo>
                <a:lnTo>
                  <a:pt x="6997" y="5824"/>
                </a:lnTo>
                <a:lnTo>
                  <a:pt x="6897" y="5924"/>
                </a:lnTo>
                <a:lnTo>
                  <a:pt x="6915" y="5891"/>
                </a:lnTo>
                <a:lnTo>
                  <a:pt x="6910" y="5914"/>
                </a:lnTo>
                <a:lnTo>
                  <a:pt x="6780" y="5886"/>
                </a:lnTo>
                <a:close/>
                <a:moveTo>
                  <a:pt x="7236" y="5965"/>
                </a:moveTo>
                <a:lnTo>
                  <a:pt x="7268" y="5813"/>
                </a:lnTo>
                <a:cubicBezTo>
                  <a:pt x="7269" y="5808"/>
                  <a:pt x="7271" y="5802"/>
                  <a:pt x="7274" y="5797"/>
                </a:cubicBezTo>
                <a:lnTo>
                  <a:pt x="7374" y="5597"/>
                </a:lnTo>
                <a:lnTo>
                  <a:pt x="7450" y="5460"/>
                </a:lnTo>
                <a:lnTo>
                  <a:pt x="7567" y="5525"/>
                </a:lnTo>
                <a:lnTo>
                  <a:pt x="7493" y="5657"/>
                </a:lnTo>
                <a:lnTo>
                  <a:pt x="7393" y="5857"/>
                </a:lnTo>
                <a:lnTo>
                  <a:pt x="7399" y="5841"/>
                </a:lnTo>
                <a:lnTo>
                  <a:pt x="7366" y="5993"/>
                </a:lnTo>
                <a:lnTo>
                  <a:pt x="7236" y="5965"/>
                </a:lnTo>
                <a:close/>
                <a:moveTo>
                  <a:pt x="7767" y="5778"/>
                </a:moveTo>
                <a:lnTo>
                  <a:pt x="7776" y="5797"/>
                </a:lnTo>
                <a:lnTo>
                  <a:pt x="7653" y="5809"/>
                </a:lnTo>
                <a:lnTo>
                  <a:pt x="7753" y="5459"/>
                </a:lnTo>
                <a:lnTo>
                  <a:pt x="7777" y="5320"/>
                </a:lnTo>
                <a:lnTo>
                  <a:pt x="7908" y="5343"/>
                </a:lnTo>
                <a:lnTo>
                  <a:pt x="7881" y="5495"/>
                </a:lnTo>
                <a:lnTo>
                  <a:pt x="7781" y="5845"/>
                </a:lnTo>
                <a:cubicBezTo>
                  <a:pt x="7773" y="5872"/>
                  <a:pt x="7750" y="5891"/>
                  <a:pt x="7723" y="5894"/>
                </a:cubicBezTo>
                <a:cubicBezTo>
                  <a:pt x="7696" y="5896"/>
                  <a:pt x="7669" y="5882"/>
                  <a:pt x="7657" y="5857"/>
                </a:cubicBezTo>
                <a:lnTo>
                  <a:pt x="7648" y="5838"/>
                </a:lnTo>
                <a:lnTo>
                  <a:pt x="7767" y="5778"/>
                </a:lnTo>
                <a:close/>
                <a:moveTo>
                  <a:pt x="7846" y="4926"/>
                </a:moveTo>
                <a:lnTo>
                  <a:pt x="7851" y="4899"/>
                </a:lnTo>
                <a:lnTo>
                  <a:pt x="7884" y="4423"/>
                </a:lnTo>
                <a:cubicBezTo>
                  <a:pt x="7886" y="4390"/>
                  <a:pt x="7911" y="4364"/>
                  <a:pt x="7944" y="4361"/>
                </a:cubicBezTo>
                <a:cubicBezTo>
                  <a:pt x="7976" y="4358"/>
                  <a:pt x="8006" y="4379"/>
                  <a:pt x="8015" y="4410"/>
                </a:cubicBezTo>
                <a:lnTo>
                  <a:pt x="8020" y="4431"/>
                </a:lnTo>
                <a:lnTo>
                  <a:pt x="7891" y="4465"/>
                </a:lnTo>
                <a:lnTo>
                  <a:pt x="7886" y="4444"/>
                </a:lnTo>
                <a:lnTo>
                  <a:pt x="8017" y="4432"/>
                </a:lnTo>
                <a:lnTo>
                  <a:pt x="7982" y="4922"/>
                </a:lnTo>
                <a:lnTo>
                  <a:pt x="7978" y="4949"/>
                </a:lnTo>
                <a:lnTo>
                  <a:pt x="7846" y="4926"/>
                </a:lnTo>
                <a:close/>
                <a:moveTo>
                  <a:pt x="8118" y="4832"/>
                </a:moveTo>
                <a:lnTo>
                  <a:pt x="8152" y="5364"/>
                </a:lnTo>
                <a:lnTo>
                  <a:pt x="8019" y="5372"/>
                </a:lnTo>
                <a:lnTo>
                  <a:pt x="7985" y="4840"/>
                </a:lnTo>
                <a:lnTo>
                  <a:pt x="8118" y="4832"/>
                </a:lnTo>
                <a:close/>
                <a:moveTo>
                  <a:pt x="8177" y="5763"/>
                </a:moveTo>
                <a:lnTo>
                  <a:pt x="8211" y="6295"/>
                </a:lnTo>
                <a:lnTo>
                  <a:pt x="8078" y="6304"/>
                </a:lnTo>
                <a:lnTo>
                  <a:pt x="8044" y="5772"/>
                </a:lnTo>
                <a:lnTo>
                  <a:pt x="8177" y="5763"/>
                </a:lnTo>
                <a:close/>
                <a:moveTo>
                  <a:pt x="8223" y="6698"/>
                </a:moveTo>
                <a:lnTo>
                  <a:pt x="8234" y="7231"/>
                </a:lnTo>
                <a:lnTo>
                  <a:pt x="8100" y="7234"/>
                </a:lnTo>
                <a:lnTo>
                  <a:pt x="8090" y="6701"/>
                </a:lnTo>
                <a:lnTo>
                  <a:pt x="8223" y="6698"/>
                </a:lnTo>
                <a:close/>
                <a:moveTo>
                  <a:pt x="8242" y="7631"/>
                </a:moveTo>
                <a:lnTo>
                  <a:pt x="8253" y="8164"/>
                </a:lnTo>
                <a:lnTo>
                  <a:pt x="8119" y="8167"/>
                </a:lnTo>
                <a:lnTo>
                  <a:pt x="8109" y="7634"/>
                </a:lnTo>
                <a:lnTo>
                  <a:pt x="8242" y="7631"/>
                </a:lnTo>
                <a:close/>
                <a:moveTo>
                  <a:pt x="8261" y="8564"/>
                </a:moveTo>
                <a:lnTo>
                  <a:pt x="8267" y="8859"/>
                </a:lnTo>
                <a:lnTo>
                  <a:pt x="8277" y="9096"/>
                </a:lnTo>
                <a:lnTo>
                  <a:pt x="8144" y="9102"/>
                </a:lnTo>
                <a:lnTo>
                  <a:pt x="8133" y="8862"/>
                </a:lnTo>
                <a:lnTo>
                  <a:pt x="8128" y="8567"/>
                </a:lnTo>
                <a:lnTo>
                  <a:pt x="8261" y="8564"/>
                </a:lnTo>
                <a:close/>
                <a:moveTo>
                  <a:pt x="8295" y="9495"/>
                </a:moveTo>
                <a:lnTo>
                  <a:pt x="8318" y="10028"/>
                </a:lnTo>
                <a:lnTo>
                  <a:pt x="8185" y="10034"/>
                </a:lnTo>
                <a:lnTo>
                  <a:pt x="8162" y="9501"/>
                </a:lnTo>
                <a:lnTo>
                  <a:pt x="8295" y="9495"/>
                </a:lnTo>
                <a:close/>
                <a:moveTo>
                  <a:pt x="8336" y="10428"/>
                </a:moveTo>
                <a:lnTo>
                  <a:pt x="8360" y="10961"/>
                </a:lnTo>
                <a:lnTo>
                  <a:pt x="8226" y="10966"/>
                </a:lnTo>
                <a:lnTo>
                  <a:pt x="8203" y="10434"/>
                </a:lnTo>
                <a:lnTo>
                  <a:pt x="8336" y="10428"/>
                </a:lnTo>
                <a:close/>
                <a:moveTo>
                  <a:pt x="8392" y="11355"/>
                </a:moveTo>
                <a:lnTo>
                  <a:pt x="8450" y="11885"/>
                </a:lnTo>
                <a:lnTo>
                  <a:pt x="8317" y="11899"/>
                </a:lnTo>
                <a:lnTo>
                  <a:pt x="8259" y="11369"/>
                </a:lnTo>
                <a:lnTo>
                  <a:pt x="8392" y="11355"/>
                </a:lnTo>
                <a:close/>
                <a:moveTo>
                  <a:pt x="8333" y="11493"/>
                </a:moveTo>
                <a:lnTo>
                  <a:pt x="8354" y="10960"/>
                </a:lnTo>
                <a:lnTo>
                  <a:pt x="8487" y="10965"/>
                </a:lnTo>
                <a:lnTo>
                  <a:pt x="8466" y="11498"/>
                </a:lnTo>
                <a:lnTo>
                  <a:pt x="8333" y="11493"/>
                </a:lnTo>
                <a:close/>
                <a:moveTo>
                  <a:pt x="8370" y="10561"/>
                </a:moveTo>
                <a:lnTo>
                  <a:pt x="8390" y="10028"/>
                </a:lnTo>
                <a:lnTo>
                  <a:pt x="8523" y="10033"/>
                </a:lnTo>
                <a:lnTo>
                  <a:pt x="8503" y="10566"/>
                </a:lnTo>
                <a:lnTo>
                  <a:pt x="8370" y="10561"/>
                </a:lnTo>
                <a:close/>
                <a:moveTo>
                  <a:pt x="8404" y="9628"/>
                </a:moveTo>
                <a:lnTo>
                  <a:pt x="8424" y="9095"/>
                </a:lnTo>
                <a:lnTo>
                  <a:pt x="8557" y="9100"/>
                </a:lnTo>
                <a:lnTo>
                  <a:pt x="8538" y="9633"/>
                </a:lnTo>
                <a:lnTo>
                  <a:pt x="8404" y="9628"/>
                </a:lnTo>
                <a:close/>
                <a:moveTo>
                  <a:pt x="8439" y="8695"/>
                </a:moveTo>
                <a:lnTo>
                  <a:pt x="8459" y="8162"/>
                </a:lnTo>
                <a:lnTo>
                  <a:pt x="8592" y="8167"/>
                </a:lnTo>
                <a:lnTo>
                  <a:pt x="8572" y="8700"/>
                </a:lnTo>
                <a:lnTo>
                  <a:pt x="8439" y="8695"/>
                </a:lnTo>
                <a:close/>
                <a:moveTo>
                  <a:pt x="8474" y="7762"/>
                </a:moveTo>
                <a:lnTo>
                  <a:pt x="8494" y="7230"/>
                </a:lnTo>
                <a:lnTo>
                  <a:pt x="8627" y="7235"/>
                </a:lnTo>
                <a:lnTo>
                  <a:pt x="8607" y="7768"/>
                </a:lnTo>
                <a:lnTo>
                  <a:pt x="8474" y="7762"/>
                </a:lnTo>
                <a:close/>
                <a:moveTo>
                  <a:pt x="8510" y="6830"/>
                </a:moveTo>
                <a:lnTo>
                  <a:pt x="8530" y="6297"/>
                </a:lnTo>
                <a:lnTo>
                  <a:pt x="8663" y="6302"/>
                </a:lnTo>
                <a:lnTo>
                  <a:pt x="8643" y="6835"/>
                </a:lnTo>
                <a:lnTo>
                  <a:pt x="8510" y="6830"/>
                </a:lnTo>
                <a:close/>
                <a:moveTo>
                  <a:pt x="8545" y="5897"/>
                </a:moveTo>
                <a:lnTo>
                  <a:pt x="8566" y="5364"/>
                </a:lnTo>
                <a:lnTo>
                  <a:pt x="8699" y="5369"/>
                </a:lnTo>
                <a:lnTo>
                  <a:pt x="8679" y="5902"/>
                </a:lnTo>
                <a:lnTo>
                  <a:pt x="8545" y="5897"/>
                </a:lnTo>
                <a:close/>
                <a:moveTo>
                  <a:pt x="8582" y="4964"/>
                </a:moveTo>
                <a:lnTo>
                  <a:pt x="8603" y="4432"/>
                </a:lnTo>
                <a:lnTo>
                  <a:pt x="8736" y="4437"/>
                </a:lnTo>
                <a:lnTo>
                  <a:pt x="8715" y="4970"/>
                </a:lnTo>
                <a:lnTo>
                  <a:pt x="8582" y="4964"/>
                </a:lnTo>
                <a:close/>
                <a:moveTo>
                  <a:pt x="8763" y="4134"/>
                </a:moveTo>
                <a:lnTo>
                  <a:pt x="8848" y="4460"/>
                </a:lnTo>
                <a:cubicBezTo>
                  <a:pt x="8849" y="4465"/>
                  <a:pt x="8850" y="4469"/>
                  <a:pt x="8850" y="4473"/>
                </a:cubicBezTo>
                <a:lnTo>
                  <a:pt x="8862" y="4669"/>
                </a:lnTo>
                <a:lnTo>
                  <a:pt x="8729" y="4677"/>
                </a:lnTo>
                <a:lnTo>
                  <a:pt x="8717" y="4481"/>
                </a:lnTo>
                <a:lnTo>
                  <a:pt x="8719" y="4494"/>
                </a:lnTo>
                <a:lnTo>
                  <a:pt x="8634" y="4168"/>
                </a:lnTo>
                <a:lnTo>
                  <a:pt x="8763" y="4134"/>
                </a:lnTo>
                <a:close/>
                <a:moveTo>
                  <a:pt x="8885" y="5069"/>
                </a:moveTo>
                <a:lnTo>
                  <a:pt x="8917" y="5601"/>
                </a:lnTo>
                <a:lnTo>
                  <a:pt x="8784" y="5609"/>
                </a:lnTo>
                <a:lnTo>
                  <a:pt x="8752" y="5077"/>
                </a:lnTo>
                <a:lnTo>
                  <a:pt x="8885" y="5069"/>
                </a:lnTo>
                <a:close/>
                <a:moveTo>
                  <a:pt x="8939" y="6002"/>
                </a:moveTo>
                <a:lnTo>
                  <a:pt x="8960" y="6535"/>
                </a:lnTo>
                <a:lnTo>
                  <a:pt x="8827" y="6540"/>
                </a:lnTo>
                <a:lnTo>
                  <a:pt x="8805" y="6007"/>
                </a:lnTo>
                <a:lnTo>
                  <a:pt x="8939" y="6002"/>
                </a:lnTo>
                <a:close/>
                <a:moveTo>
                  <a:pt x="8976" y="6934"/>
                </a:moveTo>
                <a:lnTo>
                  <a:pt x="8983" y="7124"/>
                </a:lnTo>
                <a:lnTo>
                  <a:pt x="9034" y="7456"/>
                </a:lnTo>
                <a:lnTo>
                  <a:pt x="8902" y="7476"/>
                </a:lnTo>
                <a:lnTo>
                  <a:pt x="8850" y="7130"/>
                </a:lnTo>
                <a:lnTo>
                  <a:pt x="8843" y="6940"/>
                </a:lnTo>
                <a:lnTo>
                  <a:pt x="8976" y="6934"/>
                </a:lnTo>
                <a:close/>
                <a:moveTo>
                  <a:pt x="9096" y="7848"/>
                </a:moveTo>
                <a:lnTo>
                  <a:pt x="9182" y="8264"/>
                </a:lnTo>
                <a:cubicBezTo>
                  <a:pt x="9183" y="8267"/>
                  <a:pt x="9183" y="8270"/>
                  <a:pt x="9183" y="8274"/>
                </a:cubicBezTo>
                <a:lnTo>
                  <a:pt x="9189" y="8382"/>
                </a:lnTo>
                <a:lnTo>
                  <a:pt x="9056" y="8389"/>
                </a:lnTo>
                <a:lnTo>
                  <a:pt x="9050" y="8281"/>
                </a:lnTo>
                <a:lnTo>
                  <a:pt x="9052" y="8291"/>
                </a:lnTo>
                <a:lnTo>
                  <a:pt x="8965" y="7875"/>
                </a:lnTo>
                <a:lnTo>
                  <a:pt x="9096" y="7848"/>
                </a:lnTo>
                <a:close/>
                <a:moveTo>
                  <a:pt x="9210" y="8782"/>
                </a:moveTo>
                <a:lnTo>
                  <a:pt x="9233" y="9240"/>
                </a:lnTo>
                <a:lnTo>
                  <a:pt x="9238" y="9313"/>
                </a:lnTo>
                <a:lnTo>
                  <a:pt x="9105" y="9322"/>
                </a:lnTo>
                <a:lnTo>
                  <a:pt x="9100" y="9247"/>
                </a:lnTo>
                <a:lnTo>
                  <a:pt x="9076" y="8789"/>
                </a:lnTo>
                <a:lnTo>
                  <a:pt x="9210" y="8782"/>
                </a:lnTo>
                <a:close/>
                <a:moveTo>
                  <a:pt x="9265" y="9712"/>
                </a:moveTo>
                <a:lnTo>
                  <a:pt x="9301" y="10244"/>
                </a:lnTo>
                <a:lnTo>
                  <a:pt x="9168" y="10253"/>
                </a:lnTo>
                <a:lnTo>
                  <a:pt x="9132" y="9721"/>
                </a:lnTo>
                <a:lnTo>
                  <a:pt x="9265" y="9712"/>
                </a:lnTo>
                <a:close/>
                <a:moveTo>
                  <a:pt x="9328" y="10643"/>
                </a:moveTo>
                <a:lnTo>
                  <a:pt x="9333" y="10723"/>
                </a:lnTo>
                <a:lnTo>
                  <a:pt x="9377" y="11173"/>
                </a:lnTo>
                <a:lnTo>
                  <a:pt x="9244" y="11185"/>
                </a:lnTo>
                <a:lnTo>
                  <a:pt x="9200" y="10732"/>
                </a:lnTo>
                <a:lnTo>
                  <a:pt x="9195" y="10652"/>
                </a:lnTo>
                <a:lnTo>
                  <a:pt x="9328" y="10643"/>
                </a:lnTo>
                <a:close/>
                <a:moveTo>
                  <a:pt x="9415" y="11571"/>
                </a:moveTo>
                <a:lnTo>
                  <a:pt x="9416" y="11587"/>
                </a:lnTo>
                <a:lnTo>
                  <a:pt x="9284" y="11590"/>
                </a:lnTo>
                <a:lnTo>
                  <a:pt x="9311" y="11074"/>
                </a:lnTo>
                <a:lnTo>
                  <a:pt x="9444" y="11081"/>
                </a:lnTo>
                <a:lnTo>
                  <a:pt x="9417" y="11597"/>
                </a:lnTo>
                <a:cubicBezTo>
                  <a:pt x="9415" y="11632"/>
                  <a:pt x="9386" y="11660"/>
                  <a:pt x="9352" y="11660"/>
                </a:cubicBezTo>
                <a:cubicBezTo>
                  <a:pt x="9317" y="11661"/>
                  <a:pt x="9287" y="11635"/>
                  <a:pt x="9284" y="11600"/>
                </a:cubicBezTo>
                <a:lnTo>
                  <a:pt x="9282" y="11584"/>
                </a:lnTo>
                <a:lnTo>
                  <a:pt x="9415" y="11571"/>
                </a:lnTo>
                <a:close/>
                <a:moveTo>
                  <a:pt x="9332" y="10675"/>
                </a:moveTo>
                <a:lnTo>
                  <a:pt x="9334" y="10640"/>
                </a:lnTo>
                <a:lnTo>
                  <a:pt x="9349" y="10143"/>
                </a:lnTo>
                <a:lnTo>
                  <a:pt x="9482" y="10147"/>
                </a:lnTo>
                <a:lnTo>
                  <a:pt x="9467" y="10647"/>
                </a:lnTo>
                <a:lnTo>
                  <a:pt x="9465" y="10682"/>
                </a:lnTo>
                <a:lnTo>
                  <a:pt x="9332" y="10675"/>
                </a:lnTo>
                <a:close/>
                <a:moveTo>
                  <a:pt x="9362" y="9743"/>
                </a:moveTo>
                <a:lnTo>
                  <a:pt x="9378" y="9210"/>
                </a:lnTo>
                <a:lnTo>
                  <a:pt x="9512" y="9215"/>
                </a:lnTo>
                <a:lnTo>
                  <a:pt x="9495" y="9748"/>
                </a:lnTo>
                <a:lnTo>
                  <a:pt x="9362" y="9743"/>
                </a:lnTo>
                <a:close/>
                <a:moveTo>
                  <a:pt x="9391" y="8811"/>
                </a:moveTo>
                <a:lnTo>
                  <a:pt x="9408" y="8278"/>
                </a:lnTo>
                <a:lnTo>
                  <a:pt x="9541" y="8282"/>
                </a:lnTo>
                <a:lnTo>
                  <a:pt x="9524" y="8815"/>
                </a:lnTo>
                <a:lnTo>
                  <a:pt x="9391" y="8811"/>
                </a:lnTo>
                <a:close/>
                <a:moveTo>
                  <a:pt x="9420" y="7878"/>
                </a:moveTo>
                <a:lnTo>
                  <a:pt x="9434" y="7458"/>
                </a:lnTo>
                <a:lnTo>
                  <a:pt x="9436" y="7345"/>
                </a:lnTo>
                <a:lnTo>
                  <a:pt x="9570" y="7348"/>
                </a:lnTo>
                <a:lnTo>
                  <a:pt x="9567" y="7463"/>
                </a:lnTo>
                <a:lnTo>
                  <a:pt x="9554" y="7882"/>
                </a:lnTo>
                <a:lnTo>
                  <a:pt x="9420" y="7878"/>
                </a:lnTo>
                <a:close/>
                <a:moveTo>
                  <a:pt x="9446" y="6945"/>
                </a:moveTo>
                <a:lnTo>
                  <a:pt x="9460" y="6412"/>
                </a:lnTo>
                <a:lnTo>
                  <a:pt x="9593" y="6415"/>
                </a:lnTo>
                <a:lnTo>
                  <a:pt x="9580" y="6949"/>
                </a:lnTo>
                <a:lnTo>
                  <a:pt x="9446" y="6945"/>
                </a:lnTo>
                <a:close/>
                <a:moveTo>
                  <a:pt x="9470" y="6012"/>
                </a:moveTo>
                <a:lnTo>
                  <a:pt x="9483" y="5479"/>
                </a:lnTo>
                <a:lnTo>
                  <a:pt x="9616" y="5482"/>
                </a:lnTo>
                <a:lnTo>
                  <a:pt x="9603" y="6015"/>
                </a:lnTo>
                <a:lnTo>
                  <a:pt x="9470" y="6012"/>
                </a:lnTo>
                <a:close/>
                <a:moveTo>
                  <a:pt x="9493" y="5079"/>
                </a:moveTo>
                <a:lnTo>
                  <a:pt x="9506" y="4546"/>
                </a:lnTo>
                <a:lnTo>
                  <a:pt x="9640" y="4549"/>
                </a:lnTo>
                <a:lnTo>
                  <a:pt x="9626" y="5082"/>
                </a:lnTo>
                <a:lnTo>
                  <a:pt x="9493" y="5079"/>
                </a:lnTo>
                <a:close/>
                <a:moveTo>
                  <a:pt x="9516" y="4146"/>
                </a:moveTo>
                <a:lnTo>
                  <a:pt x="9530" y="3613"/>
                </a:lnTo>
                <a:lnTo>
                  <a:pt x="9663" y="3616"/>
                </a:lnTo>
                <a:lnTo>
                  <a:pt x="9650" y="4149"/>
                </a:lnTo>
                <a:lnTo>
                  <a:pt x="9516" y="4146"/>
                </a:lnTo>
                <a:close/>
                <a:moveTo>
                  <a:pt x="9538" y="3213"/>
                </a:moveTo>
                <a:lnTo>
                  <a:pt x="9549" y="2680"/>
                </a:lnTo>
                <a:lnTo>
                  <a:pt x="9682" y="2683"/>
                </a:lnTo>
                <a:lnTo>
                  <a:pt x="9672" y="3216"/>
                </a:lnTo>
                <a:lnTo>
                  <a:pt x="9538" y="3213"/>
                </a:lnTo>
                <a:close/>
                <a:moveTo>
                  <a:pt x="9557" y="2280"/>
                </a:moveTo>
                <a:lnTo>
                  <a:pt x="9568" y="1747"/>
                </a:lnTo>
                <a:lnTo>
                  <a:pt x="9701" y="1750"/>
                </a:lnTo>
                <a:lnTo>
                  <a:pt x="9690" y="2283"/>
                </a:lnTo>
                <a:lnTo>
                  <a:pt x="9557" y="2280"/>
                </a:lnTo>
                <a:close/>
                <a:moveTo>
                  <a:pt x="9576" y="1347"/>
                </a:moveTo>
                <a:lnTo>
                  <a:pt x="9583" y="959"/>
                </a:lnTo>
                <a:cubicBezTo>
                  <a:pt x="9584" y="925"/>
                  <a:pt x="9611" y="896"/>
                  <a:pt x="9646" y="894"/>
                </a:cubicBezTo>
                <a:cubicBezTo>
                  <a:pt x="9680" y="892"/>
                  <a:pt x="9711" y="916"/>
                  <a:pt x="9716" y="951"/>
                </a:cubicBezTo>
                <a:lnTo>
                  <a:pt x="9738" y="1094"/>
                </a:lnTo>
                <a:lnTo>
                  <a:pt x="9606" y="1114"/>
                </a:lnTo>
                <a:lnTo>
                  <a:pt x="9584" y="970"/>
                </a:lnTo>
                <a:lnTo>
                  <a:pt x="9717" y="962"/>
                </a:lnTo>
                <a:lnTo>
                  <a:pt x="9709" y="1350"/>
                </a:lnTo>
                <a:lnTo>
                  <a:pt x="9576" y="1347"/>
                </a:lnTo>
                <a:close/>
                <a:moveTo>
                  <a:pt x="9797" y="1490"/>
                </a:moveTo>
                <a:lnTo>
                  <a:pt x="9816" y="1617"/>
                </a:lnTo>
                <a:lnTo>
                  <a:pt x="9827" y="2030"/>
                </a:lnTo>
                <a:lnTo>
                  <a:pt x="9694" y="2033"/>
                </a:lnTo>
                <a:lnTo>
                  <a:pt x="9684" y="1637"/>
                </a:lnTo>
                <a:lnTo>
                  <a:pt x="9665" y="1510"/>
                </a:lnTo>
                <a:lnTo>
                  <a:pt x="9797" y="1490"/>
                </a:lnTo>
                <a:close/>
                <a:moveTo>
                  <a:pt x="9837" y="2430"/>
                </a:moveTo>
                <a:lnTo>
                  <a:pt x="9850" y="2963"/>
                </a:lnTo>
                <a:lnTo>
                  <a:pt x="9717" y="2966"/>
                </a:lnTo>
                <a:lnTo>
                  <a:pt x="9704" y="2433"/>
                </a:lnTo>
                <a:lnTo>
                  <a:pt x="9837" y="2430"/>
                </a:lnTo>
                <a:close/>
                <a:moveTo>
                  <a:pt x="9860" y="3363"/>
                </a:moveTo>
                <a:lnTo>
                  <a:pt x="9874" y="3896"/>
                </a:lnTo>
                <a:lnTo>
                  <a:pt x="9740" y="3899"/>
                </a:lnTo>
                <a:lnTo>
                  <a:pt x="9727" y="3366"/>
                </a:lnTo>
                <a:lnTo>
                  <a:pt x="9860" y="3363"/>
                </a:lnTo>
                <a:close/>
                <a:moveTo>
                  <a:pt x="9884" y="4296"/>
                </a:moveTo>
                <a:lnTo>
                  <a:pt x="9897" y="4829"/>
                </a:lnTo>
                <a:lnTo>
                  <a:pt x="9764" y="4832"/>
                </a:lnTo>
                <a:lnTo>
                  <a:pt x="9750" y="4299"/>
                </a:lnTo>
                <a:lnTo>
                  <a:pt x="9884" y="4296"/>
                </a:lnTo>
                <a:close/>
                <a:moveTo>
                  <a:pt x="9904" y="5230"/>
                </a:moveTo>
                <a:lnTo>
                  <a:pt x="9911" y="5763"/>
                </a:lnTo>
                <a:lnTo>
                  <a:pt x="9778" y="5765"/>
                </a:lnTo>
                <a:lnTo>
                  <a:pt x="9771" y="5232"/>
                </a:lnTo>
                <a:lnTo>
                  <a:pt x="9904" y="5230"/>
                </a:lnTo>
                <a:close/>
                <a:moveTo>
                  <a:pt x="9917" y="6163"/>
                </a:moveTo>
                <a:lnTo>
                  <a:pt x="9924" y="6696"/>
                </a:lnTo>
                <a:lnTo>
                  <a:pt x="9791" y="6698"/>
                </a:lnTo>
                <a:lnTo>
                  <a:pt x="9783" y="6165"/>
                </a:lnTo>
                <a:lnTo>
                  <a:pt x="9917" y="6163"/>
                </a:lnTo>
                <a:close/>
                <a:moveTo>
                  <a:pt x="9929" y="7096"/>
                </a:moveTo>
                <a:lnTo>
                  <a:pt x="9937" y="7629"/>
                </a:lnTo>
                <a:lnTo>
                  <a:pt x="9803" y="7631"/>
                </a:lnTo>
                <a:lnTo>
                  <a:pt x="9796" y="7098"/>
                </a:lnTo>
                <a:lnTo>
                  <a:pt x="9929" y="7096"/>
                </a:lnTo>
                <a:close/>
                <a:moveTo>
                  <a:pt x="9942" y="8029"/>
                </a:moveTo>
                <a:lnTo>
                  <a:pt x="9949" y="8563"/>
                </a:lnTo>
                <a:lnTo>
                  <a:pt x="9816" y="8565"/>
                </a:lnTo>
                <a:lnTo>
                  <a:pt x="9809" y="8031"/>
                </a:lnTo>
                <a:lnTo>
                  <a:pt x="9942" y="8029"/>
                </a:lnTo>
                <a:close/>
                <a:moveTo>
                  <a:pt x="9974" y="8958"/>
                </a:moveTo>
                <a:lnTo>
                  <a:pt x="10011" y="9490"/>
                </a:lnTo>
                <a:lnTo>
                  <a:pt x="9878" y="9499"/>
                </a:lnTo>
                <a:lnTo>
                  <a:pt x="9841" y="8967"/>
                </a:lnTo>
                <a:lnTo>
                  <a:pt x="9974" y="8958"/>
                </a:lnTo>
                <a:close/>
                <a:moveTo>
                  <a:pt x="10038" y="9889"/>
                </a:moveTo>
                <a:lnTo>
                  <a:pt x="10050" y="10056"/>
                </a:lnTo>
                <a:lnTo>
                  <a:pt x="9917" y="10056"/>
                </a:lnTo>
                <a:lnTo>
                  <a:pt x="9939" y="9691"/>
                </a:lnTo>
                <a:lnTo>
                  <a:pt x="10072" y="9699"/>
                </a:lnTo>
                <a:lnTo>
                  <a:pt x="10050" y="10065"/>
                </a:lnTo>
                <a:cubicBezTo>
                  <a:pt x="10048" y="10100"/>
                  <a:pt x="10019" y="10127"/>
                  <a:pt x="9984" y="10127"/>
                </a:cubicBezTo>
                <a:cubicBezTo>
                  <a:pt x="9949" y="10127"/>
                  <a:pt x="9919" y="10100"/>
                  <a:pt x="9917" y="10065"/>
                </a:cubicBezTo>
                <a:lnTo>
                  <a:pt x="9905" y="9899"/>
                </a:lnTo>
                <a:lnTo>
                  <a:pt x="10038" y="9889"/>
                </a:lnTo>
                <a:close/>
                <a:moveTo>
                  <a:pt x="9964" y="9291"/>
                </a:moveTo>
                <a:lnTo>
                  <a:pt x="9996" y="8759"/>
                </a:lnTo>
                <a:lnTo>
                  <a:pt x="10129" y="8767"/>
                </a:lnTo>
                <a:lnTo>
                  <a:pt x="10097" y="9300"/>
                </a:lnTo>
                <a:lnTo>
                  <a:pt x="9964" y="9291"/>
                </a:lnTo>
                <a:close/>
                <a:moveTo>
                  <a:pt x="10018" y="8363"/>
                </a:moveTo>
                <a:lnTo>
                  <a:pt x="10025" y="7830"/>
                </a:lnTo>
                <a:lnTo>
                  <a:pt x="10159" y="7831"/>
                </a:lnTo>
                <a:lnTo>
                  <a:pt x="10151" y="8365"/>
                </a:lnTo>
                <a:lnTo>
                  <a:pt x="10018" y="8363"/>
                </a:lnTo>
                <a:close/>
                <a:moveTo>
                  <a:pt x="10031" y="7430"/>
                </a:moveTo>
                <a:lnTo>
                  <a:pt x="10039" y="6896"/>
                </a:lnTo>
                <a:lnTo>
                  <a:pt x="10172" y="6898"/>
                </a:lnTo>
                <a:lnTo>
                  <a:pt x="10164" y="7432"/>
                </a:lnTo>
                <a:lnTo>
                  <a:pt x="10031" y="7430"/>
                </a:lnTo>
                <a:close/>
                <a:moveTo>
                  <a:pt x="10045" y="6496"/>
                </a:moveTo>
                <a:lnTo>
                  <a:pt x="10052" y="5963"/>
                </a:lnTo>
                <a:lnTo>
                  <a:pt x="10186" y="5965"/>
                </a:lnTo>
                <a:lnTo>
                  <a:pt x="10178" y="6498"/>
                </a:lnTo>
                <a:lnTo>
                  <a:pt x="10045" y="6496"/>
                </a:lnTo>
                <a:close/>
                <a:moveTo>
                  <a:pt x="10058" y="5563"/>
                </a:moveTo>
                <a:lnTo>
                  <a:pt x="10066" y="5030"/>
                </a:lnTo>
                <a:lnTo>
                  <a:pt x="10199" y="5032"/>
                </a:lnTo>
                <a:lnTo>
                  <a:pt x="10191" y="5565"/>
                </a:lnTo>
                <a:lnTo>
                  <a:pt x="10058" y="5563"/>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84108" name="Freeform 140">
            <a:extLst>
              <a:ext uri="{FF2B5EF4-FFF2-40B4-BE49-F238E27FC236}">
                <a16:creationId xmlns:a16="http://schemas.microsoft.com/office/drawing/2014/main" id="{D089E334-2BF0-4F69-A413-C5A580D6FF58}"/>
              </a:ext>
            </a:extLst>
          </p:cNvPr>
          <p:cNvSpPr>
            <a:spLocks noEditPoints="1"/>
          </p:cNvSpPr>
          <p:nvPr/>
        </p:nvSpPr>
        <p:spPr bwMode="auto">
          <a:xfrm>
            <a:off x="5391150" y="3956050"/>
            <a:ext cx="919163" cy="579438"/>
          </a:xfrm>
          <a:custGeom>
            <a:avLst/>
            <a:gdLst>
              <a:gd name="T0" fmla="*/ 16 w 4242"/>
              <a:gd name="T1" fmla="*/ 1287 h 2656"/>
              <a:gd name="T2" fmla="*/ 42 w 4242"/>
              <a:gd name="T3" fmla="*/ 554 h 2656"/>
              <a:gd name="T4" fmla="*/ 75 w 4242"/>
              <a:gd name="T5" fmla="*/ 86 h 2656"/>
              <a:gd name="T6" fmla="*/ 171 w 4242"/>
              <a:gd name="T7" fmla="*/ 266 h 2656"/>
              <a:gd name="T8" fmla="*/ 191 w 4242"/>
              <a:gd name="T9" fmla="*/ 732 h 2656"/>
              <a:gd name="T10" fmla="*/ 215 w 4242"/>
              <a:gd name="T11" fmla="*/ 1198 h 2656"/>
              <a:gd name="T12" fmla="*/ 246 w 4242"/>
              <a:gd name="T13" fmla="*/ 1662 h 2656"/>
              <a:gd name="T14" fmla="*/ 283 w 4242"/>
              <a:gd name="T15" fmla="*/ 2034 h 2656"/>
              <a:gd name="T16" fmla="*/ 217 w 4242"/>
              <a:gd name="T17" fmla="*/ 2041 h 2656"/>
              <a:gd name="T18" fmla="*/ 355 w 4242"/>
              <a:gd name="T19" fmla="*/ 1490 h 2656"/>
              <a:gd name="T20" fmla="*/ 357 w 4242"/>
              <a:gd name="T21" fmla="*/ 1189 h 2656"/>
              <a:gd name="T22" fmla="*/ 359 w 4242"/>
              <a:gd name="T23" fmla="*/ 1253 h 2656"/>
              <a:gd name="T24" fmla="*/ 496 w 4242"/>
              <a:gd name="T25" fmla="*/ 1597 h 2656"/>
              <a:gd name="T26" fmla="*/ 496 w 4242"/>
              <a:gd name="T27" fmla="*/ 1597 h 2656"/>
              <a:gd name="T28" fmla="*/ 715 w 4242"/>
              <a:gd name="T29" fmla="*/ 2244 h 2656"/>
              <a:gd name="T30" fmla="*/ 554 w 4242"/>
              <a:gd name="T31" fmla="*/ 2078 h 2656"/>
              <a:gd name="T32" fmla="*/ 832 w 4242"/>
              <a:gd name="T33" fmla="*/ 2461 h 2656"/>
              <a:gd name="T34" fmla="*/ 935 w 4242"/>
              <a:gd name="T35" fmla="*/ 2400 h 2656"/>
              <a:gd name="T36" fmla="*/ 769 w 4242"/>
              <a:gd name="T37" fmla="*/ 2482 h 2656"/>
              <a:gd name="T38" fmla="*/ 919 w 4242"/>
              <a:gd name="T39" fmla="*/ 2075 h 2656"/>
              <a:gd name="T40" fmla="*/ 977 w 4242"/>
              <a:gd name="T41" fmla="*/ 1995 h 2656"/>
              <a:gd name="T42" fmla="*/ 1095 w 4242"/>
              <a:gd name="T43" fmla="*/ 2180 h 2656"/>
              <a:gd name="T44" fmla="*/ 1095 w 4242"/>
              <a:gd name="T45" fmla="*/ 2180 h 2656"/>
              <a:gd name="T46" fmla="*/ 1313 w 4242"/>
              <a:gd name="T47" fmla="*/ 2265 h 2656"/>
              <a:gd name="T48" fmla="*/ 1313 w 4242"/>
              <a:gd name="T49" fmla="*/ 2296 h 2656"/>
              <a:gd name="T50" fmla="*/ 1401 w 4242"/>
              <a:gd name="T51" fmla="*/ 2396 h 2656"/>
              <a:gd name="T52" fmla="*/ 1472 w 4242"/>
              <a:gd name="T53" fmla="*/ 2026 h 2656"/>
              <a:gd name="T54" fmla="*/ 1543 w 4242"/>
              <a:gd name="T55" fmla="*/ 1882 h 2656"/>
              <a:gd name="T56" fmla="*/ 1661 w 4242"/>
              <a:gd name="T57" fmla="*/ 2051 h 2656"/>
              <a:gd name="T58" fmla="*/ 1661 w 4242"/>
              <a:gd name="T59" fmla="*/ 2051 h 2656"/>
              <a:gd name="T60" fmla="*/ 1759 w 4242"/>
              <a:gd name="T61" fmla="*/ 2372 h 2656"/>
              <a:gd name="T62" fmla="*/ 1799 w 4242"/>
              <a:gd name="T63" fmla="*/ 2503 h 2656"/>
              <a:gd name="T64" fmla="*/ 1746 w 4242"/>
              <a:gd name="T65" fmla="*/ 2503 h 2656"/>
              <a:gd name="T66" fmla="*/ 2033 w 4242"/>
              <a:gd name="T67" fmla="*/ 2346 h 2656"/>
              <a:gd name="T68" fmla="*/ 2163 w 4242"/>
              <a:gd name="T69" fmla="*/ 2394 h 2656"/>
              <a:gd name="T70" fmla="*/ 1985 w 4242"/>
              <a:gd name="T71" fmla="*/ 2353 h 2656"/>
              <a:gd name="T72" fmla="*/ 2218 w 4242"/>
              <a:gd name="T73" fmla="*/ 2155 h 2656"/>
              <a:gd name="T74" fmla="*/ 2390 w 4242"/>
              <a:gd name="T75" fmla="*/ 2159 h 2656"/>
              <a:gd name="T76" fmla="*/ 2282 w 4242"/>
              <a:gd name="T77" fmla="*/ 2171 h 2656"/>
              <a:gd name="T78" fmla="*/ 2474 w 4242"/>
              <a:gd name="T79" fmla="*/ 2563 h 2656"/>
              <a:gd name="T80" fmla="*/ 2428 w 4242"/>
              <a:gd name="T81" fmla="*/ 2363 h 2656"/>
              <a:gd name="T82" fmla="*/ 2566 w 4242"/>
              <a:gd name="T83" fmla="*/ 2490 h 2656"/>
              <a:gd name="T84" fmla="*/ 2671 w 4242"/>
              <a:gd name="T85" fmla="*/ 2399 h 2656"/>
              <a:gd name="T86" fmla="*/ 2790 w 4242"/>
              <a:gd name="T87" fmla="*/ 2587 h 2656"/>
              <a:gd name="T88" fmla="*/ 2872 w 4242"/>
              <a:gd name="T89" fmla="*/ 2428 h 2656"/>
              <a:gd name="T90" fmla="*/ 2727 w 4242"/>
              <a:gd name="T91" fmla="*/ 2606 h 2656"/>
              <a:gd name="T92" fmla="*/ 2950 w 4242"/>
              <a:gd name="T93" fmla="*/ 2079 h 2656"/>
              <a:gd name="T94" fmla="*/ 2925 w 4242"/>
              <a:gd name="T95" fmla="*/ 2146 h 2656"/>
              <a:gd name="T96" fmla="*/ 3050 w 4242"/>
              <a:gd name="T97" fmla="*/ 2408 h 2656"/>
              <a:gd name="T98" fmla="*/ 3205 w 4242"/>
              <a:gd name="T99" fmla="*/ 2196 h 2656"/>
              <a:gd name="T100" fmla="*/ 3142 w 4242"/>
              <a:gd name="T101" fmla="*/ 2401 h 2656"/>
              <a:gd name="T102" fmla="*/ 3366 w 4242"/>
              <a:gd name="T103" fmla="*/ 2336 h 2656"/>
              <a:gd name="T104" fmla="*/ 3460 w 4242"/>
              <a:gd name="T105" fmla="*/ 2281 h 2656"/>
              <a:gd name="T106" fmla="*/ 3457 w 4242"/>
              <a:gd name="T107" fmla="*/ 2378 h 2656"/>
              <a:gd name="T108" fmla="*/ 3366 w 4242"/>
              <a:gd name="T109" fmla="*/ 2336 h 2656"/>
              <a:gd name="T110" fmla="*/ 3752 w 4242"/>
              <a:gd name="T111" fmla="*/ 2331 h 2656"/>
              <a:gd name="T112" fmla="*/ 3749 w 4242"/>
              <a:gd name="T113" fmla="*/ 2428 h 2656"/>
              <a:gd name="T114" fmla="*/ 3809 w 4242"/>
              <a:gd name="T115" fmla="*/ 2104 h 2656"/>
              <a:gd name="T116" fmla="*/ 3948 w 4242"/>
              <a:gd name="T117" fmla="*/ 2152 h 2656"/>
              <a:gd name="T118" fmla="*/ 3857 w 4242"/>
              <a:gd name="T119" fmla="*/ 2143 h 2656"/>
              <a:gd name="T120" fmla="*/ 4104 w 4242"/>
              <a:gd name="T121" fmla="*/ 2172 h 2656"/>
              <a:gd name="T122" fmla="*/ 4182 w 4242"/>
              <a:gd name="T123" fmla="*/ 2185 h 2656"/>
              <a:gd name="T124" fmla="*/ 4113 w 4242"/>
              <a:gd name="T125" fmla="*/ 2294 h 2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42" h="2656">
                <a:moveTo>
                  <a:pt x="0" y="1753"/>
                </a:moveTo>
                <a:lnTo>
                  <a:pt x="9" y="1487"/>
                </a:lnTo>
                <a:lnTo>
                  <a:pt x="76" y="1489"/>
                </a:lnTo>
                <a:lnTo>
                  <a:pt x="67" y="1756"/>
                </a:lnTo>
                <a:lnTo>
                  <a:pt x="0" y="1753"/>
                </a:lnTo>
                <a:close/>
                <a:moveTo>
                  <a:pt x="16" y="1287"/>
                </a:moveTo>
                <a:lnTo>
                  <a:pt x="25" y="1020"/>
                </a:lnTo>
                <a:lnTo>
                  <a:pt x="92" y="1023"/>
                </a:lnTo>
                <a:lnTo>
                  <a:pt x="83" y="1289"/>
                </a:lnTo>
                <a:lnTo>
                  <a:pt x="16" y="1287"/>
                </a:lnTo>
                <a:close/>
                <a:moveTo>
                  <a:pt x="32" y="821"/>
                </a:moveTo>
                <a:lnTo>
                  <a:pt x="42" y="554"/>
                </a:lnTo>
                <a:lnTo>
                  <a:pt x="108" y="556"/>
                </a:lnTo>
                <a:lnTo>
                  <a:pt x="99" y="823"/>
                </a:lnTo>
                <a:lnTo>
                  <a:pt x="32" y="821"/>
                </a:lnTo>
                <a:close/>
                <a:moveTo>
                  <a:pt x="48" y="354"/>
                </a:moveTo>
                <a:lnTo>
                  <a:pt x="50" y="303"/>
                </a:lnTo>
                <a:lnTo>
                  <a:pt x="75" y="86"/>
                </a:lnTo>
                <a:lnTo>
                  <a:pt x="142" y="94"/>
                </a:lnTo>
                <a:lnTo>
                  <a:pt x="117" y="306"/>
                </a:lnTo>
                <a:lnTo>
                  <a:pt x="115" y="356"/>
                </a:lnTo>
                <a:lnTo>
                  <a:pt x="48" y="354"/>
                </a:lnTo>
                <a:close/>
                <a:moveTo>
                  <a:pt x="161" y="0"/>
                </a:moveTo>
                <a:lnTo>
                  <a:pt x="171" y="266"/>
                </a:lnTo>
                <a:lnTo>
                  <a:pt x="104" y="269"/>
                </a:lnTo>
                <a:lnTo>
                  <a:pt x="94" y="2"/>
                </a:lnTo>
                <a:lnTo>
                  <a:pt x="161" y="0"/>
                </a:lnTo>
                <a:close/>
                <a:moveTo>
                  <a:pt x="178" y="466"/>
                </a:moveTo>
                <a:lnTo>
                  <a:pt x="183" y="595"/>
                </a:lnTo>
                <a:lnTo>
                  <a:pt x="191" y="732"/>
                </a:lnTo>
                <a:lnTo>
                  <a:pt x="124" y="736"/>
                </a:lnTo>
                <a:lnTo>
                  <a:pt x="117" y="597"/>
                </a:lnTo>
                <a:lnTo>
                  <a:pt x="112" y="469"/>
                </a:lnTo>
                <a:lnTo>
                  <a:pt x="178" y="466"/>
                </a:lnTo>
                <a:close/>
                <a:moveTo>
                  <a:pt x="201" y="932"/>
                </a:moveTo>
                <a:lnTo>
                  <a:pt x="215" y="1198"/>
                </a:lnTo>
                <a:lnTo>
                  <a:pt x="149" y="1202"/>
                </a:lnTo>
                <a:lnTo>
                  <a:pt x="135" y="935"/>
                </a:lnTo>
                <a:lnTo>
                  <a:pt x="201" y="932"/>
                </a:lnTo>
                <a:close/>
                <a:moveTo>
                  <a:pt x="226" y="1398"/>
                </a:moveTo>
                <a:lnTo>
                  <a:pt x="233" y="1536"/>
                </a:lnTo>
                <a:lnTo>
                  <a:pt x="246" y="1662"/>
                </a:lnTo>
                <a:lnTo>
                  <a:pt x="180" y="1669"/>
                </a:lnTo>
                <a:lnTo>
                  <a:pt x="167" y="1540"/>
                </a:lnTo>
                <a:lnTo>
                  <a:pt x="160" y="1401"/>
                </a:lnTo>
                <a:lnTo>
                  <a:pt x="226" y="1398"/>
                </a:lnTo>
                <a:close/>
                <a:moveTo>
                  <a:pt x="266" y="1861"/>
                </a:moveTo>
                <a:lnTo>
                  <a:pt x="283" y="2034"/>
                </a:lnTo>
                <a:lnTo>
                  <a:pt x="218" y="2029"/>
                </a:lnTo>
                <a:lnTo>
                  <a:pt x="242" y="1940"/>
                </a:lnTo>
                <a:lnTo>
                  <a:pt x="307" y="1957"/>
                </a:lnTo>
                <a:lnTo>
                  <a:pt x="282" y="2047"/>
                </a:lnTo>
                <a:cubicBezTo>
                  <a:pt x="278" y="2062"/>
                  <a:pt x="263" y="2072"/>
                  <a:pt x="247" y="2071"/>
                </a:cubicBezTo>
                <a:cubicBezTo>
                  <a:pt x="231" y="2070"/>
                  <a:pt x="219" y="2057"/>
                  <a:pt x="217" y="2041"/>
                </a:cubicBezTo>
                <a:lnTo>
                  <a:pt x="200" y="1868"/>
                </a:lnTo>
                <a:lnTo>
                  <a:pt x="266" y="1861"/>
                </a:lnTo>
                <a:close/>
                <a:moveTo>
                  <a:pt x="261" y="1746"/>
                </a:moveTo>
                <a:lnTo>
                  <a:pt x="284" y="1510"/>
                </a:lnTo>
                <a:lnTo>
                  <a:pt x="289" y="1479"/>
                </a:lnTo>
                <a:lnTo>
                  <a:pt x="355" y="1490"/>
                </a:lnTo>
                <a:lnTo>
                  <a:pt x="350" y="1516"/>
                </a:lnTo>
                <a:lnTo>
                  <a:pt x="327" y="1753"/>
                </a:lnTo>
                <a:lnTo>
                  <a:pt x="261" y="1746"/>
                </a:lnTo>
                <a:close/>
                <a:moveTo>
                  <a:pt x="323" y="1282"/>
                </a:moveTo>
                <a:lnTo>
                  <a:pt x="334" y="1216"/>
                </a:lnTo>
                <a:cubicBezTo>
                  <a:pt x="336" y="1203"/>
                  <a:pt x="345" y="1193"/>
                  <a:pt x="357" y="1189"/>
                </a:cubicBezTo>
                <a:cubicBezTo>
                  <a:pt x="369" y="1186"/>
                  <a:pt x="382" y="1189"/>
                  <a:pt x="390" y="1198"/>
                </a:cubicBezTo>
                <a:lnTo>
                  <a:pt x="415" y="1223"/>
                </a:lnTo>
                <a:cubicBezTo>
                  <a:pt x="420" y="1227"/>
                  <a:pt x="423" y="1233"/>
                  <a:pt x="424" y="1239"/>
                </a:cubicBezTo>
                <a:lnTo>
                  <a:pt x="458" y="1400"/>
                </a:lnTo>
                <a:lnTo>
                  <a:pt x="392" y="1414"/>
                </a:lnTo>
                <a:lnTo>
                  <a:pt x="359" y="1253"/>
                </a:lnTo>
                <a:lnTo>
                  <a:pt x="368" y="1270"/>
                </a:lnTo>
                <a:lnTo>
                  <a:pt x="343" y="1245"/>
                </a:lnTo>
                <a:lnTo>
                  <a:pt x="400" y="1227"/>
                </a:lnTo>
                <a:lnTo>
                  <a:pt x="388" y="1293"/>
                </a:lnTo>
                <a:lnTo>
                  <a:pt x="323" y="1282"/>
                </a:lnTo>
                <a:close/>
                <a:moveTo>
                  <a:pt x="496" y="1597"/>
                </a:moveTo>
                <a:lnTo>
                  <a:pt x="525" y="1748"/>
                </a:lnTo>
                <a:lnTo>
                  <a:pt x="544" y="1860"/>
                </a:lnTo>
                <a:lnTo>
                  <a:pt x="479" y="1871"/>
                </a:lnTo>
                <a:lnTo>
                  <a:pt x="459" y="1761"/>
                </a:lnTo>
                <a:lnTo>
                  <a:pt x="431" y="1609"/>
                </a:lnTo>
                <a:lnTo>
                  <a:pt x="496" y="1597"/>
                </a:lnTo>
                <a:close/>
                <a:moveTo>
                  <a:pt x="612" y="2042"/>
                </a:moveTo>
                <a:lnTo>
                  <a:pt x="616" y="2054"/>
                </a:lnTo>
                <a:lnTo>
                  <a:pt x="613" y="2048"/>
                </a:lnTo>
                <a:lnTo>
                  <a:pt x="663" y="2148"/>
                </a:lnTo>
                <a:lnTo>
                  <a:pt x="713" y="2239"/>
                </a:lnTo>
                <a:cubicBezTo>
                  <a:pt x="714" y="2240"/>
                  <a:pt x="714" y="2242"/>
                  <a:pt x="715" y="2244"/>
                </a:cubicBezTo>
                <a:lnTo>
                  <a:pt x="727" y="2280"/>
                </a:lnTo>
                <a:lnTo>
                  <a:pt x="664" y="2302"/>
                </a:lnTo>
                <a:lnTo>
                  <a:pt x="652" y="2265"/>
                </a:lnTo>
                <a:lnTo>
                  <a:pt x="654" y="2270"/>
                </a:lnTo>
                <a:lnTo>
                  <a:pt x="604" y="2178"/>
                </a:lnTo>
                <a:lnTo>
                  <a:pt x="554" y="2078"/>
                </a:lnTo>
                <a:cubicBezTo>
                  <a:pt x="553" y="2076"/>
                  <a:pt x="552" y="2074"/>
                  <a:pt x="551" y="2072"/>
                </a:cubicBezTo>
                <a:lnTo>
                  <a:pt x="548" y="2060"/>
                </a:lnTo>
                <a:lnTo>
                  <a:pt x="612" y="2042"/>
                </a:lnTo>
                <a:close/>
                <a:moveTo>
                  <a:pt x="823" y="2446"/>
                </a:moveTo>
                <a:lnTo>
                  <a:pt x="828" y="2453"/>
                </a:lnTo>
                <a:cubicBezTo>
                  <a:pt x="830" y="2456"/>
                  <a:pt x="831" y="2458"/>
                  <a:pt x="832" y="2461"/>
                </a:cubicBezTo>
                <a:lnTo>
                  <a:pt x="857" y="2536"/>
                </a:lnTo>
                <a:lnTo>
                  <a:pt x="802" y="2523"/>
                </a:lnTo>
                <a:lnTo>
                  <a:pt x="852" y="2473"/>
                </a:lnTo>
                <a:lnTo>
                  <a:pt x="843" y="2488"/>
                </a:lnTo>
                <a:lnTo>
                  <a:pt x="870" y="2384"/>
                </a:lnTo>
                <a:lnTo>
                  <a:pt x="935" y="2400"/>
                </a:lnTo>
                <a:lnTo>
                  <a:pt x="907" y="2505"/>
                </a:lnTo>
                <a:cubicBezTo>
                  <a:pt x="906" y="2510"/>
                  <a:pt x="903" y="2516"/>
                  <a:pt x="899" y="2520"/>
                </a:cubicBezTo>
                <a:lnTo>
                  <a:pt x="849" y="2570"/>
                </a:lnTo>
                <a:cubicBezTo>
                  <a:pt x="841" y="2578"/>
                  <a:pt x="829" y="2581"/>
                  <a:pt x="817" y="2579"/>
                </a:cubicBezTo>
                <a:cubicBezTo>
                  <a:pt x="806" y="2576"/>
                  <a:pt x="797" y="2568"/>
                  <a:pt x="794" y="2557"/>
                </a:cubicBezTo>
                <a:lnTo>
                  <a:pt x="769" y="2482"/>
                </a:lnTo>
                <a:lnTo>
                  <a:pt x="772" y="2489"/>
                </a:lnTo>
                <a:lnTo>
                  <a:pt x="767" y="2481"/>
                </a:lnTo>
                <a:lnTo>
                  <a:pt x="823" y="2446"/>
                </a:lnTo>
                <a:close/>
                <a:moveTo>
                  <a:pt x="905" y="2192"/>
                </a:moveTo>
                <a:lnTo>
                  <a:pt x="917" y="2084"/>
                </a:lnTo>
                <a:cubicBezTo>
                  <a:pt x="917" y="2081"/>
                  <a:pt x="918" y="2078"/>
                  <a:pt x="919" y="2075"/>
                </a:cubicBezTo>
                <a:lnTo>
                  <a:pt x="969" y="1958"/>
                </a:lnTo>
                <a:cubicBezTo>
                  <a:pt x="974" y="1948"/>
                  <a:pt x="983" y="1940"/>
                  <a:pt x="994" y="1938"/>
                </a:cubicBezTo>
                <a:cubicBezTo>
                  <a:pt x="1005" y="1936"/>
                  <a:pt x="1016" y="1940"/>
                  <a:pt x="1024" y="1948"/>
                </a:cubicBezTo>
                <a:lnTo>
                  <a:pt x="1046" y="1970"/>
                </a:lnTo>
                <a:lnTo>
                  <a:pt x="999" y="2017"/>
                </a:lnTo>
                <a:lnTo>
                  <a:pt x="977" y="1995"/>
                </a:lnTo>
                <a:lnTo>
                  <a:pt x="1031" y="1984"/>
                </a:lnTo>
                <a:lnTo>
                  <a:pt x="981" y="2101"/>
                </a:lnTo>
                <a:lnTo>
                  <a:pt x="983" y="2092"/>
                </a:lnTo>
                <a:lnTo>
                  <a:pt x="971" y="2200"/>
                </a:lnTo>
                <a:lnTo>
                  <a:pt x="905" y="2192"/>
                </a:lnTo>
                <a:close/>
                <a:moveTo>
                  <a:pt x="1095" y="2180"/>
                </a:moveTo>
                <a:lnTo>
                  <a:pt x="1100" y="2226"/>
                </a:lnTo>
                <a:lnTo>
                  <a:pt x="1149" y="2437"/>
                </a:lnTo>
                <a:lnTo>
                  <a:pt x="1084" y="2452"/>
                </a:lnTo>
                <a:lnTo>
                  <a:pt x="1034" y="2233"/>
                </a:lnTo>
                <a:lnTo>
                  <a:pt x="1028" y="2188"/>
                </a:lnTo>
                <a:lnTo>
                  <a:pt x="1095" y="2180"/>
                </a:lnTo>
                <a:close/>
                <a:moveTo>
                  <a:pt x="1171" y="2456"/>
                </a:moveTo>
                <a:lnTo>
                  <a:pt x="1210" y="2343"/>
                </a:lnTo>
                <a:cubicBezTo>
                  <a:pt x="1211" y="2342"/>
                  <a:pt x="1212" y="2340"/>
                  <a:pt x="1213" y="2338"/>
                </a:cubicBezTo>
                <a:lnTo>
                  <a:pt x="1254" y="2263"/>
                </a:lnTo>
                <a:cubicBezTo>
                  <a:pt x="1260" y="2252"/>
                  <a:pt x="1272" y="2246"/>
                  <a:pt x="1284" y="2246"/>
                </a:cubicBezTo>
                <a:cubicBezTo>
                  <a:pt x="1297" y="2246"/>
                  <a:pt x="1308" y="2254"/>
                  <a:pt x="1313" y="2265"/>
                </a:cubicBezTo>
                <a:lnTo>
                  <a:pt x="1338" y="2315"/>
                </a:lnTo>
                <a:lnTo>
                  <a:pt x="1341" y="2321"/>
                </a:lnTo>
                <a:lnTo>
                  <a:pt x="1280" y="2348"/>
                </a:lnTo>
                <a:lnTo>
                  <a:pt x="1279" y="2344"/>
                </a:lnTo>
                <a:lnTo>
                  <a:pt x="1254" y="2294"/>
                </a:lnTo>
                <a:lnTo>
                  <a:pt x="1313" y="2296"/>
                </a:lnTo>
                <a:lnTo>
                  <a:pt x="1271" y="2371"/>
                </a:lnTo>
                <a:lnTo>
                  <a:pt x="1273" y="2366"/>
                </a:lnTo>
                <a:lnTo>
                  <a:pt x="1233" y="2478"/>
                </a:lnTo>
                <a:lnTo>
                  <a:pt x="1171" y="2456"/>
                </a:lnTo>
                <a:close/>
                <a:moveTo>
                  <a:pt x="1378" y="2480"/>
                </a:moveTo>
                <a:lnTo>
                  <a:pt x="1401" y="2396"/>
                </a:lnTo>
                <a:lnTo>
                  <a:pt x="1435" y="2222"/>
                </a:lnTo>
                <a:lnTo>
                  <a:pt x="1500" y="2235"/>
                </a:lnTo>
                <a:lnTo>
                  <a:pt x="1466" y="2413"/>
                </a:lnTo>
                <a:lnTo>
                  <a:pt x="1443" y="2497"/>
                </a:lnTo>
                <a:lnTo>
                  <a:pt x="1378" y="2480"/>
                </a:lnTo>
                <a:close/>
                <a:moveTo>
                  <a:pt x="1472" y="2026"/>
                </a:moveTo>
                <a:lnTo>
                  <a:pt x="1492" y="1915"/>
                </a:lnTo>
                <a:lnTo>
                  <a:pt x="1518" y="1813"/>
                </a:lnTo>
                <a:cubicBezTo>
                  <a:pt x="1521" y="1800"/>
                  <a:pt x="1533" y="1790"/>
                  <a:pt x="1546" y="1788"/>
                </a:cubicBezTo>
                <a:cubicBezTo>
                  <a:pt x="1560" y="1786"/>
                  <a:pt x="1574" y="1794"/>
                  <a:pt x="1580" y="1806"/>
                </a:cubicBezTo>
                <a:lnTo>
                  <a:pt x="1603" y="1852"/>
                </a:lnTo>
                <a:lnTo>
                  <a:pt x="1543" y="1882"/>
                </a:lnTo>
                <a:lnTo>
                  <a:pt x="1520" y="1836"/>
                </a:lnTo>
                <a:lnTo>
                  <a:pt x="1582" y="1829"/>
                </a:lnTo>
                <a:lnTo>
                  <a:pt x="1558" y="1927"/>
                </a:lnTo>
                <a:lnTo>
                  <a:pt x="1537" y="2038"/>
                </a:lnTo>
                <a:lnTo>
                  <a:pt x="1472" y="2026"/>
                </a:lnTo>
                <a:close/>
                <a:moveTo>
                  <a:pt x="1661" y="2051"/>
                </a:moveTo>
                <a:lnTo>
                  <a:pt x="1683" y="2156"/>
                </a:lnTo>
                <a:lnTo>
                  <a:pt x="1700" y="2318"/>
                </a:lnTo>
                <a:lnTo>
                  <a:pt x="1633" y="2325"/>
                </a:lnTo>
                <a:lnTo>
                  <a:pt x="1617" y="2170"/>
                </a:lnTo>
                <a:lnTo>
                  <a:pt x="1596" y="2064"/>
                </a:lnTo>
                <a:lnTo>
                  <a:pt x="1661" y="2051"/>
                </a:lnTo>
                <a:close/>
                <a:moveTo>
                  <a:pt x="1746" y="2503"/>
                </a:moveTo>
                <a:lnTo>
                  <a:pt x="1748" y="2510"/>
                </a:lnTo>
                <a:lnTo>
                  <a:pt x="1702" y="2491"/>
                </a:lnTo>
                <a:lnTo>
                  <a:pt x="1752" y="2466"/>
                </a:lnTo>
                <a:lnTo>
                  <a:pt x="1734" y="2489"/>
                </a:lnTo>
                <a:lnTo>
                  <a:pt x="1759" y="2372"/>
                </a:lnTo>
                <a:cubicBezTo>
                  <a:pt x="1760" y="2371"/>
                  <a:pt x="1760" y="2369"/>
                  <a:pt x="1761" y="2367"/>
                </a:cubicBezTo>
                <a:lnTo>
                  <a:pt x="1792" y="2289"/>
                </a:lnTo>
                <a:lnTo>
                  <a:pt x="1854" y="2314"/>
                </a:lnTo>
                <a:lnTo>
                  <a:pt x="1823" y="2392"/>
                </a:lnTo>
                <a:lnTo>
                  <a:pt x="1824" y="2386"/>
                </a:lnTo>
                <a:lnTo>
                  <a:pt x="1799" y="2503"/>
                </a:lnTo>
                <a:cubicBezTo>
                  <a:pt x="1797" y="2513"/>
                  <a:pt x="1791" y="2521"/>
                  <a:pt x="1782" y="2526"/>
                </a:cubicBezTo>
                <a:lnTo>
                  <a:pt x="1732" y="2551"/>
                </a:lnTo>
                <a:cubicBezTo>
                  <a:pt x="1723" y="2555"/>
                  <a:pt x="1713" y="2556"/>
                  <a:pt x="1704" y="2552"/>
                </a:cubicBezTo>
                <a:cubicBezTo>
                  <a:pt x="1696" y="2549"/>
                  <a:pt x="1689" y="2541"/>
                  <a:pt x="1685" y="2532"/>
                </a:cubicBezTo>
                <a:lnTo>
                  <a:pt x="1683" y="2525"/>
                </a:lnTo>
                <a:lnTo>
                  <a:pt x="1746" y="2503"/>
                </a:lnTo>
                <a:close/>
                <a:moveTo>
                  <a:pt x="1977" y="2250"/>
                </a:moveTo>
                <a:lnTo>
                  <a:pt x="1984" y="2258"/>
                </a:lnTo>
                <a:lnTo>
                  <a:pt x="2032" y="2306"/>
                </a:lnTo>
                <a:cubicBezTo>
                  <a:pt x="2035" y="2308"/>
                  <a:pt x="2037" y="2311"/>
                  <a:pt x="2038" y="2315"/>
                </a:cubicBezTo>
                <a:lnTo>
                  <a:pt x="2063" y="2365"/>
                </a:lnTo>
                <a:lnTo>
                  <a:pt x="2033" y="2346"/>
                </a:lnTo>
                <a:lnTo>
                  <a:pt x="2083" y="2346"/>
                </a:lnTo>
                <a:lnTo>
                  <a:pt x="2133" y="2346"/>
                </a:lnTo>
                <a:lnTo>
                  <a:pt x="2104" y="2365"/>
                </a:lnTo>
                <a:lnTo>
                  <a:pt x="2117" y="2339"/>
                </a:lnTo>
                <a:lnTo>
                  <a:pt x="2176" y="2368"/>
                </a:lnTo>
                <a:lnTo>
                  <a:pt x="2163" y="2394"/>
                </a:lnTo>
                <a:cubicBezTo>
                  <a:pt x="2158" y="2406"/>
                  <a:pt x="2146" y="2413"/>
                  <a:pt x="2133" y="2413"/>
                </a:cubicBezTo>
                <a:lnTo>
                  <a:pt x="2083" y="2413"/>
                </a:lnTo>
                <a:lnTo>
                  <a:pt x="2033" y="2413"/>
                </a:lnTo>
                <a:cubicBezTo>
                  <a:pt x="2021" y="2413"/>
                  <a:pt x="2009" y="2406"/>
                  <a:pt x="2004" y="2394"/>
                </a:cubicBezTo>
                <a:lnTo>
                  <a:pt x="1979" y="2344"/>
                </a:lnTo>
                <a:lnTo>
                  <a:pt x="1985" y="2353"/>
                </a:lnTo>
                <a:lnTo>
                  <a:pt x="1933" y="2301"/>
                </a:lnTo>
                <a:lnTo>
                  <a:pt x="1926" y="2292"/>
                </a:lnTo>
                <a:lnTo>
                  <a:pt x="1977" y="2250"/>
                </a:lnTo>
                <a:close/>
                <a:moveTo>
                  <a:pt x="2213" y="2162"/>
                </a:moveTo>
                <a:lnTo>
                  <a:pt x="2221" y="2147"/>
                </a:lnTo>
                <a:lnTo>
                  <a:pt x="2218" y="2155"/>
                </a:lnTo>
                <a:lnTo>
                  <a:pt x="2243" y="2055"/>
                </a:lnTo>
                <a:cubicBezTo>
                  <a:pt x="2245" y="2045"/>
                  <a:pt x="2252" y="2037"/>
                  <a:pt x="2261" y="2033"/>
                </a:cubicBezTo>
                <a:cubicBezTo>
                  <a:pt x="2270" y="2028"/>
                  <a:pt x="2281" y="2028"/>
                  <a:pt x="2290" y="2033"/>
                </a:cubicBezTo>
                <a:lnTo>
                  <a:pt x="2340" y="2058"/>
                </a:lnTo>
                <a:cubicBezTo>
                  <a:pt x="2347" y="2062"/>
                  <a:pt x="2353" y="2068"/>
                  <a:pt x="2356" y="2075"/>
                </a:cubicBezTo>
                <a:lnTo>
                  <a:pt x="2390" y="2159"/>
                </a:lnTo>
                <a:lnTo>
                  <a:pt x="2328" y="2184"/>
                </a:lnTo>
                <a:lnTo>
                  <a:pt x="2294" y="2100"/>
                </a:lnTo>
                <a:lnTo>
                  <a:pt x="2310" y="2118"/>
                </a:lnTo>
                <a:lnTo>
                  <a:pt x="2260" y="2093"/>
                </a:lnTo>
                <a:lnTo>
                  <a:pt x="2307" y="2071"/>
                </a:lnTo>
                <a:lnTo>
                  <a:pt x="2282" y="2171"/>
                </a:lnTo>
                <a:cubicBezTo>
                  <a:pt x="2282" y="2174"/>
                  <a:pt x="2281" y="2176"/>
                  <a:pt x="2279" y="2179"/>
                </a:cubicBezTo>
                <a:lnTo>
                  <a:pt x="2271" y="2194"/>
                </a:lnTo>
                <a:lnTo>
                  <a:pt x="2213" y="2162"/>
                </a:lnTo>
                <a:close/>
                <a:moveTo>
                  <a:pt x="2428" y="2363"/>
                </a:moveTo>
                <a:lnTo>
                  <a:pt x="2433" y="2400"/>
                </a:lnTo>
                <a:lnTo>
                  <a:pt x="2474" y="2563"/>
                </a:lnTo>
                <a:lnTo>
                  <a:pt x="2492" y="2615"/>
                </a:lnTo>
                <a:lnTo>
                  <a:pt x="2428" y="2636"/>
                </a:lnTo>
                <a:lnTo>
                  <a:pt x="2409" y="2579"/>
                </a:lnTo>
                <a:lnTo>
                  <a:pt x="2367" y="2409"/>
                </a:lnTo>
                <a:lnTo>
                  <a:pt x="2362" y="2372"/>
                </a:lnTo>
                <a:lnTo>
                  <a:pt x="2428" y="2363"/>
                </a:lnTo>
                <a:close/>
                <a:moveTo>
                  <a:pt x="2501" y="2473"/>
                </a:moveTo>
                <a:lnTo>
                  <a:pt x="2535" y="2346"/>
                </a:lnTo>
                <a:lnTo>
                  <a:pt x="2549" y="2216"/>
                </a:lnTo>
                <a:lnTo>
                  <a:pt x="2615" y="2224"/>
                </a:lnTo>
                <a:lnTo>
                  <a:pt x="2599" y="2363"/>
                </a:lnTo>
                <a:lnTo>
                  <a:pt x="2566" y="2490"/>
                </a:lnTo>
                <a:lnTo>
                  <a:pt x="2501" y="2473"/>
                </a:lnTo>
                <a:close/>
                <a:moveTo>
                  <a:pt x="2684" y="2124"/>
                </a:moveTo>
                <a:lnTo>
                  <a:pt x="2714" y="2200"/>
                </a:lnTo>
                <a:cubicBezTo>
                  <a:pt x="2716" y="2203"/>
                  <a:pt x="2716" y="2206"/>
                  <a:pt x="2717" y="2209"/>
                </a:cubicBezTo>
                <a:lnTo>
                  <a:pt x="2738" y="2392"/>
                </a:lnTo>
                <a:lnTo>
                  <a:pt x="2671" y="2399"/>
                </a:lnTo>
                <a:lnTo>
                  <a:pt x="2650" y="2217"/>
                </a:lnTo>
                <a:lnTo>
                  <a:pt x="2653" y="2225"/>
                </a:lnTo>
                <a:lnTo>
                  <a:pt x="2622" y="2148"/>
                </a:lnTo>
                <a:lnTo>
                  <a:pt x="2684" y="2124"/>
                </a:lnTo>
                <a:close/>
                <a:moveTo>
                  <a:pt x="2788" y="2579"/>
                </a:moveTo>
                <a:lnTo>
                  <a:pt x="2790" y="2587"/>
                </a:lnTo>
                <a:lnTo>
                  <a:pt x="2773" y="2566"/>
                </a:lnTo>
                <a:lnTo>
                  <a:pt x="2823" y="2591"/>
                </a:lnTo>
                <a:lnTo>
                  <a:pt x="2775" y="2616"/>
                </a:lnTo>
                <a:lnTo>
                  <a:pt x="2800" y="2441"/>
                </a:lnTo>
                <a:lnTo>
                  <a:pt x="2806" y="2414"/>
                </a:lnTo>
                <a:lnTo>
                  <a:pt x="2872" y="2428"/>
                </a:lnTo>
                <a:lnTo>
                  <a:pt x="2866" y="2451"/>
                </a:lnTo>
                <a:lnTo>
                  <a:pt x="2841" y="2626"/>
                </a:lnTo>
                <a:cubicBezTo>
                  <a:pt x="2840" y="2636"/>
                  <a:pt x="2833" y="2646"/>
                  <a:pt x="2824" y="2651"/>
                </a:cubicBezTo>
                <a:cubicBezTo>
                  <a:pt x="2814" y="2656"/>
                  <a:pt x="2803" y="2656"/>
                  <a:pt x="2794" y="2651"/>
                </a:cubicBezTo>
                <a:lnTo>
                  <a:pt x="2744" y="2626"/>
                </a:lnTo>
                <a:cubicBezTo>
                  <a:pt x="2735" y="2622"/>
                  <a:pt x="2729" y="2615"/>
                  <a:pt x="2727" y="2606"/>
                </a:cubicBezTo>
                <a:lnTo>
                  <a:pt x="2724" y="2598"/>
                </a:lnTo>
                <a:lnTo>
                  <a:pt x="2788" y="2579"/>
                </a:lnTo>
                <a:close/>
                <a:moveTo>
                  <a:pt x="2854" y="2215"/>
                </a:moveTo>
                <a:lnTo>
                  <a:pt x="2894" y="2102"/>
                </a:lnTo>
                <a:cubicBezTo>
                  <a:pt x="2898" y="2088"/>
                  <a:pt x="2911" y="2079"/>
                  <a:pt x="2925" y="2079"/>
                </a:cubicBezTo>
                <a:lnTo>
                  <a:pt x="2950" y="2079"/>
                </a:lnTo>
                <a:cubicBezTo>
                  <a:pt x="2964" y="2079"/>
                  <a:pt x="2977" y="2088"/>
                  <a:pt x="2982" y="2102"/>
                </a:cubicBezTo>
                <a:lnTo>
                  <a:pt x="3022" y="2216"/>
                </a:lnTo>
                <a:lnTo>
                  <a:pt x="2959" y="2238"/>
                </a:lnTo>
                <a:lnTo>
                  <a:pt x="2919" y="2124"/>
                </a:lnTo>
                <a:lnTo>
                  <a:pt x="2950" y="2146"/>
                </a:lnTo>
                <a:lnTo>
                  <a:pt x="2925" y="2146"/>
                </a:lnTo>
                <a:lnTo>
                  <a:pt x="2957" y="2124"/>
                </a:lnTo>
                <a:lnTo>
                  <a:pt x="2916" y="2237"/>
                </a:lnTo>
                <a:lnTo>
                  <a:pt x="2854" y="2215"/>
                </a:lnTo>
                <a:close/>
                <a:moveTo>
                  <a:pt x="3096" y="2397"/>
                </a:moveTo>
                <a:lnTo>
                  <a:pt x="3105" y="2415"/>
                </a:lnTo>
                <a:lnTo>
                  <a:pt x="3050" y="2408"/>
                </a:lnTo>
                <a:lnTo>
                  <a:pt x="3091" y="2358"/>
                </a:lnTo>
                <a:lnTo>
                  <a:pt x="3139" y="2286"/>
                </a:lnTo>
                <a:lnTo>
                  <a:pt x="3135" y="2294"/>
                </a:lnTo>
                <a:lnTo>
                  <a:pt x="3160" y="2219"/>
                </a:lnTo>
                <a:cubicBezTo>
                  <a:pt x="3165" y="2205"/>
                  <a:pt x="3177" y="2196"/>
                  <a:pt x="3192" y="2196"/>
                </a:cubicBezTo>
                <a:lnTo>
                  <a:pt x="3205" y="2196"/>
                </a:lnTo>
                <a:lnTo>
                  <a:pt x="3205" y="2263"/>
                </a:lnTo>
                <a:lnTo>
                  <a:pt x="3192" y="2263"/>
                </a:lnTo>
                <a:lnTo>
                  <a:pt x="3223" y="2240"/>
                </a:lnTo>
                <a:lnTo>
                  <a:pt x="3198" y="2315"/>
                </a:lnTo>
                <a:cubicBezTo>
                  <a:pt x="3197" y="2318"/>
                  <a:pt x="3196" y="2320"/>
                  <a:pt x="3195" y="2323"/>
                </a:cubicBezTo>
                <a:lnTo>
                  <a:pt x="3142" y="2401"/>
                </a:lnTo>
                <a:lnTo>
                  <a:pt x="3101" y="2451"/>
                </a:lnTo>
                <a:cubicBezTo>
                  <a:pt x="3094" y="2459"/>
                  <a:pt x="3082" y="2464"/>
                  <a:pt x="3071" y="2463"/>
                </a:cubicBezTo>
                <a:cubicBezTo>
                  <a:pt x="3060" y="2461"/>
                  <a:pt x="3050" y="2454"/>
                  <a:pt x="3045" y="2444"/>
                </a:cubicBezTo>
                <a:lnTo>
                  <a:pt x="3037" y="2427"/>
                </a:lnTo>
                <a:lnTo>
                  <a:pt x="3096" y="2397"/>
                </a:lnTo>
                <a:close/>
                <a:moveTo>
                  <a:pt x="3366" y="2336"/>
                </a:moveTo>
                <a:lnTo>
                  <a:pt x="3384" y="2358"/>
                </a:lnTo>
                <a:lnTo>
                  <a:pt x="3358" y="2346"/>
                </a:lnTo>
                <a:lnTo>
                  <a:pt x="3408" y="2346"/>
                </a:lnTo>
                <a:lnTo>
                  <a:pt x="3385" y="2356"/>
                </a:lnTo>
                <a:lnTo>
                  <a:pt x="3410" y="2331"/>
                </a:lnTo>
                <a:lnTo>
                  <a:pt x="3460" y="2281"/>
                </a:lnTo>
                <a:lnTo>
                  <a:pt x="3456" y="2286"/>
                </a:lnTo>
                <a:lnTo>
                  <a:pt x="3501" y="2218"/>
                </a:lnTo>
                <a:lnTo>
                  <a:pt x="3557" y="2255"/>
                </a:lnTo>
                <a:lnTo>
                  <a:pt x="3511" y="2323"/>
                </a:lnTo>
                <a:cubicBezTo>
                  <a:pt x="3510" y="2325"/>
                  <a:pt x="3509" y="2326"/>
                  <a:pt x="3507" y="2328"/>
                </a:cubicBezTo>
                <a:lnTo>
                  <a:pt x="3457" y="2378"/>
                </a:lnTo>
                <a:lnTo>
                  <a:pt x="3432" y="2403"/>
                </a:lnTo>
                <a:cubicBezTo>
                  <a:pt x="3426" y="2409"/>
                  <a:pt x="3417" y="2413"/>
                  <a:pt x="3408" y="2413"/>
                </a:cubicBezTo>
                <a:lnTo>
                  <a:pt x="3358" y="2413"/>
                </a:lnTo>
                <a:cubicBezTo>
                  <a:pt x="3349" y="2413"/>
                  <a:pt x="3339" y="2408"/>
                  <a:pt x="3333" y="2401"/>
                </a:cubicBezTo>
                <a:lnTo>
                  <a:pt x="3314" y="2379"/>
                </a:lnTo>
                <a:lnTo>
                  <a:pt x="3366" y="2336"/>
                </a:lnTo>
                <a:close/>
                <a:moveTo>
                  <a:pt x="3685" y="2282"/>
                </a:moveTo>
                <a:lnTo>
                  <a:pt x="3707" y="2371"/>
                </a:lnTo>
                <a:lnTo>
                  <a:pt x="3690" y="2350"/>
                </a:lnTo>
                <a:lnTo>
                  <a:pt x="3740" y="2375"/>
                </a:lnTo>
                <a:lnTo>
                  <a:pt x="3702" y="2381"/>
                </a:lnTo>
                <a:lnTo>
                  <a:pt x="3752" y="2331"/>
                </a:lnTo>
                <a:lnTo>
                  <a:pt x="3742" y="2350"/>
                </a:lnTo>
                <a:lnTo>
                  <a:pt x="3748" y="2302"/>
                </a:lnTo>
                <a:lnTo>
                  <a:pt x="3815" y="2311"/>
                </a:lnTo>
                <a:lnTo>
                  <a:pt x="3808" y="2359"/>
                </a:lnTo>
                <a:cubicBezTo>
                  <a:pt x="3807" y="2366"/>
                  <a:pt x="3804" y="2373"/>
                  <a:pt x="3799" y="2378"/>
                </a:cubicBezTo>
                <a:lnTo>
                  <a:pt x="3749" y="2428"/>
                </a:lnTo>
                <a:cubicBezTo>
                  <a:pt x="3739" y="2438"/>
                  <a:pt x="3723" y="2441"/>
                  <a:pt x="3710" y="2434"/>
                </a:cubicBezTo>
                <a:lnTo>
                  <a:pt x="3660" y="2409"/>
                </a:lnTo>
                <a:cubicBezTo>
                  <a:pt x="3652" y="2405"/>
                  <a:pt x="3645" y="2397"/>
                  <a:pt x="3643" y="2388"/>
                </a:cubicBezTo>
                <a:lnTo>
                  <a:pt x="3620" y="2298"/>
                </a:lnTo>
                <a:lnTo>
                  <a:pt x="3685" y="2282"/>
                </a:lnTo>
                <a:close/>
                <a:moveTo>
                  <a:pt x="3809" y="2104"/>
                </a:moveTo>
                <a:lnTo>
                  <a:pt x="3811" y="2100"/>
                </a:lnTo>
                <a:cubicBezTo>
                  <a:pt x="3814" y="2092"/>
                  <a:pt x="3820" y="2087"/>
                  <a:pt x="3827" y="2083"/>
                </a:cubicBezTo>
                <a:lnTo>
                  <a:pt x="3877" y="2058"/>
                </a:lnTo>
                <a:cubicBezTo>
                  <a:pt x="3886" y="2054"/>
                  <a:pt x="3896" y="2053"/>
                  <a:pt x="3905" y="2057"/>
                </a:cubicBezTo>
                <a:cubicBezTo>
                  <a:pt x="3913" y="2061"/>
                  <a:pt x="3920" y="2068"/>
                  <a:pt x="3923" y="2077"/>
                </a:cubicBezTo>
                <a:lnTo>
                  <a:pt x="3948" y="2152"/>
                </a:lnTo>
                <a:lnTo>
                  <a:pt x="3990" y="2271"/>
                </a:lnTo>
                <a:lnTo>
                  <a:pt x="3928" y="2293"/>
                </a:lnTo>
                <a:lnTo>
                  <a:pt x="3885" y="2173"/>
                </a:lnTo>
                <a:lnTo>
                  <a:pt x="3860" y="2098"/>
                </a:lnTo>
                <a:lnTo>
                  <a:pt x="3907" y="2118"/>
                </a:lnTo>
                <a:lnTo>
                  <a:pt x="3857" y="2143"/>
                </a:lnTo>
                <a:lnTo>
                  <a:pt x="3872" y="2126"/>
                </a:lnTo>
                <a:lnTo>
                  <a:pt x="3870" y="2130"/>
                </a:lnTo>
                <a:lnTo>
                  <a:pt x="3809" y="2104"/>
                </a:lnTo>
                <a:close/>
                <a:moveTo>
                  <a:pt x="4035" y="2302"/>
                </a:moveTo>
                <a:lnTo>
                  <a:pt x="4054" y="2265"/>
                </a:lnTo>
                <a:lnTo>
                  <a:pt x="4104" y="2172"/>
                </a:lnTo>
                <a:lnTo>
                  <a:pt x="4129" y="2123"/>
                </a:lnTo>
                <a:cubicBezTo>
                  <a:pt x="4137" y="2106"/>
                  <a:pt x="4157" y="2100"/>
                  <a:pt x="4173" y="2108"/>
                </a:cubicBezTo>
                <a:lnTo>
                  <a:pt x="4223" y="2133"/>
                </a:lnTo>
                <a:cubicBezTo>
                  <a:pt x="4230" y="2136"/>
                  <a:pt x="4235" y="2141"/>
                  <a:pt x="4238" y="2148"/>
                </a:cubicBezTo>
                <a:lnTo>
                  <a:pt x="4242" y="2155"/>
                </a:lnTo>
                <a:lnTo>
                  <a:pt x="4182" y="2185"/>
                </a:lnTo>
                <a:lnTo>
                  <a:pt x="4179" y="2178"/>
                </a:lnTo>
                <a:lnTo>
                  <a:pt x="4194" y="2193"/>
                </a:lnTo>
                <a:lnTo>
                  <a:pt x="4144" y="2168"/>
                </a:lnTo>
                <a:lnTo>
                  <a:pt x="4188" y="2153"/>
                </a:lnTo>
                <a:lnTo>
                  <a:pt x="4163" y="2204"/>
                </a:lnTo>
                <a:lnTo>
                  <a:pt x="4113" y="2294"/>
                </a:lnTo>
                <a:lnTo>
                  <a:pt x="4094" y="2332"/>
                </a:lnTo>
                <a:lnTo>
                  <a:pt x="4035" y="2302"/>
                </a:lnTo>
                <a:close/>
              </a:path>
            </a:pathLst>
          </a:custGeom>
          <a:solidFill>
            <a:srgbClr val="3333FF"/>
          </a:solidFill>
          <a:ln w="19050" cap="flat" cmpd="sng">
            <a:solidFill>
              <a:srgbClr val="3333FF"/>
            </a:solidFill>
            <a:prstDash val="solid"/>
            <a:bevel/>
            <a:headEnd/>
            <a:tailEnd/>
          </a:ln>
        </p:spPr>
        <p:txBody>
          <a:bodyPr/>
          <a:lstStyle/>
          <a:p>
            <a:endParaRPr lang="en-US"/>
          </a:p>
        </p:txBody>
      </p:sp>
      <p:sp>
        <p:nvSpPr>
          <p:cNvPr id="84109" name="Rectangle 141">
            <a:extLst>
              <a:ext uri="{FF2B5EF4-FFF2-40B4-BE49-F238E27FC236}">
                <a16:creationId xmlns:a16="http://schemas.microsoft.com/office/drawing/2014/main" id="{4BF7413C-4207-4C42-828C-61043BB97ABF}"/>
              </a:ext>
            </a:extLst>
          </p:cNvPr>
          <p:cNvSpPr>
            <a:spLocks noChangeArrowheads="1"/>
          </p:cNvSpPr>
          <p:nvPr/>
        </p:nvSpPr>
        <p:spPr bwMode="auto">
          <a:xfrm rot="16200000">
            <a:off x="2528094" y="3861594"/>
            <a:ext cx="6080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amplitude</a:t>
            </a:r>
            <a:endParaRPr lang="en-US" altLang="en-US"/>
          </a:p>
        </p:txBody>
      </p:sp>
      <p:sp>
        <p:nvSpPr>
          <p:cNvPr id="84110" name="Rectangle 142">
            <a:extLst>
              <a:ext uri="{FF2B5EF4-FFF2-40B4-BE49-F238E27FC236}">
                <a16:creationId xmlns:a16="http://schemas.microsoft.com/office/drawing/2014/main" id="{E83CBCDB-EEE2-4F2E-9AA5-0A254C5F5FD4}"/>
              </a:ext>
            </a:extLst>
          </p:cNvPr>
          <p:cNvSpPr>
            <a:spLocks noChangeArrowheads="1"/>
          </p:cNvSpPr>
          <p:nvPr/>
        </p:nvSpPr>
        <p:spPr bwMode="auto">
          <a:xfrm>
            <a:off x="4397375" y="5708650"/>
            <a:ext cx="3397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time, </a:t>
            </a:r>
            <a:endParaRPr lang="en-US" altLang="en-US"/>
          </a:p>
        </p:txBody>
      </p:sp>
      <p:sp>
        <p:nvSpPr>
          <p:cNvPr id="84111" name="Rectangle 143">
            <a:extLst>
              <a:ext uri="{FF2B5EF4-FFF2-40B4-BE49-F238E27FC236}">
                <a16:creationId xmlns:a16="http://schemas.microsoft.com/office/drawing/2014/main" id="{10D14513-6A51-4FA6-BD6D-31C620234DDA}"/>
              </a:ext>
            </a:extLst>
          </p:cNvPr>
          <p:cNvSpPr>
            <a:spLocks noChangeArrowheads="1"/>
          </p:cNvSpPr>
          <p:nvPr/>
        </p:nvSpPr>
        <p:spPr bwMode="auto">
          <a:xfrm>
            <a:off x="4751388" y="5692775"/>
            <a:ext cx="8096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Symbol" panose="05050102010706020507" pitchFamily="18" charset="2"/>
              </a:rPr>
              <a:t>m</a:t>
            </a:r>
            <a:endParaRPr lang="en-US" altLang="en-US"/>
          </a:p>
        </p:txBody>
      </p:sp>
      <p:sp>
        <p:nvSpPr>
          <p:cNvPr id="84112" name="Rectangle 144">
            <a:extLst>
              <a:ext uri="{FF2B5EF4-FFF2-40B4-BE49-F238E27FC236}">
                <a16:creationId xmlns:a16="http://schemas.microsoft.com/office/drawing/2014/main" id="{920A605C-A220-43FA-BAD3-80D1323AA380}"/>
              </a:ext>
            </a:extLst>
          </p:cNvPr>
          <p:cNvSpPr>
            <a:spLocks noChangeArrowheads="1"/>
          </p:cNvSpPr>
          <p:nvPr/>
        </p:nvSpPr>
        <p:spPr bwMode="auto">
          <a:xfrm>
            <a:off x="4830763" y="5708650"/>
            <a:ext cx="2174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sec</a:t>
            </a:r>
            <a:endParaRPr lang="en-US" altLang="en-US"/>
          </a:p>
        </p:txBody>
      </p:sp>
      <p:sp>
        <p:nvSpPr>
          <p:cNvPr id="84113" name="Text Box 145">
            <a:extLst>
              <a:ext uri="{FF2B5EF4-FFF2-40B4-BE49-F238E27FC236}">
                <a16:creationId xmlns:a16="http://schemas.microsoft.com/office/drawing/2014/main" id="{3690DBB6-CD59-49B9-9024-67101A878B04}"/>
              </a:ext>
            </a:extLst>
          </p:cNvPr>
          <p:cNvSpPr txBox="1">
            <a:spLocks noChangeArrowheads="1"/>
          </p:cNvSpPr>
          <p:nvPr/>
        </p:nvSpPr>
        <p:spPr bwMode="auto">
          <a:xfrm>
            <a:off x="3184525" y="288925"/>
            <a:ext cx="3414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-Inclusion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7" name="Line 5">
            <a:extLst>
              <a:ext uri="{FF2B5EF4-FFF2-40B4-BE49-F238E27FC236}">
                <a16:creationId xmlns:a16="http://schemas.microsoft.com/office/drawing/2014/main" id="{CD35BFB4-88B4-4AC6-942B-6C584961F42A}"/>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998" name="Text Box 6">
            <a:extLst>
              <a:ext uri="{FF2B5EF4-FFF2-40B4-BE49-F238E27FC236}">
                <a16:creationId xmlns:a16="http://schemas.microsoft.com/office/drawing/2014/main" id="{8B74128D-A3DA-4BD1-9DAB-0FBBD74787E0}"/>
              </a:ext>
            </a:extLst>
          </p:cNvPr>
          <p:cNvSpPr txBox="1">
            <a:spLocks noChangeArrowheads="1"/>
          </p:cNvSpPr>
          <p:nvPr/>
        </p:nvSpPr>
        <p:spPr bwMode="auto">
          <a:xfrm>
            <a:off x="609600" y="2819400"/>
            <a:ext cx="7864475" cy="19177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 sphere and the cylinder are the only two geometries </a:t>
            </a:r>
          </a:p>
          <a:p>
            <a:r>
              <a:rPr lang="en-US" altLang="en-US"/>
              <a:t>where we can obtain exact separation of variables solutions for elastic wave scattering problems. These are commonly used as "exact" solutions to test more approximate theories and numerical methods. </a:t>
            </a:r>
          </a:p>
        </p:txBody>
      </p:sp>
      <p:sp>
        <p:nvSpPr>
          <p:cNvPr id="85000" name="Text Box 8">
            <a:extLst>
              <a:ext uri="{FF2B5EF4-FFF2-40B4-BE49-F238E27FC236}">
                <a16:creationId xmlns:a16="http://schemas.microsoft.com/office/drawing/2014/main" id="{3BD73394-9D46-4057-8AD8-D8499C1CD7B2}"/>
              </a:ext>
            </a:extLst>
          </p:cNvPr>
          <p:cNvSpPr txBox="1">
            <a:spLocks noChangeArrowheads="1"/>
          </p:cNvSpPr>
          <p:nvPr/>
        </p:nvSpPr>
        <p:spPr bwMode="auto">
          <a:xfrm>
            <a:off x="2117725" y="1490663"/>
            <a:ext cx="49625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Method of Separation of Variables</a:t>
            </a:r>
          </a:p>
        </p:txBody>
      </p:sp>
      <p:sp>
        <p:nvSpPr>
          <p:cNvPr id="85001" name="Text Box 9">
            <a:extLst>
              <a:ext uri="{FF2B5EF4-FFF2-40B4-BE49-F238E27FC236}">
                <a16:creationId xmlns:a16="http://schemas.microsoft.com/office/drawing/2014/main" id="{5871D239-3C3D-4E20-8EF0-54D815F94625}"/>
              </a:ext>
            </a:extLst>
          </p:cNvPr>
          <p:cNvSpPr txBox="1">
            <a:spLocks noChangeArrowheads="1"/>
          </p:cNvSpPr>
          <p:nvPr/>
        </p:nvSpPr>
        <p:spPr bwMode="auto">
          <a:xfrm>
            <a:off x="3184525" y="288925"/>
            <a:ext cx="2103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Text Box 4">
            <a:extLst>
              <a:ext uri="{FF2B5EF4-FFF2-40B4-BE49-F238E27FC236}">
                <a16:creationId xmlns:a16="http://schemas.microsoft.com/office/drawing/2014/main" id="{D8D20BDD-3850-4318-AC5B-1495BBB35E03}"/>
              </a:ext>
            </a:extLst>
          </p:cNvPr>
          <p:cNvSpPr txBox="1">
            <a:spLocks noChangeArrowheads="1"/>
          </p:cNvSpPr>
          <p:nvPr/>
        </p:nvSpPr>
        <p:spPr bwMode="auto">
          <a:xfrm>
            <a:off x="3184525" y="288925"/>
            <a:ext cx="2814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Scattering-Void</a:t>
            </a:r>
          </a:p>
        </p:txBody>
      </p:sp>
      <p:sp>
        <p:nvSpPr>
          <p:cNvPr id="86021" name="Line 5">
            <a:extLst>
              <a:ext uri="{FF2B5EF4-FFF2-40B4-BE49-F238E27FC236}">
                <a16:creationId xmlns:a16="http://schemas.microsoft.com/office/drawing/2014/main" id="{5D6172CB-FA51-4C04-88AD-6DD9D4C4B215}"/>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22" name="Text Box 6">
            <a:extLst>
              <a:ext uri="{FF2B5EF4-FFF2-40B4-BE49-F238E27FC236}">
                <a16:creationId xmlns:a16="http://schemas.microsoft.com/office/drawing/2014/main" id="{5D0D3BB2-C4D8-4628-8B2C-41115C68E7D1}"/>
              </a:ext>
            </a:extLst>
          </p:cNvPr>
          <p:cNvSpPr txBox="1">
            <a:spLocks noChangeArrowheads="1"/>
          </p:cNvSpPr>
          <p:nvPr/>
        </p:nvSpPr>
        <p:spPr bwMode="auto">
          <a:xfrm>
            <a:off x="1050925" y="1185863"/>
            <a:ext cx="75549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 1: pulse-echo P-wave scattering of a spherical void</a:t>
            </a:r>
          </a:p>
        </p:txBody>
      </p:sp>
      <p:sp>
        <p:nvSpPr>
          <p:cNvPr id="86024" name="Rectangle 8">
            <a:extLst>
              <a:ext uri="{FF2B5EF4-FFF2-40B4-BE49-F238E27FC236}">
                <a16:creationId xmlns:a16="http://schemas.microsoft.com/office/drawing/2014/main" id="{982F7E5B-3E35-44BF-892C-9BC8D38CAE0E}"/>
              </a:ext>
            </a:extLst>
          </p:cNvPr>
          <p:cNvSpPr>
            <a:spLocks noChangeArrowheads="1"/>
          </p:cNvSpPr>
          <p:nvPr/>
        </p:nvSpPr>
        <p:spPr bwMode="auto">
          <a:xfrm>
            <a:off x="0" y="3200400"/>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86023" name="Object 7">
            <a:extLst>
              <a:ext uri="{FF2B5EF4-FFF2-40B4-BE49-F238E27FC236}">
                <a16:creationId xmlns:a16="http://schemas.microsoft.com/office/drawing/2014/main" id="{FB5F4E3E-D66B-418B-86C0-21233501407F}"/>
              </a:ext>
            </a:extLst>
          </p:cNvPr>
          <p:cNvGraphicFramePr>
            <a:graphicFrameLocks noChangeAspect="1"/>
          </p:cNvGraphicFramePr>
          <p:nvPr/>
        </p:nvGraphicFramePr>
        <p:xfrm>
          <a:off x="2667000" y="1865313"/>
          <a:ext cx="3124200" cy="803275"/>
        </p:xfrm>
        <a:graphic>
          <a:graphicData uri="http://schemas.openxmlformats.org/presentationml/2006/ole">
            <mc:AlternateContent xmlns:mc="http://schemas.openxmlformats.org/markup-compatibility/2006">
              <mc:Choice xmlns:v="urn:schemas-microsoft-com:vml" Requires="v">
                <p:oleObj spid="_x0000_s104462" name="Equation" r:id="rId4" imgW="1778000" imgH="457200" progId="Equation.DSMT4">
                  <p:embed/>
                </p:oleObj>
              </mc:Choice>
              <mc:Fallback>
                <p:oleObj name="Equation" r:id="rId4" imgW="1778000" imgH="4572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1865313"/>
                        <a:ext cx="3124200" cy="803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6026" name="Rectangle 10">
            <a:extLst>
              <a:ext uri="{FF2B5EF4-FFF2-40B4-BE49-F238E27FC236}">
                <a16:creationId xmlns:a16="http://schemas.microsoft.com/office/drawing/2014/main" id="{1392419C-5412-4B89-9121-35E5AD67A9F3}"/>
              </a:ext>
            </a:extLst>
          </p:cNvPr>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86025" name="Object 9">
            <a:extLst>
              <a:ext uri="{FF2B5EF4-FFF2-40B4-BE49-F238E27FC236}">
                <a16:creationId xmlns:a16="http://schemas.microsoft.com/office/drawing/2014/main" id="{9E4A45A8-7257-4997-B651-1D17FE661FEA}"/>
              </a:ext>
            </a:extLst>
          </p:cNvPr>
          <p:cNvGraphicFramePr>
            <a:graphicFrameLocks noChangeAspect="1"/>
          </p:cNvGraphicFramePr>
          <p:nvPr/>
        </p:nvGraphicFramePr>
        <p:xfrm>
          <a:off x="3200400" y="2895600"/>
          <a:ext cx="2133600" cy="711200"/>
        </p:xfrm>
        <a:graphic>
          <a:graphicData uri="http://schemas.openxmlformats.org/presentationml/2006/ole">
            <mc:AlternateContent xmlns:mc="http://schemas.openxmlformats.org/markup-compatibility/2006">
              <mc:Choice xmlns:v="urn:schemas-microsoft-com:vml" Requires="v">
                <p:oleObj spid="_x0000_s104463" name="Equation" r:id="rId6" imgW="1282700" imgH="431800" progId="Equation.DSMT4">
                  <p:embed/>
                </p:oleObj>
              </mc:Choice>
              <mc:Fallback>
                <p:oleObj name="Equation" r:id="rId6" imgW="1282700" imgH="4318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0400" y="2895600"/>
                        <a:ext cx="2133600" cy="711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6028" name="Rectangle 12">
            <a:extLst>
              <a:ext uri="{FF2B5EF4-FFF2-40B4-BE49-F238E27FC236}">
                <a16:creationId xmlns:a16="http://schemas.microsoft.com/office/drawing/2014/main" id="{E9AAC66A-27D2-4FB2-9AA5-F10273DB7E9D}"/>
              </a:ext>
            </a:extLst>
          </p:cNvPr>
          <p:cNvSpPr>
            <a:spLocks noChangeArrowheads="1"/>
          </p:cNvSpPr>
          <p:nvPr/>
        </p:nvSpPr>
        <p:spPr bwMode="auto">
          <a:xfrm>
            <a:off x="0" y="2476500"/>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86027" name="Object 11">
            <a:extLst>
              <a:ext uri="{FF2B5EF4-FFF2-40B4-BE49-F238E27FC236}">
                <a16:creationId xmlns:a16="http://schemas.microsoft.com/office/drawing/2014/main" id="{2E077843-3859-47F1-9A6C-7ED44E87AB2C}"/>
              </a:ext>
            </a:extLst>
          </p:cNvPr>
          <p:cNvGraphicFramePr>
            <a:graphicFrameLocks noChangeAspect="1"/>
          </p:cNvGraphicFramePr>
          <p:nvPr/>
        </p:nvGraphicFramePr>
        <p:xfrm>
          <a:off x="2133600" y="3886200"/>
          <a:ext cx="5324475" cy="2840038"/>
        </p:xfrm>
        <a:graphic>
          <a:graphicData uri="http://schemas.openxmlformats.org/presentationml/2006/ole">
            <mc:AlternateContent xmlns:mc="http://schemas.openxmlformats.org/markup-compatibility/2006">
              <mc:Choice xmlns:v="urn:schemas-microsoft-com:vml" Requires="v">
                <p:oleObj spid="_x0000_s104464" name="Equation" r:id="rId8" imgW="3568700" imgH="1905000" progId="Equation.DSMT4">
                  <p:embed/>
                </p:oleObj>
              </mc:Choice>
              <mc:Fallback>
                <p:oleObj name="Equation" r:id="rId8" imgW="3568700" imgH="1905000" progId="Equation.DSMT4">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33600" y="3886200"/>
                        <a:ext cx="5324475" cy="2840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Text Box 4">
            <a:extLst>
              <a:ext uri="{FF2B5EF4-FFF2-40B4-BE49-F238E27FC236}">
                <a16:creationId xmlns:a16="http://schemas.microsoft.com/office/drawing/2014/main" id="{F6DD4C70-268F-4099-A1EF-A4103167FB3B}"/>
              </a:ext>
            </a:extLst>
          </p:cNvPr>
          <p:cNvSpPr txBox="1">
            <a:spLocks noChangeArrowheads="1"/>
          </p:cNvSpPr>
          <p:nvPr/>
        </p:nvSpPr>
        <p:spPr bwMode="auto">
          <a:xfrm>
            <a:off x="3184525" y="288925"/>
            <a:ext cx="2814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Scattering-Void</a:t>
            </a:r>
          </a:p>
        </p:txBody>
      </p:sp>
      <p:sp>
        <p:nvSpPr>
          <p:cNvPr id="87045" name="Line 5">
            <a:extLst>
              <a:ext uri="{FF2B5EF4-FFF2-40B4-BE49-F238E27FC236}">
                <a16:creationId xmlns:a16="http://schemas.microsoft.com/office/drawing/2014/main" id="{7884B3F2-BAAB-46E3-B70B-722EEB532AB3}"/>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49" name="Rectangle 9">
            <a:extLst>
              <a:ext uri="{FF2B5EF4-FFF2-40B4-BE49-F238E27FC236}">
                <a16:creationId xmlns:a16="http://schemas.microsoft.com/office/drawing/2014/main" id="{89EAF9E2-4322-4ACD-BE3F-8763BB917AB7}"/>
              </a:ext>
            </a:extLst>
          </p:cNvPr>
          <p:cNvSpPr>
            <a:spLocks noChangeArrowheads="1"/>
          </p:cNvSpPr>
          <p:nvPr/>
        </p:nvSpPr>
        <p:spPr bwMode="auto">
          <a:xfrm>
            <a:off x="2314575" y="2652713"/>
            <a:ext cx="3902075" cy="29162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050" name="Rectangle 10">
            <a:extLst>
              <a:ext uri="{FF2B5EF4-FFF2-40B4-BE49-F238E27FC236}">
                <a16:creationId xmlns:a16="http://schemas.microsoft.com/office/drawing/2014/main" id="{DF991DFB-51C1-45EF-94FF-908621EA9ADD}"/>
              </a:ext>
            </a:extLst>
          </p:cNvPr>
          <p:cNvSpPr>
            <a:spLocks noChangeArrowheads="1"/>
          </p:cNvSpPr>
          <p:nvPr/>
        </p:nvSpPr>
        <p:spPr bwMode="auto">
          <a:xfrm>
            <a:off x="2314575" y="2652713"/>
            <a:ext cx="3902075" cy="2916237"/>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051" name="Line 11">
            <a:extLst>
              <a:ext uri="{FF2B5EF4-FFF2-40B4-BE49-F238E27FC236}">
                <a16:creationId xmlns:a16="http://schemas.microsoft.com/office/drawing/2014/main" id="{411854E6-1DF1-4961-8BEF-93479BB83518}"/>
              </a:ext>
            </a:extLst>
          </p:cNvPr>
          <p:cNvSpPr>
            <a:spLocks noChangeShapeType="1"/>
          </p:cNvSpPr>
          <p:nvPr/>
        </p:nvSpPr>
        <p:spPr bwMode="auto">
          <a:xfrm>
            <a:off x="2314575" y="2652713"/>
            <a:ext cx="39020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2" name="Freeform 12">
            <a:extLst>
              <a:ext uri="{FF2B5EF4-FFF2-40B4-BE49-F238E27FC236}">
                <a16:creationId xmlns:a16="http://schemas.microsoft.com/office/drawing/2014/main" id="{20FBD6A6-B1D1-490B-9A01-8B0E63228265}"/>
              </a:ext>
            </a:extLst>
          </p:cNvPr>
          <p:cNvSpPr>
            <a:spLocks/>
          </p:cNvSpPr>
          <p:nvPr/>
        </p:nvSpPr>
        <p:spPr bwMode="auto">
          <a:xfrm>
            <a:off x="2314575" y="2652713"/>
            <a:ext cx="3902075" cy="2916237"/>
          </a:xfrm>
          <a:custGeom>
            <a:avLst/>
            <a:gdLst>
              <a:gd name="T0" fmla="*/ 0 w 2458"/>
              <a:gd name="T1" fmla="*/ 1837 h 1837"/>
              <a:gd name="T2" fmla="*/ 2458 w 2458"/>
              <a:gd name="T3" fmla="*/ 1837 h 1837"/>
              <a:gd name="T4" fmla="*/ 2458 w 2458"/>
              <a:gd name="T5" fmla="*/ 0 h 1837"/>
            </a:gdLst>
            <a:ahLst/>
            <a:cxnLst>
              <a:cxn ang="0">
                <a:pos x="T0" y="T1"/>
              </a:cxn>
              <a:cxn ang="0">
                <a:pos x="T2" y="T3"/>
              </a:cxn>
              <a:cxn ang="0">
                <a:pos x="T4" y="T5"/>
              </a:cxn>
            </a:cxnLst>
            <a:rect l="0" t="0" r="r" b="b"/>
            <a:pathLst>
              <a:path w="2458" h="1837">
                <a:moveTo>
                  <a:pt x="0" y="1837"/>
                </a:moveTo>
                <a:lnTo>
                  <a:pt x="2458" y="1837"/>
                </a:lnTo>
                <a:lnTo>
                  <a:pt x="2458"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053" name="Line 13">
            <a:extLst>
              <a:ext uri="{FF2B5EF4-FFF2-40B4-BE49-F238E27FC236}">
                <a16:creationId xmlns:a16="http://schemas.microsoft.com/office/drawing/2014/main" id="{2022C015-7634-4527-8A61-421F178C34F8}"/>
              </a:ext>
            </a:extLst>
          </p:cNvPr>
          <p:cNvSpPr>
            <a:spLocks noChangeShapeType="1"/>
          </p:cNvSpPr>
          <p:nvPr/>
        </p:nvSpPr>
        <p:spPr bwMode="auto">
          <a:xfrm flipV="1">
            <a:off x="2314575" y="2652713"/>
            <a:ext cx="1588" cy="29162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4" name="Line 14">
            <a:extLst>
              <a:ext uri="{FF2B5EF4-FFF2-40B4-BE49-F238E27FC236}">
                <a16:creationId xmlns:a16="http://schemas.microsoft.com/office/drawing/2014/main" id="{77D02CA2-3E9F-4695-B229-9E4776EF73B4}"/>
              </a:ext>
            </a:extLst>
          </p:cNvPr>
          <p:cNvSpPr>
            <a:spLocks noChangeShapeType="1"/>
          </p:cNvSpPr>
          <p:nvPr/>
        </p:nvSpPr>
        <p:spPr bwMode="auto">
          <a:xfrm>
            <a:off x="2314575" y="5568950"/>
            <a:ext cx="39020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5" name="Line 15">
            <a:extLst>
              <a:ext uri="{FF2B5EF4-FFF2-40B4-BE49-F238E27FC236}">
                <a16:creationId xmlns:a16="http://schemas.microsoft.com/office/drawing/2014/main" id="{85ABC7DC-6376-4323-B6CC-DE81342029B2}"/>
              </a:ext>
            </a:extLst>
          </p:cNvPr>
          <p:cNvSpPr>
            <a:spLocks noChangeShapeType="1"/>
          </p:cNvSpPr>
          <p:nvPr/>
        </p:nvSpPr>
        <p:spPr bwMode="auto">
          <a:xfrm flipV="1">
            <a:off x="2314575" y="552608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6" name="Line 16">
            <a:extLst>
              <a:ext uri="{FF2B5EF4-FFF2-40B4-BE49-F238E27FC236}">
                <a16:creationId xmlns:a16="http://schemas.microsoft.com/office/drawing/2014/main" id="{61A8F07C-551D-4360-AD89-41A0E856C474}"/>
              </a:ext>
            </a:extLst>
          </p:cNvPr>
          <p:cNvSpPr>
            <a:spLocks noChangeShapeType="1"/>
          </p:cNvSpPr>
          <p:nvPr/>
        </p:nvSpPr>
        <p:spPr bwMode="auto">
          <a:xfrm>
            <a:off x="2314575" y="26527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7" name="Rectangle 17">
            <a:extLst>
              <a:ext uri="{FF2B5EF4-FFF2-40B4-BE49-F238E27FC236}">
                <a16:creationId xmlns:a16="http://schemas.microsoft.com/office/drawing/2014/main" id="{DAD8EED0-28B2-4273-8B8C-89CB5F7957AA}"/>
              </a:ext>
            </a:extLst>
          </p:cNvPr>
          <p:cNvSpPr>
            <a:spLocks noChangeArrowheads="1"/>
          </p:cNvSpPr>
          <p:nvPr/>
        </p:nvSpPr>
        <p:spPr bwMode="auto">
          <a:xfrm>
            <a:off x="2289175" y="560863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sz="1200"/>
          </a:p>
        </p:txBody>
      </p:sp>
      <p:sp>
        <p:nvSpPr>
          <p:cNvPr id="87058" name="Line 18">
            <a:extLst>
              <a:ext uri="{FF2B5EF4-FFF2-40B4-BE49-F238E27FC236}">
                <a16:creationId xmlns:a16="http://schemas.microsoft.com/office/drawing/2014/main" id="{D7080381-65B4-4A3F-9287-981A2A42AF80}"/>
              </a:ext>
            </a:extLst>
          </p:cNvPr>
          <p:cNvSpPr>
            <a:spLocks noChangeShapeType="1"/>
          </p:cNvSpPr>
          <p:nvPr/>
        </p:nvSpPr>
        <p:spPr bwMode="auto">
          <a:xfrm flipV="1">
            <a:off x="2962275" y="552608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59" name="Line 19">
            <a:extLst>
              <a:ext uri="{FF2B5EF4-FFF2-40B4-BE49-F238E27FC236}">
                <a16:creationId xmlns:a16="http://schemas.microsoft.com/office/drawing/2014/main" id="{FE612A7D-3F30-4145-8019-8FC775CDEF91}"/>
              </a:ext>
            </a:extLst>
          </p:cNvPr>
          <p:cNvSpPr>
            <a:spLocks noChangeShapeType="1"/>
          </p:cNvSpPr>
          <p:nvPr/>
        </p:nvSpPr>
        <p:spPr bwMode="auto">
          <a:xfrm>
            <a:off x="2962275" y="26527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60" name="Rectangle 20">
            <a:extLst>
              <a:ext uri="{FF2B5EF4-FFF2-40B4-BE49-F238E27FC236}">
                <a16:creationId xmlns:a16="http://schemas.microsoft.com/office/drawing/2014/main" id="{DDF9610E-264C-4564-AF70-EABA721D557F}"/>
              </a:ext>
            </a:extLst>
          </p:cNvPr>
          <p:cNvSpPr>
            <a:spLocks noChangeArrowheads="1"/>
          </p:cNvSpPr>
          <p:nvPr/>
        </p:nvSpPr>
        <p:spPr bwMode="auto">
          <a:xfrm>
            <a:off x="2935288" y="5608638"/>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a:t>
            </a:r>
            <a:endParaRPr lang="en-US" altLang="en-US" sz="1200"/>
          </a:p>
        </p:txBody>
      </p:sp>
      <p:sp>
        <p:nvSpPr>
          <p:cNvPr id="87061" name="Line 21">
            <a:extLst>
              <a:ext uri="{FF2B5EF4-FFF2-40B4-BE49-F238E27FC236}">
                <a16:creationId xmlns:a16="http://schemas.microsoft.com/office/drawing/2014/main" id="{703CF997-AD12-40D2-93E2-76EC9A99B432}"/>
              </a:ext>
            </a:extLst>
          </p:cNvPr>
          <p:cNvSpPr>
            <a:spLocks noChangeShapeType="1"/>
          </p:cNvSpPr>
          <p:nvPr/>
        </p:nvSpPr>
        <p:spPr bwMode="auto">
          <a:xfrm flipV="1">
            <a:off x="3609975" y="552608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62" name="Line 22">
            <a:extLst>
              <a:ext uri="{FF2B5EF4-FFF2-40B4-BE49-F238E27FC236}">
                <a16:creationId xmlns:a16="http://schemas.microsoft.com/office/drawing/2014/main" id="{C555C116-0C30-43D6-9E53-A556F0F3AE2E}"/>
              </a:ext>
            </a:extLst>
          </p:cNvPr>
          <p:cNvSpPr>
            <a:spLocks noChangeShapeType="1"/>
          </p:cNvSpPr>
          <p:nvPr/>
        </p:nvSpPr>
        <p:spPr bwMode="auto">
          <a:xfrm>
            <a:off x="3609975" y="26527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63" name="Rectangle 23">
            <a:extLst>
              <a:ext uri="{FF2B5EF4-FFF2-40B4-BE49-F238E27FC236}">
                <a16:creationId xmlns:a16="http://schemas.microsoft.com/office/drawing/2014/main" id="{DB4DCAAA-FA62-4002-82D3-8566C5A06527}"/>
              </a:ext>
            </a:extLst>
          </p:cNvPr>
          <p:cNvSpPr>
            <a:spLocks noChangeArrowheads="1"/>
          </p:cNvSpPr>
          <p:nvPr/>
        </p:nvSpPr>
        <p:spPr bwMode="auto">
          <a:xfrm>
            <a:off x="3549650" y="560863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10</a:t>
            </a:r>
            <a:endParaRPr lang="en-US" altLang="en-US" sz="1200"/>
          </a:p>
        </p:txBody>
      </p:sp>
      <p:sp>
        <p:nvSpPr>
          <p:cNvPr id="87064" name="Line 24">
            <a:extLst>
              <a:ext uri="{FF2B5EF4-FFF2-40B4-BE49-F238E27FC236}">
                <a16:creationId xmlns:a16="http://schemas.microsoft.com/office/drawing/2014/main" id="{5F103B5A-1988-4FF7-82A5-C13EDA2D17C5}"/>
              </a:ext>
            </a:extLst>
          </p:cNvPr>
          <p:cNvSpPr>
            <a:spLocks noChangeShapeType="1"/>
          </p:cNvSpPr>
          <p:nvPr/>
        </p:nvSpPr>
        <p:spPr bwMode="auto">
          <a:xfrm flipV="1">
            <a:off x="4265613" y="552608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65" name="Line 25">
            <a:extLst>
              <a:ext uri="{FF2B5EF4-FFF2-40B4-BE49-F238E27FC236}">
                <a16:creationId xmlns:a16="http://schemas.microsoft.com/office/drawing/2014/main" id="{D26DE998-51D3-478A-BDA8-3B2C55ABC546}"/>
              </a:ext>
            </a:extLst>
          </p:cNvPr>
          <p:cNvSpPr>
            <a:spLocks noChangeShapeType="1"/>
          </p:cNvSpPr>
          <p:nvPr/>
        </p:nvSpPr>
        <p:spPr bwMode="auto">
          <a:xfrm>
            <a:off x="4265613" y="2652713"/>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66" name="Rectangle 26">
            <a:extLst>
              <a:ext uri="{FF2B5EF4-FFF2-40B4-BE49-F238E27FC236}">
                <a16:creationId xmlns:a16="http://schemas.microsoft.com/office/drawing/2014/main" id="{9522D0BF-D780-4ACE-AD22-3F1CE4AD403C}"/>
              </a:ext>
            </a:extLst>
          </p:cNvPr>
          <p:cNvSpPr>
            <a:spLocks noChangeArrowheads="1"/>
          </p:cNvSpPr>
          <p:nvPr/>
        </p:nvSpPr>
        <p:spPr bwMode="auto">
          <a:xfrm>
            <a:off x="4202113" y="560863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15</a:t>
            </a:r>
            <a:endParaRPr lang="en-US" altLang="en-US" sz="1200"/>
          </a:p>
        </p:txBody>
      </p:sp>
      <p:sp>
        <p:nvSpPr>
          <p:cNvPr id="87067" name="Line 27">
            <a:extLst>
              <a:ext uri="{FF2B5EF4-FFF2-40B4-BE49-F238E27FC236}">
                <a16:creationId xmlns:a16="http://schemas.microsoft.com/office/drawing/2014/main" id="{EDA057AD-1BF5-47B0-8731-1B332560E819}"/>
              </a:ext>
            </a:extLst>
          </p:cNvPr>
          <p:cNvSpPr>
            <a:spLocks noChangeShapeType="1"/>
          </p:cNvSpPr>
          <p:nvPr/>
        </p:nvSpPr>
        <p:spPr bwMode="auto">
          <a:xfrm flipV="1">
            <a:off x="4913313" y="552608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68" name="Line 28">
            <a:extLst>
              <a:ext uri="{FF2B5EF4-FFF2-40B4-BE49-F238E27FC236}">
                <a16:creationId xmlns:a16="http://schemas.microsoft.com/office/drawing/2014/main" id="{36049C21-4127-445B-BFB5-D533C3939DD3}"/>
              </a:ext>
            </a:extLst>
          </p:cNvPr>
          <p:cNvSpPr>
            <a:spLocks noChangeShapeType="1"/>
          </p:cNvSpPr>
          <p:nvPr/>
        </p:nvSpPr>
        <p:spPr bwMode="auto">
          <a:xfrm>
            <a:off x="4913313" y="2652713"/>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69" name="Rectangle 29">
            <a:extLst>
              <a:ext uri="{FF2B5EF4-FFF2-40B4-BE49-F238E27FC236}">
                <a16:creationId xmlns:a16="http://schemas.microsoft.com/office/drawing/2014/main" id="{8C0BB5D4-C552-4ED2-A626-4C22315248E0}"/>
              </a:ext>
            </a:extLst>
          </p:cNvPr>
          <p:cNvSpPr>
            <a:spLocks noChangeArrowheads="1"/>
          </p:cNvSpPr>
          <p:nvPr/>
        </p:nvSpPr>
        <p:spPr bwMode="auto">
          <a:xfrm>
            <a:off x="4849813" y="560863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20</a:t>
            </a:r>
            <a:endParaRPr lang="en-US" altLang="en-US" sz="1200"/>
          </a:p>
        </p:txBody>
      </p:sp>
      <p:sp>
        <p:nvSpPr>
          <p:cNvPr id="87070" name="Line 30">
            <a:extLst>
              <a:ext uri="{FF2B5EF4-FFF2-40B4-BE49-F238E27FC236}">
                <a16:creationId xmlns:a16="http://schemas.microsoft.com/office/drawing/2014/main" id="{66714AFC-3A18-4C65-A651-228415FEF8FC}"/>
              </a:ext>
            </a:extLst>
          </p:cNvPr>
          <p:cNvSpPr>
            <a:spLocks noChangeShapeType="1"/>
          </p:cNvSpPr>
          <p:nvPr/>
        </p:nvSpPr>
        <p:spPr bwMode="auto">
          <a:xfrm flipV="1">
            <a:off x="5559425" y="552608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71" name="Line 31">
            <a:extLst>
              <a:ext uri="{FF2B5EF4-FFF2-40B4-BE49-F238E27FC236}">
                <a16:creationId xmlns:a16="http://schemas.microsoft.com/office/drawing/2014/main" id="{00643166-49B8-41F5-A6E8-FF249618C5A5}"/>
              </a:ext>
            </a:extLst>
          </p:cNvPr>
          <p:cNvSpPr>
            <a:spLocks noChangeShapeType="1"/>
          </p:cNvSpPr>
          <p:nvPr/>
        </p:nvSpPr>
        <p:spPr bwMode="auto">
          <a:xfrm>
            <a:off x="5559425" y="26527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72" name="Rectangle 32">
            <a:extLst>
              <a:ext uri="{FF2B5EF4-FFF2-40B4-BE49-F238E27FC236}">
                <a16:creationId xmlns:a16="http://schemas.microsoft.com/office/drawing/2014/main" id="{3B4EC189-CB01-4A68-BDED-10DB24BBFBA2}"/>
              </a:ext>
            </a:extLst>
          </p:cNvPr>
          <p:cNvSpPr>
            <a:spLocks noChangeArrowheads="1"/>
          </p:cNvSpPr>
          <p:nvPr/>
        </p:nvSpPr>
        <p:spPr bwMode="auto">
          <a:xfrm>
            <a:off x="5499100" y="560863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25</a:t>
            </a:r>
            <a:endParaRPr lang="en-US" altLang="en-US" sz="1200"/>
          </a:p>
        </p:txBody>
      </p:sp>
      <p:sp>
        <p:nvSpPr>
          <p:cNvPr id="87073" name="Line 33">
            <a:extLst>
              <a:ext uri="{FF2B5EF4-FFF2-40B4-BE49-F238E27FC236}">
                <a16:creationId xmlns:a16="http://schemas.microsoft.com/office/drawing/2014/main" id="{E67BCD76-8E15-422F-BA9E-6912752EE456}"/>
              </a:ext>
            </a:extLst>
          </p:cNvPr>
          <p:cNvSpPr>
            <a:spLocks noChangeShapeType="1"/>
          </p:cNvSpPr>
          <p:nvPr/>
        </p:nvSpPr>
        <p:spPr bwMode="auto">
          <a:xfrm flipV="1">
            <a:off x="6216650" y="552608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74" name="Line 34">
            <a:extLst>
              <a:ext uri="{FF2B5EF4-FFF2-40B4-BE49-F238E27FC236}">
                <a16:creationId xmlns:a16="http://schemas.microsoft.com/office/drawing/2014/main" id="{231AC231-18E3-4099-AE84-F4A08C106E25}"/>
              </a:ext>
            </a:extLst>
          </p:cNvPr>
          <p:cNvSpPr>
            <a:spLocks noChangeShapeType="1"/>
          </p:cNvSpPr>
          <p:nvPr/>
        </p:nvSpPr>
        <p:spPr bwMode="auto">
          <a:xfrm>
            <a:off x="6216650" y="26527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75" name="Rectangle 35">
            <a:extLst>
              <a:ext uri="{FF2B5EF4-FFF2-40B4-BE49-F238E27FC236}">
                <a16:creationId xmlns:a16="http://schemas.microsoft.com/office/drawing/2014/main" id="{FCC94F41-5818-495E-9AC4-B42B21D5AC88}"/>
              </a:ext>
            </a:extLst>
          </p:cNvPr>
          <p:cNvSpPr>
            <a:spLocks noChangeArrowheads="1"/>
          </p:cNvSpPr>
          <p:nvPr/>
        </p:nvSpPr>
        <p:spPr bwMode="auto">
          <a:xfrm>
            <a:off x="6153150" y="560863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30</a:t>
            </a:r>
            <a:endParaRPr lang="en-US" altLang="en-US" sz="1200"/>
          </a:p>
        </p:txBody>
      </p:sp>
      <p:sp>
        <p:nvSpPr>
          <p:cNvPr id="87076" name="Line 36">
            <a:extLst>
              <a:ext uri="{FF2B5EF4-FFF2-40B4-BE49-F238E27FC236}">
                <a16:creationId xmlns:a16="http://schemas.microsoft.com/office/drawing/2014/main" id="{C0DD70F5-B5F1-4963-93C9-C7445CB1D569}"/>
              </a:ext>
            </a:extLst>
          </p:cNvPr>
          <p:cNvSpPr>
            <a:spLocks noChangeShapeType="1"/>
          </p:cNvSpPr>
          <p:nvPr/>
        </p:nvSpPr>
        <p:spPr bwMode="auto">
          <a:xfrm>
            <a:off x="2314575" y="5568950"/>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77" name="Line 37">
            <a:extLst>
              <a:ext uri="{FF2B5EF4-FFF2-40B4-BE49-F238E27FC236}">
                <a16:creationId xmlns:a16="http://schemas.microsoft.com/office/drawing/2014/main" id="{1D46CBFB-2B3E-44D5-81C7-BEB671B35163}"/>
              </a:ext>
            </a:extLst>
          </p:cNvPr>
          <p:cNvSpPr>
            <a:spLocks noChangeShapeType="1"/>
          </p:cNvSpPr>
          <p:nvPr/>
        </p:nvSpPr>
        <p:spPr bwMode="auto">
          <a:xfrm flipH="1">
            <a:off x="6169025" y="556895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78" name="Rectangle 38">
            <a:extLst>
              <a:ext uri="{FF2B5EF4-FFF2-40B4-BE49-F238E27FC236}">
                <a16:creationId xmlns:a16="http://schemas.microsoft.com/office/drawing/2014/main" id="{FF1845F9-5880-4373-833E-B0248C7CB48D}"/>
              </a:ext>
            </a:extLst>
          </p:cNvPr>
          <p:cNvSpPr>
            <a:spLocks noChangeArrowheads="1"/>
          </p:cNvSpPr>
          <p:nvPr/>
        </p:nvSpPr>
        <p:spPr bwMode="auto">
          <a:xfrm>
            <a:off x="2162175" y="55054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sz="1200"/>
          </a:p>
        </p:txBody>
      </p:sp>
      <p:sp>
        <p:nvSpPr>
          <p:cNvPr id="87079" name="Line 39">
            <a:extLst>
              <a:ext uri="{FF2B5EF4-FFF2-40B4-BE49-F238E27FC236}">
                <a16:creationId xmlns:a16="http://schemas.microsoft.com/office/drawing/2014/main" id="{D4D7ED45-C9F3-4854-8496-DDF6F9D836A9}"/>
              </a:ext>
            </a:extLst>
          </p:cNvPr>
          <p:cNvSpPr>
            <a:spLocks noChangeShapeType="1"/>
          </p:cNvSpPr>
          <p:nvPr/>
        </p:nvSpPr>
        <p:spPr bwMode="auto">
          <a:xfrm>
            <a:off x="2314575" y="5151438"/>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80" name="Line 40">
            <a:extLst>
              <a:ext uri="{FF2B5EF4-FFF2-40B4-BE49-F238E27FC236}">
                <a16:creationId xmlns:a16="http://schemas.microsoft.com/office/drawing/2014/main" id="{325CB72D-05C1-42C5-B980-C75824E73B06}"/>
              </a:ext>
            </a:extLst>
          </p:cNvPr>
          <p:cNvSpPr>
            <a:spLocks noChangeShapeType="1"/>
          </p:cNvSpPr>
          <p:nvPr/>
        </p:nvSpPr>
        <p:spPr bwMode="auto">
          <a:xfrm flipH="1">
            <a:off x="6169025" y="5151438"/>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81" name="Rectangle 41">
            <a:extLst>
              <a:ext uri="{FF2B5EF4-FFF2-40B4-BE49-F238E27FC236}">
                <a16:creationId xmlns:a16="http://schemas.microsoft.com/office/drawing/2014/main" id="{051A8866-ABB6-44CA-AD1A-1D9D17FFD23B}"/>
              </a:ext>
            </a:extLst>
          </p:cNvPr>
          <p:cNvSpPr>
            <a:spLocks noChangeArrowheads="1"/>
          </p:cNvSpPr>
          <p:nvPr/>
        </p:nvSpPr>
        <p:spPr bwMode="auto">
          <a:xfrm>
            <a:off x="2063750" y="508952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0.2</a:t>
            </a:r>
            <a:endParaRPr lang="en-US" altLang="en-US" sz="1200"/>
          </a:p>
        </p:txBody>
      </p:sp>
      <p:sp>
        <p:nvSpPr>
          <p:cNvPr id="87082" name="Line 42">
            <a:extLst>
              <a:ext uri="{FF2B5EF4-FFF2-40B4-BE49-F238E27FC236}">
                <a16:creationId xmlns:a16="http://schemas.microsoft.com/office/drawing/2014/main" id="{F8486746-EE59-4EFB-BB05-D527E2F9B512}"/>
              </a:ext>
            </a:extLst>
          </p:cNvPr>
          <p:cNvSpPr>
            <a:spLocks noChangeShapeType="1"/>
          </p:cNvSpPr>
          <p:nvPr/>
        </p:nvSpPr>
        <p:spPr bwMode="auto">
          <a:xfrm>
            <a:off x="2314575" y="4735513"/>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83" name="Line 43">
            <a:extLst>
              <a:ext uri="{FF2B5EF4-FFF2-40B4-BE49-F238E27FC236}">
                <a16:creationId xmlns:a16="http://schemas.microsoft.com/office/drawing/2014/main" id="{70A73F2B-766F-4C9B-AAF2-39FC183732E6}"/>
              </a:ext>
            </a:extLst>
          </p:cNvPr>
          <p:cNvSpPr>
            <a:spLocks noChangeShapeType="1"/>
          </p:cNvSpPr>
          <p:nvPr/>
        </p:nvSpPr>
        <p:spPr bwMode="auto">
          <a:xfrm flipH="1">
            <a:off x="6169025" y="4735513"/>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84" name="Rectangle 44">
            <a:extLst>
              <a:ext uri="{FF2B5EF4-FFF2-40B4-BE49-F238E27FC236}">
                <a16:creationId xmlns:a16="http://schemas.microsoft.com/office/drawing/2014/main" id="{CA027087-4E3F-4A7A-BC18-BB3F846607A0}"/>
              </a:ext>
            </a:extLst>
          </p:cNvPr>
          <p:cNvSpPr>
            <a:spLocks noChangeArrowheads="1"/>
          </p:cNvSpPr>
          <p:nvPr/>
        </p:nvSpPr>
        <p:spPr bwMode="auto">
          <a:xfrm>
            <a:off x="2063750" y="46720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0.4</a:t>
            </a:r>
            <a:endParaRPr lang="en-US" altLang="en-US" sz="1200"/>
          </a:p>
        </p:txBody>
      </p:sp>
      <p:sp>
        <p:nvSpPr>
          <p:cNvPr id="87085" name="Line 45">
            <a:extLst>
              <a:ext uri="{FF2B5EF4-FFF2-40B4-BE49-F238E27FC236}">
                <a16:creationId xmlns:a16="http://schemas.microsoft.com/office/drawing/2014/main" id="{B59CA616-F702-465D-80F5-FACE346B40B8}"/>
              </a:ext>
            </a:extLst>
          </p:cNvPr>
          <p:cNvSpPr>
            <a:spLocks noChangeShapeType="1"/>
          </p:cNvSpPr>
          <p:nvPr/>
        </p:nvSpPr>
        <p:spPr bwMode="auto">
          <a:xfrm>
            <a:off x="2314575" y="4316413"/>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86" name="Line 46">
            <a:extLst>
              <a:ext uri="{FF2B5EF4-FFF2-40B4-BE49-F238E27FC236}">
                <a16:creationId xmlns:a16="http://schemas.microsoft.com/office/drawing/2014/main" id="{EC7AA7B8-9094-451E-A06B-3F8C54AD025D}"/>
              </a:ext>
            </a:extLst>
          </p:cNvPr>
          <p:cNvSpPr>
            <a:spLocks noChangeShapeType="1"/>
          </p:cNvSpPr>
          <p:nvPr/>
        </p:nvSpPr>
        <p:spPr bwMode="auto">
          <a:xfrm flipH="1">
            <a:off x="6169025" y="4316413"/>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87" name="Rectangle 47">
            <a:extLst>
              <a:ext uri="{FF2B5EF4-FFF2-40B4-BE49-F238E27FC236}">
                <a16:creationId xmlns:a16="http://schemas.microsoft.com/office/drawing/2014/main" id="{A51BFF35-1C32-494C-9B85-495DF93AE15A}"/>
              </a:ext>
            </a:extLst>
          </p:cNvPr>
          <p:cNvSpPr>
            <a:spLocks noChangeArrowheads="1"/>
          </p:cNvSpPr>
          <p:nvPr/>
        </p:nvSpPr>
        <p:spPr bwMode="auto">
          <a:xfrm>
            <a:off x="2063750" y="4254500"/>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0.6</a:t>
            </a:r>
            <a:endParaRPr lang="en-US" altLang="en-US" sz="1200"/>
          </a:p>
        </p:txBody>
      </p:sp>
      <p:sp>
        <p:nvSpPr>
          <p:cNvPr id="87088" name="Line 48">
            <a:extLst>
              <a:ext uri="{FF2B5EF4-FFF2-40B4-BE49-F238E27FC236}">
                <a16:creationId xmlns:a16="http://schemas.microsoft.com/office/drawing/2014/main" id="{D1F9C9CC-2450-4B20-B842-E551A95D7F79}"/>
              </a:ext>
            </a:extLst>
          </p:cNvPr>
          <p:cNvSpPr>
            <a:spLocks noChangeShapeType="1"/>
          </p:cNvSpPr>
          <p:nvPr/>
        </p:nvSpPr>
        <p:spPr bwMode="auto">
          <a:xfrm>
            <a:off x="2314575" y="3898900"/>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89" name="Line 49">
            <a:extLst>
              <a:ext uri="{FF2B5EF4-FFF2-40B4-BE49-F238E27FC236}">
                <a16:creationId xmlns:a16="http://schemas.microsoft.com/office/drawing/2014/main" id="{40C00772-AF81-42D2-AFA7-FABA575D403B}"/>
              </a:ext>
            </a:extLst>
          </p:cNvPr>
          <p:cNvSpPr>
            <a:spLocks noChangeShapeType="1"/>
          </p:cNvSpPr>
          <p:nvPr/>
        </p:nvSpPr>
        <p:spPr bwMode="auto">
          <a:xfrm flipH="1">
            <a:off x="6169025" y="389890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90" name="Rectangle 50">
            <a:extLst>
              <a:ext uri="{FF2B5EF4-FFF2-40B4-BE49-F238E27FC236}">
                <a16:creationId xmlns:a16="http://schemas.microsoft.com/office/drawing/2014/main" id="{9A04E5A3-0C1C-4C8E-A72F-4A08EA409DE1}"/>
              </a:ext>
            </a:extLst>
          </p:cNvPr>
          <p:cNvSpPr>
            <a:spLocks noChangeArrowheads="1"/>
          </p:cNvSpPr>
          <p:nvPr/>
        </p:nvSpPr>
        <p:spPr bwMode="auto">
          <a:xfrm>
            <a:off x="2063750" y="383698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0.8</a:t>
            </a:r>
            <a:endParaRPr lang="en-US" altLang="en-US" sz="1200"/>
          </a:p>
        </p:txBody>
      </p:sp>
      <p:sp>
        <p:nvSpPr>
          <p:cNvPr id="87091" name="Line 51">
            <a:extLst>
              <a:ext uri="{FF2B5EF4-FFF2-40B4-BE49-F238E27FC236}">
                <a16:creationId xmlns:a16="http://schemas.microsoft.com/office/drawing/2014/main" id="{88C54C1F-9CB4-45A9-97A7-5C6690D02ECA}"/>
              </a:ext>
            </a:extLst>
          </p:cNvPr>
          <p:cNvSpPr>
            <a:spLocks noChangeShapeType="1"/>
          </p:cNvSpPr>
          <p:nvPr/>
        </p:nvSpPr>
        <p:spPr bwMode="auto">
          <a:xfrm>
            <a:off x="2314575" y="3479800"/>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92" name="Line 52">
            <a:extLst>
              <a:ext uri="{FF2B5EF4-FFF2-40B4-BE49-F238E27FC236}">
                <a16:creationId xmlns:a16="http://schemas.microsoft.com/office/drawing/2014/main" id="{7FBA888F-D8CB-4548-8DCD-EC73B7C19876}"/>
              </a:ext>
            </a:extLst>
          </p:cNvPr>
          <p:cNvSpPr>
            <a:spLocks noChangeShapeType="1"/>
          </p:cNvSpPr>
          <p:nvPr/>
        </p:nvSpPr>
        <p:spPr bwMode="auto">
          <a:xfrm flipH="1">
            <a:off x="6169025" y="347980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93" name="Rectangle 53">
            <a:extLst>
              <a:ext uri="{FF2B5EF4-FFF2-40B4-BE49-F238E27FC236}">
                <a16:creationId xmlns:a16="http://schemas.microsoft.com/office/drawing/2014/main" id="{F283213D-8554-40F2-87EC-5F60A83ED8AA}"/>
              </a:ext>
            </a:extLst>
          </p:cNvPr>
          <p:cNvSpPr>
            <a:spLocks noChangeArrowheads="1"/>
          </p:cNvSpPr>
          <p:nvPr/>
        </p:nvSpPr>
        <p:spPr bwMode="auto">
          <a:xfrm>
            <a:off x="2162175" y="34178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sz="1200"/>
          </a:p>
        </p:txBody>
      </p:sp>
      <p:sp>
        <p:nvSpPr>
          <p:cNvPr id="87094" name="Line 54">
            <a:extLst>
              <a:ext uri="{FF2B5EF4-FFF2-40B4-BE49-F238E27FC236}">
                <a16:creationId xmlns:a16="http://schemas.microsoft.com/office/drawing/2014/main" id="{C6C0D543-6C32-4B82-87F0-CE072F6603C1}"/>
              </a:ext>
            </a:extLst>
          </p:cNvPr>
          <p:cNvSpPr>
            <a:spLocks noChangeShapeType="1"/>
          </p:cNvSpPr>
          <p:nvPr/>
        </p:nvSpPr>
        <p:spPr bwMode="auto">
          <a:xfrm>
            <a:off x="2314575" y="3062288"/>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95" name="Line 55">
            <a:extLst>
              <a:ext uri="{FF2B5EF4-FFF2-40B4-BE49-F238E27FC236}">
                <a16:creationId xmlns:a16="http://schemas.microsoft.com/office/drawing/2014/main" id="{601C2019-2848-4A58-83B5-D2DCBD5820D1}"/>
              </a:ext>
            </a:extLst>
          </p:cNvPr>
          <p:cNvSpPr>
            <a:spLocks noChangeShapeType="1"/>
          </p:cNvSpPr>
          <p:nvPr/>
        </p:nvSpPr>
        <p:spPr bwMode="auto">
          <a:xfrm flipH="1">
            <a:off x="6169025" y="3062288"/>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96" name="Rectangle 56">
            <a:extLst>
              <a:ext uri="{FF2B5EF4-FFF2-40B4-BE49-F238E27FC236}">
                <a16:creationId xmlns:a16="http://schemas.microsoft.com/office/drawing/2014/main" id="{FF03A855-822A-47BB-9882-0E5B4C5E6369}"/>
              </a:ext>
            </a:extLst>
          </p:cNvPr>
          <p:cNvSpPr>
            <a:spLocks noChangeArrowheads="1"/>
          </p:cNvSpPr>
          <p:nvPr/>
        </p:nvSpPr>
        <p:spPr bwMode="auto">
          <a:xfrm>
            <a:off x="2063750" y="300037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1.2</a:t>
            </a:r>
            <a:endParaRPr lang="en-US" altLang="en-US" sz="1200"/>
          </a:p>
        </p:txBody>
      </p:sp>
      <p:sp>
        <p:nvSpPr>
          <p:cNvPr id="87097" name="Line 57">
            <a:extLst>
              <a:ext uri="{FF2B5EF4-FFF2-40B4-BE49-F238E27FC236}">
                <a16:creationId xmlns:a16="http://schemas.microsoft.com/office/drawing/2014/main" id="{A8219EF8-29C7-493A-8A96-440A72CD0DD6}"/>
              </a:ext>
            </a:extLst>
          </p:cNvPr>
          <p:cNvSpPr>
            <a:spLocks noChangeShapeType="1"/>
          </p:cNvSpPr>
          <p:nvPr/>
        </p:nvSpPr>
        <p:spPr bwMode="auto">
          <a:xfrm>
            <a:off x="2314575" y="2652713"/>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98" name="Line 58">
            <a:extLst>
              <a:ext uri="{FF2B5EF4-FFF2-40B4-BE49-F238E27FC236}">
                <a16:creationId xmlns:a16="http://schemas.microsoft.com/office/drawing/2014/main" id="{B369640D-0AE8-4CC4-B3AE-9851DB7FA179}"/>
              </a:ext>
            </a:extLst>
          </p:cNvPr>
          <p:cNvSpPr>
            <a:spLocks noChangeShapeType="1"/>
          </p:cNvSpPr>
          <p:nvPr/>
        </p:nvSpPr>
        <p:spPr bwMode="auto">
          <a:xfrm flipH="1">
            <a:off x="6169025" y="2652713"/>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099" name="Rectangle 59">
            <a:extLst>
              <a:ext uri="{FF2B5EF4-FFF2-40B4-BE49-F238E27FC236}">
                <a16:creationId xmlns:a16="http://schemas.microsoft.com/office/drawing/2014/main" id="{749D7975-9F56-44D0-99EA-18564AF7F9FC}"/>
              </a:ext>
            </a:extLst>
          </p:cNvPr>
          <p:cNvSpPr>
            <a:spLocks noChangeArrowheads="1"/>
          </p:cNvSpPr>
          <p:nvPr/>
        </p:nvSpPr>
        <p:spPr bwMode="auto">
          <a:xfrm>
            <a:off x="2063750" y="2590800"/>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1.4</a:t>
            </a:r>
            <a:endParaRPr lang="en-US" altLang="en-US" sz="1200"/>
          </a:p>
        </p:txBody>
      </p:sp>
      <p:sp>
        <p:nvSpPr>
          <p:cNvPr id="87100" name="Freeform 60">
            <a:extLst>
              <a:ext uri="{FF2B5EF4-FFF2-40B4-BE49-F238E27FC236}">
                <a16:creationId xmlns:a16="http://schemas.microsoft.com/office/drawing/2014/main" id="{5C51A418-B1A0-4945-8339-2DFDD3CD507B}"/>
              </a:ext>
            </a:extLst>
          </p:cNvPr>
          <p:cNvSpPr>
            <a:spLocks noEditPoints="1"/>
          </p:cNvSpPr>
          <p:nvPr/>
        </p:nvSpPr>
        <p:spPr bwMode="auto">
          <a:xfrm>
            <a:off x="2300288" y="2933700"/>
            <a:ext cx="2489200" cy="2627313"/>
          </a:xfrm>
          <a:custGeom>
            <a:avLst/>
            <a:gdLst>
              <a:gd name="T0" fmla="*/ 166 w 12088"/>
              <a:gd name="T1" fmla="*/ 12131 h 12731"/>
              <a:gd name="T2" fmla="*/ 194 w 12088"/>
              <a:gd name="T3" fmla="*/ 11082 h 12731"/>
              <a:gd name="T4" fmla="*/ 68 w 12088"/>
              <a:gd name="T5" fmla="*/ 10178 h 12731"/>
              <a:gd name="T6" fmla="*/ 88 w 12088"/>
              <a:gd name="T7" fmla="*/ 9428 h 12731"/>
              <a:gd name="T8" fmla="*/ 107 w 12088"/>
              <a:gd name="T9" fmla="*/ 8828 h 12731"/>
              <a:gd name="T10" fmla="*/ 284 w 12088"/>
              <a:gd name="T11" fmla="*/ 7933 h 12731"/>
              <a:gd name="T12" fmla="*/ 317 w 12088"/>
              <a:gd name="T13" fmla="*/ 6884 h 12731"/>
              <a:gd name="T14" fmla="*/ 195 w 12088"/>
              <a:gd name="T15" fmla="*/ 5980 h 12731"/>
              <a:gd name="T16" fmla="*/ 220 w 12088"/>
              <a:gd name="T17" fmla="*/ 5230 h 12731"/>
              <a:gd name="T18" fmla="*/ 239 w 12088"/>
              <a:gd name="T19" fmla="*/ 4630 h 12731"/>
              <a:gd name="T20" fmla="*/ 278 w 12088"/>
              <a:gd name="T21" fmla="*/ 3580 h 12731"/>
              <a:gd name="T22" fmla="*/ 313 w 12088"/>
              <a:gd name="T23" fmla="*/ 2831 h 12731"/>
              <a:gd name="T24" fmla="*/ 341 w 12088"/>
              <a:gd name="T25" fmla="*/ 2231 h 12731"/>
              <a:gd name="T26" fmla="*/ 543 w 12088"/>
              <a:gd name="T27" fmla="*/ 1341 h 12731"/>
              <a:gd name="T28" fmla="*/ 582 w 12088"/>
              <a:gd name="T29" fmla="*/ 743 h 12731"/>
              <a:gd name="T30" fmla="*/ 716 w 12088"/>
              <a:gd name="T31" fmla="*/ 96 h 12731"/>
              <a:gd name="T32" fmla="*/ 910 w 12088"/>
              <a:gd name="T33" fmla="*/ 1007 h 12731"/>
              <a:gd name="T34" fmla="*/ 974 w 12088"/>
              <a:gd name="T35" fmla="*/ 1754 h 12731"/>
              <a:gd name="T36" fmla="*/ 886 w 12088"/>
              <a:gd name="T37" fmla="*/ 2514 h 12731"/>
              <a:gd name="T38" fmla="*/ 1127 w 12088"/>
              <a:gd name="T39" fmla="*/ 3395 h 12731"/>
              <a:gd name="T40" fmla="*/ 1276 w 12088"/>
              <a:gd name="T41" fmla="*/ 3846 h 12731"/>
              <a:gd name="T42" fmla="*/ 1343 w 12088"/>
              <a:gd name="T43" fmla="*/ 3670 h 12731"/>
              <a:gd name="T44" fmla="*/ 1497 w 12088"/>
              <a:gd name="T45" fmla="*/ 2623 h 12731"/>
              <a:gd name="T46" fmla="*/ 1483 w 12088"/>
              <a:gd name="T47" fmla="*/ 1762 h 12731"/>
              <a:gd name="T48" fmla="*/ 1902 w 12088"/>
              <a:gd name="T49" fmla="*/ 2153 h 12731"/>
              <a:gd name="T50" fmla="*/ 1836 w 12088"/>
              <a:gd name="T51" fmla="*/ 2622 h 12731"/>
              <a:gd name="T52" fmla="*/ 1953 w 12088"/>
              <a:gd name="T53" fmla="*/ 3212 h 12731"/>
              <a:gd name="T54" fmla="*/ 2368 w 12088"/>
              <a:gd name="T55" fmla="*/ 2991 h 12731"/>
              <a:gd name="T56" fmla="*/ 2488 w 12088"/>
              <a:gd name="T57" fmla="*/ 2038 h 12731"/>
              <a:gd name="T58" fmla="*/ 2666 w 12088"/>
              <a:gd name="T59" fmla="*/ 2250 h 12731"/>
              <a:gd name="T60" fmla="*/ 2875 w 12088"/>
              <a:gd name="T61" fmla="*/ 2966 h 12731"/>
              <a:gd name="T62" fmla="*/ 2928 w 12088"/>
              <a:gd name="T63" fmla="*/ 3121 h 12731"/>
              <a:gd name="T64" fmla="*/ 3374 w 12088"/>
              <a:gd name="T65" fmla="*/ 2719 h 12731"/>
              <a:gd name="T66" fmla="*/ 3571 w 12088"/>
              <a:gd name="T67" fmla="*/ 2402 h 12731"/>
              <a:gd name="T68" fmla="*/ 3969 w 12088"/>
              <a:gd name="T69" fmla="*/ 2870 h 12731"/>
              <a:gd name="T70" fmla="*/ 4085 w 12088"/>
              <a:gd name="T71" fmla="*/ 2770 h 12731"/>
              <a:gd name="T72" fmla="*/ 4587 w 12088"/>
              <a:gd name="T73" fmla="*/ 2314 h 12731"/>
              <a:gd name="T74" fmla="*/ 4577 w 12088"/>
              <a:gd name="T75" fmla="*/ 2589 h 12731"/>
              <a:gd name="T76" fmla="*/ 5095 w 12088"/>
              <a:gd name="T77" fmla="*/ 2927 h 12731"/>
              <a:gd name="T78" fmla="*/ 5370 w 12088"/>
              <a:gd name="T79" fmla="*/ 2425 h 12731"/>
              <a:gd name="T80" fmla="*/ 5833 w 12088"/>
              <a:gd name="T81" fmla="*/ 2798 h 12731"/>
              <a:gd name="T82" fmla="*/ 5914 w 12088"/>
              <a:gd name="T83" fmla="*/ 2791 h 12731"/>
              <a:gd name="T84" fmla="*/ 6396 w 12088"/>
              <a:gd name="T85" fmla="*/ 2535 h 12731"/>
              <a:gd name="T86" fmla="*/ 6757 w 12088"/>
              <a:gd name="T87" fmla="*/ 2829 h 12731"/>
              <a:gd name="T88" fmla="*/ 7004 w 12088"/>
              <a:gd name="T89" fmla="*/ 2832 h 12731"/>
              <a:gd name="T90" fmla="*/ 7519 w 12088"/>
              <a:gd name="T91" fmla="*/ 2531 h 12731"/>
              <a:gd name="T92" fmla="*/ 7613 w 12088"/>
              <a:gd name="T93" fmla="*/ 2863 h 12731"/>
              <a:gd name="T94" fmla="*/ 7966 w 12088"/>
              <a:gd name="T95" fmla="*/ 2568 h 12731"/>
              <a:gd name="T96" fmla="*/ 8263 w 12088"/>
              <a:gd name="T97" fmla="*/ 2565 h 12731"/>
              <a:gd name="T98" fmla="*/ 8749 w 12088"/>
              <a:gd name="T99" fmla="*/ 2673 h 12731"/>
              <a:gd name="T100" fmla="*/ 8917 w 12088"/>
              <a:gd name="T101" fmla="*/ 2539 h 12731"/>
              <a:gd name="T102" fmla="*/ 9517 w 12088"/>
              <a:gd name="T103" fmla="*/ 2864 h 12731"/>
              <a:gd name="T104" fmla="*/ 9829 w 12088"/>
              <a:gd name="T105" fmla="*/ 2523 h 12731"/>
              <a:gd name="T106" fmla="*/ 10107 w 12088"/>
              <a:gd name="T107" fmla="*/ 2583 h 12731"/>
              <a:gd name="T108" fmla="*/ 10427 w 12088"/>
              <a:gd name="T109" fmla="*/ 2673 h 12731"/>
              <a:gd name="T110" fmla="*/ 10971 w 12088"/>
              <a:gd name="T111" fmla="*/ 2600 h 12731"/>
              <a:gd name="T112" fmla="*/ 11116 w 12088"/>
              <a:gd name="T113" fmla="*/ 2655 h 12731"/>
              <a:gd name="T114" fmla="*/ 11424 w 12088"/>
              <a:gd name="T115" fmla="*/ 2705 h 12731"/>
              <a:gd name="T116" fmla="*/ 11978 w 12088"/>
              <a:gd name="T117" fmla="*/ 2454 h 12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088" h="12731">
                <a:moveTo>
                  <a:pt x="0" y="12727"/>
                </a:moveTo>
                <a:lnTo>
                  <a:pt x="4" y="12577"/>
                </a:lnTo>
                <a:lnTo>
                  <a:pt x="154" y="12581"/>
                </a:lnTo>
                <a:lnTo>
                  <a:pt x="150" y="12731"/>
                </a:lnTo>
                <a:lnTo>
                  <a:pt x="0" y="12727"/>
                </a:lnTo>
                <a:close/>
                <a:moveTo>
                  <a:pt x="8" y="12427"/>
                </a:moveTo>
                <a:lnTo>
                  <a:pt x="12" y="12277"/>
                </a:lnTo>
                <a:lnTo>
                  <a:pt x="162" y="12281"/>
                </a:lnTo>
                <a:lnTo>
                  <a:pt x="158" y="12431"/>
                </a:lnTo>
                <a:lnTo>
                  <a:pt x="8" y="12427"/>
                </a:lnTo>
                <a:close/>
                <a:moveTo>
                  <a:pt x="16" y="12127"/>
                </a:moveTo>
                <a:lnTo>
                  <a:pt x="20" y="11977"/>
                </a:lnTo>
                <a:lnTo>
                  <a:pt x="170" y="11981"/>
                </a:lnTo>
                <a:lnTo>
                  <a:pt x="166" y="12131"/>
                </a:lnTo>
                <a:lnTo>
                  <a:pt x="16" y="12127"/>
                </a:lnTo>
                <a:close/>
                <a:moveTo>
                  <a:pt x="24" y="11827"/>
                </a:moveTo>
                <a:lnTo>
                  <a:pt x="28" y="11678"/>
                </a:lnTo>
                <a:lnTo>
                  <a:pt x="178" y="11682"/>
                </a:lnTo>
                <a:lnTo>
                  <a:pt x="174" y="11831"/>
                </a:lnTo>
                <a:lnTo>
                  <a:pt x="24" y="11827"/>
                </a:lnTo>
                <a:close/>
                <a:moveTo>
                  <a:pt x="32" y="11528"/>
                </a:moveTo>
                <a:lnTo>
                  <a:pt x="36" y="11378"/>
                </a:lnTo>
                <a:lnTo>
                  <a:pt x="186" y="11382"/>
                </a:lnTo>
                <a:lnTo>
                  <a:pt x="182" y="11532"/>
                </a:lnTo>
                <a:lnTo>
                  <a:pt x="32" y="11528"/>
                </a:lnTo>
                <a:close/>
                <a:moveTo>
                  <a:pt x="40" y="11228"/>
                </a:moveTo>
                <a:lnTo>
                  <a:pt x="44" y="11078"/>
                </a:lnTo>
                <a:lnTo>
                  <a:pt x="194" y="11082"/>
                </a:lnTo>
                <a:lnTo>
                  <a:pt x="190" y="11232"/>
                </a:lnTo>
                <a:lnTo>
                  <a:pt x="40" y="11228"/>
                </a:lnTo>
                <a:close/>
                <a:moveTo>
                  <a:pt x="48" y="10928"/>
                </a:moveTo>
                <a:lnTo>
                  <a:pt x="52" y="10778"/>
                </a:lnTo>
                <a:lnTo>
                  <a:pt x="202" y="10782"/>
                </a:lnTo>
                <a:lnTo>
                  <a:pt x="198" y="10932"/>
                </a:lnTo>
                <a:lnTo>
                  <a:pt x="48" y="10928"/>
                </a:lnTo>
                <a:close/>
                <a:moveTo>
                  <a:pt x="56" y="10628"/>
                </a:moveTo>
                <a:lnTo>
                  <a:pt x="60" y="10478"/>
                </a:lnTo>
                <a:lnTo>
                  <a:pt x="210" y="10482"/>
                </a:lnTo>
                <a:lnTo>
                  <a:pt x="206" y="10632"/>
                </a:lnTo>
                <a:lnTo>
                  <a:pt x="56" y="10628"/>
                </a:lnTo>
                <a:close/>
                <a:moveTo>
                  <a:pt x="64" y="10328"/>
                </a:moveTo>
                <a:lnTo>
                  <a:pt x="68" y="10178"/>
                </a:lnTo>
                <a:lnTo>
                  <a:pt x="218" y="10182"/>
                </a:lnTo>
                <a:lnTo>
                  <a:pt x="214" y="10332"/>
                </a:lnTo>
                <a:lnTo>
                  <a:pt x="64" y="10328"/>
                </a:lnTo>
                <a:close/>
                <a:moveTo>
                  <a:pt x="72" y="10028"/>
                </a:moveTo>
                <a:lnTo>
                  <a:pt x="76" y="9878"/>
                </a:lnTo>
                <a:lnTo>
                  <a:pt x="226" y="9882"/>
                </a:lnTo>
                <a:lnTo>
                  <a:pt x="222" y="10032"/>
                </a:lnTo>
                <a:lnTo>
                  <a:pt x="72" y="10028"/>
                </a:lnTo>
                <a:close/>
                <a:moveTo>
                  <a:pt x="80" y="9728"/>
                </a:moveTo>
                <a:lnTo>
                  <a:pt x="84" y="9578"/>
                </a:lnTo>
                <a:lnTo>
                  <a:pt x="234" y="9582"/>
                </a:lnTo>
                <a:lnTo>
                  <a:pt x="230" y="9732"/>
                </a:lnTo>
                <a:lnTo>
                  <a:pt x="80" y="9728"/>
                </a:lnTo>
                <a:close/>
                <a:moveTo>
                  <a:pt x="88" y="9428"/>
                </a:moveTo>
                <a:lnTo>
                  <a:pt x="93" y="9278"/>
                </a:lnTo>
                <a:lnTo>
                  <a:pt x="243" y="9283"/>
                </a:lnTo>
                <a:lnTo>
                  <a:pt x="238" y="9433"/>
                </a:lnTo>
                <a:lnTo>
                  <a:pt x="88" y="9428"/>
                </a:lnTo>
                <a:close/>
                <a:moveTo>
                  <a:pt x="97" y="9128"/>
                </a:moveTo>
                <a:lnTo>
                  <a:pt x="102" y="8978"/>
                </a:lnTo>
                <a:lnTo>
                  <a:pt x="252" y="8983"/>
                </a:lnTo>
                <a:lnTo>
                  <a:pt x="247" y="9133"/>
                </a:lnTo>
                <a:lnTo>
                  <a:pt x="97" y="9128"/>
                </a:lnTo>
                <a:close/>
                <a:moveTo>
                  <a:pt x="107" y="8828"/>
                </a:moveTo>
                <a:lnTo>
                  <a:pt x="111" y="8678"/>
                </a:lnTo>
                <a:lnTo>
                  <a:pt x="261" y="8683"/>
                </a:lnTo>
                <a:lnTo>
                  <a:pt x="257" y="8833"/>
                </a:lnTo>
                <a:lnTo>
                  <a:pt x="107" y="8828"/>
                </a:lnTo>
                <a:close/>
                <a:moveTo>
                  <a:pt x="116" y="8528"/>
                </a:moveTo>
                <a:lnTo>
                  <a:pt x="120" y="8379"/>
                </a:lnTo>
                <a:lnTo>
                  <a:pt x="270" y="8383"/>
                </a:lnTo>
                <a:lnTo>
                  <a:pt x="266" y="8533"/>
                </a:lnTo>
                <a:lnTo>
                  <a:pt x="116" y="8528"/>
                </a:lnTo>
                <a:close/>
                <a:moveTo>
                  <a:pt x="125" y="8229"/>
                </a:moveTo>
                <a:lnTo>
                  <a:pt x="130" y="8079"/>
                </a:lnTo>
                <a:lnTo>
                  <a:pt x="280" y="8083"/>
                </a:lnTo>
                <a:lnTo>
                  <a:pt x="275" y="8233"/>
                </a:lnTo>
                <a:lnTo>
                  <a:pt x="125" y="8229"/>
                </a:lnTo>
                <a:close/>
                <a:moveTo>
                  <a:pt x="134" y="7929"/>
                </a:moveTo>
                <a:lnTo>
                  <a:pt x="139" y="7779"/>
                </a:lnTo>
                <a:lnTo>
                  <a:pt x="289" y="7783"/>
                </a:lnTo>
                <a:lnTo>
                  <a:pt x="284" y="7933"/>
                </a:lnTo>
                <a:lnTo>
                  <a:pt x="134" y="7929"/>
                </a:lnTo>
                <a:close/>
                <a:moveTo>
                  <a:pt x="144" y="7629"/>
                </a:moveTo>
                <a:lnTo>
                  <a:pt x="148" y="7479"/>
                </a:lnTo>
                <a:lnTo>
                  <a:pt x="298" y="7484"/>
                </a:lnTo>
                <a:lnTo>
                  <a:pt x="293" y="7633"/>
                </a:lnTo>
                <a:lnTo>
                  <a:pt x="144" y="7629"/>
                </a:lnTo>
                <a:close/>
                <a:moveTo>
                  <a:pt x="153" y="7329"/>
                </a:moveTo>
                <a:lnTo>
                  <a:pt x="157" y="7179"/>
                </a:lnTo>
                <a:lnTo>
                  <a:pt x="307" y="7184"/>
                </a:lnTo>
                <a:lnTo>
                  <a:pt x="303" y="7334"/>
                </a:lnTo>
                <a:lnTo>
                  <a:pt x="153" y="7329"/>
                </a:lnTo>
                <a:close/>
                <a:moveTo>
                  <a:pt x="162" y="7029"/>
                </a:moveTo>
                <a:lnTo>
                  <a:pt x="167" y="6879"/>
                </a:lnTo>
                <a:lnTo>
                  <a:pt x="317" y="6884"/>
                </a:lnTo>
                <a:lnTo>
                  <a:pt x="312" y="7034"/>
                </a:lnTo>
                <a:lnTo>
                  <a:pt x="162" y="7029"/>
                </a:lnTo>
                <a:close/>
                <a:moveTo>
                  <a:pt x="171" y="6729"/>
                </a:moveTo>
                <a:lnTo>
                  <a:pt x="176" y="6579"/>
                </a:lnTo>
                <a:lnTo>
                  <a:pt x="326" y="6584"/>
                </a:lnTo>
                <a:lnTo>
                  <a:pt x="321" y="6734"/>
                </a:lnTo>
                <a:lnTo>
                  <a:pt x="171" y="6729"/>
                </a:lnTo>
                <a:close/>
                <a:moveTo>
                  <a:pt x="181" y="6429"/>
                </a:moveTo>
                <a:lnTo>
                  <a:pt x="186" y="6279"/>
                </a:lnTo>
                <a:lnTo>
                  <a:pt x="335" y="6284"/>
                </a:lnTo>
                <a:lnTo>
                  <a:pt x="331" y="6434"/>
                </a:lnTo>
                <a:lnTo>
                  <a:pt x="181" y="6429"/>
                </a:lnTo>
                <a:close/>
                <a:moveTo>
                  <a:pt x="190" y="6129"/>
                </a:moveTo>
                <a:lnTo>
                  <a:pt x="195" y="5980"/>
                </a:lnTo>
                <a:lnTo>
                  <a:pt x="345" y="5984"/>
                </a:lnTo>
                <a:lnTo>
                  <a:pt x="340" y="6134"/>
                </a:lnTo>
                <a:lnTo>
                  <a:pt x="190" y="6129"/>
                </a:lnTo>
                <a:close/>
                <a:moveTo>
                  <a:pt x="200" y="5830"/>
                </a:moveTo>
                <a:lnTo>
                  <a:pt x="205" y="5680"/>
                </a:lnTo>
                <a:lnTo>
                  <a:pt x="355" y="5685"/>
                </a:lnTo>
                <a:lnTo>
                  <a:pt x="350" y="5834"/>
                </a:lnTo>
                <a:lnTo>
                  <a:pt x="200" y="5830"/>
                </a:lnTo>
                <a:close/>
                <a:moveTo>
                  <a:pt x="210" y="5530"/>
                </a:moveTo>
                <a:lnTo>
                  <a:pt x="215" y="5380"/>
                </a:lnTo>
                <a:lnTo>
                  <a:pt x="365" y="5385"/>
                </a:lnTo>
                <a:lnTo>
                  <a:pt x="360" y="5535"/>
                </a:lnTo>
                <a:lnTo>
                  <a:pt x="210" y="5530"/>
                </a:lnTo>
                <a:close/>
                <a:moveTo>
                  <a:pt x="220" y="5230"/>
                </a:moveTo>
                <a:lnTo>
                  <a:pt x="225" y="5080"/>
                </a:lnTo>
                <a:lnTo>
                  <a:pt x="374" y="5085"/>
                </a:lnTo>
                <a:lnTo>
                  <a:pt x="370" y="5235"/>
                </a:lnTo>
                <a:lnTo>
                  <a:pt x="220" y="5230"/>
                </a:lnTo>
                <a:close/>
                <a:moveTo>
                  <a:pt x="229" y="4930"/>
                </a:moveTo>
                <a:lnTo>
                  <a:pt x="234" y="4780"/>
                </a:lnTo>
                <a:lnTo>
                  <a:pt x="384" y="4785"/>
                </a:lnTo>
                <a:lnTo>
                  <a:pt x="379" y="4935"/>
                </a:lnTo>
                <a:lnTo>
                  <a:pt x="229" y="4930"/>
                </a:lnTo>
                <a:close/>
                <a:moveTo>
                  <a:pt x="239" y="4630"/>
                </a:moveTo>
                <a:lnTo>
                  <a:pt x="244" y="4480"/>
                </a:lnTo>
                <a:lnTo>
                  <a:pt x="394" y="4485"/>
                </a:lnTo>
                <a:lnTo>
                  <a:pt x="389" y="4635"/>
                </a:lnTo>
                <a:lnTo>
                  <a:pt x="239" y="4630"/>
                </a:lnTo>
                <a:close/>
                <a:moveTo>
                  <a:pt x="249" y="4330"/>
                </a:moveTo>
                <a:lnTo>
                  <a:pt x="254" y="4180"/>
                </a:lnTo>
                <a:lnTo>
                  <a:pt x="404" y="4185"/>
                </a:lnTo>
                <a:lnTo>
                  <a:pt x="399" y="4335"/>
                </a:lnTo>
                <a:lnTo>
                  <a:pt x="249" y="4330"/>
                </a:lnTo>
                <a:close/>
                <a:moveTo>
                  <a:pt x="259" y="4031"/>
                </a:moveTo>
                <a:lnTo>
                  <a:pt x="261" y="3962"/>
                </a:lnTo>
                <a:lnTo>
                  <a:pt x="265" y="3880"/>
                </a:lnTo>
                <a:lnTo>
                  <a:pt x="415" y="3887"/>
                </a:lnTo>
                <a:lnTo>
                  <a:pt x="411" y="3967"/>
                </a:lnTo>
                <a:lnTo>
                  <a:pt x="409" y="4035"/>
                </a:lnTo>
                <a:lnTo>
                  <a:pt x="259" y="4031"/>
                </a:lnTo>
                <a:close/>
                <a:moveTo>
                  <a:pt x="272" y="3730"/>
                </a:moveTo>
                <a:lnTo>
                  <a:pt x="278" y="3580"/>
                </a:lnTo>
                <a:lnTo>
                  <a:pt x="428" y="3587"/>
                </a:lnTo>
                <a:lnTo>
                  <a:pt x="421" y="3737"/>
                </a:lnTo>
                <a:lnTo>
                  <a:pt x="272" y="3730"/>
                </a:lnTo>
                <a:close/>
                <a:moveTo>
                  <a:pt x="285" y="3430"/>
                </a:moveTo>
                <a:lnTo>
                  <a:pt x="292" y="3280"/>
                </a:lnTo>
                <a:lnTo>
                  <a:pt x="442" y="3287"/>
                </a:lnTo>
                <a:lnTo>
                  <a:pt x="435" y="3437"/>
                </a:lnTo>
                <a:lnTo>
                  <a:pt x="285" y="3430"/>
                </a:lnTo>
                <a:close/>
                <a:moveTo>
                  <a:pt x="299" y="3130"/>
                </a:moveTo>
                <a:lnTo>
                  <a:pt x="306" y="2981"/>
                </a:lnTo>
                <a:lnTo>
                  <a:pt x="456" y="2988"/>
                </a:lnTo>
                <a:lnTo>
                  <a:pt x="449" y="3137"/>
                </a:lnTo>
                <a:lnTo>
                  <a:pt x="299" y="3130"/>
                </a:lnTo>
                <a:close/>
                <a:moveTo>
                  <a:pt x="313" y="2831"/>
                </a:moveTo>
                <a:lnTo>
                  <a:pt x="320" y="2681"/>
                </a:lnTo>
                <a:lnTo>
                  <a:pt x="470" y="2688"/>
                </a:lnTo>
                <a:lnTo>
                  <a:pt x="463" y="2838"/>
                </a:lnTo>
                <a:lnTo>
                  <a:pt x="313" y="2831"/>
                </a:lnTo>
                <a:close/>
                <a:moveTo>
                  <a:pt x="327" y="2531"/>
                </a:moveTo>
                <a:lnTo>
                  <a:pt x="334" y="2381"/>
                </a:lnTo>
                <a:lnTo>
                  <a:pt x="484" y="2388"/>
                </a:lnTo>
                <a:lnTo>
                  <a:pt x="477" y="2538"/>
                </a:lnTo>
                <a:lnTo>
                  <a:pt x="327" y="2531"/>
                </a:lnTo>
                <a:close/>
                <a:moveTo>
                  <a:pt x="341" y="2231"/>
                </a:moveTo>
                <a:lnTo>
                  <a:pt x="347" y="2082"/>
                </a:lnTo>
                <a:lnTo>
                  <a:pt x="497" y="2088"/>
                </a:lnTo>
                <a:lnTo>
                  <a:pt x="490" y="2238"/>
                </a:lnTo>
                <a:lnTo>
                  <a:pt x="341" y="2231"/>
                </a:lnTo>
                <a:close/>
                <a:moveTo>
                  <a:pt x="355" y="1930"/>
                </a:moveTo>
                <a:lnTo>
                  <a:pt x="365" y="1781"/>
                </a:lnTo>
                <a:lnTo>
                  <a:pt x="515" y="1790"/>
                </a:lnTo>
                <a:lnTo>
                  <a:pt x="505" y="1940"/>
                </a:lnTo>
                <a:lnTo>
                  <a:pt x="355" y="1930"/>
                </a:lnTo>
                <a:close/>
                <a:moveTo>
                  <a:pt x="375" y="1631"/>
                </a:moveTo>
                <a:lnTo>
                  <a:pt x="384" y="1481"/>
                </a:lnTo>
                <a:lnTo>
                  <a:pt x="534" y="1491"/>
                </a:lnTo>
                <a:lnTo>
                  <a:pt x="524" y="1641"/>
                </a:lnTo>
                <a:lnTo>
                  <a:pt x="375" y="1631"/>
                </a:lnTo>
                <a:close/>
                <a:moveTo>
                  <a:pt x="394" y="1332"/>
                </a:moveTo>
                <a:lnTo>
                  <a:pt x="403" y="1182"/>
                </a:lnTo>
                <a:lnTo>
                  <a:pt x="553" y="1192"/>
                </a:lnTo>
                <a:lnTo>
                  <a:pt x="543" y="1341"/>
                </a:lnTo>
                <a:lnTo>
                  <a:pt x="394" y="1332"/>
                </a:lnTo>
                <a:close/>
                <a:moveTo>
                  <a:pt x="413" y="1032"/>
                </a:moveTo>
                <a:lnTo>
                  <a:pt x="423" y="883"/>
                </a:lnTo>
                <a:lnTo>
                  <a:pt x="572" y="892"/>
                </a:lnTo>
                <a:lnTo>
                  <a:pt x="563" y="1042"/>
                </a:lnTo>
                <a:lnTo>
                  <a:pt x="413" y="1032"/>
                </a:lnTo>
                <a:close/>
                <a:moveTo>
                  <a:pt x="432" y="733"/>
                </a:moveTo>
                <a:lnTo>
                  <a:pt x="437" y="655"/>
                </a:lnTo>
                <a:cubicBezTo>
                  <a:pt x="437" y="651"/>
                  <a:pt x="438" y="647"/>
                  <a:pt x="439" y="643"/>
                </a:cubicBezTo>
                <a:lnTo>
                  <a:pt x="455" y="573"/>
                </a:lnTo>
                <a:lnTo>
                  <a:pt x="601" y="606"/>
                </a:lnTo>
                <a:lnTo>
                  <a:pt x="585" y="676"/>
                </a:lnTo>
                <a:lnTo>
                  <a:pt x="587" y="664"/>
                </a:lnTo>
                <a:lnTo>
                  <a:pt x="582" y="743"/>
                </a:lnTo>
                <a:lnTo>
                  <a:pt x="432" y="733"/>
                </a:lnTo>
                <a:close/>
                <a:moveTo>
                  <a:pt x="488" y="427"/>
                </a:moveTo>
                <a:lnTo>
                  <a:pt x="520" y="280"/>
                </a:lnTo>
                <a:lnTo>
                  <a:pt x="667" y="313"/>
                </a:lnTo>
                <a:lnTo>
                  <a:pt x="634" y="460"/>
                </a:lnTo>
                <a:lnTo>
                  <a:pt x="488" y="427"/>
                </a:lnTo>
                <a:close/>
                <a:moveTo>
                  <a:pt x="553" y="134"/>
                </a:moveTo>
                <a:lnTo>
                  <a:pt x="569" y="63"/>
                </a:lnTo>
                <a:cubicBezTo>
                  <a:pt x="575" y="36"/>
                  <a:pt x="595" y="15"/>
                  <a:pt x="621" y="7"/>
                </a:cubicBezTo>
                <a:cubicBezTo>
                  <a:pt x="647" y="0"/>
                  <a:pt x="676" y="6"/>
                  <a:pt x="695" y="25"/>
                </a:cubicBezTo>
                <a:lnTo>
                  <a:pt x="750" y="79"/>
                </a:lnTo>
                <a:lnTo>
                  <a:pt x="645" y="186"/>
                </a:lnTo>
                <a:lnTo>
                  <a:pt x="590" y="133"/>
                </a:lnTo>
                <a:lnTo>
                  <a:pt x="716" y="96"/>
                </a:lnTo>
                <a:lnTo>
                  <a:pt x="700" y="167"/>
                </a:lnTo>
                <a:lnTo>
                  <a:pt x="553" y="134"/>
                </a:lnTo>
                <a:close/>
                <a:moveTo>
                  <a:pt x="817" y="259"/>
                </a:moveTo>
                <a:lnTo>
                  <a:pt x="837" y="408"/>
                </a:lnTo>
                <a:lnTo>
                  <a:pt x="688" y="428"/>
                </a:lnTo>
                <a:lnTo>
                  <a:pt x="668" y="279"/>
                </a:lnTo>
                <a:lnTo>
                  <a:pt x="817" y="259"/>
                </a:lnTo>
                <a:close/>
                <a:moveTo>
                  <a:pt x="857" y="556"/>
                </a:moveTo>
                <a:lnTo>
                  <a:pt x="878" y="705"/>
                </a:lnTo>
                <a:lnTo>
                  <a:pt x="729" y="725"/>
                </a:lnTo>
                <a:lnTo>
                  <a:pt x="709" y="577"/>
                </a:lnTo>
                <a:lnTo>
                  <a:pt x="857" y="556"/>
                </a:lnTo>
                <a:close/>
                <a:moveTo>
                  <a:pt x="897" y="857"/>
                </a:moveTo>
                <a:lnTo>
                  <a:pt x="910" y="1007"/>
                </a:lnTo>
                <a:lnTo>
                  <a:pt x="760" y="1020"/>
                </a:lnTo>
                <a:lnTo>
                  <a:pt x="747" y="870"/>
                </a:lnTo>
                <a:lnTo>
                  <a:pt x="897" y="857"/>
                </a:lnTo>
                <a:close/>
                <a:moveTo>
                  <a:pt x="922" y="1156"/>
                </a:moveTo>
                <a:lnTo>
                  <a:pt x="935" y="1306"/>
                </a:lnTo>
                <a:lnTo>
                  <a:pt x="786" y="1319"/>
                </a:lnTo>
                <a:lnTo>
                  <a:pt x="773" y="1169"/>
                </a:lnTo>
                <a:lnTo>
                  <a:pt x="922" y="1156"/>
                </a:lnTo>
                <a:close/>
                <a:moveTo>
                  <a:pt x="948" y="1455"/>
                </a:moveTo>
                <a:lnTo>
                  <a:pt x="961" y="1605"/>
                </a:lnTo>
                <a:lnTo>
                  <a:pt x="812" y="1617"/>
                </a:lnTo>
                <a:lnTo>
                  <a:pt x="799" y="1468"/>
                </a:lnTo>
                <a:lnTo>
                  <a:pt x="948" y="1455"/>
                </a:lnTo>
                <a:close/>
                <a:moveTo>
                  <a:pt x="974" y="1754"/>
                </a:moveTo>
                <a:lnTo>
                  <a:pt x="978" y="1808"/>
                </a:lnTo>
                <a:lnTo>
                  <a:pt x="986" y="1904"/>
                </a:lnTo>
                <a:lnTo>
                  <a:pt x="837" y="1916"/>
                </a:lnTo>
                <a:lnTo>
                  <a:pt x="829" y="1821"/>
                </a:lnTo>
                <a:lnTo>
                  <a:pt x="824" y="1767"/>
                </a:lnTo>
                <a:lnTo>
                  <a:pt x="974" y="1754"/>
                </a:lnTo>
                <a:close/>
                <a:moveTo>
                  <a:pt x="999" y="2053"/>
                </a:moveTo>
                <a:lnTo>
                  <a:pt x="1011" y="2203"/>
                </a:lnTo>
                <a:lnTo>
                  <a:pt x="861" y="2215"/>
                </a:lnTo>
                <a:lnTo>
                  <a:pt x="849" y="2066"/>
                </a:lnTo>
                <a:lnTo>
                  <a:pt x="999" y="2053"/>
                </a:lnTo>
                <a:close/>
                <a:moveTo>
                  <a:pt x="1023" y="2352"/>
                </a:moveTo>
                <a:lnTo>
                  <a:pt x="1035" y="2502"/>
                </a:lnTo>
                <a:lnTo>
                  <a:pt x="886" y="2514"/>
                </a:lnTo>
                <a:lnTo>
                  <a:pt x="874" y="2365"/>
                </a:lnTo>
                <a:lnTo>
                  <a:pt x="1023" y="2352"/>
                </a:lnTo>
                <a:close/>
                <a:moveTo>
                  <a:pt x="1048" y="2651"/>
                </a:moveTo>
                <a:lnTo>
                  <a:pt x="1060" y="2801"/>
                </a:lnTo>
                <a:lnTo>
                  <a:pt x="910" y="2813"/>
                </a:lnTo>
                <a:lnTo>
                  <a:pt x="898" y="2664"/>
                </a:lnTo>
                <a:lnTo>
                  <a:pt x="1048" y="2651"/>
                </a:lnTo>
                <a:close/>
                <a:moveTo>
                  <a:pt x="1076" y="2947"/>
                </a:moveTo>
                <a:lnTo>
                  <a:pt x="1093" y="3096"/>
                </a:lnTo>
                <a:lnTo>
                  <a:pt x="944" y="3114"/>
                </a:lnTo>
                <a:lnTo>
                  <a:pt x="927" y="2965"/>
                </a:lnTo>
                <a:lnTo>
                  <a:pt x="1076" y="2947"/>
                </a:lnTo>
                <a:close/>
                <a:moveTo>
                  <a:pt x="1110" y="3246"/>
                </a:moveTo>
                <a:lnTo>
                  <a:pt x="1127" y="3395"/>
                </a:lnTo>
                <a:lnTo>
                  <a:pt x="978" y="3412"/>
                </a:lnTo>
                <a:lnTo>
                  <a:pt x="961" y="3263"/>
                </a:lnTo>
                <a:lnTo>
                  <a:pt x="1110" y="3246"/>
                </a:lnTo>
                <a:close/>
                <a:moveTo>
                  <a:pt x="1144" y="3544"/>
                </a:moveTo>
                <a:lnTo>
                  <a:pt x="1154" y="3630"/>
                </a:lnTo>
                <a:lnTo>
                  <a:pt x="1146" y="3603"/>
                </a:lnTo>
                <a:lnTo>
                  <a:pt x="1176" y="3658"/>
                </a:lnTo>
                <a:lnTo>
                  <a:pt x="1044" y="3730"/>
                </a:lnTo>
                <a:lnTo>
                  <a:pt x="1014" y="3674"/>
                </a:lnTo>
                <a:cubicBezTo>
                  <a:pt x="1009" y="3666"/>
                  <a:pt x="1006" y="3657"/>
                  <a:pt x="1005" y="3647"/>
                </a:cubicBezTo>
                <a:lnTo>
                  <a:pt x="995" y="3561"/>
                </a:lnTo>
                <a:lnTo>
                  <a:pt x="1144" y="3544"/>
                </a:lnTo>
                <a:close/>
                <a:moveTo>
                  <a:pt x="1247" y="3791"/>
                </a:moveTo>
                <a:lnTo>
                  <a:pt x="1276" y="3846"/>
                </a:lnTo>
                <a:lnTo>
                  <a:pt x="1138" y="3862"/>
                </a:lnTo>
                <a:lnTo>
                  <a:pt x="1160" y="3778"/>
                </a:lnTo>
                <a:lnTo>
                  <a:pt x="1305" y="3815"/>
                </a:lnTo>
                <a:lnTo>
                  <a:pt x="1283" y="3900"/>
                </a:lnTo>
                <a:cubicBezTo>
                  <a:pt x="1275" y="3930"/>
                  <a:pt x="1250" y="3952"/>
                  <a:pt x="1219" y="3956"/>
                </a:cubicBezTo>
                <a:cubicBezTo>
                  <a:pt x="1189" y="3959"/>
                  <a:pt x="1159" y="3944"/>
                  <a:pt x="1144" y="3917"/>
                </a:cubicBezTo>
                <a:lnTo>
                  <a:pt x="1115" y="3862"/>
                </a:lnTo>
                <a:lnTo>
                  <a:pt x="1247" y="3791"/>
                </a:lnTo>
                <a:close/>
                <a:moveTo>
                  <a:pt x="1198" y="3632"/>
                </a:moveTo>
                <a:lnTo>
                  <a:pt x="1223" y="3537"/>
                </a:lnTo>
                <a:lnTo>
                  <a:pt x="1228" y="3495"/>
                </a:lnTo>
                <a:lnTo>
                  <a:pt x="1377" y="3515"/>
                </a:lnTo>
                <a:lnTo>
                  <a:pt x="1368" y="3575"/>
                </a:lnTo>
                <a:lnTo>
                  <a:pt x="1343" y="3670"/>
                </a:lnTo>
                <a:lnTo>
                  <a:pt x="1198" y="3632"/>
                </a:lnTo>
                <a:close/>
                <a:moveTo>
                  <a:pt x="1248" y="3346"/>
                </a:moveTo>
                <a:lnTo>
                  <a:pt x="1269" y="3198"/>
                </a:lnTo>
                <a:lnTo>
                  <a:pt x="1418" y="3218"/>
                </a:lnTo>
                <a:lnTo>
                  <a:pt x="1397" y="3367"/>
                </a:lnTo>
                <a:lnTo>
                  <a:pt x="1248" y="3346"/>
                </a:lnTo>
                <a:close/>
                <a:moveTo>
                  <a:pt x="1289" y="3049"/>
                </a:moveTo>
                <a:lnTo>
                  <a:pt x="1310" y="2900"/>
                </a:lnTo>
                <a:lnTo>
                  <a:pt x="1458" y="2921"/>
                </a:lnTo>
                <a:lnTo>
                  <a:pt x="1438" y="3069"/>
                </a:lnTo>
                <a:lnTo>
                  <a:pt x="1289" y="3049"/>
                </a:lnTo>
                <a:close/>
                <a:moveTo>
                  <a:pt x="1329" y="2752"/>
                </a:moveTo>
                <a:lnTo>
                  <a:pt x="1348" y="2604"/>
                </a:lnTo>
                <a:lnTo>
                  <a:pt x="1497" y="2623"/>
                </a:lnTo>
                <a:lnTo>
                  <a:pt x="1478" y="2771"/>
                </a:lnTo>
                <a:lnTo>
                  <a:pt x="1329" y="2752"/>
                </a:lnTo>
                <a:close/>
                <a:moveTo>
                  <a:pt x="1367" y="2455"/>
                </a:moveTo>
                <a:lnTo>
                  <a:pt x="1386" y="2306"/>
                </a:lnTo>
                <a:lnTo>
                  <a:pt x="1535" y="2325"/>
                </a:lnTo>
                <a:lnTo>
                  <a:pt x="1516" y="2474"/>
                </a:lnTo>
                <a:lnTo>
                  <a:pt x="1367" y="2455"/>
                </a:lnTo>
                <a:close/>
                <a:moveTo>
                  <a:pt x="1409" y="2153"/>
                </a:moveTo>
                <a:lnTo>
                  <a:pt x="1437" y="2006"/>
                </a:lnTo>
                <a:lnTo>
                  <a:pt x="1584" y="2034"/>
                </a:lnTo>
                <a:lnTo>
                  <a:pt x="1557" y="2181"/>
                </a:lnTo>
                <a:lnTo>
                  <a:pt x="1409" y="2153"/>
                </a:lnTo>
                <a:close/>
                <a:moveTo>
                  <a:pt x="1465" y="1859"/>
                </a:moveTo>
                <a:lnTo>
                  <a:pt x="1483" y="1762"/>
                </a:lnTo>
                <a:cubicBezTo>
                  <a:pt x="1486" y="1742"/>
                  <a:pt x="1499" y="1724"/>
                  <a:pt x="1516" y="1713"/>
                </a:cubicBezTo>
                <a:lnTo>
                  <a:pt x="1560" y="1685"/>
                </a:lnTo>
                <a:lnTo>
                  <a:pt x="1640" y="1811"/>
                </a:lnTo>
                <a:lnTo>
                  <a:pt x="1597" y="1839"/>
                </a:lnTo>
                <a:lnTo>
                  <a:pt x="1630" y="1790"/>
                </a:lnTo>
                <a:lnTo>
                  <a:pt x="1612" y="1886"/>
                </a:lnTo>
                <a:lnTo>
                  <a:pt x="1465" y="1859"/>
                </a:lnTo>
                <a:close/>
                <a:moveTo>
                  <a:pt x="1775" y="1706"/>
                </a:moveTo>
                <a:lnTo>
                  <a:pt x="1836" y="1842"/>
                </a:lnTo>
                <a:lnTo>
                  <a:pt x="1699" y="1904"/>
                </a:lnTo>
                <a:lnTo>
                  <a:pt x="1638" y="1767"/>
                </a:lnTo>
                <a:lnTo>
                  <a:pt x="1775" y="1706"/>
                </a:lnTo>
                <a:close/>
                <a:moveTo>
                  <a:pt x="1874" y="2005"/>
                </a:moveTo>
                <a:lnTo>
                  <a:pt x="1902" y="2153"/>
                </a:lnTo>
                <a:lnTo>
                  <a:pt x="1754" y="2180"/>
                </a:lnTo>
                <a:lnTo>
                  <a:pt x="1727" y="2032"/>
                </a:lnTo>
                <a:lnTo>
                  <a:pt x="1874" y="2005"/>
                </a:lnTo>
                <a:close/>
                <a:moveTo>
                  <a:pt x="1929" y="2300"/>
                </a:moveTo>
                <a:lnTo>
                  <a:pt x="1937" y="2343"/>
                </a:lnTo>
                <a:lnTo>
                  <a:pt x="1956" y="2448"/>
                </a:lnTo>
                <a:lnTo>
                  <a:pt x="1809" y="2475"/>
                </a:lnTo>
                <a:lnTo>
                  <a:pt x="1789" y="2370"/>
                </a:lnTo>
                <a:lnTo>
                  <a:pt x="1781" y="2327"/>
                </a:lnTo>
                <a:lnTo>
                  <a:pt x="1929" y="2300"/>
                </a:lnTo>
                <a:close/>
                <a:moveTo>
                  <a:pt x="1984" y="2595"/>
                </a:moveTo>
                <a:lnTo>
                  <a:pt x="2011" y="2742"/>
                </a:lnTo>
                <a:lnTo>
                  <a:pt x="1864" y="2770"/>
                </a:lnTo>
                <a:lnTo>
                  <a:pt x="1836" y="2622"/>
                </a:lnTo>
                <a:lnTo>
                  <a:pt x="1984" y="2595"/>
                </a:lnTo>
                <a:close/>
                <a:moveTo>
                  <a:pt x="2039" y="2888"/>
                </a:moveTo>
                <a:lnTo>
                  <a:pt x="2069" y="3035"/>
                </a:lnTo>
                <a:lnTo>
                  <a:pt x="1922" y="3065"/>
                </a:lnTo>
                <a:lnTo>
                  <a:pt x="1892" y="2919"/>
                </a:lnTo>
                <a:lnTo>
                  <a:pt x="2039" y="2888"/>
                </a:lnTo>
                <a:close/>
                <a:moveTo>
                  <a:pt x="2100" y="3182"/>
                </a:moveTo>
                <a:lnTo>
                  <a:pt x="2113" y="3247"/>
                </a:lnTo>
                <a:lnTo>
                  <a:pt x="2092" y="3209"/>
                </a:lnTo>
                <a:lnTo>
                  <a:pt x="2152" y="3267"/>
                </a:lnTo>
                <a:lnTo>
                  <a:pt x="2047" y="3374"/>
                </a:lnTo>
                <a:lnTo>
                  <a:pt x="1987" y="3316"/>
                </a:lnTo>
                <a:cubicBezTo>
                  <a:pt x="1976" y="3306"/>
                  <a:pt x="1969" y="3292"/>
                  <a:pt x="1966" y="3277"/>
                </a:cubicBezTo>
                <a:lnTo>
                  <a:pt x="1953" y="3212"/>
                </a:lnTo>
                <a:lnTo>
                  <a:pt x="2100" y="3182"/>
                </a:lnTo>
                <a:close/>
                <a:moveTo>
                  <a:pt x="2123" y="3208"/>
                </a:moveTo>
                <a:lnTo>
                  <a:pt x="2192" y="3101"/>
                </a:lnTo>
                <a:lnTo>
                  <a:pt x="2182" y="3123"/>
                </a:lnTo>
                <a:lnTo>
                  <a:pt x="2187" y="3101"/>
                </a:lnTo>
                <a:lnTo>
                  <a:pt x="2333" y="3137"/>
                </a:lnTo>
                <a:lnTo>
                  <a:pt x="2328" y="3159"/>
                </a:lnTo>
                <a:cubicBezTo>
                  <a:pt x="2326" y="3167"/>
                  <a:pt x="2322" y="3175"/>
                  <a:pt x="2318" y="3182"/>
                </a:cubicBezTo>
                <a:lnTo>
                  <a:pt x="2249" y="3289"/>
                </a:lnTo>
                <a:lnTo>
                  <a:pt x="2123" y="3208"/>
                </a:lnTo>
                <a:close/>
                <a:moveTo>
                  <a:pt x="2223" y="2956"/>
                </a:moveTo>
                <a:lnTo>
                  <a:pt x="2258" y="2810"/>
                </a:lnTo>
                <a:lnTo>
                  <a:pt x="2404" y="2845"/>
                </a:lnTo>
                <a:lnTo>
                  <a:pt x="2368" y="2991"/>
                </a:lnTo>
                <a:lnTo>
                  <a:pt x="2223" y="2956"/>
                </a:lnTo>
                <a:close/>
                <a:moveTo>
                  <a:pt x="2290" y="2666"/>
                </a:moveTo>
                <a:lnTo>
                  <a:pt x="2321" y="2519"/>
                </a:lnTo>
                <a:lnTo>
                  <a:pt x="2467" y="2550"/>
                </a:lnTo>
                <a:lnTo>
                  <a:pt x="2437" y="2696"/>
                </a:lnTo>
                <a:lnTo>
                  <a:pt x="2290" y="2666"/>
                </a:lnTo>
                <a:close/>
                <a:moveTo>
                  <a:pt x="2351" y="2372"/>
                </a:moveTo>
                <a:lnTo>
                  <a:pt x="2357" y="2341"/>
                </a:lnTo>
                <a:lnTo>
                  <a:pt x="2398" y="2220"/>
                </a:lnTo>
                <a:lnTo>
                  <a:pt x="2540" y="2269"/>
                </a:lnTo>
                <a:lnTo>
                  <a:pt x="2504" y="2372"/>
                </a:lnTo>
                <a:lnTo>
                  <a:pt x="2498" y="2403"/>
                </a:lnTo>
                <a:lnTo>
                  <a:pt x="2351" y="2372"/>
                </a:lnTo>
                <a:close/>
                <a:moveTo>
                  <a:pt x="2488" y="2038"/>
                </a:moveTo>
                <a:lnTo>
                  <a:pt x="2574" y="1996"/>
                </a:lnTo>
                <a:cubicBezTo>
                  <a:pt x="2606" y="1980"/>
                  <a:pt x="2644" y="1989"/>
                  <a:pt x="2666" y="2017"/>
                </a:cubicBezTo>
                <a:lnTo>
                  <a:pt x="2699" y="2059"/>
                </a:lnTo>
                <a:lnTo>
                  <a:pt x="2582" y="2152"/>
                </a:lnTo>
                <a:lnTo>
                  <a:pt x="2548" y="2109"/>
                </a:lnTo>
                <a:lnTo>
                  <a:pt x="2640" y="2130"/>
                </a:lnTo>
                <a:lnTo>
                  <a:pt x="2554" y="2173"/>
                </a:lnTo>
                <a:lnTo>
                  <a:pt x="2488" y="2038"/>
                </a:lnTo>
                <a:close/>
                <a:moveTo>
                  <a:pt x="2792" y="2177"/>
                </a:moveTo>
                <a:lnTo>
                  <a:pt x="2797" y="2183"/>
                </a:lnTo>
                <a:cubicBezTo>
                  <a:pt x="2803" y="2190"/>
                  <a:pt x="2807" y="2199"/>
                  <a:pt x="2810" y="2208"/>
                </a:cubicBezTo>
                <a:lnTo>
                  <a:pt x="2849" y="2345"/>
                </a:lnTo>
                <a:lnTo>
                  <a:pt x="2705" y="2387"/>
                </a:lnTo>
                <a:lnTo>
                  <a:pt x="2666" y="2250"/>
                </a:lnTo>
                <a:lnTo>
                  <a:pt x="2679" y="2275"/>
                </a:lnTo>
                <a:lnTo>
                  <a:pt x="2674" y="2270"/>
                </a:lnTo>
                <a:lnTo>
                  <a:pt x="2792" y="2177"/>
                </a:lnTo>
                <a:close/>
                <a:moveTo>
                  <a:pt x="2891" y="2489"/>
                </a:moveTo>
                <a:lnTo>
                  <a:pt x="2895" y="2502"/>
                </a:lnTo>
                <a:lnTo>
                  <a:pt x="2932" y="2634"/>
                </a:lnTo>
                <a:lnTo>
                  <a:pt x="2787" y="2675"/>
                </a:lnTo>
                <a:lnTo>
                  <a:pt x="2750" y="2543"/>
                </a:lnTo>
                <a:lnTo>
                  <a:pt x="2747" y="2531"/>
                </a:lnTo>
                <a:lnTo>
                  <a:pt x="2891" y="2489"/>
                </a:lnTo>
                <a:close/>
                <a:moveTo>
                  <a:pt x="2972" y="2779"/>
                </a:moveTo>
                <a:lnTo>
                  <a:pt x="2986" y="2827"/>
                </a:lnTo>
                <a:lnTo>
                  <a:pt x="3017" y="2918"/>
                </a:lnTo>
                <a:lnTo>
                  <a:pt x="2875" y="2966"/>
                </a:lnTo>
                <a:lnTo>
                  <a:pt x="2842" y="2868"/>
                </a:lnTo>
                <a:lnTo>
                  <a:pt x="2828" y="2819"/>
                </a:lnTo>
                <a:lnTo>
                  <a:pt x="2972" y="2779"/>
                </a:lnTo>
                <a:close/>
                <a:moveTo>
                  <a:pt x="3065" y="3060"/>
                </a:moveTo>
                <a:lnTo>
                  <a:pt x="3070" y="3072"/>
                </a:lnTo>
                <a:lnTo>
                  <a:pt x="3034" y="3030"/>
                </a:lnTo>
                <a:lnTo>
                  <a:pt x="3119" y="3075"/>
                </a:lnTo>
                <a:lnTo>
                  <a:pt x="3018" y="3105"/>
                </a:lnTo>
                <a:lnTo>
                  <a:pt x="3038" y="3069"/>
                </a:lnTo>
                <a:lnTo>
                  <a:pt x="3169" y="3142"/>
                </a:lnTo>
                <a:lnTo>
                  <a:pt x="3149" y="3177"/>
                </a:lnTo>
                <a:cubicBezTo>
                  <a:pt x="3130" y="3213"/>
                  <a:pt x="3085" y="3227"/>
                  <a:pt x="3049" y="3208"/>
                </a:cubicBezTo>
                <a:lnTo>
                  <a:pt x="2964" y="3163"/>
                </a:lnTo>
                <a:cubicBezTo>
                  <a:pt x="2947" y="3154"/>
                  <a:pt x="2934" y="3139"/>
                  <a:pt x="2928" y="3121"/>
                </a:cubicBezTo>
                <a:lnTo>
                  <a:pt x="2923" y="3108"/>
                </a:lnTo>
                <a:lnTo>
                  <a:pt x="3065" y="3060"/>
                </a:lnTo>
                <a:close/>
                <a:moveTo>
                  <a:pt x="3107" y="2943"/>
                </a:moveTo>
                <a:lnTo>
                  <a:pt x="3169" y="2807"/>
                </a:lnTo>
                <a:lnTo>
                  <a:pt x="3306" y="2869"/>
                </a:lnTo>
                <a:lnTo>
                  <a:pt x="3244" y="3005"/>
                </a:lnTo>
                <a:lnTo>
                  <a:pt x="3107" y="2943"/>
                </a:lnTo>
                <a:close/>
                <a:moveTo>
                  <a:pt x="3231" y="2670"/>
                </a:moveTo>
                <a:lnTo>
                  <a:pt x="3237" y="2657"/>
                </a:lnTo>
                <a:lnTo>
                  <a:pt x="3233" y="2667"/>
                </a:lnTo>
                <a:lnTo>
                  <a:pt x="3271" y="2537"/>
                </a:lnTo>
                <a:lnTo>
                  <a:pt x="3415" y="2578"/>
                </a:lnTo>
                <a:lnTo>
                  <a:pt x="3378" y="2709"/>
                </a:lnTo>
                <a:cubicBezTo>
                  <a:pt x="3377" y="2713"/>
                  <a:pt x="3375" y="2716"/>
                  <a:pt x="3374" y="2719"/>
                </a:cubicBezTo>
                <a:lnTo>
                  <a:pt x="3368" y="2732"/>
                </a:lnTo>
                <a:lnTo>
                  <a:pt x="3231" y="2670"/>
                </a:lnTo>
                <a:close/>
                <a:moveTo>
                  <a:pt x="3313" y="2393"/>
                </a:moveTo>
                <a:lnTo>
                  <a:pt x="3318" y="2374"/>
                </a:lnTo>
                <a:cubicBezTo>
                  <a:pt x="3320" y="2369"/>
                  <a:pt x="3322" y="2363"/>
                  <a:pt x="3325" y="2359"/>
                </a:cubicBezTo>
                <a:lnTo>
                  <a:pt x="3388" y="2244"/>
                </a:lnTo>
                <a:lnTo>
                  <a:pt x="3519" y="2317"/>
                </a:lnTo>
                <a:lnTo>
                  <a:pt x="3456" y="2431"/>
                </a:lnTo>
                <a:lnTo>
                  <a:pt x="3462" y="2416"/>
                </a:lnTo>
                <a:lnTo>
                  <a:pt x="3457" y="2434"/>
                </a:lnTo>
                <a:lnTo>
                  <a:pt x="3313" y="2393"/>
                </a:lnTo>
                <a:close/>
                <a:moveTo>
                  <a:pt x="3636" y="2200"/>
                </a:moveTo>
                <a:lnTo>
                  <a:pt x="3705" y="2334"/>
                </a:lnTo>
                <a:lnTo>
                  <a:pt x="3571" y="2402"/>
                </a:lnTo>
                <a:lnTo>
                  <a:pt x="3503" y="2269"/>
                </a:lnTo>
                <a:lnTo>
                  <a:pt x="3636" y="2200"/>
                </a:lnTo>
                <a:close/>
                <a:moveTo>
                  <a:pt x="3778" y="2457"/>
                </a:moveTo>
                <a:lnTo>
                  <a:pt x="3846" y="2566"/>
                </a:lnTo>
                <a:cubicBezTo>
                  <a:pt x="3848" y="2570"/>
                  <a:pt x="3850" y="2574"/>
                  <a:pt x="3852" y="2579"/>
                </a:cubicBezTo>
                <a:lnTo>
                  <a:pt x="3860" y="2600"/>
                </a:lnTo>
                <a:lnTo>
                  <a:pt x="3720" y="2653"/>
                </a:lnTo>
                <a:lnTo>
                  <a:pt x="3712" y="2632"/>
                </a:lnTo>
                <a:lnTo>
                  <a:pt x="3718" y="2645"/>
                </a:lnTo>
                <a:lnTo>
                  <a:pt x="3651" y="2536"/>
                </a:lnTo>
                <a:lnTo>
                  <a:pt x="3778" y="2457"/>
                </a:lnTo>
                <a:close/>
                <a:moveTo>
                  <a:pt x="3913" y="2740"/>
                </a:moveTo>
                <a:lnTo>
                  <a:pt x="3943" y="2821"/>
                </a:lnTo>
                <a:lnTo>
                  <a:pt x="3969" y="2870"/>
                </a:lnTo>
                <a:lnTo>
                  <a:pt x="3835" y="2938"/>
                </a:lnTo>
                <a:lnTo>
                  <a:pt x="3803" y="2874"/>
                </a:lnTo>
                <a:lnTo>
                  <a:pt x="3773" y="2793"/>
                </a:lnTo>
                <a:lnTo>
                  <a:pt x="3913" y="2740"/>
                </a:lnTo>
                <a:close/>
                <a:moveTo>
                  <a:pt x="3985" y="2939"/>
                </a:moveTo>
                <a:lnTo>
                  <a:pt x="4043" y="2939"/>
                </a:lnTo>
                <a:lnTo>
                  <a:pt x="3977" y="2977"/>
                </a:lnTo>
                <a:lnTo>
                  <a:pt x="4022" y="2897"/>
                </a:lnTo>
                <a:lnTo>
                  <a:pt x="4153" y="2969"/>
                </a:lnTo>
                <a:lnTo>
                  <a:pt x="4109" y="3050"/>
                </a:lnTo>
                <a:cubicBezTo>
                  <a:pt x="4096" y="3074"/>
                  <a:pt x="4070" y="3089"/>
                  <a:pt x="4043" y="3089"/>
                </a:cubicBezTo>
                <a:lnTo>
                  <a:pt x="3985" y="3089"/>
                </a:lnTo>
                <a:lnTo>
                  <a:pt x="3985" y="2939"/>
                </a:lnTo>
                <a:close/>
                <a:moveTo>
                  <a:pt x="4085" y="2770"/>
                </a:moveTo>
                <a:lnTo>
                  <a:pt x="4143" y="2632"/>
                </a:lnTo>
                <a:lnTo>
                  <a:pt x="4281" y="2689"/>
                </a:lnTo>
                <a:lnTo>
                  <a:pt x="4224" y="2828"/>
                </a:lnTo>
                <a:lnTo>
                  <a:pt x="4085" y="2770"/>
                </a:lnTo>
                <a:close/>
                <a:moveTo>
                  <a:pt x="4227" y="2492"/>
                </a:moveTo>
                <a:lnTo>
                  <a:pt x="4287" y="2399"/>
                </a:lnTo>
                <a:lnTo>
                  <a:pt x="4312" y="2364"/>
                </a:lnTo>
                <a:lnTo>
                  <a:pt x="4434" y="2451"/>
                </a:lnTo>
                <a:lnTo>
                  <a:pt x="4413" y="2480"/>
                </a:lnTo>
                <a:lnTo>
                  <a:pt x="4353" y="2573"/>
                </a:lnTo>
                <a:lnTo>
                  <a:pt x="4227" y="2492"/>
                </a:lnTo>
                <a:close/>
                <a:moveTo>
                  <a:pt x="4505" y="2261"/>
                </a:moveTo>
                <a:lnTo>
                  <a:pt x="4561" y="2290"/>
                </a:lnTo>
                <a:cubicBezTo>
                  <a:pt x="4571" y="2296"/>
                  <a:pt x="4581" y="2304"/>
                  <a:pt x="4587" y="2314"/>
                </a:cubicBezTo>
                <a:lnTo>
                  <a:pt x="4637" y="2384"/>
                </a:lnTo>
                <a:lnTo>
                  <a:pt x="4514" y="2470"/>
                </a:lnTo>
                <a:lnTo>
                  <a:pt x="4465" y="2400"/>
                </a:lnTo>
                <a:lnTo>
                  <a:pt x="4491" y="2423"/>
                </a:lnTo>
                <a:lnTo>
                  <a:pt x="4435" y="2393"/>
                </a:lnTo>
                <a:lnTo>
                  <a:pt x="4505" y="2261"/>
                </a:lnTo>
                <a:close/>
                <a:moveTo>
                  <a:pt x="4715" y="2529"/>
                </a:moveTo>
                <a:lnTo>
                  <a:pt x="4771" y="2658"/>
                </a:lnTo>
                <a:lnTo>
                  <a:pt x="4760" y="2641"/>
                </a:lnTo>
                <a:lnTo>
                  <a:pt x="4766" y="2648"/>
                </a:lnTo>
                <a:lnTo>
                  <a:pt x="4650" y="2743"/>
                </a:lnTo>
                <a:lnTo>
                  <a:pt x="4644" y="2736"/>
                </a:lnTo>
                <a:cubicBezTo>
                  <a:pt x="4640" y="2730"/>
                  <a:pt x="4636" y="2724"/>
                  <a:pt x="4633" y="2718"/>
                </a:cubicBezTo>
                <a:lnTo>
                  <a:pt x="4577" y="2589"/>
                </a:lnTo>
                <a:lnTo>
                  <a:pt x="4715" y="2529"/>
                </a:lnTo>
                <a:close/>
                <a:moveTo>
                  <a:pt x="4861" y="2764"/>
                </a:moveTo>
                <a:lnTo>
                  <a:pt x="4891" y="2800"/>
                </a:lnTo>
                <a:lnTo>
                  <a:pt x="4959" y="2866"/>
                </a:lnTo>
                <a:lnTo>
                  <a:pt x="4854" y="2973"/>
                </a:lnTo>
                <a:lnTo>
                  <a:pt x="4775" y="2895"/>
                </a:lnTo>
                <a:lnTo>
                  <a:pt x="4745" y="2859"/>
                </a:lnTo>
                <a:lnTo>
                  <a:pt x="4861" y="2764"/>
                </a:lnTo>
                <a:close/>
                <a:moveTo>
                  <a:pt x="4962" y="2858"/>
                </a:moveTo>
                <a:lnTo>
                  <a:pt x="5027" y="2731"/>
                </a:lnTo>
                <a:lnTo>
                  <a:pt x="5031" y="2724"/>
                </a:lnTo>
                <a:lnTo>
                  <a:pt x="5163" y="2794"/>
                </a:lnTo>
                <a:lnTo>
                  <a:pt x="5161" y="2799"/>
                </a:lnTo>
                <a:lnTo>
                  <a:pt x="5095" y="2927"/>
                </a:lnTo>
                <a:lnTo>
                  <a:pt x="4962" y="2858"/>
                </a:lnTo>
                <a:close/>
                <a:moveTo>
                  <a:pt x="5101" y="2591"/>
                </a:moveTo>
                <a:lnTo>
                  <a:pt x="5112" y="2570"/>
                </a:lnTo>
                <a:lnTo>
                  <a:pt x="5174" y="2459"/>
                </a:lnTo>
                <a:lnTo>
                  <a:pt x="5305" y="2531"/>
                </a:lnTo>
                <a:lnTo>
                  <a:pt x="5245" y="2641"/>
                </a:lnTo>
                <a:lnTo>
                  <a:pt x="5234" y="2662"/>
                </a:lnTo>
                <a:lnTo>
                  <a:pt x="5101" y="2591"/>
                </a:lnTo>
                <a:close/>
                <a:moveTo>
                  <a:pt x="5303" y="2330"/>
                </a:moveTo>
                <a:lnTo>
                  <a:pt x="5360" y="2293"/>
                </a:lnTo>
                <a:cubicBezTo>
                  <a:pt x="5382" y="2280"/>
                  <a:pt x="5408" y="2278"/>
                  <a:pt x="5431" y="2288"/>
                </a:cubicBezTo>
                <a:lnTo>
                  <a:pt x="5506" y="2322"/>
                </a:lnTo>
                <a:lnTo>
                  <a:pt x="5444" y="2459"/>
                </a:lnTo>
                <a:lnTo>
                  <a:pt x="5370" y="2425"/>
                </a:lnTo>
                <a:lnTo>
                  <a:pt x="5441" y="2420"/>
                </a:lnTo>
                <a:lnTo>
                  <a:pt x="5383" y="2456"/>
                </a:lnTo>
                <a:lnTo>
                  <a:pt x="5303" y="2330"/>
                </a:lnTo>
                <a:close/>
                <a:moveTo>
                  <a:pt x="5625" y="2469"/>
                </a:moveTo>
                <a:lnTo>
                  <a:pt x="5633" y="2481"/>
                </a:lnTo>
                <a:lnTo>
                  <a:pt x="5701" y="2605"/>
                </a:lnTo>
                <a:lnTo>
                  <a:pt x="5570" y="2677"/>
                </a:lnTo>
                <a:lnTo>
                  <a:pt x="5508" y="2564"/>
                </a:lnTo>
                <a:lnTo>
                  <a:pt x="5500" y="2552"/>
                </a:lnTo>
                <a:lnTo>
                  <a:pt x="5625" y="2469"/>
                </a:lnTo>
                <a:close/>
                <a:moveTo>
                  <a:pt x="5773" y="2738"/>
                </a:moveTo>
                <a:lnTo>
                  <a:pt x="5813" y="2812"/>
                </a:lnTo>
                <a:lnTo>
                  <a:pt x="5771" y="2777"/>
                </a:lnTo>
                <a:lnTo>
                  <a:pt x="5833" y="2798"/>
                </a:lnTo>
                <a:lnTo>
                  <a:pt x="5784" y="2940"/>
                </a:lnTo>
                <a:lnTo>
                  <a:pt x="5722" y="2919"/>
                </a:lnTo>
                <a:cubicBezTo>
                  <a:pt x="5704" y="2913"/>
                  <a:pt x="5689" y="2900"/>
                  <a:pt x="5680" y="2883"/>
                </a:cubicBezTo>
                <a:lnTo>
                  <a:pt x="5641" y="2809"/>
                </a:lnTo>
                <a:lnTo>
                  <a:pt x="5773" y="2738"/>
                </a:lnTo>
                <a:close/>
                <a:moveTo>
                  <a:pt x="5914" y="2791"/>
                </a:moveTo>
                <a:lnTo>
                  <a:pt x="5935" y="2780"/>
                </a:lnTo>
                <a:lnTo>
                  <a:pt x="5907" y="2805"/>
                </a:lnTo>
                <a:lnTo>
                  <a:pt x="5979" y="2701"/>
                </a:lnTo>
                <a:lnTo>
                  <a:pt x="6102" y="2787"/>
                </a:lnTo>
                <a:lnTo>
                  <a:pt x="6030" y="2891"/>
                </a:lnTo>
                <a:cubicBezTo>
                  <a:pt x="6023" y="2901"/>
                  <a:pt x="6013" y="2910"/>
                  <a:pt x="6001" y="2915"/>
                </a:cubicBezTo>
                <a:lnTo>
                  <a:pt x="5980" y="2926"/>
                </a:lnTo>
                <a:lnTo>
                  <a:pt x="5914" y="2791"/>
                </a:lnTo>
                <a:close/>
                <a:moveTo>
                  <a:pt x="6045" y="2578"/>
                </a:moveTo>
                <a:lnTo>
                  <a:pt x="6071" y="2526"/>
                </a:lnTo>
                <a:cubicBezTo>
                  <a:pt x="6073" y="2523"/>
                  <a:pt x="6076" y="2519"/>
                  <a:pt x="6078" y="2516"/>
                </a:cubicBezTo>
                <a:lnTo>
                  <a:pt x="6133" y="2442"/>
                </a:lnTo>
                <a:lnTo>
                  <a:pt x="6253" y="2532"/>
                </a:lnTo>
                <a:lnTo>
                  <a:pt x="6198" y="2606"/>
                </a:lnTo>
                <a:lnTo>
                  <a:pt x="6205" y="2595"/>
                </a:lnTo>
                <a:lnTo>
                  <a:pt x="6178" y="2647"/>
                </a:lnTo>
                <a:lnTo>
                  <a:pt x="6045" y="2578"/>
                </a:lnTo>
                <a:close/>
                <a:moveTo>
                  <a:pt x="6274" y="2331"/>
                </a:moveTo>
                <a:lnTo>
                  <a:pt x="6279" y="2328"/>
                </a:lnTo>
                <a:cubicBezTo>
                  <a:pt x="6303" y="2316"/>
                  <a:pt x="6332" y="2317"/>
                  <a:pt x="6354" y="2331"/>
                </a:cubicBezTo>
                <a:lnTo>
                  <a:pt x="6476" y="2409"/>
                </a:lnTo>
                <a:lnTo>
                  <a:pt x="6396" y="2535"/>
                </a:lnTo>
                <a:lnTo>
                  <a:pt x="6274" y="2458"/>
                </a:lnTo>
                <a:lnTo>
                  <a:pt x="6349" y="2461"/>
                </a:lnTo>
                <a:lnTo>
                  <a:pt x="6344" y="2464"/>
                </a:lnTo>
                <a:lnTo>
                  <a:pt x="6274" y="2331"/>
                </a:lnTo>
                <a:close/>
                <a:moveTo>
                  <a:pt x="6610" y="2541"/>
                </a:moveTo>
                <a:lnTo>
                  <a:pt x="6679" y="2674"/>
                </a:lnTo>
                <a:lnTo>
                  <a:pt x="6545" y="2743"/>
                </a:lnTo>
                <a:lnTo>
                  <a:pt x="6477" y="2609"/>
                </a:lnTo>
                <a:lnTo>
                  <a:pt x="6610" y="2541"/>
                </a:lnTo>
                <a:close/>
                <a:moveTo>
                  <a:pt x="6757" y="2790"/>
                </a:moveTo>
                <a:lnTo>
                  <a:pt x="6767" y="2805"/>
                </a:lnTo>
                <a:lnTo>
                  <a:pt x="6739" y="2780"/>
                </a:lnTo>
                <a:lnTo>
                  <a:pt x="6830" y="2825"/>
                </a:lnTo>
                <a:lnTo>
                  <a:pt x="6757" y="2829"/>
                </a:lnTo>
                <a:lnTo>
                  <a:pt x="6782" y="2813"/>
                </a:lnTo>
                <a:lnTo>
                  <a:pt x="6863" y="2940"/>
                </a:lnTo>
                <a:lnTo>
                  <a:pt x="6837" y="2956"/>
                </a:lnTo>
                <a:cubicBezTo>
                  <a:pt x="6815" y="2970"/>
                  <a:pt x="6788" y="2971"/>
                  <a:pt x="6764" y="2960"/>
                </a:cubicBezTo>
                <a:lnTo>
                  <a:pt x="6673" y="2915"/>
                </a:lnTo>
                <a:cubicBezTo>
                  <a:pt x="6662" y="2910"/>
                  <a:pt x="6652" y="2901"/>
                  <a:pt x="6644" y="2891"/>
                </a:cubicBezTo>
                <a:lnTo>
                  <a:pt x="6634" y="2876"/>
                </a:lnTo>
                <a:lnTo>
                  <a:pt x="6757" y="2790"/>
                </a:lnTo>
                <a:close/>
                <a:moveTo>
                  <a:pt x="6881" y="2746"/>
                </a:moveTo>
                <a:lnTo>
                  <a:pt x="6951" y="2645"/>
                </a:lnTo>
                <a:lnTo>
                  <a:pt x="6965" y="2624"/>
                </a:lnTo>
                <a:lnTo>
                  <a:pt x="7090" y="2707"/>
                </a:lnTo>
                <a:lnTo>
                  <a:pt x="7074" y="2731"/>
                </a:lnTo>
                <a:lnTo>
                  <a:pt x="7004" y="2832"/>
                </a:lnTo>
                <a:lnTo>
                  <a:pt x="6881" y="2746"/>
                </a:lnTo>
                <a:close/>
                <a:moveTo>
                  <a:pt x="7065" y="2489"/>
                </a:moveTo>
                <a:lnTo>
                  <a:pt x="7138" y="2422"/>
                </a:lnTo>
                <a:cubicBezTo>
                  <a:pt x="7144" y="2417"/>
                  <a:pt x="7151" y="2413"/>
                  <a:pt x="7158" y="2409"/>
                </a:cubicBezTo>
                <a:lnTo>
                  <a:pt x="7204" y="2388"/>
                </a:lnTo>
                <a:lnTo>
                  <a:pt x="7266" y="2525"/>
                </a:lnTo>
                <a:lnTo>
                  <a:pt x="7220" y="2546"/>
                </a:lnTo>
                <a:lnTo>
                  <a:pt x="7239" y="2533"/>
                </a:lnTo>
                <a:lnTo>
                  <a:pt x="7166" y="2600"/>
                </a:lnTo>
                <a:lnTo>
                  <a:pt x="7065" y="2489"/>
                </a:lnTo>
                <a:close/>
                <a:moveTo>
                  <a:pt x="7404" y="2456"/>
                </a:moveTo>
                <a:lnTo>
                  <a:pt x="7415" y="2467"/>
                </a:lnTo>
                <a:lnTo>
                  <a:pt x="7405" y="2459"/>
                </a:lnTo>
                <a:lnTo>
                  <a:pt x="7519" y="2531"/>
                </a:lnTo>
                <a:lnTo>
                  <a:pt x="7438" y="2658"/>
                </a:lnTo>
                <a:lnTo>
                  <a:pt x="7325" y="2586"/>
                </a:lnTo>
                <a:cubicBezTo>
                  <a:pt x="7321" y="2583"/>
                  <a:pt x="7318" y="2581"/>
                  <a:pt x="7315" y="2578"/>
                </a:cubicBezTo>
                <a:lnTo>
                  <a:pt x="7303" y="2567"/>
                </a:lnTo>
                <a:lnTo>
                  <a:pt x="7404" y="2456"/>
                </a:lnTo>
                <a:close/>
                <a:moveTo>
                  <a:pt x="7631" y="2669"/>
                </a:moveTo>
                <a:lnTo>
                  <a:pt x="7642" y="2684"/>
                </a:lnTo>
                <a:lnTo>
                  <a:pt x="7633" y="2673"/>
                </a:lnTo>
                <a:lnTo>
                  <a:pt x="7718" y="2756"/>
                </a:lnTo>
                <a:lnTo>
                  <a:pt x="7694" y="2740"/>
                </a:lnTo>
                <a:lnTo>
                  <a:pt x="7706" y="2745"/>
                </a:lnTo>
                <a:lnTo>
                  <a:pt x="7648" y="2884"/>
                </a:lnTo>
                <a:lnTo>
                  <a:pt x="7636" y="2879"/>
                </a:lnTo>
                <a:cubicBezTo>
                  <a:pt x="7628" y="2875"/>
                  <a:pt x="7620" y="2870"/>
                  <a:pt x="7613" y="2863"/>
                </a:cubicBezTo>
                <a:lnTo>
                  <a:pt x="7528" y="2780"/>
                </a:lnTo>
                <a:cubicBezTo>
                  <a:pt x="7525" y="2777"/>
                  <a:pt x="7522" y="2773"/>
                  <a:pt x="7519" y="2770"/>
                </a:cubicBezTo>
                <a:lnTo>
                  <a:pt x="7509" y="2755"/>
                </a:lnTo>
                <a:lnTo>
                  <a:pt x="7631" y="2669"/>
                </a:lnTo>
                <a:close/>
                <a:moveTo>
                  <a:pt x="7750" y="2749"/>
                </a:moveTo>
                <a:lnTo>
                  <a:pt x="7789" y="2711"/>
                </a:lnTo>
                <a:cubicBezTo>
                  <a:pt x="7793" y="2707"/>
                  <a:pt x="7798" y="2703"/>
                  <a:pt x="7804" y="2700"/>
                </a:cubicBezTo>
                <a:lnTo>
                  <a:pt x="7886" y="2652"/>
                </a:lnTo>
                <a:lnTo>
                  <a:pt x="7962" y="2781"/>
                </a:lnTo>
                <a:lnTo>
                  <a:pt x="7879" y="2829"/>
                </a:lnTo>
                <a:lnTo>
                  <a:pt x="7894" y="2818"/>
                </a:lnTo>
                <a:lnTo>
                  <a:pt x="7855" y="2857"/>
                </a:lnTo>
                <a:lnTo>
                  <a:pt x="7750" y="2749"/>
                </a:lnTo>
                <a:close/>
                <a:moveTo>
                  <a:pt x="7966" y="2568"/>
                </a:moveTo>
                <a:lnTo>
                  <a:pt x="8002" y="2517"/>
                </a:lnTo>
                <a:cubicBezTo>
                  <a:pt x="8005" y="2513"/>
                  <a:pt x="8008" y="2510"/>
                  <a:pt x="8011" y="2507"/>
                </a:cubicBezTo>
                <a:lnTo>
                  <a:pt x="8073" y="2446"/>
                </a:lnTo>
                <a:lnTo>
                  <a:pt x="8178" y="2553"/>
                </a:lnTo>
                <a:lnTo>
                  <a:pt x="8116" y="2614"/>
                </a:lnTo>
                <a:lnTo>
                  <a:pt x="8124" y="2604"/>
                </a:lnTo>
                <a:lnTo>
                  <a:pt x="8088" y="2655"/>
                </a:lnTo>
                <a:lnTo>
                  <a:pt x="7966" y="2568"/>
                </a:lnTo>
                <a:close/>
                <a:moveTo>
                  <a:pt x="8296" y="2425"/>
                </a:moveTo>
                <a:lnTo>
                  <a:pt x="8357" y="2455"/>
                </a:lnTo>
                <a:cubicBezTo>
                  <a:pt x="8369" y="2461"/>
                  <a:pt x="8379" y="2469"/>
                  <a:pt x="8386" y="2479"/>
                </a:cubicBezTo>
                <a:lnTo>
                  <a:pt x="8433" y="2547"/>
                </a:lnTo>
                <a:lnTo>
                  <a:pt x="8310" y="2633"/>
                </a:lnTo>
                <a:lnTo>
                  <a:pt x="8263" y="2565"/>
                </a:lnTo>
                <a:lnTo>
                  <a:pt x="8292" y="2590"/>
                </a:lnTo>
                <a:lnTo>
                  <a:pt x="8231" y="2560"/>
                </a:lnTo>
                <a:lnTo>
                  <a:pt x="8296" y="2425"/>
                </a:lnTo>
                <a:close/>
                <a:moveTo>
                  <a:pt x="8522" y="2646"/>
                </a:moveTo>
                <a:lnTo>
                  <a:pt x="8591" y="2710"/>
                </a:lnTo>
                <a:lnTo>
                  <a:pt x="8575" y="2698"/>
                </a:lnTo>
                <a:lnTo>
                  <a:pt x="8624" y="2724"/>
                </a:lnTo>
                <a:lnTo>
                  <a:pt x="8554" y="2857"/>
                </a:lnTo>
                <a:lnTo>
                  <a:pt x="8505" y="2831"/>
                </a:lnTo>
                <a:cubicBezTo>
                  <a:pt x="8499" y="2828"/>
                  <a:pt x="8494" y="2824"/>
                  <a:pt x="8489" y="2820"/>
                </a:cubicBezTo>
                <a:lnTo>
                  <a:pt x="8420" y="2756"/>
                </a:lnTo>
                <a:lnTo>
                  <a:pt x="8522" y="2646"/>
                </a:lnTo>
                <a:close/>
                <a:moveTo>
                  <a:pt x="8677" y="2743"/>
                </a:moveTo>
                <a:lnTo>
                  <a:pt x="8749" y="2673"/>
                </a:lnTo>
                <a:lnTo>
                  <a:pt x="8788" y="2637"/>
                </a:lnTo>
                <a:lnTo>
                  <a:pt x="8888" y="2748"/>
                </a:lnTo>
                <a:lnTo>
                  <a:pt x="8853" y="2780"/>
                </a:lnTo>
                <a:lnTo>
                  <a:pt x="8782" y="2850"/>
                </a:lnTo>
                <a:lnTo>
                  <a:pt x="8677" y="2743"/>
                </a:lnTo>
                <a:close/>
                <a:moveTo>
                  <a:pt x="8917" y="2539"/>
                </a:moveTo>
                <a:lnTo>
                  <a:pt x="8983" y="2497"/>
                </a:lnTo>
                <a:lnTo>
                  <a:pt x="8970" y="2507"/>
                </a:lnTo>
                <a:lnTo>
                  <a:pt x="9022" y="2457"/>
                </a:lnTo>
                <a:lnTo>
                  <a:pt x="9127" y="2564"/>
                </a:lnTo>
                <a:lnTo>
                  <a:pt x="9075" y="2614"/>
                </a:lnTo>
                <a:cubicBezTo>
                  <a:pt x="9072" y="2618"/>
                  <a:pt x="9067" y="2621"/>
                  <a:pt x="9063" y="2624"/>
                </a:cubicBezTo>
                <a:lnTo>
                  <a:pt x="8997" y="2666"/>
                </a:lnTo>
                <a:lnTo>
                  <a:pt x="8917" y="2539"/>
                </a:lnTo>
                <a:close/>
                <a:moveTo>
                  <a:pt x="9228" y="2456"/>
                </a:moveTo>
                <a:lnTo>
                  <a:pt x="9313" y="2491"/>
                </a:lnTo>
                <a:cubicBezTo>
                  <a:pt x="9327" y="2497"/>
                  <a:pt x="9338" y="2507"/>
                  <a:pt x="9346" y="2519"/>
                </a:cubicBezTo>
                <a:lnTo>
                  <a:pt x="9379" y="2568"/>
                </a:lnTo>
                <a:lnTo>
                  <a:pt x="9254" y="2651"/>
                </a:lnTo>
                <a:lnTo>
                  <a:pt x="9221" y="2602"/>
                </a:lnTo>
                <a:lnTo>
                  <a:pt x="9255" y="2630"/>
                </a:lnTo>
                <a:lnTo>
                  <a:pt x="9170" y="2594"/>
                </a:lnTo>
                <a:lnTo>
                  <a:pt x="9228" y="2456"/>
                </a:lnTo>
                <a:close/>
                <a:moveTo>
                  <a:pt x="9460" y="2670"/>
                </a:moveTo>
                <a:lnTo>
                  <a:pt x="9504" y="2709"/>
                </a:lnTo>
                <a:lnTo>
                  <a:pt x="9477" y="2693"/>
                </a:lnTo>
                <a:lnTo>
                  <a:pt x="9563" y="2722"/>
                </a:lnTo>
                <a:lnTo>
                  <a:pt x="9517" y="2864"/>
                </a:lnTo>
                <a:lnTo>
                  <a:pt x="9430" y="2836"/>
                </a:lnTo>
                <a:cubicBezTo>
                  <a:pt x="9420" y="2833"/>
                  <a:pt x="9411" y="2828"/>
                  <a:pt x="9403" y="2820"/>
                </a:cubicBezTo>
                <a:lnTo>
                  <a:pt x="9360" y="2781"/>
                </a:lnTo>
                <a:lnTo>
                  <a:pt x="9460" y="2670"/>
                </a:lnTo>
                <a:close/>
                <a:moveTo>
                  <a:pt x="9632" y="2747"/>
                </a:moveTo>
                <a:lnTo>
                  <a:pt x="9708" y="2673"/>
                </a:lnTo>
                <a:lnTo>
                  <a:pt x="9700" y="2681"/>
                </a:lnTo>
                <a:lnTo>
                  <a:pt x="9727" y="2647"/>
                </a:lnTo>
                <a:lnTo>
                  <a:pt x="9846" y="2737"/>
                </a:lnTo>
                <a:lnTo>
                  <a:pt x="9820" y="2772"/>
                </a:lnTo>
                <a:cubicBezTo>
                  <a:pt x="9818" y="2775"/>
                  <a:pt x="9815" y="2778"/>
                  <a:pt x="9813" y="2780"/>
                </a:cubicBezTo>
                <a:lnTo>
                  <a:pt x="9736" y="2855"/>
                </a:lnTo>
                <a:lnTo>
                  <a:pt x="9632" y="2747"/>
                </a:lnTo>
                <a:close/>
                <a:moveTo>
                  <a:pt x="9829" y="2523"/>
                </a:moveTo>
                <a:lnTo>
                  <a:pt x="9884" y="2469"/>
                </a:lnTo>
                <a:cubicBezTo>
                  <a:pt x="9898" y="2455"/>
                  <a:pt x="9917" y="2447"/>
                  <a:pt x="9937" y="2447"/>
                </a:cubicBezTo>
                <a:lnTo>
                  <a:pt x="10009" y="2447"/>
                </a:lnTo>
                <a:lnTo>
                  <a:pt x="10009" y="2597"/>
                </a:lnTo>
                <a:lnTo>
                  <a:pt x="9937" y="2597"/>
                </a:lnTo>
                <a:lnTo>
                  <a:pt x="9989" y="2576"/>
                </a:lnTo>
                <a:lnTo>
                  <a:pt x="9934" y="2630"/>
                </a:lnTo>
                <a:lnTo>
                  <a:pt x="9829" y="2523"/>
                </a:lnTo>
                <a:close/>
                <a:moveTo>
                  <a:pt x="10208" y="2472"/>
                </a:moveTo>
                <a:lnTo>
                  <a:pt x="10294" y="2550"/>
                </a:lnTo>
                <a:lnTo>
                  <a:pt x="10320" y="2576"/>
                </a:lnTo>
                <a:lnTo>
                  <a:pt x="10215" y="2683"/>
                </a:lnTo>
                <a:lnTo>
                  <a:pt x="10193" y="2661"/>
                </a:lnTo>
                <a:lnTo>
                  <a:pt x="10107" y="2583"/>
                </a:lnTo>
                <a:lnTo>
                  <a:pt x="10208" y="2472"/>
                </a:lnTo>
                <a:close/>
                <a:moveTo>
                  <a:pt x="10427" y="2673"/>
                </a:moveTo>
                <a:lnTo>
                  <a:pt x="10468" y="2707"/>
                </a:lnTo>
                <a:lnTo>
                  <a:pt x="10454" y="2698"/>
                </a:lnTo>
                <a:lnTo>
                  <a:pt x="10539" y="2743"/>
                </a:lnTo>
                <a:lnTo>
                  <a:pt x="10480" y="2739"/>
                </a:lnTo>
                <a:lnTo>
                  <a:pt x="10480" y="2738"/>
                </a:lnTo>
                <a:lnTo>
                  <a:pt x="10529" y="2880"/>
                </a:lnTo>
                <a:lnTo>
                  <a:pt x="10529" y="2880"/>
                </a:lnTo>
                <a:cubicBezTo>
                  <a:pt x="10509" y="2887"/>
                  <a:pt x="10488" y="2885"/>
                  <a:pt x="10469" y="2876"/>
                </a:cubicBezTo>
                <a:lnTo>
                  <a:pt x="10385" y="2831"/>
                </a:lnTo>
                <a:cubicBezTo>
                  <a:pt x="10380" y="2829"/>
                  <a:pt x="10375" y="2826"/>
                  <a:pt x="10371" y="2822"/>
                </a:cubicBezTo>
                <a:lnTo>
                  <a:pt x="10330" y="2788"/>
                </a:lnTo>
                <a:lnTo>
                  <a:pt x="10427" y="2673"/>
                </a:lnTo>
                <a:close/>
                <a:moveTo>
                  <a:pt x="10594" y="2701"/>
                </a:moveTo>
                <a:lnTo>
                  <a:pt x="10670" y="2633"/>
                </a:lnTo>
                <a:lnTo>
                  <a:pt x="10705" y="2600"/>
                </a:lnTo>
                <a:lnTo>
                  <a:pt x="10806" y="2711"/>
                </a:lnTo>
                <a:lnTo>
                  <a:pt x="10770" y="2744"/>
                </a:lnTo>
                <a:lnTo>
                  <a:pt x="10694" y="2812"/>
                </a:lnTo>
                <a:lnTo>
                  <a:pt x="10594" y="2701"/>
                </a:lnTo>
                <a:close/>
                <a:moveTo>
                  <a:pt x="10812" y="2499"/>
                </a:moveTo>
                <a:lnTo>
                  <a:pt x="10844" y="2469"/>
                </a:lnTo>
                <a:cubicBezTo>
                  <a:pt x="10858" y="2455"/>
                  <a:pt x="10876" y="2447"/>
                  <a:pt x="10896" y="2447"/>
                </a:cubicBezTo>
                <a:lnTo>
                  <a:pt x="10981" y="2447"/>
                </a:lnTo>
                <a:cubicBezTo>
                  <a:pt x="10991" y="2447"/>
                  <a:pt x="11001" y="2449"/>
                  <a:pt x="11010" y="2453"/>
                </a:cubicBezTo>
                <a:lnTo>
                  <a:pt x="11029" y="2461"/>
                </a:lnTo>
                <a:lnTo>
                  <a:pt x="10971" y="2600"/>
                </a:lnTo>
                <a:lnTo>
                  <a:pt x="10952" y="2592"/>
                </a:lnTo>
                <a:lnTo>
                  <a:pt x="10981" y="2597"/>
                </a:lnTo>
                <a:lnTo>
                  <a:pt x="10896" y="2597"/>
                </a:lnTo>
                <a:lnTo>
                  <a:pt x="10948" y="2576"/>
                </a:lnTo>
                <a:lnTo>
                  <a:pt x="10917" y="2607"/>
                </a:lnTo>
                <a:lnTo>
                  <a:pt x="10812" y="2499"/>
                </a:lnTo>
                <a:close/>
                <a:moveTo>
                  <a:pt x="11165" y="2513"/>
                </a:moveTo>
                <a:lnTo>
                  <a:pt x="11227" y="2534"/>
                </a:lnTo>
                <a:cubicBezTo>
                  <a:pt x="11238" y="2538"/>
                  <a:pt x="11247" y="2544"/>
                  <a:pt x="11255" y="2552"/>
                </a:cubicBezTo>
                <a:lnTo>
                  <a:pt x="11315" y="2611"/>
                </a:lnTo>
                <a:lnTo>
                  <a:pt x="11211" y="2718"/>
                </a:lnTo>
                <a:lnTo>
                  <a:pt x="11150" y="2659"/>
                </a:lnTo>
                <a:lnTo>
                  <a:pt x="11178" y="2676"/>
                </a:lnTo>
                <a:lnTo>
                  <a:pt x="11116" y="2655"/>
                </a:lnTo>
                <a:lnTo>
                  <a:pt x="11165" y="2513"/>
                </a:lnTo>
                <a:close/>
                <a:moveTo>
                  <a:pt x="11424" y="2705"/>
                </a:moveTo>
                <a:lnTo>
                  <a:pt x="11427" y="2707"/>
                </a:lnTo>
                <a:lnTo>
                  <a:pt x="11379" y="2690"/>
                </a:lnTo>
                <a:lnTo>
                  <a:pt x="11464" y="2690"/>
                </a:lnTo>
                <a:lnTo>
                  <a:pt x="11433" y="2696"/>
                </a:lnTo>
                <a:lnTo>
                  <a:pt x="11489" y="2671"/>
                </a:lnTo>
                <a:lnTo>
                  <a:pt x="11551" y="2808"/>
                </a:lnTo>
                <a:lnTo>
                  <a:pt x="11495" y="2833"/>
                </a:lnTo>
                <a:cubicBezTo>
                  <a:pt x="11485" y="2838"/>
                  <a:pt x="11474" y="2840"/>
                  <a:pt x="11464" y="2840"/>
                </a:cubicBezTo>
                <a:lnTo>
                  <a:pt x="11379" y="2840"/>
                </a:lnTo>
                <a:cubicBezTo>
                  <a:pt x="11361" y="2840"/>
                  <a:pt x="11344" y="2834"/>
                  <a:pt x="11331" y="2822"/>
                </a:cubicBezTo>
                <a:lnTo>
                  <a:pt x="11328" y="2820"/>
                </a:lnTo>
                <a:lnTo>
                  <a:pt x="11424" y="2705"/>
                </a:lnTo>
                <a:close/>
                <a:moveTo>
                  <a:pt x="11641" y="2621"/>
                </a:moveTo>
                <a:lnTo>
                  <a:pt x="11658" y="2616"/>
                </a:lnTo>
                <a:lnTo>
                  <a:pt x="11629" y="2633"/>
                </a:lnTo>
                <a:lnTo>
                  <a:pt x="11720" y="2550"/>
                </a:lnTo>
                <a:lnTo>
                  <a:pt x="11725" y="2545"/>
                </a:lnTo>
                <a:lnTo>
                  <a:pt x="11829" y="2653"/>
                </a:lnTo>
                <a:lnTo>
                  <a:pt x="11821" y="2661"/>
                </a:lnTo>
                <a:lnTo>
                  <a:pt x="11730" y="2744"/>
                </a:lnTo>
                <a:cubicBezTo>
                  <a:pt x="11721" y="2751"/>
                  <a:pt x="11711" y="2757"/>
                  <a:pt x="11700" y="2760"/>
                </a:cubicBezTo>
                <a:lnTo>
                  <a:pt x="11683" y="2765"/>
                </a:lnTo>
                <a:lnTo>
                  <a:pt x="11641" y="2621"/>
                </a:lnTo>
                <a:close/>
                <a:moveTo>
                  <a:pt x="11896" y="2447"/>
                </a:moveTo>
                <a:lnTo>
                  <a:pt x="11947" y="2447"/>
                </a:lnTo>
                <a:cubicBezTo>
                  <a:pt x="11957" y="2447"/>
                  <a:pt x="11968" y="2450"/>
                  <a:pt x="11978" y="2454"/>
                </a:cubicBezTo>
                <a:lnTo>
                  <a:pt x="12062" y="2492"/>
                </a:lnTo>
                <a:cubicBezTo>
                  <a:pt x="12070" y="2496"/>
                  <a:pt x="12078" y="2501"/>
                  <a:pt x="12084" y="2507"/>
                </a:cubicBezTo>
                <a:lnTo>
                  <a:pt x="12088" y="2511"/>
                </a:lnTo>
                <a:lnTo>
                  <a:pt x="11983" y="2618"/>
                </a:lnTo>
                <a:lnTo>
                  <a:pt x="11979" y="2614"/>
                </a:lnTo>
                <a:lnTo>
                  <a:pt x="12001" y="2629"/>
                </a:lnTo>
                <a:lnTo>
                  <a:pt x="11916" y="2591"/>
                </a:lnTo>
                <a:lnTo>
                  <a:pt x="11947" y="2597"/>
                </a:lnTo>
                <a:lnTo>
                  <a:pt x="11896" y="2597"/>
                </a:lnTo>
                <a:lnTo>
                  <a:pt x="11896" y="2447"/>
                </a:lnTo>
                <a:close/>
              </a:path>
            </a:pathLst>
          </a:custGeom>
          <a:solidFill>
            <a:srgbClr val="0000FF"/>
          </a:solidFill>
          <a:ln w="1588" cap="flat">
            <a:solidFill>
              <a:srgbClr val="0000FF"/>
            </a:solidFill>
            <a:prstDash val="solid"/>
            <a:bevel/>
            <a:headEnd/>
            <a:tailEnd/>
          </a:ln>
        </p:spPr>
        <p:txBody>
          <a:bodyPr/>
          <a:lstStyle/>
          <a:p>
            <a:endParaRPr lang="en-US"/>
          </a:p>
        </p:txBody>
      </p:sp>
      <p:sp>
        <p:nvSpPr>
          <p:cNvPr id="87101" name="Freeform 61">
            <a:extLst>
              <a:ext uri="{FF2B5EF4-FFF2-40B4-BE49-F238E27FC236}">
                <a16:creationId xmlns:a16="http://schemas.microsoft.com/office/drawing/2014/main" id="{CB401603-B6A4-4F66-8055-0A8A90621101}"/>
              </a:ext>
            </a:extLst>
          </p:cNvPr>
          <p:cNvSpPr>
            <a:spLocks noEditPoints="1"/>
          </p:cNvSpPr>
          <p:nvPr/>
        </p:nvSpPr>
        <p:spPr bwMode="auto">
          <a:xfrm>
            <a:off x="4787900" y="3449638"/>
            <a:ext cx="1428750" cy="71437"/>
          </a:xfrm>
          <a:custGeom>
            <a:avLst/>
            <a:gdLst>
              <a:gd name="T0" fmla="*/ 0 w 6931"/>
              <a:gd name="T1" fmla="*/ 220 h 352"/>
              <a:gd name="T2" fmla="*/ 316 w 6931"/>
              <a:gd name="T3" fmla="*/ 206 h 352"/>
              <a:gd name="T4" fmla="*/ 496 w 6931"/>
              <a:gd name="T5" fmla="*/ 280 h 352"/>
              <a:gd name="T6" fmla="*/ 346 w 6931"/>
              <a:gd name="T7" fmla="*/ 350 h 352"/>
              <a:gd name="T8" fmla="*/ 632 w 6931"/>
              <a:gd name="T9" fmla="*/ 46 h 352"/>
              <a:gd name="T10" fmla="*/ 687 w 6931"/>
              <a:gd name="T11" fmla="*/ 185 h 352"/>
              <a:gd name="T12" fmla="*/ 886 w 6931"/>
              <a:gd name="T13" fmla="*/ 20 h 352"/>
              <a:gd name="T14" fmla="*/ 879 w 6931"/>
              <a:gd name="T15" fmla="*/ 185 h 352"/>
              <a:gd name="T16" fmla="*/ 1240 w 6931"/>
              <a:gd name="T17" fmla="*/ 203 h 352"/>
              <a:gd name="T18" fmla="*/ 1220 w 6931"/>
              <a:gd name="T19" fmla="*/ 350 h 352"/>
              <a:gd name="T20" fmla="*/ 1364 w 6931"/>
              <a:gd name="T21" fmla="*/ 169 h 352"/>
              <a:gd name="T22" fmla="*/ 1449 w 6931"/>
              <a:gd name="T23" fmla="*/ 82 h 352"/>
              <a:gd name="T24" fmla="*/ 1424 w 6931"/>
              <a:gd name="T25" fmla="*/ 307 h 352"/>
              <a:gd name="T26" fmla="*/ 1696 w 6931"/>
              <a:gd name="T27" fmla="*/ 0 h 352"/>
              <a:gd name="T28" fmla="*/ 1627 w 6931"/>
              <a:gd name="T29" fmla="*/ 150 h 352"/>
              <a:gd name="T30" fmla="*/ 1985 w 6931"/>
              <a:gd name="T31" fmla="*/ 130 h 352"/>
              <a:gd name="T32" fmla="*/ 1904 w 6931"/>
              <a:gd name="T33" fmla="*/ 254 h 352"/>
              <a:gd name="T34" fmla="*/ 2242 w 6931"/>
              <a:gd name="T35" fmla="*/ 165 h 352"/>
              <a:gd name="T36" fmla="*/ 2187 w 6931"/>
              <a:gd name="T37" fmla="*/ 337 h 352"/>
              <a:gd name="T38" fmla="*/ 2524 w 6931"/>
              <a:gd name="T39" fmla="*/ 0 h 352"/>
              <a:gd name="T40" fmla="*/ 2575 w 6931"/>
              <a:gd name="T41" fmla="*/ 129 h 352"/>
              <a:gd name="T42" fmla="*/ 2745 w 6931"/>
              <a:gd name="T43" fmla="*/ 0 h 352"/>
              <a:gd name="T44" fmla="*/ 2896 w 6931"/>
              <a:gd name="T45" fmla="*/ 77 h 352"/>
              <a:gd name="T46" fmla="*/ 2711 w 6931"/>
              <a:gd name="T47" fmla="*/ 141 h 352"/>
              <a:gd name="T48" fmla="*/ 2997 w 6931"/>
              <a:gd name="T49" fmla="*/ 151 h 352"/>
              <a:gd name="T50" fmla="*/ 3075 w 6931"/>
              <a:gd name="T51" fmla="*/ 200 h 352"/>
              <a:gd name="T52" fmla="*/ 2976 w 6931"/>
              <a:gd name="T53" fmla="*/ 306 h 352"/>
              <a:gd name="T54" fmla="*/ 3292 w 6931"/>
              <a:gd name="T55" fmla="*/ 128 h 352"/>
              <a:gd name="T56" fmla="*/ 3364 w 6931"/>
              <a:gd name="T57" fmla="*/ 254 h 352"/>
              <a:gd name="T58" fmla="*/ 3499 w 6931"/>
              <a:gd name="T59" fmla="*/ 0 h 352"/>
              <a:gd name="T60" fmla="*/ 3573 w 6931"/>
              <a:gd name="T61" fmla="*/ 150 h 352"/>
              <a:gd name="T62" fmla="*/ 3828 w 6931"/>
              <a:gd name="T63" fmla="*/ 92 h 352"/>
              <a:gd name="T64" fmla="*/ 3847 w 6931"/>
              <a:gd name="T65" fmla="*/ 267 h 352"/>
              <a:gd name="T66" fmla="*/ 4058 w 6931"/>
              <a:gd name="T67" fmla="*/ 162 h 352"/>
              <a:gd name="T68" fmla="*/ 4241 w 6931"/>
              <a:gd name="T69" fmla="*/ 245 h 352"/>
              <a:gd name="T70" fmla="*/ 4058 w 6931"/>
              <a:gd name="T71" fmla="*/ 162 h 352"/>
              <a:gd name="T72" fmla="*/ 4415 w 6931"/>
              <a:gd name="T73" fmla="*/ 7 h 352"/>
              <a:gd name="T74" fmla="*/ 4447 w 6931"/>
              <a:gd name="T75" fmla="*/ 150 h 352"/>
              <a:gd name="T76" fmla="*/ 4342 w 6931"/>
              <a:gd name="T77" fmla="*/ 201 h 352"/>
              <a:gd name="T78" fmla="*/ 4736 w 6931"/>
              <a:gd name="T79" fmla="*/ 87 h 352"/>
              <a:gd name="T80" fmla="*/ 4582 w 6931"/>
              <a:gd name="T81" fmla="*/ 185 h 352"/>
              <a:gd name="T82" fmla="*/ 4953 w 6931"/>
              <a:gd name="T83" fmla="*/ 169 h 352"/>
              <a:gd name="T84" fmla="*/ 4997 w 6931"/>
              <a:gd name="T85" fmla="*/ 161 h 352"/>
              <a:gd name="T86" fmla="*/ 4923 w 6931"/>
              <a:gd name="T87" fmla="*/ 312 h 352"/>
              <a:gd name="T88" fmla="*/ 5127 w 6931"/>
              <a:gd name="T89" fmla="*/ 101 h 352"/>
              <a:gd name="T90" fmla="*/ 5324 w 6931"/>
              <a:gd name="T91" fmla="*/ 181 h 352"/>
              <a:gd name="T92" fmla="*/ 5127 w 6931"/>
              <a:gd name="T93" fmla="*/ 101 h 352"/>
              <a:gd name="T94" fmla="*/ 5609 w 6931"/>
              <a:gd name="T95" fmla="*/ 52 h 352"/>
              <a:gd name="T96" fmla="*/ 5456 w 6931"/>
              <a:gd name="T97" fmla="*/ 141 h 352"/>
              <a:gd name="T98" fmla="*/ 5761 w 6931"/>
              <a:gd name="T99" fmla="*/ 143 h 352"/>
              <a:gd name="T100" fmla="*/ 5843 w 6931"/>
              <a:gd name="T101" fmla="*/ 312 h 352"/>
              <a:gd name="T102" fmla="*/ 5761 w 6931"/>
              <a:gd name="T103" fmla="*/ 143 h 352"/>
              <a:gd name="T104" fmla="*/ 6161 w 6931"/>
              <a:gd name="T105" fmla="*/ 231 h 352"/>
              <a:gd name="T106" fmla="*/ 6229 w 6931"/>
              <a:gd name="T107" fmla="*/ 36 h 352"/>
              <a:gd name="T108" fmla="*/ 6407 w 6931"/>
              <a:gd name="T109" fmla="*/ 150 h 352"/>
              <a:gd name="T110" fmla="*/ 6229 w 6931"/>
              <a:gd name="T111" fmla="*/ 36 h 352"/>
              <a:gd name="T112" fmla="*/ 6692 w 6931"/>
              <a:gd name="T113" fmla="*/ 148 h 352"/>
              <a:gd name="T114" fmla="*/ 6493 w 6931"/>
              <a:gd name="T115" fmla="*/ 183 h 352"/>
              <a:gd name="T116" fmla="*/ 6931 w 6931"/>
              <a:gd name="T117" fmla="*/ 312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31" h="352">
                <a:moveTo>
                  <a:pt x="79" y="92"/>
                </a:moveTo>
                <a:lnTo>
                  <a:pt x="206" y="172"/>
                </a:lnTo>
                <a:lnTo>
                  <a:pt x="127" y="299"/>
                </a:lnTo>
                <a:lnTo>
                  <a:pt x="0" y="220"/>
                </a:lnTo>
                <a:lnTo>
                  <a:pt x="79" y="92"/>
                </a:lnTo>
                <a:close/>
                <a:moveTo>
                  <a:pt x="309" y="200"/>
                </a:moveTo>
                <a:lnTo>
                  <a:pt x="346" y="200"/>
                </a:lnTo>
                <a:lnTo>
                  <a:pt x="316" y="206"/>
                </a:lnTo>
                <a:lnTo>
                  <a:pt x="400" y="169"/>
                </a:lnTo>
                <a:lnTo>
                  <a:pt x="381" y="181"/>
                </a:lnTo>
                <a:lnTo>
                  <a:pt x="396" y="168"/>
                </a:lnTo>
                <a:lnTo>
                  <a:pt x="496" y="280"/>
                </a:lnTo>
                <a:lnTo>
                  <a:pt x="481" y="293"/>
                </a:lnTo>
                <a:cubicBezTo>
                  <a:pt x="475" y="298"/>
                  <a:pt x="468" y="303"/>
                  <a:pt x="461" y="306"/>
                </a:cubicBezTo>
                <a:lnTo>
                  <a:pt x="376" y="343"/>
                </a:lnTo>
                <a:cubicBezTo>
                  <a:pt x="367" y="348"/>
                  <a:pt x="356" y="350"/>
                  <a:pt x="346" y="350"/>
                </a:cubicBezTo>
                <a:lnTo>
                  <a:pt x="309" y="350"/>
                </a:lnTo>
                <a:lnTo>
                  <a:pt x="309" y="200"/>
                </a:lnTo>
                <a:close/>
                <a:moveTo>
                  <a:pt x="547" y="71"/>
                </a:moveTo>
                <a:lnTo>
                  <a:pt x="632" y="46"/>
                </a:lnTo>
                <a:lnTo>
                  <a:pt x="618" y="52"/>
                </a:lnTo>
                <a:lnTo>
                  <a:pt x="673" y="23"/>
                </a:lnTo>
                <a:lnTo>
                  <a:pt x="742" y="157"/>
                </a:lnTo>
                <a:lnTo>
                  <a:pt x="687" y="185"/>
                </a:lnTo>
                <a:cubicBezTo>
                  <a:pt x="682" y="187"/>
                  <a:pt x="678" y="189"/>
                  <a:pt x="673" y="191"/>
                </a:cubicBezTo>
                <a:lnTo>
                  <a:pt x="589" y="215"/>
                </a:lnTo>
                <a:lnTo>
                  <a:pt x="547" y="71"/>
                </a:lnTo>
                <a:close/>
                <a:moveTo>
                  <a:pt x="886" y="20"/>
                </a:moveTo>
                <a:lnTo>
                  <a:pt x="948" y="52"/>
                </a:lnTo>
                <a:lnTo>
                  <a:pt x="1017" y="82"/>
                </a:lnTo>
                <a:lnTo>
                  <a:pt x="956" y="220"/>
                </a:lnTo>
                <a:lnTo>
                  <a:pt x="879" y="185"/>
                </a:lnTo>
                <a:lnTo>
                  <a:pt x="817" y="153"/>
                </a:lnTo>
                <a:lnTo>
                  <a:pt x="886" y="20"/>
                </a:lnTo>
                <a:close/>
                <a:moveTo>
                  <a:pt x="1125" y="169"/>
                </a:moveTo>
                <a:lnTo>
                  <a:pt x="1240" y="203"/>
                </a:lnTo>
                <a:lnTo>
                  <a:pt x="1220" y="200"/>
                </a:lnTo>
                <a:lnTo>
                  <a:pt x="1249" y="200"/>
                </a:lnTo>
                <a:lnTo>
                  <a:pt x="1249" y="350"/>
                </a:lnTo>
                <a:lnTo>
                  <a:pt x="1220" y="350"/>
                </a:lnTo>
                <a:cubicBezTo>
                  <a:pt x="1213" y="350"/>
                  <a:pt x="1206" y="349"/>
                  <a:pt x="1199" y="347"/>
                </a:cubicBezTo>
                <a:lnTo>
                  <a:pt x="1083" y="314"/>
                </a:lnTo>
                <a:lnTo>
                  <a:pt x="1125" y="169"/>
                </a:lnTo>
                <a:close/>
                <a:moveTo>
                  <a:pt x="1364" y="169"/>
                </a:moveTo>
                <a:lnTo>
                  <a:pt x="1367" y="168"/>
                </a:lnTo>
                <a:lnTo>
                  <a:pt x="1344" y="183"/>
                </a:lnTo>
                <a:lnTo>
                  <a:pt x="1428" y="102"/>
                </a:lnTo>
                <a:lnTo>
                  <a:pt x="1449" y="82"/>
                </a:lnTo>
                <a:lnTo>
                  <a:pt x="1553" y="190"/>
                </a:lnTo>
                <a:lnTo>
                  <a:pt x="1532" y="210"/>
                </a:lnTo>
                <a:lnTo>
                  <a:pt x="1448" y="291"/>
                </a:lnTo>
                <a:cubicBezTo>
                  <a:pt x="1441" y="298"/>
                  <a:pt x="1433" y="303"/>
                  <a:pt x="1424" y="307"/>
                </a:cubicBezTo>
                <a:lnTo>
                  <a:pt x="1421" y="308"/>
                </a:lnTo>
                <a:lnTo>
                  <a:pt x="1364" y="169"/>
                </a:lnTo>
                <a:close/>
                <a:moveTo>
                  <a:pt x="1627" y="0"/>
                </a:moveTo>
                <a:lnTo>
                  <a:pt x="1696" y="0"/>
                </a:lnTo>
                <a:lnTo>
                  <a:pt x="1777" y="0"/>
                </a:lnTo>
                <a:lnTo>
                  <a:pt x="1777" y="150"/>
                </a:lnTo>
                <a:lnTo>
                  <a:pt x="1696" y="150"/>
                </a:lnTo>
                <a:lnTo>
                  <a:pt x="1627" y="150"/>
                </a:lnTo>
                <a:lnTo>
                  <a:pt x="1627" y="0"/>
                </a:lnTo>
                <a:close/>
                <a:moveTo>
                  <a:pt x="1956" y="95"/>
                </a:moveTo>
                <a:lnTo>
                  <a:pt x="2008" y="146"/>
                </a:lnTo>
                <a:lnTo>
                  <a:pt x="1985" y="130"/>
                </a:lnTo>
                <a:lnTo>
                  <a:pt x="2056" y="160"/>
                </a:lnTo>
                <a:lnTo>
                  <a:pt x="1999" y="298"/>
                </a:lnTo>
                <a:lnTo>
                  <a:pt x="1928" y="269"/>
                </a:lnTo>
                <a:cubicBezTo>
                  <a:pt x="1919" y="266"/>
                  <a:pt x="1911" y="260"/>
                  <a:pt x="1904" y="254"/>
                </a:cubicBezTo>
                <a:lnTo>
                  <a:pt x="1852" y="203"/>
                </a:lnTo>
                <a:lnTo>
                  <a:pt x="1956" y="95"/>
                </a:lnTo>
                <a:close/>
                <a:moveTo>
                  <a:pt x="2146" y="193"/>
                </a:moveTo>
                <a:lnTo>
                  <a:pt x="2242" y="165"/>
                </a:lnTo>
                <a:lnTo>
                  <a:pt x="2280" y="149"/>
                </a:lnTo>
                <a:lnTo>
                  <a:pt x="2337" y="288"/>
                </a:lnTo>
                <a:lnTo>
                  <a:pt x="2284" y="309"/>
                </a:lnTo>
                <a:lnTo>
                  <a:pt x="2187" y="337"/>
                </a:lnTo>
                <a:lnTo>
                  <a:pt x="2146" y="193"/>
                </a:lnTo>
                <a:close/>
                <a:moveTo>
                  <a:pt x="2391" y="98"/>
                </a:moveTo>
                <a:lnTo>
                  <a:pt x="2472" y="21"/>
                </a:lnTo>
                <a:cubicBezTo>
                  <a:pt x="2486" y="7"/>
                  <a:pt x="2504" y="0"/>
                  <a:pt x="2524" y="0"/>
                </a:cubicBezTo>
                <a:lnTo>
                  <a:pt x="2562" y="0"/>
                </a:lnTo>
                <a:lnTo>
                  <a:pt x="2562" y="150"/>
                </a:lnTo>
                <a:lnTo>
                  <a:pt x="2524" y="150"/>
                </a:lnTo>
                <a:lnTo>
                  <a:pt x="2575" y="129"/>
                </a:lnTo>
                <a:lnTo>
                  <a:pt x="2495" y="206"/>
                </a:lnTo>
                <a:lnTo>
                  <a:pt x="2391" y="98"/>
                </a:lnTo>
                <a:close/>
                <a:moveTo>
                  <a:pt x="2712" y="0"/>
                </a:moveTo>
                <a:lnTo>
                  <a:pt x="2745" y="0"/>
                </a:lnTo>
                <a:cubicBezTo>
                  <a:pt x="2757" y="0"/>
                  <a:pt x="2769" y="3"/>
                  <a:pt x="2780" y="8"/>
                </a:cubicBezTo>
                <a:lnTo>
                  <a:pt x="2864" y="52"/>
                </a:lnTo>
                <a:cubicBezTo>
                  <a:pt x="2870" y="55"/>
                  <a:pt x="2875" y="58"/>
                  <a:pt x="2880" y="63"/>
                </a:cubicBezTo>
                <a:lnTo>
                  <a:pt x="2896" y="77"/>
                </a:lnTo>
                <a:lnTo>
                  <a:pt x="2796" y="189"/>
                </a:lnTo>
                <a:lnTo>
                  <a:pt x="2780" y="175"/>
                </a:lnTo>
                <a:lnTo>
                  <a:pt x="2796" y="185"/>
                </a:lnTo>
                <a:lnTo>
                  <a:pt x="2711" y="141"/>
                </a:lnTo>
                <a:lnTo>
                  <a:pt x="2745" y="150"/>
                </a:lnTo>
                <a:lnTo>
                  <a:pt x="2712" y="150"/>
                </a:lnTo>
                <a:lnTo>
                  <a:pt x="2712" y="0"/>
                </a:lnTo>
                <a:close/>
                <a:moveTo>
                  <a:pt x="2997" y="151"/>
                </a:moveTo>
                <a:lnTo>
                  <a:pt x="3036" y="169"/>
                </a:lnTo>
                <a:lnTo>
                  <a:pt x="3121" y="206"/>
                </a:lnTo>
                <a:lnTo>
                  <a:pt x="3062" y="205"/>
                </a:lnTo>
                <a:lnTo>
                  <a:pt x="3075" y="200"/>
                </a:lnTo>
                <a:lnTo>
                  <a:pt x="3132" y="339"/>
                </a:lnTo>
                <a:lnTo>
                  <a:pt x="3119" y="344"/>
                </a:lnTo>
                <a:cubicBezTo>
                  <a:pt x="3100" y="352"/>
                  <a:pt x="3079" y="352"/>
                  <a:pt x="3060" y="343"/>
                </a:cubicBezTo>
                <a:lnTo>
                  <a:pt x="2976" y="306"/>
                </a:lnTo>
                <a:lnTo>
                  <a:pt x="2936" y="288"/>
                </a:lnTo>
                <a:lnTo>
                  <a:pt x="2997" y="151"/>
                </a:lnTo>
                <a:close/>
                <a:moveTo>
                  <a:pt x="3224" y="147"/>
                </a:moveTo>
                <a:lnTo>
                  <a:pt x="3292" y="128"/>
                </a:lnTo>
                <a:lnTo>
                  <a:pt x="3261" y="146"/>
                </a:lnTo>
                <a:lnTo>
                  <a:pt x="3318" y="91"/>
                </a:lnTo>
                <a:lnTo>
                  <a:pt x="3422" y="199"/>
                </a:lnTo>
                <a:lnTo>
                  <a:pt x="3364" y="254"/>
                </a:lnTo>
                <a:cubicBezTo>
                  <a:pt x="3356" y="262"/>
                  <a:pt x="3345" y="269"/>
                  <a:pt x="3333" y="272"/>
                </a:cubicBezTo>
                <a:lnTo>
                  <a:pt x="3265" y="291"/>
                </a:lnTo>
                <a:lnTo>
                  <a:pt x="3224" y="147"/>
                </a:lnTo>
                <a:close/>
                <a:moveTo>
                  <a:pt x="3499" y="0"/>
                </a:moveTo>
                <a:lnTo>
                  <a:pt x="3573" y="0"/>
                </a:lnTo>
                <a:lnTo>
                  <a:pt x="3649" y="0"/>
                </a:lnTo>
                <a:lnTo>
                  <a:pt x="3649" y="150"/>
                </a:lnTo>
                <a:lnTo>
                  <a:pt x="3573" y="150"/>
                </a:lnTo>
                <a:lnTo>
                  <a:pt x="3499" y="150"/>
                </a:lnTo>
                <a:lnTo>
                  <a:pt x="3499" y="0"/>
                </a:lnTo>
                <a:close/>
                <a:moveTo>
                  <a:pt x="3817" y="85"/>
                </a:moveTo>
                <a:lnTo>
                  <a:pt x="3828" y="92"/>
                </a:lnTo>
                <a:lnTo>
                  <a:pt x="3912" y="132"/>
                </a:lnTo>
                <a:lnTo>
                  <a:pt x="3943" y="146"/>
                </a:lnTo>
                <a:lnTo>
                  <a:pt x="3882" y="283"/>
                </a:lnTo>
                <a:lnTo>
                  <a:pt x="3847" y="267"/>
                </a:lnTo>
                <a:lnTo>
                  <a:pt x="3749" y="220"/>
                </a:lnTo>
                <a:lnTo>
                  <a:pt x="3738" y="213"/>
                </a:lnTo>
                <a:lnTo>
                  <a:pt x="3817" y="85"/>
                </a:lnTo>
                <a:close/>
                <a:moveTo>
                  <a:pt x="4058" y="162"/>
                </a:moveTo>
                <a:lnTo>
                  <a:pt x="4141" y="162"/>
                </a:lnTo>
                <a:lnTo>
                  <a:pt x="4089" y="183"/>
                </a:lnTo>
                <a:lnTo>
                  <a:pt x="4137" y="137"/>
                </a:lnTo>
                <a:lnTo>
                  <a:pt x="4241" y="245"/>
                </a:lnTo>
                <a:lnTo>
                  <a:pt x="4192" y="291"/>
                </a:lnTo>
                <a:cubicBezTo>
                  <a:pt x="4179" y="305"/>
                  <a:pt x="4160" y="312"/>
                  <a:pt x="4141" y="312"/>
                </a:cubicBezTo>
                <a:lnTo>
                  <a:pt x="4058" y="312"/>
                </a:lnTo>
                <a:lnTo>
                  <a:pt x="4058" y="162"/>
                </a:lnTo>
                <a:close/>
                <a:moveTo>
                  <a:pt x="4300" y="56"/>
                </a:moveTo>
                <a:lnTo>
                  <a:pt x="4335" y="46"/>
                </a:lnTo>
                <a:lnTo>
                  <a:pt x="4323" y="51"/>
                </a:lnTo>
                <a:lnTo>
                  <a:pt x="4415" y="7"/>
                </a:lnTo>
                <a:cubicBezTo>
                  <a:pt x="4425" y="2"/>
                  <a:pt x="4436" y="0"/>
                  <a:pt x="4447" y="0"/>
                </a:cubicBezTo>
                <a:lnTo>
                  <a:pt x="4460" y="0"/>
                </a:lnTo>
                <a:lnTo>
                  <a:pt x="4460" y="150"/>
                </a:lnTo>
                <a:lnTo>
                  <a:pt x="4447" y="150"/>
                </a:lnTo>
                <a:lnTo>
                  <a:pt x="4479" y="142"/>
                </a:lnTo>
                <a:lnTo>
                  <a:pt x="4388" y="186"/>
                </a:lnTo>
                <a:cubicBezTo>
                  <a:pt x="4384" y="188"/>
                  <a:pt x="4380" y="189"/>
                  <a:pt x="4376" y="191"/>
                </a:cubicBezTo>
                <a:lnTo>
                  <a:pt x="4342" y="201"/>
                </a:lnTo>
                <a:lnTo>
                  <a:pt x="4300" y="56"/>
                </a:lnTo>
                <a:close/>
                <a:moveTo>
                  <a:pt x="4635" y="44"/>
                </a:moveTo>
                <a:lnTo>
                  <a:pt x="4651" y="52"/>
                </a:lnTo>
                <a:lnTo>
                  <a:pt x="4736" y="87"/>
                </a:lnTo>
                <a:lnTo>
                  <a:pt x="4764" y="96"/>
                </a:lnTo>
                <a:lnTo>
                  <a:pt x="4716" y="238"/>
                </a:lnTo>
                <a:lnTo>
                  <a:pt x="4679" y="225"/>
                </a:lnTo>
                <a:lnTo>
                  <a:pt x="4582" y="185"/>
                </a:lnTo>
                <a:lnTo>
                  <a:pt x="4567" y="177"/>
                </a:lnTo>
                <a:lnTo>
                  <a:pt x="4635" y="44"/>
                </a:lnTo>
                <a:close/>
                <a:moveTo>
                  <a:pt x="4911" y="150"/>
                </a:moveTo>
                <a:lnTo>
                  <a:pt x="4953" y="169"/>
                </a:lnTo>
                <a:lnTo>
                  <a:pt x="4923" y="162"/>
                </a:lnTo>
                <a:lnTo>
                  <a:pt x="5008" y="162"/>
                </a:lnTo>
                <a:lnTo>
                  <a:pt x="4979" y="168"/>
                </a:lnTo>
                <a:lnTo>
                  <a:pt x="4997" y="161"/>
                </a:lnTo>
                <a:lnTo>
                  <a:pt x="5054" y="300"/>
                </a:lnTo>
                <a:lnTo>
                  <a:pt x="5036" y="307"/>
                </a:lnTo>
                <a:cubicBezTo>
                  <a:pt x="5027" y="310"/>
                  <a:pt x="5018" y="312"/>
                  <a:pt x="5008" y="312"/>
                </a:cubicBezTo>
                <a:lnTo>
                  <a:pt x="4923" y="312"/>
                </a:lnTo>
                <a:cubicBezTo>
                  <a:pt x="4913" y="312"/>
                  <a:pt x="4902" y="310"/>
                  <a:pt x="4893" y="306"/>
                </a:cubicBezTo>
                <a:lnTo>
                  <a:pt x="4850" y="287"/>
                </a:lnTo>
                <a:lnTo>
                  <a:pt x="4911" y="150"/>
                </a:lnTo>
                <a:close/>
                <a:moveTo>
                  <a:pt x="5127" y="101"/>
                </a:moveTo>
                <a:lnTo>
                  <a:pt x="5149" y="89"/>
                </a:lnTo>
                <a:lnTo>
                  <a:pt x="5247" y="49"/>
                </a:lnTo>
                <a:lnTo>
                  <a:pt x="5276" y="39"/>
                </a:lnTo>
                <a:lnTo>
                  <a:pt x="5324" y="181"/>
                </a:lnTo>
                <a:lnTo>
                  <a:pt x="5304" y="188"/>
                </a:lnTo>
                <a:lnTo>
                  <a:pt x="5218" y="223"/>
                </a:lnTo>
                <a:lnTo>
                  <a:pt x="5196" y="234"/>
                </a:lnTo>
                <a:lnTo>
                  <a:pt x="5127" y="101"/>
                </a:lnTo>
                <a:close/>
                <a:moveTo>
                  <a:pt x="5444" y="0"/>
                </a:moveTo>
                <a:lnTo>
                  <a:pt x="5490" y="0"/>
                </a:lnTo>
                <a:cubicBezTo>
                  <a:pt x="5502" y="0"/>
                  <a:pt x="5514" y="3"/>
                  <a:pt x="5525" y="8"/>
                </a:cubicBezTo>
                <a:lnTo>
                  <a:pt x="5609" y="52"/>
                </a:lnTo>
                <a:lnTo>
                  <a:pt x="5611" y="52"/>
                </a:lnTo>
                <a:lnTo>
                  <a:pt x="5554" y="191"/>
                </a:lnTo>
                <a:lnTo>
                  <a:pt x="5541" y="185"/>
                </a:lnTo>
                <a:lnTo>
                  <a:pt x="5456" y="141"/>
                </a:lnTo>
                <a:lnTo>
                  <a:pt x="5490" y="150"/>
                </a:lnTo>
                <a:lnTo>
                  <a:pt x="5444" y="150"/>
                </a:lnTo>
                <a:lnTo>
                  <a:pt x="5444" y="0"/>
                </a:lnTo>
                <a:close/>
                <a:moveTo>
                  <a:pt x="5761" y="143"/>
                </a:moveTo>
                <a:lnTo>
                  <a:pt x="5803" y="183"/>
                </a:lnTo>
                <a:lnTo>
                  <a:pt x="5751" y="162"/>
                </a:lnTo>
                <a:lnTo>
                  <a:pt x="5843" y="162"/>
                </a:lnTo>
                <a:lnTo>
                  <a:pt x="5843" y="312"/>
                </a:lnTo>
                <a:lnTo>
                  <a:pt x="5751" y="312"/>
                </a:lnTo>
                <a:cubicBezTo>
                  <a:pt x="5732" y="312"/>
                  <a:pt x="5713" y="305"/>
                  <a:pt x="5699" y="291"/>
                </a:cubicBezTo>
                <a:lnTo>
                  <a:pt x="5657" y="252"/>
                </a:lnTo>
                <a:lnTo>
                  <a:pt x="5761" y="143"/>
                </a:lnTo>
                <a:close/>
                <a:moveTo>
                  <a:pt x="5961" y="160"/>
                </a:moveTo>
                <a:lnTo>
                  <a:pt x="6027" y="131"/>
                </a:lnTo>
                <a:lnTo>
                  <a:pt x="6092" y="97"/>
                </a:lnTo>
                <a:lnTo>
                  <a:pt x="6161" y="231"/>
                </a:lnTo>
                <a:lnTo>
                  <a:pt x="6088" y="268"/>
                </a:lnTo>
                <a:lnTo>
                  <a:pt x="6022" y="298"/>
                </a:lnTo>
                <a:lnTo>
                  <a:pt x="5961" y="160"/>
                </a:lnTo>
                <a:close/>
                <a:moveTo>
                  <a:pt x="6229" y="36"/>
                </a:moveTo>
                <a:lnTo>
                  <a:pt x="6284" y="8"/>
                </a:lnTo>
                <a:cubicBezTo>
                  <a:pt x="6294" y="3"/>
                  <a:pt x="6306" y="0"/>
                  <a:pt x="6318" y="0"/>
                </a:cubicBezTo>
                <a:lnTo>
                  <a:pt x="6407" y="0"/>
                </a:lnTo>
                <a:lnTo>
                  <a:pt x="6407" y="150"/>
                </a:lnTo>
                <a:lnTo>
                  <a:pt x="6318" y="150"/>
                </a:lnTo>
                <a:lnTo>
                  <a:pt x="6353" y="141"/>
                </a:lnTo>
                <a:lnTo>
                  <a:pt x="6298" y="170"/>
                </a:lnTo>
                <a:lnTo>
                  <a:pt x="6229" y="36"/>
                </a:lnTo>
                <a:close/>
                <a:moveTo>
                  <a:pt x="6593" y="71"/>
                </a:moveTo>
                <a:lnTo>
                  <a:pt x="6675" y="144"/>
                </a:lnTo>
                <a:lnTo>
                  <a:pt x="6655" y="131"/>
                </a:lnTo>
                <a:lnTo>
                  <a:pt x="6692" y="148"/>
                </a:lnTo>
                <a:lnTo>
                  <a:pt x="6631" y="285"/>
                </a:lnTo>
                <a:lnTo>
                  <a:pt x="6594" y="268"/>
                </a:lnTo>
                <a:cubicBezTo>
                  <a:pt x="6587" y="265"/>
                  <a:pt x="6581" y="261"/>
                  <a:pt x="6575" y="256"/>
                </a:cubicBezTo>
                <a:lnTo>
                  <a:pt x="6493" y="183"/>
                </a:lnTo>
                <a:lnTo>
                  <a:pt x="6593" y="71"/>
                </a:lnTo>
                <a:close/>
                <a:moveTo>
                  <a:pt x="6807" y="162"/>
                </a:moveTo>
                <a:lnTo>
                  <a:pt x="6931" y="162"/>
                </a:lnTo>
                <a:lnTo>
                  <a:pt x="6931" y="312"/>
                </a:lnTo>
                <a:lnTo>
                  <a:pt x="6807" y="312"/>
                </a:lnTo>
                <a:lnTo>
                  <a:pt x="6807" y="162"/>
                </a:lnTo>
                <a:close/>
              </a:path>
            </a:pathLst>
          </a:custGeom>
          <a:solidFill>
            <a:srgbClr val="0000FF"/>
          </a:solidFill>
          <a:ln w="1588" cap="flat">
            <a:solidFill>
              <a:srgbClr val="0000FF"/>
            </a:solidFill>
            <a:prstDash val="solid"/>
            <a:bevel/>
            <a:headEnd/>
            <a:tailEnd/>
          </a:ln>
        </p:spPr>
        <p:txBody>
          <a:bodyPr/>
          <a:lstStyle/>
          <a:p>
            <a:endParaRPr lang="en-US"/>
          </a:p>
        </p:txBody>
      </p:sp>
      <p:sp>
        <p:nvSpPr>
          <p:cNvPr id="87102" name="Freeform 62">
            <a:extLst>
              <a:ext uri="{FF2B5EF4-FFF2-40B4-BE49-F238E27FC236}">
                <a16:creationId xmlns:a16="http://schemas.microsoft.com/office/drawing/2014/main" id="{BE980B4C-5A1E-482E-AEAB-CC86129277B9}"/>
              </a:ext>
            </a:extLst>
          </p:cNvPr>
          <p:cNvSpPr>
            <a:spLocks/>
          </p:cNvSpPr>
          <p:nvPr/>
        </p:nvSpPr>
        <p:spPr bwMode="auto">
          <a:xfrm>
            <a:off x="2351088" y="2736850"/>
            <a:ext cx="2490787" cy="2319338"/>
          </a:xfrm>
          <a:custGeom>
            <a:avLst/>
            <a:gdLst>
              <a:gd name="T0" fmla="*/ 23 w 1569"/>
              <a:gd name="T1" fmla="*/ 656 h 1461"/>
              <a:gd name="T2" fmla="*/ 62 w 1569"/>
              <a:gd name="T3" fmla="*/ 242 h 1461"/>
              <a:gd name="T4" fmla="*/ 96 w 1569"/>
              <a:gd name="T5" fmla="*/ 322 h 1461"/>
              <a:gd name="T6" fmla="*/ 135 w 1569"/>
              <a:gd name="T7" fmla="*/ 80 h 1461"/>
              <a:gd name="T8" fmla="*/ 169 w 1569"/>
              <a:gd name="T9" fmla="*/ 602 h 1461"/>
              <a:gd name="T10" fmla="*/ 209 w 1569"/>
              <a:gd name="T11" fmla="*/ 123 h 1461"/>
              <a:gd name="T12" fmla="*/ 243 w 1569"/>
              <a:gd name="T13" fmla="*/ 580 h 1461"/>
              <a:gd name="T14" fmla="*/ 283 w 1569"/>
              <a:gd name="T15" fmla="*/ 290 h 1461"/>
              <a:gd name="T16" fmla="*/ 323 w 1569"/>
              <a:gd name="T17" fmla="*/ 409 h 1461"/>
              <a:gd name="T18" fmla="*/ 357 w 1569"/>
              <a:gd name="T19" fmla="*/ 500 h 1461"/>
              <a:gd name="T20" fmla="*/ 396 w 1569"/>
              <a:gd name="T21" fmla="*/ 290 h 1461"/>
              <a:gd name="T22" fmla="*/ 430 w 1569"/>
              <a:gd name="T23" fmla="*/ 602 h 1461"/>
              <a:gd name="T24" fmla="*/ 470 w 1569"/>
              <a:gd name="T25" fmla="*/ 301 h 1461"/>
              <a:gd name="T26" fmla="*/ 504 w 1569"/>
              <a:gd name="T27" fmla="*/ 537 h 1461"/>
              <a:gd name="T28" fmla="*/ 544 w 1569"/>
              <a:gd name="T29" fmla="*/ 414 h 1461"/>
              <a:gd name="T30" fmla="*/ 578 w 1569"/>
              <a:gd name="T31" fmla="*/ 419 h 1461"/>
              <a:gd name="T32" fmla="*/ 618 w 1569"/>
              <a:gd name="T33" fmla="*/ 526 h 1461"/>
              <a:gd name="T34" fmla="*/ 652 w 1569"/>
              <a:gd name="T35" fmla="*/ 360 h 1461"/>
              <a:gd name="T36" fmla="*/ 691 w 1569"/>
              <a:gd name="T37" fmla="*/ 543 h 1461"/>
              <a:gd name="T38" fmla="*/ 730 w 1569"/>
              <a:gd name="T39" fmla="*/ 392 h 1461"/>
              <a:gd name="T40" fmla="*/ 764 w 1569"/>
              <a:gd name="T41" fmla="*/ 478 h 1461"/>
              <a:gd name="T42" fmla="*/ 804 w 1569"/>
              <a:gd name="T43" fmla="*/ 473 h 1461"/>
              <a:gd name="T44" fmla="*/ 838 w 1569"/>
              <a:gd name="T45" fmla="*/ 414 h 1461"/>
              <a:gd name="T46" fmla="*/ 878 w 1569"/>
              <a:gd name="T47" fmla="*/ 516 h 1461"/>
              <a:gd name="T48" fmla="*/ 912 w 1569"/>
              <a:gd name="T49" fmla="*/ 409 h 1461"/>
              <a:gd name="T50" fmla="*/ 952 w 1569"/>
              <a:gd name="T51" fmla="*/ 494 h 1461"/>
              <a:gd name="T52" fmla="*/ 985 w 1569"/>
              <a:gd name="T53" fmla="*/ 452 h 1461"/>
              <a:gd name="T54" fmla="*/ 1025 w 1569"/>
              <a:gd name="T55" fmla="*/ 452 h 1461"/>
              <a:gd name="T56" fmla="*/ 1059 w 1569"/>
              <a:gd name="T57" fmla="*/ 489 h 1461"/>
              <a:gd name="T58" fmla="*/ 1099 w 1569"/>
              <a:gd name="T59" fmla="*/ 430 h 1461"/>
              <a:gd name="T60" fmla="*/ 1139 w 1569"/>
              <a:gd name="T61" fmla="*/ 494 h 1461"/>
              <a:gd name="T62" fmla="*/ 1173 w 1569"/>
              <a:gd name="T63" fmla="*/ 446 h 1461"/>
              <a:gd name="T64" fmla="*/ 1213 w 1569"/>
              <a:gd name="T65" fmla="*/ 467 h 1461"/>
              <a:gd name="T66" fmla="*/ 1246 w 1569"/>
              <a:gd name="T67" fmla="*/ 473 h 1461"/>
              <a:gd name="T68" fmla="*/ 1285 w 1569"/>
              <a:gd name="T69" fmla="*/ 446 h 1461"/>
              <a:gd name="T70" fmla="*/ 1320 w 1569"/>
              <a:gd name="T71" fmla="*/ 483 h 1461"/>
              <a:gd name="T72" fmla="*/ 1359 w 1569"/>
              <a:gd name="T73" fmla="*/ 452 h 1461"/>
              <a:gd name="T74" fmla="*/ 1393 w 1569"/>
              <a:gd name="T75" fmla="*/ 473 h 1461"/>
              <a:gd name="T76" fmla="*/ 1433 w 1569"/>
              <a:gd name="T77" fmla="*/ 467 h 1461"/>
              <a:gd name="T78" fmla="*/ 1467 w 1569"/>
              <a:gd name="T79" fmla="*/ 457 h 1461"/>
              <a:gd name="T80" fmla="*/ 1507 w 1569"/>
              <a:gd name="T81" fmla="*/ 478 h 1461"/>
              <a:gd name="T82" fmla="*/ 1540 w 1569"/>
              <a:gd name="T83" fmla="*/ 452 h 1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9" h="1461">
                <a:moveTo>
                  <a:pt x="0" y="1461"/>
                </a:moveTo>
                <a:lnTo>
                  <a:pt x="11" y="1091"/>
                </a:lnTo>
                <a:lnTo>
                  <a:pt x="23" y="656"/>
                </a:lnTo>
                <a:lnTo>
                  <a:pt x="34" y="279"/>
                </a:lnTo>
                <a:lnTo>
                  <a:pt x="51" y="129"/>
                </a:lnTo>
                <a:lnTo>
                  <a:pt x="62" y="242"/>
                </a:lnTo>
                <a:lnTo>
                  <a:pt x="74" y="446"/>
                </a:lnTo>
                <a:lnTo>
                  <a:pt x="85" y="500"/>
                </a:lnTo>
                <a:lnTo>
                  <a:pt x="96" y="322"/>
                </a:lnTo>
                <a:lnTo>
                  <a:pt x="108" y="102"/>
                </a:lnTo>
                <a:lnTo>
                  <a:pt x="125" y="0"/>
                </a:lnTo>
                <a:lnTo>
                  <a:pt x="135" y="80"/>
                </a:lnTo>
                <a:lnTo>
                  <a:pt x="147" y="307"/>
                </a:lnTo>
                <a:lnTo>
                  <a:pt x="158" y="548"/>
                </a:lnTo>
                <a:lnTo>
                  <a:pt x="169" y="602"/>
                </a:lnTo>
                <a:lnTo>
                  <a:pt x="186" y="435"/>
                </a:lnTo>
                <a:lnTo>
                  <a:pt x="198" y="220"/>
                </a:lnTo>
                <a:lnTo>
                  <a:pt x="209" y="123"/>
                </a:lnTo>
                <a:lnTo>
                  <a:pt x="221" y="188"/>
                </a:lnTo>
                <a:lnTo>
                  <a:pt x="232" y="381"/>
                </a:lnTo>
                <a:lnTo>
                  <a:pt x="243" y="580"/>
                </a:lnTo>
                <a:lnTo>
                  <a:pt x="260" y="623"/>
                </a:lnTo>
                <a:lnTo>
                  <a:pt x="272" y="478"/>
                </a:lnTo>
                <a:lnTo>
                  <a:pt x="283" y="290"/>
                </a:lnTo>
                <a:lnTo>
                  <a:pt x="294" y="199"/>
                </a:lnTo>
                <a:lnTo>
                  <a:pt x="306" y="247"/>
                </a:lnTo>
                <a:lnTo>
                  <a:pt x="323" y="409"/>
                </a:lnTo>
                <a:lnTo>
                  <a:pt x="334" y="575"/>
                </a:lnTo>
                <a:lnTo>
                  <a:pt x="346" y="618"/>
                </a:lnTo>
                <a:lnTo>
                  <a:pt x="357" y="500"/>
                </a:lnTo>
                <a:lnTo>
                  <a:pt x="368" y="339"/>
                </a:lnTo>
                <a:lnTo>
                  <a:pt x="380" y="253"/>
                </a:lnTo>
                <a:lnTo>
                  <a:pt x="396" y="290"/>
                </a:lnTo>
                <a:lnTo>
                  <a:pt x="408" y="419"/>
                </a:lnTo>
                <a:lnTo>
                  <a:pt x="419" y="559"/>
                </a:lnTo>
                <a:lnTo>
                  <a:pt x="430" y="602"/>
                </a:lnTo>
                <a:lnTo>
                  <a:pt x="441" y="511"/>
                </a:lnTo>
                <a:lnTo>
                  <a:pt x="458" y="381"/>
                </a:lnTo>
                <a:lnTo>
                  <a:pt x="470" y="301"/>
                </a:lnTo>
                <a:lnTo>
                  <a:pt x="481" y="317"/>
                </a:lnTo>
                <a:lnTo>
                  <a:pt x="492" y="419"/>
                </a:lnTo>
                <a:lnTo>
                  <a:pt x="504" y="537"/>
                </a:lnTo>
                <a:lnTo>
                  <a:pt x="515" y="580"/>
                </a:lnTo>
                <a:lnTo>
                  <a:pt x="532" y="521"/>
                </a:lnTo>
                <a:lnTo>
                  <a:pt x="544" y="414"/>
                </a:lnTo>
                <a:lnTo>
                  <a:pt x="555" y="339"/>
                </a:lnTo>
                <a:lnTo>
                  <a:pt x="566" y="339"/>
                </a:lnTo>
                <a:lnTo>
                  <a:pt x="578" y="419"/>
                </a:lnTo>
                <a:lnTo>
                  <a:pt x="595" y="516"/>
                </a:lnTo>
                <a:lnTo>
                  <a:pt x="606" y="564"/>
                </a:lnTo>
                <a:lnTo>
                  <a:pt x="618" y="526"/>
                </a:lnTo>
                <a:lnTo>
                  <a:pt x="629" y="435"/>
                </a:lnTo>
                <a:lnTo>
                  <a:pt x="640" y="366"/>
                </a:lnTo>
                <a:lnTo>
                  <a:pt x="652" y="360"/>
                </a:lnTo>
                <a:lnTo>
                  <a:pt x="669" y="414"/>
                </a:lnTo>
                <a:lnTo>
                  <a:pt x="680" y="494"/>
                </a:lnTo>
                <a:lnTo>
                  <a:pt x="691" y="543"/>
                </a:lnTo>
                <a:lnTo>
                  <a:pt x="702" y="526"/>
                </a:lnTo>
                <a:lnTo>
                  <a:pt x="713" y="457"/>
                </a:lnTo>
                <a:lnTo>
                  <a:pt x="730" y="392"/>
                </a:lnTo>
                <a:lnTo>
                  <a:pt x="742" y="376"/>
                </a:lnTo>
                <a:lnTo>
                  <a:pt x="753" y="414"/>
                </a:lnTo>
                <a:lnTo>
                  <a:pt x="764" y="478"/>
                </a:lnTo>
                <a:lnTo>
                  <a:pt x="776" y="526"/>
                </a:lnTo>
                <a:lnTo>
                  <a:pt x="787" y="521"/>
                </a:lnTo>
                <a:lnTo>
                  <a:pt x="804" y="473"/>
                </a:lnTo>
                <a:lnTo>
                  <a:pt x="816" y="419"/>
                </a:lnTo>
                <a:lnTo>
                  <a:pt x="827" y="392"/>
                </a:lnTo>
                <a:lnTo>
                  <a:pt x="838" y="414"/>
                </a:lnTo>
                <a:lnTo>
                  <a:pt x="850" y="467"/>
                </a:lnTo>
                <a:lnTo>
                  <a:pt x="867" y="511"/>
                </a:lnTo>
                <a:lnTo>
                  <a:pt x="878" y="516"/>
                </a:lnTo>
                <a:lnTo>
                  <a:pt x="889" y="483"/>
                </a:lnTo>
                <a:lnTo>
                  <a:pt x="901" y="435"/>
                </a:lnTo>
                <a:lnTo>
                  <a:pt x="912" y="409"/>
                </a:lnTo>
                <a:lnTo>
                  <a:pt x="924" y="419"/>
                </a:lnTo>
                <a:lnTo>
                  <a:pt x="941" y="457"/>
                </a:lnTo>
                <a:lnTo>
                  <a:pt x="952" y="494"/>
                </a:lnTo>
                <a:lnTo>
                  <a:pt x="963" y="511"/>
                </a:lnTo>
                <a:lnTo>
                  <a:pt x="974" y="489"/>
                </a:lnTo>
                <a:lnTo>
                  <a:pt x="985" y="452"/>
                </a:lnTo>
                <a:lnTo>
                  <a:pt x="1002" y="424"/>
                </a:lnTo>
                <a:lnTo>
                  <a:pt x="1014" y="424"/>
                </a:lnTo>
                <a:lnTo>
                  <a:pt x="1025" y="452"/>
                </a:lnTo>
                <a:lnTo>
                  <a:pt x="1036" y="483"/>
                </a:lnTo>
                <a:lnTo>
                  <a:pt x="1048" y="500"/>
                </a:lnTo>
                <a:lnTo>
                  <a:pt x="1059" y="489"/>
                </a:lnTo>
                <a:lnTo>
                  <a:pt x="1076" y="463"/>
                </a:lnTo>
                <a:lnTo>
                  <a:pt x="1087" y="435"/>
                </a:lnTo>
                <a:lnTo>
                  <a:pt x="1099" y="430"/>
                </a:lnTo>
                <a:lnTo>
                  <a:pt x="1110" y="446"/>
                </a:lnTo>
                <a:lnTo>
                  <a:pt x="1122" y="473"/>
                </a:lnTo>
                <a:lnTo>
                  <a:pt x="1139" y="494"/>
                </a:lnTo>
                <a:lnTo>
                  <a:pt x="1150" y="489"/>
                </a:lnTo>
                <a:lnTo>
                  <a:pt x="1161" y="467"/>
                </a:lnTo>
                <a:lnTo>
                  <a:pt x="1173" y="446"/>
                </a:lnTo>
                <a:lnTo>
                  <a:pt x="1184" y="435"/>
                </a:lnTo>
                <a:lnTo>
                  <a:pt x="1195" y="446"/>
                </a:lnTo>
                <a:lnTo>
                  <a:pt x="1213" y="467"/>
                </a:lnTo>
                <a:lnTo>
                  <a:pt x="1224" y="483"/>
                </a:lnTo>
                <a:lnTo>
                  <a:pt x="1235" y="489"/>
                </a:lnTo>
                <a:lnTo>
                  <a:pt x="1246" y="473"/>
                </a:lnTo>
                <a:lnTo>
                  <a:pt x="1257" y="457"/>
                </a:lnTo>
                <a:lnTo>
                  <a:pt x="1269" y="441"/>
                </a:lnTo>
                <a:lnTo>
                  <a:pt x="1285" y="446"/>
                </a:lnTo>
                <a:lnTo>
                  <a:pt x="1297" y="463"/>
                </a:lnTo>
                <a:lnTo>
                  <a:pt x="1308" y="478"/>
                </a:lnTo>
                <a:lnTo>
                  <a:pt x="1320" y="483"/>
                </a:lnTo>
                <a:lnTo>
                  <a:pt x="1331" y="478"/>
                </a:lnTo>
                <a:lnTo>
                  <a:pt x="1348" y="463"/>
                </a:lnTo>
                <a:lnTo>
                  <a:pt x="1359" y="452"/>
                </a:lnTo>
                <a:lnTo>
                  <a:pt x="1371" y="446"/>
                </a:lnTo>
                <a:lnTo>
                  <a:pt x="1382" y="457"/>
                </a:lnTo>
                <a:lnTo>
                  <a:pt x="1393" y="473"/>
                </a:lnTo>
                <a:lnTo>
                  <a:pt x="1405" y="483"/>
                </a:lnTo>
                <a:lnTo>
                  <a:pt x="1422" y="478"/>
                </a:lnTo>
                <a:lnTo>
                  <a:pt x="1433" y="467"/>
                </a:lnTo>
                <a:lnTo>
                  <a:pt x="1445" y="457"/>
                </a:lnTo>
                <a:lnTo>
                  <a:pt x="1456" y="452"/>
                </a:lnTo>
                <a:lnTo>
                  <a:pt x="1467" y="457"/>
                </a:lnTo>
                <a:lnTo>
                  <a:pt x="1484" y="467"/>
                </a:lnTo>
                <a:lnTo>
                  <a:pt x="1496" y="478"/>
                </a:lnTo>
                <a:lnTo>
                  <a:pt x="1507" y="478"/>
                </a:lnTo>
                <a:lnTo>
                  <a:pt x="1519" y="473"/>
                </a:lnTo>
                <a:lnTo>
                  <a:pt x="1530" y="463"/>
                </a:lnTo>
                <a:lnTo>
                  <a:pt x="1540" y="452"/>
                </a:lnTo>
                <a:lnTo>
                  <a:pt x="1557" y="457"/>
                </a:lnTo>
                <a:lnTo>
                  <a:pt x="1569" y="463"/>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103" name="Freeform 63">
            <a:extLst>
              <a:ext uri="{FF2B5EF4-FFF2-40B4-BE49-F238E27FC236}">
                <a16:creationId xmlns:a16="http://schemas.microsoft.com/office/drawing/2014/main" id="{BF34E2A5-F6CC-45DC-8476-847BE00BB531}"/>
              </a:ext>
            </a:extLst>
          </p:cNvPr>
          <p:cNvSpPr>
            <a:spLocks/>
          </p:cNvSpPr>
          <p:nvPr/>
        </p:nvSpPr>
        <p:spPr bwMode="auto">
          <a:xfrm>
            <a:off x="4841875" y="3463925"/>
            <a:ext cx="1374775" cy="33338"/>
          </a:xfrm>
          <a:custGeom>
            <a:avLst/>
            <a:gdLst>
              <a:gd name="T0" fmla="*/ 11 w 866"/>
              <a:gd name="T1" fmla="*/ 16 h 21"/>
              <a:gd name="T2" fmla="*/ 34 w 866"/>
              <a:gd name="T3" fmla="*/ 16 h 21"/>
              <a:gd name="T4" fmla="*/ 62 w 866"/>
              <a:gd name="T5" fmla="*/ 0 h 21"/>
              <a:gd name="T6" fmla="*/ 85 w 866"/>
              <a:gd name="T7" fmla="*/ 6 h 21"/>
              <a:gd name="T8" fmla="*/ 108 w 866"/>
              <a:gd name="T9" fmla="*/ 16 h 21"/>
              <a:gd name="T10" fmla="*/ 136 w 866"/>
              <a:gd name="T11" fmla="*/ 11 h 21"/>
              <a:gd name="T12" fmla="*/ 158 w 866"/>
              <a:gd name="T13" fmla="*/ 0 h 21"/>
              <a:gd name="T14" fmla="*/ 186 w 866"/>
              <a:gd name="T15" fmla="*/ 11 h 21"/>
              <a:gd name="T16" fmla="*/ 209 w 866"/>
              <a:gd name="T17" fmla="*/ 16 h 21"/>
              <a:gd name="T18" fmla="*/ 232 w 866"/>
              <a:gd name="T19" fmla="*/ 6 h 21"/>
              <a:gd name="T20" fmla="*/ 260 w 866"/>
              <a:gd name="T21" fmla="*/ 6 h 21"/>
              <a:gd name="T22" fmla="*/ 283 w 866"/>
              <a:gd name="T23" fmla="*/ 16 h 21"/>
              <a:gd name="T24" fmla="*/ 306 w 866"/>
              <a:gd name="T25" fmla="*/ 16 h 21"/>
              <a:gd name="T26" fmla="*/ 334 w 866"/>
              <a:gd name="T27" fmla="*/ 6 h 21"/>
              <a:gd name="T28" fmla="*/ 356 w 866"/>
              <a:gd name="T29" fmla="*/ 6 h 21"/>
              <a:gd name="T30" fmla="*/ 379 w 866"/>
              <a:gd name="T31" fmla="*/ 16 h 21"/>
              <a:gd name="T32" fmla="*/ 407 w 866"/>
              <a:gd name="T33" fmla="*/ 11 h 21"/>
              <a:gd name="T34" fmla="*/ 430 w 866"/>
              <a:gd name="T35" fmla="*/ 6 h 21"/>
              <a:gd name="T36" fmla="*/ 458 w 866"/>
              <a:gd name="T37" fmla="*/ 11 h 21"/>
              <a:gd name="T38" fmla="*/ 481 w 866"/>
              <a:gd name="T39" fmla="*/ 16 h 21"/>
              <a:gd name="T40" fmla="*/ 504 w 866"/>
              <a:gd name="T41" fmla="*/ 11 h 21"/>
              <a:gd name="T42" fmla="*/ 531 w 866"/>
              <a:gd name="T43" fmla="*/ 6 h 21"/>
              <a:gd name="T44" fmla="*/ 554 w 866"/>
              <a:gd name="T45" fmla="*/ 11 h 21"/>
              <a:gd name="T46" fmla="*/ 577 w 866"/>
              <a:gd name="T47" fmla="*/ 11 h 21"/>
              <a:gd name="T48" fmla="*/ 605 w 866"/>
              <a:gd name="T49" fmla="*/ 11 h 21"/>
              <a:gd name="T50" fmla="*/ 628 w 866"/>
              <a:gd name="T51" fmla="*/ 11 h 21"/>
              <a:gd name="T52" fmla="*/ 651 w 866"/>
              <a:gd name="T53" fmla="*/ 11 h 21"/>
              <a:gd name="T54" fmla="*/ 679 w 866"/>
              <a:gd name="T55" fmla="*/ 11 h 21"/>
              <a:gd name="T56" fmla="*/ 701 w 866"/>
              <a:gd name="T57" fmla="*/ 6 h 21"/>
              <a:gd name="T58" fmla="*/ 729 w 866"/>
              <a:gd name="T59" fmla="*/ 11 h 21"/>
              <a:gd name="T60" fmla="*/ 752 w 866"/>
              <a:gd name="T61" fmla="*/ 11 h 21"/>
              <a:gd name="T62" fmla="*/ 775 w 866"/>
              <a:gd name="T63" fmla="*/ 11 h 21"/>
              <a:gd name="T64" fmla="*/ 803 w 866"/>
              <a:gd name="T65" fmla="*/ 11 h 21"/>
              <a:gd name="T66" fmla="*/ 826 w 866"/>
              <a:gd name="T67" fmla="*/ 11 h 21"/>
              <a:gd name="T68" fmla="*/ 849 w 866"/>
              <a:gd name="T6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6" h="21">
                <a:moveTo>
                  <a:pt x="0" y="6"/>
                </a:moveTo>
                <a:lnTo>
                  <a:pt x="11" y="16"/>
                </a:lnTo>
                <a:lnTo>
                  <a:pt x="22" y="21"/>
                </a:lnTo>
                <a:lnTo>
                  <a:pt x="34" y="16"/>
                </a:lnTo>
                <a:lnTo>
                  <a:pt x="51" y="6"/>
                </a:lnTo>
                <a:lnTo>
                  <a:pt x="62" y="0"/>
                </a:lnTo>
                <a:lnTo>
                  <a:pt x="74" y="0"/>
                </a:lnTo>
                <a:lnTo>
                  <a:pt x="85" y="6"/>
                </a:lnTo>
                <a:lnTo>
                  <a:pt x="96" y="16"/>
                </a:lnTo>
                <a:lnTo>
                  <a:pt x="108" y="16"/>
                </a:lnTo>
                <a:lnTo>
                  <a:pt x="125" y="16"/>
                </a:lnTo>
                <a:lnTo>
                  <a:pt x="136" y="11"/>
                </a:lnTo>
                <a:lnTo>
                  <a:pt x="147" y="6"/>
                </a:lnTo>
                <a:lnTo>
                  <a:pt x="158" y="0"/>
                </a:lnTo>
                <a:lnTo>
                  <a:pt x="169" y="6"/>
                </a:lnTo>
                <a:lnTo>
                  <a:pt x="186" y="11"/>
                </a:lnTo>
                <a:lnTo>
                  <a:pt x="198" y="16"/>
                </a:lnTo>
                <a:lnTo>
                  <a:pt x="209" y="16"/>
                </a:lnTo>
                <a:lnTo>
                  <a:pt x="220" y="11"/>
                </a:lnTo>
                <a:lnTo>
                  <a:pt x="232" y="6"/>
                </a:lnTo>
                <a:lnTo>
                  <a:pt x="243" y="6"/>
                </a:lnTo>
                <a:lnTo>
                  <a:pt x="260" y="6"/>
                </a:lnTo>
                <a:lnTo>
                  <a:pt x="272" y="11"/>
                </a:lnTo>
                <a:lnTo>
                  <a:pt x="283" y="16"/>
                </a:lnTo>
                <a:lnTo>
                  <a:pt x="294" y="16"/>
                </a:lnTo>
                <a:lnTo>
                  <a:pt x="306" y="16"/>
                </a:lnTo>
                <a:lnTo>
                  <a:pt x="323" y="11"/>
                </a:lnTo>
                <a:lnTo>
                  <a:pt x="334" y="6"/>
                </a:lnTo>
                <a:lnTo>
                  <a:pt x="345" y="6"/>
                </a:lnTo>
                <a:lnTo>
                  <a:pt x="356" y="6"/>
                </a:lnTo>
                <a:lnTo>
                  <a:pt x="367" y="11"/>
                </a:lnTo>
                <a:lnTo>
                  <a:pt x="379" y="16"/>
                </a:lnTo>
                <a:lnTo>
                  <a:pt x="396" y="16"/>
                </a:lnTo>
                <a:lnTo>
                  <a:pt x="407" y="11"/>
                </a:lnTo>
                <a:lnTo>
                  <a:pt x="418" y="6"/>
                </a:lnTo>
                <a:lnTo>
                  <a:pt x="430" y="6"/>
                </a:lnTo>
                <a:lnTo>
                  <a:pt x="441" y="6"/>
                </a:lnTo>
                <a:lnTo>
                  <a:pt x="458" y="11"/>
                </a:lnTo>
                <a:lnTo>
                  <a:pt x="470" y="16"/>
                </a:lnTo>
                <a:lnTo>
                  <a:pt x="481" y="16"/>
                </a:lnTo>
                <a:lnTo>
                  <a:pt x="492" y="11"/>
                </a:lnTo>
                <a:lnTo>
                  <a:pt x="504" y="11"/>
                </a:lnTo>
                <a:lnTo>
                  <a:pt x="515" y="6"/>
                </a:lnTo>
                <a:lnTo>
                  <a:pt x="531" y="6"/>
                </a:lnTo>
                <a:lnTo>
                  <a:pt x="543" y="11"/>
                </a:lnTo>
                <a:lnTo>
                  <a:pt x="554" y="11"/>
                </a:lnTo>
                <a:lnTo>
                  <a:pt x="565" y="16"/>
                </a:lnTo>
                <a:lnTo>
                  <a:pt x="577" y="11"/>
                </a:lnTo>
                <a:lnTo>
                  <a:pt x="594" y="11"/>
                </a:lnTo>
                <a:lnTo>
                  <a:pt x="605" y="11"/>
                </a:lnTo>
                <a:lnTo>
                  <a:pt x="616" y="6"/>
                </a:lnTo>
                <a:lnTo>
                  <a:pt x="628" y="11"/>
                </a:lnTo>
                <a:lnTo>
                  <a:pt x="639" y="11"/>
                </a:lnTo>
                <a:lnTo>
                  <a:pt x="651" y="11"/>
                </a:lnTo>
                <a:lnTo>
                  <a:pt x="668" y="11"/>
                </a:lnTo>
                <a:lnTo>
                  <a:pt x="679" y="11"/>
                </a:lnTo>
                <a:lnTo>
                  <a:pt x="690" y="11"/>
                </a:lnTo>
                <a:lnTo>
                  <a:pt x="701" y="6"/>
                </a:lnTo>
                <a:lnTo>
                  <a:pt x="713" y="11"/>
                </a:lnTo>
                <a:lnTo>
                  <a:pt x="729" y="11"/>
                </a:lnTo>
                <a:lnTo>
                  <a:pt x="741" y="11"/>
                </a:lnTo>
                <a:lnTo>
                  <a:pt x="752" y="11"/>
                </a:lnTo>
                <a:lnTo>
                  <a:pt x="763" y="11"/>
                </a:lnTo>
                <a:lnTo>
                  <a:pt x="775" y="11"/>
                </a:lnTo>
                <a:lnTo>
                  <a:pt x="786" y="11"/>
                </a:lnTo>
                <a:lnTo>
                  <a:pt x="803" y="11"/>
                </a:lnTo>
                <a:lnTo>
                  <a:pt x="814" y="11"/>
                </a:lnTo>
                <a:lnTo>
                  <a:pt x="826" y="11"/>
                </a:lnTo>
                <a:lnTo>
                  <a:pt x="837" y="11"/>
                </a:lnTo>
                <a:lnTo>
                  <a:pt x="849" y="11"/>
                </a:lnTo>
                <a:lnTo>
                  <a:pt x="866" y="11"/>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104" name="Rectangle 64">
            <a:extLst>
              <a:ext uri="{FF2B5EF4-FFF2-40B4-BE49-F238E27FC236}">
                <a16:creationId xmlns:a16="http://schemas.microsoft.com/office/drawing/2014/main" id="{CAAB9EA7-B2F0-4502-A317-6F512AE98B4F}"/>
              </a:ext>
            </a:extLst>
          </p:cNvPr>
          <p:cNvSpPr>
            <a:spLocks noChangeArrowheads="1"/>
          </p:cNvSpPr>
          <p:nvPr/>
        </p:nvSpPr>
        <p:spPr bwMode="auto">
          <a:xfrm>
            <a:off x="3648075" y="5905500"/>
            <a:ext cx="10620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frequency, MHz</a:t>
            </a:r>
            <a:endParaRPr lang="en-US" altLang="en-US" sz="1200"/>
          </a:p>
        </p:txBody>
      </p:sp>
      <p:sp>
        <p:nvSpPr>
          <p:cNvPr id="87105" name="Rectangle 65">
            <a:extLst>
              <a:ext uri="{FF2B5EF4-FFF2-40B4-BE49-F238E27FC236}">
                <a16:creationId xmlns:a16="http://schemas.microsoft.com/office/drawing/2014/main" id="{7C70F1A5-5ECB-4178-B206-300423F33E6F}"/>
              </a:ext>
            </a:extLst>
          </p:cNvPr>
          <p:cNvSpPr>
            <a:spLocks noChangeArrowheads="1"/>
          </p:cNvSpPr>
          <p:nvPr/>
        </p:nvSpPr>
        <p:spPr bwMode="auto">
          <a:xfrm rot="16200000">
            <a:off x="1528763" y="3760787"/>
            <a:ext cx="4778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 / b</a:t>
            </a:r>
            <a:endParaRPr lang="en-US" altLang="en-US" sz="1200"/>
          </a:p>
        </p:txBody>
      </p:sp>
      <p:sp>
        <p:nvSpPr>
          <p:cNvPr id="87106" name="Rectangle 66">
            <a:extLst>
              <a:ext uri="{FF2B5EF4-FFF2-40B4-BE49-F238E27FC236}">
                <a16:creationId xmlns:a16="http://schemas.microsoft.com/office/drawing/2014/main" id="{60D49F0A-033C-42C6-850A-2F9FC17FE242}"/>
              </a:ext>
            </a:extLst>
          </p:cNvPr>
          <p:cNvSpPr>
            <a:spLocks noChangeArrowheads="1"/>
          </p:cNvSpPr>
          <p:nvPr/>
        </p:nvSpPr>
        <p:spPr bwMode="auto">
          <a:xfrm>
            <a:off x="2314575" y="2652713"/>
            <a:ext cx="3902075" cy="29162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107" name="Rectangle 67">
            <a:extLst>
              <a:ext uri="{FF2B5EF4-FFF2-40B4-BE49-F238E27FC236}">
                <a16:creationId xmlns:a16="http://schemas.microsoft.com/office/drawing/2014/main" id="{932AD171-F630-407F-B82F-534AFC4C022D}"/>
              </a:ext>
            </a:extLst>
          </p:cNvPr>
          <p:cNvSpPr>
            <a:spLocks noChangeArrowheads="1"/>
          </p:cNvSpPr>
          <p:nvPr/>
        </p:nvSpPr>
        <p:spPr bwMode="auto">
          <a:xfrm>
            <a:off x="2314575" y="2652713"/>
            <a:ext cx="3902075" cy="2916237"/>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108" name="Line 68">
            <a:extLst>
              <a:ext uri="{FF2B5EF4-FFF2-40B4-BE49-F238E27FC236}">
                <a16:creationId xmlns:a16="http://schemas.microsoft.com/office/drawing/2014/main" id="{1F3919CE-E2D0-43C8-B88A-37A8FCCCA8AB}"/>
              </a:ext>
            </a:extLst>
          </p:cNvPr>
          <p:cNvSpPr>
            <a:spLocks noChangeShapeType="1"/>
          </p:cNvSpPr>
          <p:nvPr/>
        </p:nvSpPr>
        <p:spPr bwMode="auto">
          <a:xfrm>
            <a:off x="2314575" y="2652713"/>
            <a:ext cx="39020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09" name="Freeform 69">
            <a:extLst>
              <a:ext uri="{FF2B5EF4-FFF2-40B4-BE49-F238E27FC236}">
                <a16:creationId xmlns:a16="http://schemas.microsoft.com/office/drawing/2014/main" id="{F4D78EB3-4F69-4E9E-9A9E-785CFAEBF5CB}"/>
              </a:ext>
            </a:extLst>
          </p:cNvPr>
          <p:cNvSpPr>
            <a:spLocks/>
          </p:cNvSpPr>
          <p:nvPr/>
        </p:nvSpPr>
        <p:spPr bwMode="auto">
          <a:xfrm>
            <a:off x="2314575" y="2652713"/>
            <a:ext cx="3902075" cy="2916237"/>
          </a:xfrm>
          <a:custGeom>
            <a:avLst/>
            <a:gdLst>
              <a:gd name="T0" fmla="*/ 0 w 2458"/>
              <a:gd name="T1" fmla="*/ 1837 h 1837"/>
              <a:gd name="T2" fmla="*/ 2458 w 2458"/>
              <a:gd name="T3" fmla="*/ 1837 h 1837"/>
              <a:gd name="T4" fmla="*/ 2458 w 2458"/>
              <a:gd name="T5" fmla="*/ 0 h 1837"/>
            </a:gdLst>
            <a:ahLst/>
            <a:cxnLst>
              <a:cxn ang="0">
                <a:pos x="T0" y="T1"/>
              </a:cxn>
              <a:cxn ang="0">
                <a:pos x="T2" y="T3"/>
              </a:cxn>
              <a:cxn ang="0">
                <a:pos x="T4" y="T5"/>
              </a:cxn>
            </a:cxnLst>
            <a:rect l="0" t="0" r="r" b="b"/>
            <a:pathLst>
              <a:path w="2458" h="1837">
                <a:moveTo>
                  <a:pt x="0" y="1837"/>
                </a:moveTo>
                <a:lnTo>
                  <a:pt x="2458" y="1837"/>
                </a:lnTo>
                <a:lnTo>
                  <a:pt x="2458"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110" name="Line 70">
            <a:extLst>
              <a:ext uri="{FF2B5EF4-FFF2-40B4-BE49-F238E27FC236}">
                <a16:creationId xmlns:a16="http://schemas.microsoft.com/office/drawing/2014/main" id="{D8540CEF-2153-4D90-9493-C335DFD0694F}"/>
              </a:ext>
            </a:extLst>
          </p:cNvPr>
          <p:cNvSpPr>
            <a:spLocks noChangeShapeType="1"/>
          </p:cNvSpPr>
          <p:nvPr/>
        </p:nvSpPr>
        <p:spPr bwMode="auto">
          <a:xfrm flipV="1">
            <a:off x="2314575" y="2652713"/>
            <a:ext cx="1588" cy="29162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11" name="Line 71">
            <a:extLst>
              <a:ext uri="{FF2B5EF4-FFF2-40B4-BE49-F238E27FC236}">
                <a16:creationId xmlns:a16="http://schemas.microsoft.com/office/drawing/2014/main" id="{B1D54D13-F3A6-4C9E-8E6E-A3C5524FA700}"/>
              </a:ext>
            </a:extLst>
          </p:cNvPr>
          <p:cNvSpPr>
            <a:spLocks noChangeShapeType="1"/>
          </p:cNvSpPr>
          <p:nvPr/>
        </p:nvSpPr>
        <p:spPr bwMode="auto">
          <a:xfrm>
            <a:off x="2314575" y="5568950"/>
            <a:ext cx="39020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12" name="Line 72">
            <a:extLst>
              <a:ext uri="{FF2B5EF4-FFF2-40B4-BE49-F238E27FC236}">
                <a16:creationId xmlns:a16="http://schemas.microsoft.com/office/drawing/2014/main" id="{59549B5B-5950-4969-9126-5D76D25A36F1}"/>
              </a:ext>
            </a:extLst>
          </p:cNvPr>
          <p:cNvSpPr>
            <a:spLocks noChangeShapeType="1"/>
          </p:cNvSpPr>
          <p:nvPr/>
        </p:nvSpPr>
        <p:spPr bwMode="auto">
          <a:xfrm flipV="1">
            <a:off x="2314575" y="552608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13" name="Line 73">
            <a:extLst>
              <a:ext uri="{FF2B5EF4-FFF2-40B4-BE49-F238E27FC236}">
                <a16:creationId xmlns:a16="http://schemas.microsoft.com/office/drawing/2014/main" id="{95FF8691-F2EF-4706-91B3-4D8EEC799AF4}"/>
              </a:ext>
            </a:extLst>
          </p:cNvPr>
          <p:cNvSpPr>
            <a:spLocks noChangeShapeType="1"/>
          </p:cNvSpPr>
          <p:nvPr/>
        </p:nvSpPr>
        <p:spPr bwMode="auto">
          <a:xfrm>
            <a:off x="2314575" y="26527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14" name="Rectangle 74">
            <a:extLst>
              <a:ext uri="{FF2B5EF4-FFF2-40B4-BE49-F238E27FC236}">
                <a16:creationId xmlns:a16="http://schemas.microsoft.com/office/drawing/2014/main" id="{0969BD88-33AA-41EF-84B1-B353B889C4A9}"/>
              </a:ext>
            </a:extLst>
          </p:cNvPr>
          <p:cNvSpPr>
            <a:spLocks noChangeArrowheads="1"/>
          </p:cNvSpPr>
          <p:nvPr/>
        </p:nvSpPr>
        <p:spPr bwMode="auto">
          <a:xfrm>
            <a:off x="2289175" y="560863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sz="1200"/>
          </a:p>
        </p:txBody>
      </p:sp>
      <p:sp>
        <p:nvSpPr>
          <p:cNvPr id="87115" name="Line 75">
            <a:extLst>
              <a:ext uri="{FF2B5EF4-FFF2-40B4-BE49-F238E27FC236}">
                <a16:creationId xmlns:a16="http://schemas.microsoft.com/office/drawing/2014/main" id="{897FCF17-CD82-471F-AA65-0CF7041BCF6F}"/>
              </a:ext>
            </a:extLst>
          </p:cNvPr>
          <p:cNvSpPr>
            <a:spLocks noChangeShapeType="1"/>
          </p:cNvSpPr>
          <p:nvPr/>
        </p:nvSpPr>
        <p:spPr bwMode="auto">
          <a:xfrm flipV="1">
            <a:off x="2962275" y="552608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16" name="Line 76">
            <a:extLst>
              <a:ext uri="{FF2B5EF4-FFF2-40B4-BE49-F238E27FC236}">
                <a16:creationId xmlns:a16="http://schemas.microsoft.com/office/drawing/2014/main" id="{4331C6E8-B06C-41E4-87A8-AC73945F7D85}"/>
              </a:ext>
            </a:extLst>
          </p:cNvPr>
          <p:cNvSpPr>
            <a:spLocks noChangeShapeType="1"/>
          </p:cNvSpPr>
          <p:nvPr/>
        </p:nvSpPr>
        <p:spPr bwMode="auto">
          <a:xfrm>
            <a:off x="2962275" y="26527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17" name="Rectangle 77">
            <a:extLst>
              <a:ext uri="{FF2B5EF4-FFF2-40B4-BE49-F238E27FC236}">
                <a16:creationId xmlns:a16="http://schemas.microsoft.com/office/drawing/2014/main" id="{66E06CF3-B5C1-404E-B04D-BE8A4E98753F}"/>
              </a:ext>
            </a:extLst>
          </p:cNvPr>
          <p:cNvSpPr>
            <a:spLocks noChangeArrowheads="1"/>
          </p:cNvSpPr>
          <p:nvPr/>
        </p:nvSpPr>
        <p:spPr bwMode="auto">
          <a:xfrm>
            <a:off x="2935288" y="5608638"/>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a:t>
            </a:r>
            <a:endParaRPr lang="en-US" altLang="en-US" sz="1200"/>
          </a:p>
        </p:txBody>
      </p:sp>
      <p:sp>
        <p:nvSpPr>
          <p:cNvPr id="87118" name="Line 78">
            <a:extLst>
              <a:ext uri="{FF2B5EF4-FFF2-40B4-BE49-F238E27FC236}">
                <a16:creationId xmlns:a16="http://schemas.microsoft.com/office/drawing/2014/main" id="{8125D4E6-0882-4621-B846-672D0D38F382}"/>
              </a:ext>
            </a:extLst>
          </p:cNvPr>
          <p:cNvSpPr>
            <a:spLocks noChangeShapeType="1"/>
          </p:cNvSpPr>
          <p:nvPr/>
        </p:nvSpPr>
        <p:spPr bwMode="auto">
          <a:xfrm flipV="1">
            <a:off x="3609975" y="552608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19" name="Line 79">
            <a:extLst>
              <a:ext uri="{FF2B5EF4-FFF2-40B4-BE49-F238E27FC236}">
                <a16:creationId xmlns:a16="http://schemas.microsoft.com/office/drawing/2014/main" id="{30256EFD-DEC9-4C80-85F0-838C9FAE2458}"/>
              </a:ext>
            </a:extLst>
          </p:cNvPr>
          <p:cNvSpPr>
            <a:spLocks noChangeShapeType="1"/>
          </p:cNvSpPr>
          <p:nvPr/>
        </p:nvSpPr>
        <p:spPr bwMode="auto">
          <a:xfrm>
            <a:off x="3609975" y="26527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20" name="Rectangle 80">
            <a:extLst>
              <a:ext uri="{FF2B5EF4-FFF2-40B4-BE49-F238E27FC236}">
                <a16:creationId xmlns:a16="http://schemas.microsoft.com/office/drawing/2014/main" id="{440FBA37-A229-4785-95E3-F6B60BF10ABA}"/>
              </a:ext>
            </a:extLst>
          </p:cNvPr>
          <p:cNvSpPr>
            <a:spLocks noChangeArrowheads="1"/>
          </p:cNvSpPr>
          <p:nvPr/>
        </p:nvSpPr>
        <p:spPr bwMode="auto">
          <a:xfrm>
            <a:off x="3549650" y="560863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10</a:t>
            </a:r>
            <a:endParaRPr lang="en-US" altLang="en-US" sz="1200"/>
          </a:p>
        </p:txBody>
      </p:sp>
      <p:sp>
        <p:nvSpPr>
          <p:cNvPr id="87121" name="Line 81">
            <a:extLst>
              <a:ext uri="{FF2B5EF4-FFF2-40B4-BE49-F238E27FC236}">
                <a16:creationId xmlns:a16="http://schemas.microsoft.com/office/drawing/2014/main" id="{A7D7B2C2-6C11-4445-BB41-3A6E3BB0E766}"/>
              </a:ext>
            </a:extLst>
          </p:cNvPr>
          <p:cNvSpPr>
            <a:spLocks noChangeShapeType="1"/>
          </p:cNvSpPr>
          <p:nvPr/>
        </p:nvSpPr>
        <p:spPr bwMode="auto">
          <a:xfrm flipV="1">
            <a:off x="4265613" y="552608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22" name="Line 82">
            <a:extLst>
              <a:ext uri="{FF2B5EF4-FFF2-40B4-BE49-F238E27FC236}">
                <a16:creationId xmlns:a16="http://schemas.microsoft.com/office/drawing/2014/main" id="{A553AE95-0536-457F-BAB0-DD91607A7404}"/>
              </a:ext>
            </a:extLst>
          </p:cNvPr>
          <p:cNvSpPr>
            <a:spLocks noChangeShapeType="1"/>
          </p:cNvSpPr>
          <p:nvPr/>
        </p:nvSpPr>
        <p:spPr bwMode="auto">
          <a:xfrm>
            <a:off x="4265613" y="2652713"/>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23" name="Rectangle 83">
            <a:extLst>
              <a:ext uri="{FF2B5EF4-FFF2-40B4-BE49-F238E27FC236}">
                <a16:creationId xmlns:a16="http://schemas.microsoft.com/office/drawing/2014/main" id="{A1D257D2-3BBA-4881-91CA-A14C9C007FA9}"/>
              </a:ext>
            </a:extLst>
          </p:cNvPr>
          <p:cNvSpPr>
            <a:spLocks noChangeArrowheads="1"/>
          </p:cNvSpPr>
          <p:nvPr/>
        </p:nvSpPr>
        <p:spPr bwMode="auto">
          <a:xfrm>
            <a:off x="4202113" y="560863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15</a:t>
            </a:r>
            <a:endParaRPr lang="en-US" altLang="en-US" sz="1200"/>
          </a:p>
        </p:txBody>
      </p:sp>
      <p:sp>
        <p:nvSpPr>
          <p:cNvPr id="87124" name="Line 84">
            <a:extLst>
              <a:ext uri="{FF2B5EF4-FFF2-40B4-BE49-F238E27FC236}">
                <a16:creationId xmlns:a16="http://schemas.microsoft.com/office/drawing/2014/main" id="{2567F340-AF40-40DE-9BB4-D0603C2EC17B}"/>
              </a:ext>
            </a:extLst>
          </p:cNvPr>
          <p:cNvSpPr>
            <a:spLocks noChangeShapeType="1"/>
          </p:cNvSpPr>
          <p:nvPr/>
        </p:nvSpPr>
        <p:spPr bwMode="auto">
          <a:xfrm flipV="1">
            <a:off x="4913313" y="552608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25" name="Line 85">
            <a:extLst>
              <a:ext uri="{FF2B5EF4-FFF2-40B4-BE49-F238E27FC236}">
                <a16:creationId xmlns:a16="http://schemas.microsoft.com/office/drawing/2014/main" id="{85A0A8A3-32E4-4F88-B22F-36D26B9DAE3C}"/>
              </a:ext>
            </a:extLst>
          </p:cNvPr>
          <p:cNvSpPr>
            <a:spLocks noChangeShapeType="1"/>
          </p:cNvSpPr>
          <p:nvPr/>
        </p:nvSpPr>
        <p:spPr bwMode="auto">
          <a:xfrm>
            <a:off x="4913313" y="2652713"/>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26" name="Rectangle 86">
            <a:extLst>
              <a:ext uri="{FF2B5EF4-FFF2-40B4-BE49-F238E27FC236}">
                <a16:creationId xmlns:a16="http://schemas.microsoft.com/office/drawing/2014/main" id="{BB05CFC3-6515-461C-AE64-D145F2568B4F}"/>
              </a:ext>
            </a:extLst>
          </p:cNvPr>
          <p:cNvSpPr>
            <a:spLocks noChangeArrowheads="1"/>
          </p:cNvSpPr>
          <p:nvPr/>
        </p:nvSpPr>
        <p:spPr bwMode="auto">
          <a:xfrm>
            <a:off x="4849813" y="560863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20</a:t>
            </a:r>
            <a:endParaRPr lang="en-US" altLang="en-US" sz="1200"/>
          </a:p>
        </p:txBody>
      </p:sp>
      <p:sp>
        <p:nvSpPr>
          <p:cNvPr id="87127" name="Line 87">
            <a:extLst>
              <a:ext uri="{FF2B5EF4-FFF2-40B4-BE49-F238E27FC236}">
                <a16:creationId xmlns:a16="http://schemas.microsoft.com/office/drawing/2014/main" id="{30E13E39-362C-4FAD-BCDA-E3E37D9AF336}"/>
              </a:ext>
            </a:extLst>
          </p:cNvPr>
          <p:cNvSpPr>
            <a:spLocks noChangeShapeType="1"/>
          </p:cNvSpPr>
          <p:nvPr/>
        </p:nvSpPr>
        <p:spPr bwMode="auto">
          <a:xfrm flipV="1">
            <a:off x="5559425" y="552608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28" name="Line 88">
            <a:extLst>
              <a:ext uri="{FF2B5EF4-FFF2-40B4-BE49-F238E27FC236}">
                <a16:creationId xmlns:a16="http://schemas.microsoft.com/office/drawing/2014/main" id="{007999C9-04C0-4180-BD97-5C7BE599DCB8}"/>
              </a:ext>
            </a:extLst>
          </p:cNvPr>
          <p:cNvSpPr>
            <a:spLocks noChangeShapeType="1"/>
          </p:cNvSpPr>
          <p:nvPr/>
        </p:nvSpPr>
        <p:spPr bwMode="auto">
          <a:xfrm>
            <a:off x="5559425" y="26527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29" name="Rectangle 89">
            <a:extLst>
              <a:ext uri="{FF2B5EF4-FFF2-40B4-BE49-F238E27FC236}">
                <a16:creationId xmlns:a16="http://schemas.microsoft.com/office/drawing/2014/main" id="{524D2B14-4C03-46F0-9D6B-D857E0028335}"/>
              </a:ext>
            </a:extLst>
          </p:cNvPr>
          <p:cNvSpPr>
            <a:spLocks noChangeArrowheads="1"/>
          </p:cNvSpPr>
          <p:nvPr/>
        </p:nvSpPr>
        <p:spPr bwMode="auto">
          <a:xfrm>
            <a:off x="5499100" y="560863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25</a:t>
            </a:r>
            <a:endParaRPr lang="en-US" altLang="en-US" sz="1200"/>
          </a:p>
        </p:txBody>
      </p:sp>
      <p:sp>
        <p:nvSpPr>
          <p:cNvPr id="87130" name="Line 90">
            <a:extLst>
              <a:ext uri="{FF2B5EF4-FFF2-40B4-BE49-F238E27FC236}">
                <a16:creationId xmlns:a16="http://schemas.microsoft.com/office/drawing/2014/main" id="{97746465-6B04-42B7-87BA-E25DC5779AC7}"/>
              </a:ext>
            </a:extLst>
          </p:cNvPr>
          <p:cNvSpPr>
            <a:spLocks noChangeShapeType="1"/>
          </p:cNvSpPr>
          <p:nvPr/>
        </p:nvSpPr>
        <p:spPr bwMode="auto">
          <a:xfrm flipV="1">
            <a:off x="6216650" y="552608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31" name="Line 91">
            <a:extLst>
              <a:ext uri="{FF2B5EF4-FFF2-40B4-BE49-F238E27FC236}">
                <a16:creationId xmlns:a16="http://schemas.microsoft.com/office/drawing/2014/main" id="{301B4F57-9E5D-4A2A-BC80-A2989A9DDC43}"/>
              </a:ext>
            </a:extLst>
          </p:cNvPr>
          <p:cNvSpPr>
            <a:spLocks noChangeShapeType="1"/>
          </p:cNvSpPr>
          <p:nvPr/>
        </p:nvSpPr>
        <p:spPr bwMode="auto">
          <a:xfrm>
            <a:off x="6216650" y="26527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32" name="Rectangle 92">
            <a:extLst>
              <a:ext uri="{FF2B5EF4-FFF2-40B4-BE49-F238E27FC236}">
                <a16:creationId xmlns:a16="http://schemas.microsoft.com/office/drawing/2014/main" id="{AA08AB97-3260-4DB4-A9AC-098209AA08B5}"/>
              </a:ext>
            </a:extLst>
          </p:cNvPr>
          <p:cNvSpPr>
            <a:spLocks noChangeArrowheads="1"/>
          </p:cNvSpPr>
          <p:nvPr/>
        </p:nvSpPr>
        <p:spPr bwMode="auto">
          <a:xfrm>
            <a:off x="6153150" y="560863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30</a:t>
            </a:r>
            <a:endParaRPr lang="en-US" altLang="en-US" sz="1200"/>
          </a:p>
        </p:txBody>
      </p:sp>
      <p:sp>
        <p:nvSpPr>
          <p:cNvPr id="87133" name="Line 93">
            <a:extLst>
              <a:ext uri="{FF2B5EF4-FFF2-40B4-BE49-F238E27FC236}">
                <a16:creationId xmlns:a16="http://schemas.microsoft.com/office/drawing/2014/main" id="{5D8C02DC-ECE4-436F-A042-C797B687244F}"/>
              </a:ext>
            </a:extLst>
          </p:cNvPr>
          <p:cNvSpPr>
            <a:spLocks noChangeShapeType="1"/>
          </p:cNvSpPr>
          <p:nvPr/>
        </p:nvSpPr>
        <p:spPr bwMode="auto">
          <a:xfrm>
            <a:off x="2314575" y="5568950"/>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34" name="Line 94">
            <a:extLst>
              <a:ext uri="{FF2B5EF4-FFF2-40B4-BE49-F238E27FC236}">
                <a16:creationId xmlns:a16="http://schemas.microsoft.com/office/drawing/2014/main" id="{5A1E28D1-4727-4685-8B27-172DCB4F2E5A}"/>
              </a:ext>
            </a:extLst>
          </p:cNvPr>
          <p:cNvSpPr>
            <a:spLocks noChangeShapeType="1"/>
          </p:cNvSpPr>
          <p:nvPr/>
        </p:nvSpPr>
        <p:spPr bwMode="auto">
          <a:xfrm flipH="1">
            <a:off x="6169025" y="556895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35" name="Rectangle 95">
            <a:extLst>
              <a:ext uri="{FF2B5EF4-FFF2-40B4-BE49-F238E27FC236}">
                <a16:creationId xmlns:a16="http://schemas.microsoft.com/office/drawing/2014/main" id="{1455E4B0-4894-4F04-BFE3-6446E446BDFF}"/>
              </a:ext>
            </a:extLst>
          </p:cNvPr>
          <p:cNvSpPr>
            <a:spLocks noChangeArrowheads="1"/>
          </p:cNvSpPr>
          <p:nvPr/>
        </p:nvSpPr>
        <p:spPr bwMode="auto">
          <a:xfrm>
            <a:off x="2162175" y="55054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sz="1200"/>
          </a:p>
        </p:txBody>
      </p:sp>
      <p:sp>
        <p:nvSpPr>
          <p:cNvPr id="87136" name="Line 96">
            <a:extLst>
              <a:ext uri="{FF2B5EF4-FFF2-40B4-BE49-F238E27FC236}">
                <a16:creationId xmlns:a16="http://schemas.microsoft.com/office/drawing/2014/main" id="{51F14D04-7936-4973-B1F5-213D02804FF0}"/>
              </a:ext>
            </a:extLst>
          </p:cNvPr>
          <p:cNvSpPr>
            <a:spLocks noChangeShapeType="1"/>
          </p:cNvSpPr>
          <p:nvPr/>
        </p:nvSpPr>
        <p:spPr bwMode="auto">
          <a:xfrm>
            <a:off x="2314575" y="5151438"/>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37" name="Line 97">
            <a:extLst>
              <a:ext uri="{FF2B5EF4-FFF2-40B4-BE49-F238E27FC236}">
                <a16:creationId xmlns:a16="http://schemas.microsoft.com/office/drawing/2014/main" id="{977CC07C-16F7-47CB-BF8B-A4CE31915753}"/>
              </a:ext>
            </a:extLst>
          </p:cNvPr>
          <p:cNvSpPr>
            <a:spLocks noChangeShapeType="1"/>
          </p:cNvSpPr>
          <p:nvPr/>
        </p:nvSpPr>
        <p:spPr bwMode="auto">
          <a:xfrm flipH="1">
            <a:off x="6169025" y="5151438"/>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38" name="Rectangle 98">
            <a:extLst>
              <a:ext uri="{FF2B5EF4-FFF2-40B4-BE49-F238E27FC236}">
                <a16:creationId xmlns:a16="http://schemas.microsoft.com/office/drawing/2014/main" id="{FA390B81-4BBA-4E89-B76C-C5ABE3A4B9B2}"/>
              </a:ext>
            </a:extLst>
          </p:cNvPr>
          <p:cNvSpPr>
            <a:spLocks noChangeArrowheads="1"/>
          </p:cNvSpPr>
          <p:nvPr/>
        </p:nvSpPr>
        <p:spPr bwMode="auto">
          <a:xfrm>
            <a:off x="2063750" y="508952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0.2</a:t>
            </a:r>
            <a:endParaRPr lang="en-US" altLang="en-US" sz="1200"/>
          </a:p>
        </p:txBody>
      </p:sp>
      <p:sp>
        <p:nvSpPr>
          <p:cNvPr id="87139" name="Line 99">
            <a:extLst>
              <a:ext uri="{FF2B5EF4-FFF2-40B4-BE49-F238E27FC236}">
                <a16:creationId xmlns:a16="http://schemas.microsoft.com/office/drawing/2014/main" id="{0E9439CB-5D07-4D0F-922D-C7A8E5ABFAFB}"/>
              </a:ext>
            </a:extLst>
          </p:cNvPr>
          <p:cNvSpPr>
            <a:spLocks noChangeShapeType="1"/>
          </p:cNvSpPr>
          <p:nvPr/>
        </p:nvSpPr>
        <p:spPr bwMode="auto">
          <a:xfrm>
            <a:off x="2314575" y="4735513"/>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40" name="Line 100">
            <a:extLst>
              <a:ext uri="{FF2B5EF4-FFF2-40B4-BE49-F238E27FC236}">
                <a16:creationId xmlns:a16="http://schemas.microsoft.com/office/drawing/2014/main" id="{81F653F8-4120-4778-8329-C7517D506099}"/>
              </a:ext>
            </a:extLst>
          </p:cNvPr>
          <p:cNvSpPr>
            <a:spLocks noChangeShapeType="1"/>
          </p:cNvSpPr>
          <p:nvPr/>
        </p:nvSpPr>
        <p:spPr bwMode="auto">
          <a:xfrm flipH="1">
            <a:off x="6169025" y="4735513"/>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41" name="Rectangle 101">
            <a:extLst>
              <a:ext uri="{FF2B5EF4-FFF2-40B4-BE49-F238E27FC236}">
                <a16:creationId xmlns:a16="http://schemas.microsoft.com/office/drawing/2014/main" id="{A2BD0C2A-63A4-4F9B-8E8A-423F749E78D6}"/>
              </a:ext>
            </a:extLst>
          </p:cNvPr>
          <p:cNvSpPr>
            <a:spLocks noChangeArrowheads="1"/>
          </p:cNvSpPr>
          <p:nvPr/>
        </p:nvSpPr>
        <p:spPr bwMode="auto">
          <a:xfrm>
            <a:off x="2063750" y="46720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0.4</a:t>
            </a:r>
            <a:endParaRPr lang="en-US" altLang="en-US" sz="1200"/>
          </a:p>
        </p:txBody>
      </p:sp>
      <p:sp>
        <p:nvSpPr>
          <p:cNvPr id="87142" name="Line 102">
            <a:extLst>
              <a:ext uri="{FF2B5EF4-FFF2-40B4-BE49-F238E27FC236}">
                <a16:creationId xmlns:a16="http://schemas.microsoft.com/office/drawing/2014/main" id="{3357616A-C16D-49D9-96BE-30E997834E40}"/>
              </a:ext>
            </a:extLst>
          </p:cNvPr>
          <p:cNvSpPr>
            <a:spLocks noChangeShapeType="1"/>
          </p:cNvSpPr>
          <p:nvPr/>
        </p:nvSpPr>
        <p:spPr bwMode="auto">
          <a:xfrm>
            <a:off x="2314575" y="4316413"/>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43" name="Line 103">
            <a:extLst>
              <a:ext uri="{FF2B5EF4-FFF2-40B4-BE49-F238E27FC236}">
                <a16:creationId xmlns:a16="http://schemas.microsoft.com/office/drawing/2014/main" id="{409B5B86-CB72-4869-984E-9B150BA8970F}"/>
              </a:ext>
            </a:extLst>
          </p:cNvPr>
          <p:cNvSpPr>
            <a:spLocks noChangeShapeType="1"/>
          </p:cNvSpPr>
          <p:nvPr/>
        </p:nvSpPr>
        <p:spPr bwMode="auto">
          <a:xfrm flipH="1">
            <a:off x="6169025" y="4316413"/>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44" name="Rectangle 104">
            <a:extLst>
              <a:ext uri="{FF2B5EF4-FFF2-40B4-BE49-F238E27FC236}">
                <a16:creationId xmlns:a16="http://schemas.microsoft.com/office/drawing/2014/main" id="{827CF7AA-82C6-40E1-BE1A-DAB8D1F50E5A}"/>
              </a:ext>
            </a:extLst>
          </p:cNvPr>
          <p:cNvSpPr>
            <a:spLocks noChangeArrowheads="1"/>
          </p:cNvSpPr>
          <p:nvPr/>
        </p:nvSpPr>
        <p:spPr bwMode="auto">
          <a:xfrm>
            <a:off x="2063750" y="4254500"/>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0.6</a:t>
            </a:r>
            <a:endParaRPr lang="en-US" altLang="en-US" sz="1200"/>
          </a:p>
        </p:txBody>
      </p:sp>
      <p:sp>
        <p:nvSpPr>
          <p:cNvPr id="87145" name="Line 105">
            <a:extLst>
              <a:ext uri="{FF2B5EF4-FFF2-40B4-BE49-F238E27FC236}">
                <a16:creationId xmlns:a16="http://schemas.microsoft.com/office/drawing/2014/main" id="{1525F295-120E-4E6C-86F2-4E7A5963FFBA}"/>
              </a:ext>
            </a:extLst>
          </p:cNvPr>
          <p:cNvSpPr>
            <a:spLocks noChangeShapeType="1"/>
          </p:cNvSpPr>
          <p:nvPr/>
        </p:nvSpPr>
        <p:spPr bwMode="auto">
          <a:xfrm>
            <a:off x="2314575" y="3898900"/>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46" name="Line 106">
            <a:extLst>
              <a:ext uri="{FF2B5EF4-FFF2-40B4-BE49-F238E27FC236}">
                <a16:creationId xmlns:a16="http://schemas.microsoft.com/office/drawing/2014/main" id="{07FD651A-C4A4-439D-9C29-7A90EE6C13AC}"/>
              </a:ext>
            </a:extLst>
          </p:cNvPr>
          <p:cNvSpPr>
            <a:spLocks noChangeShapeType="1"/>
          </p:cNvSpPr>
          <p:nvPr/>
        </p:nvSpPr>
        <p:spPr bwMode="auto">
          <a:xfrm flipH="1">
            <a:off x="6169025" y="389890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47" name="Rectangle 107">
            <a:extLst>
              <a:ext uri="{FF2B5EF4-FFF2-40B4-BE49-F238E27FC236}">
                <a16:creationId xmlns:a16="http://schemas.microsoft.com/office/drawing/2014/main" id="{29F65744-35AE-4A35-A690-D393F8ED1195}"/>
              </a:ext>
            </a:extLst>
          </p:cNvPr>
          <p:cNvSpPr>
            <a:spLocks noChangeArrowheads="1"/>
          </p:cNvSpPr>
          <p:nvPr/>
        </p:nvSpPr>
        <p:spPr bwMode="auto">
          <a:xfrm>
            <a:off x="2063750" y="383698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0.8</a:t>
            </a:r>
            <a:endParaRPr lang="en-US" altLang="en-US" sz="1200"/>
          </a:p>
        </p:txBody>
      </p:sp>
      <p:sp>
        <p:nvSpPr>
          <p:cNvPr id="87148" name="Line 108">
            <a:extLst>
              <a:ext uri="{FF2B5EF4-FFF2-40B4-BE49-F238E27FC236}">
                <a16:creationId xmlns:a16="http://schemas.microsoft.com/office/drawing/2014/main" id="{1B7E7AB7-EEA8-402C-8A5E-7BF2E2BAF84E}"/>
              </a:ext>
            </a:extLst>
          </p:cNvPr>
          <p:cNvSpPr>
            <a:spLocks noChangeShapeType="1"/>
          </p:cNvSpPr>
          <p:nvPr/>
        </p:nvSpPr>
        <p:spPr bwMode="auto">
          <a:xfrm>
            <a:off x="2314575" y="3479800"/>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49" name="Line 109">
            <a:extLst>
              <a:ext uri="{FF2B5EF4-FFF2-40B4-BE49-F238E27FC236}">
                <a16:creationId xmlns:a16="http://schemas.microsoft.com/office/drawing/2014/main" id="{1E202B4E-10EB-49D1-8B63-C25587E57CF0}"/>
              </a:ext>
            </a:extLst>
          </p:cNvPr>
          <p:cNvSpPr>
            <a:spLocks noChangeShapeType="1"/>
          </p:cNvSpPr>
          <p:nvPr/>
        </p:nvSpPr>
        <p:spPr bwMode="auto">
          <a:xfrm flipH="1">
            <a:off x="6169025" y="3479800"/>
            <a:ext cx="476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50" name="Rectangle 110">
            <a:extLst>
              <a:ext uri="{FF2B5EF4-FFF2-40B4-BE49-F238E27FC236}">
                <a16:creationId xmlns:a16="http://schemas.microsoft.com/office/drawing/2014/main" id="{74AC1244-005D-4483-BBEB-E090D53770CE}"/>
              </a:ext>
            </a:extLst>
          </p:cNvPr>
          <p:cNvSpPr>
            <a:spLocks noChangeArrowheads="1"/>
          </p:cNvSpPr>
          <p:nvPr/>
        </p:nvSpPr>
        <p:spPr bwMode="auto">
          <a:xfrm>
            <a:off x="2162175" y="34178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sz="1200"/>
          </a:p>
        </p:txBody>
      </p:sp>
      <p:sp>
        <p:nvSpPr>
          <p:cNvPr id="87151" name="Line 111">
            <a:extLst>
              <a:ext uri="{FF2B5EF4-FFF2-40B4-BE49-F238E27FC236}">
                <a16:creationId xmlns:a16="http://schemas.microsoft.com/office/drawing/2014/main" id="{6152D26F-00B9-423D-9B44-57677FD8FFC5}"/>
              </a:ext>
            </a:extLst>
          </p:cNvPr>
          <p:cNvSpPr>
            <a:spLocks noChangeShapeType="1"/>
          </p:cNvSpPr>
          <p:nvPr/>
        </p:nvSpPr>
        <p:spPr bwMode="auto">
          <a:xfrm>
            <a:off x="2314575" y="3062288"/>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52" name="Line 112">
            <a:extLst>
              <a:ext uri="{FF2B5EF4-FFF2-40B4-BE49-F238E27FC236}">
                <a16:creationId xmlns:a16="http://schemas.microsoft.com/office/drawing/2014/main" id="{3F89ED4B-715A-469E-A7EF-A24595F2C845}"/>
              </a:ext>
            </a:extLst>
          </p:cNvPr>
          <p:cNvSpPr>
            <a:spLocks noChangeShapeType="1"/>
          </p:cNvSpPr>
          <p:nvPr/>
        </p:nvSpPr>
        <p:spPr bwMode="auto">
          <a:xfrm flipH="1">
            <a:off x="6169025" y="3062288"/>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53" name="Rectangle 113">
            <a:extLst>
              <a:ext uri="{FF2B5EF4-FFF2-40B4-BE49-F238E27FC236}">
                <a16:creationId xmlns:a16="http://schemas.microsoft.com/office/drawing/2014/main" id="{D0252526-E768-4E90-9BA4-63AE4830622D}"/>
              </a:ext>
            </a:extLst>
          </p:cNvPr>
          <p:cNvSpPr>
            <a:spLocks noChangeArrowheads="1"/>
          </p:cNvSpPr>
          <p:nvPr/>
        </p:nvSpPr>
        <p:spPr bwMode="auto">
          <a:xfrm>
            <a:off x="2063750" y="300037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1.2</a:t>
            </a:r>
            <a:endParaRPr lang="en-US" altLang="en-US" sz="1200"/>
          </a:p>
        </p:txBody>
      </p:sp>
      <p:sp>
        <p:nvSpPr>
          <p:cNvPr id="87154" name="Line 114">
            <a:extLst>
              <a:ext uri="{FF2B5EF4-FFF2-40B4-BE49-F238E27FC236}">
                <a16:creationId xmlns:a16="http://schemas.microsoft.com/office/drawing/2014/main" id="{CA5AE455-F439-445C-A984-B15F00B7CA53}"/>
              </a:ext>
            </a:extLst>
          </p:cNvPr>
          <p:cNvSpPr>
            <a:spLocks noChangeShapeType="1"/>
          </p:cNvSpPr>
          <p:nvPr/>
        </p:nvSpPr>
        <p:spPr bwMode="auto">
          <a:xfrm>
            <a:off x="2314575" y="2652713"/>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55" name="Line 115">
            <a:extLst>
              <a:ext uri="{FF2B5EF4-FFF2-40B4-BE49-F238E27FC236}">
                <a16:creationId xmlns:a16="http://schemas.microsoft.com/office/drawing/2014/main" id="{55A4479E-7B63-47EF-AC84-B2CD06C2BDA7}"/>
              </a:ext>
            </a:extLst>
          </p:cNvPr>
          <p:cNvSpPr>
            <a:spLocks noChangeShapeType="1"/>
          </p:cNvSpPr>
          <p:nvPr/>
        </p:nvSpPr>
        <p:spPr bwMode="auto">
          <a:xfrm flipH="1">
            <a:off x="6169025" y="2652713"/>
            <a:ext cx="476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156" name="Rectangle 116">
            <a:extLst>
              <a:ext uri="{FF2B5EF4-FFF2-40B4-BE49-F238E27FC236}">
                <a16:creationId xmlns:a16="http://schemas.microsoft.com/office/drawing/2014/main" id="{9A874B79-ADCB-431A-A1DA-DE9D9638FF87}"/>
              </a:ext>
            </a:extLst>
          </p:cNvPr>
          <p:cNvSpPr>
            <a:spLocks noChangeArrowheads="1"/>
          </p:cNvSpPr>
          <p:nvPr/>
        </p:nvSpPr>
        <p:spPr bwMode="auto">
          <a:xfrm>
            <a:off x="2063750" y="2590800"/>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1.4</a:t>
            </a:r>
            <a:endParaRPr lang="en-US" altLang="en-US" sz="1200"/>
          </a:p>
        </p:txBody>
      </p:sp>
      <p:sp>
        <p:nvSpPr>
          <p:cNvPr id="87159" name="Freeform 119">
            <a:extLst>
              <a:ext uri="{FF2B5EF4-FFF2-40B4-BE49-F238E27FC236}">
                <a16:creationId xmlns:a16="http://schemas.microsoft.com/office/drawing/2014/main" id="{DEF731FF-99AD-4DBF-B9DA-0538098465C7}"/>
              </a:ext>
            </a:extLst>
          </p:cNvPr>
          <p:cNvSpPr>
            <a:spLocks/>
          </p:cNvSpPr>
          <p:nvPr/>
        </p:nvSpPr>
        <p:spPr bwMode="auto">
          <a:xfrm>
            <a:off x="2351088" y="2736850"/>
            <a:ext cx="2490787" cy="2319338"/>
          </a:xfrm>
          <a:custGeom>
            <a:avLst/>
            <a:gdLst>
              <a:gd name="T0" fmla="*/ 23 w 1569"/>
              <a:gd name="T1" fmla="*/ 656 h 1461"/>
              <a:gd name="T2" fmla="*/ 62 w 1569"/>
              <a:gd name="T3" fmla="*/ 242 h 1461"/>
              <a:gd name="T4" fmla="*/ 96 w 1569"/>
              <a:gd name="T5" fmla="*/ 322 h 1461"/>
              <a:gd name="T6" fmla="*/ 135 w 1569"/>
              <a:gd name="T7" fmla="*/ 80 h 1461"/>
              <a:gd name="T8" fmla="*/ 169 w 1569"/>
              <a:gd name="T9" fmla="*/ 602 h 1461"/>
              <a:gd name="T10" fmla="*/ 209 w 1569"/>
              <a:gd name="T11" fmla="*/ 123 h 1461"/>
              <a:gd name="T12" fmla="*/ 243 w 1569"/>
              <a:gd name="T13" fmla="*/ 580 h 1461"/>
              <a:gd name="T14" fmla="*/ 283 w 1569"/>
              <a:gd name="T15" fmla="*/ 290 h 1461"/>
              <a:gd name="T16" fmla="*/ 323 w 1569"/>
              <a:gd name="T17" fmla="*/ 409 h 1461"/>
              <a:gd name="T18" fmla="*/ 357 w 1569"/>
              <a:gd name="T19" fmla="*/ 500 h 1461"/>
              <a:gd name="T20" fmla="*/ 396 w 1569"/>
              <a:gd name="T21" fmla="*/ 290 h 1461"/>
              <a:gd name="T22" fmla="*/ 430 w 1569"/>
              <a:gd name="T23" fmla="*/ 602 h 1461"/>
              <a:gd name="T24" fmla="*/ 470 w 1569"/>
              <a:gd name="T25" fmla="*/ 301 h 1461"/>
              <a:gd name="T26" fmla="*/ 504 w 1569"/>
              <a:gd name="T27" fmla="*/ 537 h 1461"/>
              <a:gd name="T28" fmla="*/ 544 w 1569"/>
              <a:gd name="T29" fmla="*/ 414 h 1461"/>
              <a:gd name="T30" fmla="*/ 578 w 1569"/>
              <a:gd name="T31" fmla="*/ 419 h 1461"/>
              <a:gd name="T32" fmla="*/ 618 w 1569"/>
              <a:gd name="T33" fmla="*/ 526 h 1461"/>
              <a:gd name="T34" fmla="*/ 652 w 1569"/>
              <a:gd name="T35" fmla="*/ 360 h 1461"/>
              <a:gd name="T36" fmla="*/ 691 w 1569"/>
              <a:gd name="T37" fmla="*/ 543 h 1461"/>
              <a:gd name="T38" fmla="*/ 730 w 1569"/>
              <a:gd name="T39" fmla="*/ 392 h 1461"/>
              <a:gd name="T40" fmla="*/ 764 w 1569"/>
              <a:gd name="T41" fmla="*/ 478 h 1461"/>
              <a:gd name="T42" fmla="*/ 804 w 1569"/>
              <a:gd name="T43" fmla="*/ 473 h 1461"/>
              <a:gd name="T44" fmla="*/ 838 w 1569"/>
              <a:gd name="T45" fmla="*/ 414 h 1461"/>
              <a:gd name="T46" fmla="*/ 878 w 1569"/>
              <a:gd name="T47" fmla="*/ 516 h 1461"/>
              <a:gd name="T48" fmla="*/ 912 w 1569"/>
              <a:gd name="T49" fmla="*/ 409 h 1461"/>
              <a:gd name="T50" fmla="*/ 952 w 1569"/>
              <a:gd name="T51" fmla="*/ 494 h 1461"/>
              <a:gd name="T52" fmla="*/ 985 w 1569"/>
              <a:gd name="T53" fmla="*/ 452 h 1461"/>
              <a:gd name="T54" fmla="*/ 1025 w 1569"/>
              <a:gd name="T55" fmla="*/ 452 h 1461"/>
              <a:gd name="T56" fmla="*/ 1059 w 1569"/>
              <a:gd name="T57" fmla="*/ 489 h 1461"/>
              <a:gd name="T58" fmla="*/ 1099 w 1569"/>
              <a:gd name="T59" fmla="*/ 430 h 1461"/>
              <a:gd name="T60" fmla="*/ 1139 w 1569"/>
              <a:gd name="T61" fmla="*/ 494 h 1461"/>
              <a:gd name="T62" fmla="*/ 1173 w 1569"/>
              <a:gd name="T63" fmla="*/ 446 h 1461"/>
              <a:gd name="T64" fmla="*/ 1213 w 1569"/>
              <a:gd name="T65" fmla="*/ 467 h 1461"/>
              <a:gd name="T66" fmla="*/ 1246 w 1569"/>
              <a:gd name="T67" fmla="*/ 473 h 1461"/>
              <a:gd name="T68" fmla="*/ 1285 w 1569"/>
              <a:gd name="T69" fmla="*/ 446 h 1461"/>
              <a:gd name="T70" fmla="*/ 1320 w 1569"/>
              <a:gd name="T71" fmla="*/ 483 h 1461"/>
              <a:gd name="T72" fmla="*/ 1359 w 1569"/>
              <a:gd name="T73" fmla="*/ 452 h 1461"/>
              <a:gd name="T74" fmla="*/ 1393 w 1569"/>
              <a:gd name="T75" fmla="*/ 473 h 1461"/>
              <a:gd name="T76" fmla="*/ 1433 w 1569"/>
              <a:gd name="T77" fmla="*/ 467 h 1461"/>
              <a:gd name="T78" fmla="*/ 1467 w 1569"/>
              <a:gd name="T79" fmla="*/ 457 h 1461"/>
              <a:gd name="T80" fmla="*/ 1507 w 1569"/>
              <a:gd name="T81" fmla="*/ 478 h 1461"/>
              <a:gd name="T82" fmla="*/ 1540 w 1569"/>
              <a:gd name="T83" fmla="*/ 452 h 1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9" h="1461">
                <a:moveTo>
                  <a:pt x="0" y="1461"/>
                </a:moveTo>
                <a:lnTo>
                  <a:pt x="11" y="1091"/>
                </a:lnTo>
                <a:lnTo>
                  <a:pt x="23" y="656"/>
                </a:lnTo>
                <a:lnTo>
                  <a:pt x="34" y="279"/>
                </a:lnTo>
                <a:lnTo>
                  <a:pt x="51" y="129"/>
                </a:lnTo>
                <a:lnTo>
                  <a:pt x="62" y="242"/>
                </a:lnTo>
                <a:lnTo>
                  <a:pt x="74" y="446"/>
                </a:lnTo>
                <a:lnTo>
                  <a:pt x="85" y="500"/>
                </a:lnTo>
                <a:lnTo>
                  <a:pt x="96" y="322"/>
                </a:lnTo>
                <a:lnTo>
                  <a:pt x="108" y="102"/>
                </a:lnTo>
                <a:lnTo>
                  <a:pt x="125" y="0"/>
                </a:lnTo>
                <a:lnTo>
                  <a:pt x="135" y="80"/>
                </a:lnTo>
                <a:lnTo>
                  <a:pt x="147" y="307"/>
                </a:lnTo>
                <a:lnTo>
                  <a:pt x="158" y="548"/>
                </a:lnTo>
                <a:lnTo>
                  <a:pt x="169" y="602"/>
                </a:lnTo>
                <a:lnTo>
                  <a:pt x="186" y="435"/>
                </a:lnTo>
                <a:lnTo>
                  <a:pt x="198" y="220"/>
                </a:lnTo>
                <a:lnTo>
                  <a:pt x="209" y="123"/>
                </a:lnTo>
                <a:lnTo>
                  <a:pt x="221" y="188"/>
                </a:lnTo>
                <a:lnTo>
                  <a:pt x="232" y="381"/>
                </a:lnTo>
                <a:lnTo>
                  <a:pt x="243" y="580"/>
                </a:lnTo>
                <a:lnTo>
                  <a:pt x="260" y="623"/>
                </a:lnTo>
                <a:lnTo>
                  <a:pt x="272" y="478"/>
                </a:lnTo>
                <a:lnTo>
                  <a:pt x="283" y="290"/>
                </a:lnTo>
                <a:lnTo>
                  <a:pt x="294" y="199"/>
                </a:lnTo>
                <a:lnTo>
                  <a:pt x="306" y="247"/>
                </a:lnTo>
                <a:lnTo>
                  <a:pt x="323" y="409"/>
                </a:lnTo>
                <a:lnTo>
                  <a:pt x="334" y="575"/>
                </a:lnTo>
                <a:lnTo>
                  <a:pt x="346" y="618"/>
                </a:lnTo>
                <a:lnTo>
                  <a:pt x="357" y="500"/>
                </a:lnTo>
                <a:lnTo>
                  <a:pt x="368" y="339"/>
                </a:lnTo>
                <a:lnTo>
                  <a:pt x="380" y="253"/>
                </a:lnTo>
                <a:lnTo>
                  <a:pt x="396" y="290"/>
                </a:lnTo>
                <a:lnTo>
                  <a:pt x="408" y="419"/>
                </a:lnTo>
                <a:lnTo>
                  <a:pt x="419" y="559"/>
                </a:lnTo>
                <a:lnTo>
                  <a:pt x="430" y="602"/>
                </a:lnTo>
                <a:lnTo>
                  <a:pt x="441" y="511"/>
                </a:lnTo>
                <a:lnTo>
                  <a:pt x="458" y="381"/>
                </a:lnTo>
                <a:lnTo>
                  <a:pt x="470" y="301"/>
                </a:lnTo>
                <a:lnTo>
                  <a:pt x="481" y="317"/>
                </a:lnTo>
                <a:lnTo>
                  <a:pt x="492" y="419"/>
                </a:lnTo>
                <a:lnTo>
                  <a:pt x="504" y="537"/>
                </a:lnTo>
                <a:lnTo>
                  <a:pt x="515" y="580"/>
                </a:lnTo>
                <a:lnTo>
                  <a:pt x="532" y="521"/>
                </a:lnTo>
                <a:lnTo>
                  <a:pt x="544" y="414"/>
                </a:lnTo>
                <a:lnTo>
                  <a:pt x="555" y="339"/>
                </a:lnTo>
                <a:lnTo>
                  <a:pt x="566" y="339"/>
                </a:lnTo>
                <a:lnTo>
                  <a:pt x="578" y="419"/>
                </a:lnTo>
                <a:lnTo>
                  <a:pt x="595" y="516"/>
                </a:lnTo>
                <a:lnTo>
                  <a:pt x="606" y="564"/>
                </a:lnTo>
                <a:lnTo>
                  <a:pt x="618" y="526"/>
                </a:lnTo>
                <a:lnTo>
                  <a:pt x="629" y="435"/>
                </a:lnTo>
                <a:lnTo>
                  <a:pt x="640" y="366"/>
                </a:lnTo>
                <a:lnTo>
                  <a:pt x="652" y="360"/>
                </a:lnTo>
                <a:lnTo>
                  <a:pt x="669" y="414"/>
                </a:lnTo>
                <a:lnTo>
                  <a:pt x="680" y="494"/>
                </a:lnTo>
                <a:lnTo>
                  <a:pt x="691" y="543"/>
                </a:lnTo>
                <a:lnTo>
                  <a:pt x="702" y="526"/>
                </a:lnTo>
                <a:lnTo>
                  <a:pt x="713" y="457"/>
                </a:lnTo>
                <a:lnTo>
                  <a:pt x="730" y="392"/>
                </a:lnTo>
                <a:lnTo>
                  <a:pt x="742" y="376"/>
                </a:lnTo>
                <a:lnTo>
                  <a:pt x="753" y="414"/>
                </a:lnTo>
                <a:lnTo>
                  <a:pt x="764" y="478"/>
                </a:lnTo>
                <a:lnTo>
                  <a:pt x="776" y="526"/>
                </a:lnTo>
                <a:lnTo>
                  <a:pt x="787" y="521"/>
                </a:lnTo>
                <a:lnTo>
                  <a:pt x="804" y="473"/>
                </a:lnTo>
                <a:lnTo>
                  <a:pt x="816" y="419"/>
                </a:lnTo>
                <a:lnTo>
                  <a:pt x="827" y="392"/>
                </a:lnTo>
                <a:lnTo>
                  <a:pt x="838" y="414"/>
                </a:lnTo>
                <a:lnTo>
                  <a:pt x="850" y="467"/>
                </a:lnTo>
                <a:lnTo>
                  <a:pt x="867" y="511"/>
                </a:lnTo>
                <a:lnTo>
                  <a:pt x="878" y="516"/>
                </a:lnTo>
                <a:lnTo>
                  <a:pt x="889" y="483"/>
                </a:lnTo>
                <a:lnTo>
                  <a:pt x="901" y="435"/>
                </a:lnTo>
                <a:lnTo>
                  <a:pt x="912" y="409"/>
                </a:lnTo>
                <a:lnTo>
                  <a:pt x="924" y="419"/>
                </a:lnTo>
                <a:lnTo>
                  <a:pt x="941" y="457"/>
                </a:lnTo>
                <a:lnTo>
                  <a:pt x="952" y="494"/>
                </a:lnTo>
                <a:lnTo>
                  <a:pt x="963" y="511"/>
                </a:lnTo>
                <a:lnTo>
                  <a:pt x="974" y="489"/>
                </a:lnTo>
                <a:lnTo>
                  <a:pt x="985" y="452"/>
                </a:lnTo>
                <a:lnTo>
                  <a:pt x="1002" y="424"/>
                </a:lnTo>
                <a:lnTo>
                  <a:pt x="1014" y="424"/>
                </a:lnTo>
                <a:lnTo>
                  <a:pt x="1025" y="452"/>
                </a:lnTo>
                <a:lnTo>
                  <a:pt x="1036" y="483"/>
                </a:lnTo>
                <a:lnTo>
                  <a:pt x="1048" y="500"/>
                </a:lnTo>
                <a:lnTo>
                  <a:pt x="1059" y="489"/>
                </a:lnTo>
                <a:lnTo>
                  <a:pt x="1076" y="463"/>
                </a:lnTo>
                <a:lnTo>
                  <a:pt x="1087" y="435"/>
                </a:lnTo>
                <a:lnTo>
                  <a:pt x="1099" y="430"/>
                </a:lnTo>
                <a:lnTo>
                  <a:pt x="1110" y="446"/>
                </a:lnTo>
                <a:lnTo>
                  <a:pt x="1122" y="473"/>
                </a:lnTo>
                <a:lnTo>
                  <a:pt x="1139" y="494"/>
                </a:lnTo>
                <a:lnTo>
                  <a:pt x="1150" y="489"/>
                </a:lnTo>
                <a:lnTo>
                  <a:pt x="1161" y="467"/>
                </a:lnTo>
                <a:lnTo>
                  <a:pt x="1173" y="446"/>
                </a:lnTo>
                <a:lnTo>
                  <a:pt x="1184" y="435"/>
                </a:lnTo>
                <a:lnTo>
                  <a:pt x="1195" y="446"/>
                </a:lnTo>
                <a:lnTo>
                  <a:pt x="1213" y="467"/>
                </a:lnTo>
                <a:lnTo>
                  <a:pt x="1224" y="483"/>
                </a:lnTo>
                <a:lnTo>
                  <a:pt x="1235" y="489"/>
                </a:lnTo>
                <a:lnTo>
                  <a:pt x="1246" y="473"/>
                </a:lnTo>
                <a:lnTo>
                  <a:pt x="1257" y="457"/>
                </a:lnTo>
                <a:lnTo>
                  <a:pt x="1269" y="441"/>
                </a:lnTo>
                <a:lnTo>
                  <a:pt x="1285" y="446"/>
                </a:lnTo>
                <a:lnTo>
                  <a:pt x="1297" y="463"/>
                </a:lnTo>
                <a:lnTo>
                  <a:pt x="1308" y="478"/>
                </a:lnTo>
                <a:lnTo>
                  <a:pt x="1320" y="483"/>
                </a:lnTo>
                <a:lnTo>
                  <a:pt x="1331" y="478"/>
                </a:lnTo>
                <a:lnTo>
                  <a:pt x="1348" y="463"/>
                </a:lnTo>
                <a:lnTo>
                  <a:pt x="1359" y="452"/>
                </a:lnTo>
                <a:lnTo>
                  <a:pt x="1371" y="446"/>
                </a:lnTo>
                <a:lnTo>
                  <a:pt x="1382" y="457"/>
                </a:lnTo>
                <a:lnTo>
                  <a:pt x="1393" y="473"/>
                </a:lnTo>
                <a:lnTo>
                  <a:pt x="1405" y="483"/>
                </a:lnTo>
                <a:lnTo>
                  <a:pt x="1422" y="478"/>
                </a:lnTo>
                <a:lnTo>
                  <a:pt x="1433" y="467"/>
                </a:lnTo>
                <a:lnTo>
                  <a:pt x="1445" y="457"/>
                </a:lnTo>
                <a:lnTo>
                  <a:pt x="1456" y="452"/>
                </a:lnTo>
                <a:lnTo>
                  <a:pt x="1467" y="457"/>
                </a:lnTo>
                <a:lnTo>
                  <a:pt x="1484" y="467"/>
                </a:lnTo>
                <a:lnTo>
                  <a:pt x="1496" y="478"/>
                </a:lnTo>
                <a:lnTo>
                  <a:pt x="1507" y="478"/>
                </a:lnTo>
                <a:lnTo>
                  <a:pt x="1519" y="473"/>
                </a:lnTo>
                <a:lnTo>
                  <a:pt x="1530" y="463"/>
                </a:lnTo>
                <a:lnTo>
                  <a:pt x="1540" y="452"/>
                </a:lnTo>
                <a:lnTo>
                  <a:pt x="1557" y="457"/>
                </a:lnTo>
                <a:lnTo>
                  <a:pt x="1569" y="463"/>
                </a:lnTo>
              </a:path>
            </a:pathLst>
          </a:custGeom>
          <a:noFill/>
          <a:ln w="28575"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160" name="Freeform 120">
            <a:extLst>
              <a:ext uri="{FF2B5EF4-FFF2-40B4-BE49-F238E27FC236}">
                <a16:creationId xmlns:a16="http://schemas.microsoft.com/office/drawing/2014/main" id="{677E2911-9C34-4CDF-B6A8-75F391D938B4}"/>
              </a:ext>
            </a:extLst>
          </p:cNvPr>
          <p:cNvSpPr>
            <a:spLocks/>
          </p:cNvSpPr>
          <p:nvPr/>
        </p:nvSpPr>
        <p:spPr bwMode="auto">
          <a:xfrm>
            <a:off x="4841875" y="3463925"/>
            <a:ext cx="1374775" cy="33338"/>
          </a:xfrm>
          <a:custGeom>
            <a:avLst/>
            <a:gdLst>
              <a:gd name="T0" fmla="*/ 11 w 866"/>
              <a:gd name="T1" fmla="*/ 16 h 21"/>
              <a:gd name="T2" fmla="*/ 34 w 866"/>
              <a:gd name="T3" fmla="*/ 16 h 21"/>
              <a:gd name="T4" fmla="*/ 62 w 866"/>
              <a:gd name="T5" fmla="*/ 0 h 21"/>
              <a:gd name="T6" fmla="*/ 85 w 866"/>
              <a:gd name="T7" fmla="*/ 6 h 21"/>
              <a:gd name="T8" fmla="*/ 108 w 866"/>
              <a:gd name="T9" fmla="*/ 16 h 21"/>
              <a:gd name="T10" fmla="*/ 136 w 866"/>
              <a:gd name="T11" fmla="*/ 11 h 21"/>
              <a:gd name="T12" fmla="*/ 158 w 866"/>
              <a:gd name="T13" fmla="*/ 0 h 21"/>
              <a:gd name="T14" fmla="*/ 186 w 866"/>
              <a:gd name="T15" fmla="*/ 11 h 21"/>
              <a:gd name="T16" fmla="*/ 209 w 866"/>
              <a:gd name="T17" fmla="*/ 16 h 21"/>
              <a:gd name="T18" fmla="*/ 232 w 866"/>
              <a:gd name="T19" fmla="*/ 6 h 21"/>
              <a:gd name="T20" fmla="*/ 260 w 866"/>
              <a:gd name="T21" fmla="*/ 6 h 21"/>
              <a:gd name="T22" fmla="*/ 283 w 866"/>
              <a:gd name="T23" fmla="*/ 16 h 21"/>
              <a:gd name="T24" fmla="*/ 306 w 866"/>
              <a:gd name="T25" fmla="*/ 16 h 21"/>
              <a:gd name="T26" fmla="*/ 334 w 866"/>
              <a:gd name="T27" fmla="*/ 6 h 21"/>
              <a:gd name="T28" fmla="*/ 356 w 866"/>
              <a:gd name="T29" fmla="*/ 6 h 21"/>
              <a:gd name="T30" fmla="*/ 379 w 866"/>
              <a:gd name="T31" fmla="*/ 16 h 21"/>
              <a:gd name="T32" fmla="*/ 407 w 866"/>
              <a:gd name="T33" fmla="*/ 11 h 21"/>
              <a:gd name="T34" fmla="*/ 430 w 866"/>
              <a:gd name="T35" fmla="*/ 6 h 21"/>
              <a:gd name="T36" fmla="*/ 458 w 866"/>
              <a:gd name="T37" fmla="*/ 11 h 21"/>
              <a:gd name="T38" fmla="*/ 481 w 866"/>
              <a:gd name="T39" fmla="*/ 16 h 21"/>
              <a:gd name="T40" fmla="*/ 504 w 866"/>
              <a:gd name="T41" fmla="*/ 11 h 21"/>
              <a:gd name="T42" fmla="*/ 531 w 866"/>
              <a:gd name="T43" fmla="*/ 6 h 21"/>
              <a:gd name="T44" fmla="*/ 554 w 866"/>
              <a:gd name="T45" fmla="*/ 11 h 21"/>
              <a:gd name="T46" fmla="*/ 577 w 866"/>
              <a:gd name="T47" fmla="*/ 11 h 21"/>
              <a:gd name="T48" fmla="*/ 605 w 866"/>
              <a:gd name="T49" fmla="*/ 11 h 21"/>
              <a:gd name="T50" fmla="*/ 628 w 866"/>
              <a:gd name="T51" fmla="*/ 11 h 21"/>
              <a:gd name="T52" fmla="*/ 651 w 866"/>
              <a:gd name="T53" fmla="*/ 11 h 21"/>
              <a:gd name="T54" fmla="*/ 679 w 866"/>
              <a:gd name="T55" fmla="*/ 11 h 21"/>
              <a:gd name="T56" fmla="*/ 701 w 866"/>
              <a:gd name="T57" fmla="*/ 6 h 21"/>
              <a:gd name="T58" fmla="*/ 729 w 866"/>
              <a:gd name="T59" fmla="*/ 11 h 21"/>
              <a:gd name="T60" fmla="*/ 752 w 866"/>
              <a:gd name="T61" fmla="*/ 11 h 21"/>
              <a:gd name="T62" fmla="*/ 775 w 866"/>
              <a:gd name="T63" fmla="*/ 11 h 21"/>
              <a:gd name="T64" fmla="*/ 803 w 866"/>
              <a:gd name="T65" fmla="*/ 11 h 21"/>
              <a:gd name="T66" fmla="*/ 826 w 866"/>
              <a:gd name="T67" fmla="*/ 11 h 21"/>
              <a:gd name="T68" fmla="*/ 849 w 866"/>
              <a:gd name="T6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6" h="21">
                <a:moveTo>
                  <a:pt x="0" y="6"/>
                </a:moveTo>
                <a:lnTo>
                  <a:pt x="11" y="16"/>
                </a:lnTo>
                <a:lnTo>
                  <a:pt x="22" y="21"/>
                </a:lnTo>
                <a:lnTo>
                  <a:pt x="34" y="16"/>
                </a:lnTo>
                <a:lnTo>
                  <a:pt x="51" y="6"/>
                </a:lnTo>
                <a:lnTo>
                  <a:pt x="62" y="0"/>
                </a:lnTo>
                <a:lnTo>
                  <a:pt x="74" y="0"/>
                </a:lnTo>
                <a:lnTo>
                  <a:pt x="85" y="6"/>
                </a:lnTo>
                <a:lnTo>
                  <a:pt x="96" y="16"/>
                </a:lnTo>
                <a:lnTo>
                  <a:pt x="108" y="16"/>
                </a:lnTo>
                <a:lnTo>
                  <a:pt x="125" y="16"/>
                </a:lnTo>
                <a:lnTo>
                  <a:pt x="136" y="11"/>
                </a:lnTo>
                <a:lnTo>
                  <a:pt x="147" y="6"/>
                </a:lnTo>
                <a:lnTo>
                  <a:pt x="158" y="0"/>
                </a:lnTo>
                <a:lnTo>
                  <a:pt x="169" y="6"/>
                </a:lnTo>
                <a:lnTo>
                  <a:pt x="186" y="11"/>
                </a:lnTo>
                <a:lnTo>
                  <a:pt x="198" y="16"/>
                </a:lnTo>
                <a:lnTo>
                  <a:pt x="209" y="16"/>
                </a:lnTo>
                <a:lnTo>
                  <a:pt x="220" y="11"/>
                </a:lnTo>
                <a:lnTo>
                  <a:pt x="232" y="6"/>
                </a:lnTo>
                <a:lnTo>
                  <a:pt x="243" y="6"/>
                </a:lnTo>
                <a:lnTo>
                  <a:pt x="260" y="6"/>
                </a:lnTo>
                <a:lnTo>
                  <a:pt x="272" y="11"/>
                </a:lnTo>
                <a:lnTo>
                  <a:pt x="283" y="16"/>
                </a:lnTo>
                <a:lnTo>
                  <a:pt x="294" y="16"/>
                </a:lnTo>
                <a:lnTo>
                  <a:pt x="306" y="16"/>
                </a:lnTo>
                <a:lnTo>
                  <a:pt x="323" y="11"/>
                </a:lnTo>
                <a:lnTo>
                  <a:pt x="334" y="6"/>
                </a:lnTo>
                <a:lnTo>
                  <a:pt x="345" y="6"/>
                </a:lnTo>
                <a:lnTo>
                  <a:pt x="356" y="6"/>
                </a:lnTo>
                <a:lnTo>
                  <a:pt x="367" y="11"/>
                </a:lnTo>
                <a:lnTo>
                  <a:pt x="379" y="16"/>
                </a:lnTo>
                <a:lnTo>
                  <a:pt x="396" y="16"/>
                </a:lnTo>
                <a:lnTo>
                  <a:pt x="407" y="11"/>
                </a:lnTo>
                <a:lnTo>
                  <a:pt x="418" y="6"/>
                </a:lnTo>
                <a:lnTo>
                  <a:pt x="430" y="6"/>
                </a:lnTo>
                <a:lnTo>
                  <a:pt x="441" y="6"/>
                </a:lnTo>
                <a:lnTo>
                  <a:pt x="458" y="11"/>
                </a:lnTo>
                <a:lnTo>
                  <a:pt x="470" y="16"/>
                </a:lnTo>
                <a:lnTo>
                  <a:pt x="481" y="16"/>
                </a:lnTo>
                <a:lnTo>
                  <a:pt x="492" y="11"/>
                </a:lnTo>
                <a:lnTo>
                  <a:pt x="504" y="11"/>
                </a:lnTo>
                <a:lnTo>
                  <a:pt x="515" y="6"/>
                </a:lnTo>
                <a:lnTo>
                  <a:pt x="531" y="6"/>
                </a:lnTo>
                <a:lnTo>
                  <a:pt x="543" y="11"/>
                </a:lnTo>
                <a:lnTo>
                  <a:pt x="554" y="11"/>
                </a:lnTo>
                <a:lnTo>
                  <a:pt x="565" y="16"/>
                </a:lnTo>
                <a:lnTo>
                  <a:pt x="577" y="11"/>
                </a:lnTo>
                <a:lnTo>
                  <a:pt x="594" y="11"/>
                </a:lnTo>
                <a:lnTo>
                  <a:pt x="605" y="11"/>
                </a:lnTo>
                <a:lnTo>
                  <a:pt x="616" y="6"/>
                </a:lnTo>
                <a:lnTo>
                  <a:pt x="628" y="11"/>
                </a:lnTo>
                <a:lnTo>
                  <a:pt x="639" y="11"/>
                </a:lnTo>
                <a:lnTo>
                  <a:pt x="651" y="11"/>
                </a:lnTo>
                <a:lnTo>
                  <a:pt x="668" y="11"/>
                </a:lnTo>
                <a:lnTo>
                  <a:pt x="679" y="11"/>
                </a:lnTo>
                <a:lnTo>
                  <a:pt x="690" y="11"/>
                </a:lnTo>
                <a:lnTo>
                  <a:pt x="701" y="6"/>
                </a:lnTo>
                <a:lnTo>
                  <a:pt x="713" y="11"/>
                </a:lnTo>
                <a:lnTo>
                  <a:pt x="729" y="11"/>
                </a:lnTo>
                <a:lnTo>
                  <a:pt x="741" y="11"/>
                </a:lnTo>
                <a:lnTo>
                  <a:pt x="752" y="11"/>
                </a:lnTo>
                <a:lnTo>
                  <a:pt x="763" y="11"/>
                </a:lnTo>
                <a:lnTo>
                  <a:pt x="775" y="11"/>
                </a:lnTo>
                <a:lnTo>
                  <a:pt x="786" y="11"/>
                </a:lnTo>
                <a:lnTo>
                  <a:pt x="803" y="11"/>
                </a:lnTo>
                <a:lnTo>
                  <a:pt x="814" y="11"/>
                </a:lnTo>
                <a:lnTo>
                  <a:pt x="826" y="11"/>
                </a:lnTo>
                <a:lnTo>
                  <a:pt x="837" y="11"/>
                </a:lnTo>
                <a:lnTo>
                  <a:pt x="849" y="11"/>
                </a:lnTo>
                <a:lnTo>
                  <a:pt x="866" y="11"/>
                </a:lnTo>
              </a:path>
            </a:pathLst>
          </a:custGeom>
          <a:noFill/>
          <a:ln w="28575"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7161" name="Rectangle 121">
            <a:extLst>
              <a:ext uri="{FF2B5EF4-FFF2-40B4-BE49-F238E27FC236}">
                <a16:creationId xmlns:a16="http://schemas.microsoft.com/office/drawing/2014/main" id="{AB87FEE4-3420-4BF2-A889-FA81DE127387}"/>
              </a:ext>
            </a:extLst>
          </p:cNvPr>
          <p:cNvSpPr>
            <a:spLocks noChangeArrowheads="1"/>
          </p:cNvSpPr>
          <p:nvPr/>
        </p:nvSpPr>
        <p:spPr bwMode="auto">
          <a:xfrm>
            <a:off x="3648075" y="5905500"/>
            <a:ext cx="10620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frequency, MHz</a:t>
            </a:r>
            <a:endParaRPr lang="en-US" altLang="en-US" sz="1200"/>
          </a:p>
        </p:txBody>
      </p:sp>
      <p:sp>
        <p:nvSpPr>
          <p:cNvPr id="87162" name="Rectangle 122">
            <a:extLst>
              <a:ext uri="{FF2B5EF4-FFF2-40B4-BE49-F238E27FC236}">
                <a16:creationId xmlns:a16="http://schemas.microsoft.com/office/drawing/2014/main" id="{560AB34D-01D6-4719-99E7-839A74D205D7}"/>
              </a:ext>
            </a:extLst>
          </p:cNvPr>
          <p:cNvSpPr>
            <a:spLocks noChangeArrowheads="1"/>
          </p:cNvSpPr>
          <p:nvPr/>
        </p:nvSpPr>
        <p:spPr bwMode="auto">
          <a:xfrm rot="16200000">
            <a:off x="1528763" y="3760787"/>
            <a:ext cx="4778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 / b</a:t>
            </a:r>
            <a:endParaRPr lang="en-US" altLang="en-US" sz="1200"/>
          </a:p>
        </p:txBody>
      </p:sp>
      <p:sp>
        <p:nvSpPr>
          <p:cNvPr id="87163" name="Text Box 123">
            <a:extLst>
              <a:ext uri="{FF2B5EF4-FFF2-40B4-BE49-F238E27FC236}">
                <a16:creationId xmlns:a16="http://schemas.microsoft.com/office/drawing/2014/main" id="{DF3CAF5E-4429-4FD3-BE10-27E617753336}"/>
              </a:ext>
            </a:extLst>
          </p:cNvPr>
          <p:cNvSpPr txBox="1">
            <a:spLocks noChangeArrowheads="1"/>
          </p:cNvSpPr>
          <p:nvPr/>
        </p:nvSpPr>
        <p:spPr bwMode="auto">
          <a:xfrm>
            <a:off x="1050925" y="1033463"/>
            <a:ext cx="77216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normalized P-wave pulse-echo scattering amplitude 2A/b</a:t>
            </a:r>
          </a:p>
          <a:p>
            <a:r>
              <a:rPr lang="en-US" altLang="en-US"/>
              <a:t>for a spherical void of radius b.</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Text Box 4">
            <a:extLst>
              <a:ext uri="{FF2B5EF4-FFF2-40B4-BE49-F238E27FC236}">
                <a16:creationId xmlns:a16="http://schemas.microsoft.com/office/drawing/2014/main" id="{7E037686-CF16-4FD0-A101-2966F7056FE4}"/>
              </a:ext>
            </a:extLst>
          </p:cNvPr>
          <p:cNvSpPr txBox="1">
            <a:spLocks noChangeArrowheads="1"/>
          </p:cNvSpPr>
          <p:nvPr/>
        </p:nvSpPr>
        <p:spPr bwMode="auto">
          <a:xfrm>
            <a:off x="3184525" y="288925"/>
            <a:ext cx="2814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Scattering-Void</a:t>
            </a:r>
          </a:p>
        </p:txBody>
      </p:sp>
      <p:sp>
        <p:nvSpPr>
          <p:cNvPr id="90117" name="Line 5">
            <a:extLst>
              <a:ext uri="{FF2B5EF4-FFF2-40B4-BE49-F238E27FC236}">
                <a16:creationId xmlns:a16="http://schemas.microsoft.com/office/drawing/2014/main" id="{0EA80727-D1A9-4689-BC87-E699A6810712}"/>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118" name="Text Box 6">
            <a:extLst>
              <a:ext uri="{FF2B5EF4-FFF2-40B4-BE49-F238E27FC236}">
                <a16:creationId xmlns:a16="http://schemas.microsoft.com/office/drawing/2014/main" id="{AF9FDAC6-44A2-41C7-9B4A-C38698F69F84}"/>
              </a:ext>
            </a:extLst>
          </p:cNvPr>
          <p:cNvSpPr txBox="1">
            <a:spLocks noChangeArrowheads="1"/>
          </p:cNvSpPr>
          <p:nvPr/>
        </p:nvSpPr>
        <p:spPr bwMode="auto">
          <a:xfrm>
            <a:off x="381000" y="1143000"/>
            <a:ext cx="80772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Using this separation of variables solutions at many frequencies to synthesize a  P-wave  impulse time domain solution (pulse-echo)</a:t>
            </a:r>
          </a:p>
        </p:txBody>
      </p:sp>
      <p:sp>
        <p:nvSpPr>
          <p:cNvPr id="90271" name="Rectangle 159">
            <a:extLst>
              <a:ext uri="{FF2B5EF4-FFF2-40B4-BE49-F238E27FC236}">
                <a16:creationId xmlns:a16="http://schemas.microsoft.com/office/drawing/2014/main" id="{1733982F-BCC4-4903-A0B8-B55109595BB1}"/>
              </a:ext>
            </a:extLst>
          </p:cNvPr>
          <p:cNvSpPr>
            <a:spLocks noChangeArrowheads="1"/>
          </p:cNvSpPr>
          <p:nvPr/>
        </p:nvSpPr>
        <p:spPr bwMode="auto">
          <a:xfrm>
            <a:off x="762000" y="5867400"/>
            <a:ext cx="7713663" cy="639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The time-domain pulse-echo P-wave response of a 0.5 mm radius spherical void in steel ( c</a:t>
            </a:r>
            <a:r>
              <a:rPr lang="en-US" altLang="en-US" sz="1200" baseline="-25000"/>
              <a:t>p</a:t>
            </a:r>
            <a:r>
              <a:rPr lang="en-US" altLang="en-US" sz="1200"/>
              <a:t> = 5900 m/s, c</a:t>
            </a:r>
            <a:r>
              <a:rPr lang="en-US" altLang="en-US" sz="1200" baseline="-25000"/>
              <a:t>s</a:t>
            </a:r>
            <a:r>
              <a:rPr lang="en-US" altLang="en-US" sz="1200"/>
              <a:t> = 3200  m/sec) </a:t>
            </a:r>
          </a:p>
          <a:p>
            <a:r>
              <a:rPr lang="en-US" altLang="en-US" sz="1200"/>
              <a:t>obtained by applying a low-pass cosine-squared windowing filter between 10 and 20 MHz to the separation </a:t>
            </a:r>
          </a:p>
          <a:p>
            <a:r>
              <a:rPr lang="en-US" altLang="en-US" sz="1200"/>
              <a:t>of variables solution and then inverting the result into the time domain with the inverse Fourier transform.</a:t>
            </a:r>
          </a:p>
        </p:txBody>
      </p:sp>
      <p:sp>
        <p:nvSpPr>
          <p:cNvPr id="90272" name="AutoShape 160">
            <a:extLst>
              <a:ext uri="{FF2B5EF4-FFF2-40B4-BE49-F238E27FC236}">
                <a16:creationId xmlns:a16="http://schemas.microsoft.com/office/drawing/2014/main" id="{7A61E055-8A5F-4705-A1A3-FDE3A57827E5}"/>
              </a:ext>
            </a:extLst>
          </p:cNvPr>
          <p:cNvSpPr>
            <a:spLocks noChangeAspect="1" noChangeArrowheads="1" noTextEdit="1"/>
          </p:cNvSpPr>
          <p:nvPr/>
        </p:nvSpPr>
        <p:spPr bwMode="auto">
          <a:xfrm>
            <a:off x="2590800" y="2590800"/>
            <a:ext cx="3756025" cy="311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0274" name="Rectangle 162">
            <a:extLst>
              <a:ext uri="{FF2B5EF4-FFF2-40B4-BE49-F238E27FC236}">
                <a16:creationId xmlns:a16="http://schemas.microsoft.com/office/drawing/2014/main" id="{363DF9B4-FC35-42BB-8F5F-F673AC5243E8}"/>
              </a:ext>
            </a:extLst>
          </p:cNvPr>
          <p:cNvSpPr>
            <a:spLocks noChangeArrowheads="1"/>
          </p:cNvSpPr>
          <p:nvPr/>
        </p:nvSpPr>
        <p:spPr bwMode="auto">
          <a:xfrm>
            <a:off x="4149725" y="5503863"/>
            <a:ext cx="3095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time, </a:t>
            </a:r>
            <a:endParaRPr lang="en-US" altLang="en-US"/>
          </a:p>
        </p:txBody>
      </p:sp>
      <p:sp>
        <p:nvSpPr>
          <p:cNvPr id="90275" name="Rectangle 163">
            <a:extLst>
              <a:ext uri="{FF2B5EF4-FFF2-40B4-BE49-F238E27FC236}">
                <a16:creationId xmlns:a16="http://schemas.microsoft.com/office/drawing/2014/main" id="{67770D01-1CE9-479D-A8FB-9694EF3326F6}"/>
              </a:ext>
            </a:extLst>
          </p:cNvPr>
          <p:cNvSpPr>
            <a:spLocks noChangeArrowheads="1"/>
          </p:cNvSpPr>
          <p:nvPr/>
        </p:nvSpPr>
        <p:spPr bwMode="auto">
          <a:xfrm>
            <a:off x="4460875" y="5491163"/>
            <a:ext cx="730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Symbol" panose="05050102010706020507" pitchFamily="18" charset="2"/>
              </a:rPr>
              <a:t>m</a:t>
            </a:r>
            <a:endParaRPr lang="en-US" altLang="en-US"/>
          </a:p>
        </p:txBody>
      </p:sp>
      <p:sp>
        <p:nvSpPr>
          <p:cNvPr id="90276" name="Rectangle 164">
            <a:extLst>
              <a:ext uri="{FF2B5EF4-FFF2-40B4-BE49-F238E27FC236}">
                <a16:creationId xmlns:a16="http://schemas.microsoft.com/office/drawing/2014/main" id="{BF807D8D-8196-4B67-A155-04BF72447484}"/>
              </a:ext>
            </a:extLst>
          </p:cNvPr>
          <p:cNvSpPr>
            <a:spLocks noChangeArrowheads="1"/>
          </p:cNvSpPr>
          <p:nvPr/>
        </p:nvSpPr>
        <p:spPr bwMode="auto">
          <a:xfrm>
            <a:off x="4530725" y="5503863"/>
            <a:ext cx="196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sec</a:t>
            </a:r>
            <a:endParaRPr lang="en-US" altLang="en-US"/>
          </a:p>
        </p:txBody>
      </p:sp>
      <p:sp>
        <p:nvSpPr>
          <p:cNvPr id="90277" name="Rectangle 165">
            <a:extLst>
              <a:ext uri="{FF2B5EF4-FFF2-40B4-BE49-F238E27FC236}">
                <a16:creationId xmlns:a16="http://schemas.microsoft.com/office/drawing/2014/main" id="{DAB3B6DE-A354-4B9B-A959-6AA5E7A4CD78}"/>
              </a:ext>
            </a:extLst>
          </p:cNvPr>
          <p:cNvSpPr>
            <a:spLocks noChangeArrowheads="1"/>
          </p:cNvSpPr>
          <p:nvPr/>
        </p:nvSpPr>
        <p:spPr bwMode="auto">
          <a:xfrm rot="16200000">
            <a:off x="2443956" y="3733007"/>
            <a:ext cx="5476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amplitude</a:t>
            </a:r>
            <a:endParaRPr lang="en-US" altLang="en-US"/>
          </a:p>
        </p:txBody>
      </p:sp>
      <p:sp>
        <p:nvSpPr>
          <p:cNvPr id="90278" name="Rectangle 166">
            <a:extLst>
              <a:ext uri="{FF2B5EF4-FFF2-40B4-BE49-F238E27FC236}">
                <a16:creationId xmlns:a16="http://schemas.microsoft.com/office/drawing/2014/main" id="{ED9CCDF6-F32C-4B3C-8131-60568EBB5A6E}"/>
              </a:ext>
            </a:extLst>
          </p:cNvPr>
          <p:cNvSpPr>
            <a:spLocks noChangeArrowheads="1"/>
          </p:cNvSpPr>
          <p:nvPr/>
        </p:nvSpPr>
        <p:spPr bwMode="auto">
          <a:xfrm>
            <a:off x="3068638" y="2649538"/>
            <a:ext cx="3159125" cy="2492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0279" name="Line 167">
            <a:extLst>
              <a:ext uri="{FF2B5EF4-FFF2-40B4-BE49-F238E27FC236}">
                <a16:creationId xmlns:a16="http://schemas.microsoft.com/office/drawing/2014/main" id="{1AD33B48-B481-401F-A5D8-3BFC11716F6C}"/>
              </a:ext>
            </a:extLst>
          </p:cNvPr>
          <p:cNvSpPr>
            <a:spLocks noChangeShapeType="1"/>
          </p:cNvSpPr>
          <p:nvPr/>
        </p:nvSpPr>
        <p:spPr bwMode="auto">
          <a:xfrm>
            <a:off x="3068638" y="2649538"/>
            <a:ext cx="31591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280" name="Freeform 168">
            <a:extLst>
              <a:ext uri="{FF2B5EF4-FFF2-40B4-BE49-F238E27FC236}">
                <a16:creationId xmlns:a16="http://schemas.microsoft.com/office/drawing/2014/main" id="{5A50C006-0EA0-4169-B045-A3220D08C2F0}"/>
              </a:ext>
            </a:extLst>
          </p:cNvPr>
          <p:cNvSpPr>
            <a:spLocks/>
          </p:cNvSpPr>
          <p:nvPr/>
        </p:nvSpPr>
        <p:spPr bwMode="auto">
          <a:xfrm>
            <a:off x="3068638" y="2649538"/>
            <a:ext cx="3159125" cy="2492375"/>
          </a:xfrm>
          <a:custGeom>
            <a:avLst/>
            <a:gdLst>
              <a:gd name="T0" fmla="*/ 0 w 1990"/>
              <a:gd name="T1" fmla="*/ 1570 h 1570"/>
              <a:gd name="T2" fmla="*/ 1990 w 1990"/>
              <a:gd name="T3" fmla="*/ 1570 h 1570"/>
              <a:gd name="T4" fmla="*/ 1990 w 1990"/>
              <a:gd name="T5" fmla="*/ 0 h 1570"/>
            </a:gdLst>
            <a:ahLst/>
            <a:cxnLst>
              <a:cxn ang="0">
                <a:pos x="T0" y="T1"/>
              </a:cxn>
              <a:cxn ang="0">
                <a:pos x="T2" y="T3"/>
              </a:cxn>
              <a:cxn ang="0">
                <a:pos x="T4" y="T5"/>
              </a:cxn>
            </a:cxnLst>
            <a:rect l="0" t="0" r="r" b="b"/>
            <a:pathLst>
              <a:path w="1990" h="1570">
                <a:moveTo>
                  <a:pt x="0" y="1570"/>
                </a:moveTo>
                <a:lnTo>
                  <a:pt x="1990" y="1570"/>
                </a:lnTo>
                <a:lnTo>
                  <a:pt x="1990"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281" name="Line 169">
            <a:extLst>
              <a:ext uri="{FF2B5EF4-FFF2-40B4-BE49-F238E27FC236}">
                <a16:creationId xmlns:a16="http://schemas.microsoft.com/office/drawing/2014/main" id="{B7007F62-09C8-483E-9E4E-C438CED014C5}"/>
              </a:ext>
            </a:extLst>
          </p:cNvPr>
          <p:cNvSpPr>
            <a:spLocks noChangeShapeType="1"/>
          </p:cNvSpPr>
          <p:nvPr/>
        </p:nvSpPr>
        <p:spPr bwMode="auto">
          <a:xfrm flipV="1">
            <a:off x="3068638" y="2649538"/>
            <a:ext cx="1587" cy="24923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282" name="Line 170">
            <a:extLst>
              <a:ext uri="{FF2B5EF4-FFF2-40B4-BE49-F238E27FC236}">
                <a16:creationId xmlns:a16="http://schemas.microsoft.com/office/drawing/2014/main" id="{9B870FCF-087B-49E7-90A3-9D4894745CBC}"/>
              </a:ext>
            </a:extLst>
          </p:cNvPr>
          <p:cNvSpPr>
            <a:spLocks noChangeShapeType="1"/>
          </p:cNvSpPr>
          <p:nvPr/>
        </p:nvSpPr>
        <p:spPr bwMode="auto">
          <a:xfrm flipV="1">
            <a:off x="3068638" y="5105400"/>
            <a:ext cx="1587" cy="3651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283" name="Line 171">
            <a:extLst>
              <a:ext uri="{FF2B5EF4-FFF2-40B4-BE49-F238E27FC236}">
                <a16:creationId xmlns:a16="http://schemas.microsoft.com/office/drawing/2014/main" id="{F8EDE5E3-DAEB-403B-81A0-947640692C52}"/>
              </a:ext>
            </a:extLst>
          </p:cNvPr>
          <p:cNvSpPr>
            <a:spLocks noChangeShapeType="1"/>
          </p:cNvSpPr>
          <p:nvPr/>
        </p:nvSpPr>
        <p:spPr bwMode="auto">
          <a:xfrm>
            <a:off x="3068638" y="2649538"/>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284" name="Rectangle 172">
            <a:extLst>
              <a:ext uri="{FF2B5EF4-FFF2-40B4-BE49-F238E27FC236}">
                <a16:creationId xmlns:a16="http://schemas.microsoft.com/office/drawing/2014/main" id="{0D956FB0-2F33-4C95-BA6B-666DB5F6C9F9}"/>
              </a:ext>
            </a:extLst>
          </p:cNvPr>
          <p:cNvSpPr>
            <a:spLocks noChangeArrowheads="1"/>
          </p:cNvSpPr>
          <p:nvPr/>
        </p:nvSpPr>
        <p:spPr bwMode="auto">
          <a:xfrm>
            <a:off x="3013075" y="5213350"/>
            <a:ext cx="42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a:t>
            </a:r>
            <a:endParaRPr lang="en-US" altLang="en-US"/>
          </a:p>
        </p:txBody>
      </p:sp>
      <p:sp>
        <p:nvSpPr>
          <p:cNvPr id="90285" name="Rectangle 173">
            <a:extLst>
              <a:ext uri="{FF2B5EF4-FFF2-40B4-BE49-F238E27FC236}">
                <a16:creationId xmlns:a16="http://schemas.microsoft.com/office/drawing/2014/main" id="{9754ACD6-6D1C-4F1F-9A2D-58DCFA13A0E8}"/>
              </a:ext>
            </a:extLst>
          </p:cNvPr>
          <p:cNvSpPr>
            <a:spLocks noChangeArrowheads="1"/>
          </p:cNvSpPr>
          <p:nvPr/>
        </p:nvSpPr>
        <p:spPr bwMode="auto">
          <a:xfrm>
            <a:off x="3054350" y="52133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1</a:t>
            </a:r>
            <a:endParaRPr lang="en-US" altLang="en-US"/>
          </a:p>
        </p:txBody>
      </p:sp>
      <p:sp>
        <p:nvSpPr>
          <p:cNvPr id="90286" name="Line 174">
            <a:extLst>
              <a:ext uri="{FF2B5EF4-FFF2-40B4-BE49-F238E27FC236}">
                <a16:creationId xmlns:a16="http://schemas.microsoft.com/office/drawing/2014/main" id="{4FB670B6-DE9F-46AF-BEE0-B1DEB3D32944}"/>
              </a:ext>
            </a:extLst>
          </p:cNvPr>
          <p:cNvSpPr>
            <a:spLocks noChangeShapeType="1"/>
          </p:cNvSpPr>
          <p:nvPr/>
        </p:nvSpPr>
        <p:spPr bwMode="auto">
          <a:xfrm flipV="1">
            <a:off x="3694113" y="5105400"/>
            <a:ext cx="1587" cy="3651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287" name="Line 175">
            <a:extLst>
              <a:ext uri="{FF2B5EF4-FFF2-40B4-BE49-F238E27FC236}">
                <a16:creationId xmlns:a16="http://schemas.microsoft.com/office/drawing/2014/main" id="{35D6427F-D902-460C-A229-93ACD46304C7}"/>
              </a:ext>
            </a:extLst>
          </p:cNvPr>
          <p:cNvSpPr>
            <a:spLocks noChangeShapeType="1"/>
          </p:cNvSpPr>
          <p:nvPr/>
        </p:nvSpPr>
        <p:spPr bwMode="auto">
          <a:xfrm>
            <a:off x="3694113" y="2649538"/>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288" name="Rectangle 176">
            <a:extLst>
              <a:ext uri="{FF2B5EF4-FFF2-40B4-BE49-F238E27FC236}">
                <a16:creationId xmlns:a16="http://schemas.microsoft.com/office/drawing/2014/main" id="{8E60A248-23EE-4A80-A10C-EE28B45D4CCF}"/>
              </a:ext>
            </a:extLst>
          </p:cNvPr>
          <p:cNvSpPr>
            <a:spLocks noChangeArrowheads="1"/>
          </p:cNvSpPr>
          <p:nvPr/>
        </p:nvSpPr>
        <p:spPr bwMode="auto">
          <a:xfrm>
            <a:off x="3595688" y="5213350"/>
            <a:ext cx="428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a:t>
            </a:r>
            <a:endParaRPr lang="en-US" altLang="en-US"/>
          </a:p>
        </p:txBody>
      </p:sp>
      <p:sp>
        <p:nvSpPr>
          <p:cNvPr id="90289" name="Rectangle 177">
            <a:extLst>
              <a:ext uri="{FF2B5EF4-FFF2-40B4-BE49-F238E27FC236}">
                <a16:creationId xmlns:a16="http://schemas.microsoft.com/office/drawing/2014/main" id="{5BA79704-52F6-4C5B-9FE4-CBD907CC2674}"/>
              </a:ext>
            </a:extLst>
          </p:cNvPr>
          <p:cNvSpPr>
            <a:spLocks noChangeArrowheads="1"/>
          </p:cNvSpPr>
          <p:nvPr/>
        </p:nvSpPr>
        <p:spPr bwMode="auto">
          <a:xfrm>
            <a:off x="3636963" y="5213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0.5</a:t>
            </a:r>
            <a:endParaRPr lang="en-US" altLang="en-US"/>
          </a:p>
        </p:txBody>
      </p:sp>
      <p:sp>
        <p:nvSpPr>
          <p:cNvPr id="90290" name="Line 178">
            <a:extLst>
              <a:ext uri="{FF2B5EF4-FFF2-40B4-BE49-F238E27FC236}">
                <a16:creationId xmlns:a16="http://schemas.microsoft.com/office/drawing/2014/main" id="{5D8743FB-A3BC-4F86-B304-87944208A62B}"/>
              </a:ext>
            </a:extLst>
          </p:cNvPr>
          <p:cNvSpPr>
            <a:spLocks noChangeShapeType="1"/>
          </p:cNvSpPr>
          <p:nvPr/>
        </p:nvSpPr>
        <p:spPr bwMode="auto">
          <a:xfrm flipV="1">
            <a:off x="4329113" y="5105400"/>
            <a:ext cx="1587" cy="3651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291" name="Line 179">
            <a:extLst>
              <a:ext uri="{FF2B5EF4-FFF2-40B4-BE49-F238E27FC236}">
                <a16:creationId xmlns:a16="http://schemas.microsoft.com/office/drawing/2014/main" id="{30BCA4BB-A7F6-449D-BBC9-AC1A67470E2F}"/>
              </a:ext>
            </a:extLst>
          </p:cNvPr>
          <p:cNvSpPr>
            <a:spLocks noChangeShapeType="1"/>
          </p:cNvSpPr>
          <p:nvPr/>
        </p:nvSpPr>
        <p:spPr bwMode="auto">
          <a:xfrm>
            <a:off x="4329113" y="2649538"/>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292" name="Rectangle 180">
            <a:extLst>
              <a:ext uri="{FF2B5EF4-FFF2-40B4-BE49-F238E27FC236}">
                <a16:creationId xmlns:a16="http://schemas.microsoft.com/office/drawing/2014/main" id="{A3503B7B-70C7-4BE4-8570-2B4CD82F82C9}"/>
              </a:ext>
            </a:extLst>
          </p:cNvPr>
          <p:cNvSpPr>
            <a:spLocks noChangeArrowheads="1"/>
          </p:cNvSpPr>
          <p:nvPr/>
        </p:nvSpPr>
        <p:spPr bwMode="auto">
          <a:xfrm>
            <a:off x="4302125" y="52133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0</a:t>
            </a:r>
            <a:endParaRPr lang="en-US" altLang="en-US"/>
          </a:p>
        </p:txBody>
      </p:sp>
      <p:sp>
        <p:nvSpPr>
          <p:cNvPr id="90293" name="Line 181">
            <a:extLst>
              <a:ext uri="{FF2B5EF4-FFF2-40B4-BE49-F238E27FC236}">
                <a16:creationId xmlns:a16="http://schemas.microsoft.com/office/drawing/2014/main" id="{2E412FB6-E32D-4EAA-8FB2-6FC45B14F4A5}"/>
              </a:ext>
            </a:extLst>
          </p:cNvPr>
          <p:cNvSpPr>
            <a:spLocks noChangeShapeType="1"/>
          </p:cNvSpPr>
          <p:nvPr/>
        </p:nvSpPr>
        <p:spPr bwMode="auto">
          <a:xfrm flipV="1">
            <a:off x="4962525" y="5105400"/>
            <a:ext cx="1588" cy="3651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294" name="Line 182">
            <a:extLst>
              <a:ext uri="{FF2B5EF4-FFF2-40B4-BE49-F238E27FC236}">
                <a16:creationId xmlns:a16="http://schemas.microsoft.com/office/drawing/2014/main" id="{AA571748-875B-4814-B7C6-20ED7BC2ADD5}"/>
              </a:ext>
            </a:extLst>
          </p:cNvPr>
          <p:cNvSpPr>
            <a:spLocks noChangeShapeType="1"/>
          </p:cNvSpPr>
          <p:nvPr/>
        </p:nvSpPr>
        <p:spPr bwMode="auto">
          <a:xfrm>
            <a:off x="4962525" y="2649538"/>
            <a:ext cx="1588"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295" name="Rectangle 183">
            <a:extLst>
              <a:ext uri="{FF2B5EF4-FFF2-40B4-BE49-F238E27FC236}">
                <a16:creationId xmlns:a16="http://schemas.microsoft.com/office/drawing/2014/main" id="{B2E34166-000E-4815-9264-A718B0F4F675}"/>
              </a:ext>
            </a:extLst>
          </p:cNvPr>
          <p:cNvSpPr>
            <a:spLocks noChangeArrowheads="1"/>
          </p:cNvSpPr>
          <p:nvPr/>
        </p:nvSpPr>
        <p:spPr bwMode="auto">
          <a:xfrm>
            <a:off x="4892675" y="5213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0.5</a:t>
            </a:r>
            <a:endParaRPr lang="en-US" altLang="en-US"/>
          </a:p>
        </p:txBody>
      </p:sp>
      <p:sp>
        <p:nvSpPr>
          <p:cNvPr id="90296" name="Line 184">
            <a:extLst>
              <a:ext uri="{FF2B5EF4-FFF2-40B4-BE49-F238E27FC236}">
                <a16:creationId xmlns:a16="http://schemas.microsoft.com/office/drawing/2014/main" id="{0C5261AF-53E6-4EF9-B772-F97521DA0DF7}"/>
              </a:ext>
            </a:extLst>
          </p:cNvPr>
          <p:cNvSpPr>
            <a:spLocks noChangeShapeType="1"/>
          </p:cNvSpPr>
          <p:nvPr/>
        </p:nvSpPr>
        <p:spPr bwMode="auto">
          <a:xfrm flipV="1">
            <a:off x="5595938" y="5105400"/>
            <a:ext cx="1587" cy="3651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297" name="Line 185">
            <a:extLst>
              <a:ext uri="{FF2B5EF4-FFF2-40B4-BE49-F238E27FC236}">
                <a16:creationId xmlns:a16="http://schemas.microsoft.com/office/drawing/2014/main" id="{2E231CE0-BAFE-4326-88AB-0CB108474373}"/>
              </a:ext>
            </a:extLst>
          </p:cNvPr>
          <p:cNvSpPr>
            <a:spLocks noChangeShapeType="1"/>
          </p:cNvSpPr>
          <p:nvPr/>
        </p:nvSpPr>
        <p:spPr bwMode="auto">
          <a:xfrm>
            <a:off x="5595938" y="2649538"/>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298" name="Rectangle 186">
            <a:extLst>
              <a:ext uri="{FF2B5EF4-FFF2-40B4-BE49-F238E27FC236}">
                <a16:creationId xmlns:a16="http://schemas.microsoft.com/office/drawing/2014/main" id="{CF679FC3-22AC-4EB0-95C7-A39D3090A675}"/>
              </a:ext>
            </a:extLst>
          </p:cNvPr>
          <p:cNvSpPr>
            <a:spLocks noChangeArrowheads="1"/>
          </p:cNvSpPr>
          <p:nvPr/>
        </p:nvSpPr>
        <p:spPr bwMode="auto">
          <a:xfrm>
            <a:off x="5568950" y="52133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1</a:t>
            </a:r>
            <a:endParaRPr lang="en-US" altLang="en-US"/>
          </a:p>
        </p:txBody>
      </p:sp>
      <p:sp>
        <p:nvSpPr>
          <p:cNvPr id="90299" name="Line 187">
            <a:extLst>
              <a:ext uri="{FF2B5EF4-FFF2-40B4-BE49-F238E27FC236}">
                <a16:creationId xmlns:a16="http://schemas.microsoft.com/office/drawing/2014/main" id="{600AB541-12C5-4BE2-B285-97FBE4D5D2DC}"/>
              </a:ext>
            </a:extLst>
          </p:cNvPr>
          <p:cNvSpPr>
            <a:spLocks noChangeShapeType="1"/>
          </p:cNvSpPr>
          <p:nvPr/>
        </p:nvSpPr>
        <p:spPr bwMode="auto">
          <a:xfrm flipV="1">
            <a:off x="6227763" y="5105400"/>
            <a:ext cx="1587" cy="3651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00" name="Line 188">
            <a:extLst>
              <a:ext uri="{FF2B5EF4-FFF2-40B4-BE49-F238E27FC236}">
                <a16:creationId xmlns:a16="http://schemas.microsoft.com/office/drawing/2014/main" id="{CAAE3F88-7D4F-4F59-9D9D-2DBD65568971}"/>
              </a:ext>
            </a:extLst>
          </p:cNvPr>
          <p:cNvSpPr>
            <a:spLocks noChangeShapeType="1"/>
          </p:cNvSpPr>
          <p:nvPr/>
        </p:nvSpPr>
        <p:spPr bwMode="auto">
          <a:xfrm>
            <a:off x="6227763" y="2649538"/>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01" name="Rectangle 189">
            <a:extLst>
              <a:ext uri="{FF2B5EF4-FFF2-40B4-BE49-F238E27FC236}">
                <a16:creationId xmlns:a16="http://schemas.microsoft.com/office/drawing/2014/main" id="{F478F117-8548-4BDD-B75F-B667842BA5B3}"/>
              </a:ext>
            </a:extLst>
          </p:cNvPr>
          <p:cNvSpPr>
            <a:spLocks noChangeArrowheads="1"/>
          </p:cNvSpPr>
          <p:nvPr/>
        </p:nvSpPr>
        <p:spPr bwMode="auto">
          <a:xfrm>
            <a:off x="6159500" y="5213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1.5</a:t>
            </a:r>
            <a:endParaRPr lang="en-US" altLang="en-US"/>
          </a:p>
        </p:txBody>
      </p:sp>
      <p:sp>
        <p:nvSpPr>
          <p:cNvPr id="90302" name="Line 190">
            <a:extLst>
              <a:ext uri="{FF2B5EF4-FFF2-40B4-BE49-F238E27FC236}">
                <a16:creationId xmlns:a16="http://schemas.microsoft.com/office/drawing/2014/main" id="{189C8A73-7BD0-4E88-913B-AD988699052A}"/>
              </a:ext>
            </a:extLst>
          </p:cNvPr>
          <p:cNvSpPr>
            <a:spLocks noChangeShapeType="1"/>
          </p:cNvSpPr>
          <p:nvPr/>
        </p:nvSpPr>
        <p:spPr bwMode="auto">
          <a:xfrm>
            <a:off x="3068638" y="514191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03" name="Line 191">
            <a:extLst>
              <a:ext uri="{FF2B5EF4-FFF2-40B4-BE49-F238E27FC236}">
                <a16:creationId xmlns:a16="http://schemas.microsoft.com/office/drawing/2014/main" id="{5C3B867F-4B87-4AA0-885E-E7D2960186FB}"/>
              </a:ext>
            </a:extLst>
          </p:cNvPr>
          <p:cNvSpPr>
            <a:spLocks noChangeShapeType="1"/>
          </p:cNvSpPr>
          <p:nvPr/>
        </p:nvSpPr>
        <p:spPr bwMode="auto">
          <a:xfrm flipH="1">
            <a:off x="6191250" y="5141913"/>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04" name="Rectangle 192">
            <a:extLst>
              <a:ext uri="{FF2B5EF4-FFF2-40B4-BE49-F238E27FC236}">
                <a16:creationId xmlns:a16="http://schemas.microsoft.com/office/drawing/2014/main" id="{5A836175-E1E8-432D-A993-07A94B28DA21}"/>
              </a:ext>
            </a:extLst>
          </p:cNvPr>
          <p:cNvSpPr>
            <a:spLocks noChangeArrowheads="1"/>
          </p:cNvSpPr>
          <p:nvPr/>
        </p:nvSpPr>
        <p:spPr bwMode="auto">
          <a:xfrm>
            <a:off x="2841625" y="5092700"/>
            <a:ext cx="42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a:t>
            </a:r>
            <a:endParaRPr lang="en-US" altLang="en-US"/>
          </a:p>
        </p:txBody>
      </p:sp>
      <p:sp>
        <p:nvSpPr>
          <p:cNvPr id="90305" name="Rectangle 193">
            <a:extLst>
              <a:ext uri="{FF2B5EF4-FFF2-40B4-BE49-F238E27FC236}">
                <a16:creationId xmlns:a16="http://schemas.microsoft.com/office/drawing/2014/main" id="{3FAC9353-7D83-49DC-B677-908E59B72A8E}"/>
              </a:ext>
            </a:extLst>
          </p:cNvPr>
          <p:cNvSpPr>
            <a:spLocks noChangeArrowheads="1"/>
          </p:cNvSpPr>
          <p:nvPr/>
        </p:nvSpPr>
        <p:spPr bwMode="auto">
          <a:xfrm>
            <a:off x="2884488" y="50927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12</a:t>
            </a:r>
            <a:endParaRPr lang="en-US" altLang="en-US"/>
          </a:p>
        </p:txBody>
      </p:sp>
      <p:sp>
        <p:nvSpPr>
          <p:cNvPr id="90306" name="Line 194">
            <a:extLst>
              <a:ext uri="{FF2B5EF4-FFF2-40B4-BE49-F238E27FC236}">
                <a16:creationId xmlns:a16="http://schemas.microsoft.com/office/drawing/2014/main" id="{DDB5C351-94D4-4B58-B30C-D765FF97B048}"/>
              </a:ext>
            </a:extLst>
          </p:cNvPr>
          <p:cNvSpPr>
            <a:spLocks noChangeShapeType="1"/>
          </p:cNvSpPr>
          <p:nvPr/>
        </p:nvSpPr>
        <p:spPr bwMode="auto">
          <a:xfrm>
            <a:off x="3068638" y="486410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07" name="Line 195">
            <a:extLst>
              <a:ext uri="{FF2B5EF4-FFF2-40B4-BE49-F238E27FC236}">
                <a16:creationId xmlns:a16="http://schemas.microsoft.com/office/drawing/2014/main" id="{E9E6C318-9B38-4390-A239-C7E482476BF4}"/>
              </a:ext>
            </a:extLst>
          </p:cNvPr>
          <p:cNvSpPr>
            <a:spLocks noChangeShapeType="1"/>
          </p:cNvSpPr>
          <p:nvPr/>
        </p:nvSpPr>
        <p:spPr bwMode="auto">
          <a:xfrm flipH="1">
            <a:off x="6191250" y="4864100"/>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08" name="Line 196">
            <a:extLst>
              <a:ext uri="{FF2B5EF4-FFF2-40B4-BE49-F238E27FC236}">
                <a16:creationId xmlns:a16="http://schemas.microsoft.com/office/drawing/2014/main" id="{50619F53-0A93-4B70-BAD8-A9178DC7E57D}"/>
              </a:ext>
            </a:extLst>
          </p:cNvPr>
          <p:cNvSpPr>
            <a:spLocks noChangeShapeType="1"/>
          </p:cNvSpPr>
          <p:nvPr/>
        </p:nvSpPr>
        <p:spPr bwMode="auto">
          <a:xfrm>
            <a:off x="3068638" y="4587875"/>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09" name="Line 197">
            <a:extLst>
              <a:ext uri="{FF2B5EF4-FFF2-40B4-BE49-F238E27FC236}">
                <a16:creationId xmlns:a16="http://schemas.microsoft.com/office/drawing/2014/main" id="{3A8C2A41-3E50-436A-A535-5DBB1B6A78A4}"/>
              </a:ext>
            </a:extLst>
          </p:cNvPr>
          <p:cNvSpPr>
            <a:spLocks noChangeShapeType="1"/>
          </p:cNvSpPr>
          <p:nvPr/>
        </p:nvSpPr>
        <p:spPr bwMode="auto">
          <a:xfrm flipH="1">
            <a:off x="6191250" y="4587875"/>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10" name="Rectangle 198">
            <a:extLst>
              <a:ext uri="{FF2B5EF4-FFF2-40B4-BE49-F238E27FC236}">
                <a16:creationId xmlns:a16="http://schemas.microsoft.com/office/drawing/2014/main" id="{F4AF25B5-3E9A-459B-9C09-049F3D1345A6}"/>
              </a:ext>
            </a:extLst>
          </p:cNvPr>
          <p:cNvSpPr>
            <a:spLocks noChangeArrowheads="1"/>
          </p:cNvSpPr>
          <p:nvPr/>
        </p:nvSpPr>
        <p:spPr bwMode="auto">
          <a:xfrm>
            <a:off x="2894013" y="4538663"/>
            <a:ext cx="428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a:t>
            </a:r>
            <a:endParaRPr lang="en-US" altLang="en-US"/>
          </a:p>
        </p:txBody>
      </p:sp>
      <p:sp>
        <p:nvSpPr>
          <p:cNvPr id="90311" name="Rectangle 199">
            <a:extLst>
              <a:ext uri="{FF2B5EF4-FFF2-40B4-BE49-F238E27FC236}">
                <a16:creationId xmlns:a16="http://schemas.microsoft.com/office/drawing/2014/main" id="{40ADC7C9-F6E6-43CA-B34D-45224B58537B}"/>
              </a:ext>
            </a:extLst>
          </p:cNvPr>
          <p:cNvSpPr>
            <a:spLocks noChangeArrowheads="1"/>
          </p:cNvSpPr>
          <p:nvPr/>
        </p:nvSpPr>
        <p:spPr bwMode="auto">
          <a:xfrm>
            <a:off x="2936875" y="453866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8</a:t>
            </a:r>
            <a:endParaRPr lang="en-US" altLang="en-US"/>
          </a:p>
        </p:txBody>
      </p:sp>
      <p:sp>
        <p:nvSpPr>
          <p:cNvPr id="90312" name="Line 200">
            <a:extLst>
              <a:ext uri="{FF2B5EF4-FFF2-40B4-BE49-F238E27FC236}">
                <a16:creationId xmlns:a16="http://schemas.microsoft.com/office/drawing/2014/main" id="{C7488721-A7F9-4885-A747-DF1C4B03AD34}"/>
              </a:ext>
            </a:extLst>
          </p:cNvPr>
          <p:cNvSpPr>
            <a:spLocks noChangeShapeType="1"/>
          </p:cNvSpPr>
          <p:nvPr/>
        </p:nvSpPr>
        <p:spPr bwMode="auto">
          <a:xfrm>
            <a:off x="3068638" y="431165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13" name="Line 201">
            <a:extLst>
              <a:ext uri="{FF2B5EF4-FFF2-40B4-BE49-F238E27FC236}">
                <a16:creationId xmlns:a16="http://schemas.microsoft.com/office/drawing/2014/main" id="{5070102A-DAE5-4194-A6AC-A84DCC1E75CC}"/>
              </a:ext>
            </a:extLst>
          </p:cNvPr>
          <p:cNvSpPr>
            <a:spLocks noChangeShapeType="1"/>
          </p:cNvSpPr>
          <p:nvPr/>
        </p:nvSpPr>
        <p:spPr bwMode="auto">
          <a:xfrm flipH="1">
            <a:off x="6191250" y="4311650"/>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14" name="Line 202">
            <a:extLst>
              <a:ext uri="{FF2B5EF4-FFF2-40B4-BE49-F238E27FC236}">
                <a16:creationId xmlns:a16="http://schemas.microsoft.com/office/drawing/2014/main" id="{BE13CBB8-9440-4A91-90A9-C5D48DEBA7C9}"/>
              </a:ext>
            </a:extLst>
          </p:cNvPr>
          <p:cNvSpPr>
            <a:spLocks noChangeShapeType="1"/>
          </p:cNvSpPr>
          <p:nvPr/>
        </p:nvSpPr>
        <p:spPr bwMode="auto">
          <a:xfrm>
            <a:off x="3068638" y="4033838"/>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15" name="Line 203">
            <a:extLst>
              <a:ext uri="{FF2B5EF4-FFF2-40B4-BE49-F238E27FC236}">
                <a16:creationId xmlns:a16="http://schemas.microsoft.com/office/drawing/2014/main" id="{D74D9A93-1E93-458E-BEE6-A656584A0F72}"/>
              </a:ext>
            </a:extLst>
          </p:cNvPr>
          <p:cNvSpPr>
            <a:spLocks noChangeShapeType="1"/>
          </p:cNvSpPr>
          <p:nvPr/>
        </p:nvSpPr>
        <p:spPr bwMode="auto">
          <a:xfrm flipH="1">
            <a:off x="6191250" y="4033838"/>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16" name="Rectangle 204">
            <a:extLst>
              <a:ext uri="{FF2B5EF4-FFF2-40B4-BE49-F238E27FC236}">
                <a16:creationId xmlns:a16="http://schemas.microsoft.com/office/drawing/2014/main" id="{4B35C9B9-FBB3-4E59-81CE-779EA5BF2DD6}"/>
              </a:ext>
            </a:extLst>
          </p:cNvPr>
          <p:cNvSpPr>
            <a:spLocks noChangeArrowheads="1"/>
          </p:cNvSpPr>
          <p:nvPr/>
        </p:nvSpPr>
        <p:spPr bwMode="auto">
          <a:xfrm>
            <a:off x="2894013" y="3984625"/>
            <a:ext cx="428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a:t>
            </a:r>
            <a:endParaRPr lang="en-US" altLang="en-US"/>
          </a:p>
        </p:txBody>
      </p:sp>
      <p:sp>
        <p:nvSpPr>
          <p:cNvPr id="90317" name="Rectangle 205">
            <a:extLst>
              <a:ext uri="{FF2B5EF4-FFF2-40B4-BE49-F238E27FC236}">
                <a16:creationId xmlns:a16="http://schemas.microsoft.com/office/drawing/2014/main" id="{B0B06743-4932-4F25-BF08-520CB9A1D22E}"/>
              </a:ext>
            </a:extLst>
          </p:cNvPr>
          <p:cNvSpPr>
            <a:spLocks noChangeArrowheads="1"/>
          </p:cNvSpPr>
          <p:nvPr/>
        </p:nvSpPr>
        <p:spPr bwMode="auto">
          <a:xfrm>
            <a:off x="2936875" y="39846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4</a:t>
            </a:r>
            <a:endParaRPr lang="en-US" altLang="en-US"/>
          </a:p>
        </p:txBody>
      </p:sp>
      <p:sp>
        <p:nvSpPr>
          <p:cNvPr id="90318" name="Line 206">
            <a:extLst>
              <a:ext uri="{FF2B5EF4-FFF2-40B4-BE49-F238E27FC236}">
                <a16:creationId xmlns:a16="http://schemas.microsoft.com/office/drawing/2014/main" id="{30325F09-489F-4D1A-86A7-5B4D8E10BA8D}"/>
              </a:ext>
            </a:extLst>
          </p:cNvPr>
          <p:cNvSpPr>
            <a:spLocks noChangeShapeType="1"/>
          </p:cNvSpPr>
          <p:nvPr/>
        </p:nvSpPr>
        <p:spPr bwMode="auto">
          <a:xfrm>
            <a:off x="3068638" y="375761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19" name="Line 207">
            <a:extLst>
              <a:ext uri="{FF2B5EF4-FFF2-40B4-BE49-F238E27FC236}">
                <a16:creationId xmlns:a16="http://schemas.microsoft.com/office/drawing/2014/main" id="{E5A95E35-A09F-4F6F-93C3-C6469B1687C6}"/>
              </a:ext>
            </a:extLst>
          </p:cNvPr>
          <p:cNvSpPr>
            <a:spLocks noChangeShapeType="1"/>
          </p:cNvSpPr>
          <p:nvPr/>
        </p:nvSpPr>
        <p:spPr bwMode="auto">
          <a:xfrm flipH="1">
            <a:off x="6191250" y="3757613"/>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20" name="Line 208">
            <a:extLst>
              <a:ext uri="{FF2B5EF4-FFF2-40B4-BE49-F238E27FC236}">
                <a16:creationId xmlns:a16="http://schemas.microsoft.com/office/drawing/2014/main" id="{CF72359A-37EC-4B49-9F92-BA1A6F28C13C}"/>
              </a:ext>
            </a:extLst>
          </p:cNvPr>
          <p:cNvSpPr>
            <a:spLocks noChangeShapeType="1"/>
          </p:cNvSpPr>
          <p:nvPr/>
        </p:nvSpPr>
        <p:spPr bwMode="auto">
          <a:xfrm>
            <a:off x="3068638" y="347980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21" name="Line 209">
            <a:extLst>
              <a:ext uri="{FF2B5EF4-FFF2-40B4-BE49-F238E27FC236}">
                <a16:creationId xmlns:a16="http://schemas.microsoft.com/office/drawing/2014/main" id="{01CEFE05-8596-44E8-91D6-01372A3990EB}"/>
              </a:ext>
            </a:extLst>
          </p:cNvPr>
          <p:cNvSpPr>
            <a:spLocks noChangeShapeType="1"/>
          </p:cNvSpPr>
          <p:nvPr/>
        </p:nvSpPr>
        <p:spPr bwMode="auto">
          <a:xfrm flipH="1">
            <a:off x="6191250" y="3479800"/>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22" name="Rectangle 210">
            <a:extLst>
              <a:ext uri="{FF2B5EF4-FFF2-40B4-BE49-F238E27FC236}">
                <a16:creationId xmlns:a16="http://schemas.microsoft.com/office/drawing/2014/main" id="{0081A304-CBCD-4479-A4F7-6408C9B2CD27}"/>
              </a:ext>
            </a:extLst>
          </p:cNvPr>
          <p:cNvSpPr>
            <a:spLocks noChangeArrowheads="1"/>
          </p:cNvSpPr>
          <p:nvPr/>
        </p:nvSpPr>
        <p:spPr bwMode="auto">
          <a:xfrm>
            <a:off x="2922588" y="343058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0</a:t>
            </a:r>
            <a:endParaRPr lang="en-US" altLang="en-US"/>
          </a:p>
        </p:txBody>
      </p:sp>
      <p:sp>
        <p:nvSpPr>
          <p:cNvPr id="90323" name="Line 211">
            <a:extLst>
              <a:ext uri="{FF2B5EF4-FFF2-40B4-BE49-F238E27FC236}">
                <a16:creationId xmlns:a16="http://schemas.microsoft.com/office/drawing/2014/main" id="{4D3E201A-7218-45D4-9B84-38F9FC095E76}"/>
              </a:ext>
            </a:extLst>
          </p:cNvPr>
          <p:cNvSpPr>
            <a:spLocks noChangeShapeType="1"/>
          </p:cNvSpPr>
          <p:nvPr/>
        </p:nvSpPr>
        <p:spPr bwMode="auto">
          <a:xfrm>
            <a:off x="3068638" y="3203575"/>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24" name="Line 212">
            <a:extLst>
              <a:ext uri="{FF2B5EF4-FFF2-40B4-BE49-F238E27FC236}">
                <a16:creationId xmlns:a16="http://schemas.microsoft.com/office/drawing/2014/main" id="{9EB02504-9758-4EA7-B995-FB775169E089}"/>
              </a:ext>
            </a:extLst>
          </p:cNvPr>
          <p:cNvSpPr>
            <a:spLocks noChangeShapeType="1"/>
          </p:cNvSpPr>
          <p:nvPr/>
        </p:nvSpPr>
        <p:spPr bwMode="auto">
          <a:xfrm flipH="1">
            <a:off x="6191250" y="3203575"/>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25" name="Line 213">
            <a:extLst>
              <a:ext uri="{FF2B5EF4-FFF2-40B4-BE49-F238E27FC236}">
                <a16:creationId xmlns:a16="http://schemas.microsoft.com/office/drawing/2014/main" id="{16D44017-27E1-409E-A9A7-68A4A7291175}"/>
              </a:ext>
            </a:extLst>
          </p:cNvPr>
          <p:cNvSpPr>
            <a:spLocks noChangeShapeType="1"/>
          </p:cNvSpPr>
          <p:nvPr/>
        </p:nvSpPr>
        <p:spPr bwMode="auto">
          <a:xfrm>
            <a:off x="3068638" y="292576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26" name="Line 214">
            <a:extLst>
              <a:ext uri="{FF2B5EF4-FFF2-40B4-BE49-F238E27FC236}">
                <a16:creationId xmlns:a16="http://schemas.microsoft.com/office/drawing/2014/main" id="{B66EE434-9B1D-4718-B87C-45CAC2F45E19}"/>
              </a:ext>
            </a:extLst>
          </p:cNvPr>
          <p:cNvSpPr>
            <a:spLocks noChangeShapeType="1"/>
          </p:cNvSpPr>
          <p:nvPr/>
        </p:nvSpPr>
        <p:spPr bwMode="auto">
          <a:xfrm flipH="1">
            <a:off x="6191250" y="2925763"/>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27" name="Line 215">
            <a:extLst>
              <a:ext uri="{FF2B5EF4-FFF2-40B4-BE49-F238E27FC236}">
                <a16:creationId xmlns:a16="http://schemas.microsoft.com/office/drawing/2014/main" id="{7FD7F8D1-4C22-44E5-8DA4-AF1484855A19}"/>
              </a:ext>
            </a:extLst>
          </p:cNvPr>
          <p:cNvSpPr>
            <a:spLocks noChangeShapeType="1"/>
          </p:cNvSpPr>
          <p:nvPr/>
        </p:nvSpPr>
        <p:spPr bwMode="auto">
          <a:xfrm>
            <a:off x="3068638" y="2649538"/>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28" name="Line 216">
            <a:extLst>
              <a:ext uri="{FF2B5EF4-FFF2-40B4-BE49-F238E27FC236}">
                <a16:creationId xmlns:a16="http://schemas.microsoft.com/office/drawing/2014/main" id="{34DA286E-EECA-444C-BE01-7BD9AE563CD4}"/>
              </a:ext>
            </a:extLst>
          </p:cNvPr>
          <p:cNvSpPr>
            <a:spLocks noChangeShapeType="1"/>
          </p:cNvSpPr>
          <p:nvPr/>
        </p:nvSpPr>
        <p:spPr bwMode="auto">
          <a:xfrm flipH="1">
            <a:off x="6191250" y="2649538"/>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29" name="Rectangle 217">
            <a:extLst>
              <a:ext uri="{FF2B5EF4-FFF2-40B4-BE49-F238E27FC236}">
                <a16:creationId xmlns:a16="http://schemas.microsoft.com/office/drawing/2014/main" id="{FA7899BC-A48B-48F0-AD8F-6D5711902D51}"/>
              </a:ext>
            </a:extLst>
          </p:cNvPr>
          <p:cNvSpPr>
            <a:spLocks noChangeArrowheads="1"/>
          </p:cNvSpPr>
          <p:nvPr/>
        </p:nvSpPr>
        <p:spPr bwMode="auto">
          <a:xfrm>
            <a:off x="2922588" y="26003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6</a:t>
            </a:r>
            <a:endParaRPr lang="en-US" altLang="en-US"/>
          </a:p>
        </p:txBody>
      </p:sp>
      <p:sp>
        <p:nvSpPr>
          <p:cNvPr id="90330" name="Line 218">
            <a:extLst>
              <a:ext uri="{FF2B5EF4-FFF2-40B4-BE49-F238E27FC236}">
                <a16:creationId xmlns:a16="http://schemas.microsoft.com/office/drawing/2014/main" id="{415CF226-B8BC-450D-AEEB-4C80DB8B0231}"/>
              </a:ext>
            </a:extLst>
          </p:cNvPr>
          <p:cNvSpPr>
            <a:spLocks noChangeShapeType="1"/>
          </p:cNvSpPr>
          <p:nvPr/>
        </p:nvSpPr>
        <p:spPr bwMode="auto">
          <a:xfrm>
            <a:off x="3068638" y="2649538"/>
            <a:ext cx="31591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31" name="Freeform 219">
            <a:extLst>
              <a:ext uri="{FF2B5EF4-FFF2-40B4-BE49-F238E27FC236}">
                <a16:creationId xmlns:a16="http://schemas.microsoft.com/office/drawing/2014/main" id="{A7629040-A01F-4B85-A6B3-0A3C3822B58C}"/>
              </a:ext>
            </a:extLst>
          </p:cNvPr>
          <p:cNvSpPr>
            <a:spLocks/>
          </p:cNvSpPr>
          <p:nvPr/>
        </p:nvSpPr>
        <p:spPr bwMode="auto">
          <a:xfrm>
            <a:off x="3068638" y="2649538"/>
            <a:ext cx="3159125" cy="2492375"/>
          </a:xfrm>
          <a:custGeom>
            <a:avLst/>
            <a:gdLst>
              <a:gd name="T0" fmla="*/ 0 w 1990"/>
              <a:gd name="T1" fmla="*/ 1570 h 1570"/>
              <a:gd name="T2" fmla="*/ 1990 w 1990"/>
              <a:gd name="T3" fmla="*/ 1570 h 1570"/>
              <a:gd name="T4" fmla="*/ 1990 w 1990"/>
              <a:gd name="T5" fmla="*/ 0 h 1570"/>
            </a:gdLst>
            <a:ahLst/>
            <a:cxnLst>
              <a:cxn ang="0">
                <a:pos x="T0" y="T1"/>
              </a:cxn>
              <a:cxn ang="0">
                <a:pos x="T2" y="T3"/>
              </a:cxn>
              <a:cxn ang="0">
                <a:pos x="T4" y="T5"/>
              </a:cxn>
            </a:cxnLst>
            <a:rect l="0" t="0" r="r" b="b"/>
            <a:pathLst>
              <a:path w="1990" h="1570">
                <a:moveTo>
                  <a:pt x="0" y="1570"/>
                </a:moveTo>
                <a:lnTo>
                  <a:pt x="1990" y="1570"/>
                </a:lnTo>
                <a:lnTo>
                  <a:pt x="1990"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332" name="Freeform 220">
            <a:extLst>
              <a:ext uri="{FF2B5EF4-FFF2-40B4-BE49-F238E27FC236}">
                <a16:creationId xmlns:a16="http://schemas.microsoft.com/office/drawing/2014/main" id="{8AC718A2-155C-48A8-B6DA-DA4081CD8A40}"/>
              </a:ext>
            </a:extLst>
          </p:cNvPr>
          <p:cNvSpPr>
            <a:spLocks/>
          </p:cNvSpPr>
          <p:nvPr/>
        </p:nvSpPr>
        <p:spPr bwMode="auto">
          <a:xfrm>
            <a:off x="3089275" y="3136900"/>
            <a:ext cx="1130300" cy="2011363"/>
          </a:xfrm>
          <a:custGeom>
            <a:avLst/>
            <a:gdLst>
              <a:gd name="T0" fmla="*/ 10 w 712"/>
              <a:gd name="T1" fmla="*/ 212 h 1267"/>
              <a:gd name="T2" fmla="*/ 23 w 712"/>
              <a:gd name="T3" fmla="*/ 212 h 1267"/>
              <a:gd name="T4" fmla="*/ 42 w 712"/>
              <a:gd name="T5" fmla="*/ 216 h 1267"/>
              <a:gd name="T6" fmla="*/ 55 w 712"/>
              <a:gd name="T7" fmla="*/ 216 h 1267"/>
              <a:gd name="T8" fmla="*/ 74 w 712"/>
              <a:gd name="T9" fmla="*/ 212 h 1267"/>
              <a:gd name="T10" fmla="*/ 88 w 712"/>
              <a:gd name="T11" fmla="*/ 212 h 1267"/>
              <a:gd name="T12" fmla="*/ 101 w 712"/>
              <a:gd name="T13" fmla="*/ 212 h 1267"/>
              <a:gd name="T14" fmla="*/ 120 w 712"/>
              <a:gd name="T15" fmla="*/ 216 h 1267"/>
              <a:gd name="T16" fmla="*/ 134 w 712"/>
              <a:gd name="T17" fmla="*/ 216 h 1267"/>
              <a:gd name="T18" fmla="*/ 152 w 712"/>
              <a:gd name="T19" fmla="*/ 212 h 1267"/>
              <a:gd name="T20" fmla="*/ 166 w 712"/>
              <a:gd name="T21" fmla="*/ 216 h 1267"/>
              <a:gd name="T22" fmla="*/ 180 w 712"/>
              <a:gd name="T23" fmla="*/ 212 h 1267"/>
              <a:gd name="T24" fmla="*/ 198 w 712"/>
              <a:gd name="T25" fmla="*/ 216 h 1267"/>
              <a:gd name="T26" fmla="*/ 212 w 712"/>
              <a:gd name="T27" fmla="*/ 212 h 1267"/>
              <a:gd name="T28" fmla="*/ 230 w 712"/>
              <a:gd name="T29" fmla="*/ 212 h 1267"/>
              <a:gd name="T30" fmla="*/ 244 w 712"/>
              <a:gd name="T31" fmla="*/ 216 h 1267"/>
              <a:gd name="T32" fmla="*/ 258 w 712"/>
              <a:gd name="T33" fmla="*/ 216 h 1267"/>
              <a:gd name="T34" fmla="*/ 276 w 712"/>
              <a:gd name="T35" fmla="*/ 216 h 1267"/>
              <a:gd name="T36" fmla="*/ 290 w 712"/>
              <a:gd name="T37" fmla="*/ 212 h 1267"/>
              <a:gd name="T38" fmla="*/ 307 w 712"/>
              <a:gd name="T39" fmla="*/ 212 h 1267"/>
              <a:gd name="T40" fmla="*/ 321 w 712"/>
              <a:gd name="T41" fmla="*/ 216 h 1267"/>
              <a:gd name="T42" fmla="*/ 335 w 712"/>
              <a:gd name="T43" fmla="*/ 216 h 1267"/>
              <a:gd name="T44" fmla="*/ 353 w 712"/>
              <a:gd name="T45" fmla="*/ 212 h 1267"/>
              <a:gd name="T46" fmla="*/ 367 w 712"/>
              <a:gd name="T47" fmla="*/ 212 h 1267"/>
              <a:gd name="T48" fmla="*/ 385 w 712"/>
              <a:gd name="T49" fmla="*/ 212 h 1267"/>
              <a:gd name="T50" fmla="*/ 399 w 712"/>
              <a:gd name="T51" fmla="*/ 216 h 1267"/>
              <a:gd name="T52" fmla="*/ 413 w 712"/>
              <a:gd name="T53" fmla="*/ 216 h 1267"/>
              <a:gd name="T54" fmla="*/ 431 w 712"/>
              <a:gd name="T55" fmla="*/ 212 h 1267"/>
              <a:gd name="T56" fmla="*/ 445 w 712"/>
              <a:gd name="T57" fmla="*/ 216 h 1267"/>
              <a:gd name="T58" fmla="*/ 464 w 712"/>
              <a:gd name="T59" fmla="*/ 212 h 1267"/>
              <a:gd name="T60" fmla="*/ 477 w 712"/>
              <a:gd name="T61" fmla="*/ 216 h 1267"/>
              <a:gd name="T62" fmla="*/ 491 w 712"/>
              <a:gd name="T63" fmla="*/ 212 h 1267"/>
              <a:gd name="T64" fmla="*/ 510 w 712"/>
              <a:gd name="T65" fmla="*/ 212 h 1267"/>
              <a:gd name="T66" fmla="*/ 523 w 712"/>
              <a:gd name="T67" fmla="*/ 216 h 1267"/>
              <a:gd name="T68" fmla="*/ 537 w 712"/>
              <a:gd name="T69" fmla="*/ 212 h 1267"/>
              <a:gd name="T70" fmla="*/ 555 w 712"/>
              <a:gd name="T71" fmla="*/ 216 h 1267"/>
              <a:gd name="T72" fmla="*/ 569 w 712"/>
              <a:gd name="T73" fmla="*/ 212 h 1267"/>
              <a:gd name="T74" fmla="*/ 588 w 712"/>
              <a:gd name="T75" fmla="*/ 212 h 1267"/>
              <a:gd name="T76" fmla="*/ 601 w 712"/>
              <a:gd name="T77" fmla="*/ 216 h 1267"/>
              <a:gd name="T78" fmla="*/ 615 w 712"/>
              <a:gd name="T79" fmla="*/ 216 h 1267"/>
              <a:gd name="T80" fmla="*/ 634 w 712"/>
              <a:gd name="T81" fmla="*/ 216 h 1267"/>
              <a:gd name="T82" fmla="*/ 647 w 712"/>
              <a:gd name="T83" fmla="*/ 212 h 1267"/>
              <a:gd name="T84" fmla="*/ 666 w 712"/>
              <a:gd name="T85" fmla="*/ 198 h 1267"/>
              <a:gd name="T86" fmla="*/ 680 w 712"/>
              <a:gd name="T87" fmla="*/ 294 h 1267"/>
              <a:gd name="T88" fmla="*/ 693 w 712"/>
              <a:gd name="T89" fmla="*/ 0 h 1267"/>
              <a:gd name="T90" fmla="*/ 712 w 712"/>
              <a:gd name="T91" fmla="*/ 1267 h 1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2" h="1267">
                <a:moveTo>
                  <a:pt x="0" y="216"/>
                </a:moveTo>
                <a:lnTo>
                  <a:pt x="10" y="212"/>
                </a:lnTo>
                <a:lnTo>
                  <a:pt x="19" y="216"/>
                </a:lnTo>
                <a:lnTo>
                  <a:pt x="23" y="212"/>
                </a:lnTo>
                <a:lnTo>
                  <a:pt x="33" y="216"/>
                </a:lnTo>
                <a:lnTo>
                  <a:pt x="42" y="216"/>
                </a:lnTo>
                <a:lnTo>
                  <a:pt x="51" y="212"/>
                </a:lnTo>
                <a:lnTo>
                  <a:pt x="55" y="216"/>
                </a:lnTo>
                <a:lnTo>
                  <a:pt x="65" y="212"/>
                </a:lnTo>
                <a:lnTo>
                  <a:pt x="74" y="212"/>
                </a:lnTo>
                <a:lnTo>
                  <a:pt x="78" y="216"/>
                </a:lnTo>
                <a:lnTo>
                  <a:pt x="88" y="212"/>
                </a:lnTo>
                <a:lnTo>
                  <a:pt x="97" y="216"/>
                </a:lnTo>
                <a:lnTo>
                  <a:pt x="101" y="212"/>
                </a:lnTo>
                <a:lnTo>
                  <a:pt x="111" y="212"/>
                </a:lnTo>
                <a:lnTo>
                  <a:pt x="120" y="216"/>
                </a:lnTo>
                <a:lnTo>
                  <a:pt x="129" y="212"/>
                </a:lnTo>
                <a:lnTo>
                  <a:pt x="134" y="216"/>
                </a:lnTo>
                <a:lnTo>
                  <a:pt x="143" y="212"/>
                </a:lnTo>
                <a:lnTo>
                  <a:pt x="152" y="212"/>
                </a:lnTo>
                <a:lnTo>
                  <a:pt x="157" y="216"/>
                </a:lnTo>
                <a:lnTo>
                  <a:pt x="166" y="216"/>
                </a:lnTo>
                <a:lnTo>
                  <a:pt x="175" y="212"/>
                </a:lnTo>
                <a:lnTo>
                  <a:pt x="180" y="212"/>
                </a:lnTo>
                <a:lnTo>
                  <a:pt x="189" y="212"/>
                </a:lnTo>
                <a:lnTo>
                  <a:pt x="198" y="216"/>
                </a:lnTo>
                <a:lnTo>
                  <a:pt x="207" y="216"/>
                </a:lnTo>
                <a:lnTo>
                  <a:pt x="212" y="212"/>
                </a:lnTo>
                <a:lnTo>
                  <a:pt x="221" y="212"/>
                </a:lnTo>
                <a:lnTo>
                  <a:pt x="230" y="212"/>
                </a:lnTo>
                <a:lnTo>
                  <a:pt x="235" y="216"/>
                </a:lnTo>
                <a:lnTo>
                  <a:pt x="244" y="216"/>
                </a:lnTo>
                <a:lnTo>
                  <a:pt x="253" y="212"/>
                </a:lnTo>
                <a:lnTo>
                  <a:pt x="258" y="216"/>
                </a:lnTo>
                <a:lnTo>
                  <a:pt x="267" y="212"/>
                </a:lnTo>
                <a:lnTo>
                  <a:pt x="276" y="216"/>
                </a:lnTo>
                <a:lnTo>
                  <a:pt x="281" y="216"/>
                </a:lnTo>
                <a:lnTo>
                  <a:pt x="290" y="212"/>
                </a:lnTo>
                <a:lnTo>
                  <a:pt x="299" y="216"/>
                </a:lnTo>
                <a:lnTo>
                  <a:pt x="307" y="212"/>
                </a:lnTo>
                <a:lnTo>
                  <a:pt x="313" y="216"/>
                </a:lnTo>
                <a:lnTo>
                  <a:pt x="321" y="216"/>
                </a:lnTo>
                <a:lnTo>
                  <a:pt x="330" y="212"/>
                </a:lnTo>
                <a:lnTo>
                  <a:pt x="335" y="216"/>
                </a:lnTo>
                <a:lnTo>
                  <a:pt x="344" y="212"/>
                </a:lnTo>
                <a:lnTo>
                  <a:pt x="353" y="212"/>
                </a:lnTo>
                <a:lnTo>
                  <a:pt x="358" y="216"/>
                </a:lnTo>
                <a:lnTo>
                  <a:pt x="367" y="212"/>
                </a:lnTo>
                <a:lnTo>
                  <a:pt x="376" y="216"/>
                </a:lnTo>
                <a:lnTo>
                  <a:pt x="385" y="212"/>
                </a:lnTo>
                <a:lnTo>
                  <a:pt x="390" y="212"/>
                </a:lnTo>
                <a:lnTo>
                  <a:pt x="399" y="216"/>
                </a:lnTo>
                <a:lnTo>
                  <a:pt x="408" y="212"/>
                </a:lnTo>
                <a:lnTo>
                  <a:pt x="413" y="216"/>
                </a:lnTo>
                <a:lnTo>
                  <a:pt x="422" y="212"/>
                </a:lnTo>
                <a:lnTo>
                  <a:pt x="431" y="212"/>
                </a:lnTo>
                <a:lnTo>
                  <a:pt x="436" y="216"/>
                </a:lnTo>
                <a:lnTo>
                  <a:pt x="445" y="216"/>
                </a:lnTo>
                <a:lnTo>
                  <a:pt x="454" y="212"/>
                </a:lnTo>
                <a:lnTo>
                  <a:pt x="464" y="212"/>
                </a:lnTo>
                <a:lnTo>
                  <a:pt x="468" y="212"/>
                </a:lnTo>
                <a:lnTo>
                  <a:pt x="477" y="216"/>
                </a:lnTo>
                <a:lnTo>
                  <a:pt x="487" y="216"/>
                </a:lnTo>
                <a:lnTo>
                  <a:pt x="491" y="212"/>
                </a:lnTo>
                <a:lnTo>
                  <a:pt x="500" y="212"/>
                </a:lnTo>
                <a:lnTo>
                  <a:pt x="510" y="212"/>
                </a:lnTo>
                <a:lnTo>
                  <a:pt x="514" y="216"/>
                </a:lnTo>
                <a:lnTo>
                  <a:pt x="523" y="216"/>
                </a:lnTo>
                <a:lnTo>
                  <a:pt x="533" y="212"/>
                </a:lnTo>
                <a:lnTo>
                  <a:pt x="537" y="212"/>
                </a:lnTo>
                <a:lnTo>
                  <a:pt x="546" y="212"/>
                </a:lnTo>
                <a:lnTo>
                  <a:pt x="555" y="216"/>
                </a:lnTo>
                <a:lnTo>
                  <a:pt x="565" y="216"/>
                </a:lnTo>
                <a:lnTo>
                  <a:pt x="569" y="212"/>
                </a:lnTo>
                <a:lnTo>
                  <a:pt x="578" y="216"/>
                </a:lnTo>
                <a:lnTo>
                  <a:pt x="588" y="212"/>
                </a:lnTo>
                <a:lnTo>
                  <a:pt x="592" y="216"/>
                </a:lnTo>
                <a:lnTo>
                  <a:pt x="601" y="216"/>
                </a:lnTo>
                <a:lnTo>
                  <a:pt x="611" y="212"/>
                </a:lnTo>
                <a:lnTo>
                  <a:pt x="615" y="216"/>
                </a:lnTo>
                <a:lnTo>
                  <a:pt x="624" y="212"/>
                </a:lnTo>
                <a:lnTo>
                  <a:pt x="634" y="216"/>
                </a:lnTo>
                <a:lnTo>
                  <a:pt x="643" y="221"/>
                </a:lnTo>
                <a:lnTo>
                  <a:pt x="647" y="212"/>
                </a:lnTo>
                <a:lnTo>
                  <a:pt x="657" y="216"/>
                </a:lnTo>
                <a:lnTo>
                  <a:pt x="666" y="198"/>
                </a:lnTo>
                <a:lnTo>
                  <a:pt x="670" y="207"/>
                </a:lnTo>
                <a:lnTo>
                  <a:pt x="680" y="294"/>
                </a:lnTo>
                <a:lnTo>
                  <a:pt x="689" y="170"/>
                </a:lnTo>
                <a:lnTo>
                  <a:pt x="693" y="0"/>
                </a:lnTo>
                <a:lnTo>
                  <a:pt x="703" y="583"/>
                </a:lnTo>
                <a:lnTo>
                  <a:pt x="712" y="1267"/>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333" name="Freeform 221">
            <a:extLst>
              <a:ext uri="{FF2B5EF4-FFF2-40B4-BE49-F238E27FC236}">
                <a16:creationId xmlns:a16="http://schemas.microsoft.com/office/drawing/2014/main" id="{37976CA0-C8C9-4502-BF35-E44BB3CBE6D5}"/>
              </a:ext>
            </a:extLst>
          </p:cNvPr>
          <p:cNvSpPr>
            <a:spLocks/>
          </p:cNvSpPr>
          <p:nvPr/>
        </p:nvSpPr>
        <p:spPr bwMode="auto">
          <a:xfrm>
            <a:off x="4219575" y="2649538"/>
            <a:ext cx="36513" cy="2498725"/>
          </a:xfrm>
          <a:custGeom>
            <a:avLst/>
            <a:gdLst>
              <a:gd name="T0" fmla="*/ 0 w 23"/>
              <a:gd name="T1" fmla="*/ 1574 h 1574"/>
              <a:gd name="T2" fmla="*/ 9 w 23"/>
              <a:gd name="T3" fmla="*/ 1175 h 1574"/>
              <a:gd name="T4" fmla="*/ 14 w 23"/>
              <a:gd name="T5" fmla="*/ 133 h 1574"/>
              <a:gd name="T6" fmla="*/ 23 w 23"/>
              <a:gd name="T7" fmla="*/ 0 h 1574"/>
            </a:gdLst>
            <a:ahLst/>
            <a:cxnLst>
              <a:cxn ang="0">
                <a:pos x="T0" y="T1"/>
              </a:cxn>
              <a:cxn ang="0">
                <a:pos x="T2" y="T3"/>
              </a:cxn>
              <a:cxn ang="0">
                <a:pos x="T4" y="T5"/>
              </a:cxn>
              <a:cxn ang="0">
                <a:pos x="T6" y="T7"/>
              </a:cxn>
            </a:cxnLst>
            <a:rect l="0" t="0" r="r" b="b"/>
            <a:pathLst>
              <a:path w="23" h="1574">
                <a:moveTo>
                  <a:pt x="0" y="1574"/>
                </a:moveTo>
                <a:lnTo>
                  <a:pt x="9" y="1175"/>
                </a:lnTo>
                <a:lnTo>
                  <a:pt x="14" y="133"/>
                </a:lnTo>
                <a:lnTo>
                  <a:pt x="23" y="0"/>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334" name="Freeform 222">
            <a:extLst>
              <a:ext uri="{FF2B5EF4-FFF2-40B4-BE49-F238E27FC236}">
                <a16:creationId xmlns:a16="http://schemas.microsoft.com/office/drawing/2014/main" id="{3C3541B5-DFD9-49C2-8A4C-AB3222D87E3D}"/>
              </a:ext>
            </a:extLst>
          </p:cNvPr>
          <p:cNvSpPr>
            <a:spLocks/>
          </p:cNvSpPr>
          <p:nvPr/>
        </p:nvSpPr>
        <p:spPr bwMode="auto">
          <a:xfrm>
            <a:off x="4256088" y="2649538"/>
            <a:ext cx="1565275" cy="1085850"/>
          </a:xfrm>
          <a:custGeom>
            <a:avLst/>
            <a:gdLst>
              <a:gd name="T0" fmla="*/ 14 w 986"/>
              <a:gd name="T1" fmla="*/ 257 h 684"/>
              <a:gd name="T2" fmla="*/ 37 w 986"/>
              <a:gd name="T3" fmla="*/ 344 h 684"/>
              <a:gd name="T4" fmla="*/ 60 w 986"/>
              <a:gd name="T5" fmla="*/ 454 h 684"/>
              <a:gd name="T6" fmla="*/ 87 w 986"/>
              <a:gd name="T7" fmla="*/ 523 h 684"/>
              <a:gd name="T8" fmla="*/ 110 w 986"/>
              <a:gd name="T9" fmla="*/ 555 h 684"/>
              <a:gd name="T10" fmla="*/ 133 w 986"/>
              <a:gd name="T11" fmla="*/ 560 h 684"/>
              <a:gd name="T12" fmla="*/ 156 w 986"/>
              <a:gd name="T13" fmla="*/ 486 h 684"/>
              <a:gd name="T14" fmla="*/ 178 w 986"/>
              <a:gd name="T15" fmla="*/ 647 h 684"/>
              <a:gd name="T16" fmla="*/ 201 w 986"/>
              <a:gd name="T17" fmla="*/ 542 h 684"/>
              <a:gd name="T18" fmla="*/ 224 w 986"/>
              <a:gd name="T19" fmla="*/ 519 h 684"/>
              <a:gd name="T20" fmla="*/ 247 w 986"/>
              <a:gd name="T21" fmla="*/ 514 h 684"/>
              <a:gd name="T22" fmla="*/ 270 w 986"/>
              <a:gd name="T23" fmla="*/ 514 h 684"/>
              <a:gd name="T24" fmla="*/ 293 w 986"/>
              <a:gd name="T25" fmla="*/ 514 h 684"/>
              <a:gd name="T26" fmla="*/ 316 w 986"/>
              <a:gd name="T27" fmla="*/ 519 h 684"/>
              <a:gd name="T28" fmla="*/ 343 w 986"/>
              <a:gd name="T29" fmla="*/ 519 h 684"/>
              <a:gd name="T30" fmla="*/ 366 w 986"/>
              <a:gd name="T31" fmla="*/ 523 h 684"/>
              <a:gd name="T32" fmla="*/ 389 w 986"/>
              <a:gd name="T33" fmla="*/ 523 h 684"/>
              <a:gd name="T34" fmla="*/ 412 w 986"/>
              <a:gd name="T35" fmla="*/ 523 h 684"/>
              <a:gd name="T36" fmla="*/ 435 w 986"/>
              <a:gd name="T37" fmla="*/ 523 h 684"/>
              <a:gd name="T38" fmla="*/ 458 w 986"/>
              <a:gd name="T39" fmla="*/ 519 h 684"/>
              <a:gd name="T40" fmla="*/ 481 w 986"/>
              <a:gd name="T41" fmla="*/ 519 h 684"/>
              <a:gd name="T42" fmla="*/ 504 w 986"/>
              <a:gd name="T43" fmla="*/ 519 h 684"/>
              <a:gd name="T44" fmla="*/ 527 w 986"/>
              <a:gd name="T45" fmla="*/ 519 h 684"/>
              <a:gd name="T46" fmla="*/ 550 w 986"/>
              <a:gd name="T47" fmla="*/ 523 h 684"/>
              <a:gd name="T48" fmla="*/ 573 w 986"/>
              <a:gd name="T49" fmla="*/ 523 h 684"/>
              <a:gd name="T50" fmla="*/ 601 w 986"/>
              <a:gd name="T51" fmla="*/ 523 h 684"/>
              <a:gd name="T52" fmla="*/ 624 w 986"/>
              <a:gd name="T53" fmla="*/ 523 h 684"/>
              <a:gd name="T54" fmla="*/ 647 w 986"/>
              <a:gd name="T55" fmla="*/ 523 h 684"/>
              <a:gd name="T56" fmla="*/ 669 w 986"/>
              <a:gd name="T57" fmla="*/ 523 h 684"/>
              <a:gd name="T58" fmla="*/ 692 w 986"/>
              <a:gd name="T59" fmla="*/ 519 h 684"/>
              <a:gd name="T60" fmla="*/ 715 w 986"/>
              <a:gd name="T61" fmla="*/ 519 h 684"/>
              <a:gd name="T62" fmla="*/ 738 w 986"/>
              <a:gd name="T63" fmla="*/ 519 h 684"/>
              <a:gd name="T64" fmla="*/ 761 w 986"/>
              <a:gd name="T65" fmla="*/ 519 h 684"/>
              <a:gd name="T66" fmla="*/ 784 w 986"/>
              <a:gd name="T67" fmla="*/ 519 h 684"/>
              <a:gd name="T68" fmla="*/ 807 w 986"/>
              <a:gd name="T69" fmla="*/ 523 h 684"/>
              <a:gd name="T70" fmla="*/ 830 w 986"/>
              <a:gd name="T71" fmla="*/ 523 h 684"/>
              <a:gd name="T72" fmla="*/ 857 w 986"/>
              <a:gd name="T73" fmla="*/ 523 h 684"/>
              <a:gd name="T74" fmla="*/ 880 w 986"/>
              <a:gd name="T75" fmla="*/ 523 h 684"/>
              <a:gd name="T76" fmla="*/ 903 w 986"/>
              <a:gd name="T77" fmla="*/ 519 h 684"/>
              <a:gd name="T78" fmla="*/ 926 w 986"/>
              <a:gd name="T79" fmla="*/ 523 h 684"/>
              <a:gd name="T80" fmla="*/ 949 w 986"/>
              <a:gd name="T81" fmla="*/ 519 h 684"/>
              <a:gd name="T82" fmla="*/ 972 w 986"/>
              <a:gd name="T83" fmla="*/ 523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6" h="684">
                <a:moveTo>
                  <a:pt x="0" y="0"/>
                </a:moveTo>
                <a:lnTo>
                  <a:pt x="9" y="239"/>
                </a:lnTo>
                <a:lnTo>
                  <a:pt x="14" y="257"/>
                </a:lnTo>
                <a:lnTo>
                  <a:pt x="23" y="229"/>
                </a:lnTo>
                <a:lnTo>
                  <a:pt x="32" y="298"/>
                </a:lnTo>
                <a:lnTo>
                  <a:pt x="37" y="344"/>
                </a:lnTo>
                <a:lnTo>
                  <a:pt x="46" y="390"/>
                </a:lnTo>
                <a:lnTo>
                  <a:pt x="55" y="431"/>
                </a:lnTo>
                <a:lnTo>
                  <a:pt x="60" y="454"/>
                </a:lnTo>
                <a:lnTo>
                  <a:pt x="69" y="486"/>
                </a:lnTo>
                <a:lnTo>
                  <a:pt x="78" y="509"/>
                </a:lnTo>
                <a:lnTo>
                  <a:pt x="87" y="523"/>
                </a:lnTo>
                <a:lnTo>
                  <a:pt x="92" y="542"/>
                </a:lnTo>
                <a:lnTo>
                  <a:pt x="100" y="546"/>
                </a:lnTo>
                <a:lnTo>
                  <a:pt x="110" y="555"/>
                </a:lnTo>
                <a:lnTo>
                  <a:pt x="115" y="555"/>
                </a:lnTo>
                <a:lnTo>
                  <a:pt x="123" y="551"/>
                </a:lnTo>
                <a:lnTo>
                  <a:pt x="133" y="560"/>
                </a:lnTo>
                <a:lnTo>
                  <a:pt x="138" y="551"/>
                </a:lnTo>
                <a:lnTo>
                  <a:pt x="146" y="496"/>
                </a:lnTo>
                <a:lnTo>
                  <a:pt x="156" y="486"/>
                </a:lnTo>
                <a:lnTo>
                  <a:pt x="164" y="592"/>
                </a:lnTo>
                <a:lnTo>
                  <a:pt x="169" y="684"/>
                </a:lnTo>
                <a:lnTo>
                  <a:pt x="178" y="647"/>
                </a:lnTo>
                <a:lnTo>
                  <a:pt x="187" y="574"/>
                </a:lnTo>
                <a:lnTo>
                  <a:pt x="192" y="551"/>
                </a:lnTo>
                <a:lnTo>
                  <a:pt x="201" y="542"/>
                </a:lnTo>
                <a:lnTo>
                  <a:pt x="210" y="532"/>
                </a:lnTo>
                <a:lnTo>
                  <a:pt x="215" y="523"/>
                </a:lnTo>
                <a:lnTo>
                  <a:pt x="224" y="519"/>
                </a:lnTo>
                <a:lnTo>
                  <a:pt x="233" y="519"/>
                </a:lnTo>
                <a:lnTo>
                  <a:pt x="242" y="514"/>
                </a:lnTo>
                <a:lnTo>
                  <a:pt x="247" y="514"/>
                </a:lnTo>
                <a:lnTo>
                  <a:pt x="256" y="514"/>
                </a:lnTo>
                <a:lnTo>
                  <a:pt x="265" y="514"/>
                </a:lnTo>
                <a:lnTo>
                  <a:pt x="270" y="514"/>
                </a:lnTo>
                <a:lnTo>
                  <a:pt x="279" y="514"/>
                </a:lnTo>
                <a:lnTo>
                  <a:pt x="288" y="514"/>
                </a:lnTo>
                <a:lnTo>
                  <a:pt x="293" y="514"/>
                </a:lnTo>
                <a:lnTo>
                  <a:pt x="302" y="519"/>
                </a:lnTo>
                <a:lnTo>
                  <a:pt x="311" y="519"/>
                </a:lnTo>
                <a:lnTo>
                  <a:pt x="316" y="519"/>
                </a:lnTo>
                <a:lnTo>
                  <a:pt x="325" y="519"/>
                </a:lnTo>
                <a:lnTo>
                  <a:pt x="334" y="519"/>
                </a:lnTo>
                <a:lnTo>
                  <a:pt x="343" y="519"/>
                </a:lnTo>
                <a:lnTo>
                  <a:pt x="348" y="523"/>
                </a:lnTo>
                <a:lnTo>
                  <a:pt x="357" y="523"/>
                </a:lnTo>
                <a:lnTo>
                  <a:pt x="366" y="523"/>
                </a:lnTo>
                <a:lnTo>
                  <a:pt x="371" y="523"/>
                </a:lnTo>
                <a:lnTo>
                  <a:pt x="380" y="523"/>
                </a:lnTo>
                <a:lnTo>
                  <a:pt x="389" y="523"/>
                </a:lnTo>
                <a:lnTo>
                  <a:pt x="394" y="523"/>
                </a:lnTo>
                <a:lnTo>
                  <a:pt x="403" y="523"/>
                </a:lnTo>
                <a:lnTo>
                  <a:pt x="412" y="523"/>
                </a:lnTo>
                <a:lnTo>
                  <a:pt x="422" y="523"/>
                </a:lnTo>
                <a:lnTo>
                  <a:pt x="426" y="523"/>
                </a:lnTo>
                <a:lnTo>
                  <a:pt x="435" y="523"/>
                </a:lnTo>
                <a:lnTo>
                  <a:pt x="445" y="523"/>
                </a:lnTo>
                <a:lnTo>
                  <a:pt x="449" y="519"/>
                </a:lnTo>
                <a:lnTo>
                  <a:pt x="458" y="519"/>
                </a:lnTo>
                <a:lnTo>
                  <a:pt x="468" y="519"/>
                </a:lnTo>
                <a:lnTo>
                  <a:pt x="472" y="519"/>
                </a:lnTo>
                <a:lnTo>
                  <a:pt x="481" y="519"/>
                </a:lnTo>
                <a:lnTo>
                  <a:pt x="491" y="519"/>
                </a:lnTo>
                <a:lnTo>
                  <a:pt x="500" y="519"/>
                </a:lnTo>
                <a:lnTo>
                  <a:pt x="504" y="519"/>
                </a:lnTo>
                <a:lnTo>
                  <a:pt x="514" y="519"/>
                </a:lnTo>
                <a:lnTo>
                  <a:pt x="523" y="519"/>
                </a:lnTo>
                <a:lnTo>
                  <a:pt x="527" y="519"/>
                </a:lnTo>
                <a:lnTo>
                  <a:pt x="537" y="519"/>
                </a:lnTo>
                <a:lnTo>
                  <a:pt x="546" y="519"/>
                </a:lnTo>
                <a:lnTo>
                  <a:pt x="550" y="523"/>
                </a:lnTo>
                <a:lnTo>
                  <a:pt x="560" y="523"/>
                </a:lnTo>
                <a:lnTo>
                  <a:pt x="569" y="523"/>
                </a:lnTo>
                <a:lnTo>
                  <a:pt x="573" y="523"/>
                </a:lnTo>
                <a:lnTo>
                  <a:pt x="583" y="523"/>
                </a:lnTo>
                <a:lnTo>
                  <a:pt x="592" y="523"/>
                </a:lnTo>
                <a:lnTo>
                  <a:pt x="601" y="523"/>
                </a:lnTo>
                <a:lnTo>
                  <a:pt x="605" y="523"/>
                </a:lnTo>
                <a:lnTo>
                  <a:pt x="615" y="523"/>
                </a:lnTo>
                <a:lnTo>
                  <a:pt x="624" y="523"/>
                </a:lnTo>
                <a:lnTo>
                  <a:pt x="627" y="523"/>
                </a:lnTo>
                <a:lnTo>
                  <a:pt x="638" y="523"/>
                </a:lnTo>
                <a:lnTo>
                  <a:pt x="647" y="523"/>
                </a:lnTo>
                <a:lnTo>
                  <a:pt x="650" y="523"/>
                </a:lnTo>
                <a:lnTo>
                  <a:pt x="661" y="523"/>
                </a:lnTo>
                <a:lnTo>
                  <a:pt x="669" y="523"/>
                </a:lnTo>
                <a:lnTo>
                  <a:pt x="679" y="523"/>
                </a:lnTo>
                <a:lnTo>
                  <a:pt x="684" y="523"/>
                </a:lnTo>
                <a:lnTo>
                  <a:pt x="692" y="519"/>
                </a:lnTo>
                <a:lnTo>
                  <a:pt x="702" y="519"/>
                </a:lnTo>
                <a:lnTo>
                  <a:pt x="707" y="519"/>
                </a:lnTo>
                <a:lnTo>
                  <a:pt x="715" y="519"/>
                </a:lnTo>
                <a:lnTo>
                  <a:pt x="725" y="519"/>
                </a:lnTo>
                <a:lnTo>
                  <a:pt x="729" y="519"/>
                </a:lnTo>
                <a:lnTo>
                  <a:pt x="738" y="519"/>
                </a:lnTo>
                <a:lnTo>
                  <a:pt x="747" y="519"/>
                </a:lnTo>
                <a:lnTo>
                  <a:pt x="756" y="519"/>
                </a:lnTo>
                <a:lnTo>
                  <a:pt x="761" y="519"/>
                </a:lnTo>
                <a:lnTo>
                  <a:pt x="770" y="519"/>
                </a:lnTo>
                <a:lnTo>
                  <a:pt x="779" y="519"/>
                </a:lnTo>
                <a:lnTo>
                  <a:pt x="784" y="519"/>
                </a:lnTo>
                <a:lnTo>
                  <a:pt x="793" y="519"/>
                </a:lnTo>
                <a:lnTo>
                  <a:pt x="802" y="519"/>
                </a:lnTo>
                <a:lnTo>
                  <a:pt x="807" y="523"/>
                </a:lnTo>
                <a:lnTo>
                  <a:pt x="816" y="523"/>
                </a:lnTo>
                <a:lnTo>
                  <a:pt x="825" y="519"/>
                </a:lnTo>
                <a:lnTo>
                  <a:pt x="830" y="523"/>
                </a:lnTo>
                <a:lnTo>
                  <a:pt x="839" y="523"/>
                </a:lnTo>
                <a:lnTo>
                  <a:pt x="848" y="523"/>
                </a:lnTo>
                <a:lnTo>
                  <a:pt x="857" y="523"/>
                </a:lnTo>
                <a:lnTo>
                  <a:pt x="862" y="519"/>
                </a:lnTo>
                <a:lnTo>
                  <a:pt x="871" y="523"/>
                </a:lnTo>
                <a:lnTo>
                  <a:pt x="880" y="523"/>
                </a:lnTo>
                <a:lnTo>
                  <a:pt x="885" y="523"/>
                </a:lnTo>
                <a:lnTo>
                  <a:pt x="894" y="523"/>
                </a:lnTo>
                <a:lnTo>
                  <a:pt x="903" y="519"/>
                </a:lnTo>
                <a:lnTo>
                  <a:pt x="908" y="519"/>
                </a:lnTo>
                <a:lnTo>
                  <a:pt x="917" y="523"/>
                </a:lnTo>
                <a:lnTo>
                  <a:pt x="926" y="523"/>
                </a:lnTo>
                <a:lnTo>
                  <a:pt x="935" y="523"/>
                </a:lnTo>
                <a:lnTo>
                  <a:pt x="940" y="519"/>
                </a:lnTo>
                <a:lnTo>
                  <a:pt x="949" y="519"/>
                </a:lnTo>
                <a:lnTo>
                  <a:pt x="958" y="523"/>
                </a:lnTo>
                <a:lnTo>
                  <a:pt x="963" y="523"/>
                </a:lnTo>
                <a:lnTo>
                  <a:pt x="972" y="523"/>
                </a:lnTo>
                <a:lnTo>
                  <a:pt x="981" y="519"/>
                </a:lnTo>
                <a:lnTo>
                  <a:pt x="986" y="519"/>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335" name="Freeform 223">
            <a:extLst>
              <a:ext uri="{FF2B5EF4-FFF2-40B4-BE49-F238E27FC236}">
                <a16:creationId xmlns:a16="http://schemas.microsoft.com/office/drawing/2014/main" id="{5E0D7229-8B9D-48A1-BCAB-DB5AA22F2CA2}"/>
              </a:ext>
            </a:extLst>
          </p:cNvPr>
          <p:cNvSpPr>
            <a:spLocks/>
          </p:cNvSpPr>
          <p:nvPr/>
        </p:nvSpPr>
        <p:spPr bwMode="auto">
          <a:xfrm>
            <a:off x="5821363" y="3473450"/>
            <a:ext cx="349250" cy="6350"/>
          </a:xfrm>
          <a:custGeom>
            <a:avLst/>
            <a:gdLst>
              <a:gd name="T0" fmla="*/ 0 w 220"/>
              <a:gd name="T1" fmla="*/ 0 h 4"/>
              <a:gd name="T2" fmla="*/ 9 w 220"/>
              <a:gd name="T3" fmla="*/ 4 h 4"/>
              <a:gd name="T4" fmla="*/ 18 w 220"/>
              <a:gd name="T5" fmla="*/ 4 h 4"/>
              <a:gd name="T6" fmla="*/ 28 w 220"/>
              <a:gd name="T7" fmla="*/ 4 h 4"/>
              <a:gd name="T8" fmla="*/ 32 w 220"/>
              <a:gd name="T9" fmla="*/ 0 h 4"/>
              <a:gd name="T10" fmla="*/ 41 w 220"/>
              <a:gd name="T11" fmla="*/ 0 h 4"/>
              <a:gd name="T12" fmla="*/ 51 w 220"/>
              <a:gd name="T13" fmla="*/ 4 h 4"/>
              <a:gd name="T14" fmla="*/ 55 w 220"/>
              <a:gd name="T15" fmla="*/ 4 h 4"/>
              <a:gd name="T16" fmla="*/ 64 w 220"/>
              <a:gd name="T17" fmla="*/ 4 h 4"/>
              <a:gd name="T18" fmla="*/ 74 w 220"/>
              <a:gd name="T19" fmla="*/ 0 h 4"/>
              <a:gd name="T20" fmla="*/ 78 w 220"/>
              <a:gd name="T21" fmla="*/ 0 h 4"/>
              <a:gd name="T22" fmla="*/ 87 w 220"/>
              <a:gd name="T23" fmla="*/ 4 h 4"/>
              <a:gd name="T24" fmla="*/ 97 w 220"/>
              <a:gd name="T25" fmla="*/ 4 h 4"/>
              <a:gd name="T26" fmla="*/ 101 w 220"/>
              <a:gd name="T27" fmla="*/ 4 h 4"/>
              <a:gd name="T28" fmla="*/ 110 w 220"/>
              <a:gd name="T29" fmla="*/ 0 h 4"/>
              <a:gd name="T30" fmla="*/ 119 w 220"/>
              <a:gd name="T31" fmla="*/ 0 h 4"/>
              <a:gd name="T32" fmla="*/ 129 w 220"/>
              <a:gd name="T33" fmla="*/ 4 h 4"/>
              <a:gd name="T34" fmla="*/ 133 w 220"/>
              <a:gd name="T35" fmla="*/ 0 h 4"/>
              <a:gd name="T36" fmla="*/ 142 w 220"/>
              <a:gd name="T37" fmla="*/ 4 h 4"/>
              <a:gd name="T38" fmla="*/ 152 w 220"/>
              <a:gd name="T39" fmla="*/ 4 h 4"/>
              <a:gd name="T40" fmla="*/ 156 w 220"/>
              <a:gd name="T41" fmla="*/ 0 h 4"/>
              <a:gd name="T42" fmla="*/ 165 w 220"/>
              <a:gd name="T43" fmla="*/ 4 h 4"/>
              <a:gd name="T44" fmla="*/ 174 w 220"/>
              <a:gd name="T45" fmla="*/ 0 h 4"/>
              <a:gd name="T46" fmla="*/ 179 w 220"/>
              <a:gd name="T47" fmla="*/ 4 h 4"/>
              <a:gd name="T48" fmla="*/ 188 w 220"/>
              <a:gd name="T49" fmla="*/ 4 h 4"/>
              <a:gd name="T50" fmla="*/ 197 w 220"/>
              <a:gd name="T51" fmla="*/ 0 h 4"/>
              <a:gd name="T52" fmla="*/ 207 w 220"/>
              <a:gd name="T53" fmla="*/ 0 h 4"/>
              <a:gd name="T54" fmla="*/ 210 w 220"/>
              <a:gd name="T55" fmla="*/ 4 h 4"/>
              <a:gd name="T56" fmla="*/ 220 w 220"/>
              <a:gd name="T5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0" h="4">
                <a:moveTo>
                  <a:pt x="0" y="0"/>
                </a:moveTo>
                <a:lnTo>
                  <a:pt x="9" y="4"/>
                </a:lnTo>
                <a:lnTo>
                  <a:pt x="18" y="4"/>
                </a:lnTo>
                <a:lnTo>
                  <a:pt x="28" y="4"/>
                </a:lnTo>
                <a:lnTo>
                  <a:pt x="32" y="0"/>
                </a:lnTo>
                <a:lnTo>
                  <a:pt x="41" y="0"/>
                </a:lnTo>
                <a:lnTo>
                  <a:pt x="51" y="4"/>
                </a:lnTo>
                <a:lnTo>
                  <a:pt x="55" y="4"/>
                </a:lnTo>
                <a:lnTo>
                  <a:pt x="64" y="4"/>
                </a:lnTo>
                <a:lnTo>
                  <a:pt x="74" y="0"/>
                </a:lnTo>
                <a:lnTo>
                  <a:pt x="78" y="0"/>
                </a:lnTo>
                <a:lnTo>
                  <a:pt x="87" y="4"/>
                </a:lnTo>
                <a:lnTo>
                  <a:pt x="97" y="4"/>
                </a:lnTo>
                <a:lnTo>
                  <a:pt x="101" y="4"/>
                </a:lnTo>
                <a:lnTo>
                  <a:pt x="110" y="0"/>
                </a:lnTo>
                <a:lnTo>
                  <a:pt x="119" y="0"/>
                </a:lnTo>
                <a:lnTo>
                  <a:pt x="129" y="4"/>
                </a:lnTo>
                <a:lnTo>
                  <a:pt x="133" y="0"/>
                </a:lnTo>
                <a:lnTo>
                  <a:pt x="142" y="4"/>
                </a:lnTo>
                <a:lnTo>
                  <a:pt x="152" y="4"/>
                </a:lnTo>
                <a:lnTo>
                  <a:pt x="156" y="0"/>
                </a:lnTo>
                <a:lnTo>
                  <a:pt x="165" y="4"/>
                </a:lnTo>
                <a:lnTo>
                  <a:pt x="174" y="0"/>
                </a:lnTo>
                <a:lnTo>
                  <a:pt x="179" y="4"/>
                </a:lnTo>
                <a:lnTo>
                  <a:pt x="188" y="4"/>
                </a:lnTo>
                <a:lnTo>
                  <a:pt x="197" y="0"/>
                </a:lnTo>
                <a:lnTo>
                  <a:pt x="207" y="0"/>
                </a:lnTo>
                <a:lnTo>
                  <a:pt x="210" y="4"/>
                </a:lnTo>
                <a:lnTo>
                  <a:pt x="220" y="4"/>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336" name="Rectangle 224">
            <a:extLst>
              <a:ext uri="{FF2B5EF4-FFF2-40B4-BE49-F238E27FC236}">
                <a16:creationId xmlns:a16="http://schemas.microsoft.com/office/drawing/2014/main" id="{9052A4ED-6BA4-4642-BF4F-EF10C584A55B}"/>
              </a:ext>
            </a:extLst>
          </p:cNvPr>
          <p:cNvSpPr>
            <a:spLocks noChangeArrowheads="1"/>
          </p:cNvSpPr>
          <p:nvPr/>
        </p:nvSpPr>
        <p:spPr bwMode="auto">
          <a:xfrm>
            <a:off x="4149725" y="5503863"/>
            <a:ext cx="3095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time, </a:t>
            </a:r>
            <a:endParaRPr lang="en-US" altLang="en-US"/>
          </a:p>
        </p:txBody>
      </p:sp>
      <p:sp>
        <p:nvSpPr>
          <p:cNvPr id="90337" name="Rectangle 225">
            <a:extLst>
              <a:ext uri="{FF2B5EF4-FFF2-40B4-BE49-F238E27FC236}">
                <a16:creationId xmlns:a16="http://schemas.microsoft.com/office/drawing/2014/main" id="{7808684B-5B03-4C5A-81F2-0CB3D37BD2EA}"/>
              </a:ext>
            </a:extLst>
          </p:cNvPr>
          <p:cNvSpPr>
            <a:spLocks noChangeArrowheads="1"/>
          </p:cNvSpPr>
          <p:nvPr/>
        </p:nvSpPr>
        <p:spPr bwMode="auto">
          <a:xfrm>
            <a:off x="4460875" y="5491163"/>
            <a:ext cx="730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Symbol" panose="05050102010706020507" pitchFamily="18" charset="2"/>
              </a:rPr>
              <a:t>m</a:t>
            </a:r>
            <a:endParaRPr lang="en-US" altLang="en-US"/>
          </a:p>
        </p:txBody>
      </p:sp>
      <p:sp>
        <p:nvSpPr>
          <p:cNvPr id="90338" name="Rectangle 226">
            <a:extLst>
              <a:ext uri="{FF2B5EF4-FFF2-40B4-BE49-F238E27FC236}">
                <a16:creationId xmlns:a16="http://schemas.microsoft.com/office/drawing/2014/main" id="{3E196405-21EE-4092-8190-7B03AF8857B6}"/>
              </a:ext>
            </a:extLst>
          </p:cNvPr>
          <p:cNvSpPr>
            <a:spLocks noChangeArrowheads="1"/>
          </p:cNvSpPr>
          <p:nvPr/>
        </p:nvSpPr>
        <p:spPr bwMode="auto">
          <a:xfrm>
            <a:off x="4530725" y="5503863"/>
            <a:ext cx="196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sec</a:t>
            </a:r>
            <a:endParaRPr lang="en-US" altLang="en-US"/>
          </a:p>
        </p:txBody>
      </p:sp>
      <p:sp>
        <p:nvSpPr>
          <p:cNvPr id="90339" name="Rectangle 227">
            <a:extLst>
              <a:ext uri="{FF2B5EF4-FFF2-40B4-BE49-F238E27FC236}">
                <a16:creationId xmlns:a16="http://schemas.microsoft.com/office/drawing/2014/main" id="{8C10567C-BC5F-4AB5-8C07-A73963C5BB5B}"/>
              </a:ext>
            </a:extLst>
          </p:cNvPr>
          <p:cNvSpPr>
            <a:spLocks noChangeArrowheads="1"/>
          </p:cNvSpPr>
          <p:nvPr/>
        </p:nvSpPr>
        <p:spPr bwMode="auto">
          <a:xfrm rot="16200000">
            <a:off x="2443956" y="3733007"/>
            <a:ext cx="5476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amplitude</a:t>
            </a:r>
            <a:endParaRPr lang="en-US" altLang="en-US"/>
          </a:p>
        </p:txBody>
      </p:sp>
      <p:sp>
        <p:nvSpPr>
          <p:cNvPr id="90340" name="Rectangle 228">
            <a:extLst>
              <a:ext uri="{FF2B5EF4-FFF2-40B4-BE49-F238E27FC236}">
                <a16:creationId xmlns:a16="http://schemas.microsoft.com/office/drawing/2014/main" id="{EBB57E3F-684F-47B3-987E-2A33EC425C38}"/>
              </a:ext>
            </a:extLst>
          </p:cNvPr>
          <p:cNvSpPr>
            <a:spLocks noChangeArrowheads="1"/>
          </p:cNvSpPr>
          <p:nvPr/>
        </p:nvSpPr>
        <p:spPr bwMode="auto">
          <a:xfrm>
            <a:off x="3068638" y="2649538"/>
            <a:ext cx="3159125" cy="2492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0341" name="Line 229">
            <a:extLst>
              <a:ext uri="{FF2B5EF4-FFF2-40B4-BE49-F238E27FC236}">
                <a16:creationId xmlns:a16="http://schemas.microsoft.com/office/drawing/2014/main" id="{C43A9527-FC83-4E97-BD87-9FC8079055D9}"/>
              </a:ext>
            </a:extLst>
          </p:cNvPr>
          <p:cNvSpPr>
            <a:spLocks noChangeShapeType="1"/>
          </p:cNvSpPr>
          <p:nvPr/>
        </p:nvSpPr>
        <p:spPr bwMode="auto">
          <a:xfrm>
            <a:off x="3068638" y="2649538"/>
            <a:ext cx="31591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42" name="Freeform 230">
            <a:extLst>
              <a:ext uri="{FF2B5EF4-FFF2-40B4-BE49-F238E27FC236}">
                <a16:creationId xmlns:a16="http://schemas.microsoft.com/office/drawing/2014/main" id="{94F1CB3F-4358-4EFF-8FC8-8588AEEADC4C}"/>
              </a:ext>
            </a:extLst>
          </p:cNvPr>
          <p:cNvSpPr>
            <a:spLocks/>
          </p:cNvSpPr>
          <p:nvPr/>
        </p:nvSpPr>
        <p:spPr bwMode="auto">
          <a:xfrm>
            <a:off x="3068638" y="2649538"/>
            <a:ext cx="3159125" cy="2492375"/>
          </a:xfrm>
          <a:custGeom>
            <a:avLst/>
            <a:gdLst>
              <a:gd name="T0" fmla="*/ 0 w 1990"/>
              <a:gd name="T1" fmla="*/ 1570 h 1570"/>
              <a:gd name="T2" fmla="*/ 1990 w 1990"/>
              <a:gd name="T3" fmla="*/ 1570 h 1570"/>
              <a:gd name="T4" fmla="*/ 1990 w 1990"/>
              <a:gd name="T5" fmla="*/ 0 h 1570"/>
            </a:gdLst>
            <a:ahLst/>
            <a:cxnLst>
              <a:cxn ang="0">
                <a:pos x="T0" y="T1"/>
              </a:cxn>
              <a:cxn ang="0">
                <a:pos x="T2" y="T3"/>
              </a:cxn>
              <a:cxn ang="0">
                <a:pos x="T4" y="T5"/>
              </a:cxn>
            </a:cxnLst>
            <a:rect l="0" t="0" r="r" b="b"/>
            <a:pathLst>
              <a:path w="1990" h="1570">
                <a:moveTo>
                  <a:pt x="0" y="1570"/>
                </a:moveTo>
                <a:lnTo>
                  <a:pt x="1990" y="1570"/>
                </a:lnTo>
                <a:lnTo>
                  <a:pt x="1990"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343" name="Line 231">
            <a:extLst>
              <a:ext uri="{FF2B5EF4-FFF2-40B4-BE49-F238E27FC236}">
                <a16:creationId xmlns:a16="http://schemas.microsoft.com/office/drawing/2014/main" id="{05A99904-8408-4DD9-9882-1A78D8151A6F}"/>
              </a:ext>
            </a:extLst>
          </p:cNvPr>
          <p:cNvSpPr>
            <a:spLocks noChangeShapeType="1"/>
          </p:cNvSpPr>
          <p:nvPr/>
        </p:nvSpPr>
        <p:spPr bwMode="auto">
          <a:xfrm flipV="1">
            <a:off x="3068638" y="2649538"/>
            <a:ext cx="1587" cy="24923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44" name="Line 232">
            <a:extLst>
              <a:ext uri="{FF2B5EF4-FFF2-40B4-BE49-F238E27FC236}">
                <a16:creationId xmlns:a16="http://schemas.microsoft.com/office/drawing/2014/main" id="{C2701B11-4F36-42F3-B7FC-452606A22298}"/>
              </a:ext>
            </a:extLst>
          </p:cNvPr>
          <p:cNvSpPr>
            <a:spLocks noChangeShapeType="1"/>
          </p:cNvSpPr>
          <p:nvPr/>
        </p:nvSpPr>
        <p:spPr bwMode="auto">
          <a:xfrm flipV="1">
            <a:off x="3068638" y="5105400"/>
            <a:ext cx="1587" cy="3651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45" name="Line 233">
            <a:extLst>
              <a:ext uri="{FF2B5EF4-FFF2-40B4-BE49-F238E27FC236}">
                <a16:creationId xmlns:a16="http://schemas.microsoft.com/office/drawing/2014/main" id="{D9E775A4-3862-4AA1-944C-EDE597B09B4A}"/>
              </a:ext>
            </a:extLst>
          </p:cNvPr>
          <p:cNvSpPr>
            <a:spLocks noChangeShapeType="1"/>
          </p:cNvSpPr>
          <p:nvPr/>
        </p:nvSpPr>
        <p:spPr bwMode="auto">
          <a:xfrm>
            <a:off x="3068638" y="2649538"/>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46" name="Rectangle 234">
            <a:extLst>
              <a:ext uri="{FF2B5EF4-FFF2-40B4-BE49-F238E27FC236}">
                <a16:creationId xmlns:a16="http://schemas.microsoft.com/office/drawing/2014/main" id="{36AB56FD-51FB-47B5-8BC6-ED48267E34CA}"/>
              </a:ext>
            </a:extLst>
          </p:cNvPr>
          <p:cNvSpPr>
            <a:spLocks noChangeArrowheads="1"/>
          </p:cNvSpPr>
          <p:nvPr/>
        </p:nvSpPr>
        <p:spPr bwMode="auto">
          <a:xfrm>
            <a:off x="3013075" y="5213350"/>
            <a:ext cx="42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a:t>
            </a:r>
            <a:endParaRPr lang="en-US" altLang="en-US"/>
          </a:p>
        </p:txBody>
      </p:sp>
      <p:sp>
        <p:nvSpPr>
          <p:cNvPr id="90347" name="Rectangle 235">
            <a:extLst>
              <a:ext uri="{FF2B5EF4-FFF2-40B4-BE49-F238E27FC236}">
                <a16:creationId xmlns:a16="http://schemas.microsoft.com/office/drawing/2014/main" id="{059F8A54-7FCF-47FB-8805-E24FDD391D7A}"/>
              </a:ext>
            </a:extLst>
          </p:cNvPr>
          <p:cNvSpPr>
            <a:spLocks noChangeArrowheads="1"/>
          </p:cNvSpPr>
          <p:nvPr/>
        </p:nvSpPr>
        <p:spPr bwMode="auto">
          <a:xfrm>
            <a:off x="3054350" y="52133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1</a:t>
            </a:r>
            <a:endParaRPr lang="en-US" altLang="en-US"/>
          </a:p>
        </p:txBody>
      </p:sp>
      <p:sp>
        <p:nvSpPr>
          <p:cNvPr id="90348" name="Line 236">
            <a:extLst>
              <a:ext uri="{FF2B5EF4-FFF2-40B4-BE49-F238E27FC236}">
                <a16:creationId xmlns:a16="http://schemas.microsoft.com/office/drawing/2014/main" id="{89B329F8-CC36-4533-9836-D2F3238175A7}"/>
              </a:ext>
            </a:extLst>
          </p:cNvPr>
          <p:cNvSpPr>
            <a:spLocks noChangeShapeType="1"/>
          </p:cNvSpPr>
          <p:nvPr/>
        </p:nvSpPr>
        <p:spPr bwMode="auto">
          <a:xfrm flipV="1">
            <a:off x="3694113" y="5105400"/>
            <a:ext cx="1587" cy="3651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49" name="Line 237">
            <a:extLst>
              <a:ext uri="{FF2B5EF4-FFF2-40B4-BE49-F238E27FC236}">
                <a16:creationId xmlns:a16="http://schemas.microsoft.com/office/drawing/2014/main" id="{7FE2CF7A-BF2A-4542-9EEF-375C2E7BC142}"/>
              </a:ext>
            </a:extLst>
          </p:cNvPr>
          <p:cNvSpPr>
            <a:spLocks noChangeShapeType="1"/>
          </p:cNvSpPr>
          <p:nvPr/>
        </p:nvSpPr>
        <p:spPr bwMode="auto">
          <a:xfrm>
            <a:off x="3694113" y="2649538"/>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50" name="Rectangle 238">
            <a:extLst>
              <a:ext uri="{FF2B5EF4-FFF2-40B4-BE49-F238E27FC236}">
                <a16:creationId xmlns:a16="http://schemas.microsoft.com/office/drawing/2014/main" id="{BFC9799B-EF9D-4D63-9C68-EDB62F3A19AE}"/>
              </a:ext>
            </a:extLst>
          </p:cNvPr>
          <p:cNvSpPr>
            <a:spLocks noChangeArrowheads="1"/>
          </p:cNvSpPr>
          <p:nvPr/>
        </p:nvSpPr>
        <p:spPr bwMode="auto">
          <a:xfrm>
            <a:off x="3595688" y="5213350"/>
            <a:ext cx="428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a:t>
            </a:r>
            <a:endParaRPr lang="en-US" altLang="en-US"/>
          </a:p>
        </p:txBody>
      </p:sp>
      <p:sp>
        <p:nvSpPr>
          <p:cNvPr id="90351" name="Rectangle 239">
            <a:extLst>
              <a:ext uri="{FF2B5EF4-FFF2-40B4-BE49-F238E27FC236}">
                <a16:creationId xmlns:a16="http://schemas.microsoft.com/office/drawing/2014/main" id="{3A6923C6-49BE-475B-B414-8D68EA1F966C}"/>
              </a:ext>
            </a:extLst>
          </p:cNvPr>
          <p:cNvSpPr>
            <a:spLocks noChangeArrowheads="1"/>
          </p:cNvSpPr>
          <p:nvPr/>
        </p:nvSpPr>
        <p:spPr bwMode="auto">
          <a:xfrm>
            <a:off x="3636963" y="5213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0.5</a:t>
            </a:r>
            <a:endParaRPr lang="en-US" altLang="en-US"/>
          </a:p>
        </p:txBody>
      </p:sp>
      <p:sp>
        <p:nvSpPr>
          <p:cNvPr id="90352" name="Line 240">
            <a:extLst>
              <a:ext uri="{FF2B5EF4-FFF2-40B4-BE49-F238E27FC236}">
                <a16:creationId xmlns:a16="http://schemas.microsoft.com/office/drawing/2014/main" id="{069EEC18-6D38-4CDD-9421-191EEB5862CD}"/>
              </a:ext>
            </a:extLst>
          </p:cNvPr>
          <p:cNvSpPr>
            <a:spLocks noChangeShapeType="1"/>
          </p:cNvSpPr>
          <p:nvPr/>
        </p:nvSpPr>
        <p:spPr bwMode="auto">
          <a:xfrm flipV="1">
            <a:off x="4329113" y="5105400"/>
            <a:ext cx="1587" cy="3651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53" name="Line 241">
            <a:extLst>
              <a:ext uri="{FF2B5EF4-FFF2-40B4-BE49-F238E27FC236}">
                <a16:creationId xmlns:a16="http://schemas.microsoft.com/office/drawing/2014/main" id="{FDC65324-DEBE-41FD-AAA4-42BCD6B18E3E}"/>
              </a:ext>
            </a:extLst>
          </p:cNvPr>
          <p:cNvSpPr>
            <a:spLocks noChangeShapeType="1"/>
          </p:cNvSpPr>
          <p:nvPr/>
        </p:nvSpPr>
        <p:spPr bwMode="auto">
          <a:xfrm>
            <a:off x="4329113" y="2649538"/>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54" name="Rectangle 242">
            <a:extLst>
              <a:ext uri="{FF2B5EF4-FFF2-40B4-BE49-F238E27FC236}">
                <a16:creationId xmlns:a16="http://schemas.microsoft.com/office/drawing/2014/main" id="{6305E51F-6153-4041-B110-459C84A3986D}"/>
              </a:ext>
            </a:extLst>
          </p:cNvPr>
          <p:cNvSpPr>
            <a:spLocks noChangeArrowheads="1"/>
          </p:cNvSpPr>
          <p:nvPr/>
        </p:nvSpPr>
        <p:spPr bwMode="auto">
          <a:xfrm>
            <a:off x="4302125" y="52133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0</a:t>
            </a:r>
            <a:endParaRPr lang="en-US" altLang="en-US"/>
          </a:p>
        </p:txBody>
      </p:sp>
      <p:sp>
        <p:nvSpPr>
          <p:cNvPr id="90355" name="Line 243">
            <a:extLst>
              <a:ext uri="{FF2B5EF4-FFF2-40B4-BE49-F238E27FC236}">
                <a16:creationId xmlns:a16="http://schemas.microsoft.com/office/drawing/2014/main" id="{6B50DB39-4712-4837-8CF6-2B4874012012}"/>
              </a:ext>
            </a:extLst>
          </p:cNvPr>
          <p:cNvSpPr>
            <a:spLocks noChangeShapeType="1"/>
          </p:cNvSpPr>
          <p:nvPr/>
        </p:nvSpPr>
        <p:spPr bwMode="auto">
          <a:xfrm flipV="1">
            <a:off x="4962525" y="5105400"/>
            <a:ext cx="1588" cy="3651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56" name="Line 244">
            <a:extLst>
              <a:ext uri="{FF2B5EF4-FFF2-40B4-BE49-F238E27FC236}">
                <a16:creationId xmlns:a16="http://schemas.microsoft.com/office/drawing/2014/main" id="{5B61362D-92DC-450F-897A-633D675D50AF}"/>
              </a:ext>
            </a:extLst>
          </p:cNvPr>
          <p:cNvSpPr>
            <a:spLocks noChangeShapeType="1"/>
          </p:cNvSpPr>
          <p:nvPr/>
        </p:nvSpPr>
        <p:spPr bwMode="auto">
          <a:xfrm>
            <a:off x="4962525" y="2649538"/>
            <a:ext cx="1588"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57" name="Rectangle 245">
            <a:extLst>
              <a:ext uri="{FF2B5EF4-FFF2-40B4-BE49-F238E27FC236}">
                <a16:creationId xmlns:a16="http://schemas.microsoft.com/office/drawing/2014/main" id="{C2E66D8C-6588-408F-B5DC-B3154DF54307}"/>
              </a:ext>
            </a:extLst>
          </p:cNvPr>
          <p:cNvSpPr>
            <a:spLocks noChangeArrowheads="1"/>
          </p:cNvSpPr>
          <p:nvPr/>
        </p:nvSpPr>
        <p:spPr bwMode="auto">
          <a:xfrm>
            <a:off x="4892675" y="5213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0.5</a:t>
            </a:r>
            <a:endParaRPr lang="en-US" altLang="en-US"/>
          </a:p>
        </p:txBody>
      </p:sp>
      <p:sp>
        <p:nvSpPr>
          <p:cNvPr id="90358" name="Line 246">
            <a:extLst>
              <a:ext uri="{FF2B5EF4-FFF2-40B4-BE49-F238E27FC236}">
                <a16:creationId xmlns:a16="http://schemas.microsoft.com/office/drawing/2014/main" id="{EC8BEE29-48C5-44F5-AF4D-95F63BF80BDB}"/>
              </a:ext>
            </a:extLst>
          </p:cNvPr>
          <p:cNvSpPr>
            <a:spLocks noChangeShapeType="1"/>
          </p:cNvSpPr>
          <p:nvPr/>
        </p:nvSpPr>
        <p:spPr bwMode="auto">
          <a:xfrm flipV="1">
            <a:off x="5595938" y="5105400"/>
            <a:ext cx="1587" cy="3651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59" name="Line 247">
            <a:extLst>
              <a:ext uri="{FF2B5EF4-FFF2-40B4-BE49-F238E27FC236}">
                <a16:creationId xmlns:a16="http://schemas.microsoft.com/office/drawing/2014/main" id="{3559BB19-B11D-4CB8-AD54-208BE01F5CCE}"/>
              </a:ext>
            </a:extLst>
          </p:cNvPr>
          <p:cNvSpPr>
            <a:spLocks noChangeShapeType="1"/>
          </p:cNvSpPr>
          <p:nvPr/>
        </p:nvSpPr>
        <p:spPr bwMode="auto">
          <a:xfrm>
            <a:off x="5595938" y="2649538"/>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60" name="Rectangle 248">
            <a:extLst>
              <a:ext uri="{FF2B5EF4-FFF2-40B4-BE49-F238E27FC236}">
                <a16:creationId xmlns:a16="http://schemas.microsoft.com/office/drawing/2014/main" id="{5B2CA2AB-4AF1-48AB-9017-816F68D786D5}"/>
              </a:ext>
            </a:extLst>
          </p:cNvPr>
          <p:cNvSpPr>
            <a:spLocks noChangeArrowheads="1"/>
          </p:cNvSpPr>
          <p:nvPr/>
        </p:nvSpPr>
        <p:spPr bwMode="auto">
          <a:xfrm>
            <a:off x="5568950" y="52133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1</a:t>
            </a:r>
            <a:endParaRPr lang="en-US" altLang="en-US"/>
          </a:p>
        </p:txBody>
      </p:sp>
      <p:sp>
        <p:nvSpPr>
          <p:cNvPr id="90361" name="Line 249">
            <a:extLst>
              <a:ext uri="{FF2B5EF4-FFF2-40B4-BE49-F238E27FC236}">
                <a16:creationId xmlns:a16="http://schemas.microsoft.com/office/drawing/2014/main" id="{D8B8B343-9F90-4102-AEC3-890E27FE6715}"/>
              </a:ext>
            </a:extLst>
          </p:cNvPr>
          <p:cNvSpPr>
            <a:spLocks noChangeShapeType="1"/>
          </p:cNvSpPr>
          <p:nvPr/>
        </p:nvSpPr>
        <p:spPr bwMode="auto">
          <a:xfrm flipV="1">
            <a:off x="6227763" y="5105400"/>
            <a:ext cx="1587" cy="36513"/>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62" name="Line 250">
            <a:extLst>
              <a:ext uri="{FF2B5EF4-FFF2-40B4-BE49-F238E27FC236}">
                <a16:creationId xmlns:a16="http://schemas.microsoft.com/office/drawing/2014/main" id="{57E3A768-2551-4D22-B55E-32E524275FB8}"/>
              </a:ext>
            </a:extLst>
          </p:cNvPr>
          <p:cNvSpPr>
            <a:spLocks noChangeShapeType="1"/>
          </p:cNvSpPr>
          <p:nvPr/>
        </p:nvSpPr>
        <p:spPr bwMode="auto">
          <a:xfrm>
            <a:off x="6227763" y="2649538"/>
            <a:ext cx="1587" cy="285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63" name="Rectangle 251">
            <a:extLst>
              <a:ext uri="{FF2B5EF4-FFF2-40B4-BE49-F238E27FC236}">
                <a16:creationId xmlns:a16="http://schemas.microsoft.com/office/drawing/2014/main" id="{B4EB5038-7A43-4D96-B755-15152B38081C}"/>
              </a:ext>
            </a:extLst>
          </p:cNvPr>
          <p:cNvSpPr>
            <a:spLocks noChangeArrowheads="1"/>
          </p:cNvSpPr>
          <p:nvPr/>
        </p:nvSpPr>
        <p:spPr bwMode="auto">
          <a:xfrm>
            <a:off x="6159500" y="5213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1.5</a:t>
            </a:r>
            <a:endParaRPr lang="en-US" altLang="en-US"/>
          </a:p>
        </p:txBody>
      </p:sp>
      <p:sp>
        <p:nvSpPr>
          <p:cNvPr id="90364" name="Line 252">
            <a:extLst>
              <a:ext uri="{FF2B5EF4-FFF2-40B4-BE49-F238E27FC236}">
                <a16:creationId xmlns:a16="http://schemas.microsoft.com/office/drawing/2014/main" id="{AD5418EB-1ADC-4473-99DF-DD4D4CC7A8CA}"/>
              </a:ext>
            </a:extLst>
          </p:cNvPr>
          <p:cNvSpPr>
            <a:spLocks noChangeShapeType="1"/>
          </p:cNvSpPr>
          <p:nvPr/>
        </p:nvSpPr>
        <p:spPr bwMode="auto">
          <a:xfrm>
            <a:off x="3068638" y="514191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65" name="Line 253">
            <a:extLst>
              <a:ext uri="{FF2B5EF4-FFF2-40B4-BE49-F238E27FC236}">
                <a16:creationId xmlns:a16="http://schemas.microsoft.com/office/drawing/2014/main" id="{4AF95DDC-8586-4309-80B0-505CF7172BEA}"/>
              </a:ext>
            </a:extLst>
          </p:cNvPr>
          <p:cNvSpPr>
            <a:spLocks noChangeShapeType="1"/>
          </p:cNvSpPr>
          <p:nvPr/>
        </p:nvSpPr>
        <p:spPr bwMode="auto">
          <a:xfrm flipH="1">
            <a:off x="6191250" y="5141913"/>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66" name="Rectangle 254">
            <a:extLst>
              <a:ext uri="{FF2B5EF4-FFF2-40B4-BE49-F238E27FC236}">
                <a16:creationId xmlns:a16="http://schemas.microsoft.com/office/drawing/2014/main" id="{62C3092F-66F9-49DA-AE4E-0716682DA05E}"/>
              </a:ext>
            </a:extLst>
          </p:cNvPr>
          <p:cNvSpPr>
            <a:spLocks noChangeArrowheads="1"/>
          </p:cNvSpPr>
          <p:nvPr/>
        </p:nvSpPr>
        <p:spPr bwMode="auto">
          <a:xfrm>
            <a:off x="2841625" y="5092700"/>
            <a:ext cx="428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a:t>
            </a:r>
            <a:endParaRPr lang="en-US" altLang="en-US"/>
          </a:p>
        </p:txBody>
      </p:sp>
      <p:sp>
        <p:nvSpPr>
          <p:cNvPr id="90367" name="Rectangle 255">
            <a:extLst>
              <a:ext uri="{FF2B5EF4-FFF2-40B4-BE49-F238E27FC236}">
                <a16:creationId xmlns:a16="http://schemas.microsoft.com/office/drawing/2014/main" id="{7C31FAEB-EC85-465E-B7ED-7585A828F943}"/>
              </a:ext>
            </a:extLst>
          </p:cNvPr>
          <p:cNvSpPr>
            <a:spLocks noChangeArrowheads="1"/>
          </p:cNvSpPr>
          <p:nvPr/>
        </p:nvSpPr>
        <p:spPr bwMode="auto">
          <a:xfrm>
            <a:off x="2884488" y="509270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12</a:t>
            </a:r>
            <a:endParaRPr lang="en-US" altLang="en-US"/>
          </a:p>
        </p:txBody>
      </p:sp>
      <p:sp>
        <p:nvSpPr>
          <p:cNvPr id="90368" name="Line 256">
            <a:extLst>
              <a:ext uri="{FF2B5EF4-FFF2-40B4-BE49-F238E27FC236}">
                <a16:creationId xmlns:a16="http://schemas.microsoft.com/office/drawing/2014/main" id="{20DE338F-E9FB-4187-ADF2-50217A45F19D}"/>
              </a:ext>
            </a:extLst>
          </p:cNvPr>
          <p:cNvSpPr>
            <a:spLocks noChangeShapeType="1"/>
          </p:cNvSpPr>
          <p:nvPr/>
        </p:nvSpPr>
        <p:spPr bwMode="auto">
          <a:xfrm>
            <a:off x="3068638" y="486410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69" name="Line 257">
            <a:extLst>
              <a:ext uri="{FF2B5EF4-FFF2-40B4-BE49-F238E27FC236}">
                <a16:creationId xmlns:a16="http://schemas.microsoft.com/office/drawing/2014/main" id="{B4D07C6A-2CEE-4160-AAD3-D0788EB21E88}"/>
              </a:ext>
            </a:extLst>
          </p:cNvPr>
          <p:cNvSpPr>
            <a:spLocks noChangeShapeType="1"/>
          </p:cNvSpPr>
          <p:nvPr/>
        </p:nvSpPr>
        <p:spPr bwMode="auto">
          <a:xfrm flipH="1">
            <a:off x="6191250" y="4864100"/>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70" name="Line 258">
            <a:extLst>
              <a:ext uri="{FF2B5EF4-FFF2-40B4-BE49-F238E27FC236}">
                <a16:creationId xmlns:a16="http://schemas.microsoft.com/office/drawing/2014/main" id="{C68B07EB-B381-472A-90FB-94171F23488F}"/>
              </a:ext>
            </a:extLst>
          </p:cNvPr>
          <p:cNvSpPr>
            <a:spLocks noChangeShapeType="1"/>
          </p:cNvSpPr>
          <p:nvPr/>
        </p:nvSpPr>
        <p:spPr bwMode="auto">
          <a:xfrm>
            <a:off x="3068638" y="4587875"/>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71" name="Line 259">
            <a:extLst>
              <a:ext uri="{FF2B5EF4-FFF2-40B4-BE49-F238E27FC236}">
                <a16:creationId xmlns:a16="http://schemas.microsoft.com/office/drawing/2014/main" id="{05A2AD58-7D82-41C1-AF3E-3F7C27CCA1C5}"/>
              </a:ext>
            </a:extLst>
          </p:cNvPr>
          <p:cNvSpPr>
            <a:spLocks noChangeShapeType="1"/>
          </p:cNvSpPr>
          <p:nvPr/>
        </p:nvSpPr>
        <p:spPr bwMode="auto">
          <a:xfrm flipH="1">
            <a:off x="6191250" y="4587875"/>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72" name="Rectangle 260">
            <a:extLst>
              <a:ext uri="{FF2B5EF4-FFF2-40B4-BE49-F238E27FC236}">
                <a16:creationId xmlns:a16="http://schemas.microsoft.com/office/drawing/2014/main" id="{F50237FF-7C86-4172-A423-130D3F370801}"/>
              </a:ext>
            </a:extLst>
          </p:cNvPr>
          <p:cNvSpPr>
            <a:spLocks noChangeArrowheads="1"/>
          </p:cNvSpPr>
          <p:nvPr/>
        </p:nvSpPr>
        <p:spPr bwMode="auto">
          <a:xfrm>
            <a:off x="2894013" y="4538663"/>
            <a:ext cx="428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a:t>
            </a:r>
            <a:endParaRPr lang="en-US" altLang="en-US"/>
          </a:p>
        </p:txBody>
      </p:sp>
      <p:sp>
        <p:nvSpPr>
          <p:cNvPr id="90373" name="Rectangle 261">
            <a:extLst>
              <a:ext uri="{FF2B5EF4-FFF2-40B4-BE49-F238E27FC236}">
                <a16:creationId xmlns:a16="http://schemas.microsoft.com/office/drawing/2014/main" id="{6A38E12C-EB58-478A-8081-542EF77DC089}"/>
              </a:ext>
            </a:extLst>
          </p:cNvPr>
          <p:cNvSpPr>
            <a:spLocks noChangeArrowheads="1"/>
          </p:cNvSpPr>
          <p:nvPr/>
        </p:nvSpPr>
        <p:spPr bwMode="auto">
          <a:xfrm>
            <a:off x="2936875" y="453866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8</a:t>
            </a:r>
            <a:endParaRPr lang="en-US" altLang="en-US"/>
          </a:p>
        </p:txBody>
      </p:sp>
      <p:sp>
        <p:nvSpPr>
          <p:cNvPr id="90374" name="Line 262">
            <a:extLst>
              <a:ext uri="{FF2B5EF4-FFF2-40B4-BE49-F238E27FC236}">
                <a16:creationId xmlns:a16="http://schemas.microsoft.com/office/drawing/2014/main" id="{0C419088-ACE3-40C3-AC34-218926A281EB}"/>
              </a:ext>
            </a:extLst>
          </p:cNvPr>
          <p:cNvSpPr>
            <a:spLocks noChangeShapeType="1"/>
          </p:cNvSpPr>
          <p:nvPr/>
        </p:nvSpPr>
        <p:spPr bwMode="auto">
          <a:xfrm>
            <a:off x="3068638" y="431165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75" name="Line 263">
            <a:extLst>
              <a:ext uri="{FF2B5EF4-FFF2-40B4-BE49-F238E27FC236}">
                <a16:creationId xmlns:a16="http://schemas.microsoft.com/office/drawing/2014/main" id="{6FED8ADE-892F-453C-9067-22387A870AC0}"/>
              </a:ext>
            </a:extLst>
          </p:cNvPr>
          <p:cNvSpPr>
            <a:spLocks noChangeShapeType="1"/>
          </p:cNvSpPr>
          <p:nvPr/>
        </p:nvSpPr>
        <p:spPr bwMode="auto">
          <a:xfrm flipH="1">
            <a:off x="6191250" y="4311650"/>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76" name="Line 264">
            <a:extLst>
              <a:ext uri="{FF2B5EF4-FFF2-40B4-BE49-F238E27FC236}">
                <a16:creationId xmlns:a16="http://schemas.microsoft.com/office/drawing/2014/main" id="{D9491298-82A8-4567-926E-729F66A08734}"/>
              </a:ext>
            </a:extLst>
          </p:cNvPr>
          <p:cNvSpPr>
            <a:spLocks noChangeShapeType="1"/>
          </p:cNvSpPr>
          <p:nvPr/>
        </p:nvSpPr>
        <p:spPr bwMode="auto">
          <a:xfrm>
            <a:off x="3068638" y="4033838"/>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77" name="Line 265">
            <a:extLst>
              <a:ext uri="{FF2B5EF4-FFF2-40B4-BE49-F238E27FC236}">
                <a16:creationId xmlns:a16="http://schemas.microsoft.com/office/drawing/2014/main" id="{E345DF3D-42DE-4DFF-9F25-5A53D39BCB4F}"/>
              </a:ext>
            </a:extLst>
          </p:cNvPr>
          <p:cNvSpPr>
            <a:spLocks noChangeShapeType="1"/>
          </p:cNvSpPr>
          <p:nvPr/>
        </p:nvSpPr>
        <p:spPr bwMode="auto">
          <a:xfrm flipH="1">
            <a:off x="6191250" y="4033838"/>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78" name="Rectangle 266">
            <a:extLst>
              <a:ext uri="{FF2B5EF4-FFF2-40B4-BE49-F238E27FC236}">
                <a16:creationId xmlns:a16="http://schemas.microsoft.com/office/drawing/2014/main" id="{A9BB71DF-65C8-49A5-B6E2-0D2A8086A4B6}"/>
              </a:ext>
            </a:extLst>
          </p:cNvPr>
          <p:cNvSpPr>
            <a:spLocks noChangeArrowheads="1"/>
          </p:cNvSpPr>
          <p:nvPr/>
        </p:nvSpPr>
        <p:spPr bwMode="auto">
          <a:xfrm>
            <a:off x="2894013" y="3984625"/>
            <a:ext cx="428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a:t>
            </a:r>
            <a:endParaRPr lang="en-US" altLang="en-US"/>
          </a:p>
        </p:txBody>
      </p:sp>
      <p:sp>
        <p:nvSpPr>
          <p:cNvPr id="90379" name="Rectangle 267">
            <a:extLst>
              <a:ext uri="{FF2B5EF4-FFF2-40B4-BE49-F238E27FC236}">
                <a16:creationId xmlns:a16="http://schemas.microsoft.com/office/drawing/2014/main" id="{9FB60B8E-113D-4CBE-88C5-B1F05C9D78F9}"/>
              </a:ext>
            </a:extLst>
          </p:cNvPr>
          <p:cNvSpPr>
            <a:spLocks noChangeArrowheads="1"/>
          </p:cNvSpPr>
          <p:nvPr/>
        </p:nvSpPr>
        <p:spPr bwMode="auto">
          <a:xfrm>
            <a:off x="2936875" y="39846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4</a:t>
            </a:r>
            <a:endParaRPr lang="en-US" altLang="en-US"/>
          </a:p>
        </p:txBody>
      </p:sp>
      <p:sp>
        <p:nvSpPr>
          <p:cNvPr id="90380" name="Line 268">
            <a:extLst>
              <a:ext uri="{FF2B5EF4-FFF2-40B4-BE49-F238E27FC236}">
                <a16:creationId xmlns:a16="http://schemas.microsoft.com/office/drawing/2014/main" id="{A3FDE0D3-5BEA-4A7D-B79E-EA9C1417623A}"/>
              </a:ext>
            </a:extLst>
          </p:cNvPr>
          <p:cNvSpPr>
            <a:spLocks noChangeShapeType="1"/>
          </p:cNvSpPr>
          <p:nvPr/>
        </p:nvSpPr>
        <p:spPr bwMode="auto">
          <a:xfrm>
            <a:off x="3068638" y="375761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81" name="Line 269">
            <a:extLst>
              <a:ext uri="{FF2B5EF4-FFF2-40B4-BE49-F238E27FC236}">
                <a16:creationId xmlns:a16="http://schemas.microsoft.com/office/drawing/2014/main" id="{15F936EC-A2FF-406D-9FDB-A287F893DA3A}"/>
              </a:ext>
            </a:extLst>
          </p:cNvPr>
          <p:cNvSpPr>
            <a:spLocks noChangeShapeType="1"/>
          </p:cNvSpPr>
          <p:nvPr/>
        </p:nvSpPr>
        <p:spPr bwMode="auto">
          <a:xfrm flipH="1">
            <a:off x="6191250" y="3757613"/>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82" name="Line 270">
            <a:extLst>
              <a:ext uri="{FF2B5EF4-FFF2-40B4-BE49-F238E27FC236}">
                <a16:creationId xmlns:a16="http://schemas.microsoft.com/office/drawing/2014/main" id="{3AE0EACA-D31F-4EFA-B15A-FD8E59A11D7B}"/>
              </a:ext>
            </a:extLst>
          </p:cNvPr>
          <p:cNvSpPr>
            <a:spLocks noChangeShapeType="1"/>
          </p:cNvSpPr>
          <p:nvPr/>
        </p:nvSpPr>
        <p:spPr bwMode="auto">
          <a:xfrm>
            <a:off x="3068638" y="3479800"/>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83" name="Line 271">
            <a:extLst>
              <a:ext uri="{FF2B5EF4-FFF2-40B4-BE49-F238E27FC236}">
                <a16:creationId xmlns:a16="http://schemas.microsoft.com/office/drawing/2014/main" id="{04311424-2DA1-4EBD-BDEE-2A480AC6261D}"/>
              </a:ext>
            </a:extLst>
          </p:cNvPr>
          <p:cNvSpPr>
            <a:spLocks noChangeShapeType="1"/>
          </p:cNvSpPr>
          <p:nvPr/>
        </p:nvSpPr>
        <p:spPr bwMode="auto">
          <a:xfrm flipH="1">
            <a:off x="6191250" y="3479800"/>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84" name="Rectangle 272">
            <a:extLst>
              <a:ext uri="{FF2B5EF4-FFF2-40B4-BE49-F238E27FC236}">
                <a16:creationId xmlns:a16="http://schemas.microsoft.com/office/drawing/2014/main" id="{4F11778B-4522-48DE-96ED-6A7B0823376C}"/>
              </a:ext>
            </a:extLst>
          </p:cNvPr>
          <p:cNvSpPr>
            <a:spLocks noChangeArrowheads="1"/>
          </p:cNvSpPr>
          <p:nvPr/>
        </p:nvSpPr>
        <p:spPr bwMode="auto">
          <a:xfrm>
            <a:off x="2922588" y="343058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0</a:t>
            </a:r>
            <a:endParaRPr lang="en-US" altLang="en-US"/>
          </a:p>
        </p:txBody>
      </p:sp>
      <p:sp>
        <p:nvSpPr>
          <p:cNvPr id="90385" name="Line 273">
            <a:extLst>
              <a:ext uri="{FF2B5EF4-FFF2-40B4-BE49-F238E27FC236}">
                <a16:creationId xmlns:a16="http://schemas.microsoft.com/office/drawing/2014/main" id="{E430B261-2234-4AC6-8FD5-A34689507642}"/>
              </a:ext>
            </a:extLst>
          </p:cNvPr>
          <p:cNvSpPr>
            <a:spLocks noChangeShapeType="1"/>
          </p:cNvSpPr>
          <p:nvPr/>
        </p:nvSpPr>
        <p:spPr bwMode="auto">
          <a:xfrm>
            <a:off x="3068638" y="3203575"/>
            <a:ext cx="285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86" name="Line 274">
            <a:extLst>
              <a:ext uri="{FF2B5EF4-FFF2-40B4-BE49-F238E27FC236}">
                <a16:creationId xmlns:a16="http://schemas.microsoft.com/office/drawing/2014/main" id="{936C4A04-E860-453B-866C-B1DF801F9491}"/>
              </a:ext>
            </a:extLst>
          </p:cNvPr>
          <p:cNvSpPr>
            <a:spLocks noChangeShapeType="1"/>
          </p:cNvSpPr>
          <p:nvPr/>
        </p:nvSpPr>
        <p:spPr bwMode="auto">
          <a:xfrm flipH="1">
            <a:off x="6191250" y="3203575"/>
            <a:ext cx="36513"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87" name="Line 275">
            <a:extLst>
              <a:ext uri="{FF2B5EF4-FFF2-40B4-BE49-F238E27FC236}">
                <a16:creationId xmlns:a16="http://schemas.microsoft.com/office/drawing/2014/main" id="{7B757286-F580-4404-9652-2B8D2AB12C4E}"/>
              </a:ext>
            </a:extLst>
          </p:cNvPr>
          <p:cNvSpPr>
            <a:spLocks noChangeShapeType="1"/>
          </p:cNvSpPr>
          <p:nvPr/>
        </p:nvSpPr>
        <p:spPr bwMode="auto">
          <a:xfrm>
            <a:off x="3068638" y="2925763"/>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88" name="Line 276">
            <a:extLst>
              <a:ext uri="{FF2B5EF4-FFF2-40B4-BE49-F238E27FC236}">
                <a16:creationId xmlns:a16="http://schemas.microsoft.com/office/drawing/2014/main" id="{3FECDFD5-94B7-4EB6-B8E4-4ABEF8FACB1D}"/>
              </a:ext>
            </a:extLst>
          </p:cNvPr>
          <p:cNvSpPr>
            <a:spLocks noChangeShapeType="1"/>
          </p:cNvSpPr>
          <p:nvPr/>
        </p:nvSpPr>
        <p:spPr bwMode="auto">
          <a:xfrm flipH="1">
            <a:off x="6191250" y="2925763"/>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89" name="Line 277">
            <a:extLst>
              <a:ext uri="{FF2B5EF4-FFF2-40B4-BE49-F238E27FC236}">
                <a16:creationId xmlns:a16="http://schemas.microsoft.com/office/drawing/2014/main" id="{1A655209-2C41-4E7A-9D17-B59E3CA6E348}"/>
              </a:ext>
            </a:extLst>
          </p:cNvPr>
          <p:cNvSpPr>
            <a:spLocks noChangeShapeType="1"/>
          </p:cNvSpPr>
          <p:nvPr/>
        </p:nvSpPr>
        <p:spPr bwMode="auto">
          <a:xfrm>
            <a:off x="3068638" y="2649538"/>
            <a:ext cx="285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90" name="Line 278">
            <a:extLst>
              <a:ext uri="{FF2B5EF4-FFF2-40B4-BE49-F238E27FC236}">
                <a16:creationId xmlns:a16="http://schemas.microsoft.com/office/drawing/2014/main" id="{E300867E-1767-43F9-AC39-9575C4E5243A}"/>
              </a:ext>
            </a:extLst>
          </p:cNvPr>
          <p:cNvSpPr>
            <a:spLocks noChangeShapeType="1"/>
          </p:cNvSpPr>
          <p:nvPr/>
        </p:nvSpPr>
        <p:spPr bwMode="auto">
          <a:xfrm flipH="1">
            <a:off x="6191250" y="2649538"/>
            <a:ext cx="36513"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91" name="Rectangle 279">
            <a:extLst>
              <a:ext uri="{FF2B5EF4-FFF2-40B4-BE49-F238E27FC236}">
                <a16:creationId xmlns:a16="http://schemas.microsoft.com/office/drawing/2014/main" id="{6B9BDA73-6B1E-4E4C-BE42-3139E0778ADF}"/>
              </a:ext>
            </a:extLst>
          </p:cNvPr>
          <p:cNvSpPr>
            <a:spLocks noChangeArrowheads="1"/>
          </p:cNvSpPr>
          <p:nvPr/>
        </p:nvSpPr>
        <p:spPr bwMode="auto">
          <a:xfrm>
            <a:off x="2922588" y="26003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Arial" panose="020B0604020202020204" pitchFamily="34" charset="0"/>
              </a:rPr>
              <a:t>6</a:t>
            </a:r>
            <a:endParaRPr lang="en-US" altLang="en-US"/>
          </a:p>
        </p:txBody>
      </p:sp>
      <p:sp>
        <p:nvSpPr>
          <p:cNvPr id="90392" name="Line 280">
            <a:extLst>
              <a:ext uri="{FF2B5EF4-FFF2-40B4-BE49-F238E27FC236}">
                <a16:creationId xmlns:a16="http://schemas.microsoft.com/office/drawing/2014/main" id="{D548B4FB-EF5B-4BDB-B7D3-431E731B826A}"/>
              </a:ext>
            </a:extLst>
          </p:cNvPr>
          <p:cNvSpPr>
            <a:spLocks noChangeShapeType="1"/>
          </p:cNvSpPr>
          <p:nvPr/>
        </p:nvSpPr>
        <p:spPr bwMode="auto">
          <a:xfrm>
            <a:off x="3068638" y="2649538"/>
            <a:ext cx="31591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393" name="Freeform 281">
            <a:extLst>
              <a:ext uri="{FF2B5EF4-FFF2-40B4-BE49-F238E27FC236}">
                <a16:creationId xmlns:a16="http://schemas.microsoft.com/office/drawing/2014/main" id="{FBFC3D04-16E9-4841-80BC-2E6542050BB7}"/>
              </a:ext>
            </a:extLst>
          </p:cNvPr>
          <p:cNvSpPr>
            <a:spLocks/>
          </p:cNvSpPr>
          <p:nvPr/>
        </p:nvSpPr>
        <p:spPr bwMode="auto">
          <a:xfrm>
            <a:off x="3068638" y="2649538"/>
            <a:ext cx="3159125" cy="2492375"/>
          </a:xfrm>
          <a:custGeom>
            <a:avLst/>
            <a:gdLst>
              <a:gd name="T0" fmla="*/ 0 w 1990"/>
              <a:gd name="T1" fmla="*/ 1570 h 1570"/>
              <a:gd name="T2" fmla="*/ 1990 w 1990"/>
              <a:gd name="T3" fmla="*/ 1570 h 1570"/>
              <a:gd name="T4" fmla="*/ 1990 w 1990"/>
              <a:gd name="T5" fmla="*/ 0 h 1570"/>
            </a:gdLst>
            <a:ahLst/>
            <a:cxnLst>
              <a:cxn ang="0">
                <a:pos x="T0" y="T1"/>
              </a:cxn>
              <a:cxn ang="0">
                <a:pos x="T2" y="T3"/>
              </a:cxn>
              <a:cxn ang="0">
                <a:pos x="T4" y="T5"/>
              </a:cxn>
            </a:cxnLst>
            <a:rect l="0" t="0" r="r" b="b"/>
            <a:pathLst>
              <a:path w="1990" h="1570">
                <a:moveTo>
                  <a:pt x="0" y="1570"/>
                </a:moveTo>
                <a:lnTo>
                  <a:pt x="1990" y="1570"/>
                </a:lnTo>
                <a:lnTo>
                  <a:pt x="1990"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394" name="Freeform 282">
            <a:extLst>
              <a:ext uri="{FF2B5EF4-FFF2-40B4-BE49-F238E27FC236}">
                <a16:creationId xmlns:a16="http://schemas.microsoft.com/office/drawing/2014/main" id="{57C2FD6E-3742-4EB3-85EC-94EF6B5C1C3F}"/>
              </a:ext>
            </a:extLst>
          </p:cNvPr>
          <p:cNvSpPr>
            <a:spLocks/>
          </p:cNvSpPr>
          <p:nvPr/>
        </p:nvSpPr>
        <p:spPr bwMode="auto">
          <a:xfrm>
            <a:off x="3089275" y="3136900"/>
            <a:ext cx="1130300" cy="2011363"/>
          </a:xfrm>
          <a:custGeom>
            <a:avLst/>
            <a:gdLst>
              <a:gd name="T0" fmla="*/ 10 w 712"/>
              <a:gd name="T1" fmla="*/ 212 h 1267"/>
              <a:gd name="T2" fmla="*/ 23 w 712"/>
              <a:gd name="T3" fmla="*/ 212 h 1267"/>
              <a:gd name="T4" fmla="*/ 42 w 712"/>
              <a:gd name="T5" fmla="*/ 216 h 1267"/>
              <a:gd name="T6" fmla="*/ 55 w 712"/>
              <a:gd name="T7" fmla="*/ 216 h 1267"/>
              <a:gd name="T8" fmla="*/ 74 w 712"/>
              <a:gd name="T9" fmla="*/ 212 h 1267"/>
              <a:gd name="T10" fmla="*/ 88 w 712"/>
              <a:gd name="T11" fmla="*/ 212 h 1267"/>
              <a:gd name="T12" fmla="*/ 101 w 712"/>
              <a:gd name="T13" fmla="*/ 212 h 1267"/>
              <a:gd name="T14" fmla="*/ 120 w 712"/>
              <a:gd name="T15" fmla="*/ 216 h 1267"/>
              <a:gd name="T16" fmla="*/ 134 w 712"/>
              <a:gd name="T17" fmla="*/ 216 h 1267"/>
              <a:gd name="T18" fmla="*/ 152 w 712"/>
              <a:gd name="T19" fmla="*/ 212 h 1267"/>
              <a:gd name="T20" fmla="*/ 166 w 712"/>
              <a:gd name="T21" fmla="*/ 216 h 1267"/>
              <a:gd name="T22" fmla="*/ 180 w 712"/>
              <a:gd name="T23" fmla="*/ 212 h 1267"/>
              <a:gd name="T24" fmla="*/ 198 w 712"/>
              <a:gd name="T25" fmla="*/ 216 h 1267"/>
              <a:gd name="T26" fmla="*/ 212 w 712"/>
              <a:gd name="T27" fmla="*/ 212 h 1267"/>
              <a:gd name="T28" fmla="*/ 230 w 712"/>
              <a:gd name="T29" fmla="*/ 212 h 1267"/>
              <a:gd name="T30" fmla="*/ 244 w 712"/>
              <a:gd name="T31" fmla="*/ 216 h 1267"/>
              <a:gd name="T32" fmla="*/ 258 w 712"/>
              <a:gd name="T33" fmla="*/ 216 h 1267"/>
              <a:gd name="T34" fmla="*/ 276 w 712"/>
              <a:gd name="T35" fmla="*/ 216 h 1267"/>
              <a:gd name="T36" fmla="*/ 290 w 712"/>
              <a:gd name="T37" fmla="*/ 212 h 1267"/>
              <a:gd name="T38" fmla="*/ 307 w 712"/>
              <a:gd name="T39" fmla="*/ 212 h 1267"/>
              <a:gd name="T40" fmla="*/ 321 w 712"/>
              <a:gd name="T41" fmla="*/ 216 h 1267"/>
              <a:gd name="T42" fmla="*/ 335 w 712"/>
              <a:gd name="T43" fmla="*/ 216 h 1267"/>
              <a:gd name="T44" fmla="*/ 353 w 712"/>
              <a:gd name="T45" fmla="*/ 212 h 1267"/>
              <a:gd name="T46" fmla="*/ 367 w 712"/>
              <a:gd name="T47" fmla="*/ 212 h 1267"/>
              <a:gd name="T48" fmla="*/ 385 w 712"/>
              <a:gd name="T49" fmla="*/ 212 h 1267"/>
              <a:gd name="T50" fmla="*/ 399 w 712"/>
              <a:gd name="T51" fmla="*/ 216 h 1267"/>
              <a:gd name="T52" fmla="*/ 413 w 712"/>
              <a:gd name="T53" fmla="*/ 216 h 1267"/>
              <a:gd name="T54" fmla="*/ 431 w 712"/>
              <a:gd name="T55" fmla="*/ 212 h 1267"/>
              <a:gd name="T56" fmla="*/ 445 w 712"/>
              <a:gd name="T57" fmla="*/ 216 h 1267"/>
              <a:gd name="T58" fmla="*/ 464 w 712"/>
              <a:gd name="T59" fmla="*/ 212 h 1267"/>
              <a:gd name="T60" fmla="*/ 477 w 712"/>
              <a:gd name="T61" fmla="*/ 216 h 1267"/>
              <a:gd name="T62" fmla="*/ 491 w 712"/>
              <a:gd name="T63" fmla="*/ 212 h 1267"/>
              <a:gd name="T64" fmla="*/ 510 w 712"/>
              <a:gd name="T65" fmla="*/ 212 h 1267"/>
              <a:gd name="T66" fmla="*/ 523 w 712"/>
              <a:gd name="T67" fmla="*/ 216 h 1267"/>
              <a:gd name="T68" fmla="*/ 537 w 712"/>
              <a:gd name="T69" fmla="*/ 212 h 1267"/>
              <a:gd name="T70" fmla="*/ 555 w 712"/>
              <a:gd name="T71" fmla="*/ 216 h 1267"/>
              <a:gd name="T72" fmla="*/ 569 w 712"/>
              <a:gd name="T73" fmla="*/ 212 h 1267"/>
              <a:gd name="T74" fmla="*/ 588 w 712"/>
              <a:gd name="T75" fmla="*/ 212 h 1267"/>
              <a:gd name="T76" fmla="*/ 601 w 712"/>
              <a:gd name="T77" fmla="*/ 216 h 1267"/>
              <a:gd name="T78" fmla="*/ 615 w 712"/>
              <a:gd name="T79" fmla="*/ 216 h 1267"/>
              <a:gd name="T80" fmla="*/ 634 w 712"/>
              <a:gd name="T81" fmla="*/ 216 h 1267"/>
              <a:gd name="T82" fmla="*/ 647 w 712"/>
              <a:gd name="T83" fmla="*/ 212 h 1267"/>
              <a:gd name="T84" fmla="*/ 666 w 712"/>
              <a:gd name="T85" fmla="*/ 198 h 1267"/>
              <a:gd name="T86" fmla="*/ 680 w 712"/>
              <a:gd name="T87" fmla="*/ 294 h 1267"/>
              <a:gd name="T88" fmla="*/ 693 w 712"/>
              <a:gd name="T89" fmla="*/ 0 h 1267"/>
              <a:gd name="T90" fmla="*/ 712 w 712"/>
              <a:gd name="T91" fmla="*/ 1267 h 1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2" h="1267">
                <a:moveTo>
                  <a:pt x="0" y="216"/>
                </a:moveTo>
                <a:lnTo>
                  <a:pt x="10" y="212"/>
                </a:lnTo>
                <a:lnTo>
                  <a:pt x="19" y="216"/>
                </a:lnTo>
                <a:lnTo>
                  <a:pt x="23" y="212"/>
                </a:lnTo>
                <a:lnTo>
                  <a:pt x="33" y="216"/>
                </a:lnTo>
                <a:lnTo>
                  <a:pt x="42" y="216"/>
                </a:lnTo>
                <a:lnTo>
                  <a:pt x="51" y="212"/>
                </a:lnTo>
                <a:lnTo>
                  <a:pt x="55" y="216"/>
                </a:lnTo>
                <a:lnTo>
                  <a:pt x="65" y="212"/>
                </a:lnTo>
                <a:lnTo>
                  <a:pt x="74" y="212"/>
                </a:lnTo>
                <a:lnTo>
                  <a:pt x="78" y="216"/>
                </a:lnTo>
                <a:lnTo>
                  <a:pt x="88" y="212"/>
                </a:lnTo>
                <a:lnTo>
                  <a:pt x="97" y="216"/>
                </a:lnTo>
                <a:lnTo>
                  <a:pt x="101" y="212"/>
                </a:lnTo>
                <a:lnTo>
                  <a:pt x="111" y="212"/>
                </a:lnTo>
                <a:lnTo>
                  <a:pt x="120" y="216"/>
                </a:lnTo>
                <a:lnTo>
                  <a:pt x="129" y="212"/>
                </a:lnTo>
                <a:lnTo>
                  <a:pt x="134" y="216"/>
                </a:lnTo>
                <a:lnTo>
                  <a:pt x="143" y="212"/>
                </a:lnTo>
                <a:lnTo>
                  <a:pt x="152" y="212"/>
                </a:lnTo>
                <a:lnTo>
                  <a:pt x="157" y="216"/>
                </a:lnTo>
                <a:lnTo>
                  <a:pt x="166" y="216"/>
                </a:lnTo>
                <a:lnTo>
                  <a:pt x="175" y="212"/>
                </a:lnTo>
                <a:lnTo>
                  <a:pt x="180" y="212"/>
                </a:lnTo>
                <a:lnTo>
                  <a:pt x="189" y="212"/>
                </a:lnTo>
                <a:lnTo>
                  <a:pt x="198" y="216"/>
                </a:lnTo>
                <a:lnTo>
                  <a:pt x="207" y="216"/>
                </a:lnTo>
                <a:lnTo>
                  <a:pt x="212" y="212"/>
                </a:lnTo>
                <a:lnTo>
                  <a:pt x="221" y="212"/>
                </a:lnTo>
                <a:lnTo>
                  <a:pt x="230" y="212"/>
                </a:lnTo>
                <a:lnTo>
                  <a:pt x="235" y="216"/>
                </a:lnTo>
                <a:lnTo>
                  <a:pt x="244" y="216"/>
                </a:lnTo>
                <a:lnTo>
                  <a:pt x="253" y="212"/>
                </a:lnTo>
                <a:lnTo>
                  <a:pt x="258" y="216"/>
                </a:lnTo>
                <a:lnTo>
                  <a:pt x="267" y="212"/>
                </a:lnTo>
                <a:lnTo>
                  <a:pt x="276" y="216"/>
                </a:lnTo>
                <a:lnTo>
                  <a:pt x="281" y="216"/>
                </a:lnTo>
                <a:lnTo>
                  <a:pt x="290" y="212"/>
                </a:lnTo>
                <a:lnTo>
                  <a:pt x="299" y="216"/>
                </a:lnTo>
                <a:lnTo>
                  <a:pt x="307" y="212"/>
                </a:lnTo>
                <a:lnTo>
                  <a:pt x="313" y="216"/>
                </a:lnTo>
                <a:lnTo>
                  <a:pt x="321" y="216"/>
                </a:lnTo>
                <a:lnTo>
                  <a:pt x="330" y="212"/>
                </a:lnTo>
                <a:lnTo>
                  <a:pt x="335" y="216"/>
                </a:lnTo>
                <a:lnTo>
                  <a:pt x="344" y="212"/>
                </a:lnTo>
                <a:lnTo>
                  <a:pt x="353" y="212"/>
                </a:lnTo>
                <a:lnTo>
                  <a:pt x="358" y="216"/>
                </a:lnTo>
                <a:lnTo>
                  <a:pt x="367" y="212"/>
                </a:lnTo>
                <a:lnTo>
                  <a:pt x="376" y="216"/>
                </a:lnTo>
                <a:lnTo>
                  <a:pt x="385" y="212"/>
                </a:lnTo>
                <a:lnTo>
                  <a:pt x="390" y="212"/>
                </a:lnTo>
                <a:lnTo>
                  <a:pt x="399" y="216"/>
                </a:lnTo>
                <a:lnTo>
                  <a:pt x="408" y="212"/>
                </a:lnTo>
                <a:lnTo>
                  <a:pt x="413" y="216"/>
                </a:lnTo>
                <a:lnTo>
                  <a:pt x="422" y="212"/>
                </a:lnTo>
                <a:lnTo>
                  <a:pt x="431" y="212"/>
                </a:lnTo>
                <a:lnTo>
                  <a:pt x="436" y="216"/>
                </a:lnTo>
                <a:lnTo>
                  <a:pt x="445" y="216"/>
                </a:lnTo>
                <a:lnTo>
                  <a:pt x="454" y="212"/>
                </a:lnTo>
                <a:lnTo>
                  <a:pt x="464" y="212"/>
                </a:lnTo>
                <a:lnTo>
                  <a:pt x="468" y="212"/>
                </a:lnTo>
                <a:lnTo>
                  <a:pt x="477" y="216"/>
                </a:lnTo>
                <a:lnTo>
                  <a:pt x="487" y="216"/>
                </a:lnTo>
                <a:lnTo>
                  <a:pt x="491" y="212"/>
                </a:lnTo>
                <a:lnTo>
                  <a:pt x="500" y="212"/>
                </a:lnTo>
                <a:lnTo>
                  <a:pt x="510" y="212"/>
                </a:lnTo>
                <a:lnTo>
                  <a:pt x="514" y="216"/>
                </a:lnTo>
                <a:lnTo>
                  <a:pt x="523" y="216"/>
                </a:lnTo>
                <a:lnTo>
                  <a:pt x="533" y="212"/>
                </a:lnTo>
                <a:lnTo>
                  <a:pt x="537" y="212"/>
                </a:lnTo>
                <a:lnTo>
                  <a:pt x="546" y="212"/>
                </a:lnTo>
                <a:lnTo>
                  <a:pt x="555" y="216"/>
                </a:lnTo>
                <a:lnTo>
                  <a:pt x="565" y="216"/>
                </a:lnTo>
                <a:lnTo>
                  <a:pt x="569" y="212"/>
                </a:lnTo>
                <a:lnTo>
                  <a:pt x="578" y="216"/>
                </a:lnTo>
                <a:lnTo>
                  <a:pt x="588" y="212"/>
                </a:lnTo>
                <a:lnTo>
                  <a:pt x="592" y="216"/>
                </a:lnTo>
                <a:lnTo>
                  <a:pt x="601" y="216"/>
                </a:lnTo>
                <a:lnTo>
                  <a:pt x="611" y="212"/>
                </a:lnTo>
                <a:lnTo>
                  <a:pt x="615" y="216"/>
                </a:lnTo>
                <a:lnTo>
                  <a:pt x="624" y="212"/>
                </a:lnTo>
                <a:lnTo>
                  <a:pt x="634" y="216"/>
                </a:lnTo>
                <a:lnTo>
                  <a:pt x="643" y="221"/>
                </a:lnTo>
                <a:lnTo>
                  <a:pt x="647" y="212"/>
                </a:lnTo>
                <a:lnTo>
                  <a:pt x="657" y="216"/>
                </a:lnTo>
                <a:lnTo>
                  <a:pt x="666" y="198"/>
                </a:lnTo>
                <a:lnTo>
                  <a:pt x="670" y="207"/>
                </a:lnTo>
                <a:lnTo>
                  <a:pt x="680" y="294"/>
                </a:lnTo>
                <a:lnTo>
                  <a:pt x="689" y="170"/>
                </a:lnTo>
                <a:lnTo>
                  <a:pt x="693" y="0"/>
                </a:lnTo>
                <a:lnTo>
                  <a:pt x="703" y="583"/>
                </a:lnTo>
                <a:lnTo>
                  <a:pt x="712" y="1267"/>
                </a:lnTo>
              </a:path>
            </a:pathLst>
          </a:custGeom>
          <a:noFill/>
          <a:ln w="19050"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395" name="Freeform 283">
            <a:extLst>
              <a:ext uri="{FF2B5EF4-FFF2-40B4-BE49-F238E27FC236}">
                <a16:creationId xmlns:a16="http://schemas.microsoft.com/office/drawing/2014/main" id="{47DE04E6-603B-4672-8301-F63148DC34C9}"/>
              </a:ext>
            </a:extLst>
          </p:cNvPr>
          <p:cNvSpPr>
            <a:spLocks/>
          </p:cNvSpPr>
          <p:nvPr/>
        </p:nvSpPr>
        <p:spPr bwMode="auto">
          <a:xfrm>
            <a:off x="4219575" y="2649538"/>
            <a:ext cx="36513" cy="2498725"/>
          </a:xfrm>
          <a:custGeom>
            <a:avLst/>
            <a:gdLst>
              <a:gd name="T0" fmla="*/ 0 w 23"/>
              <a:gd name="T1" fmla="*/ 1574 h 1574"/>
              <a:gd name="T2" fmla="*/ 9 w 23"/>
              <a:gd name="T3" fmla="*/ 1175 h 1574"/>
              <a:gd name="T4" fmla="*/ 14 w 23"/>
              <a:gd name="T5" fmla="*/ 133 h 1574"/>
              <a:gd name="T6" fmla="*/ 23 w 23"/>
              <a:gd name="T7" fmla="*/ 0 h 1574"/>
            </a:gdLst>
            <a:ahLst/>
            <a:cxnLst>
              <a:cxn ang="0">
                <a:pos x="T0" y="T1"/>
              </a:cxn>
              <a:cxn ang="0">
                <a:pos x="T2" y="T3"/>
              </a:cxn>
              <a:cxn ang="0">
                <a:pos x="T4" y="T5"/>
              </a:cxn>
              <a:cxn ang="0">
                <a:pos x="T6" y="T7"/>
              </a:cxn>
            </a:cxnLst>
            <a:rect l="0" t="0" r="r" b="b"/>
            <a:pathLst>
              <a:path w="23" h="1574">
                <a:moveTo>
                  <a:pt x="0" y="1574"/>
                </a:moveTo>
                <a:lnTo>
                  <a:pt x="9" y="1175"/>
                </a:lnTo>
                <a:lnTo>
                  <a:pt x="14" y="133"/>
                </a:lnTo>
                <a:lnTo>
                  <a:pt x="23" y="0"/>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396" name="Freeform 284">
            <a:extLst>
              <a:ext uri="{FF2B5EF4-FFF2-40B4-BE49-F238E27FC236}">
                <a16:creationId xmlns:a16="http://schemas.microsoft.com/office/drawing/2014/main" id="{A47F65BB-35B3-4332-BAF7-9308EF42CDF8}"/>
              </a:ext>
            </a:extLst>
          </p:cNvPr>
          <p:cNvSpPr>
            <a:spLocks/>
          </p:cNvSpPr>
          <p:nvPr/>
        </p:nvSpPr>
        <p:spPr bwMode="auto">
          <a:xfrm>
            <a:off x="4256088" y="2649538"/>
            <a:ext cx="1565275" cy="1085850"/>
          </a:xfrm>
          <a:custGeom>
            <a:avLst/>
            <a:gdLst>
              <a:gd name="T0" fmla="*/ 14 w 986"/>
              <a:gd name="T1" fmla="*/ 257 h 684"/>
              <a:gd name="T2" fmla="*/ 37 w 986"/>
              <a:gd name="T3" fmla="*/ 344 h 684"/>
              <a:gd name="T4" fmla="*/ 60 w 986"/>
              <a:gd name="T5" fmla="*/ 454 h 684"/>
              <a:gd name="T6" fmla="*/ 87 w 986"/>
              <a:gd name="T7" fmla="*/ 523 h 684"/>
              <a:gd name="T8" fmla="*/ 110 w 986"/>
              <a:gd name="T9" fmla="*/ 555 h 684"/>
              <a:gd name="T10" fmla="*/ 133 w 986"/>
              <a:gd name="T11" fmla="*/ 560 h 684"/>
              <a:gd name="T12" fmla="*/ 156 w 986"/>
              <a:gd name="T13" fmla="*/ 486 h 684"/>
              <a:gd name="T14" fmla="*/ 178 w 986"/>
              <a:gd name="T15" fmla="*/ 647 h 684"/>
              <a:gd name="T16" fmla="*/ 201 w 986"/>
              <a:gd name="T17" fmla="*/ 542 h 684"/>
              <a:gd name="T18" fmla="*/ 224 w 986"/>
              <a:gd name="T19" fmla="*/ 519 h 684"/>
              <a:gd name="T20" fmla="*/ 247 w 986"/>
              <a:gd name="T21" fmla="*/ 514 h 684"/>
              <a:gd name="T22" fmla="*/ 270 w 986"/>
              <a:gd name="T23" fmla="*/ 514 h 684"/>
              <a:gd name="T24" fmla="*/ 293 w 986"/>
              <a:gd name="T25" fmla="*/ 514 h 684"/>
              <a:gd name="T26" fmla="*/ 316 w 986"/>
              <a:gd name="T27" fmla="*/ 519 h 684"/>
              <a:gd name="T28" fmla="*/ 343 w 986"/>
              <a:gd name="T29" fmla="*/ 519 h 684"/>
              <a:gd name="T30" fmla="*/ 366 w 986"/>
              <a:gd name="T31" fmla="*/ 523 h 684"/>
              <a:gd name="T32" fmla="*/ 389 w 986"/>
              <a:gd name="T33" fmla="*/ 523 h 684"/>
              <a:gd name="T34" fmla="*/ 412 w 986"/>
              <a:gd name="T35" fmla="*/ 523 h 684"/>
              <a:gd name="T36" fmla="*/ 435 w 986"/>
              <a:gd name="T37" fmla="*/ 523 h 684"/>
              <a:gd name="T38" fmla="*/ 458 w 986"/>
              <a:gd name="T39" fmla="*/ 519 h 684"/>
              <a:gd name="T40" fmla="*/ 481 w 986"/>
              <a:gd name="T41" fmla="*/ 519 h 684"/>
              <a:gd name="T42" fmla="*/ 504 w 986"/>
              <a:gd name="T43" fmla="*/ 519 h 684"/>
              <a:gd name="T44" fmla="*/ 527 w 986"/>
              <a:gd name="T45" fmla="*/ 519 h 684"/>
              <a:gd name="T46" fmla="*/ 550 w 986"/>
              <a:gd name="T47" fmla="*/ 523 h 684"/>
              <a:gd name="T48" fmla="*/ 573 w 986"/>
              <a:gd name="T49" fmla="*/ 523 h 684"/>
              <a:gd name="T50" fmla="*/ 601 w 986"/>
              <a:gd name="T51" fmla="*/ 523 h 684"/>
              <a:gd name="T52" fmla="*/ 624 w 986"/>
              <a:gd name="T53" fmla="*/ 523 h 684"/>
              <a:gd name="T54" fmla="*/ 647 w 986"/>
              <a:gd name="T55" fmla="*/ 523 h 684"/>
              <a:gd name="T56" fmla="*/ 669 w 986"/>
              <a:gd name="T57" fmla="*/ 523 h 684"/>
              <a:gd name="T58" fmla="*/ 692 w 986"/>
              <a:gd name="T59" fmla="*/ 519 h 684"/>
              <a:gd name="T60" fmla="*/ 715 w 986"/>
              <a:gd name="T61" fmla="*/ 519 h 684"/>
              <a:gd name="T62" fmla="*/ 738 w 986"/>
              <a:gd name="T63" fmla="*/ 519 h 684"/>
              <a:gd name="T64" fmla="*/ 761 w 986"/>
              <a:gd name="T65" fmla="*/ 519 h 684"/>
              <a:gd name="T66" fmla="*/ 784 w 986"/>
              <a:gd name="T67" fmla="*/ 519 h 684"/>
              <a:gd name="T68" fmla="*/ 807 w 986"/>
              <a:gd name="T69" fmla="*/ 523 h 684"/>
              <a:gd name="T70" fmla="*/ 830 w 986"/>
              <a:gd name="T71" fmla="*/ 523 h 684"/>
              <a:gd name="T72" fmla="*/ 857 w 986"/>
              <a:gd name="T73" fmla="*/ 523 h 684"/>
              <a:gd name="T74" fmla="*/ 880 w 986"/>
              <a:gd name="T75" fmla="*/ 523 h 684"/>
              <a:gd name="T76" fmla="*/ 903 w 986"/>
              <a:gd name="T77" fmla="*/ 519 h 684"/>
              <a:gd name="T78" fmla="*/ 926 w 986"/>
              <a:gd name="T79" fmla="*/ 523 h 684"/>
              <a:gd name="T80" fmla="*/ 949 w 986"/>
              <a:gd name="T81" fmla="*/ 519 h 684"/>
              <a:gd name="T82" fmla="*/ 972 w 986"/>
              <a:gd name="T83" fmla="*/ 523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86" h="684">
                <a:moveTo>
                  <a:pt x="0" y="0"/>
                </a:moveTo>
                <a:lnTo>
                  <a:pt x="9" y="239"/>
                </a:lnTo>
                <a:lnTo>
                  <a:pt x="14" y="257"/>
                </a:lnTo>
                <a:lnTo>
                  <a:pt x="23" y="229"/>
                </a:lnTo>
                <a:lnTo>
                  <a:pt x="32" y="298"/>
                </a:lnTo>
                <a:lnTo>
                  <a:pt x="37" y="344"/>
                </a:lnTo>
                <a:lnTo>
                  <a:pt x="46" y="390"/>
                </a:lnTo>
                <a:lnTo>
                  <a:pt x="55" y="431"/>
                </a:lnTo>
                <a:lnTo>
                  <a:pt x="60" y="454"/>
                </a:lnTo>
                <a:lnTo>
                  <a:pt x="69" y="486"/>
                </a:lnTo>
                <a:lnTo>
                  <a:pt x="78" y="509"/>
                </a:lnTo>
                <a:lnTo>
                  <a:pt x="87" y="523"/>
                </a:lnTo>
                <a:lnTo>
                  <a:pt x="92" y="542"/>
                </a:lnTo>
                <a:lnTo>
                  <a:pt x="100" y="546"/>
                </a:lnTo>
                <a:lnTo>
                  <a:pt x="110" y="555"/>
                </a:lnTo>
                <a:lnTo>
                  <a:pt x="115" y="555"/>
                </a:lnTo>
                <a:lnTo>
                  <a:pt x="123" y="551"/>
                </a:lnTo>
                <a:lnTo>
                  <a:pt x="133" y="560"/>
                </a:lnTo>
                <a:lnTo>
                  <a:pt x="138" y="551"/>
                </a:lnTo>
                <a:lnTo>
                  <a:pt x="146" y="496"/>
                </a:lnTo>
                <a:lnTo>
                  <a:pt x="156" y="486"/>
                </a:lnTo>
                <a:lnTo>
                  <a:pt x="164" y="592"/>
                </a:lnTo>
                <a:lnTo>
                  <a:pt x="169" y="684"/>
                </a:lnTo>
                <a:lnTo>
                  <a:pt x="178" y="647"/>
                </a:lnTo>
                <a:lnTo>
                  <a:pt x="187" y="574"/>
                </a:lnTo>
                <a:lnTo>
                  <a:pt x="192" y="551"/>
                </a:lnTo>
                <a:lnTo>
                  <a:pt x="201" y="542"/>
                </a:lnTo>
                <a:lnTo>
                  <a:pt x="210" y="532"/>
                </a:lnTo>
                <a:lnTo>
                  <a:pt x="215" y="523"/>
                </a:lnTo>
                <a:lnTo>
                  <a:pt x="224" y="519"/>
                </a:lnTo>
                <a:lnTo>
                  <a:pt x="233" y="519"/>
                </a:lnTo>
                <a:lnTo>
                  <a:pt x="242" y="514"/>
                </a:lnTo>
                <a:lnTo>
                  <a:pt x="247" y="514"/>
                </a:lnTo>
                <a:lnTo>
                  <a:pt x="256" y="514"/>
                </a:lnTo>
                <a:lnTo>
                  <a:pt x="265" y="514"/>
                </a:lnTo>
                <a:lnTo>
                  <a:pt x="270" y="514"/>
                </a:lnTo>
                <a:lnTo>
                  <a:pt x="279" y="514"/>
                </a:lnTo>
                <a:lnTo>
                  <a:pt x="288" y="514"/>
                </a:lnTo>
                <a:lnTo>
                  <a:pt x="293" y="514"/>
                </a:lnTo>
                <a:lnTo>
                  <a:pt x="302" y="519"/>
                </a:lnTo>
                <a:lnTo>
                  <a:pt x="311" y="519"/>
                </a:lnTo>
                <a:lnTo>
                  <a:pt x="316" y="519"/>
                </a:lnTo>
                <a:lnTo>
                  <a:pt x="325" y="519"/>
                </a:lnTo>
                <a:lnTo>
                  <a:pt x="334" y="519"/>
                </a:lnTo>
                <a:lnTo>
                  <a:pt x="343" y="519"/>
                </a:lnTo>
                <a:lnTo>
                  <a:pt x="348" y="523"/>
                </a:lnTo>
                <a:lnTo>
                  <a:pt x="357" y="523"/>
                </a:lnTo>
                <a:lnTo>
                  <a:pt x="366" y="523"/>
                </a:lnTo>
                <a:lnTo>
                  <a:pt x="371" y="523"/>
                </a:lnTo>
                <a:lnTo>
                  <a:pt x="380" y="523"/>
                </a:lnTo>
                <a:lnTo>
                  <a:pt x="389" y="523"/>
                </a:lnTo>
                <a:lnTo>
                  <a:pt x="394" y="523"/>
                </a:lnTo>
                <a:lnTo>
                  <a:pt x="403" y="523"/>
                </a:lnTo>
                <a:lnTo>
                  <a:pt x="412" y="523"/>
                </a:lnTo>
                <a:lnTo>
                  <a:pt x="422" y="523"/>
                </a:lnTo>
                <a:lnTo>
                  <a:pt x="426" y="523"/>
                </a:lnTo>
                <a:lnTo>
                  <a:pt x="435" y="523"/>
                </a:lnTo>
                <a:lnTo>
                  <a:pt x="445" y="523"/>
                </a:lnTo>
                <a:lnTo>
                  <a:pt x="449" y="519"/>
                </a:lnTo>
                <a:lnTo>
                  <a:pt x="458" y="519"/>
                </a:lnTo>
                <a:lnTo>
                  <a:pt x="468" y="519"/>
                </a:lnTo>
                <a:lnTo>
                  <a:pt x="472" y="519"/>
                </a:lnTo>
                <a:lnTo>
                  <a:pt x="481" y="519"/>
                </a:lnTo>
                <a:lnTo>
                  <a:pt x="491" y="519"/>
                </a:lnTo>
                <a:lnTo>
                  <a:pt x="500" y="519"/>
                </a:lnTo>
                <a:lnTo>
                  <a:pt x="504" y="519"/>
                </a:lnTo>
                <a:lnTo>
                  <a:pt x="514" y="519"/>
                </a:lnTo>
                <a:lnTo>
                  <a:pt x="523" y="519"/>
                </a:lnTo>
                <a:lnTo>
                  <a:pt x="527" y="519"/>
                </a:lnTo>
                <a:lnTo>
                  <a:pt x="537" y="519"/>
                </a:lnTo>
                <a:lnTo>
                  <a:pt x="546" y="519"/>
                </a:lnTo>
                <a:lnTo>
                  <a:pt x="550" y="523"/>
                </a:lnTo>
                <a:lnTo>
                  <a:pt x="560" y="523"/>
                </a:lnTo>
                <a:lnTo>
                  <a:pt x="569" y="523"/>
                </a:lnTo>
                <a:lnTo>
                  <a:pt x="573" y="523"/>
                </a:lnTo>
                <a:lnTo>
                  <a:pt x="583" y="523"/>
                </a:lnTo>
                <a:lnTo>
                  <a:pt x="592" y="523"/>
                </a:lnTo>
                <a:lnTo>
                  <a:pt x="601" y="523"/>
                </a:lnTo>
                <a:lnTo>
                  <a:pt x="605" y="523"/>
                </a:lnTo>
                <a:lnTo>
                  <a:pt x="615" y="523"/>
                </a:lnTo>
                <a:lnTo>
                  <a:pt x="624" y="523"/>
                </a:lnTo>
                <a:lnTo>
                  <a:pt x="627" y="523"/>
                </a:lnTo>
                <a:lnTo>
                  <a:pt x="638" y="523"/>
                </a:lnTo>
                <a:lnTo>
                  <a:pt x="647" y="523"/>
                </a:lnTo>
                <a:lnTo>
                  <a:pt x="650" y="523"/>
                </a:lnTo>
                <a:lnTo>
                  <a:pt x="661" y="523"/>
                </a:lnTo>
                <a:lnTo>
                  <a:pt x="669" y="523"/>
                </a:lnTo>
                <a:lnTo>
                  <a:pt x="679" y="523"/>
                </a:lnTo>
                <a:lnTo>
                  <a:pt x="684" y="523"/>
                </a:lnTo>
                <a:lnTo>
                  <a:pt x="692" y="519"/>
                </a:lnTo>
                <a:lnTo>
                  <a:pt x="702" y="519"/>
                </a:lnTo>
                <a:lnTo>
                  <a:pt x="707" y="519"/>
                </a:lnTo>
                <a:lnTo>
                  <a:pt x="715" y="519"/>
                </a:lnTo>
                <a:lnTo>
                  <a:pt x="725" y="519"/>
                </a:lnTo>
                <a:lnTo>
                  <a:pt x="729" y="519"/>
                </a:lnTo>
                <a:lnTo>
                  <a:pt x="738" y="519"/>
                </a:lnTo>
                <a:lnTo>
                  <a:pt x="747" y="519"/>
                </a:lnTo>
                <a:lnTo>
                  <a:pt x="756" y="519"/>
                </a:lnTo>
                <a:lnTo>
                  <a:pt x="761" y="519"/>
                </a:lnTo>
                <a:lnTo>
                  <a:pt x="770" y="519"/>
                </a:lnTo>
                <a:lnTo>
                  <a:pt x="779" y="519"/>
                </a:lnTo>
                <a:lnTo>
                  <a:pt x="784" y="519"/>
                </a:lnTo>
                <a:lnTo>
                  <a:pt x="793" y="519"/>
                </a:lnTo>
                <a:lnTo>
                  <a:pt x="802" y="519"/>
                </a:lnTo>
                <a:lnTo>
                  <a:pt x="807" y="523"/>
                </a:lnTo>
                <a:lnTo>
                  <a:pt x="816" y="523"/>
                </a:lnTo>
                <a:lnTo>
                  <a:pt x="825" y="519"/>
                </a:lnTo>
                <a:lnTo>
                  <a:pt x="830" y="523"/>
                </a:lnTo>
                <a:lnTo>
                  <a:pt x="839" y="523"/>
                </a:lnTo>
                <a:lnTo>
                  <a:pt x="848" y="523"/>
                </a:lnTo>
                <a:lnTo>
                  <a:pt x="857" y="523"/>
                </a:lnTo>
                <a:lnTo>
                  <a:pt x="862" y="519"/>
                </a:lnTo>
                <a:lnTo>
                  <a:pt x="871" y="523"/>
                </a:lnTo>
                <a:lnTo>
                  <a:pt x="880" y="523"/>
                </a:lnTo>
                <a:lnTo>
                  <a:pt x="885" y="523"/>
                </a:lnTo>
                <a:lnTo>
                  <a:pt x="894" y="523"/>
                </a:lnTo>
                <a:lnTo>
                  <a:pt x="903" y="519"/>
                </a:lnTo>
                <a:lnTo>
                  <a:pt x="908" y="519"/>
                </a:lnTo>
                <a:lnTo>
                  <a:pt x="917" y="523"/>
                </a:lnTo>
                <a:lnTo>
                  <a:pt x="926" y="523"/>
                </a:lnTo>
                <a:lnTo>
                  <a:pt x="935" y="523"/>
                </a:lnTo>
                <a:lnTo>
                  <a:pt x="940" y="519"/>
                </a:lnTo>
                <a:lnTo>
                  <a:pt x="949" y="519"/>
                </a:lnTo>
                <a:lnTo>
                  <a:pt x="958" y="523"/>
                </a:lnTo>
                <a:lnTo>
                  <a:pt x="963" y="523"/>
                </a:lnTo>
                <a:lnTo>
                  <a:pt x="972" y="523"/>
                </a:lnTo>
                <a:lnTo>
                  <a:pt x="981" y="519"/>
                </a:lnTo>
                <a:lnTo>
                  <a:pt x="986" y="519"/>
                </a:lnTo>
              </a:path>
            </a:pathLst>
          </a:custGeom>
          <a:noFill/>
          <a:ln w="19050"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397" name="Freeform 285">
            <a:extLst>
              <a:ext uri="{FF2B5EF4-FFF2-40B4-BE49-F238E27FC236}">
                <a16:creationId xmlns:a16="http://schemas.microsoft.com/office/drawing/2014/main" id="{4FCA7C27-2773-48C9-BBA9-EC9E9E367460}"/>
              </a:ext>
            </a:extLst>
          </p:cNvPr>
          <p:cNvSpPr>
            <a:spLocks/>
          </p:cNvSpPr>
          <p:nvPr/>
        </p:nvSpPr>
        <p:spPr bwMode="auto">
          <a:xfrm>
            <a:off x="5821363" y="3473450"/>
            <a:ext cx="349250" cy="6350"/>
          </a:xfrm>
          <a:custGeom>
            <a:avLst/>
            <a:gdLst>
              <a:gd name="T0" fmla="*/ 0 w 220"/>
              <a:gd name="T1" fmla="*/ 0 h 4"/>
              <a:gd name="T2" fmla="*/ 9 w 220"/>
              <a:gd name="T3" fmla="*/ 4 h 4"/>
              <a:gd name="T4" fmla="*/ 18 w 220"/>
              <a:gd name="T5" fmla="*/ 4 h 4"/>
              <a:gd name="T6" fmla="*/ 28 w 220"/>
              <a:gd name="T7" fmla="*/ 4 h 4"/>
              <a:gd name="T8" fmla="*/ 32 w 220"/>
              <a:gd name="T9" fmla="*/ 0 h 4"/>
              <a:gd name="T10" fmla="*/ 41 w 220"/>
              <a:gd name="T11" fmla="*/ 0 h 4"/>
              <a:gd name="T12" fmla="*/ 51 w 220"/>
              <a:gd name="T13" fmla="*/ 4 h 4"/>
              <a:gd name="T14" fmla="*/ 55 w 220"/>
              <a:gd name="T15" fmla="*/ 4 h 4"/>
              <a:gd name="T16" fmla="*/ 64 w 220"/>
              <a:gd name="T17" fmla="*/ 4 h 4"/>
              <a:gd name="T18" fmla="*/ 74 w 220"/>
              <a:gd name="T19" fmla="*/ 0 h 4"/>
              <a:gd name="T20" fmla="*/ 78 w 220"/>
              <a:gd name="T21" fmla="*/ 0 h 4"/>
              <a:gd name="T22" fmla="*/ 87 w 220"/>
              <a:gd name="T23" fmla="*/ 4 h 4"/>
              <a:gd name="T24" fmla="*/ 97 w 220"/>
              <a:gd name="T25" fmla="*/ 4 h 4"/>
              <a:gd name="T26" fmla="*/ 101 w 220"/>
              <a:gd name="T27" fmla="*/ 4 h 4"/>
              <a:gd name="T28" fmla="*/ 110 w 220"/>
              <a:gd name="T29" fmla="*/ 0 h 4"/>
              <a:gd name="T30" fmla="*/ 119 w 220"/>
              <a:gd name="T31" fmla="*/ 0 h 4"/>
              <a:gd name="T32" fmla="*/ 129 w 220"/>
              <a:gd name="T33" fmla="*/ 4 h 4"/>
              <a:gd name="T34" fmla="*/ 133 w 220"/>
              <a:gd name="T35" fmla="*/ 0 h 4"/>
              <a:gd name="T36" fmla="*/ 142 w 220"/>
              <a:gd name="T37" fmla="*/ 4 h 4"/>
              <a:gd name="T38" fmla="*/ 152 w 220"/>
              <a:gd name="T39" fmla="*/ 4 h 4"/>
              <a:gd name="T40" fmla="*/ 156 w 220"/>
              <a:gd name="T41" fmla="*/ 0 h 4"/>
              <a:gd name="T42" fmla="*/ 165 w 220"/>
              <a:gd name="T43" fmla="*/ 4 h 4"/>
              <a:gd name="T44" fmla="*/ 174 w 220"/>
              <a:gd name="T45" fmla="*/ 0 h 4"/>
              <a:gd name="T46" fmla="*/ 179 w 220"/>
              <a:gd name="T47" fmla="*/ 4 h 4"/>
              <a:gd name="T48" fmla="*/ 188 w 220"/>
              <a:gd name="T49" fmla="*/ 4 h 4"/>
              <a:gd name="T50" fmla="*/ 197 w 220"/>
              <a:gd name="T51" fmla="*/ 0 h 4"/>
              <a:gd name="T52" fmla="*/ 207 w 220"/>
              <a:gd name="T53" fmla="*/ 0 h 4"/>
              <a:gd name="T54" fmla="*/ 210 w 220"/>
              <a:gd name="T55" fmla="*/ 4 h 4"/>
              <a:gd name="T56" fmla="*/ 220 w 220"/>
              <a:gd name="T5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0" h="4">
                <a:moveTo>
                  <a:pt x="0" y="0"/>
                </a:moveTo>
                <a:lnTo>
                  <a:pt x="9" y="4"/>
                </a:lnTo>
                <a:lnTo>
                  <a:pt x="18" y="4"/>
                </a:lnTo>
                <a:lnTo>
                  <a:pt x="28" y="4"/>
                </a:lnTo>
                <a:lnTo>
                  <a:pt x="32" y="0"/>
                </a:lnTo>
                <a:lnTo>
                  <a:pt x="41" y="0"/>
                </a:lnTo>
                <a:lnTo>
                  <a:pt x="51" y="4"/>
                </a:lnTo>
                <a:lnTo>
                  <a:pt x="55" y="4"/>
                </a:lnTo>
                <a:lnTo>
                  <a:pt x="64" y="4"/>
                </a:lnTo>
                <a:lnTo>
                  <a:pt x="74" y="0"/>
                </a:lnTo>
                <a:lnTo>
                  <a:pt x="78" y="0"/>
                </a:lnTo>
                <a:lnTo>
                  <a:pt x="87" y="4"/>
                </a:lnTo>
                <a:lnTo>
                  <a:pt x="97" y="4"/>
                </a:lnTo>
                <a:lnTo>
                  <a:pt x="101" y="4"/>
                </a:lnTo>
                <a:lnTo>
                  <a:pt x="110" y="0"/>
                </a:lnTo>
                <a:lnTo>
                  <a:pt x="119" y="0"/>
                </a:lnTo>
                <a:lnTo>
                  <a:pt x="129" y="4"/>
                </a:lnTo>
                <a:lnTo>
                  <a:pt x="133" y="0"/>
                </a:lnTo>
                <a:lnTo>
                  <a:pt x="142" y="4"/>
                </a:lnTo>
                <a:lnTo>
                  <a:pt x="152" y="4"/>
                </a:lnTo>
                <a:lnTo>
                  <a:pt x="156" y="0"/>
                </a:lnTo>
                <a:lnTo>
                  <a:pt x="165" y="4"/>
                </a:lnTo>
                <a:lnTo>
                  <a:pt x="174" y="0"/>
                </a:lnTo>
                <a:lnTo>
                  <a:pt x="179" y="4"/>
                </a:lnTo>
                <a:lnTo>
                  <a:pt x="188" y="4"/>
                </a:lnTo>
                <a:lnTo>
                  <a:pt x="197" y="0"/>
                </a:lnTo>
                <a:lnTo>
                  <a:pt x="207" y="0"/>
                </a:lnTo>
                <a:lnTo>
                  <a:pt x="210" y="4"/>
                </a:lnTo>
                <a:lnTo>
                  <a:pt x="220" y="4"/>
                </a:lnTo>
              </a:path>
            </a:pathLst>
          </a:custGeom>
          <a:noFill/>
          <a:ln w="19050"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0" name="Text Box 24">
            <a:extLst>
              <a:ext uri="{FF2B5EF4-FFF2-40B4-BE49-F238E27FC236}">
                <a16:creationId xmlns:a16="http://schemas.microsoft.com/office/drawing/2014/main" id="{83DE7CA6-72F8-4CDB-B047-7323465A36A4}"/>
              </a:ext>
            </a:extLst>
          </p:cNvPr>
          <p:cNvSpPr txBox="1">
            <a:spLocks noChangeArrowheads="1"/>
          </p:cNvSpPr>
          <p:nvPr/>
        </p:nvSpPr>
        <p:spPr bwMode="auto">
          <a:xfrm>
            <a:off x="3184525" y="288925"/>
            <a:ext cx="2103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a:t>
            </a:r>
          </a:p>
        </p:txBody>
      </p:sp>
      <p:sp>
        <p:nvSpPr>
          <p:cNvPr id="4121" name="Line 25">
            <a:extLst>
              <a:ext uri="{FF2B5EF4-FFF2-40B4-BE49-F238E27FC236}">
                <a16:creationId xmlns:a16="http://schemas.microsoft.com/office/drawing/2014/main" id="{50089852-17B1-4322-9639-04A4DED501DC}"/>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2" name="Text Box 26">
            <a:extLst>
              <a:ext uri="{FF2B5EF4-FFF2-40B4-BE49-F238E27FC236}">
                <a16:creationId xmlns:a16="http://schemas.microsoft.com/office/drawing/2014/main" id="{6F00EB45-2EA6-48A0-920B-C6DC93963EA1}"/>
              </a:ext>
            </a:extLst>
          </p:cNvPr>
          <p:cNvSpPr txBox="1">
            <a:spLocks noChangeArrowheads="1"/>
          </p:cNvSpPr>
          <p:nvPr/>
        </p:nvSpPr>
        <p:spPr bwMode="auto">
          <a:xfrm>
            <a:off x="3429000" y="838200"/>
            <a:ext cx="17303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Elastic Solid</a:t>
            </a:r>
          </a:p>
        </p:txBody>
      </p:sp>
      <p:sp>
        <p:nvSpPr>
          <p:cNvPr id="4160" name="Oval 64">
            <a:extLst>
              <a:ext uri="{FF2B5EF4-FFF2-40B4-BE49-F238E27FC236}">
                <a16:creationId xmlns:a16="http://schemas.microsoft.com/office/drawing/2014/main" id="{84B83E33-32EB-442A-9802-0D4064670720}"/>
              </a:ext>
            </a:extLst>
          </p:cNvPr>
          <p:cNvSpPr>
            <a:spLocks noChangeArrowheads="1"/>
          </p:cNvSpPr>
          <p:nvPr/>
        </p:nvSpPr>
        <p:spPr bwMode="auto">
          <a:xfrm>
            <a:off x="2362200" y="3540125"/>
            <a:ext cx="2895600" cy="2895600"/>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1" name="Oval 65">
            <a:extLst>
              <a:ext uri="{FF2B5EF4-FFF2-40B4-BE49-F238E27FC236}">
                <a16:creationId xmlns:a16="http://schemas.microsoft.com/office/drawing/2014/main" id="{02350FD6-7F8A-4FE8-B1AD-1D80D465BBB6}"/>
              </a:ext>
            </a:extLst>
          </p:cNvPr>
          <p:cNvSpPr>
            <a:spLocks noChangeArrowheads="1"/>
          </p:cNvSpPr>
          <p:nvPr/>
        </p:nvSpPr>
        <p:spPr bwMode="auto">
          <a:xfrm>
            <a:off x="2895600" y="4073525"/>
            <a:ext cx="1828800" cy="1828800"/>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2" name="Oval 66">
            <a:extLst>
              <a:ext uri="{FF2B5EF4-FFF2-40B4-BE49-F238E27FC236}">
                <a16:creationId xmlns:a16="http://schemas.microsoft.com/office/drawing/2014/main" id="{0827A21A-066B-4917-8C65-6C736E553F47}"/>
              </a:ext>
            </a:extLst>
          </p:cNvPr>
          <p:cNvSpPr>
            <a:spLocks noChangeArrowheads="1"/>
          </p:cNvSpPr>
          <p:nvPr/>
        </p:nvSpPr>
        <p:spPr bwMode="auto">
          <a:xfrm rot="-2183610">
            <a:off x="3505200" y="4835525"/>
            <a:ext cx="612775" cy="30162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3" name="Line 67">
            <a:extLst>
              <a:ext uri="{FF2B5EF4-FFF2-40B4-BE49-F238E27FC236}">
                <a16:creationId xmlns:a16="http://schemas.microsoft.com/office/drawing/2014/main" id="{B57C9644-B7B8-48CB-BE70-D994A79069B5}"/>
              </a:ext>
            </a:extLst>
          </p:cNvPr>
          <p:cNvSpPr>
            <a:spLocks noChangeShapeType="1"/>
          </p:cNvSpPr>
          <p:nvPr/>
        </p:nvSpPr>
        <p:spPr bwMode="auto">
          <a:xfrm flipV="1">
            <a:off x="3810000" y="4473575"/>
            <a:ext cx="1358900" cy="5143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4" name="Line 68">
            <a:extLst>
              <a:ext uri="{FF2B5EF4-FFF2-40B4-BE49-F238E27FC236}">
                <a16:creationId xmlns:a16="http://schemas.microsoft.com/office/drawing/2014/main" id="{463ED0E7-01DC-43E9-A300-AD2B8D52E201}"/>
              </a:ext>
            </a:extLst>
          </p:cNvPr>
          <p:cNvSpPr>
            <a:spLocks noChangeShapeType="1"/>
          </p:cNvSpPr>
          <p:nvPr/>
        </p:nvSpPr>
        <p:spPr bwMode="auto">
          <a:xfrm flipV="1">
            <a:off x="3810000" y="4683125"/>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5" name="Line 69">
            <a:extLst>
              <a:ext uri="{FF2B5EF4-FFF2-40B4-BE49-F238E27FC236}">
                <a16:creationId xmlns:a16="http://schemas.microsoft.com/office/drawing/2014/main" id="{47D77C5F-772C-4318-B91A-BB7A4A2EDC16}"/>
              </a:ext>
            </a:extLst>
          </p:cNvPr>
          <p:cNvSpPr>
            <a:spLocks noChangeShapeType="1"/>
          </p:cNvSpPr>
          <p:nvPr/>
        </p:nvSpPr>
        <p:spPr bwMode="auto">
          <a:xfrm>
            <a:off x="3810000" y="4987925"/>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6" name="Line 70">
            <a:extLst>
              <a:ext uri="{FF2B5EF4-FFF2-40B4-BE49-F238E27FC236}">
                <a16:creationId xmlns:a16="http://schemas.microsoft.com/office/drawing/2014/main" id="{4CED2725-B9B6-4AF2-A19B-815068051DF2}"/>
              </a:ext>
            </a:extLst>
          </p:cNvPr>
          <p:cNvSpPr>
            <a:spLocks noChangeShapeType="1"/>
          </p:cNvSpPr>
          <p:nvPr/>
        </p:nvSpPr>
        <p:spPr bwMode="auto">
          <a:xfrm flipH="1">
            <a:off x="3657600" y="4987925"/>
            <a:ext cx="1524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7" name="Line 71">
            <a:extLst>
              <a:ext uri="{FF2B5EF4-FFF2-40B4-BE49-F238E27FC236}">
                <a16:creationId xmlns:a16="http://schemas.microsoft.com/office/drawing/2014/main" id="{C8BE915B-09A6-4687-B6B1-54DA9647070F}"/>
              </a:ext>
            </a:extLst>
          </p:cNvPr>
          <p:cNvSpPr>
            <a:spLocks noChangeShapeType="1"/>
          </p:cNvSpPr>
          <p:nvPr/>
        </p:nvSpPr>
        <p:spPr bwMode="auto">
          <a:xfrm flipV="1">
            <a:off x="5181600" y="4278313"/>
            <a:ext cx="501650" cy="2000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8" name="Text Box 72">
            <a:extLst>
              <a:ext uri="{FF2B5EF4-FFF2-40B4-BE49-F238E27FC236}">
                <a16:creationId xmlns:a16="http://schemas.microsoft.com/office/drawing/2014/main" id="{C67C3B59-6EC2-46ED-B523-94EE35E7EF99}"/>
              </a:ext>
            </a:extLst>
          </p:cNvPr>
          <p:cNvSpPr txBox="1">
            <a:spLocks noChangeArrowheads="1"/>
          </p:cNvSpPr>
          <p:nvPr/>
        </p:nvSpPr>
        <p:spPr bwMode="auto">
          <a:xfrm>
            <a:off x="4419600" y="4606925"/>
            <a:ext cx="3651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r</a:t>
            </a:r>
            <a:r>
              <a:rPr lang="en-US" altLang="en-US" baseline="-25000">
                <a:latin typeface="Times New Roman" panose="02020603050405020304" pitchFamily="18" charset="0"/>
              </a:rPr>
              <a:t>s</a:t>
            </a:r>
            <a:endParaRPr lang="en-US" altLang="en-US">
              <a:latin typeface="Times New Roman" panose="02020603050405020304" pitchFamily="18" charset="0"/>
            </a:endParaRPr>
          </a:p>
        </p:txBody>
      </p:sp>
      <p:sp>
        <p:nvSpPr>
          <p:cNvPr id="4169" name="Oval 73">
            <a:extLst>
              <a:ext uri="{FF2B5EF4-FFF2-40B4-BE49-F238E27FC236}">
                <a16:creationId xmlns:a16="http://schemas.microsoft.com/office/drawing/2014/main" id="{3B2067EE-B656-46AF-AC37-1D46ED0744E5}"/>
              </a:ext>
            </a:extLst>
          </p:cNvPr>
          <p:cNvSpPr>
            <a:spLocks noChangeArrowheads="1"/>
          </p:cNvSpPr>
          <p:nvPr/>
        </p:nvSpPr>
        <p:spPr bwMode="auto">
          <a:xfrm>
            <a:off x="3835400" y="5099050"/>
            <a:ext cx="74613" cy="7461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0" name="Oval 74">
            <a:extLst>
              <a:ext uri="{FF2B5EF4-FFF2-40B4-BE49-F238E27FC236}">
                <a16:creationId xmlns:a16="http://schemas.microsoft.com/office/drawing/2014/main" id="{6068B54F-CCF5-4A7B-9554-4E49581180E4}"/>
              </a:ext>
            </a:extLst>
          </p:cNvPr>
          <p:cNvSpPr>
            <a:spLocks noChangeArrowheads="1"/>
          </p:cNvSpPr>
          <p:nvPr/>
        </p:nvSpPr>
        <p:spPr bwMode="auto">
          <a:xfrm>
            <a:off x="5105400" y="4454525"/>
            <a:ext cx="74613" cy="7461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1" name="Line 75">
            <a:extLst>
              <a:ext uri="{FF2B5EF4-FFF2-40B4-BE49-F238E27FC236}">
                <a16:creationId xmlns:a16="http://schemas.microsoft.com/office/drawing/2014/main" id="{2E584A4A-4B10-4C81-A866-620ED2920E59}"/>
              </a:ext>
            </a:extLst>
          </p:cNvPr>
          <p:cNvSpPr>
            <a:spLocks noChangeShapeType="1"/>
          </p:cNvSpPr>
          <p:nvPr/>
        </p:nvSpPr>
        <p:spPr bwMode="auto">
          <a:xfrm>
            <a:off x="3886200" y="5140325"/>
            <a:ext cx="2286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2" name="Text Box 76">
            <a:extLst>
              <a:ext uri="{FF2B5EF4-FFF2-40B4-BE49-F238E27FC236}">
                <a16:creationId xmlns:a16="http://schemas.microsoft.com/office/drawing/2014/main" id="{05D6CEDB-F99F-4424-9514-7FDEB9AD1518}"/>
              </a:ext>
            </a:extLst>
          </p:cNvPr>
          <p:cNvSpPr txBox="1">
            <a:spLocks noChangeArrowheads="1"/>
          </p:cNvSpPr>
          <p:nvPr/>
        </p:nvSpPr>
        <p:spPr bwMode="auto">
          <a:xfrm>
            <a:off x="4038600" y="5292725"/>
            <a:ext cx="3111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b="1">
                <a:latin typeface="Times New Roman" panose="02020603050405020304" pitchFamily="18" charset="0"/>
              </a:rPr>
              <a:t>n</a:t>
            </a:r>
            <a:endParaRPr lang="en-US" altLang="en-US" b="1">
              <a:latin typeface="Times New Roman" panose="02020603050405020304" pitchFamily="18" charset="0"/>
            </a:endParaRPr>
          </a:p>
        </p:txBody>
      </p:sp>
      <p:sp>
        <p:nvSpPr>
          <p:cNvPr id="4173" name="Text Box 77">
            <a:extLst>
              <a:ext uri="{FF2B5EF4-FFF2-40B4-BE49-F238E27FC236}">
                <a16:creationId xmlns:a16="http://schemas.microsoft.com/office/drawing/2014/main" id="{DF18113C-70C0-4630-BE15-A58517ED6100}"/>
              </a:ext>
            </a:extLst>
          </p:cNvPr>
          <p:cNvSpPr txBox="1">
            <a:spLocks noChangeArrowheads="1"/>
          </p:cNvSpPr>
          <p:nvPr/>
        </p:nvSpPr>
        <p:spPr bwMode="auto">
          <a:xfrm>
            <a:off x="3124200" y="4683125"/>
            <a:ext cx="5905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latin typeface="Times New Roman" panose="02020603050405020304" pitchFamily="18" charset="0"/>
              </a:rPr>
              <a:t>flaw</a:t>
            </a:r>
            <a:endParaRPr lang="en-US" altLang="en-US">
              <a:latin typeface="Times New Roman" panose="02020603050405020304" pitchFamily="18" charset="0"/>
            </a:endParaRPr>
          </a:p>
        </p:txBody>
      </p:sp>
      <p:sp>
        <p:nvSpPr>
          <p:cNvPr id="4174" name="Line 78">
            <a:extLst>
              <a:ext uri="{FF2B5EF4-FFF2-40B4-BE49-F238E27FC236}">
                <a16:creationId xmlns:a16="http://schemas.microsoft.com/office/drawing/2014/main" id="{0A67F807-2901-439D-8DBA-34FDB21BB9CA}"/>
              </a:ext>
            </a:extLst>
          </p:cNvPr>
          <p:cNvSpPr>
            <a:spLocks noChangeShapeType="1"/>
          </p:cNvSpPr>
          <p:nvPr/>
        </p:nvSpPr>
        <p:spPr bwMode="auto">
          <a:xfrm flipH="1">
            <a:off x="1600200" y="3616325"/>
            <a:ext cx="685800" cy="1524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5" name="Line 79">
            <a:extLst>
              <a:ext uri="{FF2B5EF4-FFF2-40B4-BE49-F238E27FC236}">
                <a16:creationId xmlns:a16="http://schemas.microsoft.com/office/drawing/2014/main" id="{4DE87EA6-B5A8-4A6C-AE9C-1EB0D4608D17}"/>
              </a:ext>
            </a:extLst>
          </p:cNvPr>
          <p:cNvSpPr>
            <a:spLocks noChangeShapeType="1"/>
          </p:cNvSpPr>
          <p:nvPr/>
        </p:nvSpPr>
        <p:spPr bwMode="auto">
          <a:xfrm>
            <a:off x="1676400" y="4225925"/>
            <a:ext cx="60960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6" name="Text Box 80">
            <a:extLst>
              <a:ext uri="{FF2B5EF4-FFF2-40B4-BE49-F238E27FC236}">
                <a16:creationId xmlns:a16="http://schemas.microsoft.com/office/drawing/2014/main" id="{70CAC3A2-F460-4DFE-8F6E-02685CA3B23F}"/>
              </a:ext>
            </a:extLst>
          </p:cNvPr>
          <p:cNvSpPr txBox="1">
            <a:spLocks noChangeArrowheads="1"/>
          </p:cNvSpPr>
          <p:nvPr/>
        </p:nvSpPr>
        <p:spPr bwMode="auto">
          <a:xfrm>
            <a:off x="1431925" y="3600450"/>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U</a:t>
            </a:r>
            <a:r>
              <a:rPr lang="en-US" altLang="en-US" baseline="-25000">
                <a:latin typeface="Times New Roman" panose="02020603050405020304" pitchFamily="18" charset="0"/>
              </a:rPr>
              <a:t>0</a:t>
            </a:r>
            <a:endParaRPr lang="en-US" altLang="en-US">
              <a:latin typeface="Times New Roman" panose="02020603050405020304" pitchFamily="18" charset="0"/>
            </a:endParaRPr>
          </a:p>
        </p:txBody>
      </p:sp>
      <p:sp>
        <p:nvSpPr>
          <p:cNvPr id="4177" name="Text Box 81">
            <a:extLst>
              <a:ext uri="{FF2B5EF4-FFF2-40B4-BE49-F238E27FC236}">
                <a16:creationId xmlns:a16="http://schemas.microsoft.com/office/drawing/2014/main" id="{C0EE4452-ABA8-45E3-B25C-5CFEDB50EA48}"/>
              </a:ext>
            </a:extLst>
          </p:cNvPr>
          <p:cNvSpPr txBox="1">
            <a:spLocks noChangeArrowheads="1"/>
          </p:cNvSpPr>
          <p:nvPr/>
        </p:nvSpPr>
        <p:spPr bwMode="auto">
          <a:xfrm>
            <a:off x="228600" y="5416550"/>
            <a:ext cx="2568575" cy="11906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Times New Roman" panose="02020603050405020304" pitchFamily="18" charset="0"/>
              </a:rPr>
              <a:t>U</a:t>
            </a:r>
            <a:r>
              <a:rPr lang="en-US" altLang="en-US" sz="1800" baseline="-25000">
                <a:latin typeface="Times New Roman" panose="02020603050405020304" pitchFamily="18" charset="0"/>
              </a:rPr>
              <a:t>0</a:t>
            </a:r>
            <a:r>
              <a:rPr lang="en-US" altLang="en-US" sz="1800">
                <a:latin typeface="Times New Roman" panose="02020603050405020304" pitchFamily="18" charset="0"/>
              </a:rPr>
              <a:t> … displacement</a:t>
            </a:r>
          </a:p>
          <a:p>
            <a:r>
              <a:rPr lang="en-US" altLang="en-US" sz="1800">
                <a:latin typeface="Times New Roman" panose="02020603050405020304" pitchFamily="18" charset="0"/>
              </a:rPr>
              <a:t>amplitude for wave</a:t>
            </a:r>
          </a:p>
          <a:p>
            <a:r>
              <a:rPr lang="en-US" altLang="en-US" sz="1800">
                <a:latin typeface="Times New Roman" panose="02020603050405020304" pitchFamily="18" charset="0"/>
              </a:rPr>
              <a:t>of type </a:t>
            </a:r>
            <a:r>
              <a:rPr lang="en-US" altLang="en-US" sz="1800">
                <a:latin typeface="Symbol" panose="05050102010706020507" pitchFamily="18" charset="2"/>
              </a:rPr>
              <a:t>b</a:t>
            </a:r>
            <a:r>
              <a:rPr lang="en-US" altLang="en-US" sz="1800">
                <a:latin typeface="Times New Roman" panose="02020603050405020304" pitchFamily="18" charset="0"/>
              </a:rPr>
              <a:t> (</a:t>
            </a:r>
            <a:r>
              <a:rPr lang="en-US" altLang="en-US" sz="1800">
                <a:latin typeface="Symbol" panose="05050102010706020507" pitchFamily="18" charset="2"/>
              </a:rPr>
              <a:t>b</a:t>
            </a:r>
            <a:r>
              <a:rPr lang="en-US" altLang="en-US" sz="1800">
                <a:latin typeface="Times New Roman" panose="02020603050405020304" pitchFamily="18" charset="0"/>
              </a:rPr>
              <a:t> = P,S) in</a:t>
            </a:r>
          </a:p>
          <a:p>
            <a:r>
              <a:rPr lang="en-US" altLang="en-US" sz="1800">
                <a:latin typeface="Times New Roman" panose="02020603050405020304" pitchFamily="18" charset="0"/>
              </a:rPr>
              <a:t>problem (1)</a:t>
            </a:r>
          </a:p>
        </p:txBody>
      </p:sp>
      <p:sp>
        <p:nvSpPr>
          <p:cNvPr id="4178" name="Line 82">
            <a:extLst>
              <a:ext uri="{FF2B5EF4-FFF2-40B4-BE49-F238E27FC236}">
                <a16:creationId xmlns:a16="http://schemas.microsoft.com/office/drawing/2014/main" id="{8DB0FAA5-754B-479C-B840-0891DACF6CC1}"/>
              </a:ext>
            </a:extLst>
          </p:cNvPr>
          <p:cNvSpPr>
            <a:spLocks noChangeShapeType="1"/>
          </p:cNvSpPr>
          <p:nvPr/>
        </p:nvSpPr>
        <p:spPr bwMode="auto">
          <a:xfrm flipV="1">
            <a:off x="4343400" y="4225925"/>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9" name="Line 83">
            <a:extLst>
              <a:ext uri="{FF2B5EF4-FFF2-40B4-BE49-F238E27FC236}">
                <a16:creationId xmlns:a16="http://schemas.microsoft.com/office/drawing/2014/main" id="{DD19C108-178F-4D35-9406-79BFF0255652}"/>
              </a:ext>
            </a:extLst>
          </p:cNvPr>
          <p:cNvSpPr>
            <a:spLocks noChangeShapeType="1"/>
          </p:cNvSpPr>
          <p:nvPr/>
        </p:nvSpPr>
        <p:spPr bwMode="auto">
          <a:xfrm flipV="1">
            <a:off x="4800600" y="3844925"/>
            <a:ext cx="3048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80" name="Line 84">
            <a:extLst>
              <a:ext uri="{FF2B5EF4-FFF2-40B4-BE49-F238E27FC236}">
                <a16:creationId xmlns:a16="http://schemas.microsoft.com/office/drawing/2014/main" id="{4FBFFA25-90F5-4621-8ADE-E674899F2F77}"/>
              </a:ext>
            </a:extLst>
          </p:cNvPr>
          <p:cNvSpPr>
            <a:spLocks noChangeShapeType="1"/>
          </p:cNvSpPr>
          <p:nvPr/>
        </p:nvSpPr>
        <p:spPr bwMode="auto">
          <a:xfrm flipH="1" flipV="1">
            <a:off x="3124200" y="4149725"/>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81" name="Line 85">
            <a:extLst>
              <a:ext uri="{FF2B5EF4-FFF2-40B4-BE49-F238E27FC236}">
                <a16:creationId xmlns:a16="http://schemas.microsoft.com/office/drawing/2014/main" id="{A63A0373-907A-4065-A6E1-563D6A3FAAAD}"/>
              </a:ext>
            </a:extLst>
          </p:cNvPr>
          <p:cNvSpPr>
            <a:spLocks noChangeShapeType="1"/>
          </p:cNvSpPr>
          <p:nvPr/>
        </p:nvSpPr>
        <p:spPr bwMode="auto">
          <a:xfrm flipH="1" flipV="1">
            <a:off x="2743200" y="3692525"/>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82" name="Line 86">
            <a:extLst>
              <a:ext uri="{FF2B5EF4-FFF2-40B4-BE49-F238E27FC236}">
                <a16:creationId xmlns:a16="http://schemas.microsoft.com/office/drawing/2014/main" id="{0C364D54-50A9-43E7-9274-E18E3CDE805D}"/>
              </a:ext>
            </a:extLst>
          </p:cNvPr>
          <p:cNvSpPr>
            <a:spLocks noChangeShapeType="1"/>
          </p:cNvSpPr>
          <p:nvPr/>
        </p:nvSpPr>
        <p:spPr bwMode="auto">
          <a:xfrm flipH="1">
            <a:off x="3116263" y="5484813"/>
            <a:ext cx="236537" cy="3000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83" name="Line 87">
            <a:extLst>
              <a:ext uri="{FF2B5EF4-FFF2-40B4-BE49-F238E27FC236}">
                <a16:creationId xmlns:a16="http://schemas.microsoft.com/office/drawing/2014/main" id="{11B56D6E-72B2-4A21-9AB0-B119A32C881A}"/>
              </a:ext>
            </a:extLst>
          </p:cNvPr>
          <p:cNvSpPr>
            <a:spLocks noChangeShapeType="1"/>
          </p:cNvSpPr>
          <p:nvPr/>
        </p:nvSpPr>
        <p:spPr bwMode="auto">
          <a:xfrm flipH="1">
            <a:off x="2781300" y="5978525"/>
            <a:ext cx="190500" cy="2524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84" name="Line 88">
            <a:extLst>
              <a:ext uri="{FF2B5EF4-FFF2-40B4-BE49-F238E27FC236}">
                <a16:creationId xmlns:a16="http://schemas.microsoft.com/office/drawing/2014/main" id="{6F0A1E7F-9975-4E86-BCE5-4EB5400240EF}"/>
              </a:ext>
            </a:extLst>
          </p:cNvPr>
          <p:cNvSpPr>
            <a:spLocks noChangeShapeType="1"/>
          </p:cNvSpPr>
          <p:nvPr/>
        </p:nvSpPr>
        <p:spPr bwMode="auto">
          <a:xfrm>
            <a:off x="4343400" y="5597525"/>
            <a:ext cx="182563" cy="2000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85" name="Line 89">
            <a:extLst>
              <a:ext uri="{FF2B5EF4-FFF2-40B4-BE49-F238E27FC236}">
                <a16:creationId xmlns:a16="http://schemas.microsoft.com/office/drawing/2014/main" id="{D2942BE9-205B-44CC-A23E-E00DF6CBD965}"/>
              </a:ext>
            </a:extLst>
          </p:cNvPr>
          <p:cNvSpPr>
            <a:spLocks noChangeShapeType="1"/>
          </p:cNvSpPr>
          <p:nvPr/>
        </p:nvSpPr>
        <p:spPr bwMode="auto">
          <a:xfrm>
            <a:off x="4724400" y="5978525"/>
            <a:ext cx="198438" cy="2143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4186" name="Object 90">
            <a:extLst>
              <a:ext uri="{FF2B5EF4-FFF2-40B4-BE49-F238E27FC236}">
                <a16:creationId xmlns:a16="http://schemas.microsoft.com/office/drawing/2014/main" id="{7FE0CE0B-8B04-4457-A0AD-85BA0363D9F2}"/>
              </a:ext>
            </a:extLst>
          </p:cNvPr>
          <p:cNvGraphicFramePr>
            <a:graphicFrameLocks noChangeAspect="1"/>
          </p:cNvGraphicFramePr>
          <p:nvPr/>
        </p:nvGraphicFramePr>
        <p:xfrm>
          <a:off x="1752600" y="4530725"/>
          <a:ext cx="457200" cy="609600"/>
        </p:xfrm>
        <a:graphic>
          <a:graphicData uri="http://schemas.openxmlformats.org/presentationml/2006/ole">
            <mc:AlternateContent xmlns:mc="http://schemas.openxmlformats.org/markup-compatibility/2006">
              <mc:Choice xmlns:v="urn:schemas-microsoft-com:vml" Requires="v">
                <p:oleObj spid="_x0000_s83986" name="Equation" r:id="rId4" imgW="177480" imgH="241200" progId="Equation.DSMT4">
                  <p:embed/>
                </p:oleObj>
              </mc:Choice>
              <mc:Fallback>
                <p:oleObj name="Equation" r:id="rId4" imgW="177480" imgH="241200" progId="Equation.DSMT4">
                  <p:embed/>
                  <p:pic>
                    <p:nvPicPr>
                      <p:cNvPr id="0" name="Object 9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4530725"/>
                        <a:ext cx="4572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87" name="Object 91">
            <a:extLst>
              <a:ext uri="{FF2B5EF4-FFF2-40B4-BE49-F238E27FC236}">
                <a16:creationId xmlns:a16="http://schemas.microsoft.com/office/drawing/2014/main" id="{7014244E-C334-472A-BC37-4FF69C468307}"/>
              </a:ext>
            </a:extLst>
          </p:cNvPr>
          <p:cNvGraphicFramePr>
            <a:graphicFrameLocks noChangeAspect="1"/>
          </p:cNvGraphicFramePr>
          <p:nvPr/>
        </p:nvGraphicFramePr>
        <p:xfrm>
          <a:off x="5562600" y="4378325"/>
          <a:ext cx="407988" cy="554038"/>
        </p:xfrm>
        <a:graphic>
          <a:graphicData uri="http://schemas.openxmlformats.org/presentationml/2006/ole">
            <mc:AlternateContent xmlns:mc="http://schemas.openxmlformats.org/markup-compatibility/2006">
              <mc:Choice xmlns:v="urn:schemas-microsoft-com:vml" Requires="v">
                <p:oleObj spid="_x0000_s83987" name="Equation" r:id="rId6" imgW="177480" imgH="241200" progId="Equation.DSMT4">
                  <p:embed/>
                </p:oleObj>
              </mc:Choice>
              <mc:Fallback>
                <p:oleObj name="Equation" r:id="rId6" imgW="177480" imgH="241200" progId="Equation.DSMT4">
                  <p:embed/>
                  <p:pic>
                    <p:nvPicPr>
                      <p:cNvPr id="0" name="Object 9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4378325"/>
                        <a:ext cx="407988" cy="554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88" name="Text Box 92">
            <a:extLst>
              <a:ext uri="{FF2B5EF4-FFF2-40B4-BE49-F238E27FC236}">
                <a16:creationId xmlns:a16="http://schemas.microsoft.com/office/drawing/2014/main" id="{47AEF83E-2916-419D-AC64-B2CBBC584E80}"/>
              </a:ext>
            </a:extLst>
          </p:cNvPr>
          <p:cNvSpPr txBox="1">
            <a:spLocks noChangeArrowheads="1"/>
          </p:cNvSpPr>
          <p:nvPr/>
        </p:nvSpPr>
        <p:spPr bwMode="auto">
          <a:xfrm>
            <a:off x="5029200" y="4989513"/>
            <a:ext cx="182245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latin typeface="Times New Roman" panose="02020603050405020304" pitchFamily="18" charset="0"/>
              </a:rPr>
              <a:t>Scattered wave of</a:t>
            </a:r>
          </a:p>
          <a:p>
            <a:r>
              <a:rPr lang="en-US" altLang="en-US" sz="1800">
                <a:latin typeface="Times New Roman" panose="02020603050405020304" pitchFamily="18" charset="0"/>
              </a:rPr>
              <a:t>type </a:t>
            </a:r>
            <a:r>
              <a:rPr lang="en-US" altLang="en-US" sz="1800">
                <a:latin typeface="Symbol" panose="05050102010706020507" pitchFamily="18" charset="2"/>
              </a:rPr>
              <a:t>a</a:t>
            </a:r>
            <a:r>
              <a:rPr lang="en-US" altLang="en-US" sz="1800">
                <a:latin typeface="Times New Roman" panose="02020603050405020304" pitchFamily="18" charset="0"/>
              </a:rPr>
              <a:t> (</a:t>
            </a:r>
            <a:r>
              <a:rPr lang="en-US" altLang="en-US" sz="1800">
                <a:latin typeface="Symbol" panose="05050102010706020507" pitchFamily="18" charset="2"/>
              </a:rPr>
              <a:t>a </a:t>
            </a:r>
            <a:r>
              <a:rPr lang="en-US" altLang="en-US" sz="1800">
                <a:latin typeface="Times New Roman" panose="02020603050405020304" pitchFamily="18" charset="0"/>
              </a:rPr>
              <a:t>= P,S)</a:t>
            </a:r>
          </a:p>
        </p:txBody>
      </p:sp>
      <p:graphicFrame>
        <p:nvGraphicFramePr>
          <p:cNvPr id="4189" name="Object 93">
            <a:extLst>
              <a:ext uri="{FF2B5EF4-FFF2-40B4-BE49-F238E27FC236}">
                <a16:creationId xmlns:a16="http://schemas.microsoft.com/office/drawing/2014/main" id="{17FE5D4E-CD34-4E76-8B77-F20DDC7D8184}"/>
              </a:ext>
            </a:extLst>
          </p:cNvPr>
          <p:cNvGraphicFramePr>
            <a:graphicFrameLocks noChangeAspect="1"/>
          </p:cNvGraphicFramePr>
          <p:nvPr/>
        </p:nvGraphicFramePr>
        <p:xfrm>
          <a:off x="762000" y="1295400"/>
          <a:ext cx="7620000" cy="968375"/>
        </p:xfrm>
        <a:graphic>
          <a:graphicData uri="http://schemas.openxmlformats.org/presentationml/2006/ole">
            <mc:AlternateContent xmlns:mc="http://schemas.openxmlformats.org/markup-compatibility/2006">
              <mc:Choice xmlns:v="urn:schemas-microsoft-com:vml" Requires="v">
                <p:oleObj spid="_x0000_s83988" name="Equation" r:id="rId8" imgW="3898800" imgH="495000" progId="Equation.DSMT4">
                  <p:embed/>
                </p:oleObj>
              </mc:Choice>
              <mc:Fallback>
                <p:oleObj name="Equation" r:id="rId8" imgW="3898800" imgH="495000" progId="Equation.DSMT4">
                  <p:embed/>
                  <p:pic>
                    <p:nvPicPr>
                      <p:cNvPr id="0" name="Object 9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000" y="1295400"/>
                        <a:ext cx="7620000" cy="968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94" name="Object 98">
            <a:extLst>
              <a:ext uri="{FF2B5EF4-FFF2-40B4-BE49-F238E27FC236}">
                <a16:creationId xmlns:a16="http://schemas.microsoft.com/office/drawing/2014/main" id="{CB9A2BB5-26DA-4565-B224-8F8BF1A47D0E}"/>
              </a:ext>
            </a:extLst>
          </p:cNvPr>
          <p:cNvGraphicFramePr>
            <a:graphicFrameLocks noChangeAspect="1"/>
          </p:cNvGraphicFramePr>
          <p:nvPr/>
        </p:nvGraphicFramePr>
        <p:xfrm>
          <a:off x="3648075" y="5086350"/>
          <a:ext cx="341313" cy="471488"/>
        </p:xfrm>
        <a:graphic>
          <a:graphicData uri="http://schemas.openxmlformats.org/presentationml/2006/ole">
            <mc:AlternateContent xmlns:mc="http://schemas.openxmlformats.org/markup-compatibility/2006">
              <mc:Choice xmlns:v="urn:schemas-microsoft-com:vml" Requires="v">
                <p:oleObj spid="_x0000_s83989" name="Equation" r:id="rId10" imgW="164880" imgH="228600" progId="Equation.DSMT4">
                  <p:embed/>
                </p:oleObj>
              </mc:Choice>
              <mc:Fallback>
                <p:oleObj name="Equation" r:id="rId10" imgW="164880" imgH="228600" progId="Equation.DSMT4">
                  <p:embed/>
                  <p:pic>
                    <p:nvPicPr>
                      <p:cNvPr id="0" name="Object 9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48075" y="5086350"/>
                        <a:ext cx="34131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95" name="Text Box 99">
            <a:extLst>
              <a:ext uri="{FF2B5EF4-FFF2-40B4-BE49-F238E27FC236}">
                <a16:creationId xmlns:a16="http://schemas.microsoft.com/office/drawing/2014/main" id="{C59871A5-1A68-482E-8A89-5867E4C840FE}"/>
              </a:ext>
            </a:extLst>
          </p:cNvPr>
          <p:cNvSpPr txBox="1">
            <a:spLocks noChangeArrowheads="1"/>
          </p:cNvSpPr>
          <p:nvPr/>
        </p:nvSpPr>
        <p:spPr bwMode="auto">
          <a:xfrm>
            <a:off x="304800" y="2216150"/>
            <a:ext cx="2759075"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800">
                <a:latin typeface="Times New Roman" panose="02020603050405020304" pitchFamily="18" charset="0"/>
              </a:rPr>
              <a:t>scattered displacement</a:t>
            </a:r>
          </a:p>
          <a:p>
            <a:pPr eaLnBrk="1" hangingPunct="1"/>
            <a:r>
              <a:rPr lang="en-US" altLang="en-US" sz="1800">
                <a:latin typeface="Times New Roman" panose="02020603050405020304" pitchFamily="18" charset="0"/>
              </a:rPr>
              <a:t>       from a flaw</a:t>
            </a:r>
          </a:p>
        </p:txBody>
      </p:sp>
      <p:sp>
        <p:nvSpPr>
          <p:cNvPr id="4196" name="Text Box 100">
            <a:extLst>
              <a:ext uri="{FF2B5EF4-FFF2-40B4-BE49-F238E27FC236}">
                <a16:creationId xmlns:a16="http://schemas.microsoft.com/office/drawing/2014/main" id="{A1237DFB-82B8-4077-ABB4-655D167288F3}"/>
              </a:ext>
            </a:extLst>
          </p:cNvPr>
          <p:cNvSpPr txBox="1">
            <a:spLocks noChangeArrowheads="1"/>
          </p:cNvSpPr>
          <p:nvPr/>
        </p:nvSpPr>
        <p:spPr bwMode="auto">
          <a:xfrm>
            <a:off x="3581400" y="2217738"/>
            <a:ext cx="8699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P-wave</a:t>
            </a:r>
          </a:p>
        </p:txBody>
      </p:sp>
      <p:sp>
        <p:nvSpPr>
          <p:cNvPr id="4197" name="Text Box 101">
            <a:extLst>
              <a:ext uri="{FF2B5EF4-FFF2-40B4-BE49-F238E27FC236}">
                <a16:creationId xmlns:a16="http://schemas.microsoft.com/office/drawing/2014/main" id="{B97AC427-D543-441D-8F3B-4415CE488769}"/>
              </a:ext>
            </a:extLst>
          </p:cNvPr>
          <p:cNvSpPr txBox="1">
            <a:spLocks noChangeArrowheads="1"/>
          </p:cNvSpPr>
          <p:nvPr/>
        </p:nvSpPr>
        <p:spPr bwMode="auto">
          <a:xfrm>
            <a:off x="5943600" y="2217738"/>
            <a:ext cx="8699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S-wave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Text Box 4">
            <a:extLst>
              <a:ext uri="{FF2B5EF4-FFF2-40B4-BE49-F238E27FC236}">
                <a16:creationId xmlns:a16="http://schemas.microsoft.com/office/drawing/2014/main" id="{3FF61928-B975-4D57-923E-B54BE929A4D8}"/>
              </a:ext>
            </a:extLst>
          </p:cNvPr>
          <p:cNvSpPr txBox="1">
            <a:spLocks noChangeArrowheads="1"/>
          </p:cNvSpPr>
          <p:nvPr/>
        </p:nvSpPr>
        <p:spPr bwMode="auto">
          <a:xfrm>
            <a:off x="3184525" y="288925"/>
            <a:ext cx="2814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Scattering-Void</a:t>
            </a:r>
          </a:p>
        </p:txBody>
      </p:sp>
      <p:sp>
        <p:nvSpPr>
          <p:cNvPr id="88069" name="Line 5">
            <a:extLst>
              <a:ext uri="{FF2B5EF4-FFF2-40B4-BE49-F238E27FC236}">
                <a16:creationId xmlns:a16="http://schemas.microsoft.com/office/drawing/2014/main" id="{AD6C8A3C-89A1-4B65-A0D6-01CB0DEDBCEA}"/>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071" name="Text Box 7">
            <a:extLst>
              <a:ext uri="{FF2B5EF4-FFF2-40B4-BE49-F238E27FC236}">
                <a16:creationId xmlns:a16="http://schemas.microsoft.com/office/drawing/2014/main" id="{A5A63F36-9DFE-457E-9903-057EC3EA5A23}"/>
              </a:ext>
            </a:extLst>
          </p:cNvPr>
          <p:cNvSpPr txBox="1">
            <a:spLocks noChangeArrowheads="1"/>
          </p:cNvSpPr>
          <p:nvPr/>
        </p:nvSpPr>
        <p:spPr bwMode="auto">
          <a:xfrm>
            <a:off x="1143000" y="1066800"/>
            <a:ext cx="77755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 2: pulse-echo SV-wave scattering of a spherical void</a:t>
            </a:r>
          </a:p>
        </p:txBody>
      </p:sp>
      <p:sp>
        <p:nvSpPr>
          <p:cNvPr id="88073" name="Rectangle 9">
            <a:extLst>
              <a:ext uri="{FF2B5EF4-FFF2-40B4-BE49-F238E27FC236}">
                <a16:creationId xmlns:a16="http://schemas.microsoft.com/office/drawing/2014/main" id="{A35A05E4-F7A1-4C88-BB0E-102C4CDCB83C}"/>
              </a:ext>
            </a:extLst>
          </p:cNvPr>
          <p:cNvSpPr>
            <a:spLocks noChangeArrowheads="1"/>
          </p:cNvSpPr>
          <p:nvPr/>
        </p:nvSpPr>
        <p:spPr bwMode="auto">
          <a:xfrm>
            <a:off x="0" y="3181350"/>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88072" name="Object 8">
            <a:extLst>
              <a:ext uri="{FF2B5EF4-FFF2-40B4-BE49-F238E27FC236}">
                <a16:creationId xmlns:a16="http://schemas.microsoft.com/office/drawing/2014/main" id="{193349FE-A23C-4B8C-B088-723C12B71041}"/>
              </a:ext>
            </a:extLst>
          </p:cNvPr>
          <p:cNvGraphicFramePr>
            <a:graphicFrameLocks noChangeAspect="1"/>
          </p:cNvGraphicFramePr>
          <p:nvPr/>
        </p:nvGraphicFramePr>
        <p:xfrm>
          <a:off x="2209800" y="1600200"/>
          <a:ext cx="3962400" cy="882650"/>
        </p:xfrm>
        <a:graphic>
          <a:graphicData uri="http://schemas.openxmlformats.org/presentationml/2006/ole">
            <mc:AlternateContent xmlns:mc="http://schemas.openxmlformats.org/markup-compatibility/2006">
              <mc:Choice xmlns:v="urn:schemas-microsoft-com:vml" Requires="v">
                <p:oleObj spid="_x0000_s105486" name="Equation" r:id="rId4" imgW="2222500" imgH="495300" progId="Equation.DSMT4">
                  <p:embed/>
                </p:oleObj>
              </mc:Choice>
              <mc:Fallback>
                <p:oleObj name="Equation" r:id="rId4" imgW="2222500" imgH="49530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1600200"/>
                        <a:ext cx="3962400" cy="882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8075" name="Rectangle 11">
            <a:extLst>
              <a:ext uri="{FF2B5EF4-FFF2-40B4-BE49-F238E27FC236}">
                <a16:creationId xmlns:a16="http://schemas.microsoft.com/office/drawing/2014/main" id="{AF5203D1-1F25-471D-B2FA-97E127FFA8B3}"/>
              </a:ext>
            </a:extLst>
          </p:cNvPr>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88074" name="Object 10">
            <a:extLst>
              <a:ext uri="{FF2B5EF4-FFF2-40B4-BE49-F238E27FC236}">
                <a16:creationId xmlns:a16="http://schemas.microsoft.com/office/drawing/2014/main" id="{F5A23F94-F362-4640-845F-C5B95734CF15}"/>
              </a:ext>
            </a:extLst>
          </p:cNvPr>
          <p:cNvGraphicFramePr>
            <a:graphicFrameLocks noChangeAspect="1"/>
          </p:cNvGraphicFramePr>
          <p:nvPr/>
        </p:nvGraphicFramePr>
        <p:xfrm>
          <a:off x="2971800" y="2514600"/>
          <a:ext cx="3048000" cy="733425"/>
        </p:xfrm>
        <a:graphic>
          <a:graphicData uri="http://schemas.openxmlformats.org/presentationml/2006/ole">
            <mc:AlternateContent xmlns:mc="http://schemas.openxmlformats.org/markup-compatibility/2006">
              <mc:Choice xmlns:v="urn:schemas-microsoft-com:vml" Requires="v">
                <p:oleObj spid="_x0000_s105487" name="Equation" r:id="rId6" imgW="1777229" imgH="431613" progId="Equation.DSMT4">
                  <p:embed/>
                </p:oleObj>
              </mc:Choice>
              <mc:Fallback>
                <p:oleObj name="Equation" r:id="rId6" imgW="1777229" imgH="431613" progId="Equation.DSMT4">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1800" y="2514600"/>
                        <a:ext cx="3048000" cy="733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8077" name="Rectangle 13">
            <a:extLst>
              <a:ext uri="{FF2B5EF4-FFF2-40B4-BE49-F238E27FC236}">
                <a16:creationId xmlns:a16="http://schemas.microsoft.com/office/drawing/2014/main" id="{636524CC-3257-4D01-B620-408EC494B2F4}"/>
              </a:ext>
            </a:extLst>
          </p:cNvPr>
          <p:cNvSpPr>
            <a:spLocks noChangeArrowheads="1"/>
          </p:cNvSpPr>
          <p:nvPr/>
        </p:nvSpPr>
        <p:spPr bwMode="auto">
          <a:xfrm>
            <a:off x="0" y="2233613"/>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88076" name="Object 12">
            <a:extLst>
              <a:ext uri="{FF2B5EF4-FFF2-40B4-BE49-F238E27FC236}">
                <a16:creationId xmlns:a16="http://schemas.microsoft.com/office/drawing/2014/main" id="{B60E95B2-BF3F-4EB5-AE7C-3BD25659A9E3}"/>
              </a:ext>
            </a:extLst>
          </p:cNvPr>
          <p:cNvGraphicFramePr>
            <a:graphicFrameLocks noChangeAspect="1"/>
          </p:cNvGraphicFramePr>
          <p:nvPr/>
        </p:nvGraphicFramePr>
        <p:xfrm>
          <a:off x="2438400" y="3522663"/>
          <a:ext cx="4162425" cy="3136900"/>
        </p:xfrm>
        <a:graphic>
          <a:graphicData uri="http://schemas.openxmlformats.org/presentationml/2006/ole">
            <mc:AlternateContent xmlns:mc="http://schemas.openxmlformats.org/markup-compatibility/2006">
              <mc:Choice xmlns:v="urn:schemas-microsoft-com:vml" Requires="v">
                <p:oleObj spid="_x0000_s105488" name="Equation" r:id="rId8" imgW="3175000" imgH="2387600" progId="Equation.DSMT4">
                  <p:embed/>
                </p:oleObj>
              </mc:Choice>
              <mc:Fallback>
                <p:oleObj name="Equation" r:id="rId8" imgW="3175000" imgH="2387600" progId="Equation.DSMT4">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38400" y="3522663"/>
                        <a:ext cx="4162425" cy="313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Text Box 4">
            <a:extLst>
              <a:ext uri="{FF2B5EF4-FFF2-40B4-BE49-F238E27FC236}">
                <a16:creationId xmlns:a16="http://schemas.microsoft.com/office/drawing/2014/main" id="{54CF1A00-0CA2-4C91-B4CA-F5DE52ACBB40}"/>
              </a:ext>
            </a:extLst>
          </p:cNvPr>
          <p:cNvSpPr txBox="1">
            <a:spLocks noChangeArrowheads="1"/>
          </p:cNvSpPr>
          <p:nvPr/>
        </p:nvSpPr>
        <p:spPr bwMode="auto">
          <a:xfrm>
            <a:off x="3184525" y="288925"/>
            <a:ext cx="2814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Scattering-Void</a:t>
            </a:r>
          </a:p>
        </p:txBody>
      </p:sp>
      <p:sp>
        <p:nvSpPr>
          <p:cNvPr id="89093" name="Line 5">
            <a:extLst>
              <a:ext uri="{FF2B5EF4-FFF2-40B4-BE49-F238E27FC236}">
                <a16:creationId xmlns:a16="http://schemas.microsoft.com/office/drawing/2014/main" id="{1E39AEB3-944B-4AF5-8CE7-00FF188AF9FD}"/>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095" name="Rectangle 7">
            <a:extLst>
              <a:ext uri="{FF2B5EF4-FFF2-40B4-BE49-F238E27FC236}">
                <a16:creationId xmlns:a16="http://schemas.microsoft.com/office/drawing/2014/main" id="{B800D66D-A340-4224-8C23-A983414FFDDD}"/>
              </a:ext>
            </a:extLst>
          </p:cNvPr>
          <p:cNvSpPr>
            <a:spLocks noChangeArrowheads="1"/>
          </p:cNvSpPr>
          <p:nvPr/>
        </p:nvSpPr>
        <p:spPr bwMode="auto">
          <a:xfrm>
            <a:off x="1066800" y="1143000"/>
            <a:ext cx="58134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SV-wave pulse-echo scattering amplitude</a:t>
            </a:r>
          </a:p>
        </p:txBody>
      </p:sp>
      <p:sp>
        <p:nvSpPr>
          <p:cNvPr id="89096" name="Rectangle 8">
            <a:extLst>
              <a:ext uri="{FF2B5EF4-FFF2-40B4-BE49-F238E27FC236}">
                <a16:creationId xmlns:a16="http://schemas.microsoft.com/office/drawing/2014/main" id="{85DC6565-202A-48B6-8801-2717792710EA}"/>
              </a:ext>
            </a:extLst>
          </p:cNvPr>
          <p:cNvSpPr>
            <a:spLocks noChangeArrowheads="1"/>
          </p:cNvSpPr>
          <p:nvPr/>
        </p:nvSpPr>
        <p:spPr bwMode="auto">
          <a:xfrm>
            <a:off x="381000" y="5410200"/>
            <a:ext cx="72405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The magnitude of the pulse-echo SV-wave response, , versus frequency for  a 0.5 mm radius spherical void in steel </a:t>
            </a:r>
          </a:p>
          <a:p>
            <a:r>
              <a:rPr lang="en-US" altLang="en-US" sz="1200"/>
              <a:t>(  c</a:t>
            </a:r>
            <a:r>
              <a:rPr lang="en-US" altLang="en-US" sz="1200" baseline="-25000"/>
              <a:t>p</a:t>
            </a:r>
            <a:r>
              <a:rPr lang="en-US" altLang="en-US" sz="1200"/>
              <a:t> = 5900 m/s,   c</a:t>
            </a:r>
            <a:r>
              <a:rPr lang="en-US" altLang="en-US" sz="1200" baseline="-25000"/>
              <a:t>s</a:t>
            </a:r>
            <a:r>
              <a:rPr lang="en-US" altLang="en-US" sz="1200"/>
              <a:t> = 3200 m/sec) as calculated by the method of separation of variables</a:t>
            </a:r>
          </a:p>
        </p:txBody>
      </p:sp>
      <p:sp>
        <p:nvSpPr>
          <p:cNvPr id="89098" name="Rectangle 10">
            <a:extLst>
              <a:ext uri="{FF2B5EF4-FFF2-40B4-BE49-F238E27FC236}">
                <a16:creationId xmlns:a16="http://schemas.microsoft.com/office/drawing/2014/main" id="{1BDAA626-D947-4A4E-8BF5-68E7DE433F5E}"/>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89099" name="AutoShape 11">
            <a:extLst>
              <a:ext uri="{FF2B5EF4-FFF2-40B4-BE49-F238E27FC236}">
                <a16:creationId xmlns:a16="http://schemas.microsoft.com/office/drawing/2014/main" id="{21CB45D9-272C-41E1-B323-89008ECC5A2D}"/>
              </a:ext>
            </a:extLst>
          </p:cNvPr>
          <p:cNvSpPr>
            <a:spLocks noChangeAspect="1" noChangeArrowheads="1" noTextEdit="1"/>
          </p:cNvSpPr>
          <p:nvPr/>
        </p:nvSpPr>
        <p:spPr bwMode="auto">
          <a:xfrm>
            <a:off x="2209800" y="2051050"/>
            <a:ext cx="4127500" cy="336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9101" name="Rectangle 13">
            <a:extLst>
              <a:ext uri="{FF2B5EF4-FFF2-40B4-BE49-F238E27FC236}">
                <a16:creationId xmlns:a16="http://schemas.microsoft.com/office/drawing/2014/main" id="{ED5D4877-ECDB-4BCC-8892-D7A0EFCC0FEB}"/>
              </a:ext>
            </a:extLst>
          </p:cNvPr>
          <p:cNvSpPr>
            <a:spLocks noChangeArrowheads="1"/>
          </p:cNvSpPr>
          <p:nvPr/>
        </p:nvSpPr>
        <p:spPr bwMode="auto">
          <a:xfrm>
            <a:off x="2786063" y="2112963"/>
            <a:ext cx="3438525" cy="2711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9102" name="Rectangle 14">
            <a:extLst>
              <a:ext uri="{FF2B5EF4-FFF2-40B4-BE49-F238E27FC236}">
                <a16:creationId xmlns:a16="http://schemas.microsoft.com/office/drawing/2014/main" id="{E2D01AA5-A2B5-4979-8B56-FC66891F90CB}"/>
              </a:ext>
            </a:extLst>
          </p:cNvPr>
          <p:cNvSpPr>
            <a:spLocks noChangeArrowheads="1"/>
          </p:cNvSpPr>
          <p:nvPr/>
        </p:nvSpPr>
        <p:spPr bwMode="auto">
          <a:xfrm>
            <a:off x="2786063" y="2112963"/>
            <a:ext cx="3438525" cy="2711450"/>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103" name="Line 15">
            <a:extLst>
              <a:ext uri="{FF2B5EF4-FFF2-40B4-BE49-F238E27FC236}">
                <a16:creationId xmlns:a16="http://schemas.microsoft.com/office/drawing/2014/main" id="{7B2ED1F7-4FCE-4678-BF8D-6B09A4932D93}"/>
              </a:ext>
            </a:extLst>
          </p:cNvPr>
          <p:cNvSpPr>
            <a:spLocks noChangeShapeType="1"/>
          </p:cNvSpPr>
          <p:nvPr/>
        </p:nvSpPr>
        <p:spPr bwMode="auto">
          <a:xfrm>
            <a:off x="2786063" y="2112963"/>
            <a:ext cx="34385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04" name="Freeform 16">
            <a:extLst>
              <a:ext uri="{FF2B5EF4-FFF2-40B4-BE49-F238E27FC236}">
                <a16:creationId xmlns:a16="http://schemas.microsoft.com/office/drawing/2014/main" id="{C2CAF068-2817-428F-899A-EA2E17700C8B}"/>
              </a:ext>
            </a:extLst>
          </p:cNvPr>
          <p:cNvSpPr>
            <a:spLocks/>
          </p:cNvSpPr>
          <p:nvPr/>
        </p:nvSpPr>
        <p:spPr bwMode="auto">
          <a:xfrm>
            <a:off x="2786063" y="2112963"/>
            <a:ext cx="3438525" cy="2711450"/>
          </a:xfrm>
          <a:custGeom>
            <a:avLst/>
            <a:gdLst>
              <a:gd name="T0" fmla="*/ 0 w 2166"/>
              <a:gd name="T1" fmla="*/ 1708 h 1708"/>
              <a:gd name="T2" fmla="*/ 2166 w 2166"/>
              <a:gd name="T3" fmla="*/ 1708 h 1708"/>
              <a:gd name="T4" fmla="*/ 2166 w 2166"/>
              <a:gd name="T5" fmla="*/ 0 h 1708"/>
            </a:gdLst>
            <a:ahLst/>
            <a:cxnLst>
              <a:cxn ang="0">
                <a:pos x="T0" y="T1"/>
              </a:cxn>
              <a:cxn ang="0">
                <a:pos x="T2" y="T3"/>
              </a:cxn>
              <a:cxn ang="0">
                <a:pos x="T4" y="T5"/>
              </a:cxn>
            </a:cxnLst>
            <a:rect l="0" t="0" r="r" b="b"/>
            <a:pathLst>
              <a:path w="2166" h="1708">
                <a:moveTo>
                  <a:pt x="0" y="1708"/>
                </a:moveTo>
                <a:lnTo>
                  <a:pt x="2166" y="1708"/>
                </a:lnTo>
                <a:lnTo>
                  <a:pt x="2166"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105" name="Line 17">
            <a:extLst>
              <a:ext uri="{FF2B5EF4-FFF2-40B4-BE49-F238E27FC236}">
                <a16:creationId xmlns:a16="http://schemas.microsoft.com/office/drawing/2014/main" id="{E84B7CD3-7EED-4429-AF21-C7BF13E30013}"/>
              </a:ext>
            </a:extLst>
          </p:cNvPr>
          <p:cNvSpPr>
            <a:spLocks noChangeShapeType="1"/>
          </p:cNvSpPr>
          <p:nvPr/>
        </p:nvSpPr>
        <p:spPr bwMode="auto">
          <a:xfrm flipV="1">
            <a:off x="2786063" y="2112963"/>
            <a:ext cx="1587" cy="27114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06" name="Line 18">
            <a:extLst>
              <a:ext uri="{FF2B5EF4-FFF2-40B4-BE49-F238E27FC236}">
                <a16:creationId xmlns:a16="http://schemas.microsoft.com/office/drawing/2014/main" id="{DE6C8AEA-8C56-4AAA-8AC3-CD83D3C71823}"/>
              </a:ext>
            </a:extLst>
          </p:cNvPr>
          <p:cNvSpPr>
            <a:spLocks noChangeShapeType="1"/>
          </p:cNvSpPr>
          <p:nvPr/>
        </p:nvSpPr>
        <p:spPr bwMode="auto">
          <a:xfrm flipV="1">
            <a:off x="2786063" y="4783138"/>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07" name="Line 19">
            <a:extLst>
              <a:ext uri="{FF2B5EF4-FFF2-40B4-BE49-F238E27FC236}">
                <a16:creationId xmlns:a16="http://schemas.microsoft.com/office/drawing/2014/main" id="{ACB0A4C7-6CF4-4E3C-8C74-66DE1C7263CF}"/>
              </a:ext>
            </a:extLst>
          </p:cNvPr>
          <p:cNvSpPr>
            <a:spLocks noChangeShapeType="1"/>
          </p:cNvSpPr>
          <p:nvPr/>
        </p:nvSpPr>
        <p:spPr bwMode="auto">
          <a:xfrm>
            <a:off x="2786063" y="2112963"/>
            <a:ext cx="1587"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08" name="Rectangle 20">
            <a:extLst>
              <a:ext uri="{FF2B5EF4-FFF2-40B4-BE49-F238E27FC236}">
                <a16:creationId xmlns:a16="http://schemas.microsoft.com/office/drawing/2014/main" id="{ACCA7BED-2246-4214-A29F-57E1E6F8225E}"/>
              </a:ext>
            </a:extLst>
          </p:cNvPr>
          <p:cNvSpPr>
            <a:spLocks noChangeArrowheads="1"/>
          </p:cNvSpPr>
          <p:nvPr/>
        </p:nvSpPr>
        <p:spPr bwMode="auto">
          <a:xfrm>
            <a:off x="2763838" y="4889500"/>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a:t>
            </a:r>
            <a:endParaRPr lang="en-US" altLang="en-US"/>
          </a:p>
        </p:txBody>
      </p:sp>
      <p:sp>
        <p:nvSpPr>
          <p:cNvPr id="89109" name="Line 21">
            <a:extLst>
              <a:ext uri="{FF2B5EF4-FFF2-40B4-BE49-F238E27FC236}">
                <a16:creationId xmlns:a16="http://schemas.microsoft.com/office/drawing/2014/main" id="{80B56246-CE6A-4959-BB44-783B19541117}"/>
              </a:ext>
            </a:extLst>
          </p:cNvPr>
          <p:cNvSpPr>
            <a:spLocks noChangeShapeType="1"/>
          </p:cNvSpPr>
          <p:nvPr/>
        </p:nvSpPr>
        <p:spPr bwMode="auto">
          <a:xfrm flipV="1">
            <a:off x="3127375" y="4783138"/>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10" name="Line 22">
            <a:extLst>
              <a:ext uri="{FF2B5EF4-FFF2-40B4-BE49-F238E27FC236}">
                <a16:creationId xmlns:a16="http://schemas.microsoft.com/office/drawing/2014/main" id="{C28CD6EF-3A05-4D37-9F09-739CB752DD80}"/>
              </a:ext>
            </a:extLst>
          </p:cNvPr>
          <p:cNvSpPr>
            <a:spLocks noChangeShapeType="1"/>
          </p:cNvSpPr>
          <p:nvPr/>
        </p:nvSpPr>
        <p:spPr bwMode="auto">
          <a:xfrm>
            <a:off x="3127375" y="2112963"/>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11" name="Rectangle 23">
            <a:extLst>
              <a:ext uri="{FF2B5EF4-FFF2-40B4-BE49-F238E27FC236}">
                <a16:creationId xmlns:a16="http://schemas.microsoft.com/office/drawing/2014/main" id="{07F2440A-FECB-4476-A901-9C7FEE2F9B1C}"/>
              </a:ext>
            </a:extLst>
          </p:cNvPr>
          <p:cNvSpPr>
            <a:spLocks noChangeArrowheads="1"/>
          </p:cNvSpPr>
          <p:nvPr/>
        </p:nvSpPr>
        <p:spPr bwMode="auto">
          <a:xfrm>
            <a:off x="3105150" y="4889500"/>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2</a:t>
            </a:r>
            <a:endParaRPr lang="en-US" altLang="en-US"/>
          </a:p>
        </p:txBody>
      </p:sp>
      <p:sp>
        <p:nvSpPr>
          <p:cNvPr id="89112" name="Line 24">
            <a:extLst>
              <a:ext uri="{FF2B5EF4-FFF2-40B4-BE49-F238E27FC236}">
                <a16:creationId xmlns:a16="http://schemas.microsoft.com/office/drawing/2014/main" id="{2EDCE86D-E8CD-4D7B-847A-8E3E3772960C}"/>
              </a:ext>
            </a:extLst>
          </p:cNvPr>
          <p:cNvSpPr>
            <a:spLocks noChangeShapeType="1"/>
          </p:cNvSpPr>
          <p:nvPr/>
        </p:nvSpPr>
        <p:spPr bwMode="auto">
          <a:xfrm flipV="1">
            <a:off x="3467100" y="4783138"/>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13" name="Line 25">
            <a:extLst>
              <a:ext uri="{FF2B5EF4-FFF2-40B4-BE49-F238E27FC236}">
                <a16:creationId xmlns:a16="http://schemas.microsoft.com/office/drawing/2014/main" id="{85ADE4FA-2E46-4635-BEC5-37BC1690DC98}"/>
              </a:ext>
            </a:extLst>
          </p:cNvPr>
          <p:cNvSpPr>
            <a:spLocks noChangeShapeType="1"/>
          </p:cNvSpPr>
          <p:nvPr/>
        </p:nvSpPr>
        <p:spPr bwMode="auto">
          <a:xfrm>
            <a:off x="3467100" y="2112963"/>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14" name="Rectangle 26">
            <a:extLst>
              <a:ext uri="{FF2B5EF4-FFF2-40B4-BE49-F238E27FC236}">
                <a16:creationId xmlns:a16="http://schemas.microsoft.com/office/drawing/2014/main" id="{B1701DCE-5E9B-43A7-8A94-F7CD09C255BC}"/>
              </a:ext>
            </a:extLst>
          </p:cNvPr>
          <p:cNvSpPr>
            <a:spLocks noChangeArrowheads="1"/>
          </p:cNvSpPr>
          <p:nvPr/>
        </p:nvSpPr>
        <p:spPr bwMode="auto">
          <a:xfrm>
            <a:off x="3446463" y="4889500"/>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4</a:t>
            </a:r>
            <a:endParaRPr lang="en-US" altLang="en-US"/>
          </a:p>
        </p:txBody>
      </p:sp>
      <p:sp>
        <p:nvSpPr>
          <p:cNvPr id="89115" name="Line 27">
            <a:extLst>
              <a:ext uri="{FF2B5EF4-FFF2-40B4-BE49-F238E27FC236}">
                <a16:creationId xmlns:a16="http://schemas.microsoft.com/office/drawing/2014/main" id="{8BA00717-9593-48F3-8209-52040D6AB5A1}"/>
              </a:ext>
            </a:extLst>
          </p:cNvPr>
          <p:cNvSpPr>
            <a:spLocks noChangeShapeType="1"/>
          </p:cNvSpPr>
          <p:nvPr/>
        </p:nvSpPr>
        <p:spPr bwMode="auto">
          <a:xfrm flipV="1">
            <a:off x="3816350" y="4783138"/>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16" name="Line 28">
            <a:extLst>
              <a:ext uri="{FF2B5EF4-FFF2-40B4-BE49-F238E27FC236}">
                <a16:creationId xmlns:a16="http://schemas.microsoft.com/office/drawing/2014/main" id="{1427B642-A881-417B-B88C-AB8CA010DD36}"/>
              </a:ext>
            </a:extLst>
          </p:cNvPr>
          <p:cNvSpPr>
            <a:spLocks noChangeShapeType="1"/>
          </p:cNvSpPr>
          <p:nvPr/>
        </p:nvSpPr>
        <p:spPr bwMode="auto">
          <a:xfrm>
            <a:off x="3816350" y="2112963"/>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17" name="Rectangle 29">
            <a:extLst>
              <a:ext uri="{FF2B5EF4-FFF2-40B4-BE49-F238E27FC236}">
                <a16:creationId xmlns:a16="http://schemas.microsoft.com/office/drawing/2014/main" id="{701EBE42-4DDD-4613-842F-B74A977EA215}"/>
              </a:ext>
            </a:extLst>
          </p:cNvPr>
          <p:cNvSpPr>
            <a:spLocks noChangeArrowheads="1"/>
          </p:cNvSpPr>
          <p:nvPr/>
        </p:nvSpPr>
        <p:spPr bwMode="auto">
          <a:xfrm>
            <a:off x="3794125" y="4889500"/>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6</a:t>
            </a:r>
            <a:endParaRPr lang="en-US" altLang="en-US"/>
          </a:p>
        </p:txBody>
      </p:sp>
      <p:sp>
        <p:nvSpPr>
          <p:cNvPr id="89118" name="Line 30">
            <a:extLst>
              <a:ext uri="{FF2B5EF4-FFF2-40B4-BE49-F238E27FC236}">
                <a16:creationId xmlns:a16="http://schemas.microsoft.com/office/drawing/2014/main" id="{94B261AC-B0D2-41F6-8534-4850BDFEED0F}"/>
              </a:ext>
            </a:extLst>
          </p:cNvPr>
          <p:cNvSpPr>
            <a:spLocks noChangeShapeType="1"/>
          </p:cNvSpPr>
          <p:nvPr/>
        </p:nvSpPr>
        <p:spPr bwMode="auto">
          <a:xfrm flipV="1">
            <a:off x="4156075" y="4783138"/>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19" name="Line 31">
            <a:extLst>
              <a:ext uri="{FF2B5EF4-FFF2-40B4-BE49-F238E27FC236}">
                <a16:creationId xmlns:a16="http://schemas.microsoft.com/office/drawing/2014/main" id="{3D34502E-3ADC-4C01-B37B-9C20AF35DCAF}"/>
              </a:ext>
            </a:extLst>
          </p:cNvPr>
          <p:cNvSpPr>
            <a:spLocks noChangeShapeType="1"/>
          </p:cNvSpPr>
          <p:nvPr/>
        </p:nvSpPr>
        <p:spPr bwMode="auto">
          <a:xfrm>
            <a:off x="4156075" y="2112963"/>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20" name="Rectangle 32">
            <a:extLst>
              <a:ext uri="{FF2B5EF4-FFF2-40B4-BE49-F238E27FC236}">
                <a16:creationId xmlns:a16="http://schemas.microsoft.com/office/drawing/2014/main" id="{A2586F3D-25D7-43B1-A714-AF28C0DB0376}"/>
              </a:ext>
            </a:extLst>
          </p:cNvPr>
          <p:cNvSpPr>
            <a:spLocks noChangeArrowheads="1"/>
          </p:cNvSpPr>
          <p:nvPr/>
        </p:nvSpPr>
        <p:spPr bwMode="auto">
          <a:xfrm>
            <a:off x="4133850" y="4889500"/>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8</a:t>
            </a:r>
            <a:endParaRPr lang="en-US" altLang="en-US"/>
          </a:p>
        </p:txBody>
      </p:sp>
      <p:sp>
        <p:nvSpPr>
          <p:cNvPr id="89121" name="Line 33">
            <a:extLst>
              <a:ext uri="{FF2B5EF4-FFF2-40B4-BE49-F238E27FC236}">
                <a16:creationId xmlns:a16="http://schemas.microsoft.com/office/drawing/2014/main" id="{D73C84FC-CD61-4E02-903F-24012EFD6BB5}"/>
              </a:ext>
            </a:extLst>
          </p:cNvPr>
          <p:cNvSpPr>
            <a:spLocks noChangeShapeType="1"/>
          </p:cNvSpPr>
          <p:nvPr/>
        </p:nvSpPr>
        <p:spPr bwMode="auto">
          <a:xfrm flipV="1">
            <a:off x="4505325" y="4783138"/>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22" name="Line 34">
            <a:extLst>
              <a:ext uri="{FF2B5EF4-FFF2-40B4-BE49-F238E27FC236}">
                <a16:creationId xmlns:a16="http://schemas.microsoft.com/office/drawing/2014/main" id="{9C5392BD-9C97-4728-B875-33454D71685D}"/>
              </a:ext>
            </a:extLst>
          </p:cNvPr>
          <p:cNvSpPr>
            <a:spLocks noChangeShapeType="1"/>
          </p:cNvSpPr>
          <p:nvPr/>
        </p:nvSpPr>
        <p:spPr bwMode="auto">
          <a:xfrm>
            <a:off x="4505325" y="2112963"/>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23" name="Rectangle 35">
            <a:extLst>
              <a:ext uri="{FF2B5EF4-FFF2-40B4-BE49-F238E27FC236}">
                <a16:creationId xmlns:a16="http://schemas.microsoft.com/office/drawing/2014/main" id="{CCF9317F-634F-4029-A651-F9D010C04329}"/>
              </a:ext>
            </a:extLst>
          </p:cNvPr>
          <p:cNvSpPr>
            <a:spLocks noChangeArrowheads="1"/>
          </p:cNvSpPr>
          <p:nvPr/>
        </p:nvSpPr>
        <p:spPr bwMode="auto">
          <a:xfrm>
            <a:off x="4451350" y="48895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10</a:t>
            </a:r>
            <a:endParaRPr lang="en-US" altLang="en-US"/>
          </a:p>
        </p:txBody>
      </p:sp>
      <p:sp>
        <p:nvSpPr>
          <p:cNvPr id="89124" name="Line 36">
            <a:extLst>
              <a:ext uri="{FF2B5EF4-FFF2-40B4-BE49-F238E27FC236}">
                <a16:creationId xmlns:a16="http://schemas.microsoft.com/office/drawing/2014/main" id="{AB63268A-4E73-4B7C-BED3-B18E80104BB7}"/>
              </a:ext>
            </a:extLst>
          </p:cNvPr>
          <p:cNvSpPr>
            <a:spLocks noChangeShapeType="1"/>
          </p:cNvSpPr>
          <p:nvPr/>
        </p:nvSpPr>
        <p:spPr bwMode="auto">
          <a:xfrm flipV="1">
            <a:off x="4845050" y="4783138"/>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25" name="Line 37">
            <a:extLst>
              <a:ext uri="{FF2B5EF4-FFF2-40B4-BE49-F238E27FC236}">
                <a16:creationId xmlns:a16="http://schemas.microsoft.com/office/drawing/2014/main" id="{B85CA371-1966-415C-94F4-6261F3FAC480}"/>
              </a:ext>
            </a:extLst>
          </p:cNvPr>
          <p:cNvSpPr>
            <a:spLocks noChangeShapeType="1"/>
          </p:cNvSpPr>
          <p:nvPr/>
        </p:nvSpPr>
        <p:spPr bwMode="auto">
          <a:xfrm>
            <a:off x="4845050" y="2112963"/>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26" name="Rectangle 38">
            <a:extLst>
              <a:ext uri="{FF2B5EF4-FFF2-40B4-BE49-F238E27FC236}">
                <a16:creationId xmlns:a16="http://schemas.microsoft.com/office/drawing/2014/main" id="{6C4002C9-A511-4074-A2E1-7EE22C81552F}"/>
              </a:ext>
            </a:extLst>
          </p:cNvPr>
          <p:cNvSpPr>
            <a:spLocks noChangeArrowheads="1"/>
          </p:cNvSpPr>
          <p:nvPr/>
        </p:nvSpPr>
        <p:spPr bwMode="auto">
          <a:xfrm>
            <a:off x="4791075" y="48895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12</a:t>
            </a:r>
            <a:endParaRPr lang="en-US" altLang="en-US"/>
          </a:p>
        </p:txBody>
      </p:sp>
      <p:sp>
        <p:nvSpPr>
          <p:cNvPr id="89127" name="Line 39">
            <a:extLst>
              <a:ext uri="{FF2B5EF4-FFF2-40B4-BE49-F238E27FC236}">
                <a16:creationId xmlns:a16="http://schemas.microsoft.com/office/drawing/2014/main" id="{FD909293-2331-4E1A-8BFE-3FEB65FEEF95}"/>
              </a:ext>
            </a:extLst>
          </p:cNvPr>
          <p:cNvSpPr>
            <a:spLocks noChangeShapeType="1"/>
          </p:cNvSpPr>
          <p:nvPr/>
        </p:nvSpPr>
        <p:spPr bwMode="auto">
          <a:xfrm flipV="1">
            <a:off x="5186363" y="4783138"/>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28" name="Line 40">
            <a:extLst>
              <a:ext uri="{FF2B5EF4-FFF2-40B4-BE49-F238E27FC236}">
                <a16:creationId xmlns:a16="http://schemas.microsoft.com/office/drawing/2014/main" id="{8262BDDB-B6D1-44BD-A92E-B50588419DA8}"/>
              </a:ext>
            </a:extLst>
          </p:cNvPr>
          <p:cNvSpPr>
            <a:spLocks noChangeShapeType="1"/>
          </p:cNvSpPr>
          <p:nvPr/>
        </p:nvSpPr>
        <p:spPr bwMode="auto">
          <a:xfrm>
            <a:off x="5186363" y="2112963"/>
            <a:ext cx="1587"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29" name="Rectangle 41">
            <a:extLst>
              <a:ext uri="{FF2B5EF4-FFF2-40B4-BE49-F238E27FC236}">
                <a16:creationId xmlns:a16="http://schemas.microsoft.com/office/drawing/2014/main" id="{B5D5E6B8-5856-4ADB-A846-218D34668741}"/>
              </a:ext>
            </a:extLst>
          </p:cNvPr>
          <p:cNvSpPr>
            <a:spLocks noChangeArrowheads="1"/>
          </p:cNvSpPr>
          <p:nvPr/>
        </p:nvSpPr>
        <p:spPr bwMode="auto">
          <a:xfrm>
            <a:off x="5130800" y="48895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14</a:t>
            </a:r>
            <a:endParaRPr lang="en-US" altLang="en-US"/>
          </a:p>
        </p:txBody>
      </p:sp>
      <p:sp>
        <p:nvSpPr>
          <p:cNvPr id="89130" name="Line 42">
            <a:extLst>
              <a:ext uri="{FF2B5EF4-FFF2-40B4-BE49-F238E27FC236}">
                <a16:creationId xmlns:a16="http://schemas.microsoft.com/office/drawing/2014/main" id="{3CDB3910-7404-434E-9414-51049BD0CE60}"/>
              </a:ext>
            </a:extLst>
          </p:cNvPr>
          <p:cNvSpPr>
            <a:spLocks noChangeShapeType="1"/>
          </p:cNvSpPr>
          <p:nvPr/>
        </p:nvSpPr>
        <p:spPr bwMode="auto">
          <a:xfrm flipV="1">
            <a:off x="5534025" y="4783138"/>
            <a:ext cx="3175"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31" name="Line 43">
            <a:extLst>
              <a:ext uri="{FF2B5EF4-FFF2-40B4-BE49-F238E27FC236}">
                <a16:creationId xmlns:a16="http://schemas.microsoft.com/office/drawing/2014/main" id="{D1DA88AE-EFFB-42CB-BC3D-D87A95361535}"/>
              </a:ext>
            </a:extLst>
          </p:cNvPr>
          <p:cNvSpPr>
            <a:spLocks noChangeShapeType="1"/>
          </p:cNvSpPr>
          <p:nvPr/>
        </p:nvSpPr>
        <p:spPr bwMode="auto">
          <a:xfrm>
            <a:off x="5534025" y="2112963"/>
            <a:ext cx="3175"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32" name="Rectangle 44">
            <a:extLst>
              <a:ext uri="{FF2B5EF4-FFF2-40B4-BE49-F238E27FC236}">
                <a16:creationId xmlns:a16="http://schemas.microsoft.com/office/drawing/2014/main" id="{CA4FE12F-713E-4CAF-ACE6-C0D05C31C803}"/>
              </a:ext>
            </a:extLst>
          </p:cNvPr>
          <p:cNvSpPr>
            <a:spLocks noChangeArrowheads="1"/>
          </p:cNvSpPr>
          <p:nvPr/>
        </p:nvSpPr>
        <p:spPr bwMode="auto">
          <a:xfrm>
            <a:off x="5480050" y="48895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16</a:t>
            </a:r>
            <a:endParaRPr lang="en-US" altLang="en-US"/>
          </a:p>
        </p:txBody>
      </p:sp>
      <p:sp>
        <p:nvSpPr>
          <p:cNvPr id="89133" name="Line 45">
            <a:extLst>
              <a:ext uri="{FF2B5EF4-FFF2-40B4-BE49-F238E27FC236}">
                <a16:creationId xmlns:a16="http://schemas.microsoft.com/office/drawing/2014/main" id="{4BE04687-00D6-4941-B8B8-3960D030D611}"/>
              </a:ext>
            </a:extLst>
          </p:cNvPr>
          <p:cNvSpPr>
            <a:spLocks noChangeShapeType="1"/>
          </p:cNvSpPr>
          <p:nvPr/>
        </p:nvSpPr>
        <p:spPr bwMode="auto">
          <a:xfrm flipV="1">
            <a:off x="5875338" y="4783138"/>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34" name="Line 46">
            <a:extLst>
              <a:ext uri="{FF2B5EF4-FFF2-40B4-BE49-F238E27FC236}">
                <a16:creationId xmlns:a16="http://schemas.microsoft.com/office/drawing/2014/main" id="{94159F74-D3A4-4EB1-B4E9-027ABC1DE3DD}"/>
              </a:ext>
            </a:extLst>
          </p:cNvPr>
          <p:cNvSpPr>
            <a:spLocks noChangeShapeType="1"/>
          </p:cNvSpPr>
          <p:nvPr/>
        </p:nvSpPr>
        <p:spPr bwMode="auto">
          <a:xfrm>
            <a:off x="5875338" y="2112963"/>
            <a:ext cx="1587"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35" name="Rectangle 47">
            <a:extLst>
              <a:ext uri="{FF2B5EF4-FFF2-40B4-BE49-F238E27FC236}">
                <a16:creationId xmlns:a16="http://schemas.microsoft.com/office/drawing/2014/main" id="{D1E99275-793B-4F5C-9782-5004A8707C04}"/>
              </a:ext>
            </a:extLst>
          </p:cNvPr>
          <p:cNvSpPr>
            <a:spLocks noChangeArrowheads="1"/>
          </p:cNvSpPr>
          <p:nvPr/>
        </p:nvSpPr>
        <p:spPr bwMode="auto">
          <a:xfrm>
            <a:off x="5819775" y="48895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18</a:t>
            </a:r>
            <a:endParaRPr lang="en-US" altLang="en-US"/>
          </a:p>
        </p:txBody>
      </p:sp>
      <p:sp>
        <p:nvSpPr>
          <p:cNvPr id="89136" name="Line 48">
            <a:extLst>
              <a:ext uri="{FF2B5EF4-FFF2-40B4-BE49-F238E27FC236}">
                <a16:creationId xmlns:a16="http://schemas.microsoft.com/office/drawing/2014/main" id="{29710BD6-D6DD-4AB5-8ABD-A5F99997F33A}"/>
              </a:ext>
            </a:extLst>
          </p:cNvPr>
          <p:cNvSpPr>
            <a:spLocks noChangeShapeType="1"/>
          </p:cNvSpPr>
          <p:nvPr/>
        </p:nvSpPr>
        <p:spPr bwMode="auto">
          <a:xfrm flipV="1">
            <a:off x="6224588" y="4783138"/>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37" name="Line 49">
            <a:extLst>
              <a:ext uri="{FF2B5EF4-FFF2-40B4-BE49-F238E27FC236}">
                <a16:creationId xmlns:a16="http://schemas.microsoft.com/office/drawing/2014/main" id="{218F0B1B-8391-43B0-A923-B4B1CC670AC7}"/>
              </a:ext>
            </a:extLst>
          </p:cNvPr>
          <p:cNvSpPr>
            <a:spLocks noChangeShapeType="1"/>
          </p:cNvSpPr>
          <p:nvPr/>
        </p:nvSpPr>
        <p:spPr bwMode="auto">
          <a:xfrm>
            <a:off x="6224588" y="2112963"/>
            <a:ext cx="1587"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38" name="Rectangle 50">
            <a:extLst>
              <a:ext uri="{FF2B5EF4-FFF2-40B4-BE49-F238E27FC236}">
                <a16:creationId xmlns:a16="http://schemas.microsoft.com/office/drawing/2014/main" id="{C6E33AB2-44DC-450C-B2F8-D3455F2DED6C}"/>
              </a:ext>
            </a:extLst>
          </p:cNvPr>
          <p:cNvSpPr>
            <a:spLocks noChangeArrowheads="1"/>
          </p:cNvSpPr>
          <p:nvPr/>
        </p:nvSpPr>
        <p:spPr bwMode="auto">
          <a:xfrm>
            <a:off x="6169025" y="48895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20</a:t>
            </a:r>
            <a:endParaRPr lang="en-US" altLang="en-US"/>
          </a:p>
        </p:txBody>
      </p:sp>
      <p:sp>
        <p:nvSpPr>
          <p:cNvPr id="89139" name="Line 51">
            <a:extLst>
              <a:ext uri="{FF2B5EF4-FFF2-40B4-BE49-F238E27FC236}">
                <a16:creationId xmlns:a16="http://schemas.microsoft.com/office/drawing/2014/main" id="{3EDB57DE-A010-4D82-A30B-8AA1D1F2FE73}"/>
              </a:ext>
            </a:extLst>
          </p:cNvPr>
          <p:cNvSpPr>
            <a:spLocks noChangeShapeType="1"/>
          </p:cNvSpPr>
          <p:nvPr/>
        </p:nvSpPr>
        <p:spPr bwMode="auto">
          <a:xfrm>
            <a:off x="2786063" y="4824413"/>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40" name="Line 52">
            <a:extLst>
              <a:ext uri="{FF2B5EF4-FFF2-40B4-BE49-F238E27FC236}">
                <a16:creationId xmlns:a16="http://schemas.microsoft.com/office/drawing/2014/main" id="{5A7FD786-EAE9-4FAE-AE12-A4C4D080EC8E}"/>
              </a:ext>
            </a:extLst>
          </p:cNvPr>
          <p:cNvSpPr>
            <a:spLocks noChangeShapeType="1"/>
          </p:cNvSpPr>
          <p:nvPr/>
        </p:nvSpPr>
        <p:spPr bwMode="auto">
          <a:xfrm flipH="1">
            <a:off x="6183313" y="4824413"/>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41" name="Rectangle 53">
            <a:extLst>
              <a:ext uri="{FF2B5EF4-FFF2-40B4-BE49-F238E27FC236}">
                <a16:creationId xmlns:a16="http://schemas.microsoft.com/office/drawing/2014/main" id="{7102EF50-8639-4A0A-8338-74E68A639DF4}"/>
              </a:ext>
            </a:extLst>
          </p:cNvPr>
          <p:cNvSpPr>
            <a:spLocks noChangeArrowheads="1"/>
          </p:cNvSpPr>
          <p:nvPr/>
        </p:nvSpPr>
        <p:spPr bwMode="auto">
          <a:xfrm>
            <a:off x="2654300" y="4770438"/>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a:t>
            </a:r>
            <a:endParaRPr lang="en-US" altLang="en-US"/>
          </a:p>
        </p:txBody>
      </p:sp>
      <p:sp>
        <p:nvSpPr>
          <p:cNvPr id="89142" name="Line 54">
            <a:extLst>
              <a:ext uri="{FF2B5EF4-FFF2-40B4-BE49-F238E27FC236}">
                <a16:creationId xmlns:a16="http://schemas.microsoft.com/office/drawing/2014/main" id="{DC23FBB5-954D-48D7-A43D-95FE3158C782}"/>
              </a:ext>
            </a:extLst>
          </p:cNvPr>
          <p:cNvSpPr>
            <a:spLocks noChangeShapeType="1"/>
          </p:cNvSpPr>
          <p:nvPr/>
        </p:nvSpPr>
        <p:spPr bwMode="auto">
          <a:xfrm>
            <a:off x="2786063" y="4435475"/>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43" name="Line 55">
            <a:extLst>
              <a:ext uri="{FF2B5EF4-FFF2-40B4-BE49-F238E27FC236}">
                <a16:creationId xmlns:a16="http://schemas.microsoft.com/office/drawing/2014/main" id="{83F96342-16FA-4EB0-BAEA-0F1B6FC5B354}"/>
              </a:ext>
            </a:extLst>
          </p:cNvPr>
          <p:cNvSpPr>
            <a:spLocks noChangeShapeType="1"/>
          </p:cNvSpPr>
          <p:nvPr/>
        </p:nvSpPr>
        <p:spPr bwMode="auto">
          <a:xfrm flipH="1">
            <a:off x="6183313" y="4435475"/>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44" name="Rectangle 56">
            <a:extLst>
              <a:ext uri="{FF2B5EF4-FFF2-40B4-BE49-F238E27FC236}">
                <a16:creationId xmlns:a16="http://schemas.microsoft.com/office/drawing/2014/main" id="{AFCD7C04-0BE2-489D-BE10-2C39942EF86D}"/>
              </a:ext>
            </a:extLst>
          </p:cNvPr>
          <p:cNvSpPr>
            <a:spLocks noChangeArrowheads="1"/>
          </p:cNvSpPr>
          <p:nvPr/>
        </p:nvSpPr>
        <p:spPr bwMode="auto">
          <a:xfrm>
            <a:off x="2566988" y="43830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0.1</a:t>
            </a:r>
            <a:endParaRPr lang="en-US" altLang="en-US"/>
          </a:p>
        </p:txBody>
      </p:sp>
      <p:sp>
        <p:nvSpPr>
          <p:cNvPr id="89145" name="Line 57">
            <a:extLst>
              <a:ext uri="{FF2B5EF4-FFF2-40B4-BE49-F238E27FC236}">
                <a16:creationId xmlns:a16="http://schemas.microsoft.com/office/drawing/2014/main" id="{DB44621C-0DBE-4BA3-8C45-DE23A1CA9CFD}"/>
              </a:ext>
            </a:extLst>
          </p:cNvPr>
          <p:cNvSpPr>
            <a:spLocks noChangeShapeType="1"/>
          </p:cNvSpPr>
          <p:nvPr/>
        </p:nvSpPr>
        <p:spPr bwMode="auto">
          <a:xfrm>
            <a:off x="2786063" y="4046538"/>
            <a:ext cx="317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46" name="Line 58">
            <a:extLst>
              <a:ext uri="{FF2B5EF4-FFF2-40B4-BE49-F238E27FC236}">
                <a16:creationId xmlns:a16="http://schemas.microsoft.com/office/drawing/2014/main" id="{92BC6B2B-8B70-4ED1-8A37-C42E664FB5CE}"/>
              </a:ext>
            </a:extLst>
          </p:cNvPr>
          <p:cNvSpPr>
            <a:spLocks noChangeShapeType="1"/>
          </p:cNvSpPr>
          <p:nvPr/>
        </p:nvSpPr>
        <p:spPr bwMode="auto">
          <a:xfrm flipH="1">
            <a:off x="6183313" y="4046538"/>
            <a:ext cx="412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47" name="Rectangle 59">
            <a:extLst>
              <a:ext uri="{FF2B5EF4-FFF2-40B4-BE49-F238E27FC236}">
                <a16:creationId xmlns:a16="http://schemas.microsoft.com/office/drawing/2014/main" id="{66A60617-82E3-4161-9257-7E9FCFA2006F}"/>
              </a:ext>
            </a:extLst>
          </p:cNvPr>
          <p:cNvSpPr>
            <a:spLocks noChangeArrowheads="1"/>
          </p:cNvSpPr>
          <p:nvPr/>
        </p:nvSpPr>
        <p:spPr bwMode="auto">
          <a:xfrm>
            <a:off x="2566988" y="3994150"/>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0.2</a:t>
            </a:r>
            <a:endParaRPr lang="en-US" altLang="en-US"/>
          </a:p>
        </p:txBody>
      </p:sp>
      <p:sp>
        <p:nvSpPr>
          <p:cNvPr id="89148" name="Line 60">
            <a:extLst>
              <a:ext uri="{FF2B5EF4-FFF2-40B4-BE49-F238E27FC236}">
                <a16:creationId xmlns:a16="http://schemas.microsoft.com/office/drawing/2014/main" id="{E92C0400-0FBF-4D0E-B205-11CB00CC6AF2}"/>
              </a:ext>
            </a:extLst>
          </p:cNvPr>
          <p:cNvSpPr>
            <a:spLocks noChangeShapeType="1"/>
          </p:cNvSpPr>
          <p:nvPr/>
        </p:nvSpPr>
        <p:spPr bwMode="auto">
          <a:xfrm>
            <a:off x="2786063" y="3659188"/>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49" name="Line 61">
            <a:extLst>
              <a:ext uri="{FF2B5EF4-FFF2-40B4-BE49-F238E27FC236}">
                <a16:creationId xmlns:a16="http://schemas.microsoft.com/office/drawing/2014/main" id="{5F05087E-AB5C-4C47-8EB0-7A1C88FCDEEA}"/>
              </a:ext>
            </a:extLst>
          </p:cNvPr>
          <p:cNvSpPr>
            <a:spLocks noChangeShapeType="1"/>
          </p:cNvSpPr>
          <p:nvPr/>
        </p:nvSpPr>
        <p:spPr bwMode="auto">
          <a:xfrm flipH="1">
            <a:off x="6183313" y="3659188"/>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0" name="Rectangle 62">
            <a:extLst>
              <a:ext uri="{FF2B5EF4-FFF2-40B4-BE49-F238E27FC236}">
                <a16:creationId xmlns:a16="http://schemas.microsoft.com/office/drawing/2014/main" id="{373EBB3D-79E2-4273-9C51-78DCD04FD426}"/>
              </a:ext>
            </a:extLst>
          </p:cNvPr>
          <p:cNvSpPr>
            <a:spLocks noChangeArrowheads="1"/>
          </p:cNvSpPr>
          <p:nvPr/>
        </p:nvSpPr>
        <p:spPr bwMode="auto">
          <a:xfrm>
            <a:off x="2566988" y="3605213"/>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0.3</a:t>
            </a:r>
            <a:endParaRPr lang="en-US" altLang="en-US"/>
          </a:p>
        </p:txBody>
      </p:sp>
      <p:sp>
        <p:nvSpPr>
          <p:cNvPr id="89151" name="Line 63">
            <a:extLst>
              <a:ext uri="{FF2B5EF4-FFF2-40B4-BE49-F238E27FC236}">
                <a16:creationId xmlns:a16="http://schemas.microsoft.com/office/drawing/2014/main" id="{A53BD1BD-0973-495E-89AE-EE86E7B99523}"/>
              </a:ext>
            </a:extLst>
          </p:cNvPr>
          <p:cNvSpPr>
            <a:spLocks noChangeShapeType="1"/>
          </p:cNvSpPr>
          <p:nvPr/>
        </p:nvSpPr>
        <p:spPr bwMode="auto">
          <a:xfrm>
            <a:off x="2786063" y="3270250"/>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2" name="Line 64">
            <a:extLst>
              <a:ext uri="{FF2B5EF4-FFF2-40B4-BE49-F238E27FC236}">
                <a16:creationId xmlns:a16="http://schemas.microsoft.com/office/drawing/2014/main" id="{DBE7F08C-107F-4A44-BB44-B08BC5C6C500}"/>
              </a:ext>
            </a:extLst>
          </p:cNvPr>
          <p:cNvSpPr>
            <a:spLocks noChangeShapeType="1"/>
          </p:cNvSpPr>
          <p:nvPr/>
        </p:nvSpPr>
        <p:spPr bwMode="auto">
          <a:xfrm flipH="1">
            <a:off x="6183313" y="3270250"/>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3" name="Rectangle 65">
            <a:extLst>
              <a:ext uri="{FF2B5EF4-FFF2-40B4-BE49-F238E27FC236}">
                <a16:creationId xmlns:a16="http://schemas.microsoft.com/office/drawing/2014/main" id="{8708A27B-4CC3-492B-8E0D-C874DF5DC29B}"/>
              </a:ext>
            </a:extLst>
          </p:cNvPr>
          <p:cNvSpPr>
            <a:spLocks noChangeArrowheads="1"/>
          </p:cNvSpPr>
          <p:nvPr/>
        </p:nvSpPr>
        <p:spPr bwMode="auto">
          <a:xfrm>
            <a:off x="2566988" y="321627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0.4</a:t>
            </a:r>
            <a:endParaRPr lang="en-US" altLang="en-US"/>
          </a:p>
        </p:txBody>
      </p:sp>
      <p:sp>
        <p:nvSpPr>
          <p:cNvPr id="89154" name="Line 66">
            <a:extLst>
              <a:ext uri="{FF2B5EF4-FFF2-40B4-BE49-F238E27FC236}">
                <a16:creationId xmlns:a16="http://schemas.microsoft.com/office/drawing/2014/main" id="{D0980D05-8208-42E9-8A7E-5BED134F59E5}"/>
              </a:ext>
            </a:extLst>
          </p:cNvPr>
          <p:cNvSpPr>
            <a:spLocks noChangeShapeType="1"/>
          </p:cNvSpPr>
          <p:nvPr/>
        </p:nvSpPr>
        <p:spPr bwMode="auto">
          <a:xfrm>
            <a:off x="2786063" y="2879725"/>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5" name="Line 67">
            <a:extLst>
              <a:ext uri="{FF2B5EF4-FFF2-40B4-BE49-F238E27FC236}">
                <a16:creationId xmlns:a16="http://schemas.microsoft.com/office/drawing/2014/main" id="{613EA7D5-F107-4806-A3F1-CABFD645E237}"/>
              </a:ext>
            </a:extLst>
          </p:cNvPr>
          <p:cNvSpPr>
            <a:spLocks noChangeShapeType="1"/>
          </p:cNvSpPr>
          <p:nvPr/>
        </p:nvSpPr>
        <p:spPr bwMode="auto">
          <a:xfrm flipH="1">
            <a:off x="6183313" y="2879725"/>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6" name="Rectangle 68">
            <a:extLst>
              <a:ext uri="{FF2B5EF4-FFF2-40B4-BE49-F238E27FC236}">
                <a16:creationId xmlns:a16="http://schemas.microsoft.com/office/drawing/2014/main" id="{6422BE82-4439-4816-B2AB-DBD60F909A7D}"/>
              </a:ext>
            </a:extLst>
          </p:cNvPr>
          <p:cNvSpPr>
            <a:spLocks noChangeArrowheads="1"/>
          </p:cNvSpPr>
          <p:nvPr/>
        </p:nvSpPr>
        <p:spPr bwMode="auto">
          <a:xfrm>
            <a:off x="2566988" y="282892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0.5</a:t>
            </a:r>
            <a:endParaRPr lang="en-US" altLang="en-US"/>
          </a:p>
        </p:txBody>
      </p:sp>
      <p:sp>
        <p:nvSpPr>
          <p:cNvPr id="89157" name="Line 69">
            <a:extLst>
              <a:ext uri="{FF2B5EF4-FFF2-40B4-BE49-F238E27FC236}">
                <a16:creationId xmlns:a16="http://schemas.microsoft.com/office/drawing/2014/main" id="{828728B5-7A6A-47F4-8B47-90FB18CAA494}"/>
              </a:ext>
            </a:extLst>
          </p:cNvPr>
          <p:cNvSpPr>
            <a:spLocks noChangeShapeType="1"/>
          </p:cNvSpPr>
          <p:nvPr/>
        </p:nvSpPr>
        <p:spPr bwMode="auto">
          <a:xfrm>
            <a:off x="2786063" y="2492375"/>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8" name="Line 70">
            <a:extLst>
              <a:ext uri="{FF2B5EF4-FFF2-40B4-BE49-F238E27FC236}">
                <a16:creationId xmlns:a16="http://schemas.microsoft.com/office/drawing/2014/main" id="{B5EE5FC9-768A-4D68-8E11-6AFD3C875434}"/>
              </a:ext>
            </a:extLst>
          </p:cNvPr>
          <p:cNvSpPr>
            <a:spLocks noChangeShapeType="1"/>
          </p:cNvSpPr>
          <p:nvPr/>
        </p:nvSpPr>
        <p:spPr bwMode="auto">
          <a:xfrm flipH="1">
            <a:off x="6183313" y="2492375"/>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9" name="Rectangle 71">
            <a:extLst>
              <a:ext uri="{FF2B5EF4-FFF2-40B4-BE49-F238E27FC236}">
                <a16:creationId xmlns:a16="http://schemas.microsoft.com/office/drawing/2014/main" id="{244F8248-E466-4344-8F53-F01097AE933C}"/>
              </a:ext>
            </a:extLst>
          </p:cNvPr>
          <p:cNvSpPr>
            <a:spLocks noChangeArrowheads="1"/>
          </p:cNvSpPr>
          <p:nvPr/>
        </p:nvSpPr>
        <p:spPr bwMode="auto">
          <a:xfrm>
            <a:off x="2566988" y="244157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0.6</a:t>
            </a:r>
            <a:endParaRPr lang="en-US" altLang="en-US"/>
          </a:p>
        </p:txBody>
      </p:sp>
      <p:sp>
        <p:nvSpPr>
          <p:cNvPr id="89160" name="Line 72">
            <a:extLst>
              <a:ext uri="{FF2B5EF4-FFF2-40B4-BE49-F238E27FC236}">
                <a16:creationId xmlns:a16="http://schemas.microsoft.com/office/drawing/2014/main" id="{25D02923-282B-4260-8BB6-55D71ADA273B}"/>
              </a:ext>
            </a:extLst>
          </p:cNvPr>
          <p:cNvSpPr>
            <a:spLocks noChangeShapeType="1"/>
          </p:cNvSpPr>
          <p:nvPr/>
        </p:nvSpPr>
        <p:spPr bwMode="auto">
          <a:xfrm>
            <a:off x="2786063" y="2112963"/>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61" name="Line 73">
            <a:extLst>
              <a:ext uri="{FF2B5EF4-FFF2-40B4-BE49-F238E27FC236}">
                <a16:creationId xmlns:a16="http://schemas.microsoft.com/office/drawing/2014/main" id="{4CBC5109-AB65-4A76-AEB9-67C472A73DAC}"/>
              </a:ext>
            </a:extLst>
          </p:cNvPr>
          <p:cNvSpPr>
            <a:spLocks noChangeShapeType="1"/>
          </p:cNvSpPr>
          <p:nvPr/>
        </p:nvSpPr>
        <p:spPr bwMode="auto">
          <a:xfrm flipH="1">
            <a:off x="6183313" y="2112963"/>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62" name="Rectangle 74">
            <a:extLst>
              <a:ext uri="{FF2B5EF4-FFF2-40B4-BE49-F238E27FC236}">
                <a16:creationId xmlns:a16="http://schemas.microsoft.com/office/drawing/2014/main" id="{FDF860D8-E405-44DB-9D9B-2AAA52B62780}"/>
              </a:ext>
            </a:extLst>
          </p:cNvPr>
          <p:cNvSpPr>
            <a:spLocks noChangeArrowheads="1"/>
          </p:cNvSpPr>
          <p:nvPr/>
        </p:nvSpPr>
        <p:spPr bwMode="auto">
          <a:xfrm>
            <a:off x="2566988" y="2062163"/>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0.7</a:t>
            </a:r>
            <a:endParaRPr lang="en-US" altLang="en-US"/>
          </a:p>
        </p:txBody>
      </p:sp>
      <p:sp>
        <p:nvSpPr>
          <p:cNvPr id="89163" name="Freeform 75">
            <a:extLst>
              <a:ext uri="{FF2B5EF4-FFF2-40B4-BE49-F238E27FC236}">
                <a16:creationId xmlns:a16="http://schemas.microsoft.com/office/drawing/2014/main" id="{C5F91BD3-F080-44D6-8565-3C6B0E6A2F57}"/>
              </a:ext>
            </a:extLst>
          </p:cNvPr>
          <p:cNvSpPr>
            <a:spLocks/>
          </p:cNvSpPr>
          <p:nvPr/>
        </p:nvSpPr>
        <p:spPr bwMode="auto">
          <a:xfrm>
            <a:off x="2786063" y="3475038"/>
            <a:ext cx="1092200" cy="1349375"/>
          </a:xfrm>
          <a:custGeom>
            <a:avLst/>
            <a:gdLst>
              <a:gd name="T0" fmla="*/ 10 w 688"/>
              <a:gd name="T1" fmla="*/ 834 h 850"/>
              <a:gd name="T2" fmla="*/ 26 w 688"/>
              <a:gd name="T3" fmla="*/ 775 h 850"/>
              <a:gd name="T4" fmla="*/ 41 w 688"/>
              <a:gd name="T5" fmla="*/ 675 h 850"/>
              <a:gd name="T6" fmla="*/ 55 w 688"/>
              <a:gd name="T7" fmla="*/ 535 h 850"/>
              <a:gd name="T8" fmla="*/ 75 w 688"/>
              <a:gd name="T9" fmla="*/ 380 h 850"/>
              <a:gd name="T10" fmla="*/ 91 w 688"/>
              <a:gd name="T11" fmla="*/ 230 h 850"/>
              <a:gd name="T12" fmla="*/ 106 w 688"/>
              <a:gd name="T13" fmla="*/ 116 h 850"/>
              <a:gd name="T14" fmla="*/ 126 w 688"/>
              <a:gd name="T15" fmla="*/ 61 h 850"/>
              <a:gd name="T16" fmla="*/ 140 w 688"/>
              <a:gd name="T17" fmla="*/ 91 h 850"/>
              <a:gd name="T18" fmla="*/ 155 w 688"/>
              <a:gd name="T19" fmla="*/ 201 h 850"/>
              <a:gd name="T20" fmla="*/ 171 w 688"/>
              <a:gd name="T21" fmla="*/ 375 h 850"/>
              <a:gd name="T22" fmla="*/ 190 w 688"/>
              <a:gd name="T23" fmla="*/ 550 h 850"/>
              <a:gd name="T24" fmla="*/ 205 w 688"/>
              <a:gd name="T25" fmla="*/ 545 h 850"/>
              <a:gd name="T26" fmla="*/ 220 w 688"/>
              <a:gd name="T27" fmla="*/ 375 h 850"/>
              <a:gd name="T28" fmla="*/ 236 w 688"/>
              <a:gd name="T29" fmla="*/ 211 h 850"/>
              <a:gd name="T30" fmla="*/ 255 w 688"/>
              <a:gd name="T31" fmla="*/ 136 h 850"/>
              <a:gd name="T32" fmla="*/ 270 w 688"/>
              <a:gd name="T33" fmla="*/ 160 h 850"/>
              <a:gd name="T34" fmla="*/ 285 w 688"/>
              <a:gd name="T35" fmla="*/ 290 h 850"/>
              <a:gd name="T36" fmla="*/ 299 w 688"/>
              <a:gd name="T37" fmla="*/ 499 h 850"/>
              <a:gd name="T38" fmla="*/ 320 w 688"/>
              <a:gd name="T39" fmla="*/ 665 h 850"/>
              <a:gd name="T40" fmla="*/ 335 w 688"/>
              <a:gd name="T41" fmla="*/ 515 h 850"/>
              <a:gd name="T42" fmla="*/ 350 w 688"/>
              <a:gd name="T43" fmla="*/ 295 h 850"/>
              <a:gd name="T44" fmla="*/ 364 w 688"/>
              <a:gd name="T45" fmla="*/ 140 h 850"/>
              <a:gd name="T46" fmla="*/ 385 w 688"/>
              <a:gd name="T47" fmla="*/ 95 h 850"/>
              <a:gd name="T48" fmla="*/ 399 w 688"/>
              <a:gd name="T49" fmla="*/ 165 h 850"/>
              <a:gd name="T50" fmla="*/ 415 w 688"/>
              <a:gd name="T51" fmla="*/ 349 h 850"/>
              <a:gd name="T52" fmla="*/ 434 w 688"/>
              <a:gd name="T53" fmla="*/ 580 h 850"/>
              <a:gd name="T54" fmla="*/ 450 w 688"/>
              <a:gd name="T55" fmla="*/ 629 h 850"/>
              <a:gd name="T56" fmla="*/ 464 w 688"/>
              <a:gd name="T57" fmla="*/ 400 h 850"/>
              <a:gd name="T58" fmla="*/ 480 w 688"/>
              <a:gd name="T59" fmla="*/ 185 h 850"/>
              <a:gd name="T60" fmla="*/ 499 w 688"/>
              <a:gd name="T61" fmla="*/ 65 h 850"/>
              <a:gd name="T62" fmla="*/ 515 w 688"/>
              <a:gd name="T63" fmla="*/ 71 h 850"/>
              <a:gd name="T64" fmla="*/ 529 w 688"/>
              <a:gd name="T65" fmla="*/ 201 h 850"/>
              <a:gd name="T66" fmla="*/ 544 w 688"/>
              <a:gd name="T67" fmla="*/ 420 h 850"/>
              <a:gd name="T68" fmla="*/ 564 w 688"/>
              <a:gd name="T69" fmla="*/ 635 h 850"/>
              <a:gd name="T70" fmla="*/ 580 w 688"/>
              <a:gd name="T71" fmla="*/ 525 h 850"/>
              <a:gd name="T72" fmla="*/ 594 w 688"/>
              <a:gd name="T73" fmla="*/ 265 h 850"/>
              <a:gd name="T74" fmla="*/ 609 w 688"/>
              <a:gd name="T75" fmla="*/ 75 h 850"/>
              <a:gd name="T76" fmla="*/ 629 w 688"/>
              <a:gd name="T77" fmla="*/ 0 h 850"/>
              <a:gd name="T78" fmla="*/ 644 w 688"/>
              <a:gd name="T79" fmla="*/ 61 h 850"/>
              <a:gd name="T80" fmla="*/ 659 w 688"/>
              <a:gd name="T81" fmla="*/ 240 h 850"/>
              <a:gd name="T82" fmla="*/ 674 w 688"/>
              <a:gd name="T83" fmla="*/ 505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8" h="850">
                <a:moveTo>
                  <a:pt x="0" y="850"/>
                </a:moveTo>
                <a:lnTo>
                  <a:pt x="6" y="844"/>
                </a:lnTo>
                <a:lnTo>
                  <a:pt x="10" y="834"/>
                </a:lnTo>
                <a:lnTo>
                  <a:pt x="16" y="819"/>
                </a:lnTo>
                <a:lnTo>
                  <a:pt x="20" y="799"/>
                </a:lnTo>
                <a:lnTo>
                  <a:pt x="26" y="775"/>
                </a:lnTo>
                <a:lnTo>
                  <a:pt x="30" y="744"/>
                </a:lnTo>
                <a:lnTo>
                  <a:pt x="36" y="710"/>
                </a:lnTo>
                <a:lnTo>
                  <a:pt x="41" y="675"/>
                </a:lnTo>
                <a:lnTo>
                  <a:pt x="45" y="629"/>
                </a:lnTo>
                <a:lnTo>
                  <a:pt x="51" y="584"/>
                </a:lnTo>
                <a:lnTo>
                  <a:pt x="55" y="535"/>
                </a:lnTo>
                <a:lnTo>
                  <a:pt x="65" y="485"/>
                </a:lnTo>
                <a:lnTo>
                  <a:pt x="71" y="430"/>
                </a:lnTo>
                <a:lnTo>
                  <a:pt x="75" y="380"/>
                </a:lnTo>
                <a:lnTo>
                  <a:pt x="81" y="325"/>
                </a:lnTo>
                <a:lnTo>
                  <a:pt x="85" y="276"/>
                </a:lnTo>
                <a:lnTo>
                  <a:pt x="91" y="230"/>
                </a:lnTo>
                <a:lnTo>
                  <a:pt x="95" y="185"/>
                </a:lnTo>
                <a:lnTo>
                  <a:pt x="100" y="146"/>
                </a:lnTo>
                <a:lnTo>
                  <a:pt x="106" y="116"/>
                </a:lnTo>
                <a:lnTo>
                  <a:pt x="110" y="85"/>
                </a:lnTo>
                <a:lnTo>
                  <a:pt x="116" y="71"/>
                </a:lnTo>
                <a:lnTo>
                  <a:pt x="126" y="61"/>
                </a:lnTo>
                <a:lnTo>
                  <a:pt x="130" y="61"/>
                </a:lnTo>
                <a:lnTo>
                  <a:pt x="136" y="71"/>
                </a:lnTo>
                <a:lnTo>
                  <a:pt x="140" y="91"/>
                </a:lnTo>
                <a:lnTo>
                  <a:pt x="146" y="120"/>
                </a:lnTo>
                <a:lnTo>
                  <a:pt x="150" y="155"/>
                </a:lnTo>
                <a:lnTo>
                  <a:pt x="155" y="201"/>
                </a:lnTo>
                <a:lnTo>
                  <a:pt x="160" y="255"/>
                </a:lnTo>
                <a:lnTo>
                  <a:pt x="165" y="315"/>
                </a:lnTo>
                <a:lnTo>
                  <a:pt x="171" y="375"/>
                </a:lnTo>
                <a:lnTo>
                  <a:pt x="175" y="440"/>
                </a:lnTo>
                <a:lnTo>
                  <a:pt x="181" y="499"/>
                </a:lnTo>
                <a:lnTo>
                  <a:pt x="190" y="550"/>
                </a:lnTo>
                <a:lnTo>
                  <a:pt x="195" y="580"/>
                </a:lnTo>
                <a:lnTo>
                  <a:pt x="200" y="580"/>
                </a:lnTo>
                <a:lnTo>
                  <a:pt x="205" y="545"/>
                </a:lnTo>
                <a:lnTo>
                  <a:pt x="210" y="495"/>
                </a:lnTo>
                <a:lnTo>
                  <a:pt x="215" y="435"/>
                </a:lnTo>
                <a:lnTo>
                  <a:pt x="220" y="375"/>
                </a:lnTo>
                <a:lnTo>
                  <a:pt x="225" y="315"/>
                </a:lnTo>
                <a:lnTo>
                  <a:pt x="230" y="260"/>
                </a:lnTo>
                <a:lnTo>
                  <a:pt x="236" y="211"/>
                </a:lnTo>
                <a:lnTo>
                  <a:pt x="240" y="175"/>
                </a:lnTo>
                <a:lnTo>
                  <a:pt x="250" y="150"/>
                </a:lnTo>
                <a:lnTo>
                  <a:pt x="255" y="136"/>
                </a:lnTo>
                <a:lnTo>
                  <a:pt x="260" y="130"/>
                </a:lnTo>
                <a:lnTo>
                  <a:pt x="265" y="140"/>
                </a:lnTo>
                <a:lnTo>
                  <a:pt x="270" y="160"/>
                </a:lnTo>
                <a:lnTo>
                  <a:pt x="275" y="195"/>
                </a:lnTo>
                <a:lnTo>
                  <a:pt x="280" y="235"/>
                </a:lnTo>
                <a:lnTo>
                  <a:pt x="285" y="290"/>
                </a:lnTo>
                <a:lnTo>
                  <a:pt x="289" y="355"/>
                </a:lnTo>
                <a:lnTo>
                  <a:pt x="295" y="424"/>
                </a:lnTo>
                <a:lnTo>
                  <a:pt x="299" y="499"/>
                </a:lnTo>
                <a:lnTo>
                  <a:pt x="310" y="574"/>
                </a:lnTo>
                <a:lnTo>
                  <a:pt x="315" y="635"/>
                </a:lnTo>
                <a:lnTo>
                  <a:pt x="320" y="665"/>
                </a:lnTo>
                <a:lnTo>
                  <a:pt x="325" y="645"/>
                </a:lnTo>
                <a:lnTo>
                  <a:pt x="330" y="590"/>
                </a:lnTo>
                <a:lnTo>
                  <a:pt x="335" y="515"/>
                </a:lnTo>
                <a:lnTo>
                  <a:pt x="340" y="440"/>
                </a:lnTo>
                <a:lnTo>
                  <a:pt x="344" y="365"/>
                </a:lnTo>
                <a:lnTo>
                  <a:pt x="350" y="295"/>
                </a:lnTo>
                <a:lnTo>
                  <a:pt x="354" y="235"/>
                </a:lnTo>
                <a:lnTo>
                  <a:pt x="360" y="180"/>
                </a:lnTo>
                <a:lnTo>
                  <a:pt x="364" y="140"/>
                </a:lnTo>
                <a:lnTo>
                  <a:pt x="375" y="110"/>
                </a:lnTo>
                <a:lnTo>
                  <a:pt x="380" y="95"/>
                </a:lnTo>
                <a:lnTo>
                  <a:pt x="385" y="95"/>
                </a:lnTo>
                <a:lnTo>
                  <a:pt x="390" y="105"/>
                </a:lnTo>
                <a:lnTo>
                  <a:pt x="395" y="130"/>
                </a:lnTo>
                <a:lnTo>
                  <a:pt x="399" y="165"/>
                </a:lnTo>
                <a:lnTo>
                  <a:pt x="405" y="215"/>
                </a:lnTo>
                <a:lnTo>
                  <a:pt x="409" y="276"/>
                </a:lnTo>
                <a:lnTo>
                  <a:pt x="415" y="349"/>
                </a:lnTo>
                <a:lnTo>
                  <a:pt x="419" y="424"/>
                </a:lnTo>
                <a:lnTo>
                  <a:pt x="425" y="505"/>
                </a:lnTo>
                <a:lnTo>
                  <a:pt x="434" y="580"/>
                </a:lnTo>
                <a:lnTo>
                  <a:pt x="440" y="639"/>
                </a:lnTo>
                <a:lnTo>
                  <a:pt x="444" y="659"/>
                </a:lnTo>
                <a:lnTo>
                  <a:pt x="450" y="629"/>
                </a:lnTo>
                <a:lnTo>
                  <a:pt x="454" y="560"/>
                </a:lnTo>
                <a:lnTo>
                  <a:pt x="460" y="485"/>
                </a:lnTo>
                <a:lnTo>
                  <a:pt x="464" y="400"/>
                </a:lnTo>
                <a:lnTo>
                  <a:pt x="470" y="320"/>
                </a:lnTo>
                <a:lnTo>
                  <a:pt x="474" y="250"/>
                </a:lnTo>
                <a:lnTo>
                  <a:pt x="480" y="185"/>
                </a:lnTo>
                <a:lnTo>
                  <a:pt x="484" y="136"/>
                </a:lnTo>
                <a:lnTo>
                  <a:pt x="489" y="91"/>
                </a:lnTo>
                <a:lnTo>
                  <a:pt x="499" y="65"/>
                </a:lnTo>
                <a:lnTo>
                  <a:pt x="505" y="51"/>
                </a:lnTo>
                <a:lnTo>
                  <a:pt x="509" y="55"/>
                </a:lnTo>
                <a:lnTo>
                  <a:pt x="515" y="71"/>
                </a:lnTo>
                <a:lnTo>
                  <a:pt x="519" y="100"/>
                </a:lnTo>
                <a:lnTo>
                  <a:pt x="525" y="146"/>
                </a:lnTo>
                <a:lnTo>
                  <a:pt x="529" y="201"/>
                </a:lnTo>
                <a:lnTo>
                  <a:pt x="535" y="265"/>
                </a:lnTo>
                <a:lnTo>
                  <a:pt x="539" y="340"/>
                </a:lnTo>
                <a:lnTo>
                  <a:pt x="544" y="420"/>
                </a:lnTo>
                <a:lnTo>
                  <a:pt x="549" y="505"/>
                </a:lnTo>
                <a:lnTo>
                  <a:pt x="559" y="580"/>
                </a:lnTo>
                <a:lnTo>
                  <a:pt x="564" y="635"/>
                </a:lnTo>
                <a:lnTo>
                  <a:pt x="570" y="645"/>
                </a:lnTo>
                <a:lnTo>
                  <a:pt x="574" y="600"/>
                </a:lnTo>
                <a:lnTo>
                  <a:pt x="580" y="525"/>
                </a:lnTo>
                <a:lnTo>
                  <a:pt x="584" y="435"/>
                </a:lnTo>
                <a:lnTo>
                  <a:pt x="589" y="349"/>
                </a:lnTo>
                <a:lnTo>
                  <a:pt x="594" y="265"/>
                </a:lnTo>
                <a:lnTo>
                  <a:pt x="599" y="190"/>
                </a:lnTo>
                <a:lnTo>
                  <a:pt x="604" y="126"/>
                </a:lnTo>
                <a:lnTo>
                  <a:pt x="609" y="75"/>
                </a:lnTo>
                <a:lnTo>
                  <a:pt x="619" y="35"/>
                </a:lnTo>
                <a:lnTo>
                  <a:pt x="624" y="10"/>
                </a:lnTo>
                <a:lnTo>
                  <a:pt x="629" y="0"/>
                </a:lnTo>
                <a:lnTo>
                  <a:pt x="635" y="6"/>
                </a:lnTo>
                <a:lnTo>
                  <a:pt x="639" y="25"/>
                </a:lnTo>
                <a:lnTo>
                  <a:pt x="644" y="61"/>
                </a:lnTo>
                <a:lnTo>
                  <a:pt x="649" y="110"/>
                </a:lnTo>
                <a:lnTo>
                  <a:pt x="654" y="170"/>
                </a:lnTo>
                <a:lnTo>
                  <a:pt x="659" y="240"/>
                </a:lnTo>
                <a:lnTo>
                  <a:pt x="664" y="325"/>
                </a:lnTo>
                <a:lnTo>
                  <a:pt x="669" y="410"/>
                </a:lnTo>
                <a:lnTo>
                  <a:pt x="674" y="505"/>
                </a:lnTo>
                <a:lnTo>
                  <a:pt x="684" y="590"/>
                </a:lnTo>
                <a:lnTo>
                  <a:pt x="688" y="649"/>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164" name="Freeform 76">
            <a:extLst>
              <a:ext uri="{FF2B5EF4-FFF2-40B4-BE49-F238E27FC236}">
                <a16:creationId xmlns:a16="http://schemas.microsoft.com/office/drawing/2014/main" id="{A0A11056-F7BA-4C17-B2C9-E1A176505100}"/>
              </a:ext>
            </a:extLst>
          </p:cNvPr>
          <p:cNvSpPr>
            <a:spLocks/>
          </p:cNvSpPr>
          <p:nvPr/>
        </p:nvSpPr>
        <p:spPr bwMode="auto">
          <a:xfrm>
            <a:off x="3878263" y="3133725"/>
            <a:ext cx="1093787" cy="1506538"/>
          </a:xfrm>
          <a:custGeom>
            <a:avLst/>
            <a:gdLst>
              <a:gd name="T0" fmla="*/ 10 w 689"/>
              <a:gd name="T1" fmla="*/ 809 h 949"/>
              <a:gd name="T2" fmla="*/ 26 w 689"/>
              <a:gd name="T3" fmla="*/ 530 h 949"/>
              <a:gd name="T4" fmla="*/ 41 w 689"/>
              <a:gd name="T5" fmla="*/ 300 h 949"/>
              <a:gd name="T6" fmla="*/ 61 w 689"/>
              <a:gd name="T7" fmla="*/ 181 h 949"/>
              <a:gd name="T8" fmla="*/ 75 w 689"/>
              <a:gd name="T9" fmla="*/ 195 h 949"/>
              <a:gd name="T10" fmla="*/ 91 w 689"/>
              <a:gd name="T11" fmla="*/ 345 h 949"/>
              <a:gd name="T12" fmla="*/ 106 w 689"/>
              <a:gd name="T13" fmla="*/ 605 h 949"/>
              <a:gd name="T14" fmla="*/ 126 w 689"/>
              <a:gd name="T15" fmla="*/ 864 h 949"/>
              <a:gd name="T16" fmla="*/ 140 w 689"/>
              <a:gd name="T17" fmla="*/ 714 h 949"/>
              <a:gd name="T18" fmla="*/ 155 w 689"/>
              <a:gd name="T19" fmla="*/ 430 h 949"/>
              <a:gd name="T20" fmla="*/ 171 w 689"/>
              <a:gd name="T21" fmla="*/ 221 h 949"/>
              <a:gd name="T22" fmla="*/ 191 w 689"/>
              <a:gd name="T23" fmla="*/ 136 h 949"/>
              <a:gd name="T24" fmla="*/ 205 w 689"/>
              <a:gd name="T25" fmla="*/ 195 h 949"/>
              <a:gd name="T26" fmla="*/ 220 w 689"/>
              <a:gd name="T27" fmla="*/ 400 h 949"/>
              <a:gd name="T28" fmla="*/ 240 w 689"/>
              <a:gd name="T29" fmla="*/ 700 h 949"/>
              <a:gd name="T30" fmla="*/ 255 w 689"/>
              <a:gd name="T31" fmla="*/ 880 h 949"/>
              <a:gd name="T32" fmla="*/ 270 w 689"/>
              <a:gd name="T33" fmla="*/ 615 h 949"/>
              <a:gd name="T34" fmla="*/ 285 w 689"/>
              <a:gd name="T35" fmla="*/ 325 h 949"/>
              <a:gd name="T36" fmla="*/ 305 w 689"/>
              <a:gd name="T37" fmla="*/ 136 h 949"/>
              <a:gd name="T38" fmla="*/ 320 w 689"/>
              <a:gd name="T39" fmla="*/ 96 h 949"/>
              <a:gd name="T40" fmla="*/ 335 w 689"/>
              <a:gd name="T41" fmla="*/ 215 h 949"/>
              <a:gd name="T42" fmla="*/ 350 w 689"/>
              <a:gd name="T43" fmla="*/ 465 h 949"/>
              <a:gd name="T44" fmla="*/ 370 w 689"/>
              <a:gd name="T45" fmla="*/ 785 h 949"/>
              <a:gd name="T46" fmla="*/ 385 w 689"/>
              <a:gd name="T47" fmla="*/ 844 h 949"/>
              <a:gd name="T48" fmla="*/ 399 w 689"/>
              <a:gd name="T49" fmla="*/ 510 h 949"/>
              <a:gd name="T50" fmla="*/ 415 w 689"/>
              <a:gd name="T51" fmla="*/ 225 h 949"/>
              <a:gd name="T52" fmla="*/ 435 w 689"/>
              <a:gd name="T53" fmla="*/ 75 h 949"/>
              <a:gd name="T54" fmla="*/ 450 w 689"/>
              <a:gd name="T55" fmla="*/ 86 h 949"/>
              <a:gd name="T56" fmla="*/ 464 w 689"/>
              <a:gd name="T57" fmla="*/ 246 h 949"/>
              <a:gd name="T58" fmla="*/ 480 w 689"/>
              <a:gd name="T59" fmla="*/ 530 h 949"/>
              <a:gd name="T60" fmla="*/ 499 w 689"/>
              <a:gd name="T61" fmla="*/ 874 h 949"/>
              <a:gd name="T62" fmla="*/ 515 w 689"/>
              <a:gd name="T63" fmla="*/ 755 h 949"/>
              <a:gd name="T64" fmla="*/ 529 w 689"/>
              <a:gd name="T65" fmla="*/ 405 h 949"/>
              <a:gd name="T66" fmla="*/ 550 w 689"/>
              <a:gd name="T67" fmla="*/ 150 h 949"/>
              <a:gd name="T68" fmla="*/ 564 w 689"/>
              <a:gd name="T69" fmla="*/ 35 h 949"/>
              <a:gd name="T70" fmla="*/ 580 w 689"/>
              <a:gd name="T71" fmla="*/ 81 h 949"/>
              <a:gd name="T72" fmla="*/ 594 w 689"/>
              <a:gd name="T73" fmla="*/ 286 h 949"/>
              <a:gd name="T74" fmla="*/ 615 w 689"/>
              <a:gd name="T75" fmla="*/ 620 h 949"/>
              <a:gd name="T76" fmla="*/ 629 w 689"/>
              <a:gd name="T77" fmla="*/ 949 h 949"/>
              <a:gd name="T78" fmla="*/ 645 w 689"/>
              <a:gd name="T79" fmla="*/ 650 h 949"/>
              <a:gd name="T80" fmla="*/ 659 w 689"/>
              <a:gd name="T81" fmla="*/ 310 h 949"/>
              <a:gd name="T82" fmla="*/ 680 w 689"/>
              <a:gd name="T83" fmla="*/ 7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9" h="949">
                <a:moveTo>
                  <a:pt x="0" y="864"/>
                </a:moveTo>
                <a:lnTo>
                  <a:pt x="6" y="864"/>
                </a:lnTo>
                <a:lnTo>
                  <a:pt x="10" y="809"/>
                </a:lnTo>
                <a:lnTo>
                  <a:pt x="16" y="720"/>
                </a:lnTo>
                <a:lnTo>
                  <a:pt x="21" y="625"/>
                </a:lnTo>
                <a:lnTo>
                  <a:pt x="26" y="530"/>
                </a:lnTo>
                <a:lnTo>
                  <a:pt x="31" y="445"/>
                </a:lnTo>
                <a:lnTo>
                  <a:pt x="36" y="365"/>
                </a:lnTo>
                <a:lnTo>
                  <a:pt x="41" y="300"/>
                </a:lnTo>
                <a:lnTo>
                  <a:pt x="45" y="246"/>
                </a:lnTo>
                <a:lnTo>
                  <a:pt x="55" y="205"/>
                </a:lnTo>
                <a:lnTo>
                  <a:pt x="61" y="181"/>
                </a:lnTo>
                <a:lnTo>
                  <a:pt x="65" y="171"/>
                </a:lnTo>
                <a:lnTo>
                  <a:pt x="71" y="175"/>
                </a:lnTo>
                <a:lnTo>
                  <a:pt x="75" y="195"/>
                </a:lnTo>
                <a:lnTo>
                  <a:pt x="81" y="231"/>
                </a:lnTo>
                <a:lnTo>
                  <a:pt x="86" y="280"/>
                </a:lnTo>
                <a:lnTo>
                  <a:pt x="91" y="345"/>
                </a:lnTo>
                <a:lnTo>
                  <a:pt x="96" y="420"/>
                </a:lnTo>
                <a:lnTo>
                  <a:pt x="100" y="510"/>
                </a:lnTo>
                <a:lnTo>
                  <a:pt x="106" y="605"/>
                </a:lnTo>
                <a:lnTo>
                  <a:pt x="110" y="704"/>
                </a:lnTo>
                <a:lnTo>
                  <a:pt x="120" y="799"/>
                </a:lnTo>
                <a:lnTo>
                  <a:pt x="126" y="864"/>
                </a:lnTo>
                <a:lnTo>
                  <a:pt x="130" y="870"/>
                </a:lnTo>
                <a:lnTo>
                  <a:pt x="136" y="809"/>
                </a:lnTo>
                <a:lnTo>
                  <a:pt x="140" y="714"/>
                </a:lnTo>
                <a:lnTo>
                  <a:pt x="145" y="620"/>
                </a:lnTo>
                <a:lnTo>
                  <a:pt x="151" y="520"/>
                </a:lnTo>
                <a:lnTo>
                  <a:pt x="155" y="430"/>
                </a:lnTo>
                <a:lnTo>
                  <a:pt x="161" y="351"/>
                </a:lnTo>
                <a:lnTo>
                  <a:pt x="165" y="276"/>
                </a:lnTo>
                <a:lnTo>
                  <a:pt x="171" y="221"/>
                </a:lnTo>
                <a:lnTo>
                  <a:pt x="181" y="175"/>
                </a:lnTo>
                <a:lnTo>
                  <a:pt x="185" y="146"/>
                </a:lnTo>
                <a:lnTo>
                  <a:pt x="191" y="136"/>
                </a:lnTo>
                <a:lnTo>
                  <a:pt x="195" y="136"/>
                </a:lnTo>
                <a:lnTo>
                  <a:pt x="200" y="160"/>
                </a:lnTo>
                <a:lnTo>
                  <a:pt x="205" y="195"/>
                </a:lnTo>
                <a:lnTo>
                  <a:pt x="210" y="250"/>
                </a:lnTo>
                <a:lnTo>
                  <a:pt x="216" y="320"/>
                </a:lnTo>
                <a:lnTo>
                  <a:pt x="220" y="400"/>
                </a:lnTo>
                <a:lnTo>
                  <a:pt x="226" y="495"/>
                </a:lnTo>
                <a:lnTo>
                  <a:pt x="230" y="595"/>
                </a:lnTo>
                <a:lnTo>
                  <a:pt x="240" y="700"/>
                </a:lnTo>
                <a:lnTo>
                  <a:pt x="246" y="795"/>
                </a:lnTo>
                <a:lnTo>
                  <a:pt x="250" y="870"/>
                </a:lnTo>
                <a:lnTo>
                  <a:pt x="255" y="880"/>
                </a:lnTo>
                <a:lnTo>
                  <a:pt x="260" y="815"/>
                </a:lnTo>
                <a:lnTo>
                  <a:pt x="265" y="720"/>
                </a:lnTo>
                <a:lnTo>
                  <a:pt x="270" y="615"/>
                </a:lnTo>
                <a:lnTo>
                  <a:pt x="275" y="510"/>
                </a:lnTo>
                <a:lnTo>
                  <a:pt x="281" y="410"/>
                </a:lnTo>
                <a:lnTo>
                  <a:pt x="285" y="325"/>
                </a:lnTo>
                <a:lnTo>
                  <a:pt x="291" y="246"/>
                </a:lnTo>
                <a:lnTo>
                  <a:pt x="295" y="185"/>
                </a:lnTo>
                <a:lnTo>
                  <a:pt x="305" y="136"/>
                </a:lnTo>
                <a:lnTo>
                  <a:pt x="310" y="106"/>
                </a:lnTo>
                <a:lnTo>
                  <a:pt x="315" y="91"/>
                </a:lnTo>
                <a:lnTo>
                  <a:pt x="320" y="96"/>
                </a:lnTo>
                <a:lnTo>
                  <a:pt x="325" y="120"/>
                </a:lnTo>
                <a:lnTo>
                  <a:pt x="330" y="160"/>
                </a:lnTo>
                <a:lnTo>
                  <a:pt x="335" y="215"/>
                </a:lnTo>
                <a:lnTo>
                  <a:pt x="340" y="286"/>
                </a:lnTo>
                <a:lnTo>
                  <a:pt x="346" y="370"/>
                </a:lnTo>
                <a:lnTo>
                  <a:pt x="350" y="465"/>
                </a:lnTo>
                <a:lnTo>
                  <a:pt x="355" y="564"/>
                </a:lnTo>
                <a:lnTo>
                  <a:pt x="365" y="675"/>
                </a:lnTo>
                <a:lnTo>
                  <a:pt x="370" y="785"/>
                </a:lnTo>
                <a:lnTo>
                  <a:pt x="375" y="880"/>
                </a:lnTo>
                <a:lnTo>
                  <a:pt x="380" y="909"/>
                </a:lnTo>
                <a:lnTo>
                  <a:pt x="385" y="844"/>
                </a:lnTo>
                <a:lnTo>
                  <a:pt x="389" y="735"/>
                </a:lnTo>
                <a:lnTo>
                  <a:pt x="395" y="620"/>
                </a:lnTo>
                <a:lnTo>
                  <a:pt x="399" y="510"/>
                </a:lnTo>
                <a:lnTo>
                  <a:pt x="405" y="400"/>
                </a:lnTo>
                <a:lnTo>
                  <a:pt x="409" y="306"/>
                </a:lnTo>
                <a:lnTo>
                  <a:pt x="415" y="225"/>
                </a:lnTo>
                <a:lnTo>
                  <a:pt x="420" y="160"/>
                </a:lnTo>
                <a:lnTo>
                  <a:pt x="430" y="110"/>
                </a:lnTo>
                <a:lnTo>
                  <a:pt x="435" y="75"/>
                </a:lnTo>
                <a:lnTo>
                  <a:pt x="440" y="61"/>
                </a:lnTo>
                <a:lnTo>
                  <a:pt x="444" y="65"/>
                </a:lnTo>
                <a:lnTo>
                  <a:pt x="450" y="86"/>
                </a:lnTo>
                <a:lnTo>
                  <a:pt x="454" y="120"/>
                </a:lnTo>
                <a:lnTo>
                  <a:pt x="460" y="175"/>
                </a:lnTo>
                <a:lnTo>
                  <a:pt x="464" y="246"/>
                </a:lnTo>
                <a:lnTo>
                  <a:pt x="470" y="325"/>
                </a:lnTo>
                <a:lnTo>
                  <a:pt x="474" y="420"/>
                </a:lnTo>
                <a:lnTo>
                  <a:pt x="480" y="530"/>
                </a:lnTo>
                <a:lnTo>
                  <a:pt x="490" y="645"/>
                </a:lnTo>
                <a:lnTo>
                  <a:pt x="495" y="765"/>
                </a:lnTo>
                <a:lnTo>
                  <a:pt x="499" y="874"/>
                </a:lnTo>
                <a:lnTo>
                  <a:pt x="505" y="935"/>
                </a:lnTo>
                <a:lnTo>
                  <a:pt x="509" y="870"/>
                </a:lnTo>
                <a:lnTo>
                  <a:pt x="515" y="755"/>
                </a:lnTo>
                <a:lnTo>
                  <a:pt x="519" y="630"/>
                </a:lnTo>
                <a:lnTo>
                  <a:pt x="525" y="515"/>
                </a:lnTo>
                <a:lnTo>
                  <a:pt x="529" y="405"/>
                </a:lnTo>
                <a:lnTo>
                  <a:pt x="535" y="306"/>
                </a:lnTo>
                <a:lnTo>
                  <a:pt x="539" y="221"/>
                </a:lnTo>
                <a:lnTo>
                  <a:pt x="550" y="150"/>
                </a:lnTo>
                <a:lnTo>
                  <a:pt x="554" y="96"/>
                </a:lnTo>
                <a:lnTo>
                  <a:pt x="560" y="55"/>
                </a:lnTo>
                <a:lnTo>
                  <a:pt x="564" y="35"/>
                </a:lnTo>
                <a:lnTo>
                  <a:pt x="570" y="35"/>
                </a:lnTo>
                <a:lnTo>
                  <a:pt x="574" y="45"/>
                </a:lnTo>
                <a:lnTo>
                  <a:pt x="580" y="81"/>
                </a:lnTo>
                <a:lnTo>
                  <a:pt x="584" y="130"/>
                </a:lnTo>
                <a:lnTo>
                  <a:pt x="590" y="201"/>
                </a:lnTo>
                <a:lnTo>
                  <a:pt x="594" y="286"/>
                </a:lnTo>
                <a:lnTo>
                  <a:pt x="599" y="385"/>
                </a:lnTo>
                <a:lnTo>
                  <a:pt x="604" y="495"/>
                </a:lnTo>
                <a:lnTo>
                  <a:pt x="615" y="620"/>
                </a:lnTo>
                <a:lnTo>
                  <a:pt x="619" y="745"/>
                </a:lnTo>
                <a:lnTo>
                  <a:pt x="625" y="870"/>
                </a:lnTo>
                <a:lnTo>
                  <a:pt x="629" y="949"/>
                </a:lnTo>
                <a:lnTo>
                  <a:pt x="635" y="895"/>
                </a:lnTo>
                <a:lnTo>
                  <a:pt x="639" y="775"/>
                </a:lnTo>
                <a:lnTo>
                  <a:pt x="645" y="650"/>
                </a:lnTo>
                <a:lnTo>
                  <a:pt x="649" y="530"/>
                </a:lnTo>
                <a:lnTo>
                  <a:pt x="654" y="416"/>
                </a:lnTo>
                <a:lnTo>
                  <a:pt x="659" y="310"/>
                </a:lnTo>
                <a:lnTo>
                  <a:pt x="664" y="215"/>
                </a:lnTo>
                <a:lnTo>
                  <a:pt x="674" y="140"/>
                </a:lnTo>
                <a:lnTo>
                  <a:pt x="680" y="75"/>
                </a:lnTo>
                <a:lnTo>
                  <a:pt x="684" y="31"/>
                </a:lnTo>
                <a:lnTo>
                  <a:pt x="689" y="0"/>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165" name="Freeform 77">
            <a:extLst>
              <a:ext uri="{FF2B5EF4-FFF2-40B4-BE49-F238E27FC236}">
                <a16:creationId xmlns:a16="http://schemas.microsoft.com/office/drawing/2014/main" id="{3F8F9F98-A9D8-4B44-AF1B-6BB72DB24029}"/>
              </a:ext>
            </a:extLst>
          </p:cNvPr>
          <p:cNvSpPr>
            <a:spLocks/>
          </p:cNvSpPr>
          <p:nvPr/>
        </p:nvSpPr>
        <p:spPr bwMode="auto">
          <a:xfrm>
            <a:off x="4972050" y="2897188"/>
            <a:ext cx="1093788" cy="1871662"/>
          </a:xfrm>
          <a:custGeom>
            <a:avLst/>
            <a:gdLst>
              <a:gd name="T0" fmla="*/ 10 w 689"/>
              <a:gd name="T1" fmla="*/ 149 h 1179"/>
              <a:gd name="T2" fmla="*/ 25 w 689"/>
              <a:gd name="T3" fmla="*/ 305 h 1179"/>
              <a:gd name="T4" fmla="*/ 40 w 689"/>
              <a:gd name="T5" fmla="*/ 604 h 1179"/>
              <a:gd name="T6" fmla="*/ 60 w 689"/>
              <a:gd name="T7" fmla="*/ 989 h 1179"/>
              <a:gd name="T8" fmla="*/ 75 w 689"/>
              <a:gd name="T9" fmla="*/ 969 h 1179"/>
              <a:gd name="T10" fmla="*/ 90 w 689"/>
              <a:gd name="T11" fmla="*/ 585 h 1179"/>
              <a:gd name="T12" fmla="*/ 109 w 689"/>
              <a:gd name="T13" fmla="*/ 279 h 1179"/>
              <a:gd name="T14" fmla="*/ 125 w 689"/>
              <a:gd name="T15" fmla="*/ 119 h 1179"/>
              <a:gd name="T16" fmla="*/ 140 w 689"/>
              <a:gd name="T17" fmla="*/ 149 h 1179"/>
              <a:gd name="T18" fmla="*/ 154 w 689"/>
              <a:gd name="T19" fmla="*/ 344 h 1179"/>
              <a:gd name="T20" fmla="*/ 174 w 689"/>
              <a:gd name="T21" fmla="*/ 674 h 1179"/>
              <a:gd name="T22" fmla="*/ 190 w 689"/>
              <a:gd name="T23" fmla="*/ 1078 h 1179"/>
              <a:gd name="T24" fmla="*/ 205 w 689"/>
              <a:gd name="T25" fmla="*/ 873 h 1179"/>
              <a:gd name="T26" fmla="*/ 219 w 689"/>
              <a:gd name="T27" fmla="*/ 474 h 1179"/>
              <a:gd name="T28" fmla="*/ 239 w 689"/>
              <a:gd name="T29" fmla="*/ 200 h 1179"/>
              <a:gd name="T30" fmla="*/ 254 w 689"/>
              <a:gd name="T31" fmla="*/ 90 h 1179"/>
              <a:gd name="T32" fmla="*/ 270 w 689"/>
              <a:gd name="T33" fmla="*/ 160 h 1179"/>
              <a:gd name="T34" fmla="*/ 284 w 689"/>
              <a:gd name="T35" fmla="*/ 384 h 1179"/>
              <a:gd name="T36" fmla="*/ 304 w 689"/>
              <a:gd name="T37" fmla="*/ 749 h 1179"/>
              <a:gd name="T38" fmla="*/ 319 w 689"/>
              <a:gd name="T39" fmla="*/ 1179 h 1179"/>
              <a:gd name="T40" fmla="*/ 335 w 689"/>
              <a:gd name="T41" fmla="*/ 759 h 1179"/>
              <a:gd name="T42" fmla="*/ 349 w 689"/>
              <a:gd name="T43" fmla="*/ 384 h 1179"/>
              <a:gd name="T44" fmla="*/ 369 w 689"/>
              <a:gd name="T45" fmla="*/ 145 h 1179"/>
              <a:gd name="T46" fmla="*/ 384 w 689"/>
              <a:gd name="T47" fmla="*/ 60 h 1179"/>
              <a:gd name="T48" fmla="*/ 399 w 689"/>
              <a:gd name="T49" fmla="*/ 155 h 1179"/>
              <a:gd name="T50" fmla="*/ 419 w 689"/>
              <a:gd name="T51" fmla="*/ 429 h 1179"/>
              <a:gd name="T52" fmla="*/ 434 w 689"/>
              <a:gd name="T53" fmla="*/ 843 h 1179"/>
              <a:gd name="T54" fmla="*/ 449 w 689"/>
              <a:gd name="T55" fmla="*/ 1108 h 1179"/>
              <a:gd name="T56" fmla="*/ 464 w 689"/>
              <a:gd name="T57" fmla="*/ 669 h 1179"/>
              <a:gd name="T58" fmla="*/ 484 w 689"/>
              <a:gd name="T59" fmla="*/ 309 h 1179"/>
              <a:gd name="T60" fmla="*/ 498 w 689"/>
              <a:gd name="T61" fmla="*/ 80 h 1179"/>
              <a:gd name="T62" fmla="*/ 514 w 689"/>
              <a:gd name="T63" fmla="*/ 30 h 1179"/>
              <a:gd name="T64" fmla="*/ 529 w 689"/>
              <a:gd name="T65" fmla="*/ 180 h 1179"/>
              <a:gd name="T66" fmla="*/ 549 w 689"/>
              <a:gd name="T67" fmla="*/ 510 h 1179"/>
              <a:gd name="T68" fmla="*/ 563 w 689"/>
              <a:gd name="T69" fmla="*/ 934 h 1179"/>
              <a:gd name="T70" fmla="*/ 579 w 689"/>
              <a:gd name="T71" fmla="*/ 1023 h 1179"/>
              <a:gd name="T72" fmla="*/ 594 w 689"/>
              <a:gd name="T73" fmla="*/ 575 h 1179"/>
              <a:gd name="T74" fmla="*/ 614 w 689"/>
              <a:gd name="T75" fmla="*/ 214 h 1179"/>
              <a:gd name="T76" fmla="*/ 628 w 689"/>
              <a:gd name="T77" fmla="*/ 20 h 1179"/>
              <a:gd name="T78" fmla="*/ 643 w 689"/>
              <a:gd name="T79" fmla="*/ 30 h 1179"/>
              <a:gd name="T80" fmla="*/ 659 w 689"/>
              <a:gd name="T81" fmla="*/ 224 h 1179"/>
              <a:gd name="T82" fmla="*/ 679 w 689"/>
              <a:gd name="T83" fmla="*/ 565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9" h="1179">
                <a:moveTo>
                  <a:pt x="0" y="149"/>
                </a:moveTo>
                <a:lnTo>
                  <a:pt x="5" y="139"/>
                </a:lnTo>
                <a:lnTo>
                  <a:pt x="10" y="149"/>
                </a:lnTo>
                <a:lnTo>
                  <a:pt x="15" y="180"/>
                </a:lnTo>
                <a:lnTo>
                  <a:pt x="20" y="235"/>
                </a:lnTo>
                <a:lnTo>
                  <a:pt x="25" y="305"/>
                </a:lnTo>
                <a:lnTo>
                  <a:pt x="30" y="389"/>
                </a:lnTo>
                <a:lnTo>
                  <a:pt x="35" y="490"/>
                </a:lnTo>
                <a:lnTo>
                  <a:pt x="40" y="604"/>
                </a:lnTo>
                <a:lnTo>
                  <a:pt x="50" y="729"/>
                </a:lnTo>
                <a:lnTo>
                  <a:pt x="55" y="859"/>
                </a:lnTo>
                <a:lnTo>
                  <a:pt x="60" y="989"/>
                </a:lnTo>
                <a:lnTo>
                  <a:pt x="65" y="1098"/>
                </a:lnTo>
                <a:lnTo>
                  <a:pt x="70" y="1088"/>
                </a:lnTo>
                <a:lnTo>
                  <a:pt x="75" y="969"/>
                </a:lnTo>
                <a:lnTo>
                  <a:pt x="80" y="839"/>
                </a:lnTo>
                <a:lnTo>
                  <a:pt x="85" y="709"/>
                </a:lnTo>
                <a:lnTo>
                  <a:pt x="90" y="585"/>
                </a:lnTo>
                <a:lnTo>
                  <a:pt x="95" y="469"/>
                </a:lnTo>
                <a:lnTo>
                  <a:pt x="99" y="364"/>
                </a:lnTo>
                <a:lnTo>
                  <a:pt x="109" y="279"/>
                </a:lnTo>
                <a:lnTo>
                  <a:pt x="115" y="204"/>
                </a:lnTo>
                <a:lnTo>
                  <a:pt x="119" y="155"/>
                </a:lnTo>
                <a:lnTo>
                  <a:pt x="125" y="119"/>
                </a:lnTo>
                <a:lnTo>
                  <a:pt x="130" y="109"/>
                </a:lnTo>
                <a:lnTo>
                  <a:pt x="135" y="119"/>
                </a:lnTo>
                <a:lnTo>
                  <a:pt x="140" y="149"/>
                </a:lnTo>
                <a:lnTo>
                  <a:pt x="145" y="200"/>
                </a:lnTo>
                <a:lnTo>
                  <a:pt x="150" y="265"/>
                </a:lnTo>
                <a:lnTo>
                  <a:pt x="154" y="344"/>
                </a:lnTo>
                <a:lnTo>
                  <a:pt x="160" y="445"/>
                </a:lnTo>
                <a:lnTo>
                  <a:pt x="170" y="554"/>
                </a:lnTo>
                <a:lnTo>
                  <a:pt x="174" y="674"/>
                </a:lnTo>
                <a:lnTo>
                  <a:pt x="180" y="804"/>
                </a:lnTo>
                <a:lnTo>
                  <a:pt x="184" y="938"/>
                </a:lnTo>
                <a:lnTo>
                  <a:pt x="190" y="1078"/>
                </a:lnTo>
                <a:lnTo>
                  <a:pt x="195" y="1139"/>
                </a:lnTo>
                <a:lnTo>
                  <a:pt x="200" y="1019"/>
                </a:lnTo>
                <a:lnTo>
                  <a:pt x="205" y="873"/>
                </a:lnTo>
                <a:lnTo>
                  <a:pt x="209" y="734"/>
                </a:lnTo>
                <a:lnTo>
                  <a:pt x="215" y="599"/>
                </a:lnTo>
                <a:lnTo>
                  <a:pt x="219" y="474"/>
                </a:lnTo>
                <a:lnTo>
                  <a:pt x="225" y="364"/>
                </a:lnTo>
                <a:lnTo>
                  <a:pt x="235" y="275"/>
                </a:lnTo>
                <a:lnTo>
                  <a:pt x="239" y="200"/>
                </a:lnTo>
                <a:lnTo>
                  <a:pt x="244" y="145"/>
                </a:lnTo>
                <a:lnTo>
                  <a:pt x="249" y="109"/>
                </a:lnTo>
                <a:lnTo>
                  <a:pt x="254" y="90"/>
                </a:lnTo>
                <a:lnTo>
                  <a:pt x="260" y="95"/>
                </a:lnTo>
                <a:lnTo>
                  <a:pt x="264" y="115"/>
                </a:lnTo>
                <a:lnTo>
                  <a:pt x="270" y="160"/>
                </a:lnTo>
                <a:lnTo>
                  <a:pt x="274" y="214"/>
                </a:lnTo>
                <a:lnTo>
                  <a:pt x="280" y="289"/>
                </a:lnTo>
                <a:lnTo>
                  <a:pt x="284" y="384"/>
                </a:lnTo>
                <a:lnTo>
                  <a:pt x="294" y="490"/>
                </a:lnTo>
                <a:lnTo>
                  <a:pt x="299" y="614"/>
                </a:lnTo>
                <a:lnTo>
                  <a:pt x="304" y="749"/>
                </a:lnTo>
                <a:lnTo>
                  <a:pt x="309" y="894"/>
                </a:lnTo>
                <a:lnTo>
                  <a:pt x="314" y="1044"/>
                </a:lnTo>
                <a:lnTo>
                  <a:pt x="319" y="1179"/>
                </a:lnTo>
                <a:lnTo>
                  <a:pt x="325" y="1058"/>
                </a:lnTo>
                <a:lnTo>
                  <a:pt x="329" y="904"/>
                </a:lnTo>
                <a:lnTo>
                  <a:pt x="335" y="759"/>
                </a:lnTo>
                <a:lnTo>
                  <a:pt x="339" y="624"/>
                </a:lnTo>
                <a:lnTo>
                  <a:pt x="345" y="494"/>
                </a:lnTo>
                <a:lnTo>
                  <a:pt x="349" y="384"/>
                </a:lnTo>
                <a:lnTo>
                  <a:pt x="359" y="289"/>
                </a:lnTo>
                <a:lnTo>
                  <a:pt x="364" y="204"/>
                </a:lnTo>
                <a:lnTo>
                  <a:pt x="369" y="145"/>
                </a:lnTo>
                <a:lnTo>
                  <a:pt x="374" y="95"/>
                </a:lnTo>
                <a:lnTo>
                  <a:pt x="379" y="70"/>
                </a:lnTo>
                <a:lnTo>
                  <a:pt x="384" y="60"/>
                </a:lnTo>
                <a:lnTo>
                  <a:pt x="390" y="70"/>
                </a:lnTo>
                <a:lnTo>
                  <a:pt x="394" y="105"/>
                </a:lnTo>
                <a:lnTo>
                  <a:pt x="399" y="155"/>
                </a:lnTo>
                <a:lnTo>
                  <a:pt x="404" y="230"/>
                </a:lnTo>
                <a:lnTo>
                  <a:pt x="409" y="320"/>
                </a:lnTo>
                <a:lnTo>
                  <a:pt x="419" y="429"/>
                </a:lnTo>
                <a:lnTo>
                  <a:pt x="424" y="554"/>
                </a:lnTo>
                <a:lnTo>
                  <a:pt x="429" y="694"/>
                </a:lnTo>
                <a:lnTo>
                  <a:pt x="434" y="843"/>
                </a:lnTo>
                <a:lnTo>
                  <a:pt x="439" y="999"/>
                </a:lnTo>
                <a:lnTo>
                  <a:pt x="443" y="1153"/>
                </a:lnTo>
                <a:lnTo>
                  <a:pt x="449" y="1108"/>
                </a:lnTo>
                <a:lnTo>
                  <a:pt x="454" y="958"/>
                </a:lnTo>
                <a:lnTo>
                  <a:pt x="459" y="809"/>
                </a:lnTo>
                <a:lnTo>
                  <a:pt x="464" y="669"/>
                </a:lnTo>
                <a:lnTo>
                  <a:pt x="469" y="539"/>
                </a:lnTo>
                <a:lnTo>
                  <a:pt x="479" y="419"/>
                </a:lnTo>
                <a:lnTo>
                  <a:pt x="484" y="309"/>
                </a:lnTo>
                <a:lnTo>
                  <a:pt x="488" y="214"/>
                </a:lnTo>
                <a:lnTo>
                  <a:pt x="494" y="139"/>
                </a:lnTo>
                <a:lnTo>
                  <a:pt x="498" y="80"/>
                </a:lnTo>
                <a:lnTo>
                  <a:pt x="504" y="40"/>
                </a:lnTo>
                <a:lnTo>
                  <a:pt x="508" y="25"/>
                </a:lnTo>
                <a:lnTo>
                  <a:pt x="514" y="30"/>
                </a:lnTo>
                <a:lnTo>
                  <a:pt x="518" y="54"/>
                </a:lnTo>
                <a:lnTo>
                  <a:pt x="524" y="109"/>
                </a:lnTo>
                <a:lnTo>
                  <a:pt x="529" y="180"/>
                </a:lnTo>
                <a:lnTo>
                  <a:pt x="534" y="275"/>
                </a:lnTo>
                <a:lnTo>
                  <a:pt x="543" y="384"/>
                </a:lnTo>
                <a:lnTo>
                  <a:pt x="549" y="510"/>
                </a:lnTo>
                <a:lnTo>
                  <a:pt x="553" y="644"/>
                </a:lnTo>
                <a:lnTo>
                  <a:pt x="559" y="784"/>
                </a:lnTo>
                <a:lnTo>
                  <a:pt x="563" y="934"/>
                </a:lnTo>
                <a:lnTo>
                  <a:pt x="569" y="1088"/>
                </a:lnTo>
                <a:lnTo>
                  <a:pt x="573" y="1179"/>
                </a:lnTo>
                <a:lnTo>
                  <a:pt x="579" y="1023"/>
                </a:lnTo>
                <a:lnTo>
                  <a:pt x="583" y="869"/>
                </a:lnTo>
                <a:lnTo>
                  <a:pt x="589" y="719"/>
                </a:lnTo>
                <a:lnTo>
                  <a:pt x="594" y="575"/>
                </a:lnTo>
                <a:lnTo>
                  <a:pt x="604" y="445"/>
                </a:lnTo>
                <a:lnTo>
                  <a:pt x="608" y="320"/>
                </a:lnTo>
                <a:lnTo>
                  <a:pt x="614" y="214"/>
                </a:lnTo>
                <a:lnTo>
                  <a:pt x="618" y="129"/>
                </a:lnTo>
                <a:lnTo>
                  <a:pt x="624" y="60"/>
                </a:lnTo>
                <a:lnTo>
                  <a:pt x="628" y="20"/>
                </a:lnTo>
                <a:lnTo>
                  <a:pt x="634" y="0"/>
                </a:lnTo>
                <a:lnTo>
                  <a:pt x="638" y="5"/>
                </a:lnTo>
                <a:lnTo>
                  <a:pt x="643" y="30"/>
                </a:lnTo>
                <a:lnTo>
                  <a:pt x="648" y="75"/>
                </a:lnTo>
                <a:lnTo>
                  <a:pt x="653" y="145"/>
                </a:lnTo>
                <a:lnTo>
                  <a:pt x="659" y="224"/>
                </a:lnTo>
                <a:lnTo>
                  <a:pt x="669" y="324"/>
                </a:lnTo>
                <a:lnTo>
                  <a:pt x="673" y="439"/>
                </a:lnTo>
                <a:lnTo>
                  <a:pt x="679" y="565"/>
                </a:lnTo>
                <a:lnTo>
                  <a:pt x="683" y="704"/>
                </a:lnTo>
                <a:lnTo>
                  <a:pt x="689" y="853"/>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166" name="Freeform 78">
            <a:extLst>
              <a:ext uri="{FF2B5EF4-FFF2-40B4-BE49-F238E27FC236}">
                <a16:creationId xmlns:a16="http://schemas.microsoft.com/office/drawing/2014/main" id="{7296D430-E5DF-4FD7-AF91-2CEB08B66135}"/>
              </a:ext>
            </a:extLst>
          </p:cNvPr>
          <p:cNvSpPr>
            <a:spLocks/>
          </p:cNvSpPr>
          <p:nvPr/>
        </p:nvSpPr>
        <p:spPr bwMode="auto">
          <a:xfrm>
            <a:off x="6065838" y="2879725"/>
            <a:ext cx="158750" cy="1863725"/>
          </a:xfrm>
          <a:custGeom>
            <a:avLst/>
            <a:gdLst>
              <a:gd name="T0" fmla="*/ 0 w 100"/>
              <a:gd name="T1" fmla="*/ 864 h 1174"/>
              <a:gd name="T2" fmla="*/ 4 w 100"/>
              <a:gd name="T3" fmla="*/ 1020 h 1174"/>
              <a:gd name="T4" fmla="*/ 9 w 100"/>
              <a:gd name="T5" fmla="*/ 1174 h 1174"/>
              <a:gd name="T6" fmla="*/ 14 w 100"/>
              <a:gd name="T7" fmla="*/ 1095 h 1174"/>
              <a:gd name="T8" fmla="*/ 19 w 100"/>
              <a:gd name="T9" fmla="*/ 929 h 1174"/>
              <a:gd name="T10" fmla="*/ 24 w 100"/>
              <a:gd name="T11" fmla="*/ 770 h 1174"/>
              <a:gd name="T12" fmla="*/ 29 w 100"/>
              <a:gd name="T13" fmla="*/ 615 h 1174"/>
              <a:gd name="T14" fmla="*/ 39 w 100"/>
              <a:gd name="T15" fmla="*/ 470 h 1174"/>
              <a:gd name="T16" fmla="*/ 45 w 100"/>
              <a:gd name="T17" fmla="*/ 345 h 1174"/>
              <a:gd name="T18" fmla="*/ 49 w 100"/>
              <a:gd name="T19" fmla="*/ 235 h 1174"/>
              <a:gd name="T20" fmla="*/ 55 w 100"/>
              <a:gd name="T21" fmla="*/ 146 h 1174"/>
              <a:gd name="T22" fmla="*/ 59 w 100"/>
              <a:gd name="T23" fmla="*/ 81 h 1174"/>
              <a:gd name="T24" fmla="*/ 64 w 100"/>
              <a:gd name="T25" fmla="*/ 31 h 1174"/>
              <a:gd name="T26" fmla="*/ 69 w 100"/>
              <a:gd name="T27" fmla="*/ 6 h 1174"/>
              <a:gd name="T28" fmla="*/ 74 w 100"/>
              <a:gd name="T29" fmla="*/ 0 h 1174"/>
              <a:gd name="T30" fmla="*/ 79 w 100"/>
              <a:gd name="T31" fmla="*/ 16 h 1174"/>
              <a:gd name="T32" fmla="*/ 84 w 100"/>
              <a:gd name="T33" fmla="*/ 51 h 1174"/>
              <a:gd name="T34" fmla="*/ 89 w 100"/>
              <a:gd name="T35" fmla="*/ 101 h 1174"/>
              <a:gd name="T36" fmla="*/ 100 w 100"/>
              <a:gd name="T37" fmla="*/ 171 h 1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0" h="1174">
                <a:moveTo>
                  <a:pt x="0" y="864"/>
                </a:moveTo>
                <a:lnTo>
                  <a:pt x="4" y="1020"/>
                </a:lnTo>
                <a:lnTo>
                  <a:pt x="9" y="1174"/>
                </a:lnTo>
                <a:lnTo>
                  <a:pt x="14" y="1095"/>
                </a:lnTo>
                <a:lnTo>
                  <a:pt x="19" y="929"/>
                </a:lnTo>
                <a:lnTo>
                  <a:pt x="24" y="770"/>
                </a:lnTo>
                <a:lnTo>
                  <a:pt x="29" y="615"/>
                </a:lnTo>
                <a:lnTo>
                  <a:pt x="39" y="470"/>
                </a:lnTo>
                <a:lnTo>
                  <a:pt x="45" y="345"/>
                </a:lnTo>
                <a:lnTo>
                  <a:pt x="49" y="235"/>
                </a:lnTo>
                <a:lnTo>
                  <a:pt x="55" y="146"/>
                </a:lnTo>
                <a:lnTo>
                  <a:pt x="59" y="81"/>
                </a:lnTo>
                <a:lnTo>
                  <a:pt x="64" y="31"/>
                </a:lnTo>
                <a:lnTo>
                  <a:pt x="69" y="6"/>
                </a:lnTo>
                <a:lnTo>
                  <a:pt x="74" y="0"/>
                </a:lnTo>
                <a:lnTo>
                  <a:pt x="79" y="16"/>
                </a:lnTo>
                <a:lnTo>
                  <a:pt x="84" y="51"/>
                </a:lnTo>
                <a:lnTo>
                  <a:pt x="89" y="101"/>
                </a:lnTo>
                <a:lnTo>
                  <a:pt x="100" y="171"/>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167" name="Rectangle 79">
            <a:extLst>
              <a:ext uri="{FF2B5EF4-FFF2-40B4-BE49-F238E27FC236}">
                <a16:creationId xmlns:a16="http://schemas.microsoft.com/office/drawing/2014/main" id="{FA5BD029-AFD6-4623-B5D8-D21F8C89E7B8}"/>
              </a:ext>
            </a:extLst>
          </p:cNvPr>
          <p:cNvSpPr>
            <a:spLocks noChangeArrowheads="1"/>
          </p:cNvSpPr>
          <p:nvPr/>
        </p:nvSpPr>
        <p:spPr bwMode="auto">
          <a:xfrm>
            <a:off x="3902075" y="5195888"/>
            <a:ext cx="9763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frequency, MHz</a:t>
            </a:r>
            <a:endParaRPr lang="en-US" altLang="en-US"/>
          </a:p>
        </p:txBody>
      </p:sp>
      <p:sp>
        <p:nvSpPr>
          <p:cNvPr id="89168" name="Rectangle 80">
            <a:extLst>
              <a:ext uri="{FF2B5EF4-FFF2-40B4-BE49-F238E27FC236}">
                <a16:creationId xmlns:a16="http://schemas.microsoft.com/office/drawing/2014/main" id="{0D4278B5-5491-40FA-8ACA-08C465054BFD}"/>
              </a:ext>
            </a:extLst>
          </p:cNvPr>
          <p:cNvSpPr>
            <a:spLocks noChangeArrowheads="1"/>
          </p:cNvSpPr>
          <p:nvPr/>
        </p:nvSpPr>
        <p:spPr bwMode="auto">
          <a:xfrm rot="16200000">
            <a:off x="2049463" y="3352800"/>
            <a:ext cx="6064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amplitude</a:t>
            </a:r>
            <a:endParaRPr lang="en-US" altLang="en-US"/>
          </a:p>
        </p:txBody>
      </p:sp>
      <p:sp>
        <p:nvSpPr>
          <p:cNvPr id="89169" name="Rectangle 81">
            <a:extLst>
              <a:ext uri="{FF2B5EF4-FFF2-40B4-BE49-F238E27FC236}">
                <a16:creationId xmlns:a16="http://schemas.microsoft.com/office/drawing/2014/main" id="{40806F19-268F-4690-B37B-5987ED7324B4}"/>
              </a:ext>
            </a:extLst>
          </p:cNvPr>
          <p:cNvSpPr>
            <a:spLocks noChangeArrowheads="1"/>
          </p:cNvSpPr>
          <p:nvPr/>
        </p:nvSpPr>
        <p:spPr bwMode="auto">
          <a:xfrm>
            <a:off x="2786063" y="2112963"/>
            <a:ext cx="3438525" cy="2711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9170" name="Rectangle 82">
            <a:extLst>
              <a:ext uri="{FF2B5EF4-FFF2-40B4-BE49-F238E27FC236}">
                <a16:creationId xmlns:a16="http://schemas.microsoft.com/office/drawing/2014/main" id="{040F6ACF-2688-437B-98E8-0F87C6EC48F4}"/>
              </a:ext>
            </a:extLst>
          </p:cNvPr>
          <p:cNvSpPr>
            <a:spLocks noChangeArrowheads="1"/>
          </p:cNvSpPr>
          <p:nvPr/>
        </p:nvSpPr>
        <p:spPr bwMode="auto">
          <a:xfrm>
            <a:off x="2786063" y="2112963"/>
            <a:ext cx="3438525" cy="2711450"/>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171" name="Line 83">
            <a:extLst>
              <a:ext uri="{FF2B5EF4-FFF2-40B4-BE49-F238E27FC236}">
                <a16:creationId xmlns:a16="http://schemas.microsoft.com/office/drawing/2014/main" id="{FC2361B8-42A8-45E4-B74B-FD00AF334567}"/>
              </a:ext>
            </a:extLst>
          </p:cNvPr>
          <p:cNvSpPr>
            <a:spLocks noChangeShapeType="1"/>
          </p:cNvSpPr>
          <p:nvPr/>
        </p:nvSpPr>
        <p:spPr bwMode="auto">
          <a:xfrm>
            <a:off x="2786063" y="2112963"/>
            <a:ext cx="34385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2" name="Freeform 84">
            <a:extLst>
              <a:ext uri="{FF2B5EF4-FFF2-40B4-BE49-F238E27FC236}">
                <a16:creationId xmlns:a16="http://schemas.microsoft.com/office/drawing/2014/main" id="{D42AE218-77D3-4E1C-B684-54ADE7061E2B}"/>
              </a:ext>
            </a:extLst>
          </p:cNvPr>
          <p:cNvSpPr>
            <a:spLocks/>
          </p:cNvSpPr>
          <p:nvPr/>
        </p:nvSpPr>
        <p:spPr bwMode="auto">
          <a:xfrm>
            <a:off x="2786063" y="2112963"/>
            <a:ext cx="3438525" cy="2711450"/>
          </a:xfrm>
          <a:custGeom>
            <a:avLst/>
            <a:gdLst>
              <a:gd name="T0" fmla="*/ 0 w 2166"/>
              <a:gd name="T1" fmla="*/ 1708 h 1708"/>
              <a:gd name="T2" fmla="*/ 2166 w 2166"/>
              <a:gd name="T3" fmla="*/ 1708 h 1708"/>
              <a:gd name="T4" fmla="*/ 2166 w 2166"/>
              <a:gd name="T5" fmla="*/ 0 h 1708"/>
            </a:gdLst>
            <a:ahLst/>
            <a:cxnLst>
              <a:cxn ang="0">
                <a:pos x="T0" y="T1"/>
              </a:cxn>
              <a:cxn ang="0">
                <a:pos x="T2" y="T3"/>
              </a:cxn>
              <a:cxn ang="0">
                <a:pos x="T4" y="T5"/>
              </a:cxn>
            </a:cxnLst>
            <a:rect l="0" t="0" r="r" b="b"/>
            <a:pathLst>
              <a:path w="2166" h="1708">
                <a:moveTo>
                  <a:pt x="0" y="1708"/>
                </a:moveTo>
                <a:lnTo>
                  <a:pt x="2166" y="1708"/>
                </a:lnTo>
                <a:lnTo>
                  <a:pt x="2166"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173" name="Line 85">
            <a:extLst>
              <a:ext uri="{FF2B5EF4-FFF2-40B4-BE49-F238E27FC236}">
                <a16:creationId xmlns:a16="http://schemas.microsoft.com/office/drawing/2014/main" id="{A9BA3FF1-CA81-4FBA-A3EC-AF9798D0A9C3}"/>
              </a:ext>
            </a:extLst>
          </p:cNvPr>
          <p:cNvSpPr>
            <a:spLocks noChangeShapeType="1"/>
          </p:cNvSpPr>
          <p:nvPr/>
        </p:nvSpPr>
        <p:spPr bwMode="auto">
          <a:xfrm flipV="1">
            <a:off x="2786063" y="2112963"/>
            <a:ext cx="1587" cy="27114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4" name="Line 86">
            <a:extLst>
              <a:ext uri="{FF2B5EF4-FFF2-40B4-BE49-F238E27FC236}">
                <a16:creationId xmlns:a16="http://schemas.microsoft.com/office/drawing/2014/main" id="{BE999A40-09BC-4D0D-9EEA-1081E3233A7F}"/>
              </a:ext>
            </a:extLst>
          </p:cNvPr>
          <p:cNvSpPr>
            <a:spLocks noChangeShapeType="1"/>
          </p:cNvSpPr>
          <p:nvPr/>
        </p:nvSpPr>
        <p:spPr bwMode="auto">
          <a:xfrm flipV="1">
            <a:off x="2786063" y="4783138"/>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5" name="Line 87">
            <a:extLst>
              <a:ext uri="{FF2B5EF4-FFF2-40B4-BE49-F238E27FC236}">
                <a16:creationId xmlns:a16="http://schemas.microsoft.com/office/drawing/2014/main" id="{CC266535-0F63-4729-9E0D-7A55A5FC2871}"/>
              </a:ext>
            </a:extLst>
          </p:cNvPr>
          <p:cNvSpPr>
            <a:spLocks noChangeShapeType="1"/>
          </p:cNvSpPr>
          <p:nvPr/>
        </p:nvSpPr>
        <p:spPr bwMode="auto">
          <a:xfrm>
            <a:off x="2786063" y="2112963"/>
            <a:ext cx="1587"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6" name="Rectangle 88">
            <a:extLst>
              <a:ext uri="{FF2B5EF4-FFF2-40B4-BE49-F238E27FC236}">
                <a16:creationId xmlns:a16="http://schemas.microsoft.com/office/drawing/2014/main" id="{CF3378F9-7315-4C4E-8026-BB418834A073}"/>
              </a:ext>
            </a:extLst>
          </p:cNvPr>
          <p:cNvSpPr>
            <a:spLocks noChangeArrowheads="1"/>
          </p:cNvSpPr>
          <p:nvPr/>
        </p:nvSpPr>
        <p:spPr bwMode="auto">
          <a:xfrm>
            <a:off x="2763838" y="4889500"/>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a:t>
            </a:r>
            <a:endParaRPr lang="en-US" altLang="en-US"/>
          </a:p>
        </p:txBody>
      </p:sp>
      <p:sp>
        <p:nvSpPr>
          <p:cNvPr id="89177" name="Line 89">
            <a:extLst>
              <a:ext uri="{FF2B5EF4-FFF2-40B4-BE49-F238E27FC236}">
                <a16:creationId xmlns:a16="http://schemas.microsoft.com/office/drawing/2014/main" id="{50BADE51-B1C3-408B-9E56-4F329C62451D}"/>
              </a:ext>
            </a:extLst>
          </p:cNvPr>
          <p:cNvSpPr>
            <a:spLocks noChangeShapeType="1"/>
          </p:cNvSpPr>
          <p:nvPr/>
        </p:nvSpPr>
        <p:spPr bwMode="auto">
          <a:xfrm flipV="1">
            <a:off x="3127375" y="4783138"/>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8" name="Line 90">
            <a:extLst>
              <a:ext uri="{FF2B5EF4-FFF2-40B4-BE49-F238E27FC236}">
                <a16:creationId xmlns:a16="http://schemas.microsoft.com/office/drawing/2014/main" id="{12B704FD-3F92-45BD-BFC2-91779ACEFDA0}"/>
              </a:ext>
            </a:extLst>
          </p:cNvPr>
          <p:cNvSpPr>
            <a:spLocks noChangeShapeType="1"/>
          </p:cNvSpPr>
          <p:nvPr/>
        </p:nvSpPr>
        <p:spPr bwMode="auto">
          <a:xfrm>
            <a:off x="3127375" y="2112963"/>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9" name="Rectangle 91">
            <a:extLst>
              <a:ext uri="{FF2B5EF4-FFF2-40B4-BE49-F238E27FC236}">
                <a16:creationId xmlns:a16="http://schemas.microsoft.com/office/drawing/2014/main" id="{B2047334-922E-4EE5-9A07-94609FA30EE7}"/>
              </a:ext>
            </a:extLst>
          </p:cNvPr>
          <p:cNvSpPr>
            <a:spLocks noChangeArrowheads="1"/>
          </p:cNvSpPr>
          <p:nvPr/>
        </p:nvSpPr>
        <p:spPr bwMode="auto">
          <a:xfrm>
            <a:off x="3105150" y="4889500"/>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2</a:t>
            </a:r>
            <a:endParaRPr lang="en-US" altLang="en-US"/>
          </a:p>
        </p:txBody>
      </p:sp>
      <p:sp>
        <p:nvSpPr>
          <p:cNvPr id="89180" name="Line 92">
            <a:extLst>
              <a:ext uri="{FF2B5EF4-FFF2-40B4-BE49-F238E27FC236}">
                <a16:creationId xmlns:a16="http://schemas.microsoft.com/office/drawing/2014/main" id="{BCD893CA-91A5-4178-9385-9F1F7BD0939F}"/>
              </a:ext>
            </a:extLst>
          </p:cNvPr>
          <p:cNvSpPr>
            <a:spLocks noChangeShapeType="1"/>
          </p:cNvSpPr>
          <p:nvPr/>
        </p:nvSpPr>
        <p:spPr bwMode="auto">
          <a:xfrm flipV="1">
            <a:off x="3467100" y="4783138"/>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81" name="Line 93">
            <a:extLst>
              <a:ext uri="{FF2B5EF4-FFF2-40B4-BE49-F238E27FC236}">
                <a16:creationId xmlns:a16="http://schemas.microsoft.com/office/drawing/2014/main" id="{4BEB80EF-A257-4676-9515-970BB3A1F502}"/>
              </a:ext>
            </a:extLst>
          </p:cNvPr>
          <p:cNvSpPr>
            <a:spLocks noChangeShapeType="1"/>
          </p:cNvSpPr>
          <p:nvPr/>
        </p:nvSpPr>
        <p:spPr bwMode="auto">
          <a:xfrm>
            <a:off x="3467100" y="2112963"/>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82" name="Rectangle 94">
            <a:extLst>
              <a:ext uri="{FF2B5EF4-FFF2-40B4-BE49-F238E27FC236}">
                <a16:creationId xmlns:a16="http://schemas.microsoft.com/office/drawing/2014/main" id="{9EFE2774-8D60-4386-9C98-B9CA7896B9C7}"/>
              </a:ext>
            </a:extLst>
          </p:cNvPr>
          <p:cNvSpPr>
            <a:spLocks noChangeArrowheads="1"/>
          </p:cNvSpPr>
          <p:nvPr/>
        </p:nvSpPr>
        <p:spPr bwMode="auto">
          <a:xfrm>
            <a:off x="3446463" y="4889500"/>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4</a:t>
            </a:r>
            <a:endParaRPr lang="en-US" altLang="en-US"/>
          </a:p>
        </p:txBody>
      </p:sp>
      <p:sp>
        <p:nvSpPr>
          <p:cNvPr id="89183" name="Line 95">
            <a:extLst>
              <a:ext uri="{FF2B5EF4-FFF2-40B4-BE49-F238E27FC236}">
                <a16:creationId xmlns:a16="http://schemas.microsoft.com/office/drawing/2014/main" id="{E55E2B8A-BB6F-416F-B542-2FB2862B84B8}"/>
              </a:ext>
            </a:extLst>
          </p:cNvPr>
          <p:cNvSpPr>
            <a:spLocks noChangeShapeType="1"/>
          </p:cNvSpPr>
          <p:nvPr/>
        </p:nvSpPr>
        <p:spPr bwMode="auto">
          <a:xfrm flipV="1">
            <a:off x="3816350" y="4783138"/>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84" name="Line 96">
            <a:extLst>
              <a:ext uri="{FF2B5EF4-FFF2-40B4-BE49-F238E27FC236}">
                <a16:creationId xmlns:a16="http://schemas.microsoft.com/office/drawing/2014/main" id="{4FD6F962-BB4A-4176-BF8D-9FC9DD094A89}"/>
              </a:ext>
            </a:extLst>
          </p:cNvPr>
          <p:cNvSpPr>
            <a:spLocks noChangeShapeType="1"/>
          </p:cNvSpPr>
          <p:nvPr/>
        </p:nvSpPr>
        <p:spPr bwMode="auto">
          <a:xfrm>
            <a:off x="3816350" y="2112963"/>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85" name="Rectangle 97">
            <a:extLst>
              <a:ext uri="{FF2B5EF4-FFF2-40B4-BE49-F238E27FC236}">
                <a16:creationId xmlns:a16="http://schemas.microsoft.com/office/drawing/2014/main" id="{D8DB0A4E-8717-4434-9C24-CB8E2B85DB07}"/>
              </a:ext>
            </a:extLst>
          </p:cNvPr>
          <p:cNvSpPr>
            <a:spLocks noChangeArrowheads="1"/>
          </p:cNvSpPr>
          <p:nvPr/>
        </p:nvSpPr>
        <p:spPr bwMode="auto">
          <a:xfrm>
            <a:off x="3794125" y="4889500"/>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6</a:t>
            </a:r>
            <a:endParaRPr lang="en-US" altLang="en-US"/>
          </a:p>
        </p:txBody>
      </p:sp>
      <p:sp>
        <p:nvSpPr>
          <p:cNvPr id="89186" name="Line 98">
            <a:extLst>
              <a:ext uri="{FF2B5EF4-FFF2-40B4-BE49-F238E27FC236}">
                <a16:creationId xmlns:a16="http://schemas.microsoft.com/office/drawing/2014/main" id="{A67DE3C7-EC1F-40AD-BFE7-94005C98F45A}"/>
              </a:ext>
            </a:extLst>
          </p:cNvPr>
          <p:cNvSpPr>
            <a:spLocks noChangeShapeType="1"/>
          </p:cNvSpPr>
          <p:nvPr/>
        </p:nvSpPr>
        <p:spPr bwMode="auto">
          <a:xfrm flipV="1">
            <a:off x="4156075" y="4783138"/>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87" name="Line 99">
            <a:extLst>
              <a:ext uri="{FF2B5EF4-FFF2-40B4-BE49-F238E27FC236}">
                <a16:creationId xmlns:a16="http://schemas.microsoft.com/office/drawing/2014/main" id="{8396DE92-CA56-41BF-B7E3-FE6BB25752A2}"/>
              </a:ext>
            </a:extLst>
          </p:cNvPr>
          <p:cNvSpPr>
            <a:spLocks noChangeShapeType="1"/>
          </p:cNvSpPr>
          <p:nvPr/>
        </p:nvSpPr>
        <p:spPr bwMode="auto">
          <a:xfrm>
            <a:off x="4156075" y="2112963"/>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88" name="Rectangle 100">
            <a:extLst>
              <a:ext uri="{FF2B5EF4-FFF2-40B4-BE49-F238E27FC236}">
                <a16:creationId xmlns:a16="http://schemas.microsoft.com/office/drawing/2014/main" id="{6A3C5C0C-3920-4050-87F0-C1271703890C}"/>
              </a:ext>
            </a:extLst>
          </p:cNvPr>
          <p:cNvSpPr>
            <a:spLocks noChangeArrowheads="1"/>
          </p:cNvSpPr>
          <p:nvPr/>
        </p:nvSpPr>
        <p:spPr bwMode="auto">
          <a:xfrm>
            <a:off x="4133850" y="4889500"/>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8</a:t>
            </a:r>
            <a:endParaRPr lang="en-US" altLang="en-US"/>
          </a:p>
        </p:txBody>
      </p:sp>
      <p:sp>
        <p:nvSpPr>
          <p:cNvPr id="89189" name="Line 101">
            <a:extLst>
              <a:ext uri="{FF2B5EF4-FFF2-40B4-BE49-F238E27FC236}">
                <a16:creationId xmlns:a16="http://schemas.microsoft.com/office/drawing/2014/main" id="{0D9B2C80-442F-4D9E-9250-0A57FCD495C1}"/>
              </a:ext>
            </a:extLst>
          </p:cNvPr>
          <p:cNvSpPr>
            <a:spLocks noChangeShapeType="1"/>
          </p:cNvSpPr>
          <p:nvPr/>
        </p:nvSpPr>
        <p:spPr bwMode="auto">
          <a:xfrm flipV="1">
            <a:off x="4505325" y="4783138"/>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90" name="Line 102">
            <a:extLst>
              <a:ext uri="{FF2B5EF4-FFF2-40B4-BE49-F238E27FC236}">
                <a16:creationId xmlns:a16="http://schemas.microsoft.com/office/drawing/2014/main" id="{9157AB68-838B-480C-84E3-D33A1093F65B}"/>
              </a:ext>
            </a:extLst>
          </p:cNvPr>
          <p:cNvSpPr>
            <a:spLocks noChangeShapeType="1"/>
          </p:cNvSpPr>
          <p:nvPr/>
        </p:nvSpPr>
        <p:spPr bwMode="auto">
          <a:xfrm>
            <a:off x="4505325" y="2112963"/>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91" name="Rectangle 103">
            <a:extLst>
              <a:ext uri="{FF2B5EF4-FFF2-40B4-BE49-F238E27FC236}">
                <a16:creationId xmlns:a16="http://schemas.microsoft.com/office/drawing/2014/main" id="{92987AE9-F614-490D-ACB0-3176BD9F23AA}"/>
              </a:ext>
            </a:extLst>
          </p:cNvPr>
          <p:cNvSpPr>
            <a:spLocks noChangeArrowheads="1"/>
          </p:cNvSpPr>
          <p:nvPr/>
        </p:nvSpPr>
        <p:spPr bwMode="auto">
          <a:xfrm>
            <a:off x="4451350" y="48895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10</a:t>
            </a:r>
            <a:endParaRPr lang="en-US" altLang="en-US"/>
          </a:p>
        </p:txBody>
      </p:sp>
      <p:sp>
        <p:nvSpPr>
          <p:cNvPr id="89192" name="Line 104">
            <a:extLst>
              <a:ext uri="{FF2B5EF4-FFF2-40B4-BE49-F238E27FC236}">
                <a16:creationId xmlns:a16="http://schemas.microsoft.com/office/drawing/2014/main" id="{6B134686-DDE5-4C60-8C78-E76EB56FECA0}"/>
              </a:ext>
            </a:extLst>
          </p:cNvPr>
          <p:cNvSpPr>
            <a:spLocks noChangeShapeType="1"/>
          </p:cNvSpPr>
          <p:nvPr/>
        </p:nvSpPr>
        <p:spPr bwMode="auto">
          <a:xfrm flipV="1">
            <a:off x="4845050" y="4783138"/>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93" name="Line 105">
            <a:extLst>
              <a:ext uri="{FF2B5EF4-FFF2-40B4-BE49-F238E27FC236}">
                <a16:creationId xmlns:a16="http://schemas.microsoft.com/office/drawing/2014/main" id="{99428FC4-ECB2-46EE-9786-6997165B7297}"/>
              </a:ext>
            </a:extLst>
          </p:cNvPr>
          <p:cNvSpPr>
            <a:spLocks noChangeShapeType="1"/>
          </p:cNvSpPr>
          <p:nvPr/>
        </p:nvSpPr>
        <p:spPr bwMode="auto">
          <a:xfrm>
            <a:off x="4845050" y="2112963"/>
            <a:ext cx="1588"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94" name="Rectangle 106">
            <a:extLst>
              <a:ext uri="{FF2B5EF4-FFF2-40B4-BE49-F238E27FC236}">
                <a16:creationId xmlns:a16="http://schemas.microsoft.com/office/drawing/2014/main" id="{C8194546-8E18-4D0E-BD19-0C269E1854AC}"/>
              </a:ext>
            </a:extLst>
          </p:cNvPr>
          <p:cNvSpPr>
            <a:spLocks noChangeArrowheads="1"/>
          </p:cNvSpPr>
          <p:nvPr/>
        </p:nvSpPr>
        <p:spPr bwMode="auto">
          <a:xfrm>
            <a:off x="4791075" y="48895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12</a:t>
            </a:r>
            <a:endParaRPr lang="en-US" altLang="en-US"/>
          </a:p>
        </p:txBody>
      </p:sp>
      <p:sp>
        <p:nvSpPr>
          <p:cNvPr id="89195" name="Line 107">
            <a:extLst>
              <a:ext uri="{FF2B5EF4-FFF2-40B4-BE49-F238E27FC236}">
                <a16:creationId xmlns:a16="http://schemas.microsoft.com/office/drawing/2014/main" id="{45663D33-547F-4AEB-B01D-3698C6D24692}"/>
              </a:ext>
            </a:extLst>
          </p:cNvPr>
          <p:cNvSpPr>
            <a:spLocks noChangeShapeType="1"/>
          </p:cNvSpPr>
          <p:nvPr/>
        </p:nvSpPr>
        <p:spPr bwMode="auto">
          <a:xfrm flipV="1">
            <a:off x="5186363" y="4783138"/>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96" name="Line 108">
            <a:extLst>
              <a:ext uri="{FF2B5EF4-FFF2-40B4-BE49-F238E27FC236}">
                <a16:creationId xmlns:a16="http://schemas.microsoft.com/office/drawing/2014/main" id="{6BE29579-FF02-4E82-9239-C647C74DFAC7}"/>
              </a:ext>
            </a:extLst>
          </p:cNvPr>
          <p:cNvSpPr>
            <a:spLocks noChangeShapeType="1"/>
          </p:cNvSpPr>
          <p:nvPr/>
        </p:nvSpPr>
        <p:spPr bwMode="auto">
          <a:xfrm>
            <a:off x="5186363" y="2112963"/>
            <a:ext cx="1587"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97" name="Rectangle 109">
            <a:extLst>
              <a:ext uri="{FF2B5EF4-FFF2-40B4-BE49-F238E27FC236}">
                <a16:creationId xmlns:a16="http://schemas.microsoft.com/office/drawing/2014/main" id="{07C813D8-0EFA-4E40-A77B-6531E393E35D}"/>
              </a:ext>
            </a:extLst>
          </p:cNvPr>
          <p:cNvSpPr>
            <a:spLocks noChangeArrowheads="1"/>
          </p:cNvSpPr>
          <p:nvPr/>
        </p:nvSpPr>
        <p:spPr bwMode="auto">
          <a:xfrm>
            <a:off x="5130800" y="48895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14</a:t>
            </a:r>
            <a:endParaRPr lang="en-US" altLang="en-US"/>
          </a:p>
        </p:txBody>
      </p:sp>
      <p:sp>
        <p:nvSpPr>
          <p:cNvPr id="89198" name="Line 110">
            <a:extLst>
              <a:ext uri="{FF2B5EF4-FFF2-40B4-BE49-F238E27FC236}">
                <a16:creationId xmlns:a16="http://schemas.microsoft.com/office/drawing/2014/main" id="{CCB5C645-D397-41E4-9833-4D7F3C1028F5}"/>
              </a:ext>
            </a:extLst>
          </p:cNvPr>
          <p:cNvSpPr>
            <a:spLocks noChangeShapeType="1"/>
          </p:cNvSpPr>
          <p:nvPr/>
        </p:nvSpPr>
        <p:spPr bwMode="auto">
          <a:xfrm flipV="1">
            <a:off x="5534025" y="4783138"/>
            <a:ext cx="3175"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99" name="Line 111">
            <a:extLst>
              <a:ext uri="{FF2B5EF4-FFF2-40B4-BE49-F238E27FC236}">
                <a16:creationId xmlns:a16="http://schemas.microsoft.com/office/drawing/2014/main" id="{41E28746-B3AB-488C-9C34-F39BBE5EBA8A}"/>
              </a:ext>
            </a:extLst>
          </p:cNvPr>
          <p:cNvSpPr>
            <a:spLocks noChangeShapeType="1"/>
          </p:cNvSpPr>
          <p:nvPr/>
        </p:nvSpPr>
        <p:spPr bwMode="auto">
          <a:xfrm>
            <a:off x="5534025" y="2112963"/>
            <a:ext cx="3175"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00" name="Rectangle 112">
            <a:extLst>
              <a:ext uri="{FF2B5EF4-FFF2-40B4-BE49-F238E27FC236}">
                <a16:creationId xmlns:a16="http://schemas.microsoft.com/office/drawing/2014/main" id="{5854287A-B60A-4D95-9C21-97566BEFAD61}"/>
              </a:ext>
            </a:extLst>
          </p:cNvPr>
          <p:cNvSpPr>
            <a:spLocks noChangeArrowheads="1"/>
          </p:cNvSpPr>
          <p:nvPr/>
        </p:nvSpPr>
        <p:spPr bwMode="auto">
          <a:xfrm>
            <a:off x="5480050" y="48895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16</a:t>
            </a:r>
            <a:endParaRPr lang="en-US" altLang="en-US"/>
          </a:p>
        </p:txBody>
      </p:sp>
      <p:sp>
        <p:nvSpPr>
          <p:cNvPr id="89201" name="Line 113">
            <a:extLst>
              <a:ext uri="{FF2B5EF4-FFF2-40B4-BE49-F238E27FC236}">
                <a16:creationId xmlns:a16="http://schemas.microsoft.com/office/drawing/2014/main" id="{903D5D01-7CA0-4885-B619-D36827778266}"/>
              </a:ext>
            </a:extLst>
          </p:cNvPr>
          <p:cNvSpPr>
            <a:spLocks noChangeShapeType="1"/>
          </p:cNvSpPr>
          <p:nvPr/>
        </p:nvSpPr>
        <p:spPr bwMode="auto">
          <a:xfrm flipV="1">
            <a:off x="5875338" y="4783138"/>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02" name="Line 114">
            <a:extLst>
              <a:ext uri="{FF2B5EF4-FFF2-40B4-BE49-F238E27FC236}">
                <a16:creationId xmlns:a16="http://schemas.microsoft.com/office/drawing/2014/main" id="{0AC884EF-5105-423C-B913-CE9CC0891417}"/>
              </a:ext>
            </a:extLst>
          </p:cNvPr>
          <p:cNvSpPr>
            <a:spLocks noChangeShapeType="1"/>
          </p:cNvSpPr>
          <p:nvPr/>
        </p:nvSpPr>
        <p:spPr bwMode="auto">
          <a:xfrm>
            <a:off x="5875338" y="2112963"/>
            <a:ext cx="1587"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03" name="Rectangle 115">
            <a:extLst>
              <a:ext uri="{FF2B5EF4-FFF2-40B4-BE49-F238E27FC236}">
                <a16:creationId xmlns:a16="http://schemas.microsoft.com/office/drawing/2014/main" id="{1A97B20C-8990-4F63-B973-774A454A8A13}"/>
              </a:ext>
            </a:extLst>
          </p:cNvPr>
          <p:cNvSpPr>
            <a:spLocks noChangeArrowheads="1"/>
          </p:cNvSpPr>
          <p:nvPr/>
        </p:nvSpPr>
        <p:spPr bwMode="auto">
          <a:xfrm>
            <a:off x="5819775" y="48895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18</a:t>
            </a:r>
            <a:endParaRPr lang="en-US" altLang="en-US"/>
          </a:p>
        </p:txBody>
      </p:sp>
      <p:sp>
        <p:nvSpPr>
          <p:cNvPr id="89204" name="Line 116">
            <a:extLst>
              <a:ext uri="{FF2B5EF4-FFF2-40B4-BE49-F238E27FC236}">
                <a16:creationId xmlns:a16="http://schemas.microsoft.com/office/drawing/2014/main" id="{E05E3547-FC4D-4C9C-9150-D1F18BFD8105}"/>
              </a:ext>
            </a:extLst>
          </p:cNvPr>
          <p:cNvSpPr>
            <a:spLocks noChangeShapeType="1"/>
          </p:cNvSpPr>
          <p:nvPr/>
        </p:nvSpPr>
        <p:spPr bwMode="auto">
          <a:xfrm flipV="1">
            <a:off x="6224588" y="4783138"/>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05" name="Line 117">
            <a:extLst>
              <a:ext uri="{FF2B5EF4-FFF2-40B4-BE49-F238E27FC236}">
                <a16:creationId xmlns:a16="http://schemas.microsoft.com/office/drawing/2014/main" id="{67613C70-9743-4C16-A86F-195194D5A262}"/>
              </a:ext>
            </a:extLst>
          </p:cNvPr>
          <p:cNvSpPr>
            <a:spLocks noChangeShapeType="1"/>
          </p:cNvSpPr>
          <p:nvPr/>
        </p:nvSpPr>
        <p:spPr bwMode="auto">
          <a:xfrm>
            <a:off x="6224588" y="2112963"/>
            <a:ext cx="1587" cy="301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06" name="Rectangle 118">
            <a:extLst>
              <a:ext uri="{FF2B5EF4-FFF2-40B4-BE49-F238E27FC236}">
                <a16:creationId xmlns:a16="http://schemas.microsoft.com/office/drawing/2014/main" id="{386E8F70-D5D1-49C9-98E0-77675B2BC880}"/>
              </a:ext>
            </a:extLst>
          </p:cNvPr>
          <p:cNvSpPr>
            <a:spLocks noChangeArrowheads="1"/>
          </p:cNvSpPr>
          <p:nvPr/>
        </p:nvSpPr>
        <p:spPr bwMode="auto">
          <a:xfrm>
            <a:off x="6169025" y="4889500"/>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20</a:t>
            </a:r>
            <a:endParaRPr lang="en-US" altLang="en-US"/>
          </a:p>
        </p:txBody>
      </p:sp>
      <p:sp>
        <p:nvSpPr>
          <p:cNvPr id="89207" name="Line 119">
            <a:extLst>
              <a:ext uri="{FF2B5EF4-FFF2-40B4-BE49-F238E27FC236}">
                <a16:creationId xmlns:a16="http://schemas.microsoft.com/office/drawing/2014/main" id="{954DBF1C-7738-4BFC-B3C7-92EED94595D8}"/>
              </a:ext>
            </a:extLst>
          </p:cNvPr>
          <p:cNvSpPr>
            <a:spLocks noChangeShapeType="1"/>
          </p:cNvSpPr>
          <p:nvPr/>
        </p:nvSpPr>
        <p:spPr bwMode="auto">
          <a:xfrm>
            <a:off x="2786063" y="4824413"/>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08" name="Line 120">
            <a:extLst>
              <a:ext uri="{FF2B5EF4-FFF2-40B4-BE49-F238E27FC236}">
                <a16:creationId xmlns:a16="http://schemas.microsoft.com/office/drawing/2014/main" id="{6E94D3D0-FDA4-47CB-822D-8A6423BCAE56}"/>
              </a:ext>
            </a:extLst>
          </p:cNvPr>
          <p:cNvSpPr>
            <a:spLocks noChangeShapeType="1"/>
          </p:cNvSpPr>
          <p:nvPr/>
        </p:nvSpPr>
        <p:spPr bwMode="auto">
          <a:xfrm flipH="1">
            <a:off x="6183313" y="4824413"/>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09" name="Rectangle 121">
            <a:extLst>
              <a:ext uri="{FF2B5EF4-FFF2-40B4-BE49-F238E27FC236}">
                <a16:creationId xmlns:a16="http://schemas.microsoft.com/office/drawing/2014/main" id="{67CD5030-72CD-44E8-8CE9-A8B6BF7098C7}"/>
              </a:ext>
            </a:extLst>
          </p:cNvPr>
          <p:cNvSpPr>
            <a:spLocks noChangeArrowheads="1"/>
          </p:cNvSpPr>
          <p:nvPr/>
        </p:nvSpPr>
        <p:spPr bwMode="auto">
          <a:xfrm>
            <a:off x="2654300" y="4770438"/>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a:t>
            </a:r>
            <a:endParaRPr lang="en-US" altLang="en-US"/>
          </a:p>
        </p:txBody>
      </p:sp>
      <p:sp>
        <p:nvSpPr>
          <p:cNvPr id="89210" name="Line 122">
            <a:extLst>
              <a:ext uri="{FF2B5EF4-FFF2-40B4-BE49-F238E27FC236}">
                <a16:creationId xmlns:a16="http://schemas.microsoft.com/office/drawing/2014/main" id="{88433CA8-7E46-4E9C-9A14-296235A7DAA1}"/>
              </a:ext>
            </a:extLst>
          </p:cNvPr>
          <p:cNvSpPr>
            <a:spLocks noChangeShapeType="1"/>
          </p:cNvSpPr>
          <p:nvPr/>
        </p:nvSpPr>
        <p:spPr bwMode="auto">
          <a:xfrm>
            <a:off x="2786063" y="4435475"/>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11" name="Line 123">
            <a:extLst>
              <a:ext uri="{FF2B5EF4-FFF2-40B4-BE49-F238E27FC236}">
                <a16:creationId xmlns:a16="http://schemas.microsoft.com/office/drawing/2014/main" id="{22035F3F-2B3E-4858-BBE6-6C6CBED8F75F}"/>
              </a:ext>
            </a:extLst>
          </p:cNvPr>
          <p:cNvSpPr>
            <a:spLocks noChangeShapeType="1"/>
          </p:cNvSpPr>
          <p:nvPr/>
        </p:nvSpPr>
        <p:spPr bwMode="auto">
          <a:xfrm flipH="1">
            <a:off x="6183313" y="4435475"/>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12" name="Rectangle 124">
            <a:extLst>
              <a:ext uri="{FF2B5EF4-FFF2-40B4-BE49-F238E27FC236}">
                <a16:creationId xmlns:a16="http://schemas.microsoft.com/office/drawing/2014/main" id="{CE080242-24E6-4F0D-B4D4-ACC742943E43}"/>
              </a:ext>
            </a:extLst>
          </p:cNvPr>
          <p:cNvSpPr>
            <a:spLocks noChangeArrowheads="1"/>
          </p:cNvSpPr>
          <p:nvPr/>
        </p:nvSpPr>
        <p:spPr bwMode="auto">
          <a:xfrm>
            <a:off x="2566988" y="4383088"/>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0.1</a:t>
            </a:r>
            <a:endParaRPr lang="en-US" altLang="en-US"/>
          </a:p>
        </p:txBody>
      </p:sp>
      <p:sp>
        <p:nvSpPr>
          <p:cNvPr id="89213" name="Line 125">
            <a:extLst>
              <a:ext uri="{FF2B5EF4-FFF2-40B4-BE49-F238E27FC236}">
                <a16:creationId xmlns:a16="http://schemas.microsoft.com/office/drawing/2014/main" id="{2FAC0661-5F74-4A32-B35F-2BE2B77D14C6}"/>
              </a:ext>
            </a:extLst>
          </p:cNvPr>
          <p:cNvSpPr>
            <a:spLocks noChangeShapeType="1"/>
          </p:cNvSpPr>
          <p:nvPr/>
        </p:nvSpPr>
        <p:spPr bwMode="auto">
          <a:xfrm>
            <a:off x="2786063" y="4046538"/>
            <a:ext cx="317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14" name="Line 126">
            <a:extLst>
              <a:ext uri="{FF2B5EF4-FFF2-40B4-BE49-F238E27FC236}">
                <a16:creationId xmlns:a16="http://schemas.microsoft.com/office/drawing/2014/main" id="{C1D6EBB3-2DCE-402D-9FFA-E3CB8EE9C182}"/>
              </a:ext>
            </a:extLst>
          </p:cNvPr>
          <p:cNvSpPr>
            <a:spLocks noChangeShapeType="1"/>
          </p:cNvSpPr>
          <p:nvPr/>
        </p:nvSpPr>
        <p:spPr bwMode="auto">
          <a:xfrm flipH="1">
            <a:off x="6183313" y="4046538"/>
            <a:ext cx="4127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15" name="Rectangle 127">
            <a:extLst>
              <a:ext uri="{FF2B5EF4-FFF2-40B4-BE49-F238E27FC236}">
                <a16:creationId xmlns:a16="http://schemas.microsoft.com/office/drawing/2014/main" id="{5AA81551-0158-417F-B17A-3097A1BD4503}"/>
              </a:ext>
            </a:extLst>
          </p:cNvPr>
          <p:cNvSpPr>
            <a:spLocks noChangeArrowheads="1"/>
          </p:cNvSpPr>
          <p:nvPr/>
        </p:nvSpPr>
        <p:spPr bwMode="auto">
          <a:xfrm>
            <a:off x="2566988" y="3994150"/>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0.2</a:t>
            </a:r>
            <a:endParaRPr lang="en-US" altLang="en-US"/>
          </a:p>
        </p:txBody>
      </p:sp>
      <p:sp>
        <p:nvSpPr>
          <p:cNvPr id="89216" name="Line 128">
            <a:extLst>
              <a:ext uri="{FF2B5EF4-FFF2-40B4-BE49-F238E27FC236}">
                <a16:creationId xmlns:a16="http://schemas.microsoft.com/office/drawing/2014/main" id="{BFAEF81E-27AD-4A78-9366-B222B5E65516}"/>
              </a:ext>
            </a:extLst>
          </p:cNvPr>
          <p:cNvSpPr>
            <a:spLocks noChangeShapeType="1"/>
          </p:cNvSpPr>
          <p:nvPr/>
        </p:nvSpPr>
        <p:spPr bwMode="auto">
          <a:xfrm>
            <a:off x="2786063" y="3659188"/>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17" name="Line 129">
            <a:extLst>
              <a:ext uri="{FF2B5EF4-FFF2-40B4-BE49-F238E27FC236}">
                <a16:creationId xmlns:a16="http://schemas.microsoft.com/office/drawing/2014/main" id="{1831388E-70C6-49F6-ADDF-461DE82EFD47}"/>
              </a:ext>
            </a:extLst>
          </p:cNvPr>
          <p:cNvSpPr>
            <a:spLocks noChangeShapeType="1"/>
          </p:cNvSpPr>
          <p:nvPr/>
        </p:nvSpPr>
        <p:spPr bwMode="auto">
          <a:xfrm flipH="1">
            <a:off x="6183313" y="3659188"/>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18" name="Rectangle 130">
            <a:extLst>
              <a:ext uri="{FF2B5EF4-FFF2-40B4-BE49-F238E27FC236}">
                <a16:creationId xmlns:a16="http://schemas.microsoft.com/office/drawing/2014/main" id="{43340EBE-77F2-43DA-86A6-A7866CAFF3FC}"/>
              </a:ext>
            </a:extLst>
          </p:cNvPr>
          <p:cNvSpPr>
            <a:spLocks noChangeArrowheads="1"/>
          </p:cNvSpPr>
          <p:nvPr/>
        </p:nvSpPr>
        <p:spPr bwMode="auto">
          <a:xfrm>
            <a:off x="2566988" y="3605213"/>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0.3</a:t>
            </a:r>
            <a:endParaRPr lang="en-US" altLang="en-US"/>
          </a:p>
        </p:txBody>
      </p:sp>
      <p:sp>
        <p:nvSpPr>
          <p:cNvPr id="89219" name="Line 131">
            <a:extLst>
              <a:ext uri="{FF2B5EF4-FFF2-40B4-BE49-F238E27FC236}">
                <a16:creationId xmlns:a16="http://schemas.microsoft.com/office/drawing/2014/main" id="{AA3443EB-BC37-4EC1-B13F-9A08A9691BE9}"/>
              </a:ext>
            </a:extLst>
          </p:cNvPr>
          <p:cNvSpPr>
            <a:spLocks noChangeShapeType="1"/>
          </p:cNvSpPr>
          <p:nvPr/>
        </p:nvSpPr>
        <p:spPr bwMode="auto">
          <a:xfrm>
            <a:off x="2786063" y="3270250"/>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20" name="Line 132">
            <a:extLst>
              <a:ext uri="{FF2B5EF4-FFF2-40B4-BE49-F238E27FC236}">
                <a16:creationId xmlns:a16="http://schemas.microsoft.com/office/drawing/2014/main" id="{F00AC0EA-FA5A-4402-9C6C-0C85C8C909D1}"/>
              </a:ext>
            </a:extLst>
          </p:cNvPr>
          <p:cNvSpPr>
            <a:spLocks noChangeShapeType="1"/>
          </p:cNvSpPr>
          <p:nvPr/>
        </p:nvSpPr>
        <p:spPr bwMode="auto">
          <a:xfrm flipH="1">
            <a:off x="6183313" y="3270250"/>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21" name="Rectangle 133">
            <a:extLst>
              <a:ext uri="{FF2B5EF4-FFF2-40B4-BE49-F238E27FC236}">
                <a16:creationId xmlns:a16="http://schemas.microsoft.com/office/drawing/2014/main" id="{96602192-810E-4ADB-BB91-67572F3D847F}"/>
              </a:ext>
            </a:extLst>
          </p:cNvPr>
          <p:cNvSpPr>
            <a:spLocks noChangeArrowheads="1"/>
          </p:cNvSpPr>
          <p:nvPr/>
        </p:nvSpPr>
        <p:spPr bwMode="auto">
          <a:xfrm>
            <a:off x="2566988" y="321627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0.4</a:t>
            </a:r>
            <a:endParaRPr lang="en-US" altLang="en-US"/>
          </a:p>
        </p:txBody>
      </p:sp>
      <p:sp>
        <p:nvSpPr>
          <p:cNvPr id="89222" name="Line 134">
            <a:extLst>
              <a:ext uri="{FF2B5EF4-FFF2-40B4-BE49-F238E27FC236}">
                <a16:creationId xmlns:a16="http://schemas.microsoft.com/office/drawing/2014/main" id="{A45CD080-0046-40E5-953B-7430885C22BB}"/>
              </a:ext>
            </a:extLst>
          </p:cNvPr>
          <p:cNvSpPr>
            <a:spLocks noChangeShapeType="1"/>
          </p:cNvSpPr>
          <p:nvPr/>
        </p:nvSpPr>
        <p:spPr bwMode="auto">
          <a:xfrm>
            <a:off x="2786063" y="2879725"/>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23" name="Line 135">
            <a:extLst>
              <a:ext uri="{FF2B5EF4-FFF2-40B4-BE49-F238E27FC236}">
                <a16:creationId xmlns:a16="http://schemas.microsoft.com/office/drawing/2014/main" id="{775A7BED-3F67-4843-9C54-DB4755D1177F}"/>
              </a:ext>
            </a:extLst>
          </p:cNvPr>
          <p:cNvSpPr>
            <a:spLocks noChangeShapeType="1"/>
          </p:cNvSpPr>
          <p:nvPr/>
        </p:nvSpPr>
        <p:spPr bwMode="auto">
          <a:xfrm flipH="1">
            <a:off x="6183313" y="2879725"/>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24" name="Rectangle 136">
            <a:extLst>
              <a:ext uri="{FF2B5EF4-FFF2-40B4-BE49-F238E27FC236}">
                <a16:creationId xmlns:a16="http://schemas.microsoft.com/office/drawing/2014/main" id="{18868123-5110-48A4-A72C-2DC170DFD891}"/>
              </a:ext>
            </a:extLst>
          </p:cNvPr>
          <p:cNvSpPr>
            <a:spLocks noChangeArrowheads="1"/>
          </p:cNvSpPr>
          <p:nvPr/>
        </p:nvSpPr>
        <p:spPr bwMode="auto">
          <a:xfrm>
            <a:off x="2566988" y="282892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0.5</a:t>
            </a:r>
            <a:endParaRPr lang="en-US" altLang="en-US"/>
          </a:p>
        </p:txBody>
      </p:sp>
      <p:sp>
        <p:nvSpPr>
          <p:cNvPr id="89225" name="Line 137">
            <a:extLst>
              <a:ext uri="{FF2B5EF4-FFF2-40B4-BE49-F238E27FC236}">
                <a16:creationId xmlns:a16="http://schemas.microsoft.com/office/drawing/2014/main" id="{B8B9CBAA-3BE8-4634-9EC5-866DC9FEBFBB}"/>
              </a:ext>
            </a:extLst>
          </p:cNvPr>
          <p:cNvSpPr>
            <a:spLocks noChangeShapeType="1"/>
          </p:cNvSpPr>
          <p:nvPr/>
        </p:nvSpPr>
        <p:spPr bwMode="auto">
          <a:xfrm>
            <a:off x="2786063" y="2492375"/>
            <a:ext cx="317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26" name="Line 138">
            <a:extLst>
              <a:ext uri="{FF2B5EF4-FFF2-40B4-BE49-F238E27FC236}">
                <a16:creationId xmlns:a16="http://schemas.microsoft.com/office/drawing/2014/main" id="{5133130C-D4FA-4D95-B800-3956821E16F3}"/>
              </a:ext>
            </a:extLst>
          </p:cNvPr>
          <p:cNvSpPr>
            <a:spLocks noChangeShapeType="1"/>
          </p:cNvSpPr>
          <p:nvPr/>
        </p:nvSpPr>
        <p:spPr bwMode="auto">
          <a:xfrm flipH="1">
            <a:off x="6183313" y="2492375"/>
            <a:ext cx="4127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27" name="Rectangle 139">
            <a:extLst>
              <a:ext uri="{FF2B5EF4-FFF2-40B4-BE49-F238E27FC236}">
                <a16:creationId xmlns:a16="http://schemas.microsoft.com/office/drawing/2014/main" id="{C30E5EF0-42C2-434A-BCC9-06727DC62EED}"/>
              </a:ext>
            </a:extLst>
          </p:cNvPr>
          <p:cNvSpPr>
            <a:spLocks noChangeArrowheads="1"/>
          </p:cNvSpPr>
          <p:nvPr/>
        </p:nvSpPr>
        <p:spPr bwMode="auto">
          <a:xfrm>
            <a:off x="2566988" y="244157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0.6</a:t>
            </a:r>
            <a:endParaRPr lang="en-US" altLang="en-US"/>
          </a:p>
        </p:txBody>
      </p:sp>
      <p:sp>
        <p:nvSpPr>
          <p:cNvPr id="89228" name="Line 140">
            <a:extLst>
              <a:ext uri="{FF2B5EF4-FFF2-40B4-BE49-F238E27FC236}">
                <a16:creationId xmlns:a16="http://schemas.microsoft.com/office/drawing/2014/main" id="{C9D59293-EFD4-4F6A-85C7-FB5EA8644AE6}"/>
              </a:ext>
            </a:extLst>
          </p:cNvPr>
          <p:cNvSpPr>
            <a:spLocks noChangeShapeType="1"/>
          </p:cNvSpPr>
          <p:nvPr/>
        </p:nvSpPr>
        <p:spPr bwMode="auto">
          <a:xfrm>
            <a:off x="2786063" y="2112963"/>
            <a:ext cx="317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29" name="Line 141">
            <a:extLst>
              <a:ext uri="{FF2B5EF4-FFF2-40B4-BE49-F238E27FC236}">
                <a16:creationId xmlns:a16="http://schemas.microsoft.com/office/drawing/2014/main" id="{D109DA63-711B-420B-8CD7-9583DE85F9FD}"/>
              </a:ext>
            </a:extLst>
          </p:cNvPr>
          <p:cNvSpPr>
            <a:spLocks noChangeShapeType="1"/>
          </p:cNvSpPr>
          <p:nvPr/>
        </p:nvSpPr>
        <p:spPr bwMode="auto">
          <a:xfrm flipH="1">
            <a:off x="6183313" y="2112963"/>
            <a:ext cx="4127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230" name="Rectangle 142">
            <a:extLst>
              <a:ext uri="{FF2B5EF4-FFF2-40B4-BE49-F238E27FC236}">
                <a16:creationId xmlns:a16="http://schemas.microsoft.com/office/drawing/2014/main" id="{BBA90D64-25FF-425B-88E8-F37C0B02B10C}"/>
              </a:ext>
            </a:extLst>
          </p:cNvPr>
          <p:cNvSpPr>
            <a:spLocks noChangeArrowheads="1"/>
          </p:cNvSpPr>
          <p:nvPr/>
        </p:nvSpPr>
        <p:spPr bwMode="auto">
          <a:xfrm>
            <a:off x="2566988" y="2062163"/>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0.7</a:t>
            </a:r>
            <a:endParaRPr lang="en-US" altLang="en-US"/>
          </a:p>
        </p:txBody>
      </p:sp>
      <p:sp>
        <p:nvSpPr>
          <p:cNvPr id="89231" name="Freeform 143">
            <a:extLst>
              <a:ext uri="{FF2B5EF4-FFF2-40B4-BE49-F238E27FC236}">
                <a16:creationId xmlns:a16="http://schemas.microsoft.com/office/drawing/2014/main" id="{3DEFA044-1C58-488E-AB6C-43F588C7EBC6}"/>
              </a:ext>
            </a:extLst>
          </p:cNvPr>
          <p:cNvSpPr>
            <a:spLocks/>
          </p:cNvSpPr>
          <p:nvPr/>
        </p:nvSpPr>
        <p:spPr bwMode="auto">
          <a:xfrm>
            <a:off x="2786063" y="3475038"/>
            <a:ext cx="1092200" cy="1349375"/>
          </a:xfrm>
          <a:custGeom>
            <a:avLst/>
            <a:gdLst>
              <a:gd name="T0" fmla="*/ 10 w 688"/>
              <a:gd name="T1" fmla="*/ 834 h 850"/>
              <a:gd name="T2" fmla="*/ 26 w 688"/>
              <a:gd name="T3" fmla="*/ 775 h 850"/>
              <a:gd name="T4" fmla="*/ 41 w 688"/>
              <a:gd name="T5" fmla="*/ 675 h 850"/>
              <a:gd name="T6" fmla="*/ 55 w 688"/>
              <a:gd name="T7" fmla="*/ 535 h 850"/>
              <a:gd name="T8" fmla="*/ 75 w 688"/>
              <a:gd name="T9" fmla="*/ 380 h 850"/>
              <a:gd name="T10" fmla="*/ 91 w 688"/>
              <a:gd name="T11" fmla="*/ 230 h 850"/>
              <a:gd name="T12" fmla="*/ 106 w 688"/>
              <a:gd name="T13" fmla="*/ 116 h 850"/>
              <a:gd name="T14" fmla="*/ 126 w 688"/>
              <a:gd name="T15" fmla="*/ 61 h 850"/>
              <a:gd name="T16" fmla="*/ 140 w 688"/>
              <a:gd name="T17" fmla="*/ 91 h 850"/>
              <a:gd name="T18" fmla="*/ 155 w 688"/>
              <a:gd name="T19" fmla="*/ 201 h 850"/>
              <a:gd name="T20" fmla="*/ 171 w 688"/>
              <a:gd name="T21" fmla="*/ 375 h 850"/>
              <a:gd name="T22" fmla="*/ 190 w 688"/>
              <a:gd name="T23" fmla="*/ 550 h 850"/>
              <a:gd name="T24" fmla="*/ 205 w 688"/>
              <a:gd name="T25" fmla="*/ 545 h 850"/>
              <a:gd name="T26" fmla="*/ 220 w 688"/>
              <a:gd name="T27" fmla="*/ 375 h 850"/>
              <a:gd name="T28" fmla="*/ 236 w 688"/>
              <a:gd name="T29" fmla="*/ 211 h 850"/>
              <a:gd name="T30" fmla="*/ 255 w 688"/>
              <a:gd name="T31" fmla="*/ 136 h 850"/>
              <a:gd name="T32" fmla="*/ 270 w 688"/>
              <a:gd name="T33" fmla="*/ 160 h 850"/>
              <a:gd name="T34" fmla="*/ 285 w 688"/>
              <a:gd name="T35" fmla="*/ 290 h 850"/>
              <a:gd name="T36" fmla="*/ 299 w 688"/>
              <a:gd name="T37" fmla="*/ 499 h 850"/>
              <a:gd name="T38" fmla="*/ 320 w 688"/>
              <a:gd name="T39" fmla="*/ 665 h 850"/>
              <a:gd name="T40" fmla="*/ 335 w 688"/>
              <a:gd name="T41" fmla="*/ 515 h 850"/>
              <a:gd name="T42" fmla="*/ 350 w 688"/>
              <a:gd name="T43" fmla="*/ 295 h 850"/>
              <a:gd name="T44" fmla="*/ 364 w 688"/>
              <a:gd name="T45" fmla="*/ 140 h 850"/>
              <a:gd name="T46" fmla="*/ 385 w 688"/>
              <a:gd name="T47" fmla="*/ 95 h 850"/>
              <a:gd name="T48" fmla="*/ 399 w 688"/>
              <a:gd name="T49" fmla="*/ 165 h 850"/>
              <a:gd name="T50" fmla="*/ 415 w 688"/>
              <a:gd name="T51" fmla="*/ 349 h 850"/>
              <a:gd name="T52" fmla="*/ 434 w 688"/>
              <a:gd name="T53" fmla="*/ 580 h 850"/>
              <a:gd name="T54" fmla="*/ 450 w 688"/>
              <a:gd name="T55" fmla="*/ 629 h 850"/>
              <a:gd name="T56" fmla="*/ 464 w 688"/>
              <a:gd name="T57" fmla="*/ 400 h 850"/>
              <a:gd name="T58" fmla="*/ 480 w 688"/>
              <a:gd name="T59" fmla="*/ 185 h 850"/>
              <a:gd name="T60" fmla="*/ 499 w 688"/>
              <a:gd name="T61" fmla="*/ 65 h 850"/>
              <a:gd name="T62" fmla="*/ 515 w 688"/>
              <a:gd name="T63" fmla="*/ 71 h 850"/>
              <a:gd name="T64" fmla="*/ 529 w 688"/>
              <a:gd name="T65" fmla="*/ 201 h 850"/>
              <a:gd name="T66" fmla="*/ 544 w 688"/>
              <a:gd name="T67" fmla="*/ 420 h 850"/>
              <a:gd name="T68" fmla="*/ 564 w 688"/>
              <a:gd name="T69" fmla="*/ 635 h 850"/>
              <a:gd name="T70" fmla="*/ 580 w 688"/>
              <a:gd name="T71" fmla="*/ 525 h 850"/>
              <a:gd name="T72" fmla="*/ 594 w 688"/>
              <a:gd name="T73" fmla="*/ 265 h 850"/>
              <a:gd name="T74" fmla="*/ 609 w 688"/>
              <a:gd name="T75" fmla="*/ 75 h 850"/>
              <a:gd name="T76" fmla="*/ 629 w 688"/>
              <a:gd name="T77" fmla="*/ 0 h 850"/>
              <a:gd name="T78" fmla="*/ 644 w 688"/>
              <a:gd name="T79" fmla="*/ 61 h 850"/>
              <a:gd name="T80" fmla="*/ 659 w 688"/>
              <a:gd name="T81" fmla="*/ 240 h 850"/>
              <a:gd name="T82" fmla="*/ 674 w 688"/>
              <a:gd name="T83" fmla="*/ 505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8" h="850">
                <a:moveTo>
                  <a:pt x="0" y="850"/>
                </a:moveTo>
                <a:lnTo>
                  <a:pt x="6" y="844"/>
                </a:lnTo>
                <a:lnTo>
                  <a:pt x="10" y="834"/>
                </a:lnTo>
                <a:lnTo>
                  <a:pt x="16" y="819"/>
                </a:lnTo>
                <a:lnTo>
                  <a:pt x="20" y="799"/>
                </a:lnTo>
                <a:lnTo>
                  <a:pt x="26" y="775"/>
                </a:lnTo>
                <a:lnTo>
                  <a:pt x="30" y="744"/>
                </a:lnTo>
                <a:lnTo>
                  <a:pt x="36" y="710"/>
                </a:lnTo>
                <a:lnTo>
                  <a:pt x="41" y="675"/>
                </a:lnTo>
                <a:lnTo>
                  <a:pt x="45" y="629"/>
                </a:lnTo>
                <a:lnTo>
                  <a:pt x="51" y="584"/>
                </a:lnTo>
                <a:lnTo>
                  <a:pt x="55" y="535"/>
                </a:lnTo>
                <a:lnTo>
                  <a:pt x="65" y="485"/>
                </a:lnTo>
                <a:lnTo>
                  <a:pt x="71" y="430"/>
                </a:lnTo>
                <a:lnTo>
                  <a:pt x="75" y="380"/>
                </a:lnTo>
                <a:lnTo>
                  <a:pt x="81" y="325"/>
                </a:lnTo>
                <a:lnTo>
                  <a:pt x="85" y="276"/>
                </a:lnTo>
                <a:lnTo>
                  <a:pt x="91" y="230"/>
                </a:lnTo>
                <a:lnTo>
                  <a:pt x="95" y="185"/>
                </a:lnTo>
                <a:lnTo>
                  <a:pt x="100" y="146"/>
                </a:lnTo>
                <a:lnTo>
                  <a:pt x="106" y="116"/>
                </a:lnTo>
                <a:lnTo>
                  <a:pt x="110" y="85"/>
                </a:lnTo>
                <a:lnTo>
                  <a:pt x="116" y="71"/>
                </a:lnTo>
                <a:lnTo>
                  <a:pt x="126" y="61"/>
                </a:lnTo>
                <a:lnTo>
                  <a:pt x="130" y="61"/>
                </a:lnTo>
                <a:lnTo>
                  <a:pt x="136" y="71"/>
                </a:lnTo>
                <a:lnTo>
                  <a:pt x="140" y="91"/>
                </a:lnTo>
                <a:lnTo>
                  <a:pt x="146" y="120"/>
                </a:lnTo>
                <a:lnTo>
                  <a:pt x="150" y="155"/>
                </a:lnTo>
                <a:lnTo>
                  <a:pt x="155" y="201"/>
                </a:lnTo>
                <a:lnTo>
                  <a:pt x="160" y="255"/>
                </a:lnTo>
                <a:lnTo>
                  <a:pt x="165" y="315"/>
                </a:lnTo>
                <a:lnTo>
                  <a:pt x="171" y="375"/>
                </a:lnTo>
                <a:lnTo>
                  <a:pt x="175" y="440"/>
                </a:lnTo>
                <a:lnTo>
                  <a:pt x="181" y="499"/>
                </a:lnTo>
                <a:lnTo>
                  <a:pt x="190" y="550"/>
                </a:lnTo>
                <a:lnTo>
                  <a:pt x="195" y="580"/>
                </a:lnTo>
                <a:lnTo>
                  <a:pt x="200" y="580"/>
                </a:lnTo>
                <a:lnTo>
                  <a:pt x="205" y="545"/>
                </a:lnTo>
                <a:lnTo>
                  <a:pt x="210" y="495"/>
                </a:lnTo>
                <a:lnTo>
                  <a:pt x="215" y="435"/>
                </a:lnTo>
                <a:lnTo>
                  <a:pt x="220" y="375"/>
                </a:lnTo>
                <a:lnTo>
                  <a:pt x="225" y="315"/>
                </a:lnTo>
                <a:lnTo>
                  <a:pt x="230" y="260"/>
                </a:lnTo>
                <a:lnTo>
                  <a:pt x="236" y="211"/>
                </a:lnTo>
                <a:lnTo>
                  <a:pt x="240" y="175"/>
                </a:lnTo>
                <a:lnTo>
                  <a:pt x="250" y="150"/>
                </a:lnTo>
                <a:lnTo>
                  <a:pt x="255" y="136"/>
                </a:lnTo>
                <a:lnTo>
                  <a:pt x="260" y="130"/>
                </a:lnTo>
                <a:lnTo>
                  <a:pt x="265" y="140"/>
                </a:lnTo>
                <a:lnTo>
                  <a:pt x="270" y="160"/>
                </a:lnTo>
                <a:lnTo>
                  <a:pt x="275" y="195"/>
                </a:lnTo>
                <a:lnTo>
                  <a:pt x="280" y="235"/>
                </a:lnTo>
                <a:lnTo>
                  <a:pt x="285" y="290"/>
                </a:lnTo>
                <a:lnTo>
                  <a:pt x="289" y="355"/>
                </a:lnTo>
                <a:lnTo>
                  <a:pt x="295" y="424"/>
                </a:lnTo>
                <a:lnTo>
                  <a:pt x="299" y="499"/>
                </a:lnTo>
                <a:lnTo>
                  <a:pt x="310" y="574"/>
                </a:lnTo>
                <a:lnTo>
                  <a:pt x="315" y="635"/>
                </a:lnTo>
                <a:lnTo>
                  <a:pt x="320" y="665"/>
                </a:lnTo>
                <a:lnTo>
                  <a:pt x="325" y="645"/>
                </a:lnTo>
                <a:lnTo>
                  <a:pt x="330" y="590"/>
                </a:lnTo>
                <a:lnTo>
                  <a:pt x="335" y="515"/>
                </a:lnTo>
                <a:lnTo>
                  <a:pt x="340" y="440"/>
                </a:lnTo>
                <a:lnTo>
                  <a:pt x="344" y="365"/>
                </a:lnTo>
                <a:lnTo>
                  <a:pt x="350" y="295"/>
                </a:lnTo>
                <a:lnTo>
                  <a:pt x="354" y="235"/>
                </a:lnTo>
                <a:lnTo>
                  <a:pt x="360" y="180"/>
                </a:lnTo>
                <a:lnTo>
                  <a:pt x="364" y="140"/>
                </a:lnTo>
                <a:lnTo>
                  <a:pt x="375" y="110"/>
                </a:lnTo>
                <a:lnTo>
                  <a:pt x="380" y="95"/>
                </a:lnTo>
                <a:lnTo>
                  <a:pt x="385" y="95"/>
                </a:lnTo>
                <a:lnTo>
                  <a:pt x="390" y="105"/>
                </a:lnTo>
                <a:lnTo>
                  <a:pt x="395" y="130"/>
                </a:lnTo>
                <a:lnTo>
                  <a:pt x="399" y="165"/>
                </a:lnTo>
                <a:lnTo>
                  <a:pt x="405" y="215"/>
                </a:lnTo>
                <a:lnTo>
                  <a:pt x="409" y="276"/>
                </a:lnTo>
                <a:lnTo>
                  <a:pt x="415" y="349"/>
                </a:lnTo>
                <a:lnTo>
                  <a:pt x="419" y="424"/>
                </a:lnTo>
                <a:lnTo>
                  <a:pt x="425" y="505"/>
                </a:lnTo>
                <a:lnTo>
                  <a:pt x="434" y="580"/>
                </a:lnTo>
                <a:lnTo>
                  <a:pt x="440" y="639"/>
                </a:lnTo>
                <a:lnTo>
                  <a:pt x="444" y="659"/>
                </a:lnTo>
                <a:lnTo>
                  <a:pt x="450" y="629"/>
                </a:lnTo>
                <a:lnTo>
                  <a:pt x="454" y="560"/>
                </a:lnTo>
                <a:lnTo>
                  <a:pt x="460" y="485"/>
                </a:lnTo>
                <a:lnTo>
                  <a:pt x="464" y="400"/>
                </a:lnTo>
                <a:lnTo>
                  <a:pt x="470" y="320"/>
                </a:lnTo>
                <a:lnTo>
                  <a:pt x="474" y="250"/>
                </a:lnTo>
                <a:lnTo>
                  <a:pt x="480" y="185"/>
                </a:lnTo>
                <a:lnTo>
                  <a:pt x="484" y="136"/>
                </a:lnTo>
                <a:lnTo>
                  <a:pt x="489" y="91"/>
                </a:lnTo>
                <a:lnTo>
                  <a:pt x="499" y="65"/>
                </a:lnTo>
                <a:lnTo>
                  <a:pt x="505" y="51"/>
                </a:lnTo>
                <a:lnTo>
                  <a:pt x="509" y="55"/>
                </a:lnTo>
                <a:lnTo>
                  <a:pt x="515" y="71"/>
                </a:lnTo>
                <a:lnTo>
                  <a:pt x="519" y="100"/>
                </a:lnTo>
                <a:lnTo>
                  <a:pt x="525" y="146"/>
                </a:lnTo>
                <a:lnTo>
                  <a:pt x="529" y="201"/>
                </a:lnTo>
                <a:lnTo>
                  <a:pt x="535" y="265"/>
                </a:lnTo>
                <a:lnTo>
                  <a:pt x="539" y="340"/>
                </a:lnTo>
                <a:lnTo>
                  <a:pt x="544" y="420"/>
                </a:lnTo>
                <a:lnTo>
                  <a:pt x="549" y="505"/>
                </a:lnTo>
                <a:lnTo>
                  <a:pt x="559" y="580"/>
                </a:lnTo>
                <a:lnTo>
                  <a:pt x="564" y="635"/>
                </a:lnTo>
                <a:lnTo>
                  <a:pt x="570" y="645"/>
                </a:lnTo>
                <a:lnTo>
                  <a:pt x="574" y="600"/>
                </a:lnTo>
                <a:lnTo>
                  <a:pt x="580" y="525"/>
                </a:lnTo>
                <a:lnTo>
                  <a:pt x="584" y="435"/>
                </a:lnTo>
                <a:lnTo>
                  <a:pt x="589" y="349"/>
                </a:lnTo>
                <a:lnTo>
                  <a:pt x="594" y="265"/>
                </a:lnTo>
                <a:lnTo>
                  <a:pt x="599" y="190"/>
                </a:lnTo>
                <a:lnTo>
                  <a:pt x="604" y="126"/>
                </a:lnTo>
                <a:lnTo>
                  <a:pt x="609" y="75"/>
                </a:lnTo>
                <a:lnTo>
                  <a:pt x="619" y="35"/>
                </a:lnTo>
                <a:lnTo>
                  <a:pt x="624" y="10"/>
                </a:lnTo>
                <a:lnTo>
                  <a:pt x="629" y="0"/>
                </a:lnTo>
                <a:lnTo>
                  <a:pt x="635" y="6"/>
                </a:lnTo>
                <a:lnTo>
                  <a:pt x="639" y="25"/>
                </a:lnTo>
                <a:lnTo>
                  <a:pt x="644" y="61"/>
                </a:lnTo>
                <a:lnTo>
                  <a:pt x="649" y="110"/>
                </a:lnTo>
                <a:lnTo>
                  <a:pt x="654" y="170"/>
                </a:lnTo>
                <a:lnTo>
                  <a:pt x="659" y="240"/>
                </a:lnTo>
                <a:lnTo>
                  <a:pt x="664" y="325"/>
                </a:lnTo>
                <a:lnTo>
                  <a:pt x="669" y="410"/>
                </a:lnTo>
                <a:lnTo>
                  <a:pt x="674" y="505"/>
                </a:lnTo>
                <a:lnTo>
                  <a:pt x="684" y="590"/>
                </a:lnTo>
                <a:lnTo>
                  <a:pt x="688" y="649"/>
                </a:lnTo>
              </a:path>
            </a:pathLst>
          </a:custGeom>
          <a:noFill/>
          <a:ln w="28575"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232" name="Freeform 144">
            <a:extLst>
              <a:ext uri="{FF2B5EF4-FFF2-40B4-BE49-F238E27FC236}">
                <a16:creationId xmlns:a16="http://schemas.microsoft.com/office/drawing/2014/main" id="{19729E66-8BF6-40D5-95FF-1326E1D09ACB}"/>
              </a:ext>
            </a:extLst>
          </p:cNvPr>
          <p:cNvSpPr>
            <a:spLocks/>
          </p:cNvSpPr>
          <p:nvPr/>
        </p:nvSpPr>
        <p:spPr bwMode="auto">
          <a:xfrm>
            <a:off x="3878263" y="3133725"/>
            <a:ext cx="1093787" cy="1506538"/>
          </a:xfrm>
          <a:custGeom>
            <a:avLst/>
            <a:gdLst>
              <a:gd name="T0" fmla="*/ 10 w 689"/>
              <a:gd name="T1" fmla="*/ 809 h 949"/>
              <a:gd name="T2" fmla="*/ 26 w 689"/>
              <a:gd name="T3" fmla="*/ 530 h 949"/>
              <a:gd name="T4" fmla="*/ 41 w 689"/>
              <a:gd name="T5" fmla="*/ 300 h 949"/>
              <a:gd name="T6" fmla="*/ 61 w 689"/>
              <a:gd name="T7" fmla="*/ 181 h 949"/>
              <a:gd name="T8" fmla="*/ 75 w 689"/>
              <a:gd name="T9" fmla="*/ 195 h 949"/>
              <a:gd name="T10" fmla="*/ 91 w 689"/>
              <a:gd name="T11" fmla="*/ 345 h 949"/>
              <a:gd name="T12" fmla="*/ 106 w 689"/>
              <a:gd name="T13" fmla="*/ 605 h 949"/>
              <a:gd name="T14" fmla="*/ 126 w 689"/>
              <a:gd name="T15" fmla="*/ 864 h 949"/>
              <a:gd name="T16" fmla="*/ 140 w 689"/>
              <a:gd name="T17" fmla="*/ 714 h 949"/>
              <a:gd name="T18" fmla="*/ 155 w 689"/>
              <a:gd name="T19" fmla="*/ 430 h 949"/>
              <a:gd name="T20" fmla="*/ 171 w 689"/>
              <a:gd name="T21" fmla="*/ 221 h 949"/>
              <a:gd name="T22" fmla="*/ 191 w 689"/>
              <a:gd name="T23" fmla="*/ 136 h 949"/>
              <a:gd name="T24" fmla="*/ 205 w 689"/>
              <a:gd name="T25" fmla="*/ 195 h 949"/>
              <a:gd name="T26" fmla="*/ 220 w 689"/>
              <a:gd name="T27" fmla="*/ 400 h 949"/>
              <a:gd name="T28" fmla="*/ 240 w 689"/>
              <a:gd name="T29" fmla="*/ 700 h 949"/>
              <a:gd name="T30" fmla="*/ 255 w 689"/>
              <a:gd name="T31" fmla="*/ 880 h 949"/>
              <a:gd name="T32" fmla="*/ 270 w 689"/>
              <a:gd name="T33" fmla="*/ 615 h 949"/>
              <a:gd name="T34" fmla="*/ 285 w 689"/>
              <a:gd name="T35" fmla="*/ 325 h 949"/>
              <a:gd name="T36" fmla="*/ 305 w 689"/>
              <a:gd name="T37" fmla="*/ 136 h 949"/>
              <a:gd name="T38" fmla="*/ 320 w 689"/>
              <a:gd name="T39" fmla="*/ 96 h 949"/>
              <a:gd name="T40" fmla="*/ 335 w 689"/>
              <a:gd name="T41" fmla="*/ 215 h 949"/>
              <a:gd name="T42" fmla="*/ 350 w 689"/>
              <a:gd name="T43" fmla="*/ 465 h 949"/>
              <a:gd name="T44" fmla="*/ 370 w 689"/>
              <a:gd name="T45" fmla="*/ 785 h 949"/>
              <a:gd name="T46" fmla="*/ 385 w 689"/>
              <a:gd name="T47" fmla="*/ 844 h 949"/>
              <a:gd name="T48" fmla="*/ 399 w 689"/>
              <a:gd name="T49" fmla="*/ 510 h 949"/>
              <a:gd name="T50" fmla="*/ 415 w 689"/>
              <a:gd name="T51" fmla="*/ 225 h 949"/>
              <a:gd name="T52" fmla="*/ 435 w 689"/>
              <a:gd name="T53" fmla="*/ 75 h 949"/>
              <a:gd name="T54" fmla="*/ 450 w 689"/>
              <a:gd name="T55" fmla="*/ 86 h 949"/>
              <a:gd name="T56" fmla="*/ 464 w 689"/>
              <a:gd name="T57" fmla="*/ 246 h 949"/>
              <a:gd name="T58" fmla="*/ 480 w 689"/>
              <a:gd name="T59" fmla="*/ 530 h 949"/>
              <a:gd name="T60" fmla="*/ 499 w 689"/>
              <a:gd name="T61" fmla="*/ 874 h 949"/>
              <a:gd name="T62" fmla="*/ 515 w 689"/>
              <a:gd name="T63" fmla="*/ 755 h 949"/>
              <a:gd name="T64" fmla="*/ 529 w 689"/>
              <a:gd name="T65" fmla="*/ 405 h 949"/>
              <a:gd name="T66" fmla="*/ 550 w 689"/>
              <a:gd name="T67" fmla="*/ 150 h 949"/>
              <a:gd name="T68" fmla="*/ 564 w 689"/>
              <a:gd name="T69" fmla="*/ 35 h 949"/>
              <a:gd name="T70" fmla="*/ 580 w 689"/>
              <a:gd name="T71" fmla="*/ 81 h 949"/>
              <a:gd name="T72" fmla="*/ 594 w 689"/>
              <a:gd name="T73" fmla="*/ 286 h 949"/>
              <a:gd name="T74" fmla="*/ 615 w 689"/>
              <a:gd name="T75" fmla="*/ 620 h 949"/>
              <a:gd name="T76" fmla="*/ 629 w 689"/>
              <a:gd name="T77" fmla="*/ 949 h 949"/>
              <a:gd name="T78" fmla="*/ 645 w 689"/>
              <a:gd name="T79" fmla="*/ 650 h 949"/>
              <a:gd name="T80" fmla="*/ 659 w 689"/>
              <a:gd name="T81" fmla="*/ 310 h 949"/>
              <a:gd name="T82" fmla="*/ 680 w 689"/>
              <a:gd name="T83" fmla="*/ 7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9" h="949">
                <a:moveTo>
                  <a:pt x="0" y="864"/>
                </a:moveTo>
                <a:lnTo>
                  <a:pt x="6" y="864"/>
                </a:lnTo>
                <a:lnTo>
                  <a:pt x="10" y="809"/>
                </a:lnTo>
                <a:lnTo>
                  <a:pt x="16" y="720"/>
                </a:lnTo>
                <a:lnTo>
                  <a:pt x="21" y="625"/>
                </a:lnTo>
                <a:lnTo>
                  <a:pt x="26" y="530"/>
                </a:lnTo>
                <a:lnTo>
                  <a:pt x="31" y="445"/>
                </a:lnTo>
                <a:lnTo>
                  <a:pt x="36" y="365"/>
                </a:lnTo>
                <a:lnTo>
                  <a:pt x="41" y="300"/>
                </a:lnTo>
                <a:lnTo>
                  <a:pt x="45" y="246"/>
                </a:lnTo>
                <a:lnTo>
                  <a:pt x="55" y="205"/>
                </a:lnTo>
                <a:lnTo>
                  <a:pt x="61" y="181"/>
                </a:lnTo>
                <a:lnTo>
                  <a:pt x="65" y="171"/>
                </a:lnTo>
                <a:lnTo>
                  <a:pt x="71" y="175"/>
                </a:lnTo>
                <a:lnTo>
                  <a:pt x="75" y="195"/>
                </a:lnTo>
                <a:lnTo>
                  <a:pt x="81" y="231"/>
                </a:lnTo>
                <a:lnTo>
                  <a:pt x="86" y="280"/>
                </a:lnTo>
                <a:lnTo>
                  <a:pt x="91" y="345"/>
                </a:lnTo>
                <a:lnTo>
                  <a:pt x="96" y="420"/>
                </a:lnTo>
                <a:lnTo>
                  <a:pt x="100" y="510"/>
                </a:lnTo>
                <a:lnTo>
                  <a:pt x="106" y="605"/>
                </a:lnTo>
                <a:lnTo>
                  <a:pt x="110" y="704"/>
                </a:lnTo>
                <a:lnTo>
                  <a:pt x="120" y="799"/>
                </a:lnTo>
                <a:lnTo>
                  <a:pt x="126" y="864"/>
                </a:lnTo>
                <a:lnTo>
                  <a:pt x="130" y="870"/>
                </a:lnTo>
                <a:lnTo>
                  <a:pt x="136" y="809"/>
                </a:lnTo>
                <a:lnTo>
                  <a:pt x="140" y="714"/>
                </a:lnTo>
                <a:lnTo>
                  <a:pt x="145" y="620"/>
                </a:lnTo>
                <a:lnTo>
                  <a:pt x="151" y="520"/>
                </a:lnTo>
                <a:lnTo>
                  <a:pt x="155" y="430"/>
                </a:lnTo>
                <a:lnTo>
                  <a:pt x="161" y="351"/>
                </a:lnTo>
                <a:lnTo>
                  <a:pt x="165" y="276"/>
                </a:lnTo>
                <a:lnTo>
                  <a:pt x="171" y="221"/>
                </a:lnTo>
                <a:lnTo>
                  <a:pt x="181" y="175"/>
                </a:lnTo>
                <a:lnTo>
                  <a:pt x="185" y="146"/>
                </a:lnTo>
                <a:lnTo>
                  <a:pt x="191" y="136"/>
                </a:lnTo>
                <a:lnTo>
                  <a:pt x="195" y="136"/>
                </a:lnTo>
                <a:lnTo>
                  <a:pt x="200" y="160"/>
                </a:lnTo>
                <a:lnTo>
                  <a:pt x="205" y="195"/>
                </a:lnTo>
                <a:lnTo>
                  <a:pt x="210" y="250"/>
                </a:lnTo>
                <a:lnTo>
                  <a:pt x="216" y="320"/>
                </a:lnTo>
                <a:lnTo>
                  <a:pt x="220" y="400"/>
                </a:lnTo>
                <a:lnTo>
                  <a:pt x="226" y="495"/>
                </a:lnTo>
                <a:lnTo>
                  <a:pt x="230" y="595"/>
                </a:lnTo>
                <a:lnTo>
                  <a:pt x="240" y="700"/>
                </a:lnTo>
                <a:lnTo>
                  <a:pt x="246" y="795"/>
                </a:lnTo>
                <a:lnTo>
                  <a:pt x="250" y="870"/>
                </a:lnTo>
                <a:lnTo>
                  <a:pt x="255" y="880"/>
                </a:lnTo>
                <a:lnTo>
                  <a:pt x="260" y="815"/>
                </a:lnTo>
                <a:lnTo>
                  <a:pt x="265" y="720"/>
                </a:lnTo>
                <a:lnTo>
                  <a:pt x="270" y="615"/>
                </a:lnTo>
                <a:lnTo>
                  <a:pt x="275" y="510"/>
                </a:lnTo>
                <a:lnTo>
                  <a:pt x="281" y="410"/>
                </a:lnTo>
                <a:lnTo>
                  <a:pt x="285" y="325"/>
                </a:lnTo>
                <a:lnTo>
                  <a:pt x="291" y="246"/>
                </a:lnTo>
                <a:lnTo>
                  <a:pt x="295" y="185"/>
                </a:lnTo>
                <a:lnTo>
                  <a:pt x="305" y="136"/>
                </a:lnTo>
                <a:lnTo>
                  <a:pt x="310" y="106"/>
                </a:lnTo>
                <a:lnTo>
                  <a:pt x="315" y="91"/>
                </a:lnTo>
                <a:lnTo>
                  <a:pt x="320" y="96"/>
                </a:lnTo>
                <a:lnTo>
                  <a:pt x="325" y="120"/>
                </a:lnTo>
                <a:lnTo>
                  <a:pt x="330" y="160"/>
                </a:lnTo>
                <a:lnTo>
                  <a:pt x="335" y="215"/>
                </a:lnTo>
                <a:lnTo>
                  <a:pt x="340" y="286"/>
                </a:lnTo>
                <a:lnTo>
                  <a:pt x="346" y="370"/>
                </a:lnTo>
                <a:lnTo>
                  <a:pt x="350" y="465"/>
                </a:lnTo>
                <a:lnTo>
                  <a:pt x="355" y="564"/>
                </a:lnTo>
                <a:lnTo>
                  <a:pt x="365" y="675"/>
                </a:lnTo>
                <a:lnTo>
                  <a:pt x="370" y="785"/>
                </a:lnTo>
                <a:lnTo>
                  <a:pt x="375" y="880"/>
                </a:lnTo>
                <a:lnTo>
                  <a:pt x="380" y="909"/>
                </a:lnTo>
                <a:lnTo>
                  <a:pt x="385" y="844"/>
                </a:lnTo>
                <a:lnTo>
                  <a:pt x="389" y="735"/>
                </a:lnTo>
                <a:lnTo>
                  <a:pt x="395" y="620"/>
                </a:lnTo>
                <a:lnTo>
                  <a:pt x="399" y="510"/>
                </a:lnTo>
                <a:lnTo>
                  <a:pt x="405" y="400"/>
                </a:lnTo>
                <a:lnTo>
                  <a:pt x="409" y="306"/>
                </a:lnTo>
                <a:lnTo>
                  <a:pt x="415" y="225"/>
                </a:lnTo>
                <a:lnTo>
                  <a:pt x="420" y="160"/>
                </a:lnTo>
                <a:lnTo>
                  <a:pt x="430" y="110"/>
                </a:lnTo>
                <a:lnTo>
                  <a:pt x="435" y="75"/>
                </a:lnTo>
                <a:lnTo>
                  <a:pt x="440" y="61"/>
                </a:lnTo>
                <a:lnTo>
                  <a:pt x="444" y="65"/>
                </a:lnTo>
                <a:lnTo>
                  <a:pt x="450" y="86"/>
                </a:lnTo>
                <a:lnTo>
                  <a:pt x="454" y="120"/>
                </a:lnTo>
                <a:lnTo>
                  <a:pt x="460" y="175"/>
                </a:lnTo>
                <a:lnTo>
                  <a:pt x="464" y="246"/>
                </a:lnTo>
                <a:lnTo>
                  <a:pt x="470" y="325"/>
                </a:lnTo>
                <a:lnTo>
                  <a:pt x="474" y="420"/>
                </a:lnTo>
                <a:lnTo>
                  <a:pt x="480" y="530"/>
                </a:lnTo>
                <a:lnTo>
                  <a:pt x="490" y="645"/>
                </a:lnTo>
                <a:lnTo>
                  <a:pt x="495" y="765"/>
                </a:lnTo>
                <a:lnTo>
                  <a:pt x="499" y="874"/>
                </a:lnTo>
                <a:lnTo>
                  <a:pt x="505" y="935"/>
                </a:lnTo>
                <a:lnTo>
                  <a:pt x="509" y="870"/>
                </a:lnTo>
                <a:lnTo>
                  <a:pt x="515" y="755"/>
                </a:lnTo>
                <a:lnTo>
                  <a:pt x="519" y="630"/>
                </a:lnTo>
                <a:lnTo>
                  <a:pt x="525" y="515"/>
                </a:lnTo>
                <a:lnTo>
                  <a:pt x="529" y="405"/>
                </a:lnTo>
                <a:lnTo>
                  <a:pt x="535" y="306"/>
                </a:lnTo>
                <a:lnTo>
                  <a:pt x="539" y="221"/>
                </a:lnTo>
                <a:lnTo>
                  <a:pt x="550" y="150"/>
                </a:lnTo>
                <a:lnTo>
                  <a:pt x="554" y="96"/>
                </a:lnTo>
                <a:lnTo>
                  <a:pt x="560" y="55"/>
                </a:lnTo>
                <a:lnTo>
                  <a:pt x="564" y="35"/>
                </a:lnTo>
                <a:lnTo>
                  <a:pt x="570" y="35"/>
                </a:lnTo>
                <a:lnTo>
                  <a:pt x="574" y="45"/>
                </a:lnTo>
                <a:lnTo>
                  <a:pt x="580" y="81"/>
                </a:lnTo>
                <a:lnTo>
                  <a:pt x="584" y="130"/>
                </a:lnTo>
                <a:lnTo>
                  <a:pt x="590" y="201"/>
                </a:lnTo>
                <a:lnTo>
                  <a:pt x="594" y="286"/>
                </a:lnTo>
                <a:lnTo>
                  <a:pt x="599" y="385"/>
                </a:lnTo>
                <a:lnTo>
                  <a:pt x="604" y="495"/>
                </a:lnTo>
                <a:lnTo>
                  <a:pt x="615" y="620"/>
                </a:lnTo>
                <a:lnTo>
                  <a:pt x="619" y="745"/>
                </a:lnTo>
                <a:lnTo>
                  <a:pt x="625" y="870"/>
                </a:lnTo>
                <a:lnTo>
                  <a:pt x="629" y="949"/>
                </a:lnTo>
                <a:lnTo>
                  <a:pt x="635" y="895"/>
                </a:lnTo>
                <a:lnTo>
                  <a:pt x="639" y="775"/>
                </a:lnTo>
                <a:lnTo>
                  <a:pt x="645" y="650"/>
                </a:lnTo>
                <a:lnTo>
                  <a:pt x="649" y="530"/>
                </a:lnTo>
                <a:lnTo>
                  <a:pt x="654" y="416"/>
                </a:lnTo>
                <a:lnTo>
                  <a:pt x="659" y="310"/>
                </a:lnTo>
                <a:lnTo>
                  <a:pt x="664" y="215"/>
                </a:lnTo>
                <a:lnTo>
                  <a:pt x="674" y="140"/>
                </a:lnTo>
                <a:lnTo>
                  <a:pt x="680" y="75"/>
                </a:lnTo>
                <a:lnTo>
                  <a:pt x="684" y="31"/>
                </a:lnTo>
                <a:lnTo>
                  <a:pt x="689" y="0"/>
                </a:lnTo>
              </a:path>
            </a:pathLst>
          </a:custGeom>
          <a:noFill/>
          <a:ln w="28575"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233" name="Freeform 145">
            <a:extLst>
              <a:ext uri="{FF2B5EF4-FFF2-40B4-BE49-F238E27FC236}">
                <a16:creationId xmlns:a16="http://schemas.microsoft.com/office/drawing/2014/main" id="{4BF1C724-CF35-4359-817B-6D0827B83C04}"/>
              </a:ext>
            </a:extLst>
          </p:cNvPr>
          <p:cNvSpPr>
            <a:spLocks/>
          </p:cNvSpPr>
          <p:nvPr/>
        </p:nvSpPr>
        <p:spPr bwMode="auto">
          <a:xfrm>
            <a:off x="4972050" y="2897188"/>
            <a:ext cx="1093788" cy="1871662"/>
          </a:xfrm>
          <a:custGeom>
            <a:avLst/>
            <a:gdLst>
              <a:gd name="T0" fmla="*/ 10 w 689"/>
              <a:gd name="T1" fmla="*/ 149 h 1179"/>
              <a:gd name="T2" fmla="*/ 25 w 689"/>
              <a:gd name="T3" fmla="*/ 305 h 1179"/>
              <a:gd name="T4" fmla="*/ 40 w 689"/>
              <a:gd name="T5" fmla="*/ 604 h 1179"/>
              <a:gd name="T6" fmla="*/ 60 w 689"/>
              <a:gd name="T7" fmla="*/ 989 h 1179"/>
              <a:gd name="T8" fmla="*/ 75 w 689"/>
              <a:gd name="T9" fmla="*/ 969 h 1179"/>
              <a:gd name="T10" fmla="*/ 90 w 689"/>
              <a:gd name="T11" fmla="*/ 585 h 1179"/>
              <a:gd name="T12" fmla="*/ 109 w 689"/>
              <a:gd name="T13" fmla="*/ 279 h 1179"/>
              <a:gd name="T14" fmla="*/ 125 w 689"/>
              <a:gd name="T15" fmla="*/ 119 h 1179"/>
              <a:gd name="T16" fmla="*/ 140 w 689"/>
              <a:gd name="T17" fmla="*/ 149 h 1179"/>
              <a:gd name="T18" fmla="*/ 154 w 689"/>
              <a:gd name="T19" fmla="*/ 344 h 1179"/>
              <a:gd name="T20" fmla="*/ 174 w 689"/>
              <a:gd name="T21" fmla="*/ 674 h 1179"/>
              <a:gd name="T22" fmla="*/ 190 w 689"/>
              <a:gd name="T23" fmla="*/ 1078 h 1179"/>
              <a:gd name="T24" fmla="*/ 205 w 689"/>
              <a:gd name="T25" fmla="*/ 873 h 1179"/>
              <a:gd name="T26" fmla="*/ 219 w 689"/>
              <a:gd name="T27" fmla="*/ 474 h 1179"/>
              <a:gd name="T28" fmla="*/ 239 w 689"/>
              <a:gd name="T29" fmla="*/ 200 h 1179"/>
              <a:gd name="T30" fmla="*/ 254 w 689"/>
              <a:gd name="T31" fmla="*/ 90 h 1179"/>
              <a:gd name="T32" fmla="*/ 270 w 689"/>
              <a:gd name="T33" fmla="*/ 160 h 1179"/>
              <a:gd name="T34" fmla="*/ 284 w 689"/>
              <a:gd name="T35" fmla="*/ 384 h 1179"/>
              <a:gd name="T36" fmla="*/ 304 w 689"/>
              <a:gd name="T37" fmla="*/ 749 h 1179"/>
              <a:gd name="T38" fmla="*/ 319 w 689"/>
              <a:gd name="T39" fmla="*/ 1179 h 1179"/>
              <a:gd name="T40" fmla="*/ 335 w 689"/>
              <a:gd name="T41" fmla="*/ 759 h 1179"/>
              <a:gd name="T42" fmla="*/ 349 w 689"/>
              <a:gd name="T43" fmla="*/ 384 h 1179"/>
              <a:gd name="T44" fmla="*/ 369 w 689"/>
              <a:gd name="T45" fmla="*/ 145 h 1179"/>
              <a:gd name="T46" fmla="*/ 384 w 689"/>
              <a:gd name="T47" fmla="*/ 60 h 1179"/>
              <a:gd name="T48" fmla="*/ 399 w 689"/>
              <a:gd name="T49" fmla="*/ 155 h 1179"/>
              <a:gd name="T50" fmla="*/ 419 w 689"/>
              <a:gd name="T51" fmla="*/ 429 h 1179"/>
              <a:gd name="T52" fmla="*/ 434 w 689"/>
              <a:gd name="T53" fmla="*/ 843 h 1179"/>
              <a:gd name="T54" fmla="*/ 449 w 689"/>
              <a:gd name="T55" fmla="*/ 1108 h 1179"/>
              <a:gd name="T56" fmla="*/ 464 w 689"/>
              <a:gd name="T57" fmla="*/ 669 h 1179"/>
              <a:gd name="T58" fmla="*/ 484 w 689"/>
              <a:gd name="T59" fmla="*/ 309 h 1179"/>
              <a:gd name="T60" fmla="*/ 498 w 689"/>
              <a:gd name="T61" fmla="*/ 80 h 1179"/>
              <a:gd name="T62" fmla="*/ 514 w 689"/>
              <a:gd name="T63" fmla="*/ 30 h 1179"/>
              <a:gd name="T64" fmla="*/ 529 w 689"/>
              <a:gd name="T65" fmla="*/ 180 h 1179"/>
              <a:gd name="T66" fmla="*/ 549 w 689"/>
              <a:gd name="T67" fmla="*/ 510 h 1179"/>
              <a:gd name="T68" fmla="*/ 563 w 689"/>
              <a:gd name="T69" fmla="*/ 934 h 1179"/>
              <a:gd name="T70" fmla="*/ 579 w 689"/>
              <a:gd name="T71" fmla="*/ 1023 h 1179"/>
              <a:gd name="T72" fmla="*/ 594 w 689"/>
              <a:gd name="T73" fmla="*/ 575 h 1179"/>
              <a:gd name="T74" fmla="*/ 614 w 689"/>
              <a:gd name="T75" fmla="*/ 214 h 1179"/>
              <a:gd name="T76" fmla="*/ 628 w 689"/>
              <a:gd name="T77" fmla="*/ 20 h 1179"/>
              <a:gd name="T78" fmla="*/ 643 w 689"/>
              <a:gd name="T79" fmla="*/ 30 h 1179"/>
              <a:gd name="T80" fmla="*/ 659 w 689"/>
              <a:gd name="T81" fmla="*/ 224 h 1179"/>
              <a:gd name="T82" fmla="*/ 679 w 689"/>
              <a:gd name="T83" fmla="*/ 565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9" h="1179">
                <a:moveTo>
                  <a:pt x="0" y="149"/>
                </a:moveTo>
                <a:lnTo>
                  <a:pt x="5" y="139"/>
                </a:lnTo>
                <a:lnTo>
                  <a:pt x="10" y="149"/>
                </a:lnTo>
                <a:lnTo>
                  <a:pt x="15" y="180"/>
                </a:lnTo>
                <a:lnTo>
                  <a:pt x="20" y="235"/>
                </a:lnTo>
                <a:lnTo>
                  <a:pt x="25" y="305"/>
                </a:lnTo>
                <a:lnTo>
                  <a:pt x="30" y="389"/>
                </a:lnTo>
                <a:lnTo>
                  <a:pt x="35" y="490"/>
                </a:lnTo>
                <a:lnTo>
                  <a:pt x="40" y="604"/>
                </a:lnTo>
                <a:lnTo>
                  <a:pt x="50" y="729"/>
                </a:lnTo>
                <a:lnTo>
                  <a:pt x="55" y="859"/>
                </a:lnTo>
                <a:lnTo>
                  <a:pt x="60" y="989"/>
                </a:lnTo>
                <a:lnTo>
                  <a:pt x="65" y="1098"/>
                </a:lnTo>
                <a:lnTo>
                  <a:pt x="70" y="1088"/>
                </a:lnTo>
                <a:lnTo>
                  <a:pt x="75" y="969"/>
                </a:lnTo>
                <a:lnTo>
                  <a:pt x="80" y="839"/>
                </a:lnTo>
                <a:lnTo>
                  <a:pt x="85" y="709"/>
                </a:lnTo>
                <a:lnTo>
                  <a:pt x="90" y="585"/>
                </a:lnTo>
                <a:lnTo>
                  <a:pt x="95" y="469"/>
                </a:lnTo>
                <a:lnTo>
                  <a:pt x="99" y="364"/>
                </a:lnTo>
                <a:lnTo>
                  <a:pt x="109" y="279"/>
                </a:lnTo>
                <a:lnTo>
                  <a:pt x="115" y="204"/>
                </a:lnTo>
                <a:lnTo>
                  <a:pt x="119" y="155"/>
                </a:lnTo>
                <a:lnTo>
                  <a:pt x="125" y="119"/>
                </a:lnTo>
                <a:lnTo>
                  <a:pt x="130" y="109"/>
                </a:lnTo>
                <a:lnTo>
                  <a:pt x="135" y="119"/>
                </a:lnTo>
                <a:lnTo>
                  <a:pt x="140" y="149"/>
                </a:lnTo>
                <a:lnTo>
                  <a:pt x="145" y="200"/>
                </a:lnTo>
                <a:lnTo>
                  <a:pt x="150" y="265"/>
                </a:lnTo>
                <a:lnTo>
                  <a:pt x="154" y="344"/>
                </a:lnTo>
                <a:lnTo>
                  <a:pt x="160" y="445"/>
                </a:lnTo>
                <a:lnTo>
                  <a:pt x="170" y="554"/>
                </a:lnTo>
                <a:lnTo>
                  <a:pt x="174" y="674"/>
                </a:lnTo>
                <a:lnTo>
                  <a:pt x="180" y="804"/>
                </a:lnTo>
                <a:lnTo>
                  <a:pt x="184" y="938"/>
                </a:lnTo>
                <a:lnTo>
                  <a:pt x="190" y="1078"/>
                </a:lnTo>
                <a:lnTo>
                  <a:pt x="195" y="1139"/>
                </a:lnTo>
                <a:lnTo>
                  <a:pt x="200" y="1019"/>
                </a:lnTo>
                <a:lnTo>
                  <a:pt x="205" y="873"/>
                </a:lnTo>
                <a:lnTo>
                  <a:pt x="209" y="734"/>
                </a:lnTo>
                <a:lnTo>
                  <a:pt x="215" y="599"/>
                </a:lnTo>
                <a:lnTo>
                  <a:pt x="219" y="474"/>
                </a:lnTo>
                <a:lnTo>
                  <a:pt x="225" y="364"/>
                </a:lnTo>
                <a:lnTo>
                  <a:pt x="235" y="275"/>
                </a:lnTo>
                <a:lnTo>
                  <a:pt x="239" y="200"/>
                </a:lnTo>
                <a:lnTo>
                  <a:pt x="244" y="145"/>
                </a:lnTo>
                <a:lnTo>
                  <a:pt x="249" y="109"/>
                </a:lnTo>
                <a:lnTo>
                  <a:pt x="254" y="90"/>
                </a:lnTo>
                <a:lnTo>
                  <a:pt x="260" y="95"/>
                </a:lnTo>
                <a:lnTo>
                  <a:pt x="264" y="115"/>
                </a:lnTo>
                <a:lnTo>
                  <a:pt x="270" y="160"/>
                </a:lnTo>
                <a:lnTo>
                  <a:pt x="274" y="214"/>
                </a:lnTo>
                <a:lnTo>
                  <a:pt x="280" y="289"/>
                </a:lnTo>
                <a:lnTo>
                  <a:pt x="284" y="384"/>
                </a:lnTo>
                <a:lnTo>
                  <a:pt x="294" y="490"/>
                </a:lnTo>
                <a:lnTo>
                  <a:pt x="299" y="614"/>
                </a:lnTo>
                <a:lnTo>
                  <a:pt x="304" y="749"/>
                </a:lnTo>
                <a:lnTo>
                  <a:pt x="309" y="894"/>
                </a:lnTo>
                <a:lnTo>
                  <a:pt x="314" y="1044"/>
                </a:lnTo>
                <a:lnTo>
                  <a:pt x="319" y="1179"/>
                </a:lnTo>
                <a:lnTo>
                  <a:pt x="325" y="1058"/>
                </a:lnTo>
                <a:lnTo>
                  <a:pt x="329" y="904"/>
                </a:lnTo>
                <a:lnTo>
                  <a:pt x="335" y="759"/>
                </a:lnTo>
                <a:lnTo>
                  <a:pt x="339" y="624"/>
                </a:lnTo>
                <a:lnTo>
                  <a:pt x="345" y="494"/>
                </a:lnTo>
                <a:lnTo>
                  <a:pt x="349" y="384"/>
                </a:lnTo>
                <a:lnTo>
                  <a:pt x="359" y="289"/>
                </a:lnTo>
                <a:lnTo>
                  <a:pt x="364" y="204"/>
                </a:lnTo>
                <a:lnTo>
                  <a:pt x="369" y="145"/>
                </a:lnTo>
                <a:lnTo>
                  <a:pt x="374" y="95"/>
                </a:lnTo>
                <a:lnTo>
                  <a:pt x="379" y="70"/>
                </a:lnTo>
                <a:lnTo>
                  <a:pt x="384" y="60"/>
                </a:lnTo>
                <a:lnTo>
                  <a:pt x="390" y="70"/>
                </a:lnTo>
                <a:lnTo>
                  <a:pt x="394" y="105"/>
                </a:lnTo>
                <a:lnTo>
                  <a:pt x="399" y="155"/>
                </a:lnTo>
                <a:lnTo>
                  <a:pt x="404" y="230"/>
                </a:lnTo>
                <a:lnTo>
                  <a:pt x="409" y="320"/>
                </a:lnTo>
                <a:lnTo>
                  <a:pt x="419" y="429"/>
                </a:lnTo>
                <a:lnTo>
                  <a:pt x="424" y="554"/>
                </a:lnTo>
                <a:lnTo>
                  <a:pt x="429" y="694"/>
                </a:lnTo>
                <a:lnTo>
                  <a:pt x="434" y="843"/>
                </a:lnTo>
                <a:lnTo>
                  <a:pt x="439" y="999"/>
                </a:lnTo>
                <a:lnTo>
                  <a:pt x="443" y="1153"/>
                </a:lnTo>
                <a:lnTo>
                  <a:pt x="449" y="1108"/>
                </a:lnTo>
                <a:lnTo>
                  <a:pt x="454" y="958"/>
                </a:lnTo>
                <a:lnTo>
                  <a:pt x="459" y="809"/>
                </a:lnTo>
                <a:lnTo>
                  <a:pt x="464" y="669"/>
                </a:lnTo>
                <a:lnTo>
                  <a:pt x="469" y="539"/>
                </a:lnTo>
                <a:lnTo>
                  <a:pt x="479" y="419"/>
                </a:lnTo>
                <a:lnTo>
                  <a:pt x="484" y="309"/>
                </a:lnTo>
                <a:lnTo>
                  <a:pt x="488" y="214"/>
                </a:lnTo>
                <a:lnTo>
                  <a:pt x="494" y="139"/>
                </a:lnTo>
                <a:lnTo>
                  <a:pt x="498" y="80"/>
                </a:lnTo>
                <a:lnTo>
                  <a:pt x="504" y="40"/>
                </a:lnTo>
                <a:lnTo>
                  <a:pt x="508" y="25"/>
                </a:lnTo>
                <a:lnTo>
                  <a:pt x="514" y="30"/>
                </a:lnTo>
                <a:lnTo>
                  <a:pt x="518" y="54"/>
                </a:lnTo>
                <a:lnTo>
                  <a:pt x="524" y="109"/>
                </a:lnTo>
                <a:lnTo>
                  <a:pt x="529" y="180"/>
                </a:lnTo>
                <a:lnTo>
                  <a:pt x="534" y="275"/>
                </a:lnTo>
                <a:lnTo>
                  <a:pt x="543" y="384"/>
                </a:lnTo>
                <a:lnTo>
                  <a:pt x="549" y="510"/>
                </a:lnTo>
                <a:lnTo>
                  <a:pt x="553" y="644"/>
                </a:lnTo>
                <a:lnTo>
                  <a:pt x="559" y="784"/>
                </a:lnTo>
                <a:lnTo>
                  <a:pt x="563" y="934"/>
                </a:lnTo>
                <a:lnTo>
                  <a:pt x="569" y="1088"/>
                </a:lnTo>
                <a:lnTo>
                  <a:pt x="573" y="1179"/>
                </a:lnTo>
                <a:lnTo>
                  <a:pt x="579" y="1023"/>
                </a:lnTo>
                <a:lnTo>
                  <a:pt x="583" y="869"/>
                </a:lnTo>
                <a:lnTo>
                  <a:pt x="589" y="719"/>
                </a:lnTo>
                <a:lnTo>
                  <a:pt x="594" y="575"/>
                </a:lnTo>
                <a:lnTo>
                  <a:pt x="604" y="445"/>
                </a:lnTo>
                <a:lnTo>
                  <a:pt x="608" y="320"/>
                </a:lnTo>
                <a:lnTo>
                  <a:pt x="614" y="214"/>
                </a:lnTo>
                <a:lnTo>
                  <a:pt x="618" y="129"/>
                </a:lnTo>
                <a:lnTo>
                  <a:pt x="624" y="60"/>
                </a:lnTo>
                <a:lnTo>
                  <a:pt x="628" y="20"/>
                </a:lnTo>
                <a:lnTo>
                  <a:pt x="634" y="0"/>
                </a:lnTo>
                <a:lnTo>
                  <a:pt x="638" y="5"/>
                </a:lnTo>
                <a:lnTo>
                  <a:pt x="643" y="30"/>
                </a:lnTo>
                <a:lnTo>
                  <a:pt x="648" y="75"/>
                </a:lnTo>
                <a:lnTo>
                  <a:pt x="653" y="145"/>
                </a:lnTo>
                <a:lnTo>
                  <a:pt x="659" y="224"/>
                </a:lnTo>
                <a:lnTo>
                  <a:pt x="669" y="324"/>
                </a:lnTo>
                <a:lnTo>
                  <a:pt x="673" y="439"/>
                </a:lnTo>
                <a:lnTo>
                  <a:pt x="679" y="565"/>
                </a:lnTo>
                <a:lnTo>
                  <a:pt x="683" y="704"/>
                </a:lnTo>
                <a:lnTo>
                  <a:pt x="689" y="853"/>
                </a:lnTo>
              </a:path>
            </a:pathLst>
          </a:custGeom>
          <a:noFill/>
          <a:ln w="28575"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234" name="Freeform 146">
            <a:extLst>
              <a:ext uri="{FF2B5EF4-FFF2-40B4-BE49-F238E27FC236}">
                <a16:creationId xmlns:a16="http://schemas.microsoft.com/office/drawing/2014/main" id="{2ECB64D1-DB8E-44B1-90C5-5397BC371897}"/>
              </a:ext>
            </a:extLst>
          </p:cNvPr>
          <p:cNvSpPr>
            <a:spLocks/>
          </p:cNvSpPr>
          <p:nvPr/>
        </p:nvSpPr>
        <p:spPr bwMode="auto">
          <a:xfrm>
            <a:off x="6065838" y="2879725"/>
            <a:ext cx="158750" cy="1863725"/>
          </a:xfrm>
          <a:custGeom>
            <a:avLst/>
            <a:gdLst>
              <a:gd name="T0" fmla="*/ 0 w 100"/>
              <a:gd name="T1" fmla="*/ 864 h 1174"/>
              <a:gd name="T2" fmla="*/ 4 w 100"/>
              <a:gd name="T3" fmla="*/ 1020 h 1174"/>
              <a:gd name="T4" fmla="*/ 9 w 100"/>
              <a:gd name="T5" fmla="*/ 1174 h 1174"/>
              <a:gd name="T6" fmla="*/ 14 w 100"/>
              <a:gd name="T7" fmla="*/ 1095 h 1174"/>
              <a:gd name="T8" fmla="*/ 19 w 100"/>
              <a:gd name="T9" fmla="*/ 929 h 1174"/>
              <a:gd name="T10" fmla="*/ 24 w 100"/>
              <a:gd name="T11" fmla="*/ 770 h 1174"/>
              <a:gd name="T12" fmla="*/ 29 w 100"/>
              <a:gd name="T13" fmla="*/ 615 h 1174"/>
              <a:gd name="T14" fmla="*/ 39 w 100"/>
              <a:gd name="T15" fmla="*/ 470 h 1174"/>
              <a:gd name="T16" fmla="*/ 45 w 100"/>
              <a:gd name="T17" fmla="*/ 345 h 1174"/>
              <a:gd name="T18" fmla="*/ 49 w 100"/>
              <a:gd name="T19" fmla="*/ 235 h 1174"/>
              <a:gd name="T20" fmla="*/ 55 w 100"/>
              <a:gd name="T21" fmla="*/ 146 h 1174"/>
              <a:gd name="T22" fmla="*/ 59 w 100"/>
              <a:gd name="T23" fmla="*/ 81 h 1174"/>
              <a:gd name="T24" fmla="*/ 64 w 100"/>
              <a:gd name="T25" fmla="*/ 31 h 1174"/>
              <a:gd name="T26" fmla="*/ 69 w 100"/>
              <a:gd name="T27" fmla="*/ 6 h 1174"/>
              <a:gd name="T28" fmla="*/ 74 w 100"/>
              <a:gd name="T29" fmla="*/ 0 h 1174"/>
              <a:gd name="T30" fmla="*/ 79 w 100"/>
              <a:gd name="T31" fmla="*/ 16 h 1174"/>
              <a:gd name="T32" fmla="*/ 84 w 100"/>
              <a:gd name="T33" fmla="*/ 51 h 1174"/>
              <a:gd name="T34" fmla="*/ 89 w 100"/>
              <a:gd name="T35" fmla="*/ 101 h 1174"/>
              <a:gd name="T36" fmla="*/ 100 w 100"/>
              <a:gd name="T37" fmla="*/ 171 h 1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0" h="1174">
                <a:moveTo>
                  <a:pt x="0" y="864"/>
                </a:moveTo>
                <a:lnTo>
                  <a:pt x="4" y="1020"/>
                </a:lnTo>
                <a:lnTo>
                  <a:pt x="9" y="1174"/>
                </a:lnTo>
                <a:lnTo>
                  <a:pt x="14" y="1095"/>
                </a:lnTo>
                <a:lnTo>
                  <a:pt x="19" y="929"/>
                </a:lnTo>
                <a:lnTo>
                  <a:pt x="24" y="770"/>
                </a:lnTo>
                <a:lnTo>
                  <a:pt x="29" y="615"/>
                </a:lnTo>
                <a:lnTo>
                  <a:pt x="39" y="470"/>
                </a:lnTo>
                <a:lnTo>
                  <a:pt x="45" y="345"/>
                </a:lnTo>
                <a:lnTo>
                  <a:pt x="49" y="235"/>
                </a:lnTo>
                <a:lnTo>
                  <a:pt x="55" y="146"/>
                </a:lnTo>
                <a:lnTo>
                  <a:pt x="59" y="81"/>
                </a:lnTo>
                <a:lnTo>
                  <a:pt x="64" y="31"/>
                </a:lnTo>
                <a:lnTo>
                  <a:pt x="69" y="6"/>
                </a:lnTo>
                <a:lnTo>
                  <a:pt x="74" y="0"/>
                </a:lnTo>
                <a:lnTo>
                  <a:pt x="79" y="16"/>
                </a:lnTo>
                <a:lnTo>
                  <a:pt x="84" y="51"/>
                </a:lnTo>
                <a:lnTo>
                  <a:pt x="89" y="101"/>
                </a:lnTo>
                <a:lnTo>
                  <a:pt x="100" y="171"/>
                </a:lnTo>
              </a:path>
            </a:pathLst>
          </a:custGeom>
          <a:noFill/>
          <a:ln w="28575"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9235" name="Rectangle 147">
            <a:extLst>
              <a:ext uri="{FF2B5EF4-FFF2-40B4-BE49-F238E27FC236}">
                <a16:creationId xmlns:a16="http://schemas.microsoft.com/office/drawing/2014/main" id="{575F12E2-9EBC-4F32-BDAA-D9CE51C84B40}"/>
              </a:ext>
            </a:extLst>
          </p:cNvPr>
          <p:cNvSpPr>
            <a:spLocks noChangeArrowheads="1"/>
          </p:cNvSpPr>
          <p:nvPr/>
        </p:nvSpPr>
        <p:spPr bwMode="auto">
          <a:xfrm>
            <a:off x="3902075" y="5195888"/>
            <a:ext cx="97631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frequency, MHz</a:t>
            </a:r>
            <a:endParaRPr lang="en-US" altLang="en-US"/>
          </a:p>
        </p:txBody>
      </p:sp>
      <p:sp>
        <p:nvSpPr>
          <p:cNvPr id="89236" name="Rectangle 148">
            <a:extLst>
              <a:ext uri="{FF2B5EF4-FFF2-40B4-BE49-F238E27FC236}">
                <a16:creationId xmlns:a16="http://schemas.microsoft.com/office/drawing/2014/main" id="{75C804DA-CC1E-434D-9A8E-88D7F46EC208}"/>
              </a:ext>
            </a:extLst>
          </p:cNvPr>
          <p:cNvSpPr>
            <a:spLocks noChangeArrowheads="1"/>
          </p:cNvSpPr>
          <p:nvPr/>
        </p:nvSpPr>
        <p:spPr bwMode="auto">
          <a:xfrm rot="16200000">
            <a:off x="2049463" y="3352800"/>
            <a:ext cx="6064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amplitude</a:t>
            </a:r>
            <a:endParaRPr lang="en-US" alt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Text Box 4">
            <a:extLst>
              <a:ext uri="{FF2B5EF4-FFF2-40B4-BE49-F238E27FC236}">
                <a16:creationId xmlns:a16="http://schemas.microsoft.com/office/drawing/2014/main" id="{FE50AC74-894F-424C-A4B0-6FB00C4CC51A}"/>
              </a:ext>
            </a:extLst>
          </p:cNvPr>
          <p:cNvSpPr txBox="1">
            <a:spLocks noChangeArrowheads="1"/>
          </p:cNvSpPr>
          <p:nvPr/>
        </p:nvSpPr>
        <p:spPr bwMode="auto">
          <a:xfrm>
            <a:off x="3184525" y="288925"/>
            <a:ext cx="2814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Scattering-Void</a:t>
            </a:r>
          </a:p>
        </p:txBody>
      </p:sp>
      <p:sp>
        <p:nvSpPr>
          <p:cNvPr id="91141" name="Line 5">
            <a:extLst>
              <a:ext uri="{FF2B5EF4-FFF2-40B4-BE49-F238E27FC236}">
                <a16:creationId xmlns:a16="http://schemas.microsoft.com/office/drawing/2014/main" id="{7AFC7B6B-AA9F-4354-9A43-B3B41B7A2396}"/>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42" name="Text Box 6">
            <a:extLst>
              <a:ext uri="{FF2B5EF4-FFF2-40B4-BE49-F238E27FC236}">
                <a16:creationId xmlns:a16="http://schemas.microsoft.com/office/drawing/2014/main" id="{60E983D7-8229-4C21-B690-2F4653BA5E9E}"/>
              </a:ext>
            </a:extLst>
          </p:cNvPr>
          <p:cNvSpPr txBox="1">
            <a:spLocks noChangeArrowheads="1"/>
          </p:cNvSpPr>
          <p:nvPr/>
        </p:nvSpPr>
        <p:spPr bwMode="auto">
          <a:xfrm>
            <a:off x="381000" y="1143000"/>
            <a:ext cx="80772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Using this separation of variables solutions at many frequencies to synthesize an SV-wave impulse time domain solution (pulse-echo)</a:t>
            </a:r>
          </a:p>
        </p:txBody>
      </p:sp>
      <p:sp>
        <p:nvSpPr>
          <p:cNvPr id="91144" name="Rectangle 8">
            <a:extLst>
              <a:ext uri="{FF2B5EF4-FFF2-40B4-BE49-F238E27FC236}">
                <a16:creationId xmlns:a16="http://schemas.microsoft.com/office/drawing/2014/main" id="{33D9AA06-FB4A-4F59-AF6E-618ED5435D8A}"/>
              </a:ext>
            </a:extLst>
          </p:cNvPr>
          <p:cNvSpPr>
            <a:spLocks noChangeArrowheads="1"/>
          </p:cNvSpPr>
          <p:nvPr/>
        </p:nvSpPr>
        <p:spPr bwMode="auto">
          <a:xfrm>
            <a:off x="685800" y="5867400"/>
            <a:ext cx="8229600" cy="639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The time domain pulse-echo SV-wave response for the same void considered in the P-wave case  by applying a low-pass cosine-squared windowing filter between 10 and 20 MHz to the separation of variables solution and then inverting the result into the time domain with the inverse Fourier transform.</a:t>
            </a:r>
          </a:p>
        </p:txBody>
      </p:sp>
      <p:sp>
        <p:nvSpPr>
          <p:cNvPr id="91145" name="AutoShape 9">
            <a:extLst>
              <a:ext uri="{FF2B5EF4-FFF2-40B4-BE49-F238E27FC236}">
                <a16:creationId xmlns:a16="http://schemas.microsoft.com/office/drawing/2014/main" id="{722F6C09-08CB-4114-BDDE-2AB0D86A4D4E}"/>
              </a:ext>
            </a:extLst>
          </p:cNvPr>
          <p:cNvSpPr>
            <a:spLocks noChangeAspect="1" noChangeArrowheads="1" noTextEdit="1"/>
          </p:cNvSpPr>
          <p:nvPr/>
        </p:nvSpPr>
        <p:spPr bwMode="auto">
          <a:xfrm>
            <a:off x="2209800" y="2209800"/>
            <a:ext cx="4038600" cy="334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147" name="Rectangle 11">
            <a:extLst>
              <a:ext uri="{FF2B5EF4-FFF2-40B4-BE49-F238E27FC236}">
                <a16:creationId xmlns:a16="http://schemas.microsoft.com/office/drawing/2014/main" id="{08666979-0F2E-4165-B146-70E3F79A6CC8}"/>
              </a:ext>
            </a:extLst>
          </p:cNvPr>
          <p:cNvSpPr>
            <a:spLocks noChangeArrowheads="1"/>
          </p:cNvSpPr>
          <p:nvPr/>
        </p:nvSpPr>
        <p:spPr bwMode="auto">
          <a:xfrm>
            <a:off x="2700338" y="2271713"/>
            <a:ext cx="3414712" cy="26939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148" name="Rectangle 12">
            <a:extLst>
              <a:ext uri="{FF2B5EF4-FFF2-40B4-BE49-F238E27FC236}">
                <a16:creationId xmlns:a16="http://schemas.microsoft.com/office/drawing/2014/main" id="{28EEC58C-E501-40EA-866B-6F78E515FDDA}"/>
              </a:ext>
            </a:extLst>
          </p:cNvPr>
          <p:cNvSpPr>
            <a:spLocks noChangeArrowheads="1"/>
          </p:cNvSpPr>
          <p:nvPr/>
        </p:nvSpPr>
        <p:spPr bwMode="auto">
          <a:xfrm>
            <a:off x="2700338" y="2271713"/>
            <a:ext cx="3414712" cy="2693987"/>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149" name="Line 13">
            <a:extLst>
              <a:ext uri="{FF2B5EF4-FFF2-40B4-BE49-F238E27FC236}">
                <a16:creationId xmlns:a16="http://schemas.microsoft.com/office/drawing/2014/main" id="{9A29AF2E-C6C0-4A16-8E18-96C42A1B5B8B}"/>
              </a:ext>
            </a:extLst>
          </p:cNvPr>
          <p:cNvSpPr>
            <a:spLocks noChangeShapeType="1"/>
          </p:cNvSpPr>
          <p:nvPr/>
        </p:nvSpPr>
        <p:spPr bwMode="auto">
          <a:xfrm>
            <a:off x="2700338" y="2271713"/>
            <a:ext cx="341471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50" name="Freeform 14">
            <a:extLst>
              <a:ext uri="{FF2B5EF4-FFF2-40B4-BE49-F238E27FC236}">
                <a16:creationId xmlns:a16="http://schemas.microsoft.com/office/drawing/2014/main" id="{5ABD1D93-0106-4C92-BE86-69CDF9638C89}"/>
              </a:ext>
            </a:extLst>
          </p:cNvPr>
          <p:cNvSpPr>
            <a:spLocks/>
          </p:cNvSpPr>
          <p:nvPr/>
        </p:nvSpPr>
        <p:spPr bwMode="auto">
          <a:xfrm>
            <a:off x="2700338" y="2271713"/>
            <a:ext cx="3414712" cy="2693987"/>
          </a:xfrm>
          <a:custGeom>
            <a:avLst/>
            <a:gdLst>
              <a:gd name="T0" fmla="*/ 0 w 2151"/>
              <a:gd name="T1" fmla="*/ 1697 h 1697"/>
              <a:gd name="T2" fmla="*/ 2151 w 2151"/>
              <a:gd name="T3" fmla="*/ 1697 h 1697"/>
              <a:gd name="T4" fmla="*/ 2151 w 2151"/>
              <a:gd name="T5" fmla="*/ 0 h 1697"/>
            </a:gdLst>
            <a:ahLst/>
            <a:cxnLst>
              <a:cxn ang="0">
                <a:pos x="T0" y="T1"/>
              </a:cxn>
              <a:cxn ang="0">
                <a:pos x="T2" y="T3"/>
              </a:cxn>
              <a:cxn ang="0">
                <a:pos x="T4" y="T5"/>
              </a:cxn>
            </a:cxnLst>
            <a:rect l="0" t="0" r="r" b="b"/>
            <a:pathLst>
              <a:path w="2151" h="1697">
                <a:moveTo>
                  <a:pt x="0" y="1697"/>
                </a:moveTo>
                <a:lnTo>
                  <a:pt x="2151" y="1697"/>
                </a:lnTo>
                <a:lnTo>
                  <a:pt x="2151"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151" name="Line 15">
            <a:extLst>
              <a:ext uri="{FF2B5EF4-FFF2-40B4-BE49-F238E27FC236}">
                <a16:creationId xmlns:a16="http://schemas.microsoft.com/office/drawing/2014/main" id="{6FBFB919-4663-4302-B9FD-5FE9C684D90C}"/>
              </a:ext>
            </a:extLst>
          </p:cNvPr>
          <p:cNvSpPr>
            <a:spLocks noChangeShapeType="1"/>
          </p:cNvSpPr>
          <p:nvPr/>
        </p:nvSpPr>
        <p:spPr bwMode="auto">
          <a:xfrm flipV="1">
            <a:off x="2700338" y="2271713"/>
            <a:ext cx="1587" cy="26939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52" name="Line 16">
            <a:extLst>
              <a:ext uri="{FF2B5EF4-FFF2-40B4-BE49-F238E27FC236}">
                <a16:creationId xmlns:a16="http://schemas.microsoft.com/office/drawing/2014/main" id="{0B15831D-7DF2-47E3-BDA0-66E1763B486F}"/>
              </a:ext>
            </a:extLst>
          </p:cNvPr>
          <p:cNvSpPr>
            <a:spLocks noChangeShapeType="1"/>
          </p:cNvSpPr>
          <p:nvPr/>
        </p:nvSpPr>
        <p:spPr bwMode="auto">
          <a:xfrm>
            <a:off x="2700338" y="4965700"/>
            <a:ext cx="341471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53" name="Line 17">
            <a:extLst>
              <a:ext uri="{FF2B5EF4-FFF2-40B4-BE49-F238E27FC236}">
                <a16:creationId xmlns:a16="http://schemas.microsoft.com/office/drawing/2014/main" id="{2B8A20C0-5621-49AF-BE4B-0178EA0B2B09}"/>
              </a:ext>
            </a:extLst>
          </p:cNvPr>
          <p:cNvSpPr>
            <a:spLocks noChangeShapeType="1"/>
          </p:cNvSpPr>
          <p:nvPr/>
        </p:nvSpPr>
        <p:spPr bwMode="auto">
          <a:xfrm flipV="1">
            <a:off x="2700338" y="4924425"/>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54" name="Line 18">
            <a:extLst>
              <a:ext uri="{FF2B5EF4-FFF2-40B4-BE49-F238E27FC236}">
                <a16:creationId xmlns:a16="http://schemas.microsoft.com/office/drawing/2014/main" id="{80B5236F-A033-41AD-ADF8-EDF79A27D631}"/>
              </a:ext>
            </a:extLst>
          </p:cNvPr>
          <p:cNvSpPr>
            <a:spLocks noChangeShapeType="1"/>
          </p:cNvSpPr>
          <p:nvPr/>
        </p:nvSpPr>
        <p:spPr bwMode="auto">
          <a:xfrm>
            <a:off x="2700338" y="2271713"/>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55" name="Rectangle 19">
            <a:extLst>
              <a:ext uri="{FF2B5EF4-FFF2-40B4-BE49-F238E27FC236}">
                <a16:creationId xmlns:a16="http://schemas.microsoft.com/office/drawing/2014/main" id="{E754D67C-7110-46FF-B33F-A12106AB133D}"/>
              </a:ext>
            </a:extLst>
          </p:cNvPr>
          <p:cNvSpPr>
            <a:spLocks noChangeArrowheads="1"/>
          </p:cNvSpPr>
          <p:nvPr/>
        </p:nvSpPr>
        <p:spPr bwMode="auto">
          <a:xfrm>
            <a:off x="2644775" y="5026025"/>
            <a:ext cx="4603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t>
            </a:r>
            <a:endParaRPr lang="en-US" altLang="en-US"/>
          </a:p>
        </p:txBody>
      </p:sp>
      <p:sp>
        <p:nvSpPr>
          <p:cNvPr id="91156" name="Rectangle 20">
            <a:extLst>
              <a:ext uri="{FF2B5EF4-FFF2-40B4-BE49-F238E27FC236}">
                <a16:creationId xmlns:a16="http://schemas.microsoft.com/office/drawing/2014/main" id="{86ADFCE2-EDB0-4399-8EF6-189E41FE262D}"/>
              </a:ext>
            </a:extLst>
          </p:cNvPr>
          <p:cNvSpPr>
            <a:spLocks noChangeArrowheads="1"/>
          </p:cNvSpPr>
          <p:nvPr/>
        </p:nvSpPr>
        <p:spPr bwMode="auto">
          <a:xfrm>
            <a:off x="2690813" y="502602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a:t>
            </a:r>
            <a:endParaRPr lang="en-US" altLang="en-US"/>
          </a:p>
        </p:txBody>
      </p:sp>
      <p:sp>
        <p:nvSpPr>
          <p:cNvPr id="91157" name="Line 21">
            <a:extLst>
              <a:ext uri="{FF2B5EF4-FFF2-40B4-BE49-F238E27FC236}">
                <a16:creationId xmlns:a16="http://schemas.microsoft.com/office/drawing/2014/main" id="{1237F71D-A6E3-486D-BCE3-CEACD6C6AC2C}"/>
              </a:ext>
            </a:extLst>
          </p:cNvPr>
          <p:cNvSpPr>
            <a:spLocks noChangeShapeType="1"/>
          </p:cNvSpPr>
          <p:nvPr/>
        </p:nvSpPr>
        <p:spPr bwMode="auto">
          <a:xfrm flipV="1">
            <a:off x="3375025" y="4924425"/>
            <a:ext cx="3175"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58" name="Line 22">
            <a:extLst>
              <a:ext uri="{FF2B5EF4-FFF2-40B4-BE49-F238E27FC236}">
                <a16:creationId xmlns:a16="http://schemas.microsoft.com/office/drawing/2014/main" id="{5EA85A44-33F4-4618-896A-D6A6105040FD}"/>
              </a:ext>
            </a:extLst>
          </p:cNvPr>
          <p:cNvSpPr>
            <a:spLocks noChangeShapeType="1"/>
          </p:cNvSpPr>
          <p:nvPr/>
        </p:nvSpPr>
        <p:spPr bwMode="auto">
          <a:xfrm>
            <a:off x="3375025" y="2271713"/>
            <a:ext cx="3175"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59" name="Rectangle 23">
            <a:extLst>
              <a:ext uri="{FF2B5EF4-FFF2-40B4-BE49-F238E27FC236}">
                <a16:creationId xmlns:a16="http://schemas.microsoft.com/office/drawing/2014/main" id="{C4C4D301-4A53-4F41-92DB-A9C1970E433C}"/>
              </a:ext>
            </a:extLst>
          </p:cNvPr>
          <p:cNvSpPr>
            <a:spLocks noChangeArrowheads="1"/>
          </p:cNvSpPr>
          <p:nvPr/>
        </p:nvSpPr>
        <p:spPr bwMode="auto">
          <a:xfrm>
            <a:off x="3275013" y="5026025"/>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t>
            </a:r>
            <a:endParaRPr lang="en-US" altLang="en-US"/>
          </a:p>
        </p:txBody>
      </p:sp>
      <p:sp>
        <p:nvSpPr>
          <p:cNvPr id="91160" name="Rectangle 24">
            <a:extLst>
              <a:ext uri="{FF2B5EF4-FFF2-40B4-BE49-F238E27FC236}">
                <a16:creationId xmlns:a16="http://schemas.microsoft.com/office/drawing/2014/main" id="{E226BE33-9E6E-4225-9F22-78A5E2AD43AB}"/>
              </a:ext>
            </a:extLst>
          </p:cNvPr>
          <p:cNvSpPr>
            <a:spLocks noChangeArrowheads="1"/>
          </p:cNvSpPr>
          <p:nvPr/>
        </p:nvSpPr>
        <p:spPr bwMode="auto">
          <a:xfrm>
            <a:off x="3321050" y="502602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0.5</a:t>
            </a:r>
            <a:endParaRPr lang="en-US" altLang="en-US"/>
          </a:p>
        </p:txBody>
      </p:sp>
      <p:sp>
        <p:nvSpPr>
          <p:cNvPr id="91161" name="Line 25">
            <a:extLst>
              <a:ext uri="{FF2B5EF4-FFF2-40B4-BE49-F238E27FC236}">
                <a16:creationId xmlns:a16="http://schemas.microsoft.com/office/drawing/2014/main" id="{FE6D01D9-EEDA-4F68-97F1-28C02E1B2CB3}"/>
              </a:ext>
            </a:extLst>
          </p:cNvPr>
          <p:cNvSpPr>
            <a:spLocks noChangeShapeType="1"/>
          </p:cNvSpPr>
          <p:nvPr/>
        </p:nvSpPr>
        <p:spPr bwMode="auto">
          <a:xfrm flipV="1">
            <a:off x="4060825" y="4924425"/>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62" name="Line 26">
            <a:extLst>
              <a:ext uri="{FF2B5EF4-FFF2-40B4-BE49-F238E27FC236}">
                <a16:creationId xmlns:a16="http://schemas.microsoft.com/office/drawing/2014/main" id="{B1647316-A261-43FC-9B8C-F67C8E0C87ED}"/>
              </a:ext>
            </a:extLst>
          </p:cNvPr>
          <p:cNvSpPr>
            <a:spLocks noChangeShapeType="1"/>
          </p:cNvSpPr>
          <p:nvPr/>
        </p:nvSpPr>
        <p:spPr bwMode="auto">
          <a:xfrm>
            <a:off x="4060825" y="2271713"/>
            <a:ext cx="1588"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63" name="Rectangle 27">
            <a:extLst>
              <a:ext uri="{FF2B5EF4-FFF2-40B4-BE49-F238E27FC236}">
                <a16:creationId xmlns:a16="http://schemas.microsoft.com/office/drawing/2014/main" id="{D31915DD-A194-476C-8221-A8F7323A1B9D}"/>
              </a:ext>
            </a:extLst>
          </p:cNvPr>
          <p:cNvSpPr>
            <a:spLocks noChangeArrowheads="1"/>
          </p:cNvSpPr>
          <p:nvPr/>
        </p:nvSpPr>
        <p:spPr bwMode="auto">
          <a:xfrm>
            <a:off x="4038600" y="502602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a:t>
            </a:r>
            <a:endParaRPr lang="en-US" altLang="en-US"/>
          </a:p>
        </p:txBody>
      </p:sp>
      <p:sp>
        <p:nvSpPr>
          <p:cNvPr id="91164" name="Line 28">
            <a:extLst>
              <a:ext uri="{FF2B5EF4-FFF2-40B4-BE49-F238E27FC236}">
                <a16:creationId xmlns:a16="http://schemas.microsoft.com/office/drawing/2014/main" id="{7EA4F364-2650-4B41-B71C-C73A7B3AE2A3}"/>
              </a:ext>
            </a:extLst>
          </p:cNvPr>
          <p:cNvSpPr>
            <a:spLocks noChangeShapeType="1"/>
          </p:cNvSpPr>
          <p:nvPr/>
        </p:nvSpPr>
        <p:spPr bwMode="auto">
          <a:xfrm flipV="1">
            <a:off x="4745038" y="4924425"/>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65" name="Line 29">
            <a:extLst>
              <a:ext uri="{FF2B5EF4-FFF2-40B4-BE49-F238E27FC236}">
                <a16:creationId xmlns:a16="http://schemas.microsoft.com/office/drawing/2014/main" id="{B5027B77-7917-4B97-AF8D-E8C8A324BAD1}"/>
              </a:ext>
            </a:extLst>
          </p:cNvPr>
          <p:cNvSpPr>
            <a:spLocks noChangeShapeType="1"/>
          </p:cNvSpPr>
          <p:nvPr/>
        </p:nvSpPr>
        <p:spPr bwMode="auto">
          <a:xfrm>
            <a:off x="4745038" y="2271713"/>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66" name="Rectangle 30">
            <a:extLst>
              <a:ext uri="{FF2B5EF4-FFF2-40B4-BE49-F238E27FC236}">
                <a16:creationId xmlns:a16="http://schemas.microsoft.com/office/drawing/2014/main" id="{0E50CF20-BC54-4183-ACA6-BC1E87F8B7D4}"/>
              </a:ext>
            </a:extLst>
          </p:cNvPr>
          <p:cNvSpPr>
            <a:spLocks noChangeArrowheads="1"/>
          </p:cNvSpPr>
          <p:nvPr/>
        </p:nvSpPr>
        <p:spPr bwMode="auto">
          <a:xfrm>
            <a:off x="4673600" y="502602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0.5</a:t>
            </a:r>
            <a:endParaRPr lang="en-US" altLang="en-US"/>
          </a:p>
        </p:txBody>
      </p:sp>
      <p:sp>
        <p:nvSpPr>
          <p:cNvPr id="91167" name="Line 31">
            <a:extLst>
              <a:ext uri="{FF2B5EF4-FFF2-40B4-BE49-F238E27FC236}">
                <a16:creationId xmlns:a16="http://schemas.microsoft.com/office/drawing/2014/main" id="{0A12EDCC-63FD-48C6-823D-122FF1C2849C}"/>
              </a:ext>
            </a:extLst>
          </p:cNvPr>
          <p:cNvSpPr>
            <a:spLocks noChangeShapeType="1"/>
          </p:cNvSpPr>
          <p:nvPr/>
        </p:nvSpPr>
        <p:spPr bwMode="auto">
          <a:xfrm flipV="1">
            <a:off x="5429250" y="4924425"/>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68" name="Line 32">
            <a:extLst>
              <a:ext uri="{FF2B5EF4-FFF2-40B4-BE49-F238E27FC236}">
                <a16:creationId xmlns:a16="http://schemas.microsoft.com/office/drawing/2014/main" id="{54CE9E56-82A0-43F7-A782-D385E062B430}"/>
              </a:ext>
            </a:extLst>
          </p:cNvPr>
          <p:cNvSpPr>
            <a:spLocks noChangeShapeType="1"/>
          </p:cNvSpPr>
          <p:nvPr/>
        </p:nvSpPr>
        <p:spPr bwMode="auto">
          <a:xfrm>
            <a:off x="5429250" y="2271713"/>
            <a:ext cx="1588"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69" name="Rectangle 33">
            <a:extLst>
              <a:ext uri="{FF2B5EF4-FFF2-40B4-BE49-F238E27FC236}">
                <a16:creationId xmlns:a16="http://schemas.microsoft.com/office/drawing/2014/main" id="{E47B21CF-B9F4-4F6A-A5E6-39804371343E}"/>
              </a:ext>
            </a:extLst>
          </p:cNvPr>
          <p:cNvSpPr>
            <a:spLocks noChangeArrowheads="1"/>
          </p:cNvSpPr>
          <p:nvPr/>
        </p:nvSpPr>
        <p:spPr bwMode="auto">
          <a:xfrm>
            <a:off x="5407025" y="502602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a:t>
            </a:r>
            <a:endParaRPr lang="en-US" altLang="en-US"/>
          </a:p>
        </p:txBody>
      </p:sp>
      <p:sp>
        <p:nvSpPr>
          <p:cNvPr id="91170" name="Line 34">
            <a:extLst>
              <a:ext uri="{FF2B5EF4-FFF2-40B4-BE49-F238E27FC236}">
                <a16:creationId xmlns:a16="http://schemas.microsoft.com/office/drawing/2014/main" id="{4474B394-7501-47A8-A65E-186E6637A63B}"/>
              </a:ext>
            </a:extLst>
          </p:cNvPr>
          <p:cNvSpPr>
            <a:spLocks noChangeShapeType="1"/>
          </p:cNvSpPr>
          <p:nvPr/>
        </p:nvSpPr>
        <p:spPr bwMode="auto">
          <a:xfrm flipV="1">
            <a:off x="6115050" y="4924425"/>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71" name="Line 35">
            <a:extLst>
              <a:ext uri="{FF2B5EF4-FFF2-40B4-BE49-F238E27FC236}">
                <a16:creationId xmlns:a16="http://schemas.microsoft.com/office/drawing/2014/main" id="{2809597E-1C3F-472A-A6BF-FF11B8362555}"/>
              </a:ext>
            </a:extLst>
          </p:cNvPr>
          <p:cNvSpPr>
            <a:spLocks noChangeShapeType="1"/>
          </p:cNvSpPr>
          <p:nvPr/>
        </p:nvSpPr>
        <p:spPr bwMode="auto">
          <a:xfrm>
            <a:off x="6115050" y="2271713"/>
            <a:ext cx="1588"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72" name="Rectangle 36">
            <a:extLst>
              <a:ext uri="{FF2B5EF4-FFF2-40B4-BE49-F238E27FC236}">
                <a16:creationId xmlns:a16="http://schemas.microsoft.com/office/drawing/2014/main" id="{DC94065B-7E03-4567-A32F-FA4331B61F75}"/>
              </a:ext>
            </a:extLst>
          </p:cNvPr>
          <p:cNvSpPr>
            <a:spLocks noChangeArrowheads="1"/>
          </p:cNvSpPr>
          <p:nvPr/>
        </p:nvSpPr>
        <p:spPr bwMode="auto">
          <a:xfrm>
            <a:off x="6043613" y="502602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1.5</a:t>
            </a:r>
            <a:endParaRPr lang="en-US" altLang="en-US"/>
          </a:p>
        </p:txBody>
      </p:sp>
      <p:sp>
        <p:nvSpPr>
          <p:cNvPr id="91173" name="Line 37">
            <a:extLst>
              <a:ext uri="{FF2B5EF4-FFF2-40B4-BE49-F238E27FC236}">
                <a16:creationId xmlns:a16="http://schemas.microsoft.com/office/drawing/2014/main" id="{FF7D81B4-E0D3-4CAE-A6A9-D56EB81123DC}"/>
              </a:ext>
            </a:extLst>
          </p:cNvPr>
          <p:cNvSpPr>
            <a:spLocks noChangeShapeType="1"/>
          </p:cNvSpPr>
          <p:nvPr/>
        </p:nvSpPr>
        <p:spPr bwMode="auto">
          <a:xfrm>
            <a:off x="2700338" y="4965700"/>
            <a:ext cx="301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74" name="Line 38">
            <a:extLst>
              <a:ext uri="{FF2B5EF4-FFF2-40B4-BE49-F238E27FC236}">
                <a16:creationId xmlns:a16="http://schemas.microsoft.com/office/drawing/2014/main" id="{4453292A-2EBF-4646-8E17-E80007E82195}"/>
              </a:ext>
            </a:extLst>
          </p:cNvPr>
          <p:cNvSpPr>
            <a:spLocks noChangeShapeType="1"/>
          </p:cNvSpPr>
          <p:nvPr/>
        </p:nvSpPr>
        <p:spPr bwMode="auto">
          <a:xfrm flipH="1">
            <a:off x="6075363" y="4965700"/>
            <a:ext cx="3968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75" name="Rectangle 39">
            <a:extLst>
              <a:ext uri="{FF2B5EF4-FFF2-40B4-BE49-F238E27FC236}">
                <a16:creationId xmlns:a16="http://schemas.microsoft.com/office/drawing/2014/main" id="{F518ED46-5C56-49EC-A42C-3F4AD490FD7F}"/>
              </a:ext>
            </a:extLst>
          </p:cNvPr>
          <p:cNvSpPr>
            <a:spLocks noChangeArrowheads="1"/>
          </p:cNvSpPr>
          <p:nvPr/>
        </p:nvSpPr>
        <p:spPr bwMode="auto">
          <a:xfrm>
            <a:off x="2486025" y="4913313"/>
            <a:ext cx="4603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t>
            </a:r>
            <a:endParaRPr lang="en-US" altLang="en-US"/>
          </a:p>
        </p:txBody>
      </p:sp>
      <p:sp>
        <p:nvSpPr>
          <p:cNvPr id="91176" name="Rectangle 40">
            <a:extLst>
              <a:ext uri="{FF2B5EF4-FFF2-40B4-BE49-F238E27FC236}">
                <a16:creationId xmlns:a16="http://schemas.microsoft.com/office/drawing/2014/main" id="{91BD1834-382B-43A0-BAFE-EA03AE9FECAE}"/>
              </a:ext>
            </a:extLst>
          </p:cNvPr>
          <p:cNvSpPr>
            <a:spLocks noChangeArrowheads="1"/>
          </p:cNvSpPr>
          <p:nvPr/>
        </p:nvSpPr>
        <p:spPr bwMode="auto">
          <a:xfrm>
            <a:off x="2532063" y="4913313"/>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12</a:t>
            </a:r>
            <a:endParaRPr lang="en-US" altLang="en-US"/>
          </a:p>
        </p:txBody>
      </p:sp>
      <p:sp>
        <p:nvSpPr>
          <p:cNvPr id="91177" name="Line 41">
            <a:extLst>
              <a:ext uri="{FF2B5EF4-FFF2-40B4-BE49-F238E27FC236}">
                <a16:creationId xmlns:a16="http://schemas.microsoft.com/office/drawing/2014/main" id="{487429C8-7355-4185-B699-7F23C2113CBD}"/>
              </a:ext>
            </a:extLst>
          </p:cNvPr>
          <p:cNvSpPr>
            <a:spLocks noChangeShapeType="1"/>
          </p:cNvSpPr>
          <p:nvPr/>
        </p:nvSpPr>
        <p:spPr bwMode="auto">
          <a:xfrm>
            <a:off x="2700338" y="4664075"/>
            <a:ext cx="301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78" name="Line 42">
            <a:extLst>
              <a:ext uri="{FF2B5EF4-FFF2-40B4-BE49-F238E27FC236}">
                <a16:creationId xmlns:a16="http://schemas.microsoft.com/office/drawing/2014/main" id="{852FFF38-BE6E-4758-8879-1DC6922EE5E5}"/>
              </a:ext>
            </a:extLst>
          </p:cNvPr>
          <p:cNvSpPr>
            <a:spLocks noChangeShapeType="1"/>
          </p:cNvSpPr>
          <p:nvPr/>
        </p:nvSpPr>
        <p:spPr bwMode="auto">
          <a:xfrm flipH="1">
            <a:off x="6075363" y="4664075"/>
            <a:ext cx="3968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79" name="Line 43">
            <a:extLst>
              <a:ext uri="{FF2B5EF4-FFF2-40B4-BE49-F238E27FC236}">
                <a16:creationId xmlns:a16="http://schemas.microsoft.com/office/drawing/2014/main" id="{54BE7037-2ABF-4B90-BC05-2A315AD93E58}"/>
              </a:ext>
            </a:extLst>
          </p:cNvPr>
          <p:cNvSpPr>
            <a:spLocks noChangeShapeType="1"/>
          </p:cNvSpPr>
          <p:nvPr/>
        </p:nvSpPr>
        <p:spPr bwMode="auto">
          <a:xfrm>
            <a:off x="2700338" y="4365625"/>
            <a:ext cx="301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80" name="Line 44">
            <a:extLst>
              <a:ext uri="{FF2B5EF4-FFF2-40B4-BE49-F238E27FC236}">
                <a16:creationId xmlns:a16="http://schemas.microsoft.com/office/drawing/2014/main" id="{9B10435D-6939-4394-BB50-4F7AB4608020}"/>
              </a:ext>
            </a:extLst>
          </p:cNvPr>
          <p:cNvSpPr>
            <a:spLocks noChangeShapeType="1"/>
          </p:cNvSpPr>
          <p:nvPr/>
        </p:nvSpPr>
        <p:spPr bwMode="auto">
          <a:xfrm flipH="1">
            <a:off x="6075363" y="4365625"/>
            <a:ext cx="3968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81" name="Rectangle 45">
            <a:extLst>
              <a:ext uri="{FF2B5EF4-FFF2-40B4-BE49-F238E27FC236}">
                <a16:creationId xmlns:a16="http://schemas.microsoft.com/office/drawing/2014/main" id="{CEEFEFED-5D37-4F89-9BE1-48A4451C7BFB}"/>
              </a:ext>
            </a:extLst>
          </p:cNvPr>
          <p:cNvSpPr>
            <a:spLocks noChangeArrowheads="1"/>
          </p:cNvSpPr>
          <p:nvPr/>
        </p:nvSpPr>
        <p:spPr bwMode="auto">
          <a:xfrm>
            <a:off x="2541588" y="4314825"/>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t>
            </a:r>
            <a:endParaRPr lang="en-US" altLang="en-US"/>
          </a:p>
        </p:txBody>
      </p:sp>
      <p:sp>
        <p:nvSpPr>
          <p:cNvPr id="91182" name="Rectangle 46">
            <a:extLst>
              <a:ext uri="{FF2B5EF4-FFF2-40B4-BE49-F238E27FC236}">
                <a16:creationId xmlns:a16="http://schemas.microsoft.com/office/drawing/2014/main" id="{9C6EA445-D5DB-4579-A7B3-EC61664BF78F}"/>
              </a:ext>
            </a:extLst>
          </p:cNvPr>
          <p:cNvSpPr>
            <a:spLocks noChangeArrowheads="1"/>
          </p:cNvSpPr>
          <p:nvPr/>
        </p:nvSpPr>
        <p:spPr bwMode="auto">
          <a:xfrm>
            <a:off x="2587625" y="431482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8</a:t>
            </a:r>
            <a:endParaRPr lang="en-US" altLang="en-US"/>
          </a:p>
        </p:txBody>
      </p:sp>
      <p:sp>
        <p:nvSpPr>
          <p:cNvPr id="91183" name="Line 47">
            <a:extLst>
              <a:ext uri="{FF2B5EF4-FFF2-40B4-BE49-F238E27FC236}">
                <a16:creationId xmlns:a16="http://schemas.microsoft.com/office/drawing/2014/main" id="{2316A04B-EB41-44FB-859D-131C7157A2C0}"/>
              </a:ext>
            </a:extLst>
          </p:cNvPr>
          <p:cNvSpPr>
            <a:spLocks noChangeShapeType="1"/>
          </p:cNvSpPr>
          <p:nvPr/>
        </p:nvSpPr>
        <p:spPr bwMode="auto">
          <a:xfrm>
            <a:off x="2700338" y="4067175"/>
            <a:ext cx="301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84" name="Line 48">
            <a:extLst>
              <a:ext uri="{FF2B5EF4-FFF2-40B4-BE49-F238E27FC236}">
                <a16:creationId xmlns:a16="http://schemas.microsoft.com/office/drawing/2014/main" id="{E42A2D98-13FA-46F9-B7E3-55BD9851B4AF}"/>
              </a:ext>
            </a:extLst>
          </p:cNvPr>
          <p:cNvSpPr>
            <a:spLocks noChangeShapeType="1"/>
          </p:cNvSpPr>
          <p:nvPr/>
        </p:nvSpPr>
        <p:spPr bwMode="auto">
          <a:xfrm flipH="1">
            <a:off x="6075363" y="4067175"/>
            <a:ext cx="3968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85" name="Line 49">
            <a:extLst>
              <a:ext uri="{FF2B5EF4-FFF2-40B4-BE49-F238E27FC236}">
                <a16:creationId xmlns:a16="http://schemas.microsoft.com/office/drawing/2014/main" id="{523C24E4-8F5E-4EA2-9438-B36D6951B9AB}"/>
              </a:ext>
            </a:extLst>
          </p:cNvPr>
          <p:cNvSpPr>
            <a:spLocks noChangeShapeType="1"/>
          </p:cNvSpPr>
          <p:nvPr/>
        </p:nvSpPr>
        <p:spPr bwMode="auto">
          <a:xfrm>
            <a:off x="2700338" y="3767138"/>
            <a:ext cx="30162"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86" name="Line 50">
            <a:extLst>
              <a:ext uri="{FF2B5EF4-FFF2-40B4-BE49-F238E27FC236}">
                <a16:creationId xmlns:a16="http://schemas.microsoft.com/office/drawing/2014/main" id="{42A8D9B5-9051-4B0D-8D7A-F16AA4CFC61B}"/>
              </a:ext>
            </a:extLst>
          </p:cNvPr>
          <p:cNvSpPr>
            <a:spLocks noChangeShapeType="1"/>
          </p:cNvSpPr>
          <p:nvPr/>
        </p:nvSpPr>
        <p:spPr bwMode="auto">
          <a:xfrm flipH="1">
            <a:off x="6075363" y="3767138"/>
            <a:ext cx="39687"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87" name="Rectangle 51">
            <a:extLst>
              <a:ext uri="{FF2B5EF4-FFF2-40B4-BE49-F238E27FC236}">
                <a16:creationId xmlns:a16="http://schemas.microsoft.com/office/drawing/2014/main" id="{E5ED5345-723C-43BA-83D0-3B7FACC63D92}"/>
              </a:ext>
            </a:extLst>
          </p:cNvPr>
          <p:cNvSpPr>
            <a:spLocks noChangeArrowheads="1"/>
          </p:cNvSpPr>
          <p:nvPr/>
        </p:nvSpPr>
        <p:spPr bwMode="auto">
          <a:xfrm>
            <a:off x="2541588" y="3717925"/>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t>
            </a:r>
            <a:endParaRPr lang="en-US" altLang="en-US"/>
          </a:p>
        </p:txBody>
      </p:sp>
      <p:sp>
        <p:nvSpPr>
          <p:cNvPr id="91188" name="Rectangle 52">
            <a:extLst>
              <a:ext uri="{FF2B5EF4-FFF2-40B4-BE49-F238E27FC236}">
                <a16:creationId xmlns:a16="http://schemas.microsoft.com/office/drawing/2014/main" id="{525F8A14-CE5C-40E1-8E6E-53F72EE7AA51}"/>
              </a:ext>
            </a:extLst>
          </p:cNvPr>
          <p:cNvSpPr>
            <a:spLocks noChangeArrowheads="1"/>
          </p:cNvSpPr>
          <p:nvPr/>
        </p:nvSpPr>
        <p:spPr bwMode="auto">
          <a:xfrm>
            <a:off x="2587625" y="371792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4</a:t>
            </a:r>
            <a:endParaRPr lang="en-US" altLang="en-US"/>
          </a:p>
        </p:txBody>
      </p:sp>
      <p:sp>
        <p:nvSpPr>
          <p:cNvPr id="91189" name="Line 53">
            <a:extLst>
              <a:ext uri="{FF2B5EF4-FFF2-40B4-BE49-F238E27FC236}">
                <a16:creationId xmlns:a16="http://schemas.microsoft.com/office/drawing/2014/main" id="{06D14664-478C-4FD0-8BE7-C44ADF18D9BB}"/>
              </a:ext>
            </a:extLst>
          </p:cNvPr>
          <p:cNvSpPr>
            <a:spLocks noChangeShapeType="1"/>
          </p:cNvSpPr>
          <p:nvPr/>
        </p:nvSpPr>
        <p:spPr bwMode="auto">
          <a:xfrm>
            <a:off x="2700338" y="3468688"/>
            <a:ext cx="3016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90" name="Line 54">
            <a:extLst>
              <a:ext uri="{FF2B5EF4-FFF2-40B4-BE49-F238E27FC236}">
                <a16:creationId xmlns:a16="http://schemas.microsoft.com/office/drawing/2014/main" id="{B861A750-02A2-4F3F-BABC-997BB7753E10}"/>
              </a:ext>
            </a:extLst>
          </p:cNvPr>
          <p:cNvSpPr>
            <a:spLocks noChangeShapeType="1"/>
          </p:cNvSpPr>
          <p:nvPr/>
        </p:nvSpPr>
        <p:spPr bwMode="auto">
          <a:xfrm flipH="1">
            <a:off x="6075363" y="3468688"/>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91" name="Line 55">
            <a:extLst>
              <a:ext uri="{FF2B5EF4-FFF2-40B4-BE49-F238E27FC236}">
                <a16:creationId xmlns:a16="http://schemas.microsoft.com/office/drawing/2014/main" id="{A6C38280-9A86-4485-937E-FC84EABC59DB}"/>
              </a:ext>
            </a:extLst>
          </p:cNvPr>
          <p:cNvSpPr>
            <a:spLocks noChangeShapeType="1"/>
          </p:cNvSpPr>
          <p:nvPr/>
        </p:nvSpPr>
        <p:spPr bwMode="auto">
          <a:xfrm>
            <a:off x="2700338" y="3170238"/>
            <a:ext cx="3016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92" name="Line 56">
            <a:extLst>
              <a:ext uri="{FF2B5EF4-FFF2-40B4-BE49-F238E27FC236}">
                <a16:creationId xmlns:a16="http://schemas.microsoft.com/office/drawing/2014/main" id="{2E8A1E6F-3849-4141-9BEC-B05DEC5AD324}"/>
              </a:ext>
            </a:extLst>
          </p:cNvPr>
          <p:cNvSpPr>
            <a:spLocks noChangeShapeType="1"/>
          </p:cNvSpPr>
          <p:nvPr/>
        </p:nvSpPr>
        <p:spPr bwMode="auto">
          <a:xfrm flipH="1">
            <a:off x="6075363" y="3170238"/>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93" name="Rectangle 57">
            <a:extLst>
              <a:ext uri="{FF2B5EF4-FFF2-40B4-BE49-F238E27FC236}">
                <a16:creationId xmlns:a16="http://schemas.microsoft.com/office/drawing/2014/main" id="{03614C6B-0861-490D-949E-07A24558E977}"/>
              </a:ext>
            </a:extLst>
          </p:cNvPr>
          <p:cNvSpPr>
            <a:spLocks noChangeArrowheads="1"/>
          </p:cNvSpPr>
          <p:nvPr/>
        </p:nvSpPr>
        <p:spPr bwMode="auto">
          <a:xfrm>
            <a:off x="2573338" y="311943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a:t>
            </a:r>
            <a:endParaRPr lang="en-US" altLang="en-US"/>
          </a:p>
        </p:txBody>
      </p:sp>
      <p:sp>
        <p:nvSpPr>
          <p:cNvPr id="91194" name="Line 58">
            <a:extLst>
              <a:ext uri="{FF2B5EF4-FFF2-40B4-BE49-F238E27FC236}">
                <a16:creationId xmlns:a16="http://schemas.microsoft.com/office/drawing/2014/main" id="{DF85A57A-6275-4596-B2CA-8ACDA94B885F}"/>
              </a:ext>
            </a:extLst>
          </p:cNvPr>
          <p:cNvSpPr>
            <a:spLocks noChangeShapeType="1"/>
          </p:cNvSpPr>
          <p:nvPr/>
        </p:nvSpPr>
        <p:spPr bwMode="auto">
          <a:xfrm>
            <a:off x="2700338" y="2870200"/>
            <a:ext cx="301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95" name="Line 59">
            <a:extLst>
              <a:ext uri="{FF2B5EF4-FFF2-40B4-BE49-F238E27FC236}">
                <a16:creationId xmlns:a16="http://schemas.microsoft.com/office/drawing/2014/main" id="{0FE040C7-0C1B-4A96-9C20-81AFF6DEBBD9}"/>
              </a:ext>
            </a:extLst>
          </p:cNvPr>
          <p:cNvSpPr>
            <a:spLocks noChangeShapeType="1"/>
          </p:cNvSpPr>
          <p:nvPr/>
        </p:nvSpPr>
        <p:spPr bwMode="auto">
          <a:xfrm flipH="1">
            <a:off x="6075363" y="2870200"/>
            <a:ext cx="3968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96" name="Line 60">
            <a:extLst>
              <a:ext uri="{FF2B5EF4-FFF2-40B4-BE49-F238E27FC236}">
                <a16:creationId xmlns:a16="http://schemas.microsoft.com/office/drawing/2014/main" id="{D5FCB42B-8B84-4622-BC63-7725CF556F18}"/>
              </a:ext>
            </a:extLst>
          </p:cNvPr>
          <p:cNvSpPr>
            <a:spLocks noChangeShapeType="1"/>
          </p:cNvSpPr>
          <p:nvPr/>
        </p:nvSpPr>
        <p:spPr bwMode="auto">
          <a:xfrm>
            <a:off x="2700338" y="2570163"/>
            <a:ext cx="3016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97" name="Line 61">
            <a:extLst>
              <a:ext uri="{FF2B5EF4-FFF2-40B4-BE49-F238E27FC236}">
                <a16:creationId xmlns:a16="http://schemas.microsoft.com/office/drawing/2014/main" id="{5232ACB6-F928-400E-A2E4-CE881140FA58}"/>
              </a:ext>
            </a:extLst>
          </p:cNvPr>
          <p:cNvSpPr>
            <a:spLocks noChangeShapeType="1"/>
          </p:cNvSpPr>
          <p:nvPr/>
        </p:nvSpPr>
        <p:spPr bwMode="auto">
          <a:xfrm flipH="1">
            <a:off x="6075363" y="2570163"/>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98" name="Line 62">
            <a:extLst>
              <a:ext uri="{FF2B5EF4-FFF2-40B4-BE49-F238E27FC236}">
                <a16:creationId xmlns:a16="http://schemas.microsoft.com/office/drawing/2014/main" id="{7E0B958D-1B50-4902-8F0C-A56828E8EAB1}"/>
              </a:ext>
            </a:extLst>
          </p:cNvPr>
          <p:cNvSpPr>
            <a:spLocks noChangeShapeType="1"/>
          </p:cNvSpPr>
          <p:nvPr/>
        </p:nvSpPr>
        <p:spPr bwMode="auto">
          <a:xfrm>
            <a:off x="2700338" y="2271713"/>
            <a:ext cx="3016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99" name="Line 63">
            <a:extLst>
              <a:ext uri="{FF2B5EF4-FFF2-40B4-BE49-F238E27FC236}">
                <a16:creationId xmlns:a16="http://schemas.microsoft.com/office/drawing/2014/main" id="{57AEBA92-55E6-4769-B9A9-2AD69FCA20E1}"/>
              </a:ext>
            </a:extLst>
          </p:cNvPr>
          <p:cNvSpPr>
            <a:spLocks noChangeShapeType="1"/>
          </p:cNvSpPr>
          <p:nvPr/>
        </p:nvSpPr>
        <p:spPr bwMode="auto">
          <a:xfrm flipH="1">
            <a:off x="6075363" y="2271713"/>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00" name="Rectangle 64">
            <a:extLst>
              <a:ext uri="{FF2B5EF4-FFF2-40B4-BE49-F238E27FC236}">
                <a16:creationId xmlns:a16="http://schemas.microsoft.com/office/drawing/2014/main" id="{04EBC018-D66E-4FB3-9E1C-C36522DFCF1A}"/>
              </a:ext>
            </a:extLst>
          </p:cNvPr>
          <p:cNvSpPr>
            <a:spLocks noChangeArrowheads="1"/>
          </p:cNvSpPr>
          <p:nvPr/>
        </p:nvSpPr>
        <p:spPr bwMode="auto">
          <a:xfrm>
            <a:off x="2573338" y="2220913"/>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6</a:t>
            </a:r>
            <a:endParaRPr lang="en-US" altLang="en-US"/>
          </a:p>
        </p:txBody>
      </p:sp>
      <p:sp>
        <p:nvSpPr>
          <p:cNvPr id="91201" name="Freeform 65">
            <a:extLst>
              <a:ext uri="{FF2B5EF4-FFF2-40B4-BE49-F238E27FC236}">
                <a16:creationId xmlns:a16="http://schemas.microsoft.com/office/drawing/2014/main" id="{18CE10F2-2A7C-48D0-8934-E736C8CB8339}"/>
              </a:ext>
            </a:extLst>
          </p:cNvPr>
          <p:cNvSpPr>
            <a:spLocks/>
          </p:cNvSpPr>
          <p:nvPr/>
        </p:nvSpPr>
        <p:spPr bwMode="auto">
          <a:xfrm>
            <a:off x="2724150" y="2420938"/>
            <a:ext cx="1698625" cy="2519362"/>
          </a:xfrm>
          <a:custGeom>
            <a:avLst/>
            <a:gdLst>
              <a:gd name="T0" fmla="*/ 19 w 1070"/>
              <a:gd name="T1" fmla="*/ 472 h 1587"/>
              <a:gd name="T2" fmla="*/ 45 w 1070"/>
              <a:gd name="T3" fmla="*/ 472 h 1587"/>
              <a:gd name="T4" fmla="*/ 69 w 1070"/>
              <a:gd name="T5" fmla="*/ 472 h 1587"/>
              <a:gd name="T6" fmla="*/ 94 w 1070"/>
              <a:gd name="T7" fmla="*/ 466 h 1587"/>
              <a:gd name="T8" fmla="*/ 119 w 1070"/>
              <a:gd name="T9" fmla="*/ 466 h 1587"/>
              <a:gd name="T10" fmla="*/ 143 w 1070"/>
              <a:gd name="T11" fmla="*/ 466 h 1587"/>
              <a:gd name="T12" fmla="*/ 168 w 1070"/>
              <a:gd name="T13" fmla="*/ 472 h 1587"/>
              <a:gd name="T14" fmla="*/ 193 w 1070"/>
              <a:gd name="T15" fmla="*/ 472 h 1587"/>
              <a:gd name="T16" fmla="*/ 223 w 1070"/>
              <a:gd name="T17" fmla="*/ 466 h 1587"/>
              <a:gd name="T18" fmla="*/ 248 w 1070"/>
              <a:gd name="T19" fmla="*/ 472 h 1587"/>
              <a:gd name="T20" fmla="*/ 272 w 1070"/>
              <a:gd name="T21" fmla="*/ 466 h 1587"/>
              <a:gd name="T22" fmla="*/ 297 w 1070"/>
              <a:gd name="T23" fmla="*/ 466 h 1587"/>
              <a:gd name="T24" fmla="*/ 322 w 1070"/>
              <a:gd name="T25" fmla="*/ 472 h 1587"/>
              <a:gd name="T26" fmla="*/ 346 w 1070"/>
              <a:gd name="T27" fmla="*/ 472 h 1587"/>
              <a:gd name="T28" fmla="*/ 371 w 1070"/>
              <a:gd name="T29" fmla="*/ 472 h 1587"/>
              <a:gd name="T30" fmla="*/ 396 w 1070"/>
              <a:gd name="T31" fmla="*/ 466 h 1587"/>
              <a:gd name="T32" fmla="*/ 421 w 1070"/>
              <a:gd name="T33" fmla="*/ 466 h 1587"/>
              <a:gd name="T34" fmla="*/ 445 w 1070"/>
              <a:gd name="T35" fmla="*/ 466 h 1587"/>
              <a:gd name="T36" fmla="*/ 470 w 1070"/>
              <a:gd name="T37" fmla="*/ 472 h 1587"/>
              <a:gd name="T38" fmla="*/ 500 w 1070"/>
              <a:gd name="T39" fmla="*/ 472 h 1587"/>
              <a:gd name="T40" fmla="*/ 525 w 1070"/>
              <a:gd name="T41" fmla="*/ 466 h 1587"/>
              <a:gd name="T42" fmla="*/ 550 w 1070"/>
              <a:gd name="T43" fmla="*/ 472 h 1587"/>
              <a:gd name="T44" fmla="*/ 574 w 1070"/>
              <a:gd name="T45" fmla="*/ 466 h 1587"/>
              <a:gd name="T46" fmla="*/ 599 w 1070"/>
              <a:gd name="T47" fmla="*/ 466 h 1587"/>
              <a:gd name="T48" fmla="*/ 624 w 1070"/>
              <a:gd name="T49" fmla="*/ 472 h 1587"/>
              <a:gd name="T50" fmla="*/ 648 w 1070"/>
              <a:gd name="T51" fmla="*/ 472 h 1587"/>
              <a:gd name="T52" fmla="*/ 674 w 1070"/>
              <a:gd name="T53" fmla="*/ 545 h 1587"/>
              <a:gd name="T54" fmla="*/ 699 w 1070"/>
              <a:gd name="T55" fmla="*/ 1191 h 1587"/>
              <a:gd name="T56" fmla="*/ 723 w 1070"/>
              <a:gd name="T57" fmla="*/ 0 h 1587"/>
              <a:gd name="T58" fmla="*/ 748 w 1070"/>
              <a:gd name="T59" fmla="*/ 357 h 1587"/>
              <a:gd name="T60" fmla="*/ 777 w 1070"/>
              <a:gd name="T61" fmla="*/ 362 h 1587"/>
              <a:gd name="T62" fmla="*/ 802 w 1070"/>
              <a:gd name="T63" fmla="*/ 353 h 1587"/>
              <a:gd name="T64" fmla="*/ 828 w 1070"/>
              <a:gd name="T65" fmla="*/ 367 h 1587"/>
              <a:gd name="T66" fmla="*/ 851 w 1070"/>
              <a:gd name="T67" fmla="*/ 382 h 1587"/>
              <a:gd name="T68" fmla="*/ 877 w 1070"/>
              <a:gd name="T69" fmla="*/ 402 h 1587"/>
              <a:gd name="T70" fmla="*/ 902 w 1070"/>
              <a:gd name="T71" fmla="*/ 427 h 1587"/>
              <a:gd name="T72" fmla="*/ 926 w 1070"/>
              <a:gd name="T73" fmla="*/ 447 h 1587"/>
              <a:gd name="T74" fmla="*/ 951 w 1070"/>
              <a:gd name="T75" fmla="*/ 472 h 1587"/>
              <a:gd name="T76" fmla="*/ 976 w 1070"/>
              <a:gd name="T77" fmla="*/ 472 h 1587"/>
              <a:gd name="T78" fmla="*/ 1000 w 1070"/>
              <a:gd name="T79" fmla="*/ 486 h 1587"/>
              <a:gd name="T80" fmla="*/ 1025 w 1070"/>
              <a:gd name="T81" fmla="*/ 482 h 1587"/>
              <a:gd name="T82" fmla="*/ 1055 w 1070"/>
              <a:gd name="T83" fmla="*/ 461 h 1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70" h="1587">
                <a:moveTo>
                  <a:pt x="0" y="472"/>
                </a:moveTo>
                <a:lnTo>
                  <a:pt x="10" y="466"/>
                </a:lnTo>
                <a:lnTo>
                  <a:pt x="19" y="472"/>
                </a:lnTo>
                <a:lnTo>
                  <a:pt x="25" y="472"/>
                </a:lnTo>
                <a:lnTo>
                  <a:pt x="35" y="466"/>
                </a:lnTo>
                <a:lnTo>
                  <a:pt x="45" y="472"/>
                </a:lnTo>
                <a:lnTo>
                  <a:pt x="54" y="466"/>
                </a:lnTo>
                <a:lnTo>
                  <a:pt x="59" y="472"/>
                </a:lnTo>
                <a:lnTo>
                  <a:pt x="69" y="472"/>
                </a:lnTo>
                <a:lnTo>
                  <a:pt x="78" y="466"/>
                </a:lnTo>
                <a:lnTo>
                  <a:pt x="84" y="472"/>
                </a:lnTo>
                <a:lnTo>
                  <a:pt x="94" y="466"/>
                </a:lnTo>
                <a:lnTo>
                  <a:pt x="104" y="466"/>
                </a:lnTo>
                <a:lnTo>
                  <a:pt x="109" y="472"/>
                </a:lnTo>
                <a:lnTo>
                  <a:pt x="119" y="466"/>
                </a:lnTo>
                <a:lnTo>
                  <a:pt x="129" y="472"/>
                </a:lnTo>
                <a:lnTo>
                  <a:pt x="139" y="466"/>
                </a:lnTo>
                <a:lnTo>
                  <a:pt x="143" y="466"/>
                </a:lnTo>
                <a:lnTo>
                  <a:pt x="154" y="472"/>
                </a:lnTo>
                <a:lnTo>
                  <a:pt x="164" y="466"/>
                </a:lnTo>
                <a:lnTo>
                  <a:pt x="168" y="472"/>
                </a:lnTo>
                <a:lnTo>
                  <a:pt x="178" y="466"/>
                </a:lnTo>
                <a:lnTo>
                  <a:pt x="188" y="466"/>
                </a:lnTo>
                <a:lnTo>
                  <a:pt x="193" y="472"/>
                </a:lnTo>
                <a:lnTo>
                  <a:pt x="203" y="466"/>
                </a:lnTo>
                <a:lnTo>
                  <a:pt x="213" y="466"/>
                </a:lnTo>
                <a:lnTo>
                  <a:pt x="223" y="466"/>
                </a:lnTo>
                <a:lnTo>
                  <a:pt x="228" y="466"/>
                </a:lnTo>
                <a:lnTo>
                  <a:pt x="238" y="472"/>
                </a:lnTo>
                <a:lnTo>
                  <a:pt x="248" y="472"/>
                </a:lnTo>
                <a:lnTo>
                  <a:pt x="252" y="466"/>
                </a:lnTo>
                <a:lnTo>
                  <a:pt x="262" y="472"/>
                </a:lnTo>
                <a:lnTo>
                  <a:pt x="272" y="466"/>
                </a:lnTo>
                <a:lnTo>
                  <a:pt x="277" y="472"/>
                </a:lnTo>
                <a:lnTo>
                  <a:pt x="287" y="472"/>
                </a:lnTo>
                <a:lnTo>
                  <a:pt x="297" y="466"/>
                </a:lnTo>
                <a:lnTo>
                  <a:pt x="302" y="472"/>
                </a:lnTo>
                <a:lnTo>
                  <a:pt x="312" y="466"/>
                </a:lnTo>
                <a:lnTo>
                  <a:pt x="322" y="472"/>
                </a:lnTo>
                <a:lnTo>
                  <a:pt x="332" y="472"/>
                </a:lnTo>
                <a:lnTo>
                  <a:pt x="336" y="466"/>
                </a:lnTo>
                <a:lnTo>
                  <a:pt x="346" y="472"/>
                </a:lnTo>
                <a:lnTo>
                  <a:pt x="357" y="466"/>
                </a:lnTo>
                <a:lnTo>
                  <a:pt x="361" y="472"/>
                </a:lnTo>
                <a:lnTo>
                  <a:pt x="371" y="472"/>
                </a:lnTo>
                <a:lnTo>
                  <a:pt x="381" y="466"/>
                </a:lnTo>
                <a:lnTo>
                  <a:pt x="386" y="472"/>
                </a:lnTo>
                <a:lnTo>
                  <a:pt x="396" y="466"/>
                </a:lnTo>
                <a:lnTo>
                  <a:pt x="406" y="472"/>
                </a:lnTo>
                <a:lnTo>
                  <a:pt x="416" y="472"/>
                </a:lnTo>
                <a:lnTo>
                  <a:pt x="421" y="466"/>
                </a:lnTo>
                <a:lnTo>
                  <a:pt x="431" y="472"/>
                </a:lnTo>
                <a:lnTo>
                  <a:pt x="441" y="466"/>
                </a:lnTo>
                <a:lnTo>
                  <a:pt x="445" y="466"/>
                </a:lnTo>
                <a:lnTo>
                  <a:pt x="455" y="472"/>
                </a:lnTo>
                <a:lnTo>
                  <a:pt x="465" y="466"/>
                </a:lnTo>
                <a:lnTo>
                  <a:pt x="470" y="472"/>
                </a:lnTo>
                <a:lnTo>
                  <a:pt x="480" y="466"/>
                </a:lnTo>
                <a:lnTo>
                  <a:pt x="490" y="466"/>
                </a:lnTo>
                <a:lnTo>
                  <a:pt x="500" y="472"/>
                </a:lnTo>
                <a:lnTo>
                  <a:pt x="505" y="466"/>
                </a:lnTo>
                <a:lnTo>
                  <a:pt x="515" y="472"/>
                </a:lnTo>
                <a:lnTo>
                  <a:pt x="525" y="466"/>
                </a:lnTo>
                <a:lnTo>
                  <a:pt x="529" y="466"/>
                </a:lnTo>
                <a:lnTo>
                  <a:pt x="539" y="472"/>
                </a:lnTo>
                <a:lnTo>
                  <a:pt x="550" y="472"/>
                </a:lnTo>
                <a:lnTo>
                  <a:pt x="555" y="466"/>
                </a:lnTo>
                <a:lnTo>
                  <a:pt x="564" y="466"/>
                </a:lnTo>
                <a:lnTo>
                  <a:pt x="574" y="466"/>
                </a:lnTo>
                <a:lnTo>
                  <a:pt x="580" y="472"/>
                </a:lnTo>
                <a:lnTo>
                  <a:pt x="589" y="472"/>
                </a:lnTo>
                <a:lnTo>
                  <a:pt x="599" y="466"/>
                </a:lnTo>
                <a:lnTo>
                  <a:pt x="609" y="466"/>
                </a:lnTo>
                <a:lnTo>
                  <a:pt x="615" y="466"/>
                </a:lnTo>
                <a:lnTo>
                  <a:pt x="624" y="472"/>
                </a:lnTo>
                <a:lnTo>
                  <a:pt x="634" y="472"/>
                </a:lnTo>
                <a:lnTo>
                  <a:pt x="639" y="466"/>
                </a:lnTo>
                <a:lnTo>
                  <a:pt x="648" y="472"/>
                </a:lnTo>
                <a:lnTo>
                  <a:pt x="658" y="447"/>
                </a:lnTo>
                <a:lnTo>
                  <a:pt x="664" y="492"/>
                </a:lnTo>
                <a:lnTo>
                  <a:pt x="674" y="545"/>
                </a:lnTo>
                <a:lnTo>
                  <a:pt x="683" y="323"/>
                </a:lnTo>
                <a:lnTo>
                  <a:pt x="693" y="362"/>
                </a:lnTo>
                <a:lnTo>
                  <a:pt x="699" y="1191"/>
                </a:lnTo>
                <a:lnTo>
                  <a:pt x="708" y="1587"/>
                </a:lnTo>
                <a:lnTo>
                  <a:pt x="718" y="725"/>
                </a:lnTo>
                <a:lnTo>
                  <a:pt x="723" y="0"/>
                </a:lnTo>
                <a:lnTo>
                  <a:pt x="733" y="208"/>
                </a:lnTo>
                <a:lnTo>
                  <a:pt x="742" y="437"/>
                </a:lnTo>
                <a:lnTo>
                  <a:pt x="748" y="357"/>
                </a:lnTo>
                <a:lnTo>
                  <a:pt x="758" y="337"/>
                </a:lnTo>
                <a:lnTo>
                  <a:pt x="767" y="367"/>
                </a:lnTo>
                <a:lnTo>
                  <a:pt x="777" y="362"/>
                </a:lnTo>
                <a:lnTo>
                  <a:pt x="783" y="362"/>
                </a:lnTo>
                <a:lnTo>
                  <a:pt x="793" y="357"/>
                </a:lnTo>
                <a:lnTo>
                  <a:pt x="802" y="353"/>
                </a:lnTo>
                <a:lnTo>
                  <a:pt x="807" y="357"/>
                </a:lnTo>
                <a:lnTo>
                  <a:pt x="818" y="362"/>
                </a:lnTo>
                <a:lnTo>
                  <a:pt x="828" y="367"/>
                </a:lnTo>
                <a:lnTo>
                  <a:pt x="832" y="372"/>
                </a:lnTo>
                <a:lnTo>
                  <a:pt x="842" y="372"/>
                </a:lnTo>
                <a:lnTo>
                  <a:pt x="851" y="382"/>
                </a:lnTo>
                <a:lnTo>
                  <a:pt x="857" y="387"/>
                </a:lnTo>
                <a:lnTo>
                  <a:pt x="867" y="397"/>
                </a:lnTo>
                <a:lnTo>
                  <a:pt x="877" y="402"/>
                </a:lnTo>
                <a:lnTo>
                  <a:pt x="886" y="412"/>
                </a:lnTo>
                <a:lnTo>
                  <a:pt x="892" y="417"/>
                </a:lnTo>
                <a:lnTo>
                  <a:pt x="902" y="427"/>
                </a:lnTo>
                <a:lnTo>
                  <a:pt x="912" y="431"/>
                </a:lnTo>
                <a:lnTo>
                  <a:pt x="916" y="441"/>
                </a:lnTo>
                <a:lnTo>
                  <a:pt x="926" y="447"/>
                </a:lnTo>
                <a:lnTo>
                  <a:pt x="936" y="457"/>
                </a:lnTo>
                <a:lnTo>
                  <a:pt x="941" y="461"/>
                </a:lnTo>
                <a:lnTo>
                  <a:pt x="951" y="472"/>
                </a:lnTo>
                <a:lnTo>
                  <a:pt x="961" y="472"/>
                </a:lnTo>
                <a:lnTo>
                  <a:pt x="971" y="472"/>
                </a:lnTo>
                <a:lnTo>
                  <a:pt x="976" y="472"/>
                </a:lnTo>
                <a:lnTo>
                  <a:pt x="986" y="472"/>
                </a:lnTo>
                <a:lnTo>
                  <a:pt x="996" y="482"/>
                </a:lnTo>
                <a:lnTo>
                  <a:pt x="1000" y="486"/>
                </a:lnTo>
                <a:lnTo>
                  <a:pt x="1011" y="486"/>
                </a:lnTo>
                <a:lnTo>
                  <a:pt x="1021" y="506"/>
                </a:lnTo>
                <a:lnTo>
                  <a:pt x="1025" y="482"/>
                </a:lnTo>
                <a:lnTo>
                  <a:pt x="1035" y="501"/>
                </a:lnTo>
                <a:lnTo>
                  <a:pt x="1045" y="615"/>
                </a:lnTo>
                <a:lnTo>
                  <a:pt x="1055" y="461"/>
                </a:lnTo>
                <a:lnTo>
                  <a:pt x="1060" y="278"/>
                </a:lnTo>
                <a:lnTo>
                  <a:pt x="1070" y="799"/>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202" name="Freeform 66">
            <a:extLst>
              <a:ext uri="{FF2B5EF4-FFF2-40B4-BE49-F238E27FC236}">
                <a16:creationId xmlns:a16="http://schemas.microsoft.com/office/drawing/2014/main" id="{65FF5342-9D80-4B51-9DE5-B416BAC1B1CB}"/>
              </a:ext>
            </a:extLst>
          </p:cNvPr>
          <p:cNvSpPr>
            <a:spLocks/>
          </p:cNvSpPr>
          <p:nvPr/>
        </p:nvSpPr>
        <p:spPr bwMode="auto">
          <a:xfrm>
            <a:off x="4422775" y="2586038"/>
            <a:ext cx="1627188" cy="1882775"/>
          </a:xfrm>
          <a:custGeom>
            <a:avLst/>
            <a:gdLst>
              <a:gd name="T0" fmla="*/ 10 w 1025"/>
              <a:gd name="T1" fmla="*/ 1186 h 1186"/>
              <a:gd name="T2" fmla="*/ 25 w 1025"/>
              <a:gd name="T3" fmla="*/ 0 h 1186"/>
              <a:gd name="T4" fmla="*/ 39 w 1025"/>
              <a:gd name="T5" fmla="*/ 357 h 1186"/>
              <a:gd name="T6" fmla="*/ 59 w 1025"/>
              <a:gd name="T7" fmla="*/ 308 h 1186"/>
              <a:gd name="T8" fmla="*/ 74 w 1025"/>
              <a:gd name="T9" fmla="*/ 343 h 1186"/>
              <a:gd name="T10" fmla="*/ 94 w 1025"/>
              <a:gd name="T11" fmla="*/ 357 h 1186"/>
              <a:gd name="T12" fmla="*/ 109 w 1025"/>
              <a:gd name="T13" fmla="*/ 362 h 1186"/>
              <a:gd name="T14" fmla="*/ 123 w 1025"/>
              <a:gd name="T15" fmla="*/ 362 h 1186"/>
              <a:gd name="T16" fmla="*/ 144 w 1025"/>
              <a:gd name="T17" fmla="*/ 362 h 1186"/>
              <a:gd name="T18" fmla="*/ 158 w 1025"/>
              <a:gd name="T19" fmla="*/ 362 h 1186"/>
              <a:gd name="T20" fmla="*/ 178 w 1025"/>
              <a:gd name="T21" fmla="*/ 362 h 1186"/>
              <a:gd name="T22" fmla="*/ 193 w 1025"/>
              <a:gd name="T23" fmla="*/ 362 h 1186"/>
              <a:gd name="T24" fmla="*/ 209 w 1025"/>
              <a:gd name="T25" fmla="*/ 362 h 1186"/>
              <a:gd name="T26" fmla="*/ 228 w 1025"/>
              <a:gd name="T27" fmla="*/ 362 h 1186"/>
              <a:gd name="T28" fmla="*/ 242 w 1025"/>
              <a:gd name="T29" fmla="*/ 362 h 1186"/>
              <a:gd name="T30" fmla="*/ 262 w 1025"/>
              <a:gd name="T31" fmla="*/ 368 h 1186"/>
              <a:gd name="T32" fmla="*/ 277 w 1025"/>
              <a:gd name="T33" fmla="*/ 362 h 1186"/>
              <a:gd name="T34" fmla="*/ 292 w 1025"/>
              <a:gd name="T35" fmla="*/ 368 h 1186"/>
              <a:gd name="T36" fmla="*/ 312 w 1025"/>
              <a:gd name="T37" fmla="*/ 368 h 1186"/>
              <a:gd name="T38" fmla="*/ 326 w 1025"/>
              <a:gd name="T39" fmla="*/ 368 h 1186"/>
              <a:gd name="T40" fmla="*/ 342 w 1025"/>
              <a:gd name="T41" fmla="*/ 368 h 1186"/>
              <a:gd name="T42" fmla="*/ 361 w 1025"/>
              <a:gd name="T43" fmla="*/ 368 h 1186"/>
              <a:gd name="T44" fmla="*/ 377 w 1025"/>
              <a:gd name="T45" fmla="*/ 368 h 1186"/>
              <a:gd name="T46" fmla="*/ 396 w 1025"/>
              <a:gd name="T47" fmla="*/ 368 h 1186"/>
              <a:gd name="T48" fmla="*/ 412 w 1025"/>
              <a:gd name="T49" fmla="*/ 368 h 1186"/>
              <a:gd name="T50" fmla="*/ 426 w 1025"/>
              <a:gd name="T51" fmla="*/ 362 h 1186"/>
              <a:gd name="T52" fmla="*/ 445 w 1025"/>
              <a:gd name="T53" fmla="*/ 368 h 1186"/>
              <a:gd name="T54" fmla="*/ 461 w 1025"/>
              <a:gd name="T55" fmla="*/ 362 h 1186"/>
              <a:gd name="T56" fmla="*/ 480 w 1025"/>
              <a:gd name="T57" fmla="*/ 372 h 1186"/>
              <a:gd name="T58" fmla="*/ 496 w 1025"/>
              <a:gd name="T59" fmla="*/ 362 h 1186"/>
              <a:gd name="T60" fmla="*/ 510 w 1025"/>
              <a:gd name="T61" fmla="*/ 368 h 1186"/>
              <a:gd name="T62" fmla="*/ 530 w 1025"/>
              <a:gd name="T63" fmla="*/ 362 h 1186"/>
              <a:gd name="T64" fmla="*/ 545 w 1025"/>
              <a:gd name="T65" fmla="*/ 362 h 1186"/>
              <a:gd name="T66" fmla="*/ 564 w 1025"/>
              <a:gd name="T67" fmla="*/ 368 h 1186"/>
              <a:gd name="T68" fmla="*/ 580 w 1025"/>
              <a:gd name="T69" fmla="*/ 368 h 1186"/>
              <a:gd name="T70" fmla="*/ 594 w 1025"/>
              <a:gd name="T71" fmla="*/ 368 h 1186"/>
              <a:gd name="T72" fmla="*/ 615 w 1025"/>
              <a:gd name="T73" fmla="*/ 362 h 1186"/>
              <a:gd name="T74" fmla="*/ 629 w 1025"/>
              <a:gd name="T75" fmla="*/ 362 h 1186"/>
              <a:gd name="T76" fmla="*/ 648 w 1025"/>
              <a:gd name="T77" fmla="*/ 368 h 1186"/>
              <a:gd name="T78" fmla="*/ 664 w 1025"/>
              <a:gd name="T79" fmla="*/ 368 h 1186"/>
              <a:gd name="T80" fmla="*/ 679 w 1025"/>
              <a:gd name="T81" fmla="*/ 362 h 1186"/>
              <a:gd name="T82" fmla="*/ 699 w 1025"/>
              <a:gd name="T83" fmla="*/ 362 h 1186"/>
              <a:gd name="T84" fmla="*/ 713 w 1025"/>
              <a:gd name="T85" fmla="*/ 368 h 1186"/>
              <a:gd name="T86" fmla="*/ 734 w 1025"/>
              <a:gd name="T87" fmla="*/ 368 h 1186"/>
              <a:gd name="T88" fmla="*/ 748 w 1025"/>
              <a:gd name="T89" fmla="*/ 362 h 1186"/>
              <a:gd name="T90" fmla="*/ 763 w 1025"/>
              <a:gd name="T91" fmla="*/ 362 h 1186"/>
              <a:gd name="T92" fmla="*/ 783 w 1025"/>
              <a:gd name="T93" fmla="*/ 368 h 1186"/>
              <a:gd name="T94" fmla="*/ 797 w 1025"/>
              <a:gd name="T95" fmla="*/ 368 h 1186"/>
              <a:gd name="T96" fmla="*/ 818 w 1025"/>
              <a:gd name="T97" fmla="*/ 368 h 1186"/>
              <a:gd name="T98" fmla="*/ 832 w 1025"/>
              <a:gd name="T99" fmla="*/ 362 h 1186"/>
              <a:gd name="T100" fmla="*/ 847 w 1025"/>
              <a:gd name="T101" fmla="*/ 362 h 1186"/>
              <a:gd name="T102" fmla="*/ 867 w 1025"/>
              <a:gd name="T103" fmla="*/ 368 h 1186"/>
              <a:gd name="T104" fmla="*/ 882 w 1025"/>
              <a:gd name="T105" fmla="*/ 368 h 1186"/>
              <a:gd name="T106" fmla="*/ 896 w 1025"/>
              <a:gd name="T107" fmla="*/ 362 h 1186"/>
              <a:gd name="T108" fmla="*/ 916 w 1025"/>
              <a:gd name="T109" fmla="*/ 368 h 1186"/>
              <a:gd name="T110" fmla="*/ 931 w 1025"/>
              <a:gd name="T111" fmla="*/ 362 h 1186"/>
              <a:gd name="T112" fmla="*/ 951 w 1025"/>
              <a:gd name="T113" fmla="*/ 368 h 1186"/>
              <a:gd name="T114" fmla="*/ 966 w 1025"/>
              <a:gd name="T115" fmla="*/ 362 h 1186"/>
              <a:gd name="T116" fmla="*/ 980 w 1025"/>
              <a:gd name="T117" fmla="*/ 362 h 1186"/>
              <a:gd name="T118" fmla="*/ 1001 w 1025"/>
              <a:gd name="T119" fmla="*/ 368 h 1186"/>
              <a:gd name="T120" fmla="*/ 1015 w 1025"/>
              <a:gd name="T121" fmla="*/ 368 h 1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5" h="1186">
                <a:moveTo>
                  <a:pt x="0" y="695"/>
                </a:moveTo>
                <a:lnTo>
                  <a:pt x="10" y="1186"/>
                </a:lnTo>
                <a:lnTo>
                  <a:pt x="15" y="650"/>
                </a:lnTo>
                <a:lnTo>
                  <a:pt x="25" y="0"/>
                </a:lnTo>
                <a:lnTo>
                  <a:pt x="35" y="125"/>
                </a:lnTo>
                <a:lnTo>
                  <a:pt x="39" y="357"/>
                </a:lnTo>
                <a:lnTo>
                  <a:pt x="49" y="318"/>
                </a:lnTo>
                <a:lnTo>
                  <a:pt x="59" y="308"/>
                </a:lnTo>
                <a:lnTo>
                  <a:pt x="64" y="343"/>
                </a:lnTo>
                <a:lnTo>
                  <a:pt x="74" y="343"/>
                </a:lnTo>
                <a:lnTo>
                  <a:pt x="84" y="357"/>
                </a:lnTo>
                <a:lnTo>
                  <a:pt x="94" y="357"/>
                </a:lnTo>
                <a:lnTo>
                  <a:pt x="99" y="353"/>
                </a:lnTo>
                <a:lnTo>
                  <a:pt x="109" y="362"/>
                </a:lnTo>
                <a:lnTo>
                  <a:pt x="119" y="362"/>
                </a:lnTo>
                <a:lnTo>
                  <a:pt x="123" y="362"/>
                </a:lnTo>
                <a:lnTo>
                  <a:pt x="133" y="362"/>
                </a:lnTo>
                <a:lnTo>
                  <a:pt x="144" y="362"/>
                </a:lnTo>
                <a:lnTo>
                  <a:pt x="148" y="362"/>
                </a:lnTo>
                <a:lnTo>
                  <a:pt x="158" y="362"/>
                </a:lnTo>
                <a:lnTo>
                  <a:pt x="168" y="362"/>
                </a:lnTo>
                <a:lnTo>
                  <a:pt x="178" y="362"/>
                </a:lnTo>
                <a:lnTo>
                  <a:pt x="183" y="362"/>
                </a:lnTo>
                <a:lnTo>
                  <a:pt x="193" y="362"/>
                </a:lnTo>
                <a:lnTo>
                  <a:pt x="203" y="362"/>
                </a:lnTo>
                <a:lnTo>
                  <a:pt x="209" y="362"/>
                </a:lnTo>
                <a:lnTo>
                  <a:pt x="218" y="368"/>
                </a:lnTo>
                <a:lnTo>
                  <a:pt x="228" y="362"/>
                </a:lnTo>
                <a:lnTo>
                  <a:pt x="232" y="362"/>
                </a:lnTo>
                <a:lnTo>
                  <a:pt x="242" y="362"/>
                </a:lnTo>
                <a:lnTo>
                  <a:pt x="252" y="362"/>
                </a:lnTo>
                <a:lnTo>
                  <a:pt x="262" y="368"/>
                </a:lnTo>
                <a:lnTo>
                  <a:pt x="267" y="362"/>
                </a:lnTo>
                <a:lnTo>
                  <a:pt x="277" y="362"/>
                </a:lnTo>
                <a:lnTo>
                  <a:pt x="287" y="368"/>
                </a:lnTo>
                <a:lnTo>
                  <a:pt x="292" y="368"/>
                </a:lnTo>
                <a:lnTo>
                  <a:pt x="302" y="368"/>
                </a:lnTo>
                <a:lnTo>
                  <a:pt x="312" y="368"/>
                </a:lnTo>
                <a:lnTo>
                  <a:pt x="317" y="368"/>
                </a:lnTo>
                <a:lnTo>
                  <a:pt x="326" y="368"/>
                </a:lnTo>
                <a:lnTo>
                  <a:pt x="337" y="368"/>
                </a:lnTo>
                <a:lnTo>
                  <a:pt x="342" y="368"/>
                </a:lnTo>
                <a:lnTo>
                  <a:pt x="351" y="368"/>
                </a:lnTo>
                <a:lnTo>
                  <a:pt x="361" y="368"/>
                </a:lnTo>
                <a:lnTo>
                  <a:pt x="371" y="368"/>
                </a:lnTo>
                <a:lnTo>
                  <a:pt x="377" y="368"/>
                </a:lnTo>
                <a:lnTo>
                  <a:pt x="386" y="368"/>
                </a:lnTo>
                <a:lnTo>
                  <a:pt x="396" y="368"/>
                </a:lnTo>
                <a:lnTo>
                  <a:pt x="401" y="368"/>
                </a:lnTo>
                <a:lnTo>
                  <a:pt x="412" y="368"/>
                </a:lnTo>
                <a:lnTo>
                  <a:pt x="421" y="368"/>
                </a:lnTo>
                <a:lnTo>
                  <a:pt x="426" y="362"/>
                </a:lnTo>
                <a:lnTo>
                  <a:pt x="436" y="368"/>
                </a:lnTo>
                <a:lnTo>
                  <a:pt x="445" y="368"/>
                </a:lnTo>
                <a:lnTo>
                  <a:pt x="455" y="362"/>
                </a:lnTo>
                <a:lnTo>
                  <a:pt x="461" y="362"/>
                </a:lnTo>
                <a:lnTo>
                  <a:pt x="471" y="368"/>
                </a:lnTo>
                <a:lnTo>
                  <a:pt x="480" y="372"/>
                </a:lnTo>
                <a:lnTo>
                  <a:pt x="486" y="362"/>
                </a:lnTo>
                <a:lnTo>
                  <a:pt x="496" y="362"/>
                </a:lnTo>
                <a:lnTo>
                  <a:pt x="505" y="362"/>
                </a:lnTo>
                <a:lnTo>
                  <a:pt x="510" y="368"/>
                </a:lnTo>
                <a:lnTo>
                  <a:pt x="520" y="362"/>
                </a:lnTo>
                <a:lnTo>
                  <a:pt x="530" y="362"/>
                </a:lnTo>
                <a:lnTo>
                  <a:pt x="540" y="368"/>
                </a:lnTo>
                <a:lnTo>
                  <a:pt x="545" y="362"/>
                </a:lnTo>
                <a:lnTo>
                  <a:pt x="555" y="368"/>
                </a:lnTo>
                <a:lnTo>
                  <a:pt x="564" y="368"/>
                </a:lnTo>
                <a:lnTo>
                  <a:pt x="570" y="368"/>
                </a:lnTo>
                <a:lnTo>
                  <a:pt x="580" y="368"/>
                </a:lnTo>
                <a:lnTo>
                  <a:pt x="590" y="368"/>
                </a:lnTo>
                <a:lnTo>
                  <a:pt x="594" y="368"/>
                </a:lnTo>
                <a:lnTo>
                  <a:pt x="605" y="368"/>
                </a:lnTo>
                <a:lnTo>
                  <a:pt x="615" y="362"/>
                </a:lnTo>
                <a:lnTo>
                  <a:pt x="619" y="368"/>
                </a:lnTo>
                <a:lnTo>
                  <a:pt x="629" y="362"/>
                </a:lnTo>
                <a:lnTo>
                  <a:pt x="639" y="368"/>
                </a:lnTo>
                <a:lnTo>
                  <a:pt x="648" y="368"/>
                </a:lnTo>
                <a:lnTo>
                  <a:pt x="654" y="362"/>
                </a:lnTo>
                <a:lnTo>
                  <a:pt x="664" y="368"/>
                </a:lnTo>
                <a:lnTo>
                  <a:pt x="674" y="368"/>
                </a:lnTo>
                <a:lnTo>
                  <a:pt x="679" y="362"/>
                </a:lnTo>
                <a:lnTo>
                  <a:pt x="689" y="368"/>
                </a:lnTo>
                <a:lnTo>
                  <a:pt x="699" y="362"/>
                </a:lnTo>
                <a:lnTo>
                  <a:pt x="703" y="362"/>
                </a:lnTo>
                <a:lnTo>
                  <a:pt x="713" y="368"/>
                </a:lnTo>
                <a:lnTo>
                  <a:pt x="723" y="362"/>
                </a:lnTo>
                <a:lnTo>
                  <a:pt x="734" y="368"/>
                </a:lnTo>
                <a:lnTo>
                  <a:pt x="738" y="368"/>
                </a:lnTo>
                <a:lnTo>
                  <a:pt x="748" y="362"/>
                </a:lnTo>
                <a:lnTo>
                  <a:pt x="758" y="368"/>
                </a:lnTo>
                <a:lnTo>
                  <a:pt x="763" y="362"/>
                </a:lnTo>
                <a:lnTo>
                  <a:pt x="773" y="368"/>
                </a:lnTo>
                <a:lnTo>
                  <a:pt x="783" y="368"/>
                </a:lnTo>
                <a:lnTo>
                  <a:pt x="787" y="362"/>
                </a:lnTo>
                <a:lnTo>
                  <a:pt x="797" y="368"/>
                </a:lnTo>
                <a:lnTo>
                  <a:pt x="808" y="362"/>
                </a:lnTo>
                <a:lnTo>
                  <a:pt x="818" y="368"/>
                </a:lnTo>
                <a:lnTo>
                  <a:pt x="822" y="368"/>
                </a:lnTo>
                <a:lnTo>
                  <a:pt x="832" y="362"/>
                </a:lnTo>
                <a:lnTo>
                  <a:pt x="842" y="368"/>
                </a:lnTo>
                <a:lnTo>
                  <a:pt x="847" y="362"/>
                </a:lnTo>
                <a:lnTo>
                  <a:pt x="857" y="368"/>
                </a:lnTo>
                <a:lnTo>
                  <a:pt x="867" y="368"/>
                </a:lnTo>
                <a:lnTo>
                  <a:pt x="872" y="362"/>
                </a:lnTo>
                <a:lnTo>
                  <a:pt x="882" y="368"/>
                </a:lnTo>
                <a:lnTo>
                  <a:pt x="892" y="368"/>
                </a:lnTo>
                <a:lnTo>
                  <a:pt x="896" y="362"/>
                </a:lnTo>
                <a:lnTo>
                  <a:pt x="906" y="368"/>
                </a:lnTo>
                <a:lnTo>
                  <a:pt x="916" y="368"/>
                </a:lnTo>
                <a:lnTo>
                  <a:pt x="926" y="362"/>
                </a:lnTo>
                <a:lnTo>
                  <a:pt x="931" y="362"/>
                </a:lnTo>
                <a:lnTo>
                  <a:pt x="941" y="368"/>
                </a:lnTo>
                <a:lnTo>
                  <a:pt x="951" y="368"/>
                </a:lnTo>
                <a:lnTo>
                  <a:pt x="956" y="362"/>
                </a:lnTo>
                <a:lnTo>
                  <a:pt x="966" y="362"/>
                </a:lnTo>
                <a:lnTo>
                  <a:pt x="976" y="368"/>
                </a:lnTo>
                <a:lnTo>
                  <a:pt x="980" y="362"/>
                </a:lnTo>
                <a:lnTo>
                  <a:pt x="990" y="368"/>
                </a:lnTo>
                <a:lnTo>
                  <a:pt x="1001" y="368"/>
                </a:lnTo>
                <a:lnTo>
                  <a:pt x="1011" y="362"/>
                </a:lnTo>
                <a:lnTo>
                  <a:pt x="1015" y="368"/>
                </a:lnTo>
                <a:lnTo>
                  <a:pt x="1025" y="362"/>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203" name="Rectangle 67">
            <a:extLst>
              <a:ext uri="{FF2B5EF4-FFF2-40B4-BE49-F238E27FC236}">
                <a16:creationId xmlns:a16="http://schemas.microsoft.com/office/drawing/2014/main" id="{2AC90F91-AA8B-46A6-BB62-0AE4D15C2CB9}"/>
              </a:ext>
            </a:extLst>
          </p:cNvPr>
          <p:cNvSpPr>
            <a:spLocks noChangeArrowheads="1"/>
          </p:cNvSpPr>
          <p:nvPr/>
        </p:nvSpPr>
        <p:spPr bwMode="auto">
          <a:xfrm>
            <a:off x="4057650" y="5335588"/>
            <a:ext cx="3397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time, </a:t>
            </a:r>
            <a:endParaRPr lang="en-US" altLang="en-US"/>
          </a:p>
        </p:txBody>
      </p:sp>
      <p:sp>
        <p:nvSpPr>
          <p:cNvPr id="91204" name="Rectangle 68">
            <a:extLst>
              <a:ext uri="{FF2B5EF4-FFF2-40B4-BE49-F238E27FC236}">
                <a16:creationId xmlns:a16="http://schemas.microsoft.com/office/drawing/2014/main" id="{C309446B-733B-4379-86CE-EDB40555B4DE}"/>
              </a:ext>
            </a:extLst>
          </p:cNvPr>
          <p:cNvSpPr>
            <a:spLocks noChangeArrowheads="1"/>
          </p:cNvSpPr>
          <p:nvPr/>
        </p:nvSpPr>
        <p:spPr bwMode="auto">
          <a:xfrm>
            <a:off x="4395788" y="5319713"/>
            <a:ext cx="8096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Symbol" panose="05050102010706020507" pitchFamily="18" charset="2"/>
              </a:rPr>
              <a:t>m</a:t>
            </a:r>
            <a:endParaRPr lang="en-US" altLang="en-US"/>
          </a:p>
        </p:txBody>
      </p:sp>
      <p:sp>
        <p:nvSpPr>
          <p:cNvPr id="91205" name="Rectangle 69">
            <a:extLst>
              <a:ext uri="{FF2B5EF4-FFF2-40B4-BE49-F238E27FC236}">
                <a16:creationId xmlns:a16="http://schemas.microsoft.com/office/drawing/2014/main" id="{668DA3A9-D311-42FD-9449-D4D568446FE6}"/>
              </a:ext>
            </a:extLst>
          </p:cNvPr>
          <p:cNvSpPr>
            <a:spLocks noChangeArrowheads="1"/>
          </p:cNvSpPr>
          <p:nvPr/>
        </p:nvSpPr>
        <p:spPr bwMode="auto">
          <a:xfrm>
            <a:off x="4473575" y="5335588"/>
            <a:ext cx="2174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sec</a:t>
            </a:r>
            <a:endParaRPr lang="en-US" altLang="en-US"/>
          </a:p>
        </p:txBody>
      </p:sp>
      <p:sp>
        <p:nvSpPr>
          <p:cNvPr id="91206" name="Rectangle 70">
            <a:extLst>
              <a:ext uri="{FF2B5EF4-FFF2-40B4-BE49-F238E27FC236}">
                <a16:creationId xmlns:a16="http://schemas.microsoft.com/office/drawing/2014/main" id="{4B6AFE3B-6704-4E16-813F-C8136A941821}"/>
              </a:ext>
            </a:extLst>
          </p:cNvPr>
          <p:cNvSpPr>
            <a:spLocks noChangeArrowheads="1"/>
          </p:cNvSpPr>
          <p:nvPr/>
        </p:nvSpPr>
        <p:spPr bwMode="auto">
          <a:xfrm rot="16200000">
            <a:off x="2046288" y="3416300"/>
            <a:ext cx="6064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amplitude</a:t>
            </a:r>
            <a:endParaRPr lang="en-US" altLang="en-US"/>
          </a:p>
        </p:txBody>
      </p:sp>
      <p:sp>
        <p:nvSpPr>
          <p:cNvPr id="91207" name="Rectangle 71">
            <a:extLst>
              <a:ext uri="{FF2B5EF4-FFF2-40B4-BE49-F238E27FC236}">
                <a16:creationId xmlns:a16="http://schemas.microsoft.com/office/drawing/2014/main" id="{C7E3D321-AE34-44D3-BB1F-12330D957A13}"/>
              </a:ext>
            </a:extLst>
          </p:cNvPr>
          <p:cNvSpPr>
            <a:spLocks noChangeArrowheads="1"/>
          </p:cNvSpPr>
          <p:nvPr/>
        </p:nvSpPr>
        <p:spPr bwMode="auto">
          <a:xfrm>
            <a:off x="2700338" y="2271713"/>
            <a:ext cx="3414712" cy="26939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208" name="Rectangle 72">
            <a:extLst>
              <a:ext uri="{FF2B5EF4-FFF2-40B4-BE49-F238E27FC236}">
                <a16:creationId xmlns:a16="http://schemas.microsoft.com/office/drawing/2014/main" id="{2BE579F2-54A7-422D-8F2B-7CD91897AD49}"/>
              </a:ext>
            </a:extLst>
          </p:cNvPr>
          <p:cNvSpPr>
            <a:spLocks noChangeArrowheads="1"/>
          </p:cNvSpPr>
          <p:nvPr/>
        </p:nvSpPr>
        <p:spPr bwMode="auto">
          <a:xfrm>
            <a:off x="2700338" y="2271713"/>
            <a:ext cx="3414712" cy="2693987"/>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209" name="Line 73">
            <a:extLst>
              <a:ext uri="{FF2B5EF4-FFF2-40B4-BE49-F238E27FC236}">
                <a16:creationId xmlns:a16="http://schemas.microsoft.com/office/drawing/2014/main" id="{4F6918F8-FBE4-4D86-B7D6-5DF98C5ACE1A}"/>
              </a:ext>
            </a:extLst>
          </p:cNvPr>
          <p:cNvSpPr>
            <a:spLocks noChangeShapeType="1"/>
          </p:cNvSpPr>
          <p:nvPr/>
        </p:nvSpPr>
        <p:spPr bwMode="auto">
          <a:xfrm>
            <a:off x="2700338" y="2271713"/>
            <a:ext cx="341471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10" name="Freeform 74">
            <a:extLst>
              <a:ext uri="{FF2B5EF4-FFF2-40B4-BE49-F238E27FC236}">
                <a16:creationId xmlns:a16="http://schemas.microsoft.com/office/drawing/2014/main" id="{B325E614-3DE2-4E3E-B1A2-D4F70421C5EB}"/>
              </a:ext>
            </a:extLst>
          </p:cNvPr>
          <p:cNvSpPr>
            <a:spLocks/>
          </p:cNvSpPr>
          <p:nvPr/>
        </p:nvSpPr>
        <p:spPr bwMode="auto">
          <a:xfrm>
            <a:off x="2700338" y="2271713"/>
            <a:ext cx="3414712" cy="2693987"/>
          </a:xfrm>
          <a:custGeom>
            <a:avLst/>
            <a:gdLst>
              <a:gd name="T0" fmla="*/ 0 w 2151"/>
              <a:gd name="T1" fmla="*/ 1697 h 1697"/>
              <a:gd name="T2" fmla="*/ 2151 w 2151"/>
              <a:gd name="T3" fmla="*/ 1697 h 1697"/>
              <a:gd name="T4" fmla="*/ 2151 w 2151"/>
              <a:gd name="T5" fmla="*/ 0 h 1697"/>
            </a:gdLst>
            <a:ahLst/>
            <a:cxnLst>
              <a:cxn ang="0">
                <a:pos x="T0" y="T1"/>
              </a:cxn>
              <a:cxn ang="0">
                <a:pos x="T2" y="T3"/>
              </a:cxn>
              <a:cxn ang="0">
                <a:pos x="T4" y="T5"/>
              </a:cxn>
            </a:cxnLst>
            <a:rect l="0" t="0" r="r" b="b"/>
            <a:pathLst>
              <a:path w="2151" h="1697">
                <a:moveTo>
                  <a:pt x="0" y="1697"/>
                </a:moveTo>
                <a:lnTo>
                  <a:pt x="2151" y="1697"/>
                </a:lnTo>
                <a:lnTo>
                  <a:pt x="2151"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211" name="Line 75">
            <a:extLst>
              <a:ext uri="{FF2B5EF4-FFF2-40B4-BE49-F238E27FC236}">
                <a16:creationId xmlns:a16="http://schemas.microsoft.com/office/drawing/2014/main" id="{C4E4200D-9F64-4253-86C3-5ADB71DE1B77}"/>
              </a:ext>
            </a:extLst>
          </p:cNvPr>
          <p:cNvSpPr>
            <a:spLocks noChangeShapeType="1"/>
          </p:cNvSpPr>
          <p:nvPr/>
        </p:nvSpPr>
        <p:spPr bwMode="auto">
          <a:xfrm flipV="1">
            <a:off x="2700338" y="2271713"/>
            <a:ext cx="1587" cy="26939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12" name="Line 76">
            <a:extLst>
              <a:ext uri="{FF2B5EF4-FFF2-40B4-BE49-F238E27FC236}">
                <a16:creationId xmlns:a16="http://schemas.microsoft.com/office/drawing/2014/main" id="{49FC1A8A-23AC-4090-B13C-2A7891CCFCA4}"/>
              </a:ext>
            </a:extLst>
          </p:cNvPr>
          <p:cNvSpPr>
            <a:spLocks noChangeShapeType="1"/>
          </p:cNvSpPr>
          <p:nvPr/>
        </p:nvSpPr>
        <p:spPr bwMode="auto">
          <a:xfrm>
            <a:off x="2700338" y="4965700"/>
            <a:ext cx="341471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13" name="Line 77">
            <a:extLst>
              <a:ext uri="{FF2B5EF4-FFF2-40B4-BE49-F238E27FC236}">
                <a16:creationId xmlns:a16="http://schemas.microsoft.com/office/drawing/2014/main" id="{C1D6BE1D-A1B9-48E2-9BEA-C29D6F91E8A1}"/>
              </a:ext>
            </a:extLst>
          </p:cNvPr>
          <p:cNvSpPr>
            <a:spLocks noChangeShapeType="1"/>
          </p:cNvSpPr>
          <p:nvPr/>
        </p:nvSpPr>
        <p:spPr bwMode="auto">
          <a:xfrm flipV="1">
            <a:off x="2700338" y="4924425"/>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14" name="Line 78">
            <a:extLst>
              <a:ext uri="{FF2B5EF4-FFF2-40B4-BE49-F238E27FC236}">
                <a16:creationId xmlns:a16="http://schemas.microsoft.com/office/drawing/2014/main" id="{0D800104-A3C6-4D7B-9C21-442E9D4A88FA}"/>
              </a:ext>
            </a:extLst>
          </p:cNvPr>
          <p:cNvSpPr>
            <a:spLocks noChangeShapeType="1"/>
          </p:cNvSpPr>
          <p:nvPr/>
        </p:nvSpPr>
        <p:spPr bwMode="auto">
          <a:xfrm>
            <a:off x="2700338" y="2271713"/>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15" name="Rectangle 79">
            <a:extLst>
              <a:ext uri="{FF2B5EF4-FFF2-40B4-BE49-F238E27FC236}">
                <a16:creationId xmlns:a16="http://schemas.microsoft.com/office/drawing/2014/main" id="{9A9AC316-1D80-4BBD-9247-B533F087EF4D}"/>
              </a:ext>
            </a:extLst>
          </p:cNvPr>
          <p:cNvSpPr>
            <a:spLocks noChangeArrowheads="1"/>
          </p:cNvSpPr>
          <p:nvPr/>
        </p:nvSpPr>
        <p:spPr bwMode="auto">
          <a:xfrm>
            <a:off x="2644775" y="5026025"/>
            <a:ext cx="4603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t>
            </a:r>
            <a:endParaRPr lang="en-US" altLang="en-US"/>
          </a:p>
        </p:txBody>
      </p:sp>
      <p:sp>
        <p:nvSpPr>
          <p:cNvPr id="91216" name="Rectangle 80">
            <a:extLst>
              <a:ext uri="{FF2B5EF4-FFF2-40B4-BE49-F238E27FC236}">
                <a16:creationId xmlns:a16="http://schemas.microsoft.com/office/drawing/2014/main" id="{573578D9-6064-45AB-AF2F-C85CFD403546}"/>
              </a:ext>
            </a:extLst>
          </p:cNvPr>
          <p:cNvSpPr>
            <a:spLocks noChangeArrowheads="1"/>
          </p:cNvSpPr>
          <p:nvPr/>
        </p:nvSpPr>
        <p:spPr bwMode="auto">
          <a:xfrm>
            <a:off x="2690813" y="502602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a:t>
            </a:r>
            <a:endParaRPr lang="en-US" altLang="en-US"/>
          </a:p>
        </p:txBody>
      </p:sp>
      <p:sp>
        <p:nvSpPr>
          <p:cNvPr id="91217" name="Line 81">
            <a:extLst>
              <a:ext uri="{FF2B5EF4-FFF2-40B4-BE49-F238E27FC236}">
                <a16:creationId xmlns:a16="http://schemas.microsoft.com/office/drawing/2014/main" id="{1E7A3C10-26CC-4F68-8894-9712FDBF37A9}"/>
              </a:ext>
            </a:extLst>
          </p:cNvPr>
          <p:cNvSpPr>
            <a:spLocks noChangeShapeType="1"/>
          </p:cNvSpPr>
          <p:nvPr/>
        </p:nvSpPr>
        <p:spPr bwMode="auto">
          <a:xfrm flipV="1">
            <a:off x="3375025" y="4924425"/>
            <a:ext cx="3175"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18" name="Line 82">
            <a:extLst>
              <a:ext uri="{FF2B5EF4-FFF2-40B4-BE49-F238E27FC236}">
                <a16:creationId xmlns:a16="http://schemas.microsoft.com/office/drawing/2014/main" id="{4523EC40-4A48-435C-9279-D060D954D61B}"/>
              </a:ext>
            </a:extLst>
          </p:cNvPr>
          <p:cNvSpPr>
            <a:spLocks noChangeShapeType="1"/>
          </p:cNvSpPr>
          <p:nvPr/>
        </p:nvSpPr>
        <p:spPr bwMode="auto">
          <a:xfrm>
            <a:off x="3375025" y="2271713"/>
            <a:ext cx="3175"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19" name="Rectangle 83">
            <a:extLst>
              <a:ext uri="{FF2B5EF4-FFF2-40B4-BE49-F238E27FC236}">
                <a16:creationId xmlns:a16="http://schemas.microsoft.com/office/drawing/2014/main" id="{5FC6235B-3C76-4040-B565-6A558F8BA07C}"/>
              </a:ext>
            </a:extLst>
          </p:cNvPr>
          <p:cNvSpPr>
            <a:spLocks noChangeArrowheads="1"/>
          </p:cNvSpPr>
          <p:nvPr/>
        </p:nvSpPr>
        <p:spPr bwMode="auto">
          <a:xfrm>
            <a:off x="3275013" y="5026025"/>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t>
            </a:r>
            <a:endParaRPr lang="en-US" altLang="en-US"/>
          </a:p>
        </p:txBody>
      </p:sp>
      <p:sp>
        <p:nvSpPr>
          <p:cNvPr id="91220" name="Rectangle 84">
            <a:extLst>
              <a:ext uri="{FF2B5EF4-FFF2-40B4-BE49-F238E27FC236}">
                <a16:creationId xmlns:a16="http://schemas.microsoft.com/office/drawing/2014/main" id="{FC4B729A-EA41-4587-B121-C2DBE2486422}"/>
              </a:ext>
            </a:extLst>
          </p:cNvPr>
          <p:cNvSpPr>
            <a:spLocks noChangeArrowheads="1"/>
          </p:cNvSpPr>
          <p:nvPr/>
        </p:nvSpPr>
        <p:spPr bwMode="auto">
          <a:xfrm>
            <a:off x="3321050" y="502602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0.5</a:t>
            </a:r>
            <a:endParaRPr lang="en-US" altLang="en-US"/>
          </a:p>
        </p:txBody>
      </p:sp>
      <p:sp>
        <p:nvSpPr>
          <p:cNvPr id="91221" name="Line 85">
            <a:extLst>
              <a:ext uri="{FF2B5EF4-FFF2-40B4-BE49-F238E27FC236}">
                <a16:creationId xmlns:a16="http://schemas.microsoft.com/office/drawing/2014/main" id="{1E392AA6-B9C5-42B5-AA5C-9D6E46EFEA36}"/>
              </a:ext>
            </a:extLst>
          </p:cNvPr>
          <p:cNvSpPr>
            <a:spLocks noChangeShapeType="1"/>
          </p:cNvSpPr>
          <p:nvPr/>
        </p:nvSpPr>
        <p:spPr bwMode="auto">
          <a:xfrm flipV="1">
            <a:off x="4060825" y="4924425"/>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22" name="Line 86">
            <a:extLst>
              <a:ext uri="{FF2B5EF4-FFF2-40B4-BE49-F238E27FC236}">
                <a16:creationId xmlns:a16="http://schemas.microsoft.com/office/drawing/2014/main" id="{9E1BA38E-C634-4FA4-A00C-7D9E278FFCB6}"/>
              </a:ext>
            </a:extLst>
          </p:cNvPr>
          <p:cNvSpPr>
            <a:spLocks noChangeShapeType="1"/>
          </p:cNvSpPr>
          <p:nvPr/>
        </p:nvSpPr>
        <p:spPr bwMode="auto">
          <a:xfrm>
            <a:off x="4060825" y="2271713"/>
            <a:ext cx="1588"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23" name="Rectangle 87">
            <a:extLst>
              <a:ext uri="{FF2B5EF4-FFF2-40B4-BE49-F238E27FC236}">
                <a16:creationId xmlns:a16="http://schemas.microsoft.com/office/drawing/2014/main" id="{3696C347-69E7-4D01-A277-3DDAC20CF7CF}"/>
              </a:ext>
            </a:extLst>
          </p:cNvPr>
          <p:cNvSpPr>
            <a:spLocks noChangeArrowheads="1"/>
          </p:cNvSpPr>
          <p:nvPr/>
        </p:nvSpPr>
        <p:spPr bwMode="auto">
          <a:xfrm>
            <a:off x="4038600" y="502602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a:t>
            </a:r>
            <a:endParaRPr lang="en-US" altLang="en-US"/>
          </a:p>
        </p:txBody>
      </p:sp>
      <p:sp>
        <p:nvSpPr>
          <p:cNvPr id="91224" name="Line 88">
            <a:extLst>
              <a:ext uri="{FF2B5EF4-FFF2-40B4-BE49-F238E27FC236}">
                <a16:creationId xmlns:a16="http://schemas.microsoft.com/office/drawing/2014/main" id="{4A7AE668-D102-4107-83D9-9A676CC1803A}"/>
              </a:ext>
            </a:extLst>
          </p:cNvPr>
          <p:cNvSpPr>
            <a:spLocks noChangeShapeType="1"/>
          </p:cNvSpPr>
          <p:nvPr/>
        </p:nvSpPr>
        <p:spPr bwMode="auto">
          <a:xfrm flipV="1">
            <a:off x="4745038" y="4924425"/>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25" name="Line 89">
            <a:extLst>
              <a:ext uri="{FF2B5EF4-FFF2-40B4-BE49-F238E27FC236}">
                <a16:creationId xmlns:a16="http://schemas.microsoft.com/office/drawing/2014/main" id="{79A1794F-867A-4EB5-A9C9-578C137B8984}"/>
              </a:ext>
            </a:extLst>
          </p:cNvPr>
          <p:cNvSpPr>
            <a:spLocks noChangeShapeType="1"/>
          </p:cNvSpPr>
          <p:nvPr/>
        </p:nvSpPr>
        <p:spPr bwMode="auto">
          <a:xfrm>
            <a:off x="4745038" y="2271713"/>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26" name="Rectangle 90">
            <a:extLst>
              <a:ext uri="{FF2B5EF4-FFF2-40B4-BE49-F238E27FC236}">
                <a16:creationId xmlns:a16="http://schemas.microsoft.com/office/drawing/2014/main" id="{8F474CDD-7432-4102-ABA6-DFCF6A467823}"/>
              </a:ext>
            </a:extLst>
          </p:cNvPr>
          <p:cNvSpPr>
            <a:spLocks noChangeArrowheads="1"/>
          </p:cNvSpPr>
          <p:nvPr/>
        </p:nvSpPr>
        <p:spPr bwMode="auto">
          <a:xfrm>
            <a:off x="4673600" y="502602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0.5</a:t>
            </a:r>
            <a:endParaRPr lang="en-US" altLang="en-US"/>
          </a:p>
        </p:txBody>
      </p:sp>
      <p:sp>
        <p:nvSpPr>
          <p:cNvPr id="91227" name="Line 91">
            <a:extLst>
              <a:ext uri="{FF2B5EF4-FFF2-40B4-BE49-F238E27FC236}">
                <a16:creationId xmlns:a16="http://schemas.microsoft.com/office/drawing/2014/main" id="{7D4AB0C6-23E8-4153-8C60-F168FF6DB4F4}"/>
              </a:ext>
            </a:extLst>
          </p:cNvPr>
          <p:cNvSpPr>
            <a:spLocks noChangeShapeType="1"/>
          </p:cNvSpPr>
          <p:nvPr/>
        </p:nvSpPr>
        <p:spPr bwMode="auto">
          <a:xfrm flipV="1">
            <a:off x="5429250" y="4924425"/>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28" name="Line 92">
            <a:extLst>
              <a:ext uri="{FF2B5EF4-FFF2-40B4-BE49-F238E27FC236}">
                <a16:creationId xmlns:a16="http://schemas.microsoft.com/office/drawing/2014/main" id="{B9E75D69-C999-4116-AA10-4ED062343548}"/>
              </a:ext>
            </a:extLst>
          </p:cNvPr>
          <p:cNvSpPr>
            <a:spLocks noChangeShapeType="1"/>
          </p:cNvSpPr>
          <p:nvPr/>
        </p:nvSpPr>
        <p:spPr bwMode="auto">
          <a:xfrm>
            <a:off x="5429250" y="2271713"/>
            <a:ext cx="1588"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29" name="Rectangle 93">
            <a:extLst>
              <a:ext uri="{FF2B5EF4-FFF2-40B4-BE49-F238E27FC236}">
                <a16:creationId xmlns:a16="http://schemas.microsoft.com/office/drawing/2014/main" id="{A82C8FFB-FD2F-4137-82E6-5F792A7D7540}"/>
              </a:ext>
            </a:extLst>
          </p:cNvPr>
          <p:cNvSpPr>
            <a:spLocks noChangeArrowheads="1"/>
          </p:cNvSpPr>
          <p:nvPr/>
        </p:nvSpPr>
        <p:spPr bwMode="auto">
          <a:xfrm>
            <a:off x="5407025" y="502602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a:t>
            </a:r>
            <a:endParaRPr lang="en-US" altLang="en-US"/>
          </a:p>
        </p:txBody>
      </p:sp>
      <p:sp>
        <p:nvSpPr>
          <p:cNvPr id="91230" name="Line 94">
            <a:extLst>
              <a:ext uri="{FF2B5EF4-FFF2-40B4-BE49-F238E27FC236}">
                <a16:creationId xmlns:a16="http://schemas.microsoft.com/office/drawing/2014/main" id="{803233E7-E1FE-4266-8D88-82E0DFB29F06}"/>
              </a:ext>
            </a:extLst>
          </p:cNvPr>
          <p:cNvSpPr>
            <a:spLocks noChangeShapeType="1"/>
          </p:cNvSpPr>
          <p:nvPr/>
        </p:nvSpPr>
        <p:spPr bwMode="auto">
          <a:xfrm flipV="1">
            <a:off x="6115050" y="4924425"/>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31" name="Line 95">
            <a:extLst>
              <a:ext uri="{FF2B5EF4-FFF2-40B4-BE49-F238E27FC236}">
                <a16:creationId xmlns:a16="http://schemas.microsoft.com/office/drawing/2014/main" id="{6581EF3F-41B1-4BED-842F-3457BA43CC9F}"/>
              </a:ext>
            </a:extLst>
          </p:cNvPr>
          <p:cNvSpPr>
            <a:spLocks noChangeShapeType="1"/>
          </p:cNvSpPr>
          <p:nvPr/>
        </p:nvSpPr>
        <p:spPr bwMode="auto">
          <a:xfrm>
            <a:off x="6115050" y="2271713"/>
            <a:ext cx="1588"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32" name="Rectangle 96">
            <a:extLst>
              <a:ext uri="{FF2B5EF4-FFF2-40B4-BE49-F238E27FC236}">
                <a16:creationId xmlns:a16="http://schemas.microsoft.com/office/drawing/2014/main" id="{B3A0FEE8-253C-4BD0-8ECB-850D6855A8F7}"/>
              </a:ext>
            </a:extLst>
          </p:cNvPr>
          <p:cNvSpPr>
            <a:spLocks noChangeArrowheads="1"/>
          </p:cNvSpPr>
          <p:nvPr/>
        </p:nvSpPr>
        <p:spPr bwMode="auto">
          <a:xfrm>
            <a:off x="6043613" y="502602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1.5</a:t>
            </a:r>
            <a:endParaRPr lang="en-US" altLang="en-US"/>
          </a:p>
        </p:txBody>
      </p:sp>
      <p:sp>
        <p:nvSpPr>
          <p:cNvPr id="91233" name="Line 97">
            <a:extLst>
              <a:ext uri="{FF2B5EF4-FFF2-40B4-BE49-F238E27FC236}">
                <a16:creationId xmlns:a16="http://schemas.microsoft.com/office/drawing/2014/main" id="{1327E0A5-3A0A-4666-A514-EA1252F7915E}"/>
              </a:ext>
            </a:extLst>
          </p:cNvPr>
          <p:cNvSpPr>
            <a:spLocks noChangeShapeType="1"/>
          </p:cNvSpPr>
          <p:nvPr/>
        </p:nvSpPr>
        <p:spPr bwMode="auto">
          <a:xfrm>
            <a:off x="2700338" y="4965700"/>
            <a:ext cx="301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34" name="Line 98">
            <a:extLst>
              <a:ext uri="{FF2B5EF4-FFF2-40B4-BE49-F238E27FC236}">
                <a16:creationId xmlns:a16="http://schemas.microsoft.com/office/drawing/2014/main" id="{0BBDAF0C-88F5-4123-B27A-C2C99CA4E5C6}"/>
              </a:ext>
            </a:extLst>
          </p:cNvPr>
          <p:cNvSpPr>
            <a:spLocks noChangeShapeType="1"/>
          </p:cNvSpPr>
          <p:nvPr/>
        </p:nvSpPr>
        <p:spPr bwMode="auto">
          <a:xfrm flipH="1">
            <a:off x="6075363" y="4965700"/>
            <a:ext cx="3968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35" name="Rectangle 99">
            <a:extLst>
              <a:ext uri="{FF2B5EF4-FFF2-40B4-BE49-F238E27FC236}">
                <a16:creationId xmlns:a16="http://schemas.microsoft.com/office/drawing/2014/main" id="{D9EBA3D4-56CB-4090-AD4E-B2E25D74C127}"/>
              </a:ext>
            </a:extLst>
          </p:cNvPr>
          <p:cNvSpPr>
            <a:spLocks noChangeArrowheads="1"/>
          </p:cNvSpPr>
          <p:nvPr/>
        </p:nvSpPr>
        <p:spPr bwMode="auto">
          <a:xfrm>
            <a:off x="2486025" y="4913313"/>
            <a:ext cx="4603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t>
            </a:r>
            <a:endParaRPr lang="en-US" altLang="en-US"/>
          </a:p>
        </p:txBody>
      </p:sp>
      <p:sp>
        <p:nvSpPr>
          <p:cNvPr id="91236" name="Rectangle 100">
            <a:extLst>
              <a:ext uri="{FF2B5EF4-FFF2-40B4-BE49-F238E27FC236}">
                <a16:creationId xmlns:a16="http://schemas.microsoft.com/office/drawing/2014/main" id="{2DC771A3-A401-4FDF-92BD-9AC027CB73C3}"/>
              </a:ext>
            </a:extLst>
          </p:cNvPr>
          <p:cNvSpPr>
            <a:spLocks noChangeArrowheads="1"/>
          </p:cNvSpPr>
          <p:nvPr/>
        </p:nvSpPr>
        <p:spPr bwMode="auto">
          <a:xfrm>
            <a:off x="2532063" y="4913313"/>
            <a:ext cx="1555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12</a:t>
            </a:r>
            <a:endParaRPr lang="en-US" altLang="en-US"/>
          </a:p>
        </p:txBody>
      </p:sp>
      <p:sp>
        <p:nvSpPr>
          <p:cNvPr id="91237" name="Line 101">
            <a:extLst>
              <a:ext uri="{FF2B5EF4-FFF2-40B4-BE49-F238E27FC236}">
                <a16:creationId xmlns:a16="http://schemas.microsoft.com/office/drawing/2014/main" id="{239C438C-0C76-4ACB-B50F-E8177D7C5F21}"/>
              </a:ext>
            </a:extLst>
          </p:cNvPr>
          <p:cNvSpPr>
            <a:spLocks noChangeShapeType="1"/>
          </p:cNvSpPr>
          <p:nvPr/>
        </p:nvSpPr>
        <p:spPr bwMode="auto">
          <a:xfrm>
            <a:off x="2700338" y="4664075"/>
            <a:ext cx="301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38" name="Line 102">
            <a:extLst>
              <a:ext uri="{FF2B5EF4-FFF2-40B4-BE49-F238E27FC236}">
                <a16:creationId xmlns:a16="http://schemas.microsoft.com/office/drawing/2014/main" id="{A18DDA38-5BEA-44BE-83BF-11B795B36C88}"/>
              </a:ext>
            </a:extLst>
          </p:cNvPr>
          <p:cNvSpPr>
            <a:spLocks noChangeShapeType="1"/>
          </p:cNvSpPr>
          <p:nvPr/>
        </p:nvSpPr>
        <p:spPr bwMode="auto">
          <a:xfrm flipH="1">
            <a:off x="6075363" y="4664075"/>
            <a:ext cx="3968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39" name="Line 103">
            <a:extLst>
              <a:ext uri="{FF2B5EF4-FFF2-40B4-BE49-F238E27FC236}">
                <a16:creationId xmlns:a16="http://schemas.microsoft.com/office/drawing/2014/main" id="{7CB9F2E3-C2D6-4552-9CCB-82AB8C0436C1}"/>
              </a:ext>
            </a:extLst>
          </p:cNvPr>
          <p:cNvSpPr>
            <a:spLocks noChangeShapeType="1"/>
          </p:cNvSpPr>
          <p:nvPr/>
        </p:nvSpPr>
        <p:spPr bwMode="auto">
          <a:xfrm>
            <a:off x="2700338" y="4365625"/>
            <a:ext cx="301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40" name="Line 104">
            <a:extLst>
              <a:ext uri="{FF2B5EF4-FFF2-40B4-BE49-F238E27FC236}">
                <a16:creationId xmlns:a16="http://schemas.microsoft.com/office/drawing/2014/main" id="{10227227-27A5-4FD7-A5D1-C861DEB1E181}"/>
              </a:ext>
            </a:extLst>
          </p:cNvPr>
          <p:cNvSpPr>
            <a:spLocks noChangeShapeType="1"/>
          </p:cNvSpPr>
          <p:nvPr/>
        </p:nvSpPr>
        <p:spPr bwMode="auto">
          <a:xfrm flipH="1">
            <a:off x="6075363" y="4365625"/>
            <a:ext cx="3968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41" name="Rectangle 105">
            <a:extLst>
              <a:ext uri="{FF2B5EF4-FFF2-40B4-BE49-F238E27FC236}">
                <a16:creationId xmlns:a16="http://schemas.microsoft.com/office/drawing/2014/main" id="{36DD14EE-DA38-4B0D-BAB6-64DA79C2443D}"/>
              </a:ext>
            </a:extLst>
          </p:cNvPr>
          <p:cNvSpPr>
            <a:spLocks noChangeArrowheads="1"/>
          </p:cNvSpPr>
          <p:nvPr/>
        </p:nvSpPr>
        <p:spPr bwMode="auto">
          <a:xfrm>
            <a:off x="2541588" y="4314825"/>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t>
            </a:r>
            <a:endParaRPr lang="en-US" altLang="en-US"/>
          </a:p>
        </p:txBody>
      </p:sp>
      <p:sp>
        <p:nvSpPr>
          <p:cNvPr id="91242" name="Rectangle 106">
            <a:extLst>
              <a:ext uri="{FF2B5EF4-FFF2-40B4-BE49-F238E27FC236}">
                <a16:creationId xmlns:a16="http://schemas.microsoft.com/office/drawing/2014/main" id="{27E9313E-C217-4C4B-9FB2-F165471412B4}"/>
              </a:ext>
            </a:extLst>
          </p:cNvPr>
          <p:cNvSpPr>
            <a:spLocks noChangeArrowheads="1"/>
          </p:cNvSpPr>
          <p:nvPr/>
        </p:nvSpPr>
        <p:spPr bwMode="auto">
          <a:xfrm>
            <a:off x="2587625" y="431482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8</a:t>
            </a:r>
            <a:endParaRPr lang="en-US" altLang="en-US"/>
          </a:p>
        </p:txBody>
      </p:sp>
      <p:sp>
        <p:nvSpPr>
          <p:cNvPr id="91243" name="Line 107">
            <a:extLst>
              <a:ext uri="{FF2B5EF4-FFF2-40B4-BE49-F238E27FC236}">
                <a16:creationId xmlns:a16="http://schemas.microsoft.com/office/drawing/2014/main" id="{8C2AA7CF-3342-4F10-88F1-F0D91681DBC3}"/>
              </a:ext>
            </a:extLst>
          </p:cNvPr>
          <p:cNvSpPr>
            <a:spLocks noChangeShapeType="1"/>
          </p:cNvSpPr>
          <p:nvPr/>
        </p:nvSpPr>
        <p:spPr bwMode="auto">
          <a:xfrm>
            <a:off x="2700338" y="4067175"/>
            <a:ext cx="301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44" name="Line 108">
            <a:extLst>
              <a:ext uri="{FF2B5EF4-FFF2-40B4-BE49-F238E27FC236}">
                <a16:creationId xmlns:a16="http://schemas.microsoft.com/office/drawing/2014/main" id="{EBCFF700-07AE-4960-8D2A-507046FA34A9}"/>
              </a:ext>
            </a:extLst>
          </p:cNvPr>
          <p:cNvSpPr>
            <a:spLocks noChangeShapeType="1"/>
          </p:cNvSpPr>
          <p:nvPr/>
        </p:nvSpPr>
        <p:spPr bwMode="auto">
          <a:xfrm flipH="1">
            <a:off x="6075363" y="4067175"/>
            <a:ext cx="3968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45" name="Line 109">
            <a:extLst>
              <a:ext uri="{FF2B5EF4-FFF2-40B4-BE49-F238E27FC236}">
                <a16:creationId xmlns:a16="http://schemas.microsoft.com/office/drawing/2014/main" id="{6AB8B794-D8FB-4A54-98C0-1199CF93182B}"/>
              </a:ext>
            </a:extLst>
          </p:cNvPr>
          <p:cNvSpPr>
            <a:spLocks noChangeShapeType="1"/>
          </p:cNvSpPr>
          <p:nvPr/>
        </p:nvSpPr>
        <p:spPr bwMode="auto">
          <a:xfrm>
            <a:off x="2700338" y="3767138"/>
            <a:ext cx="30162"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46" name="Line 110">
            <a:extLst>
              <a:ext uri="{FF2B5EF4-FFF2-40B4-BE49-F238E27FC236}">
                <a16:creationId xmlns:a16="http://schemas.microsoft.com/office/drawing/2014/main" id="{1764C6D4-D9B7-4DDE-9393-2CC70826CDB1}"/>
              </a:ext>
            </a:extLst>
          </p:cNvPr>
          <p:cNvSpPr>
            <a:spLocks noChangeShapeType="1"/>
          </p:cNvSpPr>
          <p:nvPr/>
        </p:nvSpPr>
        <p:spPr bwMode="auto">
          <a:xfrm flipH="1">
            <a:off x="6075363" y="3767138"/>
            <a:ext cx="39687"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47" name="Rectangle 111">
            <a:extLst>
              <a:ext uri="{FF2B5EF4-FFF2-40B4-BE49-F238E27FC236}">
                <a16:creationId xmlns:a16="http://schemas.microsoft.com/office/drawing/2014/main" id="{5D5B035D-8CE1-470F-A5A8-F4FAB1C49001}"/>
              </a:ext>
            </a:extLst>
          </p:cNvPr>
          <p:cNvSpPr>
            <a:spLocks noChangeArrowheads="1"/>
          </p:cNvSpPr>
          <p:nvPr/>
        </p:nvSpPr>
        <p:spPr bwMode="auto">
          <a:xfrm>
            <a:off x="2541588" y="3717925"/>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t>
            </a:r>
            <a:endParaRPr lang="en-US" altLang="en-US"/>
          </a:p>
        </p:txBody>
      </p:sp>
      <p:sp>
        <p:nvSpPr>
          <p:cNvPr id="91248" name="Rectangle 112">
            <a:extLst>
              <a:ext uri="{FF2B5EF4-FFF2-40B4-BE49-F238E27FC236}">
                <a16:creationId xmlns:a16="http://schemas.microsoft.com/office/drawing/2014/main" id="{059B3361-8B64-4FA7-B474-77B73D0A596E}"/>
              </a:ext>
            </a:extLst>
          </p:cNvPr>
          <p:cNvSpPr>
            <a:spLocks noChangeArrowheads="1"/>
          </p:cNvSpPr>
          <p:nvPr/>
        </p:nvSpPr>
        <p:spPr bwMode="auto">
          <a:xfrm>
            <a:off x="2587625" y="371792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4</a:t>
            </a:r>
            <a:endParaRPr lang="en-US" altLang="en-US"/>
          </a:p>
        </p:txBody>
      </p:sp>
      <p:sp>
        <p:nvSpPr>
          <p:cNvPr id="91249" name="Line 113">
            <a:extLst>
              <a:ext uri="{FF2B5EF4-FFF2-40B4-BE49-F238E27FC236}">
                <a16:creationId xmlns:a16="http://schemas.microsoft.com/office/drawing/2014/main" id="{EB9A648C-7D96-42BB-8C9B-713202389059}"/>
              </a:ext>
            </a:extLst>
          </p:cNvPr>
          <p:cNvSpPr>
            <a:spLocks noChangeShapeType="1"/>
          </p:cNvSpPr>
          <p:nvPr/>
        </p:nvSpPr>
        <p:spPr bwMode="auto">
          <a:xfrm>
            <a:off x="2700338" y="3468688"/>
            <a:ext cx="3016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50" name="Line 114">
            <a:extLst>
              <a:ext uri="{FF2B5EF4-FFF2-40B4-BE49-F238E27FC236}">
                <a16:creationId xmlns:a16="http://schemas.microsoft.com/office/drawing/2014/main" id="{F7A169D3-65EC-43FC-9904-7B4A84E08C67}"/>
              </a:ext>
            </a:extLst>
          </p:cNvPr>
          <p:cNvSpPr>
            <a:spLocks noChangeShapeType="1"/>
          </p:cNvSpPr>
          <p:nvPr/>
        </p:nvSpPr>
        <p:spPr bwMode="auto">
          <a:xfrm flipH="1">
            <a:off x="6075363" y="3468688"/>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51" name="Line 115">
            <a:extLst>
              <a:ext uri="{FF2B5EF4-FFF2-40B4-BE49-F238E27FC236}">
                <a16:creationId xmlns:a16="http://schemas.microsoft.com/office/drawing/2014/main" id="{BD9D9133-10B7-455B-AE31-FBD573127C8F}"/>
              </a:ext>
            </a:extLst>
          </p:cNvPr>
          <p:cNvSpPr>
            <a:spLocks noChangeShapeType="1"/>
          </p:cNvSpPr>
          <p:nvPr/>
        </p:nvSpPr>
        <p:spPr bwMode="auto">
          <a:xfrm>
            <a:off x="2700338" y="3170238"/>
            <a:ext cx="3016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52" name="Line 116">
            <a:extLst>
              <a:ext uri="{FF2B5EF4-FFF2-40B4-BE49-F238E27FC236}">
                <a16:creationId xmlns:a16="http://schemas.microsoft.com/office/drawing/2014/main" id="{CEB29423-A561-4BCC-83AC-C605394C057B}"/>
              </a:ext>
            </a:extLst>
          </p:cNvPr>
          <p:cNvSpPr>
            <a:spLocks noChangeShapeType="1"/>
          </p:cNvSpPr>
          <p:nvPr/>
        </p:nvSpPr>
        <p:spPr bwMode="auto">
          <a:xfrm flipH="1">
            <a:off x="6075363" y="3170238"/>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53" name="Rectangle 117">
            <a:extLst>
              <a:ext uri="{FF2B5EF4-FFF2-40B4-BE49-F238E27FC236}">
                <a16:creationId xmlns:a16="http://schemas.microsoft.com/office/drawing/2014/main" id="{267EF843-B421-43B1-A9FE-E0218D671FE8}"/>
              </a:ext>
            </a:extLst>
          </p:cNvPr>
          <p:cNvSpPr>
            <a:spLocks noChangeArrowheads="1"/>
          </p:cNvSpPr>
          <p:nvPr/>
        </p:nvSpPr>
        <p:spPr bwMode="auto">
          <a:xfrm>
            <a:off x="2573338" y="311943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0</a:t>
            </a:r>
            <a:endParaRPr lang="en-US" altLang="en-US"/>
          </a:p>
        </p:txBody>
      </p:sp>
      <p:sp>
        <p:nvSpPr>
          <p:cNvPr id="91254" name="Line 118">
            <a:extLst>
              <a:ext uri="{FF2B5EF4-FFF2-40B4-BE49-F238E27FC236}">
                <a16:creationId xmlns:a16="http://schemas.microsoft.com/office/drawing/2014/main" id="{08EEB732-0931-4073-86C5-F6A50203ED4A}"/>
              </a:ext>
            </a:extLst>
          </p:cNvPr>
          <p:cNvSpPr>
            <a:spLocks noChangeShapeType="1"/>
          </p:cNvSpPr>
          <p:nvPr/>
        </p:nvSpPr>
        <p:spPr bwMode="auto">
          <a:xfrm>
            <a:off x="2700338" y="2870200"/>
            <a:ext cx="301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55" name="Line 119">
            <a:extLst>
              <a:ext uri="{FF2B5EF4-FFF2-40B4-BE49-F238E27FC236}">
                <a16:creationId xmlns:a16="http://schemas.microsoft.com/office/drawing/2014/main" id="{14D5E674-3666-4C0E-83FC-B43DDEB2EF05}"/>
              </a:ext>
            </a:extLst>
          </p:cNvPr>
          <p:cNvSpPr>
            <a:spLocks noChangeShapeType="1"/>
          </p:cNvSpPr>
          <p:nvPr/>
        </p:nvSpPr>
        <p:spPr bwMode="auto">
          <a:xfrm flipH="1">
            <a:off x="6075363" y="2870200"/>
            <a:ext cx="39687"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56" name="Line 120">
            <a:extLst>
              <a:ext uri="{FF2B5EF4-FFF2-40B4-BE49-F238E27FC236}">
                <a16:creationId xmlns:a16="http://schemas.microsoft.com/office/drawing/2014/main" id="{A9E1C7F9-80A8-440E-962B-517A02349024}"/>
              </a:ext>
            </a:extLst>
          </p:cNvPr>
          <p:cNvSpPr>
            <a:spLocks noChangeShapeType="1"/>
          </p:cNvSpPr>
          <p:nvPr/>
        </p:nvSpPr>
        <p:spPr bwMode="auto">
          <a:xfrm>
            <a:off x="2700338" y="2570163"/>
            <a:ext cx="3016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57" name="Line 121">
            <a:extLst>
              <a:ext uri="{FF2B5EF4-FFF2-40B4-BE49-F238E27FC236}">
                <a16:creationId xmlns:a16="http://schemas.microsoft.com/office/drawing/2014/main" id="{5DB7162A-8395-4B79-A26C-160413604B05}"/>
              </a:ext>
            </a:extLst>
          </p:cNvPr>
          <p:cNvSpPr>
            <a:spLocks noChangeShapeType="1"/>
          </p:cNvSpPr>
          <p:nvPr/>
        </p:nvSpPr>
        <p:spPr bwMode="auto">
          <a:xfrm flipH="1">
            <a:off x="6075363" y="2570163"/>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58" name="Line 122">
            <a:extLst>
              <a:ext uri="{FF2B5EF4-FFF2-40B4-BE49-F238E27FC236}">
                <a16:creationId xmlns:a16="http://schemas.microsoft.com/office/drawing/2014/main" id="{DD2004EB-7E5F-4296-A9EB-B441D72E5499}"/>
              </a:ext>
            </a:extLst>
          </p:cNvPr>
          <p:cNvSpPr>
            <a:spLocks noChangeShapeType="1"/>
          </p:cNvSpPr>
          <p:nvPr/>
        </p:nvSpPr>
        <p:spPr bwMode="auto">
          <a:xfrm>
            <a:off x="2700338" y="2271713"/>
            <a:ext cx="3016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59" name="Line 123">
            <a:extLst>
              <a:ext uri="{FF2B5EF4-FFF2-40B4-BE49-F238E27FC236}">
                <a16:creationId xmlns:a16="http://schemas.microsoft.com/office/drawing/2014/main" id="{A73077F8-045C-452C-99D6-CD2CD60656F6}"/>
              </a:ext>
            </a:extLst>
          </p:cNvPr>
          <p:cNvSpPr>
            <a:spLocks noChangeShapeType="1"/>
          </p:cNvSpPr>
          <p:nvPr/>
        </p:nvSpPr>
        <p:spPr bwMode="auto">
          <a:xfrm flipH="1">
            <a:off x="6075363" y="2271713"/>
            <a:ext cx="3968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260" name="Rectangle 124">
            <a:extLst>
              <a:ext uri="{FF2B5EF4-FFF2-40B4-BE49-F238E27FC236}">
                <a16:creationId xmlns:a16="http://schemas.microsoft.com/office/drawing/2014/main" id="{C1782F69-2C56-49D5-A4E1-BCDA15F0D572}"/>
              </a:ext>
            </a:extLst>
          </p:cNvPr>
          <p:cNvSpPr>
            <a:spLocks noChangeArrowheads="1"/>
          </p:cNvSpPr>
          <p:nvPr/>
        </p:nvSpPr>
        <p:spPr bwMode="auto">
          <a:xfrm>
            <a:off x="2573338" y="2220913"/>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6</a:t>
            </a:r>
            <a:endParaRPr lang="en-US" altLang="en-US"/>
          </a:p>
        </p:txBody>
      </p:sp>
      <p:sp>
        <p:nvSpPr>
          <p:cNvPr id="91261" name="Freeform 125">
            <a:extLst>
              <a:ext uri="{FF2B5EF4-FFF2-40B4-BE49-F238E27FC236}">
                <a16:creationId xmlns:a16="http://schemas.microsoft.com/office/drawing/2014/main" id="{2BD8CE5B-AC7B-4A72-B1E2-D51F881319F6}"/>
              </a:ext>
            </a:extLst>
          </p:cNvPr>
          <p:cNvSpPr>
            <a:spLocks/>
          </p:cNvSpPr>
          <p:nvPr/>
        </p:nvSpPr>
        <p:spPr bwMode="auto">
          <a:xfrm>
            <a:off x="2724150" y="2420938"/>
            <a:ext cx="1698625" cy="2519362"/>
          </a:xfrm>
          <a:custGeom>
            <a:avLst/>
            <a:gdLst>
              <a:gd name="T0" fmla="*/ 19 w 1070"/>
              <a:gd name="T1" fmla="*/ 472 h 1587"/>
              <a:gd name="T2" fmla="*/ 45 w 1070"/>
              <a:gd name="T3" fmla="*/ 472 h 1587"/>
              <a:gd name="T4" fmla="*/ 69 w 1070"/>
              <a:gd name="T5" fmla="*/ 472 h 1587"/>
              <a:gd name="T6" fmla="*/ 94 w 1070"/>
              <a:gd name="T7" fmla="*/ 466 h 1587"/>
              <a:gd name="T8" fmla="*/ 119 w 1070"/>
              <a:gd name="T9" fmla="*/ 466 h 1587"/>
              <a:gd name="T10" fmla="*/ 143 w 1070"/>
              <a:gd name="T11" fmla="*/ 466 h 1587"/>
              <a:gd name="T12" fmla="*/ 168 w 1070"/>
              <a:gd name="T13" fmla="*/ 472 h 1587"/>
              <a:gd name="T14" fmla="*/ 193 w 1070"/>
              <a:gd name="T15" fmla="*/ 472 h 1587"/>
              <a:gd name="T16" fmla="*/ 223 w 1070"/>
              <a:gd name="T17" fmla="*/ 466 h 1587"/>
              <a:gd name="T18" fmla="*/ 248 w 1070"/>
              <a:gd name="T19" fmla="*/ 472 h 1587"/>
              <a:gd name="T20" fmla="*/ 272 w 1070"/>
              <a:gd name="T21" fmla="*/ 466 h 1587"/>
              <a:gd name="T22" fmla="*/ 297 w 1070"/>
              <a:gd name="T23" fmla="*/ 466 h 1587"/>
              <a:gd name="T24" fmla="*/ 322 w 1070"/>
              <a:gd name="T25" fmla="*/ 472 h 1587"/>
              <a:gd name="T26" fmla="*/ 346 w 1070"/>
              <a:gd name="T27" fmla="*/ 472 h 1587"/>
              <a:gd name="T28" fmla="*/ 371 w 1070"/>
              <a:gd name="T29" fmla="*/ 472 h 1587"/>
              <a:gd name="T30" fmla="*/ 396 w 1070"/>
              <a:gd name="T31" fmla="*/ 466 h 1587"/>
              <a:gd name="T32" fmla="*/ 421 w 1070"/>
              <a:gd name="T33" fmla="*/ 466 h 1587"/>
              <a:gd name="T34" fmla="*/ 445 w 1070"/>
              <a:gd name="T35" fmla="*/ 466 h 1587"/>
              <a:gd name="T36" fmla="*/ 470 w 1070"/>
              <a:gd name="T37" fmla="*/ 472 h 1587"/>
              <a:gd name="T38" fmla="*/ 500 w 1070"/>
              <a:gd name="T39" fmla="*/ 472 h 1587"/>
              <a:gd name="T40" fmla="*/ 525 w 1070"/>
              <a:gd name="T41" fmla="*/ 466 h 1587"/>
              <a:gd name="T42" fmla="*/ 550 w 1070"/>
              <a:gd name="T43" fmla="*/ 472 h 1587"/>
              <a:gd name="T44" fmla="*/ 574 w 1070"/>
              <a:gd name="T45" fmla="*/ 466 h 1587"/>
              <a:gd name="T46" fmla="*/ 599 w 1070"/>
              <a:gd name="T47" fmla="*/ 466 h 1587"/>
              <a:gd name="T48" fmla="*/ 624 w 1070"/>
              <a:gd name="T49" fmla="*/ 472 h 1587"/>
              <a:gd name="T50" fmla="*/ 648 w 1070"/>
              <a:gd name="T51" fmla="*/ 472 h 1587"/>
              <a:gd name="T52" fmla="*/ 674 w 1070"/>
              <a:gd name="T53" fmla="*/ 545 h 1587"/>
              <a:gd name="T54" fmla="*/ 699 w 1070"/>
              <a:gd name="T55" fmla="*/ 1191 h 1587"/>
              <a:gd name="T56" fmla="*/ 723 w 1070"/>
              <a:gd name="T57" fmla="*/ 0 h 1587"/>
              <a:gd name="T58" fmla="*/ 748 w 1070"/>
              <a:gd name="T59" fmla="*/ 357 h 1587"/>
              <a:gd name="T60" fmla="*/ 777 w 1070"/>
              <a:gd name="T61" fmla="*/ 362 h 1587"/>
              <a:gd name="T62" fmla="*/ 802 w 1070"/>
              <a:gd name="T63" fmla="*/ 353 h 1587"/>
              <a:gd name="T64" fmla="*/ 828 w 1070"/>
              <a:gd name="T65" fmla="*/ 367 h 1587"/>
              <a:gd name="T66" fmla="*/ 851 w 1070"/>
              <a:gd name="T67" fmla="*/ 382 h 1587"/>
              <a:gd name="T68" fmla="*/ 877 w 1070"/>
              <a:gd name="T69" fmla="*/ 402 h 1587"/>
              <a:gd name="T70" fmla="*/ 902 w 1070"/>
              <a:gd name="T71" fmla="*/ 427 h 1587"/>
              <a:gd name="T72" fmla="*/ 926 w 1070"/>
              <a:gd name="T73" fmla="*/ 447 h 1587"/>
              <a:gd name="T74" fmla="*/ 951 w 1070"/>
              <a:gd name="T75" fmla="*/ 472 h 1587"/>
              <a:gd name="T76" fmla="*/ 976 w 1070"/>
              <a:gd name="T77" fmla="*/ 472 h 1587"/>
              <a:gd name="T78" fmla="*/ 1000 w 1070"/>
              <a:gd name="T79" fmla="*/ 486 h 1587"/>
              <a:gd name="T80" fmla="*/ 1025 w 1070"/>
              <a:gd name="T81" fmla="*/ 482 h 1587"/>
              <a:gd name="T82" fmla="*/ 1055 w 1070"/>
              <a:gd name="T83" fmla="*/ 461 h 1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70" h="1587">
                <a:moveTo>
                  <a:pt x="0" y="472"/>
                </a:moveTo>
                <a:lnTo>
                  <a:pt x="10" y="466"/>
                </a:lnTo>
                <a:lnTo>
                  <a:pt x="19" y="472"/>
                </a:lnTo>
                <a:lnTo>
                  <a:pt x="25" y="472"/>
                </a:lnTo>
                <a:lnTo>
                  <a:pt x="35" y="466"/>
                </a:lnTo>
                <a:lnTo>
                  <a:pt x="45" y="472"/>
                </a:lnTo>
                <a:lnTo>
                  <a:pt x="54" y="466"/>
                </a:lnTo>
                <a:lnTo>
                  <a:pt x="59" y="472"/>
                </a:lnTo>
                <a:lnTo>
                  <a:pt x="69" y="472"/>
                </a:lnTo>
                <a:lnTo>
                  <a:pt x="78" y="466"/>
                </a:lnTo>
                <a:lnTo>
                  <a:pt x="84" y="472"/>
                </a:lnTo>
                <a:lnTo>
                  <a:pt x="94" y="466"/>
                </a:lnTo>
                <a:lnTo>
                  <a:pt x="104" y="466"/>
                </a:lnTo>
                <a:lnTo>
                  <a:pt x="109" y="472"/>
                </a:lnTo>
                <a:lnTo>
                  <a:pt x="119" y="466"/>
                </a:lnTo>
                <a:lnTo>
                  <a:pt x="129" y="472"/>
                </a:lnTo>
                <a:lnTo>
                  <a:pt x="139" y="466"/>
                </a:lnTo>
                <a:lnTo>
                  <a:pt x="143" y="466"/>
                </a:lnTo>
                <a:lnTo>
                  <a:pt x="154" y="472"/>
                </a:lnTo>
                <a:lnTo>
                  <a:pt x="164" y="466"/>
                </a:lnTo>
                <a:lnTo>
                  <a:pt x="168" y="472"/>
                </a:lnTo>
                <a:lnTo>
                  <a:pt x="178" y="466"/>
                </a:lnTo>
                <a:lnTo>
                  <a:pt x="188" y="466"/>
                </a:lnTo>
                <a:lnTo>
                  <a:pt x="193" y="472"/>
                </a:lnTo>
                <a:lnTo>
                  <a:pt x="203" y="466"/>
                </a:lnTo>
                <a:lnTo>
                  <a:pt x="213" y="466"/>
                </a:lnTo>
                <a:lnTo>
                  <a:pt x="223" y="466"/>
                </a:lnTo>
                <a:lnTo>
                  <a:pt x="228" y="466"/>
                </a:lnTo>
                <a:lnTo>
                  <a:pt x="238" y="472"/>
                </a:lnTo>
                <a:lnTo>
                  <a:pt x="248" y="472"/>
                </a:lnTo>
                <a:lnTo>
                  <a:pt x="252" y="466"/>
                </a:lnTo>
                <a:lnTo>
                  <a:pt x="262" y="472"/>
                </a:lnTo>
                <a:lnTo>
                  <a:pt x="272" y="466"/>
                </a:lnTo>
                <a:lnTo>
                  <a:pt x="277" y="472"/>
                </a:lnTo>
                <a:lnTo>
                  <a:pt x="287" y="472"/>
                </a:lnTo>
                <a:lnTo>
                  <a:pt x="297" y="466"/>
                </a:lnTo>
                <a:lnTo>
                  <a:pt x="302" y="472"/>
                </a:lnTo>
                <a:lnTo>
                  <a:pt x="312" y="466"/>
                </a:lnTo>
                <a:lnTo>
                  <a:pt x="322" y="472"/>
                </a:lnTo>
                <a:lnTo>
                  <a:pt x="332" y="472"/>
                </a:lnTo>
                <a:lnTo>
                  <a:pt x="336" y="466"/>
                </a:lnTo>
                <a:lnTo>
                  <a:pt x="346" y="472"/>
                </a:lnTo>
                <a:lnTo>
                  <a:pt x="357" y="466"/>
                </a:lnTo>
                <a:lnTo>
                  <a:pt x="361" y="472"/>
                </a:lnTo>
                <a:lnTo>
                  <a:pt x="371" y="472"/>
                </a:lnTo>
                <a:lnTo>
                  <a:pt x="381" y="466"/>
                </a:lnTo>
                <a:lnTo>
                  <a:pt x="386" y="472"/>
                </a:lnTo>
                <a:lnTo>
                  <a:pt x="396" y="466"/>
                </a:lnTo>
                <a:lnTo>
                  <a:pt x="406" y="472"/>
                </a:lnTo>
                <a:lnTo>
                  <a:pt x="416" y="472"/>
                </a:lnTo>
                <a:lnTo>
                  <a:pt x="421" y="466"/>
                </a:lnTo>
                <a:lnTo>
                  <a:pt x="431" y="472"/>
                </a:lnTo>
                <a:lnTo>
                  <a:pt x="441" y="466"/>
                </a:lnTo>
                <a:lnTo>
                  <a:pt x="445" y="466"/>
                </a:lnTo>
                <a:lnTo>
                  <a:pt x="455" y="472"/>
                </a:lnTo>
                <a:lnTo>
                  <a:pt x="465" y="466"/>
                </a:lnTo>
                <a:lnTo>
                  <a:pt x="470" y="472"/>
                </a:lnTo>
                <a:lnTo>
                  <a:pt x="480" y="466"/>
                </a:lnTo>
                <a:lnTo>
                  <a:pt x="490" y="466"/>
                </a:lnTo>
                <a:lnTo>
                  <a:pt x="500" y="472"/>
                </a:lnTo>
                <a:lnTo>
                  <a:pt x="505" y="466"/>
                </a:lnTo>
                <a:lnTo>
                  <a:pt x="515" y="472"/>
                </a:lnTo>
                <a:lnTo>
                  <a:pt x="525" y="466"/>
                </a:lnTo>
                <a:lnTo>
                  <a:pt x="529" y="466"/>
                </a:lnTo>
                <a:lnTo>
                  <a:pt x="539" y="472"/>
                </a:lnTo>
                <a:lnTo>
                  <a:pt x="550" y="472"/>
                </a:lnTo>
                <a:lnTo>
                  <a:pt x="555" y="466"/>
                </a:lnTo>
                <a:lnTo>
                  <a:pt x="564" y="466"/>
                </a:lnTo>
                <a:lnTo>
                  <a:pt x="574" y="466"/>
                </a:lnTo>
                <a:lnTo>
                  <a:pt x="580" y="472"/>
                </a:lnTo>
                <a:lnTo>
                  <a:pt x="589" y="472"/>
                </a:lnTo>
                <a:lnTo>
                  <a:pt x="599" y="466"/>
                </a:lnTo>
                <a:lnTo>
                  <a:pt x="609" y="466"/>
                </a:lnTo>
                <a:lnTo>
                  <a:pt x="615" y="466"/>
                </a:lnTo>
                <a:lnTo>
                  <a:pt x="624" y="472"/>
                </a:lnTo>
                <a:lnTo>
                  <a:pt x="634" y="472"/>
                </a:lnTo>
                <a:lnTo>
                  <a:pt x="639" y="466"/>
                </a:lnTo>
                <a:lnTo>
                  <a:pt x="648" y="472"/>
                </a:lnTo>
                <a:lnTo>
                  <a:pt x="658" y="447"/>
                </a:lnTo>
                <a:lnTo>
                  <a:pt x="664" y="492"/>
                </a:lnTo>
                <a:lnTo>
                  <a:pt x="674" y="545"/>
                </a:lnTo>
                <a:lnTo>
                  <a:pt x="683" y="323"/>
                </a:lnTo>
                <a:lnTo>
                  <a:pt x="693" y="362"/>
                </a:lnTo>
                <a:lnTo>
                  <a:pt x="699" y="1191"/>
                </a:lnTo>
                <a:lnTo>
                  <a:pt x="708" y="1587"/>
                </a:lnTo>
                <a:lnTo>
                  <a:pt x="718" y="725"/>
                </a:lnTo>
                <a:lnTo>
                  <a:pt x="723" y="0"/>
                </a:lnTo>
                <a:lnTo>
                  <a:pt x="733" y="208"/>
                </a:lnTo>
                <a:lnTo>
                  <a:pt x="742" y="437"/>
                </a:lnTo>
                <a:lnTo>
                  <a:pt x="748" y="357"/>
                </a:lnTo>
                <a:lnTo>
                  <a:pt x="758" y="337"/>
                </a:lnTo>
                <a:lnTo>
                  <a:pt x="767" y="367"/>
                </a:lnTo>
                <a:lnTo>
                  <a:pt x="777" y="362"/>
                </a:lnTo>
                <a:lnTo>
                  <a:pt x="783" y="362"/>
                </a:lnTo>
                <a:lnTo>
                  <a:pt x="793" y="357"/>
                </a:lnTo>
                <a:lnTo>
                  <a:pt x="802" y="353"/>
                </a:lnTo>
                <a:lnTo>
                  <a:pt x="807" y="357"/>
                </a:lnTo>
                <a:lnTo>
                  <a:pt x="818" y="362"/>
                </a:lnTo>
                <a:lnTo>
                  <a:pt x="828" y="367"/>
                </a:lnTo>
                <a:lnTo>
                  <a:pt x="832" y="372"/>
                </a:lnTo>
                <a:lnTo>
                  <a:pt x="842" y="372"/>
                </a:lnTo>
                <a:lnTo>
                  <a:pt x="851" y="382"/>
                </a:lnTo>
                <a:lnTo>
                  <a:pt x="857" y="387"/>
                </a:lnTo>
                <a:lnTo>
                  <a:pt x="867" y="397"/>
                </a:lnTo>
                <a:lnTo>
                  <a:pt x="877" y="402"/>
                </a:lnTo>
                <a:lnTo>
                  <a:pt x="886" y="412"/>
                </a:lnTo>
                <a:lnTo>
                  <a:pt x="892" y="417"/>
                </a:lnTo>
                <a:lnTo>
                  <a:pt x="902" y="427"/>
                </a:lnTo>
                <a:lnTo>
                  <a:pt x="912" y="431"/>
                </a:lnTo>
                <a:lnTo>
                  <a:pt x="916" y="441"/>
                </a:lnTo>
                <a:lnTo>
                  <a:pt x="926" y="447"/>
                </a:lnTo>
                <a:lnTo>
                  <a:pt x="936" y="457"/>
                </a:lnTo>
                <a:lnTo>
                  <a:pt x="941" y="461"/>
                </a:lnTo>
                <a:lnTo>
                  <a:pt x="951" y="472"/>
                </a:lnTo>
                <a:lnTo>
                  <a:pt x="961" y="472"/>
                </a:lnTo>
                <a:lnTo>
                  <a:pt x="971" y="472"/>
                </a:lnTo>
                <a:lnTo>
                  <a:pt x="976" y="472"/>
                </a:lnTo>
                <a:lnTo>
                  <a:pt x="986" y="472"/>
                </a:lnTo>
                <a:lnTo>
                  <a:pt x="996" y="482"/>
                </a:lnTo>
                <a:lnTo>
                  <a:pt x="1000" y="486"/>
                </a:lnTo>
                <a:lnTo>
                  <a:pt x="1011" y="486"/>
                </a:lnTo>
                <a:lnTo>
                  <a:pt x="1021" y="506"/>
                </a:lnTo>
                <a:lnTo>
                  <a:pt x="1025" y="482"/>
                </a:lnTo>
                <a:lnTo>
                  <a:pt x="1035" y="501"/>
                </a:lnTo>
                <a:lnTo>
                  <a:pt x="1045" y="615"/>
                </a:lnTo>
                <a:lnTo>
                  <a:pt x="1055" y="461"/>
                </a:lnTo>
                <a:lnTo>
                  <a:pt x="1060" y="278"/>
                </a:lnTo>
                <a:lnTo>
                  <a:pt x="1070" y="799"/>
                </a:lnTo>
              </a:path>
            </a:pathLst>
          </a:custGeom>
          <a:noFill/>
          <a:ln w="19050"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262" name="Freeform 126">
            <a:extLst>
              <a:ext uri="{FF2B5EF4-FFF2-40B4-BE49-F238E27FC236}">
                <a16:creationId xmlns:a16="http://schemas.microsoft.com/office/drawing/2014/main" id="{105B02C6-F411-43DF-8983-6EE90F9733B1}"/>
              </a:ext>
            </a:extLst>
          </p:cNvPr>
          <p:cNvSpPr>
            <a:spLocks/>
          </p:cNvSpPr>
          <p:nvPr/>
        </p:nvSpPr>
        <p:spPr bwMode="auto">
          <a:xfrm>
            <a:off x="4422775" y="2586038"/>
            <a:ext cx="1627188" cy="1882775"/>
          </a:xfrm>
          <a:custGeom>
            <a:avLst/>
            <a:gdLst>
              <a:gd name="T0" fmla="*/ 10 w 1025"/>
              <a:gd name="T1" fmla="*/ 1186 h 1186"/>
              <a:gd name="T2" fmla="*/ 25 w 1025"/>
              <a:gd name="T3" fmla="*/ 0 h 1186"/>
              <a:gd name="T4" fmla="*/ 39 w 1025"/>
              <a:gd name="T5" fmla="*/ 357 h 1186"/>
              <a:gd name="T6" fmla="*/ 59 w 1025"/>
              <a:gd name="T7" fmla="*/ 308 h 1186"/>
              <a:gd name="T8" fmla="*/ 74 w 1025"/>
              <a:gd name="T9" fmla="*/ 343 h 1186"/>
              <a:gd name="T10" fmla="*/ 94 w 1025"/>
              <a:gd name="T11" fmla="*/ 357 h 1186"/>
              <a:gd name="T12" fmla="*/ 109 w 1025"/>
              <a:gd name="T13" fmla="*/ 362 h 1186"/>
              <a:gd name="T14" fmla="*/ 123 w 1025"/>
              <a:gd name="T15" fmla="*/ 362 h 1186"/>
              <a:gd name="T16" fmla="*/ 144 w 1025"/>
              <a:gd name="T17" fmla="*/ 362 h 1186"/>
              <a:gd name="T18" fmla="*/ 158 w 1025"/>
              <a:gd name="T19" fmla="*/ 362 h 1186"/>
              <a:gd name="T20" fmla="*/ 178 w 1025"/>
              <a:gd name="T21" fmla="*/ 362 h 1186"/>
              <a:gd name="T22" fmla="*/ 193 w 1025"/>
              <a:gd name="T23" fmla="*/ 362 h 1186"/>
              <a:gd name="T24" fmla="*/ 209 w 1025"/>
              <a:gd name="T25" fmla="*/ 362 h 1186"/>
              <a:gd name="T26" fmla="*/ 228 w 1025"/>
              <a:gd name="T27" fmla="*/ 362 h 1186"/>
              <a:gd name="T28" fmla="*/ 242 w 1025"/>
              <a:gd name="T29" fmla="*/ 362 h 1186"/>
              <a:gd name="T30" fmla="*/ 262 w 1025"/>
              <a:gd name="T31" fmla="*/ 368 h 1186"/>
              <a:gd name="T32" fmla="*/ 277 w 1025"/>
              <a:gd name="T33" fmla="*/ 362 h 1186"/>
              <a:gd name="T34" fmla="*/ 292 w 1025"/>
              <a:gd name="T35" fmla="*/ 368 h 1186"/>
              <a:gd name="T36" fmla="*/ 312 w 1025"/>
              <a:gd name="T37" fmla="*/ 368 h 1186"/>
              <a:gd name="T38" fmla="*/ 326 w 1025"/>
              <a:gd name="T39" fmla="*/ 368 h 1186"/>
              <a:gd name="T40" fmla="*/ 342 w 1025"/>
              <a:gd name="T41" fmla="*/ 368 h 1186"/>
              <a:gd name="T42" fmla="*/ 361 w 1025"/>
              <a:gd name="T43" fmla="*/ 368 h 1186"/>
              <a:gd name="T44" fmla="*/ 377 w 1025"/>
              <a:gd name="T45" fmla="*/ 368 h 1186"/>
              <a:gd name="T46" fmla="*/ 396 w 1025"/>
              <a:gd name="T47" fmla="*/ 368 h 1186"/>
              <a:gd name="T48" fmla="*/ 412 w 1025"/>
              <a:gd name="T49" fmla="*/ 368 h 1186"/>
              <a:gd name="T50" fmla="*/ 426 w 1025"/>
              <a:gd name="T51" fmla="*/ 362 h 1186"/>
              <a:gd name="T52" fmla="*/ 445 w 1025"/>
              <a:gd name="T53" fmla="*/ 368 h 1186"/>
              <a:gd name="T54" fmla="*/ 461 w 1025"/>
              <a:gd name="T55" fmla="*/ 362 h 1186"/>
              <a:gd name="T56" fmla="*/ 480 w 1025"/>
              <a:gd name="T57" fmla="*/ 372 h 1186"/>
              <a:gd name="T58" fmla="*/ 496 w 1025"/>
              <a:gd name="T59" fmla="*/ 362 h 1186"/>
              <a:gd name="T60" fmla="*/ 510 w 1025"/>
              <a:gd name="T61" fmla="*/ 368 h 1186"/>
              <a:gd name="T62" fmla="*/ 530 w 1025"/>
              <a:gd name="T63" fmla="*/ 362 h 1186"/>
              <a:gd name="T64" fmla="*/ 545 w 1025"/>
              <a:gd name="T65" fmla="*/ 362 h 1186"/>
              <a:gd name="T66" fmla="*/ 564 w 1025"/>
              <a:gd name="T67" fmla="*/ 368 h 1186"/>
              <a:gd name="T68" fmla="*/ 580 w 1025"/>
              <a:gd name="T69" fmla="*/ 368 h 1186"/>
              <a:gd name="T70" fmla="*/ 594 w 1025"/>
              <a:gd name="T71" fmla="*/ 368 h 1186"/>
              <a:gd name="T72" fmla="*/ 615 w 1025"/>
              <a:gd name="T73" fmla="*/ 362 h 1186"/>
              <a:gd name="T74" fmla="*/ 629 w 1025"/>
              <a:gd name="T75" fmla="*/ 362 h 1186"/>
              <a:gd name="T76" fmla="*/ 648 w 1025"/>
              <a:gd name="T77" fmla="*/ 368 h 1186"/>
              <a:gd name="T78" fmla="*/ 664 w 1025"/>
              <a:gd name="T79" fmla="*/ 368 h 1186"/>
              <a:gd name="T80" fmla="*/ 679 w 1025"/>
              <a:gd name="T81" fmla="*/ 362 h 1186"/>
              <a:gd name="T82" fmla="*/ 699 w 1025"/>
              <a:gd name="T83" fmla="*/ 362 h 1186"/>
              <a:gd name="T84" fmla="*/ 713 w 1025"/>
              <a:gd name="T85" fmla="*/ 368 h 1186"/>
              <a:gd name="T86" fmla="*/ 734 w 1025"/>
              <a:gd name="T87" fmla="*/ 368 h 1186"/>
              <a:gd name="T88" fmla="*/ 748 w 1025"/>
              <a:gd name="T89" fmla="*/ 362 h 1186"/>
              <a:gd name="T90" fmla="*/ 763 w 1025"/>
              <a:gd name="T91" fmla="*/ 362 h 1186"/>
              <a:gd name="T92" fmla="*/ 783 w 1025"/>
              <a:gd name="T93" fmla="*/ 368 h 1186"/>
              <a:gd name="T94" fmla="*/ 797 w 1025"/>
              <a:gd name="T95" fmla="*/ 368 h 1186"/>
              <a:gd name="T96" fmla="*/ 818 w 1025"/>
              <a:gd name="T97" fmla="*/ 368 h 1186"/>
              <a:gd name="T98" fmla="*/ 832 w 1025"/>
              <a:gd name="T99" fmla="*/ 362 h 1186"/>
              <a:gd name="T100" fmla="*/ 847 w 1025"/>
              <a:gd name="T101" fmla="*/ 362 h 1186"/>
              <a:gd name="T102" fmla="*/ 867 w 1025"/>
              <a:gd name="T103" fmla="*/ 368 h 1186"/>
              <a:gd name="T104" fmla="*/ 882 w 1025"/>
              <a:gd name="T105" fmla="*/ 368 h 1186"/>
              <a:gd name="T106" fmla="*/ 896 w 1025"/>
              <a:gd name="T107" fmla="*/ 362 h 1186"/>
              <a:gd name="T108" fmla="*/ 916 w 1025"/>
              <a:gd name="T109" fmla="*/ 368 h 1186"/>
              <a:gd name="T110" fmla="*/ 931 w 1025"/>
              <a:gd name="T111" fmla="*/ 362 h 1186"/>
              <a:gd name="T112" fmla="*/ 951 w 1025"/>
              <a:gd name="T113" fmla="*/ 368 h 1186"/>
              <a:gd name="T114" fmla="*/ 966 w 1025"/>
              <a:gd name="T115" fmla="*/ 362 h 1186"/>
              <a:gd name="T116" fmla="*/ 980 w 1025"/>
              <a:gd name="T117" fmla="*/ 362 h 1186"/>
              <a:gd name="T118" fmla="*/ 1001 w 1025"/>
              <a:gd name="T119" fmla="*/ 368 h 1186"/>
              <a:gd name="T120" fmla="*/ 1015 w 1025"/>
              <a:gd name="T121" fmla="*/ 368 h 1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5" h="1186">
                <a:moveTo>
                  <a:pt x="0" y="695"/>
                </a:moveTo>
                <a:lnTo>
                  <a:pt x="10" y="1186"/>
                </a:lnTo>
                <a:lnTo>
                  <a:pt x="15" y="650"/>
                </a:lnTo>
                <a:lnTo>
                  <a:pt x="25" y="0"/>
                </a:lnTo>
                <a:lnTo>
                  <a:pt x="35" y="125"/>
                </a:lnTo>
                <a:lnTo>
                  <a:pt x="39" y="357"/>
                </a:lnTo>
                <a:lnTo>
                  <a:pt x="49" y="318"/>
                </a:lnTo>
                <a:lnTo>
                  <a:pt x="59" y="308"/>
                </a:lnTo>
                <a:lnTo>
                  <a:pt x="64" y="343"/>
                </a:lnTo>
                <a:lnTo>
                  <a:pt x="74" y="343"/>
                </a:lnTo>
                <a:lnTo>
                  <a:pt x="84" y="357"/>
                </a:lnTo>
                <a:lnTo>
                  <a:pt x="94" y="357"/>
                </a:lnTo>
                <a:lnTo>
                  <a:pt x="99" y="353"/>
                </a:lnTo>
                <a:lnTo>
                  <a:pt x="109" y="362"/>
                </a:lnTo>
                <a:lnTo>
                  <a:pt x="119" y="362"/>
                </a:lnTo>
                <a:lnTo>
                  <a:pt x="123" y="362"/>
                </a:lnTo>
                <a:lnTo>
                  <a:pt x="133" y="362"/>
                </a:lnTo>
                <a:lnTo>
                  <a:pt x="144" y="362"/>
                </a:lnTo>
                <a:lnTo>
                  <a:pt x="148" y="362"/>
                </a:lnTo>
                <a:lnTo>
                  <a:pt x="158" y="362"/>
                </a:lnTo>
                <a:lnTo>
                  <a:pt x="168" y="362"/>
                </a:lnTo>
                <a:lnTo>
                  <a:pt x="178" y="362"/>
                </a:lnTo>
                <a:lnTo>
                  <a:pt x="183" y="362"/>
                </a:lnTo>
                <a:lnTo>
                  <a:pt x="193" y="362"/>
                </a:lnTo>
                <a:lnTo>
                  <a:pt x="203" y="362"/>
                </a:lnTo>
                <a:lnTo>
                  <a:pt x="209" y="362"/>
                </a:lnTo>
                <a:lnTo>
                  <a:pt x="218" y="368"/>
                </a:lnTo>
                <a:lnTo>
                  <a:pt x="228" y="362"/>
                </a:lnTo>
                <a:lnTo>
                  <a:pt x="232" y="362"/>
                </a:lnTo>
                <a:lnTo>
                  <a:pt x="242" y="362"/>
                </a:lnTo>
                <a:lnTo>
                  <a:pt x="252" y="362"/>
                </a:lnTo>
                <a:lnTo>
                  <a:pt x="262" y="368"/>
                </a:lnTo>
                <a:lnTo>
                  <a:pt x="267" y="362"/>
                </a:lnTo>
                <a:lnTo>
                  <a:pt x="277" y="362"/>
                </a:lnTo>
                <a:lnTo>
                  <a:pt x="287" y="368"/>
                </a:lnTo>
                <a:lnTo>
                  <a:pt x="292" y="368"/>
                </a:lnTo>
                <a:lnTo>
                  <a:pt x="302" y="368"/>
                </a:lnTo>
                <a:lnTo>
                  <a:pt x="312" y="368"/>
                </a:lnTo>
                <a:lnTo>
                  <a:pt x="317" y="368"/>
                </a:lnTo>
                <a:lnTo>
                  <a:pt x="326" y="368"/>
                </a:lnTo>
                <a:lnTo>
                  <a:pt x="337" y="368"/>
                </a:lnTo>
                <a:lnTo>
                  <a:pt x="342" y="368"/>
                </a:lnTo>
                <a:lnTo>
                  <a:pt x="351" y="368"/>
                </a:lnTo>
                <a:lnTo>
                  <a:pt x="361" y="368"/>
                </a:lnTo>
                <a:lnTo>
                  <a:pt x="371" y="368"/>
                </a:lnTo>
                <a:lnTo>
                  <a:pt x="377" y="368"/>
                </a:lnTo>
                <a:lnTo>
                  <a:pt x="386" y="368"/>
                </a:lnTo>
                <a:lnTo>
                  <a:pt x="396" y="368"/>
                </a:lnTo>
                <a:lnTo>
                  <a:pt x="401" y="368"/>
                </a:lnTo>
                <a:lnTo>
                  <a:pt x="412" y="368"/>
                </a:lnTo>
                <a:lnTo>
                  <a:pt x="421" y="368"/>
                </a:lnTo>
                <a:lnTo>
                  <a:pt x="426" y="362"/>
                </a:lnTo>
                <a:lnTo>
                  <a:pt x="436" y="368"/>
                </a:lnTo>
                <a:lnTo>
                  <a:pt x="445" y="368"/>
                </a:lnTo>
                <a:lnTo>
                  <a:pt x="455" y="362"/>
                </a:lnTo>
                <a:lnTo>
                  <a:pt x="461" y="362"/>
                </a:lnTo>
                <a:lnTo>
                  <a:pt x="471" y="368"/>
                </a:lnTo>
                <a:lnTo>
                  <a:pt x="480" y="372"/>
                </a:lnTo>
                <a:lnTo>
                  <a:pt x="486" y="362"/>
                </a:lnTo>
                <a:lnTo>
                  <a:pt x="496" y="362"/>
                </a:lnTo>
                <a:lnTo>
                  <a:pt x="505" y="362"/>
                </a:lnTo>
                <a:lnTo>
                  <a:pt x="510" y="368"/>
                </a:lnTo>
                <a:lnTo>
                  <a:pt x="520" y="362"/>
                </a:lnTo>
                <a:lnTo>
                  <a:pt x="530" y="362"/>
                </a:lnTo>
                <a:lnTo>
                  <a:pt x="540" y="368"/>
                </a:lnTo>
                <a:lnTo>
                  <a:pt x="545" y="362"/>
                </a:lnTo>
                <a:lnTo>
                  <a:pt x="555" y="368"/>
                </a:lnTo>
                <a:lnTo>
                  <a:pt x="564" y="368"/>
                </a:lnTo>
                <a:lnTo>
                  <a:pt x="570" y="368"/>
                </a:lnTo>
                <a:lnTo>
                  <a:pt x="580" y="368"/>
                </a:lnTo>
                <a:lnTo>
                  <a:pt x="590" y="368"/>
                </a:lnTo>
                <a:lnTo>
                  <a:pt x="594" y="368"/>
                </a:lnTo>
                <a:lnTo>
                  <a:pt x="605" y="368"/>
                </a:lnTo>
                <a:lnTo>
                  <a:pt x="615" y="362"/>
                </a:lnTo>
                <a:lnTo>
                  <a:pt x="619" y="368"/>
                </a:lnTo>
                <a:lnTo>
                  <a:pt x="629" y="362"/>
                </a:lnTo>
                <a:lnTo>
                  <a:pt x="639" y="368"/>
                </a:lnTo>
                <a:lnTo>
                  <a:pt x="648" y="368"/>
                </a:lnTo>
                <a:lnTo>
                  <a:pt x="654" y="362"/>
                </a:lnTo>
                <a:lnTo>
                  <a:pt x="664" y="368"/>
                </a:lnTo>
                <a:lnTo>
                  <a:pt x="674" y="368"/>
                </a:lnTo>
                <a:lnTo>
                  <a:pt x="679" y="362"/>
                </a:lnTo>
                <a:lnTo>
                  <a:pt x="689" y="368"/>
                </a:lnTo>
                <a:lnTo>
                  <a:pt x="699" y="362"/>
                </a:lnTo>
                <a:lnTo>
                  <a:pt x="703" y="362"/>
                </a:lnTo>
                <a:lnTo>
                  <a:pt x="713" y="368"/>
                </a:lnTo>
                <a:lnTo>
                  <a:pt x="723" y="362"/>
                </a:lnTo>
                <a:lnTo>
                  <a:pt x="734" y="368"/>
                </a:lnTo>
                <a:lnTo>
                  <a:pt x="738" y="368"/>
                </a:lnTo>
                <a:lnTo>
                  <a:pt x="748" y="362"/>
                </a:lnTo>
                <a:lnTo>
                  <a:pt x="758" y="368"/>
                </a:lnTo>
                <a:lnTo>
                  <a:pt x="763" y="362"/>
                </a:lnTo>
                <a:lnTo>
                  <a:pt x="773" y="368"/>
                </a:lnTo>
                <a:lnTo>
                  <a:pt x="783" y="368"/>
                </a:lnTo>
                <a:lnTo>
                  <a:pt x="787" y="362"/>
                </a:lnTo>
                <a:lnTo>
                  <a:pt x="797" y="368"/>
                </a:lnTo>
                <a:lnTo>
                  <a:pt x="808" y="362"/>
                </a:lnTo>
                <a:lnTo>
                  <a:pt x="818" y="368"/>
                </a:lnTo>
                <a:lnTo>
                  <a:pt x="822" y="368"/>
                </a:lnTo>
                <a:lnTo>
                  <a:pt x="832" y="362"/>
                </a:lnTo>
                <a:lnTo>
                  <a:pt x="842" y="368"/>
                </a:lnTo>
                <a:lnTo>
                  <a:pt x="847" y="362"/>
                </a:lnTo>
                <a:lnTo>
                  <a:pt x="857" y="368"/>
                </a:lnTo>
                <a:lnTo>
                  <a:pt x="867" y="368"/>
                </a:lnTo>
                <a:lnTo>
                  <a:pt x="872" y="362"/>
                </a:lnTo>
                <a:lnTo>
                  <a:pt x="882" y="368"/>
                </a:lnTo>
                <a:lnTo>
                  <a:pt x="892" y="368"/>
                </a:lnTo>
                <a:lnTo>
                  <a:pt x="896" y="362"/>
                </a:lnTo>
                <a:lnTo>
                  <a:pt x="906" y="368"/>
                </a:lnTo>
                <a:lnTo>
                  <a:pt x="916" y="368"/>
                </a:lnTo>
                <a:lnTo>
                  <a:pt x="926" y="362"/>
                </a:lnTo>
                <a:lnTo>
                  <a:pt x="931" y="362"/>
                </a:lnTo>
                <a:lnTo>
                  <a:pt x="941" y="368"/>
                </a:lnTo>
                <a:lnTo>
                  <a:pt x="951" y="368"/>
                </a:lnTo>
                <a:lnTo>
                  <a:pt x="956" y="362"/>
                </a:lnTo>
                <a:lnTo>
                  <a:pt x="966" y="362"/>
                </a:lnTo>
                <a:lnTo>
                  <a:pt x="976" y="368"/>
                </a:lnTo>
                <a:lnTo>
                  <a:pt x="980" y="362"/>
                </a:lnTo>
                <a:lnTo>
                  <a:pt x="990" y="368"/>
                </a:lnTo>
                <a:lnTo>
                  <a:pt x="1001" y="368"/>
                </a:lnTo>
                <a:lnTo>
                  <a:pt x="1011" y="362"/>
                </a:lnTo>
                <a:lnTo>
                  <a:pt x="1015" y="368"/>
                </a:lnTo>
                <a:lnTo>
                  <a:pt x="1025" y="362"/>
                </a:lnTo>
              </a:path>
            </a:pathLst>
          </a:custGeom>
          <a:noFill/>
          <a:ln w="19050"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1263" name="Rectangle 127">
            <a:extLst>
              <a:ext uri="{FF2B5EF4-FFF2-40B4-BE49-F238E27FC236}">
                <a16:creationId xmlns:a16="http://schemas.microsoft.com/office/drawing/2014/main" id="{D9E6B9BE-056E-4B40-B1EF-C59C375FAA04}"/>
              </a:ext>
            </a:extLst>
          </p:cNvPr>
          <p:cNvSpPr>
            <a:spLocks noChangeArrowheads="1"/>
          </p:cNvSpPr>
          <p:nvPr/>
        </p:nvSpPr>
        <p:spPr bwMode="auto">
          <a:xfrm>
            <a:off x="4057650" y="5335588"/>
            <a:ext cx="3397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time, </a:t>
            </a:r>
            <a:endParaRPr lang="en-US" altLang="en-US"/>
          </a:p>
        </p:txBody>
      </p:sp>
      <p:sp>
        <p:nvSpPr>
          <p:cNvPr id="91264" name="Rectangle 128">
            <a:extLst>
              <a:ext uri="{FF2B5EF4-FFF2-40B4-BE49-F238E27FC236}">
                <a16:creationId xmlns:a16="http://schemas.microsoft.com/office/drawing/2014/main" id="{F8EC3A46-6E2B-4506-923E-C282FC6CCEFF}"/>
              </a:ext>
            </a:extLst>
          </p:cNvPr>
          <p:cNvSpPr>
            <a:spLocks noChangeArrowheads="1"/>
          </p:cNvSpPr>
          <p:nvPr/>
        </p:nvSpPr>
        <p:spPr bwMode="auto">
          <a:xfrm>
            <a:off x="4395788" y="5319713"/>
            <a:ext cx="80962"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Symbol" panose="05050102010706020507" pitchFamily="18" charset="2"/>
              </a:rPr>
              <a:t>m</a:t>
            </a:r>
            <a:endParaRPr lang="en-US" altLang="en-US"/>
          </a:p>
        </p:txBody>
      </p:sp>
      <p:sp>
        <p:nvSpPr>
          <p:cNvPr id="91265" name="Rectangle 129">
            <a:extLst>
              <a:ext uri="{FF2B5EF4-FFF2-40B4-BE49-F238E27FC236}">
                <a16:creationId xmlns:a16="http://schemas.microsoft.com/office/drawing/2014/main" id="{7927EE92-5BE7-4198-9A0E-F5C9CC4333C1}"/>
              </a:ext>
            </a:extLst>
          </p:cNvPr>
          <p:cNvSpPr>
            <a:spLocks noChangeArrowheads="1"/>
          </p:cNvSpPr>
          <p:nvPr/>
        </p:nvSpPr>
        <p:spPr bwMode="auto">
          <a:xfrm>
            <a:off x="4473575" y="5335588"/>
            <a:ext cx="2174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sec</a:t>
            </a:r>
            <a:endParaRPr lang="en-US" altLang="en-US"/>
          </a:p>
        </p:txBody>
      </p:sp>
      <p:sp>
        <p:nvSpPr>
          <p:cNvPr id="91266" name="Rectangle 130">
            <a:extLst>
              <a:ext uri="{FF2B5EF4-FFF2-40B4-BE49-F238E27FC236}">
                <a16:creationId xmlns:a16="http://schemas.microsoft.com/office/drawing/2014/main" id="{33911F37-1091-43C6-AA42-2780597243D5}"/>
              </a:ext>
            </a:extLst>
          </p:cNvPr>
          <p:cNvSpPr>
            <a:spLocks noChangeArrowheads="1"/>
          </p:cNvSpPr>
          <p:nvPr/>
        </p:nvSpPr>
        <p:spPr bwMode="auto">
          <a:xfrm rot="16200000">
            <a:off x="2046288" y="3416300"/>
            <a:ext cx="6064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Arial" panose="020B0604020202020204" pitchFamily="34" charset="0"/>
              </a:rPr>
              <a:t>amplitude</a:t>
            </a:r>
            <a:endParaRPr lang="en-US" alt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Text Box 4">
            <a:extLst>
              <a:ext uri="{FF2B5EF4-FFF2-40B4-BE49-F238E27FC236}">
                <a16:creationId xmlns:a16="http://schemas.microsoft.com/office/drawing/2014/main" id="{DAD8E23F-542A-4FA5-B2EC-65A0B9B99901}"/>
              </a:ext>
            </a:extLst>
          </p:cNvPr>
          <p:cNvSpPr txBox="1">
            <a:spLocks noChangeArrowheads="1"/>
          </p:cNvSpPr>
          <p:nvPr/>
        </p:nvSpPr>
        <p:spPr bwMode="auto">
          <a:xfrm>
            <a:off x="3184525" y="288925"/>
            <a:ext cx="2892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SDH</a:t>
            </a:r>
          </a:p>
        </p:txBody>
      </p:sp>
      <p:sp>
        <p:nvSpPr>
          <p:cNvPr id="92165" name="Line 5">
            <a:extLst>
              <a:ext uri="{FF2B5EF4-FFF2-40B4-BE49-F238E27FC236}">
                <a16:creationId xmlns:a16="http://schemas.microsoft.com/office/drawing/2014/main" id="{A65982A0-D17E-49C3-9974-194C4E63F3FB}"/>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66" name="Text Box 6">
            <a:extLst>
              <a:ext uri="{FF2B5EF4-FFF2-40B4-BE49-F238E27FC236}">
                <a16:creationId xmlns:a16="http://schemas.microsoft.com/office/drawing/2014/main" id="{EA9A8033-22F5-4311-BF69-3DD65CB7C0E8}"/>
              </a:ext>
            </a:extLst>
          </p:cNvPr>
          <p:cNvSpPr txBox="1">
            <a:spLocks noChangeArrowheads="1"/>
          </p:cNvSpPr>
          <p:nvPr/>
        </p:nvSpPr>
        <p:spPr bwMode="auto">
          <a:xfrm>
            <a:off x="685800" y="1143000"/>
            <a:ext cx="77581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 3: pulse-echo P-wave scattering of a cylindrical void</a:t>
            </a:r>
          </a:p>
        </p:txBody>
      </p:sp>
      <p:sp>
        <p:nvSpPr>
          <p:cNvPr id="92168" name="Rectangle 8">
            <a:extLst>
              <a:ext uri="{FF2B5EF4-FFF2-40B4-BE49-F238E27FC236}">
                <a16:creationId xmlns:a16="http://schemas.microsoft.com/office/drawing/2014/main" id="{D33426C8-82AA-45A5-974A-87878CDD1E4C}"/>
              </a:ext>
            </a:extLst>
          </p:cNvPr>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92167" name="Object 7">
            <a:extLst>
              <a:ext uri="{FF2B5EF4-FFF2-40B4-BE49-F238E27FC236}">
                <a16:creationId xmlns:a16="http://schemas.microsoft.com/office/drawing/2014/main" id="{3E0E248D-D0DE-4353-AEFD-97E603876F81}"/>
              </a:ext>
            </a:extLst>
          </p:cNvPr>
          <p:cNvGraphicFramePr>
            <a:graphicFrameLocks noChangeAspect="1"/>
          </p:cNvGraphicFramePr>
          <p:nvPr/>
        </p:nvGraphicFramePr>
        <p:xfrm>
          <a:off x="2057400" y="1905000"/>
          <a:ext cx="3657600" cy="728663"/>
        </p:xfrm>
        <a:graphic>
          <a:graphicData uri="http://schemas.openxmlformats.org/presentationml/2006/ole">
            <mc:AlternateContent xmlns:mc="http://schemas.openxmlformats.org/markup-compatibility/2006">
              <mc:Choice xmlns:v="urn:schemas-microsoft-com:vml" Requires="v">
                <p:oleObj spid="_x0000_s106518" name="Equation" r:id="rId4" imgW="2438400" imgH="482600" progId="Equation.DSMT4">
                  <p:embed/>
                </p:oleObj>
              </mc:Choice>
              <mc:Fallback>
                <p:oleObj name="Equation" r:id="rId4" imgW="2438400" imgH="4826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1905000"/>
                        <a:ext cx="3657600" cy="728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170" name="Rectangle 10">
            <a:extLst>
              <a:ext uri="{FF2B5EF4-FFF2-40B4-BE49-F238E27FC236}">
                <a16:creationId xmlns:a16="http://schemas.microsoft.com/office/drawing/2014/main" id="{27CEE6F5-98B1-4A67-851A-56800100CCE6}"/>
              </a:ext>
            </a:extLst>
          </p:cNvPr>
          <p:cNvSpPr>
            <a:spLocks noChangeArrowheads="1"/>
          </p:cNvSpPr>
          <p:nvPr/>
        </p:nvSpPr>
        <p:spPr bwMode="auto">
          <a:xfrm>
            <a:off x="0" y="3200400"/>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92169" name="Object 9">
            <a:extLst>
              <a:ext uri="{FF2B5EF4-FFF2-40B4-BE49-F238E27FC236}">
                <a16:creationId xmlns:a16="http://schemas.microsoft.com/office/drawing/2014/main" id="{0C93A5DC-3468-4DAF-AB7A-0B8152AED841}"/>
              </a:ext>
            </a:extLst>
          </p:cNvPr>
          <p:cNvGraphicFramePr>
            <a:graphicFrameLocks noChangeAspect="1"/>
          </p:cNvGraphicFramePr>
          <p:nvPr/>
        </p:nvGraphicFramePr>
        <p:xfrm>
          <a:off x="2362200" y="2895600"/>
          <a:ext cx="2133600" cy="758825"/>
        </p:xfrm>
        <a:graphic>
          <a:graphicData uri="http://schemas.openxmlformats.org/presentationml/2006/ole">
            <mc:AlternateContent xmlns:mc="http://schemas.openxmlformats.org/markup-compatibility/2006">
              <mc:Choice xmlns:v="urn:schemas-microsoft-com:vml" Requires="v">
                <p:oleObj spid="_x0000_s106519" name="Equation" r:id="rId6" imgW="1282700" imgH="457200" progId="Equation.DSMT4">
                  <p:embed/>
                </p:oleObj>
              </mc:Choice>
              <mc:Fallback>
                <p:oleObj name="Equation" r:id="rId6" imgW="1282700" imgH="4572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62200" y="2895600"/>
                        <a:ext cx="2133600" cy="758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172" name="Rectangle 12">
            <a:extLst>
              <a:ext uri="{FF2B5EF4-FFF2-40B4-BE49-F238E27FC236}">
                <a16:creationId xmlns:a16="http://schemas.microsoft.com/office/drawing/2014/main" id="{102429EF-C43E-4109-A3BB-40B07EE1D5B8}"/>
              </a:ext>
            </a:extLst>
          </p:cNvPr>
          <p:cNvSpPr>
            <a:spLocks noChangeArrowheads="1"/>
          </p:cNvSpPr>
          <p:nvPr/>
        </p:nvSpPr>
        <p:spPr bwMode="auto">
          <a:xfrm>
            <a:off x="-304800" y="3200400"/>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92171" name="Object 11">
            <a:extLst>
              <a:ext uri="{FF2B5EF4-FFF2-40B4-BE49-F238E27FC236}">
                <a16:creationId xmlns:a16="http://schemas.microsoft.com/office/drawing/2014/main" id="{27D5376C-B652-4BE3-8915-3B144FDBF0AF}"/>
              </a:ext>
            </a:extLst>
          </p:cNvPr>
          <p:cNvGraphicFramePr>
            <a:graphicFrameLocks noChangeAspect="1"/>
          </p:cNvGraphicFramePr>
          <p:nvPr/>
        </p:nvGraphicFramePr>
        <p:xfrm>
          <a:off x="1219200" y="3962400"/>
          <a:ext cx="4953000" cy="877888"/>
        </p:xfrm>
        <a:graphic>
          <a:graphicData uri="http://schemas.openxmlformats.org/presentationml/2006/ole">
            <mc:AlternateContent xmlns:mc="http://schemas.openxmlformats.org/markup-compatibility/2006">
              <mc:Choice xmlns:v="urn:schemas-microsoft-com:vml" Requires="v">
                <p:oleObj spid="_x0000_s106520" name="Equation" r:id="rId8" imgW="3009900" imgH="533400" progId="Equation.DSMT4">
                  <p:embed/>
                </p:oleObj>
              </mc:Choice>
              <mc:Fallback>
                <p:oleObj name="Equation" r:id="rId8" imgW="3009900" imgH="533400" progId="Equation.DSMT4">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3962400"/>
                        <a:ext cx="4953000" cy="877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174" name="Rectangle 14">
            <a:extLst>
              <a:ext uri="{FF2B5EF4-FFF2-40B4-BE49-F238E27FC236}">
                <a16:creationId xmlns:a16="http://schemas.microsoft.com/office/drawing/2014/main" id="{D0EFFF10-5EA6-4507-8C58-E8399CC5F6B7}"/>
              </a:ext>
            </a:extLst>
          </p:cNvPr>
          <p:cNvSpPr>
            <a:spLocks noChangeArrowheads="1"/>
          </p:cNvSpPr>
          <p:nvPr/>
        </p:nvSpPr>
        <p:spPr bwMode="auto">
          <a:xfrm>
            <a:off x="0" y="2986088"/>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92173" name="Object 13">
            <a:extLst>
              <a:ext uri="{FF2B5EF4-FFF2-40B4-BE49-F238E27FC236}">
                <a16:creationId xmlns:a16="http://schemas.microsoft.com/office/drawing/2014/main" id="{2BEE4E2A-F643-4383-99D7-61BDFC1C9659}"/>
              </a:ext>
            </a:extLst>
          </p:cNvPr>
          <p:cNvGraphicFramePr>
            <a:graphicFrameLocks noChangeAspect="1"/>
          </p:cNvGraphicFramePr>
          <p:nvPr/>
        </p:nvGraphicFramePr>
        <p:xfrm>
          <a:off x="914400" y="5334000"/>
          <a:ext cx="5867400" cy="1350963"/>
        </p:xfrm>
        <a:graphic>
          <a:graphicData uri="http://schemas.openxmlformats.org/presentationml/2006/ole">
            <mc:AlternateContent xmlns:mc="http://schemas.openxmlformats.org/markup-compatibility/2006">
              <mc:Choice xmlns:v="urn:schemas-microsoft-com:vml" Requires="v">
                <p:oleObj spid="_x0000_s106521" name="Equation" r:id="rId10" imgW="3848100" imgH="889000" progId="Equation.DSMT4">
                  <p:embed/>
                </p:oleObj>
              </mc:Choice>
              <mc:Fallback>
                <p:oleObj name="Equation" r:id="rId10" imgW="3848100" imgH="889000" progId="Equation.DSMT4">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14400" y="5334000"/>
                        <a:ext cx="5867400" cy="1350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176" name="Rectangle 16">
            <a:extLst>
              <a:ext uri="{FF2B5EF4-FFF2-40B4-BE49-F238E27FC236}">
                <a16:creationId xmlns:a16="http://schemas.microsoft.com/office/drawing/2014/main" id="{AFE019D2-427D-4E7A-81D5-3DCF0F4AE92C}"/>
              </a:ext>
            </a:extLst>
          </p:cNvPr>
          <p:cNvSpPr>
            <a:spLocks noChangeArrowheads="1"/>
          </p:cNvSpPr>
          <p:nvPr/>
        </p:nvSpPr>
        <p:spPr bwMode="auto">
          <a:xfrm>
            <a:off x="0" y="3176588"/>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graphicFrame>
        <p:nvGraphicFramePr>
          <p:cNvPr id="92175" name="Object 15">
            <a:extLst>
              <a:ext uri="{FF2B5EF4-FFF2-40B4-BE49-F238E27FC236}">
                <a16:creationId xmlns:a16="http://schemas.microsoft.com/office/drawing/2014/main" id="{8D8B79D9-BAB2-4361-A5A8-906E6AA422FB}"/>
              </a:ext>
            </a:extLst>
          </p:cNvPr>
          <p:cNvGraphicFramePr>
            <a:graphicFrameLocks noChangeAspect="1"/>
          </p:cNvGraphicFramePr>
          <p:nvPr/>
        </p:nvGraphicFramePr>
        <p:xfrm>
          <a:off x="6172200" y="1828800"/>
          <a:ext cx="2743200" cy="806450"/>
        </p:xfrm>
        <a:graphic>
          <a:graphicData uri="http://schemas.openxmlformats.org/presentationml/2006/ole">
            <mc:AlternateContent xmlns:mc="http://schemas.openxmlformats.org/markup-compatibility/2006">
              <mc:Choice xmlns:v="urn:schemas-microsoft-com:vml" Requires="v">
                <p:oleObj spid="_x0000_s106522" name="Equation" r:id="rId12" imgW="1714500" imgH="508000" progId="Equation.DSMT4">
                  <p:embed/>
                </p:oleObj>
              </mc:Choice>
              <mc:Fallback>
                <p:oleObj name="Equation" r:id="rId12" imgW="1714500" imgH="508000" progId="Equation.DSMT4">
                  <p:embed/>
                  <p:pic>
                    <p:nvPicPr>
                      <p:cNvPr id="0" name="Object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172200" y="1828800"/>
                        <a:ext cx="2743200" cy="806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Text Box 4">
            <a:extLst>
              <a:ext uri="{FF2B5EF4-FFF2-40B4-BE49-F238E27FC236}">
                <a16:creationId xmlns:a16="http://schemas.microsoft.com/office/drawing/2014/main" id="{5C5A644A-9FAF-4F2D-857A-1F3822592732}"/>
              </a:ext>
            </a:extLst>
          </p:cNvPr>
          <p:cNvSpPr txBox="1">
            <a:spLocks noChangeArrowheads="1"/>
          </p:cNvSpPr>
          <p:nvPr/>
        </p:nvSpPr>
        <p:spPr bwMode="auto">
          <a:xfrm>
            <a:off x="3184525" y="288925"/>
            <a:ext cx="2816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Scattering-SDH</a:t>
            </a:r>
          </a:p>
        </p:txBody>
      </p:sp>
      <p:sp>
        <p:nvSpPr>
          <p:cNvPr id="93189" name="Line 5">
            <a:extLst>
              <a:ext uri="{FF2B5EF4-FFF2-40B4-BE49-F238E27FC236}">
                <a16:creationId xmlns:a16="http://schemas.microsoft.com/office/drawing/2014/main" id="{542CDCFA-46C5-4C73-ABF8-219FFE94AC30}"/>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349" name="Text Box 165">
            <a:extLst>
              <a:ext uri="{FF2B5EF4-FFF2-40B4-BE49-F238E27FC236}">
                <a16:creationId xmlns:a16="http://schemas.microsoft.com/office/drawing/2014/main" id="{7FFA8F53-CB53-4703-B29B-A55BCC273142}"/>
              </a:ext>
            </a:extLst>
          </p:cNvPr>
          <p:cNvSpPr txBox="1">
            <a:spLocks noChangeArrowheads="1"/>
          </p:cNvSpPr>
          <p:nvPr/>
        </p:nvSpPr>
        <p:spPr bwMode="auto">
          <a:xfrm>
            <a:off x="1050925" y="957263"/>
            <a:ext cx="74072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Recall, the scattering amplitude for the pulse-echo P-wave case was:</a:t>
            </a:r>
          </a:p>
        </p:txBody>
      </p:sp>
      <p:sp>
        <p:nvSpPr>
          <p:cNvPr id="93362" name="Line 178">
            <a:extLst>
              <a:ext uri="{FF2B5EF4-FFF2-40B4-BE49-F238E27FC236}">
                <a16:creationId xmlns:a16="http://schemas.microsoft.com/office/drawing/2014/main" id="{2DF944F5-1DC7-42A8-8859-052A19D3CFC6}"/>
              </a:ext>
            </a:extLst>
          </p:cNvPr>
          <p:cNvSpPr>
            <a:spLocks noChangeShapeType="1"/>
          </p:cNvSpPr>
          <p:nvPr/>
        </p:nvSpPr>
        <p:spPr bwMode="auto">
          <a:xfrm>
            <a:off x="2403475" y="2060575"/>
            <a:ext cx="40386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63" name="Line 179">
            <a:extLst>
              <a:ext uri="{FF2B5EF4-FFF2-40B4-BE49-F238E27FC236}">
                <a16:creationId xmlns:a16="http://schemas.microsoft.com/office/drawing/2014/main" id="{23A51B36-E414-4F89-B233-765172FBCD8F}"/>
              </a:ext>
            </a:extLst>
          </p:cNvPr>
          <p:cNvSpPr>
            <a:spLocks noChangeShapeType="1"/>
          </p:cNvSpPr>
          <p:nvPr/>
        </p:nvSpPr>
        <p:spPr bwMode="auto">
          <a:xfrm>
            <a:off x="2403475" y="5102225"/>
            <a:ext cx="40386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64" name="Line 180">
            <a:extLst>
              <a:ext uri="{FF2B5EF4-FFF2-40B4-BE49-F238E27FC236}">
                <a16:creationId xmlns:a16="http://schemas.microsoft.com/office/drawing/2014/main" id="{03468DB3-AC5F-4E90-B7B3-6947227606AF}"/>
              </a:ext>
            </a:extLst>
          </p:cNvPr>
          <p:cNvSpPr>
            <a:spLocks noChangeShapeType="1"/>
          </p:cNvSpPr>
          <p:nvPr/>
        </p:nvSpPr>
        <p:spPr bwMode="auto">
          <a:xfrm flipV="1">
            <a:off x="6442075" y="2060575"/>
            <a:ext cx="1588" cy="30416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65" name="Line 181">
            <a:extLst>
              <a:ext uri="{FF2B5EF4-FFF2-40B4-BE49-F238E27FC236}">
                <a16:creationId xmlns:a16="http://schemas.microsoft.com/office/drawing/2014/main" id="{F392D306-E471-4EFC-A56A-E2CD161F4BAD}"/>
              </a:ext>
            </a:extLst>
          </p:cNvPr>
          <p:cNvSpPr>
            <a:spLocks noChangeShapeType="1"/>
          </p:cNvSpPr>
          <p:nvPr/>
        </p:nvSpPr>
        <p:spPr bwMode="auto">
          <a:xfrm flipV="1">
            <a:off x="2403475" y="2060575"/>
            <a:ext cx="1588" cy="30416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66" name="Line 182">
            <a:extLst>
              <a:ext uri="{FF2B5EF4-FFF2-40B4-BE49-F238E27FC236}">
                <a16:creationId xmlns:a16="http://schemas.microsoft.com/office/drawing/2014/main" id="{2C9AC2E1-43FB-4114-B3EA-C6E006F7BEE7}"/>
              </a:ext>
            </a:extLst>
          </p:cNvPr>
          <p:cNvSpPr>
            <a:spLocks noChangeShapeType="1"/>
          </p:cNvSpPr>
          <p:nvPr/>
        </p:nvSpPr>
        <p:spPr bwMode="auto">
          <a:xfrm>
            <a:off x="2403475" y="5102225"/>
            <a:ext cx="40386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67" name="Line 183">
            <a:extLst>
              <a:ext uri="{FF2B5EF4-FFF2-40B4-BE49-F238E27FC236}">
                <a16:creationId xmlns:a16="http://schemas.microsoft.com/office/drawing/2014/main" id="{62194953-6B4B-46E6-B18E-78D2532FCA29}"/>
              </a:ext>
            </a:extLst>
          </p:cNvPr>
          <p:cNvSpPr>
            <a:spLocks noChangeShapeType="1"/>
          </p:cNvSpPr>
          <p:nvPr/>
        </p:nvSpPr>
        <p:spPr bwMode="auto">
          <a:xfrm flipV="1">
            <a:off x="2403475" y="2060575"/>
            <a:ext cx="1588" cy="30416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68" name="Line 184">
            <a:extLst>
              <a:ext uri="{FF2B5EF4-FFF2-40B4-BE49-F238E27FC236}">
                <a16:creationId xmlns:a16="http://schemas.microsoft.com/office/drawing/2014/main" id="{99420997-F3E2-4DD5-9095-B62378E71EC0}"/>
              </a:ext>
            </a:extLst>
          </p:cNvPr>
          <p:cNvSpPr>
            <a:spLocks noChangeShapeType="1"/>
          </p:cNvSpPr>
          <p:nvPr/>
        </p:nvSpPr>
        <p:spPr bwMode="auto">
          <a:xfrm flipV="1">
            <a:off x="2403475" y="5056188"/>
            <a:ext cx="1588"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69" name="Line 185">
            <a:extLst>
              <a:ext uri="{FF2B5EF4-FFF2-40B4-BE49-F238E27FC236}">
                <a16:creationId xmlns:a16="http://schemas.microsoft.com/office/drawing/2014/main" id="{12DAA419-64AE-4197-9CF0-CAB8E6F40B0D}"/>
              </a:ext>
            </a:extLst>
          </p:cNvPr>
          <p:cNvSpPr>
            <a:spLocks noChangeShapeType="1"/>
          </p:cNvSpPr>
          <p:nvPr/>
        </p:nvSpPr>
        <p:spPr bwMode="auto">
          <a:xfrm>
            <a:off x="2403475" y="2060575"/>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70" name="Rectangle 186">
            <a:extLst>
              <a:ext uri="{FF2B5EF4-FFF2-40B4-BE49-F238E27FC236}">
                <a16:creationId xmlns:a16="http://schemas.microsoft.com/office/drawing/2014/main" id="{92A86D6D-76FA-4D94-940C-4069ADC2C786}"/>
              </a:ext>
            </a:extLst>
          </p:cNvPr>
          <p:cNvSpPr>
            <a:spLocks noChangeArrowheads="1"/>
          </p:cNvSpPr>
          <p:nvPr/>
        </p:nvSpPr>
        <p:spPr bwMode="auto">
          <a:xfrm>
            <a:off x="2366963" y="515937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93371" name="Line 187">
            <a:extLst>
              <a:ext uri="{FF2B5EF4-FFF2-40B4-BE49-F238E27FC236}">
                <a16:creationId xmlns:a16="http://schemas.microsoft.com/office/drawing/2014/main" id="{AB1B9BB8-7408-486E-BAC4-3140725A3268}"/>
              </a:ext>
            </a:extLst>
          </p:cNvPr>
          <p:cNvSpPr>
            <a:spLocks noChangeShapeType="1"/>
          </p:cNvSpPr>
          <p:nvPr/>
        </p:nvSpPr>
        <p:spPr bwMode="auto">
          <a:xfrm flipV="1">
            <a:off x="3203575" y="5056188"/>
            <a:ext cx="1588"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72" name="Line 188">
            <a:extLst>
              <a:ext uri="{FF2B5EF4-FFF2-40B4-BE49-F238E27FC236}">
                <a16:creationId xmlns:a16="http://schemas.microsoft.com/office/drawing/2014/main" id="{8B333FBD-856B-4675-8E1D-D3083B70E853}"/>
              </a:ext>
            </a:extLst>
          </p:cNvPr>
          <p:cNvSpPr>
            <a:spLocks noChangeShapeType="1"/>
          </p:cNvSpPr>
          <p:nvPr/>
        </p:nvSpPr>
        <p:spPr bwMode="auto">
          <a:xfrm>
            <a:off x="3203575" y="2060575"/>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73" name="Rectangle 189">
            <a:extLst>
              <a:ext uri="{FF2B5EF4-FFF2-40B4-BE49-F238E27FC236}">
                <a16:creationId xmlns:a16="http://schemas.microsoft.com/office/drawing/2014/main" id="{47C71297-990D-485F-9CC8-7160D085FC02}"/>
              </a:ext>
            </a:extLst>
          </p:cNvPr>
          <p:cNvSpPr>
            <a:spLocks noChangeArrowheads="1"/>
          </p:cNvSpPr>
          <p:nvPr/>
        </p:nvSpPr>
        <p:spPr bwMode="auto">
          <a:xfrm>
            <a:off x="3167063" y="515937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a:t>
            </a:r>
            <a:endParaRPr lang="en-US" altLang="en-US" sz="1200">
              <a:latin typeface="Times New Roman" panose="02020603050405020304" pitchFamily="18" charset="0"/>
            </a:endParaRPr>
          </a:p>
        </p:txBody>
      </p:sp>
      <p:sp>
        <p:nvSpPr>
          <p:cNvPr id="93374" name="Line 190">
            <a:extLst>
              <a:ext uri="{FF2B5EF4-FFF2-40B4-BE49-F238E27FC236}">
                <a16:creationId xmlns:a16="http://schemas.microsoft.com/office/drawing/2014/main" id="{0B56E05A-B39A-416B-845E-52B7C6D3B6B9}"/>
              </a:ext>
            </a:extLst>
          </p:cNvPr>
          <p:cNvSpPr>
            <a:spLocks noChangeShapeType="1"/>
          </p:cNvSpPr>
          <p:nvPr/>
        </p:nvSpPr>
        <p:spPr bwMode="auto">
          <a:xfrm flipV="1">
            <a:off x="4013200" y="5056188"/>
            <a:ext cx="1588"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75" name="Line 191">
            <a:extLst>
              <a:ext uri="{FF2B5EF4-FFF2-40B4-BE49-F238E27FC236}">
                <a16:creationId xmlns:a16="http://schemas.microsoft.com/office/drawing/2014/main" id="{A41A889C-B8AA-4FB7-8EB3-29D7E8A5F9F7}"/>
              </a:ext>
            </a:extLst>
          </p:cNvPr>
          <p:cNvSpPr>
            <a:spLocks noChangeShapeType="1"/>
          </p:cNvSpPr>
          <p:nvPr/>
        </p:nvSpPr>
        <p:spPr bwMode="auto">
          <a:xfrm>
            <a:off x="4013200" y="2060575"/>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76" name="Rectangle 192">
            <a:extLst>
              <a:ext uri="{FF2B5EF4-FFF2-40B4-BE49-F238E27FC236}">
                <a16:creationId xmlns:a16="http://schemas.microsoft.com/office/drawing/2014/main" id="{5F8170F2-FF91-4A5E-95B0-07F678E6CAD9}"/>
              </a:ext>
            </a:extLst>
          </p:cNvPr>
          <p:cNvSpPr>
            <a:spLocks noChangeArrowheads="1"/>
          </p:cNvSpPr>
          <p:nvPr/>
        </p:nvSpPr>
        <p:spPr bwMode="auto">
          <a:xfrm>
            <a:off x="3976688" y="515937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4</a:t>
            </a:r>
            <a:endParaRPr lang="en-US" altLang="en-US" sz="1200">
              <a:latin typeface="Times New Roman" panose="02020603050405020304" pitchFamily="18" charset="0"/>
            </a:endParaRPr>
          </a:p>
        </p:txBody>
      </p:sp>
      <p:sp>
        <p:nvSpPr>
          <p:cNvPr id="93377" name="Line 193">
            <a:extLst>
              <a:ext uri="{FF2B5EF4-FFF2-40B4-BE49-F238E27FC236}">
                <a16:creationId xmlns:a16="http://schemas.microsoft.com/office/drawing/2014/main" id="{0409EAC0-F2D7-46B8-A939-F641BEA97D78}"/>
              </a:ext>
            </a:extLst>
          </p:cNvPr>
          <p:cNvSpPr>
            <a:spLocks noChangeShapeType="1"/>
          </p:cNvSpPr>
          <p:nvPr/>
        </p:nvSpPr>
        <p:spPr bwMode="auto">
          <a:xfrm flipV="1">
            <a:off x="4822825" y="5056188"/>
            <a:ext cx="1588"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78" name="Line 194">
            <a:extLst>
              <a:ext uri="{FF2B5EF4-FFF2-40B4-BE49-F238E27FC236}">
                <a16:creationId xmlns:a16="http://schemas.microsoft.com/office/drawing/2014/main" id="{78536709-95F4-40B1-95FB-020263074407}"/>
              </a:ext>
            </a:extLst>
          </p:cNvPr>
          <p:cNvSpPr>
            <a:spLocks noChangeShapeType="1"/>
          </p:cNvSpPr>
          <p:nvPr/>
        </p:nvSpPr>
        <p:spPr bwMode="auto">
          <a:xfrm>
            <a:off x="4822825" y="2060575"/>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79" name="Rectangle 195">
            <a:extLst>
              <a:ext uri="{FF2B5EF4-FFF2-40B4-BE49-F238E27FC236}">
                <a16:creationId xmlns:a16="http://schemas.microsoft.com/office/drawing/2014/main" id="{524D15E6-EDF9-4F0F-9611-EB6E9D2A6381}"/>
              </a:ext>
            </a:extLst>
          </p:cNvPr>
          <p:cNvSpPr>
            <a:spLocks noChangeArrowheads="1"/>
          </p:cNvSpPr>
          <p:nvPr/>
        </p:nvSpPr>
        <p:spPr bwMode="auto">
          <a:xfrm>
            <a:off x="4784725" y="51593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6</a:t>
            </a:r>
            <a:endParaRPr lang="en-US" altLang="en-US" sz="1200">
              <a:latin typeface="Times New Roman" panose="02020603050405020304" pitchFamily="18" charset="0"/>
            </a:endParaRPr>
          </a:p>
        </p:txBody>
      </p:sp>
      <p:sp>
        <p:nvSpPr>
          <p:cNvPr id="93380" name="Line 196">
            <a:extLst>
              <a:ext uri="{FF2B5EF4-FFF2-40B4-BE49-F238E27FC236}">
                <a16:creationId xmlns:a16="http://schemas.microsoft.com/office/drawing/2014/main" id="{66F266EE-3A5F-429E-8D76-4F2914329C99}"/>
              </a:ext>
            </a:extLst>
          </p:cNvPr>
          <p:cNvSpPr>
            <a:spLocks noChangeShapeType="1"/>
          </p:cNvSpPr>
          <p:nvPr/>
        </p:nvSpPr>
        <p:spPr bwMode="auto">
          <a:xfrm flipV="1">
            <a:off x="5632450" y="5056188"/>
            <a:ext cx="1588"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81" name="Line 197">
            <a:extLst>
              <a:ext uri="{FF2B5EF4-FFF2-40B4-BE49-F238E27FC236}">
                <a16:creationId xmlns:a16="http://schemas.microsoft.com/office/drawing/2014/main" id="{ACA9E574-FA15-4A39-AD93-24063C787CDB}"/>
              </a:ext>
            </a:extLst>
          </p:cNvPr>
          <p:cNvSpPr>
            <a:spLocks noChangeShapeType="1"/>
          </p:cNvSpPr>
          <p:nvPr/>
        </p:nvSpPr>
        <p:spPr bwMode="auto">
          <a:xfrm>
            <a:off x="5632450" y="2060575"/>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82" name="Rectangle 198">
            <a:extLst>
              <a:ext uri="{FF2B5EF4-FFF2-40B4-BE49-F238E27FC236}">
                <a16:creationId xmlns:a16="http://schemas.microsoft.com/office/drawing/2014/main" id="{5F238031-B479-466F-B6E6-D40F27796F95}"/>
              </a:ext>
            </a:extLst>
          </p:cNvPr>
          <p:cNvSpPr>
            <a:spLocks noChangeArrowheads="1"/>
          </p:cNvSpPr>
          <p:nvPr/>
        </p:nvSpPr>
        <p:spPr bwMode="auto">
          <a:xfrm>
            <a:off x="5594350" y="51593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8</a:t>
            </a:r>
            <a:endParaRPr lang="en-US" altLang="en-US" sz="1200">
              <a:latin typeface="Times New Roman" panose="02020603050405020304" pitchFamily="18" charset="0"/>
            </a:endParaRPr>
          </a:p>
        </p:txBody>
      </p:sp>
      <p:sp>
        <p:nvSpPr>
          <p:cNvPr id="93383" name="Line 199">
            <a:extLst>
              <a:ext uri="{FF2B5EF4-FFF2-40B4-BE49-F238E27FC236}">
                <a16:creationId xmlns:a16="http://schemas.microsoft.com/office/drawing/2014/main" id="{3179EADE-E358-4ADE-9C1B-9E2AA210BC6C}"/>
              </a:ext>
            </a:extLst>
          </p:cNvPr>
          <p:cNvSpPr>
            <a:spLocks noChangeShapeType="1"/>
          </p:cNvSpPr>
          <p:nvPr/>
        </p:nvSpPr>
        <p:spPr bwMode="auto">
          <a:xfrm flipV="1">
            <a:off x="6442075" y="5056188"/>
            <a:ext cx="1588"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84" name="Line 200">
            <a:extLst>
              <a:ext uri="{FF2B5EF4-FFF2-40B4-BE49-F238E27FC236}">
                <a16:creationId xmlns:a16="http://schemas.microsoft.com/office/drawing/2014/main" id="{78A0B056-2448-4C1B-BC47-B399BE7ACDC0}"/>
              </a:ext>
            </a:extLst>
          </p:cNvPr>
          <p:cNvSpPr>
            <a:spLocks noChangeShapeType="1"/>
          </p:cNvSpPr>
          <p:nvPr/>
        </p:nvSpPr>
        <p:spPr bwMode="auto">
          <a:xfrm>
            <a:off x="6442075" y="2060575"/>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85" name="Rectangle 201">
            <a:extLst>
              <a:ext uri="{FF2B5EF4-FFF2-40B4-BE49-F238E27FC236}">
                <a16:creationId xmlns:a16="http://schemas.microsoft.com/office/drawing/2014/main" id="{86EA5D26-C3C7-4717-9885-C3E9517CFD92}"/>
              </a:ext>
            </a:extLst>
          </p:cNvPr>
          <p:cNvSpPr>
            <a:spLocks noChangeArrowheads="1"/>
          </p:cNvSpPr>
          <p:nvPr/>
        </p:nvSpPr>
        <p:spPr bwMode="auto">
          <a:xfrm>
            <a:off x="6367463" y="51593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93386" name="Line 202">
            <a:extLst>
              <a:ext uri="{FF2B5EF4-FFF2-40B4-BE49-F238E27FC236}">
                <a16:creationId xmlns:a16="http://schemas.microsoft.com/office/drawing/2014/main" id="{D383BDD4-7769-4636-BC63-01EB5D801EE0}"/>
              </a:ext>
            </a:extLst>
          </p:cNvPr>
          <p:cNvSpPr>
            <a:spLocks noChangeShapeType="1"/>
          </p:cNvSpPr>
          <p:nvPr/>
        </p:nvSpPr>
        <p:spPr bwMode="auto">
          <a:xfrm>
            <a:off x="2403475" y="51022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87" name="Line 203">
            <a:extLst>
              <a:ext uri="{FF2B5EF4-FFF2-40B4-BE49-F238E27FC236}">
                <a16:creationId xmlns:a16="http://schemas.microsoft.com/office/drawing/2014/main" id="{4DBAF23F-80BF-4CF6-A071-029F78621F79}"/>
              </a:ext>
            </a:extLst>
          </p:cNvPr>
          <p:cNvSpPr>
            <a:spLocks noChangeShapeType="1"/>
          </p:cNvSpPr>
          <p:nvPr/>
        </p:nvSpPr>
        <p:spPr bwMode="auto">
          <a:xfrm flipH="1">
            <a:off x="6394450" y="51022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88" name="Rectangle 204">
            <a:extLst>
              <a:ext uri="{FF2B5EF4-FFF2-40B4-BE49-F238E27FC236}">
                <a16:creationId xmlns:a16="http://schemas.microsoft.com/office/drawing/2014/main" id="{1EBB7494-0D9B-4FA3-B66F-D28991DDB893}"/>
              </a:ext>
            </a:extLst>
          </p:cNvPr>
          <p:cNvSpPr>
            <a:spLocks noChangeArrowheads="1"/>
          </p:cNvSpPr>
          <p:nvPr/>
        </p:nvSpPr>
        <p:spPr bwMode="auto">
          <a:xfrm>
            <a:off x="2208213" y="5022850"/>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a:t>
            </a:r>
            <a:endParaRPr lang="en-US" altLang="en-US" sz="1200">
              <a:latin typeface="Arial" panose="020B0604020202020204" pitchFamily="34" charset="0"/>
            </a:endParaRPr>
          </a:p>
        </p:txBody>
      </p:sp>
      <p:sp>
        <p:nvSpPr>
          <p:cNvPr id="93389" name="Line 205">
            <a:extLst>
              <a:ext uri="{FF2B5EF4-FFF2-40B4-BE49-F238E27FC236}">
                <a16:creationId xmlns:a16="http://schemas.microsoft.com/office/drawing/2014/main" id="{E166B60C-59E8-4D22-8372-1D246518DE45}"/>
              </a:ext>
            </a:extLst>
          </p:cNvPr>
          <p:cNvSpPr>
            <a:spLocks noChangeShapeType="1"/>
          </p:cNvSpPr>
          <p:nvPr/>
        </p:nvSpPr>
        <p:spPr bwMode="auto">
          <a:xfrm>
            <a:off x="2403475" y="47640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90" name="Line 206">
            <a:extLst>
              <a:ext uri="{FF2B5EF4-FFF2-40B4-BE49-F238E27FC236}">
                <a16:creationId xmlns:a16="http://schemas.microsoft.com/office/drawing/2014/main" id="{971F930D-0EE2-40E9-8EEA-B59CD94BF037}"/>
              </a:ext>
            </a:extLst>
          </p:cNvPr>
          <p:cNvSpPr>
            <a:spLocks noChangeShapeType="1"/>
          </p:cNvSpPr>
          <p:nvPr/>
        </p:nvSpPr>
        <p:spPr bwMode="auto">
          <a:xfrm flipH="1">
            <a:off x="6394450" y="476408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91" name="Rectangle 207">
            <a:extLst>
              <a:ext uri="{FF2B5EF4-FFF2-40B4-BE49-F238E27FC236}">
                <a16:creationId xmlns:a16="http://schemas.microsoft.com/office/drawing/2014/main" id="{6EFE3DE8-BF64-4C04-B566-C2AB43286977}"/>
              </a:ext>
            </a:extLst>
          </p:cNvPr>
          <p:cNvSpPr>
            <a:spLocks noChangeArrowheads="1"/>
          </p:cNvSpPr>
          <p:nvPr/>
        </p:nvSpPr>
        <p:spPr bwMode="auto">
          <a:xfrm>
            <a:off x="2095500" y="46847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0.1</a:t>
            </a:r>
            <a:endParaRPr lang="en-US" altLang="en-US" sz="1200">
              <a:latin typeface="Arial" panose="020B0604020202020204" pitchFamily="34" charset="0"/>
            </a:endParaRPr>
          </a:p>
        </p:txBody>
      </p:sp>
      <p:sp>
        <p:nvSpPr>
          <p:cNvPr id="93392" name="Line 208">
            <a:extLst>
              <a:ext uri="{FF2B5EF4-FFF2-40B4-BE49-F238E27FC236}">
                <a16:creationId xmlns:a16="http://schemas.microsoft.com/office/drawing/2014/main" id="{57C60710-03FA-436B-B78A-D6FCC5E53BA8}"/>
              </a:ext>
            </a:extLst>
          </p:cNvPr>
          <p:cNvSpPr>
            <a:spLocks noChangeShapeType="1"/>
          </p:cNvSpPr>
          <p:nvPr/>
        </p:nvSpPr>
        <p:spPr bwMode="auto">
          <a:xfrm>
            <a:off x="2403475" y="44259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93" name="Line 209">
            <a:extLst>
              <a:ext uri="{FF2B5EF4-FFF2-40B4-BE49-F238E27FC236}">
                <a16:creationId xmlns:a16="http://schemas.microsoft.com/office/drawing/2014/main" id="{7EE4FB3C-AE4E-4830-828E-6EBF31D4E000}"/>
              </a:ext>
            </a:extLst>
          </p:cNvPr>
          <p:cNvSpPr>
            <a:spLocks noChangeShapeType="1"/>
          </p:cNvSpPr>
          <p:nvPr/>
        </p:nvSpPr>
        <p:spPr bwMode="auto">
          <a:xfrm flipH="1">
            <a:off x="6394450" y="44259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94" name="Rectangle 210">
            <a:extLst>
              <a:ext uri="{FF2B5EF4-FFF2-40B4-BE49-F238E27FC236}">
                <a16:creationId xmlns:a16="http://schemas.microsoft.com/office/drawing/2014/main" id="{B27EF6BA-DDF2-4263-91A8-DAC738B3F854}"/>
              </a:ext>
            </a:extLst>
          </p:cNvPr>
          <p:cNvSpPr>
            <a:spLocks noChangeArrowheads="1"/>
          </p:cNvSpPr>
          <p:nvPr/>
        </p:nvSpPr>
        <p:spPr bwMode="auto">
          <a:xfrm>
            <a:off x="2095500" y="434657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0.2</a:t>
            </a:r>
            <a:endParaRPr lang="en-US" altLang="en-US" sz="1200">
              <a:latin typeface="Arial" panose="020B0604020202020204" pitchFamily="34" charset="0"/>
            </a:endParaRPr>
          </a:p>
        </p:txBody>
      </p:sp>
      <p:sp>
        <p:nvSpPr>
          <p:cNvPr id="93395" name="Line 211">
            <a:extLst>
              <a:ext uri="{FF2B5EF4-FFF2-40B4-BE49-F238E27FC236}">
                <a16:creationId xmlns:a16="http://schemas.microsoft.com/office/drawing/2014/main" id="{BFD275BE-DFEA-4E03-879A-025AD2D19FD3}"/>
              </a:ext>
            </a:extLst>
          </p:cNvPr>
          <p:cNvSpPr>
            <a:spLocks noChangeShapeType="1"/>
          </p:cNvSpPr>
          <p:nvPr/>
        </p:nvSpPr>
        <p:spPr bwMode="auto">
          <a:xfrm>
            <a:off x="2403475" y="40878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96" name="Line 212">
            <a:extLst>
              <a:ext uri="{FF2B5EF4-FFF2-40B4-BE49-F238E27FC236}">
                <a16:creationId xmlns:a16="http://schemas.microsoft.com/office/drawing/2014/main" id="{95D2E43F-4C8A-46BE-9130-02BAA8AFE370}"/>
              </a:ext>
            </a:extLst>
          </p:cNvPr>
          <p:cNvSpPr>
            <a:spLocks noChangeShapeType="1"/>
          </p:cNvSpPr>
          <p:nvPr/>
        </p:nvSpPr>
        <p:spPr bwMode="auto">
          <a:xfrm flipH="1">
            <a:off x="6394450" y="40878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97" name="Rectangle 213">
            <a:extLst>
              <a:ext uri="{FF2B5EF4-FFF2-40B4-BE49-F238E27FC236}">
                <a16:creationId xmlns:a16="http://schemas.microsoft.com/office/drawing/2014/main" id="{3A1ECBFE-26EA-407E-BF88-EA80ECC58854}"/>
              </a:ext>
            </a:extLst>
          </p:cNvPr>
          <p:cNvSpPr>
            <a:spLocks noChangeArrowheads="1"/>
          </p:cNvSpPr>
          <p:nvPr/>
        </p:nvSpPr>
        <p:spPr bwMode="auto">
          <a:xfrm>
            <a:off x="2095500" y="401002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0.3</a:t>
            </a:r>
            <a:endParaRPr lang="en-US" altLang="en-US" sz="1200">
              <a:latin typeface="Arial" panose="020B0604020202020204" pitchFamily="34" charset="0"/>
            </a:endParaRPr>
          </a:p>
        </p:txBody>
      </p:sp>
      <p:sp>
        <p:nvSpPr>
          <p:cNvPr id="93398" name="Line 214">
            <a:extLst>
              <a:ext uri="{FF2B5EF4-FFF2-40B4-BE49-F238E27FC236}">
                <a16:creationId xmlns:a16="http://schemas.microsoft.com/office/drawing/2014/main" id="{12F9B9FF-8E4F-4197-86F8-79B8C1B2B7DD}"/>
              </a:ext>
            </a:extLst>
          </p:cNvPr>
          <p:cNvSpPr>
            <a:spLocks noChangeShapeType="1"/>
          </p:cNvSpPr>
          <p:nvPr/>
        </p:nvSpPr>
        <p:spPr bwMode="auto">
          <a:xfrm>
            <a:off x="2403475" y="37496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99" name="Line 215">
            <a:extLst>
              <a:ext uri="{FF2B5EF4-FFF2-40B4-BE49-F238E27FC236}">
                <a16:creationId xmlns:a16="http://schemas.microsoft.com/office/drawing/2014/main" id="{FE0C130D-0D33-4A35-8230-1D7AC78013D7}"/>
              </a:ext>
            </a:extLst>
          </p:cNvPr>
          <p:cNvSpPr>
            <a:spLocks noChangeShapeType="1"/>
          </p:cNvSpPr>
          <p:nvPr/>
        </p:nvSpPr>
        <p:spPr bwMode="auto">
          <a:xfrm flipH="1">
            <a:off x="6394450" y="37496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400" name="Rectangle 216">
            <a:extLst>
              <a:ext uri="{FF2B5EF4-FFF2-40B4-BE49-F238E27FC236}">
                <a16:creationId xmlns:a16="http://schemas.microsoft.com/office/drawing/2014/main" id="{D6B75F6A-BDE3-4998-B5E9-0E62DE893CC7}"/>
              </a:ext>
            </a:extLst>
          </p:cNvPr>
          <p:cNvSpPr>
            <a:spLocks noChangeArrowheads="1"/>
          </p:cNvSpPr>
          <p:nvPr/>
        </p:nvSpPr>
        <p:spPr bwMode="auto">
          <a:xfrm>
            <a:off x="2095500" y="367188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0.4</a:t>
            </a:r>
            <a:endParaRPr lang="en-US" altLang="en-US" sz="1200">
              <a:latin typeface="Arial" panose="020B0604020202020204" pitchFamily="34" charset="0"/>
            </a:endParaRPr>
          </a:p>
        </p:txBody>
      </p:sp>
      <p:sp>
        <p:nvSpPr>
          <p:cNvPr id="93401" name="Line 217">
            <a:extLst>
              <a:ext uri="{FF2B5EF4-FFF2-40B4-BE49-F238E27FC236}">
                <a16:creationId xmlns:a16="http://schemas.microsoft.com/office/drawing/2014/main" id="{5AD5A64B-F990-4285-8D57-7856B5E6E5CB}"/>
              </a:ext>
            </a:extLst>
          </p:cNvPr>
          <p:cNvSpPr>
            <a:spLocks noChangeShapeType="1"/>
          </p:cNvSpPr>
          <p:nvPr/>
        </p:nvSpPr>
        <p:spPr bwMode="auto">
          <a:xfrm>
            <a:off x="2403475" y="34115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402" name="Line 218">
            <a:extLst>
              <a:ext uri="{FF2B5EF4-FFF2-40B4-BE49-F238E27FC236}">
                <a16:creationId xmlns:a16="http://schemas.microsoft.com/office/drawing/2014/main" id="{0726FE39-A3C7-4220-9828-B4D16F19FEC2}"/>
              </a:ext>
            </a:extLst>
          </p:cNvPr>
          <p:cNvSpPr>
            <a:spLocks noChangeShapeType="1"/>
          </p:cNvSpPr>
          <p:nvPr/>
        </p:nvSpPr>
        <p:spPr bwMode="auto">
          <a:xfrm flipH="1">
            <a:off x="6394450" y="341153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403" name="Rectangle 219">
            <a:extLst>
              <a:ext uri="{FF2B5EF4-FFF2-40B4-BE49-F238E27FC236}">
                <a16:creationId xmlns:a16="http://schemas.microsoft.com/office/drawing/2014/main" id="{24665E55-E95E-4B76-BEFE-C0E98657E14B}"/>
              </a:ext>
            </a:extLst>
          </p:cNvPr>
          <p:cNvSpPr>
            <a:spLocks noChangeArrowheads="1"/>
          </p:cNvSpPr>
          <p:nvPr/>
        </p:nvSpPr>
        <p:spPr bwMode="auto">
          <a:xfrm>
            <a:off x="2095500" y="3333750"/>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0.5</a:t>
            </a:r>
            <a:endParaRPr lang="en-US" altLang="en-US" sz="1200">
              <a:latin typeface="Arial" panose="020B0604020202020204" pitchFamily="34" charset="0"/>
            </a:endParaRPr>
          </a:p>
        </p:txBody>
      </p:sp>
      <p:sp>
        <p:nvSpPr>
          <p:cNvPr id="93404" name="Line 220">
            <a:extLst>
              <a:ext uri="{FF2B5EF4-FFF2-40B4-BE49-F238E27FC236}">
                <a16:creationId xmlns:a16="http://schemas.microsoft.com/office/drawing/2014/main" id="{3D4AF375-1B26-4741-876C-3E6FE381FCE8}"/>
              </a:ext>
            </a:extLst>
          </p:cNvPr>
          <p:cNvSpPr>
            <a:spLocks noChangeShapeType="1"/>
          </p:cNvSpPr>
          <p:nvPr/>
        </p:nvSpPr>
        <p:spPr bwMode="auto">
          <a:xfrm>
            <a:off x="2403475" y="30654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405" name="Line 221">
            <a:extLst>
              <a:ext uri="{FF2B5EF4-FFF2-40B4-BE49-F238E27FC236}">
                <a16:creationId xmlns:a16="http://schemas.microsoft.com/office/drawing/2014/main" id="{0E4CA6CA-CA0A-4F49-B987-4E5A84DE3A87}"/>
              </a:ext>
            </a:extLst>
          </p:cNvPr>
          <p:cNvSpPr>
            <a:spLocks noChangeShapeType="1"/>
          </p:cNvSpPr>
          <p:nvPr/>
        </p:nvSpPr>
        <p:spPr bwMode="auto">
          <a:xfrm flipH="1">
            <a:off x="6394450" y="306546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406" name="Rectangle 222">
            <a:extLst>
              <a:ext uri="{FF2B5EF4-FFF2-40B4-BE49-F238E27FC236}">
                <a16:creationId xmlns:a16="http://schemas.microsoft.com/office/drawing/2014/main" id="{B65FBBDD-9BDE-43CB-8D64-C5AD8FDDF5A8}"/>
              </a:ext>
            </a:extLst>
          </p:cNvPr>
          <p:cNvSpPr>
            <a:spLocks noChangeArrowheads="1"/>
          </p:cNvSpPr>
          <p:nvPr/>
        </p:nvSpPr>
        <p:spPr bwMode="auto">
          <a:xfrm>
            <a:off x="2095500" y="298767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0.6</a:t>
            </a:r>
            <a:endParaRPr lang="en-US" altLang="en-US" sz="1200">
              <a:latin typeface="Arial" panose="020B0604020202020204" pitchFamily="34" charset="0"/>
            </a:endParaRPr>
          </a:p>
        </p:txBody>
      </p:sp>
      <p:sp>
        <p:nvSpPr>
          <p:cNvPr id="93407" name="Line 223">
            <a:extLst>
              <a:ext uri="{FF2B5EF4-FFF2-40B4-BE49-F238E27FC236}">
                <a16:creationId xmlns:a16="http://schemas.microsoft.com/office/drawing/2014/main" id="{C6866D5D-95D2-469A-B4EA-C4608A482162}"/>
              </a:ext>
            </a:extLst>
          </p:cNvPr>
          <p:cNvSpPr>
            <a:spLocks noChangeShapeType="1"/>
          </p:cNvSpPr>
          <p:nvPr/>
        </p:nvSpPr>
        <p:spPr bwMode="auto">
          <a:xfrm>
            <a:off x="2403475" y="27368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408" name="Line 224">
            <a:extLst>
              <a:ext uri="{FF2B5EF4-FFF2-40B4-BE49-F238E27FC236}">
                <a16:creationId xmlns:a16="http://schemas.microsoft.com/office/drawing/2014/main" id="{57C40A6F-2477-4168-AD42-CE7FB02B5630}"/>
              </a:ext>
            </a:extLst>
          </p:cNvPr>
          <p:cNvSpPr>
            <a:spLocks noChangeShapeType="1"/>
          </p:cNvSpPr>
          <p:nvPr/>
        </p:nvSpPr>
        <p:spPr bwMode="auto">
          <a:xfrm flipH="1">
            <a:off x="6394450" y="27368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409" name="Rectangle 225">
            <a:extLst>
              <a:ext uri="{FF2B5EF4-FFF2-40B4-BE49-F238E27FC236}">
                <a16:creationId xmlns:a16="http://schemas.microsoft.com/office/drawing/2014/main" id="{6E57E0E9-F20F-4A39-B6BA-1CB1814B0D57}"/>
              </a:ext>
            </a:extLst>
          </p:cNvPr>
          <p:cNvSpPr>
            <a:spLocks noChangeArrowheads="1"/>
          </p:cNvSpPr>
          <p:nvPr/>
        </p:nvSpPr>
        <p:spPr bwMode="auto">
          <a:xfrm>
            <a:off x="2095500" y="2657475"/>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0.7</a:t>
            </a:r>
            <a:endParaRPr lang="en-US" altLang="en-US" sz="1200">
              <a:latin typeface="Arial" panose="020B0604020202020204" pitchFamily="34" charset="0"/>
            </a:endParaRPr>
          </a:p>
        </p:txBody>
      </p:sp>
      <p:sp>
        <p:nvSpPr>
          <p:cNvPr id="93410" name="Line 226">
            <a:extLst>
              <a:ext uri="{FF2B5EF4-FFF2-40B4-BE49-F238E27FC236}">
                <a16:creationId xmlns:a16="http://schemas.microsoft.com/office/drawing/2014/main" id="{6B44AFCC-77A8-47AC-9A04-A2B29A7DB310}"/>
              </a:ext>
            </a:extLst>
          </p:cNvPr>
          <p:cNvSpPr>
            <a:spLocks noChangeShapeType="1"/>
          </p:cNvSpPr>
          <p:nvPr/>
        </p:nvSpPr>
        <p:spPr bwMode="auto">
          <a:xfrm>
            <a:off x="2403475" y="23987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411" name="Line 227">
            <a:extLst>
              <a:ext uri="{FF2B5EF4-FFF2-40B4-BE49-F238E27FC236}">
                <a16:creationId xmlns:a16="http://schemas.microsoft.com/office/drawing/2014/main" id="{77DEEFEB-30A1-4974-913C-0D6295D46DFE}"/>
              </a:ext>
            </a:extLst>
          </p:cNvPr>
          <p:cNvSpPr>
            <a:spLocks noChangeShapeType="1"/>
          </p:cNvSpPr>
          <p:nvPr/>
        </p:nvSpPr>
        <p:spPr bwMode="auto">
          <a:xfrm flipH="1">
            <a:off x="6394450" y="23987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412" name="Rectangle 228">
            <a:extLst>
              <a:ext uri="{FF2B5EF4-FFF2-40B4-BE49-F238E27FC236}">
                <a16:creationId xmlns:a16="http://schemas.microsoft.com/office/drawing/2014/main" id="{E0C0D09D-E0A5-489A-90C9-819BAFCFD468}"/>
              </a:ext>
            </a:extLst>
          </p:cNvPr>
          <p:cNvSpPr>
            <a:spLocks noChangeArrowheads="1"/>
          </p:cNvSpPr>
          <p:nvPr/>
        </p:nvSpPr>
        <p:spPr bwMode="auto">
          <a:xfrm>
            <a:off x="2095500" y="231933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0.8</a:t>
            </a:r>
            <a:endParaRPr lang="en-US" altLang="en-US" sz="1200">
              <a:latin typeface="Arial" panose="020B0604020202020204" pitchFamily="34" charset="0"/>
            </a:endParaRPr>
          </a:p>
        </p:txBody>
      </p:sp>
      <p:sp>
        <p:nvSpPr>
          <p:cNvPr id="93413" name="Line 229">
            <a:extLst>
              <a:ext uri="{FF2B5EF4-FFF2-40B4-BE49-F238E27FC236}">
                <a16:creationId xmlns:a16="http://schemas.microsoft.com/office/drawing/2014/main" id="{8789EF33-2015-4FB3-8295-EDBA9ED45327}"/>
              </a:ext>
            </a:extLst>
          </p:cNvPr>
          <p:cNvSpPr>
            <a:spLocks noChangeShapeType="1"/>
          </p:cNvSpPr>
          <p:nvPr/>
        </p:nvSpPr>
        <p:spPr bwMode="auto">
          <a:xfrm>
            <a:off x="2403475" y="20605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414" name="Line 230">
            <a:extLst>
              <a:ext uri="{FF2B5EF4-FFF2-40B4-BE49-F238E27FC236}">
                <a16:creationId xmlns:a16="http://schemas.microsoft.com/office/drawing/2014/main" id="{5D4E8EED-E37D-4413-B014-FD488B98678F}"/>
              </a:ext>
            </a:extLst>
          </p:cNvPr>
          <p:cNvSpPr>
            <a:spLocks noChangeShapeType="1"/>
          </p:cNvSpPr>
          <p:nvPr/>
        </p:nvSpPr>
        <p:spPr bwMode="auto">
          <a:xfrm flipH="1">
            <a:off x="6394450" y="20605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415" name="Rectangle 231">
            <a:extLst>
              <a:ext uri="{FF2B5EF4-FFF2-40B4-BE49-F238E27FC236}">
                <a16:creationId xmlns:a16="http://schemas.microsoft.com/office/drawing/2014/main" id="{DF13A474-C34B-486C-ADE2-F80961A9ED46}"/>
              </a:ext>
            </a:extLst>
          </p:cNvPr>
          <p:cNvSpPr>
            <a:spLocks noChangeArrowheads="1"/>
          </p:cNvSpPr>
          <p:nvPr/>
        </p:nvSpPr>
        <p:spPr bwMode="auto">
          <a:xfrm>
            <a:off x="2095500" y="1981200"/>
            <a:ext cx="211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0.9</a:t>
            </a:r>
            <a:endParaRPr lang="en-US" altLang="en-US" sz="1200">
              <a:latin typeface="Arial" panose="020B0604020202020204" pitchFamily="34" charset="0"/>
            </a:endParaRPr>
          </a:p>
        </p:txBody>
      </p:sp>
      <p:sp>
        <p:nvSpPr>
          <p:cNvPr id="93424" name="Freeform 240">
            <a:extLst>
              <a:ext uri="{FF2B5EF4-FFF2-40B4-BE49-F238E27FC236}">
                <a16:creationId xmlns:a16="http://schemas.microsoft.com/office/drawing/2014/main" id="{BAA24F71-4CFF-4A57-828B-3B9B5E327EE8}"/>
              </a:ext>
            </a:extLst>
          </p:cNvPr>
          <p:cNvSpPr>
            <a:spLocks/>
          </p:cNvSpPr>
          <p:nvPr/>
        </p:nvSpPr>
        <p:spPr bwMode="auto">
          <a:xfrm>
            <a:off x="2403475" y="3375025"/>
            <a:ext cx="1060450" cy="1717675"/>
          </a:xfrm>
          <a:custGeom>
            <a:avLst/>
            <a:gdLst>
              <a:gd name="T0" fmla="*/ 5 w 548"/>
              <a:gd name="T1" fmla="*/ 929 h 929"/>
              <a:gd name="T2" fmla="*/ 19 w 548"/>
              <a:gd name="T3" fmla="*/ 909 h 929"/>
              <a:gd name="T4" fmla="*/ 29 w 548"/>
              <a:gd name="T5" fmla="*/ 876 h 929"/>
              <a:gd name="T6" fmla="*/ 43 w 548"/>
              <a:gd name="T7" fmla="*/ 823 h 929"/>
              <a:gd name="T8" fmla="*/ 53 w 548"/>
              <a:gd name="T9" fmla="*/ 760 h 929"/>
              <a:gd name="T10" fmla="*/ 67 w 548"/>
              <a:gd name="T11" fmla="*/ 683 h 929"/>
              <a:gd name="T12" fmla="*/ 77 w 548"/>
              <a:gd name="T13" fmla="*/ 606 h 929"/>
              <a:gd name="T14" fmla="*/ 91 w 548"/>
              <a:gd name="T15" fmla="*/ 539 h 929"/>
              <a:gd name="T16" fmla="*/ 105 w 548"/>
              <a:gd name="T17" fmla="*/ 486 h 929"/>
              <a:gd name="T18" fmla="*/ 115 w 548"/>
              <a:gd name="T19" fmla="*/ 448 h 929"/>
              <a:gd name="T20" fmla="*/ 130 w 548"/>
              <a:gd name="T21" fmla="*/ 428 h 929"/>
              <a:gd name="T22" fmla="*/ 139 w 548"/>
              <a:gd name="T23" fmla="*/ 419 h 929"/>
              <a:gd name="T24" fmla="*/ 154 w 548"/>
              <a:gd name="T25" fmla="*/ 419 h 929"/>
              <a:gd name="T26" fmla="*/ 168 w 548"/>
              <a:gd name="T27" fmla="*/ 428 h 929"/>
              <a:gd name="T28" fmla="*/ 182 w 548"/>
              <a:gd name="T29" fmla="*/ 428 h 929"/>
              <a:gd name="T30" fmla="*/ 197 w 548"/>
              <a:gd name="T31" fmla="*/ 428 h 929"/>
              <a:gd name="T32" fmla="*/ 211 w 548"/>
              <a:gd name="T33" fmla="*/ 419 h 929"/>
              <a:gd name="T34" fmla="*/ 226 w 548"/>
              <a:gd name="T35" fmla="*/ 395 h 929"/>
              <a:gd name="T36" fmla="*/ 240 w 548"/>
              <a:gd name="T37" fmla="*/ 366 h 929"/>
              <a:gd name="T38" fmla="*/ 250 w 548"/>
              <a:gd name="T39" fmla="*/ 332 h 929"/>
              <a:gd name="T40" fmla="*/ 264 w 548"/>
              <a:gd name="T41" fmla="*/ 294 h 929"/>
              <a:gd name="T42" fmla="*/ 274 w 548"/>
              <a:gd name="T43" fmla="*/ 260 h 929"/>
              <a:gd name="T44" fmla="*/ 288 w 548"/>
              <a:gd name="T45" fmla="*/ 226 h 929"/>
              <a:gd name="T46" fmla="*/ 298 w 548"/>
              <a:gd name="T47" fmla="*/ 202 h 929"/>
              <a:gd name="T48" fmla="*/ 312 w 548"/>
              <a:gd name="T49" fmla="*/ 178 h 929"/>
              <a:gd name="T50" fmla="*/ 322 w 548"/>
              <a:gd name="T51" fmla="*/ 164 h 929"/>
              <a:gd name="T52" fmla="*/ 336 w 548"/>
              <a:gd name="T53" fmla="*/ 159 h 929"/>
              <a:gd name="T54" fmla="*/ 351 w 548"/>
              <a:gd name="T55" fmla="*/ 159 h 929"/>
              <a:gd name="T56" fmla="*/ 365 w 548"/>
              <a:gd name="T57" fmla="*/ 168 h 929"/>
              <a:gd name="T58" fmla="*/ 379 w 548"/>
              <a:gd name="T59" fmla="*/ 183 h 929"/>
              <a:gd name="T60" fmla="*/ 394 w 548"/>
              <a:gd name="T61" fmla="*/ 197 h 929"/>
              <a:gd name="T62" fmla="*/ 408 w 548"/>
              <a:gd name="T63" fmla="*/ 212 h 929"/>
              <a:gd name="T64" fmla="*/ 423 w 548"/>
              <a:gd name="T65" fmla="*/ 217 h 929"/>
              <a:gd name="T66" fmla="*/ 437 w 548"/>
              <a:gd name="T67" fmla="*/ 212 h 929"/>
              <a:gd name="T68" fmla="*/ 451 w 548"/>
              <a:gd name="T69" fmla="*/ 197 h 929"/>
              <a:gd name="T70" fmla="*/ 461 w 548"/>
              <a:gd name="T71" fmla="*/ 173 h 929"/>
              <a:gd name="T72" fmla="*/ 475 w 548"/>
              <a:gd name="T73" fmla="*/ 149 h 929"/>
              <a:gd name="T74" fmla="*/ 485 w 548"/>
              <a:gd name="T75" fmla="*/ 120 h 929"/>
              <a:gd name="T76" fmla="*/ 500 w 548"/>
              <a:gd name="T77" fmla="*/ 87 h 929"/>
              <a:gd name="T78" fmla="*/ 514 w 548"/>
              <a:gd name="T79" fmla="*/ 58 h 929"/>
              <a:gd name="T80" fmla="*/ 524 w 548"/>
              <a:gd name="T81" fmla="*/ 34 h 929"/>
              <a:gd name="T82" fmla="*/ 538 w 548"/>
              <a:gd name="T83" fmla="*/ 10 h 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48" h="929">
                <a:moveTo>
                  <a:pt x="5" y="929"/>
                </a:moveTo>
                <a:lnTo>
                  <a:pt x="0" y="929"/>
                </a:lnTo>
                <a:lnTo>
                  <a:pt x="5" y="929"/>
                </a:lnTo>
                <a:lnTo>
                  <a:pt x="9" y="924"/>
                </a:lnTo>
                <a:lnTo>
                  <a:pt x="14" y="919"/>
                </a:lnTo>
                <a:lnTo>
                  <a:pt x="19" y="909"/>
                </a:lnTo>
                <a:lnTo>
                  <a:pt x="24" y="900"/>
                </a:lnTo>
                <a:lnTo>
                  <a:pt x="24" y="890"/>
                </a:lnTo>
                <a:lnTo>
                  <a:pt x="29" y="876"/>
                </a:lnTo>
                <a:lnTo>
                  <a:pt x="33" y="861"/>
                </a:lnTo>
                <a:lnTo>
                  <a:pt x="38" y="842"/>
                </a:lnTo>
                <a:lnTo>
                  <a:pt x="43" y="823"/>
                </a:lnTo>
                <a:lnTo>
                  <a:pt x="48" y="804"/>
                </a:lnTo>
                <a:lnTo>
                  <a:pt x="53" y="780"/>
                </a:lnTo>
                <a:lnTo>
                  <a:pt x="53" y="760"/>
                </a:lnTo>
                <a:lnTo>
                  <a:pt x="57" y="736"/>
                </a:lnTo>
                <a:lnTo>
                  <a:pt x="62" y="707"/>
                </a:lnTo>
                <a:lnTo>
                  <a:pt x="67" y="683"/>
                </a:lnTo>
                <a:lnTo>
                  <a:pt x="72" y="659"/>
                </a:lnTo>
                <a:lnTo>
                  <a:pt x="77" y="635"/>
                </a:lnTo>
                <a:lnTo>
                  <a:pt x="77" y="606"/>
                </a:lnTo>
                <a:lnTo>
                  <a:pt x="81" y="582"/>
                </a:lnTo>
                <a:lnTo>
                  <a:pt x="86" y="563"/>
                </a:lnTo>
                <a:lnTo>
                  <a:pt x="91" y="539"/>
                </a:lnTo>
                <a:lnTo>
                  <a:pt x="96" y="520"/>
                </a:lnTo>
                <a:lnTo>
                  <a:pt x="101" y="500"/>
                </a:lnTo>
                <a:lnTo>
                  <a:pt x="105" y="486"/>
                </a:lnTo>
                <a:lnTo>
                  <a:pt x="105" y="472"/>
                </a:lnTo>
                <a:lnTo>
                  <a:pt x="110" y="457"/>
                </a:lnTo>
                <a:lnTo>
                  <a:pt x="115" y="448"/>
                </a:lnTo>
                <a:lnTo>
                  <a:pt x="120" y="438"/>
                </a:lnTo>
                <a:lnTo>
                  <a:pt x="125" y="433"/>
                </a:lnTo>
                <a:lnTo>
                  <a:pt x="130" y="428"/>
                </a:lnTo>
                <a:lnTo>
                  <a:pt x="139" y="419"/>
                </a:lnTo>
                <a:lnTo>
                  <a:pt x="134" y="419"/>
                </a:lnTo>
                <a:lnTo>
                  <a:pt x="139" y="419"/>
                </a:lnTo>
                <a:lnTo>
                  <a:pt x="144" y="419"/>
                </a:lnTo>
                <a:lnTo>
                  <a:pt x="149" y="419"/>
                </a:lnTo>
                <a:lnTo>
                  <a:pt x="154" y="419"/>
                </a:lnTo>
                <a:lnTo>
                  <a:pt x="158" y="423"/>
                </a:lnTo>
                <a:lnTo>
                  <a:pt x="163" y="423"/>
                </a:lnTo>
                <a:lnTo>
                  <a:pt x="168" y="428"/>
                </a:lnTo>
                <a:lnTo>
                  <a:pt x="173" y="428"/>
                </a:lnTo>
                <a:lnTo>
                  <a:pt x="178" y="428"/>
                </a:lnTo>
                <a:lnTo>
                  <a:pt x="182" y="428"/>
                </a:lnTo>
                <a:lnTo>
                  <a:pt x="187" y="433"/>
                </a:lnTo>
                <a:lnTo>
                  <a:pt x="192" y="433"/>
                </a:lnTo>
                <a:lnTo>
                  <a:pt x="197" y="428"/>
                </a:lnTo>
                <a:lnTo>
                  <a:pt x="202" y="428"/>
                </a:lnTo>
                <a:lnTo>
                  <a:pt x="206" y="423"/>
                </a:lnTo>
                <a:lnTo>
                  <a:pt x="211" y="419"/>
                </a:lnTo>
                <a:lnTo>
                  <a:pt x="216" y="409"/>
                </a:lnTo>
                <a:lnTo>
                  <a:pt x="221" y="399"/>
                </a:lnTo>
                <a:lnTo>
                  <a:pt x="226" y="395"/>
                </a:lnTo>
                <a:lnTo>
                  <a:pt x="230" y="385"/>
                </a:lnTo>
                <a:lnTo>
                  <a:pt x="235" y="375"/>
                </a:lnTo>
                <a:lnTo>
                  <a:pt x="240" y="366"/>
                </a:lnTo>
                <a:lnTo>
                  <a:pt x="240" y="351"/>
                </a:lnTo>
                <a:lnTo>
                  <a:pt x="245" y="342"/>
                </a:lnTo>
                <a:lnTo>
                  <a:pt x="250" y="332"/>
                </a:lnTo>
                <a:lnTo>
                  <a:pt x="254" y="318"/>
                </a:lnTo>
                <a:lnTo>
                  <a:pt x="259" y="308"/>
                </a:lnTo>
                <a:lnTo>
                  <a:pt x="264" y="294"/>
                </a:lnTo>
                <a:lnTo>
                  <a:pt x="269" y="284"/>
                </a:lnTo>
                <a:lnTo>
                  <a:pt x="269" y="270"/>
                </a:lnTo>
                <a:lnTo>
                  <a:pt x="274" y="260"/>
                </a:lnTo>
                <a:lnTo>
                  <a:pt x="278" y="250"/>
                </a:lnTo>
                <a:lnTo>
                  <a:pt x="283" y="241"/>
                </a:lnTo>
                <a:lnTo>
                  <a:pt x="288" y="226"/>
                </a:lnTo>
                <a:lnTo>
                  <a:pt x="293" y="217"/>
                </a:lnTo>
                <a:lnTo>
                  <a:pt x="298" y="212"/>
                </a:lnTo>
                <a:lnTo>
                  <a:pt x="298" y="202"/>
                </a:lnTo>
                <a:lnTo>
                  <a:pt x="303" y="193"/>
                </a:lnTo>
                <a:lnTo>
                  <a:pt x="307" y="188"/>
                </a:lnTo>
                <a:lnTo>
                  <a:pt x="312" y="178"/>
                </a:lnTo>
                <a:lnTo>
                  <a:pt x="317" y="173"/>
                </a:lnTo>
                <a:lnTo>
                  <a:pt x="327" y="164"/>
                </a:lnTo>
                <a:lnTo>
                  <a:pt x="322" y="164"/>
                </a:lnTo>
                <a:lnTo>
                  <a:pt x="327" y="164"/>
                </a:lnTo>
                <a:lnTo>
                  <a:pt x="331" y="159"/>
                </a:lnTo>
                <a:lnTo>
                  <a:pt x="336" y="159"/>
                </a:lnTo>
                <a:lnTo>
                  <a:pt x="341" y="159"/>
                </a:lnTo>
                <a:lnTo>
                  <a:pt x="346" y="159"/>
                </a:lnTo>
                <a:lnTo>
                  <a:pt x="351" y="159"/>
                </a:lnTo>
                <a:lnTo>
                  <a:pt x="355" y="164"/>
                </a:lnTo>
                <a:lnTo>
                  <a:pt x="360" y="164"/>
                </a:lnTo>
                <a:lnTo>
                  <a:pt x="365" y="168"/>
                </a:lnTo>
                <a:lnTo>
                  <a:pt x="370" y="173"/>
                </a:lnTo>
                <a:lnTo>
                  <a:pt x="375" y="178"/>
                </a:lnTo>
                <a:lnTo>
                  <a:pt x="379" y="183"/>
                </a:lnTo>
                <a:lnTo>
                  <a:pt x="384" y="188"/>
                </a:lnTo>
                <a:lnTo>
                  <a:pt x="389" y="193"/>
                </a:lnTo>
                <a:lnTo>
                  <a:pt x="394" y="197"/>
                </a:lnTo>
                <a:lnTo>
                  <a:pt x="399" y="202"/>
                </a:lnTo>
                <a:lnTo>
                  <a:pt x="403" y="207"/>
                </a:lnTo>
                <a:lnTo>
                  <a:pt x="408" y="212"/>
                </a:lnTo>
                <a:lnTo>
                  <a:pt x="413" y="217"/>
                </a:lnTo>
                <a:lnTo>
                  <a:pt x="418" y="217"/>
                </a:lnTo>
                <a:lnTo>
                  <a:pt x="423" y="217"/>
                </a:lnTo>
                <a:lnTo>
                  <a:pt x="427" y="217"/>
                </a:lnTo>
                <a:lnTo>
                  <a:pt x="432" y="212"/>
                </a:lnTo>
                <a:lnTo>
                  <a:pt x="437" y="212"/>
                </a:lnTo>
                <a:lnTo>
                  <a:pt x="442" y="207"/>
                </a:lnTo>
                <a:lnTo>
                  <a:pt x="447" y="202"/>
                </a:lnTo>
                <a:lnTo>
                  <a:pt x="451" y="197"/>
                </a:lnTo>
                <a:lnTo>
                  <a:pt x="456" y="193"/>
                </a:lnTo>
                <a:lnTo>
                  <a:pt x="456" y="183"/>
                </a:lnTo>
                <a:lnTo>
                  <a:pt x="461" y="173"/>
                </a:lnTo>
                <a:lnTo>
                  <a:pt x="466" y="168"/>
                </a:lnTo>
                <a:lnTo>
                  <a:pt x="471" y="159"/>
                </a:lnTo>
                <a:lnTo>
                  <a:pt x="475" y="149"/>
                </a:lnTo>
                <a:lnTo>
                  <a:pt x="480" y="140"/>
                </a:lnTo>
                <a:lnTo>
                  <a:pt x="485" y="130"/>
                </a:lnTo>
                <a:lnTo>
                  <a:pt x="485" y="120"/>
                </a:lnTo>
                <a:lnTo>
                  <a:pt x="490" y="106"/>
                </a:lnTo>
                <a:lnTo>
                  <a:pt x="495" y="96"/>
                </a:lnTo>
                <a:lnTo>
                  <a:pt x="500" y="87"/>
                </a:lnTo>
                <a:lnTo>
                  <a:pt x="504" y="77"/>
                </a:lnTo>
                <a:lnTo>
                  <a:pt x="509" y="67"/>
                </a:lnTo>
                <a:lnTo>
                  <a:pt x="514" y="58"/>
                </a:lnTo>
                <a:lnTo>
                  <a:pt x="514" y="48"/>
                </a:lnTo>
                <a:lnTo>
                  <a:pt x="519" y="43"/>
                </a:lnTo>
                <a:lnTo>
                  <a:pt x="524" y="34"/>
                </a:lnTo>
                <a:lnTo>
                  <a:pt x="528" y="24"/>
                </a:lnTo>
                <a:lnTo>
                  <a:pt x="533" y="19"/>
                </a:lnTo>
                <a:lnTo>
                  <a:pt x="538" y="10"/>
                </a:lnTo>
                <a:lnTo>
                  <a:pt x="543" y="5"/>
                </a:lnTo>
                <a:lnTo>
                  <a:pt x="548" y="0"/>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425" name="Freeform 241">
            <a:extLst>
              <a:ext uri="{FF2B5EF4-FFF2-40B4-BE49-F238E27FC236}">
                <a16:creationId xmlns:a16="http://schemas.microsoft.com/office/drawing/2014/main" id="{AF7AAA23-8C26-4EAA-83A2-E9B473A422A5}"/>
              </a:ext>
            </a:extLst>
          </p:cNvPr>
          <p:cNvSpPr>
            <a:spLocks/>
          </p:cNvSpPr>
          <p:nvPr/>
        </p:nvSpPr>
        <p:spPr bwMode="auto">
          <a:xfrm>
            <a:off x="3463925" y="2878138"/>
            <a:ext cx="1135063" cy="585787"/>
          </a:xfrm>
          <a:custGeom>
            <a:avLst/>
            <a:gdLst>
              <a:gd name="T0" fmla="*/ 9 w 586"/>
              <a:gd name="T1" fmla="*/ 264 h 317"/>
              <a:gd name="T2" fmla="*/ 24 w 586"/>
              <a:gd name="T3" fmla="*/ 259 h 317"/>
              <a:gd name="T4" fmla="*/ 38 w 586"/>
              <a:gd name="T5" fmla="*/ 269 h 317"/>
              <a:gd name="T6" fmla="*/ 52 w 586"/>
              <a:gd name="T7" fmla="*/ 279 h 317"/>
              <a:gd name="T8" fmla="*/ 67 w 586"/>
              <a:gd name="T9" fmla="*/ 293 h 317"/>
              <a:gd name="T10" fmla="*/ 81 w 586"/>
              <a:gd name="T11" fmla="*/ 308 h 317"/>
              <a:gd name="T12" fmla="*/ 96 w 586"/>
              <a:gd name="T13" fmla="*/ 312 h 317"/>
              <a:gd name="T14" fmla="*/ 110 w 586"/>
              <a:gd name="T15" fmla="*/ 317 h 317"/>
              <a:gd name="T16" fmla="*/ 125 w 586"/>
              <a:gd name="T17" fmla="*/ 303 h 317"/>
              <a:gd name="T18" fmla="*/ 139 w 586"/>
              <a:gd name="T19" fmla="*/ 288 h 317"/>
              <a:gd name="T20" fmla="*/ 153 w 586"/>
              <a:gd name="T21" fmla="*/ 269 h 317"/>
              <a:gd name="T22" fmla="*/ 163 w 586"/>
              <a:gd name="T23" fmla="*/ 240 h 317"/>
              <a:gd name="T24" fmla="*/ 177 w 586"/>
              <a:gd name="T25" fmla="*/ 216 h 317"/>
              <a:gd name="T26" fmla="*/ 187 w 586"/>
              <a:gd name="T27" fmla="*/ 192 h 317"/>
              <a:gd name="T28" fmla="*/ 201 w 586"/>
              <a:gd name="T29" fmla="*/ 168 h 317"/>
              <a:gd name="T30" fmla="*/ 211 w 586"/>
              <a:gd name="T31" fmla="*/ 149 h 317"/>
              <a:gd name="T32" fmla="*/ 225 w 586"/>
              <a:gd name="T33" fmla="*/ 134 h 317"/>
              <a:gd name="T34" fmla="*/ 240 w 586"/>
              <a:gd name="T35" fmla="*/ 125 h 317"/>
              <a:gd name="T36" fmla="*/ 254 w 586"/>
              <a:gd name="T37" fmla="*/ 120 h 317"/>
              <a:gd name="T38" fmla="*/ 269 w 586"/>
              <a:gd name="T39" fmla="*/ 130 h 317"/>
              <a:gd name="T40" fmla="*/ 283 w 586"/>
              <a:gd name="T41" fmla="*/ 134 h 317"/>
              <a:gd name="T42" fmla="*/ 297 w 586"/>
              <a:gd name="T43" fmla="*/ 149 h 317"/>
              <a:gd name="T44" fmla="*/ 312 w 586"/>
              <a:gd name="T45" fmla="*/ 158 h 317"/>
              <a:gd name="T46" fmla="*/ 326 w 586"/>
              <a:gd name="T47" fmla="*/ 163 h 317"/>
              <a:gd name="T48" fmla="*/ 341 w 586"/>
              <a:gd name="T49" fmla="*/ 163 h 317"/>
              <a:gd name="T50" fmla="*/ 355 w 586"/>
              <a:gd name="T51" fmla="*/ 158 h 317"/>
              <a:gd name="T52" fmla="*/ 370 w 586"/>
              <a:gd name="T53" fmla="*/ 139 h 317"/>
              <a:gd name="T54" fmla="*/ 384 w 586"/>
              <a:gd name="T55" fmla="*/ 120 h 317"/>
              <a:gd name="T56" fmla="*/ 398 w 586"/>
              <a:gd name="T57" fmla="*/ 101 h 317"/>
              <a:gd name="T58" fmla="*/ 408 w 586"/>
              <a:gd name="T59" fmla="*/ 81 h 317"/>
              <a:gd name="T60" fmla="*/ 422 w 586"/>
              <a:gd name="T61" fmla="*/ 57 h 317"/>
              <a:gd name="T62" fmla="*/ 432 w 586"/>
              <a:gd name="T63" fmla="*/ 38 h 317"/>
              <a:gd name="T64" fmla="*/ 446 w 586"/>
              <a:gd name="T65" fmla="*/ 24 h 317"/>
              <a:gd name="T66" fmla="*/ 456 w 586"/>
              <a:gd name="T67" fmla="*/ 9 h 317"/>
              <a:gd name="T68" fmla="*/ 475 w 586"/>
              <a:gd name="T69" fmla="*/ 0 h 317"/>
              <a:gd name="T70" fmla="*/ 490 w 586"/>
              <a:gd name="T71" fmla="*/ 0 h 317"/>
              <a:gd name="T72" fmla="*/ 504 w 586"/>
              <a:gd name="T73" fmla="*/ 4 h 317"/>
              <a:gd name="T74" fmla="*/ 519 w 586"/>
              <a:gd name="T75" fmla="*/ 9 h 317"/>
              <a:gd name="T76" fmla="*/ 533 w 586"/>
              <a:gd name="T77" fmla="*/ 19 h 317"/>
              <a:gd name="T78" fmla="*/ 547 w 586"/>
              <a:gd name="T79" fmla="*/ 24 h 317"/>
              <a:gd name="T80" fmla="*/ 562 w 586"/>
              <a:gd name="T81" fmla="*/ 29 h 317"/>
              <a:gd name="T82" fmla="*/ 576 w 586"/>
              <a:gd name="T83" fmla="*/ 29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6" h="317">
                <a:moveTo>
                  <a:pt x="0" y="269"/>
                </a:moveTo>
                <a:lnTo>
                  <a:pt x="4" y="264"/>
                </a:lnTo>
                <a:lnTo>
                  <a:pt x="9" y="264"/>
                </a:lnTo>
                <a:lnTo>
                  <a:pt x="14" y="264"/>
                </a:lnTo>
                <a:lnTo>
                  <a:pt x="19" y="259"/>
                </a:lnTo>
                <a:lnTo>
                  <a:pt x="24" y="259"/>
                </a:lnTo>
                <a:lnTo>
                  <a:pt x="28" y="264"/>
                </a:lnTo>
                <a:lnTo>
                  <a:pt x="33" y="264"/>
                </a:lnTo>
                <a:lnTo>
                  <a:pt x="38" y="269"/>
                </a:lnTo>
                <a:lnTo>
                  <a:pt x="43" y="269"/>
                </a:lnTo>
                <a:lnTo>
                  <a:pt x="48" y="279"/>
                </a:lnTo>
                <a:lnTo>
                  <a:pt x="52" y="279"/>
                </a:lnTo>
                <a:lnTo>
                  <a:pt x="57" y="284"/>
                </a:lnTo>
                <a:lnTo>
                  <a:pt x="62" y="288"/>
                </a:lnTo>
                <a:lnTo>
                  <a:pt x="67" y="293"/>
                </a:lnTo>
                <a:lnTo>
                  <a:pt x="72" y="298"/>
                </a:lnTo>
                <a:lnTo>
                  <a:pt x="76" y="303"/>
                </a:lnTo>
                <a:lnTo>
                  <a:pt x="81" y="308"/>
                </a:lnTo>
                <a:lnTo>
                  <a:pt x="86" y="308"/>
                </a:lnTo>
                <a:lnTo>
                  <a:pt x="91" y="312"/>
                </a:lnTo>
                <a:lnTo>
                  <a:pt x="96" y="312"/>
                </a:lnTo>
                <a:lnTo>
                  <a:pt x="100" y="317"/>
                </a:lnTo>
                <a:lnTo>
                  <a:pt x="105" y="317"/>
                </a:lnTo>
                <a:lnTo>
                  <a:pt x="110" y="317"/>
                </a:lnTo>
                <a:lnTo>
                  <a:pt x="115" y="312"/>
                </a:lnTo>
                <a:lnTo>
                  <a:pt x="120" y="312"/>
                </a:lnTo>
                <a:lnTo>
                  <a:pt x="125" y="303"/>
                </a:lnTo>
                <a:lnTo>
                  <a:pt x="129" y="298"/>
                </a:lnTo>
                <a:lnTo>
                  <a:pt x="134" y="293"/>
                </a:lnTo>
                <a:lnTo>
                  <a:pt x="139" y="288"/>
                </a:lnTo>
                <a:lnTo>
                  <a:pt x="144" y="284"/>
                </a:lnTo>
                <a:lnTo>
                  <a:pt x="149" y="274"/>
                </a:lnTo>
                <a:lnTo>
                  <a:pt x="153" y="269"/>
                </a:lnTo>
                <a:lnTo>
                  <a:pt x="153" y="259"/>
                </a:lnTo>
                <a:lnTo>
                  <a:pt x="158" y="250"/>
                </a:lnTo>
                <a:lnTo>
                  <a:pt x="163" y="240"/>
                </a:lnTo>
                <a:lnTo>
                  <a:pt x="168" y="235"/>
                </a:lnTo>
                <a:lnTo>
                  <a:pt x="173" y="226"/>
                </a:lnTo>
                <a:lnTo>
                  <a:pt x="177" y="216"/>
                </a:lnTo>
                <a:lnTo>
                  <a:pt x="182" y="207"/>
                </a:lnTo>
                <a:lnTo>
                  <a:pt x="182" y="197"/>
                </a:lnTo>
                <a:lnTo>
                  <a:pt x="187" y="192"/>
                </a:lnTo>
                <a:lnTo>
                  <a:pt x="192" y="182"/>
                </a:lnTo>
                <a:lnTo>
                  <a:pt x="197" y="173"/>
                </a:lnTo>
                <a:lnTo>
                  <a:pt x="201" y="168"/>
                </a:lnTo>
                <a:lnTo>
                  <a:pt x="206" y="158"/>
                </a:lnTo>
                <a:lnTo>
                  <a:pt x="206" y="154"/>
                </a:lnTo>
                <a:lnTo>
                  <a:pt x="211" y="149"/>
                </a:lnTo>
                <a:lnTo>
                  <a:pt x="216" y="144"/>
                </a:lnTo>
                <a:lnTo>
                  <a:pt x="221" y="139"/>
                </a:lnTo>
                <a:lnTo>
                  <a:pt x="225" y="134"/>
                </a:lnTo>
                <a:lnTo>
                  <a:pt x="240" y="125"/>
                </a:lnTo>
                <a:lnTo>
                  <a:pt x="235" y="125"/>
                </a:lnTo>
                <a:lnTo>
                  <a:pt x="240" y="125"/>
                </a:lnTo>
                <a:lnTo>
                  <a:pt x="245" y="125"/>
                </a:lnTo>
                <a:lnTo>
                  <a:pt x="249" y="120"/>
                </a:lnTo>
                <a:lnTo>
                  <a:pt x="254" y="120"/>
                </a:lnTo>
                <a:lnTo>
                  <a:pt x="259" y="125"/>
                </a:lnTo>
                <a:lnTo>
                  <a:pt x="264" y="125"/>
                </a:lnTo>
                <a:lnTo>
                  <a:pt x="269" y="130"/>
                </a:lnTo>
                <a:lnTo>
                  <a:pt x="273" y="130"/>
                </a:lnTo>
                <a:lnTo>
                  <a:pt x="278" y="134"/>
                </a:lnTo>
                <a:lnTo>
                  <a:pt x="283" y="134"/>
                </a:lnTo>
                <a:lnTo>
                  <a:pt x="288" y="139"/>
                </a:lnTo>
                <a:lnTo>
                  <a:pt x="293" y="144"/>
                </a:lnTo>
                <a:lnTo>
                  <a:pt x="297" y="149"/>
                </a:lnTo>
                <a:lnTo>
                  <a:pt x="302" y="149"/>
                </a:lnTo>
                <a:lnTo>
                  <a:pt x="307" y="154"/>
                </a:lnTo>
                <a:lnTo>
                  <a:pt x="312" y="158"/>
                </a:lnTo>
                <a:lnTo>
                  <a:pt x="317" y="163"/>
                </a:lnTo>
                <a:lnTo>
                  <a:pt x="322" y="163"/>
                </a:lnTo>
                <a:lnTo>
                  <a:pt x="326" y="163"/>
                </a:lnTo>
                <a:lnTo>
                  <a:pt x="331" y="163"/>
                </a:lnTo>
                <a:lnTo>
                  <a:pt x="336" y="163"/>
                </a:lnTo>
                <a:lnTo>
                  <a:pt x="341" y="163"/>
                </a:lnTo>
                <a:lnTo>
                  <a:pt x="346" y="163"/>
                </a:lnTo>
                <a:lnTo>
                  <a:pt x="350" y="158"/>
                </a:lnTo>
                <a:lnTo>
                  <a:pt x="355" y="158"/>
                </a:lnTo>
                <a:lnTo>
                  <a:pt x="360" y="154"/>
                </a:lnTo>
                <a:lnTo>
                  <a:pt x="365" y="149"/>
                </a:lnTo>
                <a:lnTo>
                  <a:pt x="370" y="139"/>
                </a:lnTo>
                <a:lnTo>
                  <a:pt x="374" y="134"/>
                </a:lnTo>
                <a:lnTo>
                  <a:pt x="379" y="130"/>
                </a:lnTo>
                <a:lnTo>
                  <a:pt x="384" y="120"/>
                </a:lnTo>
                <a:lnTo>
                  <a:pt x="389" y="115"/>
                </a:lnTo>
                <a:lnTo>
                  <a:pt x="394" y="110"/>
                </a:lnTo>
                <a:lnTo>
                  <a:pt x="398" y="101"/>
                </a:lnTo>
                <a:lnTo>
                  <a:pt x="398" y="96"/>
                </a:lnTo>
                <a:lnTo>
                  <a:pt x="403" y="86"/>
                </a:lnTo>
                <a:lnTo>
                  <a:pt x="408" y="81"/>
                </a:lnTo>
                <a:lnTo>
                  <a:pt x="413" y="72"/>
                </a:lnTo>
                <a:lnTo>
                  <a:pt x="418" y="67"/>
                </a:lnTo>
                <a:lnTo>
                  <a:pt x="422" y="57"/>
                </a:lnTo>
                <a:lnTo>
                  <a:pt x="422" y="53"/>
                </a:lnTo>
                <a:lnTo>
                  <a:pt x="427" y="43"/>
                </a:lnTo>
                <a:lnTo>
                  <a:pt x="432" y="38"/>
                </a:lnTo>
                <a:lnTo>
                  <a:pt x="437" y="33"/>
                </a:lnTo>
                <a:lnTo>
                  <a:pt x="442" y="29"/>
                </a:lnTo>
                <a:lnTo>
                  <a:pt x="446" y="24"/>
                </a:lnTo>
                <a:lnTo>
                  <a:pt x="451" y="19"/>
                </a:lnTo>
                <a:lnTo>
                  <a:pt x="451" y="14"/>
                </a:lnTo>
                <a:lnTo>
                  <a:pt x="456" y="9"/>
                </a:lnTo>
                <a:lnTo>
                  <a:pt x="466" y="4"/>
                </a:lnTo>
                <a:lnTo>
                  <a:pt x="470" y="0"/>
                </a:lnTo>
                <a:lnTo>
                  <a:pt x="475" y="0"/>
                </a:lnTo>
                <a:lnTo>
                  <a:pt x="480" y="0"/>
                </a:lnTo>
                <a:lnTo>
                  <a:pt x="485" y="0"/>
                </a:lnTo>
                <a:lnTo>
                  <a:pt x="490" y="0"/>
                </a:lnTo>
                <a:lnTo>
                  <a:pt x="495" y="0"/>
                </a:lnTo>
                <a:lnTo>
                  <a:pt x="499" y="0"/>
                </a:lnTo>
                <a:lnTo>
                  <a:pt x="504" y="4"/>
                </a:lnTo>
                <a:lnTo>
                  <a:pt x="509" y="4"/>
                </a:lnTo>
                <a:lnTo>
                  <a:pt x="514" y="9"/>
                </a:lnTo>
                <a:lnTo>
                  <a:pt x="519" y="9"/>
                </a:lnTo>
                <a:lnTo>
                  <a:pt x="523" y="14"/>
                </a:lnTo>
                <a:lnTo>
                  <a:pt x="528" y="14"/>
                </a:lnTo>
                <a:lnTo>
                  <a:pt x="533" y="19"/>
                </a:lnTo>
                <a:lnTo>
                  <a:pt x="538" y="19"/>
                </a:lnTo>
                <a:lnTo>
                  <a:pt x="543" y="24"/>
                </a:lnTo>
                <a:lnTo>
                  <a:pt x="547" y="24"/>
                </a:lnTo>
                <a:lnTo>
                  <a:pt x="552" y="29"/>
                </a:lnTo>
                <a:lnTo>
                  <a:pt x="557" y="29"/>
                </a:lnTo>
                <a:lnTo>
                  <a:pt x="562" y="29"/>
                </a:lnTo>
                <a:lnTo>
                  <a:pt x="567" y="29"/>
                </a:lnTo>
                <a:lnTo>
                  <a:pt x="571" y="29"/>
                </a:lnTo>
                <a:lnTo>
                  <a:pt x="576" y="29"/>
                </a:lnTo>
                <a:lnTo>
                  <a:pt x="581" y="29"/>
                </a:lnTo>
                <a:lnTo>
                  <a:pt x="586" y="24"/>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426" name="Freeform 242">
            <a:extLst>
              <a:ext uri="{FF2B5EF4-FFF2-40B4-BE49-F238E27FC236}">
                <a16:creationId xmlns:a16="http://schemas.microsoft.com/office/drawing/2014/main" id="{299F3AA6-C95C-41E6-AD2B-483AB61177F5}"/>
              </a:ext>
            </a:extLst>
          </p:cNvPr>
          <p:cNvSpPr>
            <a:spLocks/>
          </p:cNvSpPr>
          <p:nvPr/>
        </p:nvSpPr>
        <p:spPr bwMode="auto">
          <a:xfrm>
            <a:off x="4598988" y="2290763"/>
            <a:ext cx="1171575" cy="631825"/>
          </a:xfrm>
          <a:custGeom>
            <a:avLst/>
            <a:gdLst>
              <a:gd name="T0" fmla="*/ 9 w 605"/>
              <a:gd name="T1" fmla="*/ 332 h 342"/>
              <a:gd name="T2" fmla="*/ 24 w 605"/>
              <a:gd name="T3" fmla="*/ 322 h 342"/>
              <a:gd name="T4" fmla="*/ 38 w 605"/>
              <a:gd name="T5" fmla="*/ 298 h 342"/>
              <a:gd name="T6" fmla="*/ 53 w 605"/>
              <a:gd name="T7" fmla="*/ 284 h 342"/>
              <a:gd name="T8" fmla="*/ 62 w 605"/>
              <a:gd name="T9" fmla="*/ 265 h 342"/>
              <a:gd name="T10" fmla="*/ 77 w 605"/>
              <a:gd name="T11" fmla="*/ 245 h 342"/>
              <a:gd name="T12" fmla="*/ 86 w 605"/>
              <a:gd name="T13" fmla="*/ 231 h 342"/>
              <a:gd name="T14" fmla="*/ 106 w 605"/>
              <a:gd name="T15" fmla="*/ 217 h 342"/>
              <a:gd name="T16" fmla="*/ 120 w 605"/>
              <a:gd name="T17" fmla="*/ 207 h 342"/>
              <a:gd name="T18" fmla="*/ 134 w 605"/>
              <a:gd name="T19" fmla="*/ 202 h 342"/>
              <a:gd name="T20" fmla="*/ 149 w 605"/>
              <a:gd name="T21" fmla="*/ 202 h 342"/>
              <a:gd name="T22" fmla="*/ 163 w 605"/>
              <a:gd name="T23" fmla="*/ 212 h 342"/>
              <a:gd name="T24" fmla="*/ 178 w 605"/>
              <a:gd name="T25" fmla="*/ 217 h 342"/>
              <a:gd name="T26" fmla="*/ 192 w 605"/>
              <a:gd name="T27" fmla="*/ 221 h 342"/>
              <a:gd name="T28" fmla="*/ 206 w 605"/>
              <a:gd name="T29" fmla="*/ 221 h 342"/>
              <a:gd name="T30" fmla="*/ 221 w 605"/>
              <a:gd name="T31" fmla="*/ 221 h 342"/>
              <a:gd name="T32" fmla="*/ 235 w 605"/>
              <a:gd name="T33" fmla="*/ 217 h 342"/>
              <a:gd name="T34" fmla="*/ 250 w 605"/>
              <a:gd name="T35" fmla="*/ 207 h 342"/>
              <a:gd name="T36" fmla="*/ 264 w 605"/>
              <a:gd name="T37" fmla="*/ 197 h 342"/>
              <a:gd name="T38" fmla="*/ 279 w 605"/>
              <a:gd name="T39" fmla="*/ 178 h 342"/>
              <a:gd name="T40" fmla="*/ 293 w 605"/>
              <a:gd name="T41" fmla="*/ 164 h 342"/>
              <a:gd name="T42" fmla="*/ 303 w 605"/>
              <a:gd name="T43" fmla="*/ 144 h 342"/>
              <a:gd name="T44" fmla="*/ 322 w 605"/>
              <a:gd name="T45" fmla="*/ 130 h 342"/>
              <a:gd name="T46" fmla="*/ 336 w 605"/>
              <a:gd name="T47" fmla="*/ 116 h 342"/>
              <a:gd name="T48" fmla="*/ 351 w 605"/>
              <a:gd name="T49" fmla="*/ 106 h 342"/>
              <a:gd name="T50" fmla="*/ 365 w 605"/>
              <a:gd name="T51" fmla="*/ 101 h 342"/>
              <a:gd name="T52" fmla="*/ 379 w 605"/>
              <a:gd name="T53" fmla="*/ 96 h 342"/>
              <a:gd name="T54" fmla="*/ 394 w 605"/>
              <a:gd name="T55" fmla="*/ 101 h 342"/>
              <a:gd name="T56" fmla="*/ 408 w 605"/>
              <a:gd name="T57" fmla="*/ 101 h 342"/>
              <a:gd name="T58" fmla="*/ 423 w 605"/>
              <a:gd name="T59" fmla="*/ 106 h 342"/>
              <a:gd name="T60" fmla="*/ 437 w 605"/>
              <a:gd name="T61" fmla="*/ 111 h 342"/>
              <a:gd name="T62" fmla="*/ 451 w 605"/>
              <a:gd name="T63" fmla="*/ 111 h 342"/>
              <a:gd name="T64" fmla="*/ 466 w 605"/>
              <a:gd name="T65" fmla="*/ 106 h 342"/>
              <a:gd name="T66" fmla="*/ 480 w 605"/>
              <a:gd name="T67" fmla="*/ 101 h 342"/>
              <a:gd name="T68" fmla="*/ 495 w 605"/>
              <a:gd name="T69" fmla="*/ 87 h 342"/>
              <a:gd name="T70" fmla="*/ 509 w 605"/>
              <a:gd name="T71" fmla="*/ 77 h 342"/>
              <a:gd name="T72" fmla="*/ 524 w 605"/>
              <a:gd name="T73" fmla="*/ 58 h 342"/>
              <a:gd name="T74" fmla="*/ 538 w 605"/>
              <a:gd name="T75" fmla="*/ 48 h 342"/>
              <a:gd name="T76" fmla="*/ 552 w 605"/>
              <a:gd name="T77" fmla="*/ 29 h 342"/>
              <a:gd name="T78" fmla="*/ 567 w 605"/>
              <a:gd name="T79" fmla="*/ 19 h 342"/>
              <a:gd name="T80" fmla="*/ 581 w 605"/>
              <a:gd name="T81" fmla="*/ 10 h 342"/>
              <a:gd name="T82" fmla="*/ 596 w 605"/>
              <a:gd name="T83"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342">
                <a:moveTo>
                  <a:pt x="0" y="342"/>
                </a:moveTo>
                <a:lnTo>
                  <a:pt x="5" y="337"/>
                </a:lnTo>
                <a:lnTo>
                  <a:pt x="9" y="332"/>
                </a:lnTo>
                <a:lnTo>
                  <a:pt x="14" y="332"/>
                </a:lnTo>
                <a:lnTo>
                  <a:pt x="19" y="327"/>
                </a:lnTo>
                <a:lnTo>
                  <a:pt x="24" y="322"/>
                </a:lnTo>
                <a:lnTo>
                  <a:pt x="29" y="313"/>
                </a:lnTo>
                <a:lnTo>
                  <a:pt x="33" y="308"/>
                </a:lnTo>
                <a:lnTo>
                  <a:pt x="38" y="298"/>
                </a:lnTo>
                <a:lnTo>
                  <a:pt x="43" y="294"/>
                </a:lnTo>
                <a:lnTo>
                  <a:pt x="48" y="289"/>
                </a:lnTo>
                <a:lnTo>
                  <a:pt x="53" y="284"/>
                </a:lnTo>
                <a:lnTo>
                  <a:pt x="57" y="274"/>
                </a:lnTo>
                <a:lnTo>
                  <a:pt x="57" y="270"/>
                </a:lnTo>
                <a:lnTo>
                  <a:pt x="62" y="265"/>
                </a:lnTo>
                <a:lnTo>
                  <a:pt x="67" y="260"/>
                </a:lnTo>
                <a:lnTo>
                  <a:pt x="72" y="255"/>
                </a:lnTo>
                <a:lnTo>
                  <a:pt x="77" y="245"/>
                </a:lnTo>
                <a:lnTo>
                  <a:pt x="81" y="241"/>
                </a:lnTo>
                <a:lnTo>
                  <a:pt x="81" y="236"/>
                </a:lnTo>
                <a:lnTo>
                  <a:pt x="86" y="231"/>
                </a:lnTo>
                <a:lnTo>
                  <a:pt x="91" y="226"/>
                </a:lnTo>
                <a:lnTo>
                  <a:pt x="101" y="221"/>
                </a:lnTo>
                <a:lnTo>
                  <a:pt x="106" y="217"/>
                </a:lnTo>
                <a:lnTo>
                  <a:pt x="110" y="212"/>
                </a:lnTo>
                <a:lnTo>
                  <a:pt x="115" y="207"/>
                </a:lnTo>
                <a:lnTo>
                  <a:pt x="120" y="207"/>
                </a:lnTo>
                <a:lnTo>
                  <a:pt x="125" y="207"/>
                </a:lnTo>
                <a:lnTo>
                  <a:pt x="130" y="202"/>
                </a:lnTo>
                <a:lnTo>
                  <a:pt x="134" y="202"/>
                </a:lnTo>
                <a:lnTo>
                  <a:pt x="139" y="202"/>
                </a:lnTo>
                <a:lnTo>
                  <a:pt x="144" y="202"/>
                </a:lnTo>
                <a:lnTo>
                  <a:pt x="149" y="202"/>
                </a:lnTo>
                <a:lnTo>
                  <a:pt x="154" y="207"/>
                </a:lnTo>
                <a:lnTo>
                  <a:pt x="158" y="207"/>
                </a:lnTo>
                <a:lnTo>
                  <a:pt x="163" y="212"/>
                </a:lnTo>
                <a:lnTo>
                  <a:pt x="168" y="212"/>
                </a:lnTo>
                <a:lnTo>
                  <a:pt x="173" y="212"/>
                </a:lnTo>
                <a:lnTo>
                  <a:pt x="178" y="217"/>
                </a:lnTo>
                <a:lnTo>
                  <a:pt x="182" y="217"/>
                </a:lnTo>
                <a:lnTo>
                  <a:pt x="187" y="217"/>
                </a:lnTo>
                <a:lnTo>
                  <a:pt x="192" y="221"/>
                </a:lnTo>
                <a:lnTo>
                  <a:pt x="197" y="221"/>
                </a:lnTo>
                <a:lnTo>
                  <a:pt x="202" y="221"/>
                </a:lnTo>
                <a:lnTo>
                  <a:pt x="206" y="221"/>
                </a:lnTo>
                <a:lnTo>
                  <a:pt x="211" y="221"/>
                </a:lnTo>
                <a:lnTo>
                  <a:pt x="216" y="221"/>
                </a:lnTo>
                <a:lnTo>
                  <a:pt x="221" y="221"/>
                </a:lnTo>
                <a:lnTo>
                  <a:pt x="226" y="221"/>
                </a:lnTo>
                <a:lnTo>
                  <a:pt x="230" y="221"/>
                </a:lnTo>
                <a:lnTo>
                  <a:pt x="235" y="217"/>
                </a:lnTo>
                <a:lnTo>
                  <a:pt x="240" y="217"/>
                </a:lnTo>
                <a:lnTo>
                  <a:pt x="245" y="212"/>
                </a:lnTo>
                <a:lnTo>
                  <a:pt x="250" y="207"/>
                </a:lnTo>
                <a:lnTo>
                  <a:pt x="254" y="202"/>
                </a:lnTo>
                <a:lnTo>
                  <a:pt x="259" y="197"/>
                </a:lnTo>
                <a:lnTo>
                  <a:pt x="264" y="197"/>
                </a:lnTo>
                <a:lnTo>
                  <a:pt x="269" y="193"/>
                </a:lnTo>
                <a:lnTo>
                  <a:pt x="274" y="183"/>
                </a:lnTo>
                <a:lnTo>
                  <a:pt x="279" y="178"/>
                </a:lnTo>
                <a:lnTo>
                  <a:pt x="283" y="173"/>
                </a:lnTo>
                <a:lnTo>
                  <a:pt x="288" y="168"/>
                </a:lnTo>
                <a:lnTo>
                  <a:pt x="293" y="164"/>
                </a:lnTo>
                <a:lnTo>
                  <a:pt x="298" y="154"/>
                </a:lnTo>
                <a:lnTo>
                  <a:pt x="298" y="149"/>
                </a:lnTo>
                <a:lnTo>
                  <a:pt x="303" y="144"/>
                </a:lnTo>
                <a:lnTo>
                  <a:pt x="307" y="140"/>
                </a:lnTo>
                <a:lnTo>
                  <a:pt x="312" y="135"/>
                </a:lnTo>
                <a:lnTo>
                  <a:pt x="322" y="130"/>
                </a:lnTo>
                <a:lnTo>
                  <a:pt x="327" y="125"/>
                </a:lnTo>
                <a:lnTo>
                  <a:pt x="327" y="120"/>
                </a:lnTo>
                <a:lnTo>
                  <a:pt x="336" y="116"/>
                </a:lnTo>
                <a:lnTo>
                  <a:pt x="341" y="111"/>
                </a:lnTo>
                <a:lnTo>
                  <a:pt x="346" y="106"/>
                </a:lnTo>
                <a:lnTo>
                  <a:pt x="351" y="106"/>
                </a:lnTo>
                <a:lnTo>
                  <a:pt x="355" y="101"/>
                </a:lnTo>
                <a:lnTo>
                  <a:pt x="360" y="101"/>
                </a:lnTo>
                <a:lnTo>
                  <a:pt x="365" y="101"/>
                </a:lnTo>
                <a:lnTo>
                  <a:pt x="370" y="96"/>
                </a:lnTo>
                <a:lnTo>
                  <a:pt x="375" y="96"/>
                </a:lnTo>
                <a:lnTo>
                  <a:pt x="379" y="96"/>
                </a:lnTo>
                <a:lnTo>
                  <a:pt x="384" y="96"/>
                </a:lnTo>
                <a:lnTo>
                  <a:pt x="389" y="101"/>
                </a:lnTo>
                <a:lnTo>
                  <a:pt x="394" y="101"/>
                </a:lnTo>
                <a:lnTo>
                  <a:pt x="399" y="101"/>
                </a:lnTo>
                <a:lnTo>
                  <a:pt x="403" y="101"/>
                </a:lnTo>
                <a:lnTo>
                  <a:pt x="408" y="101"/>
                </a:lnTo>
                <a:lnTo>
                  <a:pt x="413" y="106"/>
                </a:lnTo>
                <a:lnTo>
                  <a:pt x="418" y="106"/>
                </a:lnTo>
                <a:lnTo>
                  <a:pt x="423" y="106"/>
                </a:lnTo>
                <a:lnTo>
                  <a:pt x="427" y="106"/>
                </a:lnTo>
                <a:lnTo>
                  <a:pt x="432" y="111"/>
                </a:lnTo>
                <a:lnTo>
                  <a:pt x="437" y="111"/>
                </a:lnTo>
                <a:lnTo>
                  <a:pt x="442" y="111"/>
                </a:lnTo>
                <a:lnTo>
                  <a:pt x="447" y="111"/>
                </a:lnTo>
                <a:lnTo>
                  <a:pt x="451" y="111"/>
                </a:lnTo>
                <a:lnTo>
                  <a:pt x="456" y="106"/>
                </a:lnTo>
                <a:lnTo>
                  <a:pt x="461" y="106"/>
                </a:lnTo>
                <a:lnTo>
                  <a:pt x="466" y="106"/>
                </a:lnTo>
                <a:lnTo>
                  <a:pt x="471" y="101"/>
                </a:lnTo>
                <a:lnTo>
                  <a:pt x="476" y="101"/>
                </a:lnTo>
                <a:lnTo>
                  <a:pt x="480" y="101"/>
                </a:lnTo>
                <a:lnTo>
                  <a:pt x="485" y="96"/>
                </a:lnTo>
                <a:lnTo>
                  <a:pt x="490" y="91"/>
                </a:lnTo>
                <a:lnTo>
                  <a:pt x="495" y="87"/>
                </a:lnTo>
                <a:lnTo>
                  <a:pt x="500" y="87"/>
                </a:lnTo>
                <a:lnTo>
                  <a:pt x="504" y="82"/>
                </a:lnTo>
                <a:lnTo>
                  <a:pt x="509" y="77"/>
                </a:lnTo>
                <a:lnTo>
                  <a:pt x="514" y="67"/>
                </a:lnTo>
                <a:lnTo>
                  <a:pt x="519" y="63"/>
                </a:lnTo>
                <a:lnTo>
                  <a:pt x="524" y="58"/>
                </a:lnTo>
                <a:lnTo>
                  <a:pt x="528" y="58"/>
                </a:lnTo>
                <a:lnTo>
                  <a:pt x="533" y="53"/>
                </a:lnTo>
                <a:lnTo>
                  <a:pt x="538" y="48"/>
                </a:lnTo>
                <a:lnTo>
                  <a:pt x="543" y="39"/>
                </a:lnTo>
                <a:lnTo>
                  <a:pt x="548" y="34"/>
                </a:lnTo>
                <a:lnTo>
                  <a:pt x="552" y="29"/>
                </a:lnTo>
                <a:lnTo>
                  <a:pt x="557" y="29"/>
                </a:lnTo>
                <a:lnTo>
                  <a:pt x="562" y="24"/>
                </a:lnTo>
                <a:lnTo>
                  <a:pt x="567" y="19"/>
                </a:lnTo>
                <a:lnTo>
                  <a:pt x="572" y="15"/>
                </a:lnTo>
                <a:lnTo>
                  <a:pt x="576" y="10"/>
                </a:lnTo>
                <a:lnTo>
                  <a:pt x="581" y="10"/>
                </a:lnTo>
                <a:lnTo>
                  <a:pt x="586" y="5"/>
                </a:lnTo>
                <a:lnTo>
                  <a:pt x="591" y="5"/>
                </a:lnTo>
                <a:lnTo>
                  <a:pt x="596" y="0"/>
                </a:lnTo>
                <a:lnTo>
                  <a:pt x="600" y="0"/>
                </a:lnTo>
                <a:lnTo>
                  <a:pt x="605" y="0"/>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427" name="Freeform 243">
            <a:extLst>
              <a:ext uri="{FF2B5EF4-FFF2-40B4-BE49-F238E27FC236}">
                <a16:creationId xmlns:a16="http://schemas.microsoft.com/office/drawing/2014/main" id="{D7E3B937-76BF-42D7-AE02-F6EB88D0F4EC}"/>
              </a:ext>
            </a:extLst>
          </p:cNvPr>
          <p:cNvSpPr>
            <a:spLocks/>
          </p:cNvSpPr>
          <p:nvPr/>
        </p:nvSpPr>
        <p:spPr bwMode="auto">
          <a:xfrm>
            <a:off x="5770563" y="2105025"/>
            <a:ext cx="671512" cy="195263"/>
          </a:xfrm>
          <a:custGeom>
            <a:avLst/>
            <a:gdLst>
              <a:gd name="T0" fmla="*/ 5 w 346"/>
              <a:gd name="T1" fmla="*/ 101 h 106"/>
              <a:gd name="T2" fmla="*/ 15 w 346"/>
              <a:gd name="T3" fmla="*/ 101 h 106"/>
              <a:gd name="T4" fmla="*/ 24 w 346"/>
              <a:gd name="T5" fmla="*/ 101 h 106"/>
              <a:gd name="T6" fmla="*/ 34 w 346"/>
              <a:gd name="T7" fmla="*/ 101 h 106"/>
              <a:gd name="T8" fmla="*/ 44 w 346"/>
              <a:gd name="T9" fmla="*/ 101 h 106"/>
              <a:gd name="T10" fmla="*/ 53 w 346"/>
              <a:gd name="T11" fmla="*/ 101 h 106"/>
              <a:gd name="T12" fmla="*/ 63 w 346"/>
              <a:gd name="T13" fmla="*/ 106 h 106"/>
              <a:gd name="T14" fmla="*/ 72 w 346"/>
              <a:gd name="T15" fmla="*/ 106 h 106"/>
              <a:gd name="T16" fmla="*/ 82 w 346"/>
              <a:gd name="T17" fmla="*/ 106 h 106"/>
              <a:gd name="T18" fmla="*/ 92 w 346"/>
              <a:gd name="T19" fmla="*/ 101 h 106"/>
              <a:gd name="T20" fmla="*/ 101 w 346"/>
              <a:gd name="T21" fmla="*/ 101 h 106"/>
              <a:gd name="T22" fmla="*/ 111 w 346"/>
              <a:gd name="T23" fmla="*/ 96 h 106"/>
              <a:gd name="T24" fmla="*/ 120 w 346"/>
              <a:gd name="T25" fmla="*/ 91 h 106"/>
              <a:gd name="T26" fmla="*/ 130 w 346"/>
              <a:gd name="T27" fmla="*/ 82 h 106"/>
              <a:gd name="T28" fmla="*/ 140 w 346"/>
              <a:gd name="T29" fmla="*/ 77 h 106"/>
              <a:gd name="T30" fmla="*/ 149 w 346"/>
              <a:gd name="T31" fmla="*/ 67 h 106"/>
              <a:gd name="T32" fmla="*/ 159 w 346"/>
              <a:gd name="T33" fmla="*/ 58 h 106"/>
              <a:gd name="T34" fmla="*/ 168 w 346"/>
              <a:gd name="T35" fmla="*/ 53 h 106"/>
              <a:gd name="T36" fmla="*/ 178 w 346"/>
              <a:gd name="T37" fmla="*/ 43 h 106"/>
              <a:gd name="T38" fmla="*/ 188 w 346"/>
              <a:gd name="T39" fmla="*/ 34 h 106"/>
              <a:gd name="T40" fmla="*/ 197 w 346"/>
              <a:gd name="T41" fmla="*/ 29 h 106"/>
              <a:gd name="T42" fmla="*/ 207 w 346"/>
              <a:gd name="T43" fmla="*/ 19 h 106"/>
              <a:gd name="T44" fmla="*/ 216 w 346"/>
              <a:gd name="T45" fmla="*/ 14 h 106"/>
              <a:gd name="T46" fmla="*/ 226 w 346"/>
              <a:gd name="T47" fmla="*/ 14 h 106"/>
              <a:gd name="T48" fmla="*/ 236 w 346"/>
              <a:gd name="T49" fmla="*/ 10 h 106"/>
              <a:gd name="T50" fmla="*/ 245 w 346"/>
              <a:gd name="T51" fmla="*/ 5 h 106"/>
              <a:gd name="T52" fmla="*/ 255 w 346"/>
              <a:gd name="T53" fmla="*/ 5 h 106"/>
              <a:gd name="T54" fmla="*/ 265 w 346"/>
              <a:gd name="T55" fmla="*/ 5 h 106"/>
              <a:gd name="T56" fmla="*/ 274 w 346"/>
              <a:gd name="T57" fmla="*/ 5 h 106"/>
              <a:gd name="T58" fmla="*/ 284 w 346"/>
              <a:gd name="T59" fmla="*/ 5 h 106"/>
              <a:gd name="T60" fmla="*/ 293 w 346"/>
              <a:gd name="T61" fmla="*/ 5 h 106"/>
              <a:gd name="T62" fmla="*/ 303 w 346"/>
              <a:gd name="T63" fmla="*/ 5 h 106"/>
              <a:gd name="T64" fmla="*/ 313 w 346"/>
              <a:gd name="T65" fmla="*/ 5 h 106"/>
              <a:gd name="T66" fmla="*/ 322 w 346"/>
              <a:gd name="T67" fmla="*/ 5 h 106"/>
              <a:gd name="T68" fmla="*/ 332 w 346"/>
              <a:gd name="T69" fmla="*/ 0 h 106"/>
              <a:gd name="T70" fmla="*/ 341 w 346"/>
              <a:gd name="T71"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6" h="106">
                <a:moveTo>
                  <a:pt x="0" y="101"/>
                </a:moveTo>
                <a:lnTo>
                  <a:pt x="5" y="101"/>
                </a:lnTo>
                <a:lnTo>
                  <a:pt x="10" y="101"/>
                </a:lnTo>
                <a:lnTo>
                  <a:pt x="15" y="101"/>
                </a:lnTo>
                <a:lnTo>
                  <a:pt x="19" y="101"/>
                </a:lnTo>
                <a:lnTo>
                  <a:pt x="24" y="101"/>
                </a:lnTo>
                <a:lnTo>
                  <a:pt x="29" y="101"/>
                </a:lnTo>
                <a:lnTo>
                  <a:pt x="34" y="101"/>
                </a:lnTo>
                <a:lnTo>
                  <a:pt x="39" y="101"/>
                </a:lnTo>
                <a:lnTo>
                  <a:pt x="44" y="101"/>
                </a:lnTo>
                <a:lnTo>
                  <a:pt x="48" y="101"/>
                </a:lnTo>
                <a:lnTo>
                  <a:pt x="53" y="101"/>
                </a:lnTo>
                <a:lnTo>
                  <a:pt x="58" y="106"/>
                </a:lnTo>
                <a:lnTo>
                  <a:pt x="63" y="106"/>
                </a:lnTo>
                <a:lnTo>
                  <a:pt x="68" y="106"/>
                </a:lnTo>
                <a:lnTo>
                  <a:pt x="72" y="106"/>
                </a:lnTo>
                <a:lnTo>
                  <a:pt x="77" y="106"/>
                </a:lnTo>
                <a:lnTo>
                  <a:pt x="82" y="106"/>
                </a:lnTo>
                <a:lnTo>
                  <a:pt x="87" y="101"/>
                </a:lnTo>
                <a:lnTo>
                  <a:pt x="92" y="101"/>
                </a:lnTo>
                <a:lnTo>
                  <a:pt x="96" y="101"/>
                </a:lnTo>
                <a:lnTo>
                  <a:pt x="101" y="101"/>
                </a:lnTo>
                <a:lnTo>
                  <a:pt x="106" y="96"/>
                </a:lnTo>
                <a:lnTo>
                  <a:pt x="111" y="96"/>
                </a:lnTo>
                <a:lnTo>
                  <a:pt x="116" y="91"/>
                </a:lnTo>
                <a:lnTo>
                  <a:pt x="120" y="91"/>
                </a:lnTo>
                <a:lnTo>
                  <a:pt x="125" y="87"/>
                </a:lnTo>
                <a:lnTo>
                  <a:pt x="130" y="82"/>
                </a:lnTo>
                <a:lnTo>
                  <a:pt x="135" y="77"/>
                </a:lnTo>
                <a:lnTo>
                  <a:pt x="140" y="77"/>
                </a:lnTo>
                <a:lnTo>
                  <a:pt x="144" y="72"/>
                </a:lnTo>
                <a:lnTo>
                  <a:pt x="149" y="67"/>
                </a:lnTo>
                <a:lnTo>
                  <a:pt x="154" y="63"/>
                </a:lnTo>
                <a:lnTo>
                  <a:pt x="159" y="58"/>
                </a:lnTo>
                <a:lnTo>
                  <a:pt x="164" y="53"/>
                </a:lnTo>
                <a:lnTo>
                  <a:pt x="168" y="53"/>
                </a:lnTo>
                <a:lnTo>
                  <a:pt x="173" y="48"/>
                </a:lnTo>
                <a:lnTo>
                  <a:pt x="178" y="43"/>
                </a:lnTo>
                <a:lnTo>
                  <a:pt x="183" y="39"/>
                </a:lnTo>
                <a:lnTo>
                  <a:pt x="188" y="34"/>
                </a:lnTo>
                <a:lnTo>
                  <a:pt x="192" y="29"/>
                </a:lnTo>
                <a:lnTo>
                  <a:pt x="197" y="29"/>
                </a:lnTo>
                <a:lnTo>
                  <a:pt x="202" y="24"/>
                </a:lnTo>
                <a:lnTo>
                  <a:pt x="207" y="19"/>
                </a:lnTo>
                <a:lnTo>
                  <a:pt x="212" y="19"/>
                </a:lnTo>
                <a:lnTo>
                  <a:pt x="216" y="14"/>
                </a:lnTo>
                <a:lnTo>
                  <a:pt x="221" y="14"/>
                </a:lnTo>
                <a:lnTo>
                  <a:pt x="226" y="14"/>
                </a:lnTo>
                <a:lnTo>
                  <a:pt x="231" y="10"/>
                </a:lnTo>
                <a:lnTo>
                  <a:pt x="236" y="10"/>
                </a:lnTo>
                <a:lnTo>
                  <a:pt x="241" y="10"/>
                </a:lnTo>
                <a:lnTo>
                  <a:pt x="245" y="5"/>
                </a:lnTo>
                <a:lnTo>
                  <a:pt x="250" y="5"/>
                </a:lnTo>
                <a:lnTo>
                  <a:pt x="255" y="5"/>
                </a:lnTo>
                <a:lnTo>
                  <a:pt x="260" y="5"/>
                </a:lnTo>
                <a:lnTo>
                  <a:pt x="265" y="5"/>
                </a:lnTo>
                <a:lnTo>
                  <a:pt x="269" y="5"/>
                </a:lnTo>
                <a:lnTo>
                  <a:pt x="274" y="5"/>
                </a:lnTo>
                <a:lnTo>
                  <a:pt x="279" y="5"/>
                </a:lnTo>
                <a:lnTo>
                  <a:pt x="284" y="5"/>
                </a:lnTo>
                <a:lnTo>
                  <a:pt x="289" y="5"/>
                </a:lnTo>
                <a:lnTo>
                  <a:pt x="293" y="5"/>
                </a:lnTo>
                <a:lnTo>
                  <a:pt x="298" y="5"/>
                </a:lnTo>
                <a:lnTo>
                  <a:pt x="303" y="5"/>
                </a:lnTo>
                <a:lnTo>
                  <a:pt x="308" y="5"/>
                </a:lnTo>
                <a:lnTo>
                  <a:pt x="313" y="5"/>
                </a:lnTo>
                <a:lnTo>
                  <a:pt x="317" y="5"/>
                </a:lnTo>
                <a:lnTo>
                  <a:pt x="322" y="5"/>
                </a:lnTo>
                <a:lnTo>
                  <a:pt x="327" y="5"/>
                </a:lnTo>
                <a:lnTo>
                  <a:pt x="332" y="0"/>
                </a:lnTo>
                <a:lnTo>
                  <a:pt x="337" y="0"/>
                </a:lnTo>
                <a:lnTo>
                  <a:pt x="341" y="0"/>
                </a:lnTo>
                <a:lnTo>
                  <a:pt x="346" y="0"/>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aphicFrame>
        <p:nvGraphicFramePr>
          <p:cNvPr id="93428" name="Object 244">
            <a:extLst>
              <a:ext uri="{FF2B5EF4-FFF2-40B4-BE49-F238E27FC236}">
                <a16:creationId xmlns:a16="http://schemas.microsoft.com/office/drawing/2014/main" id="{2139CF9D-238C-4D81-AFE9-02D3C496F816}"/>
              </a:ext>
            </a:extLst>
          </p:cNvPr>
          <p:cNvGraphicFramePr>
            <a:graphicFrameLocks noChangeAspect="1"/>
          </p:cNvGraphicFramePr>
          <p:nvPr/>
        </p:nvGraphicFramePr>
        <p:xfrm>
          <a:off x="4044950" y="5434013"/>
          <a:ext cx="355600" cy="338137"/>
        </p:xfrm>
        <a:graphic>
          <a:graphicData uri="http://schemas.openxmlformats.org/presentationml/2006/ole">
            <mc:AlternateContent xmlns:mc="http://schemas.openxmlformats.org/markup-compatibility/2006">
              <mc:Choice xmlns:v="urn:schemas-microsoft-com:vml" Requires="v">
                <p:oleObj spid="_x0000_s107530" name="Equation" r:id="rId4" imgW="253800" imgH="241200" progId="Equation.DSMT4">
                  <p:embed/>
                </p:oleObj>
              </mc:Choice>
              <mc:Fallback>
                <p:oleObj name="Equation" r:id="rId4" imgW="253800" imgH="241200" progId="Equation.DSMT4">
                  <p:embed/>
                  <p:pic>
                    <p:nvPicPr>
                      <p:cNvPr id="0" name="Object 24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4950" y="5434013"/>
                        <a:ext cx="355600" cy="338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429" name="Object 245">
            <a:extLst>
              <a:ext uri="{FF2B5EF4-FFF2-40B4-BE49-F238E27FC236}">
                <a16:creationId xmlns:a16="http://schemas.microsoft.com/office/drawing/2014/main" id="{D93C6D38-ED22-4428-868E-94C0A614C73D}"/>
              </a:ext>
            </a:extLst>
          </p:cNvPr>
          <p:cNvGraphicFramePr>
            <a:graphicFrameLocks noChangeAspect="1"/>
          </p:cNvGraphicFramePr>
          <p:nvPr/>
        </p:nvGraphicFramePr>
        <p:xfrm>
          <a:off x="1447800" y="3376613"/>
          <a:ext cx="661988" cy="331787"/>
        </p:xfrm>
        <a:graphic>
          <a:graphicData uri="http://schemas.openxmlformats.org/presentationml/2006/ole">
            <mc:AlternateContent xmlns:mc="http://schemas.openxmlformats.org/markup-compatibility/2006">
              <mc:Choice xmlns:v="urn:schemas-microsoft-com:vml" Requires="v">
                <p:oleObj spid="_x0000_s107531" name="Equation" r:id="rId6" imgW="507960" imgH="253800" progId="Equation.DSMT4">
                  <p:embed/>
                </p:oleObj>
              </mc:Choice>
              <mc:Fallback>
                <p:oleObj name="Equation" r:id="rId6" imgW="507960" imgH="253800" progId="Equation.DSMT4">
                  <p:embed/>
                  <p:pic>
                    <p:nvPicPr>
                      <p:cNvPr id="0" name="Object 24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7800" y="3376613"/>
                        <a:ext cx="661988" cy="331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Text Box 4">
            <a:extLst>
              <a:ext uri="{FF2B5EF4-FFF2-40B4-BE49-F238E27FC236}">
                <a16:creationId xmlns:a16="http://schemas.microsoft.com/office/drawing/2014/main" id="{431A5667-BA74-4C9F-855D-3F867441F40E}"/>
              </a:ext>
            </a:extLst>
          </p:cNvPr>
          <p:cNvSpPr txBox="1">
            <a:spLocks noChangeArrowheads="1"/>
          </p:cNvSpPr>
          <p:nvPr/>
        </p:nvSpPr>
        <p:spPr bwMode="auto">
          <a:xfrm>
            <a:off x="3184525" y="288925"/>
            <a:ext cx="2892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SDH</a:t>
            </a:r>
          </a:p>
        </p:txBody>
      </p:sp>
      <p:sp>
        <p:nvSpPr>
          <p:cNvPr id="94213" name="Line 5">
            <a:extLst>
              <a:ext uri="{FF2B5EF4-FFF2-40B4-BE49-F238E27FC236}">
                <a16:creationId xmlns:a16="http://schemas.microsoft.com/office/drawing/2014/main" id="{CECCE893-9B0E-4EDF-AB64-ED4BE51E451C}"/>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215" name="Text Box 7">
            <a:extLst>
              <a:ext uri="{FF2B5EF4-FFF2-40B4-BE49-F238E27FC236}">
                <a16:creationId xmlns:a16="http://schemas.microsoft.com/office/drawing/2014/main" id="{072AE713-6BF5-4873-AC84-6D5A0E33A7E9}"/>
              </a:ext>
            </a:extLst>
          </p:cNvPr>
          <p:cNvSpPr txBox="1">
            <a:spLocks noChangeArrowheads="1"/>
          </p:cNvSpPr>
          <p:nvPr/>
        </p:nvSpPr>
        <p:spPr bwMode="auto">
          <a:xfrm>
            <a:off x="381000" y="1143000"/>
            <a:ext cx="80772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Using this separation of variables solutions at many frequencies to synthesize a  P-wave  impulse time domain solution (pulse-echo)</a:t>
            </a:r>
          </a:p>
        </p:txBody>
      </p:sp>
      <p:sp>
        <p:nvSpPr>
          <p:cNvPr id="94216" name="Rectangle 8">
            <a:extLst>
              <a:ext uri="{FF2B5EF4-FFF2-40B4-BE49-F238E27FC236}">
                <a16:creationId xmlns:a16="http://schemas.microsoft.com/office/drawing/2014/main" id="{69E052ED-2C58-4154-B442-CD05A14DEAE6}"/>
              </a:ext>
            </a:extLst>
          </p:cNvPr>
          <p:cNvSpPr>
            <a:spLocks noChangeArrowheads="1"/>
          </p:cNvSpPr>
          <p:nvPr/>
        </p:nvSpPr>
        <p:spPr bwMode="auto">
          <a:xfrm>
            <a:off x="228600" y="5715000"/>
            <a:ext cx="8729663" cy="639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The time-domain pulse-echo P-wave response of a 0.5 mm radius cylindrical void in steel (c</a:t>
            </a:r>
            <a:r>
              <a:rPr lang="en-US" altLang="en-US" sz="1200" baseline="-25000"/>
              <a:t>p</a:t>
            </a:r>
            <a:r>
              <a:rPr lang="en-US" altLang="en-US" sz="1200"/>
              <a:t> = 5900  m/s, c</a:t>
            </a:r>
            <a:r>
              <a:rPr lang="en-US" altLang="en-US" sz="1200" baseline="-25000"/>
              <a:t>s</a:t>
            </a:r>
            <a:r>
              <a:rPr lang="en-US" altLang="en-US" sz="1200"/>
              <a:t> = 3200  m/sec) obtained by</a:t>
            </a:r>
          </a:p>
          <a:p>
            <a:r>
              <a:rPr lang="en-US" altLang="en-US" sz="1200"/>
              <a:t> applying a low-pass cosine-squared windowing filter between 10 and 20 MHz to the separation of variables solution and then inverting the </a:t>
            </a:r>
          </a:p>
          <a:p>
            <a:r>
              <a:rPr lang="en-US" altLang="en-US" sz="1200"/>
              <a:t>result into the time domain with the inverse Fourier transform.</a:t>
            </a:r>
          </a:p>
        </p:txBody>
      </p:sp>
      <p:sp>
        <p:nvSpPr>
          <p:cNvPr id="94217" name="AutoShape 9">
            <a:extLst>
              <a:ext uri="{FF2B5EF4-FFF2-40B4-BE49-F238E27FC236}">
                <a16:creationId xmlns:a16="http://schemas.microsoft.com/office/drawing/2014/main" id="{68CF7700-B621-4132-8AB4-E5C8BA6D7094}"/>
              </a:ext>
            </a:extLst>
          </p:cNvPr>
          <p:cNvSpPr>
            <a:spLocks noChangeAspect="1" noChangeArrowheads="1" noTextEdit="1"/>
          </p:cNvSpPr>
          <p:nvPr/>
        </p:nvSpPr>
        <p:spPr bwMode="auto">
          <a:xfrm>
            <a:off x="2209800" y="2514600"/>
            <a:ext cx="4495800"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219" name="Rectangle 11">
            <a:extLst>
              <a:ext uri="{FF2B5EF4-FFF2-40B4-BE49-F238E27FC236}">
                <a16:creationId xmlns:a16="http://schemas.microsoft.com/office/drawing/2014/main" id="{B7F7C5A5-9D19-42C7-A197-C12E969D1CB3}"/>
              </a:ext>
            </a:extLst>
          </p:cNvPr>
          <p:cNvSpPr>
            <a:spLocks noChangeArrowheads="1"/>
          </p:cNvSpPr>
          <p:nvPr/>
        </p:nvSpPr>
        <p:spPr bwMode="auto">
          <a:xfrm>
            <a:off x="2840038" y="2589213"/>
            <a:ext cx="3716337" cy="21859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220" name="Rectangle 12">
            <a:extLst>
              <a:ext uri="{FF2B5EF4-FFF2-40B4-BE49-F238E27FC236}">
                <a16:creationId xmlns:a16="http://schemas.microsoft.com/office/drawing/2014/main" id="{07EB480C-A99A-40FE-A9AF-D5F0B35F2566}"/>
              </a:ext>
            </a:extLst>
          </p:cNvPr>
          <p:cNvSpPr>
            <a:spLocks noChangeArrowheads="1"/>
          </p:cNvSpPr>
          <p:nvPr/>
        </p:nvSpPr>
        <p:spPr bwMode="auto">
          <a:xfrm>
            <a:off x="2840038" y="2589213"/>
            <a:ext cx="3716337" cy="2185987"/>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221" name="Line 13">
            <a:extLst>
              <a:ext uri="{FF2B5EF4-FFF2-40B4-BE49-F238E27FC236}">
                <a16:creationId xmlns:a16="http://schemas.microsoft.com/office/drawing/2014/main" id="{52D49D2F-1A11-4AE2-AD69-AC5E853CA514}"/>
              </a:ext>
            </a:extLst>
          </p:cNvPr>
          <p:cNvSpPr>
            <a:spLocks noChangeShapeType="1"/>
          </p:cNvSpPr>
          <p:nvPr/>
        </p:nvSpPr>
        <p:spPr bwMode="auto">
          <a:xfrm>
            <a:off x="2840038" y="2589213"/>
            <a:ext cx="3716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2" name="Freeform 14">
            <a:extLst>
              <a:ext uri="{FF2B5EF4-FFF2-40B4-BE49-F238E27FC236}">
                <a16:creationId xmlns:a16="http://schemas.microsoft.com/office/drawing/2014/main" id="{948C3FFA-C597-44E0-945E-82270692A873}"/>
              </a:ext>
            </a:extLst>
          </p:cNvPr>
          <p:cNvSpPr>
            <a:spLocks/>
          </p:cNvSpPr>
          <p:nvPr/>
        </p:nvSpPr>
        <p:spPr bwMode="auto">
          <a:xfrm>
            <a:off x="2840038" y="2589213"/>
            <a:ext cx="3716337" cy="2185987"/>
          </a:xfrm>
          <a:custGeom>
            <a:avLst/>
            <a:gdLst>
              <a:gd name="T0" fmla="*/ 0 w 2341"/>
              <a:gd name="T1" fmla="*/ 1377 h 1377"/>
              <a:gd name="T2" fmla="*/ 2341 w 2341"/>
              <a:gd name="T3" fmla="*/ 1377 h 1377"/>
              <a:gd name="T4" fmla="*/ 2341 w 2341"/>
              <a:gd name="T5" fmla="*/ 0 h 1377"/>
            </a:gdLst>
            <a:ahLst/>
            <a:cxnLst>
              <a:cxn ang="0">
                <a:pos x="T0" y="T1"/>
              </a:cxn>
              <a:cxn ang="0">
                <a:pos x="T2" y="T3"/>
              </a:cxn>
              <a:cxn ang="0">
                <a:pos x="T4" y="T5"/>
              </a:cxn>
            </a:cxnLst>
            <a:rect l="0" t="0" r="r" b="b"/>
            <a:pathLst>
              <a:path w="2341" h="1377">
                <a:moveTo>
                  <a:pt x="0" y="1377"/>
                </a:moveTo>
                <a:lnTo>
                  <a:pt x="2341" y="1377"/>
                </a:lnTo>
                <a:lnTo>
                  <a:pt x="2341"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223" name="Line 15">
            <a:extLst>
              <a:ext uri="{FF2B5EF4-FFF2-40B4-BE49-F238E27FC236}">
                <a16:creationId xmlns:a16="http://schemas.microsoft.com/office/drawing/2014/main" id="{7C1DF133-9A4E-4F3E-B0E7-13DC4FEB6DB7}"/>
              </a:ext>
            </a:extLst>
          </p:cNvPr>
          <p:cNvSpPr>
            <a:spLocks noChangeShapeType="1"/>
          </p:cNvSpPr>
          <p:nvPr/>
        </p:nvSpPr>
        <p:spPr bwMode="auto">
          <a:xfrm flipV="1">
            <a:off x="2840038" y="2589213"/>
            <a:ext cx="1587" cy="21859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4" name="Line 16">
            <a:extLst>
              <a:ext uri="{FF2B5EF4-FFF2-40B4-BE49-F238E27FC236}">
                <a16:creationId xmlns:a16="http://schemas.microsoft.com/office/drawing/2014/main" id="{AAAED198-D4EC-4E06-9398-BB02CB5E41B2}"/>
              </a:ext>
            </a:extLst>
          </p:cNvPr>
          <p:cNvSpPr>
            <a:spLocks noChangeShapeType="1"/>
          </p:cNvSpPr>
          <p:nvPr/>
        </p:nvSpPr>
        <p:spPr bwMode="auto">
          <a:xfrm flipV="1">
            <a:off x="2840038" y="473233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5" name="Line 17">
            <a:extLst>
              <a:ext uri="{FF2B5EF4-FFF2-40B4-BE49-F238E27FC236}">
                <a16:creationId xmlns:a16="http://schemas.microsoft.com/office/drawing/2014/main" id="{F02E8416-C374-4DBF-B0CE-43728F317C77}"/>
              </a:ext>
            </a:extLst>
          </p:cNvPr>
          <p:cNvSpPr>
            <a:spLocks noChangeShapeType="1"/>
          </p:cNvSpPr>
          <p:nvPr/>
        </p:nvSpPr>
        <p:spPr bwMode="auto">
          <a:xfrm>
            <a:off x="2840038" y="2589213"/>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6" name="Rectangle 18">
            <a:extLst>
              <a:ext uri="{FF2B5EF4-FFF2-40B4-BE49-F238E27FC236}">
                <a16:creationId xmlns:a16="http://schemas.microsoft.com/office/drawing/2014/main" id="{606355A9-7013-4A09-AD84-33A427A37749}"/>
              </a:ext>
            </a:extLst>
          </p:cNvPr>
          <p:cNvSpPr>
            <a:spLocks noChangeArrowheads="1"/>
          </p:cNvSpPr>
          <p:nvPr/>
        </p:nvSpPr>
        <p:spPr bwMode="auto">
          <a:xfrm>
            <a:off x="2779713" y="487838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94227" name="Rectangle 19">
            <a:extLst>
              <a:ext uri="{FF2B5EF4-FFF2-40B4-BE49-F238E27FC236}">
                <a16:creationId xmlns:a16="http://schemas.microsoft.com/office/drawing/2014/main" id="{999D10C8-393B-45D7-8998-801BBC8F0860}"/>
              </a:ext>
            </a:extLst>
          </p:cNvPr>
          <p:cNvSpPr>
            <a:spLocks noChangeArrowheads="1"/>
          </p:cNvSpPr>
          <p:nvPr/>
        </p:nvSpPr>
        <p:spPr bwMode="auto">
          <a:xfrm>
            <a:off x="2832100" y="48783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a:t>
            </a:r>
            <a:endParaRPr lang="en-US" altLang="en-US"/>
          </a:p>
        </p:txBody>
      </p:sp>
      <p:sp>
        <p:nvSpPr>
          <p:cNvPr id="94228" name="Line 20">
            <a:extLst>
              <a:ext uri="{FF2B5EF4-FFF2-40B4-BE49-F238E27FC236}">
                <a16:creationId xmlns:a16="http://schemas.microsoft.com/office/drawing/2014/main" id="{8C9FCC91-DB00-4525-B38F-757BD598A1BC}"/>
              </a:ext>
            </a:extLst>
          </p:cNvPr>
          <p:cNvSpPr>
            <a:spLocks noChangeShapeType="1"/>
          </p:cNvSpPr>
          <p:nvPr/>
        </p:nvSpPr>
        <p:spPr bwMode="auto">
          <a:xfrm flipV="1">
            <a:off x="3576638" y="473233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29" name="Line 21">
            <a:extLst>
              <a:ext uri="{FF2B5EF4-FFF2-40B4-BE49-F238E27FC236}">
                <a16:creationId xmlns:a16="http://schemas.microsoft.com/office/drawing/2014/main" id="{758EDBDD-61A9-4779-AF2E-1558D89880FA}"/>
              </a:ext>
            </a:extLst>
          </p:cNvPr>
          <p:cNvSpPr>
            <a:spLocks noChangeShapeType="1"/>
          </p:cNvSpPr>
          <p:nvPr/>
        </p:nvSpPr>
        <p:spPr bwMode="auto">
          <a:xfrm>
            <a:off x="3576638" y="2589213"/>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30" name="Rectangle 22">
            <a:extLst>
              <a:ext uri="{FF2B5EF4-FFF2-40B4-BE49-F238E27FC236}">
                <a16:creationId xmlns:a16="http://schemas.microsoft.com/office/drawing/2014/main" id="{499D5C35-4E85-4267-9339-03CCD5C7EEFD}"/>
              </a:ext>
            </a:extLst>
          </p:cNvPr>
          <p:cNvSpPr>
            <a:spLocks noChangeArrowheads="1"/>
          </p:cNvSpPr>
          <p:nvPr/>
        </p:nvSpPr>
        <p:spPr bwMode="auto">
          <a:xfrm>
            <a:off x="3465513" y="487838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94231" name="Rectangle 23">
            <a:extLst>
              <a:ext uri="{FF2B5EF4-FFF2-40B4-BE49-F238E27FC236}">
                <a16:creationId xmlns:a16="http://schemas.microsoft.com/office/drawing/2014/main" id="{34DC1461-94BD-49F5-8310-CAC659E44E68}"/>
              </a:ext>
            </a:extLst>
          </p:cNvPr>
          <p:cNvSpPr>
            <a:spLocks noChangeArrowheads="1"/>
          </p:cNvSpPr>
          <p:nvPr/>
        </p:nvSpPr>
        <p:spPr bwMode="auto">
          <a:xfrm>
            <a:off x="3516313" y="4878388"/>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0.5</a:t>
            </a:r>
            <a:endParaRPr lang="en-US" altLang="en-US"/>
          </a:p>
        </p:txBody>
      </p:sp>
      <p:sp>
        <p:nvSpPr>
          <p:cNvPr id="94232" name="Line 24">
            <a:extLst>
              <a:ext uri="{FF2B5EF4-FFF2-40B4-BE49-F238E27FC236}">
                <a16:creationId xmlns:a16="http://schemas.microsoft.com/office/drawing/2014/main" id="{D5163E9D-2EAC-45CE-B4DA-5CF07C7D2BE8}"/>
              </a:ext>
            </a:extLst>
          </p:cNvPr>
          <p:cNvSpPr>
            <a:spLocks noChangeShapeType="1"/>
          </p:cNvSpPr>
          <p:nvPr/>
        </p:nvSpPr>
        <p:spPr bwMode="auto">
          <a:xfrm flipV="1">
            <a:off x="4321175" y="473233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33" name="Line 25">
            <a:extLst>
              <a:ext uri="{FF2B5EF4-FFF2-40B4-BE49-F238E27FC236}">
                <a16:creationId xmlns:a16="http://schemas.microsoft.com/office/drawing/2014/main" id="{BFAA0BB1-1658-4F2B-B0FA-5B378FA73427}"/>
              </a:ext>
            </a:extLst>
          </p:cNvPr>
          <p:cNvSpPr>
            <a:spLocks noChangeShapeType="1"/>
          </p:cNvSpPr>
          <p:nvPr/>
        </p:nvSpPr>
        <p:spPr bwMode="auto">
          <a:xfrm>
            <a:off x="4321175" y="2589213"/>
            <a:ext cx="1588"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34" name="Rectangle 26">
            <a:extLst>
              <a:ext uri="{FF2B5EF4-FFF2-40B4-BE49-F238E27FC236}">
                <a16:creationId xmlns:a16="http://schemas.microsoft.com/office/drawing/2014/main" id="{22CFF12C-1F8E-4ADC-A896-2C963529E05F}"/>
              </a:ext>
            </a:extLst>
          </p:cNvPr>
          <p:cNvSpPr>
            <a:spLocks noChangeArrowheads="1"/>
          </p:cNvSpPr>
          <p:nvPr/>
        </p:nvSpPr>
        <p:spPr bwMode="auto">
          <a:xfrm>
            <a:off x="4295775" y="48783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94235" name="Line 27">
            <a:extLst>
              <a:ext uri="{FF2B5EF4-FFF2-40B4-BE49-F238E27FC236}">
                <a16:creationId xmlns:a16="http://schemas.microsoft.com/office/drawing/2014/main" id="{D2B8FE16-FC94-4B85-B314-CFABD3429F55}"/>
              </a:ext>
            </a:extLst>
          </p:cNvPr>
          <p:cNvSpPr>
            <a:spLocks noChangeShapeType="1"/>
          </p:cNvSpPr>
          <p:nvPr/>
        </p:nvSpPr>
        <p:spPr bwMode="auto">
          <a:xfrm flipV="1">
            <a:off x="5064125" y="4732338"/>
            <a:ext cx="3175"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36" name="Line 28">
            <a:extLst>
              <a:ext uri="{FF2B5EF4-FFF2-40B4-BE49-F238E27FC236}">
                <a16:creationId xmlns:a16="http://schemas.microsoft.com/office/drawing/2014/main" id="{FA2586C4-CAC7-435D-9446-2C260F504EA1}"/>
              </a:ext>
            </a:extLst>
          </p:cNvPr>
          <p:cNvSpPr>
            <a:spLocks noChangeShapeType="1"/>
          </p:cNvSpPr>
          <p:nvPr/>
        </p:nvSpPr>
        <p:spPr bwMode="auto">
          <a:xfrm>
            <a:off x="5064125" y="2589213"/>
            <a:ext cx="3175"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37" name="Rectangle 29">
            <a:extLst>
              <a:ext uri="{FF2B5EF4-FFF2-40B4-BE49-F238E27FC236}">
                <a16:creationId xmlns:a16="http://schemas.microsoft.com/office/drawing/2014/main" id="{489E5F01-CF59-4630-9A5C-FB271706E278}"/>
              </a:ext>
            </a:extLst>
          </p:cNvPr>
          <p:cNvSpPr>
            <a:spLocks noChangeArrowheads="1"/>
          </p:cNvSpPr>
          <p:nvPr/>
        </p:nvSpPr>
        <p:spPr bwMode="auto">
          <a:xfrm>
            <a:off x="4987925" y="487838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0.5</a:t>
            </a:r>
            <a:endParaRPr lang="en-US" altLang="en-US"/>
          </a:p>
        </p:txBody>
      </p:sp>
      <p:sp>
        <p:nvSpPr>
          <p:cNvPr id="94238" name="Line 30">
            <a:extLst>
              <a:ext uri="{FF2B5EF4-FFF2-40B4-BE49-F238E27FC236}">
                <a16:creationId xmlns:a16="http://schemas.microsoft.com/office/drawing/2014/main" id="{EB75362B-2E69-4536-8F00-BC4D6E8FC7B6}"/>
              </a:ext>
            </a:extLst>
          </p:cNvPr>
          <p:cNvSpPr>
            <a:spLocks noChangeShapeType="1"/>
          </p:cNvSpPr>
          <p:nvPr/>
        </p:nvSpPr>
        <p:spPr bwMode="auto">
          <a:xfrm flipV="1">
            <a:off x="5811838" y="473233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39" name="Line 31">
            <a:extLst>
              <a:ext uri="{FF2B5EF4-FFF2-40B4-BE49-F238E27FC236}">
                <a16:creationId xmlns:a16="http://schemas.microsoft.com/office/drawing/2014/main" id="{E6C2FBCB-6763-4685-8C5D-9AC7AC5EA1DA}"/>
              </a:ext>
            </a:extLst>
          </p:cNvPr>
          <p:cNvSpPr>
            <a:spLocks noChangeShapeType="1"/>
          </p:cNvSpPr>
          <p:nvPr/>
        </p:nvSpPr>
        <p:spPr bwMode="auto">
          <a:xfrm>
            <a:off x="5811838" y="2589213"/>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0" name="Rectangle 32">
            <a:extLst>
              <a:ext uri="{FF2B5EF4-FFF2-40B4-BE49-F238E27FC236}">
                <a16:creationId xmlns:a16="http://schemas.microsoft.com/office/drawing/2014/main" id="{66CA0F8E-4EB8-4D2B-B917-296EF3FAAB85}"/>
              </a:ext>
            </a:extLst>
          </p:cNvPr>
          <p:cNvSpPr>
            <a:spLocks noChangeArrowheads="1"/>
          </p:cNvSpPr>
          <p:nvPr/>
        </p:nvSpPr>
        <p:spPr bwMode="auto">
          <a:xfrm>
            <a:off x="5784850" y="48783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a:t>
            </a:r>
            <a:endParaRPr lang="en-US" altLang="en-US"/>
          </a:p>
        </p:txBody>
      </p:sp>
      <p:sp>
        <p:nvSpPr>
          <p:cNvPr id="94241" name="Line 33">
            <a:extLst>
              <a:ext uri="{FF2B5EF4-FFF2-40B4-BE49-F238E27FC236}">
                <a16:creationId xmlns:a16="http://schemas.microsoft.com/office/drawing/2014/main" id="{D70B6F4E-09BF-4409-9C03-BBAAD70C935C}"/>
              </a:ext>
            </a:extLst>
          </p:cNvPr>
          <p:cNvSpPr>
            <a:spLocks noChangeShapeType="1"/>
          </p:cNvSpPr>
          <p:nvPr/>
        </p:nvSpPr>
        <p:spPr bwMode="auto">
          <a:xfrm flipV="1">
            <a:off x="6556375" y="473233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2" name="Line 34">
            <a:extLst>
              <a:ext uri="{FF2B5EF4-FFF2-40B4-BE49-F238E27FC236}">
                <a16:creationId xmlns:a16="http://schemas.microsoft.com/office/drawing/2014/main" id="{1CF317D1-B7C1-4D96-9745-8772A41674F7}"/>
              </a:ext>
            </a:extLst>
          </p:cNvPr>
          <p:cNvSpPr>
            <a:spLocks noChangeShapeType="1"/>
          </p:cNvSpPr>
          <p:nvPr/>
        </p:nvSpPr>
        <p:spPr bwMode="auto">
          <a:xfrm>
            <a:off x="6556375" y="2589213"/>
            <a:ext cx="1588"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3" name="Rectangle 35">
            <a:extLst>
              <a:ext uri="{FF2B5EF4-FFF2-40B4-BE49-F238E27FC236}">
                <a16:creationId xmlns:a16="http://schemas.microsoft.com/office/drawing/2014/main" id="{82D6B22F-27BC-489C-814B-1122D3038D9A}"/>
              </a:ext>
            </a:extLst>
          </p:cNvPr>
          <p:cNvSpPr>
            <a:spLocks noChangeArrowheads="1"/>
          </p:cNvSpPr>
          <p:nvPr/>
        </p:nvSpPr>
        <p:spPr bwMode="auto">
          <a:xfrm>
            <a:off x="6480175" y="487838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1.5</a:t>
            </a:r>
            <a:endParaRPr lang="en-US" altLang="en-US"/>
          </a:p>
        </p:txBody>
      </p:sp>
      <p:sp>
        <p:nvSpPr>
          <p:cNvPr id="94244" name="Line 36">
            <a:extLst>
              <a:ext uri="{FF2B5EF4-FFF2-40B4-BE49-F238E27FC236}">
                <a16:creationId xmlns:a16="http://schemas.microsoft.com/office/drawing/2014/main" id="{CDDD07D3-21F6-4E5F-8DE5-BF85308F9DD0}"/>
              </a:ext>
            </a:extLst>
          </p:cNvPr>
          <p:cNvSpPr>
            <a:spLocks noChangeShapeType="1"/>
          </p:cNvSpPr>
          <p:nvPr/>
        </p:nvSpPr>
        <p:spPr bwMode="auto">
          <a:xfrm>
            <a:off x="2840038" y="477520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5" name="Line 37">
            <a:extLst>
              <a:ext uri="{FF2B5EF4-FFF2-40B4-BE49-F238E27FC236}">
                <a16:creationId xmlns:a16="http://schemas.microsoft.com/office/drawing/2014/main" id="{CA5CA9A5-0028-4B7C-8616-FA013AA5B893}"/>
              </a:ext>
            </a:extLst>
          </p:cNvPr>
          <p:cNvSpPr>
            <a:spLocks noChangeShapeType="1"/>
          </p:cNvSpPr>
          <p:nvPr/>
        </p:nvSpPr>
        <p:spPr bwMode="auto">
          <a:xfrm flipH="1">
            <a:off x="6513513" y="4775200"/>
            <a:ext cx="428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6" name="Rectangle 38">
            <a:extLst>
              <a:ext uri="{FF2B5EF4-FFF2-40B4-BE49-F238E27FC236}">
                <a16:creationId xmlns:a16="http://schemas.microsoft.com/office/drawing/2014/main" id="{812F442B-E759-4575-A73F-336342046096}"/>
              </a:ext>
            </a:extLst>
          </p:cNvPr>
          <p:cNvSpPr>
            <a:spLocks noChangeArrowheads="1"/>
          </p:cNvSpPr>
          <p:nvPr/>
        </p:nvSpPr>
        <p:spPr bwMode="auto">
          <a:xfrm>
            <a:off x="2593975" y="471328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94247" name="Rectangle 39">
            <a:extLst>
              <a:ext uri="{FF2B5EF4-FFF2-40B4-BE49-F238E27FC236}">
                <a16:creationId xmlns:a16="http://schemas.microsoft.com/office/drawing/2014/main" id="{D799329D-AE5F-47DB-B53C-FDC7C7E26025}"/>
              </a:ext>
            </a:extLst>
          </p:cNvPr>
          <p:cNvSpPr>
            <a:spLocks noChangeArrowheads="1"/>
          </p:cNvSpPr>
          <p:nvPr/>
        </p:nvSpPr>
        <p:spPr bwMode="auto">
          <a:xfrm>
            <a:off x="2644775" y="471328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30</a:t>
            </a:r>
            <a:endParaRPr lang="en-US" altLang="en-US"/>
          </a:p>
        </p:txBody>
      </p:sp>
      <p:sp>
        <p:nvSpPr>
          <p:cNvPr id="94248" name="Line 40">
            <a:extLst>
              <a:ext uri="{FF2B5EF4-FFF2-40B4-BE49-F238E27FC236}">
                <a16:creationId xmlns:a16="http://schemas.microsoft.com/office/drawing/2014/main" id="{4BC64AC0-EF43-44F1-A4B5-817C3A33856E}"/>
              </a:ext>
            </a:extLst>
          </p:cNvPr>
          <p:cNvSpPr>
            <a:spLocks noChangeShapeType="1"/>
          </p:cNvSpPr>
          <p:nvPr/>
        </p:nvSpPr>
        <p:spPr bwMode="auto">
          <a:xfrm>
            <a:off x="2840038" y="4405313"/>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49" name="Line 41">
            <a:extLst>
              <a:ext uri="{FF2B5EF4-FFF2-40B4-BE49-F238E27FC236}">
                <a16:creationId xmlns:a16="http://schemas.microsoft.com/office/drawing/2014/main" id="{A87029D6-FE14-406D-92DC-EE9CFFCC26C1}"/>
              </a:ext>
            </a:extLst>
          </p:cNvPr>
          <p:cNvSpPr>
            <a:spLocks noChangeShapeType="1"/>
          </p:cNvSpPr>
          <p:nvPr/>
        </p:nvSpPr>
        <p:spPr bwMode="auto">
          <a:xfrm flipH="1">
            <a:off x="6513513" y="4405313"/>
            <a:ext cx="42862"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50" name="Rectangle 42">
            <a:extLst>
              <a:ext uri="{FF2B5EF4-FFF2-40B4-BE49-F238E27FC236}">
                <a16:creationId xmlns:a16="http://schemas.microsoft.com/office/drawing/2014/main" id="{97CBAA32-10CE-4AEA-AC31-33294F57513B}"/>
              </a:ext>
            </a:extLst>
          </p:cNvPr>
          <p:cNvSpPr>
            <a:spLocks noChangeArrowheads="1"/>
          </p:cNvSpPr>
          <p:nvPr/>
        </p:nvSpPr>
        <p:spPr bwMode="auto">
          <a:xfrm>
            <a:off x="2593975" y="434498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94251" name="Rectangle 43">
            <a:extLst>
              <a:ext uri="{FF2B5EF4-FFF2-40B4-BE49-F238E27FC236}">
                <a16:creationId xmlns:a16="http://schemas.microsoft.com/office/drawing/2014/main" id="{22C2CACA-B341-4350-87F3-20B5B0682695}"/>
              </a:ext>
            </a:extLst>
          </p:cNvPr>
          <p:cNvSpPr>
            <a:spLocks noChangeArrowheads="1"/>
          </p:cNvSpPr>
          <p:nvPr/>
        </p:nvSpPr>
        <p:spPr bwMode="auto">
          <a:xfrm>
            <a:off x="2644775" y="434498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20</a:t>
            </a:r>
            <a:endParaRPr lang="en-US" altLang="en-US"/>
          </a:p>
        </p:txBody>
      </p:sp>
      <p:sp>
        <p:nvSpPr>
          <p:cNvPr id="94252" name="Line 44">
            <a:extLst>
              <a:ext uri="{FF2B5EF4-FFF2-40B4-BE49-F238E27FC236}">
                <a16:creationId xmlns:a16="http://schemas.microsoft.com/office/drawing/2014/main" id="{B35DCE2E-920F-4D79-A404-33882E14EACD}"/>
              </a:ext>
            </a:extLst>
          </p:cNvPr>
          <p:cNvSpPr>
            <a:spLocks noChangeShapeType="1"/>
          </p:cNvSpPr>
          <p:nvPr/>
        </p:nvSpPr>
        <p:spPr bwMode="auto">
          <a:xfrm>
            <a:off x="2840038" y="404495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53" name="Line 45">
            <a:extLst>
              <a:ext uri="{FF2B5EF4-FFF2-40B4-BE49-F238E27FC236}">
                <a16:creationId xmlns:a16="http://schemas.microsoft.com/office/drawing/2014/main" id="{1A987D61-4766-469E-83E6-7E44B943B805}"/>
              </a:ext>
            </a:extLst>
          </p:cNvPr>
          <p:cNvSpPr>
            <a:spLocks noChangeShapeType="1"/>
          </p:cNvSpPr>
          <p:nvPr/>
        </p:nvSpPr>
        <p:spPr bwMode="auto">
          <a:xfrm flipH="1">
            <a:off x="6513513" y="4044950"/>
            <a:ext cx="428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54" name="Rectangle 46">
            <a:extLst>
              <a:ext uri="{FF2B5EF4-FFF2-40B4-BE49-F238E27FC236}">
                <a16:creationId xmlns:a16="http://schemas.microsoft.com/office/drawing/2014/main" id="{FD6328AC-CABC-4431-A2C9-7F5CD9789984}"/>
              </a:ext>
            </a:extLst>
          </p:cNvPr>
          <p:cNvSpPr>
            <a:spLocks noChangeArrowheads="1"/>
          </p:cNvSpPr>
          <p:nvPr/>
        </p:nvSpPr>
        <p:spPr bwMode="auto">
          <a:xfrm>
            <a:off x="2593975" y="3984625"/>
            <a:ext cx="50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94255" name="Rectangle 47">
            <a:extLst>
              <a:ext uri="{FF2B5EF4-FFF2-40B4-BE49-F238E27FC236}">
                <a16:creationId xmlns:a16="http://schemas.microsoft.com/office/drawing/2014/main" id="{9FD63EE7-0893-4D64-A0FD-FFB1EAA75DC7}"/>
              </a:ext>
            </a:extLst>
          </p:cNvPr>
          <p:cNvSpPr>
            <a:spLocks noChangeArrowheads="1"/>
          </p:cNvSpPr>
          <p:nvPr/>
        </p:nvSpPr>
        <p:spPr bwMode="auto">
          <a:xfrm>
            <a:off x="2644775" y="398462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10</a:t>
            </a:r>
            <a:endParaRPr lang="en-US" altLang="en-US"/>
          </a:p>
        </p:txBody>
      </p:sp>
      <p:sp>
        <p:nvSpPr>
          <p:cNvPr id="94256" name="Line 48">
            <a:extLst>
              <a:ext uri="{FF2B5EF4-FFF2-40B4-BE49-F238E27FC236}">
                <a16:creationId xmlns:a16="http://schemas.microsoft.com/office/drawing/2014/main" id="{9BAD64B5-B095-4630-9145-CA57CBA9FFAD}"/>
              </a:ext>
            </a:extLst>
          </p:cNvPr>
          <p:cNvSpPr>
            <a:spLocks noChangeShapeType="1"/>
          </p:cNvSpPr>
          <p:nvPr/>
        </p:nvSpPr>
        <p:spPr bwMode="auto">
          <a:xfrm>
            <a:off x="2840038" y="367665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57" name="Line 49">
            <a:extLst>
              <a:ext uri="{FF2B5EF4-FFF2-40B4-BE49-F238E27FC236}">
                <a16:creationId xmlns:a16="http://schemas.microsoft.com/office/drawing/2014/main" id="{0BD807F5-86ED-4437-9609-3024CA333245}"/>
              </a:ext>
            </a:extLst>
          </p:cNvPr>
          <p:cNvSpPr>
            <a:spLocks noChangeShapeType="1"/>
          </p:cNvSpPr>
          <p:nvPr/>
        </p:nvSpPr>
        <p:spPr bwMode="auto">
          <a:xfrm flipH="1">
            <a:off x="6513513" y="3676650"/>
            <a:ext cx="428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58" name="Rectangle 50">
            <a:extLst>
              <a:ext uri="{FF2B5EF4-FFF2-40B4-BE49-F238E27FC236}">
                <a16:creationId xmlns:a16="http://schemas.microsoft.com/office/drawing/2014/main" id="{FF47EC6B-215A-406E-A562-488F239D1C45}"/>
              </a:ext>
            </a:extLst>
          </p:cNvPr>
          <p:cNvSpPr>
            <a:spLocks noChangeArrowheads="1"/>
          </p:cNvSpPr>
          <p:nvPr/>
        </p:nvSpPr>
        <p:spPr bwMode="auto">
          <a:xfrm>
            <a:off x="2687638" y="36163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94259" name="Line 51">
            <a:extLst>
              <a:ext uri="{FF2B5EF4-FFF2-40B4-BE49-F238E27FC236}">
                <a16:creationId xmlns:a16="http://schemas.microsoft.com/office/drawing/2014/main" id="{1A03552C-1474-4B15-9A24-D436609ED0AF}"/>
              </a:ext>
            </a:extLst>
          </p:cNvPr>
          <p:cNvSpPr>
            <a:spLocks noChangeShapeType="1"/>
          </p:cNvSpPr>
          <p:nvPr/>
        </p:nvSpPr>
        <p:spPr bwMode="auto">
          <a:xfrm>
            <a:off x="2840038" y="331787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60" name="Line 52">
            <a:extLst>
              <a:ext uri="{FF2B5EF4-FFF2-40B4-BE49-F238E27FC236}">
                <a16:creationId xmlns:a16="http://schemas.microsoft.com/office/drawing/2014/main" id="{5731BAFD-2A9E-4CF0-90D1-63BFDCB52FAD}"/>
              </a:ext>
            </a:extLst>
          </p:cNvPr>
          <p:cNvSpPr>
            <a:spLocks noChangeShapeType="1"/>
          </p:cNvSpPr>
          <p:nvPr/>
        </p:nvSpPr>
        <p:spPr bwMode="auto">
          <a:xfrm flipH="1">
            <a:off x="6513513" y="3317875"/>
            <a:ext cx="428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61" name="Rectangle 53">
            <a:extLst>
              <a:ext uri="{FF2B5EF4-FFF2-40B4-BE49-F238E27FC236}">
                <a16:creationId xmlns:a16="http://schemas.microsoft.com/office/drawing/2014/main" id="{B3FA8CD1-798F-47D1-98A5-287F15B5009A}"/>
              </a:ext>
            </a:extLst>
          </p:cNvPr>
          <p:cNvSpPr>
            <a:spLocks noChangeArrowheads="1"/>
          </p:cNvSpPr>
          <p:nvPr/>
        </p:nvSpPr>
        <p:spPr bwMode="auto">
          <a:xfrm>
            <a:off x="2628900" y="32559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10</a:t>
            </a:r>
            <a:endParaRPr lang="en-US" altLang="en-US"/>
          </a:p>
        </p:txBody>
      </p:sp>
      <p:sp>
        <p:nvSpPr>
          <p:cNvPr id="94262" name="Line 54">
            <a:extLst>
              <a:ext uri="{FF2B5EF4-FFF2-40B4-BE49-F238E27FC236}">
                <a16:creationId xmlns:a16="http://schemas.microsoft.com/office/drawing/2014/main" id="{704A1CB8-1C2D-44AF-9DC0-051EFB454F76}"/>
              </a:ext>
            </a:extLst>
          </p:cNvPr>
          <p:cNvSpPr>
            <a:spLocks noChangeShapeType="1"/>
          </p:cNvSpPr>
          <p:nvPr/>
        </p:nvSpPr>
        <p:spPr bwMode="auto">
          <a:xfrm>
            <a:off x="2840038" y="294798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63" name="Line 55">
            <a:extLst>
              <a:ext uri="{FF2B5EF4-FFF2-40B4-BE49-F238E27FC236}">
                <a16:creationId xmlns:a16="http://schemas.microsoft.com/office/drawing/2014/main" id="{8CBCF907-B888-4629-BDBD-28D145433835}"/>
              </a:ext>
            </a:extLst>
          </p:cNvPr>
          <p:cNvSpPr>
            <a:spLocks noChangeShapeType="1"/>
          </p:cNvSpPr>
          <p:nvPr/>
        </p:nvSpPr>
        <p:spPr bwMode="auto">
          <a:xfrm flipH="1">
            <a:off x="6513513" y="2947988"/>
            <a:ext cx="4286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64" name="Rectangle 56">
            <a:extLst>
              <a:ext uri="{FF2B5EF4-FFF2-40B4-BE49-F238E27FC236}">
                <a16:creationId xmlns:a16="http://schemas.microsoft.com/office/drawing/2014/main" id="{80598991-1A0C-4CF9-83BD-77B837154391}"/>
              </a:ext>
            </a:extLst>
          </p:cNvPr>
          <p:cNvSpPr>
            <a:spLocks noChangeArrowheads="1"/>
          </p:cNvSpPr>
          <p:nvPr/>
        </p:nvSpPr>
        <p:spPr bwMode="auto">
          <a:xfrm>
            <a:off x="2628900" y="28876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20</a:t>
            </a:r>
            <a:endParaRPr lang="en-US" altLang="en-US"/>
          </a:p>
        </p:txBody>
      </p:sp>
      <p:sp>
        <p:nvSpPr>
          <p:cNvPr id="94265" name="Line 57">
            <a:extLst>
              <a:ext uri="{FF2B5EF4-FFF2-40B4-BE49-F238E27FC236}">
                <a16:creationId xmlns:a16="http://schemas.microsoft.com/office/drawing/2014/main" id="{27EBEB48-C4D8-4434-9EE2-81566732AB98}"/>
              </a:ext>
            </a:extLst>
          </p:cNvPr>
          <p:cNvSpPr>
            <a:spLocks noChangeShapeType="1"/>
          </p:cNvSpPr>
          <p:nvPr/>
        </p:nvSpPr>
        <p:spPr bwMode="auto">
          <a:xfrm>
            <a:off x="2840038" y="258921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66" name="Line 58">
            <a:extLst>
              <a:ext uri="{FF2B5EF4-FFF2-40B4-BE49-F238E27FC236}">
                <a16:creationId xmlns:a16="http://schemas.microsoft.com/office/drawing/2014/main" id="{E6578D76-114C-4B55-BEE5-CB97BA6DBE83}"/>
              </a:ext>
            </a:extLst>
          </p:cNvPr>
          <p:cNvSpPr>
            <a:spLocks noChangeShapeType="1"/>
          </p:cNvSpPr>
          <p:nvPr/>
        </p:nvSpPr>
        <p:spPr bwMode="auto">
          <a:xfrm flipH="1">
            <a:off x="6513513" y="2589213"/>
            <a:ext cx="4286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67" name="Rectangle 59">
            <a:extLst>
              <a:ext uri="{FF2B5EF4-FFF2-40B4-BE49-F238E27FC236}">
                <a16:creationId xmlns:a16="http://schemas.microsoft.com/office/drawing/2014/main" id="{D99350C3-6978-4365-86E8-6C690C9B2E8D}"/>
              </a:ext>
            </a:extLst>
          </p:cNvPr>
          <p:cNvSpPr>
            <a:spLocks noChangeArrowheads="1"/>
          </p:cNvSpPr>
          <p:nvPr/>
        </p:nvSpPr>
        <p:spPr bwMode="auto">
          <a:xfrm>
            <a:off x="2628900" y="252571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30</a:t>
            </a:r>
            <a:endParaRPr lang="en-US" altLang="en-US"/>
          </a:p>
        </p:txBody>
      </p:sp>
      <p:sp>
        <p:nvSpPr>
          <p:cNvPr id="94268" name="Freeform 60">
            <a:extLst>
              <a:ext uri="{FF2B5EF4-FFF2-40B4-BE49-F238E27FC236}">
                <a16:creationId xmlns:a16="http://schemas.microsoft.com/office/drawing/2014/main" id="{F6EE9AB6-6234-42A3-B0CA-80F654AF4B4C}"/>
              </a:ext>
            </a:extLst>
          </p:cNvPr>
          <p:cNvSpPr>
            <a:spLocks/>
          </p:cNvSpPr>
          <p:nvPr/>
        </p:nvSpPr>
        <p:spPr bwMode="auto">
          <a:xfrm>
            <a:off x="2865438" y="2879725"/>
            <a:ext cx="1849437" cy="1774825"/>
          </a:xfrm>
          <a:custGeom>
            <a:avLst/>
            <a:gdLst>
              <a:gd name="T0" fmla="*/ 21 w 1165"/>
              <a:gd name="T1" fmla="*/ 502 h 1118"/>
              <a:gd name="T2" fmla="*/ 48 w 1165"/>
              <a:gd name="T3" fmla="*/ 502 h 1118"/>
              <a:gd name="T4" fmla="*/ 76 w 1165"/>
              <a:gd name="T5" fmla="*/ 502 h 1118"/>
              <a:gd name="T6" fmla="*/ 102 w 1165"/>
              <a:gd name="T7" fmla="*/ 502 h 1118"/>
              <a:gd name="T8" fmla="*/ 129 w 1165"/>
              <a:gd name="T9" fmla="*/ 502 h 1118"/>
              <a:gd name="T10" fmla="*/ 156 w 1165"/>
              <a:gd name="T11" fmla="*/ 502 h 1118"/>
              <a:gd name="T12" fmla="*/ 184 w 1165"/>
              <a:gd name="T13" fmla="*/ 502 h 1118"/>
              <a:gd name="T14" fmla="*/ 210 w 1165"/>
              <a:gd name="T15" fmla="*/ 502 h 1118"/>
              <a:gd name="T16" fmla="*/ 243 w 1165"/>
              <a:gd name="T17" fmla="*/ 502 h 1118"/>
              <a:gd name="T18" fmla="*/ 270 w 1165"/>
              <a:gd name="T19" fmla="*/ 502 h 1118"/>
              <a:gd name="T20" fmla="*/ 296 w 1165"/>
              <a:gd name="T21" fmla="*/ 502 h 1118"/>
              <a:gd name="T22" fmla="*/ 323 w 1165"/>
              <a:gd name="T23" fmla="*/ 502 h 1118"/>
              <a:gd name="T24" fmla="*/ 351 w 1165"/>
              <a:gd name="T25" fmla="*/ 502 h 1118"/>
              <a:gd name="T26" fmla="*/ 378 w 1165"/>
              <a:gd name="T27" fmla="*/ 502 h 1118"/>
              <a:gd name="T28" fmla="*/ 404 w 1165"/>
              <a:gd name="T29" fmla="*/ 502 h 1118"/>
              <a:gd name="T30" fmla="*/ 431 w 1165"/>
              <a:gd name="T31" fmla="*/ 502 h 1118"/>
              <a:gd name="T32" fmla="*/ 459 w 1165"/>
              <a:gd name="T33" fmla="*/ 502 h 1118"/>
              <a:gd name="T34" fmla="*/ 485 w 1165"/>
              <a:gd name="T35" fmla="*/ 502 h 1118"/>
              <a:gd name="T36" fmla="*/ 512 w 1165"/>
              <a:gd name="T37" fmla="*/ 502 h 1118"/>
              <a:gd name="T38" fmla="*/ 545 w 1165"/>
              <a:gd name="T39" fmla="*/ 502 h 1118"/>
              <a:gd name="T40" fmla="*/ 571 w 1165"/>
              <a:gd name="T41" fmla="*/ 502 h 1118"/>
              <a:gd name="T42" fmla="*/ 598 w 1165"/>
              <a:gd name="T43" fmla="*/ 502 h 1118"/>
              <a:gd name="T44" fmla="*/ 626 w 1165"/>
              <a:gd name="T45" fmla="*/ 502 h 1118"/>
              <a:gd name="T46" fmla="*/ 653 w 1165"/>
              <a:gd name="T47" fmla="*/ 502 h 1118"/>
              <a:gd name="T48" fmla="*/ 679 w 1165"/>
              <a:gd name="T49" fmla="*/ 502 h 1118"/>
              <a:gd name="T50" fmla="*/ 707 w 1165"/>
              <a:gd name="T51" fmla="*/ 502 h 1118"/>
              <a:gd name="T52" fmla="*/ 734 w 1165"/>
              <a:gd name="T53" fmla="*/ 502 h 1118"/>
              <a:gd name="T54" fmla="*/ 760 w 1165"/>
              <a:gd name="T55" fmla="*/ 497 h 1118"/>
              <a:gd name="T56" fmla="*/ 787 w 1165"/>
              <a:gd name="T57" fmla="*/ 513 h 1118"/>
              <a:gd name="T58" fmla="*/ 815 w 1165"/>
              <a:gd name="T59" fmla="*/ 411 h 1118"/>
              <a:gd name="T60" fmla="*/ 846 w 1165"/>
              <a:gd name="T61" fmla="*/ 427 h 1118"/>
              <a:gd name="T62" fmla="*/ 874 w 1165"/>
              <a:gd name="T63" fmla="*/ 508 h 1118"/>
              <a:gd name="T64" fmla="*/ 901 w 1165"/>
              <a:gd name="T65" fmla="*/ 470 h 1118"/>
              <a:gd name="T66" fmla="*/ 928 w 1165"/>
              <a:gd name="T67" fmla="*/ 486 h 1118"/>
              <a:gd name="T68" fmla="*/ 954 w 1165"/>
              <a:gd name="T69" fmla="*/ 497 h 1118"/>
              <a:gd name="T70" fmla="*/ 982 w 1165"/>
              <a:gd name="T71" fmla="*/ 502 h 1118"/>
              <a:gd name="T72" fmla="*/ 1009 w 1165"/>
              <a:gd name="T73" fmla="*/ 508 h 1118"/>
              <a:gd name="T74" fmla="*/ 1035 w 1165"/>
              <a:gd name="T75" fmla="*/ 508 h 1118"/>
              <a:gd name="T76" fmla="*/ 1062 w 1165"/>
              <a:gd name="T77" fmla="*/ 497 h 1118"/>
              <a:gd name="T78" fmla="*/ 1090 w 1165"/>
              <a:gd name="T79" fmla="*/ 519 h 1118"/>
              <a:gd name="T80" fmla="*/ 1117 w 1165"/>
              <a:gd name="T81" fmla="*/ 513 h 1118"/>
              <a:gd name="T82" fmla="*/ 1149 w 1165"/>
              <a:gd name="T83" fmla="*/ 508 h 1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65" h="1118">
                <a:moveTo>
                  <a:pt x="0" y="502"/>
                </a:moveTo>
                <a:lnTo>
                  <a:pt x="10" y="502"/>
                </a:lnTo>
                <a:lnTo>
                  <a:pt x="21" y="502"/>
                </a:lnTo>
                <a:lnTo>
                  <a:pt x="27" y="502"/>
                </a:lnTo>
                <a:lnTo>
                  <a:pt x="37" y="502"/>
                </a:lnTo>
                <a:lnTo>
                  <a:pt x="48" y="502"/>
                </a:lnTo>
                <a:lnTo>
                  <a:pt x="59" y="502"/>
                </a:lnTo>
                <a:lnTo>
                  <a:pt x="65" y="502"/>
                </a:lnTo>
                <a:lnTo>
                  <a:pt x="76" y="502"/>
                </a:lnTo>
                <a:lnTo>
                  <a:pt x="87" y="502"/>
                </a:lnTo>
                <a:lnTo>
                  <a:pt x="92" y="502"/>
                </a:lnTo>
                <a:lnTo>
                  <a:pt x="102" y="502"/>
                </a:lnTo>
                <a:lnTo>
                  <a:pt x="113" y="502"/>
                </a:lnTo>
                <a:lnTo>
                  <a:pt x="118" y="502"/>
                </a:lnTo>
                <a:lnTo>
                  <a:pt x="129" y="502"/>
                </a:lnTo>
                <a:lnTo>
                  <a:pt x="140" y="502"/>
                </a:lnTo>
                <a:lnTo>
                  <a:pt x="151" y="502"/>
                </a:lnTo>
                <a:lnTo>
                  <a:pt x="156" y="502"/>
                </a:lnTo>
                <a:lnTo>
                  <a:pt x="167" y="502"/>
                </a:lnTo>
                <a:lnTo>
                  <a:pt x="178" y="502"/>
                </a:lnTo>
                <a:lnTo>
                  <a:pt x="184" y="502"/>
                </a:lnTo>
                <a:lnTo>
                  <a:pt x="195" y="502"/>
                </a:lnTo>
                <a:lnTo>
                  <a:pt x="206" y="502"/>
                </a:lnTo>
                <a:lnTo>
                  <a:pt x="210" y="502"/>
                </a:lnTo>
                <a:lnTo>
                  <a:pt x="221" y="502"/>
                </a:lnTo>
                <a:lnTo>
                  <a:pt x="232" y="502"/>
                </a:lnTo>
                <a:lnTo>
                  <a:pt x="243" y="502"/>
                </a:lnTo>
                <a:lnTo>
                  <a:pt x="248" y="502"/>
                </a:lnTo>
                <a:lnTo>
                  <a:pt x="259" y="502"/>
                </a:lnTo>
                <a:lnTo>
                  <a:pt x="270" y="502"/>
                </a:lnTo>
                <a:lnTo>
                  <a:pt x="275" y="502"/>
                </a:lnTo>
                <a:lnTo>
                  <a:pt x="285" y="502"/>
                </a:lnTo>
                <a:lnTo>
                  <a:pt x="296" y="502"/>
                </a:lnTo>
                <a:lnTo>
                  <a:pt x="302" y="502"/>
                </a:lnTo>
                <a:lnTo>
                  <a:pt x="313" y="502"/>
                </a:lnTo>
                <a:lnTo>
                  <a:pt x="323" y="502"/>
                </a:lnTo>
                <a:lnTo>
                  <a:pt x="329" y="502"/>
                </a:lnTo>
                <a:lnTo>
                  <a:pt x="340" y="502"/>
                </a:lnTo>
                <a:lnTo>
                  <a:pt x="351" y="502"/>
                </a:lnTo>
                <a:lnTo>
                  <a:pt x="362" y="502"/>
                </a:lnTo>
                <a:lnTo>
                  <a:pt x="367" y="502"/>
                </a:lnTo>
                <a:lnTo>
                  <a:pt x="378" y="502"/>
                </a:lnTo>
                <a:lnTo>
                  <a:pt x="388" y="502"/>
                </a:lnTo>
                <a:lnTo>
                  <a:pt x="393" y="502"/>
                </a:lnTo>
                <a:lnTo>
                  <a:pt x="404" y="502"/>
                </a:lnTo>
                <a:lnTo>
                  <a:pt x="415" y="502"/>
                </a:lnTo>
                <a:lnTo>
                  <a:pt x="421" y="502"/>
                </a:lnTo>
                <a:lnTo>
                  <a:pt x="431" y="502"/>
                </a:lnTo>
                <a:lnTo>
                  <a:pt x="442" y="502"/>
                </a:lnTo>
                <a:lnTo>
                  <a:pt x="453" y="502"/>
                </a:lnTo>
                <a:lnTo>
                  <a:pt x="459" y="502"/>
                </a:lnTo>
                <a:lnTo>
                  <a:pt x="470" y="502"/>
                </a:lnTo>
                <a:lnTo>
                  <a:pt x="480" y="502"/>
                </a:lnTo>
                <a:lnTo>
                  <a:pt x="485" y="502"/>
                </a:lnTo>
                <a:lnTo>
                  <a:pt x="496" y="502"/>
                </a:lnTo>
                <a:lnTo>
                  <a:pt x="507" y="502"/>
                </a:lnTo>
                <a:lnTo>
                  <a:pt x="512" y="502"/>
                </a:lnTo>
                <a:lnTo>
                  <a:pt x="523" y="502"/>
                </a:lnTo>
                <a:lnTo>
                  <a:pt x="534" y="502"/>
                </a:lnTo>
                <a:lnTo>
                  <a:pt x="545" y="502"/>
                </a:lnTo>
                <a:lnTo>
                  <a:pt x="550" y="502"/>
                </a:lnTo>
                <a:lnTo>
                  <a:pt x="560" y="502"/>
                </a:lnTo>
                <a:lnTo>
                  <a:pt x="571" y="502"/>
                </a:lnTo>
                <a:lnTo>
                  <a:pt x="577" y="502"/>
                </a:lnTo>
                <a:lnTo>
                  <a:pt x="588" y="502"/>
                </a:lnTo>
                <a:lnTo>
                  <a:pt x="598" y="502"/>
                </a:lnTo>
                <a:lnTo>
                  <a:pt x="604" y="502"/>
                </a:lnTo>
                <a:lnTo>
                  <a:pt x="615" y="502"/>
                </a:lnTo>
                <a:lnTo>
                  <a:pt x="626" y="502"/>
                </a:lnTo>
                <a:lnTo>
                  <a:pt x="631" y="502"/>
                </a:lnTo>
                <a:lnTo>
                  <a:pt x="642" y="502"/>
                </a:lnTo>
                <a:lnTo>
                  <a:pt x="653" y="502"/>
                </a:lnTo>
                <a:lnTo>
                  <a:pt x="663" y="502"/>
                </a:lnTo>
                <a:lnTo>
                  <a:pt x="668" y="502"/>
                </a:lnTo>
                <a:lnTo>
                  <a:pt x="679" y="502"/>
                </a:lnTo>
                <a:lnTo>
                  <a:pt x="690" y="502"/>
                </a:lnTo>
                <a:lnTo>
                  <a:pt x="696" y="502"/>
                </a:lnTo>
                <a:lnTo>
                  <a:pt x="707" y="502"/>
                </a:lnTo>
                <a:lnTo>
                  <a:pt x="717" y="502"/>
                </a:lnTo>
                <a:lnTo>
                  <a:pt x="723" y="502"/>
                </a:lnTo>
                <a:lnTo>
                  <a:pt x="734" y="502"/>
                </a:lnTo>
                <a:lnTo>
                  <a:pt x="745" y="502"/>
                </a:lnTo>
                <a:lnTo>
                  <a:pt x="756" y="502"/>
                </a:lnTo>
                <a:lnTo>
                  <a:pt x="760" y="497"/>
                </a:lnTo>
                <a:lnTo>
                  <a:pt x="771" y="502"/>
                </a:lnTo>
                <a:lnTo>
                  <a:pt x="782" y="486"/>
                </a:lnTo>
                <a:lnTo>
                  <a:pt x="787" y="513"/>
                </a:lnTo>
                <a:lnTo>
                  <a:pt x="798" y="557"/>
                </a:lnTo>
                <a:lnTo>
                  <a:pt x="809" y="405"/>
                </a:lnTo>
                <a:lnTo>
                  <a:pt x="815" y="411"/>
                </a:lnTo>
                <a:lnTo>
                  <a:pt x="825" y="946"/>
                </a:lnTo>
                <a:lnTo>
                  <a:pt x="835" y="1118"/>
                </a:lnTo>
                <a:lnTo>
                  <a:pt x="846" y="427"/>
                </a:lnTo>
                <a:lnTo>
                  <a:pt x="852" y="0"/>
                </a:lnTo>
                <a:lnTo>
                  <a:pt x="863" y="308"/>
                </a:lnTo>
                <a:lnTo>
                  <a:pt x="874" y="508"/>
                </a:lnTo>
                <a:lnTo>
                  <a:pt x="879" y="427"/>
                </a:lnTo>
                <a:lnTo>
                  <a:pt x="890" y="427"/>
                </a:lnTo>
                <a:lnTo>
                  <a:pt x="901" y="470"/>
                </a:lnTo>
                <a:lnTo>
                  <a:pt x="906" y="470"/>
                </a:lnTo>
                <a:lnTo>
                  <a:pt x="917" y="481"/>
                </a:lnTo>
                <a:lnTo>
                  <a:pt x="928" y="486"/>
                </a:lnTo>
                <a:lnTo>
                  <a:pt x="932" y="486"/>
                </a:lnTo>
                <a:lnTo>
                  <a:pt x="943" y="491"/>
                </a:lnTo>
                <a:lnTo>
                  <a:pt x="954" y="497"/>
                </a:lnTo>
                <a:lnTo>
                  <a:pt x="965" y="497"/>
                </a:lnTo>
                <a:lnTo>
                  <a:pt x="971" y="502"/>
                </a:lnTo>
                <a:lnTo>
                  <a:pt x="982" y="502"/>
                </a:lnTo>
                <a:lnTo>
                  <a:pt x="992" y="502"/>
                </a:lnTo>
                <a:lnTo>
                  <a:pt x="998" y="508"/>
                </a:lnTo>
                <a:lnTo>
                  <a:pt x="1009" y="508"/>
                </a:lnTo>
                <a:lnTo>
                  <a:pt x="1020" y="508"/>
                </a:lnTo>
                <a:lnTo>
                  <a:pt x="1024" y="508"/>
                </a:lnTo>
                <a:lnTo>
                  <a:pt x="1035" y="508"/>
                </a:lnTo>
                <a:lnTo>
                  <a:pt x="1046" y="491"/>
                </a:lnTo>
                <a:lnTo>
                  <a:pt x="1057" y="481"/>
                </a:lnTo>
                <a:lnTo>
                  <a:pt x="1062" y="497"/>
                </a:lnTo>
                <a:lnTo>
                  <a:pt x="1073" y="519"/>
                </a:lnTo>
                <a:lnTo>
                  <a:pt x="1084" y="519"/>
                </a:lnTo>
                <a:lnTo>
                  <a:pt x="1090" y="519"/>
                </a:lnTo>
                <a:lnTo>
                  <a:pt x="1101" y="513"/>
                </a:lnTo>
                <a:lnTo>
                  <a:pt x="1111" y="513"/>
                </a:lnTo>
                <a:lnTo>
                  <a:pt x="1117" y="513"/>
                </a:lnTo>
                <a:lnTo>
                  <a:pt x="1127" y="513"/>
                </a:lnTo>
                <a:lnTo>
                  <a:pt x="1138" y="513"/>
                </a:lnTo>
                <a:lnTo>
                  <a:pt x="1149" y="508"/>
                </a:lnTo>
                <a:lnTo>
                  <a:pt x="1154" y="508"/>
                </a:lnTo>
                <a:lnTo>
                  <a:pt x="1165" y="508"/>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269" name="Freeform 61">
            <a:extLst>
              <a:ext uri="{FF2B5EF4-FFF2-40B4-BE49-F238E27FC236}">
                <a16:creationId xmlns:a16="http://schemas.microsoft.com/office/drawing/2014/main" id="{958FF66C-065B-4E23-858C-D33E7568FDAF}"/>
              </a:ext>
            </a:extLst>
          </p:cNvPr>
          <p:cNvSpPr>
            <a:spLocks/>
          </p:cNvSpPr>
          <p:nvPr/>
        </p:nvSpPr>
        <p:spPr bwMode="auto">
          <a:xfrm>
            <a:off x="4714875" y="3676650"/>
            <a:ext cx="1771650" cy="9525"/>
          </a:xfrm>
          <a:custGeom>
            <a:avLst/>
            <a:gdLst>
              <a:gd name="T0" fmla="*/ 11 w 1116"/>
              <a:gd name="T1" fmla="*/ 6 h 6"/>
              <a:gd name="T2" fmla="*/ 27 w 1116"/>
              <a:gd name="T3" fmla="*/ 6 h 6"/>
              <a:gd name="T4" fmla="*/ 44 w 1116"/>
              <a:gd name="T5" fmla="*/ 6 h 6"/>
              <a:gd name="T6" fmla="*/ 64 w 1116"/>
              <a:gd name="T7" fmla="*/ 0 h 6"/>
              <a:gd name="T8" fmla="*/ 81 w 1116"/>
              <a:gd name="T9" fmla="*/ 0 h 6"/>
              <a:gd name="T10" fmla="*/ 103 w 1116"/>
              <a:gd name="T11" fmla="*/ 0 h 6"/>
              <a:gd name="T12" fmla="*/ 119 w 1116"/>
              <a:gd name="T13" fmla="*/ 0 h 6"/>
              <a:gd name="T14" fmla="*/ 135 w 1116"/>
              <a:gd name="T15" fmla="*/ 0 h 6"/>
              <a:gd name="T16" fmla="*/ 156 w 1116"/>
              <a:gd name="T17" fmla="*/ 0 h 6"/>
              <a:gd name="T18" fmla="*/ 172 w 1116"/>
              <a:gd name="T19" fmla="*/ 0 h 6"/>
              <a:gd name="T20" fmla="*/ 194 w 1116"/>
              <a:gd name="T21" fmla="*/ 0 h 6"/>
              <a:gd name="T22" fmla="*/ 211 w 1116"/>
              <a:gd name="T23" fmla="*/ 0 h 6"/>
              <a:gd name="T24" fmla="*/ 227 w 1116"/>
              <a:gd name="T25" fmla="*/ 0 h 6"/>
              <a:gd name="T26" fmla="*/ 248 w 1116"/>
              <a:gd name="T27" fmla="*/ 0 h 6"/>
              <a:gd name="T28" fmla="*/ 264 w 1116"/>
              <a:gd name="T29" fmla="*/ 0 h 6"/>
              <a:gd name="T30" fmla="*/ 286 w 1116"/>
              <a:gd name="T31" fmla="*/ 0 h 6"/>
              <a:gd name="T32" fmla="*/ 302 w 1116"/>
              <a:gd name="T33" fmla="*/ 0 h 6"/>
              <a:gd name="T34" fmla="*/ 319 w 1116"/>
              <a:gd name="T35" fmla="*/ 0 h 6"/>
              <a:gd name="T36" fmla="*/ 339 w 1116"/>
              <a:gd name="T37" fmla="*/ 0 h 6"/>
              <a:gd name="T38" fmla="*/ 356 w 1116"/>
              <a:gd name="T39" fmla="*/ 0 h 6"/>
              <a:gd name="T40" fmla="*/ 372 w 1116"/>
              <a:gd name="T41" fmla="*/ 0 h 6"/>
              <a:gd name="T42" fmla="*/ 394 w 1116"/>
              <a:gd name="T43" fmla="*/ 0 h 6"/>
              <a:gd name="T44" fmla="*/ 409 w 1116"/>
              <a:gd name="T45" fmla="*/ 0 h 6"/>
              <a:gd name="T46" fmla="*/ 431 w 1116"/>
              <a:gd name="T47" fmla="*/ 0 h 6"/>
              <a:gd name="T48" fmla="*/ 447 w 1116"/>
              <a:gd name="T49" fmla="*/ 0 h 6"/>
              <a:gd name="T50" fmla="*/ 464 w 1116"/>
              <a:gd name="T51" fmla="*/ 0 h 6"/>
              <a:gd name="T52" fmla="*/ 486 w 1116"/>
              <a:gd name="T53" fmla="*/ 0 h 6"/>
              <a:gd name="T54" fmla="*/ 502 w 1116"/>
              <a:gd name="T55" fmla="*/ 0 h 6"/>
              <a:gd name="T56" fmla="*/ 523 w 1116"/>
              <a:gd name="T57" fmla="*/ 0 h 6"/>
              <a:gd name="T58" fmla="*/ 539 w 1116"/>
              <a:gd name="T59" fmla="*/ 0 h 6"/>
              <a:gd name="T60" fmla="*/ 555 w 1116"/>
              <a:gd name="T61" fmla="*/ 0 h 6"/>
              <a:gd name="T62" fmla="*/ 577 w 1116"/>
              <a:gd name="T63" fmla="*/ 0 h 6"/>
              <a:gd name="T64" fmla="*/ 594 w 1116"/>
              <a:gd name="T65" fmla="*/ 0 h 6"/>
              <a:gd name="T66" fmla="*/ 614 w 1116"/>
              <a:gd name="T67" fmla="*/ 0 h 6"/>
              <a:gd name="T68" fmla="*/ 631 w 1116"/>
              <a:gd name="T69" fmla="*/ 0 h 6"/>
              <a:gd name="T70" fmla="*/ 647 w 1116"/>
              <a:gd name="T71" fmla="*/ 0 h 6"/>
              <a:gd name="T72" fmla="*/ 669 w 1116"/>
              <a:gd name="T73" fmla="*/ 0 h 6"/>
              <a:gd name="T74" fmla="*/ 685 w 1116"/>
              <a:gd name="T75" fmla="*/ 0 h 6"/>
              <a:gd name="T76" fmla="*/ 706 w 1116"/>
              <a:gd name="T77" fmla="*/ 0 h 6"/>
              <a:gd name="T78" fmla="*/ 722 w 1116"/>
              <a:gd name="T79" fmla="*/ 0 h 6"/>
              <a:gd name="T80" fmla="*/ 739 w 1116"/>
              <a:gd name="T81" fmla="*/ 0 h 6"/>
              <a:gd name="T82" fmla="*/ 761 w 1116"/>
              <a:gd name="T83" fmla="*/ 0 h 6"/>
              <a:gd name="T84" fmla="*/ 777 w 1116"/>
              <a:gd name="T85" fmla="*/ 0 h 6"/>
              <a:gd name="T86" fmla="*/ 798 w 1116"/>
              <a:gd name="T87" fmla="*/ 0 h 6"/>
              <a:gd name="T88" fmla="*/ 814 w 1116"/>
              <a:gd name="T89" fmla="*/ 0 h 6"/>
              <a:gd name="T90" fmla="*/ 830 w 1116"/>
              <a:gd name="T91" fmla="*/ 0 h 6"/>
              <a:gd name="T92" fmla="*/ 852 w 1116"/>
              <a:gd name="T93" fmla="*/ 0 h 6"/>
              <a:gd name="T94" fmla="*/ 869 w 1116"/>
              <a:gd name="T95" fmla="*/ 0 h 6"/>
              <a:gd name="T96" fmla="*/ 889 w 1116"/>
              <a:gd name="T97" fmla="*/ 0 h 6"/>
              <a:gd name="T98" fmla="*/ 906 w 1116"/>
              <a:gd name="T99" fmla="*/ 0 h 6"/>
              <a:gd name="T100" fmla="*/ 922 w 1116"/>
              <a:gd name="T101" fmla="*/ 0 h 6"/>
              <a:gd name="T102" fmla="*/ 944 w 1116"/>
              <a:gd name="T103" fmla="*/ 0 h 6"/>
              <a:gd name="T104" fmla="*/ 960 w 1116"/>
              <a:gd name="T105" fmla="*/ 0 h 6"/>
              <a:gd name="T106" fmla="*/ 977 w 1116"/>
              <a:gd name="T107" fmla="*/ 0 h 6"/>
              <a:gd name="T108" fmla="*/ 998 w 1116"/>
              <a:gd name="T109" fmla="*/ 0 h 6"/>
              <a:gd name="T110" fmla="*/ 1014 w 1116"/>
              <a:gd name="T111" fmla="*/ 0 h 6"/>
              <a:gd name="T112" fmla="*/ 1036 w 1116"/>
              <a:gd name="T113" fmla="*/ 0 h 6"/>
              <a:gd name="T114" fmla="*/ 1052 w 1116"/>
              <a:gd name="T115" fmla="*/ 0 h 6"/>
              <a:gd name="T116" fmla="*/ 1067 w 1116"/>
              <a:gd name="T117" fmla="*/ 0 h 6"/>
              <a:gd name="T118" fmla="*/ 1089 w 1116"/>
              <a:gd name="T119" fmla="*/ 0 h 6"/>
              <a:gd name="T120" fmla="*/ 1106 w 1116"/>
              <a:gd name="T1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6" h="6">
                <a:moveTo>
                  <a:pt x="0" y="6"/>
                </a:moveTo>
                <a:lnTo>
                  <a:pt x="11" y="6"/>
                </a:lnTo>
                <a:lnTo>
                  <a:pt x="16" y="6"/>
                </a:lnTo>
                <a:lnTo>
                  <a:pt x="27" y="6"/>
                </a:lnTo>
                <a:lnTo>
                  <a:pt x="38" y="6"/>
                </a:lnTo>
                <a:lnTo>
                  <a:pt x="44" y="6"/>
                </a:lnTo>
                <a:lnTo>
                  <a:pt x="53" y="0"/>
                </a:lnTo>
                <a:lnTo>
                  <a:pt x="64" y="0"/>
                </a:lnTo>
                <a:lnTo>
                  <a:pt x="70" y="0"/>
                </a:lnTo>
                <a:lnTo>
                  <a:pt x="81" y="0"/>
                </a:lnTo>
                <a:lnTo>
                  <a:pt x="92" y="0"/>
                </a:lnTo>
                <a:lnTo>
                  <a:pt x="103" y="0"/>
                </a:lnTo>
                <a:lnTo>
                  <a:pt x="108" y="0"/>
                </a:lnTo>
                <a:lnTo>
                  <a:pt x="119" y="0"/>
                </a:lnTo>
                <a:lnTo>
                  <a:pt x="130" y="0"/>
                </a:lnTo>
                <a:lnTo>
                  <a:pt x="135" y="0"/>
                </a:lnTo>
                <a:lnTo>
                  <a:pt x="145" y="0"/>
                </a:lnTo>
                <a:lnTo>
                  <a:pt x="156" y="0"/>
                </a:lnTo>
                <a:lnTo>
                  <a:pt x="161" y="0"/>
                </a:lnTo>
                <a:lnTo>
                  <a:pt x="172" y="0"/>
                </a:lnTo>
                <a:lnTo>
                  <a:pt x="183" y="0"/>
                </a:lnTo>
                <a:lnTo>
                  <a:pt x="194" y="0"/>
                </a:lnTo>
                <a:lnTo>
                  <a:pt x="200" y="0"/>
                </a:lnTo>
                <a:lnTo>
                  <a:pt x="211" y="0"/>
                </a:lnTo>
                <a:lnTo>
                  <a:pt x="220" y="0"/>
                </a:lnTo>
                <a:lnTo>
                  <a:pt x="227" y="0"/>
                </a:lnTo>
                <a:lnTo>
                  <a:pt x="238" y="0"/>
                </a:lnTo>
                <a:lnTo>
                  <a:pt x="248" y="0"/>
                </a:lnTo>
                <a:lnTo>
                  <a:pt x="253" y="0"/>
                </a:lnTo>
                <a:lnTo>
                  <a:pt x="264" y="0"/>
                </a:lnTo>
                <a:lnTo>
                  <a:pt x="275" y="0"/>
                </a:lnTo>
                <a:lnTo>
                  <a:pt x="286" y="0"/>
                </a:lnTo>
                <a:lnTo>
                  <a:pt x="291" y="0"/>
                </a:lnTo>
                <a:lnTo>
                  <a:pt x="302" y="0"/>
                </a:lnTo>
                <a:lnTo>
                  <a:pt x="313" y="0"/>
                </a:lnTo>
                <a:lnTo>
                  <a:pt x="319" y="0"/>
                </a:lnTo>
                <a:lnTo>
                  <a:pt x="328" y="0"/>
                </a:lnTo>
                <a:lnTo>
                  <a:pt x="339" y="0"/>
                </a:lnTo>
                <a:lnTo>
                  <a:pt x="345" y="0"/>
                </a:lnTo>
                <a:lnTo>
                  <a:pt x="356" y="0"/>
                </a:lnTo>
                <a:lnTo>
                  <a:pt x="367" y="0"/>
                </a:lnTo>
                <a:lnTo>
                  <a:pt x="372" y="0"/>
                </a:lnTo>
                <a:lnTo>
                  <a:pt x="383" y="0"/>
                </a:lnTo>
                <a:lnTo>
                  <a:pt x="394" y="0"/>
                </a:lnTo>
                <a:lnTo>
                  <a:pt x="405" y="0"/>
                </a:lnTo>
                <a:lnTo>
                  <a:pt x="409" y="0"/>
                </a:lnTo>
                <a:lnTo>
                  <a:pt x="420" y="0"/>
                </a:lnTo>
                <a:lnTo>
                  <a:pt x="431" y="0"/>
                </a:lnTo>
                <a:lnTo>
                  <a:pt x="437" y="0"/>
                </a:lnTo>
                <a:lnTo>
                  <a:pt x="447" y="0"/>
                </a:lnTo>
                <a:lnTo>
                  <a:pt x="458" y="0"/>
                </a:lnTo>
                <a:lnTo>
                  <a:pt x="464" y="0"/>
                </a:lnTo>
                <a:lnTo>
                  <a:pt x="475" y="0"/>
                </a:lnTo>
                <a:lnTo>
                  <a:pt x="486" y="0"/>
                </a:lnTo>
                <a:lnTo>
                  <a:pt x="496" y="0"/>
                </a:lnTo>
                <a:lnTo>
                  <a:pt x="502" y="0"/>
                </a:lnTo>
                <a:lnTo>
                  <a:pt x="513" y="0"/>
                </a:lnTo>
                <a:lnTo>
                  <a:pt x="523" y="0"/>
                </a:lnTo>
                <a:lnTo>
                  <a:pt x="528" y="0"/>
                </a:lnTo>
                <a:lnTo>
                  <a:pt x="539" y="0"/>
                </a:lnTo>
                <a:lnTo>
                  <a:pt x="550" y="0"/>
                </a:lnTo>
                <a:lnTo>
                  <a:pt x="555" y="0"/>
                </a:lnTo>
                <a:lnTo>
                  <a:pt x="566" y="0"/>
                </a:lnTo>
                <a:lnTo>
                  <a:pt x="577" y="0"/>
                </a:lnTo>
                <a:lnTo>
                  <a:pt x="588" y="0"/>
                </a:lnTo>
                <a:lnTo>
                  <a:pt x="594" y="0"/>
                </a:lnTo>
                <a:lnTo>
                  <a:pt x="605" y="0"/>
                </a:lnTo>
                <a:lnTo>
                  <a:pt x="614" y="0"/>
                </a:lnTo>
                <a:lnTo>
                  <a:pt x="620" y="0"/>
                </a:lnTo>
                <a:lnTo>
                  <a:pt x="631" y="0"/>
                </a:lnTo>
                <a:lnTo>
                  <a:pt x="642" y="0"/>
                </a:lnTo>
                <a:lnTo>
                  <a:pt x="647" y="0"/>
                </a:lnTo>
                <a:lnTo>
                  <a:pt x="658" y="0"/>
                </a:lnTo>
                <a:lnTo>
                  <a:pt x="669" y="0"/>
                </a:lnTo>
                <a:lnTo>
                  <a:pt x="674" y="0"/>
                </a:lnTo>
                <a:lnTo>
                  <a:pt x="685" y="0"/>
                </a:lnTo>
                <a:lnTo>
                  <a:pt x="695" y="0"/>
                </a:lnTo>
                <a:lnTo>
                  <a:pt x="706" y="0"/>
                </a:lnTo>
                <a:lnTo>
                  <a:pt x="712" y="0"/>
                </a:lnTo>
                <a:lnTo>
                  <a:pt x="722" y="0"/>
                </a:lnTo>
                <a:lnTo>
                  <a:pt x="733" y="0"/>
                </a:lnTo>
                <a:lnTo>
                  <a:pt x="739" y="0"/>
                </a:lnTo>
                <a:lnTo>
                  <a:pt x="750" y="0"/>
                </a:lnTo>
                <a:lnTo>
                  <a:pt x="761" y="0"/>
                </a:lnTo>
                <a:lnTo>
                  <a:pt x="766" y="0"/>
                </a:lnTo>
                <a:lnTo>
                  <a:pt x="777" y="0"/>
                </a:lnTo>
                <a:lnTo>
                  <a:pt x="788" y="0"/>
                </a:lnTo>
                <a:lnTo>
                  <a:pt x="798" y="0"/>
                </a:lnTo>
                <a:lnTo>
                  <a:pt x="803" y="0"/>
                </a:lnTo>
                <a:lnTo>
                  <a:pt x="814" y="0"/>
                </a:lnTo>
                <a:lnTo>
                  <a:pt x="825" y="0"/>
                </a:lnTo>
                <a:lnTo>
                  <a:pt x="830" y="0"/>
                </a:lnTo>
                <a:lnTo>
                  <a:pt x="841" y="0"/>
                </a:lnTo>
                <a:lnTo>
                  <a:pt x="852" y="0"/>
                </a:lnTo>
                <a:lnTo>
                  <a:pt x="858" y="0"/>
                </a:lnTo>
                <a:lnTo>
                  <a:pt x="869" y="0"/>
                </a:lnTo>
                <a:lnTo>
                  <a:pt x="880" y="0"/>
                </a:lnTo>
                <a:lnTo>
                  <a:pt x="889" y="0"/>
                </a:lnTo>
                <a:lnTo>
                  <a:pt x="895" y="0"/>
                </a:lnTo>
                <a:lnTo>
                  <a:pt x="906" y="0"/>
                </a:lnTo>
                <a:lnTo>
                  <a:pt x="917" y="0"/>
                </a:lnTo>
                <a:lnTo>
                  <a:pt x="922" y="0"/>
                </a:lnTo>
                <a:lnTo>
                  <a:pt x="933" y="0"/>
                </a:lnTo>
                <a:lnTo>
                  <a:pt x="944" y="0"/>
                </a:lnTo>
                <a:lnTo>
                  <a:pt x="949" y="0"/>
                </a:lnTo>
                <a:lnTo>
                  <a:pt x="960" y="0"/>
                </a:lnTo>
                <a:lnTo>
                  <a:pt x="971" y="0"/>
                </a:lnTo>
                <a:lnTo>
                  <a:pt x="977" y="0"/>
                </a:lnTo>
                <a:lnTo>
                  <a:pt x="987" y="0"/>
                </a:lnTo>
                <a:lnTo>
                  <a:pt x="998" y="0"/>
                </a:lnTo>
                <a:lnTo>
                  <a:pt x="1008" y="0"/>
                </a:lnTo>
                <a:lnTo>
                  <a:pt x="1014" y="0"/>
                </a:lnTo>
                <a:lnTo>
                  <a:pt x="1025" y="0"/>
                </a:lnTo>
                <a:lnTo>
                  <a:pt x="1036" y="0"/>
                </a:lnTo>
                <a:lnTo>
                  <a:pt x="1041" y="0"/>
                </a:lnTo>
                <a:lnTo>
                  <a:pt x="1052" y="0"/>
                </a:lnTo>
                <a:lnTo>
                  <a:pt x="1063" y="0"/>
                </a:lnTo>
                <a:lnTo>
                  <a:pt x="1067" y="0"/>
                </a:lnTo>
                <a:lnTo>
                  <a:pt x="1078" y="0"/>
                </a:lnTo>
                <a:lnTo>
                  <a:pt x="1089" y="0"/>
                </a:lnTo>
                <a:lnTo>
                  <a:pt x="1100" y="0"/>
                </a:lnTo>
                <a:lnTo>
                  <a:pt x="1106" y="0"/>
                </a:lnTo>
                <a:lnTo>
                  <a:pt x="1116" y="0"/>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270" name="Rectangle 62">
            <a:extLst>
              <a:ext uri="{FF2B5EF4-FFF2-40B4-BE49-F238E27FC236}">
                <a16:creationId xmlns:a16="http://schemas.microsoft.com/office/drawing/2014/main" id="{BB5DD824-4231-4E75-AB8F-D4611392D49A}"/>
              </a:ext>
            </a:extLst>
          </p:cNvPr>
          <p:cNvSpPr>
            <a:spLocks noChangeArrowheads="1"/>
          </p:cNvSpPr>
          <p:nvPr/>
        </p:nvSpPr>
        <p:spPr bwMode="auto">
          <a:xfrm>
            <a:off x="4075113" y="5278438"/>
            <a:ext cx="37306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time, </a:t>
            </a:r>
            <a:endParaRPr lang="en-US" altLang="en-US"/>
          </a:p>
        </p:txBody>
      </p:sp>
      <p:sp>
        <p:nvSpPr>
          <p:cNvPr id="94271" name="Rectangle 63">
            <a:extLst>
              <a:ext uri="{FF2B5EF4-FFF2-40B4-BE49-F238E27FC236}">
                <a16:creationId xmlns:a16="http://schemas.microsoft.com/office/drawing/2014/main" id="{CBB695D8-CFF8-4BDB-B366-2ED1AC120394}"/>
              </a:ext>
            </a:extLst>
          </p:cNvPr>
          <p:cNvSpPr>
            <a:spLocks noChangeArrowheads="1"/>
          </p:cNvSpPr>
          <p:nvPr/>
        </p:nvSpPr>
        <p:spPr bwMode="auto">
          <a:xfrm>
            <a:off x="4451350" y="5262563"/>
            <a:ext cx="8731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Symbol" panose="05050102010706020507" pitchFamily="18" charset="2"/>
              </a:rPr>
              <a:t>m</a:t>
            </a:r>
            <a:endParaRPr lang="en-US" altLang="en-US"/>
          </a:p>
        </p:txBody>
      </p:sp>
      <p:sp>
        <p:nvSpPr>
          <p:cNvPr id="94272" name="Rectangle 64">
            <a:extLst>
              <a:ext uri="{FF2B5EF4-FFF2-40B4-BE49-F238E27FC236}">
                <a16:creationId xmlns:a16="http://schemas.microsoft.com/office/drawing/2014/main" id="{3CBFF18B-8C3C-4744-8AC4-21804D186D98}"/>
              </a:ext>
            </a:extLst>
          </p:cNvPr>
          <p:cNvSpPr>
            <a:spLocks noChangeArrowheads="1"/>
          </p:cNvSpPr>
          <p:nvPr/>
        </p:nvSpPr>
        <p:spPr bwMode="auto">
          <a:xfrm>
            <a:off x="4535488" y="5278438"/>
            <a:ext cx="2365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sec</a:t>
            </a:r>
            <a:endParaRPr lang="en-US" altLang="en-US"/>
          </a:p>
        </p:txBody>
      </p:sp>
      <p:sp>
        <p:nvSpPr>
          <p:cNvPr id="94273" name="Rectangle 65">
            <a:extLst>
              <a:ext uri="{FF2B5EF4-FFF2-40B4-BE49-F238E27FC236}">
                <a16:creationId xmlns:a16="http://schemas.microsoft.com/office/drawing/2014/main" id="{FCDF2E55-29E6-49B3-A743-12E1266A7F23}"/>
              </a:ext>
            </a:extLst>
          </p:cNvPr>
          <p:cNvSpPr>
            <a:spLocks noChangeArrowheads="1"/>
          </p:cNvSpPr>
          <p:nvPr/>
        </p:nvSpPr>
        <p:spPr bwMode="auto">
          <a:xfrm rot="16200000">
            <a:off x="2034381" y="3625057"/>
            <a:ext cx="657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amplitude</a:t>
            </a:r>
            <a:endParaRPr lang="en-US" altLang="en-US"/>
          </a:p>
        </p:txBody>
      </p:sp>
      <p:sp>
        <p:nvSpPr>
          <p:cNvPr id="94274" name="Freeform 66">
            <a:extLst>
              <a:ext uri="{FF2B5EF4-FFF2-40B4-BE49-F238E27FC236}">
                <a16:creationId xmlns:a16="http://schemas.microsoft.com/office/drawing/2014/main" id="{0E459DCA-E95D-4209-A006-734943833C3F}"/>
              </a:ext>
            </a:extLst>
          </p:cNvPr>
          <p:cNvSpPr>
            <a:spLocks noEditPoints="1"/>
          </p:cNvSpPr>
          <p:nvPr/>
        </p:nvSpPr>
        <p:spPr bwMode="auto">
          <a:xfrm>
            <a:off x="4613275" y="3349625"/>
            <a:ext cx="188913" cy="263525"/>
          </a:xfrm>
          <a:custGeom>
            <a:avLst/>
            <a:gdLst>
              <a:gd name="T0" fmla="*/ 811 w 821"/>
              <a:gd name="T1" fmla="*/ 57 h 1137"/>
              <a:gd name="T2" fmla="*/ 221 w 821"/>
              <a:gd name="T3" fmla="*/ 885 h 1137"/>
              <a:gd name="T4" fmla="*/ 174 w 821"/>
              <a:gd name="T5" fmla="*/ 893 h 1137"/>
              <a:gd name="T6" fmla="*/ 166 w 821"/>
              <a:gd name="T7" fmla="*/ 847 h 1137"/>
              <a:gd name="T8" fmla="*/ 756 w 821"/>
              <a:gd name="T9" fmla="*/ 18 h 1137"/>
              <a:gd name="T10" fmla="*/ 803 w 821"/>
              <a:gd name="T11" fmla="*/ 10 h 1137"/>
              <a:gd name="T12" fmla="*/ 811 w 821"/>
              <a:gd name="T13" fmla="*/ 57 h 1137"/>
              <a:gd name="T14" fmla="*/ 395 w 821"/>
              <a:gd name="T15" fmla="*/ 928 h 1137"/>
              <a:gd name="T16" fmla="*/ 0 w 821"/>
              <a:gd name="T17" fmla="*/ 1137 h 1137"/>
              <a:gd name="T18" fmla="*/ 69 w 821"/>
              <a:gd name="T19" fmla="*/ 696 h 1137"/>
              <a:gd name="T20" fmla="*/ 395 w 821"/>
              <a:gd name="T21" fmla="*/ 928 h 1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1" h="1137">
                <a:moveTo>
                  <a:pt x="811" y="57"/>
                </a:moveTo>
                <a:lnTo>
                  <a:pt x="221" y="885"/>
                </a:lnTo>
                <a:cubicBezTo>
                  <a:pt x="210" y="900"/>
                  <a:pt x="189" y="904"/>
                  <a:pt x="174" y="893"/>
                </a:cubicBezTo>
                <a:cubicBezTo>
                  <a:pt x="159" y="882"/>
                  <a:pt x="156" y="862"/>
                  <a:pt x="166" y="847"/>
                </a:cubicBezTo>
                <a:lnTo>
                  <a:pt x="756" y="18"/>
                </a:lnTo>
                <a:cubicBezTo>
                  <a:pt x="767" y="3"/>
                  <a:pt x="788" y="0"/>
                  <a:pt x="803" y="10"/>
                </a:cubicBezTo>
                <a:cubicBezTo>
                  <a:pt x="818" y="21"/>
                  <a:pt x="821" y="42"/>
                  <a:pt x="811" y="57"/>
                </a:cubicBezTo>
                <a:close/>
                <a:moveTo>
                  <a:pt x="395" y="928"/>
                </a:moveTo>
                <a:lnTo>
                  <a:pt x="0" y="1137"/>
                </a:lnTo>
                <a:lnTo>
                  <a:pt x="69" y="696"/>
                </a:lnTo>
                <a:lnTo>
                  <a:pt x="395" y="928"/>
                </a:lnTo>
                <a:close/>
              </a:path>
            </a:pathLst>
          </a:custGeom>
          <a:solidFill>
            <a:srgbClr val="000000"/>
          </a:solidFill>
          <a:ln w="1588" cap="flat">
            <a:solidFill>
              <a:srgbClr val="000000"/>
            </a:solidFill>
            <a:prstDash val="solid"/>
            <a:bevel/>
            <a:headEnd/>
            <a:tailEnd/>
          </a:ln>
        </p:spPr>
        <p:txBody>
          <a:bodyPr/>
          <a:lstStyle/>
          <a:p>
            <a:endParaRPr lang="en-US"/>
          </a:p>
        </p:txBody>
      </p:sp>
      <p:sp>
        <p:nvSpPr>
          <p:cNvPr id="94275" name="Rectangle 67">
            <a:extLst>
              <a:ext uri="{FF2B5EF4-FFF2-40B4-BE49-F238E27FC236}">
                <a16:creationId xmlns:a16="http://schemas.microsoft.com/office/drawing/2014/main" id="{07CEEE22-5896-4103-8E11-1ED8333C2B4A}"/>
              </a:ext>
            </a:extLst>
          </p:cNvPr>
          <p:cNvSpPr>
            <a:spLocks noChangeArrowheads="1"/>
          </p:cNvSpPr>
          <p:nvPr/>
        </p:nvSpPr>
        <p:spPr bwMode="auto">
          <a:xfrm>
            <a:off x="4813300" y="3149600"/>
            <a:ext cx="9779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creeping wave</a:t>
            </a:r>
            <a:endParaRPr lang="en-US" altLang="en-US"/>
          </a:p>
        </p:txBody>
      </p:sp>
      <p:sp>
        <p:nvSpPr>
          <p:cNvPr id="94276" name="Rectangle 68">
            <a:extLst>
              <a:ext uri="{FF2B5EF4-FFF2-40B4-BE49-F238E27FC236}">
                <a16:creationId xmlns:a16="http://schemas.microsoft.com/office/drawing/2014/main" id="{0CDA7E40-D85F-4C26-9F70-5C973EAA56B5}"/>
              </a:ext>
            </a:extLst>
          </p:cNvPr>
          <p:cNvSpPr>
            <a:spLocks noChangeArrowheads="1"/>
          </p:cNvSpPr>
          <p:nvPr/>
        </p:nvSpPr>
        <p:spPr bwMode="auto">
          <a:xfrm>
            <a:off x="2840038" y="2589213"/>
            <a:ext cx="3716337" cy="21859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277" name="Rectangle 69">
            <a:extLst>
              <a:ext uri="{FF2B5EF4-FFF2-40B4-BE49-F238E27FC236}">
                <a16:creationId xmlns:a16="http://schemas.microsoft.com/office/drawing/2014/main" id="{AF42B991-612C-43FF-A464-7C4AB2C7F03A}"/>
              </a:ext>
            </a:extLst>
          </p:cNvPr>
          <p:cNvSpPr>
            <a:spLocks noChangeArrowheads="1"/>
          </p:cNvSpPr>
          <p:nvPr/>
        </p:nvSpPr>
        <p:spPr bwMode="auto">
          <a:xfrm>
            <a:off x="2840038" y="2589213"/>
            <a:ext cx="3716337" cy="2185987"/>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278" name="Line 70">
            <a:extLst>
              <a:ext uri="{FF2B5EF4-FFF2-40B4-BE49-F238E27FC236}">
                <a16:creationId xmlns:a16="http://schemas.microsoft.com/office/drawing/2014/main" id="{6BA33D37-0EF3-4A35-B785-D8D05A0228E0}"/>
              </a:ext>
            </a:extLst>
          </p:cNvPr>
          <p:cNvSpPr>
            <a:spLocks noChangeShapeType="1"/>
          </p:cNvSpPr>
          <p:nvPr/>
        </p:nvSpPr>
        <p:spPr bwMode="auto">
          <a:xfrm>
            <a:off x="2840038" y="2589213"/>
            <a:ext cx="3716337"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79" name="Freeform 71">
            <a:extLst>
              <a:ext uri="{FF2B5EF4-FFF2-40B4-BE49-F238E27FC236}">
                <a16:creationId xmlns:a16="http://schemas.microsoft.com/office/drawing/2014/main" id="{15B3A48F-5984-47B5-A79E-454A4D8A0C43}"/>
              </a:ext>
            </a:extLst>
          </p:cNvPr>
          <p:cNvSpPr>
            <a:spLocks/>
          </p:cNvSpPr>
          <p:nvPr/>
        </p:nvSpPr>
        <p:spPr bwMode="auto">
          <a:xfrm>
            <a:off x="2840038" y="2589213"/>
            <a:ext cx="3716337" cy="2185987"/>
          </a:xfrm>
          <a:custGeom>
            <a:avLst/>
            <a:gdLst>
              <a:gd name="T0" fmla="*/ 0 w 2341"/>
              <a:gd name="T1" fmla="*/ 1377 h 1377"/>
              <a:gd name="T2" fmla="*/ 2341 w 2341"/>
              <a:gd name="T3" fmla="*/ 1377 h 1377"/>
              <a:gd name="T4" fmla="*/ 2341 w 2341"/>
              <a:gd name="T5" fmla="*/ 0 h 1377"/>
            </a:gdLst>
            <a:ahLst/>
            <a:cxnLst>
              <a:cxn ang="0">
                <a:pos x="T0" y="T1"/>
              </a:cxn>
              <a:cxn ang="0">
                <a:pos x="T2" y="T3"/>
              </a:cxn>
              <a:cxn ang="0">
                <a:pos x="T4" y="T5"/>
              </a:cxn>
            </a:cxnLst>
            <a:rect l="0" t="0" r="r" b="b"/>
            <a:pathLst>
              <a:path w="2341" h="1377">
                <a:moveTo>
                  <a:pt x="0" y="1377"/>
                </a:moveTo>
                <a:lnTo>
                  <a:pt x="2341" y="1377"/>
                </a:lnTo>
                <a:lnTo>
                  <a:pt x="2341"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280" name="Line 72">
            <a:extLst>
              <a:ext uri="{FF2B5EF4-FFF2-40B4-BE49-F238E27FC236}">
                <a16:creationId xmlns:a16="http://schemas.microsoft.com/office/drawing/2014/main" id="{4C2AD71D-8CEF-402D-9F82-259906013430}"/>
              </a:ext>
            </a:extLst>
          </p:cNvPr>
          <p:cNvSpPr>
            <a:spLocks noChangeShapeType="1"/>
          </p:cNvSpPr>
          <p:nvPr/>
        </p:nvSpPr>
        <p:spPr bwMode="auto">
          <a:xfrm flipV="1">
            <a:off x="2840038" y="2589213"/>
            <a:ext cx="1587" cy="21859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81" name="Line 73">
            <a:extLst>
              <a:ext uri="{FF2B5EF4-FFF2-40B4-BE49-F238E27FC236}">
                <a16:creationId xmlns:a16="http://schemas.microsoft.com/office/drawing/2014/main" id="{E289F45C-017E-49AF-AA74-6CC667A8A016}"/>
              </a:ext>
            </a:extLst>
          </p:cNvPr>
          <p:cNvSpPr>
            <a:spLocks noChangeShapeType="1"/>
          </p:cNvSpPr>
          <p:nvPr/>
        </p:nvSpPr>
        <p:spPr bwMode="auto">
          <a:xfrm flipV="1">
            <a:off x="2840038" y="473233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82" name="Line 74">
            <a:extLst>
              <a:ext uri="{FF2B5EF4-FFF2-40B4-BE49-F238E27FC236}">
                <a16:creationId xmlns:a16="http://schemas.microsoft.com/office/drawing/2014/main" id="{BF0FD46B-9F71-4228-8970-234591FDE742}"/>
              </a:ext>
            </a:extLst>
          </p:cNvPr>
          <p:cNvSpPr>
            <a:spLocks noChangeShapeType="1"/>
          </p:cNvSpPr>
          <p:nvPr/>
        </p:nvSpPr>
        <p:spPr bwMode="auto">
          <a:xfrm>
            <a:off x="2840038" y="2589213"/>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83" name="Rectangle 75">
            <a:extLst>
              <a:ext uri="{FF2B5EF4-FFF2-40B4-BE49-F238E27FC236}">
                <a16:creationId xmlns:a16="http://schemas.microsoft.com/office/drawing/2014/main" id="{1E7EB32A-62AB-4475-85F9-281D0198765B}"/>
              </a:ext>
            </a:extLst>
          </p:cNvPr>
          <p:cNvSpPr>
            <a:spLocks noChangeArrowheads="1"/>
          </p:cNvSpPr>
          <p:nvPr/>
        </p:nvSpPr>
        <p:spPr bwMode="auto">
          <a:xfrm>
            <a:off x="2779713" y="487838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94284" name="Rectangle 76">
            <a:extLst>
              <a:ext uri="{FF2B5EF4-FFF2-40B4-BE49-F238E27FC236}">
                <a16:creationId xmlns:a16="http://schemas.microsoft.com/office/drawing/2014/main" id="{28DE37BF-21E6-4FE0-ABEC-D91212BD8ADE}"/>
              </a:ext>
            </a:extLst>
          </p:cNvPr>
          <p:cNvSpPr>
            <a:spLocks noChangeArrowheads="1"/>
          </p:cNvSpPr>
          <p:nvPr/>
        </p:nvSpPr>
        <p:spPr bwMode="auto">
          <a:xfrm>
            <a:off x="2832100" y="48783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a:t>
            </a:r>
            <a:endParaRPr lang="en-US" altLang="en-US"/>
          </a:p>
        </p:txBody>
      </p:sp>
      <p:sp>
        <p:nvSpPr>
          <p:cNvPr id="94285" name="Line 77">
            <a:extLst>
              <a:ext uri="{FF2B5EF4-FFF2-40B4-BE49-F238E27FC236}">
                <a16:creationId xmlns:a16="http://schemas.microsoft.com/office/drawing/2014/main" id="{0E2F665C-252E-4FA3-95CF-F91044EA2193}"/>
              </a:ext>
            </a:extLst>
          </p:cNvPr>
          <p:cNvSpPr>
            <a:spLocks noChangeShapeType="1"/>
          </p:cNvSpPr>
          <p:nvPr/>
        </p:nvSpPr>
        <p:spPr bwMode="auto">
          <a:xfrm flipV="1">
            <a:off x="3576638" y="473233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86" name="Line 78">
            <a:extLst>
              <a:ext uri="{FF2B5EF4-FFF2-40B4-BE49-F238E27FC236}">
                <a16:creationId xmlns:a16="http://schemas.microsoft.com/office/drawing/2014/main" id="{4B4D7872-ABED-4C50-826B-1B53030E5C4D}"/>
              </a:ext>
            </a:extLst>
          </p:cNvPr>
          <p:cNvSpPr>
            <a:spLocks noChangeShapeType="1"/>
          </p:cNvSpPr>
          <p:nvPr/>
        </p:nvSpPr>
        <p:spPr bwMode="auto">
          <a:xfrm>
            <a:off x="3576638" y="2589213"/>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87" name="Rectangle 79">
            <a:extLst>
              <a:ext uri="{FF2B5EF4-FFF2-40B4-BE49-F238E27FC236}">
                <a16:creationId xmlns:a16="http://schemas.microsoft.com/office/drawing/2014/main" id="{6C2A79FB-9035-4A9F-B894-3E9141178993}"/>
              </a:ext>
            </a:extLst>
          </p:cNvPr>
          <p:cNvSpPr>
            <a:spLocks noChangeArrowheads="1"/>
          </p:cNvSpPr>
          <p:nvPr/>
        </p:nvSpPr>
        <p:spPr bwMode="auto">
          <a:xfrm>
            <a:off x="3465513" y="487838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94288" name="Rectangle 80">
            <a:extLst>
              <a:ext uri="{FF2B5EF4-FFF2-40B4-BE49-F238E27FC236}">
                <a16:creationId xmlns:a16="http://schemas.microsoft.com/office/drawing/2014/main" id="{47EDC795-9579-4E21-8079-9C0A0097EB93}"/>
              </a:ext>
            </a:extLst>
          </p:cNvPr>
          <p:cNvSpPr>
            <a:spLocks noChangeArrowheads="1"/>
          </p:cNvSpPr>
          <p:nvPr/>
        </p:nvSpPr>
        <p:spPr bwMode="auto">
          <a:xfrm>
            <a:off x="3516313" y="4878388"/>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0.5</a:t>
            </a:r>
            <a:endParaRPr lang="en-US" altLang="en-US"/>
          </a:p>
        </p:txBody>
      </p:sp>
      <p:sp>
        <p:nvSpPr>
          <p:cNvPr id="94289" name="Line 81">
            <a:extLst>
              <a:ext uri="{FF2B5EF4-FFF2-40B4-BE49-F238E27FC236}">
                <a16:creationId xmlns:a16="http://schemas.microsoft.com/office/drawing/2014/main" id="{119837BD-4038-4842-B6DF-1F7A5874171E}"/>
              </a:ext>
            </a:extLst>
          </p:cNvPr>
          <p:cNvSpPr>
            <a:spLocks noChangeShapeType="1"/>
          </p:cNvSpPr>
          <p:nvPr/>
        </p:nvSpPr>
        <p:spPr bwMode="auto">
          <a:xfrm flipV="1">
            <a:off x="4321175" y="473233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90" name="Line 82">
            <a:extLst>
              <a:ext uri="{FF2B5EF4-FFF2-40B4-BE49-F238E27FC236}">
                <a16:creationId xmlns:a16="http://schemas.microsoft.com/office/drawing/2014/main" id="{B4CC38CC-4D67-4292-8F19-F4A6BEF0BCCA}"/>
              </a:ext>
            </a:extLst>
          </p:cNvPr>
          <p:cNvSpPr>
            <a:spLocks noChangeShapeType="1"/>
          </p:cNvSpPr>
          <p:nvPr/>
        </p:nvSpPr>
        <p:spPr bwMode="auto">
          <a:xfrm>
            <a:off x="4321175" y="2589213"/>
            <a:ext cx="1588"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91" name="Rectangle 83">
            <a:extLst>
              <a:ext uri="{FF2B5EF4-FFF2-40B4-BE49-F238E27FC236}">
                <a16:creationId xmlns:a16="http://schemas.microsoft.com/office/drawing/2014/main" id="{3597FE7A-44F7-4CC7-8A61-C6A3F8C37252}"/>
              </a:ext>
            </a:extLst>
          </p:cNvPr>
          <p:cNvSpPr>
            <a:spLocks noChangeArrowheads="1"/>
          </p:cNvSpPr>
          <p:nvPr/>
        </p:nvSpPr>
        <p:spPr bwMode="auto">
          <a:xfrm>
            <a:off x="4295775" y="48783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94292" name="Line 84">
            <a:extLst>
              <a:ext uri="{FF2B5EF4-FFF2-40B4-BE49-F238E27FC236}">
                <a16:creationId xmlns:a16="http://schemas.microsoft.com/office/drawing/2014/main" id="{C388643B-43F1-4F61-A96D-7EC1D553A3F6}"/>
              </a:ext>
            </a:extLst>
          </p:cNvPr>
          <p:cNvSpPr>
            <a:spLocks noChangeShapeType="1"/>
          </p:cNvSpPr>
          <p:nvPr/>
        </p:nvSpPr>
        <p:spPr bwMode="auto">
          <a:xfrm flipV="1">
            <a:off x="5064125" y="4732338"/>
            <a:ext cx="3175"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93" name="Line 85">
            <a:extLst>
              <a:ext uri="{FF2B5EF4-FFF2-40B4-BE49-F238E27FC236}">
                <a16:creationId xmlns:a16="http://schemas.microsoft.com/office/drawing/2014/main" id="{979E3CD6-1109-4301-8D3E-AC0699353783}"/>
              </a:ext>
            </a:extLst>
          </p:cNvPr>
          <p:cNvSpPr>
            <a:spLocks noChangeShapeType="1"/>
          </p:cNvSpPr>
          <p:nvPr/>
        </p:nvSpPr>
        <p:spPr bwMode="auto">
          <a:xfrm>
            <a:off x="5064125" y="2589213"/>
            <a:ext cx="3175"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94" name="Rectangle 86">
            <a:extLst>
              <a:ext uri="{FF2B5EF4-FFF2-40B4-BE49-F238E27FC236}">
                <a16:creationId xmlns:a16="http://schemas.microsoft.com/office/drawing/2014/main" id="{62E9C63B-0C2E-4437-83D5-93471F717B82}"/>
              </a:ext>
            </a:extLst>
          </p:cNvPr>
          <p:cNvSpPr>
            <a:spLocks noChangeArrowheads="1"/>
          </p:cNvSpPr>
          <p:nvPr/>
        </p:nvSpPr>
        <p:spPr bwMode="auto">
          <a:xfrm>
            <a:off x="4987925" y="487838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0.5</a:t>
            </a:r>
            <a:endParaRPr lang="en-US" altLang="en-US"/>
          </a:p>
        </p:txBody>
      </p:sp>
      <p:sp>
        <p:nvSpPr>
          <p:cNvPr id="94295" name="Line 87">
            <a:extLst>
              <a:ext uri="{FF2B5EF4-FFF2-40B4-BE49-F238E27FC236}">
                <a16:creationId xmlns:a16="http://schemas.microsoft.com/office/drawing/2014/main" id="{F0C3831E-C04E-4C9C-B8C4-FF131E40AE28}"/>
              </a:ext>
            </a:extLst>
          </p:cNvPr>
          <p:cNvSpPr>
            <a:spLocks noChangeShapeType="1"/>
          </p:cNvSpPr>
          <p:nvPr/>
        </p:nvSpPr>
        <p:spPr bwMode="auto">
          <a:xfrm flipV="1">
            <a:off x="5811838" y="4732338"/>
            <a:ext cx="1587"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96" name="Line 88">
            <a:extLst>
              <a:ext uri="{FF2B5EF4-FFF2-40B4-BE49-F238E27FC236}">
                <a16:creationId xmlns:a16="http://schemas.microsoft.com/office/drawing/2014/main" id="{E59B258A-2D41-45C7-914D-0D9CF484E7B5}"/>
              </a:ext>
            </a:extLst>
          </p:cNvPr>
          <p:cNvSpPr>
            <a:spLocks noChangeShapeType="1"/>
          </p:cNvSpPr>
          <p:nvPr/>
        </p:nvSpPr>
        <p:spPr bwMode="auto">
          <a:xfrm>
            <a:off x="5811838" y="2589213"/>
            <a:ext cx="1587"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97" name="Rectangle 89">
            <a:extLst>
              <a:ext uri="{FF2B5EF4-FFF2-40B4-BE49-F238E27FC236}">
                <a16:creationId xmlns:a16="http://schemas.microsoft.com/office/drawing/2014/main" id="{BF6F3557-7A51-420C-A0F7-A43C9639E9EE}"/>
              </a:ext>
            </a:extLst>
          </p:cNvPr>
          <p:cNvSpPr>
            <a:spLocks noChangeArrowheads="1"/>
          </p:cNvSpPr>
          <p:nvPr/>
        </p:nvSpPr>
        <p:spPr bwMode="auto">
          <a:xfrm>
            <a:off x="5784850" y="48783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a:t>
            </a:r>
            <a:endParaRPr lang="en-US" altLang="en-US"/>
          </a:p>
        </p:txBody>
      </p:sp>
      <p:sp>
        <p:nvSpPr>
          <p:cNvPr id="94298" name="Line 90">
            <a:extLst>
              <a:ext uri="{FF2B5EF4-FFF2-40B4-BE49-F238E27FC236}">
                <a16:creationId xmlns:a16="http://schemas.microsoft.com/office/drawing/2014/main" id="{C77B5E0D-FF50-4E6F-927F-2ABAFDDD89FC}"/>
              </a:ext>
            </a:extLst>
          </p:cNvPr>
          <p:cNvSpPr>
            <a:spLocks noChangeShapeType="1"/>
          </p:cNvSpPr>
          <p:nvPr/>
        </p:nvSpPr>
        <p:spPr bwMode="auto">
          <a:xfrm flipV="1">
            <a:off x="6556375" y="4732338"/>
            <a:ext cx="1588" cy="42862"/>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299" name="Line 91">
            <a:extLst>
              <a:ext uri="{FF2B5EF4-FFF2-40B4-BE49-F238E27FC236}">
                <a16:creationId xmlns:a16="http://schemas.microsoft.com/office/drawing/2014/main" id="{EADAE207-9EC9-4FD7-B00D-625CC1E647A5}"/>
              </a:ext>
            </a:extLst>
          </p:cNvPr>
          <p:cNvSpPr>
            <a:spLocks noChangeShapeType="1"/>
          </p:cNvSpPr>
          <p:nvPr/>
        </p:nvSpPr>
        <p:spPr bwMode="auto">
          <a:xfrm>
            <a:off x="6556375" y="2589213"/>
            <a:ext cx="1588" cy="31750"/>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00" name="Rectangle 92">
            <a:extLst>
              <a:ext uri="{FF2B5EF4-FFF2-40B4-BE49-F238E27FC236}">
                <a16:creationId xmlns:a16="http://schemas.microsoft.com/office/drawing/2014/main" id="{8DB22E3E-B560-4258-A10B-37675CA4A4BE}"/>
              </a:ext>
            </a:extLst>
          </p:cNvPr>
          <p:cNvSpPr>
            <a:spLocks noChangeArrowheads="1"/>
          </p:cNvSpPr>
          <p:nvPr/>
        </p:nvSpPr>
        <p:spPr bwMode="auto">
          <a:xfrm>
            <a:off x="6480175" y="4878388"/>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1.5</a:t>
            </a:r>
            <a:endParaRPr lang="en-US" altLang="en-US"/>
          </a:p>
        </p:txBody>
      </p:sp>
      <p:sp>
        <p:nvSpPr>
          <p:cNvPr id="94301" name="Line 93">
            <a:extLst>
              <a:ext uri="{FF2B5EF4-FFF2-40B4-BE49-F238E27FC236}">
                <a16:creationId xmlns:a16="http://schemas.microsoft.com/office/drawing/2014/main" id="{ED5CDF73-2D00-4B9B-BED7-6A2C73374D77}"/>
              </a:ext>
            </a:extLst>
          </p:cNvPr>
          <p:cNvSpPr>
            <a:spLocks noChangeShapeType="1"/>
          </p:cNvSpPr>
          <p:nvPr/>
        </p:nvSpPr>
        <p:spPr bwMode="auto">
          <a:xfrm>
            <a:off x="2840038" y="477520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02" name="Line 94">
            <a:extLst>
              <a:ext uri="{FF2B5EF4-FFF2-40B4-BE49-F238E27FC236}">
                <a16:creationId xmlns:a16="http://schemas.microsoft.com/office/drawing/2014/main" id="{518B9AD3-5691-49D3-9B94-390A2DB856C9}"/>
              </a:ext>
            </a:extLst>
          </p:cNvPr>
          <p:cNvSpPr>
            <a:spLocks noChangeShapeType="1"/>
          </p:cNvSpPr>
          <p:nvPr/>
        </p:nvSpPr>
        <p:spPr bwMode="auto">
          <a:xfrm flipH="1">
            <a:off x="6513513" y="4775200"/>
            <a:ext cx="428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03" name="Rectangle 95">
            <a:extLst>
              <a:ext uri="{FF2B5EF4-FFF2-40B4-BE49-F238E27FC236}">
                <a16:creationId xmlns:a16="http://schemas.microsoft.com/office/drawing/2014/main" id="{FF1C0F24-5260-4ED1-BAB2-BD51F0B38783}"/>
              </a:ext>
            </a:extLst>
          </p:cNvPr>
          <p:cNvSpPr>
            <a:spLocks noChangeArrowheads="1"/>
          </p:cNvSpPr>
          <p:nvPr/>
        </p:nvSpPr>
        <p:spPr bwMode="auto">
          <a:xfrm>
            <a:off x="2593975" y="471328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94304" name="Rectangle 96">
            <a:extLst>
              <a:ext uri="{FF2B5EF4-FFF2-40B4-BE49-F238E27FC236}">
                <a16:creationId xmlns:a16="http://schemas.microsoft.com/office/drawing/2014/main" id="{BC22ACBC-6C0F-48FC-B4F4-510B41ADB884}"/>
              </a:ext>
            </a:extLst>
          </p:cNvPr>
          <p:cNvSpPr>
            <a:spLocks noChangeArrowheads="1"/>
          </p:cNvSpPr>
          <p:nvPr/>
        </p:nvSpPr>
        <p:spPr bwMode="auto">
          <a:xfrm>
            <a:off x="2644775" y="471328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30</a:t>
            </a:r>
            <a:endParaRPr lang="en-US" altLang="en-US"/>
          </a:p>
        </p:txBody>
      </p:sp>
      <p:sp>
        <p:nvSpPr>
          <p:cNvPr id="94305" name="Line 97">
            <a:extLst>
              <a:ext uri="{FF2B5EF4-FFF2-40B4-BE49-F238E27FC236}">
                <a16:creationId xmlns:a16="http://schemas.microsoft.com/office/drawing/2014/main" id="{1ED60F5F-19A1-4154-884A-1F1E731B5473}"/>
              </a:ext>
            </a:extLst>
          </p:cNvPr>
          <p:cNvSpPr>
            <a:spLocks noChangeShapeType="1"/>
          </p:cNvSpPr>
          <p:nvPr/>
        </p:nvSpPr>
        <p:spPr bwMode="auto">
          <a:xfrm>
            <a:off x="2840038" y="4405313"/>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06" name="Line 98">
            <a:extLst>
              <a:ext uri="{FF2B5EF4-FFF2-40B4-BE49-F238E27FC236}">
                <a16:creationId xmlns:a16="http://schemas.microsoft.com/office/drawing/2014/main" id="{38372E05-6AE4-4BDA-8423-3BE48EADD082}"/>
              </a:ext>
            </a:extLst>
          </p:cNvPr>
          <p:cNvSpPr>
            <a:spLocks noChangeShapeType="1"/>
          </p:cNvSpPr>
          <p:nvPr/>
        </p:nvSpPr>
        <p:spPr bwMode="auto">
          <a:xfrm flipH="1">
            <a:off x="6513513" y="4405313"/>
            <a:ext cx="42862"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07" name="Rectangle 99">
            <a:extLst>
              <a:ext uri="{FF2B5EF4-FFF2-40B4-BE49-F238E27FC236}">
                <a16:creationId xmlns:a16="http://schemas.microsoft.com/office/drawing/2014/main" id="{85DF9BA1-774F-42F5-B7E9-CE86D16AFA78}"/>
              </a:ext>
            </a:extLst>
          </p:cNvPr>
          <p:cNvSpPr>
            <a:spLocks noChangeArrowheads="1"/>
          </p:cNvSpPr>
          <p:nvPr/>
        </p:nvSpPr>
        <p:spPr bwMode="auto">
          <a:xfrm>
            <a:off x="2593975" y="4344988"/>
            <a:ext cx="50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94308" name="Rectangle 100">
            <a:extLst>
              <a:ext uri="{FF2B5EF4-FFF2-40B4-BE49-F238E27FC236}">
                <a16:creationId xmlns:a16="http://schemas.microsoft.com/office/drawing/2014/main" id="{FD8BE6B5-D38A-4F84-871F-EF28575F7498}"/>
              </a:ext>
            </a:extLst>
          </p:cNvPr>
          <p:cNvSpPr>
            <a:spLocks noChangeArrowheads="1"/>
          </p:cNvSpPr>
          <p:nvPr/>
        </p:nvSpPr>
        <p:spPr bwMode="auto">
          <a:xfrm>
            <a:off x="2644775" y="4344988"/>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20</a:t>
            </a:r>
            <a:endParaRPr lang="en-US" altLang="en-US"/>
          </a:p>
        </p:txBody>
      </p:sp>
      <p:sp>
        <p:nvSpPr>
          <p:cNvPr id="94309" name="Line 101">
            <a:extLst>
              <a:ext uri="{FF2B5EF4-FFF2-40B4-BE49-F238E27FC236}">
                <a16:creationId xmlns:a16="http://schemas.microsoft.com/office/drawing/2014/main" id="{D5BE473B-D15E-4748-A378-43DC2ED2A110}"/>
              </a:ext>
            </a:extLst>
          </p:cNvPr>
          <p:cNvSpPr>
            <a:spLocks noChangeShapeType="1"/>
          </p:cNvSpPr>
          <p:nvPr/>
        </p:nvSpPr>
        <p:spPr bwMode="auto">
          <a:xfrm>
            <a:off x="2840038" y="404495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10" name="Line 102">
            <a:extLst>
              <a:ext uri="{FF2B5EF4-FFF2-40B4-BE49-F238E27FC236}">
                <a16:creationId xmlns:a16="http://schemas.microsoft.com/office/drawing/2014/main" id="{303713D1-7BCC-4EA7-93F4-A6A0F396E3F9}"/>
              </a:ext>
            </a:extLst>
          </p:cNvPr>
          <p:cNvSpPr>
            <a:spLocks noChangeShapeType="1"/>
          </p:cNvSpPr>
          <p:nvPr/>
        </p:nvSpPr>
        <p:spPr bwMode="auto">
          <a:xfrm flipH="1">
            <a:off x="6513513" y="4044950"/>
            <a:ext cx="428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11" name="Rectangle 103">
            <a:extLst>
              <a:ext uri="{FF2B5EF4-FFF2-40B4-BE49-F238E27FC236}">
                <a16:creationId xmlns:a16="http://schemas.microsoft.com/office/drawing/2014/main" id="{4406270E-E934-4FF8-8EBD-96962F0ABE91}"/>
              </a:ext>
            </a:extLst>
          </p:cNvPr>
          <p:cNvSpPr>
            <a:spLocks noChangeArrowheads="1"/>
          </p:cNvSpPr>
          <p:nvPr/>
        </p:nvSpPr>
        <p:spPr bwMode="auto">
          <a:xfrm>
            <a:off x="2593975" y="3984625"/>
            <a:ext cx="50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t>
            </a:r>
            <a:endParaRPr lang="en-US" altLang="en-US"/>
          </a:p>
        </p:txBody>
      </p:sp>
      <p:sp>
        <p:nvSpPr>
          <p:cNvPr id="94312" name="Rectangle 104">
            <a:extLst>
              <a:ext uri="{FF2B5EF4-FFF2-40B4-BE49-F238E27FC236}">
                <a16:creationId xmlns:a16="http://schemas.microsoft.com/office/drawing/2014/main" id="{DA69EEB8-6CCA-426A-A1A8-DB1EE064395D}"/>
              </a:ext>
            </a:extLst>
          </p:cNvPr>
          <p:cNvSpPr>
            <a:spLocks noChangeArrowheads="1"/>
          </p:cNvSpPr>
          <p:nvPr/>
        </p:nvSpPr>
        <p:spPr bwMode="auto">
          <a:xfrm>
            <a:off x="2644775" y="398462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10</a:t>
            </a:r>
            <a:endParaRPr lang="en-US" altLang="en-US"/>
          </a:p>
        </p:txBody>
      </p:sp>
      <p:sp>
        <p:nvSpPr>
          <p:cNvPr id="94313" name="Line 105">
            <a:extLst>
              <a:ext uri="{FF2B5EF4-FFF2-40B4-BE49-F238E27FC236}">
                <a16:creationId xmlns:a16="http://schemas.microsoft.com/office/drawing/2014/main" id="{92B491CD-2C09-4E7A-9E37-6543D59C8EE1}"/>
              </a:ext>
            </a:extLst>
          </p:cNvPr>
          <p:cNvSpPr>
            <a:spLocks noChangeShapeType="1"/>
          </p:cNvSpPr>
          <p:nvPr/>
        </p:nvSpPr>
        <p:spPr bwMode="auto">
          <a:xfrm>
            <a:off x="2840038" y="3676650"/>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14" name="Line 106">
            <a:extLst>
              <a:ext uri="{FF2B5EF4-FFF2-40B4-BE49-F238E27FC236}">
                <a16:creationId xmlns:a16="http://schemas.microsoft.com/office/drawing/2014/main" id="{6D40812B-40D3-4C0C-A139-238BA9982A62}"/>
              </a:ext>
            </a:extLst>
          </p:cNvPr>
          <p:cNvSpPr>
            <a:spLocks noChangeShapeType="1"/>
          </p:cNvSpPr>
          <p:nvPr/>
        </p:nvSpPr>
        <p:spPr bwMode="auto">
          <a:xfrm flipH="1">
            <a:off x="6513513" y="3676650"/>
            <a:ext cx="428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15" name="Rectangle 107">
            <a:extLst>
              <a:ext uri="{FF2B5EF4-FFF2-40B4-BE49-F238E27FC236}">
                <a16:creationId xmlns:a16="http://schemas.microsoft.com/office/drawing/2014/main" id="{C755B75A-0D02-4B92-B58D-70C1693CF7F6}"/>
              </a:ext>
            </a:extLst>
          </p:cNvPr>
          <p:cNvSpPr>
            <a:spLocks noChangeArrowheads="1"/>
          </p:cNvSpPr>
          <p:nvPr/>
        </p:nvSpPr>
        <p:spPr bwMode="auto">
          <a:xfrm>
            <a:off x="2687638" y="36163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0</a:t>
            </a:r>
            <a:endParaRPr lang="en-US" altLang="en-US"/>
          </a:p>
        </p:txBody>
      </p:sp>
      <p:sp>
        <p:nvSpPr>
          <p:cNvPr id="94316" name="Line 108">
            <a:extLst>
              <a:ext uri="{FF2B5EF4-FFF2-40B4-BE49-F238E27FC236}">
                <a16:creationId xmlns:a16="http://schemas.microsoft.com/office/drawing/2014/main" id="{89F6FD65-5281-470B-B6FD-0FCF525443D8}"/>
              </a:ext>
            </a:extLst>
          </p:cNvPr>
          <p:cNvSpPr>
            <a:spLocks noChangeShapeType="1"/>
          </p:cNvSpPr>
          <p:nvPr/>
        </p:nvSpPr>
        <p:spPr bwMode="auto">
          <a:xfrm>
            <a:off x="2840038" y="331787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17" name="Line 109">
            <a:extLst>
              <a:ext uri="{FF2B5EF4-FFF2-40B4-BE49-F238E27FC236}">
                <a16:creationId xmlns:a16="http://schemas.microsoft.com/office/drawing/2014/main" id="{06BB22BD-8B19-46F7-BE0A-94DF45CD7EAE}"/>
              </a:ext>
            </a:extLst>
          </p:cNvPr>
          <p:cNvSpPr>
            <a:spLocks noChangeShapeType="1"/>
          </p:cNvSpPr>
          <p:nvPr/>
        </p:nvSpPr>
        <p:spPr bwMode="auto">
          <a:xfrm flipH="1">
            <a:off x="6513513" y="3317875"/>
            <a:ext cx="42862"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18" name="Rectangle 110">
            <a:extLst>
              <a:ext uri="{FF2B5EF4-FFF2-40B4-BE49-F238E27FC236}">
                <a16:creationId xmlns:a16="http://schemas.microsoft.com/office/drawing/2014/main" id="{8E82F920-AD01-4A28-9CB5-3DBE72CBF7A5}"/>
              </a:ext>
            </a:extLst>
          </p:cNvPr>
          <p:cNvSpPr>
            <a:spLocks noChangeArrowheads="1"/>
          </p:cNvSpPr>
          <p:nvPr/>
        </p:nvSpPr>
        <p:spPr bwMode="auto">
          <a:xfrm>
            <a:off x="2628900" y="32559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10</a:t>
            </a:r>
            <a:endParaRPr lang="en-US" altLang="en-US"/>
          </a:p>
        </p:txBody>
      </p:sp>
      <p:sp>
        <p:nvSpPr>
          <p:cNvPr id="94319" name="Line 111">
            <a:extLst>
              <a:ext uri="{FF2B5EF4-FFF2-40B4-BE49-F238E27FC236}">
                <a16:creationId xmlns:a16="http://schemas.microsoft.com/office/drawing/2014/main" id="{71E75E1D-AE2F-41D7-99D9-08BAA44BA9CB}"/>
              </a:ext>
            </a:extLst>
          </p:cNvPr>
          <p:cNvSpPr>
            <a:spLocks noChangeShapeType="1"/>
          </p:cNvSpPr>
          <p:nvPr/>
        </p:nvSpPr>
        <p:spPr bwMode="auto">
          <a:xfrm>
            <a:off x="2840038" y="294798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20" name="Line 112">
            <a:extLst>
              <a:ext uri="{FF2B5EF4-FFF2-40B4-BE49-F238E27FC236}">
                <a16:creationId xmlns:a16="http://schemas.microsoft.com/office/drawing/2014/main" id="{6BA8D1EE-D34D-4570-922E-0DC0CDAF5D86}"/>
              </a:ext>
            </a:extLst>
          </p:cNvPr>
          <p:cNvSpPr>
            <a:spLocks noChangeShapeType="1"/>
          </p:cNvSpPr>
          <p:nvPr/>
        </p:nvSpPr>
        <p:spPr bwMode="auto">
          <a:xfrm flipH="1">
            <a:off x="6513513" y="2947988"/>
            <a:ext cx="4286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21" name="Rectangle 113">
            <a:extLst>
              <a:ext uri="{FF2B5EF4-FFF2-40B4-BE49-F238E27FC236}">
                <a16:creationId xmlns:a16="http://schemas.microsoft.com/office/drawing/2014/main" id="{1743D102-C4B7-4C15-8219-347FB037C11B}"/>
              </a:ext>
            </a:extLst>
          </p:cNvPr>
          <p:cNvSpPr>
            <a:spLocks noChangeArrowheads="1"/>
          </p:cNvSpPr>
          <p:nvPr/>
        </p:nvSpPr>
        <p:spPr bwMode="auto">
          <a:xfrm>
            <a:off x="2628900" y="288766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20</a:t>
            </a:r>
            <a:endParaRPr lang="en-US" altLang="en-US"/>
          </a:p>
        </p:txBody>
      </p:sp>
      <p:sp>
        <p:nvSpPr>
          <p:cNvPr id="94322" name="Line 114">
            <a:extLst>
              <a:ext uri="{FF2B5EF4-FFF2-40B4-BE49-F238E27FC236}">
                <a16:creationId xmlns:a16="http://schemas.microsoft.com/office/drawing/2014/main" id="{E71BE145-5ED8-4D04-B05B-56FF08BA0895}"/>
              </a:ext>
            </a:extLst>
          </p:cNvPr>
          <p:cNvSpPr>
            <a:spLocks noChangeShapeType="1"/>
          </p:cNvSpPr>
          <p:nvPr/>
        </p:nvSpPr>
        <p:spPr bwMode="auto">
          <a:xfrm>
            <a:off x="2840038" y="258921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23" name="Line 115">
            <a:extLst>
              <a:ext uri="{FF2B5EF4-FFF2-40B4-BE49-F238E27FC236}">
                <a16:creationId xmlns:a16="http://schemas.microsoft.com/office/drawing/2014/main" id="{9169062F-CC40-4560-A496-65CDE8243FED}"/>
              </a:ext>
            </a:extLst>
          </p:cNvPr>
          <p:cNvSpPr>
            <a:spLocks noChangeShapeType="1"/>
          </p:cNvSpPr>
          <p:nvPr/>
        </p:nvSpPr>
        <p:spPr bwMode="auto">
          <a:xfrm flipH="1">
            <a:off x="6513513" y="2589213"/>
            <a:ext cx="42862"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324" name="Rectangle 116">
            <a:extLst>
              <a:ext uri="{FF2B5EF4-FFF2-40B4-BE49-F238E27FC236}">
                <a16:creationId xmlns:a16="http://schemas.microsoft.com/office/drawing/2014/main" id="{F8ED38C5-90DA-444D-B4FB-D9A60D9CC3EB}"/>
              </a:ext>
            </a:extLst>
          </p:cNvPr>
          <p:cNvSpPr>
            <a:spLocks noChangeArrowheads="1"/>
          </p:cNvSpPr>
          <p:nvPr/>
        </p:nvSpPr>
        <p:spPr bwMode="auto">
          <a:xfrm>
            <a:off x="2628900" y="2525713"/>
            <a:ext cx="168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30</a:t>
            </a:r>
            <a:endParaRPr lang="en-US" altLang="en-US"/>
          </a:p>
        </p:txBody>
      </p:sp>
      <p:sp>
        <p:nvSpPr>
          <p:cNvPr id="94325" name="Freeform 117">
            <a:extLst>
              <a:ext uri="{FF2B5EF4-FFF2-40B4-BE49-F238E27FC236}">
                <a16:creationId xmlns:a16="http://schemas.microsoft.com/office/drawing/2014/main" id="{18074B42-42B1-46D5-83CB-F85C8DB4DF85}"/>
              </a:ext>
            </a:extLst>
          </p:cNvPr>
          <p:cNvSpPr>
            <a:spLocks/>
          </p:cNvSpPr>
          <p:nvPr/>
        </p:nvSpPr>
        <p:spPr bwMode="auto">
          <a:xfrm>
            <a:off x="2865438" y="2879725"/>
            <a:ext cx="1849437" cy="1774825"/>
          </a:xfrm>
          <a:custGeom>
            <a:avLst/>
            <a:gdLst>
              <a:gd name="T0" fmla="*/ 21 w 1165"/>
              <a:gd name="T1" fmla="*/ 502 h 1118"/>
              <a:gd name="T2" fmla="*/ 48 w 1165"/>
              <a:gd name="T3" fmla="*/ 502 h 1118"/>
              <a:gd name="T4" fmla="*/ 76 w 1165"/>
              <a:gd name="T5" fmla="*/ 502 h 1118"/>
              <a:gd name="T6" fmla="*/ 102 w 1165"/>
              <a:gd name="T7" fmla="*/ 502 h 1118"/>
              <a:gd name="T8" fmla="*/ 129 w 1165"/>
              <a:gd name="T9" fmla="*/ 502 h 1118"/>
              <a:gd name="T10" fmla="*/ 156 w 1165"/>
              <a:gd name="T11" fmla="*/ 502 h 1118"/>
              <a:gd name="T12" fmla="*/ 184 w 1165"/>
              <a:gd name="T13" fmla="*/ 502 h 1118"/>
              <a:gd name="T14" fmla="*/ 210 w 1165"/>
              <a:gd name="T15" fmla="*/ 502 h 1118"/>
              <a:gd name="T16" fmla="*/ 243 w 1165"/>
              <a:gd name="T17" fmla="*/ 502 h 1118"/>
              <a:gd name="T18" fmla="*/ 270 w 1165"/>
              <a:gd name="T19" fmla="*/ 502 h 1118"/>
              <a:gd name="T20" fmla="*/ 296 w 1165"/>
              <a:gd name="T21" fmla="*/ 502 h 1118"/>
              <a:gd name="T22" fmla="*/ 323 w 1165"/>
              <a:gd name="T23" fmla="*/ 502 h 1118"/>
              <a:gd name="T24" fmla="*/ 351 w 1165"/>
              <a:gd name="T25" fmla="*/ 502 h 1118"/>
              <a:gd name="T26" fmla="*/ 378 w 1165"/>
              <a:gd name="T27" fmla="*/ 502 h 1118"/>
              <a:gd name="T28" fmla="*/ 404 w 1165"/>
              <a:gd name="T29" fmla="*/ 502 h 1118"/>
              <a:gd name="T30" fmla="*/ 431 w 1165"/>
              <a:gd name="T31" fmla="*/ 502 h 1118"/>
              <a:gd name="T32" fmla="*/ 459 w 1165"/>
              <a:gd name="T33" fmla="*/ 502 h 1118"/>
              <a:gd name="T34" fmla="*/ 485 w 1165"/>
              <a:gd name="T35" fmla="*/ 502 h 1118"/>
              <a:gd name="T36" fmla="*/ 512 w 1165"/>
              <a:gd name="T37" fmla="*/ 502 h 1118"/>
              <a:gd name="T38" fmla="*/ 545 w 1165"/>
              <a:gd name="T39" fmla="*/ 502 h 1118"/>
              <a:gd name="T40" fmla="*/ 571 w 1165"/>
              <a:gd name="T41" fmla="*/ 502 h 1118"/>
              <a:gd name="T42" fmla="*/ 598 w 1165"/>
              <a:gd name="T43" fmla="*/ 502 h 1118"/>
              <a:gd name="T44" fmla="*/ 626 w 1165"/>
              <a:gd name="T45" fmla="*/ 502 h 1118"/>
              <a:gd name="T46" fmla="*/ 653 w 1165"/>
              <a:gd name="T47" fmla="*/ 502 h 1118"/>
              <a:gd name="T48" fmla="*/ 679 w 1165"/>
              <a:gd name="T49" fmla="*/ 502 h 1118"/>
              <a:gd name="T50" fmla="*/ 707 w 1165"/>
              <a:gd name="T51" fmla="*/ 502 h 1118"/>
              <a:gd name="T52" fmla="*/ 734 w 1165"/>
              <a:gd name="T53" fmla="*/ 502 h 1118"/>
              <a:gd name="T54" fmla="*/ 760 w 1165"/>
              <a:gd name="T55" fmla="*/ 497 h 1118"/>
              <a:gd name="T56" fmla="*/ 787 w 1165"/>
              <a:gd name="T57" fmla="*/ 513 h 1118"/>
              <a:gd name="T58" fmla="*/ 815 w 1165"/>
              <a:gd name="T59" fmla="*/ 411 h 1118"/>
              <a:gd name="T60" fmla="*/ 846 w 1165"/>
              <a:gd name="T61" fmla="*/ 427 h 1118"/>
              <a:gd name="T62" fmla="*/ 874 w 1165"/>
              <a:gd name="T63" fmla="*/ 508 h 1118"/>
              <a:gd name="T64" fmla="*/ 901 w 1165"/>
              <a:gd name="T65" fmla="*/ 470 h 1118"/>
              <a:gd name="T66" fmla="*/ 928 w 1165"/>
              <a:gd name="T67" fmla="*/ 486 h 1118"/>
              <a:gd name="T68" fmla="*/ 954 w 1165"/>
              <a:gd name="T69" fmla="*/ 497 h 1118"/>
              <a:gd name="T70" fmla="*/ 982 w 1165"/>
              <a:gd name="T71" fmla="*/ 502 h 1118"/>
              <a:gd name="T72" fmla="*/ 1009 w 1165"/>
              <a:gd name="T73" fmla="*/ 508 h 1118"/>
              <a:gd name="T74" fmla="*/ 1035 w 1165"/>
              <a:gd name="T75" fmla="*/ 508 h 1118"/>
              <a:gd name="T76" fmla="*/ 1062 w 1165"/>
              <a:gd name="T77" fmla="*/ 497 h 1118"/>
              <a:gd name="T78" fmla="*/ 1090 w 1165"/>
              <a:gd name="T79" fmla="*/ 519 h 1118"/>
              <a:gd name="T80" fmla="*/ 1117 w 1165"/>
              <a:gd name="T81" fmla="*/ 513 h 1118"/>
              <a:gd name="T82" fmla="*/ 1149 w 1165"/>
              <a:gd name="T83" fmla="*/ 508 h 1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65" h="1118">
                <a:moveTo>
                  <a:pt x="0" y="502"/>
                </a:moveTo>
                <a:lnTo>
                  <a:pt x="10" y="502"/>
                </a:lnTo>
                <a:lnTo>
                  <a:pt x="21" y="502"/>
                </a:lnTo>
                <a:lnTo>
                  <a:pt x="27" y="502"/>
                </a:lnTo>
                <a:lnTo>
                  <a:pt x="37" y="502"/>
                </a:lnTo>
                <a:lnTo>
                  <a:pt x="48" y="502"/>
                </a:lnTo>
                <a:lnTo>
                  <a:pt x="59" y="502"/>
                </a:lnTo>
                <a:lnTo>
                  <a:pt x="65" y="502"/>
                </a:lnTo>
                <a:lnTo>
                  <a:pt x="76" y="502"/>
                </a:lnTo>
                <a:lnTo>
                  <a:pt x="87" y="502"/>
                </a:lnTo>
                <a:lnTo>
                  <a:pt x="92" y="502"/>
                </a:lnTo>
                <a:lnTo>
                  <a:pt x="102" y="502"/>
                </a:lnTo>
                <a:lnTo>
                  <a:pt x="113" y="502"/>
                </a:lnTo>
                <a:lnTo>
                  <a:pt x="118" y="502"/>
                </a:lnTo>
                <a:lnTo>
                  <a:pt x="129" y="502"/>
                </a:lnTo>
                <a:lnTo>
                  <a:pt x="140" y="502"/>
                </a:lnTo>
                <a:lnTo>
                  <a:pt x="151" y="502"/>
                </a:lnTo>
                <a:lnTo>
                  <a:pt x="156" y="502"/>
                </a:lnTo>
                <a:lnTo>
                  <a:pt x="167" y="502"/>
                </a:lnTo>
                <a:lnTo>
                  <a:pt x="178" y="502"/>
                </a:lnTo>
                <a:lnTo>
                  <a:pt x="184" y="502"/>
                </a:lnTo>
                <a:lnTo>
                  <a:pt x="195" y="502"/>
                </a:lnTo>
                <a:lnTo>
                  <a:pt x="206" y="502"/>
                </a:lnTo>
                <a:lnTo>
                  <a:pt x="210" y="502"/>
                </a:lnTo>
                <a:lnTo>
                  <a:pt x="221" y="502"/>
                </a:lnTo>
                <a:lnTo>
                  <a:pt x="232" y="502"/>
                </a:lnTo>
                <a:lnTo>
                  <a:pt x="243" y="502"/>
                </a:lnTo>
                <a:lnTo>
                  <a:pt x="248" y="502"/>
                </a:lnTo>
                <a:lnTo>
                  <a:pt x="259" y="502"/>
                </a:lnTo>
                <a:lnTo>
                  <a:pt x="270" y="502"/>
                </a:lnTo>
                <a:lnTo>
                  <a:pt x="275" y="502"/>
                </a:lnTo>
                <a:lnTo>
                  <a:pt x="285" y="502"/>
                </a:lnTo>
                <a:lnTo>
                  <a:pt x="296" y="502"/>
                </a:lnTo>
                <a:lnTo>
                  <a:pt x="302" y="502"/>
                </a:lnTo>
                <a:lnTo>
                  <a:pt x="313" y="502"/>
                </a:lnTo>
                <a:lnTo>
                  <a:pt x="323" y="502"/>
                </a:lnTo>
                <a:lnTo>
                  <a:pt x="329" y="502"/>
                </a:lnTo>
                <a:lnTo>
                  <a:pt x="340" y="502"/>
                </a:lnTo>
                <a:lnTo>
                  <a:pt x="351" y="502"/>
                </a:lnTo>
                <a:lnTo>
                  <a:pt x="362" y="502"/>
                </a:lnTo>
                <a:lnTo>
                  <a:pt x="367" y="502"/>
                </a:lnTo>
                <a:lnTo>
                  <a:pt x="378" y="502"/>
                </a:lnTo>
                <a:lnTo>
                  <a:pt x="388" y="502"/>
                </a:lnTo>
                <a:lnTo>
                  <a:pt x="393" y="502"/>
                </a:lnTo>
                <a:lnTo>
                  <a:pt x="404" y="502"/>
                </a:lnTo>
                <a:lnTo>
                  <a:pt x="415" y="502"/>
                </a:lnTo>
                <a:lnTo>
                  <a:pt x="421" y="502"/>
                </a:lnTo>
                <a:lnTo>
                  <a:pt x="431" y="502"/>
                </a:lnTo>
                <a:lnTo>
                  <a:pt x="442" y="502"/>
                </a:lnTo>
                <a:lnTo>
                  <a:pt x="453" y="502"/>
                </a:lnTo>
                <a:lnTo>
                  <a:pt x="459" y="502"/>
                </a:lnTo>
                <a:lnTo>
                  <a:pt x="470" y="502"/>
                </a:lnTo>
                <a:lnTo>
                  <a:pt x="480" y="502"/>
                </a:lnTo>
                <a:lnTo>
                  <a:pt x="485" y="502"/>
                </a:lnTo>
                <a:lnTo>
                  <a:pt x="496" y="502"/>
                </a:lnTo>
                <a:lnTo>
                  <a:pt x="507" y="502"/>
                </a:lnTo>
                <a:lnTo>
                  <a:pt x="512" y="502"/>
                </a:lnTo>
                <a:lnTo>
                  <a:pt x="523" y="502"/>
                </a:lnTo>
                <a:lnTo>
                  <a:pt x="534" y="502"/>
                </a:lnTo>
                <a:lnTo>
                  <a:pt x="545" y="502"/>
                </a:lnTo>
                <a:lnTo>
                  <a:pt x="550" y="502"/>
                </a:lnTo>
                <a:lnTo>
                  <a:pt x="560" y="502"/>
                </a:lnTo>
                <a:lnTo>
                  <a:pt x="571" y="502"/>
                </a:lnTo>
                <a:lnTo>
                  <a:pt x="577" y="502"/>
                </a:lnTo>
                <a:lnTo>
                  <a:pt x="588" y="502"/>
                </a:lnTo>
                <a:lnTo>
                  <a:pt x="598" y="502"/>
                </a:lnTo>
                <a:lnTo>
                  <a:pt x="604" y="502"/>
                </a:lnTo>
                <a:lnTo>
                  <a:pt x="615" y="502"/>
                </a:lnTo>
                <a:lnTo>
                  <a:pt x="626" y="502"/>
                </a:lnTo>
                <a:lnTo>
                  <a:pt x="631" y="502"/>
                </a:lnTo>
                <a:lnTo>
                  <a:pt x="642" y="502"/>
                </a:lnTo>
                <a:lnTo>
                  <a:pt x="653" y="502"/>
                </a:lnTo>
                <a:lnTo>
                  <a:pt x="663" y="502"/>
                </a:lnTo>
                <a:lnTo>
                  <a:pt x="668" y="502"/>
                </a:lnTo>
                <a:lnTo>
                  <a:pt x="679" y="502"/>
                </a:lnTo>
                <a:lnTo>
                  <a:pt x="690" y="502"/>
                </a:lnTo>
                <a:lnTo>
                  <a:pt x="696" y="502"/>
                </a:lnTo>
                <a:lnTo>
                  <a:pt x="707" y="502"/>
                </a:lnTo>
                <a:lnTo>
                  <a:pt x="717" y="502"/>
                </a:lnTo>
                <a:lnTo>
                  <a:pt x="723" y="502"/>
                </a:lnTo>
                <a:lnTo>
                  <a:pt x="734" y="502"/>
                </a:lnTo>
                <a:lnTo>
                  <a:pt x="745" y="502"/>
                </a:lnTo>
                <a:lnTo>
                  <a:pt x="756" y="502"/>
                </a:lnTo>
                <a:lnTo>
                  <a:pt x="760" y="497"/>
                </a:lnTo>
                <a:lnTo>
                  <a:pt x="771" y="502"/>
                </a:lnTo>
                <a:lnTo>
                  <a:pt x="782" y="486"/>
                </a:lnTo>
                <a:lnTo>
                  <a:pt x="787" y="513"/>
                </a:lnTo>
                <a:lnTo>
                  <a:pt x="798" y="557"/>
                </a:lnTo>
                <a:lnTo>
                  <a:pt x="809" y="405"/>
                </a:lnTo>
                <a:lnTo>
                  <a:pt x="815" y="411"/>
                </a:lnTo>
                <a:lnTo>
                  <a:pt x="825" y="946"/>
                </a:lnTo>
                <a:lnTo>
                  <a:pt x="835" y="1118"/>
                </a:lnTo>
                <a:lnTo>
                  <a:pt x="846" y="427"/>
                </a:lnTo>
                <a:lnTo>
                  <a:pt x="852" y="0"/>
                </a:lnTo>
                <a:lnTo>
                  <a:pt x="863" y="308"/>
                </a:lnTo>
                <a:lnTo>
                  <a:pt x="874" y="508"/>
                </a:lnTo>
                <a:lnTo>
                  <a:pt x="879" y="427"/>
                </a:lnTo>
                <a:lnTo>
                  <a:pt x="890" y="427"/>
                </a:lnTo>
                <a:lnTo>
                  <a:pt x="901" y="470"/>
                </a:lnTo>
                <a:lnTo>
                  <a:pt x="906" y="470"/>
                </a:lnTo>
                <a:lnTo>
                  <a:pt x="917" y="481"/>
                </a:lnTo>
                <a:lnTo>
                  <a:pt x="928" y="486"/>
                </a:lnTo>
                <a:lnTo>
                  <a:pt x="932" y="486"/>
                </a:lnTo>
                <a:lnTo>
                  <a:pt x="943" y="491"/>
                </a:lnTo>
                <a:lnTo>
                  <a:pt x="954" y="497"/>
                </a:lnTo>
                <a:lnTo>
                  <a:pt x="965" y="497"/>
                </a:lnTo>
                <a:lnTo>
                  <a:pt x="971" y="502"/>
                </a:lnTo>
                <a:lnTo>
                  <a:pt x="982" y="502"/>
                </a:lnTo>
                <a:lnTo>
                  <a:pt x="992" y="502"/>
                </a:lnTo>
                <a:lnTo>
                  <a:pt x="998" y="508"/>
                </a:lnTo>
                <a:lnTo>
                  <a:pt x="1009" y="508"/>
                </a:lnTo>
                <a:lnTo>
                  <a:pt x="1020" y="508"/>
                </a:lnTo>
                <a:lnTo>
                  <a:pt x="1024" y="508"/>
                </a:lnTo>
                <a:lnTo>
                  <a:pt x="1035" y="508"/>
                </a:lnTo>
                <a:lnTo>
                  <a:pt x="1046" y="491"/>
                </a:lnTo>
                <a:lnTo>
                  <a:pt x="1057" y="481"/>
                </a:lnTo>
                <a:lnTo>
                  <a:pt x="1062" y="497"/>
                </a:lnTo>
                <a:lnTo>
                  <a:pt x="1073" y="519"/>
                </a:lnTo>
                <a:lnTo>
                  <a:pt x="1084" y="519"/>
                </a:lnTo>
                <a:lnTo>
                  <a:pt x="1090" y="519"/>
                </a:lnTo>
                <a:lnTo>
                  <a:pt x="1101" y="513"/>
                </a:lnTo>
                <a:lnTo>
                  <a:pt x="1111" y="513"/>
                </a:lnTo>
                <a:lnTo>
                  <a:pt x="1117" y="513"/>
                </a:lnTo>
                <a:lnTo>
                  <a:pt x="1127" y="513"/>
                </a:lnTo>
                <a:lnTo>
                  <a:pt x="1138" y="513"/>
                </a:lnTo>
                <a:lnTo>
                  <a:pt x="1149" y="508"/>
                </a:lnTo>
                <a:lnTo>
                  <a:pt x="1154" y="508"/>
                </a:lnTo>
                <a:lnTo>
                  <a:pt x="1165" y="508"/>
                </a:lnTo>
              </a:path>
            </a:pathLst>
          </a:custGeom>
          <a:noFill/>
          <a:ln w="19050"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326" name="Freeform 118">
            <a:extLst>
              <a:ext uri="{FF2B5EF4-FFF2-40B4-BE49-F238E27FC236}">
                <a16:creationId xmlns:a16="http://schemas.microsoft.com/office/drawing/2014/main" id="{DC581960-F0BE-4A52-856A-F451273663A5}"/>
              </a:ext>
            </a:extLst>
          </p:cNvPr>
          <p:cNvSpPr>
            <a:spLocks/>
          </p:cNvSpPr>
          <p:nvPr/>
        </p:nvSpPr>
        <p:spPr bwMode="auto">
          <a:xfrm>
            <a:off x="4714875" y="3676650"/>
            <a:ext cx="1771650" cy="9525"/>
          </a:xfrm>
          <a:custGeom>
            <a:avLst/>
            <a:gdLst>
              <a:gd name="T0" fmla="*/ 11 w 1116"/>
              <a:gd name="T1" fmla="*/ 6 h 6"/>
              <a:gd name="T2" fmla="*/ 27 w 1116"/>
              <a:gd name="T3" fmla="*/ 6 h 6"/>
              <a:gd name="T4" fmla="*/ 44 w 1116"/>
              <a:gd name="T5" fmla="*/ 6 h 6"/>
              <a:gd name="T6" fmla="*/ 64 w 1116"/>
              <a:gd name="T7" fmla="*/ 0 h 6"/>
              <a:gd name="T8" fmla="*/ 81 w 1116"/>
              <a:gd name="T9" fmla="*/ 0 h 6"/>
              <a:gd name="T10" fmla="*/ 103 w 1116"/>
              <a:gd name="T11" fmla="*/ 0 h 6"/>
              <a:gd name="T12" fmla="*/ 119 w 1116"/>
              <a:gd name="T13" fmla="*/ 0 h 6"/>
              <a:gd name="T14" fmla="*/ 135 w 1116"/>
              <a:gd name="T15" fmla="*/ 0 h 6"/>
              <a:gd name="T16" fmla="*/ 156 w 1116"/>
              <a:gd name="T17" fmla="*/ 0 h 6"/>
              <a:gd name="T18" fmla="*/ 172 w 1116"/>
              <a:gd name="T19" fmla="*/ 0 h 6"/>
              <a:gd name="T20" fmla="*/ 194 w 1116"/>
              <a:gd name="T21" fmla="*/ 0 h 6"/>
              <a:gd name="T22" fmla="*/ 211 w 1116"/>
              <a:gd name="T23" fmla="*/ 0 h 6"/>
              <a:gd name="T24" fmla="*/ 227 w 1116"/>
              <a:gd name="T25" fmla="*/ 0 h 6"/>
              <a:gd name="T26" fmla="*/ 248 w 1116"/>
              <a:gd name="T27" fmla="*/ 0 h 6"/>
              <a:gd name="T28" fmla="*/ 264 w 1116"/>
              <a:gd name="T29" fmla="*/ 0 h 6"/>
              <a:gd name="T30" fmla="*/ 286 w 1116"/>
              <a:gd name="T31" fmla="*/ 0 h 6"/>
              <a:gd name="T32" fmla="*/ 302 w 1116"/>
              <a:gd name="T33" fmla="*/ 0 h 6"/>
              <a:gd name="T34" fmla="*/ 319 w 1116"/>
              <a:gd name="T35" fmla="*/ 0 h 6"/>
              <a:gd name="T36" fmla="*/ 339 w 1116"/>
              <a:gd name="T37" fmla="*/ 0 h 6"/>
              <a:gd name="T38" fmla="*/ 356 w 1116"/>
              <a:gd name="T39" fmla="*/ 0 h 6"/>
              <a:gd name="T40" fmla="*/ 372 w 1116"/>
              <a:gd name="T41" fmla="*/ 0 h 6"/>
              <a:gd name="T42" fmla="*/ 394 w 1116"/>
              <a:gd name="T43" fmla="*/ 0 h 6"/>
              <a:gd name="T44" fmla="*/ 409 w 1116"/>
              <a:gd name="T45" fmla="*/ 0 h 6"/>
              <a:gd name="T46" fmla="*/ 431 w 1116"/>
              <a:gd name="T47" fmla="*/ 0 h 6"/>
              <a:gd name="T48" fmla="*/ 447 w 1116"/>
              <a:gd name="T49" fmla="*/ 0 h 6"/>
              <a:gd name="T50" fmla="*/ 464 w 1116"/>
              <a:gd name="T51" fmla="*/ 0 h 6"/>
              <a:gd name="T52" fmla="*/ 486 w 1116"/>
              <a:gd name="T53" fmla="*/ 0 h 6"/>
              <a:gd name="T54" fmla="*/ 502 w 1116"/>
              <a:gd name="T55" fmla="*/ 0 h 6"/>
              <a:gd name="T56" fmla="*/ 523 w 1116"/>
              <a:gd name="T57" fmla="*/ 0 h 6"/>
              <a:gd name="T58" fmla="*/ 539 w 1116"/>
              <a:gd name="T59" fmla="*/ 0 h 6"/>
              <a:gd name="T60" fmla="*/ 555 w 1116"/>
              <a:gd name="T61" fmla="*/ 0 h 6"/>
              <a:gd name="T62" fmla="*/ 577 w 1116"/>
              <a:gd name="T63" fmla="*/ 0 h 6"/>
              <a:gd name="T64" fmla="*/ 594 w 1116"/>
              <a:gd name="T65" fmla="*/ 0 h 6"/>
              <a:gd name="T66" fmla="*/ 614 w 1116"/>
              <a:gd name="T67" fmla="*/ 0 h 6"/>
              <a:gd name="T68" fmla="*/ 631 w 1116"/>
              <a:gd name="T69" fmla="*/ 0 h 6"/>
              <a:gd name="T70" fmla="*/ 647 w 1116"/>
              <a:gd name="T71" fmla="*/ 0 h 6"/>
              <a:gd name="T72" fmla="*/ 669 w 1116"/>
              <a:gd name="T73" fmla="*/ 0 h 6"/>
              <a:gd name="T74" fmla="*/ 685 w 1116"/>
              <a:gd name="T75" fmla="*/ 0 h 6"/>
              <a:gd name="T76" fmla="*/ 706 w 1116"/>
              <a:gd name="T77" fmla="*/ 0 h 6"/>
              <a:gd name="T78" fmla="*/ 722 w 1116"/>
              <a:gd name="T79" fmla="*/ 0 h 6"/>
              <a:gd name="T80" fmla="*/ 739 w 1116"/>
              <a:gd name="T81" fmla="*/ 0 h 6"/>
              <a:gd name="T82" fmla="*/ 761 w 1116"/>
              <a:gd name="T83" fmla="*/ 0 h 6"/>
              <a:gd name="T84" fmla="*/ 777 w 1116"/>
              <a:gd name="T85" fmla="*/ 0 h 6"/>
              <a:gd name="T86" fmla="*/ 798 w 1116"/>
              <a:gd name="T87" fmla="*/ 0 h 6"/>
              <a:gd name="T88" fmla="*/ 814 w 1116"/>
              <a:gd name="T89" fmla="*/ 0 h 6"/>
              <a:gd name="T90" fmla="*/ 830 w 1116"/>
              <a:gd name="T91" fmla="*/ 0 h 6"/>
              <a:gd name="T92" fmla="*/ 852 w 1116"/>
              <a:gd name="T93" fmla="*/ 0 h 6"/>
              <a:gd name="T94" fmla="*/ 869 w 1116"/>
              <a:gd name="T95" fmla="*/ 0 h 6"/>
              <a:gd name="T96" fmla="*/ 889 w 1116"/>
              <a:gd name="T97" fmla="*/ 0 h 6"/>
              <a:gd name="T98" fmla="*/ 906 w 1116"/>
              <a:gd name="T99" fmla="*/ 0 h 6"/>
              <a:gd name="T100" fmla="*/ 922 w 1116"/>
              <a:gd name="T101" fmla="*/ 0 h 6"/>
              <a:gd name="T102" fmla="*/ 944 w 1116"/>
              <a:gd name="T103" fmla="*/ 0 h 6"/>
              <a:gd name="T104" fmla="*/ 960 w 1116"/>
              <a:gd name="T105" fmla="*/ 0 h 6"/>
              <a:gd name="T106" fmla="*/ 977 w 1116"/>
              <a:gd name="T107" fmla="*/ 0 h 6"/>
              <a:gd name="T108" fmla="*/ 998 w 1116"/>
              <a:gd name="T109" fmla="*/ 0 h 6"/>
              <a:gd name="T110" fmla="*/ 1014 w 1116"/>
              <a:gd name="T111" fmla="*/ 0 h 6"/>
              <a:gd name="T112" fmla="*/ 1036 w 1116"/>
              <a:gd name="T113" fmla="*/ 0 h 6"/>
              <a:gd name="T114" fmla="*/ 1052 w 1116"/>
              <a:gd name="T115" fmla="*/ 0 h 6"/>
              <a:gd name="T116" fmla="*/ 1067 w 1116"/>
              <a:gd name="T117" fmla="*/ 0 h 6"/>
              <a:gd name="T118" fmla="*/ 1089 w 1116"/>
              <a:gd name="T119" fmla="*/ 0 h 6"/>
              <a:gd name="T120" fmla="*/ 1106 w 1116"/>
              <a:gd name="T1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6" h="6">
                <a:moveTo>
                  <a:pt x="0" y="6"/>
                </a:moveTo>
                <a:lnTo>
                  <a:pt x="11" y="6"/>
                </a:lnTo>
                <a:lnTo>
                  <a:pt x="16" y="6"/>
                </a:lnTo>
                <a:lnTo>
                  <a:pt x="27" y="6"/>
                </a:lnTo>
                <a:lnTo>
                  <a:pt x="38" y="6"/>
                </a:lnTo>
                <a:lnTo>
                  <a:pt x="44" y="6"/>
                </a:lnTo>
                <a:lnTo>
                  <a:pt x="53" y="0"/>
                </a:lnTo>
                <a:lnTo>
                  <a:pt x="64" y="0"/>
                </a:lnTo>
                <a:lnTo>
                  <a:pt x="70" y="0"/>
                </a:lnTo>
                <a:lnTo>
                  <a:pt x="81" y="0"/>
                </a:lnTo>
                <a:lnTo>
                  <a:pt x="92" y="0"/>
                </a:lnTo>
                <a:lnTo>
                  <a:pt x="103" y="0"/>
                </a:lnTo>
                <a:lnTo>
                  <a:pt x="108" y="0"/>
                </a:lnTo>
                <a:lnTo>
                  <a:pt x="119" y="0"/>
                </a:lnTo>
                <a:lnTo>
                  <a:pt x="130" y="0"/>
                </a:lnTo>
                <a:lnTo>
                  <a:pt x="135" y="0"/>
                </a:lnTo>
                <a:lnTo>
                  <a:pt x="145" y="0"/>
                </a:lnTo>
                <a:lnTo>
                  <a:pt x="156" y="0"/>
                </a:lnTo>
                <a:lnTo>
                  <a:pt x="161" y="0"/>
                </a:lnTo>
                <a:lnTo>
                  <a:pt x="172" y="0"/>
                </a:lnTo>
                <a:lnTo>
                  <a:pt x="183" y="0"/>
                </a:lnTo>
                <a:lnTo>
                  <a:pt x="194" y="0"/>
                </a:lnTo>
                <a:lnTo>
                  <a:pt x="200" y="0"/>
                </a:lnTo>
                <a:lnTo>
                  <a:pt x="211" y="0"/>
                </a:lnTo>
                <a:lnTo>
                  <a:pt x="220" y="0"/>
                </a:lnTo>
                <a:lnTo>
                  <a:pt x="227" y="0"/>
                </a:lnTo>
                <a:lnTo>
                  <a:pt x="238" y="0"/>
                </a:lnTo>
                <a:lnTo>
                  <a:pt x="248" y="0"/>
                </a:lnTo>
                <a:lnTo>
                  <a:pt x="253" y="0"/>
                </a:lnTo>
                <a:lnTo>
                  <a:pt x="264" y="0"/>
                </a:lnTo>
                <a:lnTo>
                  <a:pt x="275" y="0"/>
                </a:lnTo>
                <a:lnTo>
                  <a:pt x="286" y="0"/>
                </a:lnTo>
                <a:lnTo>
                  <a:pt x="291" y="0"/>
                </a:lnTo>
                <a:lnTo>
                  <a:pt x="302" y="0"/>
                </a:lnTo>
                <a:lnTo>
                  <a:pt x="313" y="0"/>
                </a:lnTo>
                <a:lnTo>
                  <a:pt x="319" y="0"/>
                </a:lnTo>
                <a:lnTo>
                  <a:pt x="328" y="0"/>
                </a:lnTo>
                <a:lnTo>
                  <a:pt x="339" y="0"/>
                </a:lnTo>
                <a:lnTo>
                  <a:pt x="345" y="0"/>
                </a:lnTo>
                <a:lnTo>
                  <a:pt x="356" y="0"/>
                </a:lnTo>
                <a:lnTo>
                  <a:pt x="367" y="0"/>
                </a:lnTo>
                <a:lnTo>
                  <a:pt x="372" y="0"/>
                </a:lnTo>
                <a:lnTo>
                  <a:pt x="383" y="0"/>
                </a:lnTo>
                <a:lnTo>
                  <a:pt x="394" y="0"/>
                </a:lnTo>
                <a:lnTo>
                  <a:pt x="405" y="0"/>
                </a:lnTo>
                <a:lnTo>
                  <a:pt x="409" y="0"/>
                </a:lnTo>
                <a:lnTo>
                  <a:pt x="420" y="0"/>
                </a:lnTo>
                <a:lnTo>
                  <a:pt x="431" y="0"/>
                </a:lnTo>
                <a:lnTo>
                  <a:pt x="437" y="0"/>
                </a:lnTo>
                <a:lnTo>
                  <a:pt x="447" y="0"/>
                </a:lnTo>
                <a:lnTo>
                  <a:pt x="458" y="0"/>
                </a:lnTo>
                <a:lnTo>
                  <a:pt x="464" y="0"/>
                </a:lnTo>
                <a:lnTo>
                  <a:pt x="475" y="0"/>
                </a:lnTo>
                <a:lnTo>
                  <a:pt x="486" y="0"/>
                </a:lnTo>
                <a:lnTo>
                  <a:pt x="496" y="0"/>
                </a:lnTo>
                <a:lnTo>
                  <a:pt x="502" y="0"/>
                </a:lnTo>
                <a:lnTo>
                  <a:pt x="513" y="0"/>
                </a:lnTo>
                <a:lnTo>
                  <a:pt x="523" y="0"/>
                </a:lnTo>
                <a:lnTo>
                  <a:pt x="528" y="0"/>
                </a:lnTo>
                <a:lnTo>
                  <a:pt x="539" y="0"/>
                </a:lnTo>
                <a:lnTo>
                  <a:pt x="550" y="0"/>
                </a:lnTo>
                <a:lnTo>
                  <a:pt x="555" y="0"/>
                </a:lnTo>
                <a:lnTo>
                  <a:pt x="566" y="0"/>
                </a:lnTo>
                <a:lnTo>
                  <a:pt x="577" y="0"/>
                </a:lnTo>
                <a:lnTo>
                  <a:pt x="588" y="0"/>
                </a:lnTo>
                <a:lnTo>
                  <a:pt x="594" y="0"/>
                </a:lnTo>
                <a:lnTo>
                  <a:pt x="605" y="0"/>
                </a:lnTo>
                <a:lnTo>
                  <a:pt x="614" y="0"/>
                </a:lnTo>
                <a:lnTo>
                  <a:pt x="620" y="0"/>
                </a:lnTo>
                <a:lnTo>
                  <a:pt x="631" y="0"/>
                </a:lnTo>
                <a:lnTo>
                  <a:pt x="642" y="0"/>
                </a:lnTo>
                <a:lnTo>
                  <a:pt x="647" y="0"/>
                </a:lnTo>
                <a:lnTo>
                  <a:pt x="658" y="0"/>
                </a:lnTo>
                <a:lnTo>
                  <a:pt x="669" y="0"/>
                </a:lnTo>
                <a:lnTo>
                  <a:pt x="674" y="0"/>
                </a:lnTo>
                <a:lnTo>
                  <a:pt x="685" y="0"/>
                </a:lnTo>
                <a:lnTo>
                  <a:pt x="695" y="0"/>
                </a:lnTo>
                <a:lnTo>
                  <a:pt x="706" y="0"/>
                </a:lnTo>
                <a:lnTo>
                  <a:pt x="712" y="0"/>
                </a:lnTo>
                <a:lnTo>
                  <a:pt x="722" y="0"/>
                </a:lnTo>
                <a:lnTo>
                  <a:pt x="733" y="0"/>
                </a:lnTo>
                <a:lnTo>
                  <a:pt x="739" y="0"/>
                </a:lnTo>
                <a:lnTo>
                  <a:pt x="750" y="0"/>
                </a:lnTo>
                <a:lnTo>
                  <a:pt x="761" y="0"/>
                </a:lnTo>
                <a:lnTo>
                  <a:pt x="766" y="0"/>
                </a:lnTo>
                <a:lnTo>
                  <a:pt x="777" y="0"/>
                </a:lnTo>
                <a:lnTo>
                  <a:pt x="788" y="0"/>
                </a:lnTo>
                <a:lnTo>
                  <a:pt x="798" y="0"/>
                </a:lnTo>
                <a:lnTo>
                  <a:pt x="803" y="0"/>
                </a:lnTo>
                <a:lnTo>
                  <a:pt x="814" y="0"/>
                </a:lnTo>
                <a:lnTo>
                  <a:pt x="825" y="0"/>
                </a:lnTo>
                <a:lnTo>
                  <a:pt x="830" y="0"/>
                </a:lnTo>
                <a:lnTo>
                  <a:pt x="841" y="0"/>
                </a:lnTo>
                <a:lnTo>
                  <a:pt x="852" y="0"/>
                </a:lnTo>
                <a:lnTo>
                  <a:pt x="858" y="0"/>
                </a:lnTo>
                <a:lnTo>
                  <a:pt x="869" y="0"/>
                </a:lnTo>
                <a:lnTo>
                  <a:pt x="880" y="0"/>
                </a:lnTo>
                <a:lnTo>
                  <a:pt x="889" y="0"/>
                </a:lnTo>
                <a:lnTo>
                  <a:pt x="895" y="0"/>
                </a:lnTo>
                <a:lnTo>
                  <a:pt x="906" y="0"/>
                </a:lnTo>
                <a:lnTo>
                  <a:pt x="917" y="0"/>
                </a:lnTo>
                <a:lnTo>
                  <a:pt x="922" y="0"/>
                </a:lnTo>
                <a:lnTo>
                  <a:pt x="933" y="0"/>
                </a:lnTo>
                <a:lnTo>
                  <a:pt x="944" y="0"/>
                </a:lnTo>
                <a:lnTo>
                  <a:pt x="949" y="0"/>
                </a:lnTo>
                <a:lnTo>
                  <a:pt x="960" y="0"/>
                </a:lnTo>
                <a:lnTo>
                  <a:pt x="971" y="0"/>
                </a:lnTo>
                <a:lnTo>
                  <a:pt x="977" y="0"/>
                </a:lnTo>
                <a:lnTo>
                  <a:pt x="987" y="0"/>
                </a:lnTo>
                <a:lnTo>
                  <a:pt x="998" y="0"/>
                </a:lnTo>
                <a:lnTo>
                  <a:pt x="1008" y="0"/>
                </a:lnTo>
                <a:lnTo>
                  <a:pt x="1014" y="0"/>
                </a:lnTo>
                <a:lnTo>
                  <a:pt x="1025" y="0"/>
                </a:lnTo>
                <a:lnTo>
                  <a:pt x="1036" y="0"/>
                </a:lnTo>
                <a:lnTo>
                  <a:pt x="1041" y="0"/>
                </a:lnTo>
                <a:lnTo>
                  <a:pt x="1052" y="0"/>
                </a:lnTo>
                <a:lnTo>
                  <a:pt x="1063" y="0"/>
                </a:lnTo>
                <a:lnTo>
                  <a:pt x="1067" y="0"/>
                </a:lnTo>
                <a:lnTo>
                  <a:pt x="1078" y="0"/>
                </a:lnTo>
                <a:lnTo>
                  <a:pt x="1089" y="0"/>
                </a:lnTo>
                <a:lnTo>
                  <a:pt x="1100" y="0"/>
                </a:lnTo>
                <a:lnTo>
                  <a:pt x="1106" y="0"/>
                </a:lnTo>
                <a:lnTo>
                  <a:pt x="1116" y="0"/>
                </a:lnTo>
              </a:path>
            </a:pathLst>
          </a:custGeom>
          <a:noFill/>
          <a:ln w="19050"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4327" name="Rectangle 119">
            <a:extLst>
              <a:ext uri="{FF2B5EF4-FFF2-40B4-BE49-F238E27FC236}">
                <a16:creationId xmlns:a16="http://schemas.microsoft.com/office/drawing/2014/main" id="{A6A2B22A-4ED7-45BA-B577-8415C35D8753}"/>
              </a:ext>
            </a:extLst>
          </p:cNvPr>
          <p:cNvSpPr>
            <a:spLocks noChangeArrowheads="1"/>
          </p:cNvSpPr>
          <p:nvPr/>
        </p:nvSpPr>
        <p:spPr bwMode="auto">
          <a:xfrm>
            <a:off x="4075113" y="5278438"/>
            <a:ext cx="37306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time, </a:t>
            </a:r>
            <a:endParaRPr lang="en-US" altLang="en-US"/>
          </a:p>
        </p:txBody>
      </p:sp>
      <p:sp>
        <p:nvSpPr>
          <p:cNvPr id="94328" name="Rectangle 120">
            <a:extLst>
              <a:ext uri="{FF2B5EF4-FFF2-40B4-BE49-F238E27FC236}">
                <a16:creationId xmlns:a16="http://schemas.microsoft.com/office/drawing/2014/main" id="{E483A9E2-0BA8-40D9-9753-7DA42DF8BC0C}"/>
              </a:ext>
            </a:extLst>
          </p:cNvPr>
          <p:cNvSpPr>
            <a:spLocks noChangeArrowheads="1"/>
          </p:cNvSpPr>
          <p:nvPr/>
        </p:nvSpPr>
        <p:spPr bwMode="auto">
          <a:xfrm>
            <a:off x="4451350" y="5262563"/>
            <a:ext cx="8731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Symbol" panose="05050102010706020507" pitchFamily="18" charset="2"/>
              </a:rPr>
              <a:t>m</a:t>
            </a:r>
            <a:endParaRPr lang="en-US" altLang="en-US"/>
          </a:p>
        </p:txBody>
      </p:sp>
      <p:sp>
        <p:nvSpPr>
          <p:cNvPr id="94329" name="Rectangle 121">
            <a:extLst>
              <a:ext uri="{FF2B5EF4-FFF2-40B4-BE49-F238E27FC236}">
                <a16:creationId xmlns:a16="http://schemas.microsoft.com/office/drawing/2014/main" id="{82B48FA6-9478-4C70-9762-3F63B37B05B9}"/>
              </a:ext>
            </a:extLst>
          </p:cNvPr>
          <p:cNvSpPr>
            <a:spLocks noChangeArrowheads="1"/>
          </p:cNvSpPr>
          <p:nvPr/>
        </p:nvSpPr>
        <p:spPr bwMode="auto">
          <a:xfrm>
            <a:off x="4535488" y="5278438"/>
            <a:ext cx="2365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sec</a:t>
            </a:r>
            <a:endParaRPr lang="en-US" altLang="en-US"/>
          </a:p>
        </p:txBody>
      </p:sp>
      <p:sp>
        <p:nvSpPr>
          <p:cNvPr id="94330" name="Rectangle 122">
            <a:extLst>
              <a:ext uri="{FF2B5EF4-FFF2-40B4-BE49-F238E27FC236}">
                <a16:creationId xmlns:a16="http://schemas.microsoft.com/office/drawing/2014/main" id="{C226F5B5-29C7-4A1A-8FFC-3E084372FA51}"/>
              </a:ext>
            </a:extLst>
          </p:cNvPr>
          <p:cNvSpPr>
            <a:spLocks noChangeArrowheads="1"/>
          </p:cNvSpPr>
          <p:nvPr/>
        </p:nvSpPr>
        <p:spPr bwMode="auto">
          <a:xfrm rot="16200000">
            <a:off x="2034381" y="3625057"/>
            <a:ext cx="6572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amplitude</a:t>
            </a:r>
            <a:endParaRPr lang="en-US" altLang="en-US"/>
          </a:p>
        </p:txBody>
      </p:sp>
      <p:sp>
        <p:nvSpPr>
          <p:cNvPr id="94331" name="Freeform 123">
            <a:extLst>
              <a:ext uri="{FF2B5EF4-FFF2-40B4-BE49-F238E27FC236}">
                <a16:creationId xmlns:a16="http://schemas.microsoft.com/office/drawing/2014/main" id="{765CEF8B-6320-48EA-8827-9AE126302620}"/>
              </a:ext>
            </a:extLst>
          </p:cNvPr>
          <p:cNvSpPr>
            <a:spLocks noEditPoints="1"/>
          </p:cNvSpPr>
          <p:nvPr/>
        </p:nvSpPr>
        <p:spPr bwMode="auto">
          <a:xfrm>
            <a:off x="4613275" y="3349625"/>
            <a:ext cx="188913" cy="263525"/>
          </a:xfrm>
          <a:custGeom>
            <a:avLst/>
            <a:gdLst>
              <a:gd name="T0" fmla="*/ 811 w 821"/>
              <a:gd name="T1" fmla="*/ 57 h 1137"/>
              <a:gd name="T2" fmla="*/ 221 w 821"/>
              <a:gd name="T3" fmla="*/ 885 h 1137"/>
              <a:gd name="T4" fmla="*/ 174 w 821"/>
              <a:gd name="T5" fmla="*/ 893 h 1137"/>
              <a:gd name="T6" fmla="*/ 166 w 821"/>
              <a:gd name="T7" fmla="*/ 847 h 1137"/>
              <a:gd name="T8" fmla="*/ 756 w 821"/>
              <a:gd name="T9" fmla="*/ 18 h 1137"/>
              <a:gd name="T10" fmla="*/ 803 w 821"/>
              <a:gd name="T11" fmla="*/ 10 h 1137"/>
              <a:gd name="T12" fmla="*/ 811 w 821"/>
              <a:gd name="T13" fmla="*/ 57 h 1137"/>
              <a:gd name="T14" fmla="*/ 395 w 821"/>
              <a:gd name="T15" fmla="*/ 928 h 1137"/>
              <a:gd name="T16" fmla="*/ 0 w 821"/>
              <a:gd name="T17" fmla="*/ 1137 h 1137"/>
              <a:gd name="T18" fmla="*/ 69 w 821"/>
              <a:gd name="T19" fmla="*/ 696 h 1137"/>
              <a:gd name="T20" fmla="*/ 395 w 821"/>
              <a:gd name="T21" fmla="*/ 928 h 1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1" h="1137">
                <a:moveTo>
                  <a:pt x="811" y="57"/>
                </a:moveTo>
                <a:lnTo>
                  <a:pt x="221" y="885"/>
                </a:lnTo>
                <a:cubicBezTo>
                  <a:pt x="210" y="900"/>
                  <a:pt x="189" y="904"/>
                  <a:pt x="174" y="893"/>
                </a:cubicBezTo>
                <a:cubicBezTo>
                  <a:pt x="159" y="882"/>
                  <a:pt x="156" y="862"/>
                  <a:pt x="166" y="847"/>
                </a:cubicBezTo>
                <a:lnTo>
                  <a:pt x="756" y="18"/>
                </a:lnTo>
                <a:cubicBezTo>
                  <a:pt x="767" y="3"/>
                  <a:pt x="788" y="0"/>
                  <a:pt x="803" y="10"/>
                </a:cubicBezTo>
                <a:cubicBezTo>
                  <a:pt x="818" y="21"/>
                  <a:pt x="821" y="42"/>
                  <a:pt x="811" y="57"/>
                </a:cubicBezTo>
                <a:close/>
                <a:moveTo>
                  <a:pt x="395" y="928"/>
                </a:moveTo>
                <a:lnTo>
                  <a:pt x="0" y="1137"/>
                </a:lnTo>
                <a:lnTo>
                  <a:pt x="69" y="696"/>
                </a:lnTo>
                <a:lnTo>
                  <a:pt x="395" y="928"/>
                </a:lnTo>
                <a:close/>
              </a:path>
            </a:pathLst>
          </a:custGeom>
          <a:solidFill>
            <a:srgbClr val="000000"/>
          </a:solidFill>
          <a:ln w="1588" cap="flat">
            <a:solidFill>
              <a:srgbClr val="000000"/>
            </a:solidFill>
            <a:prstDash val="solid"/>
            <a:bevel/>
            <a:headEnd/>
            <a:tailEnd/>
          </a:ln>
        </p:spPr>
        <p:txBody>
          <a:bodyPr/>
          <a:lstStyle/>
          <a:p>
            <a:endParaRPr lang="en-US"/>
          </a:p>
        </p:txBody>
      </p:sp>
      <p:sp>
        <p:nvSpPr>
          <p:cNvPr id="94332" name="Rectangle 124">
            <a:extLst>
              <a:ext uri="{FF2B5EF4-FFF2-40B4-BE49-F238E27FC236}">
                <a16:creationId xmlns:a16="http://schemas.microsoft.com/office/drawing/2014/main" id="{CC32E7F9-E24C-4795-AC40-138B0D45895C}"/>
              </a:ext>
            </a:extLst>
          </p:cNvPr>
          <p:cNvSpPr>
            <a:spLocks noChangeArrowheads="1"/>
          </p:cNvSpPr>
          <p:nvPr/>
        </p:nvSpPr>
        <p:spPr bwMode="auto">
          <a:xfrm>
            <a:off x="4813300" y="3149600"/>
            <a:ext cx="9779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Arial" panose="020B0604020202020204" pitchFamily="34" charset="0"/>
              </a:rPr>
              <a:t>creeping wave</a:t>
            </a:r>
            <a:endParaRPr lang="en-US" alt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Text Box 4">
            <a:extLst>
              <a:ext uri="{FF2B5EF4-FFF2-40B4-BE49-F238E27FC236}">
                <a16:creationId xmlns:a16="http://schemas.microsoft.com/office/drawing/2014/main" id="{8EB214EC-4818-4BC5-AB7A-0EDB41030E3B}"/>
              </a:ext>
            </a:extLst>
          </p:cNvPr>
          <p:cNvSpPr txBox="1">
            <a:spLocks noChangeArrowheads="1"/>
          </p:cNvSpPr>
          <p:nvPr/>
        </p:nvSpPr>
        <p:spPr bwMode="auto">
          <a:xfrm>
            <a:off x="3184525" y="288925"/>
            <a:ext cx="2968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 SDH</a:t>
            </a:r>
          </a:p>
        </p:txBody>
      </p:sp>
      <p:sp>
        <p:nvSpPr>
          <p:cNvPr id="95237" name="Line 5">
            <a:extLst>
              <a:ext uri="{FF2B5EF4-FFF2-40B4-BE49-F238E27FC236}">
                <a16:creationId xmlns:a16="http://schemas.microsoft.com/office/drawing/2014/main" id="{557CD085-E91B-49EC-9920-EE4C4782C6B6}"/>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239" name="Rectangle 7">
            <a:extLst>
              <a:ext uri="{FF2B5EF4-FFF2-40B4-BE49-F238E27FC236}">
                <a16:creationId xmlns:a16="http://schemas.microsoft.com/office/drawing/2014/main" id="{74370AA8-1888-4EDD-BD9E-4C50A3E751E0}"/>
              </a:ext>
            </a:extLst>
          </p:cNvPr>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95238" name="Object 6">
            <a:extLst>
              <a:ext uri="{FF2B5EF4-FFF2-40B4-BE49-F238E27FC236}">
                <a16:creationId xmlns:a16="http://schemas.microsoft.com/office/drawing/2014/main" id="{CB6A369F-12C4-4683-BF70-04699DDA10AB}"/>
              </a:ext>
            </a:extLst>
          </p:cNvPr>
          <p:cNvGraphicFramePr>
            <a:graphicFrameLocks noChangeAspect="1"/>
          </p:cNvGraphicFramePr>
          <p:nvPr/>
        </p:nvGraphicFramePr>
        <p:xfrm>
          <a:off x="2057400" y="2133600"/>
          <a:ext cx="4191000" cy="812800"/>
        </p:xfrm>
        <a:graphic>
          <a:graphicData uri="http://schemas.openxmlformats.org/presentationml/2006/ole">
            <mc:AlternateContent xmlns:mc="http://schemas.openxmlformats.org/markup-compatibility/2006">
              <mc:Choice xmlns:v="urn:schemas-microsoft-com:vml" Requires="v">
                <p:oleObj spid="_x0000_s108558" name="Equation" r:id="rId4" imgW="2501900" imgH="482600" progId="Equation.DSMT4">
                  <p:embed/>
                </p:oleObj>
              </mc:Choice>
              <mc:Fallback>
                <p:oleObj name="Equation" r:id="rId4" imgW="2501900" imgH="4826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2133600"/>
                        <a:ext cx="4191000" cy="81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5240" name="Text Box 8">
            <a:extLst>
              <a:ext uri="{FF2B5EF4-FFF2-40B4-BE49-F238E27FC236}">
                <a16:creationId xmlns:a16="http://schemas.microsoft.com/office/drawing/2014/main" id="{1D77A475-2F89-4951-945D-6385A083DFC9}"/>
              </a:ext>
            </a:extLst>
          </p:cNvPr>
          <p:cNvSpPr txBox="1">
            <a:spLocks noChangeArrowheads="1"/>
          </p:cNvSpPr>
          <p:nvPr/>
        </p:nvSpPr>
        <p:spPr bwMode="auto">
          <a:xfrm>
            <a:off x="685800" y="1143000"/>
            <a:ext cx="79787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 4: pulse-echo SV-wave scattering of a cylindrical void</a:t>
            </a:r>
          </a:p>
        </p:txBody>
      </p:sp>
      <p:graphicFrame>
        <p:nvGraphicFramePr>
          <p:cNvPr id="95241" name="Object 9">
            <a:extLst>
              <a:ext uri="{FF2B5EF4-FFF2-40B4-BE49-F238E27FC236}">
                <a16:creationId xmlns:a16="http://schemas.microsoft.com/office/drawing/2014/main" id="{02947373-AAD2-43B1-BCFA-15D53A85C83D}"/>
              </a:ext>
            </a:extLst>
          </p:cNvPr>
          <p:cNvGraphicFramePr>
            <a:graphicFrameLocks noChangeAspect="1"/>
          </p:cNvGraphicFramePr>
          <p:nvPr/>
        </p:nvGraphicFramePr>
        <p:xfrm>
          <a:off x="2971800" y="3048000"/>
          <a:ext cx="2133600" cy="758825"/>
        </p:xfrm>
        <a:graphic>
          <a:graphicData uri="http://schemas.openxmlformats.org/presentationml/2006/ole">
            <mc:AlternateContent xmlns:mc="http://schemas.openxmlformats.org/markup-compatibility/2006">
              <mc:Choice xmlns:v="urn:schemas-microsoft-com:vml" Requires="v">
                <p:oleObj spid="_x0000_s108559" name="Equation" r:id="rId6" imgW="1282700" imgH="457200" progId="Equation.DSMT4">
                  <p:embed/>
                </p:oleObj>
              </mc:Choice>
              <mc:Fallback>
                <p:oleObj name="Equation" r:id="rId6" imgW="1282700" imgH="4572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1800" y="3048000"/>
                        <a:ext cx="2133600" cy="758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5243" name="Rectangle 11">
            <a:extLst>
              <a:ext uri="{FF2B5EF4-FFF2-40B4-BE49-F238E27FC236}">
                <a16:creationId xmlns:a16="http://schemas.microsoft.com/office/drawing/2014/main" id="{5C092976-E92D-45BC-8DB8-89EA4804EBFA}"/>
              </a:ext>
            </a:extLst>
          </p:cNvPr>
          <p:cNvSpPr>
            <a:spLocks noChangeArrowheads="1"/>
          </p:cNvSpPr>
          <p:nvPr/>
        </p:nvSpPr>
        <p:spPr bwMode="auto">
          <a:xfrm>
            <a:off x="0" y="3162300"/>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95242" name="Object 10">
            <a:extLst>
              <a:ext uri="{FF2B5EF4-FFF2-40B4-BE49-F238E27FC236}">
                <a16:creationId xmlns:a16="http://schemas.microsoft.com/office/drawing/2014/main" id="{A19C58B9-B4AB-4D01-B830-B22E5FAC3682}"/>
              </a:ext>
            </a:extLst>
          </p:cNvPr>
          <p:cNvGraphicFramePr>
            <a:graphicFrameLocks noChangeAspect="1"/>
          </p:cNvGraphicFramePr>
          <p:nvPr/>
        </p:nvGraphicFramePr>
        <p:xfrm>
          <a:off x="1676400" y="4572000"/>
          <a:ext cx="4953000" cy="866775"/>
        </p:xfrm>
        <a:graphic>
          <a:graphicData uri="http://schemas.openxmlformats.org/presentationml/2006/ole">
            <mc:AlternateContent xmlns:mc="http://schemas.openxmlformats.org/markup-compatibility/2006">
              <mc:Choice xmlns:v="urn:schemas-microsoft-com:vml" Requires="v">
                <p:oleObj spid="_x0000_s108560" name="Equation" r:id="rId8" imgW="3048000" imgH="533400" progId="Equation.DSMT4">
                  <p:embed/>
                </p:oleObj>
              </mc:Choice>
              <mc:Fallback>
                <p:oleObj name="Equation" r:id="rId8" imgW="3048000" imgH="53340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76400" y="4572000"/>
                        <a:ext cx="4953000" cy="866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8" name="Text Box 4">
            <a:extLst>
              <a:ext uri="{FF2B5EF4-FFF2-40B4-BE49-F238E27FC236}">
                <a16:creationId xmlns:a16="http://schemas.microsoft.com/office/drawing/2014/main" id="{ACE3071B-593F-4551-9DD2-8B475634AA24}"/>
              </a:ext>
            </a:extLst>
          </p:cNvPr>
          <p:cNvSpPr txBox="1">
            <a:spLocks noChangeArrowheads="1"/>
          </p:cNvSpPr>
          <p:nvPr/>
        </p:nvSpPr>
        <p:spPr bwMode="auto">
          <a:xfrm>
            <a:off x="3184525" y="288925"/>
            <a:ext cx="2892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-SDH</a:t>
            </a:r>
          </a:p>
        </p:txBody>
      </p:sp>
      <p:sp>
        <p:nvSpPr>
          <p:cNvPr id="98309" name="Line 5">
            <a:extLst>
              <a:ext uri="{FF2B5EF4-FFF2-40B4-BE49-F238E27FC236}">
                <a16:creationId xmlns:a16="http://schemas.microsoft.com/office/drawing/2014/main" id="{BA0543C7-69EC-4BDF-A556-B8431C0C1869}"/>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311" name="Text Box 7">
            <a:extLst>
              <a:ext uri="{FF2B5EF4-FFF2-40B4-BE49-F238E27FC236}">
                <a16:creationId xmlns:a16="http://schemas.microsoft.com/office/drawing/2014/main" id="{3A875CC3-EB21-4A2F-ABE0-28AD77BD29C9}"/>
              </a:ext>
            </a:extLst>
          </p:cNvPr>
          <p:cNvSpPr txBox="1">
            <a:spLocks noChangeArrowheads="1"/>
          </p:cNvSpPr>
          <p:nvPr/>
        </p:nvSpPr>
        <p:spPr bwMode="auto">
          <a:xfrm>
            <a:off x="1050925" y="957263"/>
            <a:ext cx="74072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Again, the scattering amplitude for the pulse-echo SV-wave case was:</a:t>
            </a:r>
          </a:p>
        </p:txBody>
      </p:sp>
      <p:sp>
        <p:nvSpPr>
          <p:cNvPr id="98442" name="Rectangle 138">
            <a:extLst>
              <a:ext uri="{FF2B5EF4-FFF2-40B4-BE49-F238E27FC236}">
                <a16:creationId xmlns:a16="http://schemas.microsoft.com/office/drawing/2014/main" id="{65240E4D-6C9B-41AF-9428-98A37E851CCB}"/>
              </a:ext>
            </a:extLst>
          </p:cNvPr>
          <p:cNvSpPr>
            <a:spLocks noChangeArrowheads="1"/>
          </p:cNvSpPr>
          <p:nvPr/>
        </p:nvSpPr>
        <p:spPr bwMode="auto">
          <a:xfrm>
            <a:off x="2662238" y="2292350"/>
            <a:ext cx="3727450" cy="3009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8443" name="Rectangle 139">
            <a:extLst>
              <a:ext uri="{FF2B5EF4-FFF2-40B4-BE49-F238E27FC236}">
                <a16:creationId xmlns:a16="http://schemas.microsoft.com/office/drawing/2014/main" id="{F2D2D766-050B-4032-8622-4D258B0C37C3}"/>
              </a:ext>
            </a:extLst>
          </p:cNvPr>
          <p:cNvSpPr>
            <a:spLocks noChangeArrowheads="1"/>
          </p:cNvSpPr>
          <p:nvPr/>
        </p:nvSpPr>
        <p:spPr bwMode="auto">
          <a:xfrm>
            <a:off x="2662238" y="2292350"/>
            <a:ext cx="3727450" cy="300990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444" name="Line 140">
            <a:extLst>
              <a:ext uri="{FF2B5EF4-FFF2-40B4-BE49-F238E27FC236}">
                <a16:creationId xmlns:a16="http://schemas.microsoft.com/office/drawing/2014/main" id="{58602B35-DC77-4F0E-B45F-9BC4C6C7518F}"/>
              </a:ext>
            </a:extLst>
          </p:cNvPr>
          <p:cNvSpPr>
            <a:spLocks noChangeShapeType="1"/>
          </p:cNvSpPr>
          <p:nvPr/>
        </p:nvSpPr>
        <p:spPr bwMode="auto">
          <a:xfrm>
            <a:off x="2662238" y="2292350"/>
            <a:ext cx="3727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45" name="Line 141">
            <a:extLst>
              <a:ext uri="{FF2B5EF4-FFF2-40B4-BE49-F238E27FC236}">
                <a16:creationId xmlns:a16="http://schemas.microsoft.com/office/drawing/2014/main" id="{3E575798-388D-4BD1-8784-96267CD38DB7}"/>
              </a:ext>
            </a:extLst>
          </p:cNvPr>
          <p:cNvSpPr>
            <a:spLocks noChangeShapeType="1"/>
          </p:cNvSpPr>
          <p:nvPr/>
        </p:nvSpPr>
        <p:spPr bwMode="auto">
          <a:xfrm>
            <a:off x="2662238" y="5302250"/>
            <a:ext cx="3727450"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46" name="Line 142">
            <a:extLst>
              <a:ext uri="{FF2B5EF4-FFF2-40B4-BE49-F238E27FC236}">
                <a16:creationId xmlns:a16="http://schemas.microsoft.com/office/drawing/2014/main" id="{8E865710-E95F-4BD6-B125-B16620339071}"/>
              </a:ext>
            </a:extLst>
          </p:cNvPr>
          <p:cNvSpPr>
            <a:spLocks noChangeShapeType="1"/>
          </p:cNvSpPr>
          <p:nvPr/>
        </p:nvSpPr>
        <p:spPr bwMode="auto">
          <a:xfrm flipV="1">
            <a:off x="6389688" y="2292350"/>
            <a:ext cx="1587" cy="30099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47" name="Line 143">
            <a:extLst>
              <a:ext uri="{FF2B5EF4-FFF2-40B4-BE49-F238E27FC236}">
                <a16:creationId xmlns:a16="http://schemas.microsoft.com/office/drawing/2014/main" id="{34FABE1B-516A-494C-AD8C-2BCCC95A493F}"/>
              </a:ext>
            </a:extLst>
          </p:cNvPr>
          <p:cNvSpPr>
            <a:spLocks noChangeShapeType="1"/>
          </p:cNvSpPr>
          <p:nvPr/>
        </p:nvSpPr>
        <p:spPr bwMode="auto">
          <a:xfrm flipV="1">
            <a:off x="2662238" y="2292350"/>
            <a:ext cx="1587" cy="30099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48" name="Line 144">
            <a:extLst>
              <a:ext uri="{FF2B5EF4-FFF2-40B4-BE49-F238E27FC236}">
                <a16:creationId xmlns:a16="http://schemas.microsoft.com/office/drawing/2014/main" id="{D89853B4-27E4-44B1-A545-FFB4015D02DC}"/>
              </a:ext>
            </a:extLst>
          </p:cNvPr>
          <p:cNvSpPr>
            <a:spLocks noChangeShapeType="1"/>
          </p:cNvSpPr>
          <p:nvPr/>
        </p:nvSpPr>
        <p:spPr bwMode="auto">
          <a:xfrm flipV="1">
            <a:off x="2662238" y="52593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49" name="Line 145">
            <a:extLst>
              <a:ext uri="{FF2B5EF4-FFF2-40B4-BE49-F238E27FC236}">
                <a16:creationId xmlns:a16="http://schemas.microsoft.com/office/drawing/2014/main" id="{B676CF86-35E4-447E-B669-5F4CC1D1AC30}"/>
              </a:ext>
            </a:extLst>
          </p:cNvPr>
          <p:cNvSpPr>
            <a:spLocks noChangeShapeType="1"/>
          </p:cNvSpPr>
          <p:nvPr/>
        </p:nvSpPr>
        <p:spPr bwMode="auto">
          <a:xfrm>
            <a:off x="2662238" y="2292350"/>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50" name="Rectangle 146">
            <a:extLst>
              <a:ext uri="{FF2B5EF4-FFF2-40B4-BE49-F238E27FC236}">
                <a16:creationId xmlns:a16="http://schemas.microsoft.com/office/drawing/2014/main" id="{D673C133-0C4B-4444-A9AB-7590B607C1ED}"/>
              </a:ext>
            </a:extLst>
          </p:cNvPr>
          <p:cNvSpPr>
            <a:spLocks noChangeArrowheads="1"/>
          </p:cNvSpPr>
          <p:nvPr/>
        </p:nvSpPr>
        <p:spPr bwMode="auto">
          <a:xfrm>
            <a:off x="2628900" y="53308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a:t>
            </a:r>
            <a:endParaRPr lang="en-US" altLang="en-US" sz="1200">
              <a:latin typeface="Arial" panose="020B0604020202020204" pitchFamily="34" charset="0"/>
            </a:endParaRPr>
          </a:p>
        </p:txBody>
      </p:sp>
      <p:sp>
        <p:nvSpPr>
          <p:cNvPr id="98451" name="Line 147">
            <a:extLst>
              <a:ext uri="{FF2B5EF4-FFF2-40B4-BE49-F238E27FC236}">
                <a16:creationId xmlns:a16="http://schemas.microsoft.com/office/drawing/2014/main" id="{377E64DF-71CD-4913-9D94-12ECA42E0598}"/>
              </a:ext>
            </a:extLst>
          </p:cNvPr>
          <p:cNvSpPr>
            <a:spLocks noChangeShapeType="1"/>
          </p:cNvSpPr>
          <p:nvPr/>
        </p:nvSpPr>
        <p:spPr bwMode="auto">
          <a:xfrm flipV="1">
            <a:off x="3400425" y="52593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52" name="Line 148">
            <a:extLst>
              <a:ext uri="{FF2B5EF4-FFF2-40B4-BE49-F238E27FC236}">
                <a16:creationId xmlns:a16="http://schemas.microsoft.com/office/drawing/2014/main" id="{54A55E60-142A-415B-8C5F-1A907F693C46}"/>
              </a:ext>
            </a:extLst>
          </p:cNvPr>
          <p:cNvSpPr>
            <a:spLocks noChangeShapeType="1"/>
          </p:cNvSpPr>
          <p:nvPr/>
        </p:nvSpPr>
        <p:spPr bwMode="auto">
          <a:xfrm>
            <a:off x="3400425" y="2292350"/>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53" name="Rectangle 149">
            <a:extLst>
              <a:ext uri="{FF2B5EF4-FFF2-40B4-BE49-F238E27FC236}">
                <a16:creationId xmlns:a16="http://schemas.microsoft.com/office/drawing/2014/main" id="{AF2123C7-34EF-46C4-B978-23E5BDE0F7C5}"/>
              </a:ext>
            </a:extLst>
          </p:cNvPr>
          <p:cNvSpPr>
            <a:spLocks noChangeArrowheads="1"/>
          </p:cNvSpPr>
          <p:nvPr/>
        </p:nvSpPr>
        <p:spPr bwMode="auto">
          <a:xfrm>
            <a:off x="3367088" y="53308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2</a:t>
            </a:r>
            <a:endParaRPr lang="en-US" altLang="en-US" sz="1200">
              <a:latin typeface="Arial" panose="020B0604020202020204" pitchFamily="34" charset="0"/>
            </a:endParaRPr>
          </a:p>
        </p:txBody>
      </p:sp>
      <p:sp>
        <p:nvSpPr>
          <p:cNvPr id="98454" name="Line 150">
            <a:extLst>
              <a:ext uri="{FF2B5EF4-FFF2-40B4-BE49-F238E27FC236}">
                <a16:creationId xmlns:a16="http://schemas.microsoft.com/office/drawing/2014/main" id="{FA8F143C-E01D-41D9-B345-2F6D11C4E9D7}"/>
              </a:ext>
            </a:extLst>
          </p:cNvPr>
          <p:cNvSpPr>
            <a:spLocks noChangeShapeType="1"/>
          </p:cNvSpPr>
          <p:nvPr/>
        </p:nvSpPr>
        <p:spPr bwMode="auto">
          <a:xfrm flipV="1">
            <a:off x="4148138" y="52593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55" name="Line 151">
            <a:extLst>
              <a:ext uri="{FF2B5EF4-FFF2-40B4-BE49-F238E27FC236}">
                <a16:creationId xmlns:a16="http://schemas.microsoft.com/office/drawing/2014/main" id="{6AF97101-A61C-477E-A280-FE9DBED20F75}"/>
              </a:ext>
            </a:extLst>
          </p:cNvPr>
          <p:cNvSpPr>
            <a:spLocks noChangeShapeType="1"/>
          </p:cNvSpPr>
          <p:nvPr/>
        </p:nvSpPr>
        <p:spPr bwMode="auto">
          <a:xfrm>
            <a:off x="4148138" y="2292350"/>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56" name="Rectangle 152">
            <a:extLst>
              <a:ext uri="{FF2B5EF4-FFF2-40B4-BE49-F238E27FC236}">
                <a16:creationId xmlns:a16="http://schemas.microsoft.com/office/drawing/2014/main" id="{EED5BAD2-B182-4170-964D-95D77F7D0768}"/>
              </a:ext>
            </a:extLst>
          </p:cNvPr>
          <p:cNvSpPr>
            <a:spLocks noChangeArrowheads="1"/>
          </p:cNvSpPr>
          <p:nvPr/>
        </p:nvSpPr>
        <p:spPr bwMode="auto">
          <a:xfrm>
            <a:off x="4113213" y="53308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4</a:t>
            </a:r>
            <a:endParaRPr lang="en-US" altLang="en-US" sz="1200">
              <a:latin typeface="Arial" panose="020B0604020202020204" pitchFamily="34" charset="0"/>
            </a:endParaRPr>
          </a:p>
        </p:txBody>
      </p:sp>
      <p:sp>
        <p:nvSpPr>
          <p:cNvPr id="98457" name="Line 153">
            <a:extLst>
              <a:ext uri="{FF2B5EF4-FFF2-40B4-BE49-F238E27FC236}">
                <a16:creationId xmlns:a16="http://schemas.microsoft.com/office/drawing/2014/main" id="{F0C279D0-A971-43DF-8BD3-0339AD70EB34}"/>
              </a:ext>
            </a:extLst>
          </p:cNvPr>
          <p:cNvSpPr>
            <a:spLocks noChangeShapeType="1"/>
          </p:cNvSpPr>
          <p:nvPr/>
        </p:nvSpPr>
        <p:spPr bwMode="auto">
          <a:xfrm flipV="1">
            <a:off x="4895850" y="52593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58" name="Line 154">
            <a:extLst>
              <a:ext uri="{FF2B5EF4-FFF2-40B4-BE49-F238E27FC236}">
                <a16:creationId xmlns:a16="http://schemas.microsoft.com/office/drawing/2014/main" id="{72AC6EFA-8148-40DF-83A9-E343DB5AEE01}"/>
              </a:ext>
            </a:extLst>
          </p:cNvPr>
          <p:cNvSpPr>
            <a:spLocks noChangeShapeType="1"/>
          </p:cNvSpPr>
          <p:nvPr/>
        </p:nvSpPr>
        <p:spPr bwMode="auto">
          <a:xfrm>
            <a:off x="4895850" y="2292350"/>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59" name="Rectangle 155">
            <a:extLst>
              <a:ext uri="{FF2B5EF4-FFF2-40B4-BE49-F238E27FC236}">
                <a16:creationId xmlns:a16="http://schemas.microsoft.com/office/drawing/2014/main" id="{2B69990E-9567-4FB1-B2D8-361168A16183}"/>
              </a:ext>
            </a:extLst>
          </p:cNvPr>
          <p:cNvSpPr>
            <a:spLocks noChangeArrowheads="1"/>
          </p:cNvSpPr>
          <p:nvPr/>
        </p:nvSpPr>
        <p:spPr bwMode="auto">
          <a:xfrm>
            <a:off x="4860925" y="53308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6</a:t>
            </a:r>
            <a:endParaRPr lang="en-US" altLang="en-US" sz="1200">
              <a:latin typeface="Arial" panose="020B0604020202020204" pitchFamily="34" charset="0"/>
            </a:endParaRPr>
          </a:p>
        </p:txBody>
      </p:sp>
      <p:sp>
        <p:nvSpPr>
          <p:cNvPr id="98460" name="Line 156">
            <a:extLst>
              <a:ext uri="{FF2B5EF4-FFF2-40B4-BE49-F238E27FC236}">
                <a16:creationId xmlns:a16="http://schemas.microsoft.com/office/drawing/2014/main" id="{8162BE32-81B9-4CCF-9504-94EFCBB09AF2}"/>
              </a:ext>
            </a:extLst>
          </p:cNvPr>
          <p:cNvSpPr>
            <a:spLocks noChangeShapeType="1"/>
          </p:cNvSpPr>
          <p:nvPr/>
        </p:nvSpPr>
        <p:spPr bwMode="auto">
          <a:xfrm flipV="1">
            <a:off x="5641975" y="52593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61" name="Line 157">
            <a:extLst>
              <a:ext uri="{FF2B5EF4-FFF2-40B4-BE49-F238E27FC236}">
                <a16:creationId xmlns:a16="http://schemas.microsoft.com/office/drawing/2014/main" id="{E2555C2A-6EFF-43E5-A619-AE9623A9BF54}"/>
              </a:ext>
            </a:extLst>
          </p:cNvPr>
          <p:cNvSpPr>
            <a:spLocks noChangeShapeType="1"/>
          </p:cNvSpPr>
          <p:nvPr/>
        </p:nvSpPr>
        <p:spPr bwMode="auto">
          <a:xfrm>
            <a:off x="5641975" y="2292350"/>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62" name="Rectangle 158">
            <a:extLst>
              <a:ext uri="{FF2B5EF4-FFF2-40B4-BE49-F238E27FC236}">
                <a16:creationId xmlns:a16="http://schemas.microsoft.com/office/drawing/2014/main" id="{57591DB9-C6BC-4BCF-A029-BF305576210E}"/>
              </a:ext>
            </a:extLst>
          </p:cNvPr>
          <p:cNvSpPr>
            <a:spLocks noChangeArrowheads="1"/>
          </p:cNvSpPr>
          <p:nvPr/>
        </p:nvSpPr>
        <p:spPr bwMode="auto">
          <a:xfrm>
            <a:off x="5608638" y="53308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8</a:t>
            </a:r>
            <a:endParaRPr lang="en-US" altLang="en-US" sz="1200">
              <a:latin typeface="Arial" panose="020B0604020202020204" pitchFamily="34" charset="0"/>
            </a:endParaRPr>
          </a:p>
        </p:txBody>
      </p:sp>
      <p:sp>
        <p:nvSpPr>
          <p:cNvPr id="98463" name="Line 159">
            <a:extLst>
              <a:ext uri="{FF2B5EF4-FFF2-40B4-BE49-F238E27FC236}">
                <a16:creationId xmlns:a16="http://schemas.microsoft.com/office/drawing/2014/main" id="{4FDF3BBA-0E05-419A-887F-00F06C329D1C}"/>
              </a:ext>
            </a:extLst>
          </p:cNvPr>
          <p:cNvSpPr>
            <a:spLocks noChangeShapeType="1"/>
          </p:cNvSpPr>
          <p:nvPr/>
        </p:nvSpPr>
        <p:spPr bwMode="auto">
          <a:xfrm flipV="1">
            <a:off x="6389688" y="52593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64" name="Line 160">
            <a:extLst>
              <a:ext uri="{FF2B5EF4-FFF2-40B4-BE49-F238E27FC236}">
                <a16:creationId xmlns:a16="http://schemas.microsoft.com/office/drawing/2014/main" id="{ABA091A3-9F63-42CB-8782-14CC78068864}"/>
              </a:ext>
            </a:extLst>
          </p:cNvPr>
          <p:cNvSpPr>
            <a:spLocks noChangeShapeType="1"/>
          </p:cNvSpPr>
          <p:nvPr/>
        </p:nvSpPr>
        <p:spPr bwMode="auto">
          <a:xfrm>
            <a:off x="6389688" y="2292350"/>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65" name="Rectangle 161">
            <a:extLst>
              <a:ext uri="{FF2B5EF4-FFF2-40B4-BE49-F238E27FC236}">
                <a16:creationId xmlns:a16="http://schemas.microsoft.com/office/drawing/2014/main" id="{3A1EB7A9-1AD3-4113-8D5F-6122243F09D6}"/>
              </a:ext>
            </a:extLst>
          </p:cNvPr>
          <p:cNvSpPr>
            <a:spLocks noChangeArrowheads="1"/>
          </p:cNvSpPr>
          <p:nvPr/>
        </p:nvSpPr>
        <p:spPr bwMode="auto">
          <a:xfrm>
            <a:off x="6321425" y="533082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10</a:t>
            </a:r>
            <a:endParaRPr lang="en-US" altLang="en-US" sz="1200">
              <a:latin typeface="Arial" panose="020B0604020202020204" pitchFamily="34" charset="0"/>
            </a:endParaRPr>
          </a:p>
        </p:txBody>
      </p:sp>
      <p:sp>
        <p:nvSpPr>
          <p:cNvPr id="98466" name="Line 162">
            <a:extLst>
              <a:ext uri="{FF2B5EF4-FFF2-40B4-BE49-F238E27FC236}">
                <a16:creationId xmlns:a16="http://schemas.microsoft.com/office/drawing/2014/main" id="{0B620CDD-775C-47FC-83D0-2B57C8945DC0}"/>
              </a:ext>
            </a:extLst>
          </p:cNvPr>
          <p:cNvSpPr>
            <a:spLocks noChangeShapeType="1"/>
          </p:cNvSpPr>
          <p:nvPr/>
        </p:nvSpPr>
        <p:spPr bwMode="auto">
          <a:xfrm>
            <a:off x="2662238" y="5302250"/>
            <a:ext cx="349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67" name="Line 163">
            <a:extLst>
              <a:ext uri="{FF2B5EF4-FFF2-40B4-BE49-F238E27FC236}">
                <a16:creationId xmlns:a16="http://schemas.microsoft.com/office/drawing/2014/main" id="{6F64871C-C2D8-433A-8AAF-3AD3E9CB31AB}"/>
              </a:ext>
            </a:extLst>
          </p:cNvPr>
          <p:cNvSpPr>
            <a:spLocks noChangeShapeType="1"/>
          </p:cNvSpPr>
          <p:nvPr/>
        </p:nvSpPr>
        <p:spPr bwMode="auto">
          <a:xfrm flipH="1">
            <a:off x="6346825" y="5302250"/>
            <a:ext cx="42863"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68" name="Rectangle 164">
            <a:extLst>
              <a:ext uri="{FF2B5EF4-FFF2-40B4-BE49-F238E27FC236}">
                <a16:creationId xmlns:a16="http://schemas.microsoft.com/office/drawing/2014/main" id="{D3BEE2A9-0A53-440A-99C0-26070A0ABD58}"/>
              </a:ext>
            </a:extLst>
          </p:cNvPr>
          <p:cNvSpPr>
            <a:spLocks noChangeArrowheads="1"/>
          </p:cNvSpPr>
          <p:nvPr/>
        </p:nvSpPr>
        <p:spPr bwMode="auto">
          <a:xfrm>
            <a:off x="2495550" y="52212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a:t>
            </a:r>
            <a:endParaRPr lang="en-US" altLang="en-US" sz="1200">
              <a:latin typeface="Arial" panose="020B0604020202020204" pitchFamily="34" charset="0"/>
            </a:endParaRPr>
          </a:p>
        </p:txBody>
      </p:sp>
      <p:sp>
        <p:nvSpPr>
          <p:cNvPr id="98469" name="Line 165">
            <a:extLst>
              <a:ext uri="{FF2B5EF4-FFF2-40B4-BE49-F238E27FC236}">
                <a16:creationId xmlns:a16="http://schemas.microsoft.com/office/drawing/2014/main" id="{DBFBB035-1CCB-4A06-B389-1151AC358DF8}"/>
              </a:ext>
            </a:extLst>
          </p:cNvPr>
          <p:cNvSpPr>
            <a:spLocks noChangeShapeType="1"/>
          </p:cNvSpPr>
          <p:nvPr/>
        </p:nvSpPr>
        <p:spPr bwMode="auto">
          <a:xfrm>
            <a:off x="2662238" y="4749800"/>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70" name="Line 166">
            <a:extLst>
              <a:ext uri="{FF2B5EF4-FFF2-40B4-BE49-F238E27FC236}">
                <a16:creationId xmlns:a16="http://schemas.microsoft.com/office/drawing/2014/main" id="{09C4CBD3-E9B9-4478-B5EC-3AB139DEB989}"/>
              </a:ext>
            </a:extLst>
          </p:cNvPr>
          <p:cNvSpPr>
            <a:spLocks noChangeShapeType="1"/>
          </p:cNvSpPr>
          <p:nvPr/>
        </p:nvSpPr>
        <p:spPr bwMode="auto">
          <a:xfrm flipH="1">
            <a:off x="6346825" y="4749800"/>
            <a:ext cx="428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71" name="Rectangle 167">
            <a:extLst>
              <a:ext uri="{FF2B5EF4-FFF2-40B4-BE49-F238E27FC236}">
                <a16:creationId xmlns:a16="http://schemas.microsoft.com/office/drawing/2014/main" id="{9B8DED57-4BE9-404B-AA0F-0B50AD6910EF}"/>
              </a:ext>
            </a:extLst>
          </p:cNvPr>
          <p:cNvSpPr>
            <a:spLocks noChangeArrowheads="1"/>
          </p:cNvSpPr>
          <p:nvPr/>
        </p:nvSpPr>
        <p:spPr bwMode="auto">
          <a:xfrm>
            <a:off x="2392363" y="4665663"/>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0.2</a:t>
            </a:r>
            <a:endParaRPr lang="en-US" altLang="en-US" sz="1200">
              <a:latin typeface="Arial" panose="020B0604020202020204" pitchFamily="34" charset="0"/>
            </a:endParaRPr>
          </a:p>
        </p:txBody>
      </p:sp>
      <p:sp>
        <p:nvSpPr>
          <p:cNvPr id="98472" name="Line 168">
            <a:extLst>
              <a:ext uri="{FF2B5EF4-FFF2-40B4-BE49-F238E27FC236}">
                <a16:creationId xmlns:a16="http://schemas.microsoft.com/office/drawing/2014/main" id="{C57223CE-B4D6-4532-8E8E-B68A6DC49803}"/>
              </a:ext>
            </a:extLst>
          </p:cNvPr>
          <p:cNvSpPr>
            <a:spLocks noChangeShapeType="1"/>
          </p:cNvSpPr>
          <p:nvPr/>
        </p:nvSpPr>
        <p:spPr bwMode="auto">
          <a:xfrm>
            <a:off x="2662238" y="4203700"/>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73" name="Line 169">
            <a:extLst>
              <a:ext uri="{FF2B5EF4-FFF2-40B4-BE49-F238E27FC236}">
                <a16:creationId xmlns:a16="http://schemas.microsoft.com/office/drawing/2014/main" id="{E9E950F9-F2F5-45F0-B6ED-502FE3643D45}"/>
              </a:ext>
            </a:extLst>
          </p:cNvPr>
          <p:cNvSpPr>
            <a:spLocks noChangeShapeType="1"/>
          </p:cNvSpPr>
          <p:nvPr/>
        </p:nvSpPr>
        <p:spPr bwMode="auto">
          <a:xfrm flipH="1">
            <a:off x="6346825" y="4203700"/>
            <a:ext cx="428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74" name="Rectangle 170">
            <a:extLst>
              <a:ext uri="{FF2B5EF4-FFF2-40B4-BE49-F238E27FC236}">
                <a16:creationId xmlns:a16="http://schemas.microsoft.com/office/drawing/2014/main" id="{40A051E9-ED5E-4B2C-B59C-E2434A5CFB68}"/>
              </a:ext>
            </a:extLst>
          </p:cNvPr>
          <p:cNvSpPr>
            <a:spLocks noChangeArrowheads="1"/>
          </p:cNvSpPr>
          <p:nvPr/>
        </p:nvSpPr>
        <p:spPr bwMode="auto">
          <a:xfrm>
            <a:off x="2392363" y="4119563"/>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0.4</a:t>
            </a:r>
            <a:endParaRPr lang="en-US" altLang="en-US" sz="1200">
              <a:latin typeface="Arial" panose="020B0604020202020204" pitchFamily="34" charset="0"/>
            </a:endParaRPr>
          </a:p>
        </p:txBody>
      </p:sp>
      <p:sp>
        <p:nvSpPr>
          <p:cNvPr id="98475" name="Line 171">
            <a:extLst>
              <a:ext uri="{FF2B5EF4-FFF2-40B4-BE49-F238E27FC236}">
                <a16:creationId xmlns:a16="http://schemas.microsoft.com/office/drawing/2014/main" id="{B958629F-4126-4AD3-99DB-32A2B1DD6582}"/>
              </a:ext>
            </a:extLst>
          </p:cNvPr>
          <p:cNvSpPr>
            <a:spLocks noChangeShapeType="1"/>
          </p:cNvSpPr>
          <p:nvPr/>
        </p:nvSpPr>
        <p:spPr bwMode="auto">
          <a:xfrm>
            <a:off x="2662238" y="3656013"/>
            <a:ext cx="349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76" name="Line 172">
            <a:extLst>
              <a:ext uri="{FF2B5EF4-FFF2-40B4-BE49-F238E27FC236}">
                <a16:creationId xmlns:a16="http://schemas.microsoft.com/office/drawing/2014/main" id="{2F70A8BC-6BCE-4D7B-84A3-99213399DC4A}"/>
              </a:ext>
            </a:extLst>
          </p:cNvPr>
          <p:cNvSpPr>
            <a:spLocks noChangeShapeType="1"/>
          </p:cNvSpPr>
          <p:nvPr/>
        </p:nvSpPr>
        <p:spPr bwMode="auto">
          <a:xfrm flipH="1">
            <a:off x="6346825" y="3656013"/>
            <a:ext cx="42863"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77" name="Rectangle 173">
            <a:extLst>
              <a:ext uri="{FF2B5EF4-FFF2-40B4-BE49-F238E27FC236}">
                <a16:creationId xmlns:a16="http://schemas.microsoft.com/office/drawing/2014/main" id="{1A9F7D40-07D9-4B1F-B7CF-C9227E8F64C6}"/>
              </a:ext>
            </a:extLst>
          </p:cNvPr>
          <p:cNvSpPr>
            <a:spLocks noChangeArrowheads="1"/>
          </p:cNvSpPr>
          <p:nvPr/>
        </p:nvSpPr>
        <p:spPr bwMode="auto">
          <a:xfrm>
            <a:off x="2392363" y="3575050"/>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0.6</a:t>
            </a:r>
            <a:endParaRPr lang="en-US" altLang="en-US" sz="1200">
              <a:latin typeface="Arial" panose="020B0604020202020204" pitchFamily="34" charset="0"/>
            </a:endParaRPr>
          </a:p>
        </p:txBody>
      </p:sp>
      <p:sp>
        <p:nvSpPr>
          <p:cNvPr id="98478" name="Line 174">
            <a:extLst>
              <a:ext uri="{FF2B5EF4-FFF2-40B4-BE49-F238E27FC236}">
                <a16:creationId xmlns:a16="http://schemas.microsoft.com/office/drawing/2014/main" id="{6E91DB3A-D02D-4068-8BB3-467E0CBC40D8}"/>
              </a:ext>
            </a:extLst>
          </p:cNvPr>
          <p:cNvSpPr>
            <a:spLocks noChangeShapeType="1"/>
          </p:cNvSpPr>
          <p:nvPr/>
        </p:nvSpPr>
        <p:spPr bwMode="auto">
          <a:xfrm>
            <a:off x="2662238" y="3109913"/>
            <a:ext cx="349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79" name="Line 175">
            <a:extLst>
              <a:ext uri="{FF2B5EF4-FFF2-40B4-BE49-F238E27FC236}">
                <a16:creationId xmlns:a16="http://schemas.microsoft.com/office/drawing/2014/main" id="{B306AD1B-7129-4FAB-A6E2-E87EB13991D8}"/>
              </a:ext>
            </a:extLst>
          </p:cNvPr>
          <p:cNvSpPr>
            <a:spLocks noChangeShapeType="1"/>
          </p:cNvSpPr>
          <p:nvPr/>
        </p:nvSpPr>
        <p:spPr bwMode="auto">
          <a:xfrm flipH="1">
            <a:off x="6346825" y="3109913"/>
            <a:ext cx="42863"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80" name="Rectangle 176">
            <a:extLst>
              <a:ext uri="{FF2B5EF4-FFF2-40B4-BE49-F238E27FC236}">
                <a16:creationId xmlns:a16="http://schemas.microsoft.com/office/drawing/2014/main" id="{870D193A-E206-41A9-B9F4-D2C9995FAC76}"/>
              </a:ext>
            </a:extLst>
          </p:cNvPr>
          <p:cNvSpPr>
            <a:spLocks noChangeArrowheads="1"/>
          </p:cNvSpPr>
          <p:nvPr/>
        </p:nvSpPr>
        <p:spPr bwMode="auto">
          <a:xfrm>
            <a:off x="2392363" y="3028950"/>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0.8</a:t>
            </a:r>
            <a:endParaRPr lang="en-US" altLang="en-US" sz="1200">
              <a:latin typeface="Arial" panose="020B0604020202020204" pitchFamily="34" charset="0"/>
            </a:endParaRPr>
          </a:p>
        </p:txBody>
      </p:sp>
      <p:sp>
        <p:nvSpPr>
          <p:cNvPr id="98481" name="Line 177">
            <a:extLst>
              <a:ext uri="{FF2B5EF4-FFF2-40B4-BE49-F238E27FC236}">
                <a16:creationId xmlns:a16="http://schemas.microsoft.com/office/drawing/2014/main" id="{3A77B9D9-F0C6-4897-8272-A469F112AA7A}"/>
              </a:ext>
            </a:extLst>
          </p:cNvPr>
          <p:cNvSpPr>
            <a:spLocks noChangeShapeType="1"/>
          </p:cNvSpPr>
          <p:nvPr/>
        </p:nvSpPr>
        <p:spPr bwMode="auto">
          <a:xfrm>
            <a:off x="2662238" y="2565400"/>
            <a:ext cx="349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82" name="Line 178">
            <a:extLst>
              <a:ext uri="{FF2B5EF4-FFF2-40B4-BE49-F238E27FC236}">
                <a16:creationId xmlns:a16="http://schemas.microsoft.com/office/drawing/2014/main" id="{85309629-9E90-4E68-A5AB-67E8ADE3DE74}"/>
              </a:ext>
            </a:extLst>
          </p:cNvPr>
          <p:cNvSpPr>
            <a:spLocks noChangeShapeType="1"/>
          </p:cNvSpPr>
          <p:nvPr/>
        </p:nvSpPr>
        <p:spPr bwMode="auto">
          <a:xfrm flipH="1">
            <a:off x="6346825" y="2565400"/>
            <a:ext cx="42863"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83" name="Rectangle 179">
            <a:extLst>
              <a:ext uri="{FF2B5EF4-FFF2-40B4-BE49-F238E27FC236}">
                <a16:creationId xmlns:a16="http://schemas.microsoft.com/office/drawing/2014/main" id="{28EFE917-2BA6-4024-A9E0-A5C9F5B61F69}"/>
              </a:ext>
            </a:extLst>
          </p:cNvPr>
          <p:cNvSpPr>
            <a:spLocks noChangeArrowheads="1"/>
          </p:cNvSpPr>
          <p:nvPr/>
        </p:nvSpPr>
        <p:spPr bwMode="auto">
          <a:xfrm>
            <a:off x="2495550" y="248126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1</a:t>
            </a:r>
            <a:endParaRPr lang="en-US" altLang="en-US" sz="1200">
              <a:latin typeface="Arial" panose="020B0604020202020204" pitchFamily="34" charset="0"/>
            </a:endParaRPr>
          </a:p>
        </p:txBody>
      </p:sp>
      <p:sp>
        <p:nvSpPr>
          <p:cNvPr id="98484" name="Line 180">
            <a:extLst>
              <a:ext uri="{FF2B5EF4-FFF2-40B4-BE49-F238E27FC236}">
                <a16:creationId xmlns:a16="http://schemas.microsoft.com/office/drawing/2014/main" id="{0468F953-1F1C-4158-A38D-34C2CBA02A3B}"/>
              </a:ext>
            </a:extLst>
          </p:cNvPr>
          <p:cNvSpPr>
            <a:spLocks noChangeShapeType="1"/>
          </p:cNvSpPr>
          <p:nvPr/>
        </p:nvSpPr>
        <p:spPr bwMode="auto">
          <a:xfrm>
            <a:off x="2662238" y="2292350"/>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85" name="Line 181">
            <a:extLst>
              <a:ext uri="{FF2B5EF4-FFF2-40B4-BE49-F238E27FC236}">
                <a16:creationId xmlns:a16="http://schemas.microsoft.com/office/drawing/2014/main" id="{CFB5F968-6E4B-472C-A734-750992008038}"/>
              </a:ext>
            </a:extLst>
          </p:cNvPr>
          <p:cNvSpPr>
            <a:spLocks noChangeShapeType="1"/>
          </p:cNvSpPr>
          <p:nvPr/>
        </p:nvSpPr>
        <p:spPr bwMode="auto">
          <a:xfrm flipH="1">
            <a:off x="6346825" y="2292350"/>
            <a:ext cx="428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486" name="Rectangle 182">
            <a:extLst>
              <a:ext uri="{FF2B5EF4-FFF2-40B4-BE49-F238E27FC236}">
                <a16:creationId xmlns:a16="http://schemas.microsoft.com/office/drawing/2014/main" id="{D1A60339-4D31-4F97-A10F-165C38473A3F}"/>
              </a:ext>
            </a:extLst>
          </p:cNvPr>
          <p:cNvSpPr>
            <a:spLocks noChangeArrowheads="1"/>
          </p:cNvSpPr>
          <p:nvPr/>
        </p:nvSpPr>
        <p:spPr bwMode="auto">
          <a:xfrm>
            <a:off x="2392363" y="2209800"/>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Arial" panose="020B0604020202020204" pitchFamily="34" charset="0"/>
              </a:rPr>
              <a:t>1.1</a:t>
            </a:r>
            <a:endParaRPr lang="en-US" altLang="en-US" sz="1200">
              <a:latin typeface="Arial" panose="020B0604020202020204" pitchFamily="34" charset="0"/>
            </a:endParaRPr>
          </a:p>
        </p:txBody>
      </p:sp>
      <p:sp>
        <p:nvSpPr>
          <p:cNvPr id="98491" name="Freeform 187">
            <a:extLst>
              <a:ext uri="{FF2B5EF4-FFF2-40B4-BE49-F238E27FC236}">
                <a16:creationId xmlns:a16="http://schemas.microsoft.com/office/drawing/2014/main" id="{B5DF4CEF-E075-47BB-B821-C8E12E0D3EC0}"/>
              </a:ext>
            </a:extLst>
          </p:cNvPr>
          <p:cNvSpPr>
            <a:spLocks/>
          </p:cNvSpPr>
          <p:nvPr/>
        </p:nvSpPr>
        <p:spPr bwMode="auto">
          <a:xfrm>
            <a:off x="2662238" y="4291013"/>
            <a:ext cx="962025" cy="1003300"/>
          </a:xfrm>
          <a:custGeom>
            <a:avLst/>
            <a:gdLst>
              <a:gd name="T0" fmla="*/ 5 w 538"/>
              <a:gd name="T1" fmla="*/ 549 h 549"/>
              <a:gd name="T2" fmla="*/ 19 w 538"/>
              <a:gd name="T3" fmla="*/ 540 h 549"/>
              <a:gd name="T4" fmla="*/ 29 w 538"/>
              <a:gd name="T5" fmla="*/ 520 h 549"/>
              <a:gd name="T6" fmla="*/ 43 w 538"/>
              <a:gd name="T7" fmla="*/ 487 h 549"/>
              <a:gd name="T8" fmla="*/ 53 w 538"/>
              <a:gd name="T9" fmla="*/ 448 h 549"/>
              <a:gd name="T10" fmla="*/ 67 w 538"/>
              <a:gd name="T11" fmla="*/ 405 h 549"/>
              <a:gd name="T12" fmla="*/ 77 w 538"/>
              <a:gd name="T13" fmla="*/ 352 h 549"/>
              <a:gd name="T14" fmla="*/ 91 w 538"/>
              <a:gd name="T15" fmla="*/ 294 h 549"/>
              <a:gd name="T16" fmla="*/ 105 w 538"/>
              <a:gd name="T17" fmla="*/ 236 h 549"/>
              <a:gd name="T18" fmla="*/ 115 w 538"/>
              <a:gd name="T19" fmla="*/ 178 h 549"/>
              <a:gd name="T20" fmla="*/ 130 w 538"/>
              <a:gd name="T21" fmla="*/ 125 h 549"/>
              <a:gd name="T22" fmla="*/ 139 w 538"/>
              <a:gd name="T23" fmla="*/ 82 h 549"/>
              <a:gd name="T24" fmla="*/ 154 w 538"/>
              <a:gd name="T25" fmla="*/ 48 h 549"/>
              <a:gd name="T26" fmla="*/ 168 w 538"/>
              <a:gd name="T27" fmla="*/ 19 h 549"/>
              <a:gd name="T28" fmla="*/ 182 w 538"/>
              <a:gd name="T29" fmla="*/ 10 h 549"/>
              <a:gd name="T30" fmla="*/ 197 w 538"/>
              <a:gd name="T31" fmla="*/ 15 h 549"/>
              <a:gd name="T32" fmla="*/ 211 w 538"/>
              <a:gd name="T33" fmla="*/ 34 h 549"/>
              <a:gd name="T34" fmla="*/ 221 w 538"/>
              <a:gd name="T35" fmla="*/ 58 h 549"/>
              <a:gd name="T36" fmla="*/ 235 w 538"/>
              <a:gd name="T37" fmla="*/ 96 h 549"/>
              <a:gd name="T38" fmla="*/ 245 w 538"/>
              <a:gd name="T39" fmla="*/ 135 h 549"/>
              <a:gd name="T40" fmla="*/ 259 w 538"/>
              <a:gd name="T41" fmla="*/ 183 h 549"/>
              <a:gd name="T42" fmla="*/ 269 w 538"/>
              <a:gd name="T43" fmla="*/ 231 h 549"/>
              <a:gd name="T44" fmla="*/ 283 w 538"/>
              <a:gd name="T45" fmla="*/ 265 h 549"/>
              <a:gd name="T46" fmla="*/ 298 w 538"/>
              <a:gd name="T47" fmla="*/ 284 h 549"/>
              <a:gd name="T48" fmla="*/ 312 w 538"/>
              <a:gd name="T49" fmla="*/ 270 h 549"/>
              <a:gd name="T50" fmla="*/ 322 w 538"/>
              <a:gd name="T51" fmla="*/ 231 h 549"/>
              <a:gd name="T52" fmla="*/ 336 w 538"/>
              <a:gd name="T53" fmla="*/ 183 h 549"/>
              <a:gd name="T54" fmla="*/ 351 w 538"/>
              <a:gd name="T55" fmla="*/ 135 h 549"/>
              <a:gd name="T56" fmla="*/ 360 w 538"/>
              <a:gd name="T57" fmla="*/ 87 h 549"/>
              <a:gd name="T58" fmla="*/ 375 w 538"/>
              <a:gd name="T59" fmla="*/ 48 h 549"/>
              <a:gd name="T60" fmla="*/ 384 w 538"/>
              <a:gd name="T61" fmla="*/ 24 h 549"/>
              <a:gd name="T62" fmla="*/ 399 w 538"/>
              <a:gd name="T63" fmla="*/ 5 h 549"/>
              <a:gd name="T64" fmla="*/ 413 w 538"/>
              <a:gd name="T65" fmla="*/ 0 h 549"/>
              <a:gd name="T66" fmla="*/ 427 w 538"/>
              <a:gd name="T67" fmla="*/ 15 h 549"/>
              <a:gd name="T68" fmla="*/ 437 w 538"/>
              <a:gd name="T69" fmla="*/ 39 h 549"/>
              <a:gd name="T70" fmla="*/ 451 w 538"/>
              <a:gd name="T71" fmla="*/ 77 h 549"/>
              <a:gd name="T72" fmla="*/ 461 w 538"/>
              <a:gd name="T73" fmla="*/ 125 h 549"/>
              <a:gd name="T74" fmla="*/ 475 w 538"/>
              <a:gd name="T75" fmla="*/ 178 h 549"/>
              <a:gd name="T76" fmla="*/ 485 w 538"/>
              <a:gd name="T77" fmla="*/ 227 h 549"/>
              <a:gd name="T78" fmla="*/ 500 w 538"/>
              <a:gd name="T79" fmla="*/ 265 h 549"/>
              <a:gd name="T80" fmla="*/ 514 w 538"/>
              <a:gd name="T81" fmla="*/ 270 h 549"/>
              <a:gd name="T82" fmla="*/ 528 w 538"/>
              <a:gd name="T83" fmla="*/ 236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8" h="549">
                <a:moveTo>
                  <a:pt x="5" y="549"/>
                </a:moveTo>
                <a:lnTo>
                  <a:pt x="0" y="549"/>
                </a:lnTo>
                <a:lnTo>
                  <a:pt x="5" y="549"/>
                </a:lnTo>
                <a:lnTo>
                  <a:pt x="9" y="549"/>
                </a:lnTo>
                <a:lnTo>
                  <a:pt x="14" y="545"/>
                </a:lnTo>
                <a:lnTo>
                  <a:pt x="19" y="540"/>
                </a:lnTo>
                <a:lnTo>
                  <a:pt x="24" y="535"/>
                </a:lnTo>
                <a:lnTo>
                  <a:pt x="24" y="525"/>
                </a:lnTo>
                <a:lnTo>
                  <a:pt x="29" y="520"/>
                </a:lnTo>
                <a:lnTo>
                  <a:pt x="33" y="511"/>
                </a:lnTo>
                <a:lnTo>
                  <a:pt x="38" y="501"/>
                </a:lnTo>
                <a:lnTo>
                  <a:pt x="43" y="487"/>
                </a:lnTo>
                <a:lnTo>
                  <a:pt x="48" y="477"/>
                </a:lnTo>
                <a:lnTo>
                  <a:pt x="53" y="463"/>
                </a:lnTo>
                <a:lnTo>
                  <a:pt x="53" y="448"/>
                </a:lnTo>
                <a:lnTo>
                  <a:pt x="57" y="434"/>
                </a:lnTo>
                <a:lnTo>
                  <a:pt x="62" y="419"/>
                </a:lnTo>
                <a:lnTo>
                  <a:pt x="67" y="405"/>
                </a:lnTo>
                <a:lnTo>
                  <a:pt x="72" y="386"/>
                </a:lnTo>
                <a:lnTo>
                  <a:pt x="77" y="366"/>
                </a:lnTo>
                <a:lnTo>
                  <a:pt x="77" y="352"/>
                </a:lnTo>
                <a:lnTo>
                  <a:pt x="81" y="333"/>
                </a:lnTo>
                <a:lnTo>
                  <a:pt x="86" y="313"/>
                </a:lnTo>
                <a:lnTo>
                  <a:pt x="91" y="294"/>
                </a:lnTo>
                <a:lnTo>
                  <a:pt x="96" y="275"/>
                </a:lnTo>
                <a:lnTo>
                  <a:pt x="101" y="255"/>
                </a:lnTo>
                <a:lnTo>
                  <a:pt x="105" y="236"/>
                </a:lnTo>
                <a:lnTo>
                  <a:pt x="105" y="217"/>
                </a:lnTo>
                <a:lnTo>
                  <a:pt x="110" y="198"/>
                </a:lnTo>
                <a:lnTo>
                  <a:pt x="115" y="178"/>
                </a:lnTo>
                <a:lnTo>
                  <a:pt x="120" y="159"/>
                </a:lnTo>
                <a:lnTo>
                  <a:pt x="125" y="145"/>
                </a:lnTo>
                <a:lnTo>
                  <a:pt x="130" y="125"/>
                </a:lnTo>
                <a:lnTo>
                  <a:pt x="134" y="111"/>
                </a:lnTo>
                <a:lnTo>
                  <a:pt x="134" y="96"/>
                </a:lnTo>
                <a:lnTo>
                  <a:pt x="139" y="82"/>
                </a:lnTo>
                <a:lnTo>
                  <a:pt x="144" y="72"/>
                </a:lnTo>
                <a:lnTo>
                  <a:pt x="149" y="58"/>
                </a:lnTo>
                <a:lnTo>
                  <a:pt x="154" y="48"/>
                </a:lnTo>
                <a:lnTo>
                  <a:pt x="158" y="34"/>
                </a:lnTo>
                <a:lnTo>
                  <a:pt x="163" y="24"/>
                </a:lnTo>
                <a:lnTo>
                  <a:pt x="168" y="19"/>
                </a:lnTo>
                <a:lnTo>
                  <a:pt x="173" y="15"/>
                </a:lnTo>
                <a:lnTo>
                  <a:pt x="178" y="15"/>
                </a:lnTo>
                <a:lnTo>
                  <a:pt x="182" y="10"/>
                </a:lnTo>
                <a:lnTo>
                  <a:pt x="187" y="10"/>
                </a:lnTo>
                <a:lnTo>
                  <a:pt x="192" y="15"/>
                </a:lnTo>
                <a:lnTo>
                  <a:pt x="197" y="15"/>
                </a:lnTo>
                <a:lnTo>
                  <a:pt x="202" y="19"/>
                </a:lnTo>
                <a:lnTo>
                  <a:pt x="206" y="24"/>
                </a:lnTo>
                <a:lnTo>
                  <a:pt x="211" y="34"/>
                </a:lnTo>
                <a:lnTo>
                  <a:pt x="216" y="39"/>
                </a:lnTo>
                <a:lnTo>
                  <a:pt x="216" y="48"/>
                </a:lnTo>
                <a:lnTo>
                  <a:pt x="221" y="58"/>
                </a:lnTo>
                <a:lnTo>
                  <a:pt x="226" y="68"/>
                </a:lnTo>
                <a:lnTo>
                  <a:pt x="230" y="82"/>
                </a:lnTo>
                <a:lnTo>
                  <a:pt x="235" y="96"/>
                </a:lnTo>
                <a:lnTo>
                  <a:pt x="240" y="106"/>
                </a:lnTo>
                <a:lnTo>
                  <a:pt x="240" y="121"/>
                </a:lnTo>
                <a:lnTo>
                  <a:pt x="245" y="135"/>
                </a:lnTo>
                <a:lnTo>
                  <a:pt x="250" y="154"/>
                </a:lnTo>
                <a:lnTo>
                  <a:pt x="254" y="169"/>
                </a:lnTo>
                <a:lnTo>
                  <a:pt x="259" y="183"/>
                </a:lnTo>
                <a:lnTo>
                  <a:pt x="264" y="198"/>
                </a:lnTo>
                <a:lnTo>
                  <a:pt x="269" y="217"/>
                </a:lnTo>
                <a:lnTo>
                  <a:pt x="269" y="231"/>
                </a:lnTo>
                <a:lnTo>
                  <a:pt x="274" y="246"/>
                </a:lnTo>
                <a:lnTo>
                  <a:pt x="278" y="255"/>
                </a:lnTo>
                <a:lnTo>
                  <a:pt x="283" y="265"/>
                </a:lnTo>
                <a:lnTo>
                  <a:pt x="288" y="275"/>
                </a:lnTo>
                <a:lnTo>
                  <a:pt x="293" y="280"/>
                </a:lnTo>
                <a:lnTo>
                  <a:pt x="298" y="284"/>
                </a:lnTo>
                <a:lnTo>
                  <a:pt x="303" y="284"/>
                </a:lnTo>
                <a:lnTo>
                  <a:pt x="307" y="275"/>
                </a:lnTo>
                <a:lnTo>
                  <a:pt x="312" y="270"/>
                </a:lnTo>
                <a:lnTo>
                  <a:pt x="317" y="255"/>
                </a:lnTo>
                <a:lnTo>
                  <a:pt x="322" y="246"/>
                </a:lnTo>
                <a:lnTo>
                  <a:pt x="322" y="231"/>
                </a:lnTo>
                <a:lnTo>
                  <a:pt x="327" y="217"/>
                </a:lnTo>
                <a:lnTo>
                  <a:pt x="331" y="198"/>
                </a:lnTo>
                <a:lnTo>
                  <a:pt x="336" y="183"/>
                </a:lnTo>
                <a:lnTo>
                  <a:pt x="341" y="169"/>
                </a:lnTo>
                <a:lnTo>
                  <a:pt x="346" y="149"/>
                </a:lnTo>
                <a:lnTo>
                  <a:pt x="351" y="135"/>
                </a:lnTo>
                <a:lnTo>
                  <a:pt x="351" y="121"/>
                </a:lnTo>
                <a:lnTo>
                  <a:pt x="355" y="101"/>
                </a:lnTo>
                <a:lnTo>
                  <a:pt x="360" y="87"/>
                </a:lnTo>
                <a:lnTo>
                  <a:pt x="365" y="77"/>
                </a:lnTo>
                <a:lnTo>
                  <a:pt x="370" y="63"/>
                </a:lnTo>
                <a:lnTo>
                  <a:pt x="375" y="48"/>
                </a:lnTo>
                <a:lnTo>
                  <a:pt x="375" y="39"/>
                </a:lnTo>
                <a:lnTo>
                  <a:pt x="379" y="29"/>
                </a:lnTo>
                <a:lnTo>
                  <a:pt x="384" y="24"/>
                </a:lnTo>
                <a:lnTo>
                  <a:pt x="389" y="15"/>
                </a:lnTo>
                <a:lnTo>
                  <a:pt x="394" y="10"/>
                </a:lnTo>
                <a:lnTo>
                  <a:pt x="399" y="5"/>
                </a:lnTo>
                <a:lnTo>
                  <a:pt x="403" y="0"/>
                </a:lnTo>
                <a:lnTo>
                  <a:pt x="408" y="0"/>
                </a:lnTo>
                <a:lnTo>
                  <a:pt x="413" y="0"/>
                </a:lnTo>
                <a:lnTo>
                  <a:pt x="418" y="5"/>
                </a:lnTo>
                <a:lnTo>
                  <a:pt x="423" y="10"/>
                </a:lnTo>
                <a:lnTo>
                  <a:pt x="427" y="15"/>
                </a:lnTo>
                <a:lnTo>
                  <a:pt x="432" y="19"/>
                </a:lnTo>
                <a:lnTo>
                  <a:pt x="432" y="29"/>
                </a:lnTo>
                <a:lnTo>
                  <a:pt x="437" y="39"/>
                </a:lnTo>
                <a:lnTo>
                  <a:pt x="442" y="53"/>
                </a:lnTo>
                <a:lnTo>
                  <a:pt x="447" y="63"/>
                </a:lnTo>
                <a:lnTo>
                  <a:pt x="451" y="77"/>
                </a:lnTo>
                <a:lnTo>
                  <a:pt x="456" y="92"/>
                </a:lnTo>
                <a:lnTo>
                  <a:pt x="456" y="106"/>
                </a:lnTo>
                <a:lnTo>
                  <a:pt x="461" y="125"/>
                </a:lnTo>
                <a:lnTo>
                  <a:pt x="466" y="140"/>
                </a:lnTo>
                <a:lnTo>
                  <a:pt x="471" y="159"/>
                </a:lnTo>
                <a:lnTo>
                  <a:pt x="475" y="178"/>
                </a:lnTo>
                <a:lnTo>
                  <a:pt x="480" y="193"/>
                </a:lnTo>
                <a:lnTo>
                  <a:pt x="485" y="212"/>
                </a:lnTo>
                <a:lnTo>
                  <a:pt x="485" y="227"/>
                </a:lnTo>
                <a:lnTo>
                  <a:pt x="490" y="241"/>
                </a:lnTo>
                <a:lnTo>
                  <a:pt x="495" y="255"/>
                </a:lnTo>
                <a:lnTo>
                  <a:pt x="500" y="265"/>
                </a:lnTo>
                <a:lnTo>
                  <a:pt x="504" y="270"/>
                </a:lnTo>
                <a:lnTo>
                  <a:pt x="509" y="275"/>
                </a:lnTo>
                <a:lnTo>
                  <a:pt x="514" y="270"/>
                </a:lnTo>
                <a:lnTo>
                  <a:pt x="519" y="265"/>
                </a:lnTo>
                <a:lnTo>
                  <a:pt x="524" y="251"/>
                </a:lnTo>
                <a:lnTo>
                  <a:pt x="528" y="236"/>
                </a:lnTo>
                <a:lnTo>
                  <a:pt x="533" y="222"/>
                </a:lnTo>
                <a:lnTo>
                  <a:pt x="538" y="202"/>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492" name="Freeform 188">
            <a:extLst>
              <a:ext uri="{FF2B5EF4-FFF2-40B4-BE49-F238E27FC236}">
                <a16:creationId xmlns:a16="http://schemas.microsoft.com/office/drawing/2014/main" id="{6377E43E-D0A1-4A86-9B63-E03BC9F6E053}"/>
              </a:ext>
            </a:extLst>
          </p:cNvPr>
          <p:cNvSpPr>
            <a:spLocks/>
          </p:cNvSpPr>
          <p:nvPr/>
        </p:nvSpPr>
        <p:spPr bwMode="auto">
          <a:xfrm>
            <a:off x="3624263" y="3533775"/>
            <a:ext cx="946150" cy="1125538"/>
          </a:xfrm>
          <a:custGeom>
            <a:avLst/>
            <a:gdLst>
              <a:gd name="T0" fmla="*/ 5 w 529"/>
              <a:gd name="T1" fmla="*/ 573 h 616"/>
              <a:gd name="T2" fmla="*/ 19 w 529"/>
              <a:gd name="T3" fmla="*/ 501 h 616"/>
              <a:gd name="T4" fmla="*/ 29 w 529"/>
              <a:gd name="T5" fmla="*/ 429 h 616"/>
              <a:gd name="T6" fmla="*/ 43 w 529"/>
              <a:gd name="T7" fmla="*/ 366 h 616"/>
              <a:gd name="T8" fmla="*/ 58 w 529"/>
              <a:gd name="T9" fmla="*/ 308 h 616"/>
              <a:gd name="T10" fmla="*/ 67 w 529"/>
              <a:gd name="T11" fmla="*/ 260 h 616"/>
              <a:gd name="T12" fmla="*/ 82 w 529"/>
              <a:gd name="T13" fmla="*/ 226 h 616"/>
              <a:gd name="T14" fmla="*/ 91 w 529"/>
              <a:gd name="T15" fmla="*/ 207 h 616"/>
              <a:gd name="T16" fmla="*/ 106 w 529"/>
              <a:gd name="T17" fmla="*/ 207 h 616"/>
              <a:gd name="T18" fmla="*/ 120 w 529"/>
              <a:gd name="T19" fmla="*/ 226 h 616"/>
              <a:gd name="T20" fmla="*/ 135 w 529"/>
              <a:gd name="T21" fmla="*/ 260 h 616"/>
              <a:gd name="T22" fmla="*/ 144 w 529"/>
              <a:gd name="T23" fmla="*/ 308 h 616"/>
              <a:gd name="T24" fmla="*/ 159 w 529"/>
              <a:gd name="T25" fmla="*/ 366 h 616"/>
              <a:gd name="T26" fmla="*/ 168 w 529"/>
              <a:gd name="T27" fmla="*/ 429 h 616"/>
              <a:gd name="T28" fmla="*/ 183 w 529"/>
              <a:gd name="T29" fmla="*/ 486 h 616"/>
              <a:gd name="T30" fmla="*/ 192 w 529"/>
              <a:gd name="T31" fmla="*/ 535 h 616"/>
              <a:gd name="T32" fmla="*/ 207 w 529"/>
              <a:gd name="T33" fmla="*/ 554 h 616"/>
              <a:gd name="T34" fmla="*/ 216 w 529"/>
              <a:gd name="T35" fmla="*/ 544 h 616"/>
              <a:gd name="T36" fmla="*/ 231 w 529"/>
              <a:gd name="T37" fmla="*/ 506 h 616"/>
              <a:gd name="T38" fmla="*/ 245 w 529"/>
              <a:gd name="T39" fmla="*/ 443 h 616"/>
              <a:gd name="T40" fmla="*/ 255 w 529"/>
              <a:gd name="T41" fmla="*/ 371 h 616"/>
              <a:gd name="T42" fmla="*/ 269 w 529"/>
              <a:gd name="T43" fmla="*/ 298 h 616"/>
              <a:gd name="T44" fmla="*/ 279 w 529"/>
              <a:gd name="T45" fmla="*/ 226 h 616"/>
              <a:gd name="T46" fmla="*/ 293 w 529"/>
              <a:gd name="T47" fmla="*/ 163 h 616"/>
              <a:gd name="T48" fmla="*/ 303 w 529"/>
              <a:gd name="T49" fmla="*/ 115 h 616"/>
              <a:gd name="T50" fmla="*/ 317 w 529"/>
              <a:gd name="T51" fmla="*/ 82 h 616"/>
              <a:gd name="T52" fmla="*/ 332 w 529"/>
              <a:gd name="T53" fmla="*/ 62 h 616"/>
              <a:gd name="T54" fmla="*/ 346 w 529"/>
              <a:gd name="T55" fmla="*/ 67 h 616"/>
              <a:gd name="T56" fmla="*/ 356 w 529"/>
              <a:gd name="T57" fmla="*/ 91 h 616"/>
              <a:gd name="T58" fmla="*/ 370 w 529"/>
              <a:gd name="T59" fmla="*/ 130 h 616"/>
              <a:gd name="T60" fmla="*/ 380 w 529"/>
              <a:gd name="T61" fmla="*/ 178 h 616"/>
              <a:gd name="T62" fmla="*/ 394 w 529"/>
              <a:gd name="T63" fmla="*/ 231 h 616"/>
              <a:gd name="T64" fmla="*/ 408 w 529"/>
              <a:gd name="T65" fmla="*/ 289 h 616"/>
              <a:gd name="T66" fmla="*/ 418 w 529"/>
              <a:gd name="T67" fmla="*/ 337 h 616"/>
              <a:gd name="T68" fmla="*/ 432 w 529"/>
              <a:gd name="T69" fmla="*/ 380 h 616"/>
              <a:gd name="T70" fmla="*/ 447 w 529"/>
              <a:gd name="T71" fmla="*/ 385 h 616"/>
              <a:gd name="T72" fmla="*/ 461 w 529"/>
              <a:gd name="T73" fmla="*/ 361 h 616"/>
              <a:gd name="T74" fmla="*/ 471 w 529"/>
              <a:gd name="T75" fmla="*/ 313 h 616"/>
              <a:gd name="T76" fmla="*/ 485 w 529"/>
              <a:gd name="T77" fmla="*/ 245 h 616"/>
              <a:gd name="T78" fmla="*/ 495 w 529"/>
              <a:gd name="T79" fmla="*/ 173 h 616"/>
              <a:gd name="T80" fmla="*/ 509 w 529"/>
              <a:gd name="T81" fmla="*/ 101 h 616"/>
              <a:gd name="T82" fmla="*/ 519 w 529"/>
              <a:gd name="T83" fmla="*/ 38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29" h="616">
                <a:moveTo>
                  <a:pt x="0" y="616"/>
                </a:moveTo>
                <a:lnTo>
                  <a:pt x="0" y="592"/>
                </a:lnTo>
                <a:lnTo>
                  <a:pt x="5" y="573"/>
                </a:lnTo>
                <a:lnTo>
                  <a:pt x="10" y="549"/>
                </a:lnTo>
                <a:lnTo>
                  <a:pt x="14" y="525"/>
                </a:lnTo>
                <a:lnTo>
                  <a:pt x="19" y="501"/>
                </a:lnTo>
                <a:lnTo>
                  <a:pt x="24" y="477"/>
                </a:lnTo>
                <a:lnTo>
                  <a:pt x="29" y="453"/>
                </a:lnTo>
                <a:lnTo>
                  <a:pt x="29" y="429"/>
                </a:lnTo>
                <a:lnTo>
                  <a:pt x="34" y="409"/>
                </a:lnTo>
                <a:lnTo>
                  <a:pt x="38" y="385"/>
                </a:lnTo>
                <a:lnTo>
                  <a:pt x="43" y="366"/>
                </a:lnTo>
                <a:lnTo>
                  <a:pt x="48" y="342"/>
                </a:lnTo>
                <a:lnTo>
                  <a:pt x="53" y="322"/>
                </a:lnTo>
                <a:lnTo>
                  <a:pt x="58" y="308"/>
                </a:lnTo>
                <a:lnTo>
                  <a:pt x="58" y="289"/>
                </a:lnTo>
                <a:lnTo>
                  <a:pt x="62" y="274"/>
                </a:lnTo>
                <a:lnTo>
                  <a:pt x="67" y="260"/>
                </a:lnTo>
                <a:lnTo>
                  <a:pt x="72" y="245"/>
                </a:lnTo>
                <a:lnTo>
                  <a:pt x="77" y="236"/>
                </a:lnTo>
                <a:lnTo>
                  <a:pt x="82" y="226"/>
                </a:lnTo>
                <a:lnTo>
                  <a:pt x="82" y="216"/>
                </a:lnTo>
                <a:lnTo>
                  <a:pt x="86" y="212"/>
                </a:lnTo>
                <a:lnTo>
                  <a:pt x="91" y="207"/>
                </a:lnTo>
                <a:lnTo>
                  <a:pt x="96" y="207"/>
                </a:lnTo>
                <a:lnTo>
                  <a:pt x="101" y="202"/>
                </a:lnTo>
                <a:lnTo>
                  <a:pt x="106" y="207"/>
                </a:lnTo>
                <a:lnTo>
                  <a:pt x="110" y="212"/>
                </a:lnTo>
                <a:lnTo>
                  <a:pt x="115" y="216"/>
                </a:lnTo>
                <a:lnTo>
                  <a:pt x="120" y="226"/>
                </a:lnTo>
                <a:lnTo>
                  <a:pt x="125" y="236"/>
                </a:lnTo>
                <a:lnTo>
                  <a:pt x="130" y="250"/>
                </a:lnTo>
                <a:lnTo>
                  <a:pt x="135" y="260"/>
                </a:lnTo>
                <a:lnTo>
                  <a:pt x="135" y="274"/>
                </a:lnTo>
                <a:lnTo>
                  <a:pt x="139" y="294"/>
                </a:lnTo>
                <a:lnTo>
                  <a:pt x="144" y="308"/>
                </a:lnTo>
                <a:lnTo>
                  <a:pt x="149" y="327"/>
                </a:lnTo>
                <a:lnTo>
                  <a:pt x="154" y="347"/>
                </a:lnTo>
                <a:lnTo>
                  <a:pt x="159" y="366"/>
                </a:lnTo>
                <a:lnTo>
                  <a:pt x="163" y="385"/>
                </a:lnTo>
                <a:lnTo>
                  <a:pt x="163" y="409"/>
                </a:lnTo>
                <a:lnTo>
                  <a:pt x="168" y="429"/>
                </a:lnTo>
                <a:lnTo>
                  <a:pt x="173" y="448"/>
                </a:lnTo>
                <a:lnTo>
                  <a:pt x="178" y="467"/>
                </a:lnTo>
                <a:lnTo>
                  <a:pt x="183" y="486"/>
                </a:lnTo>
                <a:lnTo>
                  <a:pt x="187" y="506"/>
                </a:lnTo>
                <a:lnTo>
                  <a:pt x="192" y="520"/>
                </a:lnTo>
                <a:lnTo>
                  <a:pt x="192" y="535"/>
                </a:lnTo>
                <a:lnTo>
                  <a:pt x="197" y="544"/>
                </a:lnTo>
                <a:lnTo>
                  <a:pt x="202" y="549"/>
                </a:lnTo>
                <a:lnTo>
                  <a:pt x="207" y="554"/>
                </a:lnTo>
                <a:lnTo>
                  <a:pt x="211" y="554"/>
                </a:lnTo>
                <a:lnTo>
                  <a:pt x="216" y="554"/>
                </a:lnTo>
                <a:lnTo>
                  <a:pt x="216" y="544"/>
                </a:lnTo>
                <a:lnTo>
                  <a:pt x="221" y="535"/>
                </a:lnTo>
                <a:lnTo>
                  <a:pt x="226" y="520"/>
                </a:lnTo>
                <a:lnTo>
                  <a:pt x="231" y="506"/>
                </a:lnTo>
                <a:lnTo>
                  <a:pt x="235" y="486"/>
                </a:lnTo>
                <a:lnTo>
                  <a:pt x="240" y="467"/>
                </a:lnTo>
                <a:lnTo>
                  <a:pt x="245" y="443"/>
                </a:lnTo>
                <a:lnTo>
                  <a:pt x="245" y="419"/>
                </a:lnTo>
                <a:lnTo>
                  <a:pt x="250" y="395"/>
                </a:lnTo>
                <a:lnTo>
                  <a:pt x="255" y="371"/>
                </a:lnTo>
                <a:lnTo>
                  <a:pt x="259" y="347"/>
                </a:lnTo>
                <a:lnTo>
                  <a:pt x="264" y="322"/>
                </a:lnTo>
                <a:lnTo>
                  <a:pt x="269" y="298"/>
                </a:lnTo>
                <a:lnTo>
                  <a:pt x="274" y="274"/>
                </a:lnTo>
                <a:lnTo>
                  <a:pt x="274" y="250"/>
                </a:lnTo>
                <a:lnTo>
                  <a:pt x="279" y="226"/>
                </a:lnTo>
                <a:lnTo>
                  <a:pt x="283" y="202"/>
                </a:lnTo>
                <a:lnTo>
                  <a:pt x="288" y="183"/>
                </a:lnTo>
                <a:lnTo>
                  <a:pt x="293" y="163"/>
                </a:lnTo>
                <a:lnTo>
                  <a:pt x="298" y="144"/>
                </a:lnTo>
                <a:lnTo>
                  <a:pt x="298" y="130"/>
                </a:lnTo>
                <a:lnTo>
                  <a:pt x="303" y="115"/>
                </a:lnTo>
                <a:lnTo>
                  <a:pt x="307" y="101"/>
                </a:lnTo>
                <a:lnTo>
                  <a:pt x="312" y="91"/>
                </a:lnTo>
                <a:lnTo>
                  <a:pt x="317" y="82"/>
                </a:lnTo>
                <a:lnTo>
                  <a:pt x="322" y="72"/>
                </a:lnTo>
                <a:lnTo>
                  <a:pt x="327" y="62"/>
                </a:lnTo>
                <a:lnTo>
                  <a:pt x="332" y="62"/>
                </a:lnTo>
                <a:lnTo>
                  <a:pt x="336" y="62"/>
                </a:lnTo>
                <a:lnTo>
                  <a:pt x="341" y="62"/>
                </a:lnTo>
                <a:lnTo>
                  <a:pt x="346" y="67"/>
                </a:lnTo>
                <a:lnTo>
                  <a:pt x="351" y="72"/>
                </a:lnTo>
                <a:lnTo>
                  <a:pt x="356" y="82"/>
                </a:lnTo>
                <a:lnTo>
                  <a:pt x="356" y="91"/>
                </a:lnTo>
                <a:lnTo>
                  <a:pt x="360" y="101"/>
                </a:lnTo>
                <a:lnTo>
                  <a:pt x="365" y="115"/>
                </a:lnTo>
                <a:lnTo>
                  <a:pt x="370" y="130"/>
                </a:lnTo>
                <a:lnTo>
                  <a:pt x="375" y="144"/>
                </a:lnTo>
                <a:lnTo>
                  <a:pt x="380" y="159"/>
                </a:lnTo>
                <a:lnTo>
                  <a:pt x="380" y="178"/>
                </a:lnTo>
                <a:lnTo>
                  <a:pt x="384" y="192"/>
                </a:lnTo>
                <a:lnTo>
                  <a:pt x="389" y="212"/>
                </a:lnTo>
                <a:lnTo>
                  <a:pt x="394" y="231"/>
                </a:lnTo>
                <a:lnTo>
                  <a:pt x="399" y="250"/>
                </a:lnTo>
                <a:lnTo>
                  <a:pt x="404" y="269"/>
                </a:lnTo>
                <a:lnTo>
                  <a:pt x="408" y="289"/>
                </a:lnTo>
                <a:lnTo>
                  <a:pt x="408" y="303"/>
                </a:lnTo>
                <a:lnTo>
                  <a:pt x="413" y="322"/>
                </a:lnTo>
                <a:lnTo>
                  <a:pt x="418" y="337"/>
                </a:lnTo>
                <a:lnTo>
                  <a:pt x="423" y="351"/>
                </a:lnTo>
                <a:lnTo>
                  <a:pt x="428" y="366"/>
                </a:lnTo>
                <a:lnTo>
                  <a:pt x="432" y="380"/>
                </a:lnTo>
                <a:lnTo>
                  <a:pt x="437" y="385"/>
                </a:lnTo>
                <a:lnTo>
                  <a:pt x="442" y="385"/>
                </a:lnTo>
                <a:lnTo>
                  <a:pt x="447" y="385"/>
                </a:lnTo>
                <a:lnTo>
                  <a:pt x="452" y="380"/>
                </a:lnTo>
                <a:lnTo>
                  <a:pt x="456" y="371"/>
                </a:lnTo>
                <a:lnTo>
                  <a:pt x="461" y="361"/>
                </a:lnTo>
                <a:lnTo>
                  <a:pt x="461" y="347"/>
                </a:lnTo>
                <a:lnTo>
                  <a:pt x="466" y="332"/>
                </a:lnTo>
                <a:lnTo>
                  <a:pt x="471" y="313"/>
                </a:lnTo>
                <a:lnTo>
                  <a:pt x="476" y="289"/>
                </a:lnTo>
                <a:lnTo>
                  <a:pt x="480" y="269"/>
                </a:lnTo>
                <a:lnTo>
                  <a:pt x="485" y="245"/>
                </a:lnTo>
                <a:lnTo>
                  <a:pt x="490" y="221"/>
                </a:lnTo>
                <a:lnTo>
                  <a:pt x="490" y="197"/>
                </a:lnTo>
                <a:lnTo>
                  <a:pt x="495" y="173"/>
                </a:lnTo>
                <a:lnTo>
                  <a:pt x="500" y="149"/>
                </a:lnTo>
                <a:lnTo>
                  <a:pt x="505" y="125"/>
                </a:lnTo>
                <a:lnTo>
                  <a:pt x="509" y="101"/>
                </a:lnTo>
                <a:lnTo>
                  <a:pt x="514" y="77"/>
                </a:lnTo>
                <a:lnTo>
                  <a:pt x="514" y="57"/>
                </a:lnTo>
                <a:lnTo>
                  <a:pt x="519" y="38"/>
                </a:lnTo>
                <a:lnTo>
                  <a:pt x="524" y="19"/>
                </a:lnTo>
                <a:lnTo>
                  <a:pt x="529" y="0"/>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493" name="Freeform 189">
            <a:extLst>
              <a:ext uri="{FF2B5EF4-FFF2-40B4-BE49-F238E27FC236}">
                <a16:creationId xmlns:a16="http://schemas.microsoft.com/office/drawing/2014/main" id="{2CA7BABB-A275-4833-BCAA-510D72CC0CC8}"/>
              </a:ext>
            </a:extLst>
          </p:cNvPr>
          <p:cNvSpPr>
            <a:spLocks/>
          </p:cNvSpPr>
          <p:nvPr/>
        </p:nvSpPr>
        <p:spPr bwMode="auto">
          <a:xfrm>
            <a:off x="4570413" y="2909888"/>
            <a:ext cx="952500" cy="1168400"/>
          </a:xfrm>
          <a:custGeom>
            <a:avLst/>
            <a:gdLst>
              <a:gd name="T0" fmla="*/ 9 w 533"/>
              <a:gd name="T1" fmla="*/ 313 h 640"/>
              <a:gd name="T2" fmla="*/ 19 w 533"/>
              <a:gd name="T3" fmla="*/ 279 h 640"/>
              <a:gd name="T4" fmla="*/ 33 w 533"/>
              <a:gd name="T5" fmla="*/ 265 h 640"/>
              <a:gd name="T6" fmla="*/ 48 w 533"/>
              <a:gd name="T7" fmla="*/ 269 h 640"/>
              <a:gd name="T8" fmla="*/ 62 w 533"/>
              <a:gd name="T9" fmla="*/ 298 h 640"/>
              <a:gd name="T10" fmla="*/ 72 w 533"/>
              <a:gd name="T11" fmla="*/ 337 h 640"/>
              <a:gd name="T12" fmla="*/ 86 w 533"/>
              <a:gd name="T13" fmla="*/ 390 h 640"/>
              <a:gd name="T14" fmla="*/ 96 w 533"/>
              <a:gd name="T15" fmla="*/ 452 h 640"/>
              <a:gd name="T16" fmla="*/ 110 w 533"/>
              <a:gd name="T17" fmla="*/ 520 h 640"/>
              <a:gd name="T18" fmla="*/ 124 w 533"/>
              <a:gd name="T19" fmla="*/ 578 h 640"/>
              <a:gd name="T20" fmla="*/ 134 w 533"/>
              <a:gd name="T21" fmla="*/ 621 h 640"/>
              <a:gd name="T22" fmla="*/ 148 w 533"/>
              <a:gd name="T23" fmla="*/ 640 h 640"/>
              <a:gd name="T24" fmla="*/ 163 w 533"/>
              <a:gd name="T25" fmla="*/ 616 h 640"/>
              <a:gd name="T26" fmla="*/ 177 w 533"/>
              <a:gd name="T27" fmla="*/ 563 h 640"/>
              <a:gd name="T28" fmla="*/ 187 w 533"/>
              <a:gd name="T29" fmla="*/ 491 h 640"/>
              <a:gd name="T30" fmla="*/ 201 w 533"/>
              <a:gd name="T31" fmla="*/ 409 h 640"/>
              <a:gd name="T32" fmla="*/ 211 w 533"/>
              <a:gd name="T33" fmla="*/ 332 h 640"/>
              <a:gd name="T34" fmla="*/ 225 w 533"/>
              <a:gd name="T35" fmla="*/ 255 h 640"/>
              <a:gd name="T36" fmla="*/ 235 w 533"/>
              <a:gd name="T37" fmla="*/ 192 h 640"/>
              <a:gd name="T38" fmla="*/ 249 w 533"/>
              <a:gd name="T39" fmla="*/ 144 h 640"/>
              <a:gd name="T40" fmla="*/ 259 w 533"/>
              <a:gd name="T41" fmla="*/ 115 h 640"/>
              <a:gd name="T42" fmla="*/ 273 w 533"/>
              <a:gd name="T43" fmla="*/ 106 h 640"/>
              <a:gd name="T44" fmla="*/ 288 w 533"/>
              <a:gd name="T45" fmla="*/ 120 h 640"/>
              <a:gd name="T46" fmla="*/ 302 w 533"/>
              <a:gd name="T47" fmla="*/ 149 h 640"/>
              <a:gd name="T48" fmla="*/ 312 w 533"/>
              <a:gd name="T49" fmla="*/ 202 h 640"/>
              <a:gd name="T50" fmla="*/ 326 w 533"/>
              <a:gd name="T51" fmla="*/ 265 h 640"/>
              <a:gd name="T52" fmla="*/ 341 w 533"/>
              <a:gd name="T53" fmla="*/ 337 h 640"/>
              <a:gd name="T54" fmla="*/ 350 w 533"/>
              <a:gd name="T55" fmla="*/ 409 h 640"/>
              <a:gd name="T56" fmla="*/ 365 w 533"/>
              <a:gd name="T57" fmla="*/ 477 h 640"/>
              <a:gd name="T58" fmla="*/ 374 w 533"/>
              <a:gd name="T59" fmla="*/ 520 h 640"/>
              <a:gd name="T60" fmla="*/ 389 w 533"/>
              <a:gd name="T61" fmla="*/ 534 h 640"/>
              <a:gd name="T62" fmla="*/ 403 w 533"/>
              <a:gd name="T63" fmla="*/ 505 h 640"/>
              <a:gd name="T64" fmla="*/ 418 w 533"/>
              <a:gd name="T65" fmla="*/ 452 h 640"/>
              <a:gd name="T66" fmla="*/ 427 w 533"/>
              <a:gd name="T67" fmla="*/ 380 h 640"/>
              <a:gd name="T68" fmla="*/ 442 w 533"/>
              <a:gd name="T69" fmla="*/ 298 h 640"/>
              <a:gd name="T70" fmla="*/ 451 w 533"/>
              <a:gd name="T71" fmla="*/ 221 h 640"/>
              <a:gd name="T72" fmla="*/ 466 w 533"/>
              <a:gd name="T73" fmla="*/ 144 h 640"/>
              <a:gd name="T74" fmla="*/ 475 w 533"/>
              <a:gd name="T75" fmla="*/ 81 h 640"/>
              <a:gd name="T76" fmla="*/ 490 w 533"/>
              <a:gd name="T77" fmla="*/ 33 h 640"/>
              <a:gd name="T78" fmla="*/ 499 w 533"/>
              <a:gd name="T79" fmla="*/ 4 h 640"/>
              <a:gd name="T80" fmla="*/ 514 w 533"/>
              <a:gd name="T81" fmla="*/ 0 h 640"/>
              <a:gd name="T82" fmla="*/ 528 w 533"/>
              <a:gd name="T83" fmla="*/ 1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3" h="640">
                <a:moveTo>
                  <a:pt x="0" y="342"/>
                </a:moveTo>
                <a:lnTo>
                  <a:pt x="4" y="327"/>
                </a:lnTo>
                <a:lnTo>
                  <a:pt x="9" y="313"/>
                </a:lnTo>
                <a:lnTo>
                  <a:pt x="14" y="298"/>
                </a:lnTo>
                <a:lnTo>
                  <a:pt x="14" y="289"/>
                </a:lnTo>
                <a:lnTo>
                  <a:pt x="19" y="279"/>
                </a:lnTo>
                <a:lnTo>
                  <a:pt x="24" y="269"/>
                </a:lnTo>
                <a:lnTo>
                  <a:pt x="28" y="265"/>
                </a:lnTo>
                <a:lnTo>
                  <a:pt x="33" y="265"/>
                </a:lnTo>
                <a:lnTo>
                  <a:pt x="38" y="265"/>
                </a:lnTo>
                <a:lnTo>
                  <a:pt x="43" y="265"/>
                </a:lnTo>
                <a:lnTo>
                  <a:pt x="48" y="269"/>
                </a:lnTo>
                <a:lnTo>
                  <a:pt x="52" y="279"/>
                </a:lnTo>
                <a:lnTo>
                  <a:pt x="57" y="289"/>
                </a:lnTo>
                <a:lnTo>
                  <a:pt x="62" y="298"/>
                </a:lnTo>
                <a:lnTo>
                  <a:pt x="67" y="308"/>
                </a:lnTo>
                <a:lnTo>
                  <a:pt x="67" y="322"/>
                </a:lnTo>
                <a:lnTo>
                  <a:pt x="72" y="337"/>
                </a:lnTo>
                <a:lnTo>
                  <a:pt x="76" y="356"/>
                </a:lnTo>
                <a:lnTo>
                  <a:pt x="81" y="371"/>
                </a:lnTo>
                <a:lnTo>
                  <a:pt x="86" y="390"/>
                </a:lnTo>
                <a:lnTo>
                  <a:pt x="91" y="409"/>
                </a:lnTo>
                <a:lnTo>
                  <a:pt x="96" y="433"/>
                </a:lnTo>
                <a:lnTo>
                  <a:pt x="96" y="452"/>
                </a:lnTo>
                <a:lnTo>
                  <a:pt x="100" y="477"/>
                </a:lnTo>
                <a:lnTo>
                  <a:pt x="105" y="496"/>
                </a:lnTo>
                <a:lnTo>
                  <a:pt x="110" y="520"/>
                </a:lnTo>
                <a:lnTo>
                  <a:pt x="115" y="539"/>
                </a:lnTo>
                <a:lnTo>
                  <a:pt x="120" y="558"/>
                </a:lnTo>
                <a:lnTo>
                  <a:pt x="124" y="578"/>
                </a:lnTo>
                <a:lnTo>
                  <a:pt x="124" y="592"/>
                </a:lnTo>
                <a:lnTo>
                  <a:pt x="129" y="611"/>
                </a:lnTo>
                <a:lnTo>
                  <a:pt x="134" y="621"/>
                </a:lnTo>
                <a:lnTo>
                  <a:pt x="139" y="631"/>
                </a:lnTo>
                <a:lnTo>
                  <a:pt x="144" y="640"/>
                </a:lnTo>
                <a:lnTo>
                  <a:pt x="148" y="640"/>
                </a:lnTo>
                <a:lnTo>
                  <a:pt x="153" y="636"/>
                </a:lnTo>
                <a:lnTo>
                  <a:pt x="158" y="626"/>
                </a:lnTo>
                <a:lnTo>
                  <a:pt x="163" y="616"/>
                </a:lnTo>
                <a:lnTo>
                  <a:pt x="168" y="602"/>
                </a:lnTo>
                <a:lnTo>
                  <a:pt x="173" y="583"/>
                </a:lnTo>
                <a:lnTo>
                  <a:pt x="177" y="563"/>
                </a:lnTo>
                <a:lnTo>
                  <a:pt x="177" y="539"/>
                </a:lnTo>
                <a:lnTo>
                  <a:pt x="182" y="515"/>
                </a:lnTo>
                <a:lnTo>
                  <a:pt x="187" y="491"/>
                </a:lnTo>
                <a:lnTo>
                  <a:pt x="192" y="467"/>
                </a:lnTo>
                <a:lnTo>
                  <a:pt x="197" y="438"/>
                </a:lnTo>
                <a:lnTo>
                  <a:pt x="201" y="409"/>
                </a:lnTo>
                <a:lnTo>
                  <a:pt x="201" y="385"/>
                </a:lnTo>
                <a:lnTo>
                  <a:pt x="206" y="356"/>
                </a:lnTo>
                <a:lnTo>
                  <a:pt x="211" y="332"/>
                </a:lnTo>
                <a:lnTo>
                  <a:pt x="216" y="303"/>
                </a:lnTo>
                <a:lnTo>
                  <a:pt x="221" y="279"/>
                </a:lnTo>
                <a:lnTo>
                  <a:pt x="225" y="255"/>
                </a:lnTo>
                <a:lnTo>
                  <a:pt x="230" y="236"/>
                </a:lnTo>
                <a:lnTo>
                  <a:pt x="230" y="212"/>
                </a:lnTo>
                <a:lnTo>
                  <a:pt x="235" y="192"/>
                </a:lnTo>
                <a:lnTo>
                  <a:pt x="240" y="178"/>
                </a:lnTo>
                <a:lnTo>
                  <a:pt x="245" y="159"/>
                </a:lnTo>
                <a:lnTo>
                  <a:pt x="249" y="144"/>
                </a:lnTo>
                <a:lnTo>
                  <a:pt x="254" y="134"/>
                </a:lnTo>
                <a:lnTo>
                  <a:pt x="259" y="125"/>
                </a:lnTo>
                <a:lnTo>
                  <a:pt x="259" y="115"/>
                </a:lnTo>
                <a:lnTo>
                  <a:pt x="264" y="110"/>
                </a:lnTo>
                <a:lnTo>
                  <a:pt x="269" y="106"/>
                </a:lnTo>
                <a:lnTo>
                  <a:pt x="273" y="106"/>
                </a:lnTo>
                <a:lnTo>
                  <a:pt x="278" y="106"/>
                </a:lnTo>
                <a:lnTo>
                  <a:pt x="283" y="110"/>
                </a:lnTo>
                <a:lnTo>
                  <a:pt x="288" y="120"/>
                </a:lnTo>
                <a:lnTo>
                  <a:pt x="293" y="125"/>
                </a:lnTo>
                <a:lnTo>
                  <a:pt x="297" y="139"/>
                </a:lnTo>
                <a:lnTo>
                  <a:pt x="302" y="149"/>
                </a:lnTo>
                <a:lnTo>
                  <a:pt x="307" y="168"/>
                </a:lnTo>
                <a:lnTo>
                  <a:pt x="312" y="183"/>
                </a:lnTo>
                <a:lnTo>
                  <a:pt x="312" y="202"/>
                </a:lnTo>
                <a:lnTo>
                  <a:pt x="317" y="221"/>
                </a:lnTo>
                <a:lnTo>
                  <a:pt x="321" y="240"/>
                </a:lnTo>
                <a:lnTo>
                  <a:pt x="326" y="265"/>
                </a:lnTo>
                <a:lnTo>
                  <a:pt x="331" y="289"/>
                </a:lnTo>
                <a:lnTo>
                  <a:pt x="336" y="313"/>
                </a:lnTo>
                <a:lnTo>
                  <a:pt x="341" y="337"/>
                </a:lnTo>
                <a:lnTo>
                  <a:pt x="341" y="361"/>
                </a:lnTo>
                <a:lnTo>
                  <a:pt x="346" y="385"/>
                </a:lnTo>
                <a:lnTo>
                  <a:pt x="350" y="409"/>
                </a:lnTo>
                <a:lnTo>
                  <a:pt x="355" y="433"/>
                </a:lnTo>
                <a:lnTo>
                  <a:pt x="360" y="452"/>
                </a:lnTo>
                <a:lnTo>
                  <a:pt x="365" y="477"/>
                </a:lnTo>
                <a:lnTo>
                  <a:pt x="365" y="491"/>
                </a:lnTo>
                <a:lnTo>
                  <a:pt x="370" y="505"/>
                </a:lnTo>
                <a:lnTo>
                  <a:pt x="374" y="520"/>
                </a:lnTo>
                <a:lnTo>
                  <a:pt x="379" y="530"/>
                </a:lnTo>
                <a:lnTo>
                  <a:pt x="384" y="534"/>
                </a:lnTo>
                <a:lnTo>
                  <a:pt x="389" y="534"/>
                </a:lnTo>
                <a:lnTo>
                  <a:pt x="394" y="530"/>
                </a:lnTo>
                <a:lnTo>
                  <a:pt x="398" y="520"/>
                </a:lnTo>
                <a:lnTo>
                  <a:pt x="403" y="505"/>
                </a:lnTo>
                <a:lnTo>
                  <a:pt x="408" y="491"/>
                </a:lnTo>
                <a:lnTo>
                  <a:pt x="413" y="472"/>
                </a:lnTo>
                <a:lnTo>
                  <a:pt x="418" y="452"/>
                </a:lnTo>
                <a:lnTo>
                  <a:pt x="422" y="433"/>
                </a:lnTo>
                <a:lnTo>
                  <a:pt x="422" y="404"/>
                </a:lnTo>
                <a:lnTo>
                  <a:pt x="427" y="380"/>
                </a:lnTo>
                <a:lnTo>
                  <a:pt x="432" y="356"/>
                </a:lnTo>
                <a:lnTo>
                  <a:pt x="437" y="327"/>
                </a:lnTo>
                <a:lnTo>
                  <a:pt x="442" y="298"/>
                </a:lnTo>
                <a:lnTo>
                  <a:pt x="446" y="274"/>
                </a:lnTo>
                <a:lnTo>
                  <a:pt x="446" y="245"/>
                </a:lnTo>
                <a:lnTo>
                  <a:pt x="451" y="221"/>
                </a:lnTo>
                <a:lnTo>
                  <a:pt x="456" y="192"/>
                </a:lnTo>
                <a:lnTo>
                  <a:pt x="461" y="168"/>
                </a:lnTo>
                <a:lnTo>
                  <a:pt x="466" y="144"/>
                </a:lnTo>
                <a:lnTo>
                  <a:pt x="470" y="120"/>
                </a:lnTo>
                <a:lnTo>
                  <a:pt x="475" y="101"/>
                </a:lnTo>
                <a:lnTo>
                  <a:pt x="475" y="81"/>
                </a:lnTo>
                <a:lnTo>
                  <a:pt x="480" y="62"/>
                </a:lnTo>
                <a:lnTo>
                  <a:pt x="485" y="48"/>
                </a:lnTo>
                <a:lnTo>
                  <a:pt x="490" y="33"/>
                </a:lnTo>
                <a:lnTo>
                  <a:pt x="494" y="24"/>
                </a:lnTo>
                <a:lnTo>
                  <a:pt x="499" y="14"/>
                </a:lnTo>
                <a:lnTo>
                  <a:pt x="499" y="4"/>
                </a:lnTo>
                <a:lnTo>
                  <a:pt x="504" y="0"/>
                </a:lnTo>
                <a:lnTo>
                  <a:pt x="509" y="0"/>
                </a:lnTo>
                <a:lnTo>
                  <a:pt x="514" y="0"/>
                </a:lnTo>
                <a:lnTo>
                  <a:pt x="518" y="0"/>
                </a:lnTo>
                <a:lnTo>
                  <a:pt x="523" y="4"/>
                </a:lnTo>
                <a:lnTo>
                  <a:pt x="528" y="14"/>
                </a:lnTo>
                <a:lnTo>
                  <a:pt x="528" y="24"/>
                </a:lnTo>
                <a:lnTo>
                  <a:pt x="533" y="33"/>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8494" name="Freeform 190">
            <a:extLst>
              <a:ext uri="{FF2B5EF4-FFF2-40B4-BE49-F238E27FC236}">
                <a16:creationId xmlns:a16="http://schemas.microsoft.com/office/drawing/2014/main" id="{591595FA-4282-44AB-B28B-AFC654BFDD00}"/>
              </a:ext>
            </a:extLst>
          </p:cNvPr>
          <p:cNvSpPr>
            <a:spLocks/>
          </p:cNvSpPr>
          <p:nvPr/>
        </p:nvSpPr>
        <p:spPr bwMode="auto">
          <a:xfrm>
            <a:off x="5522913" y="2503488"/>
            <a:ext cx="866775" cy="1196975"/>
          </a:xfrm>
          <a:custGeom>
            <a:avLst/>
            <a:gdLst>
              <a:gd name="T0" fmla="*/ 5 w 485"/>
              <a:gd name="T1" fmla="*/ 270 h 655"/>
              <a:gd name="T2" fmla="*/ 14 w 485"/>
              <a:gd name="T3" fmla="*/ 303 h 655"/>
              <a:gd name="T4" fmla="*/ 24 w 485"/>
              <a:gd name="T5" fmla="*/ 342 h 655"/>
              <a:gd name="T6" fmla="*/ 29 w 485"/>
              <a:gd name="T7" fmla="*/ 385 h 655"/>
              <a:gd name="T8" fmla="*/ 38 w 485"/>
              <a:gd name="T9" fmla="*/ 438 h 655"/>
              <a:gd name="T10" fmla="*/ 48 w 485"/>
              <a:gd name="T11" fmla="*/ 487 h 655"/>
              <a:gd name="T12" fmla="*/ 53 w 485"/>
              <a:gd name="T13" fmla="*/ 535 h 655"/>
              <a:gd name="T14" fmla="*/ 62 w 485"/>
              <a:gd name="T15" fmla="*/ 578 h 655"/>
              <a:gd name="T16" fmla="*/ 72 w 485"/>
              <a:gd name="T17" fmla="*/ 612 h 655"/>
              <a:gd name="T18" fmla="*/ 77 w 485"/>
              <a:gd name="T19" fmla="*/ 641 h 655"/>
              <a:gd name="T20" fmla="*/ 86 w 485"/>
              <a:gd name="T21" fmla="*/ 655 h 655"/>
              <a:gd name="T22" fmla="*/ 96 w 485"/>
              <a:gd name="T23" fmla="*/ 655 h 655"/>
              <a:gd name="T24" fmla="*/ 106 w 485"/>
              <a:gd name="T25" fmla="*/ 641 h 655"/>
              <a:gd name="T26" fmla="*/ 110 w 485"/>
              <a:gd name="T27" fmla="*/ 617 h 655"/>
              <a:gd name="T28" fmla="*/ 120 w 485"/>
              <a:gd name="T29" fmla="*/ 578 h 655"/>
              <a:gd name="T30" fmla="*/ 130 w 485"/>
              <a:gd name="T31" fmla="*/ 530 h 655"/>
              <a:gd name="T32" fmla="*/ 134 w 485"/>
              <a:gd name="T33" fmla="*/ 477 h 655"/>
              <a:gd name="T34" fmla="*/ 144 w 485"/>
              <a:gd name="T35" fmla="*/ 419 h 655"/>
              <a:gd name="T36" fmla="*/ 154 w 485"/>
              <a:gd name="T37" fmla="*/ 361 h 655"/>
              <a:gd name="T38" fmla="*/ 158 w 485"/>
              <a:gd name="T39" fmla="*/ 303 h 655"/>
              <a:gd name="T40" fmla="*/ 168 w 485"/>
              <a:gd name="T41" fmla="*/ 250 h 655"/>
              <a:gd name="T42" fmla="*/ 178 w 485"/>
              <a:gd name="T43" fmla="*/ 202 h 655"/>
              <a:gd name="T44" fmla="*/ 183 w 485"/>
              <a:gd name="T45" fmla="*/ 164 h 655"/>
              <a:gd name="T46" fmla="*/ 192 w 485"/>
              <a:gd name="T47" fmla="*/ 135 h 655"/>
              <a:gd name="T48" fmla="*/ 202 w 485"/>
              <a:gd name="T49" fmla="*/ 111 h 655"/>
              <a:gd name="T50" fmla="*/ 211 w 485"/>
              <a:gd name="T51" fmla="*/ 101 h 655"/>
              <a:gd name="T52" fmla="*/ 221 w 485"/>
              <a:gd name="T53" fmla="*/ 106 h 655"/>
              <a:gd name="T54" fmla="*/ 231 w 485"/>
              <a:gd name="T55" fmla="*/ 115 h 655"/>
              <a:gd name="T56" fmla="*/ 240 w 485"/>
              <a:gd name="T57" fmla="*/ 140 h 655"/>
              <a:gd name="T58" fmla="*/ 245 w 485"/>
              <a:gd name="T59" fmla="*/ 173 h 655"/>
              <a:gd name="T60" fmla="*/ 255 w 485"/>
              <a:gd name="T61" fmla="*/ 212 h 655"/>
              <a:gd name="T62" fmla="*/ 264 w 485"/>
              <a:gd name="T63" fmla="*/ 255 h 655"/>
              <a:gd name="T64" fmla="*/ 269 w 485"/>
              <a:gd name="T65" fmla="*/ 308 h 655"/>
              <a:gd name="T66" fmla="*/ 279 w 485"/>
              <a:gd name="T67" fmla="*/ 361 h 655"/>
              <a:gd name="T68" fmla="*/ 288 w 485"/>
              <a:gd name="T69" fmla="*/ 414 h 655"/>
              <a:gd name="T70" fmla="*/ 293 w 485"/>
              <a:gd name="T71" fmla="*/ 467 h 655"/>
              <a:gd name="T72" fmla="*/ 303 w 485"/>
              <a:gd name="T73" fmla="*/ 511 h 655"/>
              <a:gd name="T74" fmla="*/ 312 w 485"/>
              <a:gd name="T75" fmla="*/ 549 h 655"/>
              <a:gd name="T76" fmla="*/ 322 w 485"/>
              <a:gd name="T77" fmla="*/ 578 h 655"/>
              <a:gd name="T78" fmla="*/ 327 w 485"/>
              <a:gd name="T79" fmla="*/ 593 h 655"/>
              <a:gd name="T80" fmla="*/ 336 w 485"/>
              <a:gd name="T81" fmla="*/ 593 h 655"/>
              <a:gd name="T82" fmla="*/ 346 w 485"/>
              <a:gd name="T83" fmla="*/ 573 h 655"/>
              <a:gd name="T84" fmla="*/ 351 w 485"/>
              <a:gd name="T85" fmla="*/ 544 h 655"/>
              <a:gd name="T86" fmla="*/ 360 w 485"/>
              <a:gd name="T87" fmla="*/ 496 h 655"/>
              <a:gd name="T88" fmla="*/ 370 w 485"/>
              <a:gd name="T89" fmla="*/ 443 h 655"/>
              <a:gd name="T90" fmla="*/ 375 w 485"/>
              <a:gd name="T91" fmla="*/ 381 h 655"/>
              <a:gd name="T92" fmla="*/ 384 w 485"/>
              <a:gd name="T93" fmla="*/ 318 h 655"/>
              <a:gd name="T94" fmla="*/ 394 w 485"/>
              <a:gd name="T95" fmla="*/ 255 h 655"/>
              <a:gd name="T96" fmla="*/ 404 w 485"/>
              <a:gd name="T97" fmla="*/ 197 h 655"/>
              <a:gd name="T98" fmla="*/ 408 w 485"/>
              <a:gd name="T99" fmla="*/ 144 h 655"/>
              <a:gd name="T100" fmla="*/ 418 w 485"/>
              <a:gd name="T101" fmla="*/ 96 h 655"/>
              <a:gd name="T102" fmla="*/ 428 w 485"/>
              <a:gd name="T103" fmla="*/ 58 h 655"/>
              <a:gd name="T104" fmla="*/ 432 w 485"/>
              <a:gd name="T105" fmla="*/ 29 h 655"/>
              <a:gd name="T106" fmla="*/ 442 w 485"/>
              <a:gd name="T107" fmla="*/ 9 h 655"/>
              <a:gd name="T108" fmla="*/ 452 w 485"/>
              <a:gd name="T109" fmla="*/ 0 h 655"/>
              <a:gd name="T110" fmla="*/ 461 w 485"/>
              <a:gd name="T111" fmla="*/ 0 h 655"/>
              <a:gd name="T112" fmla="*/ 471 w 485"/>
              <a:gd name="T113" fmla="*/ 19 h 655"/>
              <a:gd name="T114" fmla="*/ 480 w 485"/>
              <a:gd name="T115" fmla="*/ 43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5" h="655">
                <a:moveTo>
                  <a:pt x="0" y="255"/>
                </a:moveTo>
                <a:lnTo>
                  <a:pt x="5" y="270"/>
                </a:lnTo>
                <a:lnTo>
                  <a:pt x="10" y="284"/>
                </a:lnTo>
                <a:lnTo>
                  <a:pt x="14" y="303"/>
                </a:lnTo>
                <a:lnTo>
                  <a:pt x="19" y="323"/>
                </a:lnTo>
                <a:lnTo>
                  <a:pt x="24" y="342"/>
                </a:lnTo>
                <a:lnTo>
                  <a:pt x="24" y="366"/>
                </a:lnTo>
                <a:lnTo>
                  <a:pt x="29" y="385"/>
                </a:lnTo>
                <a:lnTo>
                  <a:pt x="34" y="409"/>
                </a:lnTo>
                <a:lnTo>
                  <a:pt x="38" y="438"/>
                </a:lnTo>
                <a:lnTo>
                  <a:pt x="43" y="462"/>
                </a:lnTo>
                <a:lnTo>
                  <a:pt x="48" y="487"/>
                </a:lnTo>
                <a:lnTo>
                  <a:pt x="48" y="511"/>
                </a:lnTo>
                <a:lnTo>
                  <a:pt x="53" y="535"/>
                </a:lnTo>
                <a:lnTo>
                  <a:pt x="58" y="554"/>
                </a:lnTo>
                <a:lnTo>
                  <a:pt x="62" y="578"/>
                </a:lnTo>
                <a:lnTo>
                  <a:pt x="67" y="597"/>
                </a:lnTo>
                <a:lnTo>
                  <a:pt x="72" y="612"/>
                </a:lnTo>
                <a:lnTo>
                  <a:pt x="77" y="631"/>
                </a:lnTo>
                <a:lnTo>
                  <a:pt x="77" y="641"/>
                </a:lnTo>
                <a:lnTo>
                  <a:pt x="82" y="650"/>
                </a:lnTo>
                <a:lnTo>
                  <a:pt x="86" y="655"/>
                </a:lnTo>
                <a:lnTo>
                  <a:pt x="91" y="655"/>
                </a:lnTo>
                <a:lnTo>
                  <a:pt x="96" y="655"/>
                </a:lnTo>
                <a:lnTo>
                  <a:pt x="101" y="650"/>
                </a:lnTo>
                <a:lnTo>
                  <a:pt x="106" y="641"/>
                </a:lnTo>
                <a:lnTo>
                  <a:pt x="106" y="631"/>
                </a:lnTo>
                <a:lnTo>
                  <a:pt x="110" y="617"/>
                </a:lnTo>
                <a:lnTo>
                  <a:pt x="115" y="597"/>
                </a:lnTo>
                <a:lnTo>
                  <a:pt x="120" y="578"/>
                </a:lnTo>
                <a:lnTo>
                  <a:pt x="125" y="554"/>
                </a:lnTo>
                <a:lnTo>
                  <a:pt x="130" y="530"/>
                </a:lnTo>
                <a:lnTo>
                  <a:pt x="130" y="501"/>
                </a:lnTo>
                <a:lnTo>
                  <a:pt x="134" y="477"/>
                </a:lnTo>
                <a:lnTo>
                  <a:pt x="139" y="448"/>
                </a:lnTo>
                <a:lnTo>
                  <a:pt x="144" y="419"/>
                </a:lnTo>
                <a:lnTo>
                  <a:pt x="149" y="390"/>
                </a:lnTo>
                <a:lnTo>
                  <a:pt x="154" y="361"/>
                </a:lnTo>
                <a:lnTo>
                  <a:pt x="158" y="332"/>
                </a:lnTo>
                <a:lnTo>
                  <a:pt x="158" y="303"/>
                </a:lnTo>
                <a:lnTo>
                  <a:pt x="163" y="275"/>
                </a:lnTo>
                <a:lnTo>
                  <a:pt x="168" y="250"/>
                </a:lnTo>
                <a:lnTo>
                  <a:pt x="173" y="226"/>
                </a:lnTo>
                <a:lnTo>
                  <a:pt x="178" y="202"/>
                </a:lnTo>
                <a:lnTo>
                  <a:pt x="183" y="183"/>
                </a:lnTo>
                <a:lnTo>
                  <a:pt x="183" y="164"/>
                </a:lnTo>
                <a:lnTo>
                  <a:pt x="187" y="149"/>
                </a:lnTo>
                <a:lnTo>
                  <a:pt x="192" y="135"/>
                </a:lnTo>
                <a:lnTo>
                  <a:pt x="197" y="120"/>
                </a:lnTo>
                <a:lnTo>
                  <a:pt x="202" y="111"/>
                </a:lnTo>
                <a:lnTo>
                  <a:pt x="207" y="106"/>
                </a:lnTo>
                <a:lnTo>
                  <a:pt x="211" y="101"/>
                </a:lnTo>
                <a:lnTo>
                  <a:pt x="216" y="101"/>
                </a:lnTo>
                <a:lnTo>
                  <a:pt x="221" y="106"/>
                </a:lnTo>
                <a:lnTo>
                  <a:pt x="226" y="111"/>
                </a:lnTo>
                <a:lnTo>
                  <a:pt x="231" y="115"/>
                </a:lnTo>
                <a:lnTo>
                  <a:pt x="235" y="130"/>
                </a:lnTo>
                <a:lnTo>
                  <a:pt x="240" y="140"/>
                </a:lnTo>
                <a:lnTo>
                  <a:pt x="240" y="154"/>
                </a:lnTo>
                <a:lnTo>
                  <a:pt x="245" y="173"/>
                </a:lnTo>
                <a:lnTo>
                  <a:pt x="250" y="193"/>
                </a:lnTo>
                <a:lnTo>
                  <a:pt x="255" y="212"/>
                </a:lnTo>
                <a:lnTo>
                  <a:pt x="259" y="231"/>
                </a:lnTo>
                <a:lnTo>
                  <a:pt x="264" y="255"/>
                </a:lnTo>
                <a:lnTo>
                  <a:pt x="264" y="279"/>
                </a:lnTo>
                <a:lnTo>
                  <a:pt x="269" y="308"/>
                </a:lnTo>
                <a:lnTo>
                  <a:pt x="274" y="332"/>
                </a:lnTo>
                <a:lnTo>
                  <a:pt x="279" y="361"/>
                </a:lnTo>
                <a:lnTo>
                  <a:pt x="283" y="385"/>
                </a:lnTo>
                <a:lnTo>
                  <a:pt x="288" y="414"/>
                </a:lnTo>
                <a:lnTo>
                  <a:pt x="293" y="438"/>
                </a:lnTo>
                <a:lnTo>
                  <a:pt x="293" y="467"/>
                </a:lnTo>
                <a:lnTo>
                  <a:pt x="298" y="491"/>
                </a:lnTo>
                <a:lnTo>
                  <a:pt x="303" y="511"/>
                </a:lnTo>
                <a:lnTo>
                  <a:pt x="307" y="535"/>
                </a:lnTo>
                <a:lnTo>
                  <a:pt x="312" y="549"/>
                </a:lnTo>
                <a:lnTo>
                  <a:pt x="317" y="568"/>
                </a:lnTo>
                <a:lnTo>
                  <a:pt x="322" y="578"/>
                </a:lnTo>
                <a:lnTo>
                  <a:pt x="322" y="588"/>
                </a:lnTo>
                <a:lnTo>
                  <a:pt x="327" y="593"/>
                </a:lnTo>
                <a:lnTo>
                  <a:pt x="331" y="593"/>
                </a:lnTo>
                <a:lnTo>
                  <a:pt x="336" y="593"/>
                </a:lnTo>
                <a:lnTo>
                  <a:pt x="341" y="588"/>
                </a:lnTo>
                <a:lnTo>
                  <a:pt x="346" y="573"/>
                </a:lnTo>
                <a:lnTo>
                  <a:pt x="346" y="559"/>
                </a:lnTo>
                <a:lnTo>
                  <a:pt x="351" y="544"/>
                </a:lnTo>
                <a:lnTo>
                  <a:pt x="355" y="520"/>
                </a:lnTo>
                <a:lnTo>
                  <a:pt x="360" y="496"/>
                </a:lnTo>
                <a:lnTo>
                  <a:pt x="365" y="472"/>
                </a:lnTo>
                <a:lnTo>
                  <a:pt x="370" y="443"/>
                </a:lnTo>
                <a:lnTo>
                  <a:pt x="375" y="414"/>
                </a:lnTo>
                <a:lnTo>
                  <a:pt x="375" y="381"/>
                </a:lnTo>
                <a:lnTo>
                  <a:pt x="380" y="352"/>
                </a:lnTo>
                <a:lnTo>
                  <a:pt x="384" y="318"/>
                </a:lnTo>
                <a:lnTo>
                  <a:pt x="389" y="289"/>
                </a:lnTo>
                <a:lnTo>
                  <a:pt x="394" y="255"/>
                </a:lnTo>
                <a:lnTo>
                  <a:pt x="399" y="226"/>
                </a:lnTo>
                <a:lnTo>
                  <a:pt x="404" y="197"/>
                </a:lnTo>
                <a:lnTo>
                  <a:pt x="404" y="169"/>
                </a:lnTo>
                <a:lnTo>
                  <a:pt x="408" y="144"/>
                </a:lnTo>
                <a:lnTo>
                  <a:pt x="413" y="120"/>
                </a:lnTo>
                <a:lnTo>
                  <a:pt x="418" y="96"/>
                </a:lnTo>
                <a:lnTo>
                  <a:pt x="423" y="77"/>
                </a:lnTo>
                <a:lnTo>
                  <a:pt x="428" y="58"/>
                </a:lnTo>
                <a:lnTo>
                  <a:pt x="428" y="43"/>
                </a:lnTo>
                <a:lnTo>
                  <a:pt x="432" y="29"/>
                </a:lnTo>
                <a:lnTo>
                  <a:pt x="437" y="14"/>
                </a:lnTo>
                <a:lnTo>
                  <a:pt x="442" y="9"/>
                </a:lnTo>
                <a:lnTo>
                  <a:pt x="447" y="0"/>
                </a:lnTo>
                <a:lnTo>
                  <a:pt x="452" y="0"/>
                </a:lnTo>
                <a:lnTo>
                  <a:pt x="456" y="0"/>
                </a:lnTo>
                <a:lnTo>
                  <a:pt x="461" y="0"/>
                </a:lnTo>
                <a:lnTo>
                  <a:pt x="466" y="9"/>
                </a:lnTo>
                <a:lnTo>
                  <a:pt x="471" y="19"/>
                </a:lnTo>
                <a:lnTo>
                  <a:pt x="476" y="29"/>
                </a:lnTo>
                <a:lnTo>
                  <a:pt x="480" y="43"/>
                </a:lnTo>
                <a:lnTo>
                  <a:pt x="485" y="58"/>
                </a:lnTo>
              </a:path>
            </a:pathLst>
          </a:custGeom>
          <a:noFill/>
          <a:ln w="28575" cap="flat"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aphicFrame>
        <p:nvGraphicFramePr>
          <p:cNvPr id="98495" name="Object 191">
            <a:extLst>
              <a:ext uri="{FF2B5EF4-FFF2-40B4-BE49-F238E27FC236}">
                <a16:creationId xmlns:a16="http://schemas.microsoft.com/office/drawing/2014/main" id="{FC189B4E-ACD3-4A52-A928-91057B28B50A}"/>
              </a:ext>
            </a:extLst>
          </p:cNvPr>
          <p:cNvGraphicFramePr>
            <a:graphicFrameLocks noChangeAspect="1"/>
          </p:cNvGraphicFramePr>
          <p:nvPr/>
        </p:nvGraphicFramePr>
        <p:xfrm>
          <a:off x="4038600" y="5575300"/>
          <a:ext cx="425450" cy="403225"/>
        </p:xfrm>
        <a:graphic>
          <a:graphicData uri="http://schemas.openxmlformats.org/presentationml/2006/ole">
            <mc:AlternateContent xmlns:mc="http://schemas.openxmlformats.org/markup-compatibility/2006">
              <mc:Choice xmlns:v="urn:schemas-microsoft-com:vml" Requires="v">
                <p:oleObj spid="_x0000_s109578" name="Equation" r:id="rId4" imgW="241200" imgH="228600" progId="Equation.DSMT4">
                  <p:embed/>
                </p:oleObj>
              </mc:Choice>
              <mc:Fallback>
                <p:oleObj name="Equation" r:id="rId4" imgW="241200" imgH="228600" progId="Equation.DSMT4">
                  <p:embed/>
                  <p:pic>
                    <p:nvPicPr>
                      <p:cNvPr id="0" name="Object 19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5575300"/>
                        <a:ext cx="425450" cy="403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8496" name="Object 192">
            <a:extLst>
              <a:ext uri="{FF2B5EF4-FFF2-40B4-BE49-F238E27FC236}">
                <a16:creationId xmlns:a16="http://schemas.microsoft.com/office/drawing/2014/main" id="{1516EEFB-A458-40E4-B19C-7B1C504E3FDE}"/>
              </a:ext>
            </a:extLst>
          </p:cNvPr>
          <p:cNvGraphicFramePr>
            <a:graphicFrameLocks noChangeAspect="1"/>
          </p:cNvGraphicFramePr>
          <p:nvPr/>
        </p:nvGraphicFramePr>
        <p:xfrm>
          <a:off x="1600200" y="3746500"/>
          <a:ext cx="625475" cy="312738"/>
        </p:xfrm>
        <a:graphic>
          <a:graphicData uri="http://schemas.openxmlformats.org/presentationml/2006/ole">
            <mc:AlternateContent xmlns:mc="http://schemas.openxmlformats.org/markup-compatibility/2006">
              <mc:Choice xmlns:v="urn:schemas-microsoft-com:vml" Requires="v">
                <p:oleObj spid="_x0000_s109579" name="Equation" r:id="rId6" imgW="507960" imgH="253800" progId="Equation.DSMT4">
                  <p:embed/>
                </p:oleObj>
              </mc:Choice>
              <mc:Fallback>
                <p:oleObj name="Equation" r:id="rId6" imgW="507960" imgH="253800" progId="Equation.DSMT4">
                  <p:embed/>
                  <p:pic>
                    <p:nvPicPr>
                      <p:cNvPr id="0" name="Object 19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0200" y="3746500"/>
                        <a:ext cx="625475"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0" name="Text Box 4">
            <a:extLst>
              <a:ext uri="{FF2B5EF4-FFF2-40B4-BE49-F238E27FC236}">
                <a16:creationId xmlns:a16="http://schemas.microsoft.com/office/drawing/2014/main" id="{770631A0-52D7-4515-9CB1-B78B818E1FAB}"/>
              </a:ext>
            </a:extLst>
          </p:cNvPr>
          <p:cNvSpPr txBox="1">
            <a:spLocks noChangeArrowheads="1"/>
          </p:cNvSpPr>
          <p:nvPr/>
        </p:nvSpPr>
        <p:spPr bwMode="auto">
          <a:xfrm>
            <a:off x="3184525" y="288925"/>
            <a:ext cx="2968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 SDH</a:t>
            </a:r>
          </a:p>
        </p:txBody>
      </p:sp>
      <p:sp>
        <p:nvSpPr>
          <p:cNvPr id="96261" name="Line 5">
            <a:extLst>
              <a:ext uri="{FF2B5EF4-FFF2-40B4-BE49-F238E27FC236}">
                <a16:creationId xmlns:a16="http://schemas.microsoft.com/office/drawing/2014/main" id="{09FE2131-0979-4006-B979-4F8D17A9BCC5}"/>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263" name="Text Box 7">
            <a:extLst>
              <a:ext uri="{FF2B5EF4-FFF2-40B4-BE49-F238E27FC236}">
                <a16:creationId xmlns:a16="http://schemas.microsoft.com/office/drawing/2014/main" id="{6F66E79C-6A41-4255-928E-1F8946E6B365}"/>
              </a:ext>
            </a:extLst>
          </p:cNvPr>
          <p:cNvSpPr txBox="1">
            <a:spLocks noChangeArrowheads="1"/>
          </p:cNvSpPr>
          <p:nvPr/>
        </p:nvSpPr>
        <p:spPr bwMode="auto">
          <a:xfrm>
            <a:off x="381000" y="1143000"/>
            <a:ext cx="80772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Using this separation of variables solutions at many frequencies to synthesize an  SV-wave  impulse time domain solution (pulse-echo)</a:t>
            </a:r>
          </a:p>
        </p:txBody>
      </p:sp>
      <p:sp>
        <p:nvSpPr>
          <p:cNvPr id="96264" name="Rectangle 8">
            <a:extLst>
              <a:ext uri="{FF2B5EF4-FFF2-40B4-BE49-F238E27FC236}">
                <a16:creationId xmlns:a16="http://schemas.microsoft.com/office/drawing/2014/main" id="{F7A089D2-E793-4BF0-93D5-82770DB4F70B}"/>
              </a:ext>
            </a:extLst>
          </p:cNvPr>
          <p:cNvSpPr>
            <a:spLocks noChangeArrowheads="1"/>
          </p:cNvSpPr>
          <p:nvPr/>
        </p:nvSpPr>
        <p:spPr bwMode="auto">
          <a:xfrm>
            <a:off x="304800" y="5486400"/>
            <a:ext cx="8382000" cy="639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The time-domain pulse-echo SV-wave response of a 0.5 mm radius cylindrical void in steel (c</a:t>
            </a:r>
            <a:r>
              <a:rPr lang="en-US" altLang="en-US" sz="1200" baseline="-25000"/>
              <a:t>p</a:t>
            </a:r>
            <a:r>
              <a:rPr lang="en-US" altLang="en-US" sz="1200"/>
              <a:t> =5900  m/s, c</a:t>
            </a:r>
            <a:r>
              <a:rPr lang="en-US" altLang="en-US" sz="1200" baseline="-25000"/>
              <a:t>s</a:t>
            </a:r>
            <a:r>
              <a:rPr lang="en-US" altLang="en-US" sz="1200"/>
              <a:t> = 3200  m/sec) obtained by applying a low-pass cosine-squared windowing filter between 10 and 20 MHz to the separation of variables solution and then inverting the result into the time domain with the inverse Fourier transform.</a:t>
            </a:r>
          </a:p>
        </p:txBody>
      </p:sp>
      <p:sp>
        <p:nvSpPr>
          <p:cNvPr id="96265" name="AutoShape 9">
            <a:extLst>
              <a:ext uri="{FF2B5EF4-FFF2-40B4-BE49-F238E27FC236}">
                <a16:creationId xmlns:a16="http://schemas.microsoft.com/office/drawing/2014/main" id="{A4F97200-D38E-4224-8D09-D1CEACA14FC5}"/>
              </a:ext>
            </a:extLst>
          </p:cNvPr>
          <p:cNvSpPr>
            <a:spLocks noChangeAspect="1" noChangeArrowheads="1" noTextEdit="1"/>
          </p:cNvSpPr>
          <p:nvPr/>
        </p:nvSpPr>
        <p:spPr bwMode="auto">
          <a:xfrm>
            <a:off x="2362200" y="2590800"/>
            <a:ext cx="4572000" cy="294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267" name="Rectangle 11">
            <a:extLst>
              <a:ext uri="{FF2B5EF4-FFF2-40B4-BE49-F238E27FC236}">
                <a16:creationId xmlns:a16="http://schemas.microsoft.com/office/drawing/2014/main" id="{CA29F096-D39F-4ADB-9008-4A68DFCFC15C}"/>
              </a:ext>
            </a:extLst>
          </p:cNvPr>
          <p:cNvSpPr>
            <a:spLocks noChangeArrowheads="1"/>
          </p:cNvSpPr>
          <p:nvPr/>
        </p:nvSpPr>
        <p:spPr bwMode="auto">
          <a:xfrm>
            <a:off x="2997200" y="2665413"/>
            <a:ext cx="3779838" cy="22193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268" name="Rectangle 12">
            <a:extLst>
              <a:ext uri="{FF2B5EF4-FFF2-40B4-BE49-F238E27FC236}">
                <a16:creationId xmlns:a16="http://schemas.microsoft.com/office/drawing/2014/main" id="{03DFB1A2-E306-428F-AA2B-309230C18C56}"/>
              </a:ext>
            </a:extLst>
          </p:cNvPr>
          <p:cNvSpPr>
            <a:spLocks noChangeArrowheads="1"/>
          </p:cNvSpPr>
          <p:nvPr/>
        </p:nvSpPr>
        <p:spPr bwMode="auto">
          <a:xfrm>
            <a:off x="2997200" y="2665413"/>
            <a:ext cx="3779838" cy="2219325"/>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269" name="Line 13">
            <a:extLst>
              <a:ext uri="{FF2B5EF4-FFF2-40B4-BE49-F238E27FC236}">
                <a16:creationId xmlns:a16="http://schemas.microsoft.com/office/drawing/2014/main" id="{68F71F41-D128-4258-A067-89F3254869DF}"/>
              </a:ext>
            </a:extLst>
          </p:cNvPr>
          <p:cNvSpPr>
            <a:spLocks noChangeShapeType="1"/>
          </p:cNvSpPr>
          <p:nvPr/>
        </p:nvSpPr>
        <p:spPr bwMode="auto">
          <a:xfrm>
            <a:off x="2997200" y="2665413"/>
            <a:ext cx="3779838"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70" name="Freeform 14">
            <a:extLst>
              <a:ext uri="{FF2B5EF4-FFF2-40B4-BE49-F238E27FC236}">
                <a16:creationId xmlns:a16="http://schemas.microsoft.com/office/drawing/2014/main" id="{59C963D9-1C55-4493-A9F5-E6DF4A0C6E5F}"/>
              </a:ext>
            </a:extLst>
          </p:cNvPr>
          <p:cNvSpPr>
            <a:spLocks/>
          </p:cNvSpPr>
          <p:nvPr/>
        </p:nvSpPr>
        <p:spPr bwMode="auto">
          <a:xfrm>
            <a:off x="2997200" y="2665413"/>
            <a:ext cx="3779838" cy="2219325"/>
          </a:xfrm>
          <a:custGeom>
            <a:avLst/>
            <a:gdLst>
              <a:gd name="T0" fmla="*/ 0 w 2381"/>
              <a:gd name="T1" fmla="*/ 1398 h 1398"/>
              <a:gd name="T2" fmla="*/ 2381 w 2381"/>
              <a:gd name="T3" fmla="*/ 1398 h 1398"/>
              <a:gd name="T4" fmla="*/ 2381 w 2381"/>
              <a:gd name="T5" fmla="*/ 0 h 1398"/>
            </a:gdLst>
            <a:ahLst/>
            <a:cxnLst>
              <a:cxn ang="0">
                <a:pos x="T0" y="T1"/>
              </a:cxn>
              <a:cxn ang="0">
                <a:pos x="T2" y="T3"/>
              </a:cxn>
              <a:cxn ang="0">
                <a:pos x="T4" y="T5"/>
              </a:cxn>
            </a:cxnLst>
            <a:rect l="0" t="0" r="r" b="b"/>
            <a:pathLst>
              <a:path w="2381" h="1398">
                <a:moveTo>
                  <a:pt x="0" y="1398"/>
                </a:moveTo>
                <a:lnTo>
                  <a:pt x="2381" y="1398"/>
                </a:lnTo>
                <a:lnTo>
                  <a:pt x="2381"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271" name="Line 15">
            <a:extLst>
              <a:ext uri="{FF2B5EF4-FFF2-40B4-BE49-F238E27FC236}">
                <a16:creationId xmlns:a16="http://schemas.microsoft.com/office/drawing/2014/main" id="{8226F501-147C-45BC-AC71-FEC5DAE50795}"/>
              </a:ext>
            </a:extLst>
          </p:cNvPr>
          <p:cNvSpPr>
            <a:spLocks noChangeShapeType="1"/>
          </p:cNvSpPr>
          <p:nvPr/>
        </p:nvSpPr>
        <p:spPr bwMode="auto">
          <a:xfrm flipV="1">
            <a:off x="2997200" y="2665413"/>
            <a:ext cx="3175" cy="22193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72" name="Line 16">
            <a:extLst>
              <a:ext uri="{FF2B5EF4-FFF2-40B4-BE49-F238E27FC236}">
                <a16:creationId xmlns:a16="http://schemas.microsoft.com/office/drawing/2014/main" id="{CD29E7E3-1A96-4739-B1A7-4814DB18E74A}"/>
              </a:ext>
            </a:extLst>
          </p:cNvPr>
          <p:cNvSpPr>
            <a:spLocks noChangeShapeType="1"/>
          </p:cNvSpPr>
          <p:nvPr/>
        </p:nvSpPr>
        <p:spPr bwMode="auto">
          <a:xfrm flipV="1">
            <a:off x="2997200" y="4843463"/>
            <a:ext cx="3175"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73" name="Line 17">
            <a:extLst>
              <a:ext uri="{FF2B5EF4-FFF2-40B4-BE49-F238E27FC236}">
                <a16:creationId xmlns:a16="http://schemas.microsoft.com/office/drawing/2014/main" id="{9DC6BE1B-819A-460D-9D1F-0F56F526B31D}"/>
              </a:ext>
            </a:extLst>
          </p:cNvPr>
          <p:cNvSpPr>
            <a:spLocks noChangeShapeType="1"/>
          </p:cNvSpPr>
          <p:nvPr/>
        </p:nvSpPr>
        <p:spPr bwMode="auto">
          <a:xfrm>
            <a:off x="2997200" y="2665413"/>
            <a:ext cx="3175"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74" name="Rectangle 18">
            <a:extLst>
              <a:ext uri="{FF2B5EF4-FFF2-40B4-BE49-F238E27FC236}">
                <a16:creationId xmlns:a16="http://schemas.microsoft.com/office/drawing/2014/main" id="{CC51AADF-4258-4D80-B86A-5168AB35E30D}"/>
              </a:ext>
            </a:extLst>
          </p:cNvPr>
          <p:cNvSpPr>
            <a:spLocks noChangeArrowheads="1"/>
          </p:cNvSpPr>
          <p:nvPr/>
        </p:nvSpPr>
        <p:spPr bwMode="auto">
          <a:xfrm>
            <a:off x="2936875" y="4979988"/>
            <a:ext cx="55563"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96275" name="Rectangle 19">
            <a:extLst>
              <a:ext uri="{FF2B5EF4-FFF2-40B4-BE49-F238E27FC236}">
                <a16:creationId xmlns:a16="http://schemas.microsoft.com/office/drawing/2014/main" id="{8CC9D7FF-1766-497C-9569-F905C23E0EC6}"/>
              </a:ext>
            </a:extLst>
          </p:cNvPr>
          <p:cNvSpPr>
            <a:spLocks noChangeArrowheads="1"/>
          </p:cNvSpPr>
          <p:nvPr/>
        </p:nvSpPr>
        <p:spPr bwMode="auto">
          <a:xfrm>
            <a:off x="2990850" y="4979988"/>
            <a:ext cx="920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a:t>
            </a:r>
            <a:endParaRPr lang="en-US" altLang="en-US"/>
          </a:p>
        </p:txBody>
      </p:sp>
      <p:sp>
        <p:nvSpPr>
          <p:cNvPr id="96276" name="Line 20">
            <a:extLst>
              <a:ext uri="{FF2B5EF4-FFF2-40B4-BE49-F238E27FC236}">
                <a16:creationId xmlns:a16="http://schemas.microsoft.com/office/drawing/2014/main" id="{B71E0E60-C6FF-4ED2-8A03-6FCEAFEC911C}"/>
              </a:ext>
            </a:extLst>
          </p:cNvPr>
          <p:cNvSpPr>
            <a:spLocks noChangeShapeType="1"/>
          </p:cNvSpPr>
          <p:nvPr/>
        </p:nvSpPr>
        <p:spPr bwMode="auto">
          <a:xfrm flipV="1">
            <a:off x="3744913" y="4843463"/>
            <a:ext cx="3175"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77" name="Line 21">
            <a:extLst>
              <a:ext uri="{FF2B5EF4-FFF2-40B4-BE49-F238E27FC236}">
                <a16:creationId xmlns:a16="http://schemas.microsoft.com/office/drawing/2014/main" id="{85A12413-DEF7-47EE-9E7C-96EA2290FB47}"/>
              </a:ext>
            </a:extLst>
          </p:cNvPr>
          <p:cNvSpPr>
            <a:spLocks noChangeShapeType="1"/>
          </p:cNvSpPr>
          <p:nvPr/>
        </p:nvSpPr>
        <p:spPr bwMode="auto">
          <a:xfrm>
            <a:off x="3744913" y="2665413"/>
            <a:ext cx="3175"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78" name="Rectangle 22">
            <a:extLst>
              <a:ext uri="{FF2B5EF4-FFF2-40B4-BE49-F238E27FC236}">
                <a16:creationId xmlns:a16="http://schemas.microsoft.com/office/drawing/2014/main" id="{F11A8191-A8CE-422A-BDAA-1F541CE1908D}"/>
              </a:ext>
            </a:extLst>
          </p:cNvPr>
          <p:cNvSpPr>
            <a:spLocks noChangeArrowheads="1"/>
          </p:cNvSpPr>
          <p:nvPr/>
        </p:nvSpPr>
        <p:spPr bwMode="auto">
          <a:xfrm>
            <a:off x="3633788" y="4979988"/>
            <a:ext cx="555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96279" name="Rectangle 23">
            <a:extLst>
              <a:ext uri="{FF2B5EF4-FFF2-40B4-BE49-F238E27FC236}">
                <a16:creationId xmlns:a16="http://schemas.microsoft.com/office/drawing/2014/main" id="{06077AB6-73E0-4E83-8A1B-98EFAFD24A50}"/>
              </a:ext>
            </a:extLst>
          </p:cNvPr>
          <p:cNvSpPr>
            <a:spLocks noChangeArrowheads="1"/>
          </p:cNvSpPr>
          <p:nvPr/>
        </p:nvSpPr>
        <p:spPr bwMode="auto">
          <a:xfrm>
            <a:off x="3687763" y="4979988"/>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0.5</a:t>
            </a:r>
            <a:endParaRPr lang="en-US" altLang="en-US"/>
          </a:p>
        </p:txBody>
      </p:sp>
      <p:sp>
        <p:nvSpPr>
          <p:cNvPr id="96280" name="Line 24">
            <a:extLst>
              <a:ext uri="{FF2B5EF4-FFF2-40B4-BE49-F238E27FC236}">
                <a16:creationId xmlns:a16="http://schemas.microsoft.com/office/drawing/2014/main" id="{7A97C08C-EE4C-4342-A414-A0B5FA0AE9F0}"/>
              </a:ext>
            </a:extLst>
          </p:cNvPr>
          <p:cNvSpPr>
            <a:spLocks noChangeShapeType="1"/>
          </p:cNvSpPr>
          <p:nvPr/>
        </p:nvSpPr>
        <p:spPr bwMode="auto">
          <a:xfrm flipV="1">
            <a:off x="4503738" y="48434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1" name="Line 25">
            <a:extLst>
              <a:ext uri="{FF2B5EF4-FFF2-40B4-BE49-F238E27FC236}">
                <a16:creationId xmlns:a16="http://schemas.microsoft.com/office/drawing/2014/main" id="{DE14D75F-1475-4264-BB06-034BCC5171D9}"/>
              </a:ext>
            </a:extLst>
          </p:cNvPr>
          <p:cNvSpPr>
            <a:spLocks noChangeShapeType="1"/>
          </p:cNvSpPr>
          <p:nvPr/>
        </p:nvSpPr>
        <p:spPr bwMode="auto">
          <a:xfrm>
            <a:off x="4503738" y="2665413"/>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2" name="Rectangle 26">
            <a:extLst>
              <a:ext uri="{FF2B5EF4-FFF2-40B4-BE49-F238E27FC236}">
                <a16:creationId xmlns:a16="http://schemas.microsoft.com/office/drawing/2014/main" id="{C873BF98-CCF5-4B6A-B40E-266B254E12FD}"/>
              </a:ext>
            </a:extLst>
          </p:cNvPr>
          <p:cNvSpPr>
            <a:spLocks noChangeArrowheads="1"/>
          </p:cNvSpPr>
          <p:nvPr/>
        </p:nvSpPr>
        <p:spPr bwMode="auto">
          <a:xfrm>
            <a:off x="4478338" y="4979988"/>
            <a:ext cx="920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a:t>
            </a:r>
            <a:endParaRPr lang="en-US" altLang="en-US"/>
          </a:p>
        </p:txBody>
      </p:sp>
      <p:sp>
        <p:nvSpPr>
          <p:cNvPr id="96283" name="Line 27">
            <a:extLst>
              <a:ext uri="{FF2B5EF4-FFF2-40B4-BE49-F238E27FC236}">
                <a16:creationId xmlns:a16="http://schemas.microsoft.com/office/drawing/2014/main" id="{71948FC5-7F3F-4973-922D-B4DC3771DEEA}"/>
              </a:ext>
            </a:extLst>
          </p:cNvPr>
          <p:cNvSpPr>
            <a:spLocks noChangeShapeType="1"/>
          </p:cNvSpPr>
          <p:nvPr/>
        </p:nvSpPr>
        <p:spPr bwMode="auto">
          <a:xfrm flipV="1">
            <a:off x="5260975" y="4843463"/>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4" name="Line 28">
            <a:extLst>
              <a:ext uri="{FF2B5EF4-FFF2-40B4-BE49-F238E27FC236}">
                <a16:creationId xmlns:a16="http://schemas.microsoft.com/office/drawing/2014/main" id="{BE8B7A07-FD27-4F3B-8056-2B0099A27751}"/>
              </a:ext>
            </a:extLst>
          </p:cNvPr>
          <p:cNvSpPr>
            <a:spLocks noChangeShapeType="1"/>
          </p:cNvSpPr>
          <p:nvPr/>
        </p:nvSpPr>
        <p:spPr bwMode="auto">
          <a:xfrm>
            <a:off x="5260975" y="26654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5" name="Rectangle 29">
            <a:extLst>
              <a:ext uri="{FF2B5EF4-FFF2-40B4-BE49-F238E27FC236}">
                <a16:creationId xmlns:a16="http://schemas.microsoft.com/office/drawing/2014/main" id="{C2272C3F-CDBA-4B28-BF25-1AE734651275}"/>
              </a:ext>
            </a:extLst>
          </p:cNvPr>
          <p:cNvSpPr>
            <a:spLocks noChangeArrowheads="1"/>
          </p:cNvSpPr>
          <p:nvPr/>
        </p:nvSpPr>
        <p:spPr bwMode="auto">
          <a:xfrm>
            <a:off x="5184775" y="4979988"/>
            <a:ext cx="230188"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0.5</a:t>
            </a:r>
            <a:endParaRPr lang="en-US" altLang="en-US"/>
          </a:p>
        </p:txBody>
      </p:sp>
      <p:sp>
        <p:nvSpPr>
          <p:cNvPr id="96286" name="Line 30">
            <a:extLst>
              <a:ext uri="{FF2B5EF4-FFF2-40B4-BE49-F238E27FC236}">
                <a16:creationId xmlns:a16="http://schemas.microsoft.com/office/drawing/2014/main" id="{FF774291-DFF4-4B27-9D5A-A7E88B8994E6}"/>
              </a:ext>
            </a:extLst>
          </p:cNvPr>
          <p:cNvSpPr>
            <a:spLocks noChangeShapeType="1"/>
          </p:cNvSpPr>
          <p:nvPr/>
        </p:nvSpPr>
        <p:spPr bwMode="auto">
          <a:xfrm flipV="1">
            <a:off x="6019800" y="4843463"/>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7" name="Line 31">
            <a:extLst>
              <a:ext uri="{FF2B5EF4-FFF2-40B4-BE49-F238E27FC236}">
                <a16:creationId xmlns:a16="http://schemas.microsoft.com/office/drawing/2014/main" id="{9D3E8FA3-1B2B-45AA-AAB7-4070D49B8D81}"/>
              </a:ext>
            </a:extLst>
          </p:cNvPr>
          <p:cNvSpPr>
            <a:spLocks noChangeShapeType="1"/>
          </p:cNvSpPr>
          <p:nvPr/>
        </p:nvSpPr>
        <p:spPr bwMode="auto">
          <a:xfrm>
            <a:off x="6019800" y="26654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88" name="Rectangle 32">
            <a:extLst>
              <a:ext uri="{FF2B5EF4-FFF2-40B4-BE49-F238E27FC236}">
                <a16:creationId xmlns:a16="http://schemas.microsoft.com/office/drawing/2014/main" id="{B67DDBAF-EECE-4F9A-82BF-CB193ADDDCB2}"/>
              </a:ext>
            </a:extLst>
          </p:cNvPr>
          <p:cNvSpPr>
            <a:spLocks noChangeArrowheads="1"/>
          </p:cNvSpPr>
          <p:nvPr/>
        </p:nvSpPr>
        <p:spPr bwMode="auto">
          <a:xfrm>
            <a:off x="5994400" y="4979988"/>
            <a:ext cx="920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a:t>
            </a:r>
            <a:endParaRPr lang="en-US" altLang="en-US"/>
          </a:p>
        </p:txBody>
      </p:sp>
      <p:sp>
        <p:nvSpPr>
          <p:cNvPr id="96289" name="Line 33">
            <a:extLst>
              <a:ext uri="{FF2B5EF4-FFF2-40B4-BE49-F238E27FC236}">
                <a16:creationId xmlns:a16="http://schemas.microsoft.com/office/drawing/2014/main" id="{ADD80C24-65F5-49EA-86D4-E390B2189378}"/>
              </a:ext>
            </a:extLst>
          </p:cNvPr>
          <p:cNvSpPr>
            <a:spLocks noChangeShapeType="1"/>
          </p:cNvSpPr>
          <p:nvPr/>
        </p:nvSpPr>
        <p:spPr bwMode="auto">
          <a:xfrm flipV="1">
            <a:off x="6777038" y="48434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0" name="Line 34">
            <a:extLst>
              <a:ext uri="{FF2B5EF4-FFF2-40B4-BE49-F238E27FC236}">
                <a16:creationId xmlns:a16="http://schemas.microsoft.com/office/drawing/2014/main" id="{5BE3DBD0-A70B-482A-A5C7-47BBA66D5120}"/>
              </a:ext>
            </a:extLst>
          </p:cNvPr>
          <p:cNvSpPr>
            <a:spLocks noChangeShapeType="1"/>
          </p:cNvSpPr>
          <p:nvPr/>
        </p:nvSpPr>
        <p:spPr bwMode="auto">
          <a:xfrm>
            <a:off x="6777038" y="2665413"/>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1" name="Rectangle 35">
            <a:extLst>
              <a:ext uri="{FF2B5EF4-FFF2-40B4-BE49-F238E27FC236}">
                <a16:creationId xmlns:a16="http://schemas.microsoft.com/office/drawing/2014/main" id="{DC42270E-ACF8-49E9-BF82-4B27885E80FC}"/>
              </a:ext>
            </a:extLst>
          </p:cNvPr>
          <p:cNvSpPr>
            <a:spLocks noChangeArrowheads="1"/>
          </p:cNvSpPr>
          <p:nvPr/>
        </p:nvSpPr>
        <p:spPr bwMode="auto">
          <a:xfrm>
            <a:off x="6699250" y="4979988"/>
            <a:ext cx="230188"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1.5</a:t>
            </a:r>
            <a:endParaRPr lang="en-US" altLang="en-US"/>
          </a:p>
        </p:txBody>
      </p:sp>
      <p:sp>
        <p:nvSpPr>
          <p:cNvPr id="96292" name="Line 36">
            <a:extLst>
              <a:ext uri="{FF2B5EF4-FFF2-40B4-BE49-F238E27FC236}">
                <a16:creationId xmlns:a16="http://schemas.microsoft.com/office/drawing/2014/main" id="{B1AB6036-F810-4A37-96F2-2F5476C7C08F}"/>
              </a:ext>
            </a:extLst>
          </p:cNvPr>
          <p:cNvSpPr>
            <a:spLocks noChangeShapeType="1"/>
          </p:cNvSpPr>
          <p:nvPr/>
        </p:nvSpPr>
        <p:spPr bwMode="auto">
          <a:xfrm>
            <a:off x="2997200" y="4884738"/>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3" name="Line 37">
            <a:extLst>
              <a:ext uri="{FF2B5EF4-FFF2-40B4-BE49-F238E27FC236}">
                <a16:creationId xmlns:a16="http://schemas.microsoft.com/office/drawing/2014/main" id="{7E52F34C-859B-4889-93C1-6C5A5651F8BB}"/>
              </a:ext>
            </a:extLst>
          </p:cNvPr>
          <p:cNvSpPr>
            <a:spLocks noChangeShapeType="1"/>
          </p:cNvSpPr>
          <p:nvPr/>
        </p:nvSpPr>
        <p:spPr bwMode="auto">
          <a:xfrm flipH="1">
            <a:off x="6732588" y="4884738"/>
            <a:ext cx="444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4" name="Rectangle 38">
            <a:extLst>
              <a:ext uri="{FF2B5EF4-FFF2-40B4-BE49-F238E27FC236}">
                <a16:creationId xmlns:a16="http://schemas.microsoft.com/office/drawing/2014/main" id="{088CD2CE-4FC4-4489-90A1-AC0D4A194817}"/>
              </a:ext>
            </a:extLst>
          </p:cNvPr>
          <p:cNvSpPr>
            <a:spLocks noChangeArrowheads="1"/>
          </p:cNvSpPr>
          <p:nvPr/>
        </p:nvSpPr>
        <p:spPr bwMode="auto">
          <a:xfrm>
            <a:off x="2735263" y="4826000"/>
            <a:ext cx="555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96295" name="Rectangle 39">
            <a:extLst>
              <a:ext uri="{FF2B5EF4-FFF2-40B4-BE49-F238E27FC236}">
                <a16:creationId xmlns:a16="http://schemas.microsoft.com/office/drawing/2014/main" id="{3EE3FAFC-8D68-456E-9BB5-B7393E2980A0}"/>
              </a:ext>
            </a:extLst>
          </p:cNvPr>
          <p:cNvSpPr>
            <a:spLocks noChangeArrowheads="1"/>
          </p:cNvSpPr>
          <p:nvPr/>
        </p:nvSpPr>
        <p:spPr bwMode="auto">
          <a:xfrm>
            <a:off x="2789238" y="482600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40</a:t>
            </a:r>
            <a:endParaRPr lang="en-US" altLang="en-US"/>
          </a:p>
        </p:txBody>
      </p:sp>
      <p:sp>
        <p:nvSpPr>
          <p:cNvPr id="96296" name="Line 40">
            <a:extLst>
              <a:ext uri="{FF2B5EF4-FFF2-40B4-BE49-F238E27FC236}">
                <a16:creationId xmlns:a16="http://schemas.microsoft.com/office/drawing/2014/main" id="{A1892F9B-D08A-4D7F-9D5C-8A8527A92341}"/>
              </a:ext>
            </a:extLst>
          </p:cNvPr>
          <p:cNvSpPr>
            <a:spLocks noChangeShapeType="1"/>
          </p:cNvSpPr>
          <p:nvPr/>
        </p:nvSpPr>
        <p:spPr bwMode="auto">
          <a:xfrm>
            <a:off x="2997200" y="456406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7" name="Line 41">
            <a:extLst>
              <a:ext uri="{FF2B5EF4-FFF2-40B4-BE49-F238E27FC236}">
                <a16:creationId xmlns:a16="http://schemas.microsoft.com/office/drawing/2014/main" id="{FD26E6DE-E8DC-4D7B-BC84-EE74DD4415E2}"/>
              </a:ext>
            </a:extLst>
          </p:cNvPr>
          <p:cNvSpPr>
            <a:spLocks noChangeShapeType="1"/>
          </p:cNvSpPr>
          <p:nvPr/>
        </p:nvSpPr>
        <p:spPr bwMode="auto">
          <a:xfrm flipH="1">
            <a:off x="6732588" y="4564063"/>
            <a:ext cx="444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298" name="Rectangle 42">
            <a:extLst>
              <a:ext uri="{FF2B5EF4-FFF2-40B4-BE49-F238E27FC236}">
                <a16:creationId xmlns:a16="http://schemas.microsoft.com/office/drawing/2014/main" id="{9CCFA641-8088-4B40-95BE-EBD56A2DDCE2}"/>
              </a:ext>
            </a:extLst>
          </p:cNvPr>
          <p:cNvSpPr>
            <a:spLocks noChangeArrowheads="1"/>
          </p:cNvSpPr>
          <p:nvPr/>
        </p:nvSpPr>
        <p:spPr bwMode="auto">
          <a:xfrm>
            <a:off x="2735263" y="4502150"/>
            <a:ext cx="555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96299" name="Rectangle 43">
            <a:extLst>
              <a:ext uri="{FF2B5EF4-FFF2-40B4-BE49-F238E27FC236}">
                <a16:creationId xmlns:a16="http://schemas.microsoft.com/office/drawing/2014/main" id="{8A526E35-C6E4-4BF5-A613-9FCC69D9E89B}"/>
              </a:ext>
            </a:extLst>
          </p:cNvPr>
          <p:cNvSpPr>
            <a:spLocks noChangeArrowheads="1"/>
          </p:cNvSpPr>
          <p:nvPr/>
        </p:nvSpPr>
        <p:spPr bwMode="auto">
          <a:xfrm>
            <a:off x="2789238" y="45021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30</a:t>
            </a:r>
            <a:endParaRPr lang="en-US" altLang="en-US"/>
          </a:p>
        </p:txBody>
      </p:sp>
      <p:sp>
        <p:nvSpPr>
          <p:cNvPr id="96300" name="Line 44">
            <a:extLst>
              <a:ext uri="{FF2B5EF4-FFF2-40B4-BE49-F238E27FC236}">
                <a16:creationId xmlns:a16="http://schemas.microsoft.com/office/drawing/2014/main" id="{1D8EA8E2-D801-4BCF-9F08-E38C2C7B971F}"/>
              </a:ext>
            </a:extLst>
          </p:cNvPr>
          <p:cNvSpPr>
            <a:spLocks noChangeShapeType="1"/>
          </p:cNvSpPr>
          <p:nvPr/>
        </p:nvSpPr>
        <p:spPr bwMode="auto">
          <a:xfrm>
            <a:off x="2997200" y="42497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01" name="Line 45">
            <a:extLst>
              <a:ext uri="{FF2B5EF4-FFF2-40B4-BE49-F238E27FC236}">
                <a16:creationId xmlns:a16="http://schemas.microsoft.com/office/drawing/2014/main" id="{C4CC49F7-0275-4E23-9358-80DA0DEDF635}"/>
              </a:ext>
            </a:extLst>
          </p:cNvPr>
          <p:cNvSpPr>
            <a:spLocks noChangeShapeType="1"/>
          </p:cNvSpPr>
          <p:nvPr/>
        </p:nvSpPr>
        <p:spPr bwMode="auto">
          <a:xfrm flipH="1">
            <a:off x="6732588" y="4249738"/>
            <a:ext cx="444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02" name="Rectangle 46">
            <a:extLst>
              <a:ext uri="{FF2B5EF4-FFF2-40B4-BE49-F238E27FC236}">
                <a16:creationId xmlns:a16="http://schemas.microsoft.com/office/drawing/2014/main" id="{9118FB8F-B481-4E68-91F4-64D9DDCCED56}"/>
              </a:ext>
            </a:extLst>
          </p:cNvPr>
          <p:cNvSpPr>
            <a:spLocks noChangeArrowheads="1"/>
          </p:cNvSpPr>
          <p:nvPr/>
        </p:nvSpPr>
        <p:spPr bwMode="auto">
          <a:xfrm>
            <a:off x="2735263" y="4189413"/>
            <a:ext cx="555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96303" name="Rectangle 47">
            <a:extLst>
              <a:ext uri="{FF2B5EF4-FFF2-40B4-BE49-F238E27FC236}">
                <a16:creationId xmlns:a16="http://schemas.microsoft.com/office/drawing/2014/main" id="{58B204E3-28E0-4407-9147-244429A30084}"/>
              </a:ext>
            </a:extLst>
          </p:cNvPr>
          <p:cNvSpPr>
            <a:spLocks noChangeArrowheads="1"/>
          </p:cNvSpPr>
          <p:nvPr/>
        </p:nvSpPr>
        <p:spPr bwMode="auto">
          <a:xfrm>
            <a:off x="2789238" y="4189413"/>
            <a:ext cx="18415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20</a:t>
            </a:r>
            <a:endParaRPr lang="en-US" altLang="en-US"/>
          </a:p>
        </p:txBody>
      </p:sp>
      <p:sp>
        <p:nvSpPr>
          <p:cNvPr id="96304" name="Line 48">
            <a:extLst>
              <a:ext uri="{FF2B5EF4-FFF2-40B4-BE49-F238E27FC236}">
                <a16:creationId xmlns:a16="http://schemas.microsoft.com/office/drawing/2014/main" id="{0850EB7C-27E4-4218-BFFE-836265E92FDA}"/>
              </a:ext>
            </a:extLst>
          </p:cNvPr>
          <p:cNvSpPr>
            <a:spLocks noChangeShapeType="1"/>
          </p:cNvSpPr>
          <p:nvPr/>
        </p:nvSpPr>
        <p:spPr bwMode="auto">
          <a:xfrm>
            <a:off x="2997200" y="3927475"/>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05" name="Line 49">
            <a:extLst>
              <a:ext uri="{FF2B5EF4-FFF2-40B4-BE49-F238E27FC236}">
                <a16:creationId xmlns:a16="http://schemas.microsoft.com/office/drawing/2014/main" id="{978B9543-7E83-4980-A5C3-C8D4B9013124}"/>
              </a:ext>
            </a:extLst>
          </p:cNvPr>
          <p:cNvSpPr>
            <a:spLocks noChangeShapeType="1"/>
          </p:cNvSpPr>
          <p:nvPr/>
        </p:nvSpPr>
        <p:spPr bwMode="auto">
          <a:xfrm flipH="1">
            <a:off x="6732588" y="3927475"/>
            <a:ext cx="444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06" name="Rectangle 50">
            <a:extLst>
              <a:ext uri="{FF2B5EF4-FFF2-40B4-BE49-F238E27FC236}">
                <a16:creationId xmlns:a16="http://schemas.microsoft.com/office/drawing/2014/main" id="{5A88340E-D131-41FC-B1E6-8FD7F129A4E6}"/>
              </a:ext>
            </a:extLst>
          </p:cNvPr>
          <p:cNvSpPr>
            <a:spLocks noChangeArrowheads="1"/>
          </p:cNvSpPr>
          <p:nvPr/>
        </p:nvSpPr>
        <p:spPr bwMode="auto">
          <a:xfrm>
            <a:off x="2735263" y="3867150"/>
            <a:ext cx="555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96307" name="Rectangle 51">
            <a:extLst>
              <a:ext uri="{FF2B5EF4-FFF2-40B4-BE49-F238E27FC236}">
                <a16:creationId xmlns:a16="http://schemas.microsoft.com/office/drawing/2014/main" id="{7A8ECB4C-8BF4-430B-8CCC-C9BABF883B44}"/>
              </a:ext>
            </a:extLst>
          </p:cNvPr>
          <p:cNvSpPr>
            <a:spLocks noChangeArrowheads="1"/>
          </p:cNvSpPr>
          <p:nvPr/>
        </p:nvSpPr>
        <p:spPr bwMode="auto">
          <a:xfrm>
            <a:off x="2789238" y="38671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10</a:t>
            </a:r>
            <a:endParaRPr lang="en-US" altLang="en-US"/>
          </a:p>
        </p:txBody>
      </p:sp>
      <p:sp>
        <p:nvSpPr>
          <p:cNvPr id="96308" name="Line 52">
            <a:extLst>
              <a:ext uri="{FF2B5EF4-FFF2-40B4-BE49-F238E27FC236}">
                <a16:creationId xmlns:a16="http://schemas.microsoft.com/office/drawing/2014/main" id="{227B64C0-DAAC-433C-A766-7B3665B68B73}"/>
              </a:ext>
            </a:extLst>
          </p:cNvPr>
          <p:cNvSpPr>
            <a:spLocks noChangeShapeType="1"/>
          </p:cNvSpPr>
          <p:nvPr/>
        </p:nvSpPr>
        <p:spPr bwMode="auto">
          <a:xfrm>
            <a:off x="2997200" y="36147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09" name="Line 53">
            <a:extLst>
              <a:ext uri="{FF2B5EF4-FFF2-40B4-BE49-F238E27FC236}">
                <a16:creationId xmlns:a16="http://schemas.microsoft.com/office/drawing/2014/main" id="{CEB78020-CD0C-43BE-877B-D865652A8F53}"/>
              </a:ext>
            </a:extLst>
          </p:cNvPr>
          <p:cNvSpPr>
            <a:spLocks noChangeShapeType="1"/>
          </p:cNvSpPr>
          <p:nvPr/>
        </p:nvSpPr>
        <p:spPr bwMode="auto">
          <a:xfrm flipH="1">
            <a:off x="6732588" y="3614738"/>
            <a:ext cx="444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10" name="Rectangle 54">
            <a:extLst>
              <a:ext uri="{FF2B5EF4-FFF2-40B4-BE49-F238E27FC236}">
                <a16:creationId xmlns:a16="http://schemas.microsoft.com/office/drawing/2014/main" id="{C54ACA55-77B0-459E-A8CE-9E0EB2D5A9A3}"/>
              </a:ext>
            </a:extLst>
          </p:cNvPr>
          <p:cNvSpPr>
            <a:spLocks noChangeArrowheads="1"/>
          </p:cNvSpPr>
          <p:nvPr/>
        </p:nvSpPr>
        <p:spPr bwMode="auto">
          <a:xfrm>
            <a:off x="2832100" y="3554413"/>
            <a:ext cx="920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a:t>
            </a:r>
            <a:endParaRPr lang="en-US" altLang="en-US"/>
          </a:p>
        </p:txBody>
      </p:sp>
      <p:sp>
        <p:nvSpPr>
          <p:cNvPr id="96311" name="Line 55">
            <a:extLst>
              <a:ext uri="{FF2B5EF4-FFF2-40B4-BE49-F238E27FC236}">
                <a16:creationId xmlns:a16="http://schemas.microsoft.com/office/drawing/2014/main" id="{60B84CF6-413B-40E5-9285-025AEAB70022}"/>
              </a:ext>
            </a:extLst>
          </p:cNvPr>
          <p:cNvSpPr>
            <a:spLocks noChangeShapeType="1"/>
          </p:cNvSpPr>
          <p:nvPr/>
        </p:nvSpPr>
        <p:spPr bwMode="auto">
          <a:xfrm>
            <a:off x="2997200" y="329247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12" name="Line 56">
            <a:extLst>
              <a:ext uri="{FF2B5EF4-FFF2-40B4-BE49-F238E27FC236}">
                <a16:creationId xmlns:a16="http://schemas.microsoft.com/office/drawing/2014/main" id="{01CB5D36-D504-462D-8A64-113828C94FE1}"/>
              </a:ext>
            </a:extLst>
          </p:cNvPr>
          <p:cNvSpPr>
            <a:spLocks noChangeShapeType="1"/>
          </p:cNvSpPr>
          <p:nvPr/>
        </p:nvSpPr>
        <p:spPr bwMode="auto">
          <a:xfrm flipH="1">
            <a:off x="6732588" y="3292475"/>
            <a:ext cx="444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13" name="Rectangle 57">
            <a:extLst>
              <a:ext uri="{FF2B5EF4-FFF2-40B4-BE49-F238E27FC236}">
                <a16:creationId xmlns:a16="http://schemas.microsoft.com/office/drawing/2014/main" id="{18FC1E82-6A3C-413A-836D-1E081657FC21}"/>
              </a:ext>
            </a:extLst>
          </p:cNvPr>
          <p:cNvSpPr>
            <a:spLocks noChangeArrowheads="1"/>
          </p:cNvSpPr>
          <p:nvPr/>
        </p:nvSpPr>
        <p:spPr bwMode="auto">
          <a:xfrm>
            <a:off x="2770188" y="32321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10</a:t>
            </a:r>
            <a:endParaRPr lang="en-US" altLang="en-US"/>
          </a:p>
        </p:txBody>
      </p:sp>
      <p:sp>
        <p:nvSpPr>
          <p:cNvPr id="96314" name="Line 58">
            <a:extLst>
              <a:ext uri="{FF2B5EF4-FFF2-40B4-BE49-F238E27FC236}">
                <a16:creationId xmlns:a16="http://schemas.microsoft.com/office/drawing/2014/main" id="{093264C5-C930-4B75-A38A-40BF7CD421BC}"/>
              </a:ext>
            </a:extLst>
          </p:cNvPr>
          <p:cNvSpPr>
            <a:spLocks noChangeShapeType="1"/>
          </p:cNvSpPr>
          <p:nvPr/>
        </p:nvSpPr>
        <p:spPr bwMode="auto">
          <a:xfrm>
            <a:off x="2997200" y="29797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15" name="Line 59">
            <a:extLst>
              <a:ext uri="{FF2B5EF4-FFF2-40B4-BE49-F238E27FC236}">
                <a16:creationId xmlns:a16="http://schemas.microsoft.com/office/drawing/2014/main" id="{11155ED3-60F5-4BE8-9011-8E319B88A303}"/>
              </a:ext>
            </a:extLst>
          </p:cNvPr>
          <p:cNvSpPr>
            <a:spLocks noChangeShapeType="1"/>
          </p:cNvSpPr>
          <p:nvPr/>
        </p:nvSpPr>
        <p:spPr bwMode="auto">
          <a:xfrm flipH="1">
            <a:off x="6732588" y="2979738"/>
            <a:ext cx="444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16" name="Rectangle 60">
            <a:extLst>
              <a:ext uri="{FF2B5EF4-FFF2-40B4-BE49-F238E27FC236}">
                <a16:creationId xmlns:a16="http://schemas.microsoft.com/office/drawing/2014/main" id="{F16D155C-3037-4EE2-92FD-3AC4A8EDAD1C}"/>
              </a:ext>
            </a:extLst>
          </p:cNvPr>
          <p:cNvSpPr>
            <a:spLocks noChangeArrowheads="1"/>
          </p:cNvSpPr>
          <p:nvPr/>
        </p:nvSpPr>
        <p:spPr bwMode="auto">
          <a:xfrm>
            <a:off x="2770188" y="2917825"/>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20</a:t>
            </a:r>
            <a:endParaRPr lang="en-US" altLang="en-US"/>
          </a:p>
        </p:txBody>
      </p:sp>
      <p:sp>
        <p:nvSpPr>
          <p:cNvPr id="96317" name="Line 61">
            <a:extLst>
              <a:ext uri="{FF2B5EF4-FFF2-40B4-BE49-F238E27FC236}">
                <a16:creationId xmlns:a16="http://schemas.microsoft.com/office/drawing/2014/main" id="{173A2319-5CD9-4D32-9024-C63E15AAB860}"/>
              </a:ext>
            </a:extLst>
          </p:cNvPr>
          <p:cNvSpPr>
            <a:spLocks noChangeShapeType="1"/>
          </p:cNvSpPr>
          <p:nvPr/>
        </p:nvSpPr>
        <p:spPr bwMode="auto">
          <a:xfrm>
            <a:off x="2997200" y="266541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18" name="Line 62">
            <a:extLst>
              <a:ext uri="{FF2B5EF4-FFF2-40B4-BE49-F238E27FC236}">
                <a16:creationId xmlns:a16="http://schemas.microsoft.com/office/drawing/2014/main" id="{AC1D3E58-0306-4845-A93B-0BCD1B6768B9}"/>
              </a:ext>
            </a:extLst>
          </p:cNvPr>
          <p:cNvSpPr>
            <a:spLocks noChangeShapeType="1"/>
          </p:cNvSpPr>
          <p:nvPr/>
        </p:nvSpPr>
        <p:spPr bwMode="auto">
          <a:xfrm flipH="1">
            <a:off x="6732588" y="2665413"/>
            <a:ext cx="444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19" name="Rectangle 63">
            <a:extLst>
              <a:ext uri="{FF2B5EF4-FFF2-40B4-BE49-F238E27FC236}">
                <a16:creationId xmlns:a16="http://schemas.microsoft.com/office/drawing/2014/main" id="{97BBC568-8CE0-45FE-82A1-73A01E5A45C9}"/>
              </a:ext>
            </a:extLst>
          </p:cNvPr>
          <p:cNvSpPr>
            <a:spLocks noChangeArrowheads="1"/>
          </p:cNvSpPr>
          <p:nvPr/>
        </p:nvSpPr>
        <p:spPr bwMode="auto">
          <a:xfrm>
            <a:off x="2770188" y="2605088"/>
            <a:ext cx="18415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30</a:t>
            </a:r>
            <a:endParaRPr lang="en-US" altLang="en-US"/>
          </a:p>
        </p:txBody>
      </p:sp>
      <p:sp>
        <p:nvSpPr>
          <p:cNvPr id="96320" name="Freeform 64">
            <a:extLst>
              <a:ext uri="{FF2B5EF4-FFF2-40B4-BE49-F238E27FC236}">
                <a16:creationId xmlns:a16="http://schemas.microsoft.com/office/drawing/2014/main" id="{2A52FB4B-1D61-4760-87E6-F0F93C545937}"/>
              </a:ext>
            </a:extLst>
          </p:cNvPr>
          <p:cNvSpPr>
            <a:spLocks/>
          </p:cNvSpPr>
          <p:nvPr/>
        </p:nvSpPr>
        <p:spPr bwMode="auto">
          <a:xfrm>
            <a:off x="3024188" y="2890838"/>
            <a:ext cx="1879600" cy="1793875"/>
          </a:xfrm>
          <a:custGeom>
            <a:avLst/>
            <a:gdLst>
              <a:gd name="T0" fmla="*/ 21 w 1184"/>
              <a:gd name="T1" fmla="*/ 456 h 1130"/>
              <a:gd name="T2" fmla="*/ 49 w 1184"/>
              <a:gd name="T3" fmla="*/ 456 h 1130"/>
              <a:gd name="T4" fmla="*/ 76 w 1184"/>
              <a:gd name="T5" fmla="*/ 456 h 1130"/>
              <a:gd name="T6" fmla="*/ 104 w 1184"/>
              <a:gd name="T7" fmla="*/ 456 h 1130"/>
              <a:gd name="T8" fmla="*/ 132 w 1184"/>
              <a:gd name="T9" fmla="*/ 456 h 1130"/>
              <a:gd name="T10" fmla="*/ 158 w 1184"/>
              <a:gd name="T11" fmla="*/ 456 h 1130"/>
              <a:gd name="T12" fmla="*/ 186 w 1184"/>
              <a:gd name="T13" fmla="*/ 456 h 1130"/>
              <a:gd name="T14" fmla="*/ 213 w 1184"/>
              <a:gd name="T15" fmla="*/ 456 h 1130"/>
              <a:gd name="T16" fmla="*/ 246 w 1184"/>
              <a:gd name="T17" fmla="*/ 456 h 1130"/>
              <a:gd name="T18" fmla="*/ 274 w 1184"/>
              <a:gd name="T19" fmla="*/ 456 h 1130"/>
              <a:gd name="T20" fmla="*/ 301 w 1184"/>
              <a:gd name="T21" fmla="*/ 456 h 1130"/>
              <a:gd name="T22" fmla="*/ 329 w 1184"/>
              <a:gd name="T23" fmla="*/ 456 h 1130"/>
              <a:gd name="T24" fmla="*/ 356 w 1184"/>
              <a:gd name="T25" fmla="*/ 456 h 1130"/>
              <a:gd name="T26" fmla="*/ 383 w 1184"/>
              <a:gd name="T27" fmla="*/ 456 h 1130"/>
              <a:gd name="T28" fmla="*/ 410 w 1184"/>
              <a:gd name="T29" fmla="*/ 456 h 1130"/>
              <a:gd name="T30" fmla="*/ 438 w 1184"/>
              <a:gd name="T31" fmla="*/ 456 h 1130"/>
              <a:gd name="T32" fmla="*/ 466 w 1184"/>
              <a:gd name="T33" fmla="*/ 456 h 1130"/>
              <a:gd name="T34" fmla="*/ 493 w 1184"/>
              <a:gd name="T35" fmla="*/ 456 h 1130"/>
              <a:gd name="T36" fmla="*/ 521 w 1184"/>
              <a:gd name="T37" fmla="*/ 456 h 1130"/>
              <a:gd name="T38" fmla="*/ 554 w 1184"/>
              <a:gd name="T39" fmla="*/ 456 h 1130"/>
              <a:gd name="T40" fmla="*/ 581 w 1184"/>
              <a:gd name="T41" fmla="*/ 456 h 1130"/>
              <a:gd name="T42" fmla="*/ 608 w 1184"/>
              <a:gd name="T43" fmla="*/ 456 h 1130"/>
              <a:gd name="T44" fmla="*/ 635 w 1184"/>
              <a:gd name="T45" fmla="*/ 456 h 1130"/>
              <a:gd name="T46" fmla="*/ 663 w 1184"/>
              <a:gd name="T47" fmla="*/ 456 h 1130"/>
              <a:gd name="T48" fmla="*/ 691 w 1184"/>
              <a:gd name="T49" fmla="*/ 461 h 1130"/>
              <a:gd name="T50" fmla="*/ 718 w 1184"/>
              <a:gd name="T51" fmla="*/ 456 h 1130"/>
              <a:gd name="T52" fmla="*/ 746 w 1184"/>
              <a:gd name="T53" fmla="*/ 484 h 1130"/>
              <a:gd name="T54" fmla="*/ 772 w 1184"/>
              <a:gd name="T55" fmla="*/ 1130 h 1130"/>
              <a:gd name="T56" fmla="*/ 800 w 1184"/>
              <a:gd name="T57" fmla="*/ 0 h 1130"/>
              <a:gd name="T58" fmla="*/ 828 w 1184"/>
              <a:gd name="T59" fmla="*/ 390 h 1130"/>
              <a:gd name="T60" fmla="*/ 860 w 1184"/>
              <a:gd name="T61" fmla="*/ 433 h 1130"/>
              <a:gd name="T62" fmla="*/ 888 w 1184"/>
              <a:gd name="T63" fmla="*/ 433 h 1130"/>
              <a:gd name="T64" fmla="*/ 915 w 1184"/>
              <a:gd name="T65" fmla="*/ 433 h 1130"/>
              <a:gd name="T66" fmla="*/ 943 w 1184"/>
              <a:gd name="T67" fmla="*/ 439 h 1130"/>
              <a:gd name="T68" fmla="*/ 971 w 1184"/>
              <a:gd name="T69" fmla="*/ 439 h 1130"/>
              <a:gd name="T70" fmla="*/ 997 w 1184"/>
              <a:gd name="T71" fmla="*/ 439 h 1130"/>
              <a:gd name="T72" fmla="*/ 1025 w 1184"/>
              <a:gd name="T73" fmla="*/ 445 h 1130"/>
              <a:gd name="T74" fmla="*/ 1052 w 1184"/>
              <a:gd name="T75" fmla="*/ 451 h 1130"/>
              <a:gd name="T76" fmla="*/ 1080 w 1184"/>
              <a:gd name="T77" fmla="*/ 456 h 1130"/>
              <a:gd name="T78" fmla="*/ 1108 w 1184"/>
              <a:gd name="T79" fmla="*/ 451 h 1130"/>
              <a:gd name="T80" fmla="*/ 1135 w 1184"/>
              <a:gd name="T81" fmla="*/ 456 h 1130"/>
              <a:gd name="T82" fmla="*/ 1168 w 1184"/>
              <a:gd name="T83" fmla="*/ 489 h 1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4" h="1130">
                <a:moveTo>
                  <a:pt x="0" y="456"/>
                </a:moveTo>
                <a:lnTo>
                  <a:pt x="11" y="456"/>
                </a:lnTo>
                <a:lnTo>
                  <a:pt x="21" y="456"/>
                </a:lnTo>
                <a:lnTo>
                  <a:pt x="27" y="456"/>
                </a:lnTo>
                <a:lnTo>
                  <a:pt x="37" y="456"/>
                </a:lnTo>
                <a:lnTo>
                  <a:pt x="49" y="456"/>
                </a:lnTo>
                <a:lnTo>
                  <a:pt x="60" y="456"/>
                </a:lnTo>
                <a:lnTo>
                  <a:pt x="65" y="456"/>
                </a:lnTo>
                <a:lnTo>
                  <a:pt x="76" y="456"/>
                </a:lnTo>
                <a:lnTo>
                  <a:pt x="88" y="456"/>
                </a:lnTo>
                <a:lnTo>
                  <a:pt x="93" y="456"/>
                </a:lnTo>
                <a:lnTo>
                  <a:pt x="104" y="456"/>
                </a:lnTo>
                <a:lnTo>
                  <a:pt x="115" y="456"/>
                </a:lnTo>
                <a:lnTo>
                  <a:pt x="120" y="456"/>
                </a:lnTo>
                <a:lnTo>
                  <a:pt x="132" y="456"/>
                </a:lnTo>
                <a:lnTo>
                  <a:pt x="142" y="456"/>
                </a:lnTo>
                <a:lnTo>
                  <a:pt x="153" y="456"/>
                </a:lnTo>
                <a:lnTo>
                  <a:pt x="158" y="456"/>
                </a:lnTo>
                <a:lnTo>
                  <a:pt x="169" y="456"/>
                </a:lnTo>
                <a:lnTo>
                  <a:pt x="181" y="456"/>
                </a:lnTo>
                <a:lnTo>
                  <a:pt x="186" y="456"/>
                </a:lnTo>
                <a:lnTo>
                  <a:pt x="197" y="456"/>
                </a:lnTo>
                <a:lnTo>
                  <a:pt x="208" y="456"/>
                </a:lnTo>
                <a:lnTo>
                  <a:pt x="213" y="456"/>
                </a:lnTo>
                <a:lnTo>
                  <a:pt x="225" y="456"/>
                </a:lnTo>
                <a:lnTo>
                  <a:pt x="236" y="456"/>
                </a:lnTo>
                <a:lnTo>
                  <a:pt x="246" y="456"/>
                </a:lnTo>
                <a:lnTo>
                  <a:pt x="252" y="456"/>
                </a:lnTo>
                <a:lnTo>
                  <a:pt x="262" y="456"/>
                </a:lnTo>
                <a:lnTo>
                  <a:pt x="274" y="456"/>
                </a:lnTo>
                <a:lnTo>
                  <a:pt x="279" y="456"/>
                </a:lnTo>
                <a:lnTo>
                  <a:pt x="290" y="456"/>
                </a:lnTo>
                <a:lnTo>
                  <a:pt x="301" y="456"/>
                </a:lnTo>
                <a:lnTo>
                  <a:pt x="306" y="456"/>
                </a:lnTo>
                <a:lnTo>
                  <a:pt x="317" y="456"/>
                </a:lnTo>
                <a:lnTo>
                  <a:pt x="329" y="456"/>
                </a:lnTo>
                <a:lnTo>
                  <a:pt x="334" y="456"/>
                </a:lnTo>
                <a:lnTo>
                  <a:pt x="345" y="456"/>
                </a:lnTo>
                <a:lnTo>
                  <a:pt x="356" y="456"/>
                </a:lnTo>
                <a:lnTo>
                  <a:pt x="366" y="456"/>
                </a:lnTo>
                <a:lnTo>
                  <a:pt x="373" y="456"/>
                </a:lnTo>
                <a:lnTo>
                  <a:pt x="383" y="456"/>
                </a:lnTo>
                <a:lnTo>
                  <a:pt x="394" y="456"/>
                </a:lnTo>
                <a:lnTo>
                  <a:pt x="400" y="456"/>
                </a:lnTo>
                <a:lnTo>
                  <a:pt x="410" y="456"/>
                </a:lnTo>
                <a:lnTo>
                  <a:pt x="422" y="456"/>
                </a:lnTo>
                <a:lnTo>
                  <a:pt x="427" y="456"/>
                </a:lnTo>
                <a:lnTo>
                  <a:pt x="438" y="456"/>
                </a:lnTo>
                <a:lnTo>
                  <a:pt x="449" y="456"/>
                </a:lnTo>
                <a:lnTo>
                  <a:pt x="461" y="456"/>
                </a:lnTo>
                <a:lnTo>
                  <a:pt x="466" y="456"/>
                </a:lnTo>
                <a:lnTo>
                  <a:pt x="477" y="456"/>
                </a:lnTo>
                <a:lnTo>
                  <a:pt x="487" y="456"/>
                </a:lnTo>
                <a:lnTo>
                  <a:pt x="493" y="456"/>
                </a:lnTo>
                <a:lnTo>
                  <a:pt x="505" y="456"/>
                </a:lnTo>
                <a:lnTo>
                  <a:pt x="515" y="456"/>
                </a:lnTo>
                <a:lnTo>
                  <a:pt x="521" y="456"/>
                </a:lnTo>
                <a:lnTo>
                  <a:pt x="531" y="456"/>
                </a:lnTo>
                <a:lnTo>
                  <a:pt x="542" y="456"/>
                </a:lnTo>
                <a:lnTo>
                  <a:pt x="554" y="456"/>
                </a:lnTo>
                <a:lnTo>
                  <a:pt x="559" y="456"/>
                </a:lnTo>
                <a:lnTo>
                  <a:pt x="570" y="456"/>
                </a:lnTo>
                <a:lnTo>
                  <a:pt x="581" y="456"/>
                </a:lnTo>
                <a:lnTo>
                  <a:pt x="586" y="456"/>
                </a:lnTo>
                <a:lnTo>
                  <a:pt x="598" y="456"/>
                </a:lnTo>
                <a:lnTo>
                  <a:pt x="608" y="456"/>
                </a:lnTo>
                <a:lnTo>
                  <a:pt x="614" y="456"/>
                </a:lnTo>
                <a:lnTo>
                  <a:pt x="625" y="456"/>
                </a:lnTo>
                <a:lnTo>
                  <a:pt x="635" y="456"/>
                </a:lnTo>
                <a:lnTo>
                  <a:pt x="642" y="456"/>
                </a:lnTo>
                <a:lnTo>
                  <a:pt x="652" y="456"/>
                </a:lnTo>
                <a:lnTo>
                  <a:pt x="663" y="456"/>
                </a:lnTo>
                <a:lnTo>
                  <a:pt x="674" y="456"/>
                </a:lnTo>
                <a:lnTo>
                  <a:pt x="679" y="451"/>
                </a:lnTo>
                <a:lnTo>
                  <a:pt x="691" y="461"/>
                </a:lnTo>
                <a:lnTo>
                  <a:pt x="702" y="456"/>
                </a:lnTo>
                <a:lnTo>
                  <a:pt x="707" y="456"/>
                </a:lnTo>
                <a:lnTo>
                  <a:pt x="718" y="456"/>
                </a:lnTo>
                <a:lnTo>
                  <a:pt x="730" y="433"/>
                </a:lnTo>
                <a:lnTo>
                  <a:pt x="735" y="500"/>
                </a:lnTo>
                <a:lnTo>
                  <a:pt x="746" y="484"/>
                </a:lnTo>
                <a:lnTo>
                  <a:pt x="756" y="286"/>
                </a:lnTo>
                <a:lnTo>
                  <a:pt x="767" y="528"/>
                </a:lnTo>
                <a:lnTo>
                  <a:pt x="772" y="1130"/>
                </a:lnTo>
                <a:lnTo>
                  <a:pt x="784" y="900"/>
                </a:lnTo>
                <a:lnTo>
                  <a:pt x="795" y="66"/>
                </a:lnTo>
                <a:lnTo>
                  <a:pt x="800" y="0"/>
                </a:lnTo>
                <a:lnTo>
                  <a:pt x="811" y="445"/>
                </a:lnTo>
                <a:lnTo>
                  <a:pt x="822" y="500"/>
                </a:lnTo>
                <a:lnTo>
                  <a:pt x="828" y="390"/>
                </a:lnTo>
                <a:lnTo>
                  <a:pt x="839" y="428"/>
                </a:lnTo>
                <a:lnTo>
                  <a:pt x="850" y="445"/>
                </a:lnTo>
                <a:lnTo>
                  <a:pt x="860" y="433"/>
                </a:lnTo>
                <a:lnTo>
                  <a:pt x="866" y="445"/>
                </a:lnTo>
                <a:lnTo>
                  <a:pt x="877" y="433"/>
                </a:lnTo>
                <a:lnTo>
                  <a:pt x="888" y="433"/>
                </a:lnTo>
                <a:lnTo>
                  <a:pt x="893" y="439"/>
                </a:lnTo>
                <a:lnTo>
                  <a:pt x="904" y="433"/>
                </a:lnTo>
                <a:lnTo>
                  <a:pt x="915" y="433"/>
                </a:lnTo>
                <a:lnTo>
                  <a:pt x="920" y="433"/>
                </a:lnTo>
                <a:lnTo>
                  <a:pt x="932" y="433"/>
                </a:lnTo>
                <a:lnTo>
                  <a:pt x="943" y="439"/>
                </a:lnTo>
                <a:lnTo>
                  <a:pt x="948" y="439"/>
                </a:lnTo>
                <a:lnTo>
                  <a:pt x="959" y="439"/>
                </a:lnTo>
                <a:lnTo>
                  <a:pt x="971" y="439"/>
                </a:lnTo>
                <a:lnTo>
                  <a:pt x="981" y="439"/>
                </a:lnTo>
                <a:lnTo>
                  <a:pt x="987" y="439"/>
                </a:lnTo>
                <a:lnTo>
                  <a:pt x="997" y="439"/>
                </a:lnTo>
                <a:lnTo>
                  <a:pt x="1008" y="445"/>
                </a:lnTo>
                <a:lnTo>
                  <a:pt x="1015" y="445"/>
                </a:lnTo>
                <a:lnTo>
                  <a:pt x="1025" y="445"/>
                </a:lnTo>
                <a:lnTo>
                  <a:pt x="1036" y="445"/>
                </a:lnTo>
                <a:lnTo>
                  <a:pt x="1041" y="445"/>
                </a:lnTo>
                <a:lnTo>
                  <a:pt x="1052" y="451"/>
                </a:lnTo>
                <a:lnTo>
                  <a:pt x="1064" y="456"/>
                </a:lnTo>
                <a:lnTo>
                  <a:pt x="1075" y="456"/>
                </a:lnTo>
                <a:lnTo>
                  <a:pt x="1080" y="456"/>
                </a:lnTo>
                <a:lnTo>
                  <a:pt x="1091" y="456"/>
                </a:lnTo>
                <a:lnTo>
                  <a:pt x="1101" y="451"/>
                </a:lnTo>
                <a:lnTo>
                  <a:pt x="1108" y="451"/>
                </a:lnTo>
                <a:lnTo>
                  <a:pt x="1119" y="451"/>
                </a:lnTo>
                <a:lnTo>
                  <a:pt x="1129" y="451"/>
                </a:lnTo>
                <a:lnTo>
                  <a:pt x="1135" y="456"/>
                </a:lnTo>
                <a:lnTo>
                  <a:pt x="1145" y="433"/>
                </a:lnTo>
                <a:lnTo>
                  <a:pt x="1157" y="445"/>
                </a:lnTo>
                <a:lnTo>
                  <a:pt x="1168" y="489"/>
                </a:lnTo>
                <a:lnTo>
                  <a:pt x="1173" y="423"/>
                </a:lnTo>
                <a:lnTo>
                  <a:pt x="1184" y="302"/>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321" name="Freeform 65">
            <a:extLst>
              <a:ext uri="{FF2B5EF4-FFF2-40B4-BE49-F238E27FC236}">
                <a16:creationId xmlns:a16="http://schemas.microsoft.com/office/drawing/2014/main" id="{402C052D-D97F-4879-B1CF-29F1F40BBE9B}"/>
              </a:ext>
            </a:extLst>
          </p:cNvPr>
          <p:cNvSpPr>
            <a:spLocks/>
          </p:cNvSpPr>
          <p:nvPr/>
        </p:nvSpPr>
        <p:spPr bwMode="auto">
          <a:xfrm>
            <a:off x="4903788" y="3370263"/>
            <a:ext cx="1803400" cy="506412"/>
          </a:xfrm>
          <a:custGeom>
            <a:avLst/>
            <a:gdLst>
              <a:gd name="T0" fmla="*/ 12 w 1136"/>
              <a:gd name="T1" fmla="*/ 110 h 319"/>
              <a:gd name="T2" fmla="*/ 28 w 1136"/>
              <a:gd name="T3" fmla="*/ 296 h 319"/>
              <a:gd name="T4" fmla="*/ 44 w 1136"/>
              <a:gd name="T5" fmla="*/ 159 h 319"/>
              <a:gd name="T6" fmla="*/ 66 w 1136"/>
              <a:gd name="T7" fmla="*/ 165 h 319"/>
              <a:gd name="T8" fmla="*/ 82 w 1136"/>
              <a:gd name="T9" fmla="*/ 159 h 319"/>
              <a:gd name="T10" fmla="*/ 105 w 1136"/>
              <a:gd name="T11" fmla="*/ 154 h 319"/>
              <a:gd name="T12" fmla="*/ 121 w 1136"/>
              <a:gd name="T13" fmla="*/ 154 h 319"/>
              <a:gd name="T14" fmla="*/ 137 w 1136"/>
              <a:gd name="T15" fmla="*/ 154 h 319"/>
              <a:gd name="T16" fmla="*/ 160 w 1136"/>
              <a:gd name="T17" fmla="*/ 154 h 319"/>
              <a:gd name="T18" fmla="*/ 176 w 1136"/>
              <a:gd name="T19" fmla="*/ 154 h 319"/>
              <a:gd name="T20" fmla="*/ 198 w 1136"/>
              <a:gd name="T21" fmla="*/ 154 h 319"/>
              <a:gd name="T22" fmla="*/ 214 w 1136"/>
              <a:gd name="T23" fmla="*/ 154 h 319"/>
              <a:gd name="T24" fmla="*/ 230 w 1136"/>
              <a:gd name="T25" fmla="*/ 154 h 319"/>
              <a:gd name="T26" fmla="*/ 253 w 1136"/>
              <a:gd name="T27" fmla="*/ 154 h 319"/>
              <a:gd name="T28" fmla="*/ 269 w 1136"/>
              <a:gd name="T29" fmla="*/ 154 h 319"/>
              <a:gd name="T30" fmla="*/ 290 w 1136"/>
              <a:gd name="T31" fmla="*/ 154 h 319"/>
              <a:gd name="T32" fmla="*/ 307 w 1136"/>
              <a:gd name="T33" fmla="*/ 154 h 319"/>
              <a:gd name="T34" fmla="*/ 323 w 1136"/>
              <a:gd name="T35" fmla="*/ 154 h 319"/>
              <a:gd name="T36" fmla="*/ 346 w 1136"/>
              <a:gd name="T37" fmla="*/ 154 h 319"/>
              <a:gd name="T38" fmla="*/ 362 w 1136"/>
              <a:gd name="T39" fmla="*/ 154 h 319"/>
              <a:gd name="T40" fmla="*/ 379 w 1136"/>
              <a:gd name="T41" fmla="*/ 154 h 319"/>
              <a:gd name="T42" fmla="*/ 401 w 1136"/>
              <a:gd name="T43" fmla="*/ 154 h 319"/>
              <a:gd name="T44" fmla="*/ 417 w 1136"/>
              <a:gd name="T45" fmla="*/ 154 h 319"/>
              <a:gd name="T46" fmla="*/ 439 w 1136"/>
              <a:gd name="T47" fmla="*/ 154 h 319"/>
              <a:gd name="T48" fmla="*/ 455 w 1136"/>
              <a:gd name="T49" fmla="*/ 154 h 319"/>
              <a:gd name="T50" fmla="*/ 471 w 1136"/>
              <a:gd name="T51" fmla="*/ 154 h 319"/>
              <a:gd name="T52" fmla="*/ 494 w 1136"/>
              <a:gd name="T53" fmla="*/ 154 h 319"/>
              <a:gd name="T54" fmla="*/ 510 w 1136"/>
              <a:gd name="T55" fmla="*/ 154 h 319"/>
              <a:gd name="T56" fmla="*/ 532 w 1136"/>
              <a:gd name="T57" fmla="*/ 154 h 319"/>
              <a:gd name="T58" fmla="*/ 549 w 1136"/>
              <a:gd name="T59" fmla="*/ 149 h 319"/>
              <a:gd name="T60" fmla="*/ 566 w 1136"/>
              <a:gd name="T61" fmla="*/ 154 h 319"/>
              <a:gd name="T62" fmla="*/ 587 w 1136"/>
              <a:gd name="T63" fmla="*/ 154 h 319"/>
              <a:gd name="T64" fmla="*/ 603 w 1136"/>
              <a:gd name="T65" fmla="*/ 154 h 319"/>
              <a:gd name="T66" fmla="*/ 626 w 1136"/>
              <a:gd name="T67" fmla="*/ 154 h 319"/>
              <a:gd name="T68" fmla="*/ 642 w 1136"/>
              <a:gd name="T69" fmla="*/ 154 h 319"/>
              <a:gd name="T70" fmla="*/ 659 w 1136"/>
              <a:gd name="T71" fmla="*/ 154 h 319"/>
              <a:gd name="T72" fmla="*/ 680 w 1136"/>
              <a:gd name="T73" fmla="*/ 154 h 319"/>
              <a:gd name="T74" fmla="*/ 696 w 1136"/>
              <a:gd name="T75" fmla="*/ 154 h 319"/>
              <a:gd name="T76" fmla="*/ 719 w 1136"/>
              <a:gd name="T77" fmla="*/ 154 h 319"/>
              <a:gd name="T78" fmla="*/ 735 w 1136"/>
              <a:gd name="T79" fmla="*/ 154 h 319"/>
              <a:gd name="T80" fmla="*/ 752 w 1136"/>
              <a:gd name="T81" fmla="*/ 154 h 319"/>
              <a:gd name="T82" fmla="*/ 774 w 1136"/>
              <a:gd name="T83" fmla="*/ 154 h 319"/>
              <a:gd name="T84" fmla="*/ 791 w 1136"/>
              <a:gd name="T85" fmla="*/ 154 h 319"/>
              <a:gd name="T86" fmla="*/ 812 w 1136"/>
              <a:gd name="T87" fmla="*/ 154 h 319"/>
              <a:gd name="T88" fmla="*/ 828 w 1136"/>
              <a:gd name="T89" fmla="*/ 154 h 319"/>
              <a:gd name="T90" fmla="*/ 844 w 1136"/>
              <a:gd name="T91" fmla="*/ 154 h 319"/>
              <a:gd name="T92" fmla="*/ 867 w 1136"/>
              <a:gd name="T93" fmla="*/ 154 h 319"/>
              <a:gd name="T94" fmla="*/ 884 w 1136"/>
              <a:gd name="T95" fmla="*/ 154 h 319"/>
              <a:gd name="T96" fmla="*/ 905 w 1136"/>
              <a:gd name="T97" fmla="*/ 154 h 319"/>
              <a:gd name="T98" fmla="*/ 921 w 1136"/>
              <a:gd name="T99" fmla="*/ 154 h 319"/>
              <a:gd name="T100" fmla="*/ 938 w 1136"/>
              <a:gd name="T101" fmla="*/ 154 h 319"/>
              <a:gd name="T102" fmla="*/ 960 w 1136"/>
              <a:gd name="T103" fmla="*/ 154 h 319"/>
              <a:gd name="T104" fmla="*/ 976 w 1136"/>
              <a:gd name="T105" fmla="*/ 154 h 319"/>
              <a:gd name="T106" fmla="*/ 993 w 1136"/>
              <a:gd name="T107" fmla="*/ 154 h 319"/>
              <a:gd name="T108" fmla="*/ 1015 w 1136"/>
              <a:gd name="T109" fmla="*/ 154 h 319"/>
              <a:gd name="T110" fmla="*/ 1032 w 1136"/>
              <a:gd name="T111" fmla="*/ 154 h 319"/>
              <a:gd name="T112" fmla="*/ 1053 w 1136"/>
              <a:gd name="T113" fmla="*/ 154 h 319"/>
              <a:gd name="T114" fmla="*/ 1069 w 1136"/>
              <a:gd name="T115" fmla="*/ 154 h 319"/>
              <a:gd name="T116" fmla="*/ 1086 w 1136"/>
              <a:gd name="T117" fmla="*/ 154 h 319"/>
              <a:gd name="T118" fmla="*/ 1108 w 1136"/>
              <a:gd name="T119" fmla="*/ 154 h 319"/>
              <a:gd name="T120" fmla="*/ 1125 w 1136"/>
              <a:gd name="T121" fmla="*/ 154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36" h="319">
                <a:moveTo>
                  <a:pt x="0" y="0"/>
                </a:moveTo>
                <a:lnTo>
                  <a:pt x="12" y="110"/>
                </a:lnTo>
                <a:lnTo>
                  <a:pt x="17" y="319"/>
                </a:lnTo>
                <a:lnTo>
                  <a:pt x="28" y="296"/>
                </a:lnTo>
                <a:lnTo>
                  <a:pt x="38" y="170"/>
                </a:lnTo>
                <a:lnTo>
                  <a:pt x="44" y="159"/>
                </a:lnTo>
                <a:lnTo>
                  <a:pt x="56" y="175"/>
                </a:lnTo>
                <a:lnTo>
                  <a:pt x="66" y="165"/>
                </a:lnTo>
                <a:lnTo>
                  <a:pt x="72" y="159"/>
                </a:lnTo>
                <a:lnTo>
                  <a:pt x="82" y="159"/>
                </a:lnTo>
                <a:lnTo>
                  <a:pt x="93" y="154"/>
                </a:lnTo>
                <a:lnTo>
                  <a:pt x="105" y="154"/>
                </a:lnTo>
                <a:lnTo>
                  <a:pt x="110" y="154"/>
                </a:lnTo>
                <a:lnTo>
                  <a:pt x="121" y="154"/>
                </a:lnTo>
                <a:lnTo>
                  <a:pt x="132" y="154"/>
                </a:lnTo>
                <a:lnTo>
                  <a:pt x="137" y="154"/>
                </a:lnTo>
                <a:lnTo>
                  <a:pt x="149" y="154"/>
                </a:lnTo>
                <a:lnTo>
                  <a:pt x="160" y="154"/>
                </a:lnTo>
                <a:lnTo>
                  <a:pt x="165" y="154"/>
                </a:lnTo>
                <a:lnTo>
                  <a:pt x="176" y="154"/>
                </a:lnTo>
                <a:lnTo>
                  <a:pt x="186" y="154"/>
                </a:lnTo>
                <a:lnTo>
                  <a:pt x="198" y="154"/>
                </a:lnTo>
                <a:lnTo>
                  <a:pt x="203" y="154"/>
                </a:lnTo>
                <a:lnTo>
                  <a:pt x="214" y="154"/>
                </a:lnTo>
                <a:lnTo>
                  <a:pt x="225" y="154"/>
                </a:lnTo>
                <a:lnTo>
                  <a:pt x="230" y="154"/>
                </a:lnTo>
                <a:lnTo>
                  <a:pt x="241" y="154"/>
                </a:lnTo>
                <a:lnTo>
                  <a:pt x="253" y="154"/>
                </a:lnTo>
                <a:lnTo>
                  <a:pt x="258" y="154"/>
                </a:lnTo>
                <a:lnTo>
                  <a:pt x="269" y="154"/>
                </a:lnTo>
                <a:lnTo>
                  <a:pt x="281" y="154"/>
                </a:lnTo>
                <a:lnTo>
                  <a:pt x="290" y="154"/>
                </a:lnTo>
                <a:lnTo>
                  <a:pt x="297" y="154"/>
                </a:lnTo>
                <a:lnTo>
                  <a:pt x="307" y="154"/>
                </a:lnTo>
                <a:lnTo>
                  <a:pt x="318" y="154"/>
                </a:lnTo>
                <a:lnTo>
                  <a:pt x="323" y="154"/>
                </a:lnTo>
                <a:lnTo>
                  <a:pt x="334" y="154"/>
                </a:lnTo>
                <a:lnTo>
                  <a:pt x="346" y="154"/>
                </a:lnTo>
                <a:lnTo>
                  <a:pt x="351" y="154"/>
                </a:lnTo>
                <a:lnTo>
                  <a:pt x="362" y="154"/>
                </a:lnTo>
                <a:lnTo>
                  <a:pt x="373" y="154"/>
                </a:lnTo>
                <a:lnTo>
                  <a:pt x="379" y="154"/>
                </a:lnTo>
                <a:lnTo>
                  <a:pt x="390" y="154"/>
                </a:lnTo>
                <a:lnTo>
                  <a:pt x="401" y="154"/>
                </a:lnTo>
                <a:lnTo>
                  <a:pt x="411" y="154"/>
                </a:lnTo>
                <a:lnTo>
                  <a:pt x="417" y="154"/>
                </a:lnTo>
                <a:lnTo>
                  <a:pt x="428" y="154"/>
                </a:lnTo>
                <a:lnTo>
                  <a:pt x="439" y="154"/>
                </a:lnTo>
                <a:lnTo>
                  <a:pt x="445" y="154"/>
                </a:lnTo>
                <a:lnTo>
                  <a:pt x="455" y="154"/>
                </a:lnTo>
                <a:lnTo>
                  <a:pt x="466" y="154"/>
                </a:lnTo>
                <a:lnTo>
                  <a:pt x="471" y="154"/>
                </a:lnTo>
                <a:lnTo>
                  <a:pt x="483" y="154"/>
                </a:lnTo>
                <a:lnTo>
                  <a:pt x="494" y="154"/>
                </a:lnTo>
                <a:lnTo>
                  <a:pt x="505" y="154"/>
                </a:lnTo>
                <a:lnTo>
                  <a:pt x="510" y="154"/>
                </a:lnTo>
                <a:lnTo>
                  <a:pt x="522" y="154"/>
                </a:lnTo>
                <a:lnTo>
                  <a:pt x="532" y="154"/>
                </a:lnTo>
                <a:lnTo>
                  <a:pt x="538" y="149"/>
                </a:lnTo>
                <a:lnTo>
                  <a:pt x="549" y="149"/>
                </a:lnTo>
                <a:lnTo>
                  <a:pt x="559" y="154"/>
                </a:lnTo>
                <a:lnTo>
                  <a:pt x="566" y="154"/>
                </a:lnTo>
                <a:lnTo>
                  <a:pt x="576" y="154"/>
                </a:lnTo>
                <a:lnTo>
                  <a:pt x="587" y="154"/>
                </a:lnTo>
                <a:lnTo>
                  <a:pt x="598" y="154"/>
                </a:lnTo>
                <a:lnTo>
                  <a:pt x="603" y="154"/>
                </a:lnTo>
                <a:lnTo>
                  <a:pt x="615" y="154"/>
                </a:lnTo>
                <a:lnTo>
                  <a:pt x="626" y="154"/>
                </a:lnTo>
                <a:lnTo>
                  <a:pt x="631" y="154"/>
                </a:lnTo>
                <a:lnTo>
                  <a:pt x="642" y="154"/>
                </a:lnTo>
                <a:lnTo>
                  <a:pt x="652" y="154"/>
                </a:lnTo>
                <a:lnTo>
                  <a:pt x="659" y="154"/>
                </a:lnTo>
                <a:lnTo>
                  <a:pt x="670" y="154"/>
                </a:lnTo>
                <a:lnTo>
                  <a:pt x="680" y="154"/>
                </a:lnTo>
                <a:lnTo>
                  <a:pt x="686" y="154"/>
                </a:lnTo>
                <a:lnTo>
                  <a:pt x="696" y="154"/>
                </a:lnTo>
                <a:lnTo>
                  <a:pt x="708" y="154"/>
                </a:lnTo>
                <a:lnTo>
                  <a:pt x="719" y="154"/>
                </a:lnTo>
                <a:lnTo>
                  <a:pt x="724" y="154"/>
                </a:lnTo>
                <a:lnTo>
                  <a:pt x="735" y="154"/>
                </a:lnTo>
                <a:lnTo>
                  <a:pt x="746" y="154"/>
                </a:lnTo>
                <a:lnTo>
                  <a:pt x="752" y="154"/>
                </a:lnTo>
                <a:lnTo>
                  <a:pt x="763" y="154"/>
                </a:lnTo>
                <a:lnTo>
                  <a:pt x="774" y="154"/>
                </a:lnTo>
                <a:lnTo>
                  <a:pt x="779" y="154"/>
                </a:lnTo>
                <a:lnTo>
                  <a:pt x="791" y="154"/>
                </a:lnTo>
                <a:lnTo>
                  <a:pt x="801" y="154"/>
                </a:lnTo>
                <a:lnTo>
                  <a:pt x="812" y="154"/>
                </a:lnTo>
                <a:lnTo>
                  <a:pt x="817" y="154"/>
                </a:lnTo>
                <a:lnTo>
                  <a:pt x="828" y="154"/>
                </a:lnTo>
                <a:lnTo>
                  <a:pt x="840" y="154"/>
                </a:lnTo>
                <a:lnTo>
                  <a:pt x="844" y="154"/>
                </a:lnTo>
                <a:lnTo>
                  <a:pt x="856" y="154"/>
                </a:lnTo>
                <a:lnTo>
                  <a:pt x="867" y="154"/>
                </a:lnTo>
                <a:lnTo>
                  <a:pt x="872" y="154"/>
                </a:lnTo>
                <a:lnTo>
                  <a:pt x="884" y="154"/>
                </a:lnTo>
                <a:lnTo>
                  <a:pt x="895" y="154"/>
                </a:lnTo>
                <a:lnTo>
                  <a:pt x="905" y="154"/>
                </a:lnTo>
                <a:lnTo>
                  <a:pt x="911" y="154"/>
                </a:lnTo>
                <a:lnTo>
                  <a:pt x="921" y="154"/>
                </a:lnTo>
                <a:lnTo>
                  <a:pt x="933" y="154"/>
                </a:lnTo>
                <a:lnTo>
                  <a:pt x="938" y="154"/>
                </a:lnTo>
                <a:lnTo>
                  <a:pt x="949" y="154"/>
                </a:lnTo>
                <a:lnTo>
                  <a:pt x="960" y="154"/>
                </a:lnTo>
                <a:lnTo>
                  <a:pt x="965" y="154"/>
                </a:lnTo>
                <a:lnTo>
                  <a:pt x="976" y="154"/>
                </a:lnTo>
                <a:lnTo>
                  <a:pt x="988" y="154"/>
                </a:lnTo>
                <a:lnTo>
                  <a:pt x="993" y="154"/>
                </a:lnTo>
                <a:lnTo>
                  <a:pt x="1004" y="154"/>
                </a:lnTo>
                <a:lnTo>
                  <a:pt x="1015" y="154"/>
                </a:lnTo>
                <a:lnTo>
                  <a:pt x="1025" y="154"/>
                </a:lnTo>
                <a:lnTo>
                  <a:pt x="1032" y="154"/>
                </a:lnTo>
                <a:lnTo>
                  <a:pt x="1042" y="154"/>
                </a:lnTo>
                <a:lnTo>
                  <a:pt x="1053" y="154"/>
                </a:lnTo>
                <a:lnTo>
                  <a:pt x="1059" y="154"/>
                </a:lnTo>
                <a:lnTo>
                  <a:pt x="1069" y="154"/>
                </a:lnTo>
                <a:lnTo>
                  <a:pt x="1081" y="154"/>
                </a:lnTo>
                <a:lnTo>
                  <a:pt x="1086" y="154"/>
                </a:lnTo>
                <a:lnTo>
                  <a:pt x="1097" y="154"/>
                </a:lnTo>
                <a:lnTo>
                  <a:pt x="1108" y="154"/>
                </a:lnTo>
                <a:lnTo>
                  <a:pt x="1120" y="154"/>
                </a:lnTo>
                <a:lnTo>
                  <a:pt x="1125" y="154"/>
                </a:lnTo>
                <a:lnTo>
                  <a:pt x="1136" y="154"/>
                </a:lnTo>
              </a:path>
            </a:pathLst>
          </a:custGeom>
          <a:noFill/>
          <a:ln w="1588"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322" name="Freeform 66">
            <a:extLst>
              <a:ext uri="{FF2B5EF4-FFF2-40B4-BE49-F238E27FC236}">
                <a16:creationId xmlns:a16="http://schemas.microsoft.com/office/drawing/2014/main" id="{2106D66B-D02F-4699-A2B9-8B30C626E8E0}"/>
              </a:ext>
            </a:extLst>
          </p:cNvPr>
          <p:cNvSpPr>
            <a:spLocks noEditPoints="1"/>
          </p:cNvSpPr>
          <p:nvPr/>
        </p:nvSpPr>
        <p:spPr bwMode="auto">
          <a:xfrm>
            <a:off x="4946650" y="3117850"/>
            <a:ext cx="295275" cy="296863"/>
          </a:xfrm>
          <a:custGeom>
            <a:avLst/>
            <a:gdLst>
              <a:gd name="T0" fmla="*/ 1224 w 1237"/>
              <a:gd name="T1" fmla="*/ 60 h 1236"/>
              <a:gd name="T2" fmla="*/ 260 w 1237"/>
              <a:gd name="T3" fmla="*/ 1024 h 1236"/>
              <a:gd name="T4" fmla="*/ 213 w 1237"/>
              <a:gd name="T5" fmla="*/ 1024 h 1236"/>
              <a:gd name="T6" fmla="*/ 213 w 1237"/>
              <a:gd name="T7" fmla="*/ 977 h 1236"/>
              <a:gd name="T8" fmla="*/ 1177 w 1237"/>
              <a:gd name="T9" fmla="*/ 13 h 1236"/>
              <a:gd name="T10" fmla="*/ 1224 w 1237"/>
              <a:gd name="T11" fmla="*/ 13 h 1236"/>
              <a:gd name="T12" fmla="*/ 1224 w 1237"/>
              <a:gd name="T13" fmla="*/ 60 h 1236"/>
              <a:gd name="T14" fmla="*/ 425 w 1237"/>
              <a:gd name="T15" fmla="*/ 1095 h 1236"/>
              <a:gd name="T16" fmla="*/ 0 w 1237"/>
              <a:gd name="T17" fmla="*/ 1236 h 1236"/>
              <a:gd name="T18" fmla="*/ 142 w 1237"/>
              <a:gd name="T19" fmla="*/ 812 h 1236"/>
              <a:gd name="T20" fmla="*/ 425 w 1237"/>
              <a:gd name="T21" fmla="*/ 1095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7" h="1236">
                <a:moveTo>
                  <a:pt x="1224" y="60"/>
                </a:moveTo>
                <a:lnTo>
                  <a:pt x="260" y="1024"/>
                </a:lnTo>
                <a:cubicBezTo>
                  <a:pt x="247" y="1037"/>
                  <a:pt x="226" y="1037"/>
                  <a:pt x="213" y="1024"/>
                </a:cubicBezTo>
                <a:cubicBezTo>
                  <a:pt x="200" y="1011"/>
                  <a:pt x="200" y="990"/>
                  <a:pt x="213" y="977"/>
                </a:cubicBezTo>
                <a:lnTo>
                  <a:pt x="1177" y="13"/>
                </a:lnTo>
                <a:cubicBezTo>
                  <a:pt x="1190" y="0"/>
                  <a:pt x="1211" y="0"/>
                  <a:pt x="1224" y="13"/>
                </a:cubicBezTo>
                <a:cubicBezTo>
                  <a:pt x="1237" y="26"/>
                  <a:pt x="1237" y="47"/>
                  <a:pt x="1224" y="60"/>
                </a:cubicBezTo>
                <a:close/>
                <a:moveTo>
                  <a:pt x="425" y="1095"/>
                </a:moveTo>
                <a:lnTo>
                  <a:pt x="0" y="1236"/>
                </a:lnTo>
                <a:lnTo>
                  <a:pt x="142" y="812"/>
                </a:lnTo>
                <a:lnTo>
                  <a:pt x="425" y="1095"/>
                </a:lnTo>
                <a:close/>
              </a:path>
            </a:pathLst>
          </a:custGeom>
          <a:solidFill>
            <a:srgbClr val="000000"/>
          </a:solidFill>
          <a:ln w="1588" cap="flat">
            <a:solidFill>
              <a:srgbClr val="000000"/>
            </a:solidFill>
            <a:prstDash val="solid"/>
            <a:bevel/>
            <a:headEnd/>
            <a:tailEnd/>
          </a:ln>
        </p:spPr>
        <p:txBody>
          <a:bodyPr/>
          <a:lstStyle/>
          <a:p>
            <a:endParaRPr lang="en-US"/>
          </a:p>
        </p:txBody>
      </p:sp>
      <p:sp>
        <p:nvSpPr>
          <p:cNvPr id="96323" name="Rectangle 67">
            <a:extLst>
              <a:ext uri="{FF2B5EF4-FFF2-40B4-BE49-F238E27FC236}">
                <a16:creationId xmlns:a16="http://schemas.microsoft.com/office/drawing/2014/main" id="{38755EBE-C616-4188-ADC8-1DEAE39DCFE3}"/>
              </a:ext>
            </a:extLst>
          </p:cNvPr>
          <p:cNvSpPr>
            <a:spLocks noChangeArrowheads="1"/>
          </p:cNvSpPr>
          <p:nvPr/>
        </p:nvSpPr>
        <p:spPr bwMode="auto">
          <a:xfrm>
            <a:off x="5349875" y="2911475"/>
            <a:ext cx="106680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creeping wave</a:t>
            </a:r>
            <a:endParaRPr lang="en-US" altLang="en-US"/>
          </a:p>
        </p:txBody>
      </p:sp>
      <p:sp>
        <p:nvSpPr>
          <p:cNvPr id="96324" name="Rectangle 68">
            <a:extLst>
              <a:ext uri="{FF2B5EF4-FFF2-40B4-BE49-F238E27FC236}">
                <a16:creationId xmlns:a16="http://schemas.microsoft.com/office/drawing/2014/main" id="{571B030B-44A0-4EF1-B723-9150B546D588}"/>
              </a:ext>
            </a:extLst>
          </p:cNvPr>
          <p:cNvSpPr>
            <a:spLocks noChangeArrowheads="1"/>
          </p:cNvSpPr>
          <p:nvPr/>
        </p:nvSpPr>
        <p:spPr bwMode="auto">
          <a:xfrm>
            <a:off x="4276725" y="5287963"/>
            <a:ext cx="404813"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time, </a:t>
            </a:r>
            <a:endParaRPr lang="en-US" altLang="en-US"/>
          </a:p>
        </p:txBody>
      </p:sp>
      <p:sp>
        <p:nvSpPr>
          <p:cNvPr id="96325" name="Rectangle 69">
            <a:extLst>
              <a:ext uri="{FF2B5EF4-FFF2-40B4-BE49-F238E27FC236}">
                <a16:creationId xmlns:a16="http://schemas.microsoft.com/office/drawing/2014/main" id="{FB484242-A140-4F04-9FBA-7EDE1BCBD98A}"/>
              </a:ext>
            </a:extLst>
          </p:cNvPr>
          <p:cNvSpPr>
            <a:spLocks noChangeArrowheads="1"/>
          </p:cNvSpPr>
          <p:nvPr/>
        </p:nvSpPr>
        <p:spPr bwMode="auto">
          <a:xfrm>
            <a:off x="4667250" y="5270500"/>
            <a:ext cx="952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Symbol" panose="05050102010706020507" pitchFamily="18" charset="2"/>
              </a:rPr>
              <a:t>m</a:t>
            </a:r>
            <a:endParaRPr lang="en-US" altLang="en-US"/>
          </a:p>
        </p:txBody>
      </p:sp>
      <p:sp>
        <p:nvSpPr>
          <p:cNvPr id="96326" name="Rectangle 70">
            <a:extLst>
              <a:ext uri="{FF2B5EF4-FFF2-40B4-BE49-F238E27FC236}">
                <a16:creationId xmlns:a16="http://schemas.microsoft.com/office/drawing/2014/main" id="{D865D7B8-E4D1-4F2F-8527-C618EED3938B}"/>
              </a:ext>
            </a:extLst>
          </p:cNvPr>
          <p:cNvSpPr>
            <a:spLocks noChangeArrowheads="1"/>
          </p:cNvSpPr>
          <p:nvPr/>
        </p:nvSpPr>
        <p:spPr bwMode="auto">
          <a:xfrm>
            <a:off x="4756150" y="5287963"/>
            <a:ext cx="2571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sec</a:t>
            </a:r>
            <a:endParaRPr lang="en-US" altLang="en-US"/>
          </a:p>
        </p:txBody>
      </p:sp>
      <p:sp>
        <p:nvSpPr>
          <p:cNvPr id="96327" name="Rectangle 71">
            <a:extLst>
              <a:ext uri="{FF2B5EF4-FFF2-40B4-BE49-F238E27FC236}">
                <a16:creationId xmlns:a16="http://schemas.microsoft.com/office/drawing/2014/main" id="{7B101281-C4BE-4B5D-B4C3-2F88E784E028}"/>
              </a:ext>
            </a:extLst>
          </p:cNvPr>
          <p:cNvSpPr>
            <a:spLocks noChangeArrowheads="1"/>
          </p:cNvSpPr>
          <p:nvPr/>
        </p:nvSpPr>
        <p:spPr bwMode="auto">
          <a:xfrm rot="16200000">
            <a:off x="2169319" y="3663156"/>
            <a:ext cx="7175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amplitude</a:t>
            </a:r>
            <a:endParaRPr lang="en-US" altLang="en-US"/>
          </a:p>
        </p:txBody>
      </p:sp>
      <p:sp>
        <p:nvSpPr>
          <p:cNvPr id="96328" name="Rectangle 72">
            <a:extLst>
              <a:ext uri="{FF2B5EF4-FFF2-40B4-BE49-F238E27FC236}">
                <a16:creationId xmlns:a16="http://schemas.microsoft.com/office/drawing/2014/main" id="{F87EAFC6-AD0C-420F-A39C-28668657D26B}"/>
              </a:ext>
            </a:extLst>
          </p:cNvPr>
          <p:cNvSpPr>
            <a:spLocks noChangeArrowheads="1"/>
          </p:cNvSpPr>
          <p:nvPr/>
        </p:nvSpPr>
        <p:spPr bwMode="auto">
          <a:xfrm>
            <a:off x="2997200" y="2665413"/>
            <a:ext cx="3779838" cy="22193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329" name="Rectangle 73">
            <a:extLst>
              <a:ext uri="{FF2B5EF4-FFF2-40B4-BE49-F238E27FC236}">
                <a16:creationId xmlns:a16="http://schemas.microsoft.com/office/drawing/2014/main" id="{839756DE-D9DE-425F-8F68-BC9EB243D1C4}"/>
              </a:ext>
            </a:extLst>
          </p:cNvPr>
          <p:cNvSpPr>
            <a:spLocks noChangeArrowheads="1"/>
          </p:cNvSpPr>
          <p:nvPr/>
        </p:nvSpPr>
        <p:spPr bwMode="auto">
          <a:xfrm>
            <a:off x="2997200" y="2665413"/>
            <a:ext cx="3779838" cy="2219325"/>
          </a:xfrm>
          <a:prstGeom prst="rect">
            <a:avLst/>
          </a:prstGeom>
          <a:noFill/>
          <a:ln w="1588" cap="rnd">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330" name="Line 74">
            <a:extLst>
              <a:ext uri="{FF2B5EF4-FFF2-40B4-BE49-F238E27FC236}">
                <a16:creationId xmlns:a16="http://schemas.microsoft.com/office/drawing/2014/main" id="{03224D7E-7BA5-4A41-81BD-3DA8908D2F88}"/>
              </a:ext>
            </a:extLst>
          </p:cNvPr>
          <p:cNvSpPr>
            <a:spLocks noChangeShapeType="1"/>
          </p:cNvSpPr>
          <p:nvPr/>
        </p:nvSpPr>
        <p:spPr bwMode="auto">
          <a:xfrm>
            <a:off x="2997200" y="2665413"/>
            <a:ext cx="3779838"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31" name="Freeform 75">
            <a:extLst>
              <a:ext uri="{FF2B5EF4-FFF2-40B4-BE49-F238E27FC236}">
                <a16:creationId xmlns:a16="http://schemas.microsoft.com/office/drawing/2014/main" id="{4EA326E0-B282-45B5-AC11-B17A90330275}"/>
              </a:ext>
            </a:extLst>
          </p:cNvPr>
          <p:cNvSpPr>
            <a:spLocks/>
          </p:cNvSpPr>
          <p:nvPr/>
        </p:nvSpPr>
        <p:spPr bwMode="auto">
          <a:xfrm>
            <a:off x="2997200" y="2665413"/>
            <a:ext cx="3779838" cy="2219325"/>
          </a:xfrm>
          <a:custGeom>
            <a:avLst/>
            <a:gdLst>
              <a:gd name="T0" fmla="*/ 0 w 2381"/>
              <a:gd name="T1" fmla="*/ 1398 h 1398"/>
              <a:gd name="T2" fmla="*/ 2381 w 2381"/>
              <a:gd name="T3" fmla="*/ 1398 h 1398"/>
              <a:gd name="T4" fmla="*/ 2381 w 2381"/>
              <a:gd name="T5" fmla="*/ 0 h 1398"/>
            </a:gdLst>
            <a:ahLst/>
            <a:cxnLst>
              <a:cxn ang="0">
                <a:pos x="T0" y="T1"/>
              </a:cxn>
              <a:cxn ang="0">
                <a:pos x="T2" y="T3"/>
              </a:cxn>
              <a:cxn ang="0">
                <a:pos x="T4" y="T5"/>
              </a:cxn>
            </a:cxnLst>
            <a:rect l="0" t="0" r="r" b="b"/>
            <a:pathLst>
              <a:path w="2381" h="1398">
                <a:moveTo>
                  <a:pt x="0" y="1398"/>
                </a:moveTo>
                <a:lnTo>
                  <a:pt x="2381" y="1398"/>
                </a:lnTo>
                <a:lnTo>
                  <a:pt x="2381" y="0"/>
                </a:lnTo>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332" name="Line 76">
            <a:extLst>
              <a:ext uri="{FF2B5EF4-FFF2-40B4-BE49-F238E27FC236}">
                <a16:creationId xmlns:a16="http://schemas.microsoft.com/office/drawing/2014/main" id="{73B2BC20-18E5-43C9-9AB1-92D5CA929888}"/>
              </a:ext>
            </a:extLst>
          </p:cNvPr>
          <p:cNvSpPr>
            <a:spLocks noChangeShapeType="1"/>
          </p:cNvSpPr>
          <p:nvPr/>
        </p:nvSpPr>
        <p:spPr bwMode="auto">
          <a:xfrm flipV="1">
            <a:off x="2997200" y="2665413"/>
            <a:ext cx="3175" cy="221932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33" name="Line 77">
            <a:extLst>
              <a:ext uri="{FF2B5EF4-FFF2-40B4-BE49-F238E27FC236}">
                <a16:creationId xmlns:a16="http://schemas.microsoft.com/office/drawing/2014/main" id="{4F43F59F-3C9D-43FC-B15E-5C00F8FA98C1}"/>
              </a:ext>
            </a:extLst>
          </p:cNvPr>
          <p:cNvSpPr>
            <a:spLocks noChangeShapeType="1"/>
          </p:cNvSpPr>
          <p:nvPr/>
        </p:nvSpPr>
        <p:spPr bwMode="auto">
          <a:xfrm flipV="1">
            <a:off x="2997200" y="4843463"/>
            <a:ext cx="3175"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34" name="Line 78">
            <a:extLst>
              <a:ext uri="{FF2B5EF4-FFF2-40B4-BE49-F238E27FC236}">
                <a16:creationId xmlns:a16="http://schemas.microsoft.com/office/drawing/2014/main" id="{895841D6-68EF-4E8A-94EB-42F7E6C0A149}"/>
              </a:ext>
            </a:extLst>
          </p:cNvPr>
          <p:cNvSpPr>
            <a:spLocks noChangeShapeType="1"/>
          </p:cNvSpPr>
          <p:nvPr/>
        </p:nvSpPr>
        <p:spPr bwMode="auto">
          <a:xfrm>
            <a:off x="2997200" y="2665413"/>
            <a:ext cx="3175"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35" name="Rectangle 79">
            <a:extLst>
              <a:ext uri="{FF2B5EF4-FFF2-40B4-BE49-F238E27FC236}">
                <a16:creationId xmlns:a16="http://schemas.microsoft.com/office/drawing/2014/main" id="{60B796C3-C7F6-4644-89B9-772CDDAC5423}"/>
              </a:ext>
            </a:extLst>
          </p:cNvPr>
          <p:cNvSpPr>
            <a:spLocks noChangeArrowheads="1"/>
          </p:cNvSpPr>
          <p:nvPr/>
        </p:nvSpPr>
        <p:spPr bwMode="auto">
          <a:xfrm>
            <a:off x="2936875" y="4979988"/>
            <a:ext cx="55563"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96336" name="Rectangle 80">
            <a:extLst>
              <a:ext uri="{FF2B5EF4-FFF2-40B4-BE49-F238E27FC236}">
                <a16:creationId xmlns:a16="http://schemas.microsoft.com/office/drawing/2014/main" id="{60BE6BC9-036D-4AFB-8E2C-714F3FAFE3D6}"/>
              </a:ext>
            </a:extLst>
          </p:cNvPr>
          <p:cNvSpPr>
            <a:spLocks noChangeArrowheads="1"/>
          </p:cNvSpPr>
          <p:nvPr/>
        </p:nvSpPr>
        <p:spPr bwMode="auto">
          <a:xfrm>
            <a:off x="2990850" y="4979988"/>
            <a:ext cx="920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a:t>
            </a:r>
            <a:endParaRPr lang="en-US" altLang="en-US"/>
          </a:p>
        </p:txBody>
      </p:sp>
      <p:sp>
        <p:nvSpPr>
          <p:cNvPr id="96337" name="Line 81">
            <a:extLst>
              <a:ext uri="{FF2B5EF4-FFF2-40B4-BE49-F238E27FC236}">
                <a16:creationId xmlns:a16="http://schemas.microsoft.com/office/drawing/2014/main" id="{2EDAEB40-5224-4C54-B805-787102C86E8B}"/>
              </a:ext>
            </a:extLst>
          </p:cNvPr>
          <p:cNvSpPr>
            <a:spLocks noChangeShapeType="1"/>
          </p:cNvSpPr>
          <p:nvPr/>
        </p:nvSpPr>
        <p:spPr bwMode="auto">
          <a:xfrm flipV="1">
            <a:off x="3744913" y="4843463"/>
            <a:ext cx="3175"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38" name="Line 82">
            <a:extLst>
              <a:ext uri="{FF2B5EF4-FFF2-40B4-BE49-F238E27FC236}">
                <a16:creationId xmlns:a16="http://schemas.microsoft.com/office/drawing/2014/main" id="{1D90EB7C-92C1-4226-97B3-31E885D7767F}"/>
              </a:ext>
            </a:extLst>
          </p:cNvPr>
          <p:cNvSpPr>
            <a:spLocks noChangeShapeType="1"/>
          </p:cNvSpPr>
          <p:nvPr/>
        </p:nvSpPr>
        <p:spPr bwMode="auto">
          <a:xfrm>
            <a:off x="3744913" y="2665413"/>
            <a:ext cx="3175"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39" name="Rectangle 83">
            <a:extLst>
              <a:ext uri="{FF2B5EF4-FFF2-40B4-BE49-F238E27FC236}">
                <a16:creationId xmlns:a16="http://schemas.microsoft.com/office/drawing/2014/main" id="{F3C0BC53-45CF-4816-B8ED-6A7D2ADA0DFF}"/>
              </a:ext>
            </a:extLst>
          </p:cNvPr>
          <p:cNvSpPr>
            <a:spLocks noChangeArrowheads="1"/>
          </p:cNvSpPr>
          <p:nvPr/>
        </p:nvSpPr>
        <p:spPr bwMode="auto">
          <a:xfrm>
            <a:off x="3633788" y="4979988"/>
            <a:ext cx="555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96340" name="Rectangle 84">
            <a:extLst>
              <a:ext uri="{FF2B5EF4-FFF2-40B4-BE49-F238E27FC236}">
                <a16:creationId xmlns:a16="http://schemas.microsoft.com/office/drawing/2014/main" id="{90C939E8-2EB9-4C43-8A40-6EDB920185BA}"/>
              </a:ext>
            </a:extLst>
          </p:cNvPr>
          <p:cNvSpPr>
            <a:spLocks noChangeArrowheads="1"/>
          </p:cNvSpPr>
          <p:nvPr/>
        </p:nvSpPr>
        <p:spPr bwMode="auto">
          <a:xfrm>
            <a:off x="3687763" y="4979988"/>
            <a:ext cx="230187"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0.5</a:t>
            </a:r>
            <a:endParaRPr lang="en-US" altLang="en-US"/>
          </a:p>
        </p:txBody>
      </p:sp>
      <p:sp>
        <p:nvSpPr>
          <p:cNvPr id="96341" name="Line 85">
            <a:extLst>
              <a:ext uri="{FF2B5EF4-FFF2-40B4-BE49-F238E27FC236}">
                <a16:creationId xmlns:a16="http://schemas.microsoft.com/office/drawing/2014/main" id="{5B9E0D72-A83E-4578-B157-87E36C3B00A6}"/>
              </a:ext>
            </a:extLst>
          </p:cNvPr>
          <p:cNvSpPr>
            <a:spLocks noChangeShapeType="1"/>
          </p:cNvSpPr>
          <p:nvPr/>
        </p:nvSpPr>
        <p:spPr bwMode="auto">
          <a:xfrm flipV="1">
            <a:off x="4503738" y="48434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42" name="Line 86">
            <a:extLst>
              <a:ext uri="{FF2B5EF4-FFF2-40B4-BE49-F238E27FC236}">
                <a16:creationId xmlns:a16="http://schemas.microsoft.com/office/drawing/2014/main" id="{636F945E-EAA6-408F-B6BF-80377AFF3247}"/>
              </a:ext>
            </a:extLst>
          </p:cNvPr>
          <p:cNvSpPr>
            <a:spLocks noChangeShapeType="1"/>
          </p:cNvSpPr>
          <p:nvPr/>
        </p:nvSpPr>
        <p:spPr bwMode="auto">
          <a:xfrm>
            <a:off x="4503738" y="2665413"/>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43" name="Rectangle 87">
            <a:extLst>
              <a:ext uri="{FF2B5EF4-FFF2-40B4-BE49-F238E27FC236}">
                <a16:creationId xmlns:a16="http://schemas.microsoft.com/office/drawing/2014/main" id="{D11EBCC7-363C-4C78-BB83-9461DE31BF28}"/>
              </a:ext>
            </a:extLst>
          </p:cNvPr>
          <p:cNvSpPr>
            <a:spLocks noChangeArrowheads="1"/>
          </p:cNvSpPr>
          <p:nvPr/>
        </p:nvSpPr>
        <p:spPr bwMode="auto">
          <a:xfrm>
            <a:off x="4478338" y="4979988"/>
            <a:ext cx="920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a:t>
            </a:r>
            <a:endParaRPr lang="en-US" altLang="en-US"/>
          </a:p>
        </p:txBody>
      </p:sp>
      <p:sp>
        <p:nvSpPr>
          <p:cNvPr id="96344" name="Line 88">
            <a:extLst>
              <a:ext uri="{FF2B5EF4-FFF2-40B4-BE49-F238E27FC236}">
                <a16:creationId xmlns:a16="http://schemas.microsoft.com/office/drawing/2014/main" id="{83C8432A-633E-406C-A811-09BA83094ED6}"/>
              </a:ext>
            </a:extLst>
          </p:cNvPr>
          <p:cNvSpPr>
            <a:spLocks noChangeShapeType="1"/>
          </p:cNvSpPr>
          <p:nvPr/>
        </p:nvSpPr>
        <p:spPr bwMode="auto">
          <a:xfrm flipV="1">
            <a:off x="5260975" y="4843463"/>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45" name="Line 89">
            <a:extLst>
              <a:ext uri="{FF2B5EF4-FFF2-40B4-BE49-F238E27FC236}">
                <a16:creationId xmlns:a16="http://schemas.microsoft.com/office/drawing/2014/main" id="{2CA0CE0F-9186-487C-A7C3-1FEDD1E53C36}"/>
              </a:ext>
            </a:extLst>
          </p:cNvPr>
          <p:cNvSpPr>
            <a:spLocks noChangeShapeType="1"/>
          </p:cNvSpPr>
          <p:nvPr/>
        </p:nvSpPr>
        <p:spPr bwMode="auto">
          <a:xfrm>
            <a:off x="5260975" y="26654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46" name="Rectangle 90">
            <a:extLst>
              <a:ext uri="{FF2B5EF4-FFF2-40B4-BE49-F238E27FC236}">
                <a16:creationId xmlns:a16="http://schemas.microsoft.com/office/drawing/2014/main" id="{D604A6A4-3487-4814-AE2D-F2F85082CE10}"/>
              </a:ext>
            </a:extLst>
          </p:cNvPr>
          <p:cNvSpPr>
            <a:spLocks noChangeArrowheads="1"/>
          </p:cNvSpPr>
          <p:nvPr/>
        </p:nvSpPr>
        <p:spPr bwMode="auto">
          <a:xfrm>
            <a:off x="5184775" y="4979988"/>
            <a:ext cx="230188"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0.5</a:t>
            </a:r>
            <a:endParaRPr lang="en-US" altLang="en-US"/>
          </a:p>
        </p:txBody>
      </p:sp>
      <p:sp>
        <p:nvSpPr>
          <p:cNvPr id="96347" name="Line 91">
            <a:extLst>
              <a:ext uri="{FF2B5EF4-FFF2-40B4-BE49-F238E27FC236}">
                <a16:creationId xmlns:a16="http://schemas.microsoft.com/office/drawing/2014/main" id="{E8C6F4D9-F7F7-4A2E-AC2E-DBE0673FE31C}"/>
              </a:ext>
            </a:extLst>
          </p:cNvPr>
          <p:cNvSpPr>
            <a:spLocks noChangeShapeType="1"/>
          </p:cNvSpPr>
          <p:nvPr/>
        </p:nvSpPr>
        <p:spPr bwMode="auto">
          <a:xfrm flipV="1">
            <a:off x="6019800" y="4843463"/>
            <a:ext cx="1588"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48" name="Line 92">
            <a:extLst>
              <a:ext uri="{FF2B5EF4-FFF2-40B4-BE49-F238E27FC236}">
                <a16:creationId xmlns:a16="http://schemas.microsoft.com/office/drawing/2014/main" id="{6CE5CDAB-C8E4-4408-94D4-2C3ACA72B34F}"/>
              </a:ext>
            </a:extLst>
          </p:cNvPr>
          <p:cNvSpPr>
            <a:spLocks noChangeShapeType="1"/>
          </p:cNvSpPr>
          <p:nvPr/>
        </p:nvSpPr>
        <p:spPr bwMode="auto">
          <a:xfrm>
            <a:off x="6019800" y="2665413"/>
            <a:ext cx="1588"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49" name="Rectangle 93">
            <a:extLst>
              <a:ext uri="{FF2B5EF4-FFF2-40B4-BE49-F238E27FC236}">
                <a16:creationId xmlns:a16="http://schemas.microsoft.com/office/drawing/2014/main" id="{92916930-3C0B-4116-99ED-26FA7D62C331}"/>
              </a:ext>
            </a:extLst>
          </p:cNvPr>
          <p:cNvSpPr>
            <a:spLocks noChangeArrowheads="1"/>
          </p:cNvSpPr>
          <p:nvPr/>
        </p:nvSpPr>
        <p:spPr bwMode="auto">
          <a:xfrm>
            <a:off x="5994400" y="4979988"/>
            <a:ext cx="920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a:t>
            </a:r>
            <a:endParaRPr lang="en-US" altLang="en-US"/>
          </a:p>
        </p:txBody>
      </p:sp>
      <p:sp>
        <p:nvSpPr>
          <p:cNvPr id="96350" name="Line 94">
            <a:extLst>
              <a:ext uri="{FF2B5EF4-FFF2-40B4-BE49-F238E27FC236}">
                <a16:creationId xmlns:a16="http://schemas.microsoft.com/office/drawing/2014/main" id="{7208065E-27C9-42E9-BE08-281169B2345C}"/>
              </a:ext>
            </a:extLst>
          </p:cNvPr>
          <p:cNvSpPr>
            <a:spLocks noChangeShapeType="1"/>
          </p:cNvSpPr>
          <p:nvPr/>
        </p:nvSpPr>
        <p:spPr bwMode="auto">
          <a:xfrm flipV="1">
            <a:off x="6777038" y="4843463"/>
            <a:ext cx="1587" cy="412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51" name="Line 95">
            <a:extLst>
              <a:ext uri="{FF2B5EF4-FFF2-40B4-BE49-F238E27FC236}">
                <a16:creationId xmlns:a16="http://schemas.microsoft.com/office/drawing/2014/main" id="{CB5AE180-28F5-4ADD-9461-96B0FB3EA926}"/>
              </a:ext>
            </a:extLst>
          </p:cNvPr>
          <p:cNvSpPr>
            <a:spLocks noChangeShapeType="1"/>
          </p:cNvSpPr>
          <p:nvPr/>
        </p:nvSpPr>
        <p:spPr bwMode="auto">
          <a:xfrm>
            <a:off x="6777038" y="2665413"/>
            <a:ext cx="1587" cy="3333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52" name="Rectangle 96">
            <a:extLst>
              <a:ext uri="{FF2B5EF4-FFF2-40B4-BE49-F238E27FC236}">
                <a16:creationId xmlns:a16="http://schemas.microsoft.com/office/drawing/2014/main" id="{F62052A5-589D-4D4D-8030-C8CEEA692E30}"/>
              </a:ext>
            </a:extLst>
          </p:cNvPr>
          <p:cNvSpPr>
            <a:spLocks noChangeArrowheads="1"/>
          </p:cNvSpPr>
          <p:nvPr/>
        </p:nvSpPr>
        <p:spPr bwMode="auto">
          <a:xfrm>
            <a:off x="6699250" y="4979988"/>
            <a:ext cx="230188"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1.5</a:t>
            </a:r>
            <a:endParaRPr lang="en-US" altLang="en-US"/>
          </a:p>
        </p:txBody>
      </p:sp>
      <p:sp>
        <p:nvSpPr>
          <p:cNvPr id="96353" name="Line 97">
            <a:extLst>
              <a:ext uri="{FF2B5EF4-FFF2-40B4-BE49-F238E27FC236}">
                <a16:creationId xmlns:a16="http://schemas.microsoft.com/office/drawing/2014/main" id="{F49B568C-3799-4C14-82A8-466B11492EDF}"/>
              </a:ext>
            </a:extLst>
          </p:cNvPr>
          <p:cNvSpPr>
            <a:spLocks noChangeShapeType="1"/>
          </p:cNvSpPr>
          <p:nvPr/>
        </p:nvSpPr>
        <p:spPr bwMode="auto">
          <a:xfrm>
            <a:off x="2997200" y="4884738"/>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54" name="Line 98">
            <a:extLst>
              <a:ext uri="{FF2B5EF4-FFF2-40B4-BE49-F238E27FC236}">
                <a16:creationId xmlns:a16="http://schemas.microsoft.com/office/drawing/2014/main" id="{82334A5E-CCE8-4EB5-984F-92F3370C8EC3}"/>
              </a:ext>
            </a:extLst>
          </p:cNvPr>
          <p:cNvSpPr>
            <a:spLocks noChangeShapeType="1"/>
          </p:cNvSpPr>
          <p:nvPr/>
        </p:nvSpPr>
        <p:spPr bwMode="auto">
          <a:xfrm flipH="1">
            <a:off x="6732588" y="4884738"/>
            <a:ext cx="444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55" name="Rectangle 99">
            <a:extLst>
              <a:ext uri="{FF2B5EF4-FFF2-40B4-BE49-F238E27FC236}">
                <a16:creationId xmlns:a16="http://schemas.microsoft.com/office/drawing/2014/main" id="{D2E378E4-C14A-45F9-9A7E-CEE844BA02B0}"/>
              </a:ext>
            </a:extLst>
          </p:cNvPr>
          <p:cNvSpPr>
            <a:spLocks noChangeArrowheads="1"/>
          </p:cNvSpPr>
          <p:nvPr/>
        </p:nvSpPr>
        <p:spPr bwMode="auto">
          <a:xfrm>
            <a:off x="2735263" y="4826000"/>
            <a:ext cx="555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96356" name="Rectangle 100">
            <a:extLst>
              <a:ext uri="{FF2B5EF4-FFF2-40B4-BE49-F238E27FC236}">
                <a16:creationId xmlns:a16="http://schemas.microsoft.com/office/drawing/2014/main" id="{8BD4F60E-9C28-410A-BCC9-F1F5FF048A6D}"/>
              </a:ext>
            </a:extLst>
          </p:cNvPr>
          <p:cNvSpPr>
            <a:spLocks noChangeArrowheads="1"/>
          </p:cNvSpPr>
          <p:nvPr/>
        </p:nvSpPr>
        <p:spPr bwMode="auto">
          <a:xfrm>
            <a:off x="2789238" y="482600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40</a:t>
            </a:r>
            <a:endParaRPr lang="en-US" altLang="en-US"/>
          </a:p>
        </p:txBody>
      </p:sp>
      <p:sp>
        <p:nvSpPr>
          <p:cNvPr id="96357" name="Line 101">
            <a:extLst>
              <a:ext uri="{FF2B5EF4-FFF2-40B4-BE49-F238E27FC236}">
                <a16:creationId xmlns:a16="http://schemas.microsoft.com/office/drawing/2014/main" id="{4746DFDB-2637-4F79-B443-097EF1959F6B}"/>
              </a:ext>
            </a:extLst>
          </p:cNvPr>
          <p:cNvSpPr>
            <a:spLocks noChangeShapeType="1"/>
          </p:cNvSpPr>
          <p:nvPr/>
        </p:nvSpPr>
        <p:spPr bwMode="auto">
          <a:xfrm>
            <a:off x="2997200" y="456406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58" name="Line 102">
            <a:extLst>
              <a:ext uri="{FF2B5EF4-FFF2-40B4-BE49-F238E27FC236}">
                <a16:creationId xmlns:a16="http://schemas.microsoft.com/office/drawing/2014/main" id="{A78836D1-6690-455E-B779-A52BED734281}"/>
              </a:ext>
            </a:extLst>
          </p:cNvPr>
          <p:cNvSpPr>
            <a:spLocks noChangeShapeType="1"/>
          </p:cNvSpPr>
          <p:nvPr/>
        </p:nvSpPr>
        <p:spPr bwMode="auto">
          <a:xfrm flipH="1">
            <a:off x="6732588" y="4564063"/>
            <a:ext cx="444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59" name="Rectangle 103">
            <a:extLst>
              <a:ext uri="{FF2B5EF4-FFF2-40B4-BE49-F238E27FC236}">
                <a16:creationId xmlns:a16="http://schemas.microsoft.com/office/drawing/2014/main" id="{77804E88-3731-4E53-B4F3-B465AF7B5CDB}"/>
              </a:ext>
            </a:extLst>
          </p:cNvPr>
          <p:cNvSpPr>
            <a:spLocks noChangeArrowheads="1"/>
          </p:cNvSpPr>
          <p:nvPr/>
        </p:nvSpPr>
        <p:spPr bwMode="auto">
          <a:xfrm>
            <a:off x="2735263" y="4502150"/>
            <a:ext cx="555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96360" name="Rectangle 104">
            <a:extLst>
              <a:ext uri="{FF2B5EF4-FFF2-40B4-BE49-F238E27FC236}">
                <a16:creationId xmlns:a16="http://schemas.microsoft.com/office/drawing/2014/main" id="{EB12ABD3-275C-42C7-B98D-76D547741D15}"/>
              </a:ext>
            </a:extLst>
          </p:cNvPr>
          <p:cNvSpPr>
            <a:spLocks noChangeArrowheads="1"/>
          </p:cNvSpPr>
          <p:nvPr/>
        </p:nvSpPr>
        <p:spPr bwMode="auto">
          <a:xfrm>
            <a:off x="2789238" y="45021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30</a:t>
            </a:r>
            <a:endParaRPr lang="en-US" altLang="en-US"/>
          </a:p>
        </p:txBody>
      </p:sp>
      <p:sp>
        <p:nvSpPr>
          <p:cNvPr id="96361" name="Line 105">
            <a:extLst>
              <a:ext uri="{FF2B5EF4-FFF2-40B4-BE49-F238E27FC236}">
                <a16:creationId xmlns:a16="http://schemas.microsoft.com/office/drawing/2014/main" id="{B612801C-D25C-415E-BB6A-E60ED908C495}"/>
              </a:ext>
            </a:extLst>
          </p:cNvPr>
          <p:cNvSpPr>
            <a:spLocks noChangeShapeType="1"/>
          </p:cNvSpPr>
          <p:nvPr/>
        </p:nvSpPr>
        <p:spPr bwMode="auto">
          <a:xfrm>
            <a:off x="2997200" y="42497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62" name="Line 106">
            <a:extLst>
              <a:ext uri="{FF2B5EF4-FFF2-40B4-BE49-F238E27FC236}">
                <a16:creationId xmlns:a16="http://schemas.microsoft.com/office/drawing/2014/main" id="{56CED676-0028-41B7-BB60-2AE2E1EE6270}"/>
              </a:ext>
            </a:extLst>
          </p:cNvPr>
          <p:cNvSpPr>
            <a:spLocks noChangeShapeType="1"/>
          </p:cNvSpPr>
          <p:nvPr/>
        </p:nvSpPr>
        <p:spPr bwMode="auto">
          <a:xfrm flipH="1">
            <a:off x="6732588" y="4249738"/>
            <a:ext cx="444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63" name="Rectangle 107">
            <a:extLst>
              <a:ext uri="{FF2B5EF4-FFF2-40B4-BE49-F238E27FC236}">
                <a16:creationId xmlns:a16="http://schemas.microsoft.com/office/drawing/2014/main" id="{90EF2855-9C3C-485E-BFC8-2D7A17FB324A}"/>
              </a:ext>
            </a:extLst>
          </p:cNvPr>
          <p:cNvSpPr>
            <a:spLocks noChangeArrowheads="1"/>
          </p:cNvSpPr>
          <p:nvPr/>
        </p:nvSpPr>
        <p:spPr bwMode="auto">
          <a:xfrm>
            <a:off x="2735263" y="4189413"/>
            <a:ext cx="555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96364" name="Rectangle 108">
            <a:extLst>
              <a:ext uri="{FF2B5EF4-FFF2-40B4-BE49-F238E27FC236}">
                <a16:creationId xmlns:a16="http://schemas.microsoft.com/office/drawing/2014/main" id="{DF108283-6CB5-41E5-AB30-7CCC9AA81EFC}"/>
              </a:ext>
            </a:extLst>
          </p:cNvPr>
          <p:cNvSpPr>
            <a:spLocks noChangeArrowheads="1"/>
          </p:cNvSpPr>
          <p:nvPr/>
        </p:nvSpPr>
        <p:spPr bwMode="auto">
          <a:xfrm>
            <a:off x="2789238" y="4189413"/>
            <a:ext cx="18415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20</a:t>
            </a:r>
            <a:endParaRPr lang="en-US" altLang="en-US"/>
          </a:p>
        </p:txBody>
      </p:sp>
      <p:sp>
        <p:nvSpPr>
          <p:cNvPr id="96365" name="Line 109">
            <a:extLst>
              <a:ext uri="{FF2B5EF4-FFF2-40B4-BE49-F238E27FC236}">
                <a16:creationId xmlns:a16="http://schemas.microsoft.com/office/drawing/2014/main" id="{67708CB1-913A-4C28-9B7D-16983A8993CB}"/>
              </a:ext>
            </a:extLst>
          </p:cNvPr>
          <p:cNvSpPr>
            <a:spLocks noChangeShapeType="1"/>
          </p:cNvSpPr>
          <p:nvPr/>
        </p:nvSpPr>
        <p:spPr bwMode="auto">
          <a:xfrm>
            <a:off x="2997200" y="3927475"/>
            <a:ext cx="34925"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66" name="Line 110">
            <a:extLst>
              <a:ext uri="{FF2B5EF4-FFF2-40B4-BE49-F238E27FC236}">
                <a16:creationId xmlns:a16="http://schemas.microsoft.com/office/drawing/2014/main" id="{CD6755B7-189B-4657-92BE-8EA48A8313CF}"/>
              </a:ext>
            </a:extLst>
          </p:cNvPr>
          <p:cNvSpPr>
            <a:spLocks noChangeShapeType="1"/>
          </p:cNvSpPr>
          <p:nvPr/>
        </p:nvSpPr>
        <p:spPr bwMode="auto">
          <a:xfrm flipH="1">
            <a:off x="6732588" y="3927475"/>
            <a:ext cx="44450" cy="3175"/>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67" name="Rectangle 111">
            <a:extLst>
              <a:ext uri="{FF2B5EF4-FFF2-40B4-BE49-F238E27FC236}">
                <a16:creationId xmlns:a16="http://schemas.microsoft.com/office/drawing/2014/main" id="{8F0FD62B-F793-4558-B2BF-EEAB1AFC2875}"/>
              </a:ext>
            </a:extLst>
          </p:cNvPr>
          <p:cNvSpPr>
            <a:spLocks noChangeArrowheads="1"/>
          </p:cNvSpPr>
          <p:nvPr/>
        </p:nvSpPr>
        <p:spPr bwMode="auto">
          <a:xfrm>
            <a:off x="2735263" y="3867150"/>
            <a:ext cx="555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t>
            </a:r>
            <a:endParaRPr lang="en-US" altLang="en-US"/>
          </a:p>
        </p:txBody>
      </p:sp>
      <p:sp>
        <p:nvSpPr>
          <p:cNvPr id="96368" name="Rectangle 112">
            <a:extLst>
              <a:ext uri="{FF2B5EF4-FFF2-40B4-BE49-F238E27FC236}">
                <a16:creationId xmlns:a16="http://schemas.microsoft.com/office/drawing/2014/main" id="{8045D3EB-15CA-4012-B0A2-43950BE933DE}"/>
              </a:ext>
            </a:extLst>
          </p:cNvPr>
          <p:cNvSpPr>
            <a:spLocks noChangeArrowheads="1"/>
          </p:cNvSpPr>
          <p:nvPr/>
        </p:nvSpPr>
        <p:spPr bwMode="auto">
          <a:xfrm>
            <a:off x="2789238" y="38671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10</a:t>
            </a:r>
            <a:endParaRPr lang="en-US" altLang="en-US"/>
          </a:p>
        </p:txBody>
      </p:sp>
      <p:sp>
        <p:nvSpPr>
          <p:cNvPr id="96369" name="Line 113">
            <a:extLst>
              <a:ext uri="{FF2B5EF4-FFF2-40B4-BE49-F238E27FC236}">
                <a16:creationId xmlns:a16="http://schemas.microsoft.com/office/drawing/2014/main" id="{0E11C02C-F144-4297-AAD2-1FEC2B88CA27}"/>
              </a:ext>
            </a:extLst>
          </p:cNvPr>
          <p:cNvSpPr>
            <a:spLocks noChangeShapeType="1"/>
          </p:cNvSpPr>
          <p:nvPr/>
        </p:nvSpPr>
        <p:spPr bwMode="auto">
          <a:xfrm>
            <a:off x="2997200" y="36147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70" name="Line 114">
            <a:extLst>
              <a:ext uri="{FF2B5EF4-FFF2-40B4-BE49-F238E27FC236}">
                <a16:creationId xmlns:a16="http://schemas.microsoft.com/office/drawing/2014/main" id="{660201B2-BCAA-4EDD-B0D9-1C4D56C8AD55}"/>
              </a:ext>
            </a:extLst>
          </p:cNvPr>
          <p:cNvSpPr>
            <a:spLocks noChangeShapeType="1"/>
          </p:cNvSpPr>
          <p:nvPr/>
        </p:nvSpPr>
        <p:spPr bwMode="auto">
          <a:xfrm flipH="1">
            <a:off x="6732588" y="3614738"/>
            <a:ext cx="444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71" name="Rectangle 115">
            <a:extLst>
              <a:ext uri="{FF2B5EF4-FFF2-40B4-BE49-F238E27FC236}">
                <a16:creationId xmlns:a16="http://schemas.microsoft.com/office/drawing/2014/main" id="{5C5A9B9F-64D2-4C5B-9EE1-56CC223E3A27}"/>
              </a:ext>
            </a:extLst>
          </p:cNvPr>
          <p:cNvSpPr>
            <a:spLocks noChangeArrowheads="1"/>
          </p:cNvSpPr>
          <p:nvPr/>
        </p:nvSpPr>
        <p:spPr bwMode="auto">
          <a:xfrm>
            <a:off x="2832100" y="3554413"/>
            <a:ext cx="920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0</a:t>
            </a:r>
            <a:endParaRPr lang="en-US" altLang="en-US"/>
          </a:p>
        </p:txBody>
      </p:sp>
      <p:sp>
        <p:nvSpPr>
          <p:cNvPr id="96372" name="Line 116">
            <a:extLst>
              <a:ext uri="{FF2B5EF4-FFF2-40B4-BE49-F238E27FC236}">
                <a16:creationId xmlns:a16="http://schemas.microsoft.com/office/drawing/2014/main" id="{D85E5526-19DB-4C6E-9C20-0A88B9101624}"/>
              </a:ext>
            </a:extLst>
          </p:cNvPr>
          <p:cNvSpPr>
            <a:spLocks noChangeShapeType="1"/>
          </p:cNvSpPr>
          <p:nvPr/>
        </p:nvSpPr>
        <p:spPr bwMode="auto">
          <a:xfrm>
            <a:off x="2997200" y="3292475"/>
            <a:ext cx="34925"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73" name="Line 117">
            <a:extLst>
              <a:ext uri="{FF2B5EF4-FFF2-40B4-BE49-F238E27FC236}">
                <a16:creationId xmlns:a16="http://schemas.microsoft.com/office/drawing/2014/main" id="{F5C84F44-9425-444B-9EEE-476421E56C84}"/>
              </a:ext>
            </a:extLst>
          </p:cNvPr>
          <p:cNvSpPr>
            <a:spLocks noChangeShapeType="1"/>
          </p:cNvSpPr>
          <p:nvPr/>
        </p:nvSpPr>
        <p:spPr bwMode="auto">
          <a:xfrm flipH="1">
            <a:off x="6732588" y="3292475"/>
            <a:ext cx="44450" cy="1588"/>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74" name="Rectangle 118">
            <a:extLst>
              <a:ext uri="{FF2B5EF4-FFF2-40B4-BE49-F238E27FC236}">
                <a16:creationId xmlns:a16="http://schemas.microsoft.com/office/drawing/2014/main" id="{31BC8F5E-2A81-42DD-9FB4-230CB73D6383}"/>
              </a:ext>
            </a:extLst>
          </p:cNvPr>
          <p:cNvSpPr>
            <a:spLocks noChangeArrowheads="1"/>
          </p:cNvSpPr>
          <p:nvPr/>
        </p:nvSpPr>
        <p:spPr bwMode="auto">
          <a:xfrm>
            <a:off x="2770188" y="323215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10</a:t>
            </a:r>
            <a:endParaRPr lang="en-US" altLang="en-US"/>
          </a:p>
        </p:txBody>
      </p:sp>
      <p:sp>
        <p:nvSpPr>
          <p:cNvPr id="96375" name="Line 119">
            <a:extLst>
              <a:ext uri="{FF2B5EF4-FFF2-40B4-BE49-F238E27FC236}">
                <a16:creationId xmlns:a16="http://schemas.microsoft.com/office/drawing/2014/main" id="{F0D9F348-F705-4F73-986A-E4CEF4033351}"/>
              </a:ext>
            </a:extLst>
          </p:cNvPr>
          <p:cNvSpPr>
            <a:spLocks noChangeShapeType="1"/>
          </p:cNvSpPr>
          <p:nvPr/>
        </p:nvSpPr>
        <p:spPr bwMode="auto">
          <a:xfrm>
            <a:off x="2997200" y="2979738"/>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76" name="Line 120">
            <a:extLst>
              <a:ext uri="{FF2B5EF4-FFF2-40B4-BE49-F238E27FC236}">
                <a16:creationId xmlns:a16="http://schemas.microsoft.com/office/drawing/2014/main" id="{349DB857-23A2-4023-855C-B7C28BA18D93}"/>
              </a:ext>
            </a:extLst>
          </p:cNvPr>
          <p:cNvSpPr>
            <a:spLocks noChangeShapeType="1"/>
          </p:cNvSpPr>
          <p:nvPr/>
        </p:nvSpPr>
        <p:spPr bwMode="auto">
          <a:xfrm flipH="1">
            <a:off x="6732588" y="2979738"/>
            <a:ext cx="444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77" name="Rectangle 121">
            <a:extLst>
              <a:ext uri="{FF2B5EF4-FFF2-40B4-BE49-F238E27FC236}">
                <a16:creationId xmlns:a16="http://schemas.microsoft.com/office/drawing/2014/main" id="{EE8B8788-6F1A-4EE7-849C-8294D5B295BC}"/>
              </a:ext>
            </a:extLst>
          </p:cNvPr>
          <p:cNvSpPr>
            <a:spLocks noChangeArrowheads="1"/>
          </p:cNvSpPr>
          <p:nvPr/>
        </p:nvSpPr>
        <p:spPr bwMode="auto">
          <a:xfrm>
            <a:off x="2770188" y="2917825"/>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20</a:t>
            </a:r>
            <a:endParaRPr lang="en-US" altLang="en-US"/>
          </a:p>
        </p:txBody>
      </p:sp>
      <p:sp>
        <p:nvSpPr>
          <p:cNvPr id="96378" name="Line 122">
            <a:extLst>
              <a:ext uri="{FF2B5EF4-FFF2-40B4-BE49-F238E27FC236}">
                <a16:creationId xmlns:a16="http://schemas.microsoft.com/office/drawing/2014/main" id="{5308617F-049F-4B74-BDD8-C56C3874DCA5}"/>
              </a:ext>
            </a:extLst>
          </p:cNvPr>
          <p:cNvSpPr>
            <a:spLocks noChangeShapeType="1"/>
          </p:cNvSpPr>
          <p:nvPr/>
        </p:nvSpPr>
        <p:spPr bwMode="auto">
          <a:xfrm>
            <a:off x="2997200" y="2665413"/>
            <a:ext cx="34925"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79" name="Line 123">
            <a:extLst>
              <a:ext uri="{FF2B5EF4-FFF2-40B4-BE49-F238E27FC236}">
                <a16:creationId xmlns:a16="http://schemas.microsoft.com/office/drawing/2014/main" id="{62B95E2F-D100-46B9-8A90-A8B3F3C6EAAF}"/>
              </a:ext>
            </a:extLst>
          </p:cNvPr>
          <p:cNvSpPr>
            <a:spLocks noChangeShapeType="1"/>
          </p:cNvSpPr>
          <p:nvPr/>
        </p:nvSpPr>
        <p:spPr bwMode="auto">
          <a:xfrm flipH="1">
            <a:off x="6732588" y="2665413"/>
            <a:ext cx="44450" cy="1587"/>
          </a:xfrm>
          <a:prstGeom prst="line">
            <a:avLst/>
          </a:prstGeom>
          <a:noFill/>
          <a:ln w="1588"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380" name="Rectangle 124">
            <a:extLst>
              <a:ext uri="{FF2B5EF4-FFF2-40B4-BE49-F238E27FC236}">
                <a16:creationId xmlns:a16="http://schemas.microsoft.com/office/drawing/2014/main" id="{EEF1FB5F-6835-4C35-B98E-9CB94A900273}"/>
              </a:ext>
            </a:extLst>
          </p:cNvPr>
          <p:cNvSpPr>
            <a:spLocks noChangeArrowheads="1"/>
          </p:cNvSpPr>
          <p:nvPr/>
        </p:nvSpPr>
        <p:spPr bwMode="auto">
          <a:xfrm>
            <a:off x="2770188" y="2605088"/>
            <a:ext cx="18415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30</a:t>
            </a:r>
            <a:endParaRPr lang="en-US" altLang="en-US"/>
          </a:p>
        </p:txBody>
      </p:sp>
      <p:sp>
        <p:nvSpPr>
          <p:cNvPr id="96381" name="Freeform 125">
            <a:extLst>
              <a:ext uri="{FF2B5EF4-FFF2-40B4-BE49-F238E27FC236}">
                <a16:creationId xmlns:a16="http://schemas.microsoft.com/office/drawing/2014/main" id="{4A43D049-9C99-4947-AE4E-5A7CEDBC97BD}"/>
              </a:ext>
            </a:extLst>
          </p:cNvPr>
          <p:cNvSpPr>
            <a:spLocks/>
          </p:cNvSpPr>
          <p:nvPr/>
        </p:nvSpPr>
        <p:spPr bwMode="auto">
          <a:xfrm>
            <a:off x="3024188" y="2890838"/>
            <a:ext cx="1879600" cy="1793875"/>
          </a:xfrm>
          <a:custGeom>
            <a:avLst/>
            <a:gdLst>
              <a:gd name="T0" fmla="*/ 21 w 1184"/>
              <a:gd name="T1" fmla="*/ 456 h 1130"/>
              <a:gd name="T2" fmla="*/ 49 w 1184"/>
              <a:gd name="T3" fmla="*/ 456 h 1130"/>
              <a:gd name="T4" fmla="*/ 76 w 1184"/>
              <a:gd name="T5" fmla="*/ 456 h 1130"/>
              <a:gd name="T6" fmla="*/ 104 w 1184"/>
              <a:gd name="T7" fmla="*/ 456 h 1130"/>
              <a:gd name="T8" fmla="*/ 132 w 1184"/>
              <a:gd name="T9" fmla="*/ 456 h 1130"/>
              <a:gd name="T10" fmla="*/ 158 w 1184"/>
              <a:gd name="T11" fmla="*/ 456 h 1130"/>
              <a:gd name="T12" fmla="*/ 186 w 1184"/>
              <a:gd name="T13" fmla="*/ 456 h 1130"/>
              <a:gd name="T14" fmla="*/ 213 w 1184"/>
              <a:gd name="T15" fmla="*/ 456 h 1130"/>
              <a:gd name="T16" fmla="*/ 246 w 1184"/>
              <a:gd name="T17" fmla="*/ 456 h 1130"/>
              <a:gd name="T18" fmla="*/ 274 w 1184"/>
              <a:gd name="T19" fmla="*/ 456 h 1130"/>
              <a:gd name="T20" fmla="*/ 301 w 1184"/>
              <a:gd name="T21" fmla="*/ 456 h 1130"/>
              <a:gd name="T22" fmla="*/ 329 w 1184"/>
              <a:gd name="T23" fmla="*/ 456 h 1130"/>
              <a:gd name="T24" fmla="*/ 356 w 1184"/>
              <a:gd name="T25" fmla="*/ 456 h 1130"/>
              <a:gd name="T26" fmla="*/ 383 w 1184"/>
              <a:gd name="T27" fmla="*/ 456 h 1130"/>
              <a:gd name="T28" fmla="*/ 410 w 1184"/>
              <a:gd name="T29" fmla="*/ 456 h 1130"/>
              <a:gd name="T30" fmla="*/ 438 w 1184"/>
              <a:gd name="T31" fmla="*/ 456 h 1130"/>
              <a:gd name="T32" fmla="*/ 466 w 1184"/>
              <a:gd name="T33" fmla="*/ 456 h 1130"/>
              <a:gd name="T34" fmla="*/ 493 w 1184"/>
              <a:gd name="T35" fmla="*/ 456 h 1130"/>
              <a:gd name="T36" fmla="*/ 521 w 1184"/>
              <a:gd name="T37" fmla="*/ 456 h 1130"/>
              <a:gd name="T38" fmla="*/ 554 w 1184"/>
              <a:gd name="T39" fmla="*/ 456 h 1130"/>
              <a:gd name="T40" fmla="*/ 581 w 1184"/>
              <a:gd name="T41" fmla="*/ 456 h 1130"/>
              <a:gd name="T42" fmla="*/ 608 w 1184"/>
              <a:gd name="T43" fmla="*/ 456 h 1130"/>
              <a:gd name="T44" fmla="*/ 635 w 1184"/>
              <a:gd name="T45" fmla="*/ 456 h 1130"/>
              <a:gd name="T46" fmla="*/ 663 w 1184"/>
              <a:gd name="T47" fmla="*/ 456 h 1130"/>
              <a:gd name="T48" fmla="*/ 691 w 1184"/>
              <a:gd name="T49" fmla="*/ 461 h 1130"/>
              <a:gd name="T50" fmla="*/ 718 w 1184"/>
              <a:gd name="T51" fmla="*/ 456 h 1130"/>
              <a:gd name="T52" fmla="*/ 746 w 1184"/>
              <a:gd name="T53" fmla="*/ 484 h 1130"/>
              <a:gd name="T54" fmla="*/ 772 w 1184"/>
              <a:gd name="T55" fmla="*/ 1130 h 1130"/>
              <a:gd name="T56" fmla="*/ 800 w 1184"/>
              <a:gd name="T57" fmla="*/ 0 h 1130"/>
              <a:gd name="T58" fmla="*/ 828 w 1184"/>
              <a:gd name="T59" fmla="*/ 390 h 1130"/>
              <a:gd name="T60" fmla="*/ 860 w 1184"/>
              <a:gd name="T61" fmla="*/ 433 h 1130"/>
              <a:gd name="T62" fmla="*/ 888 w 1184"/>
              <a:gd name="T63" fmla="*/ 433 h 1130"/>
              <a:gd name="T64" fmla="*/ 915 w 1184"/>
              <a:gd name="T65" fmla="*/ 433 h 1130"/>
              <a:gd name="T66" fmla="*/ 943 w 1184"/>
              <a:gd name="T67" fmla="*/ 439 h 1130"/>
              <a:gd name="T68" fmla="*/ 971 w 1184"/>
              <a:gd name="T69" fmla="*/ 439 h 1130"/>
              <a:gd name="T70" fmla="*/ 997 w 1184"/>
              <a:gd name="T71" fmla="*/ 439 h 1130"/>
              <a:gd name="T72" fmla="*/ 1025 w 1184"/>
              <a:gd name="T73" fmla="*/ 445 h 1130"/>
              <a:gd name="T74" fmla="*/ 1052 w 1184"/>
              <a:gd name="T75" fmla="*/ 451 h 1130"/>
              <a:gd name="T76" fmla="*/ 1080 w 1184"/>
              <a:gd name="T77" fmla="*/ 456 h 1130"/>
              <a:gd name="T78" fmla="*/ 1108 w 1184"/>
              <a:gd name="T79" fmla="*/ 451 h 1130"/>
              <a:gd name="T80" fmla="*/ 1135 w 1184"/>
              <a:gd name="T81" fmla="*/ 456 h 1130"/>
              <a:gd name="T82" fmla="*/ 1168 w 1184"/>
              <a:gd name="T83" fmla="*/ 489 h 1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4" h="1130">
                <a:moveTo>
                  <a:pt x="0" y="456"/>
                </a:moveTo>
                <a:lnTo>
                  <a:pt x="11" y="456"/>
                </a:lnTo>
                <a:lnTo>
                  <a:pt x="21" y="456"/>
                </a:lnTo>
                <a:lnTo>
                  <a:pt x="27" y="456"/>
                </a:lnTo>
                <a:lnTo>
                  <a:pt x="37" y="456"/>
                </a:lnTo>
                <a:lnTo>
                  <a:pt x="49" y="456"/>
                </a:lnTo>
                <a:lnTo>
                  <a:pt x="60" y="456"/>
                </a:lnTo>
                <a:lnTo>
                  <a:pt x="65" y="456"/>
                </a:lnTo>
                <a:lnTo>
                  <a:pt x="76" y="456"/>
                </a:lnTo>
                <a:lnTo>
                  <a:pt x="88" y="456"/>
                </a:lnTo>
                <a:lnTo>
                  <a:pt x="93" y="456"/>
                </a:lnTo>
                <a:lnTo>
                  <a:pt x="104" y="456"/>
                </a:lnTo>
                <a:lnTo>
                  <a:pt x="115" y="456"/>
                </a:lnTo>
                <a:lnTo>
                  <a:pt x="120" y="456"/>
                </a:lnTo>
                <a:lnTo>
                  <a:pt x="132" y="456"/>
                </a:lnTo>
                <a:lnTo>
                  <a:pt x="142" y="456"/>
                </a:lnTo>
                <a:lnTo>
                  <a:pt x="153" y="456"/>
                </a:lnTo>
                <a:lnTo>
                  <a:pt x="158" y="456"/>
                </a:lnTo>
                <a:lnTo>
                  <a:pt x="169" y="456"/>
                </a:lnTo>
                <a:lnTo>
                  <a:pt x="181" y="456"/>
                </a:lnTo>
                <a:lnTo>
                  <a:pt x="186" y="456"/>
                </a:lnTo>
                <a:lnTo>
                  <a:pt x="197" y="456"/>
                </a:lnTo>
                <a:lnTo>
                  <a:pt x="208" y="456"/>
                </a:lnTo>
                <a:lnTo>
                  <a:pt x="213" y="456"/>
                </a:lnTo>
                <a:lnTo>
                  <a:pt x="225" y="456"/>
                </a:lnTo>
                <a:lnTo>
                  <a:pt x="236" y="456"/>
                </a:lnTo>
                <a:lnTo>
                  <a:pt x="246" y="456"/>
                </a:lnTo>
                <a:lnTo>
                  <a:pt x="252" y="456"/>
                </a:lnTo>
                <a:lnTo>
                  <a:pt x="262" y="456"/>
                </a:lnTo>
                <a:lnTo>
                  <a:pt x="274" y="456"/>
                </a:lnTo>
                <a:lnTo>
                  <a:pt x="279" y="456"/>
                </a:lnTo>
                <a:lnTo>
                  <a:pt x="290" y="456"/>
                </a:lnTo>
                <a:lnTo>
                  <a:pt x="301" y="456"/>
                </a:lnTo>
                <a:lnTo>
                  <a:pt x="306" y="456"/>
                </a:lnTo>
                <a:lnTo>
                  <a:pt x="317" y="456"/>
                </a:lnTo>
                <a:lnTo>
                  <a:pt x="329" y="456"/>
                </a:lnTo>
                <a:lnTo>
                  <a:pt x="334" y="456"/>
                </a:lnTo>
                <a:lnTo>
                  <a:pt x="345" y="456"/>
                </a:lnTo>
                <a:lnTo>
                  <a:pt x="356" y="456"/>
                </a:lnTo>
                <a:lnTo>
                  <a:pt x="366" y="456"/>
                </a:lnTo>
                <a:lnTo>
                  <a:pt x="373" y="456"/>
                </a:lnTo>
                <a:lnTo>
                  <a:pt x="383" y="456"/>
                </a:lnTo>
                <a:lnTo>
                  <a:pt x="394" y="456"/>
                </a:lnTo>
                <a:lnTo>
                  <a:pt x="400" y="456"/>
                </a:lnTo>
                <a:lnTo>
                  <a:pt x="410" y="456"/>
                </a:lnTo>
                <a:lnTo>
                  <a:pt x="422" y="456"/>
                </a:lnTo>
                <a:lnTo>
                  <a:pt x="427" y="456"/>
                </a:lnTo>
                <a:lnTo>
                  <a:pt x="438" y="456"/>
                </a:lnTo>
                <a:lnTo>
                  <a:pt x="449" y="456"/>
                </a:lnTo>
                <a:lnTo>
                  <a:pt x="461" y="456"/>
                </a:lnTo>
                <a:lnTo>
                  <a:pt x="466" y="456"/>
                </a:lnTo>
                <a:lnTo>
                  <a:pt x="477" y="456"/>
                </a:lnTo>
                <a:lnTo>
                  <a:pt x="487" y="456"/>
                </a:lnTo>
                <a:lnTo>
                  <a:pt x="493" y="456"/>
                </a:lnTo>
                <a:lnTo>
                  <a:pt x="505" y="456"/>
                </a:lnTo>
                <a:lnTo>
                  <a:pt x="515" y="456"/>
                </a:lnTo>
                <a:lnTo>
                  <a:pt x="521" y="456"/>
                </a:lnTo>
                <a:lnTo>
                  <a:pt x="531" y="456"/>
                </a:lnTo>
                <a:lnTo>
                  <a:pt x="542" y="456"/>
                </a:lnTo>
                <a:lnTo>
                  <a:pt x="554" y="456"/>
                </a:lnTo>
                <a:lnTo>
                  <a:pt x="559" y="456"/>
                </a:lnTo>
                <a:lnTo>
                  <a:pt x="570" y="456"/>
                </a:lnTo>
                <a:lnTo>
                  <a:pt x="581" y="456"/>
                </a:lnTo>
                <a:lnTo>
                  <a:pt x="586" y="456"/>
                </a:lnTo>
                <a:lnTo>
                  <a:pt x="598" y="456"/>
                </a:lnTo>
                <a:lnTo>
                  <a:pt x="608" y="456"/>
                </a:lnTo>
                <a:lnTo>
                  <a:pt x="614" y="456"/>
                </a:lnTo>
                <a:lnTo>
                  <a:pt x="625" y="456"/>
                </a:lnTo>
                <a:lnTo>
                  <a:pt x="635" y="456"/>
                </a:lnTo>
                <a:lnTo>
                  <a:pt x="642" y="456"/>
                </a:lnTo>
                <a:lnTo>
                  <a:pt x="652" y="456"/>
                </a:lnTo>
                <a:lnTo>
                  <a:pt x="663" y="456"/>
                </a:lnTo>
                <a:lnTo>
                  <a:pt x="674" y="456"/>
                </a:lnTo>
                <a:lnTo>
                  <a:pt x="679" y="451"/>
                </a:lnTo>
                <a:lnTo>
                  <a:pt x="691" y="461"/>
                </a:lnTo>
                <a:lnTo>
                  <a:pt x="702" y="456"/>
                </a:lnTo>
                <a:lnTo>
                  <a:pt x="707" y="456"/>
                </a:lnTo>
                <a:lnTo>
                  <a:pt x="718" y="456"/>
                </a:lnTo>
                <a:lnTo>
                  <a:pt x="730" y="433"/>
                </a:lnTo>
                <a:lnTo>
                  <a:pt x="735" y="500"/>
                </a:lnTo>
                <a:lnTo>
                  <a:pt x="746" y="484"/>
                </a:lnTo>
                <a:lnTo>
                  <a:pt x="756" y="286"/>
                </a:lnTo>
                <a:lnTo>
                  <a:pt x="767" y="528"/>
                </a:lnTo>
                <a:lnTo>
                  <a:pt x="772" y="1130"/>
                </a:lnTo>
                <a:lnTo>
                  <a:pt x="784" y="900"/>
                </a:lnTo>
                <a:lnTo>
                  <a:pt x="795" y="66"/>
                </a:lnTo>
                <a:lnTo>
                  <a:pt x="800" y="0"/>
                </a:lnTo>
                <a:lnTo>
                  <a:pt x="811" y="445"/>
                </a:lnTo>
                <a:lnTo>
                  <a:pt x="822" y="500"/>
                </a:lnTo>
                <a:lnTo>
                  <a:pt x="828" y="390"/>
                </a:lnTo>
                <a:lnTo>
                  <a:pt x="839" y="428"/>
                </a:lnTo>
                <a:lnTo>
                  <a:pt x="850" y="445"/>
                </a:lnTo>
                <a:lnTo>
                  <a:pt x="860" y="433"/>
                </a:lnTo>
                <a:lnTo>
                  <a:pt x="866" y="445"/>
                </a:lnTo>
                <a:lnTo>
                  <a:pt x="877" y="433"/>
                </a:lnTo>
                <a:lnTo>
                  <a:pt x="888" y="433"/>
                </a:lnTo>
                <a:lnTo>
                  <a:pt x="893" y="439"/>
                </a:lnTo>
                <a:lnTo>
                  <a:pt x="904" y="433"/>
                </a:lnTo>
                <a:lnTo>
                  <a:pt x="915" y="433"/>
                </a:lnTo>
                <a:lnTo>
                  <a:pt x="920" y="433"/>
                </a:lnTo>
                <a:lnTo>
                  <a:pt x="932" y="433"/>
                </a:lnTo>
                <a:lnTo>
                  <a:pt x="943" y="439"/>
                </a:lnTo>
                <a:lnTo>
                  <a:pt x="948" y="439"/>
                </a:lnTo>
                <a:lnTo>
                  <a:pt x="959" y="439"/>
                </a:lnTo>
                <a:lnTo>
                  <a:pt x="971" y="439"/>
                </a:lnTo>
                <a:lnTo>
                  <a:pt x="981" y="439"/>
                </a:lnTo>
                <a:lnTo>
                  <a:pt x="987" y="439"/>
                </a:lnTo>
                <a:lnTo>
                  <a:pt x="997" y="439"/>
                </a:lnTo>
                <a:lnTo>
                  <a:pt x="1008" y="445"/>
                </a:lnTo>
                <a:lnTo>
                  <a:pt x="1015" y="445"/>
                </a:lnTo>
                <a:lnTo>
                  <a:pt x="1025" y="445"/>
                </a:lnTo>
                <a:lnTo>
                  <a:pt x="1036" y="445"/>
                </a:lnTo>
                <a:lnTo>
                  <a:pt x="1041" y="445"/>
                </a:lnTo>
                <a:lnTo>
                  <a:pt x="1052" y="451"/>
                </a:lnTo>
                <a:lnTo>
                  <a:pt x="1064" y="456"/>
                </a:lnTo>
                <a:lnTo>
                  <a:pt x="1075" y="456"/>
                </a:lnTo>
                <a:lnTo>
                  <a:pt x="1080" y="456"/>
                </a:lnTo>
                <a:lnTo>
                  <a:pt x="1091" y="456"/>
                </a:lnTo>
                <a:lnTo>
                  <a:pt x="1101" y="451"/>
                </a:lnTo>
                <a:lnTo>
                  <a:pt x="1108" y="451"/>
                </a:lnTo>
                <a:lnTo>
                  <a:pt x="1119" y="451"/>
                </a:lnTo>
                <a:lnTo>
                  <a:pt x="1129" y="451"/>
                </a:lnTo>
                <a:lnTo>
                  <a:pt x="1135" y="456"/>
                </a:lnTo>
                <a:lnTo>
                  <a:pt x="1145" y="433"/>
                </a:lnTo>
                <a:lnTo>
                  <a:pt x="1157" y="445"/>
                </a:lnTo>
                <a:lnTo>
                  <a:pt x="1168" y="489"/>
                </a:lnTo>
                <a:lnTo>
                  <a:pt x="1173" y="423"/>
                </a:lnTo>
                <a:lnTo>
                  <a:pt x="1184" y="302"/>
                </a:lnTo>
              </a:path>
            </a:pathLst>
          </a:custGeom>
          <a:noFill/>
          <a:ln w="19050"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382" name="Freeform 126">
            <a:extLst>
              <a:ext uri="{FF2B5EF4-FFF2-40B4-BE49-F238E27FC236}">
                <a16:creationId xmlns:a16="http://schemas.microsoft.com/office/drawing/2014/main" id="{72CFE6B0-4246-4155-AEC0-0E503A6BFE61}"/>
              </a:ext>
            </a:extLst>
          </p:cNvPr>
          <p:cNvSpPr>
            <a:spLocks/>
          </p:cNvSpPr>
          <p:nvPr/>
        </p:nvSpPr>
        <p:spPr bwMode="auto">
          <a:xfrm>
            <a:off x="4903788" y="3370263"/>
            <a:ext cx="1803400" cy="506412"/>
          </a:xfrm>
          <a:custGeom>
            <a:avLst/>
            <a:gdLst>
              <a:gd name="T0" fmla="*/ 12 w 1136"/>
              <a:gd name="T1" fmla="*/ 110 h 319"/>
              <a:gd name="T2" fmla="*/ 28 w 1136"/>
              <a:gd name="T3" fmla="*/ 296 h 319"/>
              <a:gd name="T4" fmla="*/ 44 w 1136"/>
              <a:gd name="T5" fmla="*/ 159 h 319"/>
              <a:gd name="T6" fmla="*/ 66 w 1136"/>
              <a:gd name="T7" fmla="*/ 165 h 319"/>
              <a:gd name="T8" fmla="*/ 82 w 1136"/>
              <a:gd name="T9" fmla="*/ 159 h 319"/>
              <a:gd name="T10" fmla="*/ 105 w 1136"/>
              <a:gd name="T11" fmla="*/ 154 h 319"/>
              <a:gd name="T12" fmla="*/ 121 w 1136"/>
              <a:gd name="T13" fmla="*/ 154 h 319"/>
              <a:gd name="T14" fmla="*/ 137 w 1136"/>
              <a:gd name="T15" fmla="*/ 154 h 319"/>
              <a:gd name="T16" fmla="*/ 160 w 1136"/>
              <a:gd name="T17" fmla="*/ 154 h 319"/>
              <a:gd name="T18" fmla="*/ 176 w 1136"/>
              <a:gd name="T19" fmla="*/ 154 h 319"/>
              <a:gd name="T20" fmla="*/ 198 w 1136"/>
              <a:gd name="T21" fmla="*/ 154 h 319"/>
              <a:gd name="T22" fmla="*/ 214 w 1136"/>
              <a:gd name="T23" fmla="*/ 154 h 319"/>
              <a:gd name="T24" fmla="*/ 230 w 1136"/>
              <a:gd name="T25" fmla="*/ 154 h 319"/>
              <a:gd name="T26" fmla="*/ 253 w 1136"/>
              <a:gd name="T27" fmla="*/ 154 h 319"/>
              <a:gd name="T28" fmla="*/ 269 w 1136"/>
              <a:gd name="T29" fmla="*/ 154 h 319"/>
              <a:gd name="T30" fmla="*/ 290 w 1136"/>
              <a:gd name="T31" fmla="*/ 154 h 319"/>
              <a:gd name="T32" fmla="*/ 307 w 1136"/>
              <a:gd name="T33" fmla="*/ 154 h 319"/>
              <a:gd name="T34" fmla="*/ 323 w 1136"/>
              <a:gd name="T35" fmla="*/ 154 h 319"/>
              <a:gd name="T36" fmla="*/ 346 w 1136"/>
              <a:gd name="T37" fmla="*/ 154 h 319"/>
              <a:gd name="T38" fmla="*/ 362 w 1136"/>
              <a:gd name="T39" fmla="*/ 154 h 319"/>
              <a:gd name="T40" fmla="*/ 379 w 1136"/>
              <a:gd name="T41" fmla="*/ 154 h 319"/>
              <a:gd name="T42" fmla="*/ 401 w 1136"/>
              <a:gd name="T43" fmla="*/ 154 h 319"/>
              <a:gd name="T44" fmla="*/ 417 w 1136"/>
              <a:gd name="T45" fmla="*/ 154 h 319"/>
              <a:gd name="T46" fmla="*/ 439 w 1136"/>
              <a:gd name="T47" fmla="*/ 154 h 319"/>
              <a:gd name="T48" fmla="*/ 455 w 1136"/>
              <a:gd name="T49" fmla="*/ 154 h 319"/>
              <a:gd name="T50" fmla="*/ 471 w 1136"/>
              <a:gd name="T51" fmla="*/ 154 h 319"/>
              <a:gd name="T52" fmla="*/ 494 w 1136"/>
              <a:gd name="T53" fmla="*/ 154 h 319"/>
              <a:gd name="T54" fmla="*/ 510 w 1136"/>
              <a:gd name="T55" fmla="*/ 154 h 319"/>
              <a:gd name="T56" fmla="*/ 532 w 1136"/>
              <a:gd name="T57" fmla="*/ 154 h 319"/>
              <a:gd name="T58" fmla="*/ 549 w 1136"/>
              <a:gd name="T59" fmla="*/ 149 h 319"/>
              <a:gd name="T60" fmla="*/ 566 w 1136"/>
              <a:gd name="T61" fmla="*/ 154 h 319"/>
              <a:gd name="T62" fmla="*/ 587 w 1136"/>
              <a:gd name="T63" fmla="*/ 154 h 319"/>
              <a:gd name="T64" fmla="*/ 603 w 1136"/>
              <a:gd name="T65" fmla="*/ 154 h 319"/>
              <a:gd name="T66" fmla="*/ 626 w 1136"/>
              <a:gd name="T67" fmla="*/ 154 h 319"/>
              <a:gd name="T68" fmla="*/ 642 w 1136"/>
              <a:gd name="T69" fmla="*/ 154 h 319"/>
              <a:gd name="T70" fmla="*/ 659 w 1136"/>
              <a:gd name="T71" fmla="*/ 154 h 319"/>
              <a:gd name="T72" fmla="*/ 680 w 1136"/>
              <a:gd name="T73" fmla="*/ 154 h 319"/>
              <a:gd name="T74" fmla="*/ 696 w 1136"/>
              <a:gd name="T75" fmla="*/ 154 h 319"/>
              <a:gd name="T76" fmla="*/ 719 w 1136"/>
              <a:gd name="T77" fmla="*/ 154 h 319"/>
              <a:gd name="T78" fmla="*/ 735 w 1136"/>
              <a:gd name="T79" fmla="*/ 154 h 319"/>
              <a:gd name="T80" fmla="*/ 752 w 1136"/>
              <a:gd name="T81" fmla="*/ 154 h 319"/>
              <a:gd name="T82" fmla="*/ 774 w 1136"/>
              <a:gd name="T83" fmla="*/ 154 h 319"/>
              <a:gd name="T84" fmla="*/ 791 w 1136"/>
              <a:gd name="T85" fmla="*/ 154 h 319"/>
              <a:gd name="T86" fmla="*/ 812 w 1136"/>
              <a:gd name="T87" fmla="*/ 154 h 319"/>
              <a:gd name="T88" fmla="*/ 828 w 1136"/>
              <a:gd name="T89" fmla="*/ 154 h 319"/>
              <a:gd name="T90" fmla="*/ 844 w 1136"/>
              <a:gd name="T91" fmla="*/ 154 h 319"/>
              <a:gd name="T92" fmla="*/ 867 w 1136"/>
              <a:gd name="T93" fmla="*/ 154 h 319"/>
              <a:gd name="T94" fmla="*/ 884 w 1136"/>
              <a:gd name="T95" fmla="*/ 154 h 319"/>
              <a:gd name="T96" fmla="*/ 905 w 1136"/>
              <a:gd name="T97" fmla="*/ 154 h 319"/>
              <a:gd name="T98" fmla="*/ 921 w 1136"/>
              <a:gd name="T99" fmla="*/ 154 h 319"/>
              <a:gd name="T100" fmla="*/ 938 w 1136"/>
              <a:gd name="T101" fmla="*/ 154 h 319"/>
              <a:gd name="T102" fmla="*/ 960 w 1136"/>
              <a:gd name="T103" fmla="*/ 154 h 319"/>
              <a:gd name="T104" fmla="*/ 976 w 1136"/>
              <a:gd name="T105" fmla="*/ 154 h 319"/>
              <a:gd name="T106" fmla="*/ 993 w 1136"/>
              <a:gd name="T107" fmla="*/ 154 h 319"/>
              <a:gd name="T108" fmla="*/ 1015 w 1136"/>
              <a:gd name="T109" fmla="*/ 154 h 319"/>
              <a:gd name="T110" fmla="*/ 1032 w 1136"/>
              <a:gd name="T111" fmla="*/ 154 h 319"/>
              <a:gd name="T112" fmla="*/ 1053 w 1136"/>
              <a:gd name="T113" fmla="*/ 154 h 319"/>
              <a:gd name="T114" fmla="*/ 1069 w 1136"/>
              <a:gd name="T115" fmla="*/ 154 h 319"/>
              <a:gd name="T116" fmla="*/ 1086 w 1136"/>
              <a:gd name="T117" fmla="*/ 154 h 319"/>
              <a:gd name="T118" fmla="*/ 1108 w 1136"/>
              <a:gd name="T119" fmla="*/ 154 h 319"/>
              <a:gd name="T120" fmla="*/ 1125 w 1136"/>
              <a:gd name="T121" fmla="*/ 154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36" h="319">
                <a:moveTo>
                  <a:pt x="0" y="0"/>
                </a:moveTo>
                <a:lnTo>
                  <a:pt x="12" y="110"/>
                </a:lnTo>
                <a:lnTo>
                  <a:pt x="17" y="319"/>
                </a:lnTo>
                <a:lnTo>
                  <a:pt x="28" y="296"/>
                </a:lnTo>
                <a:lnTo>
                  <a:pt x="38" y="170"/>
                </a:lnTo>
                <a:lnTo>
                  <a:pt x="44" y="159"/>
                </a:lnTo>
                <a:lnTo>
                  <a:pt x="56" y="175"/>
                </a:lnTo>
                <a:lnTo>
                  <a:pt x="66" y="165"/>
                </a:lnTo>
                <a:lnTo>
                  <a:pt x="72" y="159"/>
                </a:lnTo>
                <a:lnTo>
                  <a:pt x="82" y="159"/>
                </a:lnTo>
                <a:lnTo>
                  <a:pt x="93" y="154"/>
                </a:lnTo>
                <a:lnTo>
                  <a:pt x="105" y="154"/>
                </a:lnTo>
                <a:lnTo>
                  <a:pt x="110" y="154"/>
                </a:lnTo>
                <a:lnTo>
                  <a:pt x="121" y="154"/>
                </a:lnTo>
                <a:lnTo>
                  <a:pt x="132" y="154"/>
                </a:lnTo>
                <a:lnTo>
                  <a:pt x="137" y="154"/>
                </a:lnTo>
                <a:lnTo>
                  <a:pt x="149" y="154"/>
                </a:lnTo>
                <a:lnTo>
                  <a:pt x="160" y="154"/>
                </a:lnTo>
                <a:lnTo>
                  <a:pt x="165" y="154"/>
                </a:lnTo>
                <a:lnTo>
                  <a:pt x="176" y="154"/>
                </a:lnTo>
                <a:lnTo>
                  <a:pt x="186" y="154"/>
                </a:lnTo>
                <a:lnTo>
                  <a:pt x="198" y="154"/>
                </a:lnTo>
                <a:lnTo>
                  <a:pt x="203" y="154"/>
                </a:lnTo>
                <a:lnTo>
                  <a:pt x="214" y="154"/>
                </a:lnTo>
                <a:lnTo>
                  <a:pt x="225" y="154"/>
                </a:lnTo>
                <a:lnTo>
                  <a:pt x="230" y="154"/>
                </a:lnTo>
                <a:lnTo>
                  <a:pt x="241" y="154"/>
                </a:lnTo>
                <a:lnTo>
                  <a:pt x="253" y="154"/>
                </a:lnTo>
                <a:lnTo>
                  <a:pt x="258" y="154"/>
                </a:lnTo>
                <a:lnTo>
                  <a:pt x="269" y="154"/>
                </a:lnTo>
                <a:lnTo>
                  <a:pt x="281" y="154"/>
                </a:lnTo>
                <a:lnTo>
                  <a:pt x="290" y="154"/>
                </a:lnTo>
                <a:lnTo>
                  <a:pt x="297" y="154"/>
                </a:lnTo>
                <a:lnTo>
                  <a:pt x="307" y="154"/>
                </a:lnTo>
                <a:lnTo>
                  <a:pt x="318" y="154"/>
                </a:lnTo>
                <a:lnTo>
                  <a:pt x="323" y="154"/>
                </a:lnTo>
                <a:lnTo>
                  <a:pt x="334" y="154"/>
                </a:lnTo>
                <a:lnTo>
                  <a:pt x="346" y="154"/>
                </a:lnTo>
                <a:lnTo>
                  <a:pt x="351" y="154"/>
                </a:lnTo>
                <a:lnTo>
                  <a:pt x="362" y="154"/>
                </a:lnTo>
                <a:lnTo>
                  <a:pt x="373" y="154"/>
                </a:lnTo>
                <a:lnTo>
                  <a:pt x="379" y="154"/>
                </a:lnTo>
                <a:lnTo>
                  <a:pt x="390" y="154"/>
                </a:lnTo>
                <a:lnTo>
                  <a:pt x="401" y="154"/>
                </a:lnTo>
                <a:lnTo>
                  <a:pt x="411" y="154"/>
                </a:lnTo>
                <a:lnTo>
                  <a:pt x="417" y="154"/>
                </a:lnTo>
                <a:lnTo>
                  <a:pt x="428" y="154"/>
                </a:lnTo>
                <a:lnTo>
                  <a:pt x="439" y="154"/>
                </a:lnTo>
                <a:lnTo>
                  <a:pt x="445" y="154"/>
                </a:lnTo>
                <a:lnTo>
                  <a:pt x="455" y="154"/>
                </a:lnTo>
                <a:lnTo>
                  <a:pt x="466" y="154"/>
                </a:lnTo>
                <a:lnTo>
                  <a:pt x="471" y="154"/>
                </a:lnTo>
                <a:lnTo>
                  <a:pt x="483" y="154"/>
                </a:lnTo>
                <a:lnTo>
                  <a:pt x="494" y="154"/>
                </a:lnTo>
                <a:lnTo>
                  <a:pt x="505" y="154"/>
                </a:lnTo>
                <a:lnTo>
                  <a:pt x="510" y="154"/>
                </a:lnTo>
                <a:lnTo>
                  <a:pt x="522" y="154"/>
                </a:lnTo>
                <a:lnTo>
                  <a:pt x="532" y="154"/>
                </a:lnTo>
                <a:lnTo>
                  <a:pt x="538" y="149"/>
                </a:lnTo>
                <a:lnTo>
                  <a:pt x="549" y="149"/>
                </a:lnTo>
                <a:lnTo>
                  <a:pt x="559" y="154"/>
                </a:lnTo>
                <a:lnTo>
                  <a:pt x="566" y="154"/>
                </a:lnTo>
                <a:lnTo>
                  <a:pt x="576" y="154"/>
                </a:lnTo>
                <a:lnTo>
                  <a:pt x="587" y="154"/>
                </a:lnTo>
                <a:lnTo>
                  <a:pt x="598" y="154"/>
                </a:lnTo>
                <a:lnTo>
                  <a:pt x="603" y="154"/>
                </a:lnTo>
                <a:lnTo>
                  <a:pt x="615" y="154"/>
                </a:lnTo>
                <a:lnTo>
                  <a:pt x="626" y="154"/>
                </a:lnTo>
                <a:lnTo>
                  <a:pt x="631" y="154"/>
                </a:lnTo>
                <a:lnTo>
                  <a:pt x="642" y="154"/>
                </a:lnTo>
                <a:lnTo>
                  <a:pt x="652" y="154"/>
                </a:lnTo>
                <a:lnTo>
                  <a:pt x="659" y="154"/>
                </a:lnTo>
                <a:lnTo>
                  <a:pt x="670" y="154"/>
                </a:lnTo>
                <a:lnTo>
                  <a:pt x="680" y="154"/>
                </a:lnTo>
                <a:lnTo>
                  <a:pt x="686" y="154"/>
                </a:lnTo>
                <a:lnTo>
                  <a:pt x="696" y="154"/>
                </a:lnTo>
                <a:lnTo>
                  <a:pt x="708" y="154"/>
                </a:lnTo>
                <a:lnTo>
                  <a:pt x="719" y="154"/>
                </a:lnTo>
                <a:lnTo>
                  <a:pt x="724" y="154"/>
                </a:lnTo>
                <a:lnTo>
                  <a:pt x="735" y="154"/>
                </a:lnTo>
                <a:lnTo>
                  <a:pt x="746" y="154"/>
                </a:lnTo>
                <a:lnTo>
                  <a:pt x="752" y="154"/>
                </a:lnTo>
                <a:lnTo>
                  <a:pt x="763" y="154"/>
                </a:lnTo>
                <a:lnTo>
                  <a:pt x="774" y="154"/>
                </a:lnTo>
                <a:lnTo>
                  <a:pt x="779" y="154"/>
                </a:lnTo>
                <a:lnTo>
                  <a:pt x="791" y="154"/>
                </a:lnTo>
                <a:lnTo>
                  <a:pt x="801" y="154"/>
                </a:lnTo>
                <a:lnTo>
                  <a:pt x="812" y="154"/>
                </a:lnTo>
                <a:lnTo>
                  <a:pt x="817" y="154"/>
                </a:lnTo>
                <a:lnTo>
                  <a:pt x="828" y="154"/>
                </a:lnTo>
                <a:lnTo>
                  <a:pt x="840" y="154"/>
                </a:lnTo>
                <a:lnTo>
                  <a:pt x="844" y="154"/>
                </a:lnTo>
                <a:lnTo>
                  <a:pt x="856" y="154"/>
                </a:lnTo>
                <a:lnTo>
                  <a:pt x="867" y="154"/>
                </a:lnTo>
                <a:lnTo>
                  <a:pt x="872" y="154"/>
                </a:lnTo>
                <a:lnTo>
                  <a:pt x="884" y="154"/>
                </a:lnTo>
                <a:lnTo>
                  <a:pt x="895" y="154"/>
                </a:lnTo>
                <a:lnTo>
                  <a:pt x="905" y="154"/>
                </a:lnTo>
                <a:lnTo>
                  <a:pt x="911" y="154"/>
                </a:lnTo>
                <a:lnTo>
                  <a:pt x="921" y="154"/>
                </a:lnTo>
                <a:lnTo>
                  <a:pt x="933" y="154"/>
                </a:lnTo>
                <a:lnTo>
                  <a:pt x="938" y="154"/>
                </a:lnTo>
                <a:lnTo>
                  <a:pt x="949" y="154"/>
                </a:lnTo>
                <a:lnTo>
                  <a:pt x="960" y="154"/>
                </a:lnTo>
                <a:lnTo>
                  <a:pt x="965" y="154"/>
                </a:lnTo>
                <a:lnTo>
                  <a:pt x="976" y="154"/>
                </a:lnTo>
                <a:lnTo>
                  <a:pt x="988" y="154"/>
                </a:lnTo>
                <a:lnTo>
                  <a:pt x="993" y="154"/>
                </a:lnTo>
                <a:lnTo>
                  <a:pt x="1004" y="154"/>
                </a:lnTo>
                <a:lnTo>
                  <a:pt x="1015" y="154"/>
                </a:lnTo>
                <a:lnTo>
                  <a:pt x="1025" y="154"/>
                </a:lnTo>
                <a:lnTo>
                  <a:pt x="1032" y="154"/>
                </a:lnTo>
                <a:lnTo>
                  <a:pt x="1042" y="154"/>
                </a:lnTo>
                <a:lnTo>
                  <a:pt x="1053" y="154"/>
                </a:lnTo>
                <a:lnTo>
                  <a:pt x="1059" y="154"/>
                </a:lnTo>
                <a:lnTo>
                  <a:pt x="1069" y="154"/>
                </a:lnTo>
                <a:lnTo>
                  <a:pt x="1081" y="154"/>
                </a:lnTo>
                <a:lnTo>
                  <a:pt x="1086" y="154"/>
                </a:lnTo>
                <a:lnTo>
                  <a:pt x="1097" y="154"/>
                </a:lnTo>
                <a:lnTo>
                  <a:pt x="1108" y="154"/>
                </a:lnTo>
                <a:lnTo>
                  <a:pt x="1120" y="154"/>
                </a:lnTo>
                <a:lnTo>
                  <a:pt x="1125" y="154"/>
                </a:lnTo>
                <a:lnTo>
                  <a:pt x="1136" y="154"/>
                </a:lnTo>
              </a:path>
            </a:pathLst>
          </a:custGeom>
          <a:noFill/>
          <a:ln w="19050" cap="rnd"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6383" name="Freeform 127">
            <a:extLst>
              <a:ext uri="{FF2B5EF4-FFF2-40B4-BE49-F238E27FC236}">
                <a16:creationId xmlns:a16="http://schemas.microsoft.com/office/drawing/2014/main" id="{01FAC6B7-E58A-4382-9B6D-F73278BBA679}"/>
              </a:ext>
            </a:extLst>
          </p:cNvPr>
          <p:cNvSpPr>
            <a:spLocks noEditPoints="1"/>
          </p:cNvSpPr>
          <p:nvPr/>
        </p:nvSpPr>
        <p:spPr bwMode="auto">
          <a:xfrm>
            <a:off x="4946650" y="3117850"/>
            <a:ext cx="295275" cy="296863"/>
          </a:xfrm>
          <a:custGeom>
            <a:avLst/>
            <a:gdLst>
              <a:gd name="T0" fmla="*/ 1224 w 1237"/>
              <a:gd name="T1" fmla="*/ 60 h 1236"/>
              <a:gd name="T2" fmla="*/ 260 w 1237"/>
              <a:gd name="T3" fmla="*/ 1024 h 1236"/>
              <a:gd name="T4" fmla="*/ 213 w 1237"/>
              <a:gd name="T5" fmla="*/ 1024 h 1236"/>
              <a:gd name="T6" fmla="*/ 213 w 1237"/>
              <a:gd name="T7" fmla="*/ 977 h 1236"/>
              <a:gd name="T8" fmla="*/ 1177 w 1237"/>
              <a:gd name="T9" fmla="*/ 13 h 1236"/>
              <a:gd name="T10" fmla="*/ 1224 w 1237"/>
              <a:gd name="T11" fmla="*/ 13 h 1236"/>
              <a:gd name="T12" fmla="*/ 1224 w 1237"/>
              <a:gd name="T13" fmla="*/ 60 h 1236"/>
              <a:gd name="T14" fmla="*/ 425 w 1237"/>
              <a:gd name="T15" fmla="*/ 1095 h 1236"/>
              <a:gd name="T16" fmla="*/ 0 w 1237"/>
              <a:gd name="T17" fmla="*/ 1236 h 1236"/>
              <a:gd name="T18" fmla="*/ 142 w 1237"/>
              <a:gd name="T19" fmla="*/ 812 h 1236"/>
              <a:gd name="T20" fmla="*/ 425 w 1237"/>
              <a:gd name="T21" fmla="*/ 1095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7" h="1236">
                <a:moveTo>
                  <a:pt x="1224" y="60"/>
                </a:moveTo>
                <a:lnTo>
                  <a:pt x="260" y="1024"/>
                </a:lnTo>
                <a:cubicBezTo>
                  <a:pt x="247" y="1037"/>
                  <a:pt x="226" y="1037"/>
                  <a:pt x="213" y="1024"/>
                </a:cubicBezTo>
                <a:cubicBezTo>
                  <a:pt x="200" y="1011"/>
                  <a:pt x="200" y="990"/>
                  <a:pt x="213" y="977"/>
                </a:cubicBezTo>
                <a:lnTo>
                  <a:pt x="1177" y="13"/>
                </a:lnTo>
                <a:cubicBezTo>
                  <a:pt x="1190" y="0"/>
                  <a:pt x="1211" y="0"/>
                  <a:pt x="1224" y="13"/>
                </a:cubicBezTo>
                <a:cubicBezTo>
                  <a:pt x="1237" y="26"/>
                  <a:pt x="1237" y="47"/>
                  <a:pt x="1224" y="60"/>
                </a:cubicBezTo>
                <a:close/>
                <a:moveTo>
                  <a:pt x="425" y="1095"/>
                </a:moveTo>
                <a:lnTo>
                  <a:pt x="0" y="1236"/>
                </a:lnTo>
                <a:lnTo>
                  <a:pt x="142" y="812"/>
                </a:lnTo>
                <a:lnTo>
                  <a:pt x="425" y="1095"/>
                </a:lnTo>
                <a:close/>
              </a:path>
            </a:pathLst>
          </a:custGeom>
          <a:solidFill>
            <a:srgbClr val="000000"/>
          </a:solidFill>
          <a:ln w="1588" cap="flat">
            <a:solidFill>
              <a:srgbClr val="000000"/>
            </a:solidFill>
            <a:prstDash val="solid"/>
            <a:bevel/>
            <a:headEnd/>
            <a:tailEnd/>
          </a:ln>
        </p:spPr>
        <p:txBody>
          <a:bodyPr/>
          <a:lstStyle/>
          <a:p>
            <a:endParaRPr lang="en-US"/>
          </a:p>
        </p:txBody>
      </p:sp>
      <p:sp>
        <p:nvSpPr>
          <p:cNvPr id="96384" name="Rectangle 128">
            <a:extLst>
              <a:ext uri="{FF2B5EF4-FFF2-40B4-BE49-F238E27FC236}">
                <a16:creationId xmlns:a16="http://schemas.microsoft.com/office/drawing/2014/main" id="{EAAD4471-8559-4A1F-A641-403BF7D5E283}"/>
              </a:ext>
            </a:extLst>
          </p:cNvPr>
          <p:cNvSpPr>
            <a:spLocks noChangeArrowheads="1"/>
          </p:cNvSpPr>
          <p:nvPr/>
        </p:nvSpPr>
        <p:spPr bwMode="auto">
          <a:xfrm>
            <a:off x="5349875" y="2911475"/>
            <a:ext cx="106680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creeping wave</a:t>
            </a:r>
            <a:endParaRPr lang="en-US" altLang="en-US"/>
          </a:p>
        </p:txBody>
      </p:sp>
      <p:sp>
        <p:nvSpPr>
          <p:cNvPr id="96385" name="Rectangle 129">
            <a:extLst>
              <a:ext uri="{FF2B5EF4-FFF2-40B4-BE49-F238E27FC236}">
                <a16:creationId xmlns:a16="http://schemas.microsoft.com/office/drawing/2014/main" id="{9D2B1521-5C3E-4FAB-9D8D-E172AB64B891}"/>
              </a:ext>
            </a:extLst>
          </p:cNvPr>
          <p:cNvSpPr>
            <a:spLocks noChangeArrowheads="1"/>
          </p:cNvSpPr>
          <p:nvPr/>
        </p:nvSpPr>
        <p:spPr bwMode="auto">
          <a:xfrm>
            <a:off x="4276725" y="5287963"/>
            <a:ext cx="404813"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time, </a:t>
            </a:r>
            <a:endParaRPr lang="en-US" altLang="en-US"/>
          </a:p>
        </p:txBody>
      </p:sp>
      <p:sp>
        <p:nvSpPr>
          <p:cNvPr id="96386" name="Rectangle 130">
            <a:extLst>
              <a:ext uri="{FF2B5EF4-FFF2-40B4-BE49-F238E27FC236}">
                <a16:creationId xmlns:a16="http://schemas.microsoft.com/office/drawing/2014/main" id="{A73AD0FD-616F-4FD5-9114-FBFE73E08727}"/>
              </a:ext>
            </a:extLst>
          </p:cNvPr>
          <p:cNvSpPr>
            <a:spLocks noChangeArrowheads="1"/>
          </p:cNvSpPr>
          <p:nvPr/>
        </p:nvSpPr>
        <p:spPr bwMode="auto">
          <a:xfrm>
            <a:off x="4667250" y="5270500"/>
            <a:ext cx="952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Symbol" panose="05050102010706020507" pitchFamily="18" charset="2"/>
              </a:rPr>
              <a:t>m</a:t>
            </a:r>
            <a:endParaRPr lang="en-US" altLang="en-US"/>
          </a:p>
        </p:txBody>
      </p:sp>
      <p:sp>
        <p:nvSpPr>
          <p:cNvPr id="96387" name="Rectangle 131">
            <a:extLst>
              <a:ext uri="{FF2B5EF4-FFF2-40B4-BE49-F238E27FC236}">
                <a16:creationId xmlns:a16="http://schemas.microsoft.com/office/drawing/2014/main" id="{B4ACBEA7-FA48-444E-B438-1CC4505A7246}"/>
              </a:ext>
            </a:extLst>
          </p:cNvPr>
          <p:cNvSpPr>
            <a:spLocks noChangeArrowheads="1"/>
          </p:cNvSpPr>
          <p:nvPr/>
        </p:nvSpPr>
        <p:spPr bwMode="auto">
          <a:xfrm>
            <a:off x="4756150" y="5287963"/>
            <a:ext cx="25717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sec</a:t>
            </a:r>
            <a:endParaRPr lang="en-US" altLang="en-US"/>
          </a:p>
        </p:txBody>
      </p:sp>
      <p:sp>
        <p:nvSpPr>
          <p:cNvPr id="96388" name="Rectangle 132">
            <a:extLst>
              <a:ext uri="{FF2B5EF4-FFF2-40B4-BE49-F238E27FC236}">
                <a16:creationId xmlns:a16="http://schemas.microsoft.com/office/drawing/2014/main" id="{BB640559-4963-4349-B53E-1416D4D4BB0B}"/>
              </a:ext>
            </a:extLst>
          </p:cNvPr>
          <p:cNvSpPr>
            <a:spLocks noChangeArrowheads="1"/>
          </p:cNvSpPr>
          <p:nvPr/>
        </p:nvSpPr>
        <p:spPr bwMode="auto">
          <a:xfrm rot="16200000">
            <a:off x="2169319" y="3663156"/>
            <a:ext cx="7175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300">
                <a:solidFill>
                  <a:srgbClr val="000000"/>
                </a:solidFill>
                <a:latin typeface="Arial" panose="020B0604020202020204" pitchFamily="34" charset="0"/>
              </a:rPr>
              <a:t>amplitude</a:t>
            </a:r>
            <a:endParaRPr lang="en-US" alt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Text Box 4">
            <a:extLst>
              <a:ext uri="{FF2B5EF4-FFF2-40B4-BE49-F238E27FC236}">
                <a16:creationId xmlns:a16="http://schemas.microsoft.com/office/drawing/2014/main" id="{398612D5-471A-43FF-B1B7-90FF48B03619}"/>
              </a:ext>
            </a:extLst>
          </p:cNvPr>
          <p:cNvSpPr txBox="1">
            <a:spLocks noChangeArrowheads="1"/>
          </p:cNvSpPr>
          <p:nvPr/>
        </p:nvSpPr>
        <p:spPr bwMode="auto">
          <a:xfrm>
            <a:off x="3184525" y="288925"/>
            <a:ext cx="2968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 SDH</a:t>
            </a:r>
          </a:p>
        </p:txBody>
      </p:sp>
      <p:sp>
        <p:nvSpPr>
          <p:cNvPr id="102405" name="Line 5">
            <a:extLst>
              <a:ext uri="{FF2B5EF4-FFF2-40B4-BE49-F238E27FC236}">
                <a16:creationId xmlns:a16="http://schemas.microsoft.com/office/drawing/2014/main" id="{F56C00CA-55E5-4FE6-963F-8A7C50D1D81A}"/>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06" name="Text Box 6">
            <a:extLst>
              <a:ext uri="{FF2B5EF4-FFF2-40B4-BE49-F238E27FC236}">
                <a16:creationId xmlns:a16="http://schemas.microsoft.com/office/drawing/2014/main" id="{5434718E-0B4A-484F-8BB7-50EB3861FE7E}"/>
              </a:ext>
            </a:extLst>
          </p:cNvPr>
          <p:cNvSpPr txBox="1">
            <a:spLocks noChangeArrowheads="1"/>
          </p:cNvSpPr>
          <p:nvPr/>
        </p:nvSpPr>
        <p:spPr bwMode="auto">
          <a:xfrm>
            <a:off x="1203325" y="1184275"/>
            <a:ext cx="72548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Experimentally determined scattering amplitude by deconvolution (side-drilled hole)</a:t>
            </a:r>
          </a:p>
        </p:txBody>
      </p:sp>
      <p:sp>
        <p:nvSpPr>
          <p:cNvPr id="102484" name="Rectangle 84">
            <a:extLst>
              <a:ext uri="{FF2B5EF4-FFF2-40B4-BE49-F238E27FC236}">
                <a16:creationId xmlns:a16="http://schemas.microsoft.com/office/drawing/2014/main" id="{7EC54EA4-164F-4828-BE46-9BF9CBC5A089}"/>
              </a:ext>
            </a:extLst>
          </p:cNvPr>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02483" name="Object 83">
            <a:extLst>
              <a:ext uri="{FF2B5EF4-FFF2-40B4-BE49-F238E27FC236}">
                <a16:creationId xmlns:a16="http://schemas.microsoft.com/office/drawing/2014/main" id="{F362D832-D0D2-4911-940D-326C55968EA8}"/>
              </a:ext>
            </a:extLst>
          </p:cNvPr>
          <p:cNvGraphicFramePr>
            <a:graphicFrameLocks noChangeAspect="1"/>
          </p:cNvGraphicFramePr>
          <p:nvPr/>
        </p:nvGraphicFramePr>
        <p:xfrm>
          <a:off x="1295400" y="2362200"/>
          <a:ext cx="2743200" cy="914400"/>
        </p:xfrm>
        <a:graphic>
          <a:graphicData uri="http://schemas.openxmlformats.org/presentationml/2006/ole">
            <mc:AlternateContent xmlns:mc="http://schemas.openxmlformats.org/markup-compatibility/2006">
              <mc:Choice xmlns:v="urn:schemas-microsoft-com:vml" Requires="v">
                <p:oleObj spid="_x0000_s110606" name="Equation" r:id="rId4" imgW="1459866" imgH="482391" progId="Equation.DSMT4">
                  <p:embed/>
                </p:oleObj>
              </mc:Choice>
              <mc:Fallback>
                <p:oleObj name="Equation" r:id="rId4" imgW="1459866" imgH="482391" progId="Equation.DSMT4">
                  <p:embed/>
                  <p:pic>
                    <p:nvPicPr>
                      <p:cNvPr id="0" name="Object 8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2362200"/>
                        <a:ext cx="27432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486" name="Rectangle 86">
            <a:extLst>
              <a:ext uri="{FF2B5EF4-FFF2-40B4-BE49-F238E27FC236}">
                <a16:creationId xmlns:a16="http://schemas.microsoft.com/office/drawing/2014/main" id="{96D58062-651B-4DBB-AA36-ACFF7831EFCD}"/>
              </a:ext>
            </a:extLst>
          </p:cNvPr>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02485" name="Object 85">
            <a:extLst>
              <a:ext uri="{FF2B5EF4-FFF2-40B4-BE49-F238E27FC236}">
                <a16:creationId xmlns:a16="http://schemas.microsoft.com/office/drawing/2014/main" id="{E11031CD-0769-489E-9CCC-601354D737A1}"/>
              </a:ext>
            </a:extLst>
          </p:cNvPr>
          <p:cNvGraphicFramePr>
            <a:graphicFrameLocks noChangeAspect="1"/>
          </p:cNvGraphicFramePr>
          <p:nvPr/>
        </p:nvGraphicFramePr>
        <p:xfrm>
          <a:off x="4800600" y="2514600"/>
          <a:ext cx="2728913" cy="569913"/>
        </p:xfrm>
        <a:graphic>
          <a:graphicData uri="http://schemas.openxmlformats.org/presentationml/2006/ole">
            <mc:AlternateContent xmlns:mc="http://schemas.openxmlformats.org/markup-compatibility/2006">
              <mc:Choice xmlns:v="urn:schemas-microsoft-com:vml" Requires="v">
                <p:oleObj spid="_x0000_s110607" name="Equation" r:id="rId6" imgW="1231366" imgH="253890" progId="Equation.DSMT4">
                  <p:embed/>
                </p:oleObj>
              </mc:Choice>
              <mc:Fallback>
                <p:oleObj name="Equation" r:id="rId6" imgW="1231366" imgH="253890" progId="Equation.DSMT4">
                  <p:embed/>
                  <p:pic>
                    <p:nvPicPr>
                      <p:cNvPr id="0" name="Object 8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00600" y="2514600"/>
                        <a:ext cx="2728913" cy="569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488" name="Rectangle 88">
            <a:extLst>
              <a:ext uri="{FF2B5EF4-FFF2-40B4-BE49-F238E27FC236}">
                <a16:creationId xmlns:a16="http://schemas.microsoft.com/office/drawing/2014/main" id="{DE7119CA-36FE-42BB-A4F0-67B6808A1B5E}"/>
              </a:ext>
            </a:extLst>
          </p:cNvPr>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02487" name="Object 87">
            <a:extLst>
              <a:ext uri="{FF2B5EF4-FFF2-40B4-BE49-F238E27FC236}">
                <a16:creationId xmlns:a16="http://schemas.microsoft.com/office/drawing/2014/main" id="{A04BF81E-B4DC-465A-AB9D-53F42C2935E7}"/>
              </a:ext>
            </a:extLst>
          </p:cNvPr>
          <p:cNvGraphicFramePr>
            <a:graphicFrameLocks noChangeAspect="1"/>
          </p:cNvGraphicFramePr>
          <p:nvPr/>
        </p:nvGraphicFramePr>
        <p:xfrm>
          <a:off x="1676400" y="3429000"/>
          <a:ext cx="5562600" cy="931863"/>
        </p:xfrm>
        <a:graphic>
          <a:graphicData uri="http://schemas.openxmlformats.org/presentationml/2006/ole">
            <mc:AlternateContent xmlns:mc="http://schemas.openxmlformats.org/markup-compatibility/2006">
              <mc:Choice xmlns:v="urn:schemas-microsoft-com:vml" Requires="v">
                <p:oleObj spid="_x0000_s110608" name="Equation" r:id="rId8" imgW="2895600" imgH="482600" progId="Equation.DSMT4">
                  <p:embed/>
                </p:oleObj>
              </mc:Choice>
              <mc:Fallback>
                <p:oleObj name="Equation" r:id="rId8" imgW="2895600" imgH="482600" progId="Equation.DSMT4">
                  <p:embed/>
                  <p:pic>
                    <p:nvPicPr>
                      <p:cNvPr id="0" name="Object 8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76400" y="3429000"/>
                        <a:ext cx="5562600" cy="931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a:extLst>
              <a:ext uri="{FF2B5EF4-FFF2-40B4-BE49-F238E27FC236}">
                <a16:creationId xmlns:a16="http://schemas.microsoft.com/office/drawing/2014/main" id="{A6EB9EC0-0515-4F4B-8E90-C2E6FE7C87C0}"/>
              </a:ext>
            </a:extLst>
          </p:cNvPr>
          <p:cNvSpPr txBox="1">
            <a:spLocks noChangeArrowheads="1"/>
          </p:cNvSpPr>
          <p:nvPr/>
        </p:nvSpPr>
        <p:spPr bwMode="auto">
          <a:xfrm>
            <a:off x="3184525" y="288925"/>
            <a:ext cx="2103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a:t>
            </a:r>
          </a:p>
        </p:txBody>
      </p:sp>
      <p:sp>
        <p:nvSpPr>
          <p:cNvPr id="5123" name="Line 3">
            <a:extLst>
              <a:ext uri="{FF2B5EF4-FFF2-40B4-BE49-F238E27FC236}">
                <a16:creationId xmlns:a16="http://schemas.microsoft.com/office/drawing/2014/main" id="{7B533897-5C4E-4E60-926D-201311A477D0}"/>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5124" name="Object 4">
            <a:extLst>
              <a:ext uri="{FF2B5EF4-FFF2-40B4-BE49-F238E27FC236}">
                <a16:creationId xmlns:a16="http://schemas.microsoft.com/office/drawing/2014/main" id="{3E2B36E4-CB52-4136-95CB-8ABA33C01E9C}"/>
              </a:ext>
            </a:extLst>
          </p:cNvPr>
          <p:cNvGraphicFramePr>
            <a:graphicFrameLocks noChangeAspect="1"/>
          </p:cNvGraphicFramePr>
          <p:nvPr/>
        </p:nvGraphicFramePr>
        <p:xfrm>
          <a:off x="304800" y="4621213"/>
          <a:ext cx="8229600" cy="984250"/>
        </p:xfrm>
        <a:graphic>
          <a:graphicData uri="http://schemas.openxmlformats.org/presentationml/2006/ole">
            <mc:AlternateContent xmlns:mc="http://schemas.openxmlformats.org/markup-compatibility/2006">
              <mc:Choice xmlns:v="urn:schemas-microsoft-com:vml" Requires="v">
                <p:oleObj spid="_x0000_s85018" name="Equation" r:id="rId4" imgW="4470120" imgH="533160" progId="Equation.DSMT4">
                  <p:embed/>
                </p:oleObj>
              </mc:Choice>
              <mc:Fallback>
                <p:oleObj name="Equation" r:id="rId4" imgW="4470120" imgH="53316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4621213"/>
                        <a:ext cx="8229600" cy="984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5" name="Object 5">
            <a:extLst>
              <a:ext uri="{FF2B5EF4-FFF2-40B4-BE49-F238E27FC236}">
                <a16:creationId xmlns:a16="http://schemas.microsoft.com/office/drawing/2014/main" id="{D7FDE2EB-5872-45DB-B411-6177C15C83E1}"/>
              </a:ext>
            </a:extLst>
          </p:cNvPr>
          <p:cNvGraphicFramePr>
            <a:graphicFrameLocks noChangeAspect="1"/>
          </p:cNvGraphicFramePr>
          <p:nvPr/>
        </p:nvGraphicFramePr>
        <p:xfrm>
          <a:off x="2362200" y="2895600"/>
          <a:ext cx="4268788" cy="1290638"/>
        </p:xfrm>
        <a:graphic>
          <a:graphicData uri="http://schemas.openxmlformats.org/presentationml/2006/ole">
            <mc:AlternateContent xmlns:mc="http://schemas.openxmlformats.org/markup-compatibility/2006">
              <mc:Choice xmlns:v="urn:schemas-microsoft-com:vml" Requires="v">
                <p:oleObj spid="_x0000_s85019" name="Equation" r:id="rId6" imgW="2019240" imgH="609480" progId="Equation.DSMT4">
                  <p:embed/>
                </p:oleObj>
              </mc:Choice>
              <mc:Fallback>
                <p:oleObj name="Equation" r:id="rId6" imgW="2019240" imgH="60948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62200" y="2895600"/>
                        <a:ext cx="4268788" cy="1290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6" name="Object 6">
            <a:extLst>
              <a:ext uri="{FF2B5EF4-FFF2-40B4-BE49-F238E27FC236}">
                <a16:creationId xmlns:a16="http://schemas.microsoft.com/office/drawing/2014/main" id="{F8D11A6F-187D-4686-A0A9-6E130B3C0EA8}"/>
              </a:ext>
            </a:extLst>
          </p:cNvPr>
          <p:cNvGraphicFramePr>
            <a:graphicFrameLocks noChangeAspect="1"/>
          </p:cNvGraphicFramePr>
          <p:nvPr/>
        </p:nvGraphicFramePr>
        <p:xfrm>
          <a:off x="6858000" y="2971800"/>
          <a:ext cx="1219200" cy="377825"/>
        </p:xfrm>
        <a:graphic>
          <a:graphicData uri="http://schemas.openxmlformats.org/presentationml/2006/ole">
            <mc:AlternateContent xmlns:mc="http://schemas.openxmlformats.org/markup-compatibility/2006">
              <mc:Choice xmlns:v="urn:schemas-microsoft-com:vml" Requires="v">
                <p:oleObj spid="_x0000_s85020" name="MathType Equation" r:id="rId8" imgW="901700" imgH="279400" progId="Equation">
                  <p:embed/>
                </p:oleObj>
              </mc:Choice>
              <mc:Fallback>
                <p:oleObj name="MathType Equation" r:id="rId8" imgW="901700" imgH="279400" progId="Equation">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58000" y="2971800"/>
                        <a:ext cx="1219200"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7" name="Object 7">
            <a:extLst>
              <a:ext uri="{FF2B5EF4-FFF2-40B4-BE49-F238E27FC236}">
                <a16:creationId xmlns:a16="http://schemas.microsoft.com/office/drawing/2014/main" id="{D20C20D4-2C9B-47A3-B6E3-5438592B3DA6}"/>
              </a:ext>
            </a:extLst>
          </p:cNvPr>
          <p:cNvGraphicFramePr>
            <a:graphicFrameLocks noChangeAspect="1"/>
          </p:cNvGraphicFramePr>
          <p:nvPr/>
        </p:nvGraphicFramePr>
        <p:xfrm>
          <a:off x="5867400" y="5867400"/>
          <a:ext cx="1295400" cy="360363"/>
        </p:xfrm>
        <a:graphic>
          <a:graphicData uri="http://schemas.openxmlformats.org/presentationml/2006/ole">
            <mc:AlternateContent xmlns:mc="http://schemas.openxmlformats.org/markup-compatibility/2006">
              <mc:Choice xmlns:v="urn:schemas-microsoft-com:vml" Requires="v">
                <p:oleObj spid="_x0000_s85021" name="MathType Equation" r:id="rId10" imgW="914400" imgH="254000" progId="Equation">
                  <p:embed/>
                </p:oleObj>
              </mc:Choice>
              <mc:Fallback>
                <p:oleObj name="MathType Equation" r:id="rId10" imgW="914400" imgH="254000" progId="Equation">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67400" y="5867400"/>
                        <a:ext cx="1295400"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8" name="Object 8">
            <a:extLst>
              <a:ext uri="{FF2B5EF4-FFF2-40B4-BE49-F238E27FC236}">
                <a16:creationId xmlns:a16="http://schemas.microsoft.com/office/drawing/2014/main" id="{27D056A6-C6C6-41CB-93F5-248C98288589}"/>
              </a:ext>
            </a:extLst>
          </p:cNvPr>
          <p:cNvGraphicFramePr>
            <a:graphicFrameLocks noChangeAspect="1"/>
          </p:cNvGraphicFramePr>
          <p:nvPr/>
        </p:nvGraphicFramePr>
        <p:xfrm>
          <a:off x="7467600" y="5867400"/>
          <a:ext cx="1219200" cy="377825"/>
        </p:xfrm>
        <a:graphic>
          <a:graphicData uri="http://schemas.openxmlformats.org/presentationml/2006/ole">
            <mc:AlternateContent xmlns:mc="http://schemas.openxmlformats.org/markup-compatibility/2006">
              <mc:Choice xmlns:v="urn:schemas-microsoft-com:vml" Requires="v">
                <p:oleObj spid="_x0000_s85022" name="MathType Equation" r:id="rId12" imgW="901700" imgH="279400" progId="Equation">
                  <p:embed/>
                </p:oleObj>
              </mc:Choice>
              <mc:Fallback>
                <p:oleObj name="MathType Equation" r:id="rId12" imgW="901700" imgH="279400" progId="Equation">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67600" y="5867400"/>
                        <a:ext cx="1219200"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34" name="Object 14">
            <a:extLst>
              <a:ext uri="{FF2B5EF4-FFF2-40B4-BE49-F238E27FC236}">
                <a16:creationId xmlns:a16="http://schemas.microsoft.com/office/drawing/2014/main" id="{A31E30C7-7096-42E0-BE47-785927A49EE0}"/>
              </a:ext>
            </a:extLst>
          </p:cNvPr>
          <p:cNvGraphicFramePr>
            <a:graphicFrameLocks noChangeAspect="1"/>
          </p:cNvGraphicFramePr>
          <p:nvPr/>
        </p:nvGraphicFramePr>
        <p:xfrm>
          <a:off x="457200" y="1143000"/>
          <a:ext cx="1447800" cy="625475"/>
        </p:xfrm>
        <a:graphic>
          <a:graphicData uri="http://schemas.openxmlformats.org/presentationml/2006/ole">
            <mc:AlternateContent xmlns:mc="http://schemas.openxmlformats.org/markup-compatibility/2006">
              <mc:Choice xmlns:v="urn:schemas-microsoft-com:vml" Requires="v">
                <p:oleObj spid="_x0000_s85023" name="Equation" r:id="rId13" imgW="647640" imgH="279360" progId="Equation.DSMT4">
                  <p:embed/>
                </p:oleObj>
              </mc:Choice>
              <mc:Fallback>
                <p:oleObj name="Equation" r:id="rId13" imgW="647640" imgH="279360" progId="Equation.DSMT4">
                  <p:embed/>
                  <p:pic>
                    <p:nvPicPr>
                      <p:cNvPr id="0" name="Object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57200" y="1143000"/>
                        <a:ext cx="1447800" cy="62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35" name="Text Box 15">
            <a:extLst>
              <a:ext uri="{FF2B5EF4-FFF2-40B4-BE49-F238E27FC236}">
                <a16:creationId xmlns:a16="http://schemas.microsoft.com/office/drawing/2014/main" id="{3823B3F0-E3A0-49DD-8AA8-66E41B76E1C2}"/>
              </a:ext>
            </a:extLst>
          </p:cNvPr>
          <p:cNvSpPr txBox="1">
            <a:spLocks noChangeArrowheads="1"/>
          </p:cNvSpPr>
          <p:nvPr/>
        </p:nvSpPr>
        <p:spPr bwMode="auto">
          <a:xfrm>
            <a:off x="2209800" y="1143000"/>
            <a:ext cx="64135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Vector scattering amplitude for a scattered wave of</a:t>
            </a:r>
          </a:p>
          <a:p>
            <a:r>
              <a:rPr lang="en-US" altLang="en-US"/>
              <a:t>type </a:t>
            </a:r>
            <a:r>
              <a:rPr lang="en-US" altLang="en-US">
                <a:latin typeface="Symbol" panose="05050102010706020507" pitchFamily="18" charset="2"/>
              </a:rPr>
              <a:t>a</a:t>
            </a:r>
            <a:r>
              <a:rPr lang="en-US" altLang="en-US"/>
              <a:t> due to a plane wave of unit displacement </a:t>
            </a:r>
          </a:p>
          <a:p>
            <a:r>
              <a:rPr lang="en-US" altLang="en-US"/>
              <a:t>amplitude and type</a:t>
            </a:r>
            <a:r>
              <a:rPr lang="en-US" altLang="en-US">
                <a:latin typeface="Symbol" panose="05050102010706020507" pitchFamily="18" charset="2"/>
              </a:rPr>
              <a:t> b</a:t>
            </a:r>
            <a:r>
              <a:rPr lang="en-US" altLang="en-US"/>
              <a:t> </a:t>
            </a:r>
          </a:p>
        </p:txBody>
      </p:sp>
      <p:sp>
        <p:nvSpPr>
          <p:cNvPr id="5136" name="Line 16">
            <a:extLst>
              <a:ext uri="{FF2B5EF4-FFF2-40B4-BE49-F238E27FC236}">
                <a16:creationId xmlns:a16="http://schemas.microsoft.com/office/drawing/2014/main" id="{C6A487DF-0331-4880-B537-C4B9236EEC48}"/>
              </a:ext>
            </a:extLst>
          </p:cNvPr>
          <p:cNvSpPr>
            <a:spLocks noChangeShapeType="1"/>
          </p:cNvSpPr>
          <p:nvPr/>
        </p:nvSpPr>
        <p:spPr bwMode="auto">
          <a:xfrm>
            <a:off x="2514600" y="44196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7" name="Line 17">
            <a:extLst>
              <a:ext uri="{FF2B5EF4-FFF2-40B4-BE49-F238E27FC236}">
                <a16:creationId xmlns:a16="http://schemas.microsoft.com/office/drawing/2014/main" id="{62423539-A9D4-4FE1-A256-6D9AE9624819}"/>
              </a:ext>
            </a:extLst>
          </p:cNvPr>
          <p:cNvSpPr>
            <a:spLocks noChangeShapeType="1"/>
          </p:cNvSpPr>
          <p:nvPr/>
        </p:nvSpPr>
        <p:spPr bwMode="auto">
          <a:xfrm flipH="1">
            <a:off x="1752600" y="4419600"/>
            <a:ext cx="76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8" name="Text Box 18">
            <a:extLst>
              <a:ext uri="{FF2B5EF4-FFF2-40B4-BE49-F238E27FC236}">
                <a16:creationId xmlns:a16="http://schemas.microsoft.com/office/drawing/2014/main" id="{2A1685FE-B137-4074-B96C-A031EBF47E07}"/>
              </a:ext>
            </a:extLst>
          </p:cNvPr>
          <p:cNvSpPr txBox="1">
            <a:spLocks noChangeArrowheads="1"/>
          </p:cNvSpPr>
          <p:nvPr/>
        </p:nvSpPr>
        <p:spPr bwMode="auto">
          <a:xfrm>
            <a:off x="457200" y="3886200"/>
            <a:ext cx="131762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elastic</a:t>
            </a:r>
          </a:p>
          <a:p>
            <a:r>
              <a:rPr lang="en-US" altLang="en-US"/>
              <a:t>constants</a:t>
            </a:r>
          </a:p>
        </p:txBody>
      </p:sp>
      <p:sp>
        <p:nvSpPr>
          <p:cNvPr id="5139" name="Line 19">
            <a:extLst>
              <a:ext uri="{FF2B5EF4-FFF2-40B4-BE49-F238E27FC236}">
                <a16:creationId xmlns:a16="http://schemas.microsoft.com/office/drawing/2014/main" id="{494DF1A9-4A35-4EFA-B574-41E5120D8ED8}"/>
              </a:ext>
            </a:extLst>
          </p:cNvPr>
          <p:cNvSpPr>
            <a:spLocks noChangeShapeType="1"/>
          </p:cNvSpPr>
          <p:nvPr/>
        </p:nvSpPr>
        <p:spPr bwMode="auto">
          <a:xfrm flipV="1">
            <a:off x="5486400" y="53340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0" name="Line 20">
            <a:extLst>
              <a:ext uri="{FF2B5EF4-FFF2-40B4-BE49-F238E27FC236}">
                <a16:creationId xmlns:a16="http://schemas.microsoft.com/office/drawing/2014/main" id="{45E94494-9BC3-4E75-8CBC-A17A7BF2ED40}"/>
              </a:ext>
            </a:extLst>
          </p:cNvPr>
          <p:cNvSpPr>
            <a:spLocks noChangeShapeType="1"/>
          </p:cNvSpPr>
          <p:nvPr/>
        </p:nvSpPr>
        <p:spPr bwMode="auto">
          <a:xfrm flipV="1">
            <a:off x="3657600" y="55626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1" name="Text Box 21">
            <a:extLst>
              <a:ext uri="{FF2B5EF4-FFF2-40B4-BE49-F238E27FC236}">
                <a16:creationId xmlns:a16="http://schemas.microsoft.com/office/drawing/2014/main" id="{6A22FC1D-EEA2-4FF9-B182-4144FC298770}"/>
              </a:ext>
            </a:extLst>
          </p:cNvPr>
          <p:cNvSpPr txBox="1">
            <a:spLocks noChangeArrowheads="1"/>
          </p:cNvSpPr>
          <p:nvPr/>
        </p:nvSpPr>
        <p:spPr bwMode="auto">
          <a:xfrm>
            <a:off x="1524000" y="5791200"/>
            <a:ext cx="41052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displacements and displacement</a:t>
            </a:r>
          </a:p>
          <a:p>
            <a:r>
              <a:rPr lang="en-US" altLang="en-US"/>
              <a:t>gradients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9" name="Rectangle 5">
            <a:extLst>
              <a:ext uri="{FF2B5EF4-FFF2-40B4-BE49-F238E27FC236}">
                <a16:creationId xmlns:a16="http://schemas.microsoft.com/office/drawing/2014/main" id="{F1DFAC84-7EEE-457A-83AB-72CC4CA1CABC}"/>
              </a:ext>
            </a:extLst>
          </p:cNvPr>
          <p:cNvSpPr>
            <a:spLocks noChangeArrowheads="1"/>
          </p:cNvSpPr>
          <p:nvPr/>
        </p:nvSpPr>
        <p:spPr bwMode="auto">
          <a:xfrm>
            <a:off x="2638425" y="2125663"/>
            <a:ext cx="4127500" cy="29352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430" name="Rectangle 6">
            <a:extLst>
              <a:ext uri="{FF2B5EF4-FFF2-40B4-BE49-F238E27FC236}">
                <a16:creationId xmlns:a16="http://schemas.microsoft.com/office/drawing/2014/main" id="{2B7015BF-BAFB-4297-8B7E-09ECBEF15818}"/>
              </a:ext>
            </a:extLst>
          </p:cNvPr>
          <p:cNvSpPr>
            <a:spLocks noChangeArrowheads="1"/>
          </p:cNvSpPr>
          <p:nvPr/>
        </p:nvSpPr>
        <p:spPr bwMode="auto">
          <a:xfrm>
            <a:off x="2638425" y="2125663"/>
            <a:ext cx="4127500" cy="293528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431" name="Line 7">
            <a:extLst>
              <a:ext uri="{FF2B5EF4-FFF2-40B4-BE49-F238E27FC236}">
                <a16:creationId xmlns:a16="http://schemas.microsoft.com/office/drawing/2014/main" id="{FD5E5B45-F421-4F8F-9728-BE9F55F22D29}"/>
              </a:ext>
            </a:extLst>
          </p:cNvPr>
          <p:cNvSpPr>
            <a:spLocks noChangeShapeType="1"/>
          </p:cNvSpPr>
          <p:nvPr/>
        </p:nvSpPr>
        <p:spPr bwMode="auto">
          <a:xfrm>
            <a:off x="2638425" y="2125663"/>
            <a:ext cx="4127500"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32" name="Freeform 8">
            <a:extLst>
              <a:ext uri="{FF2B5EF4-FFF2-40B4-BE49-F238E27FC236}">
                <a16:creationId xmlns:a16="http://schemas.microsoft.com/office/drawing/2014/main" id="{6435DEB2-EC8B-4CB5-9BA2-5446E8AE8C7D}"/>
              </a:ext>
            </a:extLst>
          </p:cNvPr>
          <p:cNvSpPr>
            <a:spLocks/>
          </p:cNvSpPr>
          <p:nvPr/>
        </p:nvSpPr>
        <p:spPr bwMode="auto">
          <a:xfrm>
            <a:off x="2638425" y="2125663"/>
            <a:ext cx="4127500" cy="2935287"/>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433" name="Line 9">
            <a:extLst>
              <a:ext uri="{FF2B5EF4-FFF2-40B4-BE49-F238E27FC236}">
                <a16:creationId xmlns:a16="http://schemas.microsoft.com/office/drawing/2014/main" id="{0A7EDD10-1461-4CAC-87DF-08EC892CC9AE}"/>
              </a:ext>
            </a:extLst>
          </p:cNvPr>
          <p:cNvSpPr>
            <a:spLocks noChangeShapeType="1"/>
          </p:cNvSpPr>
          <p:nvPr/>
        </p:nvSpPr>
        <p:spPr bwMode="auto">
          <a:xfrm flipV="1">
            <a:off x="2638425" y="2125663"/>
            <a:ext cx="1588" cy="29352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34" name="Line 10">
            <a:extLst>
              <a:ext uri="{FF2B5EF4-FFF2-40B4-BE49-F238E27FC236}">
                <a16:creationId xmlns:a16="http://schemas.microsoft.com/office/drawing/2014/main" id="{0909D4CC-F78F-4467-8D03-7D7A5AC6F34F}"/>
              </a:ext>
            </a:extLst>
          </p:cNvPr>
          <p:cNvSpPr>
            <a:spLocks noChangeShapeType="1"/>
          </p:cNvSpPr>
          <p:nvPr/>
        </p:nvSpPr>
        <p:spPr bwMode="auto">
          <a:xfrm>
            <a:off x="2638425" y="5060950"/>
            <a:ext cx="41275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35" name="Line 11">
            <a:extLst>
              <a:ext uri="{FF2B5EF4-FFF2-40B4-BE49-F238E27FC236}">
                <a16:creationId xmlns:a16="http://schemas.microsoft.com/office/drawing/2014/main" id="{EE7A64F9-111F-4354-BF77-FE54911E57F4}"/>
              </a:ext>
            </a:extLst>
          </p:cNvPr>
          <p:cNvSpPr>
            <a:spLocks noChangeShapeType="1"/>
          </p:cNvSpPr>
          <p:nvPr/>
        </p:nvSpPr>
        <p:spPr bwMode="auto">
          <a:xfrm flipV="1">
            <a:off x="2638425" y="50180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36" name="Line 12">
            <a:extLst>
              <a:ext uri="{FF2B5EF4-FFF2-40B4-BE49-F238E27FC236}">
                <a16:creationId xmlns:a16="http://schemas.microsoft.com/office/drawing/2014/main" id="{C914FACE-0527-44CD-B834-91E14B64D7FA}"/>
              </a:ext>
            </a:extLst>
          </p:cNvPr>
          <p:cNvSpPr>
            <a:spLocks noChangeShapeType="1"/>
          </p:cNvSpPr>
          <p:nvPr/>
        </p:nvSpPr>
        <p:spPr bwMode="auto">
          <a:xfrm>
            <a:off x="2638425" y="2125663"/>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37" name="Rectangle 13">
            <a:extLst>
              <a:ext uri="{FF2B5EF4-FFF2-40B4-BE49-F238E27FC236}">
                <a16:creationId xmlns:a16="http://schemas.microsoft.com/office/drawing/2014/main" id="{B095BE8F-541D-4F9C-910D-2C8A4E87FAEE}"/>
              </a:ext>
            </a:extLst>
          </p:cNvPr>
          <p:cNvSpPr>
            <a:spLocks noChangeArrowheads="1"/>
          </p:cNvSpPr>
          <p:nvPr/>
        </p:nvSpPr>
        <p:spPr bwMode="auto">
          <a:xfrm>
            <a:off x="2609850" y="512127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a:t>
            </a:r>
            <a:endParaRPr lang="en-US" altLang="en-US" sz="1000">
              <a:latin typeface="Arial" panose="020B0604020202020204" pitchFamily="34" charset="0"/>
            </a:endParaRPr>
          </a:p>
        </p:txBody>
      </p:sp>
      <p:sp>
        <p:nvSpPr>
          <p:cNvPr id="103438" name="Line 14">
            <a:extLst>
              <a:ext uri="{FF2B5EF4-FFF2-40B4-BE49-F238E27FC236}">
                <a16:creationId xmlns:a16="http://schemas.microsoft.com/office/drawing/2014/main" id="{4D8DE803-292A-4F28-8C65-4B3761E563EA}"/>
              </a:ext>
            </a:extLst>
          </p:cNvPr>
          <p:cNvSpPr>
            <a:spLocks noChangeShapeType="1"/>
          </p:cNvSpPr>
          <p:nvPr/>
        </p:nvSpPr>
        <p:spPr bwMode="auto">
          <a:xfrm flipV="1">
            <a:off x="3048000" y="50180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39" name="Line 15">
            <a:extLst>
              <a:ext uri="{FF2B5EF4-FFF2-40B4-BE49-F238E27FC236}">
                <a16:creationId xmlns:a16="http://schemas.microsoft.com/office/drawing/2014/main" id="{5EAB5986-33D4-4ADE-BD96-67159BEA68EA}"/>
              </a:ext>
            </a:extLst>
          </p:cNvPr>
          <p:cNvSpPr>
            <a:spLocks noChangeShapeType="1"/>
          </p:cNvSpPr>
          <p:nvPr/>
        </p:nvSpPr>
        <p:spPr bwMode="auto">
          <a:xfrm>
            <a:off x="3048000" y="2125663"/>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40" name="Rectangle 16">
            <a:extLst>
              <a:ext uri="{FF2B5EF4-FFF2-40B4-BE49-F238E27FC236}">
                <a16:creationId xmlns:a16="http://schemas.microsoft.com/office/drawing/2014/main" id="{0D51ACF7-7140-4F40-BA5D-6B2B629EAC96}"/>
              </a:ext>
            </a:extLst>
          </p:cNvPr>
          <p:cNvSpPr>
            <a:spLocks noChangeArrowheads="1"/>
          </p:cNvSpPr>
          <p:nvPr/>
        </p:nvSpPr>
        <p:spPr bwMode="auto">
          <a:xfrm>
            <a:off x="3017838" y="512127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2</a:t>
            </a:r>
            <a:endParaRPr lang="en-US" altLang="en-US" sz="1000">
              <a:latin typeface="Arial" panose="020B0604020202020204" pitchFamily="34" charset="0"/>
            </a:endParaRPr>
          </a:p>
        </p:txBody>
      </p:sp>
      <p:sp>
        <p:nvSpPr>
          <p:cNvPr id="103441" name="Line 17">
            <a:extLst>
              <a:ext uri="{FF2B5EF4-FFF2-40B4-BE49-F238E27FC236}">
                <a16:creationId xmlns:a16="http://schemas.microsoft.com/office/drawing/2014/main" id="{D9E88DB8-8965-466F-A5B1-8E7DCD2B18B5}"/>
              </a:ext>
            </a:extLst>
          </p:cNvPr>
          <p:cNvSpPr>
            <a:spLocks noChangeShapeType="1"/>
          </p:cNvSpPr>
          <p:nvPr/>
        </p:nvSpPr>
        <p:spPr bwMode="auto">
          <a:xfrm flipV="1">
            <a:off x="3454400" y="5018088"/>
            <a:ext cx="3175"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42" name="Line 18">
            <a:extLst>
              <a:ext uri="{FF2B5EF4-FFF2-40B4-BE49-F238E27FC236}">
                <a16:creationId xmlns:a16="http://schemas.microsoft.com/office/drawing/2014/main" id="{54AF772A-E524-459A-AB2B-59D9405F3BAC}"/>
              </a:ext>
            </a:extLst>
          </p:cNvPr>
          <p:cNvSpPr>
            <a:spLocks noChangeShapeType="1"/>
          </p:cNvSpPr>
          <p:nvPr/>
        </p:nvSpPr>
        <p:spPr bwMode="auto">
          <a:xfrm>
            <a:off x="3454400" y="2125663"/>
            <a:ext cx="3175"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43" name="Rectangle 19">
            <a:extLst>
              <a:ext uri="{FF2B5EF4-FFF2-40B4-BE49-F238E27FC236}">
                <a16:creationId xmlns:a16="http://schemas.microsoft.com/office/drawing/2014/main" id="{EF1DEC07-D049-4E7A-8B23-C3453F2BDE87}"/>
              </a:ext>
            </a:extLst>
          </p:cNvPr>
          <p:cNvSpPr>
            <a:spLocks noChangeArrowheads="1"/>
          </p:cNvSpPr>
          <p:nvPr/>
        </p:nvSpPr>
        <p:spPr bwMode="auto">
          <a:xfrm>
            <a:off x="3427413" y="512127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4</a:t>
            </a:r>
            <a:endParaRPr lang="en-US" altLang="en-US" sz="1000">
              <a:latin typeface="Arial" panose="020B0604020202020204" pitchFamily="34" charset="0"/>
            </a:endParaRPr>
          </a:p>
        </p:txBody>
      </p:sp>
      <p:sp>
        <p:nvSpPr>
          <p:cNvPr id="103444" name="Line 20">
            <a:extLst>
              <a:ext uri="{FF2B5EF4-FFF2-40B4-BE49-F238E27FC236}">
                <a16:creationId xmlns:a16="http://schemas.microsoft.com/office/drawing/2014/main" id="{29432EAA-A868-4305-A4CB-7170EA888B71}"/>
              </a:ext>
            </a:extLst>
          </p:cNvPr>
          <p:cNvSpPr>
            <a:spLocks noChangeShapeType="1"/>
          </p:cNvSpPr>
          <p:nvPr/>
        </p:nvSpPr>
        <p:spPr bwMode="auto">
          <a:xfrm flipV="1">
            <a:off x="3873500" y="5018088"/>
            <a:ext cx="3175"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45" name="Line 21">
            <a:extLst>
              <a:ext uri="{FF2B5EF4-FFF2-40B4-BE49-F238E27FC236}">
                <a16:creationId xmlns:a16="http://schemas.microsoft.com/office/drawing/2014/main" id="{FBB884BD-A825-4387-B6EB-722CA005A392}"/>
              </a:ext>
            </a:extLst>
          </p:cNvPr>
          <p:cNvSpPr>
            <a:spLocks noChangeShapeType="1"/>
          </p:cNvSpPr>
          <p:nvPr/>
        </p:nvSpPr>
        <p:spPr bwMode="auto">
          <a:xfrm>
            <a:off x="3873500" y="2125663"/>
            <a:ext cx="3175"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46" name="Rectangle 22">
            <a:extLst>
              <a:ext uri="{FF2B5EF4-FFF2-40B4-BE49-F238E27FC236}">
                <a16:creationId xmlns:a16="http://schemas.microsoft.com/office/drawing/2014/main" id="{1F851627-261A-436C-AC6B-59F317FB9C02}"/>
              </a:ext>
            </a:extLst>
          </p:cNvPr>
          <p:cNvSpPr>
            <a:spLocks noChangeArrowheads="1"/>
          </p:cNvSpPr>
          <p:nvPr/>
        </p:nvSpPr>
        <p:spPr bwMode="auto">
          <a:xfrm>
            <a:off x="3846513" y="512127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6</a:t>
            </a:r>
            <a:endParaRPr lang="en-US" altLang="en-US" sz="1000">
              <a:latin typeface="Arial" panose="020B0604020202020204" pitchFamily="34" charset="0"/>
            </a:endParaRPr>
          </a:p>
        </p:txBody>
      </p:sp>
      <p:sp>
        <p:nvSpPr>
          <p:cNvPr id="103447" name="Line 23">
            <a:extLst>
              <a:ext uri="{FF2B5EF4-FFF2-40B4-BE49-F238E27FC236}">
                <a16:creationId xmlns:a16="http://schemas.microsoft.com/office/drawing/2014/main" id="{C2009F15-B21E-441B-8362-01A9A39C85B1}"/>
              </a:ext>
            </a:extLst>
          </p:cNvPr>
          <p:cNvSpPr>
            <a:spLocks noChangeShapeType="1"/>
          </p:cNvSpPr>
          <p:nvPr/>
        </p:nvSpPr>
        <p:spPr bwMode="auto">
          <a:xfrm flipV="1">
            <a:off x="4283075" y="5018088"/>
            <a:ext cx="3175"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48" name="Line 24">
            <a:extLst>
              <a:ext uri="{FF2B5EF4-FFF2-40B4-BE49-F238E27FC236}">
                <a16:creationId xmlns:a16="http://schemas.microsoft.com/office/drawing/2014/main" id="{65AB4A13-091E-4E7D-8902-BFEF73B2D71B}"/>
              </a:ext>
            </a:extLst>
          </p:cNvPr>
          <p:cNvSpPr>
            <a:spLocks noChangeShapeType="1"/>
          </p:cNvSpPr>
          <p:nvPr/>
        </p:nvSpPr>
        <p:spPr bwMode="auto">
          <a:xfrm>
            <a:off x="4283075" y="2125663"/>
            <a:ext cx="3175"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49" name="Rectangle 25">
            <a:extLst>
              <a:ext uri="{FF2B5EF4-FFF2-40B4-BE49-F238E27FC236}">
                <a16:creationId xmlns:a16="http://schemas.microsoft.com/office/drawing/2014/main" id="{2D808BDA-0D45-4099-981D-5311B4FFE888}"/>
              </a:ext>
            </a:extLst>
          </p:cNvPr>
          <p:cNvSpPr>
            <a:spLocks noChangeArrowheads="1"/>
          </p:cNvSpPr>
          <p:nvPr/>
        </p:nvSpPr>
        <p:spPr bwMode="auto">
          <a:xfrm>
            <a:off x="4254500" y="5121275"/>
            <a:ext cx="714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8</a:t>
            </a:r>
            <a:endParaRPr lang="en-US" altLang="en-US" sz="1000">
              <a:latin typeface="Arial" panose="020B0604020202020204" pitchFamily="34" charset="0"/>
            </a:endParaRPr>
          </a:p>
        </p:txBody>
      </p:sp>
      <p:sp>
        <p:nvSpPr>
          <p:cNvPr id="103450" name="Line 26">
            <a:extLst>
              <a:ext uri="{FF2B5EF4-FFF2-40B4-BE49-F238E27FC236}">
                <a16:creationId xmlns:a16="http://schemas.microsoft.com/office/drawing/2014/main" id="{F89A2C13-3C98-42AD-AC33-0C544AE89965}"/>
              </a:ext>
            </a:extLst>
          </p:cNvPr>
          <p:cNvSpPr>
            <a:spLocks noChangeShapeType="1"/>
          </p:cNvSpPr>
          <p:nvPr/>
        </p:nvSpPr>
        <p:spPr bwMode="auto">
          <a:xfrm flipV="1">
            <a:off x="4702175" y="5018088"/>
            <a:ext cx="3175"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51" name="Line 27">
            <a:extLst>
              <a:ext uri="{FF2B5EF4-FFF2-40B4-BE49-F238E27FC236}">
                <a16:creationId xmlns:a16="http://schemas.microsoft.com/office/drawing/2014/main" id="{3ADB25B1-CCD1-457D-8BE1-1D7AB65C15E5}"/>
              </a:ext>
            </a:extLst>
          </p:cNvPr>
          <p:cNvSpPr>
            <a:spLocks noChangeShapeType="1"/>
          </p:cNvSpPr>
          <p:nvPr/>
        </p:nvSpPr>
        <p:spPr bwMode="auto">
          <a:xfrm>
            <a:off x="4702175" y="2125663"/>
            <a:ext cx="3175"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52" name="Rectangle 28">
            <a:extLst>
              <a:ext uri="{FF2B5EF4-FFF2-40B4-BE49-F238E27FC236}">
                <a16:creationId xmlns:a16="http://schemas.microsoft.com/office/drawing/2014/main" id="{75FFBE4D-18E1-483B-8697-BA31757462DC}"/>
              </a:ext>
            </a:extLst>
          </p:cNvPr>
          <p:cNvSpPr>
            <a:spLocks noChangeArrowheads="1"/>
          </p:cNvSpPr>
          <p:nvPr/>
        </p:nvSpPr>
        <p:spPr bwMode="auto">
          <a:xfrm>
            <a:off x="4635500" y="5121275"/>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10</a:t>
            </a:r>
            <a:endParaRPr lang="en-US" altLang="en-US" sz="1000">
              <a:latin typeface="Arial" panose="020B0604020202020204" pitchFamily="34" charset="0"/>
            </a:endParaRPr>
          </a:p>
        </p:txBody>
      </p:sp>
      <p:sp>
        <p:nvSpPr>
          <p:cNvPr id="103453" name="Line 29">
            <a:extLst>
              <a:ext uri="{FF2B5EF4-FFF2-40B4-BE49-F238E27FC236}">
                <a16:creationId xmlns:a16="http://schemas.microsoft.com/office/drawing/2014/main" id="{65C10F5A-1FFE-42BA-AEF4-37814A77A0FF}"/>
              </a:ext>
            </a:extLst>
          </p:cNvPr>
          <p:cNvSpPr>
            <a:spLocks noChangeShapeType="1"/>
          </p:cNvSpPr>
          <p:nvPr/>
        </p:nvSpPr>
        <p:spPr bwMode="auto">
          <a:xfrm flipV="1">
            <a:off x="5110163" y="5018088"/>
            <a:ext cx="3175"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54" name="Line 30">
            <a:extLst>
              <a:ext uri="{FF2B5EF4-FFF2-40B4-BE49-F238E27FC236}">
                <a16:creationId xmlns:a16="http://schemas.microsoft.com/office/drawing/2014/main" id="{1F1AEBDE-B56F-4B91-9923-44DC36521603}"/>
              </a:ext>
            </a:extLst>
          </p:cNvPr>
          <p:cNvSpPr>
            <a:spLocks noChangeShapeType="1"/>
          </p:cNvSpPr>
          <p:nvPr/>
        </p:nvSpPr>
        <p:spPr bwMode="auto">
          <a:xfrm>
            <a:off x="5110163" y="2125663"/>
            <a:ext cx="3175"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55" name="Rectangle 31">
            <a:extLst>
              <a:ext uri="{FF2B5EF4-FFF2-40B4-BE49-F238E27FC236}">
                <a16:creationId xmlns:a16="http://schemas.microsoft.com/office/drawing/2014/main" id="{B07AE6BA-7626-4780-A7EE-BA08D9522B07}"/>
              </a:ext>
            </a:extLst>
          </p:cNvPr>
          <p:cNvSpPr>
            <a:spLocks noChangeArrowheads="1"/>
          </p:cNvSpPr>
          <p:nvPr/>
        </p:nvSpPr>
        <p:spPr bwMode="auto">
          <a:xfrm>
            <a:off x="5045075" y="5121275"/>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12</a:t>
            </a:r>
            <a:endParaRPr lang="en-US" altLang="en-US" sz="1000">
              <a:latin typeface="Arial" panose="020B0604020202020204" pitchFamily="34" charset="0"/>
            </a:endParaRPr>
          </a:p>
        </p:txBody>
      </p:sp>
      <p:sp>
        <p:nvSpPr>
          <p:cNvPr id="103456" name="Line 32">
            <a:extLst>
              <a:ext uri="{FF2B5EF4-FFF2-40B4-BE49-F238E27FC236}">
                <a16:creationId xmlns:a16="http://schemas.microsoft.com/office/drawing/2014/main" id="{4E22B3DF-FE73-4D17-9F24-892F1BD6F3ED}"/>
              </a:ext>
            </a:extLst>
          </p:cNvPr>
          <p:cNvSpPr>
            <a:spLocks noChangeShapeType="1"/>
          </p:cNvSpPr>
          <p:nvPr/>
        </p:nvSpPr>
        <p:spPr bwMode="auto">
          <a:xfrm flipV="1">
            <a:off x="5519738" y="5018088"/>
            <a:ext cx="3175"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57" name="Line 33">
            <a:extLst>
              <a:ext uri="{FF2B5EF4-FFF2-40B4-BE49-F238E27FC236}">
                <a16:creationId xmlns:a16="http://schemas.microsoft.com/office/drawing/2014/main" id="{81A056C9-FA17-4D2F-B900-1DE220A293BD}"/>
              </a:ext>
            </a:extLst>
          </p:cNvPr>
          <p:cNvSpPr>
            <a:spLocks noChangeShapeType="1"/>
          </p:cNvSpPr>
          <p:nvPr/>
        </p:nvSpPr>
        <p:spPr bwMode="auto">
          <a:xfrm>
            <a:off x="5519738" y="2125663"/>
            <a:ext cx="3175"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58" name="Rectangle 34">
            <a:extLst>
              <a:ext uri="{FF2B5EF4-FFF2-40B4-BE49-F238E27FC236}">
                <a16:creationId xmlns:a16="http://schemas.microsoft.com/office/drawing/2014/main" id="{D834EA67-1D03-486D-8720-EFD226534206}"/>
              </a:ext>
            </a:extLst>
          </p:cNvPr>
          <p:cNvSpPr>
            <a:spLocks noChangeArrowheads="1"/>
          </p:cNvSpPr>
          <p:nvPr/>
        </p:nvSpPr>
        <p:spPr bwMode="auto">
          <a:xfrm>
            <a:off x="5453063" y="5121275"/>
            <a:ext cx="1381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14</a:t>
            </a:r>
            <a:endParaRPr lang="en-US" altLang="en-US" sz="1000">
              <a:latin typeface="Arial" panose="020B0604020202020204" pitchFamily="34" charset="0"/>
            </a:endParaRPr>
          </a:p>
        </p:txBody>
      </p:sp>
      <p:sp>
        <p:nvSpPr>
          <p:cNvPr id="103459" name="Line 35">
            <a:extLst>
              <a:ext uri="{FF2B5EF4-FFF2-40B4-BE49-F238E27FC236}">
                <a16:creationId xmlns:a16="http://schemas.microsoft.com/office/drawing/2014/main" id="{56700A45-1182-4630-A346-4DAC40FFED62}"/>
              </a:ext>
            </a:extLst>
          </p:cNvPr>
          <p:cNvSpPr>
            <a:spLocks noChangeShapeType="1"/>
          </p:cNvSpPr>
          <p:nvPr/>
        </p:nvSpPr>
        <p:spPr bwMode="auto">
          <a:xfrm flipV="1">
            <a:off x="5938838" y="5018088"/>
            <a:ext cx="3175"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60" name="Line 36">
            <a:extLst>
              <a:ext uri="{FF2B5EF4-FFF2-40B4-BE49-F238E27FC236}">
                <a16:creationId xmlns:a16="http://schemas.microsoft.com/office/drawing/2014/main" id="{1904EA60-E95C-419A-BE90-10C9FE61992A}"/>
              </a:ext>
            </a:extLst>
          </p:cNvPr>
          <p:cNvSpPr>
            <a:spLocks noChangeShapeType="1"/>
          </p:cNvSpPr>
          <p:nvPr/>
        </p:nvSpPr>
        <p:spPr bwMode="auto">
          <a:xfrm>
            <a:off x="5938838" y="2125663"/>
            <a:ext cx="3175"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61" name="Rectangle 37">
            <a:extLst>
              <a:ext uri="{FF2B5EF4-FFF2-40B4-BE49-F238E27FC236}">
                <a16:creationId xmlns:a16="http://schemas.microsoft.com/office/drawing/2014/main" id="{105A45F0-C02A-4562-A0AA-4C70FE9F8433}"/>
              </a:ext>
            </a:extLst>
          </p:cNvPr>
          <p:cNvSpPr>
            <a:spLocks noChangeArrowheads="1"/>
          </p:cNvSpPr>
          <p:nvPr/>
        </p:nvSpPr>
        <p:spPr bwMode="auto">
          <a:xfrm>
            <a:off x="5872163" y="5121275"/>
            <a:ext cx="1381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16</a:t>
            </a:r>
            <a:endParaRPr lang="en-US" altLang="en-US" sz="1000">
              <a:latin typeface="Arial" panose="020B0604020202020204" pitchFamily="34" charset="0"/>
            </a:endParaRPr>
          </a:p>
        </p:txBody>
      </p:sp>
      <p:sp>
        <p:nvSpPr>
          <p:cNvPr id="103462" name="Line 38">
            <a:extLst>
              <a:ext uri="{FF2B5EF4-FFF2-40B4-BE49-F238E27FC236}">
                <a16:creationId xmlns:a16="http://schemas.microsoft.com/office/drawing/2014/main" id="{44CD574F-EFB0-4BE8-A1B5-5C5F99647B0D}"/>
              </a:ext>
            </a:extLst>
          </p:cNvPr>
          <p:cNvSpPr>
            <a:spLocks noChangeShapeType="1"/>
          </p:cNvSpPr>
          <p:nvPr/>
        </p:nvSpPr>
        <p:spPr bwMode="auto">
          <a:xfrm flipV="1">
            <a:off x="6346825" y="50180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63" name="Line 39">
            <a:extLst>
              <a:ext uri="{FF2B5EF4-FFF2-40B4-BE49-F238E27FC236}">
                <a16:creationId xmlns:a16="http://schemas.microsoft.com/office/drawing/2014/main" id="{6C28C2DB-D35E-4B47-B63C-1B7594FB1A72}"/>
              </a:ext>
            </a:extLst>
          </p:cNvPr>
          <p:cNvSpPr>
            <a:spLocks noChangeShapeType="1"/>
          </p:cNvSpPr>
          <p:nvPr/>
        </p:nvSpPr>
        <p:spPr bwMode="auto">
          <a:xfrm>
            <a:off x="6346825" y="2125663"/>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64" name="Rectangle 40">
            <a:extLst>
              <a:ext uri="{FF2B5EF4-FFF2-40B4-BE49-F238E27FC236}">
                <a16:creationId xmlns:a16="http://schemas.microsoft.com/office/drawing/2014/main" id="{7CC9096F-6E9E-41A5-9D8F-B1DEFCDFF2E7}"/>
              </a:ext>
            </a:extLst>
          </p:cNvPr>
          <p:cNvSpPr>
            <a:spLocks noChangeArrowheads="1"/>
          </p:cNvSpPr>
          <p:nvPr/>
        </p:nvSpPr>
        <p:spPr bwMode="auto">
          <a:xfrm>
            <a:off x="6281738" y="5121275"/>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18</a:t>
            </a:r>
            <a:endParaRPr lang="en-US" altLang="en-US" sz="1000">
              <a:latin typeface="Arial" panose="020B0604020202020204" pitchFamily="34" charset="0"/>
            </a:endParaRPr>
          </a:p>
        </p:txBody>
      </p:sp>
      <p:sp>
        <p:nvSpPr>
          <p:cNvPr id="103465" name="Line 41">
            <a:extLst>
              <a:ext uri="{FF2B5EF4-FFF2-40B4-BE49-F238E27FC236}">
                <a16:creationId xmlns:a16="http://schemas.microsoft.com/office/drawing/2014/main" id="{E1313ACB-49C9-44DF-B5D2-2EB66DCA0249}"/>
              </a:ext>
            </a:extLst>
          </p:cNvPr>
          <p:cNvSpPr>
            <a:spLocks noChangeShapeType="1"/>
          </p:cNvSpPr>
          <p:nvPr/>
        </p:nvSpPr>
        <p:spPr bwMode="auto">
          <a:xfrm flipV="1">
            <a:off x="6765925" y="50180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66" name="Line 42">
            <a:extLst>
              <a:ext uri="{FF2B5EF4-FFF2-40B4-BE49-F238E27FC236}">
                <a16:creationId xmlns:a16="http://schemas.microsoft.com/office/drawing/2014/main" id="{C48B2010-2A4D-4D18-8CB8-E389A29595C8}"/>
              </a:ext>
            </a:extLst>
          </p:cNvPr>
          <p:cNvSpPr>
            <a:spLocks noChangeShapeType="1"/>
          </p:cNvSpPr>
          <p:nvPr/>
        </p:nvSpPr>
        <p:spPr bwMode="auto">
          <a:xfrm>
            <a:off x="6765925" y="2125663"/>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67" name="Rectangle 43">
            <a:extLst>
              <a:ext uri="{FF2B5EF4-FFF2-40B4-BE49-F238E27FC236}">
                <a16:creationId xmlns:a16="http://schemas.microsoft.com/office/drawing/2014/main" id="{4E741288-5528-427A-8825-9DFD5D64EB7A}"/>
              </a:ext>
            </a:extLst>
          </p:cNvPr>
          <p:cNvSpPr>
            <a:spLocks noChangeArrowheads="1"/>
          </p:cNvSpPr>
          <p:nvPr/>
        </p:nvSpPr>
        <p:spPr bwMode="auto">
          <a:xfrm>
            <a:off x="6699250" y="5121275"/>
            <a:ext cx="1381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20</a:t>
            </a:r>
            <a:endParaRPr lang="en-US" altLang="en-US" sz="1000">
              <a:latin typeface="Arial" panose="020B0604020202020204" pitchFamily="34" charset="0"/>
            </a:endParaRPr>
          </a:p>
        </p:txBody>
      </p:sp>
      <p:sp>
        <p:nvSpPr>
          <p:cNvPr id="103468" name="Line 44">
            <a:extLst>
              <a:ext uri="{FF2B5EF4-FFF2-40B4-BE49-F238E27FC236}">
                <a16:creationId xmlns:a16="http://schemas.microsoft.com/office/drawing/2014/main" id="{63F97041-27A3-486A-B553-06C20CFE7461}"/>
              </a:ext>
            </a:extLst>
          </p:cNvPr>
          <p:cNvSpPr>
            <a:spLocks noChangeShapeType="1"/>
          </p:cNvSpPr>
          <p:nvPr/>
        </p:nvSpPr>
        <p:spPr bwMode="auto">
          <a:xfrm>
            <a:off x="2638425" y="50609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69" name="Line 45">
            <a:extLst>
              <a:ext uri="{FF2B5EF4-FFF2-40B4-BE49-F238E27FC236}">
                <a16:creationId xmlns:a16="http://schemas.microsoft.com/office/drawing/2014/main" id="{67B80B80-0624-479E-8834-F0FC1CBC9B12}"/>
              </a:ext>
            </a:extLst>
          </p:cNvPr>
          <p:cNvSpPr>
            <a:spLocks noChangeShapeType="1"/>
          </p:cNvSpPr>
          <p:nvPr/>
        </p:nvSpPr>
        <p:spPr bwMode="auto">
          <a:xfrm flipH="1">
            <a:off x="6719888" y="5060950"/>
            <a:ext cx="460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70" name="Rectangle 46">
            <a:extLst>
              <a:ext uri="{FF2B5EF4-FFF2-40B4-BE49-F238E27FC236}">
                <a16:creationId xmlns:a16="http://schemas.microsoft.com/office/drawing/2014/main" id="{293023E7-19B3-448B-8505-17F475978E18}"/>
              </a:ext>
            </a:extLst>
          </p:cNvPr>
          <p:cNvSpPr>
            <a:spLocks noChangeArrowheads="1"/>
          </p:cNvSpPr>
          <p:nvPr/>
        </p:nvSpPr>
        <p:spPr bwMode="auto">
          <a:xfrm>
            <a:off x="2432050" y="499110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a:t>
            </a:r>
            <a:endParaRPr lang="en-US" altLang="en-US" sz="1000">
              <a:latin typeface="Arial" panose="020B0604020202020204" pitchFamily="34" charset="0"/>
            </a:endParaRPr>
          </a:p>
        </p:txBody>
      </p:sp>
      <p:sp>
        <p:nvSpPr>
          <p:cNvPr id="103471" name="Line 47">
            <a:extLst>
              <a:ext uri="{FF2B5EF4-FFF2-40B4-BE49-F238E27FC236}">
                <a16:creationId xmlns:a16="http://schemas.microsoft.com/office/drawing/2014/main" id="{E9A287DF-FC8A-4871-A5E9-B948BF3449DA}"/>
              </a:ext>
            </a:extLst>
          </p:cNvPr>
          <p:cNvSpPr>
            <a:spLocks noChangeShapeType="1"/>
          </p:cNvSpPr>
          <p:nvPr/>
        </p:nvSpPr>
        <p:spPr bwMode="auto">
          <a:xfrm>
            <a:off x="2638425" y="47339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72" name="Line 48">
            <a:extLst>
              <a:ext uri="{FF2B5EF4-FFF2-40B4-BE49-F238E27FC236}">
                <a16:creationId xmlns:a16="http://schemas.microsoft.com/office/drawing/2014/main" id="{A98F01F0-6F1A-479F-8CC5-AC48AB8FDB67}"/>
              </a:ext>
            </a:extLst>
          </p:cNvPr>
          <p:cNvSpPr>
            <a:spLocks noChangeShapeType="1"/>
          </p:cNvSpPr>
          <p:nvPr/>
        </p:nvSpPr>
        <p:spPr bwMode="auto">
          <a:xfrm flipH="1">
            <a:off x="6719888" y="4733925"/>
            <a:ext cx="460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73" name="Rectangle 49">
            <a:extLst>
              <a:ext uri="{FF2B5EF4-FFF2-40B4-BE49-F238E27FC236}">
                <a16:creationId xmlns:a16="http://schemas.microsoft.com/office/drawing/2014/main" id="{B10C5DDB-14D2-4DFC-AE29-591A36E53F5C}"/>
              </a:ext>
            </a:extLst>
          </p:cNvPr>
          <p:cNvSpPr>
            <a:spLocks noChangeArrowheads="1"/>
          </p:cNvSpPr>
          <p:nvPr/>
        </p:nvSpPr>
        <p:spPr bwMode="auto">
          <a:xfrm>
            <a:off x="2327275" y="46672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0.1</a:t>
            </a:r>
            <a:endParaRPr lang="en-US" altLang="en-US" sz="1000">
              <a:latin typeface="Arial" panose="020B0604020202020204" pitchFamily="34" charset="0"/>
            </a:endParaRPr>
          </a:p>
        </p:txBody>
      </p:sp>
      <p:sp>
        <p:nvSpPr>
          <p:cNvPr id="103474" name="Line 50">
            <a:extLst>
              <a:ext uri="{FF2B5EF4-FFF2-40B4-BE49-F238E27FC236}">
                <a16:creationId xmlns:a16="http://schemas.microsoft.com/office/drawing/2014/main" id="{91481A4B-5562-44A8-93D6-AE08BFF3C028}"/>
              </a:ext>
            </a:extLst>
          </p:cNvPr>
          <p:cNvSpPr>
            <a:spLocks noChangeShapeType="1"/>
          </p:cNvSpPr>
          <p:nvPr/>
        </p:nvSpPr>
        <p:spPr bwMode="auto">
          <a:xfrm>
            <a:off x="2638425" y="44100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75" name="Line 51">
            <a:extLst>
              <a:ext uri="{FF2B5EF4-FFF2-40B4-BE49-F238E27FC236}">
                <a16:creationId xmlns:a16="http://schemas.microsoft.com/office/drawing/2014/main" id="{269481FD-2CCA-40F5-AA0E-48CB73EA1AD7}"/>
              </a:ext>
            </a:extLst>
          </p:cNvPr>
          <p:cNvSpPr>
            <a:spLocks noChangeShapeType="1"/>
          </p:cNvSpPr>
          <p:nvPr/>
        </p:nvSpPr>
        <p:spPr bwMode="auto">
          <a:xfrm flipH="1">
            <a:off x="6719888" y="4410075"/>
            <a:ext cx="460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76" name="Rectangle 52">
            <a:extLst>
              <a:ext uri="{FF2B5EF4-FFF2-40B4-BE49-F238E27FC236}">
                <a16:creationId xmlns:a16="http://schemas.microsoft.com/office/drawing/2014/main" id="{1D26DD76-8811-4212-887F-DB516264880F}"/>
              </a:ext>
            </a:extLst>
          </p:cNvPr>
          <p:cNvSpPr>
            <a:spLocks noChangeArrowheads="1"/>
          </p:cNvSpPr>
          <p:nvPr/>
        </p:nvSpPr>
        <p:spPr bwMode="auto">
          <a:xfrm>
            <a:off x="2327275" y="4340225"/>
            <a:ext cx="1746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0.2</a:t>
            </a:r>
            <a:endParaRPr lang="en-US" altLang="en-US" sz="1000">
              <a:latin typeface="Arial" panose="020B0604020202020204" pitchFamily="34" charset="0"/>
            </a:endParaRPr>
          </a:p>
        </p:txBody>
      </p:sp>
      <p:sp>
        <p:nvSpPr>
          <p:cNvPr id="103477" name="Line 53">
            <a:extLst>
              <a:ext uri="{FF2B5EF4-FFF2-40B4-BE49-F238E27FC236}">
                <a16:creationId xmlns:a16="http://schemas.microsoft.com/office/drawing/2014/main" id="{AB93A933-1DE3-4121-8409-34CA5EF5DCEE}"/>
              </a:ext>
            </a:extLst>
          </p:cNvPr>
          <p:cNvSpPr>
            <a:spLocks noChangeShapeType="1"/>
          </p:cNvSpPr>
          <p:nvPr/>
        </p:nvSpPr>
        <p:spPr bwMode="auto">
          <a:xfrm>
            <a:off x="2638425" y="4083050"/>
            <a:ext cx="36513"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78" name="Line 54">
            <a:extLst>
              <a:ext uri="{FF2B5EF4-FFF2-40B4-BE49-F238E27FC236}">
                <a16:creationId xmlns:a16="http://schemas.microsoft.com/office/drawing/2014/main" id="{7273F104-77A0-4ED3-A016-4A688B504CCD}"/>
              </a:ext>
            </a:extLst>
          </p:cNvPr>
          <p:cNvSpPr>
            <a:spLocks noChangeShapeType="1"/>
          </p:cNvSpPr>
          <p:nvPr/>
        </p:nvSpPr>
        <p:spPr bwMode="auto">
          <a:xfrm flipH="1">
            <a:off x="6719888" y="4083050"/>
            <a:ext cx="46037"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79" name="Rectangle 55">
            <a:extLst>
              <a:ext uri="{FF2B5EF4-FFF2-40B4-BE49-F238E27FC236}">
                <a16:creationId xmlns:a16="http://schemas.microsoft.com/office/drawing/2014/main" id="{822AD373-84A2-46A3-87F6-905C6E7FEEA6}"/>
              </a:ext>
            </a:extLst>
          </p:cNvPr>
          <p:cNvSpPr>
            <a:spLocks noChangeArrowheads="1"/>
          </p:cNvSpPr>
          <p:nvPr/>
        </p:nvSpPr>
        <p:spPr bwMode="auto">
          <a:xfrm>
            <a:off x="2327275" y="401478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0.3</a:t>
            </a:r>
            <a:endParaRPr lang="en-US" altLang="en-US" sz="1000">
              <a:latin typeface="Arial" panose="020B0604020202020204" pitchFamily="34" charset="0"/>
            </a:endParaRPr>
          </a:p>
        </p:txBody>
      </p:sp>
      <p:sp>
        <p:nvSpPr>
          <p:cNvPr id="103480" name="Line 56">
            <a:extLst>
              <a:ext uri="{FF2B5EF4-FFF2-40B4-BE49-F238E27FC236}">
                <a16:creationId xmlns:a16="http://schemas.microsoft.com/office/drawing/2014/main" id="{BF51B8AF-A295-4E24-949D-7CEA2BAB8654}"/>
              </a:ext>
            </a:extLst>
          </p:cNvPr>
          <p:cNvSpPr>
            <a:spLocks noChangeShapeType="1"/>
          </p:cNvSpPr>
          <p:nvPr/>
        </p:nvSpPr>
        <p:spPr bwMode="auto">
          <a:xfrm>
            <a:off x="2638425" y="37576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81" name="Line 57">
            <a:extLst>
              <a:ext uri="{FF2B5EF4-FFF2-40B4-BE49-F238E27FC236}">
                <a16:creationId xmlns:a16="http://schemas.microsoft.com/office/drawing/2014/main" id="{4022A3AE-05C4-4B73-AE1E-90F386FD25FB}"/>
              </a:ext>
            </a:extLst>
          </p:cNvPr>
          <p:cNvSpPr>
            <a:spLocks noChangeShapeType="1"/>
          </p:cNvSpPr>
          <p:nvPr/>
        </p:nvSpPr>
        <p:spPr bwMode="auto">
          <a:xfrm flipH="1">
            <a:off x="6719888" y="3757613"/>
            <a:ext cx="460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82" name="Rectangle 58">
            <a:extLst>
              <a:ext uri="{FF2B5EF4-FFF2-40B4-BE49-F238E27FC236}">
                <a16:creationId xmlns:a16="http://schemas.microsoft.com/office/drawing/2014/main" id="{CD674341-E8B1-4ECD-A001-C69034BA344F}"/>
              </a:ext>
            </a:extLst>
          </p:cNvPr>
          <p:cNvSpPr>
            <a:spLocks noChangeArrowheads="1"/>
          </p:cNvSpPr>
          <p:nvPr/>
        </p:nvSpPr>
        <p:spPr bwMode="auto">
          <a:xfrm>
            <a:off x="2327275" y="3687763"/>
            <a:ext cx="1746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0.4</a:t>
            </a:r>
            <a:endParaRPr lang="en-US" altLang="en-US" sz="1000">
              <a:latin typeface="Arial" panose="020B0604020202020204" pitchFamily="34" charset="0"/>
            </a:endParaRPr>
          </a:p>
        </p:txBody>
      </p:sp>
      <p:sp>
        <p:nvSpPr>
          <p:cNvPr id="103483" name="Line 59">
            <a:extLst>
              <a:ext uri="{FF2B5EF4-FFF2-40B4-BE49-F238E27FC236}">
                <a16:creationId xmlns:a16="http://schemas.microsoft.com/office/drawing/2014/main" id="{33CBFD05-DD56-48D9-AE3B-E1A64C9B07A8}"/>
              </a:ext>
            </a:extLst>
          </p:cNvPr>
          <p:cNvSpPr>
            <a:spLocks noChangeShapeType="1"/>
          </p:cNvSpPr>
          <p:nvPr/>
        </p:nvSpPr>
        <p:spPr bwMode="auto">
          <a:xfrm>
            <a:off x="2638425" y="3430588"/>
            <a:ext cx="36513"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84" name="Line 60">
            <a:extLst>
              <a:ext uri="{FF2B5EF4-FFF2-40B4-BE49-F238E27FC236}">
                <a16:creationId xmlns:a16="http://schemas.microsoft.com/office/drawing/2014/main" id="{1ED256AC-996B-47F5-B5B4-C83E982947AF}"/>
              </a:ext>
            </a:extLst>
          </p:cNvPr>
          <p:cNvSpPr>
            <a:spLocks noChangeShapeType="1"/>
          </p:cNvSpPr>
          <p:nvPr/>
        </p:nvSpPr>
        <p:spPr bwMode="auto">
          <a:xfrm flipH="1">
            <a:off x="6719888" y="3430588"/>
            <a:ext cx="46037"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85" name="Rectangle 61">
            <a:extLst>
              <a:ext uri="{FF2B5EF4-FFF2-40B4-BE49-F238E27FC236}">
                <a16:creationId xmlns:a16="http://schemas.microsoft.com/office/drawing/2014/main" id="{DC48C5AE-3F0C-4413-8A65-1F9B5138AB5A}"/>
              </a:ext>
            </a:extLst>
          </p:cNvPr>
          <p:cNvSpPr>
            <a:spLocks noChangeArrowheads="1"/>
          </p:cNvSpPr>
          <p:nvPr/>
        </p:nvSpPr>
        <p:spPr bwMode="auto">
          <a:xfrm>
            <a:off x="2327275" y="336232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0.5</a:t>
            </a:r>
            <a:endParaRPr lang="en-US" altLang="en-US" sz="1000">
              <a:latin typeface="Arial" panose="020B0604020202020204" pitchFamily="34" charset="0"/>
            </a:endParaRPr>
          </a:p>
        </p:txBody>
      </p:sp>
      <p:sp>
        <p:nvSpPr>
          <p:cNvPr id="103486" name="Line 62">
            <a:extLst>
              <a:ext uri="{FF2B5EF4-FFF2-40B4-BE49-F238E27FC236}">
                <a16:creationId xmlns:a16="http://schemas.microsoft.com/office/drawing/2014/main" id="{0907977E-58DD-45C9-8DAF-53E401561940}"/>
              </a:ext>
            </a:extLst>
          </p:cNvPr>
          <p:cNvSpPr>
            <a:spLocks noChangeShapeType="1"/>
          </p:cNvSpPr>
          <p:nvPr/>
        </p:nvSpPr>
        <p:spPr bwMode="auto">
          <a:xfrm>
            <a:off x="2638425" y="30972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87" name="Line 63">
            <a:extLst>
              <a:ext uri="{FF2B5EF4-FFF2-40B4-BE49-F238E27FC236}">
                <a16:creationId xmlns:a16="http://schemas.microsoft.com/office/drawing/2014/main" id="{F4839A3E-198D-4CEA-9284-03481DD74D2A}"/>
              </a:ext>
            </a:extLst>
          </p:cNvPr>
          <p:cNvSpPr>
            <a:spLocks noChangeShapeType="1"/>
          </p:cNvSpPr>
          <p:nvPr/>
        </p:nvSpPr>
        <p:spPr bwMode="auto">
          <a:xfrm flipH="1">
            <a:off x="6719888" y="3097213"/>
            <a:ext cx="460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88" name="Rectangle 64">
            <a:extLst>
              <a:ext uri="{FF2B5EF4-FFF2-40B4-BE49-F238E27FC236}">
                <a16:creationId xmlns:a16="http://schemas.microsoft.com/office/drawing/2014/main" id="{F74DBF78-5012-4688-8B4D-EE192548417D}"/>
              </a:ext>
            </a:extLst>
          </p:cNvPr>
          <p:cNvSpPr>
            <a:spLocks noChangeArrowheads="1"/>
          </p:cNvSpPr>
          <p:nvPr/>
        </p:nvSpPr>
        <p:spPr bwMode="auto">
          <a:xfrm>
            <a:off x="2327275" y="30273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0.6</a:t>
            </a:r>
            <a:endParaRPr lang="en-US" altLang="en-US" sz="1000">
              <a:latin typeface="Arial" panose="020B0604020202020204" pitchFamily="34" charset="0"/>
            </a:endParaRPr>
          </a:p>
        </p:txBody>
      </p:sp>
      <p:sp>
        <p:nvSpPr>
          <p:cNvPr id="103489" name="Line 65">
            <a:extLst>
              <a:ext uri="{FF2B5EF4-FFF2-40B4-BE49-F238E27FC236}">
                <a16:creationId xmlns:a16="http://schemas.microsoft.com/office/drawing/2014/main" id="{CE9F06CA-6A49-44B3-B8D7-6EC3F91AAE77}"/>
              </a:ext>
            </a:extLst>
          </p:cNvPr>
          <p:cNvSpPr>
            <a:spLocks noChangeShapeType="1"/>
          </p:cNvSpPr>
          <p:nvPr/>
        </p:nvSpPr>
        <p:spPr bwMode="auto">
          <a:xfrm>
            <a:off x="2638425" y="2778125"/>
            <a:ext cx="36513"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90" name="Line 66">
            <a:extLst>
              <a:ext uri="{FF2B5EF4-FFF2-40B4-BE49-F238E27FC236}">
                <a16:creationId xmlns:a16="http://schemas.microsoft.com/office/drawing/2014/main" id="{89BF5AEC-3B0C-4254-81C6-78BEE6935150}"/>
              </a:ext>
            </a:extLst>
          </p:cNvPr>
          <p:cNvSpPr>
            <a:spLocks noChangeShapeType="1"/>
          </p:cNvSpPr>
          <p:nvPr/>
        </p:nvSpPr>
        <p:spPr bwMode="auto">
          <a:xfrm flipH="1">
            <a:off x="6719888" y="2778125"/>
            <a:ext cx="46037"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91" name="Rectangle 67">
            <a:extLst>
              <a:ext uri="{FF2B5EF4-FFF2-40B4-BE49-F238E27FC236}">
                <a16:creationId xmlns:a16="http://schemas.microsoft.com/office/drawing/2014/main" id="{164E84B6-5B76-4BEA-94FA-698BB9487CE3}"/>
              </a:ext>
            </a:extLst>
          </p:cNvPr>
          <p:cNvSpPr>
            <a:spLocks noChangeArrowheads="1"/>
          </p:cNvSpPr>
          <p:nvPr/>
        </p:nvSpPr>
        <p:spPr bwMode="auto">
          <a:xfrm>
            <a:off x="2327275" y="27098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0.7</a:t>
            </a:r>
            <a:endParaRPr lang="en-US" altLang="en-US" sz="1000">
              <a:latin typeface="Arial" panose="020B0604020202020204" pitchFamily="34" charset="0"/>
            </a:endParaRPr>
          </a:p>
        </p:txBody>
      </p:sp>
      <p:sp>
        <p:nvSpPr>
          <p:cNvPr id="103492" name="Line 68">
            <a:extLst>
              <a:ext uri="{FF2B5EF4-FFF2-40B4-BE49-F238E27FC236}">
                <a16:creationId xmlns:a16="http://schemas.microsoft.com/office/drawing/2014/main" id="{F2BC7F45-95C4-4906-8BCB-F84E71C8772A}"/>
              </a:ext>
            </a:extLst>
          </p:cNvPr>
          <p:cNvSpPr>
            <a:spLocks noChangeShapeType="1"/>
          </p:cNvSpPr>
          <p:nvPr/>
        </p:nvSpPr>
        <p:spPr bwMode="auto">
          <a:xfrm>
            <a:off x="2638425" y="24526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93" name="Line 69">
            <a:extLst>
              <a:ext uri="{FF2B5EF4-FFF2-40B4-BE49-F238E27FC236}">
                <a16:creationId xmlns:a16="http://schemas.microsoft.com/office/drawing/2014/main" id="{8CAB123D-8597-40B9-B34A-9AF3953773B6}"/>
              </a:ext>
            </a:extLst>
          </p:cNvPr>
          <p:cNvSpPr>
            <a:spLocks noChangeShapeType="1"/>
          </p:cNvSpPr>
          <p:nvPr/>
        </p:nvSpPr>
        <p:spPr bwMode="auto">
          <a:xfrm flipH="1">
            <a:off x="6719888" y="2452688"/>
            <a:ext cx="460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94" name="Rectangle 70">
            <a:extLst>
              <a:ext uri="{FF2B5EF4-FFF2-40B4-BE49-F238E27FC236}">
                <a16:creationId xmlns:a16="http://schemas.microsoft.com/office/drawing/2014/main" id="{49806DA1-B1A1-495E-AC65-83DAB23C55F5}"/>
              </a:ext>
            </a:extLst>
          </p:cNvPr>
          <p:cNvSpPr>
            <a:spLocks noChangeArrowheads="1"/>
          </p:cNvSpPr>
          <p:nvPr/>
        </p:nvSpPr>
        <p:spPr bwMode="auto">
          <a:xfrm>
            <a:off x="2327275" y="2382838"/>
            <a:ext cx="17462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0.8</a:t>
            </a:r>
            <a:endParaRPr lang="en-US" altLang="en-US" sz="1000">
              <a:latin typeface="Arial" panose="020B0604020202020204" pitchFamily="34" charset="0"/>
            </a:endParaRPr>
          </a:p>
        </p:txBody>
      </p:sp>
      <p:sp>
        <p:nvSpPr>
          <p:cNvPr id="103495" name="Line 71">
            <a:extLst>
              <a:ext uri="{FF2B5EF4-FFF2-40B4-BE49-F238E27FC236}">
                <a16:creationId xmlns:a16="http://schemas.microsoft.com/office/drawing/2014/main" id="{A954E329-18AC-4356-B0CF-1D2590FAAFDF}"/>
              </a:ext>
            </a:extLst>
          </p:cNvPr>
          <p:cNvSpPr>
            <a:spLocks noChangeShapeType="1"/>
          </p:cNvSpPr>
          <p:nvPr/>
        </p:nvSpPr>
        <p:spPr bwMode="auto">
          <a:xfrm>
            <a:off x="2638425" y="2125663"/>
            <a:ext cx="36513"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96" name="Line 72">
            <a:extLst>
              <a:ext uri="{FF2B5EF4-FFF2-40B4-BE49-F238E27FC236}">
                <a16:creationId xmlns:a16="http://schemas.microsoft.com/office/drawing/2014/main" id="{AE7CB5D5-8E91-4DF9-A11F-DD004FD44FFC}"/>
              </a:ext>
            </a:extLst>
          </p:cNvPr>
          <p:cNvSpPr>
            <a:spLocks noChangeShapeType="1"/>
          </p:cNvSpPr>
          <p:nvPr/>
        </p:nvSpPr>
        <p:spPr bwMode="auto">
          <a:xfrm flipH="1">
            <a:off x="6719888" y="2125663"/>
            <a:ext cx="46037"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97" name="Rectangle 73">
            <a:extLst>
              <a:ext uri="{FF2B5EF4-FFF2-40B4-BE49-F238E27FC236}">
                <a16:creationId xmlns:a16="http://schemas.microsoft.com/office/drawing/2014/main" id="{B5A72A5A-96E9-4BB9-A885-2F87065BE9C7}"/>
              </a:ext>
            </a:extLst>
          </p:cNvPr>
          <p:cNvSpPr>
            <a:spLocks noChangeArrowheads="1"/>
          </p:cNvSpPr>
          <p:nvPr/>
        </p:nvSpPr>
        <p:spPr bwMode="auto">
          <a:xfrm>
            <a:off x="2327275" y="20574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0.9</a:t>
            </a:r>
            <a:endParaRPr lang="en-US" altLang="en-US" sz="1000">
              <a:latin typeface="Arial" panose="020B0604020202020204" pitchFamily="34" charset="0"/>
            </a:endParaRPr>
          </a:p>
        </p:txBody>
      </p:sp>
      <p:sp>
        <p:nvSpPr>
          <p:cNvPr id="103498" name="Freeform 74">
            <a:extLst>
              <a:ext uri="{FF2B5EF4-FFF2-40B4-BE49-F238E27FC236}">
                <a16:creationId xmlns:a16="http://schemas.microsoft.com/office/drawing/2014/main" id="{34DE2353-F190-4DD9-9242-13E0858D8091}"/>
              </a:ext>
            </a:extLst>
          </p:cNvPr>
          <p:cNvSpPr>
            <a:spLocks/>
          </p:cNvSpPr>
          <p:nvPr/>
        </p:nvSpPr>
        <p:spPr bwMode="auto">
          <a:xfrm>
            <a:off x="2638425" y="3414713"/>
            <a:ext cx="2616200" cy="1646237"/>
          </a:xfrm>
          <a:custGeom>
            <a:avLst/>
            <a:gdLst>
              <a:gd name="T0" fmla="*/ 16 w 1130"/>
              <a:gd name="T1" fmla="*/ 373 h 787"/>
              <a:gd name="T2" fmla="*/ 41 w 1130"/>
              <a:gd name="T3" fmla="*/ 672 h 787"/>
              <a:gd name="T4" fmla="*/ 70 w 1130"/>
              <a:gd name="T5" fmla="*/ 566 h 787"/>
              <a:gd name="T6" fmla="*/ 94 w 1130"/>
              <a:gd name="T7" fmla="*/ 398 h 787"/>
              <a:gd name="T8" fmla="*/ 123 w 1130"/>
              <a:gd name="T9" fmla="*/ 340 h 787"/>
              <a:gd name="T10" fmla="*/ 148 w 1130"/>
              <a:gd name="T11" fmla="*/ 348 h 787"/>
              <a:gd name="T12" fmla="*/ 177 w 1130"/>
              <a:gd name="T13" fmla="*/ 348 h 787"/>
              <a:gd name="T14" fmla="*/ 201 w 1130"/>
              <a:gd name="T15" fmla="*/ 287 h 787"/>
              <a:gd name="T16" fmla="*/ 230 w 1130"/>
              <a:gd name="T17" fmla="*/ 201 h 787"/>
              <a:gd name="T18" fmla="*/ 255 w 1130"/>
              <a:gd name="T19" fmla="*/ 143 h 787"/>
              <a:gd name="T20" fmla="*/ 283 w 1130"/>
              <a:gd name="T21" fmla="*/ 131 h 787"/>
              <a:gd name="T22" fmla="*/ 308 w 1130"/>
              <a:gd name="T23" fmla="*/ 156 h 787"/>
              <a:gd name="T24" fmla="*/ 337 w 1130"/>
              <a:gd name="T25" fmla="*/ 188 h 787"/>
              <a:gd name="T26" fmla="*/ 362 w 1130"/>
              <a:gd name="T27" fmla="*/ 209 h 787"/>
              <a:gd name="T28" fmla="*/ 390 w 1130"/>
              <a:gd name="T29" fmla="*/ 201 h 787"/>
              <a:gd name="T30" fmla="*/ 415 w 1130"/>
              <a:gd name="T31" fmla="*/ 164 h 787"/>
              <a:gd name="T32" fmla="*/ 444 w 1130"/>
              <a:gd name="T33" fmla="*/ 119 h 787"/>
              <a:gd name="T34" fmla="*/ 472 w 1130"/>
              <a:gd name="T35" fmla="*/ 86 h 787"/>
              <a:gd name="T36" fmla="*/ 497 w 1130"/>
              <a:gd name="T37" fmla="*/ 86 h 787"/>
              <a:gd name="T38" fmla="*/ 526 w 1130"/>
              <a:gd name="T39" fmla="*/ 110 h 787"/>
              <a:gd name="T40" fmla="*/ 551 w 1130"/>
              <a:gd name="T41" fmla="*/ 131 h 787"/>
              <a:gd name="T42" fmla="*/ 579 w 1130"/>
              <a:gd name="T43" fmla="*/ 127 h 787"/>
              <a:gd name="T44" fmla="*/ 604 w 1130"/>
              <a:gd name="T45" fmla="*/ 90 h 787"/>
              <a:gd name="T46" fmla="*/ 633 w 1130"/>
              <a:gd name="T47" fmla="*/ 32 h 787"/>
              <a:gd name="T48" fmla="*/ 657 w 1130"/>
              <a:gd name="T49" fmla="*/ 0 h 787"/>
              <a:gd name="T50" fmla="*/ 686 w 1130"/>
              <a:gd name="T51" fmla="*/ 151 h 787"/>
              <a:gd name="T52" fmla="*/ 711 w 1130"/>
              <a:gd name="T53" fmla="*/ 504 h 787"/>
              <a:gd name="T54" fmla="*/ 740 w 1130"/>
              <a:gd name="T55" fmla="*/ 722 h 787"/>
              <a:gd name="T56" fmla="*/ 764 w 1130"/>
              <a:gd name="T57" fmla="*/ 759 h 787"/>
              <a:gd name="T58" fmla="*/ 793 w 1130"/>
              <a:gd name="T59" fmla="*/ 763 h 787"/>
              <a:gd name="T60" fmla="*/ 818 w 1130"/>
              <a:gd name="T61" fmla="*/ 763 h 787"/>
              <a:gd name="T62" fmla="*/ 846 w 1130"/>
              <a:gd name="T63" fmla="*/ 775 h 787"/>
              <a:gd name="T64" fmla="*/ 871 w 1130"/>
              <a:gd name="T65" fmla="*/ 775 h 787"/>
              <a:gd name="T66" fmla="*/ 900 w 1130"/>
              <a:gd name="T67" fmla="*/ 767 h 787"/>
              <a:gd name="T68" fmla="*/ 924 w 1130"/>
              <a:gd name="T69" fmla="*/ 775 h 787"/>
              <a:gd name="T70" fmla="*/ 953 w 1130"/>
              <a:gd name="T71" fmla="*/ 783 h 787"/>
              <a:gd name="T72" fmla="*/ 978 w 1130"/>
              <a:gd name="T73" fmla="*/ 783 h 787"/>
              <a:gd name="T74" fmla="*/ 1007 w 1130"/>
              <a:gd name="T75" fmla="*/ 783 h 787"/>
              <a:gd name="T76" fmla="*/ 1031 w 1130"/>
              <a:gd name="T77" fmla="*/ 783 h 787"/>
              <a:gd name="T78" fmla="*/ 1060 w 1130"/>
              <a:gd name="T79" fmla="*/ 783 h 787"/>
              <a:gd name="T80" fmla="*/ 1085 w 1130"/>
              <a:gd name="T81" fmla="*/ 783 h 787"/>
              <a:gd name="T82" fmla="*/ 1113 w 1130"/>
              <a:gd name="T83" fmla="*/ 783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0" h="787">
                <a:moveTo>
                  <a:pt x="0" y="787"/>
                </a:moveTo>
                <a:lnTo>
                  <a:pt x="8" y="377"/>
                </a:lnTo>
                <a:lnTo>
                  <a:pt x="16" y="373"/>
                </a:lnTo>
                <a:lnTo>
                  <a:pt x="25" y="434"/>
                </a:lnTo>
                <a:lnTo>
                  <a:pt x="33" y="541"/>
                </a:lnTo>
                <a:lnTo>
                  <a:pt x="41" y="672"/>
                </a:lnTo>
                <a:lnTo>
                  <a:pt x="53" y="754"/>
                </a:lnTo>
                <a:lnTo>
                  <a:pt x="62" y="656"/>
                </a:lnTo>
                <a:lnTo>
                  <a:pt x="70" y="566"/>
                </a:lnTo>
                <a:lnTo>
                  <a:pt x="78" y="496"/>
                </a:lnTo>
                <a:lnTo>
                  <a:pt x="86" y="439"/>
                </a:lnTo>
                <a:lnTo>
                  <a:pt x="94" y="398"/>
                </a:lnTo>
                <a:lnTo>
                  <a:pt x="107" y="369"/>
                </a:lnTo>
                <a:lnTo>
                  <a:pt x="115" y="352"/>
                </a:lnTo>
                <a:lnTo>
                  <a:pt x="123" y="340"/>
                </a:lnTo>
                <a:lnTo>
                  <a:pt x="131" y="336"/>
                </a:lnTo>
                <a:lnTo>
                  <a:pt x="140" y="340"/>
                </a:lnTo>
                <a:lnTo>
                  <a:pt x="148" y="348"/>
                </a:lnTo>
                <a:lnTo>
                  <a:pt x="160" y="352"/>
                </a:lnTo>
                <a:lnTo>
                  <a:pt x="168" y="357"/>
                </a:lnTo>
                <a:lnTo>
                  <a:pt x="177" y="348"/>
                </a:lnTo>
                <a:lnTo>
                  <a:pt x="185" y="336"/>
                </a:lnTo>
                <a:lnTo>
                  <a:pt x="193" y="311"/>
                </a:lnTo>
                <a:lnTo>
                  <a:pt x="201" y="287"/>
                </a:lnTo>
                <a:lnTo>
                  <a:pt x="214" y="258"/>
                </a:lnTo>
                <a:lnTo>
                  <a:pt x="222" y="229"/>
                </a:lnTo>
                <a:lnTo>
                  <a:pt x="230" y="201"/>
                </a:lnTo>
                <a:lnTo>
                  <a:pt x="238" y="180"/>
                </a:lnTo>
                <a:lnTo>
                  <a:pt x="246" y="160"/>
                </a:lnTo>
                <a:lnTo>
                  <a:pt x="255" y="143"/>
                </a:lnTo>
                <a:lnTo>
                  <a:pt x="267" y="135"/>
                </a:lnTo>
                <a:lnTo>
                  <a:pt x="275" y="131"/>
                </a:lnTo>
                <a:lnTo>
                  <a:pt x="283" y="131"/>
                </a:lnTo>
                <a:lnTo>
                  <a:pt x="292" y="135"/>
                </a:lnTo>
                <a:lnTo>
                  <a:pt x="300" y="143"/>
                </a:lnTo>
                <a:lnTo>
                  <a:pt x="308" y="156"/>
                </a:lnTo>
                <a:lnTo>
                  <a:pt x="320" y="168"/>
                </a:lnTo>
                <a:lnTo>
                  <a:pt x="329" y="180"/>
                </a:lnTo>
                <a:lnTo>
                  <a:pt x="337" y="188"/>
                </a:lnTo>
                <a:lnTo>
                  <a:pt x="345" y="201"/>
                </a:lnTo>
                <a:lnTo>
                  <a:pt x="353" y="209"/>
                </a:lnTo>
                <a:lnTo>
                  <a:pt x="362" y="209"/>
                </a:lnTo>
                <a:lnTo>
                  <a:pt x="374" y="213"/>
                </a:lnTo>
                <a:lnTo>
                  <a:pt x="382" y="209"/>
                </a:lnTo>
                <a:lnTo>
                  <a:pt x="390" y="201"/>
                </a:lnTo>
                <a:lnTo>
                  <a:pt x="399" y="192"/>
                </a:lnTo>
                <a:lnTo>
                  <a:pt x="407" y="180"/>
                </a:lnTo>
                <a:lnTo>
                  <a:pt x="415" y="164"/>
                </a:lnTo>
                <a:lnTo>
                  <a:pt x="427" y="147"/>
                </a:lnTo>
                <a:lnTo>
                  <a:pt x="435" y="135"/>
                </a:lnTo>
                <a:lnTo>
                  <a:pt x="444" y="119"/>
                </a:lnTo>
                <a:lnTo>
                  <a:pt x="452" y="106"/>
                </a:lnTo>
                <a:lnTo>
                  <a:pt x="460" y="94"/>
                </a:lnTo>
                <a:lnTo>
                  <a:pt x="472" y="86"/>
                </a:lnTo>
                <a:lnTo>
                  <a:pt x="481" y="82"/>
                </a:lnTo>
                <a:lnTo>
                  <a:pt x="489" y="82"/>
                </a:lnTo>
                <a:lnTo>
                  <a:pt x="497" y="86"/>
                </a:lnTo>
                <a:lnTo>
                  <a:pt x="505" y="94"/>
                </a:lnTo>
                <a:lnTo>
                  <a:pt x="514" y="102"/>
                </a:lnTo>
                <a:lnTo>
                  <a:pt x="526" y="110"/>
                </a:lnTo>
                <a:lnTo>
                  <a:pt x="534" y="119"/>
                </a:lnTo>
                <a:lnTo>
                  <a:pt x="542" y="127"/>
                </a:lnTo>
                <a:lnTo>
                  <a:pt x="551" y="131"/>
                </a:lnTo>
                <a:lnTo>
                  <a:pt x="559" y="135"/>
                </a:lnTo>
                <a:lnTo>
                  <a:pt x="567" y="131"/>
                </a:lnTo>
                <a:lnTo>
                  <a:pt x="579" y="127"/>
                </a:lnTo>
                <a:lnTo>
                  <a:pt x="588" y="119"/>
                </a:lnTo>
                <a:lnTo>
                  <a:pt x="596" y="106"/>
                </a:lnTo>
                <a:lnTo>
                  <a:pt x="604" y="90"/>
                </a:lnTo>
                <a:lnTo>
                  <a:pt x="612" y="69"/>
                </a:lnTo>
                <a:lnTo>
                  <a:pt x="620" y="53"/>
                </a:lnTo>
                <a:lnTo>
                  <a:pt x="633" y="32"/>
                </a:lnTo>
                <a:lnTo>
                  <a:pt x="641" y="12"/>
                </a:lnTo>
                <a:lnTo>
                  <a:pt x="649" y="0"/>
                </a:lnTo>
                <a:lnTo>
                  <a:pt x="657" y="0"/>
                </a:lnTo>
                <a:lnTo>
                  <a:pt x="666" y="20"/>
                </a:lnTo>
                <a:lnTo>
                  <a:pt x="674" y="69"/>
                </a:lnTo>
                <a:lnTo>
                  <a:pt x="686" y="151"/>
                </a:lnTo>
                <a:lnTo>
                  <a:pt x="694" y="262"/>
                </a:lnTo>
                <a:lnTo>
                  <a:pt x="703" y="385"/>
                </a:lnTo>
                <a:lnTo>
                  <a:pt x="711" y="504"/>
                </a:lnTo>
                <a:lnTo>
                  <a:pt x="719" y="607"/>
                </a:lnTo>
                <a:lnTo>
                  <a:pt x="727" y="677"/>
                </a:lnTo>
                <a:lnTo>
                  <a:pt x="740" y="722"/>
                </a:lnTo>
                <a:lnTo>
                  <a:pt x="748" y="742"/>
                </a:lnTo>
                <a:lnTo>
                  <a:pt x="756" y="750"/>
                </a:lnTo>
                <a:lnTo>
                  <a:pt x="764" y="759"/>
                </a:lnTo>
                <a:lnTo>
                  <a:pt x="772" y="759"/>
                </a:lnTo>
                <a:lnTo>
                  <a:pt x="781" y="763"/>
                </a:lnTo>
                <a:lnTo>
                  <a:pt x="793" y="763"/>
                </a:lnTo>
                <a:lnTo>
                  <a:pt x="801" y="763"/>
                </a:lnTo>
                <a:lnTo>
                  <a:pt x="809" y="763"/>
                </a:lnTo>
                <a:lnTo>
                  <a:pt x="818" y="763"/>
                </a:lnTo>
                <a:lnTo>
                  <a:pt x="826" y="767"/>
                </a:lnTo>
                <a:lnTo>
                  <a:pt x="834" y="771"/>
                </a:lnTo>
                <a:lnTo>
                  <a:pt x="846" y="775"/>
                </a:lnTo>
                <a:lnTo>
                  <a:pt x="855" y="779"/>
                </a:lnTo>
                <a:lnTo>
                  <a:pt x="863" y="779"/>
                </a:lnTo>
                <a:lnTo>
                  <a:pt x="871" y="775"/>
                </a:lnTo>
                <a:lnTo>
                  <a:pt x="879" y="771"/>
                </a:lnTo>
                <a:lnTo>
                  <a:pt x="892" y="767"/>
                </a:lnTo>
                <a:lnTo>
                  <a:pt x="900" y="767"/>
                </a:lnTo>
                <a:lnTo>
                  <a:pt x="908" y="771"/>
                </a:lnTo>
                <a:lnTo>
                  <a:pt x="916" y="775"/>
                </a:lnTo>
                <a:lnTo>
                  <a:pt x="924" y="775"/>
                </a:lnTo>
                <a:lnTo>
                  <a:pt x="933" y="779"/>
                </a:lnTo>
                <a:lnTo>
                  <a:pt x="945" y="783"/>
                </a:lnTo>
                <a:lnTo>
                  <a:pt x="953" y="783"/>
                </a:lnTo>
                <a:lnTo>
                  <a:pt x="961" y="783"/>
                </a:lnTo>
                <a:lnTo>
                  <a:pt x="970" y="783"/>
                </a:lnTo>
                <a:lnTo>
                  <a:pt x="978" y="783"/>
                </a:lnTo>
                <a:lnTo>
                  <a:pt x="986" y="783"/>
                </a:lnTo>
                <a:lnTo>
                  <a:pt x="998" y="783"/>
                </a:lnTo>
                <a:lnTo>
                  <a:pt x="1007" y="783"/>
                </a:lnTo>
                <a:lnTo>
                  <a:pt x="1015" y="783"/>
                </a:lnTo>
                <a:lnTo>
                  <a:pt x="1023" y="783"/>
                </a:lnTo>
                <a:lnTo>
                  <a:pt x="1031" y="783"/>
                </a:lnTo>
                <a:lnTo>
                  <a:pt x="1040" y="783"/>
                </a:lnTo>
                <a:lnTo>
                  <a:pt x="1052" y="783"/>
                </a:lnTo>
                <a:lnTo>
                  <a:pt x="1060" y="783"/>
                </a:lnTo>
                <a:lnTo>
                  <a:pt x="1068" y="783"/>
                </a:lnTo>
                <a:lnTo>
                  <a:pt x="1076" y="783"/>
                </a:lnTo>
                <a:lnTo>
                  <a:pt x="1085" y="783"/>
                </a:lnTo>
                <a:lnTo>
                  <a:pt x="1093" y="783"/>
                </a:lnTo>
                <a:lnTo>
                  <a:pt x="1105" y="783"/>
                </a:lnTo>
                <a:lnTo>
                  <a:pt x="1113" y="783"/>
                </a:lnTo>
                <a:lnTo>
                  <a:pt x="1122" y="783"/>
                </a:lnTo>
                <a:lnTo>
                  <a:pt x="1130" y="783"/>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499" name="Freeform 75">
            <a:extLst>
              <a:ext uri="{FF2B5EF4-FFF2-40B4-BE49-F238E27FC236}">
                <a16:creationId xmlns:a16="http://schemas.microsoft.com/office/drawing/2014/main" id="{861CBDBC-863A-4789-ABDF-DCEBE7591CEF}"/>
              </a:ext>
            </a:extLst>
          </p:cNvPr>
          <p:cNvSpPr>
            <a:spLocks/>
          </p:cNvSpPr>
          <p:nvPr/>
        </p:nvSpPr>
        <p:spPr bwMode="auto">
          <a:xfrm>
            <a:off x="5254625" y="5051425"/>
            <a:ext cx="1482725" cy="3175"/>
          </a:xfrm>
          <a:custGeom>
            <a:avLst/>
            <a:gdLst>
              <a:gd name="T0" fmla="*/ 8 w 641"/>
              <a:gd name="T1" fmla="*/ 29 w 641"/>
              <a:gd name="T2" fmla="*/ 45 w 641"/>
              <a:gd name="T3" fmla="*/ 62 w 641"/>
              <a:gd name="T4" fmla="*/ 82 w 641"/>
              <a:gd name="T5" fmla="*/ 99 w 641"/>
              <a:gd name="T6" fmla="*/ 115 w 641"/>
              <a:gd name="T7" fmla="*/ 136 w 641"/>
              <a:gd name="T8" fmla="*/ 152 w 641"/>
              <a:gd name="T9" fmla="*/ 168 w 641"/>
              <a:gd name="T10" fmla="*/ 189 w 641"/>
              <a:gd name="T11" fmla="*/ 205 w 641"/>
              <a:gd name="T12" fmla="*/ 222 w 641"/>
              <a:gd name="T13" fmla="*/ 242 w 641"/>
              <a:gd name="T14" fmla="*/ 259 w 641"/>
              <a:gd name="T15" fmla="*/ 275 w 641"/>
              <a:gd name="T16" fmla="*/ 296 w 641"/>
              <a:gd name="T17" fmla="*/ 312 w 641"/>
              <a:gd name="T18" fmla="*/ 329 w 641"/>
              <a:gd name="T19" fmla="*/ 349 w 641"/>
              <a:gd name="T20" fmla="*/ 366 w 641"/>
              <a:gd name="T21" fmla="*/ 382 w 641"/>
              <a:gd name="T22" fmla="*/ 403 w 641"/>
              <a:gd name="T23" fmla="*/ 419 w 641"/>
              <a:gd name="T24" fmla="*/ 435 w 641"/>
              <a:gd name="T25" fmla="*/ 456 w 641"/>
              <a:gd name="T26" fmla="*/ 472 w 641"/>
              <a:gd name="T27" fmla="*/ 489 w 641"/>
              <a:gd name="T28" fmla="*/ 509 w 641"/>
              <a:gd name="T29" fmla="*/ 526 w 641"/>
              <a:gd name="T30" fmla="*/ 542 w 641"/>
              <a:gd name="T31" fmla="*/ 563 w 641"/>
              <a:gd name="T32" fmla="*/ 579 w 641"/>
              <a:gd name="T33" fmla="*/ 596 w 641"/>
              <a:gd name="T34" fmla="*/ 616 w 641"/>
              <a:gd name="T35" fmla="*/ 633 w 64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Lst>
            <a:rect l="0" t="0" r="r" b="b"/>
            <a:pathLst>
              <a:path w="641">
                <a:moveTo>
                  <a:pt x="0" y="0"/>
                </a:moveTo>
                <a:lnTo>
                  <a:pt x="8" y="0"/>
                </a:lnTo>
                <a:lnTo>
                  <a:pt x="16" y="0"/>
                </a:lnTo>
                <a:lnTo>
                  <a:pt x="29" y="0"/>
                </a:lnTo>
                <a:lnTo>
                  <a:pt x="37" y="0"/>
                </a:lnTo>
                <a:lnTo>
                  <a:pt x="45" y="0"/>
                </a:lnTo>
                <a:lnTo>
                  <a:pt x="53" y="0"/>
                </a:lnTo>
                <a:lnTo>
                  <a:pt x="62" y="0"/>
                </a:lnTo>
                <a:lnTo>
                  <a:pt x="70" y="0"/>
                </a:lnTo>
                <a:lnTo>
                  <a:pt x="82" y="0"/>
                </a:lnTo>
                <a:lnTo>
                  <a:pt x="90" y="0"/>
                </a:lnTo>
                <a:lnTo>
                  <a:pt x="99" y="0"/>
                </a:lnTo>
                <a:lnTo>
                  <a:pt x="107" y="0"/>
                </a:lnTo>
                <a:lnTo>
                  <a:pt x="115" y="0"/>
                </a:lnTo>
                <a:lnTo>
                  <a:pt x="123" y="0"/>
                </a:lnTo>
                <a:lnTo>
                  <a:pt x="136" y="0"/>
                </a:lnTo>
                <a:lnTo>
                  <a:pt x="144" y="0"/>
                </a:lnTo>
                <a:lnTo>
                  <a:pt x="152" y="0"/>
                </a:lnTo>
                <a:lnTo>
                  <a:pt x="160" y="0"/>
                </a:lnTo>
                <a:lnTo>
                  <a:pt x="168" y="0"/>
                </a:lnTo>
                <a:lnTo>
                  <a:pt x="177" y="0"/>
                </a:lnTo>
                <a:lnTo>
                  <a:pt x="189" y="0"/>
                </a:lnTo>
                <a:lnTo>
                  <a:pt x="197" y="0"/>
                </a:lnTo>
                <a:lnTo>
                  <a:pt x="205" y="0"/>
                </a:lnTo>
                <a:lnTo>
                  <a:pt x="214" y="0"/>
                </a:lnTo>
                <a:lnTo>
                  <a:pt x="222" y="0"/>
                </a:lnTo>
                <a:lnTo>
                  <a:pt x="234" y="0"/>
                </a:lnTo>
                <a:lnTo>
                  <a:pt x="242" y="0"/>
                </a:lnTo>
                <a:lnTo>
                  <a:pt x="251" y="0"/>
                </a:lnTo>
                <a:lnTo>
                  <a:pt x="259" y="0"/>
                </a:lnTo>
                <a:lnTo>
                  <a:pt x="267" y="0"/>
                </a:lnTo>
                <a:lnTo>
                  <a:pt x="275" y="0"/>
                </a:lnTo>
                <a:lnTo>
                  <a:pt x="288" y="0"/>
                </a:lnTo>
                <a:lnTo>
                  <a:pt x="296" y="0"/>
                </a:lnTo>
                <a:lnTo>
                  <a:pt x="304" y="0"/>
                </a:lnTo>
                <a:lnTo>
                  <a:pt x="312" y="0"/>
                </a:lnTo>
                <a:lnTo>
                  <a:pt x="320" y="0"/>
                </a:lnTo>
                <a:lnTo>
                  <a:pt x="329" y="0"/>
                </a:lnTo>
                <a:lnTo>
                  <a:pt x="341" y="0"/>
                </a:lnTo>
                <a:lnTo>
                  <a:pt x="349" y="0"/>
                </a:lnTo>
                <a:lnTo>
                  <a:pt x="357" y="0"/>
                </a:lnTo>
                <a:lnTo>
                  <a:pt x="366" y="0"/>
                </a:lnTo>
                <a:lnTo>
                  <a:pt x="374" y="0"/>
                </a:lnTo>
                <a:lnTo>
                  <a:pt x="382" y="0"/>
                </a:lnTo>
                <a:lnTo>
                  <a:pt x="394" y="0"/>
                </a:lnTo>
                <a:lnTo>
                  <a:pt x="403" y="0"/>
                </a:lnTo>
                <a:lnTo>
                  <a:pt x="411" y="0"/>
                </a:lnTo>
                <a:lnTo>
                  <a:pt x="419" y="0"/>
                </a:lnTo>
                <a:lnTo>
                  <a:pt x="427" y="0"/>
                </a:lnTo>
                <a:lnTo>
                  <a:pt x="435" y="0"/>
                </a:lnTo>
                <a:lnTo>
                  <a:pt x="448" y="0"/>
                </a:lnTo>
                <a:lnTo>
                  <a:pt x="456" y="0"/>
                </a:lnTo>
                <a:lnTo>
                  <a:pt x="464" y="0"/>
                </a:lnTo>
                <a:lnTo>
                  <a:pt x="472" y="0"/>
                </a:lnTo>
                <a:lnTo>
                  <a:pt x="481" y="0"/>
                </a:lnTo>
                <a:lnTo>
                  <a:pt x="489" y="0"/>
                </a:lnTo>
                <a:lnTo>
                  <a:pt x="501" y="0"/>
                </a:lnTo>
                <a:lnTo>
                  <a:pt x="509" y="0"/>
                </a:lnTo>
                <a:lnTo>
                  <a:pt x="518" y="0"/>
                </a:lnTo>
                <a:lnTo>
                  <a:pt x="526" y="0"/>
                </a:lnTo>
                <a:lnTo>
                  <a:pt x="534" y="0"/>
                </a:lnTo>
                <a:lnTo>
                  <a:pt x="542" y="0"/>
                </a:lnTo>
                <a:lnTo>
                  <a:pt x="555" y="0"/>
                </a:lnTo>
                <a:lnTo>
                  <a:pt x="563" y="0"/>
                </a:lnTo>
                <a:lnTo>
                  <a:pt x="571" y="0"/>
                </a:lnTo>
                <a:lnTo>
                  <a:pt x="579" y="0"/>
                </a:lnTo>
                <a:lnTo>
                  <a:pt x="587" y="0"/>
                </a:lnTo>
                <a:lnTo>
                  <a:pt x="596" y="0"/>
                </a:lnTo>
                <a:lnTo>
                  <a:pt x="608" y="0"/>
                </a:lnTo>
                <a:lnTo>
                  <a:pt x="616" y="0"/>
                </a:lnTo>
                <a:lnTo>
                  <a:pt x="624" y="0"/>
                </a:lnTo>
                <a:lnTo>
                  <a:pt x="633" y="0"/>
                </a:lnTo>
                <a:lnTo>
                  <a:pt x="64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500" name="Freeform 76">
            <a:extLst>
              <a:ext uri="{FF2B5EF4-FFF2-40B4-BE49-F238E27FC236}">
                <a16:creationId xmlns:a16="http://schemas.microsoft.com/office/drawing/2014/main" id="{D3E0845A-F710-4B66-8C3C-3DF852AD2320}"/>
              </a:ext>
            </a:extLst>
          </p:cNvPr>
          <p:cNvSpPr>
            <a:spLocks/>
          </p:cNvSpPr>
          <p:nvPr/>
        </p:nvSpPr>
        <p:spPr bwMode="auto">
          <a:xfrm>
            <a:off x="2638425" y="2709863"/>
            <a:ext cx="2616200" cy="2351087"/>
          </a:xfrm>
          <a:custGeom>
            <a:avLst/>
            <a:gdLst>
              <a:gd name="T0" fmla="*/ 16 w 1130"/>
              <a:gd name="T1" fmla="*/ 1104 h 1124"/>
              <a:gd name="T2" fmla="*/ 41 w 1130"/>
              <a:gd name="T3" fmla="*/ 1005 h 1124"/>
              <a:gd name="T4" fmla="*/ 70 w 1130"/>
              <a:gd name="T5" fmla="*/ 849 h 1124"/>
              <a:gd name="T6" fmla="*/ 94 w 1130"/>
              <a:gd name="T7" fmla="*/ 730 h 1124"/>
              <a:gd name="T8" fmla="*/ 123 w 1130"/>
              <a:gd name="T9" fmla="*/ 685 h 1124"/>
              <a:gd name="T10" fmla="*/ 148 w 1130"/>
              <a:gd name="T11" fmla="*/ 689 h 1124"/>
              <a:gd name="T12" fmla="*/ 177 w 1130"/>
              <a:gd name="T13" fmla="*/ 689 h 1124"/>
              <a:gd name="T14" fmla="*/ 201 w 1130"/>
              <a:gd name="T15" fmla="*/ 653 h 1124"/>
              <a:gd name="T16" fmla="*/ 230 w 1130"/>
              <a:gd name="T17" fmla="*/ 583 h 1124"/>
              <a:gd name="T18" fmla="*/ 255 w 1130"/>
              <a:gd name="T19" fmla="*/ 513 h 1124"/>
              <a:gd name="T20" fmla="*/ 283 w 1130"/>
              <a:gd name="T21" fmla="*/ 472 h 1124"/>
              <a:gd name="T22" fmla="*/ 308 w 1130"/>
              <a:gd name="T23" fmla="*/ 464 h 1124"/>
              <a:gd name="T24" fmla="*/ 337 w 1130"/>
              <a:gd name="T25" fmla="*/ 488 h 1124"/>
              <a:gd name="T26" fmla="*/ 362 w 1130"/>
              <a:gd name="T27" fmla="*/ 509 h 1124"/>
              <a:gd name="T28" fmla="*/ 390 w 1130"/>
              <a:gd name="T29" fmla="*/ 501 h 1124"/>
              <a:gd name="T30" fmla="*/ 415 w 1130"/>
              <a:gd name="T31" fmla="*/ 452 h 1124"/>
              <a:gd name="T32" fmla="*/ 444 w 1130"/>
              <a:gd name="T33" fmla="*/ 390 h 1124"/>
              <a:gd name="T34" fmla="*/ 472 w 1130"/>
              <a:gd name="T35" fmla="*/ 337 h 1124"/>
              <a:gd name="T36" fmla="*/ 497 w 1130"/>
              <a:gd name="T37" fmla="*/ 320 h 1124"/>
              <a:gd name="T38" fmla="*/ 526 w 1130"/>
              <a:gd name="T39" fmla="*/ 333 h 1124"/>
              <a:gd name="T40" fmla="*/ 551 w 1130"/>
              <a:gd name="T41" fmla="*/ 357 h 1124"/>
              <a:gd name="T42" fmla="*/ 579 w 1130"/>
              <a:gd name="T43" fmla="*/ 365 h 1124"/>
              <a:gd name="T44" fmla="*/ 604 w 1130"/>
              <a:gd name="T45" fmla="*/ 341 h 1124"/>
              <a:gd name="T46" fmla="*/ 633 w 1130"/>
              <a:gd name="T47" fmla="*/ 287 h 1124"/>
              <a:gd name="T48" fmla="*/ 657 w 1130"/>
              <a:gd name="T49" fmla="*/ 238 h 1124"/>
              <a:gd name="T50" fmla="*/ 686 w 1130"/>
              <a:gd name="T51" fmla="*/ 205 h 1124"/>
              <a:gd name="T52" fmla="*/ 711 w 1130"/>
              <a:gd name="T53" fmla="*/ 205 h 1124"/>
              <a:gd name="T54" fmla="*/ 740 w 1130"/>
              <a:gd name="T55" fmla="*/ 222 h 1124"/>
              <a:gd name="T56" fmla="*/ 764 w 1130"/>
              <a:gd name="T57" fmla="*/ 238 h 1124"/>
              <a:gd name="T58" fmla="*/ 793 w 1130"/>
              <a:gd name="T59" fmla="*/ 230 h 1124"/>
              <a:gd name="T60" fmla="*/ 818 w 1130"/>
              <a:gd name="T61" fmla="*/ 197 h 1124"/>
              <a:gd name="T62" fmla="*/ 846 w 1130"/>
              <a:gd name="T63" fmla="*/ 152 h 1124"/>
              <a:gd name="T64" fmla="*/ 871 w 1130"/>
              <a:gd name="T65" fmla="*/ 115 h 1124"/>
              <a:gd name="T66" fmla="*/ 900 w 1130"/>
              <a:gd name="T67" fmla="*/ 95 h 1124"/>
              <a:gd name="T68" fmla="*/ 924 w 1130"/>
              <a:gd name="T69" fmla="*/ 103 h 1124"/>
              <a:gd name="T70" fmla="*/ 953 w 1130"/>
              <a:gd name="T71" fmla="*/ 115 h 1124"/>
              <a:gd name="T72" fmla="*/ 978 w 1130"/>
              <a:gd name="T73" fmla="*/ 123 h 1124"/>
              <a:gd name="T74" fmla="*/ 1007 w 1130"/>
              <a:gd name="T75" fmla="*/ 107 h 1124"/>
              <a:gd name="T76" fmla="*/ 1031 w 1130"/>
              <a:gd name="T77" fmla="*/ 74 h 1124"/>
              <a:gd name="T78" fmla="*/ 1060 w 1130"/>
              <a:gd name="T79" fmla="*/ 37 h 1124"/>
              <a:gd name="T80" fmla="*/ 1085 w 1130"/>
              <a:gd name="T81" fmla="*/ 8 h 1124"/>
              <a:gd name="T82" fmla="*/ 1113 w 1130"/>
              <a:gd name="T83" fmla="*/ 0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0" h="1124">
                <a:moveTo>
                  <a:pt x="0" y="1124"/>
                </a:moveTo>
                <a:lnTo>
                  <a:pt x="8" y="1116"/>
                </a:lnTo>
                <a:lnTo>
                  <a:pt x="16" y="1104"/>
                </a:lnTo>
                <a:lnTo>
                  <a:pt x="25" y="1079"/>
                </a:lnTo>
                <a:lnTo>
                  <a:pt x="33" y="1046"/>
                </a:lnTo>
                <a:lnTo>
                  <a:pt x="41" y="1005"/>
                </a:lnTo>
                <a:lnTo>
                  <a:pt x="53" y="956"/>
                </a:lnTo>
                <a:lnTo>
                  <a:pt x="62" y="903"/>
                </a:lnTo>
                <a:lnTo>
                  <a:pt x="70" y="849"/>
                </a:lnTo>
                <a:lnTo>
                  <a:pt x="78" y="800"/>
                </a:lnTo>
                <a:lnTo>
                  <a:pt x="86" y="759"/>
                </a:lnTo>
                <a:lnTo>
                  <a:pt x="94" y="730"/>
                </a:lnTo>
                <a:lnTo>
                  <a:pt x="107" y="706"/>
                </a:lnTo>
                <a:lnTo>
                  <a:pt x="115" y="694"/>
                </a:lnTo>
                <a:lnTo>
                  <a:pt x="123" y="685"/>
                </a:lnTo>
                <a:lnTo>
                  <a:pt x="131" y="685"/>
                </a:lnTo>
                <a:lnTo>
                  <a:pt x="140" y="689"/>
                </a:lnTo>
                <a:lnTo>
                  <a:pt x="148" y="689"/>
                </a:lnTo>
                <a:lnTo>
                  <a:pt x="160" y="694"/>
                </a:lnTo>
                <a:lnTo>
                  <a:pt x="168" y="694"/>
                </a:lnTo>
                <a:lnTo>
                  <a:pt x="177" y="689"/>
                </a:lnTo>
                <a:lnTo>
                  <a:pt x="185" y="681"/>
                </a:lnTo>
                <a:lnTo>
                  <a:pt x="193" y="669"/>
                </a:lnTo>
                <a:lnTo>
                  <a:pt x="201" y="653"/>
                </a:lnTo>
                <a:lnTo>
                  <a:pt x="214" y="632"/>
                </a:lnTo>
                <a:lnTo>
                  <a:pt x="222" y="607"/>
                </a:lnTo>
                <a:lnTo>
                  <a:pt x="230" y="583"/>
                </a:lnTo>
                <a:lnTo>
                  <a:pt x="238" y="558"/>
                </a:lnTo>
                <a:lnTo>
                  <a:pt x="246" y="534"/>
                </a:lnTo>
                <a:lnTo>
                  <a:pt x="255" y="513"/>
                </a:lnTo>
                <a:lnTo>
                  <a:pt x="267" y="497"/>
                </a:lnTo>
                <a:lnTo>
                  <a:pt x="275" y="480"/>
                </a:lnTo>
                <a:lnTo>
                  <a:pt x="283" y="472"/>
                </a:lnTo>
                <a:lnTo>
                  <a:pt x="292" y="464"/>
                </a:lnTo>
                <a:lnTo>
                  <a:pt x="300" y="464"/>
                </a:lnTo>
                <a:lnTo>
                  <a:pt x="308" y="464"/>
                </a:lnTo>
                <a:lnTo>
                  <a:pt x="320" y="472"/>
                </a:lnTo>
                <a:lnTo>
                  <a:pt x="329" y="476"/>
                </a:lnTo>
                <a:lnTo>
                  <a:pt x="337" y="488"/>
                </a:lnTo>
                <a:lnTo>
                  <a:pt x="345" y="497"/>
                </a:lnTo>
                <a:lnTo>
                  <a:pt x="353" y="505"/>
                </a:lnTo>
                <a:lnTo>
                  <a:pt x="362" y="509"/>
                </a:lnTo>
                <a:lnTo>
                  <a:pt x="374" y="509"/>
                </a:lnTo>
                <a:lnTo>
                  <a:pt x="382" y="509"/>
                </a:lnTo>
                <a:lnTo>
                  <a:pt x="390" y="501"/>
                </a:lnTo>
                <a:lnTo>
                  <a:pt x="399" y="488"/>
                </a:lnTo>
                <a:lnTo>
                  <a:pt x="407" y="472"/>
                </a:lnTo>
                <a:lnTo>
                  <a:pt x="415" y="452"/>
                </a:lnTo>
                <a:lnTo>
                  <a:pt x="427" y="431"/>
                </a:lnTo>
                <a:lnTo>
                  <a:pt x="435" y="410"/>
                </a:lnTo>
                <a:lnTo>
                  <a:pt x="444" y="390"/>
                </a:lnTo>
                <a:lnTo>
                  <a:pt x="452" y="369"/>
                </a:lnTo>
                <a:lnTo>
                  <a:pt x="460" y="353"/>
                </a:lnTo>
                <a:lnTo>
                  <a:pt x="472" y="337"/>
                </a:lnTo>
                <a:lnTo>
                  <a:pt x="481" y="328"/>
                </a:lnTo>
                <a:lnTo>
                  <a:pt x="489" y="324"/>
                </a:lnTo>
                <a:lnTo>
                  <a:pt x="497" y="320"/>
                </a:lnTo>
                <a:lnTo>
                  <a:pt x="505" y="324"/>
                </a:lnTo>
                <a:lnTo>
                  <a:pt x="514" y="328"/>
                </a:lnTo>
                <a:lnTo>
                  <a:pt x="526" y="333"/>
                </a:lnTo>
                <a:lnTo>
                  <a:pt x="534" y="341"/>
                </a:lnTo>
                <a:lnTo>
                  <a:pt x="542" y="349"/>
                </a:lnTo>
                <a:lnTo>
                  <a:pt x="551" y="357"/>
                </a:lnTo>
                <a:lnTo>
                  <a:pt x="559" y="365"/>
                </a:lnTo>
                <a:lnTo>
                  <a:pt x="567" y="365"/>
                </a:lnTo>
                <a:lnTo>
                  <a:pt x="579" y="365"/>
                </a:lnTo>
                <a:lnTo>
                  <a:pt x="588" y="361"/>
                </a:lnTo>
                <a:lnTo>
                  <a:pt x="596" y="353"/>
                </a:lnTo>
                <a:lnTo>
                  <a:pt x="604" y="341"/>
                </a:lnTo>
                <a:lnTo>
                  <a:pt x="612" y="324"/>
                </a:lnTo>
                <a:lnTo>
                  <a:pt x="620" y="308"/>
                </a:lnTo>
                <a:lnTo>
                  <a:pt x="633" y="287"/>
                </a:lnTo>
                <a:lnTo>
                  <a:pt x="641" y="271"/>
                </a:lnTo>
                <a:lnTo>
                  <a:pt x="649" y="255"/>
                </a:lnTo>
                <a:lnTo>
                  <a:pt x="657" y="238"/>
                </a:lnTo>
                <a:lnTo>
                  <a:pt x="666" y="226"/>
                </a:lnTo>
                <a:lnTo>
                  <a:pt x="674" y="214"/>
                </a:lnTo>
                <a:lnTo>
                  <a:pt x="686" y="205"/>
                </a:lnTo>
                <a:lnTo>
                  <a:pt x="694" y="201"/>
                </a:lnTo>
                <a:lnTo>
                  <a:pt x="703" y="201"/>
                </a:lnTo>
                <a:lnTo>
                  <a:pt x="711" y="205"/>
                </a:lnTo>
                <a:lnTo>
                  <a:pt x="719" y="209"/>
                </a:lnTo>
                <a:lnTo>
                  <a:pt x="727" y="214"/>
                </a:lnTo>
                <a:lnTo>
                  <a:pt x="740" y="222"/>
                </a:lnTo>
                <a:lnTo>
                  <a:pt x="748" y="226"/>
                </a:lnTo>
                <a:lnTo>
                  <a:pt x="756" y="234"/>
                </a:lnTo>
                <a:lnTo>
                  <a:pt x="764" y="238"/>
                </a:lnTo>
                <a:lnTo>
                  <a:pt x="772" y="238"/>
                </a:lnTo>
                <a:lnTo>
                  <a:pt x="781" y="238"/>
                </a:lnTo>
                <a:lnTo>
                  <a:pt x="793" y="230"/>
                </a:lnTo>
                <a:lnTo>
                  <a:pt x="801" y="222"/>
                </a:lnTo>
                <a:lnTo>
                  <a:pt x="809" y="214"/>
                </a:lnTo>
                <a:lnTo>
                  <a:pt x="818" y="197"/>
                </a:lnTo>
                <a:lnTo>
                  <a:pt x="826" y="185"/>
                </a:lnTo>
                <a:lnTo>
                  <a:pt x="834" y="168"/>
                </a:lnTo>
                <a:lnTo>
                  <a:pt x="846" y="152"/>
                </a:lnTo>
                <a:lnTo>
                  <a:pt x="855" y="140"/>
                </a:lnTo>
                <a:lnTo>
                  <a:pt x="863" y="127"/>
                </a:lnTo>
                <a:lnTo>
                  <a:pt x="871" y="115"/>
                </a:lnTo>
                <a:lnTo>
                  <a:pt x="879" y="107"/>
                </a:lnTo>
                <a:lnTo>
                  <a:pt x="892" y="99"/>
                </a:lnTo>
                <a:lnTo>
                  <a:pt x="900" y="95"/>
                </a:lnTo>
                <a:lnTo>
                  <a:pt x="908" y="95"/>
                </a:lnTo>
                <a:lnTo>
                  <a:pt x="916" y="99"/>
                </a:lnTo>
                <a:lnTo>
                  <a:pt x="924" y="103"/>
                </a:lnTo>
                <a:lnTo>
                  <a:pt x="933" y="107"/>
                </a:lnTo>
                <a:lnTo>
                  <a:pt x="945" y="111"/>
                </a:lnTo>
                <a:lnTo>
                  <a:pt x="953" y="115"/>
                </a:lnTo>
                <a:lnTo>
                  <a:pt x="961" y="119"/>
                </a:lnTo>
                <a:lnTo>
                  <a:pt x="970" y="123"/>
                </a:lnTo>
                <a:lnTo>
                  <a:pt x="978" y="123"/>
                </a:lnTo>
                <a:lnTo>
                  <a:pt x="986" y="119"/>
                </a:lnTo>
                <a:lnTo>
                  <a:pt x="998" y="115"/>
                </a:lnTo>
                <a:lnTo>
                  <a:pt x="1007" y="107"/>
                </a:lnTo>
                <a:lnTo>
                  <a:pt x="1015" y="99"/>
                </a:lnTo>
                <a:lnTo>
                  <a:pt x="1023" y="86"/>
                </a:lnTo>
                <a:lnTo>
                  <a:pt x="1031" y="74"/>
                </a:lnTo>
                <a:lnTo>
                  <a:pt x="1040" y="62"/>
                </a:lnTo>
                <a:lnTo>
                  <a:pt x="1052" y="49"/>
                </a:lnTo>
                <a:lnTo>
                  <a:pt x="1060" y="37"/>
                </a:lnTo>
                <a:lnTo>
                  <a:pt x="1068" y="25"/>
                </a:lnTo>
                <a:lnTo>
                  <a:pt x="1076" y="17"/>
                </a:lnTo>
                <a:lnTo>
                  <a:pt x="1085" y="8"/>
                </a:lnTo>
                <a:lnTo>
                  <a:pt x="1093" y="4"/>
                </a:lnTo>
                <a:lnTo>
                  <a:pt x="1105" y="0"/>
                </a:lnTo>
                <a:lnTo>
                  <a:pt x="1113" y="0"/>
                </a:lnTo>
                <a:lnTo>
                  <a:pt x="1122" y="0"/>
                </a:lnTo>
                <a:lnTo>
                  <a:pt x="1130" y="0"/>
                </a:lnTo>
              </a:path>
            </a:pathLst>
          </a:custGeom>
          <a:noFill/>
          <a:ln w="28575" cmpd="sng">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501" name="Freeform 77">
            <a:extLst>
              <a:ext uri="{FF2B5EF4-FFF2-40B4-BE49-F238E27FC236}">
                <a16:creationId xmlns:a16="http://schemas.microsoft.com/office/drawing/2014/main" id="{2CDF59C5-72DC-430A-831F-52B8BC3613FD}"/>
              </a:ext>
            </a:extLst>
          </p:cNvPr>
          <p:cNvSpPr>
            <a:spLocks/>
          </p:cNvSpPr>
          <p:nvPr/>
        </p:nvSpPr>
        <p:spPr bwMode="auto">
          <a:xfrm>
            <a:off x="5254625" y="2178050"/>
            <a:ext cx="1482725" cy="566738"/>
          </a:xfrm>
          <a:custGeom>
            <a:avLst/>
            <a:gdLst>
              <a:gd name="T0" fmla="*/ 8 w 641"/>
              <a:gd name="T1" fmla="*/ 258 h 271"/>
              <a:gd name="T2" fmla="*/ 29 w 641"/>
              <a:gd name="T3" fmla="*/ 267 h 271"/>
              <a:gd name="T4" fmla="*/ 45 w 641"/>
              <a:gd name="T5" fmla="*/ 271 h 271"/>
              <a:gd name="T6" fmla="*/ 62 w 641"/>
              <a:gd name="T7" fmla="*/ 271 h 271"/>
              <a:gd name="T8" fmla="*/ 82 w 641"/>
              <a:gd name="T9" fmla="*/ 258 h 271"/>
              <a:gd name="T10" fmla="*/ 99 w 641"/>
              <a:gd name="T11" fmla="*/ 242 h 271"/>
              <a:gd name="T12" fmla="*/ 115 w 641"/>
              <a:gd name="T13" fmla="*/ 221 h 271"/>
              <a:gd name="T14" fmla="*/ 136 w 641"/>
              <a:gd name="T15" fmla="*/ 201 h 271"/>
              <a:gd name="T16" fmla="*/ 152 w 641"/>
              <a:gd name="T17" fmla="*/ 180 h 271"/>
              <a:gd name="T18" fmla="*/ 168 w 641"/>
              <a:gd name="T19" fmla="*/ 168 h 271"/>
              <a:gd name="T20" fmla="*/ 189 w 641"/>
              <a:gd name="T21" fmla="*/ 164 h 271"/>
              <a:gd name="T22" fmla="*/ 205 w 641"/>
              <a:gd name="T23" fmla="*/ 164 h 271"/>
              <a:gd name="T24" fmla="*/ 222 w 641"/>
              <a:gd name="T25" fmla="*/ 168 h 271"/>
              <a:gd name="T26" fmla="*/ 242 w 641"/>
              <a:gd name="T27" fmla="*/ 172 h 271"/>
              <a:gd name="T28" fmla="*/ 259 w 641"/>
              <a:gd name="T29" fmla="*/ 172 h 271"/>
              <a:gd name="T30" fmla="*/ 275 w 641"/>
              <a:gd name="T31" fmla="*/ 168 h 271"/>
              <a:gd name="T32" fmla="*/ 296 w 641"/>
              <a:gd name="T33" fmla="*/ 156 h 271"/>
              <a:gd name="T34" fmla="*/ 312 w 641"/>
              <a:gd name="T35" fmla="*/ 143 h 271"/>
              <a:gd name="T36" fmla="*/ 329 w 641"/>
              <a:gd name="T37" fmla="*/ 123 h 271"/>
              <a:gd name="T38" fmla="*/ 349 w 641"/>
              <a:gd name="T39" fmla="*/ 107 h 271"/>
              <a:gd name="T40" fmla="*/ 366 w 641"/>
              <a:gd name="T41" fmla="*/ 90 h 271"/>
              <a:gd name="T42" fmla="*/ 382 w 641"/>
              <a:gd name="T43" fmla="*/ 82 h 271"/>
              <a:gd name="T44" fmla="*/ 403 w 641"/>
              <a:gd name="T45" fmla="*/ 78 h 271"/>
              <a:gd name="T46" fmla="*/ 419 w 641"/>
              <a:gd name="T47" fmla="*/ 78 h 271"/>
              <a:gd name="T48" fmla="*/ 435 w 641"/>
              <a:gd name="T49" fmla="*/ 82 h 271"/>
              <a:gd name="T50" fmla="*/ 456 w 641"/>
              <a:gd name="T51" fmla="*/ 82 h 271"/>
              <a:gd name="T52" fmla="*/ 472 w 641"/>
              <a:gd name="T53" fmla="*/ 82 h 271"/>
              <a:gd name="T54" fmla="*/ 489 w 641"/>
              <a:gd name="T55" fmla="*/ 74 h 271"/>
              <a:gd name="T56" fmla="*/ 509 w 641"/>
              <a:gd name="T57" fmla="*/ 66 h 271"/>
              <a:gd name="T58" fmla="*/ 526 w 641"/>
              <a:gd name="T59" fmla="*/ 49 h 271"/>
              <a:gd name="T60" fmla="*/ 542 w 641"/>
              <a:gd name="T61" fmla="*/ 33 h 271"/>
              <a:gd name="T62" fmla="*/ 563 w 641"/>
              <a:gd name="T63" fmla="*/ 20 h 271"/>
              <a:gd name="T64" fmla="*/ 579 w 641"/>
              <a:gd name="T65" fmla="*/ 8 h 271"/>
              <a:gd name="T66" fmla="*/ 596 w 641"/>
              <a:gd name="T67" fmla="*/ 0 h 271"/>
              <a:gd name="T68" fmla="*/ 616 w 641"/>
              <a:gd name="T69" fmla="*/ 0 h 271"/>
              <a:gd name="T70" fmla="*/ 633 w 641"/>
              <a:gd name="T7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41" h="271">
                <a:moveTo>
                  <a:pt x="0" y="254"/>
                </a:moveTo>
                <a:lnTo>
                  <a:pt x="8" y="258"/>
                </a:lnTo>
                <a:lnTo>
                  <a:pt x="16" y="262"/>
                </a:lnTo>
                <a:lnTo>
                  <a:pt x="29" y="267"/>
                </a:lnTo>
                <a:lnTo>
                  <a:pt x="37" y="271"/>
                </a:lnTo>
                <a:lnTo>
                  <a:pt x="45" y="271"/>
                </a:lnTo>
                <a:lnTo>
                  <a:pt x="53" y="271"/>
                </a:lnTo>
                <a:lnTo>
                  <a:pt x="62" y="271"/>
                </a:lnTo>
                <a:lnTo>
                  <a:pt x="70" y="267"/>
                </a:lnTo>
                <a:lnTo>
                  <a:pt x="82" y="258"/>
                </a:lnTo>
                <a:lnTo>
                  <a:pt x="90" y="250"/>
                </a:lnTo>
                <a:lnTo>
                  <a:pt x="99" y="242"/>
                </a:lnTo>
                <a:lnTo>
                  <a:pt x="107" y="234"/>
                </a:lnTo>
                <a:lnTo>
                  <a:pt x="115" y="221"/>
                </a:lnTo>
                <a:lnTo>
                  <a:pt x="123" y="209"/>
                </a:lnTo>
                <a:lnTo>
                  <a:pt x="136" y="201"/>
                </a:lnTo>
                <a:lnTo>
                  <a:pt x="144" y="189"/>
                </a:lnTo>
                <a:lnTo>
                  <a:pt x="152" y="180"/>
                </a:lnTo>
                <a:lnTo>
                  <a:pt x="160" y="176"/>
                </a:lnTo>
                <a:lnTo>
                  <a:pt x="168" y="168"/>
                </a:lnTo>
                <a:lnTo>
                  <a:pt x="177" y="164"/>
                </a:lnTo>
                <a:lnTo>
                  <a:pt x="189" y="164"/>
                </a:lnTo>
                <a:lnTo>
                  <a:pt x="197" y="164"/>
                </a:lnTo>
                <a:lnTo>
                  <a:pt x="205" y="164"/>
                </a:lnTo>
                <a:lnTo>
                  <a:pt x="214" y="168"/>
                </a:lnTo>
                <a:lnTo>
                  <a:pt x="222" y="168"/>
                </a:lnTo>
                <a:lnTo>
                  <a:pt x="234" y="172"/>
                </a:lnTo>
                <a:lnTo>
                  <a:pt x="242" y="172"/>
                </a:lnTo>
                <a:lnTo>
                  <a:pt x="251" y="172"/>
                </a:lnTo>
                <a:lnTo>
                  <a:pt x="259" y="172"/>
                </a:lnTo>
                <a:lnTo>
                  <a:pt x="267" y="172"/>
                </a:lnTo>
                <a:lnTo>
                  <a:pt x="275" y="168"/>
                </a:lnTo>
                <a:lnTo>
                  <a:pt x="288" y="164"/>
                </a:lnTo>
                <a:lnTo>
                  <a:pt x="296" y="156"/>
                </a:lnTo>
                <a:lnTo>
                  <a:pt x="304" y="152"/>
                </a:lnTo>
                <a:lnTo>
                  <a:pt x="312" y="143"/>
                </a:lnTo>
                <a:lnTo>
                  <a:pt x="320" y="131"/>
                </a:lnTo>
                <a:lnTo>
                  <a:pt x="329" y="123"/>
                </a:lnTo>
                <a:lnTo>
                  <a:pt x="341" y="115"/>
                </a:lnTo>
                <a:lnTo>
                  <a:pt x="349" y="107"/>
                </a:lnTo>
                <a:lnTo>
                  <a:pt x="357" y="98"/>
                </a:lnTo>
                <a:lnTo>
                  <a:pt x="366" y="90"/>
                </a:lnTo>
                <a:lnTo>
                  <a:pt x="374" y="86"/>
                </a:lnTo>
                <a:lnTo>
                  <a:pt x="382" y="82"/>
                </a:lnTo>
                <a:lnTo>
                  <a:pt x="394" y="82"/>
                </a:lnTo>
                <a:lnTo>
                  <a:pt x="403" y="78"/>
                </a:lnTo>
                <a:lnTo>
                  <a:pt x="411" y="78"/>
                </a:lnTo>
                <a:lnTo>
                  <a:pt x="419" y="78"/>
                </a:lnTo>
                <a:lnTo>
                  <a:pt x="427" y="82"/>
                </a:lnTo>
                <a:lnTo>
                  <a:pt x="435" y="82"/>
                </a:lnTo>
                <a:lnTo>
                  <a:pt x="448" y="82"/>
                </a:lnTo>
                <a:lnTo>
                  <a:pt x="456" y="82"/>
                </a:lnTo>
                <a:lnTo>
                  <a:pt x="464" y="82"/>
                </a:lnTo>
                <a:lnTo>
                  <a:pt x="472" y="82"/>
                </a:lnTo>
                <a:lnTo>
                  <a:pt x="481" y="78"/>
                </a:lnTo>
                <a:lnTo>
                  <a:pt x="489" y="74"/>
                </a:lnTo>
                <a:lnTo>
                  <a:pt x="501" y="70"/>
                </a:lnTo>
                <a:lnTo>
                  <a:pt x="509" y="66"/>
                </a:lnTo>
                <a:lnTo>
                  <a:pt x="518" y="57"/>
                </a:lnTo>
                <a:lnTo>
                  <a:pt x="526" y="49"/>
                </a:lnTo>
                <a:lnTo>
                  <a:pt x="534" y="41"/>
                </a:lnTo>
                <a:lnTo>
                  <a:pt x="542" y="33"/>
                </a:lnTo>
                <a:lnTo>
                  <a:pt x="555" y="25"/>
                </a:lnTo>
                <a:lnTo>
                  <a:pt x="563" y="20"/>
                </a:lnTo>
                <a:lnTo>
                  <a:pt x="571" y="12"/>
                </a:lnTo>
                <a:lnTo>
                  <a:pt x="579" y="8"/>
                </a:lnTo>
                <a:lnTo>
                  <a:pt x="587" y="4"/>
                </a:lnTo>
                <a:lnTo>
                  <a:pt x="596" y="0"/>
                </a:lnTo>
                <a:lnTo>
                  <a:pt x="608" y="0"/>
                </a:lnTo>
                <a:lnTo>
                  <a:pt x="616" y="0"/>
                </a:lnTo>
                <a:lnTo>
                  <a:pt x="624" y="0"/>
                </a:lnTo>
                <a:lnTo>
                  <a:pt x="633" y="0"/>
                </a:lnTo>
                <a:lnTo>
                  <a:pt x="641" y="0"/>
                </a:lnTo>
              </a:path>
            </a:pathLst>
          </a:custGeom>
          <a:noFill/>
          <a:ln w="28575" cmpd="sng">
            <a:solidFill>
              <a:srgbClr val="0000FF"/>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502" name="Rectangle 78">
            <a:extLst>
              <a:ext uri="{FF2B5EF4-FFF2-40B4-BE49-F238E27FC236}">
                <a16:creationId xmlns:a16="http://schemas.microsoft.com/office/drawing/2014/main" id="{C7D0177A-EBF4-4092-BBCF-8D47E16D5E0F}"/>
              </a:ext>
            </a:extLst>
          </p:cNvPr>
          <p:cNvSpPr>
            <a:spLocks noChangeArrowheads="1"/>
          </p:cNvSpPr>
          <p:nvPr/>
        </p:nvSpPr>
        <p:spPr bwMode="auto">
          <a:xfrm>
            <a:off x="4054475" y="5365750"/>
            <a:ext cx="884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frequency, MHz</a:t>
            </a:r>
            <a:endParaRPr lang="en-US" altLang="en-US" sz="1000">
              <a:latin typeface="Arial" panose="020B0604020202020204" pitchFamily="34" charset="0"/>
            </a:endParaRPr>
          </a:p>
        </p:txBody>
      </p:sp>
      <p:sp>
        <p:nvSpPr>
          <p:cNvPr id="103503" name="Rectangle 79">
            <a:extLst>
              <a:ext uri="{FF2B5EF4-FFF2-40B4-BE49-F238E27FC236}">
                <a16:creationId xmlns:a16="http://schemas.microsoft.com/office/drawing/2014/main" id="{B0C405D5-12E2-4ED9-8095-E35363E4DD6A}"/>
              </a:ext>
            </a:extLst>
          </p:cNvPr>
          <p:cNvSpPr>
            <a:spLocks noChangeArrowheads="1"/>
          </p:cNvSpPr>
          <p:nvPr/>
        </p:nvSpPr>
        <p:spPr bwMode="auto">
          <a:xfrm rot="16200000">
            <a:off x="2007394" y="3488532"/>
            <a:ext cx="2555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|A/L|</a:t>
            </a:r>
            <a:endParaRPr lang="en-US" altLang="en-US" sz="1000">
              <a:latin typeface="Arial" panose="020B0604020202020204" pitchFamily="34" charset="0"/>
            </a:endParaRPr>
          </a:p>
        </p:txBody>
      </p:sp>
      <p:sp>
        <p:nvSpPr>
          <p:cNvPr id="103504" name="Text Box 80">
            <a:extLst>
              <a:ext uri="{FF2B5EF4-FFF2-40B4-BE49-F238E27FC236}">
                <a16:creationId xmlns:a16="http://schemas.microsoft.com/office/drawing/2014/main" id="{3EEA85BA-A7B5-47CE-BC0E-5C55074D0B3D}"/>
              </a:ext>
            </a:extLst>
          </p:cNvPr>
          <p:cNvSpPr txBox="1">
            <a:spLocks noChangeArrowheads="1"/>
          </p:cNvSpPr>
          <p:nvPr/>
        </p:nvSpPr>
        <p:spPr bwMode="auto">
          <a:xfrm>
            <a:off x="3184525" y="288925"/>
            <a:ext cx="2892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 -SDH</a:t>
            </a:r>
          </a:p>
        </p:txBody>
      </p:sp>
      <p:sp>
        <p:nvSpPr>
          <p:cNvPr id="103505" name="Line 81">
            <a:extLst>
              <a:ext uri="{FF2B5EF4-FFF2-40B4-BE49-F238E27FC236}">
                <a16:creationId xmlns:a16="http://schemas.microsoft.com/office/drawing/2014/main" id="{3E00622A-9D5B-4B17-858A-EF6D6F2B850A}"/>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Text Box 4">
            <a:extLst>
              <a:ext uri="{FF2B5EF4-FFF2-40B4-BE49-F238E27FC236}">
                <a16:creationId xmlns:a16="http://schemas.microsoft.com/office/drawing/2014/main" id="{D55BC66A-A167-4D05-A745-A372F404C608}"/>
              </a:ext>
            </a:extLst>
          </p:cNvPr>
          <p:cNvSpPr txBox="1">
            <a:spLocks noChangeArrowheads="1"/>
          </p:cNvSpPr>
          <p:nvPr/>
        </p:nvSpPr>
        <p:spPr bwMode="auto">
          <a:xfrm>
            <a:off x="3184525" y="288925"/>
            <a:ext cx="2103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a:t>
            </a:r>
          </a:p>
        </p:txBody>
      </p:sp>
      <p:sp>
        <p:nvSpPr>
          <p:cNvPr id="45061" name="Line 5">
            <a:extLst>
              <a:ext uri="{FF2B5EF4-FFF2-40B4-BE49-F238E27FC236}">
                <a16:creationId xmlns:a16="http://schemas.microsoft.com/office/drawing/2014/main" id="{1ADF9136-D7CE-4B3C-AE8D-BE39B02A7A59}"/>
              </a:ext>
            </a:extLst>
          </p:cNvPr>
          <p:cNvSpPr>
            <a:spLocks noChangeShapeType="1"/>
          </p:cNvSpPr>
          <p:nvPr/>
        </p:nvSpPr>
        <p:spPr bwMode="auto">
          <a:xfrm>
            <a:off x="885825" y="779463"/>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45062" name="Object 6">
            <a:extLst>
              <a:ext uri="{FF2B5EF4-FFF2-40B4-BE49-F238E27FC236}">
                <a16:creationId xmlns:a16="http://schemas.microsoft.com/office/drawing/2014/main" id="{2CF6ED07-DDEB-43CA-BC81-407B6E87F1F9}"/>
              </a:ext>
            </a:extLst>
          </p:cNvPr>
          <p:cNvGraphicFramePr>
            <a:graphicFrameLocks noChangeAspect="1"/>
          </p:cNvGraphicFramePr>
          <p:nvPr/>
        </p:nvGraphicFramePr>
        <p:xfrm>
          <a:off x="609600" y="1752600"/>
          <a:ext cx="7848600" cy="998538"/>
        </p:xfrm>
        <a:graphic>
          <a:graphicData uri="http://schemas.openxmlformats.org/presentationml/2006/ole">
            <mc:AlternateContent xmlns:mc="http://schemas.openxmlformats.org/markup-compatibility/2006">
              <mc:Choice xmlns:v="urn:schemas-microsoft-com:vml" Requires="v">
                <p:oleObj spid="_x0000_s86026" name="Equation" r:id="rId4" imgW="3898800" imgH="495000" progId="Equation.DSMT4">
                  <p:embed/>
                </p:oleObj>
              </mc:Choice>
              <mc:Fallback>
                <p:oleObj name="Equation" r:id="rId4" imgW="3898800" imgH="4950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752600"/>
                        <a:ext cx="7848600" cy="998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63" name="Text Box 7">
            <a:extLst>
              <a:ext uri="{FF2B5EF4-FFF2-40B4-BE49-F238E27FC236}">
                <a16:creationId xmlns:a16="http://schemas.microsoft.com/office/drawing/2014/main" id="{A65B47EB-68AA-43E9-ADA6-605BD12B81E7}"/>
              </a:ext>
            </a:extLst>
          </p:cNvPr>
          <p:cNvSpPr txBox="1">
            <a:spLocks noChangeArrowheads="1"/>
          </p:cNvSpPr>
          <p:nvPr/>
        </p:nvSpPr>
        <p:spPr bwMode="auto">
          <a:xfrm>
            <a:off x="762000" y="3048000"/>
            <a:ext cx="76962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a:latin typeface="Times New Roman" panose="02020603050405020304" pitchFamily="18" charset="0"/>
              </a:rPr>
              <a:t>The received voltage in some measurement models is related to a specific component of the vector scattering amplitude given by</a:t>
            </a:r>
          </a:p>
        </p:txBody>
      </p:sp>
      <p:graphicFrame>
        <p:nvGraphicFramePr>
          <p:cNvPr id="45064" name="Object 8">
            <a:extLst>
              <a:ext uri="{FF2B5EF4-FFF2-40B4-BE49-F238E27FC236}">
                <a16:creationId xmlns:a16="http://schemas.microsoft.com/office/drawing/2014/main" id="{5C216B82-5EA1-433B-8064-F15600E4CF85}"/>
              </a:ext>
            </a:extLst>
          </p:cNvPr>
          <p:cNvGraphicFramePr>
            <a:graphicFrameLocks noChangeAspect="1"/>
          </p:cNvGraphicFramePr>
          <p:nvPr/>
        </p:nvGraphicFramePr>
        <p:xfrm>
          <a:off x="1981200" y="4267200"/>
          <a:ext cx="4352925" cy="525463"/>
        </p:xfrm>
        <a:graphic>
          <a:graphicData uri="http://schemas.openxmlformats.org/presentationml/2006/ole">
            <mc:AlternateContent xmlns:mc="http://schemas.openxmlformats.org/markup-compatibility/2006">
              <mc:Choice xmlns:v="urn:schemas-microsoft-com:vml" Requires="v">
                <p:oleObj spid="_x0000_s86027" name="Equation" r:id="rId6" imgW="2311200" imgH="279360" progId="Equation.DSMT4">
                  <p:embed/>
                </p:oleObj>
              </mc:Choice>
              <mc:Fallback>
                <p:oleObj name="Equation" r:id="rId6" imgW="2311200" imgH="27936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1200" y="4267200"/>
                        <a:ext cx="4352925" cy="525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65" name="Text Box 9">
            <a:extLst>
              <a:ext uri="{FF2B5EF4-FFF2-40B4-BE49-F238E27FC236}">
                <a16:creationId xmlns:a16="http://schemas.microsoft.com/office/drawing/2014/main" id="{2504FE1F-6BDB-477B-AF54-5856CA42C8FE}"/>
              </a:ext>
            </a:extLst>
          </p:cNvPr>
          <p:cNvSpPr txBox="1">
            <a:spLocks noChangeArrowheads="1"/>
          </p:cNvSpPr>
          <p:nvPr/>
        </p:nvSpPr>
        <p:spPr bwMode="auto">
          <a:xfrm>
            <a:off x="2514600" y="992188"/>
            <a:ext cx="3209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latin typeface="Times New Roman" panose="02020603050405020304" pitchFamily="18" charset="0"/>
              </a:rPr>
              <a:t>3-D scattering amplitude</a:t>
            </a:r>
          </a:p>
        </p:txBody>
      </p:sp>
      <p:sp>
        <p:nvSpPr>
          <p:cNvPr id="45068" name="Line 12">
            <a:extLst>
              <a:ext uri="{FF2B5EF4-FFF2-40B4-BE49-F238E27FC236}">
                <a16:creationId xmlns:a16="http://schemas.microsoft.com/office/drawing/2014/main" id="{B59D87C8-C5AE-475B-94C3-2B89D0B0BD7F}"/>
              </a:ext>
            </a:extLst>
          </p:cNvPr>
          <p:cNvSpPr>
            <a:spLocks noChangeShapeType="1"/>
          </p:cNvSpPr>
          <p:nvPr/>
        </p:nvSpPr>
        <p:spPr bwMode="auto">
          <a:xfrm flipV="1">
            <a:off x="6019800" y="45720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69" name="Text Box 13">
            <a:extLst>
              <a:ext uri="{FF2B5EF4-FFF2-40B4-BE49-F238E27FC236}">
                <a16:creationId xmlns:a16="http://schemas.microsoft.com/office/drawing/2014/main" id="{DD3DF98C-2F91-44AA-B6BD-81861FBCC22C}"/>
              </a:ext>
            </a:extLst>
          </p:cNvPr>
          <p:cNvSpPr txBox="1">
            <a:spLocks noChangeArrowheads="1"/>
          </p:cNvSpPr>
          <p:nvPr/>
        </p:nvSpPr>
        <p:spPr bwMode="auto">
          <a:xfrm>
            <a:off x="5410200" y="5181600"/>
            <a:ext cx="329247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2000">
                <a:latin typeface="Times New Roman" panose="02020603050405020304" pitchFamily="18" charset="0"/>
              </a:rPr>
              <a:t>polarization vector of  an incident wave from receiving transducer (to be discussed shortly)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a:extLst>
              <a:ext uri="{FF2B5EF4-FFF2-40B4-BE49-F238E27FC236}">
                <a16:creationId xmlns:a16="http://schemas.microsoft.com/office/drawing/2014/main" id="{6EF78FE2-F9D4-4D34-83DA-C0D54FDE2C21}"/>
              </a:ext>
            </a:extLst>
          </p:cNvPr>
          <p:cNvSpPr txBox="1">
            <a:spLocks noChangeArrowheads="1"/>
          </p:cNvSpPr>
          <p:nvPr/>
        </p:nvSpPr>
        <p:spPr bwMode="auto">
          <a:xfrm>
            <a:off x="3184525" y="288925"/>
            <a:ext cx="2103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rgbClr val="0066FF"/>
                </a:solidFill>
              </a:rPr>
              <a:t>Flaw Scattering</a:t>
            </a:r>
          </a:p>
        </p:txBody>
      </p:sp>
      <p:sp>
        <p:nvSpPr>
          <p:cNvPr id="7171" name="Line 3">
            <a:extLst>
              <a:ext uri="{FF2B5EF4-FFF2-40B4-BE49-F238E27FC236}">
                <a16:creationId xmlns:a16="http://schemas.microsoft.com/office/drawing/2014/main" id="{872AA02F-EE59-479E-95B3-9F9B87F59211}"/>
              </a:ext>
            </a:extLst>
          </p:cNvPr>
          <p:cNvSpPr>
            <a:spLocks noChangeShapeType="1"/>
          </p:cNvSpPr>
          <p:nvPr/>
        </p:nvSpPr>
        <p:spPr bwMode="auto">
          <a:xfrm>
            <a:off x="885825" y="779463"/>
            <a:ext cx="68580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2" name="Text Box 4">
            <a:extLst>
              <a:ext uri="{FF2B5EF4-FFF2-40B4-BE49-F238E27FC236}">
                <a16:creationId xmlns:a16="http://schemas.microsoft.com/office/drawing/2014/main" id="{B8FBCDF3-F9FD-42B0-9294-D011F76B3836}"/>
              </a:ext>
            </a:extLst>
          </p:cNvPr>
          <p:cNvSpPr txBox="1">
            <a:spLocks noChangeArrowheads="1"/>
          </p:cNvSpPr>
          <p:nvPr/>
        </p:nvSpPr>
        <p:spPr bwMode="auto">
          <a:xfrm>
            <a:off x="520700" y="851716"/>
            <a:ext cx="6080126" cy="526297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	</a:t>
            </a:r>
            <a:r>
              <a:rPr lang="en-US" altLang="en-US" i="1" dirty="0"/>
              <a:t>A</a:t>
            </a:r>
            <a:r>
              <a:rPr lang="en-US" altLang="en-US" dirty="0"/>
              <a:t>(</a:t>
            </a:r>
            <a:r>
              <a:rPr lang="en-US" altLang="en-US" i="1" dirty="0">
                <a:latin typeface="Symbol" panose="05050102010706020507" pitchFamily="18" charset="2"/>
              </a:rPr>
              <a:t>w</a:t>
            </a:r>
            <a:r>
              <a:rPr lang="en-US" altLang="en-US" dirty="0"/>
              <a:t>) can be obtained from:</a:t>
            </a:r>
          </a:p>
          <a:p>
            <a:endParaRPr lang="en-US" altLang="en-US" dirty="0"/>
          </a:p>
          <a:p>
            <a:r>
              <a:rPr lang="en-US" altLang="en-US" dirty="0"/>
              <a:t>Numerical methods</a:t>
            </a:r>
          </a:p>
          <a:p>
            <a:r>
              <a:rPr lang="en-US" altLang="en-US" dirty="0"/>
              <a:t>	</a:t>
            </a:r>
            <a:r>
              <a:rPr lang="en-US" altLang="en-US" dirty="0">
                <a:solidFill>
                  <a:srgbClr val="0066FF"/>
                </a:solidFill>
              </a:rPr>
              <a:t>Separation of variables</a:t>
            </a:r>
          </a:p>
          <a:p>
            <a:r>
              <a:rPr lang="en-US" altLang="en-US" dirty="0"/>
              <a:t>	Boundary Elements (BEM)</a:t>
            </a:r>
          </a:p>
          <a:p>
            <a:r>
              <a:rPr lang="en-US" altLang="en-US" dirty="0"/>
              <a:t>	Finite Elements (FEM)</a:t>
            </a:r>
          </a:p>
          <a:p>
            <a:r>
              <a:rPr lang="en-US" altLang="en-US" dirty="0"/>
              <a:t>	Method of Optimal Truncation (MOOT)</a:t>
            </a:r>
          </a:p>
          <a:p>
            <a:r>
              <a:rPr lang="en-US" altLang="en-US" dirty="0"/>
              <a:t>	T-matrix</a:t>
            </a:r>
          </a:p>
          <a:p>
            <a:r>
              <a:rPr lang="en-US" altLang="en-US" dirty="0"/>
              <a:t>Approximate Methods</a:t>
            </a:r>
          </a:p>
          <a:p>
            <a:r>
              <a:rPr lang="en-US" altLang="en-US" dirty="0">
                <a:solidFill>
                  <a:srgbClr val="0066FF"/>
                </a:solidFill>
              </a:rPr>
              <a:t>	Kirchhoff Approximation</a:t>
            </a:r>
          </a:p>
          <a:p>
            <a:r>
              <a:rPr lang="en-US" altLang="en-US" dirty="0">
                <a:solidFill>
                  <a:srgbClr val="0066FF"/>
                </a:solidFill>
              </a:rPr>
              <a:t>	Born Approximation</a:t>
            </a:r>
          </a:p>
          <a:p>
            <a:endParaRPr lang="en-US" altLang="en-US" dirty="0">
              <a:solidFill>
                <a:srgbClr val="0066FF"/>
              </a:solidFill>
            </a:endParaRPr>
          </a:p>
          <a:p>
            <a:r>
              <a:rPr lang="en-US" altLang="en-US" dirty="0"/>
              <a:t>or </a:t>
            </a:r>
            <a:r>
              <a:rPr lang="en-US" altLang="en-US" i="1" dirty="0"/>
              <a:t>A</a:t>
            </a:r>
            <a:r>
              <a:rPr lang="en-US" altLang="en-US" dirty="0"/>
              <a:t>(</a:t>
            </a:r>
            <a:r>
              <a:rPr lang="en-US" altLang="en-US" i="1" dirty="0">
                <a:latin typeface="Symbol" panose="05050102010706020507" pitchFamily="18" charset="2"/>
              </a:rPr>
              <a:t>w</a:t>
            </a:r>
            <a:r>
              <a:rPr lang="en-US" altLang="en-US" dirty="0"/>
              <a:t>) can be found experimentally through </a:t>
            </a:r>
          </a:p>
          <a:p>
            <a:r>
              <a:rPr lang="en-US" altLang="en-US" dirty="0"/>
              <a:t>deconvolution:</a:t>
            </a:r>
          </a:p>
        </p:txBody>
      </p:sp>
      <p:graphicFrame>
        <p:nvGraphicFramePr>
          <p:cNvPr id="7175" name="Object 7">
            <a:extLst>
              <a:ext uri="{FF2B5EF4-FFF2-40B4-BE49-F238E27FC236}">
                <a16:creationId xmlns:a16="http://schemas.microsoft.com/office/drawing/2014/main" id="{B86CF735-5EC5-4C1B-AE3B-8E22AD996BD5}"/>
              </a:ext>
            </a:extLst>
          </p:cNvPr>
          <p:cNvGraphicFramePr>
            <a:graphicFrameLocks noChangeAspect="1"/>
          </p:cNvGraphicFramePr>
          <p:nvPr>
            <p:extLst>
              <p:ext uri="{D42A27DB-BD31-4B8C-83A1-F6EECF244321}">
                <p14:modId xmlns:p14="http://schemas.microsoft.com/office/powerpoint/2010/main" val="4251321356"/>
              </p:ext>
            </p:extLst>
          </p:nvPr>
        </p:nvGraphicFramePr>
        <p:xfrm>
          <a:off x="3273426" y="5673725"/>
          <a:ext cx="2514600" cy="379413"/>
        </p:xfrm>
        <a:graphic>
          <a:graphicData uri="http://schemas.openxmlformats.org/presentationml/2006/ole">
            <mc:AlternateContent xmlns:mc="http://schemas.openxmlformats.org/markup-compatibility/2006">
              <mc:Choice xmlns:v="urn:schemas-microsoft-com:vml" Requires="v">
                <p:oleObj spid="_x0000_s87050" name="MathType Equation" r:id="rId4" imgW="1765300" imgH="266700" progId="Equation">
                  <p:embed/>
                </p:oleObj>
              </mc:Choice>
              <mc:Fallback>
                <p:oleObj name="MathType Equation" r:id="rId4" imgW="1765300" imgH="266700" progId="Equation">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3426" y="5673725"/>
                        <a:ext cx="2514600"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76" name="Object 8">
            <a:extLst>
              <a:ext uri="{FF2B5EF4-FFF2-40B4-BE49-F238E27FC236}">
                <a16:creationId xmlns:a16="http://schemas.microsoft.com/office/drawing/2014/main" id="{5DE70D9B-46AA-4CF5-A475-FCA7DF3BA4E0}"/>
              </a:ext>
            </a:extLst>
          </p:cNvPr>
          <p:cNvGraphicFramePr>
            <a:graphicFrameLocks noChangeAspect="1"/>
          </p:cNvGraphicFramePr>
          <p:nvPr>
            <p:extLst>
              <p:ext uri="{D42A27DB-BD31-4B8C-83A1-F6EECF244321}">
                <p14:modId xmlns:p14="http://schemas.microsoft.com/office/powerpoint/2010/main" val="3260009792"/>
              </p:ext>
            </p:extLst>
          </p:nvPr>
        </p:nvGraphicFramePr>
        <p:xfrm>
          <a:off x="6495643" y="5430837"/>
          <a:ext cx="2298700" cy="865188"/>
        </p:xfrm>
        <a:graphic>
          <a:graphicData uri="http://schemas.openxmlformats.org/presentationml/2006/ole">
            <mc:AlternateContent xmlns:mc="http://schemas.openxmlformats.org/markup-compatibility/2006">
              <mc:Choice xmlns:v="urn:schemas-microsoft-com:vml" Requires="v">
                <p:oleObj spid="_x0000_s87051" name="Equation" r:id="rId6" imgW="1384200" imgH="520560" progId="Equation.DSMT4">
                  <p:embed/>
                </p:oleObj>
              </mc:Choice>
              <mc:Fallback>
                <p:oleObj name="Equation" r:id="rId6" imgW="1384200" imgH="52056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95643" y="5430837"/>
                        <a:ext cx="2298700" cy="865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7" name="Line 9">
            <a:extLst>
              <a:ext uri="{FF2B5EF4-FFF2-40B4-BE49-F238E27FC236}">
                <a16:creationId xmlns:a16="http://schemas.microsoft.com/office/drawing/2014/main" id="{55BD184D-35FC-4A24-A686-B0FB1855C957}"/>
              </a:ext>
            </a:extLst>
          </p:cNvPr>
          <p:cNvSpPr>
            <a:spLocks noChangeShapeType="1"/>
          </p:cNvSpPr>
          <p:nvPr/>
        </p:nvSpPr>
        <p:spPr bwMode="auto">
          <a:xfrm flipV="1">
            <a:off x="3502026" y="6054725"/>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8" name="Text Box 10">
            <a:extLst>
              <a:ext uri="{FF2B5EF4-FFF2-40B4-BE49-F238E27FC236}">
                <a16:creationId xmlns:a16="http://schemas.microsoft.com/office/drawing/2014/main" id="{89E2E684-4307-4244-87FD-6A1F1357EA52}"/>
              </a:ext>
            </a:extLst>
          </p:cNvPr>
          <p:cNvSpPr txBox="1">
            <a:spLocks noChangeArrowheads="1"/>
          </p:cNvSpPr>
          <p:nvPr/>
        </p:nvSpPr>
        <p:spPr bwMode="auto">
          <a:xfrm>
            <a:off x="2892426" y="6435725"/>
            <a:ext cx="1198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measure</a:t>
            </a:r>
          </a:p>
        </p:txBody>
      </p:sp>
      <p:sp>
        <p:nvSpPr>
          <p:cNvPr id="7179" name="Line 11">
            <a:extLst>
              <a:ext uri="{FF2B5EF4-FFF2-40B4-BE49-F238E27FC236}">
                <a16:creationId xmlns:a16="http://schemas.microsoft.com/office/drawing/2014/main" id="{0A40C8FB-27D5-4121-91B7-9C00EA5FE251}"/>
              </a:ext>
            </a:extLst>
          </p:cNvPr>
          <p:cNvSpPr>
            <a:spLocks noChangeShapeType="1"/>
          </p:cNvSpPr>
          <p:nvPr/>
        </p:nvSpPr>
        <p:spPr bwMode="auto">
          <a:xfrm flipV="1">
            <a:off x="4873626" y="6054725"/>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0" name="Text Box 12">
            <a:extLst>
              <a:ext uri="{FF2B5EF4-FFF2-40B4-BE49-F238E27FC236}">
                <a16:creationId xmlns:a16="http://schemas.microsoft.com/office/drawing/2014/main" id="{840D80D2-4EBE-4EC6-B20F-0098A5FC659A}"/>
              </a:ext>
            </a:extLst>
          </p:cNvPr>
          <p:cNvSpPr txBox="1">
            <a:spLocks noChangeArrowheads="1"/>
          </p:cNvSpPr>
          <p:nvPr/>
        </p:nvSpPr>
        <p:spPr bwMode="auto">
          <a:xfrm>
            <a:off x="4340226" y="6435725"/>
            <a:ext cx="21113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model, measure</a:t>
            </a:r>
          </a:p>
        </p:txBody>
      </p:sp>
      <p:cxnSp>
        <p:nvCxnSpPr>
          <p:cNvPr id="3" name="Straight Arrow Connector 2">
            <a:extLst>
              <a:ext uri="{FF2B5EF4-FFF2-40B4-BE49-F238E27FC236}">
                <a16:creationId xmlns:a16="http://schemas.microsoft.com/office/drawing/2014/main" id="{2988A4C6-7663-4956-A2AE-260C92D23FAE}"/>
              </a:ext>
            </a:extLst>
          </p:cNvPr>
          <p:cNvCxnSpPr/>
          <p:nvPr/>
        </p:nvCxnSpPr>
        <p:spPr bwMode="auto">
          <a:xfrm>
            <a:off x="6096000" y="5863431"/>
            <a:ext cx="228600" cy="0"/>
          </a:xfrm>
          <a:prstGeom prst="straightConnector1">
            <a:avLst/>
          </a:prstGeom>
          <a:solidFill>
            <a:schemeClr val="bg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Ultra:Microsoft Office 98:Templates:Blank Presentation</Template>
  <TotalTime>5127</TotalTime>
  <Words>7849</Words>
  <Application>Microsoft Office PowerPoint</Application>
  <PresentationFormat>On-screen Show (4:3)</PresentationFormat>
  <Paragraphs>1563</Paragraphs>
  <Slides>70</Slides>
  <Notes>70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70</vt:i4>
      </vt:variant>
    </vt:vector>
  </HeadingPairs>
  <TitlesOfParts>
    <vt:vector size="79" baseType="lpstr">
      <vt:lpstr>Arial</vt:lpstr>
      <vt:lpstr>Calibri</vt:lpstr>
      <vt:lpstr>Helvetica</vt:lpstr>
      <vt:lpstr>Symbol</vt:lpstr>
      <vt:lpstr>Times</vt:lpstr>
      <vt:lpstr>Times New Roman</vt:lpstr>
      <vt:lpstr>Blank Presentation</vt:lpstr>
      <vt:lpstr>Equation</vt:lpstr>
      <vt:lpstr>MathType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Lester Schmerr</dc:creator>
  <cp:lastModifiedBy>Lester Schmerr</cp:lastModifiedBy>
  <cp:revision>94</cp:revision>
  <cp:lastPrinted>2021-10-27T21:44:47Z</cp:lastPrinted>
  <dcterms:created xsi:type="dcterms:W3CDTF">2000-10-18T01:59:39Z</dcterms:created>
  <dcterms:modified xsi:type="dcterms:W3CDTF">2021-10-27T22:06:51Z</dcterms:modified>
</cp:coreProperties>
</file>