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sldIdLst>
    <p:sldId id="265" r:id="rId2"/>
    <p:sldId id="276" r:id="rId3"/>
    <p:sldId id="260" r:id="rId4"/>
    <p:sldId id="266" r:id="rId5"/>
    <p:sldId id="267" r:id="rId6"/>
    <p:sldId id="273" r:id="rId7"/>
    <p:sldId id="275" r:id="rId8"/>
    <p:sldId id="268" r:id="rId9"/>
    <p:sldId id="277" r:id="rId10"/>
    <p:sldId id="278" r:id="rId11"/>
    <p:sldId id="279" r:id="rId12"/>
    <p:sldId id="280" r:id="rId13"/>
    <p:sldId id="281" r:id="rId14"/>
    <p:sldId id="263" r:id="rId15"/>
    <p:sldId id="264" r:id="rId16"/>
    <p:sldId id="282" r:id="rId17"/>
    <p:sldId id="283" r:id="rId18"/>
    <p:sldId id="284" r:id="rId19"/>
    <p:sldId id="285" r:id="rId20"/>
    <p:sldId id="286" r:id="rId2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882" autoAdjust="0"/>
  </p:normalViewPr>
  <p:slideViewPr>
    <p:cSldViewPr>
      <p:cViewPr varScale="1">
        <p:scale>
          <a:sx n="108" d="100"/>
          <a:sy n="108" d="100"/>
        </p:scale>
        <p:origin x="126" y="1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9.wmf"/><Relationship Id="rId7" Type="http://schemas.openxmlformats.org/officeDocument/2006/relationships/image" Target="../media/image13.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 Id="rId9"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5.wmf"/><Relationship Id="rId1" Type="http://schemas.openxmlformats.org/officeDocument/2006/relationships/image" Target="../media/image4.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image" Target="../media/image19.wmf"/><Relationship Id="rId7" Type="http://schemas.openxmlformats.org/officeDocument/2006/relationships/image" Target="../media/image22.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12.wmf"/><Relationship Id="rId5" Type="http://schemas.openxmlformats.org/officeDocument/2006/relationships/image" Target="../media/image21.wmf"/><Relationship Id="rId4"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66551C-C423-46FF-9843-C5739449583D}" type="datetimeFigureOut">
              <a:rPr lang="en-US" smtClean="0"/>
              <a:t>10/21/2021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4237DE-C073-4CEB-8428-58B96755FE47}" type="slidenum">
              <a:rPr lang="en-US" smtClean="0"/>
              <a:t>‹#›</a:t>
            </a:fld>
            <a:endParaRPr lang="en-US"/>
          </a:p>
        </p:txBody>
      </p:sp>
    </p:spTree>
    <p:extLst>
      <p:ext uri="{BB962C8B-B14F-4D97-AF65-F5344CB8AC3E}">
        <p14:creationId xmlns:p14="http://schemas.microsoft.com/office/powerpoint/2010/main" val="4178183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will examine the measurements needed to fully characterize the transducer(s) used in an ultrasonic measurement system.</a:t>
            </a:r>
          </a:p>
        </p:txBody>
      </p:sp>
      <p:sp>
        <p:nvSpPr>
          <p:cNvPr id="4" name="Slide Number Placeholder 3"/>
          <p:cNvSpPr>
            <a:spLocks noGrp="1"/>
          </p:cNvSpPr>
          <p:nvPr>
            <p:ph type="sldNum" sz="quarter" idx="5"/>
          </p:nvPr>
        </p:nvSpPr>
        <p:spPr/>
        <p:txBody>
          <a:bodyPr/>
          <a:lstStyle/>
          <a:p>
            <a:fld id="{014237DE-C073-4CEB-8428-58B96755FE47}" type="slidenum">
              <a:rPr lang="en-US" smtClean="0"/>
              <a:t>1</a:t>
            </a:fld>
            <a:endParaRPr lang="en-US"/>
          </a:p>
        </p:txBody>
      </p:sp>
    </p:spTree>
    <p:extLst>
      <p:ext uri="{BB962C8B-B14F-4D97-AF65-F5344CB8AC3E}">
        <p14:creationId xmlns:p14="http://schemas.microsoft.com/office/powerpoint/2010/main" val="204770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do the FFT of those voltage and current measurements and then, for a known cable, compensate for the cabling effects to obtain the corresponding voltage and current at the input port of the transducer. The ratio of this voltage and current again is just the electrical impedance, but here we do not have to use a short cable to obtain that impedance.</a:t>
            </a:r>
          </a:p>
        </p:txBody>
      </p:sp>
      <p:sp>
        <p:nvSpPr>
          <p:cNvPr id="4" name="Slide Number Placeholder 3"/>
          <p:cNvSpPr>
            <a:spLocks noGrp="1"/>
          </p:cNvSpPr>
          <p:nvPr>
            <p:ph type="sldNum" sz="quarter" idx="5"/>
          </p:nvPr>
        </p:nvSpPr>
        <p:spPr/>
        <p:txBody>
          <a:bodyPr/>
          <a:lstStyle/>
          <a:p>
            <a:fld id="{014237DE-C073-4CEB-8428-58B96755FE47}" type="slidenum">
              <a:rPr lang="en-US" smtClean="0"/>
              <a:t>10</a:t>
            </a:fld>
            <a:endParaRPr lang="en-US"/>
          </a:p>
        </p:txBody>
      </p:sp>
    </p:spTree>
    <p:extLst>
      <p:ext uri="{BB962C8B-B14F-4D97-AF65-F5344CB8AC3E}">
        <p14:creationId xmlns:p14="http://schemas.microsoft.com/office/powerpoint/2010/main" val="3788894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we measure the received voltage and current at the pulser/receiver generated by the waves reflected from the block</a:t>
            </a:r>
          </a:p>
        </p:txBody>
      </p:sp>
      <p:sp>
        <p:nvSpPr>
          <p:cNvPr id="4" name="Slide Number Placeholder 3"/>
          <p:cNvSpPr>
            <a:spLocks noGrp="1"/>
          </p:cNvSpPr>
          <p:nvPr>
            <p:ph type="sldNum" sz="quarter" idx="5"/>
          </p:nvPr>
        </p:nvSpPr>
        <p:spPr/>
        <p:txBody>
          <a:bodyPr/>
          <a:lstStyle/>
          <a:p>
            <a:fld id="{014237DE-C073-4CEB-8428-58B96755FE47}" type="slidenum">
              <a:rPr lang="en-US" smtClean="0"/>
              <a:t>11</a:t>
            </a:fld>
            <a:endParaRPr lang="en-US"/>
          </a:p>
        </p:txBody>
      </p:sp>
    </p:spTree>
    <p:extLst>
      <p:ext uri="{BB962C8B-B14F-4D97-AF65-F5344CB8AC3E}">
        <p14:creationId xmlns:p14="http://schemas.microsoft.com/office/powerpoint/2010/main" val="378338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then do an FFT of the measured reflected wave signals (called  V</a:t>
            </a:r>
            <a:r>
              <a:rPr lang="en-US" baseline="-25000" dirty="0"/>
              <a:t>2</a:t>
            </a:r>
            <a:r>
              <a:rPr lang="en-US" dirty="0"/>
              <a:t> , I</a:t>
            </a:r>
            <a:r>
              <a:rPr lang="en-US" baseline="-25000" dirty="0"/>
              <a:t>2 </a:t>
            </a:r>
            <a:r>
              <a:rPr lang="en-US" baseline="0" dirty="0"/>
              <a:t>here</a:t>
            </a:r>
            <a:r>
              <a:rPr lang="en-US" dirty="0"/>
              <a:t>) and compensate for the cabling to get the voltage and current ( V</a:t>
            </a:r>
            <a:r>
              <a:rPr lang="en-US" baseline="-25000" dirty="0"/>
              <a:t>T</a:t>
            </a:r>
            <a:r>
              <a:rPr lang="en-US" dirty="0"/>
              <a:t> , I</a:t>
            </a:r>
            <a:r>
              <a:rPr lang="en-US" baseline="-25000" dirty="0"/>
              <a:t>T</a:t>
            </a:r>
            <a:r>
              <a:rPr lang="en-US" dirty="0"/>
              <a:t> ) at the transducer electrical port. Note the changes in sign consistent with the definitions of inputs and outputs and the assumed directions of the currents. Ideally, the diagonal elements of the cable would be identical and the cable would be completely reciprocal but we have allowed for small differences in the actual measurements.</a:t>
            </a:r>
          </a:p>
        </p:txBody>
      </p:sp>
      <p:sp>
        <p:nvSpPr>
          <p:cNvPr id="4" name="Slide Number Placeholder 3"/>
          <p:cNvSpPr>
            <a:spLocks noGrp="1"/>
          </p:cNvSpPr>
          <p:nvPr>
            <p:ph type="sldNum" sz="quarter" idx="5"/>
          </p:nvPr>
        </p:nvSpPr>
        <p:spPr/>
        <p:txBody>
          <a:bodyPr/>
          <a:lstStyle/>
          <a:p>
            <a:fld id="{014237DE-C073-4CEB-8428-58B96755FE47}" type="slidenum">
              <a:rPr lang="en-US" smtClean="0"/>
              <a:t>12</a:t>
            </a:fld>
            <a:endParaRPr lang="en-US"/>
          </a:p>
        </p:txBody>
      </p:sp>
    </p:spTree>
    <p:extLst>
      <p:ext uri="{BB962C8B-B14F-4D97-AF65-F5344CB8AC3E}">
        <p14:creationId xmlns:p14="http://schemas.microsoft.com/office/powerpoint/2010/main" val="16857669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can show that the transducer sensitivity can be obtained from these measurements since we can model the acoustic/elastic transfer function for this setup and the acoustic radiation impedance of the transducer. We will not show those models here.</a:t>
            </a:r>
          </a:p>
        </p:txBody>
      </p:sp>
      <p:sp>
        <p:nvSpPr>
          <p:cNvPr id="4" name="Slide Number Placeholder 3"/>
          <p:cNvSpPr>
            <a:spLocks noGrp="1"/>
          </p:cNvSpPr>
          <p:nvPr>
            <p:ph type="sldNum" sz="quarter" idx="5"/>
          </p:nvPr>
        </p:nvSpPr>
        <p:spPr/>
        <p:txBody>
          <a:bodyPr/>
          <a:lstStyle/>
          <a:p>
            <a:fld id="{014237DE-C073-4CEB-8428-58B96755FE47}" type="slidenum">
              <a:rPr lang="en-US" smtClean="0"/>
              <a:t>13</a:t>
            </a:fld>
            <a:endParaRPr lang="en-US"/>
          </a:p>
        </p:txBody>
      </p:sp>
    </p:spTree>
    <p:extLst>
      <p:ext uri="{BB962C8B-B14F-4D97-AF65-F5344CB8AC3E}">
        <p14:creationId xmlns:p14="http://schemas.microsoft.com/office/powerpoint/2010/main" val="40160436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sensitivity calculated for a 5 MHz transducer.</a:t>
            </a:r>
          </a:p>
        </p:txBody>
      </p:sp>
      <p:sp>
        <p:nvSpPr>
          <p:cNvPr id="4" name="Slide Number Placeholder 3"/>
          <p:cNvSpPr>
            <a:spLocks noGrp="1"/>
          </p:cNvSpPr>
          <p:nvPr>
            <p:ph type="sldNum" sz="quarter" idx="5"/>
          </p:nvPr>
        </p:nvSpPr>
        <p:spPr/>
        <p:txBody>
          <a:bodyPr/>
          <a:lstStyle/>
          <a:p>
            <a:fld id="{014237DE-C073-4CEB-8428-58B96755FE47}" type="slidenum">
              <a:rPr lang="en-US" smtClean="0"/>
              <a:t>14</a:t>
            </a:fld>
            <a:endParaRPr lang="en-US"/>
          </a:p>
        </p:txBody>
      </p:sp>
    </p:spTree>
    <p:extLst>
      <p:ext uri="{BB962C8B-B14F-4D97-AF65-F5344CB8AC3E}">
        <p14:creationId xmlns:p14="http://schemas.microsoft.com/office/powerpoint/2010/main" val="25173034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compensations for cabling were important in these measurements as shown here, where the results when cabling effects are ignored are also shown. We could, of course, also eliminate those cabling effects by doing the measurements directly at the transducer’s electrical port, but because this is an immersion setup those measurements would have to be taken under the water and it is more practical to do the measurements at the pulser/receiver.</a:t>
            </a:r>
          </a:p>
        </p:txBody>
      </p:sp>
      <p:sp>
        <p:nvSpPr>
          <p:cNvPr id="4" name="Slide Number Placeholder 3"/>
          <p:cNvSpPr>
            <a:spLocks noGrp="1"/>
          </p:cNvSpPr>
          <p:nvPr>
            <p:ph type="sldNum" sz="quarter" idx="5"/>
          </p:nvPr>
        </p:nvSpPr>
        <p:spPr/>
        <p:txBody>
          <a:bodyPr/>
          <a:lstStyle/>
          <a:p>
            <a:fld id="{014237DE-C073-4CEB-8428-58B96755FE47}" type="slidenum">
              <a:rPr lang="en-US" smtClean="0"/>
              <a:t>15</a:t>
            </a:fld>
            <a:endParaRPr lang="en-US"/>
          </a:p>
        </p:txBody>
      </p:sp>
    </p:spTree>
    <p:extLst>
      <p:ext uri="{BB962C8B-B14F-4D97-AF65-F5344CB8AC3E}">
        <p14:creationId xmlns:p14="http://schemas.microsoft.com/office/powerpoint/2010/main" val="24977743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manufacturer will specify quantities such as transducer radius and focal length for a commercial transducer but those values may not be able to be used directly in models of ultrasonic measurements without causing errors, which can sometimes be large. Thus, we need to be able to determine experimentally these parameters, which we will call </a:t>
            </a:r>
            <a:r>
              <a:rPr lang="en-US" b="1" dirty="0"/>
              <a:t>effective parameters</a:t>
            </a:r>
            <a:r>
              <a:rPr lang="en-US" dirty="0"/>
              <a:t>.</a:t>
            </a:r>
          </a:p>
        </p:txBody>
      </p:sp>
      <p:sp>
        <p:nvSpPr>
          <p:cNvPr id="4" name="Slide Number Placeholder 3"/>
          <p:cNvSpPr>
            <a:spLocks noGrp="1"/>
          </p:cNvSpPr>
          <p:nvPr>
            <p:ph type="sldNum" sz="quarter" idx="5"/>
          </p:nvPr>
        </p:nvSpPr>
        <p:spPr/>
        <p:txBody>
          <a:bodyPr/>
          <a:lstStyle/>
          <a:p>
            <a:fld id="{014237DE-C073-4CEB-8428-58B96755FE47}" type="slidenum">
              <a:rPr lang="en-US" smtClean="0"/>
              <a:t>16</a:t>
            </a:fld>
            <a:endParaRPr lang="en-US"/>
          </a:p>
        </p:txBody>
      </p:sp>
    </p:spTree>
    <p:extLst>
      <p:ext uri="{BB962C8B-B14F-4D97-AF65-F5344CB8AC3E}">
        <p14:creationId xmlns:p14="http://schemas.microsoft.com/office/powerpoint/2010/main" val="38054472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measure the effective radius of an unfocused circular transducer by placing a small reflector in a immersion tank and moving that reflector at different distances along the central axis of the transducer. A frequency domain model of the on-axis pressure distribution on the axis of the transducer shows that in the so-called near field of the transducer there are series of peaks and nulls in the pressure at a given frequency. Those pressure variations will cause the measured frequency components of the received voltage from the reflector also to vary.  Thus, if one measures the time domain waveform received from the reflector at a given distance and does an FFT to get the frequency components of the signal, then one can look at the response at a given frequency (say 5MHz as shown above). If this same 5 MHz response is obtained when the reflector is at different distances, one can locate the distance, </a:t>
            </a:r>
            <a:r>
              <a:rPr lang="en-US" dirty="0" err="1"/>
              <a:t>z</a:t>
            </a:r>
            <a:r>
              <a:rPr lang="en-US" baseline="-25000" dirty="0" err="1"/>
              <a:t>min</a:t>
            </a:r>
            <a:r>
              <a:rPr lang="en-US" dirty="0"/>
              <a:t> , where the 5 MHz response has its last zero value. Since this distance is related to the radius of the transducer and the wavelength (and hence, the frequency) one can use it to predict an effective radius value. In principle this effective radius should not depend on the choice of frequency but experiments show that there can be some variation with frequency so if that is the case then one usually uses an average effective radius value calculated at different frequencies over the bandwidth of the transducer.</a:t>
            </a:r>
          </a:p>
        </p:txBody>
      </p:sp>
      <p:sp>
        <p:nvSpPr>
          <p:cNvPr id="4" name="Slide Number Placeholder 3"/>
          <p:cNvSpPr>
            <a:spLocks noGrp="1"/>
          </p:cNvSpPr>
          <p:nvPr>
            <p:ph type="sldNum" sz="quarter" idx="5"/>
          </p:nvPr>
        </p:nvSpPr>
        <p:spPr/>
        <p:txBody>
          <a:bodyPr/>
          <a:lstStyle/>
          <a:p>
            <a:fld id="{014237DE-C073-4CEB-8428-58B96755FE47}" type="slidenum">
              <a:rPr lang="en-US" smtClean="0"/>
              <a:t>17</a:t>
            </a:fld>
            <a:endParaRPr lang="en-US"/>
          </a:p>
        </p:txBody>
      </p:sp>
    </p:spTree>
    <p:extLst>
      <p:ext uri="{BB962C8B-B14F-4D97-AF65-F5344CB8AC3E}">
        <p14:creationId xmlns:p14="http://schemas.microsoft.com/office/powerpoint/2010/main" val="33632863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 spherically focused transducer we must determine both an effective radius and an effective focal length so we will need at least two measured values. Again, we can use the same setup just described and obtain the magnitude of the response at a given frequency for a reflector at different distances along the transducer central axis. A model of a spherically focused circular transducer shows that the transducer has an on-axis pressure response as shown above. Here, one measures the location of the large peak of the response (which is called the true focus) and the same last on-axis null. The model then also shows that we can obtain the effective radius and focal length values from those two measurements. The null location is usually easy to measure but the exact location peak is a bit more difficult to obtain so one can use a number of possible peak locations to try to determine those effective values that best fit the on-axis response at other points as well.</a:t>
            </a:r>
          </a:p>
        </p:txBody>
      </p:sp>
      <p:sp>
        <p:nvSpPr>
          <p:cNvPr id="4" name="Slide Number Placeholder 3"/>
          <p:cNvSpPr>
            <a:spLocks noGrp="1"/>
          </p:cNvSpPr>
          <p:nvPr>
            <p:ph type="sldNum" sz="quarter" idx="5"/>
          </p:nvPr>
        </p:nvSpPr>
        <p:spPr/>
        <p:txBody>
          <a:bodyPr/>
          <a:lstStyle/>
          <a:p>
            <a:fld id="{014237DE-C073-4CEB-8428-58B96755FE47}" type="slidenum">
              <a:rPr lang="en-US" smtClean="0"/>
              <a:t>18</a:t>
            </a:fld>
            <a:endParaRPr lang="en-US"/>
          </a:p>
        </p:txBody>
      </p:sp>
    </p:spTree>
    <p:extLst>
      <p:ext uri="{BB962C8B-B14F-4D97-AF65-F5344CB8AC3E}">
        <p14:creationId xmlns:p14="http://schemas.microsoft.com/office/powerpoint/2010/main" val="6782579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example calculations of effective transducer parameters. These values were obtained by measuring the on-axis response at the center frequency of the transducer. Other frequencies may give somewhat different values. One can see that in some cases the results are quite different from the manufacturer’s specifications.</a:t>
            </a:r>
          </a:p>
        </p:txBody>
      </p:sp>
      <p:sp>
        <p:nvSpPr>
          <p:cNvPr id="4" name="Slide Number Placeholder 3"/>
          <p:cNvSpPr>
            <a:spLocks noGrp="1"/>
          </p:cNvSpPr>
          <p:nvPr>
            <p:ph type="sldNum" sz="quarter" idx="5"/>
          </p:nvPr>
        </p:nvSpPr>
        <p:spPr/>
        <p:txBody>
          <a:bodyPr/>
          <a:lstStyle/>
          <a:p>
            <a:fld id="{014237DE-C073-4CEB-8428-58B96755FE47}" type="slidenum">
              <a:rPr lang="en-US" smtClean="0"/>
              <a:t>19</a:t>
            </a:fld>
            <a:endParaRPr lang="en-US"/>
          </a:p>
        </p:txBody>
      </p:sp>
    </p:spTree>
    <p:extLst>
      <p:ext uri="{BB962C8B-B14F-4D97-AF65-F5344CB8AC3E}">
        <p14:creationId xmlns:p14="http://schemas.microsoft.com/office/powerpoint/2010/main" val="1085082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transducer parameters we will need to obtain experimentally are the transducer electrical impedance, the transducer sensitivity, and the effective radius and focal length (if focused) of the transducer.</a:t>
            </a:r>
          </a:p>
        </p:txBody>
      </p:sp>
      <p:sp>
        <p:nvSpPr>
          <p:cNvPr id="4" name="Slide Number Placeholder 3"/>
          <p:cNvSpPr>
            <a:spLocks noGrp="1"/>
          </p:cNvSpPr>
          <p:nvPr>
            <p:ph type="sldNum" sz="quarter" idx="5"/>
          </p:nvPr>
        </p:nvSpPr>
        <p:spPr/>
        <p:txBody>
          <a:bodyPr/>
          <a:lstStyle/>
          <a:p>
            <a:fld id="{014237DE-C073-4CEB-8428-58B96755FE47}" type="slidenum">
              <a:rPr lang="en-US" smtClean="0"/>
              <a:t>2</a:t>
            </a:fld>
            <a:endParaRPr lang="en-US"/>
          </a:p>
        </p:txBody>
      </p:sp>
    </p:spTree>
    <p:extLst>
      <p:ext uri="{BB962C8B-B14F-4D97-AF65-F5344CB8AC3E}">
        <p14:creationId xmlns:p14="http://schemas.microsoft.com/office/powerpoint/2010/main" val="26657445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Homework </a:t>
            </a:r>
            <a:r>
              <a:rPr lang="en-US" dirty="0"/>
              <a:t>problem from Chapter 6.</a:t>
            </a:r>
          </a:p>
        </p:txBody>
      </p:sp>
      <p:sp>
        <p:nvSpPr>
          <p:cNvPr id="4" name="Slide Number Placeholder 3"/>
          <p:cNvSpPr>
            <a:spLocks noGrp="1"/>
          </p:cNvSpPr>
          <p:nvPr>
            <p:ph type="sldNum" sz="quarter" idx="5"/>
          </p:nvPr>
        </p:nvSpPr>
        <p:spPr/>
        <p:txBody>
          <a:bodyPr/>
          <a:lstStyle/>
          <a:p>
            <a:fld id="{014237DE-C073-4CEB-8428-58B96755FE47}" type="slidenum">
              <a:rPr lang="en-US" smtClean="0"/>
              <a:t>20</a:t>
            </a:fld>
            <a:endParaRPr lang="en-US"/>
          </a:p>
        </p:txBody>
      </p:sp>
    </p:spTree>
    <p:extLst>
      <p:ext uri="{BB962C8B-B14F-4D97-AF65-F5344CB8AC3E}">
        <p14:creationId xmlns:p14="http://schemas.microsoft.com/office/powerpoint/2010/main" val="1966261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recall that the transducer electrical impedance and sensitivity are the two key parameters we need to find to </a:t>
            </a:r>
            <a:r>
              <a:rPr lang="en-US"/>
              <a:t>determine the transducer’s </a:t>
            </a:r>
            <a:r>
              <a:rPr lang="en-US" dirty="0"/>
              <a:t>role in the measurement process.</a:t>
            </a:r>
          </a:p>
        </p:txBody>
      </p:sp>
      <p:sp>
        <p:nvSpPr>
          <p:cNvPr id="4" name="Slide Number Placeholder 3"/>
          <p:cNvSpPr>
            <a:spLocks noGrp="1"/>
          </p:cNvSpPr>
          <p:nvPr>
            <p:ph type="sldNum" sz="quarter" idx="5"/>
          </p:nvPr>
        </p:nvSpPr>
        <p:spPr/>
        <p:txBody>
          <a:bodyPr/>
          <a:lstStyle/>
          <a:p>
            <a:fld id="{014237DE-C073-4CEB-8428-58B96755FE47}" type="slidenum">
              <a:rPr lang="en-US" smtClean="0"/>
              <a:t>3</a:t>
            </a:fld>
            <a:endParaRPr lang="en-US"/>
          </a:p>
        </p:txBody>
      </p:sp>
    </p:spTree>
    <p:extLst>
      <p:ext uri="{BB962C8B-B14F-4D97-AF65-F5344CB8AC3E}">
        <p14:creationId xmlns:p14="http://schemas.microsoft.com/office/powerpoint/2010/main" val="3467639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electrical impedance is easy to obtain if we simply connect a transducer and short cable to the pulser and measure the voltage and current in the cable before any reflected signals are received. Taking the Fourier transform of those signals then we find the impedance directly.</a:t>
            </a:r>
          </a:p>
        </p:txBody>
      </p:sp>
      <p:sp>
        <p:nvSpPr>
          <p:cNvPr id="4" name="Slide Number Placeholder 3"/>
          <p:cNvSpPr>
            <a:spLocks noGrp="1"/>
          </p:cNvSpPr>
          <p:nvPr>
            <p:ph type="sldNum" sz="quarter" idx="5"/>
          </p:nvPr>
        </p:nvSpPr>
        <p:spPr/>
        <p:txBody>
          <a:bodyPr/>
          <a:lstStyle/>
          <a:p>
            <a:fld id="{014237DE-C073-4CEB-8428-58B96755FE47}" type="slidenum">
              <a:rPr lang="en-US" smtClean="0"/>
              <a:t>4</a:t>
            </a:fld>
            <a:endParaRPr lang="en-US"/>
          </a:p>
        </p:txBody>
      </p:sp>
    </p:spTree>
    <p:extLst>
      <p:ext uri="{BB962C8B-B14F-4D97-AF65-F5344CB8AC3E}">
        <p14:creationId xmlns:p14="http://schemas.microsoft.com/office/powerpoint/2010/main" val="2732556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show impedances measurements for two 5  MHz transducers. Here are the results for the first transducer.</a:t>
            </a:r>
          </a:p>
        </p:txBody>
      </p:sp>
      <p:sp>
        <p:nvSpPr>
          <p:cNvPr id="4" name="Slide Number Placeholder 3"/>
          <p:cNvSpPr>
            <a:spLocks noGrp="1"/>
          </p:cNvSpPr>
          <p:nvPr>
            <p:ph type="sldNum" sz="quarter" idx="5"/>
          </p:nvPr>
        </p:nvSpPr>
        <p:spPr/>
        <p:txBody>
          <a:bodyPr/>
          <a:lstStyle/>
          <a:p>
            <a:fld id="{014237DE-C073-4CEB-8428-58B96755FE47}" type="slidenum">
              <a:rPr lang="en-US" smtClean="0"/>
              <a:t>5</a:t>
            </a:fld>
            <a:endParaRPr lang="en-US"/>
          </a:p>
        </p:txBody>
      </p:sp>
    </p:spTree>
    <p:extLst>
      <p:ext uri="{BB962C8B-B14F-4D97-AF65-F5344CB8AC3E}">
        <p14:creationId xmlns:p14="http://schemas.microsoft.com/office/powerpoint/2010/main" val="3822497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results for the second transducer.</a:t>
            </a:r>
          </a:p>
        </p:txBody>
      </p:sp>
      <p:sp>
        <p:nvSpPr>
          <p:cNvPr id="4" name="Slide Number Placeholder 3"/>
          <p:cNvSpPr>
            <a:spLocks noGrp="1"/>
          </p:cNvSpPr>
          <p:nvPr>
            <p:ph type="sldNum" sz="quarter" idx="5"/>
          </p:nvPr>
        </p:nvSpPr>
        <p:spPr/>
        <p:txBody>
          <a:bodyPr/>
          <a:lstStyle/>
          <a:p>
            <a:fld id="{014237DE-C073-4CEB-8428-58B96755FE47}" type="slidenum">
              <a:rPr lang="en-US" smtClean="0"/>
              <a:t>6</a:t>
            </a:fld>
            <a:endParaRPr lang="en-US"/>
          </a:p>
        </p:txBody>
      </p:sp>
    </p:spTree>
    <p:extLst>
      <p:ext uri="{BB962C8B-B14F-4D97-AF65-F5344CB8AC3E}">
        <p14:creationId xmlns:p14="http://schemas.microsoft.com/office/powerpoint/2010/main" val="4183725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of those transducers have a frequency dependent behavior that looks much like that of a capacitor. Here is a capacitor’s  electrical impedance. This is not surprising since  a transducer is a piezoelectric crystal that is plated on both faces.</a:t>
            </a:r>
          </a:p>
        </p:txBody>
      </p:sp>
      <p:sp>
        <p:nvSpPr>
          <p:cNvPr id="4" name="Slide Number Placeholder 3"/>
          <p:cNvSpPr>
            <a:spLocks noGrp="1"/>
          </p:cNvSpPr>
          <p:nvPr>
            <p:ph type="sldNum" sz="quarter" idx="5"/>
          </p:nvPr>
        </p:nvSpPr>
        <p:spPr/>
        <p:txBody>
          <a:bodyPr/>
          <a:lstStyle/>
          <a:p>
            <a:fld id="{014237DE-C073-4CEB-8428-58B96755FE47}" type="slidenum">
              <a:rPr lang="en-US" smtClean="0"/>
              <a:t>7</a:t>
            </a:fld>
            <a:endParaRPr lang="en-US"/>
          </a:p>
        </p:txBody>
      </p:sp>
    </p:spTree>
    <p:extLst>
      <p:ext uri="{BB962C8B-B14F-4D97-AF65-F5344CB8AC3E}">
        <p14:creationId xmlns:p14="http://schemas.microsoft.com/office/powerpoint/2010/main" val="3035347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determine the sensitivity we can use a pulse-echo immersion setup where we place the transducer in a water bath at normal incidence to the flat face of a solid block.</a:t>
            </a:r>
          </a:p>
        </p:txBody>
      </p:sp>
      <p:sp>
        <p:nvSpPr>
          <p:cNvPr id="4" name="Slide Number Placeholder 3"/>
          <p:cNvSpPr>
            <a:spLocks noGrp="1"/>
          </p:cNvSpPr>
          <p:nvPr>
            <p:ph type="sldNum" sz="quarter" idx="5"/>
          </p:nvPr>
        </p:nvSpPr>
        <p:spPr/>
        <p:txBody>
          <a:bodyPr/>
          <a:lstStyle/>
          <a:p>
            <a:fld id="{014237DE-C073-4CEB-8428-58B96755FE47}" type="slidenum">
              <a:rPr lang="en-US" smtClean="0"/>
              <a:t>8</a:t>
            </a:fld>
            <a:endParaRPr lang="en-US"/>
          </a:p>
        </p:txBody>
      </p:sp>
    </p:spTree>
    <p:extLst>
      <p:ext uri="{BB962C8B-B14F-4D97-AF65-F5344CB8AC3E}">
        <p14:creationId xmlns:p14="http://schemas.microsoft.com/office/powerpoint/2010/main" val="2789395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we measure the voltage and current at the pulser/receiver before any reflected waves have arrived.</a:t>
            </a:r>
          </a:p>
        </p:txBody>
      </p:sp>
      <p:sp>
        <p:nvSpPr>
          <p:cNvPr id="4" name="Slide Number Placeholder 3"/>
          <p:cNvSpPr>
            <a:spLocks noGrp="1"/>
          </p:cNvSpPr>
          <p:nvPr>
            <p:ph type="sldNum" sz="quarter" idx="5"/>
          </p:nvPr>
        </p:nvSpPr>
        <p:spPr/>
        <p:txBody>
          <a:bodyPr/>
          <a:lstStyle/>
          <a:p>
            <a:fld id="{014237DE-C073-4CEB-8428-58B96755FE47}" type="slidenum">
              <a:rPr lang="en-US" smtClean="0"/>
              <a:t>9</a:t>
            </a:fld>
            <a:endParaRPr lang="en-US"/>
          </a:p>
        </p:txBody>
      </p:sp>
    </p:spTree>
    <p:extLst>
      <p:ext uri="{BB962C8B-B14F-4D97-AF65-F5344CB8AC3E}">
        <p14:creationId xmlns:p14="http://schemas.microsoft.com/office/powerpoint/2010/main" val="2533042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F9837-C3A5-4B7E-AC71-E1B2B2A24B5D}"/>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DFFD894-C93E-46C3-9291-9F6DE0B2926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BD74902-2F46-46CF-ACB4-B61E27DF9A2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1ED3868-8370-4E68-98E0-7955EDAB614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E1E1CBE-A516-4F1E-8162-7A52D40AB6C3}"/>
              </a:ext>
            </a:extLst>
          </p:cNvPr>
          <p:cNvSpPr>
            <a:spLocks noGrp="1"/>
          </p:cNvSpPr>
          <p:nvPr>
            <p:ph type="sldNum" sz="quarter" idx="12"/>
          </p:nvPr>
        </p:nvSpPr>
        <p:spPr/>
        <p:txBody>
          <a:bodyPr/>
          <a:lstStyle>
            <a:lvl1pPr>
              <a:defRPr/>
            </a:lvl1pPr>
          </a:lstStyle>
          <a:p>
            <a:fld id="{B506367D-AC76-4ED5-9A1A-B4B3BA2F1AE1}" type="slidenum">
              <a:rPr lang="en-US" altLang="en-US"/>
              <a:pPr/>
              <a:t>‹#›</a:t>
            </a:fld>
            <a:endParaRPr lang="en-US" altLang="en-US"/>
          </a:p>
        </p:txBody>
      </p:sp>
    </p:spTree>
    <p:extLst>
      <p:ext uri="{BB962C8B-B14F-4D97-AF65-F5344CB8AC3E}">
        <p14:creationId xmlns:p14="http://schemas.microsoft.com/office/powerpoint/2010/main" val="377321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51B27-ABA3-4E8B-A080-526990AB8D3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CA40720-9E8F-4727-9AD3-B8F1782A48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E9A432-17DA-455F-B506-7A301E915C2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1341EAB8-4B72-4B19-88C6-5DFC45518E3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5B72D1A-27E0-41B8-B068-73F7364CFFA5}"/>
              </a:ext>
            </a:extLst>
          </p:cNvPr>
          <p:cNvSpPr>
            <a:spLocks noGrp="1"/>
          </p:cNvSpPr>
          <p:nvPr>
            <p:ph type="sldNum" sz="quarter" idx="12"/>
          </p:nvPr>
        </p:nvSpPr>
        <p:spPr/>
        <p:txBody>
          <a:bodyPr/>
          <a:lstStyle>
            <a:lvl1pPr>
              <a:defRPr/>
            </a:lvl1pPr>
          </a:lstStyle>
          <a:p>
            <a:fld id="{D1106CC8-B781-4340-A9FA-2553417A882B}" type="slidenum">
              <a:rPr lang="en-US" altLang="en-US"/>
              <a:pPr/>
              <a:t>‹#›</a:t>
            </a:fld>
            <a:endParaRPr lang="en-US" altLang="en-US"/>
          </a:p>
        </p:txBody>
      </p:sp>
    </p:spTree>
    <p:extLst>
      <p:ext uri="{BB962C8B-B14F-4D97-AF65-F5344CB8AC3E}">
        <p14:creationId xmlns:p14="http://schemas.microsoft.com/office/powerpoint/2010/main" val="702702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332384-14D5-4FC6-8083-CA1EC4ACD082}"/>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0A0FE32-4113-4721-AF3C-E260315D5475}"/>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69961F-8B9B-4356-9969-4F081E992CF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C5A5DD5-4FC1-4249-8EE8-8B3893208C0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2F1E39D-B870-4DBA-A569-D6405B28BCCA}"/>
              </a:ext>
            </a:extLst>
          </p:cNvPr>
          <p:cNvSpPr>
            <a:spLocks noGrp="1"/>
          </p:cNvSpPr>
          <p:nvPr>
            <p:ph type="sldNum" sz="quarter" idx="12"/>
          </p:nvPr>
        </p:nvSpPr>
        <p:spPr/>
        <p:txBody>
          <a:bodyPr/>
          <a:lstStyle>
            <a:lvl1pPr>
              <a:defRPr/>
            </a:lvl1pPr>
          </a:lstStyle>
          <a:p>
            <a:fld id="{543B3A61-2727-4105-A335-E124C17AF461}" type="slidenum">
              <a:rPr lang="en-US" altLang="en-US"/>
              <a:pPr/>
              <a:t>‹#›</a:t>
            </a:fld>
            <a:endParaRPr lang="en-US" altLang="en-US"/>
          </a:p>
        </p:txBody>
      </p:sp>
    </p:spTree>
    <p:extLst>
      <p:ext uri="{BB962C8B-B14F-4D97-AF65-F5344CB8AC3E}">
        <p14:creationId xmlns:p14="http://schemas.microsoft.com/office/powerpoint/2010/main" val="2484509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34F72-8D60-4B77-A3F6-80F02EDE09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4BD337-CF3A-4C14-B1F6-217708D03D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987407-B30A-4DDB-8885-09EFCBA0BD1C}"/>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F6287CE-9F11-42DB-9326-40AC1251BEA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64CD2E7-9E0D-410E-9741-31E61D900B23}"/>
              </a:ext>
            </a:extLst>
          </p:cNvPr>
          <p:cNvSpPr>
            <a:spLocks noGrp="1"/>
          </p:cNvSpPr>
          <p:nvPr>
            <p:ph type="sldNum" sz="quarter" idx="12"/>
          </p:nvPr>
        </p:nvSpPr>
        <p:spPr/>
        <p:txBody>
          <a:bodyPr/>
          <a:lstStyle>
            <a:lvl1pPr>
              <a:defRPr/>
            </a:lvl1pPr>
          </a:lstStyle>
          <a:p>
            <a:fld id="{92F5E9EA-7B24-4736-AA76-BC228374E646}" type="slidenum">
              <a:rPr lang="en-US" altLang="en-US"/>
              <a:pPr/>
              <a:t>‹#›</a:t>
            </a:fld>
            <a:endParaRPr lang="en-US" altLang="en-US"/>
          </a:p>
        </p:txBody>
      </p:sp>
    </p:spTree>
    <p:extLst>
      <p:ext uri="{BB962C8B-B14F-4D97-AF65-F5344CB8AC3E}">
        <p14:creationId xmlns:p14="http://schemas.microsoft.com/office/powerpoint/2010/main" val="1808974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A2F15-C97D-4AAF-8695-68E000B8AACD}"/>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EF76F95-F246-41D8-A676-7B2D565CEFEF}"/>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27B1F225-06FF-4511-B599-CD5184C7A727}"/>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E471F97-ADF4-4899-BBFC-5D93DCB40A48}"/>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844D608-0A4F-4C96-9E5E-820E694E4389}"/>
              </a:ext>
            </a:extLst>
          </p:cNvPr>
          <p:cNvSpPr>
            <a:spLocks noGrp="1"/>
          </p:cNvSpPr>
          <p:nvPr>
            <p:ph type="sldNum" sz="quarter" idx="12"/>
          </p:nvPr>
        </p:nvSpPr>
        <p:spPr/>
        <p:txBody>
          <a:bodyPr/>
          <a:lstStyle>
            <a:lvl1pPr>
              <a:defRPr/>
            </a:lvl1pPr>
          </a:lstStyle>
          <a:p>
            <a:fld id="{AA6A0858-08B2-45F0-8452-23BA95F21DEA}" type="slidenum">
              <a:rPr lang="en-US" altLang="en-US"/>
              <a:pPr/>
              <a:t>‹#›</a:t>
            </a:fld>
            <a:endParaRPr lang="en-US" altLang="en-US"/>
          </a:p>
        </p:txBody>
      </p:sp>
    </p:spTree>
    <p:extLst>
      <p:ext uri="{BB962C8B-B14F-4D97-AF65-F5344CB8AC3E}">
        <p14:creationId xmlns:p14="http://schemas.microsoft.com/office/powerpoint/2010/main" val="3590735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A6054-BC1C-4151-A35C-029FFEEA9A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D64DF1-33F9-4C52-8DFD-B964254FE2A8}"/>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B38287A-938A-4672-99EC-37F222EA8409}"/>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9AA186C-ABA4-4854-8590-F0CE4E162448}"/>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4B6D73F2-E911-459E-A108-569DF7A4C55A}"/>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5918E2B7-04CF-4028-9796-081C4FD8FAA6}"/>
              </a:ext>
            </a:extLst>
          </p:cNvPr>
          <p:cNvSpPr>
            <a:spLocks noGrp="1"/>
          </p:cNvSpPr>
          <p:nvPr>
            <p:ph type="sldNum" sz="quarter" idx="12"/>
          </p:nvPr>
        </p:nvSpPr>
        <p:spPr/>
        <p:txBody>
          <a:bodyPr/>
          <a:lstStyle>
            <a:lvl1pPr>
              <a:defRPr/>
            </a:lvl1pPr>
          </a:lstStyle>
          <a:p>
            <a:fld id="{584329DE-DF80-4197-BF01-EDE5C0568EEB}" type="slidenum">
              <a:rPr lang="en-US" altLang="en-US"/>
              <a:pPr/>
              <a:t>‹#›</a:t>
            </a:fld>
            <a:endParaRPr lang="en-US" altLang="en-US"/>
          </a:p>
        </p:txBody>
      </p:sp>
    </p:spTree>
    <p:extLst>
      <p:ext uri="{BB962C8B-B14F-4D97-AF65-F5344CB8AC3E}">
        <p14:creationId xmlns:p14="http://schemas.microsoft.com/office/powerpoint/2010/main" val="1775568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553B9-8EF2-4E97-B411-61918A51EF1D}"/>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4CD8A20-11D2-4765-9C4B-AED8C56AE952}"/>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81EA30-6BFF-4016-87E1-58D259165D63}"/>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296E7AA-B32E-4F7E-AE77-EDEE8B2630F9}"/>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B912714-069E-41CA-9F11-4BFBF6EFE662}"/>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A882E17-07D7-433C-942E-A0A1AF0113D2}"/>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688AACC6-51CB-405C-9724-ADF318BD6C4B}"/>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C329AE59-7E8B-4B91-A969-75DF622B56C0}"/>
              </a:ext>
            </a:extLst>
          </p:cNvPr>
          <p:cNvSpPr>
            <a:spLocks noGrp="1"/>
          </p:cNvSpPr>
          <p:nvPr>
            <p:ph type="sldNum" sz="quarter" idx="12"/>
          </p:nvPr>
        </p:nvSpPr>
        <p:spPr/>
        <p:txBody>
          <a:bodyPr/>
          <a:lstStyle>
            <a:lvl1pPr>
              <a:defRPr/>
            </a:lvl1pPr>
          </a:lstStyle>
          <a:p>
            <a:fld id="{D0B66FE2-D89F-445C-BFDB-22DF7948343D}" type="slidenum">
              <a:rPr lang="en-US" altLang="en-US"/>
              <a:pPr/>
              <a:t>‹#›</a:t>
            </a:fld>
            <a:endParaRPr lang="en-US" altLang="en-US"/>
          </a:p>
        </p:txBody>
      </p:sp>
    </p:spTree>
    <p:extLst>
      <p:ext uri="{BB962C8B-B14F-4D97-AF65-F5344CB8AC3E}">
        <p14:creationId xmlns:p14="http://schemas.microsoft.com/office/powerpoint/2010/main" val="623058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352D9-ABA7-4BE8-B22E-2AC7F989481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5C45BC4-2996-4112-B1C7-D22F36B4D437}"/>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ADA0D741-7A83-41D1-BB41-4C24566452AC}"/>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9C550E28-2C91-4B7E-8C52-8D97C8483BE4}"/>
              </a:ext>
            </a:extLst>
          </p:cNvPr>
          <p:cNvSpPr>
            <a:spLocks noGrp="1"/>
          </p:cNvSpPr>
          <p:nvPr>
            <p:ph type="sldNum" sz="quarter" idx="12"/>
          </p:nvPr>
        </p:nvSpPr>
        <p:spPr/>
        <p:txBody>
          <a:bodyPr/>
          <a:lstStyle>
            <a:lvl1pPr>
              <a:defRPr/>
            </a:lvl1pPr>
          </a:lstStyle>
          <a:p>
            <a:fld id="{783106B0-376D-4A42-8E0E-AF9B26840E4F}" type="slidenum">
              <a:rPr lang="en-US" altLang="en-US"/>
              <a:pPr/>
              <a:t>‹#›</a:t>
            </a:fld>
            <a:endParaRPr lang="en-US" altLang="en-US"/>
          </a:p>
        </p:txBody>
      </p:sp>
    </p:spTree>
    <p:extLst>
      <p:ext uri="{BB962C8B-B14F-4D97-AF65-F5344CB8AC3E}">
        <p14:creationId xmlns:p14="http://schemas.microsoft.com/office/powerpoint/2010/main" val="1061985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B94416-5AF3-4406-8A4A-7B1BAC656159}"/>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B02DC59C-E304-4214-9816-F9D83D5ECF70}"/>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C2417C18-46E0-4F8D-8604-E8E486AE84A6}"/>
              </a:ext>
            </a:extLst>
          </p:cNvPr>
          <p:cNvSpPr>
            <a:spLocks noGrp="1"/>
          </p:cNvSpPr>
          <p:nvPr>
            <p:ph type="sldNum" sz="quarter" idx="12"/>
          </p:nvPr>
        </p:nvSpPr>
        <p:spPr/>
        <p:txBody>
          <a:bodyPr/>
          <a:lstStyle>
            <a:lvl1pPr>
              <a:defRPr/>
            </a:lvl1pPr>
          </a:lstStyle>
          <a:p>
            <a:fld id="{BDE009AA-4E9B-4589-BDBA-7EB9A0F2032F}" type="slidenum">
              <a:rPr lang="en-US" altLang="en-US"/>
              <a:pPr/>
              <a:t>‹#›</a:t>
            </a:fld>
            <a:endParaRPr lang="en-US" altLang="en-US"/>
          </a:p>
        </p:txBody>
      </p:sp>
    </p:spTree>
    <p:extLst>
      <p:ext uri="{BB962C8B-B14F-4D97-AF65-F5344CB8AC3E}">
        <p14:creationId xmlns:p14="http://schemas.microsoft.com/office/powerpoint/2010/main" val="2081079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E1010-F5E7-47E4-9F8D-0110A0576BC7}"/>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A7F150E-1017-44F9-B17C-0A8B7166E405}"/>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5516055-05DC-444D-B88C-28F434C88BB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C53EBE-E5AB-47D2-891D-19157E4AB0D5}"/>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FAE28ED-AB68-4271-AE2A-BE5F267B506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604F053C-D0D0-4CC1-9AD2-CB4D7A378F97}"/>
              </a:ext>
            </a:extLst>
          </p:cNvPr>
          <p:cNvSpPr>
            <a:spLocks noGrp="1"/>
          </p:cNvSpPr>
          <p:nvPr>
            <p:ph type="sldNum" sz="quarter" idx="12"/>
          </p:nvPr>
        </p:nvSpPr>
        <p:spPr/>
        <p:txBody>
          <a:bodyPr/>
          <a:lstStyle>
            <a:lvl1pPr>
              <a:defRPr/>
            </a:lvl1pPr>
          </a:lstStyle>
          <a:p>
            <a:fld id="{9616DFA4-4426-4E67-8FD4-DF12EF544AFA}" type="slidenum">
              <a:rPr lang="en-US" altLang="en-US"/>
              <a:pPr/>
              <a:t>‹#›</a:t>
            </a:fld>
            <a:endParaRPr lang="en-US" altLang="en-US"/>
          </a:p>
        </p:txBody>
      </p:sp>
    </p:spTree>
    <p:extLst>
      <p:ext uri="{BB962C8B-B14F-4D97-AF65-F5344CB8AC3E}">
        <p14:creationId xmlns:p14="http://schemas.microsoft.com/office/powerpoint/2010/main" val="768994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B0BDC-4F51-4BD3-A9AF-64F4EC5F33B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207365A-59BC-42F1-B907-FE1A7B9F550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3D67C8E-3EA2-4789-A7F2-834CCC465CB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1CF554-58FA-48FF-97FF-1093C7E543B2}"/>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E28108A7-803C-441A-AC5F-BFD9AA5E1B2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404B88EF-F9DB-4E0A-90E3-3AFD240FE2F2}"/>
              </a:ext>
            </a:extLst>
          </p:cNvPr>
          <p:cNvSpPr>
            <a:spLocks noGrp="1"/>
          </p:cNvSpPr>
          <p:nvPr>
            <p:ph type="sldNum" sz="quarter" idx="12"/>
          </p:nvPr>
        </p:nvSpPr>
        <p:spPr/>
        <p:txBody>
          <a:bodyPr/>
          <a:lstStyle>
            <a:lvl1pPr>
              <a:defRPr/>
            </a:lvl1pPr>
          </a:lstStyle>
          <a:p>
            <a:fld id="{72A358D4-FFF1-41D4-B405-A231856B20C0}" type="slidenum">
              <a:rPr lang="en-US" altLang="en-US"/>
              <a:pPr/>
              <a:t>‹#›</a:t>
            </a:fld>
            <a:endParaRPr lang="en-US" altLang="en-US"/>
          </a:p>
        </p:txBody>
      </p:sp>
    </p:spTree>
    <p:extLst>
      <p:ext uri="{BB962C8B-B14F-4D97-AF65-F5344CB8AC3E}">
        <p14:creationId xmlns:p14="http://schemas.microsoft.com/office/powerpoint/2010/main" val="2210856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2DD064A-56C0-4022-AF48-BB6BD725B796}"/>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FB7EEE86-A8C4-4A9E-959D-59C79B73B70C}"/>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CDD9C3CA-B722-4594-B358-1F92466DD221}"/>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C14370C8-E88F-46FD-B6B7-10411E49B299}"/>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35AB2E0E-AC9D-487B-97F1-62D211444477}"/>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5A050532-0875-47D8-8CD7-12E1B40C115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anose="02020603050405020304" pitchFamily="18" charset="0"/>
        </a:defRPr>
      </a:lvl2pPr>
      <a:lvl3pPr algn="ctr" rtl="0" eaLnBrk="0" fontAlgn="base" hangingPunct="0">
        <a:spcBef>
          <a:spcPct val="0"/>
        </a:spcBef>
        <a:spcAft>
          <a:spcPct val="0"/>
        </a:spcAft>
        <a:defRPr sz="4400">
          <a:solidFill>
            <a:schemeClr val="tx2"/>
          </a:solidFill>
          <a:latin typeface="Times" panose="02020603050405020304" pitchFamily="18" charset="0"/>
        </a:defRPr>
      </a:lvl3pPr>
      <a:lvl4pPr algn="ctr" rtl="0" eaLnBrk="0" fontAlgn="base" hangingPunct="0">
        <a:spcBef>
          <a:spcPct val="0"/>
        </a:spcBef>
        <a:spcAft>
          <a:spcPct val="0"/>
        </a:spcAft>
        <a:defRPr sz="4400">
          <a:solidFill>
            <a:schemeClr val="tx2"/>
          </a:solidFill>
          <a:latin typeface="Times" panose="02020603050405020304" pitchFamily="18" charset="0"/>
        </a:defRPr>
      </a:lvl4pPr>
      <a:lvl5pPr algn="ctr" rtl="0" eaLnBrk="0" fontAlgn="base" hangingPunct="0">
        <a:spcBef>
          <a:spcPct val="0"/>
        </a:spcBef>
        <a:spcAft>
          <a:spcPct val="0"/>
        </a:spcAft>
        <a:defRPr sz="4400">
          <a:solidFill>
            <a:schemeClr val="tx2"/>
          </a:solidFill>
          <a:latin typeface="Times" panose="02020603050405020304" pitchFamily="18" charset="0"/>
        </a:defRPr>
      </a:lvl5pPr>
      <a:lvl6pPr marL="457200" algn="ctr" rtl="0" eaLnBrk="0" fontAlgn="base" hangingPunct="0">
        <a:spcBef>
          <a:spcPct val="0"/>
        </a:spcBef>
        <a:spcAft>
          <a:spcPct val="0"/>
        </a:spcAft>
        <a:defRPr sz="4400">
          <a:solidFill>
            <a:schemeClr val="tx2"/>
          </a:solidFill>
          <a:latin typeface="Times" panose="02020603050405020304" pitchFamily="18" charset="0"/>
        </a:defRPr>
      </a:lvl6pPr>
      <a:lvl7pPr marL="914400" algn="ctr" rtl="0" eaLnBrk="0" fontAlgn="base" hangingPunct="0">
        <a:spcBef>
          <a:spcPct val="0"/>
        </a:spcBef>
        <a:spcAft>
          <a:spcPct val="0"/>
        </a:spcAft>
        <a:defRPr sz="4400">
          <a:solidFill>
            <a:schemeClr val="tx2"/>
          </a:solidFill>
          <a:latin typeface="Times" panose="02020603050405020304" pitchFamily="18" charset="0"/>
        </a:defRPr>
      </a:lvl7pPr>
      <a:lvl8pPr marL="1371600" algn="ctr" rtl="0" eaLnBrk="0" fontAlgn="base" hangingPunct="0">
        <a:spcBef>
          <a:spcPct val="0"/>
        </a:spcBef>
        <a:spcAft>
          <a:spcPct val="0"/>
        </a:spcAft>
        <a:defRPr sz="4400">
          <a:solidFill>
            <a:schemeClr val="tx2"/>
          </a:solidFill>
          <a:latin typeface="Times" panose="02020603050405020304" pitchFamily="18" charset="0"/>
        </a:defRPr>
      </a:lvl8pPr>
      <a:lvl9pPr marL="1828800" algn="ctr" rtl="0" eaLnBrk="0" fontAlgn="base" hangingPunct="0">
        <a:spcBef>
          <a:spcPct val="0"/>
        </a:spcBef>
        <a:spcAft>
          <a:spcPct val="0"/>
        </a:spcAft>
        <a:defRPr sz="4400">
          <a:solidFill>
            <a:schemeClr val="tx2"/>
          </a:solidFill>
          <a:latin typeface="Times"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1.bin"/><Relationship Id="rId13" Type="http://schemas.openxmlformats.org/officeDocument/2006/relationships/image" Target="../media/image11.wmf"/><Relationship Id="rId18" Type="http://schemas.openxmlformats.org/officeDocument/2006/relationships/oleObject" Target="../embeddings/oleObject16.bin"/><Relationship Id="rId3" Type="http://schemas.openxmlformats.org/officeDocument/2006/relationships/notesSlide" Target="../notesSlides/notesSlide10.xml"/><Relationship Id="rId21" Type="http://schemas.openxmlformats.org/officeDocument/2006/relationships/image" Target="../media/image15.wmf"/><Relationship Id="rId7" Type="http://schemas.openxmlformats.org/officeDocument/2006/relationships/image" Target="../media/image8.wmf"/><Relationship Id="rId12" Type="http://schemas.openxmlformats.org/officeDocument/2006/relationships/oleObject" Target="../embeddings/oleObject13.bin"/><Relationship Id="rId17" Type="http://schemas.openxmlformats.org/officeDocument/2006/relationships/image" Target="../media/image13.wmf"/><Relationship Id="rId2" Type="http://schemas.openxmlformats.org/officeDocument/2006/relationships/slideLayout" Target="../slideLayouts/slideLayout7.xml"/><Relationship Id="rId16" Type="http://schemas.openxmlformats.org/officeDocument/2006/relationships/oleObject" Target="../embeddings/oleObject15.bin"/><Relationship Id="rId20" Type="http://schemas.openxmlformats.org/officeDocument/2006/relationships/oleObject" Target="../embeddings/oleObject17.bin"/><Relationship Id="rId1" Type="http://schemas.openxmlformats.org/officeDocument/2006/relationships/vmlDrawing" Target="../drawings/vmlDrawing5.vml"/><Relationship Id="rId6" Type="http://schemas.openxmlformats.org/officeDocument/2006/relationships/oleObject" Target="../embeddings/oleObject10.bin"/><Relationship Id="rId11" Type="http://schemas.openxmlformats.org/officeDocument/2006/relationships/image" Target="../media/image10.wmf"/><Relationship Id="rId5" Type="http://schemas.openxmlformats.org/officeDocument/2006/relationships/image" Target="../media/image7.wmf"/><Relationship Id="rId15" Type="http://schemas.openxmlformats.org/officeDocument/2006/relationships/image" Target="../media/image12.wmf"/><Relationship Id="rId10" Type="http://schemas.openxmlformats.org/officeDocument/2006/relationships/oleObject" Target="../embeddings/oleObject12.bin"/><Relationship Id="rId19" Type="http://schemas.openxmlformats.org/officeDocument/2006/relationships/image" Target="../media/image14.wmf"/><Relationship Id="rId4" Type="http://schemas.openxmlformats.org/officeDocument/2006/relationships/oleObject" Target="../embeddings/oleObject9.bin"/><Relationship Id="rId9" Type="http://schemas.openxmlformats.org/officeDocument/2006/relationships/image" Target="../media/image9.wmf"/><Relationship Id="rId14" Type="http://schemas.openxmlformats.org/officeDocument/2006/relationships/oleObject" Target="../embeddings/oleObject14.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notesSlide" Target="../notesSlides/notesSlide11.xml"/><Relationship Id="rId7"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9.bin"/><Relationship Id="rId5" Type="http://schemas.openxmlformats.org/officeDocument/2006/relationships/image" Target="../media/image4.wmf"/><Relationship Id="rId4" Type="http://schemas.openxmlformats.org/officeDocument/2006/relationships/oleObject" Target="../embeddings/oleObject18.bin"/><Relationship Id="rId9" Type="http://schemas.openxmlformats.org/officeDocument/2006/relationships/image" Target="../media/image16.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23.bin"/><Relationship Id="rId13" Type="http://schemas.openxmlformats.org/officeDocument/2006/relationships/image" Target="../media/image21.wmf"/><Relationship Id="rId18" Type="http://schemas.openxmlformats.org/officeDocument/2006/relationships/oleObject" Target="../embeddings/oleObject28.bin"/><Relationship Id="rId3" Type="http://schemas.openxmlformats.org/officeDocument/2006/relationships/notesSlide" Target="../notesSlides/notesSlide12.xml"/><Relationship Id="rId7" Type="http://schemas.openxmlformats.org/officeDocument/2006/relationships/image" Target="../media/image18.wmf"/><Relationship Id="rId12" Type="http://schemas.openxmlformats.org/officeDocument/2006/relationships/oleObject" Target="../embeddings/oleObject25.bin"/><Relationship Id="rId17" Type="http://schemas.openxmlformats.org/officeDocument/2006/relationships/image" Target="../media/image22.wmf"/><Relationship Id="rId2" Type="http://schemas.openxmlformats.org/officeDocument/2006/relationships/slideLayout" Target="../slideLayouts/slideLayout7.xml"/><Relationship Id="rId16" Type="http://schemas.openxmlformats.org/officeDocument/2006/relationships/oleObject" Target="../embeddings/oleObject27.bin"/><Relationship Id="rId1" Type="http://schemas.openxmlformats.org/officeDocument/2006/relationships/vmlDrawing" Target="../drawings/vmlDrawing7.vml"/><Relationship Id="rId6" Type="http://schemas.openxmlformats.org/officeDocument/2006/relationships/oleObject" Target="../embeddings/oleObject22.bin"/><Relationship Id="rId11" Type="http://schemas.openxmlformats.org/officeDocument/2006/relationships/image" Target="../media/image20.wmf"/><Relationship Id="rId5" Type="http://schemas.openxmlformats.org/officeDocument/2006/relationships/image" Target="../media/image17.wmf"/><Relationship Id="rId15" Type="http://schemas.openxmlformats.org/officeDocument/2006/relationships/image" Target="../media/image12.wmf"/><Relationship Id="rId10" Type="http://schemas.openxmlformats.org/officeDocument/2006/relationships/oleObject" Target="../embeddings/oleObject24.bin"/><Relationship Id="rId19" Type="http://schemas.openxmlformats.org/officeDocument/2006/relationships/image" Target="../media/image23.wmf"/><Relationship Id="rId4" Type="http://schemas.openxmlformats.org/officeDocument/2006/relationships/oleObject" Target="../embeddings/oleObject21.bin"/><Relationship Id="rId9" Type="http://schemas.openxmlformats.org/officeDocument/2006/relationships/image" Target="../media/image19.wmf"/><Relationship Id="rId14" Type="http://schemas.openxmlformats.org/officeDocument/2006/relationships/oleObject" Target="../embeddings/oleObject26.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24.wmf"/><Relationship Id="rId4" Type="http://schemas.openxmlformats.org/officeDocument/2006/relationships/oleObject" Target="../embeddings/oleObject29.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26.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31.bin"/><Relationship Id="rId5" Type="http://schemas.openxmlformats.org/officeDocument/2006/relationships/image" Target="../media/image25.wmf"/><Relationship Id="rId4" Type="http://schemas.openxmlformats.org/officeDocument/2006/relationships/oleObject" Target="../embeddings/oleObject30.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notesSlide" Target="../notesSlides/notesSlide18.xml"/><Relationship Id="rId7" Type="http://schemas.openxmlformats.org/officeDocument/2006/relationships/image" Target="../media/image28.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33.bin"/><Relationship Id="rId5" Type="http://schemas.openxmlformats.org/officeDocument/2006/relationships/image" Target="../media/image27.wmf"/><Relationship Id="rId4" Type="http://schemas.openxmlformats.org/officeDocument/2006/relationships/oleObject" Target="../embeddings/oleObject32.bin"/><Relationship Id="rId9" Type="http://schemas.openxmlformats.org/officeDocument/2006/relationships/image" Target="../media/image29.w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3.wmf"/><Relationship Id="rId4"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4.wmf"/><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9.xml"/><Relationship Id="rId7"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4.wmf"/><Relationship Id="rId4" Type="http://schemas.openxmlformats.org/officeDocument/2006/relationships/oleObject" Target="../embeddings/oleObject6.bin"/><Relationship Id="rId9"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reeform 2">
            <a:extLst>
              <a:ext uri="{FF2B5EF4-FFF2-40B4-BE49-F238E27FC236}">
                <a16:creationId xmlns:a16="http://schemas.microsoft.com/office/drawing/2014/main" id="{4954AF5D-9B01-4C22-948A-4DDE02CF31A4}"/>
              </a:ext>
            </a:extLst>
          </p:cNvPr>
          <p:cNvSpPr>
            <a:spLocks/>
          </p:cNvSpPr>
          <p:nvPr/>
        </p:nvSpPr>
        <p:spPr bwMode="auto">
          <a:xfrm>
            <a:off x="2895600" y="1524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1" name="Text Box 3">
            <a:extLst>
              <a:ext uri="{FF2B5EF4-FFF2-40B4-BE49-F238E27FC236}">
                <a16:creationId xmlns:a16="http://schemas.microsoft.com/office/drawing/2014/main" id="{E35B584F-33B0-425B-A5D0-A139E1BA19FC}"/>
              </a:ext>
            </a:extLst>
          </p:cNvPr>
          <p:cNvSpPr txBox="1">
            <a:spLocks noChangeArrowheads="1"/>
          </p:cNvSpPr>
          <p:nvPr/>
        </p:nvSpPr>
        <p:spPr bwMode="auto">
          <a:xfrm>
            <a:off x="2514600" y="3581400"/>
            <a:ext cx="3640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 Characterization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4" name="Group 4">
            <a:extLst>
              <a:ext uri="{FF2B5EF4-FFF2-40B4-BE49-F238E27FC236}">
                <a16:creationId xmlns:a16="http://schemas.microsoft.com/office/drawing/2014/main" id="{33E91083-1D8B-4C82-8FEE-D70428434350}"/>
              </a:ext>
            </a:extLst>
          </p:cNvPr>
          <p:cNvGrpSpPr>
            <a:grpSpLocks/>
          </p:cNvGrpSpPr>
          <p:nvPr/>
        </p:nvGrpSpPr>
        <p:grpSpPr bwMode="auto">
          <a:xfrm>
            <a:off x="2362200" y="2286000"/>
            <a:ext cx="4789488" cy="2162175"/>
            <a:chOff x="1495" y="1628"/>
            <a:chExt cx="3017" cy="1362"/>
          </a:xfrm>
        </p:grpSpPr>
        <p:sp>
          <p:nvSpPr>
            <p:cNvPr id="25605" name="Rectangle 5">
              <a:extLst>
                <a:ext uri="{FF2B5EF4-FFF2-40B4-BE49-F238E27FC236}">
                  <a16:creationId xmlns:a16="http://schemas.microsoft.com/office/drawing/2014/main" id="{A47F353F-1B24-4269-A6ED-B0D613EA1DD7}"/>
                </a:ext>
              </a:extLst>
            </p:cNvPr>
            <p:cNvSpPr>
              <a:spLocks noChangeArrowheads="1"/>
            </p:cNvSpPr>
            <p:nvPr/>
          </p:nvSpPr>
          <p:spPr bwMode="auto">
            <a:xfrm>
              <a:off x="1632" y="1968"/>
              <a:ext cx="1872" cy="76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06" name="Rectangle 6">
              <a:extLst>
                <a:ext uri="{FF2B5EF4-FFF2-40B4-BE49-F238E27FC236}">
                  <a16:creationId xmlns:a16="http://schemas.microsoft.com/office/drawing/2014/main" id="{A02DAE09-CF40-464B-9794-8E1C2F0533E6}"/>
                </a:ext>
              </a:extLst>
            </p:cNvPr>
            <p:cNvSpPr>
              <a:spLocks noChangeArrowheads="1"/>
            </p:cNvSpPr>
            <p:nvPr/>
          </p:nvSpPr>
          <p:spPr bwMode="auto">
            <a:xfrm>
              <a:off x="2315" y="1880"/>
              <a:ext cx="624" cy="100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07" name="Rectangle 7">
              <a:extLst>
                <a:ext uri="{FF2B5EF4-FFF2-40B4-BE49-F238E27FC236}">
                  <a16:creationId xmlns:a16="http://schemas.microsoft.com/office/drawing/2014/main" id="{B960DF1C-524B-4E39-8DA9-A2365999806D}"/>
                </a:ext>
              </a:extLst>
            </p:cNvPr>
            <p:cNvSpPr>
              <a:spLocks noChangeArrowheads="1"/>
            </p:cNvSpPr>
            <p:nvPr/>
          </p:nvSpPr>
          <p:spPr bwMode="auto">
            <a:xfrm>
              <a:off x="1776" y="1920"/>
              <a:ext cx="240" cy="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08" name="Oval 8">
              <a:extLst>
                <a:ext uri="{FF2B5EF4-FFF2-40B4-BE49-F238E27FC236}">
                  <a16:creationId xmlns:a16="http://schemas.microsoft.com/office/drawing/2014/main" id="{8564E3EB-DEC8-45AA-A5FB-ED2BE8626EE0}"/>
                </a:ext>
              </a:extLst>
            </p:cNvPr>
            <p:cNvSpPr>
              <a:spLocks noChangeArrowheads="1"/>
            </p:cNvSpPr>
            <p:nvPr/>
          </p:nvSpPr>
          <p:spPr bwMode="auto">
            <a:xfrm>
              <a:off x="1495" y="2186"/>
              <a:ext cx="288" cy="28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09" name="Line 9">
              <a:extLst>
                <a:ext uri="{FF2B5EF4-FFF2-40B4-BE49-F238E27FC236}">
                  <a16:creationId xmlns:a16="http://schemas.microsoft.com/office/drawing/2014/main" id="{3DB2659C-A7D6-422A-8ACF-F4DB623775FF}"/>
                </a:ext>
              </a:extLst>
            </p:cNvPr>
            <p:cNvSpPr>
              <a:spLocks noChangeShapeType="1"/>
            </p:cNvSpPr>
            <p:nvPr/>
          </p:nvSpPr>
          <p:spPr bwMode="auto">
            <a:xfrm>
              <a:off x="2079" y="1883"/>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0" name="Line 10">
              <a:extLst>
                <a:ext uri="{FF2B5EF4-FFF2-40B4-BE49-F238E27FC236}">
                  <a16:creationId xmlns:a16="http://schemas.microsoft.com/office/drawing/2014/main" id="{7D58B60A-D1E4-4567-9468-7C07412F6483}"/>
                </a:ext>
              </a:extLst>
            </p:cNvPr>
            <p:cNvSpPr>
              <a:spLocks noChangeShapeType="1"/>
            </p:cNvSpPr>
            <p:nvPr/>
          </p:nvSpPr>
          <p:spPr bwMode="auto">
            <a:xfrm flipV="1">
              <a:off x="2160" y="2016"/>
              <a:ext cx="0" cy="62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1" name="AutoShape 11">
              <a:extLst>
                <a:ext uri="{FF2B5EF4-FFF2-40B4-BE49-F238E27FC236}">
                  <a16:creationId xmlns:a16="http://schemas.microsoft.com/office/drawing/2014/main" id="{146F26AC-02B4-4527-B89B-206B7C53ADF3}"/>
                </a:ext>
              </a:extLst>
            </p:cNvPr>
            <p:cNvSpPr>
              <a:spLocks noChangeArrowheads="1"/>
            </p:cNvSpPr>
            <p:nvPr/>
          </p:nvSpPr>
          <p:spPr bwMode="auto">
            <a:xfrm rot="5400000">
              <a:off x="3120" y="2030"/>
              <a:ext cx="1248" cy="672"/>
            </a:xfrm>
            <a:prstGeom prst="triangle">
              <a:avLst>
                <a:gd name="adj" fmla="val 50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12" name="Rectangle 12">
              <a:extLst>
                <a:ext uri="{FF2B5EF4-FFF2-40B4-BE49-F238E27FC236}">
                  <a16:creationId xmlns:a16="http://schemas.microsoft.com/office/drawing/2014/main" id="{5BEF1DC5-4AB7-44B6-8EC5-F16BF3894138}"/>
                </a:ext>
              </a:extLst>
            </p:cNvPr>
            <p:cNvSpPr>
              <a:spLocks noChangeArrowheads="1"/>
            </p:cNvSpPr>
            <p:nvPr/>
          </p:nvSpPr>
          <p:spPr bwMode="auto">
            <a:xfrm>
              <a:off x="3453" y="2160"/>
              <a:ext cx="96"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13" name="Line 13">
              <a:extLst>
                <a:ext uri="{FF2B5EF4-FFF2-40B4-BE49-F238E27FC236}">
                  <a16:creationId xmlns:a16="http://schemas.microsoft.com/office/drawing/2014/main" id="{83422A32-9873-4B1C-A64C-4114D8BA7A86}"/>
                </a:ext>
              </a:extLst>
            </p:cNvPr>
            <p:cNvSpPr>
              <a:spLocks noChangeShapeType="1"/>
            </p:cNvSpPr>
            <p:nvPr/>
          </p:nvSpPr>
          <p:spPr bwMode="auto">
            <a:xfrm>
              <a:off x="3072" y="1872"/>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4" name="Line 14">
              <a:extLst>
                <a:ext uri="{FF2B5EF4-FFF2-40B4-BE49-F238E27FC236}">
                  <a16:creationId xmlns:a16="http://schemas.microsoft.com/office/drawing/2014/main" id="{86607FE9-2715-4F4A-936A-12998025093E}"/>
                </a:ext>
              </a:extLst>
            </p:cNvPr>
            <p:cNvSpPr>
              <a:spLocks noChangeShapeType="1"/>
            </p:cNvSpPr>
            <p:nvPr/>
          </p:nvSpPr>
          <p:spPr bwMode="auto">
            <a:xfrm flipV="1">
              <a:off x="3027" y="2016"/>
              <a:ext cx="0" cy="62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5" name="Line 15">
              <a:extLst>
                <a:ext uri="{FF2B5EF4-FFF2-40B4-BE49-F238E27FC236}">
                  <a16:creationId xmlns:a16="http://schemas.microsoft.com/office/drawing/2014/main" id="{35171F38-9167-4804-B441-891A1716469F}"/>
                </a:ext>
              </a:extLst>
            </p:cNvPr>
            <p:cNvSpPr>
              <a:spLocks noChangeShapeType="1"/>
            </p:cNvSpPr>
            <p:nvPr/>
          </p:nvSpPr>
          <p:spPr bwMode="auto">
            <a:xfrm>
              <a:off x="4073" y="2366"/>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5616" name="Object 16">
              <a:extLst>
                <a:ext uri="{FF2B5EF4-FFF2-40B4-BE49-F238E27FC236}">
                  <a16:creationId xmlns:a16="http://schemas.microsoft.com/office/drawing/2014/main" id="{84E81B10-2810-4BF0-A53B-6BA68781E662}"/>
                </a:ext>
              </a:extLst>
            </p:cNvPr>
            <p:cNvGraphicFramePr>
              <a:graphicFrameLocks noChangeAspect="1"/>
            </p:cNvGraphicFramePr>
            <p:nvPr/>
          </p:nvGraphicFramePr>
          <p:xfrm>
            <a:off x="3028" y="2209"/>
            <a:ext cx="380" cy="217"/>
          </p:xfrm>
          <a:graphic>
            <a:graphicData uri="http://schemas.openxmlformats.org/presentationml/2006/ole">
              <mc:AlternateContent xmlns:mc="http://schemas.openxmlformats.org/markup-compatibility/2006">
                <mc:Choice xmlns:v="urn:schemas-microsoft-com:vml" Requires="v">
                  <p:oleObj spid="_x0000_s5140" name="Equation" r:id="rId4" imgW="444240" imgH="253800" progId="Equation.DSMT4">
                    <p:embed/>
                  </p:oleObj>
                </mc:Choice>
                <mc:Fallback>
                  <p:oleObj name="Equation" r:id="rId4" imgW="444240" imgH="253800" progId="Equation.DSMT4">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28" y="2209"/>
                          <a:ext cx="380"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17" name="Object 17">
              <a:extLst>
                <a:ext uri="{FF2B5EF4-FFF2-40B4-BE49-F238E27FC236}">
                  <a16:creationId xmlns:a16="http://schemas.microsoft.com/office/drawing/2014/main" id="{6D341A40-9230-4E1C-A973-C2A9229D81B5}"/>
                </a:ext>
              </a:extLst>
            </p:cNvPr>
            <p:cNvGraphicFramePr>
              <a:graphicFrameLocks noChangeAspect="1"/>
            </p:cNvGraphicFramePr>
            <p:nvPr/>
          </p:nvGraphicFramePr>
          <p:xfrm>
            <a:off x="2951" y="1654"/>
            <a:ext cx="369" cy="217"/>
          </p:xfrm>
          <a:graphic>
            <a:graphicData uri="http://schemas.openxmlformats.org/presentationml/2006/ole">
              <mc:AlternateContent xmlns:mc="http://schemas.openxmlformats.org/markup-compatibility/2006">
                <mc:Choice xmlns:v="urn:schemas-microsoft-com:vml" Requires="v">
                  <p:oleObj spid="_x0000_s5141" name="Equation" r:id="rId6" imgW="431640" imgH="253800" progId="Equation.DSMT4">
                    <p:embed/>
                  </p:oleObj>
                </mc:Choice>
                <mc:Fallback>
                  <p:oleObj name="Equation" r:id="rId6" imgW="431640" imgH="253800" progId="Equation.DSMT4">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51" y="1654"/>
                          <a:ext cx="369"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18" name="Object 18">
              <a:extLst>
                <a:ext uri="{FF2B5EF4-FFF2-40B4-BE49-F238E27FC236}">
                  <a16:creationId xmlns:a16="http://schemas.microsoft.com/office/drawing/2014/main" id="{E973F938-A799-47CC-B8E0-E8D54C5BD546}"/>
                </a:ext>
              </a:extLst>
            </p:cNvPr>
            <p:cNvGraphicFramePr>
              <a:graphicFrameLocks noChangeAspect="1"/>
            </p:cNvGraphicFramePr>
            <p:nvPr/>
          </p:nvGraphicFramePr>
          <p:xfrm>
            <a:off x="1982" y="1628"/>
            <a:ext cx="336" cy="217"/>
          </p:xfrm>
          <a:graphic>
            <a:graphicData uri="http://schemas.openxmlformats.org/presentationml/2006/ole">
              <mc:AlternateContent xmlns:mc="http://schemas.openxmlformats.org/markup-compatibility/2006">
                <mc:Choice xmlns:v="urn:schemas-microsoft-com:vml" Requires="v">
                  <p:oleObj spid="_x0000_s5142" name="Equation" r:id="rId8" imgW="393480" imgH="253800" progId="Equation.DSMT4">
                    <p:embed/>
                  </p:oleObj>
                </mc:Choice>
                <mc:Fallback>
                  <p:oleObj name="Equation" r:id="rId8" imgW="393480" imgH="253800" progId="Equation.DSMT4">
                    <p:embed/>
                    <p:pic>
                      <p:nvPicPr>
                        <p:cNvPr id="0" name="Object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82" y="1628"/>
                          <a:ext cx="336"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19" name="Object 19">
              <a:extLst>
                <a:ext uri="{FF2B5EF4-FFF2-40B4-BE49-F238E27FC236}">
                  <a16:creationId xmlns:a16="http://schemas.microsoft.com/office/drawing/2014/main" id="{7291635E-F0FF-49D0-AA8D-449048319126}"/>
                </a:ext>
              </a:extLst>
            </p:cNvPr>
            <p:cNvGraphicFramePr>
              <a:graphicFrameLocks noChangeAspect="1"/>
            </p:cNvGraphicFramePr>
            <p:nvPr/>
          </p:nvGraphicFramePr>
          <p:xfrm>
            <a:off x="1819" y="2208"/>
            <a:ext cx="347" cy="217"/>
          </p:xfrm>
          <a:graphic>
            <a:graphicData uri="http://schemas.openxmlformats.org/presentationml/2006/ole">
              <mc:AlternateContent xmlns:mc="http://schemas.openxmlformats.org/markup-compatibility/2006">
                <mc:Choice xmlns:v="urn:schemas-microsoft-com:vml" Requires="v">
                  <p:oleObj spid="_x0000_s5143" name="Equation" r:id="rId10" imgW="406080" imgH="253800" progId="Equation.DSMT4">
                    <p:embed/>
                  </p:oleObj>
                </mc:Choice>
                <mc:Fallback>
                  <p:oleObj name="Equation" r:id="rId10" imgW="406080" imgH="253800" progId="Equation.DSMT4">
                    <p:embed/>
                    <p:pic>
                      <p:nvPicPr>
                        <p:cNvPr id="0" name="Object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19" y="2208"/>
                          <a:ext cx="347"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20" name="Object 20">
              <a:extLst>
                <a:ext uri="{FF2B5EF4-FFF2-40B4-BE49-F238E27FC236}">
                  <a16:creationId xmlns:a16="http://schemas.microsoft.com/office/drawing/2014/main" id="{0D37E631-6C79-404D-91E9-26AC8A96E1B7}"/>
                </a:ext>
              </a:extLst>
            </p:cNvPr>
            <p:cNvGraphicFramePr>
              <a:graphicFrameLocks noChangeAspect="1"/>
            </p:cNvGraphicFramePr>
            <p:nvPr/>
          </p:nvGraphicFramePr>
          <p:xfrm>
            <a:off x="2496" y="2208"/>
            <a:ext cx="244" cy="257"/>
          </p:xfrm>
          <a:graphic>
            <a:graphicData uri="http://schemas.openxmlformats.org/presentationml/2006/ole">
              <mc:AlternateContent xmlns:mc="http://schemas.openxmlformats.org/markup-compatibility/2006">
                <mc:Choice xmlns:v="urn:schemas-microsoft-com:vml" Requires="v">
                  <p:oleObj spid="_x0000_s5144" name="Equation" r:id="rId12" imgW="241200" imgH="253800" progId="Equation.DSMT4">
                    <p:embed/>
                  </p:oleObj>
                </mc:Choice>
                <mc:Fallback>
                  <p:oleObj name="Equation" r:id="rId12" imgW="241200" imgH="253800" progId="Equation.DSMT4">
                    <p:embed/>
                    <p:pic>
                      <p:nvPicPr>
                        <p:cNvPr id="0" name="Object 2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96" y="2208"/>
                          <a:ext cx="244" cy="2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21" name="Object 21">
              <a:extLst>
                <a:ext uri="{FF2B5EF4-FFF2-40B4-BE49-F238E27FC236}">
                  <a16:creationId xmlns:a16="http://schemas.microsoft.com/office/drawing/2014/main" id="{9BC0DE5B-3920-469D-8D6E-E696515B4CEF}"/>
                </a:ext>
              </a:extLst>
            </p:cNvPr>
            <p:cNvGraphicFramePr>
              <a:graphicFrameLocks noChangeAspect="1"/>
            </p:cNvGraphicFramePr>
            <p:nvPr/>
          </p:nvGraphicFramePr>
          <p:xfrm>
            <a:off x="3600" y="2208"/>
            <a:ext cx="284" cy="235"/>
          </p:xfrm>
          <a:graphic>
            <a:graphicData uri="http://schemas.openxmlformats.org/presentationml/2006/ole">
              <mc:AlternateContent xmlns:mc="http://schemas.openxmlformats.org/markup-compatibility/2006">
                <mc:Choice xmlns:v="urn:schemas-microsoft-com:vml" Requires="v">
                  <p:oleObj spid="_x0000_s5145" name="Equation" r:id="rId14" imgW="291960" imgH="241200" progId="Equation.DSMT4">
                    <p:embed/>
                  </p:oleObj>
                </mc:Choice>
                <mc:Fallback>
                  <p:oleObj name="Equation" r:id="rId14" imgW="291960" imgH="241200" progId="Equation.DSMT4">
                    <p:embed/>
                    <p:pic>
                      <p:nvPicPr>
                        <p:cNvPr id="0" name="Object 2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600" y="2208"/>
                          <a:ext cx="284" cy="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22" name="Object 22">
              <a:extLst>
                <a:ext uri="{FF2B5EF4-FFF2-40B4-BE49-F238E27FC236}">
                  <a16:creationId xmlns:a16="http://schemas.microsoft.com/office/drawing/2014/main" id="{99138BD0-9094-460E-86BC-522C649A5B09}"/>
                </a:ext>
              </a:extLst>
            </p:cNvPr>
            <p:cNvGraphicFramePr>
              <a:graphicFrameLocks noChangeAspect="1"/>
            </p:cNvGraphicFramePr>
            <p:nvPr/>
          </p:nvGraphicFramePr>
          <p:xfrm>
            <a:off x="3936" y="1968"/>
            <a:ext cx="576" cy="228"/>
          </p:xfrm>
          <a:graphic>
            <a:graphicData uri="http://schemas.openxmlformats.org/presentationml/2006/ole">
              <mc:AlternateContent xmlns:mc="http://schemas.openxmlformats.org/markup-compatibility/2006">
                <mc:Choice xmlns:v="urn:schemas-microsoft-com:vml" Requires="v">
                  <p:oleObj spid="_x0000_s5146" name="Equation" r:id="rId16" imgW="609480" imgH="241200" progId="Equation.DSMT4">
                    <p:embed/>
                  </p:oleObj>
                </mc:Choice>
                <mc:Fallback>
                  <p:oleObj name="Equation" r:id="rId16" imgW="609480" imgH="241200" progId="Equation.DSMT4">
                    <p:embed/>
                    <p:pic>
                      <p:nvPicPr>
                        <p:cNvPr id="0" name="Object 2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936" y="1968"/>
                          <a:ext cx="576" cy="2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25623" name="Line 23">
            <a:extLst>
              <a:ext uri="{FF2B5EF4-FFF2-40B4-BE49-F238E27FC236}">
                <a16:creationId xmlns:a16="http://schemas.microsoft.com/office/drawing/2014/main" id="{EAD86F72-0973-4C12-9ADD-6ED7761D11A7}"/>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24" name="Text Box 24">
            <a:extLst>
              <a:ext uri="{FF2B5EF4-FFF2-40B4-BE49-F238E27FC236}">
                <a16:creationId xmlns:a16="http://schemas.microsoft.com/office/drawing/2014/main" id="{3CBCD3A3-CB0A-4EFA-A5EB-466766D7BEE3}"/>
              </a:ext>
            </a:extLst>
          </p:cNvPr>
          <p:cNvSpPr txBox="1">
            <a:spLocks noChangeArrowheads="1"/>
          </p:cNvSpPr>
          <p:nvPr/>
        </p:nvSpPr>
        <p:spPr bwMode="auto">
          <a:xfrm>
            <a:off x="3048000" y="228600"/>
            <a:ext cx="2957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sensitivity</a:t>
            </a:r>
            <a:endParaRPr lang="en-US" altLang="en-US"/>
          </a:p>
        </p:txBody>
      </p:sp>
      <p:sp>
        <p:nvSpPr>
          <p:cNvPr id="25625" name="Text Box 25">
            <a:extLst>
              <a:ext uri="{FF2B5EF4-FFF2-40B4-BE49-F238E27FC236}">
                <a16:creationId xmlns:a16="http://schemas.microsoft.com/office/drawing/2014/main" id="{12D4663D-F7D6-4859-BBC8-C631ADB56732}"/>
              </a:ext>
            </a:extLst>
          </p:cNvPr>
          <p:cNvSpPr txBox="1">
            <a:spLocks noChangeArrowheads="1"/>
          </p:cNvSpPr>
          <p:nvPr/>
        </p:nvSpPr>
        <p:spPr bwMode="auto">
          <a:xfrm>
            <a:off x="1279525" y="1108075"/>
            <a:ext cx="748347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2. do FFT of the measured voltage and current and relate to the voltage  and current at the transducer by compensating for the cabling</a:t>
            </a:r>
          </a:p>
        </p:txBody>
      </p:sp>
      <p:sp>
        <p:nvSpPr>
          <p:cNvPr id="25627" name="Rectangle 27">
            <a:extLst>
              <a:ext uri="{FF2B5EF4-FFF2-40B4-BE49-F238E27FC236}">
                <a16:creationId xmlns:a16="http://schemas.microsoft.com/office/drawing/2014/main" id="{CFE76ADB-F3C3-467E-9004-9D85912E9BE8}"/>
              </a:ext>
            </a:extLst>
          </p:cNvPr>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5626" name="Object 26">
            <a:extLst>
              <a:ext uri="{FF2B5EF4-FFF2-40B4-BE49-F238E27FC236}">
                <a16:creationId xmlns:a16="http://schemas.microsoft.com/office/drawing/2014/main" id="{90427CDF-799F-41EC-8B19-C5B3E0560084}"/>
              </a:ext>
            </a:extLst>
          </p:cNvPr>
          <p:cNvGraphicFramePr>
            <a:graphicFrameLocks noChangeAspect="1"/>
          </p:cNvGraphicFramePr>
          <p:nvPr/>
        </p:nvGraphicFramePr>
        <p:xfrm>
          <a:off x="2514600" y="4572000"/>
          <a:ext cx="3733800" cy="885825"/>
        </p:xfrm>
        <a:graphic>
          <a:graphicData uri="http://schemas.openxmlformats.org/presentationml/2006/ole">
            <mc:AlternateContent xmlns:mc="http://schemas.openxmlformats.org/markup-compatibility/2006">
              <mc:Choice xmlns:v="urn:schemas-microsoft-com:vml" Requires="v">
                <p:oleObj spid="_x0000_s5147" name="Equation" r:id="rId18" imgW="2044700" imgH="482600" progId="Equation.DSMT4">
                  <p:embed/>
                </p:oleObj>
              </mc:Choice>
              <mc:Fallback>
                <p:oleObj name="Equation" r:id="rId18" imgW="2044700" imgH="482600" progId="Equation.DSMT4">
                  <p:embed/>
                  <p:pic>
                    <p:nvPicPr>
                      <p:cNvPr id="0" name="Object 26"/>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514600" y="4572000"/>
                        <a:ext cx="3733800" cy="885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628" name="Text Box 28">
            <a:extLst>
              <a:ext uri="{FF2B5EF4-FFF2-40B4-BE49-F238E27FC236}">
                <a16:creationId xmlns:a16="http://schemas.microsoft.com/office/drawing/2014/main" id="{A1261B66-D357-4FA2-8C3B-43CC288B5573}"/>
              </a:ext>
            </a:extLst>
          </p:cNvPr>
          <p:cNvSpPr txBox="1">
            <a:spLocks noChangeArrowheads="1"/>
          </p:cNvSpPr>
          <p:nvPr/>
        </p:nvSpPr>
        <p:spPr bwMode="auto">
          <a:xfrm>
            <a:off x="822325" y="5908675"/>
            <a:ext cx="6219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Note: then the impedance of the transducer is just</a:t>
            </a:r>
          </a:p>
        </p:txBody>
      </p:sp>
      <p:graphicFrame>
        <p:nvGraphicFramePr>
          <p:cNvPr id="25629" name="Object 29">
            <a:extLst>
              <a:ext uri="{FF2B5EF4-FFF2-40B4-BE49-F238E27FC236}">
                <a16:creationId xmlns:a16="http://schemas.microsoft.com/office/drawing/2014/main" id="{59EB9952-CE27-45F1-A22A-EB8248FB6299}"/>
              </a:ext>
            </a:extLst>
          </p:cNvPr>
          <p:cNvGraphicFramePr>
            <a:graphicFrameLocks noChangeAspect="1"/>
          </p:cNvGraphicFramePr>
          <p:nvPr/>
        </p:nvGraphicFramePr>
        <p:xfrm>
          <a:off x="7162800" y="5791200"/>
          <a:ext cx="1066800" cy="725488"/>
        </p:xfrm>
        <a:graphic>
          <a:graphicData uri="http://schemas.openxmlformats.org/presentationml/2006/ole">
            <mc:AlternateContent xmlns:mc="http://schemas.openxmlformats.org/markup-compatibility/2006">
              <mc:Choice xmlns:v="urn:schemas-microsoft-com:vml" Requires="v">
                <p:oleObj spid="_x0000_s5148" name="Equation" r:id="rId20" imgW="634680" imgH="431640" progId="Equation.DSMT4">
                  <p:embed/>
                </p:oleObj>
              </mc:Choice>
              <mc:Fallback>
                <p:oleObj name="Equation" r:id="rId20" imgW="634680" imgH="431640" progId="Equation.DSMT4">
                  <p:embed/>
                  <p:pic>
                    <p:nvPicPr>
                      <p:cNvPr id="0" name="Object 29"/>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162800" y="5791200"/>
                        <a:ext cx="1066800" cy="725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5">
            <a:extLst>
              <a:ext uri="{FF2B5EF4-FFF2-40B4-BE49-F238E27FC236}">
                <a16:creationId xmlns:a16="http://schemas.microsoft.com/office/drawing/2014/main" id="{A544DE67-CAD0-46C3-91E5-F55005F49B02}"/>
              </a:ext>
            </a:extLst>
          </p:cNvPr>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26630" name="Line 6">
            <a:extLst>
              <a:ext uri="{FF2B5EF4-FFF2-40B4-BE49-F238E27FC236}">
                <a16:creationId xmlns:a16="http://schemas.microsoft.com/office/drawing/2014/main" id="{71A33A0F-6307-4AC0-85A8-F4E787733D1F}"/>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1" name="Text Box 7">
            <a:extLst>
              <a:ext uri="{FF2B5EF4-FFF2-40B4-BE49-F238E27FC236}">
                <a16:creationId xmlns:a16="http://schemas.microsoft.com/office/drawing/2014/main" id="{10747350-DAC6-421C-8F90-C2CA3B81BCBC}"/>
              </a:ext>
            </a:extLst>
          </p:cNvPr>
          <p:cNvSpPr txBox="1">
            <a:spLocks noChangeArrowheads="1"/>
          </p:cNvSpPr>
          <p:nvPr/>
        </p:nvSpPr>
        <p:spPr bwMode="auto">
          <a:xfrm>
            <a:off x="3048000" y="228600"/>
            <a:ext cx="2957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sensitivity</a:t>
            </a:r>
            <a:endParaRPr lang="en-US" altLang="en-US"/>
          </a:p>
        </p:txBody>
      </p:sp>
      <p:sp>
        <p:nvSpPr>
          <p:cNvPr id="26632" name="Text Box 8">
            <a:extLst>
              <a:ext uri="{FF2B5EF4-FFF2-40B4-BE49-F238E27FC236}">
                <a16:creationId xmlns:a16="http://schemas.microsoft.com/office/drawing/2014/main" id="{62EE4E99-6907-4F7E-865F-E23C554693F1}"/>
              </a:ext>
            </a:extLst>
          </p:cNvPr>
          <p:cNvSpPr txBox="1">
            <a:spLocks noChangeArrowheads="1"/>
          </p:cNvSpPr>
          <p:nvPr/>
        </p:nvSpPr>
        <p:spPr bwMode="auto">
          <a:xfrm>
            <a:off x="1279525" y="1031875"/>
            <a:ext cx="70262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3. measure voltage and current generated by the waves reflected from the surface of the block:</a:t>
            </a:r>
          </a:p>
        </p:txBody>
      </p:sp>
      <p:sp>
        <p:nvSpPr>
          <p:cNvPr id="26638" name="Line 14">
            <a:extLst>
              <a:ext uri="{FF2B5EF4-FFF2-40B4-BE49-F238E27FC236}">
                <a16:creationId xmlns:a16="http://schemas.microsoft.com/office/drawing/2014/main" id="{FD04B473-63F3-46D3-A66E-C34E1C537663}"/>
              </a:ext>
            </a:extLst>
          </p:cNvPr>
          <p:cNvSpPr>
            <a:spLocks noChangeShapeType="1"/>
          </p:cNvSpPr>
          <p:nvPr/>
        </p:nvSpPr>
        <p:spPr bwMode="auto">
          <a:xfrm>
            <a:off x="4484688" y="4932363"/>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9" name="Line 15">
            <a:extLst>
              <a:ext uri="{FF2B5EF4-FFF2-40B4-BE49-F238E27FC236}">
                <a16:creationId xmlns:a16="http://schemas.microsoft.com/office/drawing/2014/main" id="{06E94B9A-868F-485A-A65D-1D8869C53879}"/>
              </a:ext>
            </a:extLst>
          </p:cNvPr>
          <p:cNvSpPr>
            <a:spLocks noChangeShapeType="1"/>
          </p:cNvSpPr>
          <p:nvPr/>
        </p:nvSpPr>
        <p:spPr bwMode="auto">
          <a:xfrm flipH="1" flipV="1">
            <a:off x="4494213" y="5149850"/>
            <a:ext cx="3968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40" name="Line 16">
            <a:extLst>
              <a:ext uri="{FF2B5EF4-FFF2-40B4-BE49-F238E27FC236}">
                <a16:creationId xmlns:a16="http://schemas.microsoft.com/office/drawing/2014/main" id="{BF3B0A93-E21E-4DFE-B384-95BE418A7D23}"/>
              </a:ext>
            </a:extLst>
          </p:cNvPr>
          <p:cNvSpPr>
            <a:spLocks noChangeShapeType="1"/>
          </p:cNvSpPr>
          <p:nvPr/>
        </p:nvSpPr>
        <p:spPr bwMode="auto">
          <a:xfrm>
            <a:off x="5424488" y="514985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6641" name="Object 17">
            <a:extLst>
              <a:ext uri="{FF2B5EF4-FFF2-40B4-BE49-F238E27FC236}">
                <a16:creationId xmlns:a16="http://schemas.microsoft.com/office/drawing/2014/main" id="{C941E0DC-503C-4164-B8E2-A71766914E14}"/>
              </a:ext>
            </a:extLst>
          </p:cNvPr>
          <p:cNvGraphicFramePr>
            <a:graphicFrameLocks noChangeAspect="1"/>
          </p:cNvGraphicFramePr>
          <p:nvPr/>
        </p:nvGraphicFramePr>
        <p:xfrm>
          <a:off x="4967288" y="4997450"/>
          <a:ext cx="282575" cy="282575"/>
        </p:xfrm>
        <a:graphic>
          <a:graphicData uri="http://schemas.openxmlformats.org/presentationml/2006/ole">
            <mc:AlternateContent xmlns:mc="http://schemas.openxmlformats.org/markup-compatibility/2006">
              <mc:Choice xmlns:v="urn:schemas-microsoft-com:vml" Requires="v">
                <p:oleObj spid="_x0000_s6152" name="Equation" r:id="rId4" imgW="164880" imgH="164880" progId="Equation.DSMT4">
                  <p:embed/>
                </p:oleObj>
              </mc:Choice>
              <mc:Fallback>
                <p:oleObj name="Equation" r:id="rId4" imgW="164880" imgH="164880" progId="Equation.DSMT4">
                  <p:embed/>
                  <p:pic>
                    <p:nvPicPr>
                      <p:cNvPr id="0" name="Object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7288" y="4997450"/>
                        <a:ext cx="282575" cy="28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6642" name="Group 18">
            <a:extLst>
              <a:ext uri="{FF2B5EF4-FFF2-40B4-BE49-F238E27FC236}">
                <a16:creationId xmlns:a16="http://schemas.microsoft.com/office/drawing/2014/main" id="{61FF7D36-67B3-4925-B334-7447924F122A}"/>
              </a:ext>
            </a:extLst>
          </p:cNvPr>
          <p:cNvGrpSpPr>
            <a:grpSpLocks/>
          </p:cNvGrpSpPr>
          <p:nvPr/>
        </p:nvGrpSpPr>
        <p:grpSpPr bwMode="auto">
          <a:xfrm>
            <a:off x="3900488" y="3397250"/>
            <a:ext cx="1784350" cy="193675"/>
            <a:chOff x="1872" y="528"/>
            <a:chExt cx="1124" cy="122"/>
          </a:xfrm>
        </p:grpSpPr>
        <p:grpSp>
          <p:nvGrpSpPr>
            <p:cNvPr id="26643" name="Group 19">
              <a:extLst>
                <a:ext uri="{FF2B5EF4-FFF2-40B4-BE49-F238E27FC236}">
                  <a16:creationId xmlns:a16="http://schemas.microsoft.com/office/drawing/2014/main" id="{6D818720-0AF9-410A-8050-D94512E9A082}"/>
                </a:ext>
              </a:extLst>
            </p:cNvPr>
            <p:cNvGrpSpPr>
              <a:grpSpLocks/>
            </p:cNvGrpSpPr>
            <p:nvPr/>
          </p:nvGrpSpPr>
          <p:grpSpPr bwMode="auto">
            <a:xfrm>
              <a:off x="1872" y="528"/>
              <a:ext cx="286" cy="102"/>
              <a:chOff x="2352" y="528"/>
              <a:chExt cx="286" cy="102"/>
            </a:xfrm>
          </p:grpSpPr>
          <p:sp>
            <p:nvSpPr>
              <p:cNvPr id="26644" name="Arc 20">
                <a:extLst>
                  <a:ext uri="{FF2B5EF4-FFF2-40B4-BE49-F238E27FC236}">
                    <a16:creationId xmlns:a16="http://schemas.microsoft.com/office/drawing/2014/main" id="{1A7B8FFB-7E00-4D33-BF8E-BA1B0E5FE4C9}"/>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5" name="Arc 21">
                <a:extLst>
                  <a:ext uri="{FF2B5EF4-FFF2-40B4-BE49-F238E27FC236}">
                    <a16:creationId xmlns:a16="http://schemas.microsoft.com/office/drawing/2014/main" id="{3548FCA0-CE13-4788-BC5D-4512CEF842B0}"/>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646" name="Group 22">
              <a:extLst>
                <a:ext uri="{FF2B5EF4-FFF2-40B4-BE49-F238E27FC236}">
                  <a16:creationId xmlns:a16="http://schemas.microsoft.com/office/drawing/2014/main" id="{13847D19-534E-4998-ACBE-8AD4D4F05130}"/>
                </a:ext>
              </a:extLst>
            </p:cNvPr>
            <p:cNvGrpSpPr>
              <a:grpSpLocks/>
            </p:cNvGrpSpPr>
            <p:nvPr/>
          </p:nvGrpSpPr>
          <p:grpSpPr bwMode="auto">
            <a:xfrm>
              <a:off x="2439" y="542"/>
              <a:ext cx="286" cy="102"/>
              <a:chOff x="2352" y="528"/>
              <a:chExt cx="286" cy="102"/>
            </a:xfrm>
          </p:grpSpPr>
          <p:sp>
            <p:nvSpPr>
              <p:cNvPr id="26647" name="Arc 23">
                <a:extLst>
                  <a:ext uri="{FF2B5EF4-FFF2-40B4-BE49-F238E27FC236}">
                    <a16:creationId xmlns:a16="http://schemas.microsoft.com/office/drawing/2014/main" id="{FFB568A4-C962-46B6-AF61-3A1A405F08A9}"/>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8" name="Arc 24">
                <a:extLst>
                  <a:ext uri="{FF2B5EF4-FFF2-40B4-BE49-F238E27FC236}">
                    <a16:creationId xmlns:a16="http://schemas.microsoft.com/office/drawing/2014/main" id="{8F1BF5C9-654F-40B0-8A64-3498300EC338}"/>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649" name="Group 25">
              <a:extLst>
                <a:ext uri="{FF2B5EF4-FFF2-40B4-BE49-F238E27FC236}">
                  <a16:creationId xmlns:a16="http://schemas.microsoft.com/office/drawing/2014/main" id="{8ECB3081-A094-4A55-9DCC-1F0408156A6E}"/>
                </a:ext>
              </a:extLst>
            </p:cNvPr>
            <p:cNvGrpSpPr>
              <a:grpSpLocks/>
            </p:cNvGrpSpPr>
            <p:nvPr/>
          </p:nvGrpSpPr>
          <p:grpSpPr bwMode="auto">
            <a:xfrm>
              <a:off x="2160" y="536"/>
              <a:ext cx="286" cy="102"/>
              <a:chOff x="2352" y="528"/>
              <a:chExt cx="286" cy="102"/>
            </a:xfrm>
          </p:grpSpPr>
          <p:sp>
            <p:nvSpPr>
              <p:cNvPr id="26650" name="Arc 26">
                <a:extLst>
                  <a:ext uri="{FF2B5EF4-FFF2-40B4-BE49-F238E27FC236}">
                    <a16:creationId xmlns:a16="http://schemas.microsoft.com/office/drawing/2014/main" id="{BD382EEC-AA9D-4101-80BC-2D0DD4441C9C}"/>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1" name="Arc 27">
                <a:extLst>
                  <a:ext uri="{FF2B5EF4-FFF2-40B4-BE49-F238E27FC236}">
                    <a16:creationId xmlns:a16="http://schemas.microsoft.com/office/drawing/2014/main" id="{C8324DEE-DA22-4AAE-B3B6-0BC9CC4CD7D8}"/>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652" name="Group 28">
              <a:extLst>
                <a:ext uri="{FF2B5EF4-FFF2-40B4-BE49-F238E27FC236}">
                  <a16:creationId xmlns:a16="http://schemas.microsoft.com/office/drawing/2014/main" id="{53C1A275-887B-41BE-A7A6-6B54DF006D47}"/>
                </a:ext>
              </a:extLst>
            </p:cNvPr>
            <p:cNvGrpSpPr>
              <a:grpSpLocks/>
            </p:cNvGrpSpPr>
            <p:nvPr/>
          </p:nvGrpSpPr>
          <p:grpSpPr bwMode="auto">
            <a:xfrm>
              <a:off x="2710" y="548"/>
              <a:ext cx="286" cy="102"/>
              <a:chOff x="2352" y="528"/>
              <a:chExt cx="286" cy="102"/>
            </a:xfrm>
          </p:grpSpPr>
          <p:sp>
            <p:nvSpPr>
              <p:cNvPr id="26653" name="Arc 29">
                <a:extLst>
                  <a:ext uri="{FF2B5EF4-FFF2-40B4-BE49-F238E27FC236}">
                    <a16:creationId xmlns:a16="http://schemas.microsoft.com/office/drawing/2014/main" id="{B7DFDE32-E282-4882-AC09-0860C4ADD932}"/>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4" name="Arc 30">
                <a:extLst>
                  <a:ext uri="{FF2B5EF4-FFF2-40B4-BE49-F238E27FC236}">
                    <a16:creationId xmlns:a16="http://schemas.microsoft.com/office/drawing/2014/main" id="{BA6D96F3-B2D0-4885-AD12-8C43AB59B0B4}"/>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6655" name="Line 31">
            <a:extLst>
              <a:ext uri="{FF2B5EF4-FFF2-40B4-BE49-F238E27FC236}">
                <a16:creationId xmlns:a16="http://schemas.microsoft.com/office/drawing/2014/main" id="{A7652D65-C914-4D01-A108-637E46BB06D2}"/>
              </a:ext>
            </a:extLst>
          </p:cNvPr>
          <p:cNvSpPr>
            <a:spLocks noChangeShapeType="1"/>
          </p:cNvSpPr>
          <p:nvPr/>
        </p:nvSpPr>
        <p:spPr bwMode="auto">
          <a:xfrm flipH="1">
            <a:off x="4592638" y="4464050"/>
            <a:ext cx="381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56" name="Line 32">
            <a:extLst>
              <a:ext uri="{FF2B5EF4-FFF2-40B4-BE49-F238E27FC236}">
                <a16:creationId xmlns:a16="http://schemas.microsoft.com/office/drawing/2014/main" id="{F39B97A9-DDCB-4568-B753-800C5AA6BDDC}"/>
              </a:ext>
            </a:extLst>
          </p:cNvPr>
          <p:cNvSpPr>
            <a:spLocks noChangeShapeType="1"/>
          </p:cNvSpPr>
          <p:nvPr/>
        </p:nvSpPr>
        <p:spPr bwMode="auto">
          <a:xfrm>
            <a:off x="5957888" y="3702050"/>
            <a:ext cx="0" cy="16764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57" name="Rectangle 33">
            <a:extLst>
              <a:ext uri="{FF2B5EF4-FFF2-40B4-BE49-F238E27FC236}">
                <a16:creationId xmlns:a16="http://schemas.microsoft.com/office/drawing/2014/main" id="{EDA0CBE3-E23E-4E5A-9187-842A9F1C26B8}"/>
              </a:ext>
            </a:extLst>
          </p:cNvPr>
          <p:cNvSpPr>
            <a:spLocks noChangeArrowheads="1"/>
          </p:cNvSpPr>
          <p:nvPr/>
        </p:nvSpPr>
        <p:spPr bwMode="auto">
          <a:xfrm>
            <a:off x="5957888" y="3702050"/>
            <a:ext cx="685800" cy="1676400"/>
          </a:xfrm>
          <a:prstGeom prst="rect">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6658" name="Object 34">
            <a:extLst>
              <a:ext uri="{FF2B5EF4-FFF2-40B4-BE49-F238E27FC236}">
                <a16:creationId xmlns:a16="http://schemas.microsoft.com/office/drawing/2014/main" id="{E71DA0F5-82D6-4C5D-8EEF-448D445612C3}"/>
              </a:ext>
            </a:extLst>
          </p:cNvPr>
          <p:cNvGraphicFramePr>
            <a:graphicFrameLocks noChangeAspect="1"/>
          </p:cNvGraphicFramePr>
          <p:nvPr/>
        </p:nvGraphicFramePr>
        <p:xfrm>
          <a:off x="4967288" y="3930650"/>
          <a:ext cx="601662" cy="368300"/>
        </p:xfrm>
        <a:graphic>
          <a:graphicData uri="http://schemas.openxmlformats.org/presentationml/2006/ole">
            <mc:AlternateContent xmlns:mc="http://schemas.openxmlformats.org/markup-compatibility/2006">
              <mc:Choice xmlns:v="urn:schemas-microsoft-com:vml" Requires="v">
                <p:oleObj spid="_x0000_s6153" name="Equation" r:id="rId6" imgW="393480" imgH="241200" progId="Equation.DSMT4">
                  <p:embed/>
                </p:oleObj>
              </mc:Choice>
              <mc:Fallback>
                <p:oleObj name="Equation" r:id="rId6" imgW="393480" imgH="241200" progId="Equation.DSMT4">
                  <p:embed/>
                  <p:pic>
                    <p:nvPicPr>
                      <p:cNvPr id="0" name="Object 3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67288" y="3930650"/>
                        <a:ext cx="601662"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59" name="Text Box 35">
            <a:extLst>
              <a:ext uri="{FF2B5EF4-FFF2-40B4-BE49-F238E27FC236}">
                <a16:creationId xmlns:a16="http://schemas.microsoft.com/office/drawing/2014/main" id="{123579DA-47FE-4460-B0AA-57FD3949C97B}"/>
              </a:ext>
            </a:extLst>
          </p:cNvPr>
          <p:cNvSpPr txBox="1">
            <a:spLocks noChangeArrowheads="1"/>
          </p:cNvSpPr>
          <p:nvPr/>
        </p:nvSpPr>
        <p:spPr bwMode="auto">
          <a:xfrm>
            <a:off x="5957888" y="4616450"/>
            <a:ext cx="581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solid</a:t>
            </a:r>
          </a:p>
        </p:txBody>
      </p:sp>
      <p:sp>
        <p:nvSpPr>
          <p:cNvPr id="26660" name="AutoShape 36">
            <a:extLst>
              <a:ext uri="{FF2B5EF4-FFF2-40B4-BE49-F238E27FC236}">
                <a16:creationId xmlns:a16="http://schemas.microsoft.com/office/drawing/2014/main" id="{68E82A30-9339-4A2A-9827-662DF155B2AE}"/>
              </a:ext>
            </a:extLst>
          </p:cNvPr>
          <p:cNvSpPr>
            <a:spLocks noChangeArrowheads="1"/>
          </p:cNvSpPr>
          <p:nvPr/>
        </p:nvSpPr>
        <p:spPr bwMode="auto">
          <a:xfrm>
            <a:off x="2071688" y="2254250"/>
            <a:ext cx="1219200" cy="838200"/>
          </a:xfrm>
          <a:prstGeom prst="roundRect">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61" name="Oval 37">
            <a:extLst>
              <a:ext uri="{FF2B5EF4-FFF2-40B4-BE49-F238E27FC236}">
                <a16:creationId xmlns:a16="http://schemas.microsoft.com/office/drawing/2014/main" id="{CA392CC9-820D-4053-BA0F-554744236BD3}"/>
              </a:ext>
            </a:extLst>
          </p:cNvPr>
          <p:cNvSpPr>
            <a:spLocks noChangeArrowheads="1"/>
          </p:cNvSpPr>
          <p:nvPr/>
        </p:nvSpPr>
        <p:spPr bwMode="auto">
          <a:xfrm>
            <a:off x="2963863" y="2800350"/>
            <a:ext cx="130175" cy="1285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62" name="Line 38">
            <a:extLst>
              <a:ext uri="{FF2B5EF4-FFF2-40B4-BE49-F238E27FC236}">
                <a16:creationId xmlns:a16="http://schemas.microsoft.com/office/drawing/2014/main" id="{FD1B24A8-B6EE-4D5C-B2CF-66EA9194E51F}"/>
              </a:ext>
            </a:extLst>
          </p:cNvPr>
          <p:cNvSpPr>
            <a:spLocks noChangeShapeType="1"/>
          </p:cNvSpPr>
          <p:nvPr/>
        </p:nvSpPr>
        <p:spPr bwMode="auto">
          <a:xfrm>
            <a:off x="3040063" y="2940050"/>
            <a:ext cx="0" cy="1524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63" name="Line 39">
            <a:extLst>
              <a:ext uri="{FF2B5EF4-FFF2-40B4-BE49-F238E27FC236}">
                <a16:creationId xmlns:a16="http://schemas.microsoft.com/office/drawing/2014/main" id="{C0FCA707-272E-47F9-AF5E-B6FE2FFE087C}"/>
              </a:ext>
            </a:extLst>
          </p:cNvPr>
          <p:cNvSpPr>
            <a:spLocks noChangeShapeType="1"/>
          </p:cNvSpPr>
          <p:nvPr/>
        </p:nvSpPr>
        <p:spPr bwMode="auto">
          <a:xfrm flipH="1">
            <a:off x="3041650" y="4464050"/>
            <a:ext cx="20637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64" name="Rectangle 40">
            <a:extLst>
              <a:ext uri="{FF2B5EF4-FFF2-40B4-BE49-F238E27FC236}">
                <a16:creationId xmlns:a16="http://schemas.microsoft.com/office/drawing/2014/main" id="{16A85496-C3EC-4150-BFE7-4953FC6575C5}"/>
              </a:ext>
            </a:extLst>
          </p:cNvPr>
          <p:cNvSpPr>
            <a:spLocks noChangeArrowheads="1"/>
          </p:cNvSpPr>
          <p:nvPr/>
        </p:nvSpPr>
        <p:spPr bwMode="auto">
          <a:xfrm>
            <a:off x="2833688" y="3168650"/>
            <a:ext cx="3810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65" name="Line 41">
            <a:extLst>
              <a:ext uri="{FF2B5EF4-FFF2-40B4-BE49-F238E27FC236}">
                <a16:creationId xmlns:a16="http://schemas.microsoft.com/office/drawing/2014/main" id="{C104A671-CA91-48DE-ABF2-5F45D1F14DC8}"/>
              </a:ext>
            </a:extLst>
          </p:cNvPr>
          <p:cNvSpPr>
            <a:spLocks noChangeShapeType="1"/>
          </p:cNvSpPr>
          <p:nvPr/>
        </p:nvSpPr>
        <p:spPr bwMode="auto">
          <a:xfrm>
            <a:off x="3214688" y="324485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66" name="Text Box 42">
            <a:extLst>
              <a:ext uri="{FF2B5EF4-FFF2-40B4-BE49-F238E27FC236}">
                <a16:creationId xmlns:a16="http://schemas.microsoft.com/office/drawing/2014/main" id="{55126D50-0B1F-480D-9C98-8E5C24C29484}"/>
              </a:ext>
            </a:extLst>
          </p:cNvPr>
          <p:cNvSpPr txBox="1">
            <a:spLocks noChangeArrowheads="1"/>
          </p:cNvSpPr>
          <p:nvPr/>
        </p:nvSpPr>
        <p:spPr bwMode="auto">
          <a:xfrm>
            <a:off x="2589213" y="3154363"/>
            <a:ext cx="285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i="1">
                <a:latin typeface="Times New Roman" panose="02020603050405020304" pitchFamily="18" charset="0"/>
              </a:rPr>
              <a:t>a</a:t>
            </a:r>
          </a:p>
        </p:txBody>
      </p:sp>
      <p:sp>
        <p:nvSpPr>
          <p:cNvPr id="26667" name="Text Box 43">
            <a:extLst>
              <a:ext uri="{FF2B5EF4-FFF2-40B4-BE49-F238E27FC236}">
                <a16:creationId xmlns:a16="http://schemas.microsoft.com/office/drawing/2014/main" id="{9D58BC1D-FE1E-4219-861B-484FA8E8787F}"/>
              </a:ext>
            </a:extLst>
          </p:cNvPr>
          <p:cNvSpPr txBox="1">
            <a:spLocks noChangeArrowheads="1"/>
          </p:cNvSpPr>
          <p:nvPr/>
        </p:nvSpPr>
        <p:spPr bwMode="auto">
          <a:xfrm>
            <a:off x="2946400" y="4464050"/>
            <a:ext cx="285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i="1">
                <a:latin typeface="Times New Roman" panose="02020603050405020304" pitchFamily="18" charset="0"/>
              </a:rPr>
              <a:t>b</a:t>
            </a:r>
          </a:p>
        </p:txBody>
      </p:sp>
      <p:graphicFrame>
        <p:nvGraphicFramePr>
          <p:cNvPr id="26668" name="Object 44">
            <a:extLst>
              <a:ext uri="{FF2B5EF4-FFF2-40B4-BE49-F238E27FC236}">
                <a16:creationId xmlns:a16="http://schemas.microsoft.com/office/drawing/2014/main" id="{1032A9DB-19D1-40C6-A551-3C4EDCDCB90B}"/>
              </a:ext>
            </a:extLst>
          </p:cNvPr>
          <p:cNvGraphicFramePr>
            <a:graphicFrameLocks noChangeAspect="1"/>
          </p:cNvGraphicFramePr>
          <p:nvPr/>
        </p:nvGraphicFramePr>
        <p:xfrm>
          <a:off x="3517900" y="2940050"/>
          <a:ext cx="996950" cy="357188"/>
        </p:xfrm>
        <a:graphic>
          <a:graphicData uri="http://schemas.openxmlformats.org/presentationml/2006/ole">
            <mc:AlternateContent xmlns:mc="http://schemas.openxmlformats.org/markup-compatibility/2006">
              <mc:Choice xmlns:v="urn:schemas-microsoft-com:vml" Requires="v">
                <p:oleObj spid="_x0000_s6154" name="Equation" r:id="rId8" imgW="711000" imgH="253800" progId="Equation.DSMT4">
                  <p:embed/>
                </p:oleObj>
              </mc:Choice>
              <mc:Fallback>
                <p:oleObj name="Equation" r:id="rId8" imgW="711000" imgH="253800" progId="Equation.DSMT4">
                  <p:embed/>
                  <p:pic>
                    <p:nvPicPr>
                      <p:cNvPr id="0" name="Object 4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17900" y="2940050"/>
                        <a:ext cx="996950" cy="357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6676" name="Group 52">
            <a:extLst>
              <a:ext uri="{FF2B5EF4-FFF2-40B4-BE49-F238E27FC236}">
                <a16:creationId xmlns:a16="http://schemas.microsoft.com/office/drawing/2014/main" id="{D9809C4D-B0DB-420B-8428-0D9E97EEA56B}"/>
              </a:ext>
            </a:extLst>
          </p:cNvPr>
          <p:cNvGrpSpPr>
            <a:grpSpLocks/>
          </p:cNvGrpSpPr>
          <p:nvPr/>
        </p:nvGrpSpPr>
        <p:grpSpPr bwMode="auto">
          <a:xfrm rot="10800000">
            <a:off x="3200400" y="4114800"/>
            <a:ext cx="1279525" cy="681038"/>
            <a:chOff x="3222" y="1152"/>
            <a:chExt cx="893" cy="429"/>
          </a:xfrm>
        </p:grpSpPr>
        <p:grpSp>
          <p:nvGrpSpPr>
            <p:cNvPr id="26677" name="Group 53">
              <a:extLst>
                <a:ext uri="{FF2B5EF4-FFF2-40B4-BE49-F238E27FC236}">
                  <a16:creationId xmlns:a16="http://schemas.microsoft.com/office/drawing/2014/main" id="{CCD9C92B-23E0-4271-9A15-F8B64682332B}"/>
                </a:ext>
              </a:extLst>
            </p:cNvPr>
            <p:cNvGrpSpPr>
              <a:grpSpLocks/>
            </p:cNvGrpSpPr>
            <p:nvPr/>
          </p:nvGrpSpPr>
          <p:grpSpPr bwMode="auto">
            <a:xfrm flipH="1">
              <a:off x="3222" y="1152"/>
              <a:ext cx="893" cy="429"/>
              <a:chOff x="1296" y="1296"/>
              <a:chExt cx="624" cy="336"/>
            </a:xfrm>
          </p:grpSpPr>
          <p:sp>
            <p:nvSpPr>
              <p:cNvPr id="26678" name="Rectangle 54">
                <a:extLst>
                  <a:ext uri="{FF2B5EF4-FFF2-40B4-BE49-F238E27FC236}">
                    <a16:creationId xmlns:a16="http://schemas.microsoft.com/office/drawing/2014/main" id="{B3C5DB09-D99C-49C2-A687-9EDF7D80AA2E}"/>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79" name="Rectangle 55">
                <a:extLst>
                  <a:ext uri="{FF2B5EF4-FFF2-40B4-BE49-F238E27FC236}">
                    <a16:creationId xmlns:a16="http://schemas.microsoft.com/office/drawing/2014/main" id="{103C7C55-0496-4007-951E-7ACA7D8BAE1F}"/>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80" name="Rectangle 56">
                <a:extLst>
                  <a:ext uri="{FF2B5EF4-FFF2-40B4-BE49-F238E27FC236}">
                    <a16:creationId xmlns:a16="http://schemas.microsoft.com/office/drawing/2014/main" id="{41710122-EC04-4093-A31F-0F03244E145E}"/>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81" name="Rectangle 57">
                <a:extLst>
                  <a:ext uri="{FF2B5EF4-FFF2-40B4-BE49-F238E27FC236}">
                    <a16:creationId xmlns:a16="http://schemas.microsoft.com/office/drawing/2014/main" id="{17FDBCD0-F948-4C5D-A21D-BB09CFB9815A}"/>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682" name="Rectangle 58">
              <a:extLst>
                <a:ext uri="{FF2B5EF4-FFF2-40B4-BE49-F238E27FC236}">
                  <a16:creationId xmlns:a16="http://schemas.microsoft.com/office/drawing/2014/main" id="{22D1BA32-AFDB-4C7E-AAE3-D60FECAB5EA0}"/>
                </a:ext>
              </a:extLst>
            </p:cNvPr>
            <p:cNvSpPr>
              <a:spLocks noChangeArrowheads="1"/>
            </p:cNvSpPr>
            <p:nvPr/>
          </p:nvSpPr>
          <p:spPr bwMode="auto">
            <a:xfrm>
              <a:off x="3222" y="1224"/>
              <a:ext cx="70" cy="288"/>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Line 4">
            <a:extLst>
              <a:ext uri="{FF2B5EF4-FFF2-40B4-BE49-F238E27FC236}">
                <a16:creationId xmlns:a16="http://schemas.microsoft.com/office/drawing/2014/main" id="{27D1FB73-914D-4DA8-BCF4-65F42CE6FCB0}"/>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3" name="Text Box 5">
            <a:extLst>
              <a:ext uri="{FF2B5EF4-FFF2-40B4-BE49-F238E27FC236}">
                <a16:creationId xmlns:a16="http://schemas.microsoft.com/office/drawing/2014/main" id="{1CF9CF75-DBBE-4EC9-82FD-3B1CC517686B}"/>
              </a:ext>
            </a:extLst>
          </p:cNvPr>
          <p:cNvSpPr txBox="1">
            <a:spLocks noChangeArrowheads="1"/>
          </p:cNvSpPr>
          <p:nvPr/>
        </p:nvSpPr>
        <p:spPr bwMode="auto">
          <a:xfrm>
            <a:off x="3048000" y="228600"/>
            <a:ext cx="2957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sensitivity</a:t>
            </a:r>
            <a:endParaRPr lang="en-US" altLang="en-US"/>
          </a:p>
        </p:txBody>
      </p:sp>
      <p:sp>
        <p:nvSpPr>
          <p:cNvPr id="27655" name="Text Box 7">
            <a:extLst>
              <a:ext uri="{FF2B5EF4-FFF2-40B4-BE49-F238E27FC236}">
                <a16:creationId xmlns:a16="http://schemas.microsoft.com/office/drawing/2014/main" id="{D9D04E49-66C9-42B4-B736-45860CFD70DE}"/>
              </a:ext>
            </a:extLst>
          </p:cNvPr>
          <p:cNvSpPr txBox="1">
            <a:spLocks noChangeArrowheads="1"/>
          </p:cNvSpPr>
          <p:nvPr/>
        </p:nvSpPr>
        <p:spPr bwMode="auto">
          <a:xfrm>
            <a:off x="1279525" y="1108075"/>
            <a:ext cx="748347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4. do FFT of the measured voltage and current and relate to the voltage  and current at the transducer electrical port by compensating for the cabling</a:t>
            </a:r>
          </a:p>
        </p:txBody>
      </p:sp>
      <p:grpSp>
        <p:nvGrpSpPr>
          <p:cNvPr id="27656" name="Group 8">
            <a:extLst>
              <a:ext uri="{FF2B5EF4-FFF2-40B4-BE49-F238E27FC236}">
                <a16:creationId xmlns:a16="http://schemas.microsoft.com/office/drawing/2014/main" id="{611C1CD9-1E26-4756-A51A-18B5F45FCF65}"/>
              </a:ext>
            </a:extLst>
          </p:cNvPr>
          <p:cNvGrpSpPr>
            <a:grpSpLocks/>
          </p:cNvGrpSpPr>
          <p:nvPr/>
        </p:nvGrpSpPr>
        <p:grpSpPr bwMode="auto">
          <a:xfrm>
            <a:off x="2209800" y="2743200"/>
            <a:ext cx="5102225" cy="2162175"/>
            <a:chOff x="708" y="2256"/>
            <a:chExt cx="3214" cy="1362"/>
          </a:xfrm>
        </p:grpSpPr>
        <p:sp>
          <p:nvSpPr>
            <p:cNvPr id="27657" name="Rectangle 9">
              <a:extLst>
                <a:ext uri="{FF2B5EF4-FFF2-40B4-BE49-F238E27FC236}">
                  <a16:creationId xmlns:a16="http://schemas.microsoft.com/office/drawing/2014/main" id="{C6041843-4B32-4028-A53F-7310D1435F4E}"/>
                </a:ext>
              </a:extLst>
            </p:cNvPr>
            <p:cNvSpPr>
              <a:spLocks noChangeArrowheads="1"/>
            </p:cNvSpPr>
            <p:nvPr/>
          </p:nvSpPr>
          <p:spPr bwMode="auto">
            <a:xfrm>
              <a:off x="1241" y="2596"/>
              <a:ext cx="1872" cy="76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8" name="Rectangle 10">
              <a:extLst>
                <a:ext uri="{FF2B5EF4-FFF2-40B4-BE49-F238E27FC236}">
                  <a16:creationId xmlns:a16="http://schemas.microsoft.com/office/drawing/2014/main" id="{45C3F32C-62FD-4BBA-973A-C2776486EF76}"/>
                </a:ext>
              </a:extLst>
            </p:cNvPr>
            <p:cNvSpPr>
              <a:spLocks noChangeArrowheads="1"/>
            </p:cNvSpPr>
            <p:nvPr/>
          </p:nvSpPr>
          <p:spPr bwMode="auto">
            <a:xfrm>
              <a:off x="1924" y="2508"/>
              <a:ext cx="624" cy="100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9" name="Rectangle 11">
              <a:extLst>
                <a:ext uri="{FF2B5EF4-FFF2-40B4-BE49-F238E27FC236}">
                  <a16:creationId xmlns:a16="http://schemas.microsoft.com/office/drawing/2014/main" id="{07198ED7-4EDA-4018-94A4-57FD9D3B7D08}"/>
                </a:ext>
              </a:extLst>
            </p:cNvPr>
            <p:cNvSpPr>
              <a:spLocks noChangeArrowheads="1"/>
            </p:cNvSpPr>
            <p:nvPr/>
          </p:nvSpPr>
          <p:spPr bwMode="auto">
            <a:xfrm>
              <a:off x="1385" y="2548"/>
              <a:ext cx="240" cy="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60" name="Oval 12">
              <a:extLst>
                <a:ext uri="{FF2B5EF4-FFF2-40B4-BE49-F238E27FC236}">
                  <a16:creationId xmlns:a16="http://schemas.microsoft.com/office/drawing/2014/main" id="{4D8D6F99-9140-4B13-BE88-2D5150E7E42E}"/>
                </a:ext>
              </a:extLst>
            </p:cNvPr>
            <p:cNvSpPr>
              <a:spLocks noChangeArrowheads="1"/>
            </p:cNvSpPr>
            <p:nvPr/>
          </p:nvSpPr>
          <p:spPr bwMode="auto">
            <a:xfrm>
              <a:off x="1104" y="2814"/>
              <a:ext cx="288" cy="28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61" name="Line 13">
              <a:extLst>
                <a:ext uri="{FF2B5EF4-FFF2-40B4-BE49-F238E27FC236}">
                  <a16:creationId xmlns:a16="http://schemas.microsoft.com/office/drawing/2014/main" id="{032FD4BD-A403-42CA-A74C-1CF306E50D3B}"/>
                </a:ext>
              </a:extLst>
            </p:cNvPr>
            <p:cNvSpPr>
              <a:spLocks noChangeShapeType="1"/>
            </p:cNvSpPr>
            <p:nvPr/>
          </p:nvSpPr>
          <p:spPr bwMode="auto">
            <a:xfrm>
              <a:off x="1688" y="251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2" name="Line 14">
              <a:extLst>
                <a:ext uri="{FF2B5EF4-FFF2-40B4-BE49-F238E27FC236}">
                  <a16:creationId xmlns:a16="http://schemas.microsoft.com/office/drawing/2014/main" id="{473148A4-8312-4968-B268-B08FCE72AA7E}"/>
                </a:ext>
              </a:extLst>
            </p:cNvPr>
            <p:cNvSpPr>
              <a:spLocks noChangeShapeType="1"/>
            </p:cNvSpPr>
            <p:nvPr/>
          </p:nvSpPr>
          <p:spPr bwMode="auto">
            <a:xfrm flipV="1">
              <a:off x="1769" y="2644"/>
              <a:ext cx="0" cy="62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3" name="AutoShape 15">
              <a:extLst>
                <a:ext uri="{FF2B5EF4-FFF2-40B4-BE49-F238E27FC236}">
                  <a16:creationId xmlns:a16="http://schemas.microsoft.com/office/drawing/2014/main" id="{B93C9C51-627C-47EF-8B9E-EE6CE05D4A0A}"/>
                </a:ext>
              </a:extLst>
            </p:cNvPr>
            <p:cNvSpPr>
              <a:spLocks noChangeArrowheads="1"/>
            </p:cNvSpPr>
            <p:nvPr/>
          </p:nvSpPr>
          <p:spPr bwMode="auto">
            <a:xfrm rot="5400000">
              <a:off x="2729" y="2658"/>
              <a:ext cx="1248" cy="672"/>
            </a:xfrm>
            <a:prstGeom prst="triangle">
              <a:avLst>
                <a:gd name="adj" fmla="val 50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64" name="Rectangle 16">
              <a:extLst>
                <a:ext uri="{FF2B5EF4-FFF2-40B4-BE49-F238E27FC236}">
                  <a16:creationId xmlns:a16="http://schemas.microsoft.com/office/drawing/2014/main" id="{65DF0B65-9ACB-4DA9-A0EA-5EF3E405B62F}"/>
                </a:ext>
              </a:extLst>
            </p:cNvPr>
            <p:cNvSpPr>
              <a:spLocks noChangeArrowheads="1"/>
            </p:cNvSpPr>
            <p:nvPr/>
          </p:nvSpPr>
          <p:spPr bwMode="auto">
            <a:xfrm>
              <a:off x="3062" y="2788"/>
              <a:ext cx="96"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65" name="Line 17">
              <a:extLst>
                <a:ext uri="{FF2B5EF4-FFF2-40B4-BE49-F238E27FC236}">
                  <a16:creationId xmlns:a16="http://schemas.microsoft.com/office/drawing/2014/main" id="{7B7EF5B8-A3B4-4C23-B1B4-BB4787CB53E5}"/>
                </a:ext>
              </a:extLst>
            </p:cNvPr>
            <p:cNvSpPr>
              <a:spLocks noChangeShapeType="1"/>
            </p:cNvSpPr>
            <p:nvPr/>
          </p:nvSpPr>
          <p:spPr bwMode="auto">
            <a:xfrm flipH="1">
              <a:off x="2681" y="250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6" name="Line 18">
              <a:extLst>
                <a:ext uri="{FF2B5EF4-FFF2-40B4-BE49-F238E27FC236}">
                  <a16:creationId xmlns:a16="http://schemas.microsoft.com/office/drawing/2014/main" id="{AD1935F4-2871-4B53-9E1C-574BA9FCE333}"/>
                </a:ext>
              </a:extLst>
            </p:cNvPr>
            <p:cNvSpPr>
              <a:spLocks noChangeShapeType="1"/>
            </p:cNvSpPr>
            <p:nvPr/>
          </p:nvSpPr>
          <p:spPr bwMode="auto">
            <a:xfrm flipV="1">
              <a:off x="2636" y="2644"/>
              <a:ext cx="0" cy="62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7" name="Line 19">
              <a:extLst>
                <a:ext uri="{FF2B5EF4-FFF2-40B4-BE49-F238E27FC236}">
                  <a16:creationId xmlns:a16="http://schemas.microsoft.com/office/drawing/2014/main" id="{C1B677B5-8832-4067-AF93-24358C501983}"/>
                </a:ext>
              </a:extLst>
            </p:cNvPr>
            <p:cNvSpPr>
              <a:spLocks noChangeShapeType="1"/>
            </p:cNvSpPr>
            <p:nvPr/>
          </p:nvSpPr>
          <p:spPr bwMode="auto">
            <a:xfrm>
              <a:off x="3682" y="2994"/>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7668" name="Object 20">
              <a:extLst>
                <a:ext uri="{FF2B5EF4-FFF2-40B4-BE49-F238E27FC236}">
                  <a16:creationId xmlns:a16="http://schemas.microsoft.com/office/drawing/2014/main" id="{2692D6B1-BD8F-4B4C-A254-398B19600E25}"/>
                </a:ext>
              </a:extLst>
            </p:cNvPr>
            <p:cNvGraphicFramePr>
              <a:graphicFrameLocks noChangeAspect="1"/>
            </p:cNvGraphicFramePr>
            <p:nvPr/>
          </p:nvGraphicFramePr>
          <p:xfrm>
            <a:off x="2647" y="2837"/>
            <a:ext cx="359" cy="217"/>
          </p:xfrm>
          <a:graphic>
            <a:graphicData uri="http://schemas.openxmlformats.org/presentationml/2006/ole">
              <mc:AlternateContent xmlns:mc="http://schemas.openxmlformats.org/markup-compatibility/2006">
                <mc:Choice xmlns:v="urn:schemas-microsoft-com:vml" Requires="v">
                  <p:oleObj spid="_x0000_s7186" name="Equation" r:id="rId4" imgW="419040" imgH="253800" progId="Equation.DSMT4">
                    <p:embed/>
                  </p:oleObj>
                </mc:Choice>
                <mc:Fallback>
                  <p:oleObj name="Equation" r:id="rId4" imgW="419040" imgH="253800" progId="Equation.DSMT4">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7" y="2837"/>
                          <a:ext cx="359"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69" name="Object 21">
              <a:extLst>
                <a:ext uri="{FF2B5EF4-FFF2-40B4-BE49-F238E27FC236}">
                  <a16:creationId xmlns:a16="http://schemas.microsoft.com/office/drawing/2014/main" id="{A8D2E16E-A2DD-4015-B1F8-41001BEDD7A4}"/>
                </a:ext>
              </a:extLst>
            </p:cNvPr>
            <p:cNvGraphicFramePr>
              <a:graphicFrameLocks noChangeAspect="1"/>
            </p:cNvGraphicFramePr>
            <p:nvPr/>
          </p:nvGraphicFramePr>
          <p:xfrm>
            <a:off x="2565" y="2282"/>
            <a:ext cx="358" cy="217"/>
          </p:xfrm>
          <a:graphic>
            <a:graphicData uri="http://schemas.openxmlformats.org/presentationml/2006/ole">
              <mc:AlternateContent xmlns:mc="http://schemas.openxmlformats.org/markup-compatibility/2006">
                <mc:Choice xmlns:v="urn:schemas-microsoft-com:vml" Requires="v">
                  <p:oleObj spid="_x0000_s7187" name="Equation" r:id="rId6" imgW="419040" imgH="253800" progId="Equation.DSMT4">
                    <p:embed/>
                  </p:oleObj>
                </mc:Choice>
                <mc:Fallback>
                  <p:oleObj name="Equation" r:id="rId6" imgW="419040" imgH="253800" progId="Equation.DSMT4">
                    <p:embed/>
                    <p:pic>
                      <p:nvPicPr>
                        <p:cNvPr id="0" name="Object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65" y="2282"/>
                          <a:ext cx="358"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70" name="Object 22">
              <a:extLst>
                <a:ext uri="{FF2B5EF4-FFF2-40B4-BE49-F238E27FC236}">
                  <a16:creationId xmlns:a16="http://schemas.microsoft.com/office/drawing/2014/main" id="{52193D6E-4AC8-436D-9CD4-774273F4AEC9}"/>
                </a:ext>
              </a:extLst>
            </p:cNvPr>
            <p:cNvGraphicFramePr>
              <a:graphicFrameLocks noChangeAspect="1"/>
            </p:cNvGraphicFramePr>
            <p:nvPr/>
          </p:nvGraphicFramePr>
          <p:xfrm>
            <a:off x="1621" y="2256"/>
            <a:ext cx="358" cy="217"/>
          </p:xfrm>
          <a:graphic>
            <a:graphicData uri="http://schemas.openxmlformats.org/presentationml/2006/ole">
              <mc:AlternateContent xmlns:mc="http://schemas.openxmlformats.org/markup-compatibility/2006">
                <mc:Choice xmlns:v="urn:schemas-microsoft-com:vml" Requires="v">
                  <p:oleObj spid="_x0000_s7188" name="Equation" r:id="rId8" imgW="419040" imgH="253800" progId="Equation.DSMT4">
                    <p:embed/>
                  </p:oleObj>
                </mc:Choice>
                <mc:Fallback>
                  <p:oleObj name="Equation" r:id="rId8" imgW="419040" imgH="253800" progId="Equation.DSMT4">
                    <p:embed/>
                    <p:pic>
                      <p:nvPicPr>
                        <p:cNvPr id="0" name="Object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21" y="2256"/>
                          <a:ext cx="358"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71" name="Object 23">
              <a:extLst>
                <a:ext uri="{FF2B5EF4-FFF2-40B4-BE49-F238E27FC236}">
                  <a16:creationId xmlns:a16="http://schemas.microsoft.com/office/drawing/2014/main" id="{B2B09D24-EA8D-4F8D-B780-AD7C4347CA14}"/>
                </a:ext>
              </a:extLst>
            </p:cNvPr>
            <p:cNvGraphicFramePr>
              <a:graphicFrameLocks noChangeAspect="1"/>
            </p:cNvGraphicFramePr>
            <p:nvPr/>
          </p:nvGraphicFramePr>
          <p:xfrm>
            <a:off x="1417" y="2836"/>
            <a:ext cx="369" cy="217"/>
          </p:xfrm>
          <a:graphic>
            <a:graphicData uri="http://schemas.openxmlformats.org/presentationml/2006/ole">
              <mc:AlternateContent xmlns:mc="http://schemas.openxmlformats.org/markup-compatibility/2006">
                <mc:Choice xmlns:v="urn:schemas-microsoft-com:vml" Requires="v">
                  <p:oleObj spid="_x0000_s7189" name="Equation" r:id="rId10" imgW="431640" imgH="253800" progId="Equation.DSMT4">
                    <p:embed/>
                  </p:oleObj>
                </mc:Choice>
                <mc:Fallback>
                  <p:oleObj name="Equation" r:id="rId10" imgW="431640" imgH="253800" progId="Equation.DSMT4">
                    <p:embed/>
                    <p:pic>
                      <p:nvPicPr>
                        <p:cNvPr id="0" name="Object 2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17" y="2836"/>
                          <a:ext cx="369"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72" name="Object 24">
              <a:extLst>
                <a:ext uri="{FF2B5EF4-FFF2-40B4-BE49-F238E27FC236}">
                  <a16:creationId xmlns:a16="http://schemas.microsoft.com/office/drawing/2014/main" id="{628632DF-E166-4A46-9420-E54163704F05}"/>
                </a:ext>
              </a:extLst>
            </p:cNvPr>
            <p:cNvGraphicFramePr>
              <a:graphicFrameLocks noChangeAspect="1"/>
            </p:cNvGraphicFramePr>
            <p:nvPr/>
          </p:nvGraphicFramePr>
          <p:xfrm>
            <a:off x="2105" y="2836"/>
            <a:ext cx="244" cy="257"/>
          </p:xfrm>
          <a:graphic>
            <a:graphicData uri="http://schemas.openxmlformats.org/presentationml/2006/ole">
              <mc:AlternateContent xmlns:mc="http://schemas.openxmlformats.org/markup-compatibility/2006">
                <mc:Choice xmlns:v="urn:schemas-microsoft-com:vml" Requires="v">
                  <p:oleObj spid="_x0000_s7190" name="Equation" r:id="rId12" imgW="241200" imgH="253800" progId="Equation.DSMT4">
                    <p:embed/>
                  </p:oleObj>
                </mc:Choice>
                <mc:Fallback>
                  <p:oleObj name="Equation" r:id="rId12" imgW="241200" imgH="253800" progId="Equation.DSMT4">
                    <p:embed/>
                    <p:pic>
                      <p:nvPicPr>
                        <p:cNvPr id="0" name="Object 2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05" y="2836"/>
                          <a:ext cx="244" cy="2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73" name="Object 25">
              <a:extLst>
                <a:ext uri="{FF2B5EF4-FFF2-40B4-BE49-F238E27FC236}">
                  <a16:creationId xmlns:a16="http://schemas.microsoft.com/office/drawing/2014/main" id="{99496110-A865-43F8-9218-65FAFFD83B95}"/>
                </a:ext>
              </a:extLst>
            </p:cNvPr>
            <p:cNvGraphicFramePr>
              <a:graphicFrameLocks noChangeAspect="1"/>
            </p:cNvGraphicFramePr>
            <p:nvPr/>
          </p:nvGraphicFramePr>
          <p:xfrm>
            <a:off x="1296" y="2256"/>
            <a:ext cx="284" cy="235"/>
          </p:xfrm>
          <a:graphic>
            <a:graphicData uri="http://schemas.openxmlformats.org/presentationml/2006/ole">
              <mc:AlternateContent xmlns:mc="http://schemas.openxmlformats.org/markup-compatibility/2006">
                <mc:Choice xmlns:v="urn:schemas-microsoft-com:vml" Requires="v">
                  <p:oleObj spid="_x0000_s7191" name="Equation" r:id="rId14" imgW="291960" imgH="241200" progId="Equation.DSMT4">
                    <p:embed/>
                  </p:oleObj>
                </mc:Choice>
                <mc:Fallback>
                  <p:oleObj name="Equation" r:id="rId14" imgW="291960" imgH="241200" progId="Equation.DSMT4">
                    <p:embed/>
                    <p:pic>
                      <p:nvPicPr>
                        <p:cNvPr id="0" name="Object 2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96" y="2256"/>
                          <a:ext cx="284" cy="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74" name="Object 26">
              <a:extLst>
                <a:ext uri="{FF2B5EF4-FFF2-40B4-BE49-F238E27FC236}">
                  <a16:creationId xmlns:a16="http://schemas.microsoft.com/office/drawing/2014/main" id="{70CF81FF-E7A8-4ACD-AE17-9ADEAE2FBCE6}"/>
                </a:ext>
              </a:extLst>
            </p:cNvPr>
            <p:cNvGraphicFramePr>
              <a:graphicFrameLocks noChangeAspect="1"/>
            </p:cNvGraphicFramePr>
            <p:nvPr/>
          </p:nvGraphicFramePr>
          <p:xfrm>
            <a:off x="708" y="2832"/>
            <a:ext cx="348" cy="228"/>
          </p:xfrm>
          <a:graphic>
            <a:graphicData uri="http://schemas.openxmlformats.org/presentationml/2006/ole">
              <mc:AlternateContent xmlns:mc="http://schemas.openxmlformats.org/markup-compatibility/2006">
                <mc:Choice xmlns:v="urn:schemas-microsoft-com:vml" Requires="v">
                  <p:oleObj spid="_x0000_s7192" name="Equation" r:id="rId16" imgW="368280" imgH="241200" progId="Equation.DSMT4">
                    <p:embed/>
                  </p:oleObj>
                </mc:Choice>
                <mc:Fallback>
                  <p:oleObj name="Equation" r:id="rId16" imgW="368280" imgH="241200" progId="Equation.DSMT4">
                    <p:embed/>
                    <p:pic>
                      <p:nvPicPr>
                        <p:cNvPr id="0" name="Object 2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08" y="2832"/>
                          <a:ext cx="348" cy="2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27676" name="Rectangle 28">
            <a:extLst>
              <a:ext uri="{FF2B5EF4-FFF2-40B4-BE49-F238E27FC236}">
                <a16:creationId xmlns:a16="http://schemas.microsoft.com/office/drawing/2014/main" id="{4C6CE1C9-17E9-4815-AC6E-8177D6995AEA}"/>
              </a:ext>
            </a:extLst>
          </p:cNvPr>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7675" name="Object 27">
            <a:extLst>
              <a:ext uri="{FF2B5EF4-FFF2-40B4-BE49-F238E27FC236}">
                <a16:creationId xmlns:a16="http://schemas.microsoft.com/office/drawing/2014/main" id="{3539317A-E679-40D3-8261-8D291D49CFA7}"/>
              </a:ext>
            </a:extLst>
          </p:cNvPr>
          <p:cNvGraphicFramePr>
            <a:graphicFrameLocks noChangeAspect="1"/>
          </p:cNvGraphicFramePr>
          <p:nvPr/>
        </p:nvGraphicFramePr>
        <p:xfrm>
          <a:off x="3048000" y="5257800"/>
          <a:ext cx="2971800" cy="676275"/>
        </p:xfrm>
        <a:graphic>
          <a:graphicData uri="http://schemas.openxmlformats.org/presentationml/2006/ole">
            <mc:AlternateContent xmlns:mc="http://schemas.openxmlformats.org/markup-compatibility/2006">
              <mc:Choice xmlns:v="urn:schemas-microsoft-com:vml" Requires="v">
                <p:oleObj spid="_x0000_s7193" name="Equation" r:id="rId18" imgW="2133600" imgH="482600" progId="Equation.DSMT4">
                  <p:embed/>
                </p:oleObj>
              </mc:Choice>
              <mc:Fallback>
                <p:oleObj name="Equation" r:id="rId18" imgW="2133600" imgH="482600" progId="Equation.DSMT4">
                  <p:embed/>
                  <p:pic>
                    <p:nvPicPr>
                      <p:cNvPr id="0" name="Object 2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048000" y="5257800"/>
                        <a:ext cx="2971800" cy="676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Line 4">
            <a:extLst>
              <a:ext uri="{FF2B5EF4-FFF2-40B4-BE49-F238E27FC236}">
                <a16:creationId xmlns:a16="http://schemas.microsoft.com/office/drawing/2014/main" id="{FBD1645F-8DD4-4B6E-9F56-85EF32C3A3D6}"/>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77" name="Text Box 5">
            <a:extLst>
              <a:ext uri="{FF2B5EF4-FFF2-40B4-BE49-F238E27FC236}">
                <a16:creationId xmlns:a16="http://schemas.microsoft.com/office/drawing/2014/main" id="{5968809A-37BD-4B9C-B4C4-6B57FEB0EAD9}"/>
              </a:ext>
            </a:extLst>
          </p:cNvPr>
          <p:cNvSpPr txBox="1">
            <a:spLocks noChangeArrowheads="1"/>
          </p:cNvSpPr>
          <p:nvPr/>
        </p:nvSpPr>
        <p:spPr bwMode="auto">
          <a:xfrm>
            <a:off x="3048000" y="228600"/>
            <a:ext cx="2957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sensitivity</a:t>
            </a:r>
            <a:endParaRPr lang="en-US" altLang="en-US"/>
          </a:p>
        </p:txBody>
      </p:sp>
      <p:sp>
        <p:nvSpPr>
          <p:cNvPr id="28678" name="Text Box 6">
            <a:extLst>
              <a:ext uri="{FF2B5EF4-FFF2-40B4-BE49-F238E27FC236}">
                <a16:creationId xmlns:a16="http://schemas.microsoft.com/office/drawing/2014/main" id="{131597B7-FE1F-45AE-977F-43D01153966D}"/>
              </a:ext>
            </a:extLst>
          </p:cNvPr>
          <p:cNvSpPr txBox="1">
            <a:spLocks noChangeArrowheads="1"/>
          </p:cNvSpPr>
          <p:nvPr/>
        </p:nvSpPr>
        <p:spPr bwMode="auto">
          <a:xfrm>
            <a:off x="1508125" y="1108075"/>
            <a:ext cx="687387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5. From these measurements and a knowledge of the acoustic/elastic transfer function for this setup we can obtain the sensitivity of the transducer from:</a:t>
            </a:r>
          </a:p>
        </p:txBody>
      </p:sp>
      <p:sp>
        <p:nvSpPr>
          <p:cNvPr id="28680" name="Rectangle 8">
            <a:extLst>
              <a:ext uri="{FF2B5EF4-FFF2-40B4-BE49-F238E27FC236}">
                <a16:creationId xmlns:a16="http://schemas.microsoft.com/office/drawing/2014/main" id="{C149252F-5EF1-486B-823D-CD0632E2E38B}"/>
              </a:ext>
            </a:extLst>
          </p:cNvPr>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8679" name="Object 7">
            <a:extLst>
              <a:ext uri="{FF2B5EF4-FFF2-40B4-BE49-F238E27FC236}">
                <a16:creationId xmlns:a16="http://schemas.microsoft.com/office/drawing/2014/main" id="{59DD278B-611B-4777-AF16-349A666366C8}"/>
              </a:ext>
            </a:extLst>
          </p:cNvPr>
          <p:cNvGraphicFramePr>
            <a:graphicFrameLocks noChangeAspect="1"/>
          </p:cNvGraphicFramePr>
          <p:nvPr/>
        </p:nvGraphicFramePr>
        <p:xfrm>
          <a:off x="3352800" y="2667000"/>
          <a:ext cx="2209800" cy="881063"/>
        </p:xfrm>
        <a:graphic>
          <a:graphicData uri="http://schemas.openxmlformats.org/presentationml/2006/ole">
            <mc:AlternateContent xmlns:mc="http://schemas.openxmlformats.org/markup-compatibility/2006">
              <mc:Choice xmlns:v="urn:schemas-microsoft-com:vml" Requires="v">
                <p:oleObj spid="_x0000_s8196" name="Equation" r:id="rId4" imgW="1218671" imgH="482391" progId="Equation.DSMT4">
                  <p:embed/>
                </p:oleObj>
              </mc:Choice>
              <mc:Fallback>
                <p:oleObj name="Equation" r:id="rId4" imgW="1218671" imgH="482391"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2667000"/>
                        <a:ext cx="2209800" cy="881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681" name="Text Box 9">
            <a:extLst>
              <a:ext uri="{FF2B5EF4-FFF2-40B4-BE49-F238E27FC236}">
                <a16:creationId xmlns:a16="http://schemas.microsoft.com/office/drawing/2014/main" id="{55F98D03-3855-4072-B6E9-68BD0132181D}"/>
              </a:ext>
            </a:extLst>
          </p:cNvPr>
          <p:cNvSpPr txBox="1">
            <a:spLocks noChangeArrowheads="1"/>
          </p:cNvSpPr>
          <p:nvPr/>
        </p:nvSpPr>
        <p:spPr bwMode="auto">
          <a:xfrm>
            <a:off x="1295400" y="4419600"/>
            <a:ext cx="687387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[Note: in all these division processes in the frequency domain, a Wiener filter is used to desensitize the process to noise]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a:extLst>
              <a:ext uri="{FF2B5EF4-FFF2-40B4-BE49-F238E27FC236}">
                <a16:creationId xmlns:a16="http://schemas.microsoft.com/office/drawing/2014/main" id="{1389F80A-2993-46E8-A714-DB541846CD93}"/>
              </a:ext>
            </a:extLst>
          </p:cNvPr>
          <p:cNvSpPr txBox="1">
            <a:spLocks noChangeArrowheads="1"/>
          </p:cNvSpPr>
          <p:nvPr/>
        </p:nvSpPr>
        <p:spPr bwMode="auto">
          <a:xfrm>
            <a:off x="762000" y="990600"/>
            <a:ext cx="461962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 sensitivity calculated for a </a:t>
            </a:r>
          </a:p>
          <a:p>
            <a:r>
              <a:rPr lang="en-US" altLang="en-US"/>
              <a:t>5MHz planar transducer:</a:t>
            </a:r>
          </a:p>
        </p:txBody>
      </p:sp>
      <p:sp>
        <p:nvSpPr>
          <p:cNvPr id="10246" name="Line 6">
            <a:extLst>
              <a:ext uri="{FF2B5EF4-FFF2-40B4-BE49-F238E27FC236}">
                <a16:creationId xmlns:a16="http://schemas.microsoft.com/office/drawing/2014/main" id="{3EF34216-FDC4-4CC9-9AAA-DA1986CDAF57}"/>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7" name="Text Box 7">
            <a:extLst>
              <a:ext uri="{FF2B5EF4-FFF2-40B4-BE49-F238E27FC236}">
                <a16:creationId xmlns:a16="http://schemas.microsoft.com/office/drawing/2014/main" id="{7FDC7B11-97F5-4812-B59D-328E6FCE5780}"/>
              </a:ext>
            </a:extLst>
          </p:cNvPr>
          <p:cNvSpPr txBox="1">
            <a:spLocks noChangeArrowheads="1"/>
          </p:cNvSpPr>
          <p:nvPr/>
        </p:nvSpPr>
        <p:spPr bwMode="auto">
          <a:xfrm>
            <a:off x="3048000" y="228600"/>
            <a:ext cx="2957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sensitivity</a:t>
            </a:r>
            <a:endParaRPr lang="en-US" altLang="en-US"/>
          </a:p>
        </p:txBody>
      </p:sp>
      <p:sp>
        <p:nvSpPr>
          <p:cNvPr id="10315" name="Rectangle 75">
            <a:extLst>
              <a:ext uri="{FF2B5EF4-FFF2-40B4-BE49-F238E27FC236}">
                <a16:creationId xmlns:a16="http://schemas.microsoft.com/office/drawing/2014/main" id="{F9AA1D5A-9DA3-4A3B-964E-B1D8F5CD5887}"/>
              </a:ext>
            </a:extLst>
          </p:cNvPr>
          <p:cNvSpPr>
            <a:spLocks noChangeArrowheads="1"/>
          </p:cNvSpPr>
          <p:nvPr/>
        </p:nvSpPr>
        <p:spPr bwMode="auto">
          <a:xfrm>
            <a:off x="2419350" y="2287588"/>
            <a:ext cx="3727450" cy="2932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16" name="Rectangle 76">
            <a:extLst>
              <a:ext uri="{FF2B5EF4-FFF2-40B4-BE49-F238E27FC236}">
                <a16:creationId xmlns:a16="http://schemas.microsoft.com/office/drawing/2014/main" id="{48151AF5-729D-4AFB-8A70-99CBB1F37F15}"/>
              </a:ext>
            </a:extLst>
          </p:cNvPr>
          <p:cNvSpPr>
            <a:spLocks noChangeArrowheads="1"/>
          </p:cNvSpPr>
          <p:nvPr/>
        </p:nvSpPr>
        <p:spPr bwMode="auto">
          <a:xfrm>
            <a:off x="2419350" y="2287588"/>
            <a:ext cx="3727450" cy="29321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17" name="Line 77">
            <a:extLst>
              <a:ext uri="{FF2B5EF4-FFF2-40B4-BE49-F238E27FC236}">
                <a16:creationId xmlns:a16="http://schemas.microsoft.com/office/drawing/2014/main" id="{02F795CD-B0D8-4AB4-B73D-81BD4ED30D52}"/>
              </a:ext>
            </a:extLst>
          </p:cNvPr>
          <p:cNvSpPr>
            <a:spLocks noChangeShapeType="1"/>
          </p:cNvSpPr>
          <p:nvPr/>
        </p:nvSpPr>
        <p:spPr bwMode="auto">
          <a:xfrm>
            <a:off x="2419350" y="5219700"/>
            <a:ext cx="3727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8" name="Line 78">
            <a:extLst>
              <a:ext uri="{FF2B5EF4-FFF2-40B4-BE49-F238E27FC236}">
                <a16:creationId xmlns:a16="http://schemas.microsoft.com/office/drawing/2014/main" id="{BA5F097A-E969-44B9-99FD-E4D814CFEDCF}"/>
              </a:ext>
            </a:extLst>
          </p:cNvPr>
          <p:cNvSpPr>
            <a:spLocks noChangeShapeType="1"/>
          </p:cNvSpPr>
          <p:nvPr/>
        </p:nvSpPr>
        <p:spPr bwMode="auto">
          <a:xfrm flipV="1">
            <a:off x="2419350" y="2287588"/>
            <a:ext cx="1588" cy="29321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9" name="Line 79">
            <a:extLst>
              <a:ext uri="{FF2B5EF4-FFF2-40B4-BE49-F238E27FC236}">
                <a16:creationId xmlns:a16="http://schemas.microsoft.com/office/drawing/2014/main" id="{973545A9-A3C2-453B-AA3D-4E9EBADDB11F}"/>
              </a:ext>
            </a:extLst>
          </p:cNvPr>
          <p:cNvSpPr>
            <a:spLocks noChangeShapeType="1"/>
          </p:cNvSpPr>
          <p:nvPr/>
        </p:nvSpPr>
        <p:spPr bwMode="auto">
          <a:xfrm flipV="1">
            <a:off x="2419350" y="5176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0" name="Line 80">
            <a:extLst>
              <a:ext uri="{FF2B5EF4-FFF2-40B4-BE49-F238E27FC236}">
                <a16:creationId xmlns:a16="http://schemas.microsoft.com/office/drawing/2014/main" id="{BA69B6A1-A5ED-458F-8FAC-51FEC7D25634}"/>
              </a:ext>
            </a:extLst>
          </p:cNvPr>
          <p:cNvSpPr>
            <a:spLocks noChangeShapeType="1"/>
          </p:cNvSpPr>
          <p:nvPr/>
        </p:nvSpPr>
        <p:spPr bwMode="auto">
          <a:xfrm flipV="1">
            <a:off x="3346450" y="5176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1" name="Line 81">
            <a:extLst>
              <a:ext uri="{FF2B5EF4-FFF2-40B4-BE49-F238E27FC236}">
                <a16:creationId xmlns:a16="http://schemas.microsoft.com/office/drawing/2014/main" id="{0BCDBE45-6288-4F46-9A10-0DF39B2CB9EF}"/>
              </a:ext>
            </a:extLst>
          </p:cNvPr>
          <p:cNvSpPr>
            <a:spLocks noChangeShapeType="1"/>
          </p:cNvSpPr>
          <p:nvPr/>
        </p:nvSpPr>
        <p:spPr bwMode="auto">
          <a:xfrm flipV="1">
            <a:off x="4283075" y="5176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2" name="Line 82">
            <a:extLst>
              <a:ext uri="{FF2B5EF4-FFF2-40B4-BE49-F238E27FC236}">
                <a16:creationId xmlns:a16="http://schemas.microsoft.com/office/drawing/2014/main" id="{4FC3A644-C552-40D8-B7C8-5817BBC0C201}"/>
              </a:ext>
            </a:extLst>
          </p:cNvPr>
          <p:cNvSpPr>
            <a:spLocks noChangeShapeType="1"/>
          </p:cNvSpPr>
          <p:nvPr/>
        </p:nvSpPr>
        <p:spPr bwMode="auto">
          <a:xfrm flipV="1">
            <a:off x="5210175" y="5176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3" name="Line 83">
            <a:extLst>
              <a:ext uri="{FF2B5EF4-FFF2-40B4-BE49-F238E27FC236}">
                <a16:creationId xmlns:a16="http://schemas.microsoft.com/office/drawing/2014/main" id="{00D63949-1C3C-436D-9A93-21D94F46923E}"/>
              </a:ext>
            </a:extLst>
          </p:cNvPr>
          <p:cNvSpPr>
            <a:spLocks noChangeShapeType="1"/>
          </p:cNvSpPr>
          <p:nvPr/>
        </p:nvSpPr>
        <p:spPr bwMode="auto">
          <a:xfrm flipV="1">
            <a:off x="6146800" y="5176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4" name="Line 84">
            <a:extLst>
              <a:ext uri="{FF2B5EF4-FFF2-40B4-BE49-F238E27FC236}">
                <a16:creationId xmlns:a16="http://schemas.microsoft.com/office/drawing/2014/main" id="{C251DAE8-5BAA-4EC2-A510-7DF56033487A}"/>
              </a:ext>
            </a:extLst>
          </p:cNvPr>
          <p:cNvSpPr>
            <a:spLocks noChangeShapeType="1"/>
          </p:cNvSpPr>
          <p:nvPr/>
        </p:nvSpPr>
        <p:spPr bwMode="auto">
          <a:xfrm>
            <a:off x="2419350" y="5219700"/>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5" name="Rectangle 85">
            <a:extLst>
              <a:ext uri="{FF2B5EF4-FFF2-40B4-BE49-F238E27FC236}">
                <a16:creationId xmlns:a16="http://schemas.microsoft.com/office/drawing/2014/main" id="{2FBF05A1-B14B-46C3-9C01-B10103E9FE81}"/>
              </a:ext>
            </a:extLst>
          </p:cNvPr>
          <p:cNvSpPr>
            <a:spLocks noChangeArrowheads="1"/>
          </p:cNvSpPr>
          <p:nvPr/>
        </p:nvSpPr>
        <p:spPr bwMode="auto">
          <a:xfrm>
            <a:off x="2308225" y="514350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a:t>
            </a:r>
            <a:endParaRPr lang="en-US" altLang="en-US" sz="1600">
              <a:latin typeface="Arial" panose="020B0604020202020204" pitchFamily="34" charset="0"/>
            </a:endParaRPr>
          </a:p>
        </p:txBody>
      </p:sp>
      <p:sp>
        <p:nvSpPr>
          <p:cNvPr id="10326" name="Line 86">
            <a:extLst>
              <a:ext uri="{FF2B5EF4-FFF2-40B4-BE49-F238E27FC236}">
                <a16:creationId xmlns:a16="http://schemas.microsoft.com/office/drawing/2014/main" id="{60C9A6F1-8CB3-47FD-B3E8-F8030AEB32A1}"/>
              </a:ext>
            </a:extLst>
          </p:cNvPr>
          <p:cNvSpPr>
            <a:spLocks noChangeShapeType="1"/>
          </p:cNvSpPr>
          <p:nvPr/>
        </p:nvSpPr>
        <p:spPr bwMode="auto">
          <a:xfrm>
            <a:off x="2419350" y="4800600"/>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7" name="Rectangle 87">
            <a:extLst>
              <a:ext uri="{FF2B5EF4-FFF2-40B4-BE49-F238E27FC236}">
                <a16:creationId xmlns:a16="http://schemas.microsoft.com/office/drawing/2014/main" id="{69B7EB79-F4DE-45F0-A850-7FCA20D031F2}"/>
              </a:ext>
            </a:extLst>
          </p:cNvPr>
          <p:cNvSpPr>
            <a:spLocks noChangeArrowheads="1"/>
          </p:cNvSpPr>
          <p:nvPr/>
        </p:nvSpPr>
        <p:spPr bwMode="auto">
          <a:xfrm>
            <a:off x="2109788" y="4722813"/>
            <a:ext cx="2444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0.05</a:t>
            </a:r>
            <a:endParaRPr lang="en-US" altLang="en-US" sz="1600">
              <a:latin typeface="Arial" panose="020B0604020202020204" pitchFamily="34" charset="0"/>
            </a:endParaRPr>
          </a:p>
        </p:txBody>
      </p:sp>
      <p:sp>
        <p:nvSpPr>
          <p:cNvPr id="10328" name="Line 88">
            <a:extLst>
              <a:ext uri="{FF2B5EF4-FFF2-40B4-BE49-F238E27FC236}">
                <a16:creationId xmlns:a16="http://schemas.microsoft.com/office/drawing/2014/main" id="{C69E0F48-B772-4BA7-8872-A492E528A177}"/>
              </a:ext>
            </a:extLst>
          </p:cNvPr>
          <p:cNvSpPr>
            <a:spLocks noChangeShapeType="1"/>
          </p:cNvSpPr>
          <p:nvPr/>
        </p:nvSpPr>
        <p:spPr bwMode="auto">
          <a:xfrm>
            <a:off x="2419350" y="4379913"/>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9" name="Rectangle 89">
            <a:extLst>
              <a:ext uri="{FF2B5EF4-FFF2-40B4-BE49-F238E27FC236}">
                <a16:creationId xmlns:a16="http://schemas.microsoft.com/office/drawing/2014/main" id="{500B1950-77BE-4FBB-9530-DCB3B57689B0}"/>
              </a:ext>
            </a:extLst>
          </p:cNvPr>
          <p:cNvSpPr>
            <a:spLocks noChangeArrowheads="1"/>
          </p:cNvSpPr>
          <p:nvPr/>
        </p:nvSpPr>
        <p:spPr bwMode="auto">
          <a:xfrm>
            <a:off x="2187575" y="430212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0.1</a:t>
            </a:r>
            <a:endParaRPr lang="en-US" altLang="en-US" sz="1600">
              <a:latin typeface="Arial" panose="020B0604020202020204" pitchFamily="34" charset="0"/>
            </a:endParaRPr>
          </a:p>
        </p:txBody>
      </p:sp>
      <p:sp>
        <p:nvSpPr>
          <p:cNvPr id="10330" name="Line 90">
            <a:extLst>
              <a:ext uri="{FF2B5EF4-FFF2-40B4-BE49-F238E27FC236}">
                <a16:creationId xmlns:a16="http://schemas.microsoft.com/office/drawing/2014/main" id="{9D1F350C-B862-4D92-B9DB-6B084B6AF017}"/>
              </a:ext>
            </a:extLst>
          </p:cNvPr>
          <p:cNvSpPr>
            <a:spLocks noChangeShapeType="1"/>
          </p:cNvSpPr>
          <p:nvPr/>
        </p:nvSpPr>
        <p:spPr bwMode="auto">
          <a:xfrm>
            <a:off x="2419350" y="3959225"/>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1" name="Rectangle 91">
            <a:extLst>
              <a:ext uri="{FF2B5EF4-FFF2-40B4-BE49-F238E27FC236}">
                <a16:creationId xmlns:a16="http://schemas.microsoft.com/office/drawing/2014/main" id="{ECF1BBB5-3B03-41A6-9FF1-88615852B384}"/>
              </a:ext>
            </a:extLst>
          </p:cNvPr>
          <p:cNvSpPr>
            <a:spLocks noChangeArrowheads="1"/>
          </p:cNvSpPr>
          <p:nvPr/>
        </p:nvSpPr>
        <p:spPr bwMode="auto">
          <a:xfrm>
            <a:off x="2109788" y="3883025"/>
            <a:ext cx="2444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0.15</a:t>
            </a:r>
            <a:endParaRPr lang="en-US" altLang="en-US" sz="1600">
              <a:latin typeface="Arial" panose="020B0604020202020204" pitchFamily="34" charset="0"/>
            </a:endParaRPr>
          </a:p>
        </p:txBody>
      </p:sp>
      <p:sp>
        <p:nvSpPr>
          <p:cNvPr id="10332" name="Line 92">
            <a:extLst>
              <a:ext uri="{FF2B5EF4-FFF2-40B4-BE49-F238E27FC236}">
                <a16:creationId xmlns:a16="http://schemas.microsoft.com/office/drawing/2014/main" id="{8B0F60E7-F477-45CD-9B91-5849FA788563}"/>
              </a:ext>
            </a:extLst>
          </p:cNvPr>
          <p:cNvSpPr>
            <a:spLocks noChangeShapeType="1"/>
          </p:cNvSpPr>
          <p:nvPr/>
        </p:nvSpPr>
        <p:spPr bwMode="auto">
          <a:xfrm>
            <a:off x="2419350" y="3540125"/>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3" name="Rectangle 93">
            <a:extLst>
              <a:ext uri="{FF2B5EF4-FFF2-40B4-BE49-F238E27FC236}">
                <a16:creationId xmlns:a16="http://schemas.microsoft.com/office/drawing/2014/main" id="{1F648E84-798B-484E-9089-9F84C5547D35}"/>
              </a:ext>
            </a:extLst>
          </p:cNvPr>
          <p:cNvSpPr>
            <a:spLocks noChangeArrowheads="1"/>
          </p:cNvSpPr>
          <p:nvPr/>
        </p:nvSpPr>
        <p:spPr bwMode="auto">
          <a:xfrm>
            <a:off x="2187575" y="346233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0.2</a:t>
            </a:r>
            <a:endParaRPr lang="en-US" altLang="en-US" sz="1600">
              <a:latin typeface="Arial" panose="020B0604020202020204" pitchFamily="34" charset="0"/>
            </a:endParaRPr>
          </a:p>
        </p:txBody>
      </p:sp>
      <p:sp>
        <p:nvSpPr>
          <p:cNvPr id="10334" name="Line 94">
            <a:extLst>
              <a:ext uri="{FF2B5EF4-FFF2-40B4-BE49-F238E27FC236}">
                <a16:creationId xmlns:a16="http://schemas.microsoft.com/office/drawing/2014/main" id="{19624B35-C104-4D69-B92A-6879002A95F4}"/>
              </a:ext>
            </a:extLst>
          </p:cNvPr>
          <p:cNvSpPr>
            <a:spLocks noChangeShapeType="1"/>
          </p:cNvSpPr>
          <p:nvPr/>
        </p:nvSpPr>
        <p:spPr bwMode="auto">
          <a:xfrm>
            <a:off x="2419350" y="3119438"/>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5" name="Rectangle 95">
            <a:extLst>
              <a:ext uri="{FF2B5EF4-FFF2-40B4-BE49-F238E27FC236}">
                <a16:creationId xmlns:a16="http://schemas.microsoft.com/office/drawing/2014/main" id="{48C5429B-28F3-479E-BBC6-B2020C8C915C}"/>
              </a:ext>
            </a:extLst>
          </p:cNvPr>
          <p:cNvSpPr>
            <a:spLocks noChangeArrowheads="1"/>
          </p:cNvSpPr>
          <p:nvPr/>
        </p:nvSpPr>
        <p:spPr bwMode="auto">
          <a:xfrm>
            <a:off x="2109788" y="3041650"/>
            <a:ext cx="2444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0.25</a:t>
            </a:r>
            <a:endParaRPr lang="en-US" altLang="en-US" sz="1600">
              <a:latin typeface="Arial" panose="020B0604020202020204" pitchFamily="34" charset="0"/>
            </a:endParaRPr>
          </a:p>
        </p:txBody>
      </p:sp>
      <p:sp>
        <p:nvSpPr>
          <p:cNvPr id="10336" name="Line 96">
            <a:extLst>
              <a:ext uri="{FF2B5EF4-FFF2-40B4-BE49-F238E27FC236}">
                <a16:creationId xmlns:a16="http://schemas.microsoft.com/office/drawing/2014/main" id="{B4717A77-0494-4C93-AED8-BFCC2FAB0AE4}"/>
              </a:ext>
            </a:extLst>
          </p:cNvPr>
          <p:cNvSpPr>
            <a:spLocks noChangeShapeType="1"/>
          </p:cNvSpPr>
          <p:nvPr/>
        </p:nvSpPr>
        <p:spPr bwMode="auto">
          <a:xfrm>
            <a:off x="2419350" y="2698750"/>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7" name="Rectangle 97">
            <a:extLst>
              <a:ext uri="{FF2B5EF4-FFF2-40B4-BE49-F238E27FC236}">
                <a16:creationId xmlns:a16="http://schemas.microsoft.com/office/drawing/2014/main" id="{39F6DDF8-1BB4-4727-B0E1-FF7B4D8577D1}"/>
              </a:ext>
            </a:extLst>
          </p:cNvPr>
          <p:cNvSpPr>
            <a:spLocks noChangeArrowheads="1"/>
          </p:cNvSpPr>
          <p:nvPr/>
        </p:nvSpPr>
        <p:spPr bwMode="auto">
          <a:xfrm>
            <a:off x="2187575" y="26225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0.3</a:t>
            </a:r>
            <a:endParaRPr lang="en-US" altLang="en-US" sz="1600">
              <a:latin typeface="Arial" panose="020B0604020202020204" pitchFamily="34" charset="0"/>
            </a:endParaRPr>
          </a:p>
        </p:txBody>
      </p:sp>
      <p:sp>
        <p:nvSpPr>
          <p:cNvPr id="10338" name="Line 98">
            <a:extLst>
              <a:ext uri="{FF2B5EF4-FFF2-40B4-BE49-F238E27FC236}">
                <a16:creationId xmlns:a16="http://schemas.microsoft.com/office/drawing/2014/main" id="{3EA8544D-5FFD-4FCB-B005-681ACEBD39C4}"/>
              </a:ext>
            </a:extLst>
          </p:cNvPr>
          <p:cNvSpPr>
            <a:spLocks noChangeShapeType="1"/>
          </p:cNvSpPr>
          <p:nvPr/>
        </p:nvSpPr>
        <p:spPr bwMode="auto">
          <a:xfrm>
            <a:off x="2419350" y="2287588"/>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9" name="Rectangle 99">
            <a:extLst>
              <a:ext uri="{FF2B5EF4-FFF2-40B4-BE49-F238E27FC236}">
                <a16:creationId xmlns:a16="http://schemas.microsoft.com/office/drawing/2014/main" id="{7494005C-AD57-4BD0-9637-08D8914830C0}"/>
              </a:ext>
            </a:extLst>
          </p:cNvPr>
          <p:cNvSpPr>
            <a:spLocks noChangeArrowheads="1"/>
          </p:cNvSpPr>
          <p:nvPr/>
        </p:nvSpPr>
        <p:spPr bwMode="auto">
          <a:xfrm>
            <a:off x="2109788" y="2209800"/>
            <a:ext cx="2444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0.35</a:t>
            </a:r>
            <a:endParaRPr lang="en-US" altLang="en-US" sz="1600">
              <a:latin typeface="Times New Roman" panose="02020603050405020304" pitchFamily="18" charset="0"/>
            </a:endParaRPr>
          </a:p>
        </p:txBody>
      </p:sp>
      <p:sp>
        <p:nvSpPr>
          <p:cNvPr id="10340" name="Freeform 100">
            <a:extLst>
              <a:ext uri="{FF2B5EF4-FFF2-40B4-BE49-F238E27FC236}">
                <a16:creationId xmlns:a16="http://schemas.microsoft.com/office/drawing/2014/main" id="{51B5141B-CC62-4843-944C-81A0F6351282}"/>
              </a:ext>
            </a:extLst>
          </p:cNvPr>
          <p:cNvSpPr>
            <a:spLocks/>
          </p:cNvSpPr>
          <p:nvPr/>
        </p:nvSpPr>
        <p:spPr bwMode="auto">
          <a:xfrm>
            <a:off x="2419350" y="2879725"/>
            <a:ext cx="3736975" cy="2332038"/>
          </a:xfrm>
          <a:custGeom>
            <a:avLst/>
            <a:gdLst>
              <a:gd name="T0" fmla="*/ 22 w 2354"/>
              <a:gd name="T1" fmla="*/ 1447 h 1469"/>
              <a:gd name="T2" fmla="*/ 70 w 2354"/>
              <a:gd name="T3" fmla="*/ 1399 h 1469"/>
              <a:gd name="T4" fmla="*/ 114 w 2354"/>
              <a:gd name="T5" fmla="*/ 1339 h 1469"/>
              <a:gd name="T6" fmla="*/ 162 w 2354"/>
              <a:gd name="T7" fmla="*/ 1264 h 1469"/>
              <a:gd name="T8" fmla="*/ 211 w 2354"/>
              <a:gd name="T9" fmla="*/ 977 h 1469"/>
              <a:gd name="T10" fmla="*/ 254 w 2354"/>
              <a:gd name="T11" fmla="*/ 707 h 1469"/>
              <a:gd name="T12" fmla="*/ 303 w 2354"/>
              <a:gd name="T13" fmla="*/ 540 h 1469"/>
              <a:gd name="T14" fmla="*/ 352 w 2354"/>
              <a:gd name="T15" fmla="*/ 389 h 1469"/>
              <a:gd name="T16" fmla="*/ 395 w 2354"/>
              <a:gd name="T17" fmla="*/ 248 h 1469"/>
              <a:gd name="T18" fmla="*/ 444 w 2354"/>
              <a:gd name="T19" fmla="*/ 129 h 1469"/>
              <a:gd name="T20" fmla="*/ 492 w 2354"/>
              <a:gd name="T21" fmla="*/ 21 h 1469"/>
              <a:gd name="T22" fmla="*/ 536 w 2354"/>
              <a:gd name="T23" fmla="*/ 5 h 1469"/>
              <a:gd name="T24" fmla="*/ 584 w 2354"/>
              <a:gd name="T25" fmla="*/ 64 h 1469"/>
              <a:gd name="T26" fmla="*/ 633 w 2354"/>
              <a:gd name="T27" fmla="*/ 189 h 1469"/>
              <a:gd name="T28" fmla="*/ 676 w 2354"/>
              <a:gd name="T29" fmla="*/ 313 h 1469"/>
              <a:gd name="T30" fmla="*/ 725 w 2354"/>
              <a:gd name="T31" fmla="*/ 405 h 1469"/>
              <a:gd name="T32" fmla="*/ 774 w 2354"/>
              <a:gd name="T33" fmla="*/ 507 h 1469"/>
              <a:gd name="T34" fmla="*/ 817 w 2354"/>
              <a:gd name="T35" fmla="*/ 578 h 1469"/>
              <a:gd name="T36" fmla="*/ 866 w 2354"/>
              <a:gd name="T37" fmla="*/ 653 h 1469"/>
              <a:gd name="T38" fmla="*/ 914 w 2354"/>
              <a:gd name="T39" fmla="*/ 740 h 1469"/>
              <a:gd name="T40" fmla="*/ 958 w 2354"/>
              <a:gd name="T41" fmla="*/ 832 h 1469"/>
              <a:gd name="T42" fmla="*/ 1006 w 2354"/>
              <a:gd name="T43" fmla="*/ 929 h 1469"/>
              <a:gd name="T44" fmla="*/ 1055 w 2354"/>
              <a:gd name="T45" fmla="*/ 1010 h 1469"/>
              <a:gd name="T46" fmla="*/ 1098 w 2354"/>
              <a:gd name="T47" fmla="*/ 1075 h 1469"/>
              <a:gd name="T48" fmla="*/ 1147 w 2354"/>
              <a:gd name="T49" fmla="*/ 1134 h 1469"/>
              <a:gd name="T50" fmla="*/ 1196 w 2354"/>
              <a:gd name="T51" fmla="*/ 1177 h 1469"/>
              <a:gd name="T52" fmla="*/ 1239 w 2354"/>
              <a:gd name="T53" fmla="*/ 1215 h 1469"/>
              <a:gd name="T54" fmla="*/ 1288 w 2354"/>
              <a:gd name="T55" fmla="*/ 1253 h 1469"/>
              <a:gd name="T56" fmla="*/ 1336 w 2354"/>
              <a:gd name="T57" fmla="*/ 1285 h 1469"/>
              <a:gd name="T58" fmla="*/ 1380 w 2354"/>
              <a:gd name="T59" fmla="*/ 1318 h 1469"/>
              <a:gd name="T60" fmla="*/ 1428 w 2354"/>
              <a:gd name="T61" fmla="*/ 1350 h 1469"/>
              <a:gd name="T62" fmla="*/ 1477 w 2354"/>
              <a:gd name="T63" fmla="*/ 1393 h 1469"/>
              <a:gd name="T64" fmla="*/ 1520 w 2354"/>
              <a:gd name="T65" fmla="*/ 1415 h 1469"/>
              <a:gd name="T66" fmla="*/ 1569 w 2354"/>
              <a:gd name="T67" fmla="*/ 1372 h 1469"/>
              <a:gd name="T68" fmla="*/ 1618 w 2354"/>
              <a:gd name="T69" fmla="*/ 1356 h 1469"/>
              <a:gd name="T70" fmla="*/ 1661 w 2354"/>
              <a:gd name="T71" fmla="*/ 1350 h 1469"/>
              <a:gd name="T72" fmla="*/ 1710 w 2354"/>
              <a:gd name="T73" fmla="*/ 1345 h 1469"/>
              <a:gd name="T74" fmla="*/ 1758 w 2354"/>
              <a:gd name="T75" fmla="*/ 1323 h 1469"/>
              <a:gd name="T76" fmla="*/ 1802 w 2354"/>
              <a:gd name="T77" fmla="*/ 1296 h 1469"/>
              <a:gd name="T78" fmla="*/ 1850 w 2354"/>
              <a:gd name="T79" fmla="*/ 1285 h 1469"/>
              <a:gd name="T80" fmla="*/ 1899 w 2354"/>
              <a:gd name="T81" fmla="*/ 1275 h 1469"/>
              <a:gd name="T82" fmla="*/ 1942 w 2354"/>
              <a:gd name="T83" fmla="*/ 1280 h 1469"/>
              <a:gd name="T84" fmla="*/ 1991 w 2354"/>
              <a:gd name="T85" fmla="*/ 1269 h 1469"/>
              <a:gd name="T86" fmla="*/ 2040 w 2354"/>
              <a:gd name="T87" fmla="*/ 1264 h 1469"/>
              <a:gd name="T88" fmla="*/ 2083 w 2354"/>
              <a:gd name="T89" fmla="*/ 1258 h 1469"/>
              <a:gd name="T90" fmla="*/ 2132 w 2354"/>
              <a:gd name="T91" fmla="*/ 1242 h 1469"/>
              <a:gd name="T92" fmla="*/ 2180 w 2354"/>
              <a:gd name="T93" fmla="*/ 1231 h 1469"/>
              <a:gd name="T94" fmla="*/ 2224 w 2354"/>
              <a:gd name="T95" fmla="*/ 1226 h 1469"/>
              <a:gd name="T96" fmla="*/ 2272 w 2354"/>
              <a:gd name="T97" fmla="*/ 1215 h 1469"/>
              <a:gd name="T98" fmla="*/ 2321 w 2354"/>
              <a:gd name="T99" fmla="*/ 1210 h 1469"/>
              <a:gd name="T100" fmla="*/ 2354 w 2354"/>
              <a:gd name="T101" fmla="*/ 1210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54" h="1469">
                <a:moveTo>
                  <a:pt x="0" y="1469"/>
                </a:moveTo>
                <a:lnTo>
                  <a:pt x="22" y="1447"/>
                </a:lnTo>
                <a:lnTo>
                  <a:pt x="43" y="1426"/>
                </a:lnTo>
                <a:lnTo>
                  <a:pt x="70" y="1399"/>
                </a:lnTo>
                <a:lnTo>
                  <a:pt x="92" y="1366"/>
                </a:lnTo>
                <a:lnTo>
                  <a:pt x="114" y="1339"/>
                </a:lnTo>
                <a:lnTo>
                  <a:pt x="141" y="1307"/>
                </a:lnTo>
                <a:lnTo>
                  <a:pt x="162" y="1264"/>
                </a:lnTo>
                <a:lnTo>
                  <a:pt x="184" y="1123"/>
                </a:lnTo>
                <a:lnTo>
                  <a:pt x="211" y="977"/>
                </a:lnTo>
                <a:lnTo>
                  <a:pt x="233" y="832"/>
                </a:lnTo>
                <a:lnTo>
                  <a:pt x="254" y="707"/>
                </a:lnTo>
                <a:lnTo>
                  <a:pt x="281" y="615"/>
                </a:lnTo>
                <a:lnTo>
                  <a:pt x="303" y="540"/>
                </a:lnTo>
                <a:lnTo>
                  <a:pt x="325" y="448"/>
                </a:lnTo>
                <a:lnTo>
                  <a:pt x="352" y="389"/>
                </a:lnTo>
                <a:lnTo>
                  <a:pt x="373" y="318"/>
                </a:lnTo>
                <a:lnTo>
                  <a:pt x="395" y="248"/>
                </a:lnTo>
                <a:lnTo>
                  <a:pt x="422" y="189"/>
                </a:lnTo>
                <a:lnTo>
                  <a:pt x="444" y="129"/>
                </a:lnTo>
                <a:lnTo>
                  <a:pt x="465" y="64"/>
                </a:lnTo>
                <a:lnTo>
                  <a:pt x="492" y="21"/>
                </a:lnTo>
                <a:lnTo>
                  <a:pt x="514" y="0"/>
                </a:lnTo>
                <a:lnTo>
                  <a:pt x="536" y="5"/>
                </a:lnTo>
                <a:lnTo>
                  <a:pt x="563" y="27"/>
                </a:lnTo>
                <a:lnTo>
                  <a:pt x="584" y="64"/>
                </a:lnTo>
                <a:lnTo>
                  <a:pt x="606" y="124"/>
                </a:lnTo>
                <a:lnTo>
                  <a:pt x="633" y="189"/>
                </a:lnTo>
                <a:lnTo>
                  <a:pt x="655" y="254"/>
                </a:lnTo>
                <a:lnTo>
                  <a:pt x="676" y="313"/>
                </a:lnTo>
                <a:lnTo>
                  <a:pt x="703" y="367"/>
                </a:lnTo>
                <a:lnTo>
                  <a:pt x="725" y="405"/>
                </a:lnTo>
                <a:lnTo>
                  <a:pt x="747" y="464"/>
                </a:lnTo>
                <a:lnTo>
                  <a:pt x="774" y="507"/>
                </a:lnTo>
                <a:lnTo>
                  <a:pt x="795" y="545"/>
                </a:lnTo>
                <a:lnTo>
                  <a:pt x="817" y="578"/>
                </a:lnTo>
                <a:lnTo>
                  <a:pt x="844" y="615"/>
                </a:lnTo>
                <a:lnTo>
                  <a:pt x="866" y="653"/>
                </a:lnTo>
                <a:lnTo>
                  <a:pt x="887" y="691"/>
                </a:lnTo>
                <a:lnTo>
                  <a:pt x="914" y="740"/>
                </a:lnTo>
                <a:lnTo>
                  <a:pt x="936" y="788"/>
                </a:lnTo>
                <a:lnTo>
                  <a:pt x="958" y="832"/>
                </a:lnTo>
                <a:lnTo>
                  <a:pt x="985" y="880"/>
                </a:lnTo>
                <a:lnTo>
                  <a:pt x="1006" y="929"/>
                </a:lnTo>
                <a:lnTo>
                  <a:pt x="1028" y="972"/>
                </a:lnTo>
                <a:lnTo>
                  <a:pt x="1055" y="1010"/>
                </a:lnTo>
                <a:lnTo>
                  <a:pt x="1077" y="1042"/>
                </a:lnTo>
                <a:lnTo>
                  <a:pt x="1098" y="1075"/>
                </a:lnTo>
                <a:lnTo>
                  <a:pt x="1125" y="1107"/>
                </a:lnTo>
                <a:lnTo>
                  <a:pt x="1147" y="1134"/>
                </a:lnTo>
                <a:lnTo>
                  <a:pt x="1169" y="1156"/>
                </a:lnTo>
                <a:lnTo>
                  <a:pt x="1196" y="1177"/>
                </a:lnTo>
                <a:lnTo>
                  <a:pt x="1217" y="1199"/>
                </a:lnTo>
                <a:lnTo>
                  <a:pt x="1239" y="1215"/>
                </a:lnTo>
                <a:lnTo>
                  <a:pt x="1266" y="1231"/>
                </a:lnTo>
                <a:lnTo>
                  <a:pt x="1288" y="1253"/>
                </a:lnTo>
                <a:lnTo>
                  <a:pt x="1309" y="1269"/>
                </a:lnTo>
                <a:lnTo>
                  <a:pt x="1336" y="1285"/>
                </a:lnTo>
                <a:lnTo>
                  <a:pt x="1358" y="1296"/>
                </a:lnTo>
                <a:lnTo>
                  <a:pt x="1380" y="1318"/>
                </a:lnTo>
                <a:lnTo>
                  <a:pt x="1407" y="1334"/>
                </a:lnTo>
                <a:lnTo>
                  <a:pt x="1428" y="1350"/>
                </a:lnTo>
                <a:lnTo>
                  <a:pt x="1450" y="1372"/>
                </a:lnTo>
                <a:lnTo>
                  <a:pt x="1477" y="1393"/>
                </a:lnTo>
                <a:lnTo>
                  <a:pt x="1499" y="1420"/>
                </a:lnTo>
                <a:lnTo>
                  <a:pt x="1520" y="1415"/>
                </a:lnTo>
                <a:lnTo>
                  <a:pt x="1547" y="1388"/>
                </a:lnTo>
                <a:lnTo>
                  <a:pt x="1569" y="1372"/>
                </a:lnTo>
                <a:lnTo>
                  <a:pt x="1591" y="1361"/>
                </a:lnTo>
                <a:lnTo>
                  <a:pt x="1618" y="1356"/>
                </a:lnTo>
                <a:lnTo>
                  <a:pt x="1639" y="1350"/>
                </a:lnTo>
                <a:lnTo>
                  <a:pt x="1661" y="1350"/>
                </a:lnTo>
                <a:lnTo>
                  <a:pt x="1688" y="1345"/>
                </a:lnTo>
                <a:lnTo>
                  <a:pt x="1710" y="1345"/>
                </a:lnTo>
                <a:lnTo>
                  <a:pt x="1731" y="1334"/>
                </a:lnTo>
                <a:lnTo>
                  <a:pt x="1758" y="1323"/>
                </a:lnTo>
                <a:lnTo>
                  <a:pt x="1780" y="1312"/>
                </a:lnTo>
                <a:lnTo>
                  <a:pt x="1802" y="1296"/>
                </a:lnTo>
                <a:lnTo>
                  <a:pt x="1829" y="1291"/>
                </a:lnTo>
                <a:lnTo>
                  <a:pt x="1850" y="1285"/>
                </a:lnTo>
                <a:lnTo>
                  <a:pt x="1872" y="1285"/>
                </a:lnTo>
                <a:lnTo>
                  <a:pt x="1899" y="1275"/>
                </a:lnTo>
                <a:lnTo>
                  <a:pt x="1921" y="1280"/>
                </a:lnTo>
                <a:lnTo>
                  <a:pt x="1942" y="1280"/>
                </a:lnTo>
                <a:lnTo>
                  <a:pt x="1969" y="1275"/>
                </a:lnTo>
                <a:lnTo>
                  <a:pt x="1991" y="1269"/>
                </a:lnTo>
                <a:lnTo>
                  <a:pt x="2013" y="1269"/>
                </a:lnTo>
                <a:lnTo>
                  <a:pt x="2040" y="1264"/>
                </a:lnTo>
                <a:lnTo>
                  <a:pt x="2061" y="1264"/>
                </a:lnTo>
                <a:lnTo>
                  <a:pt x="2083" y="1258"/>
                </a:lnTo>
                <a:lnTo>
                  <a:pt x="2110" y="1242"/>
                </a:lnTo>
                <a:lnTo>
                  <a:pt x="2132" y="1242"/>
                </a:lnTo>
                <a:lnTo>
                  <a:pt x="2153" y="1231"/>
                </a:lnTo>
                <a:lnTo>
                  <a:pt x="2180" y="1231"/>
                </a:lnTo>
                <a:lnTo>
                  <a:pt x="2202" y="1221"/>
                </a:lnTo>
                <a:lnTo>
                  <a:pt x="2224" y="1226"/>
                </a:lnTo>
                <a:lnTo>
                  <a:pt x="2251" y="1210"/>
                </a:lnTo>
                <a:lnTo>
                  <a:pt x="2272" y="1215"/>
                </a:lnTo>
                <a:lnTo>
                  <a:pt x="2294" y="1204"/>
                </a:lnTo>
                <a:lnTo>
                  <a:pt x="2321" y="1210"/>
                </a:lnTo>
                <a:lnTo>
                  <a:pt x="2343" y="1204"/>
                </a:lnTo>
                <a:lnTo>
                  <a:pt x="2354" y="121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41" name="Rectangle 101">
            <a:extLst>
              <a:ext uri="{FF2B5EF4-FFF2-40B4-BE49-F238E27FC236}">
                <a16:creationId xmlns:a16="http://schemas.microsoft.com/office/drawing/2014/main" id="{56E455AF-F28E-4A45-9D7B-312B1FDBCCD7}"/>
              </a:ext>
            </a:extLst>
          </p:cNvPr>
          <p:cNvSpPr>
            <a:spLocks noChangeArrowheads="1"/>
          </p:cNvSpPr>
          <p:nvPr/>
        </p:nvSpPr>
        <p:spPr bwMode="auto">
          <a:xfrm rot="16200000">
            <a:off x="1534318" y="3733007"/>
            <a:ext cx="8937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Amplitude (V/N)</a:t>
            </a:r>
            <a:endParaRPr lang="en-US" altLang="en-US" sz="1000">
              <a:latin typeface="Arial" panose="020B0604020202020204" pitchFamily="34" charset="0"/>
            </a:endParaRPr>
          </a:p>
        </p:txBody>
      </p:sp>
      <p:sp>
        <p:nvSpPr>
          <p:cNvPr id="10342" name="Rectangle 102">
            <a:extLst>
              <a:ext uri="{FF2B5EF4-FFF2-40B4-BE49-F238E27FC236}">
                <a16:creationId xmlns:a16="http://schemas.microsoft.com/office/drawing/2014/main" id="{A8CC0DE1-249F-43D1-8526-007EA414D8E4}"/>
              </a:ext>
            </a:extLst>
          </p:cNvPr>
          <p:cNvSpPr>
            <a:spLocks noChangeArrowheads="1"/>
          </p:cNvSpPr>
          <p:nvPr/>
        </p:nvSpPr>
        <p:spPr bwMode="auto">
          <a:xfrm>
            <a:off x="4043363" y="5408613"/>
            <a:ext cx="4175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f (MHz)</a:t>
            </a:r>
            <a:endParaRPr lang="en-US" altLang="en-US" sz="1600">
              <a:latin typeface="Arial" panose="020B0604020202020204" pitchFamily="34" charset="0"/>
            </a:endParaRPr>
          </a:p>
        </p:txBody>
      </p:sp>
      <p:sp>
        <p:nvSpPr>
          <p:cNvPr id="10343" name="Line 103">
            <a:extLst>
              <a:ext uri="{FF2B5EF4-FFF2-40B4-BE49-F238E27FC236}">
                <a16:creationId xmlns:a16="http://schemas.microsoft.com/office/drawing/2014/main" id="{860CB661-0758-4C3A-9F7C-780380789B7F}"/>
              </a:ext>
            </a:extLst>
          </p:cNvPr>
          <p:cNvSpPr>
            <a:spLocks noChangeShapeType="1"/>
          </p:cNvSpPr>
          <p:nvPr/>
        </p:nvSpPr>
        <p:spPr bwMode="auto">
          <a:xfrm>
            <a:off x="2419350" y="5219700"/>
            <a:ext cx="3727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4" name="Line 104">
            <a:extLst>
              <a:ext uri="{FF2B5EF4-FFF2-40B4-BE49-F238E27FC236}">
                <a16:creationId xmlns:a16="http://schemas.microsoft.com/office/drawing/2014/main" id="{B5AEDC0B-9E15-4D4E-87CF-0E192C4F48C9}"/>
              </a:ext>
            </a:extLst>
          </p:cNvPr>
          <p:cNvSpPr>
            <a:spLocks noChangeShapeType="1"/>
          </p:cNvSpPr>
          <p:nvPr/>
        </p:nvSpPr>
        <p:spPr bwMode="auto">
          <a:xfrm flipV="1">
            <a:off x="6146800" y="2278063"/>
            <a:ext cx="1588" cy="29416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5" name="Line 105">
            <a:extLst>
              <a:ext uri="{FF2B5EF4-FFF2-40B4-BE49-F238E27FC236}">
                <a16:creationId xmlns:a16="http://schemas.microsoft.com/office/drawing/2014/main" id="{C2B05591-5051-4B10-8736-B32C4D93BFE8}"/>
              </a:ext>
            </a:extLst>
          </p:cNvPr>
          <p:cNvSpPr>
            <a:spLocks noChangeShapeType="1"/>
          </p:cNvSpPr>
          <p:nvPr/>
        </p:nvSpPr>
        <p:spPr bwMode="auto">
          <a:xfrm flipV="1">
            <a:off x="2419350" y="5176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6" name="Rectangle 106">
            <a:extLst>
              <a:ext uri="{FF2B5EF4-FFF2-40B4-BE49-F238E27FC236}">
                <a16:creationId xmlns:a16="http://schemas.microsoft.com/office/drawing/2014/main" id="{5FBEEE38-965A-4764-B7F7-DC2490F204DB}"/>
              </a:ext>
            </a:extLst>
          </p:cNvPr>
          <p:cNvSpPr>
            <a:spLocks noChangeArrowheads="1"/>
          </p:cNvSpPr>
          <p:nvPr/>
        </p:nvSpPr>
        <p:spPr bwMode="auto">
          <a:xfrm>
            <a:off x="2405063" y="527843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a:t>
            </a:r>
            <a:endParaRPr lang="en-US" altLang="en-US" sz="1600">
              <a:latin typeface="Arial" panose="020B0604020202020204" pitchFamily="34" charset="0"/>
            </a:endParaRPr>
          </a:p>
        </p:txBody>
      </p:sp>
      <p:sp>
        <p:nvSpPr>
          <p:cNvPr id="10347" name="Line 107">
            <a:extLst>
              <a:ext uri="{FF2B5EF4-FFF2-40B4-BE49-F238E27FC236}">
                <a16:creationId xmlns:a16="http://schemas.microsoft.com/office/drawing/2014/main" id="{C95CC66C-9D56-4653-A405-EA48E73023DF}"/>
              </a:ext>
            </a:extLst>
          </p:cNvPr>
          <p:cNvSpPr>
            <a:spLocks noChangeShapeType="1"/>
          </p:cNvSpPr>
          <p:nvPr/>
        </p:nvSpPr>
        <p:spPr bwMode="auto">
          <a:xfrm flipV="1">
            <a:off x="3346450" y="5176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8" name="Rectangle 108">
            <a:extLst>
              <a:ext uri="{FF2B5EF4-FFF2-40B4-BE49-F238E27FC236}">
                <a16:creationId xmlns:a16="http://schemas.microsoft.com/office/drawing/2014/main" id="{CBCFAE73-5D19-4F83-AB86-F1865AB42F96}"/>
              </a:ext>
            </a:extLst>
          </p:cNvPr>
          <p:cNvSpPr>
            <a:spLocks noChangeArrowheads="1"/>
          </p:cNvSpPr>
          <p:nvPr/>
        </p:nvSpPr>
        <p:spPr bwMode="auto">
          <a:xfrm>
            <a:off x="3306763" y="527208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5</a:t>
            </a:r>
            <a:endParaRPr lang="en-US" altLang="en-US" sz="1600">
              <a:latin typeface="Arial" panose="020B0604020202020204" pitchFamily="34" charset="0"/>
            </a:endParaRPr>
          </a:p>
        </p:txBody>
      </p:sp>
      <p:sp>
        <p:nvSpPr>
          <p:cNvPr id="10349" name="Line 109">
            <a:extLst>
              <a:ext uri="{FF2B5EF4-FFF2-40B4-BE49-F238E27FC236}">
                <a16:creationId xmlns:a16="http://schemas.microsoft.com/office/drawing/2014/main" id="{9B0B182C-2CEA-435B-8B4B-81187A9E329D}"/>
              </a:ext>
            </a:extLst>
          </p:cNvPr>
          <p:cNvSpPr>
            <a:spLocks noChangeShapeType="1"/>
          </p:cNvSpPr>
          <p:nvPr/>
        </p:nvSpPr>
        <p:spPr bwMode="auto">
          <a:xfrm flipV="1">
            <a:off x="4283075" y="5176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0" name="Rectangle 110">
            <a:extLst>
              <a:ext uri="{FF2B5EF4-FFF2-40B4-BE49-F238E27FC236}">
                <a16:creationId xmlns:a16="http://schemas.microsoft.com/office/drawing/2014/main" id="{347B35AA-2B65-4448-AB09-95754E6B15DA}"/>
              </a:ext>
            </a:extLst>
          </p:cNvPr>
          <p:cNvSpPr>
            <a:spLocks noChangeArrowheads="1"/>
          </p:cNvSpPr>
          <p:nvPr/>
        </p:nvSpPr>
        <p:spPr bwMode="auto">
          <a:xfrm>
            <a:off x="4221163" y="52403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10</a:t>
            </a:r>
            <a:endParaRPr lang="en-US" altLang="en-US" sz="1600">
              <a:latin typeface="Arial" panose="020B0604020202020204" pitchFamily="34" charset="0"/>
            </a:endParaRPr>
          </a:p>
        </p:txBody>
      </p:sp>
      <p:sp>
        <p:nvSpPr>
          <p:cNvPr id="10351" name="Line 111">
            <a:extLst>
              <a:ext uri="{FF2B5EF4-FFF2-40B4-BE49-F238E27FC236}">
                <a16:creationId xmlns:a16="http://schemas.microsoft.com/office/drawing/2014/main" id="{83F0C0D8-DAEC-44D3-9567-DAEF314AE427}"/>
              </a:ext>
            </a:extLst>
          </p:cNvPr>
          <p:cNvSpPr>
            <a:spLocks noChangeShapeType="1"/>
          </p:cNvSpPr>
          <p:nvPr/>
        </p:nvSpPr>
        <p:spPr bwMode="auto">
          <a:xfrm flipV="1">
            <a:off x="5210175" y="5176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2" name="Rectangle 112">
            <a:extLst>
              <a:ext uri="{FF2B5EF4-FFF2-40B4-BE49-F238E27FC236}">
                <a16:creationId xmlns:a16="http://schemas.microsoft.com/office/drawing/2014/main" id="{37F6593D-8F3B-43C6-9C34-746A13919F03}"/>
              </a:ext>
            </a:extLst>
          </p:cNvPr>
          <p:cNvSpPr>
            <a:spLocks noChangeArrowheads="1"/>
          </p:cNvSpPr>
          <p:nvPr/>
        </p:nvSpPr>
        <p:spPr bwMode="auto">
          <a:xfrm>
            <a:off x="5148263" y="52530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15</a:t>
            </a:r>
            <a:endParaRPr lang="en-US" altLang="en-US" sz="1600">
              <a:latin typeface="Arial" panose="020B0604020202020204" pitchFamily="34" charset="0"/>
            </a:endParaRPr>
          </a:p>
        </p:txBody>
      </p:sp>
      <p:sp>
        <p:nvSpPr>
          <p:cNvPr id="10353" name="Line 113">
            <a:extLst>
              <a:ext uri="{FF2B5EF4-FFF2-40B4-BE49-F238E27FC236}">
                <a16:creationId xmlns:a16="http://schemas.microsoft.com/office/drawing/2014/main" id="{DE4ED92C-43E2-4E50-939D-F2B891FAB8EC}"/>
              </a:ext>
            </a:extLst>
          </p:cNvPr>
          <p:cNvSpPr>
            <a:spLocks noChangeShapeType="1"/>
          </p:cNvSpPr>
          <p:nvPr/>
        </p:nvSpPr>
        <p:spPr bwMode="auto">
          <a:xfrm flipV="1">
            <a:off x="6146800" y="5176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4" name="Rectangle 114">
            <a:extLst>
              <a:ext uri="{FF2B5EF4-FFF2-40B4-BE49-F238E27FC236}">
                <a16:creationId xmlns:a16="http://schemas.microsoft.com/office/drawing/2014/main" id="{4D16B676-72E0-4C61-8E51-8ADC9F0BCE10}"/>
              </a:ext>
            </a:extLst>
          </p:cNvPr>
          <p:cNvSpPr>
            <a:spLocks noChangeArrowheads="1"/>
          </p:cNvSpPr>
          <p:nvPr/>
        </p:nvSpPr>
        <p:spPr bwMode="auto">
          <a:xfrm>
            <a:off x="6056313" y="52657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20</a:t>
            </a:r>
            <a:endParaRPr lang="en-US" altLang="en-US" sz="1600">
              <a:latin typeface="Arial" panose="020B0604020202020204" pitchFamily="34" charset="0"/>
            </a:endParaRPr>
          </a:p>
        </p:txBody>
      </p:sp>
      <p:sp>
        <p:nvSpPr>
          <p:cNvPr id="10355" name="Line 115">
            <a:extLst>
              <a:ext uri="{FF2B5EF4-FFF2-40B4-BE49-F238E27FC236}">
                <a16:creationId xmlns:a16="http://schemas.microsoft.com/office/drawing/2014/main" id="{8FC1D77D-C4D8-4715-A9AA-83A7F857C109}"/>
              </a:ext>
            </a:extLst>
          </p:cNvPr>
          <p:cNvSpPr>
            <a:spLocks noChangeShapeType="1"/>
          </p:cNvSpPr>
          <p:nvPr/>
        </p:nvSpPr>
        <p:spPr bwMode="auto">
          <a:xfrm flipH="1">
            <a:off x="6103938" y="5219700"/>
            <a:ext cx="428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6" name="Rectangle 116">
            <a:extLst>
              <a:ext uri="{FF2B5EF4-FFF2-40B4-BE49-F238E27FC236}">
                <a16:creationId xmlns:a16="http://schemas.microsoft.com/office/drawing/2014/main" id="{EDC40852-B263-41C3-A617-E1FC987ED023}"/>
              </a:ext>
            </a:extLst>
          </p:cNvPr>
          <p:cNvSpPr>
            <a:spLocks noChangeArrowheads="1"/>
          </p:cNvSpPr>
          <p:nvPr/>
        </p:nvSpPr>
        <p:spPr bwMode="auto">
          <a:xfrm>
            <a:off x="6172200" y="5143500"/>
            <a:ext cx="2524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-200</a:t>
            </a:r>
            <a:endParaRPr lang="en-US" altLang="en-US" sz="1600">
              <a:latin typeface="Arial" panose="020B0604020202020204" pitchFamily="34" charset="0"/>
            </a:endParaRPr>
          </a:p>
        </p:txBody>
      </p:sp>
      <p:sp>
        <p:nvSpPr>
          <p:cNvPr id="10357" name="Line 117">
            <a:extLst>
              <a:ext uri="{FF2B5EF4-FFF2-40B4-BE49-F238E27FC236}">
                <a16:creationId xmlns:a16="http://schemas.microsoft.com/office/drawing/2014/main" id="{17621DA6-513A-4C2C-B6DD-40296092C8D6}"/>
              </a:ext>
            </a:extLst>
          </p:cNvPr>
          <p:cNvSpPr>
            <a:spLocks noChangeShapeType="1"/>
          </p:cNvSpPr>
          <p:nvPr/>
        </p:nvSpPr>
        <p:spPr bwMode="auto">
          <a:xfrm flipH="1">
            <a:off x="6103938" y="4730750"/>
            <a:ext cx="428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8" name="Rectangle 118">
            <a:extLst>
              <a:ext uri="{FF2B5EF4-FFF2-40B4-BE49-F238E27FC236}">
                <a16:creationId xmlns:a16="http://schemas.microsoft.com/office/drawing/2014/main" id="{3605C89E-C09B-40BA-9AB5-DB4724CD8CE8}"/>
              </a:ext>
            </a:extLst>
          </p:cNvPr>
          <p:cNvSpPr>
            <a:spLocks noChangeArrowheads="1"/>
          </p:cNvSpPr>
          <p:nvPr/>
        </p:nvSpPr>
        <p:spPr bwMode="auto">
          <a:xfrm>
            <a:off x="6172200" y="4654550"/>
            <a:ext cx="2524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-150</a:t>
            </a:r>
            <a:endParaRPr lang="en-US" altLang="en-US" sz="1600">
              <a:latin typeface="Arial" panose="020B0604020202020204" pitchFamily="34" charset="0"/>
            </a:endParaRPr>
          </a:p>
        </p:txBody>
      </p:sp>
      <p:sp>
        <p:nvSpPr>
          <p:cNvPr id="10359" name="Line 119">
            <a:extLst>
              <a:ext uri="{FF2B5EF4-FFF2-40B4-BE49-F238E27FC236}">
                <a16:creationId xmlns:a16="http://schemas.microsoft.com/office/drawing/2014/main" id="{CB0B9BC5-404D-4421-BF33-BF5E5940C919}"/>
              </a:ext>
            </a:extLst>
          </p:cNvPr>
          <p:cNvSpPr>
            <a:spLocks noChangeShapeType="1"/>
          </p:cNvSpPr>
          <p:nvPr/>
        </p:nvSpPr>
        <p:spPr bwMode="auto">
          <a:xfrm flipH="1">
            <a:off x="6103938" y="4243388"/>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0" name="Rectangle 120">
            <a:extLst>
              <a:ext uri="{FF2B5EF4-FFF2-40B4-BE49-F238E27FC236}">
                <a16:creationId xmlns:a16="http://schemas.microsoft.com/office/drawing/2014/main" id="{F2A09F15-2507-48D2-9028-045A65CBC7C8}"/>
              </a:ext>
            </a:extLst>
          </p:cNvPr>
          <p:cNvSpPr>
            <a:spLocks noChangeArrowheads="1"/>
          </p:cNvSpPr>
          <p:nvPr/>
        </p:nvSpPr>
        <p:spPr bwMode="auto">
          <a:xfrm>
            <a:off x="6172200" y="4165600"/>
            <a:ext cx="2524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-100</a:t>
            </a:r>
            <a:endParaRPr lang="en-US" altLang="en-US" sz="1600">
              <a:latin typeface="Arial" panose="020B0604020202020204" pitchFamily="34" charset="0"/>
            </a:endParaRPr>
          </a:p>
        </p:txBody>
      </p:sp>
      <p:sp>
        <p:nvSpPr>
          <p:cNvPr id="10361" name="Line 121">
            <a:extLst>
              <a:ext uri="{FF2B5EF4-FFF2-40B4-BE49-F238E27FC236}">
                <a16:creationId xmlns:a16="http://schemas.microsoft.com/office/drawing/2014/main" id="{C1915E9A-74C9-4A32-99EA-3FBC6FE6775F}"/>
              </a:ext>
            </a:extLst>
          </p:cNvPr>
          <p:cNvSpPr>
            <a:spLocks noChangeShapeType="1"/>
          </p:cNvSpPr>
          <p:nvPr/>
        </p:nvSpPr>
        <p:spPr bwMode="auto">
          <a:xfrm flipH="1">
            <a:off x="6103938" y="3754438"/>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2" name="Rectangle 122">
            <a:extLst>
              <a:ext uri="{FF2B5EF4-FFF2-40B4-BE49-F238E27FC236}">
                <a16:creationId xmlns:a16="http://schemas.microsoft.com/office/drawing/2014/main" id="{412DCB11-7DCE-44F7-881C-6821108F84DC}"/>
              </a:ext>
            </a:extLst>
          </p:cNvPr>
          <p:cNvSpPr>
            <a:spLocks noChangeArrowheads="1"/>
          </p:cNvSpPr>
          <p:nvPr/>
        </p:nvSpPr>
        <p:spPr bwMode="auto">
          <a:xfrm>
            <a:off x="6172200" y="3676650"/>
            <a:ext cx="1825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-50</a:t>
            </a:r>
            <a:endParaRPr lang="en-US" altLang="en-US" sz="1600">
              <a:latin typeface="Arial" panose="020B0604020202020204" pitchFamily="34" charset="0"/>
            </a:endParaRPr>
          </a:p>
        </p:txBody>
      </p:sp>
      <p:sp>
        <p:nvSpPr>
          <p:cNvPr id="10363" name="Line 123">
            <a:extLst>
              <a:ext uri="{FF2B5EF4-FFF2-40B4-BE49-F238E27FC236}">
                <a16:creationId xmlns:a16="http://schemas.microsoft.com/office/drawing/2014/main" id="{D178EFA0-6904-4341-8E16-2D9837D012F2}"/>
              </a:ext>
            </a:extLst>
          </p:cNvPr>
          <p:cNvSpPr>
            <a:spLocks noChangeShapeType="1"/>
          </p:cNvSpPr>
          <p:nvPr/>
        </p:nvSpPr>
        <p:spPr bwMode="auto">
          <a:xfrm flipH="1">
            <a:off x="6103938" y="3265488"/>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4" name="Rectangle 124">
            <a:extLst>
              <a:ext uri="{FF2B5EF4-FFF2-40B4-BE49-F238E27FC236}">
                <a16:creationId xmlns:a16="http://schemas.microsoft.com/office/drawing/2014/main" id="{424F15CB-325C-41DD-9D4D-AEAE42C28AA7}"/>
              </a:ext>
            </a:extLst>
          </p:cNvPr>
          <p:cNvSpPr>
            <a:spLocks noChangeArrowheads="1"/>
          </p:cNvSpPr>
          <p:nvPr/>
        </p:nvSpPr>
        <p:spPr bwMode="auto">
          <a:xfrm>
            <a:off x="6172200" y="318770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a:t>
            </a:r>
            <a:endParaRPr lang="en-US" altLang="en-US" sz="1600">
              <a:latin typeface="Arial" panose="020B0604020202020204" pitchFamily="34" charset="0"/>
            </a:endParaRPr>
          </a:p>
        </p:txBody>
      </p:sp>
      <p:sp>
        <p:nvSpPr>
          <p:cNvPr id="10365" name="Line 125">
            <a:extLst>
              <a:ext uri="{FF2B5EF4-FFF2-40B4-BE49-F238E27FC236}">
                <a16:creationId xmlns:a16="http://schemas.microsoft.com/office/drawing/2014/main" id="{922564A8-CC97-472F-A677-2C3C2CD77155}"/>
              </a:ext>
            </a:extLst>
          </p:cNvPr>
          <p:cNvSpPr>
            <a:spLocks noChangeShapeType="1"/>
          </p:cNvSpPr>
          <p:nvPr/>
        </p:nvSpPr>
        <p:spPr bwMode="auto">
          <a:xfrm flipH="1">
            <a:off x="6103938" y="2776538"/>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6" name="Rectangle 126">
            <a:extLst>
              <a:ext uri="{FF2B5EF4-FFF2-40B4-BE49-F238E27FC236}">
                <a16:creationId xmlns:a16="http://schemas.microsoft.com/office/drawing/2014/main" id="{35B8837D-48CE-4CA0-AAE1-E0137E9BB86B}"/>
              </a:ext>
            </a:extLst>
          </p:cNvPr>
          <p:cNvSpPr>
            <a:spLocks noChangeArrowheads="1"/>
          </p:cNvSpPr>
          <p:nvPr/>
        </p:nvSpPr>
        <p:spPr bwMode="auto">
          <a:xfrm>
            <a:off x="6172200" y="269875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50</a:t>
            </a:r>
            <a:endParaRPr lang="en-US" altLang="en-US" sz="1600">
              <a:latin typeface="Arial" panose="020B0604020202020204" pitchFamily="34" charset="0"/>
            </a:endParaRPr>
          </a:p>
        </p:txBody>
      </p:sp>
      <p:sp>
        <p:nvSpPr>
          <p:cNvPr id="10367" name="Line 127">
            <a:extLst>
              <a:ext uri="{FF2B5EF4-FFF2-40B4-BE49-F238E27FC236}">
                <a16:creationId xmlns:a16="http://schemas.microsoft.com/office/drawing/2014/main" id="{5C4D99A6-50DF-44B2-8712-570C19FBED14}"/>
              </a:ext>
            </a:extLst>
          </p:cNvPr>
          <p:cNvSpPr>
            <a:spLocks noChangeShapeType="1"/>
          </p:cNvSpPr>
          <p:nvPr/>
        </p:nvSpPr>
        <p:spPr bwMode="auto">
          <a:xfrm flipH="1">
            <a:off x="6103938" y="2287588"/>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8" name="Rectangle 128">
            <a:extLst>
              <a:ext uri="{FF2B5EF4-FFF2-40B4-BE49-F238E27FC236}">
                <a16:creationId xmlns:a16="http://schemas.microsoft.com/office/drawing/2014/main" id="{5784FADC-312D-45FA-BB87-82AB49FB390D}"/>
              </a:ext>
            </a:extLst>
          </p:cNvPr>
          <p:cNvSpPr>
            <a:spLocks noChangeArrowheads="1"/>
          </p:cNvSpPr>
          <p:nvPr/>
        </p:nvSpPr>
        <p:spPr bwMode="auto">
          <a:xfrm>
            <a:off x="6172200" y="2209800"/>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100</a:t>
            </a:r>
            <a:endParaRPr lang="en-US" altLang="en-US" sz="1600">
              <a:latin typeface="Arial" panose="020B0604020202020204" pitchFamily="34" charset="0"/>
            </a:endParaRPr>
          </a:p>
        </p:txBody>
      </p:sp>
      <p:sp>
        <p:nvSpPr>
          <p:cNvPr id="10369" name="Freeform 129">
            <a:extLst>
              <a:ext uri="{FF2B5EF4-FFF2-40B4-BE49-F238E27FC236}">
                <a16:creationId xmlns:a16="http://schemas.microsoft.com/office/drawing/2014/main" id="{DA266579-3B03-4E46-B70E-3E4A48A40480}"/>
              </a:ext>
            </a:extLst>
          </p:cNvPr>
          <p:cNvSpPr>
            <a:spLocks/>
          </p:cNvSpPr>
          <p:nvPr/>
        </p:nvSpPr>
        <p:spPr bwMode="auto">
          <a:xfrm>
            <a:off x="2419350" y="2320925"/>
            <a:ext cx="3736975" cy="2436813"/>
          </a:xfrm>
          <a:custGeom>
            <a:avLst/>
            <a:gdLst>
              <a:gd name="T0" fmla="*/ 22 w 2354"/>
              <a:gd name="T1" fmla="*/ 1092 h 1535"/>
              <a:gd name="T2" fmla="*/ 70 w 2354"/>
              <a:gd name="T3" fmla="*/ 1232 h 1535"/>
              <a:gd name="T4" fmla="*/ 114 w 2354"/>
              <a:gd name="T5" fmla="*/ 1259 h 1535"/>
              <a:gd name="T6" fmla="*/ 162 w 2354"/>
              <a:gd name="T7" fmla="*/ 1443 h 1535"/>
              <a:gd name="T8" fmla="*/ 211 w 2354"/>
              <a:gd name="T9" fmla="*/ 1535 h 1535"/>
              <a:gd name="T10" fmla="*/ 254 w 2354"/>
              <a:gd name="T11" fmla="*/ 1518 h 1535"/>
              <a:gd name="T12" fmla="*/ 303 w 2354"/>
              <a:gd name="T13" fmla="*/ 1518 h 1535"/>
              <a:gd name="T14" fmla="*/ 352 w 2354"/>
              <a:gd name="T15" fmla="*/ 1508 h 1535"/>
              <a:gd name="T16" fmla="*/ 395 w 2354"/>
              <a:gd name="T17" fmla="*/ 1481 h 1535"/>
              <a:gd name="T18" fmla="*/ 444 w 2354"/>
              <a:gd name="T19" fmla="*/ 1448 h 1535"/>
              <a:gd name="T20" fmla="*/ 492 w 2354"/>
              <a:gd name="T21" fmla="*/ 1389 h 1535"/>
              <a:gd name="T22" fmla="*/ 536 w 2354"/>
              <a:gd name="T23" fmla="*/ 1319 h 1535"/>
              <a:gd name="T24" fmla="*/ 584 w 2354"/>
              <a:gd name="T25" fmla="*/ 1248 h 1535"/>
              <a:gd name="T26" fmla="*/ 633 w 2354"/>
              <a:gd name="T27" fmla="*/ 1184 h 1535"/>
              <a:gd name="T28" fmla="*/ 676 w 2354"/>
              <a:gd name="T29" fmla="*/ 1146 h 1535"/>
              <a:gd name="T30" fmla="*/ 725 w 2354"/>
              <a:gd name="T31" fmla="*/ 1108 h 1535"/>
              <a:gd name="T32" fmla="*/ 774 w 2354"/>
              <a:gd name="T33" fmla="*/ 1070 h 1535"/>
              <a:gd name="T34" fmla="*/ 817 w 2354"/>
              <a:gd name="T35" fmla="*/ 1038 h 1535"/>
              <a:gd name="T36" fmla="*/ 866 w 2354"/>
              <a:gd name="T37" fmla="*/ 994 h 1535"/>
              <a:gd name="T38" fmla="*/ 914 w 2354"/>
              <a:gd name="T39" fmla="*/ 951 h 1535"/>
              <a:gd name="T40" fmla="*/ 958 w 2354"/>
              <a:gd name="T41" fmla="*/ 913 h 1535"/>
              <a:gd name="T42" fmla="*/ 1006 w 2354"/>
              <a:gd name="T43" fmla="*/ 881 h 1535"/>
              <a:gd name="T44" fmla="*/ 1055 w 2354"/>
              <a:gd name="T45" fmla="*/ 859 h 1535"/>
              <a:gd name="T46" fmla="*/ 1098 w 2354"/>
              <a:gd name="T47" fmla="*/ 849 h 1535"/>
              <a:gd name="T48" fmla="*/ 1147 w 2354"/>
              <a:gd name="T49" fmla="*/ 843 h 1535"/>
              <a:gd name="T50" fmla="*/ 1196 w 2354"/>
              <a:gd name="T51" fmla="*/ 838 h 1535"/>
              <a:gd name="T52" fmla="*/ 1239 w 2354"/>
              <a:gd name="T53" fmla="*/ 832 h 1535"/>
              <a:gd name="T54" fmla="*/ 1288 w 2354"/>
              <a:gd name="T55" fmla="*/ 827 h 1535"/>
              <a:gd name="T56" fmla="*/ 1336 w 2354"/>
              <a:gd name="T57" fmla="*/ 822 h 1535"/>
              <a:gd name="T58" fmla="*/ 1380 w 2354"/>
              <a:gd name="T59" fmla="*/ 816 h 1535"/>
              <a:gd name="T60" fmla="*/ 1428 w 2354"/>
              <a:gd name="T61" fmla="*/ 800 h 1535"/>
              <a:gd name="T62" fmla="*/ 1477 w 2354"/>
              <a:gd name="T63" fmla="*/ 768 h 1535"/>
              <a:gd name="T64" fmla="*/ 1520 w 2354"/>
              <a:gd name="T65" fmla="*/ 276 h 1535"/>
              <a:gd name="T66" fmla="*/ 1569 w 2354"/>
              <a:gd name="T67" fmla="*/ 222 h 1535"/>
              <a:gd name="T68" fmla="*/ 1618 w 2354"/>
              <a:gd name="T69" fmla="*/ 184 h 1535"/>
              <a:gd name="T70" fmla="*/ 1661 w 2354"/>
              <a:gd name="T71" fmla="*/ 206 h 1535"/>
              <a:gd name="T72" fmla="*/ 1710 w 2354"/>
              <a:gd name="T73" fmla="*/ 222 h 1535"/>
              <a:gd name="T74" fmla="*/ 1758 w 2354"/>
              <a:gd name="T75" fmla="*/ 254 h 1535"/>
              <a:gd name="T76" fmla="*/ 1802 w 2354"/>
              <a:gd name="T77" fmla="*/ 238 h 1535"/>
              <a:gd name="T78" fmla="*/ 1850 w 2354"/>
              <a:gd name="T79" fmla="*/ 217 h 1535"/>
              <a:gd name="T80" fmla="*/ 1899 w 2354"/>
              <a:gd name="T81" fmla="*/ 195 h 1535"/>
              <a:gd name="T82" fmla="*/ 1942 w 2354"/>
              <a:gd name="T83" fmla="*/ 190 h 1535"/>
              <a:gd name="T84" fmla="*/ 1991 w 2354"/>
              <a:gd name="T85" fmla="*/ 179 h 1535"/>
              <a:gd name="T86" fmla="*/ 2040 w 2354"/>
              <a:gd name="T87" fmla="*/ 179 h 1535"/>
              <a:gd name="T88" fmla="*/ 2083 w 2354"/>
              <a:gd name="T89" fmla="*/ 168 h 1535"/>
              <a:gd name="T90" fmla="*/ 2132 w 2354"/>
              <a:gd name="T91" fmla="*/ 152 h 1535"/>
              <a:gd name="T92" fmla="*/ 2180 w 2354"/>
              <a:gd name="T93" fmla="*/ 141 h 1535"/>
              <a:gd name="T94" fmla="*/ 2224 w 2354"/>
              <a:gd name="T95" fmla="*/ 114 h 1535"/>
              <a:gd name="T96" fmla="*/ 2272 w 2354"/>
              <a:gd name="T97" fmla="*/ 82 h 1535"/>
              <a:gd name="T98" fmla="*/ 2321 w 2354"/>
              <a:gd name="T99" fmla="*/ 49 h 1535"/>
              <a:gd name="T100" fmla="*/ 2354 w 2354"/>
              <a:gd name="T101" fmla="*/ 0 h 1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54" h="1535">
                <a:moveTo>
                  <a:pt x="0" y="870"/>
                </a:moveTo>
                <a:lnTo>
                  <a:pt x="22" y="1092"/>
                </a:lnTo>
                <a:lnTo>
                  <a:pt x="43" y="1227"/>
                </a:lnTo>
                <a:lnTo>
                  <a:pt x="70" y="1232"/>
                </a:lnTo>
                <a:lnTo>
                  <a:pt x="92" y="1248"/>
                </a:lnTo>
                <a:lnTo>
                  <a:pt x="114" y="1259"/>
                </a:lnTo>
                <a:lnTo>
                  <a:pt x="141" y="1351"/>
                </a:lnTo>
                <a:lnTo>
                  <a:pt x="162" y="1443"/>
                </a:lnTo>
                <a:lnTo>
                  <a:pt x="184" y="1524"/>
                </a:lnTo>
                <a:lnTo>
                  <a:pt x="211" y="1535"/>
                </a:lnTo>
                <a:lnTo>
                  <a:pt x="233" y="1535"/>
                </a:lnTo>
                <a:lnTo>
                  <a:pt x="254" y="1518"/>
                </a:lnTo>
                <a:lnTo>
                  <a:pt x="281" y="1513"/>
                </a:lnTo>
                <a:lnTo>
                  <a:pt x="303" y="1518"/>
                </a:lnTo>
                <a:lnTo>
                  <a:pt x="325" y="1513"/>
                </a:lnTo>
                <a:lnTo>
                  <a:pt x="352" y="1508"/>
                </a:lnTo>
                <a:lnTo>
                  <a:pt x="373" y="1497"/>
                </a:lnTo>
                <a:lnTo>
                  <a:pt x="395" y="1481"/>
                </a:lnTo>
                <a:lnTo>
                  <a:pt x="422" y="1464"/>
                </a:lnTo>
                <a:lnTo>
                  <a:pt x="444" y="1448"/>
                </a:lnTo>
                <a:lnTo>
                  <a:pt x="465" y="1416"/>
                </a:lnTo>
                <a:lnTo>
                  <a:pt x="492" y="1389"/>
                </a:lnTo>
                <a:lnTo>
                  <a:pt x="514" y="1356"/>
                </a:lnTo>
                <a:lnTo>
                  <a:pt x="536" y="1319"/>
                </a:lnTo>
                <a:lnTo>
                  <a:pt x="563" y="1281"/>
                </a:lnTo>
                <a:lnTo>
                  <a:pt x="584" y="1248"/>
                </a:lnTo>
                <a:lnTo>
                  <a:pt x="606" y="1216"/>
                </a:lnTo>
                <a:lnTo>
                  <a:pt x="633" y="1184"/>
                </a:lnTo>
                <a:lnTo>
                  <a:pt x="655" y="1162"/>
                </a:lnTo>
                <a:lnTo>
                  <a:pt x="676" y="1146"/>
                </a:lnTo>
                <a:lnTo>
                  <a:pt x="703" y="1124"/>
                </a:lnTo>
                <a:lnTo>
                  <a:pt x="725" y="1108"/>
                </a:lnTo>
                <a:lnTo>
                  <a:pt x="747" y="1086"/>
                </a:lnTo>
                <a:lnTo>
                  <a:pt x="774" y="1070"/>
                </a:lnTo>
                <a:lnTo>
                  <a:pt x="795" y="1054"/>
                </a:lnTo>
                <a:lnTo>
                  <a:pt x="817" y="1038"/>
                </a:lnTo>
                <a:lnTo>
                  <a:pt x="844" y="1016"/>
                </a:lnTo>
                <a:lnTo>
                  <a:pt x="866" y="994"/>
                </a:lnTo>
                <a:lnTo>
                  <a:pt x="887" y="973"/>
                </a:lnTo>
                <a:lnTo>
                  <a:pt x="914" y="951"/>
                </a:lnTo>
                <a:lnTo>
                  <a:pt x="936" y="930"/>
                </a:lnTo>
                <a:lnTo>
                  <a:pt x="958" y="913"/>
                </a:lnTo>
                <a:lnTo>
                  <a:pt x="985" y="897"/>
                </a:lnTo>
                <a:lnTo>
                  <a:pt x="1006" y="881"/>
                </a:lnTo>
                <a:lnTo>
                  <a:pt x="1028" y="870"/>
                </a:lnTo>
                <a:lnTo>
                  <a:pt x="1055" y="859"/>
                </a:lnTo>
                <a:lnTo>
                  <a:pt x="1077" y="854"/>
                </a:lnTo>
                <a:lnTo>
                  <a:pt x="1098" y="849"/>
                </a:lnTo>
                <a:lnTo>
                  <a:pt x="1125" y="849"/>
                </a:lnTo>
                <a:lnTo>
                  <a:pt x="1147" y="843"/>
                </a:lnTo>
                <a:lnTo>
                  <a:pt x="1169" y="843"/>
                </a:lnTo>
                <a:lnTo>
                  <a:pt x="1196" y="838"/>
                </a:lnTo>
                <a:lnTo>
                  <a:pt x="1217" y="838"/>
                </a:lnTo>
                <a:lnTo>
                  <a:pt x="1239" y="832"/>
                </a:lnTo>
                <a:lnTo>
                  <a:pt x="1266" y="832"/>
                </a:lnTo>
                <a:lnTo>
                  <a:pt x="1288" y="827"/>
                </a:lnTo>
                <a:lnTo>
                  <a:pt x="1309" y="822"/>
                </a:lnTo>
                <a:lnTo>
                  <a:pt x="1336" y="822"/>
                </a:lnTo>
                <a:lnTo>
                  <a:pt x="1358" y="816"/>
                </a:lnTo>
                <a:lnTo>
                  <a:pt x="1380" y="816"/>
                </a:lnTo>
                <a:lnTo>
                  <a:pt x="1407" y="800"/>
                </a:lnTo>
                <a:lnTo>
                  <a:pt x="1428" y="800"/>
                </a:lnTo>
                <a:lnTo>
                  <a:pt x="1450" y="778"/>
                </a:lnTo>
                <a:lnTo>
                  <a:pt x="1477" y="768"/>
                </a:lnTo>
                <a:lnTo>
                  <a:pt x="1499" y="584"/>
                </a:lnTo>
                <a:lnTo>
                  <a:pt x="1520" y="276"/>
                </a:lnTo>
                <a:lnTo>
                  <a:pt x="1547" y="254"/>
                </a:lnTo>
                <a:lnTo>
                  <a:pt x="1569" y="222"/>
                </a:lnTo>
                <a:lnTo>
                  <a:pt x="1591" y="200"/>
                </a:lnTo>
                <a:lnTo>
                  <a:pt x="1618" y="184"/>
                </a:lnTo>
                <a:lnTo>
                  <a:pt x="1639" y="190"/>
                </a:lnTo>
                <a:lnTo>
                  <a:pt x="1661" y="206"/>
                </a:lnTo>
                <a:lnTo>
                  <a:pt x="1688" y="184"/>
                </a:lnTo>
                <a:lnTo>
                  <a:pt x="1710" y="222"/>
                </a:lnTo>
                <a:lnTo>
                  <a:pt x="1731" y="227"/>
                </a:lnTo>
                <a:lnTo>
                  <a:pt x="1758" y="254"/>
                </a:lnTo>
                <a:lnTo>
                  <a:pt x="1780" y="233"/>
                </a:lnTo>
                <a:lnTo>
                  <a:pt x="1802" y="238"/>
                </a:lnTo>
                <a:lnTo>
                  <a:pt x="1829" y="222"/>
                </a:lnTo>
                <a:lnTo>
                  <a:pt x="1850" y="217"/>
                </a:lnTo>
                <a:lnTo>
                  <a:pt x="1872" y="200"/>
                </a:lnTo>
                <a:lnTo>
                  <a:pt x="1899" y="195"/>
                </a:lnTo>
                <a:lnTo>
                  <a:pt x="1921" y="190"/>
                </a:lnTo>
                <a:lnTo>
                  <a:pt x="1942" y="190"/>
                </a:lnTo>
                <a:lnTo>
                  <a:pt x="1969" y="200"/>
                </a:lnTo>
                <a:lnTo>
                  <a:pt x="1991" y="179"/>
                </a:lnTo>
                <a:lnTo>
                  <a:pt x="2013" y="190"/>
                </a:lnTo>
                <a:lnTo>
                  <a:pt x="2040" y="179"/>
                </a:lnTo>
                <a:lnTo>
                  <a:pt x="2061" y="184"/>
                </a:lnTo>
                <a:lnTo>
                  <a:pt x="2083" y="168"/>
                </a:lnTo>
                <a:lnTo>
                  <a:pt x="2110" y="168"/>
                </a:lnTo>
                <a:lnTo>
                  <a:pt x="2132" y="152"/>
                </a:lnTo>
                <a:lnTo>
                  <a:pt x="2153" y="157"/>
                </a:lnTo>
                <a:lnTo>
                  <a:pt x="2180" y="141"/>
                </a:lnTo>
                <a:lnTo>
                  <a:pt x="2202" y="130"/>
                </a:lnTo>
                <a:lnTo>
                  <a:pt x="2224" y="114"/>
                </a:lnTo>
                <a:lnTo>
                  <a:pt x="2251" y="98"/>
                </a:lnTo>
                <a:lnTo>
                  <a:pt x="2272" y="82"/>
                </a:lnTo>
                <a:lnTo>
                  <a:pt x="2294" y="60"/>
                </a:lnTo>
                <a:lnTo>
                  <a:pt x="2321" y="49"/>
                </a:lnTo>
                <a:lnTo>
                  <a:pt x="2343" y="11"/>
                </a:lnTo>
                <a:lnTo>
                  <a:pt x="2354" y="0"/>
                </a:lnTo>
              </a:path>
            </a:pathLst>
          </a:custGeom>
          <a:noFill/>
          <a:ln w="28575" cap="flat" cmpd="sng">
            <a:solidFill>
              <a:srgbClr val="0000FF"/>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70" name="Rectangle 130">
            <a:extLst>
              <a:ext uri="{FF2B5EF4-FFF2-40B4-BE49-F238E27FC236}">
                <a16:creationId xmlns:a16="http://schemas.microsoft.com/office/drawing/2014/main" id="{A9C30662-1E12-44EC-A688-D3BB9393B864}"/>
              </a:ext>
            </a:extLst>
          </p:cNvPr>
          <p:cNvSpPr>
            <a:spLocks noChangeArrowheads="1"/>
          </p:cNvSpPr>
          <p:nvPr/>
        </p:nvSpPr>
        <p:spPr bwMode="auto">
          <a:xfrm rot="5400000">
            <a:off x="6146006" y="3620294"/>
            <a:ext cx="6873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Phase (deg)</a:t>
            </a:r>
            <a:endParaRPr lang="en-US" altLang="en-US" sz="1600">
              <a:latin typeface="Arial" panose="020B0604020202020204" pitchFamily="34" charset="0"/>
            </a:endParaRPr>
          </a:p>
        </p:txBody>
      </p:sp>
      <p:sp>
        <p:nvSpPr>
          <p:cNvPr id="10371" name="Line 131">
            <a:extLst>
              <a:ext uri="{FF2B5EF4-FFF2-40B4-BE49-F238E27FC236}">
                <a16:creationId xmlns:a16="http://schemas.microsoft.com/office/drawing/2014/main" id="{63C28F27-2E3D-4A74-BDD8-6D521D96E32D}"/>
              </a:ext>
            </a:extLst>
          </p:cNvPr>
          <p:cNvSpPr>
            <a:spLocks noChangeShapeType="1"/>
          </p:cNvSpPr>
          <p:nvPr/>
        </p:nvSpPr>
        <p:spPr bwMode="auto">
          <a:xfrm>
            <a:off x="2419350" y="2287588"/>
            <a:ext cx="3727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Line 2">
            <a:extLst>
              <a:ext uri="{FF2B5EF4-FFF2-40B4-BE49-F238E27FC236}">
                <a16:creationId xmlns:a16="http://schemas.microsoft.com/office/drawing/2014/main" id="{7964B127-0C87-445D-9F8C-B4D5C7F176C8}"/>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67" name="Text Box 3">
            <a:extLst>
              <a:ext uri="{FF2B5EF4-FFF2-40B4-BE49-F238E27FC236}">
                <a16:creationId xmlns:a16="http://schemas.microsoft.com/office/drawing/2014/main" id="{56CEA978-A7FF-48E4-87FB-3077759554A4}"/>
              </a:ext>
            </a:extLst>
          </p:cNvPr>
          <p:cNvSpPr txBox="1">
            <a:spLocks noChangeArrowheads="1"/>
          </p:cNvSpPr>
          <p:nvPr/>
        </p:nvSpPr>
        <p:spPr bwMode="auto">
          <a:xfrm>
            <a:off x="3048000" y="228600"/>
            <a:ext cx="2957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sensitivity</a:t>
            </a:r>
            <a:endParaRPr lang="en-US" altLang="en-US"/>
          </a:p>
        </p:txBody>
      </p:sp>
      <p:sp>
        <p:nvSpPr>
          <p:cNvPr id="11424" name="Text Box 160">
            <a:extLst>
              <a:ext uri="{FF2B5EF4-FFF2-40B4-BE49-F238E27FC236}">
                <a16:creationId xmlns:a16="http://schemas.microsoft.com/office/drawing/2014/main" id="{DEEA0D5A-D368-45A6-9AB7-77A38011B696}"/>
              </a:ext>
            </a:extLst>
          </p:cNvPr>
          <p:cNvSpPr txBox="1">
            <a:spLocks noChangeArrowheads="1"/>
          </p:cNvSpPr>
          <p:nvPr/>
        </p:nvSpPr>
        <p:spPr bwMode="auto">
          <a:xfrm>
            <a:off x="609600" y="1371600"/>
            <a:ext cx="7391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Cabling effects need to be accounted for in determining the sensitivity:</a:t>
            </a:r>
          </a:p>
        </p:txBody>
      </p:sp>
      <p:sp>
        <p:nvSpPr>
          <p:cNvPr id="11426" name="AutoShape 162">
            <a:extLst>
              <a:ext uri="{FF2B5EF4-FFF2-40B4-BE49-F238E27FC236}">
                <a16:creationId xmlns:a16="http://schemas.microsoft.com/office/drawing/2014/main" id="{1DDCBF9D-9FDE-44BE-B0E4-E716788E67FC}"/>
              </a:ext>
            </a:extLst>
          </p:cNvPr>
          <p:cNvSpPr>
            <a:spLocks noChangeAspect="1" noChangeArrowheads="1" noTextEdit="1"/>
          </p:cNvSpPr>
          <p:nvPr/>
        </p:nvSpPr>
        <p:spPr bwMode="auto">
          <a:xfrm>
            <a:off x="2133600" y="2895600"/>
            <a:ext cx="4362450"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27" name="Rectangle 163">
            <a:extLst>
              <a:ext uri="{FF2B5EF4-FFF2-40B4-BE49-F238E27FC236}">
                <a16:creationId xmlns:a16="http://schemas.microsoft.com/office/drawing/2014/main" id="{C245F538-E1C9-4342-96AE-88129420FE0F}"/>
              </a:ext>
            </a:extLst>
          </p:cNvPr>
          <p:cNvSpPr>
            <a:spLocks noChangeArrowheads="1"/>
          </p:cNvSpPr>
          <p:nvPr/>
        </p:nvSpPr>
        <p:spPr bwMode="auto">
          <a:xfrm>
            <a:off x="2654300" y="3038475"/>
            <a:ext cx="3732213" cy="12366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28" name="Rectangle 164">
            <a:extLst>
              <a:ext uri="{FF2B5EF4-FFF2-40B4-BE49-F238E27FC236}">
                <a16:creationId xmlns:a16="http://schemas.microsoft.com/office/drawing/2014/main" id="{87C110A2-B186-4D03-B960-E8A350CCF691}"/>
              </a:ext>
            </a:extLst>
          </p:cNvPr>
          <p:cNvSpPr>
            <a:spLocks noChangeArrowheads="1"/>
          </p:cNvSpPr>
          <p:nvPr/>
        </p:nvSpPr>
        <p:spPr bwMode="auto">
          <a:xfrm>
            <a:off x="2654300" y="3038475"/>
            <a:ext cx="3732213" cy="123666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429" name="Line 165">
            <a:extLst>
              <a:ext uri="{FF2B5EF4-FFF2-40B4-BE49-F238E27FC236}">
                <a16:creationId xmlns:a16="http://schemas.microsoft.com/office/drawing/2014/main" id="{82328D11-19D0-4367-8CEF-CEEE3EAE352D}"/>
              </a:ext>
            </a:extLst>
          </p:cNvPr>
          <p:cNvSpPr>
            <a:spLocks noChangeShapeType="1"/>
          </p:cNvSpPr>
          <p:nvPr/>
        </p:nvSpPr>
        <p:spPr bwMode="auto">
          <a:xfrm>
            <a:off x="2654300" y="3038475"/>
            <a:ext cx="3732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30" name="Line 166">
            <a:extLst>
              <a:ext uri="{FF2B5EF4-FFF2-40B4-BE49-F238E27FC236}">
                <a16:creationId xmlns:a16="http://schemas.microsoft.com/office/drawing/2014/main" id="{F575AB43-2D99-4D0B-BF9D-E376F43C3C53}"/>
              </a:ext>
            </a:extLst>
          </p:cNvPr>
          <p:cNvSpPr>
            <a:spLocks noChangeShapeType="1"/>
          </p:cNvSpPr>
          <p:nvPr/>
        </p:nvSpPr>
        <p:spPr bwMode="auto">
          <a:xfrm>
            <a:off x="2654300" y="4275138"/>
            <a:ext cx="37322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31" name="Line 167">
            <a:extLst>
              <a:ext uri="{FF2B5EF4-FFF2-40B4-BE49-F238E27FC236}">
                <a16:creationId xmlns:a16="http://schemas.microsoft.com/office/drawing/2014/main" id="{D5E8ED61-B490-495F-93AB-D270625B243E}"/>
              </a:ext>
            </a:extLst>
          </p:cNvPr>
          <p:cNvSpPr>
            <a:spLocks noChangeShapeType="1"/>
          </p:cNvSpPr>
          <p:nvPr/>
        </p:nvSpPr>
        <p:spPr bwMode="auto">
          <a:xfrm flipV="1">
            <a:off x="6386513" y="3038475"/>
            <a:ext cx="1587" cy="1236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32" name="Line 168">
            <a:extLst>
              <a:ext uri="{FF2B5EF4-FFF2-40B4-BE49-F238E27FC236}">
                <a16:creationId xmlns:a16="http://schemas.microsoft.com/office/drawing/2014/main" id="{0400E880-D08F-49A9-BB53-CDA8374E0E0E}"/>
              </a:ext>
            </a:extLst>
          </p:cNvPr>
          <p:cNvSpPr>
            <a:spLocks noChangeShapeType="1"/>
          </p:cNvSpPr>
          <p:nvPr/>
        </p:nvSpPr>
        <p:spPr bwMode="auto">
          <a:xfrm flipV="1">
            <a:off x="2654300" y="3038475"/>
            <a:ext cx="1588" cy="1236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33" name="Line 169">
            <a:extLst>
              <a:ext uri="{FF2B5EF4-FFF2-40B4-BE49-F238E27FC236}">
                <a16:creationId xmlns:a16="http://schemas.microsoft.com/office/drawing/2014/main" id="{484A19C8-A567-433F-93FD-EAF6946D2489}"/>
              </a:ext>
            </a:extLst>
          </p:cNvPr>
          <p:cNvSpPr>
            <a:spLocks noChangeShapeType="1"/>
          </p:cNvSpPr>
          <p:nvPr/>
        </p:nvSpPr>
        <p:spPr bwMode="auto">
          <a:xfrm flipV="1">
            <a:off x="2654300" y="3038475"/>
            <a:ext cx="1588" cy="12366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34" name="Line 170">
            <a:extLst>
              <a:ext uri="{FF2B5EF4-FFF2-40B4-BE49-F238E27FC236}">
                <a16:creationId xmlns:a16="http://schemas.microsoft.com/office/drawing/2014/main" id="{AFBE8A7B-41C1-4265-B1B7-027ECD9BB021}"/>
              </a:ext>
            </a:extLst>
          </p:cNvPr>
          <p:cNvSpPr>
            <a:spLocks noChangeShapeType="1"/>
          </p:cNvSpPr>
          <p:nvPr/>
        </p:nvSpPr>
        <p:spPr bwMode="auto">
          <a:xfrm flipV="1">
            <a:off x="2654300" y="4232275"/>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35" name="Line 171">
            <a:extLst>
              <a:ext uri="{FF2B5EF4-FFF2-40B4-BE49-F238E27FC236}">
                <a16:creationId xmlns:a16="http://schemas.microsoft.com/office/drawing/2014/main" id="{F54BE5A2-F91A-4116-B576-6D3331A359DE}"/>
              </a:ext>
            </a:extLst>
          </p:cNvPr>
          <p:cNvSpPr>
            <a:spLocks noChangeShapeType="1"/>
          </p:cNvSpPr>
          <p:nvPr/>
        </p:nvSpPr>
        <p:spPr bwMode="auto">
          <a:xfrm>
            <a:off x="2654300" y="3038475"/>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36" name="Rectangle 172">
            <a:extLst>
              <a:ext uri="{FF2B5EF4-FFF2-40B4-BE49-F238E27FC236}">
                <a16:creationId xmlns:a16="http://schemas.microsoft.com/office/drawing/2014/main" id="{61C1D496-226B-4A76-8FD6-D24C9FBC8956}"/>
              </a:ext>
            </a:extLst>
          </p:cNvPr>
          <p:cNvSpPr>
            <a:spLocks noChangeArrowheads="1"/>
          </p:cNvSpPr>
          <p:nvPr/>
        </p:nvSpPr>
        <p:spPr bwMode="auto">
          <a:xfrm>
            <a:off x="2619375" y="43021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a:t>
            </a:r>
            <a:endParaRPr lang="en-US" altLang="en-US" sz="1000">
              <a:latin typeface="Arial" panose="020B0604020202020204" pitchFamily="34" charset="0"/>
            </a:endParaRPr>
          </a:p>
        </p:txBody>
      </p:sp>
      <p:sp>
        <p:nvSpPr>
          <p:cNvPr id="11437" name="Line 173">
            <a:extLst>
              <a:ext uri="{FF2B5EF4-FFF2-40B4-BE49-F238E27FC236}">
                <a16:creationId xmlns:a16="http://schemas.microsoft.com/office/drawing/2014/main" id="{988DA5A7-C79C-4C03-8143-9382E53FBA3A}"/>
              </a:ext>
            </a:extLst>
          </p:cNvPr>
          <p:cNvSpPr>
            <a:spLocks noChangeShapeType="1"/>
          </p:cNvSpPr>
          <p:nvPr/>
        </p:nvSpPr>
        <p:spPr bwMode="auto">
          <a:xfrm flipV="1">
            <a:off x="3582988" y="4232275"/>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38" name="Line 174">
            <a:extLst>
              <a:ext uri="{FF2B5EF4-FFF2-40B4-BE49-F238E27FC236}">
                <a16:creationId xmlns:a16="http://schemas.microsoft.com/office/drawing/2014/main" id="{4A94D048-8E69-447A-B194-58138128CFAE}"/>
              </a:ext>
            </a:extLst>
          </p:cNvPr>
          <p:cNvSpPr>
            <a:spLocks noChangeShapeType="1"/>
          </p:cNvSpPr>
          <p:nvPr/>
        </p:nvSpPr>
        <p:spPr bwMode="auto">
          <a:xfrm>
            <a:off x="3582988" y="3038475"/>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39" name="Rectangle 175">
            <a:extLst>
              <a:ext uri="{FF2B5EF4-FFF2-40B4-BE49-F238E27FC236}">
                <a16:creationId xmlns:a16="http://schemas.microsoft.com/office/drawing/2014/main" id="{74221FB3-BDF0-4EFB-B283-AC7544F99AE5}"/>
              </a:ext>
            </a:extLst>
          </p:cNvPr>
          <p:cNvSpPr>
            <a:spLocks noChangeArrowheads="1"/>
          </p:cNvSpPr>
          <p:nvPr/>
        </p:nvSpPr>
        <p:spPr bwMode="auto">
          <a:xfrm>
            <a:off x="3548063" y="43021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5</a:t>
            </a:r>
            <a:endParaRPr lang="en-US" altLang="en-US" sz="1000">
              <a:latin typeface="Arial" panose="020B0604020202020204" pitchFamily="34" charset="0"/>
            </a:endParaRPr>
          </a:p>
        </p:txBody>
      </p:sp>
      <p:sp>
        <p:nvSpPr>
          <p:cNvPr id="11440" name="Line 176">
            <a:extLst>
              <a:ext uri="{FF2B5EF4-FFF2-40B4-BE49-F238E27FC236}">
                <a16:creationId xmlns:a16="http://schemas.microsoft.com/office/drawing/2014/main" id="{DF3D90C3-5D88-4194-BB55-384663D9A230}"/>
              </a:ext>
            </a:extLst>
          </p:cNvPr>
          <p:cNvSpPr>
            <a:spLocks noChangeShapeType="1"/>
          </p:cNvSpPr>
          <p:nvPr/>
        </p:nvSpPr>
        <p:spPr bwMode="auto">
          <a:xfrm flipV="1">
            <a:off x="4519613" y="4232275"/>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41" name="Line 177">
            <a:extLst>
              <a:ext uri="{FF2B5EF4-FFF2-40B4-BE49-F238E27FC236}">
                <a16:creationId xmlns:a16="http://schemas.microsoft.com/office/drawing/2014/main" id="{426FCBAA-5016-4879-BE55-442625CBC4F7}"/>
              </a:ext>
            </a:extLst>
          </p:cNvPr>
          <p:cNvSpPr>
            <a:spLocks noChangeShapeType="1"/>
          </p:cNvSpPr>
          <p:nvPr/>
        </p:nvSpPr>
        <p:spPr bwMode="auto">
          <a:xfrm>
            <a:off x="4519613" y="3038475"/>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42" name="Rectangle 178">
            <a:extLst>
              <a:ext uri="{FF2B5EF4-FFF2-40B4-BE49-F238E27FC236}">
                <a16:creationId xmlns:a16="http://schemas.microsoft.com/office/drawing/2014/main" id="{286A76E2-2582-483A-9AAD-627DAB762DFE}"/>
              </a:ext>
            </a:extLst>
          </p:cNvPr>
          <p:cNvSpPr>
            <a:spLocks noChangeArrowheads="1"/>
          </p:cNvSpPr>
          <p:nvPr/>
        </p:nvSpPr>
        <p:spPr bwMode="auto">
          <a:xfrm>
            <a:off x="4441825" y="4302125"/>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10</a:t>
            </a:r>
            <a:endParaRPr lang="en-US" altLang="en-US" sz="1000">
              <a:latin typeface="Arial" panose="020B0604020202020204" pitchFamily="34" charset="0"/>
            </a:endParaRPr>
          </a:p>
        </p:txBody>
      </p:sp>
      <p:sp>
        <p:nvSpPr>
          <p:cNvPr id="11443" name="Line 179">
            <a:extLst>
              <a:ext uri="{FF2B5EF4-FFF2-40B4-BE49-F238E27FC236}">
                <a16:creationId xmlns:a16="http://schemas.microsoft.com/office/drawing/2014/main" id="{683F1A7F-BAD3-44C4-8E62-84BBC5EAC8F9}"/>
              </a:ext>
            </a:extLst>
          </p:cNvPr>
          <p:cNvSpPr>
            <a:spLocks noChangeShapeType="1"/>
          </p:cNvSpPr>
          <p:nvPr/>
        </p:nvSpPr>
        <p:spPr bwMode="auto">
          <a:xfrm flipV="1">
            <a:off x="5448300" y="4232275"/>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44" name="Line 180">
            <a:extLst>
              <a:ext uri="{FF2B5EF4-FFF2-40B4-BE49-F238E27FC236}">
                <a16:creationId xmlns:a16="http://schemas.microsoft.com/office/drawing/2014/main" id="{598CEE6A-50F5-44BE-BE5F-BAAA60E9B231}"/>
              </a:ext>
            </a:extLst>
          </p:cNvPr>
          <p:cNvSpPr>
            <a:spLocks noChangeShapeType="1"/>
          </p:cNvSpPr>
          <p:nvPr/>
        </p:nvSpPr>
        <p:spPr bwMode="auto">
          <a:xfrm>
            <a:off x="5448300" y="3038475"/>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45" name="Rectangle 181">
            <a:extLst>
              <a:ext uri="{FF2B5EF4-FFF2-40B4-BE49-F238E27FC236}">
                <a16:creationId xmlns:a16="http://schemas.microsoft.com/office/drawing/2014/main" id="{49F293E3-99D7-44B3-B766-EBD7294CFA84}"/>
              </a:ext>
            </a:extLst>
          </p:cNvPr>
          <p:cNvSpPr>
            <a:spLocks noChangeArrowheads="1"/>
          </p:cNvSpPr>
          <p:nvPr/>
        </p:nvSpPr>
        <p:spPr bwMode="auto">
          <a:xfrm>
            <a:off x="5372100" y="4302125"/>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15</a:t>
            </a:r>
            <a:endParaRPr lang="en-US" altLang="en-US" sz="1000">
              <a:latin typeface="Arial" panose="020B0604020202020204" pitchFamily="34" charset="0"/>
            </a:endParaRPr>
          </a:p>
        </p:txBody>
      </p:sp>
      <p:sp>
        <p:nvSpPr>
          <p:cNvPr id="11446" name="Line 182">
            <a:extLst>
              <a:ext uri="{FF2B5EF4-FFF2-40B4-BE49-F238E27FC236}">
                <a16:creationId xmlns:a16="http://schemas.microsoft.com/office/drawing/2014/main" id="{229D3624-D014-4104-A9C7-DB13BA2F36F2}"/>
              </a:ext>
            </a:extLst>
          </p:cNvPr>
          <p:cNvSpPr>
            <a:spLocks noChangeShapeType="1"/>
          </p:cNvSpPr>
          <p:nvPr/>
        </p:nvSpPr>
        <p:spPr bwMode="auto">
          <a:xfrm flipV="1">
            <a:off x="6386513" y="4232275"/>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47" name="Line 183">
            <a:extLst>
              <a:ext uri="{FF2B5EF4-FFF2-40B4-BE49-F238E27FC236}">
                <a16:creationId xmlns:a16="http://schemas.microsoft.com/office/drawing/2014/main" id="{33399DA8-D349-419E-8768-9D519D26B0BD}"/>
              </a:ext>
            </a:extLst>
          </p:cNvPr>
          <p:cNvSpPr>
            <a:spLocks noChangeShapeType="1"/>
          </p:cNvSpPr>
          <p:nvPr/>
        </p:nvSpPr>
        <p:spPr bwMode="auto">
          <a:xfrm>
            <a:off x="6386513" y="3038475"/>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48" name="Rectangle 184">
            <a:extLst>
              <a:ext uri="{FF2B5EF4-FFF2-40B4-BE49-F238E27FC236}">
                <a16:creationId xmlns:a16="http://schemas.microsoft.com/office/drawing/2014/main" id="{30E1E9E7-0279-482E-A57C-AA725131180E}"/>
              </a:ext>
            </a:extLst>
          </p:cNvPr>
          <p:cNvSpPr>
            <a:spLocks noChangeArrowheads="1"/>
          </p:cNvSpPr>
          <p:nvPr/>
        </p:nvSpPr>
        <p:spPr bwMode="auto">
          <a:xfrm>
            <a:off x="6308725" y="4302125"/>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20</a:t>
            </a:r>
            <a:endParaRPr lang="en-US" altLang="en-US" sz="1600">
              <a:latin typeface="Arial" panose="020B0604020202020204" pitchFamily="34" charset="0"/>
            </a:endParaRPr>
          </a:p>
        </p:txBody>
      </p:sp>
      <p:sp>
        <p:nvSpPr>
          <p:cNvPr id="11449" name="Line 185">
            <a:extLst>
              <a:ext uri="{FF2B5EF4-FFF2-40B4-BE49-F238E27FC236}">
                <a16:creationId xmlns:a16="http://schemas.microsoft.com/office/drawing/2014/main" id="{BC532C86-C2E4-47FD-BE03-839AC63A59FF}"/>
              </a:ext>
            </a:extLst>
          </p:cNvPr>
          <p:cNvSpPr>
            <a:spLocks noChangeShapeType="1"/>
          </p:cNvSpPr>
          <p:nvPr/>
        </p:nvSpPr>
        <p:spPr bwMode="auto">
          <a:xfrm>
            <a:off x="2654300" y="4275138"/>
            <a:ext cx="333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50" name="Line 186">
            <a:extLst>
              <a:ext uri="{FF2B5EF4-FFF2-40B4-BE49-F238E27FC236}">
                <a16:creationId xmlns:a16="http://schemas.microsoft.com/office/drawing/2014/main" id="{E698191C-2A87-4F7F-A0ED-02419A47C5A3}"/>
              </a:ext>
            </a:extLst>
          </p:cNvPr>
          <p:cNvSpPr>
            <a:spLocks noChangeShapeType="1"/>
          </p:cNvSpPr>
          <p:nvPr/>
        </p:nvSpPr>
        <p:spPr bwMode="auto">
          <a:xfrm flipH="1">
            <a:off x="6343650" y="4275138"/>
            <a:ext cx="428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51" name="Rectangle 187">
            <a:extLst>
              <a:ext uri="{FF2B5EF4-FFF2-40B4-BE49-F238E27FC236}">
                <a16:creationId xmlns:a16="http://schemas.microsoft.com/office/drawing/2014/main" id="{E64C33D3-79D2-430F-AD80-7853B9C36CDC}"/>
              </a:ext>
            </a:extLst>
          </p:cNvPr>
          <p:cNvSpPr>
            <a:spLocks noChangeArrowheads="1"/>
          </p:cNvSpPr>
          <p:nvPr/>
        </p:nvSpPr>
        <p:spPr bwMode="auto">
          <a:xfrm>
            <a:off x="2541588" y="419893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a:t>
            </a:r>
            <a:endParaRPr lang="en-US" altLang="en-US" sz="1000">
              <a:latin typeface="Arial" panose="020B0604020202020204" pitchFamily="34" charset="0"/>
            </a:endParaRPr>
          </a:p>
        </p:txBody>
      </p:sp>
      <p:sp>
        <p:nvSpPr>
          <p:cNvPr id="11452" name="Line 188">
            <a:extLst>
              <a:ext uri="{FF2B5EF4-FFF2-40B4-BE49-F238E27FC236}">
                <a16:creationId xmlns:a16="http://schemas.microsoft.com/office/drawing/2014/main" id="{BC3D5B57-981D-4B69-9F2F-251CF0D9ED50}"/>
              </a:ext>
            </a:extLst>
          </p:cNvPr>
          <p:cNvSpPr>
            <a:spLocks noChangeShapeType="1"/>
          </p:cNvSpPr>
          <p:nvPr/>
        </p:nvSpPr>
        <p:spPr bwMode="auto">
          <a:xfrm>
            <a:off x="2654300" y="3854450"/>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53" name="Line 189">
            <a:extLst>
              <a:ext uri="{FF2B5EF4-FFF2-40B4-BE49-F238E27FC236}">
                <a16:creationId xmlns:a16="http://schemas.microsoft.com/office/drawing/2014/main" id="{37CF1FA4-D155-4E73-AEE4-5E3FBE24CB44}"/>
              </a:ext>
            </a:extLst>
          </p:cNvPr>
          <p:cNvSpPr>
            <a:spLocks noChangeShapeType="1"/>
          </p:cNvSpPr>
          <p:nvPr/>
        </p:nvSpPr>
        <p:spPr bwMode="auto">
          <a:xfrm flipH="1">
            <a:off x="6343650" y="3854450"/>
            <a:ext cx="428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54" name="Rectangle 190">
            <a:extLst>
              <a:ext uri="{FF2B5EF4-FFF2-40B4-BE49-F238E27FC236}">
                <a16:creationId xmlns:a16="http://schemas.microsoft.com/office/drawing/2014/main" id="{21AD9C18-AFDC-4BFC-853D-6A05AF1B0A8B}"/>
              </a:ext>
            </a:extLst>
          </p:cNvPr>
          <p:cNvSpPr>
            <a:spLocks noChangeArrowheads="1"/>
          </p:cNvSpPr>
          <p:nvPr/>
        </p:nvSpPr>
        <p:spPr bwMode="auto">
          <a:xfrm>
            <a:off x="2420938" y="377825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0.1</a:t>
            </a:r>
            <a:endParaRPr lang="en-US" altLang="en-US" sz="1000">
              <a:latin typeface="Arial" panose="020B0604020202020204" pitchFamily="34" charset="0"/>
            </a:endParaRPr>
          </a:p>
        </p:txBody>
      </p:sp>
      <p:sp>
        <p:nvSpPr>
          <p:cNvPr id="11455" name="Line 191">
            <a:extLst>
              <a:ext uri="{FF2B5EF4-FFF2-40B4-BE49-F238E27FC236}">
                <a16:creationId xmlns:a16="http://schemas.microsoft.com/office/drawing/2014/main" id="{17648FAF-1A3F-4167-B381-72D495EBFF16}"/>
              </a:ext>
            </a:extLst>
          </p:cNvPr>
          <p:cNvSpPr>
            <a:spLocks noChangeShapeType="1"/>
          </p:cNvSpPr>
          <p:nvPr/>
        </p:nvSpPr>
        <p:spPr bwMode="auto">
          <a:xfrm>
            <a:off x="2654300" y="3443288"/>
            <a:ext cx="333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56" name="Line 192">
            <a:extLst>
              <a:ext uri="{FF2B5EF4-FFF2-40B4-BE49-F238E27FC236}">
                <a16:creationId xmlns:a16="http://schemas.microsoft.com/office/drawing/2014/main" id="{62B2B134-1466-49A9-947B-613EC7EE3DB6}"/>
              </a:ext>
            </a:extLst>
          </p:cNvPr>
          <p:cNvSpPr>
            <a:spLocks noChangeShapeType="1"/>
          </p:cNvSpPr>
          <p:nvPr/>
        </p:nvSpPr>
        <p:spPr bwMode="auto">
          <a:xfrm flipH="1">
            <a:off x="6343650" y="3443288"/>
            <a:ext cx="428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57" name="Rectangle 193">
            <a:extLst>
              <a:ext uri="{FF2B5EF4-FFF2-40B4-BE49-F238E27FC236}">
                <a16:creationId xmlns:a16="http://schemas.microsoft.com/office/drawing/2014/main" id="{7C5822F2-614E-4CCC-8C4E-123225013F4E}"/>
              </a:ext>
            </a:extLst>
          </p:cNvPr>
          <p:cNvSpPr>
            <a:spLocks noChangeArrowheads="1"/>
          </p:cNvSpPr>
          <p:nvPr/>
        </p:nvSpPr>
        <p:spPr bwMode="auto">
          <a:xfrm>
            <a:off x="2420938" y="33655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0.2</a:t>
            </a:r>
            <a:endParaRPr lang="en-US" altLang="en-US" sz="1000">
              <a:latin typeface="Arial" panose="020B0604020202020204" pitchFamily="34" charset="0"/>
            </a:endParaRPr>
          </a:p>
        </p:txBody>
      </p:sp>
      <p:sp>
        <p:nvSpPr>
          <p:cNvPr id="11458" name="Line 194">
            <a:extLst>
              <a:ext uri="{FF2B5EF4-FFF2-40B4-BE49-F238E27FC236}">
                <a16:creationId xmlns:a16="http://schemas.microsoft.com/office/drawing/2014/main" id="{33A312B1-E72E-4CEB-803D-394AC04749A1}"/>
              </a:ext>
            </a:extLst>
          </p:cNvPr>
          <p:cNvSpPr>
            <a:spLocks noChangeShapeType="1"/>
          </p:cNvSpPr>
          <p:nvPr/>
        </p:nvSpPr>
        <p:spPr bwMode="auto">
          <a:xfrm>
            <a:off x="2654300" y="3038475"/>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59" name="Line 195">
            <a:extLst>
              <a:ext uri="{FF2B5EF4-FFF2-40B4-BE49-F238E27FC236}">
                <a16:creationId xmlns:a16="http://schemas.microsoft.com/office/drawing/2014/main" id="{A9FB2187-7244-4D2B-81FD-BA70DD7907B0}"/>
              </a:ext>
            </a:extLst>
          </p:cNvPr>
          <p:cNvSpPr>
            <a:spLocks noChangeShapeType="1"/>
          </p:cNvSpPr>
          <p:nvPr/>
        </p:nvSpPr>
        <p:spPr bwMode="auto">
          <a:xfrm flipH="1">
            <a:off x="6343650" y="3038475"/>
            <a:ext cx="428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60" name="Rectangle 196">
            <a:extLst>
              <a:ext uri="{FF2B5EF4-FFF2-40B4-BE49-F238E27FC236}">
                <a16:creationId xmlns:a16="http://schemas.microsoft.com/office/drawing/2014/main" id="{0DC6769D-3576-471F-8F3B-CD15F085D2D2}"/>
              </a:ext>
            </a:extLst>
          </p:cNvPr>
          <p:cNvSpPr>
            <a:spLocks noChangeArrowheads="1"/>
          </p:cNvSpPr>
          <p:nvPr/>
        </p:nvSpPr>
        <p:spPr bwMode="auto">
          <a:xfrm>
            <a:off x="2420938" y="296068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0.3</a:t>
            </a:r>
            <a:endParaRPr lang="en-US" altLang="en-US" sz="1000">
              <a:latin typeface="Arial" panose="020B0604020202020204" pitchFamily="34" charset="0"/>
            </a:endParaRPr>
          </a:p>
        </p:txBody>
      </p:sp>
      <p:sp>
        <p:nvSpPr>
          <p:cNvPr id="11461" name="Freeform 197">
            <a:extLst>
              <a:ext uri="{FF2B5EF4-FFF2-40B4-BE49-F238E27FC236}">
                <a16:creationId xmlns:a16="http://schemas.microsoft.com/office/drawing/2014/main" id="{280901B7-92AA-4701-A879-186914153FB0}"/>
              </a:ext>
            </a:extLst>
          </p:cNvPr>
          <p:cNvSpPr>
            <a:spLocks/>
          </p:cNvSpPr>
          <p:nvPr/>
        </p:nvSpPr>
        <p:spPr bwMode="auto">
          <a:xfrm>
            <a:off x="2654300" y="3124200"/>
            <a:ext cx="3740150" cy="1143000"/>
          </a:xfrm>
          <a:custGeom>
            <a:avLst/>
            <a:gdLst>
              <a:gd name="T0" fmla="*/ 21 w 2356"/>
              <a:gd name="T1" fmla="*/ 715 h 720"/>
              <a:gd name="T2" fmla="*/ 70 w 2356"/>
              <a:gd name="T3" fmla="*/ 688 h 720"/>
              <a:gd name="T4" fmla="*/ 113 w 2356"/>
              <a:gd name="T5" fmla="*/ 661 h 720"/>
              <a:gd name="T6" fmla="*/ 162 w 2356"/>
              <a:gd name="T7" fmla="*/ 617 h 720"/>
              <a:gd name="T8" fmla="*/ 211 w 2356"/>
              <a:gd name="T9" fmla="*/ 482 h 720"/>
              <a:gd name="T10" fmla="*/ 254 w 2356"/>
              <a:gd name="T11" fmla="*/ 347 h 720"/>
              <a:gd name="T12" fmla="*/ 303 w 2356"/>
              <a:gd name="T13" fmla="*/ 265 h 720"/>
              <a:gd name="T14" fmla="*/ 352 w 2356"/>
              <a:gd name="T15" fmla="*/ 190 h 720"/>
              <a:gd name="T16" fmla="*/ 395 w 2356"/>
              <a:gd name="T17" fmla="*/ 119 h 720"/>
              <a:gd name="T18" fmla="*/ 444 w 2356"/>
              <a:gd name="T19" fmla="*/ 60 h 720"/>
              <a:gd name="T20" fmla="*/ 493 w 2356"/>
              <a:gd name="T21" fmla="*/ 6 h 720"/>
              <a:gd name="T22" fmla="*/ 536 w 2356"/>
              <a:gd name="T23" fmla="*/ 0 h 720"/>
              <a:gd name="T24" fmla="*/ 585 w 2356"/>
              <a:gd name="T25" fmla="*/ 33 h 720"/>
              <a:gd name="T26" fmla="*/ 633 w 2356"/>
              <a:gd name="T27" fmla="*/ 92 h 720"/>
              <a:gd name="T28" fmla="*/ 677 w 2356"/>
              <a:gd name="T29" fmla="*/ 152 h 720"/>
              <a:gd name="T30" fmla="*/ 725 w 2356"/>
              <a:gd name="T31" fmla="*/ 201 h 720"/>
              <a:gd name="T32" fmla="*/ 774 w 2356"/>
              <a:gd name="T33" fmla="*/ 249 h 720"/>
              <a:gd name="T34" fmla="*/ 818 w 2356"/>
              <a:gd name="T35" fmla="*/ 282 h 720"/>
              <a:gd name="T36" fmla="*/ 866 w 2356"/>
              <a:gd name="T37" fmla="*/ 320 h 720"/>
              <a:gd name="T38" fmla="*/ 915 w 2356"/>
              <a:gd name="T39" fmla="*/ 363 h 720"/>
              <a:gd name="T40" fmla="*/ 958 w 2356"/>
              <a:gd name="T41" fmla="*/ 412 h 720"/>
              <a:gd name="T42" fmla="*/ 1007 w 2356"/>
              <a:gd name="T43" fmla="*/ 455 h 720"/>
              <a:gd name="T44" fmla="*/ 1056 w 2356"/>
              <a:gd name="T45" fmla="*/ 498 h 720"/>
              <a:gd name="T46" fmla="*/ 1099 w 2356"/>
              <a:gd name="T47" fmla="*/ 531 h 720"/>
              <a:gd name="T48" fmla="*/ 1148 w 2356"/>
              <a:gd name="T49" fmla="*/ 558 h 720"/>
              <a:gd name="T50" fmla="*/ 1197 w 2356"/>
              <a:gd name="T51" fmla="*/ 579 h 720"/>
              <a:gd name="T52" fmla="*/ 1240 w 2356"/>
              <a:gd name="T53" fmla="*/ 596 h 720"/>
              <a:gd name="T54" fmla="*/ 1289 w 2356"/>
              <a:gd name="T55" fmla="*/ 617 h 720"/>
              <a:gd name="T56" fmla="*/ 1338 w 2356"/>
              <a:gd name="T57" fmla="*/ 633 h 720"/>
              <a:gd name="T58" fmla="*/ 1381 w 2356"/>
              <a:gd name="T59" fmla="*/ 644 h 720"/>
              <a:gd name="T60" fmla="*/ 1430 w 2356"/>
              <a:gd name="T61" fmla="*/ 666 h 720"/>
              <a:gd name="T62" fmla="*/ 1479 w 2356"/>
              <a:gd name="T63" fmla="*/ 688 h 720"/>
              <a:gd name="T64" fmla="*/ 1522 w 2356"/>
              <a:gd name="T65" fmla="*/ 693 h 720"/>
              <a:gd name="T66" fmla="*/ 1571 w 2356"/>
              <a:gd name="T67" fmla="*/ 677 h 720"/>
              <a:gd name="T68" fmla="*/ 1619 w 2356"/>
              <a:gd name="T69" fmla="*/ 666 h 720"/>
              <a:gd name="T70" fmla="*/ 1663 w 2356"/>
              <a:gd name="T71" fmla="*/ 661 h 720"/>
              <a:gd name="T72" fmla="*/ 1712 w 2356"/>
              <a:gd name="T73" fmla="*/ 661 h 720"/>
              <a:gd name="T74" fmla="*/ 1760 w 2356"/>
              <a:gd name="T75" fmla="*/ 650 h 720"/>
              <a:gd name="T76" fmla="*/ 1804 w 2356"/>
              <a:gd name="T77" fmla="*/ 639 h 720"/>
              <a:gd name="T78" fmla="*/ 1852 w 2356"/>
              <a:gd name="T79" fmla="*/ 633 h 720"/>
              <a:gd name="T80" fmla="*/ 1901 w 2356"/>
              <a:gd name="T81" fmla="*/ 628 h 720"/>
              <a:gd name="T82" fmla="*/ 1945 w 2356"/>
              <a:gd name="T83" fmla="*/ 628 h 720"/>
              <a:gd name="T84" fmla="*/ 1993 w 2356"/>
              <a:gd name="T85" fmla="*/ 623 h 720"/>
              <a:gd name="T86" fmla="*/ 2042 w 2356"/>
              <a:gd name="T87" fmla="*/ 617 h 720"/>
              <a:gd name="T88" fmla="*/ 2085 w 2356"/>
              <a:gd name="T89" fmla="*/ 617 h 720"/>
              <a:gd name="T90" fmla="*/ 2134 w 2356"/>
              <a:gd name="T91" fmla="*/ 612 h 720"/>
              <a:gd name="T92" fmla="*/ 2183 w 2356"/>
              <a:gd name="T93" fmla="*/ 606 h 720"/>
              <a:gd name="T94" fmla="*/ 2226 w 2356"/>
              <a:gd name="T95" fmla="*/ 601 h 720"/>
              <a:gd name="T96" fmla="*/ 2275 w 2356"/>
              <a:gd name="T97" fmla="*/ 596 h 720"/>
              <a:gd name="T98" fmla="*/ 2324 w 2356"/>
              <a:gd name="T99" fmla="*/ 596 h 720"/>
              <a:gd name="T100" fmla="*/ 2356 w 2356"/>
              <a:gd name="T101" fmla="*/ 59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56" h="720">
                <a:moveTo>
                  <a:pt x="0" y="720"/>
                </a:moveTo>
                <a:lnTo>
                  <a:pt x="21" y="715"/>
                </a:lnTo>
                <a:lnTo>
                  <a:pt x="43" y="704"/>
                </a:lnTo>
                <a:lnTo>
                  <a:pt x="70" y="688"/>
                </a:lnTo>
                <a:lnTo>
                  <a:pt x="92" y="671"/>
                </a:lnTo>
                <a:lnTo>
                  <a:pt x="113" y="661"/>
                </a:lnTo>
                <a:lnTo>
                  <a:pt x="140" y="644"/>
                </a:lnTo>
                <a:lnTo>
                  <a:pt x="162" y="617"/>
                </a:lnTo>
                <a:lnTo>
                  <a:pt x="184" y="552"/>
                </a:lnTo>
                <a:lnTo>
                  <a:pt x="211" y="482"/>
                </a:lnTo>
                <a:lnTo>
                  <a:pt x="232" y="406"/>
                </a:lnTo>
                <a:lnTo>
                  <a:pt x="254" y="347"/>
                </a:lnTo>
                <a:lnTo>
                  <a:pt x="281" y="303"/>
                </a:lnTo>
                <a:lnTo>
                  <a:pt x="303" y="265"/>
                </a:lnTo>
                <a:lnTo>
                  <a:pt x="325" y="222"/>
                </a:lnTo>
                <a:lnTo>
                  <a:pt x="352" y="190"/>
                </a:lnTo>
                <a:lnTo>
                  <a:pt x="373" y="157"/>
                </a:lnTo>
                <a:lnTo>
                  <a:pt x="395" y="119"/>
                </a:lnTo>
                <a:lnTo>
                  <a:pt x="422" y="92"/>
                </a:lnTo>
                <a:lnTo>
                  <a:pt x="444" y="60"/>
                </a:lnTo>
                <a:lnTo>
                  <a:pt x="465" y="33"/>
                </a:lnTo>
                <a:lnTo>
                  <a:pt x="493" y="6"/>
                </a:lnTo>
                <a:lnTo>
                  <a:pt x="514" y="0"/>
                </a:lnTo>
                <a:lnTo>
                  <a:pt x="536" y="0"/>
                </a:lnTo>
                <a:lnTo>
                  <a:pt x="563" y="11"/>
                </a:lnTo>
                <a:lnTo>
                  <a:pt x="585" y="33"/>
                </a:lnTo>
                <a:lnTo>
                  <a:pt x="606" y="60"/>
                </a:lnTo>
                <a:lnTo>
                  <a:pt x="633" y="92"/>
                </a:lnTo>
                <a:lnTo>
                  <a:pt x="655" y="125"/>
                </a:lnTo>
                <a:lnTo>
                  <a:pt x="677" y="152"/>
                </a:lnTo>
                <a:lnTo>
                  <a:pt x="704" y="179"/>
                </a:lnTo>
                <a:lnTo>
                  <a:pt x="725" y="201"/>
                </a:lnTo>
                <a:lnTo>
                  <a:pt x="747" y="228"/>
                </a:lnTo>
                <a:lnTo>
                  <a:pt x="774" y="249"/>
                </a:lnTo>
                <a:lnTo>
                  <a:pt x="796" y="265"/>
                </a:lnTo>
                <a:lnTo>
                  <a:pt x="818" y="282"/>
                </a:lnTo>
                <a:lnTo>
                  <a:pt x="845" y="303"/>
                </a:lnTo>
                <a:lnTo>
                  <a:pt x="866" y="320"/>
                </a:lnTo>
                <a:lnTo>
                  <a:pt x="888" y="341"/>
                </a:lnTo>
                <a:lnTo>
                  <a:pt x="915" y="363"/>
                </a:lnTo>
                <a:lnTo>
                  <a:pt x="937" y="385"/>
                </a:lnTo>
                <a:lnTo>
                  <a:pt x="958" y="412"/>
                </a:lnTo>
                <a:lnTo>
                  <a:pt x="986" y="433"/>
                </a:lnTo>
                <a:lnTo>
                  <a:pt x="1007" y="455"/>
                </a:lnTo>
                <a:lnTo>
                  <a:pt x="1029" y="477"/>
                </a:lnTo>
                <a:lnTo>
                  <a:pt x="1056" y="498"/>
                </a:lnTo>
                <a:lnTo>
                  <a:pt x="1078" y="514"/>
                </a:lnTo>
                <a:lnTo>
                  <a:pt x="1099" y="531"/>
                </a:lnTo>
                <a:lnTo>
                  <a:pt x="1126" y="541"/>
                </a:lnTo>
                <a:lnTo>
                  <a:pt x="1148" y="558"/>
                </a:lnTo>
                <a:lnTo>
                  <a:pt x="1170" y="569"/>
                </a:lnTo>
                <a:lnTo>
                  <a:pt x="1197" y="579"/>
                </a:lnTo>
                <a:lnTo>
                  <a:pt x="1219" y="590"/>
                </a:lnTo>
                <a:lnTo>
                  <a:pt x="1240" y="596"/>
                </a:lnTo>
                <a:lnTo>
                  <a:pt x="1267" y="606"/>
                </a:lnTo>
                <a:lnTo>
                  <a:pt x="1289" y="617"/>
                </a:lnTo>
                <a:lnTo>
                  <a:pt x="1311" y="623"/>
                </a:lnTo>
                <a:lnTo>
                  <a:pt x="1338" y="633"/>
                </a:lnTo>
                <a:lnTo>
                  <a:pt x="1359" y="639"/>
                </a:lnTo>
                <a:lnTo>
                  <a:pt x="1381" y="644"/>
                </a:lnTo>
                <a:lnTo>
                  <a:pt x="1408" y="655"/>
                </a:lnTo>
                <a:lnTo>
                  <a:pt x="1430" y="666"/>
                </a:lnTo>
                <a:lnTo>
                  <a:pt x="1451" y="671"/>
                </a:lnTo>
                <a:lnTo>
                  <a:pt x="1479" y="688"/>
                </a:lnTo>
                <a:lnTo>
                  <a:pt x="1500" y="698"/>
                </a:lnTo>
                <a:lnTo>
                  <a:pt x="1522" y="693"/>
                </a:lnTo>
                <a:lnTo>
                  <a:pt x="1549" y="682"/>
                </a:lnTo>
                <a:lnTo>
                  <a:pt x="1571" y="677"/>
                </a:lnTo>
                <a:lnTo>
                  <a:pt x="1592" y="671"/>
                </a:lnTo>
                <a:lnTo>
                  <a:pt x="1619" y="666"/>
                </a:lnTo>
                <a:lnTo>
                  <a:pt x="1641" y="661"/>
                </a:lnTo>
                <a:lnTo>
                  <a:pt x="1663" y="661"/>
                </a:lnTo>
                <a:lnTo>
                  <a:pt x="1690" y="661"/>
                </a:lnTo>
                <a:lnTo>
                  <a:pt x="1712" y="661"/>
                </a:lnTo>
                <a:lnTo>
                  <a:pt x="1733" y="655"/>
                </a:lnTo>
                <a:lnTo>
                  <a:pt x="1760" y="650"/>
                </a:lnTo>
                <a:lnTo>
                  <a:pt x="1782" y="644"/>
                </a:lnTo>
                <a:lnTo>
                  <a:pt x="1804" y="639"/>
                </a:lnTo>
                <a:lnTo>
                  <a:pt x="1831" y="633"/>
                </a:lnTo>
                <a:lnTo>
                  <a:pt x="1852" y="633"/>
                </a:lnTo>
                <a:lnTo>
                  <a:pt x="1874" y="633"/>
                </a:lnTo>
                <a:lnTo>
                  <a:pt x="1901" y="628"/>
                </a:lnTo>
                <a:lnTo>
                  <a:pt x="1923" y="628"/>
                </a:lnTo>
                <a:lnTo>
                  <a:pt x="1945" y="628"/>
                </a:lnTo>
                <a:lnTo>
                  <a:pt x="1972" y="628"/>
                </a:lnTo>
                <a:lnTo>
                  <a:pt x="1993" y="623"/>
                </a:lnTo>
                <a:lnTo>
                  <a:pt x="2015" y="623"/>
                </a:lnTo>
                <a:lnTo>
                  <a:pt x="2042" y="617"/>
                </a:lnTo>
                <a:lnTo>
                  <a:pt x="2064" y="617"/>
                </a:lnTo>
                <a:lnTo>
                  <a:pt x="2085" y="617"/>
                </a:lnTo>
                <a:lnTo>
                  <a:pt x="2112" y="612"/>
                </a:lnTo>
                <a:lnTo>
                  <a:pt x="2134" y="612"/>
                </a:lnTo>
                <a:lnTo>
                  <a:pt x="2156" y="601"/>
                </a:lnTo>
                <a:lnTo>
                  <a:pt x="2183" y="606"/>
                </a:lnTo>
                <a:lnTo>
                  <a:pt x="2205" y="596"/>
                </a:lnTo>
                <a:lnTo>
                  <a:pt x="2226" y="601"/>
                </a:lnTo>
                <a:lnTo>
                  <a:pt x="2253" y="596"/>
                </a:lnTo>
                <a:lnTo>
                  <a:pt x="2275" y="596"/>
                </a:lnTo>
                <a:lnTo>
                  <a:pt x="2297" y="590"/>
                </a:lnTo>
                <a:lnTo>
                  <a:pt x="2324" y="596"/>
                </a:lnTo>
                <a:lnTo>
                  <a:pt x="2345" y="590"/>
                </a:lnTo>
                <a:lnTo>
                  <a:pt x="2356" y="596"/>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462" name="Rectangle 198">
            <a:extLst>
              <a:ext uri="{FF2B5EF4-FFF2-40B4-BE49-F238E27FC236}">
                <a16:creationId xmlns:a16="http://schemas.microsoft.com/office/drawing/2014/main" id="{82A98002-EEEE-4846-8C9B-49E240D7A06A}"/>
              </a:ext>
            </a:extLst>
          </p:cNvPr>
          <p:cNvSpPr>
            <a:spLocks noChangeArrowheads="1"/>
          </p:cNvSpPr>
          <p:nvPr/>
        </p:nvSpPr>
        <p:spPr bwMode="auto">
          <a:xfrm rot="16200000">
            <a:off x="1854993" y="3637757"/>
            <a:ext cx="8937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Amplitude (V/N)</a:t>
            </a:r>
            <a:endParaRPr lang="en-US" altLang="en-US" sz="1000">
              <a:latin typeface="Arial" panose="020B0604020202020204" pitchFamily="34" charset="0"/>
            </a:endParaRPr>
          </a:p>
        </p:txBody>
      </p:sp>
      <p:sp>
        <p:nvSpPr>
          <p:cNvPr id="11463" name="Freeform 199">
            <a:extLst>
              <a:ext uri="{FF2B5EF4-FFF2-40B4-BE49-F238E27FC236}">
                <a16:creationId xmlns:a16="http://schemas.microsoft.com/office/drawing/2014/main" id="{4467F773-CD3C-492C-B2CC-3C54D4BB814C}"/>
              </a:ext>
            </a:extLst>
          </p:cNvPr>
          <p:cNvSpPr>
            <a:spLocks/>
          </p:cNvSpPr>
          <p:nvPr/>
        </p:nvSpPr>
        <p:spPr bwMode="auto">
          <a:xfrm>
            <a:off x="2654300" y="3622675"/>
            <a:ext cx="3740150" cy="644525"/>
          </a:xfrm>
          <a:custGeom>
            <a:avLst/>
            <a:gdLst>
              <a:gd name="T0" fmla="*/ 21 w 2356"/>
              <a:gd name="T1" fmla="*/ 401 h 406"/>
              <a:gd name="T2" fmla="*/ 70 w 2356"/>
              <a:gd name="T3" fmla="*/ 379 h 406"/>
              <a:gd name="T4" fmla="*/ 113 w 2356"/>
              <a:gd name="T5" fmla="*/ 363 h 406"/>
              <a:gd name="T6" fmla="*/ 162 w 2356"/>
              <a:gd name="T7" fmla="*/ 330 h 406"/>
              <a:gd name="T8" fmla="*/ 211 w 2356"/>
              <a:gd name="T9" fmla="*/ 233 h 406"/>
              <a:gd name="T10" fmla="*/ 254 w 2356"/>
              <a:gd name="T11" fmla="*/ 157 h 406"/>
              <a:gd name="T12" fmla="*/ 303 w 2356"/>
              <a:gd name="T13" fmla="*/ 125 h 406"/>
              <a:gd name="T14" fmla="*/ 352 w 2356"/>
              <a:gd name="T15" fmla="*/ 92 h 406"/>
              <a:gd name="T16" fmla="*/ 395 w 2356"/>
              <a:gd name="T17" fmla="*/ 60 h 406"/>
              <a:gd name="T18" fmla="*/ 444 w 2356"/>
              <a:gd name="T19" fmla="*/ 33 h 406"/>
              <a:gd name="T20" fmla="*/ 493 w 2356"/>
              <a:gd name="T21" fmla="*/ 11 h 406"/>
              <a:gd name="T22" fmla="*/ 536 w 2356"/>
              <a:gd name="T23" fmla="*/ 0 h 406"/>
              <a:gd name="T24" fmla="*/ 585 w 2356"/>
              <a:gd name="T25" fmla="*/ 11 h 406"/>
              <a:gd name="T26" fmla="*/ 633 w 2356"/>
              <a:gd name="T27" fmla="*/ 38 h 406"/>
              <a:gd name="T28" fmla="*/ 677 w 2356"/>
              <a:gd name="T29" fmla="*/ 65 h 406"/>
              <a:gd name="T30" fmla="*/ 725 w 2356"/>
              <a:gd name="T31" fmla="*/ 92 h 406"/>
              <a:gd name="T32" fmla="*/ 774 w 2356"/>
              <a:gd name="T33" fmla="*/ 114 h 406"/>
              <a:gd name="T34" fmla="*/ 818 w 2356"/>
              <a:gd name="T35" fmla="*/ 135 h 406"/>
              <a:gd name="T36" fmla="*/ 866 w 2356"/>
              <a:gd name="T37" fmla="*/ 157 h 406"/>
              <a:gd name="T38" fmla="*/ 915 w 2356"/>
              <a:gd name="T39" fmla="*/ 184 h 406"/>
              <a:gd name="T40" fmla="*/ 958 w 2356"/>
              <a:gd name="T41" fmla="*/ 211 h 406"/>
              <a:gd name="T42" fmla="*/ 1007 w 2356"/>
              <a:gd name="T43" fmla="*/ 238 h 406"/>
              <a:gd name="T44" fmla="*/ 1056 w 2356"/>
              <a:gd name="T45" fmla="*/ 265 h 406"/>
              <a:gd name="T46" fmla="*/ 1099 w 2356"/>
              <a:gd name="T47" fmla="*/ 282 h 406"/>
              <a:gd name="T48" fmla="*/ 1148 w 2356"/>
              <a:gd name="T49" fmla="*/ 298 h 406"/>
              <a:gd name="T50" fmla="*/ 1197 w 2356"/>
              <a:gd name="T51" fmla="*/ 314 h 406"/>
              <a:gd name="T52" fmla="*/ 1240 w 2356"/>
              <a:gd name="T53" fmla="*/ 325 h 406"/>
              <a:gd name="T54" fmla="*/ 1289 w 2356"/>
              <a:gd name="T55" fmla="*/ 336 h 406"/>
              <a:gd name="T56" fmla="*/ 1338 w 2356"/>
              <a:gd name="T57" fmla="*/ 341 h 406"/>
              <a:gd name="T58" fmla="*/ 1381 w 2356"/>
              <a:gd name="T59" fmla="*/ 352 h 406"/>
              <a:gd name="T60" fmla="*/ 1430 w 2356"/>
              <a:gd name="T61" fmla="*/ 363 h 406"/>
              <a:gd name="T62" fmla="*/ 1479 w 2356"/>
              <a:gd name="T63" fmla="*/ 379 h 406"/>
              <a:gd name="T64" fmla="*/ 1522 w 2356"/>
              <a:gd name="T65" fmla="*/ 384 h 406"/>
              <a:gd name="T66" fmla="*/ 1571 w 2356"/>
              <a:gd name="T67" fmla="*/ 368 h 406"/>
              <a:gd name="T68" fmla="*/ 1619 w 2356"/>
              <a:gd name="T69" fmla="*/ 357 h 406"/>
              <a:gd name="T70" fmla="*/ 1663 w 2356"/>
              <a:gd name="T71" fmla="*/ 352 h 406"/>
              <a:gd name="T72" fmla="*/ 1712 w 2356"/>
              <a:gd name="T73" fmla="*/ 347 h 406"/>
              <a:gd name="T74" fmla="*/ 1760 w 2356"/>
              <a:gd name="T75" fmla="*/ 336 h 406"/>
              <a:gd name="T76" fmla="*/ 1804 w 2356"/>
              <a:gd name="T77" fmla="*/ 325 h 406"/>
              <a:gd name="T78" fmla="*/ 1852 w 2356"/>
              <a:gd name="T79" fmla="*/ 325 h 406"/>
              <a:gd name="T80" fmla="*/ 1901 w 2356"/>
              <a:gd name="T81" fmla="*/ 336 h 406"/>
              <a:gd name="T82" fmla="*/ 1945 w 2356"/>
              <a:gd name="T83" fmla="*/ 347 h 406"/>
              <a:gd name="T84" fmla="*/ 1993 w 2356"/>
              <a:gd name="T85" fmla="*/ 352 h 406"/>
              <a:gd name="T86" fmla="*/ 2042 w 2356"/>
              <a:gd name="T87" fmla="*/ 368 h 406"/>
              <a:gd name="T88" fmla="*/ 2085 w 2356"/>
              <a:gd name="T89" fmla="*/ 374 h 406"/>
              <a:gd name="T90" fmla="*/ 2134 w 2356"/>
              <a:gd name="T91" fmla="*/ 384 h 406"/>
              <a:gd name="T92" fmla="*/ 2183 w 2356"/>
              <a:gd name="T93" fmla="*/ 390 h 406"/>
              <a:gd name="T94" fmla="*/ 2226 w 2356"/>
              <a:gd name="T95" fmla="*/ 395 h 406"/>
              <a:gd name="T96" fmla="*/ 2275 w 2356"/>
              <a:gd name="T97" fmla="*/ 401 h 406"/>
              <a:gd name="T98" fmla="*/ 2324 w 2356"/>
              <a:gd name="T99" fmla="*/ 401 h 406"/>
              <a:gd name="T100" fmla="*/ 2356 w 2356"/>
              <a:gd name="T101" fmla="*/ 395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56" h="406">
                <a:moveTo>
                  <a:pt x="0" y="406"/>
                </a:moveTo>
                <a:lnTo>
                  <a:pt x="21" y="401"/>
                </a:lnTo>
                <a:lnTo>
                  <a:pt x="43" y="395"/>
                </a:lnTo>
                <a:lnTo>
                  <a:pt x="70" y="379"/>
                </a:lnTo>
                <a:lnTo>
                  <a:pt x="92" y="368"/>
                </a:lnTo>
                <a:lnTo>
                  <a:pt x="113" y="363"/>
                </a:lnTo>
                <a:lnTo>
                  <a:pt x="140" y="347"/>
                </a:lnTo>
                <a:lnTo>
                  <a:pt x="162" y="330"/>
                </a:lnTo>
                <a:lnTo>
                  <a:pt x="184" y="282"/>
                </a:lnTo>
                <a:lnTo>
                  <a:pt x="211" y="233"/>
                </a:lnTo>
                <a:lnTo>
                  <a:pt x="232" y="190"/>
                </a:lnTo>
                <a:lnTo>
                  <a:pt x="254" y="157"/>
                </a:lnTo>
                <a:lnTo>
                  <a:pt x="281" y="141"/>
                </a:lnTo>
                <a:lnTo>
                  <a:pt x="303" y="125"/>
                </a:lnTo>
                <a:lnTo>
                  <a:pt x="325" y="103"/>
                </a:lnTo>
                <a:lnTo>
                  <a:pt x="352" y="92"/>
                </a:lnTo>
                <a:lnTo>
                  <a:pt x="373" y="76"/>
                </a:lnTo>
                <a:lnTo>
                  <a:pt x="395" y="60"/>
                </a:lnTo>
                <a:lnTo>
                  <a:pt x="422" y="49"/>
                </a:lnTo>
                <a:lnTo>
                  <a:pt x="444" y="33"/>
                </a:lnTo>
                <a:lnTo>
                  <a:pt x="465" y="22"/>
                </a:lnTo>
                <a:lnTo>
                  <a:pt x="493" y="11"/>
                </a:lnTo>
                <a:lnTo>
                  <a:pt x="514" y="0"/>
                </a:lnTo>
                <a:lnTo>
                  <a:pt x="536" y="0"/>
                </a:lnTo>
                <a:lnTo>
                  <a:pt x="563" y="0"/>
                </a:lnTo>
                <a:lnTo>
                  <a:pt x="585" y="11"/>
                </a:lnTo>
                <a:lnTo>
                  <a:pt x="606" y="22"/>
                </a:lnTo>
                <a:lnTo>
                  <a:pt x="633" y="38"/>
                </a:lnTo>
                <a:lnTo>
                  <a:pt x="655" y="49"/>
                </a:lnTo>
                <a:lnTo>
                  <a:pt x="677" y="65"/>
                </a:lnTo>
                <a:lnTo>
                  <a:pt x="704" y="76"/>
                </a:lnTo>
                <a:lnTo>
                  <a:pt x="725" y="92"/>
                </a:lnTo>
                <a:lnTo>
                  <a:pt x="747" y="103"/>
                </a:lnTo>
                <a:lnTo>
                  <a:pt x="774" y="114"/>
                </a:lnTo>
                <a:lnTo>
                  <a:pt x="796" y="125"/>
                </a:lnTo>
                <a:lnTo>
                  <a:pt x="818" y="135"/>
                </a:lnTo>
                <a:lnTo>
                  <a:pt x="845" y="146"/>
                </a:lnTo>
                <a:lnTo>
                  <a:pt x="866" y="157"/>
                </a:lnTo>
                <a:lnTo>
                  <a:pt x="888" y="168"/>
                </a:lnTo>
                <a:lnTo>
                  <a:pt x="915" y="184"/>
                </a:lnTo>
                <a:lnTo>
                  <a:pt x="937" y="195"/>
                </a:lnTo>
                <a:lnTo>
                  <a:pt x="958" y="211"/>
                </a:lnTo>
                <a:lnTo>
                  <a:pt x="986" y="227"/>
                </a:lnTo>
                <a:lnTo>
                  <a:pt x="1007" y="238"/>
                </a:lnTo>
                <a:lnTo>
                  <a:pt x="1029" y="249"/>
                </a:lnTo>
                <a:lnTo>
                  <a:pt x="1056" y="265"/>
                </a:lnTo>
                <a:lnTo>
                  <a:pt x="1078" y="271"/>
                </a:lnTo>
                <a:lnTo>
                  <a:pt x="1099" y="282"/>
                </a:lnTo>
                <a:lnTo>
                  <a:pt x="1126" y="292"/>
                </a:lnTo>
                <a:lnTo>
                  <a:pt x="1148" y="298"/>
                </a:lnTo>
                <a:lnTo>
                  <a:pt x="1170" y="303"/>
                </a:lnTo>
                <a:lnTo>
                  <a:pt x="1197" y="314"/>
                </a:lnTo>
                <a:lnTo>
                  <a:pt x="1219" y="319"/>
                </a:lnTo>
                <a:lnTo>
                  <a:pt x="1240" y="325"/>
                </a:lnTo>
                <a:lnTo>
                  <a:pt x="1267" y="325"/>
                </a:lnTo>
                <a:lnTo>
                  <a:pt x="1289" y="336"/>
                </a:lnTo>
                <a:lnTo>
                  <a:pt x="1311" y="336"/>
                </a:lnTo>
                <a:lnTo>
                  <a:pt x="1338" y="341"/>
                </a:lnTo>
                <a:lnTo>
                  <a:pt x="1359" y="347"/>
                </a:lnTo>
                <a:lnTo>
                  <a:pt x="1381" y="352"/>
                </a:lnTo>
                <a:lnTo>
                  <a:pt x="1408" y="357"/>
                </a:lnTo>
                <a:lnTo>
                  <a:pt x="1430" y="363"/>
                </a:lnTo>
                <a:lnTo>
                  <a:pt x="1451" y="374"/>
                </a:lnTo>
                <a:lnTo>
                  <a:pt x="1479" y="379"/>
                </a:lnTo>
                <a:lnTo>
                  <a:pt x="1500" y="390"/>
                </a:lnTo>
                <a:lnTo>
                  <a:pt x="1522" y="384"/>
                </a:lnTo>
                <a:lnTo>
                  <a:pt x="1549" y="374"/>
                </a:lnTo>
                <a:lnTo>
                  <a:pt x="1571" y="368"/>
                </a:lnTo>
                <a:lnTo>
                  <a:pt x="1592" y="363"/>
                </a:lnTo>
                <a:lnTo>
                  <a:pt x="1619" y="357"/>
                </a:lnTo>
                <a:lnTo>
                  <a:pt x="1641" y="352"/>
                </a:lnTo>
                <a:lnTo>
                  <a:pt x="1663" y="352"/>
                </a:lnTo>
                <a:lnTo>
                  <a:pt x="1690" y="347"/>
                </a:lnTo>
                <a:lnTo>
                  <a:pt x="1712" y="347"/>
                </a:lnTo>
                <a:lnTo>
                  <a:pt x="1733" y="341"/>
                </a:lnTo>
                <a:lnTo>
                  <a:pt x="1760" y="336"/>
                </a:lnTo>
                <a:lnTo>
                  <a:pt x="1782" y="330"/>
                </a:lnTo>
                <a:lnTo>
                  <a:pt x="1804" y="325"/>
                </a:lnTo>
                <a:lnTo>
                  <a:pt x="1831" y="325"/>
                </a:lnTo>
                <a:lnTo>
                  <a:pt x="1852" y="325"/>
                </a:lnTo>
                <a:lnTo>
                  <a:pt x="1874" y="330"/>
                </a:lnTo>
                <a:lnTo>
                  <a:pt x="1901" y="336"/>
                </a:lnTo>
                <a:lnTo>
                  <a:pt x="1923" y="341"/>
                </a:lnTo>
                <a:lnTo>
                  <a:pt x="1945" y="347"/>
                </a:lnTo>
                <a:lnTo>
                  <a:pt x="1972" y="352"/>
                </a:lnTo>
                <a:lnTo>
                  <a:pt x="1993" y="352"/>
                </a:lnTo>
                <a:lnTo>
                  <a:pt x="2015" y="363"/>
                </a:lnTo>
                <a:lnTo>
                  <a:pt x="2042" y="368"/>
                </a:lnTo>
                <a:lnTo>
                  <a:pt x="2064" y="368"/>
                </a:lnTo>
                <a:lnTo>
                  <a:pt x="2085" y="374"/>
                </a:lnTo>
                <a:lnTo>
                  <a:pt x="2112" y="379"/>
                </a:lnTo>
                <a:lnTo>
                  <a:pt x="2134" y="384"/>
                </a:lnTo>
                <a:lnTo>
                  <a:pt x="2156" y="384"/>
                </a:lnTo>
                <a:lnTo>
                  <a:pt x="2183" y="390"/>
                </a:lnTo>
                <a:lnTo>
                  <a:pt x="2205" y="395"/>
                </a:lnTo>
                <a:lnTo>
                  <a:pt x="2226" y="395"/>
                </a:lnTo>
                <a:lnTo>
                  <a:pt x="2253" y="395"/>
                </a:lnTo>
                <a:lnTo>
                  <a:pt x="2275" y="401"/>
                </a:lnTo>
                <a:lnTo>
                  <a:pt x="2297" y="401"/>
                </a:lnTo>
                <a:lnTo>
                  <a:pt x="2324" y="401"/>
                </a:lnTo>
                <a:lnTo>
                  <a:pt x="2345" y="395"/>
                </a:lnTo>
                <a:lnTo>
                  <a:pt x="2356" y="395"/>
                </a:lnTo>
              </a:path>
            </a:pathLst>
          </a:custGeom>
          <a:noFill/>
          <a:ln w="28575" cap="flat" cmpd="sng">
            <a:solidFill>
              <a:srgbClr val="0000FF"/>
            </a:solidFill>
            <a:prstDash val="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464" name="Rectangle 200">
            <a:extLst>
              <a:ext uri="{FF2B5EF4-FFF2-40B4-BE49-F238E27FC236}">
                <a16:creationId xmlns:a16="http://schemas.microsoft.com/office/drawing/2014/main" id="{4083D619-2993-4AA1-9E15-E3E8E3DAB936}"/>
              </a:ext>
            </a:extLst>
          </p:cNvPr>
          <p:cNvSpPr>
            <a:spLocks noChangeArrowheads="1"/>
          </p:cNvSpPr>
          <p:nvPr/>
        </p:nvSpPr>
        <p:spPr bwMode="auto">
          <a:xfrm>
            <a:off x="2654300" y="4730750"/>
            <a:ext cx="3732213" cy="1246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65" name="Rectangle 201">
            <a:extLst>
              <a:ext uri="{FF2B5EF4-FFF2-40B4-BE49-F238E27FC236}">
                <a16:creationId xmlns:a16="http://schemas.microsoft.com/office/drawing/2014/main" id="{F505F6B1-B013-44FE-802C-09663EE94B62}"/>
              </a:ext>
            </a:extLst>
          </p:cNvPr>
          <p:cNvSpPr>
            <a:spLocks noChangeArrowheads="1"/>
          </p:cNvSpPr>
          <p:nvPr/>
        </p:nvSpPr>
        <p:spPr bwMode="auto">
          <a:xfrm>
            <a:off x="2654300" y="4730750"/>
            <a:ext cx="3732213" cy="124618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466" name="Line 202">
            <a:extLst>
              <a:ext uri="{FF2B5EF4-FFF2-40B4-BE49-F238E27FC236}">
                <a16:creationId xmlns:a16="http://schemas.microsoft.com/office/drawing/2014/main" id="{0C6968BB-37BC-42C0-BE3B-600A30B4F603}"/>
              </a:ext>
            </a:extLst>
          </p:cNvPr>
          <p:cNvSpPr>
            <a:spLocks noChangeShapeType="1"/>
          </p:cNvSpPr>
          <p:nvPr/>
        </p:nvSpPr>
        <p:spPr bwMode="auto">
          <a:xfrm>
            <a:off x="2654300" y="4730750"/>
            <a:ext cx="3732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67" name="Line 203">
            <a:extLst>
              <a:ext uri="{FF2B5EF4-FFF2-40B4-BE49-F238E27FC236}">
                <a16:creationId xmlns:a16="http://schemas.microsoft.com/office/drawing/2014/main" id="{3F4D3CBC-5B74-46F4-8BBF-8CF5F190E6AD}"/>
              </a:ext>
            </a:extLst>
          </p:cNvPr>
          <p:cNvSpPr>
            <a:spLocks noChangeShapeType="1"/>
          </p:cNvSpPr>
          <p:nvPr/>
        </p:nvSpPr>
        <p:spPr bwMode="auto">
          <a:xfrm>
            <a:off x="2654300" y="5976938"/>
            <a:ext cx="37322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68" name="Line 204">
            <a:extLst>
              <a:ext uri="{FF2B5EF4-FFF2-40B4-BE49-F238E27FC236}">
                <a16:creationId xmlns:a16="http://schemas.microsoft.com/office/drawing/2014/main" id="{9435A6E7-1376-4E93-8EC7-B44D0143CF2B}"/>
              </a:ext>
            </a:extLst>
          </p:cNvPr>
          <p:cNvSpPr>
            <a:spLocks noChangeShapeType="1"/>
          </p:cNvSpPr>
          <p:nvPr/>
        </p:nvSpPr>
        <p:spPr bwMode="auto">
          <a:xfrm flipV="1">
            <a:off x="6386513" y="4730750"/>
            <a:ext cx="1587" cy="12461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69" name="Line 205">
            <a:extLst>
              <a:ext uri="{FF2B5EF4-FFF2-40B4-BE49-F238E27FC236}">
                <a16:creationId xmlns:a16="http://schemas.microsoft.com/office/drawing/2014/main" id="{32316BAC-5377-4658-BD92-B26AE4D33BE0}"/>
              </a:ext>
            </a:extLst>
          </p:cNvPr>
          <p:cNvSpPr>
            <a:spLocks noChangeShapeType="1"/>
          </p:cNvSpPr>
          <p:nvPr/>
        </p:nvSpPr>
        <p:spPr bwMode="auto">
          <a:xfrm flipV="1">
            <a:off x="2654300" y="4730750"/>
            <a:ext cx="1588" cy="12461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0" name="Line 206">
            <a:extLst>
              <a:ext uri="{FF2B5EF4-FFF2-40B4-BE49-F238E27FC236}">
                <a16:creationId xmlns:a16="http://schemas.microsoft.com/office/drawing/2014/main" id="{35E10E52-1B6E-4862-A6C3-76A33B176011}"/>
              </a:ext>
            </a:extLst>
          </p:cNvPr>
          <p:cNvSpPr>
            <a:spLocks noChangeShapeType="1"/>
          </p:cNvSpPr>
          <p:nvPr/>
        </p:nvSpPr>
        <p:spPr bwMode="auto">
          <a:xfrm>
            <a:off x="2654300" y="5976938"/>
            <a:ext cx="37322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1" name="Line 207">
            <a:extLst>
              <a:ext uri="{FF2B5EF4-FFF2-40B4-BE49-F238E27FC236}">
                <a16:creationId xmlns:a16="http://schemas.microsoft.com/office/drawing/2014/main" id="{22299419-8F5F-477B-959A-3C94B1167952}"/>
              </a:ext>
            </a:extLst>
          </p:cNvPr>
          <p:cNvSpPr>
            <a:spLocks noChangeShapeType="1"/>
          </p:cNvSpPr>
          <p:nvPr/>
        </p:nvSpPr>
        <p:spPr bwMode="auto">
          <a:xfrm flipV="1">
            <a:off x="2654300" y="4730750"/>
            <a:ext cx="1588" cy="12461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2" name="Line 208">
            <a:extLst>
              <a:ext uri="{FF2B5EF4-FFF2-40B4-BE49-F238E27FC236}">
                <a16:creationId xmlns:a16="http://schemas.microsoft.com/office/drawing/2014/main" id="{649C1AB5-B2E8-47C4-84D7-1CD391BB17EE}"/>
              </a:ext>
            </a:extLst>
          </p:cNvPr>
          <p:cNvSpPr>
            <a:spLocks noChangeShapeType="1"/>
          </p:cNvSpPr>
          <p:nvPr/>
        </p:nvSpPr>
        <p:spPr bwMode="auto">
          <a:xfrm flipV="1">
            <a:off x="2654300" y="5934075"/>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3" name="Line 209">
            <a:extLst>
              <a:ext uri="{FF2B5EF4-FFF2-40B4-BE49-F238E27FC236}">
                <a16:creationId xmlns:a16="http://schemas.microsoft.com/office/drawing/2014/main" id="{9D3205EE-A6B1-47E9-BF15-6C2C97405803}"/>
              </a:ext>
            </a:extLst>
          </p:cNvPr>
          <p:cNvSpPr>
            <a:spLocks noChangeShapeType="1"/>
          </p:cNvSpPr>
          <p:nvPr/>
        </p:nvSpPr>
        <p:spPr bwMode="auto">
          <a:xfrm>
            <a:off x="2654300" y="4730750"/>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4" name="Rectangle 210">
            <a:extLst>
              <a:ext uri="{FF2B5EF4-FFF2-40B4-BE49-F238E27FC236}">
                <a16:creationId xmlns:a16="http://schemas.microsoft.com/office/drawing/2014/main" id="{EB37B63B-5EF4-4937-8E2C-5FEA3937CA84}"/>
              </a:ext>
            </a:extLst>
          </p:cNvPr>
          <p:cNvSpPr>
            <a:spLocks noChangeArrowheads="1"/>
          </p:cNvSpPr>
          <p:nvPr/>
        </p:nvSpPr>
        <p:spPr bwMode="auto">
          <a:xfrm>
            <a:off x="2619375" y="600233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a:t>
            </a:r>
            <a:endParaRPr lang="en-US" altLang="en-US" sz="1000">
              <a:latin typeface="Arial" panose="020B0604020202020204" pitchFamily="34" charset="0"/>
            </a:endParaRPr>
          </a:p>
        </p:txBody>
      </p:sp>
      <p:sp>
        <p:nvSpPr>
          <p:cNvPr id="11475" name="Line 211">
            <a:extLst>
              <a:ext uri="{FF2B5EF4-FFF2-40B4-BE49-F238E27FC236}">
                <a16:creationId xmlns:a16="http://schemas.microsoft.com/office/drawing/2014/main" id="{D665CB69-86B8-4F90-A0D1-FDAFD4E52445}"/>
              </a:ext>
            </a:extLst>
          </p:cNvPr>
          <p:cNvSpPr>
            <a:spLocks noChangeShapeType="1"/>
          </p:cNvSpPr>
          <p:nvPr/>
        </p:nvSpPr>
        <p:spPr bwMode="auto">
          <a:xfrm flipV="1">
            <a:off x="3582988" y="5934075"/>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6" name="Line 212">
            <a:extLst>
              <a:ext uri="{FF2B5EF4-FFF2-40B4-BE49-F238E27FC236}">
                <a16:creationId xmlns:a16="http://schemas.microsoft.com/office/drawing/2014/main" id="{0C4B2DA6-0529-452C-AD4B-31EB8210E834}"/>
              </a:ext>
            </a:extLst>
          </p:cNvPr>
          <p:cNvSpPr>
            <a:spLocks noChangeShapeType="1"/>
          </p:cNvSpPr>
          <p:nvPr/>
        </p:nvSpPr>
        <p:spPr bwMode="auto">
          <a:xfrm>
            <a:off x="3582988" y="4730750"/>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7" name="Rectangle 213">
            <a:extLst>
              <a:ext uri="{FF2B5EF4-FFF2-40B4-BE49-F238E27FC236}">
                <a16:creationId xmlns:a16="http://schemas.microsoft.com/office/drawing/2014/main" id="{568F6608-D925-4007-BC89-5417332356AE}"/>
              </a:ext>
            </a:extLst>
          </p:cNvPr>
          <p:cNvSpPr>
            <a:spLocks noChangeArrowheads="1"/>
          </p:cNvSpPr>
          <p:nvPr/>
        </p:nvSpPr>
        <p:spPr bwMode="auto">
          <a:xfrm>
            <a:off x="3548063" y="600233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5</a:t>
            </a:r>
            <a:endParaRPr lang="en-US" altLang="en-US" sz="1000">
              <a:latin typeface="Arial" panose="020B0604020202020204" pitchFamily="34" charset="0"/>
            </a:endParaRPr>
          </a:p>
        </p:txBody>
      </p:sp>
      <p:sp>
        <p:nvSpPr>
          <p:cNvPr id="11478" name="Line 214">
            <a:extLst>
              <a:ext uri="{FF2B5EF4-FFF2-40B4-BE49-F238E27FC236}">
                <a16:creationId xmlns:a16="http://schemas.microsoft.com/office/drawing/2014/main" id="{FC5DCF1A-6D01-4A80-99DD-B3EC15863F09}"/>
              </a:ext>
            </a:extLst>
          </p:cNvPr>
          <p:cNvSpPr>
            <a:spLocks noChangeShapeType="1"/>
          </p:cNvSpPr>
          <p:nvPr/>
        </p:nvSpPr>
        <p:spPr bwMode="auto">
          <a:xfrm flipV="1">
            <a:off x="4519613" y="5934075"/>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79" name="Line 215">
            <a:extLst>
              <a:ext uri="{FF2B5EF4-FFF2-40B4-BE49-F238E27FC236}">
                <a16:creationId xmlns:a16="http://schemas.microsoft.com/office/drawing/2014/main" id="{0B1146D9-9B1C-41E4-9346-F3FFE6FA3F8C}"/>
              </a:ext>
            </a:extLst>
          </p:cNvPr>
          <p:cNvSpPr>
            <a:spLocks noChangeShapeType="1"/>
          </p:cNvSpPr>
          <p:nvPr/>
        </p:nvSpPr>
        <p:spPr bwMode="auto">
          <a:xfrm>
            <a:off x="4519613" y="4730750"/>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80" name="Rectangle 216">
            <a:extLst>
              <a:ext uri="{FF2B5EF4-FFF2-40B4-BE49-F238E27FC236}">
                <a16:creationId xmlns:a16="http://schemas.microsoft.com/office/drawing/2014/main" id="{DA687A7B-4EB6-4CEF-BA79-E89CBB8F9F06}"/>
              </a:ext>
            </a:extLst>
          </p:cNvPr>
          <p:cNvSpPr>
            <a:spLocks noChangeArrowheads="1"/>
          </p:cNvSpPr>
          <p:nvPr/>
        </p:nvSpPr>
        <p:spPr bwMode="auto">
          <a:xfrm>
            <a:off x="4441825" y="60023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10</a:t>
            </a:r>
            <a:endParaRPr lang="en-US" altLang="en-US" sz="1000">
              <a:latin typeface="Arial" panose="020B0604020202020204" pitchFamily="34" charset="0"/>
            </a:endParaRPr>
          </a:p>
        </p:txBody>
      </p:sp>
      <p:sp>
        <p:nvSpPr>
          <p:cNvPr id="11481" name="Line 217">
            <a:extLst>
              <a:ext uri="{FF2B5EF4-FFF2-40B4-BE49-F238E27FC236}">
                <a16:creationId xmlns:a16="http://schemas.microsoft.com/office/drawing/2014/main" id="{078F49EA-F485-4AB5-8204-0313D3FF557C}"/>
              </a:ext>
            </a:extLst>
          </p:cNvPr>
          <p:cNvSpPr>
            <a:spLocks noChangeShapeType="1"/>
          </p:cNvSpPr>
          <p:nvPr/>
        </p:nvSpPr>
        <p:spPr bwMode="auto">
          <a:xfrm flipV="1">
            <a:off x="5448300" y="5934075"/>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82" name="Line 218">
            <a:extLst>
              <a:ext uri="{FF2B5EF4-FFF2-40B4-BE49-F238E27FC236}">
                <a16:creationId xmlns:a16="http://schemas.microsoft.com/office/drawing/2014/main" id="{72014BFA-BB34-430A-B0F4-A89D5D5649C8}"/>
              </a:ext>
            </a:extLst>
          </p:cNvPr>
          <p:cNvSpPr>
            <a:spLocks noChangeShapeType="1"/>
          </p:cNvSpPr>
          <p:nvPr/>
        </p:nvSpPr>
        <p:spPr bwMode="auto">
          <a:xfrm>
            <a:off x="5448300" y="4730750"/>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83" name="Rectangle 219">
            <a:extLst>
              <a:ext uri="{FF2B5EF4-FFF2-40B4-BE49-F238E27FC236}">
                <a16:creationId xmlns:a16="http://schemas.microsoft.com/office/drawing/2014/main" id="{0EA766C7-B999-4EAB-A3EA-9A9B85702AE4}"/>
              </a:ext>
            </a:extLst>
          </p:cNvPr>
          <p:cNvSpPr>
            <a:spLocks noChangeArrowheads="1"/>
          </p:cNvSpPr>
          <p:nvPr/>
        </p:nvSpPr>
        <p:spPr bwMode="auto">
          <a:xfrm>
            <a:off x="5372100" y="60023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15</a:t>
            </a:r>
            <a:endParaRPr lang="en-US" altLang="en-US" sz="1000">
              <a:latin typeface="Arial" panose="020B0604020202020204" pitchFamily="34" charset="0"/>
            </a:endParaRPr>
          </a:p>
        </p:txBody>
      </p:sp>
      <p:sp>
        <p:nvSpPr>
          <p:cNvPr id="11484" name="Line 220">
            <a:extLst>
              <a:ext uri="{FF2B5EF4-FFF2-40B4-BE49-F238E27FC236}">
                <a16:creationId xmlns:a16="http://schemas.microsoft.com/office/drawing/2014/main" id="{2B26D4FD-ED03-4794-8C2E-4870EA173C36}"/>
              </a:ext>
            </a:extLst>
          </p:cNvPr>
          <p:cNvSpPr>
            <a:spLocks noChangeShapeType="1"/>
          </p:cNvSpPr>
          <p:nvPr/>
        </p:nvSpPr>
        <p:spPr bwMode="auto">
          <a:xfrm flipV="1">
            <a:off x="6386513" y="5934075"/>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85" name="Line 221">
            <a:extLst>
              <a:ext uri="{FF2B5EF4-FFF2-40B4-BE49-F238E27FC236}">
                <a16:creationId xmlns:a16="http://schemas.microsoft.com/office/drawing/2014/main" id="{7C6FA1BB-E2FC-4AA0-A7F6-09A3E0B74EBB}"/>
              </a:ext>
            </a:extLst>
          </p:cNvPr>
          <p:cNvSpPr>
            <a:spLocks noChangeShapeType="1"/>
          </p:cNvSpPr>
          <p:nvPr/>
        </p:nvSpPr>
        <p:spPr bwMode="auto">
          <a:xfrm>
            <a:off x="6386513" y="4730750"/>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86" name="Rectangle 222">
            <a:extLst>
              <a:ext uri="{FF2B5EF4-FFF2-40B4-BE49-F238E27FC236}">
                <a16:creationId xmlns:a16="http://schemas.microsoft.com/office/drawing/2014/main" id="{356CF049-A0F2-4D86-9AE2-EAAF2EAA7984}"/>
              </a:ext>
            </a:extLst>
          </p:cNvPr>
          <p:cNvSpPr>
            <a:spLocks noChangeArrowheads="1"/>
          </p:cNvSpPr>
          <p:nvPr/>
        </p:nvSpPr>
        <p:spPr bwMode="auto">
          <a:xfrm>
            <a:off x="6308725" y="6002338"/>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20</a:t>
            </a:r>
            <a:endParaRPr lang="en-US" altLang="en-US" sz="1000">
              <a:latin typeface="Arial" panose="020B0604020202020204" pitchFamily="34" charset="0"/>
            </a:endParaRPr>
          </a:p>
        </p:txBody>
      </p:sp>
      <p:sp>
        <p:nvSpPr>
          <p:cNvPr id="11487" name="Line 223">
            <a:extLst>
              <a:ext uri="{FF2B5EF4-FFF2-40B4-BE49-F238E27FC236}">
                <a16:creationId xmlns:a16="http://schemas.microsoft.com/office/drawing/2014/main" id="{D447E1E6-EBCE-4793-A495-3E0E10E8FED8}"/>
              </a:ext>
            </a:extLst>
          </p:cNvPr>
          <p:cNvSpPr>
            <a:spLocks noChangeShapeType="1"/>
          </p:cNvSpPr>
          <p:nvPr/>
        </p:nvSpPr>
        <p:spPr bwMode="auto">
          <a:xfrm>
            <a:off x="2654300" y="5976938"/>
            <a:ext cx="333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88" name="Line 224">
            <a:extLst>
              <a:ext uri="{FF2B5EF4-FFF2-40B4-BE49-F238E27FC236}">
                <a16:creationId xmlns:a16="http://schemas.microsoft.com/office/drawing/2014/main" id="{193A5C54-493F-4BCB-82FB-0AB45D8D2F9C}"/>
              </a:ext>
            </a:extLst>
          </p:cNvPr>
          <p:cNvSpPr>
            <a:spLocks noChangeShapeType="1"/>
          </p:cNvSpPr>
          <p:nvPr/>
        </p:nvSpPr>
        <p:spPr bwMode="auto">
          <a:xfrm flipH="1">
            <a:off x="6343650" y="5976938"/>
            <a:ext cx="428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89" name="Rectangle 225">
            <a:extLst>
              <a:ext uri="{FF2B5EF4-FFF2-40B4-BE49-F238E27FC236}">
                <a16:creationId xmlns:a16="http://schemas.microsoft.com/office/drawing/2014/main" id="{1B4D555B-4512-4953-A2EF-89F1AEC3A4B2}"/>
              </a:ext>
            </a:extLst>
          </p:cNvPr>
          <p:cNvSpPr>
            <a:spLocks noChangeArrowheads="1"/>
          </p:cNvSpPr>
          <p:nvPr/>
        </p:nvSpPr>
        <p:spPr bwMode="auto">
          <a:xfrm>
            <a:off x="2335213" y="5899150"/>
            <a:ext cx="2524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-200</a:t>
            </a:r>
            <a:endParaRPr lang="en-US" altLang="en-US" sz="1000">
              <a:latin typeface="Arial" panose="020B0604020202020204" pitchFamily="34" charset="0"/>
            </a:endParaRPr>
          </a:p>
        </p:txBody>
      </p:sp>
      <p:sp>
        <p:nvSpPr>
          <p:cNvPr id="11490" name="Line 226">
            <a:extLst>
              <a:ext uri="{FF2B5EF4-FFF2-40B4-BE49-F238E27FC236}">
                <a16:creationId xmlns:a16="http://schemas.microsoft.com/office/drawing/2014/main" id="{8DA6FF58-A006-4F8E-ABFD-6A0552092DC1}"/>
              </a:ext>
            </a:extLst>
          </p:cNvPr>
          <p:cNvSpPr>
            <a:spLocks noChangeShapeType="1"/>
          </p:cNvSpPr>
          <p:nvPr/>
        </p:nvSpPr>
        <p:spPr bwMode="auto">
          <a:xfrm>
            <a:off x="2654300" y="5556250"/>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91" name="Line 227">
            <a:extLst>
              <a:ext uri="{FF2B5EF4-FFF2-40B4-BE49-F238E27FC236}">
                <a16:creationId xmlns:a16="http://schemas.microsoft.com/office/drawing/2014/main" id="{EAE8D003-7DC7-43BB-AA84-BDC254799447}"/>
              </a:ext>
            </a:extLst>
          </p:cNvPr>
          <p:cNvSpPr>
            <a:spLocks noChangeShapeType="1"/>
          </p:cNvSpPr>
          <p:nvPr/>
        </p:nvSpPr>
        <p:spPr bwMode="auto">
          <a:xfrm flipH="1">
            <a:off x="6343650" y="5556250"/>
            <a:ext cx="428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92" name="Rectangle 228">
            <a:extLst>
              <a:ext uri="{FF2B5EF4-FFF2-40B4-BE49-F238E27FC236}">
                <a16:creationId xmlns:a16="http://schemas.microsoft.com/office/drawing/2014/main" id="{CCDDC6F7-7169-4C74-AAEA-81F211401B01}"/>
              </a:ext>
            </a:extLst>
          </p:cNvPr>
          <p:cNvSpPr>
            <a:spLocks noChangeArrowheads="1"/>
          </p:cNvSpPr>
          <p:nvPr/>
        </p:nvSpPr>
        <p:spPr bwMode="auto">
          <a:xfrm>
            <a:off x="2541588" y="547846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0</a:t>
            </a:r>
            <a:endParaRPr lang="en-US" altLang="en-US" sz="1000">
              <a:latin typeface="Arial" panose="020B0604020202020204" pitchFamily="34" charset="0"/>
            </a:endParaRPr>
          </a:p>
        </p:txBody>
      </p:sp>
      <p:sp>
        <p:nvSpPr>
          <p:cNvPr id="11493" name="Line 229">
            <a:extLst>
              <a:ext uri="{FF2B5EF4-FFF2-40B4-BE49-F238E27FC236}">
                <a16:creationId xmlns:a16="http://schemas.microsoft.com/office/drawing/2014/main" id="{B05212BA-7DC9-4443-9DAF-4FB1179C4A5D}"/>
              </a:ext>
            </a:extLst>
          </p:cNvPr>
          <p:cNvSpPr>
            <a:spLocks noChangeShapeType="1"/>
          </p:cNvSpPr>
          <p:nvPr/>
        </p:nvSpPr>
        <p:spPr bwMode="auto">
          <a:xfrm>
            <a:off x="2654300" y="5143500"/>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94" name="Line 230">
            <a:extLst>
              <a:ext uri="{FF2B5EF4-FFF2-40B4-BE49-F238E27FC236}">
                <a16:creationId xmlns:a16="http://schemas.microsoft.com/office/drawing/2014/main" id="{640B400C-7E1F-4A11-AFE6-2BA36DE8CB22}"/>
              </a:ext>
            </a:extLst>
          </p:cNvPr>
          <p:cNvSpPr>
            <a:spLocks noChangeShapeType="1"/>
          </p:cNvSpPr>
          <p:nvPr/>
        </p:nvSpPr>
        <p:spPr bwMode="auto">
          <a:xfrm flipH="1">
            <a:off x="6343650" y="5143500"/>
            <a:ext cx="428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95" name="Rectangle 231">
            <a:extLst>
              <a:ext uri="{FF2B5EF4-FFF2-40B4-BE49-F238E27FC236}">
                <a16:creationId xmlns:a16="http://schemas.microsoft.com/office/drawing/2014/main" id="{BF177B92-B984-451E-86E1-00FA77C4191D}"/>
              </a:ext>
            </a:extLst>
          </p:cNvPr>
          <p:cNvSpPr>
            <a:spLocks noChangeArrowheads="1"/>
          </p:cNvSpPr>
          <p:nvPr/>
        </p:nvSpPr>
        <p:spPr bwMode="auto">
          <a:xfrm>
            <a:off x="2387600" y="5065713"/>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200</a:t>
            </a:r>
            <a:endParaRPr lang="en-US" altLang="en-US" sz="1000">
              <a:latin typeface="Arial" panose="020B0604020202020204" pitchFamily="34" charset="0"/>
            </a:endParaRPr>
          </a:p>
        </p:txBody>
      </p:sp>
      <p:sp>
        <p:nvSpPr>
          <p:cNvPr id="11496" name="Line 232">
            <a:extLst>
              <a:ext uri="{FF2B5EF4-FFF2-40B4-BE49-F238E27FC236}">
                <a16:creationId xmlns:a16="http://schemas.microsoft.com/office/drawing/2014/main" id="{552EDCE5-964A-4349-9A37-A1A7BEF85972}"/>
              </a:ext>
            </a:extLst>
          </p:cNvPr>
          <p:cNvSpPr>
            <a:spLocks noChangeShapeType="1"/>
          </p:cNvSpPr>
          <p:nvPr/>
        </p:nvSpPr>
        <p:spPr bwMode="auto">
          <a:xfrm>
            <a:off x="2654300" y="4730750"/>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97" name="Line 233">
            <a:extLst>
              <a:ext uri="{FF2B5EF4-FFF2-40B4-BE49-F238E27FC236}">
                <a16:creationId xmlns:a16="http://schemas.microsoft.com/office/drawing/2014/main" id="{B3B072C8-E1EE-4E5A-8942-D72CB4DB2BBF}"/>
              </a:ext>
            </a:extLst>
          </p:cNvPr>
          <p:cNvSpPr>
            <a:spLocks noChangeShapeType="1"/>
          </p:cNvSpPr>
          <p:nvPr/>
        </p:nvSpPr>
        <p:spPr bwMode="auto">
          <a:xfrm flipH="1">
            <a:off x="6343650" y="4730750"/>
            <a:ext cx="428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98" name="Rectangle 234">
            <a:extLst>
              <a:ext uri="{FF2B5EF4-FFF2-40B4-BE49-F238E27FC236}">
                <a16:creationId xmlns:a16="http://schemas.microsoft.com/office/drawing/2014/main" id="{84A667DE-9E2A-478D-B40E-272C510ADF22}"/>
              </a:ext>
            </a:extLst>
          </p:cNvPr>
          <p:cNvSpPr>
            <a:spLocks noChangeArrowheads="1"/>
          </p:cNvSpPr>
          <p:nvPr/>
        </p:nvSpPr>
        <p:spPr bwMode="auto">
          <a:xfrm>
            <a:off x="2387600" y="4654550"/>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400</a:t>
            </a:r>
            <a:endParaRPr lang="en-US" altLang="en-US" sz="1000">
              <a:latin typeface="Arial" panose="020B0604020202020204" pitchFamily="34" charset="0"/>
            </a:endParaRPr>
          </a:p>
        </p:txBody>
      </p:sp>
      <p:sp>
        <p:nvSpPr>
          <p:cNvPr id="11499" name="Freeform 235">
            <a:extLst>
              <a:ext uri="{FF2B5EF4-FFF2-40B4-BE49-F238E27FC236}">
                <a16:creationId xmlns:a16="http://schemas.microsoft.com/office/drawing/2014/main" id="{5F3874CB-E807-41C8-9FFC-3D7A6F650ADD}"/>
              </a:ext>
            </a:extLst>
          </p:cNvPr>
          <p:cNvSpPr>
            <a:spLocks/>
          </p:cNvSpPr>
          <p:nvPr/>
        </p:nvSpPr>
        <p:spPr bwMode="auto">
          <a:xfrm>
            <a:off x="2654300" y="5357813"/>
            <a:ext cx="3740150" cy="515937"/>
          </a:xfrm>
          <a:custGeom>
            <a:avLst/>
            <a:gdLst>
              <a:gd name="T0" fmla="*/ 21 w 2356"/>
              <a:gd name="T1" fmla="*/ 233 h 325"/>
              <a:gd name="T2" fmla="*/ 70 w 2356"/>
              <a:gd name="T3" fmla="*/ 260 h 325"/>
              <a:gd name="T4" fmla="*/ 113 w 2356"/>
              <a:gd name="T5" fmla="*/ 266 h 325"/>
              <a:gd name="T6" fmla="*/ 162 w 2356"/>
              <a:gd name="T7" fmla="*/ 309 h 325"/>
              <a:gd name="T8" fmla="*/ 211 w 2356"/>
              <a:gd name="T9" fmla="*/ 325 h 325"/>
              <a:gd name="T10" fmla="*/ 254 w 2356"/>
              <a:gd name="T11" fmla="*/ 325 h 325"/>
              <a:gd name="T12" fmla="*/ 303 w 2356"/>
              <a:gd name="T13" fmla="*/ 325 h 325"/>
              <a:gd name="T14" fmla="*/ 352 w 2356"/>
              <a:gd name="T15" fmla="*/ 320 h 325"/>
              <a:gd name="T16" fmla="*/ 395 w 2356"/>
              <a:gd name="T17" fmla="*/ 314 h 325"/>
              <a:gd name="T18" fmla="*/ 444 w 2356"/>
              <a:gd name="T19" fmla="*/ 309 h 325"/>
              <a:gd name="T20" fmla="*/ 493 w 2356"/>
              <a:gd name="T21" fmla="*/ 293 h 325"/>
              <a:gd name="T22" fmla="*/ 536 w 2356"/>
              <a:gd name="T23" fmla="*/ 282 h 325"/>
              <a:gd name="T24" fmla="*/ 585 w 2356"/>
              <a:gd name="T25" fmla="*/ 266 h 325"/>
              <a:gd name="T26" fmla="*/ 633 w 2356"/>
              <a:gd name="T27" fmla="*/ 249 h 325"/>
              <a:gd name="T28" fmla="*/ 677 w 2356"/>
              <a:gd name="T29" fmla="*/ 244 h 325"/>
              <a:gd name="T30" fmla="*/ 725 w 2356"/>
              <a:gd name="T31" fmla="*/ 233 h 325"/>
              <a:gd name="T32" fmla="*/ 774 w 2356"/>
              <a:gd name="T33" fmla="*/ 228 h 325"/>
              <a:gd name="T34" fmla="*/ 818 w 2356"/>
              <a:gd name="T35" fmla="*/ 222 h 325"/>
              <a:gd name="T36" fmla="*/ 866 w 2356"/>
              <a:gd name="T37" fmla="*/ 211 h 325"/>
              <a:gd name="T38" fmla="*/ 915 w 2356"/>
              <a:gd name="T39" fmla="*/ 201 h 325"/>
              <a:gd name="T40" fmla="*/ 958 w 2356"/>
              <a:gd name="T41" fmla="*/ 195 h 325"/>
              <a:gd name="T42" fmla="*/ 1007 w 2356"/>
              <a:gd name="T43" fmla="*/ 190 h 325"/>
              <a:gd name="T44" fmla="*/ 1056 w 2356"/>
              <a:gd name="T45" fmla="*/ 184 h 325"/>
              <a:gd name="T46" fmla="*/ 1099 w 2356"/>
              <a:gd name="T47" fmla="*/ 179 h 325"/>
              <a:gd name="T48" fmla="*/ 1148 w 2356"/>
              <a:gd name="T49" fmla="*/ 179 h 325"/>
              <a:gd name="T50" fmla="*/ 1197 w 2356"/>
              <a:gd name="T51" fmla="*/ 179 h 325"/>
              <a:gd name="T52" fmla="*/ 1240 w 2356"/>
              <a:gd name="T53" fmla="*/ 179 h 325"/>
              <a:gd name="T54" fmla="*/ 1289 w 2356"/>
              <a:gd name="T55" fmla="*/ 174 h 325"/>
              <a:gd name="T56" fmla="*/ 1338 w 2356"/>
              <a:gd name="T57" fmla="*/ 174 h 325"/>
              <a:gd name="T58" fmla="*/ 1381 w 2356"/>
              <a:gd name="T59" fmla="*/ 174 h 325"/>
              <a:gd name="T60" fmla="*/ 1430 w 2356"/>
              <a:gd name="T61" fmla="*/ 168 h 325"/>
              <a:gd name="T62" fmla="*/ 1479 w 2356"/>
              <a:gd name="T63" fmla="*/ 163 h 325"/>
              <a:gd name="T64" fmla="*/ 1522 w 2356"/>
              <a:gd name="T65" fmla="*/ 60 h 325"/>
              <a:gd name="T66" fmla="*/ 1571 w 2356"/>
              <a:gd name="T67" fmla="*/ 49 h 325"/>
              <a:gd name="T68" fmla="*/ 1619 w 2356"/>
              <a:gd name="T69" fmla="*/ 38 h 325"/>
              <a:gd name="T70" fmla="*/ 1663 w 2356"/>
              <a:gd name="T71" fmla="*/ 44 h 325"/>
              <a:gd name="T72" fmla="*/ 1712 w 2356"/>
              <a:gd name="T73" fmla="*/ 49 h 325"/>
              <a:gd name="T74" fmla="*/ 1760 w 2356"/>
              <a:gd name="T75" fmla="*/ 54 h 325"/>
              <a:gd name="T76" fmla="*/ 1804 w 2356"/>
              <a:gd name="T77" fmla="*/ 49 h 325"/>
              <a:gd name="T78" fmla="*/ 1852 w 2356"/>
              <a:gd name="T79" fmla="*/ 44 h 325"/>
              <a:gd name="T80" fmla="*/ 1901 w 2356"/>
              <a:gd name="T81" fmla="*/ 44 h 325"/>
              <a:gd name="T82" fmla="*/ 1945 w 2356"/>
              <a:gd name="T83" fmla="*/ 38 h 325"/>
              <a:gd name="T84" fmla="*/ 1993 w 2356"/>
              <a:gd name="T85" fmla="*/ 38 h 325"/>
              <a:gd name="T86" fmla="*/ 2042 w 2356"/>
              <a:gd name="T87" fmla="*/ 38 h 325"/>
              <a:gd name="T88" fmla="*/ 2085 w 2356"/>
              <a:gd name="T89" fmla="*/ 33 h 325"/>
              <a:gd name="T90" fmla="*/ 2134 w 2356"/>
              <a:gd name="T91" fmla="*/ 33 h 325"/>
              <a:gd name="T92" fmla="*/ 2183 w 2356"/>
              <a:gd name="T93" fmla="*/ 27 h 325"/>
              <a:gd name="T94" fmla="*/ 2226 w 2356"/>
              <a:gd name="T95" fmla="*/ 22 h 325"/>
              <a:gd name="T96" fmla="*/ 2275 w 2356"/>
              <a:gd name="T97" fmla="*/ 17 h 325"/>
              <a:gd name="T98" fmla="*/ 2324 w 2356"/>
              <a:gd name="T99" fmla="*/ 11 h 325"/>
              <a:gd name="T100" fmla="*/ 2356 w 2356"/>
              <a:gd name="T101"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56" h="325">
                <a:moveTo>
                  <a:pt x="0" y="184"/>
                </a:moveTo>
                <a:lnTo>
                  <a:pt x="21" y="233"/>
                </a:lnTo>
                <a:lnTo>
                  <a:pt x="43" y="260"/>
                </a:lnTo>
                <a:lnTo>
                  <a:pt x="70" y="260"/>
                </a:lnTo>
                <a:lnTo>
                  <a:pt x="92" y="266"/>
                </a:lnTo>
                <a:lnTo>
                  <a:pt x="113" y="266"/>
                </a:lnTo>
                <a:lnTo>
                  <a:pt x="140" y="287"/>
                </a:lnTo>
                <a:lnTo>
                  <a:pt x="162" y="309"/>
                </a:lnTo>
                <a:lnTo>
                  <a:pt x="184" y="325"/>
                </a:lnTo>
                <a:lnTo>
                  <a:pt x="211" y="325"/>
                </a:lnTo>
                <a:lnTo>
                  <a:pt x="232" y="325"/>
                </a:lnTo>
                <a:lnTo>
                  <a:pt x="254" y="325"/>
                </a:lnTo>
                <a:lnTo>
                  <a:pt x="281" y="320"/>
                </a:lnTo>
                <a:lnTo>
                  <a:pt x="303" y="325"/>
                </a:lnTo>
                <a:lnTo>
                  <a:pt x="325" y="320"/>
                </a:lnTo>
                <a:lnTo>
                  <a:pt x="352" y="320"/>
                </a:lnTo>
                <a:lnTo>
                  <a:pt x="373" y="320"/>
                </a:lnTo>
                <a:lnTo>
                  <a:pt x="395" y="314"/>
                </a:lnTo>
                <a:lnTo>
                  <a:pt x="422" y="309"/>
                </a:lnTo>
                <a:lnTo>
                  <a:pt x="444" y="309"/>
                </a:lnTo>
                <a:lnTo>
                  <a:pt x="465" y="303"/>
                </a:lnTo>
                <a:lnTo>
                  <a:pt x="493" y="293"/>
                </a:lnTo>
                <a:lnTo>
                  <a:pt x="514" y="287"/>
                </a:lnTo>
                <a:lnTo>
                  <a:pt x="536" y="282"/>
                </a:lnTo>
                <a:lnTo>
                  <a:pt x="563" y="271"/>
                </a:lnTo>
                <a:lnTo>
                  <a:pt x="585" y="266"/>
                </a:lnTo>
                <a:lnTo>
                  <a:pt x="606" y="260"/>
                </a:lnTo>
                <a:lnTo>
                  <a:pt x="633" y="249"/>
                </a:lnTo>
                <a:lnTo>
                  <a:pt x="655" y="249"/>
                </a:lnTo>
                <a:lnTo>
                  <a:pt x="677" y="244"/>
                </a:lnTo>
                <a:lnTo>
                  <a:pt x="704" y="238"/>
                </a:lnTo>
                <a:lnTo>
                  <a:pt x="725" y="233"/>
                </a:lnTo>
                <a:lnTo>
                  <a:pt x="747" y="233"/>
                </a:lnTo>
                <a:lnTo>
                  <a:pt x="774" y="228"/>
                </a:lnTo>
                <a:lnTo>
                  <a:pt x="796" y="222"/>
                </a:lnTo>
                <a:lnTo>
                  <a:pt x="818" y="222"/>
                </a:lnTo>
                <a:lnTo>
                  <a:pt x="845" y="217"/>
                </a:lnTo>
                <a:lnTo>
                  <a:pt x="866" y="211"/>
                </a:lnTo>
                <a:lnTo>
                  <a:pt x="888" y="206"/>
                </a:lnTo>
                <a:lnTo>
                  <a:pt x="915" y="201"/>
                </a:lnTo>
                <a:lnTo>
                  <a:pt x="937" y="195"/>
                </a:lnTo>
                <a:lnTo>
                  <a:pt x="958" y="195"/>
                </a:lnTo>
                <a:lnTo>
                  <a:pt x="986" y="190"/>
                </a:lnTo>
                <a:lnTo>
                  <a:pt x="1007" y="190"/>
                </a:lnTo>
                <a:lnTo>
                  <a:pt x="1029" y="184"/>
                </a:lnTo>
                <a:lnTo>
                  <a:pt x="1056" y="184"/>
                </a:lnTo>
                <a:lnTo>
                  <a:pt x="1078" y="179"/>
                </a:lnTo>
                <a:lnTo>
                  <a:pt x="1099" y="179"/>
                </a:lnTo>
                <a:lnTo>
                  <a:pt x="1126" y="179"/>
                </a:lnTo>
                <a:lnTo>
                  <a:pt x="1148" y="179"/>
                </a:lnTo>
                <a:lnTo>
                  <a:pt x="1170" y="179"/>
                </a:lnTo>
                <a:lnTo>
                  <a:pt x="1197" y="179"/>
                </a:lnTo>
                <a:lnTo>
                  <a:pt x="1219" y="179"/>
                </a:lnTo>
                <a:lnTo>
                  <a:pt x="1240" y="179"/>
                </a:lnTo>
                <a:lnTo>
                  <a:pt x="1267" y="179"/>
                </a:lnTo>
                <a:lnTo>
                  <a:pt x="1289" y="174"/>
                </a:lnTo>
                <a:lnTo>
                  <a:pt x="1311" y="174"/>
                </a:lnTo>
                <a:lnTo>
                  <a:pt x="1338" y="174"/>
                </a:lnTo>
                <a:lnTo>
                  <a:pt x="1359" y="174"/>
                </a:lnTo>
                <a:lnTo>
                  <a:pt x="1381" y="174"/>
                </a:lnTo>
                <a:lnTo>
                  <a:pt x="1408" y="168"/>
                </a:lnTo>
                <a:lnTo>
                  <a:pt x="1430" y="168"/>
                </a:lnTo>
                <a:lnTo>
                  <a:pt x="1451" y="163"/>
                </a:lnTo>
                <a:lnTo>
                  <a:pt x="1479" y="163"/>
                </a:lnTo>
                <a:lnTo>
                  <a:pt x="1500" y="125"/>
                </a:lnTo>
                <a:lnTo>
                  <a:pt x="1522" y="60"/>
                </a:lnTo>
                <a:lnTo>
                  <a:pt x="1549" y="54"/>
                </a:lnTo>
                <a:lnTo>
                  <a:pt x="1571" y="49"/>
                </a:lnTo>
                <a:lnTo>
                  <a:pt x="1592" y="44"/>
                </a:lnTo>
                <a:lnTo>
                  <a:pt x="1619" y="38"/>
                </a:lnTo>
                <a:lnTo>
                  <a:pt x="1641" y="38"/>
                </a:lnTo>
                <a:lnTo>
                  <a:pt x="1663" y="44"/>
                </a:lnTo>
                <a:lnTo>
                  <a:pt x="1690" y="38"/>
                </a:lnTo>
                <a:lnTo>
                  <a:pt x="1712" y="49"/>
                </a:lnTo>
                <a:lnTo>
                  <a:pt x="1733" y="49"/>
                </a:lnTo>
                <a:lnTo>
                  <a:pt x="1760" y="54"/>
                </a:lnTo>
                <a:lnTo>
                  <a:pt x="1782" y="49"/>
                </a:lnTo>
                <a:lnTo>
                  <a:pt x="1804" y="49"/>
                </a:lnTo>
                <a:lnTo>
                  <a:pt x="1831" y="49"/>
                </a:lnTo>
                <a:lnTo>
                  <a:pt x="1852" y="44"/>
                </a:lnTo>
                <a:lnTo>
                  <a:pt x="1874" y="44"/>
                </a:lnTo>
                <a:lnTo>
                  <a:pt x="1901" y="44"/>
                </a:lnTo>
                <a:lnTo>
                  <a:pt x="1923" y="38"/>
                </a:lnTo>
                <a:lnTo>
                  <a:pt x="1945" y="38"/>
                </a:lnTo>
                <a:lnTo>
                  <a:pt x="1972" y="44"/>
                </a:lnTo>
                <a:lnTo>
                  <a:pt x="1993" y="38"/>
                </a:lnTo>
                <a:lnTo>
                  <a:pt x="2015" y="38"/>
                </a:lnTo>
                <a:lnTo>
                  <a:pt x="2042" y="38"/>
                </a:lnTo>
                <a:lnTo>
                  <a:pt x="2064" y="38"/>
                </a:lnTo>
                <a:lnTo>
                  <a:pt x="2085" y="33"/>
                </a:lnTo>
                <a:lnTo>
                  <a:pt x="2112" y="38"/>
                </a:lnTo>
                <a:lnTo>
                  <a:pt x="2134" y="33"/>
                </a:lnTo>
                <a:lnTo>
                  <a:pt x="2156" y="33"/>
                </a:lnTo>
                <a:lnTo>
                  <a:pt x="2183" y="27"/>
                </a:lnTo>
                <a:lnTo>
                  <a:pt x="2205" y="27"/>
                </a:lnTo>
                <a:lnTo>
                  <a:pt x="2226" y="22"/>
                </a:lnTo>
                <a:lnTo>
                  <a:pt x="2253" y="22"/>
                </a:lnTo>
                <a:lnTo>
                  <a:pt x="2275" y="17"/>
                </a:lnTo>
                <a:lnTo>
                  <a:pt x="2297" y="11"/>
                </a:lnTo>
                <a:lnTo>
                  <a:pt x="2324" y="11"/>
                </a:lnTo>
                <a:lnTo>
                  <a:pt x="2345" y="0"/>
                </a:lnTo>
                <a:lnTo>
                  <a:pt x="2356"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500" name="Rectangle 236">
            <a:extLst>
              <a:ext uri="{FF2B5EF4-FFF2-40B4-BE49-F238E27FC236}">
                <a16:creationId xmlns:a16="http://schemas.microsoft.com/office/drawing/2014/main" id="{4B8A65F6-4FB9-411C-8803-03CA20BC3F84}"/>
              </a:ext>
            </a:extLst>
          </p:cNvPr>
          <p:cNvSpPr>
            <a:spLocks noChangeArrowheads="1"/>
          </p:cNvSpPr>
          <p:nvPr/>
        </p:nvSpPr>
        <p:spPr bwMode="auto">
          <a:xfrm>
            <a:off x="4295775" y="6157913"/>
            <a:ext cx="4175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f (MHz)</a:t>
            </a:r>
            <a:endParaRPr lang="en-US" altLang="en-US" sz="1000">
              <a:latin typeface="Arial" panose="020B0604020202020204" pitchFamily="34" charset="0"/>
            </a:endParaRPr>
          </a:p>
        </p:txBody>
      </p:sp>
      <p:sp>
        <p:nvSpPr>
          <p:cNvPr id="11501" name="Rectangle 237">
            <a:extLst>
              <a:ext uri="{FF2B5EF4-FFF2-40B4-BE49-F238E27FC236}">
                <a16:creationId xmlns:a16="http://schemas.microsoft.com/office/drawing/2014/main" id="{0233A92A-D666-48A8-A265-1F3EE82C7093}"/>
              </a:ext>
            </a:extLst>
          </p:cNvPr>
          <p:cNvSpPr>
            <a:spLocks noChangeArrowheads="1"/>
          </p:cNvSpPr>
          <p:nvPr/>
        </p:nvSpPr>
        <p:spPr bwMode="auto">
          <a:xfrm rot="16200000">
            <a:off x="1945481" y="5350669"/>
            <a:ext cx="6873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Phase (deg)</a:t>
            </a:r>
            <a:endParaRPr lang="en-US" altLang="en-US" sz="1000">
              <a:latin typeface="Arial" panose="020B0604020202020204" pitchFamily="34" charset="0"/>
            </a:endParaRPr>
          </a:p>
        </p:txBody>
      </p:sp>
      <p:sp>
        <p:nvSpPr>
          <p:cNvPr id="11502" name="Freeform 238">
            <a:extLst>
              <a:ext uri="{FF2B5EF4-FFF2-40B4-BE49-F238E27FC236}">
                <a16:creationId xmlns:a16="http://schemas.microsoft.com/office/drawing/2014/main" id="{0E002A01-E76D-4071-A3E6-A50873EA00F1}"/>
              </a:ext>
            </a:extLst>
          </p:cNvPr>
          <p:cNvSpPr>
            <a:spLocks/>
          </p:cNvSpPr>
          <p:nvPr/>
        </p:nvSpPr>
        <p:spPr bwMode="auto">
          <a:xfrm>
            <a:off x="2654300" y="4757738"/>
            <a:ext cx="3740150" cy="892175"/>
          </a:xfrm>
          <a:custGeom>
            <a:avLst/>
            <a:gdLst>
              <a:gd name="T0" fmla="*/ 21 w 2356"/>
              <a:gd name="T1" fmla="*/ 503 h 562"/>
              <a:gd name="T2" fmla="*/ 70 w 2356"/>
              <a:gd name="T3" fmla="*/ 443 h 562"/>
              <a:gd name="T4" fmla="*/ 113 w 2356"/>
              <a:gd name="T5" fmla="*/ 432 h 562"/>
              <a:gd name="T6" fmla="*/ 162 w 2356"/>
              <a:gd name="T7" fmla="*/ 460 h 562"/>
              <a:gd name="T8" fmla="*/ 211 w 2356"/>
              <a:gd name="T9" fmla="*/ 476 h 562"/>
              <a:gd name="T10" fmla="*/ 254 w 2356"/>
              <a:gd name="T11" fmla="*/ 470 h 562"/>
              <a:gd name="T12" fmla="*/ 303 w 2356"/>
              <a:gd name="T13" fmla="*/ 465 h 562"/>
              <a:gd name="T14" fmla="*/ 352 w 2356"/>
              <a:gd name="T15" fmla="*/ 465 h 562"/>
              <a:gd name="T16" fmla="*/ 395 w 2356"/>
              <a:gd name="T17" fmla="*/ 460 h 562"/>
              <a:gd name="T18" fmla="*/ 444 w 2356"/>
              <a:gd name="T19" fmla="*/ 449 h 562"/>
              <a:gd name="T20" fmla="*/ 493 w 2356"/>
              <a:gd name="T21" fmla="*/ 438 h 562"/>
              <a:gd name="T22" fmla="*/ 536 w 2356"/>
              <a:gd name="T23" fmla="*/ 422 h 562"/>
              <a:gd name="T24" fmla="*/ 585 w 2356"/>
              <a:gd name="T25" fmla="*/ 405 h 562"/>
              <a:gd name="T26" fmla="*/ 633 w 2356"/>
              <a:gd name="T27" fmla="*/ 395 h 562"/>
              <a:gd name="T28" fmla="*/ 677 w 2356"/>
              <a:gd name="T29" fmla="*/ 384 h 562"/>
              <a:gd name="T30" fmla="*/ 725 w 2356"/>
              <a:gd name="T31" fmla="*/ 373 h 562"/>
              <a:gd name="T32" fmla="*/ 774 w 2356"/>
              <a:gd name="T33" fmla="*/ 368 h 562"/>
              <a:gd name="T34" fmla="*/ 818 w 2356"/>
              <a:gd name="T35" fmla="*/ 357 h 562"/>
              <a:gd name="T36" fmla="*/ 866 w 2356"/>
              <a:gd name="T37" fmla="*/ 346 h 562"/>
              <a:gd name="T38" fmla="*/ 915 w 2356"/>
              <a:gd name="T39" fmla="*/ 335 h 562"/>
              <a:gd name="T40" fmla="*/ 958 w 2356"/>
              <a:gd name="T41" fmla="*/ 330 h 562"/>
              <a:gd name="T42" fmla="*/ 1007 w 2356"/>
              <a:gd name="T43" fmla="*/ 319 h 562"/>
              <a:gd name="T44" fmla="*/ 1056 w 2356"/>
              <a:gd name="T45" fmla="*/ 319 h 562"/>
              <a:gd name="T46" fmla="*/ 1099 w 2356"/>
              <a:gd name="T47" fmla="*/ 313 h 562"/>
              <a:gd name="T48" fmla="*/ 1148 w 2356"/>
              <a:gd name="T49" fmla="*/ 313 h 562"/>
              <a:gd name="T50" fmla="*/ 1197 w 2356"/>
              <a:gd name="T51" fmla="*/ 313 h 562"/>
              <a:gd name="T52" fmla="*/ 1240 w 2356"/>
              <a:gd name="T53" fmla="*/ 313 h 562"/>
              <a:gd name="T54" fmla="*/ 1289 w 2356"/>
              <a:gd name="T55" fmla="*/ 313 h 562"/>
              <a:gd name="T56" fmla="*/ 1338 w 2356"/>
              <a:gd name="T57" fmla="*/ 308 h 562"/>
              <a:gd name="T58" fmla="*/ 1381 w 2356"/>
              <a:gd name="T59" fmla="*/ 308 h 562"/>
              <a:gd name="T60" fmla="*/ 1430 w 2356"/>
              <a:gd name="T61" fmla="*/ 308 h 562"/>
              <a:gd name="T62" fmla="*/ 1479 w 2356"/>
              <a:gd name="T63" fmla="*/ 297 h 562"/>
              <a:gd name="T64" fmla="*/ 1522 w 2356"/>
              <a:gd name="T65" fmla="*/ 194 h 562"/>
              <a:gd name="T66" fmla="*/ 1571 w 2356"/>
              <a:gd name="T67" fmla="*/ 184 h 562"/>
              <a:gd name="T68" fmla="*/ 1619 w 2356"/>
              <a:gd name="T69" fmla="*/ 178 h 562"/>
              <a:gd name="T70" fmla="*/ 1663 w 2356"/>
              <a:gd name="T71" fmla="*/ 184 h 562"/>
              <a:gd name="T72" fmla="*/ 1712 w 2356"/>
              <a:gd name="T73" fmla="*/ 189 h 562"/>
              <a:gd name="T74" fmla="*/ 1760 w 2356"/>
              <a:gd name="T75" fmla="*/ 194 h 562"/>
              <a:gd name="T76" fmla="*/ 1804 w 2356"/>
              <a:gd name="T77" fmla="*/ 194 h 562"/>
              <a:gd name="T78" fmla="*/ 1852 w 2356"/>
              <a:gd name="T79" fmla="*/ 189 h 562"/>
              <a:gd name="T80" fmla="*/ 1901 w 2356"/>
              <a:gd name="T81" fmla="*/ 184 h 562"/>
              <a:gd name="T82" fmla="*/ 1945 w 2356"/>
              <a:gd name="T83" fmla="*/ 178 h 562"/>
              <a:gd name="T84" fmla="*/ 1993 w 2356"/>
              <a:gd name="T85" fmla="*/ 178 h 562"/>
              <a:gd name="T86" fmla="*/ 2042 w 2356"/>
              <a:gd name="T87" fmla="*/ 178 h 562"/>
              <a:gd name="T88" fmla="*/ 2085 w 2356"/>
              <a:gd name="T89" fmla="*/ 173 h 562"/>
              <a:gd name="T90" fmla="*/ 2134 w 2356"/>
              <a:gd name="T91" fmla="*/ 162 h 562"/>
              <a:gd name="T92" fmla="*/ 2183 w 2356"/>
              <a:gd name="T93" fmla="*/ 146 h 562"/>
              <a:gd name="T94" fmla="*/ 2226 w 2356"/>
              <a:gd name="T95" fmla="*/ 119 h 562"/>
              <a:gd name="T96" fmla="*/ 2275 w 2356"/>
              <a:gd name="T97" fmla="*/ 70 h 562"/>
              <a:gd name="T98" fmla="*/ 2324 w 2356"/>
              <a:gd name="T99" fmla="*/ 27 h 562"/>
              <a:gd name="T100" fmla="*/ 2356 w 2356"/>
              <a:gd name="T101" fmla="*/ 0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56" h="562">
                <a:moveTo>
                  <a:pt x="0" y="562"/>
                </a:moveTo>
                <a:lnTo>
                  <a:pt x="21" y="503"/>
                </a:lnTo>
                <a:lnTo>
                  <a:pt x="43" y="460"/>
                </a:lnTo>
                <a:lnTo>
                  <a:pt x="70" y="443"/>
                </a:lnTo>
                <a:lnTo>
                  <a:pt x="92" y="432"/>
                </a:lnTo>
                <a:lnTo>
                  <a:pt x="113" y="432"/>
                </a:lnTo>
                <a:lnTo>
                  <a:pt x="140" y="449"/>
                </a:lnTo>
                <a:lnTo>
                  <a:pt x="162" y="460"/>
                </a:lnTo>
                <a:lnTo>
                  <a:pt x="184" y="476"/>
                </a:lnTo>
                <a:lnTo>
                  <a:pt x="211" y="476"/>
                </a:lnTo>
                <a:lnTo>
                  <a:pt x="232" y="476"/>
                </a:lnTo>
                <a:lnTo>
                  <a:pt x="254" y="470"/>
                </a:lnTo>
                <a:lnTo>
                  <a:pt x="281" y="470"/>
                </a:lnTo>
                <a:lnTo>
                  <a:pt x="303" y="465"/>
                </a:lnTo>
                <a:lnTo>
                  <a:pt x="325" y="465"/>
                </a:lnTo>
                <a:lnTo>
                  <a:pt x="352" y="465"/>
                </a:lnTo>
                <a:lnTo>
                  <a:pt x="373" y="460"/>
                </a:lnTo>
                <a:lnTo>
                  <a:pt x="395" y="460"/>
                </a:lnTo>
                <a:lnTo>
                  <a:pt x="422" y="454"/>
                </a:lnTo>
                <a:lnTo>
                  <a:pt x="444" y="449"/>
                </a:lnTo>
                <a:lnTo>
                  <a:pt x="465" y="443"/>
                </a:lnTo>
                <a:lnTo>
                  <a:pt x="493" y="438"/>
                </a:lnTo>
                <a:lnTo>
                  <a:pt x="514" y="432"/>
                </a:lnTo>
                <a:lnTo>
                  <a:pt x="536" y="422"/>
                </a:lnTo>
                <a:lnTo>
                  <a:pt x="563" y="416"/>
                </a:lnTo>
                <a:lnTo>
                  <a:pt x="585" y="405"/>
                </a:lnTo>
                <a:lnTo>
                  <a:pt x="606" y="400"/>
                </a:lnTo>
                <a:lnTo>
                  <a:pt x="633" y="395"/>
                </a:lnTo>
                <a:lnTo>
                  <a:pt x="655" y="389"/>
                </a:lnTo>
                <a:lnTo>
                  <a:pt x="677" y="384"/>
                </a:lnTo>
                <a:lnTo>
                  <a:pt x="704" y="378"/>
                </a:lnTo>
                <a:lnTo>
                  <a:pt x="725" y="373"/>
                </a:lnTo>
                <a:lnTo>
                  <a:pt x="747" y="368"/>
                </a:lnTo>
                <a:lnTo>
                  <a:pt x="774" y="368"/>
                </a:lnTo>
                <a:lnTo>
                  <a:pt x="796" y="362"/>
                </a:lnTo>
                <a:lnTo>
                  <a:pt x="818" y="357"/>
                </a:lnTo>
                <a:lnTo>
                  <a:pt x="845" y="351"/>
                </a:lnTo>
                <a:lnTo>
                  <a:pt x="866" y="346"/>
                </a:lnTo>
                <a:lnTo>
                  <a:pt x="888" y="340"/>
                </a:lnTo>
                <a:lnTo>
                  <a:pt x="915" y="335"/>
                </a:lnTo>
                <a:lnTo>
                  <a:pt x="937" y="330"/>
                </a:lnTo>
                <a:lnTo>
                  <a:pt x="958" y="330"/>
                </a:lnTo>
                <a:lnTo>
                  <a:pt x="986" y="324"/>
                </a:lnTo>
                <a:lnTo>
                  <a:pt x="1007" y="319"/>
                </a:lnTo>
                <a:lnTo>
                  <a:pt x="1029" y="319"/>
                </a:lnTo>
                <a:lnTo>
                  <a:pt x="1056" y="319"/>
                </a:lnTo>
                <a:lnTo>
                  <a:pt x="1078" y="313"/>
                </a:lnTo>
                <a:lnTo>
                  <a:pt x="1099" y="313"/>
                </a:lnTo>
                <a:lnTo>
                  <a:pt x="1126" y="313"/>
                </a:lnTo>
                <a:lnTo>
                  <a:pt x="1148" y="313"/>
                </a:lnTo>
                <a:lnTo>
                  <a:pt x="1170" y="313"/>
                </a:lnTo>
                <a:lnTo>
                  <a:pt x="1197" y="313"/>
                </a:lnTo>
                <a:lnTo>
                  <a:pt x="1219" y="313"/>
                </a:lnTo>
                <a:lnTo>
                  <a:pt x="1240" y="313"/>
                </a:lnTo>
                <a:lnTo>
                  <a:pt x="1267" y="313"/>
                </a:lnTo>
                <a:lnTo>
                  <a:pt x="1289" y="313"/>
                </a:lnTo>
                <a:lnTo>
                  <a:pt x="1311" y="308"/>
                </a:lnTo>
                <a:lnTo>
                  <a:pt x="1338" y="308"/>
                </a:lnTo>
                <a:lnTo>
                  <a:pt x="1359" y="308"/>
                </a:lnTo>
                <a:lnTo>
                  <a:pt x="1381" y="308"/>
                </a:lnTo>
                <a:lnTo>
                  <a:pt x="1408" y="308"/>
                </a:lnTo>
                <a:lnTo>
                  <a:pt x="1430" y="308"/>
                </a:lnTo>
                <a:lnTo>
                  <a:pt x="1451" y="303"/>
                </a:lnTo>
                <a:lnTo>
                  <a:pt x="1479" y="297"/>
                </a:lnTo>
                <a:lnTo>
                  <a:pt x="1500" y="259"/>
                </a:lnTo>
                <a:lnTo>
                  <a:pt x="1522" y="194"/>
                </a:lnTo>
                <a:lnTo>
                  <a:pt x="1549" y="194"/>
                </a:lnTo>
                <a:lnTo>
                  <a:pt x="1571" y="184"/>
                </a:lnTo>
                <a:lnTo>
                  <a:pt x="1592" y="184"/>
                </a:lnTo>
                <a:lnTo>
                  <a:pt x="1619" y="178"/>
                </a:lnTo>
                <a:lnTo>
                  <a:pt x="1641" y="178"/>
                </a:lnTo>
                <a:lnTo>
                  <a:pt x="1663" y="184"/>
                </a:lnTo>
                <a:lnTo>
                  <a:pt x="1690" y="178"/>
                </a:lnTo>
                <a:lnTo>
                  <a:pt x="1712" y="189"/>
                </a:lnTo>
                <a:lnTo>
                  <a:pt x="1733" y="189"/>
                </a:lnTo>
                <a:lnTo>
                  <a:pt x="1760" y="194"/>
                </a:lnTo>
                <a:lnTo>
                  <a:pt x="1782" y="189"/>
                </a:lnTo>
                <a:lnTo>
                  <a:pt x="1804" y="194"/>
                </a:lnTo>
                <a:lnTo>
                  <a:pt x="1831" y="189"/>
                </a:lnTo>
                <a:lnTo>
                  <a:pt x="1852" y="189"/>
                </a:lnTo>
                <a:lnTo>
                  <a:pt x="1874" y="184"/>
                </a:lnTo>
                <a:lnTo>
                  <a:pt x="1901" y="184"/>
                </a:lnTo>
                <a:lnTo>
                  <a:pt x="1923" y="184"/>
                </a:lnTo>
                <a:lnTo>
                  <a:pt x="1945" y="178"/>
                </a:lnTo>
                <a:lnTo>
                  <a:pt x="1972" y="184"/>
                </a:lnTo>
                <a:lnTo>
                  <a:pt x="1993" y="178"/>
                </a:lnTo>
                <a:lnTo>
                  <a:pt x="2015" y="178"/>
                </a:lnTo>
                <a:lnTo>
                  <a:pt x="2042" y="178"/>
                </a:lnTo>
                <a:lnTo>
                  <a:pt x="2064" y="178"/>
                </a:lnTo>
                <a:lnTo>
                  <a:pt x="2085" y="173"/>
                </a:lnTo>
                <a:lnTo>
                  <a:pt x="2112" y="167"/>
                </a:lnTo>
                <a:lnTo>
                  <a:pt x="2134" y="162"/>
                </a:lnTo>
                <a:lnTo>
                  <a:pt x="2156" y="156"/>
                </a:lnTo>
                <a:lnTo>
                  <a:pt x="2183" y="146"/>
                </a:lnTo>
                <a:lnTo>
                  <a:pt x="2205" y="129"/>
                </a:lnTo>
                <a:lnTo>
                  <a:pt x="2226" y="119"/>
                </a:lnTo>
                <a:lnTo>
                  <a:pt x="2253" y="92"/>
                </a:lnTo>
                <a:lnTo>
                  <a:pt x="2275" y="70"/>
                </a:lnTo>
                <a:lnTo>
                  <a:pt x="2297" y="48"/>
                </a:lnTo>
                <a:lnTo>
                  <a:pt x="2324" y="27"/>
                </a:lnTo>
                <a:lnTo>
                  <a:pt x="2345" y="5"/>
                </a:lnTo>
                <a:lnTo>
                  <a:pt x="2356" y="0"/>
                </a:lnTo>
              </a:path>
            </a:pathLst>
          </a:custGeom>
          <a:noFill/>
          <a:ln w="28575" cap="flat" cmpd="sng">
            <a:solidFill>
              <a:srgbClr val="0000FF"/>
            </a:solidFill>
            <a:prstDash val="dash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503" name="Rectangle 239">
            <a:extLst>
              <a:ext uri="{FF2B5EF4-FFF2-40B4-BE49-F238E27FC236}">
                <a16:creationId xmlns:a16="http://schemas.microsoft.com/office/drawing/2014/main" id="{75FCF6E1-025D-4EB6-ABBC-8FFCFDF44CB9}"/>
              </a:ext>
            </a:extLst>
          </p:cNvPr>
          <p:cNvSpPr>
            <a:spLocks noChangeArrowheads="1"/>
          </p:cNvSpPr>
          <p:nvPr/>
        </p:nvSpPr>
        <p:spPr bwMode="auto">
          <a:xfrm>
            <a:off x="5259388" y="3124200"/>
            <a:ext cx="8493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Compensation </a:t>
            </a:r>
            <a:endParaRPr lang="en-US" altLang="en-US" sz="1000">
              <a:latin typeface="Arial" panose="020B0604020202020204" pitchFamily="34" charset="0"/>
            </a:endParaRPr>
          </a:p>
        </p:txBody>
      </p:sp>
      <p:sp>
        <p:nvSpPr>
          <p:cNvPr id="11504" name="Rectangle 240">
            <a:extLst>
              <a:ext uri="{FF2B5EF4-FFF2-40B4-BE49-F238E27FC236}">
                <a16:creationId xmlns:a16="http://schemas.microsoft.com/office/drawing/2014/main" id="{89E6699B-F3C9-4092-9E4D-7F7E2BD8E925}"/>
              </a:ext>
            </a:extLst>
          </p:cNvPr>
          <p:cNvSpPr>
            <a:spLocks noChangeArrowheads="1"/>
          </p:cNvSpPr>
          <p:nvPr/>
        </p:nvSpPr>
        <p:spPr bwMode="auto">
          <a:xfrm>
            <a:off x="5259388" y="3305175"/>
            <a:ext cx="10175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No compensation </a:t>
            </a:r>
            <a:endParaRPr lang="en-US" altLang="en-US" sz="1000">
              <a:latin typeface="Arial" panose="020B0604020202020204" pitchFamily="34" charset="0"/>
            </a:endParaRPr>
          </a:p>
        </p:txBody>
      </p:sp>
      <p:sp>
        <p:nvSpPr>
          <p:cNvPr id="11505" name="Line 241">
            <a:extLst>
              <a:ext uri="{FF2B5EF4-FFF2-40B4-BE49-F238E27FC236}">
                <a16:creationId xmlns:a16="http://schemas.microsoft.com/office/drawing/2014/main" id="{8FA23B1F-6A66-4CB6-8E9A-9D73D56DCC8A}"/>
              </a:ext>
            </a:extLst>
          </p:cNvPr>
          <p:cNvSpPr>
            <a:spLocks noChangeShapeType="1"/>
          </p:cNvSpPr>
          <p:nvPr/>
        </p:nvSpPr>
        <p:spPr bwMode="auto">
          <a:xfrm>
            <a:off x="4786313" y="3194050"/>
            <a:ext cx="395287" cy="1588"/>
          </a:xfrm>
          <a:prstGeom prst="line">
            <a:avLst/>
          </a:prstGeom>
          <a:noFill/>
          <a:ln w="28575">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506" name="Line 242">
            <a:extLst>
              <a:ext uri="{FF2B5EF4-FFF2-40B4-BE49-F238E27FC236}">
                <a16:creationId xmlns:a16="http://schemas.microsoft.com/office/drawing/2014/main" id="{53EFA095-D227-4133-AE09-AE6D415ED7F1}"/>
              </a:ext>
            </a:extLst>
          </p:cNvPr>
          <p:cNvSpPr>
            <a:spLocks noChangeShapeType="1"/>
          </p:cNvSpPr>
          <p:nvPr/>
        </p:nvSpPr>
        <p:spPr bwMode="auto">
          <a:xfrm>
            <a:off x="4803775" y="3365500"/>
            <a:ext cx="377825" cy="1588"/>
          </a:xfrm>
          <a:prstGeom prst="line">
            <a:avLst/>
          </a:prstGeom>
          <a:noFill/>
          <a:ln w="28575">
            <a:solidFill>
              <a:srgbClr val="0000FF"/>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11507" name="Rectangle 243">
            <a:extLst>
              <a:ext uri="{FF2B5EF4-FFF2-40B4-BE49-F238E27FC236}">
                <a16:creationId xmlns:a16="http://schemas.microsoft.com/office/drawing/2014/main" id="{79583E2C-EC6D-47B9-B705-69468CC53530}"/>
              </a:ext>
            </a:extLst>
          </p:cNvPr>
          <p:cNvSpPr>
            <a:spLocks noChangeArrowheads="1"/>
          </p:cNvSpPr>
          <p:nvPr/>
        </p:nvSpPr>
        <p:spPr bwMode="auto">
          <a:xfrm>
            <a:off x="4278313" y="4448175"/>
            <a:ext cx="4175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Arial" panose="020B0604020202020204" pitchFamily="34" charset="0"/>
              </a:rPr>
              <a:t>f (MHz)</a:t>
            </a:r>
            <a:endParaRPr lang="en-US" altLang="en-US" sz="1000">
              <a:latin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Text Box 4">
            <a:extLst>
              <a:ext uri="{FF2B5EF4-FFF2-40B4-BE49-F238E27FC236}">
                <a16:creationId xmlns:a16="http://schemas.microsoft.com/office/drawing/2014/main" id="{974F77DE-552B-4B50-B135-895838C09B6E}"/>
              </a:ext>
            </a:extLst>
          </p:cNvPr>
          <p:cNvSpPr txBox="1">
            <a:spLocks noChangeArrowheads="1"/>
          </p:cNvSpPr>
          <p:nvPr/>
        </p:nvSpPr>
        <p:spPr bwMode="auto">
          <a:xfrm>
            <a:off x="2667000" y="228600"/>
            <a:ext cx="4173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solidFill>
                  <a:schemeClr val="accent2"/>
                </a:solidFill>
                <a:latin typeface="Times New Roman" panose="02020603050405020304" pitchFamily="18" charset="0"/>
              </a:rPr>
              <a:t>Transducer Effective Parameters</a:t>
            </a:r>
          </a:p>
        </p:txBody>
      </p:sp>
      <p:sp>
        <p:nvSpPr>
          <p:cNvPr id="29701" name="Text Box 5">
            <a:extLst>
              <a:ext uri="{FF2B5EF4-FFF2-40B4-BE49-F238E27FC236}">
                <a16:creationId xmlns:a16="http://schemas.microsoft.com/office/drawing/2014/main" id="{12679652-7963-4F38-8208-00CC6D48639D}"/>
              </a:ext>
            </a:extLst>
          </p:cNvPr>
          <p:cNvSpPr txBox="1">
            <a:spLocks noChangeArrowheads="1"/>
          </p:cNvSpPr>
          <p:nvPr/>
        </p:nvSpPr>
        <p:spPr bwMode="auto">
          <a:xfrm>
            <a:off x="685800" y="1371600"/>
            <a:ext cx="724535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latin typeface="Times New Roman" panose="02020603050405020304" pitchFamily="18" charset="0"/>
              </a:rPr>
              <a:t>Use of manufacturer specifications for parameters such as</a:t>
            </a:r>
          </a:p>
          <a:p>
            <a:pPr eaLnBrk="1" hangingPunct="1"/>
            <a:r>
              <a:rPr lang="en-US" altLang="en-US">
                <a:latin typeface="Times New Roman" panose="02020603050405020304" pitchFamily="18" charset="0"/>
              </a:rPr>
              <a:t>transducer radius and focal length in transducer models</a:t>
            </a:r>
          </a:p>
          <a:p>
            <a:pPr eaLnBrk="1" hangingPunct="1"/>
            <a:r>
              <a:rPr lang="en-US" altLang="en-US">
                <a:latin typeface="Times New Roman" panose="02020603050405020304" pitchFamily="18" charset="0"/>
              </a:rPr>
              <a:t>do not always lead to good agreement with experimental </a:t>
            </a:r>
          </a:p>
          <a:p>
            <a:pPr eaLnBrk="1" hangingPunct="1"/>
            <a:r>
              <a:rPr lang="en-US" altLang="en-US">
                <a:latin typeface="Times New Roman" panose="02020603050405020304" pitchFamily="18" charset="0"/>
              </a:rPr>
              <a:t>measurements.</a:t>
            </a:r>
          </a:p>
        </p:txBody>
      </p:sp>
      <p:sp>
        <p:nvSpPr>
          <p:cNvPr id="29702" name="Arc 6">
            <a:extLst>
              <a:ext uri="{FF2B5EF4-FFF2-40B4-BE49-F238E27FC236}">
                <a16:creationId xmlns:a16="http://schemas.microsoft.com/office/drawing/2014/main" id="{05C2C6CF-DC56-437D-A339-BF5B331129CD}"/>
              </a:ext>
            </a:extLst>
          </p:cNvPr>
          <p:cNvSpPr>
            <a:spLocks/>
          </p:cNvSpPr>
          <p:nvPr/>
        </p:nvSpPr>
        <p:spPr bwMode="auto">
          <a:xfrm rot="8097857" flipV="1">
            <a:off x="3276600" y="4114800"/>
            <a:ext cx="533400" cy="5334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3" name="Line 7">
            <a:extLst>
              <a:ext uri="{FF2B5EF4-FFF2-40B4-BE49-F238E27FC236}">
                <a16:creationId xmlns:a16="http://schemas.microsoft.com/office/drawing/2014/main" id="{F3024271-8DFA-4669-971D-E83329E93E1C}"/>
              </a:ext>
            </a:extLst>
          </p:cNvPr>
          <p:cNvSpPr>
            <a:spLocks noChangeShapeType="1"/>
          </p:cNvSpPr>
          <p:nvPr/>
        </p:nvSpPr>
        <p:spPr bwMode="auto">
          <a:xfrm flipH="1">
            <a:off x="2111375" y="4016375"/>
            <a:ext cx="1438275"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04" name="Line 8">
            <a:extLst>
              <a:ext uri="{FF2B5EF4-FFF2-40B4-BE49-F238E27FC236}">
                <a16:creationId xmlns:a16="http://schemas.microsoft.com/office/drawing/2014/main" id="{C498E928-EA62-4FB1-BEF2-5868544A8AEF}"/>
              </a:ext>
            </a:extLst>
          </p:cNvPr>
          <p:cNvSpPr>
            <a:spLocks noChangeShapeType="1"/>
          </p:cNvSpPr>
          <p:nvPr/>
        </p:nvSpPr>
        <p:spPr bwMode="auto">
          <a:xfrm flipH="1">
            <a:off x="2108200" y="4759325"/>
            <a:ext cx="1419225"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05" name="Line 9">
            <a:extLst>
              <a:ext uri="{FF2B5EF4-FFF2-40B4-BE49-F238E27FC236}">
                <a16:creationId xmlns:a16="http://schemas.microsoft.com/office/drawing/2014/main" id="{928E21DF-A140-4DB8-824A-9187A6F1CEBC}"/>
              </a:ext>
            </a:extLst>
          </p:cNvPr>
          <p:cNvSpPr>
            <a:spLocks noChangeShapeType="1"/>
          </p:cNvSpPr>
          <p:nvPr/>
        </p:nvSpPr>
        <p:spPr bwMode="auto">
          <a:xfrm>
            <a:off x="2111375" y="4016375"/>
            <a:ext cx="1588" cy="7302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06" name="Line 10">
            <a:extLst>
              <a:ext uri="{FF2B5EF4-FFF2-40B4-BE49-F238E27FC236}">
                <a16:creationId xmlns:a16="http://schemas.microsoft.com/office/drawing/2014/main" id="{BA2CD50A-9D34-4734-B860-1A2C02F6D503}"/>
              </a:ext>
            </a:extLst>
          </p:cNvPr>
          <p:cNvSpPr>
            <a:spLocks noChangeShapeType="1"/>
          </p:cNvSpPr>
          <p:nvPr/>
        </p:nvSpPr>
        <p:spPr bwMode="auto">
          <a:xfrm>
            <a:off x="3406775" y="4370388"/>
            <a:ext cx="32766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07" name="Line 11">
            <a:extLst>
              <a:ext uri="{FF2B5EF4-FFF2-40B4-BE49-F238E27FC236}">
                <a16:creationId xmlns:a16="http://schemas.microsoft.com/office/drawing/2014/main" id="{B85E83D6-6C21-40A5-B402-D97F57FDA8C6}"/>
              </a:ext>
            </a:extLst>
          </p:cNvPr>
          <p:cNvSpPr>
            <a:spLocks noChangeShapeType="1"/>
          </p:cNvSpPr>
          <p:nvPr/>
        </p:nvSpPr>
        <p:spPr bwMode="auto">
          <a:xfrm>
            <a:off x="3586163" y="4029075"/>
            <a:ext cx="2438400" cy="838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08" name="Line 12">
            <a:extLst>
              <a:ext uri="{FF2B5EF4-FFF2-40B4-BE49-F238E27FC236}">
                <a16:creationId xmlns:a16="http://schemas.microsoft.com/office/drawing/2014/main" id="{A2EC4735-5B4A-4FE0-80BC-3FD12F933384}"/>
              </a:ext>
            </a:extLst>
          </p:cNvPr>
          <p:cNvSpPr>
            <a:spLocks noChangeShapeType="1"/>
          </p:cNvSpPr>
          <p:nvPr/>
        </p:nvSpPr>
        <p:spPr bwMode="auto">
          <a:xfrm flipV="1">
            <a:off x="3532188" y="3849688"/>
            <a:ext cx="2447925" cy="914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9709" name="Group 13">
            <a:extLst>
              <a:ext uri="{FF2B5EF4-FFF2-40B4-BE49-F238E27FC236}">
                <a16:creationId xmlns:a16="http://schemas.microsoft.com/office/drawing/2014/main" id="{0C93F205-5AAB-4E5B-B686-57438813E045}"/>
              </a:ext>
            </a:extLst>
          </p:cNvPr>
          <p:cNvGrpSpPr>
            <a:grpSpLocks/>
          </p:cNvGrpSpPr>
          <p:nvPr/>
        </p:nvGrpSpPr>
        <p:grpSpPr bwMode="auto">
          <a:xfrm>
            <a:off x="3178175" y="3303588"/>
            <a:ext cx="1765300" cy="171450"/>
            <a:chOff x="2352" y="528"/>
            <a:chExt cx="1112" cy="108"/>
          </a:xfrm>
        </p:grpSpPr>
        <p:grpSp>
          <p:nvGrpSpPr>
            <p:cNvPr id="29710" name="Group 14">
              <a:extLst>
                <a:ext uri="{FF2B5EF4-FFF2-40B4-BE49-F238E27FC236}">
                  <a16:creationId xmlns:a16="http://schemas.microsoft.com/office/drawing/2014/main" id="{1A4693D6-215C-48A8-9EBC-94EDEF54BBF5}"/>
                </a:ext>
              </a:extLst>
            </p:cNvPr>
            <p:cNvGrpSpPr>
              <a:grpSpLocks/>
            </p:cNvGrpSpPr>
            <p:nvPr/>
          </p:nvGrpSpPr>
          <p:grpSpPr bwMode="auto">
            <a:xfrm>
              <a:off x="2352" y="528"/>
              <a:ext cx="286" cy="102"/>
              <a:chOff x="2352" y="528"/>
              <a:chExt cx="286" cy="102"/>
            </a:xfrm>
          </p:grpSpPr>
          <p:sp>
            <p:nvSpPr>
              <p:cNvPr id="29711" name="Arc 15">
                <a:extLst>
                  <a:ext uri="{FF2B5EF4-FFF2-40B4-BE49-F238E27FC236}">
                    <a16:creationId xmlns:a16="http://schemas.microsoft.com/office/drawing/2014/main" id="{287AB114-67DC-475F-8BD5-A44C1ED3141C}"/>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12" name="Arc 16">
                <a:extLst>
                  <a:ext uri="{FF2B5EF4-FFF2-40B4-BE49-F238E27FC236}">
                    <a16:creationId xmlns:a16="http://schemas.microsoft.com/office/drawing/2014/main" id="{E51731FD-6AF7-48BD-AC6F-679FFEEAEA60}"/>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9713" name="Group 17">
              <a:extLst>
                <a:ext uri="{FF2B5EF4-FFF2-40B4-BE49-F238E27FC236}">
                  <a16:creationId xmlns:a16="http://schemas.microsoft.com/office/drawing/2014/main" id="{EA2DA681-A699-437A-91CB-322F0440E61C}"/>
                </a:ext>
              </a:extLst>
            </p:cNvPr>
            <p:cNvGrpSpPr>
              <a:grpSpLocks/>
            </p:cNvGrpSpPr>
            <p:nvPr/>
          </p:nvGrpSpPr>
          <p:grpSpPr bwMode="auto">
            <a:xfrm>
              <a:off x="2911" y="534"/>
              <a:ext cx="286" cy="102"/>
              <a:chOff x="2352" y="528"/>
              <a:chExt cx="286" cy="102"/>
            </a:xfrm>
          </p:grpSpPr>
          <p:sp>
            <p:nvSpPr>
              <p:cNvPr id="29714" name="Arc 18">
                <a:extLst>
                  <a:ext uri="{FF2B5EF4-FFF2-40B4-BE49-F238E27FC236}">
                    <a16:creationId xmlns:a16="http://schemas.microsoft.com/office/drawing/2014/main" id="{0F54A07E-1101-4946-BB84-F89A3F45FDBB}"/>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15" name="Arc 19">
                <a:extLst>
                  <a:ext uri="{FF2B5EF4-FFF2-40B4-BE49-F238E27FC236}">
                    <a16:creationId xmlns:a16="http://schemas.microsoft.com/office/drawing/2014/main" id="{93B31CA9-4F71-4C6D-9462-061D9EAD2FB0}"/>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9716" name="Group 20">
              <a:extLst>
                <a:ext uri="{FF2B5EF4-FFF2-40B4-BE49-F238E27FC236}">
                  <a16:creationId xmlns:a16="http://schemas.microsoft.com/office/drawing/2014/main" id="{27BEAECE-663B-46E4-AF9B-8628AEE2FCE3}"/>
                </a:ext>
              </a:extLst>
            </p:cNvPr>
            <p:cNvGrpSpPr>
              <a:grpSpLocks/>
            </p:cNvGrpSpPr>
            <p:nvPr/>
          </p:nvGrpSpPr>
          <p:grpSpPr bwMode="auto">
            <a:xfrm>
              <a:off x="2640" y="528"/>
              <a:ext cx="286" cy="102"/>
              <a:chOff x="2352" y="528"/>
              <a:chExt cx="286" cy="102"/>
            </a:xfrm>
          </p:grpSpPr>
          <p:sp>
            <p:nvSpPr>
              <p:cNvPr id="29717" name="Arc 21">
                <a:extLst>
                  <a:ext uri="{FF2B5EF4-FFF2-40B4-BE49-F238E27FC236}">
                    <a16:creationId xmlns:a16="http://schemas.microsoft.com/office/drawing/2014/main" id="{684351CE-1AF6-436E-B786-3079BEF5F6E3}"/>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18" name="Arc 22">
                <a:extLst>
                  <a:ext uri="{FF2B5EF4-FFF2-40B4-BE49-F238E27FC236}">
                    <a16:creationId xmlns:a16="http://schemas.microsoft.com/office/drawing/2014/main" id="{6E228863-1571-440B-A0D3-0DDB5670EAA5}"/>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9719" name="Group 23">
              <a:extLst>
                <a:ext uri="{FF2B5EF4-FFF2-40B4-BE49-F238E27FC236}">
                  <a16:creationId xmlns:a16="http://schemas.microsoft.com/office/drawing/2014/main" id="{84B2E8D2-D0F7-486F-BC0B-82C99A84613D}"/>
                </a:ext>
              </a:extLst>
            </p:cNvPr>
            <p:cNvGrpSpPr>
              <a:grpSpLocks/>
            </p:cNvGrpSpPr>
            <p:nvPr/>
          </p:nvGrpSpPr>
          <p:grpSpPr bwMode="auto">
            <a:xfrm>
              <a:off x="3178" y="532"/>
              <a:ext cx="286" cy="102"/>
              <a:chOff x="2352" y="528"/>
              <a:chExt cx="286" cy="102"/>
            </a:xfrm>
          </p:grpSpPr>
          <p:sp>
            <p:nvSpPr>
              <p:cNvPr id="29720" name="Arc 24">
                <a:extLst>
                  <a:ext uri="{FF2B5EF4-FFF2-40B4-BE49-F238E27FC236}">
                    <a16:creationId xmlns:a16="http://schemas.microsoft.com/office/drawing/2014/main" id="{C0C5C57B-4C27-4CB8-9921-0D898068035D}"/>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21" name="Arc 25">
                <a:extLst>
                  <a:ext uri="{FF2B5EF4-FFF2-40B4-BE49-F238E27FC236}">
                    <a16:creationId xmlns:a16="http://schemas.microsoft.com/office/drawing/2014/main" id="{2830CE9E-9D39-4E7E-9020-7C97CA7A9DB6}"/>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9722" name="Line 26">
            <a:extLst>
              <a:ext uri="{FF2B5EF4-FFF2-40B4-BE49-F238E27FC236}">
                <a16:creationId xmlns:a16="http://schemas.microsoft.com/office/drawing/2014/main" id="{FBCEF07E-6BD7-4873-953B-3767EDD1FFBF}"/>
              </a:ext>
            </a:extLst>
          </p:cNvPr>
          <p:cNvSpPr>
            <a:spLocks noChangeShapeType="1"/>
          </p:cNvSpPr>
          <p:nvPr/>
        </p:nvSpPr>
        <p:spPr bwMode="auto">
          <a:xfrm flipH="1">
            <a:off x="2806700" y="4383088"/>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3" name="Line 27">
            <a:extLst>
              <a:ext uri="{FF2B5EF4-FFF2-40B4-BE49-F238E27FC236}">
                <a16:creationId xmlns:a16="http://schemas.microsoft.com/office/drawing/2014/main" id="{5DA4517B-96D3-4CB7-98C7-0B928A0EF982}"/>
              </a:ext>
            </a:extLst>
          </p:cNvPr>
          <p:cNvSpPr>
            <a:spLocks noChangeShapeType="1"/>
          </p:cNvSpPr>
          <p:nvPr/>
        </p:nvSpPr>
        <p:spPr bwMode="auto">
          <a:xfrm flipV="1">
            <a:off x="3054350" y="4017963"/>
            <a:ext cx="3175" cy="3540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4" name="Text Box 28">
            <a:extLst>
              <a:ext uri="{FF2B5EF4-FFF2-40B4-BE49-F238E27FC236}">
                <a16:creationId xmlns:a16="http://schemas.microsoft.com/office/drawing/2014/main" id="{CBB2CDBB-6E00-4638-8665-0E606B04740F}"/>
              </a:ext>
            </a:extLst>
          </p:cNvPr>
          <p:cNvSpPr txBox="1">
            <a:spLocks noChangeArrowheads="1"/>
          </p:cNvSpPr>
          <p:nvPr/>
        </p:nvSpPr>
        <p:spPr bwMode="auto">
          <a:xfrm>
            <a:off x="2651125" y="3927475"/>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latin typeface="Times New Roman" panose="02020603050405020304" pitchFamily="18" charset="0"/>
              </a:rPr>
              <a:t>a</a:t>
            </a:r>
          </a:p>
        </p:txBody>
      </p:sp>
      <p:sp>
        <p:nvSpPr>
          <p:cNvPr id="29725" name="Text Box 29">
            <a:extLst>
              <a:ext uri="{FF2B5EF4-FFF2-40B4-BE49-F238E27FC236}">
                <a16:creationId xmlns:a16="http://schemas.microsoft.com/office/drawing/2014/main" id="{728B8865-C9D6-4EDA-8C2E-9F8B96A53A18}"/>
              </a:ext>
            </a:extLst>
          </p:cNvPr>
          <p:cNvSpPr txBox="1">
            <a:spLocks noChangeArrowheads="1"/>
          </p:cNvSpPr>
          <p:nvPr/>
        </p:nvSpPr>
        <p:spPr bwMode="auto">
          <a:xfrm>
            <a:off x="3886200" y="3736975"/>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latin typeface="Times New Roman" panose="02020603050405020304" pitchFamily="18" charset="0"/>
              </a:rPr>
              <a:t>R</a:t>
            </a:r>
            <a:r>
              <a:rPr lang="en-US" altLang="en-US" baseline="-25000">
                <a:latin typeface="Times New Roman" panose="02020603050405020304" pitchFamily="18" charset="0"/>
              </a:rPr>
              <a:t>0</a:t>
            </a:r>
            <a:endParaRPr lang="en-US" altLang="en-US">
              <a:latin typeface="Times New Roman" panose="02020603050405020304" pitchFamily="18" charset="0"/>
            </a:endParaRPr>
          </a:p>
        </p:txBody>
      </p:sp>
      <p:sp>
        <p:nvSpPr>
          <p:cNvPr id="29726" name="Text Box 30">
            <a:extLst>
              <a:ext uri="{FF2B5EF4-FFF2-40B4-BE49-F238E27FC236}">
                <a16:creationId xmlns:a16="http://schemas.microsoft.com/office/drawing/2014/main" id="{238B478E-2361-466C-A5A8-895FD5E7A4B5}"/>
              </a:ext>
            </a:extLst>
          </p:cNvPr>
          <p:cNvSpPr txBox="1">
            <a:spLocks noChangeArrowheads="1"/>
          </p:cNvSpPr>
          <p:nvPr/>
        </p:nvSpPr>
        <p:spPr bwMode="auto">
          <a:xfrm>
            <a:off x="898525" y="5222875"/>
            <a:ext cx="76993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latin typeface="Times New Roman" panose="02020603050405020304" pitchFamily="18" charset="0"/>
              </a:rPr>
              <a:t>Thus, we need to determine experimentally "effective" values</a:t>
            </a:r>
          </a:p>
          <a:p>
            <a:pPr eaLnBrk="1" hangingPunct="1"/>
            <a:r>
              <a:rPr lang="en-US" altLang="en-US">
                <a:latin typeface="Times New Roman" panose="02020603050405020304" pitchFamily="18" charset="0"/>
              </a:rPr>
              <a:t>for these parameters.</a:t>
            </a:r>
          </a:p>
        </p:txBody>
      </p:sp>
      <p:sp>
        <p:nvSpPr>
          <p:cNvPr id="29727" name="Line 31">
            <a:extLst>
              <a:ext uri="{FF2B5EF4-FFF2-40B4-BE49-F238E27FC236}">
                <a16:creationId xmlns:a16="http://schemas.microsoft.com/office/drawing/2014/main" id="{B5349ED7-53D0-4A23-ABD6-ABB61DD0447C}"/>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a:extLst>
              <a:ext uri="{FF2B5EF4-FFF2-40B4-BE49-F238E27FC236}">
                <a16:creationId xmlns:a16="http://schemas.microsoft.com/office/drawing/2014/main" id="{AA45CA67-079D-4CAC-A1E5-295D0D76B3D5}"/>
              </a:ext>
            </a:extLst>
          </p:cNvPr>
          <p:cNvSpPr txBox="1">
            <a:spLocks noChangeArrowheads="1"/>
          </p:cNvSpPr>
          <p:nvPr/>
        </p:nvSpPr>
        <p:spPr bwMode="auto">
          <a:xfrm>
            <a:off x="2743200" y="228600"/>
            <a:ext cx="42497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solidFill>
                  <a:schemeClr val="accent2"/>
                </a:solidFill>
                <a:latin typeface="Times New Roman" panose="02020603050405020304" pitchFamily="18" charset="0"/>
              </a:rPr>
              <a:t>Transducer  Effective Parameters</a:t>
            </a:r>
          </a:p>
        </p:txBody>
      </p:sp>
      <p:sp>
        <p:nvSpPr>
          <p:cNvPr id="30725" name="Text Box 5">
            <a:extLst>
              <a:ext uri="{FF2B5EF4-FFF2-40B4-BE49-F238E27FC236}">
                <a16:creationId xmlns:a16="http://schemas.microsoft.com/office/drawing/2014/main" id="{52DB20CA-290D-4914-A8D6-A1598C48A625}"/>
              </a:ext>
            </a:extLst>
          </p:cNvPr>
          <p:cNvSpPr txBox="1">
            <a:spLocks noChangeArrowheads="1"/>
          </p:cNvSpPr>
          <p:nvPr/>
        </p:nvSpPr>
        <p:spPr bwMode="auto">
          <a:xfrm>
            <a:off x="930275" y="800100"/>
            <a:ext cx="7415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latin typeface="Times New Roman" panose="02020603050405020304" pitchFamily="18" charset="0"/>
              </a:rPr>
              <a:t>Effective radius for an unfocused (piston) immersion probe</a:t>
            </a:r>
          </a:p>
        </p:txBody>
      </p:sp>
      <p:grpSp>
        <p:nvGrpSpPr>
          <p:cNvPr id="30726" name="Group 6">
            <a:extLst>
              <a:ext uri="{FF2B5EF4-FFF2-40B4-BE49-F238E27FC236}">
                <a16:creationId xmlns:a16="http://schemas.microsoft.com/office/drawing/2014/main" id="{E2A42E3A-C012-4B28-A93B-9CEBB791CB67}"/>
              </a:ext>
            </a:extLst>
          </p:cNvPr>
          <p:cNvGrpSpPr>
            <a:grpSpLocks/>
          </p:cNvGrpSpPr>
          <p:nvPr/>
        </p:nvGrpSpPr>
        <p:grpSpPr bwMode="auto">
          <a:xfrm>
            <a:off x="2454275" y="1562100"/>
            <a:ext cx="1765300" cy="171450"/>
            <a:chOff x="2352" y="528"/>
            <a:chExt cx="1112" cy="108"/>
          </a:xfrm>
        </p:grpSpPr>
        <p:grpSp>
          <p:nvGrpSpPr>
            <p:cNvPr id="30727" name="Group 7">
              <a:extLst>
                <a:ext uri="{FF2B5EF4-FFF2-40B4-BE49-F238E27FC236}">
                  <a16:creationId xmlns:a16="http://schemas.microsoft.com/office/drawing/2014/main" id="{7F1E2339-B5B8-42C8-BD0D-3C7934721BD7}"/>
                </a:ext>
              </a:extLst>
            </p:cNvPr>
            <p:cNvGrpSpPr>
              <a:grpSpLocks/>
            </p:cNvGrpSpPr>
            <p:nvPr/>
          </p:nvGrpSpPr>
          <p:grpSpPr bwMode="auto">
            <a:xfrm>
              <a:off x="2352" y="528"/>
              <a:ext cx="286" cy="102"/>
              <a:chOff x="2352" y="528"/>
              <a:chExt cx="286" cy="102"/>
            </a:xfrm>
          </p:grpSpPr>
          <p:sp>
            <p:nvSpPr>
              <p:cNvPr id="30728" name="Arc 8">
                <a:extLst>
                  <a:ext uri="{FF2B5EF4-FFF2-40B4-BE49-F238E27FC236}">
                    <a16:creationId xmlns:a16="http://schemas.microsoft.com/office/drawing/2014/main" id="{BCC79D79-2593-45E0-AD40-B7B04BB6E089}"/>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9" name="Arc 9">
                <a:extLst>
                  <a:ext uri="{FF2B5EF4-FFF2-40B4-BE49-F238E27FC236}">
                    <a16:creationId xmlns:a16="http://schemas.microsoft.com/office/drawing/2014/main" id="{DF03CA31-58EF-4FFF-8F86-5D72ADFDB8C2}"/>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730" name="Group 10">
              <a:extLst>
                <a:ext uri="{FF2B5EF4-FFF2-40B4-BE49-F238E27FC236}">
                  <a16:creationId xmlns:a16="http://schemas.microsoft.com/office/drawing/2014/main" id="{20009BA5-93F6-44C9-BB3C-C99E9D45A2EB}"/>
                </a:ext>
              </a:extLst>
            </p:cNvPr>
            <p:cNvGrpSpPr>
              <a:grpSpLocks/>
            </p:cNvGrpSpPr>
            <p:nvPr/>
          </p:nvGrpSpPr>
          <p:grpSpPr bwMode="auto">
            <a:xfrm>
              <a:off x="2911" y="534"/>
              <a:ext cx="286" cy="102"/>
              <a:chOff x="2352" y="528"/>
              <a:chExt cx="286" cy="102"/>
            </a:xfrm>
          </p:grpSpPr>
          <p:sp>
            <p:nvSpPr>
              <p:cNvPr id="30731" name="Arc 11">
                <a:extLst>
                  <a:ext uri="{FF2B5EF4-FFF2-40B4-BE49-F238E27FC236}">
                    <a16:creationId xmlns:a16="http://schemas.microsoft.com/office/drawing/2014/main" id="{03B0A718-A87D-4BC2-BC95-34D3B0F4D2B9}"/>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2" name="Arc 12">
                <a:extLst>
                  <a:ext uri="{FF2B5EF4-FFF2-40B4-BE49-F238E27FC236}">
                    <a16:creationId xmlns:a16="http://schemas.microsoft.com/office/drawing/2014/main" id="{5220B352-8FAA-410B-B2D6-A628441639A9}"/>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733" name="Group 13">
              <a:extLst>
                <a:ext uri="{FF2B5EF4-FFF2-40B4-BE49-F238E27FC236}">
                  <a16:creationId xmlns:a16="http://schemas.microsoft.com/office/drawing/2014/main" id="{39CC20E1-7E96-482F-BA04-F37F723F58F2}"/>
                </a:ext>
              </a:extLst>
            </p:cNvPr>
            <p:cNvGrpSpPr>
              <a:grpSpLocks/>
            </p:cNvGrpSpPr>
            <p:nvPr/>
          </p:nvGrpSpPr>
          <p:grpSpPr bwMode="auto">
            <a:xfrm>
              <a:off x="2640" y="528"/>
              <a:ext cx="286" cy="102"/>
              <a:chOff x="2352" y="528"/>
              <a:chExt cx="286" cy="102"/>
            </a:xfrm>
          </p:grpSpPr>
          <p:sp>
            <p:nvSpPr>
              <p:cNvPr id="30734" name="Arc 14">
                <a:extLst>
                  <a:ext uri="{FF2B5EF4-FFF2-40B4-BE49-F238E27FC236}">
                    <a16:creationId xmlns:a16="http://schemas.microsoft.com/office/drawing/2014/main" id="{41DB0BE3-5140-4B13-A055-E362BF428BB5}"/>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5" name="Arc 15">
                <a:extLst>
                  <a:ext uri="{FF2B5EF4-FFF2-40B4-BE49-F238E27FC236}">
                    <a16:creationId xmlns:a16="http://schemas.microsoft.com/office/drawing/2014/main" id="{54F4188E-9FFD-4901-AE6E-5E0309DDD448}"/>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736" name="Group 16">
              <a:extLst>
                <a:ext uri="{FF2B5EF4-FFF2-40B4-BE49-F238E27FC236}">
                  <a16:creationId xmlns:a16="http://schemas.microsoft.com/office/drawing/2014/main" id="{17C6CA33-23BA-4012-B1A9-2135B6C398D6}"/>
                </a:ext>
              </a:extLst>
            </p:cNvPr>
            <p:cNvGrpSpPr>
              <a:grpSpLocks/>
            </p:cNvGrpSpPr>
            <p:nvPr/>
          </p:nvGrpSpPr>
          <p:grpSpPr bwMode="auto">
            <a:xfrm>
              <a:off x="3178" y="532"/>
              <a:ext cx="286" cy="102"/>
              <a:chOff x="2352" y="528"/>
              <a:chExt cx="286" cy="102"/>
            </a:xfrm>
          </p:grpSpPr>
          <p:sp>
            <p:nvSpPr>
              <p:cNvPr id="30737" name="Arc 17">
                <a:extLst>
                  <a:ext uri="{FF2B5EF4-FFF2-40B4-BE49-F238E27FC236}">
                    <a16:creationId xmlns:a16="http://schemas.microsoft.com/office/drawing/2014/main" id="{C40ED92D-D108-4154-80A6-9C39070AB726}"/>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8" name="Arc 18">
                <a:extLst>
                  <a:ext uri="{FF2B5EF4-FFF2-40B4-BE49-F238E27FC236}">
                    <a16:creationId xmlns:a16="http://schemas.microsoft.com/office/drawing/2014/main" id="{FDE2F2E2-D81F-4E74-ACC9-37415F86E2C6}"/>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30742" name="Freeform 22">
            <a:extLst>
              <a:ext uri="{FF2B5EF4-FFF2-40B4-BE49-F238E27FC236}">
                <a16:creationId xmlns:a16="http://schemas.microsoft.com/office/drawing/2014/main" id="{A6E28CA3-7F3E-46FB-AC43-D643830BF47B}"/>
              </a:ext>
            </a:extLst>
          </p:cNvPr>
          <p:cNvSpPr>
            <a:spLocks/>
          </p:cNvSpPr>
          <p:nvPr/>
        </p:nvSpPr>
        <p:spPr bwMode="auto">
          <a:xfrm>
            <a:off x="930275" y="2171700"/>
            <a:ext cx="604838" cy="476250"/>
          </a:xfrm>
          <a:custGeom>
            <a:avLst/>
            <a:gdLst>
              <a:gd name="T0" fmla="*/ 449 w 449"/>
              <a:gd name="T1" fmla="*/ 297 h 303"/>
              <a:gd name="T2" fmla="*/ 254 w 449"/>
              <a:gd name="T3" fmla="*/ 271 h 303"/>
              <a:gd name="T4" fmla="*/ 178 w 449"/>
              <a:gd name="T5" fmla="*/ 220 h 303"/>
              <a:gd name="T6" fmla="*/ 153 w 449"/>
              <a:gd name="T7" fmla="*/ 203 h 303"/>
              <a:gd name="T8" fmla="*/ 136 w 449"/>
              <a:gd name="T9" fmla="*/ 178 h 303"/>
              <a:gd name="T10" fmla="*/ 110 w 449"/>
              <a:gd name="T11" fmla="*/ 161 h 303"/>
              <a:gd name="T12" fmla="*/ 102 w 449"/>
              <a:gd name="T13" fmla="*/ 136 h 303"/>
              <a:gd name="T14" fmla="*/ 68 w 449"/>
              <a:gd name="T15" fmla="*/ 102 h 303"/>
              <a:gd name="T16" fmla="*/ 26 w 449"/>
              <a:gd name="T17" fmla="*/ 51 h 303"/>
              <a:gd name="T18" fmla="*/ 0 w 449"/>
              <a:gd name="T19"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9" h="303">
                <a:moveTo>
                  <a:pt x="449" y="297"/>
                </a:moveTo>
                <a:cubicBezTo>
                  <a:pt x="287" y="287"/>
                  <a:pt x="351" y="303"/>
                  <a:pt x="254" y="271"/>
                </a:cubicBezTo>
                <a:cubicBezTo>
                  <a:pt x="225" y="261"/>
                  <a:pt x="203" y="237"/>
                  <a:pt x="178" y="220"/>
                </a:cubicBezTo>
                <a:cubicBezTo>
                  <a:pt x="170" y="214"/>
                  <a:pt x="153" y="203"/>
                  <a:pt x="153" y="203"/>
                </a:cubicBezTo>
                <a:cubicBezTo>
                  <a:pt x="147" y="195"/>
                  <a:pt x="143" y="185"/>
                  <a:pt x="136" y="178"/>
                </a:cubicBezTo>
                <a:cubicBezTo>
                  <a:pt x="129" y="171"/>
                  <a:pt x="117" y="169"/>
                  <a:pt x="110" y="161"/>
                </a:cubicBezTo>
                <a:cubicBezTo>
                  <a:pt x="104" y="154"/>
                  <a:pt x="107" y="143"/>
                  <a:pt x="102" y="136"/>
                </a:cubicBezTo>
                <a:cubicBezTo>
                  <a:pt x="93" y="123"/>
                  <a:pt x="78" y="115"/>
                  <a:pt x="68" y="102"/>
                </a:cubicBezTo>
                <a:cubicBezTo>
                  <a:pt x="25" y="44"/>
                  <a:pt x="79" y="87"/>
                  <a:pt x="26" y="51"/>
                </a:cubicBezTo>
                <a:cubicBezTo>
                  <a:pt x="21" y="36"/>
                  <a:pt x="18" y="0"/>
                  <a:pt x="0" y="0"/>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3" name="Line 23">
            <a:extLst>
              <a:ext uri="{FF2B5EF4-FFF2-40B4-BE49-F238E27FC236}">
                <a16:creationId xmlns:a16="http://schemas.microsoft.com/office/drawing/2014/main" id="{85B7555C-1DF3-4FEC-B6C8-A3561E8909B5}"/>
              </a:ext>
            </a:extLst>
          </p:cNvPr>
          <p:cNvSpPr>
            <a:spLocks noChangeShapeType="1"/>
          </p:cNvSpPr>
          <p:nvPr/>
        </p:nvSpPr>
        <p:spPr bwMode="auto">
          <a:xfrm>
            <a:off x="2835275" y="2628900"/>
            <a:ext cx="31242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4" name="Oval 24">
            <a:extLst>
              <a:ext uri="{FF2B5EF4-FFF2-40B4-BE49-F238E27FC236}">
                <a16:creationId xmlns:a16="http://schemas.microsoft.com/office/drawing/2014/main" id="{432284F1-BC87-4EB9-B999-D2ED26D03607}"/>
              </a:ext>
            </a:extLst>
          </p:cNvPr>
          <p:cNvSpPr>
            <a:spLocks noChangeArrowheads="1"/>
          </p:cNvSpPr>
          <p:nvPr/>
        </p:nvSpPr>
        <p:spPr bwMode="auto">
          <a:xfrm>
            <a:off x="4152900" y="2490788"/>
            <a:ext cx="2286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5" name="Line 25">
            <a:extLst>
              <a:ext uri="{FF2B5EF4-FFF2-40B4-BE49-F238E27FC236}">
                <a16:creationId xmlns:a16="http://schemas.microsoft.com/office/drawing/2014/main" id="{707BAEF8-9CC3-44EF-9883-EDA9374EBE7E}"/>
              </a:ext>
            </a:extLst>
          </p:cNvPr>
          <p:cNvSpPr>
            <a:spLocks noChangeShapeType="1"/>
          </p:cNvSpPr>
          <p:nvPr/>
        </p:nvSpPr>
        <p:spPr bwMode="auto">
          <a:xfrm>
            <a:off x="3270250" y="2611438"/>
            <a:ext cx="592138" cy="0"/>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6" name="AutoShape 26">
            <a:extLst>
              <a:ext uri="{FF2B5EF4-FFF2-40B4-BE49-F238E27FC236}">
                <a16:creationId xmlns:a16="http://schemas.microsoft.com/office/drawing/2014/main" id="{9A36D5D5-EABB-4740-9CCC-B08CE8D63225}"/>
              </a:ext>
            </a:extLst>
          </p:cNvPr>
          <p:cNvSpPr>
            <a:spLocks noChangeArrowheads="1"/>
          </p:cNvSpPr>
          <p:nvPr/>
        </p:nvSpPr>
        <p:spPr bwMode="auto">
          <a:xfrm>
            <a:off x="7254875" y="2628900"/>
            <a:ext cx="1143000" cy="6858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7" name="AutoShape 27">
            <a:extLst>
              <a:ext uri="{FF2B5EF4-FFF2-40B4-BE49-F238E27FC236}">
                <a16:creationId xmlns:a16="http://schemas.microsoft.com/office/drawing/2014/main" id="{ECD8F0A4-2F6E-4AE5-87CC-3BAA853A42B5}"/>
              </a:ext>
            </a:extLst>
          </p:cNvPr>
          <p:cNvSpPr>
            <a:spLocks noChangeArrowheads="1"/>
          </p:cNvSpPr>
          <p:nvPr/>
        </p:nvSpPr>
        <p:spPr bwMode="auto">
          <a:xfrm>
            <a:off x="5730875" y="1562100"/>
            <a:ext cx="1143000" cy="6858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8" name="Line 28">
            <a:extLst>
              <a:ext uri="{FF2B5EF4-FFF2-40B4-BE49-F238E27FC236}">
                <a16:creationId xmlns:a16="http://schemas.microsoft.com/office/drawing/2014/main" id="{4A791801-759D-4600-9185-D0611660E5CB}"/>
              </a:ext>
            </a:extLst>
          </p:cNvPr>
          <p:cNvSpPr>
            <a:spLocks noChangeShapeType="1"/>
          </p:cNvSpPr>
          <p:nvPr/>
        </p:nvSpPr>
        <p:spPr bwMode="auto">
          <a:xfrm>
            <a:off x="5745163" y="1916113"/>
            <a:ext cx="1143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9" name="Freeform 29">
            <a:extLst>
              <a:ext uri="{FF2B5EF4-FFF2-40B4-BE49-F238E27FC236}">
                <a16:creationId xmlns:a16="http://schemas.microsoft.com/office/drawing/2014/main" id="{6DE9C0EC-4D9B-42BE-8F4F-39D6DD6726EA}"/>
              </a:ext>
            </a:extLst>
          </p:cNvPr>
          <p:cNvSpPr>
            <a:spLocks/>
          </p:cNvSpPr>
          <p:nvPr/>
        </p:nvSpPr>
        <p:spPr bwMode="auto">
          <a:xfrm>
            <a:off x="6061075" y="1752600"/>
            <a:ext cx="266700" cy="327025"/>
          </a:xfrm>
          <a:custGeom>
            <a:avLst/>
            <a:gdLst>
              <a:gd name="T0" fmla="*/ 0 w 168"/>
              <a:gd name="T1" fmla="*/ 108 h 206"/>
              <a:gd name="T2" fmla="*/ 52 w 168"/>
              <a:gd name="T3" fmla="*/ 84 h 206"/>
              <a:gd name="T4" fmla="*/ 80 w 168"/>
              <a:gd name="T5" fmla="*/ 200 h 206"/>
              <a:gd name="T6" fmla="*/ 88 w 168"/>
              <a:gd name="T7" fmla="*/ 44 h 206"/>
              <a:gd name="T8" fmla="*/ 108 w 168"/>
              <a:gd name="T9" fmla="*/ 0 h 206"/>
              <a:gd name="T10" fmla="*/ 120 w 168"/>
              <a:gd name="T11" fmla="*/ 52 h 206"/>
              <a:gd name="T12" fmla="*/ 124 w 168"/>
              <a:gd name="T13" fmla="*/ 200 h 206"/>
              <a:gd name="T14" fmla="*/ 140 w 168"/>
              <a:gd name="T15" fmla="*/ 192 h 206"/>
              <a:gd name="T16" fmla="*/ 144 w 168"/>
              <a:gd name="T17" fmla="*/ 108 h 206"/>
              <a:gd name="T18" fmla="*/ 168 w 168"/>
              <a:gd name="T19" fmla="*/ 104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206">
                <a:moveTo>
                  <a:pt x="0" y="108"/>
                </a:moveTo>
                <a:cubicBezTo>
                  <a:pt x="55" y="102"/>
                  <a:pt x="21" y="105"/>
                  <a:pt x="52" y="84"/>
                </a:cubicBezTo>
                <a:cubicBezTo>
                  <a:pt x="64" y="121"/>
                  <a:pt x="42" y="187"/>
                  <a:pt x="80" y="200"/>
                </a:cubicBezTo>
                <a:cubicBezTo>
                  <a:pt x="99" y="142"/>
                  <a:pt x="81" y="202"/>
                  <a:pt x="88" y="44"/>
                </a:cubicBezTo>
                <a:cubicBezTo>
                  <a:pt x="89" y="23"/>
                  <a:pt x="88" y="7"/>
                  <a:pt x="108" y="0"/>
                </a:cubicBezTo>
                <a:cubicBezTo>
                  <a:pt x="114" y="17"/>
                  <a:pt x="117" y="34"/>
                  <a:pt x="120" y="52"/>
                </a:cubicBezTo>
                <a:cubicBezTo>
                  <a:pt x="121" y="101"/>
                  <a:pt x="119" y="151"/>
                  <a:pt x="124" y="200"/>
                </a:cubicBezTo>
                <a:cubicBezTo>
                  <a:pt x="125" y="206"/>
                  <a:pt x="138" y="198"/>
                  <a:pt x="140" y="192"/>
                </a:cubicBezTo>
                <a:cubicBezTo>
                  <a:pt x="141" y="164"/>
                  <a:pt x="141" y="136"/>
                  <a:pt x="144" y="108"/>
                </a:cubicBezTo>
                <a:cubicBezTo>
                  <a:pt x="146" y="94"/>
                  <a:pt x="168" y="90"/>
                  <a:pt x="168" y="10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0" name="Line 30">
            <a:extLst>
              <a:ext uri="{FF2B5EF4-FFF2-40B4-BE49-F238E27FC236}">
                <a16:creationId xmlns:a16="http://schemas.microsoft.com/office/drawing/2014/main" id="{EB07883A-B7AC-47A3-A4EF-BDA3157D20DC}"/>
              </a:ext>
            </a:extLst>
          </p:cNvPr>
          <p:cNvSpPr>
            <a:spLocks noChangeShapeType="1"/>
          </p:cNvSpPr>
          <p:nvPr/>
        </p:nvSpPr>
        <p:spPr bwMode="auto">
          <a:xfrm>
            <a:off x="7254875" y="3009900"/>
            <a:ext cx="1143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1" name="Freeform 31">
            <a:extLst>
              <a:ext uri="{FF2B5EF4-FFF2-40B4-BE49-F238E27FC236}">
                <a16:creationId xmlns:a16="http://schemas.microsoft.com/office/drawing/2014/main" id="{FD6892D1-83A5-49C3-8924-404A75B3AFCA}"/>
              </a:ext>
            </a:extLst>
          </p:cNvPr>
          <p:cNvSpPr>
            <a:spLocks/>
          </p:cNvSpPr>
          <p:nvPr/>
        </p:nvSpPr>
        <p:spPr bwMode="auto">
          <a:xfrm>
            <a:off x="7232650" y="2698750"/>
            <a:ext cx="917575" cy="322263"/>
          </a:xfrm>
          <a:custGeom>
            <a:avLst/>
            <a:gdLst>
              <a:gd name="T0" fmla="*/ 22 w 578"/>
              <a:gd name="T1" fmla="*/ 196 h 203"/>
              <a:gd name="T2" fmla="*/ 50 w 578"/>
              <a:gd name="T3" fmla="*/ 188 h 203"/>
              <a:gd name="T4" fmla="*/ 74 w 578"/>
              <a:gd name="T5" fmla="*/ 180 h 203"/>
              <a:gd name="T6" fmla="*/ 106 w 578"/>
              <a:gd name="T7" fmla="*/ 152 h 203"/>
              <a:gd name="T8" fmla="*/ 154 w 578"/>
              <a:gd name="T9" fmla="*/ 80 h 203"/>
              <a:gd name="T10" fmla="*/ 182 w 578"/>
              <a:gd name="T11" fmla="*/ 52 h 203"/>
              <a:gd name="T12" fmla="*/ 238 w 578"/>
              <a:gd name="T13" fmla="*/ 8 h 203"/>
              <a:gd name="T14" fmla="*/ 262 w 578"/>
              <a:gd name="T15" fmla="*/ 0 h 203"/>
              <a:gd name="T16" fmla="*/ 318 w 578"/>
              <a:gd name="T17" fmla="*/ 20 h 203"/>
              <a:gd name="T18" fmla="*/ 342 w 578"/>
              <a:gd name="T19" fmla="*/ 36 h 203"/>
              <a:gd name="T20" fmla="*/ 374 w 578"/>
              <a:gd name="T21" fmla="*/ 68 h 203"/>
              <a:gd name="T22" fmla="*/ 390 w 578"/>
              <a:gd name="T23" fmla="*/ 88 h 203"/>
              <a:gd name="T24" fmla="*/ 418 w 578"/>
              <a:gd name="T25" fmla="*/ 124 h 203"/>
              <a:gd name="T26" fmla="*/ 526 w 578"/>
              <a:gd name="T27" fmla="*/ 176 h 203"/>
              <a:gd name="T28" fmla="*/ 578 w 578"/>
              <a:gd name="T29" fmla="*/ 192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8" h="203">
                <a:moveTo>
                  <a:pt x="22" y="196"/>
                </a:moveTo>
                <a:cubicBezTo>
                  <a:pt x="62" y="183"/>
                  <a:pt x="0" y="203"/>
                  <a:pt x="50" y="188"/>
                </a:cubicBezTo>
                <a:cubicBezTo>
                  <a:pt x="58" y="186"/>
                  <a:pt x="74" y="180"/>
                  <a:pt x="74" y="180"/>
                </a:cubicBezTo>
                <a:cubicBezTo>
                  <a:pt x="82" y="168"/>
                  <a:pt x="106" y="152"/>
                  <a:pt x="106" y="152"/>
                </a:cubicBezTo>
                <a:cubicBezTo>
                  <a:pt x="116" y="123"/>
                  <a:pt x="136" y="103"/>
                  <a:pt x="154" y="80"/>
                </a:cubicBezTo>
                <a:cubicBezTo>
                  <a:pt x="176" y="51"/>
                  <a:pt x="159" y="60"/>
                  <a:pt x="182" y="52"/>
                </a:cubicBezTo>
                <a:cubicBezTo>
                  <a:pt x="195" y="32"/>
                  <a:pt x="217" y="18"/>
                  <a:pt x="238" y="8"/>
                </a:cubicBezTo>
                <a:cubicBezTo>
                  <a:pt x="246" y="5"/>
                  <a:pt x="262" y="0"/>
                  <a:pt x="262" y="0"/>
                </a:cubicBezTo>
                <a:cubicBezTo>
                  <a:pt x="296" y="4"/>
                  <a:pt x="295" y="2"/>
                  <a:pt x="318" y="20"/>
                </a:cubicBezTo>
                <a:cubicBezTo>
                  <a:pt x="326" y="26"/>
                  <a:pt x="342" y="36"/>
                  <a:pt x="342" y="36"/>
                </a:cubicBezTo>
                <a:cubicBezTo>
                  <a:pt x="351" y="50"/>
                  <a:pt x="360" y="59"/>
                  <a:pt x="374" y="68"/>
                </a:cubicBezTo>
                <a:cubicBezTo>
                  <a:pt x="382" y="91"/>
                  <a:pt x="372" y="70"/>
                  <a:pt x="390" y="88"/>
                </a:cubicBezTo>
                <a:cubicBezTo>
                  <a:pt x="400" y="98"/>
                  <a:pt x="407" y="115"/>
                  <a:pt x="418" y="124"/>
                </a:cubicBezTo>
                <a:cubicBezTo>
                  <a:pt x="450" y="152"/>
                  <a:pt x="487" y="163"/>
                  <a:pt x="526" y="176"/>
                </a:cubicBezTo>
                <a:cubicBezTo>
                  <a:pt x="542" y="181"/>
                  <a:pt x="561" y="192"/>
                  <a:pt x="578" y="19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2" name="Text Box 32">
            <a:extLst>
              <a:ext uri="{FF2B5EF4-FFF2-40B4-BE49-F238E27FC236}">
                <a16:creationId xmlns:a16="http://schemas.microsoft.com/office/drawing/2014/main" id="{572F0D9C-5D64-4263-81C8-B77154813029}"/>
              </a:ext>
            </a:extLst>
          </p:cNvPr>
          <p:cNvSpPr txBox="1">
            <a:spLocks noChangeArrowheads="1"/>
          </p:cNvSpPr>
          <p:nvPr/>
        </p:nvSpPr>
        <p:spPr bwMode="auto">
          <a:xfrm>
            <a:off x="4724400" y="1524000"/>
            <a:ext cx="831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sample</a:t>
            </a:r>
          </a:p>
        </p:txBody>
      </p:sp>
      <p:sp>
        <p:nvSpPr>
          <p:cNvPr id="30753" name="Text Box 33">
            <a:extLst>
              <a:ext uri="{FF2B5EF4-FFF2-40B4-BE49-F238E27FC236}">
                <a16:creationId xmlns:a16="http://schemas.microsoft.com/office/drawing/2014/main" id="{3CA9B928-B1A5-4BE0-AB29-525FAC8C4D45}"/>
              </a:ext>
            </a:extLst>
          </p:cNvPr>
          <p:cNvSpPr txBox="1">
            <a:spLocks noChangeArrowheads="1"/>
          </p:cNvSpPr>
          <p:nvPr/>
        </p:nvSpPr>
        <p:spPr bwMode="auto">
          <a:xfrm>
            <a:off x="7543800" y="1981200"/>
            <a:ext cx="577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FFT</a:t>
            </a:r>
          </a:p>
        </p:txBody>
      </p:sp>
      <p:sp>
        <p:nvSpPr>
          <p:cNvPr id="30754" name="Line 34">
            <a:extLst>
              <a:ext uri="{FF2B5EF4-FFF2-40B4-BE49-F238E27FC236}">
                <a16:creationId xmlns:a16="http://schemas.microsoft.com/office/drawing/2014/main" id="{8FB8B5D8-8113-4921-92BD-C5EE2F25A698}"/>
              </a:ext>
            </a:extLst>
          </p:cNvPr>
          <p:cNvSpPr>
            <a:spLocks noChangeShapeType="1"/>
          </p:cNvSpPr>
          <p:nvPr/>
        </p:nvSpPr>
        <p:spPr bwMode="auto">
          <a:xfrm flipV="1">
            <a:off x="7712075" y="27051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5" name="Line 35">
            <a:extLst>
              <a:ext uri="{FF2B5EF4-FFF2-40B4-BE49-F238E27FC236}">
                <a16:creationId xmlns:a16="http://schemas.microsoft.com/office/drawing/2014/main" id="{BE4C17C8-8872-4DC1-ADEF-B1BAE10A089B}"/>
              </a:ext>
            </a:extLst>
          </p:cNvPr>
          <p:cNvSpPr>
            <a:spLocks noChangeShapeType="1"/>
          </p:cNvSpPr>
          <p:nvPr/>
        </p:nvSpPr>
        <p:spPr bwMode="auto">
          <a:xfrm flipV="1">
            <a:off x="6950075" y="3068638"/>
            <a:ext cx="703263" cy="3984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6" name="Text Box 36">
            <a:extLst>
              <a:ext uri="{FF2B5EF4-FFF2-40B4-BE49-F238E27FC236}">
                <a16:creationId xmlns:a16="http://schemas.microsoft.com/office/drawing/2014/main" id="{4F204947-3CB8-4DB8-B3D0-4E80B5BF56A9}"/>
              </a:ext>
            </a:extLst>
          </p:cNvPr>
          <p:cNvSpPr txBox="1">
            <a:spLocks noChangeArrowheads="1"/>
          </p:cNvSpPr>
          <p:nvPr/>
        </p:nvSpPr>
        <p:spPr bwMode="auto">
          <a:xfrm>
            <a:off x="6188075" y="3086100"/>
            <a:ext cx="825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5 MHz</a:t>
            </a:r>
          </a:p>
        </p:txBody>
      </p:sp>
      <p:sp>
        <p:nvSpPr>
          <p:cNvPr id="30758" name="Line 38">
            <a:extLst>
              <a:ext uri="{FF2B5EF4-FFF2-40B4-BE49-F238E27FC236}">
                <a16:creationId xmlns:a16="http://schemas.microsoft.com/office/drawing/2014/main" id="{BFA0884C-4566-40DC-A6B8-BE11D5A98A08}"/>
              </a:ext>
            </a:extLst>
          </p:cNvPr>
          <p:cNvSpPr>
            <a:spLocks noChangeShapeType="1"/>
          </p:cNvSpPr>
          <p:nvPr/>
        </p:nvSpPr>
        <p:spPr bwMode="auto">
          <a:xfrm>
            <a:off x="1893888" y="6083300"/>
            <a:ext cx="31591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9" name="Line 39">
            <a:extLst>
              <a:ext uri="{FF2B5EF4-FFF2-40B4-BE49-F238E27FC236}">
                <a16:creationId xmlns:a16="http://schemas.microsoft.com/office/drawing/2014/main" id="{AF9DD19B-6F30-4893-94EE-C15EAF764DBC}"/>
              </a:ext>
            </a:extLst>
          </p:cNvPr>
          <p:cNvSpPr>
            <a:spLocks noChangeShapeType="1"/>
          </p:cNvSpPr>
          <p:nvPr/>
        </p:nvSpPr>
        <p:spPr bwMode="auto">
          <a:xfrm>
            <a:off x="1893888" y="3546475"/>
            <a:ext cx="31591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0" name="Line 40">
            <a:extLst>
              <a:ext uri="{FF2B5EF4-FFF2-40B4-BE49-F238E27FC236}">
                <a16:creationId xmlns:a16="http://schemas.microsoft.com/office/drawing/2014/main" id="{3F078A26-4B91-43A3-99AD-D255A61E9028}"/>
              </a:ext>
            </a:extLst>
          </p:cNvPr>
          <p:cNvSpPr>
            <a:spLocks noChangeShapeType="1"/>
          </p:cNvSpPr>
          <p:nvPr/>
        </p:nvSpPr>
        <p:spPr bwMode="auto">
          <a:xfrm flipV="1">
            <a:off x="1893888" y="3546475"/>
            <a:ext cx="1587" cy="25368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1" name="Line 41">
            <a:extLst>
              <a:ext uri="{FF2B5EF4-FFF2-40B4-BE49-F238E27FC236}">
                <a16:creationId xmlns:a16="http://schemas.microsoft.com/office/drawing/2014/main" id="{C9A09D06-9FFD-40C7-B86A-0805290CAD83}"/>
              </a:ext>
            </a:extLst>
          </p:cNvPr>
          <p:cNvSpPr>
            <a:spLocks noChangeShapeType="1"/>
          </p:cNvSpPr>
          <p:nvPr/>
        </p:nvSpPr>
        <p:spPr bwMode="auto">
          <a:xfrm flipV="1">
            <a:off x="5053013" y="3546475"/>
            <a:ext cx="1587" cy="2536825"/>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4" name="Line 44">
            <a:extLst>
              <a:ext uri="{FF2B5EF4-FFF2-40B4-BE49-F238E27FC236}">
                <a16:creationId xmlns:a16="http://schemas.microsoft.com/office/drawing/2014/main" id="{A7C411B9-9C2E-4877-B867-A906FB6492D2}"/>
              </a:ext>
            </a:extLst>
          </p:cNvPr>
          <p:cNvSpPr>
            <a:spLocks noChangeShapeType="1"/>
          </p:cNvSpPr>
          <p:nvPr/>
        </p:nvSpPr>
        <p:spPr bwMode="auto">
          <a:xfrm flipV="1">
            <a:off x="1893888" y="6051550"/>
            <a:ext cx="1587"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5" name="Line 45">
            <a:extLst>
              <a:ext uri="{FF2B5EF4-FFF2-40B4-BE49-F238E27FC236}">
                <a16:creationId xmlns:a16="http://schemas.microsoft.com/office/drawing/2014/main" id="{4894B13B-03E7-4694-8C1B-5DDAEC06A820}"/>
              </a:ext>
            </a:extLst>
          </p:cNvPr>
          <p:cNvSpPr>
            <a:spLocks noChangeShapeType="1"/>
          </p:cNvSpPr>
          <p:nvPr/>
        </p:nvSpPr>
        <p:spPr bwMode="auto">
          <a:xfrm>
            <a:off x="1893888" y="3546475"/>
            <a:ext cx="1587" cy="3333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6" name="Rectangle 46">
            <a:extLst>
              <a:ext uri="{FF2B5EF4-FFF2-40B4-BE49-F238E27FC236}">
                <a16:creationId xmlns:a16="http://schemas.microsoft.com/office/drawing/2014/main" id="{DC299AFE-F57D-4FA2-9756-F302A9F9EE89}"/>
              </a:ext>
            </a:extLst>
          </p:cNvPr>
          <p:cNvSpPr>
            <a:spLocks noChangeArrowheads="1"/>
          </p:cNvSpPr>
          <p:nvPr/>
        </p:nvSpPr>
        <p:spPr bwMode="auto">
          <a:xfrm>
            <a:off x="1873250" y="6111875"/>
            <a:ext cx="571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a:t>
            </a:r>
            <a:endParaRPr lang="en-US" altLang="en-US"/>
          </a:p>
        </p:txBody>
      </p:sp>
      <p:sp>
        <p:nvSpPr>
          <p:cNvPr id="30767" name="Line 47">
            <a:extLst>
              <a:ext uri="{FF2B5EF4-FFF2-40B4-BE49-F238E27FC236}">
                <a16:creationId xmlns:a16="http://schemas.microsoft.com/office/drawing/2014/main" id="{8FECAD94-EB3A-419A-9E5E-A90CDBCA7D74}"/>
              </a:ext>
            </a:extLst>
          </p:cNvPr>
          <p:cNvSpPr>
            <a:spLocks noChangeShapeType="1"/>
          </p:cNvSpPr>
          <p:nvPr/>
        </p:nvSpPr>
        <p:spPr bwMode="auto">
          <a:xfrm flipV="1">
            <a:off x="2292350" y="6051550"/>
            <a:ext cx="1588"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8" name="Line 48">
            <a:extLst>
              <a:ext uri="{FF2B5EF4-FFF2-40B4-BE49-F238E27FC236}">
                <a16:creationId xmlns:a16="http://schemas.microsoft.com/office/drawing/2014/main" id="{6FBDF672-87DF-41C9-913E-C06EAF56B0A6}"/>
              </a:ext>
            </a:extLst>
          </p:cNvPr>
          <p:cNvSpPr>
            <a:spLocks noChangeShapeType="1"/>
          </p:cNvSpPr>
          <p:nvPr/>
        </p:nvSpPr>
        <p:spPr bwMode="auto">
          <a:xfrm>
            <a:off x="2292350" y="3546475"/>
            <a:ext cx="1588" cy="3333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9" name="Rectangle 49">
            <a:extLst>
              <a:ext uri="{FF2B5EF4-FFF2-40B4-BE49-F238E27FC236}">
                <a16:creationId xmlns:a16="http://schemas.microsoft.com/office/drawing/2014/main" id="{CC4EC1BD-CC66-430D-9C48-2F3144CF66BB}"/>
              </a:ext>
            </a:extLst>
          </p:cNvPr>
          <p:cNvSpPr>
            <a:spLocks noChangeArrowheads="1"/>
          </p:cNvSpPr>
          <p:nvPr/>
        </p:nvSpPr>
        <p:spPr bwMode="auto">
          <a:xfrm>
            <a:off x="2239963" y="6111875"/>
            <a:ext cx="142875"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0.5</a:t>
            </a:r>
            <a:endParaRPr lang="en-US" altLang="en-US"/>
          </a:p>
        </p:txBody>
      </p:sp>
      <p:sp>
        <p:nvSpPr>
          <p:cNvPr id="30770" name="Line 50">
            <a:extLst>
              <a:ext uri="{FF2B5EF4-FFF2-40B4-BE49-F238E27FC236}">
                <a16:creationId xmlns:a16="http://schemas.microsoft.com/office/drawing/2014/main" id="{B48A76A8-57CE-415F-A368-D1667E190124}"/>
              </a:ext>
            </a:extLst>
          </p:cNvPr>
          <p:cNvSpPr>
            <a:spLocks noChangeShapeType="1"/>
          </p:cNvSpPr>
          <p:nvPr/>
        </p:nvSpPr>
        <p:spPr bwMode="auto">
          <a:xfrm flipV="1">
            <a:off x="2682875" y="6051550"/>
            <a:ext cx="1588"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1" name="Line 51">
            <a:extLst>
              <a:ext uri="{FF2B5EF4-FFF2-40B4-BE49-F238E27FC236}">
                <a16:creationId xmlns:a16="http://schemas.microsoft.com/office/drawing/2014/main" id="{71235BD6-AA05-459D-B7E7-D3F7E6146200}"/>
              </a:ext>
            </a:extLst>
          </p:cNvPr>
          <p:cNvSpPr>
            <a:spLocks noChangeShapeType="1"/>
          </p:cNvSpPr>
          <p:nvPr/>
        </p:nvSpPr>
        <p:spPr bwMode="auto">
          <a:xfrm>
            <a:off x="2682875" y="3546475"/>
            <a:ext cx="1588" cy="3333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2" name="Rectangle 52">
            <a:extLst>
              <a:ext uri="{FF2B5EF4-FFF2-40B4-BE49-F238E27FC236}">
                <a16:creationId xmlns:a16="http://schemas.microsoft.com/office/drawing/2014/main" id="{E78E38EF-8ABA-43F2-8966-F8001CD5FB2E}"/>
              </a:ext>
            </a:extLst>
          </p:cNvPr>
          <p:cNvSpPr>
            <a:spLocks noChangeArrowheads="1"/>
          </p:cNvSpPr>
          <p:nvPr/>
        </p:nvSpPr>
        <p:spPr bwMode="auto">
          <a:xfrm>
            <a:off x="2662238" y="6111875"/>
            <a:ext cx="571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a:t>
            </a:r>
            <a:endParaRPr lang="en-US" altLang="en-US"/>
          </a:p>
        </p:txBody>
      </p:sp>
      <p:sp>
        <p:nvSpPr>
          <p:cNvPr id="30773" name="Line 53">
            <a:extLst>
              <a:ext uri="{FF2B5EF4-FFF2-40B4-BE49-F238E27FC236}">
                <a16:creationId xmlns:a16="http://schemas.microsoft.com/office/drawing/2014/main" id="{CA87DA07-625E-4C11-979D-8A17BF132241}"/>
              </a:ext>
            </a:extLst>
          </p:cNvPr>
          <p:cNvSpPr>
            <a:spLocks noChangeShapeType="1"/>
          </p:cNvSpPr>
          <p:nvPr/>
        </p:nvSpPr>
        <p:spPr bwMode="auto">
          <a:xfrm flipV="1">
            <a:off x="3082925" y="6051550"/>
            <a:ext cx="1588"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4" name="Line 54">
            <a:extLst>
              <a:ext uri="{FF2B5EF4-FFF2-40B4-BE49-F238E27FC236}">
                <a16:creationId xmlns:a16="http://schemas.microsoft.com/office/drawing/2014/main" id="{533F2748-AC98-46FB-9254-36FEF6180F34}"/>
              </a:ext>
            </a:extLst>
          </p:cNvPr>
          <p:cNvSpPr>
            <a:spLocks noChangeShapeType="1"/>
          </p:cNvSpPr>
          <p:nvPr/>
        </p:nvSpPr>
        <p:spPr bwMode="auto">
          <a:xfrm>
            <a:off x="3082925" y="3546475"/>
            <a:ext cx="1588" cy="3333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5" name="Rectangle 55">
            <a:extLst>
              <a:ext uri="{FF2B5EF4-FFF2-40B4-BE49-F238E27FC236}">
                <a16:creationId xmlns:a16="http://schemas.microsoft.com/office/drawing/2014/main" id="{536B7F3B-683C-447B-BA09-8C0DE1296B84}"/>
              </a:ext>
            </a:extLst>
          </p:cNvPr>
          <p:cNvSpPr>
            <a:spLocks noChangeArrowheads="1"/>
          </p:cNvSpPr>
          <p:nvPr/>
        </p:nvSpPr>
        <p:spPr bwMode="auto">
          <a:xfrm>
            <a:off x="3030538" y="6111875"/>
            <a:ext cx="142875"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1.5</a:t>
            </a:r>
            <a:endParaRPr lang="en-US" altLang="en-US"/>
          </a:p>
        </p:txBody>
      </p:sp>
      <p:sp>
        <p:nvSpPr>
          <p:cNvPr id="30776" name="Line 56">
            <a:extLst>
              <a:ext uri="{FF2B5EF4-FFF2-40B4-BE49-F238E27FC236}">
                <a16:creationId xmlns:a16="http://schemas.microsoft.com/office/drawing/2014/main" id="{2018E0DA-FAA0-4B37-9004-4C3FC277AEB7}"/>
              </a:ext>
            </a:extLst>
          </p:cNvPr>
          <p:cNvSpPr>
            <a:spLocks noChangeShapeType="1"/>
          </p:cNvSpPr>
          <p:nvPr/>
        </p:nvSpPr>
        <p:spPr bwMode="auto">
          <a:xfrm flipV="1">
            <a:off x="3475038" y="6051550"/>
            <a:ext cx="0"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7" name="Line 57">
            <a:extLst>
              <a:ext uri="{FF2B5EF4-FFF2-40B4-BE49-F238E27FC236}">
                <a16:creationId xmlns:a16="http://schemas.microsoft.com/office/drawing/2014/main" id="{9403E974-D913-45A1-AB39-A5D5C4710C76}"/>
              </a:ext>
            </a:extLst>
          </p:cNvPr>
          <p:cNvSpPr>
            <a:spLocks noChangeShapeType="1"/>
          </p:cNvSpPr>
          <p:nvPr/>
        </p:nvSpPr>
        <p:spPr bwMode="auto">
          <a:xfrm>
            <a:off x="3475038" y="3546475"/>
            <a:ext cx="0" cy="3333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8" name="Rectangle 58">
            <a:extLst>
              <a:ext uri="{FF2B5EF4-FFF2-40B4-BE49-F238E27FC236}">
                <a16:creationId xmlns:a16="http://schemas.microsoft.com/office/drawing/2014/main" id="{48224103-C7C9-4A7D-ACD7-C8634C959367}"/>
              </a:ext>
            </a:extLst>
          </p:cNvPr>
          <p:cNvSpPr>
            <a:spLocks noChangeArrowheads="1"/>
          </p:cNvSpPr>
          <p:nvPr/>
        </p:nvSpPr>
        <p:spPr bwMode="auto">
          <a:xfrm>
            <a:off x="3452813" y="6111875"/>
            <a:ext cx="571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a:t>
            </a:r>
            <a:endParaRPr lang="en-US" altLang="en-US"/>
          </a:p>
        </p:txBody>
      </p:sp>
      <p:sp>
        <p:nvSpPr>
          <p:cNvPr id="30779" name="Line 59">
            <a:extLst>
              <a:ext uri="{FF2B5EF4-FFF2-40B4-BE49-F238E27FC236}">
                <a16:creationId xmlns:a16="http://schemas.microsoft.com/office/drawing/2014/main" id="{40121696-CBF5-43C5-AA50-B244364389FC}"/>
              </a:ext>
            </a:extLst>
          </p:cNvPr>
          <p:cNvSpPr>
            <a:spLocks noChangeShapeType="1"/>
          </p:cNvSpPr>
          <p:nvPr/>
        </p:nvSpPr>
        <p:spPr bwMode="auto">
          <a:xfrm flipV="1">
            <a:off x="3873500" y="6051550"/>
            <a:ext cx="0"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0" name="Line 60">
            <a:extLst>
              <a:ext uri="{FF2B5EF4-FFF2-40B4-BE49-F238E27FC236}">
                <a16:creationId xmlns:a16="http://schemas.microsoft.com/office/drawing/2014/main" id="{9493AB92-9075-4DC9-B80A-7D452CD76B64}"/>
              </a:ext>
            </a:extLst>
          </p:cNvPr>
          <p:cNvSpPr>
            <a:spLocks noChangeShapeType="1"/>
          </p:cNvSpPr>
          <p:nvPr/>
        </p:nvSpPr>
        <p:spPr bwMode="auto">
          <a:xfrm>
            <a:off x="3873500" y="3546475"/>
            <a:ext cx="0" cy="3333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1" name="Rectangle 61">
            <a:extLst>
              <a:ext uri="{FF2B5EF4-FFF2-40B4-BE49-F238E27FC236}">
                <a16:creationId xmlns:a16="http://schemas.microsoft.com/office/drawing/2014/main" id="{C6606486-0220-4ABF-898C-9A60D3D4EACA}"/>
              </a:ext>
            </a:extLst>
          </p:cNvPr>
          <p:cNvSpPr>
            <a:spLocks noChangeArrowheads="1"/>
          </p:cNvSpPr>
          <p:nvPr/>
        </p:nvSpPr>
        <p:spPr bwMode="auto">
          <a:xfrm>
            <a:off x="3819525" y="6111875"/>
            <a:ext cx="142875"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2.5</a:t>
            </a:r>
            <a:endParaRPr lang="en-US" altLang="en-US"/>
          </a:p>
        </p:txBody>
      </p:sp>
      <p:sp>
        <p:nvSpPr>
          <p:cNvPr id="30782" name="Line 62">
            <a:extLst>
              <a:ext uri="{FF2B5EF4-FFF2-40B4-BE49-F238E27FC236}">
                <a16:creationId xmlns:a16="http://schemas.microsoft.com/office/drawing/2014/main" id="{0927C8D1-A4AC-4279-A361-098C346BE514}"/>
              </a:ext>
            </a:extLst>
          </p:cNvPr>
          <p:cNvSpPr>
            <a:spLocks noChangeShapeType="1"/>
          </p:cNvSpPr>
          <p:nvPr/>
        </p:nvSpPr>
        <p:spPr bwMode="auto">
          <a:xfrm flipV="1">
            <a:off x="4264025" y="6051550"/>
            <a:ext cx="1588"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3" name="Line 63">
            <a:extLst>
              <a:ext uri="{FF2B5EF4-FFF2-40B4-BE49-F238E27FC236}">
                <a16:creationId xmlns:a16="http://schemas.microsoft.com/office/drawing/2014/main" id="{53277782-7800-437C-A2B4-FC9F4CC5F5C7}"/>
              </a:ext>
            </a:extLst>
          </p:cNvPr>
          <p:cNvSpPr>
            <a:spLocks noChangeShapeType="1"/>
          </p:cNvSpPr>
          <p:nvPr/>
        </p:nvSpPr>
        <p:spPr bwMode="auto">
          <a:xfrm>
            <a:off x="4264025" y="3546475"/>
            <a:ext cx="1588" cy="3333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4" name="Rectangle 64">
            <a:extLst>
              <a:ext uri="{FF2B5EF4-FFF2-40B4-BE49-F238E27FC236}">
                <a16:creationId xmlns:a16="http://schemas.microsoft.com/office/drawing/2014/main" id="{E0314A1D-8966-4BC7-9DAF-6269F89D160C}"/>
              </a:ext>
            </a:extLst>
          </p:cNvPr>
          <p:cNvSpPr>
            <a:spLocks noChangeArrowheads="1"/>
          </p:cNvSpPr>
          <p:nvPr/>
        </p:nvSpPr>
        <p:spPr bwMode="auto">
          <a:xfrm>
            <a:off x="4243388" y="6111875"/>
            <a:ext cx="571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3</a:t>
            </a:r>
            <a:endParaRPr lang="en-US" altLang="en-US"/>
          </a:p>
        </p:txBody>
      </p:sp>
      <p:sp>
        <p:nvSpPr>
          <p:cNvPr id="30785" name="Line 65">
            <a:extLst>
              <a:ext uri="{FF2B5EF4-FFF2-40B4-BE49-F238E27FC236}">
                <a16:creationId xmlns:a16="http://schemas.microsoft.com/office/drawing/2014/main" id="{DB55BC8D-8F21-4E60-B970-914E355B9387}"/>
              </a:ext>
            </a:extLst>
          </p:cNvPr>
          <p:cNvSpPr>
            <a:spLocks noChangeShapeType="1"/>
          </p:cNvSpPr>
          <p:nvPr/>
        </p:nvSpPr>
        <p:spPr bwMode="auto">
          <a:xfrm flipV="1">
            <a:off x="4664075" y="6051550"/>
            <a:ext cx="0"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6" name="Line 66">
            <a:extLst>
              <a:ext uri="{FF2B5EF4-FFF2-40B4-BE49-F238E27FC236}">
                <a16:creationId xmlns:a16="http://schemas.microsoft.com/office/drawing/2014/main" id="{720241BD-A45C-4174-934F-1612E98E1934}"/>
              </a:ext>
            </a:extLst>
          </p:cNvPr>
          <p:cNvSpPr>
            <a:spLocks noChangeShapeType="1"/>
          </p:cNvSpPr>
          <p:nvPr/>
        </p:nvSpPr>
        <p:spPr bwMode="auto">
          <a:xfrm>
            <a:off x="4664075" y="3546475"/>
            <a:ext cx="0" cy="3333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7" name="Rectangle 67">
            <a:extLst>
              <a:ext uri="{FF2B5EF4-FFF2-40B4-BE49-F238E27FC236}">
                <a16:creationId xmlns:a16="http://schemas.microsoft.com/office/drawing/2014/main" id="{B93DA55D-CAA8-4AB8-95D9-94FF60DE0D57}"/>
              </a:ext>
            </a:extLst>
          </p:cNvPr>
          <p:cNvSpPr>
            <a:spLocks noChangeArrowheads="1"/>
          </p:cNvSpPr>
          <p:nvPr/>
        </p:nvSpPr>
        <p:spPr bwMode="auto">
          <a:xfrm>
            <a:off x="4610100" y="6111875"/>
            <a:ext cx="142875"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3.5</a:t>
            </a:r>
            <a:endParaRPr lang="en-US" altLang="en-US"/>
          </a:p>
        </p:txBody>
      </p:sp>
      <p:sp>
        <p:nvSpPr>
          <p:cNvPr id="30788" name="Line 68">
            <a:extLst>
              <a:ext uri="{FF2B5EF4-FFF2-40B4-BE49-F238E27FC236}">
                <a16:creationId xmlns:a16="http://schemas.microsoft.com/office/drawing/2014/main" id="{616EC8B3-80EC-424C-9094-920C74CFDD33}"/>
              </a:ext>
            </a:extLst>
          </p:cNvPr>
          <p:cNvSpPr>
            <a:spLocks noChangeShapeType="1"/>
          </p:cNvSpPr>
          <p:nvPr/>
        </p:nvSpPr>
        <p:spPr bwMode="auto">
          <a:xfrm flipV="1">
            <a:off x="5053013" y="6051550"/>
            <a:ext cx="1587" cy="31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9" name="Line 69">
            <a:extLst>
              <a:ext uri="{FF2B5EF4-FFF2-40B4-BE49-F238E27FC236}">
                <a16:creationId xmlns:a16="http://schemas.microsoft.com/office/drawing/2014/main" id="{12AB4F8B-CBB4-4F47-AED3-2F9EE99EA93C}"/>
              </a:ext>
            </a:extLst>
          </p:cNvPr>
          <p:cNvSpPr>
            <a:spLocks noChangeShapeType="1"/>
          </p:cNvSpPr>
          <p:nvPr/>
        </p:nvSpPr>
        <p:spPr bwMode="auto">
          <a:xfrm>
            <a:off x="5053013" y="3546475"/>
            <a:ext cx="1587" cy="3333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0" name="Rectangle 70">
            <a:extLst>
              <a:ext uri="{FF2B5EF4-FFF2-40B4-BE49-F238E27FC236}">
                <a16:creationId xmlns:a16="http://schemas.microsoft.com/office/drawing/2014/main" id="{7E839D4A-AAEE-4857-8058-2DF64926DC2E}"/>
              </a:ext>
            </a:extLst>
          </p:cNvPr>
          <p:cNvSpPr>
            <a:spLocks noChangeArrowheads="1"/>
          </p:cNvSpPr>
          <p:nvPr/>
        </p:nvSpPr>
        <p:spPr bwMode="auto">
          <a:xfrm>
            <a:off x="5033963" y="6111875"/>
            <a:ext cx="571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4</a:t>
            </a:r>
            <a:endParaRPr lang="en-US" altLang="en-US"/>
          </a:p>
        </p:txBody>
      </p:sp>
      <p:sp>
        <p:nvSpPr>
          <p:cNvPr id="30791" name="Line 71">
            <a:extLst>
              <a:ext uri="{FF2B5EF4-FFF2-40B4-BE49-F238E27FC236}">
                <a16:creationId xmlns:a16="http://schemas.microsoft.com/office/drawing/2014/main" id="{C9054AAF-F38C-4528-B789-3B44976DE415}"/>
              </a:ext>
            </a:extLst>
          </p:cNvPr>
          <p:cNvSpPr>
            <a:spLocks noChangeShapeType="1"/>
          </p:cNvSpPr>
          <p:nvPr/>
        </p:nvSpPr>
        <p:spPr bwMode="auto">
          <a:xfrm>
            <a:off x="1893888" y="6083300"/>
            <a:ext cx="3175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2" name="Line 72">
            <a:extLst>
              <a:ext uri="{FF2B5EF4-FFF2-40B4-BE49-F238E27FC236}">
                <a16:creationId xmlns:a16="http://schemas.microsoft.com/office/drawing/2014/main" id="{1B3901BC-6DB3-4819-9D22-AA4D07422C25}"/>
              </a:ext>
            </a:extLst>
          </p:cNvPr>
          <p:cNvSpPr>
            <a:spLocks noChangeShapeType="1"/>
          </p:cNvSpPr>
          <p:nvPr/>
        </p:nvSpPr>
        <p:spPr bwMode="auto">
          <a:xfrm flipH="1">
            <a:off x="5021263" y="6083300"/>
            <a:ext cx="3175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3" name="Rectangle 73">
            <a:extLst>
              <a:ext uri="{FF2B5EF4-FFF2-40B4-BE49-F238E27FC236}">
                <a16:creationId xmlns:a16="http://schemas.microsoft.com/office/drawing/2014/main" id="{FA0CCF69-7339-45DE-9A5B-411257A8AAAA}"/>
              </a:ext>
            </a:extLst>
          </p:cNvPr>
          <p:cNvSpPr>
            <a:spLocks noChangeArrowheads="1"/>
          </p:cNvSpPr>
          <p:nvPr/>
        </p:nvSpPr>
        <p:spPr bwMode="auto">
          <a:xfrm>
            <a:off x="1708150" y="60388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a:t>
            </a:r>
            <a:endParaRPr lang="en-US" altLang="en-US"/>
          </a:p>
        </p:txBody>
      </p:sp>
      <p:sp>
        <p:nvSpPr>
          <p:cNvPr id="30794" name="Line 74">
            <a:extLst>
              <a:ext uri="{FF2B5EF4-FFF2-40B4-BE49-F238E27FC236}">
                <a16:creationId xmlns:a16="http://schemas.microsoft.com/office/drawing/2014/main" id="{4D9B8145-CDF2-44CA-85F2-A7E77798920C}"/>
              </a:ext>
            </a:extLst>
          </p:cNvPr>
          <p:cNvSpPr>
            <a:spLocks noChangeShapeType="1"/>
          </p:cNvSpPr>
          <p:nvPr/>
        </p:nvSpPr>
        <p:spPr bwMode="auto">
          <a:xfrm>
            <a:off x="1893888" y="5832475"/>
            <a:ext cx="3175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5" name="Line 75">
            <a:extLst>
              <a:ext uri="{FF2B5EF4-FFF2-40B4-BE49-F238E27FC236}">
                <a16:creationId xmlns:a16="http://schemas.microsoft.com/office/drawing/2014/main" id="{9EBCAFCD-3059-44F7-9620-89B62B84CBB3}"/>
              </a:ext>
            </a:extLst>
          </p:cNvPr>
          <p:cNvSpPr>
            <a:spLocks noChangeShapeType="1"/>
          </p:cNvSpPr>
          <p:nvPr/>
        </p:nvSpPr>
        <p:spPr bwMode="auto">
          <a:xfrm flipH="1">
            <a:off x="5021263" y="5832475"/>
            <a:ext cx="3175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6" name="Rectangle 76">
            <a:extLst>
              <a:ext uri="{FF2B5EF4-FFF2-40B4-BE49-F238E27FC236}">
                <a16:creationId xmlns:a16="http://schemas.microsoft.com/office/drawing/2014/main" id="{A1E3E56D-F597-4407-8FAA-998AEEE2B494}"/>
              </a:ext>
            </a:extLst>
          </p:cNvPr>
          <p:cNvSpPr>
            <a:spLocks noChangeArrowheads="1"/>
          </p:cNvSpPr>
          <p:nvPr/>
        </p:nvSpPr>
        <p:spPr bwMode="auto">
          <a:xfrm>
            <a:off x="1636713" y="578643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0.2</a:t>
            </a:r>
            <a:endParaRPr lang="en-US" altLang="en-US"/>
          </a:p>
        </p:txBody>
      </p:sp>
      <p:sp>
        <p:nvSpPr>
          <p:cNvPr id="30797" name="Line 77">
            <a:extLst>
              <a:ext uri="{FF2B5EF4-FFF2-40B4-BE49-F238E27FC236}">
                <a16:creationId xmlns:a16="http://schemas.microsoft.com/office/drawing/2014/main" id="{3DD7D1B3-E4D9-49CE-AAFF-F3E66EE00FDB}"/>
              </a:ext>
            </a:extLst>
          </p:cNvPr>
          <p:cNvSpPr>
            <a:spLocks noChangeShapeType="1"/>
          </p:cNvSpPr>
          <p:nvPr/>
        </p:nvSpPr>
        <p:spPr bwMode="auto">
          <a:xfrm>
            <a:off x="1893888" y="5573713"/>
            <a:ext cx="31750"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8" name="Line 78">
            <a:extLst>
              <a:ext uri="{FF2B5EF4-FFF2-40B4-BE49-F238E27FC236}">
                <a16:creationId xmlns:a16="http://schemas.microsoft.com/office/drawing/2014/main" id="{C71BD946-E0CF-466A-A77B-745E903851A6}"/>
              </a:ext>
            </a:extLst>
          </p:cNvPr>
          <p:cNvSpPr>
            <a:spLocks noChangeShapeType="1"/>
          </p:cNvSpPr>
          <p:nvPr/>
        </p:nvSpPr>
        <p:spPr bwMode="auto">
          <a:xfrm flipH="1">
            <a:off x="5021263" y="5573713"/>
            <a:ext cx="31750"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9" name="Rectangle 79">
            <a:extLst>
              <a:ext uri="{FF2B5EF4-FFF2-40B4-BE49-F238E27FC236}">
                <a16:creationId xmlns:a16="http://schemas.microsoft.com/office/drawing/2014/main" id="{7E48D02F-5CBC-49F7-A5D1-5F63A175CA68}"/>
              </a:ext>
            </a:extLst>
          </p:cNvPr>
          <p:cNvSpPr>
            <a:spLocks noChangeArrowheads="1"/>
          </p:cNvSpPr>
          <p:nvPr/>
        </p:nvSpPr>
        <p:spPr bwMode="auto">
          <a:xfrm>
            <a:off x="1636713" y="5527675"/>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0.4</a:t>
            </a:r>
            <a:endParaRPr lang="en-US" altLang="en-US"/>
          </a:p>
        </p:txBody>
      </p:sp>
      <p:sp>
        <p:nvSpPr>
          <p:cNvPr id="30800" name="Line 80">
            <a:extLst>
              <a:ext uri="{FF2B5EF4-FFF2-40B4-BE49-F238E27FC236}">
                <a16:creationId xmlns:a16="http://schemas.microsoft.com/office/drawing/2014/main" id="{F0336B9F-56F9-43B0-AD3A-A30AAE588B66}"/>
              </a:ext>
            </a:extLst>
          </p:cNvPr>
          <p:cNvSpPr>
            <a:spLocks noChangeShapeType="1"/>
          </p:cNvSpPr>
          <p:nvPr/>
        </p:nvSpPr>
        <p:spPr bwMode="auto">
          <a:xfrm>
            <a:off x="1893888" y="5322888"/>
            <a:ext cx="317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01" name="Line 81">
            <a:extLst>
              <a:ext uri="{FF2B5EF4-FFF2-40B4-BE49-F238E27FC236}">
                <a16:creationId xmlns:a16="http://schemas.microsoft.com/office/drawing/2014/main" id="{B8087757-FD4B-410E-A053-1BB3DEDD17EC}"/>
              </a:ext>
            </a:extLst>
          </p:cNvPr>
          <p:cNvSpPr>
            <a:spLocks noChangeShapeType="1"/>
          </p:cNvSpPr>
          <p:nvPr/>
        </p:nvSpPr>
        <p:spPr bwMode="auto">
          <a:xfrm flipH="1">
            <a:off x="5021263" y="5322888"/>
            <a:ext cx="317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02" name="Rectangle 82">
            <a:extLst>
              <a:ext uri="{FF2B5EF4-FFF2-40B4-BE49-F238E27FC236}">
                <a16:creationId xmlns:a16="http://schemas.microsoft.com/office/drawing/2014/main" id="{4C5A3885-E182-46EB-8376-67B9B91569F0}"/>
              </a:ext>
            </a:extLst>
          </p:cNvPr>
          <p:cNvSpPr>
            <a:spLocks noChangeArrowheads="1"/>
          </p:cNvSpPr>
          <p:nvPr/>
        </p:nvSpPr>
        <p:spPr bwMode="auto">
          <a:xfrm>
            <a:off x="1636713" y="527685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0.6</a:t>
            </a:r>
            <a:endParaRPr lang="en-US" altLang="en-US"/>
          </a:p>
        </p:txBody>
      </p:sp>
      <p:sp>
        <p:nvSpPr>
          <p:cNvPr id="30803" name="Line 83">
            <a:extLst>
              <a:ext uri="{FF2B5EF4-FFF2-40B4-BE49-F238E27FC236}">
                <a16:creationId xmlns:a16="http://schemas.microsoft.com/office/drawing/2014/main" id="{CE8AA86C-A857-4B8E-8524-CE158A2FC38B}"/>
              </a:ext>
            </a:extLst>
          </p:cNvPr>
          <p:cNvSpPr>
            <a:spLocks noChangeShapeType="1"/>
          </p:cNvSpPr>
          <p:nvPr/>
        </p:nvSpPr>
        <p:spPr bwMode="auto">
          <a:xfrm>
            <a:off x="1893888" y="5072063"/>
            <a:ext cx="317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04" name="Line 84">
            <a:extLst>
              <a:ext uri="{FF2B5EF4-FFF2-40B4-BE49-F238E27FC236}">
                <a16:creationId xmlns:a16="http://schemas.microsoft.com/office/drawing/2014/main" id="{72110A5A-387D-4FE7-AD7E-343E45588F74}"/>
              </a:ext>
            </a:extLst>
          </p:cNvPr>
          <p:cNvSpPr>
            <a:spLocks noChangeShapeType="1"/>
          </p:cNvSpPr>
          <p:nvPr/>
        </p:nvSpPr>
        <p:spPr bwMode="auto">
          <a:xfrm flipH="1">
            <a:off x="5021263" y="5072063"/>
            <a:ext cx="317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05" name="Rectangle 85">
            <a:extLst>
              <a:ext uri="{FF2B5EF4-FFF2-40B4-BE49-F238E27FC236}">
                <a16:creationId xmlns:a16="http://schemas.microsoft.com/office/drawing/2014/main" id="{76ADBDD1-04EA-481A-BA74-2FBC5EFECE8B}"/>
              </a:ext>
            </a:extLst>
          </p:cNvPr>
          <p:cNvSpPr>
            <a:spLocks noChangeArrowheads="1"/>
          </p:cNvSpPr>
          <p:nvPr/>
        </p:nvSpPr>
        <p:spPr bwMode="auto">
          <a:xfrm>
            <a:off x="1636713" y="5026025"/>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0.8</a:t>
            </a:r>
            <a:endParaRPr lang="en-US" altLang="en-US"/>
          </a:p>
        </p:txBody>
      </p:sp>
      <p:sp>
        <p:nvSpPr>
          <p:cNvPr id="30806" name="Line 86">
            <a:extLst>
              <a:ext uri="{FF2B5EF4-FFF2-40B4-BE49-F238E27FC236}">
                <a16:creationId xmlns:a16="http://schemas.microsoft.com/office/drawing/2014/main" id="{E6F3FE36-2B0F-44EF-B6F9-24EAEFD5DF90}"/>
              </a:ext>
            </a:extLst>
          </p:cNvPr>
          <p:cNvSpPr>
            <a:spLocks noChangeShapeType="1"/>
          </p:cNvSpPr>
          <p:nvPr/>
        </p:nvSpPr>
        <p:spPr bwMode="auto">
          <a:xfrm>
            <a:off x="1893888" y="4819650"/>
            <a:ext cx="317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07" name="Line 87">
            <a:extLst>
              <a:ext uri="{FF2B5EF4-FFF2-40B4-BE49-F238E27FC236}">
                <a16:creationId xmlns:a16="http://schemas.microsoft.com/office/drawing/2014/main" id="{FBC86A9B-AD43-48F3-A5E9-3C78F05A470C}"/>
              </a:ext>
            </a:extLst>
          </p:cNvPr>
          <p:cNvSpPr>
            <a:spLocks noChangeShapeType="1"/>
          </p:cNvSpPr>
          <p:nvPr/>
        </p:nvSpPr>
        <p:spPr bwMode="auto">
          <a:xfrm flipH="1">
            <a:off x="5021263" y="4819650"/>
            <a:ext cx="317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08" name="Rectangle 88">
            <a:extLst>
              <a:ext uri="{FF2B5EF4-FFF2-40B4-BE49-F238E27FC236}">
                <a16:creationId xmlns:a16="http://schemas.microsoft.com/office/drawing/2014/main" id="{29C3DC3B-AF8D-4E25-A9F3-939CA2BBDD39}"/>
              </a:ext>
            </a:extLst>
          </p:cNvPr>
          <p:cNvSpPr>
            <a:spLocks noChangeArrowheads="1"/>
          </p:cNvSpPr>
          <p:nvPr/>
        </p:nvSpPr>
        <p:spPr bwMode="auto">
          <a:xfrm>
            <a:off x="1708150" y="477520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a:t>
            </a:r>
            <a:endParaRPr lang="en-US" altLang="en-US"/>
          </a:p>
        </p:txBody>
      </p:sp>
      <p:sp>
        <p:nvSpPr>
          <p:cNvPr id="30809" name="Line 89">
            <a:extLst>
              <a:ext uri="{FF2B5EF4-FFF2-40B4-BE49-F238E27FC236}">
                <a16:creationId xmlns:a16="http://schemas.microsoft.com/office/drawing/2014/main" id="{96A9FB45-3D67-4BE1-86E1-387BCBC48DE3}"/>
              </a:ext>
            </a:extLst>
          </p:cNvPr>
          <p:cNvSpPr>
            <a:spLocks noChangeShapeType="1"/>
          </p:cNvSpPr>
          <p:nvPr/>
        </p:nvSpPr>
        <p:spPr bwMode="auto">
          <a:xfrm>
            <a:off x="1893888" y="4559300"/>
            <a:ext cx="3175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10" name="Line 90">
            <a:extLst>
              <a:ext uri="{FF2B5EF4-FFF2-40B4-BE49-F238E27FC236}">
                <a16:creationId xmlns:a16="http://schemas.microsoft.com/office/drawing/2014/main" id="{1225082F-368C-49AA-A703-C948539F4F5C}"/>
              </a:ext>
            </a:extLst>
          </p:cNvPr>
          <p:cNvSpPr>
            <a:spLocks noChangeShapeType="1"/>
          </p:cNvSpPr>
          <p:nvPr/>
        </p:nvSpPr>
        <p:spPr bwMode="auto">
          <a:xfrm flipH="1">
            <a:off x="5021263" y="4559300"/>
            <a:ext cx="3175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11" name="Rectangle 91">
            <a:extLst>
              <a:ext uri="{FF2B5EF4-FFF2-40B4-BE49-F238E27FC236}">
                <a16:creationId xmlns:a16="http://schemas.microsoft.com/office/drawing/2014/main" id="{5BE5DCEB-CCF2-4313-AA79-9C7F9E259823}"/>
              </a:ext>
            </a:extLst>
          </p:cNvPr>
          <p:cNvSpPr>
            <a:spLocks noChangeArrowheads="1"/>
          </p:cNvSpPr>
          <p:nvPr/>
        </p:nvSpPr>
        <p:spPr bwMode="auto">
          <a:xfrm>
            <a:off x="1636713" y="451643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1.2</a:t>
            </a:r>
            <a:endParaRPr lang="en-US" altLang="en-US"/>
          </a:p>
        </p:txBody>
      </p:sp>
      <p:sp>
        <p:nvSpPr>
          <p:cNvPr id="30812" name="Line 92">
            <a:extLst>
              <a:ext uri="{FF2B5EF4-FFF2-40B4-BE49-F238E27FC236}">
                <a16:creationId xmlns:a16="http://schemas.microsoft.com/office/drawing/2014/main" id="{13508593-E285-4621-97C2-F9C513FBF52C}"/>
              </a:ext>
            </a:extLst>
          </p:cNvPr>
          <p:cNvSpPr>
            <a:spLocks noChangeShapeType="1"/>
          </p:cNvSpPr>
          <p:nvPr/>
        </p:nvSpPr>
        <p:spPr bwMode="auto">
          <a:xfrm>
            <a:off x="1893888" y="4308475"/>
            <a:ext cx="3175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13" name="Line 93">
            <a:extLst>
              <a:ext uri="{FF2B5EF4-FFF2-40B4-BE49-F238E27FC236}">
                <a16:creationId xmlns:a16="http://schemas.microsoft.com/office/drawing/2014/main" id="{3E04F022-3E6B-4F02-94DB-1F966E0DB857}"/>
              </a:ext>
            </a:extLst>
          </p:cNvPr>
          <p:cNvSpPr>
            <a:spLocks noChangeShapeType="1"/>
          </p:cNvSpPr>
          <p:nvPr/>
        </p:nvSpPr>
        <p:spPr bwMode="auto">
          <a:xfrm flipH="1">
            <a:off x="5021263" y="4308475"/>
            <a:ext cx="3175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14" name="Rectangle 94">
            <a:extLst>
              <a:ext uri="{FF2B5EF4-FFF2-40B4-BE49-F238E27FC236}">
                <a16:creationId xmlns:a16="http://schemas.microsoft.com/office/drawing/2014/main" id="{4A9403D3-1E55-4FAC-8F1C-B9828559739C}"/>
              </a:ext>
            </a:extLst>
          </p:cNvPr>
          <p:cNvSpPr>
            <a:spLocks noChangeArrowheads="1"/>
          </p:cNvSpPr>
          <p:nvPr/>
        </p:nvSpPr>
        <p:spPr bwMode="auto">
          <a:xfrm>
            <a:off x="1636713" y="4264025"/>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1.4</a:t>
            </a:r>
            <a:endParaRPr lang="en-US" altLang="en-US"/>
          </a:p>
        </p:txBody>
      </p:sp>
      <p:sp>
        <p:nvSpPr>
          <p:cNvPr id="30815" name="Line 95">
            <a:extLst>
              <a:ext uri="{FF2B5EF4-FFF2-40B4-BE49-F238E27FC236}">
                <a16:creationId xmlns:a16="http://schemas.microsoft.com/office/drawing/2014/main" id="{18A0F753-F117-4125-9E2C-709DC1550468}"/>
              </a:ext>
            </a:extLst>
          </p:cNvPr>
          <p:cNvSpPr>
            <a:spLocks noChangeShapeType="1"/>
          </p:cNvSpPr>
          <p:nvPr/>
        </p:nvSpPr>
        <p:spPr bwMode="auto">
          <a:xfrm>
            <a:off x="1893888" y="4057650"/>
            <a:ext cx="3175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16" name="Line 96">
            <a:extLst>
              <a:ext uri="{FF2B5EF4-FFF2-40B4-BE49-F238E27FC236}">
                <a16:creationId xmlns:a16="http://schemas.microsoft.com/office/drawing/2014/main" id="{9E5F2109-5FD9-4A90-9726-409D9CF1EF74}"/>
              </a:ext>
            </a:extLst>
          </p:cNvPr>
          <p:cNvSpPr>
            <a:spLocks noChangeShapeType="1"/>
          </p:cNvSpPr>
          <p:nvPr/>
        </p:nvSpPr>
        <p:spPr bwMode="auto">
          <a:xfrm flipH="1">
            <a:off x="5021263" y="4057650"/>
            <a:ext cx="3175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17" name="Rectangle 97">
            <a:extLst>
              <a:ext uri="{FF2B5EF4-FFF2-40B4-BE49-F238E27FC236}">
                <a16:creationId xmlns:a16="http://schemas.microsoft.com/office/drawing/2014/main" id="{3D176828-3FA6-46D4-A888-8582BA2A5502}"/>
              </a:ext>
            </a:extLst>
          </p:cNvPr>
          <p:cNvSpPr>
            <a:spLocks noChangeArrowheads="1"/>
          </p:cNvSpPr>
          <p:nvPr/>
        </p:nvSpPr>
        <p:spPr bwMode="auto">
          <a:xfrm>
            <a:off x="1636713" y="401320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1.6</a:t>
            </a:r>
            <a:endParaRPr lang="en-US" altLang="en-US"/>
          </a:p>
        </p:txBody>
      </p:sp>
      <p:sp>
        <p:nvSpPr>
          <p:cNvPr id="30818" name="Line 98">
            <a:extLst>
              <a:ext uri="{FF2B5EF4-FFF2-40B4-BE49-F238E27FC236}">
                <a16:creationId xmlns:a16="http://schemas.microsoft.com/office/drawing/2014/main" id="{630F7606-4810-4067-84E1-7201A103108F}"/>
              </a:ext>
            </a:extLst>
          </p:cNvPr>
          <p:cNvSpPr>
            <a:spLocks noChangeShapeType="1"/>
          </p:cNvSpPr>
          <p:nvPr/>
        </p:nvSpPr>
        <p:spPr bwMode="auto">
          <a:xfrm>
            <a:off x="1893888" y="3798888"/>
            <a:ext cx="317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19" name="Line 99">
            <a:extLst>
              <a:ext uri="{FF2B5EF4-FFF2-40B4-BE49-F238E27FC236}">
                <a16:creationId xmlns:a16="http://schemas.microsoft.com/office/drawing/2014/main" id="{8CC6919B-3810-468E-B56F-A73879E25F83}"/>
              </a:ext>
            </a:extLst>
          </p:cNvPr>
          <p:cNvSpPr>
            <a:spLocks noChangeShapeType="1"/>
          </p:cNvSpPr>
          <p:nvPr/>
        </p:nvSpPr>
        <p:spPr bwMode="auto">
          <a:xfrm flipH="1">
            <a:off x="5021263" y="3798888"/>
            <a:ext cx="31750"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20" name="Rectangle 100">
            <a:extLst>
              <a:ext uri="{FF2B5EF4-FFF2-40B4-BE49-F238E27FC236}">
                <a16:creationId xmlns:a16="http://schemas.microsoft.com/office/drawing/2014/main" id="{5FB9AD03-98B4-426E-98A1-89DC35C94B7E}"/>
              </a:ext>
            </a:extLst>
          </p:cNvPr>
          <p:cNvSpPr>
            <a:spLocks noChangeArrowheads="1"/>
          </p:cNvSpPr>
          <p:nvPr/>
        </p:nvSpPr>
        <p:spPr bwMode="auto">
          <a:xfrm>
            <a:off x="1636713" y="375285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1.8</a:t>
            </a:r>
            <a:endParaRPr lang="en-US" altLang="en-US"/>
          </a:p>
        </p:txBody>
      </p:sp>
      <p:sp>
        <p:nvSpPr>
          <p:cNvPr id="30821" name="Line 101">
            <a:extLst>
              <a:ext uri="{FF2B5EF4-FFF2-40B4-BE49-F238E27FC236}">
                <a16:creationId xmlns:a16="http://schemas.microsoft.com/office/drawing/2014/main" id="{55113BEA-B99F-4A3F-AF35-2DDC2873CFB2}"/>
              </a:ext>
            </a:extLst>
          </p:cNvPr>
          <p:cNvSpPr>
            <a:spLocks noChangeShapeType="1"/>
          </p:cNvSpPr>
          <p:nvPr/>
        </p:nvSpPr>
        <p:spPr bwMode="auto">
          <a:xfrm>
            <a:off x="1893888" y="3546475"/>
            <a:ext cx="3175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22" name="Line 102">
            <a:extLst>
              <a:ext uri="{FF2B5EF4-FFF2-40B4-BE49-F238E27FC236}">
                <a16:creationId xmlns:a16="http://schemas.microsoft.com/office/drawing/2014/main" id="{14A1FD85-A9AF-47F0-B64D-8F7293E32094}"/>
              </a:ext>
            </a:extLst>
          </p:cNvPr>
          <p:cNvSpPr>
            <a:spLocks noChangeShapeType="1"/>
          </p:cNvSpPr>
          <p:nvPr/>
        </p:nvSpPr>
        <p:spPr bwMode="auto">
          <a:xfrm flipH="1">
            <a:off x="5021263" y="3546475"/>
            <a:ext cx="31750"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23" name="Rectangle 103">
            <a:extLst>
              <a:ext uri="{FF2B5EF4-FFF2-40B4-BE49-F238E27FC236}">
                <a16:creationId xmlns:a16="http://schemas.microsoft.com/office/drawing/2014/main" id="{69CA8994-E6F4-430B-A318-3C821DD385CF}"/>
              </a:ext>
            </a:extLst>
          </p:cNvPr>
          <p:cNvSpPr>
            <a:spLocks noChangeArrowheads="1"/>
          </p:cNvSpPr>
          <p:nvPr/>
        </p:nvSpPr>
        <p:spPr bwMode="auto">
          <a:xfrm>
            <a:off x="1708150" y="3502025"/>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2</a:t>
            </a:r>
            <a:endParaRPr lang="en-US" altLang="en-US"/>
          </a:p>
        </p:txBody>
      </p:sp>
      <p:sp>
        <p:nvSpPr>
          <p:cNvPr id="30828" name="Freeform 108">
            <a:extLst>
              <a:ext uri="{FF2B5EF4-FFF2-40B4-BE49-F238E27FC236}">
                <a16:creationId xmlns:a16="http://schemas.microsoft.com/office/drawing/2014/main" id="{59DC8930-4FD7-4885-A6C1-8BA932D77CF0}"/>
              </a:ext>
            </a:extLst>
          </p:cNvPr>
          <p:cNvSpPr>
            <a:spLocks/>
          </p:cNvSpPr>
          <p:nvPr/>
        </p:nvSpPr>
        <p:spPr bwMode="auto">
          <a:xfrm>
            <a:off x="2052638" y="3546475"/>
            <a:ext cx="1779587" cy="2505075"/>
          </a:xfrm>
          <a:custGeom>
            <a:avLst/>
            <a:gdLst>
              <a:gd name="T0" fmla="*/ 14 w 1519"/>
              <a:gd name="T1" fmla="*/ 776 h 2105"/>
              <a:gd name="T2" fmla="*/ 34 w 1519"/>
              <a:gd name="T3" fmla="*/ 1846 h 2105"/>
              <a:gd name="T4" fmla="*/ 54 w 1519"/>
              <a:gd name="T5" fmla="*/ 627 h 2105"/>
              <a:gd name="T6" fmla="*/ 75 w 1519"/>
              <a:gd name="T7" fmla="*/ 68 h 2105"/>
              <a:gd name="T8" fmla="*/ 95 w 1519"/>
              <a:gd name="T9" fmla="*/ 34 h 2105"/>
              <a:gd name="T10" fmla="*/ 116 w 1519"/>
              <a:gd name="T11" fmla="*/ 306 h 2105"/>
              <a:gd name="T12" fmla="*/ 136 w 1519"/>
              <a:gd name="T13" fmla="*/ 729 h 2105"/>
              <a:gd name="T14" fmla="*/ 157 w 1519"/>
              <a:gd name="T15" fmla="*/ 1206 h 2105"/>
              <a:gd name="T16" fmla="*/ 177 w 1519"/>
              <a:gd name="T17" fmla="*/ 1676 h 2105"/>
              <a:gd name="T18" fmla="*/ 197 w 1519"/>
              <a:gd name="T19" fmla="*/ 2105 h 2105"/>
              <a:gd name="T20" fmla="*/ 218 w 1519"/>
              <a:gd name="T21" fmla="*/ 1771 h 2105"/>
              <a:gd name="T22" fmla="*/ 238 w 1519"/>
              <a:gd name="T23" fmla="*/ 1437 h 2105"/>
              <a:gd name="T24" fmla="*/ 259 w 1519"/>
              <a:gd name="T25" fmla="*/ 1158 h 2105"/>
              <a:gd name="T26" fmla="*/ 279 w 1519"/>
              <a:gd name="T27" fmla="*/ 913 h 2105"/>
              <a:gd name="T28" fmla="*/ 300 w 1519"/>
              <a:gd name="T29" fmla="*/ 715 h 2105"/>
              <a:gd name="T30" fmla="*/ 320 w 1519"/>
              <a:gd name="T31" fmla="*/ 552 h 2105"/>
              <a:gd name="T32" fmla="*/ 341 w 1519"/>
              <a:gd name="T33" fmla="*/ 422 h 2105"/>
              <a:gd name="T34" fmla="*/ 361 w 1519"/>
              <a:gd name="T35" fmla="*/ 313 h 2105"/>
              <a:gd name="T36" fmla="*/ 381 w 1519"/>
              <a:gd name="T37" fmla="*/ 225 h 2105"/>
              <a:gd name="T38" fmla="*/ 402 w 1519"/>
              <a:gd name="T39" fmla="*/ 156 h 2105"/>
              <a:gd name="T40" fmla="*/ 422 w 1519"/>
              <a:gd name="T41" fmla="*/ 102 h 2105"/>
              <a:gd name="T42" fmla="*/ 443 w 1519"/>
              <a:gd name="T43" fmla="*/ 68 h 2105"/>
              <a:gd name="T44" fmla="*/ 470 w 1519"/>
              <a:gd name="T45" fmla="*/ 34 h 2105"/>
              <a:gd name="T46" fmla="*/ 497 w 1519"/>
              <a:gd name="T47" fmla="*/ 13 h 2105"/>
              <a:gd name="T48" fmla="*/ 524 w 1519"/>
              <a:gd name="T49" fmla="*/ 0 h 2105"/>
              <a:gd name="T50" fmla="*/ 552 w 1519"/>
              <a:gd name="T51" fmla="*/ 0 h 2105"/>
              <a:gd name="T52" fmla="*/ 579 w 1519"/>
              <a:gd name="T53" fmla="*/ 7 h 2105"/>
              <a:gd name="T54" fmla="*/ 606 w 1519"/>
              <a:gd name="T55" fmla="*/ 20 h 2105"/>
              <a:gd name="T56" fmla="*/ 633 w 1519"/>
              <a:gd name="T57" fmla="*/ 41 h 2105"/>
              <a:gd name="T58" fmla="*/ 661 w 1519"/>
              <a:gd name="T59" fmla="*/ 61 h 2105"/>
              <a:gd name="T60" fmla="*/ 688 w 1519"/>
              <a:gd name="T61" fmla="*/ 88 h 2105"/>
              <a:gd name="T62" fmla="*/ 715 w 1519"/>
              <a:gd name="T63" fmla="*/ 109 h 2105"/>
              <a:gd name="T64" fmla="*/ 736 w 1519"/>
              <a:gd name="T65" fmla="*/ 129 h 2105"/>
              <a:gd name="T66" fmla="*/ 756 w 1519"/>
              <a:gd name="T67" fmla="*/ 156 h 2105"/>
              <a:gd name="T68" fmla="*/ 783 w 1519"/>
              <a:gd name="T69" fmla="*/ 184 h 2105"/>
              <a:gd name="T70" fmla="*/ 804 w 1519"/>
              <a:gd name="T71" fmla="*/ 211 h 2105"/>
              <a:gd name="T72" fmla="*/ 824 w 1519"/>
              <a:gd name="T73" fmla="*/ 231 h 2105"/>
              <a:gd name="T74" fmla="*/ 851 w 1519"/>
              <a:gd name="T75" fmla="*/ 259 h 2105"/>
              <a:gd name="T76" fmla="*/ 872 w 1519"/>
              <a:gd name="T77" fmla="*/ 279 h 2105"/>
              <a:gd name="T78" fmla="*/ 892 w 1519"/>
              <a:gd name="T79" fmla="*/ 306 h 2105"/>
              <a:gd name="T80" fmla="*/ 920 w 1519"/>
              <a:gd name="T81" fmla="*/ 334 h 2105"/>
              <a:gd name="T82" fmla="*/ 947 w 1519"/>
              <a:gd name="T83" fmla="*/ 361 h 2105"/>
              <a:gd name="T84" fmla="*/ 967 w 1519"/>
              <a:gd name="T85" fmla="*/ 381 h 2105"/>
              <a:gd name="T86" fmla="*/ 988 w 1519"/>
              <a:gd name="T87" fmla="*/ 409 h 2105"/>
              <a:gd name="T88" fmla="*/ 1015 w 1519"/>
              <a:gd name="T89" fmla="*/ 436 h 2105"/>
              <a:gd name="T90" fmla="*/ 1042 w 1519"/>
              <a:gd name="T91" fmla="*/ 463 h 2105"/>
              <a:gd name="T92" fmla="*/ 1069 w 1519"/>
              <a:gd name="T93" fmla="*/ 490 h 2105"/>
              <a:gd name="T94" fmla="*/ 1097 w 1519"/>
              <a:gd name="T95" fmla="*/ 518 h 2105"/>
              <a:gd name="T96" fmla="*/ 1124 w 1519"/>
              <a:gd name="T97" fmla="*/ 545 h 2105"/>
              <a:gd name="T98" fmla="*/ 1151 w 1519"/>
              <a:gd name="T99" fmla="*/ 572 h 2105"/>
              <a:gd name="T100" fmla="*/ 1178 w 1519"/>
              <a:gd name="T101" fmla="*/ 592 h 2105"/>
              <a:gd name="T102" fmla="*/ 1206 w 1519"/>
              <a:gd name="T103" fmla="*/ 620 h 2105"/>
              <a:gd name="T104" fmla="*/ 1233 w 1519"/>
              <a:gd name="T105" fmla="*/ 640 h 2105"/>
              <a:gd name="T106" fmla="*/ 1260 w 1519"/>
              <a:gd name="T107" fmla="*/ 667 h 2105"/>
              <a:gd name="T108" fmla="*/ 1287 w 1519"/>
              <a:gd name="T109" fmla="*/ 688 h 2105"/>
              <a:gd name="T110" fmla="*/ 1315 w 1519"/>
              <a:gd name="T111" fmla="*/ 708 h 2105"/>
              <a:gd name="T112" fmla="*/ 1342 w 1519"/>
              <a:gd name="T113" fmla="*/ 736 h 2105"/>
              <a:gd name="T114" fmla="*/ 1369 w 1519"/>
              <a:gd name="T115" fmla="*/ 756 h 2105"/>
              <a:gd name="T116" fmla="*/ 1396 w 1519"/>
              <a:gd name="T117" fmla="*/ 770 h 2105"/>
              <a:gd name="T118" fmla="*/ 1424 w 1519"/>
              <a:gd name="T119" fmla="*/ 797 h 2105"/>
              <a:gd name="T120" fmla="*/ 1451 w 1519"/>
              <a:gd name="T121" fmla="*/ 810 h 2105"/>
              <a:gd name="T122" fmla="*/ 1478 w 1519"/>
              <a:gd name="T123" fmla="*/ 831 h 2105"/>
              <a:gd name="T124" fmla="*/ 1505 w 1519"/>
              <a:gd name="T125" fmla="*/ 851 h 2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9" h="2105">
                <a:moveTo>
                  <a:pt x="0" y="13"/>
                </a:moveTo>
                <a:lnTo>
                  <a:pt x="7" y="156"/>
                </a:lnTo>
                <a:lnTo>
                  <a:pt x="7" y="422"/>
                </a:lnTo>
                <a:lnTo>
                  <a:pt x="14" y="776"/>
                </a:lnTo>
                <a:lnTo>
                  <a:pt x="20" y="1178"/>
                </a:lnTo>
                <a:lnTo>
                  <a:pt x="27" y="1601"/>
                </a:lnTo>
                <a:lnTo>
                  <a:pt x="27" y="2023"/>
                </a:lnTo>
                <a:lnTo>
                  <a:pt x="34" y="1846"/>
                </a:lnTo>
                <a:lnTo>
                  <a:pt x="41" y="1478"/>
                </a:lnTo>
                <a:lnTo>
                  <a:pt x="48" y="1151"/>
                </a:lnTo>
                <a:lnTo>
                  <a:pt x="48" y="865"/>
                </a:lnTo>
                <a:lnTo>
                  <a:pt x="54" y="627"/>
                </a:lnTo>
                <a:lnTo>
                  <a:pt x="61" y="429"/>
                </a:lnTo>
                <a:lnTo>
                  <a:pt x="68" y="272"/>
                </a:lnTo>
                <a:lnTo>
                  <a:pt x="68" y="150"/>
                </a:lnTo>
                <a:lnTo>
                  <a:pt x="75" y="68"/>
                </a:lnTo>
                <a:lnTo>
                  <a:pt x="82" y="20"/>
                </a:lnTo>
                <a:lnTo>
                  <a:pt x="88" y="0"/>
                </a:lnTo>
                <a:lnTo>
                  <a:pt x="88" y="7"/>
                </a:lnTo>
                <a:lnTo>
                  <a:pt x="95" y="34"/>
                </a:lnTo>
                <a:lnTo>
                  <a:pt x="102" y="82"/>
                </a:lnTo>
                <a:lnTo>
                  <a:pt x="109" y="143"/>
                </a:lnTo>
                <a:lnTo>
                  <a:pt x="109" y="218"/>
                </a:lnTo>
                <a:lnTo>
                  <a:pt x="116" y="306"/>
                </a:lnTo>
                <a:lnTo>
                  <a:pt x="123" y="402"/>
                </a:lnTo>
                <a:lnTo>
                  <a:pt x="129" y="504"/>
                </a:lnTo>
                <a:lnTo>
                  <a:pt x="129" y="613"/>
                </a:lnTo>
                <a:lnTo>
                  <a:pt x="136" y="729"/>
                </a:lnTo>
                <a:lnTo>
                  <a:pt x="143" y="845"/>
                </a:lnTo>
                <a:lnTo>
                  <a:pt x="150" y="967"/>
                </a:lnTo>
                <a:lnTo>
                  <a:pt x="150" y="1083"/>
                </a:lnTo>
                <a:lnTo>
                  <a:pt x="157" y="1206"/>
                </a:lnTo>
                <a:lnTo>
                  <a:pt x="163" y="1321"/>
                </a:lnTo>
                <a:lnTo>
                  <a:pt x="170" y="1444"/>
                </a:lnTo>
                <a:lnTo>
                  <a:pt x="170" y="1560"/>
                </a:lnTo>
                <a:lnTo>
                  <a:pt x="177" y="1676"/>
                </a:lnTo>
                <a:lnTo>
                  <a:pt x="184" y="1785"/>
                </a:lnTo>
                <a:lnTo>
                  <a:pt x="191" y="1894"/>
                </a:lnTo>
                <a:lnTo>
                  <a:pt x="191" y="2003"/>
                </a:lnTo>
                <a:lnTo>
                  <a:pt x="197" y="2105"/>
                </a:lnTo>
                <a:lnTo>
                  <a:pt x="204" y="2057"/>
                </a:lnTo>
                <a:lnTo>
                  <a:pt x="211" y="1962"/>
                </a:lnTo>
                <a:lnTo>
                  <a:pt x="211" y="1866"/>
                </a:lnTo>
                <a:lnTo>
                  <a:pt x="218" y="1771"/>
                </a:lnTo>
                <a:lnTo>
                  <a:pt x="225" y="1682"/>
                </a:lnTo>
                <a:lnTo>
                  <a:pt x="232" y="1601"/>
                </a:lnTo>
                <a:lnTo>
                  <a:pt x="232" y="1519"/>
                </a:lnTo>
                <a:lnTo>
                  <a:pt x="238" y="1437"/>
                </a:lnTo>
                <a:lnTo>
                  <a:pt x="245" y="1362"/>
                </a:lnTo>
                <a:lnTo>
                  <a:pt x="252" y="1294"/>
                </a:lnTo>
                <a:lnTo>
                  <a:pt x="252" y="1219"/>
                </a:lnTo>
                <a:lnTo>
                  <a:pt x="259" y="1158"/>
                </a:lnTo>
                <a:lnTo>
                  <a:pt x="266" y="1090"/>
                </a:lnTo>
                <a:lnTo>
                  <a:pt x="272" y="1028"/>
                </a:lnTo>
                <a:lnTo>
                  <a:pt x="279" y="974"/>
                </a:lnTo>
                <a:lnTo>
                  <a:pt x="279" y="913"/>
                </a:lnTo>
                <a:lnTo>
                  <a:pt x="286" y="865"/>
                </a:lnTo>
                <a:lnTo>
                  <a:pt x="293" y="810"/>
                </a:lnTo>
                <a:lnTo>
                  <a:pt x="300" y="763"/>
                </a:lnTo>
                <a:lnTo>
                  <a:pt x="300" y="715"/>
                </a:lnTo>
                <a:lnTo>
                  <a:pt x="306" y="674"/>
                </a:lnTo>
                <a:lnTo>
                  <a:pt x="313" y="633"/>
                </a:lnTo>
                <a:lnTo>
                  <a:pt x="320" y="592"/>
                </a:lnTo>
                <a:lnTo>
                  <a:pt x="320" y="552"/>
                </a:lnTo>
                <a:lnTo>
                  <a:pt x="327" y="518"/>
                </a:lnTo>
                <a:lnTo>
                  <a:pt x="334" y="483"/>
                </a:lnTo>
                <a:lnTo>
                  <a:pt x="341" y="449"/>
                </a:lnTo>
                <a:lnTo>
                  <a:pt x="341" y="422"/>
                </a:lnTo>
                <a:lnTo>
                  <a:pt x="347" y="388"/>
                </a:lnTo>
                <a:lnTo>
                  <a:pt x="354" y="361"/>
                </a:lnTo>
                <a:lnTo>
                  <a:pt x="361" y="334"/>
                </a:lnTo>
                <a:lnTo>
                  <a:pt x="361" y="313"/>
                </a:lnTo>
                <a:lnTo>
                  <a:pt x="368" y="286"/>
                </a:lnTo>
                <a:lnTo>
                  <a:pt x="375" y="265"/>
                </a:lnTo>
                <a:lnTo>
                  <a:pt x="381" y="245"/>
                </a:lnTo>
                <a:lnTo>
                  <a:pt x="381" y="225"/>
                </a:lnTo>
                <a:lnTo>
                  <a:pt x="388" y="204"/>
                </a:lnTo>
                <a:lnTo>
                  <a:pt x="395" y="191"/>
                </a:lnTo>
                <a:lnTo>
                  <a:pt x="402" y="170"/>
                </a:lnTo>
                <a:lnTo>
                  <a:pt x="402" y="156"/>
                </a:lnTo>
                <a:lnTo>
                  <a:pt x="409" y="143"/>
                </a:lnTo>
                <a:lnTo>
                  <a:pt x="415" y="129"/>
                </a:lnTo>
                <a:lnTo>
                  <a:pt x="422" y="116"/>
                </a:lnTo>
                <a:lnTo>
                  <a:pt x="422" y="102"/>
                </a:lnTo>
                <a:lnTo>
                  <a:pt x="429" y="95"/>
                </a:lnTo>
                <a:lnTo>
                  <a:pt x="436" y="82"/>
                </a:lnTo>
                <a:lnTo>
                  <a:pt x="443" y="75"/>
                </a:lnTo>
                <a:lnTo>
                  <a:pt x="443" y="68"/>
                </a:lnTo>
                <a:lnTo>
                  <a:pt x="450" y="54"/>
                </a:lnTo>
                <a:lnTo>
                  <a:pt x="456" y="47"/>
                </a:lnTo>
                <a:lnTo>
                  <a:pt x="463" y="41"/>
                </a:lnTo>
                <a:lnTo>
                  <a:pt x="470" y="34"/>
                </a:lnTo>
                <a:lnTo>
                  <a:pt x="477" y="27"/>
                </a:lnTo>
                <a:lnTo>
                  <a:pt x="484" y="20"/>
                </a:lnTo>
                <a:lnTo>
                  <a:pt x="490" y="13"/>
                </a:lnTo>
                <a:lnTo>
                  <a:pt x="497" y="13"/>
                </a:lnTo>
                <a:lnTo>
                  <a:pt x="504" y="7"/>
                </a:lnTo>
                <a:lnTo>
                  <a:pt x="511" y="7"/>
                </a:lnTo>
                <a:lnTo>
                  <a:pt x="518" y="0"/>
                </a:lnTo>
                <a:lnTo>
                  <a:pt x="524" y="0"/>
                </a:lnTo>
                <a:lnTo>
                  <a:pt x="531" y="0"/>
                </a:lnTo>
                <a:lnTo>
                  <a:pt x="538" y="0"/>
                </a:lnTo>
                <a:lnTo>
                  <a:pt x="545" y="0"/>
                </a:lnTo>
                <a:lnTo>
                  <a:pt x="552" y="0"/>
                </a:lnTo>
                <a:lnTo>
                  <a:pt x="559" y="0"/>
                </a:lnTo>
                <a:lnTo>
                  <a:pt x="565" y="7"/>
                </a:lnTo>
                <a:lnTo>
                  <a:pt x="572" y="7"/>
                </a:lnTo>
                <a:lnTo>
                  <a:pt x="579" y="7"/>
                </a:lnTo>
                <a:lnTo>
                  <a:pt x="586" y="13"/>
                </a:lnTo>
                <a:lnTo>
                  <a:pt x="593" y="13"/>
                </a:lnTo>
                <a:lnTo>
                  <a:pt x="599" y="20"/>
                </a:lnTo>
                <a:lnTo>
                  <a:pt x="606" y="20"/>
                </a:lnTo>
                <a:lnTo>
                  <a:pt x="613" y="27"/>
                </a:lnTo>
                <a:lnTo>
                  <a:pt x="620" y="34"/>
                </a:lnTo>
                <a:lnTo>
                  <a:pt x="627" y="34"/>
                </a:lnTo>
                <a:lnTo>
                  <a:pt x="633" y="41"/>
                </a:lnTo>
                <a:lnTo>
                  <a:pt x="640" y="47"/>
                </a:lnTo>
                <a:lnTo>
                  <a:pt x="647" y="47"/>
                </a:lnTo>
                <a:lnTo>
                  <a:pt x="654" y="54"/>
                </a:lnTo>
                <a:lnTo>
                  <a:pt x="661" y="61"/>
                </a:lnTo>
                <a:lnTo>
                  <a:pt x="668" y="68"/>
                </a:lnTo>
                <a:lnTo>
                  <a:pt x="674" y="75"/>
                </a:lnTo>
                <a:lnTo>
                  <a:pt x="681" y="82"/>
                </a:lnTo>
                <a:lnTo>
                  <a:pt x="688" y="88"/>
                </a:lnTo>
                <a:lnTo>
                  <a:pt x="695" y="95"/>
                </a:lnTo>
                <a:lnTo>
                  <a:pt x="702" y="102"/>
                </a:lnTo>
                <a:lnTo>
                  <a:pt x="708" y="102"/>
                </a:lnTo>
                <a:lnTo>
                  <a:pt x="715" y="109"/>
                </a:lnTo>
                <a:lnTo>
                  <a:pt x="715" y="116"/>
                </a:lnTo>
                <a:lnTo>
                  <a:pt x="722" y="122"/>
                </a:lnTo>
                <a:lnTo>
                  <a:pt x="729" y="122"/>
                </a:lnTo>
                <a:lnTo>
                  <a:pt x="736" y="129"/>
                </a:lnTo>
                <a:lnTo>
                  <a:pt x="736" y="136"/>
                </a:lnTo>
                <a:lnTo>
                  <a:pt x="742" y="143"/>
                </a:lnTo>
                <a:lnTo>
                  <a:pt x="749" y="150"/>
                </a:lnTo>
                <a:lnTo>
                  <a:pt x="756" y="156"/>
                </a:lnTo>
                <a:lnTo>
                  <a:pt x="763" y="163"/>
                </a:lnTo>
                <a:lnTo>
                  <a:pt x="770" y="170"/>
                </a:lnTo>
                <a:lnTo>
                  <a:pt x="777" y="177"/>
                </a:lnTo>
                <a:lnTo>
                  <a:pt x="783" y="184"/>
                </a:lnTo>
                <a:lnTo>
                  <a:pt x="790" y="191"/>
                </a:lnTo>
                <a:lnTo>
                  <a:pt x="797" y="197"/>
                </a:lnTo>
                <a:lnTo>
                  <a:pt x="797" y="204"/>
                </a:lnTo>
                <a:lnTo>
                  <a:pt x="804" y="211"/>
                </a:lnTo>
                <a:lnTo>
                  <a:pt x="811" y="211"/>
                </a:lnTo>
                <a:lnTo>
                  <a:pt x="817" y="218"/>
                </a:lnTo>
                <a:lnTo>
                  <a:pt x="817" y="225"/>
                </a:lnTo>
                <a:lnTo>
                  <a:pt x="824" y="231"/>
                </a:lnTo>
                <a:lnTo>
                  <a:pt x="831" y="238"/>
                </a:lnTo>
                <a:lnTo>
                  <a:pt x="838" y="245"/>
                </a:lnTo>
                <a:lnTo>
                  <a:pt x="845" y="252"/>
                </a:lnTo>
                <a:lnTo>
                  <a:pt x="851" y="259"/>
                </a:lnTo>
                <a:lnTo>
                  <a:pt x="858" y="265"/>
                </a:lnTo>
                <a:lnTo>
                  <a:pt x="858" y="272"/>
                </a:lnTo>
                <a:lnTo>
                  <a:pt x="865" y="279"/>
                </a:lnTo>
                <a:lnTo>
                  <a:pt x="872" y="279"/>
                </a:lnTo>
                <a:lnTo>
                  <a:pt x="879" y="286"/>
                </a:lnTo>
                <a:lnTo>
                  <a:pt x="879" y="293"/>
                </a:lnTo>
                <a:lnTo>
                  <a:pt x="886" y="300"/>
                </a:lnTo>
                <a:lnTo>
                  <a:pt x="892" y="306"/>
                </a:lnTo>
                <a:lnTo>
                  <a:pt x="899" y="313"/>
                </a:lnTo>
                <a:lnTo>
                  <a:pt x="906" y="320"/>
                </a:lnTo>
                <a:lnTo>
                  <a:pt x="913" y="327"/>
                </a:lnTo>
                <a:lnTo>
                  <a:pt x="920" y="334"/>
                </a:lnTo>
                <a:lnTo>
                  <a:pt x="926" y="340"/>
                </a:lnTo>
                <a:lnTo>
                  <a:pt x="933" y="347"/>
                </a:lnTo>
                <a:lnTo>
                  <a:pt x="940" y="354"/>
                </a:lnTo>
                <a:lnTo>
                  <a:pt x="947" y="361"/>
                </a:lnTo>
                <a:lnTo>
                  <a:pt x="947" y="368"/>
                </a:lnTo>
                <a:lnTo>
                  <a:pt x="954" y="374"/>
                </a:lnTo>
                <a:lnTo>
                  <a:pt x="960" y="374"/>
                </a:lnTo>
                <a:lnTo>
                  <a:pt x="967" y="381"/>
                </a:lnTo>
                <a:lnTo>
                  <a:pt x="967" y="388"/>
                </a:lnTo>
                <a:lnTo>
                  <a:pt x="974" y="395"/>
                </a:lnTo>
                <a:lnTo>
                  <a:pt x="981" y="402"/>
                </a:lnTo>
                <a:lnTo>
                  <a:pt x="988" y="409"/>
                </a:lnTo>
                <a:lnTo>
                  <a:pt x="995" y="415"/>
                </a:lnTo>
                <a:lnTo>
                  <a:pt x="1001" y="422"/>
                </a:lnTo>
                <a:lnTo>
                  <a:pt x="1008" y="429"/>
                </a:lnTo>
                <a:lnTo>
                  <a:pt x="1015" y="436"/>
                </a:lnTo>
                <a:lnTo>
                  <a:pt x="1022" y="443"/>
                </a:lnTo>
                <a:lnTo>
                  <a:pt x="1029" y="449"/>
                </a:lnTo>
                <a:lnTo>
                  <a:pt x="1035" y="456"/>
                </a:lnTo>
                <a:lnTo>
                  <a:pt x="1042" y="463"/>
                </a:lnTo>
                <a:lnTo>
                  <a:pt x="1049" y="470"/>
                </a:lnTo>
                <a:lnTo>
                  <a:pt x="1056" y="477"/>
                </a:lnTo>
                <a:lnTo>
                  <a:pt x="1063" y="483"/>
                </a:lnTo>
                <a:lnTo>
                  <a:pt x="1069" y="490"/>
                </a:lnTo>
                <a:lnTo>
                  <a:pt x="1076" y="497"/>
                </a:lnTo>
                <a:lnTo>
                  <a:pt x="1083" y="504"/>
                </a:lnTo>
                <a:lnTo>
                  <a:pt x="1090" y="511"/>
                </a:lnTo>
                <a:lnTo>
                  <a:pt x="1097" y="518"/>
                </a:lnTo>
                <a:lnTo>
                  <a:pt x="1104" y="524"/>
                </a:lnTo>
                <a:lnTo>
                  <a:pt x="1110" y="531"/>
                </a:lnTo>
                <a:lnTo>
                  <a:pt x="1117" y="538"/>
                </a:lnTo>
                <a:lnTo>
                  <a:pt x="1124" y="545"/>
                </a:lnTo>
                <a:lnTo>
                  <a:pt x="1131" y="552"/>
                </a:lnTo>
                <a:lnTo>
                  <a:pt x="1138" y="558"/>
                </a:lnTo>
                <a:lnTo>
                  <a:pt x="1144" y="565"/>
                </a:lnTo>
                <a:lnTo>
                  <a:pt x="1151" y="572"/>
                </a:lnTo>
                <a:lnTo>
                  <a:pt x="1158" y="579"/>
                </a:lnTo>
                <a:lnTo>
                  <a:pt x="1165" y="579"/>
                </a:lnTo>
                <a:lnTo>
                  <a:pt x="1172" y="586"/>
                </a:lnTo>
                <a:lnTo>
                  <a:pt x="1178" y="592"/>
                </a:lnTo>
                <a:lnTo>
                  <a:pt x="1185" y="599"/>
                </a:lnTo>
                <a:lnTo>
                  <a:pt x="1192" y="606"/>
                </a:lnTo>
                <a:lnTo>
                  <a:pt x="1199" y="613"/>
                </a:lnTo>
                <a:lnTo>
                  <a:pt x="1206" y="620"/>
                </a:lnTo>
                <a:lnTo>
                  <a:pt x="1213" y="627"/>
                </a:lnTo>
                <a:lnTo>
                  <a:pt x="1219" y="633"/>
                </a:lnTo>
                <a:lnTo>
                  <a:pt x="1226" y="633"/>
                </a:lnTo>
                <a:lnTo>
                  <a:pt x="1233" y="640"/>
                </a:lnTo>
                <a:lnTo>
                  <a:pt x="1240" y="647"/>
                </a:lnTo>
                <a:lnTo>
                  <a:pt x="1247" y="654"/>
                </a:lnTo>
                <a:lnTo>
                  <a:pt x="1253" y="661"/>
                </a:lnTo>
                <a:lnTo>
                  <a:pt x="1260" y="667"/>
                </a:lnTo>
                <a:lnTo>
                  <a:pt x="1267" y="674"/>
                </a:lnTo>
                <a:lnTo>
                  <a:pt x="1274" y="674"/>
                </a:lnTo>
                <a:lnTo>
                  <a:pt x="1281" y="681"/>
                </a:lnTo>
                <a:lnTo>
                  <a:pt x="1287" y="688"/>
                </a:lnTo>
                <a:lnTo>
                  <a:pt x="1294" y="695"/>
                </a:lnTo>
                <a:lnTo>
                  <a:pt x="1301" y="701"/>
                </a:lnTo>
                <a:lnTo>
                  <a:pt x="1308" y="708"/>
                </a:lnTo>
                <a:lnTo>
                  <a:pt x="1315" y="708"/>
                </a:lnTo>
                <a:lnTo>
                  <a:pt x="1322" y="715"/>
                </a:lnTo>
                <a:lnTo>
                  <a:pt x="1328" y="722"/>
                </a:lnTo>
                <a:lnTo>
                  <a:pt x="1335" y="729"/>
                </a:lnTo>
                <a:lnTo>
                  <a:pt x="1342" y="736"/>
                </a:lnTo>
                <a:lnTo>
                  <a:pt x="1349" y="736"/>
                </a:lnTo>
                <a:lnTo>
                  <a:pt x="1356" y="742"/>
                </a:lnTo>
                <a:lnTo>
                  <a:pt x="1362" y="749"/>
                </a:lnTo>
                <a:lnTo>
                  <a:pt x="1369" y="756"/>
                </a:lnTo>
                <a:lnTo>
                  <a:pt x="1376" y="756"/>
                </a:lnTo>
                <a:lnTo>
                  <a:pt x="1383" y="763"/>
                </a:lnTo>
                <a:lnTo>
                  <a:pt x="1390" y="770"/>
                </a:lnTo>
                <a:lnTo>
                  <a:pt x="1396" y="770"/>
                </a:lnTo>
                <a:lnTo>
                  <a:pt x="1403" y="776"/>
                </a:lnTo>
                <a:lnTo>
                  <a:pt x="1410" y="783"/>
                </a:lnTo>
                <a:lnTo>
                  <a:pt x="1417" y="790"/>
                </a:lnTo>
                <a:lnTo>
                  <a:pt x="1424" y="797"/>
                </a:lnTo>
                <a:lnTo>
                  <a:pt x="1431" y="797"/>
                </a:lnTo>
                <a:lnTo>
                  <a:pt x="1437" y="804"/>
                </a:lnTo>
                <a:lnTo>
                  <a:pt x="1444" y="810"/>
                </a:lnTo>
                <a:lnTo>
                  <a:pt x="1451" y="810"/>
                </a:lnTo>
                <a:lnTo>
                  <a:pt x="1458" y="817"/>
                </a:lnTo>
                <a:lnTo>
                  <a:pt x="1465" y="824"/>
                </a:lnTo>
                <a:lnTo>
                  <a:pt x="1471" y="824"/>
                </a:lnTo>
                <a:lnTo>
                  <a:pt x="1478" y="831"/>
                </a:lnTo>
                <a:lnTo>
                  <a:pt x="1485" y="838"/>
                </a:lnTo>
                <a:lnTo>
                  <a:pt x="1492" y="845"/>
                </a:lnTo>
                <a:lnTo>
                  <a:pt x="1499" y="845"/>
                </a:lnTo>
                <a:lnTo>
                  <a:pt x="1505" y="851"/>
                </a:lnTo>
                <a:lnTo>
                  <a:pt x="1512" y="858"/>
                </a:lnTo>
                <a:lnTo>
                  <a:pt x="1519" y="858"/>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829" name="Freeform 109">
            <a:extLst>
              <a:ext uri="{FF2B5EF4-FFF2-40B4-BE49-F238E27FC236}">
                <a16:creationId xmlns:a16="http://schemas.microsoft.com/office/drawing/2014/main" id="{19D02262-2F1E-48F7-9575-53AFF03F5176}"/>
              </a:ext>
            </a:extLst>
          </p:cNvPr>
          <p:cNvSpPr>
            <a:spLocks/>
          </p:cNvSpPr>
          <p:nvPr/>
        </p:nvSpPr>
        <p:spPr bwMode="auto">
          <a:xfrm>
            <a:off x="3832225" y="4568825"/>
            <a:ext cx="1220788" cy="542925"/>
          </a:xfrm>
          <a:custGeom>
            <a:avLst/>
            <a:gdLst>
              <a:gd name="T0" fmla="*/ 14 w 1042"/>
              <a:gd name="T1" fmla="*/ 14 h 457"/>
              <a:gd name="T2" fmla="*/ 34 w 1042"/>
              <a:gd name="T3" fmla="*/ 27 h 457"/>
              <a:gd name="T4" fmla="*/ 55 w 1042"/>
              <a:gd name="T5" fmla="*/ 34 h 457"/>
              <a:gd name="T6" fmla="*/ 75 w 1042"/>
              <a:gd name="T7" fmla="*/ 48 h 457"/>
              <a:gd name="T8" fmla="*/ 95 w 1042"/>
              <a:gd name="T9" fmla="*/ 61 h 457"/>
              <a:gd name="T10" fmla="*/ 116 w 1042"/>
              <a:gd name="T11" fmla="*/ 75 h 457"/>
              <a:gd name="T12" fmla="*/ 136 w 1042"/>
              <a:gd name="T13" fmla="*/ 89 h 457"/>
              <a:gd name="T14" fmla="*/ 157 w 1042"/>
              <a:gd name="T15" fmla="*/ 96 h 457"/>
              <a:gd name="T16" fmla="*/ 177 w 1042"/>
              <a:gd name="T17" fmla="*/ 109 h 457"/>
              <a:gd name="T18" fmla="*/ 198 w 1042"/>
              <a:gd name="T19" fmla="*/ 123 h 457"/>
              <a:gd name="T20" fmla="*/ 218 w 1042"/>
              <a:gd name="T21" fmla="*/ 136 h 457"/>
              <a:gd name="T22" fmla="*/ 239 w 1042"/>
              <a:gd name="T23" fmla="*/ 143 h 457"/>
              <a:gd name="T24" fmla="*/ 259 w 1042"/>
              <a:gd name="T25" fmla="*/ 157 h 457"/>
              <a:gd name="T26" fmla="*/ 279 w 1042"/>
              <a:gd name="T27" fmla="*/ 164 h 457"/>
              <a:gd name="T28" fmla="*/ 300 w 1042"/>
              <a:gd name="T29" fmla="*/ 177 h 457"/>
              <a:gd name="T30" fmla="*/ 320 w 1042"/>
              <a:gd name="T31" fmla="*/ 184 h 457"/>
              <a:gd name="T32" fmla="*/ 341 w 1042"/>
              <a:gd name="T33" fmla="*/ 198 h 457"/>
              <a:gd name="T34" fmla="*/ 361 w 1042"/>
              <a:gd name="T35" fmla="*/ 205 h 457"/>
              <a:gd name="T36" fmla="*/ 382 w 1042"/>
              <a:gd name="T37" fmla="*/ 218 h 457"/>
              <a:gd name="T38" fmla="*/ 402 w 1042"/>
              <a:gd name="T39" fmla="*/ 225 h 457"/>
              <a:gd name="T40" fmla="*/ 422 w 1042"/>
              <a:gd name="T41" fmla="*/ 232 h 457"/>
              <a:gd name="T42" fmla="*/ 443 w 1042"/>
              <a:gd name="T43" fmla="*/ 245 h 457"/>
              <a:gd name="T44" fmla="*/ 463 w 1042"/>
              <a:gd name="T45" fmla="*/ 252 h 457"/>
              <a:gd name="T46" fmla="*/ 484 w 1042"/>
              <a:gd name="T47" fmla="*/ 259 h 457"/>
              <a:gd name="T48" fmla="*/ 504 w 1042"/>
              <a:gd name="T49" fmla="*/ 266 h 457"/>
              <a:gd name="T50" fmla="*/ 525 w 1042"/>
              <a:gd name="T51" fmla="*/ 279 h 457"/>
              <a:gd name="T52" fmla="*/ 545 w 1042"/>
              <a:gd name="T53" fmla="*/ 286 h 457"/>
              <a:gd name="T54" fmla="*/ 566 w 1042"/>
              <a:gd name="T55" fmla="*/ 293 h 457"/>
              <a:gd name="T56" fmla="*/ 586 w 1042"/>
              <a:gd name="T57" fmla="*/ 300 h 457"/>
              <a:gd name="T58" fmla="*/ 606 w 1042"/>
              <a:gd name="T59" fmla="*/ 314 h 457"/>
              <a:gd name="T60" fmla="*/ 627 w 1042"/>
              <a:gd name="T61" fmla="*/ 320 h 457"/>
              <a:gd name="T62" fmla="*/ 647 w 1042"/>
              <a:gd name="T63" fmla="*/ 327 h 457"/>
              <a:gd name="T64" fmla="*/ 668 w 1042"/>
              <a:gd name="T65" fmla="*/ 334 h 457"/>
              <a:gd name="T66" fmla="*/ 688 w 1042"/>
              <a:gd name="T67" fmla="*/ 341 h 457"/>
              <a:gd name="T68" fmla="*/ 709 w 1042"/>
              <a:gd name="T69" fmla="*/ 348 h 457"/>
              <a:gd name="T70" fmla="*/ 729 w 1042"/>
              <a:gd name="T71" fmla="*/ 354 h 457"/>
              <a:gd name="T72" fmla="*/ 749 w 1042"/>
              <a:gd name="T73" fmla="*/ 368 h 457"/>
              <a:gd name="T74" fmla="*/ 770 w 1042"/>
              <a:gd name="T75" fmla="*/ 375 h 457"/>
              <a:gd name="T76" fmla="*/ 790 w 1042"/>
              <a:gd name="T77" fmla="*/ 382 h 457"/>
              <a:gd name="T78" fmla="*/ 811 w 1042"/>
              <a:gd name="T79" fmla="*/ 388 h 457"/>
              <a:gd name="T80" fmla="*/ 831 w 1042"/>
              <a:gd name="T81" fmla="*/ 395 h 457"/>
              <a:gd name="T82" fmla="*/ 852 w 1042"/>
              <a:gd name="T83" fmla="*/ 402 h 457"/>
              <a:gd name="T84" fmla="*/ 872 w 1042"/>
              <a:gd name="T85" fmla="*/ 409 h 457"/>
              <a:gd name="T86" fmla="*/ 893 w 1042"/>
              <a:gd name="T87" fmla="*/ 416 h 457"/>
              <a:gd name="T88" fmla="*/ 913 w 1042"/>
              <a:gd name="T89" fmla="*/ 423 h 457"/>
              <a:gd name="T90" fmla="*/ 933 w 1042"/>
              <a:gd name="T91" fmla="*/ 429 h 457"/>
              <a:gd name="T92" fmla="*/ 954 w 1042"/>
              <a:gd name="T93" fmla="*/ 429 h 457"/>
              <a:gd name="T94" fmla="*/ 974 w 1042"/>
              <a:gd name="T95" fmla="*/ 436 h 457"/>
              <a:gd name="T96" fmla="*/ 995 w 1042"/>
              <a:gd name="T97" fmla="*/ 443 h 457"/>
              <a:gd name="T98" fmla="*/ 1015 w 1042"/>
              <a:gd name="T99" fmla="*/ 450 h 457"/>
              <a:gd name="T100" fmla="*/ 1036 w 1042"/>
              <a:gd name="T101" fmla="*/ 45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42" h="457">
                <a:moveTo>
                  <a:pt x="0" y="0"/>
                </a:moveTo>
                <a:lnTo>
                  <a:pt x="7" y="7"/>
                </a:lnTo>
                <a:lnTo>
                  <a:pt x="14" y="14"/>
                </a:lnTo>
                <a:lnTo>
                  <a:pt x="21" y="14"/>
                </a:lnTo>
                <a:lnTo>
                  <a:pt x="27" y="21"/>
                </a:lnTo>
                <a:lnTo>
                  <a:pt x="34" y="27"/>
                </a:lnTo>
                <a:lnTo>
                  <a:pt x="41" y="27"/>
                </a:lnTo>
                <a:lnTo>
                  <a:pt x="48" y="34"/>
                </a:lnTo>
                <a:lnTo>
                  <a:pt x="55" y="34"/>
                </a:lnTo>
                <a:lnTo>
                  <a:pt x="61" y="41"/>
                </a:lnTo>
                <a:lnTo>
                  <a:pt x="68" y="41"/>
                </a:lnTo>
                <a:lnTo>
                  <a:pt x="75" y="48"/>
                </a:lnTo>
                <a:lnTo>
                  <a:pt x="82" y="55"/>
                </a:lnTo>
                <a:lnTo>
                  <a:pt x="89" y="55"/>
                </a:lnTo>
                <a:lnTo>
                  <a:pt x="95" y="61"/>
                </a:lnTo>
                <a:lnTo>
                  <a:pt x="102" y="68"/>
                </a:lnTo>
                <a:lnTo>
                  <a:pt x="109" y="68"/>
                </a:lnTo>
                <a:lnTo>
                  <a:pt x="116" y="75"/>
                </a:lnTo>
                <a:lnTo>
                  <a:pt x="123" y="75"/>
                </a:lnTo>
                <a:lnTo>
                  <a:pt x="130" y="82"/>
                </a:lnTo>
                <a:lnTo>
                  <a:pt x="136" y="89"/>
                </a:lnTo>
                <a:lnTo>
                  <a:pt x="143" y="89"/>
                </a:lnTo>
                <a:lnTo>
                  <a:pt x="150" y="96"/>
                </a:lnTo>
                <a:lnTo>
                  <a:pt x="157" y="96"/>
                </a:lnTo>
                <a:lnTo>
                  <a:pt x="164" y="102"/>
                </a:lnTo>
                <a:lnTo>
                  <a:pt x="170" y="102"/>
                </a:lnTo>
                <a:lnTo>
                  <a:pt x="177" y="109"/>
                </a:lnTo>
                <a:lnTo>
                  <a:pt x="184" y="116"/>
                </a:lnTo>
                <a:lnTo>
                  <a:pt x="191" y="116"/>
                </a:lnTo>
                <a:lnTo>
                  <a:pt x="198" y="123"/>
                </a:lnTo>
                <a:lnTo>
                  <a:pt x="204" y="123"/>
                </a:lnTo>
                <a:lnTo>
                  <a:pt x="211" y="130"/>
                </a:lnTo>
                <a:lnTo>
                  <a:pt x="218" y="136"/>
                </a:lnTo>
                <a:lnTo>
                  <a:pt x="225" y="136"/>
                </a:lnTo>
                <a:lnTo>
                  <a:pt x="232" y="136"/>
                </a:lnTo>
                <a:lnTo>
                  <a:pt x="239" y="143"/>
                </a:lnTo>
                <a:lnTo>
                  <a:pt x="245" y="150"/>
                </a:lnTo>
                <a:lnTo>
                  <a:pt x="252" y="150"/>
                </a:lnTo>
                <a:lnTo>
                  <a:pt x="259" y="157"/>
                </a:lnTo>
                <a:lnTo>
                  <a:pt x="266" y="157"/>
                </a:lnTo>
                <a:lnTo>
                  <a:pt x="273" y="157"/>
                </a:lnTo>
                <a:lnTo>
                  <a:pt x="279" y="164"/>
                </a:lnTo>
                <a:lnTo>
                  <a:pt x="286" y="170"/>
                </a:lnTo>
                <a:lnTo>
                  <a:pt x="293" y="170"/>
                </a:lnTo>
                <a:lnTo>
                  <a:pt x="300" y="177"/>
                </a:lnTo>
                <a:lnTo>
                  <a:pt x="307" y="177"/>
                </a:lnTo>
                <a:lnTo>
                  <a:pt x="313" y="184"/>
                </a:lnTo>
                <a:lnTo>
                  <a:pt x="320" y="184"/>
                </a:lnTo>
                <a:lnTo>
                  <a:pt x="327" y="191"/>
                </a:lnTo>
                <a:lnTo>
                  <a:pt x="334" y="191"/>
                </a:lnTo>
                <a:lnTo>
                  <a:pt x="341" y="198"/>
                </a:lnTo>
                <a:lnTo>
                  <a:pt x="348" y="198"/>
                </a:lnTo>
                <a:lnTo>
                  <a:pt x="354" y="205"/>
                </a:lnTo>
                <a:lnTo>
                  <a:pt x="361" y="205"/>
                </a:lnTo>
                <a:lnTo>
                  <a:pt x="368" y="211"/>
                </a:lnTo>
                <a:lnTo>
                  <a:pt x="375" y="211"/>
                </a:lnTo>
                <a:lnTo>
                  <a:pt x="382" y="218"/>
                </a:lnTo>
                <a:lnTo>
                  <a:pt x="388" y="218"/>
                </a:lnTo>
                <a:lnTo>
                  <a:pt x="395" y="218"/>
                </a:lnTo>
                <a:lnTo>
                  <a:pt x="402" y="225"/>
                </a:lnTo>
                <a:lnTo>
                  <a:pt x="409" y="225"/>
                </a:lnTo>
                <a:lnTo>
                  <a:pt x="416" y="232"/>
                </a:lnTo>
                <a:lnTo>
                  <a:pt x="422" y="232"/>
                </a:lnTo>
                <a:lnTo>
                  <a:pt x="429" y="239"/>
                </a:lnTo>
                <a:lnTo>
                  <a:pt x="436" y="239"/>
                </a:lnTo>
                <a:lnTo>
                  <a:pt x="443" y="245"/>
                </a:lnTo>
                <a:lnTo>
                  <a:pt x="450" y="245"/>
                </a:lnTo>
                <a:lnTo>
                  <a:pt x="457" y="252"/>
                </a:lnTo>
                <a:lnTo>
                  <a:pt x="463" y="252"/>
                </a:lnTo>
                <a:lnTo>
                  <a:pt x="470" y="259"/>
                </a:lnTo>
                <a:lnTo>
                  <a:pt x="477" y="259"/>
                </a:lnTo>
                <a:lnTo>
                  <a:pt x="484" y="259"/>
                </a:lnTo>
                <a:lnTo>
                  <a:pt x="491" y="266"/>
                </a:lnTo>
                <a:lnTo>
                  <a:pt x="497" y="266"/>
                </a:lnTo>
                <a:lnTo>
                  <a:pt x="504" y="266"/>
                </a:lnTo>
                <a:lnTo>
                  <a:pt x="511" y="273"/>
                </a:lnTo>
                <a:lnTo>
                  <a:pt x="518" y="273"/>
                </a:lnTo>
                <a:lnTo>
                  <a:pt x="525" y="279"/>
                </a:lnTo>
                <a:lnTo>
                  <a:pt x="531" y="279"/>
                </a:lnTo>
                <a:lnTo>
                  <a:pt x="538" y="286"/>
                </a:lnTo>
                <a:lnTo>
                  <a:pt x="545" y="286"/>
                </a:lnTo>
                <a:lnTo>
                  <a:pt x="552" y="293"/>
                </a:lnTo>
                <a:lnTo>
                  <a:pt x="559" y="293"/>
                </a:lnTo>
                <a:lnTo>
                  <a:pt x="566" y="293"/>
                </a:lnTo>
                <a:lnTo>
                  <a:pt x="572" y="300"/>
                </a:lnTo>
                <a:lnTo>
                  <a:pt x="579" y="300"/>
                </a:lnTo>
                <a:lnTo>
                  <a:pt x="586" y="300"/>
                </a:lnTo>
                <a:lnTo>
                  <a:pt x="593" y="307"/>
                </a:lnTo>
                <a:lnTo>
                  <a:pt x="600" y="307"/>
                </a:lnTo>
                <a:lnTo>
                  <a:pt x="606" y="314"/>
                </a:lnTo>
                <a:lnTo>
                  <a:pt x="613" y="314"/>
                </a:lnTo>
                <a:lnTo>
                  <a:pt x="620" y="320"/>
                </a:lnTo>
                <a:lnTo>
                  <a:pt x="627" y="320"/>
                </a:lnTo>
                <a:lnTo>
                  <a:pt x="634" y="320"/>
                </a:lnTo>
                <a:lnTo>
                  <a:pt x="640" y="327"/>
                </a:lnTo>
                <a:lnTo>
                  <a:pt x="647" y="327"/>
                </a:lnTo>
                <a:lnTo>
                  <a:pt x="654" y="334"/>
                </a:lnTo>
                <a:lnTo>
                  <a:pt x="661" y="334"/>
                </a:lnTo>
                <a:lnTo>
                  <a:pt x="668" y="334"/>
                </a:lnTo>
                <a:lnTo>
                  <a:pt x="675" y="341"/>
                </a:lnTo>
                <a:lnTo>
                  <a:pt x="681" y="341"/>
                </a:lnTo>
                <a:lnTo>
                  <a:pt x="688" y="341"/>
                </a:lnTo>
                <a:lnTo>
                  <a:pt x="695" y="348"/>
                </a:lnTo>
                <a:lnTo>
                  <a:pt x="702" y="348"/>
                </a:lnTo>
                <a:lnTo>
                  <a:pt x="709" y="348"/>
                </a:lnTo>
                <a:lnTo>
                  <a:pt x="715" y="354"/>
                </a:lnTo>
                <a:lnTo>
                  <a:pt x="722" y="354"/>
                </a:lnTo>
                <a:lnTo>
                  <a:pt x="729" y="354"/>
                </a:lnTo>
                <a:lnTo>
                  <a:pt x="736" y="361"/>
                </a:lnTo>
                <a:lnTo>
                  <a:pt x="743" y="361"/>
                </a:lnTo>
                <a:lnTo>
                  <a:pt x="749" y="368"/>
                </a:lnTo>
                <a:lnTo>
                  <a:pt x="756" y="368"/>
                </a:lnTo>
                <a:lnTo>
                  <a:pt x="763" y="368"/>
                </a:lnTo>
                <a:lnTo>
                  <a:pt x="770" y="375"/>
                </a:lnTo>
                <a:lnTo>
                  <a:pt x="777" y="375"/>
                </a:lnTo>
                <a:lnTo>
                  <a:pt x="784" y="375"/>
                </a:lnTo>
                <a:lnTo>
                  <a:pt x="790" y="382"/>
                </a:lnTo>
                <a:lnTo>
                  <a:pt x="797" y="382"/>
                </a:lnTo>
                <a:lnTo>
                  <a:pt x="804" y="382"/>
                </a:lnTo>
                <a:lnTo>
                  <a:pt x="811" y="388"/>
                </a:lnTo>
                <a:lnTo>
                  <a:pt x="818" y="388"/>
                </a:lnTo>
                <a:lnTo>
                  <a:pt x="824" y="388"/>
                </a:lnTo>
                <a:lnTo>
                  <a:pt x="831" y="395"/>
                </a:lnTo>
                <a:lnTo>
                  <a:pt x="838" y="395"/>
                </a:lnTo>
                <a:lnTo>
                  <a:pt x="845" y="395"/>
                </a:lnTo>
                <a:lnTo>
                  <a:pt x="852" y="402"/>
                </a:lnTo>
                <a:lnTo>
                  <a:pt x="858" y="402"/>
                </a:lnTo>
                <a:lnTo>
                  <a:pt x="865" y="402"/>
                </a:lnTo>
                <a:lnTo>
                  <a:pt x="872" y="409"/>
                </a:lnTo>
                <a:lnTo>
                  <a:pt x="879" y="409"/>
                </a:lnTo>
                <a:lnTo>
                  <a:pt x="886" y="409"/>
                </a:lnTo>
                <a:lnTo>
                  <a:pt x="893" y="416"/>
                </a:lnTo>
                <a:lnTo>
                  <a:pt x="899" y="416"/>
                </a:lnTo>
                <a:lnTo>
                  <a:pt x="906" y="416"/>
                </a:lnTo>
                <a:lnTo>
                  <a:pt x="913" y="423"/>
                </a:lnTo>
                <a:lnTo>
                  <a:pt x="920" y="423"/>
                </a:lnTo>
                <a:lnTo>
                  <a:pt x="927" y="423"/>
                </a:lnTo>
                <a:lnTo>
                  <a:pt x="933" y="429"/>
                </a:lnTo>
                <a:lnTo>
                  <a:pt x="940" y="429"/>
                </a:lnTo>
                <a:lnTo>
                  <a:pt x="947" y="429"/>
                </a:lnTo>
                <a:lnTo>
                  <a:pt x="954" y="429"/>
                </a:lnTo>
                <a:lnTo>
                  <a:pt x="961" y="436"/>
                </a:lnTo>
                <a:lnTo>
                  <a:pt x="967" y="436"/>
                </a:lnTo>
                <a:lnTo>
                  <a:pt x="974" y="436"/>
                </a:lnTo>
                <a:lnTo>
                  <a:pt x="981" y="443"/>
                </a:lnTo>
                <a:lnTo>
                  <a:pt x="988" y="443"/>
                </a:lnTo>
                <a:lnTo>
                  <a:pt x="995" y="443"/>
                </a:lnTo>
                <a:lnTo>
                  <a:pt x="1002" y="443"/>
                </a:lnTo>
                <a:lnTo>
                  <a:pt x="1008" y="450"/>
                </a:lnTo>
                <a:lnTo>
                  <a:pt x="1015" y="450"/>
                </a:lnTo>
                <a:lnTo>
                  <a:pt x="1022" y="450"/>
                </a:lnTo>
                <a:lnTo>
                  <a:pt x="1029" y="457"/>
                </a:lnTo>
                <a:lnTo>
                  <a:pt x="1036" y="457"/>
                </a:lnTo>
                <a:lnTo>
                  <a:pt x="1042" y="457"/>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830" name="Text Box 110">
            <a:extLst>
              <a:ext uri="{FF2B5EF4-FFF2-40B4-BE49-F238E27FC236}">
                <a16:creationId xmlns:a16="http://schemas.microsoft.com/office/drawing/2014/main" id="{2A2AEB4D-950F-4BC8-8797-E28869DD2FFA}"/>
              </a:ext>
            </a:extLst>
          </p:cNvPr>
          <p:cNvSpPr txBox="1">
            <a:spLocks noChangeArrowheads="1"/>
          </p:cNvSpPr>
          <p:nvPr/>
        </p:nvSpPr>
        <p:spPr bwMode="auto">
          <a:xfrm>
            <a:off x="1073150" y="3879850"/>
            <a:ext cx="457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30831" name="Line 111">
            <a:extLst>
              <a:ext uri="{FF2B5EF4-FFF2-40B4-BE49-F238E27FC236}">
                <a16:creationId xmlns:a16="http://schemas.microsoft.com/office/drawing/2014/main" id="{6A085EB0-D3F4-4EA5-ABC2-A4942AA4D4AB}"/>
              </a:ext>
            </a:extLst>
          </p:cNvPr>
          <p:cNvSpPr>
            <a:spLocks noChangeShapeType="1"/>
          </p:cNvSpPr>
          <p:nvPr/>
        </p:nvSpPr>
        <p:spPr bwMode="auto">
          <a:xfrm>
            <a:off x="1125538" y="4340225"/>
            <a:ext cx="4492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2" name="Text Box 112">
            <a:extLst>
              <a:ext uri="{FF2B5EF4-FFF2-40B4-BE49-F238E27FC236}">
                <a16:creationId xmlns:a16="http://schemas.microsoft.com/office/drawing/2014/main" id="{3C51BF29-0CBF-44E5-B31F-DD3924C274C4}"/>
              </a:ext>
            </a:extLst>
          </p:cNvPr>
          <p:cNvSpPr txBox="1">
            <a:spLocks noChangeArrowheads="1"/>
          </p:cNvSpPr>
          <p:nvPr/>
        </p:nvSpPr>
        <p:spPr bwMode="auto">
          <a:xfrm>
            <a:off x="973138" y="4264025"/>
            <a:ext cx="7397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r</a:t>
            </a:r>
            <a:r>
              <a:rPr lang="en-US" altLang="en-US"/>
              <a:t>cv</a:t>
            </a:r>
            <a:r>
              <a:rPr lang="en-US" altLang="en-US" baseline="-25000"/>
              <a:t>0</a:t>
            </a:r>
            <a:endParaRPr lang="en-US" altLang="en-US"/>
          </a:p>
        </p:txBody>
      </p:sp>
      <p:sp>
        <p:nvSpPr>
          <p:cNvPr id="30833" name="Text Box 113">
            <a:extLst>
              <a:ext uri="{FF2B5EF4-FFF2-40B4-BE49-F238E27FC236}">
                <a16:creationId xmlns:a16="http://schemas.microsoft.com/office/drawing/2014/main" id="{8A935FC1-D85D-4718-B926-3C492252D743}"/>
              </a:ext>
            </a:extLst>
          </p:cNvPr>
          <p:cNvSpPr txBox="1">
            <a:spLocks noChangeArrowheads="1"/>
          </p:cNvSpPr>
          <p:nvPr/>
        </p:nvSpPr>
        <p:spPr bwMode="auto">
          <a:xfrm>
            <a:off x="3167063" y="6283325"/>
            <a:ext cx="514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z/N</a:t>
            </a:r>
          </a:p>
        </p:txBody>
      </p:sp>
      <p:sp>
        <p:nvSpPr>
          <p:cNvPr id="30834" name="Line 114">
            <a:extLst>
              <a:ext uri="{FF2B5EF4-FFF2-40B4-BE49-F238E27FC236}">
                <a16:creationId xmlns:a16="http://schemas.microsoft.com/office/drawing/2014/main" id="{2EDD0E74-AD79-47F6-A602-2A4EC3A9B5FB}"/>
              </a:ext>
            </a:extLst>
          </p:cNvPr>
          <p:cNvSpPr>
            <a:spLocks noChangeShapeType="1"/>
          </p:cNvSpPr>
          <p:nvPr/>
        </p:nvSpPr>
        <p:spPr bwMode="auto">
          <a:xfrm flipH="1" flipV="1">
            <a:off x="2268537" y="6245225"/>
            <a:ext cx="6829" cy="2619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36" name="Line 116">
            <a:extLst>
              <a:ext uri="{FF2B5EF4-FFF2-40B4-BE49-F238E27FC236}">
                <a16:creationId xmlns:a16="http://schemas.microsoft.com/office/drawing/2014/main" id="{03CB1A5F-C035-401D-971B-C3802DC24974}"/>
              </a:ext>
            </a:extLst>
          </p:cNvPr>
          <p:cNvSpPr>
            <a:spLocks noChangeShapeType="1"/>
          </p:cNvSpPr>
          <p:nvPr/>
        </p:nvSpPr>
        <p:spPr bwMode="auto">
          <a:xfrm flipH="1">
            <a:off x="1821971" y="6498635"/>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37" name="Text Box 117">
            <a:extLst>
              <a:ext uri="{FF2B5EF4-FFF2-40B4-BE49-F238E27FC236}">
                <a16:creationId xmlns:a16="http://schemas.microsoft.com/office/drawing/2014/main" id="{90DE74CE-F136-4BD5-8EB6-9DE180B9601B}"/>
              </a:ext>
            </a:extLst>
          </p:cNvPr>
          <p:cNvSpPr txBox="1">
            <a:spLocks noChangeArrowheads="1"/>
          </p:cNvSpPr>
          <p:nvPr/>
        </p:nvSpPr>
        <p:spPr bwMode="auto">
          <a:xfrm>
            <a:off x="6019800" y="3657600"/>
            <a:ext cx="2311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plot 5 MHz component</a:t>
            </a:r>
          </a:p>
          <a:p>
            <a:pPr eaLnBrk="1" hangingPunct="1"/>
            <a:r>
              <a:rPr lang="en-US" altLang="en-US" sz="1800">
                <a:latin typeface="Times New Roman" panose="02020603050405020304" pitchFamily="18" charset="0"/>
              </a:rPr>
              <a:t>versus z </a:t>
            </a:r>
          </a:p>
        </p:txBody>
      </p:sp>
      <p:sp>
        <p:nvSpPr>
          <p:cNvPr id="30838" name="Line 118">
            <a:extLst>
              <a:ext uri="{FF2B5EF4-FFF2-40B4-BE49-F238E27FC236}">
                <a16:creationId xmlns:a16="http://schemas.microsoft.com/office/drawing/2014/main" id="{A069AD91-BF9A-4E4B-A7B7-04B2D2FC1D01}"/>
              </a:ext>
            </a:extLst>
          </p:cNvPr>
          <p:cNvSpPr>
            <a:spLocks noChangeShapeType="1"/>
          </p:cNvSpPr>
          <p:nvPr/>
        </p:nvSpPr>
        <p:spPr bwMode="auto">
          <a:xfrm>
            <a:off x="2819400" y="31242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39" name="Line 119">
            <a:extLst>
              <a:ext uri="{FF2B5EF4-FFF2-40B4-BE49-F238E27FC236}">
                <a16:creationId xmlns:a16="http://schemas.microsoft.com/office/drawing/2014/main" id="{B7A1C815-C087-4B4E-93F7-62A325C04301}"/>
              </a:ext>
            </a:extLst>
          </p:cNvPr>
          <p:cNvSpPr>
            <a:spLocks noChangeShapeType="1"/>
          </p:cNvSpPr>
          <p:nvPr/>
        </p:nvSpPr>
        <p:spPr bwMode="auto">
          <a:xfrm>
            <a:off x="4267200" y="28194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40" name="Line 120">
            <a:extLst>
              <a:ext uri="{FF2B5EF4-FFF2-40B4-BE49-F238E27FC236}">
                <a16:creationId xmlns:a16="http://schemas.microsoft.com/office/drawing/2014/main" id="{7601FF24-3F98-4A6F-87AF-8BEA30B8E1D3}"/>
              </a:ext>
            </a:extLst>
          </p:cNvPr>
          <p:cNvSpPr>
            <a:spLocks noChangeShapeType="1"/>
          </p:cNvSpPr>
          <p:nvPr/>
        </p:nvSpPr>
        <p:spPr bwMode="auto">
          <a:xfrm>
            <a:off x="2819400" y="3200400"/>
            <a:ext cx="1447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41" name="Text Box 121">
            <a:extLst>
              <a:ext uri="{FF2B5EF4-FFF2-40B4-BE49-F238E27FC236}">
                <a16:creationId xmlns:a16="http://schemas.microsoft.com/office/drawing/2014/main" id="{FFC18FA7-AE85-40C5-919C-10FF6926716E}"/>
              </a:ext>
            </a:extLst>
          </p:cNvPr>
          <p:cNvSpPr txBox="1">
            <a:spLocks noChangeArrowheads="1"/>
          </p:cNvSpPr>
          <p:nvPr/>
        </p:nvSpPr>
        <p:spPr bwMode="auto">
          <a:xfrm>
            <a:off x="3336925" y="2708275"/>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latin typeface="Times New Roman" panose="02020603050405020304" pitchFamily="18" charset="0"/>
              </a:rPr>
              <a:t>z</a:t>
            </a:r>
          </a:p>
        </p:txBody>
      </p:sp>
      <p:graphicFrame>
        <p:nvGraphicFramePr>
          <p:cNvPr id="30842" name="Object 122">
            <a:extLst>
              <a:ext uri="{FF2B5EF4-FFF2-40B4-BE49-F238E27FC236}">
                <a16:creationId xmlns:a16="http://schemas.microsoft.com/office/drawing/2014/main" id="{E26DFC78-6B51-496F-B0E5-34E182C5838B}"/>
              </a:ext>
            </a:extLst>
          </p:cNvPr>
          <p:cNvGraphicFramePr>
            <a:graphicFrameLocks noChangeAspect="1"/>
          </p:cNvGraphicFramePr>
          <p:nvPr/>
        </p:nvGraphicFramePr>
        <p:xfrm>
          <a:off x="6019800" y="5791200"/>
          <a:ext cx="1981200" cy="577850"/>
        </p:xfrm>
        <a:graphic>
          <a:graphicData uri="http://schemas.openxmlformats.org/presentationml/2006/ole">
            <mc:AlternateContent xmlns:mc="http://schemas.openxmlformats.org/markup-compatibility/2006">
              <mc:Choice xmlns:v="urn:schemas-microsoft-com:vml" Requires="v">
                <p:oleObj spid="_x0000_s9222" name="Equation" r:id="rId4" imgW="914400" imgH="266400" progId="Equation.DSMT4">
                  <p:embed/>
                </p:oleObj>
              </mc:Choice>
              <mc:Fallback>
                <p:oleObj name="Equation" r:id="rId4" imgW="914400" imgH="266400" progId="Equation.DSMT4">
                  <p:embed/>
                  <p:pic>
                    <p:nvPicPr>
                      <p:cNvPr id="0" name="Object 1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5791200"/>
                        <a:ext cx="1981200" cy="57785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43" name="Text Box 123">
            <a:extLst>
              <a:ext uri="{FF2B5EF4-FFF2-40B4-BE49-F238E27FC236}">
                <a16:creationId xmlns:a16="http://schemas.microsoft.com/office/drawing/2014/main" id="{EE5602C6-9C85-4A40-BD7E-A82661B8C7CD}"/>
              </a:ext>
            </a:extLst>
          </p:cNvPr>
          <p:cNvSpPr txBox="1">
            <a:spLocks noChangeArrowheads="1"/>
          </p:cNvSpPr>
          <p:nvPr/>
        </p:nvSpPr>
        <p:spPr bwMode="auto">
          <a:xfrm>
            <a:off x="5943600" y="4876800"/>
            <a:ext cx="12033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800">
                <a:latin typeface="Times New Roman" panose="02020603050405020304" pitchFamily="18" charset="0"/>
              </a:rPr>
              <a:t>find z</a:t>
            </a:r>
            <a:r>
              <a:rPr lang="en-US" altLang="en-US" sz="1800" baseline="-25000">
                <a:latin typeface="Times New Roman" panose="02020603050405020304" pitchFamily="18" charset="0"/>
              </a:rPr>
              <a:t>min</a:t>
            </a:r>
            <a:endParaRPr lang="en-US" altLang="en-US" sz="1800">
              <a:latin typeface="Times New Roman" panose="02020603050405020304" pitchFamily="18" charset="0"/>
            </a:endParaRPr>
          </a:p>
        </p:txBody>
      </p:sp>
      <p:sp>
        <p:nvSpPr>
          <p:cNvPr id="30844" name="AutoShape 124">
            <a:extLst>
              <a:ext uri="{FF2B5EF4-FFF2-40B4-BE49-F238E27FC236}">
                <a16:creationId xmlns:a16="http://schemas.microsoft.com/office/drawing/2014/main" id="{B83CEB3D-B9E9-4724-B967-D3C48881E513}"/>
              </a:ext>
            </a:extLst>
          </p:cNvPr>
          <p:cNvSpPr>
            <a:spLocks noChangeArrowheads="1"/>
          </p:cNvSpPr>
          <p:nvPr/>
        </p:nvSpPr>
        <p:spPr bwMode="auto">
          <a:xfrm rot="5400000">
            <a:off x="7198518" y="2097882"/>
            <a:ext cx="354013" cy="273050"/>
          </a:xfrm>
          <a:prstGeom prst="rightArrow">
            <a:avLst>
              <a:gd name="adj1" fmla="val 50000"/>
              <a:gd name="adj2" fmla="val 32413"/>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5" name="AutoShape 125">
            <a:extLst>
              <a:ext uri="{FF2B5EF4-FFF2-40B4-BE49-F238E27FC236}">
                <a16:creationId xmlns:a16="http://schemas.microsoft.com/office/drawing/2014/main" id="{C155E8D5-4319-479F-985D-D4BD8F53022D}"/>
              </a:ext>
            </a:extLst>
          </p:cNvPr>
          <p:cNvSpPr>
            <a:spLocks noChangeArrowheads="1"/>
          </p:cNvSpPr>
          <p:nvPr/>
        </p:nvSpPr>
        <p:spPr bwMode="auto">
          <a:xfrm>
            <a:off x="4984750" y="1973263"/>
            <a:ext cx="354013" cy="273050"/>
          </a:xfrm>
          <a:prstGeom prst="rightArrow">
            <a:avLst>
              <a:gd name="adj1" fmla="val 50000"/>
              <a:gd name="adj2" fmla="val 32413"/>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6" name="AutoShape 126">
            <a:extLst>
              <a:ext uri="{FF2B5EF4-FFF2-40B4-BE49-F238E27FC236}">
                <a16:creationId xmlns:a16="http://schemas.microsoft.com/office/drawing/2014/main" id="{8C1BBA33-05F0-4C97-B5F3-539A73F26A3F}"/>
              </a:ext>
            </a:extLst>
          </p:cNvPr>
          <p:cNvSpPr>
            <a:spLocks noChangeArrowheads="1"/>
          </p:cNvSpPr>
          <p:nvPr/>
        </p:nvSpPr>
        <p:spPr bwMode="auto">
          <a:xfrm rot="10800000">
            <a:off x="5562600" y="3810000"/>
            <a:ext cx="354013" cy="273050"/>
          </a:xfrm>
          <a:prstGeom prst="rightArrow">
            <a:avLst>
              <a:gd name="adj1" fmla="val 50000"/>
              <a:gd name="adj2" fmla="val 32413"/>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7" name="AutoShape 127">
            <a:extLst>
              <a:ext uri="{FF2B5EF4-FFF2-40B4-BE49-F238E27FC236}">
                <a16:creationId xmlns:a16="http://schemas.microsoft.com/office/drawing/2014/main" id="{7ACF923F-5790-4187-8F24-2587156A019C}"/>
              </a:ext>
            </a:extLst>
          </p:cNvPr>
          <p:cNvSpPr>
            <a:spLocks noChangeArrowheads="1"/>
          </p:cNvSpPr>
          <p:nvPr/>
        </p:nvSpPr>
        <p:spPr bwMode="auto">
          <a:xfrm>
            <a:off x="5486400" y="4953000"/>
            <a:ext cx="354013" cy="273050"/>
          </a:xfrm>
          <a:prstGeom prst="rightArrow">
            <a:avLst>
              <a:gd name="adj1" fmla="val 50000"/>
              <a:gd name="adj2" fmla="val 32413"/>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8" name="AutoShape 128">
            <a:extLst>
              <a:ext uri="{FF2B5EF4-FFF2-40B4-BE49-F238E27FC236}">
                <a16:creationId xmlns:a16="http://schemas.microsoft.com/office/drawing/2014/main" id="{A105E739-7EB7-4BB4-BA57-F4F2A852EA62}"/>
              </a:ext>
            </a:extLst>
          </p:cNvPr>
          <p:cNvSpPr>
            <a:spLocks noChangeArrowheads="1"/>
          </p:cNvSpPr>
          <p:nvPr/>
        </p:nvSpPr>
        <p:spPr bwMode="auto">
          <a:xfrm rot="5400000">
            <a:off x="7046118" y="5222082"/>
            <a:ext cx="354013" cy="273050"/>
          </a:xfrm>
          <a:prstGeom prst="rightArrow">
            <a:avLst>
              <a:gd name="adj1" fmla="val 50000"/>
              <a:gd name="adj2" fmla="val 32413"/>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9" name="Text Box 129">
            <a:extLst>
              <a:ext uri="{FF2B5EF4-FFF2-40B4-BE49-F238E27FC236}">
                <a16:creationId xmlns:a16="http://schemas.microsoft.com/office/drawing/2014/main" id="{64EC638A-FFDE-4B4F-BFD5-29047E9E940B}"/>
              </a:ext>
            </a:extLst>
          </p:cNvPr>
          <p:cNvSpPr txBox="1">
            <a:spLocks noChangeArrowheads="1"/>
          </p:cNvSpPr>
          <p:nvPr/>
        </p:nvSpPr>
        <p:spPr bwMode="auto">
          <a:xfrm>
            <a:off x="7391400" y="4800600"/>
            <a:ext cx="14239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800">
                <a:latin typeface="Times New Roman" panose="02020603050405020304" pitchFamily="18" charset="0"/>
              </a:rPr>
              <a:t>determine</a:t>
            </a:r>
          </a:p>
          <a:p>
            <a:pPr eaLnBrk="1" hangingPunct="1"/>
            <a:r>
              <a:rPr lang="en-US" altLang="en-US" sz="1800">
                <a:latin typeface="Times New Roman" panose="02020603050405020304" pitchFamily="18" charset="0"/>
              </a:rPr>
              <a:t> </a:t>
            </a:r>
            <a:r>
              <a:rPr lang="en-US" altLang="en-US" sz="1800" i="1">
                <a:latin typeface="Times New Roman" panose="02020603050405020304" pitchFamily="18" charset="0"/>
              </a:rPr>
              <a:t>a</a:t>
            </a:r>
            <a:r>
              <a:rPr lang="en-US" altLang="en-US" sz="1800" i="1" baseline="-25000">
                <a:latin typeface="Times New Roman" panose="02020603050405020304" pitchFamily="18" charset="0"/>
              </a:rPr>
              <a:t>eff</a:t>
            </a:r>
            <a:endParaRPr lang="en-US" altLang="en-US" sz="1800" i="1">
              <a:latin typeface="Times New Roman" panose="02020603050405020304" pitchFamily="18" charset="0"/>
            </a:endParaRPr>
          </a:p>
        </p:txBody>
      </p:sp>
      <p:sp>
        <p:nvSpPr>
          <p:cNvPr id="30850" name="Line 130">
            <a:extLst>
              <a:ext uri="{FF2B5EF4-FFF2-40B4-BE49-F238E27FC236}">
                <a16:creationId xmlns:a16="http://schemas.microsoft.com/office/drawing/2014/main" id="{AD8D8B54-C9D4-46FC-9423-F11581972DC2}"/>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0851" name="Group 131">
            <a:extLst>
              <a:ext uri="{FF2B5EF4-FFF2-40B4-BE49-F238E27FC236}">
                <a16:creationId xmlns:a16="http://schemas.microsoft.com/office/drawing/2014/main" id="{C7847B08-2FB0-4ECB-9F57-A0FBFB1C8CC9}"/>
              </a:ext>
            </a:extLst>
          </p:cNvPr>
          <p:cNvGrpSpPr>
            <a:grpSpLocks/>
          </p:cNvGrpSpPr>
          <p:nvPr/>
        </p:nvGrpSpPr>
        <p:grpSpPr bwMode="auto">
          <a:xfrm rot="10800000">
            <a:off x="1536700" y="2273300"/>
            <a:ext cx="1279525" cy="681038"/>
            <a:chOff x="3222" y="1152"/>
            <a:chExt cx="893" cy="429"/>
          </a:xfrm>
        </p:grpSpPr>
        <p:grpSp>
          <p:nvGrpSpPr>
            <p:cNvPr id="30852" name="Group 132">
              <a:extLst>
                <a:ext uri="{FF2B5EF4-FFF2-40B4-BE49-F238E27FC236}">
                  <a16:creationId xmlns:a16="http://schemas.microsoft.com/office/drawing/2014/main" id="{347530D8-E44F-40FB-A486-FCB732071417}"/>
                </a:ext>
              </a:extLst>
            </p:cNvPr>
            <p:cNvGrpSpPr>
              <a:grpSpLocks/>
            </p:cNvGrpSpPr>
            <p:nvPr/>
          </p:nvGrpSpPr>
          <p:grpSpPr bwMode="auto">
            <a:xfrm flipH="1">
              <a:off x="3222" y="1152"/>
              <a:ext cx="893" cy="429"/>
              <a:chOff x="1296" y="1296"/>
              <a:chExt cx="624" cy="336"/>
            </a:xfrm>
          </p:grpSpPr>
          <p:sp>
            <p:nvSpPr>
              <p:cNvPr id="30853" name="Rectangle 133">
                <a:extLst>
                  <a:ext uri="{FF2B5EF4-FFF2-40B4-BE49-F238E27FC236}">
                    <a16:creationId xmlns:a16="http://schemas.microsoft.com/office/drawing/2014/main" id="{C15F6BCE-F518-4FCB-9F45-CE93B2DD7FD7}"/>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54" name="Rectangle 134">
                <a:extLst>
                  <a:ext uri="{FF2B5EF4-FFF2-40B4-BE49-F238E27FC236}">
                    <a16:creationId xmlns:a16="http://schemas.microsoft.com/office/drawing/2014/main" id="{7669A19D-C687-49F8-B1E5-3AE48455A3FC}"/>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55" name="Rectangle 135">
                <a:extLst>
                  <a:ext uri="{FF2B5EF4-FFF2-40B4-BE49-F238E27FC236}">
                    <a16:creationId xmlns:a16="http://schemas.microsoft.com/office/drawing/2014/main" id="{3F619D44-B552-4A36-8282-93F2BB1143C9}"/>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56" name="Rectangle 136">
                <a:extLst>
                  <a:ext uri="{FF2B5EF4-FFF2-40B4-BE49-F238E27FC236}">
                    <a16:creationId xmlns:a16="http://schemas.microsoft.com/office/drawing/2014/main" id="{905942F9-69B5-43E7-9143-88DE853CBEDB}"/>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857" name="Rectangle 137">
              <a:extLst>
                <a:ext uri="{FF2B5EF4-FFF2-40B4-BE49-F238E27FC236}">
                  <a16:creationId xmlns:a16="http://schemas.microsoft.com/office/drawing/2014/main" id="{0D2875B1-5CF2-4BE4-86DC-D59914F18222}"/>
                </a:ext>
              </a:extLst>
            </p:cNvPr>
            <p:cNvSpPr>
              <a:spLocks noChangeArrowheads="1"/>
            </p:cNvSpPr>
            <p:nvPr/>
          </p:nvSpPr>
          <p:spPr bwMode="auto">
            <a:xfrm>
              <a:off x="3222" y="1224"/>
              <a:ext cx="70" cy="288"/>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2" name="Object 1">
            <a:extLst>
              <a:ext uri="{FF2B5EF4-FFF2-40B4-BE49-F238E27FC236}">
                <a16:creationId xmlns:a16="http://schemas.microsoft.com/office/drawing/2014/main" id="{8DD50CDA-FB86-4B8C-8C52-CC85FE3F8C17}"/>
              </a:ext>
            </a:extLst>
          </p:cNvPr>
          <p:cNvGraphicFramePr>
            <a:graphicFrameLocks noChangeAspect="1"/>
          </p:cNvGraphicFramePr>
          <p:nvPr>
            <p:extLst>
              <p:ext uri="{D42A27DB-BD31-4B8C-83A1-F6EECF244321}">
                <p14:modId xmlns:p14="http://schemas.microsoft.com/office/powerpoint/2010/main" val="278808505"/>
              </p:ext>
            </p:extLst>
          </p:nvPr>
        </p:nvGraphicFramePr>
        <p:xfrm>
          <a:off x="717949" y="6016166"/>
          <a:ext cx="1072751" cy="737517"/>
        </p:xfrm>
        <a:graphic>
          <a:graphicData uri="http://schemas.openxmlformats.org/presentationml/2006/ole">
            <mc:AlternateContent xmlns:mc="http://schemas.openxmlformats.org/markup-compatibility/2006">
              <mc:Choice xmlns:v="urn:schemas-microsoft-com:vml" Requires="v">
                <p:oleObj spid="_x0000_s9223" name="Equation" r:id="rId6" imgW="609480" imgH="419040" progId="Equation.DSMT4">
                  <p:embed/>
                </p:oleObj>
              </mc:Choice>
              <mc:Fallback>
                <p:oleObj name="Equation" r:id="rId6" imgW="609480" imgH="419040" progId="Equation.DSMT4">
                  <p:embed/>
                  <p:pic>
                    <p:nvPicPr>
                      <p:cNvPr id="0" name=""/>
                      <p:cNvPicPr/>
                      <p:nvPr/>
                    </p:nvPicPr>
                    <p:blipFill>
                      <a:blip r:embed="rId7"/>
                      <a:stretch>
                        <a:fillRect/>
                      </a:stretch>
                    </p:blipFill>
                    <p:spPr>
                      <a:xfrm>
                        <a:off x="717949" y="6016166"/>
                        <a:ext cx="1072751" cy="737517"/>
                      </a:xfrm>
                      <a:prstGeom prst="rect">
                        <a:avLst/>
                      </a:prstGeom>
                    </p:spPr>
                  </p:pic>
                </p:oleObj>
              </mc:Fallback>
            </mc:AlternateContent>
          </a:graphicData>
        </a:graphic>
      </p:graphicFrame>
      <p:cxnSp>
        <p:nvCxnSpPr>
          <p:cNvPr id="4" name="Straight Connector 3">
            <a:extLst>
              <a:ext uri="{FF2B5EF4-FFF2-40B4-BE49-F238E27FC236}">
                <a16:creationId xmlns:a16="http://schemas.microsoft.com/office/drawing/2014/main" id="{63C986E6-5D24-4EF6-A3B9-FB3CDBDECC10}"/>
              </a:ext>
            </a:extLst>
          </p:cNvPr>
          <p:cNvCxnSpPr/>
          <p:nvPr/>
        </p:nvCxnSpPr>
        <p:spPr bwMode="auto">
          <a:xfrm>
            <a:off x="2908301" y="2382838"/>
            <a:ext cx="233362"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Straight Arrow Connector 5">
            <a:extLst>
              <a:ext uri="{FF2B5EF4-FFF2-40B4-BE49-F238E27FC236}">
                <a16:creationId xmlns:a16="http://schemas.microsoft.com/office/drawing/2014/main" id="{87D89EA9-160E-4D80-B118-00C06B38CA74}"/>
              </a:ext>
            </a:extLst>
          </p:cNvPr>
          <p:cNvCxnSpPr/>
          <p:nvPr/>
        </p:nvCxnSpPr>
        <p:spPr bwMode="auto">
          <a:xfrm flipV="1">
            <a:off x="3024982" y="2382838"/>
            <a:ext cx="0" cy="2286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Box 6">
            <a:extLst>
              <a:ext uri="{FF2B5EF4-FFF2-40B4-BE49-F238E27FC236}">
                <a16:creationId xmlns:a16="http://schemas.microsoft.com/office/drawing/2014/main" id="{3BAFFEC6-2A02-46A6-9105-1D54E3672C90}"/>
              </a:ext>
            </a:extLst>
          </p:cNvPr>
          <p:cNvSpPr txBox="1"/>
          <p:nvPr/>
        </p:nvSpPr>
        <p:spPr>
          <a:xfrm>
            <a:off x="3032521" y="2303594"/>
            <a:ext cx="287258" cy="369332"/>
          </a:xfrm>
          <a:prstGeom prst="rect">
            <a:avLst/>
          </a:prstGeom>
          <a:noFill/>
        </p:spPr>
        <p:txBody>
          <a:bodyPr wrap="none" rtlCol="0">
            <a:spAutoFit/>
          </a:bodyPr>
          <a:lstStyle/>
          <a:p>
            <a:r>
              <a:rPr lang="en-US" sz="1800" dirty="0"/>
              <a:t>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Text Box 5">
            <a:extLst>
              <a:ext uri="{FF2B5EF4-FFF2-40B4-BE49-F238E27FC236}">
                <a16:creationId xmlns:a16="http://schemas.microsoft.com/office/drawing/2014/main" id="{B83636D7-0A7A-4267-8F01-9436F87153B4}"/>
              </a:ext>
            </a:extLst>
          </p:cNvPr>
          <p:cNvSpPr txBox="1">
            <a:spLocks noChangeArrowheads="1"/>
          </p:cNvSpPr>
          <p:nvPr/>
        </p:nvSpPr>
        <p:spPr bwMode="auto">
          <a:xfrm>
            <a:off x="533400" y="1066800"/>
            <a:ext cx="8004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latin typeface="Times New Roman" panose="02020603050405020304" pitchFamily="18" charset="0"/>
              </a:rPr>
              <a:t>Effective radius and focal length for a spherically focused probe</a:t>
            </a:r>
          </a:p>
        </p:txBody>
      </p:sp>
      <p:sp>
        <p:nvSpPr>
          <p:cNvPr id="31752" name="Line 8">
            <a:extLst>
              <a:ext uri="{FF2B5EF4-FFF2-40B4-BE49-F238E27FC236}">
                <a16:creationId xmlns:a16="http://schemas.microsoft.com/office/drawing/2014/main" id="{75B01435-10C7-4F8E-9A14-5C4C45AD937C}"/>
              </a:ext>
            </a:extLst>
          </p:cNvPr>
          <p:cNvSpPr>
            <a:spLocks noChangeShapeType="1"/>
          </p:cNvSpPr>
          <p:nvPr/>
        </p:nvSpPr>
        <p:spPr bwMode="auto">
          <a:xfrm>
            <a:off x="1162050" y="5357813"/>
            <a:ext cx="36369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3" name="Line 9">
            <a:extLst>
              <a:ext uri="{FF2B5EF4-FFF2-40B4-BE49-F238E27FC236}">
                <a16:creationId xmlns:a16="http://schemas.microsoft.com/office/drawing/2014/main" id="{6C6B7E33-2389-4B53-8ABC-667C9E3A95D9}"/>
              </a:ext>
            </a:extLst>
          </p:cNvPr>
          <p:cNvSpPr>
            <a:spLocks noChangeShapeType="1"/>
          </p:cNvSpPr>
          <p:nvPr/>
        </p:nvSpPr>
        <p:spPr bwMode="auto">
          <a:xfrm>
            <a:off x="1162050" y="2278063"/>
            <a:ext cx="36369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4" name="Line 10">
            <a:extLst>
              <a:ext uri="{FF2B5EF4-FFF2-40B4-BE49-F238E27FC236}">
                <a16:creationId xmlns:a16="http://schemas.microsoft.com/office/drawing/2014/main" id="{5B8EC06D-5D4C-40A2-9B39-4193DF269AF5}"/>
              </a:ext>
            </a:extLst>
          </p:cNvPr>
          <p:cNvSpPr>
            <a:spLocks noChangeShapeType="1"/>
          </p:cNvSpPr>
          <p:nvPr/>
        </p:nvSpPr>
        <p:spPr bwMode="auto">
          <a:xfrm flipV="1">
            <a:off x="1162050" y="2278063"/>
            <a:ext cx="1588" cy="3079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5" name="Line 11">
            <a:extLst>
              <a:ext uri="{FF2B5EF4-FFF2-40B4-BE49-F238E27FC236}">
                <a16:creationId xmlns:a16="http://schemas.microsoft.com/office/drawing/2014/main" id="{026170EA-637E-4729-8E73-BEF4C89D0C01}"/>
              </a:ext>
            </a:extLst>
          </p:cNvPr>
          <p:cNvSpPr>
            <a:spLocks noChangeShapeType="1"/>
          </p:cNvSpPr>
          <p:nvPr/>
        </p:nvSpPr>
        <p:spPr bwMode="auto">
          <a:xfrm flipV="1">
            <a:off x="4799013" y="2278063"/>
            <a:ext cx="1587" cy="3079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6" name="Line 12">
            <a:extLst>
              <a:ext uri="{FF2B5EF4-FFF2-40B4-BE49-F238E27FC236}">
                <a16:creationId xmlns:a16="http://schemas.microsoft.com/office/drawing/2014/main" id="{0F599910-70A9-4405-9B72-80B04D19C616}"/>
              </a:ext>
            </a:extLst>
          </p:cNvPr>
          <p:cNvSpPr>
            <a:spLocks noChangeShapeType="1"/>
          </p:cNvSpPr>
          <p:nvPr/>
        </p:nvSpPr>
        <p:spPr bwMode="auto">
          <a:xfrm>
            <a:off x="1162050" y="5357813"/>
            <a:ext cx="363696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7" name="Line 13">
            <a:extLst>
              <a:ext uri="{FF2B5EF4-FFF2-40B4-BE49-F238E27FC236}">
                <a16:creationId xmlns:a16="http://schemas.microsoft.com/office/drawing/2014/main" id="{FE2D928D-412C-4693-AA0E-AA4BB79C65B0}"/>
              </a:ext>
            </a:extLst>
          </p:cNvPr>
          <p:cNvSpPr>
            <a:spLocks noChangeShapeType="1"/>
          </p:cNvSpPr>
          <p:nvPr/>
        </p:nvSpPr>
        <p:spPr bwMode="auto">
          <a:xfrm flipV="1">
            <a:off x="1162050" y="2278063"/>
            <a:ext cx="1588" cy="307975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8" name="Line 14">
            <a:extLst>
              <a:ext uri="{FF2B5EF4-FFF2-40B4-BE49-F238E27FC236}">
                <a16:creationId xmlns:a16="http://schemas.microsoft.com/office/drawing/2014/main" id="{3E115CB1-9BC0-4A24-85E1-FBE6C605810D}"/>
              </a:ext>
            </a:extLst>
          </p:cNvPr>
          <p:cNvSpPr>
            <a:spLocks noChangeShapeType="1"/>
          </p:cNvSpPr>
          <p:nvPr/>
        </p:nvSpPr>
        <p:spPr bwMode="auto">
          <a:xfrm flipV="1">
            <a:off x="1162050" y="5318125"/>
            <a:ext cx="1588" cy="396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9" name="Line 15">
            <a:extLst>
              <a:ext uri="{FF2B5EF4-FFF2-40B4-BE49-F238E27FC236}">
                <a16:creationId xmlns:a16="http://schemas.microsoft.com/office/drawing/2014/main" id="{96E6EDB4-3634-4CAB-A69B-E5EDE2E74F00}"/>
              </a:ext>
            </a:extLst>
          </p:cNvPr>
          <p:cNvSpPr>
            <a:spLocks noChangeShapeType="1"/>
          </p:cNvSpPr>
          <p:nvPr/>
        </p:nvSpPr>
        <p:spPr bwMode="auto">
          <a:xfrm>
            <a:off x="1162050" y="2278063"/>
            <a:ext cx="1588" cy="396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0" name="Rectangle 16">
            <a:extLst>
              <a:ext uri="{FF2B5EF4-FFF2-40B4-BE49-F238E27FC236}">
                <a16:creationId xmlns:a16="http://schemas.microsoft.com/office/drawing/2014/main" id="{69D95BC3-024A-4949-B53B-810FCFC51752}"/>
              </a:ext>
            </a:extLst>
          </p:cNvPr>
          <p:cNvSpPr>
            <a:spLocks noChangeArrowheads="1"/>
          </p:cNvSpPr>
          <p:nvPr/>
        </p:nvSpPr>
        <p:spPr bwMode="auto">
          <a:xfrm>
            <a:off x="1135063" y="53784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0</a:t>
            </a:r>
            <a:endParaRPr lang="en-US" altLang="en-US">
              <a:latin typeface="Times New Roman" panose="02020603050405020304" pitchFamily="18" charset="0"/>
            </a:endParaRPr>
          </a:p>
        </p:txBody>
      </p:sp>
      <p:sp>
        <p:nvSpPr>
          <p:cNvPr id="31761" name="Line 17">
            <a:extLst>
              <a:ext uri="{FF2B5EF4-FFF2-40B4-BE49-F238E27FC236}">
                <a16:creationId xmlns:a16="http://schemas.microsoft.com/office/drawing/2014/main" id="{921FD4F6-F8E8-4175-8509-AF7A72B4E54D}"/>
              </a:ext>
            </a:extLst>
          </p:cNvPr>
          <p:cNvSpPr>
            <a:spLocks noChangeShapeType="1"/>
          </p:cNvSpPr>
          <p:nvPr/>
        </p:nvSpPr>
        <p:spPr bwMode="auto">
          <a:xfrm flipV="1">
            <a:off x="1620838" y="5318125"/>
            <a:ext cx="1587" cy="396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2" name="Line 18">
            <a:extLst>
              <a:ext uri="{FF2B5EF4-FFF2-40B4-BE49-F238E27FC236}">
                <a16:creationId xmlns:a16="http://schemas.microsoft.com/office/drawing/2014/main" id="{A5D5C8C1-CCFB-4B40-BE73-1D4F2E0DB7CC}"/>
              </a:ext>
            </a:extLst>
          </p:cNvPr>
          <p:cNvSpPr>
            <a:spLocks noChangeShapeType="1"/>
          </p:cNvSpPr>
          <p:nvPr/>
        </p:nvSpPr>
        <p:spPr bwMode="auto">
          <a:xfrm>
            <a:off x="1620838" y="2278063"/>
            <a:ext cx="1587" cy="396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3" name="Rectangle 19">
            <a:extLst>
              <a:ext uri="{FF2B5EF4-FFF2-40B4-BE49-F238E27FC236}">
                <a16:creationId xmlns:a16="http://schemas.microsoft.com/office/drawing/2014/main" id="{A1918C5A-C490-4E11-8A8D-933192A49676}"/>
              </a:ext>
            </a:extLst>
          </p:cNvPr>
          <p:cNvSpPr>
            <a:spLocks noChangeArrowheads="1"/>
          </p:cNvSpPr>
          <p:nvPr/>
        </p:nvSpPr>
        <p:spPr bwMode="auto">
          <a:xfrm>
            <a:off x="1555750" y="537845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0.5</a:t>
            </a:r>
            <a:endParaRPr lang="en-US" altLang="en-US">
              <a:latin typeface="Times New Roman" panose="02020603050405020304" pitchFamily="18" charset="0"/>
            </a:endParaRPr>
          </a:p>
        </p:txBody>
      </p:sp>
      <p:sp>
        <p:nvSpPr>
          <p:cNvPr id="31764" name="Line 20">
            <a:extLst>
              <a:ext uri="{FF2B5EF4-FFF2-40B4-BE49-F238E27FC236}">
                <a16:creationId xmlns:a16="http://schemas.microsoft.com/office/drawing/2014/main" id="{C22BAA1D-FA17-4C89-8518-F24D6B13F9CD}"/>
              </a:ext>
            </a:extLst>
          </p:cNvPr>
          <p:cNvSpPr>
            <a:spLocks noChangeShapeType="1"/>
          </p:cNvSpPr>
          <p:nvPr/>
        </p:nvSpPr>
        <p:spPr bwMode="auto">
          <a:xfrm flipV="1">
            <a:off x="2070100" y="5318125"/>
            <a:ext cx="1588" cy="396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5" name="Line 21">
            <a:extLst>
              <a:ext uri="{FF2B5EF4-FFF2-40B4-BE49-F238E27FC236}">
                <a16:creationId xmlns:a16="http://schemas.microsoft.com/office/drawing/2014/main" id="{307D64ED-60F3-441C-A418-9703F025338E}"/>
              </a:ext>
            </a:extLst>
          </p:cNvPr>
          <p:cNvSpPr>
            <a:spLocks noChangeShapeType="1"/>
          </p:cNvSpPr>
          <p:nvPr/>
        </p:nvSpPr>
        <p:spPr bwMode="auto">
          <a:xfrm>
            <a:off x="2070100" y="2278063"/>
            <a:ext cx="1588" cy="396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6" name="Rectangle 22">
            <a:extLst>
              <a:ext uri="{FF2B5EF4-FFF2-40B4-BE49-F238E27FC236}">
                <a16:creationId xmlns:a16="http://schemas.microsoft.com/office/drawing/2014/main" id="{682A5D68-1FBD-469C-A691-ED4231C52103}"/>
              </a:ext>
            </a:extLst>
          </p:cNvPr>
          <p:cNvSpPr>
            <a:spLocks noChangeArrowheads="1"/>
          </p:cNvSpPr>
          <p:nvPr/>
        </p:nvSpPr>
        <p:spPr bwMode="auto">
          <a:xfrm>
            <a:off x="2043113" y="53784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1</a:t>
            </a:r>
            <a:endParaRPr lang="en-US" altLang="en-US">
              <a:latin typeface="Times New Roman" panose="02020603050405020304" pitchFamily="18" charset="0"/>
            </a:endParaRPr>
          </a:p>
        </p:txBody>
      </p:sp>
      <p:sp>
        <p:nvSpPr>
          <p:cNvPr id="31767" name="Line 23">
            <a:extLst>
              <a:ext uri="{FF2B5EF4-FFF2-40B4-BE49-F238E27FC236}">
                <a16:creationId xmlns:a16="http://schemas.microsoft.com/office/drawing/2014/main" id="{44A16FC1-5334-41B0-A1D3-ECF05EA1872D}"/>
              </a:ext>
            </a:extLst>
          </p:cNvPr>
          <p:cNvSpPr>
            <a:spLocks noChangeShapeType="1"/>
          </p:cNvSpPr>
          <p:nvPr/>
        </p:nvSpPr>
        <p:spPr bwMode="auto">
          <a:xfrm flipV="1">
            <a:off x="2528888" y="5318125"/>
            <a:ext cx="1587" cy="396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8" name="Line 24">
            <a:extLst>
              <a:ext uri="{FF2B5EF4-FFF2-40B4-BE49-F238E27FC236}">
                <a16:creationId xmlns:a16="http://schemas.microsoft.com/office/drawing/2014/main" id="{6C8D0967-0399-422A-B944-99E905167F06}"/>
              </a:ext>
            </a:extLst>
          </p:cNvPr>
          <p:cNvSpPr>
            <a:spLocks noChangeShapeType="1"/>
          </p:cNvSpPr>
          <p:nvPr/>
        </p:nvSpPr>
        <p:spPr bwMode="auto">
          <a:xfrm>
            <a:off x="2528888" y="2278063"/>
            <a:ext cx="1587" cy="396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9" name="Rectangle 25">
            <a:extLst>
              <a:ext uri="{FF2B5EF4-FFF2-40B4-BE49-F238E27FC236}">
                <a16:creationId xmlns:a16="http://schemas.microsoft.com/office/drawing/2014/main" id="{6616029D-1DFD-4F23-A966-8A0413F132D3}"/>
              </a:ext>
            </a:extLst>
          </p:cNvPr>
          <p:cNvSpPr>
            <a:spLocks noChangeArrowheads="1"/>
          </p:cNvSpPr>
          <p:nvPr/>
        </p:nvSpPr>
        <p:spPr bwMode="auto">
          <a:xfrm>
            <a:off x="2466975" y="537845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1.5</a:t>
            </a:r>
            <a:endParaRPr lang="en-US" altLang="en-US">
              <a:latin typeface="Times New Roman" panose="02020603050405020304" pitchFamily="18" charset="0"/>
            </a:endParaRPr>
          </a:p>
        </p:txBody>
      </p:sp>
      <p:sp>
        <p:nvSpPr>
          <p:cNvPr id="31770" name="Line 26">
            <a:extLst>
              <a:ext uri="{FF2B5EF4-FFF2-40B4-BE49-F238E27FC236}">
                <a16:creationId xmlns:a16="http://schemas.microsoft.com/office/drawing/2014/main" id="{A0F0593F-D8A6-433A-94D1-414BCF1175E3}"/>
              </a:ext>
            </a:extLst>
          </p:cNvPr>
          <p:cNvSpPr>
            <a:spLocks noChangeShapeType="1"/>
          </p:cNvSpPr>
          <p:nvPr/>
        </p:nvSpPr>
        <p:spPr bwMode="auto">
          <a:xfrm flipV="1">
            <a:off x="2979738" y="5318125"/>
            <a:ext cx="1587" cy="396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1" name="Line 27">
            <a:extLst>
              <a:ext uri="{FF2B5EF4-FFF2-40B4-BE49-F238E27FC236}">
                <a16:creationId xmlns:a16="http://schemas.microsoft.com/office/drawing/2014/main" id="{3F1F07EB-455D-4853-BAFC-627B7AE7A086}"/>
              </a:ext>
            </a:extLst>
          </p:cNvPr>
          <p:cNvSpPr>
            <a:spLocks noChangeShapeType="1"/>
          </p:cNvSpPr>
          <p:nvPr/>
        </p:nvSpPr>
        <p:spPr bwMode="auto">
          <a:xfrm>
            <a:off x="2979738" y="2278063"/>
            <a:ext cx="1587" cy="396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2" name="Rectangle 28">
            <a:extLst>
              <a:ext uri="{FF2B5EF4-FFF2-40B4-BE49-F238E27FC236}">
                <a16:creationId xmlns:a16="http://schemas.microsoft.com/office/drawing/2014/main" id="{21B28BF0-F056-4D68-AFBD-A5D821F8E2B7}"/>
              </a:ext>
            </a:extLst>
          </p:cNvPr>
          <p:cNvSpPr>
            <a:spLocks noChangeArrowheads="1"/>
          </p:cNvSpPr>
          <p:nvPr/>
        </p:nvSpPr>
        <p:spPr bwMode="auto">
          <a:xfrm>
            <a:off x="2952750" y="53784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2</a:t>
            </a:r>
            <a:endParaRPr lang="en-US" altLang="en-US">
              <a:latin typeface="Times New Roman" panose="02020603050405020304" pitchFamily="18" charset="0"/>
            </a:endParaRPr>
          </a:p>
        </p:txBody>
      </p:sp>
      <p:sp>
        <p:nvSpPr>
          <p:cNvPr id="31773" name="Line 29">
            <a:extLst>
              <a:ext uri="{FF2B5EF4-FFF2-40B4-BE49-F238E27FC236}">
                <a16:creationId xmlns:a16="http://schemas.microsoft.com/office/drawing/2014/main" id="{5C7DAF62-4CC9-4D00-B3CA-CCE8C43A70A1}"/>
              </a:ext>
            </a:extLst>
          </p:cNvPr>
          <p:cNvSpPr>
            <a:spLocks noChangeShapeType="1"/>
          </p:cNvSpPr>
          <p:nvPr/>
        </p:nvSpPr>
        <p:spPr bwMode="auto">
          <a:xfrm flipV="1">
            <a:off x="3440113" y="5318125"/>
            <a:ext cx="1587" cy="396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4" name="Line 30">
            <a:extLst>
              <a:ext uri="{FF2B5EF4-FFF2-40B4-BE49-F238E27FC236}">
                <a16:creationId xmlns:a16="http://schemas.microsoft.com/office/drawing/2014/main" id="{875C5150-67CB-4578-8642-1BD0828CB4E2}"/>
              </a:ext>
            </a:extLst>
          </p:cNvPr>
          <p:cNvSpPr>
            <a:spLocks noChangeShapeType="1"/>
          </p:cNvSpPr>
          <p:nvPr/>
        </p:nvSpPr>
        <p:spPr bwMode="auto">
          <a:xfrm>
            <a:off x="3440113" y="2278063"/>
            <a:ext cx="1587" cy="396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5" name="Rectangle 31">
            <a:extLst>
              <a:ext uri="{FF2B5EF4-FFF2-40B4-BE49-F238E27FC236}">
                <a16:creationId xmlns:a16="http://schemas.microsoft.com/office/drawing/2014/main" id="{52809DF1-903E-4AB2-90A8-1F089C88CDA7}"/>
              </a:ext>
            </a:extLst>
          </p:cNvPr>
          <p:cNvSpPr>
            <a:spLocks noChangeArrowheads="1"/>
          </p:cNvSpPr>
          <p:nvPr/>
        </p:nvSpPr>
        <p:spPr bwMode="auto">
          <a:xfrm>
            <a:off x="3375025" y="537845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2.5</a:t>
            </a:r>
            <a:endParaRPr lang="en-US" altLang="en-US">
              <a:latin typeface="Times New Roman" panose="02020603050405020304" pitchFamily="18" charset="0"/>
            </a:endParaRPr>
          </a:p>
        </p:txBody>
      </p:sp>
      <p:sp>
        <p:nvSpPr>
          <p:cNvPr id="31776" name="Line 32">
            <a:extLst>
              <a:ext uri="{FF2B5EF4-FFF2-40B4-BE49-F238E27FC236}">
                <a16:creationId xmlns:a16="http://schemas.microsoft.com/office/drawing/2014/main" id="{AF2DE9C2-2097-4279-ADAB-46E339D7736F}"/>
              </a:ext>
            </a:extLst>
          </p:cNvPr>
          <p:cNvSpPr>
            <a:spLocks noChangeShapeType="1"/>
          </p:cNvSpPr>
          <p:nvPr/>
        </p:nvSpPr>
        <p:spPr bwMode="auto">
          <a:xfrm flipV="1">
            <a:off x="3889375" y="5318125"/>
            <a:ext cx="0" cy="396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7" name="Line 33">
            <a:extLst>
              <a:ext uri="{FF2B5EF4-FFF2-40B4-BE49-F238E27FC236}">
                <a16:creationId xmlns:a16="http://schemas.microsoft.com/office/drawing/2014/main" id="{E6A8DB8B-03C5-41A7-AB81-A966BDDAC45B}"/>
              </a:ext>
            </a:extLst>
          </p:cNvPr>
          <p:cNvSpPr>
            <a:spLocks noChangeShapeType="1"/>
          </p:cNvSpPr>
          <p:nvPr/>
        </p:nvSpPr>
        <p:spPr bwMode="auto">
          <a:xfrm>
            <a:off x="3889375" y="2278063"/>
            <a:ext cx="0" cy="396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8" name="Rectangle 34">
            <a:extLst>
              <a:ext uri="{FF2B5EF4-FFF2-40B4-BE49-F238E27FC236}">
                <a16:creationId xmlns:a16="http://schemas.microsoft.com/office/drawing/2014/main" id="{9C8C2233-789B-471D-8400-04F219D16B15}"/>
              </a:ext>
            </a:extLst>
          </p:cNvPr>
          <p:cNvSpPr>
            <a:spLocks noChangeArrowheads="1"/>
          </p:cNvSpPr>
          <p:nvPr/>
        </p:nvSpPr>
        <p:spPr bwMode="auto">
          <a:xfrm>
            <a:off x="3860800" y="53784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3</a:t>
            </a:r>
            <a:endParaRPr lang="en-US" altLang="en-US">
              <a:latin typeface="Times New Roman" panose="02020603050405020304" pitchFamily="18" charset="0"/>
            </a:endParaRPr>
          </a:p>
        </p:txBody>
      </p:sp>
      <p:sp>
        <p:nvSpPr>
          <p:cNvPr id="31779" name="Line 35">
            <a:extLst>
              <a:ext uri="{FF2B5EF4-FFF2-40B4-BE49-F238E27FC236}">
                <a16:creationId xmlns:a16="http://schemas.microsoft.com/office/drawing/2014/main" id="{EC2F688A-C033-4A58-B5D8-5DE2AAD37D02}"/>
              </a:ext>
            </a:extLst>
          </p:cNvPr>
          <p:cNvSpPr>
            <a:spLocks noChangeShapeType="1"/>
          </p:cNvSpPr>
          <p:nvPr/>
        </p:nvSpPr>
        <p:spPr bwMode="auto">
          <a:xfrm flipV="1">
            <a:off x="4348163" y="5318125"/>
            <a:ext cx="1587" cy="396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0" name="Line 36">
            <a:extLst>
              <a:ext uri="{FF2B5EF4-FFF2-40B4-BE49-F238E27FC236}">
                <a16:creationId xmlns:a16="http://schemas.microsoft.com/office/drawing/2014/main" id="{DD7FD8F8-6B51-4B28-8169-D6F8B79C9C3D}"/>
              </a:ext>
            </a:extLst>
          </p:cNvPr>
          <p:cNvSpPr>
            <a:spLocks noChangeShapeType="1"/>
          </p:cNvSpPr>
          <p:nvPr/>
        </p:nvSpPr>
        <p:spPr bwMode="auto">
          <a:xfrm>
            <a:off x="4348163" y="2278063"/>
            <a:ext cx="1587" cy="396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1" name="Rectangle 37">
            <a:extLst>
              <a:ext uri="{FF2B5EF4-FFF2-40B4-BE49-F238E27FC236}">
                <a16:creationId xmlns:a16="http://schemas.microsoft.com/office/drawing/2014/main" id="{E78A90D9-27A7-4BDA-BEA8-F9DABAFB265B}"/>
              </a:ext>
            </a:extLst>
          </p:cNvPr>
          <p:cNvSpPr>
            <a:spLocks noChangeArrowheads="1"/>
          </p:cNvSpPr>
          <p:nvPr/>
        </p:nvSpPr>
        <p:spPr bwMode="auto">
          <a:xfrm>
            <a:off x="4284663" y="537845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3.5</a:t>
            </a:r>
            <a:endParaRPr lang="en-US" altLang="en-US">
              <a:latin typeface="Times New Roman" panose="02020603050405020304" pitchFamily="18" charset="0"/>
            </a:endParaRPr>
          </a:p>
        </p:txBody>
      </p:sp>
      <p:sp>
        <p:nvSpPr>
          <p:cNvPr id="31782" name="Line 38">
            <a:extLst>
              <a:ext uri="{FF2B5EF4-FFF2-40B4-BE49-F238E27FC236}">
                <a16:creationId xmlns:a16="http://schemas.microsoft.com/office/drawing/2014/main" id="{72612DD6-D98B-43BC-B567-2ACB14866066}"/>
              </a:ext>
            </a:extLst>
          </p:cNvPr>
          <p:cNvSpPr>
            <a:spLocks noChangeShapeType="1"/>
          </p:cNvSpPr>
          <p:nvPr/>
        </p:nvSpPr>
        <p:spPr bwMode="auto">
          <a:xfrm flipV="1">
            <a:off x="4799013" y="5318125"/>
            <a:ext cx="1587" cy="396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3" name="Line 39">
            <a:extLst>
              <a:ext uri="{FF2B5EF4-FFF2-40B4-BE49-F238E27FC236}">
                <a16:creationId xmlns:a16="http://schemas.microsoft.com/office/drawing/2014/main" id="{D0F6AC16-C83E-4DD6-89DA-6308D749CA64}"/>
              </a:ext>
            </a:extLst>
          </p:cNvPr>
          <p:cNvSpPr>
            <a:spLocks noChangeShapeType="1"/>
          </p:cNvSpPr>
          <p:nvPr/>
        </p:nvSpPr>
        <p:spPr bwMode="auto">
          <a:xfrm>
            <a:off x="4799013" y="2278063"/>
            <a:ext cx="1587" cy="396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4" name="Rectangle 40">
            <a:extLst>
              <a:ext uri="{FF2B5EF4-FFF2-40B4-BE49-F238E27FC236}">
                <a16:creationId xmlns:a16="http://schemas.microsoft.com/office/drawing/2014/main" id="{0D952DB4-7849-45FA-B722-2BC3B9DC7236}"/>
              </a:ext>
            </a:extLst>
          </p:cNvPr>
          <p:cNvSpPr>
            <a:spLocks noChangeArrowheads="1"/>
          </p:cNvSpPr>
          <p:nvPr/>
        </p:nvSpPr>
        <p:spPr bwMode="auto">
          <a:xfrm>
            <a:off x="4770438" y="53784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4</a:t>
            </a:r>
            <a:endParaRPr lang="en-US" altLang="en-US">
              <a:latin typeface="Times New Roman" panose="02020603050405020304" pitchFamily="18" charset="0"/>
            </a:endParaRPr>
          </a:p>
        </p:txBody>
      </p:sp>
      <p:sp>
        <p:nvSpPr>
          <p:cNvPr id="31785" name="Line 41">
            <a:extLst>
              <a:ext uri="{FF2B5EF4-FFF2-40B4-BE49-F238E27FC236}">
                <a16:creationId xmlns:a16="http://schemas.microsoft.com/office/drawing/2014/main" id="{CB7E0E5C-DE79-4A5B-BAD5-F12F66816B68}"/>
              </a:ext>
            </a:extLst>
          </p:cNvPr>
          <p:cNvSpPr>
            <a:spLocks noChangeShapeType="1"/>
          </p:cNvSpPr>
          <p:nvPr/>
        </p:nvSpPr>
        <p:spPr bwMode="auto">
          <a:xfrm>
            <a:off x="1162050" y="5357813"/>
            <a:ext cx="34925"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6" name="Line 42">
            <a:extLst>
              <a:ext uri="{FF2B5EF4-FFF2-40B4-BE49-F238E27FC236}">
                <a16:creationId xmlns:a16="http://schemas.microsoft.com/office/drawing/2014/main" id="{2E29DE37-F1B6-4436-AA57-9E4D48C8DA4B}"/>
              </a:ext>
            </a:extLst>
          </p:cNvPr>
          <p:cNvSpPr>
            <a:spLocks noChangeShapeType="1"/>
          </p:cNvSpPr>
          <p:nvPr/>
        </p:nvSpPr>
        <p:spPr bwMode="auto">
          <a:xfrm flipH="1">
            <a:off x="4762500" y="5357813"/>
            <a:ext cx="3651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7" name="Rectangle 43">
            <a:extLst>
              <a:ext uri="{FF2B5EF4-FFF2-40B4-BE49-F238E27FC236}">
                <a16:creationId xmlns:a16="http://schemas.microsoft.com/office/drawing/2014/main" id="{B75B1C47-B912-4B95-95BD-893075C6448D}"/>
              </a:ext>
            </a:extLst>
          </p:cNvPr>
          <p:cNvSpPr>
            <a:spLocks noChangeArrowheads="1"/>
          </p:cNvSpPr>
          <p:nvPr/>
        </p:nvSpPr>
        <p:spPr bwMode="auto">
          <a:xfrm>
            <a:off x="1077913" y="52895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0</a:t>
            </a:r>
            <a:endParaRPr lang="en-US" altLang="en-US">
              <a:latin typeface="Times New Roman" panose="02020603050405020304" pitchFamily="18" charset="0"/>
            </a:endParaRPr>
          </a:p>
        </p:txBody>
      </p:sp>
      <p:sp>
        <p:nvSpPr>
          <p:cNvPr id="31788" name="Line 44">
            <a:extLst>
              <a:ext uri="{FF2B5EF4-FFF2-40B4-BE49-F238E27FC236}">
                <a16:creationId xmlns:a16="http://schemas.microsoft.com/office/drawing/2014/main" id="{7A4A0EE5-36A7-467C-BE98-5D4B99C62857}"/>
              </a:ext>
            </a:extLst>
          </p:cNvPr>
          <p:cNvSpPr>
            <a:spLocks noChangeShapeType="1"/>
          </p:cNvSpPr>
          <p:nvPr/>
        </p:nvSpPr>
        <p:spPr bwMode="auto">
          <a:xfrm>
            <a:off x="1162050" y="4845050"/>
            <a:ext cx="349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9" name="Line 45">
            <a:extLst>
              <a:ext uri="{FF2B5EF4-FFF2-40B4-BE49-F238E27FC236}">
                <a16:creationId xmlns:a16="http://schemas.microsoft.com/office/drawing/2014/main" id="{9074760A-7E03-484D-8866-5B7E1E856A84}"/>
              </a:ext>
            </a:extLst>
          </p:cNvPr>
          <p:cNvSpPr>
            <a:spLocks noChangeShapeType="1"/>
          </p:cNvSpPr>
          <p:nvPr/>
        </p:nvSpPr>
        <p:spPr bwMode="auto">
          <a:xfrm flipH="1">
            <a:off x="4762500" y="4845050"/>
            <a:ext cx="3651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0" name="Rectangle 46">
            <a:extLst>
              <a:ext uri="{FF2B5EF4-FFF2-40B4-BE49-F238E27FC236}">
                <a16:creationId xmlns:a16="http://schemas.microsoft.com/office/drawing/2014/main" id="{CA6CE777-BE4D-4511-A2CB-D6F8CF78A341}"/>
              </a:ext>
            </a:extLst>
          </p:cNvPr>
          <p:cNvSpPr>
            <a:spLocks noChangeArrowheads="1"/>
          </p:cNvSpPr>
          <p:nvPr/>
        </p:nvSpPr>
        <p:spPr bwMode="auto">
          <a:xfrm>
            <a:off x="1077913" y="477678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2</a:t>
            </a:r>
            <a:endParaRPr lang="en-US" altLang="en-US">
              <a:latin typeface="Times New Roman" panose="02020603050405020304" pitchFamily="18" charset="0"/>
            </a:endParaRPr>
          </a:p>
        </p:txBody>
      </p:sp>
      <p:sp>
        <p:nvSpPr>
          <p:cNvPr id="31791" name="Line 47">
            <a:extLst>
              <a:ext uri="{FF2B5EF4-FFF2-40B4-BE49-F238E27FC236}">
                <a16:creationId xmlns:a16="http://schemas.microsoft.com/office/drawing/2014/main" id="{3D56ABC2-D4E9-4BD6-B088-20C4FF70EE68}"/>
              </a:ext>
            </a:extLst>
          </p:cNvPr>
          <p:cNvSpPr>
            <a:spLocks noChangeShapeType="1"/>
          </p:cNvSpPr>
          <p:nvPr/>
        </p:nvSpPr>
        <p:spPr bwMode="auto">
          <a:xfrm>
            <a:off x="1162050" y="4333875"/>
            <a:ext cx="349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2" name="Line 48">
            <a:extLst>
              <a:ext uri="{FF2B5EF4-FFF2-40B4-BE49-F238E27FC236}">
                <a16:creationId xmlns:a16="http://schemas.microsoft.com/office/drawing/2014/main" id="{A7E561B3-08BF-46D9-A928-66C28EEAD28B}"/>
              </a:ext>
            </a:extLst>
          </p:cNvPr>
          <p:cNvSpPr>
            <a:spLocks noChangeShapeType="1"/>
          </p:cNvSpPr>
          <p:nvPr/>
        </p:nvSpPr>
        <p:spPr bwMode="auto">
          <a:xfrm flipH="1">
            <a:off x="4762500" y="4333875"/>
            <a:ext cx="3651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3" name="Rectangle 49">
            <a:extLst>
              <a:ext uri="{FF2B5EF4-FFF2-40B4-BE49-F238E27FC236}">
                <a16:creationId xmlns:a16="http://schemas.microsoft.com/office/drawing/2014/main" id="{FA855DD3-5121-47C9-BC89-452568D5476E}"/>
              </a:ext>
            </a:extLst>
          </p:cNvPr>
          <p:cNvSpPr>
            <a:spLocks noChangeArrowheads="1"/>
          </p:cNvSpPr>
          <p:nvPr/>
        </p:nvSpPr>
        <p:spPr bwMode="auto">
          <a:xfrm>
            <a:off x="1077913" y="426561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4</a:t>
            </a:r>
            <a:endParaRPr lang="en-US" altLang="en-US">
              <a:latin typeface="Times New Roman" panose="02020603050405020304" pitchFamily="18" charset="0"/>
            </a:endParaRPr>
          </a:p>
        </p:txBody>
      </p:sp>
      <p:sp>
        <p:nvSpPr>
          <p:cNvPr id="31794" name="Line 50">
            <a:extLst>
              <a:ext uri="{FF2B5EF4-FFF2-40B4-BE49-F238E27FC236}">
                <a16:creationId xmlns:a16="http://schemas.microsoft.com/office/drawing/2014/main" id="{C4AA7061-3C33-4A98-B71C-CFFB65A8B435}"/>
              </a:ext>
            </a:extLst>
          </p:cNvPr>
          <p:cNvSpPr>
            <a:spLocks noChangeShapeType="1"/>
          </p:cNvSpPr>
          <p:nvPr/>
        </p:nvSpPr>
        <p:spPr bwMode="auto">
          <a:xfrm>
            <a:off x="1162050" y="3822700"/>
            <a:ext cx="349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5" name="Line 51">
            <a:extLst>
              <a:ext uri="{FF2B5EF4-FFF2-40B4-BE49-F238E27FC236}">
                <a16:creationId xmlns:a16="http://schemas.microsoft.com/office/drawing/2014/main" id="{715146EE-6643-4420-86A4-17EAF8AD0B3C}"/>
              </a:ext>
            </a:extLst>
          </p:cNvPr>
          <p:cNvSpPr>
            <a:spLocks noChangeShapeType="1"/>
          </p:cNvSpPr>
          <p:nvPr/>
        </p:nvSpPr>
        <p:spPr bwMode="auto">
          <a:xfrm flipH="1">
            <a:off x="4762500" y="3822700"/>
            <a:ext cx="3651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6" name="Rectangle 52">
            <a:extLst>
              <a:ext uri="{FF2B5EF4-FFF2-40B4-BE49-F238E27FC236}">
                <a16:creationId xmlns:a16="http://schemas.microsoft.com/office/drawing/2014/main" id="{BFD01868-3415-46A6-B0B0-69C886134748}"/>
              </a:ext>
            </a:extLst>
          </p:cNvPr>
          <p:cNvSpPr>
            <a:spLocks noChangeArrowheads="1"/>
          </p:cNvSpPr>
          <p:nvPr/>
        </p:nvSpPr>
        <p:spPr bwMode="auto">
          <a:xfrm>
            <a:off x="1077913" y="37528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6</a:t>
            </a:r>
            <a:endParaRPr lang="en-US" altLang="en-US">
              <a:latin typeface="Times New Roman" panose="02020603050405020304" pitchFamily="18" charset="0"/>
            </a:endParaRPr>
          </a:p>
        </p:txBody>
      </p:sp>
      <p:sp>
        <p:nvSpPr>
          <p:cNvPr id="31797" name="Line 53">
            <a:extLst>
              <a:ext uri="{FF2B5EF4-FFF2-40B4-BE49-F238E27FC236}">
                <a16:creationId xmlns:a16="http://schemas.microsoft.com/office/drawing/2014/main" id="{15BA31E9-1D30-44C0-A2E7-B2E8B97CEECF}"/>
              </a:ext>
            </a:extLst>
          </p:cNvPr>
          <p:cNvSpPr>
            <a:spLocks noChangeShapeType="1"/>
          </p:cNvSpPr>
          <p:nvPr/>
        </p:nvSpPr>
        <p:spPr bwMode="auto">
          <a:xfrm>
            <a:off x="1162050" y="3302000"/>
            <a:ext cx="34925"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8" name="Line 54">
            <a:extLst>
              <a:ext uri="{FF2B5EF4-FFF2-40B4-BE49-F238E27FC236}">
                <a16:creationId xmlns:a16="http://schemas.microsoft.com/office/drawing/2014/main" id="{5A61C35B-6638-4822-82E6-EBFFDAB4A34F}"/>
              </a:ext>
            </a:extLst>
          </p:cNvPr>
          <p:cNvSpPr>
            <a:spLocks noChangeShapeType="1"/>
          </p:cNvSpPr>
          <p:nvPr/>
        </p:nvSpPr>
        <p:spPr bwMode="auto">
          <a:xfrm flipH="1">
            <a:off x="4762500" y="3302000"/>
            <a:ext cx="36513" cy="158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9" name="Rectangle 55">
            <a:extLst>
              <a:ext uri="{FF2B5EF4-FFF2-40B4-BE49-F238E27FC236}">
                <a16:creationId xmlns:a16="http://schemas.microsoft.com/office/drawing/2014/main" id="{50999C4E-0A7F-4EE5-8C2B-ADC7AD46F38C}"/>
              </a:ext>
            </a:extLst>
          </p:cNvPr>
          <p:cNvSpPr>
            <a:spLocks noChangeArrowheads="1"/>
          </p:cNvSpPr>
          <p:nvPr/>
        </p:nvSpPr>
        <p:spPr bwMode="auto">
          <a:xfrm>
            <a:off x="1077913" y="323215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8</a:t>
            </a:r>
            <a:endParaRPr lang="en-US" altLang="en-US">
              <a:latin typeface="Times New Roman" panose="02020603050405020304" pitchFamily="18" charset="0"/>
            </a:endParaRPr>
          </a:p>
        </p:txBody>
      </p:sp>
      <p:sp>
        <p:nvSpPr>
          <p:cNvPr id="31800" name="Line 56">
            <a:extLst>
              <a:ext uri="{FF2B5EF4-FFF2-40B4-BE49-F238E27FC236}">
                <a16:creationId xmlns:a16="http://schemas.microsoft.com/office/drawing/2014/main" id="{FC1E1324-1410-471B-B9EC-883A1441B66C}"/>
              </a:ext>
            </a:extLst>
          </p:cNvPr>
          <p:cNvSpPr>
            <a:spLocks noChangeShapeType="1"/>
          </p:cNvSpPr>
          <p:nvPr/>
        </p:nvSpPr>
        <p:spPr bwMode="auto">
          <a:xfrm>
            <a:off x="1162050" y="2790825"/>
            <a:ext cx="34925"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1" name="Line 57">
            <a:extLst>
              <a:ext uri="{FF2B5EF4-FFF2-40B4-BE49-F238E27FC236}">
                <a16:creationId xmlns:a16="http://schemas.microsoft.com/office/drawing/2014/main" id="{55450A40-1A1A-457B-85B6-A3612AFDA90C}"/>
              </a:ext>
            </a:extLst>
          </p:cNvPr>
          <p:cNvSpPr>
            <a:spLocks noChangeShapeType="1"/>
          </p:cNvSpPr>
          <p:nvPr/>
        </p:nvSpPr>
        <p:spPr bwMode="auto">
          <a:xfrm flipH="1">
            <a:off x="4762500" y="2790825"/>
            <a:ext cx="36513" cy="0"/>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2" name="Rectangle 58">
            <a:extLst>
              <a:ext uri="{FF2B5EF4-FFF2-40B4-BE49-F238E27FC236}">
                <a16:creationId xmlns:a16="http://schemas.microsoft.com/office/drawing/2014/main" id="{C6CD90FB-D3A9-4F10-8C43-B27BAAC8FACF}"/>
              </a:ext>
            </a:extLst>
          </p:cNvPr>
          <p:cNvSpPr>
            <a:spLocks noChangeArrowheads="1"/>
          </p:cNvSpPr>
          <p:nvPr/>
        </p:nvSpPr>
        <p:spPr bwMode="auto">
          <a:xfrm>
            <a:off x="1023938" y="2720975"/>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10</a:t>
            </a:r>
            <a:endParaRPr lang="en-US" altLang="en-US">
              <a:latin typeface="Times New Roman" panose="02020603050405020304" pitchFamily="18" charset="0"/>
            </a:endParaRPr>
          </a:p>
        </p:txBody>
      </p:sp>
      <p:sp>
        <p:nvSpPr>
          <p:cNvPr id="31803" name="Line 59">
            <a:extLst>
              <a:ext uri="{FF2B5EF4-FFF2-40B4-BE49-F238E27FC236}">
                <a16:creationId xmlns:a16="http://schemas.microsoft.com/office/drawing/2014/main" id="{1F125D04-BC6D-468B-9F56-84114A243CA6}"/>
              </a:ext>
            </a:extLst>
          </p:cNvPr>
          <p:cNvSpPr>
            <a:spLocks noChangeShapeType="1"/>
          </p:cNvSpPr>
          <p:nvPr/>
        </p:nvSpPr>
        <p:spPr bwMode="auto">
          <a:xfrm>
            <a:off x="1162050" y="2278063"/>
            <a:ext cx="34925"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4" name="Line 60">
            <a:extLst>
              <a:ext uri="{FF2B5EF4-FFF2-40B4-BE49-F238E27FC236}">
                <a16:creationId xmlns:a16="http://schemas.microsoft.com/office/drawing/2014/main" id="{A661C427-F3CA-472E-88F8-CA2607146D3D}"/>
              </a:ext>
            </a:extLst>
          </p:cNvPr>
          <p:cNvSpPr>
            <a:spLocks noChangeShapeType="1"/>
          </p:cNvSpPr>
          <p:nvPr/>
        </p:nvSpPr>
        <p:spPr bwMode="auto">
          <a:xfrm flipH="1">
            <a:off x="4762500" y="2278063"/>
            <a:ext cx="36513" cy="1587"/>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5" name="Rectangle 61">
            <a:extLst>
              <a:ext uri="{FF2B5EF4-FFF2-40B4-BE49-F238E27FC236}">
                <a16:creationId xmlns:a16="http://schemas.microsoft.com/office/drawing/2014/main" id="{F3D9293D-BC70-4D93-9DFF-937BCC8AB891}"/>
              </a:ext>
            </a:extLst>
          </p:cNvPr>
          <p:cNvSpPr>
            <a:spLocks noChangeArrowheads="1"/>
          </p:cNvSpPr>
          <p:nvPr/>
        </p:nvSpPr>
        <p:spPr bwMode="auto">
          <a:xfrm>
            <a:off x="1023938" y="2209800"/>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900">
                <a:solidFill>
                  <a:srgbClr val="000000"/>
                </a:solidFill>
                <a:latin typeface="Helvetica" panose="020B0604020202020204" pitchFamily="34" charset="0"/>
              </a:rPr>
              <a:t>12</a:t>
            </a:r>
            <a:endParaRPr lang="en-US" altLang="en-US">
              <a:latin typeface="Times New Roman" panose="02020603050405020304" pitchFamily="18" charset="0"/>
            </a:endParaRPr>
          </a:p>
        </p:txBody>
      </p:sp>
      <p:sp>
        <p:nvSpPr>
          <p:cNvPr id="31810" name="Freeform 66">
            <a:extLst>
              <a:ext uri="{FF2B5EF4-FFF2-40B4-BE49-F238E27FC236}">
                <a16:creationId xmlns:a16="http://schemas.microsoft.com/office/drawing/2014/main" id="{EE619C7C-0D96-4E02-AD19-77261D3511D9}"/>
              </a:ext>
            </a:extLst>
          </p:cNvPr>
          <p:cNvSpPr>
            <a:spLocks/>
          </p:cNvSpPr>
          <p:nvPr/>
        </p:nvSpPr>
        <p:spPr bwMode="auto">
          <a:xfrm>
            <a:off x="1344613" y="2346325"/>
            <a:ext cx="1836737" cy="3011488"/>
          </a:xfrm>
          <a:custGeom>
            <a:avLst/>
            <a:gdLst>
              <a:gd name="T0" fmla="*/ 15 w 1481"/>
              <a:gd name="T1" fmla="*/ 2133 h 2267"/>
              <a:gd name="T2" fmla="*/ 44 w 1481"/>
              <a:gd name="T3" fmla="*/ 2237 h 2267"/>
              <a:gd name="T4" fmla="*/ 67 w 1481"/>
              <a:gd name="T5" fmla="*/ 1830 h 2267"/>
              <a:gd name="T6" fmla="*/ 89 w 1481"/>
              <a:gd name="T7" fmla="*/ 1844 h 2267"/>
              <a:gd name="T8" fmla="*/ 111 w 1481"/>
              <a:gd name="T9" fmla="*/ 1830 h 2267"/>
              <a:gd name="T10" fmla="*/ 133 w 1481"/>
              <a:gd name="T11" fmla="*/ 2015 h 2267"/>
              <a:gd name="T12" fmla="*/ 155 w 1481"/>
              <a:gd name="T13" fmla="*/ 1607 h 2267"/>
              <a:gd name="T14" fmla="*/ 178 w 1481"/>
              <a:gd name="T15" fmla="*/ 1800 h 2267"/>
              <a:gd name="T16" fmla="*/ 200 w 1481"/>
              <a:gd name="T17" fmla="*/ 2215 h 2267"/>
              <a:gd name="T18" fmla="*/ 222 w 1481"/>
              <a:gd name="T19" fmla="*/ 1718 h 2267"/>
              <a:gd name="T20" fmla="*/ 244 w 1481"/>
              <a:gd name="T21" fmla="*/ 1444 h 2267"/>
              <a:gd name="T22" fmla="*/ 267 w 1481"/>
              <a:gd name="T23" fmla="*/ 1444 h 2267"/>
              <a:gd name="T24" fmla="*/ 289 w 1481"/>
              <a:gd name="T25" fmla="*/ 1674 h 2267"/>
              <a:gd name="T26" fmla="*/ 311 w 1481"/>
              <a:gd name="T27" fmla="*/ 2052 h 2267"/>
              <a:gd name="T28" fmla="*/ 333 w 1481"/>
              <a:gd name="T29" fmla="*/ 2037 h 2267"/>
              <a:gd name="T30" fmla="*/ 355 w 1481"/>
              <a:gd name="T31" fmla="*/ 1585 h 2267"/>
              <a:gd name="T32" fmla="*/ 378 w 1481"/>
              <a:gd name="T33" fmla="*/ 1170 h 2267"/>
              <a:gd name="T34" fmla="*/ 400 w 1481"/>
              <a:gd name="T35" fmla="*/ 808 h 2267"/>
              <a:gd name="T36" fmla="*/ 422 w 1481"/>
              <a:gd name="T37" fmla="*/ 519 h 2267"/>
              <a:gd name="T38" fmla="*/ 444 w 1481"/>
              <a:gd name="T39" fmla="*/ 304 h 2267"/>
              <a:gd name="T40" fmla="*/ 467 w 1481"/>
              <a:gd name="T41" fmla="*/ 148 h 2267"/>
              <a:gd name="T42" fmla="*/ 489 w 1481"/>
              <a:gd name="T43" fmla="*/ 52 h 2267"/>
              <a:gd name="T44" fmla="*/ 511 w 1481"/>
              <a:gd name="T45" fmla="*/ 8 h 2267"/>
              <a:gd name="T46" fmla="*/ 541 w 1481"/>
              <a:gd name="T47" fmla="*/ 0 h 2267"/>
              <a:gd name="T48" fmla="*/ 563 w 1481"/>
              <a:gd name="T49" fmla="*/ 37 h 2267"/>
              <a:gd name="T50" fmla="*/ 585 w 1481"/>
              <a:gd name="T51" fmla="*/ 89 h 2267"/>
              <a:gd name="T52" fmla="*/ 607 w 1481"/>
              <a:gd name="T53" fmla="*/ 163 h 2267"/>
              <a:gd name="T54" fmla="*/ 629 w 1481"/>
              <a:gd name="T55" fmla="*/ 252 h 2267"/>
              <a:gd name="T56" fmla="*/ 652 w 1481"/>
              <a:gd name="T57" fmla="*/ 348 h 2267"/>
              <a:gd name="T58" fmla="*/ 674 w 1481"/>
              <a:gd name="T59" fmla="*/ 445 h 2267"/>
              <a:gd name="T60" fmla="*/ 696 w 1481"/>
              <a:gd name="T61" fmla="*/ 548 h 2267"/>
              <a:gd name="T62" fmla="*/ 718 w 1481"/>
              <a:gd name="T63" fmla="*/ 652 h 2267"/>
              <a:gd name="T64" fmla="*/ 741 w 1481"/>
              <a:gd name="T65" fmla="*/ 748 h 2267"/>
              <a:gd name="T66" fmla="*/ 763 w 1481"/>
              <a:gd name="T67" fmla="*/ 852 h 2267"/>
              <a:gd name="T68" fmla="*/ 785 w 1481"/>
              <a:gd name="T69" fmla="*/ 948 h 2267"/>
              <a:gd name="T70" fmla="*/ 807 w 1481"/>
              <a:gd name="T71" fmla="*/ 1037 h 2267"/>
              <a:gd name="T72" fmla="*/ 829 w 1481"/>
              <a:gd name="T73" fmla="*/ 1126 h 2267"/>
              <a:gd name="T74" fmla="*/ 852 w 1481"/>
              <a:gd name="T75" fmla="*/ 1207 h 2267"/>
              <a:gd name="T76" fmla="*/ 874 w 1481"/>
              <a:gd name="T77" fmla="*/ 1289 h 2267"/>
              <a:gd name="T78" fmla="*/ 896 w 1481"/>
              <a:gd name="T79" fmla="*/ 1363 h 2267"/>
              <a:gd name="T80" fmla="*/ 918 w 1481"/>
              <a:gd name="T81" fmla="*/ 1437 h 2267"/>
              <a:gd name="T82" fmla="*/ 941 w 1481"/>
              <a:gd name="T83" fmla="*/ 1504 h 2267"/>
              <a:gd name="T84" fmla="*/ 963 w 1481"/>
              <a:gd name="T85" fmla="*/ 1563 h 2267"/>
              <a:gd name="T86" fmla="*/ 985 w 1481"/>
              <a:gd name="T87" fmla="*/ 1622 h 2267"/>
              <a:gd name="T88" fmla="*/ 1007 w 1481"/>
              <a:gd name="T89" fmla="*/ 1674 h 2267"/>
              <a:gd name="T90" fmla="*/ 1029 w 1481"/>
              <a:gd name="T91" fmla="*/ 1726 h 2267"/>
              <a:gd name="T92" fmla="*/ 1052 w 1481"/>
              <a:gd name="T93" fmla="*/ 1778 h 2267"/>
              <a:gd name="T94" fmla="*/ 1074 w 1481"/>
              <a:gd name="T95" fmla="*/ 1822 h 2267"/>
              <a:gd name="T96" fmla="*/ 1096 w 1481"/>
              <a:gd name="T97" fmla="*/ 1859 h 2267"/>
              <a:gd name="T98" fmla="*/ 1118 w 1481"/>
              <a:gd name="T99" fmla="*/ 1904 h 2267"/>
              <a:gd name="T100" fmla="*/ 1141 w 1481"/>
              <a:gd name="T101" fmla="*/ 1933 h 2267"/>
              <a:gd name="T102" fmla="*/ 1163 w 1481"/>
              <a:gd name="T103" fmla="*/ 1970 h 2267"/>
              <a:gd name="T104" fmla="*/ 1185 w 1481"/>
              <a:gd name="T105" fmla="*/ 2000 h 2267"/>
              <a:gd name="T106" fmla="*/ 1207 w 1481"/>
              <a:gd name="T107" fmla="*/ 2030 h 2267"/>
              <a:gd name="T108" fmla="*/ 1237 w 1481"/>
              <a:gd name="T109" fmla="*/ 2059 h 2267"/>
              <a:gd name="T110" fmla="*/ 1259 w 1481"/>
              <a:gd name="T111" fmla="*/ 2089 h 2267"/>
              <a:gd name="T112" fmla="*/ 1289 w 1481"/>
              <a:gd name="T113" fmla="*/ 2118 h 2267"/>
              <a:gd name="T114" fmla="*/ 1318 w 1481"/>
              <a:gd name="T115" fmla="*/ 2141 h 2267"/>
              <a:gd name="T116" fmla="*/ 1348 w 1481"/>
              <a:gd name="T117" fmla="*/ 2170 h 2267"/>
              <a:gd name="T118" fmla="*/ 1378 w 1481"/>
              <a:gd name="T119" fmla="*/ 2192 h 2267"/>
              <a:gd name="T120" fmla="*/ 1407 w 1481"/>
              <a:gd name="T121" fmla="*/ 2207 h 2267"/>
              <a:gd name="T122" fmla="*/ 1437 w 1481"/>
              <a:gd name="T123" fmla="*/ 2230 h 2267"/>
              <a:gd name="T124" fmla="*/ 1466 w 1481"/>
              <a:gd name="T125" fmla="*/ 2244 h 2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81" h="2267">
                <a:moveTo>
                  <a:pt x="0" y="2163"/>
                </a:moveTo>
                <a:lnTo>
                  <a:pt x="7" y="1822"/>
                </a:lnTo>
                <a:lnTo>
                  <a:pt x="7" y="1830"/>
                </a:lnTo>
                <a:lnTo>
                  <a:pt x="15" y="2133"/>
                </a:lnTo>
                <a:lnTo>
                  <a:pt x="22" y="2022"/>
                </a:lnTo>
                <a:lnTo>
                  <a:pt x="30" y="1785"/>
                </a:lnTo>
                <a:lnTo>
                  <a:pt x="37" y="1993"/>
                </a:lnTo>
                <a:lnTo>
                  <a:pt x="44" y="2237"/>
                </a:lnTo>
                <a:lnTo>
                  <a:pt x="52" y="1948"/>
                </a:lnTo>
                <a:lnTo>
                  <a:pt x="52" y="1770"/>
                </a:lnTo>
                <a:lnTo>
                  <a:pt x="59" y="1733"/>
                </a:lnTo>
                <a:lnTo>
                  <a:pt x="67" y="1830"/>
                </a:lnTo>
                <a:lnTo>
                  <a:pt x="74" y="2030"/>
                </a:lnTo>
                <a:lnTo>
                  <a:pt x="74" y="2267"/>
                </a:lnTo>
                <a:lnTo>
                  <a:pt x="81" y="2030"/>
                </a:lnTo>
                <a:lnTo>
                  <a:pt x="89" y="1844"/>
                </a:lnTo>
                <a:lnTo>
                  <a:pt x="96" y="1726"/>
                </a:lnTo>
                <a:lnTo>
                  <a:pt x="96" y="1681"/>
                </a:lnTo>
                <a:lnTo>
                  <a:pt x="104" y="1726"/>
                </a:lnTo>
                <a:lnTo>
                  <a:pt x="111" y="1830"/>
                </a:lnTo>
                <a:lnTo>
                  <a:pt x="118" y="1978"/>
                </a:lnTo>
                <a:lnTo>
                  <a:pt x="118" y="2155"/>
                </a:lnTo>
                <a:lnTo>
                  <a:pt x="126" y="2192"/>
                </a:lnTo>
                <a:lnTo>
                  <a:pt x="133" y="2015"/>
                </a:lnTo>
                <a:lnTo>
                  <a:pt x="141" y="1859"/>
                </a:lnTo>
                <a:lnTo>
                  <a:pt x="141" y="1741"/>
                </a:lnTo>
                <a:lnTo>
                  <a:pt x="148" y="1652"/>
                </a:lnTo>
                <a:lnTo>
                  <a:pt x="155" y="1607"/>
                </a:lnTo>
                <a:lnTo>
                  <a:pt x="163" y="1607"/>
                </a:lnTo>
                <a:lnTo>
                  <a:pt x="163" y="1644"/>
                </a:lnTo>
                <a:lnTo>
                  <a:pt x="170" y="1704"/>
                </a:lnTo>
                <a:lnTo>
                  <a:pt x="178" y="1800"/>
                </a:lnTo>
                <a:lnTo>
                  <a:pt x="185" y="1911"/>
                </a:lnTo>
                <a:lnTo>
                  <a:pt x="185" y="2044"/>
                </a:lnTo>
                <a:lnTo>
                  <a:pt x="193" y="2178"/>
                </a:lnTo>
                <a:lnTo>
                  <a:pt x="200" y="2215"/>
                </a:lnTo>
                <a:lnTo>
                  <a:pt x="207" y="2081"/>
                </a:lnTo>
                <a:lnTo>
                  <a:pt x="207" y="1948"/>
                </a:lnTo>
                <a:lnTo>
                  <a:pt x="215" y="1830"/>
                </a:lnTo>
                <a:lnTo>
                  <a:pt x="222" y="1718"/>
                </a:lnTo>
                <a:lnTo>
                  <a:pt x="230" y="1622"/>
                </a:lnTo>
                <a:lnTo>
                  <a:pt x="230" y="1548"/>
                </a:lnTo>
                <a:lnTo>
                  <a:pt x="237" y="1489"/>
                </a:lnTo>
                <a:lnTo>
                  <a:pt x="244" y="1444"/>
                </a:lnTo>
                <a:lnTo>
                  <a:pt x="252" y="1422"/>
                </a:lnTo>
                <a:lnTo>
                  <a:pt x="252" y="1415"/>
                </a:lnTo>
                <a:lnTo>
                  <a:pt x="259" y="1422"/>
                </a:lnTo>
                <a:lnTo>
                  <a:pt x="267" y="1444"/>
                </a:lnTo>
                <a:lnTo>
                  <a:pt x="274" y="1489"/>
                </a:lnTo>
                <a:lnTo>
                  <a:pt x="274" y="1541"/>
                </a:lnTo>
                <a:lnTo>
                  <a:pt x="281" y="1600"/>
                </a:lnTo>
                <a:lnTo>
                  <a:pt x="289" y="1674"/>
                </a:lnTo>
                <a:lnTo>
                  <a:pt x="296" y="1763"/>
                </a:lnTo>
                <a:lnTo>
                  <a:pt x="304" y="1852"/>
                </a:lnTo>
                <a:lnTo>
                  <a:pt x="304" y="1948"/>
                </a:lnTo>
                <a:lnTo>
                  <a:pt x="311" y="2052"/>
                </a:lnTo>
                <a:lnTo>
                  <a:pt x="318" y="2163"/>
                </a:lnTo>
                <a:lnTo>
                  <a:pt x="326" y="2259"/>
                </a:lnTo>
                <a:lnTo>
                  <a:pt x="326" y="2148"/>
                </a:lnTo>
                <a:lnTo>
                  <a:pt x="333" y="2037"/>
                </a:lnTo>
                <a:lnTo>
                  <a:pt x="341" y="1918"/>
                </a:lnTo>
                <a:lnTo>
                  <a:pt x="348" y="1807"/>
                </a:lnTo>
                <a:lnTo>
                  <a:pt x="348" y="1696"/>
                </a:lnTo>
                <a:lnTo>
                  <a:pt x="355" y="1585"/>
                </a:lnTo>
                <a:lnTo>
                  <a:pt x="363" y="1474"/>
                </a:lnTo>
                <a:lnTo>
                  <a:pt x="370" y="1370"/>
                </a:lnTo>
                <a:lnTo>
                  <a:pt x="370" y="1267"/>
                </a:lnTo>
                <a:lnTo>
                  <a:pt x="378" y="1170"/>
                </a:lnTo>
                <a:lnTo>
                  <a:pt x="385" y="1074"/>
                </a:lnTo>
                <a:lnTo>
                  <a:pt x="392" y="978"/>
                </a:lnTo>
                <a:lnTo>
                  <a:pt x="392" y="896"/>
                </a:lnTo>
                <a:lnTo>
                  <a:pt x="400" y="808"/>
                </a:lnTo>
                <a:lnTo>
                  <a:pt x="407" y="733"/>
                </a:lnTo>
                <a:lnTo>
                  <a:pt x="415" y="659"/>
                </a:lnTo>
                <a:lnTo>
                  <a:pt x="415" y="585"/>
                </a:lnTo>
                <a:lnTo>
                  <a:pt x="422" y="519"/>
                </a:lnTo>
                <a:lnTo>
                  <a:pt x="430" y="459"/>
                </a:lnTo>
                <a:lnTo>
                  <a:pt x="437" y="400"/>
                </a:lnTo>
                <a:lnTo>
                  <a:pt x="437" y="348"/>
                </a:lnTo>
                <a:lnTo>
                  <a:pt x="444" y="304"/>
                </a:lnTo>
                <a:lnTo>
                  <a:pt x="452" y="259"/>
                </a:lnTo>
                <a:lnTo>
                  <a:pt x="459" y="215"/>
                </a:lnTo>
                <a:lnTo>
                  <a:pt x="459" y="178"/>
                </a:lnTo>
                <a:lnTo>
                  <a:pt x="467" y="148"/>
                </a:lnTo>
                <a:lnTo>
                  <a:pt x="474" y="119"/>
                </a:lnTo>
                <a:lnTo>
                  <a:pt x="481" y="97"/>
                </a:lnTo>
                <a:lnTo>
                  <a:pt x="481" y="74"/>
                </a:lnTo>
                <a:lnTo>
                  <a:pt x="489" y="52"/>
                </a:lnTo>
                <a:lnTo>
                  <a:pt x="496" y="37"/>
                </a:lnTo>
                <a:lnTo>
                  <a:pt x="504" y="22"/>
                </a:lnTo>
                <a:lnTo>
                  <a:pt x="504" y="15"/>
                </a:lnTo>
                <a:lnTo>
                  <a:pt x="511" y="8"/>
                </a:lnTo>
                <a:lnTo>
                  <a:pt x="518" y="0"/>
                </a:lnTo>
                <a:lnTo>
                  <a:pt x="526" y="0"/>
                </a:lnTo>
                <a:lnTo>
                  <a:pt x="533" y="0"/>
                </a:lnTo>
                <a:lnTo>
                  <a:pt x="541" y="0"/>
                </a:lnTo>
                <a:lnTo>
                  <a:pt x="548" y="8"/>
                </a:lnTo>
                <a:lnTo>
                  <a:pt x="548" y="15"/>
                </a:lnTo>
                <a:lnTo>
                  <a:pt x="555" y="22"/>
                </a:lnTo>
                <a:lnTo>
                  <a:pt x="563" y="37"/>
                </a:lnTo>
                <a:lnTo>
                  <a:pt x="570" y="45"/>
                </a:lnTo>
                <a:lnTo>
                  <a:pt x="570" y="59"/>
                </a:lnTo>
                <a:lnTo>
                  <a:pt x="578" y="74"/>
                </a:lnTo>
                <a:lnTo>
                  <a:pt x="585" y="89"/>
                </a:lnTo>
                <a:lnTo>
                  <a:pt x="592" y="111"/>
                </a:lnTo>
                <a:lnTo>
                  <a:pt x="592" y="126"/>
                </a:lnTo>
                <a:lnTo>
                  <a:pt x="600" y="148"/>
                </a:lnTo>
                <a:lnTo>
                  <a:pt x="607" y="163"/>
                </a:lnTo>
                <a:lnTo>
                  <a:pt x="615" y="185"/>
                </a:lnTo>
                <a:lnTo>
                  <a:pt x="615" y="208"/>
                </a:lnTo>
                <a:lnTo>
                  <a:pt x="622" y="230"/>
                </a:lnTo>
                <a:lnTo>
                  <a:pt x="629" y="252"/>
                </a:lnTo>
                <a:lnTo>
                  <a:pt x="637" y="274"/>
                </a:lnTo>
                <a:lnTo>
                  <a:pt x="637" y="296"/>
                </a:lnTo>
                <a:lnTo>
                  <a:pt x="644" y="319"/>
                </a:lnTo>
                <a:lnTo>
                  <a:pt x="652" y="348"/>
                </a:lnTo>
                <a:lnTo>
                  <a:pt x="659" y="371"/>
                </a:lnTo>
                <a:lnTo>
                  <a:pt x="667" y="393"/>
                </a:lnTo>
                <a:lnTo>
                  <a:pt x="667" y="422"/>
                </a:lnTo>
                <a:lnTo>
                  <a:pt x="674" y="445"/>
                </a:lnTo>
                <a:lnTo>
                  <a:pt x="681" y="474"/>
                </a:lnTo>
                <a:lnTo>
                  <a:pt x="689" y="496"/>
                </a:lnTo>
                <a:lnTo>
                  <a:pt x="689" y="519"/>
                </a:lnTo>
                <a:lnTo>
                  <a:pt x="696" y="548"/>
                </a:lnTo>
                <a:lnTo>
                  <a:pt x="704" y="571"/>
                </a:lnTo>
                <a:lnTo>
                  <a:pt x="711" y="600"/>
                </a:lnTo>
                <a:lnTo>
                  <a:pt x="711" y="622"/>
                </a:lnTo>
                <a:lnTo>
                  <a:pt x="718" y="652"/>
                </a:lnTo>
                <a:lnTo>
                  <a:pt x="726" y="674"/>
                </a:lnTo>
                <a:lnTo>
                  <a:pt x="733" y="704"/>
                </a:lnTo>
                <a:lnTo>
                  <a:pt x="733" y="726"/>
                </a:lnTo>
                <a:lnTo>
                  <a:pt x="741" y="748"/>
                </a:lnTo>
                <a:lnTo>
                  <a:pt x="748" y="778"/>
                </a:lnTo>
                <a:lnTo>
                  <a:pt x="755" y="800"/>
                </a:lnTo>
                <a:lnTo>
                  <a:pt x="755" y="822"/>
                </a:lnTo>
                <a:lnTo>
                  <a:pt x="763" y="852"/>
                </a:lnTo>
                <a:lnTo>
                  <a:pt x="770" y="874"/>
                </a:lnTo>
                <a:lnTo>
                  <a:pt x="778" y="896"/>
                </a:lnTo>
                <a:lnTo>
                  <a:pt x="778" y="926"/>
                </a:lnTo>
                <a:lnTo>
                  <a:pt x="785" y="948"/>
                </a:lnTo>
                <a:lnTo>
                  <a:pt x="792" y="970"/>
                </a:lnTo>
                <a:lnTo>
                  <a:pt x="800" y="993"/>
                </a:lnTo>
                <a:lnTo>
                  <a:pt x="800" y="1015"/>
                </a:lnTo>
                <a:lnTo>
                  <a:pt x="807" y="1037"/>
                </a:lnTo>
                <a:lnTo>
                  <a:pt x="815" y="1059"/>
                </a:lnTo>
                <a:lnTo>
                  <a:pt x="822" y="1082"/>
                </a:lnTo>
                <a:lnTo>
                  <a:pt x="822" y="1104"/>
                </a:lnTo>
                <a:lnTo>
                  <a:pt x="829" y="1126"/>
                </a:lnTo>
                <a:lnTo>
                  <a:pt x="837" y="1148"/>
                </a:lnTo>
                <a:lnTo>
                  <a:pt x="844" y="1170"/>
                </a:lnTo>
                <a:lnTo>
                  <a:pt x="844" y="1193"/>
                </a:lnTo>
                <a:lnTo>
                  <a:pt x="852" y="1207"/>
                </a:lnTo>
                <a:lnTo>
                  <a:pt x="859" y="1230"/>
                </a:lnTo>
                <a:lnTo>
                  <a:pt x="866" y="1252"/>
                </a:lnTo>
                <a:lnTo>
                  <a:pt x="866" y="1274"/>
                </a:lnTo>
                <a:lnTo>
                  <a:pt x="874" y="1289"/>
                </a:lnTo>
                <a:lnTo>
                  <a:pt x="881" y="1311"/>
                </a:lnTo>
                <a:lnTo>
                  <a:pt x="889" y="1326"/>
                </a:lnTo>
                <a:lnTo>
                  <a:pt x="889" y="1348"/>
                </a:lnTo>
                <a:lnTo>
                  <a:pt x="896" y="1363"/>
                </a:lnTo>
                <a:lnTo>
                  <a:pt x="904" y="1385"/>
                </a:lnTo>
                <a:lnTo>
                  <a:pt x="911" y="1400"/>
                </a:lnTo>
                <a:lnTo>
                  <a:pt x="911" y="1422"/>
                </a:lnTo>
                <a:lnTo>
                  <a:pt x="918" y="1437"/>
                </a:lnTo>
                <a:lnTo>
                  <a:pt x="926" y="1452"/>
                </a:lnTo>
                <a:lnTo>
                  <a:pt x="933" y="1467"/>
                </a:lnTo>
                <a:lnTo>
                  <a:pt x="933" y="1489"/>
                </a:lnTo>
                <a:lnTo>
                  <a:pt x="941" y="1504"/>
                </a:lnTo>
                <a:lnTo>
                  <a:pt x="948" y="1519"/>
                </a:lnTo>
                <a:lnTo>
                  <a:pt x="955" y="1533"/>
                </a:lnTo>
                <a:lnTo>
                  <a:pt x="955" y="1548"/>
                </a:lnTo>
                <a:lnTo>
                  <a:pt x="963" y="1563"/>
                </a:lnTo>
                <a:lnTo>
                  <a:pt x="970" y="1578"/>
                </a:lnTo>
                <a:lnTo>
                  <a:pt x="978" y="1593"/>
                </a:lnTo>
                <a:lnTo>
                  <a:pt x="978" y="1607"/>
                </a:lnTo>
                <a:lnTo>
                  <a:pt x="985" y="1622"/>
                </a:lnTo>
                <a:lnTo>
                  <a:pt x="992" y="1637"/>
                </a:lnTo>
                <a:lnTo>
                  <a:pt x="1000" y="1652"/>
                </a:lnTo>
                <a:lnTo>
                  <a:pt x="1007" y="1667"/>
                </a:lnTo>
                <a:lnTo>
                  <a:pt x="1007" y="1674"/>
                </a:lnTo>
                <a:lnTo>
                  <a:pt x="1015" y="1689"/>
                </a:lnTo>
                <a:lnTo>
                  <a:pt x="1022" y="1704"/>
                </a:lnTo>
                <a:lnTo>
                  <a:pt x="1029" y="1718"/>
                </a:lnTo>
                <a:lnTo>
                  <a:pt x="1029" y="1726"/>
                </a:lnTo>
                <a:lnTo>
                  <a:pt x="1037" y="1741"/>
                </a:lnTo>
                <a:lnTo>
                  <a:pt x="1044" y="1756"/>
                </a:lnTo>
                <a:lnTo>
                  <a:pt x="1052" y="1763"/>
                </a:lnTo>
                <a:lnTo>
                  <a:pt x="1052" y="1778"/>
                </a:lnTo>
                <a:lnTo>
                  <a:pt x="1059" y="1785"/>
                </a:lnTo>
                <a:lnTo>
                  <a:pt x="1066" y="1800"/>
                </a:lnTo>
                <a:lnTo>
                  <a:pt x="1074" y="1807"/>
                </a:lnTo>
                <a:lnTo>
                  <a:pt x="1074" y="1822"/>
                </a:lnTo>
                <a:lnTo>
                  <a:pt x="1081" y="1830"/>
                </a:lnTo>
                <a:lnTo>
                  <a:pt x="1089" y="1844"/>
                </a:lnTo>
                <a:lnTo>
                  <a:pt x="1096" y="1852"/>
                </a:lnTo>
                <a:lnTo>
                  <a:pt x="1096" y="1859"/>
                </a:lnTo>
                <a:lnTo>
                  <a:pt x="1103" y="1874"/>
                </a:lnTo>
                <a:lnTo>
                  <a:pt x="1111" y="1881"/>
                </a:lnTo>
                <a:lnTo>
                  <a:pt x="1118" y="1889"/>
                </a:lnTo>
                <a:lnTo>
                  <a:pt x="1118" y="1904"/>
                </a:lnTo>
                <a:lnTo>
                  <a:pt x="1126" y="1911"/>
                </a:lnTo>
                <a:lnTo>
                  <a:pt x="1133" y="1918"/>
                </a:lnTo>
                <a:lnTo>
                  <a:pt x="1141" y="1926"/>
                </a:lnTo>
                <a:lnTo>
                  <a:pt x="1141" y="1933"/>
                </a:lnTo>
                <a:lnTo>
                  <a:pt x="1148" y="1948"/>
                </a:lnTo>
                <a:lnTo>
                  <a:pt x="1155" y="1955"/>
                </a:lnTo>
                <a:lnTo>
                  <a:pt x="1163" y="1963"/>
                </a:lnTo>
                <a:lnTo>
                  <a:pt x="1163" y="1970"/>
                </a:lnTo>
                <a:lnTo>
                  <a:pt x="1170" y="1978"/>
                </a:lnTo>
                <a:lnTo>
                  <a:pt x="1178" y="1985"/>
                </a:lnTo>
                <a:lnTo>
                  <a:pt x="1185" y="1993"/>
                </a:lnTo>
                <a:lnTo>
                  <a:pt x="1185" y="2000"/>
                </a:lnTo>
                <a:lnTo>
                  <a:pt x="1192" y="2007"/>
                </a:lnTo>
                <a:lnTo>
                  <a:pt x="1200" y="2015"/>
                </a:lnTo>
                <a:lnTo>
                  <a:pt x="1207" y="2022"/>
                </a:lnTo>
                <a:lnTo>
                  <a:pt x="1207" y="2030"/>
                </a:lnTo>
                <a:lnTo>
                  <a:pt x="1215" y="2037"/>
                </a:lnTo>
                <a:lnTo>
                  <a:pt x="1222" y="2044"/>
                </a:lnTo>
                <a:lnTo>
                  <a:pt x="1229" y="2052"/>
                </a:lnTo>
                <a:lnTo>
                  <a:pt x="1237" y="2059"/>
                </a:lnTo>
                <a:lnTo>
                  <a:pt x="1244" y="2067"/>
                </a:lnTo>
                <a:lnTo>
                  <a:pt x="1252" y="2074"/>
                </a:lnTo>
                <a:lnTo>
                  <a:pt x="1252" y="2081"/>
                </a:lnTo>
                <a:lnTo>
                  <a:pt x="1259" y="2089"/>
                </a:lnTo>
                <a:lnTo>
                  <a:pt x="1266" y="2096"/>
                </a:lnTo>
                <a:lnTo>
                  <a:pt x="1274" y="2104"/>
                </a:lnTo>
                <a:lnTo>
                  <a:pt x="1281" y="2111"/>
                </a:lnTo>
                <a:lnTo>
                  <a:pt x="1289" y="2118"/>
                </a:lnTo>
                <a:lnTo>
                  <a:pt x="1296" y="2126"/>
                </a:lnTo>
                <a:lnTo>
                  <a:pt x="1303" y="2133"/>
                </a:lnTo>
                <a:lnTo>
                  <a:pt x="1311" y="2133"/>
                </a:lnTo>
                <a:lnTo>
                  <a:pt x="1318" y="2141"/>
                </a:lnTo>
                <a:lnTo>
                  <a:pt x="1326" y="2148"/>
                </a:lnTo>
                <a:lnTo>
                  <a:pt x="1333" y="2155"/>
                </a:lnTo>
                <a:lnTo>
                  <a:pt x="1340" y="2163"/>
                </a:lnTo>
                <a:lnTo>
                  <a:pt x="1348" y="2170"/>
                </a:lnTo>
                <a:lnTo>
                  <a:pt x="1355" y="2170"/>
                </a:lnTo>
                <a:lnTo>
                  <a:pt x="1363" y="2178"/>
                </a:lnTo>
                <a:lnTo>
                  <a:pt x="1370" y="2185"/>
                </a:lnTo>
                <a:lnTo>
                  <a:pt x="1378" y="2192"/>
                </a:lnTo>
                <a:lnTo>
                  <a:pt x="1385" y="2192"/>
                </a:lnTo>
                <a:lnTo>
                  <a:pt x="1392" y="2200"/>
                </a:lnTo>
                <a:lnTo>
                  <a:pt x="1400" y="2207"/>
                </a:lnTo>
                <a:lnTo>
                  <a:pt x="1407" y="2207"/>
                </a:lnTo>
                <a:lnTo>
                  <a:pt x="1415" y="2215"/>
                </a:lnTo>
                <a:lnTo>
                  <a:pt x="1422" y="2222"/>
                </a:lnTo>
                <a:lnTo>
                  <a:pt x="1429" y="2222"/>
                </a:lnTo>
                <a:lnTo>
                  <a:pt x="1437" y="2230"/>
                </a:lnTo>
                <a:lnTo>
                  <a:pt x="1444" y="2230"/>
                </a:lnTo>
                <a:lnTo>
                  <a:pt x="1452" y="2237"/>
                </a:lnTo>
                <a:lnTo>
                  <a:pt x="1459" y="2244"/>
                </a:lnTo>
                <a:lnTo>
                  <a:pt x="1466" y="2244"/>
                </a:lnTo>
                <a:lnTo>
                  <a:pt x="1474" y="2244"/>
                </a:lnTo>
                <a:lnTo>
                  <a:pt x="1481" y="2252"/>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811" name="Freeform 67">
            <a:extLst>
              <a:ext uri="{FF2B5EF4-FFF2-40B4-BE49-F238E27FC236}">
                <a16:creationId xmlns:a16="http://schemas.microsoft.com/office/drawing/2014/main" id="{870E6244-08B6-4C08-AAEC-6079DAD513C6}"/>
              </a:ext>
            </a:extLst>
          </p:cNvPr>
          <p:cNvSpPr>
            <a:spLocks/>
          </p:cNvSpPr>
          <p:nvPr/>
        </p:nvSpPr>
        <p:spPr bwMode="auto">
          <a:xfrm>
            <a:off x="3181350" y="5200650"/>
            <a:ext cx="1617663" cy="157163"/>
          </a:xfrm>
          <a:custGeom>
            <a:avLst/>
            <a:gdLst>
              <a:gd name="T0" fmla="*/ 15 w 1304"/>
              <a:gd name="T1" fmla="*/ 111 h 119"/>
              <a:gd name="T2" fmla="*/ 37 w 1304"/>
              <a:gd name="T3" fmla="*/ 119 h 119"/>
              <a:gd name="T4" fmla="*/ 59 w 1304"/>
              <a:gd name="T5" fmla="*/ 104 h 119"/>
              <a:gd name="T6" fmla="*/ 82 w 1304"/>
              <a:gd name="T7" fmla="*/ 96 h 119"/>
              <a:gd name="T8" fmla="*/ 104 w 1304"/>
              <a:gd name="T9" fmla="*/ 89 h 119"/>
              <a:gd name="T10" fmla="*/ 126 w 1304"/>
              <a:gd name="T11" fmla="*/ 82 h 119"/>
              <a:gd name="T12" fmla="*/ 148 w 1304"/>
              <a:gd name="T13" fmla="*/ 74 h 119"/>
              <a:gd name="T14" fmla="*/ 171 w 1304"/>
              <a:gd name="T15" fmla="*/ 67 h 119"/>
              <a:gd name="T16" fmla="*/ 193 w 1304"/>
              <a:gd name="T17" fmla="*/ 59 h 119"/>
              <a:gd name="T18" fmla="*/ 215 w 1304"/>
              <a:gd name="T19" fmla="*/ 59 h 119"/>
              <a:gd name="T20" fmla="*/ 237 w 1304"/>
              <a:gd name="T21" fmla="*/ 52 h 119"/>
              <a:gd name="T22" fmla="*/ 259 w 1304"/>
              <a:gd name="T23" fmla="*/ 44 h 119"/>
              <a:gd name="T24" fmla="*/ 282 w 1304"/>
              <a:gd name="T25" fmla="*/ 44 h 119"/>
              <a:gd name="T26" fmla="*/ 304 w 1304"/>
              <a:gd name="T27" fmla="*/ 37 h 119"/>
              <a:gd name="T28" fmla="*/ 326 w 1304"/>
              <a:gd name="T29" fmla="*/ 30 h 119"/>
              <a:gd name="T30" fmla="*/ 348 w 1304"/>
              <a:gd name="T31" fmla="*/ 30 h 119"/>
              <a:gd name="T32" fmla="*/ 371 w 1304"/>
              <a:gd name="T33" fmla="*/ 30 h 119"/>
              <a:gd name="T34" fmla="*/ 393 w 1304"/>
              <a:gd name="T35" fmla="*/ 22 h 119"/>
              <a:gd name="T36" fmla="*/ 415 w 1304"/>
              <a:gd name="T37" fmla="*/ 22 h 119"/>
              <a:gd name="T38" fmla="*/ 437 w 1304"/>
              <a:gd name="T39" fmla="*/ 15 h 119"/>
              <a:gd name="T40" fmla="*/ 459 w 1304"/>
              <a:gd name="T41" fmla="*/ 15 h 119"/>
              <a:gd name="T42" fmla="*/ 482 w 1304"/>
              <a:gd name="T43" fmla="*/ 15 h 119"/>
              <a:gd name="T44" fmla="*/ 504 w 1304"/>
              <a:gd name="T45" fmla="*/ 15 h 119"/>
              <a:gd name="T46" fmla="*/ 526 w 1304"/>
              <a:gd name="T47" fmla="*/ 7 h 119"/>
              <a:gd name="T48" fmla="*/ 548 w 1304"/>
              <a:gd name="T49" fmla="*/ 7 h 119"/>
              <a:gd name="T50" fmla="*/ 570 w 1304"/>
              <a:gd name="T51" fmla="*/ 7 h 119"/>
              <a:gd name="T52" fmla="*/ 593 w 1304"/>
              <a:gd name="T53" fmla="*/ 7 h 119"/>
              <a:gd name="T54" fmla="*/ 615 w 1304"/>
              <a:gd name="T55" fmla="*/ 7 h 119"/>
              <a:gd name="T56" fmla="*/ 637 w 1304"/>
              <a:gd name="T57" fmla="*/ 7 h 119"/>
              <a:gd name="T58" fmla="*/ 659 w 1304"/>
              <a:gd name="T59" fmla="*/ 0 h 119"/>
              <a:gd name="T60" fmla="*/ 682 w 1304"/>
              <a:gd name="T61" fmla="*/ 0 h 119"/>
              <a:gd name="T62" fmla="*/ 704 w 1304"/>
              <a:gd name="T63" fmla="*/ 0 h 119"/>
              <a:gd name="T64" fmla="*/ 726 w 1304"/>
              <a:gd name="T65" fmla="*/ 0 h 119"/>
              <a:gd name="T66" fmla="*/ 748 w 1304"/>
              <a:gd name="T67" fmla="*/ 0 h 119"/>
              <a:gd name="T68" fmla="*/ 770 w 1304"/>
              <a:gd name="T69" fmla="*/ 0 h 119"/>
              <a:gd name="T70" fmla="*/ 793 w 1304"/>
              <a:gd name="T71" fmla="*/ 0 h 119"/>
              <a:gd name="T72" fmla="*/ 815 w 1304"/>
              <a:gd name="T73" fmla="*/ 0 h 119"/>
              <a:gd name="T74" fmla="*/ 837 w 1304"/>
              <a:gd name="T75" fmla="*/ 0 h 119"/>
              <a:gd name="T76" fmla="*/ 859 w 1304"/>
              <a:gd name="T77" fmla="*/ 0 h 119"/>
              <a:gd name="T78" fmla="*/ 882 w 1304"/>
              <a:gd name="T79" fmla="*/ 0 h 119"/>
              <a:gd name="T80" fmla="*/ 904 w 1304"/>
              <a:gd name="T81" fmla="*/ 0 h 119"/>
              <a:gd name="T82" fmla="*/ 926 w 1304"/>
              <a:gd name="T83" fmla="*/ 0 h 119"/>
              <a:gd name="T84" fmla="*/ 948 w 1304"/>
              <a:gd name="T85" fmla="*/ 0 h 119"/>
              <a:gd name="T86" fmla="*/ 970 w 1304"/>
              <a:gd name="T87" fmla="*/ 0 h 119"/>
              <a:gd name="T88" fmla="*/ 993 w 1304"/>
              <a:gd name="T89" fmla="*/ 0 h 119"/>
              <a:gd name="T90" fmla="*/ 1015 w 1304"/>
              <a:gd name="T91" fmla="*/ 0 h 119"/>
              <a:gd name="T92" fmla="*/ 1037 w 1304"/>
              <a:gd name="T93" fmla="*/ 0 h 119"/>
              <a:gd name="T94" fmla="*/ 1059 w 1304"/>
              <a:gd name="T95" fmla="*/ 0 h 119"/>
              <a:gd name="T96" fmla="*/ 1082 w 1304"/>
              <a:gd name="T97" fmla="*/ 0 h 119"/>
              <a:gd name="T98" fmla="*/ 1104 w 1304"/>
              <a:gd name="T99" fmla="*/ 0 h 119"/>
              <a:gd name="T100" fmla="*/ 1126 w 1304"/>
              <a:gd name="T101" fmla="*/ 0 h 119"/>
              <a:gd name="T102" fmla="*/ 1148 w 1304"/>
              <a:gd name="T103" fmla="*/ 0 h 119"/>
              <a:gd name="T104" fmla="*/ 1170 w 1304"/>
              <a:gd name="T105" fmla="*/ 0 h 119"/>
              <a:gd name="T106" fmla="*/ 1193 w 1304"/>
              <a:gd name="T107" fmla="*/ 0 h 119"/>
              <a:gd name="T108" fmla="*/ 1215 w 1304"/>
              <a:gd name="T109" fmla="*/ 0 h 119"/>
              <a:gd name="T110" fmla="*/ 1237 w 1304"/>
              <a:gd name="T111" fmla="*/ 0 h 119"/>
              <a:gd name="T112" fmla="*/ 1259 w 1304"/>
              <a:gd name="T113" fmla="*/ 7 h 119"/>
              <a:gd name="T114" fmla="*/ 1281 w 1304"/>
              <a:gd name="T115" fmla="*/ 7 h 119"/>
              <a:gd name="T116" fmla="*/ 1304 w 1304"/>
              <a:gd name="T117" fmla="*/ 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04" h="119">
                <a:moveTo>
                  <a:pt x="0" y="104"/>
                </a:moveTo>
                <a:lnTo>
                  <a:pt x="8" y="111"/>
                </a:lnTo>
                <a:lnTo>
                  <a:pt x="15" y="111"/>
                </a:lnTo>
                <a:lnTo>
                  <a:pt x="22" y="119"/>
                </a:lnTo>
                <a:lnTo>
                  <a:pt x="30" y="119"/>
                </a:lnTo>
                <a:lnTo>
                  <a:pt x="37" y="119"/>
                </a:lnTo>
                <a:lnTo>
                  <a:pt x="45" y="111"/>
                </a:lnTo>
                <a:lnTo>
                  <a:pt x="52" y="111"/>
                </a:lnTo>
                <a:lnTo>
                  <a:pt x="59" y="104"/>
                </a:lnTo>
                <a:lnTo>
                  <a:pt x="67" y="104"/>
                </a:lnTo>
                <a:lnTo>
                  <a:pt x="74" y="96"/>
                </a:lnTo>
                <a:lnTo>
                  <a:pt x="82" y="96"/>
                </a:lnTo>
                <a:lnTo>
                  <a:pt x="89" y="96"/>
                </a:lnTo>
                <a:lnTo>
                  <a:pt x="96" y="89"/>
                </a:lnTo>
                <a:lnTo>
                  <a:pt x="104" y="89"/>
                </a:lnTo>
                <a:lnTo>
                  <a:pt x="111" y="82"/>
                </a:lnTo>
                <a:lnTo>
                  <a:pt x="119" y="82"/>
                </a:lnTo>
                <a:lnTo>
                  <a:pt x="126" y="82"/>
                </a:lnTo>
                <a:lnTo>
                  <a:pt x="134" y="74"/>
                </a:lnTo>
                <a:lnTo>
                  <a:pt x="141" y="74"/>
                </a:lnTo>
                <a:lnTo>
                  <a:pt x="148" y="74"/>
                </a:lnTo>
                <a:lnTo>
                  <a:pt x="156" y="74"/>
                </a:lnTo>
                <a:lnTo>
                  <a:pt x="163" y="67"/>
                </a:lnTo>
                <a:lnTo>
                  <a:pt x="171" y="67"/>
                </a:lnTo>
                <a:lnTo>
                  <a:pt x="178" y="67"/>
                </a:lnTo>
                <a:lnTo>
                  <a:pt x="185" y="59"/>
                </a:lnTo>
                <a:lnTo>
                  <a:pt x="193" y="59"/>
                </a:lnTo>
                <a:lnTo>
                  <a:pt x="200" y="59"/>
                </a:lnTo>
                <a:lnTo>
                  <a:pt x="208" y="59"/>
                </a:lnTo>
                <a:lnTo>
                  <a:pt x="215" y="59"/>
                </a:lnTo>
                <a:lnTo>
                  <a:pt x="222" y="52"/>
                </a:lnTo>
                <a:lnTo>
                  <a:pt x="230" y="52"/>
                </a:lnTo>
                <a:lnTo>
                  <a:pt x="237" y="52"/>
                </a:lnTo>
                <a:lnTo>
                  <a:pt x="245" y="52"/>
                </a:lnTo>
                <a:lnTo>
                  <a:pt x="252" y="44"/>
                </a:lnTo>
                <a:lnTo>
                  <a:pt x="259" y="44"/>
                </a:lnTo>
                <a:lnTo>
                  <a:pt x="267" y="44"/>
                </a:lnTo>
                <a:lnTo>
                  <a:pt x="274" y="44"/>
                </a:lnTo>
                <a:lnTo>
                  <a:pt x="282" y="44"/>
                </a:lnTo>
                <a:lnTo>
                  <a:pt x="289" y="37"/>
                </a:lnTo>
                <a:lnTo>
                  <a:pt x="296" y="37"/>
                </a:lnTo>
                <a:lnTo>
                  <a:pt x="304" y="37"/>
                </a:lnTo>
                <a:lnTo>
                  <a:pt x="311" y="37"/>
                </a:lnTo>
                <a:lnTo>
                  <a:pt x="319" y="37"/>
                </a:lnTo>
                <a:lnTo>
                  <a:pt x="326" y="30"/>
                </a:lnTo>
                <a:lnTo>
                  <a:pt x="333" y="30"/>
                </a:lnTo>
                <a:lnTo>
                  <a:pt x="341" y="30"/>
                </a:lnTo>
                <a:lnTo>
                  <a:pt x="348" y="30"/>
                </a:lnTo>
                <a:lnTo>
                  <a:pt x="356" y="30"/>
                </a:lnTo>
                <a:lnTo>
                  <a:pt x="363" y="30"/>
                </a:lnTo>
                <a:lnTo>
                  <a:pt x="371" y="30"/>
                </a:lnTo>
                <a:lnTo>
                  <a:pt x="378" y="22"/>
                </a:lnTo>
                <a:lnTo>
                  <a:pt x="385" y="22"/>
                </a:lnTo>
                <a:lnTo>
                  <a:pt x="393" y="22"/>
                </a:lnTo>
                <a:lnTo>
                  <a:pt x="400" y="22"/>
                </a:lnTo>
                <a:lnTo>
                  <a:pt x="408" y="22"/>
                </a:lnTo>
                <a:lnTo>
                  <a:pt x="415" y="22"/>
                </a:lnTo>
                <a:lnTo>
                  <a:pt x="422" y="22"/>
                </a:lnTo>
                <a:lnTo>
                  <a:pt x="430" y="22"/>
                </a:lnTo>
                <a:lnTo>
                  <a:pt x="437" y="15"/>
                </a:lnTo>
                <a:lnTo>
                  <a:pt x="445" y="15"/>
                </a:lnTo>
                <a:lnTo>
                  <a:pt x="452" y="15"/>
                </a:lnTo>
                <a:lnTo>
                  <a:pt x="459" y="15"/>
                </a:lnTo>
                <a:lnTo>
                  <a:pt x="467" y="15"/>
                </a:lnTo>
                <a:lnTo>
                  <a:pt x="474" y="15"/>
                </a:lnTo>
                <a:lnTo>
                  <a:pt x="482" y="15"/>
                </a:lnTo>
                <a:lnTo>
                  <a:pt x="489" y="15"/>
                </a:lnTo>
                <a:lnTo>
                  <a:pt x="496" y="15"/>
                </a:lnTo>
                <a:lnTo>
                  <a:pt x="504" y="15"/>
                </a:lnTo>
                <a:lnTo>
                  <a:pt x="511" y="15"/>
                </a:lnTo>
                <a:lnTo>
                  <a:pt x="519" y="7"/>
                </a:lnTo>
                <a:lnTo>
                  <a:pt x="526" y="7"/>
                </a:lnTo>
                <a:lnTo>
                  <a:pt x="533" y="7"/>
                </a:lnTo>
                <a:lnTo>
                  <a:pt x="541" y="7"/>
                </a:lnTo>
                <a:lnTo>
                  <a:pt x="548" y="7"/>
                </a:lnTo>
                <a:lnTo>
                  <a:pt x="556" y="7"/>
                </a:lnTo>
                <a:lnTo>
                  <a:pt x="563" y="7"/>
                </a:lnTo>
                <a:lnTo>
                  <a:pt x="570" y="7"/>
                </a:lnTo>
                <a:lnTo>
                  <a:pt x="578" y="7"/>
                </a:lnTo>
                <a:lnTo>
                  <a:pt x="585" y="7"/>
                </a:lnTo>
                <a:lnTo>
                  <a:pt x="593" y="7"/>
                </a:lnTo>
                <a:lnTo>
                  <a:pt x="600" y="7"/>
                </a:lnTo>
                <a:lnTo>
                  <a:pt x="608" y="7"/>
                </a:lnTo>
                <a:lnTo>
                  <a:pt x="615" y="7"/>
                </a:lnTo>
                <a:lnTo>
                  <a:pt x="622" y="7"/>
                </a:lnTo>
                <a:lnTo>
                  <a:pt x="630" y="7"/>
                </a:lnTo>
                <a:lnTo>
                  <a:pt x="637" y="7"/>
                </a:lnTo>
                <a:lnTo>
                  <a:pt x="645" y="7"/>
                </a:lnTo>
                <a:lnTo>
                  <a:pt x="652" y="7"/>
                </a:lnTo>
                <a:lnTo>
                  <a:pt x="659" y="0"/>
                </a:lnTo>
                <a:lnTo>
                  <a:pt x="667" y="0"/>
                </a:lnTo>
                <a:lnTo>
                  <a:pt x="674" y="0"/>
                </a:lnTo>
                <a:lnTo>
                  <a:pt x="682" y="0"/>
                </a:lnTo>
                <a:lnTo>
                  <a:pt x="689" y="0"/>
                </a:lnTo>
                <a:lnTo>
                  <a:pt x="696" y="0"/>
                </a:lnTo>
                <a:lnTo>
                  <a:pt x="704" y="0"/>
                </a:lnTo>
                <a:lnTo>
                  <a:pt x="711" y="0"/>
                </a:lnTo>
                <a:lnTo>
                  <a:pt x="719" y="0"/>
                </a:lnTo>
                <a:lnTo>
                  <a:pt x="726" y="0"/>
                </a:lnTo>
                <a:lnTo>
                  <a:pt x="733" y="0"/>
                </a:lnTo>
                <a:lnTo>
                  <a:pt x="741" y="0"/>
                </a:lnTo>
                <a:lnTo>
                  <a:pt x="748" y="0"/>
                </a:lnTo>
                <a:lnTo>
                  <a:pt x="756" y="0"/>
                </a:lnTo>
                <a:lnTo>
                  <a:pt x="763" y="0"/>
                </a:lnTo>
                <a:lnTo>
                  <a:pt x="770" y="0"/>
                </a:lnTo>
                <a:lnTo>
                  <a:pt x="778" y="0"/>
                </a:lnTo>
                <a:lnTo>
                  <a:pt x="785" y="0"/>
                </a:lnTo>
                <a:lnTo>
                  <a:pt x="793" y="0"/>
                </a:lnTo>
                <a:lnTo>
                  <a:pt x="800" y="0"/>
                </a:lnTo>
                <a:lnTo>
                  <a:pt x="807" y="0"/>
                </a:lnTo>
                <a:lnTo>
                  <a:pt x="815" y="0"/>
                </a:lnTo>
                <a:lnTo>
                  <a:pt x="822" y="0"/>
                </a:lnTo>
                <a:lnTo>
                  <a:pt x="830" y="0"/>
                </a:lnTo>
                <a:lnTo>
                  <a:pt x="837" y="0"/>
                </a:lnTo>
                <a:lnTo>
                  <a:pt x="845" y="0"/>
                </a:lnTo>
                <a:lnTo>
                  <a:pt x="852" y="0"/>
                </a:lnTo>
                <a:lnTo>
                  <a:pt x="859" y="0"/>
                </a:lnTo>
                <a:lnTo>
                  <a:pt x="867" y="0"/>
                </a:lnTo>
                <a:lnTo>
                  <a:pt x="874" y="0"/>
                </a:lnTo>
                <a:lnTo>
                  <a:pt x="882" y="0"/>
                </a:lnTo>
                <a:lnTo>
                  <a:pt x="889" y="0"/>
                </a:lnTo>
                <a:lnTo>
                  <a:pt x="896" y="0"/>
                </a:lnTo>
                <a:lnTo>
                  <a:pt x="904" y="0"/>
                </a:lnTo>
                <a:lnTo>
                  <a:pt x="911" y="0"/>
                </a:lnTo>
                <a:lnTo>
                  <a:pt x="919" y="0"/>
                </a:lnTo>
                <a:lnTo>
                  <a:pt x="926" y="0"/>
                </a:lnTo>
                <a:lnTo>
                  <a:pt x="933" y="0"/>
                </a:lnTo>
                <a:lnTo>
                  <a:pt x="941" y="0"/>
                </a:lnTo>
                <a:lnTo>
                  <a:pt x="948" y="0"/>
                </a:lnTo>
                <a:lnTo>
                  <a:pt x="956" y="0"/>
                </a:lnTo>
                <a:lnTo>
                  <a:pt x="963" y="0"/>
                </a:lnTo>
                <a:lnTo>
                  <a:pt x="970" y="0"/>
                </a:lnTo>
                <a:lnTo>
                  <a:pt x="978" y="0"/>
                </a:lnTo>
                <a:lnTo>
                  <a:pt x="985" y="0"/>
                </a:lnTo>
                <a:lnTo>
                  <a:pt x="993" y="0"/>
                </a:lnTo>
                <a:lnTo>
                  <a:pt x="1000" y="0"/>
                </a:lnTo>
                <a:lnTo>
                  <a:pt x="1007" y="0"/>
                </a:lnTo>
                <a:lnTo>
                  <a:pt x="1015" y="0"/>
                </a:lnTo>
                <a:lnTo>
                  <a:pt x="1022" y="0"/>
                </a:lnTo>
                <a:lnTo>
                  <a:pt x="1030" y="0"/>
                </a:lnTo>
                <a:lnTo>
                  <a:pt x="1037" y="0"/>
                </a:lnTo>
                <a:lnTo>
                  <a:pt x="1044" y="0"/>
                </a:lnTo>
                <a:lnTo>
                  <a:pt x="1052" y="0"/>
                </a:lnTo>
                <a:lnTo>
                  <a:pt x="1059" y="0"/>
                </a:lnTo>
                <a:lnTo>
                  <a:pt x="1067" y="0"/>
                </a:lnTo>
                <a:lnTo>
                  <a:pt x="1074" y="0"/>
                </a:lnTo>
                <a:lnTo>
                  <a:pt x="1082" y="0"/>
                </a:lnTo>
                <a:lnTo>
                  <a:pt x="1089" y="0"/>
                </a:lnTo>
                <a:lnTo>
                  <a:pt x="1096" y="0"/>
                </a:lnTo>
                <a:lnTo>
                  <a:pt x="1104" y="0"/>
                </a:lnTo>
                <a:lnTo>
                  <a:pt x="1111" y="0"/>
                </a:lnTo>
                <a:lnTo>
                  <a:pt x="1119" y="0"/>
                </a:lnTo>
                <a:lnTo>
                  <a:pt x="1126" y="0"/>
                </a:lnTo>
                <a:lnTo>
                  <a:pt x="1133" y="0"/>
                </a:lnTo>
                <a:lnTo>
                  <a:pt x="1141" y="0"/>
                </a:lnTo>
                <a:lnTo>
                  <a:pt x="1148" y="0"/>
                </a:lnTo>
                <a:lnTo>
                  <a:pt x="1156" y="0"/>
                </a:lnTo>
                <a:lnTo>
                  <a:pt x="1163" y="0"/>
                </a:lnTo>
                <a:lnTo>
                  <a:pt x="1170" y="0"/>
                </a:lnTo>
                <a:lnTo>
                  <a:pt x="1178" y="0"/>
                </a:lnTo>
                <a:lnTo>
                  <a:pt x="1185" y="0"/>
                </a:lnTo>
                <a:lnTo>
                  <a:pt x="1193" y="0"/>
                </a:lnTo>
                <a:lnTo>
                  <a:pt x="1200" y="0"/>
                </a:lnTo>
                <a:lnTo>
                  <a:pt x="1207" y="0"/>
                </a:lnTo>
                <a:lnTo>
                  <a:pt x="1215" y="0"/>
                </a:lnTo>
                <a:lnTo>
                  <a:pt x="1222" y="0"/>
                </a:lnTo>
                <a:lnTo>
                  <a:pt x="1230" y="0"/>
                </a:lnTo>
                <a:lnTo>
                  <a:pt x="1237" y="0"/>
                </a:lnTo>
                <a:lnTo>
                  <a:pt x="1244" y="7"/>
                </a:lnTo>
                <a:lnTo>
                  <a:pt x="1252" y="7"/>
                </a:lnTo>
                <a:lnTo>
                  <a:pt x="1259" y="7"/>
                </a:lnTo>
                <a:lnTo>
                  <a:pt x="1267" y="7"/>
                </a:lnTo>
                <a:lnTo>
                  <a:pt x="1274" y="7"/>
                </a:lnTo>
                <a:lnTo>
                  <a:pt x="1281" y="7"/>
                </a:lnTo>
                <a:lnTo>
                  <a:pt x="1289" y="7"/>
                </a:lnTo>
                <a:lnTo>
                  <a:pt x="1296" y="7"/>
                </a:lnTo>
                <a:lnTo>
                  <a:pt x="1304" y="7"/>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812" name="Text Box 68">
            <a:extLst>
              <a:ext uri="{FF2B5EF4-FFF2-40B4-BE49-F238E27FC236}">
                <a16:creationId xmlns:a16="http://schemas.microsoft.com/office/drawing/2014/main" id="{E52353F0-F82B-4280-967E-DC57B3EEE2B9}"/>
              </a:ext>
            </a:extLst>
          </p:cNvPr>
          <p:cNvSpPr txBox="1">
            <a:spLocks noChangeArrowheads="1"/>
          </p:cNvSpPr>
          <p:nvPr/>
        </p:nvSpPr>
        <p:spPr bwMode="auto">
          <a:xfrm>
            <a:off x="455613" y="3276600"/>
            <a:ext cx="457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31813" name="Line 69">
            <a:extLst>
              <a:ext uri="{FF2B5EF4-FFF2-40B4-BE49-F238E27FC236}">
                <a16:creationId xmlns:a16="http://schemas.microsoft.com/office/drawing/2014/main" id="{3C199AF8-B094-47B6-8E78-1237C329B14B}"/>
              </a:ext>
            </a:extLst>
          </p:cNvPr>
          <p:cNvSpPr>
            <a:spLocks noChangeShapeType="1"/>
          </p:cNvSpPr>
          <p:nvPr/>
        </p:nvSpPr>
        <p:spPr bwMode="auto">
          <a:xfrm>
            <a:off x="455613" y="3733800"/>
            <a:ext cx="417512"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814" name="Text Box 70">
            <a:extLst>
              <a:ext uri="{FF2B5EF4-FFF2-40B4-BE49-F238E27FC236}">
                <a16:creationId xmlns:a16="http://schemas.microsoft.com/office/drawing/2014/main" id="{37512E07-8036-4D7F-B40A-ECF1A1524BCB}"/>
              </a:ext>
            </a:extLst>
          </p:cNvPr>
          <p:cNvSpPr txBox="1">
            <a:spLocks noChangeArrowheads="1"/>
          </p:cNvSpPr>
          <p:nvPr/>
        </p:nvSpPr>
        <p:spPr bwMode="auto">
          <a:xfrm>
            <a:off x="304800" y="3657600"/>
            <a:ext cx="739775" cy="4587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r</a:t>
            </a:r>
            <a:r>
              <a:rPr lang="en-US" altLang="en-US"/>
              <a:t>cv</a:t>
            </a:r>
            <a:r>
              <a:rPr lang="en-US" altLang="en-US" baseline="-25000"/>
              <a:t>0</a:t>
            </a:r>
            <a:endParaRPr lang="en-US" altLang="en-US"/>
          </a:p>
        </p:txBody>
      </p:sp>
      <p:sp>
        <p:nvSpPr>
          <p:cNvPr id="31815" name="Line 71">
            <a:extLst>
              <a:ext uri="{FF2B5EF4-FFF2-40B4-BE49-F238E27FC236}">
                <a16:creationId xmlns:a16="http://schemas.microsoft.com/office/drawing/2014/main" id="{0ECBB388-1876-48AD-AF59-55B2E3B5A6B0}"/>
              </a:ext>
            </a:extLst>
          </p:cNvPr>
          <p:cNvSpPr>
            <a:spLocks noChangeShapeType="1"/>
          </p:cNvSpPr>
          <p:nvPr/>
        </p:nvSpPr>
        <p:spPr bwMode="auto">
          <a:xfrm flipV="1">
            <a:off x="1755775" y="54864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816" name="Text Box 72">
            <a:extLst>
              <a:ext uri="{FF2B5EF4-FFF2-40B4-BE49-F238E27FC236}">
                <a16:creationId xmlns:a16="http://schemas.microsoft.com/office/drawing/2014/main" id="{22C0B794-5F45-4B1B-9EBA-343B261F36F6}"/>
              </a:ext>
            </a:extLst>
          </p:cNvPr>
          <p:cNvSpPr txBox="1">
            <a:spLocks noChangeArrowheads="1"/>
          </p:cNvSpPr>
          <p:nvPr/>
        </p:nvSpPr>
        <p:spPr bwMode="auto">
          <a:xfrm>
            <a:off x="688975" y="5562600"/>
            <a:ext cx="6365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a:latin typeface="Times New Roman" panose="02020603050405020304" pitchFamily="18" charset="0"/>
              </a:rPr>
              <a:t>z</a:t>
            </a:r>
            <a:r>
              <a:rPr lang="en-US" altLang="en-US" baseline="-25000">
                <a:latin typeface="Times New Roman" panose="02020603050405020304" pitchFamily="18" charset="0"/>
              </a:rPr>
              <a:t>min</a:t>
            </a:r>
            <a:endParaRPr lang="en-US" altLang="en-US">
              <a:latin typeface="Times New Roman" panose="02020603050405020304" pitchFamily="18" charset="0"/>
            </a:endParaRPr>
          </a:p>
        </p:txBody>
      </p:sp>
      <p:sp>
        <p:nvSpPr>
          <p:cNvPr id="31817" name="Line 73">
            <a:extLst>
              <a:ext uri="{FF2B5EF4-FFF2-40B4-BE49-F238E27FC236}">
                <a16:creationId xmlns:a16="http://schemas.microsoft.com/office/drawing/2014/main" id="{07F3CBE2-C570-4E8E-BA1D-14EAA1692E79}"/>
              </a:ext>
            </a:extLst>
          </p:cNvPr>
          <p:cNvSpPr>
            <a:spLocks noChangeShapeType="1"/>
          </p:cNvSpPr>
          <p:nvPr/>
        </p:nvSpPr>
        <p:spPr bwMode="auto">
          <a:xfrm flipV="1">
            <a:off x="1997075" y="2397125"/>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818" name="Text Box 74">
            <a:extLst>
              <a:ext uri="{FF2B5EF4-FFF2-40B4-BE49-F238E27FC236}">
                <a16:creationId xmlns:a16="http://schemas.microsoft.com/office/drawing/2014/main" id="{C49C7003-D48E-41D0-8763-2337B9BD8A7E}"/>
              </a:ext>
            </a:extLst>
          </p:cNvPr>
          <p:cNvSpPr txBox="1">
            <a:spLocks noChangeArrowheads="1"/>
          </p:cNvSpPr>
          <p:nvPr/>
        </p:nvSpPr>
        <p:spPr bwMode="auto">
          <a:xfrm>
            <a:off x="2738438" y="2792413"/>
            <a:ext cx="669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a:latin typeface="Times New Roman" panose="02020603050405020304" pitchFamily="18" charset="0"/>
              </a:rPr>
              <a:t>z</a:t>
            </a:r>
            <a:r>
              <a:rPr lang="en-US" altLang="en-US" baseline="-25000">
                <a:latin typeface="Times New Roman" panose="02020603050405020304" pitchFamily="18" charset="0"/>
              </a:rPr>
              <a:t>max</a:t>
            </a:r>
            <a:endParaRPr lang="en-US" altLang="en-US">
              <a:latin typeface="Times New Roman" panose="02020603050405020304" pitchFamily="18" charset="0"/>
            </a:endParaRPr>
          </a:p>
        </p:txBody>
      </p:sp>
      <p:sp>
        <p:nvSpPr>
          <p:cNvPr id="31819" name="Line 75">
            <a:extLst>
              <a:ext uri="{FF2B5EF4-FFF2-40B4-BE49-F238E27FC236}">
                <a16:creationId xmlns:a16="http://schemas.microsoft.com/office/drawing/2014/main" id="{7B63221C-DB45-462E-B958-C618094CA0F8}"/>
              </a:ext>
            </a:extLst>
          </p:cNvPr>
          <p:cNvSpPr>
            <a:spLocks noChangeShapeType="1"/>
          </p:cNvSpPr>
          <p:nvPr/>
        </p:nvSpPr>
        <p:spPr bwMode="auto">
          <a:xfrm>
            <a:off x="1998663" y="2998788"/>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820" name="Line 76">
            <a:extLst>
              <a:ext uri="{FF2B5EF4-FFF2-40B4-BE49-F238E27FC236}">
                <a16:creationId xmlns:a16="http://schemas.microsoft.com/office/drawing/2014/main" id="{236B8423-8107-41CB-9EF8-90586DA6D2A6}"/>
              </a:ext>
            </a:extLst>
          </p:cNvPr>
          <p:cNvSpPr>
            <a:spLocks noChangeShapeType="1"/>
          </p:cNvSpPr>
          <p:nvPr/>
        </p:nvSpPr>
        <p:spPr bwMode="auto">
          <a:xfrm flipH="1">
            <a:off x="1374775" y="58674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1821" name="Object 77">
            <a:extLst>
              <a:ext uri="{FF2B5EF4-FFF2-40B4-BE49-F238E27FC236}">
                <a16:creationId xmlns:a16="http://schemas.microsoft.com/office/drawing/2014/main" id="{2CAB5633-4CBD-4DF3-B0D4-9E1FDAA555A4}"/>
              </a:ext>
            </a:extLst>
          </p:cNvPr>
          <p:cNvGraphicFramePr>
            <a:graphicFrameLocks noChangeAspect="1"/>
          </p:cNvGraphicFramePr>
          <p:nvPr/>
        </p:nvGraphicFramePr>
        <p:xfrm>
          <a:off x="5699125" y="2128838"/>
          <a:ext cx="2470150" cy="1049337"/>
        </p:xfrm>
        <a:graphic>
          <a:graphicData uri="http://schemas.openxmlformats.org/presentationml/2006/ole">
            <mc:AlternateContent xmlns:mc="http://schemas.openxmlformats.org/markup-compatibility/2006">
              <mc:Choice xmlns:v="urn:schemas-microsoft-com:vml" Requires="v">
                <p:oleObj spid="_x0000_s10248" name="Equation" r:id="rId4" imgW="1346040" imgH="571320" progId="Equation.DSMT4">
                  <p:embed/>
                </p:oleObj>
              </mc:Choice>
              <mc:Fallback>
                <p:oleObj name="Equation" r:id="rId4" imgW="1346040" imgH="571320" progId="Equation.DSMT4">
                  <p:embed/>
                  <p:pic>
                    <p:nvPicPr>
                      <p:cNvPr id="0" name="Object 7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99125" y="2128838"/>
                        <a:ext cx="2470150" cy="1049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822" name="Object 78">
            <a:extLst>
              <a:ext uri="{FF2B5EF4-FFF2-40B4-BE49-F238E27FC236}">
                <a16:creationId xmlns:a16="http://schemas.microsoft.com/office/drawing/2014/main" id="{377173EA-A08F-48B9-93FC-3A4E0F2E2E12}"/>
              </a:ext>
            </a:extLst>
          </p:cNvPr>
          <p:cNvGraphicFramePr>
            <a:graphicFrameLocks noChangeAspect="1"/>
          </p:cNvGraphicFramePr>
          <p:nvPr/>
        </p:nvGraphicFramePr>
        <p:xfrm>
          <a:off x="5105400" y="3429000"/>
          <a:ext cx="4038600" cy="1009650"/>
        </p:xfrm>
        <a:graphic>
          <a:graphicData uri="http://schemas.openxmlformats.org/presentationml/2006/ole">
            <mc:AlternateContent xmlns:mc="http://schemas.openxmlformats.org/markup-compatibility/2006">
              <mc:Choice xmlns:v="urn:schemas-microsoft-com:vml" Requires="v">
                <p:oleObj spid="_x0000_s10249" name="Equation" r:id="rId6" imgW="2031840" imgH="507960" progId="Equation.DSMT4">
                  <p:embed/>
                </p:oleObj>
              </mc:Choice>
              <mc:Fallback>
                <p:oleObj name="Equation" r:id="rId6" imgW="2031840" imgH="507960" progId="Equation.DSMT4">
                  <p:embed/>
                  <p:pic>
                    <p:nvPicPr>
                      <p:cNvPr id="0" name="Object 7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5400" y="3429000"/>
                        <a:ext cx="4038600" cy="1009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823" name="Text Box 79">
            <a:extLst>
              <a:ext uri="{FF2B5EF4-FFF2-40B4-BE49-F238E27FC236}">
                <a16:creationId xmlns:a16="http://schemas.microsoft.com/office/drawing/2014/main" id="{E2B3305B-34BB-4F0E-9FFE-F11E61995CB4}"/>
              </a:ext>
            </a:extLst>
          </p:cNvPr>
          <p:cNvSpPr txBox="1">
            <a:spLocks noChangeArrowheads="1"/>
          </p:cNvSpPr>
          <p:nvPr/>
        </p:nvSpPr>
        <p:spPr bwMode="auto">
          <a:xfrm>
            <a:off x="5257800" y="4800600"/>
            <a:ext cx="2847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latin typeface="Times New Roman" panose="02020603050405020304" pitchFamily="18" charset="0"/>
              </a:rPr>
              <a:t>where </a:t>
            </a:r>
            <a:r>
              <a:rPr lang="en-US" altLang="en-US" i="1">
                <a:latin typeface="Times New Roman" panose="02020603050405020304" pitchFamily="18" charset="0"/>
              </a:rPr>
              <a:t>x</a:t>
            </a:r>
            <a:r>
              <a:rPr lang="en-US" altLang="en-US">
                <a:latin typeface="Times New Roman" panose="02020603050405020304" pitchFamily="18" charset="0"/>
              </a:rPr>
              <a:t> is the root of:</a:t>
            </a:r>
          </a:p>
        </p:txBody>
      </p:sp>
      <p:graphicFrame>
        <p:nvGraphicFramePr>
          <p:cNvPr id="31824" name="Object 80">
            <a:extLst>
              <a:ext uri="{FF2B5EF4-FFF2-40B4-BE49-F238E27FC236}">
                <a16:creationId xmlns:a16="http://schemas.microsoft.com/office/drawing/2014/main" id="{0314E4A0-E70C-4765-A03B-897F670A7AE0}"/>
              </a:ext>
            </a:extLst>
          </p:cNvPr>
          <p:cNvGraphicFramePr>
            <a:graphicFrameLocks noChangeAspect="1"/>
          </p:cNvGraphicFramePr>
          <p:nvPr/>
        </p:nvGraphicFramePr>
        <p:xfrm>
          <a:off x="4876800" y="5334000"/>
          <a:ext cx="4038600" cy="784225"/>
        </p:xfrm>
        <a:graphic>
          <a:graphicData uri="http://schemas.openxmlformats.org/presentationml/2006/ole">
            <mc:AlternateContent xmlns:mc="http://schemas.openxmlformats.org/markup-compatibility/2006">
              <mc:Choice xmlns:v="urn:schemas-microsoft-com:vml" Requires="v">
                <p:oleObj spid="_x0000_s10250" name="Equation" r:id="rId8" imgW="2158920" imgH="419040" progId="Equation.DSMT4">
                  <p:embed/>
                </p:oleObj>
              </mc:Choice>
              <mc:Fallback>
                <p:oleObj name="Equation" r:id="rId8" imgW="2158920" imgH="419040" progId="Equation.DSMT4">
                  <p:embed/>
                  <p:pic>
                    <p:nvPicPr>
                      <p:cNvPr id="0" name="Object 8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76800" y="5334000"/>
                        <a:ext cx="4038600" cy="784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825" name="Text Box 81">
            <a:extLst>
              <a:ext uri="{FF2B5EF4-FFF2-40B4-BE49-F238E27FC236}">
                <a16:creationId xmlns:a16="http://schemas.microsoft.com/office/drawing/2014/main" id="{32DB9FE9-0D16-494E-81D4-E8AC62DAB936}"/>
              </a:ext>
            </a:extLst>
          </p:cNvPr>
          <p:cNvSpPr txBox="1">
            <a:spLocks noChangeArrowheads="1"/>
          </p:cNvSpPr>
          <p:nvPr/>
        </p:nvSpPr>
        <p:spPr bwMode="auto">
          <a:xfrm>
            <a:off x="2667000" y="228600"/>
            <a:ext cx="4173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solidFill>
                  <a:schemeClr val="accent2"/>
                </a:solidFill>
                <a:latin typeface="Times New Roman" panose="02020603050405020304" pitchFamily="18" charset="0"/>
              </a:rPr>
              <a:t>Transducer Effective Parameters</a:t>
            </a:r>
          </a:p>
        </p:txBody>
      </p:sp>
      <p:sp>
        <p:nvSpPr>
          <p:cNvPr id="31826" name="Line 82">
            <a:extLst>
              <a:ext uri="{FF2B5EF4-FFF2-40B4-BE49-F238E27FC236}">
                <a16:creationId xmlns:a16="http://schemas.microsoft.com/office/drawing/2014/main" id="{8FBBFDFE-791B-4111-80FD-7EE6EE8328D7}"/>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Text Box 5">
            <a:extLst>
              <a:ext uri="{FF2B5EF4-FFF2-40B4-BE49-F238E27FC236}">
                <a16:creationId xmlns:a16="http://schemas.microsoft.com/office/drawing/2014/main" id="{3FADA4CC-712F-404C-922A-30A665834D7B}"/>
              </a:ext>
            </a:extLst>
          </p:cNvPr>
          <p:cNvSpPr txBox="1">
            <a:spLocks noChangeArrowheads="1"/>
          </p:cNvSpPr>
          <p:nvPr/>
        </p:nvSpPr>
        <p:spPr bwMode="auto">
          <a:xfrm>
            <a:off x="762000" y="1143000"/>
            <a:ext cx="7483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latin typeface="Times New Roman" panose="02020603050405020304" pitchFamily="18" charset="0"/>
              </a:rPr>
              <a:t>Effective transducer parameters determined experimentally:</a:t>
            </a:r>
          </a:p>
        </p:txBody>
      </p:sp>
      <p:graphicFrame>
        <p:nvGraphicFramePr>
          <p:cNvPr id="32774" name="Group 6">
            <a:extLst>
              <a:ext uri="{FF2B5EF4-FFF2-40B4-BE49-F238E27FC236}">
                <a16:creationId xmlns:a16="http://schemas.microsoft.com/office/drawing/2014/main" id="{DB0F0BAC-945F-4179-A838-D573BB615A55}"/>
              </a:ext>
            </a:extLst>
          </p:cNvPr>
          <p:cNvGraphicFramePr>
            <a:graphicFrameLocks noGrp="1"/>
          </p:cNvGraphicFramePr>
          <p:nvPr/>
        </p:nvGraphicFramePr>
        <p:xfrm>
          <a:off x="914400" y="1828800"/>
          <a:ext cx="7239000" cy="2936240"/>
        </p:xfrm>
        <a:graphic>
          <a:graphicData uri="http://schemas.openxmlformats.org/drawingml/2006/table">
            <a:tbl>
              <a:tblPr/>
              <a:tblGrid>
                <a:gridCol w="1809750">
                  <a:extLst>
                    <a:ext uri="{9D8B030D-6E8A-4147-A177-3AD203B41FA5}">
                      <a16:colId xmlns:a16="http://schemas.microsoft.com/office/drawing/2014/main" val="39632284"/>
                    </a:ext>
                  </a:extLst>
                </a:gridCol>
                <a:gridCol w="2076450">
                  <a:extLst>
                    <a:ext uri="{9D8B030D-6E8A-4147-A177-3AD203B41FA5}">
                      <a16:colId xmlns:a16="http://schemas.microsoft.com/office/drawing/2014/main" val="1200981718"/>
                    </a:ext>
                  </a:extLst>
                </a:gridCol>
                <a:gridCol w="2133600">
                  <a:extLst>
                    <a:ext uri="{9D8B030D-6E8A-4147-A177-3AD203B41FA5}">
                      <a16:colId xmlns:a16="http://schemas.microsoft.com/office/drawing/2014/main" val="1873872542"/>
                    </a:ext>
                  </a:extLst>
                </a:gridCol>
                <a:gridCol w="1219200">
                  <a:extLst>
                    <a:ext uri="{9D8B030D-6E8A-4147-A177-3AD203B41FA5}">
                      <a16:colId xmlns:a16="http://schemas.microsoft.com/office/drawing/2014/main" val="123217075"/>
                    </a:ext>
                  </a:extLst>
                </a:gridCol>
              </a:tblGrid>
              <a:tr h="660400">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a:ln>
                            <a:noFill/>
                          </a:ln>
                          <a:solidFill>
                            <a:schemeClr val="tx1"/>
                          </a:solidFill>
                          <a:effectLst/>
                          <a:latin typeface="Times" panose="02020603050405020304" pitchFamily="18" charset="0"/>
                        </a:rPr>
                        <a:t>Probes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a:ln>
                            <a:noFill/>
                          </a:ln>
                          <a:solidFill>
                            <a:schemeClr val="tx1"/>
                          </a:solidFill>
                          <a:effectLst/>
                          <a:latin typeface="Times" panose="02020603050405020304" pitchFamily="18" charset="0"/>
                        </a:rPr>
                        <a:t>Manufacturers Specs</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a:ln>
                            <a:noFill/>
                          </a:ln>
                          <a:solidFill>
                            <a:schemeClr val="tx1"/>
                          </a:solidFill>
                          <a:effectLst/>
                          <a:latin typeface="Times" panose="02020603050405020304" pitchFamily="18" charset="0"/>
                        </a:rPr>
                        <a:t>focal length    radius</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a:ln>
                            <a:noFill/>
                          </a:ln>
                          <a:solidFill>
                            <a:schemeClr val="tx1"/>
                          </a:solidFill>
                          <a:effectLst/>
                          <a:latin typeface="Times" panose="02020603050405020304" pitchFamily="18" charset="0"/>
                        </a:rPr>
                        <a:t>(cm)                (cm)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a:ln>
                            <a:noFill/>
                          </a:ln>
                          <a:solidFill>
                            <a:schemeClr val="tx1"/>
                          </a:solidFill>
                          <a:effectLst/>
                          <a:latin typeface="Times" panose="02020603050405020304" pitchFamily="18" charset="0"/>
                        </a:rPr>
                        <a:t>Estimated Parameters</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a:ln>
                            <a:noFill/>
                          </a:ln>
                          <a:solidFill>
                            <a:schemeClr val="tx1"/>
                          </a:solidFill>
                          <a:effectLst/>
                          <a:latin typeface="Times" panose="02020603050405020304" pitchFamily="18" charset="0"/>
                        </a:rPr>
                        <a:t>focal length      radius</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a:ln>
                            <a:noFill/>
                          </a:ln>
                          <a:solidFill>
                            <a:schemeClr val="tx1"/>
                          </a:solidFill>
                          <a:effectLst/>
                          <a:latin typeface="Times" panose="02020603050405020304" pitchFamily="18" charset="0"/>
                        </a:rPr>
                        <a:t>(cm)                    (cm)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a:ln>
                            <a:noFill/>
                          </a:ln>
                          <a:solidFill>
                            <a:schemeClr val="tx1"/>
                          </a:solidFill>
                          <a:effectLst/>
                          <a:latin typeface="Times" panose="02020603050405020304" pitchFamily="18" charset="0"/>
                        </a:rPr>
                        <a:t>  Center</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a:ln>
                            <a:noFill/>
                          </a:ln>
                          <a:solidFill>
                            <a:schemeClr val="tx1"/>
                          </a:solidFill>
                          <a:effectLst/>
                          <a:latin typeface="Times" panose="02020603050405020304" pitchFamily="18" charset="0"/>
                        </a:rPr>
                        <a:t>Frequency</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600" b="1" i="0" u="none" strike="noStrike" cap="none" normalizeH="0" baseline="0">
                          <a:ln>
                            <a:noFill/>
                          </a:ln>
                          <a:solidFill>
                            <a:schemeClr val="tx1"/>
                          </a:solidFill>
                          <a:effectLst/>
                          <a:latin typeface="Times" panose="02020603050405020304" pitchFamily="18" charset="0"/>
                        </a:rPr>
                        <a:t>  (MHz)</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618639016"/>
                  </a:ext>
                </a:extLst>
              </a:tr>
              <a:tr h="660400">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Times" panose="02020603050405020304" pitchFamily="18" charset="0"/>
                        </a:rPr>
                        <a:t>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800" b="0" i="0" u="none" strike="noStrike" cap="none" normalizeH="0" baseline="0">
                          <a:ln>
                            <a:noFill/>
                          </a:ln>
                          <a:solidFill>
                            <a:schemeClr val="tx1"/>
                          </a:solidFill>
                          <a:effectLst/>
                          <a:latin typeface="Times" panose="02020603050405020304" pitchFamily="18" charset="0"/>
                        </a:rPr>
                        <a:t>7.62              0.476</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1800" b="0" i="0" u="none" strike="noStrike" cap="none" normalizeH="0" baseline="0">
                        <a:ln>
                          <a:noFill/>
                        </a:ln>
                        <a:solidFill>
                          <a:schemeClr val="tx1"/>
                        </a:solidFill>
                        <a:effectLst/>
                        <a:latin typeface="Times" panose="02020603050405020304"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800" b="0" i="0" u="none" strike="noStrike" cap="none" normalizeH="0" baseline="0">
                          <a:ln>
                            <a:noFill/>
                          </a:ln>
                          <a:solidFill>
                            <a:schemeClr val="tx1"/>
                          </a:solidFill>
                          <a:effectLst/>
                          <a:latin typeface="Times" panose="02020603050405020304" pitchFamily="18" charset="0"/>
                        </a:rPr>
                        <a:t>13.47             0.451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800" b="0" i="0" u="none" strike="noStrike" cap="none" normalizeH="0" baseline="0">
                          <a:ln>
                            <a:noFill/>
                          </a:ln>
                          <a:solidFill>
                            <a:schemeClr val="tx1"/>
                          </a:solidFill>
                          <a:effectLst/>
                          <a:latin typeface="Times" panose="02020603050405020304" pitchFamily="18" charset="0"/>
                        </a:rPr>
                        <a:t>     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48617034"/>
                  </a:ext>
                </a:extLst>
              </a:tr>
              <a:tr h="660400">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Times" panose="02020603050405020304" pitchFamily="18" charset="0"/>
                        </a:rPr>
                        <a:t>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800" b="0" i="0" u="none" strike="noStrike" cap="none" normalizeH="0" baseline="0">
                          <a:ln>
                            <a:noFill/>
                          </a:ln>
                          <a:solidFill>
                            <a:schemeClr val="tx1"/>
                          </a:solidFill>
                          <a:effectLst/>
                          <a:latin typeface="Times" panose="02020603050405020304" pitchFamily="18" charset="0"/>
                        </a:rPr>
                        <a:t>7.62              0.635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800" b="0" i="0" u="none" strike="noStrike" cap="none" normalizeH="0" baseline="0">
                          <a:ln>
                            <a:noFill/>
                          </a:ln>
                          <a:solidFill>
                            <a:schemeClr val="tx1"/>
                          </a:solidFill>
                          <a:effectLst/>
                          <a:latin typeface="Times" panose="02020603050405020304" pitchFamily="18" charset="0"/>
                        </a:rPr>
                        <a:t>20.74             0.556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800" b="0" i="0" u="none" strike="noStrike" cap="none" normalizeH="0" baseline="0">
                          <a:ln>
                            <a:noFill/>
                          </a:ln>
                          <a:solidFill>
                            <a:schemeClr val="tx1"/>
                          </a:solidFill>
                          <a:effectLst/>
                          <a:latin typeface="Times" panose="02020603050405020304" pitchFamily="18" charset="0"/>
                        </a:rPr>
                        <a:t>      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16630520"/>
                  </a:ext>
                </a:extLst>
              </a:tr>
              <a:tr h="660400">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Times" panose="02020603050405020304" pitchFamily="18" charset="0"/>
                        </a:rPr>
                        <a:t>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800" b="0" i="0" u="none" strike="noStrike" cap="none" normalizeH="0" baseline="0">
                          <a:ln>
                            <a:noFill/>
                          </a:ln>
                          <a:solidFill>
                            <a:schemeClr val="tx1"/>
                          </a:solidFill>
                          <a:effectLst/>
                          <a:latin typeface="Times" panose="02020603050405020304" pitchFamily="18" charset="0"/>
                        </a:rPr>
                        <a:t>7.62              0.476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800" b="0" i="0" u="none" strike="noStrike" cap="none" normalizeH="0" baseline="0">
                          <a:ln>
                            <a:noFill/>
                          </a:ln>
                          <a:solidFill>
                            <a:schemeClr val="tx1"/>
                          </a:solidFill>
                          <a:effectLst/>
                          <a:latin typeface="Times" panose="02020603050405020304" pitchFamily="18" charset="0"/>
                        </a:rPr>
                        <a:t>7.45               0.469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altLang="en-US" sz="1800" b="0" i="0" u="none" strike="noStrike" cap="none" normalizeH="0" baseline="0">
                          <a:ln>
                            <a:noFill/>
                          </a:ln>
                          <a:solidFill>
                            <a:schemeClr val="tx1"/>
                          </a:solidFill>
                          <a:effectLst/>
                          <a:latin typeface="Times" panose="02020603050405020304" pitchFamily="18" charset="0"/>
                        </a:rPr>
                        <a:t>     15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04323"/>
                  </a:ext>
                </a:extLst>
              </a:tr>
            </a:tbl>
          </a:graphicData>
        </a:graphic>
      </p:graphicFrame>
      <p:sp>
        <p:nvSpPr>
          <p:cNvPr id="32801" name="Text Box 33">
            <a:extLst>
              <a:ext uri="{FF2B5EF4-FFF2-40B4-BE49-F238E27FC236}">
                <a16:creationId xmlns:a16="http://schemas.microsoft.com/office/drawing/2014/main" id="{B4412976-F74F-4CF4-B45E-6E3D15048AC4}"/>
              </a:ext>
            </a:extLst>
          </p:cNvPr>
          <p:cNvSpPr txBox="1">
            <a:spLocks noChangeArrowheads="1"/>
          </p:cNvSpPr>
          <p:nvPr/>
        </p:nvSpPr>
        <p:spPr bwMode="auto">
          <a:xfrm>
            <a:off x="898525" y="5146675"/>
            <a:ext cx="784383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dirty="0">
                <a:latin typeface="Times New Roman" panose="02020603050405020304" pitchFamily="18" charset="0"/>
              </a:rPr>
              <a:t>These values should be independent of frequency but in</a:t>
            </a:r>
          </a:p>
          <a:p>
            <a:pPr eaLnBrk="1" hangingPunct="1"/>
            <a:r>
              <a:rPr lang="en-US" altLang="en-US" dirty="0">
                <a:latin typeface="Times New Roman" panose="02020603050405020304" pitchFamily="18" charset="0"/>
              </a:rPr>
              <a:t>practice they do vary somewhat with the frequency component</a:t>
            </a:r>
          </a:p>
          <a:p>
            <a:pPr eaLnBrk="1" hangingPunct="1"/>
            <a:r>
              <a:rPr lang="en-US" altLang="en-US" dirty="0">
                <a:latin typeface="Times New Roman" panose="02020603050405020304" pitchFamily="18" charset="0"/>
              </a:rPr>
              <a:t>used in their determination.</a:t>
            </a:r>
          </a:p>
        </p:txBody>
      </p:sp>
      <p:sp>
        <p:nvSpPr>
          <p:cNvPr id="32802" name="Text Box 34">
            <a:extLst>
              <a:ext uri="{FF2B5EF4-FFF2-40B4-BE49-F238E27FC236}">
                <a16:creationId xmlns:a16="http://schemas.microsoft.com/office/drawing/2014/main" id="{249CA50E-488E-41A0-868E-FEED29344EF4}"/>
              </a:ext>
            </a:extLst>
          </p:cNvPr>
          <p:cNvSpPr txBox="1">
            <a:spLocks noChangeArrowheads="1"/>
          </p:cNvSpPr>
          <p:nvPr/>
        </p:nvSpPr>
        <p:spPr bwMode="auto">
          <a:xfrm>
            <a:off x="2667000" y="228600"/>
            <a:ext cx="4173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solidFill>
                  <a:schemeClr val="accent2"/>
                </a:solidFill>
                <a:latin typeface="Times New Roman" panose="02020603050405020304" pitchFamily="18" charset="0"/>
              </a:rPr>
              <a:t>Transducer Effective Parameters</a:t>
            </a:r>
          </a:p>
        </p:txBody>
      </p:sp>
      <p:sp>
        <p:nvSpPr>
          <p:cNvPr id="32803" name="Line 35">
            <a:extLst>
              <a:ext uri="{FF2B5EF4-FFF2-40B4-BE49-F238E27FC236}">
                <a16:creationId xmlns:a16="http://schemas.microsoft.com/office/drawing/2014/main" id="{D6A44FAA-6FD5-4E07-815A-70AF26F2D022}"/>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a:extLst>
              <a:ext uri="{FF2B5EF4-FFF2-40B4-BE49-F238E27FC236}">
                <a16:creationId xmlns:a16="http://schemas.microsoft.com/office/drawing/2014/main" id="{35AE9C16-0D42-43F6-8D5E-A294F50DA44E}"/>
              </a:ext>
            </a:extLst>
          </p:cNvPr>
          <p:cNvSpPr txBox="1">
            <a:spLocks noChangeArrowheads="1"/>
          </p:cNvSpPr>
          <p:nvPr/>
        </p:nvSpPr>
        <p:spPr bwMode="auto">
          <a:xfrm>
            <a:off x="1127125" y="904875"/>
            <a:ext cx="6750050" cy="350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	      </a:t>
            </a:r>
            <a:r>
              <a:rPr lang="en-US" altLang="en-US" sz="2800" i="1">
                <a:solidFill>
                  <a:srgbClr val="009900"/>
                </a:solidFill>
              </a:rPr>
              <a:t>Learning Objectives</a:t>
            </a:r>
          </a:p>
          <a:p>
            <a:endParaRPr lang="en-US" altLang="en-US" sz="2800" i="1">
              <a:solidFill>
                <a:srgbClr val="66FF66"/>
              </a:solidFill>
            </a:endParaRPr>
          </a:p>
          <a:p>
            <a:endParaRPr lang="en-US" altLang="en-US"/>
          </a:p>
          <a:p>
            <a:r>
              <a:rPr lang="en-US" altLang="en-US"/>
              <a:t>Pulse-echo experimental determination of impedance,</a:t>
            </a:r>
          </a:p>
          <a:p>
            <a:r>
              <a:rPr lang="en-US" altLang="en-US"/>
              <a:t>sensitivity of commercial transducers</a:t>
            </a:r>
          </a:p>
          <a:p>
            <a:endParaRPr lang="en-US" altLang="en-US"/>
          </a:p>
          <a:p>
            <a:r>
              <a:rPr lang="en-US" altLang="en-US"/>
              <a:t>Experimental determination of effective radii and</a:t>
            </a:r>
          </a:p>
          <a:p>
            <a:r>
              <a:rPr lang="en-US" altLang="en-US"/>
              <a:t>focal lengths of commercial transducers</a:t>
            </a:r>
          </a:p>
          <a:p>
            <a:endParaRPr lang="en-US"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A8D810D-B9E1-4053-B97A-65BF17F0E9C3}"/>
              </a:ext>
            </a:extLst>
          </p:cNvPr>
          <p:cNvSpPr txBox="1"/>
          <p:nvPr/>
        </p:nvSpPr>
        <p:spPr>
          <a:xfrm>
            <a:off x="838200" y="533400"/>
            <a:ext cx="2050561" cy="923330"/>
          </a:xfrm>
          <a:prstGeom prst="rect">
            <a:avLst/>
          </a:prstGeom>
          <a:noFill/>
        </p:spPr>
        <p:txBody>
          <a:bodyPr wrap="none" rtlCol="0">
            <a:spAutoFit/>
          </a:bodyPr>
          <a:lstStyle/>
          <a:p>
            <a:r>
              <a:rPr lang="en-US" sz="1800" dirty="0"/>
              <a:t>Homework problem</a:t>
            </a:r>
          </a:p>
          <a:p>
            <a:endParaRPr lang="en-US" sz="1800" dirty="0"/>
          </a:p>
          <a:p>
            <a:r>
              <a:rPr lang="en-US" sz="1800" dirty="0"/>
              <a:t>6.1</a:t>
            </a:r>
          </a:p>
        </p:txBody>
      </p:sp>
    </p:spTree>
    <p:extLst>
      <p:ext uri="{BB962C8B-B14F-4D97-AF65-F5344CB8AC3E}">
        <p14:creationId xmlns:p14="http://schemas.microsoft.com/office/powerpoint/2010/main" val="847970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15" name="Object 47">
            <a:extLst>
              <a:ext uri="{FF2B5EF4-FFF2-40B4-BE49-F238E27FC236}">
                <a16:creationId xmlns:a16="http://schemas.microsoft.com/office/drawing/2014/main" id="{F1BC46E7-492D-4BF3-A69B-4241F69DBC72}"/>
              </a:ext>
            </a:extLst>
          </p:cNvPr>
          <p:cNvGraphicFramePr>
            <a:graphicFrameLocks noChangeAspect="1"/>
          </p:cNvGraphicFramePr>
          <p:nvPr/>
        </p:nvGraphicFramePr>
        <p:xfrm>
          <a:off x="1524000" y="2743200"/>
          <a:ext cx="6096000" cy="936625"/>
        </p:xfrm>
        <a:graphic>
          <a:graphicData uri="http://schemas.openxmlformats.org/presentationml/2006/ole">
            <mc:AlternateContent xmlns:mc="http://schemas.openxmlformats.org/markup-compatibility/2006">
              <mc:Choice xmlns:v="urn:schemas-microsoft-com:vml" Requires="v">
                <p:oleObj spid="_x0000_s1030" name="Equation" r:id="rId4" imgW="3225600" imgH="495000" progId="Equation.DSMT4">
                  <p:embed/>
                </p:oleObj>
              </mc:Choice>
              <mc:Fallback>
                <p:oleObj name="Equation" r:id="rId4" imgW="3225600" imgH="495000" progId="Equation.DSMT4">
                  <p:embed/>
                  <p:pic>
                    <p:nvPicPr>
                      <p:cNvPr id="0" name="Object 4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2743200"/>
                        <a:ext cx="60960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218" name="Object 50">
            <a:extLst>
              <a:ext uri="{FF2B5EF4-FFF2-40B4-BE49-F238E27FC236}">
                <a16:creationId xmlns:a16="http://schemas.microsoft.com/office/drawing/2014/main" id="{C8BC9BF7-A6F5-4FEA-A637-1ADB998FDC46}"/>
              </a:ext>
            </a:extLst>
          </p:cNvPr>
          <p:cNvGraphicFramePr>
            <a:graphicFrameLocks noChangeAspect="1"/>
          </p:cNvGraphicFramePr>
          <p:nvPr/>
        </p:nvGraphicFramePr>
        <p:xfrm>
          <a:off x="1752600" y="1447800"/>
          <a:ext cx="5637213" cy="901700"/>
        </p:xfrm>
        <a:graphic>
          <a:graphicData uri="http://schemas.openxmlformats.org/presentationml/2006/ole">
            <mc:AlternateContent xmlns:mc="http://schemas.openxmlformats.org/markup-compatibility/2006">
              <mc:Choice xmlns:v="urn:schemas-microsoft-com:vml" Requires="v">
                <p:oleObj spid="_x0000_s1031" name="Equation" r:id="rId6" imgW="3098520" imgH="495000" progId="Equation.DSMT4">
                  <p:embed/>
                </p:oleObj>
              </mc:Choice>
              <mc:Fallback>
                <p:oleObj name="Equation" r:id="rId6" imgW="3098520" imgH="495000" progId="Equation.DSMT4">
                  <p:embed/>
                  <p:pic>
                    <p:nvPicPr>
                      <p:cNvPr id="0" name="Object 5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52600" y="1447800"/>
                        <a:ext cx="5637213" cy="90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219" name="Line 51">
            <a:extLst>
              <a:ext uri="{FF2B5EF4-FFF2-40B4-BE49-F238E27FC236}">
                <a16:creationId xmlns:a16="http://schemas.microsoft.com/office/drawing/2014/main" id="{393103D7-36D9-4CA8-816C-7118848BC1C9}"/>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20" name="Text Box 52">
            <a:extLst>
              <a:ext uri="{FF2B5EF4-FFF2-40B4-BE49-F238E27FC236}">
                <a16:creationId xmlns:a16="http://schemas.microsoft.com/office/drawing/2014/main" id="{01F4273E-2D24-4814-81F3-9776CC72392D}"/>
              </a:ext>
            </a:extLst>
          </p:cNvPr>
          <p:cNvSpPr txBox="1">
            <a:spLocks noChangeArrowheads="1"/>
          </p:cNvSpPr>
          <p:nvPr/>
        </p:nvSpPr>
        <p:spPr bwMode="auto">
          <a:xfrm>
            <a:off x="1981200" y="228600"/>
            <a:ext cx="4427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impedance, sensitivity</a:t>
            </a:r>
            <a:endParaRPr lang="en-US" altLang="en-US"/>
          </a:p>
        </p:txBody>
      </p:sp>
      <p:sp>
        <p:nvSpPr>
          <p:cNvPr id="7221" name="Text Box 53">
            <a:extLst>
              <a:ext uri="{FF2B5EF4-FFF2-40B4-BE49-F238E27FC236}">
                <a16:creationId xmlns:a16="http://schemas.microsoft.com/office/drawing/2014/main" id="{C7E19A31-0AFC-4839-AC34-291300702307}"/>
              </a:ext>
            </a:extLst>
          </p:cNvPr>
          <p:cNvSpPr txBox="1">
            <a:spLocks noChangeArrowheads="1"/>
          </p:cNvSpPr>
          <p:nvPr/>
        </p:nvSpPr>
        <p:spPr bwMode="auto">
          <a:xfrm>
            <a:off x="1828800" y="4267200"/>
            <a:ext cx="5641975"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To fully characterize these generation and </a:t>
            </a:r>
          </a:p>
          <a:p>
            <a:r>
              <a:rPr lang="en-US" altLang="en-US"/>
              <a:t>reception transfer functions, we need to be</a:t>
            </a:r>
          </a:p>
          <a:p>
            <a:r>
              <a:rPr lang="en-US" altLang="en-US"/>
              <a:t>able to obtain the transducers input electrical</a:t>
            </a:r>
          </a:p>
          <a:p>
            <a:r>
              <a:rPr lang="en-US" altLang="en-US"/>
              <a:t>impedance and their sensitivities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Line 2">
            <a:extLst>
              <a:ext uri="{FF2B5EF4-FFF2-40B4-BE49-F238E27FC236}">
                <a16:creationId xmlns:a16="http://schemas.microsoft.com/office/drawing/2014/main" id="{96A59FE5-EFE0-49D7-B04F-BEC547F13517}"/>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5" name="Text Box 3">
            <a:extLst>
              <a:ext uri="{FF2B5EF4-FFF2-40B4-BE49-F238E27FC236}">
                <a16:creationId xmlns:a16="http://schemas.microsoft.com/office/drawing/2014/main" id="{353C5972-D842-4E1A-A4EA-B989B16E318D}"/>
              </a:ext>
            </a:extLst>
          </p:cNvPr>
          <p:cNvSpPr txBox="1">
            <a:spLocks noChangeArrowheads="1"/>
          </p:cNvSpPr>
          <p:nvPr/>
        </p:nvSpPr>
        <p:spPr bwMode="auto">
          <a:xfrm>
            <a:off x="2819400" y="228600"/>
            <a:ext cx="3024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impedance</a:t>
            </a:r>
            <a:endParaRPr lang="en-US" altLang="en-US"/>
          </a:p>
        </p:txBody>
      </p:sp>
      <p:sp>
        <p:nvSpPr>
          <p:cNvPr id="13316" name="Rectangle 4">
            <a:extLst>
              <a:ext uri="{FF2B5EF4-FFF2-40B4-BE49-F238E27FC236}">
                <a16:creationId xmlns:a16="http://schemas.microsoft.com/office/drawing/2014/main" id="{5F4E6032-1888-41F1-8AFE-B405B43233D0}"/>
              </a:ext>
            </a:extLst>
          </p:cNvPr>
          <p:cNvSpPr>
            <a:spLocks noChangeArrowheads="1"/>
          </p:cNvSpPr>
          <p:nvPr/>
        </p:nvSpPr>
        <p:spPr bwMode="auto">
          <a:xfrm>
            <a:off x="4114800" y="4114800"/>
            <a:ext cx="1066800" cy="838200"/>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7" name="Text Box 5">
            <a:extLst>
              <a:ext uri="{FF2B5EF4-FFF2-40B4-BE49-F238E27FC236}">
                <a16:creationId xmlns:a16="http://schemas.microsoft.com/office/drawing/2014/main" id="{3B99B6C0-7F42-4DAB-A964-BEAA51E6C209}"/>
              </a:ext>
            </a:extLst>
          </p:cNvPr>
          <p:cNvSpPr txBox="1">
            <a:spLocks noChangeArrowheads="1"/>
          </p:cNvSpPr>
          <p:nvPr/>
        </p:nvSpPr>
        <p:spPr bwMode="auto">
          <a:xfrm>
            <a:off x="1143000" y="1143000"/>
            <a:ext cx="6716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Measurement of the transducer input impedance, Z</a:t>
            </a:r>
            <a:r>
              <a:rPr lang="en-US" altLang="en-US" baseline="-25000"/>
              <a:t>in</a:t>
            </a:r>
            <a:r>
              <a:rPr lang="en-US" altLang="en-US"/>
              <a:t> :</a:t>
            </a:r>
          </a:p>
        </p:txBody>
      </p:sp>
      <p:sp>
        <p:nvSpPr>
          <p:cNvPr id="13319" name="Rectangle 7">
            <a:extLst>
              <a:ext uri="{FF2B5EF4-FFF2-40B4-BE49-F238E27FC236}">
                <a16:creationId xmlns:a16="http://schemas.microsoft.com/office/drawing/2014/main" id="{640F3BB4-0AEE-4C8F-9F23-A7978CA881A9}"/>
              </a:ext>
            </a:extLst>
          </p:cNvPr>
          <p:cNvSpPr>
            <a:spLocks noChangeArrowheads="1"/>
          </p:cNvSpPr>
          <p:nvPr/>
        </p:nvSpPr>
        <p:spPr bwMode="auto">
          <a:xfrm>
            <a:off x="2971800" y="2971800"/>
            <a:ext cx="9144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a:p>
        </p:txBody>
      </p:sp>
      <p:sp>
        <p:nvSpPr>
          <p:cNvPr id="13320" name="Line 8">
            <a:extLst>
              <a:ext uri="{FF2B5EF4-FFF2-40B4-BE49-F238E27FC236}">
                <a16:creationId xmlns:a16="http://schemas.microsoft.com/office/drawing/2014/main" id="{D08C0DCB-9D0B-4E15-90C4-0C7D475A9526}"/>
              </a:ext>
            </a:extLst>
          </p:cNvPr>
          <p:cNvSpPr>
            <a:spLocks noChangeShapeType="1"/>
          </p:cNvSpPr>
          <p:nvPr/>
        </p:nvSpPr>
        <p:spPr bwMode="auto">
          <a:xfrm>
            <a:off x="3886200" y="3352800"/>
            <a:ext cx="7620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1" name="Line 9">
            <a:extLst>
              <a:ext uri="{FF2B5EF4-FFF2-40B4-BE49-F238E27FC236}">
                <a16:creationId xmlns:a16="http://schemas.microsoft.com/office/drawing/2014/main" id="{871191C0-693A-4EFC-966E-3A57930B8B11}"/>
              </a:ext>
            </a:extLst>
          </p:cNvPr>
          <p:cNvSpPr>
            <a:spLocks noChangeShapeType="1"/>
          </p:cNvSpPr>
          <p:nvPr/>
        </p:nvSpPr>
        <p:spPr bwMode="auto">
          <a:xfrm>
            <a:off x="4648200" y="3352800"/>
            <a:ext cx="0" cy="609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4" name="Line 12">
            <a:extLst>
              <a:ext uri="{FF2B5EF4-FFF2-40B4-BE49-F238E27FC236}">
                <a16:creationId xmlns:a16="http://schemas.microsoft.com/office/drawing/2014/main" id="{CF489A6C-FDE6-4A10-9524-C60CE40318CD}"/>
              </a:ext>
            </a:extLst>
          </p:cNvPr>
          <p:cNvSpPr>
            <a:spLocks noChangeShapeType="1"/>
          </p:cNvSpPr>
          <p:nvPr/>
        </p:nvSpPr>
        <p:spPr bwMode="auto">
          <a:xfrm>
            <a:off x="4114800" y="3810000"/>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5" name="Line 13">
            <a:extLst>
              <a:ext uri="{FF2B5EF4-FFF2-40B4-BE49-F238E27FC236}">
                <a16:creationId xmlns:a16="http://schemas.microsoft.com/office/drawing/2014/main" id="{79AA0BE5-F3F5-41A7-96D8-F010D643F0A7}"/>
              </a:ext>
            </a:extLst>
          </p:cNvPr>
          <p:cNvSpPr>
            <a:spLocks noChangeShapeType="1"/>
          </p:cNvSpPr>
          <p:nvPr/>
        </p:nvSpPr>
        <p:spPr bwMode="auto">
          <a:xfrm>
            <a:off x="4114800" y="4953000"/>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6" name="Line 14">
            <a:extLst>
              <a:ext uri="{FF2B5EF4-FFF2-40B4-BE49-F238E27FC236}">
                <a16:creationId xmlns:a16="http://schemas.microsoft.com/office/drawing/2014/main" id="{0DC8790A-8BBC-460B-AD36-F4DE8284B43D}"/>
              </a:ext>
            </a:extLst>
          </p:cNvPr>
          <p:cNvSpPr>
            <a:spLocks noChangeShapeType="1"/>
          </p:cNvSpPr>
          <p:nvPr/>
        </p:nvSpPr>
        <p:spPr bwMode="auto">
          <a:xfrm flipV="1">
            <a:off x="5181600" y="3810000"/>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7" name="Text Box 15">
            <a:extLst>
              <a:ext uri="{FF2B5EF4-FFF2-40B4-BE49-F238E27FC236}">
                <a16:creationId xmlns:a16="http://schemas.microsoft.com/office/drawing/2014/main" id="{5C64C069-AAFA-46DE-91C5-2437791DC179}"/>
              </a:ext>
            </a:extLst>
          </p:cNvPr>
          <p:cNvSpPr txBox="1">
            <a:spLocks noChangeArrowheads="1"/>
          </p:cNvSpPr>
          <p:nvPr/>
        </p:nvSpPr>
        <p:spPr bwMode="auto">
          <a:xfrm>
            <a:off x="3048000" y="3200400"/>
            <a:ext cx="755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Pulser</a:t>
            </a:r>
            <a:endParaRPr lang="en-US" altLang="en-US"/>
          </a:p>
        </p:txBody>
      </p:sp>
      <p:sp>
        <p:nvSpPr>
          <p:cNvPr id="13328" name="Text Box 16">
            <a:extLst>
              <a:ext uri="{FF2B5EF4-FFF2-40B4-BE49-F238E27FC236}">
                <a16:creationId xmlns:a16="http://schemas.microsoft.com/office/drawing/2014/main" id="{931D1F4D-C9B1-4376-8E95-0729F76DDAF1}"/>
              </a:ext>
            </a:extLst>
          </p:cNvPr>
          <p:cNvSpPr txBox="1">
            <a:spLocks noChangeArrowheads="1"/>
          </p:cNvSpPr>
          <p:nvPr/>
        </p:nvSpPr>
        <p:spPr bwMode="auto">
          <a:xfrm>
            <a:off x="5410200" y="3962400"/>
            <a:ext cx="1212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Transducer</a:t>
            </a:r>
            <a:endParaRPr lang="en-US" altLang="en-US"/>
          </a:p>
        </p:txBody>
      </p:sp>
      <p:sp>
        <p:nvSpPr>
          <p:cNvPr id="13329" name="Rectangle 17">
            <a:extLst>
              <a:ext uri="{FF2B5EF4-FFF2-40B4-BE49-F238E27FC236}">
                <a16:creationId xmlns:a16="http://schemas.microsoft.com/office/drawing/2014/main" id="{01D92E73-E33F-4993-82B1-D7B137F6EEAA}"/>
              </a:ext>
            </a:extLst>
          </p:cNvPr>
          <p:cNvSpPr>
            <a:spLocks noChangeArrowheads="1"/>
          </p:cNvSpPr>
          <p:nvPr/>
        </p:nvSpPr>
        <p:spPr bwMode="auto">
          <a:xfrm>
            <a:off x="4114800" y="2895600"/>
            <a:ext cx="304800" cy="304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0" name="Line 18">
            <a:extLst>
              <a:ext uri="{FF2B5EF4-FFF2-40B4-BE49-F238E27FC236}">
                <a16:creationId xmlns:a16="http://schemas.microsoft.com/office/drawing/2014/main" id="{78E2772B-076B-4553-93C5-301EF56BEF2B}"/>
              </a:ext>
            </a:extLst>
          </p:cNvPr>
          <p:cNvSpPr>
            <a:spLocks noChangeShapeType="1"/>
          </p:cNvSpPr>
          <p:nvPr/>
        </p:nvSpPr>
        <p:spPr bwMode="auto">
          <a:xfrm>
            <a:off x="4267200" y="3200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1" name="Line 19">
            <a:extLst>
              <a:ext uri="{FF2B5EF4-FFF2-40B4-BE49-F238E27FC236}">
                <a16:creationId xmlns:a16="http://schemas.microsoft.com/office/drawing/2014/main" id="{4D5EE436-6A24-4766-B302-3575973B16FA}"/>
              </a:ext>
            </a:extLst>
          </p:cNvPr>
          <p:cNvSpPr>
            <a:spLocks noChangeShapeType="1"/>
          </p:cNvSpPr>
          <p:nvPr/>
        </p:nvSpPr>
        <p:spPr bwMode="auto">
          <a:xfrm>
            <a:off x="4419600" y="33528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2" name="Line 20">
            <a:extLst>
              <a:ext uri="{FF2B5EF4-FFF2-40B4-BE49-F238E27FC236}">
                <a16:creationId xmlns:a16="http://schemas.microsoft.com/office/drawing/2014/main" id="{5CEC4397-13D5-4F21-9AFC-CB8D7CB980C9}"/>
              </a:ext>
            </a:extLst>
          </p:cNvPr>
          <p:cNvSpPr>
            <a:spLocks noChangeShapeType="1"/>
          </p:cNvSpPr>
          <p:nvPr/>
        </p:nvSpPr>
        <p:spPr bwMode="auto">
          <a:xfrm>
            <a:off x="4419600" y="30480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3" name="Text Box 21">
            <a:extLst>
              <a:ext uri="{FF2B5EF4-FFF2-40B4-BE49-F238E27FC236}">
                <a16:creationId xmlns:a16="http://schemas.microsoft.com/office/drawing/2014/main" id="{A1EC55C1-CD95-41D6-9A9E-3C0143DDE9DC}"/>
              </a:ext>
            </a:extLst>
          </p:cNvPr>
          <p:cNvSpPr txBox="1">
            <a:spLocks noChangeArrowheads="1"/>
          </p:cNvSpPr>
          <p:nvPr/>
        </p:nvSpPr>
        <p:spPr bwMode="auto">
          <a:xfrm>
            <a:off x="4327525" y="2414588"/>
            <a:ext cx="1460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Current probe</a:t>
            </a:r>
            <a:endParaRPr lang="en-US" altLang="en-US"/>
          </a:p>
        </p:txBody>
      </p:sp>
      <p:sp>
        <p:nvSpPr>
          <p:cNvPr id="13334" name="Text Box 22">
            <a:extLst>
              <a:ext uri="{FF2B5EF4-FFF2-40B4-BE49-F238E27FC236}">
                <a16:creationId xmlns:a16="http://schemas.microsoft.com/office/drawing/2014/main" id="{3E7F9F40-2C59-467B-9809-376FF517A155}"/>
              </a:ext>
            </a:extLst>
          </p:cNvPr>
          <p:cNvSpPr txBox="1">
            <a:spLocks noChangeArrowheads="1"/>
          </p:cNvSpPr>
          <p:nvPr/>
        </p:nvSpPr>
        <p:spPr bwMode="auto">
          <a:xfrm>
            <a:off x="4025900" y="3378200"/>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V</a:t>
            </a:r>
            <a:endParaRPr lang="en-US" altLang="en-US"/>
          </a:p>
        </p:txBody>
      </p:sp>
      <p:sp>
        <p:nvSpPr>
          <p:cNvPr id="13335" name="Text Box 23">
            <a:extLst>
              <a:ext uri="{FF2B5EF4-FFF2-40B4-BE49-F238E27FC236}">
                <a16:creationId xmlns:a16="http://schemas.microsoft.com/office/drawing/2014/main" id="{6FFCD49C-DEEB-459D-9009-2898938AFD0E}"/>
              </a:ext>
            </a:extLst>
          </p:cNvPr>
          <p:cNvSpPr txBox="1">
            <a:spLocks noChangeArrowheads="1"/>
          </p:cNvSpPr>
          <p:nvPr/>
        </p:nvSpPr>
        <p:spPr bwMode="auto">
          <a:xfrm>
            <a:off x="4762500" y="2882900"/>
            <a:ext cx="260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I</a:t>
            </a:r>
            <a:endParaRPr lang="en-US" altLang="en-US"/>
          </a:p>
        </p:txBody>
      </p:sp>
      <p:sp>
        <p:nvSpPr>
          <p:cNvPr id="13337" name="Line 25">
            <a:extLst>
              <a:ext uri="{FF2B5EF4-FFF2-40B4-BE49-F238E27FC236}">
                <a16:creationId xmlns:a16="http://schemas.microsoft.com/office/drawing/2014/main" id="{37D1D86C-7D76-4D19-80A2-5B89982CA163}"/>
              </a:ext>
            </a:extLst>
          </p:cNvPr>
          <p:cNvSpPr>
            <a:spLocks noChangeShapeType="1"/>
          </p:cNvSpPr>
          <p:nvPr/>
        </p:nvSpPr>
        <p:spPr bwMode="auto">
          <a:xfrm flipH="1">
            <a:off x="3886200" y="4343400"/>
            <a:ext cx="3810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8" name="Text Box 26">
            <a:extLst>
              <a:ext uri="{FF2B5EF4-FFF2-40B4-BE49-F238E27FC236}">
                <a16:creationId xmlns:a16="http://schemas.microsoft.com/office/drawing/2014/main" id="{524EC7A0-4C31-49EE-B37B-D8272A393A20}"/>
              </a:ext>
            </a:extLst>
          </p:cNvPr>
          <p:cNvSpPr txBox="1">
            <a:spLocks noChangeArrowheads="1"/>
          </p:cNvSpPr>
          <p:nvPr/>
        </p:nvSpPr>
        <p:spPr bwMode="auto">
          <a:xfrm>
            <a:off x="3200400" y="4343400"/>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water</a:t>
            </a:r>
            <a:endParaRPr lang="en-US" altLang="en-US"/>
          </a:p>
        </p:txBody>
      </p:sp>
      <p:sp>
        <p:nvSpPr>
          <p:cNvPr id="13339" name="Text Box 27">
            <a:extLst>
              <a:ext uri="{FF2B5EF4-FFF2-40B4-BE49-F238E27FC236}">
                <a16:creationId xmlns:a16="http://schemas.microsoft.com/office/drawing/2014/main" id="{124009A4-8474-4DEE-B85E-E1BE0B0D1E4F}"/>
              </a:ext>
            </a:extLst>
          </p:cNvPr>
          <p:cNvSpPr txBox="1">
            <a:spLocks noChangeArrowheads="1"/>
          </p:cNvSpPr>
          <p:nvPr/>
        </p:nvSpPr>
        <p:spPr bwMode="auto">
          <a:xfrm>
            <a:off x="4860925" y="3252788"/>
            <a:ext cx="1219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Short cable</a:t>
            </a:r>
            <a:endParaRPr lang="en-US" altLang="en-US"/>
          </a:p>
        </p:txBody>
      </p:sp>
      <p:sp>
        <p:nvSpPr>
          <p:cNvPr id="13340" name="Line 28">
            <a:extLst>
              <a:ext uri="{FF2B5EF4-FFF2-40B4-BE49-F238E27FC236}">
                <a16:creationId xmlns:a16="http://schemas.microsoft.com/office/drawing/2014/main" id="{571CB898-B15B-45DD-8D17-519CF5F9CE3B}"/>
              </a:ext>
            </a:extLst>
          </p:cNvPr>
          <p:cNvSpPr>
            <a:spLocks noChangeShapeType="1"/>
          </p:cNvSpPr>
          <p:nvPr/>
        </p:nvSpPr>
        <p:spPr bwMode="auto">
          <a:xfrm flipH="1">
            <a:off x="4648200" y="3505200"/>
            <a:ext cx="1524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3341" name="Object 29">
            <a:extLst>
              <a:ext uri="{FF2B5EF4-FFF2-40B4-BE49-F238E27FC236}">
                <a16:creationId xmlns:a16="http://schemas.microsoft.com/office/drawing/2014/main" id="{7E7D35C4-B2A3-47B4-880B-0E9D7E2A747E}"/>
              </a:ext>
            </a:extLst>
          </p:cNvPr>
          <p:cNvGraphicFramePr>
            <a:graphicFrameLocks noChangeAspect="1"/>
          </p:cNvGraphicFramePr>
          <p:nvPr>
            <p:extLst>
              <p:ext uri="{D42A27DB-BD31-4B8C-83A1-F6EECF244321}">
                <p14:modId xmlns:p14="http://schemas.microsoft.com/office/powerpoint/2010/main" val="3381212351"/>
              </p:ext>
            </p:extLst>
          </p:nvPr>
        </p:nvGraphicFramePr>
        <p:xfrm>
          <a:off x="3676650" y="5516563"/>
          <a:ext cx="1563688" cy="741362"/>
        </p:xfrm>
        <a:graphic>
          <a:graphicData uri="http://schemas.openxmlformats.org/presentationml/2006/ole">
            <mc:AlternateContent xmlns:mc="http://schemas.openxmlformats.org/markup-compatibility/2006">
              <mc:Choice xmlns:v="urn:schemas-microsoft-com:vml" Requires="v">
                <p:oleObj spid="_x0000_s2052" name="Equation" r:id="rId4" imgW="990360" imgH="469800" progId="Equation.DSMT4">
                  <p:embed/>
                </p:oleObj>
              </mc:Choice>
              <mc:Fallback>
                <p:oleObj name="Equation" r:id="rId4" imgW="990360" imgH="469800" progId="Equation.DSMT4">
                  <p:embed/>
                  <p:pic>
                    <p:nvPicPr>
                      <p:cNvPr id="0" name="Object 29"/>
                      <p:cNvPicPr>
                        <a:picLocks noChangeAspect="1" noChangeArrowheads="1"/>
                      </p:cNvPicPr>
                      <p:nvPr/>
                    </p:nvPicPr>
                    <p:blipFill>
                      <a:blip r:embed="rId5"/>
                      <a:srcRect/>
                      <a:stretch>
                        <a:fillRect/>
                      </a:stretch>
                    </p:blipFill>
                    <p:spPr bwMode="auto">
                      <a:xfrm>
                        <a:off x="3676650" y="5516563"/>
                        <a:ext cx="1563688" cy="741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3342" name="Group 30">
            <a:extLst>
              <a:ext uri="{FF2B5EF4-FFF2-40B4-BE49-F238E27FC236}">
                <a16:creationId xmlns:a16="http://schemas.microsoft.com/office/drawing/2014/main" id="{5F3A1ADF-40A6-4043-B26E-B11C419716C9}"/>
              </a:ext>
            </a:extLst>
          </p:cNvPr>
          <p:cNvGrpSpPr>
            <a:grpSpLocks/>
          </p:cNvGrpSpPr>
          <p:nvPr/>
        </p:nvGrpSpPr>
        <p:grpSpPr bwMode="auto">
          <a:xfrm rot="16200000">
            <a:off x="4213225" y="3962400"/>
            <a:ext cx="881063" cy="417513"/>
            <a:chOff x="3222" y="1152"/>
            <a:chExt cx="893" cy="429"/>
          </a:xfrm>
        </p:grpSpPr>
        <p:grpSp>
          <p:nvGrpSpPr>
            <p:cNvPr id="13343" name="Group 31">
              <a:extLst>
                <a:ext uri="{FF2B5EF4-FFF2-40B4-BE49-F238E27FC236}">
                  <a16:creationId xmlns:a16="http://schemas.microsoft.com/office/drawing/2014/main" id="{E491E05D-B8B0-4C92-B103-1DF85498AEB8}"/>
                </a:ext>
              </a:extLst>
            </p:cNvPr>
            <p:cNvGrpSpPr>
              <a:grpSpLocks/>
            </p:cNvGrpSpPr>
            <p:nvPr/>
          </p:nvGrpSpPr>
          <p:grpSpPr bwMode="auto">
            <a:xfrm flipH="1">
              <a:off x="3222" y="1152"/>
              <a:ext cx="893" cy="429"/>
              <a:chOff x="1296" y="1296"/>
              <a:chExt cx="624" cy="336"/>
            </a:xfrm>
          </p:grpSpPr>
          <p:sp>
            <p:nvSpPr>
              <p:cNvPr id="13344" name="Rectangle 32">
                <a:extLst>
                  <a:ext uri="{FF2B5EF4-FFF2-40B4-BE49-F238E27FC236}">
                    <a16:creationId xmlns:a16="http://schemas.microsoft.com/office/drawing/2014/main" id="{9EB64E99-38FD-4CAC-A44A-26A514D432BE}"/>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5" name="Rectangle 33">
                <a:extLst>
                  <a:ext uri="{FF2B5EF4-FFF2-40B4-BE49-F238E27FC236}">
                    <a16:creationId xmlns:a16="http://schemas.microsoft.com/office/drawing/2014/main" id="{ECF19A52-EF64-425D-90D7-E6590A1254D8}"/>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6" name="Rectangle 34">
                <a:extLst>
                  <a:ext uri="{FF2B5EF4-FFF2-40B4-BE49-F238E27FC236}">
                    <a16:creationId xmlns:a16="http://schemas.microsoft.com/office/drawing/2014/main" id="{73388348-75E1-41AE-8565-F893DFFB3D00}"/>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7" name="Rectangle 35">
                <a:extLst>
                  <a:ext uri="{FF2B5EF4-FFF2-40B4-BE49-F238E27FC236}">
                    <a16:creationId xmlns:a16="http://schemas.microsoft.com/office/drawing/2014/main" id="{49DCDAD0-5856-4201-861C-9632588AAD17}"/>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348" name="Rectangle 36">
              <a:extLst>
                <a:ext uri="{FF2B5EF4-FFF2-40B4-BE49-F238E27FC236}">
                  <a16:creationId xmlns:a16="http://schemas.microsoft.com/office/drawing/2014/main" id="{ECEF5615-9E89-4D32-8A63-1B0D5F9F3BD1}"/>
                </a:ext>
              </a:extLst>
            </p:cNvPr>
            <p:cNvSpPr>
              <a:spLocks noChangeArrowheads="1"/>
            </p:cNvSpPr>
            <p:nvPr/>
          </p:nvSpPr>
          <p:spPr bwMode="auto">
            <a:xfrm>
              <a:off x="3222" y="1224"/>
              <a:ext cx="70" cy="288"/>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336" name="Line 24">
            <a:extLst>
              <a:ext uri="{FF2B5EF4-FFF2-40B4-BE49-F238E27FC236}">
                <a16:creationId xmlns:a16="http://schemas.microsoft.com/office/drawing/2014/main" id="{21C20EED-D853-42AA-97FC-E6C09902E00E}"/>
              </a:ext>
            </a:extLst>
          </p:cNvPr>
          <p:cNvSpPr>
            <a:spLocks noChangeShapeType="1"/>
          </p:cNvSpPr>
          <p:nvPr/>
        </p:nvSpPr>
        <p:spPr bwMode="auto">
          <a:xfrm flipV="1">
            <a:off x="4724400" y="4191000"/>
            <a:ext cx="6858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C233DF0D-488C-4F59-BB17-B490F4B90BBD}"/>
              </a:ext>
            </a:extLst>
          </p:cNvPr>
          <p:cNvSpPr>
            <a:spLocks noChangeArrowheads="1"/>
          </p:cNvSpPr>
          <p:nvPr/>
        </p:nvSpPr>
        <p:spPr bwMode="auto">
          <a:xfrm>
            <a:off x="1295400" y="914400"/>
            <a:ext cx="6945313" cy="5662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78" name="Line 142">
            <a:extLst>
              <a:ext uri="{FF2B5EF4-FFF2-40B4-BE49-F238E27FC236}">
                <a16:creationId xmlns:a16="http://schemas.microsoft.com/office/drawing/2014/main" id="{C2983540-07D9-47C1-9EB6-E56881B05C4F}"/>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79" name="Text Box 143">
            <a:extLst>
              <a:ext uri="{FF2B5EF4-FFF2-40B4-BE49-F238E27FC236}">
                <a16:creationId xmlns:a16="http://schemas.microsoft.com/office/drawing/2014/main" id="{F7F0DCD8-3FA1-4C03-89D2-C0A869A87DBA}"/>
              </a:ext>
            </a:extLst>
          </p:cNvPr>
          <p:cNvSpPr txBox="1">
            <a:spLocks noChangeArrowheads="1"/>
          </p:cNvSpPr>
          <p:nvPr/>
        </p:nvSpPr>
        <p:spPr bwMode="auto">
          <a:xfrm>
            <a:off x="2819400" y="228600"/>
            <a:ext cx="3024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impedance</a:t>
            </a:r>
            <a:endParaRPr lang="en-US" altLang="en-US"/>
          </a:p>
        </p:txBody>
      </p:sp>
      <p:sp>
        <p:nvSpPr>
          <p:cNvPr id="14480" name="Rectangle 144">
            <a:extLst>
              <a:ext uri="{FF2B5EF4-FFF2-40B4-BE49-F238E27FC236}">
                <a16:creationId xmlns:a16="http://schemas.microsoft.com/office/drawing/2014/main" id="{E1555487-1C33-41F8-B1A1-5D04B714E403}"/>
              </a:ext>
            </a:extLst>
          </p:cNvPr>
          <p:cNvSpPr>
            <a:spLocks noChangeArrowheads="1"/>
          </p:cNvSpPr>
          <p:nvPr/>
        </p:nvSpPr>
        <p:spPr bwMode="auto">
          <a:xfrm>
            <a:off x="1676400" y="1744663"/>
            <a:ext cx="6486525" cy="4162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81" name="Rectangle 145">
            <a:extLst>
              <a:ext uri="{FF2B5EF4-FFF2-40B4-BE49-F238E27FC236}">
                <a16:creationId xmlns:a16="http://schemas.microsoft.com/office/drawing/2014/main" id="{96EE363B-B326-45F3-A940-B9F9AEA1C3BE}"/>
              </a:ext>
            </a:extLst>
          </p:cNvPr>
          <p:cNvSpPr>
            <a:spLocks noChangeArrowheads="1"/>
          </p:cNvSpPr>
          <p:nvPr/>
        </p:nvSpPr>
        <p:spPr bwMode="auto">
          <a:xfrm>
            <a:off x="2514600" y="2057400"/>
            <a:ext cx="5011738" cy="33797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482" name="Rectangle 146">
            <a:extLst>
              <a:ext uri="{FF2B5EF4-FFF2-40B4-BE49-F238E27FC236}">
                <a16:creationId xmlns:a16="http://schemas.microsoft.com/office/drawing/2014/main" id="{909D61A9-FBFF-4F2C-9EA4-D9829E43EF30}"/>
              </a:ext>
            </a:extLst>
          </p:cNvPr>
          <p:cNvSpPr>
            <a:spLocks noChangeArrowheads="1"/>
          </p:cNvSpPr>
          <p:nvPr/>
        </p:nvSpPr>
        <p:spPr bwMode="auto">
          <a:xfrm>
            <a:off x="2514600" y="2057400"/>
            <a:ext cx="5011738" cy="337978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483" name="Line 147">
            <a:extLst>
              <a:ext uri="{FF2B5EF4-FFF2-40B4-BE49-F238E27FC236}">
                <a16:creationId xmlns:a16="http://schemas.microsoft.com/office/drawing/2014/main" id="{20CAE36F-9B69-4291-9A47-50D76D5D9CB6}"/>
              </a:ext>
            </a:extLst>
          </p:cNvPr>
          <p:cNvSpPr>
            <a:spLocks noChangeShapeType="1"/>
          </p:cNvSpPr>
          <p:nvPr/>
        </p:nvSpPr>
        <p:spPr bwMode="auto">
          <a:xfrm>
            <a:off x="2514600" y="5437188"/>
            <a:ext cx="50117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84" name="Line 148">
            <a:extLst>
              <a:ext uri="{FF2B5EF4-FFF2-40B4-BE49-F238E27FC236}">
                <a16:creationId xmlns:a16="http://schemas.microsoft.com/office/drawing/2014/main" id="{5388D21E-E8A2-443E-878C-0BECD061193C}"/>
              </a:ext>
            </a:extLst>
          </p:cNvPr>
          <p:cNvSpPr>
            <a:spLocks noChangeShapeType="1"/>
          </p:cNvSpPr>
          <p:nvPr/>
        </p:nvSpPr>
        <p:spPr bwMode="auto">
          <a:xfrm flipV="1">
            <a:off x="2514600" y="2057400"/>
            <a:ext cx="1588" cy="33797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85" name="Line 149">
            <a:extLst>
              <a:ext uri="{FF2B5EF4-FFF2-40B4-BE49-F238E27FC236}">
                <a16:creationId xmlns:a16="http://schemas.microsoft.com/office/drawing/2014/main" id="{FB296F6C-42D0-4461-8F6F-28FAE63FCCF2}"/>
              </a:ext>
            </a:extLst>
          </p:cNvPr>
          <p:cNvSpPr>
            <a:spLocks noChangeShapeType="1"/>
          </p:cNvSpPr>
          <p:nvPr/>
        </p:nvSpPr>
        <p:spPr bwMode="auto">
          <a:xfrm flipV="1">
            <a:off x="2514600" y="5395913"/>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86" name="Rectangle 150">
            <a:extLst>
              <a:ext uri="{FF2B5EF4-FFF2-40B4-BE49-F238E27FC236}">
                <a16:creationId xmlns:a16="http://schemas.microsoft.com/office/drawing/2014/main" id="{F13BDC7C-A206-4627-A1EE-FA4FD501B242}"/>
              </a:ext>
            </a:extLst>
          </p:cNvPr>
          <p:cNvSpPr>
            <a:spLocks noChangeArrowheads="1"/>
          </p:cNvSpPr>
          <p:nvPr/>
        </p:nvSpPr>
        <p:spPr bwMode="auto">
          <a:xfrm>
            <a:off x="2476500" y="54784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4487" name="Line 151">
            <a:extLst>
              <a:ext uri="{FF2B5EF4-FFF2-40B4-BE49-F238E27FC236}">
                <a16:creationId xmlns:a16="http://schemas.microsoft.com/office/drawing/2014/main" id="{3840EAF6-E268-4CD2-B04A-B0E19CD5D3F6}"/>
              </a:ext>
            </a:extLst>
          </p:cNvPr>
          <p:cNvSpPr>
            <a:spLocks noChangeShapeType="1"/>
          </p:cNvSpPr>
          <p:nvPr/>
        </p:nvSpPr>
        <p:spPr bwMode="auto">
          <a:xfrm flipV="1">
            <a:off x="3768725" y="5395913"/>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88" name="Rectangle 152">
            <a:extLst>
              <a:ext uri="{FF2B5EF4-FFF2-40B4-BE49-F238E27FC236}">
                <a16:creationId xmlns:a16="http://schemas.microsoft.com/office/drawing/2014/main" id="{4BCDF056-9CA5-4BE7-B79F-C37FBA2A7441}"/>
              </a:ext>
            </a:extLst>
          </p:cNvPr>
          <p:cNvSpPr>
            <a:spLocks noChangeArrowheads="1"/>
          </p:cNvSpPr>
          <p:nvPr/>
        </p:nvSpPr>
        <p:spPr bwMode="auto">
          <a:xfrm>
            <a:off x="3729038" y="54784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14489" name="Line 153">
            <a:extLst>
              <a:ext uri="{FF2B5EF4-FFF2-40B4-BE49-F238E27FC236}">
                <a16:creationId xmlns:a16="http://schemas.microsoft.com/office/drawing/2014/main" id="{390DCE72-0714-4AAF-B2C2-B39D19A4D410}"/>
              </a:ext>
            </a:extLst>
          </p:cNvPr>
          <p:cNvSpPr>
            <a:spLocks noChangeShapeType="1"/>
          </p:cNvSpPr>
          <p:nvPr/>
        </p:nvSpPr>
        <p:spPr bwMode="auto">
          <a:xfrm flipV="1">
            <a:off x="5021263" y="5395913"/>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90" name="Rectangle 154">
            <a:extLst>
              <a:ext uri="{FF2B5EF4-FFF2-40B4-BE49-F238E27FC236}">
                <a16:creationId xmlns:a16="http://schemas.microsoft.com/office/drawing/2014/main" id="{8987CAEA-B030-44B7-A3BA-0E375847DAB9}"/>
              </a:ext>
            </a:extLst>
          </p:cNvPr>
          <p:cNvSpPr>
            <a:spLocks noChangeArrowheads="1"/>
          </p:cNvSpPr>
          <p:nvPr/>
        </p:nvSpPr>
        <p:spPr bwMode="auto">
          <a:xfrm>
            <a:off x="4933950" y="54784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14491" name="Line 155">
            <a:extLst>
              <a:ext uri="{FF2B5EF4-FFF2-40B4-BE49-F238E27FC236}">
                <a16:creationId xmlns:a16="http://schemas.microsoft.com/office/drawing/2014/main" id="{9B53D6F7-C617-49EC-8471-287FAA19E6D6}"/>
              </a:ext>
            </a:extLst>
          </p:cNvPr>
          <p:cNvSpPr>
            <a:spLocks noChangeShapeType="1"/>
          </p:cNvSpPr>
          <p:nvPr/>
        </p:nvSpPr>
        <p:spPr bwMode="auto">
          <a:xfrm flipV="1">
            <a:off x="6273800" y="5395913"/>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92" name="Rectangle 156">
            <a:extLst>
              <a:ext uri="{FF2B5EF4-FFF2-40B4-BE49-F238E27FC236}">
                <a16:creationId xmlns:a16="http://schemas.microsoft.com/office/drawing/2014/main" id="{A54E1CC1-EF80-4F2E-A053-59E35CF82FC4}"/>
              </a:ext>
            </a:extLst>
          </p:cNvPr>
          <p:cNvSpPr>
            <a:spLocks noChangeArrowheads="1"/>
          </p:cNvSpPr>
          <p:nvPr/>
        </p:nvSpPr>
        <p:spPr bwMode="auto">
          <a:xfrm>
            <a:off x="6186488" y="54784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14493" name="Line 157">
            <a:extLst>
              <a:ext uri="{FF2B5EF4-FFF2-40B4-BE49-F238E27FC236}">
                <a16:creationId xmlns:a16="http://schemas.microsoft.com/office/drawing/2014/main" id="{F8996320-43DB-404D-9F27-3424A8D272BD}"/>
              </a:ext>
            </a:extLst>
          </p:cNvPr>
          <p:cNvSpPr>
            <a:spLocks noChangeShapeType="1"/>
          </p:cNvSpPr>
          <p:nvPr/>
        </p:nvSpPr>
        <p:spPr bwMode="auto">
          <a:xfrm flipV="1">
            <a:off x="7526338" y="5395913"/>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94" name="Rectangle 158">
            <a:extLst>
              <a:ext uri="{FF2B5EF4-FFF2-40B4-BE49-F238E27FC236}">
                <a16:creationId xmlns:a16="http://schemas.microsoft.com/office/drawing/2014/main" id="{8320DCBE-49B1-4FE1-B6AF-182006BE3A15}"/>
              </a:ext>
            </a:extLst>
          </p:cNvPr>
          <p:cNvSpPr>
            <a:spLocks noChangeArrowheads="1"/>
          </p:cNvSpPr>
          <p:nvPr/>
        </p:nvSpPr>
        <p:spPr bwMode="auto">
          <a:xfrm>
            <a:off x="7440613" y="54784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14495" name="Line 159">
            <a:extLst>
              <a:ext uri="{FF2B5EF4-FFF2-40B4-BE49-F238E27FC236}">
                <a16:creationId xmlns:a16="http://schemas.microsoft.com/office/drawing/2014/main" id="{7E2139BC-9B26-4A40-A2C3-301A25F8DD05}"/>
              </a:ext>
            </a:extLst>
          </p:cNvPr>
          <p:cNvSpPr>
            <a:spLocks noChangeShapeType="1"/>
          </p:cNvSpPr>
          <p:nvPr/>
        </p:nvSpPr>
        <p:spPr bwMode="auto">
          <a:xfrm>
            <a:off x="2514600" y="5437188"/>
            <a:ext cx="492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96" name="Rectangle 160">
            <a:extLst>
              <a:ext uri="{FF2B5EF4-FFF2-40B4-BE49-F238E27FC236}">
                <a16:creationId xmlns:a16="http://schemas.microsoft.com/office/drawing/2014/main" id="{CEECE8C2-26C4-42A4-91EF-1685C50D8ADB}"/>
              </a:ext>
            </a:extLst>
          </p:cNvPr>
          <p:cNvSpPr>
            <a:spLocks noChangeArrowheads="1"/>
          </p:cNvSpPr>
          <p:nvPr/>
        </p:nvSpPr>
        <p:spPr bwMode="auto">
          <a:xfrm>
            <a:off x="2379663" y="53641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4497" name="Line 161">
            <a:extLst>
              <a:ext uri="{FF2B5EF4-FFF2-40B4-BE49-F238E27FC236}">
                <a16:creationId xmlns:a16="http://schemas.microsoft.com/office/drawing/2014/main" id="{519808E4-61DC-43E6-AC2A-486049329851}"/>
              </a:ext>
            </a:extLst>
          </p:cNvPr>
          <p:cNvSpPr>
            <a:spLocks noChangeShapeType="1"/>
          </p:cNvSpPr>
          <p:nvPr/>
        </p:nvSpPr>
        <p:spPr bwMode="auto">
          <a:xfrm>
            <a:off x="2514600" y="4308475"/>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498" name="Rectangle 162">
            <a:extLst>
              <a:ext uri="{FF2B5EF4-FFF2-40B4-BE49-F238E27FC236}">
                <a16:creationId xmlns:a16="http://schemas.microsoft.com/office/drawing/2014/main" id="{D34E164D-A160-4F0B-BBAE-88EB9702DB1C}"/>
              </a:ext>
            </a:extLst>
          </p:cNvPr>
          <p:cNvSpPr>
            <a:spLocks noChangeArrowheads="1"/>
          </p:cNvSpPr>
          <p:nvPr/>
        </p:nvSpPr>
        <p:spPr bwMode="auto">
          <a:xfrm>
            <a:off x="2206625" y="4233863"/>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500</a:t>
            </a:r>
            <a:endParaRPr lang="en-US" altLang="en-US" sz="1200">
              <a:latin typeface="Times New Roman" panose="02020603050405020304" pitchFamily="18" charset="0"/>
            </a:endParaRPr>
          </a:p>
        </p:txBody>
      </p:sp>
      <p:sp>
        <p:nvSpPr>
          <p:cNvPr id="14499" name="Line 163">
            <a:extLst>
              <a:ext uri="{FF2B5EF4-FFF2-40B4-BE49-F238E27FC236}">
                <a16:creationId xmlns:a16="http://schemas.microsoft.com/office/drawing/2014/main" id="{69A373D4-8D34-49F8-B3B6-1D5E179A4EEF}"/>
              </a:ext>
            </a:extLst>
          </p:cNvPr>
          <p:cNvSpPr>
            <a:spLocks noChangeShapeType="1"/>
          </p:cNvSpPr>
          <p:nvPr/>
        </p:nvSpPr>
        <p:spPr bwMode="auto">
          <a:xfrm>
            <a:off x="2514600" y="3187700"/>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00" name="Rectangle 164">
            <a:extLst>
              <a:ext uri="{FF2B5EF4-FFF2-40B4-BE49-F238E27FC236}">
                <a16:creationId xmlns:a16="http://schemas.microsoft.com/office/drawing/2014/main" id="{218872BF-12F7-48E1-8D43-313E6A8AC37F}"/>
              </a:ext>
            </a:extLst>
          </p:cNvPr>
          <p:cNvSpPr>
            <a:spLocks noChangeArrowheads="1"/>
          </p:cNvSpPr>
          <p:nvPr/>
        </p:nvSpPr>
        <p:spPr bwMode="auto">
          <a:xfrm>
            <a:off x="2119313" y="3113088"/>
            <a:ext cx="304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1000</a:t>
            </a:r>
            <a:endParaRPr lang="en-US" altLang="en-US" sz="1200">
              <a:latin typeface="Times New Roman" panose="02020603050405020304" pitchFamily="18" charset="0"/>
            </a:endParaRPr>
          </a:p>
        </p:txBody>
      </p:sp>
      <p:sp>
        <p:nvSpPr>
          <p:cNvPr id="14501" name="Line 165">
            <a:extLst>
              <a:ext uri="{FF2B5EF4-FFF2-40B4-BE49-F238E27FC236}">
                <a16:creationId xmlns:a16="http://schemas.microsoft.com/office/drawing/2014/main" id="{EFF6B6C9-53BC-431C-B294-DE2899F204A1}"/>
              </a:ext>
            </a:extLst>
          </p:cNvPr>
          <p:cNvSpPr>
            <a:spLocks noChangeShapeType="1"/>
          </p:cNvSpPr>
          <p:nvPr/>
        </p:nvSpPr>
        <p:spPr bwMode="auto">
          <a:xfrm>
            <a:off x="2514600" y="2057400"/>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02" name="Rectangle 166">
            <a:extLst>
              <a:ext uri="{FF2B5EF4-FFF2-40B4-BE49-F238E27FC236}">
                <a16:creationId xmlns:a16="http://schemas.microsoft.com/office/drawing/2014/main" id="{42C82416-BD9C-4972-A27A-0A55E5F1507F}"/>
              </a:ext>
            </a:extLst>
          </p:cNvPr>
          <p:cNvSpPr>
            <a:spLocks noChangeArrowheads="1"/>
          </p:cNvSpPr>
          <p:nvPr/>
        </p:nvSpPr>
        <p:spPr bwMode="auto">
          <a:xfrm>
            <a:off x="2119313" y="1984375"/>
            <a:ext cx="304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1500</a:t>
            </a:r>
            <a:endParaRPr lang="en-US" altLang="en-US" sz="1200">
              <a:latin typeface="Times New Roman" panose="02020603050405020304" pitchFamily="18" charset="0"/>
            </a:endParaRPr>
          </a:p>
        </p:txBody>
      </p:sp>
      <p:sp>
        <p:nvSpPr>
          <p:cNvPr id="14503" name="Freeform 167">
            <a:extLst>
              <a:ext uri="{FF2B5EF4-FFF2-40B4-BE49-F238E27FC236}">
                <a16:creationId xmlns:a16="http://schemas.microsoft.com/office/drawing/2014/main" id="{05E53715-1978-4560-8CED-EBFB096DAF38}"/>
              </a:ext>
            </a:extLst>
          </p:cNvPr>
          <p:cNvSpPr>
            <a:spLocks/>
          </p:cNvSpPr>
          <p:nvPr/>
        </p:nvSpPr>
        <p:spPr bwMode="auto">
          <a:xfrm>
            <a:off x="2563813" y="2106613"/>
            <a:ext cx="4848225" cy="3273425"/>
          </a:xfrm>
          <a:custGeom>
            <a:avLst/>
            <a:gdLst>
              <a:gd name="T0" fmla="*/ 36 w 3054"/>
              <a:gd name="T1" fmla="*/ 831 h 2062"/>
              <a:gd name="T2" fmla="*/ 85 w 3054"/>
              <a:gd name="T3" fmla="*/ 1231 h 2062"/>
              <a:gd name="T4" fmla="*/ 133 w 3054"/>
              <a:gd name="T5" fmla="*/ 1408 h 2062"/>
              <a:gd name="T6" fmla="*/ 182 w 3054"/>
              <a:gd name="T7" fmla="*/ 1558 h 2062"/>
              <a:gd name="T8" fmla="*/ 230 w 3054"/>
              <a:gd name="T9" fmla="*/ 1678 h 2062"/>
              <a:gd name="T10" fmla="*/ 279 w 3054"/>
              <a:gd name="T11" fmla="*/ 1745 h 2062"/>
              <a:gd name="T12" fmla="*/ 327 w 3054"/>
              <a:gd name="T13" fmla="*/ 1787 h 2062"/>
              <a:gd name="T14" fmla="*/ 376 w 3054"/>
              <a:gd name="T15" fmla="*/ 1823 h 2062"/>
              <a:gd name="T16" fmla="*/ 425 w 3054"/>
              <a:gd name="T17" fmla="*/ 1859 h 2062"/>
              <a:gd name="T18" fmla="*/ 473 w 3054"/>
              <a:gd name="T19" fmla="*/ 1880 h 2062"/>
              <a:gd name="T20" fmla="*/ 516 w 3054"/>
              <a:gd name="T21" fmla="*/ 1901 h 2062"/>
              <a:gd name="T22" fmla="*/ 564 w 3054"/>
              <a:gd name="T23" fmla="*/ 1917 h 2062"/>
              <a:gd name="T24" fmla="*/ 613 w 3054"/>
              <a:gd name="T25" fmla="*/ 1927 h 2062"/>
              <a:gd name="T26" fmla="*/ 661 w 3054"/>
              <a:gd name="T27" fmla="*/ 1937 h 2062"/>
              <a:gd name="T28" fmla="*/ 710 w 3054"/>
              <a:gd name="T29" fmla="*/ 1948 h 2062"/>
              <a:gd name="T30" fmla="*/ 759 w 3054"/>
              <a:gd name="T31" fmla="*/ 1958 h 2062"/>
              <a:gd name="T32" fmla="*/ 807 w 3054"/>
              <a:gd name="T33" fmla="*/ 1968 h 2062"/>
              <a:gd name="T34" fmla="*/ 856 w 3054"/>
              <a:gd name="T35" fmla="*/ 1974 h 2062"/>
              <a:gd name="T36" fmla="*/ 904 w 3054"/>
              <a:gd name="T37" fmla="*/ 1979 h 2062"/>
              <a:gd name="T38" fmla="*/ 953 w 3054"/>
              <a:gd name="T39" fmla="*/ 1989 h 2062"/>
              <a:gd name="T40" fmla="*/ 1001 w 3054"/>
              <a:gd name="T41" fmla="*/ 1994 h 2062"/>
              <a:gd name="T42" fmla="*/ 1050 w 3054"/>
              <a:gd name="T43" fmla="*/ 1994 h 2062"/>
              <a:gd name="T44" fmla="*/ 1099 w 3054"/>
              <a:gd name="T45" fmla="*/ 2000 h 2062"/>
              <a:gd name="T46" fmla="*/ 1147 w 3054"/>
              <a:gd name="T47" fmla="*/ 2000 h 2062"/>
              <a:gd name="T48" fmla="*/ 1196 w 3054"/>
              <a:gd name="T49" fmla="*/ 2000 h 2062"/>
              <a:gd name="T50" fmla="*/ 1238 w 3054"/>
              <a:gd name="T51" fmla="*/ 2005 h 2062"/>
              <a:gd name="T52" fmla="*/ 1287 w 3054"/>
              <a:gd name="T53" fmla="*/ 2005 h 2062"/>
              <a:gd name="T54" fmla="*/ 1335 w 3054"/>
              <a:gd name="T55" fmla="*/ 2005 h 2062"/>
              <a:gd name="T56" fmla="*/ 1384 w 3054"/>
              <a:gd name="T57" fmla="*/ 2010 h 2062"/>
              <a:gd name="T58" fmla="*/ 1432 w 3054"/>
              <a:gd name="T59" fmla="*/ 2010 h 2062"/>
              <a:gd name="T60" fmla="*/ 1481 w 3054"/>
              <a:gd name="T61" fmla="*/ 2015 h 2062"/>
              <a:gd name="T62" fmla="*/ 1530 w 3054"/>
              <a:gd name="T63" fmla="*/ 2015 h 2062"/>
              <a:gd name="T64" fmla="*/ 1578 w 3054"/>
              <a:gd name="T65" fmla="*/ 2020 h 2062"/>
              <a:gd name="T66" fmla="*/ 1627 w 3054"/>
              <a:gd name="T67" fmla="*/ 2020 h 2062"/>
              <a:gd name="T68" fmla="*/ 1675 w 3054"/>
              <a:gd name="T69" fmla="*/ 2026 h 2062"/>
              <a:gd name="T70" fmla="*/ 1724 w 3054"/>
              <a:gd name="T71" fmla="*/ 2026 h 2062"/>
              <a:gd name="T72" fmla="*/ 1772 w 3054"/>
              <a:gd name="T73" fmla="*/ 2031 h 2062"/>
              <a:gd name="T74" fmla="*/ 1821 w 3054"/>
              <a:gd name="T75" fmla="*/ 2031 h 2062"/>
              <a:gd name="T76" fmla="*/ 1870 w 3054"/>
              <a:gd name="T77" fmla="*/ 2036 h 2062"/>
              <a:gd name="T78" fmla="*/ 1918 w 3054"/>
              <a:gd name="T79" fmla="*/ 2036 h 2062"/>
              <a:gd name="T80" fmla="*/ 1961 w 3054"/>
              <a:gd name="T81" fmla="*/ 2036 h 2062"/>
              <a:gd name="T82" fmla="*/ 2009 w 3054"/>
              <a:gd name="T83" fmla="*/ 2041 h 2062"/>
              <a:gd name="T84" fmla="*/ 2058 w 3054"/>
              <a:gd name="T85" fmla="*/ 2041 h 2062"/>
              <a:gd name="T86" fmla="*/ 2106 w 3054"/>
              <a:gd name="T87" fmla="*/ 2041 h 2062"/>
              <a:gd name="T88" fmla="*/ 2155 w 3054"/>
              <a:gd name="T89" fmla="*/ 2046 h 2062"/>
              <a:gd name="T90" fmla="*/ 2204 w 3054"/>
              <a:gd name="T91" fmla="*/ 2046 h 2062"/>
              <a:gd name="T92" fmla="*/ 2252 w 3054"/>
              <a:gd name="T93" fmla="*/ 2046 h 2062"/>
              <a:gd name="T94" fmla="*/ 2301 w 3054"/>
              <a:gd name="T95" fmla="*/ 2046 h 2062"/>
              <a:gd name="T96" fmla="*/ 2349 w 3054"/>
              <a:gd name="T97" fmla="*/ 2052 h 2062"/>
              <a:gd name="T98" fmla="*/ 2398 w 3054"/>
              <a:gd name="T99" fmla="*/ 2052 h 2062"/>
              <a:gd name="T100" fmla="*/ 2446 w 3054"/>
              <a:gd name="T101" fmla="*/ 2052 h 2062"/>
              <a:gd name="T102" fmla="*/ 2495 w 3054"/>
              <a:gd name="T103" fmla="*/ 2052 h 2062"/>
              <a:gd name="T104" fmla="*/ 2544 w 3054"/>
              <a:gd name="T105" fmla="*/ 2057 h 2062"/>
              <a:gd name="T106" fmla="*/ 2592 w 3054"/>
              <a:gd name="T107" fmla="*/ 2057 h 2062"/>
              <a:gd name="T108" fmla="*/ 2641 w 3054"/>
              <a:gd name="T109" fmla="*/ 2057 h 2062"/>
              <a:gd name="T110" fmla="*/ 2689 w 3054"/>
              <a:gd name="T111" fmla="*/ 2057 h 2062"/>
              <a:gd name="T112" fmla="*/ 2732 w 3054"/>
              <a:gd name="T113" fmla="*/ 2057 h 2062"/>
              <a:gd name="T114" fmla="*/ 2780 w 3054"/>
              <a:gd name="T115" fmla="*/ 2062 h 2062"/>
              <a:gd name="T116" fmla="*/ 2829 w 3054"/>
              <a:gd name="T117" fmla="*/ 2062 h 2062"/>
              <a:gd name="T118" fmla="*/ 2877 w 3054"/>
              <a:gd name="T119" fmla="*/ 2062 h 2062"/>
              <a:gd name="T120" fmla="*/ 2926 w 3054"/>
              <a:gd name="T121" fmla="*/ 2062 h 2062"/>
              <a:gd name="T122" fmla="*/ 2975 w 3054"/>
              <a:gd name="T123" fmla="*/ 2062 h 2062"/>
              <a:gd name="T124" fmla="*/ 3023 w 3054"/>
              <a:gd name="T125" fmla="*/ 2062 h 2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54" h="2062">
                <a:moveTo>
                  <a:pt x="0" y="0"/>
                </a:moveTo>
                <a:lnTo>
                  <a:pt x="6" y="260"/>
                </a:lnTo>
                <a:lnTo>
                  <a:pt x="18" y="494"/>
                </a:lnTo>
                <a:lnTo>
                  <a:pt x="30" y="681"/>
                </a:lnTo>
                <a:lnTo>
                  <a:pt x="36" y="831"/>
                </a:lnTo>
                <a:lnTo>
                  <a:pt x="48" y="951"/>
                </a:lnTo>
                <a:lnTo>
                  <a:pt x="54" y="1044"/>
                </a:lnTo>
                <a:lnTo>
                  <a:pt x="66" y="1117"/>
                </a:lnTo>
                <a:lnTo>
                  <a:pt x="72" y="1179"/>
                </a:lnTo>
                <a:lnTo>
                  <a:pt x="85" y="1231"/>
                </a:lnTo>
                <a:lnTo>
                  <a:pt x="97" y="1273"/>
                </a:lnTo>
                <a:lnTo>
                  <a:pt x="103" y="1309"/>
                </a:lnTo>
                <a:lnTo>
                  <a:pt x="115" y="1345"/>
                </a:lnTo>
                <a:lnTo>
                  <a:pt x="121" y="1377"/>
                </a:lnTo>
                <a:lnTo>
                  <a:pt x="133" y="1408"/>
                </a:lnTo>
                <a:lnTo>
                  <a:pt x="145" y="1439"/>
                </a:lnTo>
                <a:lnTo>
                  <a:pt x="151" y="1470"/>
                </a:lnTo>
                <a:lnTo>
                  <a:pt x="164" y="1501"/>
                </a:lnTo>
                <a:lnTo>
                  <a:pt x="170" y="1527"/>
                </a:lnTo>
                <a:lnTo>
                  <a:pt x="182" y="1558"/>
                </a:lnTo>
                <a:lnTo>
                  <a:pt x="188" y="1584"/>
                </a:lnTo>
                <a:lnTo>
                  <a:pt x="200" y="1610"/>
                </a:lnTo>
                <a:lnTo>
                  <a:pt x="212" y="1636"/>
                </a:lnTo>
                <a:lnTo>
                  <a:pt x="218" y="1657"/>
                </a:lnTo>
                <a:lnTo>
                  <a:pt x="230" y="1678"/>
                </a:lnTo>
                <a:lnTo>
                  <a:pt x="236" y="1693"/>
                </a:lnTo>
                <a:lnTo>
                  <a:pt x="249" y="1709"/>
                </a:lnTo>
                <a:lnTo>
                  <a:pt x="261" y="1724"/>
                </a:lnTo>
                <a:lnTo>
                  <a:pt x="267" y="1735"/>
                </a:lnTo>
                <a:lnTo>
                  <a:pt x="279" y="1745"/>
                </a:lnTo>
                <a:lnTo>
                  <a:pt x="285" y="1756"/>
                </a:lnTo>
                <a:lnTo>
                  <a:pt x="297" y="1761"/>
                </a:lnTo>
                <a:lnTo>
                  <a:pt x="309" y="1771"/>
                </a:lnTo>
                <a:lnTo>
                  <a:pt x="315" y="1782"/>
                </a:lnTo>
                <a:lnTo>
                  <a:pt x="327" y="1787"/>
                </a:lnTo>
                <a:lnTo>
                  <a:pt x="334" y="1792"/>
                </a:lnTo>
                <a:lnTo>
                  <a:pt x="346" y="1802"/>
                </a:lnTo>
                <a:lnTo>
                  <a:pt x="352" y="1807"/>
                </a:lnTo>
                <a:lnTo>
                  <a:pt x="364" y="1818"/>
                </a:lnTo>
                <a:lnTo>
                  <a:pt x="376" y="1823"/>
                </a:lnTo>
                <a:lnTo>
                  <a:pt x="382" y="1833"/>
                </a:lnTo>
                <a:lnTo>
                  <a:pt x="394" y="1839"/>
                </a:lnTo>
                <a:lnTo>
                  <a:pt x="400" y="1844"/>
                </a:lnTo>
                <a:lnTo>
                  <a:pt x="412" y="1854"/>
                </a:lnTo>
                <a:lnTo>
                  <a:pt x="425" y="1859"/>
                </a:lnTo>
                <a:lnTo>
                  <a:pt x="431" y="1865"/>
                </a:lnTo>
                <a:lnTo>
                  <a:pt x="443" y="1870"/>
                </a:lnTo>
                <a:lnTo>
                  <a:pt x="449" y="1875"/>
                </a:lnTo>
                <a:lnTo>
                  <a:pt x="461" y="1880"/>
                </a:lnTo>
                <a:lnTo>
                  <a:pt x="473" y="1880"/>
                </a:lnTo>
                <a:lnTo>
                  <a:pt x="479" y="1885"/>
                </a:lnTo>
                <a:lnTo>
                  <a:pt x="491" y="1891"/>
                </a:lnTo>
                <a:lnTo>
                  <a:pt x="497" y="1891"/>
                </a:lnTo>
                <a:lnTo>
                  <a:pt x="510" y="1896"/>
                </a:lnTo>
                <a:lnTo>
                  <a:pt x="516" y="1901"/>
                </a:lnTo>
                <a:lnTo>
                  <a:pt x="528" y="1901"/>
                </a:lnTo>
                <a:lnTo>
                  <a:pt x="540" y="1906"/>
                </a:lnTo>
                <a:lnTo>
                  <a:pt x="546" y="1906"/>
                </a:lnTo>
                <a:lnTo>
                  <a:pt x="558" y="1911"/>
                </a:lnTo>
                <a:lnTo>
                  <a:pt x="564" y="1917"/>
                </a:lnTo>
                <a:lnTo>
                  <a:pt x="576" y="1917"/>
                </a:lnTo>
                <a:lnTo>
                  <a:pt x="589" y="1922"/>
                </a:lnTo>
                <a:lnTo>
                  <a:pt x="595" y="1922"/>
                </a:lnTo>
                <a:lnTo>
                  <a:pt x="607" y="1927"/>
                </a:lnTo>
                <a:lnTo>
                  <a:pt x="613" y="1927"/>
                </a:lnTo>
                <a:lnTo>
                  <a:pt x="625" y="1932"/>
                </a:lnTo>
                <a:lnTo>
                  <a:pt x="631" y="1932"/>
                </a:lnTo>
                <a:lnTo>
                  <a:pt x="643" y="1937"/>
                </a:lnTo>
                <a:lnTo>
                  <a:pt x="655" y="1937"/>
                </a:lnTo>
                <a:lnTo>
                  <a:pt x="661" y="1937"/>
                </a:lnTo>
                <a:lnTo>
                  <a:pt x="674" y="1942"/>
                </a:lnTo>
                <a:lnTo>
                  <a:pt x="680" y="1942"/>
                </a:lnTo>
                <a:lnTo>
                  <a:pt x="692" y="1942"/>
                </a:lnTo>
                <a:lnTo>
                  <a:pt x="704" y="1948"/>
                </a:lnTo>
                <a:lnTo>
                  <a:pt x="710" y="1948"/>
                </a:lnTo>
                <a:lnTo>
                  <a:pt x="722" y="1948"/>
                </a:lnTo>
                <a:lnTo>
                  <a:pt x="728" y="1953"/>
                </a:lnTo>
                <a:lnTo>
                  <a:pt x="740" y="1953"/>
                </a:lnTo>
                <a:lnTo>
                  <a:pt x="752" y="1958"/>
                </a:lnTo>
                <a:lnTo>
                  <a:pt x="759" y="1958"/>
                </a:lnTo>
                <a:lnTo>
                  <a:pt x="771" y="1958"/>
                </a:lnTo>
                <a:lnTo>
                  <a:pt x="777" y="1963"/>
                </a:lnTo>
                <a:lnTo>
                  <a:pt x="789" y="1963"/>
                </a:lnTo>
                <a:lnTo>
                  <a:pt x="795" y="1968"/>
                </a:lnTo>
                <a:lnTo>
                  <a:pt x="807" y="1968"/>
                </a:lnTo>
                <a:lnTo>
                  <a:pt x="819" y="1968"/>
                </a:lnTo>
                <a:lnTo>
                  <a:pt x="825" y="1968"/>
                </a:lnTo>
                <a:lnTo>
                  <a:pt x="837" y="1974"/>
                </a:lnTo>
                <a:lnTo>
                  <a:pt x="844" y="1974"/>
                </a:lnTo>
                <a:lnTo>
                  <a:pt x="856" y="1974"/>
                </a:lnTo>
                <a:lnTo>
                  <a:pt x="868" y="1974"/>
                </a:lnTo>
                <a:lnTo>
                  <a:pt x="874" y="1979"/>
                </a:lnTo>
                <a:lnTo>
                  <a:pt x="886" y="1979"/>
                </a:lnTo>
                <a:lnTo>
                  <a:pt x="892" y="1979"/>
                </a:lnTo>
                <a:lnTo>
                  <a:pt x="904" y="1979"/>
                </a:lnTo>
                <a:lnTo>
                  <a:pt x="916" y="1984"/>
                </a:lnTo>
                <a:lnTo>
                  <a:pt x="922" y="1984"/>
                </a:lnTo>
                <a:lnTo>
                  <a:pt x="935" y="1984"/>
                </a:lnTo>
                <a:lnTo>
                  <a:pt x="941" y="1984"/>
                </a:lnTo>
                <a:lnTo>
                  <a:pt x="953" y="1989"/>
                </a:lnTo>
                <a:lnTo>
                  <a:pt x="959" y="1989"/>
                </a:lnTo>
                <a:lnTo>
                  <a:pt x="971" y="1989"/>
                </a:lnTo>
                <a:lnTo>
                  <a:pt x="983" y="1989"/>
                </a:lnTo>
                <a:lnTo>
                  <a:pt x="989" y="1989"/>
                </a:lnTo>
                <a:lnTo>
                  <a:pt x="1001" y="1994"/>
                </a:lnTo>
                <a:lnTo>
                  <a:pt x="1007" y="1994"/>
                </a:lnTo>
                <a:lnTo>
                  <a:pt x="1020" y="1994"/>
                </a:lnTo>
                <a:lnTo>
                  <a:pt x="1032" y="1994"/>
                </a:lnTo>
                <a:lnTo>
                  <a:pt x="1038" y="1994"/>
                </a:lnTo>
                <a:lnTo>
                  <a:pt x="1050" y="1994"/>
                </a:lnTo>
                <a:lnTo>
                  <a:pt x="1056" y="1994"/>
                </a:lnTo>
                <a:lnTo>
                  <a:pt x="1068" y="1994"/>
                </a:lnTo>
                <a:lnTo>
                  <a:pt x="1074" y="1994"/>
                </a:lnTo>
                <a:lnTo>
                  <a:pt x="1086" y="2000"/>
                </a:lnTo>
                <a:lnTo>
                  <a:pt x="1099" y="2000"/>
                </a:lnTo>
                <a:lnTo>
                  <a:pt x="1105" y="2000"/>
                </a:lnTo>
                <a:lnTo>
                  <a:pt x="1117" y="2000"/>
                </a:lnTo>
                <a:lnTo>
                  <a:pt x="1123" y="2000"/>
                </a:lnTo>
                <a:lnTo>
                  <a:pt x="1135" y="2000"/>
                </a:lnTo>
                <a:lnTo>
                  <a:pt x="1147" y="2000"/>
                </a:lnTo>
                <a:lnTo>
                  <a:pt x="1153" y="2000"/>
                </a:lnTo>
                <a:lnTo>
                  <a:pt x="1165" y="2000"/>
                </a:lnTo>
                <a:lnTo>
                  <a:pt x="1171" y="2000"/>
                </a:lnTo>
                <a:lnTo>
                  <a:pt x="1184" y="2000"/>
                </a:lnTo>
                <a:lnTo>
                  <a:pt x="1196" y="2000"/>
                </a:lnTo>
                <a:lnTo>
                  <a:pt x="1202" y="2000"/>
                </a:lnTo>
                <a:lnTo>
                  <a:pt x="1214" y="2000"/>
                </a:lnTo>
                <a:lnTo>
                  <a:pt x="1220" y="2000"/>
                </a:lnTo>
                <a:lnTo>
                  <a:pt x="1232" y="2000"/>
                </a:lnTo>
                <a:lnTo>
                  <a:pt x="1238" y="2005"/>
                </a:lnTo>
                <a:lnTo>
                  <a:pt x="1250" y="2005"/>
                </a:lnTo>
                <a:lnTo>
                  <a:pt x="1262" y="2005"/>
                </a:lnTo>
                <a:lnTo>
                  <a:pt x="1269" y="2005"/>
                </a:lnTo>
                <a:lnTo>
                  <a:pt x="1281" y="2005"/>
                </a:lnTo>
                <a:lnTo>
                  <a:pt x="1287" y="2005"/>
                </a:lnTo>
                <a:lnTo>
                  <a:pt x="1299" y="2005"/>
                </a:lnTo>
                <a:lnTo>
                  <a:pt x="1311" y="2005"/>
                </a:lnTo>
                <a:lnTo>
                  <a:pt x="1317" y="2005"/>
                </a:lnTo>
                <a:lnTo>
                  <a:pt x="1329" y="2005"/>
                </a:lnTo>
                <a:lnTo>
                  <a:pt x="1335" y="2005"/>
                </a:lnTo>
                <a:lnTo>
                  <a:pt x="1347" y="2005"/>
                </a:lnTo>
                <a:lnTo>
                  <a:pt x="1360" y="2005"/>
                </a:lnTo>
                <a:lnTo>
                  <a:pt x="1366" y="2005"/>
                </a:lnTo>
                <a:lnTo>
                  <a:pt x="1378" y="2005"/>
                </a:lnTo>
                <a:lnTo>
                  <a:pt x="1384" y="2010"/>
                </a:lnTo>
                <a:lnTo>
                  <a:pt x="1396" y="2010"/>
                </a:lnTo>
                <a:lnTo>
                  <a:pt x="1402" y="2010"/>
                </a:lnTo>
                <a:lnTo>
                  <a:pt x="1414" y="2010"/>
                </a:lnTo>
                <a:lnTo>
                  <a:pt x="1426" y="2010"/>
                </a:lnTo>
                <a:lnTo>
                  <a:pt x="1432" y="2010"/>
                </a:lnTo>
                <a:lnTo>
                  <a:pt x="1445" y="2010"/>
                </a:lnTo>
                <a:lnTo>
                  <a:pt x="1451" y="2010"/>
                </a:lnTo>
                <a:lnTo>
                  <a:pt x="1463" y="2010"/>
                </a:lnTo>
                <a:lnTo>
                  <a:pt x="1475" y="2010"/>
                </a:lnTo>
                <a:lnTo>
                  <a:pt x="1481" y="2015"/>
                </a:lnTo>
                <a:lnTo>
                  <a:pt x="1493" y="2015"/>
                </a:lnTo>
                <a:lnTo>
                  <a:pt x="1499" y="2015"/>
                </a:lnTo>
                <a:lnTo>
                  <a:pt x="1511" y="2015"/>
                </a:lnTo>
                <a:lnTo>
                  <a:pt x="1517" y="2015"/>
                </a:lnTo>
                <a:lnTo>
                  <a:pt x="1530" y="2015"/>
                </a:lnTo>
                <a:lnTo>
                  <a:pt x="1542" y="2015"/>
                </a:lnTo>
                <a:lnTo>
                  <a:pt x="1548" y="2015"/>
                </a:lnTo>
                <a:lnTo>
                  <a:pt x="1560" y="2015"/>
                </a:lnTo>
                <a:lnTo>
                  <a:pt x="1566" y="2015"/>
                </a:lnTo>
                <a:lnTo>
                  <a:pt x="1578" y="2020"/>
                </a:lnTo>
                <a:lnTo>
                  <a:pt x="1590" y="2020"/>
                </a:lnTo>
                <a:lnTo>
                  <a:pt x="1596" y="2020"/>
                </a:lnTo>
                <a:lnTo>
                  <a:pt x="1609" y="2020"/>
                </a:lnTo>
                <a:lnTo>
                  <a:pt x="1615" y="2020"/>
                </a:lnTo>
                <a:lnTo>
                  <a:pt x="1627" y="2020"/>
                </a:lnTo>
                <a:lnTo>
                  <a:pt x="1639" y="2020"/>
                </a:lnTo>
                <a:lnTo>
                  <a:pt x="1645" y="2020"/>
                </a:lnTo>
                <a:lnTo>
                  <a:pt x="1657" y="2020"/>
                </a:lnTo>
                <a:lnTo>
                  <a:pt x="1663" y="2026"/>
                </a:lnTo>
                <a:lnTo>
                  <a:pt x="1675" y="2026"/>
                </a:lnTo>
                <a:lnTo>
                  <a:pt x="1681" y="2026"/>
                </a:lnTo>
                <a:lnTo>
                  <a:pt x="1694" y="2026"/>
                </a:lnTo>
                <a:lnTo>
                  <a:pt x="1706" y="2026"/>
                </a:lnTo>
                <a:lnTo>
                  <a:pt x="1712" y="2026"/>
                </a:lnTo>
                <a:lnTo>
                  <a:pt x="1724" y="2026"/>
                </a:lnTo>
                <a:lnTo>
                  <a:pt x="1730" y="2026"/>
                </a:lnTo>
                <a:lnTo>
                  <a:pt x="1742" y="2026"/>
                </a:lnTo>
                <a:lnTo>
                  <a:pt x="1754" y="2026"/>
                </a:lnTo>
                <a:lnTo>
                  <a:pt x="1760" y="2031"/>
                </a:lnTo>
                <a:lnTo>
                  <a:pt x="1772" y="2031"/>
                </a:lnTo>
                <a:lnTo>
                  <a:pt x="1779" y="2031"/>
                </a:lnTo>
                <a:lnTo>
                  <a:pt x="1791" y="2031"/>
                </a:lnTo>
                <a:lnTo>
                  <a:pt x="1803" y="2031"/>
                </a:lnTo>
                <a:lnTo>
                  <a:pt x="1809" y="2031"/>
                </a:lnTo>
                <a:lnTo>
                  <a:pt x="1821" y="2031"/>
                </a:lnTo>
                <a:lnTo>
                  <a:pt x="1827" y="2031"/>
                </a:lnTo>
                <a:lnTo>
                  <a:pt x="1839" y="2031"/>
                </a:lnTo>
                <a:lnTo>
                  <a:pt x="1845" y="2031"/>
                </a:lnTo>
                <a:lnTo>
                  <a:pt x="1857" y="2036"/>
                </a:lnTo>
                <a:lnTo>
                  <a:pt x="1870" y="2036"/>
                </a:lnTo>
                <a:lnTo>
                  <a:pt x="1876" y="2036"/>
                </a:lnTo>
                <a:lnTo>
                  <a:pt x="1888" y="2036"/>
                </a:lnTo>
                <a:lnTo>
                  <a:pt x="1894" y="2036"/>
                </a:lnTo>
                <a:lnTo>
                  <a:pt x="1906" y="2036"/>
                </a:lnTo>
                <a:lnTo>
                  <a:pt x="1918" y="2036"/>
                </a:lnTo>
                <a:lnTo>
                  <a:pt x="1924" y="2036"/>
                </a:lnTo>
                <a:lnTo>
                  <a:pt x="1936" y="2036"/>
                </a:lnTo>
                <a:lnTo>
                  <a:pt x="1942" y="2036"/>
                </a:lnTo>
                <a:lnTo>
                  <a:pt x="1955" y="2036"/>
                </a:lnTo>
                <a:lnTo>
                  <a:pt x="1961" y="2036"/>
                </a:lnTo>
                <a:lnTo>
                  <a:pt x="1973" y="2036"/>
                </a:lnTo>
                <a:lnTo>
                  <a:pt x="1985" y="2036"/>
                </a:lnTo>
                <a:lnTo>
                  <a:pt x="1991" y="2041"/>
                </a:lnTo>
                <a:lnTo>
                  <a:pt x="2003" y="2041"/>
                </a:lnTo>
                <a:lnTo>
                  <a:pt x="2009" y="2041"/>
                </a:lnTo>
                <a:lnTo>
                  <a:pt x="2021" y="2041"/>
                </a:lnTo>
                <a:lnTo>
                  <a:pt x="2034" y="2041"/>
                </a:lnTo>
                <a:lnTo>
                  <a:pt x="2040" y="2041"/>
                </a:lnTo>
                <a:lnTo>
                  <a:pt x="2052" y="2041"/>
                </a:lnTo>
                <a:lnTo>
                  <a:pt x="2058" y="2041"/>
                </a:lnTo>
                <a:lnTo>
                  <a:pt x="2070" y="2041"/>
                </a:lnTo>
                <a:lnTo>
                  <a:pt x="2082" y="2041"/>
                </a:lnTo>
                <a:lnTo>
                  <a:pt x="2088" y="2041"/>
                </a:lnTo>
                <a:lnTo>
                  <a:pt x="2100" y="2041"/>
                </a:lnTo>
                <a:lnTo>
                  <a:pt x="2106" y="2041"/>
                </a:lnTo>
                <a:lnTo>
                  <a:pt x="2119" y="2041"/>
                </a:lnTo>
                <a:lnTo>
                  <a:pt x="2125" y="2041"/>
                </a:lnTo>
                <a:lnTo>
                  <a:pt x="2137" y="2041"/>
                </a:lnTo>
                <a:lnTo>
                  <a:pt x="2149" y="2046"/>
                </a:lnTo>
                <a:lnTo>
                  <a:pt x="2155" y="2046"/>
                </a:lnTo>
                <a:lnTo>
                  <a:pt x="2167" y="2046"/>
                </a:lnTo>
                <a:lnTo>
                  <a:pt x="2173" y="2046"/>
                </a:lnTo>
                <a:lnTo>
                  <a:pt x="2185" y="2046"/>
                </a:lnTo>
                <a:lnTo>
                  <a:pt x="2197" y="2046"/>
                </a:lnTo>
                <a:lnTo>
                  <a:pt x="2204" y="2046"/>
                </a:lnTo>
                <a:lnTo>
                  <a:pt x="2216" y="2046"/>
                </a:lnTo>
                <a:lnTo>
                  <a:pt x="2222" y="2046"/>
                </a:lnTo>
                <a:lnTo>
                  <a:pt x="2234" y="2046"/>
                </a:lnTo>
                <a:lnTo>
                  <a:pt x="2246" y="2046"/>
                </a:lnTo>
                <a:lnTo>
                  <a:pt x="2252" y="2046"/>
                </a:lnTo>
                <a:lnTo>
                  <a:pt x="2264" y="2046"/>
                </a:lnTo>
                <a:lnTo>
                  <a:pt x="2270" y="2046"/>
                </a:lnTo>
                <a:lnTo>
                  <a:pt x="2282" y="2046"/>
                </a:lnTo>
                <a:lnTo>
                  <a:pt x="2289" y="2046"/>
                </a:lnTo>
                <a:lnTo>
                  <a:pt x="2301" y="2046"/>
                </a:lnTo>
                <a:lnTo>
                  <a:pt x="2313" y="2046"/>
                </a:lnTo>
                <a:lnTo>
                  <a:pt x="2319" y="2046"/>
                </a:lnTo>
                <a:lnTo>
                  <a:pt x="2331" y="2052"/>
                </a:lnTo>
                <a:lnTo>
                  <a:pt x="2337" y="2052"/>
                </a:lnTo>
                <a:lnTo>
                  <a:pt x="2349" y="2052"/>
                </a:lnTo>
                <a:lnTo>
                  <a:pt x="2361" y="2052"/>
                </a:lnTo>
                <a:lnTo>
                  <a:pt x="2367" y="2052"/>
                </a:lnTo>
                <a:lnTo>
                  <a:pt x="2380" y="2052"/>
                </a:lnTo>
                <a:lnTo>
                  <a:pt x="2386" y="2052"/>
                </a:lnTo>
                <a:lnTo>
                  <a:pt x="2398" y="2052"/>
                </a:lnTo>
                <a:lnTo>
                  <a:pt x="2404" y="2052"/>
                </a:lnTo>
                <a:lnTo>
                  <a:pt x="2416" y="2052"/>
                </a:lnTo>
                <a:lnTo>
                  <a:pt x="2428" y="2052"/>
                </a:lnTo>
                <a:lnTo>
                  <a:pt x="2434" y="2052"/>
                </a:lnTo>
                <a:lnTo>
                  <a:pt x="2446" y="2052"/>
                </a:lnTo>
                <a:lnTo>
                  <a:pt x="2452" y="2052"/>
                </a:lnTo>
                <a:lnTo>
                  <a:pt x="2465" y="2052"/>
                </a:lnTo>
                <a:lnTo>
                  <a:pt x="2477" y="2052"/>
                </a:lnTo>
                <a:lnTo>
                  <a:pt x="2483" y="2052"/>
                </a:lnTo>
                <a:lnTo>
                  <a:pt x="2495" y="2052"/>
                </a:lnTo>
                <a:lnTo>
                  <a:pt x="2501" y="2052"/>
                </a:lnTo>
                <a:lnTo>
                  <a:pt x="2513" y="2052"/>
                </a:lnTo>
                <a:lnTo>
                  <a:pt x="2525" y="2052"/>
                </a:lnTo>
                <a:lnTo>
                  <a:pt x="2531" y="2057"/>
                </a:lnTo>
                <a:lnTo>
                  <a:pt x="2544" y="2057"/>
                </a:lnTo>
                <a:lnTo>
                  <a:pt x="2550" y="2057"/>
                </a:lnTo>
                <a:lnTo>
                  <a:pt x="2562" y="2057"/>
                </a:lnTo>
                <a:lnTo>
                  <a:pt x="2568" y="2057"/>
                </a:lnTo>
                <a:lnTo>
                  <a:pt x="2580" y="2057"/>
                </a:lnTo>
                <a:lnTo>
                  <a:pt x="2592" y="2057"/>
                </a:lnTo>
                <a:lnTo>
                  <a:pt x="2598" y="2057"/>
                </a:lnTo>
                <a:lnTo>
                  <a:pt x="2610" y="2057"/>
                </a:lnTo>
                <a:lnTo>
                  <a:pt x="2616" y="2057"/>
                </a:lnTo>
                <a:lnTo>
                  <a:pt x="2629" y="2057"/>
                </a:lnTo>
                <a:lnTo>
                  <a:pt x="2641" y="2057"/>
                </a:lnTo>
                <a:lnTo>
                  <a:pt x="2647" y="2057"/>
                </a:lnTo>
                <a:lnTo>
                  <a:pt x="2659" y="2057"/>
                </a:lnTo>
                <a:lnTo>
                  <a:pt x="2665" y="2057"/>
                </a:lnTo>
                <a:lnTo>
                  <a:pt x="2677" y="2057"/>
                </a:lnTo>
                <a:lnTo>
                  <a:pt x="2689" y="2057"/>
                </a:lnTo>
                <a:lnTo>
                  <a:pt x="2695" y="2057"/>
                </a:lnTo>
                <a:lnTo>
                  <a:pt x="2707" y="2057"/>
                </a:lnTo>
                <a:lnTo>
                  <a:pt x="2714" y="2057"/>
                </a:lnTo>
                <a:lnTo>
                  <a:pt x="2726" y="2057"/>
                </a:lnTo>
                <a:lnTo>
                  <a:pt x="2732" y="2057"/>
                </a:lnTo>
                <a:lnTo>
                  <a:pt x="2744" y="2057"/>
                </a:lnTo>
                <a:lnTo>
                  <a:pt x="2756" y="2057"/>
                </a:lnTo>
                <a:lnTo>
                  <a:pt x="2762" y="2057"/>
                </a:lnTo>
                <a:lnTo>
                  <a:pt x="2774" y="2062"/>
                </a:lnTo>
                <a:lnTo>
                  <a:pt x="2780" y="2062"/>
                </a:lnTo>
                <a:lnTo>
                  <a:pt x="2792" y="2062"/>
                </a:lnTo>
                <a:lnTo>
                  <a:pt x="2805" y="2062"/>
                </a:lnTo>
                <a:lnTo>
                  <a:pt x="2811" y="2062"/>
                </a:lnTo>
                <a:lnTo>
                  <a:pt x="2823" y="2062"/>
                </a:lnTo>
                <a:lnTo>
                  <a:pt x="2829" y="2062"/>
                </a:lnTo>
                <a:lnTo>
                  <a:pt x="2841" y="2062"/>
                </a:lnTo>
                <a:lnTo>
                  <a:pt x="2847" y="2062"/>
                </a:lnTo>
                <a:lnTo>
                  <a:pt x="2859" y="2062"/>
                </a:lnTo>
                <a:lnTo>
                  <a:pt x="2871" y="2062"/>
                </a:lnTo>
                <a:lnTo>
                  <a:pt x="2877" y="2062"/>
                </a:lnTo>
                <a:lnTo>
                  <a:pt x="2890" y="2062"/>
                </a:lnTo>
                <a:lnTo>
                  <a:pt x="2896" y="2062"/>
                </a:lnTo>
                <a:lnTo>
                  <a:pt x="2908" y="2062"/>
                </a:lnTo>
                <a:lnTo>
                  <a:pt x="2920" y="2062"/>
                </a:lnTo>
                <a:lnTo>
                  <a:pt x="2926" y="2062"/>
                </a:lnTo>
                <a:lnTo>
                  <a:pt x="2938" y="2062"/>
                </a:lnTo>
                <a:lnTo>
                  <a:pt x="2944" y="2062"/>
                </a:lnTo>
                <a:lnTo>
                  <a:pt x="2956" y="2062"/>
                </a:lnTo>
                <a:lnTo>
                  <a:pt x="2969" y="2062"/>
                </a:lnTo>
                <a:lnTo>
                  <a:pt x="2975" y="2062"/>
                </a:lnTo>
                <a:lnTo>
                  <a:pt x="2987" y="2062"/>
                </a:lnTo>
                <a:lnTo>
                  <a:pt x="2993" y="2062"/>
                </a:lnTo>
                <a:lnTo>
                  <a:pt x="3005" y="2062"/>
                </a:lnTo>
                <a:lnTo>
                  <a:pt x="3011" y="2062"/>
                </a:lnTo>
                <a:lnTo>
                  <a:pt x="3023" y="2062"/>
                </a:lnTo>
                <a:lnTo>
                  <a:pt x="3035" y="2062"/>
                </a:lnTo>
                <a:lnTo>
                  <a:pt x="3041" y="2062"/>
                </a:lnTo>
                <a:lnTo>
                  <a:pt x="3054" y="2062"/>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504" name="Line 168">
            <a:extLst>
              <a:ext uri="{FF2B5EF4-FFF2-40B4-BE49-F238E27FC236}">
                <a16:creationId xmlns:a16="http://schemas.microsoft.com/office/drawing/2014/main" id="{5A068399-898F-4E81-98E2-FC2BF1405353}"/>
              </a:ext>
            </a:extLst>
          </p:cNvPr>
          <p:cNvSpPr>
            <a:spLocks noChangeShapeType="1"/>
          </p:cNvSpPr>
          <p:nvPr/>
        </p:nvSpPr>
        <p:spPr bwMode="auto">
          <a:xfrm>
            <a:off x="2514600" y="5437188"/>
            <a:ext cx="50117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05" name="Line 169">
            <a:extLst>
              <a:ext uri="{FF2B5EF4-FFF2-40B4-BE49-F238E27FC236}">
                <a16:creationId xmlns:a16="http://schemas.microsoft.com/office/drawing/2014/main" id="{AAD5BBA9-508F-4B7A-ACA2-8FD0C648DEEF}"/>
              </a:ext>
            </a:extLst>
          </p:cNvPr>
          <p:cNvSpPr>
            <a:spLocks noChangeShapeType="1"/>
          </p:cNvSpPr>
          <p:nvPr/>
        </p:nvSpPr>
        <p:spPr bwMode="auto">
          <a:xfrm flipV="1">
            <a:off x="7526338" y="2057400"/>
            <a:ext cx="1587" cy="33797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06" name="Line 170">
            <a:extLst>
              <a:ext uri="{FF2B5EF4-FFF2-40B4-BE49-F238E27FC236}">
                <a16:creationId xmlns:a16="http://schemas.microsoft.com/office/drawing/2014/main" id="{2AAE1A94-4EB3-4B06-A501-7DB2B04D625F}"/>
              </a:ext>
            </a:extLst>
          </p:cNvPr>
          <p:cNvSpPr>
            <a:spLocks noChangeShapeType="1"/>
          </p:cNvSpPr>
          <p:nvPr/>
        </p:nvSpPr>
        <p:spPr bwMode="auto">
          <a:xfrm flipV="1">
            <a:off x="2514600" y="5395913"/>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07" name="Rectangle 171">
            <a:extLst>
              <a:ext uri="{FF2B5EF4-FFF2-40B4-BE49-F238E27FC236}">
                <a16:creationId xmlns:a16="http://schemas.microsoft.com/office/drawing/2014/main" id="{DC369DAB-FB12-43C6-8837-576560AB7BF3}"/>
              </a:ext>
            </a:extLst>
          </p:cNvPr>
          <p:cNvSpPr>
            <a:spLocks noChangeArrowheads="1"/>
          </p:cNvSpPr>
          <p:nvPr/>
        </p:nvSpPr>
        <p:spPr bwMode="auto">
          <a:xfrm>
            <a:off x="2476500" y="54784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4508" name="Line 172">
            <a:extLst>
              <a:ext uri="{FF2B5EF4-FFF2-40B4-BE49-F238E27FC236}">
                <a16:creationId xmlns:a16="http://schemas.microsoft.com/office/drawing/2014/main" id="{0E24D045-A616-4F19-A9FA-C9F02BD173FB}"/>
              </a:ext>
            </a:extLst>
          </p:cNvPr>
          <p:cNvSpPr>
            <a:spLocks noChangeShapeType="1"/>
          </p:cNvSpPr>
          <p:nvPr/>
        </p:nvSpPr>
        <p:spPr bwMode="auto">
          <a:xfrm flipV="1">
            <a:off x="3768725" y="5395913"/>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09" name="Rectangle 173">
            <a:extLst>
              <a:ext uri="{FF2B5EF4-FFF2-40B4-BE49-F238E27FC236}">
                <a16:creationId xmlns:a16="http://schemas.microsoft.com/office/drawing/2014/main" id="{C89A71FA-5332-4FE9-8C75-5103A019D166}"/>
              </a:ext>
            </a:extLst>
          </p:cNvPr>
          <p:cNvSpPr>
            <a:spLocks noChangeArrowheads="1"/>
          </p:cNvSpPr>
          <p:nvPr/>
        </p:nvSpPr>
        <p:spPr bwMode="auto">
          <a:xfrm>
            <a:off x="3729038" y="54784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14510" name="Line 174">
            <a:extLst>
              <a:ext uri="{FF2B5EF4-FFF2-40B4-BE49-F238E27FC236}">
                <a16:creationId xmlns:a16="http://schemas.microsoft.com/office/drawing/2014/main" id="{90B423CA-39B6-432B-A1AB-46787FC34F9C}"/>
              </a:ext>
            </a:extLst>
          </p:cNvPr>
          <p:cNvSpPr>
            <a:spLocks noChangeShapeType="1"/>
          </p:cNvSpPr>
          <p:nvPr/>
        </p:nvSpPr>
        <p:spPr bwMode="auto">
          <a:xfrm flipV="1">
            <a:off x="5021263" y="5395913"/>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11" name="Rectangle 175">
            <a:extLst>
              <a:ext uri="{FF2B5EF4-FFF2-40B4-BE49-F238E27FC236}">
                <a16:creationId xmlns:a16="http://schemas.microsoft.com/office/drawing/2014/main" id="{7BB0B744-C228-4D7E-9A8C-C491347029E3}"/>
              </a:ext>
            </a:extLst>
          </p:cNvPr>
          <p:cNvSpPr>
            <a:spLocks noChangeArrowheads="1"/>
          </p:cNvSpPr>
          <p:nvPr/>
        </p:nvSpPr>
        <p:spPr bwMode="auto">
          <a:xfrm>
            <a:off x="4933950" y="54784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14512" name="Line 176">
            <a:extLst>
              <a:ext uri="{FF2B5EF4-FFF2-40B4-BE49-F238E27FC236}">
                <a16:creationId xmlns:a16="http://schemas.microsoft.com/office/drawing/2014/main" id="{5A522BF8-A242-4E34-A863-13EE38071066}"/>
              </a:ext>
            </a:extLst>
          </p:cNvPr>
          <p:cNvSpPr>
            <a:spLocks noChangeShapeType="1"/>
          </p:cNvSpPr>
          <p:nvPr/>
        </p:nvSpPr>
        <p:spPr bwMode="auto">
          <a:xfrm flipV="1">
            <a:off x="6273800" y="5395913"/>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13" name="Rectangle 177">
            <a:extLst>
              <a:ext uri="{FF2B5EF4-FFF2-40B4-BE49-F238E27FC236}">
                <a16:creationId xmlns:a16="http://schemas.microsoft.com/office/drawing/2014/main" id="{D9D8DB5D-D78D-4164-B34A-2E9BA44E7F11}"/>
              </a:ext>
            </a:extLst>
          </p:cNvPr>
          <p:cNvSpPr>
            <a:spLocks noChangeArrowheads="1"/>
          </p:cNvSpPr>
          <p:nvPr/>
        </p:nvSpPr>
        <p:spPr bwMode="auto">
          <a:xfrm>
            <a:off x="6186488" y="54784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14514" name="Line 178">
            <a:extLst>
              <a:ext uri="{FF2B5EF4-FFF2-40B4-BE49-F238E27FC236}">
                <a16:creationId xmlns:a16="http://schemas.microsoft.com/office/drawing/2014/main" id="{F27BBEEC-FB4E-459D-9D70-8D2DFCABC9D9}"/>
              </a:ext>
            </a:extLst>
          </p:cNvPr>
          <p:cNvSpPr>
            <a:spLocks noChangeShapeType="1"/>
          </p:cNvSpPr>
          <p:nvPr/>
        </p:nvSpPr>
        <p:spPr bwMode="auto">
          <a:xfrm flipV="1">
            <a:off x="7526338" y="5395913"/>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15" name="Rectangle 179">
            <a:extLst>
              <a:ext uri="{FF2B5EF4-FFF2-40B4-BE49-F238E27FC236}">
                <a16:creationId xmlns:a16="http://schemas.microsoft.com/office/drawing/2014/main" id="{0DA2DCE1-D2CA-4FE6-8436-6A259FA56ADF}"/>
              </a:ext>
            </a:extLst>
          </p:cNvPr>
          <p:cNvSpPr>
            <a:spLocks noChangeArrowheads="1"/>
          </p:cNvSpPr>
          <p:nvPr/>
        </p:nvSpPr>
        <p:spPr bwMode="auto">
          <a:xfrm>
            <a:off x="7440613" y="54784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14516" name="Line 180">
            <a:extLst>
              <a:ext uri="{FF2B5EF4-FFF2-40B4-BE49-F238E27FC236}">
                <a16:creationId xmlns:a16="http://schemas.microsoft.com/office/drawing/2014/main" id="{DAB51181-8DF2-4368-877C-5C9A6BC9B765}"/>
              </a:ext>
            </a:extLst>
          </p:cNvPr>
          <p:cNvSpPr>
            <a:spLocks noChangeShapeType="1"/>
          </p:cNvSpPr>
          <p:nvPr/>
        </p:nvSpPr>
        <p:spPr bwMode="auto">
          <a:xfrm flipH="1">
            <a:off x="7478713" y="543718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17" name="Rectangle 181">
            <a:extLst>
              <a:ext uri="{FF2B5EF4-FFF2-40B4-BE49-F238E27FC236}">
                <a16:creationId xmlns:a16="http://schemas.microsoft.com/office/drawing/2014/main" id="{67831E33-0E75-42DA-BFEB-2A933FCB08E9}"/>
              </a:ext>
            </a:extLst>
          </p:cNvPr>
          <p:cNvSpPr>
            <a:spLocks noChangeArrowheads="1"/>
          </p:cNvSpPr>
          <p:nvPr/>
        </p:nvSpPr>
        <p:spPr bwMode="auto">
          <a:xfrm>
            <a:off x="7575550" y="53641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80</a:t>
            </a:r>
            <a:endParaRPr lang="en-US" altLang="en-US" sz="1200">
              <a:latin typeface="Times New Roman" panose="02020603050405020304" pitchFamily="18" charset="0"/>
            </a:endParaRPr>
          </a:p>
        </p:txBody>
      </p:sp>
      <p:sp>
        <p:nvSpPr>
          <p:cNvPr id="14518" name="Line 182">
            <a:extLst>
              <a:ext uri="{FF2B5EF4-FFF2-40B4-BE49-F238E27FC236}">
                <a16:creationId xmlns:a16="http://schemas.microsoft.com/office/drawing/2014/main" id="{70E97B94-7681-452F-B3D7-DD888612E5F1}"/>
              </a:ext>
            </a:extLst>
          </p:cNvPr>
          <p:cNvSpPr>
            <a:spLocks noChangeShapeType="1"/>
          </p:cNvSpPr>
          <p:nvPr/>
        </p:nvSpPr>
        <p:spPr bwMode="auto">
          <a:xfrm flipH="1">
            <a:off x="7478713" y="49514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19" name="Rectangle 183">
            <a:extLst>
              <a:ext uri="{FF2B5EF4-FFF2-40B4-BE49-F238E27FC236}">
                <a16:creationId xmlns:a16="http://schemas.microsoft.com/office/drawing/2014/main" id="{A0E8CF2F-03BF-41A2-AFE6-0D0C51F38279}"/>
              </a:ext>
            </a:extLst>
          </p:cNvPr>
          <p:cNvSpPr>
            <a:spLocks noChangeArrowheads="1"/>
          </p:cNvSpPr>
          <p:nvPr/>
        </p:nvSpPr>
        <p:spPr bwMode="auto">
          <a:xfrm>
            <a:off x="7575550" y="4876800"/>
            <a:ext cx="152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90</a:t>
            </a:r>
            <a:endParaRPr lang="en-US" altLang="en-US" sz="1200">
              <a:latin typeface="Times New Roman" panose="02020603050405020304" pitchFamily="18" charset="0"/>
            </a:endParaRPr>
          </a:p>
        </p:txBody>
      </p:sp>
      <p:sp>
        <p:nvSpPr>
          <p:cNvPr id="14520" name="Line 184">
            <a:extLst>
              <a:ext uri="{FF2B5EF4-FFF2-40B4-BE49-F238E27FC236}">
                <a16:creationId xmlns:a16="http://schemas.microsoft.com/office/drawing/2014/main" id="{3F3893F3-C8A6-49DB-8BAB-608B9F6F7F93}"/>
              </a:ext>
            </a:extLst>
          </p:cNvPr>
          <p:cNvSpPr>
            <a:spLocks noChangeShapeType="1"/>
          </p:cNvSpPr>
          <p:nvPr/>
        </p:nvSpPr>
        <p:spPr bwMode="auto">
          <a:xfrm flipH="1">
            <a:off x="7478713" y="44735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21" name="Rectangle 185">
            <a:extLst>
              <a:ext uri="{FF2B5EF4-FFF2-40B4-BE49-F238E27FC236}">
                <a16:creationId xmlns:a16="http://schemas.microsoft.com/office/drawing/2014/main" id="{394F4137-255C-488B-8E4B-E7E2B2310F9A}"/>
              </a:ext>
            </a:extLst>
          </p:cNvPr>
          <p:cNvSpPr>
            <a:spLocks noChangeArrowheads="1"/>
          </p:cNvSpPr>
          <p:nvPr/>
        </p:nvSpPr>
        <p:spPr bwMode="auto">
          <a:xfrm>
            <a:off x="7575550" y="4398963"/>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a:t>
            </a:r>
            <a:endParaRPr lang="en-US" altLang="en-US" sz="1200">
              <a:latin typeface="Times New Roman" panose="02020603050405020304" pitchFamily="18" charset="0"/>
            </a:endParaRPr>
          </a:p>
        </p:txBody>
      </p:sp>
      <p:sp>
        <p:nvSpPr>
          <p:cNvPr id="14522" name="Line 186">
            <a:extLst>
              <a:ext uri="{FF2B5EF4-FFF2-40B4-BE49-F238E27FC236}">
                <a16:creationId xmlns:a16="http://schemas.microsoft.com/office/drawing/2014/main" id="{237708E9-A13C-448B-BD62-D306EC221E3D}"/>
              </a:ext>
            </a:extLst>
          </p:cNvPr>
          <p:cNvSpPr>
            <a:spLocks noChangeShapeType="1"/>
          </p:cNvSpPr>
          <p:nvPr/>
        </p:nvSpPr>
        <p:spPr bwMode="auto">
          <a:xfrm flipH="1">
            <a:off x="7478713" y="39862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23" name="Rectangle 187">
            <a:extLst>
              <a:ext uri="{FF2B5EF4-FFF2-40B4-BE49-F238E27FC236}">
                <a16:creationId xmlns:a16="http://schemas.microsoft.com/office/drawing/2014/main" id="{2C871A57-8B12-4D17-BAFA-D02DCD75F1ED}"/>
              </a:ext>
            </a:extLst>
          </p:cNvPr>
          <p:cNvSpPr>
            <a:spLocks noChangeArrowheads="1"/>
          </p:cNvSpPr>
          <p:nvPr/>
        </p:nvSpPr>
        <p:spPr bwMode="auto">
          <a:xfrm>
            <a:off x="7575550" y="3913188"/>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110</a:t>
            </a:r>
            <a:endParaRPr lang="en-US" altLang="en-US" sz="1200">
              <a:latin typeface="Times New Roman" panose="02020603050405020304" pitchFamily="18" charset="0"/>
            </a:endParaRPr>
          </a:p>
        </p:txBody>
      </p:sp>
      <p:sp>
        <p:nvSpPr>
          <p:cNvPr id="14524" name="Line 188">
            <a:extLst>
              <a:ext uri="{FF2B5EF4-FFF2-40B4-BE49-F238E27FC236}">
                <a16:creationId xmlns:a16="http://schemas.microsoft.com/office/drawing/2014/main" id="{067EB3BD-004E-4E39-AFDC-55478E66024F}"/>
              </a:ext>
            </a:extLst>
          </p:cNvPr>
          <p:cNvSpPr>
            <a:spLocks noChangeShapeType="1"/>
          </p:cNvSpPr>
          <p:nvPr/>
        </p:nvSpPr>
        <p:spPr bwMode="auto">
          <a:xfrm flipH="1">
            <a:off x="7478713" y="35083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25" name="Rectangle 189">
            <a:extLst>
              <a:ext uri="{FF2B5EF4-FFF2-40B4-BE49-F238E27FC236}">
                <a16:creationId xmlns:a16="http://schemas.microsoft.com/office/drawing/2014/main" id="{7AC5FFE0-900F-4D3D-A038-A4F95159393F}"/>
              </a:ext>
            </a:extLst>
          </p:cNvPr>
          <p:cNvSpPr>
            <a:spLocks noChangeArrowheads="1"/>
          </p:cNvSpPr>
          <p:nvPr/>
        </p:nvSpPr>
        <p:spPr bwMode="auto">
          <a:xfrm>
            <a:off x="7575550" y="3433763"/>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120</a:t>
            </a:r>
            <a:endParaRPr lang="en-US" altLang="en-US" sz="1200">
              <a:latin typeface="Times New Roman" panose="02020603050405020304" pitchFamily="18" charset="0"/>
            </a:endParaRPr>
          </a:p>
        </p:txBody>
      </p:sp>
      <p:sp>
        <p:nvSpPr>
          <p:cNvPr id="14526" name="Line 190">
            <a:extLst>
              <a:ext uri="{FF2B5EF4-FFF2-40B4-BE49-F238E27FC236}">
                <a16:creationId xmlns:a16="http://schemas.microsoft.com/office/drawing/2014/main" id="{ECFBFC94-D04E-4B28-8294-2D7DF8E66822}"/>
              </a:ext>
            </a:extLst>
          </p:cNvPr>
          <p:cNvSpPr>
            <a:spLocks noChangeShapeType="1"/>
          </p:cNvSpPr>
          <p:nvPr/>
        </p:nvSpPr>
        <p:spPr bwMode="auto">
          <a:xfrm flipH="1">
            <a:off x="7478713" y="30226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27" name="Rectangle 191">
            <a:extLst>
              <a:ext uri="{FF2B5EF4-FFF2-40B4-BE49-F238E27FC236}">
                <a16:creationId xmlns:a16="http://schemas.microsoft.com/office/drawing/2014/main" id="{9B0A6A08-AB3B-4D7B-A0D9-CE58F4CFEA13}"/>
              </a:ext>
            </a:extLst>
          </p:cNvPr>
          <p:cNvSpPr>
            <a:spLocks noChangeArrowheads="1"/>
          </p:cNvSpPr>
          <p:nvPr/>
        </p:nvSpPr>
        <p:spPr bwMode="auto">
          <a:xfrm>
            <a:off x="7575550" y="2947988"/>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130</a:t>
            </a:r>
            <a:endParaRPr lang="en-US" altLang="en-US" sz="1200">
              <a:latin typeface="Times New Roman" panose="02020603050405020304" pitchFamily="18" charset="0"/>
            </a:endParaRPr>
          </a:p>
        </p:txBody>
      </p:sp>
      <p:sp>
        <p:nvSpPr>
          <p:cNvPr id="14528" name="Line 192">
            <a:extLst>
              <a:ext uri="{FF2B5EF4-FFF2-40B4-BE49-F238E27FC236}">
                <a16:creationId xmlns:a16="http://schemas.microsoft.com/office/drawing/2014/main" id="{97CCE9D3-33EC-411F-B953-A7D1F60525D7}"/>
              </a:ext>
            </a:extLst>
          </p:cNvPr>
          <p:cNvSpPr>
            <a:spLocks noChangeShapeType="1"/>
          </p:cNvSpPr>
          <p:nvPr/>
        </p:nvSpPr>
        <p:spPr bwMode="auto">
          <a:xfrm flipH="1">
            <a:off x="7478713" y="254476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29" name="Rectangle 193">
            <a:extLst>
              <a:ext uri="{FF2B5EF4-FFF2-40B4-BE49-F238E27FC236}">
                <a16:creationId xmlns:a16="http://schemas.microsoft.com/office/drawing/2014/main" id="{3F597652-3E58-499B-ABC5-F01BF3181C02}"/>
              </a:ext>
            </a:extLst>
          </p:cNvPr>
          <p:cNvSpPr>
            <a:spLocks noChangeArrowheads="1"/>
          </p:cNvSpPr>
          <p:nvPr/>
        </p:nvSpPr>
        <p:spPr bwMode="auto">
          <a:xfrm>
            <a:off x="7575550" y="2470150"/>
            <a:ext cx="228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140</a:t>
            </a:r>
            <a:endParaRPr lang="en-US" altLang="en-US" sz="1200">
              <a:latin typeface="Times New Roman" panose="02020603050405020304" pitchFamily="18" charset="0"/>
            </a:endParaRPr>
          </a:p>
        </p:txBody>
      </p:sp>
      <p:sp>
        <p:nvSpPr>
          <p:cNvPr id="14530" name="Line 194">
            <a:extLst>
              <a:ext uri="{FF2B5EF4-FFF2-40B4-BE49-F238E27FC236}">
                <a16:creationId xmlns:a16="http://schemas.microsoft.com/office/drawing/2014/main" id="{D6A3C59E-3814-4D25-845C-15740CF58EE2}"/>
              </a:ext>
            </a:extLst>
          </p:cNvPr>
          <p:cNvSpPr>
            <a:spLocks noChangeShapeType="1"/>
          </p:cNvSpPr>
          <p:nvPr/>
        </p:nvSpPr>
        <p:spPr bwMode="auto">
          <a:xfrm flipH="1">
            <a:off x="7478713" y="20574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531" name="Rectangle 195">
            <a:extLst>
              <a:ext uri="{FF2B5EF4-FFF2-40B4-BE49-F238E27FC236}">
                <a16:creationId xmlns:a16="http://schemas.microsoft.com/office/drawing/2014/main" id="{2D5F8581-3BEC-41D9-9AB1-1A4403E0DFAB}"/>
              </a:ext>
            </a:extLst>
          </p:cNvPr>
          <p:cNvSpPr>
            <a:spLocks noChangeArrowheads="1"/>
          </p:cNvSpPr>
          <p:nvPr/>
        </p:nvSpPr>
        <p:spPr bwMode="auto">
          <a:xfrm>
            <a:off x="7575550" y="1984375"/>
            <a:ext cx="228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150</a:t>
            </a:r>
            <a:endParaRPr lang="en-US" altLang="en-US" sz="1200">
              <a:latin typeface="Times New Roman" panose="02020603050405020304" pitchFamily="18" charset="0"/>
            </a:endParaRPr>
          </a:p>
        </p:txBody>
      </p:sp>
      <p:sp>
        <p:nvSpPr>
          <p:cNvPr id="14532" name="Freeform 196">
            <a:extLst>
              <a:ext uri="{FF2B5EF4-FFF2-40B4-BE49-F238E27FC236}">
                <a16:creationId xmlns:a16="http://schemas.microsoft.com/office/drawing/2014/main" id="{8AB61CB9-A1DE-4E3B-AF88-3689E8307433}"/>
              </a:ext>
            </a:extLst>
          </p:cNvPr>
          <p:cNvSpPr>
            <a:spLocks/>
          </p:cNvSpPr>
          <p:nvPr/>
        </p:nvSpPr>
        <p:spPr bwMode="auto">
          <a:xfrm>
            <a:off x="2563813" y="2281238"/>
            <a:ext cx="4848225" cy="3114675"/>
          </a:xfrm>
          <a:custGeom>
            <a:avLst/>
            <a:gdLst>
              <a:gd name="T0" fmla="*/ 36 w 3054"/>
              <a:gd name="T1" fmla="*/ 1111 h 1962"/>
              <a:gd name="T2" fmla="*/ 85 w 3054"/>
              <a:gd name="T3" fmla="*/ 1594 h 1962"/>
              <a:gd name="T4" fmla="*/ 133 w 3054"/>
              <a:gd name="T5" fmla="*/ 1672 h 1962"/>
              <a:gd name="T6" fmla="*/ 182 w 3054"/>
              <a:gd name="T7" fmla="*/ 1604 h 1962"/>
              <a:gd name="T8" fmla="*/ 230 w 3054"/>
              <a:gd name="T9" fmla="*/ 1614 h 1962"/>
              <a:gd name="T10" fmla="*/ 279 w 3054"/>
              <a:gd name="T11" fmla="*/ 1687 h 1962"/>
              <a:gd name="T12" fmla="*/ 327 w 3054"/>
              <a:gd name="T13" fmla="*/ 1713 h 1962"/>
              <a:gd name="T14" fmla="*/ 376 w 3054"/>
              <a:gd name="T15" fmla="*/ 1697 h 1962"/>
              <a:gd name="T16" fmla="*/ 425 w 3054"/>
              <a:gd name="T17" fmla="*/ 1718 h 1962"/>
              <a:gd name="T18" fmla="*/ 473 w 3054"/>
              <a:gd name="T19" fmla="*/ 1760 h 1962"/>
              <a:gd name="T20" fmla="*/ 516 w 3054"/>
              <a:gd name="T21" fmla="*/ 1775 h 1962"/>
              <a:gd name="T22" fmla="*/ 564 w 3054"/>
              <a:gd name="T23" fmla="*/ 1775 h 1962"/>
              <a:gd name="T24" fmla="*/ 613 w 3054"/>
              <a:gd name="T25" fmla="*/ 1796 h 1962"/>
              <a:gd name="T26" fmla="*/ 661 w 3054"/>
              <a:gd name="T27" fmla="*/ 1822 h 1962"/>
              <a:gd name="T28" fmla="*/ 710 w 3054"/>
              <a:gd name="T29" fmla="*/ 1807 h 1962"/>
              <a:gd name="T30" fmla="*/ 759 w 3054"/>
              <a:gd name="T31" fmla="*/ 1796 h 1962"/>
              <a:gd name="T32" fmla="*/ 807 w 3054"/>
              <a:gd name="T33" fmla="*/ 1817 h 1962"/>
              <a:gd name="T34" fmla="*/ 856 w 3054"/>
              <a:gd name="T35" fmla="*/ 1832 h 1962"/>
              <a:gd name="T36" fmla="*/ 904 w 3054"/>
              <a:gd name="T37" fmla="*/ 1838 h 1962"/>
              <a:gd name="T38" fmla="*/ 953 w 3054"/>
              <a:gd name="T39" fmla="*/ 1858 h 1962"/>
              <a:gd name="T40" fmla="*/ 1001 w 3054"/>
              <a:gd name="T41" fmla="*/ 1895 h 1962"/>
              <a:gd name="T42" fmla="*/ 1050 w 3054"/>
              <a:gd name="T43" fmla="*/ 1916 h 1962"/>
              <a:gd name="T44" fmla="*/ 1099 w 3054"/>
              <a:gd name="T45" fmla="*/ 1931 h 1962"/>
              <a:gd name="T46" fmla="*/ 1147 w 3054"/>
              <a:gd name="T47" fmla="*/ 1952 h 1962"/>
              <a:gd name="T48" fmla="*/ 1196 w 3054"/>
              <a:gd name="T49" fmla="*/ 1962 h 1962"/>
              <a:gd name="T50" fmla="*/ 1238 w 3054"/>
              <a:gd name="T51" fmla="*/ 1947 h 1962"/>
              <a:gd name="T52" fmla="*/ 1287 w 3054"/>
              <a:gd name="T53" fmla="*/ 1910 h 1962"/>
              <a:gd name="T54" fmla="*/ 1335 w 3054"/>
              <a:gd name="T55" fmla="*/ 1884 h 1962"/>
              <a:gd name="T56" fmla="*/ 1384 w 3054"/>
              <a:gd name="T57" fmla="*/ 1853 h 1962"/>
              <a:gd name="T58" fmla="*/ 1432 w 3054"/>
              <a:gd name="T59" fmla="*/ 1801 h 1962"/>
              <a:gd name="T60" fmla="*/ 1481 w 3054"/>
              <a:gd name="T61" fmla="*/ 1765 h 1962"/>
              <a:gd name="T62" fmla="*/ 1530 w 3054"/>
              <a:gd name="T63" fmla="*/ 1744 h 1962"/>
              <a:gd name="T64" fmla="*/ 1578 w 3054"/>
              <a:gd name="T65" fmla="*/ 1718 h 1962"/>
              <a:gd name="T66" fmla="*/ 1627 w 3054"/>
              <a:gd name="T67" fmla="*/ 1687 h 1962"/>
              <a:gd name="T68" fmla="*/ 1675 w 3054"/>
              <a:gd name="T69" fmla="*/ 1666 h 1962"/>
              <a:gd name="T70" fmla="*/ 1724 w 3054"/>
              <a:gd name="T71" fmla="*/ 1656 h 1962"/>
              <a:gd name="T72" fmla="*/ 1772 w 3054"/>
              <a:gd name="T73" fmla="*/ 1640 h 1962"/>
              <a:gd name="T74" fmla="*/ 1821 w 3054"/>
              <a:gd name="T75" fmla="*/ 1625 h 1962"/>
              <a:gd name="T76" fmla="*/ 1870 w 3054"/>
              <a:gd name="T77" fmla="*/ 1625 h 1962"/>
              <a:gd name="T78" fmla="*/ 1918 w 3054"/>
              <a:gd name="T79" fmla="*/ 1620 h 1962"/>
              <a:gd name="T80" fmla="*/ 1961 w 3054"/>
              <a:gd name="T81" fmla="*/ 1609 h 1962"/>
              <a:gd name="T82" fmla="*/ 2009 w 3054"/>
              <a:gd name="T83" fmla="*/ 1604 h 1962"/>
              <a:gd name="T84" fmla="*/ 2058 w 3054"/>
              <a:gd name="T85" fmla="*/ 1614 h 1962"/>
              <a:gd name="T86" fmla="*/ 2106 w 3054"/>
              <a:gd name="T87" fmla="*/ 1609 h 1962"/>
              <a:gd name="T88" fmla="*/ 2155 w 3054"/>
              <a:gd name="T89" fmla="*/ 1604 h 1962"/>
              <a:gd name="T90" fmla="*/ 2204 w 3054"/>
              <a:gd name="T91" fmla="*/ 1599 h 1962"/>
              <a:gd name="T92" fmla="*/ 2252 w 3054"/>
              <a:gd name="T93" fmla="*/ 1604 h 1962"/>
              <a:gd name="T94" fmla="*/ 2301 w 3054"/>
              <a:gd name="T95" fmla="*/ 1588 h 1962"/>
              <a:gd name="T96" fmla="*/ 2349 w 3054"/>
              <a:gd name="T97" fmla="*/ 1578 h 1962"/>
              <a:gd name="T98" fmla="*/ 2398 w 3054"/>
              <a:gd name="T99" fmla="*/ 1583 h 1962"/>
              <a:gd name="T100" fmla="*/ 2446 w 3054"/>
              <a:gd name="T101" fmla="*/ 1578 h 1962"/>
              <a:gd name="T102" fmla="*/ 2495 w 3054"/>
              <a:gd name="T103" fmla="*/ 1568 h 1962"/>
              <a:gd name="T104" fmla="*/ 2544 w 3054"/>
              <a:gd name="T105" fmla="*/ 1557 h 1962"/>
              <a:gd name="T106" fmla="*/ 2592 w 3054"/>
              <a:gd name="T107" fmla="*/ 1562 h 1962"/>
              <a:gd name="T108" fmla="*/ 2641 w 3054"/>
              <a:gd name="T109" fmla="*/ 1557 h 1962"/>
              <a:gd name="T110" fmla="*/ 2689 w 3054"/>
              <a:gd name="T111" fmla="*/ 1547 h 1962"/>
              <a:gd name="T112" fmla="*/ 2732 w 3054"/>
              <a:gd name="T113" fmla="*/ 1547 h 1962"/>
              <a:gd name="T114" fmla="*/ 2780 w 3054"/>
              <a:gd name="T115" fmla="*/ 1552 h 1962"/>
              <a:gd name="T116" fmla="*/ 2829 w 3054"/>
              <a:gd name="T117" fmla="*/ 1547 h 1962"/>
              <a:gd name="T118" fmla="*/ 2877 w 3054"/>
              <a:gd name="T119" fmla="*/ 1537 h 1962"/>
              <a:gd name="T120" fmla="*/ 2926 w 3054"/>
              <a:gd name="T121" fmla="*/ 1542 h 1962"/>
              <a:gd name="T122" fmla="*/ 2975 w 3054"/>
              <a:gd name="T123" fmla="*/ 1542 h 1962"/>
              <a:gd name="T124" fmla="*/ 3023 w 3054"/>
              <a:gd name="T125" fmla="*/ 1537 h 1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54" h="1962">
                <a:moveTo>
                  <a:pt x="0" y="0"/>
                </a:moveTo>
                <a:lnTo>
                  <a:pt x="6" y="389"/>
                </a:lnTo>
                <a:lnTo>
                  <a:pt x="18" y="690"/>
                </a:lnTo>
                <a:lnTo>
                  <a:pt x="30" y="924"/>
                </a:lnTo>
                <a:lnTo>
                  <a:pt x="36" y="1111"/>
                </a:lnTo>
                <a:lnTo>
                  <a:pt x="48" y="1256"/>
                </a:lnTo>
                <a:lnTo>
                  <a:pt x="54" y="1376"/>
                </a:lnTo>
                <a:lnTo>
                  <a:pt x="66" y="1469"/>
                </a:lnTo>
                <a:lnTo>
                  <a:pt x="72" y="1542"/>
                </a:lnTo>
                <a:lnTo>
                  <a:pt x="85" y="1594"/>
                </a:lnTo>
                <a:lnTo>
                  <a:pt x="97" y="1635"/>
                </a:lnTo>
                <a:lnTo>
                  <a:pt x="103" y="1661"/>
                </a:lnTo>
                <a:lnTo>
                  <a:pt x="115" y="1672"/>
                </a:lnTo>
                <a:lnTo>
                  <a:pt x="121" y="1677"/>
                </a:lnTo>
                <a:lnTo>
                  <a:pt x="133" y="1672"/>
                </a:lnTo>
                <a:lnTo>
                  <a:pt x="145" y="1661"/>
                </a:lnTo>
                <a:lnTo>
                  <a:pt x="151" y="1646"/>
                </a:lnTo>
                <a:lnTo>
                  <a:pt x="164" y="1630"/>
                </a:lnTo>
                <a:lnTo>
                  <a:pt x="170" y="1614"/>
                </a:lnTo>
                <a:lnTo>
                  <a:pt x="182" y="1604"/>
                </a:lnTo>
                <a:lnTo>
                  <a:pt x="188" y="1594"/>
                </a:lnTo>
                <a:lnTo>
                  <a:pt x="200" y="1594"/>
                </a:lnTo>
                <a:lnTo>
                  <a:pt x="212" y="1594"/>
                </a:lnTo>
                <a:lnTo>
                  <a:pt x="218" y="1604"/>
                </a:lnTo>
                <a:lnTo>
                  <a:pt x="230" y="1614"/>
                </a:lnTo>
                <a:lnTo>
                  <a:pt x="236" y="1625"/>
                </a:lnTo>
                <a:lnTo>
                  <a:pt x="249" y="1640"/>
                </a:lnTo>
                <a:lnTo>
                  <a:pt x="261" y="1656"/>
                </a:lnTo>
                <a:lnTo>
                  <a:pt x="267" y="1672"/>
                </a:lnTo>
                <a:lnTo>
                  <a:pt x="279" y="1687"/>
                </a:lnTo>
                <a:lnTo>
                  <a:pt x="285" y="1697"/>
                </a:lnTo>
                <a:lnTo>
                  <a:pt x="297" y="1703"/>
                </a:lnTo>
                <a:lnTo>
                  <a:pt x="309" y="1708"/>
                </a:lnTo>
                <a:lnTo>
                  <a:pt x="315" y="1713"/>
                </a:lnTo>
                <a:lnTo>
                  <a:pt x="327" y="1713"/>
                </a:lnTo>
                <a:lnTo>
                  <a:pt x="334" y="1708"/>
                </a:lnTo>
                <a:lnTo>
                  <a:pt x="346" y="1708"/>
                </a:lnTo>
                <a:lnTo>
                  <a:pt x="352" y="1703"/>
                </a:lnTo>
                <a:lnTo>
                  <a:pt x="364" y="1697"/>
                </a:lnTo>
                <a:lnTo>
                  <a:pt x="376" y="1697"/>
                </a:lnTo>
                <a:lnTo>
                  <a:pt x="382" y="1697"/>
                </a:lnTo>
                <a:lnTo>
                  <a:pt x="394" y="1697"/>
                </a:lnTo>
                <a:lnTo>
                  <a:pt x="400" y="1703"/>
                </a:lnTo>
                <a:lnTo>
                  <a:pt x="412" y="1708"/>
                </a:lnTo>
                <a:lnTo>
                  <a:pt x="425" y="1718"/>
                </a:lnTo>
                <a:lnTo>
                  <a:pt x="431" y="1723"/>
                </a:lnTo>
                <a:lnTo>
                  <a:pt x="443" y="1734"/>
                </a:lnTo>
                <a:lnTo>
                  <a:pt x="449" y="1744"/>
                </a:lnTo>
                <a:lnTo>
                  <a:pt x="461" y="1755"/>
                </a:lnTo>
                <a:lnTo>
                  <a:pt x="473" y="1760"/>
                </a:lnTo>
                <a:lnTo>
                  <a:pt x="479" y="1770"/>
                </a:lnTo>
                <a:lnTo>
                  <a:pt x="491" y="1770"/>
                </a:lnTo>
                <a:lnTo>
                  <a:pt x="497" y="1775"/>
                </a:lnTo>
                <a:lnTo>
                  <a:pt x="510" y="1775"/>
                </a:lnTo>
                <a:lnTo>
                  <a:pt x="516" y="1775"/>
                </a:lnTo>
                <a:lnTo>
                  <a:pt x="528" y="1775"/>
                </a:lnTo>
                <a:lnTo>
                  <a:pt x="540" y="1775"/>
                </a:lnTo>
                <a:lnTo>
                  <a:pt x="546" y="1775"/>
                </a:lnTo>
                <a:lnTo>
                  <a:pt x="558" y="1775"/>
                </a:lnTo>
                <a:lnTo>
                  <a:pt x="564" y="1775"/>
                </a:lnTo>
                <a:lnTo>
                  <a:pt x="576" y="1775"/>
                </a:lnTo>
                <a:lnTo>
                  <a:pt x="589" y="1781"/>
                </a:lnTo>
                <a:lnTo>
                  <a:pt x="595" y="1786"/>
                </a:lnTo>
                <a:lnTo>
                  <a:pt x="607" y="1791"/>
                </a:lnTo>
                <a:lnTo>
                  <a:pt x="613" y="1796"/>
                </a:lnTo>
                <a:lnTo>
                  <a:pt x="625" y="1807"/>
                </a:lnTo>
                <a:lnTo>
                  <a:pt x="631" y="1812"/>
                </a:lnTo>
                <a:lnTo>
                  <a:pt x="643" y="1817"/>
                </a:lnTo>
                <a:lnTo>
                  <a:pt x="655" y="1817"/>
                </a:lnTo>
                <a:lnTo>
                  <a:pt x="661" y="1822"/>
                </a:lnTo>
                <a:lnTo>
                  <a:pt x="674" y="1822"/>
                </a:lnTo>
                <a:lnTo>
                  <a:pt x="680" y="1817"/>
                </a:lnTo>
                <a:lnTo>
                  <a:pt x="692" y="1817"/>
                </a:lnTo>
                <a:lnTo>
                  <a:pt x="704" y="1812"/>
                </a:lnTo>
                <a:lnTo>
                  <a:pt x="710" y="1807"/>
                </a:lnTo>
                <a:lnTo>
                  <a:pt x="722" y="1807"/>
                </a:lnTo>
                <a:lnTo>
                  <a:pt x="728" y="1801"/>
                </a:lnTo>
                <a:lnTo>
                  <a:pt x="740" y="1796"/>
                </a:lnTo>
                <a:lnTo>
                  <a:pt x="752" y="1796"/>
                </a:lnTo>
                <a:lnTo>
                  <a:pt x="759" y="1796"/>
                </a:lnTo>
                <a:lnTo>
                  <a:pt x="771" y="1801"/>
                </a:lnTo>
                <a:lnTo>
                  <a:pt x="777" y="1801"/>
                </a:lnTo>
                <a:lnTo>
                  <a:pt x="789" y="1807"/>
                </a:lnTo>
                <a:lnTo>
                  <a:pt x="795" y="1812"/>
                </a:lnTo>
                <a:lnTo>
                  <a:pt x="807" y="1817"/>
                </a:lnTo>
                <a:lnTo>
                  <a:pt x="819" y="1822"/>
                </a:lnTo>
                <a:lnTo>
                  <a:pt x="825" y="1822"/>
                </a:lnTo>
                <a:lnTo>
                  <a:pt x="837" y="1827"/>
                </a:lnTo>
                <a:lnTo>
                  <a:pt x="844" y="1832"/>
                </a:lnTo>
                <a:lnTo>
                  <a:pt x="856" y="1832"/>
                </a:lnTo>
                <a:lnTo>
                  <a:pt x="868" y="1832"/>
                </a:lnTo>
                <a:lnTo>
                  <a:pt x="874" y="1832"/>
                </a:lnTo>
                <a:lnTo>
                  <a:pt x="886" y="1832"/>
                </a:lnTo>
                <a:lnTo>
                  <a:pt x="892" y="1838"/>
                </a:lnTo>
                <a:lnTo>
                  <a:pt x="904" y="1838"/>
                </a:lnTo>
                <a:lnTo>
                  <a:pt x="916" y="1838"/>
                </a:lnTo>
                <a:lnTo>
                  <a:pt x="922" y="1843"/>
                </a:lnTo>
                <a:lnTo>
                  <a:pt x="935" y="1848"/>
                </a:lnTo>
                <a:lnTo>
                  <a:pt x="941" y="1853"/>
                </a:lnTo>
                <a:lnTo>
                  <a:pt x="953" y="1858"/>
                </a:lnTo>
                <a:lnTo>
                  <a:pt x="959" y="1864"/>
                </a:lnTo>
                <a:lnTo>
                  <a:pt x="971" y="1874"/>
                </a:lnTo>
                <a:lnTo>
                  <a:pt x="983" y="1879"/>
                </a:lnTo>
                <a:lnTo>
                  <a:pt x="989" y="1884"/>
                </a:lnTo>
                <a:lnTo>
                  <a:pt x="1001" y="1895"/>
                </a:lnTo>
                <a:lnTo>
                  <a:pt x="1007" y="1900"/>
                </a:lnTo>
                <a:lnTo>
                  <a:pt x="1020" y="1905"/>
                </a:lnTo>
                <a:lnTo>
                  <a:pt x="1032" y="1910"/>
                </a:lnTo>
                <a:lnTo>
                  <a:pt x="1038" y="1916"/>
                </a:lnTo>
                <a:lnTo>
                  <a:pt x="1050" y="1916"/>
                </a:lnTo>
                <a:lnTo>
                  <a:pt x="1056" y="1921"/>
                </a:lnTo>
                <a:lnTo>
                  <a:pt x="1068" y="1921"/>
                </a:lnTo>
                <a:lnTo>
                  <a:pt x="1074" y="1926"/>
                </a:lnTo>
                <a:lnTo>
                  <a:pt x="1086" y="1926"/>
                </a:lnTo>
                <a:lnTo>
                  <a:pt x="1099" y="1931"/>
                </a:lnTo>
                <a:lnTo>
                  <a:pt x="1105" y="1931"/>
                </a:lnTo>
                <a:lnTo>
                  <a:pt x="1117" y="1936"/>
                </a:lnTo>
                <a:lnTo>
                  <a:pt x="1123" y="1942"/>
                </a:lnTo>
                <a:lnTo>
                  <a:pt x="1135" y="1947"/>
                </a:lnTo>
                <a:lnTo>
                  <a:pt x="1147" y="1952"/>
                </a:lnTo>
                <a:lnTo>
                  <a:pt x="1153" y="1952"/>
                </a:lnTo>
                <a:lnTo>
                  <a:pt x="1165" y="1957"/>
                </a:lnTo>
                <a:lnTo>
                  <a:pt x="1171" y="1962"/>
                </a:lnTo>
                <a:lnTo>
                  <a:pt x="1184" y="1962"/>
                </a:lnTo>
                <a:lnTo>
                  <a:pt x="1196" y="1962"/>
                </a:lnTo>
                <a:lnTo>
                  <a:pt x="1202" y="1962"/>
                </a:lnTo>
                <a:lnTo>
                  <a:pt x="1214" y="1957"/>
                </a:lnTo>
                <a:lnTo>
                  <a:pt x="1220" y="1957"/>
                </a:lnTo>
                <a:lnTo>
                  <a:pt x="1232" y="1952"/>
                </a:lnTo>
                <a:lnTo>
                  <a:pt x="1238" y="1947"/>
                </a:lnTo>
                <a:lnTo>
                  <a:pt x="1250" y="1936"/>
                </a:lnTo>
                <a:lnTo>
                  <a:pt x="1262" y="1931"/>
                </a:lnTo>
                <a:lnTo>
                  <a:pt x="1269" y="1926"/>
                </a:lnTo>
                <a:lnTo>
                  <a:pt x="1281" y="1916"/>
                </a:lnTo>
                <a:lnTo>
                  <a:pt x="1287" y="1910"/>
                </a:lnTo>
                <a:lnTo>
                  <a:pt x="1299" y="1905"/>
                </a:lnTo>
                <a:lnTo>
                  <a:pt x="1311" y="1900"/>
                </a:lnTo>
                <a:lnTo>
                  <a:pt x="1317" y="1895"/>
                </a:lnTo>
                <a:lnTo>
                  <a:pt x="1329" y="1890"/>
                </a:lnTo>
                <a:lnTo>
                  <a:pt x="1335" y="1884"/>
                </a:lnTo>
                <a:lnTo>
                  <a:pt x="1347" y="1879"/>
                </a:lnTo>
                <a:lnTo>
                  <a:pt x="1360" y="1874"/>
                </a:lnTo>
                <a:lnTo>
                  <a:pt x="1366" y="1869"/>
                </a:lnTo>
                <a:lnTo>
                  <a:pt x="1378" y="1858"/>
                </a:lnTo>
                <a:lnTo>
                  <a:pt x="1384" y="1853"/>
                </a:lnTo>
                <a:lnTo>
                  <a:pt x="1396" y="1843"/>
                </a:lnTo>
                <a:lnTo>
                  <a:pt x="1402" y="1832"/>
                </a:lnTo>
                <a:lnTo>
                  <a:pt x="1414" y="1822"/>
                </a:lnTo>
                <a:lnTo>
                  <a:pt x="1426" y="1812"/>
                </a:lnTo>
                <a:lnTo>
                  <a:pt x="1432" y="1801"/>
                </a:lnTo>
                <a:lnTo>
                  <a:pt x="1445" y="1796"/>
                </a:lnTo>
                <a:lnTo>
                  <a:pt x="1451" y="1786"/>
                </a:lnTo>
                <a:lnTo>
                  <a:pt x="1463" y="1781"/>
                </a:lnTo>
                <a:lnTo>
                  <a:pt x="1475" y="1770"/>
                </a:lnTo>
                <a:lnTo>
                  <a:pt x="1481" y="1765"/>
                </a:lnTo>
                <a:lnTo>
                  <a:pt x="1493" y="1760"/>
                </a:lnTo>
                <a:lnTo>
                  <a:pt x="1499" y="1755"/>
                </a:lnTo>
                <a:lnTo>
                  <a:pt x="1511" y="1749"/>
                </a:lnTo>
                <a:lnTo>
                  <a:pt x="1517" y="1749"/>
                </a:lnTo>
                <a:lnTo>
                  <a:pt x="1530" y="1744"/>
                </a:lnTo>
                <a:lnTo>
                  <a:pt x="1542" y="1739"/>
                </a:lnTo>
                <a:lnTo>
                  <a:pt x="1548" y="1734"/>
                </a:lnTo>
                <a:lnTo>
                  <a:pt x="1560" y="1729"/>
                </a:lnTo>
                <a:lnTo>
                  <a:pt x="1566" y="1723"/>
                </a:lnTo>
                <a:lnTo>
                  <a:pt x="1578" y="1718"/>
                </a:lnTo>
                <a:lnTo>
                  <a:pt x="1590" y="1708"/>
                </a:lnTo>
                <a:lnTo>
                  <a:pt x="1596" y="1703"/>
                </a:lnTo>
                <a:lnTo>
                  <a:pt x="1609" y="1697"/>
                </a:lnTo>
                <a:lnTo>
                  <a:pt x="1615" y="1692"/>
                </a:lnTo>
                <a:lnTo>
                  <a:pt x="1627" y="1687"/>
                </a:lnTo>
                <a:lnTo>
                  <a:pt x="1639" y="1682"/>
                </a:lnTo>
                <a:lnTo>
                  <a:pt x="1645" y="1677"/>
                </a:lnTo>
                <a:lnTo>
                  <a:pt x="1657" y="1672"/>
                </a:lnTo>
                <a:lnTo>
                  <a:pt x="1663" y="1672"/>
                </a:lnTo>
                <a:lnTo>
                  <a:pt x="1675" y="1666"/>
                </a:lnTo>
                <a:lnTo>
                  <a:pt x="1681" y="1666"/>
                </a:lnTo>
                <a:lnTo>
                  <a:pt x="1694" y="1666"/>
                </a:lnTo>
                <a:lnTo>
                  <a:pt x="1706" y="1661"/>
                </a:lnTo>
                <a:lnTo>
                  <a:pt x="1712" y="1661"/>
                </a:lnTo>
                <a:lnTo>
                  <a:pt x="1724" y="1656"/>
                </a:lnTo>
                <a:lnTo>
                  <a:pt x="1730" y="1656"/>
                </a:lnTo>
                <a:lnTo>
                  <a:pt x="1742" y="1651"/>
                </a:lnTo>
                <a:lnTo>
                  <a:pt x="1754" y="1646"/>
                </a:lnTo>
                <a:lnTo>
                  <a:pt x="1760" y="1640"/>
                </a:lnTo>
                <a:lnTo>
                  <a:pt x="1772" y="1640"/>
                </a:lnTo>
                <a:lnTo>
                  <a:pt x="1779" y="1635"/>
                </a:lnTo>
                <a:lnTo>
                  <a:pt x="1791" y="1630"/>
                </a:lnTo>
                <a:lnTo>
                  <a:pt x="1803" y="1630"/>
                </a:lnTo>
                <a:lnTo>
                  <a:pt x="1809" y="1625"/>
                </a:lnTo>
                <a:lnTo>
                  <a:pt x="1821" y="1625"/>
                </a:lnTo>
                <a:lnTo>
                  <a:pt x="1827" y="1625"/>
                </a:lnTo>
                <a:lnTo>
                  <a:pt x="1839" y="1625"/>
                </a:lnTo>
                <a:lnTo>
                  <a:pt x="1845" y="1625"/>
                </a:lnTo>
                <a:lnTo>
                  <a:pt x="1857" y="1625"/>
                </a:lnTo>
                <a:lnTo>
                  <a:pt x="1870" y="1625"/>
                </a:lnTo>
                <a:lnTo>
                  <a:pt x="1876" y="1625"/>
                </a:lnTo>
                <a:lnTo>
                  <a:pt x="1888" y="1625"/>
                </a:lnTo>
                <a:lnTo>
                  <a:pt x="1894" y="1625"/>
                </a:lnTo>
                <a:lnTo>
                  <a:pt x="1906" y="1625"/>
                </a:lnTo>
                <a:lnTo>
                  <a:pt x="1918" y="1620"/>
                </a:lnTo>
                <a:lnTo>
                  <a:pt x="1924" y="1620"/>
                </a:lnTo>
                <a:lnTo>
                  <a:pt x="1936" y="1614"/>
                </a:lnTo>
                <a:lnTo>
                  <a:pt x="1942" y="1614"/>
                </a:lnTo>
                <a:lnTo>
                  <a:pt x="1955" y="1609"/>
                </a:lnTo>
                <a:lnTo>
                  <a:pt x="1961" y="1609"/>
                </a:lnTo>
                <a:lnTo>
                  <a:pt x="1973" y="1609"/>
                </a:lnTo>
                <a:lnTo>
                  <a:pt x="1985" y="1604"/>
                </a:lnTo>
                <a:lnTo>
                  <a:pt x="1991" y="1604"/>
                </a:lnTo>
                <a:lnTo>
                  <a:pt x="2003" y="1604"/>
                </a:lnTo>
                <a:lnTo>
                  <a:pt x="2009" y="1604"/>
                </a:lnTo>
                <a:lnTo>
                  <a:pt x="2021" y="1604"/>
                </a:lnTo>
                <a:lnTo>
                  <a:pt x="2034" y="1609"/>
                </a:lnTo>
                <a:lnTo>
                  <a:pt x="2040" y="1609"/>
                </a:lnTo>
                <a:lnTo>
                  <a:pt x="2052" y="1609"/>
                </a:lnTo>
                <a:lnTo>
                  <a:pt x="2058" y="1614"/>
                </a:lnTo>
                <a:lnTo>
                  <a:pt x="2070" y="1614"/>
                </a:lnTo>
                <a:lnTo>
                  <a:pt x="2082" y="1614"/>
                </a:lnTo>
                <a:lnTo>
                  <a:pt x="2088" y="1614"/>
                </a:lnTo>
                <a:lnTo>
                  <a:pt x="2100" y="1614"/>
                </a:lnTo>
                <a:lnTo>
                  <a:pt x="2106" y="1609"/>
                </a:lnTo>
                <a:lnTo>
                  <a:pt x="2119" y="1609"/>
                </a:lnTo>
                <a:lnTo>
                  <a:pt x="2125" y="1609"/>
                </a:lnTo>
                <a:lnTo>
                  <a:pt x="2137" y="1604"/>
                </a:lnTo>
                <a:lnTo>
                  <a:pt x="2149" y="1604"/>
                </a:lnTo>
                <a:lnTo>
                  <a:pt x="2155" y="1604"/>
                </a:lnTo>
                <a:lnTo>
                  <a:pt x="2167" y="1599"/>
                </a:lnTo>
                <a:lnTo>
                  <a:pt x="2173" y="1599"/>
                </a:lnTo>
                <a:lnTo>
                  <a:pt x="2185" y="1599"/>
                </a:lnTo>
                <a:lnTo>
                  <a:pt x="2197" y="1599"/>
                </a:lnTo>
                <a:lnTo>
                  <a:pt x="2204" y="1599"/>
                </a:lnTo>
                <a:lnTo>
                  <a:pt x="2216" y="1604"/>
                </a:lnTo>
                <a:lnTo>
                  <a:pt x="2222" y="1604"/>
                </a:lnTo>
                <a:lnTo>
                  <a:pt x="2234" y="1604"/>
                </a:lnTo>
                <a:lnTo>
                  <a:pt x="2246" y="1604"/>
                </a:lnTo>
                <a:lnTo>
                  <a:pt x="2252" y="1604"/>
                </a:lnTo>
                <a:lnTo>
                  <a:pt x="2264" y="1599"/>
                </a:lnTo>
                <a:lnTo>
                  <a:pt x="2270" y="1599"/>
                </a:lnTo>
                <a:lnTo>
                  <a:pt x="2282" y="1594"/>
                </a:lnTo>
                <a:lnTo>
                  <a:pt x="2289" y="1594"/>
                </a:lnTo>
                <a:lnTo>
                  <a:pt x="2301" y="1588"/>
                </a:lnTo>
                <a:lnTo>
                  <a:pt x="2313" y="1588"/>
                </a:lnTo>
                <a:lnTo>
                  <a:pt x="2319" y="1583"/>
                </a:lnTo>
                <a:lnTo>
                  <a:pt x="2331" y="1583"/>
                </a:lnTo>
                <a:lnTo>
                  <a:pt x="2337" y="1583"/>
                </a:lnTo>
                <a:lnTo>
                  <a:pt x="2349" y="1578"/>
                </a:lnTo>
                <a:lnTo>
                  <a:pt x="2361" y="1578"/>
                </a:lnTo>
                <a:lnTo>
                  <a:pt x="2367" y="1578"/>
                </a:lnTo>
                <a:lnTo>
                  <a:pt x="2380" y="1578"/>
                </a:lnTo>
                <a:lnTo>
                  <a:pt x="2386" y="1583"/>
                </a:lnTo>
                <a:lnTo>
                  <a:pt x="2398" y="1583"/>
                </a:lnTo>
                <a:lnTo>
                  <a:pt x="2404" y="1583"/>
                </a:lnTo>
                <a:lnTo>
                  <a:pt x="2416" y="1583"/>
                </a:lnTo>
                <a:lnTo>
                  <a:pt x="2428" y="1583"/>
                </a:lnTo>
                <a:lnTo>
                  <a:pt x="2434" y="1578"/>
                </a:lnTo>
                <a:lnTo>
                  <a:pt x="2446" y="1578"/>
                </a:lnTo>
                <a:lnTo>
                  <a:pt x="2452" y="1578"/>
                </a:lnTo>
                <a:lnTo>
                  <a:pt x="2465" y="1573"/>
                </a:lnTo>
                <a:lnTo>
                  <a:pt x="2477" y="1573"/>
                </a:lnTo>
                <a:lnTo>
                  <a:pt x="2483" y="1568"/>
                </a:lnTo>
                <a:lnTo>
                  <a:pt x="2495" y="1568"/>
                </a:lnTo>
                <a:lnTo>
                  <a:pt x="2501" y="1562"/>
                </a:lnTo>
                <a:lnTo>
                  <a:pt x="2513" y="1562"/>
                </a:lnTo>
                <a:lnTo>
                  <a:pt x="2525" y="1557"/>
                </a:lnTo>
                <a:lnTo>
                  <a:pt x="2531" y="1557"/>
                </a:lnTo>
                <a:lnTo>
                  <a:pt x="2544" y="1557"/>
                </a:lnTo>
                <a:lnTo>
                  <a:pt x="2550" y="1557"/>
                </a:lnTo>
                <a:lnTo>
                  <a:pt x="2562" y="1557"/>
                </a:lnTo>
                <a:lnTo>
                  <a:pt x="2568" y="1562"/>
                </a:lnTo>
                <a:lnTo>
                  <a:pt x="2580" y="1562"/>
                </a:lnTo>
                <a:lnTo>
                  <a:pt x="2592" y="1562"/>
                </a:lnTo>
                <a:lnTo>
                  <a:pt x="2598" y="1562"/>
                </a:lnTo>
                <a:lnTo>
                  <a:pt x="2610" y="1562"/>
                </a:lnTo>
                <a:lnTo>
                  <a:pt x="2616" y="1562"/>
                </a:lnTo>
                <a:lnTo>
                  <a:pt x="2629" y="1557"/>
                </a:lnTo>
                <a:lnTo>
                  <a:pt x="2641" y="1557"/>
                </a:lnTo>
                <a:lnTo>
                  <a:pt x="2647" y="1557"/>
                </a:lnTo>
                <a:lnTo>
                  <a:pt x="2659" y="1552"/>
                </a:lnTo>
                <a:lnTo>
                  <a:pt x="2665" y="1552"/>
                </a:lnTo>
                <a:lnTo>
                  <a:pt x="2677" y="1547"/>
                </a:lnTo>
                <a:lnTo>
                  <a:pt x="2689" y="1547"/>
                </a:lnTo>
                <a:lnTo>
                  <a:pt x="2695" y="1547"/>
                </a:lnTo>
                <a:lnTo>
                  <a:pt x="2707" y="1547"/>
                </a:lnTo>
                <a:lnTo>
                  <a:pt x="2714" y="1547"/>
                </a:lnTo>
                <a:lnTo>
                  <a:pt x="2726" y="1547"/>
                </a:lnTo>
                <a:lnTo>
                  <a:pt x="2732" y="1547"/>
                </a:lnTo>
                <a:lnTo>
                  <a:pt x="2744" y="1552"/>
                </a:lnTo>
                <a:lnTo>
                  <a:pt x="2756" y="1552"/>
                </a:lnTo>
                <a:lnTo>
                  <a:pt x="2762" y="1552"/>
                </a:lnTo>
                <a:lnTo>
                  <a:pt x="2774" y="1552"/>
                </a:lnTo>
                <a:lnTo>
                  <a:pt x="2780" y="1552"/>
                </a:lnTo>
                <a:lnTo>
                  <a:pt x="2792" y="1552"/>
                </a:lnTo>
                <a:lnTo>
                  <a:pt x="2805" y="1552"/>
                </a:lnTo>
                <a:lnTo>
                  <a:pt x="2811" y="1552"/>
                </a:lnTo>
                <a:lnTo>
                  <a:pt x="2823" y="1547"/>
                </a:lnTo>
                <a:lnTo>
                  <a:pt x="2829" y="1547"/>
                </a:lnTo>
                <a:lnTo>
                  <a:pt x="2841" y="1542"/>
                </a:lnTo>
                <a:lnTo>
                  <a:pt x="2847" y="1542"/>
                </a:lnTo>
                <a:lnTo>
                  <a:pt x="2859" y="1537"/>
                </a:lnTo>
                <a:lnTo>
                  <a:pt x="2871" y="1537"/>
                </a:lnTo>
                <a:lnTo>
                  <a:pt x="2877" y="1537"/>
                </a:lnTo>
                <a:lnTo>
                  <a:pt x="2890" y="1537"/>
                </a:lnTo>
                <a:lnTo>
                  <a:pt x="2896" y="1537"/>
                </a:lnTo>
                <a:lnTo>
                  <a:pt x="2908" y="1537"/>
                </a:lnTo>
                <a:lnTo>
                  <a:pt x="2920" y="1537"/>
                </a:lnTo>
                <a:lnTo>
                  <a:pt x="2926" y="1542"/>
                </a:lnTo>
                <a:lnTo>
                  <a:pt x="2938" y="1542"/>
                </a:lnTo>
                <a:lnTo>
                  <a:pt x="2944" y="1542"/>
                </a:lnTo>
                <a:lnTo>
                  <a:pt x="2956" y="1542"/>
                </a:lnTo>
                <a:lnTo>
                  <a:pt x="2969" y="1542"/>
                </a:lnTo>
                <a:lnTo>
                  <a:pt x="2975" y="1542"/>
                </a:lnTo>
                <a:lnTo>
                  <a:pt x="2987" y="1542"/>
                </a:lnTo>
                <a:lnTo>
                  <a:pt x="2993" y="1542"/>
                </a:lnTo>
                <a:lnTo>
                  <a:pt x="3005" y="1542"/>
                </a:lnTo>
                <a:lnTo>
                  <a:pt x="3011" y="1537"/>
                </a:lnTo>
                <a:lnTo>
                  <a:pt x="3023" y="1537"/>
                </a:lnTo>
                <a:lnTo>
                  <a:pt x="3035" y="1537"/>
                </a:lnTo>
                <a:lnTo>
                  <a:pt x="3041" y="1537"/>
                </a:lnTo>
                <a:lnTo>
                  <a:pt x="3054" y="1531"/>
                </a:lnTo>
              </a:path>
            </a:pathLst>
          </a:custGeom>
          <a:noFill/>
          <a:ln w="28575" cap="flat" cmpd="sng">
            <a:solidFill>
              <a:srgbClr val="0000FF"/>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533" name="Rectangle 197">
            <a:extLst>
              <a:ext uri="{FF2B5EF4-FFF2-40B4-BE49-F238E27FC236}">
                <a16:creationId xmlns:a16="http://schemas.microsoft.com/office/drawing/2014/main" id="{78E977C9-2953-4069-B84C-48D4C730C78E}"/>
              </a:ext>
            </a:extLst>
          </p:cNvPr>
          <p:cNvSpPr>
            <a:spLocks noChangeArrowheads="1"/>
          </p:cNvSpPr>
          <p:nvPr/>
        </p:nvSpPr>
        <p:spPr bwMode="auto">
          <a:xfrm>
            <a:off x="4038600" y="5783263"/>
            <a:ext cx="16446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800">
                <a:solidFill>
                  <a:srgbClr val="000000"/>
                </a:solidFill>
                <a:latin typeface="Helvetica" panose="020B0604020202020204" pitchFamily="34" charset="0"/>
              </a:rPr>
              <a:t>Frequency (MHz)</a:t>
            </a:r>
            <a:endParaRPr lang="en-US" altLang="en-US" sz="1800">
              <a:latin typeface="Times New Roman" panose="02020603050405020304" pitchFamily="18" charset="0"/>
            </a:endParaRPr>
          </a:p>
        </p:txBody>
      </p:sp>
      <p:sp>
        <p:nvSpPr>
          <p:cNvPr id="14534" name="Text Box 198">
            <a:extLst>
              <a:ext uri="{FF2B5EF4-FFF2-40B4-BE49-F238E27FC236}">
                <a16:creationId xmlns:a16="http://schemas.microsoft.com/office/drawing/2014/main" id="{7A46B008-B83B-4A96-9315-BA23F9D0E689}"/>
              </a:ext>
            </a:extLst>
          </p:cNvPr>
          <p:cNvSpPr txBox="1">
            <a:spLocks noChangeArrowheads="1"/>
          </p:cNvSpPr>
          <p:nvPr/>
        </p:nvSpPr>
        <p:spPr bwMode="auto">
          <a:xfrm rot="-5400000">
            <a:off x="7454107" y="3510756"/>
            <a:ext cx="1308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Phase (Deg)</a:t>
            </a:r>
          </a:p>
        </p:txBody>
      </p:sp>
      <p:sp>
        <p:nvSpPr>
          <p:cNvPr id="14535" name="Text Box 199">
            <a:extLst>
              <a:ext uri="{FF2B5EF4-FFF2-40B4-BE49-F238E27FC236}">
                <a16:creationId xmlns:a16="http://schemas.microsoft.com/office/drawing/2014/main" id="{7A349C02-55D2-4F3C-A2FC-F119B8DE7759}"/>
              </a:ext>
            </a:extLst>
          </p:cNvPr>
          <p:cNvSpPr txBox="1">
            <a:spLocks noChangeArrowheads="1"/>
          </p:cNvSpPr>
          <p:nvPr/>
        </p:nvSpPr>
        <p:spPr bwMode="auto">
          <a:xfrm rot="-5400000">
            <a:off x="1085851" y="3478212"/>
            <a:ext cx="15478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Amplitude (</a:t>
            </a:r>
            <a:r>
              <a:rPr lang="en-US" altLang="en-US" sz="1800">
                <a:latin typeface="Symbol" panose="05050102010706020507" pitchFamily="18" charset="2"/>
              </a:rPr>
              <a:t>W</a:t>
            </a:r>
            <a:r>
              <a:rPr lang="en-US" altLang="en-US" sz="1800">
                <a:latin typeface="Times New Roman" panose="02020603050405020304" pitchFamily="18" charset="0"/>
              </a:rPr>
              <a:t>)</a:t>
            </a:r>
          </a:p>
        </p:txBody>
      </p:sp>
      <p:sp>
        <p:nvSpPr>
          <p:cNvPr id="14536" name="Line 200">
            <a:extLst>
              <a:ext uri="{FF2B5EF4-FFF2-40B4-BE49-F238E27FC236}">
                <a16:creationId xmlns:a16="http://schemas.microsoft.com/office/drawing/2014/main" id="{0ABC015F-29CD-4380-91F4-648F3AD57668}"/>
              </a:ext>
            </a:extLst>
          </p:cNvPr>
          <p:cNvSpPr>
            <a:spLocks noChangeShapeType="1"/>
          </p:cNvSpPr>
          <p:nvPr/>
        </p:nvSpPr>
        <p:spPr bwMode="auto">
          <a:xfrm flipV="1">
            <a:off x="2819400" y="3954463"/>
            <a:ext cx="381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537" name="Text Box 201">
            <a:extLst>
              <a:ext uri="{FF2B5EF4-FFF2-40B4-BE49-F238E27FC236}">
                <a16:creationId xmlns:a16="http://schemas.microsoft.com/office/drawing/2014/main" id="{3508EB4F-E69C-4880-BA58-DB6BAD7ADD40}"/>
              </a:ext>
            </a:extLst>
          </p:cNvPr>
          <p:cNvSpPr txBox="1">
            <a:spLocks noChangeArrowheads="1"/>
          </p:cNvSpPr>
          <p:nvPr/>
        </p:nvSpPr>
        <p:spPr bwMode="auto">
          <a:xfrm>
            <a:off x="3200400" y="3649663"/>
            <a:ext cx="1098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amplitude</a:t>
            </a:r>
          </a:p>
        </p:txBody>
      </p:sp>
      <p:sp>
        <p:nvSpPr>
          <p:cNvPr id="14538" name="Line 202">
            <a:extLst>
              <a:ext uri="{FF2B5EF4-FFF2-40B4-BE49-F238E27FC236}">
                <a16:creationId xmlns:a16="http://schemas.microsoft.com/office/drawing/2014/main" id="{4A122A03-671C-43DB-A664-69B03E06603D}"/>
              </a:ext>
            </a:extLst>
          </p:cNvPr>
          <p:cNvSpPr>
            <a:spLocks noChangeShapeType="1"/>
          </p:cNvSpPr>
          <p:nvPr/>
        </p:nvSpPr>
        <p:spPr bwMode="auto">
          <a:xfrm flipV="1">
            <a:off x="5410200" y="4411663"/>
            <a:ext cx="3810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539" name="Text Box 203">
            <a:extLst>
              <a:ext uri="{FF2B5EF4-FFF2-40B4-BE49-F238E27FC236}">
                <a16:creationId xmlns:a16="http://schemas.microsoft.com/office/drawing/2014/main" id="{CC76E4E3-A43C-4B8A-90C5-7FDB485FF011}"/>
              </a:ext>
            </a:extLst>
          </p:cNvPr>
          <p:cNvSpPr txBox="1">
            <a:spLocks noChangeArrowheads="1"/>
          </p:cNvSpPr>
          <p:nvPr/>
        </p:nvSpPr>
        <p:spPr bwMode="auto">
          <a:xfrm>
            <a:off x="5762625" y="4110038"/>
            <a:ext cx="704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phase</a:t>
            </a:r>
          </a:p>
        </p:txBody>
      </p:sp>
      <p:sp>
        <p:nvSpPr>
          <p:cNvPr id="14540" name="Text Box 204">
            <a:extLst>
              <a:ext uri="{FF2B5EF4-FFF2-40B4-BE49-F238E27FC236}">
                <a16:creationId xmlns:a16="http://schemas.microsoft.com/office/drawing/2014/main" id="{AC5BF615-2D87-4F8D-8F56-0A86DBBC3326}"/>
              </a:ext>
            </a:extLst>
          </p:cNvPr>
          <p:cNvSpPr txBox="1">
            <a:spLocks noChangeArrowheads="1"/>
          </p:cNvSpPr>
          <p:nvPr/>
        </p:nvSpPr>
        <p:spPr bwMode="auto">
          <a:xfrm>
            <a:off x="898525" y="1031875"/>
            <a:ext cx="7820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 impedance measurements of two 5 MHz transducers:</a:t>
            </a:r>
          </a:p>
        </p:txBody>
      </p:sp>
      <p:sp>
        <p:nvSpPr>
          <p:cNvPr id="14541" name="Text Box 205">
            <a:extLst>
              <a:ext uri="{FF2B5EF4-FFF2-40B4-BE49-F238E27FC236}">
                <a16:creationId xmlns:a16="http://schemas.microsoft.com/office/drawing/2014/main" id="{637D444E-FEFD-4B99-92C5-989136C6BE3E}"/>
              </a:ext>
            </a:extLst>
          </p:cNvPr>
          <p:cNvSpPr txBox="1">
            <a:spLocks noChangeArrowheads="1"/>
          </p:cNvSpPr>
          <p:nvPr/>
        </p:nvSpPr>
        <p:spPr bwMode="auto">
          <a:xfrm>
            <a:off x="288925" y="2022475"/>
            <a:ext cx="16811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 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Line 2">
            <a:extLst>
              <a:ext uri="{FF2B5EF4-FFF2-40B4-BE49-F238E27FC236}">
                <a16:creationId xmlns:a16="http://schemas.microsoft.com/office/drawing/2014/main" id="{2741F458-260A-45E3-8D25-61724922D386}"/>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3" name="Text Box 3">
            <a:extLst>
              <a:ext uri="{FF2B5EF4-FFF2-40B4-BE49-F238E27FC236}">
                <a16:creationId xmlns:a16="http://schemas.microsoft.com/office/drawing/2014/main" id="{313C94C7-C630-4F8F-A569-07212F4706A1}"/>
              </a:ext>
            </a:extLst>
          </p:cNvPr>
          <p:cNvSpPr txBox="1">
            <a:spLocks noChangeArrowheads="1"/>
          </p:cNvSpPr>
          <p:nvPr/>
        </p:nvSpPr>
        <p:spPr bwMode="auto">
          <a:xfrm>
            <a:off x="2819400" y="228600"/>
            <a:ext cx="3024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impedance</a:t>
            </a:r>
            <a:endParaRPr lang="en-US" altLang="en-US"/>
          </a:p>
        </p:txBody>
      </p:sp>
      <p:sp>
        <p:nvSpPr>
          <p:cNvPr id="20484" name="Rectangle 4">
            <a:extLst>
              <a:ext uri="{FF2B5EF4-FFF2-40B4-BE49-F238E27FC236}">
                <a16:creationId xmlns:a16="http://schemas.microsoft.com/office/drawing/2014/main" id="{7BE4F433-5F6C-4990-84BA-5E9C87AE2750}"/>
              </a:ext>
            </a:extLst>
          </p:cNvPr>
          <p:cNvSpPr>
            <a:spLocks noChangeArrowheads="1"/>
          </p:cNvSpPr>
          <p:nvPr/>
        </p:nvSpPr>
        <p:spPr bwMode="auto">
          <a:xfrm>
            <a:off x="1638300" y="2016125"/>
            <a:ext cx="6410325" cy="3994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85" name="Rectangle 5">
            <a:extLst>
              <a:ext uri="{FF2B5EF4-FFF2-40B4-BE49-F238E27FC236}">
                <a16:creationId xmlns:a16="http://schemas.microsoft.com/office/drawing/2014/main" id="{EBB33DC3-EF72-4335-8974-6BC88C6FD6A3}"/>
              </a:ext>
            </a:extLst>
          </p:cNvPr>
          <p:cNvSpPr>
            <a:spLocks noChangeArrowheads="1"/>
          </p:cNvSpPr>
          <p:nvPr/>
        </p:nvSpPr>
        <p:spPr bwMode="auto">
          <a:xfrm>
            <a:off x="2466975" y="2316163"/>
            <a:ext cx="4953000" cy="3243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86" name="Rectangle 6">
            <a:extLst>
              <a:ext uri="{FF2B5EF4-FFF2-40B4-BE49-F238E27FC236}">
                <a16:creationId xmlns:a16="http://schemas.microsoft.com/office/drawing/2014/main" id="{45DA5535-7D48-4B35-80AA-4F3B5C1D0640}"/>
              </a:ext>
            </a:extLst>
          </p:cNvPr>
          <p:cNvSpPr>
            <a:spLocks noChangeArrowheads="1"/>
          </p:cNvSpPr>
          <p:nvPr/>
        </p:nvSpPr>
        <p:spPr bwMode="auto">
          <a:xfrm>
            <a:off x="2466975" y="2316163"/>
            <a:ext cx="4953000" cy="324326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87" name="Line 7">
            <a:extLst>
              <a:ext uri="{FF2B5EF4-FFF2-40B4-BE49-F238E27FC236}">
                <a16:creationId xmlns:a16="http://schemas.microsoft.com/office/drawing/2014/main" id="{22768A0D-C1FC-4C1B-930C-1AFDC90A941F}"/>
              </a:ext>
            </a:extLst>
          </p:cNvPr>
          <p:cNvSpPr>
            <a:spLocks noChangeShapeType="1"/>
          </p:cNvSpPr>
          <p:nvPr/>
        </p:nvSpPr>
        <p:spPr bwMode="auto">
          <a:xfrm>
            <a:off x="2466975" y="5559425"/>
            <a:ext cx="49530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88" name="Line 8">
            <a:extLst>
              <a:ext uri="{FF2B5EF4-FFF2-40B4-BE49-F238E27FC236}">
                <a16:creationId xmlns:a16="http://schemas.microsoft.com/office/drawing/2014/main" id="{FAC23FB2-18BC-428A-8D79-81F15550DB50}"/>
              </a:ext>
            </a:extLst>
          </p:cNvPr>
          <p:cNvSpPr>
            <a:spLocks noChangeShapeType="1"/>
          </p:cNvSpPr>
          <p:nvPr/>
        </p:nvSpPr>
        <p:spPr bwMode="auto">
          <a:xfrm flipV="1">
            <a:off x="2466975" y="2316163"/>
            <a:ext cx="1588" cy="32432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89" name="Line 9">
            <a:extLst>
              <a:ext uri="{FF2B5EF4-FFF2-40B4-BE49-F238E27FC236}">
                <a16:creationId xmlns:a16="http://schemas.microsoft.com/office/drawing/2014/main" id="{56D102ED-2B82-430B-A1EF-F7A9AB242F20}"/>
              </a:ext>
            </a:extLst>
          </p:cNvPr>
          <p:cNvSpPr>
            <a:spLocks noChangeShapeType="1"/>
          </p:cNvSpPr>
          <p:nvPr/>
        </p:nvSpPr>
        <p:spPr bwMode="auto">
          <a:xfrm flipV="1">
            <a:off x="2466975" y="5519738"/>
            <a:ext cx="1588" cy="396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0" name="Rectangle 10">
            <a:extLst>
              <a:ext uri="{FF2B5EF4-FFF2-40B4-BE49-F238E27FC236}">
                <a16:creationId xmlns:a16="http://schemas.microsoft.com/office/drawing/2014/main" id="{BA5F4639-FD00-406B-870F-C231FAE310DD}"/>
              </a:ext>
            </a:extLst>
          </p:cNvPr>
          <p:cNvSpPr>
            <a:spLocks noChangeArrowheads="1"/>
          </p:cNvSpPr>
          <p:nvPr/>
        </p:nvSpPr>
        <p:spPr bwMode="auto">
          <a:xfrm>
            <a:off x="2428875" y="559911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20491" name="Line 11">
            <a:extLst>
              <a:ext uri="{FF2B5EF4-FFF2-40B4-BE49-F238E27FC236}">
                <a16:creationId xmlns:a16="http://schemas.microsoft.com/office/drawing/2014/main" id="{D3223539-F74E-4CEC-8B2F-C122CE88F9DD}"/>
              </a:ext>
            </a:extLst>
          </p:cNvPr>
          <p:cNvSpPr>
            <a:spLocks noChangeShapeType="1"/>
          </p:cNvSpPr>
          <p:nvPr/>
        </p:nvSpPr>
        <p:spPr bwMode="auto">
          <a:xfrm flipV="1">
            <a:off x="3705225" y="5519738"/>
            <a:ext cx="1588" cy="396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2" name="Rectangle 12">
            <a:extLst>
              <a:ext uri="{FF2B5EF4-FFF2-40B4-BE49-F238E27FC236}">
                <a16:creationId xmlns:a16="http://schemas.microsoft.com/office/drawing/2014/main" id="{B98BD64A-968E-4F77-935E-EA38C31B1B66}"/>
              </a:ext>
            </a:extLst>
          </p:cNvPr>
          <p:cNvSpPr>
            <a:spLocks noChangeArrowheads="1"/>
          </p:cNvSpPr>
          <p:nvPr/>
        </p:nvSpPr>
        <p:spPr bwMode="auto">
          <a:xfrm>
            <a:off x="3667125" y="559911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20493" name="Line 13">
            <a:extLst>
              <a:ext uri="{FF2B5EF4-FFF2-40B4-BE49-F238E27FC236}">
                <a16:creationId xmlns:a16="http://schemas.microsoft.com/office/drawing/2014/main" id="{B5FEFDF1-D614-485D-9361-C92EA1BA5836}"/>
              </a:ext>
            </a:extLst>
          </p:cNvPr>
          <p:cNvSpPr>
            <a:spLocks noChangeShapeType="1"/>
          </p:cNvSpPr>
          <p:nvPr/>
        </p:nvSpPr>
        <p:spPr bwMode="auto">
          <a:xfrm flipV="1">
            <a:off x="4943475" y="5519738"/>
            <a:ext cx="1588" cy="396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4" name="Rectangle 14">
            <a:extLst>
              <a:ext uri="{FF2B5EF4-FFF2-40B4-BE49-F238E27FC236}">
                <a16:creationId xmlns:a16="http://schemas.microsoft.com/office/drawing/2014/main" id="{7A6C2AB2-EC90-4660-9194-88D67A4B9ACF}"/>
              </a:ext>
            </a:extLst>
          </p:cNvPr>
          <p:cNvSpPr>
            <a:spLocks noChangeArrowheads="1"/>
          </p:cNvSpPr>
          <p:nvPr/>
        </p:nvSpPr>
        <p:spPr bwMode="auto">
          <a:xfrm>
            <a:off x="4857750" y="559911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20495" name="Line 15">
            <a:extLst>
              <a:ext uri="{FF2B5EF4-FFF2-40B4-BE49-F238E27FC236}">
                <a16:creationId xmlns:a16="http://schemas.microsoft.com/office/drawing/2014/main" id="{49E0E92E-26CD-4B4B-8DDD-8EB90E6C2334}"/>
              </a:ext>
            </a:extLst>
          </p:cNvPr>
          <p:cNvSpPr>
            <a:spLocks noChangeShapeType="1"/>
          </p:cNvSpPr>
          <p:nvPr/>
        </p:nvSpPr>
        <p:spPr bwMode="auto">
          <a:xfrm flipV="1">
            <a:off x="6181725" y="5519738"/>
            <a:ext cx="1588" cy="396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6" name="Rectangle 16">
            <a:extLst>
              <a:ext uri="{FF2B5EF4-FFF2-40B4-BE49-F238E27FC236}">
                <a16:creationId xmlns:a16="http://schemas.microsoft.com/office/drawing/2014/main" id="{1772312F-EE3F-4B1A-A5C8-06BCAC50A2D0}"/>
              </a:ext>
            </a:extLst>
          </p:cNvPr>
          <p:cNvSpPr>
            <a:spLocks noChangeArrowheads="1"/>
          </p:cNvSpPr>
          <p:nvPr/>
        </p:nvSpPr>
        <p:spPr bwMode="auto">
          <a:xfrm>
            <a:off x="6096000" y="559911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20497" name="Line 17">
            <a:extLst>
              <a:ext uri="{FF2B5EF4-FFF2-40B4-BE49-F238E27FC236}">
                <a16:creationId xmlns:a16="http://schemas.microsoft.com/office/drawing/2014/main" id="{6F56C4C4-B162-4079-B6DE-E4447B6A4B93}"/>
              </a:ext>
            </a:extLst>
          </p:cNvPr>
          <p:cNvSpPr>
            <a:spLocks noChangeShapeType="1"/>
          </p:cNvSpPr>
          <p:nvPr/>
        </p:nvSpPr>
        <p:spPr bwMode="auto">
          <a:xfrm flipV="1">
            <a:off x="7419975" y="5519738"/>
            <a:ext cx="1588" cy="396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8" name="Rectangle 18">
            <a:extLst>
              <a:ext uri="{FF2B5EF4-FFF2-40B4-BE49-F238E27FC236}">
                <a16:creationId xmlns:a16="http://schemas.microsoft.com/office/drawing/2014/main" id="{BBA32989-1C01-40AF-BA89-ECEA0A1FE0D7}"/>
              </a:ext>
            </a:extLst>
          </p:cNvPr>
          <p:cNvSpPr>
            <a:spLocks noChangeArrowheads="1"/>
          </p:cNvSpPr>
          <p:nvPr/>
        </p:nvSpPr>
        <p:spPr bwMode="auto">
          <a:xfrm>
            <a:off x="7334250" y="559911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20499" name="Line 19">
            <a:extLst>
              <a:ext uri="{FF2B5EF4-FFF2-40B4-BE49-F238E27FC236}">
                <a16:creationId xmlns:a16="http://schemas.microsoft.com/office/drawing/2014/main" id="{89E01B0F-1B10-47A7-A79F-FB65F89515B1}"/>
              </a:ext>
            </a:extLst>
          </p:cNvPr>
          <p:cNvSpPr>
            <a:spLocks noChangeShapeType="1"/>
          </p:cNvSpPr>
          <p:nvPr/>
        </p:nvSpPr>
        <p:spPr bwMode="auto">
          <a:xfrm>
            <a:off x="2466975" y="55594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0" name="Rectangle 20">
            <a:extLst>
              <a:ext uri="{FF2B5EF4-FFF2-40B4-BE49-F238E27FC236}">
                <a16:creationId xmlns:a16="http://schemas.microsoft.com/office/drawing/2014/main" id="{142FD5CD-3E2E-4C05-8DD7-3AF7274FFBA3}"/>
              </a:ext>
            </a:extLst>
          </p:cNvPr>
          <p:cNvSpPr>
            <a:spLocks noChangeArrowheads="1"/>
          </p:cNvSpPr>
          <p:nvPr/>
        </p:nvSpPr>
        <p:spPr bwMode="auto">
          <a:xfrm>
            <a:off x="2333625" y="5487988"/>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20501" name="Line 21">
            <a:extLst>
              <a:ext uri="{FF2B5EF4-FFF2-40B4-BE49-F238E27FC236}">
                <a16:creationId xmlns:a16="http://schemas.microsoft.com/office/drawing/2014/main" id="{F4B79594-08F6-4819-A02A-01ED09264073}"/>
              </a:ext>
            </a:extLst>
          </p:cNvPr>
          <p:cNvSpPr>
            <a:spLocks noChangeShapeType="1"/>
          </p:cNvSpPr>
          <p:nvPr/>
        </p:nvSpPr>
        <p:spPr bwMode="auto">
          <a:xfrm>
            <a:off x="2466975" y="447516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2" name="Rectangle 22">
            <a:extLst>
              <a:ext uri="{FF2B5EF4-FFF2-40B4-BE49-F238E27FC236}">
                <a16:creationId xmlns:a16="http://schemas.microsoft.com/office/drawing/2014/main" id="{B7E438F5-C1B4-4345-B353-3B6DFEF32CEA}"/>
              </a:ext>
            </a:extLst>
          </p:cNvPr>
          <p:cNvSpPr>
            <a:spLocks noChangeArrowheads="1"/>
          </p:cNvSpPr>
          <p:nvPr/>
        </p:nvSpPr>
        <p:spPr bwMode="auto">
          <a:xfrm>
            <a:off x="2162175" y="4405313"/>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500</a:t>
            </a:r>
            <a:endParaRPr lang="en-US" altLang="en-US" sz="1200">
              <a:latin typeface="Times New Roman" panose="02020603050405020304" pitchFamily="18" charset="0"/>
            </a:endParaRPr>
          </a:p>
        </p:txBody>
      </p:sp>
      <p:sp>
        <p:nvSpPr>
          <p:cNvPr id="20503" name="Line 23">
            <a:extLst>
              <a:ext uri="{FF2B5EF4-FFF2-40B4-BE49-F238E27FC236}">
                <a16:creationId xmlns:a16="http://schemas.microsoft.com/office/drawing/2014/main" id="{EABAA549-BC2A-4891-8149-777C155A2449}"/>
              </a:ext>
            </a:extLst>
          </p:cNvPr>
          <p:cNvSpPr>
            <a:spLocks noChangeShapeType="1"/>
          </p:cNvSpPr>
          <p:nvPr/>
        </p:nvSpPr>
        <p:spPr bwMode="auto">
          <a:xfrm>
            <a:off x="2466975" y="34004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4" name="Rectangle 24">
            <a:extLst>
              <a:ext uri="{FF2B5EF4-FFF2-40B4-BE49-F238E27FC236}">
                <a16:creationId xmlns:a16="http://schemas.microsoft.com/office/drawing/2014/main" id="{581F491A-9BA2-41B4-AAB7-BF487E5F6224}"/>
              </a:ext>
            </a:extLst>
          </p:cNvPr>
          <p:cNvSpPr>
            <a:spLocks noChangeArrowheads="1"/>
          </p:cNvSpPr>
          <p:nvPr/>
        </p:nvSpPr>
        <p:spPr bwMode="auto">
          <a:xfrm>
            <a:off x="2076450" y="3328988"/>
            <a:ext cx="304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1000</a:t>
            </a:r>
            <a:endParaRPr lang="en-US" altLang="en-US" sz="1200">
              <a:latin typeface="Times New Roman" panose="02020603050405020304" pitchFamily="18" charset="0"/>
            </a:endParaRPr>
          </a:p>
        </p:txBody>
      </p:sp>
      <p:sp>
        <p:nvSpPr>
          <p:cNvPr id="20505" name="Line 25">
            <a:extLst>
              <a:ext uri="{FF2B5EF4-FFF2-40B4-BE49-F238E27FC236}">
                <a16:creationId xmlns:a16="http://schemas.microsoft.com/office/drawing/2014/main" id="{5797C5AF-2839-4A3B-A684-350E49E50A07}"/>
              </a:ext>
            </a:extLst>
          </p:cNvPr>
          <p:cNvSpPr>
            <a:spLocks noChangeShapeType="1"/>
          </p:cNvSpPr>
          <p:nvPr/>
        </p:nvSpPr>
        <p:spPr bwMode="auto">
          <a:xfrm>
            <a:off x="2466975" y="231616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6" name="Rectangle 26">
            <a:extLst>
              <a:ext uri="{FF2B5EF4-FFF2-40B4-BE49-F238E27FC236}">
                <a16:creationId xmlns:a16="http://schemas.microsoft.com/office/drawing/2014/main" id="{C353C6EB-CF97-46B7-802E-1136466A149D}"/>
              </a:ext>
            </a:extLst>
          </p:cNvPr>
          <p:cNvSpPr>
            <a:spLocks noChangeArrowheads="1"/>
          </p:cNvSpPr>
          <p:nvPr/>
        </p:nvSpPr>
        <p:spPr bwMode="auto">
          <a:xfrm>
            <a:off x="2076450" y="2246313"/>
            <a:ext cx="304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1500</a:t>
            </a:r>
            <a:endParaRPr lang="en-US" altLang="en-US" sz="1200">
              <a:latin typeface="Times New Roman" panose="02020603050405020304" pitchFamily="18" charset="0"/>
            </a:endParaRPr>
          </a:p>
        </p:txBody>
      </p:sp>
      <p:sp>
        <p:nvSpPr>
          <p:cNvPr id="20507" name="Freeform 27">
            <a:extLst>
              <a:ext uri="{FF2B5EF4-FFF2-40B4-BE49-F238E27FC236}">
                <a16:creationId xmlns:a16="http://schemas.microsoft.com/office/drawing/2014/main" id="{3FC5DCEE-D8AA-40B1-A453-44F269CF4659}"/>
              </a:ext>
            </a:extLst>
          </p:cNvPr>
          <p:cNvSpPr>
            <a:spLocks/>
          </p:cNvSpPr>
          <p:nvPr/>
        </p:nvSpPr>
        <p:spPr bwMode="auto">
          <a:xfrm>
            <a:off x="2514600" y="2514600"/>
            <a:ext cx="4791075" cy="2989263"/>
          </a:xfrm>
          <a:custGeom>
            <a:avLst/>
            <a:gdLst>
              <a:gd name="T0" fmla="*/ 36 w 3018"/>
              <a:gd name="T1" fmla="*/ 668 h 1883"/>
              <a:gd name="T2" fmla="*/ 84 w 3018"/>
              <a:gd name="T3" fmla="*/ 1026 h 1883"/>
              <a:gd name="T4" fmla="*/ 132 w 3018"/>
              <a:gd name="T5" fmla="*/ 1196 h 1883"/>
              <a:gd name="T6" fmla="*/ 180 w 3018"/>
              <a:gd name="T7" fmla="*/ 1350 h 1883"/>
              <a:gd name="T8" fmla="*/ 228 w 3018"/>
              <a:gd name="T9" fmla="*/ 1475 h 1883"/>
              <a:gd name="T10" fmla="*/ 276 w 3018"/>
              <a:gd name="T11" fmla="*/ 1549 h 1883"/>
              <a:gd name="T12" fmla="*/ 324 w 3018"/>
              <a:gd name="T13" fmla="*/ 1589 h 1883"/>
              <a:gd name="T14" fmla="*/ 372 w 3018"/>
              <a:gd name="T15" fmla="*/ 1629 h 1883"/>
              <a:gd name="T16" fmla="*/ 420 w 3018"/>
              <a:gd name="T17" fmla="*/ 1664 h 1883"/>
              <a:gd name="T18" fmla="*/ 468 w 3018"/>
              <a:gd name="T19" fmla="*/ 1689 h 1883"/>
              <a:gd name="T20" fmla="*/ 510 w 3018"/>
              <a:gd name="T21" fmla="*/ 1704 h 1883"/>
              <a:gd name="T22" fmla="*/ 558 w 3018"/>
              <a:gd name="T23" fmla="*/ 1719 h 1883"/>
              <a:gd name="T24" fmla="*/ 606 w 3018"/>
              <a:gd name="T25" fmla="*/ 1734 h 1883"/>
              <a:gd name="T26" fmla="*/ 654 w 3018"/>
              <a:gd name="T27" fmla="*/ 1749 h 1883"/>
              <a:gd name="T28" fmla="*/ 702 w 3018"/>
              <a:gd name="T29" fmla="*/ 1759 h 1883"/>
              <a:gd name="T30" fmla="*/ 750 w 3018"/>
              <a:gd name="T31" fmla="*/ 1769 h 1883"/>
              <a:gd name="T32" fmla="*/ 798 w 3018"/>
              <a:gd name="T33" fmla="*/ 1779 h 1883"/>
              <a:gd name="T34" fmla="*/ 846 w 3018"/>
              <a:gd name="T35" fmla="*/ 1784 h 1883"/>
              <a:gd name="T36" fmla="*/ 894 w 3018"/>
              <a:gd name="T37" fmla="*/ 1793 h 1883"/>
              <a:gd name="T38" fmla="*/ 942 w 3018"/>
              <a:gd name="T39" fmla="*/ 1798 h 1883"/>
              <a:gd name="T40" fmla="*/ 990 w 3018"/>
              <a:gd name="T41" fmla="*/ 1803 h 1883"/>
              <a:gd name="T42" fmla="*/ 1038 w 3018"/>
              <a:gd name="T43" fmla="*/ 1803 h 1883"/>
              <a:gd name="T44" fmla="*/ 1086 w 3018"/>
              <a:gd name="T45" fmla="*/ 1808 h 1883"/>
              <a:gd name="T46" fmla="*/ 1134 w 3018"/>
              <a:gd name="T47" fmla="*/ 1813 h 1883"/>
              <a:gd name="T48" fmla="*/ 1182 w 3018"/>
              <a:gd name="T49" fmla="*/ 1813 h 1883"/>
              <a:gd name="T50" fmla="*/ 1224 w 3018"/>
              <a:gd name="T51" fmla="*/ 1813 h 1883"/>
              <a:gd name="T52" fmla="*/ 1272 w 3018"/>
              <a:gd name="T53" fmla="*/ 1818 h 1883"/>
              <a:gd name="T54" fmla="*/ 1320 w 3018"/>
              <a:gd name="T55" fmla="*/ 1823 h 1883"/>
              <a:gd name="T56" fmla="*/ 1368 w 3018"/>
              <a:gd name="T57" fmla="*/ 1823 h 1883"/>
              <a:gd name="T58" fmla="*/ 1416 w 3018"/>
              <a:gd name="T59" fmla="*/ 1828 h 1883"/>
              <a:gd name="T60" fmla="*/ 1464 w 3018"/>
              <a:gd name="T61" fmla="*/ 1833 h 1883"/>
              <a:gd name="T62" fmla="*/ 1512 w 3018"/>
              <a:gd name="T63" fmla="*/ 1833 h 1883"/>
              <a:gd name="T64" fmla="*/ 1560 w 3018"/>
              <a:gd name="T65" fmla="*/ 1838 h 1883"/>
              <a:gd name="T66" fmla="*/ 1608 w 3018"/>
              <a:gd name="T67" fmla="*/ 1838 h 1883"/>
              <a:gd name="T68" fmla="*/ 1656 w 3018"/>
              <a:gd name="T69" fmla="*/ 1843 h 1883"/>
              <a:gd name="T70" fmla="*/ 1704 w 3018"/>
              <a:gd name="T71" fmla="*/ 1848 h 1883"/>
              <a:gd name="T72" fmla="*/ 1752 w 3018"/>
              <a:gd name="T73" fmla="*/ 1848 h 1883"/>
              <a:gd name="T74" fmla="*/ 1800 w 3018"/>
              <a:gd name="T75" fmla="*/ 1853 h 1883"/>
              <a:gd name="T76" fmla="*/ 1848 w 3018"/>
              <a:gd name="T77" fmla="*/ 1853 h 1883"/>
              <a:gd name="T78" fmla="*/ 1896 w 3018"/>
              <a:gd name="T79" fmla="*/ 1853 h 1883"/>
              <a:gd name="T80" fmla="*/ 1938 w 3018"/>
              <a:gd name="T81" fmla="*/ 1858 h 1883"/>
              <a:gd name="T82" fmla="*/ 1986 w 3018"/>
              <a:gd name="T83" fmla="*/ 1858 h 1883"/>
              <a:gd name="T84" fmla="*/ 2034 w 3018"/>
              <a:gd name="T85" fmla="*/ 1863 h 1883"/>
              <a:gd name="T86" fmla="*/ 2082 w 3018"/>
              <a:gd name="T87" fmla="*/ 1863 h 1883"/>
              <a:gd name="T88" fmla="*/ 2130 w 3018"/>
              <a:gd name="T89" fmla="*/ 1863 h 1883"/>
              <a:gd name="T90" fmla="*/ 2178 w 3018"/>
              <a:gd name="T91" fmla="*/ 1868 h 1883"/>
              <a:gd name="T92" fmla="*/ 2226 w 3018"/>
              <a:gd name="T93" fmla="*/ 1868 h 1883"/>
              <a:gd name="T94" fmla="*/ 2274 w 3018"/>
              <a:gd name="T95" fmla="*/ 1868 h 1883"/>
              <a:gd name="T96" fmla="*/ 2322 w 3018"/>
              <a:gd name="T97" fmla="*/ 1868 h 1883"/>
              <a:gd name="T98" fmla="*/ 2370 w 3018"/>
              <a:gd name="T99" fmla="*/ 1873 h 1883"/>
              <a:gd name="T100" fmla="*/ 2418 w 3018"/>
              <a:gd name="T101" fmla="*/ 1873 h 1883"/>
              <a:gd name="T102" fmla="*/ 2466 w 3018"/>
              <a:gd name="T103" fmla="*/ 1873 h 1883"/>
              <a:gd name="T104" fmla="*/ 2514 w 3018"/>
              <a:gd name="T105" fmla="*/ 1873 h 1883"/>
              <a:gd name="T106" fmla="*/ 2562 w 3018"/>
              <a:gd name="T107" fmla="*/ 1878 h 1883"/>
              <a:gd name="T108" fmla="*/ 2610 w 3018"/>
              <a:gd name="T109" fmla="*/ 1878 h 1883"/>
              <a:gd name="T110" fmla="*/ 2658 w 3018"/>
              <a:gd name="T111" fmla="*/ 1878 h 1883"/>
              <a:gd name="T112" fmla="*/ 2700 w 3018"/>
              <a:gd name="T113" fmla="*/ 1878 h 1883"/>
              <a:gd name="T114" fmla="*/ 2748 w 3018"/>
              <a:gd name="T115" fmla="*/ 1878 h 1883"/>
              <a:gd name="T116" fmla="*/ 2796 w 3018"/>
              <a:gd name="T117" fmla="*/ 1883 h 1883"/>
              <a:gd name="T118" fmla="*/ 2844 w 3018"/>
              <a:gd name="T119" fmla="*/ 1883 h 1883"/>
              <a:gd name="T120" fmla="*/ 2892 w 3018"/>
              <a:gd name="T121" fmla="*/ 1883 h 1883"/>
              <a:gd name="T122" fmla="*/ 2940 w 3018"/>
              <a:gd name="T123" fmla="*/ 1883 h 1883"/>
              <a:gd name="T124" fmla="*/ 2988 w 3018"/>
              <a:gd name="T125" fmla="*/ 1883 h 1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18" h="1883">
                <a:moveTo>
                  <a:pt x="0" y="0"/>
                </a:moveTo>
                <a:lnTo>
                  <a:pt x="6" y="194"/>
                </a:lnTo>
                <a:lnTo>
                  <a:pt x="18" y="379"/>
                </a:lnTo>
                <a:lnTo>
                  <a:pt x="30" y="538"/>
                </a:lnTo>
                <a:lnTo>
                  <a:pt x="36" y="668"/>
                </a:lnTo>
                <a:lnTo>
                  <a:pt x="48" y="772"/>
                </a:lnTo>
                <a:lnTo>
                  <a:pt x="54" y="857"/>
                </a:lnTo>
                <a:lnTo>
                  <a:pt x="66" y="922"/>
                </a:lnTo>
                <a:lnTo>
                  <a:pt x="72" y="981"/>
                </a:lnTo>
                <a:lnTo>
                  <a:pt x="84" y="1026"/>
                </a:lnTo>
                <a:lnTo>
                  <a:pt x="96" y="1066"/>
                </a:lnTo>
                <a:lnTo>
                  <a:pt x="102" y="1101"/>
                </a:lnTo>
                <a:lnTo>
                  <a:pt x="114" y="1131"/>
                </a:lnTo>
                <a:lnTo>
                  <a:pt x="120" y="1166"/>
                </a:lnTo>
                <a:lnTo>
                  <a:pt x="132" y="1196"/>
                </a:lnTo>
                <a:lnTo>
                  <a:pt x="144" y="1226"/>
                </a:lnTo>
                <a:lnTo>
                  <a:pt x="150" y="1255"/>
                </a:lnTo>
                <a:lnTo>
                  <a:pt x="162" y="1285"/>
                </a:lnTo>
                <a:lnTo>
                  <a:pt x="168" y="1315"/>
                </a:lnTo>
                <a:lnTo>
                  <a:pt x="180" y="1350"/>
                </a:lnTo>
                <a:lnTo>
                  <a:pt x="186" y="1375"/>
                </a:lnTo>
                <a:lnTo>
                  <a:pt x="198" y="1405"/>
                </a:lnTo>
                <a:lnTo>
                  <a:pt x="210" y="1430"/>
                </a:lnTo>
                <a:lnTo>
                  <a:pt x="216" y="1455"/>
                </a:lnTo>
                <a:lnTo>
                  <a:pt x="228" y="1475"/>
                </a:lnTo>
                <a:lnTo>
                  <a:pt x="234" y="1495"/>
                </a:lnTo>
                <a:lnTo>
                  <a:pt x="246" y="1509"/>
                </a:lnTo>
                <a:lnTo>
                  <a:pt x="258" y="1524"/>
                </a:lnTo>
                <a:lnTo>
                  <a:pt x="264" y="1534"/>
                </a:lnTo>
                <a:lnTo>
                  <a:pt x="276" y="1549"/>
                </a:lnTo>
                <a:lnTo>
                  <a:pt x="282" y="1559"/>
                </a:lnTo>
                <a:lnTo>
                  <a:pt x="294" y="1564"/>
                </a:lnTo>
                <a:lnTo>
                  <a:pt x="306" y="1574"/>
                </a:lnTo>
                <a:lnTo>
                  <a:pt x="312" y="1584"/>
                </a:lnTo>
                <a:lnTo>
                  <a:pt x="324" y="1589"/>
                </a:lnTo>
                <a:lnTo>
                  <a:pt x="330" y="1599"/>
                </a:lnTo>
                <a:lnTo>
                  <a:pt x="342" y="1604"/>
                </a:lnTo>
                <a:lnTo>
                  <a:pt x="348" y="1614"/>
                </a:lnTo>
                <a:lnTo>
                  <a:pt x="360" y="1619"/>
                </a:lnTo>
                <a:lnTo>
                  <a:pt x="372" y="1629"/>
                </a:lnTo>
                <a:lnTo>
                  <a:pt x="378" y="1634"/>
                </a:lnTo>
                <a:lnTo>
                  <a:pt x="390" y="1644"/>
                </a:lnTo>
                <a:lnTo>
                  <a:pt x="396" y="1649"/>
                </a:lnTo>
                <a:lnTo>
                  <a:pt x="408" y="1659"/>
                </a:lnTo>
                <a:lnTo>
                  <a:pt x="420" y="1664"/>
                </a:lnTo>
                <a:lnTo>
                  <a:pt x="426" y="1669"/>
                </a:lnTo>
                <a:lnTo>
                  <a:pt x="438" y="1674"/>
                </a:lnTo>
                <a:lnTo>
                  <a:pt x="444" y="1679"/>
                </a:lnTo>
                <a:lnTo>
                  <a:pt x="456" y="1684"/>
                </a:lnTo>
                <a:lnTo>
                  <a:pt x="468" y="1689"/>
                </a:lnTo>
                <a:lnTo>
                  <a:pt x="474" y="1689"/>
                </a:lnTo>
                <a:lnTo>
                  <a:pt x="486" y="1694"/>
                </a:lnTo>
                <a:lnTo>
                  <a:pt x="492" y="1699"/>
                </a:lnTo>
                <a:lnTo>
                  <a:pt x="504" y="1699"/>
                </a:lnTo>
                <a:lnTo>
                  <a:pt x="510" y="1704"/>
                </a:lnTo>
                <a:lnTo>
                  <a:pt x="522" y="1704"/>
                </a:lnTo>
                <a:lnTo>
                  <a:pt x="534" y="1709"/>
                </a:lnTo>
                <a:lnTo>
                  <a:pt x="540" y="1714"/>
                </a:lnTo>
                <a:lnTo>
                  <a:pt x="552" y="1719"/>
                </a:lnTo>
                <a:lnTo>
                  <a:pt x="558" y="1719"/>
                </a:lnTo>
                <a:lnTo>
                  <a:pt x="570" y="1724"/>
                </a:lnTo>
                <a:lnTo>
                  <a:pt x="582" y="1729"/>
                </a:lnTo>
                <a:lnTo>
                  <a:pt x="588" y="1729"/>
                </a:lnTo>
                <a:lnTo>
                  <a:pt x="600" y="1734"/>
                </a:lnTo>
                <a:lnTo>
                  <a:pt x="606" y="1734"/>
                </a:lnTo>
                <a:lnTo>
                  <a:pt x="618" y="1739"/>
                </a:lnTo>
                <a:lnTo>
                  <a:pt x="624" y="1739"/>
                </a:lnTo>
                <a:lnTo>
                  <a:pt x="636" y="1744"/>
                </a:lnTo>
                <a:lnTo>
                  <a:pt x="648" y="1744"/>
                </a:lnTo>
                <a:lnTo>
                  <a:pt x="654" y="1749"/>
                </a:lnTo>
                <a:lnTo>
                  <a:pt x="666" y="1749"/>
                </a:lnTo>
                <a:lnTo>
                  <a:pt x="672" y="1749"/>
                </a:lnTo>
                <a:lnTo>
                  <a:pt x="684" y="1754"/>
                </a:lnTo>
                <a:lnTo>
                  <a:pt x="696" y="1754"/>
                </a:lnTo>
                <a:lnTo>
                  <a:pt x="702" y="1759"/>
                </a:lnTo>
                <a:lnTo>
                  <a:pt x="714" y="1759"/>
                </a:lnTo>
                <a:lnTo>
                  <a:pt x="720" y="1759"/>
                </a:lnTo>
                <a:lnTo>
                  <a:pt x="732" y="1764"/>
                </a:lnTo>
                <a:lnTo>
                  <a:pt x="744" y="1764"/>
                </a:lnTo>
                <a:lnTo>
                  <a:pt x="750" y="1769"/>
                </a:lnTo>
                <a:lnTo>
                  <a:pt x="762" y="1769"/>
                </a:lnTo>
                <a:lnTo>
                  <a:pt x="768" y="1774"/>
                </a:lnTo>
                <a:lnTo>
                  <a:pt x="780" y="1774"/>
                </a:lnTo>
                <a:lnTo>
                  <a:pt x="786" y="1774"/>
                </a:lnTo>
                <a:lnTo>
                  <a:pt x="798" y="1779"/>
                </a:lnTo>
                <a:lnTo>
                  <a:pt x="810" y="1779"/>
                </a:lnTo>
                <a:lnTo>
                  <a:pt x="816" y="1779"/>
                </a:lnTo>
                <a:lnTo>
                  <a:pt x="828" y="1784"/>
                </a:lnTo>
                <a:lnTo>
                  <a:pt x="834" y="1784"/>
                </a:lnTo>
                <a:lnTo>
                  <a:pt x="846" y="1784"/>
                </a:lnTo>
                <a:lnTo>
                  <a:pt x="858" y="1784"/>
                </a:lnTo>
                <a:lnTo>
                  <a:pt x="864" y="1788"/>
                </a:lnTo>
                <a:lnTo>
                  <a:pt x="876" y="1788"/>
                </a:lnTo>
                <a:lnTo>
                  <a:pt x="882" y="1788"/>
                </a:lnTo>
                <a:lnTo>
                  <a:pt x="894" y="1793"/>
                </a:lnTo>
                <a:lnTo>
                  <a:pt x="906" y="1793"/>
                </a:lnTo>
                <a:lnTo>
                  <a:pt x="912" y="1793"/>
                </a:lnTo>
                <a:lnTo>
                  <a:pt x="924" y="1793"/>
                </a:lnTo>
                <a:lnTo>
                  <a:pt x="930" y="1798"/>
                </a:lnTo>
                <a:lnTo>
                  <a:pt x="942" y="1798"/>
                </a:lnTo>
                <a:lnTo>
                  <a:pt x="948" y="1798"/>
                </a:lnTo>
                <a:lnTo>
                  <a:pt x="960" y="1798"/>
                </a:lnTo>
                <a:lnTo>
                  <a:pt x="972" y="1803"/>
                </a:lnTo>
                <a:lnTo>
                  <a:pt x="978" y="1803"/>
                </a:lnTo>
                <a:lnTo>
                  <a:pt x="990" y="1803"/>
                </a:lnTo>
                <a:lnTo>
                  <a:pt x="996" y="1803"/>
                </a:lnTo>
                <a:lnTo>
                  <a:pt x="1008" y="1803"/>
                </a:lnTo>
                <a:lnTo>
                  <a:pt x="1020" y="1803"/>
                </a:lnTo>
                <a:lnTo>
                  <a:pt x="1026" y="1803"/>
                </a:lnTo>
                <a:lnTo>
                  <a:pt x="1038" y="1803"/>
                </a:lnTo>
                <a:lnTo>
                  <a:pt x="1044" y="1808"/>
                </a:lnTo>
                <a:lnTo>
                  <a:pt x="1056" y="1808"/>
                </a:lnTo>
                <a:lnTo>
                  <a:pt x="1062" y="1808"/>
                </a:lnTo>
                <a:lnTo>
                  <a:pt x="1074" y="1808"/>
                </a:lnTo>
                <a:lnTo>
                  <a:pt x="1086" y="1808"/>
                </a:lnTo>
                <a:lnTo>
                  <a:pt x="1092" y="1808"/>
                </a:lnTo>
                <a:lnTo>
                  <a:pt x="1104" y="1808"/>
                </a:lnTo>
                <a:lnTo>
                  <a:pt x="1110" y="1808"/>
                </a:lnTo>
                <a:lnTo>
                  <a:pt x="1122" y="1813"/>
                </a:lnTo>
                <a:lnTo>
                  <a:pt x="1134" y="1813"/>
                </a:lnTo>
                <a:lnTo>
                  <a:pt x="1140" y="1813"/>
                </a:lnTo>
                <a:lnTo>
                  <a:pt x="1152" y="1813"/>
                </a:lnTo>
                <a:lnTo>
                  <a:pt x="1158" y="1813"/>
                </a:lnTo>
                <a:lnTo>
                  <a:pt x="1170" y="1813"/>
                </a:lnTo>
                <a:lnTo>
                  <a:pt x="1182" y="1813"/>
                </a:lnTo>
                <a:lnTo>
                  <a:pt x="1188" y="1813"/>
                </a:lnTo>
                <a:lnTo>
                  <a:pt x="1200" y="1813"/>
                </a:lnTo>
                <a:lnTo>
                  <a:pt x="1206" y="1813"/>
                </a:lnTo>
                <a:lnTo>
                  <a:pt x="1218" y="1813"/>
                </a:lnTo>
                <a:lnTo>
                  <a:pt x="1224" y="1813"/>
                </a:lnTo>
                <a:lnTo>
                  <a:pt x="1236" y="1818"/>
                </a:lnTo>
                <a:lnTo>
                  <a:pt x="1248" y="1818"/>
                </a:lnTo>
                <a:lnTo>
                  <a:pt x="1254" y="1818"/>
                </a:lnTo>
                <a:lnTo>
                  <a:pt x="1266" y="1818"/>
                </a:lnTo>
                <a:lnTo>
                  <a:pt x="1272" y="1818"/>
                </a:lnTo>
                <a:lnTo>
                  <a:pt x="1284" y="1818"/>
                </a:lnTo>
                <a:lnTo>
                  <a:pt x="1296" y="1818"/>
                </a:lnTo>
                <a:lnTo>
                  <a:pt x="1302" y="1823"/>
                </a:lnTo>
                <a:lnTo>
                  <a:pt x="1314" y="1823"/>
                </a:lnTo>
                <a:lnTo>
                  <a:pt x="1320" y="1823"/>
                </a:lnTo>
                <a:lnTo>
                  <a:pt x="1332" y="1823"/>
                </a:lnTo>
                <a:lnTo>
                  <a:pt x="1344" y="1823"/>
                </a:lnTo>
                <a:lnTo>
                  <a:pt x="1350" y="1823"/>
                </a:lnTo>
                <a:lnTo>
                  <a:pt x="1362" y="1823"/>
                </a:lnTo>
                <a:lnTo>
                  <a:pt x="1368" y="1823"/>
                </a:lnTo>
                <a:lnTo>
                  <a:pt x="1380" y="1823"/>
                </a:lnTo>
                <a:lnTo>
                  <a:pt x="1386" y="1828"/>
                </a:lnTo>
                <a:lnTo>
                  <a:pt x="1398" y="1828"/>
                </a:lnTo>
                <a:lnTo>
                  <a:pt x="1410" y="1828"/>
                </a:lnTo>
                <a:lnTo>
                  <a:pt x="1416" y="1828"/>
                </a:lnTo>
                <a:lnTo>
                  <a:pt x="1428" y="1828"/>
                </a:lnTo>
                <a:lnTo>
                  <a:pt x="1434" y="1828"/>
                </a:lnTo>
                <a:lnTo>
                  <a:pt x="1446" y="1828"/>
                </a:lnTo>
                <a:lnTo>
                  <a:pt x="1458" y="1833"/>
                </a:lnTo>
                <a:lnTo>
                  <a:pt x="1464" y="1833"/>
                </a:lnTo>
                <a:lnTo>
                  <a:pt x="1476" y="1833"/>
                </a:lnTo>
                <a:lnTo>
                  <a:pt x="1482" y="1833"/>
                </a:lnTo>
                <a:lnTo>
                  <a:pt x="1494" y="1833"/>
                </a:lnTo>
                <a:lnTo>
                  <a:pt x="1500" y="1833"/>
                </a:lnTo>
                <a:lnTo>
                  <a:pt x="1512" y="1833"/>
                </a:lnTo>
                <a:lnTo>
                  <a:pt x="1524" y="1833"/>
                </a:lnTo>
                <a:lnTo>
                  <a:pt x="1530" y="1838"/>
                </a:lnTo>
                <a:lnTo>
                  <a:pt x="1542" y="1838"/>
                </a:lnTo>
                <a:lnTo>
                  <a:pt x="1548" y="1838"/>
                </a:lnTo>
                <a:lnTo>
                  <a:pt x="1560" y="1838"/>
                </a:lnTo>
                <a:lnTo>
                  <a:pt x="1572" y="1838"/>
                </a:lnTo>
                <a:lnTo>
                  <a:pt x="1578" y="1838"/>
                </a:lnTo>
                <a:lnTo>
                  <a:pt x="1590" y="1838"/>
                </a:lnTo>
                <a:lnTo>
                  <a:pt x="1596" y="1838"/>
                </a:lnTo>
                <a:lnTo>
                  <a:pt x="1608" y="1838"/>
                </a:lnTo>
                <a:lnTo>
                  <a:pt x="1620" y="1843"/>
                </a:lnTo>
                <a:lnTo>
                  <a:pt x="1626" y="1843"/>
                </a:lnTo>
                <a:lnTo>
                  <a:pt x="1638" y="1843"/>
                </a:lnTo>
                <a:lnTo>
                  <a:pt x="1644" y="1843"/>
                </a:lnTo>
                <a:lnTo>
                  <a:pt x="1656" y="1843"/>
                </a:lnTo>
                <a:lnTo>
                  <a:pt x="1662" y="1843"/>
                </a:lnTo>
                <a:lnTo>
                  <a:pt x="1674" y="1843"/>
                </a:lnTo>
                <a:lnTo>
                  <a:pt x="1686" y="1843"/>
                </a:lnTo>
                <a:lnTo>
                  <a:pt x="1692" y="1843"/>
                </a:lnTo>
                <a:lnTo>
                  <a:pt x="1704" y="1848"/>
                </a:lnTo>
                <a:lnTo>
                  <a:pt x="1710" y="1848"/>
                </a:lnTo>
                <a:lnTo>
                  <a:pt x="1722" y="1848"/>
                </a:lnTo>
                <a:lnTo>
                  <a:pt x="1734" y="1848"/>
                </a:lnTo>
                <a:lnTo>
                  <a:pt x="1740" y="1848"/>
                </a:lnTo>
                <a:lnTo>
                  <a:pt x="1752" y="1848"/>
                </a:lnTo>
                <a:lnTo>
                  <a:pt x="1758" y="1848"/>
                </a:lnTo>
                <a:lnTo>
                  <a:pt x="1770" y="1848"/>
                </a:lnTo>
                <a:lnTo>
                  <a:pt x="1782" y="1848"/>
                </a:lnTo>
                <a:lnTo>
                  <a:pt x="1788" y="1848"/>
                </a:lnTo>
                <a:lnTo>
                  <a:pt x="1800" y="1853"/>
                </a:lnTo>
                <a:lnTo>
                  <a:pt x="1806" y="1853"/>
                </a:lnTo>
                <a:lnTo>
                  <a:pt x="1818" y="1853"/>
                </a:lnTo>
                <a:lnTo>
                  <a:pt x="1824" y="1853"/>
                </a:lnTo>
                <a:lnTo>
                  <a:pt x="1836" y="1853"/>
                </a:lnTo>
                <a:lnTo>
                  <a:pt x="1848" y="1853"/>
                </a:lnTo>
                <a:lnTo>
                  <a:pt x="1854" y="1853"/>
                </a:lnTo>
                <a:lnTo>
                  <a:pt x="1866" y="1853"/>
                </a:lnTo>
                <a:lnTo>
                  <a:pt x="1872" y="1853"/>
                </a:lnTo>
                <a:lnTo>
                  <a:pt x="1884" y="1853"/>
                </a:lnTo>
                <a:lnTo>
                  <a:pt x="1896" y="1853"/>
                </a:lnTo>
                <a:lnTo>
                  <a:pt x="1902" y="1853"/>
                </a:lnTo>
                <a:lnTo>
                  <a:pt x="1914" y="1858"/>
                </a:lnTo>
                <a:lnTo>
                  <a:pt x="1920" y="1858"/>
                </a:lnTo>
                <a:lnTo>
                  <a:pt x="1932" y="1858"/>
                </a:lnTo>
                <a:lnTo>
                  <a:pt x="1938" y="1858"/>
                </a:lnTo>
                <a:lnTo>
                  <a:pt x="1950" y="1858"/>
                </a:lnTo>
                <a:lnTo>
                  <a:pt x="1962" y="1858"/>
                </a:lnTo>
                <a:lnTo>
                  <a:pt x="1968" y="1858"/>
                </a:lnTo>
                <a:lnTo>
                  <a:pt x="1980" y="1858"/>
                </a:lnTo>
                <a:lnTo>
                  <a:pt x="1986" y="1858"/>
                </a:lnTo>
                <a:lnTo>
                  <a:pt x="1998" y="1858"/>
                </a:lnTo>
                <a:lnTo>
                  <a:pt x="2010" y="1858"/>
                </a:lnTo>
                <a:lnTo>
                  <a:pt x="2016" y="1858"/>
                </a:lnTo>
                <a:lnTo>
                  <a:pt x="2028" y="1863"/>
                </a:lnTo>
                <a:lnTo>
                  <a:pt x="2034" y="1863"/>
                </a:lnTo>
                <a:lnTo>
                  <a:pt x="2046" y="1863"/>
                </a:lnTo>
                <a:lnTo>
                  <a:pt x="2058" y="1863"/>
                </a:lnTo>
                <a:lnTo>
                  <a:pt x="2064" y="1863"/>
                </a:lnTo>
                <a:lnTo>
                  <a:pt x="2076" y="1863"/>
                </a:lnTo>
                <a:lnTo>
                  <a:pt x="2082" y="1863"/>
                </a:lnTo>
                <a:lnTo>
                  <a:pt x="2094" y="1863"/>
                </a:lnTo>
                <a:lnTo>
                  <a:pt x="2100" y="1863"/>
                </a:lnTo>
                <a:lnTo>
                  <a:pt x="2112" y="1863"/>
                </a:lnTo>
                <a:lnTo>
                  <a:pt x="2124" y="1863"/>
                </a:lnTo>
                <a:lnTo>
                  <a:pt x="2130" y="1863"/>
                </a:lnTo>
                <a:lnTo>
                  <a:pt x="2142" y="1863"/>
                </a:lnTo>
                <a:lnTo>
                  <a:pt x="2148" y="1863"/>
                </a:lnTo>
                <a:lnTo>
                  <a:pt x="2160" y="1863"/>
                </a:lnTo>
                <a:lnTo>
                  <a:pt x="2172" y="1868"/>
                </a:lnTo>
                <a:lnTo>
                  <a:pt x="2178" y="1868"/>
                </a:lnTo>
                <a:lnTo>
                  <a:pt x="2190" y="1868"/>
                </a:lnTo>
                <a:lnTo>
                  <a:pt x="2196" y="1868"/>
                </a:lnTo>
                <a:lnTo>
                  <a:pt x="2208" y="1868"/>
                </a:lnTo>
                <a:lnTo>
                  <a:pt x="2220" y="1868"/>
                </a:lnTo>
                <a:lnTo>
                  <a:pt x="2226" y="1868"/>
                </a:lnTo>
                <a:lnTo>
                  <a:pt x="2238" y="1868"/>
                </a:lnTo>
                <a:lnTo>
                  <a:pt x="2244" y="1868"/>
                </a:lnTo>
                <a:lnTo>
                  <a:pt x="2256" y="1868"/>
                </a:lnTo>
                <a:lnTo>
                  <a:pt x="2262" y="1868"/>
                </a:lnTo>
                <a:lnTo>
                  <a:pt x="2274" y="1868"/>
                </a:lnTo>
                <a:lnTo>
                  <a:pt x="2286" y="1868"/>
                </a:lnTo>
                <a:lnTo>
                  <a:pt x="2292" y="1868"/>
                </a:lnTo>
                <a:lnTo>
                  <a:pt x="2304" y="1868"/>
                </a:lnTo>
                <a:lnTo>
                  <a:pt x="2310" y="1868"/>
                </a:lnTo>
                <a:lnTo>
                  <a:pt x="2322" y="1868"/>
                </a:lnTo>
                <a:lnTo>
                  <a:pt x="2334" y="1868"/>
                </a:lnTo>
                <a:lnTo>
                  <a:pt x="2340" y="1873"/>
                </a:lnTo>
                <a:lnTo>
                  <a:pt x="2352" y="1873"/>
                </a:lnTo>
                <a:lnTo>
                  <a:pt x="2358" y="1873"/>
                </a:lnTo>
                <a:lnTo>
                  <a:pt x="2370" y="1873"/>
                </a:lnTo>
                <a:lnTo>
                  <a:pt x="2376" y="1873"/>
                </a:lnTo>
                <a:lnTo>
                  <a:pt x="2388" y="1873"/>
                </a:lnTo>
                <a:lnTo>
                  <a:pt x="2400" y="1873"/>
                </a:lnTo>
                <a:lnTo>
                  <a:pt x="2406" y="1873"/>
                </a:lnTo>
                <a:lnTo>
                  <a:pt x="2418" y="1873"/>
                </a:lnTo>
                <a:lnTo>
                  <a:pt x="2424" y="1873"/>
                </a:lnTo>
                <a:lnTo>
                  <a:pt x="2436" y="1873"/>
                </a:lnTo>
                <a:lnTo>
                  <a:pt x="2448" y="1873"/>
                </a:lnTo>
                <a:lnTo>
                  <a:pt x="2454" y="1873"/>
                </a:lnTo>
                <a:lnTo>
                  <a:pt x="2466" y="1873"/>
                </a:lnTo>
                <a:lnTo>
                  <a:pt x="2472" y="1873"/>
                </a:lnTo>
                <a:lnTo>
                  <a:pt x="2484" y="1873"/>
                </a:lnTo>
                <a:lnTo>
                  <a:pt x="2496" y="1873"/>
                </a:lnTo>
                <a:lnTo>
                  <a:pt x="2502" y="1873"/>
                </a:lnTo>
                <a:lnTo>
                  <a:pt x="2514" y="1873"/>
                </a:lnTo>
                <a:lnTo>
                  <a:pt x="2520" y="1873"/>
                </a:lnTo>
                <a:lnTo>
                  <a:pt x="2532" y="1873"/>
                </a:lnTo>
                <a:lnTo>
                  <a:pt x="2538" y="1878"/>
                </a:lnTo>
                <a:lnTo>
                  <a:pt x="2550" y="1878"/>
                </a:lnTo>
                <a:lnTo>
                  <a:pt x="2562" y="1878"/>
                </a:lnTo>
                <a:lnTo>
                  <a:pt x="2568" y="1878"/>
                </a:lnTo>
                <a:lnTo>
                  <a:pt x="2580" y="1878"/>
                </a:lnTo>
                <a:lnTo>
                  <a:pt x="2586" y="1878"/>
                </a:lnTo>
                <a:lnTo>
                  <a:pt x="2598" y="1878"/>
                </a:lnTo>
                <a:lnTo>
                  <a:pt x="2610" y="1878"/>
                </a:lnTo>
                <a:lnTo>
                  <a:pt x="2616" y="1878"/>
                </a:lnTo>
                <a:lnTo>
                  <a:pt x="2628" y="1878"/>
                </a:lnTo>
                <a:lnTo>
                  <a:pt x="2634" y="1878"/>
                </a:lnTo>
                <a:lnTo>
                  <a:pt x="2646" y="1878"/>
                </a:lnTo>
                <a:lnTo>
                  <a:pt x="2658" y="1878"/>
                </a:lnTo>
                <a:lnTo>
                  <a:pt x="2664" y="1878"/>
                </a:lnTo>
                <a:lnTo>
                  <a:pt x="2676" y="1878"/>
                </a:lnTo>
                <a:lnTo>
                  <a:pt x="2682" y="1878"/>
                </a:lnTo>
                <a:lnTo>
                  <a:pt x="2694" y="1878"/>
                </a:lnTo>
                <a:lnTo>
                  <a:pt x="2700" y="1878"/>
                </a:lnTo>
                <a:lnTo>
                  <a:pt x="2712" y="1878"/>
                </a:lnTo>
                <a:lnTo>
                  <a:pt x="2724" y="1878"/>
                </a:lnTo>
                <a:lnTo>
                  <a:pt x="2730" y="1878"/>
                </a:lnTo>
                <a:lnTo>
                  <a:pt x="2742" y="1878"/>
                </a:lnTo>
                <a:lnTo>
                  <a:pt x="2748" y="1878"/>
                </a:lnTo>
                <a:lnTo>
                  <a:pt x="2760" y="1878"/>
                </a:lnTo>
                <a:lnTo>
                  <a:pt x="2772" y="1883"/>
                </a:lnTo>
                <a:lnTo>
                  <a:pt x="2778" y="1883"/>
                </a:lnTo>
                <a:lnTo>
                  <a:pt x="2790" y="1883"/>
                </a:lnTo>
                <a:lnTo>
                  <a:pt x="2796" y="1883"/>
                </a:lnTo>
                <a:lnTo>
                  <a:pt x="2808" y="1883"/>
                </a:lnTo>
                <a:lnTo>
                  <a:pt x="2814" y="1883"/>
                </a:lnTo>
                <a:lnTo>
                  <a:pt x="2826" y="1883"/>
                </a:lnTo>
                <a:lnTo>
                  <a:pt x="2838" y="1883"/>
                </a:lnTo>
                <a:lnTo>
                  <a:pt x="2844" y="1883"/>
                </a:lnTo>
                <a:lnTo>
                  <a:pt x="2856" y="1883"/>
                </a:lnTo>
                <a:lnTo>
                  <a:pt x="2862" y="1883"/>
                </a:lnTo>
                <a:lnTo>
                  <a:pt x="2874" y="1883"/>
                </a:lnTo>
                <a:lnTo>
                  <a:pt x="2886" y="1883"/>
                </a:lnTo>
                <a:lnTo>
                  <a:pt x="2892" y="1883"/>
                </a:lnTo>
                <a:lnTo>
                  <a:pt x="2904" y="1883"/>
                </a:lnTo>
                <a:lnTo>
                  <a:pt x="2910" y="1883"/>
                </a:lnTo>
                <a:lnTo>
                  <a:pt x="2922" y="1883"/>
                </a:lnTo>
                <a:lnTo>
                  <a:pt x="2934" y="1883"/>
                </a:lnTo>
                <a:lnTo>
                  <a:pt x="2940" y="1883"/>
                </a:lnTo>
                <a:lnTo>
                  <a:pt x="2952" y="1883"/>
                </a:lnTo>
                <a:lnTo>
                  <a:pt x="2958" y="1883"/>
                </a:lnTo>
                <a:lnTo>
                  <a:pt x="2970" y="1883"/>
                </a:lnTo>
                <a:lnTo>
                  <a:pt x="2976" y="1883"/>
                </a:lnTo>
                <a:lnTo>
                  <a:pt x="2988" y="1883"/>
                </a:lnTo>
                <a:lnTo>
                  <a:pt x="3000" y="1883"/>
                </a:lnTo>
                <a:lnTo>
                  <a:pt x="3006" y="1883"/>
                </a:lnTo>
                <a:lnTo>
                  <a:pt x="3018" y="1883"/>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08" name="Line 28">
            <a:extLst>
              <a:ext uri="{FF2B5EF4-FFF2-40B4-BE49-F238E27FC236}">
                <a16:creationId xmlns:a16="http://schemas.microsoft.com/office/drawing/2014/main" id="{78EE6497-2C2C-4576-8400-6FBD983F3CE3}"/>
              </a:ext>
            </a:extLst>
          </p:cNvPr>
          <p:cNvSpPr>
            <a:spLocks noChangeShapeType="1"/>
          </p:cNvSpPr>
          <p:nvPr/>
        </p:nvSpPr>
        <p:spPr bwMode="auto">
          <a:xfrm>
            <a:off x="2466975" y="5559425"/>
            <a:ext cx="49530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9" name="Line 29">
            <a:extLst>
              <a:ext uri="{FF2B5EF4-FFF2-40B4-BE49-F238E27FC236}">
                <a16:creationId xmlns:a16="http://schemas.microsoft.com/office/drawing/2014/main" id="{69F2CF03-3282-4EC2-A2D1-3AC9D5EE4511}"/>
              </a:ext>
            </a:extLst>
          </p:cNvPr>
          <p:cNvSpPr>
            <a:spLocks noChangeShapeType="1"/>
          </p:cNvSpPr>
          <p:nvPr/>
        </p:nvSpPr>
        <p:spPr bwMode="auto">
          <a:xfrm flipV="1">
            <a:off x="7419975" y="2316163"/>
            <a:ext cx="1588" cy="32432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0" name="Line 30">
            <a:extLst>
              <a:ext uri="{FF2B5EF4-FFF2-40B4-BE49-F238E27FC236}">
                <a16:creationId xmlns:a16="http://schemas.microsoft.com/office/drawing/2014/main" id="{098B68DC-DAC4-4487-8D1E-CAA5D2E69927}"/>
              </a:ext>
            </a:extLst>
          </p:cNvPr>
          <p:cNvSpPr>
            <a:spLocks noChangeShapeType="1"/>
          </p:cNvSpPr>
          <p:nvPr/>
        </p:nvSpPr>
        <p:spPr bwMode="auto">
          <a:xfrm flipV="1">
            <a:off x="2466975" y="5519738"/>
            <a:ext cx="1588" cy="396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1" name="Rectangle 31">
            <a:extLst>
              <a:ext uri="{FF2B5EF4-FFF2-40B4-BE49-F238E27FC236}">
                <a16:creationId xmlns:a16="http://schemas.microsoft.com/office/drawing/2014/main" id="{43C63CE3-6215-4DD7-B0CA-ACE86034BEDE}"/>
              </a:ext>
            </a:extLst>
          </p:cNvPr>
          <p:cNvSpPr>
            <a:spLocks noChangeArrowheads="1"/>
          </p:cNvSpPr>
          <p:nvPr/>
        </p:nvSpPr>
        <p:spPr bwMode="auto">
          <a:xfrm>
            <a:off x="2428875" y="559911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20512" name="Line 32">
            <a:extLst>
              <a:ext uri="{FF2B5EF4-FFF2-40B4-BE49-F238E27FC236}">
                <a16:creationId xmlns:a16="http://schemas.microsoft.com/office/drawing/2014/main" id="{854FEC2B-FF43-424F-9798-A6E7252A8811}"/>
              </a:ext>
            </a:extLst>
          </p:cNvPr>
          <p:cNvSpPr>
            <a:spLocks noChangeShapeType="1"/>
          </p:cNvSpPr>
          <p:nvPr/>
        </p:nvSpPr>
        <p:spPr bwMode="auto">
          <a:xfrm flipV="1">
            <a:off x="3705225" y="5519738"/>
            <a:ext cx="1588" cy="396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3" name="Rectangle 33">
            <a:extLst>
              <a:ext uri="{FF2B5EF4-FFF2-40B4-BE49-F238E27FC236}">
                <a16:creationId xmlns:a16="http://schemas.microsoft.com/office/drawing/2014/main" id="{B6F31DDE-1A08-494C-AD36-421382421E8E}"/>
              </a:ext>
            </a:extLst>
          </p:cNvPr>
          <p:cNvSpPr>
            <a:spLocks noChangeArrowheads="1"/>
          </p:cNvSpPr>
          <p:nvPr/>
        </p:nvSpPr>
        <p:spPr bwMode="auto">
          <a:xfrm>
            <a:off x="3667125" y="559911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20514" name="Line 34">
            <a:extLst>
              <a:ext uri="{FF2B5EF4-FFF2-40B4-BE49-F238E27FC236}">
                <a16:creationId xmlns:a16="http://schemas.microsoft.com/office/drawing/2014/main" id="{5FDDEF96-3064-4552-9AB8-7D1F0D9DBD26}"/>
              </a:ext>
            </a:extLst>
          </p:cNvPr>
          <p:cNvSpPr>
            <a:spLocks noChangeShapeType="1"/>
          </p:cNvSpPr>
          <p:nvPr/>
        </p:nvSpPr>
        <p:spPr bwMode="auto">
          <a:xfrm flipV="1">
            <a:off x="4943475" y="5519738"/>
            <a:ext cx="1588" cy="396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5" name="Rectangle 35">
            <a:extLst>
              <a:ext uri="{FF2B5EF4-FFF2-40B4-BE49-F238E27FC236}">
                <a16:creationId xmlns:a16="http://schemas.microsoft.com/office/drawing/2014/main" id="{BCC68279-E372-464D-B7BA-858876B12639}"/>
              </a:ext>
            </a:extLst>
          </p:cNvPr>
          <p:cNvSpPr>
            <a:spLocks noChangeArrowheads="1"/>
          </p:cNvSpPr>
          <p:nvPr/>
        </p:nvSpPr>
        <p:spPr bwMode="auto">
          <a:xfrm>
            <a:off x="4857750" y="559911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20516" name="Line 36">
            <a:extLst>
              <a:ext uri="{FF2B5EF4-FFF2-40B4-BE49-F238E27FC236}">
                <a16:creationId xmlns:a16="http://schemas.microsoft.com/office/drawing/2014/main" id="{2AE458CA-6BC9-41C8-A96F-C063DC04A543}"/>
              </a:ext>
            </a:extLst>
          </p:cNvPr>
          <p:cNvSpPr>
            <a:spLocks noChangeShapeType="1"/>
          </p:cNvSpPr>
          <p:nvPr/>
        </p:nvSpPr>
        <p:spPr bwMode="auto">
          <a:xfrm flipV="1">
            <a:off x="6181725" y="5519738"/>
            <a:ext cx="1588" cy="396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7" name="Rectangle 37">
            <a:extLst>
              <a:ext uri="{FF2B5EF4-FFF2-40B4-BE49-F238E27FC236}">
                <a16:creationId xmlns:a16="http://schemas.microsoft.com/office/drawing/2014/main" id="{1E70143A-6E48-4CCA-9D93-4032B8BB67DD}"/>
              </a:ext>
            </a:extLst>
          </p:cNvPr>
          <p:cNvSpPr>
            <a:spLocks noChangeArrowheads="1"/>
          </p:cNvSpPr>
          <p:nvPr/>
        </p:nvSpPr>
        <p:spPr bwMode="auto">
          <a:xfrm>
            <a:off x="6096000" y="559911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20518" name="Line 38">
            <a:extLst>
              <a:ext uri="{FF2B5EF4-FFF2-40B4-BE49-F238E27FC236}">
                <a16:creationId xmlns:a16="http://schemas.microsoft.com/office/drawing/2014/main" id="{C0F6D6E1-AADC-4670-8E1B-2980CCF70A30}"/>
              </a:ext>
            </a:extLst>
          </p:cNvPr>
          <p:cNvSpPr>
            <a:spLocks noChangeShapeType="1"/>
          </p:cNvSpPr>
          <p:nvPr/>
        </p:nvSpPr>
        <p:spPr bwMode="auto">
          <a:xfrm flipV="1">
            <a:off x="7419975" y="5519738"/>
            <a:ext cx="1588" cy="396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9" name="Rectangle 39">
            <a:extLst>
              <a:ext uri="{FF2B5EF4-FFF2-40B4-BE49-F238E27FC236}">
                <a16:creationId xmlns:a16="http://schemas.microsoft.com/office/drawing/2014/main" id="{17FF8A89-BF8A-44DD-855A-340A8E820DE1}"/>
              </a:ext>
            </a:extLst>
          </p:cNvPr>
          <p:cNvSpPr>
            <a:spLocks noChangeArrowheads="1"/>
          </p:cNvSpPr>
          <p:nvPr/>
        </p:nvSpPr>
        <p:spPr bwMode="auto">
          <a:xfrm>
            <a:off x="7334250" y="559911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20520" name="Line 40">
            <a:extLst>
              <a:ext uri="{FF2B5EF4-FFF2-40B4-BE49-F238E27FC236}">
                <a16:creationId xmlns:a16="http://schemas.microsoft.com/office/drawing/2014/main" id="{642AF682-ED3B-4ADD-AF2D-C5EE45B91704}"/>
              </a:ext>
            </a:extLst>
          </p:cNvPr>
          <p:cNvSpPr>
            <a:spLocks noChangeShapeType="1"/>
          </p:cNvSpPr>
          <p:nvPr/>
        </p:nvSpPr>
        <p:spPr bwMode="auto">
          <a:xfrm flipH="1">
            <a:off x="7372350" y="55594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1" name="Rectangle 41">
            <a:extLst>
              <a:ext uri="{FF2B5EF4-FFF2-40B4-BE49-F238E27FC236}">
                <a16:creationId xmlns:a16="http://schemas.microsoft.com/office/drawing/2014/main" id="{CC0DB7E2-421F-4F1A-9E06-DD54386B0EE1}"/>
              </a:ext>
            </a:extLst>
          </p:cNvPr>
          <p:cNvSpPr>
            <a:spLocks noChangeArrowheads="1"/>
          </p:cNvSpPr>
          <p:nvPr/>
        </p:nvSpPr>
        <p:spPr bwMode="auto">
          <a:xfrm>
            <a:off x="7467600" y="5487988"/>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80</a:t>
            </a:r>
            <a:endParaRPr lang="en-US" altLang="en-US" sz="1200">
              <a:latin typeface="Times New Roman" panose="02020603050405020304" pitchFamily="18" charset="0"/>
            </a:endParaRPr>
          </a:p>
        </p:txBody>
      </p:sp>
      <p:sp>
        <p:nvSpPr>
          <p:cNvPr id="20522" name="Line 42">
            <a:extLst>
              <a:ext uri="{FF2B5EF4-FFF2-40B4-BE49-F238E27FC236}">
                <a16:creationId xmlns:a16="http://schemas.microsoft.com/office/drawing/2014/main" id="{10820206-8793-4406-B953-4CBD1FC129B9}"/>
              </a:ext>
            </a:extLst>
          </p:cNvPr>
          <p:cNvSpPr>
            <a:spLocks noChangeShapeType="1"/>
          </p:cNvSpPr>
          <p:nvPr/>
        </p:nvSpPr>
        <p:spPr bwMode="auto">
          <a:xfrm flipH="1">
            <a:off x="7372350" y="50927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3" name="Rectangle 43">
            <a:extLst>
              <a:ext uri="{FF2B5EF4-FFF2-40B4-BE49-F238E27FC236}">
                <a16:creationId xmlns:a16="http://schemas.microsoft.com/office/drawing/2014/main" id="{93EF4F60-2CDB-4713-A201-434505C0E969}"/>
              </a:ext>
            </a:extLst>
          </p:cNvPr>
          <p:cNvSpPr>
            <a:spLocks noChangeArrowheads="1"/>
          </p:cNvSpPr>
          <p:nvPr/>
        </p:nvSpPr>
        <p:spPr bwMode="auto">
          <a:xfrm>
            <a:off x="7467600" y="50212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90</a:t>
            </a:r>
            <a:endParaRPr lang="en-US" altLang="en-US" sz="1200">
              <a:latin typeface="Times New Roman" panose="02020603050405020304" pitchFamily="18" charset="0"/>
            </a:endParaRPr>
          </a:p>
        </p:txBody>
      </p:sp>
      <p:sp>
        <p:nvSpPr>
          <p:cNvPr id="20524" name="Line 44">
            <a:extLst>
              <a:ext uri="{FF2B5EF4-FFF2-40B4-BE49-F238E27FC236}">
                <a16:creationId xmlns:a16="http://schemas.microsoft.com/office/drawing/2014/main" id="{248AC9BE-5F59-41D1-A2E6-286307B2E6CD}"/>
              </a:ext>
            </a:extLst>
          </p:cNvPr>
          <p:cNvSpPr>
            <a:spLocks noChangeShapeType="1"/>
          </p:cNvSpPr>
          <p:nvPr/>
        </p:nvSpPr>
        <p:spPr bwMode="auto">
          <a:xfrm flipH="1">
            <a:off x="7372350" y="46339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5" name="Rectangle 45">
            <a:extLst>
              <a:ext uri="{FF2B5EF4-FFF2-40B4-BE49-F238E27FC236}">
                <a16:creationId xmlns:a16="http://schemas.microsoft.com/office/drawing/2014/main" id="{EE6F0ECE-88FA-4C52-A25F-3FF9353B466E}"/>
              </a:ext>
            </a:extLst>
          </p:cNvPr>
          <p:cNvSpPr>
            <a:spLocks noChangeArrowheads="1"/>
          </p:cNvSpPr>
          <p:nvPr/>
        </p:nvSpPr>
        <p:spPr bwMode="auto">
          <a:xfrm>
            <a:off x="7467600" y="4562475"/>
            <a:ext cx="228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a:t>
            </a:r>
            <a:endParaRPr lang="en-US" altLang="en-US" sz="1200">
              <a:latin typeface="Times New Roman" panose="02020603050405020304" pitchFamily="18" charset="0"/>
            </a:endParaRPr>
          </a:p>
        </p:txBody>
      </p:sp>
      <p:sp>
        <p:nvSpPr>
          <p:cNvPr id="20526" name="Line 46">
            <a:extLst>
              <a:ext uri="{FF2B5EF4-FFF2-40B4-BE49-F238E27FC236}">
                <a16:creationId xmlns:a16="http://schemas.microsoft.com/office/drawing/2014/main" id="{71CEBBB3-31D8-4721-99AA-109AE7F794D1}"/>
              </a:ext>
            </a:extLst>
          </p:cNvPr>
          <p:cNvSpPr>
            <a:spLocks noChangeShapeType="1"/>
          </p:cNvSpPr>
          <p:nvPr/>
        </p:nvSpPr>
        <p:spPr bwMode="auto">
          <a:xfrm flipH="1">
            <a:off x="7372350" y="416718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7" name="Rectangle 47">
            <a:extLst>
              <a:ext uri="{FF2B5EF4-FFF2-40B4-BE49-F238E27FC236}">
                <a16:creationId xmlns:a16="http://schemas.microsoft.com/office/drawing/2014/main" id="{B48E7C40-5E77-4C68-8EAC-105626BDC237}"/>
              </a:ext>
            </a:extLst>
          </p:cNvPr>
          <p:cNvSpPr>
            <a:spLocks noChangeArrowheads="1"/>
          </p:cNvSpPr>
          <p:nvPr/>
        </p:nvSpPr>
        <p:spPr bwMode="auto">
          <a:xfrm>
            <a:off x="7467600" y="4095750"/>
            <a:ext cx="228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110</a:t>
            </a:r>
            <a:endParaRPr lang="en-US" altLang="en-US" sz="1200">
              <a:latin typeface="Times New Roman" panose="02020603050405020304" pitchFamily="18" charset="0"/>
            </a:endParaRPr>
          </a:p>
        </p:txBody>
      </p:sp>
      <p:sp>
        <p:nvSpPr>
          <p:cNvPr id="20528" name="Line 48">
            <a:extLst>
              <a:ext uri="{FF2B5EF4-FFF2-40B4-BE49-F238E27FC236}">
                <a16:creationId xmlns:a16="http://schemas.microsoft.com/office/drawing/2014/main" id="{5C7C3509-5688-4FFB-BAF8-F590F0C2BF80}"/>
              </a:ext>
            </a:extLst>
          </p:cNvPr>
          <p:cNvSpPr>
            <a:spLocks noChangeShapeType="1"/>
          </p:cNvSpPr>
          <p:nvPr/>
        </p:nvSpPr>
        <p:spPr bwMode="auto">
          <a:xfrm flipH="1">
            <a:off x="7372350" y="37084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9" name="Rectangle 49">
            <a:extLst>
              <a:ext uri="{FF2B5EF4-FFF2-40B4-BE49-F238E27FC236}">
                <a16:creationId xmlns:a16="http://schemas.microsoft.com/office/drawing/2014/main" id="{F22C6505-AC80-4EAB-98CC-8FC941F6F046}"/>
              </a:ext>
            </a:extLst>
          </p:cNvPr>
          <p:cNvSpPr>
            <a:spLocks noChangeArrowheads="1"/>
          </p:cNvSpPr>
          <p:nvPr/>
        </p:nvSpPr>
        <p:spPr bwMode="auto">
          <a:xfrm>
            <a:off x="7467600" y="3636963"/>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120</a:t>
            </a:r>
            <a:endParaRPr lang="en-US" altLang="en-US" sz="1200">
              <a:latin typeface="Times New Roman" panose="02020603050405020304" pitchFamily="18" charset="0"/>
            </a:endParaRPr>
          </a:p>
        </p:txBody>
      </p:sp>
      <p:sp>
        <p:nvSpPr>
          <p:cNvPr id="20530" name="Line 50">
            <a:extLst>
              <a:ext uri="{FF2B5EF4-FFF2-40B4-BE49-F238E27FC236}">
                <a16:creationId xmlns:a16="http://schemas.microsoft.com/office/drawing/2014/main" id="{CCD13352-362B-44DA-9EF3-2B6DE28BA626}"/>
              </a:ext>
            </a:extLst>
          </p:cNvPr>
          <p:cNvSpPr>
            <a:spLocks noChangeShapeType="1"/>
          </p:cNvSpPr>
          <p:nvPr/>
        </p:nvSpPr>
        <p:spPr bwMode="auto">
          <a:xfrm flipH="1">
            <a:off x="7372350" y="32416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1" name="Rectangle 51">
            <a:extLst>
              <a:ext uri="{FF2B5EF4-FFF2-40B4-BE49-F238E27FC236}">
                <a16:creationId xmlns:a16="http://schemas.microsoft.com/office/drawing/2014/main" id="{A73ED577-4454-4796-BC80-3CCDB601497C}"/>
              </a:ext>
            </a:extLst>
          </p:cNvPr>
          <p:cNvSpPr>
            <a:spLocks noChangeArrowheads="1"/>
          </p:cNvSpPr>
          <p:nvPr/>
        </p:nvSpPr>
        <p:spPr bwMode="auto">
          <a:xfrm>
            <a:off x="7467600" y="3170238"/>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130</a:t>
            </a:r>
            <a:endParaRPr lang="en-US" altLang="en-US" sz="1200">
              <a:latin typeface="Times New Roman" panose="02020603050405020304" pitchFamily="18" charset="0"/>
            </a:endParaRPr>
          </a:p>
        </p:txBody>
      </p:sp>
      <p:sp>
        <p:nvSpPr>
          <p:cNvPr id="20532" name="Line 52">
            <a:extLst>
              <a:ext uri="{FF2B5EF4-FFF2-40B4-BE49-F238E27FC236}">
                <a16:creationId xmlns:a16="http://schemas.microsoft.com/office/drawing/2014/main" id="{2545830B-2FA9-4A33-B8F3-09D0A78DC8BD}"/>
              </a:ext>
            </a:extLst>
          </p:cNvPr>
          <p:cNvSpPr>
            <a:spLocks noChangeShapeType="1"/>
          </p:cNvSpPr>
          <p:nvPr/>
        </p:nvSpPr>
        <p:spPr bwMode="auto">
          <a:xfrm flipH="1">
            <a:off x="7372350" y="278288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3" name="Rectangle 53">
            <a:extLst>
              <a:ext uri="{FF2B5EF4-FFF2-40B4-BE49-F238E27FC236}">
                <a16:creationId xmlns:a16="http://schemas.microsoft.com/office/drawing/2014/main" id="{F930D83E-549D-48DC-883B-BE2890DD962D}"/>
              </a:ext>
            </a:extLst>
          </p:cNvPr>
          <p:cNvSpPr>
            <a:spLocks noChangeArrowheads="1"/>
          </p:cNvSpPr>
          <p:nvPr/>
        </p:nvSpPr>
        <p:spPr bwMode="auto">
          <a:xfrm>
            <a:off x="7467600" y="2711450"/>
            <a:ext cx="228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140</a:t>
            </a:r>
            <a:endParaRPr lang="en-US" altLang="en-US" sz="1200">
              <a:latin typeface="Times New Roman" panose="02020603050405020304" pitchFamily="18" charset="0"/>
            </a:endParaRPr>
          </a:p>
        </p:txBody>
      </p:sp>
      <p:sp>
        <p:nvSpPr>
          <p:cNvPr id="20534" name="Line 54">
            <a:extLst>
              <a:ext uri="{FF2B5EF4-FFF2-40B4-BE49-F238E27FC236}">
                <a16:creationId xmlns:a16="http://schemas.microsoft.com/office/drawing/2014/main" id="{7A2BB426-9770-4DA8-B8B0-386C1D8963A2}"/>
              </a:ext>
            </a:extLst>
          </p:cNvPr>
          <p:cNvSpPr>
            <a:spLocks noChangeShapeType="1"/>
          </p:cNvSpPr>
          <p:nvPr/>
        </p:nvSpPr>
        <p:spPr bwMode="auto">
          <a:xfrm flipH="1">
            <a:off x="7372350" y="231616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5" name="Rectangle 55">
            <a:extLst>
              <a:ext uri="{FF2B5EF4-FFF2-40B4-BE49-F238E27FC236}">
                <a16:creationId xmlns:a16="http://schemas.microsoft.com/office/drawing/2014/main" id="{05E841EB-2422-48FA-A743-77E4A0B9FDC0}"/>
              </a:ext>
            </a:extLst>
          </p:cNvPr>
          <p:cNvSpPr>
            <a:spLocks noChangeArrowheads="1"/>
          </p:cNvSpPr>
          <p:nvPr/>
        </p:nvSpPr>
        <p:spPr bwMode="auto">
          <a:xfrm>
            <a:off x="7467600" y="2246313"/>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150</a:t>
            </a:r>
            <a:endParaRPr lang="en-US" altLang="en-US" sz="1200">
              <a:latin typeface="Times New Roman" panose="02020603050405020304" pitchFamily="18" charset="0"/>
            </a:endParaRPr>
          </a:p>
        </p:txBody>
      </p:sp>
      <p:sp>
        <p:nvSpPr>
          <p:cNvPr id="20536" name="Freeform 56">
            <a:extLst>
              <a:ext uri="{FF2B5EF4-FFF2-40B4-BE49-F238E27FC236}">
                <a16:creationId xmlns:a16="http://schemas.microsoft.com/office/drawing/2014/main" id="{1258ACAB-F645-415A-8659-E29DE1E982B5}"/>
              </a:ext>
            </a:extLst>
          </p:cNvPr>
          <p:cNvSpPr>
            <a:spLocks/>
          </p:cNvSpPr>
          <p:nvPr/>
        </p:nvSpPr>
        <p:spPr bwMode="auto">
          <a:xfrm>
            <a:off x="2514600" y="2395538"/>
            <a:ext cx="4791075" cy="2981325"/>
          </a:xfrm>
          <a:custGeom>
            <a:avLst/>
            <a:gdLst>
              <a:gd name="T0" fmla="*/ 36 w 3018"/>
              <a:gd name="T1" fmla="*/ 1081 h 1878"/>
              <a:gd name="T2" fmla="*/ 84 w 3018"/>
              <a:gd name="T3" fmla="*/ 1594 h 1878"/>
              <a:gd name="T4" fmla="*/ 132 w 3018"/>
              <a:gd name="T5" fmla="*/ 1679 h 1878"/>
              <a:gd name="T6" fmla="*/ 180 w 3018"/>
              <a:gd name="T7" fmla="*/ 1609 h 1878"/>
              <a:gd name="T8" fmla="*/ 228 w 3018"/>
              <a:gd name="T9" fmla="*/ 1629 h 1878"/>
              <a:gd name="T10" fmla="*/ 276 w 3018"/>
              <a:gd name="T11" fmla="*/ 1714 h 1878"/>
              <a:gd name="T12" fmla="*/ 324 w 3018"/>
              <a:gd name="T13" fmla="*/ 1749 h 1878"/>
              <a:gd name="T14" fmla="*/ 372 w 3018"/>
              <a:gd name="T15" fmla="*/ 1734 h 1878"/>
              <a:gd name="T16" fmla="*/ 420 w 3018"/>
              <a:gd name="T17" fmla="*/ 1759 h 1878"/>
              <a:gd name="T18" fmla="*/ 468 w 3018"/>
              <a:gd name="T19" fmla="*/ 1804 h 1878"/>
              <a:gd name="T20" fmla="*/ 510 w 3018"/>
              <a:gd name="T21" fmla="*/ 1814 h 1878"/>
              <a:gd name="T22" fmla="*/ 558 w 3018"/>
              <a:gd name="T23" fmla="*/ 1804 h 1878"/>
              <a:gd name="T24" fmla="*/ 606 w 3018"/>
              <a:gd name="T25" fmla="*/ 1814 h 1878"/>
              <a:gd name="T26" fmla="*/ 654 w 3018"/>
              <a:gd name="T27" fmla="*/ 1829 h 1878"/>
              <a:gd name="T28" fmla="*/ 702 w 3018"/>
              <a:gd name="T29" fmla="*/ 1814 h 1878"/>
              <a:gd name="T30" fmla="*/ 750 w 3018"/>
              <a:gd name="T31" fmla="*/ 1799 h 1878"/>
              <a:gd name="T32" fmla="*/ 798 w 3018"/>
              <a:gd name="T33" fmla="*/ 1814 h 1878"/>
              <a:gd name="T34" fmla="*/ 846 w 3018"/>
              <a:gd name="T35" fmla="*/ 1829 h 1878"/>
              <a:gd name="T36" fmla="*/ 894 w 3018"/>
              <a:gd name="T37" fmla="*/ 1829 h 1878"/>
              <a:gd name="T38" fmla="*/ 942 w 3018"/>
              <a:gd name="T39" fmla="*/ 1839 h 1878"/>
              <a:gd name="T40" fmla="*/ 990 w 3018"/>
              <a:gd name="T41" fmla="*/ 1868 h 1878"/>
              <a:gd name="T42" fmla="*/ 1038 w 3018"/>
              <a:gd name="T43" fmla="*/ 1878 h 1878"/>
              <a:gd name="T44" fmla="*/ 1086 w 3018"/>
              <a:gd name="T45" fmla="*/ 1873 h 1878"/>
              <a:gd name="T46" fmla="*/ 1134 w 3018"/>
              <a:gd name="T47" fmla="*/ 1873 h 1878"/>
              <a:gd name="T48" fmla="*/ 1182 w 3018"/>
              <a:gd name="T49" fmla="*/ 1863 h 1878"/>
              <a:gd name="T50" fmla="*/ 1224 w 3018"/>
              <a:gd name="T51" fmla="*/ 1829 h 1878"/>
              <a:gd name="T52" fmla="*/ 1272 w 3018"/>
              <a:gd name="T53" fmla="*/ 1789 h 1878"/>
              <a:gd name="T54" fmla="*/ 1320 w 3018"/>
              <a:gd name="T55" fmla="*/ 1769 h 1878"/>
              <a:gd name="T56" fmla="*/ 1368 w 3018"/>
              <a:gd name="T57" fmla="*/ 1744 h 1878"/>
              <a:gd name="T58" fmla="*/ 1416 w 3018"/>
              <a:gd name="T59" fmla="*/ 1709 h 1878"/>
              <a:gd name="T60" fmla="*/ 1464 w 3018"/>
              <a:gd name="T61" fmla="*/ 1684 h 1878"/>
              <a:gd name="T62" fmla="*/ 1512 w 3018"/>
              <a:gd name="T63" fmla="*/ 1674 h 1878"/>
              <a:gd name="T64" fmla="*/ 1560 w 3018"/>
              <a:gd name="T65" fmla="*/ 1659 h 1878"/>
              <a:gd name="T66" fmla="*/ 1608 w 3018"/>
              <a:gd name="T67" fmla="*/ 1634 h 1878"/>
              <a:gd name="T68" fmla="*/ 1656 w 3018"/>
              <a:gd name="T69" fmla="*/ 1629 h 1878"/>
              <a:gd name="T70" fmla="*/ 1704 w 3018"/>
              <a:gd name="T71" fmla="*/ 1629 h 1878"/>
              <a:gd name="T72" fmla="*/ 1752 w 3018"/>
              <a:gd name="T73" fmla="*/ 1614 h 1878"/>
              <a:gd name="T74" fmla="*/ 1800 w 3018"/>
              <a:gd name="T75" fmla="*/ 1604 h 1878"/>
              <a:gd name="T76" fmla="*/ 1848 w 3018"/>
              <a:gd name="T77" fmla="*/ 1604 h 1878"/>
              <a:gd name="T78" fmla="*/ 1896 w 3018"/>
              <a:gd name="T79" fmla="*/ 1604 h 1878"/>
              <a:gd name="T80" fmla="*/ 1938 w 3018"/>
              <a:gd name="T81" fmla="*/ 1589 h 1878"/>
              <a:gd name="T82" fmla="*/ 1986 w 3018"/>
              <a:gd name="T83" fmla="*/ 1589 h 1878"/>
              <a:gd name="T84" fmla="*/ 2034 w 3018"/>
              <a:gd name="T85" fmla="*/ 1594 h 1878"/>
              <a:gd name="T86" fmla="*/ 2082 w 3018"/>
              <a:gd name="T87" fmla="*/ 1589 h 1878"/>
              <a:gd name="T88" fmla="*/ 2130 w 3018"/>
              <a:gd name="T89" fmla="*/ 1584 h 1878"/>
              <a:gd name="T90" fmla="*/ 2178 w 3018"/>
              <a:gd name="T91" fmla="*/ 1584 h 1878"/>
              <a:gd name="T92" fmla="*/ 2226 w 3018"/>
              <a:gd name="T93" fmla="*/ 1589 h 1878"/>
              <a:gd name="T94" fmla="*/ 2274 w 3018"/>
              <a:gd name="T95" fmla="*/ 1580 h 1878"/>
              <a:gd name="T96" fmla="*/ 2322 w 3018"/>
              <a:gd name="T97" fmla="*/ 1575 h 1878"/>
              <a:gd name="T98" fmla="*/ 2370 w 3018"/>
              <a:gd name="T99" fmla="*/ 1580 h 1878"/>
              <a:gd name="T100" fmla="*/ 2418 w 3018"/>
              <a:gd name="T101" fmla="*/ 1575 h 1878"/>
              <a:gd name="T102" fmla="*/ 2466 w 3018"/>
              <a:gd name="T103" fmla="*/ 1565 h 1878"/>
              <a:gd name="T104" fmla="*/ 2514 w 3018"/>
              <a:gd name="T105" fmla="*/ 1555 h 1878"/>
              <a:gd name="T106" fmla="*/ 2562 w 3018"/>
              <a:gd name="T107" fmla="*/ 1565 h 1878"/>
              <a:gd name="T108" fmla="*/ 2610 w 3018"/>
              <a:gd name="T109" fmla="*/ 1560 h 1878"/>
              <a:gd name="T110" fmla="*/ 2658 w 3018"/>
              <a:gd name="T111" fmla="*/ 1555 h 1878"/>
              <a:gd name="T112" fmla="*/ 2700 w 3018"/>
              <a:gd name="T113" fmla="*/ 1560 h 1878"/>
              <a:gd name="T114" fmla="*/ 2748 w 3018"/>
              <a:gd name="T115" fmla="*/ 1570 h 1878"/>
              <a:gd name="T116" fmla="*/ 2796 w 3018"/>
              <a:gd name="T117" fmla="*/ 1565 h 1878"/>
              <a:gd name="T118" fmla="*/ 2844 w 3018"/>
              <a:gd name="T119" fmla="*/ 1565 h 1878"/>
              <a:gd name="T120" fmla="*/ 2892 w 3018"/>
              <a:gd name="T121" fmla="*/ 1580 h 1878"/>
              <a:gd name="T122" fmla="*/ 2940 w 3018"/>
              <a:gd name="T123" fmla="*/ 1589 h 1878"/>
              <a:gd name="T124" fmla="*/ 2988 w 3018"/>
              <a:gd name="T125" fmla="*/ 1594 h 1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18" h="1878">
                <a:moveTo>
                  <a:pt x="0" y="0"/>
                </a:moveTo>
                <a:lnTo>
                  <a:pt x="6" y="364"/>
                </a:lnTo>
                <a:lnTo>
                  <a:pt x="18" y="658"/>
                </a:lnTo>
                <a:lnTo>
                  <a:pt x="30" y="892"/>
                </a:lnTo>
                <a:lnTo>
                  <a:pt x="36" y="1081"/>
                </a:lnTo>
                <a:lnTo>
                  <a:pt x="48" y="1236"/>
                </a:lnTo>
                <a:lnTo>
                  <a:pt x="54" y="1360"/>
                </a:lnTo>
                <a:lnTo>
                  <a:pt x="66" y="1460"/>
                </a:lnTo>
                <a:lnTo>
                  <a:pt x="72" y="1535"/>
                </a:lnTo>
                <a:lnTo>
                  <a:pt x="84" y="1594"/>
                </a:lnTo>
                <a:lnTo>
                  <a:pt x="96" y="1639"/>
                </a:lnTo>
                <a:lnTo>
                  <a:pt x="102" y="1669"/>
                </a:lnTo>
                <a:lnTo>
                  <a:pt x="114" y="1684"/>
                </a:lnTo>
                <a:lnTo>
                  <a:pt x="120" y="1684"/>
                </a:lnTo>
                <a:lnTo>
                  <a:pt x="132" y="1679"/>
                </a:lnTo>
                <a:lnTo>
                  <a:pt x="144" y="1669"/>
                </a:lnTo>
                <a:lnTo>
                  <a:pt x="150" y="1654"/>
                </a:lnTo>
                <a:lnTo>
                  <a:pt x="162" y="1634"/>
                </a:lnTo>
                <a:lnTo>
                  <a:pt x="168" y="1619"/>
                </a:lnTo>
                <a:lnTo>
                  <a:pt x="180" y="1609"/>
                </a:lnTo>
                <a:lnTo>
                  <a:pt x="186" y="1604"/>
                </a:lnTo>
                <a:lnTo>
                  <a:pt x="198" y="1599"/>
                </a:lnTo>
                <a:lnTo>
                  <a:pt x="210" y="1604"/>
                </a:lnTo>
                <a:lnTo>
                  <a:pt x="216" y="1614"/>
                </a:lnTo>
                <a:lnTo>
                  <a:pt x="228" y="1629"/>
                </a:lnTo>
                <a:lnTo>
                  <a:pt x="234" y="1644"/>
                </a:lnTo>
                <a:lnTo>
                  <a:pt x="246" y="1664"/>
                </a:lnTo>
                <a:lnTo>
                  <a:pt x="258" y="1679"/>
                </a:lnTo>
                <a:lnTo>
                  <a:pt x="264" y="1699"/>
                </a:lnTo>
                <a:lnTo>
                  <a:pt x="276" y="1714"/>
                </a:lnTo>
                <a:lnTo>
                  <a:pt x="282" y="1729"/>
                </a:lnTo>
                <a:lnTo>
                  <a:pt x="294" y="1739"/>
                </a:lnTo>
                <a:lnTo>
                  <a:pt x="306" y="1744"/>
                </a:lnTo>
                <a:lnTo>
                  <a:pt x="312" y="1749"/>
                </a:lnTo>
                <a:lnTo>
                  <a:pt x="324" y="1749"/>
                </a:lnTo>
                <a:lnTo>
                  <a:pt x="330" y="1749"/>
                </a:lnTo>
                <a:lnTo>
                  <a:pt x="342" y="1744"/>
                </a:lnTo>
                <a:lnTo>
                  <a:pt x="348" y="1739"/>
                </a:lnTo>
                <a:lnTo>
                  <a:pt x="360" y="1739"/>
                </a:lnTo>
                <a:lnTo>
                  <a:pt x="372" y="1734"/>
                </a:lnTo>
                <a:lnTo>
                  <a:pt x="378" y="1734"/>
                </a:lnTo>
                <a:lnTo>
                  <a:pt x="390" y="1739"/>
                </a:lnTo>
                <a:lnTo>
                  <a:pt x="396" y="1744"/>
                </a:lnTo>
                <a:lnTo>
                  <a:pt x="408" y="1749"/>
                </a:lnTo>
                <a:lnTo>
                  <a:pt x="420" y="1759"/>
                </a:lnTo>
                <a:lnTo>
                  <a:pt x="426" y="1769"/>
                </a:lnTo>
                <a:lnTo>
                  <a:pt x="438" y="1779"/>
                </a:lnTo>
                <a:lnTo>
                  <a:pt x="444" y="1789"/>
                </a:lnTo>
                <a:lnTo>
                  <a:pt x="456" y="1799"/>
                </a:lnTo>
                <a:lnTo>
                  <a:pt x="468" y="1804"/>
                </a:lnTo>
                <a:lnTo>
                  <a:pt x="474" y="1809"/>
                </a:lnTo>
                <a:lnTo>
                  <a:pt x="486" y="1814"/>
                </a:lnTo>
                <a:lnTo>
                  <a:pt x="492" y="1819"/>
                </a:lnTo>
                <a:lnTo>
                  <a:pt x="504" y="1819"/>
                </a:lnTo>
                <a:lnTo>
                  <a:pt x="510" y="1814"/>
                </a:lnTo>
                <a:lnTo>
                  <a:pt x="522" y="1814"/>
                </a:lnTo>
                <a:lnTo>
                  <a:pt x="534" y="1809"/>
                </a:lnTo>
                <a:lnTo>
                  <a:pt x="540" y="1804"/>
                </a:lnTo>
                <a:lnTo>
                  <a:pt x="552" y="1804"/>
                </a:lnTo>
                <a:lnTo>
                  <a:pt x="558" y="1804"/>
                </a:lnTo>
                <a:lnTo>
                  <a:pt x="570" y="1804"/>
                </a:lnTo>
                <a:lnTo>
                  <a:pt x="582" y="1804"/>
                </a:lnTo>
                <a:lnTo>
                  <a:pt x="588" y="1804"/>
                </a:lnTo>
                <a:lnTo>
                  <a:pt x="600" y="1809"/>
                </a:lnTo>
                <a:lnTo>
                  <a:pt x="606" y="1814"/>
                </a:lnTo>
                <a:lnTo>
                  <a:pt x="618" y="1819"/>
                </a:lnTo>
                <a:lnTo>
                  <a:pt x="624" y="1824"/>
                </a:lnTo>
                <a:lnTo>
                  <a:pt x="636" y="1829"/>
                </a:lnTo>
                <a:lnTo>
                  <a:pt x="648" y="1829"/>
                </a:lnTo>
                <a:lnTo>
                  <a:pt x="654" y="1829"/>
                </a:lnTo>
                <a:lnTo>
                  <a:pt x="666" y="1829"/>
                </a:lnTo>
                <a:lnTo>
                  <a:pt x="672" y="1824"/>
                </a:lnTo>
                <a:lnTo>
                  <a:pt x="684" y="1824"/>
                </a:lnTo>
                <a:lnTo>
                  <a:pt x="696" y="1819"/>
                </a:lnTo>
                <a:lnTo>
                  <a:pt x="702" y="1814"/>
                </a:lnTo>
                <a:lnTo>
                  <a:pt x="714" y="1809"/>
                </a:lnTo>
                <a:lnTo>
                  <a:pt x="720" y="1804"/>
                </a:lnTo>
                <a:lnTo>
                  <a:pt x="732" y="1799"/>
                </a:lnTo>
                <a:lnTo>
                  <a:pt x="744" y="1799"/>
                </a:lnTo>
                <a:lnTo>
                  <a:pt x="750" y="1799"/>
                </a:lnTo>
                <a:lnTo>
                  <a:pt x="762" y="1799"/>
                </a:lnTo>
                <a:lnTo>
                  <a:pt x="768" y="1804"/>
                </a:lnTo>
                <a:lnTo>
                  <a:pt x="780" y="1804"/>
                </a:lnTo>
                <a:lnTo>
                  <a:pt x="786" y="1809"/>
                </a:lnTo>
                <a:lnTo>
                  <a:pt x="798" y="1814"/>
                </a:lnTo>
                <a:lnTo>
                  <a:pt x="810" y="1819"/>
                </a:lnTo>
                <a:lnTo>
                  <a:pt x="816" y="1824"/>
                </a:lnTo>
                <a:lnTo>
                  <a:pt x="828" y="1824"/>
                </a:lnTo>
                <a:lnTo>
                  <a:pt x="834" y="1829"/>
                </a:lnTo>
                <a:lnTo>
                  <a:pt x="846" y="1829"/>
                </a:lnTo>
                <a:lnTo>
                  <a:pt x="858" y="1829"/>
                </a:lnTo>
                <a:lnTo>
                  <a:pt x="864" y="1829"/>
                </a:lnTo>
                <a:lnTo>
                  <a:pt x="876" y="1829"/>
                </a:lnTo>
                <a:lnTo>
                  <a:pt x="882" y="1829"/>
                </a:lnTo>
                <a:lnTo>
                  <a:pt x="894" y="1829"/>
                </a:lnTo>
                <a:lnTo>
                  <a:pt x="906" y="1829"/>
                </a:lnTo>
                <a:lnTo>
                  <a:pt x="912" y="1829"/>
                </a:lnTo>
                <a:lnTo>
                  <a:pt x="924" y="1834"/>
                </a:lnTo>
                <a:lnTo>
                  <a:pt x="930" y="1834"/>
                </a:lnTo>
                <a:lnTo>
                  <a:pt x="942" y="1839"/>
                </a:lnTo>
                <a:lnTo>
                  <a:pt x="948" y="1844"/>
                </a:lnTo>
                <a:lnTo>
                  <a:pt x="960" y="1849"/>
                </a:lnTo>
                <a:lnTo>
                  <a:pt x="972" y="1854"/>
                </a:lnTo>
                <a:lnTo>
                  <a:pt x="978" y="1863"/>
                </a:lnTo>
                <a:lnTo>
                  <a:pt x="990" y="1868"/>
                </a:lnTo>
                <a:lnTo>
                  <a:pt x="996" y="1868"/>
                </a:lnTo>
                <a:lnTo>
                  <a:pt x="1008" y="1873"/>
                </a:lnTo>
                <a:lnTo>
                  <a:pt x="1020" y="1873"/>
                </a:lnTo>
                <a:lnTo>
                  <a:pt x="1026" y="1878"/>
                </a:lnTo>
                <a:lnTo>
                  <a:pt x="1038" y="1878"/>
                </a:lnTo>
                <a:lnTo>
                  <a:pt x="1044" y="1878"/>
                </a:lnTo>
                <a:lnTo>
                  <a:pt x="1056" y="1878"/>
                </a:lnTo>
                <a:lnTo>
                  <a:pt x="1062" y="1873"/>
                </a:lnTo>
                <a:lnTo>
                  <a:pt x="1074" y="1873"/>
                </a:lnTo>
                <a:lnTo>
                  <a:pt x="1086" y="1873"/>
                </a:lnTo>
                <a:lnTo>
                  <a:pt x="1092" y="1873"/>
                </a:lnTo>
                <a:lnTo>
                  <a:pt x="1104" y="1873"/>
                </a:lnTo>
                <a:lnTo>
                  <a:pt x="1110" y="1873"/>
                </a:lnTo>
                <a:lnTo>
                  <a:pt x="1122" y="1873"/>
                </a:lnTo>
                <a:lnTo>
                  <a:pt x="1134" y="1873"/>
                </a:lnTo>
                <a:lnTo>
                  <a:pt x="1140" y="1873"/>
                </a:lnTo>
                <a:lnTo>
                  <a:pt x="1152" y="1873"/>
                </a:lnTo>
                <a:lnTo>
                  <a:pt x="1158" y="1873"/>
                </a:lnTo>
                <a:lnTo>
                  <a:pt x="1170" y="1868"/>
                </a:lnTo>
                <a:lnTo>
                  <a:pt x="1182" y="1863"/>
                </a:lnTo>
                <a:lnTo>
                  <a:pt x="1188" y="1859"/>
                </a:lnTo>
                <a:lnTo>
                  <a:pt x="1200" y="1854"/>
                </a:lnTo>
                <a:lnTo>
                  <a:pt x="1206" y="1844"/>
                </a:lnTo>
                <a:lnTo>
                  <a:pt x="1218" y="1839"/>
                </a:lnTo>
                <a:lnTo>
                  <a:pt x="1224" y="1829"/>
                </a:lnTo>
                <a:lnTo>
                  <a:pt x="1236" y="1819"/>
                </a:lnTo>
                <a:lnTo>
                  <a:pt x="1248" y="1809"/>
                </a:lnTo>
                <a:lnTo>
                  <a:pt x="1254" y="1804"/>
                </a:lnTo>
                <a:lnTo>
                  <a:pt x="1266" y="1794"/>
                </a:lnTo>
                <a:lnTo>
                  <a:pt x="1272" y="1789"/>
                </a:lnTo>
                <a:lnTo>
                  <a:pt x="1284" y="1784"/>
                </a:lnTo>
                <a:lnTo>
                  <a:pt x="1296" y="1779"/>
                </a:lnTo>
                <a:lnTo>
                  <a:pt x="1302" y="1774"/>
                </a:lnTo>
                <a:lnTo>
                  <a:pt x="1314" y="1769"/>
                </a:lnTo>
                <a:lnTo>
                  <a:pt x="1320" y="1769"/>
                </a:lnTo>
                <a:lnTo>
                  <a:pt x="1332" y="1764"/>
                </a:lnTo>
                <a:lnTo>
                  <a:pt x="1344" y="1759"/>
                </a:lnTo>
                <a:lnTo>
                  <a:pt x="1350" y="1754"/>
                </a:lnTo>
                <a:lnTo>
                  <a:pt x="1362" y="1749"/>
                </a:lnTo>
                <a:lnTo>
                  <a:pt x="1368" y="1744"/>
                </a:lnTo>
                <a:lnTo>
                  <a:pt x="1380" y="1734"/>
                </a:lnTo>
                <a:lnTo>
                  <a:pt x="1386" y="1729"/>
                </a:lnTo>
                <a:lnTo>
                  <a:pt x="1398" y="1724"/>
                </a:lnTo>
                <a:lnTo>
                  <a:pt x="1410" y="1714"/>
                </a:lnTo>
                <a:lnTo>
                  <a:pt x="1416" y="1709"/>
                </a:lnTo>
                <a:lnTo>
                  <a:pt x="1428" y="1699"/>
                </a:lnTo>
                <a:lnTo>
                  <a:pt x="1434" y="1694"/>
                </a:lnTo>
                <a:lnTo>
                  <a:pt x="1446" y="1689"/>
                </a:lnTo>
                <a:lnTo>
                  <a:pt x="1458" y="1684"/>
                </a:lnTo>
                <a:lnTo>
                  <a:pt x="1464" y="1684"/>
                </a:lnTo>
                <a:lnTo>
                  <a:pt x="1476" y="1679"/>
                </a:lnTo>
                <a:lnTo>
                  <a:pt x="1482" y="1679"/>
                </a:lnTo>
                <a:lnTo>
                  <a:pt x="1494" y="1679"/>
                </a:lnTo>
                <a:lnTo>
                  <a:pt x="1500" y="1674"/>
                </a:lnTo>
                <a:lnTo>
                  <a:pt x="1512" y="1674"/>
                </a:lnTo>
                <a:lnTo>
                  <a:pt x="1524" y="1674"/>
                </a:lnTo>
                <a:lnTo>
                  <a:pt x="1530" y="1669"/>
                </a:lnTo>
                <a:lnTo>
                  <a:pt x="1542" y="1664"/>
                </a:lnTo>
                <a:lnTo>
                  <a:pt x="1548" y="1664"/>
                </a:lnTo>
                <a:lnTo>
                  <a:pt x="1560" y="1659"/>
                </a:lnTo>
                <a:lnTo>
                  <a:pt x="1572" y="1654"/>
                </a:lnTo>
                <a:lnTo>
                  <a:pt x="1578" y="1649"/>
                </a:lnTo>
                <a:lnTo>
                  <a:pt x="1590" y="1644"/>
                </a:lnTo>
                <a:lnTo>
                  <a:pt x="1596" y="1639"/>
                </a:lnTo>
                <a:lnTo>
                  <a:pt x="1608" y="1634"/>
                </a:lnTo>
                <a:lnTo>
                  <a:pt x="1620" y="1634"/>
                </a:lnTo>
                <a:lnTo>
                  <a:pt x="1626" y="1629"/>
                </a:lnTo>
                <a:lnTo>
                  <a:pt x="1638" y="1629"/>
                </a:lnTo>
                <a:lnTo>
                  <a:pt x="1644" y="1629"/>
                </a:lnTo>
                <a:lnTo>
                  <a:pt x="1656" y="1629"/>
                </a:lnTo>
                <a:lnTo>
                  <a:pt x="1662" y="1629"/>
                </a:lnTo>
                <a:lnTo>
                  <a:pt x="1674" y="1629"/>
                </a:lnTo>
                <a:lnTo>
                  <a:pt x="1686" y="1629"/>
                </a:lnTo>
                <a:lnTo>
                  <a:pt x="1692" y="1629"/>
                </a:lnTo>
                <a:lnTo>
                  <a:pt x="1704" y="1629"/>
                </a:lnTo>
                <a:lnTo>
                  <a:pt x="1710" y="1624"/>
                </a:lnTo>
                <a:lnTo>
                  <a:pt x="1722" y="1624"/>
                </a:lnTo>
                <a:lnTo>
                  <a:pt x="1734" y="1619"/>
                </a:lnTo>
                <a:lnTo>
                  <a:pt x="1740" y="1619"/>
                </a:lnTo>
                <a:lnTo>
                  <a:pt x="1752" y="1614"/>
                </a:lnTo>
                <a:lnTo>
                  <a:pt x="1758" y="1609"/>
                </a:lnTo>
                <a:lnTo>
                  <a:pt x="1770" y="1609"/>
                </a:lnTo>
                <a:lnTo>
                  <a:pt x="1782" y="1604"/>
                </a:lnTo>
                <a:lnTo>
                  <a:pt x="1788" y="1604"/>
                </a:lnTo>
                <a:lnTo>
                  <a:pt x="1800" y="1604"/>
                </a:lnTo>
                <a:lnTo>
                  <a:pt x="1806" y="1599"/>
                </a:lnTo>
                <a:lnTo>
                  <a:pt x="1818" y="1599"/>
                </a:lnTo>
                <a:lnTo>
                  <a:pt x="1824" y="1604"/>
                </a:lnTo>
                <a:lnTo>
                  <a:pt x="1836" y="1604"/>
                </a:lnTo>
                <a:lnTo>
                  <a:pt x="1848" y="1604"/>
                </a:lnTo>
                <a:lnTo>
                  <a:pt x="1854" y="1604"/>
                </a:lnTo>
                <a:lnTo>
                  <a:pt x="1866" y="1604"/>
                </a:lnTo>
                <a:lnTo>
                  <a:pt x="1872" y="1604"/>
                </a:lnTo>
                <a:lnTo>
                  <a:pt x="1884" y="1604"/>
                </a:lnTo>
                <a:lnTo>
                  <a:pt x="1896" y="1604"/>
                </a:lnTo>
                <a:lnTo>
                  <a:pt x="1902" y="1599"/>
                </a:lnTo>
                <a:lnTo>
                  <a:pt x="1914" y="1599"/>
                </a:lnTo>
                <a:lnTo>
                  <a:pt x="1920" y="1594"/>
                </a:lnTo>
                <a:lnTo>
                  <a:pt x="1932" y="1594"/>
                </a:lnTo>
                <a:lnTo>
                  <a:pt x="1938" y="1589"/>
                </a:lnTo>
                <a:lnTo>
                  <a:pt x="1950" y="1589"/>
                </a:lnTo>
                <a:lnTo>
                  <a:pt x="1962" y="1589"/>
                </a:lnTo>
                <a:lnTo>
                  <a:pt x="1968" y="1589"/>
                </a:lnTo>
                <a:lnTo>
                  <a:pt x="1980" y="1589"/>
                </a:lnTo>
                <a:lnTo>
                  <a:pt x="1986" y="1589"/>
                </a:lnTo>
                <a:lnTo>
                  <a:pt x="1998" y="1589"/>
                </a:lnTo>
                <a:lnTo>
                  <a:pt x="2010" y="1589"/>
                </a:lnTo>
                <a:lnTo>
                  <a:pt x="2016" y="1594"/>
                </a:lnTo>
                <a:lnTo>
                  <a:pt x="2028" y="1594"/>
                </a:lnTo>
                <a:lnTo>
                  <a:pt x="2034" y="1594"/>
                </a:lnTo>
                <a:lnTo>
                  <a:pt x="2046" y="1594"/>
                </a:lnTo>
                <a:lnTo>
                  <a:pt x="2058" y="1594"/>
                </a:lnTo>
                <a:lnTo>
                  <a:pt x="2064" y="1594"/>
                </a:lnTo>
                <a:lnTo>
                  <a:pt x="2076" y="1594"/>
                </a:lnTo>
                <a:lnTo>
                  <a:pt x="2082" y="1589"/>
                </a:lnTo>
                <a:lnTo>
                  <a:pt x="2094" y="1589"/>
                </a:lnTo>
                <a:lnTo>
                  <a:pt x="2100" y="1589"/>
                </a:lnTo>
                <a:lnTo>
                  <a:pt x="2112" y="1584"/>
                </a:lnTo>
                <a:lnTo>
                  <a:pt x="2124" y="1584"/>
                </a:lnTo>
                <a:lnTo>
                  <a:pt x="2130" y="1584"/>
                </a:lnTo>
                <a:lnTo>
                  <a:pt x="2142" y="1580"/>
                </a:lnTo>
                <a:lnTo>
                  <a:pt x="2148" y="1580"/>
                </a:lnTo>
                <a:lnTo>
                  <a:pt x="2160" y="1584"/>
                </a:lnTo>
                <a:lnTo>
                  <a:pt x="2172" y="1584"/>
                </a:lnTo>
                <a:lnTo>
                  <a:pt x="2178" y="1584"/>
                </a:lnTo>
                <a:lnTo>
                  <a:pt x="2190" y="1584"/>
                </a:lnTo>
                <a:lnTo>
                  <a:pt x="2196" y="1589"/>
                </a:lnTo>
                <a:lnTo>
                  <a:pt x="2208" y="1589"/>
                </a:lnTo>
                <a:lnTo>
                  <a:pt x="2220" y="1589"/>
                </a:lnTo>
                <a:lnTo>
                  <a:pt x="2226" y="1589"/>
                </a:lnTo>
                <a:lnTo>
                  <a:pt x="2238" y="1589"/>
                </a:lnTo>
                <a:lnTo>
                  <a:pt x="2244" y="1584"/>
                </a:lnTo>
                <a:lnTo>
                  <a:pt x="2256" y="1584"/>
                </a:lnTo>
                <a:lnTo>
                  <a:pt x="2262" y="1584"/>
                </a:lnTo>
                <a:lnTo>
                  <a:pt x="2274" y="1580"/>
                </a:lnTo>
                <a:lnTo>
                  <a:pt x="2286" y="1580"/>
                </a:lnTo>
                <a:lnTo>
                  <a:pt x="2292" y="1580"/>
                </a:lnTo>
                <a:lnTo>
                  <a:pt x="2304" y="1575"/>
                </a:lnTo>
                <a:lnTo>
                  <a:pt x="2310" y="1575"/>
                </a:lnTo>
                <a:lnTo>
                  <a:pt x="2322" y="1575"/>
                </a:lnTo>
                <a:lnTo>
                  <a:pt x="2334" y="1575"/>
                </a:lnTo>
                <a:lnTo>
                  <a:pt x="2340" y="1575"/>
                </a:lnTo>
                <a:lnTo>
                  <a:pt x="2352" y="1580"/>
                </a:lnTo>
                <a:lnTo>
                  <a:pt x="2358" y="1580"/>
                </a:lnTo>
                <a:lnTo>
                  <a:pt x="2370" y="1580"/>
                </a:lnTo>
                <a:lnTo>
                  <a:pt x="2376" y="1580"/>
                </a:lnTo>
                <a:lnTo>
                  <a:pt x="2388" y="1580"/>
                </a:lnTo>
                <a:lnTo>
                  <a:pt x="2400" y="1580"/>
                </a:lnTo>
                <a:lnTo>
                  <a:pt x="2406" y="1580"/>
                </a:lnTo>
                <a:lnTo>
                  <a:pt x="2418" y="1575"/>
                </a:lnTo>
                <a:lnTo>
                  <a:pt x="2424" y="1575"/>
                </a:lnTo>
                <a:lnTo>
                  <a:pt x="2436" y="1570"/>
                </a:lnTo>
                <a:lnTo>
                  <a:pt x="2448" y="1570"/>
                </a:lnTo>
                <a:lnTo>
                  <a:pt x="2454" y="1565"/>
                </a:lnTo>
                <a:lnTo>
                  <a:pt x="2466" y="1565"/>
                </a:lnTo>
                <a:lnTo>
                  <a:pt x="2472" y="1560"/>
                </a:lnTo>
                <a:lnTo>
                  <a:pt x="2484" y="1560"/>
                </a:lnTo>
                <a:lnTo>
                  <a:pt x="2496" y="1560"/>
                </a:lnTo>
                <a:lnTo>
                  <a:pt x="2502" y="1555"/>
                </a:lnTo>
                <a:lnTo>
                  <a:pt x="2514" y="1555"/>
                </a:lnTo>
                <a:lnTo>
                  <a:pt x="2520" y="1560"/>
                </a:lnTo>
                <a:lnTo>
                  <a:pt x="2532" y="1560"/>
                </a:lnTo>
                <a:lnTo>
                  <a:pt x="2538" y="1560"/>
                </a:lnTo>
                <a:lnTo>
                  <a:pt x="2550" y="1565"/>
                </a:lnTo>
                <a:lnTo>
                  <a:pt x="2562" y="1565"/>
                </a:lnTo>
                <a:lnTo>
                  <a:pt x="2568" y="1565"/>
                </a:lnTo>
                <a:lnTo>
                  <a:pt x="2580" y="1565"/>
                </a:lnTo>
                <a:lnTo>
                  <a:pt x="2586" y="1565"/>
                </a:lnTo>
                <a:lnTo>
                  <a:pt x="2598" y="1565"/>
                </a:lnTo>
                <a:lnTo>
                  <a:pt x="2610" y="1560"/>
                </a:lnTo>
                <a:lnTo>
                  <a:pt x="2616" y="1560"/>
                </a:lnTo>
                <a:lnTo>
                  <a:pt x="2628" y="1560"/>
                </a:lnTo>
                <a:lnTo>
                  <a:pt x="2634" y="1555"/>
                </a:lnTo>
                <a:lnTo>
                  <a:pt x="2646" y="1555"/>
                </a:lnTo>
                <a:lnTo>
                  <a:pt x="2658" y="1555"/>
                </a:lnTo>
                <a:lnTo>
                  <a:pt x="2664" y="1555"/>
                </a:lnTo>
                <a:lnTo>
                  <a:pt x="2676" y="1555"/>
                </a:lnTo>
                <a:lnTo>
                  <a:pt x="2682" y="1555"/>
                </a:lnTo>
                <a:lnTo>
                  <a:pt x="2694" y="1555"/>
                </a:lnTo>
                <a:lnTo>
                  <a:pt x="2700" y="1560"/>
                </a:lnTo>
                <a:lnTo>
                  <a:pt x="2712" y="1560"/>
                </a:lnTo>
                <a:lnTo>
                  <a:pt x="2724" y="1560"/>
                </a:lnTo>
                <a:lnTo>
                  <a:pt x="2730" y="1565"/>
                </a:lnTo>
                <a:lnTo>
                  <a:pt x="2742" y="1565"/>
                </a:lnTo>
                <a:lnTo>
                  <a:pt x="2748" y="1570"/>
                </a:lnTo>
                <a:lnTo>
                  <a:pt x="2760" y="1570"/>
                </a:lnTo>
                <a:lnTo>
                  <a:pt x="2772" y="1570"/>
                </a:lnTo>
                <a:lnTo>
                  <a:pt x="2778" y="1570"/>
                </a:lnTo>
                <a:lnTo>
                  <a:pt x="2790" y="1570"/>
                </a:lnTo>
                <a:lnTo>
                  <a:pt x="2796" y="1565"/>
                </a:lnTo>
                <a:lnTo>
                  <a:pt x="2808" y="1565"/>
                </a:lnTo>
                <a:lnTo>
                  <a:pt x="2814" y="1565"/>
                </a:lnTo>
                <a:lnTo>
                  <a:pt x="2826" y="1565"/>
                </a:lnTo>
                <a:lnTo>
                  <a:pt x="2838" y="1565"/>
                </a:lnTo>
                <a:lnTo>
                  <a:pt x="2844" y="1565"/>
                </a:lnTo>
                <a:lnTo>
                  <a:pt x="2856" y="1565"/>
                </a:lnTo>
                <a:lnTo>
                  <a:pt x="2862" y="1570"/>
                </a:lnTo>
                <a:lnTo>
                  <a:pt x="2874" y="1570"/>
                </a:lnTo>
                <a:lnTo>
                  <a:pt x="2886" y="1575"/>
                </a:lnTo>
                <a:lnTo>
                  <a:pt x="2892" y="1580"/>
                </a:lnTo>
                <a:lnTo>
                  <a:pt x="2904" y="1580"/>
                </a:lnTo>
                <a:lnTo>
                  <a:pt x="2910" y="1584"/>
                </a:lnTo>
                <a:lnTo>
                  <a:pt x="2922" y="1589"/>
                </a:lnTo>
                <a:lnTo>
                  <a:pt x="2934" y="1589"/>
                </a:lnTo>
                <a:lnTo>
                  <a:pt x="2940" y="1589"/>
                </a:lnTo>
                <a:lnTo>
                  <a:pt x="2952" y="1594"/>
                </a:lnTo>
                <a:lnTo>
                  <a:pt x="2958" y="1594"/>
                </a:lnTo>
                <a:lnTo>
                  <a:pt x="2970" y="1594"/>
                </a:lnTo>
                <a:lnTo>
                  <a:pt x="2976" y="1594"/>
                </a:lnTo>
                <a:lnTo>
                  <a:pt x="2988" y="1594"/>
                </a:lnTo>
                <a:lnTo>
                  <a:pt x="3000" y="1594"/>
                </a:lnTo>
                <a:lnTo>
                  <a:pt x="3006" y="1594"/>
                </a:lnTo>
                <a:lnTo>
                  <a:pt x="3018" y="1594"/>
                </a:lnTo>
              </a:path>
            </a:pathLst>
          </a:custGeom>
          <a:noFill/>
          <a:ln w="28575" cap="flat" cmpd="sng">
            <a:solidFill>
              <a:srgbClr val="0000FF"/>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37" name="Rectangle 57">
            <a:extLst>
              <a:ext uri="{FF2B5EF4-FFF2-40B4-BE49-F238E27FC236}">
                <a16:creationId xmlns:a16="http://schemas.microsoft.com/office/drawing/2014/main" id="{302FD588-24D6-4EB4-85C5-57A6D97C8DA7}"/>
              </a:ext>
            </a:extLst>
          </p:cNvPr>
          <p:cNvSpPr>
            <a:spLocks noChangeArrowheads="1"/>
          </p:cNvSpPr>
          <p:nvPr/>
        </p:nvSpPr>
        <p:spPr bwMode="auto">
          <a:xfrm>
            <a:off x="4076700" y="5892800"/>
            <a:ext cx="16446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800">
                <a:solidFill>
                  <a:srgbClr val="000000"/>
                </a:solidFill>
                <a:latin typeface="Helvetica" panose="020B0604020202020204" pitchFamily="34" charset="0"/>
              </a:rPr>
              <a:t>Frequency (MHz)</a:t>
            </a:r>
            <a:endParaRPr lang="en-US" altLang="en-US" sz="1800">
              <a:latin typeface="Times New Roman" panose="02020603050405020304" pitchFamily="18" charset="0"/>
            </a:endParaRPr>
          </a:p>
        </p:txBody>
      </p:sp>
      <p:sp>
        <p:nvSpPr>
          <p:cNvPr id="20538" name="Text Box 58">
            <a:extLst>
              <a:ext uri="{FF2B5EF4-FFF2-40B4-BE49-F238E27FC236}">
                <a16:creationId xmlns:a16="http://schemas.microsoft.com/office/drawing/2014/main" id="{B32E6409-63EE-4A51-8959-642A506F60D2}"/>
              </a:ext>
            </a:extLst>
          </p:cNvPr>
          <p:cNvSpPr txBox="1">
            <a:spLocks noChangeArrowheads="1"/>
          </p:cNvSpPr>
          <p:nvPr/>
        </p:nvSpPr>
        <p:spPr bwMode="auto">
          <a:xfrm rot="-5400000">
            <a:off x="7339807" y="3696493"/>
            <a:ext cx="1308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Phase (Deg)</a:t>
            </a:r>
          </a:p>
        </p:txBody>
      </p:sp>
      <p:sp>
        <p:nvSpPr>
          <p:cNvPr id="20539" name="Text Box 59">
            <a:extLst>
              <a:ext uri="{FF2B5EF4-FFF2-40B4-BE49-F238E27FC236}">
                <a16:creationId xmlns:a16="http://schemas.microsoft.com/office/drawing/2014/main" id="{063B0726-D54D-409F-9AD3-BFAA69023D64}"/>
              </a:ext>
            </a:extLst>
          </p:cNvPr>
          <p:cNvSpPr txBox="1">
            <a:spLocks noChangeArrowheads="1"/>
          </p:cNvSpPr>
          <p:nvPr/>
        </p:nvSpPr>
        <p:spPr bwMode="auto">
          <a:xfrm rot="-5400000">
            <a:off x="1047750" y="3816350"/>
            <a:ext cx="15478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Amplitude (</a:t>
            </a:r>
            <a:r>
              <a:rPr lang="en-US" altLang="en-US" sz="1800">
                <a:latin typeface="Symbol" panose="05050102010706020507" pitchFamily="18" charset="2"/>
              </a:rPr>
              <a:t>W</a:t>
            </a:r>
            <a:r>
              <a:rPr lang="en-US" altLang="en-US" sz="1800">
                <a:latin typeface="Times New Roman" panose="02020603050405020304" pitchFamily="18" charset="0"/>
              </a:rPr>
              <a:t>)</a:t>
            </a:r>
          </a:p>
        </p:txBody>
      </p:sp>
      <p:sp>
        <p:nvSpPr>
          <p:cNvPr id="20540" name="Line 60">
            <a:extLst>
              <a:ext uri="{FF2B5EF4-FFF2-40B4-BE49-F238E27FC236}">
                <a16:creationId xmlns:a16="http://schemas.microsoft.com/office/drawing/2014/main" id="{3948890D-C535-41D1-A243-037EE8D22D31}"/>
              </a:ext>
            </a:extLst>
          </p:cNvPr>
          <p:cNvSpPr>
            <a:spLocks noChangeShapeType="1"/>
          </p:cNvSpPr>
          <p:nvPr/>
        </p:nvSpPr>
        <p:spPr bwMode="auto">
          <a:xfrm flipV="1">
            <a:off x="2857500" y="4368800"/>
            <a:ext cx="2286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41" name="Text Box 61">
            <a:extLst>
              <a:ext uri="{FF2B5EF4-FFF2-40B4-BE49-F238E27FC236}">
                <a16:creationId xmlns:a16="http://schemas.microsoft.com/office/drawing/2014/main" id="{FFBCB375-F3E8-47B5-A3E3-6C1AC37AC942}"/>
              </a:ext>
            </a:extLst>
          </p:cNvPr>
          <p:cNvSpPr txBox="1">
            <a:spLocks noChangeArrowheads="1"/>
          </p:cNvSpPr>
          <p:nvPr/>
        </p:nvSpPr>
        <p:spPr bwMode="auto">
          <a:xfrm>
            <a:off x="3086100" y="4140200"/>
            <a:ext cx="1098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amplitude</a:t>
            </a:r>
          </a:p>
        </p:txBody>
      </p:sp>
      <p:sp>
        <p:nvSpPr>
          <p:cNvPr id="20542" name="Line 62">
            <a:extLst>
              <a:ext uri="{FF2B5EF4-FFF2-40B4-BE49-F238E27FC236}">
                <a16:creationId xmlns:a16="http://schemas.microsoft.com/office/drawing/2014/main" id="{84164700-05FE-4059-9C32-856A5B5A753D}"/>
              </a:ext>
            </a:extLst>
          </p:cNvPr>
          <p:cNvSpPr>
            <a:spLocks noChangeShapeType="1"/>
          </p:cNvSpPr>
          <p:nvPr/>
        </p:nvSpPr>
        <p:spPr bwMode="auto">
          <a:xfrm flipV="1">
            <a:off x="5295900" y="4605338"/>
            <a:ext cx="227013" cy="296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43" name="Text Box 63">
            <a:extLst>
              <a:ext uri="{FF2B5EF4-FFF2-40B4-BE49-F238E27FC236}">
                <a16:creationId xmlns:a16="http://schemas.microsoft.com/office/drawing/2014/main" id="{E33D784C-8FD5-4F96-9AA9-89873149087E}"/>
              </a:ext>
            </a:extLst>
          </p:cNvPr>
          <p:cNvSpPr txBox="1">
            <a:spLocks noChangeArrowheads="1"/>
          </p:cNvSpPr>
          <p:nvPr/>
        </p:nvSpPr>
        <p:spPr bwMode="auto">
          <a:xfrm>
            <a:off x="5522913" y="4305300"/>
            <a:ext cx="70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phase</a:t>
            </a:r>
          </a:p>
        </p:txBody>
      </p:sp>
      <p:sp>
        <p:nvSpPr>
          <p:cNvPr id="20544" name="Text Box 64">
            <a:extLst>
              <a:ext uri="{FF2B5EF4-FFF2-40B4-BE49-F238E27FC236}">
                <a16:creationId xmlns:a16="http://schemas.microsoft.com/office/drawing/2014/main" id="{6F304BA6-4530-4B81-A9D0-C1B7514002B1}"/>
              </a:ext>
            </a:extLst>
          </p:cNvPr>
          <p:cNvSpPr txBox="1">
            <a:spLocks noChangeArrowheads="1"/>
          </p:cNvSpPr>
          <p:nvPr/>
        </p:nvSpPr>
        <p:spPr bwMode="auto">
          <a:xfrm>
            <a:off x="746125" y="1260475"/>
            <a:ext cx="16811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 2</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5">
            <a:extLst>
              <a:ext uri="{FF2B5EF4-FFF2-40B4-BE49-F238E27FC236}">
                <a16:creationId xmlns:a16="http://schemas.microsoft.com/office/drawing/2014/main" id="{42915943-8D39-4D8F-A1DF-10319EA77DB8}"/>
              </a:ext>
            </a:extLst>
          </p:cNvPr>
          <p:cNvSpPr>
            <a:spLocks noChangeArrowheads="1"/>
          </p:cNvSpPr>
          <p:nvPr/>
        </p:nvSpPr>
        <p:spPr bwMode="auto">
          <a:xfrm>
            <a:off x="1524000" y="1752600"/>
            <a:ext cx="5938838" cy="45688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34" name="Rectangle 6">
            <a:extLst>
              <a:ext uri="{FF2B5EF4-FFF2-40B4-BE49-F238E27FC236}">
                <a16:creationId xmlns:a16="http://schemas.microsoft.com/office/drawing/2014/main" id="{64AB152C-466F-4486-851D-8A883CF9CAFE}"/>
              </a:ext>
            </a:extLst>
          </p:cNvPr>
          <p:cNvSpPr>
            <a:spLocks noChangeArrowheads="1"/>
          </p:cNvSpPr>
          <p:nvPr/>
        </p:nvSpPr>
        <p:spPr bwMode="auto">
          <a:xfrm>
            <a:off x="2295525" y="2098675"/>
            <a:ext cx="4586288" cy="3703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35" name="Rectangle 7">
            <a:extLst>
              <a:ext uri="{FF2B5EF4-FFF2-40B4-BE49-F238E27FC236}">
                <a16:creationId xmlns:a16="http://schemas.microsoft.com/office/drawing/2014/main" id="{56E8C2C0-B5EB-42B2-9587-DDE48CE63588}"/>
              </a:ext>
            </a:extLst>
          </p:cNvPr>
          <p:cNvSpPr>
            <a:spLocks noChangeArrowheads="1"/>
          </p:cNvSpPr>
          <p:nvPr/>
        </p:nvSpPr>
        <p:spPr bwMode="auto">
          <a:xfrm>
            <a:off x="2295525" y="2098675"/>
            <a:ext cx="4586288" cy="370363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36" name="Line 8">
            <a:extLst>
              <a:ext uri="{FF2B5EF4-FFF2-40B4-BE49-F238E27FC236}">
                <a16:creationId xmlns:a16="http://schemas.microsoft.com/office/drawing/2014/main" id="{342F7FAA-C20B-44C8-A2C4-97AD343D66A8}"/>
              </a:ext>
            </a:extLst>
          </p:cNvPr>
          <p:cNvSpPr>
            <a:spLocks noChangeShapeType="1"/>
          </p:cNvSpPr>
          <p:nvPr/>
        </p:nvSpPr>
        <p:spPr bwMode="auto">
          <a:xfrm>
            <a:off x="2295525" y="2098675"/>
            <a:ext cx="45862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37" name="Line 9">
            <a:extLst>
              <a:ext uri="{FF2B5EF4-FFF2-40B4-BE49-F238E27FC236}">
                <a16:creationId xmlns:a16="http://schemas.microsoft.com/office/drawing/2014/main" id="{7AFE0497-BA81-4391-B314-56D819788E42}"/>
              </a:ext>
            </a:extLst>
          </p:cNvPr>
          <p:cNvSpPr>
            <a:spLocks noChangeShapeType="1"/>
          </p:cNvSpPr>
          <p:nvPr/>
        </p:nvSpPr>
        <p:spPr bwMode="auto">
          <a:xfrm>
            <a:off x="2295525" y="5802313"/>
            <a:ext cx="45862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38" name="Line 10">
            <a:extLst>
              <a:ext uri="{FF2B5EF4-FFF2-40B4-BE49-F238E27FC236}">
                <a16:creationId xmlns:a16="http://schemas.microsoft.com/office/drawing/2014/main" id="{CD5719B7-FACD-4A76-A992-4BEDD9F72A73}"/>
              </a:ext>
            </a:extLst>
          </p:cNvPr>
          <p:cNvSpPr>
            <a:spLocks noChangeShapeType="1"/>
          </p:cNvSpPr>
          <p:nvPr/>
        </p:nvSpPr>
        <p:spPr bwMode="auto">
          <a:xfrm flipV="1">
            <a:off x="6881813" y="2098675"/>
            <a:ext cx="1587" cy="370363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39" name="Line 11">
            <a:extLst>
              <a:ext uri="{FF2B5EF4-FFF2-40B4-BE49-F238E27FC236}">
                <a16:creationId xmlns:a16="http://schemas.microsoft.com/office/drawing/2014/main" id="{985DAB8D-80E9-4BD6-843E-F2DC60C72A9B}"/>
              </a:ext>
            </a:extLst>
          </p:cNvPr>
          <p:cNvSpPr>
            <a:spLocks noChangeShapeType="1"/>
          </p:cNvSpPr>
          <p:nvPr/>
        </p:nvSpPr>
        <p:spPr bwMode="auto">
          <a:xfrm flipV="1">
            <a:off x="2295525" y="2098675"/>
            <a:ext cx="1588" cy="370363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0" name="Line 12">
            <a:extLst>
              <a:ext uri="{FF2B5EF4-FFF2-40B4-BE49-F238E27FC236}">
                <a16:creationId xmlns:a16="http://schemas.microsoft.com/office/drawing/2014/main" id="{47719EC6-A292-488D-8E29-5E1297D8E4E8}"/>
              </a:ext>
            </a:extLst>
          </p:cNvPr>
          <p:cNvSpPr>
            <a:spLocks noChangeShapeType="1"/>
          </p:cNvSpPr>
          <p:nvPr/>
        </p:nvSpPr>
        <p:spPr bwMode="auto">
          <a:xfrm>
            <a:off x="2295525" y="5802313"/>
            <a:ext cx="45862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1" name="Line 13">
            <a:extLst>
              <a:ext uri="{FF2B5EF4-FFF2-40B4-BE49-F238E27FC236}">
                <a16:creationId xmlns:a16="http://schemas.microsoft.com/office/drawing/2014/main" id="{10D89E97-FAEC-4E9D-B043-F1547CDBDE02}"/>
              </a:ext>
            </a:extLst>
          </p:cNvPr>
          <p:cNvSpPr>
            <a:spLocks noChangeShapeType="1"/>
          </p:cNvSpPr>
          <p:nvPr/>
        </p:nvSpPr>
        <p:spPr bwMode="auto">
          <a:xfrm flipV="1">
            <a:off x="2295525" y="2098675"/>
            <a:ext cx="1588" cy="370363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2" name="Line 14">
            <a:extLst>
              <a:ext uri="{FF2B5EF4-FFF2-40B4-BE49-F238E27FC236}">
                <a16:creationId xmlns:a16="http://schemas.microsoft.com/office/drawing/2014/main" id="{F4267E24-F0A9-4578-B36E-4CBC99080230}"/>
              </a:ext>
            </a:extLst>
          </p:cNvPr>
          <p:cNvSpPr>
            <a:spLocks noChangeShapeType="1"/>
          </p:cNvSpPr>
          <p:nvPr/>
        </p:nvSpPr>
        <p:spPr bwMode="auto">
          <a:xfrm flipV="1">
            <a:off x="2295525" y="5748338"/>
            <a:ext cx="1588"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3" name="Line 15">
            <a:extLst>
              <a:ext uri="{FF2B5EF4-FFF2-40B4-BE49-F238E27FC236}">
                <a16:creationId xmlns:a16="http://schemas.microsoft.com/office/drawing/2014/main" id="{70D0F44E-66C1-4C00-9548-09C701EA152C}"/>
              </a:ext>
            </a:extLst>
          </p:cNvPr>
          <p:cNvSpPr>
            <a:spLocks noChangeShapeType="1"/>
          </p:cNvSpPr>
          <p:nvPr/>
        </p:nvSpPr>
        <p:spPr bwMode="auto">
          <a:xfrm>
            <a:off x="2295525" y="2098675"/>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4" name="Rectangle 16">
            <a:extLst>
              <a:ext uri="{FF2B5EF4-FFF2-40B4-BE49-F238E27FC236}">
                <a16:creationId xmlns:a16="http://schemas.microsoft.com/office/drawing/2014/main" id="{04F309B6-5FE9-40DB-8D4E-D3E95EDE54A5}"/>
              </a:ext>
            </a:extLst>
          </p:cNvPr>
          <p:cNvSpPr>
            <a:spLocks noChangeArrowheads="1"/>
          </p:cNvSpPr>
          <p:nvPr/>
        </p:nvSpPr>
        <p:spPr bwMode="auto">
          <a:xfrm>
            <a:off x="2263775"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22545" name="Line 17">
            <a:extLst>
              <a:ext uri="{FF2B5EF4-FFF2-40B4-BE49-F238E27FC236}">
                <a16:creationId xmlns:a16="http://schemas.microsoft.com/office/drawing/2014/main" id="{EC77B589-4A01-48A2-A18D-1AA3A200FBBB}"/>
              </a:ext>
            </a:extLst>
          </p:cNvPr>
          <p:cNvSpPr>
            <a:spLocks noChangeShapeType="1"/>
          </p:cNvSpPr>
          <p:nvPr/>
        </p:nvSpPr>
        <p:spPr bwMode="auto">
          <a:xfrm flipV="1">
            <a:off x="2749550" y="5748338"/>
            <a:ext cx="1588"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6" name="Line 18">
            <a:extLst>
              <a:ext uri="{FF2B5EF4-FFF2-40B4-BE49-F238E27FC236}">
                <a16:creationId xmlns:a16="http://schemas.microsoft.com/office/drawing/2014/main" id="{5D971F69-90C5-4199-93DA-B333D2B40983}"/>
              </a:ext>
            </a:extLst>
          </p:cNvPr>
          <p:cNvSpPr>
            <a:spLocks noChangeShapeType="1"/>
          </p:cNvSpPr>
          <p:nvPr/>
        </p:nvSpPr>
        <p:spPr bwMode="auto">
          <a:xfrm>
            <a:off x="2749550" y="2098675"/>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7" name="Rectangle 19">
            <a:extLst>
              <a:ext uri="{FF2B5EF4-FFF2-40B4-BE49-F238E27FC236}">
                <a16:creationId xmlns:a16="http://schemas.microsoft.com/office/drawing/2014/main" id="{3785A09C-B711-4CE4-8A95-1124526A9129}"/>
              </a:ext>
            </a:extLst>
          </p:cNvPr>
          <p:cNvSpPr>
            <a:spLocks noChangeArrowheads="1"/>
          </p:cNvSpPr>
          <p:nvPr/>
        </p:nvSpPr>
        <p:spPr bwMode="auto">
          <a:xfrm>
            <a:off x="2717800"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22548" name="Line 20">
            <a:extLst>
              <a:ext uri="{FF2B5EF4-FFF2-40B4-BE49-F238E27FC236}">
                <a16:creationId xmlns:a16="http://schemas.microsoft.com/office/drawing/2014/main" id="{31D3218E-3018-4764-91F6-8F622B1AD7B0}"/>
              </a:ext>
            </a:extLst>
          </p:cNvPr>
          <p:cNvSpPr>
            <a:spLocks noChangeShapeType="1"/>
          </p:cNvSpPr>
          <p:nvPr/>
        </p:nvSpPr>
        <p:spPr bwMode="auto">
          <a:xfrm flipV="1">
            <a:off x="3203575" y="5748338"/>
            <a:ext cx="1588"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9" name="Line 21">
            <a:extLst>
              <a:ext uri="{FF2B5EF4-FFF2-40B4-BE49-F238E27FC236}">
                <a16:creationId xmlns:a16="http://schemas.microsoft.com/office/drawing/2014/main" id="{B143F1A4-ED41-403B-B279-36FEA0B9F16C}"/>
              </a:ext>
            </a:extLst>
          </p:cNvPr>
          <p:cNvSpPr>
            <a:spLocks noChangeShapeType="1"/>
          </p:cNvSpPr>
          <p:nvPr/>
        </p:nvSpPr>
        <p:spPr bwMode="auto">
          <a:xfrm>
            <a:off x="3203575" y="2098675"/>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0" name="Rectangle 22">
            <a:extLst>
              <a:ext uri="{FF2B5EF4-FFF2-40B4-BE49-F238E27FC236}">
                <a16:creationId xmlns:a16="http://schemas.microsoft.com/office/drawing/2014/main" id="{F873F0AB-9409-47A2-8402-EE9E10F5284B}"/>
              </a:ext>
            </a:extLst>
          </p:cNvPr>
          <p:cNvSpPr>
            <a:spLocks noChangeArrowheads="1"/>
          </p:cNvSpPr>
          <p:nvPr/>
        </p:nvSpPr>
        <p:spPr bwMode="auto">
          <a:xfrm>
            <a:off x="3171825"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22551" name="Line 23">
            <a:extLst>
              <a:ext uri="{FF2B5EF4-FFF2-40B4-BE49-F238E27FC236}">
                <a16:creationId xmlns:a16="http://schemas.microsoft.com/office/drawing/2014/main" id="{7E04EA4B-18A2-4EA4-9A7B-388AE50DF4F3}"/>
              </a:ext>
            </a:extLst>
          </p:cNvPr>
          <p:cNvSpPr>
            <a:spLocks noChangeShapeType="1"/>
          </p:cNvSpPr>
          <p:nvPr/>
        </p:nvSpPr>
        <p:spPr bwMode="auto">
          <a:xfrm flipV="1">
            <a:off x="3668713" y="5748338"/>
            <a:ext cx="1587"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2" name="Line 24">
            <a:extLst>
              <a:ext uri="{FF2B5EF4-FFF2-40B4-BE49-F238E27FC236}">
                <a16:creationId xmlns:a16="http://schemas.microsoft.com/office/drawing/2014/main" id="{DD0A7009-222B-40B6-8C01-51D837DBD386}"/>
              </a:ext>
            </a:extLst>
          </p:cNvPr>
          <p:cNvSpPr>
            <a:spLocks noChangeShapeType="1"/>
          </p:cNvSpPr>
          <p:nvPr/>
        </p:nvSpPr>
        <p:spPr bwMode="auto">
          <a:xfrm>
            <a:off x="3668713" y="2098675"/>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3" name="Rectangle 25">
            <a:extLst>
              <a:ext uri="{FF2B5EF4-FFF2-40B4-BE49-F238E27FC236}">
                <a16:creationId xmlns:a16="http://schemas.microsoft.com/office/drawing/2014/main" id="{8B521E69-479B-45BC-BD97-6702466035E5}"/>
              </a:ext>
            </a:extLst>
          </p:cNvPr>
          <p:cNvSpPr>
            <a:spLocks noChangeArrowheads="1"/>
          </p:cNvSpPr>
          <p:nvPr/>
        </p:nvSpPr>
        <p:spPr bwMode="auto">
          <a:xfrm>
            <a:off x="3636963"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a:t>
            </a:r>
            <a:endParaRPr lang="en-US" altLang="en-US"/>
          </a:p>
        </p:txBody>
      </p:sp>
      <p:sp>
        <p:nvSpPr>
          <p:cNvPr id="22554" name="Line 26">
            <a:extLst>
              <a:ext uri="{FF2B5EF4-FFF2-40B4-BE49-F238E27FC236}">
                <a16:creationId xmlns:a16="http://schemas.microsoft.com/office/drawing/2014/main" id="{95ED9B6D-3857-4275-A54D-440AA4019FEE}"/>
              </a:ext>
            </a:extLst>
          </p:cNvPr>
          <p:cNvSpPr>
            <a:spLocks noChangeShapeType="1"/>
          </p:cNvSpPr>
          <p:nvPr/>
        </p:nvSpPr>
        <p:spPr bwMode="auto">
          <a:xfrm flipV="1">
            <a:off x="4122738" y="5748338"/>
            <a:ext cx="1587"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5" name="Line 27">
            <a:extLst>
              <a:ext uri="{FF2B5EF4-FFF2-40B4-BE49-F238E27FC236}">
                <a16:creationId xmlns:a16="http://schemas.microsoft.com/office/drawing/2014/main" id="{A160AF23-6106-4004-BD59-6B9122634875}"/>
              </a:ext>
            </a:extLst>
          </p:cNvPr>
          <p:cNvSpPr>
            <a:spLocks noChangeShapeType="1"/>
          </p:cNvSpPr>
          <p:nvPr/>
        </p:nvSpPr>
        <p:spPr bwMode="auto">
          <a:xfrm>
            <a:off x="4122738" y="2098675"/>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6" name="Rectangle 28">
            <a:extLst>
              <a:ext uri="{FF2B5EF4-FFF2-40B4-BE49-F238E27FC236}">
                <a16:creationId xmlns:a16="http://schemas.microsoft.com/office/drawing/2014/main" id="{EABA0B3B-7F79-4077-A15A-6A4174DEEA57}"/>
              </a:ext>
            </a:extLst>
          </p:cNvPr>
          <p:cNvSpPr>
            <a:spLocks noChangeArrowheads="1"/>
          </p:cNvSpPr>
          <p:nvPr/>
        </p:nvSpPr>
        <p:spPr bwMode="auto">
          <a:xfrm>
            <a:off x="4090988"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a:t>
            </a:r>
            <a:endParaRPr lang="en-US" altLang="en-US"/>
          </a:p>
        </p:txBody>
      </p:sp>
      <p:sp>
        <p:nvSpPr>
          <p:cNvPr id="22557" name="Line 29">
            <a:extLst>
              <a:ext uri="{FF2B5EF4-FFF2-40B4-BE49-F238E27FC236}">
                <a16:creationId xmlns:a16="http://schemas.microsoft.com/office/drawing/2014/main" id="{4D052846-036F-4661-BB6B-66C5809CF465}"/>
              </a:ext>
            </a:extLst>
          </p:cNvPr>
          <p:cNvSpPr>
            <a:spLocks noChangeShapeType="1"/>
          </p:cNvSpPr>
          <p:nvPr/>
        </p:nvSpPr>
        <p:spPr bwMode="auto">
          <a:xfrm flipV="1">
            <a:off x="4589463" y="5748338"/>
            <a:ext cx="1587"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8" name="Line 30">
            <a:extLst>
              <a:ext uri="{FF2B5EF4-FFF2-40B4-BE49-F238E27FC236}">
                <a16:creationId xmlns:a16="http://schemas.microsoft.com/office/drawing/2014/main" id="{305E30A5-B4FD-4527-B43E-9D31D92A9000}"/>
              </a:ext>
            </a:extLst>
          </p:cNvPr>
          <p:cNvSpPr>
            <a:spLocks noChangeShapeType="1"/>
          </p:cNvSpPr>
          <p:nvPr/>
        </p:nvSpPr>
        <p:spPr bwMode="auto">
          <a:xfrm>
            <a:off x="4589463" y="2098675"/>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9" name="Rectangle 31">
            <a:extLst>
              <a:ext uri="{FF2B5EF4-FFF2-40B4-BE49-F238E27FC236}">
                <a16:creationId xmlns:a16="http://schemas.microsoft.com/office/drawing/2014/main" id="{5B0085EA-61CA-4ACF-9644-036D42988595}"/>
              </a:ext>
            </a:extLst>
          </p:cNvPr>
          <p:cNvSpPr>
            <a:spLocks noChangeArrowheads="1"/>
          </p:cNvSpPr>
          <p:nvPr/>
        </p:nvSpPr>
        <p:spPr bwMode="auto">
          <a:xfrm>
            <a:off x="4557713"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a:t>
            </a:r>
            <a:endParaRPr lang="en-US" altLang="en-US"/>
          </a:p>
        </p:txBody>
      </p:sp>
      <p:sp>
        <p:nvSpPr>
          <p:cNvPr id="22560" name="Line 32">
            <a:extLst>
              <a:ext uri="{FF2B5EF4-FFF2-40B4-BE49-F238E27FC236}">
                <a16:creationId xmlns:a16="http://schemas.microsoft.com/office/drawing/2014/main" id="{747DFC65-C655-4DE6-8763-8E957CBBC648}"/>
              </a:ext>
            </a:extLst>
          </p:cNvPr>
          <p:cNvSpPr>
            <a:spLocks noChangeShapeType="1"/>
          </p:cNvSpPr>
          <p:nvPr/>
        </p:nvSpPr>
        <p:spPr bwMode="auto">
          <a:xfrm flipV="1">
            <a:off x="5043488" y="5748338"/>
            <a:ext cx="0"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61" name="Line 33">
            <a:extLst>
              <a:ext uri="{FF2B5EF4-FFF2-40B4-BE49-F238E27FC236}">
                <a16:creationId xmlns:a16="http://schemas.microsoft.com/office/drawing/2014/main" id="{5D9034EF-4FAE-4ABB-8E2E-24E7AD99B62C}"/>
              </a:ext>
            </a:extLst>
          </p:cNvPr>
          <p:cNvSpPr>
            <a:spLocks noChangeShapeType="1"/>
          </p:cNvSpPr>
          <p:nvPr/>
        </p:nvSpPr>
        <p:spPr bwMode="auto">
          <a:xfrm>
            <a:off x="5043488" y="2098675"/>
            <a:ext cx="0"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62" name="Rectangle 34">
            <a:extLst>
              <a:ext uri="{FF2B5EF4-FFF2-40B4-BE49-F238E27FC236}">
                <a16:creationId xmlns:a16="http://schemas.microsoft.com/office/drawing/2014/main" id="{EE54AC29-46E8-4A62-AEC6-544F4EF48E1C}"/>
              </a:ext>
            </a:extLst>
          </p:cNvPr>
          <p:cNvSpPr>
            <a:spLocks noChangeArrowheads="1"/>
          </p:cNvSpPr>
          <p:nvPr/>
        </p:nvSpPr>
        <p:spPr bwMode="auto">
          <a:xfrm>
            <a:off x="5011738"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6</a:t>
            </a:r>
            <a:endParaRPr lang="en-US" altLang="en-US"/>
          </a:p>
        </p:txBody>
      </p:sp>
      <p:sp>
        <p:nvSpPr>
          <p:cNvPr id="22563" name="Line 35">
            <a:extLst>
              <a:ext uri="{FF2B5EF4-FFF2-40B4-BE49-F238E27FC236}">
                <a16:creationId xmlns:a16="http://schemas.microsoft.com/office/drawing/2014/main" id="{3BC48D72-BB33-449F-B042-3548B2F4CE08}"/>
              </a:ext>
            </a:extLst>
          </p:cNvPr>
          <p:cNvSpPr>
            <a:spLocks noChangeShapeType="1"/>
          </p:cNvSpPr>
          <p:nvPr/>
        </p:nvSpPr>
        <p:spPr bwMode="auto">
          <a:xfrm flipV="1">
            <a:off x="5495925" y="5748338"/>
            <a:ext cx="1588"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64" name="Line 36">
            <a:extLst>
              <a:ext uri="{FF2B5EF4-FFF2-40B4-BE49-F238E27FC236}">
                <a16:creationId xmlns:a16="http://schemas.microsoft.com/office/drawing/2014/main" id="{45C3F8AF-719C-4186-AC5A-60A8939C5697}"/>
              </a:ext>
            </a:extLst>
          </p:cNvPr>
          <p:cNvSpPr>
            <a:spLocks noChangeShapeType="1"/>
          </p:cNvSpPr>
          <p:nvPr/>
        </p:nvSpPr>
        <p:spPr bwMode="auto">
          <a:xfrm>
            <a:off x="5495925" y="2098675"/>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65" name="Rectangle 37">
            <a:extLst>
              <a:ext uri="{FF2B5EF4-FFF2-40B4-BE49-F238E27FC236}">
                <a16:creationId xmlns:a16="http://schemas.microsoft.com/office/drawing/2014/main" id="{5021E073-5F79-42DD-9655-1FD0EA9CBFEA}"/>
              </a:ext>
            </a:extLst>
          </p:cNvPr>
          <p:cNvSpPr>
            <a:spLocks noChangeArrowheads="1"/>
          </p:cNvSpPr>
          <p:nvPr/>
        </p:nvSpPr>
        <p:spPr bwMode="auto">
          <a:xfrm>
            <a:off x="5464175"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7</a:t>
            </a:r>
            <a:endParaRPr lang="en-US" altLang="en-US"/>
          </a:p>
        </p:txBody>
      </p:sp>
      <p:sp>
        <p:nvSpPr>
          <p:cNvPr id="22566" name="Line 38">
            <a:extLst>
              <a:ext uri="{FF2B5EF4-FFF2-40B4-BE49-F238E27FC236}">
                <a16:creationId xmlns:a16="http://schemas.microsoft.com/office/drawing/2014/main" id="{E18E6DA2-5262-428C-B41F-7F66E28AA0C0}"/>
              </a:ext>
            </a:extLst>
          </p:cNvPr>
          <p:cNvSpPr>
            <a:spLocks noChangeShapeType="1"/>
          </p:cNvSpPr>
          <p:nvPr/>
        </p:nvSpPr>
        <p:spPr bwMode="auto">
          <a:xfrm flipV="1">
            <a:off x="5962650" y="5748338"/>
            <a:ext cx="1588"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67" name="Line 39">
            <a:extLst>
              <a:ext uri="{FF2B5EF4-FFF2-40B4-BE49-F238E27FC236}">
                <a16:creationId xmlns:a16="http://schemas.microsoft.com/office/drawing/2014/main" id="{74EF5C29-52A2-48BF-BB22-708D1EAED196}"/>
              </a:ext>
            </a:extLst>
          </p:cNvPr>
          <p:cNvSpPr>
            <a:spLocks noChangeShapeType="1"/>
          </p:cNvSpPr>
          <p:nvPr/>
        </p:nvSpPr>
        <p:spPr bwMode="auto">
          <a:xfrm>
            <a:off x="5962650" y="2098675"/>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68" name="Rectangle 40">
            <a:extLst>
              <a:ext uri="{FF2B5EF4-FFF2-40B4-BE49-F238E27FC236}">
                <a16:creationId xmlns:a16="http://schemas.microsoft.com/office/drawing/2014/main" id="{CB7E6974-B5DE-473B-9D6B-C0ED6538ADB0}"/>
              </a:ext>
            </a:extLst>
          </p:cNvPr>
          <p:cNvSpPr>
            <a:spLocks noChangeArrowheads="1"/>
          </p:cNvSpPr>
          <p:nvPr/>
        </p:nvSpPr>
        <p:spPr bwMode="auto">
          <a:xfrm>
            <a:off x="5930900"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8</a:t>
            </a:r>
            <a:endParaRPr lang="en-US" altLang="en-US"/>
          </a:p>
        </p:txBody>
      </p:sp>
      <p:sp>
        <p:nvSpPr>
          <p:cNvPr id="22569" name="Line 41">
            <a:extLst>
              <a:ext uri="{FF2B5EF4-FFF2-40B4-BE49-F238E27FC236}">
                <a16:creationId xmlns:a16="http://schemas.microsoft.com/office/drawing/2014/main" id="{8ED82F29-BAE1-442E-8442-203C8F00407A}"/>
              </a:ext>
            </a:extLst>
          </p:cNvPr>
          <p:cNvSpPr>
            <a:spLocks noChangeShapeType="1"/>
          </p:cNvSpPr>
          <p:nvPr/>
        </p:nvSpPr>
        <p:spPr bwMode="auto">
          <a:xfrm flipV="1">
            <a:off x="6416675" y="5748338"/>
            <a:ext cx="1588"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0" name="Line 42">
            <a:extLst>
              <a:ext uri="{FF2B5EF4-FFF2-40B4-BE49-F238E27FC236}">
                <a16:creationId xmlns:a16="http://schemas.microsoft.com/office/drawing/2014/main" id="{1EFE8248-601C-4FD5-9528-4A5AB64D4EB6}"/>
              </a:ext>
            </a:extLst>
          </p:cNvPr>
          <p:cNvSpPr>
            <a:spLocks noChangeShapeType="1"/>
          </p:cNvSpPr>
          <p:nvPr/>
        </p:nvSpPr>
        <p:spPr bwMode="auto">
          <a:xfrm>
            <a:off x="6416675" y="2098675"/>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1" name="Rectangle 43">
            <a:extLst>
              <a:ext uri="{FF2B5EF4-FFF2-40B4-BE49-F238E27FC236}">
                <a16:creationId xmlns:a16="http://schemas.microsoft.com/office/drawing/2014/main" id="{83D1F42C-DD38-48BF-AFC2-92C0B27DFC73}"/>
              </a:ext>
            </a:extLst>
          </p:cNvPr>
          <p:cNvSpPr>
            <a:spLocks noChangeArrowheads="1"/>
          </p:cNvSpPr>
          <p:nvPr/>
        </p:nvSpPr>
        <p:spPr bwMode="auto">
          <a:xfrm>
            <a:off x="6384925"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9</a:t>
            </a:r>
            <a:endParaRPr lang="en-US" altLang="en-US"/>
          </a:p>
        </p:txBody>
      </p:sp>
      <p:sp>
        <p:nvSpPr>
          <p:cNvPr id="22572" name="Line 44">
            <a:extLst>
              <a:ext uri="{FF2B5EF4-FFF2-40B4-BE49-F238E27FC236}">
                <a16:creationId xmlns:a16="http://schemas.microsoft.com/office/drawing/2014/main" id="{866FD80D-300B-4454-98A8-C8F451FCD461}"/>
              </a:ext>
            </a:extLst>
          </p:cNvPr>
          <p:cNvSpPr>
            <a:spLocks noChangeShapeType="1"/>
          </p:cNvSpPr>
          <p:nvPr/>
        </p:nvSpPr>
        <p:spPr bwMode="auto">
          <a:xfrm flipV="1">
            <a:off x="6881813" y="5748338"/>
            <a:ext cx="1587"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3" name="Line 45">
            <a:extLst>
              <a:ext uri="{FF2B5EF4-FFF2-40B4-BE49-F238E27FC236}">
                <a16:creationId xmlns:a16="http://schemas.microsoft.com/office/drawing/2014/main" id="{C668B371-E123-42CB-BEAB-50469EE7A04F}"/>
              </a:ext>
            </a:extLst>
          </p:cNvPr>
          <p:cNvSpPr>
            <a:spLocks noChangeShapeType="1"/>
          </p:cNvSpPr>
          <p:nvPr/>
        </p:nvSpPr>
        <p:spPr bwMode="auto">
          <a:xfrm>
            <a:off x="6881813" y="2098675"/>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4" name="Rectangle 46">
            <a:extLst>
              <a:ext uri="{FF2B5EF4-FFF2-40B4-BE49-F238E27FC236}">
                <a16:creationId xmlns:a16="http://schemas.microsoft.com/office/drawing/2014/main" id="{12222682-0211-4873-8AC7-5F2DADB24ABD}"/>
              </a:ext>
            </a:extLst>
          </p:cNvPr>
          <p:cNvSpPr>
            <a:spLocks noChangeArrowheads="1"/>
          </p:cNvSpPr>
          <p:nvPr/>
        </p:nvSpPr>
        <p:spPr bwMode="auto">
          <a:xfrm>
            <a:off x="6807200" y="58340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10</a:t>
            </a:r>
            <a:endParaRPr lang="en-US" altLang="en-US"/>
          </a:p>
        </p:txBody>
      </p:sp>
      <p:sp>
        <p:nvSpPr>
          <p:cNvPr id="22575" name="Line 47">
            <a:extLst>
              <a:ext uri="{FF2B5EF4-FFF2-40B4-BE49-F238E27FC236}">
                <a16:creationId xmlns:a16="http://schemas.microsoft.com/office/drawing/2014/main" id="{055A2868-7418-419C-B07A-2D286E554890}"/>
              </a:ext>
            </a:extLst>
          </p:cNvPr>
          <p:cNvSpPr>
            <a:spLocks noChangeShapeType="1"/>
          </p:cNvSpPr>
          <p:nvPr/>
        </p:nvSpPr>
        <p:spPr bwMode="auto">
          <a:xfrm>
            <a:off x="2295525" y="5802313"/>
            <a:ext cx="42863"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6" name="Line 48">
            <a:extLst>
              <a:ext uri="{FF2B5EF4-FFF2-40B4-BE49-F238E27FC236}">
                <a16:creationId xmlns:a16="http://schemas.microsoft.com/office/drawing/2014/main" id="{CBC78031-0DC3-427E-9187-3EB925CF2FAD}"/>
              </a:ext>
            </a:extLst>
          </p:cNvPr>
          <p:cNvSpPr>
            <a:spLocks noChangeShapeType="1"/>
          </p:cNvSpPr>
          <p:nvPr/>
        </p:nvSpPr>
        <p:spPr bwMode="auto">
          <a:xfrm flipH="1">
            <a:off x="6827838" y="5802313"/>
            <a:ext cx="53975"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7" name="Rectangle 49">
            <a:extLst>
              <a:ext uri="{FF2B5EF4-FFF2-40B4-BE49-F238E27FC236}">
                <a16:creationId xmlns:a16="http://schemas.microsoft.com/office/drawing/2014/main" id="{592C5720-4D72-4D46-A06C-16CAD48D5828}"/>
              </a:ext>
            </a:extLst>
          </p:cNvPr>
          <p:cNvSpPr>
            <a:spLocks noChangeArrowheads="1"/>
          </p:cNvSpPr>
          <p:nvPr/>
        </p:nvSpPr>
        <p:spPr bwMode="auto">
          <a:xfrm>
            <a:off x="2179638" y="571500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latin typeface="Helvetica" panose="020B0604020202020204" pitchFamily="34" charset="0"/>
              </a:rPr>
              <a:t>0</a:t>
            </a:r>
            <a:endParaRPr lang="en-US" altLang="en-US"/>
          </a:p>
        </p:txBody>
      </p:sp>
      <p:sp>
        <p:nvSpPr>
          <p:cNvPr id="22578" name="Line 50">
            <a:extLst>
              <a:ext uri="{FF2B5EF4-FFF2-40B4-BE49-F238E27FC236}">
                <a16:creationId xmlns:a16="http://schemas.microsoft.com/office/drawing/2014/main" id="{7D86EA99-C7FA-4B78-882A-FABC421DFF44}"/>
              </a:ext>
            </a:extLst>
          </p:cNvPr>
          <p:cNvSpPr>
            <a:spLocks noChangeShapeType="1"/>
          </p:cNvSpPr>
          <p:nvPr/>
        </p:nvSpPr>
        <p:spPr bwMode="auto">
          <a:xfrm>
            <a:off x="2295525" y="4872038"/>
            <a:ext cx="42863"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9" name="Line 51">
            <a:extLst>
              <a:ext uri="{FF2B5EF4-FFF2-40B4-BE49-F238E27FC236}">
                <a16:creationId xmlns:a16="http://schemas.microsoft.com/office/drawing/2014/main" id="{D0F9ABE7-A481-474C-94C1-6EF8D18D3014}"/>
              </a:ext>
            </a:extLst>
          </p:cNvPr>
          <p:cNvSpPr>
            <a:spLocks noChangeShapeType="1"/>
          </p:cNvSpPr>
          <p:nvPr/>
        </p:nvSpPr>
        <p:spPr bwMode="auto">
          <a:xfrm flipH="1">
            <a:off x="6827838" y="4872038"/>
            <a:ext cx="53975"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0" name="Rectangle 52">
            <a:extLst>
              <a:ext uri="{FF2B5EF4-FFF2-40B4-BE49-F238E27FC236}">
                <a16:creationId xmlns:a16="http://schemas.microsoft.com/office/drawing/2014/main" id="{AD6C25F3-E541-43BC-BE87-C67B26CDD711}"/>
              </a:ext>
            </a:extLst>
          </p:cNvPr>
          <p:cNvSpPr>
            <a:spLocks noChangeArrowheads="1"/>
          </p:cNvSpPr>
          <p:nvPr/>
        </p:nvSpPr>
        <p:spPr bwMode="auto">
          <a:xfrm>
            <a:off x="2179638" y="4784725"/>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latin typeface="Helvetica" panose="020B0604020202020204" pitchFamily="34" charset="0"/>
              </a:rPr>
              <a:t>2</a:t>
            </a:r>
            <a:endParaRPr lang="en-US" altLang="en-US"/>
          </a:p>
        </p:txBody>
      </p:sp>
      <p:sp>
        <p:nvSpPr>
          <p:cNvPr id="22581" name="Line 53">
            <a:extLst>
              <a:ext uri="{FF2B5EF4-FFF2-40B4-BE49-F238E27FC236}">
                <a16:creationId xmlns:a16="http://schemas.microsoft.com/office/drawing/2014/main" id="{42E0FD5D-1916-4656-B17A-71F77504807E}"/>
              </a:ext>
            </a:extLst>
          </p:cNvPr>
          <p:cNvSpPr>
            <a:spLocks noChangeShapeType="1"/>
          </p:cNvSpPr>
          <p:nvPr/>
        </p:nvSpPr>
        <p:spPr bwMode="auto">
          <a:xfrm>
            <a:off x="2295525" y="3949700"/>
            <a:ext cx="42863"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2" name="Line 54">
            <a:extLst>
              <a:ext uri="{FF2B5EF4-FFF2-40B4-BE49-F238E27FC236}">
                <a16:creationId xmlns:a16="http://schemas.microsoft.com/office/drawing/2014/main" id="{FE59361F-15A4-44D9-91C1-9B6C60F9F8CD}"/>
              </a:ext>
            </a:extLst>
          </p:cNvPr>
          <p:cNvSpPr>
            <a:spLocks noChangeShapeType="1"/>
          </p:cNvSpPr>
          <p:nvPr/>
        </p:nvSpPr>
        <p:spPr bwMode="auto">
          <a:xfrm flipH="1">
            <a:off x="6827838" y="3949700"/>
            <a:ext cx="53975"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3" name="Rectangle 55">
            <a:extLst>
              <a:ext uri="{FF2B5EF4-FFF2-40B4-BE49-F238E27FC236}">
                <a16:creationId xmlns:a16="http://schemas.microsoft.com/office/drawing/2014/main" id="{EE91196E-3C86-4E8D-9222-BC148A3A2931}"/>
              </a:ext>
            </a:extLst>
          </p:cNvPr>
          <p:cNvSpPr>
            <a:spLocks noChangeArrowheads="1"/>
          </p:cNvSpPr>
          <p:nvPr/>
        </p:nvSpPr>
        <p:spPr bwMode="auto">
          <a:xfrm>
            <a:off x="2179638" y="3863975"/>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latin typeface="Helvetica" panose="020B0604020202020204" pitchFamily="34" charset="0"/>
              </a:rPr>
              <a:t>4</a:t>
            </a:r>
            <a:endParaRPr lang="en-US" altLang="en-US"/>
          </a:p>
        </p:txBody>
      </p:sp>
      <p:sp>
        <p:nvSpPr>
          <p:cNvPr id="22584" name="Line 56">
            <a:extLst>
              <a:ext uri="{FF2B5EF4-FFF2-40B4-BE49-F238E27FC236}">
                <a16:creationId xmlns:a16="http://schemas.microsoft.com/office/drawing/2014/main" id="{A64D7075-3C86-47C2-A7E4-C83F977027A9}"/>
              </a:ext>
            </a:extLst>
          </p:cNvPr>
          <p:cNvSpPr>
            <a:spLocks noChangeShapeType="1"/>
          </p:cNvSpPr>
          <p:nvPr/>
        </p:nvSpPr>
        <p:spPr bwMode="auto">
          <a:xfrm>
            <a:off x="2295525" y="3019425"/>
            <a:ext cx="42863"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5" name="Line 57">
            <a:extLst>
              <a:ext uri="{FF2B5EF4-FFF2-40B4-BE49-F238E27FC236}">
                <a16:creationId xmlns:a16="http://schemas.microsoft.com/office/drawing/2014/main" id="{DD2B713D-DED7-42AC-BEEB-BAAE8D30A745}"/>
              </a:ext>
            </a:extLst>
          </p:cNvPr>
          <p:cNvSpPr>
            <a:spLocks noChangeShapeType="1"/>
          </p:cNvSpPr>
          <p:nvPr/>
        </p:nvSpPr>
        <p:spPr bwMode="auto">
          <a:xfrm flipH="1">
            <a:off x="6827838" y="3019425"/>
            <a:ext cx="53975"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6" name="Rectangle 58">
            <a:extLst>
              <a:ext uri="{FF2B5EF4-FFF2-40B4-BE49-F238E27FC236}">
                <a16:creationId xmlns:a16="http://schemas.microsoft.com/office/drawing/2014/main" id="{B46971C6-6D85-4661-81A5-F510BE85F004}"/>
              </a:ext>
            </a:extLst>
          </p:cNvPr>
          <p:cNvSpPr>
            <a:spLocks noChangeArrowheads="1"/>
          </p:cNvSpPr>
          <p:nvPr/>
        </p:nvSpPr>
        <p:spPr bwMode="auto">
          <a:xfrm>
            <a:off x="2179638" y="293211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latin typeface="Helvetica" panose="020B0604020202020204" pitchFamily="34" charset="0"/>
              </a:rPr>
              <a:t>6</a:t>
            </a:r>
            <a:endParaRPr lang="en-US" altLang="en-US"/>
          </a:p>
        </p:txBody>
      </p:sp>
      <p:sp>
        <p:nvSpPr>
          <p:cNvPr id="22587" name="Line 59">
            <a:extLst>
              <a:ext uri="{FF2B5EF4-FFF2-40B4-BE49-F238E27FC236}">
                <a16:creationId xmlns:a16="http://schemas.microsoft.com/office/drawing/2014/main" id="{60A6CF89-8B83-445D-90AF-9FD040E75CD0}"/>
              </a:ext>
            </a:extLst>
          </p:cNvPr>
          <p:cNvSpPr>
            <a:spLocks noChangeShapeType="1"/>
          </p:cNvSpPr>
          <p:nvPr/>
        </p:nvSpPr>
        <p:spPr bwMode="auto">
          <a:xfrm>
            <a:off x="2295525" y="2098675"/>
            <a:ext cx="42863"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8" name="Line 60">
            <a:extLst>
              <a:ext uri="{FF2B5EF4-FFF2-40B4-BE49-F238E27FC236}">
                <a16:creationId xmlns:a16="http://schemas.microsoft.com/office/drawing/2014/main" id="{1A238A23-DA02-4D45-B8E0-5CC30BBF258B}"/>
              </a:ext>
            </a:extLst>
          </p:cNvPr>
          <p:cNvSpPr>
            <a:spLocks noChangeShapeType="1"/>
          </p:cNvSpPr>
          <p:nvPr/>
        </p:nvSpPr>
        <p:spPr bwMode="auto">
          <a:xfrm flipH="1">
            <a:off x="6827838" y="2098675"/>
            <a:ext cx="53975"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9" name="Rectangle 61">
            <a:extLst>
              <a:ext uri="{FF2B5EF4-FFF2-40B4-BE49-F238E27FC236}">
                <a16:creationId xmlns:a16="http://schemas.microsoft.com/office/drawing/2014/main" id="{E8EC0B83-734C-4D70-8BF7-FCF7FAF1C114}"/>
              </a:ext>
            </a:extLst>
          </p:cNvPr>
          <p:cNvSpPr>
            <a:spLocks noChangeArrowheads="1"/>
          </p:cNvSpPr>
          <p:nvPr/>
        </p:nvSpPr>
        <p:spPr bwMode="auto">
          <a:xfrm>
            <a:off x="2179638" y="201295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latin typeface="Helvetica" panose="020B0604020202020204" pitchFamily="34" charset="0"/>
              </a:rPr>
              <a:t>8</a:t>
            </a:r>
            <a:endParaRPr lang="en-US" altLang="en-US"/>
          </a:p>
        </p:txBody>
      </p:sp>
      <p:sp>
        <p:nvSpPr>
          <p:cNvPr id="22590" name="Line 62">
            <a:extLst>
              <a:ext uri="{FF2B5EF4-FFF2-40B4-BE49-F238E27FC236}">
                <a16:creationId xmlns:a16="http://schemas.microsoft.com/office/drawing/2014/main" id="{3F258473-358B-4B9F-BF50-78525101664D}"/>
              </a:ext>
            </a:extLst>
          </p:cNvPr>
          <p:cNvSpPr>
            <a:spLocks noChangeShapeType="1"/>
          </p:cNvSpPr>
          <p:nvPr/>
        </p:nvSpPr>
        <p:spPr bwMode="auto">
          <a:xfrm>
            <a:off x="2295525" y="2098675"/>
            <a:ext cx="45862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91" name="Line 63">
            <a:extLst>
              <a:ext uri="{FF2B5EF4-FFF2-40B4-BE49-F238E27FC236}">
                <a16:creationId xmlns:a16="http://schemas.microsoft.com/office/drawing/2014/main" id="{83B3D2B1-91CC-43C9-8F0A-26C073391FD8}"/>
              </a:ext>
            </a:extLst>
          </p:cNvPr>
          <p:cNvSpPr>
            <a:spLocks noChangeShapeType="1"/>
          </p:cNvSpPr>
          <p:nvPr/>
        </p:nvSpPr>
        <p:spPr bwMode="auto">
          <a:xfrm>
            <a:off x="2295525" y="5802313"/>
            <a:ext cx="45862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92" name="Line 64">
            <a:extLst>
              <a:ext uri="{FF2B5EF4-FFF2-40B4-BE49-F238E27FC236}">
                <a16:creationId xmlns:a16="http://schemas.microsoft.com/office/drawing/2014/main" id="{5092A673-D6BC-4E8B-B3F4-D146F9B07E2F}"/>
              </a:ext>
            </a:extLst>
          </p:cNvPr>
          <p:cNvSpPr>
            <a:spLocks noChangeShapeType="1"/>
          </p:cNvSpPr>
          <p:nvPr/>
        </p:nvSpPr>
        <p:spPr bwMode="auto">
          <a:xfrm flipV="1">
            <a:off x="6881813" y="2098675"/>
            <a:ext cx="1587" cy="370363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93" name="Line 65">
            <a:extLst>
              <a:ext uri="{FF2B5EF4-FFF2-40B4-BE49-F238E27FC236}">
                <a16:creationId xmlns:a16="http://schemas.microsoft.com/office/drawing/2014/main" id="{38B64FFB-0EA9-4627-A0D2-421464A30D49}"/>
              </a:ext>
            </a:extLst>
          </p:cNvPr>
          <p:cNvSpPr>
            <a:spLocks noChangeShapeType="1"/>
          </p:cNvSpPr>
          <p:nvPr/>
        </p:nvSpPr>
        <p:spPr bwMode="auto">
          <a:xfrm flipV="1">
            <a:off x="2295525" y="2098675"/>
            <a:ext cx="1588" cy="370363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94" name="Freeform 66">
            <a:extLst>
              <a:ext uri="{FF2B5EF4-FFF2-40B4-BE49-F238E27FC236}">
                <a16:creationId xmlns:a16="http://schemas.microsoft.com/office/drawing/2014/main" id="{46B6764E-796B-4F54-9EBC-21FC6102DFE9}"/>
              </a:ext>
            </a:extLst>
          </p:cNvPr>
          <p:cNvSpPr>
            <a:spLocks/>
          </p:cNvSpPr>
          <p:nvPr/>
        </p:nvSpPr>
        <p:spPr bwMode="auto">
          <a:xfrm>
            <a:off x="2474913" y="2239963"/>
            <a:ext cx="4406900" cy="3409950"/>
          </a:xfrm>
          <a:custGeom>
            <a:avLst/>
            <a:gdLst>
              <a:gd name="T0" fmla="*/ 36 w 3048"/>
              <a:gd name="T1" fmla="*/ 453 h 2232"/>
              <a:gd name="T2" fmla="*/ 102 w 3048"/>
              <a:gd name="T3" fmla="*/ 985 h 2232"/>
              <a:gd name="T4" fmla="*/ 161 w 3048"/>
              <a:gd name="T5" fmla="*/ 1275 h 2232"/>
              <a:gd name="T6" fmla="*/ 226 w 3048"/>
              <a:gd name="T7" fmla="*/ 1467 h 2232"/>
              <a:gd name="T8" fmla="*/ 292 w 3048"/>
              <a:gd name="T9" fmla="*/ 1601 h 2232"/>
              <a:gd name="T10" fmla="*/ 358 w 3048"/>
              <a:gd name="T11" fmla="*/ 1693 h 2232"/>
              <a:gd name="T12" fmla="*/ 416 w 3048"/>
              <a:gd name="T13" fmla="*/ 1771 h 2232"/>
              <a:gd name="T14" fmla="*/ 482 w 3048"/>
              <a:gd name="T15" fmla="*/ 1828 h 2232"/>
              <a:gd name="T16" fmla="*/ 548 w 3048"/>
              <a:gd name="T17" fmla="*/ 1878 h 2232"/>
              <a:gd name="T18" fmla="*/ 614 w 3048"/>
              <a:gd name="T19" fmla="*/ 1913 h 2232"/>
              <a:gd name="T20" fmla="*/ 672 w 3048"/>
              <a:gd name="T21" fmla="*/ 1948 h 2232"/>
              <a:gd name="T22" fmla="*/ 738 w 3048"/>
              <a:gd name="T23" fmla="*/ 1977 h 2232"/>
              <a:gd name="T24" fmla="*/ 804 w 3048"/>
              <a:gd name="T25" fmla="*/ 1998 h 2232"/>
              <a:gd name="T26" fmla="*/ 870 w 3048"/>
              <a:gd name="T27" fmla="*/ 2019 h 2232"/>
              <a:gd name="T28" fmla="*/ 928 w 3048"/>
              <a:gd name="T29" fmla="*/ 2041 h 2232"/>
              <a:gd name="T30" fmla="*/ 994 w 3048"/>
              <a:gd name="T31" fmla="*/ 2055 h 2232"/>
              <a:gd name="T32" fmla="*/ 1060 w 3048"/>
              <a:gd name="T33" fmla="*/ 2069 h 2232"/>
              <a:gd name="T34" fmla="*/ 1125 w 3048"/>
              <a:gd name="T35" fmla="*/ 2083 h 2232"/>
              <a:gd name="T36" fmla="*/ 1184 w 3048"/>
              <a:gd name="T37" fmla="*/ 2097 h 2232"/>
              <a:gd name="T38" fmla="*/ 1250 w 3048"/>
              <a:gd name="T39" fmla="*/ 2104 h 2232"/>
              <a:gd name="T40" fmla="*/ 1315 w 3048"/>
              <a:gd name="T41" fmla="*/ 2118 h 2232"/>
              <a:gd name="T42" fmla="*/ 1381 w 3048"/>
              <a:gd name="T43" fmla="*/ 2126 h 2232"/>
              <a:gd name="T44" fmla="*/ 1447 w 3048"/>
              <a:gd name="T45" fmla="*/ 2133 h 2232"/>
              <a:gd name="T46" fmla="*/ 1505 w 3048"/>
              <a:gd name="T47" fmla="*/ 2140 h 2232"/>
              <a:gd name="T48" fmla="*/ 1571 w 3048"/>
              <a:gd name="T49" fmla="*/ 2147 h 2232"/>
              <a:gd name="T50" fmla="*/ 1637 w 3048"/>
              <a:gd name="T51" fmla="*/ 2154 h 2232"/>
              <a:gd name="T52" fmla="*/ 1703 w 3048"/>
              <a:gd name="T53" fmla="*/ 2161 h 2232"/>
              <a:gd name="T54" fmla="*/ 1761 w 3048"/>
              <a:gd name="T55" fmla="*/ 2168 h 2232"/>
              <a:gd name="T56" fmla="*/ 1827 w 3048"/>
              <a:gd name="T57" fmla="*/ 2168 h 2232"/>
              <a:gd name="T58" fmla="*/ 1893 w 3048"/>
              <a:gd name="T59" fmla="*/ 2175 h 2232"/>
              <a:gd name="T60" fmla="*/ 1959 w 3048"/>
              <a:gd name="T61" fmla="*/ 2182 h 2232"/>
              <a:gd name="T62" fmla="*/ 2017 w 3048"/>
              <a:gd name="T63" fmla="*/ 2182 h 2232"/>
              <a:gd name="T64" fmla="*/ 2083 w 3048"/>
              <a:gd name="T65" fmla="*/ 2189 h 2232"/>
              <a:gd name="T66" fmla="*/ 2149 w 3048"/>
              <a:gd name="T67" fmla="*/ 2196 h 2232"/>
              <a:gd name="T68" fmla="*/ 2214 w 3048"/>
              <a:gd name="T69" fmla="*/ 2196 h 2232"/>
              <a:gd name="T70" fmla="*/ 2273 w 3048"/>
              <a:gd name="T71" fmla="*/ 2204 h 2232"/>
              <a:gd name="T72" fmla="*/ 2339 w 3048"/>
              <a:gd name="T73" fmla="*/ 2204 h 2232"/>
              <a:gd name="T74" fmla="*/ 2404 w 3048"/>
              <a:gd name="T75" fmla="*/ 2204 h 2232"/>
              <a:gd name="T76" fmla="*/ 2470 w 3048"/>
              <a:gd name="T77" fmla="*/ 2211 h 2232"/>
              <a:gd name="T78" fmla="*/ 2529 w 3048"/>
              <a:gd name="T79" fmla="*/ 2211 h 2232"/>
              <a:gd name="T80" fmla="*/ 2594 w 3048"/>
              <a:gd name="T81" fmla="*/ 2218 h 2232"/>
              <a:gd name="T82" fmla="*/ 2660 w 3048"/>
              <a:gd name="T83" fmla="*/ 2218 h 2232"/>
              <a:gd name="T84" fmla="*/ 2726 w 3048"/>
              <a:gd name="T85" fmla="*/ 2218 h 2232"/>
              <a:gd name="T86" fmla="*/ 2785 w 3048"/>
              <a:gd name="T87" fmla="*/ 2225 h 2232"/>
              <a:gd name="T88" fmla="*/ 2850 w 3048"/>
              <a:gd name="T89" fmla="*/ 2225 h 2232"/>
              <a:gd name="T90" fmla="*/ 2916 w 3048"/>
              <a:gd name="T91" fmla="*/ 2225 h 2232"/>
              <a:gd name="T92" fmla="*/ 2982 w 3048"/>
              <a:gd name="T93" fmla="*/ 2232 h 2232"/>
              <a:gd name="T94" fmla="*/ 3048 w 3048"/>
              <a:gd name="T95" fmla="*/ 2232 h 2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48" h="2232">
                <a:moveTo>
                  <a:pt x="0" y="0"/>
                </a:moveTo>
                <a:lnTo>
                  <a:pt x="36" y="453"/>
                </a:lnTo>
                <a:lnTo>
                  <a:pt x="66" y="758"/>
                </a:lnTo>
                <a:lnTo>
                  <a:pt x="102" y="985"/>
                </a:lnTo>
                <a:lnTo>
                  <a:pt x="131" y="1148"/>
                </a:lnTo>
                <a:lnTo>
                  <a:pt x="161" y="1275"/>
                </a:lnTo>
                <a:lnTo>
                  <a:pt x="197" y="1382"/>
                </a:lnTo>
                <a:lnTo>
                  <a:pt x="226" y="1467"/>
                </a:lnTo>
                <a:lnTo>
                  <a:pt x="256" y="1537"/>
                </a:lnTo>
                <a:lnTo>
                  <a:pt x="292" y="1601"/>
                </a:lnTo>
                <a:lnTo>
                  <a:pt x="321" y="1651"/>
                </a:lnTo>
                <a:lnTo>
                  <a:pt x="358" y="1693"/>
                </a:lnTo>
                <a:lnTo>
                  <a:pt x="387" y="1736"/>
                </a:lnTo>
                <a:lnTo>
                  <a:pt x="416" y="1771"/>
                </a:lnTo>
                <a:lnTo>
                  <a:pt x="453" y="1800"/>
                </a:lnTo>
                <a:lnTo>
                  <a:pt x="482" y="1828"/>
                </a:lnTo>
                <a:lnTo>
                  <a:pt x="519" y="1849"/>
                </a:lnTo>
                <a:lnTo>
                  <a:pt x="548" y="1878"/>
                </a:lnTo>
                <a:lnTo>
                  <a:pt x="577" y="1892"/>
                </a:lnTo>
                <a:lnTo>
                  <a:pt x="614" y="1913"/>
                </a:lnTo>
                <a:lnTo>
                  <a:pt x="643" y="1934"/>
                </a:lnTo>
                <a:lnTo>
                  <a:pt x="672" y="1948"/>
                </a:lnTo>
                <a:lnTo>
                  <a:pt x="709" y="1963"/>
                </a:lnTo>
                <a:lnTo>
                  <a:pt x="738" y="1977"/>
                </a:lnTo>
                <a:lnTo>
                  <a:pt x="775" y="1991"/>
                </a:lnTo>
                <a:lnTo>
                  <a:pt x="804" y="1998"/>
                </a:lnTo>
                <a:lnTo>
                  <a:pt x="833" y="2012"/>
                </a:lnTo>
                <a:lnTo>
                  <a:pt x="870" y="2019"/>
                </a:lnTo>
                <a:lnTo>
                  <a:pt x="899" y="2026"/>
                </a:lnTo>
                <a:lnTo>
                  <a:pt x="928" y="2041"/>
                </a:lnTo>
                <a:lnTo>
                  <a:pt x="965" y="2048"/>
                </a:lnTo>
                <a:lnTo>
                  <a:pt x="994" y="2055"/>
                </a:lnTo>
                <a:lnTo>
                  <a:pt x="1030" y="2062"/>
                </a:lnTo>
                <a:lnTo>
                  <a:pt x="1060" y="2069"/>
                </a:lnTo>
                <a:lnTo>
                  <a:pt x="1089" y="2076"/>
                </a:lnTo>
                <a:lnTo>
                  <a:pt x="1125" y="2083"/>
                </a:lnTo>
                <a:lnTo>
                  <a:pt x="1155" y="2090"/>
                </a:lnTo>
                <a:lnTo>
                  <a:pt x="1184" y="2097"/>
                </a:lnTo>
                <a:lnTo>
                  <a:pt x="1220" y="2097"/>
                </a:lnTo>
                <a:lnTo>
                  <a:pt x="1250" y="2104"/>
                </a:lnTo>
                <a:lnTo>
                  <a:pt x="1286" y="2111"/>
                </a:lnTo>
                <a:lnTo>
                  <a:pt x="1315" y="2118"/>
                </a:lnTo>
                <a:lnTo>
                  <a:pt x="1345" y="2118"/>
                </a:lnTo>
                <a:lnTo>
                  <a:pt x="1381" y="2126"/>
                </a:lnTo>
                <a:lnTo>
                  <a:pt x="1410" y="2126"/>
                </a:lnTo>
                <a:lnTo>
                  <a:pt x="1447" y="2133"/>
                </a:lnTo>
                <a:lnTo>
                  <a:pt x="1476" y="2140"/>
                </a:lnTo>
                <a:lnTo>
                  <a:pt x="1505" y="2140"/>
                </a:lnTo>
                <a:lnTo>
                  <a:pt x="1542" y="2147"/>
                </a:lnTo>
                <a:lnTo>
                  <a:pt x="1571" y="2147"/>
                </a:lnTo>
                <a:lnTo>
                  <a:pt x="1600" y="2154"/>
                </a:lnTo>
                <a:lnTo>
                  <a:pt x="1637" y="2154"/>
                </a:lnTo>
                <a:lnTo>
                  <a:pt x="1666" y="2154"/>
                </a:lnTo>
                <a:lnTo>
                  <a:pt x="1703" y="2161"/>
                </a:lnTo>
                <a:lnTo>
                  <a:pt x="1732" y="2161"/>
                </a:lnTo>
                <a:lnTo>
                  <a:pt x="1761" y="2168"/>
                </a:lnTo>
                <a:lnTo>
                  <a:pt x="1798" y="2168"/>
                </a:lnTo>
                <a:lnTo>
                  <a:pt x="1827" y="2168"/>
                </a:lnTo>
                <a:lnTo>
                  <a:pt x="1856" y="2175"/>
                </a:lnTo>
                <a:lnTo>
                  <a:pt x="1893" y="2175"/>
                </a:lnTo>
                <a:lnTo>
                  <a:pt x="1922" y="2175"/>
                </a:lnTo>
                <a:lnTo>
                  <a:pt x="1959" y="2182"/>
                </a:lnTo>
                <a:lnTo>
                  <a:pt x="1988" y="2182"/>
                </a:lnTo>
                <a:lnTo>
                  <a:pt x="2017" y="2182"/>
                </a:lnTo>
                <a:lnTo>
                  <a:pt x="2054" y="2189"/>
                </a:lnTo>
                <a:lnTo>
                  <a:pt x="2083" y="2189"/>
                </a:lnTo>
                <a:lnTo>
                  <a:pt x="2112" y="2189"/>
                </a:lnTo>
                <a:lnTo>
                  <a:pt x="2149" y="2196"/>
                </a:lnTo>
                <a:lnTo>
                  <a:pt x="2178" y="2196"/>
                </a:lnTo>
                <a:lnTo>
                  <a:pt x="2214" y="2196"/>
                </a:lnTo>
                <a:lnTo>
                  <a:pt x="2244" y="2196"/>
                </a:lnTo>
                <a:lnTo>
                  <a:pt x="2273" y="2204"/>
                </a:lnTo>
                <a:lnTo>
                  <a:pt x="2309" y="2204"/>
                </a:lnTo>
                <a:lnTo>
                  <a:pt x="2339" y="2204"/>
                </a:lnTo>
                <a:lnTo>
                  <a:pt x="2375" y="2204"/>
                </a:lnTo>
                <a:lnTo>
                  <a:pt x="2404" y="2204"/>
                </a:lnTo>
                <a:lnTo>
                  <a:pt x="2434" y="2211"/>
                </a:lnTo>
                <a:lnTo>
                  <a:pt x="2470" y="2211"/>
                </a:lnTo>
                <a:lnTo>
                  <a:pt x="2499" y="2211"/>
                </a:lnTo>
                <a:lnTo>
                  <a:pt x="2529" y="2211"/>
                </a:lnTo>
                <a:lnTo>
                  <a:pt x="2565" y="2211"/>
                </a:lnTo>
                <a:lnTo>
                  <a:pt x="2594" y="2218"/>
                </a:lnTo>
                <a:lnTo>
                  <a:pt x="2631" y="2218"/>
                </a:lnTo>
                <a:lnTo>
                  <a:pt x="2660" y="2218"/>
                </a:lnTo>
                <a:lnTo>
                  <a:pt x="2689" y="2218"/>
                </a:lnTo>
                <a:lnTo>
                  <a:pt x="2726" y="2218"/>
                </a:lnTo>
                <a:lnTo>
                  <a:pt x="2755" y="2225"/>
                </a:lnTo>
                <a:lnTo>
                  <a:pt x="2785" y="2225"/>
                </a:lnTo>
                <a:lnTo>
                  <a:pt x="2821" y="2225"/>
                </a:lnTo>
                <a:lnTo>
                  <a:pt x="2850" y="2225"/>
                </a:lnTo>
                <a:lnTo>
                  <a:pt x="2887" y="2225"/>
                </a:lnTo>
                <a:lnTo>
                  <a:pt x="2916" y="2225"/>
                </a:lnTo>
                <a:lnTo>
                  <a:pt x="2945" y="2225"/>
                </a:lnTo>
                <a:lnTo>
                  <a:pt x="2982" y="2232"/>
                </a:lnTo>
                <a:lnTo>
                  <a:pt x="3011" y="2232"/>
                </a:lnTo>
                <a:lnTo>
                  <a:pt x="3048" y="2232"/>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95" name="Rectangle 67">
            <a:extLst>
              <a:ext uri="{FF2B5EF4-FFF2-40B4-BE49-F238E27FC236}">
                <a16:creationId xmlns:a16="http://schemas.microsoft.com/office/drawing/2014/main" id="{533227EE-75A7-4FEB-ADCF-B44F7D430701}"/>
              </a:ext>
            </a:extLst>
          </p:cNvPr>
          <p:cNvSpPr>
            <a:spLocks noChangeArrowheads="1"/>
          </p:cNvSpPr>
          <p:nvPr/>
        </p:nvSpPr>
        <p:spPr bwMode="auto">
          <a:xfrm>
            <a:off x="4283075" y="6018213"/>
            <a:ext cx="8143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600">
                <a:solidFill>
                  <a:srgbClr val="000000"/>
                </a:solidFill>
                <a:latin typeface="Helvetica" panose="020B0604020202020204" pitchFamily="34" charset="0"/>
              </a:rPr>
              <a:t>frequency</a:t>
            </a:r>
            <a:endParaRPr lang="en-US" altLang="en-US" sz="1600"/>
          </a:p>
        </p:txBody>
      </p:sp>
      <p:sp>
        <p:nvSpPr>
          <p:cNvPr id="22596" name="Line 68">
            <a:extLst>
              <a:ext uri="{FF2B5EF4-FFF2-40B4-BE49-F238E27FC236}">
                <a16:creationId xmlns:a16="http://schemas.microsoft.com/office/drawing/2014/main" id="{0B7BFDAB-D4CC-4667-AB28-D02CAE979F93}"/>
              </a:ext>
            </a:extLst>
          </p:cNvPr>
          <p:cNvSpPr>
            <a:spLocks noChangeShapeType="1"/>
          </p:cNvSpPr>
          <p:nvPr/>
        </p:nvSpPr>
        <p:spPr bwMode="auto">
          <a:xfrm>
            <a:off x="2295525" y="5802313"/>
            <a:ext cx="45862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97" name="Line 69">
            <a:extLst>
              <a:ext uri="{FF2B5EF4-FFF2-40B4-BE49-F238E27FC236}">
                <a16:creationId xmlns:a16="http://schemas.microsoft.com/office/drawing/2014/main" id="{689945D2-B96E-4746-8A00-BFD84A5BCECF}"/>
              </a:ext>
            </a:extLst>
          </p:cNvPr>
          <p:cNvSpPr>
            <a:spLocks noChangeShapeType="1"/>
          </p:cNvSpPr>
          <p:nvPr/>
        </p:nvSpPr>
        <p:spPr bwMode="auto">
          <a:xfrm flipV="1">
            <a:off x="6881813" y="2098675"/>
            <a:ext cx="1587" cy="3703638"/>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98" name="Line 70">
            <a:extLst>
              <a:ext uri="{FF2B5EF4-FFF2-40B4-BE49-F238E27FC236}">
                <a16:creationId xmlns:a16="http://schemas.microsoft.com/office/drawing/2014/main" id="{8AD88348-086B-443F-BB5A-961AD5FC11A7}"/>
              </a:ext>
            </a:extLst>
          </p:cNvPr>
          <p:cNvSpPr>
            <a:spLocks noChangeShapeType="1"/>
          </p:cNvSpPr>
          <p:nvPr/>
        </p:nvSpPr>
        <p:spPr bwMode="auto">
          <a:xfrm flipV="1">
            <a:off x="2295525" y="5748338"/>
            <a:ext cx="1588"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99" name="Rectangle 71">
            <a:extLst>
              <a:ext uri="{FF2B5EF4-FFF2-40B4-BE49-F238E27FC236}">
                <a16:creationId xmlns:a16="http://schemas.microsoft.com/office/drawing/2014/main" id="{A5E96F0F-D8F1-4FA5-9DDB-C4FEF8AF2FBB}"/>
              </a:ext>
            </a:extLst>
          </p:cNvPr>
          <p:cNvSpPr>
            <a:spLocks noChangeArrowheads="1"/>
          </p:cNvSpPr>
          <p:nvPr/>
        </p:nvSpPr>
        <p:spPr bwMode="auto">
          <a:xfrm>
            <a:off x="2263775"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22600" name="Line 72">
            <a:extLst>
              <a:ext uri="{FF2B5EF4-FFF2-40B4-BE49-F238E27FC236}">
                <a16:creationId xmlns:a16="http://schemas.microsoft.com/office/drawing/2014/main" id="{91382B4F-88C4-411D-8690-6AA2DA6116E6}"/>
              </a:ext>
            </a:extLst>
          </p:cNvPr>
          <p:cNvSpPr>
            <a:spLocks noChangeShapeType="1"/>
          </p:cNvSpPr>
          <p:nvPr/>
        </p:nvSpPr>
        <p:spPr bwMode="auto">
          <a:xfrm flipV="1">
            <a:off x="2749550" y="5748338"/>
            <a:ext cx="1588"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01" name="Rectangle 73">
            <a:extLst>
              <a:ext uri="{FF2B5EF4-FFF2-40B4-BE49-F238E27FC236}">
                <a16:creationId xmlns:a16="http://schemas.microsoft.com/office/drawing/2014/main" id="{A60AECD6-C48D-42CA-BAF8-DB654E6D8448}"/>
              </a:ext>
            </a:extLst>
          </p:cNvPr>
          <p:cNvSpPr>
            <a:spLocks noChangeArrowheads="1"/>
          </p:cNvSpPr>
          <p:nvPr/>
        </p:nvSpPr>
        <p:spPr bwMode="auto">
          <a:xfrm>
            <a:off x="2717800"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22602" name="Line 74">
            <a:extLst>
              <a:ext uri="{FF2B5EF4-FFF2-40B4-BE49-F238E27FC236}">
                <a16:creationId xmlns:a16="http://schemas.microsoft.com/office/drawing/2014/main" id="{7D623346-0525-4479-823C-E1DF911CF7FB}"/>
              </a:ext>
            </a:extLst>
          </p:cNvPr>
          <p:cNvSpPr>
            <a:spLocks noChangeShapeType="1"/>
          </p:cNvSpPr>
          <p:nvPr/>
        </p:nvSpPr>
        <p:spPr bwMode="auto">
          <a:xfrm flipV="1">
            <a:off x="3203575" y="5748338"/>
            <a:ext cx="1588"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03" name="Rectangle 75">
            <a:extLst>
              <a:ext uri="{FF2B5EF4-FFF2-40B4-BE49-F238E27FC236}">
                <a16:creationId xmlns:a16="http://schemas.microsoft.com/office/drawing/2014/main" id="{ADB986A6-C0DB-4524-B084-2646F7B2D532}"/>
              </a:ext>
            </a:extLst>
          </p:cNvPr>
          <p:cNvSpPr>
            <a:spLocks noChangeArrowheads="1"/>
          </p:cNvSpPr>
          <p:nvPr/>
        </p:nvSpPr>
        <p:spPr bwMode="auto">
          <a:xfrm>
            <a:off x="3171825"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22604" name="Line 76">
            <a:extLst>
              <a:ext uri="{FF2B5EF4-FFF2-40B4-BE49-F238E27FC236}">
                <a16:creationId xmlns:a16="http://schemas.microsoft.com/office/drawing/2014/main" id="{C348B899-116E-4D9C-B983-91D02C3BF37F}"/>
              </a:ext>
            </a:extLst>
          </p:cNvPr>
          <p:cNvSpPr>
            <a:spLocks noChangeShapeType="1"/>
          </p:cNvSpPr>
          <p:nvPr/>
        </p:nvSpPr>
        <p:spPr bwMode="auto">
          <a:xfrm flipV="1">
            <a:off x="3668713" y="5748338"/>
            <a:ext cx="1587"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05" name="Rectangle 77">
            <a:extLst>
              <a:ext uri="{FF2B5EF4-FFF2-40B4-BE49-F238E27FC236}">
                <a16:creationId xmlns:a16="http://schemas.microsoft.com/office/drawing/2014/main" id="{145B9FD1-5D50-4C85-BE97-C03EACB3B86B}"/>
              </a:ext>
            </a:extLst>
          </p:cNvPr>
          <p:cNvSpPr>
            <a:spLocks noChangeArrowheads="1"/>
          </p:cNvSpPr>
          <p:nvPr/>
        </p:nvSpPr>
        <p:spPr bwMode="auto">
          <a:xfrm>
            <a:off x="3636963"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a:t>
            </a:r>
            <a:endParaRPr lang="en-US" altLang="en-US"/>
          </a:p>
        </p:txBody>
      </p:sp>
      <p:sp>
        <p:nvSpPr>
          <p:cNvPr id="22606" name="Line 78">
            <a:extLst>
              <a:ext uri="{FF2B5EF4-FFF2-40B4-BE49-F238E27FC236}">
                <a16:creationId xmlns:a16="http://schemas.microsoft.com/office/drawing/2014/main" id="{83DE78F6-FA62-4BBE-A5F6-FDDB333B3F2F}"/>
              </a:ext>
            </a:extLst>
          </p:cNvPr>
          <p:cNvSpPr>
            <a:spLocks noChangeShapeType="1"/>
          </p:cNvSpPr>
          <p:nvPr/>
        </p:nvSpPr>
        <p:spPr bwMode="auto">
          <a:xfrm flipV="1">
            <a:off x="4122738" y="5748338"/>
            <a:ext cx="1587"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07" name="Rectangle 79">
            <a:extLst>
              <a:ext uri="{FF2B5EF4-FFF2-40B4-BE49-F238E27FC236}">
                <a16:creationId xmlns:a16="http://schemas.microsoft.com/office/drawing/2014/main" id="{66B5C5EE-F2B1-4FF2-A126-87A5ACC27153}"/>
              </a:ext>
            </a:extLst>
          </p:cNvPr>
          <p:cNvSpPr>
            <a:spLocks noChangeArrowheads="1"/>
          </p:cNvSpPr>
          <p:nvPr/>
        </p:nvSpPr>
        <p:spPr bwMode="auto">
          <a:xfrm>
            <a:off x="4090988"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a:t>
            </a:r>
            <a:endParaRPr lang="en-US" altLang="en-US"/>
          </a:p>
        </p:txBody>
      </p:sp>
      <p:sp>
        <p:nvSpPr>
          <p:cNvPr id="22608" name="Line 80">
            <a:extLst>
              <a:ext uri="{FF2B5EF4-FFF2-40B4-BE49-F238E27FC236}">
                <a16:creationId xmlns:a16="http://schemas.microsoft.com/office/drawing/2014/main" id="{04244403-D3F3-461F-BF38-8FFCE248B98F}"/>
              </a:ext>
            </a:extLst>
          </p:cNvPr>
          <p:cNvSpPr>
            <a:spLocks noChangeShapeType="1"/>
          </p:cNvSpPr>
          <p:nvPr/>
        </p:nvSpPr>
        <p:spPr bwMode="auto">
          <a:xfrm flipV="1">
            <a:off x="4589463" y="5748338"/>
            <a:ext cx="1587"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09" name="Rectangle 81">
            <a:extLst>
              <a:ext uri="{FF2B5EF4-FFF2-40B4-BE49-F238E27FC236}">
                <a16:creationId xmlns:a16="http://schemas.microsoft.com/office/drawing/2014/main" id="{43F02E74-8A68-4513-8BA0-D24F0991B1CC}"/>
              </a:ext>
            </a:extLst>
          </p:cNvPr>
          <p:cNvSpPr>
            <a:spLocks noChangeArrowheads="1"/>
          </p:cNvSpPr>
          <p:nvPr/>
        </p:nvSpPr>
        <p:spPr bwMode="auto">
          <a:xfrm>
            <a:off x="4557713"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a:t>
            </a:r>
            <a:endParaRPr lang="en-US" altLang="en-US"/>
          </a:p>
        </p:txBody>
      </p:sp>
      <p:sp>
        <p:nvSpPr>
          <p:cNvPr id="22610" name="Line 82">
            <a:extLst>
              <a:ext uri="{FF2B5EF4-FFF2-40B4-BE49-F238E27FC236}">
                <a16:creationId xmlns:a16="http://schemas.microsoft.com/office/drawing/2014/main" id="{6474A1EA-4288-4390-BE58-F903C2E6B0F5}"/>
              </a:ext>
            </a:extLst>
          </p:cNvPr>
          <p:cNvSpPr>
            <a:spLocks noChangeShapeType="1"/>
          </p:cNvSpPr>
          <p:nvPr/>
        </p:nvSpPr>
        <p:spPr bwMode="auto">
          <a:xfrm flipV="1">
            <a:off x="5043488" y="5748338"/>
            <a:ext cx="0"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11" name="Rectangle 83">
            <a:extLst>
              <a:ext uri="{FF2B5EF4-FFF2-40B4-BE49-F238E27FC236}">
                <a16:creationId xmlns:a16="http://schemas.microsoft.com/office/drawing/2014/main" id="{526043C4-D354-4741-B98D-8621A7F1345D}"/>
              </a:ext>
            </a:extLst>
          </p:cNvPr>
          <p:cNvSpPr>
            <a:spLocks noChangeArrowheads="1"/>
          </p:cNvSpPr>
          <p:nvPr/>
        </p:nvSpPr>
        <p:spPr bwMode="auto">
          <a:xfrm>
            <a:off x="5011738"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6</a:t>
            </a:r>
            <a:endParaRPr lang="en-US" altLang="en-US"/>
          </a:p>
        </p:txBody>
      </p:sp>
      <p:sp>
        <p:nvSpPr>
          <p:cNvPr id="22612" name="Line 84">
            <a:extLst>
              <a:ext uri="{FF2B5EF4-FFF2-40B4-BE49-F238E27FC236}">
                <a16:creationId xmlns:a16="http://schemas.microsoft.com/office/drawing/2014/main" id="{BE2CF316-9F6F-41A3-8E4A-F82E7A25F4AF}"/>
              </a:ext>
            </a:extLst>
          </p:cNvPr>
          <p:cNvSpPr>
            <a:spLocks noChangeShapeType="1"/>
          </p:cNvSpPr>
          <p:nvPr/>
        </p:nvSpPr>
        <p:spPr bwMode="auto">
          <a:xfrm flipV="1">
            <a:off x="5495925" y="5748338"/>
            <a:ext cx="1588"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13" name="Rectangle 85">
            <a:extLst>
              <a:ext uri="{FF2B5EF4-FFF2-40B4-BE49-F238E27FC236}">
                <a16:creationId xmlns:a16="http://schemas.microsoft.com/office/drawing/2014/main" id="{35F782AD-CEAC-490E-BD0E-6BD9E1E5A532}"/>
              </a:ext>
            </a:extLst>
          </p:cNvPr>
          <p:cNvSpPr>
            <a:spLocks noChangeArrowheads="1"/>
          </p:cNvSpPr>
          <p:nvPr/>
        </p:nvSpPr>
        <p:spPr bwMode="auto">
          <a:xfrm>
            <a:off x="5464175"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7</a:t>
            </a:r>
            <a:endParaRPr lang="en-US" altLang="en-US"/>
          </a:p>
        </p:txBody>
      </p:sp>
      <p:sp>
        <p:nvSpPr>
          <p:cNvPr id="22614" name="Line 86">
            <a:extLst>
              <a:ext uri="{FF2B5EF4-FFF2-40B4-BE49-F238E27FC236}">
                <a16:creationId xmlns:a16="http://schemas.microsoft.com/office/drawing/2014/main" id="{8C263551-AA97-42E0-A0E6-D3F884FFCC9F}"/>
              </a:ext>
            </a:extLst>
          </p:cNvPr>
          <p:cNvSpPr>
            <a:spLocks noChangeShapeType="1"/>
          </p:cNvSpPr>
          <p:nvPr/>
        </p:nvSpPr>
        <p:spPr bwMode="auto">
          <a:xfrm flipV="1">
            <a:off x="5962650" y="5748338"/>
            <a:ext cx="1588"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15" name="Rectangle 87">
            <a:extLst>
              <a:ext uri="{FF2B5EF4-FFF2-40B4-BE49-F238E27FC236}">
                <a16:creationId xmlns:a16="http://schemas.microsoft.com/office/drawing/2014/main" id="{C13D66D9-5B83-45B1-9B08-F6C7D9593C38}"/>
              </a:ext>
            </a:extLst>
          </p:cNvPr>
          <p:cNvSpPr>
            <a:spLocks noChangeArrowheads="1"/>
          </p:cNvSpPr>
          <p:nvPr/>
        </p:nvSpPr>
        <p:spPr bwMode="auto">
          <a:xfrm>
            <a:off x="5930900"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8</a:t>
            </a:r>
            <a:endParaRPr lang="en-US" altLang="en-US"/>
          </a:p>
        </p:txBody>
      </p:sp>
      <p:sp>
        <p:nvSpPr>
          <p:cNvPr id="22616" name="Line 88">
            <a:extLst>
              <a:ext uri="{FF2B5EF4-FFF2-40B4-BE49-F238E27FC236}">
                <a16:creationId xmlns:a16="http://schemas.microsoft.com/office/drawing/2014/main" id="{AAAABD6C-442B-4172-8DE5-3C223F0C4D3F}"/>
              </a:ext>
            </a:extLst>
          </p:cNvPr>
          <p:cNvSpPr>
            <a:spLocks noChangeShapeType="1"/>
          </p:cNvSpPr>
          <p:nvPr/>
        </p:nvSpPr>
        <p:spPr bwMode="auto">
          <a:xfrm flipV="1">
            <a:off x="6416675" y="5748338"/>
            <a:ext cx="1588"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17" name="Rectangle 89">
            <a:extLst>
              <a:ext uri="{FF2B5EF4-FFF2-40B4-BE49-F238E27FC236}">
                <a16:creationId xmlns:a16="http://schemas.microsoft.com/office/drawing/2014/main" id="{0DA82121-7973-4FC9-8819-C9203B9A554F}"/>
              </a:ext>
            </a:extLst>
          </p:cNvPr>
          <p:cNvSpPr>
            <a:spLocks noChangeArrowheads="1"/>
          </p:cNvSpPr>
          <p:nvPr/>
        </p:nvSpPr>
        <p:spPr bwMode="auto">
          <a:xfrm>
            <a:off x="6384925" y="5834063"/>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9</a:t>
            </a:r>
            <a:endParaRPr lang="en-US" altLang="en-US"/>
          </a:p>
        </p:txBody>
      </p:sp>
      <p:sp>
        <p:nvSpPr>
          <p:cNvPr id="22618" name="Line 90">
            <a:extLst>
              <a:ext uri="{FF2B5EF4-FFF2-40B4-BE49-F238E27FC236}">
                <a16:creationId xmlns:a16="http://schemas.microsoft.com/office/drawing/2014/main" id="{43C9B4B4-448F-4DD6-8469-23455B6A194E}"/>
              </a:ext>
            </a:extLst>
          </p:cNvPr>
          <p:cNvSpPr>
            <a:spLocks noChangeShapeType="1"/>
          </p:cNvSpPr>
          <p:nvPr/>
        </p:nvSpPr>
        <p:spPr bwMode="auto">
          <a:xfrm flipV="1">
            <a:off x="6881813" y="5748338"/>
            <a:ext cx="1587" cy="53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19" name="Rectangle 91">
            <a:extLst>
              <a:ext uri="{FF2B5EF4-FFF2-40B4-BE49-F238E27FC236}">
                <a16:creationId xmlns:a16="http://schemas.microsoft.com/office/drawing/2014/main" id="{3B4A134B-0E08-457B-BBD4-87AE6394048F}"/>
              </a:ext>
            </a:extLst>
          </p:cNvPr>
          <p:cNvSpPr>
            <a:spLocks noChangeArrowheads="1"/>
          </p:cNvSpPr>
          <p:nvPr/>
        </p:nvSpPr>
        <p:spPr bwMode="auto">
          <a:xfrm>
            <a:off x="6807200" y="58340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10</a:t>
            </a:r>
            <a:endParaRPr lang="en-US" altLang="en-US"/>
          </a:p>
        </p:txBody>
      </p:sp>
      <p:sp>
        <p:nvSpPr>
          <p:cNvPr id="22620" name="Line 92">
            <a:extLst>
              <a:ext uri="{FF2B5EF4-FFF2-40B4-BE49-F238E27FC236}">
                <a16:creationId xmlns:a16="http://schemas.microsoft.com/office/drawing/2014/main" id="{C1B78D30-BEB3-4869-8EA3-25C3C3A24CF3}"/>
              </a:ext>
            </a:extLst>
          </p:cNvPr>
          <p:cNvSpPr>
            <a:spLocks noChangeShapeType="1"/>
          </p:cNvSpPr>
          <p:nvPr/>
        </p:nvSpPr>
        <p:spPr bwMode="auto">
          <a:xfrm flipH="1">
            <a:off x="6827838" y="5802313"/>
            <a:ext cx="53975" cy="1587"/>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21" name="Rectangle 93">
            <a:extLst>
              <a:ext uri="{FF2B5EF4-FFF2-40B4-BE49-F238E27FC236}">
                <a16:creationId xmlns:a16="http://schemas.microsoft.com/office/drawing/2014/main" id="{7CB0F077-04FE-4576-935F-B1A0A53E3313}"/>
              </a:ext>
            </a:extLst>
          </p:cNvPr>
          <p:cNvSpPr>
            <a:spLocks noChangeArrowheads="1"/>
          </p:cNvSpPr>
          <p:nvPr/>
        </p:nvSpPr>
        <p:spPr bwMode="auto">
          <a:xfrm>
            <a:off x="6913563" y="5715000"/>
            <a:ext cx="152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latin typeface="Helvetica" panose="020B0604020202020204" pitchFamily="34" charset="0"/>
              </a:rPr>
              <a:t>89</a:t>
            </a:r>
            <a:endParaRPr lang="en-US" altLang="en-US"/>
          </a:p>
        </p:txBody>
      </p:sp>
      <p:sp>
        <p:nvSpPr>
          <p:cNvPr id="22622" name="Line 94">
            <a:extLst>
              <a:ext uri="{FF2B5EF4-FFF2-40B4-BE49-F238E27FC236}">
                <a16:creationId xmlns:a16="http://schemas.microsoft.com/office/drawing/2014/main" id="{72DA9B8C-B005-458B-AE39-70BF24306F69}"/>
              </a:ext>
            </a:extLst>
          </p:cNvPr>
          <p:cNvSpPr>
            <a:spLocks noChangeShapeType="1"/>
          </p:cNvSpPr>
          <p:nvPr/>
        </p:nvSpPr>
        <p:spPr bwMode="auto">
          <a:xfrm flipH="1">
            <a:off x="6827838" y="4872038"/>
            <a:ext cx="53975" cy="1587"/>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23" name="Rectangle 95">
            <a:extLst>
              <a:ext uri="{FF2B5EF4-FFF2-40B4-BE49-F238E27FC236}">
                <a16:creationId xmlns:a16="http://schemas.microsoft.com/office/drawing/2014/main" id="{39D6E902-1EB5-43DB-8E0E-10B7785EA98B}"/>
              </a:ext>
            </a:extLst>
          </p:cNvPr>
          <p:cNvSpPr>
            <a:spLocks noChangeArrowheads="1"/>
          </p:cNvSpPr>
          <p:nvPr/>
        </p:nvSpPr>
        <p:spPr bwMode="auto">
          <a:xfrm>
            <a:off x="6913563" y="4784725"/>
            <a:ext cx="2667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latin typeface="Helvetica" panose="020B0604020202020204" pitchFamily="34" charset="0"/>
              </a:rPr>
              <a:t>89.5</a:t>
            </a:r>
            <a:endParaRPr lang="en-US" altLang="en-US"/>
          </a:p>
        </p:txBody>
      </p:sp>
      <p:sp>
        <p:nvSpPr>
          <p:cNvPr id="22624" name="Line 96">
            <a:extLst>
              <a:ext uri="{FF2B5EF4-FFF2-40B4-BE49-F238E27FC236}">
                <a16:creationId xmlns:a16="http://schemas.microsoft.com/office/drawing/2014/main" id="{38F514AD-EEAA-4DDF-A803-B9CA62D976EB}"/>
              </a:ext>
            </a:extLst>
          </p:cNvPr>
          <p:cNvSpPr>
            <a:spLocks noChangeShapeType="1"/>
          </p:cNvSpPr>
          <p:nvPr/>
        </p:nvSpPr>
        <p:spPr bwMode="auto">
          <a:xfrm flipH="1">
            <a:off x="6827838" y="3949700"/>
            <a:ext cx="53975" cy="1588"/>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25" name="Rectangle 97">
            <a:extLst>
              <a:ext uri="{FF2B5EF4-FFF2-40B4-BE49-F238E27FC236}">
                <a16:creationId xmlns:a16="http://schemas.microsoft.com/office/drawing/2014/main" id="{387E2BE2-1681-4A33-9D6B-47D8D0771A0C}"/>
              </a:ext>
            </a:extLst>
          </p:cNvPr>
          <p:cNvSpPr>
            <a:spLocks noChangeArrowheads="1"/>
          </p:cNvSpPr>
          <p:nvPr/>
        </p:nvSpPr>
        <p:spPr bwMode="auto">
          <a:xfrm>
            <a:off x="6913563" y="3863975"/>
            <a:ext cx="152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latin typeface="Helvetica" panose="020B0604020202020204" pitchFamily="34" charset="0"/>
              </a:rPr>
              <a:t>90</a:t>
            </a:r>
            <a:endParaRPr lang="en-US" altLang="en-US"/>
          </a:p>
        </p:txBody>
      </p:sp>
      <p:sp>
        <p:nvSpPr>
          <p:cNvPr id="22626" name="Line 98">
            <a:extLst>
              <a:ext uri="{FF2B5EF4-FFF2-40B4-BE49-F238E27FC236}">
                <a16:creationId xmlns:a16="http://schemas.microsoft.com/office/drawing/2014/main" id="{2836C845-F444-4C8E-A25F-6F676449163E}"/>
              </a:ext>
            </a:extLst>
          </p:cNvPr>
          <p:cNvSpPr>
            <a:spLocks noChangeShapeType="1"/>
          </p:cNvSpPr>
          <p:nvPr/>
        </p:nvSpPr>
        <p:spPr bwMode="auto">
          <a:xfrm flipH="1">
            <a:off x="6827838" y="3019425"/>
            <a:ext cx="53975" cy="1588"/>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27" name="Rectangle 99">
            <a:extLst>
              <a:ext uri="{FF2B5EF4-FFF2-40B4-BE49-F238E27FC236}">
                <a16:creationId xmlns:a16="http://schemas.microsoft.com/office/drawing/2014/main" id="{296C63F1-59F6-4FF1-9B36-8024D7CB4315}"/>
              </a:ext>
            </a:extLst>
          </p:cNvPr>
          <p:cNvSpPr>
            <a:spLocks noChangeArrowheads="1"/>
          </p:cNvSpPr>
          <p:nvPr/>
        </p:nvSpPr>
        <p:spPr bwMode="auto">
          <a:xfrm>
            <a:off x="6913563" y="2932113"/>
            <a:ext cx="2667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latin typeface="Helvetica" panose="020B0604020202020204" pitchFamily="34" charset="0"/>
              </a:rPr>
              <a:t>90.5</a:t>
            </a:r>
            <a:endParaRPr lang="en-US" altLang="en-US"/>
          </a:p>
        </p:txBody>
      </p:sp>
      <p:sp>
        <p:nvSpPr>
          <p:cNvPr id="22628" name="Line 100">
            <a:extLst>
              <a:ext uri="{FF2B5EF4-FFF2-40B4-BE49-F238E27FC236}">
                <a16:creationId xmlns:a16="http://schemas.microsoft.com/office/drawing/2014/main" id="{E1573483-0FB4-4F2C-81D6-D43256D60C29}"/>
              </a:ext>
            </a:extLst>
          </p:cNvPr>
          <p:cNvSpPr>
            <a:spLocks noChangeShapeType="1"/>
          </p:cNvSpPr>
          <p:nvPr/>
        </p:nvSpPr>
        <p:spPr bwMode="auto">
          <a:xfrm flipH="1">
            <a:off x="6827838" y="2098675"/>
            <a:ext cx="53975" cy="1588"/>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29" name="Rectangle 101">
            <a:extLst>
              <a:ext uri="{FF2B5EF4-FFF2-40B4-BE49-F238E27FC236}">
                <a16:creationId xmlns:a16="http://schemas.microsoft.com/office/drawing/2014/main" id="{D7DED198-6B1B-42D8-8F2D-B8C16788F28E}"/>
              </a:ext>
            </a:extLst>
          </p:cNvPr>
          <p:cNvSpPr>
            <a:spLocks noChangeArrowheads="1"/>
          </p:cNvSpPr>
          <p:nvPr/>
        </p:nvSpPr>
        <p:spPr bwMode="auto">
          <a:xfrm>
            <a:off x="6913563" y="2012950"/>
            <a:ext cx="152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latin typeface="Helvetica" panose="020B0604020202020204" pitchFamily="34" charset="0"/>
              </a:rPr>
              <a:t>91</a:t>
            </a:r>
            <a:endParaRPr lang="en-US" altLang="en-US"/>
          </a:p>
        </p:txBody>
      </p:sp>
      <p:sp>
        <p:nvSpPr>
          <p:cNvPr id="22630" name="Freeform 102">
            <a:extLst>
              <a:ext uri="{FF2B5EF4-FFF2-40B4-BE49-F238E27FC236}">
                <a16:creationId xmlns:a16="http://schemas.microsoft.com/office/drawing/2014/main" id="{9F139840-C14A-411E-9C39-A2D9E2F300BA}"/>
              </a:ext>
            </a:extLst>
          </p:cNvPr>
          <p:cNvSpPr>
            <a:spLocks/>
          </p:cNvSpPr>
          <p:nvPr/>
        </p:nvSpPr>
        <p:spPr bwMode="auto">
          <a:xfrm>
            <a:off x="2474913" y="3949700"/>
            <a:ext cx="4406900" cy="1588"/>
          </a:xfrm>
          <a:custGeom>
            <a:avLst/>
            <a:gdLst>
              <a:gd name="T0" fmla="*/ 36 w 3048"/>
              <a:gd name="T1" fmla="*/ 102 w 3048"/>
              <a:gd name="T2" fmla="*/ 161 w 3048"/>
              <a:gd name="T3" fmla="*/ 226 w 3048"/>
              <a:gd name="T4" fmla="*/ 292 w 3048"/>
              <a:gd name="T5" fmla="*/ 358 w 3048"/>
              <a:gd name="T6" fmla="*/ 416 w 3048"/>
              <a:gd name="T7" fmla="*/ 482 w 3048"/>
              <a:gd name="T8" fmla="*/ 548 w 3048"/>
              <a:gd name="T9" fmla="*/ 614 w 3048"/>
              <a:gd name="T10" fmla="*/ 672 w 3048"/>
              <a:gd name="T11" fmla="*/ 738 w 3048"/>
              <a:gd name="T12" fmla="*/ 804 w 3048"/>
              <a:gd name="T13" fmla="*/ 870 w 3048"/>
              <a:gd name="T14" fmla="*/ 928 w 3048"/>
              <a:gd name="T15" fmla="*/ 994 w 3048"/>
              <a:gd name="T16" fmla="*/ 1060 w 3048"/>
              <a:gd name="T17" fmla="*/ 1125 w 3048"/>
              <a:gd name="T18" fmla="*/ 1184 w 3048"/>
              <a:gd name="T19" fmla="*/ 1250 w 3048"/>
              <a:gd name="T20" fmla="*/ 1315 w 3048"/>
              <a:gd name="T21" fmla="*/ 1381 w 3048"/>
              <a:gd name="T22" fmla="*/ 1447 w 3048"/>
              <a:gd name="T23" fmla="*/ 1505 w 3048"/>
              <a:gd name="T24" fmla="*/ 1571 w 3048"/>
              <a:gd name="T25" fmla="*/ 1637 w 3048"/>
              <a:gd name="T26" fmla="*/ 1703 w 3048"/>
              <a:gd name="T27" fmla="*/ 1761 w 3048"/>
              <a:gd name="T28" fmla="*/ 1827 w 3048"/>
              <a:gd name="T29" fmla="*/ 1893 w 3048"/>
              <a:gd name="T30" fmla="*/ 1959 w 3048"/>
              <a:gd name="T31" fmla="*/ 2017 w 3048"/>
              <a:gd name="T32" fmla="*/ 2083 w 3048"/>
              <a:gd name="T33" fmla="*/ 2149 w 3048"/>
              <a:gd name="T34" fmla="*/ 2214 w 3048"/>
              <a:gd name="T35" fmla="*/ 2273 w 3048"/>
              <a:gd name="T36" fmla="*/ 2339 w 3048"/>
              <a:gd name="T37" fmla="*/ 2404 w 3048"/>
              <a:gd name="T38" fmla="*/ 2470 w 3048"/>
              <a:gd name="T39" fmla="*/ 2529 w 3048"/>
              <a:gd name="T40" fmla="*/ 2594 w 3048"/>
              <a:gd name="T41" fmla="*/ 2660 w 3048"/>
              <a:gd name="T42" fmla="*/ 2726 w 3048"/>
              <a:gd name="T43" fmla="*/ 2785 w 3048"/>
              <a:gd name="T44" fmla="*/ 2850 w 3048"/>
              <a:gd name="T45" fmla="*/ 2916 w 3048"/>
              <a:gd name="T46" fmla="*/ 2982 w 3048"/>
              <a:gd name="T47" fmla="*/ 3048 w 3048"/>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Lst>
            <a:rect l="0" t="0" r="r" b="b"/>
            <a:pathLst>
              <a:path w="3048">
                <a:moveTo>
                  <a:pt x="0" y="0"/>
                </a:moveTo>
                <a:lnTo>
                  <a:pt x="36" y="0"/>
                </a:lnTo>
                <a:lnTo>
                  <a:pt x="66" y="0"/>
                </a:lnTo>
                <a:lnTo>
                  <a:pt x="102" y="0"/>
                </a:lnTo>
                <a:lnTo>
                  <a:pt x="131" y="0"/>
                </a:lnTo>
                <a:lnTo>
                  <a:pt x="161" y="0"/>
                </a:lnTo>
                <a:lnTo>
                  <a:pt x="197" y="0"/>
                </a:lnTo>
                <a:lnTo>
                  <a:pt x="226" y="0"/>
                </a:lnTo>
                <a:lnTo>
                  <a:pt x="256" y="0"/>
                </a:lnTo>
                <a:lnTo>
                  <a:pt x="292" y="0"/>
                </a:lnTo>
                <a:lnTo>
                  <a:pt x="321" y="0"/>
                </a:lnTo>
                <a:lnTo>
                  <a:pt x="358" y="0"/>
                </a:lnTo>
                <a:lnTo>
                  <a:pt x="387" y="0"/>
                </a:lnTo>
                <a:lnTo>
                  <a:pt x="416" y="0"/>
                </a:lnTo>
                <a:lnTo>
                  <a:pt x="453" y="0"/>
                </a:lnTo>
                <a:lnTo>
                  <a:pt x="482" y="0"/>
                </a:lnTo>
                <a:lnTo>
                  <a:pt x="519" y="0"/>
                </a:lnTo>
                <a:lnTo>
                  <a:pt x="548" y="0"/>
                </a:lnTo>
                <a:lnTo>
                  <a:pt x="577" y="0"/>
                </a:lnTo>
                <a:lnTo>
                  <a:pt x="614" y="0"/>
                </a:lnTo>
                <a:lnTo>
                  <a:pt x="643" y="0"/>
                </a:lnTo>
                <a:lnTo>
                  <a:pt x="672" y="0"/>
                </a:lnTo>
                <a:lnTo>
                  <a:pt x="709" y="0"/>
                </a:lnTo>
                <a:lnTo>
                  <a:pt x="738" y="0"/>
                </a:lnTo>
                <a:lnTo>
                  <a:pt x="775" y="0"/>
                </a:lnTo>
                <a:lnTo>
                  <a:pt x="804" y="0"/>
                </a:lnTo>
                <a:lnTo>
                  <a:pt x="833" y="0"/>
                </a:lnTo>
                <a:lnTo>
                  <a:pt x="870" y="0"/>
                </a:lnTo>
                <a:lnTo>
                  <a:pt x="899" y="0"/>
                </a:lnTo>
                <a:lnTo>
                  <a:pt x="928" y="0"/>
                </a:lnTo>
                <a:lnTo>
                  <a:pt x="965" y="0"/>
                </a:lnTo>
                <a:lnTo>
                  <a:pt x="994" y="0"/>
                </a:lnTo>
                <a:lnTo>
                  <a:pt x="1030" y="0"/>
                </a:lnTo>
                <a:lnTo>
                  <a:pt x="1060" y="0"/>
                </a:lnTo>
                <a:lnTo>
                  <a:pt x="1089" y="0"/>
                </a:lnTo>
                <a:lnTo>
                  <a:pt x="1125" y="0"/>
                </a:lnTo>
                <a:lnTo>
                  <a:pt x="1155" y="0"/>
                </a:lnTo>
                <a:lnTo>
                  <a:pt x="1184" y="0"/>
                </a:lnTo>
                <a:lnTo>
                  <a:pt x="1220" y="0"/>
                </a:lnTo>
                <a:lnTo>
                  <a:pt x="1250" y="0"/>
                </a:lnTo>
                <a:lnTo>
                  <a:pt x="1286" y="0"/>
                </a:lnTo>
                <a:lnTo>
                  <a:pt x="1315" y="0"/>
                </a:lnTo>
                <a:lnTo>
                  <a:pt x="1345" y="0"/>
                </a:lnTo>
                <a:lnTo>
                  <a:pt x="1381" y="0"/>
                </a:lnTo>
                <a:lnTo>
                  <a:pt x="1410" y="0"/>
                </a:lnTo>
                <a:lnTo>
                  <a:pt x="1447" y="0"/>
                </a:lnTo>
                <a:lnTo>
                  <a:pt x="1476" y="0"/>
                </a:lnTo>
                <a:lnTo>
                  <a:pt x="1505" y="0"/>
                </a:lnTo>
                <a:lnTo>
                  <a:pt x="1542" y="0"/>
                </a:lnTo>
                <a:lnTo>
                  <a:pt x="1571" y="0"/>
                </a:lnTo>
                <a:lnTo>
                  <a:pt x="1600" y="0"/>
                </a:lnTo>
                <a:lnTo>
                  <a:pt x="1637" y="0"/>
                </a:lnTo>
                <a:lnTo>
                  <a:pt x="1666" y="0"/>
                </a:lnTo>
                <a:lnTo>
                  <a:pt x="1703" y="0"/>
                </a:lnTo>
                <a:lnTo>
                  <a:pt x="1732" y="0"/>
                </a:lnTo>
                <a:lnTo>
                  <a:pt x="1761" y="0"/>
                </a:lnTo>
                <a:lnTo>
                  <a:pt x="1798" y="0"/>
                </a:lnTo>
                <a:lnTo>
                  <a:pt x="1827" y="0"/>
                </a:lnTo>
                <a:lnTo>
                  <a:pt x="1856" y="0"/>
                </a:lnTo>
                <a:lnTo>
                  <a:pt x="1893" y="0"/>
                </a:lnTo>
                <a:lnTo>
                  <a:pt x="1922" y="0"/>
                </a:lnTo>
                <a:lnTo>
                  <a:pt x="1959" y="0"/>
                </a:lnTo>
                <a:lnTo>
                  <a:pt x="1988" y="0"/>
                </a:lnTo>
                <a:lnTo>
                  <a:pt x="2017" y="0"/>
                </a:lnTo>
                <a:lnTo>
                  <a:pt x="2054" y="0"/>
                </a:lnTo>
                <a:lnTo>
                  <a:pt x="2083" y="0"/>
                </a:lnTo>
                <a:lnTo>
                  <a:pt x="2112" y="0"/>
                </a:lnTo>
                <a:lnTo>
                  <a:pt x="2149" y="0"/>
                </a:lnTo>
                <a:lnTo>
                  <a:pt x="2178" y="0"/>
                </a:lnTo>
                <a:lnTo>
                  <a:pt x="2214" y="0"/>
                </a:lnTo>
                <a:lnTo>
                  <a:pt x="2244" y="0"/>
                </a:lnTo>
                <a:lnTo>
                  <a:pt x="2273" y="0"/>
                </a:lnTo>
                <a:lnTo>
                  <a:pt x="2309" y="0"/>
                </a:lnTo>
                <a:lnTo>
                  <a:pt x="2339" y="0"/>
                </a:lnTo>
                <a:lnTo>
                  <a:pt x="2375" y="0"/>
                </a:lnTo>
                <a:lnTo>
                  <a:pt x="2404" y="0"/>
                </a:lnTo>
                <a:lnTo>
                  <a:pt x="2434" y="0"/>
                </a:lnTo>
                <a:lnTo>
                  <a:pt x="2470" y="0"/>
                </a:lnTo>
                <a:lnTo>
                  <a:pt x="2499" y="0"/>
                </a:lnTo>
                <a:lnTo>
                  <a:pt x="2529" y="0"/>
                </a:lnTo>
                <a:lnTo>
                  <a:pt x="2565" y="0"/>
                </a:lnTo>
                <a:lnTo>
                  <a:pt x="2594" y="0"/>
                </a:lnTo>
                <a:lnTo>
                  <a:pt x="2631" y="0"/>
                </a:lnTo>
                <a:lnTo>
                  <a:pt x="2660" y="0"/>
                </a:lnTo>
                <a:lnTo>
                  <a:pt x="2689" y="0"/>
                </a:lnTo>
                <a:lnTo>
                  <a:pt x="2726" y="0"/>
                </a:lnTo>
                <a:lnTo>
                  <a:pt x="2755" y="0"/>
                </a:lnTo>
                <a:lnTo>
                  <a:pt x="2785" y="0"/>
                </a:lnTo>
                <a:lnTo>
                  <a:pt x="2821" y="0"/>
                </a:lnTo>
                <a:lnTo>
                  <a:pt x="2850" y="0"/>
                </a:lnTo>
                <a:lnTo>
                  <a:pt x="2887" y="0"/>
                </a:lnTo>
                <a:lnTo>
                  <a:pt x="2916" y="0"/>
                </a:lnTo>
                <a:lnTo>
                  <a:pt x="2945" y="0"/>
                </a:lnTo>
                <a:lnTo>
                  <a:pt x="2982" y="0"/>
                </a:lnTo>
                <a:lnTo>
                  <a:pt x="3011" y="0"/>
                </a:lnTo>
                <a:lnTo>
                  <a:pt x="3048" y="0"/>
                </a:lnTo>
              </a:path>
            </a:pathLst>
          </a:custGeom>
          <a:noFill/>
          <a:ln w="28575" cap="flat" cmpd="sng">
            <a:solidFill>
              <a:srgbClr val="0000FF"/>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31" name="Line 3">
            <a:extLst>
              <a:ext uri="{FF2B5EF4-FFF2-40B4-BE49-F238E27FC236}">
                <a16:creationId xmlns:a16="http://schemas.microsoft.com/office/drawing/2014/main" id="{C4739CCB-187B-4B7A-B700-6B9E46AF6624}"/>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2" name="Text Box 4">
            <a:extLst>
              <a:ext uri="{FF2B5EF4-FFF2-40B4-BE49-F238E27FC236}">
                <a16:creationId xmlns:a16="http://schemas.microsoft.com/office/drawing/2014/main" id="{FE0FC80D-C010-4B15-9E1D-EE6831D92808}"/>
              </a:ext>
            </a:extLst>
          </p:cNvPr>
          <p:cNvSpPr txBox="1">
            <a:spLocks noChangeArrowheads="1"/>
          </p:cNvSpPr>
          <p:nvPr/>
        </p:nvSpPr>
        <p:spPr bwMode="auto">
          <a:xfrm>
            <a:off x="2819400" y="228600"/>
            <a:ext cx="3024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impedance</a:t>
            </a:r>
            <a:endParaRPr lang="en-US" altLang="en-US"/>
          </a:p>
        </p:txBody>
      </p:sp>
      <p:sp>
        <p:nvSpPr>
          <p:cNvPr id="22632" name="Text Box 104">
            <a:extLst>
              <a:ext uri="{FF2B5EF4-FFF2-40B4-BE49-F238E27FC236}">
                <a16:creationId xmlns:a16="http://schemas.microsoft.com/office/drawing/2014/main" id="{ADFD19B5-FD71-4FB3-BFFF-ECD85FAB848A}"/>
              </a:ext>
            </a:extLst>
          </p:cNvPr>
          <p:cNvSpPr txBox="1">
            <a:spLocks noChangeArrowheads="1"/>
          </p:cNvSpPr>
          <p:nvPr/>
        </p:nvSpPr>
        <p:spPr bwMode="auto">
          <a:xfrm>
            <a:off x="1203325" y="1101725"/>
            <a:ext cx="4951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Impedance of a capacitor,  Z =1/(-i</a:t>
            </a:r>
            <a:r>
              <a:rPr lang="en-US" altLang="en-US">
                <a:latin typeface="Symbol" panose="05050102010706020507" pitchFamily="18" charset="2"/>
              </a:rPr>
              <a:t>w</a:t>
            </a:r>
            <a:r>
              <a:rPr lang="en-US" altLang="en-US"/>
              <a:t>C)</a:t>
            </a:r>
          </a:p>
        </p:txBody>
      </p:sp>
      <p:sp>
        <p:nvSpPr>
          <p:cNvPr id="22634" name="Text Box 106">
            <a:extLst>
              <a:ext uri="{FF2B5EF4-FFF2-40B4-BE49-F238E27FC236}">
                <a16:creationId xmlns:a16="http://schemas.microsoft.com/office/drawing/2014/main" id="{7BEC0236-BBB2-4A76-8E3F-17C35B2B576B}"/>
              </a:ext>
            </a:extLst>
          </p:cNvPr>
          <p:cNvSpPr txBox="1">
            <a:spLocks noChangeArrowheads="1"/>
          </p:cNvSpPr>
          <p:nvPr/>
        </p:nvSpPr>
        <p:spPr bwMode="auto">
          <a:xfrm>
            <a:off x="762000" y="3657600"/>
            <a:ext cx="1468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magnitude</a:t>
            </a:r>
          </a:p>
        </p:txBody>
      </p:sp>
      <p:sp>
        <p:nvSpPr>
          <p:cNvPr id="22636" name="Text Box 108">
            <a:extLst>
              <a:ext uri="{FF2B5EF4-FFF2-40B4-BE49-F238E27FC236}">
                <a16:creationId xmlns:a16="http://schemas.microsoft.com/office/drawing/2014/main" id="{33BD7CB4-50E6-4604-8876-C53D6276AC4A}"/>
              </a:ext>
            </a:extLst>
          </p:cNvPr>
          <p:cNvSpPr txBox="1">
            <a:spLocks noChangeArrowheads="1"/>
          </p:cNvSpPr>
          <p:nvPr/>
        </p:nvSpPr>
        <p:spPr bwMode="auto">
          <a:xfrm>
            <a:off x="7239000" y="3657600"/>
            <a:ext cx="877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phase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90" name="Text Box 30">
            <a:extLst>
              <a:ext uri="{FF2B5EF4-FFF2-40B4-BE49-F238E27FC236}">
                <a16:creationId xmlns:a16="http://schemas.microsoft.com/office/drawing/2014/main" id="{970FA4E2-3549-496F-B386-4B77BDE984A2}"/>
              </a:ext>
            </a:extLst>
          </p:cNvPr>
          <p:cNvSpPr txBox="1">
            <a:spLocks noChangeArrowheads="1"/>
          </p:cNvSpPr>
          <p:nvPr/>
        </p:nvSpPr>
        <p:spPr bwMode="auto">
          <a:xfrm>
            <a:off x="1600200" y="2362200"/>
            <a:ext cx="1992313"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a:latin typeface="Times New Roman" panose="02020603050405020304" pitchFamily="18" charset="0"/>
              </a:rPr>
              <a:t>pulser/receiver</a:t>
            </a:r>
          </a:p>
        </p:txBody>
      </p:sp>
      <p:sp>
        <p:nvSpPr>
          <p:cNvPr id="15425" name="Line 65">
            <a:extLst>
              <a:ext uri="{FF2B5EF4-FFF2-40B4-BE49-F238E27FC236}">
                <a16:creationId xmlns:a16="http://schemas.microsoft.com/office/drawing/2014/main" id="{17C6F5E8-496B-4330-A3A8-FF3B8D2E5E9D}"/>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26" name="Text Box 66">
            <a:extLst>
              <a:ext uri="{FF2B5EF4-FFF2-40B4-BE49-F238E27FC236}">
                <a16:creationId xmlns:a16="http://schemas.microsoft.com/office/drawing/2014/main" id="{9EB985F1-C4E0-4982-952B-20B7A905DB17}"/>
              </a:ext>
            </a:extLst>
          </p:cNvPr>
          <p:cNvSpPr txBox="1">
            <a:spLocks noChangeArrowheads="1"/>
          </p:cNvSpPr>
          <p:nvPr/>
        </p:nvSpPr>
        <p:spPr bwMode="auto">
          <a:xfrm>
            <a:off x="3048000" y="228600"/>
            <a:ext cx="2957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sensitivity</a:t>
            </a:r>
            <a:endParaRPr lang="en-US" altLang="en-US"/>
          </a:p>
        </p:txBody>
      </p:sp>
      <p:sp>
        <p:nvSpPr>
          <p:cNvPr id="15427" name="Text Box 67">
            <a:extLst>
              <a:ext uri="{FF2B5EF4-FFF2-40B4-BE49-F238E27FC236}">
                <a16:creationId xmlns:a16="http://schemas.microsoft.com/office/drawing/2014/main" id="{9A1480A3-BE42-476D-ADB4-AB487796F7D4}"/>
              </a:ext>
            </a:extLst>
          </p:cNvPr>
          <p:cNvSpPr txBox="1">
            <a:spLocks noChangeArrowheads="1"/>
          </p:cNvSpPr>
          <p:nvPr/>
        </p:nvSpPr>
        <p:spPr bwMode="auto">
          <a:xfrm>
            <a:off x="1371600" y="914400"/>
            <a:ext cx="7243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Pulse-echo measurement setup for determining sensitivity</a:t>
            </a:r>
          </a:p>
        </p:txBody>
      </p:sp>
      <p:sp>
        <p:nvSpPr>
          <p:cNvPr id="15434" name="Line 74">
            <a:extLst>
              <a:ext uri="{FF2B5EF4-FFF2-40B4-BE49-F238E27FC236}">
                <a16:creationId xmlns:a16="http://schemas.microsoft.com/office/drawing/2014/main" id="{932DDD67-160C-4FB3-94DA-6F557C6C4031}"/>
              </a:ext>
            </a:extLst>
          </p:cNvPr>
          <p:cNvSpPr>
            <a:spLocks noChangeShapeType="1"/>
          </p:cNvSpPr>
          <p:nvPr/>
        </p:nvSpPr>
        <p:spPr bwMode="auto">
          <a:xfrm>
            <a:off x="4394200" y="5573713"/>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35" name="Line 75">
            <a:extLst>
              <a:ext uri="{FF2B5EF4-FFF2-40B4-BE49-F238E27FC236}">
                <a16:creationId xmlns:a16="http://schemas.microsoft.com/office/drawing/2014/main" id="{77B8E3B4-3167-4167-AA1C-44156CEC7A32}"/>
              </a:ext>
            </a:extLst>
          </p:cNvPr>
          <p:cNvSpPr>
            <a:spLocks noChangeShapeType="1"/>
          </p:cNvSpPr>
          <p:nvPr/>
        </p:nvSpPr>
        <p:spPr bwMode="auto">
          <a:xfrm flipH="1" flipV="1">
            <a:off x="4403725" y="5791200"/>
            <a:ext cx="3968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36" name="Line 76">
            <a:extLst>
              <a:ext uri="{FF2B5EF4-FFF2-40B4-BE49-F238E27FC236}">
                <a16:creationId xmlns:a16="http://schemas.microsoft.com/office/drawing/2014/main" id="{689B4811-D05C-4C0B-9EB4-4D4E7859DE2F}"/>
              </a:ext>
            </a:extLst>
          </p:cNvPr>
          <p:cNvSpPr>
            <a:spLocks noChangeShapeType="1"/>
          </p:cNvSpPr>
          <p:nvPr/>
        </p:nvSpPr>
        <p:spPr bwMode="auto">
          <a:xfrm>
            <a:off x="5334000" y="57912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5437" name="Object 77">
            <a:extLst>
              <a:ext uri="{FF2B5EF4-FFF2-40B4-BE49-F238E27FC236}">
                <a16:creationId xmlns:a16="http://schemas.microsoft.com/office/drawing/2014/main" id="{99C829FD-3CBB-4BD3-9CB6-F13C044BF6D9}"/>
              </a:ext>
            </a:extLst>
          </p:cNvPr>
          <p:cNvGraphicFramePr>
            <a:graphicFrameLocks noChangeAspect="1"/>
          </p:cNvGraphicFramePr>
          <p:nvPr/>
        </p:nvGraphicFramePr>
        <p:xfrm>
          <a:off x="4876800" y="5638800"/>
          <a:ext cx="282575" cy="282575"/>
        </p:xfrm>
        <a:graphic>
          <a:graphicData uri="http://schemas.openxmlformats.org/presentationml/2006/ole">
            <mc:AlternateContent xmlns:mc="http://schemas.openxmlformats.org/markup-compatibility/2006">
              <mc:Choice xmlns:v="urn:schemas-microsoft-com:vml" Requires="v">
                <p:oleObj spid="_x0000_s3078" name="Equation" r:id="rId4" imgW="164880" imgH="164880" progId="Equation.DSMT4">
                  <p:embed/>
                </p:oleObj>
              </mc:Choice>
              <mc:Fallback>
                <p:oleObj name="Equation" r:id="rId4" imgW="164880" imgH="164880" progId="Equation.DSMT4">
                  <p:embed/>
                  <p:pic>
                    <p:nvPicPr>
                      <p:cNvPr id="0" name="Object 7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5638800"/>
                        <a:ext cx="282575" cy="28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5438" name="Group 78">
            <a:extLst>
              <a:ext uri="{FF2B5EF4-FFF2-40B4-BE49-F238E27FC236}">
                <a16:creationId xmlns:a16="http://schemas.microsoft.com/office/drawing/2014/main" id="{D4B730B9-9684-4ED8-857F-409822D1D257}"/>
              </a:ext>
            </a:extLst>
          </p:cNvPr>
          <p:cNvGrpSpPr>
            <a:grpSpLocks/>
          </p:cNvGrpSpPr>
          <p:nvPr/>
        </p:nvGrpSpPr>
        <p:grpSpPr bwMode="auto">
          <a:xfrm>
            <a:off x="3810000" y="4038600"/>
            <a:ext cx="1784350" cy="193675"/>
            <a:chOff x="1872" y="528"/>
            <a:chExt cx="1124" cy="122"/>
          </a:xfrm>
        </p:grpSpPr>
        <p:grpSp>
          <p:nvGrpSpPr>
            <p:cNvPr id="15439" name="Group 79">
              <a:extLst>
                <a:ext uri="{FF2B5EF4-FFF2-40B4-BE49-F238E27FC236}">
                  <a16:creationId xmlns:a16="http://schemas.microsoft.com/office/drawing/2014/main" id="{6F66C61E-3D60-4CEC-BA17-2A44D55FFD7F}"/>
                </a:ext>
              </a:extLst>
            </p:cNvPr>
            <p:cNvGrpSpPr>
              <a:grpSpLocks/>
            </p:cNvGrpSpPr>
            <p:nvPr/>
          </p:nvGrpSpPr>
          <p:grpSpPr bwMode="auto">
            <a:xfrm>
              <a:off x="1872" y="528"/>
              <a:ext cx="286" cy="102"/>
              <a:chOff x="2352" y="528"/>
              <a:chExt cx="286" cy="102"/>
            </a:xfrm>
          </p:grpSpPr>
          <p:sp>
            <p:nvSpPr>
              <p:cNvPr id="15440" name="Arc 80">
                <a:extLst>
                  <a:ext uri="{FF2B5EF4-FFF2-40B4-BE49-F238E27FC236}">
                    <a16:creationId xmlns:a16="http://schemas.microsoft.com/office/drawing/2014/main" id="{56992B65-6E6E-40D0-ADA8-76DB301106F2}"/>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1" name="Arc 81">
                <a:extLst>
                  <a:ext uri="{FF2B5EF4-FFF2-40B4-BE49-F238E27FC236}">
                    <a16:creationId xmlns:a16="http://schemas.microsoft.com/office/drawing/2014/main" id="{51E3E682-3BB3-4C00-B70A-C14919F797D6}"/>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5442" name="Group 82">
              <a:extLst>
                <a:ext uri="{FF2B5EF4-FFF2-40B4-BE49-F238E27FC236}">
                  <a16:creationId xmlns:a16="http://schemas.microsoft.com/office/drawing/2014/main" id="{2A870C37-FA96-4471-822A-8A5AE669DE84}"/>
                </a:ext>
              </a:extLst>
            </p:cNvPr>
            <p:cNvGrpSpPr>
              <a:grpSpLocks/>
            </p:cNvGrpSpPr>
            <p:nvPr/>
          </p:nvGrpSpPr>
          <p:grpSpPr bwMode="auto">
            <a:xfrm>
              <a:off x="2439" y="542"/>
              <a:ext cx="286" cy="102"/>
              <a:chOff x="2352" y="528"/>
              <a:chExt cx="286" cy="102"/>
            </a:xfrm>
          </p:grpSpPr>
          <p:sp>
            <p:nvSpPr>
              <p:cNvPr id="15443" name="Arc 83">
                <a:extLst>
                  <a:ext uri="{FF2B5EF4-FFF2-40B4-BE49-F238E27FC236}">
                    <a16:creationId xmlns:a16="http://schemas.microsoft.com/office/drawing/2014/main" id="{31D87FFC-1590-4C1E-AADE-125A0429BFF5}"/>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4" name="Arc 84">
                <a:extLst>
                  <a:ext uri="{FF2B5EF4-FFF2-40B4-BE49-F238E27FC236}">
                    <a16:creationId xmlns:a16="http://schemas.microsoft.com/office/drawing/2014/main" id="{E7B8C644-EE98-4D6E-A320-1488E80C204B}"/>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5445" name="Group 85">
              <a:extLst>
                <a:ext uri="{FF2B5EF4-FFF2-40B4-BE49-F238E27FC236}">
                  <a16:creationId xmlns:a16="http://schemas.microsoft.com/office/drawing/2014/main" id="{CF41BED9-D2A6-458B-ABBA-2B5DED1B2F1E}"/>
                </a:ext>
              </a:extLst>
            </p:cNvPr>
            <p:cNvGrpSpPr>
              <a:grpSpLocks/>
            </p:cNvGrpSpPr>
            <p:nvPr/>
          </p:nvGrpSpPr>
          <p:grpSpPr bwMode="auto">
            <a:xfrm>
              <a:off x="2160" y="536"/>
              <a:ext cx="286" cy="102"/>
              <a:chOff x="2352" y="528"/>
              <a:chExt cx="286" cy="102"/>
            </a:xfrm>
          </p:grpSpPr>
          <p:sp>
            <p:nvSpPr>
              <p:cNvPr id="15446" name="Arc 86">
                <a:extLst>
                  <a:ext uri="{FF2B5EF4-FFF2-40B4-BE49-F238E27FC236}">
                    <a16:creationId xmlns:a16="http://schemas.microsoft.com/office/drawing/2014/main" id="{6C28144E-79F9-4197-8BFF-21AEEDD23FB1}"/>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7" name="Arc 87">
                <a:extLst>
                  <a:ext uri="{FF2B5EF4-FFF2-40B4-BE49-F238E27FC236}">
                    <a16:creationId xmlns:a16="http://schemas.microsoft.com/office/drawing/2014/main" id="{B4EC9DDF-335B-485E-9962-C75BCE9FD315}"/>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5448" name="Group 88">
              <a:extLst>
                <a:ext uri="{FF2B5EF4-FFF2-40B4-BE49-F238E27FC236}">
                  <a16:creationId xmlns:a16="http://schemas.microsoft.com/office/drawing/2014/main" id="{86E99ABD-90C1-49E3-A982-9F8338FF4AF9}"/>
                </a:ext>
              </a:extLst>
            </p:cNvPr>
            <p:cNvGrpSpPr>
              <a:grpSpLocks/>
            </p:cNvGrpSpPr>
            <p:nvPr/>
          </p:nvGrpSpPr>
          <p:grpSpPr bwMode="auto">
            <a:xfrm>
              <a:off x="2710" y="548"/>
              <a:ext cx="286" cy="102"/>
              <a:chOff x="2352" y="528"/>
              <a:chExt cx="286" cy="102"/>
            </a:xfrm>
          </p:grpSpPr>
          <p:sp>
            <p:nvSpPr>
              <p:cNvPr id="15449" name="Arc 89">
                <a:extLst>
                  <a:ext uri="{FF2B5EF4-FFF2-40B4-BE49-F238E27FC236}">
                    <a16:creationId xmlns:a16="http://schemas.microsoft.com/office/drawing/2014/main" id="{F5FC9FDA-E660-450D-876C-15278F689D8A}"/>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50" name="Arc 90">
                <a:extLst>
                  <a:ext uri="{FF2B5EF4-FFF2-40B4-BE49-F238E27FC236}">
                    <a16:creationId xmlns:a16="http://schemas.microsoft.com/office/drawing/2014/main" id="{DB2D455E-F4EC-4250-AF7B-2480DF356B20}"/>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15451" name="Line 91">
            <a:extLst>
              <a:ext uri="{FF2B5EF4-FFF2-40B4-BE49-F238E27FC236}">
                <a16:creationId xmlns:a16="http://schemas.microsoft.com/office/drawing/2014/main" id="{A6DD2CD8-40DA-460B-B194-C2BFE5786EA8}"/>
              </a:ext>
            </a:extLst>
          </p:cNvPr>
          <p:cNvSpPr>
            <a:spLocks noChangeShapeType="1"/>
          </p:cNvSpPr>
          <p:nvPr/>
        </p:nvSpPr>
        <p:spPr bwMode="auto">
          <a:xfrm>
            <a:off x="5867400" y="4343400"/>
            <a:ext cx="0" cy="16764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52" name="Rectangle 92">
            <a:extLst>
              <a:ext uri="{FF2B5EF4-FFF2-40B4-BE49-F238E27FC236}">
                <a16:creationId xmlns:a16="http://schemas.microsoft.com/office/drawing/2014/main" id="{CE72279E-71A9-4A02-9495-595B1B6A0CE4}"/>
              </a:ext>
            </a:extLst>
          </p:cNvPr>
          <p:cNvSpPr>
            <a:spLocks noChangeArrowheads="1"/>
          </p:cNvSpPr>
          <p:nvPr/>
        </p:nvSpPr>
        <p:spPr bwMode="auto">
          <a:xfrm>
            <a:off x="5867400" y="4343400"/>
            <a:ext cx="685800" cy="1676400"/>
          </a:xfrm>
          <a:prstGeom prst="rect">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5453" name="Object 93">
            <a:extLst>
              <a:ext uri="{FF2B5EF4-FFF2-40B4-BE49-F238E27FC236}">
                <a16:creationId xmlns:a16="http://schemas.microsoft.com/office/drawing/2014/main" id="{0BFF5175-626F-46C3-9E35-B543046F2367}"/>
              </a:ext>
            </a:extLst>
          </p:cNvPr>
          <p:cNvGraphicFramePr>
            <a:graphicFrameLocks noChangeAspect="1"/>
          </p:cNvGraphicFramePr>
          <p:nvPr/>
        </p:nvGraphicFramePr>
        <p:xfrm>
          <a:off x="4876800" y="4572000"/>
          <a:ext cx="601663" cy="368300"/>
        </p:xfrm>
        <a:graphic>
          <a:graphicData uri="http://schemas.openxmlformats.org/presentationml/2006/ole">
            <mc:AlternateContent xmlns:mc="http://schemas.openxmlformats.org/markup-compatibility/2006">
              <mc:Choice xmlns:v="urn:schemas-microsoft-com:vml" Requires="v">
                <p:oleObj spid="_x0000_s3079" name="Equation" r:id="rId6" imgW="393480" imgH="241200" progId="Equation.DSMT4">
                  <p:embed/>
                </p:oleObj>
              </mc:Choice>
              <mc:Fallback>
                <p:oleObj name="Equation" r:id="rId6" imgW="393480" imgH="241200" progId="Equation.DSMT4">
                  <p:embed/>
                  <p:pic>
                    <p:nvPicPr>
                      <p:cNvPr id="0" name="Object 9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4572000"/>
                        <a:ext cx="601663"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454" name="Text Box 94">
            <a:extLst>
              <a:ext uri="{FF2B5EF4-FFF2-40B4-BE49-F238E27FC236}">
                <a16:creationId xmlns:a16="http://schemas.microsoft.com/office/drawing/2014/main" id="{B8F853E2-1938-4923-A589-D317C9FAD088}"/>
              </a:ext>
            </a:extLst>
          </p:cNvPr>
          <p:cNvSpPr txBox="1">
            <a:spLocks noChangeArrowheads="1"/>
          </p:cNvSpPr>
          <p:nvPr/>
        </p:nvSpPr>
        <p:spPr bwMode="auto">
          <a:xfrm>
            <a:off x="5867400" y="5257800"/>
            <a:ext cx="581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solid</a:t>
            </a:r>
          </a:p>
        </p:txBody>
      </p:sp>
      <p:sp>
        <p:nvSpPr>
          <p:cNvPr id="15455" name="AutoShape 95">
            <a:extLst>
              <a:ext uri="{FF2B5EF4-FFF2-40B4-BE49-F238E27FC236}">
                <a16:creationId xmlns:a16="http://schemas.microsoft.com/office/drawing/2014/main" id="{32633C95-E467-4479-9E9B-492B946F112B}"/>
              </a:ext>
            </a:extLst>
          </p:cNvPr>
          <p:cNvSpPr>
            <a:spLocks noChangeArrowheads="1"/>
          </p:cNvSpPr>
          <p:nvPr/>
        </p:nvSpPr>
        <p:spPr bwMode="auto">
          <a:xfrm>
            <a:off x="1981200" y="2895600"/>
            <a:ext cx="1219200" cy="838200"/>
          </a:xfrm>
          <a:prstGeom prst="roundRect">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56" name="Oval 96">
            <a:extLst>
              <a:ext uri="{FF2B5EF4-FFF2-40B4-BE49-F238E27FC236}">
                <a16:creationId xmlns:a16="http://schemas.microsoft.com/office/drawing/2014/main" id="{EBA22B21-66AE-4798-A66F-876C4FADA11E}"/>
              </a:ext>
            </a:extLst>
          </p:cNvPr>
          <p:cNvSpPr>
            <a:spLocks noChangeArrowheads="1"/>
          </p:cNvSpPr>
          <p:nvPr/>
        </p:nvSpPr>
        <p:spPr bwMode="auto">
          <a:xfrm>
            <a:off x="2873375" y="3441700"/>
            <a:ext cx="130175" cy="1285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57" name="Line 97">
            <a:extLst>
              <a:ext uri="{FF2B5EF4-FFF2-40B4-BE49-F238E27FC236}">
                <a16:creationId xmlns:a16="http://schemas.microsoft.com/office/drawing/2014/main" id="{F8802D9E-DC6E-463F-B190-AAA3F7C8AB7D}"/>
              </a:ext>
            </a:extLst>
          </p:cNvPr>
          <p:cNvSpPr>
            <a:spLocks noChangeShapeType="1"/>
          </p:cNvSpPr>
          <p:nvPr/>
        </p:nvSpPr>
        <p:spPr bwMode="auto">
          <a:xfrm>
            <a:off x="2949575" y="3581400"/>
            <a:ext cx="0" cy="1524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58" name="Line 98">
            <a:extLst>
              <a:ext uri="{FF2B5EF4-FFF2-40B4-BE49-F238E27FC236}">
                <a16:creationId xmlns:a16="http://schemas.microsoft.com/office/drawing/2014/main" id="{1BE7D6D6-F861-47C2-A730-14814803379A}"/>
              </a:ext>
            </a:extLst>
          </p:cNvPr>
          <p:cNvSpPr>
            <a:spLocks noChangeShapeType="1"/>
          </p:cNvSpPr>
          <p:nvPr/>
        </p:nvSpPr>
        <p:spPr bwMode="auto">
          <a:xfrm flipH="1">
            <a:off x="2941638" y="5105400"/>
            <a:ext cx="20637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459" name="Group 99">
            <a:extLst>
              <a:ext uri="{FF2B5EF4-FFF2-40B4-BE49-F238E27FC236}">
                <a16:creationId xmlns:a16="http://schemas.microsoft.com/office/drawing/2014/main" id="{E29C3E02-FF06-49C7-9E27-F3CD1DD27063}"/>
              </a:ext>
            </a:extLst>
          </p:cNvPr>
          <p:cNvGrpSpPr>
            <a:grpSpLocks/>
          </p:cNvGrpSpPr>
          <p:nvPr/>
        </p:nvGrpSpPr>
        <p:grpSpPr bwMode="auto">
          <a:xfrm rot="10800000">
            <a:off x="3128963" y="4738688"/>
            <a:ext cx="1417637" cy="681037"/>
            <a:chOff x="3222" y="1152"/>
            <a:chExt cx="893" cy="429"/>
          </a:xfrm>
        </p:grpSpPr>
        <p:grpSp>
          <p:nvGrpSpPr>
            <p:cNvPr id="15460" name="Group 100">
              <a:extLst>
                <a:ext uri="{FF2B5EF4-FFF2-40B4-BE49-F238E27FC236}">
                  <a16:creationId xmlns:a16="http://schemas.microsoft.com/office/drawing/2014/main" id="{56083BE3-BD98-4CE4-88FA-22DE42FD595C}"/>
                </a:ext>
              </a:extLst>
            </p:cNvPr>
            <p:cNvGrpSpPr>
              <a:grpSpLocks/>
            </p:cNvGrpSpPr>
            <p:nvPr/>
          </p:nvGrpSpPr>
          <p:grpSpPr bwMode="auto">
            <a:xfrm flipH="1">
              <a:off x="3222" y="1152"/>
              <a:ext cx="893" cy="429"/>
              <a:chOff x="1296" y="1296"/>
              <a:chExt cx="624" cy="336"/>
            </a:xfrm>
          </p:grpSpPr>
          <p:sp>
            <p:nvSpPr>
              <p:cNvPr id="15461" name="Rectangle 101">
                <a:extLst>
                  <a:ext uri="{FF2B5EF4-FFF2-40B4-BE49-F238E27FC236}">
                    <a16:creationId xmlns:a16="http://schemas.microsoft.com/office/drawing/2014/main" id="{A7D18A51-B9C5-41D1-8CC7-744215BB840A}"/>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62" name="Rectangle 102">
                <a:extLst>
                  <a:ext uri="{FF2B5EF4-FFF2-40B4-BE49-F238E27FC236}">
                    <a16:creationId xmlns:a16="http://schemas.microsoft.com/office/drawing/2014/main" id="{727AE79C-16A6-43CE-A9FB-187BB8AF1179}"/>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63" name="Rectangle 103">
                <a:extLst>
                  <a:ext uri="{FF2B5EF4-FFF2-40B4-BE49-F238E27FC236}">
                    <a16:creationId xmlns:a16="http://schemas.microsoft.com/office/drawing/2014/main" id="{C621BB75-EEB0-4FAB-BDB8-4CD67460F487}"/>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64" name="Rectangle 104">
                <a:extLst>
                  <a:ext uri="{FF2B5EF4-FFF2-40B4-BE49-F238E27FC236}">
                    <a16:creationId xmlns:a16="http://schemas.microsoft.com/office/drawing/2014/main" id="{60F2AC99-2906-4D4B-A590-C0452A792578}"/>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5465" name="Rectangle 105">
              <a:extLst>
                <a:ext uri="{FF2B5EF4-FFF2-40B4-BE49-F238E27FC236}">
                  <a16:creationId xmlns:a16="http://schemas.microsoft.com/office/drawing/2014/main" id="{CFBFCBDC-FF4E-42B1-8272-BD3A5CE31788}"/>
                </a:ext>
              </a:extLst>
            </p:cNvPr>
            <p:cNvSpPr>
              <a:spLocks noChangeArrowheads="1"/>
            </p:cNvSpPr>
            <p:nvPr/>
          </p:nvSpPr>
          <p:spPr bwMode="auto">
            <a:xfrm>
              <a:off x="3222" y="1224"/>
              <a:ext cx="70" cy="288"/>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Line 4">
            <a:extLst>
              <a:ext uri="{FF2B5EF4-FFF2-40B4-BE49-F238E27FC236}">
                <a16:creationId xmlns:a16="http://schemas.microsoft.com/office/drawing/2014/main" id="{C0F9B99F-79B2-46D3-B9A7-5096BC6DDD52}"/>
              </a:ext>
            </a:extLst>
          </p:cNvPr>
          <p:cNvSpPr>
            <a:spLocks noChangeShapeType="1"/>
          </p:cNvSpPr>
          <p:nvPr/>
        </p:nvSpPr>
        <p:spPr bwMode="auto">
          <a:xfrm>
            <a:off x="1676400" y="762000"/>
            <a:ext cx="5562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581" name="Text Box 5">
            <a:extLst>
              <a:ext uri="{FF2B5EF4-FFF2-40B4-BE49-F238E27FC236}">
                <a16:creationId xmlns:a16="http://schemas.microsoft.com/office/drawing/2014/main" id="{5FF2C59B-C8E4-4066-81B0-C7B12F6B4CEB}"/>
              </a:ext>
            </a:extLst>
          </p:cNvPr>
          <p:cNvSpPr txBox="1">
            <a:spLocks noChangeArrowheads="1"/>
          </p:cNvSpPr>
          <p:nvPr/>
        </p:nvSpPr>
        <p:spPr bwMode="auto">
          <a:xfrm>
            <a:off x="3048000" y="228600"/>
            <a:ext cx="2957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sensitivity</a:t>
            </a:r>
            <a:endParaRPr lang="en-US" altLang="en-US"/>
          </a:p>
        </p:txBody>
      </p:sp>
      <p:sp>
        <p:nvSpPr>
          <p:cNvPr id="24588" name="Line 12">
            <a:extLst>
              <a:ext uri="{FF2B5EF4-FFF2-40B4-BE49-F238E27FC236}">
                <a16:creationId xmlns:a16="http://schemas.microsoft.com/office/drawing/2014/main" id="{40F09847-843E-4443-BA8D-062F707FF51E}"/>
              </a:ext>
            </a:extLst>
          </p:cNvPr>
          <p:cNvSpPr>
            <a:spLocks noChangeShapeType="1"/>
          </p:cNvSpPr>
          <p:nvPr/>
        </p:nvSpPr>
        <p:spPr bwMode="auto">
          <a:xfrm>
            <a:off x="4241800" y="5345113"/>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9" name="Line 13">
            <a:extLst>
              <a:ext uri="{FF2B5EF4-FFF2-40B4-BE49-F238E27FC236}">
                <a16:creationId xmlns:a16="http://schemas.microsoft.com/office/drawing/2014/main" id="{E298294E-EEB2-4D87-B2EC-91493194F415}"/>
              </a:ext>
            </a:extLst>
          </p:cNvPr>
          <p:cNvSpPr>
            <a:spLocks noChangeShapeType="1"/>
          </p:cNvSpPr>
          <p:nvPr/>
        </p:nvSpPr>
        <p:spPr bwMode="auto">
          <a:xfrm flipH="1" flipV="1">
            <a:off x="4251325" y="5562600"/>
            <a:ext cx="3968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0" name="Line 14">
            <a:extLst>
              <a:ext uri="{FF2B5EF4-FFF2-40B4-BE49-F238E27FC236}">
                <a16:creationId xmlns:a16="http://schemas.microsoft.com/office/drawing/2014/main" id="{8D78B1AA-0BE2-4470-91E1-FAF9AF3A2620}"/>
              </a:ext>
            </a:extLst>
          </p:cNvPr>
          <p:cNvSpPr>
            <a:spLocks noChangeShapeType="1"/>
          </p:cNvSpPr>
          <p:nvPr/>
        </p:nvSpPr>
        <p:spPr bwMode="auto">
          <a:xfrm>
            <a:off x="5181600" y="55626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4591" name="Object 15">
            <a:extLst>
              <a:ext uri="{FF2B5EF4-FFF2-40B4-BE49-F238E27FC236}">
                <a16:creationId xmlns:a16="http://schemas.microsoft.com/office/drawing/2014/main" id="{DA46F8D0-7B07-4879-AFE7-17B0A843AB74}"/>
              </a:ext>
            </a:extLst>
          </p:cNvPr>
          <p:cNvGraphicFramePr>
            <a:graphicFrameLocks noChangeAspect="1"/>
          </p:cNvGraphicFramePr>
          <p:nvPr/>
        </p:nvGraphicFramePr>
        <p:xfrm>
          <a:off x="4724400" y="5410200"/>
          <a:ext cx="282575" cy="282575"/>
        </p:xfrm>
        <a:graphic>
          <a:graphicData uri="http://schemas.openxmlformats.org/presentationml/2006/ole">
            <mc:AlternateContent xmlns:mc="http://schemas.openxmlformats.org/markup-compatibility/2006">
              <mc:Choice xmlns:v="urn:schemas-microsoft-com:vml" Requires="v">
                <p:oleObj spid="_x0000_s4104" name="Equation" r:id="rId4" imgW="164880" imgH="164880" progId="Equation.DSMT4">
                  <p:embed/>
                </p:oleObj>
              </mc:Choice>
              <mc:Fallback>
                <p:oleObj name="Equation" r:id="rId4" imgW="164880" imgH="164880" progId="Equation.DSMT4">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5410200"/>
                        <a:ext cx="282575" cy="28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4592" name="Group 16">
            <a:extLst>
              <a:ext uri="{FF2B5EF4-FFF2-40B4-BE49-F238E27FC236}">
                <a16:creationId xmlns:a16="http://schemas.microsoft.com/office/drawing/2014/main" id="{C80C51BB-C3EB-4044-81B1-B624C2480949}"/>
              </a:ext>
            </a:extLst>
          </p:cNvPr>
          <p:cNvGrpSpPr>
            <a:grpSpLocks/>
          </p:cNvGrpSpPr>
          <p:nvPr/>
        </p:nvGrpSpPr>
        <p:grpSpPr bwMode="auto">
          <a:xfrm>
            <a:off x="3657600" y="3810000"/>
            <a:ext cx="1784350" cy="193675"/>
            <a:chOff x="1872" y="528"/>
            <a:chExt cx="1124" cy="122"/>
          </a:xfrm>
        </p:grpSpPr>
        <p:grpSp>
          <p:nvGrpSpPr>
            <p:cNvPr id="24593" name="Group 17">
              <a:extLst>
                <a:ext uri="{FF2B5EF4-FFF2-40B4-BE49-F238E27FC236}">
                  <a16:creationId xmlns:a16="http://schemas.microsoft.com/office/drawing/2014/main" id="{265C5536-B226-4D75-B361-14C07985C120}"/>
                </a:ext>
              </a:extLst>
            </p:cNvPr>
            <p:cNvGrpSpPr>
              <a:grpSpLocks/>
            </p:cNvGrpSpPr>
            <p:nvPr/>
          </p:nvGrpSpPr>
          <p:grpSpPr bwMode="auto">
            <a:xfrm>
              <a:off x="1872" y="528"/>
              <a:ext cx="286" cy="102"/>
              <a:chOff x="2352" y="528"/>
              <a:chExt cx="286" cy="102"/>
            </a:xfrm>
          </p:grpSpPr>
          <p:sp>
            <p:nvSpPr>
              <p:cNvPr id="24594" name="Arc 18">
                <a:extLst>
                  <a:ext uri="{FF2B5EF4-FFF2-40B4-BE49-F238E27FC236}">
                    <a16:creationId xmlns:a16="http://schemas.microsoft.com/office/drawing/2014/main" id="{A5C8EC8F-665A-4C65-A2E5-D7F8811E12FC}"/>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595" name="Arc 19">
                <a:extLst>
                  <a:ext uri="{FF2B5EF4-FFF2-40B4-BE49-F238E27FC236}">
                    <a16:creationId xmlns:a16="http://schemas.microsoft.com/office/drawing/2014/main" id="{8A9A5AFB-327F-4C7F-A3FE-0FF8808394E1}"/>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4596" name="Group 20">
              <a:extLst>
                <a:ext uri="{FF2B5EF4-FFF2-40B4-BE49-F238E27FC236}">
                  <a16:creationId xmlns:a16="http://schemas.microsoft.com/office/drawing/2014/main" id="{6A074433-3593-48E2-AB61-28B233208C2B}"/>
                </a:ext>
              </a:extLst>
            </p:cNvPr>
            <p:cNvGrpSpPr>
              <a:grpSpLocks/>
            </p:cNvGrpSpPr>
            <p:nvPr/>
          </p:nvGrpSpPr>
          <p:grpSpPr bwMode="auto">
            <a:xfrm>
              <a:off x="2439" y="542"/>
              <a:ext cx="286" cy="102"/>
              <a:chOff x="2352" y="528"/>
              <a:chExt cx="286" cy="102"/>
            </a:xfrm>
          </p:grpSpPr>
          <p:sp>
            <p:nvSpPr>
              <p:cNvPr id="24597" name="Arc 21">
                <a:extLst>
                  <a:ext uri="{FF2B5EF4-FFF2-40B4-BE49-F238E27FC236}">
                    <a16:creationId xmlns:a16="http://schemas.microsoft.com/office/drawing/2014/main" id="{1A596810-A6C3-44D9-8764-01FD1148D66E}"/>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598" name="Arc 22">
                <a:extLst>
                  <a:ext uri="{FF2B5EF4-FFF2-40B4-BE49-F238E27FC236}">
                    <a16:creationId xmlns:a16="http://schemas.microsoft.com/office/drawing/2014/main" id="{4588A84B-63DC-40A4-934B-0A12AEC80831}"/>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4599" name="Group 23">
              <a:extLst>
                <a:ext uri="{FF2B5EF4-FFF2-40B4-BE49-F238E27FC236}">
                  <a16:creationId xmlns:a16="http://schemas.microsoft.com/office/drawing/2014/main" id="{D637A9A2-07AD-4583-868F-84F0E52B4866}"/>
                </a:ext>
              </a:extLst>
            </p:cNvPr>
            <p:cNvGrpSpPr>
              <a:grpSpLocks/>
            </p:cNvGrpSpPr>
            <p:nvPr/>
          </p:nvGrpSpPr>
          <p:grpSpPr bwMode="auto">
            <a:xfrm>
              <a:off x="2160" y="536"/>
              <a:ext cx="286" cy="102"/>
              <a:chOff x="2352" y="528"/>
              <a:chExt cx="286" cy="102"/>
            </a:xfrm>
          </p:grpSpPr>
          <p:sp>
            <p:nvSpPr>
              <p:cNvPr id="24600" name="Arc 24">
                <a:extLst>
                  <a:ext uri="{FF2B5EF4-FFF2-40B4-BE49-F238E27FC236}">
                    <a16:creationId xmlns:a16="http://schemas.microsoft.com/office/drawing/2014/main" id="{20EAE303-E858-4859-8DB0-8B74BA87611F}"/>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01" name="Arc 25">
                <a:extLst>
                  <a:ext uri="{FF2B5EF4-FFF2-40B4-BE49-F238E27FC236}">
                    <a16:creationId xmlns:a16="http://schemas.microsoft.com/office/drawing/2014/main" id="{4932F42F-64B6-435C-86B2-8B929DC10BE1}"/>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4602" name="Group 26">
              <a:extLst>
                <a:ext uri="{FF2B5EF4-FFF2-40B4-BE49-F238E27FC236}">
                  <a16:creationId xmlns:a16="http://schemas.microsoft.com/office/drawing/2014/main" id="{2AC8AD9F-EBD9-4AA5-B65B-8A1BABABD744}"/>
                </a:ext>
              </a:extLst>
            </p:cNvPr>
            <p:cNvGrpSpPr>
              <a:grpSpLocks/>
            </p:cNvGrpSpPr>
            <p:nvPr/>
          </p:nvGrpSpPr>
          <p:grpSpPr bwMode="auto">
            <a:xfrm>
              <a:off x="2710" y="548"/>
              <a:ext cx="286" cy="102"/>
              <a:chOff x="2352" y="528"/>
              <a:chExt cx="286" cy="102"/>
            </a:xfrm>
          </p:grpSpPr>
          <p:sp>
            <p:nvSpPr>
              <p:cNvPr id="24603" name="Arc 27">
                <a:extLst>
                  <a:ext uri="{FF2B5EF4-FFF2-40B4-BE49-F238E27FC236}">
                    <a16:creationId xmlns:a16="http://schemas.microsoft.com/office/drawing/2014/main" id="{B9A8CFCA-F766-4ED9-BDA6-958B3FE350A5}"/>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04" name="Arc 28">
                <a:extLst>
                  <a:ext uri="{FF2B5EF4-FFF2-40B4-BE49-F238E27FC236}">
                    <a16:creationId xmlns:a16="http://schemas.microsoft.com/office/drawing/2014/main" id="{138CFA37-E49B-4223-9FD5-7B3C8213F453}"/>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4605" name="Line 29">
            <a:extLst>
              <a:ext uri="{FF2B5EF4-FFF2-40B4-BE49-F238E27FC236}">
                <a16:creationId xmlns:a16="http://schemas.microsoft.com/office/drawing/2014/main" id="{FCB639EC-CC84-4FBD-B516-5C0BB9E60E2C}"/>
              </a:ext>
            </a:extLst>
          </p:cNvPr>
          <p:cNvSpPr>
            <a:spLocks noChangeShapeType="1"/>
          </p:cNvSpPr>
          <p:nvPr/>
        </p:nvSpPr>
        <p:spPr bwMode="auto">
          <a:xfrm>
            <a:off x="4349750" y="4876800"/>
            <a:ext cx="381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606" name="Line 30">
            <a:extLst>
              <a:ext uri="{FF2B5EF4-FFF2-40B4-BE49-F238E27FC236}">
                <a16:creationId xmlns:a16="http://schemas.microsoft.com/office/drawing/2014/main" id="{E7B0A86A-629F-4BA1-A09D-DFE3B3CCB339}"/>
              </a:ext>
            </a:extLst>
          </p:cNvPr>
          <p:cNvSpPr>
            <a:spLocks noChangeShapeType="1"/>
          </p:cNvSpPr>
          <p:nvPr/>
        </p:nvSpPr>
        <p:spPr bwMode="auto">
          <a:xfrm>
            <a:off x="5715000" y="4114800"/>
            <a:ext cx="0" cy="16764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607" name="Rectangle 31">
            <a:extLst>
              <a:ext uri="{FF2B5EF4-FFF2-40B4-BE49-F238E27FC236}">
                <a16:creationId xmlns:a16="http://schemas.microsoft.com/office/drawing/2014/main" id="{E1BA6ACA-14D1-4C1E-AD7C-A08F1B236073}"/>
              </a:ext>
            </a:extLst>
          </p:cNvPr>
          <p:cNvSpPr>
            <a:spLocks noChangeArrowheads="1"/>
          </p:cNvSpPr>
          <p:nvPr/>
        </p:nvSpPr>
        <p:spPr bwMode="auto">
          <a:xfrm>
            <a:off x="5715000" y="4114800"/>
            <a:ext cx="685800" cy="1676400"/>
          </a:xfrm>
          <a:prstGeom prst="rect">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4608" name="Object 32">
            <a:extLst>
              <a:ext uri="{FF2B5EF4-FFF2-40B4-BE49-F238E27FC236}">
                <a16:creationId xmlns:a16="http://schemas.microsoft.com/office/drawing/2014/main" id="{EEE899F4-970E-4091-B0AD-3269273C2930}"/>
              </a:ext>
            </a:extLst>
          </p:cNvPr>
          <p:cNvGraphicFramePr>
            <a:graphicFrameLocks noChangeAspect="1"/>
          </p:cNvGraphicFramePr>
          <p:nvPr/>
        </p:nvGraphicFramePr>
        <p:xfrm>
          <a:off x="4724400" y="4343400"/>
          <a:ext cx="601663" cy="368300"/>
        </p:xfrm>
        <a:graphic>
          <a:graphicData uri="http://schemas.openxmlformats.org/presentationml/2006/ole">
            <mc:AlternateContent xmlns:mc="http://schemas.openxmlformats.org/markup-compatibility/2006">
              <mc:Choice xmlns:v="urn:schemas-microsoft-com:vml" Requires="v">
                <p:oleObj spid="_x0000_s4105" name="Equation" r:id="rId6" imgW="393480" imgH="241200" progId="Equation.DSMT4">
                  <p:embed/>
                </p:oleObj>
              </mc:Choice>
              <mc:Fallback>
                <p:oleObj name="Equation" r:id="rId6" imgW="393480" imgH="241200" progId="Equation.DSMT4">
                  <p:embed/>
                  <p:pic>
                    <p:nvPicPr>
                      <p:cNvPr id="0" name="Object 3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4400" y="4343400"/>
                        <a:ext cx="601663"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609" name="Text Box 33">
            <a:extLst>
              <a:ext uri="{FF2B5EF4-FFF2-40B4-BE49-F238E27FC236}">
                <a16:creationId xmlns:a16="http://schemas.microsoft.com/office/drawing/2014/main" id="{6995EF44-AB88-492B-B6C7-A8387D30A833}"/>
              </a:ext>
            </a:extLst>
          </p:cNvPr>
          <p:cNvSpPr txBox="1">
            <a:spLocks noChangeArrowheads="1"/>
          </p:cNvSpPr>
          <p:nvPr/>
        </p:nvSpPr>
        <p:spPr bwMode="auto">
          <a:xfrm>
            <a:off x="5715000" y="5029200"/>
            <a:ext cx="5810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solid</a:t>
            </a:r>
          </a:p>
        </p:txBody>
      </p:sp>
      <p:sp>
        <p:nvSpPr>
          <p:cNvPr id="24610" name="AutoShape 34">
            <a:extLst>
              <a:ext uri="{FF2B5EF4-FFF2-40B4-BE49-F238E27FC236}">
                <a16:creationId xmlns:a16="http://schemas.microsoft.com/office/drawing/2014/main" id="{9F7487DB-EA06-427F-A262-90BFF2D515A1}"/>
              </a:ext>
            </a:extLst>
          </p:cNvPr>
          <p:cNvSpPr>
            <a:spLocks noChangeArrowheads="1"/>
          </p:cNvSpPr>
          <p:nvPr/>
        </p:nvSpPr>
        <p:spPr bwMode="auto">
          <a:xfrm>
            <a:off x="1828800" y="2667000"/>
            <a:ext cx="1219200" cy="838200"/>
          </a:xfrm>
          <a:prstGeom prst="roundRect">
            <a:avLst>
              <a:gd name="adj" fmla="val 16667"/>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11" name="Oval 35">
            <a:extLst>
              <a:ext uri="{FF2B5EF4-FFF2-40B4-BE49-F238E27FC236}">
                <a16:creationId xmlns:a16="http://schemas.microsoft.com/office/drawing/2014/main" id="{E30F47DB-ACBC-4267-9097-CC6E0CAEB649}"/>
              </a:ext>
            </a:extLst>
          </p:cNvPr>
          <p:cNvSpPr>
            <a:spLocks noChangeArrowheads="1"/>
          </p:cNvSpPr>
          <p:nvPr/>
        </p:nvSpPr>
        <p:spPr bwMode="auto">
          <a:xfrm>
            <a:off x="2720975" y="3213100"/>
            <a:ext cx="130175" cy="12858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12" name="Line 36">
            <a:extLst>
              <a:ext uri="{FF2B5EF4-FFF2-40B4-BE49-F238E27FC236}">
                <a16:creationId xmlns:a16="http://schemas.microsoft.com/office/drawing/2014/main" id="{E7F97E41-CF2A-4C7A-8156-09E4F0C9C43A}"/>
              </a:ext>
            </a:extLst>
          </p:cNvPr>
          <p:cNvSpPr>
            <a:spLocks noChangeShapeType="1"/>
          </p:cNvSpPr>
          <p:nvPr/>
        </p:nvSpPr>
        <p:spPr bwMode="auto">
          <a:xfrm>
            <a:off x="2797175" y="3352800"/>
            <a:ext cx="0" cy="1524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613" name="Line 37">
            <a:extLst>
              <a:ext uri="{FF2B5EF4-FFF2-40B4-BE49-F238E27FC236}">
                <a16:creationId xmlns:a16="http://schemas.microsoft.com/office/drawing/2014/main" id="{8DEA7C17-76D3-4ED4-A182-ACC4F90B7187}"/>
              </a:ext>
            </a:extLst>
          </p:cNvPr>
          <p:cNvSpPr>
            <a:spLocks noChangeShapeType="1"/>
          </p:cNvSpPr>
          <p:nvPr/>
        </p:nvSpPr>
        <p:spPr bwMode="auto">
          <a:xfrm flipH="1">
            <a:off x="2789238" y="4867275"/>
            <a:ext cx="20637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614" name="Rectangle 38">
            <a:extLst>
              <a:ext uri="{FF2B5EF4-FFF2-40B4-BE49-F238E27FC236}">
                <a16:creationId xmlns:a16="http://schemas.microsoft.com/office/drawing/2014/main" id="{04B2DBDC-BCE9-4E05-9BFA-679FF75D8F2D}"/>
              </a:ext>
            </a:extLst>
          </p:cNvPr>
          <p:cNvSpPr>
            <a:spLocks noChangeArrowheads="1"/>
          </p:cNvSpPr>
          <p:nvPr/>
        </p:nvSpPr>
        <p:spPr bwMode="auto">
          <a:xfrm>
            <a:off x="2590800" y="3581400"/>
            <a:ext cx="3810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15" name="Line 39">
            <a:extLst>
              <a:ext uri="{FF2B5EF4-FFF2-40B4-BE49-F238E27FC236}">
                <a16:creationId xmlns:a16="http://schemas.microsoft.com/office/drawing/2014/main" id="{7FCDCE8F-0CD3-4803-BDB6-C091977E912E}"/>
              </a:ext>
            </a:extLst>
          </p:cNvPr>
          <p:cNvSpPr>
            <a:spLocks noChangeShapeType="1"/>
          </p:cNvSpPr>
          <p:nvPr/>
        </p:nvSpPr>
        <p:spPr bwMode="auto">
          <a:xfrm>
            <a:off x="2971800" y="36576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616" name="Text Box 40">
            <a:extLst>
              <a:ext uri="{FF2B5EF4-FFF2-40B4-BE49-F238E27FC236}">
                <a16:creationId xmlns:a16="http://schemas.microsoft.com/office/drawing/2014/main" id="{9D1B50EE-DB16-47AC-950C-F7AB14F7F7AD}"/>
              </a:ext>
            </a:extLst>
          </p:cNvPr>
          <p:cNvSpPr txBox="1">
            <a:spLocks noChangeArrowheads="1"/>
          </p:cNvSpPr>
          <p:nvPr/>
        </p:nvSpPr>
        <p:spPr bwMode="auto">
          <a:xfrm>
            <a:off x="2346325" y="3567113"/>
            <a:ext cx="285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i="1">
                <a:latin typeface="Times New Roman" panose="02020603050405020304" pitchFamily="18" charset="0"/>
              </a:rPr>
              <a:t>a</a:t>
            </a:r>
          </a:p>
        </p:txBody>
      </p:sp>
      <p:sp>
        <p:nvSpPr>
          <p:cNvPr id="24617" name="Text Box 41">
            <a:extLst>
              <a:ext uri="{FF2B5EF4-FFF2-40B4-BE49-F238E27FC236}">
                <a16:creationId xmlns:a16="http://schemas.microsoft.com/office/drawing/2014/main" id="{EB4F45E4-C98E-49AD-904C-F9CF633A2D35}"/>
              </a:ext>
            </a:extLst>
          </p:cNvPr>
          <p:cNvSpPr txBox="1">
            <a:spLocks noChangeArrowheads="1"/>
          </p:cNvSpPr>
          <p:nvPr/>
        </p:nvSpPr>
        <p:spPr bwMode="auto">
          <a:xfrm>
            <a:off x="2676525" y="4878388"/>
            <a:ext cx="285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i="1">
                <a:latin typeface="Times New Roman" panose="02020603050405020304" pitchFamily="18" charset="0"/>
              </a:rPr>
              <a:t>b</a:t>
            </a:r>
          </a:p>
        </p:txBody>
      </p:sp>
      <p:graphicFrame>
        <p:nvGraphicFramePr>
          <p:cNvPr id="24618" name="Object 42">
            <a:extLst>
              <a:ext uri="{FF2B5EF4-FFF2-40B4-BE49-F238E27FC236}">
                <a16:creationId xmlns:a16="http://schemas.microsoft.com/office/drawing/2014/main" id="{F14A0D42-BECE-4919-B3EF-39215297C86C}"/>
              </a:ext>
            </a:extLst>
          </p:cNvPr>
          <p:cNvGraphicFramePr>
            <a:graphicFrameLocks noChangeAspect="1"/>
          </p:cNvGraphicFramePr>
          <p:nvPr/>
        </p:nvGraphicFramePr>
        <p:xfrm>
          <a:off x="3300413" y="3352800"/>
          <a:ext cx="944562" cy="357188"/>
        </p:xfrm>
        <a:graphic>
          <a:graphicData uri="http://schemas.openxmlformats.org/presentationml/2006/ole">
            <mc:AlternateContent xmlns:mc="http://schemas.openxmlformats.org/markup-compatibility/2006">
              <mc:Choice xmlns:v="urn:schemas-microsoft-com:vml" Requires="v">
                <p:oleObj spid="_x0000_s4106" name="Equation" r:id="rId8" imgW="672840" imgH="253800" progId="Equation.DSMT4">
                  <p:embed/>
                </p:oleObj>
              </mc:Choice>
              <mc:Fallback>
                <p:oleObj name="Equation" r:id="rId8" imgW="672840" imgH="253800" progId="Equation.DSMT4">
                  <p:embed/>
                  <p:pic>
                    <p:nvPicPr>
                      <p:cNvPr id="0" name="Object 4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00413" y="3352800"/>
                        <a:ext cx="944562" cy="357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638" name="Text Box 62">
            <a:extLst>
              <a:ext uri="{FF2B5EF4-FFF2-40B4-BE49-F238E27FC236}">
                <a16:creationId xmlns:a16="http://schemas.microsoft.com/office/drawing/2014/main" id="{AA8AFE6B-0035-4D38-BD5F-F99CC1F7C054}"/>
              </a:ext>
            </a:extLst>
          </p:cNvPr>
          <p:cNvSpPr txBox="1">
            <a:spLocks noChangeArrowheads="1"/>
          </p:cNvSpPr>
          <p:nvPr/>
        </p:nvSpPr>
        <p:spPr bwMode="auto">
          <a:xfrm>
            <a:off x="1524000" y="838200"/>
            <a:ext cx="7065963"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1. measure voltage and current when transducer is radiating into the fluid but before any reflected waves have arrived</a:t>
            </a:r>
          </a:p>
        </p:txBody>
      </p:sp>
      <p:grpSp>
        <p:nvGrpSpPr>
          <p:cNvPr id="24639" name="Group 63">
            <a:extLst>
              <a:ext uri="{FF2B5EF4-FFF2-40B4-BE49-F238E27FC236}">
                <a16:creationId xmlns:a16="http://schemas.microsoft.com/office/drawing/2014/main" id="{73974754-7E89-4F0D-A3A1-63C4FF7AA3BF}"/>
              </a:ext>
            </a:extLst>
          </p:cNvPr>
          <p:cNvGrpSpPr>
            <a:grpSpLocks/>
          </p:cNvGrpSpPr>
          <p:nvPr/>
        </p:nvGrpSpPr>
        <p:grpSpPr bwMode="auto">
          <a:xfrm rot="10800000">
            <a:off x="2971800" y="4495800"/>
            <a:ext cx="1279525" cy="681038"/>
            <a:chOff x="3222" y="1152"/>
            <a:chExt cx="893" cy="429"/>
          </a:xfrm>
        </p:grpSpPr>
        <p:grpSp>
          <p:nvGrpSpPr>
            <p:cNvPr id="24640" name="Group 64">
              <a:extLst>
                <a:ext uri="{FF2B5EF4-FFF2-40B4-BE49-F238E27FC236}">
                  <a16:creationId xmlns:a16="http://schemas.microsoft.com/office/drawing/2014/main" id="{85B06088-608E-4021-B7E7-1C638125AFC6}"/>
                </a:ext>
              </a:extLst>
            </p:cNvPr>
            <p:cNvGrpSpPr>
              <a:grpSpLocks/>
            </p:cNvGrpSpPr>
            <p:nvPr/>
          </p:nvGrpSpPr>
          <p:grpSpPr bwMode="auto">
            <a:xfrm flipH="1">
              <a:off x="3222" y="1152"/>
              <a:ext cx="893" cy="429"/>
              <a:chOff x="1296" y="1296"/>
              <a:chExt cx="624" cy="336"/>
            </a:xfrm>
          </p:grpSpPr>
          <p:sp>
            <p:nvSpPr>
              <p:cNvPr id="24641" name="Rectangle 65">
                <a:extLst>
                  <a:ext uri="{FF2B5EF4-FFF2-40B4-BE49-F238E27FC236}">
                    <a16:creationId xmlns:a16="http://schemas.microsoft.com/office/drawing/2014/main" id="{5DA96A98-3053-4F41-83E5-F6938D280469}"/>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42" name="Rectangle 66">
                <a:extLst>
                  <a:ext uri="{FF2B5EF4-FFF2-40B4-BE49-F238E27FC236}">
                    <a16:creationId xmlns:a16="http://schemas.microsoft.com/office/drawing/2014/main" id="{CC8F30FD-DCC7-44A1-ACED-B3455EFF722C}"/>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43" name="Rectangle 67">
                <a:extLst>
                  <a:ext uri="{FF2B5EF4-FFF2-40B4-BE49-F238E27FC236}">
                    <a16:creationId xmlns:a16="http://schemas.microsoft.com/office/drawing/2014/main" id="{54D1E2F6-00D3-4E58-801A-DF6E0E247640}"/>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44" name="Rectangle 68">
                <a:extLst>
                  <a:ext uri="{FF2B5EF4-FFF2-40B4-BE49-F238E27FC236}">
                    <a16:creationId xmlns:a16="http://schemas.microsoft.com/office/drawing/2014/main" id="{242AC8F8-B647-4D72-8773-92CB5663824C}"/>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4645" name="Rectangle 69">
              <a:extLst>
                <a:ext uri="{FF2B5EF4-FFF2-40B4-BE49-F238E27FC236}">
                  <a16:creationId xmlns:a16="http://schemas.microsoft.com/office/drawing/2014/main" id="{4C45F02A-9518-4562-B35F-CAD5F85AE7C5}"/>
                </a:ext>
              </a:extLst>
            </p:cNvPr>
            <p:cNvSpPr>
              <a:spLocks noChangeArrowheads="1"/>
            </p:cNvSpPr>
            <p:nvPr/>
          </p:nvSpPr>
          <p:spPr bwMode="auto">
            <a:xfrm>
              <a:off x="3222" y="1224"/>
              <a:ext cx="70" cy="288"/>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NWaves:Microsoft Office 98:Templates:Blank Presentation</Template>
  <TotalTime>1157</TotalTime>
  <Words>1880</Words>
  <Application>Microsoft Office PowerPoint</Application>
  <PresentationFormat>On-screen Show (4:3)</PresentationFormat>
  <Paragraphs>330</Paragraphs>
  <Slides>20</Slides>
  <Notes>20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8" baseType="lpstr">
      <vt:lpstr>Arial</vt:lpstr>
      <vt:lpstr>Calibri</vt:lpstr>
      <vt:lpstr>Helvetica</vt:lpstr>
      <vt:lpstr>Symbol</vt:lpstr>
      <vt:lpstr>Times</vt:lpstr>
      <vt:lpstr>Times New Roman</vt:lpstr>
      <vt:lpstr>Blank Presentation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Lester Schmerr</dc:creator>
  <cp:lastModifiedBy>Lester Schmerr</cp:lastModifiedBy>
  <cp:revision>35</cp:revision>
  <cp:lastPrinted>2000-09-20T14:45:09Z</cp:lastPrinted>
  <dcterms:created xsi:type="dcterms:W3CDTF">2000-09-19T20:42:44Z</dcterms:created>
  <dcterms:modified xsi:type="dcterms:W3CDTF">2021-10-22T03:36:47Z</dcterms:modified>
</cp:coreProperties>
</file>